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85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4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0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7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49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70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3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2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09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9284-CE89-46C2-8A6F-F27D21CF59CA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69B2-BD74-40CA-92F2-D2EADFC73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6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Bernard MT Condensed" panose="02050806060905020404" pitchFamily="18" charset="0"/>
              </a:rPr>
              <a:t>SPECIALIZED NURSING PROCEDURES (10 HRS)</a:t>
            </a:r>
            <a:endParaRPr lang="en-GB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LECTURER MR. ASHIVIRA CYRUS BALLY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8423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Open sterile catheter tray by folding top layer away from your body and bottom layer towards </a:t>
            </a:r>
            <a:r>
              <a:rPr lang="en-GB" dirty="0" smtClean="0"/>
              <a:t>body. Check expiry date</a:t>
            </a:r>
            <a:r>
              <a:rPr lang="en-GB" dirty="0"/>
              <a:t>. 	</a:t>
            </a:r>
            <a:endParaRPr lang="en-GB" dirty="0" smtClean="0"/>
          </a:p>
          <a:p>
            <a:r>
              <a:rPr lang="en-GB" dirty="0" smtClean="0"/>
              <a:t>Open </a:t>
            </a:r>
            <a:r>
              <a:rPr lang="en-GB" dirty="0"/>
              <a:t>and place catheter on sterile field in sterile manner, if packaged </a:t>
            </a:r>
            <a:r>
              <a:rPr lang="en-GB" dirty="0" smtClean="0"/>
              <a:t>separately. Do </a:t>
            </a:r>
            <a:r>
              <a:rPr lang="en-GB" dirty="0"/>
              <a:t>not contaminate by touching.	</a:t>
            </a:r>
            <a:endParaRPr lang="en-GB" dirty="0" smtClean="0"/>
          </a:p>
          <a:p>
            <a:r>
              <a:rPr lang="en-GB" dirty="0" smtClean="0"/>
              <a:t>Put </a:t>
            </a:r>
            <a:r>
              <a:rPr lang="en-GB" dirty="0"/>
              <a:t>on sterile </a:t>
            </a:r>
            <a:r>
              <a:rPr lang="en-GB" dirty="0" smtClean="0"/>
              <a:t>gloves observing sterility.</a:t>
            </a:r>
          </a:p>
          <a:p>
            <a:r>
              <a:rPr lang="en-GB" dirty="0" smtClean="0"/>
              <a:t>Open </a:t>
            </a:r>
            <a:r>
              <a:rPr lang="en-GB" dirty="0"/>
              <a:t>antiseptic and pour over cotton balls or open antiseptic swabs.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All </a:t>
            </a:r>
            <a:r>
              <a:rPr lang="en-GB" dirty="0"/>
              <a:t>preparation of kit must be done before touching the </a:t>
            </a:r>
            <a:r>
              <a:rPr lang="en-GB" dirty="0" smtClean="0"/>
              <a:t>patient.</a:t>
            </a: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12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lubricant and lubricate catheter generously, if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ordered. Female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½ - 2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inches and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4 - 5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inches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FEMALES</a:t>
            </a:r>
            <a:r>
              <a:rPr lang="en-GB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labia open with one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hand. Consider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gloved hand that has touched the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CONTAMINATED. Maintain this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Cleanse the labia with a saturated cotton ball held with forceps or antiseptic swab in a downward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motion.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Cleanse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urinary meatus with another saturated cotton ball held with forceps or antiseptic swab in a downward motion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37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the penis upright between the thumb and forefinger and cleanse meatus using circular motion with a saturated cotton ball held with forceps or antiseptic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swab.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lubricated catheter into the urethra with sterile gloved hand making sure the other end of the catheter is placed in the collection container.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catheter until there is urine flow.</a:t>
            </a:r>
            <a:r>
              <a:rPr lang="en-GB" dirty="0"/>
              <a:t>	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235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to drain into collection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container.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Withdraw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catheter slowly when flow has stopped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equipment and discard appropriately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gloves and wash hands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Redress, making sure student is dry and comfortable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on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treatment record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2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12/11/18 and time 8.40 a.m.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urine, if required.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the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odor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urine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patient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to the procedure.</a:t>
            </a: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Signature of personnel performing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thank the client after the procedure and ensure she/he is comfortable.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08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LUMBAR PUNCTURE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lumbar puncture (spinal tap) is carried out by inserting a needle into the lumbar subarachnoid space to withdraw CSF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needle is usually inserted into the subarachnoid space between the third and fourth or fourth and fifth lumbar vertebrae to prevent puncture of the spinal cord. </a:t>
            </a:r>
          </a:p>
          <a:p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Lumbar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puncture may be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performed/indications</a:t>
            </a:r>
            <a:endParaRPr lang="en-GB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CSF for examination </a:t>
            </a:r>
            <a:endParaRPr lang="en-GB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and reduce CSF pressure </a:t>
            </a:r>
            <a:endParaRPr lang="en-GB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presence or absence of blood in the CSF </a:t>
            </a:r>
            <a:endParaRPr lang="en-GB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 spinal subarachnoid block </a:t>
            </a:r>
            <a:endParaRPr lang="en-GB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Administer antibiotics intra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thecally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certain cases of infection </a:t>
            </a:r>
            <a:endParaRPr lang="en-GB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17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gloves </a:t>
            </a:r>
          </a:p>
          <a:p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Branulars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varied sizes gauge 18, 20, 22, 24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gauze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Specimen bottles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antiseptic lotion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kidney dish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Topical lignocaine if available to reduce pain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68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Nurses role during lumbar puncture 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procedure to the patient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 informed consent from the patient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privacy for the patient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all equipment are well set for the procedure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 the patient to lie on bed in side lying position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 the doctor to do the procedure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procedure ensure the patient is comfortable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043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large volume of fluid (more than 20 mL) is removed, the patient is positioned prone for two hours, then flat in a side lying position for two to three hours and then supine or prone for six more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dizziness, and prevent hypotension.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post-puncture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headache is usually managed by bed rest, analgesic agents, and hydration.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 the patient and family about the precautions to take after the procedure, complications to watch for, and steps to take if complications occur.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415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lumbar puncture include the following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post lumbar puncture headache,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headache is caused by CSF leakage at the puncture site.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Herniation of the intracranial contents.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Spinal epidural abscess.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Spinal epidural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haematoma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meningitis.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Slight elevation of temperature.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Backache or spasms and stiffness of the neck.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9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outline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of the unit, the student will be able to describe the following special nursing procedures:-</a:t>
            </a:r>
          </a:p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Lumbar puncture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Dialysis 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Endoscopies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Biopsies</a:t>
            </a:r>
          </a:p>
          <a:p>
            <a:endParaRPr lang="en-GB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71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</a:t>
            </a:r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RADIOLOGICAL EXAMINATION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visualizing body spaces and organs and their functions by radiological imaging.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to diagnose conditions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in treatment of medical conditions</a:t>
            </a:r>
          </a:p>
          <a:p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RE</a:t>
            </a:r>
          </a:p>
          <a:p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Computerised tomography ( CT Scan)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14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Mammography </a:t>
            </a:r>
          </a:p>
          <a:p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Magnetic resonance imaging MRI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 general/pregnancy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Fluoroscopy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68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 scan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Computed tomography (CT) makes use of a narrow x ray beam to scan the head in successive layers.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 provide cross sectional views of the brain, with distinguishing differences in tissue densities of the skull, cortex and other structures.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 is displayed on an oscilloscope or TV monitor.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129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 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Stroke/Cerebral vascular accident (CVA)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ossible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tumour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masses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infarction,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isplacement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ventricles 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cortical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atrophy.</a:t>
            </a:r>
            <a:endParaRPr lang="en-GB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60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THE NURSE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the client is aware of the procedure and obtain informed consent.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 about the need to lie quietly throughout the procedure, as well as relaxation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Tell the patient that sedation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if agitation, restlessness or confusion is present. 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procedure, the patient must lie with the head held perfectly still without talking or moving the face to avoid distorting the image. 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99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patient monitoring, if a contrast agent is used, the patient must be assessed before the CT scan for iodine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allergy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the contrast agent is iodine based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receive an intravenous or inhalation contrast agent are monitored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allergic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</a:t>
            </a: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lang="en-GB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Allergic reactions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G.I.T side effects example nausea, vomiting, diarrhoea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698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MRI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Magnetic resonance imaging (MRI) uses a powerful magnetic field to obtain images of different areas of the body.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the potential for identifying a cerebral abnormality earlier and more clearly than other diagnostic tests.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iagnosis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multiple sclerosis and can describe the activity and extent of disease in the brain and spinal cord.</a:t>
            </a:r>
            <a:endParaRPr lang="en-GB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01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Role during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MRI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preparation should include teaching relaxation techniques. </a:t>
            </a:r>
            <a:endParaRPr lang="en-US" dirty="0" smtClean="0"/>
          </a:p>
          <a:p>
            <a:pPr lvl="0"/>
            <a:r>
              <a:rPr lang="en-US" dirty="0" smtClean="0"/>
              <a:t>Obtain informed consent and reassure the client</a:t>
            </a:r>
            <a:endParaRPr lang="en-GB" dirty="0"/>
          </a:p>
          <a:p>
            <a:pPr lvl="0"/>
            <a:r>
              <a:rPr lang="en-US" dirty="0"/>
              <a:t>Before the patient </a:t>
            </a:r>
            <a:r>
              <a:rPr lang="en-US" dirty="0" smtClean="0"/>
              <a:t>enters </a:t>
            </a:r>
            <a:r>
              <a:rPr lang="en-US" dirty="0"/>
              <a:t>the room where the MRI is to be performed, all metal objects are removed. </a:t>
            </a:r>
            <a:endParaRPr lang="en-GB" dirty="0"/>
          </a:p>
          <a:p>
            <a:pPr lvl="0"/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atient’s </a:t>
            </a:r>
            <a:r>
              <a:rPr lang="en-US" dirty="0"/>
              <a:t>history is obtained to determine the presence of any metal objects, for example, pacemakers. </a:t>
            </a:r>
            <a:endParaRPr lang="en-US" dirty="0" smtClean="0"/>
          </a:p>
          <a:p>
            <a:pPr lvl="0"/>
            <a:r>
              <a:rPr lang="en-US" dirty="0" smtClean="0"/>
              <a:t>These </a:t>
            </a:r>
            <a:r>
              <a:rPr lang="en-US" dirty="0"/>
              <a:t>objects could malfunction, be dislodged or heat up as they absorb energy, hence other imaging procedures are considered.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531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PARACENTESIS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Paracentesis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 a special procedure in which a needle or catheter is inserted into the peritoneal cavity to obtain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ascitic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fluid.</a:t>
            </a:r>
          </a:p>
          <a:p>
            <a:r>
              <a:rPr lang="en-GB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diagnostic and therapeutic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Massive ascites interfering with respiration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bleeding e.g. injury of the viscera</a:t>
            </a:r>
          </a:p>
          <a:p>
            <a:r>
              <a:rPr lang="en-GB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Acute abdomen that requires surgery is an absolute CI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20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Kidney dish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Cotton wool swabs</a:t>
            </a:r>
          </a:p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Paracentesis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tubing/drainage tubing</a:t>
            </a:r>
          </a:p>
          <a:p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Scapel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gloves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Sutures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Holding forceps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Toothed dissecting forceps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Paracentesis</a:t>
            </a:r>
            <a:endParaRPr lang="en-GB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Radiological examinations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Radiotherapy</a:t>
            </a:r>
          </a:p>
          <a:p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Catheterization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Washouts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Stoma care</a:t>
            </a:r>
          </a:p>
          <a:p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nurse in each procedure </a:t>
            </a:r>
          </a:p>
          <a:p>
            <a:endParaRPr lang="en-GB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2960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jug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Strapping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Lignocaine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Specimen bottles </a:t>
            </a:r>
          </a:p>
          <a:p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N/B it is a procedure conducted by the doctor or a nurse practitioner with a masters degree.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81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roles in </a:t>
            </a:r>
            <a:r>
              <a:rPr lang="en-GB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paracentesis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procedure to the patient and obtain informed consent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 the patient to empty the bladder to relieve pressure to the abdomen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the patient in bed at 90 degrees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 the medical practitioner to perform the procedure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 reassurance to the patient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specimen as prescribed for diagnosis and therapeutic purposes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42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pulse/</a:t>
            </a:r>
            <a:r>
              <a:rPr lang="en-GB" dirty="0" err="1" smtClean="0"/>
              <a:t>Bp</a:t>
            </a:r>
            <a:r>
              <a:rPr lang="en-GB" dirty="0" smtClean="0"/>
              <a:t> and report any signs and symptoms of collapse</a:t>
            </a:r>
          </a:p>
          <a:p>
            <a:r>
              <a:rPr lang="en-GB" dirty="0" smtClean="0"/>
              <a:t>Regulate the flow of drainage and record output on the fluid chart</a:t>
            </a:r>
          </a:p>
          <a:p>
            <a:r>
              <a:rPr lang="en-GB" dirty="0" smtClean="0"/>
              <a:t>Feeding of the patient should continue </a:t>
            </a:r>
          </a:p>
          <a:p>
            <a:r>
              <a:rPr lang="en-GB" dirty="0" smtClean="0"/>
              <a:t>After the procedure remove cannula</a:t>
            </a:r>
          </a:p>
          <a:p>
            <a:r>
              <a:rPr lang="en-GB" dirty="0" smtClean="0"/>
              <a:t>Clear as appropriate</a:t>
            </a:r>
          </a:p>
          <a:p>
            <a:r>
              <a:rPr lang="en-GB" dirty="0" smtClean="0"/>
              <a:t>Take the specimen collected for lab works/analysis</a:t>
            </a:r>
          </a:p>
          <a:p>
            <a:r>
              <a:rPr lang="en-GB" dirty="0" smtClean="0"/>
              <a:t>Record the procedure in the </a:t>
            </a:r>
            <a:r>
              <a:rPr lang="en-GB" dirty="0" err="1" smtClean="0"/>
              <a:t>cardex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64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CATHETERIZATION 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Definition:- </a:t>
            </a:r>
            <a:r>
              <a:rPr lang="en-GB" sz="3600" dirty="0" smtClean="0"/>
              <a:t>Is the Insertion of a catheter into the bladder via urethra meatus for temporary or permanent drainage of urine. </a:t>
            </a:r>
          </a:p>
          <a:p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 FOR URINARY CATHETERIZATION </a:t>
            </a:r>
          </a:p>
          <a:p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1.Continuous /intermittent urine catheterization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urine for sterile urine sample for urinalysis to rule out any infection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6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</a:t>
            </a:r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Decompression of the bladder due to urine retention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residual urine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relief of discomfort from bladder distention</a:t>
            </a:r>
          </a:p>
          <a:p>
            <a:pPr marL="0" indent="0">
              <a:buNone/>
            </a:pPr>
            <a:r>
              <a:rPr lang="en-GB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Short term indwelling catheterization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surgical procedures involving repair of bladder, urethra, and surrounding structures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Urinary obstruction </a:t>
            </a:r>
            <a:r>
              <a:rPr lang="en-GB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enlarged prostate, acute urinary retention due to tumours and blood clots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76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/>
              <a:t>Instillation of medication into the bladder.</a:t>
            </a:r>
          </a:p>
          <a:p>
            <a:pPr marL="0" indent="0">
              <a:buNone/>
            </a:pPr>
            <a:r>
              <a:rPr lang="en-GB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Long term indwelling catheterization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Refractory bladder outlet obstruction and neurogenic bladder with urinary retention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and chronic urine retention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healing of </a:t>
            </a:r>
            <a:r>
              <a:rPr lang="en-GB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perineal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ulcers where urine may cause further skin breakdown.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71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CATHERS </a:t>
            </a:r>
            <a:endParaRPr lang="en-GB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Intermittent urinary catheters-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inserted several times in a day to drain bladder and then removed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Indwelling urinary catheters (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Forley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catheters)-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inserted just like intermittent catheter but left in place with either a urine bag or a syringe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Suprapubic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catheters-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 is through a hole in your abdomen and then directly into your bladder. Used when urethra is damaged or blocked.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56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sterile catheterization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Equipments</a:t>
            </a:r>
            <a:r>
              <a:rPr lang="en-GB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catheter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collection container.</a:t>
            </a: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antiseptic lotion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cotton balls.</a:t>
            </a: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lubricant example K-Y jelly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Sterile medical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gloves with varied sizes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6, 6.5,7,7.5,8……..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Sterile gallipot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40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followed in insertion of a catheter and Nurses roles.</a:t>
            </a:r>
            <a:endParaRPr lang="en-GB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ssemble </a:t>
            </a:r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in appropriate private location</a:t>
            </a:r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 hands and ensure they are dry </a:t>
            </a:r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</a:t>
            </a:r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assist with undressing as needed, maintaining privacy</a:t>
            </a:r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Males: Back </a:t>
            </a:r>
            <a:r>
              <a:rPr lang="en-GB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(Supine).</a:t>
            </a:r>
            <a:endParaRPr lang="en-GB" sz="3900" dirty="0"/>
          </a:p>
          <a:p>
            <a:r>
              <a:rPr lang="en-GB" sz="3900" dirty="0"/>
              <a:t>Females: On back with knees flexed and feet about two feet apart.</a:t>
            </a:r>
          </a:p>
          <a:p>
            <a:r>
              <a:rPr lang="en-GB" sz="3900" dirty="0" smtClean="0"/>
              <a:t>If </a:t>
            </a:r>
            <a:r>
              <a:rPr lang="en-GB" sz="3900" dirty="0"/>
              <a:t>female is unable to spread legs, place on side with knee of top leg flexed.</a:t>
            </a:r>
            <a:r>
              <a:rPr lang="en-GB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887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1462</Words>
  <Application>Microsoft Office PowerPoint</Application>
  <PresentationFormat>Widescreen</PresentationFormat>
  <Paragraphs>211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Bernard MT Condensed</vt:lpstr>
      <vt:lpstr>Calibri</vt:lpstr>
      <vt:lpstr>Calibri Light</vt:lpstr>
      <vt:lpstr>Times New Roman</vt:lpstr>
      <vt:lpstr>Wingdings</vt:lpstr>
      <vt:lpstr>Office Theme</vt:lpstr>
      <vt:lpstr>SPECIALIZED NURSING PROCEDURES (10 HRS)</vt:lpstr>
      <vt:lpstr>Unit outline</vt:lpstr>
      <vt:lpstr>CONT.</vt:lpstr>
      <vt:lpstr>1. CATHETERIZATION </vt:lpstr>
      <vt:lpstr>Cont.</vt:lpstr>
      <vt:lpstr>Cont </vt:lpstr>
      <vt:lpstr>TYPES OF CATHERS </vt:lpstr>
      <vt:lpstr>Procedure for sterile catheterization</vt:lpstr>
      <vt:lpstr>Steps followed in insertion of a catheter and Nurses roles.</vt:lpstr>
      <vt:lpstr>Cont. </vt:lpstr>
      <vt:lpstr>PowerPoint Presentation</vt:lpstr>
      <vt:lpstr> FOR MALES: </vt:lpstr>
      <vt:lpstr>Cont </vt:lpstr>
      <vt:lpstr> Record: </vt:lpstr>
      <vt:lpstr> 2. LUMBAR PUNCTURE </vt:lpstr>
      <vt:lpstr>Equipment</vt:lpstr>
      <vt:lpstr>Nurses role during lumbar puncture </vt:lpstr>
      <vt:lpstr>Cont </vt:lpstr>
      <vt:lpstr>Complications of lumbar puncture include the following</vt:lpstr>
      <vt:lpstr>3. RADIOLOGICAL EXAMINATION</vt:lpstr>
      <vt:lpstr>Cont. </vt:lpstr>
      <vt:lpstr>a) CT scan</vt:lpstr>
      <vt:lpstr>Cont. </vt:lpstr>
      <vt:lpstr>ROLE OF THE NURSE</vt:lpstr>
      <vt:lpstr>CONT.</vt:lpstr>
      <vt:lpstr>b) MRI</vt:lpstr>
      <vt:lpstr> Nurse Role during an MRI procedure </vt:lpstr>
      <vt:lpstr>PARACENTESIS</vt:lpstr>
      <vt:lpstr>REQUIREMENTS</vt:lpstr>
      <vt:lpstr>Cont. </vt:lpstr>
      <vt:lpstr>Nurse roles in paracentesis</vt:lpstr>
      <vt:lpstr>Cont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SPECIALIZED NURSING PROCEDURES</dc:title>
  <dc:creator>Cyrus</dc:creator>
  <cp:lastModifiedBy>Cyrus</cp:lastModifiedBy>
  <cp:revision>52</cp:revision>
  <dcterms:created xsi:type="dcterms:W3CDTF">2018-11-03T08:55:24Z</dcterms:created>
  <dcterms:modified xsi:type="dcterms:W3CDTF">2018-11-12T17:41:29Z</dcterms:modified>
</cp:coreProperties>
</file>