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7"/>
  </p:notesMasterIdLst>
  <p:sldIdLst>
    <p:sldId id="257" r:id="rId2"/>
    <p:sldId id="401" r:id="rId3"/>
    <p:sldId id="258" r:id="rId4"/>
    <p:sldId id="259" r:id="rId5"/>
    <p:sldId id="402" r:id="rId6"/>
    <p:sldId id="400" r:id="rId7"/>
    <p:sldId id="260" r:id="rId8"/>
    <p:sldId id="403" r:id="rId9"/>
    <p:sldId id="404" r:id="rId10"/>
    <p:sldId id="405" r:id="rId11"/>
    <p:sldId id="261" r:id="rId12"/>
    <p:sldId id="262" r:id="rId13"/>
    <p:sldId id="478" r:id="rId14"/>
    <p:sldId id="263" r:id="rId15"/>
    <p:sldId id="264" r:id="rId16"/>
    <p:sldId id="265" r:id="rId17"/>
    <p:sldId id="266" r:id="rId18"/>
    <p:sldId id="267" r:id="rId19"/>
    <p:sldId id="268" r:id="rId20"/>
    <p:sldId id="269" r:id="rId21"/>
    <p:sldId id="406" r:id="rId22"/>
    <p:sldId id="270" r:id="rId23"/>
    <p:sldId id="271" r:id="rId24"/>
    <p:sldId id="272" r:id="rId25"/>
    <p:sldId id="273" r:id="rId26"/>
    <p:sldId id="274" r:id="rId27"/>
    <p:sldId id="275" r:id="rId28"/>
    <p:sldId id="276" r:id="rId29"/>
    <p:sldId id="277" r:id="rId30"/>
    <p:sldId id="278" r:id="rId31"/>
    <p:sldId id="407" r:id="rId32"/>
    <p:sldId id="279" r:id="rId33"/>
    <p:sldId id="408" r:id="rId34"/>
    <p:sldId id="409" r:id="rId35"/>
    <p:sldId id="410" r:id="rId36"/>
    <p:sldId id="411" r:id="rId37"/>
    <p:sldId id="280" r:id="rId38"/>
    <p:sldId id="281" r:id="rId39"/>
    <p:sldId id="282" r:id="rId40"/>
    <p:sldId id="283" r:id="rId41"/>
    <p:sldId id="284" r:id="rId42"/>
    <p:sldId id="412" r:id="rId43"/>
    <p:sldId id="285" r:id="rId44"/>
    <p:sldId id="413" r:id="rId45"/>
    <p:sldId id="286" r:id="rId46"/>
    <p:sldId id="287" r:id="rId47"/>
    <p:sldId id="414" r:id="rId48"/>
    <p:sldId id="288" r:id="rId49"/>
    <p:sldId id="289" r:id="rId50"/>
    <p:sldId id="290" r:id="rId51"/>
    <p:sldId id="291" r:id="rId52"/>
    <p:sldId id="292" r:id="rId53"/>
    <p:sldId id="415" r:id="rId54"/>
    <p:sldId id="293" r:id="rId55"/>
    <p:sldId id="294" r:id="rId56"/>
    <p:sldId id="426" r:id="rId57"/>
    <p:sldId id="416" r:id="rId58"/>
    <p:sldId id="417" r:id="rId59"/>
    <p:sldId id="418" r:id="rId60"/>
    <p:sldId id="427" r:id="rId61"/>
    <p:sldId id="419" r:id="rId62"/>
    <p:sldId id="420" r:id="rId63"/>
    <p:sldId id="421" r:id="rId64"/>
    <p:sldId id="431" r:id="rId65"/>
    <p:sldId id="432" r:id="rId66"/>
    <p:sldId id="430" r:id="rId67"/>
    <p:sldId id="428" r:id="rId68"/>
    <p:sldId id="422" r:id="rId69"/>
    <p:sldId id="423" r:id="rId70"/>
    <p:sldId id="429" r:id="rId71"/>
    <p:sldId id="424" r:id="rId72"/>
    <p:sldId id="425" r:id="rId73"/>
    <p:sldId id="295" r:id="rId74"/>
    <p:sldId id="296" r:id="rId75"/>
    <p:sldId id="433" r:id="rId76"/>
    <p:sldId id="297" r:id="rId77"/>
    <p:sldId id="298" r:id="rId78"/>
    <p:sldId id="299" r:id="rId79"/>
    <p:sldId id="300" r:id="rId80"/>
    <p:sldId id="301" r:id="rId81"/>
    <p:sldId id="434" r:id="rId82"/>
    <p:sldId id="302" r:id="rId83"/>
    <p:sldId id="303" r:id="rId84"/>
    <p:sldId id="435" r:id="rId85"/>
    <p:sldId id="304" r:id="rId86"/>
    <p:sldId id="305" r:id="rId87"/>
    <p:sldId id="306" r:id="rId88"/>
    <p:sldId id="307" r:id="rId89"/>
    <p:sldId id="308" r:id="rId90"/>
    <p:sldId id="436" r:id="rId91"/>
    <p:sldId id="309" r:id="rId92"/>
    <p:sldId id="437" r:id="rId93"/>
    <p:sldId id="310" r:id="rId94"/>
    <p:sldId id="311" r:id="rId95"/>
    <p:sldId id="438" r:id="rId96"/>
    <p:sldId id="312" r:id="rId97"/>
    <p:sldId id="313" r:id="rId98"/>
    <p:sldId id="439" r:id="rId99"/>
    <p:sldId id="314" r:id="rId100"/>
    <p:sldId id="315" r:id="rId101"/>
    <p:sldId id="316" r:id="rId102"/>
    <p:sldId id="317" r:id="rId103"/>
    <p:sldId id="442" r:id="rId104"/>
    <p:sldId id="440" r:id="rId105"/>
    <p:sldId id="479" r:id="rId106"/>
    <p:sldId id="480" r:id="rId107"/>
    <p:sldId id="481" r:id="rId108"/>
    <p:sldId id="482" r:id="rId109"/>
    <p:sldId id="483" r:id="rId110"/>
    <p:sldId id="484" r:id="rId111"/>
    <p:sldId id="485" r:id="rId112"/>
    <p:sldId id="486" r:id="rId113"/>
    <p:sldId id="487" r:id="rId114"/>
    <p:sldId id="488" r:id="rId115"/>
    <p:sldId id="489" r:id="rId116"/>
    <p:sldId id="318" r:id="rId117"/>
    <p:sldId id="319" r:id="rId118"/>
    <p:sldId id="320" r:id="rId119"/>
    <p:sldId id="443" r:id="rId120"/>
    <p:sldId id="321" r:id="rId121"/>
    <p:sldId id="322" r:id="rId122"/>
    <p:sldId id="323" r:id="rId123"/>
    <p:sldId id="324" r:id="rId124"/>
    <p:sldId id="325" r:id="rId125"/>
    <p:sldId id="444" r:id="rId126"/>
    <p:sldId id="445" r:id="rId127"/>
    <p:sldId id="326" r:id="rId128"/>
    <p:sldId id="327" r:id="rId129"/>
    <p:sldId id="328" r:id="rId130"/>
    <p:sldId id="329" r:id="rId131"/>
    <p:sldId id="446" r:id="rId132"/>
    <p:sldId id="330" r:id="rId133"/>
    <p:sldId id="447" r:id="rId134"/>
    <p:sldId id="331" r:id="rId135"/>
    <p:sldId id="448" r:id="rId136"/>
    <p:sldId id="332" r:id="rId137"/>
    <p:sldId id="352" r:id="rId138"/>
    <p:sldId id="449" r:id="rId139"/>
    <p:sldId id="450" r:id="rId140"/>
    <p:sldId id="451" r:id="rId141"/>
    <p:sldId id="452" r:id="rId142"/>
    <p:sldId id="453" r:id="rId143"/>
    <p:sldId id="455" r:id="rId144"/>
    <p:sldId id="456" r:id="rId145"/>
    <p:sldId id="457" r:id="rId146"/>
    <p:sldId id="458" r:id="rId147"/>
    <p:sldId id="459" r:id="rId148"/>
    <p:sldId id="460" r:id="rId149"/>
    <p:sldId id="461" r:id="rId150"/>
    <p:sldId id="462" r:id="rId151"/>
    <p:sldId id="463" r:id="rId152"/>
    <p:sldId id="464" r:id="rId153"/>
    <p:sldId id="465" r:id="rId154"/>
    <p:sldId id="466" r:id="rId155"/>
    <p:sldId id="467" r:id="rId156"/>
    <p:sldId id="468" r:id="rId157"/>
    <p:sldId id="469" r:id="rId158"/>
    <p:sldId id="470" r:id="rId159"/>
    <p:sldId id="471" r:id="rId160"/>
    <p:sldId id="472" r:id="rId161"/>
    <p:sldId id="473" r:id="rId162"/>
    <p:sldId id="474" r:id="rId163"/>
    <p:sldId id="475" r:id="rId164"/>
    <p:sldId id="476" r:id="rId165"/>
    <p:sldId id="477" r:id="rId1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6" autoAdjust="0"/>
    <p:restoredTop sz="94660"/>
  </p:normalViewPr>
  <p:slideViewPr>
    <p:cSldViewPr>
      <p:cViewPr>
        <p:scale>
          <a:sx n="90" d="100"/>
          <a:sy n="90" d="100"/>
        </p:scale>
        <p:origin x="-120" y="3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F2A604-4710-49CD-8CB5-DCEE8E9E656E}" type="datetimeFigureOut">
              <a:rPr lang="en-US" smtClean="0"/>
              <a:pPr/>
              <a:t>7/6/2021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4632A-2AFB-4390-A1F6-D063160214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84632A-2AFB-4390-A1F6-D063160214D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35F76E-8E40-436E-BF5D-35D4B3662C90}" type="datetimeFigureOut">
              <a:rPr lang="en-US" smtClean="0"/>
              <a:pPr/>
              <a:t>7/6/2021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743B7F-8875-4AE1-92B3-B35B121651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5F76E-8E40-436E-BF5D-35D4B3662C90}" type="datetimeFigureOut">
              <a:rPr lang="en-US" smtClean="0"/>
              <a:pPr/>
              <a:t>7/6/2021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743B7F-8875-4AE1-92B3-B35B12165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5F76E-8E40-436E-BF5D-35D4B3662C90}" type="datetimeFigureOut">
              <a:rPr lang="en-US" smtClean="0"/>
              <a:pPr/>
              <a:t>7/6/2021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743B7F-8875-4AE1-92B3-B35B12165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5F76E-8E40-436E-BF5D-35D4B3662C90}" type="datetimeFigureOut">
              <a:rPr lang="en-US" smtClean="0"/>
              <a:pPr/>
              <a:t>7/6/2021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743B7F-8875-4AE1-92B3-B35B1216511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35F76E-8E40-436E-BF5D-35D4B3662C90}" type="datetimeFigureOut">
              <a:rPr lang="en-US" smtClean="0"/>
              <a:pPr/>
              <a:t>7/6/2021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743B7F-8875-4AE1-92B3-B35B1216511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35F76E-8E40-436E-BF5D-35D4B3662C90}" type="datetimeFigureOut">
              <a:rPr lang="en-US" smtClean="0"/>
              <a:pPr/>
              <a:t>7/6/2021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743B7F-8875-4AE1-92B3-B35B1216511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35F76E-8E40-436E-BF5D-35D4B3662C90}" type="datetimeFigureOut">
              <a:rPr lang="en-US" smtClean="0"/>
              <a:pPr/>
              <a:t>7/6/2021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743B7F-8875-4AE1-92B3-B35B121651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35F76E-8E40-436E-BF5D-35D4B3662C90}" type="datetimeFigureOut">
              <a:rPr lang="en-US" smtClean="0"/>
              <a:pPr/>
              <a:t>7/6/2021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743B7F-8875-4AE1-92B3-B35B1216511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35F76E-8E40-436E-BF5D-35D4B3662C90}" type="datetimeFigureOut">
              <a:rPr lang="en-US" smtClean="0"/>
              <a:pPr/>
              <a:t>7/6/2021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743B7F-8875-4AE1-92B3-B35B12165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535F76E-8E40-436E-BF5D-35D4B3662C90}" type="datetimeFigureOut">
              <a:rPr lang="en-US" smtClean="0"/>
              <a:pPr/>
              <a:t>7/6/2021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743B7F-8875-4AE1-92B3-B35B121651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35F76E-8E40-436E-BF5D-35D4B3662C90}" type="datetimeFigureOut">
              <a:rPr lang="en-US" smtClean="0"/>
              <a:pPr/>
              <a:t>7/6/2021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743B7F-8875-4AE1-92B3-B35B1216511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08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35F76E-8E40-436E-BF5D-35D4B3662C90}" type="datetimeFigureOut">
              <a:rPr lang="en-US" smtClean="0"/>
              <a:pPr/>
              <a:t>7/6/2021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743B7F-8875-4AE1-92B3-B35B12165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04800" y="39470"/>
            <a:ext cx="8153400" cy="640175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25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SPECIALIZED PROCEDURES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CODE SPR:   1201</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HOURS:         14</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CREDITS:      I</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competence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module is designed to enable the learner  provide care to patients/clients undergoing specialized procedures.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outcomes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the end of the module the learner should:-</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lang="en-US" sz="2400" dirty="0" smtClean="0">
                <a:latin typeface="Times New Roman" pitchFamily="18" charset="0"/>
                <a:ea typeface="Calibri" pitchFamily="34" charset="0"/>
                <a:cs typeface="Times New Roman" pitchFamily="18" charset="0"/>
              </a:rPr>
              <a:t>Manage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patients undergoing specialized diagnostic procedures.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Manage  patients </a:t>
            </a:r>
            <a:r>
              <a:rPr lang="en-US" sz="2400" dirty="0" smtClean="0">
                <a:latin typeface="Times New Roman" pitchFamily="18" charset="0"/>
                <a:ea typeface="Calibri" pitchFamily="34" charset="0"/>
                <a:cs typeface="Times New Roman" pitchFamily="18" charset="0"/>
              </a:rPr>
              <a:t>undergoing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radiological examinations </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lang="en-US" sz="2400" dirty="0" smtClean="0">
                <a:latin typeface="Times New Roman" pitchFamily="18" charset="0"/>
                <a:cs typeface="Times New Roman" pitchFamily="18" charset="0"/>
              </a:rPr>
              <a:t>Manage patients undergoing endoscopic examinations</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Manage patients </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scheduled for Voluntary Medical Male Circumcision</a:t>
            </a:r>
            <a:r>
              <a:rPr kumimoji="0" lang="en-US" sz="2800" b="0" i="0" u="none" strike="noStrike" cap="none" normalizeH="0" dirty="0" smtClean="0">
                <a:ln>
                  <a:noFill/>
                </a:ln>
                <a:solidFill>
                  <a:schemeClr val="tx1"/>
                </a:solidFill>
                <a:effectLst/>
                <a:latin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304800"/>
            <a:ext cx="5410200" cy="4431983"/>
          </a:xfrm>
          <a:prstGeom prst="rect">
            <a:avLst/>
          </a:prstGeom>
          <a:noFill/>
        </p:spPr>
        <p:txBody>
          <a:bodyPr wrap="square" rtlCol="0">
            <a:spAutoFit/>
          </a:bodyPr>
          <a:lstStyle/>
          <a:p>
            <a:pPr lvl="0" fontAlgn="base">
              <a:spcBef>
                <a:spcPct val="0"/>
              </a:spcBef>
              <a:spcAft>
                <a:spcPct val="0"/>
              </a:spcAft>
            </a:pPr>
            <a:endParaRPr lang="en-US"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Local </a:t>
            </a:r>
            <a:r>
              <a:rPr lang="en-US" sz="2400" dirty="0" err="1" smtClean="0">
                <a:latin typeface="Times New Roman" pitchFamily="18" charset="0"/>
                <a:ea typeface="Calibri" pitchFamily="34" charset="0"/>
                <a:cs typeface="Times New Roman" pitchFamily="18" charset="0"/>
              </a:rPr>
              <a:t>anaesthetic</a:t>
            </a:r>
            <a:r>
              <a:rPr lang="en-US" sz="2400" dirty="0" smtClean="0">
                <a:latin typeface="Times New Roman" pitchFamily="18" charset="0"/>
                <a:ea typeface="Calibri" pitchFamily="34" charset="0"/>
                <a:cs typeface="Times New Roman" pitchFamily="18" charset="0"/>
              </a:rPr>
              <a:t>  agent</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Dressing spray or dressing</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Antiseptic solutions - </a:t>
            </a:r>
            <a:r>
              <a:rPr lang="en-US" sz="2400" dirty="0" err="1" smtClean="0">
                <a:latin typeface="Times New Roman" pitchFamily="18" charset="0"/>
                <a:ea typeface="Calibri" pitchFamily="34" charset="0"/>
                <a:cs typeface="Times New Roman" pitchFamily="18" charset="0"/>
              </a:rPr>
              <a:t>povidone</a:t>
            </a:r>
            <a:r>
              <a:rPr lang="en-US" sz="2400" dirty="0" smtClean="0">
                <a:latin typeface="Times New Roman" pitchFamily="18" charset="0"/>
                <a:ea typeface="Calibri" pitchFamily="34" charset="0"/>
                <a:cs typeface="Times New Roman" pitchFamily="18" charset="0"/>
              </a:rPr>
              <a:t> and </a:t>
            </a:r>
            <a:r>
              <a:rPr lang="en-US" sz="2400" dirty="0" err="1" smtClean="0">
                <a:latin typeface="Times New Roman" pitchFamily="18" charset="0"/>
                <a:ea typeface="Calibri" pitchFamily="34" charset="0"/>
                <a:cs typeface="Times New Roman" pitchFamily="18" charset="0"/>
              </a:rPr>
              <a:t>methylated</a:t>
            </a:r>
            <a:r>
              <a:rPr lang="en-US" sz="2400" dirty="0" smtClean="0">
                <a:latin typeface="Times New Roman" pitchFamily="18" charset="0"/>
                <a:ea typeface="Calibri" pitchFamily="34" charset="0"/>
                <a:cs typeface="Times New Roman" pitchFamily="18" charset="0"/>
              </a:rPr>
              <a:t> spirit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Pair of scissors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Receiver for dirty swabs </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Adhesive tape</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Face mask</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Mackintosh and draw sheet if necessary</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Prepared medication</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Clean and sterile gloves</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4800" y="-87244"/>
            <a:ext cx="83058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Assess </a:t>
            </a: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colour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the stoma which should be pink.  A dusky blue stoma indicates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ischaemia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 brown black </a:t>
            </a:r>
            <a:r>
              <a:rPr lang="en-US" sz="2400" dirty="0" smtClean="0">
                <a:latin typeface="Times New Roman" pitchFamily="18" charset="0"/>
                <a:ea typeface="Calibri" pitchFamily="34" charset="0"/>
                <a:cs typeface="Times New Roman" pitchFamily="18" charset="0"/>
              </a:rPr>
              <a:t>one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necrosis.  The assessment should be done 8 hourly and documentation done.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pale it may indicate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anaemia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first 2 to 3 weeks after   surgery there is mild to moderate swelling of the stoma .  This is normal in the initial post operative period.  If it is persistent it may be due to trauma to the stoma or any medical condition that results to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oedema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Moderate to severe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oedema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may be due to obstruction of the stoma, allergic reaction to food or gastroenteritis.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Bleeding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Small amount of bleeding is due to oozing from the stoma mucosa when touched .  This normal since it is due to high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vascularity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Moderate to large amount of blood could indicate coagulation factor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defieciency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stomal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varices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secondary to portal hypertension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bleeding is from intestinal stoma, this could indicate lower gastro intestinal bleeding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228600" y="347619"/>
            <a:ext cx="8305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Ensure there is an appropriate pouching system to </a:t>
            </a:r>
            <a:r>
              <a:rPr lang="en-US" sz="2400" dirty="0" smtClean="0">
                <a:latin typeface="Times New Roman" pitchFamily="18" charset="0"/>
                <a:ea typeface="Calibri" pitchFamily="34" charset="0"/>
                <a:cs typeface="Times New Roman" pitchFamily="18" charset="0"/>
              </a:rPr>
              <a:t>provide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protection of the skin and  dependable drainage collection.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pouching system consists of a skin barrier and a bag or pouch to collect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faeces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bag should be emptied when one third full.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skin should be washed with mild soap rinsed with warm water and dried thoroughly before the bag is applied.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pouch must fit snugly (</a:t>
            </a:r>
            <a:r>
              <a:rPr lang="en-US" sz="2400" dirty="0" smtClean="0">
                <a:latin typeface="Times New Roman" pitchFamily="18" charset="0"/>
                <a:ea typeface="Calibri" pitchFamily="34" charset="0"/>
                <a:cs typeface="Times New Roman" pitchFamily="18" charset="0"/>
              </a:rPr>
              <a:t>closely)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prevent leakage around the stoma.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volume ,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colour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consistency of the drainage are recorded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Each time the poach is changed the condition of the skin is observed for irritation.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Ensure the patient takes adequate fluids and a nutritious diet but minimize gas producing foods such as beans, potatoes, wheat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Observe the patient for signs and symptoms of fluid and electrolyte imbalance.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28600" y="-107841"/>
            <a:ext cx="8382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psychological impact of the stoma and how it affects patient's body image and self esteem must be discussed:  The nurse should assist the patient to identify ways of coping with depression and anxiety resulting from the stoma.</a:t>
            </a:r>
          </a:p>
          <a:p>
            <a:pPr lvl="0" fontAlgn="base">
              <a:spcBef>
                <a:spcPct val="0"/>
              </a:spcBef>
              <a:spcAft>
                <a:spcPct val="0"/>
              </a:spcAft>
            </a:pPr>
            <a:r>
              <a:rPr lang="en-US" sz="2400" b="1" dirty="0" smtClean="0">
                <a:latin typeface="Times New Roman" pitchFamily="18" charset="0"/>
                <a:ea typeface="Calibri" pitchFamily="34" charset="0"/>
                <a:cs typeface="Times New Roman" pitchFamily="18" charset="0"/>
              </a:rPr>
              <a:t>How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change a pouch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lvl="0" fontAlgn="base">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Remove used pouch and skin barrier gently by pushing the skin away from the barrier to reduce trauma or irritation </a:t>
            </a:r>
          </a:p>
          <a:p>
            <a:pPr lvl="0" fontAlgn="base">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Remove the flange (used for attachment ) by gently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pulling it towards the stoma. Support the skin with your other hand to prevent tears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 an open-ended pouch, remove the clamp and</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empty the contents from pouch into the receiver or toilet. Rinse the pouch with tepid water 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nomal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saline to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minimise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odour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growth of microorganisms.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Discard the disposable pouch  in the relevant </a:t>
            </a:r>
            <a:r>
              <a:rPr lang="en-US" sz="2400" dirty="0" err="1" smtClean="0">
                <a:latin typeface="Times New Roman" pitchFamily="18" charset="0"/>
                <a:ea typeface="Calibri" pitchFamily="34" charset="0"/>
                <a:cs typeface="Times New Roman" pitchFamily="18" charset="0"/>
              </a:rPr>
              <a:t>colour</a:t>
            </a:r>
            <a:r>
              <a:rPr lang="en-US" sz="2400" dirty="0" smtClean="0">
                <a:latin typeface="Times New Roman" pitchFamily="18" charset="0"/>
                <a:ea typeface="Calibri" pitchFamily="34" charset="0"/>
                <a:cs typeface="Times New Roman" pitchFamily="18" charset="0"/>
              </a:rPr>
              <a:t> coded bin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Observe stoma for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colour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swelling,</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trauma and healing. Stoma should be moist and pink.</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baseline="0" dirty="0" smtClean="0">
                <a:latin typeface="Times New Roman" pitchFamily="18" charset="0"/>
                <a:cs typeface="Times New Roman" pitchFamily="18" charset="0"/>
              </a:rPr>
              <a:t>Cover the stoma with a piece of gauze</a:t>
            </a:r>
            <a:r>
              <a:rPr lang="en-US" sz="2400" dirty="0" smtClean="0">
                <a:latin typeface="Times New Roman" pitchFamily="18" charset="0"/>
                <a:cs typeface="Times New Roman" pitchFamily="18" charset="0"/>
              </a:rPr>
              <a:t> to prevent effluent from contacting the skin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458200" cy="6001643"/>
          </a:xfrm>
          <a:prstGeom prst="rect">
            <a:avLst/>
          </a:prstGeom>
          <a:noFill/>
        </p:spPr>
        <p:txBody>
          <a:bodyPr wrap="square" rtlCol="0">
            <a:spAutoFit/>
          </a:bodyPr>
          <a:lstStyle/>
          <a:p>
            <a:pPr>
              <a:buFont typeface="Wingdings" pitchFamily="2" charset="2"/>
              <a:buChar char="Ø"/>
            </a:pPr>
            <a:r>
              <a:rPr lang="en-US" sz="2400" dirty="0" smtClean="0">
                <a:latin typeface="Times New Roman" pitchFamily="18" charset="0"/>
                <a:cs typeface="Times New Roman" pitchFamily="18" charset="0"/>
              </a:rPr>
              <a:t>Clean </a:t>
            </a:r>
            <a:r>
              <a:rPr lang="en-US" sz="2400" dirty="0" err="1" smtClean="0">
                <a:latin typeface="Times New Roman" pitchFamily="18" charset="0"/>
                <a:cs typeface="Times New Roman" pitchFamily="18" charset="0"/>
              </a:rPr>
              <a:t>peristomal</a:t>
            </a:r>
            <a:r>
              <a:rPr lang="en-US" sz="2400" dirty="0" smtClean="0">
                <a:latin typeface="Times New Roman" pitchFamily="18" charset="0"/>
                <a:cs typeface="Times New Roman" pitchFamily="18" charset="0"/>
              </a:rPr>
              <a:t> region gently with warm tap water using gauze pad. Do not scrub the skin. Dry by patting the skin with gauze.</a:t>
            </a:r>
          </a:p>
          <a:p>
            <a:pPr>
              <a:buFont typeface="Wingdings" pitchFamily="2" charset="2"/>
              <a:buChar char="Ø"/>
            </a:pPr>
            <a:r>
              <a:rPr lang="en-US" sz="2400" dirty="0" smtClean="0">
                <a:latin typeface="Times New Roman" pitchFamily="18" charset="0"/>
                <a:cs typeface="Times New Roman" pitchFamily="18" charset="0"/>
              </a:rPr>
              <a:t>Remove dressing, clean stoma with gauze and pat dry.</a:t>
            </a:r>
          </a:p>
          <a:p>
            <a:pPr>
              <a:buFont typeface="Wingdings" pitchFamily="2" charset="2"/>
              <a:buChar char="Ø"/>
            </a:pPr>
            <a:r>
              <a:rPr lang="en-US" sz="2400" dirty="0" smtClean="0">
                <a:latin typeface="Times New Roman" pitchFamily="18" charset="0"/>
                <a:cs typeface="Times New Roman" pitchFamily="18" charset="0"/>
              </a:rPr>
              <a:t>Measure the stoma using  measuring guide to determine the </a:t>
            </a:r>
            <a:r>
              <a:rPr lang="en-US" sz="2400" dirty="0" err="1" smtClean="0">
                <a:latin typeface="Times New Roman" pitchFamily="18" charset="0"/>
                <a:cs typeface="Times New Roman" pitchFamily="18" charset="0"/>
              </a:rPr>
              <a:t>corrrect</a:t>
            </a:r>
            <a:r>
              <a:rPr lang="en-US" sz="2400" dirty="0" smtClean="0">
                <a:latin typeface="Times New Roman" pitchFamily="18" charset="0"/>
                <a:cs typeface="Times New Roman" pitchFamily="18" charset="0"/>
              </a:rPr>
              <a:t> pouch size needed.</a:t>
            </a:r>
          </a:p>
          <a:p>
            <a:pPr>
              <a:buFont typeface="Wingdings" pitchFamily="2" charset="2"/>
              <a:buChar char="Ø"/>
            </a:pPr>
            <a:r>
              <a:rPr lang="en-US" sz="2400" dirty="0" smtClean="0">
                <a:latin typeface="Times New Roman" pitchFamily="18" charset="0"/>
                <a:cs typeface="Times New Roman" pitchFamily="18" charset="0"/>
              </a:rPr>
              <a:t>Cut an opening one sixth to one </a:t>
            </a:r>
            <a:r>
              <a:rPr lang="en-US" sz="2400" dirty="0" err="1" smtClean="0">
                <a:latin typeface="Times New Roman" pitchFamily="18" charset="0"/>
                <a:cs typeface="Times New Roman" pitchFamily="18" charset="0"/>
              </a:rPr>
              <a:t>eigth</a:t>
            </a:r>
            <a:r>
              <a:rPr lang="en-US" sz="2400" dirty="0" smtClean="0">
                <a:latin typeface="Times New Roman" pitchFamily="18" charset="0"/>
                <a:cs typeface="Times New Roman" pitchFamily="18" charset="0"/>
              </a:rPr>
              <a:t> larger than stoma  before removing the on wrapper on the adhesive part of the the skin barrier for accurate fitting on to the stoma.</a:t>
            </a:r>
          </a:p>
          <a:p>
            <a:pPr>
              <a:buFont typeface="Wingdings" pitchFamily="2" charset="2"/>
              <a:buChar char="Ø"/>
            </a:pPr>
            <a:r>
              <a:rPr lang="en-US" sz="2400" dirty="0" smtClean="0">
                <a:latin typeface="Times New Roman" pitchFamily="18" charset="0"/>
                <a:cs typeface="Times New Roman" pitchFamily="18" charset="0"/>
              </a:rPr>
              <a:t>Put the skin barrier and pouch over the stoma, and gently press on to  the skin for 1-2 minutes to prevent irritation to the skin</a:t>
            </a:r>
          </a:p>
          <a:p>
            <a:pPr>
              <a:buFont typeface="Wingdings" pitchFamily="2" charset="2"/>
              <a:buChar char="Ø"/>
            </a:pPr>
            <a:r>
              <a:rPr lang="en-US" sz="2400" dirty="0" smtClean="0">
                <a:latin typeface="Times New Roman" pitchFamily="18" charset="0"/>
                <a:cs typeface="Times New Roman" pitchFamily="18" charset="0"/>
              </a:rPr>
              <a:t>If the pouch is drainable use a clamp or clip to prevent leakage</a:t>
            </a:r>
          </a:p>
          <a:p>
            <a:pPr>
              <a:buFont typeface="Wingdings" pitchFamily="2" charset="2"/>
              <a:buChar char="Ø"/>
            </a:pPr>
            <a:r>
              <a:rPr lang="en-US" sz="2400" dirty="0" smtClean="0">
                <a:latin typeface="Times New Roman" pitchFamily="18" charset="0"/>
                <a:cs typeface="Times New Roman" pitchFamily="18" charset="0"/>
              </a:rPr>
              <a:t>Leave the patient comfortable</a:t>
            </a:r>
          </a:p>
          <a:p>
            <a:pPr>
              <a:buFont typeface="Wingdings" pitchFamily="2" charset="2"/>
              <a:buChar char="Ø"/>
            </a:pPr>
            <a:r>
              <a:rPr lang="en-US" sz="2400" dirty="0" smtClean="0">
                <a:latin typeface="Times New Roman" pitchFamily="18" charset="0"/>
                <a:cs typeface="Times New Roman" pitchFamily="18" charset="0"/>
              </a:rPr>
              <a:t>Clear all used equipments appropriately to ensure safety and tidiness of the </a:t>
            </a:r>
            <a:r>
              <a:rPr lang="en-US" sz="2400" dirty="0" err="1" smtClean="0">
                <a:latin typeface="Times New Roman" pitchFamily="18" charset="0"/>
                <a:cs typeface="Times New Roman" pitchFamily="18" charset="0"/>
              </a:rPr>
              <a:t>enviroment</a:t>
            </a: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Perform hand hygiene for infection prevention and control</a:t>
            </a:r>
          </a:p>
          <a:p>
            <a:pPr>
              <a:buFont typeface="Wingdings" pitchFamily="2" charset="2"/>
              <a:buChar char="Ø"/>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8382000" cy="600164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Evaluation</a:t>
            </a:r>
          </a:p>
          <a:p>
            <a:r>
              <a:rPr lang="en-US" sz="2400" dirty="0" smtClean="0">
                <a:latin typeface="Times New Roman" pitchFamily="18" charset="0"/>
                <a:cs typeface="Times New Roman" pitchFamily="18" charset="0"/>
              </a:rPr>
              <a:t>Evaluate: </a:t>
            </a:r>
          </a:p>
          <a:p>
            <a:pPr marL="342900" indent="-342900">
              <a:buFont typeface="+mj-lt"/>
              <a:buAutoNum type="arabicPeriod"/>
            </a:pPr>
            <a:r>
              <a:rPr lang="en-US" sz="2400" dirty="0" smtClean="0">
                <a:latin typeface="Times New Roman" pitchFamily="18" charset="0"/>
                <a:cs typeface="Times New Roman" pitchFamily="18" charset="0"/>
              </a:rPr>
              <a:t>Vital observations to verify the patient psychological status</a:t>
            </a:r>
          </a:p>
          <a:p>
            <a:pPr marL="342900" indent="-342900">
              <a:buFont typeface="+mj-lt"/>
              <a:buAutoNum type="arabicPeriod"/>
            </a:pPr>
            <a:r>
              <a:rPr lang="en-US" sz="2400" dirty="0" smtClean="0">
                <a:latin typeface="Times New Roman" pitchFamily="18" charset="0"/>
                <a:cs typeface="Times New Roman" pitchFamily="18" charset="0"/>
              </a:rPr>
              <a:t>Effluent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and consistency to detect deviation from normal</a:t>
            </a:r>
          </a:p>
          <a:p>
            <a:pPr marL="342900" indent="-342900">
              <a:buFont typeface="+mj-lt"/>
              <a:buAutoNum type="arabicPeriod"/>
            </a:pPr>
            <a:r>
              <a:rPr lang="en-US" sz="2400" dirty="0" smtClean="0">
                <a:latin typeface="Times New Roman" pitchFamily="18" charset="0"/>
                <a:cs typeface="Times New Roman" pitchFamily="18" charset="0"/>
              </a:rPr>
              <a:t>The amount of fluid drained to determine functionality of the stoma</a:t>
            </a:r>
          </a:p>
          <a:p>
            <a:pPr marL="342900" indent="-342900">
              <a:buFont typeface="+mj-lt"/>
              <a:buAutoNum type="arabicPeriod"/>
            </a:pPr>
            <a:r>
              <a:rPr lang="en-US" sz="2400" dirty="0" smtClean="0">
                <a:latin typeface="Times New Roman" pitchFamily="18" charset="0"/>
                <a:cs typeface="Times New Roman" pitchFamily="18" charset="0"/>
              </a:rPr>
              <a:t>Stoma and </a:t>
            </a:r>
            <a:r>
              <a:rPr lang="en-US" sz="2400" dirty="0" err="1" smtClean="0">
                <a:latin typeface="Times New Roman" pitchFamily="18" charset="0"/>
                <a:cs typeface="Times New Roman" pitchFamily="18" charset="0"/>
              </a:rPr>
              <a:t>peristomal</a:t>
            </a:r>
            <a:r>
              <a:rPr lang="en-US" sz="2400" dirty="0" smtClean="0">
                <a:latin typeface="Times New Roman" pitchFamily="18" charset="0"/>
                <a:cs typeface="Times New Roman" pitchFamily="18" charset="0"/>
              </a:rPr>
              <a:t>  skin to determine any irritation</a:t>
            </a:r>
          </a:p>
          <a:p>
            <a:pPr marL="342900" indent="-342900">
              <a:buFont typeface="+mj-lt"/>
              <a:buAutoNum type="arabicPeriod"/>
            </a:pPr>
            <a:r>
              <a:rPr lang="en-US" sz="2400" dirty="0" smtClean="0">
                <a:latin typeface="Times New Roman" pitchFamily="18" charset="0"/>
                <a:cs typeface="Times New Roman" pitchFamily="18" charset="0"/>
              </a:rPr>
              <a:t>The dressing over stoma site to establish any leakage</a:t>
            </a:r>
          </a:p>
          <a:p>
            <a:pPr marL="342900" indent="-342900"/>
            <a:r>
              <a:rPr lang="en-US" sz="2400" b="1" dirty="0" smtClean="0">
                <a:latin typeface="Times New Roman" pitchFamily="18" charset="0"/>
                <a:cs typeface="Times New Roman" pitchFamily="18" charset="0"/>
              </a:rPr>
              <a:t>Documentation</a:t>
            </a:r>
            <a:r>
              <a:rPr lang="en-US" sz="2400" dirty="0" smtClean="0">
                <a:latin typeface="Times New Roman" pitchFamily="18" charset="0"/>
                <a:cs typeface="Times New Roman" pitchFamily="18" charset="0"/>
              </a:rPr>
              <a:t> </a:t>
            </a:r>
          </a:p>
          <a:p>
            <a:pPr marL="342900" indent="-342900"/>
            <a:r>
              <a:rPr lang="en-US" sz="2400" dirty="0" smtClean="0">
                <a:latin typeface="Times New Roman" pitchFamily="18" charset="0"/>
                <a:cs typeface="Times New Roman" pitchFamily="18" charset="0"/>
              </a:rPr>
              <a:t>Record:</a:t>
            </a:r>
          </a:p>
          <a:p>
            <a:pPr marL="342900" indent="-342900">
              <a:buFont typeface="Wingdings" pitchFamily="2" charset="2"/>
              <a:buChar char="v"/>
            </a:pPr>
            <a:r>
              <a:rPr lang="en-US" sz="2400" dirty="0" smtClean="0">
                <a:latin typeface="Times New Roman" pitchFamily="18" charset="0"/>
                <a:cs typeface="Times New Roman" pitchFamily="18" charset="0"/>
              </a:rPr>
              <a:t>Date and time of the procedure</a:t>
            </a:r>
          </a:p>
          <a:p>
            <a:pPr marL="342900" indent="-342900">
              <a:buFont typeface="Wingdings" pitchFamily="2" charset="2"/>
              <a:buChar char="v"/>
            </a:pPr>
            <a:r>
              <a:rPr lang="en-US" sz="2400" dirty="0" smtClean="0">
                <a:latin typeface="Times New Roman" pitchFamily="18" charset="0"/>
                <a:cs typeface="Times New Roman" pitchFamily="18" charset="0"/>
              </a:rPr>
              <a:t>Stoma and </a:t>
            </a:r>
            <a:r>
              <a:rPr lang="en-US" sz="2400" dirty="0" err="1" smtClean="0">
                <a:latin typeface="Times New Roman" pitchFamily="18" charset="0"/>
                <a:cs typeface="Times New Roman" pitchFamily="18" charset="0"/>
              </a:rPr>
              <a:t>peristomal</a:t>
            </a:r>
            <a:r>
              <a:rPr lang="en-US" sz="2400" dirty="0" smtClean="0">
                <a:latin typeface="Times New Roman" pitchFamily="18" charset="0"/>
                <a:cs typeface="Times New Roman" pitchFamily="18" charset="0"/>
              </a:rPr>
              <a:t> skin</a:t>
            </a:r>
          </a:p>
          <a:p>
            <a:pPr marL="342900" indent="-342900">
              <a:buFont typeface="Wingdings" pitchFamily="2" charset="2"/>
              <a:buChar char="v"/>
            </a:pPr>
            <a:r>
              <a:rPr lang="en-US" sz="2400" dirty="0" smtClean="0">
                <a:latin typeface="Times New Roman" pitchFamily="18" charset="0"/>
                <a:cs typeface="Times New Roman" pitchFamily="18" charset="0"/>
              </a:rPr>
              <a:t>Vital signs before and after the procedure</a:t>
            </a:r>
          </a:p>
          <a:p>
            <a:pPr marL="342900" indent="-342900">
              <a:buFont typeface="Wingdings" pitchFamily="2" charset="2"/>
              <a:buChar char="v"/>
            </a:pPr>
            <a:r>
              <a:rPr lang="en-US" sz="2400" dirty="0" smtClean="0">
                <a:latin typeface="Times New Roman" pitchFamily="18" charset="0"/>
                <a:cs typeface="Times New Roman" pitchFamily="18" charset="0"/>
              </a:rPr>
              <a:t>The patients ability to tolerate the procedure</a:t>
            </a:r>
          </a:p>
          <a:p>
            <a:pPr marL="342900" indent="-342900">
              <a:buFont typeface="Wingdings" pitchFamily="2" charset="2"/>
              <a:buChar char="v"/>
            </a:pPr>
            <a:r>
              <a:rPr lang="en-US" sz="2400" dirty="0" smtClean="0">
                <a:latin typeface="Times New Roman" pitchFamily="18" charset="0"/>
                <a:cs typeface="Times New Roman" pitchFamily="18" charset="0"/>
              </a:rPr>
              <a:t>Amount,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and consistency of the effluent drained</a:t>
            </a:r>
          </a:p>
          <a:p>
            <a:pPr marL="342900" indent="-342900">
              <a:buFont typeface="Wingdings" pitchFamily="2" charset="2"/>
              <a:buChar char="v"/>
            </a:pPr>
            <a:r>
              <a:rPr lang="en-US" sz="2400" dirty="0" smtClean="0">
                <a:latin typeface="Times New Roman" pitchFamily="18" charset="0"/>
                <a:cs typeface="Times New Roman" pitchFamily="18" charset="0"/>
              </a:rPr>
              <a:t>Health messages shared</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TRACHEOSTOMY</a:t>
            </a:r>
            <a:endParaRPr lang="en-US" b="1" dirty="0"/>
          </a:p>
        </p:txBody>
      </p:sp>
      <p:sp>
        <p:nvSpPr>
          <p:cNvPr id="3" name="Content Placeholder 2"/>
          <p:cNvSpPr>
            <a:spLocks noGrp="1"/>
          </p:cNvSpPr>
          <p:nvPr>
            <p:ph sz="quarter" idx="1"/>
          </p:nvPr>
        </p:nvSpPr>
        <p:spPr/>
        <p:txBody>
          <a:bodyPr>
            <a:normAutofit/>
          </a:bodyPr>
          <a:lstStyle/>
          <a:p>
            <a:r>
              <a:rPr lang="en-US" dirty="0" smtClean="0"/>
              <a:t>A surgical</a:t>
            </a:r>
            <a:r>
              <a:rPr lang="en-US" sz="1400" dirty="0" smtClean="0"/>
              <a:t> </a:t>
            </a:r>
            <a:r>
              <a:rPr lang="en-US" dirty="0" smtClean="0"/>
              <a:t> procedure in which an opening is made into the trachea. </a:t>
            </a:r>
          </a:p>
          <a:p>
            <a:r>
              <a:rPr lang="en-US" dirty="0" smtClean="0"/>
              <a:t>An indwelling tube is inserted into the trachea, called a </a:t>
            </a:r>
            <a:r>
              <a:rPr lang="en-US" b="1" dirty="0" err="1" smtClean="0">
                <a:solidFill>
                  <a:srgbClr val="FF0000"/>
                </a:solidFill>
              </a:rPr>
              <a:t>tracheostomy</a:t>
            </a:r>
            <a:r>
              <a:rPr lang="en-US" b="1" dirty="0" smtClean="0">
                <a:solidFill>
                  <a:srgbClr val="FF0000"/>
                </a:solidFill>
              </a:rPr>
              <a:t> tube.</a:t>
            </a:r>
            <a:endParaRPr lang="en-US" b="1" dirty="0" smtClean="0"/>
          </a:p>
          <a:p>
            <a:r>
              <a:rPr lang="en-US" dirty="0" smtClean="0"/>
              <a:t>Can be either permanent or temporary</a:t>
            </a:r>
          </a:p>
          <a:p>
            <a:r>
              <a:rPr lang="en-US" dirty="0" smtClean="0"/>
              <a:t>It provides an airway and to remove secretions from the lungs</a:t>
            </a:r>
          </a:p>
          <a:p>
            <a:r>
              <a:rPr lang="en-US" dirty="0" smtClean="0"/>
              <a:t>GA is used unless the patient is critical, or local </a:t>
            </a:r>
            <a:r>
              <a:rPr lang="en-US" dirty="0" err="1" smtClean="0"/>
              <a:t>anaesthesia</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i="1" dirty="0" smtClean="0"/>
              <a:t>indications</a:t>
            </a:r>
            <a:endParaRPr lang="en-US" b="1" i="1" dirty="0"/>
          </a:p>
        </p:txBody>
      </p:sp>
      <p:sp>
        <p:nvSpPr>
          <p:cNvPr id="3" name="Content Placeholder 2"/>
          <p:cNvSpPr>
            <a:spLocks noGrp="1"/>
          </p:cNvSpPr>
          <p:nvPr>
            <p:ph sz="quarter" idx="1"/>
          </p:nvPr>
        </p:nvSpPr>
        <p:spPr>
          <a:xfrm>
            <a:off x="457200" y="1371600"/>
            <a:ext cx="8229600" cy="4754563"/>
          </a:xfrm>
        </p:spPr>
        <p:txBody>
          <a:bodyPr>
            <a:normAutofit/>
          </a:bodyPr>
          <a:lstStyle/>
          <a:p>
            <a:r>
              <a:rPr lang="en-US" dirty="0" smtClean="0"/>
              <a:t>Patient’s inability to breath on his own </a:t>
            </a:r>
            <a:r>
              <a:rPr lang="en-US" dirty="0" err="1" smtClean="0"/>
              <a:t>E.g</a:t>
            </a:r>
            <a:r>
              <a:rPr lang="en-US" dirty="0" smtClean="0"/>
              <a:t> in pulmonary failure</a:t>
            </a:r>
          </a:p>
          <a:p>
            <a:r>
              <a:rPr lang="en-US" dirty="0" smtClean="0"/>
              <a:t>A large object blocking the airway</a:t>
            </a:r>
          </a:p>
          <a:p>
            <a:r>
              <a:rPr lang="en-US" dirty="0" smtClean="0"/>
              <a:t>Inherited abnormality of the larynx or trachea</a:t>
            </a:r>
          </a:p>
          <a:p>
            <a:r>
              <a:rPr lang="en-US" dirty="0" smtClean="0"/>
              <a:t>Breathing in smoke, or other toxic gases that swell and block the airway</a:t>
            </a:r>
          </a:p>
          <a:p>
            <a:r>
              <a:rPr lang="en-US" dirty="0" smtClean="0"/>
              <a:t>A tumor or cancer of the neck that presses the airway</a:t>
            </a:r>
          </a:p>
          <a:p>
            <a:r>
              <a:rPr lang="en-US" dirty="0" smtClean="0"/>
              <a:t>Severe neck or mouth injuries</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smtClean="0"/>
              <a:t>procedure</a:t>
            </a:r>
            <a:endParaRPr lang="en-US" b="1" i="1" dirty="0"/>
          </a:p>
        </p:txBody>
      </p:sp>
      <p:sp>
        <p:nvSpPr>
          <p:cNvPr id="3" name="Content Placeholder 2"/>
          <p:cNvSpPr>
            <a:spLocks noGrp="1"/>
          </p:cNvSpPr>
          <p:nvPr>
            <p:ph sz="quarter" idx="1"/>
          </p:nvPr>
        </p:nvSpPr>
        <p:spPr>
          <a:xfrm>
            <a:off x="457200" y="1066800"/>
            <a:ext cx="8229600" cy="5059363"/>
          </a:xfrm>
        </p:spPr>
        <p:txBody>
          <a:bodyPr>
            <a:normAutofit fontScale="77500" lnSpcReduction="20000"/>
          </a:bodyPr>
          <a:lstStyle/>
          <a:p>
            <a:r>
              <a:rPr lang="en-US" dirty="0" smtClean="0"/>
              <a:t>Surgical procedure performed in operating room or I.C.U. where patient’s ventilation can be well controlled and optimal aseptic technique can be maintained</a:t>
            </a:r>
          </a:p>
          <a:p>
            <a:r>
              <a:rPr lang="en-US" dirty="0" smtClean="0"/>
              <a:t>A surgical opening is made between 2</a:t>
            </a:r>
            <a:r>
              <a:rPr lang="en-US" baseline="30000" dirty="0" smtClean="0"/>
              <a:t>nd</a:t>
            </a:r>
            <a:r>
              <a:rPr lang="en-US" dirty="0" smtClean="0"/>
              <a:t> and 3</a:t>
            </a:r>
            <a:r>
              <a:rPr lang="en-US" baseline="30000" dirty="0" smtClean="0"/>
              <a:t>rd</a:t>
            </a:r>
            <a:r>
              <a:rPr lang="en-US" dirty="0" smtClean="0"/>
              <a:t> tracheal rings,</a:t>
            </a:r>
          </a:p>
          <a:p>
            <a:r>
              <a:rPr lang="en-US" dirty="0" smtClean="0"/>
              <a:t>After trachea is exposed, a cuffed </a:t>
            </a:r>
            <a:r>
              <a:rPr lang="en-US" dirty="0" err="1" smtClean="0"/>
              <a:t>tracheostomy</a:t>
            </a:r>
            <a:r>
              <a:rPr lang="en-US" dirty="0" smtClean="0"/>
              <a:t> tube of an appropriate size is inserted</a:t>
            </a:r>
          </a:p>
          <a:p>
            <a:r>
              <a:rPr lang="en-US" dirty="0" smtClean="0"/>
              <a:t>Cuff is an inflatable attachment to the </a:t>
            </a:r>
            <a:r>
              <a:rPr lang="en-US" dirty="0" err="1" smtClean="0"/>
              <a:t>tracheostomy</a:t>
            </a:r>
            <a:r>
              <a:rPr lang="en-US" dirty="0" smtClean="0"/>
              <a:t> tube that is designed to occlude the space between the trachea walls and the tube, to permit mechanical ventilation and minimize risk of aspiration.</a:t>
            </a:r>
          </a:p>
          <a:p>
            <a:r>
              <a:rPr lang="en-US" dirty="0" err="1" smtClean="0"/>
              <a:t>Tracheostomy</a:t>
            </a:r>
            <a:r>
              <a:rPr lang="en-US" dirty="0" smtClean="0"/>
              <a:t> tube is held in place by tapes fastened around the patient’s neck</a:t>
            </a:r>
          </a:p>
          <a:p>
            <a:r>
              <a:rPr lang="en-US" dirty="0" smtClean="0"/>
              <a:t>Sterile gauze is usually placed between the tube and the skin to absorb drainage and reduce the risk of infection.</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smtClean="0"/>
              <a:t>Nursing care</a:t>
            </a:r>
            <a:endParaRPr lang="en-US" b="1" i="1" dirty="0"/>
          </a:p>
        </p:txBody>
      </p:sp>
      <p:sp>
        <p:nvSpPr>
          <p:cNvPr id="3" name="Content Placeholder 2"/>
          <p:cNvSpPr>
            <a:spLocks noGrp="1"/>
          </p:cNvSpPr>
          <p:nvPr>
            <p:ph sz="quarter" idx="1"/>
          </p:nvPr>
        </p:nvSpPr>
        <p:spPr>
          <a:xfrm>
            <a:off x="457200" y="1143000"/>
            <a:ext cx="8229600" cy="4983163"/>
          </a:xfrm>
        </p:spPr>
        <p:txBody>
          <a:bodyPr>
            <a:normAutofit fontScale="77500" lnSpcReduction="20000"/>
          </a:bodyPr>
          <a:lstStyle/>
          <a:p>
            <a:r>
              <a:rPr lang="en-US" dirty="0" smtClean="0"/>
              <a:t>Patient requires </a:t>
            </a:r>
            <a:r>
              <a:rPr lang="en-US" dirty="0" err="1" smtClean="0"/>
              <a:t>continous</a:t>
            </a:r>
            <a:r>
              <a:rPr lang="en-US" dirty="0" smtClean="0"/>
              <a:t>  monitoring and assessment</a:t>
            </a:r>
          </a:p>
          <a:p>
            <a:r>
              <a:rPr lang="en-US" dirty="0" smtClean="0"/>
              <a:t>Opening(stoma) must be kept patent by proper </a:t>
            </a:r>
            <a:r>
              <a:rPr lang="en-US" dirty="0" err="1" smtClean="0"/>
              <a:t>sunctioning</a:t>
            </a:r>
            <a:r>
              <a:rPr lang="en-US" dirty="0" smtClean="0"/>
              <a:t> of secretions</a:t>
            </a:r>
          </a:p>
          <a:p>
            <a:r>
              <a:rPr lang="en-US" dirty="0" smtClean="0"/>
              <a:t>After vital signs stabilize, put patient in semi-fowlers position to facilitate ventilation, promote drainage, minimize edema, and prevent strain on the suture lines.</a:t>
            </a:r>
          </a:p>
          <a:p>
            <a:r>
              <a:rPr lang="en-US" dirty="0" smtClean="0"/>
              <a:t>Analgesia  and sedative should be administered with caution due to the risk of suppressing the cough reflex</a:t>
            </a:r>
          </a:p>
          <a:p>
            <a:r>
              <a:rPr lang="en-US" dirty="0" smtClean="0"/>
              <a:t>Alleviate patients apprehension and provide effective means of communication. Place a paper and pen or functional call light at all times near the patient’s bed to ensure communication</a:t>
            </a:r>
          </a:p>
          <a:p>
            <a:r>
              <a:rPr lang="en-US" dirty="0" smtClean="0"/>
              <a:t>The nurse can also </a:t>
            </a:r>
            <a:r>
              <a:rPr lang="en-US" dirty="0"/>
              <a:t>a</a:t>
            </a:r>
            <a:r>
              <a:rPr lang="en-US" dirty="0" smtClean="0"/>
              <a:t>dvise patient to occlude stoma when they want to speak</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i="1" dirty="0" smtClean="0"/>
              <a:t>Changing the dressing</a:t>
            </a:r>
            <a:endParaRPr lang="en-US" b="1" i="1" dirty="0"/>
          </a:p>
        </p:txBody>
      </p:sp>
      <p:sp>
        <p:nvSpPr>
          <p:cNvPr id="3" name="Content Placeholder 2"/>
          <p:cNvSpPr>
            <a:spLocks noGrp="1"/>
          </p:cNvSpPr>
          <p:nvPr>
            <p:ph sz="quarter" idx="1"/>
          </p:nvPr>
        </p:nvSpPr>
        <p:spPr>
          <a:xfrm>
            <a:off x="457200" y="838200"/>
            <a:ext cx="8229600" cy="5287963"/>
          </a:xfrm>
        </p:spPr>
        <p:txBody>
          <a:bodyPr>
            <a:normAutofit fontScale="77500" lnSpcReduction="20000"/>
          </a:bodyPr>
          <a:lstStyle/>
          <a:p>
            <a:r>
              <a:rPr lang="en-US" i="1" dirty="0" smtClean="0"/>
              <a:t>Requirements:</a:t>
            </a:r>
          </a:p>
          <a:p>
            <a:pPr>
              <a:buFont typeface="Wingdings" pitchFamily="2" charset="2"/>
              <a:buChar char="Ø"/>
            </a:pPr>
            <a:r>
              <a:rPr lang="en-US" dirty="0" smtClean="0"/>
              <a:t>Sterile gloves and clean gloves</a:t>
            </a:r>
          </a:p>
          <a:p>
            <a:pPr>
              <a:buFont typeface="Wingdings" pitchFamily="2" charset="2"/>
              <a:buChar char="Ø"/>
            </a:pPr>
            <a:r>
              <a:rPr lang="en-US" dirty="0" smtClean="0"/>
              <a:t>Hydrogen peroxide</a:t>
            </a:r>
          </a:p>
          <a:p>
            <a:pPr>
              <a:buFont typeface="Wingdings" pitchFamily="2" charset="2"/>
              <a:buChar char="Ø"/>
            </a:pPr>
            <a:r>
              <a:rPr lang="en-US" dirty="0" smtClean="0"/>
              <a:t>Normal saline solution/ sterile water</a:t>
            </a:r>
          </a:p>
          <a:p>
            <a:pPr>
              <a:buFont typeface="Wingdings" pitchFamily="2" charset="2"/>
              <a:buChar char="Ø"/>
            </a:pPr>
            <a:r>
              <a:rPr lang="en-US" dirty="0" smtClean="0"/>
              <a:t>Cotton-tipped applicators</a:t>
            </a:r>
          </a:p>
          <a:p>
            <a:pPr>
              <a:buFont typeface="Wingdings" pitchFamily="2" charset="2"/>
              <a:buChar char="Ø"/>
            </a:pPr>
            <a:r>
              <a:rPr lang="en-US" dirty="0" smtClean="0"/>
              <a:t>Twill tape(and type of tube prescribe if it’s to be changed)</a:t>
            </a:r>
          </a:p>
          <a:p>
            <a:pPr>
              <a:buNone/>
            </a:pPr>
            <a:r>
              <a:rPr lang="en-US" sz="4600" b="1" dirty="0" smtClean="0"/>
              <a:t>Procedure</a:t>
            </a:r>
          </a:p>
          <a:p>
            <a:r>
              <a:rPr lang="en-US" dirty="0" smtClean="0"/>
              <a:t>Wash hands.</a:t>
            </a:r>
          </a:p>
          <a:p>
            <a:r>
              <a:rPr lang="en-US" dirty="0" smtClean="0"/>
              <a:t>Explain procedure to the patient.</a:t>
            </a:r>
          </a:p>
          <a:p>
            <a:r>
              <a:rPr lang="en-US" dirty="0" smtClean="0"/>
              <a:t>Put on clean gloves, remove and discard soiled dressings.</a:t>
            </a:r>
          </a:p>
          <a:p>
            <a:r>
              <a:rPr lang="en-US" dirty="0" smtClean="0"/>
              <a:t>Prepare sterile supplies: H2O2, normal saline solution, or sterile water, cotton tipped applicators, dressing and tape.</a:t>
            </a:r>
          </a:p>
          <a:p>
            <a:r>
              <a:rPr lang="en-US" dirty="0" smtClean="0"/>
              <a:t>Don sterile gloves.</a:t>
            </a:r>
          </a:p>
          <a:p>
            <a:r>
              <a:rPr lang="en-US" dirty="0" smtClean="0"/>
              <a:t>Cleanse the wound and plate of the </a:t>
            </a:r>
            <a:r>
              <a:rPr lang="en-US" dirty="0" err="1" smtClean="0"/>
              <a:t>tracheostomy</a:t>
            </a:r>
            <a:r>
              <a:rPr lang="en-US" dirty="0" smtClean="0"/>
              <a:t> tube with sterile cotton tipped applicators moistened with H2O2.</a:t>
            </a:r>
          </a:p>
          <a:p>
            <a:r>
              <a:rPr lang="en-US" dirty="0" smtClean="0"/>
              <a:t>Rinse with sterile saline solution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57200" y="39661"/>
            <a:ext cx="7315200" cy="646330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Intervention Prior to Procedure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Explain to the patient and significant others about the purpose of lumbar puncture, the sensation he/she will feel and his/her role during the examination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Ensure an informed written consent has been obtained from the patient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the patient to empty the bladder and bowels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Ask the client to ensure he lies still during the procedure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Assemble all the necessary equipment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Assemble laboratory investigation forms and marking pencil or pen to label the specimen bottles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85216"/>
            <a:ext cx="5848350" cy="45719"/>
          </a:xfrm>
        </p:spPr>
        <p:txBody>
          <a:bodyPr>
            <a:normAutofit fontScale="90000"/>
          </a:bodyPr>
          <a:lstStyle/>
          <a:p>
            <a:r>
              <a:rPr lang="en-US" smtClean="0"/>
              <a:t> </a:t>
            </a:r>
            <a:endParaRPr lang="en-US" dirty="0"/>
          </a:p>
        </p:txBody>
      </p:sp>
      <p:sp>
        <p:nvSpPr>
          <p:cNvPr id="3" name="Content Placeholder 2"/>
          <p:cNvSpPr>
            <a:spLocks noGrp="1"/>
          </p:cNvSpPr>
          <p:nvPr>
            <p:ph sz="quarter" idx="1"/>
          </p:nvPr>
        </p:nvSpPr>
        <p:spPr>
          <a:xfrm>
            <a:off x="457200" y="838200"/>
            <a:ext cx="8229600" cy="5287963"/>
          </a:xfrm>
        </p:spPr>
        <p:txBody>
          <a:bodyPr>
            <a:normAutofit fontScale="85000" lnSpcReduction="10000"/>
          </a:bodyPr>
          <a:lstStyle/>
          <a:p>
            <a:r>
              <a:rPr lang="en-US" dirty="0" smtClean="0"/>
              <a:t>Soak inner </a:t>
            </a:r>
            <a:r>
              <a:rPr lang="en-US" dirty="0" err="1" smtClean="0"/>
              <a:t>cannula</a:t>
            </a:r>
            <a:r>
              <a:rPr lang="en-US" dirty="0" smtClean="0"/>
              <a:t> in peroxide or sterile saline per manufacturers instructions, rinse with saline solution and ensure all dried secretions have been removed</a:t>
            </a:r>
          </a:p>
          <a:p>
            <a:r>
              <a:rPr lang="en-US" dirty="0" smtClean="0"/>
              <a:t>Dry and re-insert inner </a:t>
            </a:r>
            <a:r>
              <a:rPr lang="en-US" dirty="0" err="1" smtClean="0"/>
              <a:t>cannula</a:t>
            </a:r>
            <a:r>
              <a:rPr lang="en-US" dirty="0" smtClean="0"/>
              <a:t> or replace with new disposable inner </a:t>
            </a:r>
            <a:r>
              <a:rPr lang="en-US" dirty="0" err="1" smtClean="0"/>
              <a:t>cannula</a:t>
            </a:r>
            <a:r>
              <a:rPr lang="en-US" dirty="0" smtClean="0"/>
              <a:t>.</a:t>
            </a:r>
          </a:p>
          <a:p>
            <a:r>
              <a:rPr lang="en-US" dirty="0" smtClean="0"/>
              <a:t>Place clean twill tape in position to secure the </a:t>
            </a:r>
            <a:r>
              <a:rPr lang="en-US" dirty="0" err="1" smtClean="0"/>
              <a:t>tracheostomy</a:t>
            </a:r>
            <a:r>
              <a:rPr lang="en-US" dirty="0" smtClean="0"/>
              <a:t> tube by inserting one end of the tape through the other side opening of the outer </a:t>
            </a:r>
            <a:r>
              <a:rPr lang="en-US" dirty="0" err="1" smtClean="0"/>
              <a:t>cannula</a:t>
            </a:r>
            <a:r>
              <a:rPr lang="en-US" dirty="0" smtClean="0"/>
              <a:t>.</a:t>
            </a:r>
          </a:p>
          <a:p>
            <a:r>
              <a:rPr lang="en-US" dirty="0" smtClean="0"/>
              <a:t>Take the tape around the back of patient’s neck and thread it through the opposite opening of the outer </a:t>
            </a:r>
            <a:r>
              <a:rPr lang="en-US" dirty="0" err="1" smtClean="0"/>
              <a:t>cannula</a:t>
            </a:r>
            <a:r>
              <a:rPr lang="en-US" dirty="0" smtClean="0"/>
              <a:t>. Bring both ends around so that they meet on one side of the neck. Tighten the tape until only 2 fingers can be comfortably inserted under it. Secure with a knot.</a:t>
            </a:r>
          </a:p>
          <a:p>
            <a:r>
              <a:rPr lang="en-US" dirty="0" smtClean="0"/>
              <a:t>Remove soiled twill tape after a new tape is in place.</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405384"/>
          </a:xfrm>
        </p:spPr>
        <p:txBody>
          <a:bodyPr>
            <a:normAutofit fontScale="90000"/>
          </a:bodyPr>
          <a:lstStyle/>
          <a:p>
            <a:endParaRPr lang="en-US" dirty="0"/>
          </a:p>
        </p:txBody>
      </p:sp>
      <p:sp>
        <p:nvSpPr>
          <p:cNvPr id="3" name="Content Placeholder 2"/>
          <p:cNvSpPr>
            <a:spLocks noGrp="1"/>
          </p:cNvSpPr>
          <p:nvPr>
            <p:ph sz="quarter" idx="1"/>
          </p:nvPr>
        </p:nvSpPr>
        <p:spPr>
          <a:xfrm>
            <a:off x="457200" y="1447800"/>
            <a:ext cx="8229600" cy="5029200"/>
          </a:xfrm>
        </p:spPr>
        <p:txBody>
          <a:bodyPr>
            <a:normAutofit fontScale="77500" lnSpcReduction="20000"/>
          </a:bodyPr>
          <a:lstStyle/>
          <a:p>
            <a:r>
              <a:rPr lang="en-US" dirty="0" smtClean="0"/>
              <a:t>NOTE:</a:t>
            </a:r>
          </a:p>
          <a:p>
            <a:r>
              <a:rPr lang="en-US" dirty="0" smtClean="0"/>
              <a:t>Some long term </a:t>
            </a:r>
            <a:r>
              <a:rPr lang="en-US" dirty="0" err="1" smtClean="0"/>
              <a:t>tracheostomies</a:t>
            </a:r>
            <a:r>
              <a:rPr lang="en-US" dirty="0" smtClean="0"/>
              <a:t> with healed stomas may not require a dressing, other </a:t>
            </a:r>
            <a:r>
              <a:rPr lang="en-US" dirty="0" err="1" smtClean="0"/>
              <a:t>tracheostomies</a:t>
            </a:r>
            <a:r>
              <a:rPr lang="en-US" dirty="0" smtClean="0"/>
              <a:t> do. In such cases, use of sterile </a:t>
            </a:r>
            <a:r>
              <a:rPr lang="en-US" dirty="0" err="1" smtClean="0"/>
              <a:t>tracheostomy</a:t>
            </a:r>
            <a:r>
              <a:rPr lang="en-US" dirty="0" smtClean="0"/>
              <a:t> dressing, fitting it securely under the twill tapes and flange of </a:t>
            </a:r>
            <a:r>
              <a:rPr lang="en-US" dirty="0" err="1" smtClean="0"/>
              <a:t>tracheostomy</a:t>
            </a:r>
            <a:r>
              <a:rPr lang="en-US" dirty="0" smtClean="0"/>
              <a:t> tube so that the incision is covered</a:t>
            </a:r>
          </a:p>
          <a:p>
            <a:pPr>
              <a:buNone/>
            </a:pPr>
            <a:r>
              <a:rPr lang="en-US" b="1" i="1" dirty="0" err="1" smtClean="0"/>
              <a:t>Tracheostomy</a:t>
            </a:r>
            <a:r>
              <a:rPr lang="en-US" b="1" i="1" dirty="0" smtClean="0"/>
              <a:t> </a:t>
            </a:r>
            <a:r>
              <a:rPr lang="en-US" b="1" i="1" dirty="0" err="1" smtClean="0"/>
              <a:t>sunctioning</a:t>
            </a:r>
            <a:endParaRPr lang="en-US" b="1" i="1" dirty="0" smtClean="0"/>
          </a:p>
          <a:p>
            <a:r>
              <a:rPr lang="en-US" dirty="0" smtClean="0"/>
              <a:t>It’s done to maintain a clear airway since patient’s own cough mechanism is deficient</a:t>
            </a:r>
          </a:p>
          <a:p>
            <a:pPr>
              <a:buNone/>
            </a:pPr>
            <a:r>
              <a:rPr lang="en-US" b="1" u="sng" dirty="0" smtClean="0"/>
              <a:t>Indications </a:t>
            </a:r>
          </a:p>
          <a:p>
            <a:r>
              <a:rPr lang="en-US" dirty="0" smtClean="0"/>
              <a:t>Accumulation of secretions  in the lungs</a:t>
            </a:r>
          </a:p>
          <a:p>
            <a:r>
              <a:rPr lang="en-US" dirty="0" smtClean="0"/>
              <a:t>Increased production of secretions</a:t>
            </a:r>
          </a:p>
          <a:p>
            <a:r>
              <a:rPr lang="en-US" dirty="0" smtClean="0"/>
              <a:t>Mechanically ventilated patients</a:t>
            </a:r>
          </a:p>
          <a:p>
            <a:pPr>
              <a:buNone/>
            </a:pPr>
            <a:endParaRPr lang="en-US" dirty="0" smtClean="0"/>
          </a:p>
          <a:p>
            <a:pPr>
              <a:buFont typeface="Wingdings" pitchFamily="2" charset="2"/>
              <a:buChar char="Ø"/>
            </a:pPr>
            <a:r>
              <a:rPr lang="en-US" dirty="0" smtClean="0"/>
              <a:t>Procedure and requirements pg 190-191  green NCK manual</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i="1" dirty="0" smtClean="0"/>
              <a:t>Humidifying and filtering the air</a:t>
            </a:r>
            <a:endParaRPr lang="en-US" b="1" i="1" dirty="0"/>
          </a:p>
        </p:txBody>
      </p:sp>
      <p:sp>
        <p:nvSpPr>
          <p:cNvPr id="3" name="Content Placeholder 2"/>
          <p:cNvSpPr>
            <a:spLocks noGrp="1"/>
          </p:cNvSpPr>
          <p:nvPr>
            <p:ph sz="quarter" idx="1"/>
          </p:nvPr>
        </p:nvSpPr>
        <p:spPr>
          <a:xfrm>
            <a:off x="457200" y="1143000"/>
            <a:ext cx="8229600" cy="4983163"/>
          </a:xfrm>
        </p:spPr>
        <p:txBody>
          <a:bodyPr>
            <a:normAutofit lnSpcReduction="10000"/>
          </a:bodyPr>
          <a:lstStyle/>
          <a:p>
            <a:r>
              <a:rPr lang="en-US" dirty="0" smtClean="0"/>
              <a:t>Soak a thin piece of gauze in sterile normal saline and place it across the opening</a:t>
            </a:r>
          </a:p>
          <a:p>
            <a:r>
              <a:rPr lang="en-US" dirty="0" smtClean="0"/>
              <a:t>Tape the gauze in position</a:t>
            </a:r>
          </a:p>
          <a:p>
            <a:r>
              <a:rPr lang="en-US" dirty="0" smtClean="0"/>
              <a:t>Change the gauze regularly as it will quickly dry out</a:t>
            </a:r>
          </a:p>
          <a:p>
            <a:pPr>
              <a:buNone/>
            </a:pPr>
            <a:r>
              <a:rPr lang="en-US" b="1" i="1" dirty="0" smtClean="0"/>
              <a:t>Diet</a:t>
            </a:r>
          </a:p>
          <a:p>
            <a:r>
              <a:rPr lang="en-US" dirty="0" smtClean="0"/>
              <a:t>Give the patient fluid or soft diet initially until he/she is </a:t>
            </a:r>
            <a:r>
              <a:rPr lang="en-US" dirty="0" err="1" smtClean="0"/>
              <a:t>accustomized</a:t>
            </a:r>
            <a:r>
              <a:rPr lang="en-US" dirty="0" smtClean="0"/>
              <a:t> to the tube, then they can have normal diet.</a:t>
            </a:r>
          </a:p>
          <a:p>
            <a:pPr>
              <a:buNone/>
            </a:pPr>
            <a:r>
              <a:rPr lang="en-US" b="1" i="1" dirty="0" smtClean="0"/>
              <a:t>Removal of </a:t>
            </a:r>
            <a:r>
              <a:rPr lang="en-US" b="1" i="1" dirty="0" err="1" smtClean="0"/>
              <a:t>tracheostomy</a:t>
            </a:r>
            <a:r>
              <a:rPr lang="en-US" b="1" i="1" dirty="0" smtClean="0"/>
              <a:t> sutures</a:t>
            </a:r>
          </a:p>
          <a:p>
            <a:r>
              <a:rPr lang="en-US" dirty="0" smtClean="0"/>
              <a:t>They are removed on the 7</a:t>
            </a:r>
            <a:r>
              <a:rPr lang="en-US" baseline="30000" dirty="0" smtClean="0"/>
              <a:t>th</a:t>
            </a:r>
            <a:r>
              <a:rPr lang="en-US" dirty="0" smtClean="0"/>
              <a:t> day post operatively</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i="1" dirty="0" smtClean="0"/>
              <a:t>Removal of </a:t>
            </a:r>
            <a:r>
              <a:rPr lang="en-US" b="1" i="1" dirty="0" err="1" smtClean="0"/>
              <a:t>tracheostomy</a:t>
            </a:r>
            <a:r>
              <a:rPr lang="en-US" b="1" i="1" dirty="0" smtClean="0"/>
              <a:t> tube</a:t>
            </a:r>
            <a:endParaRPr lang="en-US" b="1" i="1" dirty="0"/>
          </a:p>
        </p:txBody>
      </p:sp>
      <p:sp>
        <p:nvSpPr>
          <p:cNvPr id="3" name="Content Placeholder 2"/>
          <p:cNvSpPr>
            <a:spLocks noGrp="1"/>
          </p:cNvSpPr>
          <p:nvPr>
            <p:ph sz="quarter" idx="1"/>
          </p:nvPr>
        </p:nvSpPr>
        <p:spPr>
          <a:xfrm>
            <a:off x="457200" y="990600"/>
            <a:ext cx="8229600" cy="5135563"/>
          </a:xfrm>
        </p:spPr>
        <p:txBody>
          <a:bodyPr>
            <a:normAutofit lnSpcReduction="10000"/>
          </a:bodyPr>
          <a:lstStyle/>
          <a:p>
            <a:r>
              <a:rPr lang="en-US" dirty="0" smtClean="0"/>
              <a:t>Before removal, the patient is weaned from the tube by;</a:t>
            </a:r>
          </a:p>
          <a:p>
            <a:pPr marL="514350" indent="-514350">
              <a:buFont typeface="+mj-lt"/>
              <a:buAutoNum type="alphaLcParenR"/>
            </a:pPr>
            <a:r>
              <a:rPr lang="en-US" dirty="0" smtClean="0"/>
              <a:t>The tube is covered with a dressing for increased periods of time to monitor how the patient breaths and tolerates</a:t>
            </a:r>
          </a:p>
          <a:p>
            <a:pPr marL="514350" indent="-514350">
              <a:buFont typeface="+mj-lt"/>
              <a:buAutoNum type="alphaLcParenR"/>
            </a:pPr>
            <a:r>
              <a:rPr lang="en-US" dirty="0" smtClean="0"/>
              <a:t>Corking(use of corks) with wide holes and reducing to ones with smaller holes instead of application of dressings, then the tube is eventually removed, the hole closes over and  a dressing is applied.</a:t>
            </a:r>
          </a:p>
          <a:p>
            <a:pPr marL="514350" indent="-514350">
              <a:buFont typeface="Wingdings" pitchFamily="2" charset="2"/>
              <a:buChar char="Ø"/>
            </a:pPr>
            <a:r>
              <a:rPr lang="en-US" dirty="0" smtClean="0"/>
              <a:t>Observe patient carefully for signs of respiratory distress.</a:t>
            </a:r>
          </a:p>
          <a:p>
            <a:pPr marL="514350" indent="-514350">
              <a:buNone/>
            </a:pP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i="1" dirty="0" smtClean="0"/>
              <a:t>On discharge</a:t>
            </a:r>
            <a:endParaRPr lang="en-US" b="1" i="1" dirty="0"/>
          </a:p>
        </p:txBody>
      </p:sp>
      <p:sp>
        <p:nvSpPr>
          <p:cNvPr id="3" name="Content Placeholder 2"/>
          <p:cNvSpPr>
            <a:spLocks noGrp="1"/>
          </p:cNvSpPr>
          <p:nvPr>
            <p:ph sz="quarter" idx="1"/>
          </p:nvPr>
        </p:nvSpPr>
        <p:spPr>
          <a:xfrm>
            <a:off x="457200" y="990600"/>
            <a:ext cx="8229600" cy="5135563"/>
          </a:xfrm>
        </p:spPr>
        <p:txBody>
          <a:bodyPr>
            <a:normAutofit fontScale="25000" lnSpcReduction="20000"/>
          </a:bodyPr>
          <a:lstStyle/>
          <a:p>
            <a:r>
              <a:rPr lang="en-US" sz="8000" dirty="0" smtClean="0"/>
              <a:t>If permanent, teach patient how to remove the </a:t>
            </a:r>
            <a:r>
              <a:rPr lang="en-US" sz="8000" dirty="0" err="1" smtClean="0"/>
              <a:t>tracheostomy</a:t>
            </a:r>
            <a:r>
              <a:rPr lang="en-US" sz="8000" dirty="0" smtClean="0"/>
              <a:t> tube, how to clean it and how to replace it.</a:t>
            </a:r>
          </a:p>
          <a:p>
            <a:r>
              <a:rPr lang="en-US" sz="8000" dirty="0" smtClean="0"/>
              <a:t>When outside, advise patient to wear loose covering E.g. scarf for protection over the stoma.</a:t>
            </a:r>
          </a:p>
          <a:p>
            <a:pPr>
              <a:buNone/>
            </a:pPr>
            <a:r>
              <a:rPr lang="en-US" sz="8000" b="1" i="1" u="sng" dirty="0" smtClean="0"/>
              <a:t>Complications of </a:t>
            </a:r>
            <a:r>
              <a:rPr lang="en-US" sz="8000" b="1" i="1" u="sng" dirty="0" err="1" smtClean="0"/>
              <a:t>tracheostomy</a:t>
            </a:r>
            <a:endParaRPr lang="en-US" sz="8000" b="1" i="1" u="sng" dirty="0" smtClean="0"/>
          </a:p>
          <a:p>
            <a:pPr>
              <a:buFont typeface="Wingdings" pitchFamily="2" charset="2"/>
              <a:buChar char="Ø"/>
            </a:pPr>
            <a:r>
              <a:rPr lang="en-US" sz="8000" dirty="0" smtClean="0"/>
              <a:t>May occur early or late in </a:t>
            </a:r>
            <a:r>
              <a:rPr lang="en-US" sz="8000" dirty="0" err="1" smtClean="0"/>
              <a:t>tracheostomy</a:t>
            </a:r>
            <a:r>
              <a:rPr lang="en-US" sz="8000" dirty="0" smtClean="0"/>
              <a:t> tube management. They include:</a:t>
            </a:r>
          </a:p>
          <a:p>
            <a:r>
              <a:rPr lang="en-US" sz="8000" dirty="0" smtClean="0"/>
              <a:t>Bleeding</a:t>
            </a:r>
          </a:p>
          <a:p>
            <a:r>
              <a:rPr lang="en-US" sz="8000" dirty="0" err="1" smtClean="0"/>
              <a:t>Pneumothorax</a:t>
            </a:r>
            <a:endParaRPr lang="en-US" sz="8000" dirty="0" smtClean="0"/>
          </a:p>
          <a:p>
            <a:r>
              <a:rPr lang="en-US" sz="8000" dirty="0" smtClean="0"/>
              <a:t>Air embolism</a:t>
            </a:r>
          </a:p>
          <a:p>
            <a:r>
              <a:rPr lang="en-US" sz="8000" dirty="0" smtClean="0"/>
              <a:t>Recurrent laryngeal nerve damage</a:t>
            </a:r>
          </a:p>
          <a:p>
            <a:r>
              <a:rPr lang="en-US" sz="8000" dirty="0" smtClean="0"/>
              <a:t>Posterior tracheal wall penetration</a:t>
            </a:r>
          </a:p>
          <a:p>
            <a:pPr>
              <a:buFont typeface="Wingdings" pitchFamily="2" charset="2"/>
              <a:buChar char="Ø"/>
            </a:pPr>
            <a:r>
              <a:rPr lang="en-US" sz="8000" dirty="0" smtClean="0"/>
              <a:t>Long term:</a:t>
            </a:r>
          </a:p>
          <a:p>
            <a:r>
              <a:rPr lang="en-US" sz="8000" dirty="0" smtClean="0"/>
              <a:t>Airway obstruction from obstructions by secretions</a:t>
            </a:r>
          </a:p>
          <a:p>
            <a:r>
              <a:rPr lang="en-US" sz="8000" dirty="0" smtClean="0"/>
              <a:t>Protrusion of the cuff over the opening of the tube</a:t>
            </a:r>
          </a:p>
          <a:p>
            <a:r>
              <a:rPr lang="en-US" sz="8000" dirty="0" smtClean="0"/>
              <a:t>Infection</a:t>
            </a:r>
          </a:p>
          <a:p>
            <a:r>
              <a:rPr lang="en-US" sz="8000" dirty="0" err="1" smtClean="0"/>
              <a:t>Dysphagia</a:t>
            </a:r>
            <a:endParaRPr lang="en-US" sz="8000" dirty="0" smtClean="0"/>
          </a:p>
          <a:p>
            <a:r>
              <a:rPr lang="en-US" sz="8000" dirty="0" smtClean="0"/>
              <a:t>Tracheal dilatation, </a:t>
            </a:r>
            <a:r>
              <a:rPr lang="en-US" sz="8000" dirty="0" err="1" smtClean="0"/>
              <a:t>ischaemia</a:t>
            </a:r>
            <a:r>
              <a:rPr lang="en-US" sz="8000" dirty="0" smtClean="0"/>
              <a:t>, and necrosis</a:t>
            </a:r>
          </a:p>
          <a:p>
            <a:r>
              <a:rPr lang="en-US" sz="8000" dirty="0" err="1" smtClean="0"/>
              <a:t>Tracheoesophageal</a:t>
            </a:r>
            <a:r>
              <a:rPr lang="en-US" sz="8000" dirty="0" smtClean="0"/>
              <a:t> fistula</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381000" y="199082"/>
            <a:ext cx="7848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RADIOLOGICAL EXAMINATION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COMMON X-RAYS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X-ray is an electromagnetic wave of high energy and very short wavelength which is able to pass through many materials opaque to light.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000" dirty="0" smtClean="0">
                <a:latin typeface="Times New Roman" pitchFamily="18" charset="0"/>
                <a:ea typeface="Calibri" pitchFamily="34" charset="0"/>
                <a:cs typeface="Times New Roman" pitchFamily="18" charset="0"/>
              </a:rPr>
              <a:t>It is 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photographic or digital image of the internal composition of a structure.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following are common X-rays:-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Chest X-ray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Skull X-ray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X-ray of the bones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CHEST X-RAY ,CHEST RADIOGRAPHY (CXR)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one of the most frequently performed radiological examination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chest X-ray is a painless non-invasive test which uses electromagnetic waves to produce images of the heart, lungs, bones and blood vessels of the chest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Air spaces in the lungs appear dark on chest X-ray.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basic chest X-ray includes post anterior (PA) view , where X-rays pass </a:t>
            </a:r>
            <a:r>
              <a:rPr lang="en-US" sz="2000" dirty="0" smtClean="0">
                <a:latin typeface="Times New Roman" pitchFamily="18" charset="0"/>
                <a:ea typeface="Calibri" pitchFamily="34" charset="0"/>
                <a:cs typeface="Times New Roman" pitchFamily="18" charset="0"/>
              </a:rPr>
              <a:t>from the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back to front and left lateral view</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304800" y="86754"/>
            <a:ext cx="8229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Chest images should be taken in full inspiration and when the patient is in an erect position where possible in order to reduce cardiac magnification and demonstrate fluid levels.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Expiration images may be taken to identify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pneumothorax</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locate foreign materials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Lung tissue appears black on X-ray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Heart tissue appears white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 of Chest X-Rays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chest X-ray is taken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As part of routine screening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When pulmonary disease is suspected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To monitor the status of pulmonary disorders and abnormalities e.g. pleural effusion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To confirm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endotracheal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tracheostomy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tube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After traumatic chest injury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To evaluate the patients response to a therapeutic </a:t>
            </a:r>
            <a:r>
              <a:rPr lang="en-US" sz="2400" dirty="0" smtClean="0">
                <a:latin typeface="Times New Roman" pitchFamily="18" charset="0"/>
                <a:ea typeface="Calibri" pitchFamily="34" charset="0"/>
                <a:cs typeface="Times New Roman" pitchFamily="18" charset="0"/>
              </a:rPr>
              <a:t>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egimen (antibiotic, chemotherapy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457200" y="962116"/>
            <a:ext cx="8534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Contraindications</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Patients who are pregnant unless the potential benefits outweigh the risk of maternal and fetal damage.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Factors that may alter the outcome of chest x-ray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Presence of metallic objects within the area of examination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Excessive or unnecessary movements made by the patient during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a:t>
            </a:r>
            <a:r>
              <a:rPr lang="en-US" sz="2400" dirty="0" smtClean="0">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Incorrect position of the patient .  </a:t>
            </a: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his may lead to poor exposure of the area to be examined.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Inability of the patient to take a full breath (full inspiration)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Improper adjustment of the radiographic equipment when examining thin or obese patients .  This can result to under exposure of the films.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762000"/>
            <a:ext cx="7010400" cy="4893647"/>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Nursing Responsibility before the Chest X-Ray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Ensure the patient removes all metallic objects such as jewelry, pins, buttons </a:t>
            </a:r>
            <a:r>
              <a:rPr lang="en-US" sz="2400" dirty="0" err="1" smtClean="0">
                <a:latin typeface="Times New Roman" pitchFamily="18" charset="0"/>
                <a:ea typeface="Calibri" pitchFamily="34" charset="0"/>
                <a:cs typeface="Times New Roman" pitchFamily="18" charset="0"/>
              </a:rPr>
              <a:t>e.t.c</a:t>
            </a:r>
            <a:r>
              <a:rPr lang="en-US" sz="2400" dirty="0" smtClean="0">
                <a:latin typeface="Times New Roman" pitchFamily="18" charset="0"/>
                <a:ea typeface="Calibri" pitchFamily="34" charset="0"/>
                <a:cs typeface="Times New Roman" pitchFamily="18" charset="0"/>
              </a:rPr>
              <a:t>. These can hinder  the visualization of the chest.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Ensure the patient is not or suspected to be pregnant </a:t>
            </a:r>
            <a:endParaRPr lang="en-US" sz="2400" dirty="0" smtClean="0">
              <a:latin typeface="Arial" pitchFamily="34" charset="0"/>
              <a:cs typeface="Arial" pitchFamily="34" charset="0"/>
            </a:endParaRPr>
          </a:p>
          <a:p>
            <a:pPr lvl="0" fontAlgn="base">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Assess the patient's ability to hold his/her breath. Holding the breath  after inhaling enables the lungs and heart to be seen more clearly in the x-ray. </a:t>
            </a:r>
          </a:p>
          <a:p>
            <a:pPr lvl="0" fontAlgn="base">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Provide appropriate clothing and instruct or assist the patient to put on a gown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Instruct the patient to remain still during the procedure because any movement will affect the clarity of the image. </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609600" y="-118134"/>
            <a:ext cx="8153400" cy="646330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 the Procedure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Position the patient on the side with both knees and head flexed and a pillow under the neck. This position increases space between the vertebrae so that the needle can be inserted more easily.  The patient should be at the edge of the bed.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lang="en-US" sz="2800" dirty="0" smtClean="0">
                <a:latin typeface="Times New Roman" pitchFamily="18" charset="0"/>
                <a:ea typeface="Calibri" pitchFamily="34" charset="0"/>
                <a:cs typeface="Times New Roman" pitchFamily="18" charset="0"/>
              </a:rPr>
              <a:t>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tand in front of  the patient and place one hand behind the patient's knees and the other around the neck to prevent movement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local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given a needle will be placed into the space between the 3</a:t>
            </a:r>
            <a:r>
              <a:rPr kumimoji="0" lang="en-US" sz="2800" b="0" i="0" u="none" strike="noStrike" cap="none" normalizeH="0" baseline="38000" dirty="0" smtClean="0">
                <a:ln>
                  <a:noFill/>
                </a:ln>
                <a:solidFill>
                  <a:schemeClr val="tx1"/>
                </a:solidFill>
                <a:effectLst/>
                <a:latin typeface="Times New Roman" pitchFamily="18" charset="0"/>
                <a:ea typeface="Calibri" pitchFamily="34" charset="0"/>
                <a:cs typeface="Times New Roman" pitchFamily="18" charset="0"/>
              </a:rPr>
              <a:t>rd</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4</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lumbar vertebrae in adults</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or between the 4</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and 5</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lumbar vertebrae in children</a:t>
            </a:r>
            <a:r>
              <a:rPr lang="en-US" sz="2800" dirty="0" smtClean="0">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patient may experience a little local pain.</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609600" y="-181918"/>
            <a:ext cx="7543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 for chest X-ray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The patient is asked to remove any clothing, jewelry or any other articles that may interfere with the study.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The patient is provided with an x-ray gown to wear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Positioning of the patient .  The patient in standing or sitting position places his hands on the hips.  He/she inhales deeply and holds the breath until the x-ray image is taken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The x-ray technician stands behind a protective shield when taking the x-ray.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the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Assist the patient to remove the gown and put on his/her clothing.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 comfort to the patient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Skull X-ray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skull x-ray is an imaging procedure  that is used to examine the bones of the skull.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381000" y="86196"/>
            <a:ext cx="8382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done following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 traumatic head injury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Deformities of the head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Fracture of the skull or facial bones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Infection of the bones of the skull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Calcification of bones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6</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Frequent headaches.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for </a:t>
            </a:r>
            <a:r>
              <a:rPr lang="en-US" sz="2400" b="1" u="sng" dirty="0" smtClean="0">
                <a:latin typeface="Times New Roman" pitchFamily="18" charset="0"/>
                <a:ea typeface="Calibri" pitchFamily="34" charset="0"/>
                <a:cs typeface="Times New Roman" pitchFamily="18" charset="0"/>
              </a:rPr>
              <a:t>a</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Skull X-Ray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the patient to remove any jewelry , eye glasses and other metallic objects from around the head.  This includes necklaces ,earrings.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Metal can interfere with the clarity of the x-ray image.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F</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 out if the patient has any surgically implanted device  such as metal plate , artificial heart valve or a pacemaker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ursing support should be given to patients who have neurological disorders especially those who are confused</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609600" y="293759"/>
            <a:ext cx="8229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x-ray is performed in a special room with a movable x-ray camera attached to a metal arm.  The machine is designed to be able to take multiple x-rays of various body parts.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is asked to sit in a chair or lie down on a special table. X-ray films or a special sensor helps record the images on a computer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lead  apron is placed over the patient's body to protect him/her from radiation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When the images are being taken the patient is asked to hold his breath and stay still.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procedure takes about 20 - 30 minutes.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Risks of skull x-ray</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Repeated exposure to X-rays may not be safe especially for developing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foetus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Results of X-ray</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dense material such as bone and muscle appear white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other growths may also appear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white.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304800" y="-87357"/>
            <a:ext cx="86106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X-RAY OF BONES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X-ray of the bones is the most common diagnostic study used to assess problems affecting the bones and to monitor the effectiveness of treatment. </a:t>
            </a:r>
            <a:endParaRPr lang="en-US" sz="2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obtain information about:-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Bone deformity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Joint congruity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Bone density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Fracture presence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Heredity disorders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Inflammatory disorder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Infectious disorders.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a:t>
            </a:r>
            <a:r>
              <a:rPr lang="en-US" sz="2400" b="1" u="sng" dirty="0" smtClean="0">
                <a:latin typeface="Times New Roman" pitchFamily="18" charset="0"/>
                <a:ea typeface="Calibri" pitchFamily="34" charset="0"/>
                <a:cs typeface="Times New Roman" pitchFamily="18" charset="0"/>
              </a:rPr>
              <a:t>o</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 </a:t>
            </a:r>
            <a:r>
              <a:rPr lang="en-US" sz="2400" b="1" u="sng" dirty="0" smtClean="0">
                <a:latin typeface="Times New Roman" pitchFamily="18" charset="0"/>
                <a:ea typeface="Calibri" pitchFamily="34" charset="0"/>
                <a:cs typeface="Times New Roman" pitchFamily="18" charset="0"/>
              </a:rPr>
              <a:t>t</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Patient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client is asked to remove any radio opaque objects that could appear on the x-ray  films such as jewelry.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may be asked to move into various positions so that x-ray films may be taken from the most useful angles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may be given analgesics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since  it may cause pain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381000" y="1315998"/>
            <a:ext cx="8153400" cy="443198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COMPUTED TOMOGRAPHY (CT) SCAN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 painless, non-invasive diagnostic imaging procedure that produces cross-sectional images of several types of tissue not clearly seen on a traditional (ordinary) x-ray.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C.T scan may be performed with or without contrast medium.  A contrast may either be an iodine - based or barium -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sulphate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compound that is taken orally , rectally or intravenously.  It enhances the visibility of specific tissue, organs or blood vessels.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 of CT  scan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reveal anatomical details of internal organs that cannot be seen in conventional x-ray.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7620000" cy="5632311"/>
          </a:xfrm>
          <a:prstGeom prst="rect">
            <a:avLst/>
          </a:prstGeom>
          <a:noFill/>
        </p:spPr>
        <p:txBody>
          <a:bodyPr wrap="square" rtlCol="0">
            <a:spAutoFit/>
          </a:bodyPr>
          <a:lstStyle/>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2.To diagnose conditions affecting the brain, neck, spine , chest, abdomen, pelvis and sinuses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3.To further evaluate an abnormality seen on another test such as an X-ray or ultrasound or to check for specific symptoms e.g. pain, dizziness.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4.To evaluate the extent of spread of cancer in patients suffering the condition. </a:t>
            </a:r>
          </a:p>
          <a:p>
            <a:pPr lvl="0" eaLnBrk="0" fontAlgn="base" hangingPunct="0">
              <a:spcBef>
                <a:spcPct val="0"/>
              </a:spcBef>
              <a:spcAft>
                <a:spcPct val="0"/>
              </a:spcAft>
            </a:pPr>
            <a:r>
              <a:rPr lang="en-US" sz="2400" b="1" u="sng" dirty="0" smtClean="0">
                <a:latin typeface="Times New Roman" pitchFamily="18" charset="0"/>
                <a:cs typeface="Times New Roman" pitchFamily="18" charset="0"/>
              </a:rPr>
              <a:t>Indications</a:t>
            </a:r>
          </a:p>
          <a:p>
            <a:pPr marL="457200" lvl="0" indent="-457200" eaLnBrk="0" fontAlgn="base" hangingPunct="0">
              <a:spcBef>
                <a:spcPct val="0"/>
              </a:spcBef>
              <a:spcAft>
                <a:spcPct val="0"/>
              </a:spcAft>
              <a:buFont typeface="+mj-lt"/>
              <a:buAutoNum type="arabicPeriod"/>
            </a:pPr>
            <a:r>
              <a:rPr lang="en-US" sz="2400" dirty="0" smtClean="0">
                <a:latin typeface="Times New Roman" pitchFamily="18" charset="0"/>
                <a:cs typeface="Times New Roman" pitchFamily="18" charset="0"/>
              </a:rPr>
              <a:t>Trauma</a:t>
            </a:r>
          </a:p>
          <a:p>
            <a:pPr marL="457200" lvl="0" indent="-457200" eaLnBrk="0" fontAlgn="base" hangingPunct="0">
              <a:spcBef>
                <a:spcPct val="0"/>
              </a:spcBef>
              <a:spcAft>
                <a:spcPct val="0"/>
              </a:spcAft>
              <a:buFont typeface="+mj-lt"/>
              <a:buAutoNum type="arabicPeriod"/>
            </a:pPr>
            <a:r>
              <a:rPr lang="en-US" sz="2400" dirty="0" smtClean="0">
                <a:latin typeface="Times New Roman" pitchFamily="18" charset="0"/>
                <a:cs typeface="Times New Roman" pitchFamily="18" charset="0"/>
              </a:rPr>
              <a:t>Suspected internal organ disease</a:t>
            </a:r>
          </a:p>
          <a:p>
            <a:pPr marL="457200" lvl="0" indent="-457200" eaLnBrk="0" fontAlgn="base" hangingPunct="0">
              <a:spcBef>
                <a:spcPct val="0"/>
              </a:spcBef>
              <a:spcAft>
                <a:spcPct val="0"/>
              </a:spcAft>
              <a:buFont typeface="+mj-lt"/>
              <a:buAutoNum type="arabicPeriod"/>
            </a:pPr>
            <a:r>
              <a:rPr lang="en-US" sz="2400" dirty="0" smtClean="0">
                <a:latin typeface="Times New Roman" pitchFamily="18" charset="0"/>
                <a:cs typeface="Times New Roman" pitchFamily="18" charset="0"/>
              </a:rPr>
              <a:t>Suspected foreign bodies</a:t>
            </a:r>
          </a:p>
          <a:p>
            <a:pPr marL="457200" lvl="0" indent="-457200" eaLnBrk="0" fontAlgn="base" hangingPunct="0">
              <a:spcBef>
                <a:spcPct val="0"/>
              </a:spcBef>
              <a:spcAft>
                <a:spcPct val="0"/>
              </a:spcAft>
              <a:buFont typeface="+mj-lt"/>
              <a:buAutoNum type="arabicPeriod"/>
            </a:pPr>
            <a:r>
              <a:rPr lang="en-US" sz="2400" dirty="0" smtClean="0">
                <a:latin typeface="Times New Roman" pitchFamily="18" charset="0"/>
                <a:cs typeface="Times New Roman" pitchFamily="18" charset="0"/>
              </a:rPr>
              <a:t>Diagnosis of diseases or abnormality </a:t>
            </a:r>
          </a:p>
          <a:p>
            <a:pPr marL="457200" lvl="0" indent="-457200" eaLnBrk="0" fontAlgn="base" hangingPunct="0">
              <a:spcBef>
                <a:spcPct val="0"/>
              </a:spcBef>
              <a:spcAft>
                <a:spcPct val="0"/>
              </a:spcAft>
              <a:buFont typeface="+mj-lt"/>
              <a:buAutoNum type="arabicPeriod"/>
            </a:pPr>
            <a:r>
              <a:rPr lang="en-US" sz="2400" dirty="0" smtClean="0">
                <a:latin typeface="Times New Roman" pitchFamily="18" charset="0"/>
                <a:cs typeface="Times New Roman" pitchFamily="18" charset="0"/>
              </a:rPr>
              <a:t>A guide in interventional or therapeutic procedures</a:t>
            </a:r>
          </a:p>
          <a:p>
            <a:pPr marL="457200" lvl="0" indent="-457200" eaLnBrk="0" fontAlgn="base" hangingPunct="0">
              <a:spcBef>
                <a:spcPct val="0"/>
              </a:spcBef>
              <a:spcAft>
                <a:spcPct val="0"/>
              </a:spcAft>
              <a:buFont typeface="+mj-lt"/>
              <a:buAutoNum type="arabicPeriod"/>
            </a:pPr>
            <a:r>
              <a:rPr lang="en-US" sz="2400" dirty="0" err="1" smtClean="0">
                <a:latin typeface="Times New Roman" pitchFamily="18" charset="0"/>
                <a:cs typeface="Times New Roman" pitchFamily="18" charset="0"/>
              </a:rPr>
              <a:t>Montoring</a:t>
            </a:r>
            <a:r>
              <a:rPr lang="en-US" sz="2400" dirty="0" smtClean="0">
                <a:latin typeface="Times New Roman" pitchFamily="18" charset="0"/>
                <a:cs typeface="Times New Roman" pitchFamily="18" charset="0"/>
              </a:rPr>
              <a:t> the effectiveness of therapy</a:t>
            </a:r>
          </a:p>
          <a:p>
            <a:pPr marL="457200" lvl="0" indent="-457200" eaLnBrk="0" fontAlgn="base" hangingPunct="0">
              <a:spcBef>
                <a:spcPct val="0"/>
              </a:spcBef>
              <a:spcAft>
                <a:spcPct val="0"/>
              </a:spcAft>
              <a:buFont typeface="+mj-lt"/>
              <a:buAutoNum type="arabicPeriod"/>
            </a:pPr>
            <a:endParaRPr lang="en-US" sz="2400" u="sng"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28600"/>
            <a:ext cx="7467600" cy="6370975"/>
          </a:xfrm>
          <a:prstGeom prst="rect">
            <a:avLst/>
          </a:prstGeom>
        </p:spPr>
        <p:txBody>
          <a:bodyPr wrap="square">
            <a:spAutoFit/>
          </a:bodyPr>
          <a:lstStyle/>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Types of C.T scan</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u="sng" dirty="0" smtClean="0">
                <a:latin typeface="Times New Roman" pitchFamily="18" charset="0"/>
                <a:ea typeface="Calibri" pitchFamily="34" charset="0"/>
                <a:cs typeface="Times New Roman" pitchFamily="18" charset="0"/>
              </a:rPr>
              <a:t>Head or brain CT  scan </a:t>
            </a:r>
            <a:endParaRPr lang="en-US" sz="2400" u="sng" dirty="0" smtClean="0">
              <a:latin typeface="Arial" pitchFamily="34" charset="0"/>
              <a:cs typeface="Arial" pitchFamily="34" charset="0"/>
            </a:endParaRPr>
          </a:p>
          <a:p>
            <a:pPr lvl="0" fontAlgn="base">
              <a:spcBef>
                <a:spcPct val="0"/>
              </a:spcBef>
              <a:spcAft>
                <a:spcPct val="0"/>
              </a:spcAft>
            </a:pPr>
            <a:r>
              <a:rPr lang="en-US" sz="2400" dirty="0" smtClean="0">
                <a:latin typeface="Times New Roman" pitchFamily="18" charset="0"/>
                <a:ea typeface="Calibri" pitchFamily="34" charset="0"/>
                <a:cs typeface="Times New Roman" pitchFamily="18" charset="0"/>
              </a:rPr>
              <a:t>It is used to evaluate the various structures of the brain in order to look for a mass, stroke, area of bleeding or blood vessel abnormality or to look at the skull</a:t>
            </a:r>
          </a:p>
          <a:p>
            <a:pPr lvl="0" fontAlgn="base">
              <a:spcBef>
                <a:spcPct val="0"/>
              </a:spcBef>
              <a:spcAft>
                <a:spcPct val="0"/>
              </a:spcAft>
            </a:pPr>
            <a:r>
              <a:rPr lang="en-US" sz="2400" dirty="0" smtClean="0">
                <a:latin typeface="Times New Roman" pitchFamily="18" charset="0"/>
                <a:ea typeface="Calibri" pitchFamily="34" charset="0"/>
                <a:cs typeface="Times New Roman" pitchFamily="18" charset="0"/>
              </a:rPr>
              <a:t> </a:t>
            </a:r>
            <a:r>
              <a:rPr lang="en-US" sz="2400" u="sng" dirty="0" smtClean="0">
                <a:latin typeface="Times New Roman" pitchFamily="18" charset="0"/>
                <a:ea typeface="Calibri" pitchFamily="34" charset="0"/>
                <a:cs typeface="Times New Roman" pitchFamily="18" charset="0"/>
              </a:rPr>
              <a:t>Neck CT scan</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It helps to check the soft tissues of the neck,  a lump or mass in the neck or look for enlarged lymph nodes or glands.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u="sng" dirty="0" smtClean="0">
                <a:latin typeface="Times New Roman" pitchFamily="18" charset="0"/>
                <a:ea typeface="Calibri" pitchFamily="34" charset="0"/>
                <a:cs typeface="Times New Roman" pitchFamily="18" charset="0"/>
              </a:rPr>
              <a:t>Chest CT scan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CT  of the chest is used to further study an abnormality on a plain chest X-ray or to look for enlarged lymph nodes.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u="sng" dirty="0" smtClean="0">
                <a:latin typeface="Times New Roman" pitchFamily="18" charset="0"/>
                <a:ea typeface="Calibri" pitchFamily="34" charset="0"/>
                <a:cs typeface="Times New Roman" pitchFamily="18" charset="0"/>
              </a:rPr>
              <a:t>Abdominal and pelvic CT  scan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Looks at the abdominal and pelvic organs such as the liver, spleen, kidneys, </a:t>
            </a:r>
            <a:r>
              <a:rPr lang="en-US" sz="2400" dirty="0" err="1" smtClean="0">
                <a:latin typeface="Times New Roman" pitchFamily="18" charset="0"/>
                <a:ea typeface="Calibri" pitchFamily="34" charset="0"/>
                <a:cs typeface="Times New Roman" pitchFamily="18" charset="0"/>
              </a:rPr>
              <a:t>pancrease</a:t>
            </a:r>
            <a:r>
              <a:rPr lang="en-US" sz="2400" dirty="0" smtClean="0">
                <a:latin typeface="Times New Roman" pitchFamily="18" charset="0"/>
                <a:ea typeface="Calibri" pitchFamily="34" charset="0"/>
                <a:cs typeface="Times New Roman" pitchFamily="18" charset="0"/>
              </a:rPr>
              <a:t> and adrenal glands as well as the gastrointestinal tract. </a:t>
            </a:r>
            <a:endParaRPr lang="en-US" sz="2400" dirty="0" smtClean="0">
              <a:latin typeface="Arial" pitchFamily="34" charset="0"/>
              <a:cs typeface="Arial" pitchFamily="34" charset="0"/>
            </a:endParaRPr>
          </a:p>
          <a:p>
            <a:pPr lvl="0" eaLnBrk="0" fontAlgn="base" hangingPunct="0">
              <a:spcBef>
                <a:spcPct val="0"/>
              </a:spcBef>
              <a:spcAft>
                <a:spcPct val="0"/>
              </a:spcAft>
            </a:pPr>
            <a:endParaRPr lang="en-US" sz="2400"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0" y="-117817"/>
            <a:ext cx="8763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Sinus CT  scan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used to diagnose sinus disease and to detect a narrowing or obstruction in the sinus drainage pathway.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Spine CT  scan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used to detect a herniated disc or narrowing of the spinal canal (spinal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stenosis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people with neck, back, arm and or leg pain.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fontAlgn="base">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also used to detect a fracture of the spine.</a:t>
            </a:r>
          </a:p>
          <a:p>
            <a:pPr lvl="0" fontAlgn="base">
              <a:spcBef>
                <a:spcPct val="0"/>
              </a:spcBef>
              <a:spcAft>
                <a:spcPct val="0"/>
              </a:spcAf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b="1" u="sng" dirty="0" smtClean="0">
                <a:latin typeface="Times New Roman" pitchFamily="18" charset="0"/>
                <a:ea typeface="Calibri" pitchFamily="34" charset="0"/>
                <a:cs typeface="Times New Roman" pitchFamily="18" charset="0"/>
              </a:rPr>
              <a:t>Nursing responsibility</a:t>
            </a:r>
            <a:endParaRPr lang="en-US" sz="2000" b="1"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The roles and responsibility of a nurse extend through out the whole duration of the CT  scan procedure </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Before the procedure </a:t>
            </a:r>
            <a:endParaRPr lang="en-US" sz="2000" b="1"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Obtain an informed consent properly signed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Assess for any history of allergies to the dye if contrast media is to be used.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Ask the patient about any recent illnesses or other medical conditions and current medications being taken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Instruct the a patient not to eat or drink for 6 hours especially if </a:t>
            </a:r>
            <a:r>
              <a:rPr lang="en-US" sz="2400" dirty="0" err="1" smtClean="0">
                <a:latin typeface="Times New Roman" pitchFamily="18" charset="0"/>
                <a:ea typeface="Calibri" pitchFamily="34" charset="0"/>
                <a:cs typeface="Times New Roman" pitchFamily="18" charset="0"/>
              </a:rPr>
              <a:t>conrast</a:t>
            </a:r>
            <a:r>
              <a:rPr lang="en-US" sz="2400" dirty="0" smtClean="0">
                <a:latin typeface="Times New Roman" pitchFamily="18" charset="0"/>
                <a:ea typeface="Calibri" pitchFamily="34" charset="0"/>
                <a:cs typeface="Times New Roman" pitchFamily="18" charset="0"/>
              </a:rPr>
              <a:t> media         will be used. </a:t>
            </a:r>
            <a:endParaRPr lang="en-US" sz="2000" dirty="0" smtClean="0">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304800" y="-180187"/>
            <a:ext cx="8458200" cy="738663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the patient to wear loose fitting clothing during the exam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Inform the patient that if contrast medium is administered intravenously he will experience a mild transient pain from the needle puncture. A flushed  sensation may also be experienced.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the patient to remain still during the examination and to immediately report symptoms of itching, difficulty breathing or swallowing, nausea , vomiting and dizziness or headache..</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Inform the patient that the procedure may take between 5 minutes to 1 hour depending on the type of CT  scan and his ability to relax and remain still.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Assess the client for claustrophobia since </a:t>
            </a:r>
            <a:r>
              <a:rPr lang="en-US" sz="2400" dirty="0" smtClean="0">
                <a:latin typeface="Times New Roman" pitchFamily="18" charset="0"/>
                <a:ea typeface="Calibri" pitchFamily="34" charset="0"/>
                <a:cs typeface="Times New Roman" pitchFamily="18" charset="0"/>
              </a:rPr>
              <a:t>the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feeling of being confined in the scanner during the procedure may cause anxiety.  This will help to determine need for sedation to prevent the patient from inability to be still due to anxiety or claustrophobia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Ensure the patient removes any metallic item such as watch, rings, coins,</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keys, hair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pins,credit</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cards, dentur</a:t>
            </a:r>
            <a:r>
              <a:rPr lang="en-US" sz="2400" dirty="0" smtClean="0">
                <a:latin typeface="Times New Roman" pitchFamily="18" charset="0"/>
                <a:ea typeface="Calibri" pitchFamily="34" charset="0"/>
                <a:cs typeface="Times New Roman" pitchFamily="18" charset="0"/>
              </a:rPr>
              <a:t>es </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containing metal and external prosthesis to avoid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the metal objects by the magnetic          field</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him/her           to change into a gown.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228600" y="171235"/>
            <a:ext cx="8610600" cy="701730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Requirements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Sterile  needles and syringes for administering contrast (dye) if ordered.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Ct scanner, clean gloves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Care of the patient during the procedure</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is assisted to lie on the back on the table or on the abdomen depending on the part being examined.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Ask the patient to remain motionless throughout the procedure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may be asked to hold the breath for 20 seconds depending on the system being examined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Ensure the patient does not wear any metallic item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the procedure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Encourage the patient to increase fluid intake if contrast is administered in order to promote excretion of the dye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en-US" sz="2400" dirty="0" smtClean="0">
                <a:latin typeface="Times New Roman" pitchFamily="18" charset="0"/>
                <a:ea typeface="Calibri" pitchFamily="34"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nstruct the patient to resume the usual diet and activities unless otherwise ordered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en-US" sz="2400" dirty="0" smtClean="0">
                <a:latin typeface="Times New Roman" pitchFamily="18" charset="0"/>
                <a:ea typeface="Calibri" pitchFamily="34" charset="0"/>
                <a:cs typeface="Times New Roman" pitchFamily="18" charset="0"/>
              </a:rPr>
              <a:t>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bserve the patient for nay side effects from the scan or contrast injection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609600"/>
            <a:ext cx="7467600" cy="4832092"/>
          </a:xfrm>
          <a:prstGeom prst="rect">
            <a:avLst/>
          </a:prstGeom>
          <a:noFill/>
        </p:spPr>
        <p:txBody>
          <a:bodyPr wrap="square" rtlCol="0">
            <a:spAutoFit/>
          </a:bodyPr>
          <a:lstStyle/>
          <a:p>
            <a:pPr lvl="0" algn="just" eaLnBrk="0" fontAlgn="base" hangingPunct="0">
              <a:spcBef>
                <a:spcPct val="0"/>
              </a:spcBef>
              <a:spcAft>
                <a:spcPct val="0"/>
              </a:spcAft>
            </a:pPr>
            <a:r>
              <a:rPr lang="en-US" sz="2800" b="1" u="sng" dirty="0" smtClean="0">
                <a:latin typeface="Times New Roman" pitchFamily="18" charset="0"/>
                <a:ea typeface="Calibri" pitchFamily="34" charset="0"/>
                <a:cs typeface="Times New Roman" pitchFamily="18" charset="0"/>
              </a:rPr>
              <a:t>Care of the Patient After the Procedure </a:t>
            </a:r>
            <a:endParaRPr lang="en-US" sz="2800" b="1" u="sng"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 typeface="Wingdings" pitchFamily="2" charset="2"/>
              <a:buChar char="Ø"/>
            </a:pPr>
            <a:r>
              <a:rPr lang="en-US" sz="2800" dirty="0" smtClean="0">
                <a:latin typeface="Times New Roman" pitchFamily="18" charset="0"/>
                <a:ea typeface="Calibri" pitchFamily="34" charset="0"/>
                <a:cs typeface="Times New Roman" pitchFamily="18" charset="0"/>
              </a:rPr>
              <a:t>Take vital observations half hourly</a:t>
            </a:r>
            <a:endParaRPr lang="en-US" sz="28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 typeface="Wingdings" pitchFamily="2" charset="2"/>
              <a:buChar char="Ø"/>
            </a:pPr>
            <a:r>
              <a:rPr lang="en-US" sz="2800" dirty="0" smtClean="0">
                <a:latin typeface="Times New Roman" pitchFamily="18" charset="0"/>
                <a:ea typeface="Calibri" pitchFamily="34" charset="0"/>
                <a:cs typeface="Times New Roman" pitchFamily="18" charset="0"/>
              </a:rPr>
              <a:t>Check the site for bleeding and leakage </a:t>
            </a:r>
            <a:endParaRPr lang="en-US" sz="28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 typeface="Wingdings" pitchFamily="2" charset="2"/>
              <a:buChar char="Ø"/>
            </a:pPr>
            <a:r>
              <a:rPr lang="en-US" sz="2800" dirty="0" smtClean="0">
                <a:latin typeface="Times New Roman" pitchFamily="18" charset="0"/>
                <a:ea typeface="Calibri" pitchFamily="34" charset="0"/>
                <a:cs typeface="Times New Roman" pitchFamily="18" charset="0"/>
              </a:rPr>
              <a:t>Find out if the patient has severe headache or  pain. The headache usually disappears within 24 hours. </a:t>
            </a:r>
            <a:endParaRPr lang="en-US" sz="28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 typeface="Wingdings" pitchFamily="2" charset="2"/>
              <a:buChar char="Ø"/>
            </a:pPr>
            <a:r>
              <a:rPr lang="en-US" sz="2800" dirty="0" smtClean="0">
                <a:latin typeface="Times New Roman" pitchFamily="18" charset="0"/>
                <a:ea typeface="Calibri" pitchFamily="34" charset="0"/>
                <a:cs typeface="Times New Roman" pitchFamily="18" charset="0"/>
              </a:rPr>
              <a:t>Leave the patient lying flat on his back for 2- 3 hours </a:t>
            </a:r>
            <a:endParaRPr lang="en-US" sz="28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 typeface="Wingdings" pitchFamily="2" charset="2"/>
              <a:buChar char="Ø"/>
            </a:pPr>
            <a:r>
              <a:rPr lang="en-US" sz="2800" dirty="0" smtClean="0">
                <a:latin typeface="Times New Roman" pitchFamily="18" charset="0"/>
                <a:ea typeface="Calibri" pitchFamily="34" charset="0"/>
                <a:cs typeface="Times New Roman" pitchFamily="18" charset="0"/>
              </a:rPr>
              <a:t>Give analgesics to relieve headache if severe for the first 12 hours. </a:t>
            </a:r>
            <a:endParaRPr lang="en-US" sz="28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 typeface="Wingdings" pitchFamily="2" charset="2"/>
              <a:buChar char="Ø"/>
            </a:pPr>
            <a:r>
              <a:rPr lang="en-US" sz="2800" dirty="0" smtClean="0">
                <a:latin typeface="Times New Roman" pitchFamily="18" charset="0"/>
                <a:ea typeface="Calibri" pitchFamily="34" charset="0"/>
                <a:cs typeface="Times New Roman" pitchFamily="18" charset="0"/>
              </a:rPr>
              <a:t>Encourage increased fluid intake. </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457200" y="133523"/>
            <a:ext cx="8305800" cy="627864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lvl="0" eaLnBrk="0" fontAlgn="base" hangingPunct="0">
              <a:spcBef>
                <a:spcPct val="0"/>
              </a:spcBef>
              <a:spcAft>
                <a:spcPct val="0"/>
              </a:spcAft>
              <a:buFont typeface="Wingdings" pitchFamily="2" charset="2"/>
              <a:buChar char="§"/>
            </a:pPr>
            <a:r>
              <a:rPr lang="en-US" sz="2400" dirty="0" smtClean="0">
                <a:latin typeface="Times New Roman" pitchFamily="18" charset="0"/>
                <a:ea typeface="Calibri" pitchFamily="34" charset="0"/>
                <a:cs typeface="Times New Roman" pitchFamily="18" charset="0"/>
              </a:rPr>
              <a:t>Take vital observations, interpret and document the findings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
            </a:pPr>
            <a:r>
              <a:rPr lang="en-US" sz="2400" dirty="0" smtClean="0">
                <a:latin typeface="Times New Roman" pitchFamily="18" charset="0"/>
                <a:ea typeface="Calibri" pitchFamily="34" charset="0"/>
                <a:cs typeface="Times New Roman" pitchFamily="18" charset="0"/>
              </a:rPr>
              <a:t>Advise the patient to report any signs of reaction to the contrast This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includes </a:t>
            </a:r>
            <a:r>
              <a:rPr lang="en-US" sz="2400" dirty="0" smtClean="0">
                <a:latin typeface="Times New Roman" pitchFamily="18" charset="0"/>
                <a:ea typeface="Calibri" pitchFamily="34"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tching,</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difficulty in breathing or difficult in swallowing.</a:t>
            </a:r>
          </a:p>
          <a:p>
            <a:pPr lvl="0" eaLnBrk="0" fontAlgn="base" hangingPunct="0">
              <a:spcBef>
                <a:spcPct val="0"/>
              </a:spcBef>
              <a:spcAft>
                <a:spcPct val="0"/>
              </a:spcAft>
            </a:pPr>
            <a:endParaRPr lang="en-US" sz="2400" b="1"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Evaluation</a:t>
            </a: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Evaluate:</a:t>
            </a:r>
          </a:p>
          <a:p>
            <a:pPr lvl="0" eaLnBrk="0" fontAlgn="base" hangingPunct="0">
              <a:spcBef>
                <a:spcPct val="0"/>
              </a:spcBef>
              <a:spcAft>
                <a:spcPct val="0"/>
              </a:spcAft>
              <a:buFont typeface="Arial" pitchFamily="34" charset="0"/>
              <a:buChar char="•"/>
            </a:pPr>
            <a:r>
              <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Vital signs as required</a:t>
            </a:r>
          </a:p>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If all the results are interpreted and taken back to the clinician</a:t>
            </a:r>
          </a:p>
          <a:p>
            <a:pPr lvl="0" eaLnBrk="0" fontAlgn="base" hangingPunct="0">
              <a:spcBef>
                <a:spcPct val="0"/>
              </a:spcBef>
              <a:spcAft>
                <a:spcPct val="0"/>
              </a:spcAft>
              <a:buFont typeface="Arial" pitchFamily="34" charset="0"/>
              <a:buChar char="•"/>
            </a:pPr>
            <a:r>
              <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patients tolerance to the procedure</a:t>
            </a:r>
          </a:p>
          <a:p>
            <a:pPr lvl="0" eaLnBrk="0" fontAlgn="base" hangingPunct="0">
              <a:spcBef>
                <a:spcPct val="0"/>
              </a:spcBef>
              <a:spcAft>
                <a:spcPct val="0"/>
              </a:spcAft>
              <a:buFont typeface="Arial" pitchFamily="34" charset="0"/>
              <a:buChar char="•"/>
            </a:pP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Documentation</a:t>
            </a:r>
          </a:p>
          <a:p>
            <a:pPr lvl="0" eaLnBrk="0" fontAlgn="base" hangingPunct="0">
              <a:spcBef>
                <a:spcPct val="0"/>
              </a:spcBef>
              <a:spcAft>
                <a:spcPct val="0"/>
              </a:spcAft>
            </a:pPr>
            <a:r>
              <a:rPr kumimoji="0" lang="en-US" sz="2400" i="0" u="none" strike="noStrike" cap="none" normalizeH="0" baseline="0" dirty="0" smtClean="0">
                <a:ln>
                  <a:noFill/>
                </a:ln>
                <a:solidFill>
                  <a:schemeClr val="tx1"/>
                </a:solidFill>
                <a:effectLst/>
                <a:latin typeface="Times New Roman" pitchFamily="18" charset="0"/>
                <a:cs typeface="Times New Roman" pitchFamily="18" charset="0"/>
              </a:rPr>
              <a:t>Record the following:</a:t>
            </a:r>
          </a:p>
          <a:p>
            <a:pPr lvl="0" eaLnBrk="0" fontAlgn="base" hangingPunct="0">
              <a:spcBef>
                <a:spcPct val="0"/>
              </a:spcBef>
              <a:spcAft>
                <a:spcPct val="0"/>
              </a:spcAft>
              <a:buFont typeface="Wingdings" pitchFamily="2" charset="2"/>
              <a:buChar char="v"/>
            </a:pPr>
            <a:r>
              <a:rPr lang="en-US" sz="2400" dirty="0" smtClean="0">
                <a:latin typeface="Times New Roman" pitchFamily="18" charset="0"/>
                <a:cs typeface="Times New Roman" pitchFamily="18" charset="0"/>
              </a:rPr>
              <a:t>Date, time, duration and place of the procedure</a:t>
            </a:r>
          </a:p>
          <a:p>
            <a:pPr lvl="0" eaLnBrk="0" fontAlgn="base" hangingPunct="0">
              <a:spcBef>
                <a:spcPct val="0"/>
              </a:spcBef>
              <a:spcAft>
                <a:spcPct val="0"/>
              </a:spcAft>
              <a:buFont typeface="Wingdings" pitchFamily="2" charset="2"/>
              <a:buChar char="v"/>
            </a:pPr>
            <a:r>
              <a:rPr kumimoji="0" lang="en-US" sz="2400" i="0" u="none" strike="noStrike" cap="none" normalizeH="0" baseline="0" dirty="0" smtClean="0">
                <a:ln>
                  <a:noFill/>
                </a:ln>
                <a:solidFill>
                  <a:schemeClr val="tx1"/>
                </a:solidFill>
                <a:effectLst/>
                <a:latin typeface="Times New Roman" pitchFamily="18" charset="0"/>
                <a:cs typeface="Times New Roman" pitchFamily="18" charset="0"/>
              </a:rPr>
              <a:t>The patients tolerance</a:t>
            </a:r>
            <a:r>
              <a:rPr kumimoji="0" lang="en-US" sz="2400" i="0" u="none" strike="noStrike" cap="none" normalizeH="0" dirty="0" smtClean="0">
                <a:ln>
                  <a:noFill/>
                </a:ln>
                <a:solidFill>
                  <a:schemeClr val="tx1"/>
                </a:solidFill>
                <a:effectLst/>
                <a:latin typeface="Times New Roman" pitchFamily="18" charset="0"/>
                <a:cs typeface="Times New Roman" pitchFamily="18" charset="0"/>
              </a:rPr>
              <a:t> to the procedure</a:t>
            </a:r>
          </a:p>
          <a:p>
            <a:pPr lvl="0" eaLnBrk="0" fontAlgn="base" hangingPunct="0">
              <a:spcBef>
                <a:spcPct val="0"/>
              </a:spcBef>
              <a:spcAft>
                <a:spcPct val="0"/>
              </a:spcAft>
              <a:buFont typeface="Wingdings" pitchFamily="2" charset="2"/>
              <a:buChar char="v"/>
            </a:pPr>
            <a:r>
              <a:rPr lang="en-US" sz="2400" baseline="0" dirty="0" smtClean="0">
                <a:latin typeface="Times New Roman" pitchFamily="18" charset="0"/>
                <a:cs typeface="Times New Roman" pitchFamily="18" charset="0"/>
              </a:rPr>
              <a:t>Medication</a:t>
            </a:r>
            <a:r>
              <a:rPr lang="en-US" sz="2400" dirty="0" smtClean="0">
                <a:latin typeface="Times New Roman" pitchFamily="18" charset="0"/>
                <a:cs typeface="Times New Roman" pitchFamily="18" charset="0"/>
              </a:rPr>
              <a:t> administered</a:t>
            </a:r>
          </a:p>
          <a:p>
            <a:pPr lvl="0" eaLnBrk="0" fontAlgn="base" hangingPunct="0">
              <a:spcBef>
                <a:spcPct val="0"/>
              </a:spcBef>
              <a:spcAft>
                <a:spcPct val="0"/>
              </a:spcAft>
              <a:buFont typeface="Wingdings" pitchFamily="2" charset="2"/>
              <a:buChar char="v"/>
            </a:pPr>
            <a:r>
              <a:rPr kumimoji="0" lang="en-US" sz="2400" i="0" u="none" strike="noStrike" cap="none" normalizeH="0" baseline="0" dirty="0" smtClean="0">
                <a:ln>
                  <a:noFill/>
                </a:ln>
                <a:solidFill>
                  <a:schemeClr val="tx1"/>
                </a:solidFill>
                <a:effectLst/>
                <a:latin typeface="Times New Roman" pitchFamily="18" charset="0"/>
                <a:cs typeface="Times New Roman" pitchFamily="18" charset="0"/>
              </a:rPr>
              <a:t>Findings of the examination</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7162800" cy="4524315"/>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CT  scan risks </a:t>
            </a:r>
            <a:endParaRPr lang="en-US" sz="2400" b="1"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CT  scan is a low risk procedure. The risks include: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Exposure to radiation when undergoing the CT  scan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Risk associated with contrast if it is used.  Contrast is a dye that is sometimes used.  It helps to distinguish normal tissue from abnormal tissue. The risk include: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Severe allergic reaction to the contrast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Damage to the kidney especially in those with kidney disease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Leakage of contrast outside of the vein under the skin leading to breakdown of the skin which is characterized by increased redness, swelling </a:t>
            </a:r>
            <a:r>
              <a:rPr lang="en-US" sz="2400" dirty="0" smtClean="0">
                <a:latin typeface="Arial" pitchFamily="34" charset="0"/>
                <a:cs typeface="Arial" pitchFamily="34" charset="0"/>
              </a:rPr>
              <a:t>and </a:t>
            </a:r>
            <a:r>
              <a:rPr lang="en-US" sz="2400" dirty="0" smtClean="0">
                <a:latin typeface="Times New Roman" pitchFamily="18" charset="0"/>
                <a:cs typeface="Times New Roman" pitchFamily="18" charset="0"/>
              </a:rPr>
              <a:t>p</a:t>
            </a:r>
            <a:r>
              <a:rPr lang="en-US" sz="2400" dirty="0" smtClean="0">
                <a:latin typeface="Times New Roman" pitchFamily="18" charset="0"/>
                <a:ea typeface="Calibri" pitchFamily="34" charset="0"/>
                <a:cs typeface="Times New Roman" pitchFamily="18" charset="0"/>
              </a:rPr>
              <a:t>ain</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381000" y="75427"/>
            <a:ext cx="8229600" cy="6340197"/>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MAGNETIC RESONANCE IMAGING (MRI)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Magnetic resonance imaging (MRI) is </a:t>
            </a:r>
            <a:r>
              <a:rPr lang="en-US" sz="2400" dirty="0" smtClean="0">
                <a:latin typeface="Times New Roman" pitchFamily="18" charset="0"/>
                <a:ea typeface="Calibri" pitchFamily="34" charset="0"/>
                <a:cs typeface="Times New Roman" pitchFamily="18" charset="0"/>
              </a:rPr>
              <a:t>a radiological imaging procedure that use magnetism, </a:t>
            </a:r>
            <a:r>
              <a:rPr lang="en-US" sz="2400" dirty="0" err="1" smtClean="0">
                <a:latin typeface="Times New Roman" pitchFamily="18" charset="0"/>
                <a:ea typeface="Calibri" pitchFamily="34" charset="0"/>
                <a:cs typeface="Times New Roman" pitchFamily="18" charset="0"/>
              </a:rPr>
              <a:t>radiowaves</a:t>
            </a:r>
            <a:r>
              <a:rPr lang="en-US" sz="2400" dirty="0" smtClean="0">
                <a:latin typeface="Times New Roman" pitchFamily="18" charset="0"/>
                <a:ea typeface="Calibri" pitchFamily="34" charset="0"/>
                <a:cs typeface="Times New Roman" pitchFamily="18" charset="0"/>
              </a:rPr>
              <a:t>  and computers to produce images of the body structure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agnetic resonance imaging (MRI) identifies abnormalities by creating sectional images of the body without the use of contrast dyes or radiation.  It provides clear images of internal structures.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can be used to detect, localize and stage malignances of CNS, spine, head, and neck and musculoskeletal system.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cs typeface="Times New Roman" pitchFamily="18" charset="0"/>
              </a:rPr>
              <a:t>2. To confirm results of treatment.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cs typeface="Times New Roman" pitchFamily="18" charset="0"/>
              </a:rPr>
              <a:t>Indications</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cs typeface="Times New Roman" pitchFamily="18" charset="0"/>
              </a:rPr>
              <a:t>1.Trauma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2. </a:t>
            </a:r>
            <a:r>
              <a:rPr lang="en-US" sz="2400" dirty="0" smtClean="0">
                <a:latin typeface="Times New Roman" pitchFamily="18" charset="0"/>
                <a:cs typeface="Times New Roman" pitchFamily="18" charset="0"/>
              </a:rPr>
              <a:t>Suspected internal organ disease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3.Suspected foreign bodies</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cs typeface="Times New Roman" pitchFamily="18" charset="0"/>
              </a:rPr>
              <a:t>4.Montoring of treatment</a:t>
            </a:r>
            <a:endParaRPr kumimoji="0" lang="en-US" sz="240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229600" cy="5632311"/>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Preparation of the patient </a:t>
            </a:r>
            <a:endParaRPr lang="en-US" sz="2400" b="1"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Explain the procedure to the patient to ensure he cooperates and allay anxiety.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Ensure an informed consent is obtained from the patient and a consent form signed.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Take the patients weight since the procedure is contraindicated in parities over 300 pounds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Ask the patient to remove all metallic objects such as watch, rings, coins, keys, hair pins, credit cards, dentures containing metal and external prosthesis.  This is because the magnet may cause movement of metal or electronic objects.</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Assess the patient for claustrophobia (fear of confined spaces) since sedation may be required.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Assess if the client is pregnant since MRI is contraindicated especially in first trimester of pregnancy. </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457200" y="-457199"/>
            <a:ext cx="8077200" cy="774038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Answer any question that the patient and significant others may have since they could be anxious about the procedure .  If possible show them the equipment.  This will help to allay</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their anxiety.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eassure the patient that no discomfort is experienced with this procedure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xplain that the procedure takes about 15 to 20 minutes per body part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ncourage the patient to pass urine before the procedure for comfort and to avoid movement during the procedure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ssist client onto padded electromagnetic table.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ecure the patient on the table with straps to keep him from moving during the procedure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rovide the patient with earplugs, intercom or earphones to decrease noise of the machine and provide communication between the client and technologist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head is to be scanned put a special helmet around the head to provide             adequate imaging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0"/>
            <a:ext cx="7391400" cy="6740307"/>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During procedure </a:t>
            </a:r>
            <a:endParaRPr lang="en-US" sz="2400" b="1"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client lies on a narrow table that slides into a magnetic body scanner.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A strong magnetic field is created around the client which allows the image of the body structure to be produced.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client hears a clanging noise during the procedure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During the procedure observe client for signs of claustrophobia or inability to remain still.  This may necessitate administration of a sedative </a:t>
            </a:r>
            <a:endParaRPr lang="en-US" sz="2400" dirty="0" smtClean="0">
              <a:latin typeface="Arial" pitchFamily="34" charset="0"/>
              <a:cs typeface="Arial" pitchFamily="34" charset="0"/>
            </a:endParaRPr>
          </a:p>
          <a:p>
            <a:pPr lvl="0" fontAlgn="base">
              <a:spcBef>
                <a:spcPct val="0"/>
              </a:spcBef>
              <a:spcAft>
                <a:spcPct val="0"/>
              </a:spcAft>
            </a:pPr>
            <a:r>
              <a:rPr lang="en-US" sz="2400" dirty="0" smtClean="0">
                <a:latin typeface="Times New Roman" pitchFamily="18" charset="0"/>
                <a:ea typeface="Calibri" pitchFamily="34" charset="0"/>
                <a:cs typeface="Times New Roman" pitchFamily="18" charset="0"/>
              </a:rPr>
              <a:t>If contrast medium is injected assess for an allergic reaction to detect a life threatening emergency early enough</a:t>
            </a:r>
          </a:p>
          <a:p>
            <a:pPr lvl="0" fontAlgn="base">
              <a:spcBef>
                <a:spcPct val="0"/>
              </a:spcBef>
              <a:spcAft>
                <a:spcPct val="0"/>
              </a:spcAft>
            </a:pPr>
            <a:r>
              <a:rPr lang="en-US" sz="2400" b="1" u="sng" dirty="0" smtClean="0">
                <a:latin typeface="Times New Roman" pitchFamily="18" charset="0"/>
                <a:ea typeface="Calibri" pitchFamily="34" charset="0"/>
                <a:cs typeface="Times New Roman" pitchFamily="18" charset="0"/>
              </a:rPr>
              <a:t>After the procedure </a:t>
            </a:r>
            <a:endParaRPr lang="en-US" sz="2400" b="1"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  Assist the client to a sitting position to decrease the risk of orthostatic hypotension </a:t>
            </a:r>
            <a:endParaRPr lang="en-US" sz="24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 wash hands to reduce transmission of microorganisms </a:t>
            </a:r>
            <a:endParaRPr lang="en-US" sz="2400" dirty="0" smtClean="0">
              <a:latin typeface="Arial" pitchFamily="34" charset="0"/>
              <a:cs typeface="Arial" pitchFamily="34" charset="0"/>
            </a:endParaRPr>
          </a:p>
          <a:p>
            <a:pPr lvl="0" eaLnBrk="0" fontAlgn="base" hangingPunct="0">
              <a:spcBef>
                <a:spcPct val="0"/>
              </a:spcBef>
              <a:spcAft>
                <a:spcPct val="0"/>
              </a:spcAft>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228600" y="715838"/>
            <a:ext cx="8610600" cy="258532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Documentation </a:t>
            </a:r>
            <a:endParaRPr lang="en-US" sz="2400" b="1"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 the date, time length and place the procedure was done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Describe the patients tolerance  to the procedure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contrast medium was used describe the clients response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Document the clients status after the procedure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Record medications administered before or during the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533400" y="280574"/>
            <a:ext cx="8001000" cy="430887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ENDOSCOPIC EXAMINATIONS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Endoscopy is a procedure in which an instrument, endoscope is introduced into the body to give a view of the internal parts.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Endoscope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endoscope is any instrument used to obtain a view of the interior of the body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Most endoscopes consists of a tube with a light at the end and an optical system for transmitting an image to the examiner’s eye.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ChangeArrowheads="1"/>
          </p:cNvSpPr>
          <p:nvPr/>
        </p:nvSpPr>
        <p:spPr bwMode="auto">
          <a:xfrm>
            <a:off x="457200" y="132357"/>
            <a:ext cx="8229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BRONCHOSCOPY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bronchoscopy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a procedure that allow direct inspection and examination of the lungs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fontAlgn="base">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bronchoscope is inserted through either the nose or mouth where it is passed down the trachea into the different lobes of the lung.</a:t>
            </a:r>
            <a:r>
              <a:rPr lang="en-US" sz="2400" b="1" dirty="0" smtClean="0">
                <a:latin typeface="Times New Roman" pitchFamily="18" charset="0"/>
                <a:ea typeface="Calibri" pitchFamily="34" charset="0"/>
                <a:cs typeface="Times New Roman" pitchFamily="18" charset="0"/>
              </a:rPr>
              <a:t> </a:t>
            </a:r>
          </a:p>
          <a:p>
            <a:pPr lvl="0" fontAlgn="base">
              <a:spcBef>
                <a:spcPct val="0"/>
              </a:spcBef>
              <a:spcAft>
                <a:spcPct val="0"/>
              </a:spcAft>
            </a:pPr>
            <a:r>
              <a:rPr lang="en-US" sz="2400" b="1" dirty="0" smtClean="0">
                <a:latin typeface="Times New Roman" pitchFamily="18" charset="0"/>
                <a:ea typeface="Calibri" pitchFamily="34" charset="0"/>
                <a:cs typeface="Times New Roman" pitchFamily="18" charset="0"/>
              </a:rPr>
              <a:t>Purposes</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Diagnostic</a:t>
            </a:r>
            <a:endParaRPr lang="en-US" sz="20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examine tissues or collected secretions</a:t>
            </a:r>
            <a:endParaRPr lang="en-US" sz="20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determine the location and extent of a lesion </a:t>
            </a:r>
            <a:r>
              <a:rPr lang="en-US" sz="2400" dirty="0" err="1" smtClean="0">
                <a:latin typeface="Times New Roman" pitchFamily="18" charset="0"/>
                <a:ea typeface="Calibri" pitchFamily="34" charset="0"/>
                <a:cs typeface="Times New Roman" pitchFamily="18" charset="0"/>
              </a:rPr>
              <a:t>e.g</a:t>
            </a:r>
            <a:r>
              <a:rPr lang="en-US" sz="2400" dirty="0" smtClean="0">
                <a:latin typeface="Times New Roman" pitchFamily="18" charset="0"/>
                <a:ea typeface="Calibri" pitchFamily="34" charset="0"/>
                <a:cs typeface="Times New Roman" pitchFamily="18" charset="0"/>
              </a:rPr>
              <a:t> tumor</a:t>
            </a:r>
            <a:endParaRPr lang="en-US" sz="20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obtain a tissue biopsy</a:t>
            </a:r>
            <a:endParaRPr lang="en-US" sz="20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determine if a tumor can be removed surgically (resection)</a:t>
            </a:r>
            <a:endParaRPr lang="en-US" sz="20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diagnose bleeding sites (source of </a:t>
            </a:r>
            <a:r>
              <a:rPr lang="en-US" sz="2400" dirty="0" err="1" smtClean="0">
                <a:latin typeface="Times New Roman" pitchFamily="18" charset="0"/>
                <a:ea typeface="Calibri" pitchFamily="34" charset="0"/>
                <a:cs typeface="Times New Roman" pitchFamily="18" charset="0"/>
              </a:rPr>
              <a:t>haemoptysis</a:t>
            </a:r>
            <a:r>
              <a:rPr lang="en-US" sz="2400" dirty="0" smtClean="0">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457200" y="-79920"/>
            <a:ext cx="80010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Therapeutic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remove foreign bodies from the bronchial tree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trachea, bronchus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remove secretion blocking air passages if patients cannot remove them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Post-operative treatment in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atelectasis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destroy and excise lesions.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838200" y="493504"/>
            <a:ext cx="7696200" cy="492442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Evaluation</a:t>
            </a: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Evaluate</a:t>
            </a:r>
            <a:endParaRPr kumimoji="0" lang="en-US" sz="2400"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2400" dirty="0" smtClean="0">
                <a:latin typeface="Times New Roman" pitchFamily="18" charset="0"/>
                <a:ea typeface="Calibri" pitchFamily="34" charset="0"/>
                <a:cs typeface="Times New Roman" pitchFamily="18" charset="0"/>
              </a:rPr>
              <a:t>The </a:t>
            </a:r>
            <a:r>
              <a:rPr lang="en-US" sz="2400" dirty="0" err="1" smtClean="0">
                <a:latin typeface="Times New Roman" pitchFamily="18" charset="0"/>
                <a:ea typeface="Calibri" pitchFamily="34" charset="0"/>
                <a:cs typeface="Times New Roman" pitchFamily="18" charset="0"/>
              </a:rPr>
              <a:t>colour</a:t>
            </a:r>
            <a:r>
              <a:rPr lang="en-US" sz="2400" dirty="0" smtClean="0">
                <a:latin typeface="Times New Roman" pitchFamily="18" charset="0"/>
                <a:ea typeface="Calibri" pitchFamily="34" charset="0"/>
                <a:cs typeface="Times New Roman" pitchFamily="18" charset="0"/>
              </a:rPr>
              <a:t> of the cerebral spinal fluid e.g. cloudy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Patients</a:t>
            </a:r>
            <a:r>
              <a:rPr kumimoji="0" lang="en-US" sz="2400" i="0" strike="noStrike" cap="none" normalizeH="0" dirty="0" smtClean="0">
                <a:ln>
                  <a:noFill/>
                </a:ln>
                <a:solidFill>
                  <a:schemeClr val="tx1"/>
                </a:solidFill>
                <a:effectLst/>
                <a:latin typeface="Times New Roman" pitchFamily="18" charset="0"/>
                <a:ea typeface="Calibri" pitchFamily="34" charset="0"/>
                <a:cs typeface="Times New Roman" pitchFamily="18" charset="0"/>
              </a:rPr>
              <a:t> tolerance to pain</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2400" dirty="0" smtClean="0">
                <a:latin typeface="Times New Roman" pitchFamily="18" charset="0"/>
                <a:ea typeface="Calibri" pitchFamily="34" charset="0"/>
                <a:cs typeface="Times New Roman" pitchFamily="18" charset="0"/>
              </a:rPr>
              <a:t>Vital signs</a:t>
            </a:r>
            <a:endParaRPr kumimoji="0" lang="en-US" sz="2400" i="0" strike="noStrike" cap="none" normalizeH="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Complications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CSF  leakage</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err="1" smtClean="0">
                <a:latin typeface="Times New Roman" pitchFamily="18" charset="0"/>
                <a:ea typeface="Calibri" pitchFamily="34" charset="0"/>
                <a:cs typeface="Times New Roman" pitchFamily="18" charset="0"/>
              </a:rPr>
              <a:t>I</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ntervertebral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disc damage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err="1" smtClean="0">
                <a:latin typeface="Times New Roman" pitchFamily="18" charset="0"/>
                <a:ea typeface="Calibri" pitchFamily="34" charset="0"/>
                <a:cs typeface="Times New Roman" pitchFamily="18" charset="0"/>
              </a:rPr>
              <a:t>H</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erniation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the intracranial contents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tiffness of the neck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eadache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ChangeArrowheads="1"/>
          </p:cNvSpPr>
          <p:nvPr/>
        </p:nvSpPr>
        <p:spPr bwMode="auto">
          <a:xfrm>
            <a:off x="457200" y="173594"/>
            <a:ext cx="8229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the patient before the procedure (Pre-procedure care)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Explain the procedure to the patient to allay his fears. </a:t>
            </a: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surgeon or anesthetist can explain or delegate.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Obtain consent from the patient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Starve patient for 6 hours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Administer pre procedure medication to include: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Atropine 0.6 – 1.0 mg subcutaneously, </a:t>
            </a:r>
            <a:r>
              <a:rPr lang="en-US" sz="2400" dirty="0" err="1" smtClean="0">
                <a:latin typeface="Times New Roman" pitchFamily="18" charset="0"/>
                <a:ea typeface="Calibri" pitchFamily="34" charset="0"/>
                <a:cs typeface="Times New Roman" pitchFamily="18" charset="0"/>
              </a:rPr>
              <a:t>i</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i.v</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reduce secretion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Sedative: diazepam 5 – 10 mg or narcotic to inhibit stimulation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vagus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nerve and prevent vomiting, suppress cough reflex, s and relieve anxiety.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Assist in spraying local anesthetic if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a rigid bronchoscope is used then G.A is given  and therefore the patient is prepared for general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1"/>
          <p:cNvSpPr>
            <a:spLocks noChangeArrowheads="1"/>
          </p:cNvSpPr>
          <p:nvPr/>
        </p:nvSpPr>
        <p:spPr bwMode="auto">
          <a:xfrm>
            <a:off x="838200" y="576652"/>
            <a:ext cx="7772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Care after the procedure (post procedure care)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Keep the patient nil per oral (NPO) until cough reflex returns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Give the patient cracked ice to suck, then later give fluids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Observe for confusion and lethargy in elderly patients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Report the following immediately: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Any difficulty in breathing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Cyanosis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Hypotension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Tarchycardia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Dyspnea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lang="en-US" sz="2400" smtClean="0">
                <a:latin typeface="Times New Roman" pitchFamily="18" charset="0"/>
                <a:ea typeface="Calibri" pitchFamily="34" charset="0"/>
                <a:cs typeface="Times New Roman" pitchFamily="18" charset="0"/>
              </a:rPr>
              <a:t>H</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aemoptysis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838200"/>
            <a:ext cx="4876800" cy="3416320"/>
          </a:xfrm>
          <a:prstGeom prst="rect">
            <a:avLst/>
          </a:prstGeom>
          <a:noFill/>
        </p:spPr>
        <p:txBody>
          <a:bodyPr wrap="square" rtlCol="0">
            <a:spAutoFit/>
          </a:bodyPr>
          <a:lstStyle/>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Complications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Reaction to the local </a:t>
            </a:r>
            <a:r>
              <a:rPr lang="en-US" sz="2400" dirty="0" err="1" smtClean="0">
                <a:latin typeface="Times New Roman" pitchFamily="18" charset="0"/>
                <a:ea typeface="Calibri" pitchFamily="34" charset="0"/>
                <a:cs typeface="Times New Roman" pitchFamily="18" charset="0"/>
              </a:rPr>
              <a:t>anaesthesia</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Infection</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Aspiration</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err="1" smtClean="0">
                <a:latin typeface="Times New Roman" pitchFamily="18" charset="0"/>
                <a:ea typeface="Calibri" pitchFamily="34" charset="0"/>
                <a:cs typeface="Times New Roman" pitchFamily="18" charset="0"/>
              </a:rPr>
              <a:t>Bronchospasms</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err="1" smtClean="0">
                <a:latin typeface="Times New Roman" pitchFamily="18" charset="0"/>
                <a:ea typeface="Calibri" pitchFamily="34" charset="0"/>
                <a:cs typeface="Times New Roman" pitchFamily="18" charset="0"/>
              </a:rPr>
              <a:t>Hypoxaemia</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err="1" smtClean="0">
                <a:latin typeface="Times New Roman" pitchFamily="18" charset="0"/>
                <a:ea typeface="Calibri" pitchFamily="34" charset="0"/>
                <a:cs typeface="Times New Roman" pitchFamily="18" charset="0"/>
              </a:rPr>
              <a:t>Pneumothorax</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Perforation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Bleeding </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ChangeArrowheads="1"/>
          </p:cNvSpPr>
          <p:nvPr/>
        </p:nvSpPr>
        <p:spPr bwMode="auto">
          <a:xfrm>
            <a:off x="381000" y="-116275"/>
            <a:ext cx="8458200" cy="701730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b="1" dirty="0" smtClean="0">
                <a:latin typeface="Times New Roman" pitchFamily="18" charset="0"/>
                <a:ea typeface="Calibri" pitchFamily="34" charset="0"/>
                <a:cs typeface="Times New Roman" pitchFamily="18" charset="0"/>
              </a:rPr>
              <a:t>O</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ESOPHAGOSCEPY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 procedure in which a flexible endoscope is inserted through the mouth or more rarely through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nares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(nostrils) and into the esophagus.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procedure allows visualization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oesophage</a:t>
            </a:r>
            <a:r>
              <a:rPr lang="en-US" sz="2400" dirty="0" err="1" smtClean="0">
                <a:latin typeface="Times New Roman" pitchFamily="18" charset="0"/>
                <a:ea typeface="Calibri" pitchFamily="34" charset="0"/>
                <a:cs typeface="Times New Roman" pitchFamily="18" charset="0"/>
              </a:rPr>
              <a:t>al</a:t>
            </a:r>
            <a:r>
              <a:rPr lang="en-US" sz="2400" dirty="0" smtClean="0">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mucosa from upper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oesophageal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sphincter all the way to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oesophagogastric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junction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examine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oesophagus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 ulcers,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varices</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taking a biopsy</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removal of a foreign body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Food bolus or foreign body impaction</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Evaluation and management of gastro esophageal reflux disease</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Treatment and surveillance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oesophageal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varices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Evaluation and management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oesophageal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cancer</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Evaluation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oesophagus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after abnormal imaging studies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381000" y="22852"/>
            <a:ext cx="8229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the Patient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Starve the patient for 6 – 8 hours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30 minutes before, a narcotic analgesic is given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Gargling of a local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 mouth and throat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IV diazepam (valium) 5 – 10 mg is given just before the 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Atropine 0.6 – 1.0 mg </a:t>
            </a:r>
            <a:r>
              <a:rPr lang="en-US" sz="2400" dirty="0" smtClean="0">
                <a:latin typeface="Times New Roman" pitchFamily="18" charset="0"/>
                <a:ea typeface="Calibri" pitchFamily="34" charset="0"/>
                <a:cs typeface="Times New Roman" pitchFamily="18" charset="0"/>
              </a:rPr>
              <a:t>SC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lang="en-US" sz="2400" dirty="0" smtClean="0">
                <a:latin typeface="Times New Roman" pitchFamily="18" charset="0"/>
                <a:ea typeface="Calibri" pitchFamily="34" charset="0"/>
                <a:cs typeface="Times New Roman" pitchFamily="18" charset="0"/>
              </a:rPr>
              <a:t>I.M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/IV is given to reduce secretions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Glucagon 0.5 – 1.0 mg </a:t>
            </a:r>
            <a:r>
              <a:rPr lang="en-US" sz="2400" dirty="0" smtClean="0">
                <a:latin typeface="Times New Roman" pitchFamily="18" charset="0"/>
                <a:ea typeface="Calibri" pitchFamily="34" charset="0"/>
                <a:cs typeface="Times New Roman" pitchFamily="18" charset="0"/>
              </a:rPr>
              <a:t>I.M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relax smooth muscles</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Oesophagoscopy</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patient’s lips, oral cavity and pharynx are sprayed with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tetracaine</a:t>
            </a:r>
            <a:r>
              <a:rPr lang="en-US" sz="2400" dirty="0" smtClean="0">
                <a:latin typeface="Times New Roman" pitchFamily="18" charset="0"/>
                <a:ea typeface="Calibri" pitchFamily="34"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pentocaine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local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liquid gargle of hurricane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is given to numb the lining of the mouth and throat.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lang="en-US" sz="2400" dirty="0" err="1" smtClean="0">
                <a:latin typeface="Times New Roman" pitchFamily="18" charset="0"/>
                <a:ea typeface="Calibri" pitchFamily="34" charset="0"/>
                <a:cs typeface="Times New Roman" pitchFamily="18" charset="0"/>
              </a:rPr>
              <a:t>g</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astroscope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passed smoothly and slowly and areas examined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1"/>
          <p:cNvSpPr>
            <a:spLocks noChangeArrowheads="1"/>
          </p:cNvSpPr>
          <p:nvPr/>
        </p:nvSpPr>
        <p:spPr bwMode="auto">
          <a:xfrm>
            <a:off x="533400" y="461996"/>
            <a:ext cx="8077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Care after the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patients should not eat for 3 – 4 hours until gag reflex returns to prevent aspiration into the lungs.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Observe the patient for: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Signs of perforation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pain,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haematemesis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Minor throat discomfort .This can be relieved with lozenges, cool saline gaggle or oral analgesics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Fever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152400" y="157677"/>
            <a:ext cx="8534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GASTROSCOPY</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Definition</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A </a:t>
            </a:r>
            <a:r>
              <a:rPr lang="en-US" sz="2400" dirty="0" err="1" smtClean="0">
                <a:latin typeface="Times New Roman" pitchFamily="18" charset="0"/>
                <a:ea typeface="Calibri" pitchFamily="34" charset="0"/>
                <a:cs typeface="Times New Roman" pitchFamily="18" charset="0"/>
              </a:rPr>
              <a:t>Gastroscopy</a:t>
            </a:r>
            <a:r>
              <a:rPr lang="en-US" sz="2400" dirty="0" smtClean="0">
                <a:latin typeface="Times New Roman" pitchFamily="18" charset="0"/>
                <a:ea typeface="Calibri" pitchFamily="34" charset="0"/>
                <a:cs typeface="Times New Roman" pitchFamily="18" charset="0"/>
              </a:rPr>
              <a:t> is a procedure that allows visualization of the </a:t>
            </a:r>
            <a:r>
              <a:rPr lang="en-US" sz="2400" dirty="0" err="1" smtClean="0">
                <a:latin typeface="Times New Roman" pitchFamily="18" charset="0"/>
                <a:ea typeface="Calibri" pitchFamily="34" charset="0"/>
                <a:cs typeface="Times New Roman" pitchFamily="18" charset="0"/>
              </a:rPr>
              <a:t>oesophagus</a:t>
            </a:r>
            <a:r>
              <a:rPr lang="en-US" sz="2400" dirty="0" smtClean="0">
                <a:latin typeface="Times New Roman" pitchFamily="18" charset="0"/>
                <a:ea typeface="Calibri" pitchFamily="34" charset="0"/>
                <a:cs typeface="Times New Roman" pitchFamily="18" charset="0"/>
              </a:rPr>
              <a:t>, stomach and the first part of the small </a:t>
            </a:r>
            <a:r>
              <a:rPr lang="en-US" sz="2400" dirty="0" err="1" smtClean="0">
                <a:latin typeface="Times New Roman" pitchFamily="18" charset="0"/>
                <a:ea typeface="Calibri" pitchFamily="34" charset="0"/>
                <a:cs typeface="Times New Roman" pitchFamily="18" charset="0"/>
              </a:rPr>
              <a:t>intestins</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A </a:t>
            </a:r>
            <a:r>
              <a:rPr lang="en-US" sz="2400" dirty="0" err="1" smtClean="0">
                <a:latin typeface="Times New Roman" pitchFamily="18" charset="0"/>
                <a:ea typeface="Calibri" pitchFamily="34" charset="0"/>
                <a:cs typeface="Times New Roman" pitchFamily="18" charset="0"/>
              </a:rPr>
              <a:t>Gastroscope</a:t>
            </a:r>
            <a:r>
              <a:rPr lang="en-US" sz="2400" dirty="0" smtClean="0">
                <a:latin typeface="Times New Roman" pitchFamily="18" charset="0"/>
                <a:ea typeface="Calibri" pitchFamily="34" charset="0"/>
                <a:cs typeface="Times New Roman" pitchFamily="18" charset="0"/>
              </a:rPr>
              <a:t> is inserted through the mouth where it is swallowed and passed down the </a:t>
            </a:r>
            <a:r>
              <a:rPr lang="en-US" sz="2400" dirty="0" err="1" smtClean="0">
                <a:latin typeface="Times New Roman" pitchFamily="18" charset="0"/>
                <a:ea typeface="Calibri" pitchFamily="34" charset="0"/>
                <a:cs typeface="Times New Roman" pitchFamily="18" charset="0"/>
              </a:rPr>
              <a:t>oesophagus</a:t>
            </a:r>
            <a:r>
              <a:rPr lang="en-US" sz="2400" dirty="0" smtClean="0">
                <a:latin typeface="Times New Roman" pitchFamily="18" charset="0"/>
                <a:ea typeface="Calibri" pitchFamily="34" charset="0"/>
                <a:cs typeface="Times New Roman" pitchFamily="18" charset="0"/>
              </a:rPr>
              <a:t> into the stomach and then the duodenum</a:t>
            </a:r>
            <a:endParaRPr lang="en-US" sz="2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find out the causes of symptoms such as indigestion, heartburn, repeated vomiting, difficult in swallowing, long term abdominal pain, weight lose,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anaemia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check certain GIT conditions such as:-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Inflammation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Ulcers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Wingdings" pitchFamily="2" charset="2"/>
              <a:buChar char="ü"/>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Coeliac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disease(an immune reaction to gluten, a protein found in wheat)</a:t>
            </a:r>
          </a:p>
          <a:p>
            <a:pPr lvl="1" eaLnBrk="0" fontAlgn="base" hangingPunct="0">
              <a:spcBef>
                <a:spcPct val="0"/>
              </a:spcBef>
              <a:spcAft>
                <a:spcPct val="0"/>
              </a:spcAft>
              <a:buFont typeface="Wingdings" pitchFamily="2" charset="2"/>
              <a:buChar char="ü"/>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Early signs of cancer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6934200" cy="4893647"/>
          </a:xfrm>
          <a:prstGeom prst="rect">
            <a:avLst/>
          </a:prstGeom>
          <a:noFill/>
        </p:spPr>
        <p:txBody>
          <a:bodyPr wrap="square" rtlCol="0">
            <a:spAutoFit/>
          </a:bodyPr>
          <a:lstStyle/>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stop gastric bleeding</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remove   any foreign bodies or blockage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Preparation of the Patient</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Starve the patient for 6-8 hours</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A narcotic analgesic is given 30 minutes before the procedure</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Gargling of a local </a:t>
            </a:r>
            <a:r>
              <a:rPr lang="en-US" sz="2400" dirty="0" err="1" smtClean="0">
                <a:latin typeface="Times New Roman" pitchFamily="18" charset="0"/>
                <a:ea typeface="Calibri" pitchFamily="34" charset="0"/>
                <a:cs typeface="Times New Roman" pitchFamily="18" charset="0"/>
              </a:rPr>
              <a:t>anaesthetic</a:t>
            </a:r>
            <a:r>
              <a:rPr lang="en-US" sz="2400" dirty="0" smtClean="0">
                <a:latin typeface="Times New Roman" pitchFamily="18" charset="0"/>
                <a:ea typeface="Calibri" pitchFamily="34" charset="0"/>
                <a:cs typeface="Times New Roman" pitchFamily="18" charset="0"/>
              </a:rPr>
              <a:t> agent</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I.V diazepam (valium) 5-10 mg is give just before the procedure</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A </a:t>
            </a:r>
            <a:r>
              <a:rPr lang="en-US" sz="2400" dirty="0" err="1" smtClean="0">
                <a:latin typeface="Times New Roman" pitchFamily="18" charset="0"/>
                <a:ea typeface="Calibri" pitchFamily="34" charset="0"/>
                <a:cs typeface="Times New Roman" pitchFamily="18" charset="0"/>
              </a:rPr>
              <a:t>tropine</a:t>
            </a:r>
            <a:r>
              <a:rPr lang="en-US" sz="2400" dirty="0" smtClean="0">
                <a:latin typeface="Times New Roman" pitchFamily="18" charset="0"/>
                <a:ea typeface="Calibri" pitchFamily="34" charset="0"/>
                <a:cs typeface="Times New Roman" pitchFamily="18" charset="0"/>
              </a:rPr>
              <a:t> 0.6-1.0 mg 1M/SC/IV is given to reduce secretions</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Glucagon 0.3-1.0 mg IM is given to relax smooth muscles</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ChangeArrowheads="1"/>
          </p:cNvSpPr>
          <p:nvPr/>
        </p:nvSpPr>
        <p:spPr bwMode="auto">
          <a:xfrm>
            <a:off x="381000" y="162092"/>
            <a:ext cx="8458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Tetracaine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pentocaine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which is a local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sprayed on the lips, oral cavity and pharynx  OR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Liquid gargle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ethylamino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beneate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(Hurricane) given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Gastroscope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passed smoothly and slowly and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oesophagus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stomach and duodenum examined.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Care after the 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Patient should not be fed for 3-4 hours until gag reflex returns to prevent </a:t>
            </a:r>
            <a:r>
              <a:rPr lang="en-US" sz="2400" dirty="0" smtClean="0">
                <a:latin typeface="Times New Roman" pitchFamily="18" charset="0"/>
                <a:ea typeface="Calibri" pitchFamily="34" charset="0"/>
                <a:cs typeface="Times New Roman" pitchFamily="18" charset="0"/>
              </a:rPr>
              <a:t>aspiration</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Observe  the patient for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signs of perforation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pain,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haematemesis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Observe for minor throat discomfort.</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This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can be relieved by cool saline gargle, lozenges, analgesics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Take vital observation especially temperature to rule out fever.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533400" y="-254028"/>
            <a:ext cx="8229600" cy="744819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OESOPHAGOGASTRODUODENOSCOPY (OGD</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an examination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oesophagus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stomach , and the first part of the small intestines , the duodenum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To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diagnose  abnormalities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oesophagus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stomach and duodenum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evaluate the effectiveness of treatment of conditions affecting the upper GIT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evere chronic heartburn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Haematemesis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vomiting blood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Regurgitation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Upper abdominal pains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Unexplained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anaemia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Persistent nausea and /or vomiting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Unexplained weight loss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feeling of fullness after taking even small amounts of a meal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Difficulty in swallowing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09600" y="-73085"/>
            <a:ext cx="8077200" cy="652486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BIOPSIES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biopsy is a diagnostic procedure in which a small sample of tissue is removed and examined microscopically to detect malignant cells.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biopsy is usually taken from the actual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but sometimes it is taken</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from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lymph nodes near the suspicious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Biopsy methods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are three most common biopsy methods.  These are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Excisional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method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Incisional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method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Needle method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1"/>
          <p:cNvSpPr>
            <a:spLocks noChangeArrowheads="1"/>
          </p:cNvSpPr>
          <p:nvPr/>
        </p:nvSpPr>
        <p:spPr bwMode="auto">
          <a:xfrm>
            <a:off x="304800" y="-20382"/>
            <a:ext cx="8077200" cy="738663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Management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Before the procedure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Explain the procedure and obtain consent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Starve the patient for 6 - 12 hours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Help patient to spray or gaggle a local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This is to stop gagging or coughing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Give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glucogan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0.5 - 1 mg 1M if needed to relax smooth muscles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Position the patient on the left side to facilitate drainage of saliva and to provide easy access for the endoscope. Administer atropine to reduce secretions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I.V diazepam( valium) 5 - 10 mg is given just before the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patient’s lips, oral cavity and pharynx  are sprayed with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tetracaine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pentocaine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 typeface="Wingdings" pitchFamily="2" charset="2"/>
              <a:buChar char="v"/>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liquid gargle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ethylamino-benoate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Hurracaine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given </a:t>
            </a:r>
          </a:p>
          <a:p>
            <a:pPr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endoscope is passed smoothly and slowly and the </a:t>
            </a:r>
            <a:r>
              <a:rPr lang="en-US" sz="2400" dirty="0" err="1" smtClean="0">
                <a:latin typeface="Times New Roman" pitchFamily="18" charset="0"/>
                <a:ea typeface="Calibri" pitchFamily="34" charset="0"/>
                <a:cs typeface="Times New Roman" pitchFamily="18" charset="0"/>
              </a:rPr>
              <a:t>oesopagus</a:t>
            </a:r>
            <a:r>
              <a:rPr lang="en-US" sz="2400" dirty="0" smtClean="0">
                <a:latin typeface="Times New Roman" pitchFamily="18" charset="0"/>
                <a:ea typeface="Calibri" pitchFamily="34" charset="0"/>
                <a:cs typeface="Times New Roman" pitchFamily="18" charset="0"/>
              </a:rPr>
              <a:t>, stomach and duodenum examined </a:t>
            </a:r>
            <a:endParaRPr lang="en-US" sz="20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09600"/>
            <a:ext cx="8153400" cy="6370975"/>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After the procedure </a:t>
            </a:r>
            <a:endParaRPr lang="en-US" sz="2400" b="1"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The patient is instructed not to eat or drink for 3 - 4 hours until the gag reflex returns to prevent aspiration into the lungs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Place the patient on </a:t>
            </a:r>
            <a:r>
              <a:rPr lang="en-US" sz="2400" dirty="0" err="1" smtClean="0">
                <a:latin typeface="Times New Roman" pitchFamily="18" charset="0"/>
                <a:ea typeface="Calibri" pitchFamily="34" charset="0"/>
                <a:cs typeface="Times New Roman" pitchFamily="18" charset="0"/>
              </a:rPr>
              <a:t>simms</a:t>
            </a:r>
            <a:r>
              <a:rPr lang="en-US" sz="2400" dirty="0" smtClean="0">
                <a:latin typeface="Times New Roman" pitchFamily="18" charset="0"/>
                <a:ea typeface="Calibri" pitchFamily="34" charset="0"/>
                <a:cs typeface="Times New Roman" pitchFamily="18" charset="0"/>
              </a:rPr>
              <a:t> position until he or she is awake and the in semi fowlers position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Observe  the patient for :-  </a:t>
            </a:r>
          </a:p>
          <a:p>
            <a:pPr lvl="1" eaLnBrk="0" fontAlgn="base" hangingPunct="0">
              <a:spcBef>
                <a:spcPct val="0"/>
              </a:spcBef>
              <a:spcAft>
                <a:spcPct val="0"/>
              </a:spcAft>
              <a:buFont typeface="Wingdings" pitchFamily="2" charset="2"/>
              <a:buChar char="ü"/>
            </a:pPr>
            <a:r>
              <a:rPr lang="en-US" sz="2400" dirty="0" smtClean="0">
                <a:latin typeface="Times New Roman" pitchFamily="18" charset="0"/>
                <a:ea typeface="Calibri" pitchFamily="34" charset="0"/>
                <a:cs typeface="Times New Roman" pitchFamily="18" charset="0"/>
              </a:rPr>
              <a:t>signs of perforation e.g. Pain, </a:t>
            </a:r>
            <a:r>
              <a:rPr lang="en-US" sz="2400" dirty="0" err="1" smtClean="0">
                <a:latin typeface="Times New Roman" pitchFamily="18" charset="0"/>
                <a:ea typeface="Calibri" pitchFamily="34" charset="0"/>
                <a:cs typeface="Times New Roman" pitchFamily="18" charset="0"/>
              </a:rPr>
              <a:t>haematemesis</a:t>
            </a:r>
            <a:r>
              <a:rPr lang="en-US" sz="2400" dirty="0" smtClean="0">
                <a:latin typeface="Times New Roman" pitchFamily="18" charset="0"/>
                <a:ea typeface="Calibri" pitchFamily="34" charset="0"/>
                <a:cs typeface="Times New Roman" pitchFamily="18" charset="0"/>
              </a:rPr>
              <a:t>.</a:t>
            </a:r>
            <a:endParaRPr lang="en-US" sz="2400" dirty="0" smtClean="0">
              <a:latin typeface="Arial" pitchFamily="34" charset="0"/>
              <a:cs typeface="Arial" pitchFamily="34" charset="0"/>
            </a:endParaRPr>
          </a:p>
          <a:p>
            <a:pPr lvl="1" fontAlgn="base">
              <a:spcBef>
                <a:spcPct val="0"/>
              </a:spcBef>
              <a:spcAft>
                <a:spcPct val="0"/>
              </a:spcAft>
              <a:buFont typeface="Wingdings" pitchFamily="2" charset="2"/>
              <a:buChar char="ü"/>
            </a:pPr>
            <a:r>
              <a:rPr lang="en-US" sz="2400" dirty="0" smtClean="0">
                <a:latin typeface="Times New Roman" pitchFamily="18" charset="0"/>
                <a:ea typeface="Calibri" pitchFamily="34" charset="0"/>
                <a:cs typeface="Times New Roman" pitchFamily="18" charset="0"/>
              </a:rPr>
              <a:t>Minor throat discomfort which can be relieved with lozenges, cool saline gargle or oral analgesics </a:t>
            </a:r>
          </a:p>
          <a:p>
            <a:pPr lvl="1" fontAlgn="base">
              <a:spcBef>
                <a:spcPct val="0"/>
              </a:spcBef>
              <a:spcAft>
                <a:spcPct val="0"/>
              </a:spcAft>
              <a:buFont typeface="Wingdings" pitchFamily="2" charset="2"/>
              <a:buChar char="ü"/>
            </a:pPr>
            <a:r>
              <a:rPr lang="en-US" sz="2400" dirty="0" smtClean="0">
                <a:latin typeface="Times New Roman" pitchFamily="18" charset="0"/>
                <a:ea typeface="Calibri" pitchFamily="34" charset="0"/>
                <a:cs typeface="Times New Roman" pitchFamily="18" charset="0"/>
              </a:rPr>
              <a:t>Fever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Monitor the pulse and </a:t>
            </a:r>
            <a:r>
              <a:rPr lang="en-US" sz="2400" dirty="0" err="1" smtClean="0">
                <a:latin typeface="Times New Roman" pitchFamily="18" charset="0"/>
                <a:ea typeface="Calibri" pitchFamily="34" charset="0"/>
                <a:cs typeface="Times New Roman" pitchFamily="18" charset="0"/>
              </a:rPr>
              <a:t>bood</a:t>
            </a:r>
            <a:r>
              <a:rPr lang="en-US" sz="2400" dirty="0" smtClean="0">
                <a:latin typeface="Times New Roman" pitchFamily="18" charset="0"/>
                <a:ea typeface="Calibri" pitchFamily="34" charset="0"/>
                <a:cs typeface="Times New Roman" pitchFamily="18" charset="0"/>
              </a:rPr>
              <a:t> pressure for changes that can occur due to sedation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Test the gag reflex by placing a tongue depressor onto the back of the throat to see whether gaggling occurs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Instruct the patient not to drive for 10 to 12 hours if sedation was used. </a:t>
            </a:r>
          </a:p>
          <a:p>
            <a:pPr lvl="1" eaLnBrk="0" fontAlgn="base" hangingPunct="0">
              <a:spcBef>
                <a:spcPct val="0"/>
              </a:spcBef>
              <a:spcAft>
                <a:spcPct val="0"/>
              </a:spcAft>
              <a:buFont typeface="Wingdings" pitchFamily="2" charset="2"/>
              <a:buChar char="Ø"/>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0"/>
            <a:ext cx="7848600" cy="5262979"/>
          </a:xfrm>
          <a:prstGeom prst="rect">
            <a:avLst/>
          </a:prstGeom>
          <a:noFill/>
        </p:spPr>
        <p:txBody>
          <a:bodyPr wrap="square" rtlCol="0">
            <a:spAutoFit/>
          </a:bodyPr>
          <a:lstStyle/>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SIGMOIDOSCOPY/ COLONOSCOPY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These are procedures for examining the colon</a:t>
            </a:r>
          </a:p>
          <a:p>
            <a:pPr lvl="0" eaLnBrk="0" fontAlgn="base" hangingPunct="0">
              <a:spcBef>
                <a:spcPct val="0"/>
              </a:spcBef>
              <a:spcAft>
                <a:spcPct val="0"/>
              </a:spcAft>
            </a:pPr>
            <a:r>
              <a:rPr lang="en-US" sz="2400" b="1" dirty="0" smtClean="0">
                <a:latin typeface="Times New Roman" pitchFamily="18" charset="0"/>
                <a:cs typeface="Times New Roman" pitchFamily="18" charset="0"/>
              </a:rPr>
              <a:t>Purpose</a:t>
            </a:r>
            <a:r>
              <a:rPr lang="en-US" sz="2400" u="sng"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screen for cancer and surveillance in patients with previous colon cancer or polyps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obtain tissue biopsies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evaluate patients with occult bleeding, </a:t>
            </a:r>
            <a:r>
              <a:rPr lang="en-US" sz="2400" dirty="0" err="1" smtClean="0">
                <a:latin typeface="Times New Roman" pitchFamily="18" charset="0"/>
                <a:ea typeface="Calibri" pitchFamily="34" charset="0"/>
                <a:cs typeface="Times New Roman" pitchFamily="18" charset="0"/>
              </a:rPr>
              <a:t>anaemia</a:t>
            </a:r>
            <a:r>
              <a:rPr lang="en-US" sz="2400" dirty="0" smtClean="0">
                <a:latin typeface="Times New Roman" pitchFamily="18" charset="0"/>
                <a:ea typeface="Calibri" pitchFamily="34" charset="0"/>
                <a:cs typeface="Times New Roman" pitchFamily="18" charset="0"/>
              </a:rPr>
              <a:t>, diarrhea of unknown cause.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assess the extent of inflammatory or other bowel disease</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To remove polyps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Indications </a:t>
            </a:r>
            <a:endParaRPr lang="en-US" sz="24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Diagnostic – removing a biopsy</a:t>
            </a:r>
            <a:endParaRPr lang="en-US" sz="24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Prophylactic – removal of polyps</a:t>
            </a:r>
            <a:endParaRPr lang="en-US" sz="24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Therapeutic – removal of foreign body </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
          <p:cNvSpPr>
            <a:spLocks noChangeArrowheads="1"/>
          </p:cNvSpPr>
          <p:nvPr/>
        </p:nvSpPr>
        <p:spPr bwMode="auto">
          <a:xfrm>
            <a:off x="457200" y="857590"/>
            <a:ext cx="8077200" cy="443198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a:t>
            </a:r>
            <a:r>
              <a:rPr lang="en-US" sz="2400" b="1" dirty="0" smtClean="0">
                <a:latin typeface="Times New Roman" pitchFamily="18" charset="0"/>
                <a:ea typeface="Calibri" pitchFamily="34" charset="0"/>
                <a:cs typeface="Times New Roman" pitchFamily="18" charset="0"/>
              </a:rPr>
              <a:t>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Patient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Explain the procedure to the patient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Starve the patient of solid food for 3 days to empty the GIT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laxative is given for 2 nights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the day of examination, an enema is given until return is clear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narcotic analgesic may be ordered and administered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Diazepam is given to allay anxiety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Sigmoidoscopy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knee- chest position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colonoscopy  - patient lies on the left side with legs drawn up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7620000" cy="5693866"/>
          </a:xfrm>
          <a:prstGeom prst="rect">
            <a:avLst/>
          </a:prstGeom>
          <a:noFill/>
        </p:spPr>
        <p:txBody>
          <a:bodyPr wrap="square" rtlCol="0">
            <a:spAutoFit/>
          </a:bodyPr>
          <a:lstStyle/>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During the procedure </a:t>
            </a:r>
            <a:endParaRPr lang="en-US" sz="2400" b="1"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The patient is assisted  to lie on the left side with legs drawn up or knee chest position.</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Take vital observations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Note the color of the skin, level of consciousness , abdominal distension and pain intensity.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After the procedure </a:t>
            </a:r>
            <a:endParaRPr lang="en-US" sz="2400" b="1"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Maintain the patient on bed rest until fully alert if he was sedated.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Observe the patient for signs and symptoms of perforation e.g. Rectal bleeding abdominal pain or distension.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Take vital signs and note any signs of infection e.g. Fever.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If the procedure was done on outpatient basis the patient should be accompanied home.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pP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81000"/>
            <a:ext cx="6019800" cy="2308324"/>
          </a:xfrm>
          <a:prstGeom prst="rect">
            <a:avLst/>
          </a:prstGeom>
          <a:noFill/>
        </p:spPr>
        <p:txBody>
          <a:bodyPr wrap="square" rtlCol="0">
            <a:spAutoFit/>
          </a:bodyPr>
          <a:lstStyle/>
          <a:p>
            <a:pPr algn="just"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The patient should be instructed to report any bleeding as it is a sign of perforation. </a:t>
            </a:r>
            <a:endParaRPr lang="en-US" sz="2400" dirty="0" smtClean="0">
              <a:latin typeface="Arial" pitchFamily="34" charset="0"/>
              <a:cs typeface="Arial" pitchFamily="34" charset="0"/>
            </a:endParaRPr>
          </a:p>
          <a:p>
            <a:pPr lvl="0" algn="just"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Complication</a:t>
            </a:r>
            <a:endParaRPr lang="en-US" sz="2400" dirty="0" smtClean="0">
              <a:latin typeface="Arial" pitchFamily="34" charset="0"/>
              <a:cs typeface="Arial" pitchFamily="34" charset="0"/>
            </a:endParaRPr>
          </a:p>
          <a:p>
            <a:pPr lvl="0" algn="just" eaLnBrk="0" fontAlgn="base" hangingPunct="0">
              <a:spcBef>
                <a:spcPct val="0"/>
              </a:spcBef>
              <a:spcAft>
                <a:spcPct val="0"/>
              </a:spcAft>
              <a:buFontTx/>
              <a:buAutoNum type="arabicPeriod"/>
            </a:pPr>
            <a:r>
              <a:rPr lang="en-US" sz="2400" dirty="0" smtClean="0">
                <a:latin typeface="Times New Roman" pitchFamily="18" charset="0"/>
                <a:ea typeface="Calibri" pitchFamily="34" charset="0"/>
                <a:cs typeface="Times New Roman" pitchFamily="18" charset="0"/>
              </a:rPr>
              <a:t>Perforation</a:t>
            </a:r>
            <a:endParaRPr lang="en-US" sz="24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Tx/>
              <a:buAutoNum type="arabicPeriod"/>
            </a:pPr>
            <a:r>
              <a:rPr lang="en-US" sz="2400" dirty="0" err="1" smtClean="0">
                <a:latin typeface="Times New Roman" pitchFamily="18" charset="0"/>
                <a:ea typeface="Calibri" pitchFamily="34" charset="0"/>
                <a:cs typeface="Times New Roman" pitchFamily="18" charset="0"/>
              </a:rPr>
              <a:t>Haemorrhage</a:t>
            </a:r>
            <a:endParaRPr lang="en-US" sz="2400" dirty="0" smtClean="0">
              <a:latin typeface="Arial" pitchFamily="34" charset="0"/>
              <a:cs typeface="Arial" pitchFamily="34" charset="0"/>
            </a:endParaRPr>
          </a:p>
          <a:p>
            <a:pPr lvl="0" algn="just" eaLnBrk="0" fontAlgn="base" hangingPunct="0">
              <a:spcBef>
                <a:spcPct val="0"/>
              </a:spcBef>
              <a:spcAft>
                <a:spcPct val="0"/>
              </a:spcAft>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1"/>
          <p:cNvSpPr>
            <a:spLocks noChangeArrowheads="1"/>
          </p:cNvSpPr>
          <p:nvPr/>
        </p:nvSpPr>
        <p:spPr bwMode="auto">
          <a:xfrm>
            <a:off x="457200" y="730479"/>
            <a:ext cx="8229600" cy="517064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PROCTOSCOPY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an examination of the rectum using 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protoscope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protoscope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a thin tube-like instrument with a light and a lens for viewing. It may also have a tool for removing a tissue for examination.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diagnose diseases affecting the rectum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cancer</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determine the cause of bleeding from the rectum</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diagnose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haemorrhoids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remove a biopsy for testing</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identify and remove polyps and other abnormal growths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monitor rectal cancer after surgery or other forms of treatment.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315200" cy="3416320"/>
          </a:xfrm>
          <a:prstGeom prst="rect">
            <a:avLst/>
          </a:prstGeom>
          <a:noFill/>
        </p:spPr>
        <p:txBody>
          <a:bodyPr wrap="square" rtlCol="0">
            <a:spAutoFit/>
          </a:bodyPr>
          <a:lstStyle/>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Preparation of the patient</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Explain the procedure to the patient</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Put the patient in knee-chest position with feet beyond the edge of the bed, knees apart to give support, head resting on the bed or couch, fore arm on either side of the head and hands placed on top of each other above the head</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Tell the patient about the possibility of feeling like moving his bowels</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
          <p:cNvSpPr>
            <a:spLocks noChangeArrowheads="1"/>
          </p:cNvSpPr>
          <p:nvPr/>
        </p:nvSpPr>
        <p:spPr bwMode="auto">
          <a:xfrm>
            <a:off x="685800" y="645467"/>
            <a:ext cx="8077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latin typeface="Times New Roman" pitchFamily="18" charset="0"/>
                <a:ea typeface="Calibri" pitchFamily="34" charset="0"/>
                <a:cs typeface="Times New Roman" pitchFamily="18" charset="0"/>
              </a:rPr>
              <a:t>Care during the 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Monitor vital signs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Monitor pain tolerance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Care after 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a:t>
            </a:r>
            <a:r>
              <a:rPr lang="en-US" sz="2400" b="1" dirty="0" smtClean="0">
                <a:latin typeface="Times New Roman" pitchFamily="18" charset="0"/>
                <a:ea typeface="Calibri" pitchFamily="34" charset="0"/>
                <a:cs typeface="Times New Roman" pitchFamily="18" charset="0"/>
              </a:rPr>
              <a:t>p</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Monitor patient for rectal drainage, abdominal distension and fever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Allow patient to rest in supine position to prevent fainting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a tissue is removed ensure it is placed in a moist gauze and then in the appropriate container, labeled and sent with a request form to the pathology laboratory.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1"/>
          <p:cNvSpPr>
            <a:spLocks noChangeArrowheads="1"/>
          </p:cNvSpPr>
          <p:nvPr/>
        </p:nvSpPr>
        <p:spPr bwMode="auto">
          <a:xfrm>
            <a:off x="685800" y="536635"/>
            <a:ext cx="7924800" cy="443198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CYSTOSCOPY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direct visualization of the urethra and bladder using 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cystoscope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cystoscope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a metal instrument with optical system providing a magnified illuminated image of the bladder.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Purpose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assess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ureter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kidney pelvis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obtain urine specimen</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take a biopsy</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remove renal calculi (kidney stones)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take still and motion pictures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85800" y="71736"/>
            <a:ext cx="7315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Exicsional</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Biopsy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his method is mostly used for small, easily accessible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the skin, breast and upper or lower gastro-intestinal and upper respiratory tracts.  The entire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may be removed including the surrounding marginal tissues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provides the pathologist with the entire tissue specimen for determination of stage and grade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also decreases the chance of disseminating cancer cells throughout the surrounding tissue.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Incisional</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Biopsy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is performed if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is too large to be removed. </a:t>
            </a:r>
            <a:r>
              <a:rPr lang="en-US" sz="2400" dirty="0" smtClean="0">
                <a:latin typeface="Times New Roman" pitchFamily="18" charset="0"/>
                <a:ea typeface="Calibri" pitchFamily="34"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this case a wedge of tissue from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removed for analysis.  The cells of the tissue wedge must be representative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so that the pathologist can provide an accurate diagnosis</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010400" cy="3416320"/>
          </a:xfrm>
          <a:prstGeom prst="rect">
            <a:avLst/>
          </a:prstGeom>
          <a:noFill/>
        </p:spPr>
        <p:txBody>
          <a:bodyPr wrap="square" rtlCol="0">
            <a:spAutoFit/>
          </a:bodyPr>
          <a:lstStyle/>
          <a:p>
            <a:pPr lvl="0" eaLnBrk="0" fontAlgn="base" hangingPunct="0">
              <a:spcBef>
                <a:spcPct val="0"/>
              </a:spcBef>
              <a:spcAft>
                <a:spcPct val="0"/>
              </a:spcAft>
            </a:pPr>
            <a:r>
              <a:rPr lang="en-US" sz="2400" b="1" dirty="0" smtClean="0">
                <a:latin typeface="Times New Roman" pitchFamily="18" charset="0"/>
                <a:cs typeface="Times New Roman" pitchFamily="18" charset="0"/>
              </a:rPr>
              <a:t>Indications</a:t>
            </a:r>
          </a:p>
          <a:p>
            <a:pPr marL="457200" lvl="0" indent="-457200" eaLnBrk="0" fontAlgn="base" hangingPunct="0">
              <a:spcBef>
                <a:spcPct val="0"/>
              </a:spcBef>
              <a:spcAft>
                <a:spcPct val="0"/>
              </a:spcAft>
              <a:buAutoNum type="arabicPeriod"/>
            </a:pPr>
            <a:r>
              <a:rPr lang="en-US" sz="2400" dirty="0" smtClean="0">
                <a:latin typeface="Times New Roman" pitchFamily="18" charset="0"/>
                <a:cs typeface="Times New Roman" pitchFamily="18" charset="0"/>
              </a:rPr>
              <a:t>To determine the source of urinary bleeding</a:t>
            </a:r>
          </a:p>
          <a:p>
            <a:pPr marL="457200" lvl="0" indent="-457200" eaLnBrk="0" fontAlgn="base" hangingPunct="0">
              <a:spcBef>
                <a:spcPct val="0"/>
              </a:spcBef>
              <a:spcAft>
                <a:spcPct val="0"/>
              </a:spcAft>
              <a:buAutoNum type="arabicPeriod"/>
            </a:pPr>
            <a:r>
              <a:rPr lang="en-US" sz="2400" dirty="0" smtClean="0">
                <a:latin typeface="Times New Roman" pitchFamily="18" charset="0"/>
                <a:cs typeface="Times New Roman" pitchFamily="18" charset="0"/>
              </a:rPr>
              <a:t>To determine the source of </a:t>
            </a:r>
            <a:r>
              <a:rPr lang="en-US" sz="2400" dirty="0" err="1" smtClean="0">
                <a:latin typeface="Times New Roman" pitchFamily="18" charset="0"/>
                <a:cs typeface="Times New Roman" pitchFamily="18" charset="0"/>
              </a:rPr>
              <a:t>pyuria</a:t>
            </a:r>
            <a:endParaRPr lang="en-US" sz="2400" dirty="0" smtClean="0">
              <a:latin typeface="Times New Roman" pitchFamily="18" charset="0"/>
              <a:cs typeface="Times New Roman" pitchFamily="18" charset="0"/>
            </a:endParaRPr>
          </a:p>
          <a:p>
            <a:pPr marL="457200" lvl="0" indent="-457200" eaLnBrk="0" fontAlgn="base" hangingPunct="0">
              <a:spcBef>
                <a:spcPct val="0"/>
              </a:spcBef>
              <a:spcAft>
                <a:spcPct val="0"/>
              </a:spcAft>
              <a:buAutoNum type="arabicPeriod"/>
            </a:pPr>
            <a:r>
              <a:rPr lang="en-US" sz="2400" dirty="0" smtClean="0">
                <a:latin typeface="Times New Roman" pitchFamily="18" charset="0"/>
                <a:cs typeface="Times New Roman" pitchFamily="18" charset="0"/>
              </a:rPr>
              <a:t>To catheterize the </a:t>
            </a:r>
            <a:r>
              <a:rPr lang="en-US" sz="2400" dirty="0" err="1" smtClean="0">
                <a:latin typeface="Times New Roman" pitchFamily="18" charset="0"/>
                <a:cs typeface="Times New Roman" pitchFamily="18" charset="0"/>
              </a:rPr>
              <a:t>ureters</a:t>
            </a:r>
            <a:r>
              <a:rPr lang="en-US" sz="2400" dirty="0" smtClean="0">
                <a:latin typeface="Times New Roman" pitchFamily="18" charset="0"/>
                <a:cs typeface="Times New Roman" pitchFamily="18" charset="0"/>
              </a:rPr>
              <a:t> in order to localize the infection and provide subsequent treatment</a:t>
            </a:r>
          </a:p>
          <a:p>
            <a:pPr marL="457200" lvl="0" indent="-457200" eaLnBrk="0" fontAlgn="base" hangingPunct="0">
              <a:spcBef>
                <a:spcPct val="0"/>
              </a:spcBef>
              <a:spcAft>
                <a:spcPct val="0"/>
              </a:spcAft>
              <a:buAutoNum type="arabicPeriod"/>
            </a:pPr>
            <a:r>
              <a:rPr lang="en-US" sz="2400" dirty="0" smtClean="0">
                <a:latin typeface="Times New Roman" pitchFamily="18" charset="0"/>
                <a:cs typeface="Times New Roman" pitchFamily="18" charset="0"/>
              </a:rPr>
              <a:t>To obtain a biopsy specimen</a:t>
            </a:r>
          </a:p>
          <a:p>
            <a:pPr marL="457200" lvl="0" indent="-457200" eaLnBrk="0" fontAlgn="base" hangingPunct="0">
              <a:spcBef>
                <a:spcPct val="0"/>
              </a:spcBef>
              <a:spcAft>
                <a:spcPct val="0"/>
              </a:spcAft>
              <a:buAutoNum type="arabicPeriod"/>
            </a:pPr>
            <a:r>
              <a:rPr lang="en-US" sz="2400" dirty="0" smtClean="0">
                <a:latin typeface="Times New Roman" pitchFamily="18" charset="0"/>
                <a:cs typeface="Times New Roman" pitchFamily="18" charset="0"/>
              </a:rPr>
              <a:t>To determine the cause of unexplained urinary system </a:t>
            </a:r>
            <a:r>
              <a:rPr lang="en-US" sz="2400" dirty="0" err="1" smtClean="0">
                <a:latin typeface="Times New Roman" pitchFamily="18" charset="0"/>
                <a:cs typeface="Times New Roman" pitchFamily="18" charset="0"/>
              </a:rPr>
              <a:t>symtoms</a:t>
            </a:r>
            <a:endParaRPr lang="en-US" sz="2400" dirty="0" smtClean="0">
              <a:latin typeface="Times New Roman" pitchFamily="18" charset="0"/>
              <a:cs typeface="Times New Roman" pitchFamily="18" charset="0"/>
            </a:endParaRPr>
          </a:p>
          <a:p>
            <a:pPr marL="457200" lvl="0" indent="-457200" eaLnBrk="0" fontAlgn="base" hangingPunct="0">
              <a:spcBef>
                <a:spcPct val="0"/>
              </a:spcBef>
              <a:spcAft>
                <a:spcPct val="0"/>
              </a:spcAft>
              <a:buAutoNum type="arabicPeriod"/>
            </a:pPr>
            <a:r>
              <a:rPr lang="en-US" sz="2400" dirty="0" smtClean="0">
                <a:latin typeface="Times New Roman" pitchFamily="18" charset="0"/>
                <a:cs typeface="Times New Roman" pitchFamily="18" charset="0"/>
              </a:rPr>
              <a:t>For follow up examination</a:t>
            </a:r>
            <a:endParaRPr lang="en-US" sz="2400"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153401" cy="6309420"/>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Patient preparation</a:t>
            </a:r>
          </a:p>
          <a:p>
            <a:pPr>
              <a:buFont typeface="Wingdings" pitchFamily="2" charset="2"/>
              <a:buChar char="v"/>
            </a:pPr>
            <a:r>
              <a:rPr lang="en-US" sz="2400" dirty="0" smtClean="0">
                <a:latin typeface="Times New Roman" pitchFamily="18" charset="0"/>
                <a:cs typeface="Times New Roman" pitchFamily="18" charset="0"/>
              </a:rPr>
              <a:t>Explain the procedure to the patient and obtain consent</a:t>
            </a:r>
          </a:p>
          <a:p>
            <a:pPr>
              <a:buFont typeface="Wingdings" pitchFamily="2" charset="2"/>
              <a:buChar char="v"/>
            </a:pPr>
            <a:r>
              <a:rPr lang="en-US" sz="2400" dirty="0" smtClean="0">
                <a:latin typeface="Times New Roman" pitchFamily="18" charset="0"/>
                <a:cs typeface="Times New Roman" pitchFamily="18" charset="0"/>
              </a:rPr>
              <a:t>Give the patient 1-2 glasses of water</a:t>
            </a:r>
          </a:p>
          <a:p>
            <a:pPr>
              <a:buFont typeface="Wingdings" pitchFamily="2" charset="2"/>
              <a:buChar char="v"/>
            </a:pPr>
            <a:r>
              <a:rPr lang="en-US" sz="2400" dirty="0" smtClean="0">
                <a:latin typeface="Times New Roman" pitchFamily="18" charset="0"/>
                <a:cs typeface="Times New Roman" pitchFamily="18" charset="0"/>
              </a:rPr>
              <a:t>Administer local </a:t>
            </a:r>
            <a:r>
              <a:rPr lang="en-US" sz="2400" dirty="0" err="1" smtClean="0">
                <a:latin typeface="Times New Roman" pitchFamily="18" charset="0"/>
                <a:cs typeface="Times New Roman" pitchFamily="18" charset="0"/>
              </a:rPr>
              <a:t>anaesthesia</a:t>
            </a:r>
            <a:r>
              <a:rPr lang="en-US" sz="2400" dirty="0" smtClean="0">
                <a:latin typeface="Times New Roman" pitchFamily="18" charset="0"/>
                <a:cs typeface="Times New Roman" pitchFamily="18" charset="0"/>
              </a:rPr>
              <a:t> into the urethra</a:t>
            </a:r>
          </a:p>
          <a:p>
            <a:pPr>
              <a:buFont typeface="Wingdings" pitchFamily="2" charset="2"/>
              <a:buChar char="v"/>
            </a:pPr>
            <a:r>
              <a:rPr lang="en-US" sz="2400" dirty="0" smtClean="0">
                <a:latin typeface="Times New Roman" pitchFamily="18" charset="0"/>
                <a:cs typeface="Times New Roman" pitchFamily="18" charset="0"/>
              </a:rPr>
              <a:t>Use spinal or general </a:t>
            </a:r>
            <a:r>
              <a:rPr lang="en-US" sz="2400" dirty="0" err="1" smtClean="0">
                <a:latin typeface="Times New Roman" pitchFamily="18" charset="0"/>
                <a:cs typeface="Times New Roman" pitchFamily="18" charset="0"/>
              </a:rPr>
              <a:t>anaesthesia</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Procedure</a:t>
            </a:r>
          </a:p>
          <a:p>
            <a:pPr>
              <a:buFont typeface="Wingdings" pitchFamily="2" charset="2"/>
              <a:buChar char="Ø"/>
            </a:pPr>
            <a:r>
              <a:rPr lang="en-US" sz="2400" dirty="0" smtClean="0">
                <a:latin typeface="Times New Roman" pitchFamily="18" charset="0"/>
                <a:cs typeface="Times New Roman" pitchFamily="18" charset="0"/>
              </a:rPr>
              <a:t>Sterile irrigation fluid is instilled into the bladder to distend it and wash away clots. This enables clear visualization</a:t>
            </a:r>
          </a:p>
          <a:p>
            <a:pPr lvl="0" fontAlgn="base">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Inspection of the interior of the bladder is done </a:t>
            </a:r>
          </a:p>
          <a:p>
            <a:pPr lvl="0" fontAlgn="base">
              <a:spcBef>
                <a:spcPct val="0"/>
              </a:spcBef>
              <a:spcAft>
                <a:spcPct val="0"/>
              </a:spcAft>
            </a:pPr>
            <a:r>
              <a:rPr lang="en-US" sz="2400" b="1" dirty="0" smtClean="0">
                <a:latin typeface="Times New Roman" pitchFamily="18" charset="0"/>
                <a:ea typeface="Calibri" pitchFamily="34" charset="0"/>
                <a:cs typeface="Times New Roman" pitchFamily="18" charset="0"/>
              </a:rPr>
              <a:t>Care after the procedure</a:t>
            </a:r>
            <a:endParaRPr lang="en-US" sz="20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Observing for signs of expected discomfort to include burning sensation, frequency of </a:t>
            </a:r>
            <a:r>
              <a:rPr lang="en-US" sz="2400" dirty="0" err="1" smtClean="0">
                <a:latin typeface="Times New Roman" pitchFamily="18" charset="0"/>
                <a:ea typeface="Calibri" pitchFamily="34" charset="0"/>
                <a:cs typeface="Times New Roman" pitchFamily="18" charset="0"/>
              </a:rPr>
              <a:t>micturation</a:t>
            </a:r>
            <a:r>
              <a:rPr lang="en-US" sz="2400" dirty="0" smtClean="0">
                <a:latin typeface="Times New Roman" pitchFamily="18" charset="0"/>
                <a:ea typeface="Calibri" pitchFamily="34" charset="0"/>
                <a:cs typeface="Times New Roman" pitchFamily="18" charset="0"/>
              </a:rPr>
              <a:t> and blood tinged urine.</a:t>
            </a:r>
            <a:endParaRPr lang="en-US" sz="20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Application of moist heat to the abdomen and warm </a:t>
            </a:r>
            <a:r>
              <a:rPr lang="en-US" sz="2400" dirty="0" err="1" smtClean="0">
                <a:latin typeface="Times New Roman" pitchFamily="18" charset="0"/>
                <a:ea typeface="Calibri" pitchFamily="34" charset="0"/>
                <a:cs typeface="Times New Roman" pitchFamily="18" charset="0"/>
              </a:rPr>
              <a:t>sitz</a:t>
            </a:r>
            <a:r>
              <a:rPr lang="en-US" sz="2400" dirty="0" smtClean="0">
                <a:latin typeface="Times New Roman" pitchFamily="18" charset="0"/>
                <a:ea typeface="Calibri" pitchFamily="34" charset="0"/>
                <a:cs typeface="Times New Roman" pitchFamily="18" charset="0"/>
              </a:rPr>
              <a:t> baths</a:t>
            </a:r>
            <a:r>
              <a:rPr lang="en-US" sz="2000" dirty="0" smtClean="0">
                <a:latin typeface="Times New Roman" pitchFamily="18" charset="0"/>
                <a:ea typeface="Calibri" pitchFamily="34" charset="0"/>
                <a:cs typeface="Times New Roman" pitchFamily="18" charset="0"/>
              </a:rPr>
              <a:t> to </a:t>
            </a:r>
            <a:r>
              <a:rPr lang="en-US" sz="2400" dirty="0" smtClean="0">
                <a:latin typeface="Times New Roman" pitchFamily="18" charset="0"/>
                <a:ea typeface="Calibri" pitchFamily="34" charset="0"/>
                <a:cs typeface="Times New Roman" pitchFamily="18" charset="0"/>
              </a:rPr>
              <a:t>relieve discomfort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Inserting an indwelling catheter to relief urinary retention from </a:t>
            </a:r>
            <a:r>
              <a:rPr lang="en-US" sz="2400" dirty="0" err="1" smtClean="0">
                <a:latin typeface="Times New Roman" pitchFamily="18" charset="0"/>
                <a:ea typeface="Calibri" pitchFamily="34" charset="0"/>
                <a:cs typeface="Times New Roman" pitchFamily="18" charset="0"/>
              </a:rPr>
              <a:t>oedema</a:t>
            </a:r>
            <a:endParaRPr lang="en-US" sz="2400" dirty="0" smtClean="0">
              <a:latin typeface="Times New Roman" pitchFamily="18" charset="0"/>
              <a:cs typeface="Times New Roman" pitchFamily="18" charset="0"/>
            </a:endParaRPr>
          </a:p>
          <a:p>
            <a:pPr>
              <a:buFont typeface="Wingdings" pitchFamily="2" charset="2"/>
              <a:buChar char="v"/>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
          <p:cNvSpPr>
            <a:spLocks noChangeArrowheads="1"/>
          </p:cNvSpPr>
          <p:nvPr/>
        </p:nvSpPr>
        <p:spPr bwMode="auto">
          <a:xfrm>
            <a:off x="609600" y="151859"/>
            <a:ext cx="8077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LAPARASCOPY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 diagnostic procedure used to examine the organs inside the abdomen.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procedure uses an instrument known as a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laparascope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which is a long thin tube with a camera at the front.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instrument is inserted through an incision in the abdominal wall.</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it moves along, the camera sends images to a video monitor.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1"/>
          <p:cNvSpPr>
            <a:spLocks noChangeArrowheads="1"/>
          </p:cNvSpPr>
          <p:nvPr/>
        </p:nvSpPr>
        <p:spPr bwMode="auto">
          <a:xfrm>
            <a:off x="533400" y="487748"/>
            <a:ext cx="8305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used to detect cysts, adhesions, fibroids and infections of the uterus, fallopian tubes and the ovaries, ectopic pregnancy, liver lacerations and cirrhosis.</a:t>
            </a: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It may also be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F</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lysis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(breaking down ) of adhesions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take ovarian biopsy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perform tubal sterilization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removal of a foreign body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a:t>
            </a:r>
            <a:r>
              <a:rPr lang="en-US" sz="2400" b="1" dirty="0" smtClean="0">
                <a:latin typeface="Times New Roman" pitchFamily="18" charset="0"/>
                <a:ea typeface="Calibri" pitchFamily="34" charset="0"/>
                <a:cs typeface="Times New Roman" pitchFamily="18" charset="0"/>
              </a:rPr>
              <a:t>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a:t>
            </a:r>
            <a:r>
              <a:rPr lang="en-US" sz="2400" b="1" dirty="0" smtClean="0">
                <a:latin typeface="Times New Roman" pitchFamily="18" charset="0"/>
                <a:ea typeface="Calibri" pitchFamily="34" charset="0"/>
                <a:cs typeface="Times New Roman" pitchFamily="18" charset="0"/>
              </a:rPr>
              <a:t>p</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atient/ client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the client/ patient to fast for 8 hours before the 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Place the patient/ client in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lithotomy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position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Catheterize the patient to ensure the bladder is empty to avoid puncturing it during the procedure.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077200" cy="5632311"/>
          </a:xfrm>
          <a:prstGeom prst="rect">
            <a:avLst/>
          </a:prstGeom>
          <a:noFill/>
        </p:spPr>
        <p:txBody>
          <a:bodyPr wrap="square" rtlCol="0">
            <a:spAutoFit/>
          </a:bodyPr>
          <a:lstStyle/>
          <a:p>
            <a:pPr lvl="0" fontAlgn="base">
              <a:spcBef>
                <a:spcPct val="0"/>
              </a:spcBef>
              <a:spcAft>
                <a:spcPct val="0"/>
              </a:spcAft>
            </a:pPr>
            <a:r>
              <a:rPr lang="en-US" sz="2400" b="1" u="sng" dirty="0" smtClean="0">
                <a:latin typeface="Times New Roman" pitchFamily="18" charset="0"/>
                <a:ea typeface="Calibri" pitchFamily="34" charset="0"/>
                <a:cs typeface="Times New Roman" pitchFamily="18" charset="0"/>
              </a:rPr>
              <a:t>Care after </a:t>
            </a:r>
            <a:r>
              <a:rPr lang="en-US" sz="2400" b="1" u="sng" dirty="0" err="1" smtClean="0">
                <a:latin typeface="Times New Roman" pitchFamily="18" charset="0"/>
                <a:ea typeface="Calibri" pitchFamily="34" charset="0"/>
                <a:cs typeface="Times New Roman" pitchFamily="18" charset="0"/>
              </a:rPr>
              <a:t>Laparascopy</a:t>
            </a:r>
            <a:endParaRPr lang="en-US" sz="2400" u="sng"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Take vital observations every 15 minutes for the first hour or until the patient is stable.</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If local </a:t>
            </a:r>
            <a:r>
              <a:rPr lang="en-US" sz="2400" dirty="0" err="1" smtClean="0">
                <a:latin typeface="Times New Roman" pitchFamily="18" charset="0"/>
                <a:ea typeface="Calibri" pitchFamily="34" charset="0"/>
                <a:cs typeface="Times New Roman" pitchFamily="18" charset="0"/>
              </a:rPr>
              <a:t>anaesthesia</a:t>
            </a:r>
            <a:r>
              <a:rPr lang="en-US" sz="2400" dirty="0" smtClean="0">
                <a:latin typeface="Times New Roman" pitchFamily="18" charset="0"/>
                <a:ea typeface="Calibri" pitchFamily="34" charset="0"/>
                <a:cs typeface="Times New Roman" pitchFamily="18" charset="0"/>
              </a:rPr>
              <a:t> has been used the patient can have fluids and a light diet as soon as she/he wants</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If general </a:t>
            </a:r>
            <a:r>
              <a:rPr lang="en-US" sz="2400" dirty="0" err="1" smtClean="0">
                <a:latin typeface="Times New Roman" pitchFamily="18" charset="0"/>
                <a:ea typeface="Calibri" pitchFamily="34" charset="0"/>
                <a:cs typeface="Times New Roman" pitchFamily="18" charset="0"/>
              </a:rPr>
              <a:t>anaesthesia</a:t>
            </a:r>
            <a:r>
              <a:rPr lang="en-US" sz="2400" dirty="0" smtClean="0">
                <a:latin typeface="Times New Roman" pitchFamily="18" charset="0"/>
                <a:ea typeface="Calibri" pitchFamily="34" charset="0"/>
                <a:cs typeface="Times New Roman" pitchFamily="18" charset="0"/>
              </a:rPr>
              <a:t> was used, the patient may have fluids and a light diet (snack) as soon as she/he is fully awake and has no nausea</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 Explain to the patient that she/he might experience mild to moderate transient shoulder pain or a feeling of </a:t>
            </a:r>
            <a:r>
              <a:rPr lang="en-US" sz="2400" dirty="0" err="1" smtClean="0">
                <a:latin typeface="Times New Roman" pitchFamily="18" charset="0"/>
                <a:ea typeface="Calibri" pitchFamily="34" charset="0"/>
                <a:cs typeface="Times New Roman" pitchFamily="18" charset="0"/>
              </a:rPr>
              <a:t>bloatedness</a:t>
            </a:r>
            <a:r>
              <a:rPr lang="en-US" sz="2400" dirty="0" smtClean="0">
                <a:latin typeface="Times New Roman" pitchFamily="18" charset="0"/>
                <a:ea typeface="Calibri" pitchFamily="34" charset="0"/>
                <a:cs typeface="Times New Roman" pitchFamily="18" charset="0"/>
              </a:rPr>
              <a:t> as a result of the carbon dioxide or nitrous oxide used to distend the abdomen during the procedure, separating the organs and allowing better visualization. The discomfort only lasts for a few hours. It may be relieved by comfortable positioning or administering analgesics. </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0" y="6096000"/>
            <a:ext cx="9144000" cy="762000"/>
          </a:xfrm>
          <a:prstGeom prst="horizont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609600"/>
            <a:ext cx="7162800" cy="4893647"/>
          </a:xfrm>
          <a:prstGeom prst="rect">
            <a:avLst/>
          </a:prstGeom>
          <a:noFill/>
        </p:spPr>
        <p:txBody>
          <a:bodyPr wrap="square" rtlCol="0">
            <a:spAutoFit/>
          </a:bodyPr>
          <a:lstStyle/>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patient may also experience </a:t>
            </a:r>
            <a:r>
              <a:rPr lang="en-US" sz="2400" dirty="0" err="1" smtClean="0">
                <a:latin typeface="Times New Roman" pitchFamily="18" charset="0"/>
                <a:ea typeface="Calibri" pitchFamily="34" charset="0"/>
                <a:cs typeface="Times New Roman" pitchFamily="18" charset="0"/>
              </a:rPr>
              <a:t>incisional</a:t>
            </a:r>
            <a:r>
              <a:rPr lang="en-US" sz="2400" dirty="0" smtClean="0">
                <a:latin typeface="Times New Roman" pitchFamily="18" charset="0"/>
                <a:ea typeface="Calibri" pitchFamily="34" charset="0"/>
                <a:cs typeface="Times New Roman" pitchFamily="18" charset="0"/>
              </a:rPr>
              <a:t> pain or abdominal cramping for the first few hours or days after the procedure which is usually relieved by rest. </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If general </a:t>
            </a:r>
            <a:r>
              <a:rPr lang="en-US" sz="2400" dirty="0" err="1" smtClean="0">
                <a:latin typeface="Times New Roman" pitchFamily="18" charset="0"/>
                <a:ea typeface="Calibri" pitchFamily="34" charset="0"/>
                <a:cs typeface="Times New Roman" pitchFamily="18" charset="0"/>
              </a:rPr>
              <a:t>anaesthesia</a:t>
            </a:r>
            <a:r>
              <a:rPr lang="en-US" sz="2400" dirty="0" smtClean="0">
                <a:latin typeface="Times New Roman" pitchFamily="18" charset="0"/>
                <a:ea typeface="Calibri" pitchFamily="34" charset="0"/>
                <a:cs typeface="Times New Roman" pitchFamily="18" charset="0"/>
              </a:rPr>
              <a:t> was used, the patient might have a sore throat from intubation or a sore chest from </a:t>
            </a:r>
            <a:r>
              <a:rPr lang="en-US" sz="2400" dirty="0" err="1" smtClean="0">
                <a:latin typeface="Times New Roman" pitchFamily="18" charset="0"/>
                <a:ea typeface="Calibri" pitchFamily="34" charset="0"/>
                <a:cs typeface="Times New Roman" pitchFamily="18" charset="0"/>
              </a:rPr>
              <a:t>insufflation</a:t>
            </a:r>
            <a:r>
              <a:rPr lang="en-US" sz="2400" dirty="0" smtClean="0">
                <a:latin typeface="Times New Roman" pitchFamily="18" charset="0"/>
                <a:ea typeface="Calibri" pitchFamily="34" charset="0"/>
                <a:cs typeface="Times New Roman" pitchFamily="18" charset="0"/>
              </a:rPr>
              <a:t>. The symptoms usually disappear after 48 hours.</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patient should be taught to keep the incision clear and dry.</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Reassure her that after the scar heals it is barely noticeable</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Sexual intercourse can be resumed within a week.</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v"/>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609600" y="-31908"/>
            <a:ext cx="80772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Excisional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incisional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biopsies are often performed through endoscopy.  However a surgical procedure may be required to determine the anatomic extent or stage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Needle Biopsy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I</a:t>
            </a:r>
            <a:r>
              <a:rPr kumimoji="0" lang="en-US" sz="24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performed to sample suspicious masses that are easily and safely accessible such as breast masses, masses in the thyroid, lung, liver or kidney.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romanUcPeriod"/>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Fine-Needle Aspiration (FNA)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involves aspirating cells rather than intact tissue through a needle guided into a suspected diseased area.  Often, x-ray , computed tomography (CT) scanning, ultrasonography  or magnetic resonance imaging (MRI)  is used to help locate the suspicious area and guide placement of the needle.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Core Needle Biopsy.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uses a specially designed needle to obtain a small core of tissue that permits histological analysis.  The needle has a cutting tip.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57200" y="275282"/>
            <a:ext cx="8153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Types of Biopsies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Bone Marrow Biopsy</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smtClean="0">
                <a:latin typeface="Times New Roman" pitchFamily="18" charset="0"/>
                <a:cs typeface="Times New Roman" pitchFamily="18" charset="0"/>
              </a:rPr>
              <a:t>It involves the removal of a core of bone cells by a biopsy needle.</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large needle is used to enter the pelvis bone </a:t>
            </a:r>
            <a:r>
              <a:rPr lang="en-US" sz="2000" dirty="0" smtClean="0">
                <a:latin typeface="Times New Roman" pitchFamily="18" charset="0"/>
                <a:ea typeface="Calibri" pitchFamily="34" charset="0"/>
                <a:cs typeface="Times New Roman" pitchFamily="18" charset="0"/>
              </a:rPr>
              <a:t>and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bone marrow is collected.  </a:t>
            </a:r>
            <a:r>
              <a:rPr lang="en-US" sz="2000" dirty="0" smtClean="0">
                <a:latin typeface="Times New Roman" pitchFamily="18" charset="0"/>
                <a:ea typeface="Calibri" pitchFamily="34" charset="0"/>
                <a:cs typeface="Times New Roman" pitchFamily="18" charset="0"/>
              </a:rPr>
              <a:t>This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helps to detect blood diseases such as leukemia or lymphoma.</a:t>
            </a:r>
          </a:p>
          <a:p>
            <a:pPr lvl="0"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000" b="1" dirty="0" smtClean="0">
                <a:latin typeface="Times New Roman" pitchFamily="18" charset="0"/>
                <a:ea typeface="Calibri" pitchFamily="34" charset="0"/>
                <a:cs typeface="Times New Roman" pitchFamily="18" charset="0"/>
              </a:rPr>
              <a:t>Bone Marrow Aspiration </a:t>
            </a:r>
          </a:p>
          <a:p>
            <a:pPr lvl="0" eaLnBrk="0" fontAlgn="base" hangingPunct="0">
              <a:spcBef>
                <a:spcPct val="0"/>
              </a:spcBef>
              <a:spcAft>
                <a:spcPct val="0"/>
              </a:spcAft>
            </a:pPr>
            <a:r>
              <a:rPr kumimoji="0" lang="en-US" sz="2000" i="0" u="none" strike="noStrike" cap="none" normalizeH="0" baseline="0" dirty="0" smtClean="0">
                <a:ln>
                  <a:noFill/>
                </a:ln>
                <a:solidFill>
                  <a:schemeClr val="tx1"/>
                </a:solidFill>
                <a:effectLst/>
                <a:latin typeface="Times New Roman" pitchFamily="18" charset="0"/>
                <a:cs typeface="Times New Roman" pitchFamily="18" charset="0"/>
              </a:rPr>
              <a:t>It involves removal of a small amount of organic material from the medulla of certain</a:t>
            </a:r>
            <a:r>
              <a:rPr kumimoji="0" lang="en-US" sz="2000" i="0" u="none" strike="noStrike" cap="none" normalizeH="0" dirty="0" smtClean="0">
                <a:ln>
                  <a:noFill/>
                </a:ln>
                <a:solidFill>
                  <a:schemeClr val="tx1"/>
                </a:solidFill>
                <a:effectLst/>
                <a:latin typeface="Times New Roman" pitchFamily="18" charset="0"/>
                <a:cs typeface="Times New Roman" pitchFamily="18" charset="0"/>
              </a:rPr>
              <a:t> </a:t>
            </a:r>
            <a:r>
              <a:rPr lang="en-US" sz="2000" dirty="0" smtClean="0">
                <a:latin typeface="Times New Roman" pitchFamily="18" charset="0"/>
                <a:cs typeface="Times New Roman" pitchFamily="18" charset="0"/>
              </a:rPr>
              <a:t>bones by a large bore needle.</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Liver Biopsy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needle is injected into the liver through the skin capturing liver tissue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Kidney/Renal Biopsy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smtClean="0">
                <a:latin typeface="Times New Roman" pitchFamily="18" charset="0"/>
                <a:ea typeface="Calibri" pitchFamily="34" charset="0"/>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is similar to a liver biopsy.  A needle is injected through the skin on the back into the kidney.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Prostate Biopsy.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obtain a prostate biopsy a probe is inserted into the rectum.  Multiple needle biopsies are taken</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one time.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Skin Biopsy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circular blade is used to get a sample of skin tissue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2400" y="75226"/>
            <a:ext cx="8686800" cy="5663089"/>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BONE MARROW BIOPSY/ASPIRATION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obtain bone marrow cells for examination and diagnosis.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P</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atients in whom the following conditions</a:t>
            </a:r>
            <a:r>
              <a:rPr lang="en-US" sz="2800" dirty="0" smtClean="0">
                <a:latin typeface="Times New Roman" pitchFamily="18" charset="0"/>
                <a:ea typeface="Calibri" pitchFamily="34" charset="0"/>
                <a:cs typeface="Times New Roman" pitchFamily="18" charset="0"/>
              </a:rPr>
              <a:t> are suspected: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Leukemia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Anaemia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Thrombocytopenia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Hodgkin’s lymphoma </a:t>
            </a:r>
            <a:r>
              <a:rPr lang="en-US" sz="2800" dirty="0" smtClean="0">
                <a:latin typeface="Times New Roman" pitchFamily="18" charset="0"/>
                <a:ea typeface="Calibri" pitchFamily="34" charset="0"/>
                <a:cs typeface="Times New Roman" pitchFamily="18" charset="0"/>
              </a:rPr>
              <a:t>and non-Hodgkin’s lymphoma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Multiple myeloma</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685800"/>
            <a:ext cx="7848600" cy="2246769"/>
          </a:xfrm>
          <a:prstGeom prst="rect">
            <a:avLst/>
          </a:prstGeom>
          <a:noFill/>
        </p:spPr>
        <p:txBody>
          <a:bodyPr wrap="square" rtlCol="0">
            <a:spAutoFit/>
          </a:bodyPr>
          <a:lstStyle/>
          <a:p>
            <a:pPr lvl="0" fontAlgn="base">
              <a:spcBef>
                <a:spcPct val="0"/>
              </a:spcBef>
              <a:spcAft>
                <a:spcPct val="0"/>
              </a:spcAft>
            </a:pPr>
            <a:r>
              <a:rPr lang="en-US" sz="2800" b="1" u="sng" dirty="0" smtClean="0">
                <a:latin typeface="Times New Roman" pitchFamily="18" charset="0"/>
                <a:ea typeface="Calibri" pitchFamily="34" charset="0"/>
                <a:cs typeface="Times New Roman" pitchFamily="18" charset="0"/>
              </a:rPr>
              <a:t>Module units                                                    Hours</a:t>
            </a:r>
            <a:endParaRPr lang="en-US" sz="2800" b="1" dirty="0" smtClean="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US" sz="2800" dirty="0" smtClean="0">
                <a:latin typeface="Times New Roman" pitchFamily="18" charset="0"/>
                <a:ea typeface="Calibri" pitchFamily="34" charset="0"/>
                <a:cs typeface="Times New Roman" pitchFamily="18" charset="0"/>
              </a:rPr>
              <a:t>Diagnostic procedures                                    -04 </a:t>
            </a:r>
            <a:endParaRPr lang="en-US" sz="2800" dirty="0" smtClean="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US" sz="2800" dirty="0" smtClean="0">
                <a:latin typeface="Times New Roman" pitchFamily="18" charset="0"/>
                <a:ea typeface="Calibri" pitchFamily="34" charset="0"/>
                <a:cs typeface="Times New Roman" pitchFamily="18" charset="0"/>
              </a:rPr>
              <a:t>Radiological examinations                              -04  </a:t>
            </a:r>
          </a:p>
          <a:p>
            <a:pPr marL="514350" lvl="0" indent="-514350" eaLnBrk="0" fontAlgn="base" hangingPunct="0">
              <a:spcBef>
                <a:spcPct val="0"/>
              </a:spcBef>
              <a:spcAft>
                <a:spcPct val="0"/>
              </a:spcAft>
              <a:buFont typeface="+mj-lt"/>
              <a:buAutoNum type="arabicPeriod"/>
            </a:pPr>
            <a:r>
              <a:rPr lang="en-US" sz="2800" dirty="0" smtClean="0">
                <a:latin typeface="Times New Roman" pitchFamily="18" charset="0"/>
                <a:cs typeface="Times New Roman" pitchFamily="18" charset="0"/>
              </a:rPr>
              <a:t>Endoscopic  Examinations                              -02 </a:t>
            </a:r>
          </a:p>
          <a:p>
            <a:pPr marL="514350" lvl="0" indent="-514350" eaLnBrk="0" fontAlgn="base" hangingPunct="0">
              <a:spcBef>
                <a:spcPct val="0"/>
              </a:spcBef>
              <a:spcAft>
                <a:spcPct val="0"/>
              </a:spcAft>
              <a:buFont typeface="+mj-lt"/>
              <a:buAutoNum type="arabicPeriod"/>
            </a:pPr>
            <a:r>
              <a:rPr lang="en-US" sz="2800" dirty="0" smtClean="0">
                <a:latin typeface="Times New Roman" pitchFamily="18" charset="0"/>
                <a:cs typeface="Times New Roman" pitchFamily="18" charset="0"/>
              </a:rPr>
              <a:t>Voluntary  Medical Male Circumcision           -04 </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62000" y="270977"/>
            <a:ext cx="7772400" cy="517064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Requirements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Trolley containing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Top Shelf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pack with bone marrow biopsy/aspiration tray containing:</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pairs of dressing forceps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Gallipots-2</a:t>
            </a: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Dressing forceps</a:t>
            </a:r>
          </a:p>
          <a:p>
            <a:pPr eaLnBrk="0" fontAlgn="base" hangingPunct="0">
              <a:spcBef>
                <a:spcPct val="0"/>
              </a:spcBef>
              <a:spcAft>
                <a:spcPct val="0"/>
              </a:spcAft>
              <a:buFont typeface="Wingdings" pitchFamily="2" charset="2"/>
              <a:buChar char="v"/>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Biopsy</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needles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Sterile marrow aspiration needles </a:t>
            </a:r>
            <a:endParaRPr lang="en-US" sz="2800" dirty="0" smtClean="0">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2800" b="1" dirty="0" smtClean="0">
                <a:latin typeface="Times New Roman" pitchFamily="18" charset="0"/>
                <a:ea typeface="Calibri" pitchFamily="34" charset="0"/>
                <a:cs typeface="Times New Roman" pitchFamily="18" charset="0"/>
              </a:rPr>
              <a:t>Bottom shelf</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eaLnBrk="0" fontAlgn="base" hangingPunct="0">
              <a:spcBef>
                <a:spcPct val="0"/>
              </a:spcBef>
              <a:spcAft>
                <a:spcPct val="0"/>
              </a:spcAft>
              <a:buFont typeface="Wingdings" pitchFamily="2" charset="2"/>
              <a:buChar char="v"/>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20 ml syringe for aspiration of the marrow, marrow puncture </a:t>
            </a:r>
            <a:r>
              <a:rPr lang="en-US" sz="2800" dirty="0" smtClean="0">
                <a:latin typeface="Times New Roman" pitchFamily="18" charset="0"/>
                <a:ea typeface="Calibri" pitchFamily="34" charset="0"/>
                <a:cs typeface="Times New Roman" pitchFamily="18" charset="0"/>
              </a:rPr>
              <a:t>needle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762000"/>
            <a:ext cx="6096000" cy="5816977"/>
          </a:xfrm>
          <a:prstGeom prst="rect">
            <a:avLst/>
          </a:prstGeom>
          <a:noFill/>
        </p:spPr>
        <p:txBody>
          <a:bodyPr wrap="square" rtlCol="0">
            <a:spAutoFit/>
          </a:bodyPr>
          <a:lstStyle/>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Dressing towel</a:t>
            </a: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Hand towels</a:t>
            </a: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Sterile surgical blades</a:t>
            </a: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Appropriate syringes</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Swabs</a:t>
            </a: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Adhesive tape </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A pair of towels </a:t>
            </a:r>
            <a:endParaRPr lang="en-US" sz="2800" dirty="0" smtClean="0">
              <a:latin typeface="Arial" pitchFamily="34" charset="0"/>
              <a:ea typeface="Calibri" pitchFamily="34" charset="0"/>
              <a:cs typeface="Times New Roman" pitchFamily="18" charset="0"/>
            </a:endParaRPr>
          </a:p>
          <a:p>
            <a:pPr lvl="0" fontAlgn="base">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Intravascular needles </a:t>
            </a:r>
          </a:p>
          <a:p>
            <a:pPr lvl="0" fontAlgn="base">
              <a:spcBef>
                <a:spcPct val="0"/>
              </a:spcBef>
              <a:spcAft>
                <a:spcPct val="0"/>
              </a:spcAft>
              <a:buFont typeface="Wingdings" pitchFamily="2" charset="2"/>
              <a:buChar char="v"/>
            </a:pPr>
            <a:r>
              <a:rPr lang="en-US" sz="2800" u="sng" dirty="0" smtClean="0">
                <a:latin typeface="Times New Roman" pitchFamily="18" charset="0"/>
                <a:cs typeface="Times New Roman" pitchFamily="18" charset="0"/>
              </a:rPr>
              <a:t>Narrow blade and handle</a:t>
            </a:r>
            <a:endParaRPr lang="en-US" sz="28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Antiseptic lotion </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Blood slides </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800" dirty="0" err="1" smtClean="0">
                <a:latin typeface="Times New Roman" pitchFamily="18" charset="0"/>
                <a:ea typeface="Calibri" pitchFamily="34" charset="0"/>
                <a:cs typeface="Times New Roman" pitchFamily="18" charset="0"/>
              </a:rPr>
              <a:t>Collodion</a:t>
            </a:r>
            <a:r>
              <a:rPr lang="en-US" sz="2800" dirty="0" smtClean="0">
                <a:latin typeface="Times New Roman" pitchFamily="18" charset="0"/>
                <a:ea typeface="Calibri" pitchFamily="34" charset="0"/>
                <a:cs typeface="Times New Roman" pitchFamily="18" charset="0"/>
              </a:rPr>
              <a:t> </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endParaRPr lang="en-US" dirty="0" smtClean="0">
              <a:latin typeface="Arial" pitchFamily="34" charset="0"/>
              <a:cs typeface="Arial" pitchFamily="34" charset="0"/>
            </a:endParaRPr>
          </a:p>
          <a:p>
            <a:pPr lvl="0" eaLnBrk="0" fontAlgn="base" hangingPunct="0">
              <a:spcBef>
                <a:spcPct val="0"/>
              </a:spcBef>
              <a:spcAft>
                <a:spcPct val="0"/>
              </a:spcAft>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81000" y="142476"/>
            <a:ext cx="8382000" cy="630942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Local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anaesthetic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Antiseptic solutions - </a:t>
            </a:r>
            <a:r>
              <a:rPr lang="en-US" sz="2800" dirty="0" err="1" smtClean="0">
                <a:latin typeface="Times New Roman" pitchFamily="18" charset="0"/>
                <a:ea typeface="Calibri" pitchFamily="34" charset="0"/>
                <a:cs typeface="Times New Roman" pitchFamily="18" charset="0"/>
              </a:rPr>
              <a:t>p</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ovidone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methylated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spirit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Pair of scissors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Receiver for instruments </a:t>
            </a:r>
            <a:endParaRPr lang="en-US" sz="28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Adhesive</a:t>
            </a:r>
            <a:r>
              <a:rPr kumimoji="0" lang="en-US" sz="2800" b="0" i="0" u="none" strike="noStrike" cap="none" normalizeH="0" dirty="0" smtClean="0">
                <a:ln>
                  <a:noFill/>
                </a:ln>
                <a:solidFill>
                  <a:schemeClr val="tx1"/>
                </a:solidFill>
                <a:effectLst/>
                <a:latin typeface="Times New Roman" pitchFamily="18" charset="0"/>
                <a:cs typeface="Times New Roman" pitchFamily="18" charset="0"/>
              </a:rPr>
              <a:t> tape</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800" baseline="0" dirty="0" smtClean="0">
                <a:latin typeface="Times New Roman" pitchFamily="18" charset="0"/>
                <a:cs typeface="Times New Roman" pitchFamily="18" charset="0"/>
              </a:rPr>
              <a:t>Masks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dirty="0" smtClean="0">
                <a:ln>
                  <a:noFill/>
                </a:ln>
                <a:solidFill>
                  <a:schemeClr val="tx1"/>
                </a:solidFill>
                <a:effectLst/>
                <a:latin typeface="Times New Roman" pitchFamily="18" charset="0"/>
                <a:cs typeface="Times New Roman" pitchFamily="18" charset="0"/>
              </a:rPr>
              <a:t>Clean and sterile gloves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responsibility in preparation of the patient and during the procedure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Ensure the patient has understood the procedure and consent has been obtained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Wash and dry hands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Give the patient sedation if prescribed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33400" y="-73221"/>
            <a:ext cx="7467600" cy="523220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Prepare the equipment and trolley as required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Ensure the patients privacy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Help the patient into the correct position depending on the chosen site </a:t>
            </a:r>
            <a:endParaRPr lang="en-US" sz="24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position will depend on the chose site.  The main sites are: </a:t>
            </a: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sternum. The patient lies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supine with one pillow     under his head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iliac crest. This can be either an anterior or posterior approach .If the anterior approach is used, the patient can lie prone or on his side. </a:t>
            </a:r>
            <a:r>
              <a:rPr lang="en-US" sz="2400" dirty="0" smtClean="0">
                <a:latin typeface="Times New Roman" pitchFamily="18" charset="0"/>
                <a:ea typeface="Calibri" pitchFamily="34" charset="0"/>
                <a:cs typeface="Times New Roman" pitchFamily="18" charset="0"/>
              </a:rPr>
              <a:t>W</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hen the posterior approach is used the patient must lie on his side with top leg flexed and bottom leg straight.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143000" y="52374"/>
            <a:ext cx="6553200" cy="677108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Care of The Patient After Bone Marrow Aspiration /biopsy</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Allow the patient to rest quietly for approximately an hour following this procedure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sedation was given before the procedure, allow the effects to wear off before the patient is mobilized.</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Take the patient's blood pressure, pulse and respiration half hourly for the first </a:t>
            </a:r>
            <a:r>
              <a:rPr lang="en-US" sz="2000" dirty="0" smtClean="0">
                <a:latin typeface="Times New Roman" pitchFamily="18" charset="0"/>
                <a:ea typeface="Calibri" pitchFamily="34" charset="0"/>
                <a:cs typeface="Times New Roman" pitchFamily="18" charset="0"/>
              </a:rPr>
              <a:t>one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hours following the procedure then 4 hourly thereafter.</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Observe the puncture site for continued bleeding or hematoma formation as some patients may have a bleeding disorder.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Observe any sudden changes in the patients general condition, especially in breathing, if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sternal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site is used.  This may signify injury to underlying vital organs .  Any such change should be reported.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Bone Marrow Biopsy Complications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Haemorrhage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Allergic reaction to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nfection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Persistent pain at the site of biopsy.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838200" y="77136"/>
            <a:ext cx="7239000" cy="744819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PARACENTESIS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the removal of fluid from a body's cavity via a needle or another hollow instrument .  It includes:-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Abdominal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paracentesis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paracentesis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abdominis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Thoracentesis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paracentesis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thoracis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Abdominal </a:t>
            </a: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paracentesis</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the removal of fluid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ascites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from the </a:t>
            </a:r>
            <a:r>
              <a:rPr lang="en-US" sz="2400" dirty="0" smtClean="0">
                <a:latin typeface="Times New Roman" pitchFamily="18" charset="0"/>
                <a:ea typeface="Calibri" pitchFamily="34" charset="0"/>
                <a:cs typeface="Times New Roman" pitchFamily="18" charset="0"/>
              </a:rPr>
              <a:t>abdominal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cavity through a small surgical incision through the abdominal wall. It is also referred to as abdominal tap.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Ascites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abnormal buildup of fluid in the abdomen.</a:t>
            </a:r>
          </a:p>
          <a:p>
            <a:pPr lvl="0" fontAlgn="base">
              <a:spcBef>
                <a:spcPct val="0"/>
              </a:spcBef>
              <a:spcAft>
                <a:spcPct val="0"/>
              </a:spcAf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b="1" u="sng" dirty="0" smtClean="0">
                <a:latin typeface="Times New Roman" pitchFamily="18" charset="0"/>
                <a:ea typeface="Calibri" pitchFamily="34" charset="0"/>
                <a:cs typeface="Times New Roman" pitchFamily="18" charset="0"/>
              </a:rPr>
              <a:t>Purposes </a:t>
            </a:r>
            <a:endParaRPr lang="en-US" sz="2000" b="1"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To obtain a specimen of fluid</a:t>
            </a:r>
          </a:p>
          <a:p>
            <a:pPr lvl="0" eaLnBrk="0" fontAlgn="base" hangingPunct="0">
              <a:spcBef>
                <a:spcPct val="0"/>
              </a:spcBef>
              <a:spcAft>
                <a:spcPct val="0"/>
              </a:spcAft>
              <a:buFont typeface="Wingdings" pitchFamily="2" charset="2"/>
              <a:buChar char="Ø"/>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To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releive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pressure in the abdomen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Respiratory compromise as a result of </a:t>
            </a:r>
            <a:r>
              <a:rPr lang="en-US" sz="2400" dirty="0" err="1" smtClean="0">
                <a:latin typeface="Times New Roman" pitchFamily="18" charset="0"/>
                <a:ea typeface="Calibri" pitchFamily="34" charset="0"/>
                <a:cs typeface="Times New Roman" pitchFamily="18" charset="0"/>
              </a:rPr>
              <a:t>ascites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Internal bleeding e.g. Injury of the viscera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762000" y="14494"/>
            <a:ext cx="8077200" cy="6340197"/>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Abdominal pain or pressure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secondary to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ascites</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Diagnosis of cancer or bacterial peritonitis</a:t>
            </a:r>
            <a:endPar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Requirements</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trolley containing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Top Shelf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paracentesis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pack containing: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Kidney dish-1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Swab holder-1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Cotton wool swabs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Scalpel and surgical blade-1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Gallipot-1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Various abdominal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pracentesis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trochars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Abdominal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paracentesis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tubings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Drainage tubing-1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Needle holder-1</a:t>
            </a: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685800" y="-249196"/>
            <a:ext cx="7391400" cy="701730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000" dirty="0" smtClean="0">
                <a:latin typeface="Times New Roman" pitchFamily="18" charset="0"/>
                <a:ea typeface="Calibri" pitchFamily="34" charset="0"/>
                <a:cs typeface="Times New Roman" pitchFamily="18" charset="0"/>
              </a:rPr>
              <a:t>Toothed dissecting forceps-1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000" dirty="0" smtClean="0">
                <a:latin typeface="Times New Roman" pitchFamily="18" charset="0"/>
                <a:ea typeface="Calibri" pitchFamily="34" charset="0"/>
                <a:cs typeface="Times New Roman" pitchFamily="18" charset="0"/>
              </a:rPr>
              <a:t>Cutting needle and suture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000" dirty="0" smtClean="0">
                <a:latin typeface="Times New Roman" pitchFamily="18" charset="0"/>
                <a:ea typeface="Calibri" pitchFamily="34" charset="0"/>
                <a:cs typeface="Times New Roman" pitchFamily="18" charset="0"/>
              </a:rPr>
              <a:t>Split towel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000" dirty="0" smtClean="0">
                <a:latin typeface="Times New Roman" pitchFamily="18" charset="0"/>
                <a:ea typeface="Calibri" pitchFamily="34" charset="0"/>
                <a:cs typeface="Times New Roman" pitchFamily="18" charset="0"/>
              </a:rPr>
              <a:t>Pair of gloves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000" dirty="0" smtClean="0">
                <a:latin typeface="Times New Roman" pitchFamily="18" charset="0"/>
                <a:ea typeface="Calibri" pitchFamily="34" charset="0"/>
                <a:cs typeface="Times New Roman" pitchFamily="18" charset="0"/>
              </a:rPr>
              <a:t>Suture scissors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u="sng" dirty="0" smtClean="0">
                <a:latin typeface="Times New Roman" pitchFamily="18" charset="0"/>
                <a:cs typeface="Times New Roman" pitchFamily="18" charset="0"/>
              </a:rPr>
              <a:t>Others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cc syringe and </a:t>
            </a:r>
            <a:r>
              <a:rPr lang="en-US" sz="2000" dirty="0" err="1" smtClean="0">
                <a:latin typeface="Times New Roman" pitchFamily="18" charset="0"/>
                <a:ea typeface="Calibri" pitchFamily="34" charset="0"/>
                <a:cs typeface="Times New Roman" pitchFamily="18" charset="0"/>
              </a:rPr>
              <a:t>i</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needles (sterile)</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measuring jug</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empty bottle if needed/or receiving bag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Cleaning lotion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Extra sterile cotton wool swabs and gauze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empty bottle  if needed or receiving bag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000" dirty="0" smtClean="0">
                <a:latin typeface="Times New Roman" pitchFamily="18" charset="0"/>
                <a:ea typeface="Calibri" pitchFamily="34" charset="0"/>
                <a:cs typeface="Times New Roman" pitchFamily="18" charset="0"/>
              </a:rPr>
              <a:t>Safety pin</a:t>
            </a: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000" dirty="0" smtClean="0">
                <a:latin typeface="Times New Roman" pitchFamily="18" charset="0"/>
                <a:cs typeface="Times New Roman" pitchFamily="18" charset="0"/>
              </a:rPr>
              <a:t>Specimen bottles-2</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AbdominaL</a:t>
            </a:r>
            <a:r>
              <a:rPr kumimoji="0" lang="en-US" sz="2000" b="0" i="0" u="none" strike="noStrike" cap="none" normalizeH="0" dirty="0" smtClean="0">
                <a:ln>
                  <a:noFill/>
                </a:ln>
                <a:solidFill>
                  <a:schemeClr val="tx1"/>
                </a:solidFill>
                <a:effectLst/>
                <a:latin typeface="Times New Roman" pitchFamily="18" charset="0"/>
                <a:cs typeface="Times New Roman" pitchFamily="18" charset="0"/>
              </a:rPr>
              <a:t> binder</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000" baseline="0" dirty="0" smtClean="0">
                <a:latin typeface="Times New Roman" pitchFamily="18" charset="0"/>
                <a:cs typeface="Times New Roman" pitchFamily="18" charset="0"/>
              </a:rPr>
              <a:t>Adhesive</a:t>
            </a:r>
            <a:r>
              <a:rPr lang="en-US" sz="2000" dirty="0" smtClean="0">
                <a:latin typeface="Times New Roman" pitchFamily="18" charset="0"/>
                <a:cs typeface="Times New Roman" pitchFamily="18" charset="0"/>
              </a:rPr>
              <a:t> tape</a:t>
            </a:r>
          </a:p>
          <a:p>
            <a:pPr lvl="0" fontAlgn="base">
              <a:spcBef>
                <a:spcPct val="0"/>
              </a:spcBef>
              <a:spcAft>
                <a:spcPct val="0"/>
              </a:spcAft>
              <a:buFont typeface="Wingdings" pitchFamily="2" charset="2"/>
              <a:buChar char="Ø"/>
            </a:pPr>
            <a:r>
              <a:rPr lang="en-US" sz="2000" dirty="0" smtClean="0">
                <a:latin typeface="Times New Roman" pitchFamily="18" charset="0"/>
                <a:cs typeface="Times New Roman" pitchFamily="18" charset="0"/>
              </a:rPr>
              <a:t>M</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ackintosh</a:t>
            </a:r>
          </a:p>
          <a:p>
            <a:pPr lvl="0" fontAlgn="base">
              <a:spcBef>
                <a:spcPct val="0"/>
              </a:spcBef>
              <a:spcAft>
                <a:spcPct val="0"/>
              </a:spcAft>
              <a:buFont typeface="Wingdings" pitchFamily="2" charset="2"/>
              <a:buChar char="Ø"/>
            </a:pPr>
            <a:r>
              <a:rPr lang="en-US" sz="2000" dirty="0" smtClean="0">
                <a:latin typeface="Times New Roman" pitchFamily="18" charset="0"/>
                <a:ea typeface="Calibri" pitchFamily="34" charset="0"/>
                <a:cs typeface="Times New Roman" pitchFamily="18" charset="0"/>
              </a:rPr>
              <a:t>Local </a:t>
            </a:r>
            <a:r>
              <a:rPr lang="en-US" sz="2000" dirty="0" err="1" smtClean="0">
                <a:latin typeface="Times New Roman" pitchFamily="18" charset="0"/>
                <a:ea typeface="Calibri" pitchFamily="34" charset="0"/>
                <a:cs typeface="Times New Roman" pitchFamily="18" charset="0"/>
              </a:rPr>
              <a:t>anaesthetic</a:t>
            </a:r>
            <a:r>
              <a:rPr lang="en-US" sz="2000" dirty="0" smtClean="0">
                <a:latin typeface="Times New Roman" pitchFamily="18" charset="0"/>
                <a:ea typeface="Calibri" pitchFamily="34" charset="0"/>
                <a:cs typeface="Times New Roman" pitchFamily="18" charset="0"/>
              </a:rPr>
              <a:t> without epinephrine</a:t>
            </a:r>
          </a:p>
          <a:p>
            <a:pPr lvl="0" fontAlgn="base">
              <a:spcBef>
                <a:spcPct val="0"/>
              </a:spcBef>
              <a:spcAft>
                <a:spcPct val="0"/>
              </a:spcAft>
              <a:buFont typeface="Wingdings" pitchFamily="2" charset="2"/>
              <a:buChar char="Ø"/>
            </a:pPr>
            <a:r>
              <a:rPr lang="en-US" sz="2000" dirty="0" smtClean="0">
                <a:latin typeface="Times New Roman" pitchFamily="18" charset="0"/>
                <a:ea typeface="Calibri" pitchFamily="34" charset="0"/>
                <a:cs typeface="Times New Roman" pitchFamily="18" charset="0"/>
              </a:rPr>
              <a:t>Container for clinical waste</a:t>
            </a:r>
          </a:p>
          <a:p>
            <a:pPr lvl="0" fontAlgn="base">
              <a:spcBef>
                <a:spcPct val="0"/>
              </a:spcBef>
              <a:spcAft>
                <a:spcPct val="0"/>
              </a:spcAft>
              <a:buFont typeface="Wingdings" pitchFamily="2" charset="2"/>
              <a:buChar char="Ø"/>
            </a:pPr>
            <a:r>
              <a:rPr lang="en-US" sz="2000" dirty="0" smtClean="0">
                <a:latin typeface="Times New Roman" pitchFamily="18" charset="0"/>
                <a:ea typeface="Calibri" pitchFamily="34" charset="0"/>
                <a:cs typeface="Times New Roman" pitchFamily="18" charset="0"/>
              </a:rPr>
              <a:t>Sharps container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81000" y="56347"/>
            <a:ext cx="8153400" cy="627864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u="sng" dirty="0" smtClean="0">
                <a:latin typeface="Times New Roman" pitchFamily="18" charset="0"/>
                <a:ea typeface="Calibri" pitchFamily="34" charset="0"/>
                <a:cs typeface="Times New Roman" pitchFamily="18" charset="0"/>
              </a:rPr>
              <a:t>N</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ursing intervention during </a:t>
            </a:r>
            <a:r>
              <a:rPr kumimoji="0" lang="en-US" sz="24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paracentesis</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Check for signed consent form and identify the patient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Prepare the patient by providing the necessary information and education and by offering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reassuarance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the patient to </a:t>
            </a:r>
            <a:r>
              <a:rPr lang="en-US" sz="2400" dirty="0" smtClean="0">
                <a:latin typeface="Times New Roman" pitchFamily="18" charset="0"/>
                <a:ea typeface="Calibri" pitchFamily="34" charset="0"/>
                <a:cs typeface="Times New Roman" pitchFamily="18" charset="0"/>
              </a:rPr>
              <a:t>empty the bladder</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Gather appropriate sterile equipment and collection receptacles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Position the patient in Semi- Fowler's or Fowler’s position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lvl="0" fontAlgn="base">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Place a sphygmomanometer cuff around patient's arm to monitor the blood pressure during the procedure </a:t>
            </a:r>
          </a:p>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Care during the procedure</a:t>
            </a:r>
          </a:p>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Help the patient maintain the correct position throughout the procedure </a:t>
            </a:r>
            <a:endParaRPr lang="en-US" sz="2000" b="1"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Using aseptic technique the </a:t>
            </a:r>
            <a:r>
              <a:rPr lang="en-US" sz="2400" dirty="0" err="1" smtClean="0">
                <a:latin typeface="Times New Roman" pitchFamily="18" charset="0"/>
                <a:ea typeface="Calibri" pitchFamily="34" charset="0"/>
                <a:cs typeface="Times New Roman" pitchFamily="18" charset="0"/>
              </a:rPr>
              <a:t>trocar</a:t>
            </a:r>
            <a:r>
              <a:rPr lang="en-US" sz="2400" dirty="0" smtClean="0">
                <a:latin typeface="Times New Roman" pitchFamily="18" charset="0"/>
                <a:ea typeface="Calibri" pitchFamily="34" charset="0"/>
                <a:cs typeface="Times New Roman" pitchFamily="18" charset="0"/>
              </a:rPr>
              <a:t> is inserted through a puncture below the umbilicus.   </a:t>
            </a:r>
          </a:p>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The </a:t>
            </a:r>
            <a:r>
              <a:rPr lang="en-US" sz="2400" dirty="0" err="1" smtClean="0">
                <a:latin typeface="Times New Roman" pitchFamily="18" charset="0"/>
                <a:ea typeface="Calibri" pitchFamily="34" charset="0"/>
                <a:cs typeface="Times New Roman" pitchFamily="18" charset="0"/>
              </a:rPr>
              <a:t>trocar</a:t>
            </a:r>
            <a:r>
              <a:rPr lang="en-US" sz="2400" dirty="0" smtClean="0">
                <a:latin typeface="Times New Roman" pitchFamily="18" charset="0"/>
                <a:ea typeface="Calibri" pitchFamily="34" charset="0"/>
                <a:cs typeface="Times New Roman" pitchFamily="18" charset="0"/>
              </a:rPr>
              <a:t> or needle is connected to a drainage tube and the end of the tube  inserted into a collecting receptacle </a:t>
            </a: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3400" y="136485"/>
            <a:ext cx="7772400" cy="553997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Post procedure care </a:t>
            </a:r>
            <a:endParaRPr lang="en-US" sz="2400" b="1"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Put the patient in a comfortable sitting up position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Label samples of fluid and send to laboratory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Measure the amount of fluid drained, note the </a:t>
            </a:r>
            <a:r>
              <a:rPr lang="en-US" sz="2400" dirty="0" err="1" smtClean="0">
                <a:latin typeface="Times New Roman" pitchFamily="18" charset="0"/>
                <a:ea typeface="Calibri" pitchFamily="34" charset="0"/>
                <a:cs typeface="Times New Roman" pitchFamily="18" charset="0"/>
              </a:rPr>
              <a:t>colour</a:t>
            </a:r>
            <a:r>
              <a:rPr lang="en-US" sz="2400" dirty="0" smtClean="0">
                <a:latin typeface="Times New Roman" pitchFamily="18" charset="0"/>
                <a:ea typeface="Calibri" pitchFamily="34" charset="0"/>
                <a:cs typeface="Times New Roman" pitchFamily="18" charset="0"/>
              </a:rPr>
              <a:t> and record</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Monitor vital signs every 15 </a:t>
            </a:r>
            <a:r>
              <a:rPr lang="en-US" sz="2400" dirty="0" err="1" smtClean="0">
                <a:latin typeface="Times New Roman" pitchFamily="18" charset="0"/>
                <a:ea typeface="Calibri" pitchFamily="34" charset="0"/>
                <a:cs typeface="Times New Roman" pitchFamily="18" charset="0"/>
              </a:rPr>
              <a:t>mins</a:t>
            </a:r>
            <a:r>
              <a:rPr lang="en-US" sz="2400" dirty="0" smtClean="0">
                <a:latin typeface="Times New Roman" pitchFamily="18" charset="0"/>
                <a:ea typeface="Calibri" pitchFamily="34" charset="0"/>
                <a:cs typeface="Times New Roman" pitchFamily="18" charset="0"/>
              </a:rPr>
              <a:t> for 1 hour, every 30 minutes for 2 hours and then every 4 hours.</a:t>
            </a: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Check the dressing over the </a:t>
            </a:r>
            <a:r>
              <a:rPr lang="en-US" sz="2400" dirty="0" err="1" smtClean="0">
                <a:latin typeface="Times New Roman" pitchFamily="18" charset="0"/>
                <a:ea typeface="Calibri" pitchFamily="34" charset="0"/>
                <a:cs typeface="Times New Roman" pitchFamily="18" charset="0"/>
              </a:rPr>
              <a:t>cannula</a:t>
            </a:r>
            <a:r>
              <a:rPr lang="en-US" sz="2400" dirty="0" smtClean="0">
                <a:latin typeface="Times New Roman" pitchFamily="18" charset="0"/>
                <a:ea typeface="Calibri" pitchFamily="34" charset="0"/>
                <a:cs typeface="Times New Roman" pitchFamily="18" charset="0"/>
              </a:rPr>
              <a:t> site for bleeding or leakage</a:t>
            </a: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Measure the abdominal girth and weight to determine  change after drainage.</a:t>
            </a: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Measure and record blood pressure at frequent intervals since the blood pressure can reduce due to removal of fluid from the peritoneal cavity.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38200" y="99953"/>
            <a:ext cx="7620000" cy="6340197"/>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Diagnostic Procedures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lumbar puncture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en-US" sz="2400" dirty="0" smtClean="0">
                <a:latin typeface="Times New Roman" pitchFamily="18" charset="0"/>
                <a:ea typeface="Calibri" pitchFamily="34" charset="0"/>
                <a:cs typeface="Times New Roman" pitchFamily="18" charset="0"/>
              </a:rPr>
              <a:t>B</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iopsies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Paracentesis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thoracis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abdominis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Catheterization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Urinary bladder irrigation </a:t>
            </a:r>
          </a:p>
          <a:p>
            <a:pPr lvl="0" eaLnBrk="0" fontAlgn="base" hangingPunct="0">
              <a:spcBef>
                <a:spcPct val="0"/>
              </a:spcBef>
              <a:spcAft>
                <a:spcPct val="0"/>
              </a:spcAft>
              <a:buFontTx/>
              <a:buAutoNum type="arabicPeriod"/>
            </a:pPr>
            <a:r>
              <a:rPr lang="en-US" sz="2400" dirty="0" smtClean="0">
                <a:latin typeface="Times New Roman" pitchFamily="18" charset="0"/>
                <a:ea typeface="Calibri" pitchFamily="34" charset="0"/>
                <a:cs typeface="Times New Roman" pitchFamily="18" charset="0"/>
              </a:rPr>
              <a:t>Dialysis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Cholecystogram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Cholangiogram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Venogram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Myelogram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Hysterosalpingogram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en-US" sz="2400" dirty="0" smtClean="0">
                <a:latin typeface="Times New Roman" pitchFamily="18" charset="0"/>
                <a:ea typeface="Calibri" pitchFamily="34" charset="0"/>
                <a:cs typeface="Times New Roman" pitchFamily="18" charset="0"/>
              </a:rPr>
              <a:t>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etrograde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pyelogram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en-US" sz="2400" dirty="0" smtClean="0">
                <a:latin typeface="Times New Roman" pitchFamily="18" charset="0"/>
                <a:ea typeface="Calibri" pitchFamily="34" charset="0"/>
                <a:cs typeface="Times New Roman" pitchFamily="18" charset="0"/>
              </a:rPr>
              <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ndoscopic retrograde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cholangio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pancretography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(ERCP)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en-US" sz="2400" dirty="0" smtClean="0">
                <a:latin typeface="Times New Roman" pitchFamily="18" charset="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toma care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457200" y="570558"/>
            <a:ext cx="8077200" cy="449353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Monitor the patient closely for signs of vascular collapse which include pallor, increased pulse rate or decreased blood pressure.  This may occur due to movement of fluid from the vascular system to replace fluid drained from peritoneal cavity.</a:t>
            </a:r>
          </a:p>
          <a:p>
            <a:pPr lvl="0" eaLnBrk="0" fontAlgn="base" hangingPunct="0">
              <a:spcBef>
                <a:spcPct val="0"/>
              </a:spcBef>
              <a:spcAft>
                <a:spcPct val="0"/>
              </a:spcAft>
              <a:buFont typeface="Arial" pitchFamily="34" charset="0"/>
              <a:buChar char="•"/>
            </a:pPr>
            <a:r>
              <a:rPr lang="en-US" sz="2400" dirty="0" smtClean="0">
                <a:latin typeface="Times New Roman" pitchFamily="18" charset="0"/>
                <a:cs typeface="Times New Roman" pitchFamily="18" charset="0"/>
              </a:rPr>
              <a:t>Apply sterile dressing and strapping and   secure tubing and drainage bag with safety pin or tape holder</a:t>
            </a: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 patient education regarding need to monitor for bleeding or excessive drainage from puncture site, importance of avoiding heavy lifting or straining</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need to change position slowly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7848600" cy="4401205"/>
          </a:xfrm>
          <a:prstGeom prst="rect">
            <a:avLst/>
          </a:prstGeom>
          <a:noFill/>
        </p:spPr>
        <p:txBody>
          <a:bodyPr wrap="square" rtlCol="0">
            <a:spAutoFit/>
          </a:bodyPr>
          <a:lstStyle/>
          <a:p>
            <a:pPr lvl="0" eaLnBrk="0" fontAlgn="base" hangingPunct="0">
              <a:spcBef>
                <a:spcPct val="0"/>
              </a:spcBef>
              <a:spcAft>
                <a:spcPct val="0"/>
              </a:spcAft>
            </a:pPr>
            <a:r>
              <a:rPr lang="en-US" sz="2800" b="1" u="sng" dirty="0" smtClean="0">
                <a:latin typeface="Times New Roman" pitchFamily="18" charset="0"/>
                <a:ea typeface="Calibri" pitchFamily="34" charset="0"/>
                <a:cs typeface="Times New Roman" pitchFamily="18" charset="0"/>
              </a:rPr>
              <a:t>THORACENTESIS /P ARACENTSIS THORACIS</a:t>
            </a:r>
            <a:r>
              <a:rPr lang="en-US" sz="2800" b="1" dirty="0" smtClean="0">
                <a:latin typeface="Times New Roman" pitchFamily="18" charset="0"/>
                <a:ea typeface="Calibri" pitchFamily="34" charset="0"/>
                <a:cs typeface="Times New Roman" pitchFamily="18" charset="0"/>
              </a:rPr>
              <a:t>( </a:t>
            </a:r>
            <a:r>
              <a:rPr lang="en-US" sz="2800" b="1" u="sng" dirty="0" smtClean="0">
                <a:latin typeface="Times New Roman" pitchFamily="18" charset="0"/>
                <a:ea typeface="Calibri" pitchFamily="34" charset="0"/>
                <a:cs typeface="Times New Roman" pitchFamily="18" charset="0"/>
              </a:rPr>
              <a:t>PLEURAL TAP) </a:t>
            </a:r>
            <a:endParaRPr lang="en-US" sz="2800" b="1" dirty="0" smtClean="0">
              <a:latin typeface="Arial" pitchFamily="34" charset="0"/>
              <a:cs typeface="Arial" pitchFamily="34" charset="0"/>
            </a:endParaRPr>
          </a:p>
          <a:p>
            <a:pPr lvl="0" eaLnBrk="0" fontAlgn="base" hangingPunct="0">
              <a:spcBef>
                <a:spcPct val="0"/>
              </a:spcBef>
              <a:spcAft>
                <a:spcPct val="0"/>
              </a:spcAft>
            </a:pPr>
            <a:r>
              <a:rPr lang="en-US" sz="2800" b="1" u="sng" dirty="0" smtClean="0">
                <a:latin typeface="Times New Roman" pitchFamily="18" charset="0"/>
                <a:ea typeface="Calibri" pitchFamily="34" charset="0"/>
                <a:cs typeface="Times New Roman" pitchFamily="18" charset="0"/>
              </a:rPr>
              <a:t>Definition</a:t>
            </a:r>
            <a:r>
              <a:rPr lang="en-US" sz="2800" dirty="0" smtClean="0">
                <a:latin typeface="Times New Roman" pitchFamily="18" charset="0"/>
                <a:ea typeface="Calibri" pitchFamily="34" charset="0"/>
                <a:cs typeface="Times New Roman" pitchFamily="18" charset="0"/>
              </a:rPr>
              <a:t> </a:t>
            </a: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This is an invasive procedure used to remove fluid or air from the pleural space for diagnostic or therapeutic purposes </a:t>
            </a: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b="1" u="sng" dirty="0" smtClean="0">
                <a:latin typeface="Times New Roman" pitchFamily="18" charset="0"/>
                <a:ea typeface="Calibri" pitchFamily="34" charset="0"/>
                <a:cs typeface="Times New Roman" pitchFamily="18" charset="0"/>
              </a:rPr>
              <a:t>Purpose</a:t>
            </a:r>
            <a:r>
              <a:rPr lang="en-US" sz="2800" u="sng" dirty="0" smtClean="0">
                <a:latin typeface="Times New Roman" pitchFamily="18" charset="0"/>
                <a:ea typeface="Calibri" pitchFamily="34" charset="0"/>
                <a:cs typeface="Times New Roman" pitchFamily="18" charset="0"/>
              </a:rPr>
              <a:t> </a:t>
            </a: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1.  To remove an accumulation of pleural fluid or air from the pleural cavity (therapeutic) </a:t>
            </a: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2. To determine the cause of an infection (diagnostic</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838200" y="143846"/>
            <a:ext cx="7924800" cy="6032421"/>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Congestive cardiac failure, the most common cause of pleural effusion.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Bacterial infections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Cancer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Empyema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pus in the pleural cavity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Tuberculosis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Pneumonia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Contraindications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contraindicated in patients:-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bleeding disorder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Taking anticoagulants (blood thinners)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Heart failure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38200" y="218241"/>
            <a:ext cx="7696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the patient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Explain the procedure to the patient and obtain consent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the patient to remain still during the procedure because sudden movement may force the needle through the pleural space and injure the visceral pleura or the lung</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Position the patient in a sitting up position in bed with the arms resting on an over-bed table. This position enables the pleural fluid accumulate in the base of the thorax</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
          <p:cNvSpPr>
            <a:spLocks noChangeArrowheads="1"/>
          </p:cNvSpPr>
          <p:nvPr/>
        </p:nvSpPr>
        <p:spPr bwMode="auto">
          <a:xfrm>
            <a:off x="1066800" y="774025"/>
            <a:ext cx="7467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sits on the end of the bed, on a chair or lies down with the affected part elevated and the arm resting under the head to allow easy access to the pleural space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site is cleaned and an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anaesthetic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agent injected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needle is inserted below the ribs into the pleural space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excess fluid is then drained out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dressing is the applied on the insertion site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1"/>
          <p:cNvSpPr>
            <a:spLocks noChangeArrowheads="1"/>
          </p:cNvSpPr>
          <p:nvPr/>
        </p:nvSpPr>
        <p:spPr bwMode="auto">
          <a:xfrm>
            <a:off x="914400" y="127237"/>
            <a:ext cx="7467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Care of the patient during the procedure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Monitor the vital signs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Observe the patient for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dyspnea</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 any complaints of pain</a:t>
            </a:r>
          </a:p>
          <a:p>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r>
              <a:rPr lang="en-US" sz="2800" b="1" dirty="0" smtClean="0">
                <a:latin typeface="Times New Roman" pitchFamily="18" charset="0"/>
                <a:cs typeface="Times New Roman" pitchFamily="18" charset="0"/>
              </a:rPr>
              <a:t>Care after the procedure</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Turn the patient onto the unaffected side for I hour to facilitate lung expansion Take vital signs, interpret and document. The respiratory rate and breath sounds should be carefully assessed. In case of </a:t>
            </a:r>
            <a:r>
              <a:rPr lang="en-US" sz="2800" dirty="0" err="1" smtClean="0">
                <a:latin typeface="Times New Roman" pitchFamily="18" charset="0"/>
                <a:cs typeface="Times New Roman" pitchFamily="18" charset="0"/>
              </a:rPr>
              <a:t>tachypnoea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dyspnea</a:t>
            </a:r>
            <a:r>
              <a:rPr lang="en-US" sz="2800" dirty="0" smtClean="0">
                <a:latin typeface="Times New Roman" pitchFamily="18" charset="0"/>
                <a:cs typeface="Times New Roman" pitchFamily="18" charset="0"/>
              </a:rPr>
              <a:t>, cyanosis or diminished breath sounds report to the physician.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0"/>
            <a:ext cx="8077200" cy="6124754"/>
          </a:xfrm>
          <a:prstGeom prst="rect">
            <a:avLst/>
          </a:prstGeom>
          <a:noFill/>
        </p:spPr>
        <p:txBody>
          <a:bodyPr wrap="square" rtlCol="0">
            <a:spAutoFit/>
          </a:bodyPr>
          <a:lstStyle/>
          <a:p>
            <a:pPr lvl="0">
              <a:buFont typeface="Wingdings" pitchFamily="2" charset="2"/>
              <a:buChar char="Ø"/>
            </a:pPr>
            <a:r>
              <a:rPr lang="en-US" sz="2800" dirty="0" smtClean="0"/>
              <a:t>Record the amount of fluid withdrawn</a:t>
            </a:r>
          </a:p>
          <a:p>
            <a:pPr lvl="0">
              <a:buFont typeface="Wingdings" pitchFamily="2" charset="2"/>
              <a:buChar char="Ø"/>
            </a:pPr>
            <a:r>
              <a:rPr lang="en-US" sz="2800" dirty="0" smtClean="0"/>
              <a:t>A chest x-ray may be performed to evaluate the degree of lung expansion and to rule out </a:t>
            </a:r>
            <a:r>
              <a:rPr lang="en-US" sz="2800" dirty="0" err="1" smtClean="0"/>
              <a:t>pneumothorax</a:t>
            </a:r>
            <a:endParaRPr lang="en-US" sz="2800" dirty="0" smtClean="0"/>
          </a:p>
          <a:p>
            <a:pPr lvl="0">
              <a:buFont typeface="Wingdings" pitchFamily="2" charset="2"/>
              <a:buChar char="Ø"/>
            </a:pPr>
            <a:r>
              <a:rPr lang="en-US" sz="2800" dirty="0" smtClean="0"/>
              <a:t>Instruct the patient to avoid strenuous activities for some time.</a:t>
            </a:r>
          </a:p>
          <a:p>
            <a:pPr lvl="0"/>
            <a:r>
              <a:rPr lang="en-US" sz="2800" b="1" dirty="0" smtClean="0"/>
              <a:t>Complications</a:t>
            </a:r>
            <a:r>
              <a:rPr lang="en-US" sz="2800" dirty="0" smtClean="0"/>
              <a:t> </a:t>
            </a:r>
          </a:p>
          <a:p>
            <a:pPr lvl="0">
              <a:buFont typeface="Wingdings" pitchFamily="2" charset="2"/>
              <a:buChar char="v"/>
            </a:pPr>
            <a:r>
              <a:rPr lang="en-US" sz="2800" dirty="0" smtClean="0"/>
              <a:t>Subcutaneous emphysema. It is caused by air in the pleural cavity leaking into the subcutaneous tissue.</a:t>
            </a:r>
          </a:p>
          <a:p>
            <a:pPr lvl="0">
              <a:buFont typeface="Wingdings" pitchFamily="2" charset="2"/>
              <a:buChar char="v"/>
            </a:pPr>
            <a:r>
              <a:rPr lang="en-US" sz="2800" dirty="0" err="1" smtClean="0"/>
              <a:t>Pneumothorax</a:t>
            </a:r>
            <a:r>
              <a:rPr lang="en-US" sz="2800" dirty="0" smtClean="0"/>
              <a:t>- air in the pleural cavity</a:t>
            </a:r>
          </a:p>
          <a:p>
            <a:pPr lvl="0">
              <a:buFont typeface="Wingdings" pitchFamily="2" charset="2"/>
              <a:buChar char="v"/>
            </a:pPr>
            <a:r>
              <a:rPr lang="en-US" sz="2800" dirty="0" smtClean="0"/>
              <a:t>Bleeding - </a:t>
            </a:r>
            <a:r>
              <a:rPr lang="en-US" sz="2800" dirty="0" err="1" smtClean="0"/>
              <a:t>haemothorax</a:t>
            </a:r>
            <a:endParaRPr lang="en-US" sz="2800" dirty="0" smtClean="0"/>
          </a:p>
          <a:p>
            <a:pPr lvl="0">
              <a:buFont typeface="Wingdings" pitchFamily="2" charset="2"/>
              <a:buChar char="v"/>
            </a:pPr>
            <a:r>
              <a:rPr lang="en-US" sz="2800" dirty="0" smtClean="0"/>
              <a:t>Infection – </a:t>
            </a:r>
            <a:r>
              <a:rPr lang="en-US" sz="2800" dirty="0" err="1" smtClean="0"/>
              <a:t>empyema</a:t>
            </a:r>
            <a:endParaRPr lang="en-US" sz="2800" dirty="0" smtClean="0"/>
          </a:p>
          <a:p>
            <a:pPr>
              <a:buFont typeface="Wingdings" pitchFamily="2" charset="2"/>
              <a:buChar char="v"/>
            </a:pPr>
            <a:r>
              <a:rPr lang="en-US" sz="2800" dirty="0" smtClean="0"/>
              <a:t>Liver or spleen injury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62000" y="348734"/>
            <a:ext cx="7696200" cy="640175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URINARY CATHETERIZATION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Urinary catheterization is the process of inserting a catheter through the urethra into the urinary bladder for withdrawal of urine or installation of drugs.</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NB:</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traight catheters are used for intermittent urine withdrawal</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while indwelling (</a:t>
            </a:r>
            <a:r>
              <a:rPr lang="en-US" sz="2400" dirty="0" smtClean="0">
                <a:latin typeface="Times New Roman" pitchFamily="18" charset="0"/>
                <a:ea typeface="Calibri" pitchFamily="34" charset="0"/>
                <a:cs typeface="Times New Roman" pitchFamily="18" charset="0"/>
              </a:rPr>
              <a:t>F</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oley) catheters are inserted and retained in the bladder for continuous drainage of urine into a closed system.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facilitate precise measurement of urine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control incontinence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prevent retention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allow for continuous accurate monitoring of urinary output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allow for bladder irrigation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838200" y="428162"/>
            <a:ext cx="7848600" cy="553997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a:t>
            </a:r>
            <a:r>
              <a:rPr kumimoji="0" lang="en-US" sz="240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pecimen of urine collection</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 and post abdominal or pelvic surgery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Women with full bladder during late first stage or second stage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Post prostatectomy and other bladder operations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adiological and other bladder diagnostic procedures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rinary incontinence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Urine retention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Accurate measurement of urinary output in critically ill patient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Intra-operatively for specified procedures e.g. caesarean section.</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Unconscious patients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914400" y="550778"/>
            <a:ext cx="7620000" cy="4062651"/>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Requirements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clean trolley </a:t>
            </a:r>
            <a:r>
              <a:rPr lang="en-US" sz="2400" dirty="0" smtClean="0">
                <a:latin typeface="Times New Roman" pitchFamily="18" charset="0"/>
                <a:ea typeface="Calibri" pitchFamily="34" charset="0"/>
                <a:cs typeface="Times New Roman" pitchFamily="18" charset="0"/>
              </a:rPr>
              <a:t>with: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Top Shelf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Sterile catheterization tray containing:-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Gallipot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Cotton wool balls in a bowl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drapes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pairs of artery forceps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Kidney dish</a:t>
            </a:r>
            <a:endParaRPr lang="en-US" sz="24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Funnel/large</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feeding syringe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09600" y="715956"/>
            <a:ext cx="8153400" cy="301621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Radiological Examinations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lang="en-US" sz="2800" dirty="0" smtClean="0">
                <a:latin typeface="Times New Roman" pitchFamily="18" charset="0"/>
                <a:ea typeface="Calibri" pitchFamily="34" charset="0"/>
                <a:cs typeface="Times New Roman" pitchFamily="18" charset="0"/>
              </a:rPr>
              <a:t>Common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X-rays to include:-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Chest x-ray</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Skull x-ray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lvl="1" eaLnBrk="0" fontAlgn="base" hangingPunct="0">
              <a:spcBef>
                <a:spcPct val="0"/>
              </a:spcBef>
              <a:spcAft>
                <a:spcPct val="0"/>
              </a:spcAft>
              <a:buFontTx/>
              <a:buChar cha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Bone x-ray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Computed Tomography (CT) Scan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Magnetic Resonance Imaging (MRI</a:t>
            </a:r>
            <a:r>
              <a:rPr lang="en-US" sz="2800" dirty="0" smtClean="0">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62000" y="339368"/>
            <a:ext cx="8001000" cy="597086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Bottom shelf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Tray containing:</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Pack of sterile indwelling/straight catheter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urine bag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Antiseptic solution for cleaning the genitals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Adhesive tape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water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Lubricating jelly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hand</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paper towels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400" dirty="0" smtClean="0">
                <a:latin typeface="Times New Roman" pitchFamily="18" charset="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terile specimen bottles as appropriate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400" dirty="0" smtClean="0">
                <a:latin typeface="Times New Roman" pitchFamily="18" charset="0"/>
                <a:cs typeface="Times New Roman" pitchFamily="18" charset="0"/>
              </a:rPr>
              <a:t>Sterile spigot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Protective draw mackintosh and sheet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Decontaminant for used instruments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Measuring jug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Receiver for used swabs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609600" y="-66017"/>
            <a:ext cx="8001000" cy="701730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Clean and disinfect trolley and arrange items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Explain procedure to the patient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Screen the bed and close nearby windows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Place the trolley beside the bed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Ask assistant to open the pack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Wash hands and dry them with a sterile towel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sk the assistant to position the patient in 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dorso-recurmbent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position to promote visualization and facilitate efficiency in performing the procedure  and to fix mackintosh under the buttocks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ut on gloves and </a:t>
            </a:r>
            <a:r>
              <a:rPr lang="en-US" sz="2400" dirty="0" smtClean="0">
                <a:latin typeface="Times New Roman" pitchFamily="18" charset="0"/>
                <a:ea typeface="Calibri" pitchFamily="34" charset="0"/>
                <a:cs typeface="Times New Roman" pitchFamily="18" charset="0"/>
              </a:rPr>
              <a:t>ask the assistant to: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Pour antiseptic lotion into the sterile bowel</a:t>
            </a: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 Open the </a:t>
            </a:r>
            <a:r>
              <a:rPr lang="en-US" sz="2400" dirty="0" err="1" smtClean="0">
                <a:latin typeface="Times New Roman" pitchFamily="18" charset="0"/>
                <a:ea typeface="Calibri" pitchFamily="34" charset="0"/>
                <a:cs typeface="Times New Roman" pitchFamily="18" charset="0"/>
              </a:rPr>
              <a:t>foleys</a:t>
            </a:r>
            <a:r>
              <a:rPr lang="en-US" sz="2400" dirty="0" smtClean="0">
                <a:latin typeface="Times New Roman" pitchFamily="18" charset="0"/>
                <a:ea typeface="Calibri" pitchFamily="34" charset="0"/>
                <a:cs typeface="Times New Roman" pitchFamily="18" charset="0"/>
              </a:rPr>
              <a:t> catheter and drop them on sterile field </a:t>
            </a:r>
            <a:endParaRPr lang="en-US" sz="2400" dirty="0" smtClean="0">
              <a:latin typeface="Arial" pitchFamily="34" charset="0"/>
              <a:ea typeface="Calibri" pitchFamily="34" charset="0"/>
              <a:cs typeface="Times New Roman" pitchFamily="18" charset="0"/>
            </a:endParaRPr>
          </a:p>
          <a:p>
            <a:pPr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Open </a:t>
            </a:r>
            <a:r>
              <a:rPr lang="en-US" sz="2400" dirty="0" err="1" smtClean="0">
                <a:latin typeface="Times New Roman" pitchFamily="18" charset="0"/>
                <a:ea typeface="Calibri" pitchFamily="34" charset="0"/>
                <a:cs typeface="Times New Roman" pitchFamily="18" charset="0"/>
              </a:rPr>
              <a:t>spigote</a:t>
            </a:r>
            <a:r>
              <a:rPr lang="en-US" sz="2400" dirty="0" smtClean="0">
                <a:latin typeface="Times New Roman" pitchFamily="18" charset="0"/>
                <a:ea typeface="Calibri" pitchFamily="34" charset="0"/>
                <a:cs typeface="Times New Roman" pitchFamily="18" charset="0"/>
              </a:rPr>
              <a:t> and drop on the sterile field</a:t>
            </a:r>
          </a:p>
          <a:p>
            <a:pPr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 Open and drop the 20cc syringe and needle on sterile field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endParaRPr lang="en-US" sz="2400" dirty="0" smtClean="0">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0"/>
            <a:ext cx="7391400" cy="6740307"/>
          </a:xfrm>
          <a:prstGeom prst="rect">
            <a:avLst/>
          </a:prstGeom>
          <a:noFill/>
        </p:spPr>
        <p:txBody>
          <a:bodyPr wrap="square" rtlCol="0">
            <a:spAutoFit/>
          </a:bodyPr>
          <a:lstStyle/>
          <a:p>
            <a:pPr fontAlgn="base">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Ask the assistant to hold the bottle of sterile water, swab the top of it with antiseptic and using the 20cc syringe and needle draw up 20 cc of water and place the syringe in the sterile field</a:t>
            </a:r>
          </a:p>
          <a:p>
            <a:pPr fontAlgn="base">
              <a:spcBef>
                <a:spcPct val="0"/>
              </a:spcBef>
              <a:spcAft>
                <a:spcPct val="0"/>
              </a:spcAft>
            </a:pPr>
            <a:r>
              <a:rPr lang="en-US" sz="2400" dirty="0" smtClean="0">
                <a:latin typeface="Times New Roman" pitchFamily="18" charset="0"/>
                <a:ea typeface="Calibri" pitchFamily="34" charset="0"/>
                <a:cs typeface="Times New Roman" pitchFamily="18" charset="0"/>
              </a:rPr>
              <a:t> </a:t>
            </a:r>
            <a:r>
              <a:rPr lang="en-US" sz="2400" b="1" u="sng" dirty="0" smtClean="0">
                <a:latin typeface="Times New Roman" pitchFamily="18" charset="0"/>
                <a:ea typeface="Calibri" pitchFamily="34" charset="0"/>
                <a:cs typeface="Times New Roman" pitchFamily="18" charset="0"/>
              </a:rPr>
              <a:t>Female patient </a:t>
            </a:r>
            <a:endParaRPr lang="en-US" sz="2400" dirty="0" smtClean="0">
              <a:latin typeface="Arial" pitchFamily="34" charset="0"/>
              <a:cs typeface="Arial" pitchFamily="34" charset="0"/>
            </a:endParaRPr>
          </a:p>
          <a:p>
            <a:pPr lvl="0" fontAlgn="base">
              <a:spcBef>
                <a:spcPct val="0"/>
              </a:spcBef>
              <a:spcAft>
                <a:spcPct val="0"/>
              </a:spcAft>
            </a:pPr>
            <a:r>
              <a:rPr lang="en-US" sz="2400" dirty="0" smtClean="0">
                <a:latin typeface="Times New Roman" pitchFamily="18" charset="0"/>
                <a:ea typeface="Calibri" pitchFamily="34" charset="0"/>
                <a:cs typeface="Times New Roman" pitchFamily="18" charset="0"/>
              </a:rPr>
              <a:t>Swab the vulva as follows</a:t>
            </a:r>
            <a:r>
              <a:rPr lang="en-US" sz="2400" b="1" dirty="0" smtClean="0">
                <a:latin typeface="Times New Roman" pitchFamily="18" charset="0"/>
                <a:ea typeface="Calibri" pitchFamily="34" charset="0"/>
                <a:cs typeface="Times New Roman" pitchFamily="18" charset="0"/>
              </a:rPr>
              <a:t>:-</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Using the right hand to pick the moistened swab and dropping it on the left hand, swab the furthest labia </a:t>
            </a:r>
            <a:r>
              <a:rPr lang="en-US" sz="2400" dirty="0" err="1" smtClean="0">
                <a:latin typeface="Times New Roman" pitchFamily="18" charset="0"/>
                <a:ea typeface="Calibri" pitchFamily="34" charset="0"/>
                <a:cs typeface="Times New Roman" pitchFamily="18" charset="0"/>
              </a:rPr>
              <a:t>majora</a:t>
            </a:r>
            <a:r>
              <a:rPr lang="en-US" sz="2400" dirty="0" smtClean="0">
                <a:latin typeface="Times New Roman" pitchFamily="18" charset="0"/>
                <a:ea typeface="Calibri" pitchFamily="34" charset="0"/>
                <a:cs typeface="Times New Roman" pitchFamily="18" charset="0"/>
              </a:rPr>
              <a:t> with one downwards stroke and discard the swab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Repeat the same to the nearest labia </a:t>
            </a:r>
            <a:r>
              <a:rPr lang="en-US" sz="2400" dirty="0" err="1" smtClean="0">
                <a:latin typeface="Times New Roman" pitchFamily="18" charset="0"/>
                <a:ea typeface="Calibri" pitchFamily="34" charset="0"/>
                <a:cs typeface="Times New Roman" pitchFamily="18" charset="0"/>
              </a:rPr>
              <a:t>majora</a:t>
            </a:r>
            <a:r>
              <a:rPr lang="en-US" sz="2400" dirty="0" smtClean="0">
                <a:latin typeface="Times New Roman" pitchFamily="18" charset="0"/>
                <a:ea typeface="Calibri" pitchFamily="34" charset="0"/>
                <a:cs typeface="Times New Roman" pitchFamily="18" charset="0"/>
              </a:rPr>
              <a:t>, then the furthest labia </a:t>
            </a:r>
            <a:r>
              <a:rPr lang="en-US" sz="2400" dirty="0" err="1" smtClean="0">
                <a:latin typeface="Times New Roman" pitchFamily="18" charset="0"/>
                <a:ea typeface="Calibri" pitchFamily="34" charset="0"/>
                <a:cs typeface="Times New Roman" pitchFamily="18" charset="0"/>
              </a:rPr>
              <a:t>minora</a:t>
            </a:r>
            <a:r>
              <a:rPr lang="en-US" sz="2400" dirty="0" smtClean="0">
                <a:latin typeface="Times New Roman" pitchFamily="18" charset="0"/>
                <a:ea typeface="Calibri" pitchFamily="34" charset="0"/>
                <a:cs typeface="Times New Roman" pitchFamily="18" charset="0"/>
              </a:rPr>
              <a:t> ending with the nearest labia </a:t>
            </a:r>
            <a:r>
              <a:rPr lang="en-US" sz="2400" dirty="0" err="1" smtClean="0">
                <a:latin typeface="Times New Roman" pitchFamily="18" charset="0"/>
                <a:ea typeface="Calibri" pitchFamily="34" charset="0"/>
                <a:cs typeface="Times New Roman" pitchFamily="18" charset="0"/>
              </a:rPr>
              <a:t>minora</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Using the left index finger and the thumb separate the </a:t>
            </a:r>
            <a:r>
              <a:rPr lang="en-US" sz="2400" dirty="0" err="1" smtClean="0">
                <a:latin typeface="Times New Roman" pitchFamily="18" charset="0"/>
                <a:ea typeface="Calibri" pitchFamily="34" charset="0"/>
                <a:cs typeface="Times New Roman" pitchFamily="18" charset="0"/>
              </a:rPr>
              <a:t>libia</a:t>
            </a:r>
            <a:r>
              <a:rPr lang="en-US" sz="2400" dirty="0" smtClean="0">
                <a:latin typeface="Times New Roman" pitchFamily="18" charset="0"/>
                <a:ea typeface="Calibri" pitchFamily="34" charset="0"/>
                <a:cs typeface="Times New Roman" pitchFamily="18" charset="0"/>
              </a:rPr>
              <a:t> to expose the vestibule and use the right hand to swab it using up downward stroke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Drape the patient using the four towels on the abdomen thighs and the </a:t>
            </a:r>
            <a:r>
              <a:rPr lang="en-US" sz="2400" dirty="0" err="1" smtClean="0">
                <a:latin typeface="Times New Roman" pitchFamily="18" charset="0"/>
                <a:ea typeface="Calibri" pitchFamily="34" charset="0"/>
                <a:cs typeface="Times New Roman" pitchFamily="18" charset="0"/>
              </a:rPr>
              <a:t>perineal</a:t>
            </a:r>
            <a:r>
              <a:rPr lang="en-US" sz="2400" dirty="0" smtClean="0">
                <a:latin typeface="Times New Roman" pitchFamily="18" charset="0"/>
                <a:ea typeface="Calibri" pitchFamily="34" charset="0"/>
                <a:cs typeface="Times New Roman" pitchFamily="18" charset="0"/>
              </a:rPr>
              <a:t> urea by placing penetrated drape over the area.  The vulva should be visible through the opening.</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762000" y="233626"/>
            <a:ext cx="81534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Ask the assistant to pour lubricant into the </a:t>
            </a:r>
            <a:r>
              <a:rPr lang="en-US" sz="2400" dirty="0" err="1" smtClean="0">
                <a:latin typeface="Times New Roman" pitchFamily="18" charset="0"/>
                <a:ea typeface="Calibri" pitchFamily="34" charset="0"/>
                <a:cs typeface="Times New Roman" pitchFamily="18" charset="0"/>
              </a:rPr>
              <a:t>gallipot</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Place the sterile kidney dish below the vulva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Using your right hand pick the catheter and insert the tip into the lubricant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Separate the labia with the left hand thumb and index finger to observe the urethral orifice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Gently insert the lubricated tip into urethra for 4 - 5 cm in an upward and backward  direction and let the urine flow into the kidney dish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Secure the catheter with a  strapping to the thigh to prevent slipping out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catheter is to be retained balloon it with the sterile water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Collect specimen if required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Connect the drainage bag or insert sterile spigot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Leave patient comfortable</a:t>
            </a: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lear as follows:-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ake trolley to the sluice room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7696200" cy="6278642"/>
          </a:xfrm>
          <a:prstGeom prst="rect">
            <a:avLst/>
          </a:prstGeom>
        </p:spPr>
        <p:txBody>
          <a:bodyPr wrap="square">
            <a:spAutoFit/>
          </a:bodyPr>
          <a:lstStyle/>
          <a:p>
            <a:pPr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Observe urine </a:t>
            </a:r>
            <a:r>
              <a:rPr lang="en-US" sz="2400" dirty="0" err="1" smtClean="0">
                <a:latin typeface="Times New Roman" pitchFamily="18" charset="0"/>
                <a:ea typeface="Calibri" pitchFamily="34" charset="0"/>
                <a:cs typeface="Times New Roman" pitchFamily="18" charset="0"/>
              </a:rPr>
              <a:t>colour</a:t>
            </a:r>
            <a:r>
              <a:rPr lang="en-US" sz="2400" dirty="0" smtClean="0">
                <a:latin typeface="Times New Roman" pitchFamily="18" charset="0"/>
                <a:ea typeface="Calibri" pitchFamily="34" charset="0"/>
                <a:cs typeface="Times New Roman" pitchFamily="18" charset="0"/>
              </a:rPr>
              <a:t>, deposits and amount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Document in </a:t>
            </a:r>
            <a:r>
              <a:rPr lang="en-US" sz="2400" dirty="0" err="1" smtClean="0">
                <a:latin typeface="Times New Roman" pitchFamily="18" charset="0"/>
                <a:ea typeface="Calibri" pitchFamily="34" charset="0"/>
                <a:cs typeface="Times New Roman" pitchFamily="18" charset="0"/>
              </a:rPr>
              <a:t>cardex</a:t>
            </a:r>
            <a:r>
              <a:rPr lang="en-US" sz="2400" dirty="0" smtClean="0">
                <a:latin typeface="Times New Roman" pitchFamily="18" charset="0"/>
                <a:ea typeface="Calibri" pitchFamily="34" charset="0"/>
                <a:cs typeface="Times New Roman" pitchFamily="18" charset="0"/>
              </a:rPr>
              <a:t> and input/output chart.</a:t>
            </a: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Label the specimen and send it to laboratory</a:t>
            </a:r>
          </a:p>
          <a:p>
            <a:pPr lvl="0" fontAlgn="base">
              <a:spcBef>
                <a:spcPct val="0"/>
              </a:spcBef>
              <a:spcAft>
                <a:spcPct val="0"/>
              </a:spcAft>
            </a:pPr>
            <a:r>
              <a:rPr lang="en-US" sz="2400" b="1" u="sng" dirty="0" smtClean="0">
                <a:latin typeface="Times New Roman" pitchFamily="18" charset="0"/>
                <a:ea typeface="Calibri" pitchFamily="34" charset="0"/>
                <a:cs typeface="Times New Roman" pitchFamily="18" charset="0"/>
              </a:rPr>
              <a:t>Male Patient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same as for female patient up to  the point of drawing 20 cc of water and placing the syringe on the sterile field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Clean the prepuce or area around the end of the penis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Use your left hand to place a sterile swab over the prepuce.  If necessary retract it so that the </a:t>
            </a:r>
            <a:r>
              <a:rPr lang="en-US" sz="2400" dirty="0" err="1" smtClean="0">
                <a:latin typeface="Times New Roman" pitchFamily="18" charset="0"/>
                <a:ea typeface="Calibri" pitchFamily="34" charset="0"/>
                <a:cs typeface="Times New Roman" pitchFamily="18" charset="0"/>
              </a:rPr>
              <a:t>meatus</a:t>
            </a:r>
            <a:r>
              <a:rPr lang="en-US" sz="2400" dirty="0" smtClean="0">
                <a:latin typeface="Times New Roman" pitchFamily="18" charset="0"/>
                <a:ea typeface="Calibri" pitchFamily="34" charset="0"/>
                <a:cs typeface="Times New Roman" pitchFamily="18" charset="0"/>
              </a:rPr>
              <a:t> is exposed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Cleanse the urinary </a:t>
            </a:r>
            <a:r>
              <a:rPr lang="en-US" sz="2400" dirty="0" err="1" smtClean="0">
                <a:latin typeface="Times New Roman" pitchFamily="18" charset="0"/>
                <a:ea typeface="Calibri" pitchFamily="34" charset="0"/>
                <a:cs typeface="Times New Roman" pitchFamily="18" charset="0"/>
              </a:rPr>
              <a:t>meatuswith</a:t>
            </a:r>
            <a:r>
              <a:rPr lang="en-US" sz="2400" dirty="0" smtClean="0">
                <a:latin typeface="Times New Roman" pitchFamily="18" charset="0"/>
                <a:ea typeface="Calibri" pitchFamily="34" charset="0"/>
                <a:cs typeface="Times New Roman" pitchFamily="18" charset="0"/>
              </a:rPr>
              <a:t> cotton swab dipped in antiseptic lotion wiping with a downward motion from the </a:t>
            </a:r>
            <a:r>
              <a:rPr lang="en-US" sz="2400" dirty="0" err="1" smtClean="0">
                <a:latin typeface="Times New Roman" pitchFamily="18" charset="0"/>
                <a:ea typeface="Calibri" pitchFamily="34" charset="0"/>
                <a:cs typeface="Times New Roman" pitchFamily="18" charset="0"/>
              </a:rPr>
              <a:t>meatus</a:t>
            </a:r>
            <a:r>
              <a:rPr lang="en-US" sz="2400" dirty="0" smtClean="0">
                <a:latin typeface="Times New Roman" pitchFamily="18" charset="0"/>
                <a:ea typeface="Calibri" pitchFamily="34" charset="0"/>
                <a:cs typeface="Times New Roman" pitchFamily="18" charset="0"/>
              </a:rPr>
              <a:t> or use a circular motion from </a:t>
            </a:r>
            <a:r>
              <a:rPr lang="en-US" sz="2400" dirty="0" err="1" smtClean="0">
                <a:latin typeface="Times New Roman" pitchFamily="18" charset="0"/>
                <a:ea typeface="Calibri" pitchFamily="34" charset="0"/>
                <a:cs typeface="Times New Roman" pitchFamily="18" charset="0"/>
              </a:rPr>
              <a:t>meatus</a:t>
            </a:r>
            <a:r>
              <a:rPr lang="en-US" sz="2400" dirty="0" smtClean="0">
                <a:latin typeface="Times New Roman" pitchFamily="18" charset="0"/>
                <a:ea typeface="Calibri" pitchFamily="34" charset="0"/>
                <a:cs typeface="Times New Roman" pitchFamily="18" charset="0"/>
              </a:rPr>
              <a:t> to base of the penis.  Discard the cotton wool ball.  Repeat this step at least 3 - 4 times </a:t>
            </a:r>
          </a:p>
          <a:p>
            <a:pPr lvl="0" eaLnBrk="0" fontAlgn="base" hangingPunct="0">
              <a:spcBef>
                <a:spcPct val="0"/>
              </a:spcBef>
              <a:spcAft>
                <a:spcPct val="0"/>
              </a:spcAft>
              <a:buFont typeface="Wingdings" pitchFamily="2" charset="2"/>
              <a:buChar char="v"/>
            </a:pPr>
            <a:r>
              <a:rPr lang="en-US" sz="2400" dirty="0" smtClean="0">
                <a:latin typeface="Times New Roman" pitchFamily="18" charset="0"/>
                <a:cs typeface="Times New Roman" pitchFamily="18" charset="0"/>
              </a:rPr>
              <a:t>Using your right hand pick the catheter and insert </a:t>
            </a:r>
            <a:r>
              <a:rPr lang="en-US" sz="2400" dirty="0" smtClean="0">
                <a:latin typeface="Times New Roman" pitchFamily="18" charset="0"/>
                <a:ea typeface="Calibri" pitchFamily="34" charset="0"/>
                <a:cs typeface="Times New Roman" pitchFamily="18" charset="0"/>
              </a:rPr>
              <a:t> tip into the lubricant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457200" y="498977"/>
            <a:ext cx="8229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 typeface="Wingdings" pitchFamily="2" charset="2"/>
              <a:buChar char="v"/>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Lift the penis with your left hand at an angel of 90 degrees to straighten the urethra </a:t>
            </a: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Insert the lubricated catheter gently with your right hand for about 16cm to 20cm</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or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until urine begins to drain.  Do not force the catheter.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Gently pull slightly on the catheter to check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Connect distal end of the catheter to drainage bag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Secure  catheter with tape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non circumcised patient gently replace the foreskin.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Attach drainage bag to bed frame (carefully ensuring the loops do not fall into dependent loops)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Wash and dry hands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Thank patient and leave him comfortable.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685800" y="-181808"/>
            <a:ext cx="8001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2400" u="sng" dirty="0" smtClean="0">
                <a:latin typeface="Times New Roman" pitchFamily="18" charset="0"/>
                <a:ea typeface="Calibri" pitchFamily="34" charset="0"/>
                <a:cs typeface="Times New Roman" pitchFamily="18" charset="0"/>
              </a:rPr>
              <a:t>Evaluation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Evaluate: </a:t>
            </a:r>
          </a:p>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Whether the urine is draining and the distension has been </a:t>
            </a:r>
            <a:r>
              <a:rPr lang="en-US" sz="2400" dirty="0" err="1" smtClean="0">
                <a:latin typeface="Times New Roman" pitchFamily="18" charset="0"/>
                <a:ea typeface="Calibri" pitchFamily="34" charset="0"/>
                <a:cs typeface="Times New Roman" pitchFamily="18" charset="0"/>
              </a:rPr>
              <a:t>releived</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For any discomfort and abnormalities in urine </a:t>
            </a:r>
          </a:p>
          <a:p>
            <a:pPr lvl="0" eaLnBrk="0" fontAlgn="base" hangingPunct="0">
              <a:spcBef>
                <a:spcPct val="0"/>
              </a:spcBef>
              <a:spcAft>
                <a:spcPct val="0"/>
              </a:spcAf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Documentation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 the date, time, size and type of catheter, amount of water instilled into the balloon, technique used, amount, color and characteristics of urine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Report any unusual discomfort during insertion and </a:t>
            </a:r>
            <a:r>
              <a:rPr lang="en-US" sz="2400" dirty="0" smtClean="0">
                <a:latin typeface="Times New Roman" pitchFamily="18" charset="0"/>
                <a:ea typeface="Calibri" pitchFamily="34" charset="0"/>
                <a:cs typeface="Times New Roman" pitchFamily="18" charset="0"/>
              </a:rPr>
              <a:t>any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difficulties encountered in passing the catheter smoothly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Indicate if specimen was taken to the laboratory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0"/>
            <a:ext cx="8305800" cy="6370975"/>
          </a:xfrm>
          <a:prstGeom prst="rect">
            <a:avLst/>
          </a:prstGeom>
          <a:noFill/>
        </p:spPr>
        <p:txBody>
          <a:bodyPr wrap="square" rtlCol="0">
            <a:spAutoFit/>
          </a:bodyPr>
          <a:lstStyle/>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Principles Considered in the Management of a Patient With an Indwelling Urethral Catheter </a:t>
            </a:r>
            <a:endParaRPr lang="en-US" sz="2400" b="1"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1.  The patient especially if he is ambulatory should be given appropriate instructions about catheter care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2.  A sterile closed drainage system should always be used in short-term catheterization.  The distal urinary catheter and proximal drainage tube should not be disconnected except for necessary catheter irrigation.  Unobstructed downhill flow must be maintained.  The collecting bag should be emptied  regularly (when urine drainage reaches 400 ml and kept below the level of the bladder.  A poorly functioning catheter should be replaced.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3.  </a:t>
            </a:r>
            <a:r>
              <a:rPr lang="en-US" sz="2400" dirty="0" err="1" smtClean="0">
                <a:latin typeface="Times New Roman" pitchFamily="18" charset="0"/>
                <a:ea typeface="Calibri" pitchFamily="34" charset="0"/>
                <a:cs typeface="Times New Roman" pitchFamily="18" charset="0"/>
              </a:rPr>
              <a:t>Perineal</a:t>
            </a:r>
            <a:r>
              <a:rPr lang="en-US" sz="2400" dirty="0" smtClean="0">
                <a:latin typeface="Times New Roman" pitchFamily="18" charset="0"/>
                <a:ea typeface="Calibri" pitchFamily="34" charset="0"/>
                <a:cs typeface="Times New Roman" pitchFamily="18" charset="0"/>
              </a:rPr>
              <a:t> care (1 to 2) times per day and when necessary should include cleaning of the </a:t>
            </a:r>
            <a:r>
              <a:rPr lang="en-US" sz="2400" dirty="0" err="1" smtClean="0">
                <a:latin typeface="Times New Roman" pitchFamily="18" charset="0"/>
                <a:ea typeface="Calibri" pitchFamily="34" charset="0"/>
                <a:cs typeface="Times New Roman" pitchFamily="18" charset="0"/>
              </a:rPr>
              <a:t>meatus</a:t>
            </a:r>
            <a:r>
              <a:rPr lang="en-US" sz="2400" dirty="0" smtClean="0">
                <a:latin typeface="Times New Roman" pitchFamily="18" charset="0"/>
                <a:ea typeface="Calibri" pitchFamily="34" charset="0"/>
                <a:cs typeface="Times New Roman" pitchFamily="18" charset="0"/>
              </a:rPr>
              <a:t> - catheter junction with soap and water.</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4.  The catheter should be secured by anchoring it to the upper thigh in women and to the lower abdomen in men to prevent catheter movement and urethral tension</a:t>
            </a:r>
            <a:r>
              <a:rPr lang="en-US" dirty="0" smtClean="0">
                <a:latin typeface="Times New Roman" pitchFamily="18" charset="0"/>
                <a:ea typeface="Calibri" pitchFamily="34" charset="0"/>
                <a:cs typeface="Times New Roman" pitchFamily="18" charset="0"/>
              </a:rPr>
              <a:t>.</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685800" y="243011"/>
            <a:ext cx="7924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Tx/>
              <a:buAutoNum type="arabicPeriod" startAt="5"/>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technique should be used whenever the collection system is opened.  Catheter irrigation is performed only when blood clots are suspected.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6.</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When the patient is catheterized for less than two weeks routine catheter change is not necessary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With long term use of catheter where the collection bag is reused, it should be washed with soap and water and rinsed thoroughly when not reused immediately.   It should be filled with 1/2 cup of vinegar and drained .Vinegar is effective against pseudomonas and other organisms .  It also eliminates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odours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Remove the catheter at the earliest moment possible.   </a:t>
            </a: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minimize infections intermittent catheterization and external catheters can be used instead  of indwelling urethral catheters.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28600" y="397647"/>
            <a:ext cx="8458200" cy="480131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actions for a patient who has a catheter in place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Managing fluid intake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Providing for the comfort and safety of the patient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Preventing infection.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Complications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Urethritis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Urethral sphincter damage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Urethral stricture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Creation of false passage.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09600"/>
            <a:ext cx="6172200" cy="3970318"/>
          </a:xfrm>
          <a:prstGeom prst="rect">
            <a:avLst/>
          </a:prstGeom>
          <a:noFill/>
        </p:spPr>
        <p:txBody>
          <a:bodyPr wrap="square" rtlCol="0">
            <a:spAutoFit/>
          </a:bodyPr>
          <a:lstStyle/>
          <a:p>
            <a:pPr lvl="0" eaLnBrk="0" fontAlgn="base" hangingPunct="0">
              <a:spcBef>
                <a:spcPct val="0"/>
              </a:spcBef>
              <a:spcAft>
                <a:spcPct val="0"/>
              </a:spcAft>
            </a:pPr>
            <a:r>
              <a:rPr lang="en-US" sz="2800" b="1" dirty="0" smtClean="0">
                <a:latin typeface="Times New Roman" pitchFamily="18" charset="0"/>
                <a:ea typeface="Calibri" pitchFamily="34" charset="0"/>
                <a:cs typeface="Times New Roman" pitchFamily="18" charset="0"/>
              </a:rPr>
              <a:t>Endoscopic Examinations</a:t>
            </a:r>
            <a:endParaRPr lang="en-US" sz="2800" dirty="0" smtClean="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Bronchoscopy</a:t>
            </a:r>
            <a:endParaRPr lang="en-US" sz="2800" dirty="0" smtClean="0">
              <a:latin typeface="Times New Roman" pitchFamily="18" charset="0"/>
              <a:ea typeface="Calibri" pitchFamily="34" charset="0"/>
              <a:cs typeface="Times New Roman" pitchFamily="18"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cs typeface="Times New Roman" pitchFamily="18" charset="0"/>
              </a:rPr>
              <a:t>Oesophagoscopy</a:t>
            </a:r>
            <a:endParaRPr lang="en-US" sz="2800" dirty="0" smtClean="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Gastroscopy</a:t>
            </a:r>
            <a:endParaRPr lang="en-US" sz="2800" dirty="0" smtClean="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Sigmoidoscopy</a:t>
            </a:r>
            <a:endParaRPr lang="en-US" sz="2800" dirty="0" smtClean="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Protoscopy</a:t>
            </a:r>
            <a:endParaRPr lang="en-US" sz="2800" dirty="0" smtClean="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Cystoscopy</a:t>
            </a:r>
            <a:endParaRPr lang="en-US" sz="2800" dirty="0" smtClean="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US" sz="2800" dirty="0" err="1" smtClean="0">
                <a:latin typeface="Times New Roman" pitchFamily="18" charset="0"/>
                <a:ea typeface="Calibri" pitchFamily="34" charset="0"/>
                <a:cs typeface="Times New Roman" pitchFamily="18" charset="0"/>
              </a:rPr>
              <a:t>Laparascopy</a:t>
            </a:r>
            <a:r>
              <a:rPr lang="en-US" sz="2800" dirty="0" smtClean="0">
                <a:latin typeface="Times New Roman" pitchFamily="18" charset="0"/>
                <a:ea typeface="Calibri" pitchFamily="34" charset="0"/>
                <a:cs typeface="Times New Roman" pitchFamily="18" charset="0"/>
              </a:rPr>
              <a:t> </a:t>
            </a: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Role of a nurse in the above procedure</a:t>
            </a:r>
            <a:endParaRPr lang="en-US" sz="2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990600" y="873212"/>
            <a:ext cx="7391400" cy="480131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URINARY BLADDER IRRIGATION /WASHOUT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the process of instilling a solution into the urinary bladder to provide cleansing and administer medications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prevent or relieve blockage of the urinary bladder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instill medication for local treatment of the bladder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Patients having an indwelling catheter for a long time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bladder surgery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Bladder infection/inflammation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Blockage of the urinary catheter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prostatectomy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685800" y="238265"/>
            <a:ext cx="7772400" cy="517064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Requirements </a:t>
            </a:r>
            <a:endParaRPr lang="en-US" sz="2400" b="1"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A clean trolley arranged as follows:</a:t>
            </a:r>
            <a:endParaRPr lang="en-US" sz="2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Top Shelf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Sterile catheterization tray or irrigation set with:-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large kidney dish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gallipots one with cotton wool and gauze swabs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lang="en-US" sz="2400" dirty="0" smtClean="0">
                <a:latin typeface="Times New Roman" pitchFamily="18" charset="0"/>
                <a:ea typeface="Calibri" pitchFamily="34" charset="0"/>
                <a:cs typeface="Times New Roman" pitchFamily="18" charset="0"/>
              </a:rPr>
              <a:t>sterile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towels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Disposable 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towels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acket of gloves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Graduated measuring jug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arge catheter tip syringe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way indwelling catheter  - provision for ( catheter drainage , bulb inflation, irrigation or </a:t>
            </a:r>
            <a:r>
              <a:rPr lang="en-US" sz="2400" dirty="0" smtClean="0">
                <a:latin typeface="Arial" pitchFamily="34" charset="0"/>
                <a:cs typeface="Arial" pitchFamily="34" charset="0"/>
              </a:rPr>
              <a:t> 2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way in dwelling catheter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pigot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609600" y="3470181"/>
            <a:ext cx="8305800" cy="246221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000" dirty="0" err="1" smtClean="0">
                <a:latin typeface="Times New Roman" pitchFamily="18" charset="0"/>
                <a:ea typeface="Calibri" pitchFamily="34" charset="0"/>
                <a:cs typeface="Times New Roman" pitchFamily="18" charset="0"/>
              </a:rPr>
              <a:t>I</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p</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ole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pair of clean gloves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Wash cloth/</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fllannel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Bath towel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ordered solution for irrigation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Strapping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Receiver for used swabs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Receiver with contaminant for used equipment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533400" y="609600"/>
            <a:ext cx="6324600" cy="3354765"/>
          </a:xfrm>
          <a:prstGeom prst="rect">
            <a:avLst/>
          </a:prstGeom>
        </p:spPr>
        <p:txBody>
          <a:bodyPr wrap="square">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Bottom Self </a:t>
            </a:r>
            <a:endParaRPr lang="en-US" sz="2400" b="1" dirty="0" smtClean="0">
              <a:latin typeface="Arial" pitchFamily="34" charset="0"/>
              <a:cs typeface="Arial" pitchFamily="34" charset="0"/>
            </a:endParaRPr>
          </a:p>
          <a:p>
            <a:pPr lvl="0" eaLnBrk="0" fontAlgn="base" hangingPunct="0">
              <a:spcBef>
                <a:spcPct val="0"/>
              </a:spcBef>
              <a:spcAft>
                <a:spcPct val="0"/>
              </a:spcAft>
              <a:buFontTx/>
              <a:buChar char="•"/>
            </a:pPr>
            <a:r>
              <a:rPr lang="en-US" sz="2000" dirty="0" smtClean="0">
                <a:latin typeface="Times New Roman" pitchFamily="18" charset="0"/>
                <a:ea typeface="Calibri" pitchFamily="34" charset="0"/>
                <a:cs typeface="Times New Roman" pitchFamily="18" charset="0"/>
              </a:rPr>
              <a:t>Medication additives if ordered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000" dirty="0" smtClean="0">
                <a:latin typeface="Times New Roman" pitchFamily="18" charset="0"/>
                <a:ea typeface="Calibri" pitchFamily="34" charset="0"/>
                <a:cs typeface="Times New Roman" pitchFamily="18" charset="0"/>
              </a:rPr>
              <a:t>The recommended antiseptic solution for cleansing e.g. </a:t>
            </a:r>
            <a:r>
              <a:rPr lang="en-US" sz="2000" dirty="0" err="1" smtClean="0">
                <a:latin typeface="Times New Roman" pitchFamily="18" charset="0"/>
                <a:ea typeface="Calibri" pitchFamily="34" charset="0"/>
                <a:cs typeface="Times New Roman" pitchFamily="18" charset="0"/>
              </a:rPr>
              <a:t>Hibitane</a:t>
            </a:r>
            <a:r>
              <a:rPr lang="en-US" sz="2000" dirty="0" smtClean="0">
                <a:latin typeface="Times New Roman" pitchFamily="18" charset="0"/>
                <a:ea typeface="Calibri" pitchFamily="34" charset="0"/>
                <a:cs typeface="Times New Roman" pitchFamily="18" charset="0"/>
              </a:rPr>
              <a:t>, </a:t>
            </a:r>
            <a:r>
              <a:rPr lang="en-US" sz="2000" dirty="0" err="1" smtClean="0">
                <a:latin typeface="Times New Roman" pitchFamily="18" charset="0"/>
                <a:ea typeface="Calibri" pitchFamily="34" charset="0"/>
                <a:cs typeface="Times New Roman" pitchFamily="18" charset="0"/>
              </a:rPr>
              <a:t>betadine</a:t>
            </a:r>
            <a:r>
              <a:rPr lang="en-US" sz="2000" dirty="0" smtClean="0">
                <a:latin typeface="Times New Roman" pitchFamily="18" charset="0"/>
                <a:ea typeface="Calibri" pitchFamily="34" charset="0"/>
                <a:cs typeface="Times New Roman" pitchFamily="18" charset="0"/>
              </a:rPr>
              <a:t>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000" dirty="0" smtClean="0">
                <a:latin typeface="Times New Roman" pitchFamily="18" charset="0"/>
                <a:ea typeface="Calibri" pitchFamily="34" charset="0"/>
                <a:cs typeface="Times New Roman" pitchFamily="18" charset="0"/>
              </a:rPr>
              <a:t>Large receiver or urine bag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000" dirty="0" smtClean="0">
                <a:latin typeface="Times New Roman" pitchFamily="18" charset="0"/>
                <a:ea typeface="Calibri" pitchFamily="34" charset="0"/>
                <a:cs typeface="Times New Roman" pitchFamily="18" charset="0"/>
              </a:rPr>
              <a:t>Measuring jug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000" dirty="0" smtClean="0">
                <a:latin typeface="Times New Roman" pitchFamily="18" charset="0"/>
                <a:ea typeface="Calibri" pitchFamily="34" charset="0"/>
                <a:cs typeface="Times New Roman" pitchFamily="18" charset="0"/>
              </a:rPr>
              <a:t>Mackintosh and towels /draw sheet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000" dirty="0" smtClean="0">
                <a:latin typeface="Times New Roman" pitchFamily="18" charset="0"/>
                <a:ea typeface="Calibri" pitchFamily="34" charset="0"/>
                <a:cs typeface="Times New Roman" pitchFamily="18" charset="0"/>
              </a:rPr>
              <a:t>Warm soapy water in a bowel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000" dirty="0" smtClean="0">
                <a:latin typeface="Times New Roman" pitchFamily="18" charset="0"/>
                <a:ea typeface="Calibri" pitchFamily="34" charset="0"/>
                <a:cs typeface="Times New Roman" pitchFamily="18" charset="0"/>
              </a:rPr>
              <a:t>Iv  tubing</a:t>
            </a:r>
            <a:endParaRPr lang="en-US" sz="2000" dirty="0" smtClean="0">
              <a:latin typeface="Arial" pitchFamily="34" charset="0"/>
              <a:cs typeface="Arial" pitchFamily="34" charset="0"/>
            </a:endParaRPr>
          </a:p>
          <a:p>
            <a:pPr lvl="0" eaLnBrk="0" fontAlgn="base" hangingPunct="0">
              <a:spcBef>
                <a:spcPct val="0"/>
              </a:spcBef>
              <a:spcAft>
                <a:spcPct val="0"/>
              </a:spcAft>
            </a:pP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6063198"/>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Procedure </a:t>
            </a:r>
            <a:endParaRPr lang="en-US" sz="2400" b="1"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Wash hands, dry and wear gloves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Arrange items appropriately on the trolley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Explain procedure to the patient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Provide privacy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Ask the assistant to open the sterile pack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Assist the patient to assume a dorsal recumbent position ( - laying on the back facing up with the knees bent and the feet planted flat on the ground or bed) if a male patient . </a:t>
            </a:r>
            <a:endParaRPr lang="en-US" sz="2400" dirty="0" smtClean="0">
              <a:latin typeface="Arial" pitchFamily="34" charset="0"/>
              <a:ea typeface="Calibri" pitchFamily="34" charset="0"/>
              <a:cs typeface="Times New Roman" pitchFamily="18" charset="0"/>
            </a:endParaRPr>
          </a:p>
          <a:p>
            <a:pPr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Fold the linen to expose the catheter if already in situ or to catheterize if not in situ. </a:t>
            </a:r>
          </a:p>
          <a:p>
            <a:pPr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Place mackintosh and towel or draw sheet under the patient's buttocks. If female cover the thighs and if male cover the upper abdomen with a blanket </a:t>
            </a:r>
            <a:endParaRPr lang="en-US" sz="20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pP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28600" y="-442786"/>
            <a:ext cx="8305800" cy="664797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Cleanse and dry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perineal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area and discard gloves .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Wash had and wear a new pair of gloves.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Cleanse the irrigation port of catheter with the recommended </a:t>
            </a: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ntiseptic solution .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Connect tubing or irrigation fluid to irrigation port of the catheter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Slowly open roller clamp on irrigation tubing and adjust drip rate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intermittent irrigation clamp and release catheter and adjust flow of irrigation fluid as per instructions.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Clear the working area, wash hands and leave the patient comfortable.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Bladder Irrigation Management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patient is experiencing pain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urn off the irrigation and check for kinks or clots in the catheter or drainage bag tubing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alpate the bladder to determine distention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heck drainage to determine if output is adequate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04800" y="254169"/>
            <a:ext cx="8305800" cy="597086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there is leakage around the catheter: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ssess for obstruction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ssess for bladder spasms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void cold irrigation fluid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400" dirty="0" smtClean="0">
                <a:latin typeface="Times New Roman" pitchFamily="18" charset="0"/>
                <a:ea typeface="Calibri" pitchFamily="34" charset="0"/>
                <a:cs typeface="Times New Roman" pitchFamily="18" charset="0"/>
              </a:rPr>
              <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nsure the catheter is secured to the patients thigh to minimize catheter movement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amount of drainage is less than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irrigant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infused.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Turn off the irrigation and check for kinks or clots in the catheter or drainage bag tubing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Palpate the bladder and note any pain or discomfort. </a:t>
            </a:r>
            <a:r>
              <a:rPr lang="en-US" sz="2400" dirty="0" smtClean="0">
                <a:latin typeface="Times New Roman" pitchFamily="18" charset="0"/>
                <a:ea typeface="Calibri" pitchFamily="34"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case of a clot try to milk the catheter to dislodge the clot.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there is an increase in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haematuria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clots are pressed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Increase the infusion rate and observe the drainage and patient comfort.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533400"/>
            <a:ext cx="6172200" cy="5262979"/>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Documentatio</a:t>
            </a:r>
            <a:r>
              <a:rPr lang="en-US" sz="2800" dirty="0" smtClean="0">
                <a:latin typeface="Times New Roman" pitchFamily="18" charset="0"/>
                <a:cs typeface="Times New Roman" pitchFamily="18" charset="0"/>
              </a:rPr>
              <a:t>n</a:t>
            </a:r>
          </a:p>
          <a:p>
            <a:pPr>
              <a:buFont typeface="Wingdings" pitchFamily="2" charset="2"/>
              <a:buChar char="v"/>
            </a:pPr>
            <a:r>
              <a:rPr lang="en-US" sz="2800" dirty="0" smtClean="0">
                <a:latin typeface="Times New Roman" pitchFamily="18" charset="0"/>
                <a:cs typeface="Times New Roman" pitchFamily="18" charset="0"/>
              </a:rPr>
              <a:t>Record findings in the </a:t>
            </a:r>
            <a:r>
              <a:rPr lang="en-US" sz="2800" dirty="0" err="1" smtClean="0">
                <a:latin typeface="Times New Roman" pitchFamily="18" charset="0"/>
                <a:cs typeface="Times New Roman" pitchFamily="18" charset="0"/>
              </a:rPr>
              <a:t>cardex</a:t>
            </a:r>
            <a:r>
              <a:rPr lang="en-US" sz="2800" dirty="0" smtClean="0">
                <a:latin typeface="Times New Roman" pitchFamily="18" charset="0"/>
                <a:cs typeface="Times New Roman" pitchFamily="18" charset="0"/>
              </a:rPr>
              <a:t> and patient’s notes</a:t>
            </a:r>
          </a:p>
          <a:p>
            <a:pPr>
              <a:buFont typeface="Wingdings" pitchFamily="2" charset="2"/>
              <a:buChar char="v"/>
            </a:pPr>
            <a:r>
              <a:rPr lang="en-US" sz="2800" dirty="0" smtClean="0">
                <a:latin typeface="Times New Roman" pitchFamily="18" charset="0"/>
                <a:cs typeface="Times New Roman" pitchFamily="18" charset="0"/>
              </a:rPr>
              <a:t>Note date, time, and method  of  irrigation and amount of solution used each time.</a:t>
            </a:r>
          </a:p>
          <a:p>
            <a:pPr>
              <a:buFont typeface="Wingdings" pitchFamily="2" charset="2"/>
              <a:buChar char="v"/>
            </a:pPr>
            <a:r>
              <a:rPr lang="en-US" sz="2800" dirty="0" smtClean="0">
                <a:latin typeface="Times New Roman" pitchFamily="18" charset="0"/>
                <a:cs typeface="Times New Roman" pitchFamily="18" charset="0"/>
              </a:rPr>
              <a:t>Note appearance and amount of  drained fluid and how patient tolerated the procedure and whether the catheter is patent.</a:t>
            </a:r>
          </a:p>
          <a:p>
            <a:pPr>
              <a:buFont typeface="Wingdings" pitchFamily="2" charset="2"/>
              <a:buChar char="v"/>
            </a:pPr>
            <a:r>
              <a:rPr lang="en-US" sz="2800" dirty="0" smtClean="0">
                <a:latin typeface="Times New Roman" pitchFamily="18" charset="0"/>
                <a:cs typeface="Times New Roman" pitchFamily="18" charset="0"/>
              </a:rPr>
              <a:t>Note infusion rate, any medication added and urine output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457200" y="152400"/>
            <a:ext cx="8382000" cy="681285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DIALYSIS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the process of removing excess water, solutes, and toxins from the blood in patients whose kidneys can no longer perform these functions naturally.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Types of dialysis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are two types of dialysis.  Namely:-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Peritoneal dialysis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Haemodialysis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Peritoneal dialysis</a:t>
            </a:r>
          </a:p>
          <a:p>
            <a:pPr marL="0" marR="0" lvl="0" indent="0" algn="l" defTabSz="914400" rtl="0" eaLnBrk="0" fontAlgn="base" latinLnBrk="0" hangingPunct="0">
              <a:lnSpc>
                <a:spcPct val="100000"/>
              </a:lnSpc>
              <a:spcBef>
                <a:spcPct val="0"/>
              </a:spcBef>
              <a:spcAft>
                <a:spcPct val="0"/>
              </a:spcAft>
              <a:buClrTx/>
              <a:buSzTx/>
              <a:buFontTx/>
              <a:buNone/>
              <a:tabLst/>
            </a:pPr>
            <a:r>
              <a:rPr lang="en-US" sz="2400" b="1" u="sng" dirty="0" smtClean="0">
                <a:latin typeface="Times New Roman" pitchFamily="18" charset="0"/>
                <a:ea typeface="Calibri" pitchFamily="34" charset="0"/>
                <a:cs typeface="Times New Roman" pitchFamily="18" charset="0"/>
              </a:rPr>
              <a:t>Definition</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This is the process</a:t>
            </a:r>
            <a:r>
              <a:rPr kumimoji="0" lang="en-US" sz="2400"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correcting electrolyte </a:t>
            </a:r>
            <a:r>
              <a:rPr kumimoji="0" lang="en-US" sz="2400" i="0"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imbalancs</a:t>
            </a:r>
            <a:r>
              <a:rPr kumimoji="0" lang="en-US" sz="2400" i="0" strike="noStrike" cap="none" normalizeH="0" dirty="0" smtClean="0">
                <a:ln>
                  <a:noFill/>
                </a:ln>
                <a:solidFill>
                  <a:schemeClr val="tx1"/>
                </a:solidFill>
                <a:effectLst/>
                <a:latin typeface="Times New Roman" pitchFamily="18" charset="0"/>
                <a:ea typeface="Calibri" pitchFamily="34" charset="0"/>
                <a:cs typeface="Times New Roman" pitchFamily="18" charset="0"/>
              </a:rPr>
              <a:t> and removing excess fluid and solutes from a patient’s blood using natural membrane(peritoneum)</a:t>
            </a:r>
            <a:endParaRPr kumimoji="0" lang="en-US" sz="240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Peritoneal dialysis involves repeated cycles of instilling a specially prepared electrolyte solution known as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dialysate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into the peritoneal cavity, allowing time for substance exchange and then removing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dialysate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457200" y="-109266"/>
            <a:ext cx="8229600" cy="7786747"/>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a:t>
            </a:r>
          </a:p>
          <a:p>
            <a:pPr lvl="0" fontAlgn="base">
              <a:spcBef>
                <a:spcPct val="0"/>
              </a:spcBef>
              <a:spcAft>
                <a:spcPct val="0"/>
              </a:spcAft>
            </a:pPr>
            <a:r>
              <a:rPr lang="en-US" sz="2400" dirty="0" smtClean="0">
                <a:latin typeface="Times New Roman" pitchFamily="18" charset="0"/>
                <a:ea typeface="Calibri" pitchFamily="34" charset="0"/>
                <a:cs typeface="Times New Roman" pitchFamily="18" charset="0"/>
              </a:rPr>
              <a:t>To remove waste products, excess fluid and correct electrolyte imbalances.</a:t>
            </a:r>
            <a:endParaRPr kumimoji="0" lang="en-US" sz="2400" b="0"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cs typeface="Times New Roman" pitchFamily="18" charset="0"/>
              </a:rPr>
              <a:t>1. Acute kidney injury</a:t>
            </a:r>
          </a:p>
          <a:p>
            <a:pPr marL="457200" marR="0" lvl="0" indent="-45720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 Acute intoxication</a:t>
            </a:r>
          </a:p>
          <a:p>
            <a:pPr marL="457200" marR="0" lvl="0" indent="-45720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cs typeface="Times New Roman" pitchFamily="18" charset="0"/>
              </a:rPr>
              <a:t>3. End stage renal disease</a:t>
            </a:r>
          </a:p>
          <a:p>
            <a:pPr marL="342900" marR="0" lvl="0" indent="-34290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4.</a:t>
            </a:r>
            <a:r>
              <a:rPr kumimoji="0" lang="en-US"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Patients with vascular access failure </a:t>
            </a:r>
          </a:p>
          <a:p>
            <a:pPr marL="342900" marR="0" lvl="0" indent="-34290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cs typeface="Times New Roman" pitchFamily="18" charset="0"/>
              </a:rPr>
              <a:t>5. Chronic heart failure</a:t>
            </a:r>
          </a:p>
          <a:p>
            <a:pPr marL="342900" marR="0" lvl="0" indent="-34290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cs typeface="Times New Roman" pitchFamily="18" charset="0"/>
              </a:rPr>
              <a:t>6. Ischemic heart failure</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cs typeface="Arial" pitchFamily="34" charset="0"/>
              </a:rPr>
              <a:t>7.</a:t>
            </a:r>
            <a:r>
              <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Fluid and electrolyte imbalance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Contraindications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Patients with </a:t>
            </a:r>
            <a:r>
              <a:rPr lang="en-US" sz="2400" dirty="0" smtClean="0">
                <a:latin typeface="Times New Roman" pitchFamily="18" charset="0"/>
                <a:ea typeface="Calibri" pitchFamily="34" charset="0"/>
                <a:cs typeface="Times New Roman" pitchFamily="18" charset="0"/>
              </a:rPr>
              <a:t>multiple abdominal ad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hesions</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Severe respiratory disease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History of severe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peritonitis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Abdominal malignancies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Severe vascular disease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Extensive abdominal/bowel  surgery </a:t>
            </a:r>
            <a:r>
              <a:rPr lang="en-US" sz="2400" dirty="0" smtClean="0">
                <a:latin typeface="Times New Roman" pitchFamily="18" charset="0"/>
                <a:ea typeface="Calibri" pitchFamily="34" charset="0"/>
                <a:cs typeface="Times New Roman" pitchFamily="18" charset="0"/>
              </a:rPr>
              <a:t>and abdominal trauma</a:t>
            </a: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 Obesity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609600" y="547360"/>
            <a:ext cx="79248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Types of peritoneal dialysis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Continuous ambulatory peritoneal dialysis(CAPD</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this type of peritoneal dialysis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dialysate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instilled into the abdomen and left in place for 4 to 8 hours .  The empty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dialysate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bag is folded up and carried in a pouch or pocket until it is time to drain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dialysate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bag is later placed at the insertion site and the fluid drained by gravity flow. In CAPD  there are four dialysis cycles in 24 hours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Advantages of CAPD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patient can carry out activities during the dialysis because there is no machine used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body easily maintains homeostasis because the continuous exchange resembles normal renal function. There are also fewer dietary and fluid restrictions.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6172200" cy="5539978"/>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Voluntary Medical Male Circumcision</a:t>
            </a:r>
          </a:p>
          <a:p>
            <a:pPr>
              <a:buFont typeface="Arial" pitchFamily="34" charset="0"/>
              <a:buChar char="•"/>
            </a:pPr>
            <a:r>
              <a:rPr lang="en-US" sz="2800" dirty="0" smtClean="0">
                <a:latin typeface="Times New Roman" pitchFamily="18" charset="0"/>
                <a:cs typeface="Times New Roman" pitchFamily="18" charset="0"/>
              </a:rPr>
              <a:t>Epidemiology of male circumcision and HIV</a:t>
            </a:r>
          </a:p>
          <a:p>
            <a:pPr>
              <a:buFont typeface="Arial" pitchFamily="34" charset="0"/>
              <a:buChar char="•"/>
            </a:pPr>
            <a:r>
              <a:rPr lang="en-US" sz="2800" dirty="0" smtClean="0">
                <a:latin typeface="Times New Roman" pitchFamily="18" charset="0"/>
                <a:cs typeface="Times New Roman" pitchFamily="18" charset="0"/>
              </a:rPr>
              <a:t>Importance of male circumcision in HIV prevention</a:t>
            </a:r>
          </a:p>
          <a:p>
            <a:pPr>
              <a:buFont typeface="Arial" pitchFamily="34" charset="0"/>
              <a:buChar char="•"/>
            </a:pPr>
            <a:r>
              <a:rPr lang="en-US" sz="2800" dirty="0" smtClean="0">
                <a:latin typeface="Times New Roman" pitchFamily="18" charset="0"/>
                <a:cs typeface="Times New Roman" pitchFamily="18" charset="0"/>
              </a:rPr>
              <a:t>Benefits of voluntary medical male </a:t>
            </a:r>
            <a:r>
              <a:rPr lang="en-US" sz="2800" dirty="0" err="1" smtClean="0">
                <a:latin typeface="Times New Roman" pitchFamily="18" charset="0"/>
                <a:cs typeface="Times New Roman" pitchFamily="18" charset="0"/>
              </a:rPr>
              <a:t>cirumcision</a:t>
            </a:r>
            <a:endParaRPr lang="en-US" sz="2800" dirty="0" smtClean="0">
              <a:latin typeface="Times New Roman" pitchFamily="18" charset="0"/>
              <a:cs typeface="Times New Roman" pitchFamily="18" charset="0"/>
            </a:endParaRPr>
          </a:p>
          <a:p>
            <a:pPr>
              <a:buFont typeface="Arial" pitchFamily="34" charset="0"/>
              <a:buChar char="•"/>
            </a:pPr>
            <a:r>
              <a:rPr lang="en-US" sz="2800" dirty="0" smtClean="0">
                <a:latin typeface="Times New Roman" pitchFamily="18" charset="0"/>
                <a:cs typeface="Times New Roman" pitchFamily="18" charset="0"/>
              </a:rPr>
              <a:t>Risks</a:t>
            </a:r>
          </a:p>
          <a:p>
            <a:pPr>
              <a:buFont typeface="Arial" pitchFamily="34" charset="0"/>
              <a:buChar char="•"/>
            </a:pPr>
            <a:r>
              <a:rPr lang="en-US" sz="2800" dirty="0" smtClean="0">
                <a:latin typeface="Times New Roman" pitchFamily="18" charset="0"/>
                <a:cs typeface="Times New Roman" pitchFamily="18" charset="0"/>
              </a:rPr>
              <a:t>Operative procedures</a:t>
            </a:r>
          </a:p>
          <a:p>
            <a:pPr lvl="1">
              <a:buFont typeface="Wingdings" pitchFamily="2" charset="2"/>
              <a:buChar char="ü"/>
            </a:pPr>
            <a:r>
              <a:rPr lang="en-US" sz="2800" dirty="0" smtClean="0">
                <a:latin typeface="Times New Roman" pitchFamily="18" charset="0"/>
                <a:cs typeface="Times New Roman" pitchFamily="18" charset="0"/>
              </a:rPr>
              <a:t>Dorsal slit</a:t>
            </a:r>
          </a:p>
          <a:p>
            <a:pPr lvl="1">
              <a:buFont typeface="Wingdings" pitchFamily="2" charset="2"/>
              <a:buChar char="ü"/>
            </a:pPr>
            <a:r>
              <a:rPr lang="en-US" sz="2800" dirty="0" smtClean="0">
                <a:latin typeface="Times New Roman" pitchFamily="18" charset="0"/>
                <a:cs typeface="Times New Roman" pitchFamily="18" charset="0"/>
              </a:rPr>
              <a:t>Forceps guided</a:t>
            </a:r>
          </a:p>
          <a:p>
            <a:pPr lvl="1">
              <a:buFont typeface="Wingdings" pitchFamily="2" charset="2"/>
              <a:buChar char="ü"/>
            </a:pPr>
            <a:r>
              <a:rPr lang="en-US" sz="2800" dirty="0" smtClean="0">
                <a:latin typeface="Times New Roman" pitchFamily="18" charset="0"/>
                <a:cs typeface="Times New Roman" pitchFamily="18" charset="0"/>
              </a:rPr>
              <a:t>Sleeve resection</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533400"/>
            <a:ext cx="7543800" cy="4770537"/>
          </a:xfrm>
          <a:prstGeom prst="rect">
            <a:avLst/>
          </a:prstGeom>
          <a:noFill/>
        </p:spPr>
        <p:txBody>
          <a:bodyPr wrap="square" rtlCol="0">
            <a:spAutoFit/>
          </a:bodyPr>
          <a:lstStyle/>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2</a:t>
            </a:r>
            <a:r>
              <a:rPr lang="en-US" sz="2800" b="1" dirty="0" smtClean="0">
                <a:latin typeface="Times New Roman" pitchFamily="18" charset="0"/>
                <a:ea typeface="Calibri" pitchFamily="34" charset="0"/>
                <a:cs typeface="Times New Roman" pitchFamily="18" charset="0"/>
              </a:rPr>
              <a:t>. Continuous cycle peritoneal dialysis (CCPD )</a:t>
            </a:r>
            <a:endParaRPr lang="en-US" sz="2800" b="1"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In this type of peritoneal dialysis a machine is used.  There are usually three cycles done at night and one cycle in the morning .</a:t>
            </a: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b="1" u="sng" dirty="0" smtClean="0">
                <a:latin typeface="Times New Roman" pitchFamily="18" charset="0"/>
                <a:ea typeface="Calibri" pitchFamily="34" charset="0"/>
                <a:cs typeface="Times New Roman" pitchFamily="18" charset="0"/>
              </a:rPr>
              <a:t>Advantage</a:t>
            </a:r>
            <a:endParaRPr lang="en-US" sz="2800" b="1"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The peritoneal catheter is opened only for off and on procedures which reduces risk of infection</a:t>
            </a:r>
          </a:p>
          <a:p>
            <a:pPr lvl="0" eaLnBrk="0" fontAlgn="base" hangingPunct="0">
              <a:spcBef>
                <a:spcPct val="0"/>
              </a:spcBef>
              <a:spcAft>
                <a:spcPct val="0"/>
              </a:spcAft>
            </a:pPr>
            <a:r>
              <a:rPr lang="en-US" sz="2800" b="1" dirty="0" smtClean="0">
                <a:latin typeface="Times New Roman" pitchFamily="18" charset="0"/>
                <a:ea typeface="Calibri" pitchFamily="34" charset="0"/>
                <a:cs typeface="Times New Roman" pitchFamily="18" charset="0"/>
              </a:rPr>
              <a:t> 3</a:t>
            </a:r>
            <a:r>
              <a:rPr lang="en-US" sz="2800" dirty="0" smtClean="0">
                <a:latin typeface="Times New Roman" pitchFamily="18" charset="0"/>
                <a:ea typeface="Calibri" pitchFamily="34" charset="0"/>
                <a:cs typeface="Times New Roman" pitchFamily="18" charset="0"/>
              </a:rPr>
              <a:t>. </a:t>
            </a:r>
            <a:r>
              <a:rPr lang="en-US" sz="2800" b="1" dirty="0" smtClean="0">
                <a:latin typeface="Times New Roman" pitchFamily="18" charset="0"/>
                <a:ea typeface="Calibri" pitchFamily="34" charset="0"/>
                <a:cs typeface="Times New Roman" pitchFamily="18" charset="0"/>
              </a:rPr>
              <a:t>Intermittent </a:t>
            </a:r>
            <a:r>
              <a:rPr lang="en-US" sz="2800" b="1" dirty="0" err="1" smtClean="0">
                <a:latin typeface="Times New Roman" pitchFamily="18" charset="0"/>
                <a:ea typeface="Calibri" pitchFamily="34" charset="0"/>
                <a:cs typeface="Times New Roman" pitchFamily="18" charset="0"/>
              </a:rPr>
              <a:t>periotoneal</a:t>
            </a:r>
            <a:r>
              <a:rPr lang="en-US" sz="2800" b="1" dirty="0" smtClean="0">
                <a:latin typeface="Times New Roman" pitchFamily="18" charset="0"/>
                <a:ea typeface="Calibri" pitchFamily="34" charset="0"/>
                <a:cs typeface="Times New Roman" pitchFamily="18" charset="0"/>
              </a:rPr>
              <a:t> dialysis (IPD )</a:t>
            </a:r>
            <a:endParaRPr lang="en-US" sz="2800" b="1"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The dialysis is done 10 - 12 hours three to four times a week</a:t>
            </a:r>
            <a:endParaRPr lang="en-US" sz="2800" u="sng"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533400" y="33891"/>
            <a:ext cx="8229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Dialysis procedure </a:t>
            </a:r>
            <a:endParaRPr lang="en-US" sz="2400" b="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dialysate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usually allowed to run into the peritoneal cavity by gravity flow.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dialysate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warmed to prevent chilling of the client and to dilate the peritoneal blood vessels thus facilitating substance exchange.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Two liters are usually instilled in adults.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solution is usually left in place for 30 to 45 minutes.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is known as 'dwell in’ time.  The fluid is then allowed to run out through  the catheter by gravity.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number of dialysis cycles depends on the normalization of body fluids and blood chemistries.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Factors influencing peritoneal clearance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Size of membrane area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Blood flow to the peritoneum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Alterations in the permeability of the peritoneal membrane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685800" y="349250"/>
            <a:ext cx="7391400" cy="590931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Complications of peritoneal dialysis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Peritonitis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Displacement and plugging of the catheter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Fluid leakage due to improper catheter function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Incomplete healing of insertion site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Bladder perforation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Hernia formation probably due to increased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intraabdominal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pressure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Fluid and electrolyte imbalance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Hyperglycaemia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diabetic patients as a result of absorption of glucose from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dialysate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Respiratory difficulties during dwell in time due to pre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ssure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the diaphragm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Haemorrhoids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11. Bleeding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762000" y="243080"/>
            <a:ext cx="7848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Haemodialysis</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2400" b="1" u="sng" dirty="0" smtClean="0">
                <a:latin typeface="Times New Roman" pitchFamily="18" charset="0"/>
                <a:cs typeface="Times New Roman" pitchFamily="18" charset="0"/>
              </a:rPr>
              <a:t>Definition</a:t>
            </a:r>
          </a:p>
          <a:p>
            <a:pPr lvl="0" fontAlgn="base">
              <a:spcBef>
                <a:spcPct val="0"/>
              </a:spcBef>
              <a:spcAft>
                <a:spcPct val="0"/>
              </a:spcAft>
            </a:pP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This is a type of renal </a:t>
            </a:r>
            <a:r>
              <a:rPr lang="en-US" sz="2400" dirty="0" smtClean="0">
                <a:latin typeface="Times New Roman" pitchFamily="18" charset="0"/>
                <a:cs typeface="Times New Roman" pitchFamily="18" charset="0"/>
              </a:rPr>
              <a:t>replacement</a:t>
            </a: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 therapy where  an artificial membrane is used to correct electrolyte imbalance</a:t>
            </a:r>
            <a:r>
              <a:rPr kumimoji="0" lang="en-US" sz="2400" i="0" strike="noStrike" cap="none" normalizeH="0" dirty="0" smtClean="0">
                <a:ln>
                  <a:noFill/>
                </a:ln>
                <a:solidFill>
                  <a:schemeClr val="tx1"/>
                </a:solidFill>
                <a:effectLst/>
                <a:latin typeface="Times New Roman" pitchFamily="18" charset="0"/>
                <a:cs typeface="Times New Roman" pitchFamily="18" charset="0"/>
              </a:rPr>
              <a:t> and</a:t>
            </a: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 remove excess fluid and solutes</a:t>
            </a:r>
            <a:r>
              <a:rPr kumimoji="0" lang="en-US" sz="2400" i="0" strike="noStrike" cap="none" normalizeH="0" dirty="0" smtClean="0">
                <a:ln>
                  <a:noFill/>
                </a:ln>
                <a:solidFill>
                  <a:schemeClr val="tx1"/>
                </a:solidFill>
                <a:effectLst/>
                <a:latin typeface="Times New Roman" pitchFamily="18" charset="0"/>
                <a:cs typeface="Times New Roman" pitchFamily="18" charset="0"/>
              </a:rPr>
              <a:t> </a:t>
            </a: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from the blood</a:t>
            </a:r>
            <a:r>
              <a:rPr lang="en-US" sz="2400" dirty="0" smtClean="0">
                <a:latin typeface="Times New Roman" pitchFamily="18" charset="0"/>
                <a:cs typeface="Times New Roman" pitchFamily="18" charset="0"/>
              </a:rPr>
              <a:t> of a patient .</a:t>
            </a:r>
          </a:p>
          <a:p>
            <a:pPr lvl="0" fontAlgn="base">
              <a:spcBef>
                <a:spcPct val="0"/>
              </a:spcBef>
              <a:spcAft>
                <a:spcPct val="0"/>
              </a:spcAft>
            </a:pPr>
            <a:r>
              <a:rPr kumimoji="0" lang="en-US" sz="2400" b="1" i="0" strike="noStrike" cap="none" normalizeH="0" baseline="0" dirty="0" smtClean="0">
                <a:ln>
                  <a:noFill/>
                </a:ln>
                <a:solidFill>
                  <a:schemeClr val="tx1"/>
                </a:solidFill>
                <a:effectLst/>
                <a:latin typeface="Times New Roman" pitchFamily="18" charset="0"/>
                <a:cs typeface="Times New Roman" pitchFamily="18" charset="0"/>
              </a:rPr>
              <a:t>Purpose </a:t>
            </a:r>
          </a:p>
          <a:p>
            <a:pPr lvl="0" fontAlgn="base">
              <a:spcBef>
                <a:spcPct val="0"/>
              </a:spcBef>
              <a:spcAft>
                <a:spcPct val="0"/>
              </a:spcAft>
            </a:pPr>
            <a:r>
              <a:rPr lang="en-US" sz="2400" dirty="0" smtClean="0">
                <a:latin typeface="Times New Roman" pitchFamily="18" charset="0"/>
                <a:cs typeface="Times New Roman" pitchFamily="18" charset="0"/>
              </a:rPr>
              <a:t>To remove excessive fluids and solutes from the blood of a patient.</a:t>
            </a:r>
          </a:p>
          <a:p>
            <a:pPr lvl="0" fontAlgn="base">
              <a:spcBef>
                <a:spcPct val="0"/>
              </a:spcBef>
              <a:spcAft>
                <a:spcPct val="0"/>
              </a:spcAft>
            </a:pPr>
            <a:r>
              <a:rPr lang="en-US" sz="2400" b="1" dirty="0" smtClean="0">
                <a:latin typeface="Times New Roman" pitchFamily="18" charset="0"/>
                <a:cs typeface="Times New Roman" pitchFamily="18" charset="0"/>
              </a:rPr>
              <a:t>Indications</a:t>
            </a:r>
          </a:p>
          <a:p>
            <a:pPr lvl="0" fontAlgn="base">
              <a:spcBef>
                <a:spcPct val="0"/>
              </a:spcBef>
              <a:spcAft>
                <a:spcPct val="0"/>
              </a:spcAft>
              <a:buFont typeface="Wingdings" pitchFamily="2" charset="2"/>
              <a:buChar char="v"/>
            </a:pP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Acute kidney injury</a:t>
            </a:r>
          </a:p>
          <a:p>
            <a:pPr lvl="0" fontAlgn="base">
              <a:spcBef>
                <a:spcPct val="0"/>
              </a:spcBef>
              <a:spcAft>
                <a:spcPct val="0"/>
              </a:spcAft>
              <a:buFont typeface="Wingdings" pitchFamily="2" charset="2"/>
              <a:buChar char="v"/>
            </a:pPr>
            <a:r>
              <a:rPr lang="en-US" sz="2400" dirty="0" smtClean="0">
                <a:latin typeface="Times New Roman" pitchFamily="18" charset="0"/>
                <a:cs typeface="Times New Roman" pitchFamily="18" charset="0"/>
              </a:rPr>
              <a:t>Chronic kidney disease </a:t>
            </a:r>
          </a:p>
          <a:p>
            <a:pPr lvl="0" fontAlgn="base">
              <a:spcBef>
                <a:spcPct val="0"/>
              </a:spcBef>
              <a:spcAft>
                <a:spcPct val="0"/>
              </a:spcAft>
              <a:buFont typeface="Wingdings" pitchFamily="2" charset="2"/>
              <a:buChar char="v"/>
            </a:pP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Pulmonary </a:t>
            </a:r>
            <a:r>
              <a:rPr kumimoji="0" lang="en-US" sz="2400" i="0" strike="noStrike" cap="none" normalizeH="0" baseline="0" dirty="0" err="1" smtClean="0">
                <a:ln>
                  <a:noFill/>
                </a:ln>
                <a:solidFill>
                  <a:schemeClr val="tx1"/>
                </a:solidFill>
                <a:effectLst/>
                <a:latin typeface="Times New Roman" pitchFamily="18" charset="0"/>
                <a:cs typeface="Times New Roman" pitchFamily="18" charset="0"/>
              </a:rPr>
              <a:t>oedema</a:t>
            </a:r>
            <a:endParaRPr kumimoji="0" lang="en-US" sz="2400" i="0" strike="noStrike" cap="none" normalizeH="0" baseline="0" dirty="0" smtClean="0">
              <a:ln>
                <a:noFill/>
              </a:ln>
              <a:solidFill>
                <a:schemeClr val="tx1"/>
              </a:solidFill>
              <a:effectLst/>
              <a:latin typeface="Times New Roman" pitchFamily="18" charset="0"/>
              <a:cs typeface="Times New Roman" pitchFamily="18" charset="0"/>
            </a:endParaRPr>
          </a:p>
          <a:p>
            <a:pPr lvl="0" fontAlgn="base">
              <a:spcBef>
                <a:spcPct val="0"/>
              </a:spcBef>
              <a:spcAft>
                <a:spcPct val="0"/>
              </a:spcAft>
              <a:buFont typeface="Wingdings" pitchFamily="2" charset="2"/>
              <a:buChar char="v"/>
            </a:pPr>
            <a:r>
              <a:rPr lang="en-US" sz="2400" dirty="0" smtClean="0">
                <a:latin typeface="Times New Roman" pitchFamily="18" charset="0"/>
                <a:cs typeface="Times New Roman" pitchFamily="18" charset="0"/>
              </a:rPr>
              <a:t>Electrolyte imbalance</a:t>
            </a:r>
          </a:p>
          <a:p>
            <a:pPr lvl="0" fontAlgn="base">
              <a:spcBef>
                <a:spcPct val="0"/>
              </a:spcBef>
              <a:spcAft>
                <a:spcPct val="0"/>
              </a:spcAft>
              <a:buFont typeface="Wingdings" pitchFamily="2" charset="2"/>
              <a:buChar char="v"/>
            </a:pPr>
            <a:r>
              <a:rPr kumimoji="0" lang="en-US" sz="2400" i="0" strike="noStrike" cap="none" normalizeH="0" baseline="0" dirty="0" smtClean="0">
                <a:ln>
                  <a:noFill/>
                </a:ln>
                <a:solidFill>
                  <a:schemeClr val="tx1"/>
                </a:solidFill>
                <a:effectLst/>
                <a:latin typeface="Times New Roman" pitchFamily="18" charset="0"/>
                <a:cs typeface="Times New Roman" pitchFamily="18" charset="0"/>
              </a:rPr>
              <a:t>Metabolic acidosis</a:t>
            </a:r>
          </a:p>
          <a:p>
            <a:pPr lvl="0" fontAlgn="base">
              <a:spcBef>
                <a:spcPct val="0"/>
              </a:spcBef>
              <a:spcAft>
                <a:spcPct val="0"/>
              </a:spcAft>
              <a:buFont typeface="Wingdings" pitchFamily="2" charset="2"/>
              <a:buChar char="v"/>
            </a:pPr>
            <a:r>
              <a:rPr lang="en-US" sz="2400" dirty="0" err="1" smtClean="0">
                <a:latin typeface="Times New Roman" pitchFamily="18" charset="0"/>
                <a:cs typeface="Times New Roman" pitchFamily="18" charset="0"/>
              </a:rPr>
              <a:t>Uraemia</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5943600" cy="6740307"/>
          </a:xfrm>
          <a:prstGeom prst="rect">
            <a:avLst/>
          </a:prstGeom>
          <a:noFill/>
        </p:spPr>
        <p:txBody>
          <a:bodyPr wrap="square" rtlCol="0">
            <a:spAutoFit/>
          </a:bodyPr>
          <a:lstStyle/>
          <a:p>
            <a:pPr lvl="0" fontAlgn="base">
              <a:spcBef>
                <a:spcPct val="0"/>
              </a:spcBef>
              <a:spcAft>
                <a:spcPct val="0"/>
              </a:spcAft>
            </a:pPr>
            <a:r>
              <a:rPr lang="en-US" sz="2400" b="1" dirty="0" smtClean="0">
                <a:latin typeface="Times New Roman" pitchFamily="18" charset="0"/>
                <a:cs typeface="Times New Roman" pitchFamily="18" charset="0"/>
              </a:rPr>
              <a:t>Requirements</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Trolley</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Water treatment plant</a:t>
            </a:r>
          </a:p>
          <a:p>
            <a:pPr lvl="0" fontAlgn="base">
              <a:spcBef>
                <a:spcPct val="0"/>
              </a:spcBef>
              <a:spcAft>
                <a:spcPct val="0"/>
              </a:spcAft>
              <a:buFont typeface="Wingdings" pitchFamily="2" charset="2"/>
              <a:buChar char="§"/>
            </a:pPr>
            <a:r>
              <a:rPr lang="en-US" sz="2400" dirty="0" err="1" smtClean="0">
                <a:latin typeface="Times New Roman" pitchFamily="18" charset="0"/>
                <a:cs typeface="Times New Roman" pitchFamily="18" charset="0"/>
              </a:rPr>
              <a:t>Haemodialysis</a:t>
            </a:r>
            <a:r>
              <a:rPr lang="en-US" sz="2400" dirty="0" smtClean="0">
                <a:latin typeface="Times New Roman" pitchFamily="18" charset="0"/>
                <a:cs typeface="Times New Roman" pitchFamily="18" charset="0"/>
              </a:rPr>
              <a:t> access</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Dialysis  machine with dialyzer with semi-permeable membrane</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Bloodline tubing</a:t>
            </a:r>
          </a:p>
          <a:p>
            <a:pPr lvl="0" fontAlgn="base">
              <a:spcBef>
                <a:spcPct val="0"/>
              </a:spcBef>
              <a:spcAft>
                <a:spcPct val="0"/>
              </a:spcAft>
              <a:buFont typeface="Wingdings" pitchFamily="2" charset="2"/>
              <a:buChar char="§"/>
            </a:pPr>
            <a:r>
              <a:rPr lang="en-US" sz="2400" dirty="0" err="1" smtClean="0">
                <a:latin typeface="Times New Roman" pitchFamily="18" charset="0"/>
                <a:cs typeface="Times New Roman" pitchFamily="18" charset="0"/>
              </a:rPr>
              <a:t>Approppriate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dialysate</a:t>
            </a:r>
            <a:r>
              <a:rPr lang="en-US" sz="2400" dirty="0" smtClean="0">
                <a:latin typeface="Times New Roman" pitchFamily="18" charset="0"/>
                <a:cs typeface="Times New Roman" pitchFamily="18" charset="0"/>
              </a:rPr>
              <a:t> bath</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Anticoagulant</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Syringes(2ml,5ml, 10ml, 20ml)</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Sterile dressing pack</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Sterile and clean gloves</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Appropriate fistula needles</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Personal protective equipment(PPE) e.g. goggles, gown, mask</a:t>
            </a:r>
          </a:p>
          <a:p>
            <a:pPr lvl="0" fontAlgn="base">
              <a:spcBef>
                <a:spcPct val="0"/>
              </a:spcBef>
              <a:spcAft>
                <a:spcPct val="0"/>
              </a:spcAft>
              <a:buFont typeface="Wingdings" pitchFamily="2" charset="2"/>
              <a:buChar char="§"/>
            </a:pPr>
            <a:r>
              <a:rPr lang="en-US" sz="2400" dirty="0" err="1" smtClean="0">
                <a:latin typeface="Times New Roman" pitchFamily="18" charset="0"/>
                <a:cs typeface="Times New Roman" pitchFamily="18" charset="0"/>
              </a:rPr>
              <a:t>Povidine</a:t>
            </a:r>
            <a:r>
              <a:rPr lang="en-US" sz="2400" dirty="0" smtClean="0">
                <a:latin typeface="Times New Roman" pitchFamily="18" charset="0"/>
                <a:cs typeface="Times New Roman" pitchFamily="18" charset="0"/>
              </a:rPr>
              <a:t> solution</a:t>
            </a:r>
          </a:p>
          <a:p>
            <a:pPr lvl="0" fontAlgn="base">
              <a:spcBef>
                <a:spcPct val="0"/>
              </a:spcBef>
              <a:spcAft>
                <a:spcPct val="0"/>
              </a:spcAft>
              <a:buFont typeface="Wingdings" pitchFamily="2" charset="2"/>
              <a:buChar char="§"/>
            </a:pPr>
            <a:r>
              <a:rPr lang="en-US" sz="2400" dirty="0" smtClean="0">
                <a:latin typeface="Times New Roman" pitchFamily="18" charset="0"/>
                <a:cs typeface="Times New Roman" pitchFamily="18" charset="0"/>
              </a:rPr>
              <a:t>Adhesive tape</a:t>
            </a:r>
          </a:p>
          <a:p>
            <a:pPr lvl="0" fontAlgn="base">
              <a:spcBef>
                <a:spcPct val="0"/>
              </a:spcBef>
              <a:spcAft>
                <a:spcPct val="0"/>
              </a:spcAft>
            </a:pPr>
            <a:endParaRPr lang="en-US" sz="2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81000"/>
            <a:ext cx="4114800" cy="1938992"/>
          </a:xfrm>
          <a:prstGeom prst="rect">
            <a:avLst/>
          </a:prstGeom>
          <a:noFill/>
        </p:spPr>
        <p:txBody>
          <a:bodyPr wrap="square" rtlCol="0">
            <a:spAutoFit/>
          </a:bodyPr>
          <a:lstStyle/>
          <a:p>
            <a:endParaRPr lang="en-US" sz="2400" dirty="0" smtClean="0">
              <a:latin typeface="Times New Roman" pitchFamily="18" charset="0"/>
              <a:cs typeface="Times New Roman" pitchFamily="18" charset="0"/>
            </a:endParaRPr>
          </a:p>
          <a:p>
            <a:pPr>
              <a:buFont typeface="Wingdings" pitchFamily="2" charset="2"/>
              <a:buChar char="§"/>
            </a:pPr>
            <a:r>
              <a:rPr lang="en-US" sz="2400" dirty="0" smtClean="0">
                <a:latin typeface="Times New Roman" pitchFamily="18" charset="0"/>
                <a:cs typeface="Times New Roman" pitchFamily="18" charset="0"/>
              </a:rPr>
              <a:t>Normal saline</a:t>
            </a:r>
          </a:p>
          <a:p>
            <a:pPr>
              <a:buFont typeface="Wingdings" pitchFamily="2" charset="2"/>
              <a:buChar char="§"/>
            </a:pPr>
            <a:r>
              <a:rPr lang="en-US" sz="2400" dirty="0" smtClean="0">
                <a:latin typeface="Times New Roman" pitchFamily="18" charset="0"/>
                <a:cs typeface="Times New Roman" pitchFamily="18" charset="0"/>
              </a:rPr>
              <a:t>Sphygmomanometer</a:t>
            </a:r>
          </a:p>
          <a:p>
            <a:pPr>
              <a:buFont typeface="Wingdings" pitchFamily="2" charset="2"/>
              <a:buChar char="§"/>
            </a:pPr>
            <a:r>
              <a:rPr lang="en-US" sz="2400" dirty="0" smtClean="0">
                <a:latin typeface="Times New Roman" pitchFamily="18" charset="0"/>
                <a:cs typeface="Times New Roman" pitchFamily="18" charset="0"/>
              </a:rPr>
              <a:t>Weighing scale</a:t>
            </a:r>
          </a:p>
          <a:p>
            <a:pPr>
              <a:buFont typeface="Wingdings" pitchFamily="2" charset="2"/>
              <a:buChar char="§"/>
            </a:pPr>
            <a:r>
              <a:rPr lang="en-US" sz="2400" dirty="0" err="1" smtClean="0">
                <a:latin typeface="Times New Roman" pitchFamily="18" charset="0"/>
                <a:cs typeface="Times New Roman" pitchFamily="18" charset="0"/>
              </a:rPr>
              <a:t>Stethescope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0"/>
            <a:ext cx="6705600" cy="6986528"/>
          </a:xfrm>
          <a:prstGeom prst="rect">
            <a:avLst/>
          </a:prstGeom>
          <a:noFill/>
        </p:spPr>
        <p:txBody>
          <a:bodyPr wrap="square" rtlCol="0">
            <a:spAutoFit/>
          </a:bodyPr>
          <a:lstStyle/>
          <a:p>
            <a:pPr lvl="0" algn="just" eaLnBrk="0" fontAlgn="base" hangingPunct="0">
              <a:spcBef>
                <a:spcPct val="0"/>
              </a:spcBef>
              <a:spcAft>
                <a:spcPct val="0"/>
              </a:spcAft>
            </a:pPr>
            <a:r>
              <a:rPr lang="en-US" sz="2800" b="1" dirty="0" err="1" smtClean="0">
                <a:latin typeface="Times New Roman" pitchFamily="18" charset="0"/>
                <a:ea typeface="Calibri" pitchFamily="34" charset="0"/>
                <a:cs typeface="Times New Roman" pitchFamily="18" charset="0"/>
              </a:rPr>
              <a:t>Haemodialysis</a:t>
            </a:r>
            <a:r>
              <a:rPr lang="en-US" sz="2800" b="1" dirty="0" smtClean="0">
                <a:latin typeface="Times New Roman" pitchFamily="18" charset="0"/>
                <a:ea typeface="Calibri" pitchFamily="34" charset="0"/>
                <a:cs typeface="Times New Roman" pitchFamily="18" charset="0"/>
              </a:rPr>
              <a:t> Procedure</a:t>
            </a:r>
          </a:p>
          <a:p>
            <a:pPr lvl="0" algn="just" eaLnBrk="0" fontAlgn="base" hangingPunct="0">
              <a:spcBef>
                <a:spcPct val="0"/>
              </a:spcBef>
              <a:spcAft>
                <a:spcPct val="0"/>
              </a:spcAft>
              <a:buFont typeface="Arial" pitchFamily="34" charset="0"/>
              <a:buChar char="•"/>
            </a:pPr>
            <a:r>
              <a:rPr lang="en-US" sz="2800" dirty="0" err="1" smtClean="0">
                <a:latin typeface="Times New Roman" pitchFamily="18" charset="0"/>
                <a:ea typeface="Calibri" pitchFamily="34" charset="0"/>
                <a:cs typeface="Times New Roman" pitchFamily="18" charset="0"/>
              </a:rPr>
              <a:t>Haemodialysis</a:t>
            </a:r>
            <a:r>
              <a:rPr lang="en-US" sz="2800" dirty="0" smtClean="0">
                <a:latin typeface="Times New Roman" pitchFamily="18" charset="0"/>
                <a:ea typeface="Calibri" pitchFamily="34" charset="0"/>
                <a:cs typeface="Times New Roman" pitchFamily="18" charset="0"/>
              </a:rPr>
              <a:t> involves diverting toxin-laden blood from the patient into a dialyzer and then returning the clean blood to the patient.</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While blood is in the dialyzer the dialysis fluid (</a:t>
            </a:r>
            <a:r>
              <a:rPr lang="en-US" sz="2800" dirty="0" err="1" smtClean="0">
                <a:latin typeface="Times New Roman" pitchFamily="18" charset="0"/>
                <a:ea typeface="Calibri" pitchFamily="34" charset="0"/>
                <a:cs typeface="Times New Roman" pitchFamily="18" charset="0"/>
              </a:rPr>
              <a:t>dialysate</a:t>
            </a:r>
            <a:r>
              <a:rPr lang="en-US" sz="2800" dirty="0" smtClean="0">
                <a:latin typeface="Times New Roman" pitchFamily="18" charset="0"/>
                <a:ea typeface="Calibri" pitchFamily="34" charset="0"/>
                <a:cs typeface="Times New Roman" pitchFamily="18" charset="0"/>
              </a:rPr>
              <a:t>) is delivered by a mechanical pump to flow on the other side of the membrane within the dialyzer </a:t>
            </a:r>
            <a:endParaRPr lang="en-US" sz="2800" dirty="0" smtClean="0">
              <a:latin typeface="Arial" pitchFamily="34" charset="0"/>
              <a:cs typeface="Arial" pitchFamily="34" charset="0"/>
            </a:endParaRPr>
          </a:p>
          <a:p>
            <a:pPr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Toxin in the blood from the client arterial circulation diffuse through the membrane within the </a:t>
            </a:r>
            <a:r>
              <a:rPr lang="en-US" sz="2800" dirty="0" err="1" smtClean="0">
                <a:latin typeface="Times New Roman" pitchFamily="18" charset="0"/>
                <a:ea typeface="Calibri" pitchFamily="34" charset="0"/>
                <a:cs typeface="Times New Roman" pitchFamily="18" charset="0"/>
              </a:rPr>
              <a:t>dialyser</a:t>
            </a:r>
            <a:r>
              <a:rPr lang="en-US" sz="2800" dirty="0" smtClean="0">
                <a:latin typeface="Times New Roman" pitchFamily="18" charset="0"/>
                <a:ea typeface="Calibri" pitchFamily="34" charset="0"/>
                <a:cs typeface="Times New Roman" pitchFamily="18" charset="0"/>
              </a:rPr>
              <a:t> into the dialysis fluid (</a:t>
            </a:r>
            <a:r>
              <a:rPr lang="en-US" sz="2800" dirty="0" err="1" smtClean="0">
                <a:latin typeface="Times New Roman" pitchFamily="18" charset="0"/>
                <a:ea typeface="Calibri" pitchFamily="34" charset="0"/>
                <a:cs typeface="Times New Roman" pitchFamily="18" charset="0"/>
              </a:rPr>
              <a:t>dialysate</a:t>
            </a:r>
            <a:r>
              <a:rPr lang="en-US" sz="2800" dirty="0" smtClean="0">
                <a:latin typeface="Times New Roman" pitchFamily="18" charset="0"/>
                <a:ea typeface="Calibri" pitchFamily="34" charset="0"/>
                <a:cs typeface="Times New Roman" pitchFamily="18" charset="0"/>
              </a:rPr>
              <a:t>) </a:t>
            </a:r>
          </a:p>
          <a:p>
            <a:pPr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Clean blood is returned to the clients venous                   circulation</a:t>
            </a:r>
            <a:endParaRPr lang="en-US" sz="2800" dirty="0" smtClean="0">
              <a:latin typeface="Arial" pitchFamily="34" charset="0"/>
              <a:cs typeface="Arial" pitchFamily="34" charset="0"/>
            </a:endParaRPr>
          </a:p>
          <a:p>
            <a:pPr lvl="0" algn="just" eaLnBrk="0" fontAlgn="base" hangingPunct="0">
              <a:spcBef>
                <a:spcPct val="0"/>
              </a:spcBef>
              <a:spcAft>
                <a:spcPct val="0"/>
              </a:spcAft>
            </a:pP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7391400" cy="6063198"/>
          </a:xfrm>
          <a:prstGeom prst="rect">
            <a:avLst/>
          </a:prstGeom>
          <a:noFill/>
        </p:spPr>
        <p:txBody>
          <a:bodyPr wrap="square" rtlCol="0">
            <a:spAutoFit/>
          </a:bodyPr>
          <a:lstStyle/>
          <a:p>
            <a:pPr lvl="0" algn="just"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For </a:t>
            </a:r>
            <a:r>
              <a:rPr lang="en-US" sz="2400" b="1" dirty="0" smtClean="0">
                <a:latin typeface="Times New Roman" pitchFamily="18" charset="0"/>
                <a:ea typeface="Calibri" pitchFamily="34" charset="0"/>
                <a:cs typeface="Times New Roman" pitchFamily="18" charset="0"/>
              </a:rPr>
              <a:t>acute dialysis</a:t>
            </a:r>
            <a:r>
              <a:rPr lang="en-US" sz="2400" dirty="0" smtClean="0">
                <a:latin typeface="Times New Roman" pitchFamily="18" charset="0"/>
                <a:ea typeface="Calibri" pitchFamily="34" charset="0"/>
                <a:cs typeface="Times New Roman" pitchFamily="18" charset="0"/>
              </a:rPr>
              <a:t>, establishment and maintenance of blood access is ensured through external </a:t>
            </a:r>
            <a:r>
              <a:rPr lang="en-US" sz="2400" dirty="0" err="1" smtClean="0">
                <a:latin typeface="Times New Roman" pitchFamily="18" charset="0"/>
                <a:ea typeface="Calibri" pitchFamily="34" charset="0"/>
                <a:cs typeface="Times New Roman" pitchFamily="18" charset="0"/>
              </a:rPr>
              <a:t>arteriovenus</a:t>
            </a:r>
            <a:r>
              <a:rPr lang="en-US" sz="2400" dirty="0" smtClean="0">
                <a:latin typeface="Times New Roman" pitchFamily="18" charset="0"/>
                <a:ea typeface="Calibri" pitchFamily="34" charset="0"/>
                <a:cs typeface="Times New Roman" pitchFamily="18" charset="0"/>
              </a:rPr>
              <a:t> shunts and </a:t>
            </a:r>
            <a:r>
              <a:rPr lang="en-US" sz="2400" dirty="0" err="1" smtClean="0">
                <a:latin typeface="Times New Roman" pitchFamily="18" charset="0"/>
                <a:ea typeface="Calibri" pitchFamily="34" charset="0"/>
                <a:cs typeface="Times New Roman" pitchFamily="18" charset="0"/>
              </a:rPr>
              <a:t>subclavian</a:t>
            </a:r>
            <a:r>
              <a:rPr lang="en-US" sz="2400" dirty="0" smtClean="0">
                <a:latin typeface="Times New Roman" pitchFamily="18" charset="0"/>
                <a:ea typeface="Calibri" pitchFamily="34" charset="0"/>
                <a:cs typeface="Times New Roman" pitchFamily="18" charset="0"/>
              </a:rPr>
              <a:t> catheters. </a:t>
            </a:r>
            <a:endParaRPr lang="en-US" sz="24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400" dirty="0" smtClean="0">
                <a:latin typeface="Times New Roman" pitchFamily="18" charset="0"/>
                <a:ea typeface="Calibri" pitchFamily="34" charset="0"/>
                <a:cs typeface="Times New Roman" pitchFamily="18" charset="0"/>
              </a:rPr>
              <a:t>For </a:t>
            </a:r>
            <a:r>
              <a:rPr lang="en-US" sz="2400" b="1" dirty="0" smtClean="0">
                <a:latin typeface="Times New Roman" pitchFamily="18" charset="0"/>
                <a:ea typeface="Calibri" pitchFamily="34" charset="0"/>
                <a:cs typeface="Times New Roman" pitchFamily="18" charset="0"/>
              </a:rPr>
              <a:t>chronic dialysis </a:t>
            </a:r>
            <a:r>
              <a:rPr lang="en-US" sz="2400" dirty="0" smtClean="0">
                <a:latin typeface="Times New Roman" pitchFamily="18" charset="0"/>
                <a:ea typeface="Calibri" pitchFamily="34" charset="0"/>
                <a:cs typeface="Times New Roman" pitchFamily="18" charset="0"/>
              </a:rPr>
              <a:t>the routes of access of blood are  internal </a:t>
            </a:r>
            <a:r>
              <a:rPr lang="en-US" sz="2400" dirty="0" err="1" smtClean="0">
                <a:latin typeface="Times New Roman" pitchFamily="18" charset="0"/>
                <a:ea typeface="Calibri" pitchFamily="34" charset="0"/>
                <a:cs typeface="Times New Roman" pitchFamily="18" charset="0"/>
              </a:rPr>
              <a:t>arteriovenous</a:t>
            </a:r>
            <a:r>
              <a:rPr lang="en-US" sz="2400" dirty="0" smtClean="0">
                <a:latin typeface="Times New Roman" pitchFamily="18" charset="0"/>
                <a:ea typeface="Calibri" pitchFamily="34" charset="0"/>
                <a:cs typeface="Times New Roman" pitchFamily="18" charset="0"/>
              </a:rPr>
              <a:t> fistulas and</a:t>
            </a:r>
            <a:r>
              <a:rPr lang="en-US" sz="2400" dirty="0" smtClean="0">
                <a:latin typeface="Arial" pitchFamily="34" charset="0"/>
                <a:cs typeface="Arial" pitchFamily="34" charset="0"/>
              </a:rPr>
              <a:t> </a:t>
            </a:r>
            <a:r>
              <a:rPr lang="en-US" sz="2400" dirty="0" smtClean="0">
                <a:latin typeface="Times New Roman" pitchFamily="18" charset="0"/>
                <a:ea typeface="Calibri" pitchFamily="34" charset="0"/>
                <a:cs typeface="Times New Roman" pitchFamily="18" charset="0"/>
              </a:rPr>
              <a:t>grafts</a:t>
            </a:r>
          </a:p>
          <a:p>
            <a:pPr lvl="0" fontAlgn="base">
              <a:spcBef>
                <a:spcPct val="0"/>
              </a:spcBef>
              <a:spcAft>
                <a:spcPct val="0"/>
              </a:spcAft>
            </a:pPr>
            <a:endParaRPr lang="en-US" sz="2400" b="1" u="sng" dirty="0" smtClean="0">
              <a:latin typeface="Times New Roman" pitchFamily="18" charset="0"/>
              <a:ea typeface="Calibri" pitchFamily="34" charset="0"/>
              <a:cs typeface="Times New Roman" pitchFamily="18" charset="0"/>
            </a:endParaRPr>
          </a:p>
          <a:p>
            <a:pPr lvl="0" fontAlgn="base">
              <a:spcBef>
                <a:spcPct val="0"/>
              </a:spcBef>
              <a:spcAft>
                <a:spcPct val="0"/>
              </a:spcAft>
            </a:pPr>
            <a:r>
              <a:rPr lang="en-US" sz="2400" b="1" u="sng" dirty="0" smtClean="0">
                <a:latin typeface="Times New Roman" pitchFamily="18" charset="0"/>
                <a:ea typeface="Calibri" pitchFamily="34" charset="0"/>
                <a:cs typeface="Times New Roman" pitchFamily="18" charset="0"/>
              </a:rPr>
              <a:t>Acute dialysis</a:t>
            </a:r>
          </a:p>
          <a:p>
            <a:pPr lvl="0" fontAlgn="base">
              <a:spcBef>
                <a:spcPct val="0"/>
              </a:spcBef>
              <a:spcAft>
                <a:spcPct val="0"/>
              </a:spcAft>
            </a:pPr>
            <a:r>
              <a:rPr lang="en-US" sz="2400" u="sng" dirty="0" smtClean="0">
                <a:latin typeface="Times New Roman" pitchFamily="18" charset="0"/>
                <a:ea typeface="Calibri" pitchFamily="34" charset="0"/>
                <a:cs typeface="Times New Roman" pitchFamily="18" charset="0"/>
              </a:rPr>
              <a:t> </a:t>
            </a:r>
            <a:r>
              <a:rPr lang="en-US" sz="2400" b="1" u="sng" dirty="0" smtClean="0">
                <a:latin typeface="Times New Roman" pitchFamily="18" charset="0"/>
                <a:ea typeface="Calibri" pitchFamily="34" charset="0"/>
                <a:cs typeface="Times New Roman" pitchFamily="18" charset="0"/>
              </a:rPr>
              <a:t>Routes of access:</a:t>
            </a:r>
          </a:p>
          <a:p>
            <a:pPr lvl="0" fontAlgn="base">
              <a:spcBef>
                <a:spcPct val="0"/>
              </a:spcBef>
              <a:spcAft>
                <a:spcPct val="0"/>
              </a:spcAft>
            </a:pPr>
            <a:r>
              <a:rPr lang="en-US" sz="2400" u="sng" dirty="0" smtClean="0">
                <a:latin typeface="Times New Roman" pitchFamily="18" charset="0"/>
                <a:ea typeface="Calibri" pitchFamily="34" charset="0"/>
                <a:cs typeface="Times New Roman" pitchFamily="18" charset="0"/>
              </a:rPr>
              <a:t>External </a:t>
            </a:r>
            <a:r>
              <a:rPr lang="en-US" sz="2400" u="sng" dirty="0" err="1" smtClean="0">
                <a:latin typeface="Times New Roman" pitchFamily="18" charset="0"/>
                <a:ea typeface="Calibri" pitchFamily="34" charset="0"/>
                <a:cs typeface="Times New Roman" pitchFamily="18" charset="0"/>
              </a:rPr>
              <a:t>arteriovenous</a:t>
            </a:r>
            <a:r>
              <a:rPr lang="en-US" sz="2400" u="sng" dirty="0" smtClean="0">
                <a:latin typeface="Times New Roman" pitchFamily="18" charset="0"/>
                <a:ea typeface="Calibri" pitchFamily="34" charset="0"/>
                <a:cs typeface="Times New Roman" pitchFamily="18" charset="0"/>
              </a:rPr>
              <a:t> shunt </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This route of access of blood requires surgical placement of two </a:t>
            </a:r>
            <a:r>
              <a:rPr lang="en-US" sz="2400" dirty="0" err="1" smtClean="0">
                <a:latin typeface="Times New Roman" pitchFamily="18" charset="0"/>
                <a:ea typeface="Calibri" pitchFamily="34" charset="0"/>
                <a:cs typeface="Times New Roman" pitchFamily="18" charset="0"/>
              </a:rPr>
              <a:t>cannulas</a:t>
            </a:r>
            <a:r>
              <a:rPr lang="en-US" sz="2400" dirty="0" smtClean="0">
                <a:latin typeface="Times New Roman" pitchFamily="18" charset="0"/>
                <a:ea typeface="Calibri" pitchFamily="34" charset="0"/>
                <a:cs typeface="Times New Roman" pitchFamily="18" charset="0"/>
              </a:rPr>
              <a:t> into the fore arm or leg.</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400" u="sng" dirty="0" err="1" smtClean="0">
                <a:latin typeface="Times New Roman" pitchFamily="18" charset="0"/>
                <a:ea typeface="Calibri" pitchFamily="34" charset="0"/>
                <a:cs typeface="Times New Roman" pitchFamily="18" charset="0"/>
              </a:rPr>
              <a:t>Subclavian</a:t>
            </a:r>
            <a:r>
              <a:rPr lang="en-US" sz="2400" u="sng" dirty="0" smtClean="0">
                <a:latin typeface="Times New Roman" pitchFamily="18" charset="0"/>
                <a:ea typeface="Calibri" pitchFamily="34" charset="0"/>
                <a:cs typeface="Times New Roman" pitchFamily="18" charset="0"/>
              </a:rPr>
              <a:t> catheters and femoral catheters. </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These catheters are implanted under the skin.  They can be permanent or temporary </a:t>
            </a:r>
            <a:endParaRPr lang="en-US" sz="2000" dirty="0" smtClean="0">
              <a:latin typeface="Arial" pitchFamily="34" charset="0"/>
              <a:cs typeface="Arial" pitchFamily="34" charset="0"/>
            </a:endParaRPr>
          </a:p>
          <a:p>
            <a:pPr lvl="0" algn="just" eaLnBrk="0" fontAlgn="base" hangingPunct="0">
              <a:spcBef>
                <a:spcPct val="0"/>
              </a:spcBef>
              <a:spcAft>
                <a:spcPct val="0"/>
              </a:spcAft>
            </a:pPr>
            <a:endParaRPr lang="en-US" sz="2400" dirty="0" smtClean="0">
              <a:latin typeface="Arial" pitchFamily="34" charset="0"/>
              <a:cs typeface="Arial" pitchFamily="34" charset="0"/>
            </a:endParaRPr>
          </a:p>
          <a:p>
            <a:pPr lvl="0" eaLnBrk="0" fontAlgn="base" hangingPunct="0">
              <a:spcBef>
                <a:spcPct val="0"/>
              </a:spcBef>
              <a:spcAft>
                <a:spcPct val="0"/>
              </a:spcAft>
            </a:pP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609600" y="154187"/>
            <a:ext cx="8305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Chronic dialysis:  Routes of access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b="1" u="sng" dirty="0" smtClean="0">
                <a:latin typeface="Times New Roman" pitchFamily="18" charset="0"/>
                <a:ea typeface="Calibri" pitchFamily="34" charset="0"/>
                <a:cs typeface="Times New Roman" pitchFamily="18" charset="0"/>
              </a:rPr>
              <a:t>I</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nternal </a:t>
            </a: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arteriovenous</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fistula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fistula is created through a surgical procedure in which an artery in the arm is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anatomosed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a vein. This creates an opening or fistula between a large artery and large vein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flow of arterial blood into the venous system causes the veins to become engorged.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fistulas require 2 to 6 weeks to mature before they can be used.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Internal </a:t>
            </a: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arteriovenous</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graft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uses an artificial graft to create an artificial vein for blood flow.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-One end of the artificial graft is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anastomosed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a vein.  It can be used 2 weeks after insertion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 dialysis two needles are placed in the vein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pump pulls arterial blood out of the vein  and into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haemodialyzer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-Blood returns to the patient by a tube connected to the other needle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609600" y="38320"/>
            <a:ext cx="8001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Haemodialysis</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schedule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typical schedule is 3 to 4 hours of treatment 3 days per week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Factors that determine the type of schedule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size of the client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type of dialyzer used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rate of blood flow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personal preference of the client.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Therapeutic effects of </a:t>
            </a: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haemodialysis</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Clearing waste products from the body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Restoring fluid, electrolyte and acid base balances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Reversing some of the manifestations of irreversible renal failure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Increasing clearance of medications especially in the case of over dosage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85800" y="148680"/>
            <a:ext cx="7848600" cy="590931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DIAGNOSITC PROCUEDURES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LUMBAR PUNCTURE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 procedure in which an needle is introduced into the subarachnoid space of the spinal column below the third lumbar vertebrae.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obtain cerebral spinal fluid  (CSF) for laboratory examination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inject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anaesthetic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agent during surgery or therapeutic agents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assess cerebral spinal fluid pressure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administer spinal medications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determine the presence or absence of blood in CSF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086600" cy="4770537"/>
          </a:xfrm>
          <a:prstGeom prst="rect">
            <a:avLst/>
          </a:prstGeom>
          <a:noFill/>
        </p:spPr>
        <p:txBody>
          <a:bodyPr wrap="square" rtlCol="0">
            <a:spAutoFit/>
          </a:bodyPr>
          <a:lstStyle/>
          <a:p>
            <a:pPr lvl="0" algn="just" eaLnBrk="0" fontAlgn="base" hangingPunct="0">
              <a:spcBef>
                <a:spcPct val="0"/>
              </a:spcBef>
              <a:spcAft>
                <a:spcPct val="0"/>
              </a:spcAft>
            </a:pPr>
            <a:r>
              <a:rPr lang="en-US" sz="2800" u="sng" dirty="0" smtClean="0">
                <a:latin typeface="Times New Roman" pitchFamily="18" charset="0"/>
                <a:ea typeface="Calibri" pitchFamily="34" charset="0"/>
                <a:cs typeface="Times New Roman" pitchFamily="18" charset="0"/>
              </a:rPr>
              <a:t>Complications of long term </a:t>
            </a:r>
            <a:r>
              <a:rPr lang="en-US" sz="2800" u="sng" dirty="0" err="1" smtClean="0">
                <a:latin typeface="Times New Roman" pitchFamily="18" charset="0"/>
                <a:ea typeface="Calibri" pitchFamily="34" charset="0"/>
                <a:cs typeface="Times New Roman" pitchFamily="18" charset="0"/>
              </a:rPr>
              <a:t>haemodialysis</a:t>
            </a:r>
            <a:r>
              <a:rPr lang="en-US" sz="2800" u="sng" dirty="0" smtClean="0">
                <a:latin typeface="Times New Roman" pitchFamily="18" charset="0"/>
                <a:ea typeface="Calibri" pitchFamily="34" charset="0"/>
                <a:cs typeface="Times New Roman" pitchFamily="18" charset="0"/>
              </a:rPr>
              <a:t> </a:t>
            </a:r>
            <a:endParaRPr lang="en-US" sz="2800" dirty="0" smtClean="0">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1.  Muscle cramps as a result of </a:t>
            </a:r>
            <a:r>
              <a:rPr lang="en-US" sz="2800" dirty="0" err="1" smtClean="0">
                <a:latin typeface="Times New Roman" pitchFamily="18" charset="0"/>
                <a:ea typeface="Calibri" pitchFamily="34" charset="0"/>
                <a:cs typeface="Times New Roman" pitchFamily="18" charset="0"/>
              </a:rPr>
              <a:t>hyponatremia</a:t>
            </a:r>
            <a:r>
              <a:rPr lang="en-US" sz="2800" dirty="0" smtClean="0">
                <a:latin typeface="Times New Roman" pitchFamily="18" charset="0"/>
                <a:ea typeface="Calibri" pitchFamily="34" charset="0"/>
                <a:cs typeface="Times New Roman" pitchFamily="18" charset="0"/>
              </a:rPr>
              <a:t> (low sodium levels) or </a:t>
            </a:r>
            <a:r>
              <a:rPr lang="en-US" sz="2800" dirty="0" err="1" smtClean="0">
                <a:latin typeface="Times New Roman" pitchFamily="18" charset="0"/>
                <a:ea typeface="Calibri" pitchFamily="34" charset="0"/>
                <a:cs typeface="Times New Roman" pitchFamily="18" charset="0"/>
              </a:rPr>
              <a:t>hypoosmolarity</a:t>
            </a:r>
            <a:r>
              <a:rPr lang="en-US" sz="2800" dirty="0" smtClean="0">
                <a:latin typeface="Times New Roman" pitchFamily="18" charset="0"/>
                <a:ea typeface="Calibri" pitchFamily="34" charset="0"/>
                <a:cs typeface="Times New Roman" pitchFamily="18" charset="0"/>
              </a:rPr>
              <a:t> (low levels of electrolytes, proteins and nutrients)  </a:t>
            </a:r>
            <a:endParaRPr lang="en-US" sz="2800" dirty="0" smtClean="0">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2. Infection </a:t>
            </a:r>
            <a:r>
              <a:rPr lang="en-US" sz="2800" dirty="0" err="1" smtClean="0">
                <a:latin typeface="Times New Roman" pitchFamily="18" charset="0"/>
                <a:ea typeface="Calibri" pitchFamily="34" charset="0"/>
                <a:cs typeface="Times New Roman" pitchFamily="18" charset="0"/>
              </a:rPr>
              <a:t>e.g</a:t>
            </a:r>
            <a:r>
              <a:rPr lang="en-US" sz="2800" dirty="0" smtClean="0">
                <a:latin typeface="Times New Roman" pitchFamily="18" charset="0"/>
                <a:ea typeface="Calibri" pitchFamily="34" charset="0"/>
                <a:cs typeface="Times New Roman" pitchFamily="18" charset="0"/>
              </a:rPr>
              <a:t> hepatitis B, </a:t>
            </a:r>
            <a:r>
              <a:rPr lang="en-US" sz="2800" dirty="0" err="1" smtClean="0">
                <a:latin typeface="Times New Roman" pitchFamily="18" charset="0"/>
                <a:ea typeface="Calibri" pitchFamily="34" charset="0"/>
                <a:cs typeface="Times New Roman" pitchFamily="18" charset="0"/>
              </a:rPr>
              <a:t>bacteremia</a:t>
            </a:r>
            <a:r>
              <a:rPr lang="en-US" sz="2800" dirty="0" smtClean="0">
                <a:latin typeface="Times New Roman" pitchFamily="18" charset="0"/>
                <a:ea typeface="Calibri" pitchFamily="34" charset="0"/>
                <a:cs typeface="Times New Roman" pitchFamily="18" charset="0"/>
              </a:rPr>
              <a:t>, infectious </a:t>
            </a:r>
            <a:r>
              <a:rPr lang="en-US" sz="2800" dirty="0" err="1" smtClean="0">
                <a:latin typeface="Times New Roman" pitchFamily="18" charset="0"/>
                <a:ea typeface="Calibri" pitchFamily="34" charset="0"/>
                <a:cs typeface="Times New Roman" pitchFamily="18" charset="0"/>
              </a:rPr>
              <a:t>endocarditis</a:t>
            </a:r>
            <a:r>
              <a:rPr lang="en-US" sz="2800" dirty="0" smtClean="0">
                <a:latin typeface="Times New Roman" pitchFamily="18" charset="0"/>
                <a:ea typeface="Calibri" pitchFamily="34" charset="0"/>
                <a:cs typeface="Times New Roman" pitchFamily="18" charset="0"/>
              </a:rPr>
              <a:t>, local access infection. </a:t>
            </a:r>
            <a:endParaRPr lang="en-US" sz="2800" dirty="0" smtClean="0">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3. Dialysis disequilibrium syndrome  </a:t>
            </a:r>
          </a:p>
          <a:p>
            <a:pPr lvl="0" algn="just" eaLnBrk="0" fontAlgn="base" hangingPunct="0">
              <a:spcBef>
                <a:spcPct val="0"/>
              </a:spcBef>
              <a:spcAft>
                <a:spcPct val="0"/>
              </a:spcAft>
            </a:pPr>
            <a:r>
              <a:rPr lang="en-US" sz="2800" dirty="0" smtClean="0">
                <a:latin typeface="Times New Roman" pitchFamily="18" charset="0"/>
                <a:cs typeface="Times New Roman" pitchFamily="18" charset="0"/>
              </a:rPr>
              <a:t>It is characterized by mental confusion, deterioration of level of consciousness, headache and seizures. </a:t>
            </a:r>
            <a:endParaRPr lang="en-US" sz="2800" dirty="0" smtClean="0">
              <a:latin typeface="Arial" pitchFamily="34" charset="0"/>
              <a:cs typeface="Arial" pitchFamily="34" charset="0"/>
            </a:endParaRPr>
          </a:p>
          <a:p>
            <a:pPr lvl="0" eaLnBrk="0" fontAlgn="base" hangingPunct="0">
              <a:spcBef>
                <a:spcPct val="0"/>
              </a:spcBef>
              <a:spcAft>
                <a:spcPct val="0"/>
              </a:spcAft>
            </a:pPr>
            <a:endParaRPr lang="en-US" sz="24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381000" y="-274141"/>
            <a:ext cx="8153400" cy="594008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intervention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en-US" sz="2800" dirty="0" smtClean="0">
                <a:latin typeface="Times New Roman" pitchFamily="18" charset="0"/>
                <a:ea typeface="Calibri" pitchFamily="34" charset="0"/>
                <a:cs typeface="Times New Roman" pitchFamily="18" charset="0"/>
              </a:rPr>
              <a:t>Explain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procedure to the patient and obtain signed consent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Take baseline vital observation and weigh the  patient</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Encourage the patient to empty the bladder and bowel to reduce the risk of  puncturing internal organs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Assess the patients anxiety about the procedure and provide support and instruction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Administer broad spectrum antibiotics if indicated to prevent infections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 psychological support to the patient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Manage discomfort and pain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543800" cy="6647974"/>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CHOLECYSTOGRAM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This is a </a:t>
            </a:r>
            <a:r>
              <a:rPr lang="en-US" sz="2400" dirty="0" err="1" smtClean="0">
                <a:latin typeface="Times New Roman" pitchFamily="18" charset="0"/>
                <a:ea typeface="Calibri" pitchFamily="34" charset="0"/>
                <a:cs typeface="Times New Roman" pitchFamily="18" charset="0"/>
              </a:rPr>
              <a:t>radiograh</a:t>
            </a:r>
            <a:r>
              <a:rPr lang="en-US" sz="2400" dirty="0" smtClean="0">
                <a:latin typeface="Times New Roman" pitchFamily="18" charset="0"/>
                <a:ea typeface="Calibri" pitchFamily="34" charset="0"/>
                <a:cs typeface="Times New Roman" pitchFamily="18" charset="0"/>
              </a:rPr>
              <a:t> of the gall bladder . </a:t>
            </a:r>
            <a:endParaRPr lang="en-US" sz="2400" dirty="0" smtClean="0">
              <a:latin typeface="Arial" pitchFamily="34" charset="0"/>
              <a:cs typeface="Arial" pitchFamily="34" charset="0"/>
            </a:endParaRPr>
          </a:p>
          <a:p>
            <a:pPr lvl="0" fontAlgn="base">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It may be made after injection of a radio opaque substance or after ingestion of the radio opaque substance. </a:t>
            </a:r>
          </a:p>
          <a:p>
            <a:pPr lvl="0" fontAlgn="base">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If it is made after ingestion of the radio opaque substance, it is known as oral </a:t>
            </a:r>
            <a:r>
              <a:rPr lang="en-US" sz="2400" dirty="0" err="1" smtClean="0">
                <a:latin typeface="Times New Roman" pitchFamily="18" charset="0"/>
                <a:ea typeface="Calibri" pitchFamily="34" charset="0"/>
                <a:cs typeface="Times New Roman" pitchFamily="18" charset="0"/>
              </a:rPr>
              <a:t>cholecystogram</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If the patient is not allergic to iodine or sea food an iodide containing contrast agent is given . </a:t>
            </a: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contrast agent is excreted by the liver and concentrated in the gallbladder.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The normal gallbladder fills with this radio opaque substance.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Purpose of </a:t>
            </a:r>
            <a:r>
              <a:rPr lang="en-US" sz="2400" b="1" u="sng" dirty="0" err="1" smtClean="0">
                <a:latin typeface="Times New Roman" pitchFamily="18" charset="0"/>
                <a:ea typeface="Calibri" pitchFamily="34" charset="0"/>
                <a:cs typeface="Times New Roman" pitchFamily="18" charset="0"/>
              </a:rPr>
              <a:t>cholecystogram</a:t>
            </a:r>
            <a:r>
              <a:rPr lang="en-US" sz="2400" b="1"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 To detect gall stones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 To assess the ability of the gallbladder to fill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 To assess the ability of the gallbladder to concentrate its contents and contract and empty the contents. </a:t>
            </a:r>
            <a:endParaRPr lang="en-US" sz="2400" dirty="0" smtClean="0">
              <a:latin typeface="Arial" pitchFamily="34" charset="0"/>
              <a:cs typeface="Arial" pitchFamily="34" charset="0"/>
            </a:endParaRPr>
          </a:p>
          <a:p>
            <a:pPr lvl="0" eaLnBrk="0" fontAlgn="base" hangingPunct="0">
              <a:spcBef>
                <a:spcPct val="0"/>
              </a:spcBef>
              <a:spcAft>
                <a:spcPct val="0"/>
              </a:spcAft>
            </a:pP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533400" y="463159"/>
            <a:ext cx="8153400" cy="627864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ORAL  CHLESCYSTOGRAM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oral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cholecystogram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an X-ray examination of the gallbladder.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is given an iodine-based contrast agent that makes the gallbladder more clearly visible on the X-ray.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Purpose of oral </a:t>
            </a:r>
            <a:r>
              <a:rPr kumimoji="0" lang="en-US" sz="2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cholecystogram</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used to diagnose problems related to the gallbladder , cancer or decreased or blocked bile flow in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biliary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tract system of the liver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X-ray can show inflammation of the gallbladder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chlecystitis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polyps and gall stones.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the patient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day before the examination the patient should be given a low-fat or fat-free diet.  This includes ;vegetables , fish, chicken,              fruits      and bread.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685800" y="106918"/>
            <a:ext cx="8077200" cy="517064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evening of the day before the examination the patient is given the iodine containing contrast agent medication.  A total of 6 pills is taken one each hour with a full glass of water  10 - 12 hours  before.  Solid food should be avoided after commencement of the contrast medication.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patient should fast from midnight and should refrain from taking cigarettes.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may lie down or stand depending on the views of the gall bladder required.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 x-ray camera known as fluoroscope is used to view the gall bladder.  The images are displayed on a monitor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gall stones are present they appear as shadows on the x-ray films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28600"/>
            <a:ext cx="5410200" cy="3816429"/>
          </a:xfrm>
          <a:prstGeom prst="rect">
            <a:avLst/>
          </a:prstGeom>
          <a:noFill/>
        </p:spPr>
        <p:txBody>
          <a:bodyPr wrap="square" rtlCol="0">
            <a:spAutoFit/>
          </a:bodyPr>
          <a:lstStyle/>
          <a:p>
            <a:pPr lvl="0" eaLnBrk="0" fontAlgn="base" hangingPunct="0">
              <a:spcBef>
                <a:spcPct val="0"/>
              </a:spcBef>
              <a:spcAft>
                <a:spcPct val="0"/>
              </a:spcAft>
            </a:pPr>
            <a:r>
              <a:rPr lang="en-US" sz="2800" b="1" dirty="0" smtClean="0">
                <a:latin typeface="Times New Roman" pitchFamily="18" charset="0"/>
                <a:ea typeface="Calibri" pitchFamily="34" charset="0"/>
                <a:cs typeface="Times New Roman" pitchFamily="18" charset="0"/>
              </a:rPr>
              <a:t>Risks of oral </a:t>
            </a:r>
            <a:r>
              <a:rPr lang="en-US" sz="2800" b="1" dirty="0" err="1" smtClean="0">
                <a:latin typeface="Times New Roman" pitchFamily="18" charset="0"/>
                <a:ea typeface="Calibri" pitchFamily="34" charset="0"/>
                <a:cs typeface="Times New Roman" pitchFamily="18" charset="0"/>
              </a:rPr>
              <a:t>cholestogram</a:t>
            </a:r>
            <a:r>
              <a:rPr lang="en-US" sz="2800" b="1" dirty="0" smtClean="0">
                <a:latin typeface="Times New Roman" pitchFamily="18" charset="0"/>
                <a:ea typeface="Calibri" pitchFamily="34" charset="0"/>
                <a:cs typeface="Times New Roman" pitchFamily="18" charset="0"/>
              </a:rPr>
              <a:t> </a:t>
            </a:r>
            <a:endParaRPr lang="en-US" sz="2800" b="1"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These are rare and mild and are due to the contrast agent.  They include:</a:t>
            </a:r>
            <a:endParaRPr lang="en-US" sz="2800" dirty="0" smtClean="0">
              <a:latin typeface="Arial" pitchFamily="34" charset="0"/>
              <a:cs typeface="Arial" pitchFamily="34" charset="0"/>
            </a:endParaRPr>
          </a:p>
          <a:p>
            <a:pPr lvl="0" eaLnBrk="0" fontAlgn="base" hangingPunct="0">
              <a:spcBef>
                <a:spcPct val="0"/>
              </a:spcBef>
              <a:spcAft>
                <a:spcPct val="0"/>
              </a:spcAft>
              <a:buFontTx/>
              <a:buChar char="•"/>
            </a:pPr>
            <a:r>
              <a:rPr lang="en-US" sz="2800" dirty="0" err="1" smtClean="0">
                <a:latin typeface="Times New Roman" pitchFamily="18" charset="0"/>
                <a:ea typeface="Calibri" pitchFamily="34" charset="0"/>
                <a:cs typeface="Times New Roman" pitchFamily="18" charset="0"/>
              </a:rPr>
              <a:t>Darrhoea</a:t>
            </a:r>
            <a:r>
              <a:rPr lang="en-US" sz="2800" dirty="0" smtClean="0">
                <a:latin typeface="Times New Roman" pitchFamily="18" charset="0"/>
                <a:ea typeface="Calibri" pitchFamily="34" charset="0"/>
                <a:cs typeface="Times New Roman" pitchFamily="18" charset="0"/>
              </a:rPr>
              <a:t> </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800" dirty="0" smtClean="0">
                <a:latin typeface="Times New Roman" pitchFamily="18" charset="0"/>
                <a:ea typeface="Calibri" pitchFamily="34" charset="0"/>
                <a:cs typeface="Times New Roman" pitchFamily="18" charset="0"/>
              </a:rPr>
              <a:t>Nausea</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800" dirty="0" smtClean="0">
                <a:latin typeface="Times New Roman" pitchFamily="18" charset="0"/>
                <a:ea typeface="Calibri" pitchFamily="34" charset="0"/>
                <a:cs typeface="Times New Roman" pitchFamily="18" charset="0"/>
              </a:rPr>
              <a:t>Vomiting </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800" dirty="0" smtClean="0">
                <a:latin typeface="Times New Roman" pitchFamily="18" charset="0"/>
                <a:ea typeface="Calibri" pitchFamily="34" charset="0"/>
                <a:cs typeface="Times New Roman" pitchFamily="18" charset="0"/>
              </a:rPr>
              <a:t>Rash </a:t>
            </a:r>
            <a:endParaRPr lang="en-US" sz="28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800" dirty="0" smtClean="0">
                <a:latin typeface="Times New Roman" pitchFamily="18" charset="0"/>
                <a:ea typeface="Calibri" pitchFamily="34" charset="0"/>
                <a:cs typeface="Times New Roman" pitchFamily="18" charset="0"/>
              </a:rPr>
              <a:t>Itching </a:t>
            </a:r>
            <a:endParaRPr lang="en-US" sz="2800" dirty="0" smtClean="0">
              <a:latin typeface="Arial" pitchFamily="34" charset="0"/>
              <a:cs typeface="Arial" pitchFamily="34" charset="0"/>
            </a:endParaRPr>
          </a:p>
          <a:p>
            <a:pPr lvl="0" eaLnBrk="0" fontAlgn="base" hangingPunct="0">
              <a:spcBef>
                <a:spcPct val="0"/>
              </a:spcBef>
              <a:spcAft>
                <a:spcPct val="0"/>
              </a:spcAft>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52400" y="-115532"/>
            <a:ext cx="8686800" cy="517064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Adverse reaction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Times New Roman" pitchFamily="18" charset="0"/>
                <a:ea typeface="Calibri" pitchFamily="34" charset="0"/>
                <a:cs typeface="Times New Roman" pitchFamily="18" charset="0"/>
              </a:rPr>
              <a:t>Ana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phylaxis which is a serious acute allergic reaction.  It is life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thretening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not treated.  It is characterized by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Wheezing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Shortness of breath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Swelling of the face or mouth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Contraindications</a:t>
            </a:r>
            <a:endPar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Kidney disease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Liver disease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Severe adverse reaction to prior iodine contrast exposure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685800" y="579482"/>
            <a:ext cx="7772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CHOLANGIOGRAM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 radiological procedure used </a:t>
            </a:r>
            <a:r>
              <a:rPr lang="en-US" sz="2400" dirty="0" smtClean="0">
                <a:latin typeface="Times New Roman" pitchFamily="18" charset="0"/>
                <a:ea typeface="Calibri" pitchFamily="34" charset="0"/>
                <a:cs typeface="Times New Roman" pitchFamily="18" charset="0"/>
              </a:rPr>
              <a:t>to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visualize  the gall bladder and bile ducts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It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made after ingestion or injection of radio opaque substance.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bile ducts drain bile from the liver into the duodenum   </a:t>
            </a:r>
          </a:p>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Purpose </a:t>
            </a:r>
            <a:endParaRPr lang="en-US" sz="2400" b="1"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  To visualize the bile ducts  during surgery involving the gall bladder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 To check for gall stones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To avoid damaging the bile ducts during surgery </a:t>
            </a:r>
            <a:endParaRPr lang="en-US" sz="2800" dirty="0" smtClean="0">
              <a:latin typeface="Arial" pitchFamily="34" charset="0"/>
              <a:cs typeface="Arial" pitchFamily="34" charset="0"/>
            </a:endParaRPr>
          </a:p>
          <a:p>
            <a:pPr lvl="0" fontAlgn="base">
              <a:spcBef>
                <a:spcPct val="0"/>
              </a:spcBef>
              <a:spcAft>
                <a:spcPct val="0"/>
              </a:spcAft>
            </a:pPr>
            <a:r>
              <a:rPr lang="en-US" sz="2400" b="1" u="sng" dirty="0" smtClean="0">
                <a:latin typeface="Times New Roman" pitchFamily="18" charset="0"/>
                <a:ea typeface="Calibri" pitchFamily="34" charset="0"/>
                <a:cs typeface="Times New Roman" pitchFamily="18" charset="0"/>
              </a:rPr>
              <a:t>Indication </a:t>
            </a:r>
            <a:r>
              <a:rPr lang="en-US" sz="2400" u="sng" dirty="0" smtClean="0">
                <a:latin typeface="Times New Roman" pitchFamily="18" charset="0"/>
                <a:ea typeface="Calibri" pitchFamily="34" charset="0"/>
                <a:cs typeface="Times New Roman" pitchFamily="18" charset="0"/>
              </a:rPr>
              <a:t> </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400" dirty="0" err="1" smtClean="0">
                <a:latin typeface="Times New Roman" pitchFamily="18" charset="0"/>
                <a:ea typeface="Calibri" pitchFamily="34" charset="0"/>
                <a:cs typeface="Times New Roman" pitchFamily="18" charset="0"/>
              </a:rPr>
              <a:t>Cholecystectomy</a:t>
            </a:r>
            <a:r>
              <a:rPr lang="en-US" sz="2400" dirty="0" smtClean="0">
                <a:latin typeface="Times New Roman" pitchFamily="18" charset="0"/>
                <a:ea typeface="Calibri" pitchFamily="34" charset="0"/>
                <a:cs typeface="Times New Roman" pitchFamily="18" charset="0"/>
              </a:rPr>
              <a:t>  (removal of the gall bladder)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533400" y="136581"/>
            <a:ext cx="82296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the patient </a:t>
            </a: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Ensure that the patient has given a consent.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Explain to the patient that </a:t>
            </a:r>
            <a:r>
              <a:rPr lang="en-US" sz="2400" dirty="0" err="1" smtClean="0">
                <a:latin typeface="Times New Roman" pitchFamily="18" charset="0"/>
                <a:ea typeface="Calibri" pitchFamily="34" charset="0"/>
                <a:cs typeface="Times New Roman" pitchFamily="18" charset="0"/>
              </a:rPr>
              <a:t>anaesthesia</a:t>
            </a:r>
            <a:r>
              <a:rPr lang="en-US" sz="2400" dirty="0" smtClean="0">
                <a:latin typeface="Times New Roman" pitchFamily="18" charset="0"/>
                <a:ea typeface="Calibri" pitchFamily="34" charset="0"/>
                <a:cs typeface="Times New Roman" pitchFamily="18" charset="0"/>
              </a:rPr>
              <a:t> will be used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erform physical examination of the patient to check the overall health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F</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 out if the patient has any allergies to contrast dye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void food for at least 12 hours before surgery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void blood thinners such as aspirin 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nonsteroidal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anti-inflammatory drugs (NSAIDS) e.g.  Ibuprofen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Ask</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the patient to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ack some personal items in case </a:t>
            </a:r>
            <a:r>
              <a:rPr lang="en-US" sz="2400" dirty="0" smtClean="0">
                <a:latin typeface="Times New Roman" pitchFamily="18" charset="0"/>
                <a:ea typeface="Calibri" pitchFamily="34" charset="0"/>
                <a:cs typeface="Times New Roman" pitchFamily="18" charset="0"/>
              </a:rPr>
              <a:t>he/she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stays in hospital over night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rrange for  a friend or family member o drive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the patient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home after the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304800" y="-87359"/>
            <a:ext cx="8382000" cy="627864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patients is given general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incision or small cuts are made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catheter is inserted through one of the cuts and placed in the cystic duct which connects the gall bladder to the common bile duct.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Using the catheter a special dye (contrast medium) is injected into the duct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dye allows visualization of the bile ducts on a monitor while checking the gall stones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stones are present they may be removed or a follow-up appointment given to have them treated.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Care After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Take </a:t>
            </a:r>
            <a:r>
              <a:rPr lang="en-US" sz="2400" dirty="0" smtClean="0">
                <a:latin typeface="Times New Roman" pitchFamily="18" charset="0"/>
                <a:ea typeface="Calibri" pitchFamily="34" charset="0"/>
                <a:cs typeface="Times New Roman" pitchFamily="18" charset="0"/>
              </a:rPr>
              <a:t>vital observations of TPR and BP,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interpret and record findings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bserve for bleeding from the incision site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bserve for signs of reaction to the contrast medium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0"/>
            <a:ext cx="6629400" cy="5632311"/>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Indications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Suspected bacterial meningitis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Suspected subarachnoid </a:t>
            </a:r>
            <a:r>
              <a:rPr lang="en-US" sz="2400" dirty="0" err="1" smtClean="0">
                <a:latin typeface="Times New Roman" pitchFamily="18" charset="0"/>
                <a:ea typeface="Calibri" pitchFamily="34" charset="0"/>
                <a:cs typeface="Times New Roman" pitchFamily="18" charset="0"/>
              </a:rPr>
              <a:t>haemorrhage</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Suspected central nervous system disease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err="1" smtClean="0">
                <a:latin typeface="Times New Roman" pitchFamily="18" charset="0"/>
                <a:ea typeface="Calibri" pitchFamily="34" charset="0"/>
                <a:cs typeface="Times New Roman" pitchFamily="18" charset="0"/>
              </a:rPr>
              <a:t>Intrathecal</a:t>
            </a:r>
            <a:r>
              <a:rPr lang="en-US" sz="2400" dirty="0" smtClean="0">
                <a:latin typeface="Times New Roman" pitchFamily="18" charset="0"/>
                <a:ea typeface="Calibri" pitchFamily="34" charset="0"/>
                <a:cs typeface="Times New Roman" pitchFamily="18" charset="0"/>
              </a:rPr>
              <a:t> medication administration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Suspected cerebral malaria</a:t>
            </a:r>
          </a:p>
          <a:p>
            <a:pPr lvl="0" fontAlgn="base">
              <a:spcBef>
                <a:spcPct val="0"/>
              </a:spcBef>
              <a:spcAft>
                <a:spcPct val="0"/>
              </a:spcAft>
              <a:buFont typeface="Wingdings" pitchFamily="2" charset="2"/>
              <a:buChar char="v"/>
            </a:pPr>
            <a:r>
              <a:rPr lang="en-US" sz="2400" dirty="0" smtClean="0">
                <a:latin typeface="Times New Roman" pitchFamily="18" charset="0"/>
                <a:ea typeface="Calibri" pitchFamily="34" charset="0"/>
                <a:cs typeface="Times New Roman" pitchFamily="18" charset="0"/>
              </a:rPr>
              <a:t>Trauma involving the central nervous system</a:t>
            </a:r>
          </a:p>
          <a:p>
            <a:pPr lvl="0" fontAlgn="base">
              <a:spcBef>
                <a:spcPct val="0"/>
              </a:spcBef>
              <a:spcAft>
                <a:spcPct val="0"/>
              </a:spcAft>
            </a:pPr>
            <a:r>
              <a:rPr lang="en-US" sz="2400" b="1" u="sng" dirty="0" smtClean="0">
                <a:latin typeface="Times New Roman" pitchFamily="18" charset="0"/>
                <a:ea typeface="Calibri" pitchFamily="34" charset="0"/>
                <a:cs typeface="Times New Roman" pitchFamily="18" charset="0"/>
              </a:rPr>
              <a:t>Contraindications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It is contraindicated in patients with:-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Suspected intracranial lesions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Increased intracranial pressure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Infection of the skin at the puncture site.</a:t>
            </a: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Suspected spinal epidural abscess </a:t>
            </a:r>
          </a:p>
          <a:p>
            <a:pPr lvl="0" eaLnBrk="0" fontAlgn="base" hangingPunct="0">
              <a:spcBef>
                <a:spcPct val="0"/>
              </a:spcBef>
              <a:spcAft>
                <a:spcPct val="0"/>
              </a:spcAft>
              <a:buFontTx/>
              <a:buChar char="•"/>
            </a:pPr>
            <a:r>
              <a:rPr lang="en-US" sz="2400" dirty="0" smtClean="0">
                <a:latin typeface="Times New Roman" pitchFamily="18" charset="0"/>
                <a:cs typeface="Times New Roman" pitchFamily="18" charset="0"/>
              </a:rPr>
              <a:t>Thrombocytopenia</a:t>
            </a:r>
            <a:endParaRPr lang="en-US" sz="2400" dirty="0" smtClean="0">
              <a:latin typeface="Arial" pitchFamily="34" charset="0"/>
              <a:cs typeface="Arial" pitchFamily="34" charset="0"/>
            </a:endParaRPr>
          </a:p>
          <a:p>
            <a:pPr lvl="0" eaLnBrk="0" fontAlgn="base" hangingPunct="0">
              <a:spcBef>
                <a:spcPct val="0"/>
              </a:spcBef>
              <a:spcAft>
                <a:spcPct val="0"/>
              </a:spcAft>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381000" y="268919"/>
            <a:ext cx="8153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VENOGRAM (PHLEBOGRAM )</a:t>
            </a:r>
          </a:p>
          <a:p>
            <a:pPr marL="0" marR="0" lvl="0" indent="0" algn="just"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involves an x-ray determination of location and extent of  a clot using contrast media to outline filling defects.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lang="en-US" sz="2800" dirty="0" smtClean="0">
                <a:latin typeface="Times New Roman" pitchFamily="18" charset="0"/>
                <a:ea typeface="Calibri" pitchFamily="34" charset="0"/>
                <a:cs typeface="Times New Roman" pitchFamily="18" charset="0"/>
              </a:rPr>
              <a:t>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adio opaque contrast medium is injected into veins.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several x-rays are then taken to detect and visualize any occlusion or traumatic injury.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a thrombus exists, the X-ray image reveals an unfilled segment of vein in an otherwise completely filled vein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Injection of the contrast agent may cause brief but painful inflammation of the veins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agent is injected through a peripheral vein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304800"/>
            <a:ext cx="7010400" cy="5262979"/>
          </a:xfrm>
          <a:prstGeom prst="rect">
            <a:avLst/>
          </a:prstGeom>
          <a:noFill/>
        </p:spPr>
        <p:txBody>
          <a:bodyPr wrap="square" rtlCol="0">
            <a:spAutoFit/>
          </a:bodyPr>
          <a:lstStyle/>
          <a:p>
            <a:pPr lvl="0" algn="just" eaLnBrk="0" fontAlgn="base" hangingPunct="0">
              <a:spcBef>
                <a:spcPct val="0"/>
              </a:spcBef>
              <a:spcAft>
                <a:spcPct val="0"/>
              </a:spcAft>
            </a:pPr>
            <a:r>
              <a:rPr lang="en-US" sz="2800" u="sng" dirty="0" smtClean="0">
                <a:latin typeface="Times New Roman" pitchFamily="18" charset="0"/>
                <a:ea typeface="Calibri" pitchFamily="34" charset="0"/>
                <a:cs typeface="Times New Roman" pitchFamily="18" charset="0"/>
              </a:rPr>
              <a:t>Nursing Responsibility </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  Carefully explain the procedure to the patient </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  Check for iodine allergy </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 Give mild sedative if ordered </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 Check extremity with puncture site for pulsation, warmth, </a:t>
            </a:r>
            <a:r>
              <a:rPr lang="en-US" sz="2800" dirty="0" err="1" smtClean="0">
                <a:latin typeface="Times New Roman" pitchFamily="18" charset="0"/>
                <a:ea typeface="Calibri" pitchFamily="34" charset="0"/>
                <a:cs typeface="Times New Roman" pitchFamily="18" charset="0"/>
              </a:rPr>
              <a:t>colour</a:t>
            </a:r>
            <a:r>
              <a:rPr lang="en-US" sz="2800" dirty="0" smtClean="0">
                <a:latin typeface="Times New Roman" pitchFamily="18" charset="0"/>
                <a:ea typeface="Calibri" pitchFamily="34" charset="0"/>
                <a:cs typeface="Times New Roman" pitchFamily="18" charset="0"/>
              </a:rPr>
              <a:t> and motion after procedure. </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 Inspect insertion site for bleeding or swelling </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 Observe patient for allergic reactions to dye </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Monitor the patient for 2 hours after the procedure for oozing of the site of injection or hematoma. </a:t>
            </a:r>
            <a:endParaRPr lang="en-US" sz="28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533400" y="732967"/>
            <a:ext cx="7924800" cy="430887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Side Effects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a:t>
            </a:r>
            <a:r>
              <a:rPr kumimoji="0" lang="en-US" sz="28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Venogram</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include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Flushing sensation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800" dirty="0" smtClean="0">
                <a:latin typeface="Times New Roman" pitchFamily="18" charset="0"/>
                <a:ea typeface="Calibri" pitchFamily="34" charset="0"/>
                <a:cs typeface="Times New Roman" pitchFamily="18" charset="0"/>
              </a:rPr>
              <a:t>B</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rief headache, dizziness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Nausea or vomiting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Itchy skin or hives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Infection at the site of injection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Extremely small chance of developing cancer due to radiation.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685800" y="6060"/>
            <a:ext cx="7848600" cy="732508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MYELOGRAM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myelogram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involves injecting a radiographic opaque dye "dye that is picked up by x-ray" </a:t>
            </a:r>
            <a:r>
              <a:rPr lang="en-US" sz="2800" dirty="0" smtClean="0">
                <a:latin typeface="Times New Roman" pitchFamily="18" charset="0"/>
                <a:ea typeface="Calibri" pitchFamily="34" charset="0"/>
                <a:cs typeface="Times New Roman" pitchFamily="18" charset="0"/>
              </a:rPr>
              <a:t>or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contrast medium into subarachnoid space and taking x-ray of the spinal cord and vertebral column in order to detect spinal lesions e.g. spinal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tumour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herniated or ruptured disk.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is a very sensitive test for nerve impingement and can pick even very subtle lesions or injuries</a:t>
            </a:r>
          </a:p>
          <a:p>
            <a:pPr lvl="0" algn="just" eaLnBrk="0" fontAlgn="base" hangingPunct="0">
              <a:spcBef>
                <a:spcPct val="0"/>
              </a:spcBef>
              <a:spcAft>
                <a:spcPct val="0"/>
              </a:spcAft>
            </a:pPr>
            <a:r>
              <a:rPr lang="en-US" sz="2800" u="sng" dirty="0" smtClean="0">
                <a:latin typeface="Times New Roman" pitchFamily="18" charset="0"/>
                <a:ea typeface="Calibri" pitchFamily="34" charset="0"/>
                <a:cs typeface="Times New Roman" pitchFamily="18" charset="0"/>
              </a:rPr>
              <a:t>Nursing Responsibility</a:t>
            </a:r>
            <a:endParaRPr lang="en-US" sz="2800" dirty="0" smtClean="0">
              <a:latin typeface="Arial" pitchFamily="34" charset="0"/>
              <a:cs typeface="Arial" pitchFamily="34" charset="0"/>
            </a:endParaRPr>
          </a:p>
          <a:p>
            <a:pPr lvl="0" algn="just" eaLnBrk="0" fontAlgn="base" hangingPunct="0">
              <a:spcBef>
                <a:spcPct val="0"/>
              </a:spcBef>
              <a:spcAft>
                <a:spcPct val="0"/>
              </a:spcAft>
              <a:buFontTx/>
              <a:buChar char="•"/>
            </a:pPr>
            <a:r>
              <a:rPr lang="en-US" sz="2800" dirty="0" smtClean="0">
                <a:latin typeface="Times New Roman" pitchFamily="18" charset="0"/>
                <a:ea typeface="Calibri" pitchFamily="34" charset="0"/>
                <a:cs typeface="Times New Roman" pitchFamily="18" charset="0"/>
              </a:rPr>
              <a:t>Inform the patient that he might experience headache which resolves in 1 to 2 days  with rest and fluid intake. </a:t>
            </a:r>
            <a:endParaRPr lang="en-US" sz="28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Tx/>
              <a:buChar char="•"/>
            </a:pPr>
            <a:r>
              <a:rPr lang="en-US" sz="2800" dirty="0" smtClean="0">
                <a:latin typeface="Times New Roman" pitchFamily="18" charset="0"/>
                <a:ea typeface="Calibri" pitchFamily="34" charset="0"/>
                <a:cs typeface="Times New Roman" pitchFamily="18" charset="0"/>
              </a:rPr>
              <a:t>Administer sedation before the procedure</a:t>
            </a:r>
            <a:endParaRPr lang="en-US" sz="2800" dirty="0" smtClean="0">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52400"/>
            <a:ext cx="7924800" cy="5262979"/>
          </a:xfrm>
          <a:prstGeom prst="rect">
            <a:avLst/>
          </a:prstGeom>
          <a:noFill/>
        </p:spPr>
        <p:txBody>
          <a:bodyPr wrap="square" rtlCol="0">
            <a:spAutoFit/>
          </a:bodyPr>
          <a:lstStyle/>
          <a:p>
            <a:pPr lvl="0" algn="just" eaLnBrk="0" fontAlgn="base" hangingPunct="0">
              <a:spcBef>
                <a:spcPct val="0"/>
              </a:spcBef>
              <a:spcAft>
                <a:spcPct val="0"/>
              </a:spcAft>
              <a:buFontTx/>
              <a:buChar char="•"/>
            </a:pPr>
            <a:r>
              <a:rPr lang="en-US" sz="2800" dirty="0" smtClean="0">
                <a:latin typeface="Times New Roman" pitchFamily="18" charset="0"/>
                <a:ea typeface="Calibri" pitchFamily="34" charset="0"/>
                <a:cs typeface="Times New Roman" pitchFamily="18" charset="0"/>
              </a:rPr>
              <a:t>Instruct the patient to empty the bladder </a:t>
            </a:r>
            <a:endParaRPr lang="en-US" sz="2800" dirty="0" smtClean="0">
              <a:latin typeface="Arial" pitchFamily="34" charset="0"/>
              <a:ea typeface="Calibri" pitchFamily="34" charset="0"/>
              <a:cs typeface="Times New Roman" pitchFamily="18" charset="0"/>
            </a:endParaRPr>
          </a:p>
          <a:p>
            <a:pPr lvl="0" algn="just" eaLnBrk="0" fontAlgn="base" hangingPunct="0">
              <a:spcBef>
                <a:spcPct val="0"/>
              </a:spcBef>
              <a:spcAft>
                <a:spcPct val="0"/>
              </a:spcAft>
              <a:buFontTx/>
              <a:buChar char="•"/>
            </a:pPr>
            <a:r>
              <a:rPr lang="en-US" sz="2800" dirty="0" smtClean="0">
                <a:latin typeface="Times New Roman" pitchFamily="18" charset="0"/>
                <a:ea typeface="Calibri" pitchFamily="34" charset="0"/>
                <a:cs typeface="Times New Roman" pitchFamily="18" charset="0"/>
              </a:rPr>
              <a:t>Assist to position the patient on a tilting table and inform him that the table is moved during the procedure </a:t>
            </a:r>
          </a:p>
          <a:p>
            <a:pPr lvl="0" algn="just" eaLnBrk="0" fontAlgn="base" hangingPunct="0">
              <a:spcBef>
                <a:spcPct val="0"/>
              </a:spcBef>
              <a:spcAft>
                <a:spcPct val="0"/>
              </a:spcAft>
            </a:pPr>
            <a:r>
              <a:rPr lang="en-US" sz="2800" b="1" dirty="0" smtClean="0">
                <a:latin typeface="Times New Roman" pitchFamily="18" charset="0"/>
                <a:cs typeface="Times New Roman" pitchFamily="18" charset="0"/>
              </a:rPr>
              <a:t>After the procedure</a:t>
            </a:r>
          </a:p>
          <a:p>
            <a:pPr lvl="0" algn="just" eaLnBrk="0" fontAlgn="base" hangingPunct="0">
              <a:spcBef>
                <a:spcPct val="0"/>
              </a:spcBef>
              <a:spcAft>
                <a:spcPct val="0"/>
              </a:spcAft>
              <a:buFont typeface="Wingdings" pitchFamily="2" charset="2"/>
              <a:buChar char="v"/>
            </a:pPr>
            <a:r>
              <a:rPr lang="en-US" sz="2800" dirty="0" smtClean="0">
                <a:latin typeface="Times New Roman" pitchFamily="18" charset="0"/>
                <a:cs typeface="Times New Roman" pitchFamily="18" charset="0"/>
              </a:rPr>
              <a:t>Ensure the patient lies flat for a few hours </a:t>
            </a:r>
          </a:p>
          <a:p>
            <a:pPr lvl="0" algn="just" eaLnBrk="0" fontAlgn="base" hangingPunct="0">
              <a:spcBef>
                <a:spcPct val="0"/>
              </a:spcBef>
              <a:spcAft>
                <a:spcPct val="0"/>
              </a:spcAft>
              <a:buFont typeface="Wingdings" pitchFamily="2" charset="2"/>
              <a:buChar char="v"/>
            </a:pPr>
            <a:r>
              <a:rPr lang="en-US" sz="2800" dirty="0" smtClean="0">
                <a:latin typeface="Times New Roman" pitchFamily="18" charset="0"/>
                <a:cs typeface="Times New Roman" pitchFamily="18" charset="0"/>
              </a:rPr>
              <a:t>Encourage him/her to take adequate fluids. </a:t>
            </a:r>
          </a:p>
          <a:p>
            <a:pPr lvl="0" algn="just" eaLnBrk="0" fontAlgn="base" hangingPunct="0">
              <a:spcBef>
                <a:spcPct val="0"/>
              </a:spcBef>
              <a:spcAft>
                <a:spcPct val="0"/>
              </a:spcAft>
              <a:buFont typeface="Wingdings" pitchFamily="2" charset="2"/>
              <a:buChar char="v"/>
            </a:pPr>
            <a:r>
              <a:rPr lang="en-US" sz="2800" dirty="0" smtClean="0">
                <a:latin typeface="Times New Roman" pitchFamily="18" charset="0"/>
                <a:cs typeface="Times New Roman" pitchFamily="18" charset="0"/>
              </a:rPr>
              <a:t>Monitor the patient for headache, nausea and vomiting.</a:t>
            </a:r>
            <a:endParaRPr lang="en-US" sz="2800" dirty="0" smtClean="0">
              <a:latin typeface="Arial" pitchFamily="34" charset="0"/>
              <a:cs typeface="Arial" pitchFamily="34" charset="0"/>
            </a:endParaRPr>
          </a:p>
          <a:p>
            <a:pPr lvl="0" algn="just" fontAlgn="base">
              <a:spcBef>
                <a:spcPct val="0"/>
              </a:spcBef>
              <a:spcAft>
                <a:spcPct val="0"/>
              </a:spcAft>
            </a:pPr>
            <a:r>
              <a:rPr lang="en-US" sz="2800" b="1" u="sng" dirty="0" smtClean="0">
                <a:latin typeface="Times New Roman" pitchFamily="18" charset="0"/>
                <a:ea typeface="Calibri" pitchFamily="34" charset="0"/>
                <a:cs typeface="Times New Roman" pitchFamily="18" charset="0"/>
              </a:rPr>
              <a:t>Complications</a:t>
            </a:r>
            <a:r>
              <a:rPr lang="en-US" sz="2800" u="sng" dirty="0" smtClean="0">
                <a:latin typeface="Times New Roman" pitchFamily="18" charset="0"/>
                <a:ea typeface="Calibri" pitchFamily="34" charset="0"/>
                <a:cs typeface="Times New Roman" pitchFamily="18" charset="0"/>
              </a:rPr>
              <a:t> </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Headache</a:t>
            </a:r>
            <a:endParaRPr lang="en-US" sz="2800" dirty="0" smtClean="0">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2800" dirty="0" smtClean="0">
                <a:latin typeface="Times New Roman" pitchFamily="18" charset="0"/>
                <a:ea typeface="Calibri" pitchFamily="34" charset="0"/>
                <a:cs typeface="Times New Roman" pitchFamily="18" charset="0"/>
              </a:rPr>
              <a:t>Nausea and vomiting</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533400" y="83408"/>
            <a:ext cx="7924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HYSTEROSALPINGOGRAM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involves instillation of contrast media through the cervix into the  uterine cavity and subsequently throughout fallopian tubes.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x-ray  of the uterus and the fallopian tubes is then taken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performed </a:t>
            </a:r>
            <a:r>
              <a:rPr lang="en-US" sz="2400" dirty="0" smtClean="0">
                <a:latin typeface="Times New Roman" pitchFamily="18" charset="0"/>
                <a:ea typeface="Calibri" pitchFamily="34" charset="0"/>
                <a:cs typeface="Times New Roman" pitchFamily="18" charset="0"/>
              </a:rPr>
              <a:t>to: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detect abnormalities of the uterus and its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odnexa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ovaris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tubes)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detect adhesions near the ovaries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detect an abnormal uterine shape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detect blockage of tubal pathways in diagnostic assessment of fertility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 typeface="Wingdings" pitchFamily="2" charset="2"/>
              <a:buChar char="Ø"/>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treat adhesions because the flowing contrast medium loosen adhesions and flushes debris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381000" y="368001"/>
            <a:ext cx="8077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responsibility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Inform the patient about the procedure and that it may be fairly uncomfortable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Determine possibility of iodine allergy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Administer laxatives and enema  to evacuate the intestinal tract.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Administer a mild sedative or analgesic such as ibuprofen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Advise the patient to wear 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perineal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pad for several hours after the procedure because the radio opaque contrast may stain the clothing.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patient is placed in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lithotomy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position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cervix is exposed with a  speculum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cannula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inserted into the cervix</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838200" y="443182"/>
            <a:ext cx="7772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Font typeface="Wingdings" pitchFamily="2" charset="2"/>
              <a:buChar char="§"/>
            </a:pPr>
            <a:r>
              <a:rPr lang="en-US" sz="2800" dirty="0" smtClean="0">
                <a:latin typeface="Times New Roman" pitchFamily="18" charset="0"/>
                <a:ea typeface="Calibri" pitchFamily="34" charset="0"/>
                <a:cs typeface="Times New Roman" pitchFamily="18" charset="0"/>
              </a:rPr>
              <a:t>The contrast agent is injected into the uterine cavity and the fallopian tubes </a:t>
            </a:r>
            <a:endParaRPr lang="en-US" sz="28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
            </a:pPr>
            <a:r>
              <a:rPr lang="en-US" sz="2800" dirty="0" smtClean="0">
                <a:latin typeface="Times New Roman" pitchFamily="18" charset="0"/>
                <a:ea typeface="Calibri" pitchFamily="34" charset="0"/>
                <a:cs typeface="Times New Roman" pitchFamily="18" charset="0"/>
              </a:rPr>
              <a:t>X-rays are taken to show the path and the distribution of the contrast agent </a:t>
            </a:r>
            <a:endParaRPr lang="en-US" sz="28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Complications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Nausea and Vomiting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Crampness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Faintness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609600" y="30548"/>
            <a:ext cx="8001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RETROGRADE PYELOGRAM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an x-ray of urinary tract taken after injection of contrast material into the kidneys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may be done if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is allergic to the intravenous contrast material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has decreased renal function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patient has renal cancer needing follow-up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cystoscope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inserted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Urethral catheters are inserted through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cystoscope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into the renal pelvis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Contrast material is injected through the catheters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X-ray is then taken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304800" y="918121"/>
            <a:ext cx="8305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Responsibility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smtClean="0">
                <a:latin typeface="Times New Roman" pitchFamily="18" charset="0"/>
                <a:ea typeface="Calibri" pitchFamily="34" charset="0"/>
                <a:cs typeface="Times New Roman" pitchFamily="18" charset="0"/>
              </a:rPr>
              <a:t>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ive the patient enema to empty the colon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faeces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gas in the evening before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Keep patient on nil per oral (NPO)  status for 8 hours before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Assess the patient for iodine sensitivity to avoid anaphylactic reaction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Inform the patient that the procedure involves lying on the table and having a series of X-rays taken and that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anaesthesia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may be given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nform him/her that she/he may experience warmth, a flushed face and a salty taste during injection of the contrast material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3270" y="1130596"/>
            <a:ext cx="4572000" cy="369332"/>
          </a:xfrm>
          <a:prstGeom prst="rect">
            <a:avLst/>
          </a:prstGeom>
          <a:noFill/>
        </p:spPr>
        <p:txBody>
          <a:bodyPr wrap="square" rtlCol="0">
            <a:spAutoFit/>
          </a:bodyPr>
          <a:lstStyle/>
          <a:p>
            <a:endParaRPr lang="en-US" dirty="0"/>
          </a:p>
        </p:txBody>
      </p:sp>
      <p:sp>
        <p:nvSpPr>
          <p:cNvPr id="6" name="TextBox 5"/>
          <p:cNvSpPr txBox="1"/>
          <p:nvPr/>
        </p:nvSpPr>
        <p:spPr>
          <a:xfrm>
            <a:off x="838200" y="1219200"/>
            <a:ext cx="4572000" cy="369332"/>
          </a:xfrm>
          <a:prstGeom prst="rect">
            <a:avLst/>
          </a:prstGeom>
          <a:noFill/>
        </p:spPr>
        <p:txBody>
          <a:bodyPr wrap="square" rtlCol="0">
            <a:spAutoFit/>
          </a:bodyPr>
          <a:lstStyle/>
          <a:p>
            <a:endParaRPr lang="en-US" dirty="0"/>
          </a:p>
        </p:txBody>
      </p:sp>
      <p:sp>
        <p:nvSpPr>
          <p:cNvPr id="7" name="TextBox 6"/>
          <p:cNvSpPr txBox="1"/>
          <p:nvPr/>
        </p:nvSpPr>
        <p:spPr>
          <a:xfrm>
            <a:off x="685800" y="1066800"/>
            <a:ext cx="4572000" cy="369332"/>
          </a:xfrm>
          <a:prstGeom prst="rect">
            <a:avLst/>
          </a:prstGeom>
          <a:noFill/>
        </p:spPr>
        <p:txBody>
          <a:bodyPr wrap="square" rtlCol="0">
            <a:spAutoFit/>
          </a:bodyPr>
          <a:lstStyle/>
          <a:p>
            <a:endParaRPr lang="en-US" dirty="0"/>
          </a:p>
        </p:txBody>
      </p:sp>
      <p:sp>
        <p:nvSpPr>
          <p:cNvPr id="8" name="TextBox 7"/>
          <p:cNvSpPr txBox="1"/>
          <p:nvPr/>
        </p:nvSpPr>
        <p:spPr>
          <a:xfrm>
            <a:off x="1447800" y="533400"/>
            <a:ext cx="5715000" cy="5170646"/>
          </a:xfrm>
          <a:prstGeom prst="rect">
            <a:avLst/>
          </a:prstGeom>
          <a:noFill/>
        </p:spPr>
        <p:txBody>
          <a:bodyPr wrap="square" rtlCol="0">
            <a:spAutoFit/>
          </a:bodyPr>
          <a:lstStyle/>
          <a:p>
            <a:pPr lvl="0" fontAlgn="base">
              <a:spcBef>
                <a:spcPct val="0"/>
              </a:spcBef>
              <a:spcAft>
                <a:spcPct val="0"/>
              </a:spcAft>
            </a:pPr>
            <a:r>
              <a:rPr lang="en-US" sz="2400" b="1" dirty="0" smtClean="0">
                <a:latin typeface="Times New Roman" pitchFamily="18" charset="0"/>
                <a:ea typeface="Calibri" pitchFamily="34" charset="0"/>
                <a:cs typeface="Times New Roman" pitchFamily="18" charset="0"/>
              </a:rPr>
              <a:t>Requirements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 Trolley containing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Top Shelf </a:t>
            </a:r>
            <a:endParaRPr lang="en-US" sz="2400" b="1"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Sterile lumbar puncture tray containing:</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Sterile draping towel </a:t>
            </a:r>
            <a:endParaRPr lang="en-US" sz="2400" dirty="0" smtClean="0">
              <a:latin typeface="Arial"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Gallipots – 2</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Kidney dishes-2</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Sterile gown</a:t>
            </a:r>
          </a:p>
          <a:p>
            <a:pPr lvl="0" eaLnBrk="0" fontAlgn="base" hangingPunct="0">
              <a:spcBef>
                <a:spcPct val="0"/>
              </a:spcBef>
              <a:spcAft>
                <a:spcPct val="0"/>
              </a:spcAft>
            </a:pPr>
            <a:r>
              <a:rPr lang="en-US" sz="2400" b="1" dirty="0" smtClean="0">
                <a:latin typeface="Times New Roman" pitchFamily="18" charset="0"/>
                <a:ea typeface="Calibri" pitchFamily="34" charset="0"/>
                <a:cs typeface="Times New Roman" pitchFamily="18" charset="0"/>
              </a:rPr>
              <a:t>Bottom Shelf</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Sterile lumbar puncture needles</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Additional package of sterile gauze</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Assorted syringes and needles</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Sterile specimen bottle</a:t>
            </a:r>
            <a:endParaRPr lang="en-US" sz="2400" dirty="0" smtClean="0">
              <a:latin typeface="Arial" pitchFamily="34" charset="0"/>
              <a:cs typeface="Arial" pitchFamily="34" charset="0"/>
            </a:endParaRPr>
          </a:p>
          <a:p>
            <a:pPr lvl="0" eaLnBrk="0" fontAlgn="base" hangingPunct="0">
              <a:spcBef>
                <a:spcPct val="0"/>
              </a:spcBef>
              <a:spcAft>
                <a:spcPct val="0"/>
              </a:spcAft>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7772400" cy="3046988"/>
          </a:xfrm>
          <a:prstGeom prst="rect">
            <a:avLst/>
          </a:prstGeom>
          <a:noFill/>
        </p:spPr>
        <p:txBody>
          <a:bodyPr wrap="square" rtlCol="0">
            <a:spAutoFit/>
          </a:bodyPr>
          <a:lstStyle/>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Inform the patient that pain may be experienced from distension of pelvis and discomfort from </a:t>
            </a:r>
            <a:r>
              <a:rPr lang="en-US" sz="2400" dirty="0" err="1" smtClean="0">
                <a:latin typeface="Times New Roman" pitchFamily="18" charset="0"/>
                <a:ea typeface="Calibri" pitchFamily="34" charset="0"/>
                <a:cs typeface="Times New Roman" pitchFamily="18" charset="0"/>
              </a:rPr>
              <a:t>cystoscope</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After the procedure fluids should be given to flush out contrast material.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u="sng" dirty="0" smtClean="0">
                <a:latin typeface="Times New Roman" pitchFamily="18" charset="0"/>
                <a:ea typeface="Calibri" pitchFamily="34" charset="0"/>
                <a:cs typeface="Times New Roman" pitchFamily="18" charset="0"/>
              </a:rPr>
              <a:t>Complications:</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1.  </a:t>
            </a:r>
            <a:r>
              <a:rPr lang="en-US" sz="2400" dirty="0" err="1" smtClean="0">
                <a:latin typeface="Times New Roman" pitchFamily="18" charset="0"/>
                <a:ea typeface="Calibri" pitchFamily="34" charset="0"/>
                <a:cs typeface="Times New Roman" pitchFamily="18" charset="0"/>
              </a:rPr>
              <a:t>Haematuria</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2.  Infection</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3. Perforation of the </a:t>
            </a:r>
            <a:r>
              <a:rPr lang="en-US" sz="2400" dirty="0" err="1" smtClean="0">
                <a:latin typeface="Times New Roman" pitchFamily="18" charset="0"/>
                <a:ea typeface="Calibri" pitchFamily="34" charset="0"/>
                <a:cs typeface="Times New Roman" pitchFamily="18" charset="0"/>
              </a:rPr>
              <a:t>ureter</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457200" y="369332"/>
            <a:ext cx="8001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ENDOSCOPIC  RETROGRADE CHOLANGIOPANCREATOGRAPHY (ERCP)</a:t>
            </a:r>
            <a:endParaRPr kumimoji="0" lang="en-US" sz="16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Endoscopy refers to direct visualization of a body structure through a lighted instrument.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 typeface="Wingdings" pitchFamily="2" charset="2"/>
              <a:buChar char="§"/>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lang="en-US" sz="2400" dirty="0" smtClean="0">
                <a:latin typeface="Times New Roman" pitchFamily="18" charset="0"/>
                <a:ea typeface="Calibri" pitchFamily="34" charset="0"/>
                <a:cs typeface="Times New Roman" pitchFamily="18" charset="0"/>
              </a:rPr>
              <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ndoscopic retrograde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cholangiopancreatography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ERCP</a:t>
            </a:r>
            <a:r>
              <a:rPr lang="en-US"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visualization of the biliary tree and pancreatic </a:t>
            </a:r>
            <a:r>
              <a:rPr lang="en-US" sz="2400" dirty="0" err="1" smtClean="0">
                <a:latin typeface="Times New Roman" pitchFamily="18" charset="0"/>
                <a:ea typeface="Calibri" pitchFamily="34" charset="0"/>
                <a:cs typeface="Times New Roman" pitchFamily="18" charset="0"/>
              </a:rPr>
              <a:t>ductal</a:t>
            </a:r>
            <a:r>
              <a:rPr lang="en-US" sz="2400" dirty="0" smtClean="0">
                <a:latin typeface="Times New Roman" pitchFamily="18" charset="0"/>
                <a:ea typeface="Calibri" pitchFamily="34" charset="0"/>
                <a:cs typeface="Times New Roman" pitchFamily="18" charset="0"/>
              </a:rPr>
              <a:t> system is done with the aid of fluoroscopy. This is an x-ray procedure that makes it possible to see these internal organs  with the aid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fibreoptic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thin transparent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fibres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glass or plastic that transmit light).</a:t>
            </a:r>
          </a:p>
          <a:p>
            <a:pPr lvl="0" eaLnBrk="0" fontAlgn="base" hangingPunct="0">
              <a:spcBef>
                <a:spcPct val="0"/>
              </a:spcBef>
              <a:spcAft>
                <a:spcPct val="0"/>
              </a:spcAft>
              <a:buFont typeface="Wingdings" pitchFamily="2" charset="2"/>
              <a:buChar char="§"/>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inserted through the oral cavity into descending duodenum then common bile and pancreatic ducts are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cannulated</a:t>
            </a:r>
            <a:r>
              <a:rPr lang="en-US" sz="2400" dirty="0" smtClean="0">
                <a:latin typeface="Times New Roman" pitchFamily="18" charset="0"/>
                <a:ea typeface="Calibri" pitchFamily="34" charset="0"/>
                <a:cs typeface="Times New Roman" pitchFamily="18" charset="0"/>
              </a:rPr>
              <a:t> and 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ontrast medium is injected into the ducts</a:t>
            </a:r>
            <a:r>
              <a:rPr lang="en-US" sz="2400" dirty="0" smtClean="0">
                <a:latin typeface="Times New Roman" pitchFamily="18" charset="0"/>
                <a:ea typeface="Calibri" pitchFamily="34" charset="0"/>
                <a:cs typeface="Times New Roman" pitchFamily="18" charset="0"/>
              </a:rPr>
              <a:t> and </a:t>
            </a:r>
            <a:r>
              <a:rPr lang="en-US" sz="2400" dirty="0" err="1" smtClean="0">
                <a:latin typeface="Times New Roman" pitchFamily="18" charset="0"/>
                <a:ea typeface="Calibri" pitchFamily="34" charset="0"/>
                <a:cs typeface="Times New Roman" pitchFamily="18" charset="0"/>
              </a:rPr>
              <a:t>visulization</a:t>
            </a:r>
            <a:r>
              <a:rPr lang="en-US" sz="2400" dirty="0" smtClean="0">
                <a:latin typeface="Times New Roman" pitchFamily="18" charset="0"/>
                <a:ea typeface="Calibri" pitchFamily="34" charset="0"/>
                <a:cs typeface="Times New Roman" pitchFamily="18" charset="0"/>
              </a:rPr>
              <a:t> done.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04800"/>
            <a:ext cx="7086600" cy="4401205"/>
          </a:xfrm>
          <a:prstGeom prst="rect">
            <a:avLst/>
          </a:prstGeom>
        </p:spPr>
        <p:txBody>
          <a:bodyPr wrap="square">
            <a:spAutoFit/>
          </a:bodyPr>
          <a:lstStyle/>
          <a:p>
            <a:pPr lvl="0" eaLnBrk="0" fontAlgn="base" hangingPunct="0">
              <a:spcBef>
                <a:spcPct val="0"/>
              </a:spcBef>
              <a:spcAft>
                <a:spcPct val="0"/>
              </a:spcAft>
            </a:pPr>
            <a:r>
              <a:rPr lang="en-US" sz="2800" b="1" dirty="0" smtClean="0">
                <a:latin typeface="Times New Roman" pitchFamily="18" charset="0"/>
                <a:cs typeface="Times New Roman" pitchFamily="18" charset="0"/>
              </a:rPr>
              <a:t>Indications</a:t>
            </a:r>
            <a:endParaRPr lang="en-US" sz="2800" b="1"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Retrieval of gallstone from distal common bile duct. </a:t>
            </a:r>
            <a:endParaRPr lang="en-US" sz="28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Dilatation of the structures </a:t>
            </a:r>
            <a:endParaRPr lang="en-US" sz="28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Obtaining biopsy of </a:t>
            </a:r>
            <a:r>
              <a:rPr lang="en-US" sz="2800" dirty="0" err="1" smtClean="0">
                <a:latin typeface="Times New Roman" pitchFamily="18" charset="0"/>
                <a:ea typeface="Calibri" pitchFamily="34" charset="0"/>
                <a:cs typeface="Times New Roman" pitchFamily="18" charset="0"/>
              </a:rPr>
              <a:t>tumours</a:t>
            </a:r>
            <a:r>
              <a:rPr lang="en-US" sz="2800" dirty="0" smtClean="0">
                <a:latin typeface="Times New Roman" pitchFamily="18" charset="0"/>
                <a:ea typeface="Calibri" pitchFamily="34" charset="0"/>
                <a:cs typeface="Times New Roman" pitchFamily="18" charset="0"/>
              </a:rPr>
              <a:t> </a:t>
            </a:r>
            <a:endParaRPr lang="en-US" sz="28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n-US" sz="2800" dirty="0" smtClean="0">
                <a:latin typeface="Times New Roman" pitchFamily="18" charset="0"/>
                <a:ea typeface="Calibri" pitchFamily="34" charset="0"/>
                <a:cs typeface="Times New Roman" pitchFamily="18" charset="0"/>
              </a:rPr>
              <a:t>Diagnosis of </a:t>
            </a:r>
            <a:r>
              <a:rPr lang="en-US" sz="2800" dirty="0" err="1" smtClean="0">
                <a:latin typeface="Times New Roman" pitchFamily="18" charset="0"/>
                <a:ea typeface="Calibri" pitchFamily="34" charset="0"/>
                <a:cs typeface="Times New Roman" pitchFamily="18" charset="0"/>
              </a:rPr>
              <a:t>pseudocysts</a:t>
            </a:r>
            <a:r>
              <a:rPr lang="en-US" sz="2800" dirty="0" smtClean="0">
                <a:latin typeface="Times New Roman" pitchFamily="18" charset="0"/>
                <a:ea typeface="Calibri" pitchFamily="34" charset="0"/>
                <a:cs typeface="Times New Roman" pitchFamily="18" charset="0"/>
              </a:rPr>
              <a:t> - a fluid filled cavity resembling a cyst but lacking a wall and lining </a:t>
            </a: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A cyst is a membranous sac or cavity in the body containing fluid. </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609600" y="291412"/>
            <a:ext cx="7924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Responsibility</a:t>
            </a:r>
          </a:p>
          <a:p>
            <a:pPr marL="0" marR="0" lvl="0" indent="0" algn="l" defTabSz="914400" rtl="0" eaLnBrk="1" fontAlgn="base" latinLnBrk="0" hangingPunct="1">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Before The Procedure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Explain the procedure to the patient including his role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Keep the patient NPO  8 hours before the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Ensure that consent form is signed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Administer sedation immediately before and after the procedure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Administer antibiotics if ordered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the procedure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heck vital signs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Check for signs of perforation or infection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Check for return of gag reflex and cough reflex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Complication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Pancreatitis.This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most common complication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457200" y="411048"/>
            <a:ext cx="8153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STOMA CARE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stoma is an artificially created opening between a body cavity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e.g.trachea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urinary tract </a:t>
            </a:r>
            <a:r>
              <a:rPr lang="en-US" sz="2400" dirty="0" smtClean="0">
                <a:latin typeface="Times New Roman" pitchFamily="18" charset="0"/>
                <a:ea typeface="Calibri" pitchFamily="34" charset="0"/>
                <a:cs typeface="Times New Roman" pitchFamily="18" charset="0"/>
              </a:rPr>
              <a:t>or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intestine,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the body surface to allow mucous, urine or stool to pass out of the body.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Indications of a stoma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err="1" smtClean="0">
                <a:latin typeface="Times New Roman" pitchFamily="18" charset="0"/>
                <a:ea typeface="Calibri" pitchFamily="34" charset="0"/>
                <a:cs typeface="Times New Roman" pitchFamily="18" charset="0"/>
              </a:rPr>
              <a:t>Obsructive</a:t>
            </a:r>
            <a:r>
              <a:rPr lang="en-US" sz="2400" dirty="0" smtClean="0">
                <a:latin typeface="Times New Roman" pitchFamily="18" charset="0"/>
                <a:ea typeface="Calibri" pitchFamily="34" charset="0"/>
                <a:cs typeface="Times New Roman" pitchFamily="18" charset="0"/>
              </a:rPr>
              <a:t> conditions e.g. intestinal obstruction, </a:t>
            </a:r>
          </a:p>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Injury e.g. </a:t>
            </a:r>
            <a:r>
              <a:rPr lang="en-US" sz="2400" dirty="0" err="1" smtClean="0">
                <a:latin typeface="Times New Roman" pitchFamily="18" charset="0"/>
                <a:ea typeface="Calibri" pitchFamily="34" charset="0"/>
                <a:cs typeface="Times New Roman" pitchFamily="18" charset="0"/>
              </a:rPr>
              <a:t>gunshort</a:t>
            </a:r>
            <a:r>
              <a:rPr lang="en-US" sz="2400" dirty="0" smtClean="0">
                <a:latin typeface="Times New Roman" pitchFamily="18" charset="0"/>
                <a:ea typeface="Calibri" pitchFamily="34" charset="0"/>
                <a:cs typeface="Times New Roman" pitchFamily="18" charset="0"/>
              </a:rPr>
              <a:t> wound </a:t>
            </a:r>
            <a:endParaRPr lang="en-US" sz="2400" dirty="0" smtClean="0">
              <a:latin typeface="Arial" pitchFamily="34" charset="0"/>
              <a:cs typeface="Arial" pitchFamily="34" charset="0"/>
            </a:endParaRPr>
          </a:p>
          <a:p>
            <a:pPr marL="342900" lvl="0" indent="-342900" eaLnBrk="0" fontAlgn="base" hangingPunct="0">
              <a:spcBef>
                <a:spcPct val="0"/>
              </a:spcBef>
              <a:spcAft>
                <a:spcPct val="0"/>
              </a:spcAft>
              <a:buFont typeface="Wingdings" pitchFamily="2" charset="2"/>
              <a:buChar char="Ø"/>
            </a:pPr>
            <a:r>
              <a:rPr lang="en-US" sz="2400" dirty="0" err="1" smtClean="0">
                <a:latin typeface="Times New Roman" pitchFamily="18" charset="0"/>
                <a:ea typeface="Calibri" pitchFamily="34" charset="0"/>
                <a:cs typeface="Times New Roman" pitchFamily="18" charset="0"/>
              </a:rPr>
              <a:t>Tumours</a:t>
            </a:r>
            <a:r>
              <a:rPr lang="en-US" sz="2400" dirty="0" smtClean="0">
                <a:latin typeface="Times New Roman" pitchFamily="18" charset="0"/>
                <a:ea typeface="Calibri" pitchFamily="34" charset="0"/>
                <a:cs typeface="Times New Roman" pitchFamily="18" charset="0"/>
              </a:rPr>
              <a:t> e.g. colorectal cancer</a:t>
            </a:r>
          </a:p>
          <a:p>
            <a:pPr marL="342900" lvl="0" indent="-34290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Congenital anomaly e.g. laryngeal </a:t>
            </a:r>
            <a:r>
              <a:rPr lang="en-US" sz="2400" dirty="0" err="1" smtClean="0">
                <a:latin typeface="Times New Roman" pitchFamily="18" charset="0"/>
                <a:ea typeface="Calibri" pitchFamily="34" charset="0"/>
                <a:cs typeface="Times New Roman" pitchFamily="18" charset="0"/>
              </a:rPr>
              <a:t>hypoplexia</a:t>
            </a:r>
            <a:r>
              <a:rPr lang="en-US" sz="2400" dirty="0" smtClean="0">
                <a:latin typeface="Times New Roman" pitchFamily="18" charset="0"/>
                <a:ea typeface="Calibri" pitchFamily="34" charset="0"/>
                <a:cs typeface="Times New Roman" pitchFamily="18" charset="0"/>
              </a:rPr>
              <a:t>, imperforate anus since there is no exit for the bowels and its content,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342900" lvl="0" indent="-342900" eaLnBrk="0" fontAlgn="base" hangingPunct="0">
              <a:spcBef>
                <a:spcPct val="0"/>
              </a:spcBef>
              <a:spcAft>
                <a:spcPct val="0"/>
              </a:spcAft>
              <a:buFont typeface="Wingdings" pitchFamily="2" charset="2"/>
              <a:buChar char="Ø"/>
            </a:pPr>
            <a:r>
              <a:rPr lang="en-US" sz="2400" dirty="0" err="1" smtClean="0">
                <a:latin typeface="Times New Roman" pitchFamily="18" charset="0"/>
                <a:ea typeface="Calibri" pitchFamily="34" charset="0"/>
                <a:cs typeface="Times New Roman" pitchFamily="18" charset="0"/>
              </a:rPr>
              <a:t>H</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irschsprungs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disease - a condition of the large intestines that cause difficulty passing stool due to lack of nerve cells in the muscles of the colon (large intestines).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543800" cy="4893647"/>
          </a:xfrm>
          <a:prstGeom prst="rect">
            <a:avLst/>
          </a:prstGeom>
          <a:noFill/>
        </p:spPr>
        <p:txBody>
          <a:bodyPr wrap="square" rtlCol="0">
            <a:spAutoFit/>
          </a:bodyPr>
          <a:lstStyle/>
          <a:p>
            <a:pPr lvl="0" eaLnBrk="0" fontAlgn="base" hangingPunct="0">
              <a:spcBef>
                <a:spcPct val="0"/>
              </a:spcBef>
              <a:spcAft>
                <a:spcPct val="0"/>
              </a:spcAft>
              <a:buFont typeface="Wingdings" pitchFamily="2" charset="2"/>
              <a:buChar char="Ø"/>
            </a:pPr>
            <a:r>
              <a:rPr lang="en-US" sz="2400" dirty="0" smtClean="0">
                <a:latin typeface="Times New Roman" pitchFamily="18" charset="0"/>
                <a:ea typeface="Calibri" pitchFamily="34" charset="0"/>
                <a:cs typeface="Times New Roman" pitchFamily="18" charset="0"/>
              </a:rPr>
              <a:t>Inflammatory bowel disease which cause inflammation of the whole or part of the digestive tract.  It comprises of two diseases, ulcerative colitis and </a:t>
            </a:r>
            <a:r>
              <a:rPr lang="en-US" sz="2400" dirty="0" err="1" smtClean="0">
                <a:latin typeface="Times New Roman" pitchFamily="18" charset="0"/>
                <a:ea typeface="Calibri" pitchFamily="34" charset="0"/>
                <a:cs typeface="Times New Roman" pitchFamily="18" charset="0"/>
              </a:rPr>
              <a:t>chrohn’s</a:t>
            </a:r>
            <a:r>
              <a:rPr lang="en-US" sz="2400" dirty="0" smtClean="0">
                <a:latin typeface="Times New Roman" pitchFamily="18" charset="0"/>
                <a:ea typeface="Calibri" pitchFamily="34" charset="0"/>
                <a:cs typeface="Times New Roman" pitchFamily="18" charset="0"/>
              </a:rPr>
              <a:t> disease</a:t>
            </a:r>
            <a:endParaRPr lang="en-US" sz="24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Ø"/>
            </a:pPr>
            <a:r>
              <a:rPr lang="en-US" sz="2400" dirty="0" err="1" smtClean="0">
                <a:latin typeface="Times New Roman" pitchFamily="18" charset="0"/>
                <a:ea typeface="Calibri" pitchFamily="34" charset="0"/>
                <a:cs typeface="Times New Roman" pitchFamily="18" charset="0"/>
              </a:rPr>
              <a:t>Necrotitizing</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enterocolitis</a:t>
            </a:r>
            <a:r>
              <a:rPr lang="en-US" sz="2400" dirty="0" smtClean="0">
                <a:latin typeface="Times New Roman" pitchFamily="18" charset="0"/>
                <a:ea typeface="Calibri" pitchFamily="34" charset="0"/>
                <a:cs typeface="Times New Roman" pitchFamily="18" charset="0"/>
              </a:rPr>
              <a:t> .  A condition where a portion of the bowel dies. </a:t>
            </a:r>
            <a:endParaRPr lang="en-US" sz="2400" dirty="0" smtClean="0">
              <a:latin typeface="Arial" pitchFamily="34" charset="0"/>
              <a:cs typeface="Arial" pitchFamily="34" charset="0"/>
            </a:endParaRPr>
          </a:p>
          <a:p>
            <a:pPr marL="342900" lvl="0" indent="-342900" eaLnBrk="0" fontAlgn="base" hangingPunct="0">
              <a:spcBef>
                <a:spcPct val="0"/>
              </a:spcBef>
              <a:spcAft>
                <a:spcPct val="0"/>
              </a:spcAft>
            </a:pPr>
            <a:r>
              <a:rPr lang="en-US" sz="2400" b="1" dirty="0" smtClean="0">
                <a:latin typeface="Times New Roman" pitchFamily="18" charset="0"/>
                <a:cs typeface="Times New Roman" pitchFamily="18" charset="0"/>
              </a:rPr>
              <a:t>Contraindications</a:t>
            </a:r>
          </a:p>
          <a:p>
            <a:pPr marL="342900" lvl="0" indent="-342900" eaLnBrk="0" fontAlgn="base" hangingPunct="0">
              <a:spcBef>
                <a:spcPct val="0"/>
              </a:spcBef>
              <a:spcAft>
                <a:spcPct val="0"/>
              </a:spcAft>
              <a:buFont typeface="Wingdings" pitchFamily="2" charset="2"/>
              <a:buChar char="§"/>
            </a:pPr>
            <a:r>
              <a:rPr lang="en-US" sz="2400" dirty="0" smtClean="0">
                <a:latin typeface="Times New Roman" pitchFamily="18" charset="0"/>
                <a:cs typeface="Times New Roman" pitchFamily="18" charset="0"/>
              </a:rPr>
              <a:t>Laryngeal carcinoma</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Types of Stoma </a:t>
            </a:r>
            <a:endParaRPr lang="en-US" sz="2400" b="1"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The following are types of stoma:</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Times New Roman" pitchFamily="18" charset="0"/>
                <a:ea typeface="Calibri" pitchFamily="34" charset="0"/>
                <a:cs typeface="Times New Roman" pitchFamily="18" charset="0"/>
              </a:rPr>
              <a:t>Colostomy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err="1" smtClean="0">
                <a:latin typeface="Times New Roman" pitchFamily="18" charset="0"/>
                <a:ea typeface="Calibri" pitchFamily="34" charset="0"/>
                <a:cs typeface="Times New Roman" pitchFamily="18" charset="0"/>
              </a:rPr>
              <a:t>Ileostomy</a:t>
            </a:r>
            <a:r>
              <a:rPr lang="en-US" sz="2400" dirty="0" smtClean="0">
                <a:latin typeface="Times New Roman" pitchFamily="18" charset="0"/>
                <a:ea typeface="Calibri" pitchFamily="34" charset="0"/>
                <a:cs typeface="Times New Roman" pitchFamily="18" charset="0"/>
              </a:rPr>
              <a:t> </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err="1" smtClean="0">
                <a:latin typeface="Times New Roman" pitchFamily="18" charset="0"/>
                <a:ea typeface="Calibri" pitchFamily="34" charset="0"/>
                <a:cs typeface="Times New Roman" pitchFamily="18" charset="0"/>
              </a:rPr>
              <a:t>Urostomy</a:t>
            </a:r>
            <a:endParaRPr lang="en-US" sz="24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buFontTx/>
              <a:buChar char="•"/>
            </a:pPr>
            <a:r>
              <a:rPr lang="en-US" sz="2400" dirty="0" err="1" smtClean="0">
                <a:latin typeface="Times New Roman" pitchFamily="18" charset="0"/>
                <a:cs typeface="Times New Roman" pitchFamily="18" charset="0"/>
              </a:rPr>
              <a:t>Tracheostomy</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609600" y="457200"/>
            <a:ext cx="7620000" cy="48524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Colostomy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the most common type of stoma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 surgery that creates a temporary or permanent opening for the colon (large intestines) through the abdomen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400" dirty="0" err="1" smtClean="0">
                <a:latin typeface="Times New Roman" pitchFamily="18" charset="0"/>
                <a:ea typeface="Calibri" pitchFamily="34" charset="0"/>
                <a:cs typeface="Times New Roman" pitchFamily="18" charset="0"/>
              </a:rPr>
              <a:t>F</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aecal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matter passes through the opening.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opening can be located in the ascending, transverse, descending or sigmoid colon.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Types of colostomy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Single barrel colostomy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 type of colostomy in which only one loop of bowel is opened onto the abdominal surface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Double -  barrel colostomy.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one in which both loops are open on the abdominal wall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304800" y="-180431"/>
            <a:ext cx="8229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Ileostomy</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opening is made in the small intestines, the ileum where a part is removed and the cut end diverted to an artificial opening in the abdominal wall.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end or loop of the small intestines is brought through the skin surface on the abdomen.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tool then passes out through the stoma.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Due to the fact that the digestive enzymes are found in the contents from the ileum, the skin requires extra care when pouching to prevent damage to the skin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Urostomy</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an opening made to divert urine from the bladder.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0"/>
            <a:ext cx="7239000" cy="6370975"/>
          </a:xfrm>
          <a:prstGeom prst="rect">
            <a:avLst/>
          </a:prstGeom>
          <a:noFill/>
        </p:spPr>
        <p:txBody>
          <a:bodyPr wrap="square" rtlCol="0">
            <a:spAutoFit/>
          </a:bodyPr>
          <a:lstStyle/>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Nursing Management </a:t>
            </a:r>
            <a:endParaRPr lang="en-US" sz="2400" b="1"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Major aspects of nursing care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1.  Emotional support as the patient copes with the change in body image.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2.  Patient teaching about stoma care. </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b="1" u="sng" dirty="0" smtClean="0">
                <a:latin typeface="Times New Roman" pitchFamily="18" charset="0"/>
                <a:ea typeface="Calibri" pitchFamily="34" charset="0"/>
                <a:cs typeface="Times New Roman" pitchFamily="18" charset="0"/>
              </a:rPr>
              <a:t>Preoperative care </a:t>
            </a:r>
            <a:endParaRPr lang="en-US" sz="2400" b="1" dirty="0" smtClean="0">
              <a:latin typeface="Arial" pitchFamily="34" charset="0"/>
              <a:cs typeface="Arial" pitchFamily="34" charset="0"/>
            </a:endParaRPr>
          </a:p>
          <a:p>
            <a:pPr marL="457200" indent="-457200" eaLnBrk="0" fontAlgn="base" hangingPunct="0">
              <a:spcBef>
                <a:spcPct val="0"/>
              </a:spcBef>
              <a:spcAft>
                <a:spcPct val="0"/>
              </a:spcAft>
              <a:buFont typeface="Wingdings" pitchFamily="2" charset="2"/>
              <a:buChar char="§"/>
            </a:pPr>
            <a:r>
              <a:rPr lang="en-US" sz="2400" dirty="0" smtClean="0">
                <a:latin typeface="Times New Roman" pitchFamily="18" charset="0"/>
                <a:ea typeface="Calibri" pitchFamily="34" charset="0"/>
                <a:cs typeface="Times New Roman" pitchFamily="18" charset="0"/>
              </a:rPr>
              <a:t>Psychological preparation and emotional support help the patient to cope with the body image, the loss of control over elimination and odors</a:t>
            </a:r>
          </a:p>
          <a:p>
            <a:pPr lvl="0" fontAlgn="base">
              <a:spcBef>
                <a:spcPct val="0"/>
              </a:spcBef>
              <a:spcAft>
                <a:spcPct val="0"/>
              </a:spcAft>
              <a:buFont typeface="Wingdings" pitchFamily="2" charset="2"/>
              <a:buChar char="§"/>
            </a:pPr>
            <a:r>
              <a:rPr lang="en-US" sz="2400" dirty="0" smtClean="0">
                <a:latin typeface="Times New Roman" pitchFamily="18" charset="0"/>
                <a:ea typeface="Calibri" pitchFamily="34" charset="0"/>
                <a:cs typeface="Times New Roman" pitchFamily="18" charset="0"/>
              </a:rPr>
              <a:t>Provide opportunity for the patient to state his concerns and have his questions answered.  This enhances his feelings of control and thus ability to cope </a:t>
            </a:r>
          </a:p>
          <a:p>
            <a:pPr lvl="0" fontAlgn="base">
              <a:spcBef>
                <a:spcPct val="0"/>
              </a:spcBef>
              <a:spcAft>
                <a:spcPct val="0"/>
              </a:spcAft>
              <a:buFont typeface="Wingdings" pitchFamily="2" charset="2"/>
              <a:buChar char="§"/>
            </a:pPr>
            <a:r>
              <a:rPr lang="en-US" sz="2400" dirty="0" smtClean="0">
                <a:latin typeface="Times New Roman" pitchFamily="18" charset="0"/>
                <a:ea typeface="Calibri" pitchFamily="34" charset="0"/>
                <a:cs typeface="Times New Roman" pitchFamily="18" charset="0"/>
              </a:rPr>
              <a:t> Identify the support system and determine the patient's ability to perform self care</a:t>
            </a:r>
            <a:endParaRPr lang="en-US" sz="2000" dirty="0" smtClean="0">
              <a:latin typeface="Arial" pitchFamily="34" charset="0"/>
              <a:cs typeface="Arial" pitchFamily="34" charset="0"/>
            </a:endParaRPr>
          </a:p>
          <a:p>
            <a:pPr lvl="0" eaLnBrk="0" fontAlgn="base" hangingPunct="0">
              <a:spcBef>
                <a:spcPct val="0"/>
              </a:spcBef>
              <a:spcAft>
                <a:spcPct val="0"/>
              </a:spcAft>
              <a:buFont typeface="Wingdings" pitchFamily="2" charset="2"/>
              <a:buChar char="§"/>
            </a:pPr>
            <a:r>
              <a:rPr lang="en-US" sz="2400" dirty="0" smtClean="0">
                <a:latin typeface="Times New Roman" pitchFamily="18" charset="0"/>
                <a:ea typeface="Calibri" pitchFamily="34" charset="0"/>
                <a:cs typeface="Times New Roman" pitchFamily="18" charset="0"/>
              </a:rPr>
              <a:t> Preoperative assessment should include physical psychological , social, cultural and educational components</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381000" y="-205948"/>
            <a:ext cx="81534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patient and the family should understand the type of stoma and its care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Give the patient and the family an opportunity to meet a person who has adjusted well to a stoma.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decrease the chance of postoperative infection the intestines are emptied before surgery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lang="en-US" sz="2400" dirty="0" smtClean="0">
                <a:latin typeface="Times New Roman" pitchFamily="18" charset="0"/>
                <a:ea typeface="Calibri" pitchFamily="34" charset="0"/>
                <a:cs typeface="Times New Roman" pitchFamily="18" charset="0"/>
              </a:rPr>
              <a:t>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eomycin and erythromycin are given orally to decrease the number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intracolonic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bacteria.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Post-Operative Care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Assessment of the stoma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Provision of an appropriate pouching system that protects the skin and contains drainage and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oduor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Helping the patient cope with the stoma and the underlying disease that led to stoma formation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rovision of information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eaching practical stoma care technique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dirty="0" smtClean="0">
                <a:latin typeface="Times New Roman" pitchFamily="18" charset="0"/>
                <a:ea typeface="Calibri" pitchFamily="34"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elping the patient address issues surrounding social interaction, employment, body image and sexuality.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6671</TotalTime>
  <Words>14467</Words>
  <Application>Microsoft Office PowerPoint</Application>
  <PresentationFormat>On-screen Show (4:3)</PresentationFormat>
  <Paragraphs>1562</Paragraphs>
  <Slides>165</Slides>
  <Notes>1</Notes>
  <HiddenSlides>0</HiddenSlides>
  <MMClips>0</MMClips>
  <ScaleCrop>false</ScaleCrop>
  <HeadingPairs>
    <vt:vector size="4" baseType="variant">
      <vt:variant>
        <vt:lpstr>Theme</vt:lpstr>
      </vt:variant>
      <vt:variant>
        <vt:i4>1</vt:i4>
      </vt:variant>
      <vt:variant>
        <vt:lpstr>Slide Titles</vt:lpstr>
      </vt:variant>
      <vt:variant>
        <vt:i4>165</vt:i4>
      </vt:variant>
    </vt:vector>
  </HeadingPairs>
  <TitlesOfParts>
    <vt:vector size="166"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TRACHEOSTOMY</vt:lpstr>
      <vt:lpstr>indications</vt:lpstr>
      <vt:lpstr>procedure</vt:lpstr>
      <vt:lpstr>Nursing care</vt:lpstr>
      <vt:lpstr>Changing the dressing</vt:lpstr>
      <vt:lpstr> </vt:lpstr>
      <vt:lpstr>Slide 111</vt:lpstr>
      <vt:lpstr>Humidifying and filtering the air</vt:lpstr>
      <vt:lpstr>Removal of tracheostomy tube</vt:lpstr>
      <vt:lpstr>Slide 114</vt:lpstr>
      <vt:lpstr>On discharge</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MASURPRISE</dc:creator>
  <cp:lastModifiedBy>user</cp:lastModifiedBy>
  <cp:revision>224</cp:revision>
  <dcterms:created xsi:type="dcterms:W3CDTF">2020-08-22T11:45:10Z</dcterms:created>
  <dcterms:modified xsi:type="dcterms:W3CDTF">2021-07-06T14:09:32Z</dcterms:modified>
</cp:coreProperties>
</file>