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142.xml" ContentType="application/vnd.openxmlformats-officedocument.presentationml.slide+xml"/>
  <Override PartName="/ppt/slides/slide160.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147.xml" ContentType="application/vnd.openxmlformats-officedocument.presentationml.slide+xml"/>
  <Override PartName="/ppt/slides/slide158.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slides/slide165.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Layouts/slideLayout7.xml" ContentType="application/vnd.openxmlformats-officedocument.presentationml.slideLayout+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119.xml" ContentType="application/vnd.openxmlformats-officedocument.presentationml.slide+xml"/>
  <Override PartName="/ppt/slides/slide148.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55.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slides/slide144.xml" ContentType="application/vnd.openxmlformats-officedocument.presentationml.slide+xml"/>
  <Override PartName="/ppt/slides/slide162.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s/slide163.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39.xml" ContentType="application/vnd.openxmlformats-officedocument.presentationml.slide+xml"/>
  <Override PartName="/ppt/slides/slide157.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7"/>
  </p:notesMasterIdLst>
  <p:sldIdLst>
    <p:sldId id="257" r:id="rId2"/>
    <p:sldId id="401" r:id="rId3"/>
    <p:sldId id="258" r:id="rId4"/>
    <p:sldId id="259" r:id="rId5"/>
    <p:sldId id="402" r:id="rId6"/>
    <p:sldId id="400" r:id="rId7"/>
    <p:sldId id="260" r:id="rId8"/>
    <p:sldId id="403" r:id="rId9"/>
    <p:sldId id="404" r:id="rId10"/>
    <p:sldId id="405" r:id="rId11"/>
    <p:sldId id="261" r:id="rId12"/>
    <p:sldId id="262" r:id="rId13"/>
    <p:sldId id="478" r:id="rId14"/>
    <p:sldId id="263" r:id="rId15"/>
    <p:sldId id="264" r:id="rId16"/>
    <p:sldId id="265" r:id="rId17"/>
    <p:sldId id="266" r:id="rId18"/>
    <p:sldId id="267" r:id="rId19"/>
    <p:sldId id="268" r:id="rId20"/>
    <p:sldId id="269" r:id="rId21"/>
    <p:sldId id="406" r:id="rId22"/>
    <p:sldId id="270" r:id="rId23"/>
    <p:sldId id="271" r:id="rId24"/>
    <p:sldId id="272" r:id="rId25"/>
    <p:sldId id="273" r:id="rId26"/>
    <p:sldId id="274" r:id="rId27"/>
    <p:sldId id="275" r:id="rId28"/>
    <p:sldId id="276" r:id="rId29"/>
    <p:sldId id="277" r:id="rId30"/>
    <p:sldId id="278" r:id="rId31"/>
    <p:sldId id="407" r:id="rId32"/>
    <p:sldId id="279" r:id="rId33"/>
    <p:sldId id="408" r:id="rId34"/>
    <p:sldId id="409" r:id="rId35"/>
    <p:sldId id="410" r:id="rId36"/>
    <p:sldId id="411" r:id="rId37"/>
    <p:sldId id="280" r:id="rId38"/>
    <p:sldId id="281" r:id="rId39"/>
    <p:sldId id="282" r:id="rId40"/>
    <p:sldId id="283" r:id="rId41"/>
    <p:sldId id="284" r:id="rId42"/>
    <p:sldId id="412" r:id="rId43"/>
    <p:sldId id="285" r:id="rId44"/>
    <p:sldId id="413" r:id="rId45"/>
    <p:sldId id="286" r:id="rId46"/>
    <p:sldId id="287" r:id="rId47"/>
    <p:sldId id="414" r:id="rId48"/>
    <p:sldId id="288" r:id="rId49"/>
    <p:sldId id="289" r:id="rId50"/>
    <p:sldId id="290" r:id="rId51"/>
    <p:sldId id="291" r:id="rId52"/>
    <p:sldId id="292" r:id="rId53"/>
    <p:sldId id="415" r:id="rId54"/>
    <p:sldId id="293" r:id="rId55"/>
    <p:sldId id="294" r:id="rId56"/>
    <p:sldId id="426" r:id="rId57"/>
    <p:sldId id="416" r:id="rId58"/>
    <p:sldId id="417" r:id="rId59"/>
    <p:sldId id="418" r:id="rId60"/>
    <p:sldId id="427" r:id="rId61"/>
    <p:sldId id="419" r:id="rId62"/>
    <p:sldId id="420" r:id="rId63"/>
    <p:sldId id="421" r:id="rId64"/>
    <p:sldId id="431" r:id="rId65"/>
    <p:sldId id="432" r:id="rId66"/>
    <p:sldId id="430" r:id="rId67"/>
    <p:sldId id="428" r:id="rId68"/>
    <p:sldId id="422" r:id="rId69"/>
    <p:sldId id="423" r:id="rId70"/>
    <p:sldId id="429" r:id="rId71"/>
    <p:sldId id="424" r:id="rId72"/>
    <p:sldId id="425" r:id="rId73"/>
    <p:sldId id="295" r:id="rId74"/>
    <p:sldId id="296" r:id="rId75"/>
    <p:sldId id="433" r:id="rId76"/>
    <p:sldId id="297" r:id="rId77"/>
    <p:sldId id="298" r:id="rId78"/>
    <p:sldId id="299" r:id="rId79"/>
    <p:sldId id="300" r:id="rId80"/>
    <p:sldId id="301" r:id="rId81"/>
    <p:sldId id="434" r:id="rId82"/>
    <p:sldId id="302" r:id="rId83"/>
    <p:sldId id="303" r:id="rId84"/>
    <p:sldId id="435" r:id="rId85"/>
    <p:sldId id="304" r:id="rId86"/>
    <p:sldId id="305" r:id="rId87"/>
    <p:sldId id="306" r:id="rId88"/>
    <p:sldId id="307" r:id="rId89"/>
    <p:sldId id="308" r:id="rId90"/>
    <p:sldId id="436" r:id="rId91"/>
    <p:sldId id="309" r:id="rId92"/>
    <p:sldId id="437" r:id="rId93"/>
    <p:sldId id="310" r:id="rId94"/>
    <p:sldId id="311" r:id="rId95"/>
    <p:sldId id="438" r:id="rId96"/>
    <p:sldId id="312" r:id="rId97"/>
    <p:sldId id="313" r:id="rId98"/>
    <p:sldId id="439" r:id="rId99"/>
    <p:sldId id="314" r:id="rId100"/>
    <p:sldId id="315" r:id="rId101"/>
    <p:sldId id="316" r:id="rId102"/>
    <p:sldId id="317" r:id="rId103"/>
    <p:sldId id="442" r:id="rId104"/>
    <p:sldId id="440" r:id="rId105"/>
    <p:sldId id="479" r:id="rId106"/>
    <p:sldId id="480" r:id="rId107"/>
    <p:sldId id="481" r:id="rId108"/>
    <p:sldId id="482" r:id="rId109"/>
    <p:sldId id="483" r:id="rId110"/>
    <p:sldId id="484" r:id="rId111"/>
    <p:sldId id="485" r:id="rId112"/>
    <p:sldId id="486" r:id="rId113"/>
    <p:sldId id="487" r:id="rId114"/>
    <p:sldId id="488" r:id="rId115"/>
    <p:sldId id="489" r:id="rId116"/>
    <p:sldId id="318" r:id="rId117"/>
    <p:sldId id="319" r:id="rId118"/>
    <p:sldId id="320" r:id="rId119"/>
    <p:sldId id="443" r:id="rId120"/>
    <p:sldId id="321" r:id="rId121"/>
    <p:sldId id="322" r:id="rId122"/>
    <p:sldId id="323" r:id="rId123"/>
    <p:sldId id="324" r:id="rId124"/>
    <p:sldId id="325" r:id="rId125"/>
    <p:sldId id="444" r:id="rId126"/>
    <p:sldId id="445" r:id="rId127"/>
    <p:sldId id="326" r:id="rId128"/>
    <p:sldId id="327" r:id="rId129"/>
    <p:sldId id="328" r:id="rId130"/>
    <p:sldId id="329" r:id="rId131"/>
    <p:sldId id="446" r:id="rId132"/>
    <p:sldId id="330" r:id="rId133"/>
    <p:sldId id="447" r:id="rId134"/>
    <p:sldId id="331" r:id="rId135"/>
    <p:sldId id="448" r:id="rId136"/>
    <p:sldId id="332" r:id="rId137"/>
    <p:sldId id="352" r:id="rId138"/>
    <p:sldId id="449" r:id="rId139"/>
    <p:sldId id="450" r:id="rId140"/>
    <p:sldId id="451" r:id="rId141"/>
    <p:sldId id="452" r:id="rId142"/>
    <p:sldId id="453" r:id="rId143"/>
    <p:sldId id="455" r:id="rId144"/>
    <p:sldId id="456" r:id="rId145"/>
    <p:sldId id="457" r:id="rId146"/>
    <p:sldId id="458" r:id="rId147"/>
    <p:sldId id="459" r:id="rId148"/>
    <p:sldId id="460" r:id="rId149"/>
    <p:sldId id="461" r:id="rId150"/>
    <p:sldId id="462" r:id="rId151"/>
    <p:sldId id="463" r:id="rId152"/>
    <p:sldId id="464" r:id="rId153"/>
    <p:sldId id="465" r:id="rId154"/>
    <p:sldId id="466" r:id="rId155"/>
    <p:sldId id="467" r:id="rId156"/>
    <p:sldId id="468" r:id="rId157"/>
    <p:sldId id="469" r:id="rId158"/>
    <p:sldId id="470" r:id="rId159"/>
    <p:sldId id="471" r:id="rId160"/>
    <p:sldId id="472" r:id="rId161"/>
    <p:sldId id="473" r:id="rId162"/>
    <p:sldId id="474" r:id="rId163"/>
    <p:sldId id="475" r:id="rId164"/>
    <p:sldId id="476" r:id="rId165"/>
    <p:sldId id="477" r:id="rId16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06" autoAdjust="0"/>
    <p:restoredTop sz="94660"/>
  </p:normalViewPr>
  <p:slideViewPr>
    <p:cSldViewPr>
      <p:cViewPr>
        <p:scale>
          <a:sx n="90" d="100"/>
          <a:sy n="90" d="100"/>
        </p:scale>
        <p:origin x="-120" y="30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0"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tableStyles" Target="tableStyle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slide" Target="slides/slide163.xml"/><Relationship Id="rId16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F2A604-4710-49CD-8CB5-DCEE8E9E656E}" type="datetimeFigureOut">
              <a:rPr lang="en-US" smtClean="0"/>
              <a:pPr/>
              <a:t>7/6/2021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84632A-2AFB-4390-A1F6-D063160214D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B84632A-2AFB-4390-A1F6-D063160214D8}"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535F76E-8E40-436E-BF5D-35D4B3662C90}" type="datetimeFigureOut">
              <a:rPr lang="en-US" smtClean="0"/>
              <a:pPr/>
              <a:t>7/6/2021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2743B7F-8875-4AE1-92B3-B35B1216511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535F76E-8E40-436E-BF5D-35D4B3662C90}" type="datetimeFigureOut">
              <a:rPr lang="en-US" smtClean="0"/>
              <a:pPr/>
              <a:t>7/6/2021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2743B7F-8875-4AE1-92B3-B35B1216511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535F76E-8E40-436E-BF5D-35D4B3662C90}" type="datetimeFigureOut">
              <a:rPr lang="en-US" smtClean="0"/>
              <a:pPr/>
              <a:t>7/6/2021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2743B7F-8875-4AE1-92B3-B35B1216511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535F76E-8E40-436E-BF5D-35D4B3662C90}" type="datetimeFigureOut">
              <a:rPr lang="en-US" smtClean="0"/>
              <a:pPr/>
              <a:t>7/6/2021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2743B7F-8875-4AE1-92B3-B35B1216511F}"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535F76E-8E40-436E-BF5D-35D4B3662C90}" type="datetimeFigureOut">
              <a:rPr lang="en-US" smtClean="0"/>
              <a:pPr/>
              <a:t>7/6/2021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2743B7F-8875-4AE1-92B3-B35B1216511F}"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535F76E-8E40-436E-BF5D-35D4B3662C90}" type="datetimeFigureOut">
              <a:rPr lang="en-US" smtClean="0"/>
              <a:pPr/>
              <a:t>7/6/2021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2743B7F-8875-4AE1-92B3-B35B1216511F}"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535F76E-8E40-436E-BF5D-35D4B3662C90}" type="datetimeFigureOut">
              <a:rPr lang="en-US" smtClean="0"/>
              <a:pPr/>
              <a:t>7/6/2021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2743B7F-8875-4AE1-92B3-B35B1216511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535F76E-8E40-436E-BF5D-35D4B3662C90}" type="datetimeFigureOut">
              <a:rPr lang="en-US" smtClean="0"/>
              <a:pPr/>
              <a:t>7/6/2021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2743B7F-8875-4AE1-92B3-B35B1216511F}"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535F76E-8E40-436E-BF5D-35D4B3662C90}" type="datetimeFigureOut">
              <a:rPr lang="en-US" smtClean="0"/>
              <a:pPr/>
              <a:t>7/6/2021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2743B7F-8875-4AE1-92B3-B35B1216511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535F76E-8E40-436E-BF5D-35D4B3662C90}" type="datetimeFigureOut">
              <a:rPr lang="en-US" smtClean="0"/>
              <a:pPr/>
              <a:t>7/6/2021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2743B7F-8875-4AE1-92B3-B35B1216511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535F76E-8E40-436E-BF5D-35D4B3662C90}" type="datetimeFigureOut">
              <a:rPr lang="en-US" smtClean="0"/>
              <a:pPr/>
              <a:t>7/6/2021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2743B7F-8875-4AE1-92B3-B35B1216511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10800000" scaled="0"/>
          <a:tileRect/>
        </a:gra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535F76E-8E40-436E-BF5D-35D4B3662C90}" type="datetimeFigureOut">
              <a:rPr lang="en-US" smtClean="0"/>
              <a:pPr/>
              <a:t>7/6/2021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2743B7F-8875-4AE1-92B3-B35B1216511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304800" y="39470"/>
            <a:ext cx="8153400" cy="6401753"/>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MODULE 25</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SPECIALIZED PROCEDURES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CODE SPR:   1201</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HOURS:         14</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CREDITS:      I</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Module competence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module is designed to enable the learner  provide care to patients/clients undergoing specialized procedures.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Module outcomes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By the end of the module the learner should:-</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pPr>
            <a:r>
              <a:rPr lang="en-US" sz="2400" dirty="0" smtClean="0">
                <a:latin typeface="Times New Roman" pitchFamily="18" charset="0"/>
                <a:ea typeface="Calibri" pitchFamily="34" charset="0"/>
                <a:cs typeface="Times New Roman" pitchFamily="18" charset="0"/>
              </a:rPr>
              <a:t>Manage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patients undergoing specialized diagnostic procedures.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Manage  patients </a:t>
            </a:r>
            <a:r>
              <a:rPr lang="en-US" sz="2400" dirty="0" smtClean="0">
                <a:latin typeface="Times New Roman" pitchFamily="18" charset="0"/>
                <a:ea typeface="Calibri" pitchFamily="34" charset="0"/>
                <a:cs typeface="Times New Roman" pitchFamily="18" charset="0"/>
              </a:rPr>
              <a:t>undergoing</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radiological examinations </a:t>
            </a: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pPr>
            <a:r>
              <a:rPr lang="en-US" sz="2400" dirty="0" smtClean="0">
                <a:latin typeface="Times New Roman" pitchFamily="18" charset="0"/>
                <a:cs typeface="Times New Roman" pitchFamily="18" charset="0"/>
              </a:rPr>
              <a:t>Manage patients undergoing endoscopic examinations</a:t>
            </a: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Manage patients </a:t>
            </a:r>
            <a:r>
              <a:rPr kumimoji="0" lang="en-US" sz="2400" b="0" i="0" u="none" strike="noStrike" cap="none" normalizeH="0" dirty="0" smtClean="0">
                <a:ln>
                  <a:noFill/>
                </a:ln>
                <a:solidFill>
                  <a:schemeClr val="tx1"/>
                </a:solidFill>
                <a:effectLst/>
                <a:latin typeface="Times New Roman" pitchFamily="18" charset="0"/>
                <a:cs typeface="Times New Roman" pitchFamily="18" charset="0"/>
              </a:rPr>
              <a:t> scheduled for Voluntary Medical Male Circumcision</a:t>
            </a:r>
            <a:r>
              <a:rPr kumimoji="0" lang="en-US" sz="2800" b="0" i="0" u="none" strike="noStrike" cap="none" normalizeH="0" dirty="0" smtClean="0">
                <a:ln>
                  <a:noFill/>
                </a:ln>
                <a:solidFill>
                  <a:schemeClr val="tx1"/>
                </a:solidFill>
                <a:effectLst/>
                <a:latin typeface="Times New Roman" pitchFamily="18" charset="0"/>
                <a:cs typeface="Times New Roman" pitchFamily="18" charset="0"/>
              </a:rPr>
              <a:t>.</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304800"/>
            <a:ext cx="5410200" cy="4431983"/>
          </a:xfrm>
          <a:prstGeom prst="rect">
            <a:avLst/>
          </a:prstGeom>
          <a:noFill/>
        </p:spPr>
        <p:txBody>
          <a:bodyPr wrap="square" rtlCol="0">
            <a:spAutoFit/>
          </a:bodyPr>
          <a:lstStyle/>
          <a:p>
            <a:pPr lvl="0" fontAlgn="base">
              <a:spcBef>
                <a:spcPct val="0"/>
              </a:spcBef>
              <a:spcAft>
                <a:spcPct val="0"/>
              </a:spcAft>
            </a:pPr>
            <a:endParaRPr lang="en-US"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 typeface="Wingdings" pitchFamily="2" charset="2"/>
              <a:buChar char="Ø"/>
            </a:pPr>
            <a:r>
              <a:rPr lang="en-US" sz="2400" dirty="0" smtClean="0">
                <a:latin typeface="Times New Roman" pitchFamily="18" charset="0"/>
                <a:ea typeface="Calibri" pitchFamily="34" charset="0"/>
                <a:cs typeface="Times New Roman" pitchFamily="18" charset="0"/>
              </a:rPr>
              <a:t>Local </a:t>
            </a:r>
            <a:r>
              <a:rPr lang="en-US" sz="2400" dirty="0" err="1" smtClean="0">
                <a:latin typeface="Times New Roman" pitchFamily="18" charset="0"/>
                <a:ea typeface="Calibri" pitchFamily="34" charset="0"/>
                <a:cs typeface="Times New Roman" pitchFamily="18" charset="0"/>
              </a:rPr>
              <a:t>anaesthetic</a:t>
            </a:r>
            <a:r>
              <a:rPr lang="en-US" sz="2400" dirty="0" smtClean="0">
                <a:latin typeface="Times New Roman" pitchFamily="18" charset="0"/>
                <a:ea typeface="Calibri" pitchFamily="34" charset="0"/>
                <a:cs typeface="Times New Roman" pitchFamily="18" charset="0"/>
              </a:rPr>
              <a:t>  agent</a:t>
            </a:r>
          </a:p>
          <a:p>
            <a:pPr lvl="0" eaLnBrk="0" fontAlgn="base" hangingPunct="0">
              <a:spcBef>
                <a:spcPct val="0"/>
              </a:spcBef>
              <a:spcAft>
                <a:spcPct val="0"/>
              </a:spcAft>
              <a:buFont typeface="Wingdings" pitchFamily="2" charset="2"/>
              <a:buChar char="Ø"/>
            </a:pPr>
            <a:r>
              <a:rPr lang="en-US" sz="2400" dirty="0" smtClean="0">
                <a:latin typeface="Times New Roman" pitchFamily="18" charset="0"/>
                <a:ea typeface="Calibri" pitchFamily="34" charset="0"/>
                <a:cs typeface="Times New Roman" pitchFamily="18" charset="0"/>
              </a:rPr>
              <a:t>Dressing spray or dressing</a:t>
            </a:r>
            <a:endParaRPr lang="en-US" sz="24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 typeface="Wingdings" pitchFamily="2" charset="2"/>
              <a:buChar char="Ø"/>
            </a:pPr>
            <a:r>
              <a:rPr lang="en-US" sz="2400" dirty="0" smtClean="0">
                <a:latin typeface="Times New Roman" pitchFamily="18" charset="0"/>
                <a:ea typeface="Calibri" pitchFamily="34" charset="0"/>
                <a:cs typeface="Times New Roman" pitchFamily="18" charset="0"/>
              </a:rPr>
              <a:t>Antiseptic solutions - </a:t>
            </a:r>
            <a:r>
              <a:rPr lang="en-US" sz="2400" dirty="0" err="1" smtClean="0">
                <a:latin typeface="Times New Roman" pitchFamily="18" charset="0"/>
                <a:ea typeface="Calibri" pitchFamily="34" charset="0"/>
                <a:cs typeface="Times New Roman" pitchFamily="18" charset="0"/>
              </a:rPr>
              <a:t>povidone</a:t>
            </a:r>
            <a:r>
              <a:rPr lang="en-US" sz="2400" dirty="0" smtClean="0">
                <a:latin typeface="Times New Roman" pitchFamily="18" charset="0"/>
                <a:ea typeface="Calibri" pitchFamily="34" charset="0"/>
                <a:cs typeface="Times New Roman" pitchFamily="18" charset="0"/>
              </a:rPr>
              <a:t> and </a:t>
            </a:r>
            <a:r>
              <a:rPr lang="en-US" sz="2400" dirty="0" err="1" smtClean="0">
                <a:latin typeface="Times New Roman" pitchFamily="18" charset="0"/>
                <a:ea typeface="Calibri" pitchFamily="34" charset="0"/>
                <a:cs typeface="Times New Roman" pitchFamily="18" charset="0"/>
              </a:rPr>
              <a:t>methylated</a:t>
            </a:r>
            <a:r>
              <a:rPr lang="en-US" sz="2400" dirty="0" smtClean="0">
                <a:latin typeface="Times New Roman" pitchFamily="18" charset="0"/>
                <a:ea typeface="Calibri" pitchFamily="34" charset="0"/>
                <a:cs typeface="Times New Roman" pitchFamily="18" charset="0"/>
              </a:rPr>
              <a:t> spirit </a:t>
            </a:r>
            <a:endParaRPr lang="en-US" sz="24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 typeface="Wingdings" pitchFamily="2" charset="2"/>
              <a:buChar char="Ø"/>
            </a:pPr>
            <a:r>
              <a:rPr lang="en-US" sz="2400" dirty="0" smtClean="0">
                <a:latin typeface="Times New Roman" pitchFamily="18" charset="0"/>
                <a:ea typeface="Calibri" pitchFamily="34" charset="0"/>
                <a:cs typeface="Times New Roman" pitchFamily="18" charset="0"/>
              </a:rPr>
              <a:t>Pair of scissors </a:t>
            </a:r>
            <a:endParaRPr lang="en-US" sz="24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 typeface="Wingdings" pitchFamily="2" charset="2"/>
              <a:buChar char="Ø"/>
            </a:pPr>
            <a:r>
              <a:rPr lang="en-US" sz="2400" dirty="0" smtClean="0">
                <a:latin typeface="Times New Roman" pitchFamily="18" charset="0"/>
                <a:ea typeface="Calibri" pitchFamily="34" charset="0"/>
                <a:cs typeface="Times New Roman" pitchFamily="18" charset="0"/>
              </a:rPr>
              <a:t>Receiver for dirty swabs </a:t>
            </a:r>
          </a:p>
          <a:p>
            <a:pPr lvl="0" eaLnBrk="0" fontAlgn="base" hangingPunct="0">
              <a:spcBef>
                <a:spcPct val="0"/>
              </a:spcBef>
              <a:spcAft>
                <a:spcPct val="0"/>
              </a:spcAft>
              <a:buFont typeface="Wingdings" pitchFamily="2" charset="2"/>
              <a:buChar char="Ø"/>
            </a:pPr>
            <a:r>
              <a:rPr lang="en-US" sz="2400" dirty="0" smtClean="0">
                <a:latin typeface="Times New Roman" pitchFamily="18" charset="0"/>
                <a:cs typeface="Times New Roman" pitchFamily="18" charset="0"/>
              </a:rPr>
              <a:t>Adhesive tape</a:t>
            </a:r>
          </a:p>
          <a:p>
            <a:pPr lvl="0" eaLnBrk="0" fontAlgn="base" hangingPunct="0">
              <a:spcBef>
                <a:spcPct val="0"/>
              </a:spcBef>
              <a:spcAft>
                <a:spcPct val="0"/>
              </a:spcAft>
              <a:buFont typeface="Wingdings" pitchFamily="2" charset="2"/>
              <a:buChar char="Ø"/>
            </a:pPr>
            <a:r>
              <a:rPr lang="en-US" sz="2400" dirty="0" smtClean="0">
                <a:latin typeface="Times New Roman" pitchFamily="18" charset="0"/>
                <a:cs typeface="Times New Roman" pitchFamily="18" charset="0"/>
              </a:rPr>
              <a:t>Face mask</a:t>
            </a:r>
          </a:p>
          <a:p>
            <a:pPr lvl="0" eaLnBrk="0" fontAlgn="base" hangingPunct="0">
              <a:spcBef>
                <a:spcPct val="0"/>
              </a:spcBef>
              <a:spcAft>
                <a:spcPct val="0"/>
              </a:spcAft>
              <a:buFont typeface="Wingdings" pitchFamily="2" charset="2"/>
              <a:buChar char="Ø"/>
            </a:pPr>
            <a:r>
              <a:rPr lang="en-US" sz="2400" dirty="0" smtClean="0">
                <a:latin typeface="Times New Roman" pitchFamily="18" charset="0"/>
                <a:cs typeface="Times New Roman" pitchFamily="18" charset="0"/>
              </a:rPr>
              <a:t>Mackintosh and draw sheet if necessary</a:t>
            </a:r>
          </a:p>
          <a:p>
            <a:pPr lvl="0" eaLnBrk="0" fontAlgn="base" hangingPunct="0">
              <a:spcBef>
                <a:spcPct val="0"/>
              </a:spcBef>
              <a:spcAft>
                <a:spcPct val="0"/>
              </a:spcAft>
              <a:buFont typeface="Wingdings" pitchFamily="2" charset="2"/>
              <a:buChar char="Ø"/>
            </a:pPr>
            <a:r>
              <a:rPr lang="en-US" sz="2400" dirty="0" smtClean="0">
                <a:latin typeface="Times New Roman" pitchFamily="18" charset="0"/>
                <a:cs typeface="Times New Roman" pitchFamily="18" charset="0"/>
              </a:rPr>
              <a:t>Prepared medication</a:t>
            </a:r>
          </a:p>
          <a:p>
            <a:pPr lvl="0" eaLnBrk="0" fontAlgn="base" hangingPunct="0">
              <a:spcBef>
                <a:spcPct val="0"/>
              </a:spcBef>
              <a:spcAft>
                <a:spcPct val="0"/>
              </a:spcAft>
              <a:buFont typeface="Wingdings" pitchFamily="2" charset="2"/>
              <a:buChar char="Ø"/>
            </a:pPr>
            <a:r>
              <a:rPr lang="en-US" sz="2400" dirty="0" smtClean="0">
                <a:latin typeface="Times New Roman" pitchFamily="18" charset="0"/>
                <a:cs typeface="Times New Roman" pitchFamily="18" charset="0"/>
              </a:rPr>
              <a:t>Clean and sterile gloves</a:t>
            </a:r>
            <a:endParaRPr lang="en-US"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1"/>
          <p:cNvSpPr>
            <a:spLocks noChangeArrowheads="1"/>
          </p:cNvSpPr>
          <p:nvPr/>
        </p:nvSpPr>
        <p:spPr bwMode="auto">
          <a:xfrm>
            <a:off x="304800" y="-87244"/>
            <a:ext cx="8305800" cy="71096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v"/>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Assess </a:t>
            </a:r>
            <a:r>
              <a:rPr lang="en-US" sz="2400" dirty="0" smtClean="0">
                <a:latin typeface="Times New Roman" pitchFamily="18" charset="0"/>
                <a:ea typeface="Calibri" pitchFamily="34" charset="0"/>
                <a:cs typeface="Times New Roman" pitchFamily="18" charset="0"/>
              </a:rPr>
              <a:t>t</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he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colour</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of the stoma which should be pink.  A dusky blue stoma indicates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ischaemia</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and a brown black </a:t>
            </a:r>
            <a:r>
              <a:rPr lang="en-US" sz="2400" dirty="0" smtClean="0">
                <a:latin typeface="Times New Roman" pitchFamily="18" charset="0"/>
                <a:ea typeface="Calibri" pitchFamily="34" charset="0"/>
                <a:cs typeface="Times New Roman" pitchFamily="18" charset="0"/>
              </a:rPr>
              <a:t>one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necrosis.  The assessment should be done 8 hourly and documentation done.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If pale it may indicate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anaemia</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the first 2 to 3 weeks after   surgery there is mild to moderate swelling of the stoma .  This is normal in the initial post operative period.  If it is persistent it may be due to trauma to the stoma or any medical condition that results to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oedema</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Moderate to severe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oedema</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may be due to obstruction of the stoma, allergic reaction to food or gastroenteritis.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Bleeding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ü"/>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Small amount of bleeding is due to oozing from the stoma mucosa when touched .  This normal since it is due to high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vascularity</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ü"/>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Moderate to large amount of blood could indicate coagulation factor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defieciency</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of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stomal</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varices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secondary to portal hypertension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ü"/>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If the bleeding is from intestinal stoma, this could indicate lower gastro intestinal bleeding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1"/>
          <p:cNvSpPr>
            <a:spLocks noChangeArrowheads="1"/>
          </p:cNvSpPr>
          <p:nvPr/>
        </p:nvSpPr>
        <p:spPr bwMode="auto">
          <a:xfrm>
            <a:off x="228600" y="347619"/>
            <a:ext cx="83058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v"/>
              <a:tabLst/>
            </a:pP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Ensure there is an appropriate pouching system to </a:t>
            </a:r>
            <a:r>
              <a:rPr lang="en-US" sz="2400" dirty="0" smtClean="0">
                <a:latin typeface="Times New Roman" pitchFamily="18" charset="0"/>
                <a:ea typeface="Calibri" pitchFamily="34" charset="0"/>
                <a:cs typeface="Times New Roman" pitchFamily="18" charset="0"/>
              </a:rPr>
              <a:t>provide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protection of the skin and  dependable drainage collection.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pouching system consists of a skin barrier and a bag or pouch to collect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faeces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lang="en-US" sz="2400" dirty="0" smtClean="0">
                <a:latin typeface="Times New Roman" pitchFamily="18" charset="0"/>
                <a:ea typeface="Calibri" pitchFamily="34" charset="0"/>
                <a:cs typeface="Times New Roman" pitchFamily="18" charset="0"/>
              </a:rPr>
              <a:t>T</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he bag should be emptied when one third full.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en-US" sz="2400" dirty="0" smtClean="0">
                <a:latin typeface="Times New Roman" pitchFamily="18" charset="0"/>
                <a:ea typeface="Calibri" pitchFamily="34" charset="0"/>
                <a:cs typeface="Times New Roman" pitchFamily="18" charset="0"/>
              </a:rPr>
              <a:t>T</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he skin should be washed with mild soap rinsed with warm water and dried thoroughly before the bag is applied.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en-US" sz="2400" dirty="0" smtClean="0">
                <a:latin typeface="Times New Roman" pitchFamily="18" charset="0"/>
                <a:ea typeface="Calibri" pitchFamily="34" charset="0"/>
                <a:cs typeface="Times New Roman" pitchFamily="18" charset="0"/>
              </a:rPr>
              <a:t>T</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he pouch must fit snugly (</a:t>
            </a:r>
            <a:r>
              <a:rPr lang="en-US" sz="2400" dirty="0" smtClean="0">
                <a:latin typeface="Times New Roman" pitchFamily="18" charset="0"/>
                <a:ea typeface="Calibri" pitchFamily="34" charset="0"/>
                <a:cs typeface="Times New Roman" pitchFamily="18" charset="0"/>
              </a:rPr>
              <a:t>closely)</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to prevent leakage around the stoma.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volume ,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colour</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and consistency of the drainage are recorded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Each time the poach is changed the condition of the skin is observed for irritation.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Ensure the patient takes adequate fluids and a nutritious diet but minimize gas producing foods such as beans, potatoes, wheat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Observe the patient for signs and symptoms of fluid and electrolyte imbalance.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1"/>
          <p:cNvSpPr>
            <a:spLocks noChangeArrowheads="1"/>
          </p:cNvSpPr>
          <p:nvPr/>
        </p:nvSpPr>
        <p:spPr bwMode="auto">
          <a:xfrm>
            <a:off x="228600" y="-107841"/>
            <a:ext cx="8382000" cy="71096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The psychological impact of the stoma and how it affects patient's body image and self esteem must be discussed:  The nurse should assist the patient to identify ways of coping with depression and anxiety resulting from the stoma.</a:t>
            </a:r>
          </a:p>
          <a:p>
            <a:pPr lvl="0" fontAlgn="base">
              <a:spcBef>
                <a:spcPct val="0"/>
              </a:spcBef>
              <a:spcAft>
                <a:spcPct val="0"/>
              </a:spcAft>
            </a:pPr>
            <a:r>
              <a:rPr lang="en-US" sz="2400" b="1" dirty="0" smtClean="0">
                <a:latin typeface="Times New Roman" pitchFamily="18" charset="0"/>
                <a:ea typeface="Calibri" pitchFamily="34" charset="0"/>
                <a:cs typeface="Times New Roman" pitchFamily="18" charset="0"/>
              </a:rPr>
              <a:t>How </a:t>
            </a: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change a pouch</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p>
          <a:p>
            <a:pPr lvl="0" fontAlgn="base">
              <a:spcBef>
                <a:spcPct val="0"/>
              </a:spcBef>
              <a:spcAft>
                <a:spcPct val="0"/>
              </a:spcAft>
              <a:buFont typeface="Wingdings" pitchFamily="2" charset="2"/>
              <a:buChar char="Ø"/>
            </a:pPr>
            <a:r>
              <a:rPr lang="en-US" sz="2400" dirty="0" smtClean="0">
                <a:latin typeface="Times New Roman" pitchFamily="18" charset="0"/>
                <a:ea typeface="Calibri" pitchFamily="34" charset="0"/>
                <a:cs typeface="Times New Roman" pitchFamily="18" charset="0"/>
              </a:rPr>
              <a:t>Remove used pouch and skin barrier gently by pushing the skin away from the barrier to reduce trauma or irritation </a:t>
            </a:r>
          </a:p>
          <a:p>
            <a:pPr lvl="0" fontAlgn="base">
              <a:spcBef>
                <a:spcPct val="0"/>
              </a:spcBef>
              <a:spcAft>
                <a:spcPct val="0"/>
              </a:spcAft>
              <a:buFont typeface="Wingdings" pitchFamily="2" charset="2"/>
              <a:buChar char="Ø"/>
            </a:pPr>
            <a:r>
              <a:rPr lang="en-US" sz="2400" dirty="0" smtClean="0">
                <a:latin typeface="Times New Roman" pitchFamily="18" charset="0"/>
                <a:ea typeface="Calibri" pitchFamily="34" charset="0"/>
                <a:cs typeface="Times New Roman" pitchFamily="18" charset="0"/>
              </a:rPr>
              <a:t>Remove the flange (used for attachment ) by gently</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pulling it towards the stoma. Support the skin with your other hand to prevent tears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For an open-ended pouch, remove the clamp and</a:t>
            </a:r>
            <a:r>
              <a:rPr kumimoji="0" lang="en-US"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empty the contents from pouch into the receiver or toilet. Rinse the pouch with tepid water or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nomal</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saline to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minimise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odour</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and growth of microorganisms.</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lang="en-US" sz="2400" dirty="0" smtClean="0">
                <a:latin typeface="Times New Roman" pitchFamily="18" charset="0"/>
                <a:ea typeface="Calibri" pitchFamily="34" charset="0"/>
                <a:cs typeface="Times New Roman" pitchFamily="18" charset="0"/>
              </a:rPr>
              <a:t>Discard the disposable pouch  in the relevant </a:t>
            </a:r>
            <a:r>
              <a:rPr lang="en-US" sz="2400" dirty="0" err="1" smtClean="0">
                <a:latin typeface="Times New Roman" pitchFamily="18" charset="0"/>
                <a:ea typeface="Calibri" pitchFamily="34" charset="0"/>
                <a:cs typeface="Times New Roman" pitchFamily="18" charset="0"/>
              </a:rPr>
              <a:t>colour</a:t>
            </a:r>
            <a:r>
              <a:rPr lang="en-US" sz="2400" dirty="0" smtClean="0">
                <a:latin typeface="Times New Roman" pitchFamily="18" charset="0"/>
                <a:ea typeface="Calibri" pitchFamily="34" charset="0"/>
                <a:cs typeface="Times New Roman" pitchFamily="18" charset="0"/>
              </a:rPr>
              <a:t> coded bin</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Observe stoma for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colour</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swelling,</a:t>
            </a:r>
            <a:r>
              <a:rPr kumimoji="0" lang="en-US"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trauma and healing. Stoma should be moist and pink.</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lang="en-US" sz="2400" baseline="0" dirty="0" smtClean="0">
                <a:latin typeface="Times New Roman" pitchFamily="18" charset="0"/>
                <a:cs typeface="Times New Roman" pitchFamily="18" charset="0"/>
              </a:rPr>
              <a:t>Cover the stoma with a piece of gauze</a:t>
            </a:r>
            <a:r>
              <a:rPr lang="en-US" sz="2400" dirty="0" smtClean="0">
                <a:latin typeface="Times New Roman" pitchFamily="18" charset="0"/>
                <a:cs typeface="Times New Roman" pitchFamily="18" charset="0"/>
              </a:rPr>
              <a:t> to prevent effluent from contacting the skin</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0"/>
            <a:ext cx="8458200" cy="6001643"/>
          </a:xfrm>
          <a:prstGeom prst="rect">
            <a:avLst/>
          </a:prstGeom>
          <a:noFill/>
        </p:spPr>
        <p:txBody>
          <a:bodyPr wrap="square" rtlCol="0">
            <a:spAutoFit/>
          </a:bodyPr>
          <a:lstStyle/>
          <a:p>
            <a:pPr>
              <a:buFont typeface="Wingdings" pitchFamily="2" charset="2"/>
              <a:buChar char="Ø"/>
            </a:pPr>
            <a:r>
              <a:rPr lang="en-US" sz="2400" dirty="0" smtClean="0">
                <a:latin typeface="Times New Roman" pitchFamily="18" charset="0"/>
                <a:cs typeface="Times New Roman" pitchFamily="18" charset="0"/>
              </a:rPr>
              <a:t>Clean </a:t>
            </a:r>
            <a:r>
              <a:rPr lang="en-US" sz="2400" dirty="0" err="1" smtClean="0">
                <a:latin typeface="Times New Roman" pitchFamily="18" charset="0"/>
                <a:cs typeface="Times New Roman" pitchFamily="18" charset="0"/>
              </a:rPr>
              <a:t>peristomal</a:t>
            </a:r>
            <a:r>
              <a:rPr lang="en-US" sz="2400" dirty="0" smtClean="0">
                <a:latin typeface="Times New Roman" pitchFamily="18" charset="0"/>
                <a:cs typeface="Times New Roman" pitchFamily="18" charset="0"/>
              </a:rPr>
              <a:t> region gently with warm tap water using gauze pad. Do not scrub the skin. Dry by patting the skin with gauze.</a:t>
            </a:r>
          </a:p>
          <a:p>
            <a:pPr>
              <a:buFont typeface="Wingdings" pitchFamily="2" charset="2"/>
              <a:buChar char="Ø"/>
            </a:pPr>
            <a:r>
              <a:rPr lang="en-US" sz="2400" dirty="0" smtClean="0">
                <a:latin typeface="Times New Roman" pitchFamily="18" charset="0"/>
                <a:cs typeface="Times New Roman" pitchFamily="18" charset="0"/>
              </a:rPr>
              <a:t>Remove dressing, clean stoma with gauze and pat dry.</a:t>
            </a:r>
          </a:p>
          <a:p>
            <a:pPr>
              <a:buFont typeface="Wingdings" pitchFamily="2" charset="2"/>
              <a:buChar char="Ø"/>
            </a:pPr>
            <a:r>
              <a:rPr lang="en-US" sz="2400" dirty="0" smtClean="0">
                <a:latin typeface="Times New Roman" pitchFamily="18" charset="0"/>
                <a:cs typeface="Times New Roman" pitchFamily="18" charset="0"/>
              </a:rPr>
              <a:t>Measure the stoma using  measuring guide to determine the </a:t>
            </a:r>
            <a:r>
              <a:rPr lang="en-US" sz="2400" dirty="0" err="1" smtClean="0">
                <a:latin typeface="Times New Roman" pitchFamily="18" charset="0"/>
                <a:cs typeface="Times New Roman" pitchFamily="18" charset="0"/>
              </a:rPr>
              <a:t>corrrect</a:t>
            </a:r>
            <a:r>
              <a:rPr lang="en-US" sz="2400" dirty="0" smtClean="0">
                <a:latin typeface="Times New Roman" pitchFamily="18" charset="0"/>
                <a:cs typeface="Times New Roman" pitchFamily="18" charset="0"/>
              </a:rPr>
              <a:t> pouch size needed.</a:t>
            </a:r>
          </a:p>
          <a:p>
            <a:pPr>
              <a:buFont typeface="Wingdings" pitchFamily="2" charset="2"/>
              <a:buChar char="Ø"/>
            </a:pPr>
            <a:r>
              <a:rPr lang="en-US" sz="2400" dirty="0" smtClean="0">
                <a:latin typeface="Times New Roman" pitchFamily="18" charset="0"/>
                <a:cs typeface="Times New Roman" pitchFamily="18" charset="0"/>
              </a:rPr>
              <a:t>Cut an opening one sixth to one </a:t>
            </a:r>
            <a:r>
              <a:rPr lang="en-US" sz="2400" dirty="0" err="1" smtClean="0">
                <a:latin typeface="Times New Roman" pitchFamily="18" charset="0"/>
                <a:cs typeface="Times New Roman" pitchFamily="18" charset="0"/>
              </a:rPr>
              <a:t>eigth</a:t>
            </a:r>
            <a:r>
              <a:rPr lang="en-US" sz="2400" dirty="0" smtClean="0">
                <a:latin typeface="Times New Roman" pitchFamily="18" charset="0"/>
                <a:cs typeface="Times New Roman" pitchFamily="18" charset="0"/>
              </a:rPr>
              <a:t> larger than stoma  before removing the on wrapper on the adhesive part of the the skin barrier for accurate fitting on to the stoma.</a:t>
            </a:r>
          </a:p>
          <a:p>
            <a:pPr>
              <a:buFont typeface="Wingdings" pitchFamily="2" charset="2"/>
              <a:buChar char="Ø"/>
            </a:pPr>
            <a:r>
              <a:rPr lang="en-US" sz="2400" dirty="0" smtClean="0">
                <a:latin typeface="Times New Roman" pitchFamily="18" charset="0"/>
                <a:cs typeface="Times New Roman" pitchFamily="18" charset="0"/>
              </a:rPr>
              <a:t>Put the skin barrier and pouch over the stoma, and gently press on to  the skin for 1-2 minutes to prevent irritation to the skin</a:t>
            </a:r>
          </a:p>
          <a:p>
            <a:pPr>
              <a:buFont typeface="Wingdings" pitchFamily="2" charset="2"/>
              <a:buChar char="Ø"/>
            </a:pPr>
            <a:r>
              <a:rPr lang="en-US" sz="2400" dirty="0" smtClean="0">
                <a:latin typeface="Times New Roman" pitchFamily="18" charset="0"/>
                <a:cs typeface="Times New Roman" pitchFamily="18" charset="0"/>
              </a:rPr>
              <a:t>If the pouch is drainable use a clamp or clip to prevent leakage</a:t>
            </a:r>
          </a:p>
          <a:p>
            <a:pPr>
              <a:buFont typeface="Wingdings" pitchFamily="2" charset="2"/>
              <a:buChar char="Ø"/>
            </a:pPr>
            <a:r>
              <a:rPr lang="en-US" sz="2400" dirty="0" smtClean="0">
                <a:latin typeface="Times New Roman" pitchFamily="18" charset="0"/>
                <a:cs typeface="Times New Roman" pitchFamily="18" charset="0"/>
              </a:rPr>
              <a:t>Leave the patient comfortable</a:t>
            </a:r>
          </a:p>
          <a:p>
            <a:pPr>
              <a:buFont typeface="Wingdings" pitchFamily="2" charset="2"/>
              <a:buChar char="Ø"/>
            </a:pPr>
            <a:r>
              <a:rPr lang="en-US" sz="2400" dirty="0" smtClean="0">
                <a:latin typeface="Times New Roman" pitchFamily="18" charset="0"/>
                <a:cs typeface="Times New Roman" pitchFamily="18" charset="0"/>
              </a:rPr>
              <a:t>Clear all used equipments appropriately to ensure safety and tidiness of the </a:t>
            </a:r>
            <a:r>
              <a:rPr lang="en-US" sz="2400" dirty="0" err="1" smtClean="0">
                <a:latin typeface="Times New Roman" pitchFamily="18" charset="0"/>
                <a:cs typeface="Times New Roman" pitchFamily="18" charset="0"/>
              </a:rPr>
              <a:t>enviroment</a:t>
            </a:r>
            <a:endParaRPr lang="en-US" sz="2400" dirty="0" smtClean="0">
              <a:latin typeface="Times New Roman" pitchFamily="18" charset="0"/>
              <a:cs typeface="Times New Roman" pitchFamily="18" charset="0"/>
            </a:endParaRPr>
          </a:p>
          <a:p>
            <a:pPr>
              <a:buFont typeface="Wingdings" pitchFamily="2" charset="2"/>
              <a:buChar char="Ø"/>
            </a:pPr>
            <a:r>
              <a:rPr lang="en-US" sz="2400" dirty="0" smtClean="0">
                <a:latin typeface="Times New Roman" pitchFamily="18" charset="0"/>
                <a:cs typeface="Times New Roman" pitchFamily="18" charset="0"/>
              </a:rPr>
              <a:t>Perform hand hygiene for infection prevention and control</a:t>
            </a:r>
          </a:p>
          <a:p>
            <a:pPr>
              <a:buFont typeface="Wingdings" pitchFamily="2" charset="2"/>
              <a:buChar char="Ø"/>
            </a:pP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0"/>
            <a:ext cx="8382000" cy="6001643"/>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Evaluation</a:t>
            </a:r>
          </a:p>
          <a:p>
            <a:r>
              <a:rPr lang="en-US" sz="2400" dirty="0" smtClean="0">
                <a:latin typeface="Times New Roman" pitchFamily="18" charset="0"/>
                <a:cs typeface="Times New Roman" pitchFamily="18" charset="0"/>
              </a:rPr>
              <a:t>Evaluate: </a:t>
            </a:r>
          </a:p>
          <a:p>
            <a:pPr marL="342900" indent="-342900">
              <a:buFont typeface="+mj-lt"/>
              <a:buAutoNum type="arabicPeriod"/>
            </a:pPr>
            <a:r>
              <a:rPr lang="en-US" sz="2400" dirty="0" smtClean="0">
                <a:latin typeface="Times New Roman" pitchFamily="18" charset="0"/>
                <a:cs typeface="Times New Roman" pitchFamily="18" charset="0"/>
              </a:rPr>
              <a:t>Vital observations to verify the patient psychological status</a:t>
            </a:r>
          </a:p>
          <a:p>
            <a:pPr marL="342900" indent="-342900">
              <a:buFont typeface="+mj-lt"/>
              <a:buAutoNum type="arabicPeriod"/>
            </a:pPr>
            <a:r>
              <a:rPr lang="en-US" sz="2400" dirty="0" smtClean="0">
                <a:latin typeface="Times New Roman" pitchFamily="18" charset="0"/>
                <a:cs typeface="Times New Roman" pitchFamily="18" charset="0"/>
              </a:rPr>
              <a:t>Effluent </a:t>
            </a:r>
            <a:r>
              <a:rPr lang="en-US" sz="2400" dirty="0" err="1" smtClean="0">
                <a:latin typeface="Times New Roman" pitchFamily="18" charset="0"/>
                <a:cs typeface="Times New Roman" pitchFamily="18" charset="0"/>
              </a:rPr>
              <a:t>colour</a:t>
            </a:r>
            <a:r>
              <a:rPr lang="en-US" sz="2400" dirty="0" smtClean="0">
                <a:latin typeface="Times New Roman" pitchFamily="18" charset="0"/>
                <a:cs typeface="Times New Roman" pitchFamily="18" charset="0"/>
              </a:rPr>
              <a:t> and consistency to detect deviation from normal</a:t>
            </a:r>
          </a:p>
          <a:p>
            <a:pPr marL="342900" indent="-342900">
              <a:buFont typeface="+mj-lt"/>
              <a:buAutoNum type="arabicPeriod"/>
            </a:pPr>
            <a:r>
              <a:rPr lang="en-US" sz="2400" dirty="0" smtClean="0">
                <a:latin typeface="Times New Roman" pitchFamily="18" charset="0"/>
                <a:cs typeface="Times New Roman" pitchFamily="18" charset="0"/>
              </a:rPr>
              <a:t>The amount of fluid drained to determine functionality of the stoma</a:t>
            </a:r>
          </a:p>
          <a:p>
            <a:pPr marL="342900" indent="-342900">
              <a:buFont typeface="+mj-lt"/>
              <a:buAutoNum type="arabicPeriod"/>
            </a:pPr>
            <a:r>
              <a:rPr lang="en-US" sz="2400" dirty="0" smtClean="0">
                <a:latin typeface="Times New Roman" pitchFamily="18" charset="0"/>
                <a:cs typeface="Times New Roman" pitchFamily="18" charset="0"/>
              </a:rPr>
              <a:t>Stoma and </a:t>
            </a:r>
            <a:r>
              <a:rPr lang="en-US" sz="2400" dirty="0" err="1" smtClean="0">
                <a:latin typeface="Times New Roman" pitchFamily="18" charset="0"/>
                <a:cs typeface="Times New Roman" pitchFamily="18" charset="0"/>
              </a:rPr>
              <a:t>peristomal</a:t>
            </a:r>
            <a:r>
              <a:rPr lang="en-US" sz="2400" dirty="0" smtClean="0">
                <a:latin typeface="Times New Roman" pitchFamily="18" charset="0"/>
                <a:cs typeface="Times New Roman" pitchFamily="18" charset="0"/>
              </a:rPr>
              <a:t>  skin to determine any irritation</a:t>
            </a:r>
          </a:p>
          <a:p>
            <a:pPr marL="342900" indent="-342900">
              <a:buFont typeface="+mj-lt"/>
              <a:buAutoNum type="arabicPeriod"/>
            </a:pPr>
            <a:r>
              <a:rPr lang="en-US" sz="2400" dirty="0" smtClean="0">
                <a:latin typeface="Times New Roman" pitchFamily="18" charset="0"/>
                <a:cs typeface="Times New Roman" pitchFamily="18" charset="0"/>
              </a:rPr>
              <a:t>The dressing over stoma site to establish any leakage</a:t>
            </a:r>
          </a:p>
          <a:p>
            <a:pPr marL="342900" indent="-342900"/>
            <a:r>
              <a:rPr lang="en-US" sz="2400" b="1" dirty="0" smtClean="0">
                <a:latin typeface="Times New Roman" pitchFamily="18" charset="0"/>
                <a:cs typeface="Times New Roman" pitchFamily="18" charset="0"/>
              </a:rPr>
              <a:t>Documentation</a:t>
            </a:r>
            <a:r>
              <a:rPr lang="en-US" sz="2400" dirty="0" smtClean="0">
                <a:latin typeface="Times New Roman" pitchFamily="18" charset="0"/>
                <a:cs typeface="Times New Roman" pitchFamily="18" charset="0"/>
              </a:rPr>
              <a:t> </a:t>
            </a:r>
          </a:p>
          <a:p>
            <a:pPr marL="342900" indent="-342900"/>
            <a:r>
              <a:rPr lang="en-US" sz="2400" dirty="0" smtClean="0">
                <a:latin typeface="Times New Roman" pitchFamily="18" charset="0"/>
                <a:cs typeface="Times New Roman" pitchFamily="18" charset="0"/>
              </a:rPr>
              <a:t>Record:</a:t>
            </a:r>
          </a:p>
          <a:p>
            <a:pPr marL="342900" indent="-342900">
              <a:buFont typeface="Wingdings" pitchFamily="2" charset="2"/>
              <a:buChar char="v"/>
            </a:pPr>
            <a:r>
              <a:rPr lang="en-US" sz="2400" dirty="0" smtClean="0">
                <a:latin typeface="Times New Roman" pitchFamily="18" charset="0"/>
                <a:cs typeface="Times New Roman" pitchFamily="18" charset="0"/>
              </a:rPr>
              <a:t>Date and time of the procedure</a:t>
            </a:r>
          </a:p>
          <a:p>
            <a:pPr marL="342900" indent="-342900">
              <a:buFont typeface="Wingdings" pitchFamily="2" charset="2"/>
              <a:buChar char="v"/>
            </a:pPr>
            <a:r>
              <a:rPr lang="en-US" sz="2400" dirty="0" smtClean="0">
                <a:latin typeface="Times New Roman" pitchFamily="18" charset="0"/>
                <a:cs typeface="Times New Roman" pitchFamily="18" charset="0"/>
              </a:rPr>
              <a:t>Stoma and </a:t>
            </a:r>
            <a:r>
              <a:rPr lang="en-US" sz="2400" dirty="0" err="1" smtClean="0">
                <a:latin typeface="Times New Roman" pitchFamily="18" charset="0"/>
                <a:cs typeface="Times New Roman" pitchFamily="18" charset="0"/>
              </a:rPr>
              <a:t>peristomal</a:t>
            </a:r>
            <a:r>
              <a:rPr lang="en-US" sz="2400" dirty="0" smtClean="0">
                <a:latin typeface="Times New Roman" pitchFamily="18" charset="0"/>
                <a:cs typeface="Times New Roman" pitchFamily="18" charset="0"/>
              </a:rPr>
              <a:t> skin</a:t>
            </a:r>
          </a:p>
          <a:p>
            <a:pPr marL="342900" indent="-342900">
              <a:buFont typeface="Wingdings" pitchFamily="2" charset="2"/>
              <a:buChar char="v"/>
            </a:pPr>
            <a:r>
              <a:rPr lang="en-US" sz="2400" dirty="0" smtClean="0">
                <a:latin typeface="Times New Roman" pitchFamily="18" charset="0"/>
                <a:cs typeface="Times New Roman" pitchFamily="18" charset="0"/>
              </a:rPr>
              <a:t>Vital signs before and after the procedure</a:t>
            </a:r>
          </a:p>
          <a:p>
            <a:pPr marL="342900" indent="-342900">
              <a:buFont typeface="Wingdings" pitchFamily="2" charset="2"/>
              <a:buChar char="v"/>
            </a:pPr>
            <a:r>
              <a:rPr lang="en-US" sz="2400" dirty="0" smtClean="0">
                <a:latin typeface="Times New Roman" pitchFamily="18" charset="0"/>
                <a:cs typeface="Times New Roman" pitchFamily="18" charset="0"/>
              </a:rPr>
              <a:t>The patients ability to tolerate the procedure</a:t>
            </a:r>
          </a:p>
          <a:p>
            <a:pPr marL="342900" indent="-342900">
              <a:buFont typeface="Wingdings" pitchFamily="2" charset="2"/>
              <a:buChar char="v"/>
            </a:pPr>
            <a:r>
              <a:rPr lang="en-US" sz="2400" dirty="0" smtClean="0">
                <a:latin typeface="Times New Roman" pitchFamily="18" charset="0"/>
                <a:cs typeface="Times New Roman" pitchFamily="18" charset="0"/>
              </a:rPr>
              <a:t>Amount, </a:t>
            </a:r>
            <a:r>
              <a:rPr lang="en-US" sz="2400" dirty="0" err="1" smtClean="0">
                <a:latin typeface="Times New Roman" pitchFamily="18" charset="0"/>
                <a:cs typeface="Times New Roman" pitchFamily="18" charset="0"/>
              </a:rPr>
              <a:t>colour</a:t>
            </a:r>
            <a:r>
              <a:rPr lang="en-US" sz="2400" dirty="0" smtClean="0">
                <a:latin typeface="Times New Roman" pitchFamily="18" charset="0"/>
                <a:cs typeface="Times New Roman" pitchFamily="18" charset="0"/>
              </a:rPr>
              <a:t> and consistency of the effluent drained</a:t>
            </a:r>
          </a:p>
          <a:p>
            <a:pPr marL="342900" indent="-342900">
              <a:buFont typeface="Wingdings" pitchFamily="2" charset="2"/>
              <a:buChar char="v"/>
            </a:pPr>
            <a:r>
              <a:rPr lang="en-US" sz="2400" dirty="0" smtClean="0">
                <a:latin typeface="Times New Roman" pitchFamily="18" charset="0"/>
                <a:cs typeface="Times New Roman" pitchFamily="18" charset="0"/>
              </a:rPr>
              <a:t>Health messages shared</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TRACHEOSTOMY</a:t>
            </a:r>
            <a:endParaRPr lang="en-US" b="1" dirty="0"/>
          </a:p>
        </p:txBody>
      </p:sp>
      <p:sp>
        <p:nvSpPr>
          <p:cNvPr id="3" name="Content Placeholder 2"/>
          <p:cNvSpPr>
            <a:spLocks noGrp="1"/>
          </p:cNvSpPr>
          <p:nvPr>
            <p:ph sz="quarter" idx="1"/>
          </p:nvPr>
        </p:nvSpPr>
        <p:spPr/>
        <p:txBody>
          <a:bodyPr>
            <a:normAutofit/>
          </a:bodyPr>
          <a:lstStyle/>
          <a:p>
            <a:r>
              <a:rPr lang="en-US" dirty="0" smtClean="0"/>
              <a:t>A surgical</a:t>
            </a:r>
            <a:r>
              <a:rPr lang="en-US" sz="1400" dirty="0" smtClean="0"/>
              <a:t> </a:t>
            </a:r>
            <a:r>
              <a:rPr lang="en-US" dirty="0" smtClean="0"/>
              <a:t> procedure in which an opening is made into the trachea. </a:t>
            </a:r>
          </a:p>
          <a:p>
            <a:r>
              <a:rPr lang="en-US" dirty="0" smtClean="0"/>
              <a:t>An indwelling tube is inserted into the trachea, called a </a:t>
            </a:r>
            <a:r>
              <a:rPr lang="en-US" b="1" dirty="0" err="1" smtClean="0">
                <a:solidFill>
                  <a:srgbClr val="FF0000"/>
                </a:solidFill>
              </a:rPr>
              <a:t>tracheostomy</a:t>
            </a:r>
            <a:r>
              <a:rPr lang="en-US" b="1" dirty="0" smtClean="0">
                <a:solidFill>
                  <a:srgbClr val="FF0000"/>
                </a:solidFill>
              </a:rPr>
              <a:t> tube.</a:t>
            </a:r>
            <a:endParaRPr lang="en-US" b="1" dirty="0" smtClean="0"/>
          </a:p>
          <a:p>
            <a:r>
              <a:rPr lang="en-US" dirty="0" smtClean="0"/>
              <a:t>Can be either permanent or temporary</a:t>
            </a:r>
          </a:p>
          <a:p>
            <a:r>
              <a:rPr lang="en-US" dirty="0" smtClean="0"/>
              <a:t>It provides an airway and to remove secretions from the lungs</a:t>
            </a:r>
          </a:p>
          <a:p>
            <a:r>
              <a:rPr lang="en-US" dirty="0" smtClean="0"/>
              <a:t>GA is used unless the patient is critical, or local </a:t>
            </a:r>
            <a:r>
              <a:rPr lang="en-US" dirty="0" err="1" smtClean="0"/>
              <a:t>anaesthesia</a:t>
            </a:r>
            <a:endParaRPr lang="en-US" dirty="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b="1" i="1" dirty="0" smtClean="0"/>
              <a:t>indications</a:t>
            </a:r>
            <a:endParaRPr lang="en-US" b="1" i="1" dirty="0"/>
          </a:p>
        </p:txBody>
      </p:sp>
      <p:sp>
        <p:nvSpPr>
          <p:cNvPr id="3" name="Content Placeholder 2"/>
          <p:cNvSpPr>
            <a:spLocks noGrp="1"/>
          </p:cNvSpPr>
          <p:nvPr>
            <p:ph sz="quarter" idx="1"/>
          </p:nvPr>
        </p:nvSpPr>
        <p:spPr>
          <a:xfrm>
            <a:off x="457200" y="1371600"/>
            <a:ext cx="8229600" cy="4754563"/>
          </a:xfrm>
        </p:spPr>
        <p:txBody>
          <a:bodyPr>
            <a:normAutofit/>
          </a:bodyPr>
          <a:lstStyle/>
          <a:p>
            <a:r>
              <a:rPr lang="en-US" dirty="0" smtClean="0"/>
              <a:t>Patient’s inability to breath on his own </a:t>
            </a:r>
            <a:r>
              <a:rPr lang="en-US" dirty="0" err="1" smtClean="0"/>
              <a:t>E.g</a:t>
            </a:r>
            <a:r>
              <a:rPr lang="en-US" dirty="0" smtClean="0"/>
              <a:t> in pulmonary failure</a:t>
            </a:r>
          </a:p>
          <a:p>
            <a:r>
              <a:rPr lang="en-US" dirty="0" smtClean="0"/>
              <a:t>A large object blocking the airway</a:t>
            </a:r>
          </a:p>
          <a:p>
            <a:r>
              <a:rPr lang="en-US" dirty="0" smtClean="0"/>
              <a:t>Inherited abnormality of the larynx or trachea</a:t>
            </a:r>
          </a:p>
          <a:p>
            <a:r>
              <a:rPr lang="en-US" dirty="0" smtClean="0"/>
              <a:t>Breathing in smoke, or other toxic gases that swell and block the airway</a:t>
            </a:r>
          </a:p>
          <a:p>
            <a:r>
              <a:rPr lang="en-US" dirty="0" smtClean="0"/>
              <a:t>A tumor or cancer of the neck that presses the airway</a:t>
            </a:r>
          </a:p>
          <a:p>
            <a:r>
              <a:rPr lang="en-US" dirty="0" smtClean="0"/>
              <a:t>Severe neck or mouth injuries</a:t>
            </a:r>
            <a:endParaRPr lang="en-US" dirty="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i="1" dirty="0" smtClean="0"/>
              <a:t>procedure</a:t>
            </a:r>
            <a:endParaRPr lang="en-US" b="1" i="1" dirty="0"/>
          </a:p>
        </p:txBody>
      </p:sp>
      <p:sp>
        <p:nvSpPr>
          <p:cNvPr id="3" name="Content Placeholder 2"/>
          <p:cNvSpPr>
            <a:spLocks noGrp="1"/>
          </p:cNvSpPr>
          <p:nvPr>
            <p:ph sz="quarter" idx="1"/>
          </p:nvPr>
        </p:nvSpPr>
        <p:spPr>
          <a:xfrm>
            <a:off x="457200" y="1066800"/>
            <a:ext cx="8229600" cy="5059363"/>
          </a:xfrm>
        </p:spPr>
        <p:txBody>
          <a:bodyPr>
            <a:normAutofit fontScale="77500" lnSpcReduction="20000"/>
          </a:bodyPr>
          <a:lstStyle/>
          <a:p>
            <a:r>
              <a:rPr lang="en-US" dirty="0" smtClean="0"/>
              <a:t>Surgical procedure performed in operating room or I.C.U. where patient’s ventilation can be well controlled and optimal aseptic technique can be maintained</a:t>
            </a:r>
          </a:p>
          <a:p>
            <a:r>
              <a:rPr lang="en-US" dirty="0" smtClean="0"/>
              <a:t>A surgical opening is made between 2</a:t>
            </a:r>
            <a:r>
              <a:rPr lang="en-US" baseline="30000" dirty="0" smtClean="0"/>
              <a:t>nd</a:t>
            </a:r>
            <a:r>
              <a:rPr lang="en-US" dirty="0" smtClean="0"/>
              <a:t> and 3</a:t>
            </a:r>
            <a:r>
              <a:rPr lang="en-US" baseline="30000" dirty="0" smtClean="0"/>
              <a:t>rd</a:t>
            </a:r>
            <a:r>
              <a:rPr lang="en-US" dirty="0" smtClean="0"/>
              <a:t> tracheal rings,</a:t>
            </a:r>
          </a:p>
          <a:p>
            <a:r>
              <a:rPr lang="en-US" dirty="0" smtClean="0"/>
              <a:t>After trachea is exposed, a cuffed </a:t>
            </a:r>
            <a:r>
              <a:rPr lang="en-US" dirty="0" err="1" smtClean="0"/>
              <a:t>tracheostomy</a:t>
            </a:r>
            <a:r>
              <a:rPr lang="en-US" dirty="0" smtClean="0"/>
              <a:t> tube of an appropriate size is inserted</a:t>
            </a:r>
          </a:p>
          <a:p>
            <a:r>
              <a:rPr lang="en-US" dirty="0" smtClean="0"/>
              <a:t>Cuff is an inflatable attachment to the </a:t>
            </a:r>
            <a:r>
              <a:rPr lang="en-US" dirty="0" err="1" smtClean="0"/>
              <a:t>tracheostomy</a:t>
            </a:r>
            <a:r>
              <a:rPr lang="en-US" dirty="0" smtClean="0"/>
              <a:t> tube that is designed to occlude the space between the trachea walls and the tube, to permit mechanical ventilation and minimize risk of aspiration.</a:t>
            </a:r>
          </a:p>
          <a:p>
            <a:r>
              <a:rPr lang="en-US" dirty="0" err="1" smtClean="0"/>
              <a:t>Tracheostomy</a:t>
            </a:r>
            <a:r>
              <a:rPr lang="en-US" dirty="0" smtClean="0"/>
              <a:t> tube is held in place by tapes fastened around the patient’s neck</a:t>
            </a:r>
          </a:p>
          <a:p>
            <a:r>
              <a:rPr lang="en-US" dirty="0" smtClean="0"/>
              <a:t>Sterile gauze is usually placed between the tube and the skin to absorb drainage and reduce the risk of infection.</a:t>
            </a:r>
            <a:endParaRPr lang="en-US" dirty="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i="1" dirty="0" smtClean="0"/>
              <a:t>Nursing care</a:t>
            </a:r>
            <a:endParaRPr lang="en-US" b="1" i="1" dirty="0"/>
          </a:p>
        </p:txBody>
      </p:sp>
      <p:sp>
        <p:nvSpPr>
          <p:cNvPr id="3" name="Content Placeholder 2"/>
          <p:cNvSpPr>
            <a:spLocks noGrp="1"/>
          </p:cNvSpPr>
          <p:nvPr>
            <p:ph sz="quarter" idx="1"/>
          </p:nvPr>
        </p:nvSpPr>
        <p:spPr>
          <a:xfrm>
            <a:off x="457200" y="1143000"/>
            <a:ext cx="8229600" cy="4983163"/>
          </a:xfrm>
        </p:spPr>
        <p:txBody>
          <a:bodyPr>
            <a:normAutofit fontScale="77500" lnSpcReduction="20000"/>
          </a:bodyPr>
          <a:lstStyle/>
          <a:p>
            <a:r>
              <a:rPr lang="en-US" dirty="0" smtClean="0"/>
              <a:t>Patient requires </a:t>
            </a:r>
            <a:r>
              <a:rPr lang="en-US" dirty="0" err="1" smtClean="0"/>
              <a:t>continous</a:t>
            </a:r>
            <a:r>
              <a:rPr lang="en-US" dirty="0" smtClean="0"/>
              <a:t>  monitoring and assessment</a:t>
            </a:r>
          </a:p>
          <a:p>
            <a:r>
              <a:rPr lang="en-US" dirty="0" smtClean="0"/>
              <a:t>Opening(stoma) must be kept patent by proper </a:t>
            </a:r>
            <a:r>
              <a:rPr lang="en-US" dirty="0" err="1" smtClean="0"/>
              <a:t>sunctioning</a:t>
            </a:r>
            <a:r>
              <a:rPr lang="en-US" dirty="0" smtClean="0"/>
              <a:t> of secretions</a:t>
            </a:r>
          </a:p>
          <a:p>
            <a:r>
              <a:rPr lang="en-US" dirty="0" smtClean="0"/>
              <a:t>After vital signs stabilize, put patient in semi-fowlers position to facilitate ventilation, promote drainage, minimize edema, and prevent strain on the suture lines.</a:t>
            </a:r>
          </a:p>
          <a:p>
            <a:r>
              <a:rPr lang="en-US" dirty="0" smtClean="0"/>
              <a:t>Analgesia  and sedative should be administered with caution due to the risk of suppressing the cough reflex</a:t>
            </a:r>
          </a:p>
          <a:p>
            <a:r>
              <a:rPr lang="en-US" dirty="0" smtClean="0"/>
              <a:t>Alleviate patients apprehension and provide effective means of communication. Place a paper and pen or functional call light at all times near the patient’s bed to ensure communication</a:t>
            </a:r>
          </a:p>
          <a:p>
            <a:r>
              <a:rPr lang="en-US" dirty="0" smtClean="0"/>
              <a:t>The nurse can also </a:t>
            </a:r>
            <a:r>
              <a:rPr lang="en-US" dirty="0"/>
              <a:t>a</a:t>
            </a:r>
            <a:r>
              <a:rPr lang="en-US" dirty="0" smtClean="0"/>
              <a:t>dvise patient to occlude stoma when they want to speak</a:t>
            </a:r>
            <a:endParaRPr lang="en-US" dirty="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b="1" i="1" dirty="0" smtClean="0"/>
              <a:t>Changing the dressing</a:t>
            </a:r>
            <a:endParaRPr lang="en-US" b="1" i="1" dirty="0"/>
          </a:p>
        </p:txBody>
      </p:sp>
      <p:sp>
        <p:nvSpPr>
          <p:cNvPr id="3" name="Content Placeholder 2"/>
          <p:cNvSpPr>
            <a:spLocks noGrp="1"/>
          </p:cNvSpPr>
          <p:nvPr>
            <p:ph sz="quarter" idx="1"/>
          </p:nvPr>
        </p:nvSpPr>
        <p:spPr>
          <a:xfrm>
            <a:off x="457200" y="838200"/>
            <a:ext cx="8229600" cy="5287963"/>
          </a:xfrm>
        </p:spPr>
        <p:txBody>
          <a:bodyPr>
            <a:normAutofit fontScale="77500" lnSpcReduction="20000"/>
          </a:bodyPr>
          <a:lstStyle/>
          <a:p>
            <a:r>
              <a:rPr lang="en-US" i="1" dirty="0" smtClean="0"/>
              <a:t>Requirements:</a:t>
            </a:r>
          </a:p>
          <a:p>
            <a:pPr>
              <a:buFont typeface="Wingdings" pitchFamily="2" charset="2"/>
              <a:buChar char="Ø"/>
            </a:pPr>
            <a:r>
              <a:rPr lang="en-US" dirty="0" smtClean="0"/>
              <a:t>Sterile gloves and clean gloves</a:t>
            </a:r>
          </a:p>
          <a:p>
            <a:pPr>
              <a:buFont typeface="Wingdings" pitchFamily="2" charset="2"/>
              <a:buChar char="Ø"/>
            </a:pPr>
            <a:r>
              <a:rPr lang="en-US" dirty="0" smtClean="0"/>
              <a:t>Hydrogen peroxide</a:t>
            </a:r>
          </a:p>
          <a:p>
            <a:pPr>
              <a:buFont typeface="Wingdings" pitchFamily="2" charset="2"/>
              <a:buChar char="Ø"/>
            </a:pPr>
            <a:r>
              <a:rPr lang="en-US" dirty="0" smtClean="0"/>
              <a:t>Normal saline solution/ sterile water</a:t>
            </a:r>
          </a:p>
          <a:p>
            <a:pPr>
              <a:buFont typeface="Wingdings" pitchFamily="2" charset="2"/>
              <a:buChar char="Ø"/>
            </a:pPr>
            <a:r>
              <a:rPr lang="en-US" dirty="0" smtClean="0"/>
              <a:t>Cotton-tipped applicators</a:t>
            </a:r>
          </a:p>
          <a:p>
            <a:pPr>
              <a:buFont typeface="Wingdings" pitchFamily="2" charset="2"/>
              <a:buChar char="Ø"/>
            </a:pPr>
            <a:r>
              <a:rPr lang="en-US" dirty="0" smtClean="0"/>
              <a:t>Twill tape(and type of tube prescribe if it’s to be changed)</a:t>
            </a:r>
          </a:p>
          <a:p>
            <a:pPr>
              <a:buNone/>
            </a:pPr>
            <a:r>
              <a:rPr lang="en-US" sz="4600" b="1" dirty="0" smtClean="0"/>
              <a:t>Procedure</a:t>
            </a:r>
          </a:p>
          <a:p>
            <a:r>
              <a:rPr lang="en-US" dirty="0" smtClean="0"/>
              <a:t>Wash hands.</a:t>
            </a:r>
          </a:p>
          <a:p>
            <a:r>
              <a:rPr lang="en-US" dirty="0" smtClean="0"/>
              <a:t>Explain procedure to the patient.</a:t>
            </a:r>
          </a:p>
          <a:p>
            <a:r>
              <a:rPr lang="en-US" dirty="0" smtClean="0"/>
              <a:t>Put on clean gloves, remove and discard soiled dressings.</a:t>
            </a:r>
          </a:p>
          <a:p>
            <a:r>
              <a:rPr lang="en-US" dirty="0" smtClean="0"/>
              <a:t>Prepare sterile supplies: H2O2, normal saline solution, or sterile water, cotton tipped applicators, dressing and tape.</a:t>
            </a:r>
          </a:p>
          <a:p>
            <a:r>
              <a:rPr lang="en-US" dirty="0" smtClean="0"/>
              <a:t>Don sterile gloves.</a:t>
            </a:r>
          </a:p>
          <a:p>
            <a:r>
              <a:rPr lang="en-US" dirty="0" smtClean="0"/>
              <a:t>Cleanse the wound and plate of the </a:t>
            </a:r>
            <a:r>
              <a:rPr lang="en-US" dirty="0" err="1" smtClean="0"/>
              <a:t>tracheostomy</a:t>
            </a:r>
            <a:r>
              <a:rPr lang="en-US" dirty="0" smtClean="0"/>
              <a:t> tube with sterile cotton tipped applicators moistened with H2O2.</a:t>
            </a:r>
          </a:p>
          <a:p>
            <a:r>
              <a:rPr lang="en-US" dirty="0" smtClean="0"/>
              <a:t>Rinse with sterile saline solution</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457200" y="39661"/>
            <a:ext cx="7315200" cy="6463308"/>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Nursing Intervention Prior to Procedure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Explain to the patient and significant others about the purpose of lumbar puncture, the sensation he/she will feel and his/her role during the examination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Ensure an informed written consent has been obtained from the patient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Instruct the patient to empty the bladder and bowels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Ask the client to ensure he lies still during the procedure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Assemble all the necessary equipment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Assemble laboratory investigation forms and marking pencil or pen to label the specimen bottles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585216"/>
            <a:ext cx="5848350" cy="45719"/>
          </a:xfrm>
        </p:spPr>
        <p:txBody>
          <a:bodyPr>
            <a:normAutofit fontScale="90000"/>
          </a:bodyPr>
          <a:lstStyle/>
          <a:p>
            <a:r>
              <a:rPr lang="en-US" smtClean="0"/>
              <a:t> </a:t>
            </a:r>
            <a:endParaRPr lang="en-US" dirty="0"/>
          </a:p>
        </p:txBody>
      </p:sp>
      <p:sp>
        <p:nvSpPr>
          <p:cNvPr id="3" name="Content Placeholder 2"/>
          <p:cNvSpPr>
            <a:spLocks noGrp="1"/>
          </p:cNvSpPr>
          <p:nvPr>
            <p:ph sz="quarter" idx="1"/>
          </p:nvPr>
        </p:nvSpPr>
        <p:spPr>
          <a:xfrm>
            <a:off x="457200" y="838200"/>
            <a:ext cx="8229600" cy="5287963"/>
          </a:xfrm>
        </p:spPr>
        <p:txBody>
          <a:bodyPr>
            <a:normAutofit fontScale="85000" lnSpcReduction="10000"/>
          </a:bodyPr>
          <a:lstStyle/>
          <a:p>
            <a:r>
              <a:rPr lang="en-US" dirty="0" smtClean="0"/>
              <a:t>Soak inner </a:t>
            </a:r>
            <a:r>
              <a:rPr lang="en-US" dirty="0" err="1" smtClean="0"/>
              <a:t>cannula</a:t>
            </a:r>
            <a:r>
              <a:rPr lang="en-US" dirty="0" smtClean="0"/>
              <a:t> in peroxide or sterile saline per manufacturers instructions, rinse with saline solution and ensure all dried secretions have been removed</a:t>
            </a:r>
          </a:p>
          <a:p>
            <a:r>
              <a:rPr lang="en-US" dirty="0" smtClean="0"/>
              <a:t>Dry and re-insert inner </a:t>
            </a:r>
            <a:r>
              <a:rPr lang="en-US" dirty="0" err="1" smtClean="0"/>
              <a:t>cannula</a:t>
            </a:r>
            <a:r>
              <a:rPr lang="en-US" dirty="0" smtClean="0"/>
              <a:t> or replace with new disposable inner </a:t>
            </a:r>
            <a:r>
              <a:rPr lang="en-US" dirty="0" err="1" smtClean="0"/>
              <a:t>cannula</a:t>
            </a:r>
            <a:r>
              <a:rPr lang="en-US" dirty="0" smtClean="0"/>
              <a:t>.</a:t>
            </a:r>
          </a:p>
          <a:p>
            <a:r>
              <a:rPr lang="en-US" dirty="0" smtClean="0"/>
              <a:t>Place clean twill tape in position to secure the </a:t>
            </a:r>
            <a:r>
              <a:rPr lang="en-US" dirty="0" err="1" smtClean="0"/>
              <a:t>tracheostomy</a:t>
            </a:r>
            <a:r>
              <a:rPr lang="en-US" dirty="0" smtClean="0"/>
              <a:t> tube by inserting one end of the tape through the other side opening of the outer </a:t>
            </a:r>
            <a:r>
              <a:rPr lang="en-US" dirty="0" err="1" smtClean="0"/>
              <a:t>cannula</a:t>
            </a:r>
            <a:r>
              <a:rPr lang="en-US" dirty="0" smtClean="0"/>
              <a:t>.</a:t>
            </a:r>
          </a:p>
          <a:p>
            <a:r>
              <a:rPr lang="en-US" dirty="0" smtClean="0"/>
              <a:t>Take the tape around the back of patient’s neck and thread it through the opposite opening of the outer </a:t>
            </a:r>
            <a:r>
              <a:rPr lang="en-US" dirty="0" err="1" smtClean="0"/>
              <a:t>cannula</a:t>
            </a:r>
            <a:r>
              <a:rPr lang="en-US" dirty="0" smtClean="0"/>
              <a:t>. Bring both ends around so that they meet on one side of the neck. Tighten the tape until only 2 fingers can be comfortably inserted under it. Secure with a knot.</a:t>
            </a:r>
          </a:p>
          <a:p>
            <a:r>
              <a:rPr lang="en-US" dirty="0" smtClean="0"/>
              <a:t>Remove soiled twill tape after a new tape is in place.</a:t>
            </a:r>
            <a:endParaRPr lang="en-US" dirty="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405384"/>
          </a:xfrm>
        </p:spPr>
        <p:txBody>
          <a:bodyPr>
            <a:normAutofit fontScale="90000"/>
          </a:bodyPr>
          <a:lstStyle/>
          <a:p>
            <a:endParaRPr lang="en-US" dirty="0"/>
          </a:p>
        </p:txBody>
      </p:sp>
      <p:sp>
        <p:nvSpPr>
          <p:cNvPr id="3" name="Content Placeholder 2"/>
          <p:cNvSpPr>
            <a:spLocks noGrp="1"/>
          </p:cNvSpPr>
          <p:nvPr>
            <p:ph sz="quarter" idx="1"/>
          </p:nvPr>
        </p:nvSpPr>
        <p:spPr>
          <a:xfrm>
            <a:off x="457200" y="1447800"/>
            <a:ext cx="8229600" cy="5029200"/>
          </a:xfrm>
        </p:spPr>
        <p:txBody>
          <a:bodyPr>
            <a:normAutofit fontScale="77500" lnSpcReduction="20000"/>
          </a:bodyPr>
          <a:lstStyle/>
          <a:p>
            <a:r>
              <a:rPr lang="en-US" dirty="0" smtClean="0"/>
              <a:t>NOTE:</a:t>
            </a:r>
          </a:p>
          <a:p>
            <a:r>
              <a:rPr lang="en-US" dirty="0" smtClean="0"/>
              <a:t>Some long term </a:t>
            </a:r>
            <a:r>
              <a:rPr lang="en-US" dirty="0" err="1" smtClean="0"/>
              <a:t>tracheostomies</a:t>
            </a:r>
            <a:r>
              <a:rPr lang="en-US" dirty="0" smtClean="0"/>
              <a:t> with healed stomas may not require a dressing, other </a:t>
            </a:r>
            <a:r>
              <a:rPr lang="en-US" dirty="0" err="1" smtClean="0"/>
              <a:t>tracheostomies</a:t>
            </a:r>
            <a:r>
              <a:rPr lang="en-US" dirty="0" smtClean="0"/>
              <a:t> do. In such cases, use of sterile </a:t>
            </a:r>
            <a:r>
              <a:rPr lang="en-US" dirty="0" err="1" smtClean="0"/>
              <a:t>tracheostomy</a:t>
            </a:r>
            <a:r>
              <a:rPr lang="en-US" dirty="0" smtClean="0"/>
              <a:t> dressing, fitting it securely under the twill tapes and flange of </a:t>
            </a:r>
            <a:r>
              <a:rPr lang="en-US" dirty="0" err="1" smtClean="0"/>
              <a:t>tracheostomy</a:t>
            </a:r>
            <a:r>
              <a:rPr lang="en-US" dirty="0" smtClean="0"/>
              <a:t> tube so that the incision is covered</a:t>
            </a:r>
          </a:p>
          <a:p>
            <a:pPr>
              <a:buNone/>
            </a:pPr>
            <a:r>
              <a:rPr lang="en-US" b="1" i="1" dirty="0" err="1" smtClean="0"/>
              <a:t>Tracheostomy</a:t>
            </a:r>
            <a:r>
              <a:rPr lang="en-US" b="1" i="1" dirty="0" smtClean="0"/>
              <a:t> </a:t>
            </a:r>
            <a:r>
              <a:rPr lang="en-US" b="1" i="1" dirty="0" err="1" smtClean="0"/>
              <a:t>sunctioning</a:t>
            </a:r>
            <a:endParaRPr lang="en-US" b="1" i="1" dirty="0" smtClean="0"/>
          </a:p>
          <a:p>
            <a:r>
              <a:rPr lang="en-US" dirty="0" smtClean="0"/>
              <a:t>It’s done to maintain a clear airway since patient’s own cough mechanism is deficient</a:t>
            </a:r>
          </a:p>
          <a:p>
            <a:pPr>
              <a:buNone/>
            </a:pPr>
            <a:r>
              <a:rPr lang="en-US" b="1" u="sng" dirty="0" smtClean="0"/>
              <a:t>Indications </a:t>
            </a:r>
          </a:p>
          <a:p>
            <a:r>
              <a:rPr lang="en-US" dirty="0" smtClean="0"/>
              <a:t>Accumulation of secretions  in the lungs</a:t>
            </a:r>
          </a:p>
          <a:p>
            <a:r>
              <a:rPr lang="en-US" dirty="0" smtClean="0"/>
              <a:t>Increased production of secretions</a:t>
            </a:r>
          </a:p>
          <a:p>
            <a:r>
              <a:rPr lang="en-US" dirty="0" smtClean="0"/>
              <a:t>Mechanically ventilated patients</a:t>
            </a:r>
          </a:p>
          <a:p>
            <a:pPr>
              <a:buNone/>
            </a:pPr>
            <a:endParaRPr lang="en-US" dirty="0" smtClean="0"/>
          </a:p>
          <a:p>
            <a:pPr>
              <a:buFont typeface="Wingdings" pitchFamily="2" charset="2"/>
              <a:buChar char="Ø"/>
            </a:pPr>
            <a:r>
              <a:rPr lang="en-US" dirty="0" smtClean="0"/>
              <a:t>Procedure and requirements pg 190-191  green NCK manual</a:t>
            </a:r>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i="1" dirty="0" smtClean="0"/>
              <a:t>Humidifying and filtering the air</a:t>
            </a:r>
            <a:endParaRPr lang="en-US" b="1" i="1" dirty="0"/>
          </a:p>
        </p:txBody>
      </p:sp>
      <p:sp>
        <p:nvSpPr>
          <p:cNvPr id="3" name="Content Placeholder 2"/>
          <p:cNvSpPr>
            <a:spLocks noGrp="1"/>
          </p:cNvSpPr>
          <p:nvPr>
            <p:ph sz="quarter" idx="1"/>
          </p:nvPr>
        </p:nvSpPr>
        <p:spPr>
          <a:xfrm>
            <a:off x="457200" y="1143000"/>
            <a:ext cx="8229600" cy="4983163"/>
          </a:xfrm>
        </p:spPr>
        <p:txBody>
          <a:bodyPr>
            <a:normAutofit lnSpcReduction="10000"/>
          </a:bodyPr>
          <a:lstStyle/>
          <a:p>
            <a:r>
              <a:rPr lang="en-US" dirty="0" smtClean="0"/>
              <a:t>Soak a thin piece of gauze in sterile normal saline and place it across the opening</a:t>
            </a:r>
          </a:p>
          <a:p>
            <a:r>
              <a:rPr lang="en-US" dirty="0" smtClean="0"/>
              <a:t>Tape the gauze in position</a:t>
            </a:r>
          </a:p>
          <a:p>
            <a:r>
              <a:rPr lang="en-US" dirty="0" smtClean="0"/>
              <a:t>Change the gauze regularly as it will quickly dry out</a:t>
            </a:r>
          </a:p>
          <a:p>
            <a:pPr>
              <a:buNone/>
            </a:pPr>
            <a:r>
              <a:rPr lang="en-US" b="1" i="1" dirty="0" smtClean="0"/>
              <a:t>Diet</a:t>
            </a:r>
          </a:p>
          <a:p>
            <a:r>
              <a:rPr lang="en-US" dirty="0" smtClean="0"/>
              <a:t>Give the patient fluid or soft diet initially until he/she is </a:t>
            </a:r>
            <a:r>
              <a:rPr lang="en-US" dirty="0" err="1" smtClean="0"/>
              <a:t>accustomized</a:t>
            </a:r>
            <a:r>
              <a:rPr lang="en-US" dirty="0" smtClean="0"/>
              <a:t> to the tube, then they can have normal diet.</a:t>
            </a:r>
          </a:p>
          <a:p>
            <a:pPr>
              <a:buNone/>
            </a:pPr>
            <a:r>
              <a:rPr lang="en-US" b="1" i="1" dirty="0" smtClean="0"/>
              <a:t>Removal of </a:t>
            </a:r>
            <a:r>
              <a:rPr lang="en-US" b="1" i="1" dirty="0" err="1" smtClean="0"/>
              <a:t>tracheostomy</a:t>
            </a:r>
            <a:r>
              <a:rPr lang="en-US" b="1" i="1" dirty="0" smtClean="0"/>
              <a:t> sutures</a:t>
            </a:r>
          </a:p>
          <a:p>
            <a:r>
              <a:rPr lang="en-US" dirty="0" smtClean="0"/>
              <a:t>They are removed on the 7</a:t>
            </a:r>
            <a:r>
              <a:rPr lang="en-US" baseline="30000" dirty="0" smtClean="0"/>
              <a:t>th</a:t>
            </a:r>
            <a:r>
              <a:rPr lang="en-US" dirty="0" smtClean="0"/>
              <a:t> day post operatively</a:t>
            </a:r>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i="1" dirty="0" smtClean="0"/>
              <a:t>Removal of </a:t>
            </a:r>
            <a:r>
              <a:rPr lang="en-US" b="1" i="1" dirty="0" err="1" smtClean="0"/>
              <a:t>tracheostomy</a:t>
            </a:r>
            <a:r>
              <a:rPr lang="en-US" b="1" i="1" dirty="0" smtClean="0"/>
              <a:t> tube</a:t>
            </a:r>
            <a:endParaRPr lang="en-US" b="1" i="1" dirty="0"/>
          </a:p>
        </p:txBody>
      </p:sp>
      <p:sp>
        <p:nvSpPr>
          <p:cNvPr id="3" name="Content Placeholder 2"/>
          <p:cNvSpPr>
            <a:spLocks noGrp="1"/>
          </p:cNvSpPr>
          <p:nvPr>
            <p:ph sz="quarter" idx="1"/>
          </p:nvPr>
        </p:nvSpPr>
        <p:spPr>
          <a:xfrm>
            <a:off x="457200" y="990600"/>
            <a:ext cx="8229600" cy="5135563"/>
          </a:xfrm>
        </p:spPr>
        <p:txBody>
          <a:bodyPr>
            <a:normAutofit lnSpcReduction="10000"/>
          </a:bodyPr>
          <a:lstStyle/>
          <a:p>
            <a:r>
              <a:rPr lang="en-US" dirty="0" smtClean="0"/>
              <a:t>Before removal, the patient is weaned from the tube by;</a:t>
            </a:r>
          </a:p>
          <a:p>
            <a:pPr marL="514350" indent="-514350">
              <a:buFont typeface="+mj-lt"/>
              <a:buAutoNum type="alphaLcParenR"/>
            </a:pPr>
            <a:r>
              <a:rPr lang="en-US" dirty="0" smtClean="0"/>
              <a:t>The tube is covered with a dressing for increased periods of time to monitor how the patient breaths and tolerates</a:t>
            </a:r>
          </a:p>
          <a:p>
            <a:pPr marL="514350" indent="-514350">
              <a:buFont typeface="+mj-lt"/>
              <a:buAutoNum type="alphaLcParenR"/>
            </a:pPr>
            <a:r>
              <a:rPr lang="en-US" dirty="0" smtClean="0"/>
              <a:t>Corking(use of corks) with wide holes and reducing to ones with smaller holes instead of application of dressings, then the tube is eventually removed, the hole closes over and  a dressing is applied.</a:t>
            </a:r>
          </a:p>
          <a:p>
            <a:pPr marL="514350" indent="-514350">
              <a:buFont typeface="Wingdings" pitchFamily="2" charset="2"/>
              <a:buChar char="Ø"/>
            </a:pPr>
            <a:r>
              <a:rPr lang="en-US" dirty="0" smtClean="0"/>
              <a:t>Observe patient carefully for signs of respiratory distress.</a:t>
            </a:r>
          </a:p>
          <a:p>
            <a:pPr marL="514350" indent="-514350">
              <a:buNone/>
            </a:pPr>
            <a:endParaRPr lang="en-US" dirty="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b="1" i="1" dirty="0" smtClean="0"/>
              <a:t>On discharge</a:t>
            </a:r>
            <a:endParaRPr lang="en-US" b="1" i="1" dirty="0"/>
          </a:p>
        </p:txBody>
      </p:sp>
      <p:sp>
        <p:nvSpPr>
          <p:cNvPr id="3" name="Content Placeholder 2"/>
          <p:cNvSpPr>
            <a:spLocks noGrp="1"/>
          </p:cNvSpPr>
          <p:nvPr>
            <p:ph sz="quarter" idx="1"/>
          </p:nvPr>
        </p:nvSpPr>
        <p:spPr>
          <a:xfrm>
            <a:off x="457200" y="990600"/>
            <a:ext cx="8229600" cy="5135563"/>
          </a:xfrm>
        </p:spPr>
        <p:txBody>
          <a:bodyPr>
            <a:normAutofit fontScale="25000" lnSpcReduction="20000"/>
          </a:bodyPr>
          <a:lstStyle/>
          <a:p>
            <a:r>
              <a:rPr lang="en-US" sz="8000" dirty="0" smtClean="0"/>
              <a:t>If permanent, teach patient how to remove the </a:t>
            </a:r>
            <a:r>
              <a:rPr lang="en-US" sz="8000" dirty="0" err="1" smtClean="0"/>
              <a:t>tracheostomy</a:t>
            </a:r>
            <a:r>
              <a:rPr lang="en-US" sz="8000" dirty="0" smtClean="0"/>
              <a:t> tube, how to clean it and how to replace it.</a:t>
            </a:r>
          </a:p>
          <a:p>
            <a:r>
              <a:rPr lang="en-US" sz="8000" dirty="0" smtClean="0"/>
              <a:t>When outside, advise patient to wear loose covering E.g. scarf for protection over the stoma.</a:t>
            </a:r>
          </a:p>
          <a:p>
            <a:pPr>
              <a:buNone/>
            </a:pPr>
            <a:r>
              <a:rPr lang="en-US" sz="8000" b="1" i="1" u="sng" dirty="0" smtClean="0"/>
              <a:t>Complications of </a:t>
            </a:r>
            <a:r>
              <a:rPr lang="en-US" sz="8000" b="1" i="1" u="sng" dirty="0" err="1" smtClean="0"/>
              <a:t>tracheostomy</a:t>
            </a:r>
            <a:endParaRPr lang="en-US" sz="8000" b="1" i="1" u="sng" dirty="0" smtClean="0"/>
          </a:p>
          <a:p>
            <a:pPr>
              <a:buFont typeface="Wingdings" pitchFamily="2" charset="2"/>
              <a:buChar char="Ø"/>
            </a:pPr>
            <a:r>
              <a:rPr lang="en-US" sz="8000" dirty="0" smtClean="0"/>
              <a:t>May occur early or late in </a:t>
            </a:r>
            <a:r>
              <a:rPr lang="en-US" sz="8000" dirty="0" err="1" smtClean="0"/>
              <a:t>tracheostomy</a:t>
            </a:r>
            <a:r>
              <a:rPr lang="en-US" sz="8000" dirty="0" smtClean="0"/>
              <a:t> tube management. They include:</a:t>
            </a:r>
          </a:p>
          <a:p>
            <a:r>
              <a:rPr lang="en-US" sz="8000" dirty="0" smtClean="0"/>
              <a:t>Bleeding</a:t>
            </a:r>
          </a:p>
          <a:p>
            <a:r>
              <a:rPr lang="en-US" sz="8000" dirty="0" err="1" smtClean="0"/>
              <a:t>Pneumothorax</a:t>
            </a:r>
            <a:endParaRPr lang="en-US" sz="8000" dirty="0" smtClean="0"/>
          </a:p>
          <a:p>
            <a:r>
              <a:rPr lang="en-US" sz="8000" dirty="0" smtClean="0"/>
              <a:t>Air embolism</a:t>
            </a:r>
          </a:p>
          <a:p>
            <a:r>
              <a:rPr lang="en-US" sz="8000" dirty="0" smtClean="0"/>
              <a:t>Recurrent laryngeal nerve damage</a:t>
            </a:r>
          </a:p>
          <a:p>
            <a:r>
              <a:rPr lang="en-US" sz="8000" dirty="0" smtClean="0"/>
              <a:t>Posterior tracheal wall penetration</a:t>
            </a:r>
          </a:p>
          <a:p>
            <a:pPr>
              <a:buFont typeface="Wingdings" pitchFamily="2" charset="2"/>
              <a:buChar char="Ø"/>
            </a:pPr>
            <a:r>
              <a:rPr lang="en-US" sz="8000" dirty="0" smtClean="0"/>
              <a:t>Long term:</a:t>
            </a:r>
          </a:p>
          <a:p>
            <a:r>
              <a:rPr lang="en-US" sz="8000" dirty="0" smtClean="0"/>
              <a:t>Airway obstruction from obstructions by secretions</a:t>
            </a:r>
          </a:p>
          <a:p>
            <a:r>
              <a:rPr lang="en-US" sz="8000" dirty="0" smtClean="0"/>
              <a:t>Protrusion of the cuff over the opening of the tube</a:t>
            </a:r>
          </a:p>
          <a:p>
            <a:r>
              <a:rPr lang="en-US" sz="8000" dirty="0" smtClean="0"/>
              <a:t>Infection</a:t>
            </a:r>
          </a:p>
          <a:p>
            <a:r>
              <a:rPr lang="en-US" sz="8000" dirty="0" err="1" smtClean="0"/>
              <a:t>Dysphagia</a:t>
            </a:r>
            <a:endParaRPr lang="en-US" sz="8000" dirty="0" smtClean="0"/>
          </a:p>
          <a:p>
            <a:r>
              <a:rPr lang="en-US" sz="8000" dirty="0" smtClean="0"/>
              <a:t>Tracheal dilatation, </a:t>
            </a:r>
            <a:r>
              <a:rPr lang="en-US" sz="8000" dirty="0" err="1" smtClean="0"/>
              <a:t>ischaemia</a:t>
            </a:r>
            <a:r>
              <a:rPr lang="en-US" sz="8000" dirty="0" smtClean="0"/>
              <a:t>, and necrosis</a:t>
            </a:r>
          </a:p>
          <a:p>
            <a:r>
              <a:rPr lang="en-US" sz="8000" dirty="0" err="1" smtClean="0"/>
              <a:t>Tracheoesophageal</a:t>
            </a:r>
            <a:r>
              <a:rPr lang="en-US" sz="8000" dirty="0" smtClean="0"/>
              <a:t> fistula</a:t>
            </a:r>
          </a:p>
          <a:p>
            <a:pPr>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1"/>
          <p:cNvSpPr>
            <a:spLocks noChangeArrowheads="1"/>
          </p:cNvSpPr>
          <p:nvPr/>
        </p:nvSpPr>
        <p:spPr bwMode="auto">
          <a:xfrm>
            <a:off x="381000" y="199082"/>
            <a:ext cx="78486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RADIOLOGICAL EXAMINATION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COMMON X-RAYS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Definition</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 X-ray is an electromagnetic wave of high energy and very short wavelength which is able to pass through many materials opaque to light.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en-US" sz="2000" dirty="0" smtClean="0">
                <a:latin typeface="Times New Roman" pitchFamily="18" charset="0"/>
                <a:ea typeface="Calibri" pitchFamily="34" charset="0"/>
                <a:cs typeface="Times New Roman" pitchFamily="18" charset="0"/>
              </a:rPr>
              <a:t>It is a</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photographic or digital image of the internal composition of a structure.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following are common X-rays:-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Chest X-ray</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Skull X-ray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X-ray of the bones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CHEST X-RAY ,CHEST RADIOGRAPHY (CXR)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This is one of the most frequently performed radiological examination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chest X-ray is a painless non-invasive test which uses electromagnetic waves to produce images of the heart, lungs, bones and blood vessels of the chest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Air spaces in the lungs appear dark on chest X-ray.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basic chest X-ray includes post anterior (PA) view , where X-rays pass </a:t>
            </a:r>
            <a:r>
              <a:rPr lang="en-US" sz="2000" dirty="0" smtClean="0">
                <a:latin typeface="Times New Roman" pitchFamily="18" charset="0"/>
                <a:ea typeface="Calibri" pitchFamily="34" charset="0"/>
                <a:cs typeface="Times New Roman" pitchFamily="18" charset="0"/>
              </a:rPr>
              <a:t>from the</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back to front and left lateral view</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1"/>
          <p:cNvSpPr>
            <a:spLocks noChangeArrowheads="1"/>
          </p:cNvSpPr>
          <p:nvPr/>
        </p:nvSpPr>
        <p:spPr bwMode="auto">
          <a:xfrm>
            <a:off x="304800" y="86754"/>
            <a:ext cx="8229600"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Chest images should be taken in full inspiration and when the patient is in an erect position where possible in order to reduce cardiac magnification and demonstrate fluid levels.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Expiration images may be taken to identify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pneumothorax</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or locate foreign materials .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Lung tissue appears black on X-ray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Heart tissue appears white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Indications of Chest X-Rays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 chest X-ray is taken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As part of routine screening procedure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When pulmonary disease is suspected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  To monitor the status of pulmonary disorders and abnormalities e.g. pleural effusion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4.  To confirm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endotracheal</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or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tracheostomy</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tube placement.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5.  After traumatic chest injury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6.  To evaluate the patients response to a therapeutic </a:t>
            </a:r>
            <a:r>
              <a:rPr lang="en-US" sz="2400" dirty="0" smtClean="0">
                <a:latin typeface="Times New Roman" pitchFamily="18" charset="0"/>
                <a:ea typeface="Calibri" pitchFamily="34" charset="0"/>
                <a:cs typeface="Times New Roman" pitchFamily="18" charset="0"/>
              </a:rPr>
              <a:t>r</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egimen (antibiotic, chemotherapy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1"/>
          <p:cNvSpPr>
            <a:spLocks noChangeArrowheads="1"/>
          </p:cNvSpPr>
          <p:nvPr/>
        </p:nvSpPr>
        <p:spPr bwMode="auto">
          <a:xfrm>
            <a:off x="457200" y="962116"/>
            <a:ext cx="85344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Contraindications</a:t>
            </a:r>
            <a:r>
              <a:rPr kumimoji="0" lang="en-US" sz="24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Patients who are pregnant unless the potential benefits outweigh the risk of maternal and fetal damage.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Factors that may alter the outcome of chest x-ray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Presence of metallic objects within the area of examination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Excessive or unnecessary movements made by the patient during procedure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a:t>
            </a:r>
            <a:r>
              <a:rPr lang="en-US" sz="2400" dirty="0" smtClean="0">
                <a:latin typeface="Times New Roman" pitchFamily="18" charset="0"/>
                <a:ea typeface="Calibri" pitchFamily="34" charset="0"/>
                <a:cs typeface="Times New Roman" pitchFamily="18" charset="0"/>
              </a:rPr>
              <a:t>.</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Incorrect position of the patient .  </a:t>
            </a:r>
            <a:r>
              <a:rPr lang="en-US" sz="2400" dirty="0" smtClean="0">
                <a:latin typeface="Times New Roman" pitchFamily="18" charset="0"/>
                <a:ea typeface="Calibri" pitchFamily="34" charset="0"/>
                <a:cs typeface="Times New Roman" pitchFamily="18" charset="0"/>
              </a:rPr>
              <a:t>T</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his may lead to poor exposure of the area to be examined.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4.  Inability of the patient to take a full breath (full inspiration)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5.  Improper adjustment of the radiographic equipment when examining thin or obese patients .  This can result to under exposure of the films.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38200" y="762000"/>
            <a:ext cx="7010400" cy="4893647"/>
          </a:xfrm>
          <a:prstGeom prst="rect">
            <a:avLst/>
          </a:prstGeom>
          <a:noFill/>
        </p:spPr>
        <p:txBody>
          <a:bodyPr wrap="square" rtlCol="0">
            <a:spAutoFit/>
          </a:bodyPr>
          <a:lstStyle/>
          <a:p>
            <a:pPr lvl="0" eaLnBrk="0" fontAlgn="base" hangingPunct="0">
              <a:spcBef>
                <a:spcPct val="0"/>
              </a:spcBef>
              <a:spcAft>
                <a:spcPct val="0"/>
              </a:spcAft>
            </a:pPr>
            <a:r>
              <a:rPr lang="en-US" sz="2400" b="1" u="sng" dirty="0" smtClean="0">
                <a:latin typeface="Times New Roman" pitchFamily="18" charset="0"/>
                <a:ea typeface="Calibri" pitchFamily="34" charset="0"/>
                <a:cs typeface="Times New Roman" pitchFamily="18" charset="0"/>
              </a:rPr>
              <a:t>Nursing Responsibility before the Chest X-Ray </a:t>
            </a:r>
            <a:endParaRPr lang="en-US" sz="2400"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Ensure the patient removes all metallic objects such as jewelry, pins, buttons </a:t>
            </a:r>
            <a:r>
              <a:rPr lang="en-US" sz="2400" dirty="0" err="1" smtClean="0">
                <a:latin typeface="Times New Roman" pitchFamily="18" charset="0"/>
                <a:ea typeface="Calibri" pitchFamily="34" charset="0"/>
                <a:cs typeface="Times New Roman" pitchFamily="18" charset="0"/>
              </a:rPr>
              <a:t>e.t.c</a:t>
            </a:r>
            <a:r>
              <a:rPr lang="en-US" sz="2400" dirty="0" smtClean="0">
                <a:latin typeface="Times New Roman" pitchFamily="18" charset="0"/>
                <a:ea typeface="Calibri" pitchFamily="34" charset="0"/>
                <a:cs typeface="Times New Roman" pitchFamily="18" charset="0"/>
              </a:rPr>
              <a:t>. These can hinder  the visualization of the chest. </a:t>
            </a:r>
            <a:endParaRPr lang="en-US" sz="2400"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Ensure the patient is not or suspected to be pregnant </a:t>
            </a:r>
            <a:endParaRPr lang="en-US" sz="2400" dirty="0" smtClean="0">
              <a:latin typeface="Arial" pitchFamily="34" charset="0"/>
              <a:cs typeface="Arial" pitchFamily="34" charset="0"/>
            </a:endParaRPr>
          </a:p>
          <a:p>
            <a:pPr lvl="0" fontAlgn="base">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Assess the patient's ability to hold his/her breath. Holding the breath  after inhaling enables the lungs and heart to be seen more clearly in the x-ray. </a:t>
            </a:r>
          </a:p>
          <a:p>
            <a:pPr lvl="0" fontAlgn="base">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Provide appropriate clothing and instruct or assist the patient to put on a gown </a:t>
            </a:r>
            <a:endParaRPr lang="en-US" sz="2400"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Instruct the patient to remain still during the procedure because any movement will affect the clarity of the image. </a:t>
            </a:r>
            <a:endParaRPr lang="en-US"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609600" y="-118134"/>
            <a:ext cx="8153400" cy="6463308"/>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During the Procedure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Position the patient on the side with both knees and head flexed and a pillow under the neck. This position increases space between the vertebrae so that the needle can be inserted more easily.  The patient should be at the edge of the bed.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v"/>
              <a:tabLst/>
            </a:pPr>
            <a:r>
              <a:rPr lang="en-US" sz="2800" dirty="0" smtClean="0">
                <a:latin typeface="Times New Roman" pitchFamily="18" charset="0"/>
                <a:ea typeface="Calibri" pitchFamily="34" charset="0"/>
                <a:cs typeface="Times New Roman" pitchFamily="18" charset="0"/>
              </a:rPr>
              <a:t>S</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tand in front of  the patient and place one hand behind the patient's knees and the other around the neck to prevent movement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After local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anaesthesia</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is given a needle will be placed into the space between the 3</a:t>
            </a:r>
            <a:r>
              <a:rPr kumimoji="0" lang="en-US" sz="2800" b="0" i="0" u="none" strike="noStrike" cap="none" normalizeH="0" baseline="38000" dirty="0" smtClean="0">
                <a:ln>
                  <a:noFill/>
                </a:ln>
                <a:solidFill>
                  <a:schemeClr val="tx1"/>
                </a:solidFill>
                <a:effectLst/>
                <a:latin typeface="Times New Roman" pitchFamily="18" charset="0"/>
                <a:ea typeface="Calibri" pitchFamily="34" charset="0"/>
                <a:cs typeface="Times New Roman" pitchFamily="18" charset="0"/>
              </a:rPr>
              <a:t>rd</a:t>
            </a:r>
            <a:r>
              <a:rPr kumimoji="0" lang="en-US" sz="28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and 4</a:t>
            </a:r>
            <a:r>
              <a:rPr kumimoji="0" lang="en-US" sz="28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th</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lumbar vertebrae in adults</a:t>
            </a:r>
            <a:r>
              <a:rPr kumimoji="0" lang="en-US" sz="28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or between the 4</a:t>
            </a:r>
            <a:r>
              <a:rPr kumimoji="0" lang="en-US" sz="28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th</a:t>
            </a:r>
            <a:r>
              <a:rPr kumimoji="0" lang="en-US" sz="28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and 5</a:t>
            </a:r>
            <a:r>
              <a:rPr kumimoji="0" lang="en-US" sz="28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th</a:t>
            </a:r>
            <a:r>
              <a:rPr kumimoji="0" lang="en-US" sz="28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lumbar vertebrae in children</a:t>
            </a:r>
            <a:r>
              <a:rPr lang="en-US" sz="2800" dirty="0" smtClean="0">
                <a:latin typeface="Times New Roman" pitchFamily="18" charset="0"/>
                <a:ea typeface="Calibri" pitchFamily="34" charset="0"/>
                <a:cs typeface="Times New Roman" pitchFamily="18" charset="0"/>
              </a:rPr>
              <a: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en-US" sz="2800" dirty="0" smtClean="0">
                <a:latin typeface="Times New Roman" pitchFamily="18" charset="0"/>
                <a:ea typeface="Calibri" pitchFamily="34" charset="0"/>
                <a:cs typeface="Times New Roman" pitchFamily="18" charset="0"/>
              </a:rPr>
              <a:t>T</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he patient may experience a little local pain.</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v"/>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1"/>
          <p:cNvSpPr>
            <a:spLocks noChangeArrowheads="1"/>
          </p:cNvSpPr>
          <p:nvPr/>
        </p:nvSpPr>
        <p:spPr bwMode="auto">
          <a:xfrm>
            <a:off x="609600" y="-181918"/>
            <a:ext cx="75438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Procedure for chest X-ray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The patient is asked to remove any clothing, jewelry or any other articles that may interfere with the study.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The patient is provided with an x-ray gown to wear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 Positioning of the patient .  The patient in standing or sitting position places his hands on the hips.  He/she inhales deeply and holds the breath until the x-ray image is taken</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4.  The x-ray technician stands behind a protective shield when taking the x-ray.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After the procedure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Assist the patient to remove the gown and put on his/her clothing.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Provide comfort to the patient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Skull X-ray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skull x-ray is an imaging procedure  that is used to examine the bones of the skull.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1"/>
          <p:cNvSpPr>
            <a:spLocks noChangeArrowheads="1"/>
          </p:cNvSpPr>
          <p:nvPr/>
        </p:nvSpPr>
        <p:spPr bwMode="auto">
          <a:xfrm>
            <a:off x="381000" y="86196"/>
            <a:ext cx="8382000"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Purpose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It is done following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A traumatic head injury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Deformities of the head</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  Fracture of the skull or facial bones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4.  Infection of the bones of the skull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5. Calcification of bones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2400" dirty="0" smtClean="0">
                <a:latin typeface="Times New Roman" pitchFamily="18" charset="0"/>
                <a:ea typeface="Calibri" pitchFamily="34" charset="0"/>
                <a:cs typeface="Times New Roman" pitchFamily="18" charset="0"/>
              </a:rPr>
              <a:t>6</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Frequent headaches.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Preparation for </a:t>
            </a:r>
            <a:r>
              <a:rPr lang="en-US" sz="2400" b="1" u="sng" dirty="0" smtClean="0">
                <a:latin typeface="Times New Roman" pitchFamily="18" charset="0"/>
                <a:ea typeface="Calibri" pitchFamily="34" charset="0"/>
                <a:cs typeface="Times New Roman" pitchFamily="18" charset="0"/>
              </a:rPr>
              <a:t>a</a:t>
            </a: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Skull X-Ray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Instruct the patient to remove any jewelry , eye glasses and other metallic objects from around the head.  This includes necklaces ,earrings.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Metal can interfere with the clarity of the x-ray image.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en-US" sz="2400" dirty="0" smtClean="0">
                <a:latin typeface="Times New Roman" pitchFamily="18" charset="0"/>
                <a:ea typeface="Calibri" pitchFamily="34" charset="0"/>
                <a:cs typeface="Times New Roman" pitchFamily="18" charset="0"/>
              </a:rPr>
              <a:t>F</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ind out if the patient has any surgically implanted device  such as metal plate , artificial heart valve or a pacemaker .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en-US" sz="2400" dirty="0" smtClean="0">
                <a:latin typeface="Times New Roman" pitchFamily="18" charset="0"/>
                <a:ea typeface="Calibri" pitchFamily="34" charset="0"/>
                <a:cs typeface="Times New Roman" pitchFamily="18" charset="0"/>
              </a:rPr>
              <a:t>N</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ursing support should be given to patients who have neurological disorders especially those who are confused</a:t>
            </a: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1"/>
          <p:cNvSpPr>
            <a:spLocks noChangeArrowheads="1"/>
          </p:cNvSpPr>
          <p:nvPr/>
        </p:nvSpPr>
        <p:spPr bwMode="auto">
          <a:xfrm>
            <a:off x="609600" y="293759"/>
            <a:ext cx="82296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Procedure</a:t>
            </a:r>
            <a:r>
              <a:rPr kumimoji="0" lang="en-US" sz="24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x-ray is performed in a special room with a movable x-ray camera attached to a metal arm.  The machine is designed to be able to take multiple x-rays of various body parts.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patient is asked to sit in a chair or lie down on a special table. X-ray films or a special sensor helps record the images on a computer .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lead  apron is placed over the patient's body to protect him/her from radiation .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When the images are being taken the patient is asked to hold his breath and stay still.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procedure takes about 20 - 30 minutes.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Risks of skull x-ray</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Repeated exposure to X-rays may not be safe especially for developing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foetus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Results of X-ray</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dense material such as bone and muscle appear white .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Tumours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and other growths may also appear </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white. </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1"/>
          <p:cNvSpPr>
            <a:spLocks noChangeArrowheads="1"/>
          </p:cNvSpPr>
          <p:nvPr/>
        </p:nvSpPr>
        <p:spPr bwMode="auto">
          <a:xfrm>
            <a:off x="304800" y="-87357"/>
            <a:ext cx="8610600" cy="71096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lang="en-US" sz="2400" b="1" u="sng" dirty="0" smtClean="0">
                <a:latin typeface="Times New Roman" pitchFamily="18" charset="0"/>
                <a:ea typeface="Calibri" pitchFamily="34" charset="0"/>
                <a:cs typeface="Times New Roman" pitchFamily="18" charset="0"/>
              </a:rPr>
              <a:t>X-RAY OF BONES </a:t>
            </a:r>
            <a:endParaRPr lang="en-US" sz="2400" dirty="0" smtClean="0">
              <a:latin typeface="Arial" pitchFamily="34" charset="0"/>
              <a:cs typeface="Arial" pitchFamily="34" charset="0"/>
            </a:endParaRP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X-ray of the bones is the most common diagnostic study used to assess problems affecting the bones and to monitor the effectiveness of treatment. </a:t>
            </a:r>
            <a:endParaRPr lang="en-US" sz="2400" dirty="0" smtClean="0">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Purpose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obtain information about:-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Bone deformity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Joint congruity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Bone density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Fracture presence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Heredity disorders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Inflammatory disorder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Infectious disorders.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Preparation </a:t>
            </a:r>
            <a:r>
              <a:rPr lang="en-US" sz="2400" b="1" u="sng" dirty="0" smtClean="0">
                <a:latin typeface="Times New Roman" pitchFamily="18" charset="0"/>
                <a:ea typeface="Calibri" pitchFamily="34" charset="0"/>
                <a:cs typeface="Times New Roman" pitchFamily="18" charset="0"/>
              </a:rPr>
              <a:t>o</a:t>
            </a: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 </a:t>
            </a:r>
            <a:r>
              <a:rPr lang="en-US" sz="2400" b="1" u="sng" dirty="0" smtClean="0">
                <a:latin typeface="Times New Roman" pitchFamily="18" charset="0"/>
                <a:ea typeface="Calibri" pitchFamily="34" charset="0"/>
                <a:cs typeface="Times New Roman" pitchFamily="18" charset="0"/>
              </a:rPr>
              <a:t>t</a:t>
            </a: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he Patient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client is asked to remove any radio opaque objects that could appear on the x-ray  films such as jewelry.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patient may be asked to move into various positions so that x-ray films may be taken from the most useful angles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patient may be given analgesics </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since  it may cause pain </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1"/>
          <p:cNvSpPr>
            <a:spLocks noChangeArrowheads="1"/>
          </p:cNvSpPr>
          <p:nvPr/>
        </p:nvSpPr>
        <p:spPr bwMode="auto">
          <a:xfrm>
            <a:off x="381000" y="1315998"/>
            <a:ext cx="8153400" cy="4431983"/>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COMPUTED TOMOGRAPHY (CT) SCAN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Definition</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This is a painless, non-invasive diagnostic imaging procedure that produces cross-sectional images of several types of tissue not clearly seen on a traditional (ordinary) x-ray.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C.T scan may be performed with or without contrast medium.  A contrast may either be an iodine - based or barium -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sulphate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compound that is taken orally , rectally or intravenously.  It enhances the visibility of specific tissue, organs or blood vessels.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Purpose of CT  scan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reveal anatomical details of internal organs that cannot be seen in conventional x-ray.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457200"/>
            <a:ext cx="7620000" cy="5632311"/>
          </a:xfrm>
          <a:prstGeom prst="rect">
            <a:avLst/>
          </a:prstGeom>
          <a:noFill/>
        </p:spPr>
        <p:txBody>
          <a:bodyPr wrap="square" rtlCol="0">
            <a:spAutoFit/>
          </a:bodyPr>
          <a:lstStyle/>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2.To diagnose conditions affecting the brain, neck, spine , chest, abdomen, pelvis and sinuses </a:t>
            </a:r>
            <a:endParaRPr lang="en-US" sz="24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3.To further evaluate an abnormality seen on another test such as an X-ray or ultrasound or to check for specific symptoms e.g. pain, dizziness. </a:t>
            </a:r>
            <a:endParaRPr lang="en-US" sz="24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4.To evaluate the extent of spread of cancer in patients suffering the condition. </a:t>
            </a:r>
          </a:p>
          <a:p>
            <a:pPr lvl="0" eaLnBrk="0" fontAlgn="base" hangingPunct="0">
              <a:spcBef>
                <a:spcPct val="0"/>
              </a:spcBef>
              <a:spcAft>
                <a:spcPct val="0"/>
              </a:spcAft>
            </a:pPr>
            <a:r>
              <a:rPr lang="en-US" sz="2400" b="1" u="sng" dirty="0" smtClean="0">
                <a:latin typeface="Times New Roman" pitchFamily="18" charset="0"/>
                <a:cs typeface="Times New Roman" pitchFamily="18" charset="0"/>
              </a:rPr>
              <a:t>Indications</a:t>
            </a:r>
          </a:p>
          <a:p>
            <a:pPr marL="457200" lvl="0" indent="-457200" eaLnBrk="0" fontAlgn="base" hangingPunct="0">
              <a:spcBef>
                <a:spcPct val="0"/>
              </a:spcBef>
              <a:spcAft>
                <a:spcPct val="0"/>
              </a:spcAft>
              <a:buFont typeface="+mj-lt"/>
              <a:buAutoNum type="arabicPeriod"/>
            </a:pPr>
            <a:r>
              <a:rPr lang="en-US" sz="2400" dirty="0" smtClean="0">
                <a:latin typeface="Times New Roman" pitchFamily="18" charset="0"/>
                <a:cs typeface="Times New Roman" pitchFamily="18" charset="0"/>
              </a:rPr>
              <a:t>Trauma</a:t>
            </a:r>
          </a:p>
          <a:p>
            <a:pPr marL="457200" lvl="0" indent="-457200" eaLnBrk="0" fontAlgn="base" hangingPunct="0">
              <a:spcBef>
                <a:spcPct val="0"/>
              </a:spcBef>
              <a:spcAft>
                <a:spcPct val="0"/>
              </a:spcAft>
              <a:buFont typeface="+mj-lt"/>
              <a:buAutoNum type="arabicPeriod"/>
            </a:pPr>
            <a:r>
              <a:rPr lang="en-US" sz="2400" dirty="0" smtClean="0">
                <a:latin typeface="Times New Roman" pitchFamily="18" charset="0"/>
                <a:cs typeface="Times New Roman" pitchFamily="18" charset="0"/>
              </a:rPr>
              <a:t>Suspected internal organ disease</a:t>
            </a:r>
          </a:p>
          <a:p>
            <a:pPr marL="457200" lvl="0" indent="-457200" eaLnBrk="0" fontAlgn="base" hangingPunct="0">
              <a:spcBef>
                <a:spcPct val="0"/>
              </a:spcBef>
              <a:spcAft>
                <a:spcPct val="0"/>
              </a:spcAft>
              <a:buFont typeface="+mj-lt"/>
              <a:buAutoNum type="arabicPeriod"/>
            </a:pPr>
            <a:r>
              <a:rPr lang="en-US" sz="2400" dirty="0" smtClean="0">
                <a:latin typeface="Times New Roman" pitchFamily="18" charset="0"/>
                <a:cs typeface="Times New Roman" pitchFamily="18" charset="0"/>
              </a:rPr>
              <a:t>Suspected foreign bodies</a:t>
            </a:r>
          </a:p>
          <a:p>
            <a:pPr marL="457200" lvl="0" indent="-457200" eaLnBrk="0" fontAlgn="base" hangingPunct="0">
              <a:spcBef>
                <a:spcPct val="0"/>
              </a:spcBef>
              <a:spcAft>
                <a:spcPct val="0"/>
              </a:spcAft>
              <a:buFont typeface="+mj-lt"/>
              <a:buAutoNum type="arabicPeriod"/>
            </a:pPr>
            <a:r>
              <a:rPr lang="en-US" sz="2400" dirty="0" smtClean="0">
                <a:latin typeface="Times New Roman" pitchFamily="18" charset="0"/>
                <a:cs typeface="Times New Roman" pitchFamily="18" charset="0"/>
              </a:rPr>
              <a:t>Diagnosis of diseases or abnormality </a:t>
            </a:r>
          </a:p>
          <a:p>
            <a:pPr marL="457200" lvl="0" indent="-457200" eaLnBrk="0" fontAlgn="base" hangingPunct="0">
              <a:spcBef>
                <a:spcPct val="0"/>
              </a:spcBef>
              <a:spcAft>
                <a:spcPct val="0"/>
              </a:spcAft>
              <a:buFont typeface="+mj-lt"/>
              <a:buAutoNum type="arabicPeriod"/>
            </a:pPr>
            <a:r>
              <a:rPr lang="en-US" sz="2400" dirty="0" smtClean="0">
                <a:latin typeface="Times New Roman" pitchFamily="18" charset="0"/>
                <a:cs typeface="Times New Roman" pitchFamily="18" charset="0"/>
              </a:rPr>
              <a:t>A guide in interventional or therapeutic procedures</a:t>
            </a:r>
          </a:p>
          <a:p>
            <a:pPr marL="457200" lvl="0" indent="-457200" eaLnBrk="0" fontAlgn="base" hangingPunct="0">
              <a:spcBef>
                <a:spcPct val="0"/>
              </a:spcBef>
              <a:spcAft>
                <a:spcPct val="0"/>
              </a:spcAft>
              <a:buFont typeface="+mj-lt"/>
              <a:buAutoNum type="arabicPeriod"/>
            </a:pPr>
            <a:r>
              <a:rPr lang="en-US" sz="2400" dirty="0" err="1" smtClean="0">
                <a:latin typeface="Times New Roman" pitchFamily="18" charset="0"/>
                <a:cs typeface="Times New Roman" pitchFamily="18" charset="0"/>
              </a:rPr>
              <a:t>Montoring</a:t>
            </a:r>
            <a:r>
              <a:rPr lang="en-US" sz="2400" dirty="0" smtClean="0">
                <a:latin typeface="Times New Roman" pitchFamily="18" charset="0"/>
                <a:cs typeface="Times New Roman" pitchFamily="18" charset="0"/>
              </a:rPr>
              <a:t> the effectiveness of therapy</a:t>
            </a:r>
          </a:p>
          <a:p>
            <a:pPr marL="457200" lvl="0" indent="-457200" eaLnBrk="0" fontAlgn="base" hangingPunct="0">
              <a:spcBef>
                <a:spcPct val="0"/>
              </a:spcBef>
              <a:spcAft>
                <a:spcPct val="0"/>
              </a:spcAft>
              <a:buFont typeface="+mj-lt"/>
              <a:buAutoNum type="arabicPeriod"/>
            </a:pPr>
            <a:endParaRPr lang="en-US" sz="2400" u="sng"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14400" y="228600"/>
            <a:ext cx="7467600" cy="6370975"/>
          </a:xfrm>
          <a:prstGeom prst="rect">
            <a:avLst/>
          </a:prstGeom>
        </p:spPr>
        <p:txBody>
          <a:bodyPr wrap="square">
            <a:spAutoFit/>
          </a:bodyPr>
          <a:lstStyle/>
          <a:p>
            <a:pPr lvl="0" eaLnBrk="0" fontAlgn="base" hangingPunct="0">
              <a:spcBef>
                <a:spcPct val="0"/>
              </a:spcBef>
              <a:spcAft>
                <a:spcPct val="0"/>
              </a:spcAft>
            </a:pPr>
            <a:r>
              <a:rPr lang="en-US" sz="2400" b="1" dirty="0" smtClean="0">
                <a:latin typeface="Times New Roman" pitchFamily="18" charset="0"/>
                <a:ea typeface="Calibri" pitchFamily="34" charset="0"/>
                <a:cs typeface="Times New Roman" pitchFamily="18" charset="0"/>
              </a:rPr>
              <a:t>Types of C.T scan</a:t>
            </a:r>
            <a:r>
              <a:rPr lang="en-US" sz="2400" dirty="0" smtClean="0">
                <a:latin typeface="Times New Roman" pitchFamily="18" charset="0"/>
                <a:ea typeface="Calibri" pitchFamily="34" charset="0"/>
                <a:cs typeface="Times New Roman" pitchFamily="18" charset="0"/>
              </a:rPr>
              <a:t> </a:t>
            </a:r>
            <a:endParaRPr lang="en-US" sz="2400" dirty="0" smtClean="0">
              <a:latin typeface="Arial" pitchFamily="34" charset="0"/>
              <a:cs typeface="Arial" pitchFamily="34" charset="0"/>
            </a:endParaRPr>
          </a:p>
          <a:p>
            <a:pPr lvl="0" eaLnBrk="0" fontAlgn="base" hangingPunct="0">
              <a:spcBef>
                <a:spcPct val="0"/>
              </a:spcBef>
              <a:spcAft>
                <a:spcPct val="0"/>
              </a:spcAft>
            </a:pPr>
            <a:r>
              <a:rPr lang="en-US" sz="2400" u="sng" dirty="0" smtClean="0">
                <a:latin typeface="Times New Roman" pitchFamily="18" charset="0"/>
                <a:ea typeface="Calibri" pitchFamily="34" charset="0"/>
                <a:cs typeface="Times New Roman" pitchFamily="18" charset="0"/>
              </a:rPr>
              <a:t>Head or brain CT  scan </a:t>
            </a:r>
            <a:endParaRPr lang="en-US" sz="2400" u="sng" dirty="0" smtClean="0">
              <a:latin typeface="Arial" pitchFamily="34" charset="0"/>
              <a:cs typeface="Arial" pitchFamily="34" charset="0"/>
            </a:endParaRPr>
          </a:p>
          <a:p>
            <a:pPr lvl="0" fontAlgn="base">
              <a:spcBef>
                <a:spcPct val="0"/>
              </a:spcBef>
              <a:spcAft>
                <a:spcPct val="0"/>
              </a:spcAft>
            </a:pPr>
            <a:r>
              <a:rPr lang="en-US" sz="2400" dirty="0" smtClean="0">
                <a:latin typeface="Times New Roman" pitchFamily="18" charset="0"/>
                <a:ea typeface="Calibri" pitchFamily="34" charset="0"/>
                <a:cs typeface="Times New Roman" pitchFamily="18" charset="0"/>
              </a:rPr>
              <a:t>It is used to evaluate the various structures of the brain in order to look for a mass, stroke, area of bleeding or blood vessel abnormality or to look at the skull</a:t>
            </a:r>
          </a:p>
          <a:p>
            <a:pPr lvl="0" fontAlgn="base">
              <a:spcBef>
                <a:spcPct val="0"/>
              </a:spcBef>
              <a:spcAft>
                <a:spcPct val="0"/>
              </a:spcAft>
            </a:pPr>
            <a:r>
              <a:rPr lang="en-US" sz="2400" dirty="0" smtClean="0">
                <a:latin typeface="Times New Roman" pitchFamily="18" charset="0"/>
                <a:ea typeface="Calibri" pitchFamily="34" charset="0"/>
                <a:cs typeface="Times New Roman" pitchFamily="18" charset="0"/>
              </a:rPr>
              <a:t> </a:t>
            </a:r>
            <a:r>
              <a:rPr lang="en-US" sz="2400" u="sng" dirty="0" smtClean="0">
                <a:latin typeface="Times New Roman" pitchFamily="18" charset="0"/>
                <a:ea typeface="Calibri" pitchFamily="34" charset="0"/>
                <a:cs typeface="Times New Roman" pitchFamily="18" charset="0"/>
              </a:rPr>
              <a:t>Neck CT scan</a:t>
            </a:r>
            <a:endParaRPr lang="en-US" sz="2400" dirty="0" smtClean="0">
              <a:latin typeface="Arial" pitchFamily="34" charset="0"/>
              <a:cs typeface="Arial" pitchFamily="34" charset="0"/>
            </a:endParaRP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It helps to check the soft tissues of the neck,  a lump or mass in the neck or look for enlarged lymph nodes or glands. </a:t>
            </a:r>
            <a:endParaRPr lang="en-US" sz="2400" dirty="0" smtClean="0">
              <a:latin typeface="Arial" pitchFamily="34" charset="0"/>
              <a:cs typeface="Arial" pitchFamily="34" charset="0"/>
            </a:endParaRPr>
          </a:p>
          <a:p>
            <a:pPr lvl="0" eaLnBrk="0" fontAlgn="base" hangingPunct="0">
              <a:spcBef>
                <a:spcPct val="0"/>
              </a:spcBef>
              <a:spcAft>
                <a:spcPct val="0"/>
              </a:spcAft>
            </a:pPr>
            <a:r>
              <a:rPr lang="en-US" sz="2400" u="sng" dirty="0" smtClean="0">
                <a:latin typeface="Times New Roman" pitchFamily="18" charset="0"/>
                <a:ea typeface="Calibri" pitchFamily="34" charset="0"/>
                <a:cs typeface="Times New Roman" pitchFamily="18" charset="0"/>
              </a:rPr>
              <a:t>Chest CT scan </a:t>
            </a:r>
            <a:endParaRPr lang="en-US" sz="2400" dirty="0" smtClean="0">
              <a:latin typeface="Arial" pitchFamily="34" charset="0"/>
              <a:cs typeface="Arial" pitchFamily="34" charset="0"/>
            </a:endParaRP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CT  of the chest is used to further study an abnormality on a plain chest X-ray or to look for enlarged lymph nodes. </a:t>
            </a:r>
            <a:endParaRPr lang="en-US" sz="2400" dirty="0" smtClean="0">
              <a:latin typeface="Arial" pitchFamily="34" charset="0"/>
              <a:cs typeface="Arial" pitchFamily="34" charset="0"/>
            </a:endParaRPr>
          </a:p>
          <a:p>
            <a:pPr lvl="0" eaLnBrk="0" fontAlgn="base" hangingPunct="0">
              <a:spcBef>
                <a:spcPct val="0"/>
              </a:spcBef>
              <a:spcAft>
                <a:spcPct val="0"/>
              </a:spcAft>
            </a:pPr>
            <a:r>
              <a:rPr lang="en-US" sz="2400" u="sng" dirty="0" smtClean="0">
                <a:latin typeface="Times New Roman" pitchFamily="18" charset="0"/>
                <a:ea typeface="Calibri" pitchFamily="34" charset="0"/>
                <a:cs typeface="Times New Roman" pitchFamily="18" charset="0"/>
              </a:rPr>
              <a:t>Abdominal and pelvic CT  scan </a:t>
            </a:r>
            <a:endParaRPr lang="en-US" sz="2400" dirty="0" smtClean="0">
              <a:latin typeface="Arial" pitchFamily="34" charset="0"/>
              <a:cs typeface="Arial" pitchFamily="34" charset="0"/>
            </a:endParaRP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Looks at the abdominal and pelvic organs such as the liver, spleen, kidneys, </a:t>
            </a:r>
            <a:r>
              <a:rPr lang="en-US" sz="2400" dirty="0" err="1" smtClean="0">
                <a:latin typeface="Times New Roman" pitchFamily="18" charset="0"/>
                <a:ea typeface="Calibri" pitchFamily="34" charset="0"/>
                <a:cs typeface="Times New Roman" pitchFamily="18" charset="0"/>
              </a:rPr>
              <a:t>pancrease</a:t>
            </a:r>
            <a:r>
              <a:rPr lang="en-US" sz="2400" dirty="0" smtClean="0">
                <a:latin typeface="Times New Roman" pitchFamily="18" charset="0"/>
                <a:ea typeface="Calibri" pitchFamily="34" charset="0"/>
                <a:cs typeface="Times New Roman" pitchFamily="18" charset="0"/>
              </a:rPr>
              <a:t> and adrenal glands as well as the gastrointestinal tract. </a:t>
            </a:r>
            <a:endParaRPr lang="en-US" sz="2400" dirty="0" smtClean="0">
              <a:latin typeface="Arial" pitchFamily="34" charset="0"/>
              <a:cs typeface="Arial" pitchFamily="34" charset="0"/>
            </a:endParaRPr>
          </a:p>
          <a:p>
            <a:pPr lvl="0" eaLnBrk="0" fontAlgn="base" hangingPunct="0">
              <a:spcBef>
                <a:spcPct val="0"/>
              </a:spcBef>
              <a:spcAft>
                <a:spcPct val="0"/>
              </a:spcAft>
            </a:pPr>
            <a:endParaRPr lang="en-US" sz="2400" dirty="0"/>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1"/>
          <p:cNvSpPr>
            <a:spLocks noChangeArrowheads="1"/>
          </p:cNvSpPr>
          <p:nvPr/>
        </p:nvSpPr>
        <p:spPr bwMode="auto">
          <a:xfrm>
            <a:off x="0" y="-117817"/>
            <a:ext cx="8763000" cy="71096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Sinus CT  scan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It is used to diagnose sinus disease and to detect a narrowing or obstruction in the sinus drainage pathway.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Spine CT  scan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It is used to detect a herniated disc or narrowing of the spinal canal (spinal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stenosis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 people with neck, back, arm and or leg pain.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lvl="0" fontAlgn="base">
              <a:spcBef>
                <a:spcPct val="0"/>
              </a:spcBef>
              <a:spcAft>
                <a:spcPct val="0"/>
              </a:spcAf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It is also used to detect a fracture of the spine.</a:t>
            </a:r>
          </a:p>
          <a:p>
            <a:pPr lvl="0" fontAlgn="base">
              <a:spcBef>
                <a:spcPct val="0"/>
              </a:spcBef>
              <a:spcAft>
                <a:spcPct val="0"/>
              </a:spcAf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en-US" sz="2400" b="1" u="sng" dirty="0" smtClean="0">
                <a:latin typeface="Times New Roman" pitchFamily="18" charset="0"/>
                <a:ea typeface="Calibri" pitchFamily="34" charset="0"/>
                <a:cs typeface="Times New Roman" pitchFamily="18" charset="0"/>
              </a:rPr>
              <a:t>Nursing responsibility</a:t>
            </a:r>
            <a:endParaRPr lang="en-US" sz="2000" b="1" dirty="0" smtClean="0">
              <a:latin typeface="Arial" pitchFamily="34" charset="0"/>
              <a:cs typeface="Arial" pitchFamily="34" charset="0"/>
            </a:endParaRP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The roles and responsibility of a nurse extend through out the whole duration of the CT  scan procedure </a:t>
            </a:r>
            <a:endParaRPr lang="en-US" sz="2000" dirty="0" smtClean="0">
              <a:latin typeface="Arial" pitchFamily="34" charset="0"/>
              <a:cs typeface="Arial" pitchFamily="34" charset="0"/>
            </a:endParaRPr>
          </a:p>
          <a:p>
            <a:pPr lvl="0" eaLnBrk="0" fontAlgn="base" hangingPunct="0">
              <a:spcBef>
                <a:spcPct val="0"/>
              </a:spcBef>
              <a:spcAft>
                <a:spcPct val="0"/>
              </a:spcAft>
            </a:pPr>
            <a:r>
              <a:rPr lang="en-US" sz="2400" b="1" u="sng" dirty="0" smtClean="0">
                <a:latin typeface="Times New Roman" pitchFamily="18" charset="0"/>
                <a:ea typeface="Calibri" pitchFamily="34" charset="0"/>
                <a:cs typeface="Times New Roman" pitchFamily="18" charset="0"/>
              </a:rPr>
              <a:t>Before the procedure </a:t>
            </a:r>
            <a:endParaRPr lang="en-US" sz="2000" b="1"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Obtain an informed consent properly signed </a:t>
            </a:r>
            <a:endParaRPr lang="en-US" sz="20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Assess for any history of allergies to the dye if contrast media is to be used. </a:t>
            </a:r>
            <a:endParaRPr lang="en-US" sz="20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Ask the patient about any recent illnesses or other medical conditions and current medications being taken </a:t>
            </a:r>
            <a:endParaRPr lang="en-US" sz="20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Instruct the a patient not to eat or drink for 6 hours especially if </a:t>
            </a:r>
            <a:r>
              <a:rPr lang="en-US" sz="2400" dirty="0" err="1" smtClean="0">
                <a:latin typeface="Times New Roman" pitchFamily="18" charset="0"/>
                <a:ea typeface="Calibri" pitchFamily="34" charset="0"/>
                <a:cs typeface="Times New Roman" pitchFamily="18" charset="0"/>
              </a:rPr>
              <a:t>conrast</a:t>
            </a:r>
            <a:r>
              <a:rPr lang="en-US" sz="2400" dirty="0" smtClean="0">
                <a:latin typeface="Times New Roman" pitchFamily="18" charset="0"/>
                <a:ea typeface="Calibri" pitchFamily="34" charset="0"/>
                <a:cs typeface="Times New Roman" pitchFamily="18" charset="0"/>
              </a:rPr>
              <a:t> media         will be used. </a:t>
            </a:r>
            <a:endParaRPr lang="en-US" sz="2000" dirty="0" smtClean="0">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1"/>
          <p:cNvSpPr>
            <a:spLocks noChangeArrowheads="1"/>
          </p:cNvSpPr>
          <p:nvPr/>
        </p:nvSpPr>
        <p:spPr bwMode="auto">
          <a:xfrm>
            <a:off x="304800" y="-180187"/>
            <a:ext cx="8458200" cy="7386638"/>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Instruct the patient to wear loose fitting clothing during the exam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Inform the patient that if contrast medium is administered intravenously he will experience a mild transient pain from the needle puncture. A flushed  sensation may also be experienced.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Instruct the patient to remain still during the examination and to immediately report symptoms of itching, difficulty breathing or swallowing, nausea , vomiting and dizziness or headache..</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Inform the patient that the procedure may take between 5 minutes to 1 hour depending on the type of CT  scan and his ability to relax and remain still.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Assess the client for claustrophobia since </a:t>
            </a:r>
            <a:r>
              <a:rPr lang="en-US" sz="2400" dirty="0" smtClean="0">
                <a:latin typeface="Times New Roman" pitchFamily="18" charset="0"/>
                <a:ea typeface="Calibri" pitchFamily="34" charset="0"/>
                <a:cs typeface="Times New Roman" pitchFamily="18" charset="0"/>
              </a:rPr>
              <a:t>the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feeling of being confined in the scanner during the procedure may cause anxiety.  This will help to determine need for sedation to prevent the patient from inability to be still due to anxiety or claustrophobia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Ensure the patient removes any metallic item such as watch, rings, coins,</a:t>
            </a:r>
            <a:r>
              <a:rPr kumimoji="0" lang="en-US"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keys, hair </a:t>
            </a:r>
            <a:r>
              <a:rPr kumimoji="0" lang="en-US" sz="2400" b="0" i="0" u="none" strike="noStrike" cap="none" normalizeH="0" dirty="0" err="1" smtClean="0">
                <a:ln>
                  <a:noFill/>
                </a:ln>
                <a:solidFill>
                  <a:schemeClr val="tx1"/>
                </a:solidFill>
                <a:effectLst/>
                <a:latin typeface="Times New Roman" pitchFamily="18" charset="0"/>
                <a:ea typeface="Calibri" pitchFamily="34" charset="0"/>
                <a:cs typeface="Times New Roman" pitchFamily="18" charset="0"/>
              </a:rPr>
              <a:t>pins,credit</a:t>
            </a:r>
            <a:r>
              <a:rPr kumimoji="0" lang="en-US"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cards, dentur</a:t>
            </a:r>
            <a:r>
              <a:rPr lang="en-US" sz="2400" dirty="0" smtClean="0">
                <a:latin typeface="Times New Roman" pitchFamily="18" charset="0"/>
                <a:ea typeface="Calibri" pitchFamily="34" charset="0"/>
                <a:cs typeface="Times New Roman" pitchFamily="18" charset="0"/>
              </a:rPr>
              <a:t>es </a:t>
            </a:r>
            <a:r>
              <a:rPr kumimoji="0" lang="en-US"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containing metal and external prosthesis to avoid</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to</a:t>
            </a:r>
            <a:r>
              <a:rPr kumimoji="0" lang="en-US"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the metal objects by the magnetic          field</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Instruct him/her           to change into a gown.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1"/>
          <p:cNvSpPr>
            <a:spLocks noChangeArrowheads="1"/>
          </p:cNvSpPr>
          <p:nvPr/>
        </p:nvSpPr>
        <p:spPr bwMode="auto">
          <a:xfrm>
            <a:off x="228600" y="171235"/>
            <a:ext cx="8610600" cy="7017306"/>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Requirements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Sterile  needles and syringes for administering contrast (dye) if ordered.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Ct scanner, clean gloves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Care of the patient during the procedure</a:t>
            </a:r>
            <a:r>
              <a:rPr kumimoji="0" lang="en-US" sz="24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patient is assisted to lie on the back on the table or on the abdomen depending on the part being examined.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Ask the patient to remain motionless throughout the procedure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patient may be asked to hold the breath for 20 seconds depending on the system being examined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Ensure the patient does not wear any metallic item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After the procedure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Encourage the patient to increase fluid intake if contrast is administered in order to promote excretion of the dye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lang="en-US" sz="2400" dirty="0" smtClean="0">
                <a:latin typeface="Times New Roman" pitchFamily="18" charset="0"/>
                <a:ea typeface="Calibri" pitchFamily="34" charset="0"/>
                <a:cs typeface="Times New Roman" pitchFamily="18" charset="0"/>
              </a:rPr>
              <a:t>I</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nstruct the patient to resume the usual diet and activities unless otherwise ordered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lang="en-US" sz="2400" dirty="0" smtClean="0">
                <a:latin typeface="Times New Roman" pitchFamily="18" charset="0"/>
                <a:ea typeface="Calibri" pitchFamily="34" charset="0"/>
                <a:cs typeface="Times New Roman" pitchFamily="18" charset="0"/>
              </a:rPr>
              <a:t>O</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bserve the patient for nay side effects from the scan or contrast injection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62000" y="609600"/>
            <a:ext cx="7467600" cy="4832092"/>
          </a:xfrm>
          <a:prstGeom prst="rect">
            <a:avLst/>
          </a:prstGeom>
          <a:noFill/>
        </p:spPr>
        <p:txBody>
          <a:bodyPr wrap="square" rtlCol="0">
            <a:spAutoFit/>
          </a:bodyPr>
          <a:lstStyle/>
          <a:p>
            <a:pPr lvl="0" algn="just" eaLnBrk="0" fontAlgn="base" hangingPunct="0">
              <a:spcBef>
                <a:spcPct val="0"/>
              </a:spcBef>
              <a:spcAft>
                <a:spcPct val="0"/>
              </a:spcAft>
            </a:pPr>
            <a:r>
              <a:rPr lang="en-US" sz="2800" b="1" u="sng" dirty="0" smtClean="0">
                <a:latin typeface="Times New Roman" pitchFamily="18" charset="0"/>
                <a:ea typeface="Calibri" pitchFamily="34" charset="0"/>
                <a:cs typeface="Times New Roman" pitchFamily="18" charset="0"/>
              </a:rPr>
              <a:t>Care of the Patient After the Procedure </a:t>
            </a:r>
            <a:endParaRPr lang="en-US" sz="2800" b="1" u="sng" dirty="0" smtClean="0">
              <a:latin typeface="Arial" pitchFamily="34" charset="0"/>
              <a:ea typeface="Calibri" pitchFamily="34" charset="0"/>
              <a:cs typeface="Times New Roman" pitchFamily="18" charset="0"/>
            </a:endParaRPr>
          </a:p>
          <a:p>
            <a:pPr lvl="0" algn="just" eaLnBrk="0" fontAlgn="base" hangingPunct="0">
              <a:spcBef>
                <a:spcPct val="0"/>
              </a:spcBef>
              <a:spcAft>
                <a:spcPct val="0"/>
              </a:spcAft>
              <a:buFont typeface="Wingdings" pitchFamily="2" charset="2"/>
              <a:buChar char="Ø"/>
            </a:pPr>
            <a:r>
              <a:rPr lang="en-US" sz="2800" dirty="0" smtClean="0">
                <a:latin typeface="Times New Roman" pitchFamily="18" charset="0"/>
                <a:ea typeface="Calibri" pitchFamily="34" charset="0"/>
                <a:cs typeface="Times New Roman" pitchFamily="18" charset="0"/>
              </a:rPr>
              <a:t>Take vital observations half hourly</a:t>
            </a:r>
            <a:endParaRPr lang="en-US" sz="2800" dirty="0" smtClean="0">
              <a:latin typeface="Arial" pitchFamily="34" charset="0"/>
              <a:ea typeface="Calibri" pitchFamily="34" charset="0"/>
              <a:cs typeface="Times New Roman" pitchFamily="18" charset="0"/>
            </a:endParaRPr>
          </a:p>
          <a:p>
            <a:pPr lvl="0" algn="just" eaLnBrk="0" fontAlgn="base" hangingPunct="0">
              <a:spcBef>
                <a:spcPct val="0"/>
              </a:spcBef>
              <a:spcAft>
                <a:spcPct val="0"/>
              </a:spcAft>
              <a:buFont typeface="Wingdings" pitchFamily="2" charset="2"/>
              <a:buChar char="Ø"/>
            </a:pPr>
            <a:r>
              <a:rPr lang="en-US" sz="2800" dirty="0" smtClean="0">
                <a:latin typeface="Times New Roman" pitchFamily="18" charset="0"/>
                <a:ea typeface="Calibri" pitchFamily="34" charset="0"/>
                <a:cs typeface="Times New Roman" pitchFamily="18" charset="0"/>
              </a:rPr>
              <a:t>Check the site for bleeding and leakage </a:t>
            </a:r>
            <a:endParaRPr lang="en-US" sz="2800" dirty="0" smtClean="0">
              <a:latin typeface="Arial" pitchFamily="34" charset="0"/>
              <a:ea typeface="Calibri" pitchFamily="34" charset="0"/>
              <a:cs typeface="Times New Roman" pitchFamily="18" charset="0"/>
            </a:endParaRPr>
          </a:p>
          <a:p>
            <a:pPr lvl="0" algn="just" eaLnBrk="0" fontAlgn="base" hangingPunct="0">
              <a:spcBef>
                <a:spcPct val="0"/>
              </a:spcBef>
              <a:spcAft>
                <a:spcPct val="0"/>
              </a:spcAft>
              <a:buFont typeface="Wingdings" pitchFamily="2" charset="2"/>
              <a:buChar char="Ø"/>
            </a:pPr>
            <a:r>
              <a:rPr lang="en-US" sz="2800" dirty="0" smtClean="0">
                <a:latin typeface="Times New Roman" pitchFamily="18" charset="0"/>
                <a:ea typeface="Calibri" pitchFamily="34" charset="0"/>
                <a:cs typeface="Times New Roman" pitchFamily="18" charset="0"/>
              </a:rPr>
              <a:t>Find out if the patient has severe headache or  pain. The headache usually disappears within 24 hours. </a:t>
            </a:r>
            <a:endParaRPr lang="en-US" sz="2800" dirty="0" smtClean="0">
              <a:latin typeface="Arial" pitchFamily="34" charset="0"/>
              <a:ea typeface="Calibri" pitchFamily="34" charset="0"/>
              <a:cs typeface="Times New Roman" pitchFamily="18" charset="0"/>
            </a:endParaRPr>
          </a:p>
          <a:p>
            <a:pPr lvl="0" algn="just" eaLnBrk="0" fontAlgn="base" hangingPunct="0">
              <a:spcBef>
                <a:spcPct val="0"/>
              </a:spcBef>
              <a:spcAft>
                <a:spcPct val="0"/>
              </a:spcAft>
              <a:buFont typeface="Wingdings" pitchFamily="2" charset="2"/>
              <a:buChar char="Ø"/>
            </a:pPr>
            <a:r>
              <a:rPr lang="en-US" sz="2800" dirty="0" smtClean="0">
                <a:latin typeface="Times New Roman" pitchFamily="18" charset="0"/>
                <a:ea typeface="Calibri" pitchFamily="34" charset="0"/>
                <a:cs typeface="Times New Roman" pitchFamily="18" charset="0"/>
              </a:rPr>
              <a:t>Leave the patient lying flat on his back for 2- 3 hours </a:t>
            </a:r>
            <a:endParaRPr lang="en-US" sz="2800" dirty="0" smtClean="0">
              <a:latin typeface="Arial" pitchFamily="34" charset="0"/>
              <a:ea typeface="Calibri" pitchFamily="34" charset="0"/>
              <a:cs typeface="Times New Roman" pitchFamily="18" charset="0"/>
            </a:endParaRPr>
          </a:p>
          <a:p>
            <a:pPr lvl="0" algn="just" eaLnBrk="0" fontAlgn="base" hangingPunct="0">
              <a:spcBef>
                <a:spcPct val="0"/>
              </a:spcBef>
              <a:spcAft>
                <a:spcPct val="0"/>
              </a:spcAft>
              <a:buFont typeface="Wingdings" pitchFamily="2" charset="2"/>
              <a:buChar char="Ø"/>
            </a:pPr>
            <a:r>
              <a:rPr lang="en-US" sz="2800" dirty="0" smtClean="0">
                <a:latin typeface="Times New Roman" pitchFamily="18" charset="0"/>
                <a:ea typeface="Calibri" pitchFamily="34" charset="0"/>
                <a:cs typeface="Times New Roman" pitchFamily="18" charset="0"/>
              </a:rPr>
              <a:t>Give analgesics to relieve headache if severe for the first 12 hours. </a:t>
            </a:r>
            <a:endParaRPr lang="en-US" sz="2800" dirty="0" smtClean="0">
              <a:latin typeface="Arial" pitchFamily="34" charset="0"/>
              <a:ea typeface="Calibri" pitchFamily="34" charset="0"/>
              <a:cs typeface="Times New Roman" pitchFamily="18" charset="0"/>
            </a:endParaRPr>
          </a:p>
          <a:p>
            <a:pPr lvl="0" algn="just" eaLnBrk="0" fontAlgn="base" hangingPunct="0">
              <a:spcBef>
                <a:spcPct val="0"/>
              </a:spcBef>
              <a:spcAft>
                <a:spcPct val="0"/>
              </a:spcAft>
              <a:buFont typeface="Wingdings" pitchFamily="2" charset="2"/>
              <a:buChar char="Ø"/>
            </a:pPr>
            <a:r>
              <a:rPr lang="en-US" sz="2800" dirty="0" smtClean="0">
                <a:latin typeface="Times New Roman" pitchFamily="18" charset="0"/>
                <a:ea typeface="Calibri" pitchFamily="34" charset="0"/>
                <a:cs typeface="Times New Roman" pitchFamily="18" charset="0"/>
              </a:rPr>
              <a:t>Encourage increased fluid intake. </a:t>
            </a:r>
            <a:endParaRPr lang="en-US" sz="28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1"/>
          <p:cNvSpPr>
            <a:spLocks noChangeArrowheads="1"/>
          </p:cNvSpPr>
          <p:nvPr/>
        </p:nvSpPr>
        <p:spPr bwMode="auto">
          <a:xfrm>
            <a:off x="457200" y="133523"/>
            <a:ext cx="8305800" cy="6278642"/>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lvl="0" eaLnBrk="0" fontAlgn="base" hangingPunct="0">
              <a:spcBef>
                <a:spcPct val="0"/>
              </a:spcBef>
              <a:spcAft>
                <a:spcPct val="0"/>
              </a:spcAft>
              <a:buFont typeface="Wingdings" pitchFamily="2" charset="2"/>
              <a:buChar char="§"/>
            </a:pPr>
            <a:r>
              <a:rPr lang="en-US" sz="2400" dirty="0" smtClean="0">
                <a:latin typeface="Times New Roman" pitchFamily="18" charset="0"/>
                <a:ea typeface="Calibri" pitchFamily="34" charset="0"/>
                <a:cs typeface="Times New Roman" pitchFamily="18" charset="0"/>
              </a:rPr>
              <a:t>Take vital observations, interpret and document the findings </a:t>
            </a:r>
            <a:endParaRPr lang="en-US" sz="2400"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
            </a:pPr>
            <a:r>
              <a:rPr lang="en-US" sz="2400" dirty="0" smtClean="0">
                <a:latin typeface="Times New Roman" pitchFamily="18" charset="0"/>
                <a:ea typeface="Calibri" pitchFamily="34" charset="0"/>
                <a:cs typeface="Times New Roman" pitchFamily="18" charset="0"/>
              </a:rPr>
              <a:t>Advise the patient to report any signs of reaction to the contrast This </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includes </a:t>
            </a:r>
            <a:r>
              <a:rPr lang="en-US" sz="2400" dirty="0" smtClean="0">
                <a:latin typeface="Times New Roman" pitchFamily="18" charset="0"/>
                <a:ea typeface="Calibri" pitchFamily="34" charset="0"/>
                <a:cs typeface="Times New Roman" pitchFamily="18" charset="0"/>
              </a:rPr>
              <a:t>i</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tching,</a:t>
            </a:r>
            <a:r>
              <a:rPr kumimoji="0" lang="en-US"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difficulty in breathing or difficult in swallowing.</a:t>
            </a:r>
          </a:p>
          <a:p>
            <a:pPr lvl="0" eaLnBrk="0" fontAlgn="base" hangingPunct="0">
              <a:spcBef>
                <a:spcPct val="0"/>
              </a:spcBef>
              <a:spcAft>
                <a:spcPct val="0"/>
              </a:spcAft>
            </a:pPr>
            <a:endParaRPr lang="en-US" sz="2400" b="1" dirty="0" smtClean="0">
              <a:latin typeface="Times New Roman" pitchFamily="18" charset="0"/>
              <a:ea typeface="Calibri" pitchFamily="34" charset="0"/>
              <a:cs typeface="Times New Roman" pitchFamily="18" charset="0"/>
            </a:endParaRPr>
          </a:p>
          <a:p>
            <a:pPr lvl="0" eaLnBrk="0" fontAlgn="base" hangingPunct="0">
              <a:spcBef>
                <a:spcPct val="0"/>
              </a:spcBef>
              <a:spcAft>
                <a:spcPct val="0"/>
              </a:spcAft>
            </a:pPr>
            <a:r>
              <a:rPr lang="en-US" sz="2400" b="1" dirty="0" smtClean="0">
                <a:latin typeface="Times New Roman" pitchFamily="18" charset="0"/>
                <a:ea typeface="Calibri" pitchFamily="34" charset="0"/>
                <a:cs typeface="Times New Roman" pitchFamily="18" charset="0"/>
              </a:rPr>
              <a:t>Evaluation</a:t>
            </a: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Evaluate:</a:t>
            </a:r>
          </a:p>
          <a:p>
            <a:pPr lvl="0" eaLnBrk="0" fontAlgn="base" hangingPunct="0">
              <a:spcBef>
                <a:spcPct val="0"/>
              </a:spcBef>
              <a:spcAft>
                <a:spcPct val="0"/>
              </a:spcAft>
              <a:buFont typeface="Arial" pitchFamily="34" charset="0"/>
              <a:buChar char="•"/>
            </a:pPr>
            <a:r>
              <a:rPr kumimoji="0" lang="en-US"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Vital signs as required</a:t>
            </a:r>
          </a:p>
          <a:p>
            <a:pPr lvl="0" eaLnBrk="0" fontAlgn="base" hangingPunct="0">
              <a:spcBef>
                <a:spcPct val="0"/>
              </a:spcBef>
              <a:spcAft>
                <a:spcPct val="0"/>
              </a:spcAft>
              <a:buFont typeface="Arial" pitchFamily="34" charset="0"/>
              <a:buChar char="•"/>
            </a:pPr>
            <a:r>
              <a:rPr lang="en-US" sz="2400" dirty="0" smtClean="0">
                <a:latin typeface="Times New Roman" pitchFamily="18" charset="0"/>
                <a:ea typeface="Calibri" pitchFamily="34" charset="0"/>
                <a:cs typeface="Times New Roman" pitchFamily="18" charset="0"/>
              </a:rPr>
              <a:t>If all the results are interpreted and taken back to the clinician</a:t>
            </a:r>
          </a:p>
          <a:p>
            <a:pPr lvl="0" eaLnBrk="0" fontAlgn="base" hangingPunct="0">
              <a:spcBef>
                <a:spcPct val="0"/>
              </a:spcBef>
              <a:spcAft>
                <a:spcPct val="0"/>
              </a:spcAft>
              <a:buFont typeface="Arial" pitchFamily="34" charset="0"/>
              <a:buChar char="•"/>
            </a:pPr>
            <a:r>
              <a:rPr kumimoji="0" lang="en-US"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patients tolerance to the procedure</a:t>
            </a:r>
          </a:p>
          <a:p>
            <a:pPr lvl="0" eaLnBrk="0" fontAlgn="base" hangingPunct="0">
              <a:spcBef>
                <a:spcPct val="0"/>
              </a:spcBef>
              <a:spcAft>
                <a:spcPct val="0"/>
              </a:spcAft>
              <a:buFont typeface="Arial" pitchFamily="34" charset="0"/>
              <a:buChar char="•"/>
            </a:pPr>
            <a:endParaRPr kumimoji="0" lang="en-US"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lvl="0" eaLnBrk="0" fontAlgn="base" hangingPunct="0">
              <a:spcBef>
                <a:spcPct val="0"/>
              </a:spcBef>
              <a:spcAft>
                <a:spcPct val="0"/>
              </a:spcAft>
            </a:pPr>
            <a:r>
              <a:rPr lang="en-US" sz="2400" b="1" dirty="0" smtClean="0">
                <a:latin typeface="Times New Roman" pitchFamily="18" charset="0"/>
                <a:ea typeface="Calibri" pitchFamily="34" charset="0"/>
                <a:cs typeface="Times New Roman" pitchFamily="18" charset="0"/>
              </a:rPr>
              <a:t>Documentation</a:t>
            </a:r>
          </a:p>
          <a:p>
            <a:pPr lvl="0" eaLnBrk="0" fontAlgn="base" hangingPunct="0">
              <a:spcBef>
                <a:spcPct val="0"/>
              </a:spcBef>
              <a:spcAft>
                <a:spcPct val="0"/>
              </a:spcAft>
            </a:pPr>
            <a:r>
              <a:rPr kumimoji="0" lang="en-US" sz="2400" i="0" u="none" strike="noStrike" cap="none" normalizeH="0" baseline="0" dirty="0" smtClean="0">
                <a:ln>
                  <a:noFill/>
                </a:ln>
                <a:solidFill>
                  <a:schemeClr val="tx1"/>
                </a:solidFill>
                <a:effectLst/>
                <a:latin typeface="Times New Roman" pitchFamily="18" charset="0"/>
                <a:cs typeface="Times New Roman" pitchFamily="18" charset="0"/>
              </a:rPr>
              <a:t>Record the following:</a:t>
            </a:r>
          </a:p>
          <a:p>
            <a:pPr lvl="0" eaLnBrk="0" fontAlgn="base" hangingPunct="0">
              <a:spcBef>
                <a:spcPct val="0"/>
              </a:spcBef>
              <a:spcAft>
                <a:spcPct val="0"/>
              </a:spcAft>
              <a:buFont typeface="Wingdings" pitchFamily="2" charset="2"/>
              <a:buChar char="v"/>
            </a:pPr>
            <a:r>
              <a:rPr lang="en-US" sz="2400" dirty="0" smtClean="0">
                <a:latin typeface="Times New Roman" pitchFamily="18" charset="0"/>
                <a:cs typeface="Times New Roman" pitchFamily="18" charset="0"/>
              </a:rPr>
              <a:t>Date, time, duration and place of the procedure</a:t>
            </a:r>
          </a:p>
          <a:p>
            <a:pPr lvl="0" eaLnBrk="0" fontAlgn="base" hangingPunct="0">
              <a:spcBef>
                <a:spcPct val="0"/>
              </a:spcBef>
              <a:spcAft>
                <a:spcPct val="0"/>
              </a:spcAft>
              <a:buFont typeface="Wingdings" pitchFamily="2" charset="2"/>
              <a:buChar char="v"/>
            </a:pPr>
            <a:r>
              <a:rPr kumimoji="0" lang="en-US" sz="2400" i="0" u="none" strike="noStrike" cap="none" normalizeH="0" baseline="0" dirty="0" smtClean="0">
                <a:ln>
                  <a:noFill/>
                </a:ln>
                <a:solidFill>
                  <a:schemeClr val="tx1"/>
                </a:solidFill>
                <a:effectLst/>
                <a:latin typeface="Times New Roman" pitchFamily="18" charset="0"/>
                <a:cs typeface="Times New Roman" pitchFamily="18" charset="0"/>
              </a:rPr>
              <a:t>The patients tolerance</a:t>
            </a:r>
            <a:r>
              <a:rPr kumimoji="0" lang="en-US" sz="2400" i="0" u="none" strike="noStrike" cap="none" normalizeH="0" dirty="0" smtClean="0">
                <a:ln>
                  <a:noFill/>
                </a:ln>
                <a:solidFill>
                  <a:schemeClr val="tx1"/>
                </a:solidFill>
                <a:effectLst/>
                <a:latin typeface="Times New Roman" pitchFamily="18" charset="0"/>
                <a:cs typeface="Times New Roman" pitchFamily="18" charset="0"/>
              </a:rPr>
              <a:t> to the procedure</a:t>
            </a:r>
          </a:p>
          <a:p>
            <a:pPr lvl="0" eaLnBrk="0" fontAlgn="base" hangingPunct="0">
              <a:spcBef>
                <a:spcPct val="0"/>
              </a:spcBef>
              <a:spcAft>
                <a:spcPct val="0"/>
              </a:spcAft>
              <a:buFont typeface="Wingdings" pitchFamily="2" charset="2"/>
              <a:buChar char="v"/>
            </a:pPr>
            <a:r>
              <a:rPr lang="en-US" sz="2400" baseline="0" dirty="0" smtClean="0">
                <a:latin typeface="Times New Roman" pitchFamily="18" charset="0"/>
                <a:cs typeface="Times New Roman" pitchFamily="18" charset="0"/>
              </a:rPr>
              <a:t>Medication</a:t>
            </a:r>
            <a:r>
              <a:rPr lang="en-US" sz="2400" dirty="0" smtClean="0">
                <a:latin typeface="Times New Roman" pitchFamily="18" charset="0"/>
                <a:cs typeface="Times New Roman" pitchFamily="18" charset="0"/>
              </a:rPr>
              <a:t> administered</a:t>
            </a:r>
          </a:p>
          <a:p>
            <a:pPr lvl="0" eaLnBrk="0" fontAlgn="base" hangingPunct="0">
              <a:spcBef>
                <a:spcPct val="0"/>
              </a:spcBef>
              <a:spcAft>
                <a:spcPct val="0"/>
              </a:spcAft>
              <a:buFont typeface="Wingdings" pitchFamily="2" charset="2"/>
              <a:buChar char="v"/>
            </a:pPr>
            <a:r>
              <a:rPr kumimoji="0" lang="en-US" sz="2400" i="0" u="none" strike="noStrike" cap="none" normalizeH="0" baseline="0" dirty="0" smtClean="0">
                <a:ln>
                  <a:noFill/>
                </a:ln>
                <a:solidFill>
                  <a:schemeClr val="tx1"/>
                </a:solidFill>
                <a:effectLst/>
                <a:latin typeface="Times New Roman" pitchFamily="18" charset="0"/>
                <a:cs typeface="Times New Roman" pitchFamily="18" charset="0"/>
              </a:rPr>
              <a:t>Findings of the examination</a:t>
            </a:r>
            <a:endParaRPr kumimoji="0" lang="en-US" sz="240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228600"/>
            <a:ext cx="7162800" cy="4524315"/>
          </a:xfrm>
          <a:prstGeom prst="rect">
            <a:avLst/>
          </a:prstGeom>
          <a:noFill/>
        </p:spPr>
        <p:txBody>
          <a:bodyPr wrap="square" rtlCol="0">
            <a:spAutoFit/>
          </a:bodyPr>
          <a:lstStyle/>
          <a:p>
            <a:pPr lvl="0" eaLnBrk="0" fontAlgn="base" hangingPunct="0">
              <a:spcBef>
                <a:spcPct val="0"/>
              </a:spcBef>
              <a:spcAft>
                <a:spcPct val="0"/>
              </a:spcAft>
            </a:pPr>
            <a:r>
              <a:rPr lang="en-US" sz="2400" b="1" u="sng" dirty="0" smtClean="0">
                <a:latin typeface="Times New Roman" pitchFamily="18" charset="0"/>
                <a:ea typeface="Calibri" pitchFamily="34" charset="0"/>
                <a:cs typeface="Times New Roman" pitchFamily="18" charset="0"/>
              </a:rPr>
              <a:t>CT  scan risks </a:t>
            </a:r>
            <a:endParaRPr lang="en-US" sz="2400" b="1" dirty="0" smtClean="0">
              <a:latin typeface="Arial" pitchFamily="34" charset="0"/>
              <a:cs typeface="Arial" pitchFamily="34" charset="0"/>
            </a:endParaRP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CT  scan is a low risk procedure. The risks include: </a:t>
            </a:r>
            <a:endParaRPr lang="en-US" sz="2400" dirty="0" smtClean="0">
              <a:latin typeface="Arial" pitchFamily="34" charset="0"/>
              <a:cs typeface="Arial" pitchFamily="34"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Exposure to radiation when undergoing the CT  scan </a:t>
            </a:r>
            <a:endParaRPr lang="en-US" sz="24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Risk associated with contrast if it is used.  Contrast is a dye that is sometimes used.  It helps to distinguish normal tissue from abnormal tissue. The risk include: </a:t>
            </a:r>
            <a:endParaRPr lang="en-US" sz="2400" dirty="0" smtClean="0">
              <a:latin typeface="Arial" pitchFamily="34" charset="0"/>
              <a:cs typeface="Arial" pitchFamily="34"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Severe allergic reaction to the contrast </a:t>
            </a:r>
            <a:endParaRPr lang="en-US" sz="2400" dirty="0" smtClean="0">
              <a:latin typeface="Arial" pitchFamily="34" charset="0"/>
              <a:cs typeface="Arial" pitchFamily="34"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Damage to the kidney especially in those with kidney disease </a:t>
            </a:r>
            <a:endParaRPr lang="en-US" sz="2400" dirty="0" smtClean="0">
              <a:latin typeface="Arial" pitchFamily="34" charset="0"/>
              <a:cs typeface="Arial" pitchFamily="34"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Leakage of contrast outside of the vein under the skin leading to breakdown of the skin which is characterized by increased redness, swelling </a:t>
            </a:r>
            <a:r>
              <a:rPr lang="en-US" sz="2400" dirty="0" smtClean="0">
                <a:latin typeface="Arial" pitchFamily="34" charset="0"/>
                <a:cs typeface="Arial" pitchFamily="34" charset="0"/>
              </a:rPr>
              <a:t>and </a:t>
            </a:r>
            <a:r>
              <a:rPr lang="en-US" sz="2400" dirty="0" smtClean="0">
                <a:latin typeface="Times New Roman" pitchFamily="18" charset="0"/>
                <a:cs typeface="Times New Roman" pitchFamily="18" charset="0"/>
              </a:rPr>
              <a:t>p</a:t>
            </a:r>
            <a:r>
              <a:rPr lang="en-US" sz="2400" dirty="0" smtClean="0">
                <a:latin typeface="Times New Roman" pitchFamily="18" charset="0"/>
                <a:ea typeface="Calibri" pitchFamily="34" charset="0"/>
                <a:cs typeface="Times New Roman" pitchFamily="18" charset="0"/>
              </a:rPr>
              <a:t>ain</a:t>
            </a:r>
            <a:endParaRPr lang="en-US"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1"/>
          <p:cNvSpPr>
            <a:spLocks noChangeArrowheads="1"/>
          </p:cNvSpPr>
          <p:nvPr/>
        </p:nvSpPr>
        <p:spPr bwMode="auto">
          <a:xfrm>
            <a:off x="381000" y="75427"/>
            <a:ext cx="8229600" cy="6340197"/>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MAGNETIC RESONANCE IMAGING (MRI)</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Magnetic resonance imaging (MRI) is </a:t>
            </a:r>
            <a:r>
              <a:rPr lang="en-US" sz="2400" dirty="0" smtClean="0">
                <a:latin typeface="Times New Roman" pitchFamily="18" charset="0"/>
                <a:ea typeface="Calibri" pitchFamily="34" charset="0"/>
                <a:cs typeface="Times New Roman" pitchFamily="18" charset="0"/>
              </a:rPr>
              <a:t>a radiological imaging procedure that use magnetism, </a:t>
            </a:r>
            <a:r>
              <a:rPr lang="en-US" sz="2400" dirty="0" err="1" smtClean="0">
                <a:latin typeface="Times New Roman" pitchFamily="18" charset="0"/>
                <a:ea typeface="Calibri" pitchFamily="34" charset="0"/>
                <a:cs typeface="Times New Roman" pitchFamily="18" charset="0"/>
              </a:rPr>
              <a:t>radiowaves</a:t>
            </a:r>
            <a:r>
              <a:rPr lang="en-US" sz="2400" dirty="0" smtClean="0">
                <a:latin typeface="Times New Roman" pitchFamily="18" charset="0"/>
                <a:ea typeface="Calibri" pitchFamily="34" charset="0"/>
                <a:cs typeface="Times New Roman" pitchFamily="18" charset="0"/>
              </a:rPr>
              <a:t>  and computers to produce images of the body structure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2400" dirty="0" smtClean="0">
                <a:latin typeface="Times New Roman" pitchFamily="18" charset="0"/>
                <a:ea typeface="Calibri" pitchFamily="34" charset="0"/>
                <a:cs typeface="Times New Roman" pitchFamily="18" charset="0"/>
              </a:rPr>
              <a:t>M</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agnetic resonance imaging (MRI) identifies abnormalities by creating sectional images of the body without the use of contrast dyes or radiation.  It provides clear images of internal structures.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Purpose</a:t>
            </a:r>
            <a:r>
              <a:rPr kumimoji="0" lang="en-US" sz="24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lang="en-US" sz="2400"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2400" dirty="0" smtClean="0">
                <a:latin typeface="Times New Roman" pitchFamily="18" charset="0"/>
                <a:ea typeface="Calibri" pitchFamily="34" charset="0"/>
                <a:cs typeface="Times New Roman" pitchFamily="18" charset="0"/>
              </a:rPr>
              <a:t>1.</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It can be used to detect, localize and stage malignances of CNS, spine, head, and neck and musculoskeletal system. </a:t>
            </a:r>
          </a:p>
          <a:p>
            <a:pPr marL="0" marR="0" lvl="0" indent="0" algn="l" defTabSz="914400" rtl="0" eaLnBrk="0" fontAlgn="base" latinLnBrk="0" hangingPunct="0">
              <a:lnSpc>
                <a:spcPct val="100000"/>
              </a:lnSpc>
              <a:spcBef>
                <a:spcPct val="0"/>
              </a:spcBef>
              <a:spcAft>
                <a:spcPct val="0"/>
              </a:spcAft>
              <a:buClrTx/>
              <a:buSzTx/>
              <a:buFontTx/>
              <a:buNone/>
              <a:tabLst/>
            </a:pPr>
            <a:r>
              <a:rPr lang="en-US" sz="2400" dirty="0" smtClean="0">
                <a:latin typeface="Times New Roman" pitchFamily="18" charset="0"/>
                <a:cs typeface="Times New Roman" pitchFamily="18" charset="0"/>
              </a:rPr>
              <a:t>2. To confirm results of treatment.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cs typeface="Times New Roman" pitchFamily="18" charset="0"/>
              </a:rPr>
              <a:t>Indications</a:t>
            </a:r>
          </a:p>
          <a:p>
            <a:pPr marL="0" marR="0" lvl="0" indent="0" algn="l" defTabSz="914400" rtl="0" eaLnBrk="0" fontAlgn="base" latinLnBrk="0" hangingPunct="0">
              <a:lnSpc>
                <a:spcPct val="100000"/>
              </a:lnSpc>
              <a:spcBef>
                <a:spcPct val="0"/>
              </a:spcBef>
              <a:spcAft>
                <a:spcPct val="0"/>
              </a:spcAft>
              <a:buClrTx/>
              <a:buSzTx/>
              <a:buFontTx/>
              <a:buNone/>
              <a:tabLst/>
            </a:pPr>
            <a:r>
              <a:rPr lang="en-US" sz="2400" dirty="0" smtClean="0">
                <a:latin typeface="Times New Roman" pitchFamily="18" charset="0"/>
                <a:cs typeface="Times New Roman" pitchFamily="18" charset="0"/>
              </a:rPr>
              <a:t>1.Trauma</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i="0" strike="noStrike" cap="none" normalizeH="0" baseline="0" dirty="0" smtClean="0">
                <a:ln>
                  <a:noFill/>
                </a:ln>
                <a:solidFill>
                  <a:schemeClr val="tx1"/>
                </a:solidFill>
                <a:effectLst/>
                <a:latin typeface="Times New Roman" pitchFamily="18" charset="0"/>
                <a:cs typeface="Times New Roman" pitchFamily="18" charset="0"/>
              </a:rPr>
              <a:t>2. </a:t>
            </a:r>
            <a:r>
              <a:rPr lang="en-US" sz="2400" dirty="0" smtClean="0">
                <a:latin typeface="Times New Roman" pitchFamily="18" charset="0"/>
                <a:cs typeface="Times New Roman" pitchFamily="18" charset="0"/>
              </a:rPr>
              <a:t>Suspected internal organ disease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i="0" strike="noStrike" cap="none" normalizeH="0" baseline="0" dirty="0" smtClean="0">
                <a:ln>
                  <a:noFill/>
                </a:ln>
                <a:solidFill>
                  <a:schemeClr val="tx1"/>
                </a:solidFill>
                <a:effectLst/>
                <a:latin typeface="Times New Roman" pitchFamily="18" charset="0"/>
                <a:cs typeface="Times New Roman" pitchFamily="18" charset="0"/>
              </a:rPr>
              <a:t>3.Suspected foreign bodies</a:t>
            </a:r>
          </a:p>
          <a:p>
            <a:pPr marL="0" marR="0" lvl="0" indent="0" algn="l" defTabSz="914400" rtl="0" eaLnBrk="0" fontAlgn="base" latinLnBrk="0" hangingPunct="0">
              <a:lnSpc>
                <a:spcPct val="100000"/>
              </a:lnSpc>
              <a:spcBef>
                <a:spcPct val="0"/>
              </a:spcBef>
              <a:spcAft>
                <a:spcPct val="0"/>
              </a:spcAft>
              <a:buClrTx/>
              <a:buSzTx/>
              <a:buFontTx/>
              <a:buNone/>
              <a:tabLst/>
            </a:pPr>
            <a:r>
              <a:rPr lang="en-US" sz="2400" dirty="0" smtClean="0">
                <a:latin typeface="Times New Roman" pitchFamily="18" charset="0"/>
                <a:cs typeface="Times New Roman" pitchFamily="18" charset="0"/>
              </a:rPr>
              <a:t>4.Montoring of treatment</a:t>
            </a:r>
            <a:endParaRPr kumimoji="0" lang="en-US" sz="2400" i="0"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228600"/>
            <a:ext cx="8229600" cy="5632311"/>
          </a:xfrm>
          <a:prstGeom prst="rect">
            <a:avLst/>
          </a:prstGeom>
          <a:noFill/>
        </p:spPr>
        <p:txBody>
          <a:bodyPr wrap="square" rtlCol="0">
            <a:spAutoFit/>
          </a:bodyPr>
          <a:lstStyle/>
          <a:p>
            <a:pPr lvl="0" eaLnBrk="0" fontAlgn="base" hangingPunct="0">
              <a:spcBef>
                <a:spcPct val="0"/>
              </a:spcBef>
              <a:spcAft>
                <a:spcPct val="0"/>
              </a:spcAft>
            </a:pPr>
            <a:r>
              <a:rPr lang="en-US" sz="2400" b="1" u="sng" dirty="0" smtClean="0">
                <a:latin typeface="Times New Roman" pitchFamily="18" charset="0"/>
                <a:ea typeface="Calibri" pitchFamily="34" charset="0"/>
                <a:cs typeface="Times New Roman" pitchFamily="18" charset="0"/>
              </a:rPr>
              <a:t>Preparation of the patient </a:t>
            </a:r>
            <a:endParaRPr lang="en-US" sz="2400" b="1"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Ø"/>
            </a:pPr>
            <a:r>
              <a:rPr lang="en-US" sz="2400" dirty="0" smtClean="0">
                <a:latin typeface="Times New Roman" pitchFamily="18" charset="0"/>
                <a:ea typeface="Calibri" pitchFamily="34" charset="0"/>
                <a:cs typeface="Times New Roman" pitchFamily="18" charset="0"/>
              </a:rPr>
              <a:t>Explain the procedure to the patient to ensure he cooperates and allay anxiety. </a:t>
            </a:r>
            <a:endParaRPr lang="en-US" sz="24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 typeface="Wingdings" pitchFamily="2" charset="2"/>
              <a:buChar char="Ø"/>
            </a:pPr>
            <a:r>
              <a:rPr lang="en-US" sz="2400" dirty="0" smtClean="0">
                <a:latin typeface="Times New Roman" pitchFamily="18" charset="0"/>
                <a:ea typeface="Calibri" pitchFamily="34" charset="0"/>
                <a:cs typeface="Times New Roman" pitchFamily="18" charset="0"/>
              </a:rPr>
              <a:t>Ensure an informed consent is obtained from the patient and a consent form signed. </a:t>
            </a:r>
            <a:endParaRPr lang="en-US" sz="24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 typeface="Wingdings" pitchFamily="2" charset="2"/>
              <a:buChar char="Ø"/>
            </a:pPr>
            <a:r>
              <a:rPr lang="en-US" sz="2400" dirty="0" smtClean="0">
                <a:latin typeface="Times New Roman" pitchFamily="18" charset="0"/>
                <a:ea typeface="Calibri" pitchFamily="34" charset="0"/>
                <a:cs typeface="Times New Roman" pitchFamily="18" charset="0"/>
              </a:rPr>
              <a:t>Take the patients weight since the procedure is contraindicated in parities over 300 pounds </a:t>
            </a:r>
            <a:endParaRPr lang="en-US" sz="24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 typeface="Wingdings" pitchFamily="2" charset="2"/>
              <a:buChar char="Ø"/>
            </a:pPr>
            <a:r>
              <a:rPr lang="en-US" sz="2400" dirty="0" smtClean="0">
                <a:latin typeface="Times New Roman" pitchFamily="18" charset="0"/>
                <a:ea typeface="Calibri" pitchFamily="34" charset="0"/>
                <a:cs typeface="Times New Roman" pitchFamily="18" charset="0"/>
              </a:rPr>
              <a:t>Ask the patient to remove all metallic objects such as watch, rings, coins, keys, hair pins, credit cards, dentures containing metal and external prosthesis.  This is because the magnet may cause movement of metal or electronic objects.</a:t>
            </a:r>
            <a:endParaRPr lang="en-US" sz="24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 typeface="Wingdings" pitchFamily="2" charset="2"/>
              <a:buChar char="Ø"/>
            </a:pPr>
            <a:r>
              <a:rPr lang="en-US" sz="2400" dirty="0" smtClean="0">
                <a:latin typeface="Times New Roman" pitchFamily="18" charset="0"/>
                <a:ea typeface="Calibri" pitchFamily="34" charset="0"/>
                <a:cs typeface="Times New Roman" pitchFamily="18" charset="0"/>
              </a:rPr>
              <a:t>Assess the patient for claustrophobia (fear of confined spaces) since sedation may be required. </a:t>
            </a:r>
            <a:endParaRPr lang="en-US" sz="24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 typeface="Wingdings" pitchFamily="2" charset="2"/>
              <a:buChar char="Ø"/>
            </a:pPr>
            <a:r>
              <a:rPr lang="en-US" sz="2400" dirty="0" smtClean="0">
                <a:latin typeface="Times New Roman" pitchFamily="18" charset="0"/>
                <a:ea typeface="Calibri" pitchFamily="34" charset="0"/>
                <a:cs typeface="Times New Roman" pitchFamily="18" charset="0"/>
              </a:rPr>
              <a:t>Assess if the client is pregnant since MRI is contraindicated especially in first trimester of pregnancy. </a:t>
            </a:r>
            <a:endParaRPr lang="en-US"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1"/>
          <p:cNvSpPr>
            <a:spLocks noChangeArrowheads="1"/>
          </p:cNvSpPr>
          <p:nvPr/>
        </p:nvSpPr>
        <p:spPr bwMode="auto">
          <a:xfrm>
            <a:off x="457200" y="-457199"/>
            <a:ext cx="8077200" cy="7740386"/>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Answer any question that the patient and significant others may have since they could be anxious about the procedure .  If possible show them the equipment.  This will help to allay</a:t>
            </a:r>
            <a:r>
              <a:rPr kumimoji="0" lang="en-US"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their anxiety.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lang="en-US" sz="2400" dirty="0" smtClean="0">
                <a:latin typeface="Times New Roman" pitchFamily="18" charset="0"/>
                <a:ea typeface="Calibri" pitchFamily="34" charset="0"/>
                <a:cs typeface="Times New Roman" pitchFamily="18" charset="0"/>
              </a:rPr>
              <a:t>R</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eassure the patient that no discomfort is experienced with this procedure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lang="en-US" sz="2400" dirty="0" smtClean="0">
                <a:latin typeface="Times New Roman" pitchFamily="18" charset="0"/>
                <a:ea typeface="Calibri" pitchFamily="34" charset="0"/>
                <a:cs typeface="Times New Roman" pitchFamily="18" charset="0"/>
              </a:rPr>
              <a:t>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xplain that the procedure takes about 15 to 20 minutes per body part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lang="en-US" sz="2400" dirty="0" smtClean="0">
                <a:latin typeface="Times New Roman" pitchFamily="18" charset="0"/>
                <a:ea typeface="Calibri" pitchFamily="34" charset="0"/>
                <a:cs typeface="Times New Roman" pitchFamily="18" charset="0"/>
              </a:rPr>
              <a:t>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ncourage the patient to pass urine before the procedure for comfort and to avoid movement during the procedure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lang="en-US" sz="2400" dirty="0" smtClean="0">
                <a:latin typeface="Times New Roman" pitchFamily="18" charset="0"/>
                <a:ea typeface="Calibri" pitchFamily="34" charset="0"/>
                <a:cs typeface="Times New Roman" pitchFamily="18" charset="0"/>
              </a:rPr>
              <a:t>A</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ssist client onto padded electromagnetic table.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lang="en-US" sz="2400" dirty="0" smtClean="0">
                <a:latin typeface="Times New Roman" pitchFamily="18" charset="0"/>
                <a:ea typeface="Calibri" pitchFamily="34" charset="0"/>
                <a:cs typeface="Times New Roman" pitchFamily="18" charset="0"/>
              </a:rPr>
              <a:t>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ecure the patient on the table with straps to keep him from moving during the procedure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lang="en-US" sz="2400" dirty="0" smtClean="0">
                <a:latin typeface="Times New Roman" pitchFamily="18" charset="0"/>
                <a:ea typeface="Calibri" pitchFamily="34" charset="0"/>
                <a:cs typeface="Times New Roman" pitchFamily="18" charset="0"/>
              </a:rPr>
              <a:t>P</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rovide the patient with earplugs, intercom or earphones to decrease noise of the machine and provide communication between the client and technologist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If the head is to be scanned put a special helmet around the head to provide             adequate imaging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0"/>
            <a:ext cx="7391400" cy="6740307"/>
          </a:xfrm>
          <a:prstGeom prst="rect">
            <a:avLst/>
          </a:prstGeom>
          <a:noFill/>
        </p:spPr>
        <p:txBody>
          <a:bodyPr wrap="square" rtlCol="0">
            <a:spAutoFit/>
          </a:bodyPr>
          <a:lstStyle/>
          <a:p>
            <a:pPr lvl="0" eaLnBrk="0" fontAlgn="base" hangingPunct="0">
              <a:spcBef>
                <a:spcPct val="0"/>
              </a:spcBef>
              <a:spcAft>
                <a:spcPct val="0"/>
              </a:spcAft>
            </a:pPr>
            <a:r>
              <a:rPr lang="en-US" sz="2400" b="1" u="sng" dirty="0" smtClean="0">
                <a:latin typeface="Times New Roman" pitchFamily="18" charset="0"/>
                <a:ea typeface="Calibri" pitchFamily="34" charset="0"/>
                <a:cs typeface="Times New Roman" pitchFamily="18" charset="0"/>
              </a:rPr>
              <a:t>During procedure </a:t>
            </a:r>
            <a:endParaRPr lang="en-US" sz="2400" b="1"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The client lies on a narrow table that slides into a magnetic body scanner. </a:t>
            </a:r>
            <a:endParaRPr lang="en-US" sz="2400"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A strong magnetic field is created around the client which allows the image of the body structure to be produced. </a:t>
            </a:r>
            <a:endParaRPr lang="en-US" sz="2400"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The client hears a clanging noise during the procedure </a:t>
            </a:r>
            <a:endParaRPr lang="en-US" sz="2400"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During the procedure observe client for signs of claustrophobia or inability to remain still.  This may necessitate administration of a sedative </a:t>
            </a:r>
            <a:endParaRPr lang="en-US" sz="2400" dirty="0" smtClean="0">
              <a:latin typeface="Arial" pitchFamily="34" charset="0"/>
              <a:cs typeface="Arial" pitchFamily="34" charset="0"/>
            </a:endParaRPr>
          </a:p>
          <a:p>
            <a:pPr lvl="0" fontAlgn="base">
              <a:spcBef>
                <a:spcPct val="0"/>
              </a:spcBef>
              <a:spcAft>
                <a:spcPct val="0"/>
              </a:spcAft>
            </a:pPr>
            <a:r>
              <a:rPr lang="en-US" sz="2400" dirty="0" smtClean="0">
                <a:latin typeface="Times New Roman" pitchFamily="18" charset="0"/>
                <a:ea typeface="Calibri" pitchFamily="34" charset="0"/>
                <a:cs typeface="Times New Roman" pitchFamily="18" charset="0"/>
              </a:rPr>
              <a:t>If contrast medium is injected assess for an allergic reaction to detect a life threatening emergency early enough</a:t>
            </a:r>
          </a:p>
          <a:p>
            <a:pPr lvl="0" fontAlgn="base">
              <a:spcBef>
                <a:spcPct val="0"/>
              </a:spcBef>
              <a:spcAft>
                <a:spcPct val="0"/>
              </a:spcAft>
            </a:pPr>
            <a:r>
              <a:rPr lang="en-US" sz="2400" b="1" u="sng" dirty="0" smtClean="0">
                <a:latin typeface="Times New Roman" pitchFamily="18" charset="0"/>
                <a:ea typeface="Calibri" pitchFamily="34" charset="0"/>
                <a:cs typeface="Times New Roman" pitchFamily="18" charset="0"/>
              </a:rPr>
              <a:t>After the procedure </a:t>
            </a:r>
            <a:endParaRPr lang="en-US" sz="2400" b="1" dirty="0" smtClean="0">
              <a:latin typeface="Arial" pitchFamily="34" charset="0"/>
              <a:cs typeface="Arial" pitchFamily="34" charset="0"/>
            </a:endParaRPr>
          </a:p>
          <a:p>
            <a:pPr lvl="0" eaLnBrk="0" fontAlgn="base" hangingPunct="0">
              <a:spcBef>
                <a:spcPct val="0"/>
              </a:spcBef>
              <a:spcAft>
                <a:spcPct val="0"/>
              </a:spcAft>
              <a:buFont typeface="Arial" pitchFamily="34" charset="0"/>
              <a:buChar char="•"/>
            </a:pPr>
            <a:r>
              <a:rPr lang="en-US" sz="2400" dirty="0" smtClean="0">
                <a:latin typeface="Times New Roman" pitchFamily="18" charset="0"/>
                <a:ea typeface="Calibri" pitchFamily="34" charset="0"/>
                <a:cs typeface="Times New Roman" pitchFamily="18" charset="0"/>
              </a:rPr>
              <a:t>  Assist the client to a sitting position to decrease the risk of orthostatic hypotension </a:t>
            </a:r>
            <a:endParaRPr lang="en-US" sz="2400" dirty="0" smtClean="0">
              <a:latin typeface="Arial" pitchFamily="34" charset="0"/>
              <a:cs typeface="Arial" pitchFamily="34" charset="0"/>
            </a:endParaRPr>
          </a:p>
          <a:p>
            <a:pPr lvl="0" eaLnBrk="0" fontAlgn="base" hangingPunct="0">
              <a:spcBef>
                <a:spcPct val="0"/>
              </a:spcBef>
              <a:spcAft>
                <a:spcPct val="0"/>
              </a:spcAft>
              <a:buFont typeface="Arial" pitchFamily="34" charset="0"/>
              <a:buChar char="•"/>
            </a:pPr>
            <a:r>
              <a:rPr lang="en-US" sz="2400" dirty="0" smtClean="0">
                <a:latin typeface="Times New Roman" pitchFamily="18" charset="0"/>
                <a:ea typeface="Calibri" pitchFamily="34" charset="0"/>
                <a:cs typeface="Times New Roman" pitchFamily="18" charset="0"/>
              </a:rPr>
              <a:t> wash hands to reduce transmission of microorganisms </a:t>
            </a:r>
            <a:endParaRPr lang="en-US" sz="2400" dirty="0" smtClean="0">
              <a:latin typeface="Arial" pitchFamily="34" charset="0"/>
              <a:cs typeface="Arial" pitchFamily="34" charset="0"/>
            </a:endParaRPr>
          </a:p>
          <a:p>
            <a:pPr lvl="0" eaLnBrk="0" fontAlgn="base" hangingPunct="0">
              <a:spcBef>
                <a:spcPct val="0"/>
              </a:spcBef>
              <a:spcAft>
                <a:spcPct val="0"/>
              </a:spcAft>
            </a:pPr>
            <a:endParaRPr lang="en-US"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1"/>
          <p:cNvSpPr>
            <a:spLocks noChangeArrowheads="1"/>
          </p:cNvSpPr>
          <p:nvPr/>
        </p:nvSpPr>
        <p:spPr bwMode="auto">
          <a:xfrm>
            <a:off x="228600" y="715838"/>
            <a:ext cx="8610600" cy="2585323"/>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eaLnBrk="0" fontAlgn="base" hangingPunct="0">
              <a:spcBef>
                <a:spcPct val="0"/>
              </a:spcBef>
              <a:spcAft>
                <a:spcPct val="0"/>
              </a:spcAft>
            </a:pPr>
            <a:r>
              <a:rPr lang="en-US" sz="2400" b="1" u="sng" dirty="0" smtClean="0">
                <a:latin typeface="Times New Roman" pitchFamily="18" charset="0"/>
                <a:ea typeface="Calibri" pitchFamily="34" charset="0"/>
                <a:cs typeface="Times New Roman" pitchFamily="18" charset="0"/>
              </a:rPr>
              <a:t>Documentation </a:t>
            </a:r>
            <a:endParaRPr lang="en-US" sz="2400" b="1"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Note the date, time length and place the procedure was done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Describe the patients tolerance  to the procedure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If contrast medium was used describe the clients response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Document the clients status after the procedure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Record medications administered before or during the procedure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1"/>
          <p:cNvSpPr>
            <a:spLocks noChangeArrowheads="1"/>
          </p:cNvSpPr>
          <p:nvPr/>
        </p:nvSpPr>
        <p:spPr bwMode="auto">
          <a:xfrm>
            <a:off x="533400" y="280574"/>
            <a:ext cx="8001000" cy="4308872"/>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ENDOSCOPIC EXAMINATIONS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Endoscopy is a procedure in which an instrument, endoscope is introduced into the body to give a view of the internal parts.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Endoscope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 endoscope is any instrument used to obtain a view of the interior of the body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Most endoscopes consists of a tube with a light at the end and an optical system for transmitting an image to the examiner’s eye.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Rectangle 1"/>
          <p:cNvSpPr>
            <a:spLocks noChangeArrowheads="1"/>
          </p:cNvSpPr>
          <p:nvPr/>
        </p:nvSpPr>
        <p:spPr bwMode="auto">
          <a:xfrm>
            <a:off x="457200" y="132357"/>
            <a:ext cx="82296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BRONCHOSCOPY</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bronchoscopy</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is a procedure that allow direct inspection and examination of the lungs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lvl="0" fontAlgn="base">
              <a:spcBef>
                <a:spcPct val="0"/>
              </a:spcBef>
              <a:spcAft>
                <a:spcPct val="0"/>
              </a:spcAf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bronchoscope is inserted through either the nose or mouth where it is passed down the trachea into the different lobes of the lung.</a:t>
            </a:r>
            <a:r>
              <a:rPr lang="en-US" sz="2400" b="1" dirty="0" smtClean="0">
                <a:latin typeface="Times New Roman" pitchFamily="18" charset="0"/>
                <a:ea typeface="Calibri" pitchFamily="34" charset="0"/>
                <a:cs typeface="Times New Roman" pitchFamily="18" charset="0"/>
              </a:rPr>
              <a:t> </a:t>
            </a:r>
          </a:p>
          <a:p>
            <a:pPr lvl="0" fontAlgn="base">
              <a:spcBef>
                <a:spcPct val="0"/>
              </a:spcBef>
              <a:spcAft>
                <a:spcPct val="0"/>
              </a:spcAft>
            </a:pPr>
            <a:r>
              <a:rPr lang="en-US" sz="2400" b="1" dirty="0" smtClean="0">
                <a:latin typeface="Times New Roman" pitchFamily="18" charset="0"/>
                <a:ea typeface="Calibri" pitchFamily="34" charset="0"/>
                <a:cs typeface="Times New Roman" pitchFamily="18" charset="0"/>
              </a:rPr>
              <a:t>Purposes</a:t>
            </a:r>
            <a:endParaRPr lang="en-US" sz="2000" dirty="0" smtClean="0">
              <a:latin typeface="Arial" pitchFamily="34" charset="0"/>
              <a:cs typeface="Arial" pitchFamily="34" charset="0"/>
            </a:endParaRPr>
          </a:p>
          <a:p>
            <a:pPr lvl="0" eaLnBrk="0" fontAlgn="base" hangingPunct="0">
              <a:spcBef>
                <a:spcPct val="0"/>
              </a:spcBef>
              <a:spcAft>
                <a:spcPct val="0"/>
              </a:spcAft>
            </a:pPr>
            <a:r>
              <a:rPr lang="en-US" sz="2400" b="1" dirty="0" smtClean="0">
                <a:latin typeface="Times New Roman" pitchFamily="18" charset="0"/>
                <a:ea typeface="Calibri" pitchFamily="34" charset="0"/>
                <a:cs typeface="Times New Roman" pitchFamily="18" charset="0"/>
              </a:rPr>
              <a:t>Diagnostic</a:t>
            </a:r>
            <a:endParaRPr lang="en-US" sz="2000" dirty="0" smtClean="0">
              <a:latin typeface="Arial" pitchFamily="34" charset="0"/>
              <a:cs typeface="Arial" pitchFamily="34"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To examine tissues or collected secretions</a:t>
            </a:r>
            <a:endParaRPr lang="en-US" sz="2000" dirty="0" smtClean="0">
              <a:latin typeface="Arial" pitchFamily="34" charset="0"/>
              <a:cs typeface="Arial" pitchFamily="34"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To determine the location and extent of a lesion </a:t>
            </a:r>
            <a:r>
              <a:rPr lang="en-US" sz="2400" dirty="0" err="1" smtClean="0">
                <a:latin typeface="Times New Roman" pitchFamily="18" charset="0"/>
                <a:ea typeface="Calibri" pitchFamily="34" charset="0"/>
                <a:cs typeface="Times New Roman" pitchFamily="18" charset="0"/>
              </a:rPr>
              <a:t>e.g</a:t>
            </a:r>
            <a:r>
              <a:rPr lang="en-US" sz="2400" dirty="0" smtClean="0">
                <a:latin typeface="Times New Roman" pitchFamily="18" charset="0"/>
                <a:ea typeface="Calibri" pitchFamily="34" charset="0"/>
                <a:cs typeface="Times New Roman" pitchFamily="18" charset="0"/>
              </a:rPr>
              <a:t> tumor</a:t>
            </a:r>
            <a:endParaRPr lang="en-US" sz="2000" dirty="0" smtClean="0">
              <a:latin typeface="Arial" pitchFamily="34" charset="0"/>
              <a:cs typeface="Arial" pitchFamily="34"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To obtain a tissue biopsy</a:t>
            </a:r>
            <a:endParaRPr lang="en-US" sz="2000" dirty="0" smtClean="0">
              <a:latin typeface="Arial" pitchFamily="34" charset="0"/>
              <a:cs typeface="Arial" pitchFamily="34"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To determine if a tumor can be removed surgically (resection)</a:t>
            </a:r>
            <a:endParaRPr lang="en-US" sz="2000" dirty="0" smtClean="0">
              <a:latin typeface="Arial" pitchFamily="34" charset="0"/>
              <a:cs typeface="Arial" pitchFamily="34"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To diagnose bleeding sites (source of </a:t>
            </a:r>
            <a:r>
              <a:rPr lang="en-US" sz="2400" dirty="0" err="1" smtClean="0">
                <a:latin typeface="Times New Roman" pitchFamily="18" charset="0"/>
                <a:ea typeface="Calibri" pitchFamily="34" charset="0"/>
                <a:cs typeface="Times New Roman" pitchFamily="18" charset="0"/>
              </a:rPr>
              <a:t>haemoptysis</a:t>
            </a:r>
            <a:r>
              <a:rPr lang="en-US" sz="2400" dirty="0" smtClean="0">
                <a:latin typeface="Times New Roman" pitchFamily="18" charset="0"/>
                <a:ea typeface="Calibri" pitchFamily="34" charset="0"/>
                <a:cs typeface="Times New Roman" pitchFamily="18" charset="0"/>
              </a:rPr>
              <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7" name="Rectangle 1"/>
          <p:cNvSpPr>
            <a:spLocks noChangeArrowheads="1"/>
          </p:cNvSpPr>
          <p:nvPr/>
        </p:nvSpPr>
        <p:spPr bwMode="auto">
          <a:xfrm>
            <a:off x="457200" y="-79920"/>
            <a:ext cx="8001000" cy="29238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Therapeutic</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remove foreign bodies from the bronchial tree</a:t>
            </a:r>
            <a:r>
              <a:rPr kumimoji="0" lang="en-US"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trachea, bronchus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remove secretion blocking air passages if patients cannot remove them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Post-operative treatment in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atelectasis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destroy and excise lesions.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838200" y="493504"/>
            <a:ext cx="7696200" cy="4924425"/>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Evaluation</a:t>
            </a:r>
          </a:p>
          <a:p>
            <a:pPr marL="0" marR="0" lvl="0" indent="0" algn="l" defTabSz="914400" rtl="0" eaLnBrk="1" fontAlgn="base" latinLnBrk="0" hangingPunct="1">
              <a:lnSpc>
                <a:spcPct val="100000"/>
              </a:lnSpc>
              <a:spcBef>
                <a:spcPct val="0"/>
              </a:spcBef>
              <a:spcAft>
                <a:spcPct val="0"/>
              </a:spcAft>
              <a:buClrTx/>
              <a:buSzTx/>
              <a:buFontTx/>
              <a:buNone/>
              <a:tabLst/>
            </a:pPr>
            <a:r>
              <a:rPr lang="en-US" sz="2400" dirty="0" smtClean="0">
                <a:latin typeface="Times New Roman" pitchFamily="18" charset="0"/>
                <a:ea typeface="Calibri" pitchFamily="34" charset="0"/>
                <a:cs typeface="Times New Roman" pitchFamily="18" charset="0"/>
              </a:rPr>
              <a:t>Evaluate</a:t>
            </a:r>
            <a:endParaRPr kumimoji="0" lang="en-US" sz="2400" i="0"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lang="en-US" sz="2400" dirty="0" smtClean="0">
                <a:latin typeface="Times New Roman" pitchFamily="18" charset="0"/>
                <a:ea typeface="Calibri" pitchFamily="34" charset="0"/>
                <a:cs typeface="Times New Roman" pitchFamily="18" charset="0"/>
              </a:rPr>
              <a:t>The </a:t>
            </a:r>
            <a:r>
              <a:rPr lang="en-US" sz="2400" dirty="0" err="1" smtClean="0">
                <a:latin typeface="Times New Roman" pitchFamily="18" charset="0"/>
                <a:ea typeface="Calibri" pitchFamily="34" charset="0"/>
                <a:cs typeface="Times New Roman" pitchFamily="18" charset="0"/>
              </a:rPr>
              <a:t>colour</a:t>
            </a:r>
            <a:r>
              <a:rPr lang="en-US" sz="2400" dirty="0" smtClean="0">
                <a:latin typeface="Times New Roman" pitchFamily="18" charset="0"/>
                <a:ea typeface="Calibri" pitchFamily="34" charset="0"/>
                <a:cs typeface="Times New Roman" pitchFamily="18" charset="0"/>
              </a:rPr>
              <a:t> of the cerebral spinal fluid e.g. cloudy</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2400" i="0"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Patients</a:t>
            </a:r>
            <a:r>
              <a:rPr kumimoji="0" lang="en-US" sz="2400" i="0" strike="noStrike" cap="none" normalizeH="0" dirty="0" smtClean="0">
                <a:ln>
                  <a:noFill/>
                </a:ln>
                <a:solidFill>
                  <a:schemeClr val="tx1"/>
                </a:solidFill>
                <a:effectLst/>
                <a:latin typeface="Times New Roman" pitchFamily="18" charset="0"/>
                <a:ea typeface="Calibri" pitchFamily="34" charset="0"/>
                <a:cs typeface="Times New Roman" pitchFamily="18" charset="0"/>
              </a:rPr>
              <a:t> tolerance to pain</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lang="en-US" sz="2400" dirty="0" smtClean="0">
                <a:latin typeface="Times New Roman" pitchFamily="18" charset="0"/>
                <a:ea typeface="Calibri" pitchFamily="34" charset="0"/>
                <a:cs typeface="Times New Roman" pitchFamily="18" charset="0"/>
              </a:rPr>
              <a:t>Vital signs</a:t>
            </a:r>
            <a:endParaRPr kumimoji="0" lang="en-US" sz="2400" i="0" strike="noStrike" cap="none" normalizeH="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i="0"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Complications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CSF  leakage</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en-US" sz="2400" dirty="0" err="1" smtClean="0">
                <a:latin typeface="Times New Roman" pitchFamily="18" charset="0"/>
                <a:ea typeface="Calibri" pitchFamily="34" charset="0"/>
                <a:cs typeface="Times New Roman" pitchFamily="18" charset="0"/>
              </a:rPr>
              <a:t>I</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ntervertebral</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disc damage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en-US" sz="2400" dirty="0" err="1" smtClean="0">
                <a:latin typeface="Times New Roman" pitchFamily="18" charset="0"/>
                <a:ea typeface="Calibri" pitchFamily="34" charset="0"/>
                <a:cs typeface="Times New Roman" pitchFamily="18" charset="0"/>
              </a:rPr>
              <a:t>H</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erniation</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of the intracranial contents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en-US" sz="2400" dirty="0" smtClean="0">
                <a:latin typeface="Times New Roman" pitchFamily="18" charset="0"/>
                <a:ea typeface="Calibri" pitchFamily="34" charset="0"/>
                <a:cs typeface="Times New Roman" pitchFamily="18" charset="0"/>
              </a:rPr>
              <a:t>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tiffness of the neck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en-US" sz="2400" dirty="0" smtClean="0">
                <a:latin typeface="Times New Roman" pitchFamily="18" charset="0"/>
                <a:ea typeface="Calibri" pitchFamily="34" charset="0"/>
                <a:cs typeface="Times New Roman" pitchFamily="18" charset="0"/>
              </a:rPr>
              <a:t>H</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eadache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
          <p:cNvSpPr>
            <a:spLocks noChangeArrowheads="1"/>
          </p:cNvSpPr>
          <p:nvPr/>
        </p:nvSpPr>
        <p:spPr bwMode="auto">
          <a:xfrm>
            <a:off x="457200" y="173594"/>
            <a:ext cx="82296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Preparation of the patient before the procedure (Pre-procedure care)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Explain the procedure to the patient to allay his fears. </a:t>
            </a:r>
            <a:r>
              <a:rPr lang="en-US" sz="2400" dirty="0" smtClean="0">
                <a:latin typeface="Times New Roman" pitchFamily="18" charset="0"/>
                <a:ea typeface="Calibri" pitchFamily="34" charset="0"/>
                <a:cs typeface="Times New Roman" pitchFamily="18" charset="0"/>
              </a:rPr>
              <a:t>T</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he surgeon or anesthetist can explain or delegate.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Obtain consent from the patient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Starve patient for 6 hours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Administer pre procedure medication to include: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ü"/>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Atropine 0.6 – 1.0 mg subcutaneously, </a:t>
            </a:r>
            <a:r>
              <a:rPr lang="en-US" sz="2400" dirty="0" err="1" smtClean="0">
                <a:latin typeface="Times New Roman" pitchFamily="18" charset="0"/>
                <a:ea typeface="Calibri" pitchFamily="34" charset="0"/>
                <a:cs typeface="Times New Roman" pitchFamily="18" charset="0"/>
              </a:rPr>
              <a:t>i</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.m</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or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i.v</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to reduce secretion</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ü"/>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Sedative: diazepam 5 – 10 mg or narcotic to inhibit stimulation of the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vagus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nerve and prevent vomiting, suppress cough reflex, s and relieve anxiety.</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Assist in spraying local anesthetic if used</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If a rigid bronchoscope is used then G.A is given  and therefore the patient is prepared for general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anaesthesia</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Rectangle 1"/>
          <p:cNvSpPr>
            <a:spLocks noChangeArrowheads="1"/>
          </p:cNvSpPr>
          <p:nvPr/>
        </p:nvSpPr>
        <p:spPr bwMode="auto">
          <a:xfrm>
            <a:off x="838200" y="576652"/>
            <a:ext cx="77724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Care after the procedure (post procedure care)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Keep the patient nil per oral (NPO) until cough reflex returns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Give the patient cracked ice to suck, then later give fluids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Observe for confusion and lethargy in elderly patients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Report the following immediately:</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 typeface="Wingdings" pitchFamily="2" charset="2"/>
              <a:buChar char="ü"/>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Any difficulty in breathing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 typeface="Wingdings" pitchFamily="2" charset="2"/>
              <a:buChar char="ü"/>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Cyanosis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 typeface="Wingdings" pitchFamily="2" charset="2"/>
              <a:buChar char="ü"/>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Hypotension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 typeface="Wingdings" pitchFamily="2" charset="2"/>
              <a:buChar char="ü"/>
            </a:pP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Tarchycardia</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 typeface="Wingdings" pitchFamily="2" charset="2"/>
              <a:buChar char="ü"/>
            </a:pP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Dyspnea</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 typeface="Wingdings" pitchFamily="2" charset="2"/>
              <a:buChar char="ü"/>
            </a:pPr>
            <a:r>
              <a:rPr lang="en-US" sz="2400" smtClean="0">
                <a:latin typeface="Times New Roman" pitchFamily="18" charset="0"/>
                <a:ea typeface="Calibri" pitchFamily="34" charset="0"/>
                <a:cs typeface="Times New Roman" pitchFamily="18" charset="0"/>
              </a:rPr>
              <a:t>H</a:t>
            </a:r>
            <a:r>
              <a:rPr kumimoji="0" lang="en-US" sz="2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aemoptysis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838200"/>
            <a:ext cx="4876800" cy="3416320"/>
          </a:xfrm>
          <a:prstGeom prst="rect">
            <a:avLst/>
          </a:prstGeom>
          <a:noFill/>
        </p:spPr>
        <p:txBody>
          <a:bodyPr wrap="square" rtlCol="0">
            <a:spAutoFit/>
          </a:bodyPr>
          <a:lstStyle/>
          <a:p>
            <a:pPr lvl="0" eaLnBrk="0" fontAlgn="base" hangingPunct="0">
              <a:spcBef>
                <a:spcPct val="0"/>
              </a:spcBef>
              <a:spcAft>
                <a:spcPct val="0"/>
              </a:spcAft>
            </a:pPr>
            <a:r>
              <a:rPr lang="en-US" sz="2400" b="1" dirty="0" smtClean="0">
                <a:latin typeface="Times New Roman" pitchFamily="18" charset="0"/>
                <a:ea typeface="Calibri" pitchFamily="34" charset="0"/>
                <a:cs typeface="Times New Roman" pitchFamily="18" charset="0"/>
              </a:rPr>
              <a:t>Complications </a:t>
            </a:r>
            <a:endParaRPr lang="en-US" sz="2400" dirty="0" smtClean="0">
              <a:latin typeface="Arial" pitchFamily="34" charset="0"/>
              <a:cs typeface="Arial" pitchFamily="34"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Reaction to the local </a:t>
            </a:r>
            <a:r>
              <a:rPr lang="en-US" sz="2400" dirty="0" err="1" smtClean="0">
                <a:latin typeface="Times New Roman" pitchFamily="18" charset="0"/>
                <a:ea typeface="Calibri" pitchFamily="34" charset="0"/>
                <a:cs typeface="Times New Roman" pitchFamily="18" charset="0"/>
              </a:rPr>
              <a:t>anaesthesia</a:t>
            </a:r>
            <a:endParaRPr lang="en-US" sz="2400" dirty="0" smtClean="0">
              <a:latin typeface="Arial" pitchFamily="34" charset="0"/>
              <a:cs typeface="Arial" pitchFamily="34"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Infection</a:t>
            </a:r>
            <a:endParaRPr lang="en-US" sz="2400" dirty="0" smtClean="0">
              <a:latin typeface="Arial" pitchFamily="34" charset="0"/>
              <a:cs typeface="Arial" pitchFamily="34"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Aspiration</a:t>
            </a:r>
            <a:endParaRPr lang="en-US" sz="2400" dirty="0" smtClean="0">
              <a:latin typeface="Arial" pitchFamily="34" charset="0"/>
              <a:cs typeface="Arial" pitchFamily="34" charset="0"/>
            </a:endParaRPr>
          </a:p>
          <a:p>
            <a:pPr lvl="0" eaLnBrk="0" fontAlgn="base" hangingPunct="0">
              <a:spcBef>
                <a:spcPct val="0"/>
              </a:spcBef>
              <a:spcAft>
                <a:spcPct val="0"/>
              </a:spcAft>
              <a:buFontTx/>
              <a:buChar char="•"/>
            </a:pPr>
            <a:r>
              <a:rPr lang="en-US" sz="2400" dirty="0" err="1" smtClean="0">
                <a:latin typeface="Times New Roman" pitchFamily="18" charset="0"/>
                <a:ea typeface="Calibri" pitchFamily="34" charset="0"/>
                <a:cs typeface="Times New Roman" pitchFamily="18" charset="0"/>
              </a:rPr>
              <a:t>Bronchospasms</a:t>
            </a:r>
            <a:endParaRPr lang="en-US" sz="2400" dirty="0" smtClean="0">
              <a:latin typeface="Arial" pitchFamily="34" charset="0"/>
              <a:cs typeface="Arial" pitchFamily="34" charset="0"/>
            </a:endParaRPr>
          </a:p>
          <a:p>
            <a:pPr lvl="0" eaLnBrk="0" fontAlgn="base" hangingPunct="0">
              <a:spcBef>
                <a:spcPct val="0"/>
              </a:spcBef>
              <a:spcAft>
                <a:spcPct val="0"/>
              </a:spcAft>
              <a:buFontTx/>
              <a:buChar char="•"/>
            </a:pPr>
            <a:r>
              <a:rPr lang="en-US" sz="2400" dirty="0" err="1" smtClean="0">
                <a:latin typeface="Times New Roman" pitchFamily="18" charset="0"/>
                <a:ea typeface="Calibri" pitchFamily="34" charset="0"/>
                <a:cs typeface="Times New Roman" pitchFamily="18" charset="0"/>
              </a:rPr>
              <a:t>Hypoxaemia</a:t>
            </a:r>
            <a:endParaRPr lang="en-US" sz="2400" dirty="0" smtClean="0">
              <a:latin typeface="Arial" pitchFamily="34" charset="0"/>
              <a:cs typeface="Arial" pitchFamily="34" charset="0"/>
            </a:endParaRPr>
          </a:p>
          <a:p>
            <a:pPr lvl="0" eaLnBrk="0" fontAlgn="base" hangingPunct="0">
              <a:spcBef>
                <a:spcPct val="0"/>
              </a:spcBef>
              <a:spcAft>
                <a:spcPct val="0"/>
              </a:spcAft>
              <a:buFontTx/>
              <a:buChar char="•"/>
            </a:pPr>
            <a:r>
              <a:rPr lang="en-US" sz="2400" dirty="0" err="1" smtClean="0">
                <a:latin typeface="Times New Roman" pitchFamily="18" charset="0"/>
                <a:ea typeface="Calibri" pitchFamily="34" charset="0"/>
                <a:cs typeface="Times New Roman" pitchFamily="18" charset="0"/>
              </a:rPr>
              <a:t>Pneumothorax</a:t>
            </a:r>
            <a:endParaRPr lang="en-US" sz="2400" dirty="0" smtClean="0">
              <a:latin typeface="Arial" pitchFamily="34" charset="0"/>
              <a:cs typeface="Arial" pitchFamily="34"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Perforation </a:t>
            </a:r>
            <a:endParaRPr lang="en-US" sz="2400" dirty="0" smtClean="0">
              <a:latin typeface="Arial" pitchFamily="34" charset="0"/>
              <a:cs typeface="Arial" pitchFamily="34"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Bleeding </a:t>
            </a:r>
            <a:endParaRPr lang="en-US"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Rectangle 1"/>
          <p:cNvSpPr>
            <a:spLocks noChangeArrowheads="1"/>
          </p:cNvSpPr>
          <p:nvPr/>
        </p:nvSpPr>
        <p:spPr bwMode="auto">
          <a:xfrm>
            <a:off x="381000" y="-116275"/>
            <a:ext cx="8458200" cy="7017306"/>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400" b="1" dirty="0" smtClean="0">
                <a:latin typeface="Times New Roman" pitchFamily="18" charset="0"/>
                <a:ea typeface="Calibri" pitchFamily="34" charset="0"/>
                <a:cs typeface="Times New Roman" pitchFamily="18" charset="0"/>
              </a:rPr>
              <a:t>O</a:t>
            </a: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ESOPHAGOSCEPY</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Definition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This is a procedure in which a flexible endoscope is inserted through the mouth or more rarely through the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nares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(nostrils) and into the esophagus.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procedure allows visualization of the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oesophage</a:t>
            </a:r>
            <a:r>
              <a:rPr lang="en-US" sz="2400" dirty="0" err="1" smtClean="0">
                <a:latin typeface="Times New Roman" pitchFamily="18" charset="0"/>
                <a:ea typeface="Calibri" pitchFamily="34" charset="0"/>
                <a:cs typeface="Times New Roman" pitchFamily="18" charset="0"/>
              </a:rPr>
              <a:t>al</a:t>
            </a:r>
            <a:r>
              <a:rPr lang="en-US" sz="2400" dirty="0" smtClean="0">
                <a:latin typeface="Times New Roman" pitchFamily="18"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mucosa from upper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oesophageal</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sphincter all the way to the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oesophagogastric</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junction</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Purpose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examine the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oesophagus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for ulcers,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tumours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and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varices</a:t>
            </a: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For taking a biopsy</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For removal of a foreign body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Indications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Food bolus or foreign body impaction</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Evaluation and management of gastro esophageal reflux disease</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Treatment and surveillance of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oesophageal</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varices</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Evaluation and management of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oesophageal</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cancer</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Evaluation of the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oesophagus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after abnormal imaging studies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Rectangle 1"/>
          <p:cNvSpPr>
            <a:spLocks noChangeArrowheads="1"/>
          </p:cNvSpPr>
          <p:nvPr/>
        </p:nvSpPr>
        <p:spPr bwMode="auto">
          <a:xfrm>
            <a:off x="381000" y="22852"/>
            <a:ext cx="82296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Preparation of  the Patient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Starve the patient for 6 – 8 hours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30 minutes before, a narcotic analgesic is given</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Gargling of a local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anaesthesia</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for mouth and throat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IV diazepam (valium) 5 – 10 mg is given just before the procedure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Atropine 0.6 – 1.0 mg </a:t>
            </a:r>
            <a:r>
              <a:rPr lang="en-US" sz="2400" dirty="0" smtClean="0">
                <a:latin typeface="Times New Roman" pitchFamily="18" charset="0"/>
                <a:ea typeface="Calibri" pitchFamily="34" charset="0"/>
                <a:cs typeface="Times New Roman" pitchFamily="18" charset="0"/>
              </a:rPr>
              <a:t>SC</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lang="en-US" sz="2400" dirty="0" smtClean="0">
                <a:latin typeface="Times New Roman" pitchFamily="18" charset="0"/>
                <a:ea typeface="Calibri" pitchFamily="34" charset="0"/>
                <a:cs typeface="Times New Roman" pitchFamily="18" charset="0"/>
              </a:rPr>
              <a:t>I.M</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/IV is given to reduce secretions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Glucagon 0.5 – 1.0 mg </a:t>
            </a:r>
            <a:r>
              <a:rPr lang="en-US" sz="2400" dirty="0" smtClean="0">
                <a:latin typeface="Times New Roman" pitchFamily="18" charset="0"/>
                <a:ea typeface="Calibri" pitchFamily="34" charset="0"/>
                <a:cs typeface="Times New Roman" pitchFamily="18" charset="0"/>
              </a:rPr>
              <a:t>I.M</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to relax smooth muscles</a:t>
            </a:r>
            <a:endPar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Oesophagoscopy</a:t>
            </a: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Procedure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patient’s lips, oral cavity and pharynx are sprayed with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tetracaine</a:t>
            </a:r>
            <a:r>
              <a:rPr lang="en-US" sz="2400" dirty="0" smtClean="0">
                <a:latin typeface="Times New Roman" pitchFamily="18" charset="0"/>
                <a:ea typeface="Calibri" pitchFamily="34" charset="0"/>
                <a:cs typeface="Times New Roman" pitchFamily="18" charset="0"/>
              </a:rPr>
              <a:t>(</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pentocaine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local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anaesthesia</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liquid gargle of hurricane</a:t>
            </a:r>
            <a:r>
              <a:rPr kumimoji="0" lang="en-US"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is given to numb the lining of the mouth and throat.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a:t>
            </a:r>
            <a:r>
              <a:rPr lang="en-US" sz="2400" dirty="0" err="1" smtClean="0">
                <a:latin typeface="Times New Roman" pitchFamily="18" charset="0"/>
                <a:ea typeface="Calibri" pitchFamily="34" charset="0"/>
                <a:cs typeface="Times New Roman" pitchFamily="18" charset="0"/>
              </a:rPr>
              <a:t>g</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astroscope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is passed smoothly and slowly and areas examined</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1"/>
          <p:cNvSpPr>
            <a:spLocks noChangeArrowheads="1"/>
          </p:cNvSpPr>
          <p:nvPr/>
        </p:nvSpPr>
        <p:spPr bwMode="auto">
          <a:xfrm>
            <a:off x="533400" y="461996"/>
            <a:ext cx="80772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Care after the Procedure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patients should not eat for 3 – 4 hours until gag reflex returns to prevent aspiration into the lungs.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Observe the patient for:</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 typeface="Wingdings" pitchFamily="2" charset="2"/>
              <a:buChar char="ü"/>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Signs of perforation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e.g</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pain,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haematemesis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 typeface="Wingdings" pitchFamily="2" charset="2"/>
              <a:buChar char="ü"/>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Minor throat discomfort .This can be relieved with lozenges, cool saline gaggle or oral analgesics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 typeface="Wingdings" pitchFamily="2" charset="2"/>
              <a:buChar char="ü"/>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Fever</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29" name="Rectangle 1"/>
          <p:cNvSpPr>
            <a:spLocks noChangeArrowheads="1"/>
          </p:cNvSpPr>
          <p:nvPr/>
        </p:nvSpPr>
        <p:spPr bwMode="auto">
          <a:xfrm>
            <a:off x="152400" y="157677"/>
            <a:ext cx="8534400"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lang="en-US" sz="2400" b="1" dirty="0" smtClean="0">
                <a:latin typeface="Times New Roman" pitchFamily="18" charset="0"/>
                <a:ea typeface="Calibri" pitchFamily="34" charset="0"/>
                <a:cs typeface="Times New Roman" pitchFamily="18" charset="0"/>
              </a:rPr>
              <a:t>GASTROSCOPY</a:t>
            </a:r>
            <a:endParaRPr lang="en-US" sz="2400" dirty="0" smtClean="0">
              <a:latin typeface="Arial" pitchFamily="34" charset="0"/>
              <a:cs typeface="Arial" pitchFamily="34" charset="0"/>
            </a:endParaRPr>
          </a:p>
          <a:p>
            <a:pPr lvl="0" eaLnBrk="0" fontAlgn="base" hangingPunct="0">
              <a:spcBef>
                <a:spcPct val="0"/>
              </a:spcBef>
              <a:spcAft>
                <a:spcPct val="0"/>
              </a:spcAft>
            </a:pPr>
            <a:r>
              <a:rPr lang="en-US" sz="2400" b="1" dirty="0" smtClean="0">
                <a:latin typeface="Times New Roman" pitchFamily="18" charset="0"/>
                <a:ea typeface="Calibri" pitchFamily="34" charset="0"/>
                <a:cs typeface="Times New Roman" pitchFamily="18" charset="0"/>
              </a:rPr>
              <a:t>Definition</a:t>
            </a:r>
            <a:endParaRPr lang="en-US" sz="2400" dirty="0" smtClean="0">
              <a:latin typeface="Arial" pitchFamily="34" charset="0"/>
              <a:cs typeface="Arial" pitchFamily="34" charset="0"/>
            </a:endParaRP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A </a:t>
            </a:r>
            <a:r>
              <a:rPr lang="en-US" sz="2400" dirty="0" err="1" smtClean="0">
                <a:latin typeface="Times New Roman" pitchFamily="18" charset="0"/>
                <a:ea typeface="Calibri" pitchFamily="34" charset="0"/>
                <a:cs typeface="Times New Roman" pitchFamily="18" charset="0"/>
              </a:rPr>
              <a:t>Gastroscopy</a:t>
            </a:r>
            <a:r>
              <a:rPr lang="en-US" sz="2400" dirty="0" smtClean="0">
                <a:latin typeface="Times New Roman" pitchFamily="18" charset="0"/>
                <a:ea typeface="Calibri" pitchFamily="34" charset="0"/>
                <a:cs typeface="Times New Roman" pitchFamily="18" charset="0"/>
              </a:rPr>
              <a:t> is a procedure that allows visualization of the </a:t>
            </a:r>
            <a:r>
              <a:rPr lang="en-US" sz="2400" dirty="0" err="1" smtClean="0">
                <a:latin typeface="Times New Roman" pitchFamily="18" charset="0"/>
                <a:ea typeface="Calibri" pitchFamily="34" charset="0"/>
                <a:cs typeface="Times New Roman" pitchFamily="18" charset="0"/>
              </a:rPr>
              <a:t>oesophagus</a:t>
            </a:r>
            <a:r>
              <a:rPr lang="en-US" sz="2400" dirty="0" smtClean="0">
                <a:latin typeface="Times New Roman" pitchFamily="18" charset="0"/>
                <a:ea typeface="Calibri" pitchFamily="34" charset="0"/>
                <a:cs typeface="Times New Roman" pitchFamily="18" charset="0"/>
              </a:rPr>
              <a:t>, stomach and the first part of the small </a:t>
            </a:r>
            <a:r>
              <a:rPr lang="en-US" sz="2400" dirty="0" err="1" smtClean="0">
                <a:latin typeface="Times New Roman" pitchFamily="18" charset="0"/>
                <a:ea typeface="Calibri" pitchFamily="34" charset="0"/>
                <a:cs typeface="Times New Roman" pitchFamily="18" charset="0"/>
              </a:rPr>
              <a:t>intestins</a:t>
            </a:r>
            <a:endParaRPr lang="en-US" sz="2400" dirty="0" smtClean="0">
              <a:latin typeface="Arial" pitchFamily="34" charset="0"/>
              <a:cs typeface="Arial" pitchFamily="34" charset="0"/>
            </a:endParaRP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A </a:t>
            </a:r>
            <a:r>
              <a:rPr lang="en-US" sz="2400" dirty="0" err="1" smtClean="0">
                <a:latin typeface="Times New Roman" pitchFamily="18" charset="0"/>
                <a:ea typeface="Calibri" pitchFamily="34" charset="0"/>
                <a:cs typeface="Times New Roman" pitchFamily="18" charset="0"/>
              </a:rPr>
              <a:t>Gastroscope</a:t>
            </a:r>
            <a:r>
              <a:rPr lang="en-US" sz="2400" dirty="0" smtClean="0">
                <a:latin typeface="Times New Roman" pitchFamily="18" charset="0"/>
                <a:ea typeface="Calibri" pitchFamily="34" charset="0"/>
                <a:cs typeface="Times New Roman" pitchFamily="18" charset="0"/>
              </a:rPr>
              <a:t> is inserted through the mouth where it is swallowed and passed down the </a:t>
            </a:r>
            <a:r>
              <a:rPr lang="en-US" sz="2400" dirty="0" err="1" smtClean="0">
                <a:latin typeface="Times New Roman" pitchFamily="18" charset="0"/>
                <a:ea typeface="Calibri" pitchFamily="34" charset="0"/>
                <a:cs typeface="Times New Roman" pitchFamily="18" charset="0"/>
              </a:rPr>
              <a:t>oesophagus</a:t>
            </a:r>
            <a:r>
              <a:rPr lang="en-US" sz="2400" dirty="0" smtClean="0">
                <a:latin typeface="Times New Roman" pitchFamily="18" charset="0"/>
                <a:ea typeface="Calibri" pitchFamily="34" charset="0"/>
                <a:cs typeface="Times New Roman" pitchFamily="18" charset="0"/>
              </a:rPr>
              <a:t> into the stomach and then the duodenum</a:t>
            </a:r>
            <a:endParaRPr lang="en-US" sz="2400" dirty="0" smtClean="0">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Purpose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find out the causes of symptoms such as indigestion, heartburn, repeated vomiting, difficult in swallowing, long term abdominal pain, weight lose,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anaemia</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check certain GIT conditions such as:-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 typeface="Wingdings" pitchFamily="2" charset="2"/>
              <a:buChar char="ü"/>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Inflammation</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 typeface="Wingdings" pitchFamily="2" charset="2"/>
              <a:buChar char="ü"/>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Ulcers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 typeface="Wingdings" pitchFamily="2" charset="2"/>
              <a:buChar char="ü"/>
            </a:pP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Coeliac</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disease(an immune reaction to gluten, a protein found in wheat)</a:t>
            </a:r>
          </a:p>
          <a:p>
            <a:pPr lvl="1" eaLnBrk="0" fontAlgn="base" hangingPunct="0">
              <a:spcBef>
                <a:spcPct val="0"/>
              </a:spcBef>
              <a:spcAft>
                <a:spcPct val="0"/>
              </a:spcAft>
              <a:buFont typeface="Wingdings" pitchFamily="2" charset="2"/>
              <a:buChar char="ü"/>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Early signs of cancer</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381000"/>
            <a:ext cx="6934200" cy="4893647"/>
          </a:xfrm>
          <a:prstGeom prst="rect">
            <a:avLst/>
          </a:prstGeom>
          <a:noFill/>
        </p:spPr>
        <p:txBody>
          <a:bodyPr wrap="square" rtlCol="0">
            <a:spAutoFit/>
          </a:bodyPr>
          <a:lstStyle/>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To stop gastric bleeding</a:t>
            </a:r>
            <a:endParaRPr lang="en-US" sz="2400" dirty="0" smtClean="0">
              <a:latin typeface="Arial" pitchFamily="34" charset="0"/>
              <a:cs typeface="Arial" pitchFamily="34"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To remove   any foreign bodies or blockage </a:t>
            </a:r>
            <a:endParaRPr lang="en-US" sz="2400" dirty="0" smtClean="0">
              <a:latin typeface="Arial" pitchFamily="34" charset="0"/>
              <a:cs typeface="Arial" pitchFamily="34" charset="0"/>
            </a:endParaRPr>
          </a:p>
          <a:p>
            <a:pPr lvl="0" eaLnBrk="0" fontAlgn="base" hangingPunct="0">
              <a:spcBef>
                <a:spcPct val="0"/>
              </a:spcBef>
              <a:spcAft>
                <a:spcPct val="0"/>
              </a:spcAft>
            </a:pPr>
            <a:r>
              <a:rPr lang="en-US" sz="2400" b="1" dirty="0" smtClean="0">
                <a:latin typeface="Times New Roman" pitchFamily="18" charset="0"/>
                <a:ea typeface="Calibri" pitchFamily="34" charset="0"/>
                <a:cs typeface="Times New Roman" pitchFamily="18" charset="0"/>
              </a:rPr>
              <a:t>Preparation of the Patient</a:t>
            </a:r>
            <a:endParaRPr lang="en-US" sz="2400" dirty="0" smtClean="0">
              <a:latin typeface="Arial" pitchFamily="34" charset="0"/>
              <a:cs typeface="Arial" pitchFamily="34"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Starve the patient for 6-8 hours</a:t>
            </a:r>
            <a:endParaRPr lang="en-US" sz="2400" dirty="0" smtClean="0">
              <a:latin typeface="Arial" pitchFamily="34" charset="0"/>
              <a:cs typeface="Arial" pitchFamily="34"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A narcotic analgesic is given 30 minutes before the procedure</a:t>
            </a:r>
            <a:endParaRPr lang="en-US" sz="2400" dirty="0" smtClean="0">
              <a:latin typeface="Arial" pitchFamily="34" charset="0"/>
              <a:cs typeface="Arial" pitchFamily="34"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Gargling of a local </a:t>
            </a:r>
            <a:r>
              <a:rPr lang="en-US" sz="2400" dirty="0" err="1" smtClean="0">
                <a:latin typeface="Times New Roman" pitchFamily="18" charset="0"/>
                <a:ea typeface="Calibri" pitchFamily="34" charset="0"/>
                <a:cs typeface="Times New Roman" pitchFamily="18" charset="0"/>
              </a:rPr>
              <a:t>anaesthetic</a:t>
            </a:r>
            <a:r>
              <a:rPr lang="en-US" sz="2400" dirty="0" smtClean="0">
                <a:latin typeface="Times New Roman" pitchFamily="18" charset="0"/>
                <a:ea typeface="Calibri" pitchFamily="34" charset="0"/>
                <a:cs typeface="Times New Roman" pitchFamily="18" charset="0"/>
              </a:rPr>
              <a:t> agent</a:t>
            </a:r>
            <a:endParaRPr lang="en-US" sz="2400" dirty="0" smtClean="0">
              <a:latin typeface="Arial" pitchFamily="34" charset="0"/>
              <a:cs typeface="Arial" pitchFamily="34"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I.V diazepam (valium) 5-10 mg is give just before the procedure</a:t>
            </a:r>
            <a:endParaRPr lang="en-US" sz="2400" dirty="0" smtClean="0">
              <a:latin typeface="Arial" pitchFamily="34" charset="0"/>
              <a:cs typeface="Arial" pitchFamily="34"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A </a:t>
            </a:r>
            <a:r>
              <a:rPr lang="en-US" sz="2400" dirty="0" err="1" smtClean="0">
                <a:latin typeface="Times New Roman" pitchFamily="18" charset="0"/>
                <a:ea typeface="Calibri" pitchFamily="34" charset="0"/>
                <a:cs typeface="Times New Roman" pitchFamily="18" charset="0"/>
              </a:rPr>
              <a:t>tropine</a:t>
            </a:r>
            <a:r>
              <a:rPr lang="en-US" sz="2400" dirty="0" smtClean="0">
                <a:latin typeface="Times New Roman" pitchFamily="18" charset="0"/>
                <a:ea typeface="Calibri" pitchFamily="34" charset="0"/>
                <a:cs typeface="Times New Roman" pitchFamily="18" charset="0"/>
              </a:rPr>
              <a:t> 0.6-1.0 mg 1M/SC/IV is given to reduce secretions</a:t>
            </a:r>
            <a:endParaRPr lang="en-US" sz="2400" dirty="0" smtClean="0">
              <a:latin typeface="Arial" pitchFamily="34" charset="0"/>
              <a:cs typeface="Arial" pitchFamily="34"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Glucagon 0.3-1.0 mg IM is given to relax smooth muscles</a:t>
            </a:r>
            <a:endParaRPr lang="en-US"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5" name="Rectangle 1"/>
          <p:cNvSpPr>
            <a:spLocks noChangeArrowheads="1"/>
          </p:cNvSpPr>
          <p:nvPr/>
        </p:nvSpPr>
        <p:spPr bwMode="auto">
          <a:xfrm>
            <a:off x="381000" y="162092"/>
            <a:ext cx="84582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Procedure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Tetracaine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pentocaine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which is a local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anaesthesia</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is sprayed on the lips, oral cavity and pharynx  OR</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Liquid gargle of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ethylamino</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beneate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(Hurricane) given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Gastroscope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is passed smoothly and slowly and the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oesophagus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stomach and duodenum examined.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lvl="0" eaLnBrk="0" fontAlgn="base" hangingPunct="0">
              <a:spcBef>
                <a:spcPct val="0"/>
              </a:spcBef>
              <a:spcAft>
                <a:spcPct val="0"/>
              </a:spcAft>
            </a:pPr>
            <a:r>
              <a:rPr lang="en-US" sz="2400" b="1" dirty="0" smtClean="0">
                <a:latin typeface="Times New Roman" pitchFamily="18" charset="0"/>
                <a:ea typeface="Calibri" pitchFamily="34" charset="0"/>
                <a:cs typeface="Times New Roman" pitchFamily="18" charset="0"/>
              </a:rPr>
              <a:t>Care after the Procedure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buFont typeface="Wingdings" pitchFamily="2" charset="2"/>
              <a:buChar char="Ø"/>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Patient should not be fed for 3-4 hours until gag reflex returns to prevent </a:t>
            </a:r>
            <a:r>
              <a:rPr lang="en-US" sz="2400" dirty="0" smtClean="0">
                <a:latin typeface="Times New Roman" pitchFamily="18" charset="0"/>
                <a:ea typeface="Calibri" pitchFamily="34" charset="0"/>
                <a:cs typeface="Times New Roman" pitchFamily="18" charset="0"/>
              </a:rPr>
              <a:t>aspiration</a:t>
            </a: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lang="en-US" sz="2400" dirty="0" smtClean="0">
                <a:latin typeface="Times New Roman" pitchFamily="18" charset="0"/>
                <a:ea typeface="Calibri" pitchFamily="34" charset="0"/>
                <a:cs typeface="Times New Roman" pitchFamily="18" charset="0"/>
              </a:rPr>
              <a:t>Observe  the patient for </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signs of perforation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e.g</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pain,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haematemesis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Observe for minor throat discomfort.</a:t>
            </a:r>
            <a:r>
              <a:rPr kumimoji="0" lang="en-US"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This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can be relieved by cool saline gargle, lozenges, analgesics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Take vital observation especially temperature to rule out fever.</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Rectangle 1"/>
          <p:cNvSpPr>
            <a:spLocks noChangeArrowheads="1"/>
          </p:cNvSpPr>
          <p:nvPr/>
        </p:nvSpPr>
        <p:spPr bwMode="auto">
          <a:xfrm>
            <a:off x="533400" y="-254028"/>
            <a:ext cx="8229600" cy="7448193"/>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OESOPHAGOGASTRODUODENOSCOPY (OGD</a:t>
            </a:r>
            <a:r>
              <a:rPr kumimoji="0" lang="en-US" sz="24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This is an examination of the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oesophagus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stomach , and the first part of the small intestines , the duodenum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Purpose</a:t>
            </a:r>
            <a:r>
              <a:rPr kumimoji="0" lang="en-US" sz="24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en-US" sz="2400" dirty="0" smtClean="0">
                <a:latin typeface="Times New Roman" pitchFamily="18" charset="0"/>
                <a:ea typeface="Calibri" pitchFamily="34" charset="0"/>
                <a:cs typeface="Times New Roman" pitchFamily="18" charset="0"/>
              </a:rPr>
              <a:t>To</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diagnose  abnormalities of the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oesophagus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stomach and duodenum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evaluate the effectiveness of treatment of conditions affecting the upper GIT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Indications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en-US" sz="2400" dirty="0" smtClean="0">
                <a:latin typeface="Times New Roman" pitchFamily="18" charset="0"/>
                <a:ea typeface="Calibri" pitchFamily="34" charset="0"/>
                <a:cs typeface="Times New Roman" pitchFamily="18" charset="0"/>
              </a:rPr>
              <a:t>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evere chronic heartburn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Haematemesis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vomiting blood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Regurgitation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Upper abdominal pains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Unexplained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anaemia</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Persistent nausea and /or vomiting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Unexplained weight loss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feeling of fullness after taking even small amounts of a meal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Difficulty in swallowing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609600" y="-73085"/>
            <a:ext cx="8077200" cy="6524863"/>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BIOPSIES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Definition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biopsy is a diagnostic procedure in which a small sample of tissue is removed and examined microscopically to detect malignant cells.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biopsy is usually taken from the actual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tumour</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but sometimes it is taken</a:t>
            </a:r>
            <a:r>
              <a:rPr kumimoji="0" lang="en-US" sz="28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from</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lymph nodes near the suspicious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tumour</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Biopsy methods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there are three most common biopsy methods.  These are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Excisional</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method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Incisional</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method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Needle method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Rectangle 1"/>
          <p:cNvSpPr>
            <a:spLocks noChangeArrowheads="1"/>
          </p:cNvSpPr>
          <p:nvPr/>
        </p:nvSpPr>
        <p:spPr bwMode="auto">
          <a:xfrm>
            <a:off x="304800" y="-20382"/>
            <a:ext cx="8077200" cy="7386638"/>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Nursing Management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Before the procedure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Explain the procedure and obtain consent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Starve the patient for 6 - 12 hours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Help patient to spray or gaggle a local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anaesthesia</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This is to stop gagging or coughing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Give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glucogan</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0.5 - 1 mg 1M if needed to relax smooth muscles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Position the patient on the left side to facilitate drainage of saliva and to provide easy access for the endoscope. Administer atropine to reduce secretions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I.V diazepam( valium) 5 - 10 mg is given just before the procedure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Procedure</a:t>
            </a:r>
            <a:r>
              <a:rPr kumimoji="0" lang="en-US" sz="24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patient’s lips, oral cavity and pharynx  are sprayed with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tetracaine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pentocaine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eaLnBrk="0" fontAlgn="base" hangingPunct="0">
              <a:spcBef>
                <a:spcPct val="0"/>
              </a:spcBef>
              <a:spcAft>
                <a:spcPct val="0"/>
              </a:spcAft>
              <a:buFont typeface="Wingdings" pitchFamily="2" charset="2"/>
              <a:buChar char="v"/>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liquid gargle of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ethylamino-benoate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Hurracaine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is given </a:t>
            </a:r>
          </a:p>
          <a:p>
            <a:pPr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The endoscope is passed smoothly and slowly and the </a:t>
            </a:r>
            <a:r>
              <a:rPr lang="en-US" sz="2400" dirty="0" err="1" smtClean="0">
                <a:latin typeface="Times New Roman" pitchFamily="18" charset="0"/>
                <a:ea typeface="Calibri" pitchFamily="34" charset="0"/>
                <a:cs typeface="Times New Roman" pitchFamily="18" charset="0"/>
              </a:rPr>
              <a:t>oesopagus</a:t>
            </a:r>
            <a:r>
              <a:rPr lang="en-US" sz="2400" dirty="0" smtClean="0">
                <a:latin typeface="Times New Roman" pitchFamily="18" charset="0"/>
                <a:ea typeface="Calibri" pitchFamily="34" charset="0"/>
                <a:cs typeface="Times New Roman" pitchFamily="18" charset="0"/>
              </a:rPr>
              <a:t>, stomach and duodenum examined </a:t>
            </a:r>
            <a:endParaRPr lang="en-US" sz="2000"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609600"/>
            <a:ext cx="8153400" cy="6370975"/>
          </a:xfrm>
          <a:prstGeom prst="rect">
            <a:avLst/>
          </a:prstGeom>
          <a:noFill/>
        </p:spPr>
        <p:txBody>
          <a:bodyPr wrap="square" rtlCol="0">
            <a:spAutoFit/>
          </a:bodyPr>
          <a:lstStyle/>
          <a:p>
            <a:pPr lvl="0" eaLnBrk="0" fontAlgn="base" hangingPunct="0">
              <a:spcBef>
                <a:spcPct val="0"/>
              </a:spcBef>
              <a:spcAft>
                <a:spcPct val="0"/>
              </a:spcAft>
            </a:pPr>
            <a:r>
              <a:rPr lang="en-US" sz="2400" b="1" u="sng" dirty="0" smtClean="0">
                <a:latin typeface="Times New Roman" pitchFamily="18" charset="0"/>
                <a:ea typeface="Calibri" pitchFamily="34" charset="0"/>
                <a:cs typeface="Times New Roman" pitchFamily="18" charset="0"/>
              </a:rPr>
              <a:t>After the procedure </a:t>
            </a:r>
            <a:endParaRPr lang="en-US" sz="2400" b="1"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Ø"/>
            </a:pPr>
            <a:r>
              <a:rPr lang="en-US" sz="2400" dirty="0" smtClean="0">
                <a:latin typeface="Times New Roman" pitchFamily="18" charset="0"/>
                <a:ea typeface="Calibri" pitchFamily="34" charset="0"/>
                <a:cs typeface="Times New Roman" pitchFamily="18" charset="0"/>
              </a:rPr>
              <a:t>The patient is instructed not to eat or drink for 3 - 4 hours until the gag reflex returns to prevent aspiration into the lungs </a:t>
            </a:r>
            <a:endParaRPr lang="en-US" sz="2400"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Ø"/>
            </a:pPr>
            <a:r>
              <a:rPr lang="en-US" sz="2400" dirty="0" smtClean="0">
                <a:latin typeface="Times New Roman" pitchFamily="18" charset="0"/>
                <a:ea typeface="Calibri" pitchFamily="34" charset="0"/>
                <a:cs typeface="Times New Roman" pitchFamily="18" charset="0"/>
              </a:rPr>
              <a:t>Place the patient on </a:t>
            </a:r>
            <a:r>
              <a:rPr lang="en-US" sz="2400" dirty="0" err="1" smtClean="0">
                <a:latin typeface="Times New Roman" pitchFamily="18" charset="0"/>
                <a:ea typeface="Calibri" pitchFamily="34" charset="0"/>
                <a:cs typeface="Times New Roman" pitchFamily="18" charset="0"/>
              </a:rPr>
              <a:t>simms</a:t>
            </a:r>
            <a:r>
              <a:rPr lang="en-US" sz="2400" dirty="0" smtClean="0">
                <a:latin typeface="Times New Roman" pitchFamily="18" charset="0"/>
                <a:ea typeface="Calibri" pitchFamily="34" charset="0"/>
                <a:cs typeface="Times New Roman" pitchFamily="18" charset="0"/>
              </a:rPr>
              <a:t> position until he or she is awake and the in semi fowlers position </a:t>
            </a:r>
            <a:endParaRPr lang="en-US" sz="2400"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Ø"/>
            </a:pPr>
            <a:r>
              <a:rPr lang="en-US" sz="2400" dirty="0" smtClean="0">
                <a:latin typeface="Times New Roman" pitchFamily="18" charset="0"/>
                <a:ea typeface="Calibri" pitchFamily="34" charset="0"/>
                <a:cs typeface="Times New Roman" pitchFamily="18" charset="0"/>
              </a:rPr>
              <a:t>Observe  the patient for :-  </a:t>
            </a:r>
          </a:p>
          <a:p>
            <a:pPr lvl="1" eaLnBrk="0" fontAlgn="base" hangingPunct="0">
              <a:spcBef>
                <a:spcPct val="0"/>
              </a:spcBef>
              <a:spcAft>
                <a:spcPct val="0"/>
              </a:spcAft>
              <a:buFont typeface="Wingdings" pitchFamily="2" charset="2"/>
              <a:buChar char="ü"/>
            </a:pPr>
            <a:r>
              <a:rPr lang="en-US" sz="2400" dirty="0" smtClean="0">
                <a:latin typeface="Times New Roman" pitchFamily="18" charset="0"/>
                <a:ea typeface="Calibri" pitchFamily="34" charset="0"/>
                <a:cs typeface="Times New Roman" pitchFamily="18" charset="0"/>
              </a:rPr>
              <a:t>signs of perforation e.g. Pain, </a:t>
            </a:r>
            <a:r>
              <a:rPr lang="en-US" sz="2400" dirty="0" err="1" smtClean="0">
                <a:latin typeface="Times New Roman" pitchFamily="18" charset="0"/>
                <a:ea typeface="Calibri" pitchFamily="34" charset="0"/>
                <a:cs typeface="Times New Roman" pitchFamily="18" charset="0"/>
              </a:rPr>
              <a:t>haematemesis</a:t>
            </a:r>
            <a:r>
              <a:rPr lang="en-US" sz="2400" dirty="0" smtClean="0">
                <a:latin typeface="Times New Roman" pitchFamily="18" charset="0"/>
                <a:ea typeface="Calibri" pitchFamily="34" charset="0"/>
                <a:cs typeface="Times New Roman" pitchFamily="18" charset="0"/>
              </a:rPr>
              <a:t>.</a:t>
            </a:r>
            <a:endParaRPr lang="en-US" sz="2400" dirty="0" smtClean="0">
              <a:latin typeface="Arial" pitchFamily="34" charset="0"/>
              <a:cs typeface="Arial" pitchFamily="34" charset="0"/>
            </a:endParaRPr>
          </a:p>
          <a:p>
            <a:pPr lvl="1" fontAlgn="base">
              <a:spcBef>
                <a:spcPct val="0"/>
              </a:spcBef>
              <a:spcAft>
                <a:spcPct val="0"/>
              </a:spcAft>
              <a:buFont typeface="Wingdings" pitchFamily="2" charset="2"/>
              <a:buChar char="ü"/>
            </a:pPr>
            <a:r>
              <a:rPr lang="en-US" sz="2400" dirty="0" smtClean="0">
                <a:latin typeface="Times New Roman" pitchFamily="18" charset="0"/>
                <a:ea typeface="Calibri" pitchFamily="34" charset="0"/>
                <a:cs typeface="Times New Roman" pitchFamily="18" charset="0"/>
              </a:rPr>
              <a:t>Minor throat discomfort which can be relieved with lozenges, cool saline gargle or oral analgesics </a:t>
            </a:r>
          </a:p>
          <a:p>
            <a:pPr lvl="1" fontAlgn="base">
              <a:spcBef>
                <a:spcPct val="0"/>
              </a:spcBef>
              <a:spcAft>
                <a:spcPct val="0"/>
              </a:spcAft>
              <a:buFont typeface="Wingdings" pitchFamily="2" charset="2"/>
              <a:buChar char="ü"/>
            </a:pPr>
            <a:r>
              <a:rPr lang="en-US" sz="2400" dirty="0" smtClean="0">
                <a:latin typeface="Times New Roman" pitchFamily="18" charset="0"/>
                <a:ea typeface="Calibri" pitchFamily="34" charset="0"/>
                <a:cs typeface="Times New Roman" pitchFamily="18" charset="0"/>
              </a:rPr>
              <a:t>Fever </a:t>
            </a:r>
            <a:endParaRPr lang="en-US" sz="2400"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Ø"/>
            </a:pPr>
            <a:r>
              <a:rPr lang="en-US" sz="2400" dirty="0" smtClean="0">
                <a:latin typeface="Times New Roman" pitchFamily="18" charset="0"/>
                <a:ea typeface="Calibri" pitchFamily="34" charset="0"/>
                <a:cs typeface="Times New Roman" pitchFamily="18" charset="0"/>
              </a:rPr>
              <a:t>Monitor the pulse and </a:t>
            </a:r>
            <a:r>
              <a:rPr lang="en-US" sz="2400" dirty="0" err="1" smtClean="0">
                <a:latin typeface="Times New Roman" pitchFamily="18" charset="0"/>
                <a:ea typeface="Calibri" pitchFamily="34" charset="0"/>
                <a:cs typeface="Times New Roman" pitchFamily="18" charset="0"/>
              </a:rPr>
              <a:t>bood</a:t>
            </a:r>
            <a:r>
              <a:rPr lang="en-US" sz="2400" dirty="0" smtClean="0">
                <a:latin typeface="Times New Roman" pitchFamily="18" charset="0"/>
                <a:ea typeface="Calibri" pitchFamily="34" charset="0"/>
                <a:cs typeface="Times New Roman" pitchFamily="18" charset="0"/>
              </a:rPr>
              <a:t> pressure for changes that can occur due to sedation </a:t>
            </a:r>
            <a:endParaRPr lang="en-US" sz="2400"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Ø"/>
            </a:pPr>
            <a:r>
              <a:rPr lang="en-US" sz="2400" dirty="0" smtClean="0">
                <a:latin typeface="Times New Roman" pitchFamily="18" charset="0"/>
                <a:ea typeface="Calibri" pitchFamily="34" charset="0"/>
                <a:cs typeface="Times New Roman" pitchFamily="18" charset="0"/>
              </a:rPr>
              <a:t>Test the gag reflex by placing a tongue depressor onto the back of the throat to see whether gaggling occurs </a:t>
            </a:r>
            <a:endParaRPr lang="en-US" sz="2400"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Ø"/>
            </a:pPr>
            <a:r>
              <a:rPr lang="en-US" sz="2400" dirty="0" smtClean="0">
                <a:latin typeface="Times New Roman" pitchFamily="18" charset="0"/>
                <a:ea typeface="Calibri" pitchFamily="34" charset="0"/>
                <a:cs typeface="Times New Roman" pitchFamily="18" charset="0"/>
              </a:rPr>
              <a:t>Instruct the patient not to drive for 10 to 12 hours if sedation was used. </a:t>
            </a:r>
          </a:p>
          <a:p>
            <a:pPr lvl="1" eaLnBrk="0" fontAlgn="base" hangingPunct="0">
              <a:spcBef>
                <a:spcPct val="0"/>
              </a:spcBef>
              <a:spcAft>
                <a:spcPct val="0"/>
              </a:spcAft>
              <a:buFont typeface="Wingdings" pitchFamily="2" charset="2"/>
              <a:buChar char="Ø"/>
            </a:pPr>
            <a:endParaRPr lang="en-US"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0"/>
            <a:ext cx="7848600" cy="5262979"/>
          </a:xfrm>
          <a:prstGeom prst="rect">
            <a:avLst/>
          </a:prstGeom>
          <a:noFill/>
        </p:spPr>
        <p:txBody>
          <a:bodyPr wrap="square" rtlCol="0">
            <a:spAutoFit/>
          </a:bodyPr>
          <a:lstStyle/>
          <a:p>
            <a:pPr lvl="0" eaLnBrk="0" fontAlgn="base" hangingPunct="0">
              <a:spcBef>
                <a:spcPct val="0"/>
              </a:spcBef>
              <a:spcAft>
                <a:spcPct val="0"/>
              </a:spcAft>
            </a:pPr>
            <a:r>
              <a:rPr lang="en-US" sz="2400" b="1" dirty="0" smtClean="0">
                <a:latin typeface="Times New Roman" pitchFamily="18" charset="0"/>
                <a:ea typeface="Calibri" pitchFamily="34" charset="0"/>
                <a:cs typeface="Times New Roman" pitchFamily="18" charset="0"/>
              </a:rPr>
              <a:t>SIGMOIDOSCOPY/ COLONOSCOPY </a:t>
            </a:r>
            <a:endParaRPr lang="en-US" sz="2400" dirty="0" smtClean="0">
              <a:latin typeface="Arial" pitchFamily="34" charset="0"/>
              <a:cs typeface="Arial" pitchFamily="34" charset="0"/>
            </a:endParaRP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These are procedures for examining the colon</a:t>
            </a:r>
          </a:p>
          <a:p>
            <a:pPr lvl="0" eaLnBrk="0" fontAlgn="base" hangingPunct="0">
              <a:spcBef>
                <a:spcPct val="0"/>
              </a:spcBef>
              <a:spcAft>
                <a:spcPct val="0"/>
              </a:spcAft>
            </a:pPr>
            <a:r>
              <a:rPr lang="en-US" sz="2400" b="1" dirty="0" smtClean="0">
                <a:latin typeface="Times New Roman" pitchFamily="18" charset="0"/>
                <a:cs typeface="Times New Roman" pitchFamily="18" charset="0"/>
              </a:rPr>
              <a:t>Purpose</a:t>
            </a:r>
            <a:r>
              <a:rPr lang="en-US" sz="2400" u="sng" dirty="0" smtClean="0">
                <a:latin typeface="Times New Roman" pitchFamily="18" charset="0"/>
                <a:ea typeface="Calibri" pitchFamily="34" charset="0"/>
                <a:cs typeface="Times New Roman" pitchFamily="18" charset="0"/>
              </a:rPr>
              <a:t> </a:t>
            </a:r>
            <a:endParaRPr lang="en-US" sz="2400" dirty="0" smtClean="0">
              <a:latin typeface="Arial" pitchFamily="34" charset="0"/>
              <a:cs typeface="Arial" pitchFamily="34"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To screen for cancer and surveillance in patients with previous colon cancer or polyps </a:t>
            </a:r>
            <a:endParaRPr lang="en-US" sz="24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To obtain tissue biopsies </a:t>
            </a:r>
            <a:endParaRPr lang="en-US" sz="24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To evaluate patients with occult bleeding, </a:t>
            </a:r>
            <a:r>
              <a:rPr lang="en-US" sz="2400" dirty="0" err="1" smtClean="0">
                <a:latin typeface="Times New Roman" pitchFamily="18" charset="0"/>
                <a:ea typeface="Calibri" pitchFamily="34" charset="0"/>
                <a:cs typeface="Times New Roman" pitchFamily="18" charset="0"/>
              </a:rPr>
              <a:t>anaemia</a:t>
            </a:r>
            <a:r>
              <a:rPr lang="en-US" sz="2400" dirty="0" smtClean="0">
                <a:latin typeface="Times New Roman" pitchFamily="18" charset="0"/>
                <a:ea typeface="Calibri" pitchFamily="34" charset="0"/>
                <a:cs typeface="Times New Roman" pitchFamily="18" charset="0"/>
              </a:rPr>
              <a:t>, diarrhea of unknown cause. </a:t>
            </a:r>
            <a:endParaRPr lang="en-US" sz="24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To assess the extent of inflammatory or other bowel disease</a:t>
            </a:r>
            <a:endParaRPr lang="en-US" sz="24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To remove polyps </a:t>
            </a:r>
            <a:endParaRPr lang="en-US" sz="2400" dirty="0" smtClean="0">
              <a:latin typeface="Arial" pitchFamily="34" charset="0"/>
              <a:cs typeface="Arial" pitchFamily="34" charset="0"/>
            </a:endParaRPr>
          </a:p>
          <a:p>
            <a:pPr lvl="0" eaLnBrk="0" fontAlgn="base" hangingPunct="0">
              <a:spcBef>
                <a:spcPct val="0"/>
              </a:spcBef>
              <a:spcAft>
                <a:spcPct val="0"/>
              </a:spcAft>
            </a:pPr>
            <a:r>
              <a:rPr lang="en-US" sz="2400" b="1" dirty="0" smtClean="0">
                <a:latin typeface="Times New Roman" pitchFamily="18" charset="0"/>
                <a:ea typeface="Calibri" pitchFamily="34" charset="0"/>
                <a:cs typeface="Times New Roman" pitchFamily="18" charset="0"/>
              </a:rPr>
              <a:t>Indications </a:t>
            </a:r>
            <a:endParaRPr lang="en-US" sz="2400" dirty="0" smtClean="0">
              <a:latin typeface="Times New Roman" pitchFamily="18" charset="0"/>
              <a:cs typeface="Times New Roman" pitchFamily="18"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Diagnostic – removing a biopsy</a:t>
            </a:r>
            <a:endParaRPr lang="en-US" sz="2400" dirty="0" smtClean="0">
              <a:latin typeface="Times New Roman" pitchFamily="18" charset="0"/>
              <a:cs typeface="Times New Roman" pitchFamily="18"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Prophylactic – removal of polyps</a:t>
            </a:r>
            <a:endParaRPr lang="en-US" sz="2400" dirty="0" smtClean="0">
              <a:latin typeface="Times New Roman" pitchFamily="18" charset="0"/>
              <a:cs typeface="Times New Roman" pitchFamily="18"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Therapeutic – removal of foreign body </a:t>
            </a:r>
            <a:endParaRPr lang="en-U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7" name="Rectangle 1"/>
          <p:cNvSpPr>
            <a:spLocks noChangeArrowheads="1"/>
          </p:cNvSpPr>
          <p:nvPr/>
        </p:nvSpPr>
        <p:spPr bwMode="auto">
          <a:xfrm>
            <a:off x="457200" y="857590"/>
            <a:ext cx="8077200" cy="4431983"/>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Preparation of </a:t>
            </a:r>
            <a:r>
              <a:rPr lang="en-US" sz="2400" b="1" dirty="0" smtClean="0">
                <a:latin typeface="Times New Roman" pitchFamily="18" charset="0"/>
                <a:ea typeface="Calibri" pitchFamily="34" charset="0"/>
                <a:cs typeface="Times New Roman" pitchFamily="18" charset="0"/>
              </a:rPr>
              <a:t>t</a:t>
            </a: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he Patient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Explain the procedure to the patient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Starve the patient of solid food for 3 days to empty the GIT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laxative is given for 2 nights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On the day of examination, an enema is given until return is clear</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narcotic analgesic may be ordered and administered</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Diazepam is given to allay anxiety</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Position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For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Sigmoidoscopy</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knee- chest position</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For colonoscopy  - patient lies on the left side with legs drawn up</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609600"/>
            <a:ext cx="7620000" cy="5693866"/>
          </a:xfrm>
          <a:prstGeom prst="rect">
            <a:avLst/>
          </a:prstGeom>
          <a:noFill/>
        </p:spPr>
        <p:txBody>
          <a:bodyPr wrap="square" rtlCol="0">
            <a:spAutoFit/>
          </a:bodyPr>
          <a:lstStyle/>
          <a:p>
            <a:pPr lvl="0" eaLnBrk="0" fontAlgn="base" hangingPunct="0">
              <a:spcBef>
                <a:spcPct val="0"/>
              </a:spcBef>
              <a:spcAft>
                <a:spcPct val="0"/>
              </a:spcAft>
            </a:pPr>
            <a:r>
              <a:rPr lang="en-US" sz="2400" b="1" dirty="0" smtClean="0">
                <a:latin typeface="Times New Roman" pitchFamily="18" charset="0"/>
                <a:ea typeface="Calibri" pitchFamily="34" charset="0"/>
                <a:cs typeface="Times New Roman" pitchFamily="18" charset="0"/>
              </a:rPr>
              <a:t>During the procedure </a:t>
            </a:r>
            <a:endParaRPr lang="en-US" sz="2400" b="1"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The patient is assisted  to lie on the left side with legs drawn up or knee chest position.</a:t>
            </a:r>
            <a:endParaRPr lang="en-US" sz="24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Take vital observations </a:t>
            </a:r>
            <a:endParaRPr lang="en-US" sz="24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Note the color of the skin, level of consciousness , abdominal distension and pain intensity. </a:t>
            </a:r>
            <a:endParaRPr lang="en-US" sz="2400" dirty="0" smtClean="0">
              <a:latin typeface="Arial" pitchFamily="34" charset="0"/>
              <a:cs typeface="Arial" pitchFamily="34" charset="0"/>
            </a:endParaRPr>
          </a:p>
          <a:p>
            <a:pPr lvl="0" eaLnBrk="0" fontAlgn="base" hangingPunct="0">
              <a:spcBef>
                <a:spcPct val="0"/>
              </a:spcBef>
              <a:spcAft>
                <a:spcPct val="0"/>
              </a:spcAft>
            </a:pPr>
            <a:r>
              <a:rPr lang="en-US" sz="2400" b="1" u="sng" dirty="0" smtClean="0">
                <a:latin typeface="Times New Roman" pitchFamily="18" charset="0"/>
                <a:ea typeface="Calibri" pitchFamily="34" charset="0"/>
                <a:cs typeface="Times New Roman" pitchFamily="18" charset="0"/>
              </a:rPr>
              <a:t>After the procedure </a:t>
            </a:r>
            <a:endParaRPr lang="en-US" sz="2400" b="1" dirty="0" smtClean="0">
              <a:latin typeface="Arial" pitchFamily="34" charset="0"/>
              <a:cs typeface="Arial" pitchFamily="34"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Maintain the patient on bed rest until fully alert if he was sedated. </a:t>
            </a:r>
            <a:endParaRPr lang="en-US" sz="24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Observe the patient for signs and symptoms of perforation e.g. Rectal bleeding abdominal pain or distension. </a:t>
            </a:r>
            <a:endParaRPr lang="en-US" sz="24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Take vital signs and note any signs of infection e.g. Fever. </a:t>
            </a:r>
            <a:endParaRPr lang="en-US" sz="24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If the procedure was done on outpatient basis the patient should be accompanied home. </a:t>
            </a:r>
            <a:endParaRPr lang="en-US" sz="24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pPr>
            <a:endParaRPr lang="en-US" sz="28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381000"/>
            <a:ext cx="6019800" cy="2308324"/>
          </a:xfrm>
          <a:prstGeom prst="rect">
            <a:avLst/>
          </a:prstGeom>
          <a:noFill/>
        </p:spPr>
        <p:txBody>
          <a:bodyPr wrap="square" rtlCol="0">
            <a:spAutoFit/>
          </a:bodyPr>
          <a:lstStyle/>
          <a:p>
            <a:pPr algn="just"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The patient should be instructed to report any bleeding as it is a sign of perforation. </a:t>
            </a:r>
            <a:endParaRPr lang="en-US" sz="2400" dirty="0" smtClean="0">
              <a:latin typeface="Arial" pitchFamily="34" charset="0"/>
              <a:cs typeface="Arial" pitchFamily="34" charset="0"/>
            </a:endParaRPr>
          </a:p>
          <a:p>
            <a:pPr lvl="0" algn="just" eaLnBrk="0" fontAlgn="base" hangingPunct="0">
              <a:spcBef>
                <a:spcPct val="0"/>
              </a:spcBef>
              <a:spcAft>
                <a:spcPct val="0"/>
              </a:spcAft>
            </a:pPr>
            <a:r>
              <a:rPr lang="en-US" sz="2400" b="1" dirty="0" smtClean="0">
                <a:latin typeface="Times New Roman" pitchFamily="18" charset="0"/>
                <a:ea typeface="Calibri" pitchFamily="34" charset="0"/>
                <a:cs typeface="Times New Roman" pitchFamily="18" charset="0"/>
              </a:rPr>
              <a:t>Complication</a:t>
            </a:r>
            <a:endParaRPr lang="en-US" sz="2400" dirty="0" smtClean="0">
              <a:latin typeface="Arial" pitchFamily="34" charset="0"/>
              <a:cs typeface="Arial" pitchFamily="34" charset="0"/>
            </a:endParaRPr>
          </a:p>
          <a:p>
            <a:pPr lvl="0" algn="just" eaLnBrk="0" fontAlgn="base" hangingPunct="0">
              <a:spcBef>
                <a:spcPct val="0"/>
              </a:spcBef>
              <a:spcAft>
                <a:spcPct val="0"/>
              </a:spcAft>
              <a:buFontTx/>
              <a:buAutoNum type="arabicPeriod"/>
            </a:pPr>
            <a:r>
              <a:rPr lang="en-US" sz="2400" dirty="0" smtClean="0">
                <a:latin typeface="Times New Roman" pitchFamily="18" charset="0"/>
                <a:ea typeface="Calibri" pitchFamily="34" charset="0"/>
                <a:cs typeface="Times New Roman" pitchFamily="18" charset="0"/>
              </a:rPr>
              <a:t>Perforation</a:t>
            </a:r>
            <a:endParaRPr lang="en-US" sz="2400" dirty="0" smtClean="0">
              <a:latin typeface="Arial" pitchFamily="34" charset="0"/>
              <a:ea typeface="Calibri" pitchFamily="34" charset="0"/>
              <a:cs typeface="Times New Roman" pitchFamily="18" charset="0"/>
            </a:endParaRPr>
          </a:p>
          <a:p>
            <a:pPr lvl="0" algn="just" eaLnBrk="0" fontAlgn="base" hangingPunct="0">
              <a:spcBef>
                <a:spcPct val="0"/>
              </a:spcBef>
              <a:spcAft>
                <a:spcPct val="0"/>
              </a:spcAft>
              <a:buFontTx/>
              <a:buAutoNum type="arabicPeriod"/>
            </a:pPr>
            <a:r>
              <a:rPr lang="en-US" sz="2400" dirty="0" err="1" smtClean="0">
                <a:latin typeface="Times New Roman" pitchFamily="18" charset="0"/>
                <a:ea typeface="Calibri" pitchFamily="34" charset="0"/>
                <a:cs typeface="Times New Roman" pitchFamily="18" charset="0"/>
              </a:rPr>
              <a:t>Haemorrhage</a:t>
            </a:r>
            <a:endParaRPr lang="en-US" sz="2400" dirty="0" smtClean="0">
              <a:latin typeface="Arial" pitchFamily="34" charset="0"/>
              <a:cs typeface="Arial" pitchFamily="34" charset="0"/>
            </a:endParaRPr>
          </a:p>
          <a:p>
            <a:pPr lvl="0" algn="just" eaLnBrk="0" fontAlgn="base" hangingPunct="0">
              <a:spcBef>
                <a:spcPct val="0"/>
              </a:spcBef>
              <a:spcAft>
                <a:spcPct val="0"/>
              </a:spcAft>
            </a:pPr>
            <a:endParaRPr lang="en-US"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49" name="Rectangle 1"/>
          <p:cNvSpPr>
            <a:spLocks noChangeArrowheads="1"/>
          </p:cNvSpPr>
          <p:nvPr/>
        </p:nvSpPr>
        <p:spPr bwMode="auto">
          <a:xfrm>
            <a:off x="457200" y="730479"/>
            <a:ext cx="8229600" cy="5170646"/>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PROCTOSCOPY</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Definition</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This is an examination of the rectum using a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protoscope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protoscope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is a thin tube-like instrument with a light and a lens for viewing. It may also have a tool for removing a tissue for examination.</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Purpose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diagnose diseases affecting the rectum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e.g</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cancer</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determine the cause of bleeding from the rectum</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diagnose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haemorrhoids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remove a biopsy for testing</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identify and remove polyps and other abnormal growths</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monitor rectal cancer after surgery or other forms of treatment.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685800"/>
            <a:ext cx="7315200" cy="3416320"/>
          </a:xfrm>
          <a:prstGeom prst="rect">
            <a:avLst/>
          </a:prstGeom>
          <a:noFill/>
        </p:spPr>
        <p:txBody>
          <a:bodyPr wrap="square" rtlCol="0">
            <a:spAutoFit/>
          </a:bodyPr>
          <a:lstStyle/>
          <a:p>
            <a:pPr lvl="0" eaLnBrk="0" fontAlgn="base" hangingPunct="0">
              <a:spcBef>
                <a:spcPct val="0"/>
              </a:spcBef>
              <a:spcAft>
                <a:spcPct val="0"/>
              </a:spcAft>
            </a:pPr>
            <a:r>
              <a:rPr lang="en-US" sz="2400" b="1" dirty="0" smtClean="0">
                <a:latin typeface="Times New Roman" pitchFamily="18" charset="0"/>
                <a:ea typeface="Calibri" pitchFamily="34" charset="0"/>
                <a:cs typeface="Times New Roman" pitchFamily="18" charset="0"/>
              </a:rPr>
              <a:t>Preparation of the patient</a:t>
            </a:r>
            <a:endParaRPr lang="en-US" sz="2400" dirty="0" smtClean="0">
              <a:latin typeface="Arial" pitchFamily="34" charset="0"/>
              <a:cs typeface="Arial" pitchFamily="34"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Explain the procedure to the patient</a:t>
            </a:r>
            <a:endParaRPr lang="en-US" sz="2400" dirty="0" smtClean="0">
              <a:latin typeface="Arial" pitchFamily="34" charset="0"/>
              <a:cs typeface="Arial" pitchFamily="34"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Put the patient in knee-chest position with feet beyond the edge of the bed, knees apart to give support, head resting on the bed or couch, fore arm on either side of the head and hands placed on top of each other above the head</a:t>
            </a:r>
            <a:endParaRPr lang="en-US" sz="2400" dirty="0" smtClean="0">
              <a:latin typeface="Arial" pitchFamily="34" charset="0"/>
              <a:cs typeface="Arial" pitchFamily="34"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Tell the patient about the possibility of feeling like moving his bowels</a:t>
            </a:r>
            <a:endParaRPr lang="en-US"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Rectangle 1"/>
          <p:cNvSpPr>
            <a:spLocks noChangeArrowheads="1"/>
          </p:cNvSpPr>
          <p:nvPr/>
        </p:nvSpPr>
        <p:spPr bwMode="auto">
          <a:xfrm>
            <a:off x="685800" y="645467"/>
            <a:ext cx="80772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2400" b="1" dirty="0" smtClean="0">
                <a:latin typeface="Times New Roman" pitchFamily="18" charset="0"/>
                <a:ea typeface="Calibri" pitchFamily="34" charset="0"/>
                <a:cs typeface="Times New Roman" pitchFamily="18" charset="0"/>
              </a:rPr>
              <a:t>Care during the procedure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Monitor vital signs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Monitor pain tolerance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lang="en-US" sz="2400" b="1" dirty="0" smtClean="0">
                <a:latin typeface="Times New Roman" pitchFamily="18" charset="0"/>
                <a:ea typeface="Calibri" pitchFamily="34" charset="0"/>
                <a:cs typeface="Times New Roman" pitchFamily="18" charset="0"/>
              </a:rPr>
              <a:t>Care after t</a:t>
            </a: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he </a:t>
            </a:r>
            <a:r>
              <a:rPr lang="en-US" sz="2400" b="1" dirty="0" smtClean="0">
                <a:latin typeface="Times New Roman" pitchFamily="18" charset="0"/>
                <a:ea typeface="Calibri" pitchFamily="34" charset="0"/>
                <a:cs typeface="Times New Roman" pitchFamily="18" charset="0"/>
              </a:rPr>
              <a:t>p</a:t>
            </a: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rocedure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Monitor patient for rectal drainage, abdominal distension and fever</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Allow patient to rest in supine position to prevent fainting</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If a tissue is removed ensure it is placed in a moist gauze and then in the appropriate container, labeled and sent with a request form to the pathology laboratory.</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1" name="Rectangle 1"/>
          <p:cNvSpPr>
            <a:spLocks noChangeArrowheads="1"/>
          </p:cNvSpPr>
          <p:nvPr/>
        </p:nvSpPr>
        <p:spPr bwMode="auto">
          <a:xfrm>
            <a:off x="685800" y="536635"/>
            <a:ext cx="7924800" cy="4431983"/>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CYSTOSCOPY</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Definition</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This is direct visualization of the urethra and bladder using a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cystoscope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cystoscope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is a metal instrument with optical system providing a magnified illuminated image of the bladder.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Purpose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assess the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ureter</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and kidney pelvis</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obtain urine specimen</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take a biopsy</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remove renal calculi (kidney stones)</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take still and motion pictures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685800" y="71736"/>
            <a:ext cx="73152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Exicsional</a:t>
            </a: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Biopsy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2400" dirty="0" smtClean="0">
                <a:latin typeface="Times New Roman" pitchFamily="18" charset="0"/>
                <a:ea typeface="Calibri" pitchFamily="34" charset="0"/>
                <a:cs typeface="Times New Roman" pitchFamily="18" charset="0"/>
              </a:rPr>
              <a:t>T</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his method is mostly used for small, easily accessible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tumours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of the skin, breast and upper or lower gastro-intestinal and upper respiratory tracts.  The entire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tumour</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may be removed including the surrounding marginal tissues .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This provides the pathologist with the entire tissue specimen for determination of stage and grade of the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tumour</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and also decreases the chance of disseminating cancer cells throughout the surrounding tissue.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Incisional</a:t>
            </a: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Biopsy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2400" dirty="0" smtClean="0">
                <a:latin typeface="Times New Roman" pitchFamily="18" charset="0"/>
                <a:ea typeface="Calibri" pitchFamily="34" charset="0"/>
                <a:cs typeface="Times New Roman" pitchFamily="18" charset="0"/>
              </a:rPr>
              <a:t>I</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 is performed if the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tumour</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mass is too large to be removed. </a:t>
            </a:r>
            <a:r>
              <a:rPr lang="en-US" sz="2400" dirty="0" smtClean="0">
                <a:latin typeface="Times New Roman" pitchFamily="18" charset="0"/>
                <a:ea typeface="Calibri" pitchFamily="34" charset="0"/>
                <a:cs typeface="Times New Roman" pitchFamily="18" charset="0"/>
              </a:rPr>
              <a:t>I</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 this case a wedge of tissue from the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tumour</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is removed for analysis.  The cells of the tissue wedge must be representative of the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tumour</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mass so that the pathologist can provide an accurate diagnosis</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533400"/>
            <a:ext cx="7010400" cy="3416320"/>
          </a:xfrm>
          <a:prstGeom prst="rect">
            <a:avLst/>
          </a:prstGeom>
          <a:noFill/>
        </p:spPr>
        <p:txBody>
          <a:bodyPr wrap="square" rtlCol="0">
            <a:spAutoFit/>
          </a:bodyPr>
          <a:lstStyle/>
          <a:p>
            <a:pPr lvl="0" eaLnBrk="0" fontAlgn="base" hangingPunct="0">
              <a:spcBef>
                <a:spcPct val="0"/>
              </a:spcBef>
              <a:spcAft>
                <a:spcPct val="0"/>
              </a:spcAft>
            </a:pPr>
            <a:r>
              <a:rPr lang="en-US" sz="2400" b="1" dirty="0" smtClean="0">
                <a:latin typeface="Times New Roman" pitchFamily="18" charset="0"/>
                <a:cs typeface="Times New Roman" pitchFamily="18" charset="0"/>
              </a:rPr>
              <a:t>Indications</a:t>
            </a:r>
          </a:p>
          <a:p>
            <a:pPr marL="457200" lvl="0" indent="-457200" eaLnBrk="0" fontAlgn="base" hangingPunct="0">
              <a:spcBef>
                <a:spcPct val="0"/>
              </a:spcBef>
              <a:spcAft>
                <a:spcPct val="0"/>
              </a:spcAft>
              <a:buAutoNum type="arabicPeriod"/>
            </a:pPr>
            <a:r>
              <a:rPr lang="en-US" sz="2400" dirty="0" smtClean="0">
                <a:latin typeface="Times New Roman" pitchFamily="18" charset="0"/>
                <a:cs typeface="Times New Roman" pitchFamily="18" charset="0"/>
              </a:rPr>
              <a:t>To determine the source of urinary bleeding</a:t>
            </a:r>
          </a:p>
          <a:p>
            <a:pPr marL="457200" lvl="0" indent="-457200" eaLnBrk="0" fontAlgn="base" hangingPunct="0">
              <a:spcBef>
                <a:spcPct val="0"/>
              </a:spcBef>
              <a:spcAft>
                <a:spcPct val="0"/>
              </a:spcAft>
              <a:buAutoNum type="arabicPeriod"/>
            </a:pPr>
            <a:r>
              <a:rPr lang="en-US" sz="2400" dirty="0" smtClean="0">
                <a:latin typeface="Times New Roman" pitchFamily="18" charset="0"/>
                <a:cs typeface="Times New Roman" pitchFamily="18" charset="0"/>
              </a:rPr>
              <a:t>To determine the source of </a:t>
            </a:r>
            <a:r>
              <a:rPr lang="en-US" sz="2400" dirty="0" err="1" smtClean="0">
                <a:latin typeface="Times New Roman" pitchFamily="18" charset="0"/>
                <a:cs typeface="Times New Roman" pitchFamily="18" charset="0"/>
              </a:rPr>
              <a:t>pyuria</a:t>
            </a:r>
            <a:endParaRPr lang="en-US" sz="2400" dirty="0" smtClean="0">
              <a:latin typeface="Times New Roman" pitchFamily="18" charset="0"/>
              <a:cs typeface="Times New Roman" pitchFamily="18" charset="0"/>
            </a:endParaRPr>
          </a:p>
          <a:p>
            <a:pPr marL="457200" lvl="0" indent="-457200" eaLnBrk="0" fontAlgn="base" hangingPunct="0">
              <a:spcBef>
                <a:spcPct val="0"/>
              </a:spcBef>
              <a:spcAft>
                <a:spcPct val="0"/>
              </a:spcAft>
              <a:buAutoNum type="arabicPeriod"/>
            </a:pPr>
            <a:r>
              <a:rPr lang="en-US" sz="2400" dirty="0" smtClean="0">
                <a:latin typeface="Times New Roman" pitchFamily="18" charset="0"/>
                <a:cs typeface="Times New Roman" pitchFamily="18" charset="0"/>
              </a:rPr>
              <a:t>To catheterize the </a:t>
            </a:r>
            <a:r>
              <a:rPr lang="en-US" sz="2400" dirty="0" err="1" smtClean="0">
                <a:latin typeface="Times New Roman" pitchFamily="18" charset="0"/>
                <a:cs typeface="Times New Roman" pitchFamily="18" charset="0"/>
              </a:rPr>
              <a:t>ureters</a:t>
            </a:r>
            <a:r>
              <a:rPr lang="en-US" sz="2400" dirty="0" smtClean="0">
                <a:latin typeface="Times New Roman" pitchFamily="18" charset="0"/>
                <a:cs typeface="Times New Roman" pitchFamily="18" charset="0"/>
              </a:rPr>
              <a:t> in order to localize the infection and provide subsequent treatment</a:t>
            </a:r>
          </a:p>
          <a:p>
            <a:pPr marL="457200" lvl="0" indent="-457200" eaLnBrk="0" fontAlgn="base" hangingPunct="0">
              <a:spcBef>
                <a:spcPct val="0"/>
              </a:spcBef>
              <a:spcAft>
                <a:spcPct val="0"/>
              </a:spcAft>
              <a:buAutoNum type="arabicPeriod"/>
            </a:pPr>
            <a:r>
              <a:rPr lang="en-US" sz="2400" dirty="0" smtClean="0">
                <a:latin typeface="Times New Roman" pitchFamily="18" charset="0"/>
                <a:cs typeface="Times New Roman" pitchFamily="18" charset="0"/>
              </a:rPr>
              <a:t>To obtain a biopsy specimen</a:t>
            </a:r>
          </a:p>
          <a:p>
            <a:pPr marL="457200" lvl="0" indent="-457200" eaLnBrk="0" fontAlgn="base" hangingPunct="0">
              <a:spcBef>
                <a:spcPct val="0"/>
              </a:spcBef>
              <a:spcAft>
                <a:spcPct val="0"/>
              </a:spcAft>
              <a:buAutoNum type="arabicPeriod"/>
            </a:pPr>
            <a:r>
              <a:rPr lang="en-US" sz="2400" dirty="0" smtClean="0">
                <a:latin typeface="Times New Roman" pitchFamily="18" charset="0"/>
                <a:cs typeface="Times New Roman" pitchFamily="18" charset="0"/>
              </a:rPr>
              <a:t>To determine the cause of unexplained urinary system </a:t>
            </a:r>
            <a:r>
              <a:rPr lang="en-US" sz="2400" dirty="0" err="1" smtClean="0">
                <a:latin typeface="Times New Roman" pitchFamily="18" charset="0"/>
                <a:cs typeface="Times New Roman" pitchFamily="18" charset="0"/>
              </a:rPr>
              <a:t>symtoms</a:t>
            </a:r>
            <a:endParaRPr lang="en-US" sz="2400" dirty="0" smtClean="0">
              <a:latin typeface="Times New Roman" pitchFamily="18" charset="0"/>
              <a:cs typeface="Times New Roman" pitchFamily="18" charset="0"/>
            </a:endParaRPr>
          </a:p>
          <a:p>
            <a:pPr marL="457200" lvl="0" indent="-457200" eaLnBrk="0" fontAlgn="base" hangingPunct="0">
              <a:spcBef>
                <a:spcPct val="0"/>
              </a:spcBef>
              <a:spcAft>
                <a:spcPct val="0"/>
              </a:spcAft>
              <a:buAutoNum type="arabicPeriod"/>
            </a:pPr>
            <a:r>
              <a:rPr lang="en-US" sz="2400" dirty="0" smtClean="0">
                <a:latin typeface="Times New Roman" pitchFamily="18" charset="0"/>
                <a:cs typeface="Times New Roman" pitchFamily="18" charset="0"/>
              </a:rPr>
              <a:t>For follow up examination</a:t>
            </a:r>
            <a:endParaRPr lang="en-US" sz="2400" dirty="0"/>
          </a:p>
        </p:txBody>
      </p:sp>
    </p:spTree>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228600"/>
            <a:ext cx="8153401" cy="6309420"/>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Patient preparation</a:t>
            </a:r>
          </a:p>
          <a:p>
            <a:pPr>
              <a:buFont typeface="Wingdings" pitchFamily="2" charset="2"/>
              <a:buChar char="v"/>
            </a:pPr>
            <a:r>
              <a:rPr lang="en-US" sz="2400" dirty="0" smtClean="0">
                <a:latin typeface="Times New Roman" pitchFamily="18" charset="0"/>
                <a:cs typeface="Times New Roman" pitchFamily="18" charset="0"/>
              </a:rPr>
              <a:t>Explain the procedure to the patient and obtain consent</a:t>
            </a:r>
          </a:p>
          <a:p>
            <a:pPr>
              <a:buFont typeface="Wingdings" pitchFamily="2" charset="2"/>
              <a:buChar char="v"/>
            </a:pPr>
            <a:r>
              <a:rPr lang="en-US" sz="2400" dirty="0" smtClean="0">
                <a:latin typeface="Times New Roman" pitchFamily="18" charset="0"/>
                <a:cs typeface="Times New Roman" pitchFamily="18" charset="0"/>
              </a:rPr>
              <a:t>Give the patient 1-2 glasses of water</a:t>
            </a:r>
          </a:p>
          <a:p>
            <a:pPr>
              <a:buFont typeface="Wingdings" pitchFamily="2" charset="2"/>
              <a:buChar char="v"/>
            </a:pPr>
            <a:r>
              <a:rPr lang="en-US" sz="2400" dirty="0" smtClean="0">
                <a:latin typeface="Times New Roman" pitchFamily="18" charset="0"/>
                <a:cs typeface="Times New Roman" pitchFamily="18" charset="0"/>
              </a:rPr>
              <a:t>Administer local </a:t>
            </a:r>
            <a:r>
              <a:rPr lang="en-US" sz="2400" dirty="0" err="1" smtClean="0">
                <a:latin typeface="Times New Roman" pitchFamily="18" charset="0"/>
                <a:cs typeface="Times New Roman" pitchFamily="18" charset="0"/>
              </a:rPr>
              <a:t>anaesthesia</a:t>
            </a:r>
            <a:r>
              <a:rPr lang="en-US" sz="2400" dirty="0" smtClean="0">
                <a:latin typeface="Times New Roman" pitchFamily="18" charset="0"/>
                <a:cs typeface="Times New Roman" pitchFamily="18" charset="0"/>
              </a:rPr>
              <a:t> into the urethra</a:t>
            </a:r>
          </a:p>
          <a:p>
            <a:pPr>
              <a:buFont typeface="Wingdings" pitchFamily="2" charset="2"/>
              <a:buChar char="v"/>
            </a:pPr>
            <a:r>
              <a:rPr lang="en-US" sz="2400" dirty="0" smtClean="0">
                <a:latin typeface="Times New Roman" pitchFamily="18" charset="0"/>
                <a:cs typeface="Times New Roman" pitchFamily="18" charset="0"/>
              </a:rPr>
              <a:t>Use spinal or general </a:t>
            </a:r>
            <a:r>
              <a:rPr lang="en-US" sz="2400" dirty="0" err="1" smtClean="0">
                <a:latin typeface="Times New Roman" pitchFamily="18" charset="0"/>
                <a:cs typeface="Times New Roman" pitchFamily="18" charset="0"/>
              </a:rPr>
              <a:t>anaesthesia</a:t>
            </a:r>
            <a:endParaRPr lang="en-US" sz="2400"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Procedure</a:t>
            </a:r>
          </a:p>
          <a:p>
            <a:pPr>
              <a:buFont typeface="Wingdings" pitchFamily="2" charset="2"/>
              <a:buChar char="Ø"/>
            </a:pPr>
            <a:r>
              <a:rPr lang="en-US" sz="2400" dirty="0" smtClean="0">
                <a:latin typeface="Times New Roman" pitchFamily="18" charset="0"/>
                <a:cs typeface="Times New Roman" pitchFamily="18" charset="0"/>
              </a:rPr>
              <a:t>Sterile irrigation fluid is instilled into the bladder to distend it and wash away clots. This enables clear visualization</a:t>
            </a:r>
          </a:p>
          <a:p>
            <a:pPr lvl="0" fontAlgn="base">
              <a:spcBef>
                <a:spcPct val="0"/>
              </a:spcBef>
              <a:spcAft>
                <a:spcPct val="0"/>
              </a:spcAft>
              <a:buFont typeface="Wingdings" pitchFamily="2" charset="2"/>
              <a:buChar char="Ø"/>
            </a:pPr>
            <a:r>
              <a:rPr lang="en-US" sz="2400" dirty="0" smtClean="0">
                <a:latin typeface="Times New Roman" pitchFamily="18" charset="0"/>
                <a:cs typeface="Times New Roman" pitchFamily="18" charset="0"/>
              </a:rPr>
              <a:t>Inspection of the interior of the bladder is done </a:t>
            </a:r>
          </a:p>
          <a:p>
            <a:pPr lvl="0" fontAlgn="base">
              <a:spcBef>
                <a:spcPct val="0"/>
              </a:spcBef>
              <a:spcAft>
                <a:spcPct val="0"/>
              </a:spcAft>
            </a:pPr>
            <a:r>
              <a:rPr lang="en-US" sz="2400" b="1" dirty="0" smtClean="0">
                <a:latin typeface="Times New Roman" pitchFamily="18" charset="0"/>
                <a:ea typeface="Calibri" pitchFamily="34" charset="0"/>
                <a:cs typeface="Times New Roman" pitchFamily="18" charset="0"/>
              </a:rPr>
              <a:t>Care after the procedure</a:t>
            </a:r>
            <a:endParaRPr lang="en-US" sz="2000" dirty="0" smtClean="0">
              <a:latin typeface="Arial" pitchFamily="34" charset="0"/>
              <a:cs typeface="Arial" pitchFamily="34"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Observing for signs of expected discomfort to include burning sensation, frequency of </a:t>
            </a:r>
            <a:r>
              <a:rPr lang="en-US" sz="2400" dirty="0" err="1" smtClean="0">
                <a:latin typeface="Times New Roman" pitchFamily="18" charset="0"/>
                <a:ea typeface="Calibri" pitchFamily="34" charset="0"/>
                <a:cs typeface="Times New Roman" pitchFamily="18" charset="0"/>
              </a:rPr>
              <a:t>micturation</a:t>
            </a:r>
            <a:r>
              <a:rPr lang="en-US" sz="2400" dirty="0" smtClean="0">
                <a:latin typeface="Times New Roman" pitchFamily="18" charset="0"/>
                <a:ea typeface="Calibri" pitchFamily="34" charset="0"/>
                <a:cs typeface="Times New Roman" pitchFamily="18" charset="0"/>
              </a:rPr>
              <a:t> and blood tinged urine.</a:t>
            </a:r>
            <a:endParaRPr lang="en-US" sz="2000" dirty="0" smtClean="0">
              <a:latin typeface="Arial" pitchFamily="34" charset="0"/>
              <a:cs typeface="Arial" pitchFamily="34"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Application of moist heat to the abdomen and warm </a:t>
            </a:r>
            <a:r>
              <a:rPr lang="en-US" sz="2400" dirty="0" err="1" smtClean="0">
                <a:latin typeface="Times New Roman" pitchFamily="18" charset="0"/>
                <a:ea typeface="Calibri" pitchFamily="34" charset="0"/>
                <a:cs typeface="Times New Roman" pitchFamily="18" charset="0"/>
              </a:rPr>
              <a:t>sitz</a:t>
            </a:r>
            <a:r>
              <a:rPr lang="en-US" sz="2400" dirty="0" smtClean="0">
                <a:latin typeface="Times New Roman" pitchFamily="18" charset="0"/>
                <a:ea typeface="Calibri" pitchFamily="34" charset="0"/>
                <a:cs typeface="Times New Roman" pitchFamily="18" charset="0"/>
              </a:rPr>
              <a:t> baths</a:t>
            </a:r>
            <a:r>
              <a:rPr lang="en-US" sz="2000" dirty="0" smtClean="0">
                <a:latin typeface="Times New Roman" pitchFamily="18" charset="0"/>
                <a:ea typeface="Calibri" pitchFamily="34" charset="0"/>
                <a:cs typeface="Times New Roman" pitchFamily="18" charset="0"/>
              </a:rPr>
              <a:t> to </a:t>
            </a:r>
            <a:r>
              <a:rPr lang="en-US" sz="2400" dirty="0" smtClean="0">
                <a:latin typeface="Times New Roman" pitchFamily="18" charset="0"/>
                <a:ea typeface="Calibri" pitchFamily="34" charset="0"/>
                <a:cs typeface="Times New Roman" pitchFamily="18" charset="0"/>
              </a:rPr>
              <a:t>relieve discomfort </a:t>
            </a:r>
            <a:endParaRPr lang="en-US" sz="2400" dirty="0" smtClean="0">
              <a:latin typeface="Arial" pitchFamily="34" charset="0"/>
              <a:cs typeface="Arial" pitchFamily="34"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Inserting an indwelling catheter to relief urinary retention from </a:t>
            </a:r>
            <a:r>
              <a:rPr lang="en-US" sz="2400" dirty="0" err="1" smtClean="0">
                <a:latin typeface="Times New Roman" pitchFamily="18" charset="0"/>
                <a:ea typeface="Calibri" pitchFamily="34" charset="0"/>
                <a:cs typeface="Times New Roman" pitchFamily="18" charset="0"/>
              </a:rPr>
              <a:t>oedema</a:t>
            </a:r>
            <a:endParaRPr lang="en-US" sz="2400" dirty="0" smtClean="0">
              <a:latin typeface="Times New Roman" pitchFamily="18" charset="0"/>
              <a:cs typeface="Times New Roman" pitchFamily="18" charset="0"/>
            </a:endParaRPr>
          </a:p>
          <a:p>
            <a:pPr>
              <a:buFont typeface="Wingdings" pitchFamily="2" charset="2"/>
              <a:buChar char="v"/>
            </a:pP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3" name="Rectangle 1"/>
          <p:cNvSpPr>
            <a:spLocks noChangeArrowheads="1"/>
          </p:cNvSpPr>
          <p:nvPr/>
        </p:nvSpPr>
        <p:spPr bwMode="auto">
          <a:xfrm>
            <a:off x="609600" y="151859"/>
            <a:ext cx="807720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LAPARASCOPY</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Definition</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This is a diagnostic procedure used to examine the organs inside the abdomen.</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procedure uses an instrument known as a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laparascope</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which is a long thin tube with a camera at the front.</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instrument is inserted through an incision in the abdominal wall.</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As it moves along, the camera sends images to a video monitor.</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5" name="Rectangle 1"/>
          <p:cNvSpPr>
            <a:spLocks noChangeArrowheads="1"/>
          </p:cNvSpPr>
          <p:nvPr/>
        </p:nvSpPr>
        <p:spPr bwMode="auto">
          <a:xfrm>
            <a:off x="533400" y="487748"/>
            <a:ext cx="83058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Purpose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It is used to detect cysts, adhesions, fibroids and infections of the uterus, fallopian tubes and the ovaries, ectopic pregnancy, liver lacerations and cirrhosis.</a:t>
            </a: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It may also be used:</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lang="en-US" sz="2400" dirty="0" smtClean="0">
                <a:latin typeface="Times New Roman" pitchFamily="18" charset="0"/>
                <a:ea typeface="Calibri" pitchFamily="34" charset="0"/>
                <a:cs typeface="Times New Roman" pitchFamily="18" charset="0"/>
              </a:rPr>
              <a:t>F</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or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lysis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(breaking down ) of adhesions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take ovarian biopsy</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perform tubal sterilization</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For removal of a foreign body</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Preparation of </a:t>
            </a:r>
            <a:r>
              <a:rPr lang="en-US" sz="2400" b="1" dirty="0" smtClean="0">
                <a:latin typeface="Times New Roman" pitchFamily="18" charset="0"/>
                <a:ea typeface="Calibri" pitchFamily="34" charset="0"/>
                <a:cs typeface="Times New Roman" pitchFamily="18" charset="0"/>
              </a:rPr>
              <a:t>t</a:t>
            </a: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he </a:t>
            </a:r>
            <a:r>
              <a:rPr lang="en-US" sz="2400" b="1" dirty="0" smtClean="0">
                <a:latin typeface="Times New Roman" pitchFamily="18" charset="0"/>
                <a:ea typeface="Calibri" pitchFamily="34" charset="0"/>
                <a:cs typeface="Times New Roman" pitchFamily="18" charset="0"/>
              </a:rPr>
              <a:t>p</a:t>
            </a: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atient/ client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Instruct the client/ patient to fast for 8 hours before the procedure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Place the patient/ client in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lithotomy</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position</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Catheterize the patient to ensure the bladder is empty to avoid puncturing it during the procedure.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077200" cy="5632311"/>
          </a:xfrm>
          <a:prstGeom prst="rect">
            <a:avLst/>
          </a:prstGeom>
          <a:noFill/>
        </p:spPr>
        <p:txBody>
          <a:bodyPr wrap="square" rtlCol="0">
            <a:spAutoFit/>
          </a:bodyPr>
          <a:lstStyle/>
          <a:p>
            <a:pPr lvl="0" fontAlgn="base">
              <a:spcBef>
                <a:spcPct val="0"/>
              </a:spcBef>
              <a:spcAft>
                <a:spcPct val="0"/>
              </a:spcAft>
            </a:pPr>
            <a:r>
              <a:rPr lang="en-US" sz="2400" b="1" u="sng" dirty="0" smtClean="0">
                <a:latin typeface="Times New Roman" pitchFamily="18" charset="0"/>
                <a:ea typeface="Calibri" pitchFamily="34" charset="0"/>
                <a:cs typeface="Times New Roman" pitchFamily="18" charset="0"/>
              </a:rPr>
              <a:t>Care after </a:t>
            </a:r>
            <a:r>
              <a:rPr lang="en-US" sz="2400" b="1" u="sng" dirty="0" err="1" smtClean="0">
                <a:latin typeface="Times New Roman" pitchFamily="18" charset="0"/>
                <a:ea typeface="Calibri" pitchFamily="34" charset="0"/>
                <a:cs typeface="Times New Roman" pitchFamily="18" charset="0"/>
              </a:rPr>
              <a:t>Laparascopy</a:t>
            </a:r>
            <a:endParaRPr lang="en-US" sz="2400" u="sng" dirty="0" smtClean="0">
              <a:latin typeface="Arial" pitchFamily="34" charset="0"/>
              <a:cs typeface="Arial" pitchFamily="34" charset="0"/>
            </a:endParaRPr>
          </a:p>
          <a:p>
            <a:pPr lvl="0" algn="just"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Take vital observations every 15 minutes for the first hour or until the patient is stable.</a:t>
            </a:r>
            <a:endParaRPr lang="en-US" sz="2400" dirty="0" smtClean="0">
              <a:latin typeface="Arial" pitchFamily="34" charset="0"/>
              <a:cs typeface="Arial" pitchFamily="34" charset="0"/>
            </a:endParaRPr>
          </a:p>
          <a:p>
            <a:pPr lvl="0" algn="just"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If local </a:t>
            </a:r>
            <a:r>
              <a:rPr lang="en-US" sz="2400" dirty="0" err="1" smtClean="0">
                <a:latin typeface="Times New Roman" pitchFamily="18" charset="0"/>
                <a:ea typeface="Calibri" pitchFamily="34" charset="0"/>
                <a:cs typeface="Times New Roman" pitchFamily="18" charset="0"/>
              </a:rPr>
              <a:t>anaesthesia</a:t>
            </a:r>
            <a:r>
              <a:rPr lang="en-US" sz="2400" dirty="0" smtClean="0">
                <a:latin typeface="Times New Roman" pitchFamily="18" charset="0"/>
                <a:ea typeface="Calibri" pitchFamily="34" charset="0"/>
                <a:cs typeface="Times New Roman" pitchFamily="18" charset="0"/>
              </a:rPr>
              <a:t> has been used the patient can have fluids and a light diet as soon as she/he wants</a:t>
            </a:r>
            <a:endParaRPr lang="en-US" sz="2400" dirty="0" smtClean="0">
              <a:latin typeface="Arial" pitchFamily="34" charset="0"/>
              <a:cs typeface="Arial" pitchFamily="34" charset="0"/>
            </a:endParaRPr>
          </a:p>
          <a:p>
            <a:pPr lvl="0" algn="just"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If general </a:t>
            </a:r>
            <a:r>
              <a:rPr lang="en-US" sz="2400" dirty="0" err="1" smtClean="0">
                <a:latin typeface="Times New Roman" pitchFamily="18" charset="0"/>
                <a:ea typeface="Calibri" pitchFamily="34" charset="0"/>
                <a:cs typeface="Times New Roman" pitchFamily="18" charset="0"/>
              </a:rPr>
              <a:t>anaesthesia</a:t>
            </a:r>
            <a:r>
              <a:rPr lang="en-US" sz="2400" dirty="0" smtClean="0">
                <a:latin typeface="Times New Roman" pitchFamily="18" charset="0"/>
                <a:ea typeface="Calibri" pitchFamily="34" charset="0"/>
                <a:cs typeface="Times New Roman" pitchFamily="18" charset="0"/>
              </a:rPr>
              <a:t> was used, the patient may have fluids and a light diet (snack) as soon as she/he is fully awake and has no nausea</a:t>
            </a:r>
            <a:endParaRPr lang="en-US" sz="2400" dirty="0" smtClean="0">
              <a:latin typeface="Arial" pitchFamily="34" charset="0"/>
              <a:cs typeface="Arial" pitchFamily="34" charset="0"/>
            </a:endParaRPr>
          </a:p>
          <a:p>
            <a:pPr lvl="0" algn="just"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 Explain to the patient that she/he might experience mild to moderate transient shoulder pain or a feeling of </a:t>
            </a:r>
            <a:r>
              <a:rPr lang="en-US" sz="2400" dirty="0" err="1" smtClean="0">
                <a:latin typeface="Times New Roman" pitchFamily="18" charset="0"/>
                <a:ea typeface="Calibri" pitchFamily="34" charset="0"/>
                <a:cs typeface="Times New Roman" pitchFamily="18" charset="0"/>
              </a:rPr>
              <a:t>bloatedness</a:t>
            </a:r>
            <a:r>
              <a:rPr lang="en-US" sz="2400" dirty="0" smtClean="0">
                <a:latin typeface="Times New Roman" pitchFamily="18" charset="0"/>
                <a:ea typeface="Calibri" pitchFamily="34" charset="0"/>
                <a:cs typeface="Times New Roman" pitchFamily="18" charset="0"/>
              </a:rPr>
              <a:t> as a result of the carbon dioxide or nitrous oxide used to distend the abdomen during the procedure, separating the organs and allowing better visualization. The discomfort only lasts for a few hours. It may be relieved by comfortable positioning or administering analgesics. </a:t>
            </a:r>
            <a:endParaRPr lang="en-US"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orizontal Scroll 2"/>
          <p:cNvSpPr/>
          <p:nvPr/>
        </p:nvSpPr>
        <p:spPr>
          <a:xfrm>
            <a:off x="0" y="6096000"/>
            <a:ext cx="9144000" cy="762000"/>
          </a:xfrm>
          <a:prstGeom prst="horizontalScroll">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685800" y="609600"/>
            <a:ext cx="7162800" cy="4893647"/>
          </a:xfrm>
          <a:prstGeom prst="rect">
            <a:avLst/>
          </a:prstGeom>
          <a:noFill/>
        </p:spPr>
        <p:txBody>
          <a:bodyPr wrap="square" rtlCol="0">
            <a:spAutoFit/>
          </a:bodyPr>
          <a:lstStyle/>
          <a:p>
            <a:pPr lvl="0" algn="just"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The patient may also experience </a:t>
            </a:r>
            <a:r>
              <a:rPr lang="en-US" sz="2400" dirty="0" err="1" smtClean="0">
                <a:latin typeface="Times New Roman" pitchFamily="18" charset="0"/>
                <a:ea typeface="Calibri" pitchFamily="34" charset="0"/>
                <a:cs typeface="Times New Roman" pitchFamily="18" charset="0"/>
              </a:rPr>
              <a:t>incisional</a:t>
            </a:r>
            <a:r>
              <a:rPr lang="en-US" sz="2400" dirty="0" smtClean="0">
                <a:latin typeface="Times New Roman" pitchFamily="18" charset="0"/>
                <a:ea typeface="Calibri" pitchFamily="34" charset="0"/>
                <a:cs typeface="Times New Roman" pitchFamily="18" charset="0"/>
              </a:rPr>
              <a:t> pain or abdominal cramping for the first few hours or days after the procedure which is usually relieved by rest. </a:t>
            </a:r>
            <a:endParaRPr lang="en-US" sz="2400" dirty="0" smtClean="0">
              <a:latin typeface="Arial" pitchFamily="34" charset="0"/>
              <a:cs typeface="Arial" pitchFamily="34" charset="0"/>
            </a:endParaRPr>
          </a:p>
          <a:p>
            <a:pPr lvl="0" algn="just"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If general </a:t>
            </a:r>
            <a:r>
              <a:rPr lang="en-US" sz="2400" dirty="0" err="1" smtClean="0">
                <a:latin typeface="Times New Roman" pitchFamily="18" charset="0"/>
                <a:ea typeface="Calibri" pitchFamily="34" charset="0"/>
                <a:cs typeface="Times New Roman" pitchFamily="18" charset="0"/>
              </a:rPr>
              <a:t>anaesthesia</a:t>
            </a:r>
            <a:r>
              <a:rPr lang="en-US" sz="2400" dirty="0" smtClean="0">
                <a:latin typeface="Times New Roman" pitchFamily="18" charset="0"/>
                <a:ea typeface="Calibri" pitchFamily="34" charset="0"/>
                <a:cs typeface="Times New Roman" pitchFamily="18" charset="0"/>
              </a:rPr>
              <a:t> was used, the patient might have a sore throat from intubation or a sore chest from </a:t>
            </a:r>
            <a:r>
              <a:rPr lang="en-US" sz="2400" dirty="0" err="1" smtClean="0">
                <a:latin typeface="Times New Roman" pitchFamily="18" charset="0"/>
                <a:ea typeface="Calibri" pitchFamily="34" charset="0"/>
                <a:cs typeface="Times New Roman" pitchFamily="18" charset="0"/>
              </a:rPr>
              <a:t>insufflation</a:t>
            </a:r>
            <a:r>
              <a:rPr lang="en-US" sz="2400" dirty="0" smtClean="0">
                <a:latin typeface="Times New Roman" pitchFamily="18" charset="0"/>
                <a:ea typeface="Calibri" pitchFamily="34" charset="0"/>
                <a:cs typeface="Times New Roman" pitchFamily="18" charset="0"/>
              </a:rPr>
              <a:t>. The symptoms usually disappear after 48 hours.</a:t>
            </a:r>
            <a:endParaRPr lang="en-US" sz="2400" dirty="0" smtClean="0">
              <a:latin typeface="Arial" pitchFamily="34" charset="0"/>
              <a:cs typeface="Arial" pitchFamily="34" charset="0"/>
            </a:endParaRPr>
          </a:p>
          <a:p>
            <a:pPr lvl="0" algn="just"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The patient should be taught to keep the incision clear and dry.</a:t>
            </a:r>
            <a:endParaRPr lang="en-US" sz="2400" dirty="0" smtClean="0">
              <a:latin typeface="Arial" pitchFamily="34" charset="0"/>
              <a:cs typeface="Arial" pitchFamily="34" charset="0"/>
            </a:endParaRPr>
          </a:p>
          <a:p>
            <a:pPr lvl="0" algn="just"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Reassure her that after the scar heals it is barely noticeable</a:t>
            </a:r>
            <a:endParaRPr lang="en-US" sz="2400" dirty="0" smtClean="0">
              <a:latin typeface="Arial" pitchFamily="34" charset="0"/>
              <a:cs typeface="Arial" pitchFamily="34" charset="0"/>
            </a:endParaRPr>
          </a:p>
          <a:p>
            <a:pPr lvl="0" algn="just"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Sexual intercourse can be resumed within a week.</a:t>
            </a:r>
            <a:endParaRPr lang="en-US" sz="2400" dirty="0" smtClean="0">
              <a:latin typeface="Arial" pitchFamily="34" charset="0"/>
              <a:cs typeface="Arial" pitchFamily="34" charset="0"/>
            </a:endParaRPr>
          </a:p>
          <a:p>
            <a:pPr lvl="0" algn="just" eaLnBrk="0" fontAlgn="base" hangingPunct="0">
              <a:spcBef>
                <a:spcPct val="0"/>
              </a:spcBef>
              <a:spcAft>
                <a:spcPct val="0"/>
              </a:spcAft>
              <a:buFont typeface="Wingdings" pitchFamily="2" charset="2"/>
              <a:buChar char="v"/>
            </a:pPr>
            <a:endParaRPr lang="en-US"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609600" y="-31908"/>
            <a:ext cx="8077200"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Excisional</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and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incisional</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biopsies are often performed through endoscopy.  However a surgical procedure may be required to determine the anatomic extent or stage of the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tumour</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Needle Biopsy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2400" dirty="0" smtClean="0">
                <a:latin typeface="Times New Roman" pitchFamily="18" charset="0"/>
                <a:ea typeface="Calibri" pitchFamily="34" charset="0"/>
                <a:cs typeface="Times New Roman" pitchFamily="18" charset="0"/>
              </a:rPr>
              <a:t>I</a:t>
            </a:r>
            <a:r>
              <a:rPr kumimoji="0" lang="en-US" sz="2400" b="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is performed to sample suspicious masses that are easily and safely accessible such as breast masses, masses in the thyroid, lung, liver or kidney.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514350" marR="0" lvl="0" indent="-514350" algn="l" defTabSz="914400" rtl="0" eaLnBrk="0" fontAlgn="base" latinLnBrk="0" hangingPunct="0">
              <a:lnSpc>
                <a:spcPct val="100000"/>
              </a:lnSpc>
              <a:spcBef>
                <a:spcPct val="0"/>
              </a:spcBef>
              <a:spcAft>
                <a:spcPct val="0"/>
              </a:spcAft>
              <a:buClrTx/>
              <a:buSzTx/>
              <a:buFont typeface="+mj-lt"/>
              <a:buAutoNum type="romanUcPeriod"/>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Fine-Needle Aspiration (FNA)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It involves aspirating cells rather than intact tissue through a needle guided into a suspected diseased area.  Often, x-ray , computed tomography (CT) scanning, ultrasonography  or magnetic resonance imaging (MRI)  is used to help locate the suspicious area and guide placement of the needle.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457200" marR="0" lvl="0" indent="-457200" algn="l" defTabSz="914400" rtl="0" eaLnBrk="0" fontAlgn="base" latinLnBrk="0" hangingPunct="0">
              <a:lnSpc>
                <a:spcPct val="100000"/>
              </a:lnSpc>
              <a:spcBef>
                <a:spcPct val="0"/>
              </a:spcBef>
              <a:spcAft>
                <a:spcPct val="0"/>
              </a:spcAft>
              <a:buClrTx/>
              <a:buSzTx/>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Core Needle Biopsy.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2400" dirty="0" smtClean="0">
                <a:latin typeface="Times New Roman" pitchFamily="18" charset="0"/>
                <a:ea typeface="Calibri" pitchFamily="34" charset="0"/>
                <a:cs typeface="Times New Roman" pitchFamily="18" charset="0"/>
              </a:rPr>
              <a:t>I</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 uses a specially designed needle to obtain a small core of tissue that permits histological analysis.  The needle has a cutting tip.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457200" y="275282"/>
            <a:ext cx="81534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Types of Biopsies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Bone Marrow Biopsy</a:t>
            </a:r>
          </a:p>
          <a:p>
            <a:pPr marL="0" marR="0" lvl="0" indent="0" algn="l" defTabSz="914400" rtl="0" eaLnBrk="0" fontAlgn="base" latinLnBrk="0" hangingPunct="0">
              <a:lnSpc>
                <a:spcPct val="100000"/>
              </a:lnSpc>
              <a:spcBef>
                <a:spcPct val="0"/>
              </a:spcBef>
              <a:spcAft>
                <a:spcPct val="0"/>
              </a:spcAft>
              <a:buClrTx/>
              <a:buSzTx/>
              <a:buFontTx/>
              <a:buNone/>
              <a:tabLst/>
            </a:pPr>
            <a:r>
              <a:rPr lang="en-US" sz="2000" dirty="0" smtClean="0">
                <a:latin typeface="Times New Roman" pitchFamily="18" charset="0"/>
                <a:cs typeface="Times New Roman" pitchFamily="18" charset="0"/>
              </a:rPr>
              <a:t>It involves the removal of a core of bone cells by a biopsy needle.</a:t>
            </a:r>
            <a:endParaRPr kumimoji="0" lang="en-US" sz="20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large needle is used to enter the pelvis bone </a:t>
            </a:r>
            <a:r>
              <a:rPr lang="en-US" sz="2000" dirty="0" smtClean="0">
                <a:latin typeface="Times New Roman" pitchFamily="18" charset="0"/>
                <a:ea typeface="Calibri" pitchFamily="34" charset="0"/>
                <a:cs typeface="Times New Roman" pitchFamily="18" charset="0"/>
              </a:rPr>
              <a:t>and</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bone marrow is collected.  </a:t>
            </a:r>
            <a:r>
              <a:rPr lang="en-US" sz="2000" dirty="0" smtClean="0">
                <a:latin typeface="Times New Roman" pitchFamily="18" charset="0"/>
                <a:ea typeface="Calibri" pitchFamily="34" charset="0"/>
                <a:cs typeface="Times New Roman" pitchFamily="18" charset="0"/>
              </a:rPr>
              <a:t>This </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helps to detect blood diseases such as leukemia or lymphoma.</a:t>
            </a:r>
          </a:p>
          <a:p>
            <a:pPr lvl="0" eaLnBrk="0" fontAlgn="base" hangingPunct="0">
              <a:spcBef>
                <a:spcPct val="0"/>
              </a:spcBef>
              <a:spcAft>
                <a:spcPct val="0"/>
              </a:spcAf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en-US" sz="2000" b="1" dirty="0" smtClean="0">
                <a:latin typeface="Times New Roman" pitchFamily="18" charset="0"/>
                <a:ea typeface="Calibri" pitchFamily="34" charset="0"/>
                <a:cs typeface="Times New Roman" pitchFamily="18" charset="0"/>
              </a:rPr>
              <a:t>Bone Marrow Aspiration </a:t>
            </a:r>
          </a:p>
          <a:p>
            <a:pPr lvl="0" eaLnBrk="0" fontAlgn="base" hangingPunct="0">
              <a:spcBef>
                <a:spcPct val="0"/>
              </a:spcBef>
              <a:spcAft>
                <a:spcPct val="0"/>
              </a:spcAft>
            </a:pPr>
            <a:r>
              <a:rPr kumimoji="0" lang="en-US" sz="2000" i="0" u="none" strike="noStrike" cap="none" normalizeH="0" baseline="0" dirty="0" smtClean="0">
                <a:ln>
                  <a:noFill/>
                </a:ln>
                <a:solidFill>
                  <a:schemeClr val="tx1"/>
                </a:solidFill>
                <a:effectLst/>
                <a:latin typeface="Times New Roman" pitchFamily="18" charset="0"/>
                <a:cs typeface="Times New Roman" pitchFamily="18" charset="0"/>
              </a:rPr>
              <a:t>It involves removal of a small amount of organic material from the medulla of certain</a:t>
            </a:r>
            <a:r>
              <a:rPr kumimoji="0" lang="en-US" sz="2000" i="0" u="none" strike="noStrike" cap="none" normalizeH="0" dirty="0" smtClean="0">
                <a:ln>
                  <a:noFill/>
                </a:ln>
                <a:solidFill>
                  <a:schemeClr val="tx1"/>
                </a:solidFill>
                <a:effectLst/>
                <a:latin typeface="Times New Roman" pitchFamily="18" charset="0"/>
                <a:cs typeface="Times New Roman" pitchFamily="18" charset="0"/>
              </a:rPr>
              <a:t> </a:t>
            </a:r>
            <a:r>
              <a:rPr lang="en-US" sz="2000" dirty="0" smtClean="0">
                <a:latin typeface="Times New Roman" pitchFamily="18" charset="0"/>
                <a:cs typeface="Times New Roman" pitchFamily="18" charset="0"/>
              </a:rPr>
              <a:t>bones by a large bore needle.</a:t>
            </a:r>
            <a:endParaRPr kumimoji="0" lang="en-US" sz="20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Liver Biopsy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needle is injected into the liver through the skin capturing liver tissue .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Kidney/Renal Biopsy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2000" dirty="0" smtClean="0">
                <a:latin typeface="Times New Roman" pitchFamily="18" charset="0"/>
                <a:ea typeface="Calibri" pitchFamily="34" charset="0"/>
                <a:cs typeface="Times New Roman" pitchFamily="18" charset="0"/>
              </a:rPr>
              <a:t>I</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 is similar to a liver biopsy.  A needle is injected through the skin on the back into the kidney.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Prostate Biopsy.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obtain a prostate biopsy a probe is inserted into the rectum.  Multiple needle biopsies are taken</a:t>
            </a:r>
            <a:r>
              <a:rPr kumimoji="0" lang="en-US" sz="20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one time.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Skin Biopsy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circular blade is used to get a sample of skin tissue </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152400" y="75226"/>
            <a:ext cx="8686800" cy="5663089"/>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BONE MARROW BIOPSY/ASPIRATION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Purpose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obtain bone marrow cells for examination and diagnosis.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Indications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en-US" sz="2800" dirty="0" smtClean="0">
                <a:latin typeface="Times New Roman" pitchFamily="18" charset="0"/>
                <a:ea typeface="Calibri" pitchFamily="34" charset="0"/>
                <a:cs typeface="Times New Roman" pitchFamily="18" charset="0"/>
              </a:rPr>
              <a:t>P</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atients in whom the following conditions</a:t>
            </a:r>
            <a:r>
              <a:rPr lang="en-US" sz="2800" dirty="0" smtClean="0">
                <a:latin typeface="Times New Roman" pitchFamily="18" charset="0"/>
                <a:ea typeface="Calibri" pitchFamily="34" charset="0"/>
                <a:cs typeface="Times New Roman" pitchFamily="18" charset="0"/>
              </a:rPr>
              <a:t> are suspected:</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Leukemia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Anaemia</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Thrombocytopenia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lvl="0" eaLnBrk="0" fontAlgn="base" hangingPunct="0">
              <a:spcBef>
                <a:spcPct val="0"/>
              </a:spcBef>
              <a:spcAft>
                <a:spcPct val="0"/>
              </a:spcAft>
              <a:buFontTx/>
              <a:buChar char="•"/>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Hodgkin’s lymphoma </a:t>
            </a:r>
            <a:r>
              <a:rPr lang="en-US" sz="2800" dirty="0" smtClean="0">
                <a:latin typeface="Times New Roman" pitchFamily="18" charset="0"/>
                <a:ea typeface="Calibri" pitchFamily="34" charset="0"/>
                <a:cs typeface="Times New Roman" pitchFamily="18" charset="0"/>
              </a:rPr>
              <a:t>and non-Hodgkin’s lymphoma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Multiple myeloma</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685800"/>
            <a:ext cx="7848600" cy="2246769"/>
          </a:xfrm>
          <a:prstGeom prst="rect">
            <a:avLst/>
          </a:prstGeom>
          <a:noFill/>
        </p:spPr>
        <p:txBody>
          <a:bodyPr wrap="square" rtlCol="0">
            <a:spAutoFit/>
          </a:bodyPr>
          <a:lstStyle/>
          <a:p>
            <a:pPr lvl="0" fontAlgn="base">
              <a:spcBef>
                <a:spcPct val="0"/>
              </a:spcBef>
              <a:spcAft>
                <a:spcPct val="0"/>
              </a:spcAft>
            </a:pPr>
            <a:r>
              <a:rPr lang="en-US" sz="2800" b="1" u="sng" dirty="0" smtClean="0">
                <a:latin typeface="Times New Roman" pitchFamily="18" charset="0"/>
                <a:ea typeface="Calibri" pitchFamily="34" charset="0"/>
                <a:cs typeface="Times New Roman" pitchFamily="18" charset="0"/>
              </a:rPr>
              <a:t>Module units                                                    Hours</a:t>
            </a:r>
            <a:endParaRPr lang="en-US" sz="2800" b="1" dirty="0" smtClean="0">
              <a:latin typeface="Arial" pitchFamily="34" charset="0"/>
              <a:cs typeface="Arial" pitchFamily="34" charset="0"/>
            </a:endParaRPr>
          </a:p>
          <a:p>
            <a:pPr marL="514350" lvl="0" indent="-514350" eaLnBrk="0" fontAlgn="base" hangingPunct="0">
              <a:spcBef>
                <a:spcPct val="0"/>
              </a:spcBef>
              <a:spcAft>
                <a:spcPct val="0"/>
              </a:spcAft>
              <a:buFont typeface="+mj-lt"/>
              <a:buAutoNum type="arabicPeriod"/>
            </a:pPr>
            <a:r>
              <a:rPr lang="en-US" sz="2800" dirty="0" smtClean="0">
                <a:latin typeface="Times New Roman" pitchFamily="18" charset="0"/>
                <a:ea typeface="Calibri" pitchFamily="34" charset="0"/>
                <a:cs typeface="Times New Roman" pitchFamily="18" charset="0"/>
              </a:rPr>
              <a:t>Diagnostic procedures                                    -04 </a:t>
            </a:r>
            <a:endParaRPr lang="en-US" sz="2800" dirty="0" smtClean="0">
              <a:latin typeface="Arial" pitchFamily="34" charset="0"/>
              <a:cs typeface="Arial" pitchFamily="34" charset="0"/>
            </a:endParaRPr>
          </a:p>
          <a:p>
            <a:pPr marL="514350" lvl="0" indent="-514350" eaLnBrk="0" fontAlgn="base" hangingPunct="0">
              <a:spcBef>
                <a:spcPct val="0"/>
              </a:spcBef>
              <a:spcAft>
                <a:spcPct val="0"/>
              </a:spcAft>
              <a:buFont typeface="+mj-lt"/>
              <a:buAutoNum type="arabicPeriod"/>
            </a:pPr>
            <a:r>
              <a:rPr lang="en-US" sz="2800" dirty="0" smtClean="0">
                <a:latin typeface="Times New Roman" pitchFamily="18" charset="0"/>
                <a:ea typeface="Calibri" pitchFamily="34" charset="0"/>
                <a:cs typeface="Times New Roman" pitchFamily="18" charset="0"/>
              </a:rPr>
              <a:t>Radiological examinations                              -04  </a:t>
            </a:r>
          </a:p>
          <a:p>
            <a:pPr marL="514350" lvl="0" indent="-514350" eaLnBrk="0" fontAlgn="base" hangingPunct="0">
              <a:spcBef>
                <a:spcPct val="0"/>
              </a:spcBef>
              <a:spcAft>
                <a:spcPct val="0"/>
              </a:spcAft>
              <a:buFont typeface="+mj-lt"/>
              <a:buAutoNum type="arabicPeriod"/>
            </a:pPr>
            <a:r>
              <a:rPr lang="en-US" sz="2800" dirty="0" smtClean="0">
                <a:latin typeface="Times New Roman" pitchFamily="18" charset="0"/>
                <a:cs typeface="Times New Roman" pitchFamily="18" charset="0"/>
              </a:rPr>
              <a:t>Endoscopic  Examinations                              -02 </a:t>
            </a:r>
          </a:p>
          <a:p>
            <a:pPr marL="514350" lvl="0" indent="-514350" eaLnBrk="0" fontAlgn="base" hangingPunct="0">
              <a:spcBef>
                <a:spcPct val="0"/>
              </a:spcBef>
              <a:spcAft>
                <a:spcPct val="0"/>
              </a:spcAft>
              <a:buFont typeface="+mj-lt"/>
              <a:buAutoNum type="arabicPeriod"/>
            </a:pPr>
            <a:r>
              <a:rPr lang="en-US" sz="2800" dirty="0" smtClean="0">
                <a:latin typeface="Times New Roman" pitchFamily="18" charset="0"/>
                <a:cs typeface="Times New Roman" pitchFamily="18" charset="0"/>
              </a:rPr>
              <a:t>Voluntary  Medical Male Circumcision           -04 </a:t>
            </a:r>
            <a:endParaRPr lang="en-US" sz="28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762000" y="270977"/>
            <a:ext cx="7772400" cy="5170646"/>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Requirements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Trolley containing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Top Shelf </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Sterile pack with bone marrow biopsy/aspiration tray containing:</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pairs of dressing forceps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Gallipots-2</a:t>
            </a:r>
          </a:p>
          <a:p>
            <a:pPr lvl="0" eaLnBrk="0" fontAlgn="base" hangingPunct="0">
              <a:spcBef>
                <a:spcPct val="0"/>
              </a:spcBef>
              <a:spcAft>
                <a:spcPct val="0"/>
              </a:spcAft>
              <a:buFont typeface="Wingdings" pitchFamily="2" charset="2"/>
              <a:buChar char="v"/>
            </a:pPr>
            <a:r>
              <a:rPr lang="en-US" sz="2800" dirty="0" smtClean="0">
                <a:latin typeface="Times New Roman" pitchFamily="18" charset="0"/>
                <a:ea typeface="Calibri" pitchFamily="34" charset="0"/>
                <a:cs typeface="Times New Roman" pitchFamily="18" charset="0"/>
              </a:rPr>
              <a:t>Dressing forceps</a:t>
            </a:r>
          </a:p>
          <a:p>
            <a:pPr eaLnBrk="0" fontAlgn="base" hangingPunct="0">
              <a:spcBef>
                <a:spcPct val="0"/>
              </a:spcBef>
              <a:spcAft>
                <a:spcPct val="0"/>
              </a:spcAft>
              <a:buFont typeface="Wingdings" pitchFamily="2" charset="2"/>
              <a:buChar char="v"/>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Biopsy</a:t>
            </a:r>
            <a:r>
              <a:rPr kumimoji="0" lang="en-US" sz="28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needles</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en-US" sz="2800" dirty="0" smtClean="0">
                <a:latin typeface="Times New Roman" pitchFamily="18" charset="0"/>
                <a:ea typeface="Calibri" pitchFamily="34" charset="0"/>
                <a:cs typeface="Times New Roman" pitchFamily="18" charset="0"/>
              </a:rPr>
              <a:t>Sterile marrow aspiration needles </a:t>
            </a:r>
            <a:endParaRPr lang="en-US" sz="2800" dirty="0" smtClean="0">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lang="en-US" sz="2800" b="1" dirty="0" smtClean="0">
                <a:latin typeface="Times New Roman" pitchFamily="18" charset="0"/>
                <a:ea typeface="Calibri" pitchFamily="34" charset="0"/>
                <a:cs typeface="Times New Roman" pitchFamily="18" charset="0"/>
              </a:rPr>
              <a:t>Bottom shelf</a:t>
            </a: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8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eaLnBrk="0" fontAlgn="base" hangingPunct="0">
              <a:spcBef>
                <a:spcPct val="0"/>
              </a:spcBef>
              <a:spcAft>
                <a:spcPct val="0"/>
              </a:spcAft>
              <a:buFont typeface="Wingdings" pitchFamily="2" charset="2"/>
              <a:buChar char="v"/>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Sterile 20 ml syringe for aspiration of the marrow, marrow puncture </a:t>
            </a:r>
            <a:r>
              <a:rPr lang="en-US" sz="2800" dirty="0" smtClean="0">
                <a:latin typeface="Times New Roman" pitchFamily="18" charset="0"/>
                <a:ea typeface="Calibri" pitchFamily="34" charset="0"/>
                <a:cs typeface="Times New Roman" pitchFamily="18" charset="0"/>
              </a:rPr>
              <a:t>needle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762000"/>
            <a:ext cx="6096000" cy="5816977"/>
          </a:xfrm>
          <a:prstGeom prst="rect">
            <a:avLst/>
          </a:prstGeom>
          <a:noFill/>
        </p:spPr>
        <p:txBody>
          <a:bodyPr wrap="square" rtlCol="0">
            <a:spAutoFit/>
          </a:bodyPr>
          <a:lstStyle/>
          <a:p>
            <a:pPr lvl="0" eaLnBrk="0" fontAlgn="base" hangingPunct="0">
              <a:spcBef>
                <a:spcPct val="0"/>
              </a:spcBef>
              <a:spcAft>
                <a:spcPct val="0"/>
              </a:spcAft>
              <a:buFont typeface="Wingdings" pitchFamily="2" charset="2"/>
              <a:buChar char="v"/>
            </a:pPr>
            <a:r>
              <a:rPr lang="en-US" sz="2800" dirty="0" smtClean="0">
                <a:latin typeface="Times New Roman" pitchFamily="18" charset="0"/>
                <a:ea typeface="Calibri" pitchFamily="34" charset="0"/>
                <a:cs typeface="Times New Roman" pitchFamily="18" charset="0"/>
              </a:rPr>
              <a:t>Dressing towel</a:t>
            </a:r>
          </a:p>
          <a:p>
            <a:pPr lvl="0" eaLnBrk="0" fontAlgn="base" hangingPunct="0">
              <a:spcBef>
                <a:spcPct val="0"/>
              </a:spcBef>
              <a:spcAft>
                <a:spcPct val="0"/>
              </a:spcAft>
              <a:buFont typeface="Wingdings" pitchFamily="2" charset="2"/>
              <a:buChar char="v"/>
            </a:pPr>
            <a:r>
              <a:rPr lang="en-US" sz="2800" dirty="0" smtClean="0">
                <a:latin typeface="Times New Roman" pitchFamily="18" charset="0"/>
                <a:ea typeface="Calibri" pitchFamily="34" charset="0"/>
                <a:cs typeface="Times New Roman" pitchFamily="18" charset="0"/>
              </a:rPr>
              <a:t>Hand towels</a:t>
            </a:r>
          </a:p>
          <a:p>
            <a:pPr lvl="0" eaLnBrk="0" fontAlgn="base" hangingPunct="0">
              <a:spcBef>
                <a:spcPct val="0"/>
              </a:spcBef>
              <a:spcAft>
                <a:spcPct val="0"/>
              </a:spcAft>
              <a:buFont typeface="Wingdings" pitchFamily="2" charset="2"/>
              <a:buChar char="v"/>
            </a:pPr>
            <a:r>
              <a:rPr lang="en-US" sz="2800" dirty="0" smtClean="0">
                <a:latin typeface="Times New Roman" pitchFamily="18" charset="0"/>
                <a:ea typeface="Calibri" pitchFamily="34" charset="0"/>
                <a:cs typeface="Times New Roman" pitchFamily="18" charset="0"/>
              </a:rPr>
              <a:t>Sterile surgical blades</a:t>
            </a:r>
          </a:p>
          <a:p>
            <a:pPr lvl="0" eaLnBrk="0" fontAlgn="base" hangingPunct="0">
              <a:spcBef>
                <a:spcPct val="0"/>
              </a:spcBef>
              <a:spcAft>
                <a:spcPct val="0"/>
              </a:spcAft>
              <a:buFont typeface="Wingdings" pitchFamily="2" charset="2"/>
              <a:buChar char="v"/>
            </a:pPr>
            <a:r>
              <a:rPr lang="en-US" sz="2800" dirty="0" smtClean="0">
                <a:latin typeface="Times New Roman" pitchFamily="18" charset="0"/>
                <a:ea typeface="Calibri" pitchFamily="34" charset="0"/>
                <a:cs typeface="Times New Roman" pitchFamily="18" charset="0"/>
              </a:rPr>
              <a:t>Appropriate syringes</a:t>
            </a:r>
            <a:endParaRPr lang="en-US" sz="28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 typeface="Wingdings" pitchFamily="2" charset="2"/>
              <a:buChar char="v"/>
            </a:pPr>
            <a:r>
              <a:rPr lang="en-US" sz="2800" dirty="0" smtClean="0">
                <a:latin typeface="Times New Roman" pitchFamily="18" charset="0"/>
                <a:ea typeface="Calibri" pitchFamily="34" charset="0"/>
                <a:cs typeface="Times New Roman" pitchFamily="18" charset="0"/>
              </a:rPr>
              <a:t>Swabs</a:t>
            </a:r>
          </a:p>
          <a:p>
            <a:pPr lvl="0" eaLnBrk="0" fontAlgn="base" hangingPunct="0">
              <a:spcBef>
                <a:spcPct val="0"/>
              </a:spcBef>
              <a:spcAft>
                <a:spcPct val="0"/>
              </a:spcAft>
              <a:buFont typeface="Wingdings" pitchFamily="2" charset="2"/>
              <a:buChar char="v"/>
            </a:pPr>
            <a:r>
              <a:rPr lang="en-US" sz="2800" dirty="0" smtClean="0">
                <a:latin typeface="Times New Roman" pitchFamily="18" charset="0"/>
                <a:ea typeface="Calibri" pitchFamily="34" charset="0"/>
                <a:cs typeface="Times New Roman" pitchFamily="18" charset="0"/>
              </a:rPr>
              <a:t>Adhesive tape </a:t>
            </a:r>
            <a:endParaRPr lang="en-US" sz="28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 typeface="Wingdings" pitchFamily="2" charset="2"/>
              <a:buChar char="v"/>
            </a:pPr>
            <a:r>
              <a:rPr lang="en-US" sz="2800" dirty="0" smtClean="0">
                <a:latin typeface="Times New Roman" pitchFamily="18" charset="0"/>
                <a:ea typeface="Calibri" pitchFamily="34" charset="0"/>
                <a:cs typeface="Times New Roman" pitchFamily="18" charset="0"/>
              </a:rPr>
              <a:t>A pair of towels </a:t>
            </a:r>
            <a:endParaRPr lang="en-US" sz="2800" dirty="0" smtClean="0">
              <a:latin typeface="Arial" pitchFamily="34" charset="0"/>
              <a:ea typeface="Calibri" pitchFamily="34" charset="0"/>
              <a:cs typeface="Times New Roman" pitchFamily="18" charset="0"/>
            </a:endParaRPr>
          </a:p>
          <a:p>
            <a:pPr lvl="0" fontAlgn="base">
              <a:spcBef>
                <a:spcPct val="0"/>
              </a:spcBef>
              <a:spcAft>
                <a:spcPct val="0"/>
              </a:spcAft>
              <a:buFont typeface="Wingdings" pitchFamily="2" charset="2"/>
              <a:buChar char="v"/>
            </a:pPr>
            <a:r>
              <a:rPr lang="en-US" sz="2800" dirty="0" smtClean="0">
                <a:latin typeface="Times New Roman" pitchFamily="18" charset="0"/>
                <a:ea typeface="Calibri" pitchFamily="34" charset="0"/>
                <a:cs typeface="Times New Roman" pitchFamily="18" charset="0"/>
              </a:rPr>
              <a:t>Intravascular needles </a:t>
            </a:r>
          </a:p>
          <a:p>
            <a:pPr lvl="0" fontAlgn="base">
              <a:spcBef>
                <a:spcPct val="0"/>
              </a:spcBef>
              <a:spcAft>
                <a:spcPct val="0"/>
              </a:spcAft>
              <a:buFont typeface="Wingdings" pitchFamily="2" charset="2"/>
              <a:buChar char="v"/>
            </a:pPr>
            <a:r>
              <a:rPr lang="en-US" sz="2800" u="sng" dirty="0" smtClean="0">
                <a:latin typeface="Times New Roman" pitchFamily="18" charset="0"/>
                <a:cs typeface="Times New Roman" pitchFamily="18" charset="0"/>
              </a:rPr>
              <a:t>Narrow blade and handle</a:t>
            </a:r>
            <a:endParaRPr lang="en-US" sz="2800"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v"/>
            </a:pPr>
            <a:r>
              <a:rPr lang="en-US" sz="2800" dirty="0" smtClean="0">
                <a:latin typeface="Times New Roman" pitchFamily="18" charset="0"/>
                <a:ea typeface="Calibri" pitchFamily="34" charset="0"/>
                <a:cs typeface="Times New Roman" pitchFamily="18" charset="0"/>
              </a:rPr>
              <a:t>Antiseptic lotion </a:t>
            </a:r>
            <a:endParaRPr lang="en-US" sz="28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 typeface="Wingdings" pitchFamily="2" charset="2"/>
              <a:buChar char="v"/>
            </a:pPr>
            <a:r>
              <a:rPr lang="en-US" sz="2800" dirty="0" smtClean="0">
                <a:latin typeface="Times New Roman" pitchFamily="18" charset="0"/>
                <a:ea typeface="Calibri" pitchFamily="34" charset="0"/>
                <a:cs typeface="Times New Roman" pitchFamily="18" charset="0"/>
              </a:rPr>
              <a:t>Blood slides </a:t>
            </a:r>
            <a:endParaRPr lang="en-US" sz="28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 typeface="Wingdings" pitchFamily="2" charset="2"/>
              <a:buChar char="v"/>
            </a:pPr>
            <a:r>
              <a:rPr lang="en-US" sz="2800" dirty="0" err="1" smtClean="0">
                <a:latin typeface="Times New Roman" pitchFamily="18" charset="0"/>
                <a:ea typeface="Calibri" pitchFamily="34" charset="0"/>
                <a:cs typeface="Times New Roman" pitchFamily="18" charset="0"/>
              </a:rPr>
              <a:t>Collodion</a:t>
            </a:r>
            <a:r>
              <a:rPr lang="en-US" sz="2800" dirty="0" smtClean="0">
                <a:latin typeface="Times New Roman" pitchFamily="18" charset="0"/>
                <a:ea typeface="Calibri" pitchFamily="34" charset="0"/>
                <a:cs typeface="Times New Roman" pitchFamily="18" charset="0"/>
              </a:rPr>
              <a:t> </a:t>
            </a:r>
            <a:endParaRPr lang="en-US" sz="28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 typeface="Wingdings" pitchFamily="2" charset="2"/>
              <a:buChar char="v"/>
            </a:pPr>
            <a:endParaRPr lang="en-US" dirty="0" smtClean="0">
              <a:latin typeface="Arial" pitchFamily="34" charset="0"/>
              <a:cs typeface="Arial" pitchFamily="34" charset="0"/>
            </a:endParaRPr>
          </a:p>
          <a:p>
            <a:pPr lvl="0" eaLnBrk="0" fontAlgn="base" hangingPunct="0">
              <a:spcBef>
                <a:spcPct val="0"/>
              </a:spcBef>
              <a:spcAft>
                <a:spcPct val="0"/>
              </a:spcAft>
            </a:pPr>
            <a:endParaRPr lang="en-U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381000" y="142476"/>
            <a:ext cx="8382000" cy="6309420"/>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8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Local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anaesthetic</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Antiseptic solutions - </a:t>
            </a:r>
            <a:r>
              <a:rPr lang="en-US" sz="2800" dirty="0" err="1" smtClean="0">
                <a:latin typeface="Times New Roman" pitchFamily="18" charset="0"/>
                <a:ea typeface="Calibri" pitchFamily="34" charset="0"/>
                <a:cs typeface="Times New Roman" pitchFamily="18" charset="0"/>
              </a:rPr>
              <a:t>p</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ovidone</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and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methylated</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spirit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Pair of scissors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Receiver for instruments </a:t>
            </a:r>
            <a:endParaRPr lang="en-US" sz="2800" dirty="0" smtClean="0">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Adhesive</a:t>
            </a:r>
            <a:r>
              <a:rPr kumimoji="0" lang="en-US" sz="2800" b="0" i="0" u="none" strike="noStrike" cap="none" normalizeH="0" dirty="0" smtClean="0">
                <a:ln>
                  <a:noFill/>
                </a:ln>
                <a:solidFill>
                  <a:schemeClr val="tx1"/>
                </a:solidFill>
                <a:effectLst/>
                <a:latin typeface="Times New Roman" pitchFamily="18" charset="0"/>
                <a:cs typeface="Times New Roman" pitchFamily="18" charset="0"/>
              </a:rPr>
              <a:t> tape</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lang="en-US" sz="2800" baseline="0" dirty="0" smtClean="0">
                <a:latin typeface="Times New Roman" pitchFamily="18" charset="0"/>
                <a:cs typeface="Times New Roman" pitchFamily="18" charset="0"/>
              </a:rPr>
              <a:t>Masks</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800" b="0" i="0" u="none" strike="noStrike" cap="none" normalizeH="0" dirty="0" smtClean="0">
                <a:ln>
                  <a:noFill/>
                </a:ln>
                <a:solidFill>
                  <a:schemeClr val="tx1"/>
                </a:solidFill>
                <a:effectLst/>
                <a:latin typeface="Times New Roman" pitchFamily="18" charset="0"/>
                <a:cs typeface="Times New Roman" pitchFamily="18" charset="0"/>
              </a:rPr>
              <a:t>Clean and sterile gloves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Nursing responsibility in preparation of the patient and during the procedure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Ensure the patient has understood the procedure and consent has been obtained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Wash and dry hands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Give the patient sedation if prescribed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533400" y="-73221"/>
            <a:ext cx="7467600" cy="5232202"/>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Prepare the equipment and trolley as required </a:t>
            </a:r>
            <a:endParaRPr lang="en-US" sz="24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Ensure the patients privacy </a:t>
            </a:r>
            <a:endParaRPr lang="en-US" sz="24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Help the patient into the correct position depending on the chosen site </a:t>
            </a:r>
            <a:endParaRPr lang="en-US" sz="2400" dirty="0" smtClean="0">
              <a:latin typeface="Arial" pitchFamily="34" charset="0"/>
              <a:cs typeface="Arial" pitchFamily="34" charset="0"/>
            </a:endParaRPr>
          </a:p>
          <a:p>
            <a:pPr lvl="0" eaLnBrk="0" fontAlgn="base" hangingPunct="0">
              <a:spcBef>
                <a:spcPct val="0"/>
              </a:spcBef>
              <a:spcAft>
                <a:spcPct val="0"/>
              </a:spcAft>
              <a:buFont typeface="Arial" pitchFamily="34" charset="0"/>
              <a:buChar char="•"/>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position will depend on the chose site.  The main sites are: </a:t>
            </a:r>
          </a:p>
          <a:p>
            <a:pPr lvl="0"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The sternum. The patient lies </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supine with one pillow     under his head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iliac crest. This can be either an anterior or posterior approach .If the anterior approach is used, the patient can lie prone or on his side. </a:t>
            </a:r>
            <a:r>
              <a:rPr lang="en-US" sz="2400" dirty="0" smtClean="0">
                <a:latin typeface="Times New Roman" pitchFamily="18" charset="0"/>
                <a:ea typeface="Calibri" pitchFamily="34" charset="0"/>
                <a:cs typeface="Times New Roman" pitchFamily="18" charset="0"/>
              </a:rPr>
              <a:t>W</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hen the posterior approach is used the patient must lie on his side with top leg flexed and bottom leg straight.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1143000" y="52374"/>
            <a:ext cx="6553200" cy="6771084"/>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Nursing Care of The Patient After Bone Marrow Aspiration /biopsy</a:t>
            </a:r>
            <a:endParaRPr kumimoji="0" lang="en-US"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Allow the patient to rest quietly for approximately an hour following this procedure </a:t>
            </a:r>
            <a:endParaRPr kumimoji="0" lang="en-US"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If sedation was given before the procedure, allow the effects to wear off before the patient is mobilized.</a:t>
            </a:r>
            <a:endParaRPr kumimoji="0" lang="en-US"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Take the patient's blood pressure, pulse and respiration half hourly for the first </a:t>
            </a:r>
            <a:r>
              <a:rPr lang="en-US" sz="2000" dirty="0" smtClean="0">
                <a:latin typeface="Times New Roman" pitchFamily="18" charset="0"/>
                <a:ea typeface="Calibri" pitchFamily="34" charset="0"/>
                <a:cs typeface="Times New Roman" pitchFamily="18" charset="0"/>
              </a:rPr>
              <a:t>one</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hours following the procedure then 4 hourly thereafter.</a:t>
            </a:r>
            <a:endParaRPr kumimoji="0" lang="en-US"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Observe the puncture site for continued bleeding or hematoma formation as some patients may have a bleeding disorder. </a:t>
            </a:r>
            <a:endParaRPr kumimoji="0" lang="en-US"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Observe any sudden changes in the patients general condition, especially in breathing, if the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sternal</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site is used.  This may signify injury to underlying vital organs .  Any such change should be reported. </a:t>
            </a:r>
            <a:endParaRPr kumimoji="0" lang="en-US"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Bone Marrow Biopsy Complications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Haemorrhage</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Allergic reaction to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anaesthesia</a:t>
            </a:r>
            <a:endPar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en-US" sz="2000" dirty="0" smtClean="0">
                <a:latin typeface="Times New Roman" pitchFamily="18" charset="0"/>
                <a:ea typeface="Calibri" pitchFamily="34" charset="0"/>
                <a:cs typeface="Times New Roman" pitchFamily="18" charset="0"/>
              </a:rPr>
              <a:t>I</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nfection </a:t>
            </a:r>
            <a:endParaRPr kumimoji="0" lang="en-US"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Persistent pain at the site of biopsy.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838200" y="77136"/>
            <a:ext cx="7239000" cy="7448193"/>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PARACENTESIS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Definition</a:t>
            </a:r>
            <a:r>
              <a:rPr kumimoji="0" lang="en-US" sz="24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This is the removal of fluid from a body's cavity via a needle or another hollow instrument .  It includes:-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Abdominal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paracentesis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paracentesis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abdominis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Thoracentesis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paracentesis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thoracis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Abdominal </a:t>
            </a:r>
            <a:r>
              <a:rPr kumimoji="0" lang="en-US" sz="2400" b="1" i="0" u="sng"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paracentesis</a:t>
            </a: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This is the removal of fluid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ascites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from the </a:t>
            </a:r>
            <a:r>
              <a:rPr lang="en-US" sz="2400" dirty="0" smtClean="0">
                <a:latin typeface="Times New Roman" pitchFamily="18" charset="0"/>
                <a:ea typeface="Calibri" pitchFamily="34" charset="0"/>
                <a:cs typeface="Times New Roman" pitchFamily="18" charset="0"/>
              </a:rPr>
              <a:t>abdominal</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cavity through a small surgical incision through the abdominal wall. It is also referred to as abdominal tap.</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Ascites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is the abnormal buildup of fluid in the abdomen.</a:t>
            </a:r>
          </a:p>
          <a:p>
            <a:pPr lvl="0" fontAlgn="base">
              <a:spcBef>
                <a:spcPct val="0"/>
              </a:spcBef>
              <a:spcAft>
                <a:spcPct val="0"/>
              </a:spcAf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en-US" sz="2400" b="1" u="sng" dirty="0" smtClean="0">
                <a:latin typeface="Times New Roman" pitchFamily="18" charset="0"/>
                <a:ea typeface="Calibri" pitchFamily="34" charset="0"/>
                <a:cs typeface="Times New Roman" pitchFamily="18" charset="0"/>
              </a:rPr>
              <a:t>Purposes </a:t>
            </a:r>
            <a:endParaRPr lang="en-US" sz="2000" b="1"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Ø"/>
            </a:pPr>
            <a:r>
              <a:rPr lang="en-US" sz="2400" dirty="0" smtClean="0">
                <a:latin typeface="Times New Roman" pitchFamily="18" charset="0"/>
                <a:ea typeface="Calibri" pitchFamily="34" charset="0"/>
                <a:cs typeface="Times New Roman" pitchFamily="18" charset="0"/>
              </a:rPr>
              <a:t>To obtain a specimen of fluid</a:t>
            </a:r>
          </a:p>
          <a:p>
            <a:pPr lvl="0" eaLnBrk="0" fontAlgn="base" hangingPunct="0">
              <a:spcBef>
                <a:spcPct val="0"/>
              </a:spcBef>
              <a:spcAft>
                <a:spcPct val="0"/>
              </a:spcAft>
              <a:buFont typeface="Wingdings" pitchFamily="2" charset="2"/>
              <a:buChar char="Ø"/>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To </a:t>
            </a:r>
            <a:r>
              <a:rPr kumimoji="0" lang="en-US" sz="2400" b="0" i="0" u="none" strike="noStrike" cap="none" normalizeH="0" baseline="0" dirty="0" err="1" smtClean="0">
                <a:ln>
                  <a:noFill/>
                </a:ln>
                <a:solidFill>
                  <a:schemeClr val="tx1"/>
                </a:solidFill>
                <a:effectLst/>
                <a:latin typeface="Times New Roman" pitchFamily="18" charset="0"/>
                <a:cs typeface="Times New Roman" pitchFamily="18" charset="0"/>
              </a:rPr>
              <a:t>releive</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pressure in the abdomen</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4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Indications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en-US" sz="2400" dirty="0" smtClean="0">
                <a:latin typeface="Times New Roman" pitchFamily="18" charset="0"/>
                <a:ea typeface="Calibri" pitchFamily="34" charset="0"/>
                <a:cs typeface="Times New Roman" pitchFamily="18" charset="0"/>
              </a:rPr>
              <a:t>Respiratory compromise as a result of </a:t>
            </a:r>
            <a:r>
              <a:rPr lang="en-US" sz="2400" dirty="0" err="1" smtClean="0">
                <a:latin typeface="Times New Roman" pitchFamily="18" charset="0"/>
                <a:ea typeface="Calibri" pitchFamily="34" charset="0"/>
                <a:cs typeface="Times New Roman" pitchFamily="18" charset="0"/>
              </a:rPr>
              <a:t>ascites</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Internal bleeding e.g. Injury of the viscera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762000" y="14494"/>
            <a:ext cx="8077200" cy="6340197"/>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Abdominal pain or pressure</a:t>
            </a:r>
            <a:r>
              <a:rPr kumimoji="0" lang="en-US"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secondary to </a:t>
            </a:r>
            <a:r>
              <a:rPr kumimoji="0" lang="en-US" sz="2400" b="0" i="0" u="none" strike="noStrike" cap="none" normalizeH="0" dirty="0" err="1" smtClean="0">
                <a:ln>
                  <a:noFill/>
                </a:ln>
                <a:solidFill>
                  <a:schemeClr val="tx1"/>
                </a:solidFill>
                <a:effectLst/>
                <a:latin typeface="Times New Roman" pitchFamily="18" charset="0"/>
                <a:ea typeface="Calibri" pitchFamily="34" charset="0"/>
                <a:cs typeface="Times New Roman" pitchFamily="18" charset="0"/>
              </a:rPr>
              <a:t>ascites</a:t>
            </a:r>
            <a:r>
              <a:rPr kumimoji="0" lang="en-US"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r>
              <a:rPr lang="en-US" sz="2400" dirty="0" smtClean="0">
                <a:latin typeface="Times New Roman" pitchFamily="18" charset="0"/>
                <a:ea typeface="Calibri" pitchFamily="34" charset="0"/>
                <a:cs typeface="Times New Roman" pitchFamily="18" charset="0"/>
              </a:rPr>
              <a:t>Diagnosis of cancer or bacterial peritonitis</a:t>
            </a:r>
            <a:endParaRPr kumimoji="0" lang="en-US"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Requirements</a:t>
            </a:r>
            <a:r>
              <a:rPr kumimoji="0" lang="en-US" sz="24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trolley containing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Top Shelf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Sterile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paracentesis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pack containing: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Kidney dish-1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Swab holder-1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Cotton wool swabs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Scalpel and surgical blade-1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Gallipot-1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Various abdominal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pracentesis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trochars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Abdominal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paracentesis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tubings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Drainage tubing-1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Needle holder-1</a:t>
            </a:r>
          </a:p>
          <a:p>
            <a:pPr marL="0" marR="0" lvl="0" indent="0" algn="l" defTabSz="914400" rtl="0" eaLnBrk="0" fontAlgn="base" latinLnBrk="0" hangingPunct="0">
              <a:lnSpc>
                <a:spcPct val="100000"/>
              </a:lnSpc>
              <a:spcBef>
                <a:spcPct val="0"/>
              </a:spcBef>
              <a:spcAft>
                <a:spcPct val="0"/>
              </a:spcAft>
              <a:buClrTx/>
              <a:buSzTx/>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685800" y="-249196"/>
            <a:ext cx="7391400" cy="7017306"/>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lang="en-US" sz="2000" dirty="0" smtClean="0">
                <a:latin typeface="Times New Roman" pitchFamily="18" charset="0"/>
                <a:ea typeface="Calibri" pitchFamily="34" charset="0"/>
                <a:cs typeface="Times New Roman" pitchFamily="18" charset="0"/>
              </a:rPr>
              <a:t>Toothed dissecting forceps-1 </a:t>
            </a:r>
            <a:endParaRPr lang="en-US" sz="20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 typeface="Wingdings" pitchFamily="2" charset="2"/>
              <a:buChar char="Ø"/>
            </a:pPr>
            <a:r>
              <a:rPr lang="en-US" sz="2000" dirty="0" smtClean="0">
                <a:latin typeface="Times New Roman" pitchFamily="18" charset="0"/>
                <a:ea typeface="Calibri" pitchFamily="34" charset="0"/>
                <a:cs typeface="Times New Roman" pitchFamily="18" charset="0"/>
              </a:rPr>
              <a:t>Cutting needle and suture </a:t>
            </a:r>
            <a:endParaRPr lang="en-US" sz="20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 typeface="Wingdings" pitchFamily="2" charset="2"/>
              <a:buChar char="Ø"/>
            </a:pPr>
            <a:r>
              <a:rPr lang="en-US" sz="2000" dirty="0" smtClean="0">
                <a:latin typeface="Times New Roman" pitchFamily="18" charset="0"/>
                <a:ea typeface="Calibri" pitchFamily="34" charset="0"/>
                <a:cs typeface="Times New Roman" pitchFamily="18" charset="0"/>
              </a:rPr>
              <a:t>Split towel </a:t>
            </a:r>
            <a:endParaRPr lang="en-US" sz="20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 typeface="Wingdings" pitchFamily="2" charset="2"/>
              <a:buChar char="Ø"/>
            </a:pPr>
            <a:r>
              <a:rPr lang="en-US" sz="2000" dirty="0" smtClean="0">
                <a:latin typeface="Times New Roman" pitchFamily="18" charset="0"/>
                <a:ea typeface="Calibri" pitchFamily="34" charset="0"/>
                <a:cs typeface="Times New Roman" pitchFamily="18" charset="0"/>
              </a:rPr>
              <a:t>Pair of gloves </a:t>
            </a:r>
            <a:endParaRPr lang="en-US" sz="20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 typeface="Wingdings" pitchFamily="2" charset="2"/>
              <a:buChar char="Ø"/>
            </a:pPr>
            <a:r>
              <a:rPr lang="en-US" sz="2000" dirty="0" smtClean="0">
                <a:latin typeface="Times New Roman" pitchFamily="18" charset="0"/>
                <a:ea typeface="Calibri" pitchFamily="34" charset="0"/>
                <a:cs typeface="Times New Roman" pitchFamily="18" charset="0"/>
              </a:rPr>
              <a:t>Suture scissors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2000" b="1" u="sng" dirty="0" smtClean="0">
                <a:latin typeface="Times New Roman" pitchFamily="18" charset="0"/>
                <a:cs typeface="Times New Roman" pitchFamily="18" charset="0"/>
              </a:rPr>
              <a:t>Others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cc syringe and </a:t>
            </a:r>
            <a:r>
              <a:rPr lang="en-US" sz="2000" dirty="0" err="1" smtClean="0">
                <a:latin typeface="Times New Roman" pitchFamily="18" charset="0"/>
                <a:ea typeface="Calibri" pitchFamily="34" charset="0"/>
                <a:cs typeface="Times New Roman" pitchFamily="18" charset="0"/>
              </a:rPr>
              <a:t>i</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m</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needles (sterile)</a:t>
            </a:r>
            <a:endParaRPr kumimoji="0" lang="en-US"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measuring jug</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Sterile empty bottle if needed/or receiving bag </a:t>
            </a:r>
            <a:endParaRPr kumimoji="0" lang="en-US"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Cleaning lotion </a:t>
            </a:r>
            <a:endParaRPr kumimoji="0" lang="en-US"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Extra sterile cotton wool swabs and gauze </a:t>
            </a:r>
            <a:endParaRPr kumimoji="0" lang="en-US"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Sterile empty bottle  if needed or receiving bag </a:t>
            </a:r>
            <a:endParaRPr kumimoji="0" lang="en-US"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lang="en-US" sz="2000" dirty="0" smtClean="0">
                <a:latin typeface="Times New Roman" pitchFamily="18" charset="0"/>
                <a:ea typeface="Calibri" pitchFamily="34" charset="0"/>
                <a:cs typeface="Times New Roman" pitchFamily="18" charset="0"/>
              </a:rPr>
              <a:t>Safety pin</a:t>
            </a:r>
            <a:endPar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lang="en-US" sz="2000" dirty="0" smtClean="0">
                <a:latin typeface="Times New Roman" pitchFamily="18" charset="0"/>
                <a:cs typeface="Times New Roman" pitchFamily="18" charset="0"/>
              </a:rPr>
              <a:t>Specimen bottles-2</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000" b="0" i="0" u="none" strike="noStrike" cap="none" normalizeH="0" baseline="0" dirty="0" err="1" smtClean="0">
                <a:ln>
                  <a:noFill/>
                </a:ln>
                <a:solidFill>
                  <a:schemeClr val="tx1"/>
                </a:solidFill>
                <a:effectLst/>
                <a:latin typeface="Times New Roman" pitchFamily="18" charset="0"/>
                <a:cs typeface="Times New Roman" pitchFamily="18" charset="0"/>
              </a:rPr>
              <a:t>AbdominaL</a:t>
            </a:r>
            <a:r>
              <a:rPr kumimoji="0" lang="en-US" sz="2000" b="0" i="0" u="none" strike="noStrike" cap="none" normalizeH="0" dirty="0" smtClean="0">
                <a:ln>
                  <a:noFill/>
                </a:ln>
                <a:solidFill>
                  <a:schemeClr val="tx1"/>
                </a:solidFill>
                <a:effectLst/>
                <a:latin typeface="Times New Roman" pitchFamily="18" charset="0"/>
                <a:cs typeface="Times New Roman" pitchFamily="18" charset="0"/>
              </a:rPr>
              <a:t> binder</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lang="en-US" sz="2000" baseline="0" dirty="0" smtClean="0">
                <a:latin typeface="Times New Roman" pitchFamily="18" charset="0"/>
                <a:cs typeface="Times New Roman" pitchFamily="18" charset="0"/>
              </a:rPr>
              <a:t>Adhesive</a:t>
            </a:r>
            <a:r>
              <a:rPr lang="en-US" sz="2000" dirty="0" smtClean="0">
                <a:latin typeface="Times New Roman" pitchFamily="18" charset="0"/>
                <a:cs typeface="Times New Roman" pitchFamily="18" charset="0"/>
              </a:rPr>
              <a:t> tape</a:t>
            </a:r>
          </a:p>
          <a:p>
            <a:pPr lvl="0" fontAlgn="base">
              <a:spcBef>
                <a:spcPct val="0"/>
              </a:spcBef>
              <a:spcAft>
                <a:spcPct val="0"/>
              </a:spcAft>
              <a:buFont typeface="Wingdings" pitchFamily="2" charset="2"/>
              <a:buChar char="Ø"/>
            </a:pPr>
            <a:r>
              <a:rPr lang="en-US" sz="2000" dirty="0" smtClean="0">
                <a:latin typeface="Times New Roman" pitchFamily="18" charset="0"/>
                <a:cs typeface="Times New Roman" pitchFamily="18" charset="0"/>
              </a:rPr>
              <a:t>M</a:t>
            </a: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ackintosh</a:t>
            </a:r>
          </a:p>
          <a:p>
            <a:pPr lvl="0" fontAlgn="base">
              <a:spcBef>
                <a:spcPct val="0"/>
              </a:spcBef>
              <a:spcAft>
                <a:spcPct val="0"/>
              </a:spcAft>
              <a:buFont typeface="Wingdings" pitchFamily="2" charset="2"/>
              <a:buChar char="Ø"/>
            </a:pPr>
            <a:r>
              <a:rPr lang="en-US" sz="2000" dirty="0" smtClean="0">
                <a:latin typeface="Times New Roman" pitchFamily="18" charset="0"/>
                <a:ea typeface="Calibri" pitchFamily="34" charset="0"/>
                <a:cs typeface="Times New Roman" pitchFamily="18" charset="0"/>
              </a:rPr>
              <a:t>Local </a:t>
            </a:r>
            <a:r>
              <a:rPr lang="en-US" sz="2000" dirty="0" err="1" smtClean="0">
                <a:latin typeface="Times New Roman" pitchFamily="18" charset="0"/>
                <a:ea typeface="Calibri" pitchFamily="34" charset="0"/>
                <a:cs typeface="Times New Roman" pitchFamily="18" charset="0"/>
              </a:rPr>
              <a:t>anaesthetic</a:t>
            </a:r>
            <a:r>
              <a:rPr lang="en-US" sz="2000" dirty="0" smtClean="0">
                <a:latin typeface="Times New Roman" pitchFamily="18" charset="0"/>
                <a:ea typeface="Calibri" pitchFamily="34" charset="0"/>
                <a:cs typeface="Times New Roman" pitchFamily="18" charset="0"/>
              </a:rPr>
              <a:t> without epinephrine</a:t>
            </a:r>
          </a:p>
          <a:p>
            <a:pPr lvl="0" fontAlgn="base">
              <a:spcBef>
                <a:spcPct val="0"/>
              </a:spcBef>
              <a:spcAft>
                <a:spcPct val="0"/>
              </a:spcAft>
              <a:buFont typeface="Wingdings" pitchFamily="2" charset="2"/>
              <a:buChar char="Ø"/>
            </a:pPr>
            <a:r>
              <a:rPr lang="en-US" sz="2000" dirty="0" smtClean="0">
                <a:latin typeface="Times New Roman" pitchFamily="18" charset="0"/>
                <a:ea typeface="Calibri" pitchFamily="34" charset="0"/>
                <a:cs typeface="Times New Roman" pitchFamily="18" charset="0"/>
              </a:rPr>
              <a:t>Container for clinical waste</a:t>
            </a:r>
          </a:p>
          <a:p>
            <a:pPr lvl="0" fontAlgn="base">
              <a:spcBef>
                <a:spcPct val="0"/>
              </a:spcBef>
              <a:spcAft>
                <a:spcPct val="0"/>
              </a:spcAft>
              <a:buFont typeface="Wingdings" pitchFamily="2" charset="2"/>
              <a:buChar char="Ø"/>
            </a:pPr>
            <a:r>
              <a:rPr lang="en-US" sz="2000" dirty="0" smtClean="0">
                <a:latin typeface="Times New Roman" pitchFamily="18" charset="0"/>
                <a:ea typeface="Calibri" pitchFamily="34" charset="0"/>
                <a:cs typeface="Times New Roman" pitchFamily="18" charset="0"/>
              </a:rPr>
              <a:t>Sharps container</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381000" y="56347"/>
            <a:ext cx="8153400" cy="6278642"/>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400" u="sng" dirty="0" smtClean="0">
                <a:latin typeface="Times New Roman" pitchFamily="18" charset="0"/>
                <a:ea typeface="Calibri" pitchFamily="34" charset="0"/>
                <a:cs typeface="Times New Roman" pitchFamily="18" charset="0"/>
              </a:rPr>
              <a:t>N</a:t>
            </a:r>
            <a:r>
              <a:rPr kumimoji="0" lang="en-US" sz="24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ursing intervention during </a:t>
            </a:r>
            <a:r>
              <a:rPr kumimoji="0" lang="en-US" sz="2400" b="0" i="0" u="sng"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paracentesis</a:t>
            </a:r>
            <a:r>
              <a:rPr kumimoji="0" lang="en-US" sz="24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Preparation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Check for signed consent form and identify the patient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Prepare the patient by providing the necessary information and education and by offering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reassuarance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Instruct the patient to </a:t>
            </a:r>
            <a:r>
              <a:rPr lang="en-US" sz="2400" dirty="0" smtClean="0">
                <a:latin typeface="Times New Roman" pitchFamily="18" charset="0"/>
                <a:ea typeface="Calibri" pitchFamily="34" charset="0"/>
                <a:cs typeface="Times New Roman" pitchFamily="18" charset="0"/>
              </a:rPr>
              <a:t>empty the bladder</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Gather appropriate sterile equipment and collection receptacles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Position the patient in Semi- Fowler's or Fowler’s position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lvl="0" fontAlgn="base">
              <a:spcBef>
                <a:spcPct val="0"/>
              </a:spcBef>
              <a:spcAft>
                <a:spcPct val="0"/>
              </a:spcAf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Place a sphygmomanometer cuff around patient's arm to monitor the blood pressure during the procedure </a:t>
            </a:r>
          </a:p>
          <a:p>
            <a:pPr lvl="0" eaLnBrk="0" fontAlgn="base" hangingPunct="0">
              <a:spcBef>
                <a:spcPct val="0"/>
              </a:spcBef>
              <a:spcAft>
                <a:spcPct val="0"/>
              </a:spcAft>
            </a:pPr>
            <a:r>
              <a:rPr lang="en-US" sz="2400" b="1" u="sng" dirty="0" smtClean="0">
                <a:latin typeface="Times New Roman" pitchFamily="18" charset="0"/>
                <a:ea typeface="Calibri" pitchFamily="34" charset="0"/>
                <a:cs typeface="Times New Roman" pitchFamily="18" charset="0"/>
              </a:rPr>
              <a:t>Care during the procedure</a:t>
            </a:r>
          </a:p>
          <a:p>
            <a:pPr lvl="0" eaLnBrk="0" fontAlgn="base" hangingPunct="0">
              <a:spcBef>
                <a:spcPct val="0"/>
              </a:spcBef>
              <a:spcAft>
                <a:spcPct val="0"/>
              </a:spcAft>
              <a:buFont typeface="Arial" pitchFamily="34" charset="0"/>
              <a:buChar char="•"/>
            </a:pPr>
            <a:r>
              <a:rPr lang="en-US" sz="2400" dirty="0" smtClean="0">
                <a:latin typeface="Times New Roman" pitchFamily="18" charset="0"/>
                <a:ea typeface="Calibri" pitchFamily="34" charset="0"/>
                <a:cs typeface="Times New Roman" pitchFamily="18" charset="0"/>
              </a:rPr>
              <a:t>Help the patient maintain the correct position throughout the procedure </a:t>
            </a:r>
            <a:endParaRPr lang="en-US" sz="2000" b="1" dirty="0" smtClean="0">
              <a:latin typeface="Arial" pitchFamily="34" charset="0"/>
              <a:cs typeface="Arial" pitchFamily="34" charset="0"/>
            </a:endParaRPr>
          </a:p>
          <a:p>
            <a:pPr lvl="0" eaLnBrk="0" fontAlgn="base" hangingPunct="0">
              <a:spcBef>
                <a:spcPct val="0"/>
              </a:spcBef>
              <a:spcAft>
                <a:spcPct val="0"/>
              </a:spcAft>
              <a:buFont typeface="Arial" pitchFamily="34" charset="0"/>
              <a:buChar char="•"/>
            </a:pPr>
            <a:r>
              <a:rPr lang="en-US" sz="2400" dirty="0" smtClean="0">
                <a:latin typeface="Times New Roman" pitchFamily="18" charset="0"/>
                <a:ea typeface="Calibri" pitchFamily="34" charset="0"/>
                <a:cs typeface="Times New Roman" pitchFamily="18" charset="0"/>
              </a:rPr>
              <a:t>Using aseptic technique the </a:t>
            </a:r>
            <a:r>
              <a:rPr lang="en-US" sz="2400" dirty="0" err="1" smtClean="0">
                <a:latin typeface="Times New Roman" pitchFamily="18" charset="0"/>
                <a:ea typeface="Calibri" pitchFamily="34" charset="0"/>
                <a:cs typeface="Times New Roman" pitchFamily="18" charset="0"/>
              </a:rPr>
              <a:t>trocar</a:t>
            </a:r>
            <a:r>
              <a:rPr lang="en-US" sz="2400" dirty="0" smtClean="0">
                <a:latin typeface="Times New Roman" pitchFamily="18" charset="0"/>
                <a:ea typeface="Calibri" pitchFamily="34" charset="0"/>
                <a:cs typeface="Times New Roman" pitchFamily="18" charset="0"/>
              </a:rPr>
              <a:t> is inserted through a puncture below the umbilicus.   </a:t>
            </a:r>
          </a:p>
          <a:p>
            <a:pPr lvl="0" eaLnBrk="0" fontAlgn="base" hangingPunct="0">
              <a:spcBef>
                <a:spcPct val="0"/>
              </a:spcBef>
              <a:spcAft>
                <a:spcPct val="0"/>
              </a:spcAft>
              <a:buFont typeface="Arial" pitchFamily="34" charset="0"/>
              <a:buChar char="•"/>
            </a:pPr>
            <a:r>
              <a:rPr lang="en-US" sz="2400" dirty="0" smtClean="0">
                <a:latin typeface="Times New Roman" pitchFamily="18" charset="0"/>
                <a:ea typeface="Calibri" pitchFamily="34" charset="0"/>
                <a:cs typeface="Times New Roman" pitchFamily="18" charset="0"/>
              </a:rPr>
              <a:t>The </a:t>
            </a:r>
            <a:r>
              <a:rPr lang="en-US" sz="2400" dirty="0" err="1" smtClean="0">
                <a:latin typeface="Times New Roman" pitchFamily="18" charset="0"/>
                <a:ea typeface="Calibri" pitchFamily="34" charset="0"/>
                <a:cs typeface="Times New Roman" pitchFamily="18" charset="0"/>
              </a:rPr>
              <a:t>trocar</a:t>
            </a:r>
            <a:r>
              <a:rPr lang="en-US" sz="2400" dirty="0" smtClean="0">
                <a:latin typeface="Times New Roman" pitchFamily="18" charset="0"/>
                <a:ea typeface="Calibri" pitchFamily="34" charset="0"/>
                <a:cs typeface="Times New Roman" pitchFamily="18" charset="0"/>
              </a:rPr>
              <a:t> or needle is connected to a drainage tube and the end of the tube  inserted into a collecting receptacle </a:t>
            </a:r>
            <a:endParaRPr lang="en-US" sz="20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533400" y="136485"/>
            <a:ext cx="7772400" cy="5539978"/>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lvl="0" eaLnBrk="0" fontAlgn="base" hangingPunct="0">
              <a:spcBef>
                <a:spcPct val="0"/>
              </a:spcBef>
              <a:spcAft>
                <a:spcPct val="0"/>
              </a:spcAft>
            </a:pPr>
            <a:r>
              <a:rPr lang="en-US" sz="2400" b="1" u="sng" dirty="0" smtClean="0">
                <a:latin typeface="Times New Roman" pitchFamily="18" charset="0"/>
                <a:ea typeface="Calibri" pitchFamily="34" charset="0"/>
                <a:cs typeface="Times New Roman" pitchFamily="18" charset="0"/>
              </a:rPr>
              <a:t>Post procedure care </a:t>
            </a:r>
            <a:endParaRPr lang="en-US" sz="2400" b="1" dirty="0" smtClean="0">
              <a:latin typeface="Arial" pitchFamily="34" charset="0"/>
              <a:cs typeface="Arial" pitchFamily="34"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Put the patient in a comfortable sitting up position </a:t>
            </a:r>
            <a:endParaRPr lang="en-US" sz="24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Label samples of fluid and send to laboratory </a:t>
            </a:r>
            <a:endParaRPr lang="en-US" sz="24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Measure the amount of fluid drained, note the </a:t>
            </a:r>
            <a:r>
              <a:rPr lang="en-US" sz="2400" dirty="0" err="1" smtClean="0">
                <a:latin typeface="Times New Roman" pitchFamily="18" charset="0"/>
                <a:ea typeface="Calibri" pitchFamily="34" charset="0"/>
                <a:cs typeface="Times New Roman" pitchFamily="18" charset="0"/>
              </a:rPr>
              <a:t>colour</a:t>
            </a:r>
            <a:r>
              <a:rPr lang="en-US" sz="2400" dirty="0" smtClean="0">
                <a:latin typeface="Times New Roman" pitchFamily="18" charset="0"/>
                <a:ea typeface="Calibri" pitchFamily="34" charset="0"/>
                <a:cs typeface="Times New Roman" pitchFamily="18" charset="0"/>
              </a:rPr>
              <a:t> and record</a:t>
            </a:r>
            <a:endParaRPr lang="en-US" sz="24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Monitor vital signs every 15 </a:t>
            </a:r>
            <a:r>
              <a:rPr lang="en-US" sz="2400" dirty="0" err="1" smtClean="0">
                <a:latin typeface="Times New Roman" pitchFamily="18" charset="0"/>
                <a:ea typeface="Calibri" pitchFamily="34" charset="0"/>
                <a:cs typeface="Times New Roman" pitchFamily="18" charset="0"/>
              </a:rPr>
              <a:t>mins</a:t>
            </a:r>
            <a:r>
              <a:rPr lang="en-US" sz="2400" dirty="0" smtClean="0">
                <a:latin typeface="Times New Roman" pitchFamily="18" charset="0"/>
                <a:ea typeface="Calibri" pitchFamily="34" charset="0"/>
                <a:cs typeface="Times New Roman" pitchFamily="18" charset="0"/>
              </a:rPr>
              <a:t> for 1 hour, every 30 minutes for 2 hours and then every 4 hours.</a:t>
            </a: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Check the dressing over the </a:t>
            </a:r>
            <a:r>
              <a:rPr lang="en-US" sz="2400" dirty="0" err="1" smtClean="0">
                <a:latin typeface="Times New Roman" pitchFamily="18" charset="0"/>
                <a:ea typeface="Calibri" pitchFamily="34" charset="0"/>
                <a:cs typeface="Times New Roman" pitchFamily="18" charset="0"/>
              </a:rPr>
              <a:t>cannula</a:t>
            </a:r>
            <a:r>
              <a:rPr lang="en-US" sz="2400" dirty="0" smtClean="0">
                <a:latin typeface="Times New Roman" pitchFamily="18" charset="0"/>
                <a:ea typeface="Calibri" pitchFamily="34" charset="0"/>
                <a:cs typeface="Times New Roman" pitchFamily="18" charset="0"/>
              </a:rPr>
              <a:t> site for bleeding or leakage</a:t>
            </a: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Measure the abdominal girth and weight to determine  change after drainage.</a:t>
            </a:r>
            <a:endParaRPr lang="en-US" sz="2400"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Measure and record blood pressure at frequent intervals since the blood pressure can reduce due to removal of fluid from the peritoneal cavity.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838200" y="99953"/>
            <a:ext cx="7620000" cy="6340197"/>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Diagnostic Procedures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lumbar puncture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lang="en-US" sz="2400" dirty="0" smtClean="0">
                <a:latin typeface="Times New Roman" pitchFamily="18" charset="0"/>
                <a:ea typeface="Calibri" pitchFamily="34" charset="0"/>
                <a:cs typeface="Times New Roman" pitchFamily="18" charset="0"/>
              </a:rPr>
              <a:t>B</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iopsies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Paracentesis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thoracis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and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abdominis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Catheterization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Urinary bladder irrigation </a:t>
            </a:r>
          </a:p>
          <a:p>
            <a:pPr lvl="0" eaLnBrk="0" fontAlgn="base" hangingPunct="0">
              <a:spcBef>
                <a:spcPct val="0"/>
              </a:spcBef>
              <a:spcAft>
                <a:spcPct val="0"/>
              </a:spcAft>
              <a:buFontTx/>
              <a:buAutoNum type="arabicPeriod"/>
            </a:pPr>
            <a:r>
              <a:rPr lang="en-US" sz="2400" dirty="0" smtClean="0">
                <a:latin typeface="Times New Roman" pitchFamily="18" charset="0"/>
                <a:ea typeface="Calibri" pitchFamily="34" charset="0"/>
                <a:cs typeface="Times New Roman" pitchFamily="18" charset="0"/>
              </a:rPr>
              <a:t>Dialysis</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Cholecystogram</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Cholangiogram</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Venogram</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Myelogram</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Hysterosalpingogram</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lang="en-US" sz="2400" dirty="0" smtClean="0">
                <a:latin typeface="Times New Roman" pitchFamily="18" charset="0"/>
                <a:ea typeface="Calibri" pitchFamily="34" charset="0"/>
                <a:cs typeface="Times New Roman" pitchFamily="18" charset="0"/>
              </a:rPr>
              <a:t>R</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etrograde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pyelogram</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lang="en-US" sz="2400" dirty="0" smtClean="0">
                <a:latin typeface="Times New Roman" pitchFamily="18" charset="0"/>
                <a:ea typeface="Calibri" pitchFamily="34" charset="0"/>
                <a:cs typeface="Times New Roman" pitchFamily="18" charset="0"/>
              </a:rPr>
              <a:t>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ndoscopic retrograde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cholangio</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pancretography</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(ERCP)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lang="en-US" sz="2400" dirty="0" smtClean="0">
                <a:latin typeface="Times New Roman" pitchFamily="18" charset="0"/>
                <a:ea typeface="Calibri" pitchFamily="34" charset="0"/>
                <a:cs typeface="Times New Roman" pitchFamily="18" charset="0"/>
              </a:rPr>
              <a:t>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toma care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457200" y="570558"/>
            <a:ext cx="8077200" cy="4493538"/>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lvl="0" eaLnBrk="0" fontAlgn="base" hangingPunct="0">
              <a:spcBef>
                <a:spcPct val="0"/>
              </a:spcBef>
              <a:spcAft>
                <a:spcPct val="0"/>
              </a:spcAft>
              <a:buFont typeface="Arial" pitchFamily="34" charset="0"/>
              <a:buChar char="•"/>
            </a:pPr>
            <a:r>
              <a:rPr lang="en-US" sz="2400" dirty="0" smtClean="0">
                <a:latin typeface="Times New Roman" pitchFamily="18" charset="0"/>
                <a:ea typeface="Calibri" pitchFamily="34" charset="0"/>
                <a:cs typeface="Times New Roman" pitchFamily="18" charset="0"/>
              </a:rPr>
              <a:t>Monitor the patient closely for signs of vascular collapse which include pallor, increased pulse rate or decreased blood pressure.  This may occur due to movement of fluid from the vascular system to replace fluid drained from peritoneal cavity.</a:t>
            </a:r>
          </a:p>
          <a:p>
            <a:pPr lvl="0" eaLnBrk="0" fontAlgn="base" hangingPunct="0">
              <a:spcBef>
                <a:spcPct val="0"/>
              </a:spcBef>
              <a:spcAft>
                <a:spcPct val="0"/>
              </a:spcAft>
              <a:buFont typeface="Arial" pitchFamily="34" charset="0"/>
              <a:buChar char="•"/>
            </a:pPr>
            <a:r>
              <a:rPr lang="en-US" sz="2400" dirty="0" smtClean="0">
                <a:latin typeface="Times New Roman" pitchFamily="18" charset="0"/>
                <a:cs typeface="Times New Roman" pitchFamily="18" charset="0"/>
              </a:rPr>
              <a:t>Apply sterile dressing and strapping and   secure tubing and drainage bag with safety pin or tape holder</a:t>
            </a:r>
            <a:endParaRPr lang="en-US" sz="2400"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Provide patient education regarding need to monitor for bleeding or excessive drainage from puncture site, importance of avoiding heavy lifting or straining</a:t>
            </a:r>
            <a:r>
              <a:rPr kumimoji="0" lang="en-US"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and </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need to change position slowly .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en-US" sz="24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r>
            <a:br>
              <a:rPr kumimoji="0" lang="en-US" sz="24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b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533400"/>
            <a:ext cx="7848600" cy="4401205"/>
          </a:xfrm>
          <a:prstGeom prst="rect">
            <a:avLst/>
          </a:prstGeom>
          <a:noFill/>
        </p:spPr>
        <p:txBody>
          <a:bodyPr wrap="square" rtlCol="0">
            <a:spAutoFit/>
          </a:bodyPr>
          <a:lstStyle/>
          <a:p>
            <a:pPr lvl="0" eaLnBrk="0" fontAlgn="base" hangingPunct="0">
              <a:spcBef>
                <a:spcPct val="0"/>
              </a:spcBef>
              <a:spcAft>
                <a:spcPct val="0"/>
              </a:spcAft>
            </a:pPr>
            <a:r>
              <a:rPr lang="en-US" sz="2800" b="1" u="sng" dirty="0" smtClean="0">
                <a:latin typeface="Times New Roman" pitchFamily="18" charset="0"/>
                <a:ea typeface="Calibri" pitchFamily="34" charset="0"/>
                <a:cs typeface="Times New Roman" pitchFamily="18" charset="0"/>
              </a:rPr>
              <a:t>THORACENTESIS /P ARACENTSIS THORACIS</a:t>
            </a:r>
            <a:r>
              <a:rPr lang="en-US" sz="2800" b="1" dirty="0" smtClean="0">
                <a:latin typeface="Times New Roman" pitchFamily="18" charset="0"/>
                <a:ea typeface="Calibri" pitchFamily="34" charset="0"/>
                <a:cs typeface="Times New Roman" pitchFamily="18" charset="0"/>
              </a:rPr>
              <a:t>( </a:t>
            </a:r>
            <a:r>
              <a:rPr lang="en-US" sz="2800" b="1" u="sng" dirty="0" smtClean="0">
                <a:latin typeface="Times New Roman" pitchFamily="18" charset="0"/>
                <a:ea typeface="Calibri" pitchFamily="34" charset="0"/>
                <a:cs typeface="Times New Roman" pitchFamily="18" charset="0"/>
              </a:rPr>
              <a:t>PLEURAL TAP) </a:t>
            </a:r>
            <a:endParaRPr lang="en-US" sz="2800" b="1" dirty="0" smtClean="0">
              <a:latin typeface="Arial" pitchFamily="34" charset="0"/>
              <a:cs typeface="Arial" pitchFamily="34" charset="0"/>
            </a:endParaRPr>
          </a:p>
          <a:p>
            <a:pPr lvl="0" eaLnBrk="0" fontAlgn="base" hangingPunct="0">
              <a:spcBef>
                <a:spcPct val="0"/>
              </a:spcBef>
              <a:spcAft>
                <a:spcPct val="0"/>
              </a:spcAft>
            </a:pPr>
            <a:r>
              <a:rPr lang="en-US" sz="2800" b="1" u="sng" dirty="0" smtClean="0">
                <a:latin typeface="Times New Roman" pitchFamily="18" charset="0"/>
                <a:ea typeface="Calibri" pitchFamily="34" charset="0"/>
                <a:cs typeface="Times New Roman" pitchFamily="18" charset="0"/>
              </a:rPr>
              <a:t>Definition</a:t>
            </a:r>
            <a:r>
              <a:rPr lang="en-US" sz="2800" dirty="0" smtClean="0">
                <a:latin typeface="Times New Roman" pitchFamily="18" charset="0"/>
                <a:ea typeface="Calibri" pitchFamily="34" charset="0"/>
                <a:cs typeface="Times New Roman" pitchFamily="18" charset="0"/>
              </a:rPr>
              <a:t> </a:t>
            </a:r>
            <a:endParaRPr lang="en-US" sz="2800" dirty="0" smtClean="0">
              <a:latin typeface="Arial" pitchFamily="34" charset="0"/>
              <a:cs typeface="Arial" pitchFamily="34" charset="0"/>
            </a:endParaRPr>
          </a:p>
          <a:p>
            <a:pPr lvl="0" eaLnBrk="0" fontAlgn="base" hangingPunct="0">
              <a:spcBef>
                <a:spcPct val="0"/>
              </a:spcBef>
              <a:spcAft>
                <a:spcPct val="0"/>
              </a:spcAft>
            </a:pPr>
            <a:r>
              <a:rPr lang="en-US" sz="2800" dirty="0" smtClean="0">
                <a:latin typeface="Times New Roman" pitchFamily="18" charset="0"/>
                <a:ea typeface="Calibri" pitchFamily="34" charset="0"/>
                <a:cs typeface="Times New Roman" pitchFamily="18" charset="0"/>
              </a:rPr>
              <a:t>This is an invasive procedure used to remove fluid or air from the pleural space for diagnostic or therapeutic purposes </a:t>
            </a:r>
            <a:endParaRPr lang="en-US" sz="2800" dirty="0" smtClean="0">
              <a:latin typeface="Arial" pitchFamily="34" charset="0"/>
              <a:cs typeface="Arial" pitchFamily="34" charset="0"/>
            </a:endParaRPr>
          </a:p>
          <a:p>
            <a:pPr lvl="0" eaLnBrk="0" fontAlgn="base" hangingPunct="0">
              <a:spcBef>
                <a:spcPct val="0"/>
              </a:spcBef>
              <a:spcAft>
                <a:spcPct val="0"/>
              </a:spcAft>
            </a:pPr>
            <a:r>
              <a:rPr lang="en-US" sz="2800" b="1" u="sng" dirty="0" smtClean="0">
                <a:latin typeface="Times New Roman" pitchFamily="18" charset="0"/>
                <a:ea typeface="Calibri" pitchFamily="34" charset="0"/>
                <a:cs typeface="Times New Roman" pitchFamily="18" charset="0"/>
              </a:rPr>
              <a:t>Purpose</a:t>
            </a:r>
            <a:r>
              <a:rPr lang="en-US" sz="2800" u="sng" dirty="0" smtClean="0">
                <a:latin typeface="Times New Roman" pitchFamily="18" charset="0"/>
                <a:ea typeface="Calibri" pitchFamily="34" charset="0"/>
                <a:cs typeface="Times New Roman" pitchFamily="18" charset="0"/>
              </a:rPr>
              <a:t> </a:t>
            </a:r>
            <a:endParaRPr lang="en-US" sz="2800" dirty="0" smtClean="0">
              <a:latin typeface="Arial" pitchFamily="34" charset="0"/>
              <a:cs typeface="Arial" pitchFamily="34" charset="0"/>
            </a:endParaRPr>
          </a:p>
          <a:p>
            <a:pPr lvl="0" eaLnBrk="0" fontAlgn="base" hangingPunct="0">
              <a:spcBef>
                <a:spcPct val="0"/>
              </a:spcBef>
              <a:spcAft>
                <a:spcPct val="0"/>
              </a:spcAft>
            </a:pPr>
            <a:r>
              <a:rPr lang="en-US" sz="2800" dirty="0" smtClean="0">
                <a:latin typeface="Times New Roman" pitchFamily="18" charset="0"/>
                <a:ea typeface="Calibri" pitchFamily="34" charset="0"/>
                <a:cs typeface="Times New Roman" pitchFamily="18" charset="0"/>
              </a:rPr>
              <a:t>1.  To remove an accumulation of pleural fluid or air from the pleural cavity (therapeutic) </a:t>
            </a:r>
            <a:endParaRPr lang="en-US" sz="2800" dirty="0" smtClean="0">
              <a:latin typeface="Arial" pitchFamily="34" charset="0"/>
              <a:cs typeface="Arial" pitchFamily="34" charset="0"/>
            </a:endParaRPr>
          </a:p>
          <a:p>
            <a:pPr lvl="0" eaLnBrk="0" fontAlgn="base" hangingPunct="0">
              <a:spcBef>
                <a:spcPct val="0"/>
              </a:spcBef>
              <a:spcAft>
                <a:spcPct val="0"/>
              </a:spcAft>
            </a:pPr>
            <a:r>
              <a:rPr lang="en-US" sz="2800" dirty="0" smtClean="0">
                <a:latin typeface="Times New Roman" pitchFamily="18" charset="0"/>
                <a:ea typeface="Calibri" pitchFamily="34" charset="0"/>
                <a:cs typeface="Times New Roman" pitchFamily="18" charset="0"/>
              </a:rPr>
              <a:t>2. To determine the cause of an infection (diagnostic</a:t>
            </a:r>
            <a:r>
              <a:rPr lang="en-US" sz="2400" dirty="0" smtClean="0">
                <a:latin typeface="Times New Roman" pitchFamily="18" charset="0"/>
                <a:ea typeface="Calibri" pitchFamily="34" charset="0"/>
                <a:cs typeface="Times New Roman" pitchFamily="18" charset="0"/>
              </a:rPr>
              <a:t>) </a:t>
            </a:r>
            <a:endParaRPr lang="en-US"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838200" y="143846"/>
            <a:ext cx="7924800" cy="6032421"/>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Indications</a:t>
            </a:r>
            <a:r>
              <a:rPr kumimoji="0" lang="en-US" sz="28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Congestive cardiac failure, the most common cause of pleural effusion.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Bacterial infections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Cancer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Empyema</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pus in the pleural cavity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Tuberculosis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Pneumonia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Contraindications </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It is contraindicated in patients:-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With bleeding disorder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Taking anticoagulants (blood thinners)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Heart failure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838200" y="218241"/>
            <a:ext cx="769620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Preparation of the patient</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Explain the procedure to the patient and obtain consent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Instruct the patient to remain still during the procedure because sudden movement may force the needle through the pleural space and injure the visceral pleura or the lung</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Position the patient in a sitting up position in bed with the arms resting on an over-bed table. This position enables the pleural fluid accumulate in the base of the thorax</a:t>
            </a:r>
            <a:r>
              <a:rPr kumimoji="0" lang="en-US" sz="28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5" name="Rectangle 1"/>
          <p:cNvSpPr>
            <a:spLocks noChangeArrowheads="1"/>
          </p:cNvSpPr>
          <p:nvPr/>
        </p:nvSpPr>
        <p:spPr bwMode="auto">
          <a:xfrm>
            <a:off x="1066800" y="774025"/>
            <a:ext cx="746760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Procedure</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patient  sits on the end of the bed, on a chair or lies down with the affected part elevated and the arm resting under the head to allow easy access to the pleural space</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site is cleaned and an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anaesthetic</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agent injected</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needle is inserted below the ribs into the pleural space</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excess fluid is then drained out</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dressing is the applied on the insertion site</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09" name="Rectangle 1"/>
          <p:cNvSpPr>
            <a:spLocks noChangeArrowheads="1"/>
          </p:cNvSpPr>
          <p:nvPr/>
        </p:nvSpPr>
        <p:spPr bwMode="auto">
          <a:xfrm>
            <a:off x="914400" y="127237"/>
            <a:ext cx="74676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Care of the patient during the procedure</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Monitor the vital signs</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Observe the patient for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dyspnea</a:t>
            </a:r>
            <a:endPar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Note any complaints of pain</a:t>
            </a:r>
          </a:p>
          <a:p>
            <a:endPar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 </a:t>
            </a:r>
            <a:r>
              <a:rPr lang="en-US" sz="2800" b="1" dirty="0" smtClean="0">
                <a:latin typeface="Times New Roman" pitchFamily="18" charset="0"/>
                <a:cs typeface="Times New Roman" pitchFamily="18" charset="0"/>
              </a:rPr>
              <a:t>Care after the procedure</a:t>
            </a:r>
            <a:endParaRPr lang="en-US" sz="2800" dirty="0" smtClean="0">
              <a:latin typeface="Times New Roman" pitchFamily="18" charset="0"/>
              <a:cs typeface="Times New Roman" pitchFamily="18" charset="0"/>
            </a:endParaRPr>
          </a:p>
          <a:p>
            <a:pPr lvl="0"/>
            <a:r>
              <a:rPr lang="en-US" sz="2800" dirty="0" smtClean="0">
                <a:latin typeface="Times New Roman" pitchFamily="18" charset="0"/>
                <a:cs typeface="Times New Roman" pitchFamily="18" charset="0"/>
              </a:rPr>
              <a:t>Turn the patient onto the unaffected side for I hour to facilitate lung expansion Take vital signs, interpret and document. The respiratory rate and breath sounds should be carefully assessed. In case of </a:t>
            </a:r>
            <a:r>
              <a:rPr lang="en-US" sz="2800" dirty="0" err="1" smtClean="0">
                <a:latin typeface="Times New Roman" pitchFamily="18" charset="0"/>
                <a:cs typeface="Times New Roman" pitchFamily="18" charset="0"/>
              </a:rPr>
              <a:t>tachypnoea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dyspnea</a:t>
            </a:r>
            <a:r>
              <a:rPr lang="en-US" sz="2800" dirty="0" smtClean="0">
                <a:latin typeface="Times New Roman" pitchFamily="18" charset="0"/>
                <a:cs typeface="Times New Roman" pitchFamily="18" charset="0"/>
              </a:rPr>
              <a:t>, cyanosis or diminished breath sounds report to the physician.</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0"/>
            <a:ext cx="8077200" cy="6124754"/>
          </a:xfrm>
          <a:prstGeom prst="rect">
            <a:avLst/>
          </a:prstGeom>
          <a:noFill/>
        </p:spPr>
        <p:txBody>
          <a:bodyPr wrap="square" rtlCol="0">
            <a:spAutoFit/>
          </a:bodyPr>
          <a:lstStyle/>
          <a:p>
            <a:pPr lvl="0">
              <a:buFont typeface="Wingdings" pitchFamily="2" charset="2"/>
              <a:buChar char="Ø"/>
            </a:pPr>
            <a:r>
              <a:rPr lang="en-US" sz="2800" dirty="0" smtClean="0"/>
              <a:t>Record the amount of fluid withdrawn</a:t>
            </a:r>
          </a:p>
          <a:p>
            <a:pPr lvl="0">
              <a:buFont typeface="Wingdings" pitchFamily="2" charset="2"/>
              <a:buChar char="Ø"/>
            </a:pPr>
            <a:r>
              <a:rPr lang="en-US" sz="2800" dirty="0" smtClean="0"/>
              <a:t>A chest x-ray may be performed to evaluate the degree of lung expansion and to rule out </a:t>
            </a:r>
            <a:r>
              <a:rPr lang="en-US" sz="2800" dirty="0" err="1" smtClean="0"/>
              <a:t>pneumothorax</a:t>
            </a:r>
            <a:endParaRPr lang="en-US" sz="2800" dirty="0" smtClean="0"/>
          </a:p>
          <a:p>
            <a:pPr lvl="0">
              <a:buFont typeface="Wingdings" pitchFamily="2" charset="2"/>
              <a:buChar char="Ø"/>
            </a:pPr>
            <a:r>
              <a:rPr lang="en-US" sz="2800" dirty="0" smtClean="0"/>
              <a:t>Instruct the patient to avoid strenuous activities for some time.</a:t>
            </a:r>
          </a:p>
          <a:p>
            <a:pPr lvl="0"/>
            <a:r>
              <a:rPr lang="en-US" sz="2800" b="1" dirty="0" smtClean="0"/>
              <a:t>Complications</a:t>
            </a:r>
            <a:r>
              <a:rPr lang="en-US" sz="2800" dirty="0" smtClean="0"/>
              <a:t> </a:t>
            </a:r>
          </a:p>
          <a:p>
            <a:pPr lvl="0">
              <a:buFont typeface="Wingdings" pitchFamily="2" charset="2"/>
              <a:buChar char="v"/>
            </a:pPr>
            <a:r>
              <a:rPr lang="en-US" sz="2800" dirty="0" smtClean="0"/>
              <a:t>Subcutaneous emphysema. It is caused by air in the pleural cavity leaking into the subcutaneous tissue.</a:t>
            </a:r>
          </a:p>
          <a:p>
            <a:pPr lvl="0">
              <a:buFont typeface="Wingdings" pitchFamily="2" charset="2"/>
              <a:buChar char="v"/>
            </a:pPr>
            <a:r>
              <a:rPr lang="en-US" sz="2800" dirty="0" err="1" smtClean="0"/>
              <a:t>Pneumothorax</a:t>
            </a:r>
            <a:r>
              <a:rPr lang="en-US" sz="2800" dirty="0" smtClean="0"/>
              <a:t>- air in the pleural cavity</a:t>
            </a:r>
          </a:p>
          <a:p>
            <a:pPr lvl="0">
              <a:buFont typeface="Wingdings" pitchFamily="2" charset="2"/>
              <a:buChar char="v"/>
            </a:pPr>
            <a:r>
              <a:rPr lang="en-US" sz="2800" dirty="0" smtClean="0"/>
              <a:t>Bleeding - </a:t>
            </a:r>
            <a:r>
              <a:rPr lang="en-US" sz="2800" dirty="0" err="1" smtClean="0"/>
              <a:t>haemothorax</a:t>
            </a:r>
            <a:endParaRPr lang="en-US" sz="2800" dirty="0" smtClean="0"/>
          </a:p>
          <a:p>
            <a:pPr lvl="0">
              <a:buFont typeface="Wingdings" pitchFamily="2" charset="2"/>
              <a:buChar char="v"/>
            </a:pPr>
            <a:r>
              <a:rPr lang="en-US" sz="2800" dirty="0" smtClean="0"/>
              <a:t>Infection – </a:t>
            </a:r>
            <a:r>
              <a:rPr lang="en-US" sz="2800" dirty="0" err="1" smtClean="0"/>
              <a:t>empyema</a:t>
            </a:r>
            <a:endParaRPr lang="en-US" sz="2800" dirty="0" smtClean="0"/>
          </a:p>
          <a:p>
            <a:pPr>
              <a:buFont typeface="Wingdings" pitchFamily="2" charset="2"/>
              <a:buChar char="v"/>
            </a:pPr>
            <a:r>
              <a:rPr lang="en-US" sz="2800" dirty="0" smtClean="0"/>
              <a:t>Liver or spleen injury</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762000" y="348734"/>
            <a:ext cx="7696200" cy="6401753"/>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URINARY CATHETERIZATION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Urinary catheterization is the process of inserting a catheter through the urethra into the urinary bladder for withdrawal of urine or installation of drugs.</a:t>
            </a:r>
          </a:p>
          <a:p>
            <a:pPr marL="0" marR="0" lvl="0" indent="0" algn="l" defTabSz="914400" rtl="0" eaLnBrk="0" fontAlgn="base" latinLnBrk="0" hangingPunct="0">
              <a:lnSpc>
                <a:spcPct val="100000"/>
              </a:lnSpc>
              <a:spcBef>
                <a:spcPct val="0"/>
              </a:spcBef>
              <a:spcAft>
                <a:spcPct val="0"/>
              </a:spcAft>
              <a:buClrTx/>
              <a:buSzTx/>
              <a:buFontTx/>
              <a:buNone/>
              <a:tabLst/>
            </a:pPr>
            <a:r>
              <a:rPr lang="en-US" sz="2400" dirty="0" smtClean="0">
                <a:latin typeface="Times New Roman" pitchFamily="18" charset="0"/>
                <a:ea typeface="Calibri" pitchFamily="34" charset="0"/>
                <a:cs typeface="Times New Roman" pitchFamily="18" charset="0"/>
              </a:rPr>
              <a:t>NB:</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en-US" sz="2400" dirty="0" smtClean="0">
                <a:latin typeface="Times New Roman" pitchFamily="18" charset="0"/>
                <a:ea typeface="Calibri" pitchFamily="34" charset="0"/>
                <a:cs typeface="Times New Roman" pitchFamily="18" charset="0"/>
              </a:rPr>
              <a:t>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traight catheters are used for intermittent urine withdrawal</a:t>
            </a:r>
            <a:r>
              <a:rPr kumimoji="0" lang="en-US"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while indwelling (</a:t>
            </a:r>
            <a:r>
              <a:rPr lang="en-US" sz="2400" dirty="0" smtClean="0">
                <a:latin typeface="Times New Roman" pitchFamily="18" charset="0"/>
                <a:ea typeface="Calibri" pitchFamily="34" charset="0"/>
                <a:cs typeface="Times New Roman" pitchFamily="18" charset="0"/>
              </a:rPr>
              <a:t>F</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oley) catheters are inserted and retained in the bladder for continuous drainage of urine into a closed system.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Purpose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facilitate precise measurement of urine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control incontinence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prevent retention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allow for continuous accurate monitoring of urinary output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allow for bladder irrigation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838200" y="428162"/>
            <a:ext cx="7848600" cy="5539978"/>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Indications</a:t>
            </a:r>
            <a:r>
              <a:rPr kumimoji="0" lang="en-US" sz="240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en-US" sz="2400" dirty="0" smtClean="0">
                <a:latin typeface="Times New Roman" pitchFamily="18" charset="0"/>
                <a:ea typeface="Calibri" pitchFamily="34" charset="0"/>
                <a:cs typeface="Times New Roman" pitchFamily="18" charset="0"/>
              </a:rPr>
              <a:t>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pecimen of urine collection</a:t>
            </a:r>
            <a:r>
              <a:rPr kumimoji="0" lang="en-US"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Pre and post abdominal or pelvic surgery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Women with full bladder during late first stage or second stage of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labour</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Post prostatectomy and other bladder operations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lang="en-US" sz="2400" dirty="0" smtClean="0">
                <a:latin typeface="Times New Roman" pitchFamily="18" charset="0"/>
                <a:ea typeface="Calibri" pitchFamily="34" charset="0"/>
                <a:cs typeface="Times New Roman" pitchFamily="18" charset="0"/>
              </a:rPr>
              <a:t>R</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adiological and other bladder diagnostic procedures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lang="en-US" sz="2400" dirty="0" smtClean="0">
                <a:latin typeface="Times New Roman" pitchFamily="18" charset="0"/>
                <a:ea typeface="Calibri" pitchFamily="34" charset="0"/>
                <a:cs typeface="Times New Roman" pitchFamily="18" charset="0"/>
              </a:rPr>
              <a:t>U</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rinary incontinence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Urine retention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Accurate measurement of urinary output in critically ill patient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lang="en-US" sz="2400" dirty="0" smtClean="0">
                <a:latin typeface="Times New Roman" pitchFamily="18" charset="0"/>
                <a:ea typeface="Calibri" pitchFamily="34" charset="0"/>
                <a:cs typeface="Times New Roman" pitchFamily="18" charset="0"/>
              </a:rPr>
              <a:t>Intra-operatively for specified procedures e.g. caesarean section.</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lang="en-US" sz="2400" dirty="0" smtClean="0">
                <a:latin typeface="Times New Roman" pitchFamily="18" charset="0"/>
                <a:cs typeface="Times New Roman" pitchFamily="18" charset="0"/>
              </a:rPr>
              <a:t>Unconscious patients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914400" y="550778"/>
            <a:ext cx="7620000" cy="4062651"/>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Requirements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clean trolley </a:t>
            </a:r>
            <a:r>
              <a:rPr lang="en-US" sz="2400" dirty="0" smtClean="0">
                <a:latin typeface="Times New Roman" pitchFamily="18" charset="0"/>
                <a:ea typeface="Calibri" pitchFamily="34" charset="0"/>
                <a:cs typeface="Times New Roman" pitchFamily="18" charset="0"/>
              </a:rPr>
              <a:t>with:</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Top Shelf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Sterile catheterization tray containing:-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Gallipot</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Cotton wool balls in a bowl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4 drapes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pairs of artery forceps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Kidney dish</a:t>
            </a:r>
            <a:endParaRPr lang="en-US" sz="2400" dirty="0" smtClean="0">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Funnel/large</a:t>
            </a:r>
            <a:r>
              <a:rPr kumimoji="0" lang="en-US" sz="2400" b="0" i="0" u="none" strike="noStrike" cap="none" normalizeH="0" dirty="0" smtClean="0">
                <a:ln>
                  <a:noFill/>
                </a:ln>
                <a:solidFill>
                  <a:schemeClr val="tx1"/>
                </a:solidFill>
                <a:effectLst/>
                <a:latin typeface="Times New Roman" pitchFamily="18" charset="0"/>
                <a:cs typeface="Times New Roman" pitchFamily="18" charset="0"/>
              </a:rPr>
              <a:t> feeding syringe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609600" y="715956"/>
            <a:ext cx="8153400" cy="3016210"/>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Radiological Examinations  </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a:t>
            </a:r>
            <a:r>
              <a:rPr lang="en-US" sz="2800" dirty="0" smtClean="0">
                <a:latin typeface="Times New Roman" pitchFamily="18" charset="0"/>
                <a:ea typeface="Calibri" pitchFamily="34" charset="0"/>
                <a:cs typeface="Times New Roman" pitchFamily="18" charset="0"/>
              </a:rPr>
              <a:t>Common</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X-rays to include:-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Tx/>
              <a:buChar char="•"/>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Chest x-ray</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lvl="1" eaLnBrk="0" fontAlgn="base" hangingPunct="0">
              <a:spcBef>
                <a:spcPct val="0"/>
              </a:spcBef>
              <a:spcAft>
                <a:spcPct val="0"/>
              </a:spcAft>
              <a:buFontTx/>
              <a:buChar char="•"/>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Skull x-ray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lvl="1" eaLnBrk="0" fontAlgn="base" hangingPunct="0">
              <a:spcBef>
                <a:spcPct val="0"/>
              </a:spcBef>
              <a:spcAft>
                <a:spcPct val="0"/>
              </a:spcAft>
              <a:buFontTx/>
              <a:buChar char="•"/>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Bone x-ray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Computed Tomography (CT) Scan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  Magnetic Resonance Imaging (MRI</a:t>
            </a:r>
            <a:r>
              <a:rPr lang="en-US" sz="2800" dirty="0" smtClean="0">
                <a:latin typeface="Times New Roman" pitchFamily="18" charset="0"/>
                <a:ea typeface="Calibri" pitchFamily="34" charset="0"/>
                <a:cs typeface="Times New Roman" pitchFamily="18" charset="0"/>
              </a:rPr>
              <a:t>)</a:t>
            </a:r>
            <a:r>
              <a:rPr kumimoji="0" lang="en-US" sz="2800" b="0" i="0" u="none" strike="noStrike" cap="none" normalizeH="0" baseline="0" dirty="0" smtClean="0">
                <a:ln>
                  <a:noFill/>
                </a:ln>
                <a:solidFill>
                  <a:srgbClr val="FF0000"/>
                </a:solidFill>
                <a:effectLst/>
                <a:latin typeface="Arial" pitchFamily="34" charset="0"/>
                <a:cs typeface="Arial" pitchFamily="34" charset="0"/>
              </a:rPr>
              <a:t>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762000" y="339368"/>
            <a:ext cx="8001000" cy="5970865"/>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Bottom shelf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Tray containing:</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Pack of sterile indwelling/straight catheter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Sterile urine bag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Antiseptic solution for cleaning the genitals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Adhesive tape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Sterile water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Lubricating jelly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Sterile hand</a:t>
            </a:r>
            <a:r>
              <a:rPr kumimoji="0" lang="en-US"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paper towels</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lang="en-US" sz="2400" dirty="0" smtClean="0">
                <a:latin typeface="Times New Roman" pitchFamily="18" charset="0"/>
                <a:ea typeface="Calibri" pitchFamily="34" charset="0"/>
                <a:cs typeface="Times New Roman" pitchFamily="18" charset="0"/>
              </a:rPr>
              <a:t>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terile specimen bottles as appropriate </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lang="en-US" sz="2400" dirty="0" smtClean="0">
                <a:latin typeface="Times New Roman" pitchFamily="18" charset="0"/>
                <a:cs typeface="Times New Roman" pitchFamily="18" charset="0"/>
              </a:rPr>
              <a:t>Sterile spigot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Protective draw mackintosh and sheet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Decontaminant for used instruments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Measuring jug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Receiver for used swabs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609600" y="-66017"/>
            <a:ext cx="8001000" cy="7017306"/>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Procedure</a:t>
            </a:r>
            <a:r>
              <a:rPr kumimoji="0" lang="en-US" sz="24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Clean and disinfect trolley and arrange items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Explain procedure to the patient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Screen the bed and close nearby windows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Place the trolley beside the bed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Ask assistant to open the pack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Wash hands and dry them with a sterile towel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lang="en-US" sz="2400" dirty="0" smtClean="0">
                <a:latin typeface="Times New Roman" pitchFamily="18" charset="0"/>
                <a:ea typeface="Calibri" pitchFamily="34" charset="0"/>
                <a:cs typeface="Times New Roman" pitchFamily="18" charset="0"/>
              </a:rPr>
              <a:t>A</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sk the assistant to position the patient in a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dorso-recurmbent</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position to promote visualization and facilitate efficiency in performing the procedure  and to fix mackintosh under the buttocks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lvl="0"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P</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ut on gloves and </a:t>
            </a:r>
            <a:r>
              <a:rPr lang="en-US" sz="2400" dirty="0" smtClean="0">
                <a:latin typeface="Times New Roman" pitchFamily="18" charset="0"/>
                <a:ea typeface="Calibri" pitchFamily="34" charset="0"/>
                <a:cs typeface="Times New Roman" pitchFamily="18" charset="0"/>
              </a:rPr>
              <a:t>ask the assistant to:  </a:t>
            </a:r>
            <a:endParaRPr lang="en-US" sz="20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Pour antiseptic lotion into the sterile bowel</a:t>
            </a:r>
          </a:p>
          <a:p>
            <a:pPr lvl="0"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 Open the </a:t>
            </a:r>
            <a:r>
              <a:rPr lang="en-US" sz="2400" dirty="0" err="1" smtClean="0">
                <a:latin typeface="Times New Roman" pitchFamily="18" charset="0"/>
                <a:ea typeface="Calibri" pitchFamily="34" charset="0"/>
                <a:cs typeface="Times New Roman" pitchFamily="18" charset="0"/>
              </a:rPr>
              <a:t>foleys</a:t>
            </a:r>
            <a:r>
              <a:rPr lang="en-US" sz="2400" dirty="0" smtClean="0">
                <a:latin typeface="Times New Roman" pitchFamily="18" charset="0"/>
                <a:ea typeface="Calibri" pitchFamily="34" charset="0"/>
                <a:cs typeface="Times New Roman" pitchFamily="18" charset="0"/>
              </a:rPr>
              <a:t> catheter and drop them on sterile field </a:t>
            </a:r>
            <a:endParaRPr lang="en-US" sz="2400" dirty="0" smtClean="0">
              <a:latin typeface="Arial" pitchFamily="34" charset="0"/>
              <a:ea typeface="Calibri" pitchFamily="34" charset="0"/>
              <a:cs typeface="Times New Roman" pitchFamily="18" charset="0"/>
            </a:endParaRPr>
          </a:p>
          <a:p>
            <a:pPr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Open </a:t>
            </a:r>
            <a:r>
              <a:rPr lang="en-US" sz="2400" dirty="0" err="1" smtClean="0">
                <a:latin typeface="Times New Roman" pitchFamily="18" charset="0"/>
                <a:ea typeface="Calibri" pitchFamily="34" charset="0"/>
                <a:cs typeface="Times New Roman" pitchFamily="18" charset="0"/>
              </a:rPr>
              <a:t>spigote</a:t>
            </a:r>
            <a:r>
              <a:rPr lang="en-US" sz="2400" dirty="0" smtClean="0">
                <a:latin typeface="Times New Roman" pitchFamily="18" charset="0"/>
                <a:ea typeface="Calibri" pitchFamily="34" charset="0"/>
                <a:cs typeface="Times New Roman" pitchFamily="18" charset="0"/>
              </a:rPr>
              <a:t> and drop on the sterile field</a:t>
            </a:r>
          </a:p>
          <a:p>
            <a:pPr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 Open and drop the 20cc syringe and needle on sterile field </a:t>
            </a:r>
            <a:endParaRPr lang="en-US" sz="20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 typeface="Wingdings" pitchFamily="2" charset="2"/>
              <a:buChar char="v"/>
            </a:pPr>
            <a:endParaRPr lang="en-US" sz="24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 typeface="Wingdings" pitchFamily="2" charset="2"/>
              <a:buChar char="v"/>
            </a:pPr>
            <a:endParaRPr lang="en-US" sz="2400" dirty="0" smtClean="0">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85800" y="0"/>
            <a:ext cx="7391400" cy="6740307"/>
          </a:xfrm>
          <a:prstGeom prst="rect">
            <a:avLst/>
          </a:prstGeom>
          <a:noFill/>
        </p:spPr>
        <p:txBody>
          <a:bodyPr wrap="square" rtlCol="0">
            <a:spAutoFit/>
          </a:bodyPr>
          <a:lstStyle/>
          <a:p>
            <a:pPr fontAlgn="base">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Ask the assistant to hold the bottle of sterile water, swab the top of it with antiseptic and using the 20cc syringe and needle draw up 20 cc of water and place the syringe in the sterile field</a:t>
            </a:r>
          </a:p>
          <a:p>
            <a:pPr fontAlgn="base">
              <a:spcBef>
                <a:spcPct val="0"/>
              </a:spcBef>
              <a:spcAft>
                <a:spcPct val="0"/>
              </a:spcAft>
            </a:pPr>
            <a:r>
              <a:rPr lang="en-US" sz="2400" dirty="0" smtClean="0">
                <a:latin typeface="Times New Roman" pitchFamily="18" charset="0"/>
                <a:ea typeface="Calibri" pitchFamily="34" charset="0"/>
                <a:cs typeface="Times New Roman" pitchFamily="18" charset="0"/>
              </a:rPr>
              <a:t> </a:t>
            </a:r>
            <a:r>
              <a:rPr lang="en-US" sz="2400" b="1" u="sng" dirty="0" smtClean="0">
                <a:latin typeface="Times New Roman" pitchFamily="18" charset="0"/>
                <a:ea typeface="Calibri" pitchFamily="34" charset="0"/>
                <a:cs typeface="Times New Roman" pitchFamily="18" charset="0"/>
              </a:rPr>
              <a:t>Female patient </a:t>
            </a:r>
            <a:endParaRPr lang="en-US" sz="2400" dirty="0" smtClean="0">
              <a:latin typeface="Arial" pitchFamily="34" charset="0"/>
              <a:cs typeface="Arial" pitchFamily="34" charset="0"/>
            </a:endParaRPr>
          </a:p>
          <a:p>
            <a:pPr lvl="0" fontAlgn="base">
              <a:spcBef>
                <a:spcPct val="0"/>
              </a:spcBef>
              <a:spcAft>
                <a:spcPct val="0"/>
              </a:spcAft>
            </a:pPr>
            <a:r>
              <a:rPr lang="en-US" sz="2400" dirty="0" smtClean="0">
                <a:latin typeface="Times New Roman" pitchFamily="18" charset="0"/>
                <a:ea typeface="Calibri" pitchFamily="34" charset="0"/>
                <a:cs typeface="Times New Roman" pitchFamily="18" charset="0"/>
              </a:rPr>
              <a:t>Swab the vulva as follows</a:t>
            </a:r>
            <a:r>
              <a:rPr lang="en-US" sz="2400" b="1" dirty="0" smtClean="0">
                <a:latin typeface="Times New Roman" pitchFamily="18" charset="0"/>
                <a:ea typeface="Calibri" pitchFamily="34" charset="0"/>
                <a:cs typeface="Times New Roman" pitchFamily="18" charset="0"/>
              </a:rPr>
              <a:t>:-</a:t>
            </a:r>
            <a:endParaRPr lang="en-US" sz="2400"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Using the right hand to pick the moistened swab and dropping it on the left hand, swab the furthest labia </a:t>
            </a:r>
            <a:r>
              <a:rPr lang="en-US" sz="2400" dirty="0" err="1" smtClean="0">
                <a:latin typeface="Times New Roman" pitchFamily="18" charset="0"/>
                <a:ea typeface="Calibri" pitchFamily="34" charset="0"/>
                <a:cs typeface="Times New Roman" pitchFamily="18" charset="0"/>
              </a:rPr>
              <a:t>majora</a:t>
            </a:r>
            <a:r>
              <a:rPr lang="en-US" sz="2400" dirty="0" smtClean="0">
                <a:latin typeface="Times New Roman" pitchFamily="18" charset="0"/>
                <a:ea typeface="Calibri" pitchFamily="34" charset="0"/>
                <a:cs typeface="Times New Roman" pitchFamily="18" charset="0"/>
              </a:rPr>
              <a:t> with one downwards stroke and discard the swab </a:t>
            </a:r>
            <a:endParaRPr lang="en-US" sz="2400"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Repeat the same to the nearest labia </a:t>
            </a:r>
            <a:r>
              <a:rPr lang="en-US" sz="2400" dirty="0" err="1" smtClean="0">
                <a:latin typeface="Times New Roman" pitchFamily="18" charset="0"/>
                <a:ea typeface="Calibri" pitchFamily="34" charset="0"/>
                <a:cs typeface="Times New Roman" pitchFamily="18" charset="0"/>
              </a:rPr>
              <a:t>majora</a:t>
            </a:r>
            <a:r>
              <a:rPr lang="en-US" sz="2400" dirty="0" smtClean="0">
                <a:latin typeface="Times New Roman" pitchFamily="18" charset="0"/>
                <a:ea typeface="Calibri" pitchFamily="34" charset="0"/>
                <a:cs typeface="Times New Roman" pitchFamily="18" charset="0"/>
              </a:rPr>
              <a:t>, then the furthest labia </a:t>
            </a:r>
            <a:r>
              <a:rPr lang="en-US" sz="2400" dirty="0" err="1" smtClean="0">
                <a:latin typeface="Times New Roman" pitchFamily="18" charset="0"/>
                <a:ea typeface="Calibri" pitchFamily="34" charset="0"/>
                <a:cs typeface="Times New Roman" pitchFamily="18" charset="0"/>
              </a:rPr>
              <a:t>minora</a:t>
            </a:r>
            <a:r>
              <a:rPr lang="en-US" sz="2400" dirty="0" smtClean="0">
                <a:latin typeface="Times New Roman" pitchFamily="18" charset="0"/>
                <a:ea typeface="Calibri" pitchFamily="34" charset="0"/>
                <a:cs typeface="Times New Roman" pitchFamily="18" charset="0"/>
              </a:rPr>
              <a:t> ending with the nearest labia </a:t>
            </a:r>
            <a:r>
              <a:rPr lang="en-US" sz="2400" dirty="0" err="1" smtClean="0">
                <a:latin typeface="Times New Roman" pitchFamily="18" charset="0"/>
                <a:ea typeface="Calibri" pitchFamily="34" charset="0"/>
                <a:cs typeface="Times New Roman" pitchFamily="18" charset="0"/>
              </a:rPr>
              <a:t>minora</a:t>
            </a:r>
            <a:r>
              <a:rPr lang="en-US" sz="2400" dirty="0" smtClean="0">
                <a:latin typeface="Times New Roman" pitchFamily="18" charset="0"/>
                <a:ea typeface="Calibri" pitchFamily="34" charset="0"/>
                <a:cs typeface="Times New Roman" pitchFamily="18" charset="0"/>
              </a:rPr>
              <a:t> </a:t>
            </a:r>
            <a:endParaRPr lang="en-US" sz="2400"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Using the left index finger and the thumb separate the </a:t>
            </a:r>
            <a:r>
              <a:rPr lang="en-US" sz="2400" dirty="0" err="1" smtClean="0">
                <a:latin typeface="Times New Roman" pitchFamily="18" charset="0"/>
                <a:ea typeface="Calibri" pitchFamily="34" charset="0"/>
                <a:cs typeface="Times New Roman" pitchFamily="18" charset="0"/>
              </a:rPr>
              <a:t>libia</a:t>
            </a:r>
            <a:r>
              <a:rPr lang="en-US" sz="2400" dirty="0" smtClean="0">
                <a:latin typeface="Times New Roman" pitchFamily="18" charset="0"/>
                <a:ea typeface="Calibri" pitchFamily="34" charset="0"/>
                <a:cs typeface="Times New Roman" pitchFamily="18" charset="0"/>
              </a:rPr>
              <a:t> to expose the vestibule and use the right hand to swab it using up downward stroke </a:t>
            </a:r>
            <a:endParaRPr lang="en-US" sz="2400"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Drape the patient using the four towels on the abdomen thighs and the </a:t>
            </a:r>
            <a:r>
              <a:rPr lang="en-US" sz="2400" dirty="0" err="1" smtClean="0">
                <a:latin typeface="Times New Roman" pitchFamily="18" charset="0"/>
                <a:ea typeface="Calibri" pitchFamily="34" charset="0"/>
                <a:cs typeface="Times New Roman" pitchFamily="18" charset="0"/>
              </a:rPr>
              <a:t>perineal</a:t>
            </a:r>
            <a:r>
              <a:rPr lang="en-US" sz="2400" dirty="0" smtClean="0">
                <a:latin typeface="Times New Roman" pitchFamily="18" charset="0"/>
                <a:ea typeface="Calibri" pitchFamily="34" charset="0"/>
                <a:cs typeface="Times New Roman" pitchFamily="18" charset="0"/>
              </a:rPr>
              <a:t> urea by placing penetrated drape over the area.  The vulva should be visible through the opening.</a:t>
            </a:r>
            <a:endParaRPr lang="en-US"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762000" y="233626"/>
            <a:ext cx="81534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Ask the assistant to pour lubricant into the </a:t>
            </a:r>
            <a:r>
              <a:rPr lang="en-US" sz="2400" dirty="0" err="1" smtClean="0">
                <a:latin typeface="Times New Roman" pitchFamily="18" charset="0"/>
                <a:ea typeface="Calibri" pitchFamily="34" charset="0"/>
                <a:cs typeface="Times New Roman" pitchFamily="18" charset="0"/>
              </a:rPr>
              <a:t>gallipot</a:t>
            </a:r>
            <a:r>
              <a:rPr lang="en-US" sz="2400" dirty="0" smtClean="0">
                <a:latin typeface="Times New Roman" pitchFamily="18" charset="0"/>
                <a:ea typeface="Calibri" pitchFamily="34" charset="0"/>
                <a:cs typeface="Times New Roman" pitchFamily="18" charset="0"/>
              </a:rPr>
              <a:t> </a:t>
            </a:r>
            <a:endParaRPr lang="en-US" sz="2400"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Place the sterile kidney dish below the vulva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Using your right hand pick the catheter and insert the tip into the lubricant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Separate the labia with the left hand thumb and index finger to observe the urethral orifice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Gently insert the lubricated tip into urethra for 4 - 5 cm in an upward and backward  direction and let the urine flow into the kidney dish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Secure the catheter with a  strapping to the thigh to prevent slipping out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If the catheter is to be retained balloon it with the sterile water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Collect specimen if required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Connect the drainage bag or insert sterile spigot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Leave patient comfortable</a:t>
            </a:r>
          </a:p>
          <a:p>
            <a:pPr marL="0" marR="0" lvl="0" indent="0" algn="l" defTabSz="914400" rtl="0" eaLnBrk="0" fontAlgn="base" latinLnBrk="0" hangingPunct="0">
              <a:lnSpc>
                <a:spcPct val="100000"/>
              </a:lnSpc>
              <a:spcBef>
                <a:spcPct val="0"/>
              </a:spcBef>
              <a:spcAft>
                <a:spcPct val="0"/>
              </a:spcAft>
              <a:buClrTx/>
              <a:buSzTx/>
              <a:tabLst/>
            </a:pPr>
            <a:r>
              <a:rPr lang="en-US" sz="2400" dirty="0" smtClean="0">
                <a:latin typeface="Times New Roman" pitchFamily="18" charset="0"/>
                <a:ea typeface="Calibri" pitchFamily="34" charset="0"/>
                <a:cs typeface="Times New Roman" pitchFamily="18" charset="0"/>
              </a:rPr>
              <a:t>C</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lear as follows:-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lang="en-US" sz="2400" dirty="0" smtClean="0">
                <a:latin typeface="Times New Roman" pitchFamily="18" charset="0"/>
                <a:ea typeface="Calibri" pitchFamily="34" charset="0"/>
                <a:cs typeface="Times New Roman" pitchFamily="18" charset="0"/>
              </a:rPr>
              <a:t>T</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ake trolley to the sluice room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228600"/>
            <a:ext cx="7696200" cy="6278642"/>
          </a:xfrm>
          <a:prstGeom prst="rect">
            <a:avLst/>
          </a:prstGeom>
        </p:spPr>
        <p:txBody>
          <a:bodyPr wrap="square">
            <a:spAutoFit/>
          </a:bodyPr>
          <a:lstStyle/>
          <a:p>
            <a:pPr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Observe urine </a:t>
            </a:r>
            <a:r>
              <a:rPr lang="en-US" sz="2400" dirty="0" err="1" smtClean="0">
                <a:latin typeface="Times New Roman" pitchFamily="18" charset="0"/>
                <a:ea typeface="Calibri" pitchFamily="34" charset="0"/>
                <a:cs typeface="Times New Roman" pitchFamily="18" charset="0"/>
              </a:rPr>
              <a:t>colour</a:t>
            </a:r>
            <a:r>
              <a:rPr lang="en-US" sz="2400" dirty="0" smtClean="0">
                <a:latin typeface="Times New Roman" pitchFamily="18" charset="0"/>
                <a:ea typeface="Calibri" pitchFamily="34" charset="0"/>
                <a:cs typeface="Times New Roman" pitchFamily="18" charset="0"/>
              </a:rPr>
              <a:t>, deposits and amount </a:t>
            </a:r>
            <a:endParaRPr lang="en-US" sz="2400"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Document in </a:t>
            </a:r>
            <a:r>
              <a:rPr lang="en-US" sz="2400" dirty="0" err="1" smtClean="0">
                <a:latin typeface="Times New Roman" pitchFamily="18" charset="0"/>
                <a:ea typeface="Calibri" pitchFamily="34" charset="0"/>
                <a:cs typeface="Times New Roman" pitchFamily="18" charset="0"/>
              </a:rPr>
              <a:t>cardex</a:t>
            </a:r>
            <a:r>
              <a:rPr lang="en-US" sz="2400" dirty="0" smtClean="0">
                <a:latin typeface="Times New Roman" pitchFamily="18" charset="0"/>
                <a:ea typeface="Calibri" pitchFamily="34" charset="0"/>
                <a:cs typeface="Times New Roman" pitchFamily="18" charset="0"/>
              </a:rPr>
              <a:t> and input/output chart.</a:t>
            </a:r>
          </a:p>
          <a:p>
            <a:pPr lvl="0"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Label the specimen and send it to laboratory</a:t>
            </a:r>
          </a:p>
          <a:p>
            <a:pPr lvl="0" fontAlgn="base">
              <a:spcBef>
                <a:spcPct val="0"/>
              </a:spcBef>
              <a:spcAft>
                <a:spcPct val="0"/>
              </a:spcAft>
            </a:pPr>
            <a:r>
              <a:rPr lang="en-US" sz="2400" b="1" u="sng" dirty="0" smtClean="0">
                <a:latin typeface="Times New Roman" pitchFamily="18" charset="0"/>
                <a:ea typeface="Calibri" pitchFamily="34" charset="0"/>
                <a:cs typeface="Times New Roman" pitchFamily="18" charset="0"/>
              </a:rPr>
              <a:t>Male Patient </a:t>
            </a:r>
            <a:endParaRPr lang="en-US" sz="2400"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The same as for female patient up to  the point of drawing 20 cc of water and placing the syringe on the sterile field </a:t>
            </a:r>
            <a:endParaRPr lang="en-US" sz="2400"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Clean the prepuce or area around the end of the penis </a:t>
            </a:r>
            <a:endParaRPr lang="en-US" sz="2400"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Use your left hand to place a sterile swab over the prepuce.  If necessary retract it so that the </a:t>
            </a:r>
            <a:r>
              <a:rPr lang="en-US" sz="2400" dirty="0" err="1" smtClean="0">
                <a:latin typeface="Times New Roman" pitchFamily="18" charset="0"/>
                <a:ea typeface="Calibri" pitchFamily="34" charset="0"/>
                <a:cs typeface="Times New Roman" pitchFamily="18" charset="0"/>
              </a:rPr>
              <a:t>meatus</a:t>
            </a:r>
            <a:r>
              <a:rPr lang="en-US" sz="2400" dirty="0" smtClean="0">
                <a:latin typeface="Times New Roman" pitchFamily="18" charset="0"/>
                <a:ea typeface="Calibri" pitchFamily="34" charset="0"/>
                <a:cs typeface="Times New Roman" pitchFamily="18" charset="0"/>
              </a:rPr>
              <a:t> is exposed </a:t>
            </a:r>
            <a:endParaRPr lang="en-US" sz="2400"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Cleanse the urinary </a:t>
            </a:r>
            <a:r>
              <a:rPr lang="en-US" sz="2400" dirty="0" err="1" smtClean="0">
                <a:latin typeface="Times New Roman" pitchFamily="18" charset="0"/>
                <a:ea typeface="Calibri" pitchFamily="34" charset="0"/>
                <a:cs typeface="Times New Roman" pitchFamily="18" charset="0"/>
              </a:rPr>
              <a:t>meatuswith</a:t>
            </a:r>
            <a:r>
              <a:rPr lang="en-US" sz="2400" dirty="0" smtClean="0">
                <a:latin typeface="Times New Roman" pitchFamily="18" charset="0"/>
                <a:ea typeface="Calibri" pitchFamily="34" charset="0"/>
                <a:cs typeface="Times New Roman" pitchFamily="18" charset="0"/>
              </a:rPr>
              <a:t> cotton swab dipped in antiseptic lotion wiping with a downward motion from the </a:t>
            </a:r>
            <a:r>
              <a:rPr lang="en-US" sz="2400" dirty="0" err="1" smtClean="0">
                <a:latin typeface="Times New Roman" pitchFamily="18" charset="0"/>
                <a:ea typeface="Calibri" pitchFamily="34" charset="0"/>
                <a:cs typeface="Times New Roman" pitchFamily="18" charset="0"/>
              </a:rPr>
              <a:t>meatus</a:t>
            </a:r>
            <a:r>
              <a:rPr lang="en-US" sz="2400" dirty="0" smtClean="0">
                <a:latin typeface="Times New Roman" pitchFamily="18" charset="0"/>
                <a:ea typeface="Calibri" pitchFamily="34" charset="0"/>
                <a:cs typeface="Times New Roman" pitchFamily="18" charset="0"/>
              </a:rPr>
              <a:t> or use a circular motion from </a:t>
            </a:r>
            <a:r>
              <a:rPr lang="en-US" sz="2400" dirty="0" err="1" smtClean="0">
                <a:latin typeface="Times New Roman" pitchFamily="18" charset="0"/>
                <a:ea typeface="Calibri" pitchFamily="34" charset="0"/>
                <a:cs typeface="Times New Roman" pitchFamily="18" charset="0"/>
              </a:rPr>
              <a:t>meatus</a:t>
            </a:r>
            <a:r>
              <a:rPr lang="en-US" sz="2400" dirty="0" smtClean="0">
                <a:latin typeface="Times New Roman" pitchFamily="18" charset="0"/>
                <a:ea typeface="Calibri" pitchFamily="34" charset="0"/>
                <a:cs typeface="Times New Roman" pitchFamily="18" charset="0"/>
              </a:rPr>
              <a:t> to base of the penis.  Discard the cotton wool ball.  Repeat this step at least 3 - 4 times </a:t>
            </a:r>
          </a:p>
          <a:p>
            <a:pPr lvl="0" eaLnBrk="0" fontAlgn="base" hangingPunct="0">
              <a:spcBef>
                <a:spcPct val="0"/>
              </a:spcBef>
              <a:spcAft>
                <a:spcPct val="0"/>
              </a:spcAft>
              <a:buFont typeface="Wingdings" pitchFamily="2" charset="2"/>
              <a:buChar char="v"/>
            </a:pPr>
            <a:r>
              <a:rPr lang="en-US" sz="2400" dirty="0" smtClean="0">
                <a:latin typeface="Times New Roman" pitchFamily="18" charset="0"/>
                <a:cs typeface="Times New Roman" pitchFamily="18" charset="0"/>
              </a:rPr>
              <a:t>Using your right hand pick the catheter and insert </a:t>
            </a:r>
            <a:r>
              <a:rPr lang="en-US" sz="2400" dirty="0" smtClean="0">
                <a:latin typeface="Times New Roman" pitchFamily="18" charset="0"/>
                <a:ea typeface="Calibri" pitchFamily="34" charset="0"/>
                <a:cs typeface="Times New Roman" pitchFamily="18" charset="0"/>
              </a:rPr>
              <a:t> tip into the lubricant </a:t>
            </a:r>
            <a:endParaRPr lang="en-US" sz="2400"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v"/>
            </a:pP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457200" y="498977"/>
            <a:ext cx="82296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buFont typeface="Wingdings" pitchFamily="2" charset="2"/>
              <a:buChar char="v"/>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en-US" sz="2400" dirty="0" smtClean="0">
                <a:latin typeface="Times New Roman" pitchFamily="18" charset="0"/>
                <a:ea typeface="Calibri" pitchFamily="34" charset="0"/>
                <a:cs typeface="Times New Roman" pitchFamily="18" charset="0"/>
              </a:rPr>
              <a:t>Lift the penis with your left hand at an angel of 90 degrees to straighten the urethra </a:t>
            </a:r>
            <a:endParaRPr lang="en-US" sz="2400"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Insert the lubricated catheter gently with your right hand for about 16cm to 20cm</a:t>
            </a:r>
            <a:r>
              <a:rPr kumimoji="0" lang="en-US"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or</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until urine begins to drain.  Do not force the catheter.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Gently pull slightly on the catheter to check placement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Connect distal end of the catheter to drainage bag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Secure  catheter with tape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For non circumcised patient gently replace the foreskin.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Attach drainage bag to bed frame (carefully ensuring the loops do not fall into dependent loops)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Wash and dry hands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Thank patient and leave him comfortable.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685800" y="-181808"/>
            <a:ext cx="80010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lang="en-US" sz="2400" u="sng" dirty="0" smtClean="0">
                <a:latin typeface="Times New Roman" pitchFamily="18" charset="0"/>
                <a:ea typeface="Calibri" pitchFamily="34" charset="0"/>
                <a:cs typeface="Times New Roman" pitchFamily="18" charset="0"/>
              </a:rPr>
              <a:t>Evaluation </a:t>
            </a:r>
            <a:endParaRPr lang="en-US" sz="2400" dirty="0" smtClean="0">
              <a:latin typeface="Arial" pitchFamily="34" charset="0"/>
              <a:cs typeface="Arial" pitchFamily="34" charset="0"/>
            </a:endParaRP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Evaluate: </a:t>
            </a:r>
          </a:p>
          <a:p>
            <a:pPr lvl="0" eaLnBrk="0" fontAlgn="base" hangingPunct="0">
              <a:spcBef>
                <a:spcPct val="0"/>
              </a:spcBef>
              <a:spcAft>
                <a:spcPct val="0"/>
              </a:spcAft>
              <a:buFont typeface="Arial" pitchFamily="34" charset="0"/>
              <a:buChar char="•"/>
            </a:pPr>
            <a:r>
              <a:rPr lang="en-US" sz="2400" dirty="0" smtClean="0">
                <a:latin typeface="Times New Roman" pitchFamily="18" charset="0"/>
                <a:ea typeface="Calibri" pitchFamily="34" charset="0"/>
                <a:cs typeface="Times New Roman" pitchFamily="18" charset="0"/>
              </a:rPr>
              <a:t>Whether the urine is draining and the distension has been </a:t>
            </a:r>
            <a:r>
              <a:rPr lang="en-US" sz="2400" dirty="0" err="1" smtClean="0">
                <a:latin typeface="Times New Roman" pitchFamily="18" charset="0"/>
                <a:ea typeface="Calibri" pitchFamily="34" charset="0"/>
                <a:cs typeface="Times New Roman" pitchFamily="18" charset="0"/>
              </a:rPr>
              <a:t>releived</a:t>
            </a:r>
            <a:r>
              <a:rPr lang="en-US" sz="2400" dirty="0" smtClean="0">
                <a:latin typeface="Times New Roman" pitchFamily="18" charset="0"/>
                <a:ea typeface="Calibri" pitchFamily="34" charset="0"/>
                <a:cs typeface="Times New Roman" pitchFamily="18" charset="0"/>
              </a:rPr>
              <a:t> </a:t>
            </a:r>
            <a:endParaRPr lang="en-US" sz="2400" dirty="0" smtClean="0">
              <a:latin typeface="Arial" pitchFamily="34" charset="0"/>
              <a:cs typeface="Arial" pitchFamily="34" charset="0"/>
            </a:endParaRPr>
          </a:p>
          <a:p>
            <a:pPr lvl="0" eaLnBrk="0" fontAlgn="base" hangingPunct="0">
              <a:spcBef>
                <a:spcPct val="0"/>
              </a:spcBef>
              <a:spcAft>
                <a:spcPct val="0"/>
              </a:spcAft>
              <a:buFont typeface="Arial" pitchFamily="34" charset="0"/>
              <a:buChar char="•"/>
            </a:pPr>
            <a:r>
              <a:rPr lang="en-US" sz="2400" dirty="0" smtClean="0">
                <a:latin typeface="Times New Roman" pitchFamily="18" charset="0"/>
                <a:ea typeface="Calibri" pitchFamily="34" charset="0"/>
                <a:cs typeface="Times New Roman" pitchFamily="18" charset="0"/>
              </a:rPr>
              <a:t>For any discomfort and abnormalities in urine </a:t>
            </a:r>
          </a:p>
          <a:p>
            <a:pPr lvl="0" eaLnBrk="0" fontAlgn="base" hangingPunct="0">
              <a:spcBef>
                <a:spcPct val="0"/>
              </a:spcBef>
              <a:spcAft>
                <a:spcPct val="0"/>
              </a:spcAf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Documentation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Note the date, time, size and type of catheter, amount of water instilled into the balloon, technique used, amount, color and characteristics of urine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Report any unusual discomfort during insertion and </a:t>
            </a:r>
            <a:r>
              <a:rPr lang="en-US" sz="2400" dirty="0" smtClean="0">
                <a:latin typeface="Times New Roman" pitchFamily="18" charset="0"/>
                <a:ea typeface="Calibri" pitchFamily="34" charset="0"/>
                <a:cs typeface="Times New Roman" pitchFamily="18" charset="0"/>
              </a:rPr>
              <a:t>any</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difficulties encountered in passing the catheter smoothly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Indicate if specimen was taken to the laboratory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0"/>
            <a:ext cx="8305800" cy="6370975"/>
          </a:xfrm>
          <a:prstGeom prst="rect">
            <a:avLst/>
          </a:prstGeom>
          <a:noFill/>
        </p:spPr>
        <p:txBody>
          <a:bodyPr wrap="square" rtlCol="0">
            <a:spAutoFit/>
          </a:bodyPr>
          <a:lstStyle/>
          <a:p>
            <a:pPr lvl="0" eaLnBrk="0" fontAlgn="base" hangingPunct="0">
              <a:spcBef>
                <a:spcPct val="0"/>
              </a:spcBef>
              <a:spcAft>
                <a:spcPct val="0"/>
              </a:spcAft>
            </a:pPr>
            <a:r>
              <a:rPr lang="en-US" sz="2400" b="1" dirty="0" smtClean="0">
                <a:latin typeface="Times New Roman" pitchFamily="18" charset="0"/>
                <a:ea typeface="Calibri" pitchFamily="34" charset="0"/>
                <a:cs typeface="Times New Roman" pitchFamily="18" charset="0"/>
              </a:rPr>
              <a:t>Principles Considered in the Management of a Patient With an Indwelling Urethral Catheter </a:t>
            </a:r>
            <a:endParaRPr lang="en-US" sz="2400" b="1" dirty="0" smtClean="0">
              <a:latin typeface="Arial" pitchFamily="34" charset="0"/>
              <a:cs typeface="Arial" pitchFamily="34" charset="0"/>
            </a:endParaRP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1.  The patient especially if he is ambulatory should be given appropriate instructions about catheter care </a:t>
            </a:r>
            <a:endParaRPr lang="en-US" sz="2400" dirty="0" smtClean="0">
              <a:latin typeface="Arial" pitchFamily="34" charset="0"/>
              <a:cs typeface="Arial" pitchFamily="34" charset="0"/>
            </a:endParaRP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2.  A sterile closed drainage system should always be used in short-term catheterization.  The distal urinary catheter and proximal drainage tube should not be disconnected except for necessary catheter irrigation.  Unobstructed downhill flow must be maintained.  The collecting bag should be emptied  regularly (when urine drainage reaches 400 ml and kept below the level of the bladder.  A poorly functioning catheter should be replaced. </a:t>
            </a:r>
            <a:endParaRPr lang="en-US" sz="2400" dirty="0" smtClean="0">
              <a:latin typeface="Arial" pitchFamily="34" charset="0"/>
              <a:cs typeface="Arial" pitchFamily="34" charset="0"/>
            </a:endParaRP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3.  </a:t>
            </a:r>
            <a:r>
              <a:rPr lang="en-US" sz="2400" dirty="0" err="1" smtClean="0">
                <a:latin typeface="Times New Roman" pitchFamily="18" charset="0"/>
                <a:ea typeface="Calibri" pitchFamily="34" charset="0"/>
                <a:cs typeface="Times New Roman" pitchFamily="18" charset="0"/>
              </a:rPr>
              <a:t>Perineal</a:t>
            </a:r>
            <a:r>
              <a:rPr lang="en-US" sz="2400" dirty="0" smtClean="0">
                <a:latin typeface="Times New Roman" pitchFamily="18" charset="0"/>
                <a:ea typeface="Calibri" pitchFamily="34" charset="0"/>
                <a:cs typeface="Times New Roman" pitchFamily="18" charset="0"/>
              </a:rPr>
              <a:t> care (1 to 2) times per day and when necessary should include cleaning of the </a:t>
            </a:r>
            <a:r>
              <a:rPr lang="en-US" sz="2400" dirty="0" err="1" smtClean="0">
                <a:latin typeface="Times New Roman" pitchFamily="18" charset="0"/>
                <a:ea typeface="Calibri" pitchFamily="34" charset="0"/>
                <a:cs typeface="Times New Roman" pitchFamily="18" charset="0"/>
              </a:rPr>
              <a:t>meatus</a:t>
            </a:r>
            <a:r>
              <a:rPr lang="en-US" sz="2400" dirty="0" smtClean="0">
                <a:latin typeface="Times New Roman" pitchFamily="18" charset="0"/>
                <a:ea typeface="Calibri" pitchFamily="34" charset="0"/>
                <a:cs typeface="Times New Roman" pitchFamily="18" charset="0"/>
              </a:rPr>
              <a:t> - catheter junction with soap and water.</a:t>
            </a:r>
            <a:endParaRPr lang="en-US" sz="2400" dirty="0" smtClean="0">
              <a:latin typeface="Arial" pitchFamily="34" charset="0"/>
              <a:cs typeface="Arial" pitchFamily="34" charset="0"/>
            </a:endParaRP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4.  The catheter should be secured by anchoring it to the upper thigh in women and to the lower abdomen in men to prevent catheter movement and urethral tension</a:t>
            </a:r>
            <a:r>
              <a:rPr lang="en-US" dirty="0" smtClean="0">
                <a:latin typeface="Times New Roman" pitchFamily="18" charset="0"/>
                <a:ea typeface="Calibri" pitchFamily="34" charset="0"/>
                <a:cs typeface="Times New Roman" pitchFamily="18" charset="0"/>
              </a:rPr>
              <a:t>.</a:t>
            </a: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
          <p:cNvSpPr>
            <a:spLocks noChangeArrowheads="1"/>
          </p:cNvSpPr>
          <p:nvPr/>
        </p:nvSpPr>
        <p:spPr bwMode="auto">
          <a:xfrm>
            <a:off x="685800" y="243011"/>
            <a:ext cx="79248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algn="l" defTabSz="914400" rtl="0" eaLnBrk="1" fontAlgn="base" latinLnBrk="0" hangingPunct="1">
              <a:lnSpc>
                <a:spcPct val="100000"/>
              </a:lnSpc>
              <a:spcBef>
                <a:spcPct val="0"/>
              </a:spcBef>
              <a:spcAft>
                <a:spcPct val="0"/>
              </a:spcAft>
              <a:buClrTx/>
              <a:buSzTx/>
              <a:buFontTx/>
              <a:buAutoNum type="arabicPeriod" startAt="5"/>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Sterile technique should be used whenever the collection system is opened.  Catheter irrigation is performed only when blood clots are suspected.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457200" marR="0" lvl="0" indent="-457200" algn="l" defTabSz="914400" rtl="0" eaLnBrk="0" fontAlgn="base" latinLnBrk="0" hangingPunct="0">
              <a:lnSpc>
                <a:spcPct val="100000"/>
              </a:lnSpc>
              <a:spcBef>
                <a:spcPct val="0"/>
              </a:spcBef>
              <a:spcAft>
                <a:spcPct val="0"/>
              </a:spcAft>
              <a:buClrTx/>
              <a:buSzTx/>
              <a:tabLst/>
            </a:pPr>
            <a:r>
              <a:rPr lang="en-US" sz="2400" dirty="0" smtClean="0">
                <a:latin typeface="Times New Roman" pitchFamily="18" charset="0"/>
                <a:ea typeface="Calibri" pitchFamily="34" charset="0"/>
                <a:cs typeface="Times New Roman" pitchFamily="18" charset="0"/>
              </a:rPr>
              <a:t>6.</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When the patient is catheterized for less than two weeks routine catheter change is not necessary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7.  With long term use of catheter where the collection bag is reused, it should be washed with soap and water and rinsed thoroughly when not reused immediately.   It should be filled with 1/2 cup of vinegar and drained .Vinegar is effective against pseudomonas and other organisms .  It also eliminates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odours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8.  Remove the catheter at the earliest moment possible.   </a:t>
            </a:r>
            <a:r>
              <a:rPr lang="en-US" sz="2400" dirty="0" smtClean="0">
                <a:latin typeface="Times New Roman" pitchFamily="18" charset="0"/>
                <a:ea typeface="Calibri" pitchFamily="34" charset="0"/>
                <a:cs typeface="Times New Roman" pitchFamily="18" charset="0"/>
              </a:rPr>
              <a:t>T</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 minimize infections intermittent catheterization and external catheters can be used instead  of indwelling urethral catheters.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
          <p:cNvSpPr>
            <a:spLocks noChangeArrowheads="1"/>
          </p:cNvSpPr>
          <p:nvPr/>
        </p:nvSpPr>
        <p:spPr bwMode="auto">
          <a:xfrm>
            <a:off x="228600" y="397647"/>
            <a:ext cx="8458200" cy="4801314"/>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Nursing actions for a patient who has a catheter in place </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Managing fluid intake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Providing for the comfort and safety of the patient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Preventing infection.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Complications </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Urethritis</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Urethral sphincter damage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Urethral stricture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Creation of false passage.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609600"/>
            <a:ext cx="6172200" cy="3970318"/>
          </a:xfrm>
          <a:prstGeom prst="rect">
            <a:avLst/>
          </a:prstGeom>
          <a:noFill/>
        </p:spPr>
        <p:txBody>
          <a:bodyPr wrap="square" rtlCol="0">
            <a:spAutoFit/>
          </a:bodyPr>
          <a:lstStyle/>
          <a:p>
            <a:pPr lvl="0" eaLnBrk="0" fontAlgn="base" hangingPunct="0">
              <a:spcBef>
                <a:spcPct val="0"/>
              </a:spcBef>
              <a:spcAft>
                <a:spcPct val="0"/>
              </a:spcAft>
            </a:pPr>
            <a:r>
              <a:rPr lang="en-US" sz="2800" b="1" dirty="0" smtClean="0">
                <a:latin typeface="Times New Roman" pitchFamily="18" charset="0"/>
                <a:ea typeface="Calibri" pitchFamily="34" charset="0"/>
                <a:cs typeface="Times New Roman" pitchFamily="18" charset="0"/>
              </a:rPr>
              <a:t>Endoscopic Examinations</a:t>
            </a:r>
            <a:endParaRPr lang="en-US" sz="2800" dirty="0" smtClean="0">
              <a:latin typeface="Arial" pitchFamily="34" charset="0"/>
              <a:cs typeface="Arial" pitchFamily="34" charset="0"/>
            </a:endParaRPr>
          </a:p>
          <a:p>
            <a:pPr marL="514350" lvl="0" indent="-514350" eaLnBrk="0" fontAlgn="base" hangingPunct="0">
              <a:spcBef>
                <a:spcPct val="0"/>
              </a:spcBef>
              <a:spcAft>
                <a:spcPct val="0"/>
              </a:spcAft>
              <a:buFont typeface="+mj-lt"/>
              <a:buAutoNum type="arabicPeriod"/>
            </a:pPr>
            <a:r>
              <a:rPr lang="en-US" sz="2800" dirty="0" err="1" smtClean="0">
                <a:latin typeface="Times New Roman" pitchFamily="18" charset="0"/>
                <a:ea typeface="Calibri" pitchFamily="34" charset="0"/>
                <a:cs typeface="Times New Roman" pitchFamily="18" charset="0"/>
              </a:rPr>
              <a:t>Bronchoscopy</a:t>
            </a:r>
            <a:endParaRPr lang="en-US" sz="2800" dirty="0" smtClean="0">
              <a:latin typeface="Times New Roman" pitchFamily="18" charset="0"/>
              <a:ea typeface="Calibri" pitchFamily="34" charset="0"/>
              <a:cs typeface="Times New Roman" pitchFamily="18" charset="0"/>
            </a:endParaRPr>
          </a:p>
          <a:p>
            <a:pPr marL="514350" lvl="0" indent="-514350" eaLnBrk="0" fontAlgn="base" hangingPunct="0">
              <a:spcBef>
                <a:spcPct val="0"/>
              </a:spcBef>
              <a:spcAft>
                <a:spcPct val="0"/>
              </a:spcAft>
              <a:buFont typeface="+mj-lt"/>
              <a:buAutoNum type="arabicPeriod"/>
            </a:pPr>
            <a:r>
              <a:rPr lang="en-US" sz="2800" dirty="0" err="1" smtClean="0">
                <a:latin typeface="Times New Roman" pitchFamily="18" charset="0"/>
                <a:cs typeface="Times New Roman" pitchFamily="18" charset="0"/>
              </a:rPr>
              <a:t>Oesophagoscopy</a:t>
            </a:r>
            <a:endParaRPr lang="en-US" sz="2800" dirty="0" smtClean="0">
              <a:latin typeface="Arial" pitchFamily="34" charset="0"/>
              <a:cs typeface="Arial" pitchFamily="34" charset="0"/>
            </a:endParaRPr>
          </a:p>
          <a:p>
            <a:pPr marL="514350" lvl="0" indent="-514350" eaLnBrk="0" fontAlgn="base" hangingPunct="0">
              <a:spcBef>
                <a:spcPct val="0"/>
              </a:spcBef>
              <a:spcAft>
                <a:spcPct val="0"/>
              </a:spcAft>
              <a:buFont typeface="+mj-lt"/>
              <a:buAutoNum type="arabicPeriod"/>
            </a:pPr>
            <a:r>
              <a:rPr lang="en-US" sz="2800" dirty="0" err="1" smtClean="0">
                <a:latin typeface="Times New Roman" pitchFamily="18" charset="0"/>
                <a:ea typeface="Calibri" pitchFamily="34" charset="0"/>
                <a:cs typeface="Times New Roman" pitchFamily="18" charset="0"/>
              </a:rPr>
              <a:t>Gastroscopy</a:t>
            </a:r>
            <a:endParaRPr lang="en-US" sz="2800" dirty="0" smtClean="0">
              <a:latin typeface="Arial" pitchFamily="34" charset="0"/>
              <a:cs typeface="Arial" pitchFamily="34" charset="0"/>
            </a:endParaRPr>
          </a:p>
          <a:p>
            <a:pPr marL="514350" lvl="0" indent="-514350" eaLnBrk="0" fontAlgn="base" hangingPunct="0">
              <a:spcBef>
                <a:spcPct val="0"/>
              </a:spcBef>
              <a:spcAft>
                <a:spcPct val="0"/>
              </a:spcAft>
              <a:buFont typeface="+mj-lt"/>
              <a:buAutoNum type="arabicPeriod"/>
            </a:pPr>
            <a:r>
              <a:rPr lang="en-US" sz="2800" dirty="0" err="1" smtClean="0">
                <a:latin typeface="Times New Roman" pitchFamily="18" charset="0"/>
                <a:ea typeface="Calibri" pitchFamily="34" charset="0"/>
                <a:cs typeface="Times New Roman" pitchFamily="18" charset="0"/>
              </a:rPr>
              <a:t>Sigmoidoscopy</a:t>
            </a:r>
            <a:endParaRPr lang="en-US" sz="2800" dirty="0" smtClean="0">
              <a:latin typeface="Arial" pitchFamily="34" charset="0"/>
              <a:cs typeface="Arial" pitchFamily="34" charset="0"/>
            </a:endParaRPr>
          </a:p>
          <a:p>
            <a:pPr marL="514350" lvl="0" indent="-514350" eaLnBrk="0" fontAlgn="base" hangingPunct="0">
              <a:spcBef>
                <a:spcPct val="0"/>
              </a:spcBef>
              <a:spcAft>
                <a:spcPct val="0"/>
              </a:spcAft>
              <a:buFont typeface="+mj-lt"/>
              <a:buAutoNum type="arabicPeriod"/>
            </a:pPr>
            <a:r>
              <a:rPr lang="en-US" sz="2800" dirty="0" err="1" smtClean="0">
                <a:latin typeface="Times New Roman" pitchFamily="18" charset="0"/>
                <a:ea typeface="Calibri" pitchFamily="34" charset="0"/>
                <a:cs typeface="Times New Roman" pitchFamily="18" charset="0"/>
              </a:rPr>
              <a:t>Protoscopy</a:t>
            </a:r>
            <a:endParaRPr lang="en-US" sz="2800" dirty="0" smtClean="0">
              <a:latin typeface="Arial" pitchFamily="34" charset="0"/>
              <a:cs typeface="Arial" pitchFamily="34" charset="0"/>
            </a:endParaRPr>
          </a:p>
          <a:p>
            <a:pPr marL="514350" lvl="0" indent="-514350" eaLnBrk="0" fontAlgn="base" hangingPunct="0">
              <a:spcBef>
                <a:spcPct val="0"/>
              </a:spcBef>
              <a:spcAft>
                <a:spcPct val="0"/>
              </a:spcAft>
              <a:buFont typeface="+mj-lt"/>
              <a:buAutoNum type="arabicPeriod"/>
            </a:pPr>
            <a:r>
              <a:rPr lang="en-US" sz="2800" dirty="0" err="1" smtClean="0">
                <a:latin typeface="Times New Roman" pitchFamily="18" charset="0"/>
                <a:ea typeface="Calibri" pitchFamily="34" charset="0"/>
                <a:cs typeface="Times New Roman" pitchFamily="18" charset="0"/>
              </a:rPr>
              <a:t>Cystoscopy</a:t>
            </a:r>
            <a:endParaRPr lang="en-US" sz="2800" dirty="0" smtClean="0">
              <a:latin typeface="Arial" pitchFamily="34" charset="0"/>
              <a:cs typeface="Arial" pitchFamily="34" charset="0"/>
            </a:endParaRPr>
          </a:p>
          <a:p>
            <a:pPr marL="514350" lvl="0" indent="-514350" eaLnBrk="0" fontAlgn="base" hangingPunct="0">
              <a:spcBef>
                <a:spcPct val="0"/>
              </a:spcBef>
              <a:spcAft>
                <a:spcPct val="0"/>
              </a:spcAft>
              <a:buFont typeface="+mj-lt"/>
              <a:buAutoNum type="arabicPeriod"/>
            </a:pPr>
            <a:r>
              <a:rPr lang="en-US" sz="2800" dirty="0" err="1" smtClean="0">
                <a:latin typeface="Times New Roman" pitchFamily="18" charset="0"/>
                <a:ea typeface="Calibri" pitchFamily="34" charset="0"/>
                <a:cs typeface="Times New Roman" pitchFamily="18" charset="0"/>
              </a:rPr>
              <a:t>Laparascopy</a:t>
            </a:r>
            <a:r>
              <a:rPr lang="en-US" sz="2800" dirty="0" smtClean="0">
                <a:latin typeface="Times New Roman" pitchFamily="18" charset="0"/>
                <a:ea typeface="Calibri" pitchFamily="34" charset="0"/>
                <a:cs typeface="Times New Roman" pitchFamily="18" charset="0"/>
              </a:rPr>
              <a:t> </a:t>
            </a:r>
            <a:endParaRPr lang="en-US" sz="2800" dirty="0" smtClean="0">
              <a:latin typeface="Arial" pitchFamily="34" charset="0"/>
              <a:cs typeface="Arial" pitchFamily="34" charset="0"/>
            </a:endParaRPr>
          </a:p>
          <a:p>
            <a:pPr lvl="0" eaLnBrk="0" fontAlgn="base" hangingPunct="0">
              <a:spcBef>
                <a:spcPct val="0"/>
              </a:spcBef>
              <a:spcAft>
                <a:spcPct val="0"/>
              </a:spcAft>
            </a:pPr>
            <a:r>
              <a:rPr lang="en-US" sz="2800" dirty="0" smtClean="0">
                <a:latin typeface="Times New Roman" pitchFamily="18" charset="0"/>
                <a:ea typeface="Calibri" pitchFamily="34" charset="0"/>
                <a:cs typeface="Times New Roman" pitchFamily="18" charset="0"/>
              </a:rPr>
              <a:t>Role of a nurse in the above procedure</a:t>
            </a:r>
            <a:endParaRPr lang="en-US" sz="28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
          <p:cNvSpPr>
            <a:spLocks noChangeArrowheads="1"/>
          </p:cNvSpPr>
          <p:nvPr/>
        </p:nvSpPr>
        <p:spPr bwMode="auto">
          <a:xfrm>
            <a:off x="990600" y="873212"/>
            <a:ext cx="7391400" cy="4801314"/>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URINARY BLADDER IRRIGATION /WASHOUT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Definition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This is the process of instilling a solution into the urinary bladder to provide cleansing and administer medications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Purpose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prevent or relieve blockage of the urinary bladder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instill medication for local treatment of the bladder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Indications</a:t>
            </a:r>
            <a:r>
              <a:rPr kumimoji="0" lang="en-US" sz="24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Patients having an indwelling catheter for a long time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After bladder surgery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Bladder infection/inflammation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Blockage of the urinary catheter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After prostatectomy</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685800" y="238265"/>
            <a:ext cx="7772400" cy="5170646"/>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lvl="0" eaLnBrk="0" fontAlgn="base" hangingPunct="0">
              <a:spcBef>
                <a:spcPct val="0"/>
              </a:spcBef>
              <a:spcAft>
                <a:spcPct val="0"/>
              </a:spcAft>
            </a:pPr>
            <a:r>
              <a:rPr lang="en-US" sz="2400" b="1" u="sng" dirty="0" smtClean="0">
                <a:latin typeface="Times New Roman" pitchFamily="18" charset="0"/>
                <a:ea typeface="Calibri" pitchFamily="34" charset="0"/>
                <a:cs typeface="Times New Roman" pitchFamily="18" charset="0"/>
              </a:rPr>
              <a:t>Requirements </a:t>
            </a:r>
            <a:endParaRPr lang="en-US" sz="2400" b="1" dirty="0" smtClean="0">
              <a:latin typeface="Arial" pitchFamily="34" charset="0"/>
              <a:cs typeface="Arial" pitchFamily="34" charset="0"/>
            </a:endParaRP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A clean trolley arranged as follows:</a:t>
            </a:r>
            <a:endParaRPr lang="en-US" sz="2400" dirty="0" smtClean="0">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Top Shelf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Sterile catheterization tray or irrigation set with:-</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large kidney dish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gallipots one with cotton wool and gauze swabs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a:t>
            </a:r>
            <a:r>
              <a:rPr lang="en-US" sz="2400" dirty="0" smtClean="0">
                <a:latin typeface="Times New Roman" pitchFamily="18" charset="0"/>
                <a:ea typeface="Calibri" pitchFamily="34" charset="0"/>
                <a:cs typeface="Times New Roman" pitchFamily="18" charset="0"/>
              </a:rPr>
              <a:t>sterile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towels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en-US" sz="2400" dirty="0" smtClean="0">
                <a:latin typeface="Times New Roman" pitchFamily="18" charset="0"/>
                <a:ea typeface="Calibri" pitchFamily="34" charset="0"/>
                <a:cs typeface="Times New Roman" pitchFamily="18" charset="0"/>
              </a:rPr>
              <a:t>Disposable h</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and towels</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en-US" sz="2400" dirty="0" smtClean="0">
                <a:latin typeface="Times New Roman" pitchFamily="18" charset="0"/>
                <a:ea typeface="Calibri" pitchFamily="34" charset="0"/>
                <a:cs typeface="Times New Roman" pitchFamily="18" charset="0"/>
              </a:rPr>
              <a:t>P</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acket of gloves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Graduated measuring jug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en-US" sz="2400" dirty="0" smtClean="0">
                <a:latin typeface="Times New Roman" pitchFamily="18" charset="0"/>
                <a:ea typeface="Calibri" pitchFamily="34" charset="0"/>
                <a:cs typeface="Times New Roman" pitchFamily="18" charset="0"/>
              </a:rPr>
              <a:t>L</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arge catheter tip syringe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 way indwelling catheter  - provision for ( catheter drainage , bulb inflation, irrigation or </a:t>
            </a:r>
            <a:r>
              <a:rPr lang="en-US" sz="2400" dirty="0" smtClean="0">
                <a:latin typeface="Arial" pitchFamily="34" charset="0"/>
                <a:cs typeface="Arial" pitchFamily="34" charset="0"/>
              </a:rPr>
              <a:t> 2 </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way in dwelling catheter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en-US" sz="2400" dirty="0" smtClean="0">
                <a:latin typeface="Times New Roman" pitchFamily="18" charset="0"/>
                <a:ea typeface="Calibri" pitchFamily="34" charset="0"/>
                <a:cs typeface="Times New Roman" pitchFamily="18" charset="0"/>
              </a:rPr>
              <a:t>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pigot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ChangeArrowheads="1"/>
          </p:cNvSpPr>
          <p:nvPr/>
        </p:nvSpPr>
        <p:spPr bwMode="auto">
          <a:xfrm>
            <a:off x="609600" y="3470181"/>
            <a:ext cx="8305800" cy="2462213"/>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lang="en-US" sz="2000" dirty="0" err="1" smtClean="0">
                <a:latin typeface="Times New Roman" pitchFamily="18" charset="0"/>
                <a:ea typeface="Calibri" pitchFamily="34" charset="0"/>
                <a:cs typeface="Times New Roman" pitchFamily="18" charset="0"/>
              </a:rPr>
              <a:t>I</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.v</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en-US" sz="2000" dirty="0" smtClean="0">
                <a:latin typeface="Times New Roman" pitchFamily="18" charset="0"/>
                <a:ea typeface="Calibri" pitchFamily="34" charset="0"/>
                <a:cs typeface="Times New Roman" pitchFamily="18" charset="0"/>
              </a:rPr>
              <a:t>p</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ole </a:t>
            </a:r>
            <a:endParaRPr kumimoji="0" lang="en-US"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pair of clean gloves </a:t>
            </a:r>
            <a:endParaRPr kumimoji="0" lang="en-US"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Wash cloth/</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fllannel</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Bath towel </a:t>
            </a:r>
            <a:endParaRPr kumimoji="0" lang="en-US"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ordered solution for irrigation </a:t>
            </a:r>
            <a:endParaRPr kumimoji="0" lang="en-US"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Strapping </a:t>
            </a:r>
            <a:endParaRPr kumimoji="0" lang="en-US"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Receiver for used swabs </a:t>
            </a:r>
            <a:endParaRPr kumimoji="0" lang="en-US"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Receiver with contaminant for used equipment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3"/>
          <p:cNvSpPr/>
          <p:nvPr/>
        </p:nvSpPr>
        <p:spPr>
          <a:xfrm>
            <a:off x="533400" y="609600"/>
            <a:ext cx="6324600" cy="3354765"/>
          </a:xfrm>
          <a:prstGeom prst="rect">
            <a:avLst/>
          </a:prstGeom>
        </p:spPr>
        <p:txBody>
          <a:bodyPr wrap="square">
            <a:spAutoFit/>
          </a:bodyPr>
          <a:lstStyle/>
          <a:p>
            <a:pPr lvl="0" eaLnBrk="0" fontAlgn="base" hangingPunct="0">
              <a:spcBef>
                <a:spcPct val="0"/>
              </a:spcBef>
              <a:spcAft>
                <a:spcPct val="0"/>
              </a:spcAft>
            </a:pPr>
            <a:r>
              <a:rPr lang="en-US" sz="2400" b="1" u="sng" dirty="0" smtClean="0">
                <a:latin typeface="Times New Roman" pitchFamily="18" charset="0"/>
                <a:ea typeface="Calibri" pitchFamily="34" charset="0"/>
                <a:cs typeface="Times New Roman" pitchFamily="18" charset="0"/>
              </a:rPr>
              <a:t>Bottom Self </a:t>
            </a:r>
            <a:endParaRPr lang="en-US" sz="2400" b="1" dirty="0" smtClean="0">
              <a:latin typeface="Arial" pitchFamily="34" charset="0"/>
              <a:cs typeface="Arial" pitchFamily="34" charset="0"/>
            </a:endParaRPr>
          </a:p>
          <a:p>
            <a:pPr lvl="0" eaLnBrk="0" fontAlgn="base" hangingPunct="0">
              <a:spcBef>
                <a:spcPct val="0"/>
              </a:spcBef>
              <a:spcAft>
                <a:spcPct val="0"/>
              </a:spcAft>
              <a:buFontTx/>
              <a:buChar char="•"/>
            </a:pPr>
            <a:r>
              <a:rPr lang="en-US" sz="2000" dirty="0" smtClean="0">
                <a:latin typeface="Times New Roman" pitchFamily="18" charset="0"/>
                <a:ea typeface="Calibri" pitchFamily="34" charset="0"/>
                <a:cs typeface="Times New Roman" pitchFamily="18" charset="0"/>
              </a:rPr>
              <a:t>Medication additives if ordered </a:t>
            </a:r>
            <a:endParaRPr lang="en-US" sz="20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Tx/>
              <a:buChar char="•"/>
            </a:pPr>
            <a:r>
              <a:rPr lang="en-US" sz="2000" dirty="0" smtClean="0">
                <a:latin typeface="Times New Roman" pitchFamily="18" charset="0"/>
                <a:ea typeface="Calibri" pitchFamily="34" charset="0"/>
                <a:cs typeface="Times New Roman" pitchFamily="18" charset="0"/>
              </a:rPr>
              <a:t>The recommended antiseptic solution for cleansing e.g. </a:t>
            </a:r>
            <a:r>
              <a:rPr lang="en-US" sz="2000" dirty="0" err="1" smtClean="0">
                <a:latin typeface="Times New Roman" pitchFamily="18" charset="0"/>
                <a:ea typeface="Calibri" pitchFamily="34" charset="0"/>
                <a:cs typeface="Times New Roman" pitchFamily="18" charset="0"/>
              </a:rPr>
              <a:t>Hibitane</a:t>
            </a:r>
            <a:r>
              <a:rPr lang="en-US" sz="2000" dirty="0" smtClean="0">
                <a:latin typeface="Times New Roman" pitchFamily="18" charset="0"/>
                <a:ea typeface="Calibri" pitchFamily="34" charset="0"/>
                <a:cs typeface="Times New Roman" pitchFamily="18" charset="0"/>
              </a:rPr>
              <a:t>, </a:t>
            </a:r>
            <a:r>
              <a:rPr lang="en-US" sz="2000" dirty="0" err="1" smtClean="0">
                <a:latin typeface="Times New Roman" pitchFamily="18" charset="0"/>
                <a:ea typeface="Calibri" pitchFamily="34" charset="0"/>
                <a:cs typeface="Times New Roman" pitchFamily="18" charset="0"/>
              </a:rPr>
              <a:t>betadine</a:t>
            </a:r>
            <a:r>
              <a:rPr lang="en-US" sz="2000" dirty="0" smtClean="0">
                <a:latin typeface="Times New Roman" pitchFamily="18" charset="0"/>
                <a:ea typeface="Calibri" pitchFamily="34" charset="0"/>
                <a:cs typeface="Times New Roman" pitchFamily="18" charset="0"/>
              </a:rPr>
              <a:t> </a:t>
            </a:r>
            <a:endParaRPr lang="en-US" sz="20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Tx/>
              <a:buChar char="•"/>
            </a:pPr>
            <a:r>
              <a:rPr lang="en-US" sz="2000" dirty="0" smtClean="0">
                <a:latin typeface="Times New Roman" pitchFamily="18" charset="0"/>
                <a:ea typeface="Calibri" pitchFamily="34" charset="0"/>
                <a:cs typeface="Times New Roman" pitchFamily="18" charset="0"/>
              </a:rPr>
              <a:t>Large receiver or urine bag </a:t>
            </a:r>
            <a:endParaRPr lang="en-US" sz="20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Tx/>
              <a:buChar char="•"/>
            </a:pPr>
            <a:r>
              <a:rPr lang="en-US" sz="2000" dirty="0" smtClean="0">
                <a:latin typeface="Times New Roman" pitchFamily="18" charset="0"/>
                <a:ea typeface="Calibri" pitchFamily="34" charset="0"/>
                <a:cs typeface="Times New Roman" pitchFamily="18" charset="0"/>
              </a:rPr>
              <a:t>Measuring jug  </a:t>
            </a:r>
            <a:endParaRPr lang="en-US" sz="20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Tx/>
              <a:buChar char="•"/>
            </a:pPr>
            <a:r>
              <a:rPr lang="en-US" sz="2000" dirty="0" smtClean="0">
                <a:latin typeface="Times New Roman" pitchFamily="18" charset="0"/>
                <a:ea typeface="Calibri" pitchFamily="34" charset="0"/>
                <a:cs typeface="Times New Roman" pitchFamily="18" charset="0"/>
              </a:rPr>
              <a:t>Mackintosh and towels /draw sheet </a:t>
            </a:r>
            <a:endParaRPr lang="en-US" sz="20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Tx/>
              <a:buChar char="•"/>
            </a:pPr>
            <a:r>
              <a:rPr lang="en-US" sz="2000" dirty="0" smtClean="0">
                <a:latin typeface="Times New Roman" pitchFamily="18" charset="0"/>
                <a:ea typeface="Calibri" pitchFamily="34" charset="0"/>
                <a:cs typeface="Times New Roman" pitchFamily="18" charset="0"/>
              </a:rPr>
              <a:t>Warm soapy water in a bowel </a:t>
            </a:r>
            <a:endParaRPr lang="en-US" sz="20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Tx/>
              <a:buChar char="•"/>
            </a:pPr>
            <a:r>
              <a:rPr lang="en-US" sz="2000" dirty="0" smtClean="0">
                <a:latin typeface="Times New Roman" pitchFamily="18" charset="0"/>
                <a:ea typeface="Calibri" pitchFamily="34" charset="0"/>
                <a:cs typeface="Times New Roman" pitchFamily="18" charset="0"/>
              </a:rPr>
              <a:t>Iv  tubing</a:t>
            </a:r>
            <a:endParaRPr lang="en-US" sz="2000" dirty="0" smtClean="0">
              <a:latin typeface="Arial" pitchFamily="34" charset="0"/>
              <a:cs typeface="Arial" pitchFamily="34" charset="0"/>
            </a:endParaRPr>
          </a:p>
          <a:p>
            <a:pPr lvl="0" eaLnBrk="0" fontAlgn="base" hangingPunct="0">
              <a:spcBef>
                <a:spcPct val="0"/>
              </a:spcBef>
              <a:spcAft>
                <a:spcPct val="0"/>
              </a:spcAft>
            </a:pPr>
            <a:endParaRPr lang="en-US" sz="28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762000"/>
            <a:ext cx="7924800" cy="6063198"/>
          </a:xfrm>
          <a:prstGeom prst="rect">
            <a:avLst/>
          </a:prstGeom>
          <a:noFill/>
        </p:spPr>
        <p:txBody>
          <a:bodyPr wrap="square" rtlCol="0">
            <a:spAutoFit/>
          </a:bodyPr>
          <a:lstStyle/>
          <a:p>
            <a:pPr lvl="0" eaLnBrk="0" fontAlgn="base" hangingPunct="0">
              <a:spcBef>
                <a:spcPct val="0"/>
              </a:spcBef>
              <a:spcAft>
                <a:spcPct val="0"/>
              </a:spcAft>
            </a:pPr>
            <a:r>
              <a:rPr lang="en-US" sz="2400" b="1" u="sng" dirty="0" smtClean="0">
                <a:latin typeface="Times New Roman" pitchFamily="18" charset="0"/>
                <a:ea typeface="Calibri" pitchFamily="34" charset="0"/>
                <a:cs typeface="Times New Roman" pitchFamily="18" charset="0"/>
              </a:rPr>
              <a:t>Procedure </a:t>
            </a:r>
            <a:endParaRPr lang="en-US" sz="2400" b="1"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Ø"/>
            </a:pPr>
            <a:r>
              <a:rPr lang="en-US" sz="2400" dirty="0" smtClean="0">
                <a:latin typeface="Times New Roman" pitchFamily="18" charset="0"/>
                <a:ea typeface="Calibri" pitchFamily="34" charset="0"/>
                <a:cs typeface="Times New Roman" pitchFamily="18" charset="0"/>
              </a:rPr>
              <a:t>Wash hands, dry and wear gloves </a:t>
            </a:r>
            <a:endParaRPr lang="en-US" sz="24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 typeface="Wingdings" pitchFamily="2" charset="2"/>
              <a:buChar char="Ø"/>
            </a:pPr>
            <a:r>
              <a:rPr lang="en-US" sz="2400" dirty="0" smtClean="0">
                <a:latin typeface="Times New Roman" pitchFamily="18" charset="0"/>
                <a:ea typeface="Calibri" pitchFamily="34" charset="0"/>
                <a:cs typeface="Times New Roman" pitchFamily="18" charset="0"/>
              </a:rPr>
              <a:t>Arrange items appropriately on the trolley </a:t>
            </a:r>
            <a:endParaRPr lang="en-US" sz="24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 typeface="Wingdings" pitchFamily="2" charset="2"/>
              <a:buChar char="Ø"/>
            </a:pPr>
            <a:r>
              <a:rPr lang="en-US" sz="2400" dirty="0" smtClean="0">
                <a:latin typeface="Times New Roman" pitchFamily="18" charset="0"/>
                <a:ea typeface="Calibri" pitchFamily="34" charset="0"/>
                <a:cs typeface="Times New Roman" pitchFamily="18" charset="0"/>
              </a:rPr>
              <a:t>Explain procedure to the patient </a:t>
            </a:r>
            <a:endParaRPr lang="en-US" sz="24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 typeface="Wingdings" pitchFamily="2" charset="2"/>
              <a:buChar char="Ø"/>
            </a:pPr>
            <a:r>
              <a:rPr lang="en-US" sz="2400" dirty="0" smtClean="0">
                <a:latin typeface="Times New Roman" pitchFamily="18" charset="0"/>
                <a:ea typeface="Calibri" pitchFamily="34" charset="0"/>
                <a:cs typeface="Times New Roman" pitchFamily="18" charset="0"/>
              </a:rPr>
              <a:t>Provide privacy </a:t>
            </a:r>
            <a:endParaRPr lang="en-US" sz="24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 typeface="Wingdings" pitchFamily="2" charset="2"/>
              <a:buChar char="Ø"/>
            </a:pPr>
            <a:r>
              <a:rPr lang="en-US" sz="2400" dirty="0" smtClean="0">
                <a:latin typeface="Times New Roman" pitchFamily="18" charset="0"/>
                <a:ea typeface="Calibri" pitchFamily="34" charset="0"/>
                <a:cs typeface="Times New Roman" pitchFamily="18" charset="0"/>
              </a:rPr>
              <a:t>Ask the assistant to open the sterile pack </a:t>
            </a:r>
            <a:endParaRPr lang="en-US" sz="24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 typeface="Wingdings" pitchFamily="2" charset="2"/>
              <a:buChar char="Ø"/>
            </a:pPr>
            <a:r>
              <a:rPr lang="en-US" sz="2400" dirty="0" smtClean="0">
                <a:latin typeface="Times New Roman" pitchFamily="18" charset="0"/>
                <a:ea typeface="Calibri" pitchFamily="34" charset="0"/>
                <a:cs typeface="Times New Roman" pitchFamily="18" charset="0"/>
              </a:rPr>
              <a:t>Assist the patient to assume a dorsal recumbent position ( - laying on the back facing up with the knees bent and the feet planted flat on the ground or bed) if a male patient . </a:t>
            </a:r>
            <a:endParaRPr lang="en-US" sz="2400" dirty="0" smtClean="0">
              <a:latin typeface="Arial" pitchFamily="34" charset="0"/>
              <a:ea typeface="Calibri" pitchFamily="34" charset="0"/>
              <a:cs typeface="Times New Roman" pitchFamily="18" charset="0"/>
            </a:endParaRPr>
          </a:p>
          <a:p>
            <a:pPr eaLnBrk="0" fontAlgn="base" hangingPunct="0">
              <a:spcBef>
                <a:spcPct val="0"/>
              </a:spcBef>
              <a:spcAft>
                <a:spcPct val="0"/>
              </a:spcAft>
              <a:buFont typeface="Wingdings" pitchFamily="2" charset="2"/>
              <a:buChar char="Ø"/>
            </a:pPr>
            <a:r>
              <a:rPr lang="en-US" sz="2400" dirty="0" smtClean="0">
                <a:latin typeface="Times New Roman" pitchFamily="18" charset="0"/>
                <a:ea typeface="Calibri" pitchFamily="34" charset="0"/>
                <a:cs typeface="Times New Roman" pitchFamily="18" charset="0"/>
              </a:rPr>
              <a:t>Fold the linen to expose the catheter if already in situ or to catheterize if not in situ. </a:t>
            </a:r>
          </a:p>
          <a:p>
            <a:pPr eaLnBrk="0" fontAlgn="base" hangingPunct="0">
              <a:spcBef>
                <a:spcPct val="0"/>
              </a:spcBef>
              <a:spcAft>
                <a:spcPct val="0"/>
              </a:spcAft>
              <a:buFont typeface="Wingdings" pitchFamily="2" charset="2"/>
              <a:buChar char="Ø"/>
            </a:pPr>
            <a:r>
              <a:rPr lang="en-US" sz="2400" dirty="0" smtClean="0">
                <a:latin typeface="Times New Roman" pitchFamily="18" charset="0"/>
                <a:ea typeface="Calibri" pitchFamily="34" charset="0"/>
                <a:cs typeface="Times New Roman" pitchFamily="18" charset="0"/>
              </a:rPr>
              <a:t>Place mackintosh and towel or draw sheet under the patient's buttocks. If female cover the thighs and if male cover the upper abdomen with a blanket </a:t>
            </a:r>
            <a:endParaRPr lang="en-US" sz="20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 </a:t>
            </a:r>
            <a:endParaRPr lang="en-US" sz="2400" dirty="0" smtClean="0">
              <a:latin typeface="Arial" pitchFamily="34" charset="0"/>
              <a:cs typeface="Arial" pitchFamily="34" charset="0"/>
            </a:endParaRPr>
          </a:p>
          <a:p>
            <a:pPr lvl="0" eaLnBrk="0" fontAlgn="base" hangingPunct="0">
              <a:spcBef>
                <a:spcPct val="0"/>
              </a:spcBef>
              <a:spcAft>
                <a:spcPct val="0"/>
              </a:spcAft>
            </a:pPr>
            <a:endParaRPr lang="en-US" sz="28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228600" y="-442786"/>
            <a:ext cx="8305800" cy="6647974"/>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Cleanse and dry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perineal</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area and discard gloves .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Wash had and wear a new pair of gloves.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Cleanse the irrigation port of catheter with the recommended </a:t>
            </a:r>
            <a:r>
              <a:rPr lang="en-US" sz="2400" dirty="0" smtClean="0">
                <a:latin typeface="Times New Roman" pitchFamily="18" charset="0"/>
                <a:ea typeface="Calibri" pitchFamily="34" charset="0"/>
                <a:cs typeface="Times New Roman" pitchFamily="18" charset="0"/>
              </a:rPr>
              <a:t>a</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ntiseptic solution .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Connect tubing or irrigation fluid to irrigation port of the catheter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Slowly open roller clamp on irrigation tubing and adjust drip rate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For intermittent irrigation clamp and release catheter and adjust flow of irrigation fluid as per instructions.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Clear the working area, wash hands and leave the patient comfortable.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Bladder Irrigation Management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If the patient is experiencing pain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en-US" sz="2400" dirty="0" smtClean="0">
                <a:latin typeface="Times New Roman" pitchFamily="18" charset="0"/>
                <a:ea typeface="Calibri" pitchFamily="34" charset="0"/>
                <a:cs typeface="Times New Roman" pitchFamily="18" charset="0"/>
              </a:rPr>
              <a:t>T</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urn off the irrigation and check for kinks or clots in the catheter or drainage bag tubing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en-US" sz="2400" dirty="0" smtClean="0">
                <a:latin typeface="Times New Roman" pitchFamily="18" charset="0"/>
                <a:ea typeface="Calibri" pitchFamily="34" charset="0"/>
                <a:cs typeface="Times New Roman" pitchFamily="18" charset="0"/>
              </a:rPr>
              <a:t>P</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alpate the bladder to determine distention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en-US" sz="2400" dirty="0" smtClean="0">
                <a:latin typeface="Times New Roman" pitchFamily="18" charset="0"/>
                <a:ea typeface="Calibri" pitchFamily="34" charset="0"/>
                <a:cs typeface="Times New Roman" pitchFamily="18" charset="0"/>
              </a:rPr>
              <a:t>C</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heck drainage to determine if output is adequate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ChangeArrowheads="1"/>
          </p:cNvSpPr>
          <p:nvPr/>
        </p:nvSpPr>
        <p:spPr bwMode="auto">
          <a:xfrm>
            <a:off x="304800" y="254169"/>
            <a:ext cx="8305800" cy="5970865"/>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If there is leakage around the catheter: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en-US" sz="2400" dirty="0" smtClean="0">
                <a:latin typeface="Times New Roman" pitchFamily="18" charset="0"/>
                <a:ea typeface="Calibri" pitchFamily="34" charset="0"/>
                <a:cs typeface="Times New Roman" pitchFamily="18" charset="0"/>
              </a:rPr>
              <a:t>A</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ssess for obstruction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en-US" sz="2400" dirty="0" smtClean="0">
                <a:latin typeface="Times New Roman" pitchFamily="18" charset="0"/>
                <a:ea typeface="Calibri" pitchFamily="34" charset="0"/>
                <a:cs typeface="Times New Roman" pitchFamily="18" charset="0"/>
              </a:rPr>
              <a:t>A</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ssess for bladder spasms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en-US" sz="2400" dirty="0" smtClean="0">
                <a:latin typeface="Times New Roman" pitchFamily="18" charset="0"/>
                <a:ea typeface="Calibri" pitchFamily="34" charset="0"/>
                <a:cs typeface="Times New Roman" pitchFamily="18" charset="0"/>
              </a:rPr>
              <a:t>A</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void cold irrigation fluid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lang="en-US" sz="2400" dirty="0" smtClean="0">
                <a:latin typeface="Times New Roman" pitchFamily="18" charset="0"/>
                <a:ea typeface="Calibri" pitchFamily="34" charset="0"/>
                <a:cs typeface="Times New Roman" pitchFamily="18" charset="0"/>
              </a:rPr>
              <a:t>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nsure the catheter is secured to the patients thigh to minimize catheter movement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If the amount of drainage is less than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irrigant</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infused.</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Turn off the irrigation and check for kinks or clots in the catheter or drainage bag tubing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Palpate the bladder and note any pain or discomfort. </a:t>
            </a:r>
            <a:r>
              <a:rPr lang="en-US" sz="2400" dirty="0" smtClean="0">
                <a:latin typeface="Times New Roman" pitchFamily="18" charset="0"/>
                <a:ea typeface="Calibri" pitchFamily="34" charset="0"/>
                <a:cs typeface="Times New Roman" pitchFamily="18" charset="0"/>
              </a:rPr>
              <a:t>I</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 case of a clot try to milk the catheter to dislodge the clot.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If there is an increase in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haematuria</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or clots are pressed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Increase the infusion rate and observe the drainage and patient comfort.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r>
            <a:b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b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95400" y="533400"/>
            <a:ext cx="6172200" cy="5262979"/>
          </a:xfrm>
          <a:prstGeom prst="rect">
            <a:avLst/>
          </a:prstGeom>
          <a:noFill/>
        </p:spPr>
        <p:txBody>
          <a:bodyPr wrap="square" rtlCol="0">
            <a:spAutoFit/>
          </a:bodyPr>
          <a:lstStyle/>
          <a:p>
            <a:r>
              <a:rPr lang="en-US" sz="2800" b="1" dirty="0" smtClean="0">
                <a:latin typeface="Times New Roman" pitchFamily="18" charset="0"/>
                <a:cs typeface="Times New Roman" pitchFamily="18" charset="0"/>
              </a:rPr>
              <a:t>Documentatio</a:t>
            </a:r>
            <a:r>
              <a:rPr lang="en-US" sz="2800" dirty="0" smtClean="0">
                <a:latin typeface="Times New Roman" pitchFamily="18" charset="0"/>
                <a:cs typeface="Times New Roman" pitchFamily="18" charset="0"/>
              </a:rPr>
              <a:t>n</a:t>
            </a:r>
          </a:p>
          <a:p>
            <a:pPr>
              <a:buFont typeface="Wingdings" pitchFamily="2" charset="2"/>
              <a:buChar char="v"/>
            </a:pPr>
            <a:r>
              <a:rPr lang="en-US" sz="2800" dirty="0" smtClean="0">
                <a:latin typeface="Times New Roman" pitchFamily="18" charset="0"/>
                <a:cs typeface="Times New Roman" pitchFamily="18" charset="0"/>
              </a:rPr>
              <a:t>Record findings in the </a:t>
            </a:r>
            <a:r>
              <a:rPr lang="en-US" sz="2800" dirty="0" err="1" smtClean="0">
                <a:latin typeface="Times New Roman" pitchFamily="18" charset="0"/>
                <a:cs typeface="Times New Roman" pitchFamily="18" charset="0"/>
              </a:rPr>
              <a:t>cardex</a:t>
            </a:r>
            <a:r>
              <a:rPr lang="en-US" sz="2800" dirty="0" smtClean="0">
                <a:latin typeface="Times New Roman" pitchFamily="18" charset="0"/>
                <a:cs typeface="Times New Roman" pitchFamily="18" charset="0"/>
              </a:rPr>
              <a:t> and patient’s notes</a:t>
            </a:r>
          </a:p>
          <a:p>
            <a:pPr>
              <a:buFont typeface="Wingdings" pitchFamily="2" charset="2"/>
              <a:buChar char="v"/>
            </a:pPr>
            <a:r>
              <a:rPr lang="en-US" sz="2800" dirty="0" smtClean="0">
                <a:latin typeface="Times New Roman" pitchFamily="18" charset="0"/>
                <a:cs typeface="Times New Roman" pitchFamily="18" charset="0"/>
              </a:rPr>
              <a:t>Note date, time, and method  of  irrigation and amount of solution used each time.</a:t>
            </a:r>
          </a:p>
          <a:p>
            <a:pPr>
              <a:buFont typeface="Wingdings" pitchFamily="2" charset="2"/>
              <a:buChar char="v"/>
            </a:pPr>
            <a:r>
              <a:rPr lang="en-US" sz="2800" dirty="0" smtClean="0">
                <a:latin typeface="Times New Roman" pitchFamily="18" charset="0"/>
                <a:cs typeface="Times New Roman" pitchFamily="18" charset="0"/>
              </a:rPr>
              <a:t>Note appearance and amount of  drained fluid and how patient tolerated the procedure and whether the catheter is patent.</a:t>
            </a:r>
          </a:p>
          <a:p>
            <a:pPr>
              <a:buFont typeface="Wingdings" pitchFamily="2" charset="2"/>
              <a:buChar char="v"/>
            </a:pPr>
            <a:r>
              <a:rPr lang="en-US" sz="2800" dirty="0" smtClean="0">
                <a:latin typeface="Times New Roman" pitchFamily="18" charset="0"/>
                <a:cs typeface="Times New Roman" pitchFamily="18" charset="0"/>
              </a:rPr>
              <a:t>Note infusion rate, any medication added and urine output  </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1"/>
          <p:cNvSpPr>
            <a:spLocks noChangeArrowheads="1"/>
          </p:cNvSpPr>
          <p:nvPr/>
        </p:nvSpPr>
        <p:spPr bwMode="auto">
          <a:xfrm>
            <a:off x="457200" y="152400"/>
            <a:ext cx="8382000" cy="6812855"/>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DIALYSIS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Definition</a:t>
            </a:r>
            <a:r>
              <a:rPr kumimoji="0" lang="en-US" sz="24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This is the process of removing excess water, solutes, and toxins from the blood in patients whose kidneys can no longer perform these functions naturally.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Types of dialysis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There are two types of dialysis.  Namely:-</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Peritoneal dialysis</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Haemodialysis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Peritoneal dialysis</a:t>
            </a:r>
          </a:p>
          <a:p>
            <a:pPr marL="0" marR="0" lvl="0" indent="0" algn="l" defTabSz="914400" rtl="0" eaLnBrk="0" fontAlgn="base" latinLnBrk="0" hangingPunct="0">
              <a:lnSpc>
                <a:spcPct val="100000"/>
              </a:lnSpc>
              <a:spcBef>
                <a:spcPct val="0"/>
              </a:spcBef>
              <a:spcAft>
                <a:spcPct val="0"/>
              </a:spcAft>
              <a:buClrTx/>
              <a:buSzTx/>
              <a:buFontTx/>
              <a:buNone/>
              <a:tabLst/>
            </a:pPr>
            <a:r>
              <a:rPr lang="en-US" sz="2400" b="1" u="sng" dirty="0" smtClean="0">
                <a:latin typeface="Times New Roman" pitchFamily="18" charset="0"/>
                <a:ea typeface="Calibri" pitchFamily="34" charset="0"/>
                <a:cs typeface="Times New Roman" pitchFamily="18" charset="0"/>
              </a:rPr>
              <a:t>Definition</a:t>
            </a:r>
          </a:p>
          <a:p>
            <a:pPr marL="0" marR="0" lvl="0" indent="0" algn="l" defTabSz="914400" rtl="0" eaLnBrk="0" fontAlgn="base" latinLnBrk="0" hangingPunct="0">
              <a:lnSpc>
                <a:spcPct val="100000"/>
              </a:lnSpc>
              <a:spcBef>
                <a:spcPct val="0"/>
              </a:spcBef>
              <a:spcAft>
                <a:spcPct val="0"/>
              </a:spcAft>
              <a:buClrTx/>
              <a:buSzTx/>
              <a:buFontTx/>
              <a:buNone/>
              <a:tabLst/>
            </a:pPr>
            <a:r>
              <a:rPr lang="en-US" sz="2400" dirty="0" smtClean="0">
                <a:latin typeface="Times New Roman" pitchFamily="18" charset="0"/>
                <a:ea typeface="Calibri" pitchFamily="34" charset="0"/>
                <a:cs typeface="Times New Roman" pitchFamily="18" charset="0"/>
              </a:rPr>
              <a:t>This is the process</a:t>
            </a:r>
            <a:r>
              <a:rPr kumimoji="0" lang="en-US" sz="2400" i="0"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of correcting electrolyte </a:t>
            </a:r>
            <a:r>
              <a:rPr kumimoji="0" lang="en-US" sz="2400" i="0"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imbalancs</a:t>
            </a:r>
            <a:r>
              <a:rPr kumimoji="0" lang="en-US" sz="2400" i="0" strike="noStrike" cap="none" normalizeH="0" dirty="0" smtClean="0">
                <a:ln>
                  <a:noFill/>
                </a:ln>
                <a:solidFill>
                  <a:schemeClr val="tx1"/>
                </a:solidFill>
                <a:effectLst/>
                <a:latin typeface="Times New Roman" pitchFamily="18" charset="0"/>
                <a:ea typeface="Calibri" pitchFamily="34" charset="0"/>
                <a:cs typeface="Times New Roman" pitchFamily="18" charset="0"/>
              </a:rPr>
              <a:t> and removing excess fluid and solutes from a patient’s blood using natural membrane(peritoneum)</a:t>
            </a:r>
            <a:endParaRPr kumimoji="0" lang="en-US" sz="2400" i="0"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Peritoneal dialysis involves repeated cycles of instilling a specially prepared electrolyte solution known as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dialysate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into the peritoneal cavity, allowing time for substance exchange and then removing the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dialysate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1"/>
          <p:cNvSpPr>
            <a:spLocks noChangeArrowheads="1"/>
          </p:cNvSpPr>
          <p:nvPr/>
        </p:nvSpPr>
        <p:spPr bwMode="auto">
          <a:xfrm>
            <a:off x="457200" y="-109266"/>
            <a:ext cx="8229600" cy="7786747"/>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Purpose</a:t>
            </a:r>
          </a:p>
          <a:p>
            <a:pPr lvl="0" fontAlgn="base">
              <a:spcBef>
                <a:spcPct val="0"/>
              </a:spcBef>
              <a:spcAft>
                <a:spcPct val="0"/>
              </a:spcAft>
            </a:pPr>
            <a:r>
              <a:rPr lang="en-US" sz="2400" dirty="0" smtClean="0">
                <a:latin typeface="Times New Roman" pitchFamily="18" charset="0"/>
                <a:ea typeface="Calibri" pitchFamily="34" charset="0"/>
                <a:cs typeface="Times New Roman" pitchFamily="18" charset="0"/>
              </a:rPr>
              <a:t>To remove waste products, excess fluid and correct electrolyte imbalances.</a:t>
            </a:r>
            <a:endParaRPr kumimoji="0" lang="en-US" sz="2400" b="0" i="0"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Indications</a:t>
            </a:r>
            <a:r>
              <a:rPr kumimoji="0" lang="en-US" sz="24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457200" marR="0" lvl="0" indent="-457200" algn="l" defTabSz="914400" rtl="0" eaLnBrk="0" fontAlgn="base" latinLnBrk="0" hangingPunct="0">
              <a:lnSpc>
                <a:spcPct val="100000"/>
              </a:lnSpc>
              <a:spcBef>
                <a:spcPct val="0"/>
              </a:spcBef>
              <a:spcAft>
                <a:spcPct val="0"/>
              </a:spcAft>
              <a:buClrTx/>
              <a:buSzTx/>
              <a:tabLst/>
            </a:pPr>
            <a:r>
              <a:rPr lang="en-US" sz="2400" dirty="0" smtClean="0">
                <a:latin typeface="Times New Roman" pitchFamily="18" charset="0"/>
                <a:cs typeface="Times New Roman" pitchFamily="18" charset="0"/>
              </a:rPr>
              <a:t>1. Acute kidney injury</a:t>
            </a:r>
          </a:p>
          <a:p>
            <a:pPr marL="457200" marR="0" lvl="0" indent="-45720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2. Acute intoxication</a:t>
            </a:r>
          </a:p>
          <a:p>
            <a:pPr marL="457200" marR="0" lvl="0" indent="-457200" algn="l" defTabSz="914400" rtl="0" eaLnBrk="0" fontAlgn="base" latinLnBrk="0" hangingPunct="0">
              <a:lnSpc>
                <a:spcPct val="100000"/>
              </a:lnSpc>
              <a:spcBef>
                <a:spcPct val="0"/>
              </a:spcBef>
              <a:spcAft>
                <a:spcPct val="0"/>
              </a:spcAft>
              <a:buClrTx/>
              <a:buSzTx/>
              <a:tabLst/>
            </a:pPr>
            <a:r>
              <a:rPr lang="en-US" sz="2400" dirty="0" smtClean="0">
                <a:latin typeface="Times New Roman" pitchFamily="18" charset="0"/>
                <a:cs typeface="Times New Roman" pitchFamily="18" charset="0"/>
              </a:rPr>
              <a:t>3. End stage renal disease</a:t>
            </a:r>
          </a:p>
          <a:p>
            <a:pPr marL="342900" marR="0" lvl="0" indent="-34290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4.</a:t>
            </a:r>
            <a:r>
              <a:rPr kumimoji="0" lang="en-US" sz="2400" b="0" i="0" u="none" strike="noStrike" cap="none" normalizeH="0" dirty="0" smtClean="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Patients with vascular access failure </a:t>
            </a:r>
          </a:p>
          <a:p>
            <a:pPr marL="342900" marR="0" lvl="0" indent="-342900" algn="l" defTabSz="914400" rtl="0" eaLnBrk="0" fontAlgn="base" latinLnBrk="0" hangingPunct="0">
              <a:lnSpc>
                <a:spcPct val="100000"/>
              </a:lnSpc>
              <a:spcBef>
                <a:spcPct val="0"/>
              </a:spcBef>
              <a:spcAft>
                <a:spcPct val="0"/>
              </a:spcAft>
              <a:buClrTx/>
              <a:buSzTx/>
              <a:tabLst/>
            </a:pPr>
            <a:r>
              <a:rPr lang="en-US" sz="2400" dirty="0" smtClean="0">
                <a:latin typeface="Times New Roman" pitchFamily="18" charset="0"/>
                <a:cs typeface="Times New Roman" pitchFamily="18" charset="0"/>
              </a:rPr>
              <a:t>5. Chronic heart failure</a:t>
            </a:r>
          </a:p>
          <a:p>
            <a:pPr marL="342900" marR="0" lvl="0" indent="-342900" algn="l" defTabSz="914400" rtl="0" eaLnBrk="0" fontAlgn="base" latinLnBrk="0" hangingPunct="0">
              <a:lnSpc>
                <a:spcPct val="100000"/>
              </a:lnSpc>
              <a:spcBef>
                <a:spcPct val="0"/>
              </a:spcBef>
              <a:spcAft>
                <a:spcPct val="0"/>
              </a:spcAft>
              <a:buClrTx/>
              <a:buSzTx/>
              <a:tabLst/>
            </a:pPr>
            <a:r>
              <a:rPr lang="en-US" sz="2400" dirty="0" smtClean="0">
                <a:latin typeface="Times New Roman" pitchFamily="18" charset="0"/>
                <a:cs typeface="Times New Roman" pitchFamily="18" charset="0"/>
              </a:rPr>
              <a:t>6. Ischemic heart failure</a:t>
            </a:r>
          </a:p>
          <a:p>
            <a:pPr marL="0" marR="0" lvl="0" indent="0" algn="l" defTabSz="914400" rtl="0" eaLnBrk="0" fontAlgn="base" latinLnBrk="0" hangingPunct="0">
              <a:lnSpc>
                <a:spcPct val="100000"/>
              </a:lnSpc>
              <a:spcBef>
                <a:spcPct val="0"/>
              </a:spcBef>
              <a:spcAft>
                <a:spcPct val="0"/>
              </a:spcAft>
              <a:buClrTx/>
              <a:buSzTx/>
              <a:buFontTx/>
              <a:buNone/>
              <a:tabLst/>
            </a:pPr>
            <a:r>
              <a:rPr lang="en-US" sz="2400" dirty="0" smtClean="0">
                <a:latin typeface="Arial" pitchFamily="34" charset="0"/>
                <a:cs typeface="Arial" pitchFamily="34" charset="0"/>
              </a:rPr>
              <a:t>7.</a:t>
            </a:r>
            <a:r>
              <a:rPr kumimoji="0" lang="en-US"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Fluid and electrolyte imbalance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Contraindications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Patients with </a:t>
            </a:r>
            <a:r>
              <a:rPr lang="en-US" sz="2400" dirty="0" smtClean="0">
                <a:latin typeface="Times New Roman" pitchFamily="18" charset="0"/>
                <a:ea typeface="Calibri" pitchFamily="34" charset="0"/>
                <a:cs typeface="Times New Roman" pitchFamily="18" charset="0"/>
              </a:rPr>
              <a:t>multiple abdominal ad</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hesions</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Severe respiratory disease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lang="en-US" sz="2400" dirty="0" smtClean="0">
                <a:latin typeface="Times New Roman" pitchFamily="18" charset="0"/>
                <a:ea typeface="Calibri" pitchFamily="34" charset="0"/>
                <a:cs typeface="Times New Roman" pitchFamily="18" charset="0"/>
              </a:rPr>
              <a:t>History of severe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peritonitis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Abdominal malignancies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Severe vascular disease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lvl="0" eaLnBrk="0" fontAlgn="base" hangingPunct="0">
              <a:spcBef>
                <a:spcPct val="0"/>
              </a:spcBef>
              <a:spcAft>
                <a:spcPct val="0"/>
              </a:spcAft>
              <a:buFont typeface="Wingdings" pitchFamily="2" charset="2"/>
              <a:buChar char="v"/>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Extensive abdominal/bowel  surgery </a:t>
            </a:r>
            <a:r>
              <a:rPr lang="en-US" sz="2400" dirty="0" smtClean="0">
                <a:latin typeface="Times New Roman" pitchFamily="18" charset="0"/>
                <a:ea typeface="Calibri" pitchFamily="34" charset="0"/>
                <a:cs typeface="Times New Roman" pitchFamily="18" charset="0"/>
              </a:rPr>
              <a:t>and abdominal trauma</a:t>
            </a:r>
          </a:p>
          <a:p>
            <a:pPr lvl="0"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 Obesity</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1"/>
          <p:cNvSpPr>
            <a:spLocks noChangeArrowheads="1"/>
          </p:cNvSpPr>
          <p:nvPr/>
        </p:nvSpPr>
        <p:spPr bwMode="auto">
          <a:xfrm>
            <a:off x="609600" y="547360"/>
            <a:ext cx="7924800" cy="55707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Types of peritoneal dialysis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Continuous ambulatory peritoneal dialysis(CAPD</a:t>
            </a:r>
            <a:r>
              <a:rPr kumimoji="0" lang="en-US" sz="24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this type of peritoneal dialysis the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dialysate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is instilled into the abdomen and left in place for 4 to 8 hours .  The empty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dialysate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bag is folded up and carried in a pouch or pocket until it is time to drain the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dialysate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bag is later placed at the insertion site and the fluid drained by gravity flow. In CAPD  there are four dialysis cycles in 24 hours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Advantages of CAPD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patient can carry out activities during the dialysis because there is no machine used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body easily maintains homeostasis because the continuous exchange resembles normal renal function. There are also fewer dietary and fluid restrictions.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457200"/>
            <a:ext cx="6172200" cy="5539978"/>
          </a:xfrm>
          <a:prstGeom prst="rect">
            <a:avLst/>
          </a:prstGeom>
          <a:noFill/>
        </p:spPr>
        <p:txBody>
          <a:bodyPr wrap="square" rtlCol="0">
            <a:spAutoFit/>
          </a:bodyPr>
          <a:lstStyle/>
          <a:p>
            <a:r>
              <a:rPr lang="en-US" sz="2800" b="1" dirty="0" smtClean="0">
                <a:latin typeface="Times New Roman" pitchFamily="18" charset="0"/>
                <a:cs typeface="Times New Roman" pitchFamily="18" charset="0"/>
              </a:rPr>
              <a:t>Voluntary Medical Male Circumcision</a:t>
            </a:r>
          </a:p>
          <a:p>
            <a:pPr>
              <a:buFont typeface="Arial" pitchFamily="34" charset="0"/>
              <a:buChar char="•"/>
            </a:pPr>
            <a:r>
              <a:rPr lang="en-US" sz="2800" dirty="0" smtClean="0">
                <a:latin typeface="Times New Roman" pitchFamily="18" charset="0"/>
                <a:cs typeface="Times New Roman" pitchFamily="18" charset="0"/>
              </a:rPr>
              <a:t>Epidemiology of male circumcision and HIV</a:t>
            </a:r>
          </a:p>
          <a:p>
            <a:pPr>
              <a:buFont typeface="Arial" pitchFamily="34" charset="0"/>
              <a:buChar char="•"/>
            </a:pPr>
            <a:r>
              <a:rPr lang="en-US" sz="2800" dirty="0" smtClean="0">
                <a:latin typeface="Times New Roman" pitchFamily="18" charset="0"/>
                <a:cs typeface="Times New Roman" pitchFamily="18" charset="0"/>
              </a:rPr>
              <a:t>Importance of male circumcision in HIV prevention</a:t>
            </a:r>
          </a:p>
          <a:p>
            <a:pPr>
              <a:buFont typeface="Arial" pitchFamily="34" charset="0"/>
              <a:buChar char="•"/>
            </a:pPr>
            <a:r>
              <a:rPr lang="en-US" sz="2800" dirty="0" smtClean="0">
                <a:latin typeface="Times New Roman" pitchFamily="18" charset="0"/>
                <a:cs typeface="Times New Roman" pitchFamily="18" charset="0"/>
              </a:rPr>
              <a:t>Benefits of voluntary medical male </a:t>
            </a:r>
            <a:r>
              <a:rPr lang="en-US" sz="2800" dirty="0" err="1" smtClean="0">
                <a:latin typeface="Times New Roman" pitchFamily="18" charset="0"/>
                <a:cs typeface="Times New Roman" pitchFamily="18" charset="0"/>
              </a:rPr>
              <a:t>cirumcision</a:t>
            </a:r>
            <a:endParaRPr lang="en-US" sz="2800" dirty="0" smtClean="0">
              <a:latin typeface="Times New Roman" pitchFamily="18" charset="0"/>
              <a:cs typeface="Times New Roman" pitchFamily="18" charset="0"/>
            </a:endParaRPr>
          </a:p>
          <a:p>
            <a:pPr>
              <a:buFont typeface="Arial" pitchFamily="34" charset="0"/>
              <a:buChar char="•"/>
            </a:pPr>
            <a:r>
              <a:rPr lang="en-US" sz="2800" dirty="0" smtClean="0">
                <a:latin typeface="Times New Roman" pitchFamily="18" charset="0"/>
                <a:cs typeface="Times New Roman" pitchFamily="18" charset="0"/>
              </a:rPr>
              <a:t>Risks</a:t>
            </a:r>
          </a:p>
          <a:p>
            <a:pPr>
              <a:buFont typeface="Arial" pitchFamily="34" charset="0"/>
              <a:buChar char="•"/>
            </a:pPr>
            <a:r>
              <a:rPr lang="en-US" sz="2800" dirty="0" smtClean="0">
                <a:latin typeface="Times New Roman" pitchFamily="18" charset="0"/>
                <a:cs typeface="Times New Roman" pitchFamily="18" charset="0"/>
              </a:rPr>
              <a:t>Operative procedures</a:t>
            </a:r>
          </a:p>
          <a:p>
            <a:pPr lvl="1">
              <a:buFont typeface="Wingdings" pitchFamily="2" charset="2"/>
              <a:buChar char="ü"/>
            </a:pPr>
            <a:r>
              <a:rPr lang="en-US" sz="2800" dirty="0" smtClean="0">
                <a:latin typeface="Times New Roman" pitchFamily="18" charset="0"/>
                <a:cs typeface="Times New Roman" pitchFamily="18" charset="0"/>
              </a:rPr>
              <a:t>Dorsal slit</a:t>
            </a:r>
          </a:p>
          <a:p>
            <a:pPr lvl="1">
              <a:buFont typeface="Wingdings" pitchFamily="2" charset="2"/>
              <a:buChar char="ü"/>
            </a:pPr>
            <a:r>
              <a:rPr lang="en-US" sz="2800" dirty="0" smtClean="0">
                <a:latin typeface="Times New Roman" pitchFamily="18" charset="0"/>
                <a:cs typeface="Times New Roman" pitchFamily="18" charset="0"/>
              </a:rPr>
              <a:t>Forceps guided</a:t>
            </a:r>
          </a:p>
          <a:p>
            <a:pPr lvl="1">
              <a:buFont typeface="Wingdings" pitchFamily="2" charset="2"/>
              <a:buChar char="ü"/>
            </a:pPr>
            <a:r>
              <a:rPr lang="en-US" sz="2800" dirty="0" smtClean="0">
                <a:latin typeface="Times New Roman" pitchFamily="18" charset="0"/>
                <a:cs typeface="Times New Roman" pitchFamily="18" charset="0"/>
              </a:rPr>
              <a:t>Sleeve resection</a:t>
            </a:r>
          </a:p>
          <a:p>
            <a:pPr>
              <a:buFont typeface="Arial" pitchFamily="34" charset="0"/>
              <a:buChar char="•"/>
            </a:pP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38200" y="533400"/>
            <a:ext cx="7543800" cy="4770537"/>
          </a:xfrm>
          <a:prstGeom prst="rect">
            <a:avLst/>
          </a:prstGeom>
          <a:noFill/>
        </p:spPr>
        <p:txBody>
          <a:bodyPr wrap="square" rtlCol="0">
            <a:spAutoFit/>
          </a:bodyPr>
          <a:lstStyle/>
          <a:p>
            <a:pPr lvl="0" eaLnBrk="0" fontAlgn="base" hangingPunct="0">
              <a:spcBef>
                <a:spcPct val="0"/>
              </a:spcBef>
              <a:spcAft>
                <a:spcPct val="0"/>
              </a:spcAft>
            </a:pPr>
            <a:r>
              <a:rPr lang="en-US" sz="2400" b="1" dirty="0" smtClean="0">
                <a:latin typeface="Times New Roman" pitchFamily="18" charset="0"/>
                <a:ea typeface="Calibri" pitchFamily="34" charset="0"/>
                <a:cs typeface="Times New Roman" pitchFamily="18" charset="0"/>
              </a:rPr>
              <a:t>2</a:t>
            </a:r>
            <a:r>
              <a:rPr lang="en-US" sz="2800" b="1" dirty="0" smtClean="0">
                <a:latin typeface="Times New Roman" pitchFamily="18" charset="0"/>
                <a:ea typeface="Calibri" pitchFamily="34" charset="0"/>
                <a:cs typeface="Times New Roman" pitchFamily="18" charset="0"/>
              </a:rPr>
              <a:t>. Continuous cycle peritoneal dialysis (CCPD )</a:t>
            </a:r>
            <a:endParaRPr lang="en-US" sz="2800" b="1" dirty="0" smtClean="0">
              <a:latin typeface="Arial" pitchFamily="34" charset="0"/>
              <a:cs typeface="Arial" pitchFamily="34" charset="0"/>
            </a:endParaRPr>
          </a:p>
          <a:p>
            <a:pPr lvl="0" eaLnBrk="0" fontAlgn="base" hangingPunct="0">
              <a:spcBef>
                <a:spcPct val="0"/>
              </a:spcBef>
              <a:spcAft>
                <a:spcPct val="0"/>
              </a:spcAft>
            </a:pPr>
            <a:r>
              <a:rPr lang="en-US" sz="2800" dirty="0" smtClean="0">
                <a:latin typeface="Times New Roman" pitchFamily="18" charset="0"/>
                <a:ea typeface="Calibri" pitchFamily="34" charset="0"/>
                <a:cs typeface="Times New Roman" pitchFamily="18" charset="0"/>
              </a:rPr>
              <a:t>In this type of peritoneal dialysis a machine is used.  There are usually three cycles done at night and one cycle in the morning .</a:t>
            </a:r>
            <a:endParaRPr lang="en-US" sz="2800" dirty="0" smtClean="0">
              <a:latin typeface="Arial" pitchFamily="34" charset="0"/>
              <a:cs typeface="Arial" pitchFamily="34" charset="0"/>
            </a:endParaRPr>
          </a:p>
          <a:p>
            <a:pPr lvl="0" eaLnBrk="0" fontAlgn="base" hangingPunct="0">
              <a:spcBef>
                <a:spcPct val="0"/>
              </a:spcBef>
              <a:spcAft>
                <a:spcPct val="0"/>
              </a:spcAft>
            </a:pPr>
            <a:r>
              <a:rPr lang="en-US" sz="2800" b="1" u="sng" dirty="0" smtClean="0">
                <a:latin typeface="Times New Roman" pitchFamily="18" charset="0"/>
                <a:ea typeface="Calibri" pitchFamily="34" charset="0"/>
                <a:cs typeface="Times New Roman" pitchFamily="18" charset="0"/>
              </a:rPr>
              <a:t>Advantage</a:t>
            </a:r>
            <a:endParaRPr lang="en-US" sz="2800" b="1" dirty="0" smtClean="0">
              <a:latin typeface="Arial" pitchFamily="34" charset="0"/>
              <a:cs typeface="Arial" pitchFamily="34" charset="0"/>
            </a:endParaRPr>
          </a:p>
          <a:p>
            <a:pPr lvl="0" eaLnBrk="0" fontAlgn="base" hangingPunct="0">
              <a:spcBef>
                <a:spcPct val="0"/>
              </a:spcBef>
              <a:spcAft>
                <a:spcPct val="0"/>
              </a:spcAft>
            </a:pPr>
            <a:r>
              <a:rPr lang="en-US" sz="2800" dirty="0" smtClean="0">
                <a:latin typeface="Times New Roman" pitchFamily="18" charset="0"/>
                <a:ea typeface="Calibri" pitchFamily="34" charset="0"/>
                <a:cs typeface="Times New Roman" pitchFamily="18" charset="0"/>
              </a:rPr>
              <a:t>The peritoneal catheter is opened only for off and on procedures which reduces risk of infection</a:t>
            </a:r>
          </a:p>
          <a:p>
            <a:pPr lvl="0" eaLnBrk="0" fontAlgn="base" hangingPunct="0">
              <a:spcBef>
                <a:spcPct val="0"/>
              </a:spcBef>
              <a:spcAft>
                <a:spcPct val="0"/>
              </a:spcAft>
            </a:pPr>
            <a:r>
              <a:rPr lang="en-US" sz="2800" b="1" dirty="0" smtClean="0">
                <a:latin typeface="Times New Roman" pitchFamily="18" charset="0"/>
                <a:ea typeface="Calibri" pitchFamily="34" charset="0"/>
                <a:cs typeface="Times New Roman" pitchFamily="18" charset="0"/>
              </a:rPr>
              <a:t> 3</a:t>
            </a:r>
            <a:r>
              <a:rPr lang="en-US" sz="2800" dirty="0" smtClean="0">
                <a:latin typeface="Times New Roman" pitchFamily="18" charset="0"/>
                <a:ea typeface="Calibri" pitchFamily="34" charset="0"/>
                <a:cs typeface="Times New Roman" pitchFamily="18" charset="0"/>
              </a:rPr>
              <a:t>. </a:t>
            </a:r>
            <a:r>
              <a:rPr lang="en-US" sz="2800" b="1" dirty="0" smtClean="0">
                <a:latin typeface="Times New Roman" pitchFamily="18" charset="0"/>
                <a:ea typeface="Calibri" pitchFamily="34" charset="0"/>
                <a:cs typeface="Times New Roman" pitchFamily="18" charset="0"/>
              </a:rPr>
              <a:t>Intermittent </a:t>
            </a:r>
            <a:r>
              <a:rPr lang="en-US" sz="2800" b="1" dirty="0" err="1" smtClean="0">
                <a:latin typeface="Times New Roman" pitchFamily="18" charset="0"/>
                <a:ea typeface="Calibri" pitchFamily="34" charset="0"/>
                <a:cs typeface="Times New Roman" pitchFamily="18" charset="0"/>
              </a:rPr>
              <a:t>periotoneal</a:t>
            </a:r>
            <a:r>
              <a:rPr lang="en-US" sz="2800" b="1" dirty="0" smtClean="0">
                <a:latin typeface="Times New Roman" pitchFamily="18" charset="0"/>
                <a:ea typeface="Calibri" pitchFamily="34" charset="0"/>
                <a:cs typeface="Times New Roman" pitchFamily="18" charset="0"/>
              </a:rPr>
              <a:t> dialysis (IPD )</a:t>
            </a:r>
            <a:endParaRPr lang="en-US" sz="2800" b="1" dirty="0" smtClean="0">
              <a:latin typeface="Arial" pitchFamily="34" charset="0"/>
              <a:cs typeface="Arial" pitchFamily="34" charset="0"/>
            </a:endParaRPr>
          </a:p>
          <a:p>
            <a:pPr lvl="0" eaLnBrk="0" fontAlgn="base" hangingPunct="0">
              <a:spcBef>
                <a:spcPct val="0"/>
              </a:spcBef>
              <a:spcAft>
                <a:spcPct val="0"/>
              </a:spcAft>
            </a:pPr>
            <a:r>
              <a:rPr lang="en-US" sz="2800" dirty="0" smtClean="0">
                <a:latin typeface="Times New Roman" pitchFamily="18" charset="0"/>
                <a:ea typeface="Calibri" pitchFamily="34" charset="0"/>
                <a:cs typeface="Times New Roman" pitchFamily="18" charset="0"/>
              </a:rPr>
              <a:t>The dialysis is done 10 - 12 hours three to four times a week</a:t>
            </a:r>
            <a:endParaRPr lang="en-US" sz="2800" u="sng" dirty="0" smtClean="0">
              <a:latin typeface="Times New Roman" pitchFamily="18" charset="0"/>
              <a:ea typeface="Calibri" pitchFamily="34" charset="0"/>
              <a:cs typeface="Times New Roman" pitchFamily="18" charset="0"/>
            </a:endParaRPr>
          </a:p>
          <a:p>
            <a:pPr lvl="0" eaLnBrk="0" fontAlgn="base" hangingPunct="0">
              <a:spcBef>
                <a:spcPct val="0"/>
              </a:spcBef>
              <a:spcAft>
                <a:spcPct val="0"/>
              </a:spcAft>
            </a:pPr>
            <a:endParaRPr lang="en-US"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1"/>
          <p:cNvSpPr>
            <a:spLocks noChangeArrowheads="1"/>
          </p:cNvSpPr>
          <p:nvPr/>
        </p:nvSpPr>
        <p:spPr bwMode="auto">
          <a:xfrm>
            <a:off x="533400" y="33891"/>
            <a:ext cx="82296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lang="en-US" sz="2400" b="1" u="sng" dirty="0" smtClean="0">
                <a:latin typeface="Times New Roman" pitchFamily="18" charset="0"/>
                <a:ea typeface="Calibri" pitchFamily="34" charset="0"/>
                <a:cs typeface="Times New Roman" pitchFamily="18" charset="0"/>
              </a:rPr>
              <a:t>Dialysis procedure </a:t>
            </a:r>
            <a:endParaRPr lang="en-US" sz="2400" b="1" dirty="0" smtClean="0">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dialysate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is usually allowed to run into the peritoneal cavity by gravity flow.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dialysate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is warmed to prevent chilling of the client and to dilate the peritoneal blood vessels thus facilitating substance exchange.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Two liters are usually instilled in adults.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solution is usually left in place for 30 to 45 minutes.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This is known as 'dwell in’ time.  The fluid is then allowed to run out through  the catheter by gravity.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number of dialysis cycles depends on the normalization of body fluids and blood chemistries.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Factors influencing peritoneal clearance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Size of membrane area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Blood flow to the peritoneum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Alterations in the permeability of the peritoneal membrane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1"/>
          <p:cNvSpPr>
            <a:spLocks noChangeArrowheads="1"/>
          </p:cNvSpPr>
          <p:nvPr/>
        </p:nvSpPr>
        <p:spPr bwMode="auto">
          <a:xfrm>
            <a:off x="685800" y="349250"/>
            <a:ext cx="7391400" cy="5909310"/>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Complications of peritoneal dialysis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Peritonitis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Displacement and plugging of the catheter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Fluid leakage due to improper catheter function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Incomplete healing of insertion site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Bladder perforation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Hernia formation probably due to increased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intraabdominal</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pressure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Fluid and electrolyte imbalance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Hyperglycaemia</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 diabetic patients as a result of absorption of glucose from the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dialysate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Respiratory difficulties during dwell in time due to pre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ssure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on the diaphragm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Haemorrhoids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11. Bleeding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Rectangle 1"/>
          <p:cNvSpPr>
            <a:spLocks noChangeArrowheads="1"/>
          </p:cNvSpPr>
          <p:nvPr/>
        </p:nvSpPr>
        <p:spPr bwMode="auto">
          <a:xfrm>
            <a:off x="762000" y="243080"/>
            <a:ext cx="78486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Haemodialysis</a:t>
            </a: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lang="en-US" sz="2400" b="1" u="sng" dirty="0" smtClean="0">
                <a:latin typeface="Times New Roman" pitchFamily="18" charset="0"/>
                <a:cs typeface="Times New Roman" pitchFamily="18" charset="0"/>
              </a:rPr>
              <a:t>Definition</a:t>
            </a:r>
          </a:p>
          <a:p>
            <a:pPr lvl="0" fontAlgn="base">
              <a:spcBef>
                <a:spcPct val="0"/>
              </a:spcBef>
              <a:spcAft>
                <a:spcPct val="0"/>
              </a:spcAft>
            </a:pPr>
            <a:r>
              <a:rPr kumimoji="0" lang="en-US" sz="2400" i="0" strike="noStrike" cap="none" normalizeH="0" baseline="0" dirty="0" smtClean="0">
                <a:ln>
                  <a:noFill/>
                </a:ln>
                <a:solidFill>
                  <a:schemeClr val="tx1"/>
                </a:solidFill>
                <a:effectLst/>
                <a:latin typeface="Times New Roman" pitchFamily="18" charset="0"/>
                <a:cs typeface="Times New Roman" pitchFamily="18" charset="0"/>
              </a:rPr>
              <a:t>This is a type of renal </a:t>
            </a:r>
            <a:r>
              <a:rPr lang="en-US" sz="2400" dirty="0" smtClean="0">
                <a:latin typeface="Times New Roman" pitchFamily="18" charset="0"/>
                <a:cs typeface="Times New Roman" pitchFamily="18" charset="0"/>
              </a:rPr>
              <a:t>replacement</a:t>
            </a:r>
            <a:r>
              <a:rPr kumimoji="0" lang="en-US" sz="2400" i="0" strike="noStrike" cap="none" normalizeH="0" baseline="0" dirty="0" smtClean="0">
                <a:ln>
                  <a:noFill/>
                </a:ln>
                <a:solidFill>
                  <a:schemeClr val="tx1"/>
                </a:solidFill>
                <a:effectLst/>
                <a:latin typeface="Times New Roman" pitchFamily="18" charset="0"/>
                <a:cs typeface="Times New Roman" pitchFamily="18" charset="0"/>
              </a:rPr>
              <a:t> therapy where  an artificial membrane is used to correct electrolyte imbalance</a:t>
            </a:r>
            <a:r>
              <a:rPr kumimoji="0" lang="en-US" sz="2400" i="0" strike="noStrike" cap="none" normalizeH="0" dirty="0" smtClean="0">
                <a:ln>
                  <a:noFill/>
                </a:ln>
                <a:solidFill>
                  <a:schemeClr val="tx1"/>
                </a:solidFill>
                <a:effectLst/>
                <a:latin typeface="Times New Roman" pitchFamily="18" charset="0"/>
                <a:cs typeface="Times New Roman" pitchFamily="18" charset="0"/>
              </a:rPr>
              <a:t> and</a:t>
            </a:r>
            <a:r>
              <a:rPr kumimoji="0" lang="en-US" sz="2400" i="0" strike="noStrike" cap="none" normalizeH="0" baseline="0" dirty="0" smtClean="0">
                <a:ln>
                  <a:noFill/>
                </a:ln>
                <a:solidFill>
                  <a:schemeClr val="tx1"/>
                </a:solidFill>
                <a:effectLst/>
                <a:latin typeface="Times New Roman" pitchFamily="18" charset="0"/>
                <a:cs typeface="Times New Roman" pitchFamily="18" charset="0"/>
              </a:rPr>
              <a:t> remove excess fluid and solutes</a:t>
            </a:r>
            <a:r>
              <a:rPr kumimoji="0" lang="en-US" sz="2400" i="0" strike="noStrike" cap="none" normalizeH="0" dirty="0" smtClean="0">
                <a:ln>
                  <a:noFill/>
                </a:ln>
                <a:solidFill>
                  <a:schemeClr val="tx1"/>
                </a:solidFill>
                <a:effectLst/>
                <a:latin typeface="Times New Roman" pitchFamily="18" charset="0"/>
                <a:cs typeface="Times New Roman" pitchFamily="18" charset="0"/>
              </a:rPr>
              <a:t> </a:t>
            </a:r>
            <a:r>
              <a:rPr kumimoji="0" lang="en-US" sz="2400" i="0" strike="noStrike" cap="none" normalizeH="0" baseline="0" dirty="0" smtClean="0">
                <a:ln>
                  <a:noFill/>
                </a:ln>
                <a:solidFill>
                  <a:schemeClr val="tx1"/>
                </a:solidFill>
                <a:effectLst/>
                <a:latin typeface="Times New Roman" pitchFamily="18" charset="0"/>
                <a:cs typeface="Times New Roman" pitchFamily="18" charset="0"/>
              </a:rPr>
              <a:t>from the blood</a:t>
            </a:r>
            <a:r>
              <a:rPr lang="en-US" sz="2400" dirty="0" smtClean="0">
                <a:latin typeface="Times New Roman" pitchFamily="18" charset="0"/>
                <a:cs typeface="Times New Roman" pitchFamily="18" charset="0"/>
              </a:rPr>
              <a:t> of a patient .</a:t>
            </a:r>
          </a:p>
          <a:p>
            <a:pPr lvl="0" fontAlgn="base">
              <a:spcBef>
                <a:spcPct val="0"/>
              </a:spcBef>
              <a:spcAft>
                <a:spcPct val="0"/>
              </a:spcAft>
            </a:pPr>
            <a:r>
              <a:rPr kumimoji="0" lang="en-US" sz="2400" b="1" i="0" strike="noStrike" cap="none" normalizeH="0" baseline="0" dirty="0" smtClean="0">
                <a:ln>
                  <a:noFill/>
                </a:ln>
                <a:solidFill>
                  <a:schemeClr val="tx1"/>
                </a:solidFill>
                <a:effectLst/>
                <a:latin typeface="Times New Roman" pitchFamily="18" charset="0"/>
                <a:cs typeface="Times New Roman" pitchFamily="18" charset="0"/>
              </a:rPr>
              <a:t>Purpose </a:t>
            </a:r>
          </a:p>
          <a:p>
            <a:pPr lvl="0" fontAlgn="base">
              <a:spcBef>
                <a:spcPct val="0"/>
              </a:spcBef>
              <a:spcAft>
                <a:spcPct val="0"/>
              </a:spcAft>
            </a:pPr>
            <a:r>
              <a:rPr lang="en-US" sz="2400" dirty="0" smtClean="0">
                <a:latin typeface="Times New Roman" pitchFamily="18" charset="0"/>
                <a:cs typeface="Times New Roman" pitchFamily="18" charset="0"/>
              </a:rPr>
              <a:t>To remove excessive fluids and solutes from the blood of a patient.</a:t>
            </a:r>
          </a:p>
          <a:p>
            <a:pPr lvl="0" fontAlgn="base">
              <a:spcBef>
                <a:spcPct val="0"/>
              </a:spcBef>
              <a:spcAft>
                <a:spcPct val="0"/>
              </a:spcAft>
            </a:pPr>
            <a:r>
              <a:rPr lang="en-US" sz="2400" b="1" dirty="0" smtClean="0">
                <a:latin typeface="Times New Roman" pitchFamily="18" charset="0"/>
                <a:cs typeface="Times New Roman" pitchFamily="18" charset="0"/>
              </a:rPr>
              <a:t>Indications</a:t>
            </a:r>
          </a:p>
          <a:p>
            <a:pPr lvl="0" fontAlgn="base">
              <a:spcBef>
                <a:spcPct val="0"/>
              </a:spcBef>
              <a:spcAft>
                <a:spcPct val="0"/>
              </a:spcAft>
              <a:buFont typeface="Wingdings" pitchFamily="2" charset="2"/>
              <a:buChar char="v"/>
            </a:pPr>
            <a:r>
              <a:rPr kumimoji="0" lang="en-US" sz="2400" i="0" strike="noStrike" cap="none" normalizeH="0" baseline="0" dirty="0" smtClean="0">
                <a:ln>
                  <a:noFill/>
                </a:ln>
                <a:solidFill>
                  <a:schemeClr val="tx1"/>
                </a:solidFill>
                <a:effectLst/>
                <a:latin typeface="Times New Roman" pitchFamily="18" charset="0"/>
                <a:cs typeface="Times New Roman" pitchFamily="18" charset="0"/>
              </a:rPr>
              <a:t>Acute kidney injury</a:t>
            </a:r>
          </a:p>
          <a:p>
            <a:pPr lvl="0" fontAlgn="base">
              <a:spcBef>
                <a:spcPct val="0"/>
              </a:spcBef>
              <a:spcAft>
                <a:spcPct val="0"/>
              </a:spcAft>
              <a:buFont typeface="Wingdings" pitchFamily="2" charset="2"/>
              <a:buChar char="v"/>
            </a:pPr>
            <a:r>
              <a:rPr lang="en-US" sz="2400" dirty="0" smtClean="0">
                <a:latin typeface="Times New Roman" pitchFamily="18" charset="0"/>
                <a:cs typeface="Times New Roman" pitchFamily="18" charset="0"/>
              </a:rPr>
              <a:t>Chronic kidney disease </a:t>
            </a:r>
          </a:p>
          <a:p>
            <a:pPr lvl="0" fontAlgn="base">
              <a:spcBef>
                <a:spcPct val="0"/>
              </a:spcBef>
              <a:spcAft>
                <a:spcPct val="0"/>
              </a:spcAft>
              <a:buFont typeface="Wingdings" pitchFamily="2" charset="2"/>
              <a:buChar char="v"/>
            </a:pPr>
            <a:r>
              <a:rPr kumimoji="0" lang="en-US" sz="2400" i="0" strike="noStrike" cap="none" normalizeH="0" baseline="0" dirty="0" smtClean="0">
                <a:ln>
                  <a:noFill/>
                </a:ln>
                <a:solidFill>
                  <a:schemeClr val="tx1"/>
                </a:solidFill>
                <a:effectLst/>
                <a:latin typeface="Times New Roman" pitchFamily="18" charset="0"/>
                <a:cs typeface="Times New Roman" pitchFamily="18" charset="0"/>
              </a:rPr>
              <a:t>Pulmonary </a:t>
            </a:r>
            <a:r>
              <a:rPr kumimoji="0" lang="en-US" sz="2400" i="0" strike="noStrike" cap="none" normalizeH="0" baseline="0" dirty="0" err="1" smtClean="0">
                <a:ln>
                  <a:noFill/>
                </a:ln>
                <a:solidFill>
                  <a:schemeClr val="tx1"/>
                </a:solidFill>
                <a:effectLst/>
                <a:latin typeface="Times New Roman" pitchFamily="18" charset="0"/>
                <a:cs typeface="Times New Roman" pitchFamily="18" charset="0"/>
              </a:rPr>
              <a:t>oedema</a:t>
            </a:r>
            <a:endParaRPr kumimoji="0" lang="en-US" sz="2400" i="0" strike="noStrike" cap="none" normalizeH="0" baseline="0" dirty="0" smtClean="0">
              <a:ln>
                <a:noFill/>
              </a:ln>
              <a:solidFill>
                <a:schemeClr val="tx1"/>
              </a:solidFill>
              <a:effectLst/>
              <a:latin typeface="Times New Roman" pitchFamily="18" charset="0"/>
              <a:cs typeface="Times New Roman" pitchFamily="18" charset="0"/>
            </a:endParaRPr>
          </a:p>
          <a:p>
            <a:pPr lvl="0" fontAlgn="base">
              <a:spcBef>
                <a:spcPct val="0"/>
              </a:spcBef>
              <a:spcAft>
                <a:spcPct val="0"/>
              </a:spcAft>
              <a:buFont typeface="Wingdings" pitchFamily="2" charset="2"/>
              <a:buChar char="v"/>
            </a:pPr>
            <a:r>
              <a:rPr lang="en-US" sz="2400" dirty="0" smtClean="0">
                <a:latin typeface="Times New Roman" pitchFamily="18" charset="0"/>
                <a:cs typeface="Times New Roman" pitchFamily="18" charset="0"/>
              </a:rPr>
              <a:t>Electrolyte imbalance</a:t>
            </a:r>
          </a:p>
          <a:p>
            <a:pPr lvl="0" fontAlgn="base">
              <a:spcBef>
                <a:spcPct val="0"/>
              </a:spcBef>
              <a:spcAft>
                <a:spcPct val="0"/>
              </a:spcAft>
              <a:buFont typeface="Wingdings" pitchFamily="2" charset="2"/>
              <a:buChar char="v"/>
            </a:pPr>
            <a:r>
              <a:rPr kumimoji="0" lang="en-US" sz="2400" i="0" strike="noStrike" cap="none" normalizeH="0" baseline="0" dirty="0" smtClean="0">
                <a:ln>
                  <a:noFill/>
                </a:ln>
                <a:solidFill>
                  <a:schemeClr val="tx1"/>
                </a:solidFill>
                <a:effectLst/>
                <a:latin typeface="Times New Roman" pitchFamily="18" charset="0"/>
                <a:cs typeface="Times New Roman" pitchFamily="18" charset="0"/>
              </a:rPr>
              <a:t>Metabolic acidosis</a:t>
            </a:r>
          </a:p>
          <a:p>
            <a:pPr lvl="0" fontAlgn="base">
              <a:spcBef>
                <a:spcPct val="0"/>
              </a:spcBef>
              <a:spcAft>
                <a:spcPct val="0"/>
              </a:spcAft>
              <a:buFont typeface="Wingdings" pitchFamily="2" charset="2"/>
              <a:buChar char="v"/>
            </a:pPr>
            <a:r>
              <a:rPr lang="en-US" sz="2400" dirty="0" err="1" smtClean="0">
                <a:latin typeface="Times New Roman" pitchFamily="18" charset="0"/>
                <a:cs typeface="Times New Roman" pitchFamily="18" charset="0"/>
              </a:rPr>
              <a:t>Uraemia</a:t>
            </a:r>
            <a:endParaRPr lang="en-U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304800"/>
            <a:ext cx="5943600" cy="6740307"/>
          </a:xfrm>
          <a:prstGeom prst="rect">
            <a:avLst/>
          </a:prstGeom>
          <a:noFill/>
        </p:spPr>
        <p:txBody>
          <a:bodyPr wrap="square" rtlCol="0">
            <a:spAutoFit/>
          </a:bodyPr>
          <a:lstStyle/>
          <a:p>
            <a:pPr lvl="0" fontAlgn="base">
              <a:spcBef>
                <a:spcPct val="0"/>
              </a:spcBef>
              <a:spcAft>
                <a:spcPct val="0"/>
              </a:spcAft>
            </a:pPr>
            <a:r>
              <a:rPr lang="en-US" sz="2400" b="1" dirty="0" smtClean="0">
                <a:latin typeface="Times New Roman" pitchFamily="18" charset="0"/>
                <a:cs typeface="Times New Roman" pitchFamily="18" charset="0"/>
              </a:rPr>
              <a:t>Requirements</a:t>
            </a:r>
          </a:p>
          <a:p>
            <a:pPr lvl="0" fontAlgn="base">
              <a:spcBef>
                <a:spcPct val="0"/>
              </a:spcBef>
              <a:spcAft>
                <a:spcPct val="0"/>
              </a:spcAft>
              <a:buFont typeface="Wingdings" pitchFamily="2" charset="2"/>
              <a:buChar char="§"/>
            </a:pPr>
            <a:r>
              <a:rPr lang="en-US" sz="2400" dirty="0" smtClean="0">
                <a:latin typeface="Times New Roman" pitchFamily="18" charset="0"/>
                <a:cs typeface="Times New Roman" pitchFamily="18" charset="0"/>
              </a:rPr>
              <a:t>Trolley</a:t>
            </a:r>
          </a:p>
          <a:p>
            <a:pPr lvl="0" fontAlgn="base">
              <a:spcBef>
                <a:spcPct val="0"/>
              </a:spcBef>
              <a:spcAft>
                <a:spcPct val="0"/>
              </a:spcAft>
              <a:buFont typeface="Wingdings" pitchFamily="2" charset="2"/>
              <a:buChar char="§"/>
            </a:pPr>
            <a:r>
              <a:rPr lang="en-US" sz="2400" dirty="0" smtClean="0">
                <a:latin typeface="Times New Roman" pitchFamily="18" charset="0"/>
                <a:cs typeface="Times New Roman" pitchFamily="18" charset="0"/>
              </a:rPr>
              <a:t>Water treatment plant</a:t>
            </a:r>
          </a:p>
          <a:p>
            <a:pPr lvl="0" fontAlgn="base">
              <a:spcBef>
                <a:spcPct val="0"/>
              </a:spcBef>
              <a:spcAft>
                <a:spcPct val="0"/>
              </a:spcAft>
              <a:buFont typeface="Wingdings" pitchFamily="2" charset="2"/>
              <a:buChar char="§"/>
            </a:pPr>
            <a:r>
              <a:rPr lang="en-US" sz="2400" dirty="0" err="1" smtClean="0">
                <a:latin typeface="Times New Roman" pitchFamily="18" charset="0"/>
                <a:cs typeface="Times New Roman" pitchFamily="18" charset="0"/>
              </a:rPr>
              <a:t>Haemodialysis</a:t>
            </a:r>
            <a:r>
              <a:rPr lang="en-US" sz="2400" dirty="0" smtClean="0">
                <a:latin typeface="Times New Roman" pitchFamily="18" charset="0"/>
                <a:cs typeface="Times New Roman" pitchFamily="18" charset="0"/>
              </a:rPr>
              <a:t> access</a:t>
            </a:r>
          </a:p>
          <a:p>
            <a:pPr lvl="0" fontAlgn="base">
              <a:spcBef>
                <a:spcPct val="0"/>
              </a:spcBef>
              <a:spcAft>
                <a:spcPct val="0"/>
              </a:spcAft>
              <a:buFont typeface="Wingdings" pitchFamily="2" charset="2"/>
              <a:buChar char="§"/>
            </a:pPr>
            <a:r>
              <a:rPr lang="en-US" sz="2400" dirty="0" smtClean="0">
                <a:latin typeface="Times New Roman" pitchFamily="18" charset="0"/>
                <a:cs typeface="Times New Roman" pitchFamily="18" charset="0"/>
              </a:rPr>
              <a:t>Dialysis  machine with dialyzer with semi-permeable membrane</a:t>
            </a:r>
          </a:p>
          <a:p>
            <a:pPr lvl="0" fontAlgn="base">
              <a:spcBef>
                <a:spcPct val="0"/>
              </a:spcBef>
              <a:spcAft>
                <a:spcPct val="0"/>
              </a:spcAft>
              <a:buFont typeface="Wingdings" pitchFamily="2" charset="2"/>
              <a:buChar char="§"/>
            </a:pPr>
            <a:r>
              <a:rPr lang="en-US" sz="2400" dirty="0" smtClean="0">
                <a:latin typeface="Times New Roman" pitchFamily="18" charset="0"/>
                <a:cs typeface="Times New Roman" pitchFamily="18" charset="0"/>
              </a:rPr>
              <a:t>Bloodline tubing</a:t>
            </a:r>
          </a:p>
          <a:p>
            <a:pPr lvl="0" fontAlgn="base">
              <a:spcBef>
                <a:spcPct val="0"/>
              </a:spcBef>
              <a:spcAft>
                <a:spcPct val="0"/>
              </a:spcAft>
              <a:buFont typeface="Wingdings" pitchFamily="2" charset="2"/>
              <a:buChar char="§"/>
            </a:pPr>
            <a:r>
              <a:rPr lang="en-US" sz="2400" dirty="0" err="1" smtClean="0">
                <a:latin typeface="Times New Roman" pitchFamily="18" charset="0"/>
                <a:cs typeface="Times New Roman" pitchFamily="18" charset="0"/>
              </a:rPr>
              <a:t>Approppriate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dialysate</a:t>
            </a:r>
            <a:r>
              <a:rPr lang="en-US" sz="2400" dirty="0" smtClean="0">
                <a:latin typeface="Times New Roman" pitchFamily="18" charset="0"/>
                <a:cs typeface="Times New Roman" pitchFamily="18" charset="0"/>
              </a:rPr>
              <a:t> bath</a:t>
            </a:r>
          </a:p>
          <a:p>
            <a:pPr lvl="0" fontAlgn="base">
              <a:spcBef>
                <a:spcPct val="0"/>
              </a:spcBef>
              <a:spcAft>
                <a:spcPct val="0"/>
              </a:spcAft>
              <a:buFont typeface="Wingdings" pitchFamily="2" charset="2"/>
              <a:buChar char="§"/>
            </a:pPr>
            <a:r>
              <a:rPr lang="en-US" sz="2400" dirty="0" smtClean="0">
                <a:latin typeface="Times New Roman" pitchFamily="18" charset="0"/>
                <a:cs typeface="Times New Roman" pitchFamily="18" charset="0"/>
              </a:rPr>
              <a:t>Anticoagulant</a:t>
            </a:r>
          </a:p>
          <a:p>
            <a:pPr lvl="0" fontAlgn="base">
              <a:spcBef>
                <a:spcPct val="0"/>
              </a:spcBef>
              <a:spcAft>
                <a:spcPct val="0"/>
              </a:spcAft>
              <a:buFont typeface="Wingdings" pitchFamily="2" charset="2"/>
              <a:buChar char="§"/>
            </a:pPr>
            <a:r>
              <a:rPr lang="en-US" sz="2400" dirty="0" smtClean="0">
                <a:latin typeface="Times New Roman" pitchFamily="18" charset="0"/>
                <a:cs typeface="Times New Roman" pitchFamily="18" charset="0"/>
              </a:rPr>
              <a:t>Syringes(2ml,5ml, 10ml, 20ml)</a:t>
            </a:r>
          </a:p>
          <a:p>
            <a:pPr lvl="0" fontAlgn="base">
              <a:spcBef>
                <a:spcPct val="0"/>
              </a:spcBef>
              <a:spcAft>
                <a:spcPct val="0"/>
              </a:spcAft>
              <a:buFont typeface="Wingdings" pitchFamily="2" charset="2"/>
              <a:buChar char="§"/>
            </a:pPr>
            <a:r>
              <a:rPr lang="en-US" sz="2400" dirty="0" smtClean="0">
                <a:latin typeface="Times New Roman" pitchFamily="18" charset="0"/>
                <a:cs typeface="Times New Roman" pitchFamily="18" charset="0"/>
              </a:rPr>
              <a:t>Sterile dressing pack</a:t>
            </a:r>
          </a:p>
          <a:p>
            <a:pPr lvl="0" fontAlgn="base">
              <a:spcBef>
                <a:spcPct val="0"/>
              </a:spcBef>
              <a:spcAft>
                <a:spcPct val="0"/>
              </a:spcAft>
              <a:buFont typeface="Wingdings" pitchFamily="2" charset="2"/>
              <a:buChar char="§"/>
            </a:pPr>
            <a:r>
              <a:rPr lang="en-US" sz="2400" dirty="0" smtClean="0">
                <a:latin typeface="Times New Roman" pitchFamily="18" charset="0"/>
                <a:cs typeface="Times New Roman" pitchFamily="18" charset="0"/>
              </a:rPr>
              <a:t>Sterile and clean gloves</a:t>
            </a:r>
          </a:p>
          <a:p>
            <a:pPr lvl="0" fontAlgn="base">
              <a:spcBef>
                <a:spcPct val="0"/>
              </a:spcBef>
              <a:spcAft>
                <a:spcPct val="0"/>
              </a:spcAft>
              <a:buFont typeface="Wingdings" pitchFamily="2" charset="2"/>
              <a:buChar char="§"/>
            </a:pPr>
            <a:r>
              <a:rPr lang="en-US" sz="2400" dirty="0" smtClean="0">
                <a:latin typeface="Times New Roman" pitchFamily="18" charset="0"/>
                <a:cs typeface="Times New Roman" pitchFamily="18" charset="0"/>
              </a:rPr>
              <a:t>Appropriate fistula needles</a:t>
            </a:r>
          </a:p>
          <a:p>
            <a:pPr lvl="0" fontAlgn="base">
              <a:spcBef>
                <a:spcPct val="0"/>
              </a:spcBef>
              <a:spcAft>
                <a:spcPct val="0"/>
              </a:spcAft>
              <a:buFont typeface="Wingdings" pitchFamily="2" charset="2"/>
              <a:buChar char="§"/>
            </a:pPr>
            <a:r>
              <a:rPr lang="en-US" sz="2400" dirty="0" smtClean="0">
                <a:latin typeface="Times New Roman" pitchFamily="18" charset="0"/>
                <a:cs typeface="Times New Roman" pitchFamily="18" charset="0"/>
              </a:rPr>
              <a:t>Personal protective equipment(PPE) e.g. goggles, gown, mask</a:t>
            </a:r>
          </a:p>
          <a:p>
            <a:pPr lvl="0" fontAlgn="base">
              <a:spcBef>
                <a:spcPct val="0"/>
              </a:spcBef>
              <a:spcAft>
                <a:spcPct val="0"/>
              </a:spcAft>
              <a:buFont typeface="Wingdings" pitchFamily="2" charset="2"/>
              <a:buChar char="§"/>
            </a:pPr>
            <a:r>
              <a:rPr lang="en-US" sz="2400" dirty="0" err="1" smtClean="0">
                <a:latin typeface="Times New Roman" pitchFamily="18" charset="0"/>
                <a:cs typeface="Times New Roman" pitchFamily="18" charset="0"/>
              </a:rPr>
              <a:t>Povidine</a:t>
            </a:r>
            <a:r>
              <a:rPr lang="en-US" sz="2400" dirty="0" smtClean="0">
                <a:latin typeface="Times New Roman" pitchFamily="18" charset="0"/>
                <a:cs typeface="Times New Roman" pitchFamily="18" charset="0"/>
              </a:rPr>
              <a:t> solution</a:t>
            </a:r>
          </a:p>
          <a:p>
            <a:pPr lvl="0" fontAlgn="base">
              <a:spcBef>
                <a:spcPct val="0"/>
              </a:spcBef>
              <a:spcAft>
                <a:spcPct val="0"/>
              </a:spcAft>
              <a:buFont typeface="Wingdings" pitchFamily="2" charset="2"/>
              <a:buChar char="§"/>
            </a:pPr>
            <a:r>
              <a:rPr lang="en-US" sz="2400" dirty="0" smtClean="0">
                <a:latin typeface="Times New Roman" pitchFamily="18" charset="0"/>
                <a:cs typeface="Times New Roman" pitchFamily="18" charset="0"/>
              </a:rPr>
              <a:t>Adhesive tape</a:t>
            </a:r>
          </a:p>
          <a:p>
            <a:pPr lvl="0" fontAlgn="base">
              <a:spcBef>
                <a:spcPct val="0"/>
              </a:spcBef>
              <a:spcAft>
                <a:spcPct val="0"/>
              </a:spcAft>
            </a:pPr>
            <a:endParaRPr lang="en-US" sz="2400"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381000"/>
            <a:ext cx="4114800" cy="1938992"/>
          </a:xfrm>
          <a:prstGeom prst="rect">
            <a:avLst/>
          </a:prstGeom>
          <a:noFill/>
        </p:spPr>
        <p:txBody>
          <a:bodyPr wrap="square" rtlCol="0">
            <a:spAutoFit/>
          </a:bodyPr>
          <a:lstStyle/>
          <a:p>
            <a:endParaRPr lang="en-US" sz="2400" dirty="0" smtClean="0">
              <a:latin typeface="Times New Roman" pitchFamily="18" charset="0"/>
              <a:cs typeface="Times New Roman" pitchFamily="18" charset="0"/>
            </a:endParaRPr>
          </a:p>
          <a:p>
            <a:pPr>
              <a:buFont typeface="Wingdings" pitchFamily="2" charset="2"/>
              <a:buChar char="§"/>
            </a:pPr>
            <a:r>
              <a:rPr lang="en-US" sz="2400" dirty="0" smtClean="0">
                <a:latin typeface="Times New Roman" pitchFamily="18" charset="0"/>
                <a:cs typeface="Times New Roman" pitchFamily="18" charset="0"/>
              </a:rPr>
              <a:t>Normal saline</a:t>
            </a:r>
          </a:p>
          <a:p>
            <a:pPr>
              <a:buFont typeface="Wingdings" pitchFamily="2" charset="2"/>
              <a:buChar char="§"/>
            </a:pPr>
            <a:r>
              <a:rPr lang="en-US" sz="2400" dirty="0" smtClean="0">
                <a:latin typeface="Times New Roman" pitchFamily="18" charset="0"/>
                <a:cs typeface="Times New Roman" pitchFamily="18" charset="0"/>
              </a:rPr>
              <a:t>Sphygmomanometer</a:t>
            </a:r>
          </a:p>
          <a:p>
            <a:pPr>
              <a:buFont typeface="Wingdings" pitchFamily="2" charset="2"/>
              <a:buChar char="§"/>
            </a:pPr>
            <a:r>
              <a:rPr lang="en-US" sz="2400" dirty="0" smtClean="0">
                <a:latin typeface="Times New Roman" pitchFamily="18" charset="0"/>
                <a:cs typeface="Times New Roman" pitchFamily="18" charset="0"/>
              </a:rPr>
              <a:t>Weighing scale</a:t>
            </a:r>
          </a:p>
          <a:p>
            <a:pPr>
              <a:buFont typeface="Wingdings" pitchFamily="2" charset="2"/>
              <a:buChar char="§"/>
            </a:pPr>
            <a:r>
              <a:rPr lang="en-US" sz="2400" dirty="0" err="1" smtClean="0">
                <a:latin typeface="Times New Roman" pitchFamily="18" charset="0"/>
                <a:cs typeface="Times New Roman" pitchFamily="18" charset="0"/>
              </a:rPr>
              <a:t>Stethescope</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0"/>
            <a:ext cx="6705600" cy="6986528"/>
          </a:xfrm>
          <a:prstGeom prst="rect">
            <a:avLst/>
          </a:prstGeom>
          <a:noFill/>
        </p:spPr>
        <p:txBody>
          <a:bodyPr wrap="square" rtlCol="0">
            <a:spAutoFit/>
          </a:bodyPr>
          <a:lstStyle/>
          <a:p>
            <a:pPr lvl="0" algn="just" eaLnBrk="0" fontAlgn="base" hangingPunct="0">
              <a:spcBef>
                <a:spcPct val="0"/>
              </a:spcBef>
              <a:spcAft>
                <a:spcPct val="0"/>
              </a:spcAft>
            </a:pPr>
            <a:r>
              <a:rPr lang="en-US" sz="2800" b="1" dirty="0" err="1" smtClean="0">
                <a:latin typeface="Times New Roman" pitchFamily="18" charset="0"/>
                <a:ea typeface="Calibri" pitchFamily="34" charset="0"/>
                <a:cs typeface="Times New Roman" pitchFamily="18" charset="0"/>
              </a:rPr>
              <a:t>Haemodialysis</a:t>
            </a:r>
            <a:r>
              <a:rPr lang="en-US" sz="2800" b="1" dirty="0" smtClean="0">
                <a:latin typeface="Times New Roman" pitchFamily="18" charset="0"/>
                <a:ea typeface="Calibri" pitchFamily="34" charset="0"/>
                <a:cs typeface="Times New Roman" pitchFamily="18" charset="0"/>
              </a:rPr>
              <a:t> Procedure</a:t>
            </a:r>
          </a:p>
          <a:p>
            <a:pPr lvl="0" algn="just" eaLnBrk="0" fontAlgn="base" hangingPunct="0">
              <a:spcBef>
                <a:spcPct val="0"/>
              </a:spcBef>
              <a:spcAft>
                <a:spcPct val="0"/>
              </a:spcAft>
              <a:buFont typeface="Arial" pitchFamily="34" charset="0"/>
              <a:buChar char="•"/>
            </a:pPr>
            <a:r>
              <a:rPr lang="en-US" sz="2800" dirty="0" err="1" smtClean="0">
                <a:latin typeface="Times New Roman" pitchFamily="18" charset="0"/>
                <a:ea typeface="Calibri" pitchFamily="34" charset="0"/>
                <a:cs typeface="Times New Roman" pitchFamily="18" charset="0"/>
              </a:rPr>
              <a:t>Haemodialysis</a:t>
            </a:r>
            <a:r>
              <a:rPr lang="en-US" sz="2800" dirty="0" smtClean="0">
                <a:latin typeface="Times New Roman" pitchFamily="18" charset="0"/>
                <a:ea typeface="Calibri" pitchFamily="34" charset="0"/>
                <a:cs typeface="Times New Roman" pitchFamily="18" charset="0"/>
              </a:rPr>
              <a:t> involves diverting toxin-laden blood from the patient into a dialyzer and then returning the clean blood to the patient.</a:t>
            </a:r>
            <a:endParaRPr lang="en-US" sz="2800" dirty="0" smtClean="0">
              <a:latin typeface="Arial" pitchFamily="34" charset="0"/>
              <a:cs typeface="Arial" pitchFamily="34" charset="0"/>
            </a:endParaRPr>
          </a:p>
          <a:p>
            <a:pPr lvl="0" algn="just" eaLnBrk="0" fontAlgn="base" hangingPunct="0">
              <a:spcBef>
                <a:spcPct val="0"/>
              </a:spcBef>
              <a:spcAft>
                <a:spcPct val="0"/>
              </a:spcAft>
              <a:buFont typeface="Arial" pitchFamily="34" charset="0"/>
              <a:buChar char="•"/>
            </a:pPr>
            <a:r>
              <a:rPr lang="en-US" sz="2800" dirty="0" smtClean="0">
                <a:latin typeface="Times New Roman" pitchFamily="18" charset="0"/>
                <a:ea typeface="Calibri" pitchFamily="34" charset="0"/>
                <a:cs typeface="Times New Roman" pitchFamily="18" charset="0"/>
              </a:rPr>
              <a:t>While blood is in the dialyzer the dialysis fluid (</a:t>
            </a:r>
            <a:r>
              <a:rPr lang="en-US" sz="2800" dirty="0" err="1" smtClean="0">
                <a:latin typeface="Times New Roman" pitchFamily="18" charset="0"/>
                <a:ea typeface="Calibri" pitchFamily="34" charset="0"/>
                <a:cs typeface="Times New Roman" pitchFamily="18" charset="0"/>
              </a:rPr>
              <a:t>dialysate</a:t>
            </a:r>
            <a:r>
              <a:rPr lang="en-US" sz="2800" dirty="0" smtClean="0">
                <a:latin typeface="Times New Roman" pitchFamily="18" charset="0"/>
                <a:ea typeface="Calibri" pitchFamily="34" charset="0"/>
                <a:cs typeface="Times New Roman" pitchFamily="18" charset="0"/>
              </a:rPr>
              <a:t>) is delivered by a mechanical pump to flow on the other side of the membrane within the dialyzer </a:t>
            </a:r>
            <a:endParaRPr lang="en-US" sz="2800" dirty="0" smtClean="0">
              <a:latin typeface="Arial" pitchFamily="34" charset="0"/>
              <a:cs typeface="Arial" pitchFamily="34" charset="0"/>
            </a:endParaRPr>
          </a:p>
          <a:p>
            <a:pPr algn="just" eaLnBrk="0" fontAlgn="base" hangingPunct="0">
              <a:spcBef>
                <a:spcPct val="0"/>
              </a:spcBef>
              <a:spcAft>
                <a:spcPct val="0"/>
              </a:spcAft>
              <a:buFont typeface="Arial" pitchFamily="34" charset="0"/>
              <a:buChar char="•"/>
            </a:pPr>
            <a:r>
              <a:rPr lang="en-US" sz="2800" dirty="0" smtClean="0">
                <a:latin typeface="Times New Roman" pitchFamily="18" charset="0"/>
                <a:ea typeface="Calibri" pitchFamily="34" charset="0"/>
                <a:cs typeface="Times New Roman" pitchFamily="18" charset="0"/>
              </a:rPr>
              <a:t>Toxin in the blood from the client arterial circulation diffuse through the membrane within the </a:t>
            </a:r>
            <a:r>
              <a:rPr lang="en-US" sz="2800" dirty="0" err="1" smtClean="0">
                <a:latin typeface="Times New Roman" pitchFamily="18" charset="0"/>
                <a:ea typeface="Calibri" pitchFamily="34" charset="0"/>
                <a:cs typeface="Times New Roman" pitchFamily="18" charset="0"/>
              </a:rPr>
              <a:t>dialyser</a:t>
            </a:r>
            <a:r>
              <a:rPr lang="en-US" sz="2800" dirty="0" smtClean="0">
                <a:latin typeface="Times New Roman" pitchFamily="18" charset="0"/>
                <a:ea typeface="Calibri" pitchFamily="34" charset="0"/>
                <a:cs typeface="Times New Roman" pitchFamily="18" charset="0"/>
              </a:rPr>
              <a:t> into the dialysis fluid (</a:t>
            </a:r>
            <a:r>
              <a:rPr lang="en-US" sz="2800" dirty="0" err="1" smtClean="0">
                <a:latin typeface="Times New Roman" pitchFamily="18" charset="0"/>
                <a:ea typeface="Calibri" pitchFamily="34" charset="0"/>
                <a:cs typeface="Times New Roman" pitchFamily="18" charset="0"/>
              </a:rPr>
              <a:t>dialysate</a:t>
            </a:r>
            <a:r>
              <a:rPr lang="en-US" sz="2800" dirty="0" smtClean="0">
                <a:latin typeface="Times New Roman" pitchFamily="18" charset="0"/>
                <a:ea typeface="Calibri" pitchFamily="34" charset="0"/>
                <a:cs typeface="Times New Roman" pitchFamily="18" charset="0"/>
              </a:rPr>
              <a:t>) </a:t>
            </a:r>
          </a:p>
          <a:p>
            <a:pPr algn="just" eaLnBrk="0" fontAlgn="base" hangingPunct="0">
              <a:spcBef>
                <a:spcPct val="0"/>
              </a:spcBef>
              <a:spcAft>
                <a:spcPct val="0"/>
              </a:spcAft>
              <a:buFont typeface="Arial" pitchFamily="34" charset="0"/>
              <a:buChar char="•"/>
            </a:pPr>
            <a:r>
              <a:rPr lang="en-US" sz="2800" dirty="0" smtClean="0">
                <a:latin typeface="Times New Roman" pitchFamily="18" charset="0"/>
                <a:ea typeface="Calibri" pitchFamily="34" charset="0"/>
                <a:cs typeface="Times New Roman" pitchFamily="18" charset="0"/>
              </a:rPr>
              <a:t>Clean blood is returned to the clients venous                   circulation</a:t>
            </a:r>
            <a:endParaRPr lang="en-US" sz="2800" dirty="0" smtClean="0">
              <a:latin typeface="Arial" pitchFamily="34" charset="0"/>
              <a:cs typeface="Arial" pitchFamily="34" charset="0"/>
            </a:endParaRPr>
          </a:p>
          <a:p>
            <a:pPr lvl="0" algn="just" eaLnBrk="0" fontAlgn="base" hangingPunct="0">
              <a:spcBef>
                <a:spcPct val="0"/>
              </a:spcBef>
              <a:spcAft>
                <a:spcPct val="0"/>
              </a:spcAft>
            </a:pPr>
            <a:endParaRPr lang="en-US" sz="28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381000"/>
            <a:ext cx="7391400" cy="6063198"/>
          </a:xfrm>
          <a:prstGeom prst="rect">
            <a:avLst/>
          </a:prstGeom>
          <a:noFill/>
        </p:spPr>
        <p:txBody>
          <a:bodyPr wrap="square" rtlCol="0">
            <a:spAutoFit/>
          </a:bodyPr>
          <a:lstStyle/>
          <a:p>
            <a:pPr lvl="0" algn="just" eaLnBrk="0" fontAlgn="base" hangingPunct="0">
              <a:spcBef>
                <a:spcPct val="0"/>
              </a:spcBef>
              <a:spcAft>
                <a:spcPct val="0"/>
              </a:spcAft>
              <a:buFont typeface="Arial" pitchFamily="34" charset="0"/>
              <a:buChar char="•"/>
            </a:pPr>
            <a:r>
              <a:rPr lang="en-US" sz="2400" dirty="0" smtClean="0">
                <a:latin typeface="Times New Roman" pitchFamily="18" charset="0"/>
                <a:ea typeface="Calibri" pitchFamily="34" charset="0"/>
                <a:cs typeface="Times New Roman" pitchFamily="18" charset="0"/>
              </a:rPr>
              <a:t>For </a:t>
            </a:r>
            <a:r>
              <a:rPr lang="en-US" sz="2400" b="1" dirty="0" smtClean="0">
                <a:latin typeface="Times New Roman" pitchFamily="18" charset="0"/>
                <a:ea typeface="Calibri" pitchFamily="34" charset="0"/>
                <a:cs typeface="Times New Roman" pitchFamily="18" charset="0"/>
              </a:rPr>
              <a:t>acute dialysis</a:t>
            </a:r>
            <a:r>
              <a:rPr lang="en-US" sz="2400" dirty="0" smtClean="0">
                <a:latin typeface="Times New Roman" pitchFamily="18" charset="0"/>
                <a:ea typeface="Calibri" pitchFamily="34" charset="0"/>
                <a:cs typeface="Times New Roman" pitchFamily="18" charset="0"/>
              </a:rPr>
              <a:t>, establishment and maintenance of blood access is ensured through external </a:t>
            </a:r>
            <a:r>
              <a:rPr lang="en-US" sz="2400" dirty="0" err="1" smtClean="0">
                <a:latin typeface="Times New Roman" pitchFamily="18" charset="0"/>
                <a:ea typeface="Calibri" pitchFamily="34" charset="0"/>
                <a:cs typeface="Times New Roman" pitchFamily="18" charset="0"/>
              </a:rPr>
              <a:t>arteriovenus</a:t>
            </a:r>
            <a:r>
              <a:rPr lang="en-US" sz="2400" dirty="0" smtClean="0">
                <a:latin typeface="Times New Roman" pitchFamily="18" charset="0"/>
                <a:ea typeface="Calibri" pitchFamily="34" charset="0"/>
                <a:cs typeface="Times New Roman" pitchFamily="18" charset="0"/>
              </a:rPr>
              <a:t> shunts and </a:t>
            </a:r>
            <a:r>
              <a:rPr lang="en-US" sz="2400" dirty="0" err="1" smtClean="0">
                <a:latin typeface="Times New Roman" pitchFamily="18" charset="0"/>
                <a:ea typeface="Calibri" pitchFamily="34" charset="0"/>
                <a:cs typeface="Times New Roman" pitchFamily="18" charset="0"/>
              </a:rPr>
              <a:t>subclavian</a:t>
            </a:r>
            <a:r>
              <a:rPr lang="en-US" sz="2400" dirty="0" smtClean="0">
                <a:latin typeface="Times New Roman" pitchFamily="18" charset="0"/>
                <a:ea typeface="Calibri" pitchFamily="34" charset="0"/>
                <a:cs typeface="Times New Roman" pitchFamily="18" charset="0"/>
              </a:rPr>
              <a:t> catheters. </a:t>
            </a:r>
            <a:endParaRPr lang="en-US" sz="2400" dirty="0" smtClean="0">
              <a:latin typeface="Arial" pitchFamily="34" charset="0"/>
              <a:cs typeface="Arial" pitchFamily="34" charset="0"/>
            </a:endParaRPr>
          </a:p>
          <a:p>
            <a:pPr lvl="0" algn="just" eaLnBrk="0" fontAlgn="base" hangingPunct="0">
              <a:spcBef>
                <a:spcPct val="0"/>
              </a:spcBef>
              <a:spcAft>
                <a:spcPct val="0"/>
              </a:spcAft>
              <a:buFont typeface="Arial" pitchFamily="34" charset="0"/>
              <a:buChar char="•"/>
            </a:pPr>
            <a:r>
              <a:rPr lang="en-US" sz="2400" dirty="0" smtClean="0">
                <a:latin typeface="Times New Roman" pitchFamily="18" charset="0"/>
                <a:ea typeface="Calibri" pitchFamily="34" charset="0"/>
                <a:cs typeface="Times New Roman" pitchFamily="18" charset="0"/>
              </a:rPr>
              <a:t>For </a:t>
            </a:r>
            <a:r>
              <a:rPr lang="en-US" sz="2400" b="1" dirty="0" smtClean="0">
                <a:latin typeface="Times New Roman" pitchFamily="18" charset="0"/>
                <a:ea typeface="Calibri" pitchFamily="34" charset="0"/>
                <a:cs typeface="Times New Roman" pitchFamily="18" charset="0"/>
              </a:rPr>
              <a:t>chronic dialysis </a:t>
            </a:r>
            <a:r>
              <a:rPr lang="en-US" sz="2400" dirty="0" smtClean="0">
                <a:latin typeface="Times New Roman" pitchFamily="18" charset="0"/>
                <a:ea typeface="Calibri" pitchFamily="34" charset="0"/>
                <a:cs typeface="Times New Roman" pitchFamily="18" charset="0"/>
              </a:rPr>
              <a:t>the routes of access of blood are  internal </a:t>
            </a:r>
            <a:r>
              <a:rPr lang="en-US" sz="2400" dirty="0" err="1" smtClean="0">
                <a:latin typeface="Times New Roman" pitchFamily="18" charset="0"/>
                <a:ea typeface="Calibri" pitchFamily="34" charset="0"/>
                <a:cs typeface="Times New Roman" pitchFamily="18" charset="0"/>
              </a:rPr>
              <a:t>arteriovenous</a:t>
            </a:r>
            <a:r>
              <a:rPr lang="en-US" sz="2400" dirty="0" smtClean="0">
                <a:latin typeface="Times New Roman" pitchFamily="18" charset="0"/>
                <a:ea typeface="Calibri" pitchFamily="34" charset="0"/>
                <a:cs typeface="Times New Roman" pitchFamily="18" charset="0"/>
              </a:rPr>
              <a:t> fistulas and</a:t>
            </a:r>
            <a:r>
              <a:rPr lang="en-US" sz="2400" dirty="0" smtClean="0">
                <a:latin typeface="Arial" pitchFamily="34" charset="0"/>
                <a:cs typeface="Arial" pitchFamily="34" charset="0"/>
              </a:rPr>
              <a:t> </a:t>
            </a:r>
            <a:r>
              <a:rPr lang="en-US" sz="2400" dirty="0" smtClean="0">
                <a:latin typeface="Times New Roman" pitchFamily="18" charset="0"/>
                <a:ea typeface="Calibri" pitchFamily="34" charset="0"/>
                <a:cs typeface="Times New Roman" pitchFamily="18" charset="0"/>
              </a:rPr>
              <a:t>grafts</a:t>
            </a:r>
          </a:p>
          <a:p>
            <a:pPr lvl="0" fontAlgn="base">
              <a:spcBef>
                <a:spcPct val="0"/>
              </a:spcBef>
              <a:spcAft>
                <a:spcPct val="0"/>
              </a:spcAft>
            </a:pPr>
            <a:endParaRPr lang="en-US" sz="2400" b="1" u="sng" dirty="0" smtClean="0">
              <a:latin typeface="Times New Roman" pitchFamily="18" charset="0"/>
              <a:ea typeface="Calibri" pitchFamily="34" charset="0"/>
              <a:cs typeface="Times New Roman" pitchFamily="18" charset="0"/>
            </a:endParaRPr>
          </a:p>
          <a:p>
            <a:pPr lvl="0" fontAlgn="base">
              <a:spcBef>
                <a:spcPct val="0"/>
              </a:spcBef>
              <a:spcAft>
                <a:spcPct val="0"/>
              </a:spcAft>
            </a:pPr>
            <a:r>
              <a:rPr lang="en-US" sz="2400" b="1" u="sng" dirty="0" smtClean="0">
                <a:latin typeface="Times New Roman" pitchFamily="18" charset="0"/>
                <a:ea typeface="Calibri" pitchFamily="34" charset="0"/>
                <a:cs typeface="Times New Roman" pitchFamily="18" charset="0"/>
              </a:rPr>
              <a:t>Acute dialysis</a:t>
            </a:r>
          </a:p>
          <a:p>
            <a:pPr lvl="0" fontAlgn="base">
              <a:spcBef>
                <a:spcPct val="0"/>
              </a:spcBef>
              <a:spcAft>
                <a:spcPct val="0"/>
              </a:spcAft>
            </a:pPr>
            <a:r>
              <a:rPr lang="en-US" sz="2400" u="sng" dirty="0" smtClean="0">
                <a:latin typeface="Times New Roman" pitchFamily="18" charset="0"/>
                <a:ea typeface="Calibri" pitchFamily="34" charset="0"/>
                <a:cs typeface="Times New Roman" pitchFamily="18" charset="0"/>
              </a:rPr>
              <a:t> </a:t>
            </a:r>
            <a:r>
              <a:rPr lang="en-US" sz="2400" b="1" u="sng" dirty="0" smtClean="0">
                <a:latin typeface="Times New Roman" pitchFamily="18" charset="0"/>
                <a:ea typeface="Calibri" pitchFamily="34" charset="0"/>
                <a:cs typeface="Times New Roman" pitchFamily="18" charset="0"/>
              </a:rPr>
              <a:t>Routes of access:</a:t>
            </a:r>
          </a:p>
          <a:p>
            <a:pPr lvl="0" fontAlgn="base">
              <a:spcBef>
                <a:spcPct val="0"/>
              </a:spcBef>
              <a:spcAft>
                <a:spcPct val="0"/>
              </a:spcAft>
            </a:pPr>
            <a:r>
              <a:rPr lang="en-US" sz="2400" u="sng" dirty="0" smtClean="0">
                <a:latin typeface="Times New Roman" pitchFamily="18" charset="0"/>
                <a:ea typeface="Calibri" pitchFamily="34" charset="0"/>
                <a:cs typeface="Times New Roman" pitchFamily="18" charset="0"/>
              </a:rPr>
              <a:t>External </a:t>
            </a:r>
            <a:r>
              <a:rPr lang="en-US" sz="2400" u="sng" dirty="0" err="1" smtClean="0">
                <a:latin typeface="Times New Roman" pitchFamily="18" charset="0"/>
                <a:ea typeface="Calibri" pitchFamily="34" charset="0"/>
                <a:cs typeface="Times New Roman" pitchFamily="18" charset="0"/>
              </a:rPr>
              <a:t>arteriovenous</a:t>
            </a:r>
            <a:r>
              <a:rPr lang="en-US" sz="2400" u="sng" dirty="0" smtClean="0">
                <a:latin typeface="Times New Roman" pitchFamily="18" charset="0"/>
                <a:ea typeface="Calibri" pitchFamily="34" charset="0"/>
                <a:cs typeface="Times New Roman" pitchFamily="18" charset="0"/>
              </a:rPr>
              <a:t> shunt </a:t>
            </a:r>
            <a:endParaRPr lang="en-US" sz="2000" dirty="0" smtClean="0">
              <a:latin typeface="Arial" pitchFamily="34" charset="0"/>
              <a:cs typeface="Arial" pitchFamily="34" charset="0"/>
            </a:endParaRP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This route of access of blood requires surgical placement of two </a:t>
            </a:r>
            <a:r>
              <a:rPr lang="en-US" sz="2400" dirty="0" err="1" smtClean="0">
                <a:latin typeface="Times New Roman" pitchFamily="18" charset="0"/>
                <a:ea typeface="Calibri" pitchFamily="34" charset="0"/>
                <a:cs typeface="Times New Roman" pitchFamily="18" charset="0"/>
              </a:rPr>
              <a:t>cannulas</a:t>
            </a:r>
            <a:r>
              <a:rPr lang="en-US" sz="2400" dirty="0" smtClean="0">
                <a:latin typeface="Times New Roman" pitchFamily="18" charset="0"/>
                <a:ea typeface="Calibri" pitchFamily="34" charset="0"/>
                <a:cs typeface="Times New Roman" pitchFamily="18" charset="0"/>
              </a:rPr>
              <a:t> into the fore arm or leg.</a:t>
            </a:r>
            <a:endParaRPr lang="en-US" sz="2000" dirty="0" smtClean="0">
              <a:latin typeface="Arial" pitchFamily="34" charset="0"/>
              <a:cs typeface="Arial" pitchFamily="34" charset="0"/>
            </a:endParaRPr>
          </a:p>
          <a:p>
            <a:pPr lvl="0" eaLnBrk="0" fontAlgn="base" hangingPunct="0">
              <a:spcBef>
                <a:spcPct val="0"/>
              </a:spcBef>
              <a:spcAft>
                <a:spcPct val="0"/>
              </a:spcAft>
            </a:pPr>
            <a:r>
              <a:rPr lang="en-US" sz="2400" u="sng" dirty="0" err="1" smtClean="0">
                <a:latin typeface="Times New Roman" pitchFamily="18" charset="0"/>
                <a:ea typeface="Calibri" pitchFamily="34" charset="0"/>
                <a:cs typeface="Times New Roman" pitchFamily="18" charset="0"/>
              </a:rPr>
              <a:t>Subclavian</a:t>
            </a:r>
            <a:r>
              <a:rPr lang="en-US" sz="2400" u="sng" dirty="0" smtClean="0">
                <a:latin typeface="Times New Roman" pitchFamily="18" charset="0"/>
                <a:ea typeface="Calibri" pitchFamily="34" charset="0"/>
                <a:cs typeface="Times New Roman" pitchFamily="18" charset="0"/>
              </a:rPr>
              <a:t> catheters and femoral catheters. </a:t>
            </a:r>
            <a:endParaRPr lang="en-US" sz="2000" dirty="0" smtClean="0">
              <a:latin typeface="Arial" pitchFamily="34" charset="0"/>
              <a:cs typeface="Arial" pitchFamily="34" charset="0"/>
            </a:endParaRP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These catheters are implanted under the skin.  They can be permanent or temporary </a:t>
            </a:r>
            <a:endParaRPr lang="en-US" sz="2000" dirty="0" smtClean="0">
              <a:latin typeface="Arial" pitchFamily="34" charset="0"/>
              <a:cs typeface="Arial" pitchFamily="34" charset="0"/>
            </a:endParaRPr>
          </a:p>
          <a:p>
            <a:pPr lvl="0" algn="just" eaLnBrk="0" fontAlgn="base" hangingPunct="0">
              <a:spcBef>
                <a:spcPct val="0"/>
              </a:spcBef>
              <a:spcAft>
                <a:spcPct val="0"/>
              </a:spcAft>
            </a:pPr>
            <a:endParaRPr lang="en-US" sz="2400" dirty="0" smtClean="0">
              <a:latin typeface="Arial" pitchFamily="34" charset="0"/>
              <a:cs typeface="Arial" pitchFamily="34" charset="0"/>
            </a:endParaRPr>
          </a:p>
          <a:p>
            <a:pPr lvl="0" eaLnBrk="0" fontAlgn="base" hangingPunct="0">
              <a:spcBef>
                <a:spcPct val="0"/>
              </a:spcBef>
              <a:spcAft>
                <a:spcPct val="0"/>
              </a:spcAft>
            </a:pPr>
            <a:endParaRPr lang="en-US" sz="28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1"/>
          <p:cNvSpPr>
            <a:spLocks noChangeArrowheads="1"/>
          </p:cNvSpPr>
          <p:nvPr/>
        </p:nvSpPr>
        <p:spPr bwMode="auto">
          <a:xfrm>
            <a:off x="609600" y="154187"/>
            <a:ext cx="83058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Chronic dialysis:  Routes of access</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en-US" sz="2400" b="1" u="sng" dirty="0" smtClean="0">
                <a:latin typeface="Times New Roman" pitchFamily="18" charset="0"/>
                <a:ea typeface="Calibri" pitchFamily="34" charset="0"/>
                <a:cs typeface="Times New Roman" pitchFamily="18" charset="0"/>
              </a:rPr>
              <a:t>I</a:t>
            </a: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nternal </a:t>
            </a:r>
            <a:r>
              <a:rPr kumimoji="0" lang="en-US" sz="2400" b="1" i="0" u="sng"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arteriovenous</a:t>
            </a: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fistula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fistula is created through a surgical procedure in which an artery in the arm is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anatomosed</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to a vein. This creates an opening or fistula between a large artery and large vein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flow of arterial blood into the venous system causes the veins to become engorged.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fistulas require 2 to 6 weeks to mature before they can be used.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Internal </a:t>
            </a:r>
            <a:r>
              <a:rPr kumimoji="0" lang="en-US" sz="2400" b="1" i="0" u="sng"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arteriovenous</a:t>
            </a: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graft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-It uses an artificial graft to create an artificial vein for blood flow.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-One end of the artificial graft is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anastomosed</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to a vein.  It can be used 2 weeks after insertion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-During dialysis two needles are placed in the vein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pump pulls arterial blood out of the vein  and into the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haemodialyzer</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-Blood returns to the patient by a tube connected to the other needle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Rectangle 1"/>
          <p:cNvSpPr>
            <a:spLocks noChangeArrowheads="1"/>
          </p:cNvSpPr>
          <p:nvPr/>
        </p:nvSpPr>
        <p:spPr bwMode="auto">
          <a:xfrm>
            <a:off x="609600" y="38320"/>
            <a:ext cx="8001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Haemodialysis</a:t>
            </a: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schedule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typical schedule is 3 to 4 hours of treatment 3 days per week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Factors that determine the type of schedule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size of the client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type of dialyzer used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rate of blood flow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personal preference of the client.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Therapeutic effects of </a:t>
            </a:r>
            <a:r>
              <a:rPr kumimoji="0" lang="en-US" sz="2400" b="1" i="0" u="sng"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haemodialysis</a:t>
            </a: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Clearing waste products from the body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Restoring fluid, electrolyte and acid base balances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Reversing some of the manifestations of irreversible renal failure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Increasing clearance of medications especially in the case of over dosage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685800" y="148680"/>
            <a:ext cx="7848600" cy="5909310"/>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DIAGNOSITC PROCUEDURES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LUMBAR PUNCTURE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Definition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This is a procedure in which an needle is introduced into the subarachnoid space of the spinal column below the third lumbar vertebrae.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Purposes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obtain cerebral spinal fluid  (CSF) for laboratory examination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inject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anaesthetic</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agent during surgery or therapeutic agents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assess cerebral spinal fluid pressure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administer spinal medications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determine the presence or absence of blood in CSF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762000"/>
            <a:ext cx="7086600" cy="4770537"/>
          </a:xfrm>
          <a:prstGeom prst="rect">
            <a:avLst/>
          </a:prstGeom>
          <a:noFill/>
        </p:spPr>
        <p:txBody>
          <a:bodyPr wrap="square" rtlCol="0">
            <a:spAutoFit/>
          </a:bodyPr>
          <a:lstStyle/>
          <a:p>
            <a:pPr lvl="0" algn="just" eaLnBrk="0" fontAlgn="base" hangingPunct="0">
              <a:spcBef>
                <a:spcPct val="0"/>
              </a:spcBef>
              <a:spcAft>
                <a:spcPct val="0"/>
              </a:spcAft>
            </a:pPr>
            <a:r>
              <a:rPr lang="en-US" sz="2800" u="sng" dirty="0" smtClean="0">
                <a:latin typeface="Times New Roman" pitchFamily="18" charset="0"/>
                <a:ea typeface="Calibri" pitchFamily="34" charset="0"/>
                <a:cs typeface="Times New Roman" pitchFamily="18" charset="0"/>
              </a:rPr>
              <a:t>Complications of long term </a:t>
            </a:r>
            <a:r>
              <a:rPr lang="en-US" sz="2800" u="sng" dirty="0" err="1" smtClean="0">
                <a:latin typeface="Times New Roman" pitchFamily="18" charset="0"/>
                <a:ea typeface="Calibri" pitchFamily="34" charset="0"/>
                <a:cs typeface="Times New Roman" pitchFamily="18" charset="0"/>
              </a:rPr>
              <a:t>haemodialysis</a:t>
            </a:r>
            <a:r>
              <a:rPr lang="en-US" sz="2800" u="sng" dirty="0" smtClean="0">
                <a:latin typeface="Times New Roman" pitchFamily="18" charset="0"/>
                <a:ea typeface="Calibri" pitchFamily="34" charset="0"/>
                <a:cs typeface="Times New Roman" pitchFamily="18" charset="0"/>
              </a:rPr>
              <a:t> </a:t>
            </a:r>
            <a:endParaRPr lang="en-US" sz="2800" dirty="0" smtClean="0">
              <a:latin typeface="Arial" pitchFamily="34" charset="0"/>
              <a:cs typeface="Arial" pitchFamily="34" charset="0"/>
            </a:endParaRPr>
          </a:p>
          <a:p>
            <a:pPr lvl="0" algn="just" eaLnBrk="0" fontAlgn="base" hangingPunct="0">
              <a:spcBef>
                <a:spcPct val="0"/>
              </a:spcBef>
              <a:spcAft>
                <a:spcPct val="0"/>
              </a:spcAft>
            </a:pPr>
            <a:r>
              <a:rPr lang="en-US" sz="2800" dirty="0" smtClean="0">
                <a:latin typeface="Times New Roman" pitchFamily="18" charset="0"/>
                <a:ea typeface="Calibri" pitchFamily="34" charset="0"/>
                <a:cs typeface="Times New Roman" pitchFamily="18" charset="0"/>
              </a:rPr>
              <a:t>1.  Muscle cramps as a result of </a:t>
            </a:r>
            <a:r>
              <a:rPr lang="en-US" sz="2800" dirty="0" err="1" smtClean="0">
                <a:latin typeface="Times New Roman" pitchFamily="18" charset="0"/>
                <a:ea typeface="Calibri" pitchFamily="34" charset="0"/>
                <a:cs typeface="Times New Roman" pitchFamily="18" charset="0"/>
              </a:rPr>
              <a:t>hyponatremia</a:t>
            </a:r>
            <a:r>
              <a:rPr lang="en-US" sz="2800" dirty="0" smtClean="0">
                <a:latin typeface="Times New Roman" pitchFamily="18" charset="0"/>
                <a:ea typeface="Calibri" pitchFamily="34" charset="0"/>
                <a:cs typeface="Times New Roman" pitchFamily="18" charset="0"/>
              </a:rPr>
              <a:t> (low sodium levels) or </a:t>
            </a:r>
            <a:r>
              <a:rPr lang="en-US" sz="2800" dirty="0" err="1" smtClean="0">
                <a:latin typeface="Times New Roman" pitchFamily="18" charset="0"/>
                <a:ea typeface="Calibri" pitchFamily="34" charset="0"/>
                <a:cs typeface="Times New Roman" pitchFamily="18" charset="0"/>
              </a:rPr>
              <a:t>hypoosmolarity</a:t>
            </a:r>
            <a:r>
              <a:rPr lang="en-US" sz="2800" dirty="0" smtClean="0">
                <a:latin typeface="Times New Roman" pitchFamily="18" charset="0"/>
                <a:ea typeface="Calibri" pitchFamily="34" charset="0"/>
                <a:cs typeface="Times New Roman" pitchFamily="18" charset="0"/>
              </a:rPr>
              <a:t> (low levels of electrolytes, proteins and nutrients)  </a:t>
            </a:r>
            <a:endParaRPr lang="en-US" sz="2800" dirty="0" smtClean="0">
              <a:latin typeface="Arial" pitchFamily="34" charset="0"/>
              <a:cs typeface="Arial" pitchFamily="34" charset="0"/>
            </a:endParaRPr>
          </a:p>
          <a:p>
            <a:pPr lvl="0" algn="just" eaLnBrk="0" fontAlgn="base" hangingPunct="0">
              <a:spcBef>
                <a:spcPct val="0"/>
              </a:spcBef>
              <a:spcAft>
                <a:spcPct val="0"/>
              </a:spcAft>
            </a:pPr>
            <a:r>
              <a:rPr lang="en-US" sz="2800" dirty="0" smtClean="0">
                <a:latin typeface="Times New Roman" pitchFamily="18" charset="0"/>
                <a:ea typeface="Calibri" pitchFamily="34" charset="0"/>
                <a:cs typeface="Times New Roman" pitchFamily="18" charset="0"/>
              </a:rPr>
              <a:t>2. Infection </a:t>
            </a:r>
            <a:r>
              <a:rPr lang="en-US" sz="2800" dirty="0" err="1" smtClean="0">
                <a:latin typeface="Times New Roman" pitchFamily="18" charset="0"/>
                <a:ea typeface="Calibri" pitchFamily="34" charset="0"/>
                <a:cs typeface="Times New Roman" pitchFamily="18" charset="0"/>
              </a:rPr>
              <a:t>e.g</a:t>
            </a:r>
            <a:r>
              <a:rPr lang="en-US" sz="2800" dirty="0" smtClean="0">
                <a:latin typeface="Times New Roman" pitchFamily="18" charset="0"/>
                <a:ea typeface="Calibri" pitchFamily="34" charset="0"/>
                <a:cs typeface="Times New Roman" pitchFamily="18" charset="0"/>
              </a:rPr>
              <a:t> hepatitis B, </a:t>
            </a:r>
            <a:r>
              <a:rPr lang="en-US" sz="2800" dirty="0" err="1" smtClean="0">
                <a:latin typeface="Times New Roman" pitchFamily="18" charset="0"/>
                <a:ea typeface="Calibri" pitchFamily="34" charset="0"/>
                <a:cs typeface="Times New Roman" pitchFamily="18" charset="0"/>
              </a:rPr>
              <a:t>bacteremia</a:t>
            </a:r>
            <a:r>
              <a:rPr lang="en-US" sz="2800" dirty="0" smtClean="0">
                <a:latin typeface="Times New Roman" pitchFamily="18" charset="0"/>
                <a:ea typeface="Calibri" pitchFamily="34" charset="0"/>
                <a:cs typeface="Times New Roman" pitchFamily="18" charset="0"/>
              </a:rPr>
              <a:t>, infectious </a:t>
            </a:r>
            <a:r>
              <a:rPr lang="en-US" sz="2800" dirty="0" err="1" smtClean="0">
                <a:latin typeface="Times New Roman" pitchFamily="18" charset="0"/>
                <a:ea typeface="Calibri" pitchFamily="34" charset="0"/>
                <a:cs typeface="Times New Roman" pitchFamily="18" charset="0"/>
              </a:rPr>
              <a:t>endocarditis</a:t>
            </a:r>
            <a:r>
              <a:rPr lang="en-US" sz="2800" dirty="0" smtClean="0">
                <a:latin typeface="Times New Roman" pitchFamily="18" charset="0"/>
                <a:ea typeface="Calibri" pitchFamily="34" charset="0"/>
                <a:cs typeface="Times New Roman" pitchFamily="18" charset="0"/>
              </a:rPr>
              <a:t>, local access infection. </a:t>
            </a:r>
            <a:endParaRPr lang="en-US" sz="2800" dirty="0" smtClean="0">
              <a:latin typeface="Arial" pitchFamily="34" charset="0"/>
              <a:cs typeface="Arial" pitchFamily="34" charset="0"/>
            </a:endParaRPr>
          </a:p>
          <a:p>
            <a:pPr lvl="0" algn="just" eaLnBrk="0" fontAlgn="base" hangingPunct="0">
              <a:spcBef>
                <a:spcPct val="0"/>
              </a:spcBef>
              <a:spcAft>
                <a:spcPct val="0"/>
              </a:spcAft>
            </a:pPr>
            <a:r>
              <a:rPr lang="en-US" sz="2800" dirty="0" smtClean="0">
                <a:latin typeface="Times New Roman" pitchFamily="18" charset="0"/>
                <a:ea typeface="Calibri" pitchFamily="34" charset="0"/>
                <a:cs typeface="Times New Roman" pitchFamily="18" charset="0"/>
              </a:rPr>
              <a:t>3. Dialysis disequilibrium syndrome  </a:t>
            </a:r>
          </a:p>
          <a:p>
            <a:pPr lvl="0" algn="just" eaLnBrk="0" fontAlgn="base" hangingPunct="0">
              <a:spcBef>
                <a:spcPct val="0"/>
              </a:spcBef>
              <a:spcAft>
                <a:spcPct val="0"/>
              </a:spcAft>
            </a:pPr>
            <a:r>
              <a:rPr lang="en-US" sz="2800" dirty="0" smtClean="0">
                <a:latin typeface="Times New Roman" pitchFamily="18" charset="0"/>
                <a:cs typeface="Times New Roman" pitchFamily="18" charset="0"/>
              </a:rPr>
              <a:t>It is characterized by mental confusion, deterioration of level of consciousness, headache and seizures. </a:t>
            </a:r>
            <a:endParaRPr lang="en-US" sz="2800" dirty="0" smtClean="0">
              <a:latin typeface="Arial" pitchFamily="34" charset="0"/>
              <a:cs typeface="Arial" pitchFamily="34" charset="0"/>
            </a:endParaRPr>
          </a:p>
          <a:p>
            <a:pPr lvl="0" eaLnBrk="0" fontAlgn="base" hangingPunct="0">
              <a:spcBef>
                <a:spcPct val="0"/>
              </a:spcBef>
              <a:spcAft>
                <a:spcPct val="0"/>
              </a:spcAft>
            </a:pPr>
            <a:endParaRPr lang="en-US" sz="2400"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1"/>
          <p:cNvSpPr>
            <a:spLocks noChangeArrowheads="1"/>
          </p:cNvSpPr>
          <p:nvPr/>
        </p:nvSpPr>
        <p:spPr bwMode="auto">
          <a:xfrm>
            <a:off x="381000" y="-274141"/>
            <a:ext cx="8153400" cy="5940088"/>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Nursing intervention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lang="en-US" sz="2800" dirty="0" smtClean="0">
                <a:latin typeface="Times New Roman" pitchFamily="18" charset="0"/>
                <a:ea typeface="Calibri" pitchFamily="34" charset="0"/>
                <a:cs typeface="Times New Roman" pitchFamily="18" charset="0"/>
              </a:rPr>
              <a:t>Explain</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procedure to the patient and obtain signed consent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Take baseline vital observation and weigh the  patient</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Encourage the patient to empty the bladder and bowel to reduce the risk of  puncturing internal organs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Assess the patients anxiety about the procedure and provide support and instruction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Administer broad spectrum antibiotics if indicated to prevent infections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Provide psychological support to the patient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Manage discomfort and pain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r>
            <a:b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b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304800"/>
            <a:ext cx="7543800" cy="6647974"/>
          </a:xfrm>
          <a:prstGeom prst="rect">
            <a:avLst/>
          </a:prstGeom>
          <a:noFill/>
        </p:spPr>
        <p:txBody>
          <a:bodyPr wrap="square" rtlCol="0">
            <a:spAutoFit/>
          </a:bodyPr>
          <a:lstStyle/>
          <a:p>
            <a:pPr lvl="0" eaLnBrk="0" fontAlgn="base" hangingPunct="0">
              <a:spcBef>
                <a:spcPct val="0"/>
              </a:spcBef>
              <a:spcAft>
                <a:spcPct val="0"/>
              </a:spcAft>
            </a:pPr>
            <a:r>
              <a:rPr lang="en-US" sz="2400" b="1" u="sng" dirty="0" smtClean="0">
                <a:latin typeface="Times New Roman" pitchFamily="18" charset="0"/>
                <a:ea typeface="Calibri" pitchFamily="34" charset="0"/>
                <a:cs typeface="Times New Roman" pitchFamily="18" charset="0"/>
              </a:rPr>
              <a:t>CHOLECYSTOGRAM </a:t>
            </a:r>
            <a:endParaRPr lang="en-US" sz="2400"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This is a </a:t>
            </a:r>
            <a:r>
              <a:rPr lang="en-US" sz="2400" dirty="0" err="1" smtClean="0">
                <a:latin typeface="Times New Roman" pitchFamily="18" charset="0"/>
                <a:ea typeface="Calibri" pitchFamily="34" charset="0"/>
                <a:cs typeface="Times New Roman" pitchFamily="18" charset="0"/>
              </a:rPr>
              <a:t>radiograh</a:t>
            </a:r>
            <a:r>
              <a:rPr lang="en-US" sz="2400" dirty="0" smtClean="0">
                <a:latin typeface="Times New Roman" pitchFamily="18" charset="0"/>
                <a:ea typeface="Calibri" pitchFamily="34" charset="0"/>
                <a:cs typeface="Times New Roman" pitchFamily="18" charset="0"/>
              </a:rPr>
              <a:t> of the gall bladder . </a:t>
            </a:r>
            <a:endParaRPr lang="en-US" sz="2400" dirty="0" smtClean="0">
              <a:latin typeface="Arial" pitchFamily="34" charset="0"/>
              <a:cs typeface="Arial" pitchFamily="34" charset="0"/>
            </a:endParaRPr>
          </a:p>
          <a:p>
            <a:pPr lvl="0" fontAlgn="base">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It may be made after injection of a radio opaque substance or after ingestion of the radio opaque substance. </a:t>
            </a:r>
          </a:p>
          <a:p>
            <a:pPr lvl="0" fontAlgn="base">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If it is made after ingestion of the radio opaque substance, it is known as oral </a:t>
            </a:r>
            <a:r>
              <a:rPr lang="en-US" sz="2400" dirty="0" err="1" smtClean="0">
                <a:latin typeface="Times New Roman" pitchFamily="18" charset="0"/>
                <a:ea typeface="Calibri" pitchFamily="34" charset="0"/>
                <a:cs typeface="Times New Roman" pitchFamily="18" charset="0"/>
              </a:rPr>
              <a:t>cholecystogram</a:t>
            </a:r>
            <a:r>
              <a:rPr lang="en-US" sz="2400" dirty="0" smtClean="0">
                <a:latin typeface="Times New Roman" pitchFamily="18" charset="0"/>
                <a:ea typeface="Calibri" pitchFamily="34" charset="0"/>
                <a:cs typeface="Times New Roman" pitchFamily="18" charset="0"/>
              </a:rPr>
              <a:t> .</a:t>
            </a:r>
            <a:endParaRPr lang="en-US" sz="2400"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If the patient is not allergic to iodine or sea food an iodide containing contrast agent is given . </a:t>
            </a:r>
          </a:p>
          <a:p>
            <a:pPr lvl="0"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The contrast agent is excreted by the liver and concentrated in the gallbladder. </a:t>
            </a:r>
            <a:endParaRPr lang="en-US" sz="2400"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The normal gallbladder fills with this radio opaque substance. </a:t>
            </a:r>
            <a:endParaRPr lang="en-US" sz="2400" dirty="0" smtClean="0">
              <a:latin typeface="Arial" pitchFamily="34" charset="0"/>
              <a:cs typeface="Arial" pitchFamily="34" charset="0"/>
            </a:endParaRPr>
          </a:p>
          <a:p>
            <a:pPr lvl="0" eaLnBrk="0" fontAlgn="base" hangingPunct="0">
              <a:spcBef>
                <a:spcPct val="0"/>
              </a:spcBef>
              <a:spcAft>
                <a:spcPct val="0"/>
              </a:spcAft>
            </a:pPr>
            <a:r>
              <a:rPr lang="en-US" sz="2400" b="1" dirty="0" smtClean="0">
                <a:latin typeface="Times New Roman" pitchFamily="18" charset="0"/>
                <a:ea typeface="Calibri" pitchFamily="34" charset="0"/>
                <a:cs typeface="Times New Roman" pitchFamily="18" charset="0"/>
              </a:rPr>
              <a:t>Purpose of </a:t>
            </a:r>
            <a:r>
              <a:rPr lang="en-US" sz="2400" b="1" u="sng" dirty="0" err="1" smtClean="0">
                <a:latin typeface="Times New Roman" pitchFamily="18" charset="0"/>
                <a:ea typeface="Calibri" pitchFamily="34" charset="0"/>
                <a:cs typeface="Times New Roman" pitchFamily="18" charset="0"/>
              </a:rPr>
              <a:t>cholecystogram</a:t>
            </a:r>
            <a:r>
              <a:rPr lang="en-US" sz="2400" b="1" dirty="0" smtClean="0">
                <a:latin typeface="Times New Roman" pitchFamily="18" charset="0"/>
                <a:ea typeface="Calibri" pitchFamily="34" charset="0"/>
                <a:cs typeface="Times New Roman" pitchFamily="18" charset="0"/>
              </a:rPr>
              <a:t> </a:t>
            </a:r>
            <a:r>
              <a:rPr lang="en-US" sz="2400" dirty="0" smtClean="0">
                <a:latin typeface="Times New Roman" pitchFamily="18" charset="0"/>
                <a:ea typeface="Calibri" pitchFamily="34" charset="0"/>
                <a:cs typeface="Times New Roman" pitchFamily="18" charset="0"/>
              </a:rPr>
              <a:t>:-</a:t>
            </a:r>
            <a:endParaRPr lang="en-US" sz="2400" dirty="0" smtClean="0">
              <a:latin typeface="Arial" pitchFamily="34" charset="0"/>
              <a:cs typeface="Arial" pitchFamily="34" charset="0"/>
            </a:endParaRP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 To detect gall stones </a:t>
            </a:r>
            <a:endParaRPr lang="en-US" sz="2400" dirty="0" smtClean="0">
              <a:latin typeface="Arial" pitchFamily="34" charset="0"/>
              <a:cs typeface="Arial" pitchFamily="34" charset="0"/>
            </a:endParaRP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 To assess the ability of the gallbladder to fill </a:t>
            </a:r>
            <a:endParaRPr lang="en-US" sz="2400" dirty="0" smtClean="0">
              <a:latin typeface="Arial" pitchFamily="34" charset="0"/>
              <a:cs typeface="Arial" pitchFamily="34" charset="0"/>
            </a:endParaRP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 To assess the ability of the gallbladder to concentrate its contents and contract and empty the contents. </a:t>
            </a:r>
            <a:endParaRPr lang="en-US" sz="2400" dirty="0" smtClean="0">
              <a:latin typeface="Arial" pitchFamily="34" charset="0"/>
              <a:cs typeface="Arial" pitchFamily="34" charset="0"/>
            </a:endParaRPr>
          </a:p>
          <a:p>
            <a:pPr lvl="0" eaLnBrk="0" fontAlgn="base" hangingPunct="0">
              <a:spcBef>
                <a:spcPct val="0"/>
              </a:spcBef>
              <a:spcAft>
                <a:spcPct val="0"/>
              </a:spcAft>
            </a:pPr>
            <a:endParaRPr lang="en-US"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1"/>
          <p:cNvSpPr>
            <a:spLocks noChangeArrowheads="1"/>
          </p:cNvSpPr>
          <p:nvPr/>
        </p:nvSpPr>
        <p:spPr bwMode="auto">
          <a:xfrm>
            <a:off x="533400" y="463159"/>
            <a:ext cx="8153400" cy="6278642"/>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ORAL  CHLESCYSTOGRAM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Definition</a:t>
            </a:r>
            <a:r>
              <a:rPr kumimoji="0" lang="en-US" sz="24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 oral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cholecystogram</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is an X-ray examination of the gallbladder.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patient is given an iodine-based contrast agent that makes the gallbladder more clearly visible on the X-ray.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Purpose of oral </a:t>
            </a:r>
            <a:r>
              <a:rPr kumimoji="0" lang="en-US" sz="2400" b="1" i="0" u="sng"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cholecystogram</a:t>
            </a: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It is used to diagnose problems related to the gallbladder , cancer or decreased or blocked bile flow in the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biliary</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tract system of the liver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X-ray can show inflammation of the gallbladder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chlecystitis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polyps and gall stones.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Preparation of the patient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 day before the examination the patient should be given a low-fat or fat-free diet.  This includes ;vegetables , fish, chicken,              fruits      and bread.</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1"/>
          <p:cNvSpPr>
            <a:spLocks noChangeArrowheads="1"/>
          </p:cNvSpPr>
          <p:nvPr/>
        </p:nvSpPr>
        <p:spPr bwMode="auto">
          <a:xfrm>
            <a:off x="685800" y="106918"/>
            <a:ext cx="8077200" cy="5170646"/>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a:t>
            </a:r>
            <a:r>
              <a:rPr kumimoji="0" lang="en-US"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lang="en-US" sz="2400" dirty="0" smtClean="0">
                <a:latin typeface="Times New Roman" pitchFamily="18" charset="0"/>
                <a:ea typeface="Calibri" pitchFamily="34" charset="0"/>
                <a:cs typeface="Times New Roman" pitchFamily="18" charset="0"/>
              </a:rPr>
              <a:t>t</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he evening of the day before the examination the patient is given the iodine containing contrast agent medication.  A total of 6 pills is taken one each hour with a full glass of water  10 - 12 hours  before.  Solid food should be avoided after commencement of the contrast medication.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patient should fast from midnight and should refrain from taking cigarettes.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Procedure</a:t>
            </a:r>
            <a:r>
              <a:rPr kumimoji="0" lang="en-US" sz="24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patient may lie down or stand depending on the views of the gall bladder required.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 x-ray camera known as fluoroscope is used to view the gall bladder.  The images are displayed on a monitor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If gall stones are present they appear as shadows on the x-ray films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228600"/>
            <a:ext cx="5410200" cy="3816429"/>
          </a:xfrm>
          <a:prstGeom prst="rect">
            <a:avLst/>
          </a:prstGeom>
          <a:noFill/>
        </p:spPr>
        <p:txBody>
          <a:bodyPr wrap="square" rtlCol="0">
            <a:spAutoFit/>
          </a:bodyPr>
          <a:lstStyle/>
          <a:p>
            <a:pPr lvl="0" eaLnBrk="0" fontAlgn="base" hangingPunct="0">
              <a:spcBef>
                <a:spcPct val="0"/>
              </a:spcBef>
              <a:spcAft>
                <a:spcPct val="0"/>
              </a:spcAft>
            </a:pPr>
            <a:r>
              <a:rPr lang="en-US" sz="2800" b="1" dirty="0" smtClean="0">
                <a:latin typeface="Times New Roman" pitchFamily="18" charset="0"/>
                <a:ea typeface="Calibri" pitchFamily="34" charset="0"/>
                <a:cs typeface="Times New Roman" pitchFamily="18" charset="0"/>
              </a:rPr>
              <a:t>Risks of oral </a:t>
            </a:r>
            <a:r>
              <a:rPr lang="en-US" sz="2800" b="1" dirty="0" err="1" smtClean="0">
                <a:latin typeface="Times New Roman" pitchFamily="18" charset="0"/>
                <a:ea typeface="Calibri" pitchFamily="34" charset="0"/>
                <a:cs typeface="Times New Roman" pitchFamily="18" charset="0"/>
              </a:rPr>
              <a:t>cholestogram</a:t>
            </a:r>
            <a:r>
              <a:rPr lang="en-US" sz="2800" b="1" dirty="0" smtClean="0">
                <a:latin typeface="Times New Roman" pitchFamily="18" charset="0"/>
                <a:ea typeface="Calibri" pitchFamily="34" charset="0"/>
                <a:cs typeface="Times New Roman" pitchFamily="18" charset="0"/>
              </a:rPr>
              <a:t> </a:t>
            </a:r>
            <a:endParaRPr lang="en-US" sz="2800" b="1" dirty="0" smtClean="0">
              <a:latin typeface="Arial" pitchFamily="34" charset="0"/>
              <a:cs typeface="Arial" pitchFamily="34" charset="0"/>
            </a:endParaRPr>
          </a:p>
          <a:p>
            <a:pPr lvl="0" eaLnBrk="0" fontAlgn="base" hangingPunct="0">
              <a:spcBef>
                <a:spcPct val="0"/>
              </a:spcBef>
              <a:spcAft>
                <a:spcPct val="0"/>
              </a:spcAft>
            </a:pPr>
            <a:r>
              <a:rPr lang="en-US" sz="2800" dirty="0" smtClean="0">
                <a:latin typeface="Times New Roman" pitchFamily="18" charset="0"/>
                <a:ea typeface="Calibri" pitchFamily="34" charset="0"/>
                <a:cs typeface="Times New Roman" pitchFamily="18" charset="0"/>
              </a:rPr>
              <a:t>These are rare and mild and are due to the contrast agent.  They include:</a:t>
            </a:r>
            <a:endParaRPr lang="en-US" sz="2800" dirty="0" smtClean="0">
              <a:latin typeface="Arial" pitchFamily="34" charset="0"/>
              <a:cs typeface="Arial" pitchFamily="34" charset="0"/>
            </a:endParaRPr>
          </a:p>
          <a:p>
            <a:pPr lvl="0" eaLnBrk="0" fontAlgn="base" hangingPunct="0">
              <a:spcBef>
                <a:spcPct val="0"/>
              </a:spcBef>
              <a:spcAft>
                <a:spcPct val="0"/>
              </a:spcAft>
              <a:buFontTx/>
              <a:buChar char="•"/>
            </a:pPr>
            <a:r>
              <a:rPr lang="en-US" sz="2800" dirty="0" err="1" smtClean="0">
                <a:latin typeface="Times New Roman" pitchFamily="18" charset="0"/>
                <a:ea typeface="Calibri" pitchFamily="34" charset="0"/>
                <a:cs typeface="Times New Roman" pitchFamily="18" charset="0"/>
              </a:rPr>
              <a:t>Darrhoea</a:t>
            </a:r>
            <a:r>
              <a:rPr lang="en-US" sz="2800" dirty="0" smtClean="0">
                <a:latin typeface="Times New Roman" pitchFamily="18" charset="0"/>
                <a:ea typeface="Calibri" pitchFamily="34" charset="0"/>
                <a:cs typeface="Times New Roman" pitchFamily="18" charset="0"/>
              </a:rPr>
              <a:t> </a:t>
            </a:r>
            <a:endParaRPr lang="en-US" sz="28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Tx/>
              <a:buChar char="•"/>
            </a:pPr>
            <a:r>
              <a:rPr lang="en-US" sz="2800" dirty="0" smtClean="0">
                <a:latin typeface="Times New Roman" pitchFamily="18" charset="0"/>
                <a:ea typeface="Calibri" pitchFamily="34" charset="0"/>
                <a:cs typeface="Times New Roman" pitchFamily="18" charset="0"/>
              </a:rPr>
              <a:t>Nausea</a:t>
            </a:r>
            <a:endParaRPr lang="en-US" sz="28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Tx/>
              <a:buChar char="•"/>
            </a:pPr>
            <a:r>
              <a:rPr lang="en-US" sz="2800" dirty="0" smtClean="0">
                <a:latin typeface="Times New Roman" pitchFamily="18" charset="0"/>
                <a:ea typeface="Calibri" pitchFamily="34" charset="0"/>
                <a:cs typeface="Times New Roman" pitchFamily="18" charset="0"/>
              </a:rPr>
              <a:t>Vomiting </a:t>
            </a:r>
            <a:endParaRPr lang="en-US" sz="28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Tx/>
              <a:buChar char="•"/>
            </a:pPr>
            <a:r>
              <a:rPr lang="en-US" sz="2800" dirty="0" smtClean="0">
                <a:latin typeface="Times New Roman" pitchFamily="18" charset="0"/>
                <a:ea typeface="Calibri" pitchFamily="34" charset="0"/>
                <a:cs typeface="Times New Roman" pitchFamily="18" charset="0"/>
              </a:rPr>
              <a:t>Rash </a:t>
            </a:r>
            <a:endParaRPr lang="en-US" sz="28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Tx/>
              <a:buChar char="•"/>
            </a:pPr>
            <a:r>
              <a:rPr lang="en-US" sz="2800" dirty="0" smtClean="0">
                <a:latin typeface="Times New Roman" pitchFamily="18" charset="0"/>
                <a:ea typeface="Calibri" pitchFamily="34" charset="0"/>
                <a:cs typeface="Times New Roman" pitchFamily="18" charset="0"/>
              </a:rPr>
              <a:t>Itching </a:t>
            </a:r>
            <a:endParaRPr lang="en-US" sz="2800" dirty="0" smtClean="0">
              <a:latin typeface="Arial" pitchFamily="34" charset="0"/>
              <a:cs typeface="Arial" pitchFamily="34" charset="0"/>
            </a:endParaRPr>
          </a:p>
          <a:p>
            <a:pPr lvl="0" eaLnBrk="0" fontAlgn="base" hangingPunct="0">
              <a:spcBef>
                <a:spcPct val="0"/>
              </a:spcBef>
              <a:spcAft>
                <a:spcPct val="0"/>
              </a:spcAft>
            </a:pPr>
            <a:endParaRPr lang="en-U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
          <p:cNvSpPr>
            <a:spLocks noChangeArrowheads="1"/>
          </p:cNvSpPr>
          <p:nvPr/>
        </p:nvSpPr>
        <p:spPr bwMode="auto">
          <a:xfrm>
            <a:off x="152400" y="-115532"/>
            <a:ext cx="8686800" cy="5170646"/>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Adverse reaction </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2800" dirty="0" smtClean="0">
                <a:latin typeface="Times New Roman" pitchFamily="18" charset="0"/>
                <a:ea typeface="Calibri" pitchFamily="34" charset="0"/>
                <a:cs typeface="Times New Roman" pitchFamily="18" charset="0"/>
              </a:rPr>
              <a:t>Ana</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phylaxis which is a serious acute allergic reaction.  It is life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thretening</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if not treated.  It is characterized by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Wheezing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Shortness of breath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Swelling of the face or mouth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Contraindications</a:t>
            </a:r>
            <a:endParaRPr kumimoji="0" lang="en-US" sz="28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Kidney disease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Liver disease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Severe adverse reaction to prior iodine contrast exposure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1"/>
          <p:cNvSpPr>
            <a:spLocks noChangeArrowheads="1"/>
          </p:cNvSpPr>
          <p:nvPr/>
        </p:nvSpPr>
        <p:spPr bwMode="auto">
          <a:xfrm>
            <a:off x="685800" y="579482"/>
            <a:ext cx="77724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CHOLANGIOGRAM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Definition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This is a radiological procedure used </a:t>
            </a:r>
            <a:r>
              <a:rPr lang="en-US" sz="2400" dirty="0" smtClean="0">
                <a:latin typeface="Times New Roman" pitchFamily="18" charset="0"/>
                <a:ea typeface="Calibri" pitchFamily="34" charset="0"/>
                <a:cs typeface="Times New Roman" pitchFamily="18" charset="0"/>
              </a:rPr>
              <a:t>to</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visualize  the gall bladder and bile ducts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2400" dirty="0" smtClean="0">
                <a:latin typeface="Times New Roman" pitchFamily="18" charset="0"/>
                <a:ea typeface="Calibri" pitchFamily="34" charset="0"/>
                <a:cs typeface="Times New Roman" pitchFamily="18" charset="0"/>
              </a:rPr>
              <a:t>It</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is made after ingestion or injection of radio opaque substance.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cs typeface="Arial" pitchFamily="34" charset="0"/>
              </a:rPr>
              <a:t> </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bile ducts drain bile from the liver into the duodenum   </a:t>
            </a:r>
          </a:p>
          <a:p>
            <a:pPr lvl="0" eaLnBrk="0" fontAlgn="base" hangingPunct="0">
              <a:spcBef>
                <a:spcPct val="0"/>
              </a:spcBef>
              <a:spcAft>
                <a:spcPct val="0"/>
              </a:spcAft>
            </a:pPr>
            <a:r>
              <a:rPr lang="en-US" sz="2400" b="1" u="sng" dirty="0" smtClean="0">
                <a:latin typeface="Times New Roman" pitchFamily="18" charset="0"/>
                <a:ea typeface="Calibri" pitchFamily="34" charset="0"/>
                <a:cs typeface="Times New Roman" pitchFamily="18" charset="0"/>
              </a:rPr>
              <a:t>Purpose </a:t>
            </a:r>
            <a:endParaRPr lang="en-US" sz="2400" b="1"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  To visualize the bile ducts  during surgery involving the gall bladder </a:t>
            </a:r>
            <a:endParaRPr lang="en-US" sz="2400"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 To check for gall stones </a:t>
            </a:r>
            <a:endParaRPr lang="en-US" sz="2400"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To avoid damaging the bile ducts during surgery </a:t>
            </a:r>
            <a:endParaRPr lang="en-US" sz="2800" dirty="0" smtClean="0">
              <a:latin typeface="Arial" pitchFamily="34" charset="0"/>
              <a:cs typeface="Arial" pitchFamily="34" charset="0"/>
            </a:endParaRPr>
          </a:p>
          <a:p>
            <a:pPr lvl="0" fontAlgn="base">
              <a:spcBef>
                <a:spcPct val="0"/>
              </a:spcBef>
              <a:spcAft>
                <a:spcPct val="0"/>
              </a:spcAft>
            </a:pPr>
            <a:r>
              <a:rPr lang="en-US" sz="2400" b="1" u="sng" dirty="0" smtClean="0">
                <a:latin typeface="Times New Roman" pitchFamily="18" charset="0"/>
                <a:ea typeface="Calibri" pitchFamily="34" charset="0"/>
                <a:cs typeface="Times New Roman" pitchFamily="18" charset="0"/>
              </a:rPr>
              <a:t>Indication </a:t>
            </a:r>
            <a:r>
              <a:rPr lang="en-US" sz="2400" u="sng" dirty="0" smtClean="0">
                <a:latin typeface="Times New Roman" pitchFamily="18" charset="0"/>
                <a:ea typeface="Calibri" pitchFamily="34" charset="0"/>
                <a:cs typeface="Times New Roman" pitchFamily="18" charset="0"/>
              </a:rPr>
              <a:t> </a:t>
            </a:r>
            <a:endParaRPr lang="en-US" sz="2000" dirty="0" smtClean="0">
              <a:latin typeface="Arial" pitchFamily="34" charset="0"/>
              <a:cs typeface="Arial" pitchFamily="34" charset="0"/>
            </a:endParaRPr>
          </a:p>
          <a:p>
            <a:pPr lvl="0" eaLnBrk="0" fontAlgn="base" hangingPunct="0">
              <a:spcBef>
                <a:spcPct val="0"/>
              </a:spcBef>
              <a:spcAft>
                <a:spcPct val="0"/>
              </a:spcAft>
            </a:pPr>
            <a:r>
              <a:rPr lang="en-US" sz="2400" dirty="0" err="1" smtClean="0">
                <a:latin typeface="Times New Roman" pitchFamily="18" charset="0"/>
                <a:ea typeface="Calibri" pitchFamily="34" charset="0"/>
                <a:cs typeface="Times New Roman" pitchFamily="18" charset="0"/>
              </a:rPr>
              <a:t>Cholecystectomy</a:t>
            </a:r>
            <a:r>
              <a:rPr lang="en-US" sz="2400" dirty="0" smtClean="0">
                <a:latin typeface="Times New Roman" pitchFamily="18" charset="0"/>
                <a:ea typeface="Calibri" pitchFamily="34" charset="0"/>
                <a:cs typeface="Times New Roman" pitchFamily="18" charset="0"/>
              </a:rPr>
              <a:t>  (removal of the gall bladder)</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1"/>
          <p:cNvSpPr>
            <a:spLocks noChangeArrowheads="1"/>
          </p:cNvSpPr>
          <p:nvPr/>
        </p:nvSpPr>
        <p:spPr bwMode="auto">
          <a:xfrm>
            <a:off x="533400" y="136581"/>
            <a:ext cx="82296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Preparation of the patient </a:t>
            </a:r>
          </a:p>
          <a:p>
            <a:pPr lvl="0"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Ensure that the patient has given a consent. </a:t>
            </a:r>
            <a:endParaRPr lang="en-US" sz="2400"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Explain to the patient that </a:t>
            </a:r>
            <a:r>
              <a:rPr lang="en-US" sz="2400" dirty="0" err="1" smtClean="0">
                <a:latin typeface="Times New Roman" pitchFamily="18" charset="0"/>
                <a:ea typeface="Calibri" pitchFamily="34" charset="0"/>
                <a:cs typeface="Times New Roman" pitchFamily="18" charset="0"/>
              </a:rPr>
              <a:t>anaesthesia</a:t>
            </a:r>
            <a:r>
              <a:rPr lang="en-US" sz="2400" dirty="0" smtClean="0">
                <a:latin typeface="Times New Roman" pitchFamily="18" charset="0"/>
                <a:ea typeface="Calibri" pitchFamily="34" charset="0"/>
                <a:cs typeface="Times New Roman" pitchFamily="18" charset="0"/>
              </a:rPr>
              <a:t> will be used </a:t>
            </a:r>
            <a:endParaRPr lang="en-US" sz="2400"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P</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erform physical examination of the patient to check the overall health</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lang="en-US" sz="2400" dirty="0" smtClean="0">
                <a:latin typeface="Times New Roman" pitchFamily="18" charset="0"/>
                <a:ea typeface="Calibri" pitchFamily="34" charset="0"/>
                <a:cs typeface="Times New Roman" pitchFamily="18" charset="0"/>
              </a:rPr>
              <a:t>F</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ind out if the patient has any allergies to contrast dye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lang="en-US" sz="2400" dirty="0" smtClean="0">
                <a:latin typeface="Times New Roman" pitchFamily="18" charset="0"/>
                <a:ea typeface="Calibri" pitchFamily="34" charset="0"/>
                <a:cs typeface="Times New Roman" pitchFamily="18" charset="0"/>
              </a:rPr>
              <a:t>A</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void food for at least 12 hours before surgery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lang="en-US" sz="2400" dirty="0" smtClean="0">
                <a:latin typeface="Times New Roman" pitchFamily="18" charset="0"/>
                <a:ea typeface="Calibri" pitchFamily="34" charset="0"/>
                <a:cs typeface="Times New Roman" pitchFamily="18" charset="0"/>
              </a:rPr>
              <a:t>A</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void blood thinners such as aspirin or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nonsteroidal</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anti-inflammatory drugs (NSAIDS) e.g.  Ibuprofen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Ask</a:t>
            </a:r>
            <a:r>
              <a:rPr kumimoji="0" lang="en-US"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the patient to</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en-US" sz="2400" dirty="0" smtClean="0">
                <a:latin typeface="Times New Roman" pitchFamily="18" charset="0"/>
                <a:ea typeface="Calibri" pitchFamily="34" charset="0"/>
                <a:cs typeface="Times New Roman" pitchFamily="18" charset="0"/>
              </a:rPr>
              <a:t>p</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ack some personal items in case </a:t>
            </a:r>
            <a:r>
              <a:rPr lang="en-US" sz="2400" dirty="0" smtClean="0">
                <a:latin typeface="Times New Roman" pitchFamily="18" charset="0"/>
                <a:ea typeface="Calibri" pitchFamily="34" charset="0"/>
                <a:cs typeface="Times New Roman" pitchFamily="18" charset="0"/>
              </a:rPr>
              <a:t>he/she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stays in hospital over night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lang="en-US" sz="2400" dirty="0" smtClean="0">
                <a:latin typeface="Times New Roman" pitchFamily="18" charset="0"/>
                <a:ea typeface="Calibri" pitchFamily="34" charset="0"/>
                <a:cs typeface="Times New Roman" pitchFamily="18" charset="0"/>
              </a:rPr>
              <a:t>A</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rrange for  a friend or family member o drive</a:t>
            </a:r>
            <a:r>
              <a:rPr kumimoji="0" lang="en-US"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the patient</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home after the procedure.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1"/>
          <p:cNvSpPr>
            <a:spLocks noChangeArrowheads="1"/>
          </p:cNvSpPr>
          <p:nvPr/>
        </p:nvSpPr>
        <p:spPr bwMode="auto">
          <a:xfrm>
            <a:off x="304800" y="-87359"/>
            <a:ext cx="8382000" cy="6278642"/>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kumimoji="0" lang="en-US" sz="24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Procedure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patients is given general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anaesthesia</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 incision or small cuts are made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catheter is inserted through one of the cuts and placed in the cystic duct which connects the gall bladder to the common bile duct.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Using the catheter a special dye (contrast medium) is injected into the duct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dye allows visualization of the bile ducts on a monitor while checking the gall stones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If the stones are present they may be removed or a follow-up appointment given to have them treated.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en-US" sz="24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Care After Procedure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Take </a:t>
            </a:r>
            <a:r>
              <a:rPr lang="en-US" sz="2400" dirty="0" smtClean="0">
                <a:latin typeface="Times New Roman" pitchFamily="18" charset="0"/>
                <a:ea typeface="Calibri" pitchFamily="34" charset="0"/>
                <a:cs typeface="Times New Roman" pitchFamily="18" charset="0"/>
              </a:rPr>
              <a:t>vital observations of TPR and BP,</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interpret and record findings </a:t>
            </a:r>
            <a:endPar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v"/>
              <a:tabLst/>
            </a:pPr>
            <a:r>
              <a:rPr lang="en-US" sz="2400" dirty="0" smtClean="0">
                <a:latin typeface="Times New Roman" pitchFamily="18" charset="0"/>
                <a:ea typeface="Calibri" pitchFamily="34" charset="0"/>
                <a:cs typeface="Times New Roman" pitchFamily="18" charset="0"/>
              </a:rPr>
              <a:t>O</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bserve for bleeding from the incision site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v"/>
              <a:tabLst/>
            </a:pPr>
            <a:r>
              <a:rPr lang="en-US" sz="2400" dirty="0" smtClean="0">
                <a:latin typeface="Times New Roman" pitchFamily="18" charset="0"/>
                <a:ea typeface="Calibri" pitchFamily="34" charset="0"/>
                <a:cs typeface="Times New Roman" pitchFamily="18" charset="0"/>
              </a:rPr>
              <a:t>O</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bserve for signs of reaction to the contrast medium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0"/>
            <a:ext cx="6629400" cy="5632311"/>
          </a:xfrm>
          <a:prstGeom prst="rect">
            <a:avLst/>
          </a:prstGeom>
          <a:noFill/>
        </p:spPr>
        <p:txBody>
          <a:bodyPr wrap="square" rtlCol="0">
            <a:spAutoFit/>
          </a:bodyPr>
          <a:lstStyle/>
          <a:p>
            <a:pPr lvl="0" eaLnBrk="0" fontAlgn="base" hangingPunct="0">
              <a:spcBef>
                <a:spcPct val="0"/>
              </a:spcBef>
              <a:spcAft>
                <a:spcPct val="0"/>
              </a:spcAft>
            </a:pPr>
            <a:r>
              <a:rPr lang="en-US" sz="2400" b="1" u="sng" dirty="0" smtClean="0">
                <a:latin typeface="Times New Roman" pitchFamily="18" charset="0"/>
                <a:ea typeface="Calibri" pitchFamily="34" charset="0"/>
                <a:cs typeface="Times New Roman" pitchFamily="18" charset="0"/>
              </a:rPr>
              <a:t>Indications </a:t>
            </a:r>
            <a:endParaRPr lang="en-US" sz="2400"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Suspected bacterial meningitis </a:t>
            </a:r>
            <a:endParaRPr lang="en-US" sz="24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Suspected subarachnoid </a:t>
            </a:r>
            <a:r>
              <a:rPr lang="en-US" sz="2400" dirty="0" err="1" smtClean="0">
                <a:latin typeface="Times New Roman" pitchFamily="18" charset="0"/>
                <a:ea typeface="Calibri" pitchFamily="34" charset="0"/>
                <a:cs typeface="Times New Roman" pitchFamily="18" charset="0"/>
              </a:rPr>
              <a:t>haemorrhage</a:t>
            </a:r>
            <a:r>
              <a:rPr lang="en-US" sz="2400" dirty="0" smtClean="0">
                <a:latin typeface="Times New Roman" pitchFamily="18" charset="0"/>
                <a:ea typeface="Calibri" pitchFamily="34" charset="0"/>
                <a:cs typeface="Times New Roman" pitchFamily="18" charset="0"/>
              </a:rPr>
              <a:t> </a:t>
            </a:r>
            <a:endParaRPr lang="en-US" sz="24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Suspected central nervous system disease </a:t>
            </a:r>
            <a:endParaRPr lang="en-US" sz="24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 typeface="Wingdings" pitchFamily="2" charset="2"/>
              <a:buChar char="v"/>
            </a:pPr>
            <a:r>
              <a:rPr lang="en-US" sz="2400" dirty="0" err="1" smtClean="0">
                <a:latin typeface="Times New Roman" pitchFamily="18" charset="0"/>
                <a:ea typeface="Calibri" pitchFamily="34" charset="0"/>
                <a:cs typeface="Times New Roman" pitchFamily="18" charset="0"/>
              </a:rPr>
              <a:t>Intrathecal</a:t>
            </a:r>
            <a:r>
              <a:rPr lang="en-US" sz="2400" dirty="0" smtClean="0">
                <a:latin typeface="Times New Roman" pitchFamily="18" charset="0"/>
                <a:ea typeface="Calibri" pitchFamily="34" charset="0"/>
                <a:cs typeface="Times New Roman" pitchFamily="18" charset="0"/>
              </a:rPr>
              <a:t> medication administration </a:t>
            </a:r>
            <a:endParaRPr lang="en-US" sz="24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Suspected cerebral malaria</a:t>
            </a:r>
          </a:p>
          <a:p>
            <a:pPr lvl="0" fontAlgn="base">
              <a:spcBef>
                <a:spcPct val="0"/>
              </a:spcBef>
              <a:spcAft>
                <a:spcPct val="0"/>
              </a:spcAft>
              <a:buFont typeface="Wingdings" pitchFamily="2" charset="2"/>
              <a:buChar char="v"/>
            </a:pPr>
            <a:r>
              <a:rPr lang="en-US" sz="2400" dirty="0" smtClean="0">
                <a:latin typeface="Times New Roman" pitchFamily="18" charset="0"/>
                <a:ea typeface="Calibri" pitchFamily="34" charset="0"/>
                <a:cs typeface="Times New Roman" pitchFamily="18" charset="0"/>
              </a:rPr>
              <a:t>Trauma involving the central nervous system</a:t>
            </a:r>
          </a:p>
          <a:p>
            <a:pPr lvl="0" fontAlgn="base">
              <a:spcBef>
                <a:spcPct val="0"/>
              </a:spcBef>
              <a:spcAft>
                <a:spcPct val="0"/>
              </a:spcAft>
            </a:pPr>
            <a:r>
              <a:rPr lang="en-US" sz="2400" b="1" u="sng" dirty="0" smtClean="0">
                <a:latin typeface="Times New Roman" pitchFamily="18" charset="0"/>
                <a:ea typeface="Calibri" pitchFamily="34" charset="0"/>
                <a:cs typeface="Times New Roman" pitchFamily="18" charset="0"/>
              </a:rPr>
              <a:t>Contraindications </a:t>
            </a:r>
            <a:endParaRPr lang="en-US" sz="2400" dirty="0" smtClean="0">
              <a:latin typeface="Arial" pitchFamily="34" charset="0"/>
              <a:cs typeface="Arial" pitchFamily="34" charset="0"/>
            </a:endParaRP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It is contraindicated in patients with:- </a:t>
            </a:r>
            <a:endParaRPr lang="en-US" sz="2400" dirty="0" smtClean="0">
              <a:latin typeface="Arial" pitchFamily="34" charset="0"/>
              <a:cs typeface="Arial" pitchFamily="34"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Suspected intracranial lesions </a:t>
            </a:r>
            <a:endParaRPr lang="en-US" sz="24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Increased intracranial pressure </a:t>
            </a:r>
            <a:endParaRPr lang="en-US" sz="24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Infection of the skin at the puncture site.</a:t>
            </a: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Suspected spinal epidural abscess </a:t>
            </a:r>
          </a:p>
          <a:p>
            <a:pPr lvl="0" eaLnBrk="0" fontAlgn="base" hangingPunct="0">
              <a:spcBef>
                <a:spcPct val="0"/>
              </a:spcBef>
              <a:spcAft>
                <a:spcPct val="0"/>
              </a:spcAft>
              <a:buFontTx/>
              <a:buChar char="•"/>
            </a:pPr>
            <a:r>
              <a:rPr lang="en-US" sz="2400" dirty="0" smtClean="0">
                <a:latin typeface="Times New Roman" pitchFamily="18" charset="0"/>
                <a:cs typeface="Times New Roman" pitchFamily="18" charset="0"/>
              </a:rPr>
              <a:t>Thrombocytopenia</a:t>
            </a:r>
            <a:endParaRPr lang="en-US" sz="2400" dirty="0" smtClean="0">
              <a:latin typeface="Arial" pitchFamily="34" charset="0"/>
              <a:cs typeface="Arial" pitchFamily="34" charset="0"/>
            </a:endParaRPr>
          </a:p>
          <a:p>
            <a:pPr lvl="0" eaLnBrk="0" fontAlgn="base" hangingPunct="0">
              <a:spcBef>
                <a:spcPct val="0"/>
              </a:spcBef>
              <a:spcAft>
                <a:spcPct val="0"/>
              </a:spcAft>
            </a:pPr>
            <a:endParaRPr lang="en-US"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1"/>
          <p:cNvSpPr>
            <a:spLocks noChangeArrowheads="1"/>
          </p:cNvSpPr>
          <p:nvPr/>
        </p:nvSpPr>
        <p:spPr bwMode="auto">
          <a:xfrm>
            <a:off x="381000" y="268919"/>
            <a:ext cx="81534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VENOGRAM (PHLEBOGRAM )</a:t>
            </a:r>
          </a:p>
          <a:p>
            <a:pPr marL="0" marR="0" lvl="0" indent="0" algn="just" defTabSz="914400" rtl="0" eaLnBrk="1" fontAlgn="base" latinLnBrk="0" hangingPunct="1">
              <a:lnSpc>
                <a:spcPct val="100000"/>
              </a:lnSpc>
              <a:spcBef>
                <a:spcPct val="0"/>
              </a:spcBef>
              <a:spcAft>
                <a:spcPct val="0"/>
              </a:spcAft>
              <a:buClrTx/>
              <a:buSzTx/>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Definition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This involves an x-ray determination of location and extent of  a clot using contrast media to outline filling defects.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lang="en-US" sz="2800" dirty="0" smtClean="0">
                <a:latin typeface="Times New Roman" pitchFamily="18" charset="0"/>
                <a:ea typeface="Calibri" pitchFamily="34" charset="0"/>
                <a:cs typeface="Times New Roman" pitchFamily="18" charset="0"/>
              </a:rPr>
              <a:t>R</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adio opaque contrast medium is injected into veins.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several x-rays are then taken to detect and visualize any occlusion or traumatic injury.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If a thrombus exists, the X-ray image reveals an unfilled segment of vein in an otherwise completely filled vein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Injection of the contrast agent may cause brief but painful inflammation of the veins .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agent is injected through a peripheral vein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914400" y="304800"/>
            <a:ext cx="7010400" cy="5262979"/>
          </a:xfrm>
          <a:prstGeom prst="rect">
            <a:avLst/>
          </a:prstGeom>
          <a:noFill/>
        </p:spPr>
        <p:txBody>
          <a:bodyPr wrap="square" rtlCol="0">
            <a:spAutoFit/>
          </a:bodyPr>
          <a:lstStyle/>
          <a:p>
            <a:pPr lvl="0" algn="just" eaLnBrk="0" fontAlgn="base" hangingPunct="0">
              <a:spcBef>
                <a:spcPct val="0"/>
              </a:spcBef>
              <a:spcAft>
                <a:spcPct val="0"/>
              </a:spcAft>
            </a:pPr>
            <a:r>
              <a:rPr lang="en-US" sz="2800" u="sng" dirty="0" smtClean="0">
                <a:latin typeface="Times New Roman" pitchFamily="18" charset="0"/>
                <a:ea typeface="Calibri" pitchFamily="34" charset="0"/>
                <a:cs typeface="Times New Roman" pitchFamily="18" charset="0"/>
              </a:rPr>
              <a:t>Nursing Responsibility </a:t>
            </a:r>
            <a:endParaRPr lang="en-US" sz="2800" dirty="0" smtClean="0">
              <a:latin typeface="Arial" pitchFamily="34" charset="0"/>
              <a:cs typeface="Arial" pitchFamily="34" charset="0"/>
            </a:endParaRPr>
          </a:p>
          <a:p>
            <a:pPr lvl="0" algn="just" eaLnBrk="0" fontAlgn="base" hangingPunct="0">
              <a:spcBef>
                <a:spcPct val="0"/>
              </a:spcBef>
              <a:spcAft>
                <a:spcPct val="0"/>
              </a:spcAft>
              <a:buFont typeface="Arial" pitchFamily="34" charset="0"/>
              <a:buChar char="•"/>
            </a:pPr>
            <a:r>
              <a:rPr lang="en-US" sz="2800" dirty="0" smtClean="0">
                <a:latin typeface="Times New Roman" pitchFamily="18" charset="0"/>
                <a:ea typeface="Calibri" pitchFamily="34" charset="0"/>
                <a:cs typeface="Times New Roman" pitchFamily="18" charset="0"/>
              </a:rPr>
              <a:t>  Carefully explain the procedure to the patient </a:t>
            </a:r>
            <a:endParaRPr lang="en-US" sz="2800" dirty="0" smtClean="0">
              <a:latin typeface="Arial" pitchFamily="34" charset="0"/>
              <a:cs typeface="Arial" pitchFamily="34" charset="0"/>
            </a:endParaRPr>
          </a:p>
          <a:p>
            <a:pPr lvl="0" algn="just" eaLnBrk="0" fontAlgn="base" hangingPunct="0">
              <a:spcBef>
                <a:spcPct val="0"/>
              </a:spcBef>
              <a:spcAft>
                <a:spcPct val="0"/>
              </a:spcAft>
              <a:buFont typeface="Arial" pitchFamily="34" charset="0"/>
              <a:buChar char="•"/>
            </a:pPr>
            <a:r>
              <a:rPr lang="en-US" sz="2800" dirty="0" smtClean="0">
                <a:latin typeface="Times New Roman" pitchFamily="18" charset="0"/>
                <a:ea typeface="Calibri" pitchFamily="34" charset="0"/>
                <a:cs typeface="Times New Roman" pitchFamily="18" charset="0"/>
              </a:rPr>
              <a:t>  Check for iodine allergy </a:t>
            </a:r>
            <a:endParaRPr lang="en-US" sz="2800" dirty="0" smtClean="0">
              <a:latin typeface="Arial" pitchFamily="34" charset="0"/>
              <a:cs typeface="Arial" pitchFamily="34" charset="0"/>
            </a:endParaRPr>
          </a:p>
          <a:p>
            <a:pPr lvl="0" algn="just" eaLnBrk="0" fontAlgn="base" hangingPunct="0">
              <a:spcBef>
                <a:spcPct val="0"/>
              </a:spcBef>
              <a:spcAft>
                <a:spcPct val="0"/>
              </a:spcAft>
              <a:buFont typeface="Arial" pitchFamily="34" charset="0"/>
              <a:buChar char="•"/>
            </a:pPr>
            <a:r>
              <a:rPr lang="en-US" sz="2800" dirty="0" smtClean="0">
                <a:latin typeface="Times New Roman" pitchFamily="18" charset="0"/>
                <a:ea typeface="Calibri" pitchFamily="34" charset="0"/>
                <a:cs typeface="Times New Roman" pitchFamily="18" charset="0"/>
              </a:rPr>
              <a:t> Give mild sedative if ordered </a:t>
            </a:r>
            <a:endParaRPr lang="en-US" sz="2800" dirty="0" smtClean="0">
              <a:latin typeface="Arial" pitchFamily="34" charset="0"/>
              <a:cs typeface="Arial" pitchFamily="34" charset="0"/>
            </a:endParaRPr>
          </a:p>
          <a:p>
            <a:pPr lvl="0" algn="just" eaLnBrk="0" fontAlgn="base" hangingPunct="0">
              <a:spcBef>
                <a:spcPct val="0"/>
              </a:spcBef>
              <a:spcAft>
                <a:spcPct val="0"/>
              </a:spcAft>
              <a:buFont typeface="Arial" pitchFamily="34" charset="0"/>
              <a:buChar char="•"/>
            </a:pPr>
            <a:r>
              <a:rPr lang="en-US" sz="2800" dirty="0" smtClean="0">
                <a:latin typeface="Times New Roman" pitchFamily="18" charset="0"/>
                <a:ea typeface="Calibri" pitchFamily="34" charset="0"/>
                <a:cs typeface="Times New Roman" pitchFamily="18" charset="0"/>
              </a:rPr>
              <a:t> Check extremity with puncture site for pulsation, warmth, </a:t>
            </a:r>
            <a:r>
              <a:rPr lang="en-US" sz="2800" dirty="0" err="1" smtClean="0">
                <a:latin typeface="Times New Roman" pitchFamily="18" charset="0"/>
                <a:ea typeface="Calibri" pitchFamily="34" charset="0"/>
                <a:cs typeface="Times New Roman" pitchFamily="18" charset="0"/>
              </a:rPr>
              <a:t>colour</a:t>
            </a:r>
            <a:r>
              <a:rPr lang="en-US" sz="2800" dirty="0" smtClean="0">
                <a:latin typeface="Times New Roman" pitchFamily="18" charset="0"/>
                <a:ea typeface="Calibri" pitchFamily="34" charset="0"/>
                <a:cs typeface="Times New Roman" pitchFamily="18" charset="0"/>
              </a:rPr>
              <a:t> and motion after procedure. </a:t>
            </a:r>
            <a:endParaRPr lang="en-US" sz="2800" dirty="0" smtClean="0">
              <a:latin typeface="Arial" pitchFamily="34" charset="0"/>
              <a:cs typeface="Arial" pitchFamily="34" charset="0"/>
            </a:endParaRPr>
          </a:p>
          <a:p>
            <a:pPr lvl="0" algn="just" eaLnBrk="0" fontAlgn="base" hangingPunct="0">
              <a:spcBef>
                <a:spcPct val="0"/>
              </a:spcBef>
              <a:spcAft>
                <a:spcPct val="0"/>
              </a:spcAft>
              <a:buFont typeface="Arial" pitchFamily="34" charset="0"/>
              <a:buChar char="•"/>
            </a:pPr>
            <a:r>
              <a:rPr lang="en-US" sz="2800" dirty="0" smtClean="0">
                <a:latin typeface="Times New Roman" pitchFamily="18" charset="0"/>
                <a:ea typeface="Calibri" pitchFamily="34" charset="0"/>
                <a:cs typeface="Times New Roman" pitchFamily="18" charset="0"/>
              </a:rPr>
              <a:t> Inspect insertion site for bleeding or swelling </a:t>
            </a:r>
            <a:endParaRPr lang="en-US" sz="2800" dirty="0" smtClean="0">
              <a:latin typeface="Arial" pitchFamily="34" charset="0"/>
              <a:cs typeface="Arial" pitchFamily="34" charset="0"/>
            </a:endParaRPr>
          </a:p>
          <a:p>
            <a:pPr lvl="0" algn="just" eaLnBrk="0" fontAlgn="base" hangingPunct="0">
              <a:spcBef>
                <a:spcPct val="0"/>
              </a:spcBef>
              <a:spcAft>
                <a:spcPct val="0"/>
              </a:spcAft>
              <a:buFont typeface="Arial" pitchFamily="34" charset="0"/>
              <a:buChar char="•"/>
            </a:pPr>
            <a:r>
              <a:rPr lang="en-US" sz="2800" dirty="0" smtClean="0">
                <a:latin typeface="Times New Roman" pitchFamily="18" charset="0"/>
                <a:ea typeface="Calibri" pitchFamily="34" charset="0"/>
                <a:cs typeface="Times New Roman" pitchFamily="18" charset="0"/>
              </a:rPr>
              <a:t> Observe patient for allergic reactions to dye </a:t>
            </a:r>
            <a:endParaRPr lang="en-US" sz="2800" dirty="0" smtClean="0">
              <a:latin typeface="Arial" pitchFamily="34" charset="0"/>
              <a:cs typeface="Arial" pitchFamily="34" charset="0"/>
            </a:endParaRPr>
          </a:p>
          <a:p>
            <a:pPr lvl="0" algn="just" eaLnBrk="0" fontAlgn="base" hangingPunct="0">
              <a:spcBef>
                <a:spcPct val="0"/>
              </a:spcBef>
              <a:spcAft>
                <a:spcPct val="0"/>
              </a:spcAft>
              <a:buFont typeface="Arial" pitchFamily="34" charset="0"/>
              <a:buChar char="•"/>
            </a:pPr>
            <a:r>
              <a:rPr lang="en-US" sz="2800" dirty="0" smtClean="0">
                <a:latin typeface="Times New Roman" pitchFamily="18" charset="0"/>
                <a:ea typeface="Calibri" pitchFamily="34" charset="0"/>
                <a:cs typeface="Times New Roman" pitchFamily="18" charset="0"/>
              </a:rPr>
              <a:t>Monitor the patient for 2 hours after the procedure for oozing of the site of injection or hematoma. </a:t>
            </a:r>
            <a:endParaRPr lang="en-US" sz="2800"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1"/>
          <p:cNvSpPr>
            <a:spLocks noChangeArrowheads="1"/>
          </p:cNvSpPr>
          <p:nvPr/>
        </p:nvSpPr>
        <p:spPr bwMode="auto">
          <a:xfrm>
            <a:off x="533400" y="732967"/>
            <a:ext cx="7924800" cy="4308872"/>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Side Effects </a:t>
            </a:r>
            <a:r>
              <a:rPr kumimoji="0" lang="en-US" sz="28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of </a:t>
            </a:r>
            <a:r>
              <a:rPr kumimoji="0" lang="en-US" sz="2800" b="0" i="0" u="sng"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Venogram</a:t>
            </a:r>
            <a:r>
              <a:rPr kumimoji="0" lang="en-US" sz="28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They include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Flushing sensation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en-US" sz="2800" dirty="0" smtClean="0">
                <a:latin typeface="Times New Roman" pitchFamily="18" charset="0"/>
                <a:ea typeface="Calibri" pitchFamily="34" charset="0"/>
                <a:cs typeface="Times New Roman" pitchFamily="18" charset="0"/>
              </a:rPr>
              <a:t>B</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rief headache, dizziness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Nausea or vomiting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Itchy skin or hives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Infection at the site of injection </a:t>
            </a:r>
            <a:endParaRPr kumimoji="0" lang="en-US" sz="28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Extremely small chance of developing cancer due to radiation.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1"/>
          <p:cNvSpPr>
            <a:spLocks noChangeArrowheads="1"/>
          </p:cNvSpPr>
          <p:nvPr/>
        </p:nvSpPr>
        <p:spPr bwMode="auto">
          <a:xfrm>
            <a:off x="685800" y="6060"/>
            <a:ext cx="7848600" cy="7325082"/>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MYELOGRAM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Definition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myelogram</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involves injecting a radiographic opaque dye "dye that is picked up by x-ray" </a:t>
            </a:r>
            <a:r>
              <a:rPr lang="en-US" sz="2800" dirty="0" smtClean="0">
                <a:latin typeface="Times New Roman" pitchFamily="18" charset="0"/>
                <a:ea typeface="Calibri" pitchFamily="34" charset="0"/>
                <a:cs typeface="Times New Roman" pitchFamily="18" charset="0"/>
              </a:rPr>
              <a:t>or</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contrast medium into subarachnoid space and taking x-ray of the spinal cord and vertebral column in order to detect spinal lesions e.g. spinal </a:t>
            </a: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tumour</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herniated or ruptured disk.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lang="en-US" sz="2800" dirty="0" smtClean="0">
                <a:latin typeface="Times New Roman" pitchFamily="18" charset="0"/>
                <a:ea typeface="Calibri" pitchFamily="34" charset="0"/>
                <a:cs typeface="Times New Roman" pitchFamily="18" charset="0"/>
              </a:rPr>
              <a:t>I</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 is a very sensitive test for nerve impingement and can pick even very subtle lesions or injuries</a:t>
            </a:r>
          </a:p>
          <a:p>
            <a:pPr lvl="0" algn="just" eaLnBrk="0" fontAlgn="base" hangingPunct="0">
              <a:spcBef>
                <a:spcPct val="0"/>
              </a:spcBef>
              <a:spcAft>
                <a:spcPct val="0"/>
              </a:spcAft>
            </a:pPr>
            <a:r>
              <a:rPr lang="en-US" sz="2800" u="sng" dirty="0" smtClean="0">
                <a:latin typeface="Times New Roman" pitchFamily="18" charset="0"/>
                <a:ea typeface="Calibri" pitchFamily="34" charset="0"/>
                <a:cs typeface="Times New Roman" pitchFamily="18" charset="0"/>
              </a:rPr>
              <a:t>Nursing Responsibility</a:t>
            </a:r>
            <a:endParaRPr lang="en-US" sz="2800" dirty="0" smtClean="0">
              <a:latin typeface="Arial" pitchFamily="34" charset="0"/>
              <a:cs typeface="Arial" pitchFamily="34" charset="0"/>
            </a:endParaRPr>
          </a:p>
          <a:p>
            <a:pPr lvl="0" algn="just" eaLnBrk="0" fontAlgn="base" hangingPunct="0">
              <a:spcBef>
                <a:spcPct val="0"/>
              </a:spcBef>
              <a:spcAft>
                <a:spcPct val="0"/>
              </a:spcAft>
              <a:buFontTx/>
              <a:buChar char="•"/>
            </a:pPr>
            <a:r>
              <a:rPr lang="en-US" sz="2800" dirty="0" smtClean="0">
                <a:latin typeface="Times New Roman" pitchFamily="18" charset="0"/>
                <a:ea typeface="Calibri" pitchFamily="34" charset="0"/>
                <a:cs typeface="Times New Roman" pitchFamily="18" charset="0"/>
              </a:rPr>
              <a:t>Inform the patient that he might experience headache which resolves in 1 to 2 days  with rest and fluid intake. </a:t>
            </a:r>
            <a:endParaRPr lang="en-US" sz="2800" dirty="0" smtClean="0">
              <a:latin typeface="Arial" pitchFamily="34" charset="0"/>
              <a:ea typeface="Calibri" pitchFamily="34" charset="0"/>
              <a:cs typeface="Times New Roman" pitchFamily="18" charset="0"/>
            </a:endParaRPr>
          </a:p>
          <a:p>
            <a:pPr lvl="0" algn="just" eaLnBrk="0" fontAlgn="base" hangingPunct="0">
              <a:spcBef>
                <a:spcPct val="0"/>
              </a:spcBef>
              <a:spcAft>
                <a:spcPct val="0"/>
              </a:spcAft>
              <a:buFontTx/>
              <a:buChar char="•"/>
            </a:pPr>
            <a:r>
              <a:rPr lang="en-US" sz="2800" dirty="0" smtClean="0">
                <a:latin typeface="Times New Roman" pitchFamily="18" charset="0"/>
                <a:ea typeface="Calibri" pitchFamily="34" charset="0"/>
                <a:cs typeface="Times New Roman" pitchFamily="18" charset="0"/>
              </a:rPr>
              <a:t>Administer sedation before the procedure</a:t>
            </a:r>
            <a:endParaRPr lang="en-US" sz="2800" dirty="0" smtClean="0">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152400"/>
            <a:ext cx="7924800" cy="5262979"/>
          </a:xfrm>
          <a:prstGeom prst="rect">
            <a:avLst/>
          </a:prstGeom>
          <a:noFill/>
        </p:spPr>
        <p:txBody>
          <a:bodyPr wrap="square" rtlCol="0">
            <a:spAutoFit/>
          </a:bodyPr>
          <a:lstStyle/>
          <a:p>
            <a:pPr lvl="0" algn="just" eaLnBrk="0" fontAlgn="base" hangingPunct="0">
              <a:spcBef>
                <a:spcPct val="0"/>
              </a:spcBef>
              <a:spcAft>
                <a:spcPct val="0"/>
              </a:spcAft>
              <a:buFontTx/>
              <a:buChar char="•"/>
            </a:pPr>
            <a:r>
              <a:rPr lang="en-US" sz="2800" dirty="0" smtClean="0">
                <a:latin typeface="Times New Roman" pitchFamily="18" charset="0"/>
                <a:ea typeface="Calibri" pitchFamily="34" charset="0"/>
                <a:cs typeface="Times New Roman" pitchFamily="18" charset="0"/>
              </a:rPr>
              <a:t>Instruct the patient to empty the bladder </a:t>
            </a:r>
            <a:endParaRPr lang="en-US" sz="2800" dirty="0" smtClean="0">
              <a:latin typeface="Arial" pitchFamily="34" charset="0"/>
              <a:ea typeface="Calibri" pitchFamily="34" charset="0"/>
              <a:cs typeface="Times New Roman" pitchFamily="18" charset="0"/>
            </a:endParaRPr>
          </a:p>
          <a:p>
            <a:pPr lvl="0" algn="just" eaLnBrk="0" fontAlgn="base" hangingPunct="0">
              <a:spcBef>
                <a:spcPct val="0"/>
              </a:spcBef>
              <a:spcAft>
                <a:spcPct val="0"/>
              </a:spcAft>
              <a:buFontTx/>
              <a:buChar char="•"/>
            </a:pPr>
            <a:r>
              <a:rPr lang="en-US" sz="2800" dirty="0" smtClean="0">
                <a:latin typeface="Times New Roman" pitchFamily="18" charset="0"/>
                <a:ea typeface="Calibri" pitchFamily="34" charset="0"/>
                <a:cs typeface="Times New Roman" pitchFamily="18" charset="0"/>
              </a:rPr>
              <a:t>Assist to position the patient on a tilting table and inform him that the table is moved during the procedure </a:t>
            </a:r>
          </a:p>
          <a:p>
            <a:pPr lvl="0" algn="just" eaLnBrk="0" fontAlgn="base" hangingPunct="0">
              <a:spcBef>
                <a:spcPct val="0"/>
              </a:spcBef>
              <a:spcAft>
                <a:spcPct val="0"/>
              </a:spcAft>
            </a:pPr>
            <a:r>
              <a:rPr lang="en-US" sz="2800" b="1" dirty="0" smtClean="0">
                <a:latin typeface="Times New Roman" pitchFamily="18" charset="0"/>
                <a:cs typeface="Times New Roman" pitchFamily="18" charset="0"/>
              </a:rPr>
              <a:t>After the procedure</a:t>
            </a:r>
          </a:p>
          <a:p>
            <a:pPr lvl="0" algn="just" eaLnBrk="0" fontAlgn="base" hangingPunct="0">
              <a:spcBef>
                <a:spcPct val="0"/>
              </a:spcBef>
              <a:spcAft>
                <a:spcPct val="0"/>
              </a:spcAft>
              <a:buFont typeface="Wingdings" pitchFamily="2" charset="2"/>
              <a:buChar char="v"/>
            </a:pPr>
            <a:r>
              <a:rPr lang="en-US" sz="2800" dirty="0" smtClean="0">
                <a:latin typeface="Times New Roman" pitchFamily="18" charset="0"/>
                <a:cs typeface="Times New Roman" pitchFamily="18" charset="0"/>
              </a:rPr>
              <a:t>Ensure the patient lies flat for a few hours </a:t>
            </a:r>
          </a:p>
          <a:p>
            <a:pPr lvl="0" algn="just" eaLnBrk="0" fontAlgn="base" hangingPunct="0">
              <a:spcBef>
                <a:spcPct val="0"/>
              </a:spcBef>
              <a:spcAft>
                <a:spcPct val="0"/>
              </a:spcAft>
              <a:buFont typeface="Wingdings" pitchFamily="2" charset="2"/>
              <a:buChar char="v"/>
            </a:pPr>
            <a:r>
              <a:rPr lang="en-US" sz="2800" dirty="0" smtClean="0">
                <a:latin typeface="Times New Roman" pitchFamily="18" charset="0"/>
                <a:cs typeface="Times New Roman" pitchFamily="18" charset="0"/>
              </a:rPr>
              <a:t>Encourage him/her to take adequate fluids. </a:t>
            </a:r>
          </a:p>
          <a:p>
            <a:pPr lvl="0" algn="just" eaLnBrk="0" fontAlgn="base" hangingPunct="0">
              <a:spcBef>
                <a:spcPct val="0"/>
              </a:spcBef>
              <a:spcAft>
                <a:spcPct val="0"/>
              </a:spcAft>
              <a:buFont typeface="Wingdings" pitchFamily="2" charset="2"/>
              <a:buChar char="v"/>
            </a:pPr>
            <a:r>
              <a:rPr lang="en-US" sz="2800" dirty="0" smtClean="0">
                <a:latin typeface="Times New Roman" pitchFamily="18" charset="0"/>
                <a:cs typeface="Times New Roman" pitchFamily="18" charset="0"/>
              </a:rPr>
              <a:t>Monitor the patient for headache, nausea and vomiting.</a:t>
            </a:r>
            <a:endParaRPr lang="en-US" sz="2800" dirty="0" smtClean="0">
              <a:latin typeface="Arial" pitchFamily="34" charset="0"/>
              <a:cs typeface="Arial" pitchFamily="34" charset="0"/>
            </a:endParaRPr>
          </a:p>
          <a:p>
            <a:pPr lvl="0" algn="just" fontAlgn="base">
              <a:spcBef>
                <a:spcPct val="0"/>
              </a:spcBef>
              <a:spcAft>
                <a:spcPct val="0"/>
              </a:spcAft>
            </a:pPr>
            <a:r>
              <a:rPr lang="en-US" sz="2800" b="1" u="sng" dirty="0" smtClean="0">
                <a:latin typeface="Times New Roman" pitchFamily="18" charset="0"/>
                <a:ea typeface="Calibri" pitchFamily="34" charset="0"/>
                <a:cs typeface="Times New Roman" pitchFamily="18" charset="0"/>
              </a:rPr>
              <a:t>Complications</a:t>
            </a:r>
            <a:r>
              <a:rPr lang="en-US" sz="2800" u="sng" dirty="0" smtClean="0">
                <a:latin typeface="Times New Roman" pitchFamily="18" charset="0"/>
                <a:ea typeface="Calibri" pitchFamily="34" charset="0"/>
                <a:cs typeface="Times New Roman" pitchFamily="18" charset="0"/>
              </a:rPr>
              <a:t> </a:t>
            </a:r>
            <a:endParaRPr lang="en-US" sz="2800" dirty="0" smtClean="0">
              <a:latin typeface="Arial" pitchFamily="34" charset="0"/>
              <a:cs typeface="Arial" pitchFamily="34" charset="0"/>
            </a:endParaRPr>
          </a:p>
          <a:p>
            <a:pPr lvl="0" algn="just" eaLnBrk="0" fontAlgn="base" hangingPunct="0">
              <a:spcBef>
                <a:spcPct val="0"/>
              </a:spcBef>
              <a:spcAft>
                <a:spcPct val="0"/>
              </a:spcAft>
              <a:buFont typeface="Arial" pitchFamily="34" charset="0"/>
              <a:buChar char="•"/>
            </a:pPr>
            <a:r>
              <a:rPr lang="en-US" sz="2800" dirty="0" smtClean="0">
                <a:latin typeface="Times New Roman" pitchFamily="18" charset="0"/>
                <a:ea typeface="Calibri" pitchFamily="34" charset="0"/>
                <a:cs typeface="Times New Roman" pitchFamily="18" charset="0"/>
              </a:rPr>
              <a:t>Headache</a:t>
            </a:r>
            <a:endParaRPr lang="en-US" sz="2800" dirty="0" smtClean="0">
              <a:latin typeface="Arial" pitchFamily="34" charset="0"/>
              <a:cs typeface="Arial" pitchFamily="34" charset="0"/>
            </a:endParaRPr>
          </a:p>
          <a:p>
            <a:pPr lvl="0" algn="just" eaLnBrk="0" fontAlgn="base" hangingPunct="0">
              <a:spcBef>
                <a:spcPct val="0"/>
              </a:spcBef>
              <a:spcAft>
                <a:spcPct val="0"/>
              </a:spcAft>
              <a:buFont typeface="Arial" pitchFamily="34" charset="0"/>
              <a:buChar char="•"/>
            </a:pPr>
            <a:r>
              <a:rPr lang="en-US" sz="2800" dirty="0" smtClean="0">
                <a:latin typeface="Times New Roman" pitchFamily="18" charset="0"/>
                <a:ea typeface="Calibri" pitchFamily="34" charset="0"/>
                <a:cs typeface="Times New Roman" pitchFamily="18" charset="0"/>
              </a:rPr>
              <a:t>Nausea and vomiting</a:t>
            </a:r>
            <a:endParaRPr lang="en-US" sz="28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1"/>
          <p:cNvSpPr>
            <a:spLocks noChangeArrowheads="1"/>
          </p:cNvSpPr>
          <p:nvPr/>
        </p:nvSpPr>
        <p:spPr bwMode="auto">
          <a:xfrm>
            <a:off x="533400" y="83408"/>
            <a:ext cx="79248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HYSTEROSALPINGOGRAM</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Definition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It involves instillation of contrast media through the cervix into the  uterine cavity and subsequently throughout fallopian tubes.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2400" dirty="0" smtClean="0">
                <a:latin typeface="Times New Roman" pitchFamily="18" charset="0"/>
                <a:ea typeface="Calibri" pitchFamily="34" charset="0"/>
                <a:cs typeface="Times New Roman" pitchFamily="18" charset="0"/>
              </a:rPr>
              <a:t>A</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 x-ray  of the uterus and the fallopian tubes is then taken .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Indication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It is performed </a:t>
            </a:r>
            <a:r>
              <a:rPr lang="en-US" sz="2400" dirty="0" smtClean="0">
                <a:latin typeface="Times New Roman" pitchFamily="18" charset="0"/>
                <a:ea typeface="Calibri" pitchFamily="34" charset="0"/>
                <a:cs typeface="Times New Roman" pitchFamily="18" charset="0"/>
              </a:rPr>
              <a:t>to:</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detect abnormalities of the uterus and its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odnexa</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ovaris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and tubes)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detect adhesions near the ovaries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detect an abnormal uterine shape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detect blockage of tubal pathways in diagnostic assessment of fertility</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eaLnBrk="0" fontAlgn="base" hangingPunct="0">
              <a:spcBef>
                <a:spcPct val="0"/>
              </a:spcBef>
              <a:spcAft>
                <a:spcPct val="0"/>
              </a:spcAft>
              <a:buFont typeface="Wingdings" pitchFamily="2" charset="2"/>
              <a:buChar char="Ø"/>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treat adhesions because the flowing contrast medium loosen adhesions and flushes debris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1"/>
          <p:cNvSpPr>
            <a:spLocks noChangeArrowheads="1"/>
          </p:cNvSpPr>
          <p:nvPr/>
        </p:nvSpPr>
        <p:spPr bwMode="auto">
          <a:xfrm>
            <a:off x="381000" y="368001"/>
            <a:ext cx="80772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Nursing responsibility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Inform the patient about the procedure and that it may be fairly uncomfortable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Determine possibility of iodine allergy</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Administer laxatives and enema  to evacuate the intestinal tract.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Administer a mild sedative or analgesic such as ibuprofen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Advise the patient to wear a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perineal</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pad for several hours after the procedure because the radio opaque contrast may stain the clothing.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Procedure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patient is placed in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lithotomy</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position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cervix is exposed with a  speculum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cannula</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is inserted into the cervix</a:t>
            </a: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1"/>
          <p:cNvSpPr>
            <a:spLocks noChangeArrowheads="1"/>
          </p:cNvSpPr>
          <p:nvPr/>
        </p:nvSpPr>
        <p:spPr bwMode="auto">
          <a:xfrm>
            <a:off x="838200" y="443182"/>
            <a:ext cx="77724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buFont typeface="Wingdings" pitchFamily="2" charset="2"/>
              <a:buChar char="§"/>
            </a:pPr>
            <a:r>
              <a:rPr lang="en-US" sz="2800" dirty="0" smtClean="0">
                <a:latin typeface="Times New Roman" pitchFamily="18" charset="0"/>
                <a:ea typeface="Calibri" pitchFamily="34" charset="0"/>
                <a:cs typeface="Times New Roman" pitchFamily="18" charset="0"/>
              </a:rPr>
              <a:t>The contrast agent is injected into the uterine cavity and the fallopian tubes </a:t>
            </a:r>
            <a:endParaRPr lang="en-US" sz="2800"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
            </a:pPr>
            <a:r>
              <a:rPr lang="en-US" sz="2800" dirty="0" smtClean="0">
                <a:latin typeface="Times New Roman" pitchFamily="18" charset="0"/>
                <a:ea typeface="Calibri" pitchFamily="34" charset="0"/>
                <a:cs typeface="Times New Roman" pitchFamily="18" charset="0"/>
              </a:rPr>
              <a:t>X-rays are taken to show the path and the distribution of the contrast agent </a:t>
            </a:r>
            <a:endParaRPr lang="en-US" sz="2800" dirty="0" smtClean="0">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Complications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Nausea and Vomiting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Crampness</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Faintness </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1"/>
          <p:cNvSpPr>
            <a:spLocks noChangeArrowheads="1"/>
          </p:cNvSpPr>
          <p:nvPr/>
        </p:nvSpPr>
        <p:spPr bwMode="auto">
          <a:xfrm>
            <a:off x="609600" y="30548"/>
            <a:ext cx="8001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RETROGRADE PYELOGRAM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Definition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This is an x-ray of urinary tract taken after injection of contrast material into the kidneys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Indications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It may be done if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patient is allergic to the intravenous contrast material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patient has decreased renal function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lang="en-US" sz="2400" dirty="0" smtClean="0">
                <a:latin typeface="Times New Roman" pitchFamily="18" charset="0"/>
                <a:ea typeface="Calibri" pitchFamily="34" charset="0"/>
                <a:cs typeface="Times New Roman" pitchFamily="18" charset="0"/>
              </a:rPr>
              <a:t>T</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he patient has renal cancer needing follow-up</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Procedure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cystoscope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is inserted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Urethral catheters are inserted through the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cystoscope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into the renal pelvis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Contrast material is injected through the catheters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X-ray is then taken</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1"/>
          <p:cNvSpPr>
            <a:spLocks noChangeArrowheads="1"/>
          </p:cNvSpPr>
          <p:nvPr/>
        </p:nvSpPr>
        <p:spPr bwMode="auto">
          <a:xfrm>
            <a:off x="304800" y="918121"/>
            <a:ext cx="83058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Nursing Responsibility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lang="en-US" sz="2400" dirty="0" smtClean="0">
                <a:latin typeface="Times New Roman" pitchFamily="18" charset="0"/>
                <a:ea typeface="Calibri" pitchFamily="34" charset="0"/>
                <a:cs typeface="Times New Roman" pitchFamily="18" charset="0"/>
              </a:rPr>
              <a:t>G</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ive the patient enema to empty the colon of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faeces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and gas in the evening before procedure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Keep patient on nil per oral (NPO)  status for 8 hours before procedure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Assess the patient for iodine sensitivity to avoid anaphylactic reaction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Inform the patient that the procedure involves lying on the table and having a series of X-rays taken and that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anaesthesia</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may be given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en-US" sz="2400" dirty="0" smtClean="0">
                <a:latin typeface="Times New Roman" pitchFamily="18" charset="0"/>
                <a:ea typeface="Calibri" pitchFamily="34" charset="0"/>
                <a:cs typeface="Times New Roman" pitchFamily="18" charset="0"/>
              </a:rPr>
              <a:t>I</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nform him/her that she/he may experience warmth, a flushed face and a salty taste during injection of the contrast material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43270" y="1130596"/>
            <a:ext cx="4572000" cy="369332"/>
          </a:xfrm>
          <a:prstGeom prst="rect">
            <a:avLst/>
          </a:prstGeom>
          <a:noFill/>
        </p:spPr>
        <p:txBody>
          <a:bodyPr wrap="square" rtlCol="0">
            <a:spAutoFit/>
          </a:bodyPr>
          <a:lstStyle/>
          <a:p>
            <a:endParaRPr lang="en-US" dirty="0"/>
          </a:p>
        </p:txBody>
      </p:sp>
      <p:sp>
        <p:nvSpPr>
          <p:cNvPr id="6" name="TextBox 5"/>
          <p:cNvSpPr txBox="1"/>
          <p:nvPr/>
        </p:nvSpPr>
        <p:spPr>
          <a:xfrm>
            <a:off x="838200" y="1219200"/>
            <a:ext cx="4572000" cy="369332"/>
          </a:xfrm>
          <a:prstGeom prst="rect">
            <a:avLst/>
          </a:prstGeom>
          <a:noFill/>
        </p:spPr>
        <p:txBody>
          <a:bodyPr wrap="square" rtlCol="0">
            <a:spAutoFit/>
          </a:bodyPr>
          <a:lstStyle/>
          <a:p>
            <a:endParaRPr lang="en-US" dirty="0"/>
          </a:p>
        </p:txBody>
      </p:sp>
      <p:sp>
        <p:nvSpPr>
          <p:cNvPr id="7" name="TextBox 6"/>
          <p:cNvSpPr txBox="1"/>
          <p:nvPr/>
        </p:nvSpPr>
        <p:spPr>
          <a:xfrm>
            <a:off x="685800" y="1066800"/>
            <a:ext cx="4572000" cy="369332"/>
          </a:xfrm>
          <a:prstGeom prst="rect">
            <a:avLst/>
          </a:prstGeom>
          <a:noFill/>
        </p:spPr>
        <p:txBody>
          <a:bodyPr wrap="square" rtlCol="0">
            <a:spAutoFit/>
          </a:bodyPr>
          <a:lstStyle/>
          <a:p>
            <a:endParaRPr lang="en-US" dirty="0"/>
          </a:p>
        </p:txBody>
      </p:sp>
      <p:sp>
        <p:nvSpPr>
          <p:cNvPr id="8" name="TextBox 7"/>
          <p:cNvSpPr txBox="1"/>
          <p:nvPr/>
        </p:nvSpPr>
        <p:spPr>
          <a:xfrm>
            <a:off x="1447800" y="533400"/>
            <a:ext cx="5715000" cy="5170646"/>
          </a:xfrm>
          <a:prstGeom prst="rect">
            <a:avLst/>
          </a:prstGeom>
          <a:noFill/>
        </p:spPr>
        <p:txBody>
          <a:bodyPr wrap="square" rtlCol="0">
            <a:spAutoFit/>
          </a:bodyPr>
          <a:lstStyle/>
          <a:p>
            <a:pPr lvl="0" fontAlgn="base">
              <a:spcBef>
                <a:spcPct val="0"/>
              </a:spcBef>
              <a:spcAft>
                <a:spcPct val="0"/>
              </a:spcAft>
            </a:pPr>
            <a:r>
              <a:rPr lang="en-US" sz="2400" b="1" dirty="0" smtClean="0">
                <a:latin typeface="Times New Roman" pitchFamily="18" charset="0"/>
                <a:ea typeface="Calibri" pitchFamily="34" charset="0"/>
                <a:cs typeface="Times New Roman" pitchFamily="18" charset="0"/>
              </a:rPr>
              <a:t>Requirements </a:t>
            </a:r>
            <a:endParaRPr lang="en-US" sz="2400" dirty="0" smtClean="0">
              <a:latin typeface="Arial" pitchFamily="34" charset="0"/>
              <a:cs typeface="Arial" pitchFamily="34" charset="0"/>
            </a:endParaRP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 Trolley containing :-</a:t>
            </a:r>
            <a:endParaRPr lang="en-US" sz="2400" dirty="0" smtClean="0">
              <a:latin typeface="Arial" pitchFamily="34" charset="0"/>
              <a:cs typeface="Arial" pitchFamily="34" charset="0"/>
            </a:endParaRPr>
          </a:p>
          <a:p>
            <a:pPr lvl="0" eaLnBrk="0" fontAlgn="base" hangingPunct="0">
              <a:spcBef>
                <a:spcPct val="0"/>
              </a:spcBef>
              <a:spcAft>
                <a:spcPct val="0"/>
              </a:spcAft>
            </a:pPr>
            <a:r>
              <a:rPr lang="en-US" sz="2400" b="1" u="sng" dirty="0" smtClean="0">
                <a:latin typeface="Times New Roman" pitchFamily="18" charset="0"/>
                <a:ea typeface="Calibri" pitchFamily="34" charset="0"/>
                <a:cs typeface="Times New Roman" pitchFamily="18" charset="0"/>
              </a:rPr>
              <a:t>Top Shelf </a:t>
            </a:r>
            <a:endParaRPr lang="en-US" sz="2400" b="1" dirty="0" smtClean="0">
              <a:latin typeface="Arial" pitchFamily="34" charset="0"/>
              <a:cs typeface="Arial" pitchFamily="34" charset="0"/>
            </a:endParaRP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Sterile lumbar puncture tray containing:</a:t>
            </a:r>
            <a:endParaRPr lang="en-US" sz="24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 typeface="Wingdings" pitchFamily="2" charset="2"/>
              <a:buChar char="Ø"/>
            </a:pPr>
            <a:r>
              <a:rPr lang="en-US" sz="2400" dirty="0" smtClean="0">
                <a:latin typeface="Times New Roman" pitchFamily="18" charset="0"/>
                <a:ea typeface="Calibri" pitchFamily="34" charset="0"/>
                <a:cs typeface="Times New Roman" pitchFamily="18" charset="0"/>
              </a:rPr>
              <a:t>Sterile draping towel </a:t>
            </a:r>
            <a:endParaRPr lang="en-US" sz="2400" dirty="0" smtClean="0">
              <a:latin typeface="Arial" pitchFamily="34" charset="0"/>
              <a:ea typeface="Calibri" pitchFamily="34" charset="0"/>
              <a:cs typeface="Times New Roman" pitchFamily="18" charset="0"/>
            </a:endParaRPr>
          </a:p>
          <a:p>
            <a:pPr lvl="0" eaLnBrk="0" fontAlgn="base" hangingPunct="0">
              <a:spcBef>
                <a:spcPct val="0"/>
              </a:spcBef>
              <a:spcAft>
                <a:spcPct val="0"/>
              </a:spcAft>
              <a:buFont typeface="Wingdings" pitchFamily="2" charset="2"/>
              <a:buChar char="Ø"/>
            </a:pPr>
            <a:r>
              <a:rPr lang="en-US" sz="2400" dirty="0" smtClean="0">
                <a:latin typeface="Times New Roman" pitchFamily="18" charset="0"/>
                <a:ea typeface="Calibri" pitchFamily="34" charset="0"/>
                <a:cs typeface="Times New Roman" pitchFamily="18" charset="0"/>
              </a:rPr>
              <a:t>Gallipots – 2</a:t>
            </a:r>
          </a:p>
          <a:p>
            <a:pPr lvl="0" eaLnBrk="0" fontAlgn="base" hangingPunct="0">
              <a:spcBef>
                <a:spcPct val="0"/>
              </a:spcBef>
              <a:spcAft>
                <a:spcPct val="0"/>
              </a:spcAft>
              <a:buFont typeface="Wingdings" pitchFamily="2" charset="2"/>
              <a:buChar char="Ø"/>
            </a:pPr>
            <a:r>
              <a:rPr lang="en-US" sz="2400" dirty="0" smtClean="0">
                <a:latin typeface="Times New Roman" pitchFamily="18" charset="0"/>
                <a:ea typeface="Calibri" pitchFamily="34" charset="0"/>
                <a:cs typeface="Times New Roman" pitchFamily="18" charset="0"/>
              </a:rPr>
              <a:t>Kidney dishes-2</a:t>
            </a:r>
          </a:p>
          <a:p>
            <a:pPr lvl="0" eaLnBrk="0" fontAlgn="base" hangingPunct="0">
              <a:spcBef>
                <a:spcPct val="0"/>
              </a:spcBef>
              <a:spcAft>
                <a:spcPct val="0"/>
              </a:spcAft>
              <a:buFont typeface="Wingdings" pitchFamily="2" charset="2"/>
              <a:buChar char="Ø"/>
            </a:pPr>
            <a:r>
              <a:rPr lang="en-US" sz="2400" dirty="0" smtClean="0">
                <a:latin typeface="Times New Roman" pitchFamily="18" charset="0"/>
                <a:ea typeface="Calibri" pitchFamily="34" charset="0"/>
                <a:cs typeface="Times New Roman" pitchFamily="18" charset="0"/>
              </a:rPr>
              <a:t>Sterile gown</a:t>
            </a:r>
          </a:p>
          <a:p>
            <a:pPr lvl="0" eaLnBrk="0" fontAlgn="base" hangingPunct="0">
              <a:spcBef>
                <a:spcPct val="0"/>
              </a:spcBef>
              <a:spcAft>
                <a:spcPct val="0"/>
              </a:spcAft>
            </a:pPr>
            <a:r>
              <a:rPr lang="en-US" sz="2400" b="1" dirty="0" smtClean="0">
                <a:latin typeface="Times New Roman" pitchFamily="18" charset="0"/>
                <a:ea typeface="Calibri" pitchFamily="34" charset="0"/>
                <a:cs typeface="Times New Roman" pitchFamily="18" charset="0"/>
              </a:rPr>
              <a:t>Bottom Shelf</a:t>
            </a:r>
          </a:p>
          <a:p>
            <a:pPr lvl="0" eaLnBrk="0" fontAlgn="base" hangingPunct="0">
              <a:spcBef>
                <a:spcPct val="0"/>
              </a:spcBef>
              <a:spcAft>
                <a:spcPct val="0"/>
              </a:spcAft>
              <a:buFont typeface="Wingdings" pitchFamily="2" charset="2"/>
              <a:buChar char="Ø"/>
            </a:pPr>
            <a:r>
              <a:rPr lang="en-US" sz="2400" dirty="0" smtClean="0">
                <a:latin typeface="Times New Roman" pitchFamily="18" charset="0"/>
                <a:ea typeface="Calibri" pitchFamily="34" charset="0"/>
                <a:cs typeface="Times New Roman" pitchFamily="18" charset="0"/>
              </a:rPr>
              <a:t>Sterile lumbar puncture needles</a:t>
            </a:r>
          </a:p>
          <a:p>
            <a:pPr lvl="0" eaLnBrk="0" fontAlgn="base" hangingPunct="0">
              <a:spcBef>
                <a:spcPct val="0"/>
              </a:spcBef>
              <a:spcAft>
                <a:spcPct val="0"/>
              </a:spcAft>
              <a:buFont typeface="Wingdings" pitchFamily="2" charset="2"/>
              <a:buChar char="Ø"/>
            </a:pPr>
            <a:r>
              <a:rPr lang="en-US" sz="2400" dirty="0" smtClean="0">
                <a:latin typeface="Times New Roman" pitchFamily="18" charset="0"/>
                <a:ea typeface="Calibri" pitchFamily="34" charset="0"/>
                <a:cs typeface="Times New Roman" pitchFamily="18" charset="0"/>
              </a:rPr>
              <a:t>Additional package of sterile gauze</a:t>
            </a:r>
          </a:p>
          <a:p>
            <a:pPr lvl="0" eaLnBrk="0" fontAlgn="base" hangingPunct="0">
              <a:spcBef>
                <a:spcPct val="0"/>
              </a:spcBef>
              <a:spcAft>
                <a:spcPct val="0"/>
              </a:spcAft>
              <a:buFont typeface="Wingdings" pitchFamily="2" charset="2"/>
              <a:buChar char="Ø"/>
            </a:pPr>
            <a:r>
              <a:rPr lang="en-US" sz="2400" dirty="0" smtClean="0">
                <a:latin typeface="Times New Roman" pitchFamily="18" charset="0"/>
                <a:ea typeface="Calibri" pitchFamily="34" charset="0"/>
                <a:cs typeface="Times New Roman" pitchFamily="18" charset="0"/>
              </a:rPr>
              <a:t>Assorted syringes and needles</a:t>
            </a:r>
          </a:p>
          <a:p>
            <a:pPr lvl="0" eaLnBrk="0" fontAlgn="base" hangingPunct="0">
              <a:spcBef>
                <a:spcPct val="0"/>
              </a:spcBef>
              <a:spcAft>
                <a:spcPct val="0"/>
              </a:spcAft>
              <a:buFont typeface="Wingdings" pitchFamily="2" charset="2"/>
              <a:buChar char="Ø"/>
            </a:pPr>
            <a:r>
              <a:rPr lang="en-US" sz="2400" dirty="0" smtClean="0">
                <a:latin typeface="Times New Roman" pitchFamily="18" charset="0"/>
                <a:ea typeface="Calibri" pitchFamily="34" charset="0"/>
                <a:cs typeface="Times New Roman" pitchFamily="18" charset="0"/>
              </a:rPr>
              <a:t>Sterile specimen bottle</a:t>
            </a:r>
            <a:endParaRPr lang="en-US" sz="2400" dirty="0" smtClean="0">
              <a:latin typeface="Arial" pitchFamily="34" charset="0"/>
              <a:cs typeface="Arial" pitchFamily="34" charset="0"/>
            </a:endParaRPr>
          </a:p>
          <a:p>
            <a:pPr lvl="0" eaLnBrk="0" fontAlgn="base" hangingPunct="0">
              <a:spcBef>
                <a:spcPct val="0"/>
              </a:spcBef>
              <a:spcAft>
                <a:spcPct val="0"/>
              </a:spcAft>
            </a:pPr>
            <a:endParaRPr lang="en-U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685800"/>
            <a:ext cx="7772400" cy="3046988"/>
          </a:xfrm>
          <a:prstGeom prst="rect">
            <a:avLst/>
          </a:prstGeom>
          <a:noFill/>
        </p:spPr>
        <p:txBody>
          <a:bodyPr wrap="square" rtlCol="0">
            <a:spAutoFit/>
          </a:bodyPr>
          <a:lstStyle/>
          <a:p>
            <a:pPr lvl="0" eaLnBrk="0" fontAlgn="base" hangingPunct="0">
              <a:spcBef>
                <a:spcPct val="0"/>
              </a:spcBef>
              <a:spcAft>
                <a:spcPct val="0"/>
              </a:spcAft>
              <a:buFont typeface="Wingdings" pitchFamily="2" charset="2"/>
              <a:buChar char="Ø"/>
            </a:pPr>
            <a:r>
              <a:rPr lang="en-US" sz="2400" dirty="0" smtClean="0">
                <a:latin typeface="Times New Roman" pitchFamily="18" charset="0"/>
                <a:ea typeface="Calibri" pitchFamily="34" charset="0"/>
                <a:cs typeface="Times New Roman" pitchFamily="18" charset="0"/>
              </a:rPr>
              <a:t>Inform the patient that pain may be experienced from distension of pelvis and discomfort from </a:t>
            </a:r>
            <a:r>
              <a:rPr lang="en-US" sz="2400" dirty="0" err="1" smtClean="0">
                <a:latin typeface="Times New Roman" pitchFamily="18" charset="0"/>
                <a:ea typeface="Calibri" pitchFamily="34" charset="0"/>
                <a:cs typeface="Times New Roman" pitchFamily="18" charset="0"/>
              </a:rPr>
              <a:t>cystoscope</a:t>
            </a:r>
            <a:r>
              <a:rPr lang="en-US" sz="2400" dirty="0" smtClean="0">
                <a:latin typeface="Times New Roman" pitchFamily="18" charset="0"/>
                <a:ea typeface="Calibri" pitchFamily="34" charset="0"/>
                <a:cs typeface="Times New Roman" pitchFamily="18" charset="0"/>
              </a:rPr>
              <a:t> </a:t>
            </a:r>
            <a:endParaRPr lang="en-US" sz="2400"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Ø"/>
            </a:pPr>
            <a:r>
              <a:rPr lang="en-US" sz="2400" dirty="0" smtClean="0">
                <a:latin typeface="Times New Roman" pitchFamily="18" charset="0"/>
                <a:ea typeface="Calibri" pitchFamily="34" charset="0"/>
                <a:cs typeface="Times New Roman" pitchFamily="18" charset="0"/>
              </a:rPr>
              <a:t>After the procedure fluids should be given to flush out contrast material. </a:t>
            </a:r>
            <a:endParaRPr lang="en-US" sz="2400" dirty="0" smtClean="0">
              <a:latin typeface="Arial" pitchFamily="34" charset="0"/>
              <a:cs typeface="Arial" pitchFamily="34" charset="0"/>
            </a:endParaRPr>
          </a:p>
          <a:p>
            <a:pPr lvl="0" eaLnBrk="0" fontAlgn="base" hangingPunct="0">
              <a:spcBef>
                <a:spcPct val="0"/>
              </a:spcBef>
              <a:spcAft>
                <a:spcPct val="0"/>
              </a:spcAft>
            </a:pPr>
            <a:r>
              <a:rPr lang="en-US" sz="2400" u="sng" dirty="0" smtClean="0">
                <a:latin typeface="Times New Roman" pitchFamily="18" charset="0"/>
                <a:ea typeface="Calibri" pitchFamily="34" charset="0"/>
                <a:cs typeface="Times New Roman" pitchFamily="18" charset="0"/>
              </a:rPr>
              <a:t>Complications:</a:t>
            </a:r>
            <a:endParaRPr lang="en-US" sz="2400" dirty="0" smtClean="0">
              <a:latin typeface="Arial" pitchFamily="34" charset="0"/>
              <a:cs typeface="Arial" pitchFamily="34" charset="0"/>
            </a:endParaRP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1.  </a:t>
            </a:r>
            <a:r>
              <a:rPr lang="en-US" sz="2400" dirty="0" err="1" smtClean="0">
                <a:latin typeface="Times New Roman" pitchFamily="18" charset="0"/>
                <a:ea typeface="Calibri" pitchFamily="34" charset="0"/>
                <a:cs typeface="Times New Roman" pitchFamily="18" charset="0"/>
              </a:rPr>
              <a:t>Haematuria</a:t>
            </a:r>
            <a:r>
              <a:rPr lang="en-US" sz="2400" dirty="0" smtClean="0">
                <a:latin typeface="Times New Roman" pitchFamily="18" charset="0"/>
                <a:ea typeface="Calibri" pitchFamily="34" charset="0"/>
                <a:cs typeface="Times New Roman" pitchFamily="18" charset="0"/>
              </a:rPr>
              <a:t> </a:t>
            </a:r>
            <a:endParaRPr lang="en-US" sz="2400" dirty="0" smtClean="0">
              <a:latin typeface="Arial" pitchFamily="34" charset="0"/>
              <a:cs typeface="Arial" pitchFamily="34" charset="0"/>
            </a:endParaRP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2.  Infection</a:t>
            </a:r>
            <a:endParaRPr lang="en-US" sz="2400" dirty="0" smtClean="0">
              <a:latin typeface="Arial" pitchFamily="34" charset="0"/>
              <a:cs typeface="Arial" pitchFamily="34" charset="0"/>
            </a:endParaRP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3. Perforation of the </a:t>
            </a:r>
            <a:r>
              <a:rPr lang="en-US" sz="2400" dirty="0" err="1" smtClean="0">
                <a:latin typeface="Times New Roman" pitchFamily="18" charset="0"/>
                <a:ea typeface="Calibri" pitchFamily="34" charset="0"/>
                <a:cs typeface="Times New Roman" pitchFamily="18" charset="0"/>
              </a:rPr>
              <a:t>ureter</a:t>
            </a:r>
            <a:endParaRPr lang="en-US"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1"/>
          <p:cNvSpPr>
            <a:spLocks noChangeArrowheads="1"/>
          </p:cNvSpPr>
          <p:nvPr/>
        </p:nvSpPr>
        <p:spPr bwMode="auto">
          <a:xfrm>
            <a:off x="457200" y="369332"/>
            <a:ext cx="8001000" cy="54476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ENDOSCOPIC  RETROGRADE CHOLANGIOPANCREATOGRAPHY (ERCP)</a:t>
            </a:r>
            <a:endParaRPr kumimoji="0" lang="en-US" sz="1600" b="1" i="0" u="sng"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Endoscopy refers to direct visualization of a body structure through a lighted instrument.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buFont typeface="Wingdings" pitchFamily="2" charset="2"/>
              <a:buChar char="§"/>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a:t>
            </a:r>
            <a:r>
              <a:rPr lang="en-US" sz="2400" dirty="0" smtClean="0">
                <a:latin typeface="Times New Roman" pitchFamily="18" charset="0"/>
                <a:ea typeface="Calibri" pitchFamily="34" charset="0"/>
                <a:cs typeface="Times New Roman" pitchFamily="18" charset="0"/>
              </a:rPr>
              <a:t>e</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ndoscopic retrograde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cholangiopancreatography</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ERCP</a:t>
            </a:r>
            <a:r>
              <a:rPr lang="en-US" sz="2400" dirty="0" smtClean="0">
                <a:latin typeface="Times New Roman" pitchFamily="18" charset="0"/>
                <a:ea typeface="Calibri" pitchFamily="34" charset="0"/>
                <a:cs typeface="Times New Roman" pitchFamily="18" charset="0"/>
              </a:rPr>
              <a:t>) </a:t>
            </a:r>
            <a:r>
              <a:rPr lang="en-US" sz="2400" dirty="0" smtClean="0">
                <a:latin typeface="Times New Roman" pitchFamily="18" charset="0"/>
                <a:ea typeface="Calibri" pitchFamily="34" charset="0"/>
                <a:cs typeface="Times New Roman" pitchFamily="18" charset="0"/>
              </a:rPr>
              <a:t>visualization of the biliary tree and pancreatic </a:t>
            </a:r>
            <a:r>
              <a:rPr lang="en-US" sz="2400" dirty="0" err="1" smtClean="0">
                <a:latin typeface="Times New Roman" pitchFamily="18" charset="0"/>
                <a:ea typeface="Calibri" pitchFamily="34" charset="0"/>
                <a:cs typeface="Times New Roman" pitchFamily="18" charset="0"/>
              </a:rPr>
              <a:t>ductal</a:t>
            </a:r>
            <a:r>
              <a:rPr lang="en-US" sz="2400" dirty="0" smtClean="0">
                <a:latin typeface="Times New Roman" pitchFamily="18" charset="0"/>
                <a:ea typeface="Calibri" pitchFamily="34" charset="0"/>
                <a:cs typeface="Times New Roman" pitchFamily="18" charset="0"/>
              </a:rPr>
              <a:t> system is done with the aid of fluoroscopy. This is an x-ray procedure that makes it possible to see these internal organs  with the aid of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fibreoptic</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en-US" sz="2400" dirty="0" smtClean="0">
                <a:latin typeface="Times New Roman" pitchFamily="18" charset="0"/>
                <a:ea typeface="Calibri" pitchFamily="34" charset="0"/>
                <a:cs typeface="Times New Roman" pitchFamily="18" charset="0"/>
              </a:rPr>
              <a:t>(</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thin transparent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fibres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of glass or plastic that transmit light).</a:t>
            </a:r>
          </a:p>
          <a:p>
            <a:pPr lvl="0" eaLnBrk="0" fontAlgn="base" hangingPunct="0">
              <a:spcBef>
                <a:spcPct val="0"/>
              </a:spcBef>
              <a:spcAft>
                <a:spcPct val="0"/>
              </a:spcAft>
              <a:buFont typeface="Wingdings" pitchFamily="2" charset="2"/>
              <a:buChar char="§"/>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It</a:t>
            </a:r>
            <a:r>
              <a:rPr kumimoji="0" lang="en-US"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is inserted through the oral cavity into descending duodenum then common bile and pancreatic ducts are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cannulated</a:t>
            </a:r>
            <a:r>
              <a:rPr lang="en-US" sz="2400" dirty="0" smtClean="0">
                <a:latin typeface="Times New Roman" pitchFamily="18" charset="0"/>
                <a:ea typeface="Calibri" pitchFamily="34" charset="0"/>
                <a:cs typeface="Times New Roman" pitchFamily="18" charset="0"/>
              </a:rPr>
              <a:t> and c</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ontrast medium is injected into the ducts</a:t>
            </a:r>
            <a:r>
              <a:rPr lang="en-US" sz="2400" dirty="0" smtClean="0">
                <a:latin typeface="Times New Roman" pitchFamily="18" charset="0"/>
                <a:ea typeface="Calibri" pitchFamily="34" charset="0"/>
                <a:cs typeface="Times New Roman" pitchFamily="18" charset="0"/>
              </a:rPr>
              <a:t> and </a:t>
            </a:r>
            <a:r>
              <a:rPr lang="en-US" sz="2400" dirty="0" err="1" smtClean="0">
                <a:latin typeface="Times New Roman" pitchFamily="18" charset="0"/>
                <a:ea typeface="Calibri" pitchFamily="34" charset="0"/>
                <a:cs typeface="Times New Roman" pitchFamily="18" charset="0"/>
              </a:rPr>
              <a:t>visulization</a:t>
            </a:r>
            <a:r>
              <a:rPr lang="en-US" sz="2400" dirty="0" smtClean="0">
                <a:latin typeface="Times New Roman" pitchFamily="18" charset="0"/>
                <a:ea typeface="Calibri" pitchFamily="34" charset="0"/>
                <a:cs typeface="Times New Roman" pitchFamily="18" charset="0"/>
              </a:rPr>
              <a:t> done.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304800"/>
            <a:ext cx="7086600" cy="4401205"/>
          </a:xfrm>
          <a:prstGeom prst="rect">
            <a:avLst/>
          </a:prstGeom>
        </p:spPr>
        <p:txBody>
          <a:bodyPr wrap="square">
            <a:spAutoFit/>
          </a:bodyPr>
          <a:lstStyle/>
          <a:p>
            <a:pPr lvl="0" eaLnBrk="0" fontAlgn="base" hangingPunct="0">
              <a:spcBef>
                <a:spcPct val="0"/>
              </a:spcBef>
              <a:spcAft>
                <a:spcPct val="0"/>
              </a:spcAft>
            </a:pPr>
            <a:r>
              <a:rPr lang="en-US" sz="2800" b="1" dirty="0" smtClean="0">
                <a:latin typeface="Times New Roman" pitchFamily="18" charset="0"/>
                <a:cs typeface="Times New Roman" pitchFamily="18" charset="0"/>
              </a:rPr>
              <a:t>Indications</a:t>
            </a:r>
            <a:endParaRPr lang="en-US" sz="2800" b="1"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v"/>
            </a:pPr>
            <a:r>
              <a:rPr lang="en-US" sz="2800" dirty="0" smtClean="0">
                <a:latin typeface="Times New Roman" pitchFamily="18" charset="0"/>
                <a:ea typeface="Calibri" pitchFamily="34" charset="0"/>
                <a:cs typeface="Times New Roman" pitchFamily="18" charset="0"/>
              </a:rPr>
              <a:t>Retrieval of gallstone from distal common bile duct. </a:t>
            </a:r>
            <a:endParaRPr lang="en-US" sz="2800"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v"/>
            </a:pPr>
            <a:r>
              <a:rPr lang="en-US" sz="2800" dirty="0" smtClean="0">
                <a:latin typeface="Times New Roman" pitchFamily="18" charset="0"/>
                <a:ea typeface="Calibri" pitchFamily="34" charset="0"/>
                <a:cs typeface="Times New Roman" pitchFamily="18" charset="0"/>
              </a:rPr>
              <a:t>Dilatation of the structures </a:t>
            </a:r>
            <a:endParaRPr lang="en-US" sz="2800"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v"/>
            </a:pPr>
            <a:r>
              <a:rPr lang="en-US" sz="2800" dirty="0" smtClean="0">
                <a:latin typeface="Times New Roman" pitchFamily="18" charset="0"/>
                <a:ea typeface="Calibri" pitchFamily="34" charset="0"/>
                <a:cs typeface="Times New Roman" pitchFamily="18" charset="0"/>
              </a:rPr>
              <a:t>Obtaining biopsy of </a:t>
            </a:r>
            <a:r>
              <a:rPr lang="en-US" sz="2800" dirty="0" err="1" smtClean="0">
                <a:latin typeface="Times New Roman" pitchFamily="18" charset="0"/>
                <a:ea typeface="Calibri" pitchFamily="34" charset="0"/>
                <a:cs typeface="Times New Roman" pitchFamily="18" charset="0"/>
              </a:rPr>
              <a:t>tumours</a:t>
            </a:r>
            <a:r>
              <a:rPr lang="en-US" sz="2800" dirty="0" smtClean="0">
                <a:latin typeface="Times New Roman" pitchFamily="18" charset="0"/>
                <a:ea typeface="Calibri" pitchFamily="34" charset="0"/>
                <a:cs typeface="Times New Roman" pitchFamily="18" charset="0"/>
              </a:rPr>
              <a:t> </a:t>
            </a:r>
            <a:endParaRPr lang="en-US" sz="2800"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v"/>
            </a:pPr>
            <a:r>
              <a:rPr lang="en-US" sz="2800" dirty="0" smtClean="0">
                <a:latin typeface="Times New Roman" pitchFamily="18" charset="0"/>
                <a:ea typeface="Calibri" pitchFamily="34" charset="0"/>
                <a:cs typeface="Times New Roman" pitchFamily="18" charset="0"/>
              </a:rPr>
              <a:t>Diagnosis of </a:t>
            </a:r>
            <a:r>
              <a:rPr lang="en-US" sz="2800" dirty="0" err="1" smtClean="0">
                <a:latin typeface="Times New Roman" pitchFamily="18" charset="0"/>
                <a:ea typeface="Calibri" pitchFamily="34" charset="0"/>
                <a:cs typeface="Times New Roman" pitchFamily="18" charset="0"/>
              </a:rPr>
              <a:t>pseudocysts</a:t>
            </a:r>
            <a:r>
              <a:rPr lang="en-US" sz="2800" dirty="0" smtClean="0">
                <a:latin typeface="Times New Roman" pitchFamily="18" charset="0"/>
                <a:ea typeface="Calibri" pitchFamily="34" charset="0"/>
                <a:cs typeface="Times New Roman" pitchFamily="18" charset="0"/>
              </a:rPr>
              <a:t> - a fluid filled cavity resembling a cyst but lacking a wall and lining </a:t>
            </a:r>
            <a:endParaRPr lang="en-US" sz="2800" dirty="0" smtClean="0">
              <a:latin typeface="Arial" pitchFamily="34" charset="0"/>
              <a:cs typeface="Arial" pitchFamily="34" charset="0"/>
            </a:endParaRPr>
          </a:p>
          <a:p>
            <a:pPr lvl="0" eaLnBrk="0" fontAlgn="base" hangingPunct="0">
              <a:spcBef>
                <a:spcPct val="0"/>
              </a:spcBef>
              <a:spcAft>
                <a:spcPct val="0"/>
              </a:spcAft>
            </a:pPr>
            <a:r>
              <a:rPr lang="en-US" sz="2800" dirty="0" smtClean="0">
                <a:latin typeface="Times New Roman" pitchFamily="18" charset="0"/>
                <a:ea typeface="Calibri" pitchFamily="34" charset="0"/>
                <a:cs typeface="Times New Roman" pitchFamily="18" charset="0"/>
              </a:rPr>
              <a:t>A cyst is a membranous sac or cavity in the body containing fluid. </a:t>
            </a:r>
            <a:endParaRPr lang="en-US" sz="28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1"/>
          <p:cNvSpPr>
            <a:spLocks noChangeArrowheads="1"/>
          </p:cNvSpPr>
          <p:nvPr/>
        </p:nvSpPr>
        <p:spPr bwMode="auto">
          <a:xfrm>
            <a:off x="609600" y="291412"/>
            <a:ext cx="79248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Nursing Responsibility</a:t>
            </a:r>
          </a:p>
          <a:p>
            <a:pPr marL="0" marR="0" lvl="0" indent="0" algn="l" defTabSz="914400" rtl="0" eaLnBrk="1" fontAlgn="base" latinLnBrk="0" hangingPunct="1">
              <a:lnSpc>
                <a:spcPct val="100000"/>
              </a:lnSpc>
              <a:spcBef>
                <a:spcPct val="0"/>
              </a:spcBef>
              <a:spcAft>
                <a:spcPct val="0"/>
              </a:spcAft>
              <a:buClrTx/>
              <a:buSzTx/>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Before The Procedure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Explain the procedure to the patient including his role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Keep the patient NPO  8 hours before the procedure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Ensure that consent form is signed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Administer sedation immediately before and after the procedure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Administer antibiotics if ordered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After the procedure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en-US" sz="2400" dirty="0" smtClean="0">
                <a:latin typeface="Times New Roman" pitchFamily="18" charset="0"/>
                <a:ea typeface="Calibri" pitchFamily="34" charset="0"/>
                <a:cs typeface="Times New Roman" pitchFamily="18" charset="0"/>
              </a:rPr>
              <a:t>C</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heck vital signs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Check for signs of perforation or infection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Check for return of gag reflex and cough reflex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Complication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Pancreatitis.This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is the most common complication</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1"/>
          <p:cNvSpPr>
            <a:spLocks noChangeArrowheads="1"/>
          </p:cNvSpPr>
          <p:nvPr/>
        </p:nvSpPr>
        <p:spPr bwMode="auto">
          <a:xfrm>
            <a:off x="457200" y="411048"/>
            <a:ext cx="81534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STOMA CARE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Definition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stoma is an artificially created opening between a body cavity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e.g.trachea</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urinary tract </a:t>
            </a:r>
            <a:r>
              <a:rPr lang="en-US" sz="2400" dirty="0" smtClean="0">
                <a:latin typeface="Times New Roman" pitchFamily="18" charset="0"/>
                <a:ea typeface="Calibri" pitchFamily="34" charset="0"/>
                <a:cs typeface="Times New Roman" pitchFamily="18" charset="0"/>
              </a:rPr>
              <a:t>or </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intestine,</a:t>
            </a:r>
            <a:r>
              <a:rPr kumimoji="0" lang="en-US"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and the body surface to allow mucous, urine or stool to pass out of the body.</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Indications of a stoma </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buFont typeface="Wingdings" pitchFamily="2" charset="2"/>
              <a:buChar char="Ø"/>
            </a:pPr>
            <a:r>
              <a:rPr lang="en-US" sz="2400" dirty="0" err="1" smtClean="0">
                <a:latin typeface="Times New Roman" pitchFamily="18" charset="0"/>
                <a:ea typeface="Calibri" pitchFamily="34" charset="0"/>
                <a:cs typeface="Times New Roman" pitchFamily="18" charset="0"/>
              </a:rPr>
              <a:t>Obsructive</a:t>
            </a:r>
            <a:r>
              <a:rPr lang="en-US" sz="2400" dirty="0" smtClean="0">
                <a:latin typeface="Times New Roman" pitchFamily="18" charset="0"/>
                <a:ea typeface="Calibri" pitchFamily="34" charset="0"/>
                <a:cs typeface="Times New Roman" pitchFamily="18" charset="0"/>
              </a:rPr>
              <a:t> conditions e.g. intestinal obstruction, </a:t>
            </a:r>
          </a:p>
          <a:p>
            <a:pPr lvl="0" eaLnBrk="0" fontAlgn="base" hangingPunct="0">
              <a:spcBef>
                <a:spcPct val="0"/>
              </a:spcBef>
              <a:spcAft>
                <a:spcPct val="0"/>
              </a:spcAft>
              <a:buFont typeface="Wingdings" pitchFamily="2" charset="2"/>
              <a:buChar char="Ø"/>
            </a:pPr>
            <a:r>
              <a:rPr lang="en-US" sz="2400" dirty="0" smtClean="0">
                <a:latin typeface="Times New Roman" pitchFamily="18" charset="0"/>
                <a:ea typeface="Calibri" pitchFamily="34" charset="0"/>
                <a:cs typeface="Times New Roman" pitchFamily="18" charset="0"/>
              </a:rPr>
              <a:t>Injury e.g. </a:t>
            </a:r>
            <a:r>
              <a:rPr lang="en-US" sz="2400" dirty="0" err="1" smtClean="0">
                <a:latin typeface="Times New Roman" pitchFamily="18" charset="0"/>
                <a:ea typeface="Calibri" pitchFamily="34" charset="0"/>
                <a:cs typeface="Times New Roman" pitchFamily="18" charset="0"/>
              </a:rPr>
              <a:t>gunshort</a:t>
            </a:r>
            <a:r>
              <a:rPr lang="en-US" sz="2400" dirty="0" smtClean="0">
                <a:latin typeface="Times New Roman" pitchFamily="18" charset="0"/>
                <a:ea typeface="Calibri" pitchFamily="34" charset="0"/>
                <a:cs typeface="Times New Roman" pitchFamily="18" charset="0"/>
              </a:rPr>
              <a:t> wound </a:t>
            </a:r>
            <a:endParaRPr lang="en-US" sz="2400" dirty="0" smtClean="0">
              <a:latin typeface="Arial" pitchFamily="34" charset="0"/>
              <a:cs typeface="Arial" pitchFamily="34" charset="0"/>
            </a:endParaRPr>
          </a:p>
          <a:p>
            <a:pPr marL="342900" lvl="0" indent="-342900" eaLnBrk="0" fontAlgn="base" hangingPunct="0">
              <a:spcBef>
                <a:spcPct val="0"/>
              </a:spcBef>
              <a:spcAft>
                <a:spcPct val="0"/>
              </a:spcAft>
              <a:buFont typeface="Wingdings" pitchFamily="2" charset="2"/>
              <a:buChar char="Ø"/>
            </a:pPr>
            <a:r>
              <a:rPr lang="en-US" sz="2400" dirty="0" err="1" smtClean="0">
                <a:latin typeface="Times New Roman" pitchFamily="18" charset="0"/>
                <a:ea typeface="Calibri" pitchFamily="34" charset="0"/>
                <a:cs typeface="Times New Roman" pitchFamily="18" charset="0"/>
              </a:rPr>
              <a:t>Tumours</a:t>
            </a:r>
            <a:r>
              <a:rPr lang="en-US" sz="2400" dirty="0" smtClean="0">
                <a:latin typeface="Times New Roman" pitchFamily="18" charset="0"/>
                <a:ea typeface="Calibri" pitchFamily="34" charset="0"/>
                <a:cs typeface="Times New Roman" pitchFamily="18" charset="0"/>
              </a:rPr>
              <a:t> e.g. colorectal cancer</a:t>
            </a:r>
          </a:p>
          <a:p>
            <a:pPr marL="342900" lvl="0" indent="-342900" eaLnBrk="0" fontAlgn="base" hangingPunct="0">
              <a:spcBef>
                <a:spcPct val="0"/>
              </a:spcBef>
              <a:spcAft>
                <a:spcPct val="0"/>
              </a:spcAft>
              <a:buFont typeface="Wingdings" pitchFamily="2" charset="2"/>
              <a:buChar char="Ø"/>
            </a:pPr>
            <a:r>
              <a:rPr lang="en-US" sz="2400" dirty="0" smtClean="0">
                <a:latin typeface="Times New Roman" pitchFamily="18" charset="0"/>
                <a:ea typeface="Calibri" pitchFamily="34" charset="0"/>
                <a:cs typeface="Times New Roman" pitchFamily="18" charset="0"/>
              </a:rPr>
              <a:t>Congenital anomaly e.g. laryngeal </a:t>
            </a:r>
            <a:r>
              <a:rPr lang="en-US" sz="2400" dirty="0" err="1" smtClean="0">
                <a:latin typeface="Times New Roman" pitchFamily="18" charset="0"/>
                <a:ea typeface="Calibri" pitchFamily="34" charset="0"/>
                <a:cs typeface="Times New Roman" pitchFamily="18" charset="0"/>
              </a:rPr>
              <a:t>hypoplexia</a:t>
            </a:r>
            <a:r>
              <a:rPr lang="en-US" sz="2400" dirty="0" smtClean="0">
                <a:latin typeface="Times New Roman" pitchFamily="18" charset="0"/>
                <a:ea typeface="Calibri" pitchFamily="34" charset="0"/>
                <a:cs typeface="Times New Roman" pitchFamily="18" charset="0"/>
              </a:rPr>
              <a:t>, imperforate anus since there is no exit for the bowels and its content, </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p>
          <a:p>
            <a:pPr marL="342900" lvl="0" indent="-342900" eaLnBrk="0" fontAlgn="base" hangingPunct="0">
              <a:spcBef>
                <a:spcPct val="0"/>
              </a:spcBef>
              <a:spcAft>
                <a:spcPct val="0"/>
              </a:spcAft>
              <a:buFont typeface="Wingdings" pitchFamily="2" charset="2"/>
              <a:buChar char="Ø"/>
            </a:pPr>
            <a:r>
              <a:rPr lang="en-US" sz="2400" dirty="0" err="1" smtClean="0">
                <a:latin typeface="Times New Roman" pitchFamily="18" charset="0"/>
                <a:ea typeface="Calibri" pitchFamily="34" charset="0"/>
                <a:cs typeface="Times New Roman" pitchFamily="18" charset="0"/>
              </a:rPr>
              <a:t>H</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irschsprungs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disease - a condition of the large intestines that cause difficulty passing stool due to lack of nerve cells in the muscles of the colon (large intestines).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457200"/>
            <a:ext cx="7543800" cy="4893647"/>
          </a:xfrm>
          <a:prstGeom prst="rect">
            <a:avLst/>
          </a:prstGeom>
          <a:noFill/>
        </p:spPr>
        <p:txBody>
          <a:bodyPr wrap="square" rtlCol="0">
            <a:spAutoFit/>
          </a:bodyPr>
          <a:lstStyle/>
          <a:p>
            <a:pPr lvl="0" eaLnBrk="0" fontAlgn="base" hangingPunct="0">
              <a:spcBef>
                <a:spcPct val="0"/>
              </a:spcBef>
              <a:spcAft>
                <a:spcPct val="0"/>
              </a:spcAft>
              <a:buFont typeface="Wingdings" pitchFamily="2" charset="2"/>
              <a:buChar char="Ø"/>
            </a:pPr>
            <a:r>
              <a:rPr lang="en-US" sz="2400" dirty="0" smtClean="0">
                <a:latin typeface="Times New Roman" pitchFamily="18" charset="0"/>
                <a:ea typeface="Calibri" pitchFamily="34" charset="0"/>
                <a:cs typeface="Times New Roman" pitchFamily="18" charset="0"/>
              </a:rPr>
              <a:t>Inflammatory bowel disease which cause inflammation of the whole or part of the digestive tract.  It comprises of two diseases, ulcerative colitis and </a:t>
            </a:r>
            <a:r>
              <a:rPr lang="en-US" sz="2400" dirty="0" err="1" smtClean="0">
                <a:latin typeface="Times New Roman" pitchFamily="18" charset="0"/>
                <a:ea typeface="Calibri" pitchFamily="34" charset="0"/>
                <a:cs typeface="Times New Roman" pitchFamily="18" charset="0"/>
              </a:rPr>
              <a:t>chrohn’s</a:t>
            </a:r>
            <a:r>
              <a:rPr lang="en-US" sz="2400" dirty="0" smtClean="0">
                <a:latin typeface="Times New Roman" pitchFamily="18" charset="0"/>
                <a:ea typeface="Calibri" pitchFamily="34" charset="0"/>
                <a:cs typeface="Times New Roman" pitchFamily="18" charset="0"/>
              </a:rPr>
              <a:t> disease</a:t>
            </a:r>
            <a:endParaRPr lang="en-US" sz="2400"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Ø"/>
            </a:pPr>
            <a:r>
              <a:rPr lang="en-US" sz="2400" dirty="0" err="1" smtClean="0">
                <a:latin typeface="Times New Roman" pitchFamily="18" charset="0"/>
                <a:ea typeface="Calibri" pitchFamily="34" charset="0"/>
                <a:cs typeface="Times New Roman" pitchFamily="18" charset="0"/>
              </a:rPr>
              <a:t>Necrotitizing</a:t>
            </a:r>
            <a:r>
              <a:rPr lang="en-US" sz="2400" dirty="0" smtClean="0">
                <a:latin typeface="Times New Roman" pitchFamily="18" charset="0"/>
                <a:ea typeface="Calibri" pitchFamily="34" charset="0"/>
                <a:cs typeface="Times New Roman" pitchFamily="18" charset="0"/>
              </a:rPr>
              <a:t> </a:t>
            </a:r>
            <a:r>
              <a:rPr lang="en-US" sz="2400" dirty="0" err="1" smtClean="0">
                <a:latin typeface="Times New Roman" pitchFamily="18" charset="0"/>
                <a:ea typeface="Calibri" pitchFamily="34" charset="0"/>
                <a:cs typeface="Times New Roman" pitchFamily="18" charset="0"/>
              </a:rPr>
              <a:t>enterocolitis</a:t>
            </a:r>
            <a:r>
              <a:rPr lang="en-US" sz="2400" dirty="0" smtClean="0">
                <a:latin typeface="Times New Roman" pitchFamily="18" charset="0"/>
                <a:ea typeface="Calibri" pitchFamily="34" charset="0"/>
                <a:cs typeface="Times New Roman" pitchFamily="18" charset="0"/>
              </a:rPr>
              <a:t> .  A condition where a portion of the bowel dies. </a:t>
            </a:r>
            <a:endParaRPr lang="en-US" sz="2400" dirty="0" smtClean="0">
              <a:latin typeface="Arial" pitchFamily="34" charset="0"/>
              <a:cs typeface="Arial" pitchFamily="34" charset="0"/>
            </a:endParaRPr>
          </a:p>
          <a:p>
            <a:pPr marL="342900" lvl="0" indent="-342900" eaLnBrk="0" fontAlgn="base" hangingPunct="0">
              <a:spcBef>
                <a:spcPct val="0"/>
              </a:spcBef>
              <a:spcAft>
                <a:spcPct val="0"/>
              </a:spcAft>
            </a:pPr>
            <a:r>
              <a:rPr lang="en-US" sz="2400" b="1" dirty="0" smtClean="0">
                <a:latin typeface="Times New Roman" pitchFamily="18" charset="0"/>
                <a:cs typeface="Times New Roman" pitchFamily="18" charset="0"/>
              </a:rPr>
              <a:t>Contraindications</a:t>
            </a:r>
          </a:p>
          <a:p>
            <a:pPr marL="342900" lvl="0" indent="-342900" eaLnBrk="0" fontAlgn="base" hangingPunct="0">
              <a:spcBef>
                <a:spcPct val="0"/>
              </a:spcBef>
              <a:spcAft>
                <a:spcPct val="0"/>
              </a:spcAft>
              <a:buFont typeface="Wingdings" pitchFamily="2" charset="2"/>
              <a:buChar char="§"/>
            </a:pPr>
            <a:r>
              <a:rPr lang="en-US" sz="2400" dirty="0" smtClean="0">
                <a:latin typeface="Times New Roman" pitchFamily="18" charset="0"/>
                <a:cs typeface="Times New Roman" pitchFamily="18" charset="0"/>
              </a:rPr>
              <a:t>Laryngeal carcinoma</a:t>
            </a:r>
            <a:endParaRPr lang="en-US" sz="2400" dirty="0" smtClean="0">
              <a:latin typeface="Arial" pitchFamily="34" charset="0"/>
              <a:cs typeface="Arial" pitchFamily="34" charset="0"/>
            </a:endParaRPr>
          </a:p>
          <a:p>
            <a:pPr lvl="0" eaLnBrk="0" fontAlgn="base" hangingPunct="0">
              <a:spcBef>
                <a:spcPct val="0"/>
              </a:spcBef>
              <a:spcAft>
                <a:spcPct val="0"/>
              </a:spcAft>
            </a:pPr>
            <a:r>
              <a:rPr lang="en-US" sz="2400" b="1" u="sng" dirty="0" smtClean="0">
                <a:latin typeface="Times New Roman" pitchFamily="18" charset="0"/>
                <a:ea typeface="Calibri" pitchFamily="34" charset="0"/>
                <a:cs typeface="Times New Roman" pitchFamily="18" charset="0"/>
              </a:rPr>
              <a:t>Types of Stoma </a:t>
            </a:r>
            <a:endParaRPr lang="en-US" sz="2400" b="1" dirty="0" smtClean="0">
              <a:latin typeface="Arial" pitchFamily="34" charset="0"/>
              <a:cs typeface="Arial" pitchFamily="34" charset="0"/>
            </a:endParaRP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The following are types of stoma:</a:t>
            </a:r>
            <a:endParaRPr lang="en-US" sz="2400" dirty="0" smtClean="0">
              <a:latin typeface="Arial" pitchFamily="34" charset="0"/>
              <a:cs typeface="Arial" pitchFamily="34" charset="0"/>
            </a:endParaRPr>
          </a:p>
          <a:p>
            <a:pPr lvl="0" eaLnBrk="0" fontAlgn="base" hangingPunct="0">
              <a:spcBef>
                <a:spcPct val="0"/>
              </a:spcBef>
              <a:spcAft>
                <a:spcPct val="0"/>
              </a:spcAft>
              <a:buFontTx/>
              <a:buChar char="•"/>
            </a:pPr>
            <a:r>
              <a:rPr lang="en-US" sz="2400" dirty="0" smtClean="0">
                <a:latin typeface="Times New Roman" pitchFamily="18" charset="0"/>
                <a:ea typeface="Calibri" pitchFamily="34" charset="0"/>
                <a:cs typeface="Times New Roman" pitchFamily="18" charset="0"/>
              </a:rPr>
              <a:t>Colostomy </a:t>
            </a:r>
            <a:endParaRPr lang="en-US" sz="2400" dirty="0" smtClean="0">
              <a:latin typeface="Arial" pitchFamily="34" charset="0"/>
              <a:cs typeface="Arial" pitchFamily="34" charset="0"/>
            </a:endParaRPr>
          </a:p>
          <a:p>
            <a:pPr lvl="0" eaLnBrk="0" fontAlgn="base" hangingPunct="0">
              <a:spcBef>
                <a:spcPct val="0"/>
              </a:spcBef>
              <a:spcAft>
                <a:spcPct val="0"/>
              </a:spcAft>
              <a:buFontTx/>
              <a:buChar char="•"/>
            </a:pPr>
            <a:r>
              <a:rPr lang="en-US" sz="2400" dirty="0" err="1" smtClean="0">
                <a:latin typeface="Times New Roman" pitchFamily="18" charset="0"/>
                <a:ea typeface="Calibri" pitchFamily="34" charset="0"/>
                <a:cs typeface="Times New Roman" pitchFamily="18" charset="0"/>
              </a:rPr>
              <a:t>Ileostomy</a:t>
            </a:r>
            <a:r>
              <a:rPr lang="en-US" sz="2400" dirty="0" smtClean="0">
                <a:latin typeface="Times New Roman" pitchFamily="18" charset="0"/>
                <a:ea typeface="Calibri" pitchFamily="34" charset="0"/>
                <a:cs typeface="Times New Roman" pitchFamily="18" charset="0"/>
              </a:rPr>
              <a:t> </a:t>
            </a:r>
            <a:endParaRPr lang="en-US" sz="2400" dirty="0" smtClean="0">
              <a:latin typeface="Arial" pitchFamily="34" charset="0"/>
              <a:cs typeface="Arial" pitchFamily="34" charset="0"/>
            </a:endParaRPr>
          </a:p>
          <a:p>
            <a:pPr lvl="0" eaLnBrk="0" fontAlgn="base" hangingPunct="0">
              <a:spcBef>
                <a:spcPct val="0"/>
              </a:spcBef>
              <a:spcAft>
                <a:spcPct val="0"/>
              </a:spcAft>
              <a:buFontTx/>
              <a:buChar char="•"/>
            </a:pPr>
            <a:r>
              <a:rPr lang="en-US" sz="2400" dirty="0" err="1" smtClean="0">
                <a:latin typeface="Times New Roman" pitchFamily="18" charset="0"/>
                <a:ea typeface="Calibri" pitchFamily="34" charset="0"/>
                <a:cs typeface="Times New Roman" pitchFamily="18" charset="0"/>
              </a:rPr>
              <a:t>Urostomy</a:t>
            </a:r>
            <a:endParaRPr lang="en-US" sz="2400" dirty="0" smtClean="0">
              <a:latin typeface="Times New Roman" pitchFamily="18" charset="0"/>
              <a:ea typeface="Calibri" pitchFamily="34" charset="0"/>
              <a:cs typeface="Times New Roman" pitchFamily="18" charset="0"/>
            </a:endParaRPr>
          </a:p>
          <a:p>
            <a:pPr lvl="0" eaLnBrk="0" fontAlgn="base" hangingPunct="0">
              <a:spcBef>
                <a:spcPct val="0"/>
              </a:spcBef>
              <a:spcAft>
                <a:spcPct val="0"/>
              </a:spcAft>
              <a:buFontTx/>
              <a:buChar char="•"/>
            </a:pPr>
            <a:r>
              <a:rPr lang="en-US" sz="2400" dirty="0" err="1" smtClean="0">
                <a:latin typeface="Times New Roman" pitchFamily="18" charset="0"/>
                <a:cs typeface="Times New Roman" pitchFamily="18" charset="0"/>
              </a:rPr>
              <a:t>Tracheostomy</a:t>
            </a:r>
            <a:endParaRPr lang="en-US"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1"/>
          <p:cNvSpPr>
            <a:spLocks noChangeArrowheads="1"/>
          </p:cNvSpPr>
          <p:nvPr/>
        </p:nvSpPr>
        <p:spPr bwMode="auto">
          <a:xfrm>
            <a:off x="609600" y="457200"/>
            <a:ext cx="7620000" cy="48524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Colostomy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This is the most common type of stoma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It is a surgery that creates a temporary or permanent opening for the colon (large intestines) through the abdomen</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en-US" sz="2400" dirty="0" err="1" smtClean="0">
                <a:latin typeface="Times New Roman" pitchFamily="18" charset="0"/>
                <a:ea typeface="Calibri" pitchFamily="34" charset="0"/>
                <a:cs typeface="Times New Roman" pitchFamily="18" charset="0"/>
              </a:rPr>
              <a:t>F</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aecal</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matter passes through the opening.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en-US" sz="2400" dirty="0" smtClean="0">
                <a:latin typeface="Times New Roman" pitchFamily="18" charset="0"/>
                <a:ea typeface="Calibri" pitchFamily="34" charset="0"/>
                <a:cs typeface="Times New Roman" pitchFamily="18" charset="0"/>
              </a:rPr>
              <a:t>T</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he opening can be located in the ascending, transverse, descending or sigmoid colon.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Types of colostomy </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Single barrel colostomy .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It is a type of colostomy in which only one loop of bowel is opened onto the abdominal surface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Double -  barrel colostomy.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It is one in which both loops are open on the abdominal wall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1"/>
          <p:cNvSpPr>
            <a:spLocks noChangeArrowheads="1"/>
          </p:cNvSpPr>
          <p:nvPr/>
        </p:nvSpPr>
        <p:spPr bwMode="auto">
          <a:xfrm>
            <a:off x="304800" y="-180431"/>
            <a:ext cx="82296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sng"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Ileostomy</a:t>
            </a:r>
            <a:r>
              <a:rPr kumimoji="0" lang="en-US" sz="28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opening is made in the small intestines, the ileum where a part is removed and the cut end diverted to an artificial opening in the abdominal wall.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An end or loop of the small intestines is brought through the skin surface on the abdomen.</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en-US" sz="2800" dirty="0" smtClean="0">
                <a:latin typeface="Times New Roman" pitchFamily="18" charset="0"/>
                <a:ea typeface="Calibri" pitchFamily="34" charset="0"/>
                <a:cs typeface="Times New Roman" pitchFamily="18" charset="0"/>
              </a:rPr>
              <a:t>S</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tool then passes out through the stoma.</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Due to the fact that the digestive enzymes are found in the contents from the ileum, the skin requires extra care when pouching to prevent damage to the skin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800" b="1" i="0" u="sng"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Urostomy</a:t>
            </a:r>
            <a:r>
              <a:rPr kumimoji="0" lang="en-US" sz="28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This is an opening made to divert urine from the bladder.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0"/>
            <a:ext cx="7239000" cy="6370975"/>
          </a:xfrm>
          <a:prstGeom prst="rect">
            <a:avLst/>
          </a:prstGeom>
          <a:noFill/>
        </p:spPr>
        <p:txBody>
          <a:bodyPr wrap="square" rtlCol="0">
            <a:spAutoFit/>
          </a:bodyPr>
          <a:lstStyle/>
          <a:p>
            <a:pPr lvl="0" eaLnBrk="0" fontAlgn="base" hangingPunct="0">
              <a:spcBef>
                <a:spcPct val="0"/>
              </a:spcBef>
              <a:spcAft>
                <a:spcPct val="0"/>
              </a:spcAft>
            </a:pPr>
            <a:r>
              <a:rPr lang="en-US" sz="2400" b="1" u="sng" dirty="0" smtClean="0">
                <a:latin typeface="Times New Roman" pitchFamily="18" charset="0"/>
                <a:ea typeface="Calibri" pitchFamily="34" charset="0"/>
                <a:cs typeface="Times New Roman" pitchFamily="18" charset="0"/>
              </a:rPr>
              <a:t>Nursing Management </a:t>
            </a:r>
            <a:endParaRPr lang="en-US" sz="2400" b="1" dirty="0" smtClean="0">
              <a:latin typeface="Arial" pitchFamily="34" charset="0"/>
              <a:cs typeface="Arial" pitchFamily="34" charset="0"/>
            </a:endParaRP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Major aspects of nursing care </a:t>
            </a:r>
            <a:endParaRPr lang="en-US" sz="2400" dirty="0" smtClean="0">
              <a:latin typeface="Arial" pitchFamily="34" charset="0"/>
              <a:cs typeface="Arial" pitchFamily="34" charset="0"/>
            </a:endParaRP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1.  Emotional support as the patient copes with the change in body image. </a:t>
            </a:r>
            <a:endParaRPr lang="en-US" sz="2400" dirty="0" smtClean="0">
              <a:latin typeface="Arial" pitchFamily="34" charset="0"/>
              <a:cs typeface="Arial" pitchFamily="34" charset="0"/>
            </a:endParaRPr>
          </a:p>
          <a:p>
            <a:pPr lvl="0" eaLnBrk="0" fontAlgn="base" hangingPunct="0">
              <a:spcBef>
                <a:spcPct val="0"/>
              </a:spcBef>
              <a:spcAft>
                <a:spcPct val="0"/>
              </a:spcAft>
            </a:pPr>
            <a:r>
              <a:rPr lang="en-US" sz="2400" dirty="0" smtClean="0">
                <a:latin typeface="Times New Roman" pitchFamily="18" charset="0"/>
                <a:ea typeface="Calibri" pitchFamily="34" charset="0"/>
                <a:cs typeface="Times New Roman" pitchFamily="18" charset="0"/>
              </a:rPr>
              <a:t>2.  Patient teaching about stoma care. </a:t>
            </a:r>
            <a:endParaRPr lang="en-US" sz="2400" dirty="0" smtClean="0">
              <a:latin typeface="Arial" pitchFamily="34" charset="0"/>
              <a:cs typeface="Arial" pitchFamily="34" charset="0"/>
            </a:endParaRPr>
          </a:p>
          <a:p>
            <a:pPr lvl="0" eaLnBrk="0" fontAlgn="base" hangingPunct="0">
              <a:spcBef>
                <a:spcPct val="0"/>
              </a:spcBef>
              <a:spcAft>
                <a:spcPct val="0"/>
              </a:spcAft>
            </a:pPr>
            <a:r>
              <a:rPr lang="en-US" sz="2400" b="1" u="sng" dirty="0" smtClean="0">
                <a:latin typeface="Times New Roman" pitchFamily="18" charset="0"/>
                <a:ea typeface="Calibri" pitchFamily="34" charset="0"/>
                <a:cs typeface="Times New Roman" pitchFamily="18" charset="0"/>
              </a:rPr>
              <a:t>Preoperative care </a:t>
            </a:r>
            <a:endParaRPr lang="en-US" sz="2400" b="1" dirty="0" smtClean="0">
              <a:latin typeface="Arial" pitchFamily="34" charset="0"/>
              <a:cs typeface="Arial" pitchFamily="34" charset="0"/>
            </a:endParaRPr>
          </a:p>
          <a:p>
            <a:pPr marL="457200" indent="-457200" eaLnBrk="0" fontAlgn="base" hangingPunct="0">
              <a:spcBef>
                <a:spcPct val="0"/>
              </a:spcBef>
              <a:spcAft>
                <a:spcPct val="0"/>
              </a:spcAft>
              <a:buFont typeface="Wingdings" pitchFamily="2" charset="2"/>
              <a:buChar char="§"/>
            </a:pPr>
            <a:r>
              <a:rPr lang="en-US" sz="2400" dirty="0" smtClean="0">
                <a:latin typeface="Times New Roman" pitchFamily="18" charset="0"/>
                <a:ea typeface="Calibri" pitchFamily="34" charset="0"/>
                <a:cs typeface="Times New Roman" pitchFamily="18" charset="0"/>
              </a:rPr>
              <a:t>Psychological preparation and emotional support help the patient to cope with the body image, the loss of control over elimination and odors</a:t>
            </a:r>
          </a:p>
          <a:p>
            <a:pPr lvl="0" fontAlgn="base">
              <a:spcBef>
                <a:spcPct val="0"/>
              </a:spcBef>
              <a:spcAft>
                <a:spcPct val="0"/>
              </a:spcAft>
              <a:buFont typeface="Wingdings" pitchFamily="2" charset="2"/>
              <a:buChar char="§"/>
            </a:pPr>
            <a:r>
              <a:rPr lang="en-US" sz="2400" dirty="0" smtClean="0">
                <a:latin typeface="Times New Roman" pitchFamily="18" charset="0"/>
                <a:ea typeface="Calibri" pitchFamily="34" charset="0"/>
                <a:cs typeface="Times New Roman" pitchFamily="18" charset="0"/>
              </a:rPr>
              <a:t>Provide opportunity for the patient to state his concerns and have his questions answered.  This enhances his feelings of control and thus ability to cope </a:t>
            </a:r>
          </a:p>
          <a:p>
            <a:pPr lvl="0" fontAlgn="base">
              <a:spcBef>
                <a:spcPct val="0"/>
              </a:spcBef>
              <a:spcAft>
                <a:spcPct val="0"/>
              </a:spcAft>
              <a:buFont typeface="Wingdings" pitchFamily="2" charset="2"/>
              <a:buChar char="§"/>
            </a:pPr>
            <a:r>
              <a:rPr lang="en-US" sz="2400" dirty="0" smtClean="0">
                <a:latin typeface="Times New Roman" pitchFamily="18" charset="0"/>
                <a:ea typeface="Calibri" pitchFamily="34" charset="0"/>
                <a:cs typeface="Times New Roman" pitchFamily="18" charset="0"/>
              </a:rPr>
              <a:t> Identify the support system and determine the patient's ability to perform self care</a:t>
            </a:r>
            <a:endParaRPr lang="en-US" sz="2000" dirty="0" smtClean="0">
              <a:latin typeface="Arial" pitchFamily="34" charset="0"/>
              <a:cs typeface="Arial" pitchFamily="34" charset="0"/>
            </a:endParaRPr>
          </a:p>
          <a:p>
            <a:pPr lvl="0" eaLnBrk="0" fontAlgn="base" hangingPunct="0">
              <a:spcBef>
                <a:spcPct val="0"/>
              </a:spcBef>
              <a:spcAft>
                <a:spcPct val="0"/>
              </a:spcAft>
              <a:buFont typeface="Wingdings" pitchFamily="2" charset="2"/>
              <a:buChar char="§"/>
            </a:pPr>
            <a:r>
              <a:rPr lang="en-US" sz="2400" dirty="0" smtClean="0">
                <a:latin typeface="Times New Roman" pitchFamily="18" charset="0"/>
                <a:ea typeface="Calibri" pitchFamily="34" charset="0"/>
                <a:cs typeface="Times New Roman" pitchFamily="18" charset="0"/>
              </a:rPr>
              <a:t> Preoperative assessment should include physical psychological , social, cultural and educational components</a:t>
            </a:r>
            <a:endParaRPr lang="en-US"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1"/>
          <p:cNvSpPr>
            <a:spLocks noChangeArrowheads="1"/>
          </p:cNvSpPr>
          <p:nvPr/>
        </p:nvSpPr>
        <p:spPr bwMode="auto">
          <a:xfrm>
            <a:off x="381000" y="-205948"/>
            <a:ext cx="8153400" cy="70173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patient and the family should understand the type of stoma and its care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Give the patient and the family an opportunity to meet a person who has adjusted well to a stoma.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 decrease the chance of postoperative infection the intestines are emptied before surgery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lang="en-US" sz="2400" dirty="0" smtClean="0">
                <a:latin typeface="Times New Roman" pitchFamily="18" charset="0"/>
                <a:ea typeface="Calibri" pitchFamily="34" charset="0"/>
                <a:cs typeface="Times New Roman" pitchFamily="18" charset="0"/>
              </a:rPr>
              <a:t>N</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eomycin and erythromycin are given orally to decrease the number of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intracolonic</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bacteria.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Post-Operative Care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Assessment of the stoma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Provision of an appropriate pouching system that protects the skin and contains drainage and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oduor</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Helping the patient cope with the stoma and the underlying disease that led to stoma formation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lang="en-US" sz="2400" dirty="0" smtClean="0">
                <a:latin typeface="Times New Roman" pitchFamily="18" charset="0"/>
                <a:ea typeface="Calibri" pitchFamily="34" charset="0"/>
                <a:cs typeface="Times New Roman" pitchFamily="18" charset="0"/>
              </a:rPr>
              <a:t>P</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rovision of information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lang="en-US" sz="2400" dirty="0" smtClean="0">
                <a:latin typeface="Times New Roman" pitchFamily="18" charset="0"/>
                <a:ea typeface="Calibri" pitchFamily="34" charset="0"/>
                <a:cs typeface="Times New Roman" pitchFamily="18" charset="0"/>
              </a:rPr>
              <a:t>T</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eaching practical stoma care technique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lang="en-US" sz="2400" dirty="0" smtClean="0">
                <a:latin typeface="Times New Roman" pitchFamily="18" charset="0"/>
                <a:ea typeface="Calibri" pitchFamily="34" charset="0"/>
                <a:cs typeface="Times New Roman" pitchFamily="18" charset="0"/>
              </a:rPr>
              <a:t>H</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elping the patient address issues surrounding social interaction, employment, body image and sexuality.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6671</TotalTime>
  <Words>14467</Words>
  <Application>Microsoft Office PowerPoint</Application>
  <PresentationFormat>On-screen Show (4:3)</PresentationFormat>
  <Paragraphs>1562</Paragraphs>
  <Slides>165</Slides>
  <Notes>1</Notes>
  <HiddenSlides>0</HiddenSlides>
  <MMClips>0</MMClips>
  <ScaleCrop>false</ScaleCrop>
  <HeadingPairs>
    <vt:vector size="4" baseType="variant">
      <vt:variant>
        <vt:lpstr>Theme</vt:lpstr>
      </vt:variant>
      <vt:variant>
        <vt:i4>1</vt:i4>
      </vt:variant>
      <vt:variant>
        <vt:lpstr>Slide Titles</vt:lpstr>
      </vt:variant>
      <vt:variant>
        <vt:i4>165</vt:i4>
      </vt:variant>
    </vt:vector>
  </HeadingPairs>
  <TitlesOfParts>
    <vt:vector size="166" baseType="lpstr">
      <vt:lpstr>Concourse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Slide 104</vt:lpstr>
      <vt:lpstr>TRACHEOSTOMY</vt:lpstr>
      <vt:lpstr>indications</vt:lpstr>
      <vt:lpstr>procedure</vt:lpstr>
      <vt:lpstr>Nursing care</vt:lpstr>
      <vt:lpstr>Changing the dressing</vt:lpstr>
      <vt:lpstr> </vt:lpstr>
      <vt:lpstr>Slide 111</vt:lpstr>
      <vt:lpstr>Humidifying and filtering the air</vt:lpstr>
      <vt:lpstr>Removal of tracheostomy tube</vt:lpstr>
      <vt:lpstr>Slide 114</vt:lpstr>
      <vt:lpstr>On discharge</vt:lpstr>
      <vt:lpstr>Slide 116</vt:lpstr>
      <vt:lpstr>Slide 117</vt:lpstr>
      <vt:lpstr>Slide 118</vt:lpstr>
      <vt:lpstr>Slide 119</vt:lpstr>
      <vt:lpstr>Slide 120</vt:lpstr>
      <vt:lpstr>Slide 121</vt:lpstr>
      <vt:lpstr>Slide 122</vt:lpstr>
      <vt:lpstr>Slide 123</vt:lpstr>
      <vt:lpstr>Slide 124</vt:lpstr>
      <vt:lpstr>Slide 125</vt:lpstr>
      <vt:lpstr>Slide 126</vt:lpstr>
      <vt:lpstr>Slide 127</vt:lpstr>
      <vt:lpstr>Slide 128</vt:lpstr>
      <vt:lpstr>Slide 129</vt:lpstr>
      <vt:lpstr>Slide 130</vt:lpstr>
      <vt:lpstr>Slide 131</vt:lpstr>
      <vt:lpstr>Slide 132</vt:lpstr>
      <vt:lpstr>Slide 133</vt:lpstr>
      <vt:lpstr>Slide 134</vt:lpstr>
      <vt:lpstr>Slide 135</vt:lpstr>
      <vt:lpstr>Slide 136</vt:lpstr>
      <vt:lpstr>Slide 137</vt:lpstr>
      <vt:lpstr>Slide 138</vt:lpstr>
      <vt:lpstr>Slide 139</vt:lpstr>
      <vt:lpstr>Slide 140</vt:lpstr>
      <vt:lpstr>Slide 141</vt:lpstr>
      <vt:lpstr>Slide 142</vt:lpstr>
      <vt:lpstr>Slide 143</vt:lpstr>
      <vt:lpstr>Slide 144</vt:lpstr>
      <vt:lpstr>Slide 145</vt:lpstr>
      <vt:lpstr>Slide 146</vt:lpstr>
      <vt:lpstr>Slide 147</vt:lpstr>
      <vt:lpstr>Slide 148</vt:lpstr>
      <vt:lpstr>Slide 149</vt:lpstr>
      <vt:lpstr>Slide 150</vt:lpstr>
      <vt:lpstr>Slide 151</vt:lpstr>
      <vt:lpstr>Slide 152</vt:lpstr>
      <vt:lpstr>Slide 153</vt:lpstr>
      <vt:lpstr>Slide 154</vt:lpstr>
      <vt:lpstr>Slide 155</vt:lpstr>
      <vt:lpstr>Slide 156</vt:lpstr>
      <vt:lpstr>Slide 157</vt:lpstr>
      <vt:lpstr>Slide 158</vt:lpstr>
      <vt:lpstr>Slide 159</vt:lpstr>
      <vt:lpstr>Slide 160</vt:lpstr>
      <vt:lpstr>Slide 161</vt:lpstr>
      <vt:lpstr>Slide 162</vt:lpstr>
      <vt:lpstr>Slide 163</vt:lpstr>
      <vt:lpstr>Slide 164</vt:lpstr>
      <vt:lpstr>Slide 165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MASURPRISE</dc:creator>
  <cp:lastModifiedBy>user</cp:lastModifiedBy>
  <cp:revision>224</cp:revision>
  <dcterms:created xsi:type="dcterms:W3CDTF">2020-08-22T11:45:10Z</dcterms:created>
  <dcterms:modified xsi:type="dcterms:W3CDTF">2021-07-06T14:09:32Z</dcterms:modified>
</cp:coreProperties>
</file>