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Slides/notesSlide1.xml" ContentType="application/vnd.openxmlformats-officedocument.presentationml.notes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Slides/notesSlide2.xml" ContentType="application/vnd.openxmlformats-officedocument.presentationml.notesSlide+xml"/>
  <Override PartName="/ppt/slides/slide45.xml" ContentType="application/vnd.openxmlformats-officedocument.presentationml.slide+xml"/>
  <Override PartName="/ppt/slides/slide46.xml" ContentType="application/vnd.openxmlformats-officedocument.presentationml.slide+xml"/>
  <Override PartName="/ppt/notesSlides/notesSlide3.xml" ContentType="application/vnd.openxmlformats-officedocument.presentationml.notesSlide+xml"/>
  <Override PartName="/ppt/slides/slide47.xml" ContentType="application/vnd.openxmlformats-officedocument.presentationml.slide+xml"/>
  <Override PartName="/ppt/notesSlides/notesSlide4.xml" ContentType="application/vnd.openxmlformats-officedocument.presentationml.notes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Slides/notesSlide5.xml" ContentType="application/vnd.openxmlformats-officedocument.presentationml.notesSlide+xml"/>
  <Override PartName="/ppt/slides/slide57.xml" ContentType="application/vnd.openxmlformats-officedocument.presentationml.slide+xml"/>
  <Override PartName="/ppt/notesSlides/notesSlide6.xml" ContentType="application/vnd.openxmlformats-officedocument.presentationml.notes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Slides/notesSlide7.xml" ContentType="application/vnd.openxmlformats-officedocument.presentationml.notes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Slides/notesSlide8.xml" ContentType="application/vnd.openxmlformats-officedocument.presentationml.notes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 id="403" r:id="rId148"/>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tableStyles" Target="tableStyles.xml"/><Relationship Id="rId150" Type="http://schemas.openxmlformats.org/officeDocument/2006/relationships/presProps" Target="presProps.xml"/><Relationship Id="rId151" Type="http://schemas.openxmlformats.org/officeDocument/2006/relationships/viewProps" Target="viewProps.xml"/><Relationship Id="rId15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333" name=""/>
        <p:cNvGrpSpPr/>
        <p:nvPr/>
      </p:nvGrpSpPr>
      <p:grpSpPr>
        <a:xfrm>
          <a:off x="0" y="0"/>
          <a:ext cx="0" cy="0"/>
          <a:chOff x="0" y="0"/>
          <a:chExt cx="0" cy="0"/>
        </a:xfrm>
      </p:grpSpPr>
      <p:sp>
        <p:nvSpPr>
          <p:cNvPr id="1048898"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8899"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40F68961-ED52-4836-A81E-6E713597EFB4}" type="datetimeFigureOut">
              <a:rPr lang="en-US" smtClean="0"/>
              <a:t>10/24/2019</a:t>
            </a:fld>
            <a:endParaRPr lang="en-US"/>
          </a:p>
        </p:txBody>
      </p:sp>
      <p:sp>
        <p:nvSpPr>
          <p:cNvPr id="1048900"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8901"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02"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8903"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40F6C351-9B08-4808-BD28-EDBFE8ABA821}"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44.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46.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47.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56.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57.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60.xml"/><Relationship Id="rId2"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86.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94" name=""/>
        <p:cNvGrpSpPr/>
        <p:nvPr/>
      </p:nvGrpSpPr>
      <p:grpSpPr>
        <a:xfrm>
          <a:off x="0" y="0"/>
          <a:ext cx="0" cy="0"/>
          <a:chOff x="0" y="0"/>
          <a:chExt cx="0" cy="0"/>
        </a:xfrm>
      </p:grpSpPr>
      <p:sp>
        <p:nvSpPr>
          <p:cNvPr id="1048643" name="Slide Image Placeholder 1"/>
          <p:cNvSpPr>
            <a:spLocks noChangeAspect="1" noRot="1" noGrp="1"/>
          </p:cNvSpPr>
          <p:nvPr>
            <p:ph type="sldImg"/>
          </p:nvPr>
        </p:nvSpPr>
        <p:spPr/>
      </p:sp>
      <p:sp>
        <p:nvSpPr>
          <p:cNvPr id="1048644" name="Notes Placeholder 2"/>
          <p:cNvSpPr>
            <a:spLocks noGrp="1"/>
          </p:cNvSpPr>
          <p:nvPr>
            <p:ph type="body" idx="1"/>
          </p:nvPr>
        </p:nvSpPr>
        <p:spPr/>
        <p:txBody>
          <a:bodyPr>
            <a:normAutofit/>
          </a:bodyPr>
          <a:p>
            <a:endParaRPr dirty="0" lang="en-US"/>
          </a:p>
        </p:txBody>
      </p:sp>
      <p:sp>
        <p:nvSpPr>
          <p:cNvPr id="1048645" name="Slide Number Placeholder 3"/>
          <p:cNvSpPr>
            <a:spLocks noGrp="1"/>
          </p:cNvSpPr>
          <p:nvPr>
            <p:ph type="sldNum" sz="quarter" idx="10"/>
          </p:nvPr>
        </p:nvSpPr>
        <p:spPr/>
        <p:txBody>
          <a:bodyPr/>
          <a:p>
            <a:fld id="{40F6C351-9B08-4808-BD28-EDBFE8ABA821}" type="slidenum">
              <a:rPr lang="en-US" smtClean="0"/>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587" name="Slide Image Placeholder 1"/>
          <p:cNvSpPr>
            <a:spLocks noChangeAspect="1" noRot="1" noGrp="1"/>
          </p:cNvSpPr>
          <p:nvPr>
            <p:ph type="sldImg"/>
          </p:nvPr>
        </p:nvSpPr>
        <p:spPr/>
      </p:sp>
      <p:sp>
        <p:nvSpPr>
          <p:cNvPr id="1048588" name="Notes Placeholder 2"/>
          <p:cNvSpPr>
            <a:spLocks noGrp="1"/>
          </p:cNvSpPr>
          <p:nvPr>
            <p:ph type="body" idx="1"/>
          </p:nvPr>
        </p:nvSpPr>
        <p:spPr/>
        <p:txBody>
          <a:bodyPr>
            <a:normAutofit/>
          </a:bodyPr>
          <a:p>
            <a:r>
              <a:rPr dirty="0" lang="en-US"/>
              <a:t>Ascites is the accumulation of fluid in the peritoneal cavity. It is commonly related to portal hypertension resulting from cirrhosis. Less common etiologies include cardiac failure, hepatic venous outflow obstruction and peritoneal metastases.</a:t>
            </a:r>
            <a:endParaRPr dirty="0" lang="en-US"/>
          </a:p>
        </p:txBody>
      </p:sp>
      <p:sp>
        <p:nvSpPr>
          <p:cNvPr id="1048589" name="Slide Number Placeholder 3"/>
          <p:cNvSpPr>
            <a:spLocks noGrp="1"/>
          </p:cNvSpPr>
          <p:nvPr>
            <p:ph type="sldNum" sz="quarter" idx="10"/>
          </p:nvPr>
        </p:nvSpPr>
        <p:spPr/>
        <p:txBody>
          <a:bodyPr/>
          <a:p>
            <a:fld id="{40F6C351-9B08-4808-BD28-EDBFE8ABA821}" type="slidenum">
              <a:rPr lang="en-US" smtClean="0"/>
              <a:t>44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594" name="Slide Image Placeholder 1"/>
          <p:cNvSpPr>
            <a:spLocks noChangeAspect="1" noRot="1" noGrp="1"/>
          </p:cNvSpPr>
          <p:nvPr>
            <p:ph type="sldImg"/>
          </p:nvPr>
        </p:nvSpPr>
        <p:spPr/>
      </p:sp>
      <p:sp>
        <p:nvSpPr>
          <p:cNvPr id="1048595" name="Notes Placeholder 2"/>
          <p:cNvSpPr>
            <a:spLocks noGrp="1"/>
          </p:cNvSpPr>
          <p:nvPr>
            <p:ph type="body" idx="1"/>
          </p:nvPr>
        </p:nvSpPr>
        <p:spPr/>
        <p:txBody>
          <a:bodyPr>
            <a:normAutofit/>
          </a:bodyPr>
          <a:p>
            <a:r>
              <a:rPr b="1" dirty="0" sz="1200" i="0" kern="1200" lang="en-US" err="1" smtClean="0">
                <a:solidFill>
                  <a:schemeClr val="tx1"/>
                </a:solidFill>
                <a:latin typeface="+mn-lt"/>
                <a:ea typeface="+mn-ea"/>
                <a:cs typeface="+mn-cs"/>
              </a:rPr>
              <a:t>Transudates</a:t>
            </a:r>
            <a:r>
              <a:rPr baseline="0" b="1" dirty="0" sz="1200" i="0" kern="1200" lang="en-US" smtClean="0">
                <a:solidFill>
                  <a:schemeClr val="tx1"/>
                </a:solidFill>
                <a:latin typeface="+mn-lt"/>
                <a:ea typeface="+mn-ea"/>
                <a:cs typeface="+mn-cs"/>
              </a:rPr>
              <a:t> </a:t>
            </a:r>
            <a:r>
              <a:rPr baseline="0" b="0" dirty="0" sz="1200" i="0" kern="1200" lang="en-US" smtClean="0">
                <a:solidFill>
                  <a:schemeClr val="tx1"/>
                </a:solidFill>
                <a:latin typeface="+mn-lt"/>
                <a:ea typeface="+mn-ea"/>
                <a:cs typeface="+mn-cs"/>
              </a:rPr>
              <a:t>are as a </a:t>
            </a:r>
            <a:r>
              <a:rPr b="0" dirty="0" sz="1200" i="0" kern="1200" lang="en-US" smtClean="0">
                <a:solidFill>
                  <a:schemeClr val="tx1"/>
                </a:solidFill>
                <a:latin typeface="+mn-lt"/>
                <a:ea typeface="+mn-ea"/>
                <a:cs typeface="+mn-cs"/>
              </a:rPr>
              <a:t>result of increased pressure in the hepatic portal vein (&gt;8 mmHg, usually around 20 mmHg), e.g. due to cirrhosis, while </a:t>
            </a:r>
            <a:r>
              <a:rPr b="1" dirty="0" sz="1200" i="0" kern="1200" lang="en-US" smtClean="0">
                <a:solidFill>
                  <a:schemeClr val="tx1"/>
                </a:solidFill>
                <a:latin typeface="+mn-lt"/>
                <a:ea typeface="+mn-ea"/>
                <a:cs typeface="+mn-cs"/>
              </a:rPr>
              <a:t>exudates</a:t>
            </a:r>
            <a:r>
              <a:rPr b="0" dirty="0" sz="1200" i="0" kern="1200" lang="en-US" smtClean="0">
                <a:solidFill>
                  <a:schemeClr val="tx1"/>
                </a:solidFill>
                <a:latin typeface="+mn-lt"/>
                <a:ea typeface="+mn-ea"/>
                <a:cs typeface="+mn-cs"/>
              </a:rPr>
              <a:t> are actively secreted fluid due to inflammation or malignancy.</a:t>
            </a:r>
            <a:endParaRPr dirty="0" lang="en-US"/>
          </a:p>
        </p:txBody>
      </p:sp>
      <p:sp>
        <p:nvSpPr>
          <p:cNvPr id="1048596" name="Slide Number Placeholder 3"/>
          <p:cNvSpPr>
            <a:spLocks noGrp="1"/>
          </p:cNvSpPr>
          <p:nvPr>
            <p:ph type="sldNum" sz="quarter" idx="10"/>
          </p:nvPr>
        </p:nvSpPr>
        <p:spPr/>
        <p:txBody>
          <a:bodyPr/>
          <a:p>
            <a:fld id="{40F6C351-9B08-4808-BD28-EDBFE8ABA821}" type="slidenum">
              <a:rPr lang="en-US" smtClean="0"/>
              <a:t>46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600" name="Slide Image Placeholder 1"/>
          <p:cNvSpPr>
            <a:spLocks noChangeAspect="1" noRot="1" noGrp="1"/>
          </p:cNvSpPr>
          <p:nvPr>
            <p:ph type="sldImg"/>
          </p:nvPr>
        </p:nvSpPr>
        <p:spPr/>
      </p:sp>
      <p:sp>
        <p:nvSpPr>
          <p:cNvPr id="1048601" name="Notes Placeholder 2"/>
          <p:cNvSpPr>
            <a:spLocks noGrp="1"/>
          </p:cNvSpPr>
          <p:nvPr>
            <p:ph type="body" idx="1"/>
          </p:nvPr>
        </p:nvSpPr>
        <p:spPr/>
        <p:txBody>
          <a:bodyPr>
            <a:normAutofit/>
          </a:bodyPr>
          <a:p>
            <a:r>
              <a:rPr b="0" dirty="0" sz="1200" i="0" kern="1200" lang="en-US" smtClean="0">
                <a:solidFill>
                  <a:schemeClr val="tx1"/>
                </a:solidFill>
                <a:latin typeface="+mn-lt"/>
                <a:ea typeface="+mn-ea"/>
                <a:cs typeface="+mn-cs"/>
              </a:rPr>
              <a:t>The '</a:t>
            </a:r>
            <a:r>
              <a:rPr b="1" dirty="0" sz="1200" i="0" kern="1200" lang="en-US" smtClean="0">
                <a:solidFill>
                  <a:schemeClr val="tx1"/>
                </a:solidFill>
                <a:latin typeface="+mn-lt"/>
                <a:ea typeface="+mn-ea"/>
                <a:cs typeface="+mn-cs"/>
              </a:rPr>
              <a:t>acute abdomen</a:t>
            </a:r>
            <a:r>
              <a:rPr b="0" dirty="0" sz="1200" i="0" kern="1200" lang="en-US" smtClean="0">
                <a:solidFill>
                  <a:schemeClr val="tx1"/>
                </a:solidFill>
                <a:latin typeface="+mn-lt"/>
                <a:ea typeface="+mn-ea"/>
                <a:cs typeface="+mn-cs"/>
              </a:rPr>
              <a:t>' is defined as a sudden onset of severe abdominal pain of less than 24 hours duration.</a:t>
            </a:r>
          </a:p>
          <a:p>
            <a:r>
              <a:rPr b="1" dirty="0" sz="1200" i="0" kern="1200" lang="en-US" smtClean="0">
                <a:solidFill>
                  <a:schemeClr val="tx1"/>
                </a:solidFill>
                <a:latin typeface="+mn-lt"/>
                <a:ea typeface="+mn-ea"/>
                <a:cs typeface="+mn-cs"/>
              </a:rPr>
              <a:t>Thrombocytopenia</a:t>
            </a:r>
            <a:r>
              <a:rPr b="0" dirty="0" sz="1200" i="0" kern="1200" lang="en-US" smtClean="0">
                <a:solidFill>
                  <a:schemeClr val="tx1"/>
                </a:solidFill>
                <a:latin typeface="+mn-lt"/>
                <a:ea typeface="+mn-ea"/>
                <a:cs typeface="+mn-cs"/>
              </a:rPr>
              <a:t> is a condition in which you have a low blood platelet count.</a:t>
            </a:r>
            <a:endParaRPr dirty="0" lang="en-US"/>
          </a:p>
        </p:txBody>
      </p:sp>
      <p:sp>
        <p:nvSpPr>
          <p:cNvPr id="1048602" name="Slide Number Placeholder 3"/>
          <p:cNvSpPr>
            <a:spLocks noGrp="1"/>
          </p:cNvSpPr>
          <p:nvPr>
            <p:ph type="sldNum" sz="quarter" idx="10"/>
          </p:nvPr>
        </p:nvSpPr>
        <p:spPr/>
        <p:txBody>
          <a:bodyPr/>
          <a:p>
            <a:fld id="{40F6C351-9B08-4808-BD28-EDBFE8ABA821}" type="slidenum">
              <a:rPr lang="en-US" smtClean="0"/>
              <a:t>47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227" name=""/>
        <p:cNvGrpSpPr/>
        <p:nvPr/>
      </p:nvGrpSpPr>
      <p:grpSpPr>
        <a:xfrm>
          <a:off x="0" y="0"/>
          <a:ext cx="0" cy="0"/>
          <a:chOff x="0" y="0"/>
          <a:chExt cx="0" cy="0"/>
        </a:xfrm>
      </p:grpSpPr>
      <p:sp>
        <p:nvSpPr>
          <p:cNvPr id="1048689" name="Slide Image Placeholder 1"/>
          <p:cNvSpPr>
            <a:spLocks noChangeAspect="1" noRot="1" noGrp="1"/>
          </p:cNvSpPr>
          <p:nvPr>
            <p:ph type="sldImg"/>
          </p:nvPr>
        </p:nvSpPr>
        <p:spPr/>
      </p:sp>
      <p:sp>
        <p:nvSpPr>
          <p:cNvPr id="1048690" name="Notes Placeholder 2"/>
          <p:cNvSpPr>
            <a:spLocks noGrp="1"/>
          </p:cNvSpPr>
          <p:nvPr>
            <p:ph type="body" idx="1"/>
          </p:nvPr>
        </p:nvSpPr>
        <p:spPr/>
        <p:txBody>
          <a:bodyPr>
            <a:normAutofit/>
          </a:bodyPr>
          <a:p>
            <a:endParaRPr dirty="0" lang="en-US"/>
          </a:p>
        </p:txBody>
      </p:sp>
      <p:sp>
        <p:nvSpPr>
          <p:cNvPr id="1048691" name="Slide Number Placeholder 3"/>
          <p:cNvSpPr>
            <a:spLocks noGrp="1"/>
          </p:cNvSpPr>
          <p:nvPr>
            <p:ph type="sldNum" sz="quarter" idx="10"/>
          </p:nvPr>
        </p:nvSpPr>
        <p:spPr/>
        <p:txBody>
          <a:bodyPr/>
          <a:p>
            <a:fld id="{40F6C351-9B08-4808-BD28-EDBFE8ABA821}" type="slidenum">
              <a:rPr lang="en-US" smtClean="0"/>
              <a:t>56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230" name=""/>
        <p:cNvGrpSpPr/>
        <p:nvPr/>
      </p:nvGrpSpPr>
      <p:grpSpPr>
        <a:xfrm>
          <a:off x="0" y="0"/>
          <a:ext cx="0" cy="0"/>
          <a:chOff x="0" y="0"/>
          <a:chExt cx="0" cy="0"/>
        </a:xfrm>
      </p:grpSpPr>
      <p:sp>
        <p:nvSpPr>
          <p:cNvPr id="1048693" name="Slide Image Placeholder 1"/>
          <p:cNvSpPr>
            <a:spLocks noChangeAspect="1" noRot="1" noGrp="1"/>
          </p:cNvSpPr>
          <p:nvPr>
            <p:ph type="sldImg"/>
          </p:nvPr>
        </p:nvSpPr>
        <p:spPr/>
      </p:sp>
      <p:sp>
        <p:nvSpPr>
          <p:cNvPr id="1048694" name="Notes Placeholder 2"/>
          <p:cNvSpPr>
            <a:spLocks noGrp="1"/>
          </p:cNvSpPr>
          <p:nvPr>
            <p:ph type="body" idx="1"/>
          </p:nvPr>
        </p:nvSpPr>
        <p:spPr/>
        <p:txBody>
          <a:bodyPr>
            <a:normAutofit/>
          </a:bodyPr>
          <a:p>
            <a:r>
              <a:rPr b="0" dirty="0" sz="1200" i="0" kern="1200" lang="en-US" smtClean="0">
                <a:solidFill>
                  <a:schemeClr val="tx1"/>
                </a:solidFill>
                <a:latin typeface="+mn-lt"/>
                <a:ea typeface="+mn-ea"/>
                <a:cs typeface="+mn-cs"/>
              </a:rPr>
              <a:t>Diuretic resistant </a:t>
            </a:r>
            <a:r>
              <a:rPr b="1" dirty="0" sz="1200" i="0" kern="1200" lang="en-US" err="1" smtClean="0">
                <a:solidFill>
                  <a:schemeClr val="tx1"/>
                </a:solidFill>
                <a:latin typeface="+mn-lt"/>
                <a:ea typeface="+mn-ea"/>
                <a:cs typeface="+mn-cs"/>
              </a:rPr>
              <a:t>ascites</a:t>
            </a:r>
            <a:r>
              <a:rPr b="0" dirty="0" sz="1200" i="0" kern="1200" lang="en-US" err="1" smtClean="0">
                <a:solidFill>
                  <a:schemeClr val="tx1"/>
                </a:solidFill>
                <a:latin typeface="+mn-lt"/>
                <a:ea typeface="+mn-ea"/>
                <a:cs typeface="+mn-cs"/>
              </a:rPr>
              <a:t>—</a:t>
            </a:r>
            <a:r>
              <a:rPr b="1" dirty="0" sz="1200" i="0" kern="1200" lang="en-US" err="1" smtClean="0">
                <a:solidFill>
                  <a:schemeClr val="tx1"/>
                </a:solidFill>
                <a:latin typeface="+mn-lt"/>
                <a:ea typeface="+mn-ea"/>
                <a:cs typeface="+mn-cs"/>
              </a:rPr>
              <a:t>ascites</a:t>
            </a:r>
            <a:r>
              <a:rPr b="0" dirty="0" sz="1200" i="0" kern="1200" lang="en-US" smtClean="0">
                <a:solidFill>
                  <a:schemeClr val="tx1"/>
                </a:solidFill>
                <a:latin typeface="+mn-lt"/>
                <a:ea typeface="+mn-ea"/>
                <a:cs typeface="+mn-cs"/>
              </a:rPr>
              <a:t> that is refractory to dietary </a:t>
            </a:r>
            <a:r>
              <a:rPr b="1" dirty="0" sz="1200" i="0" kern="1200" lang="en-US" smtClean="0">
                <a:solidFill>
                  <a:schemeClr val="tx1"/>
                </a:solidFill>
                <a:latin typeface="+mn-lt"/>
                <a:ea typeface="+mn-ea"/>
                <a:cs typeface="+mn-cs"/>
              </a:rPr>
              <a:t>sodium</a:t>
            </a:r>
            <a:r>
              <a:rPr b="0" dirty="0" sz="1200" i="0" kern="1200" lang="en-US" smtClean="0">
                <a:solidFill>
                  <a:schemeClr val="tx1"/>
                </a:solidFill>
                <a:latin typeface="+mn-lt"/>
                <a:ea typeface="+mn-ea"/>
                <a:cs typeface="+mn-cs"/>
              </a:rPr>
              <a:t> restriction and intensive diuretic </a:t>
            </a:r>
            <a:r>
              <a:rPr b="1" dirty="0" sz="1200" i="0" kern="1200" lang="en-US" smtClean="0">
                <a:solidFill>
                  <a:schemeClr val="tx1"/>
                </a:solidFill>
                <a:latin typeface="+mn-lt"/>
                <a:ea typeface="+mn-ea"/>
                <a:cs typeface="+mn-cs"/>
              </a:rPr>
              <a:t>treatment</a:t>
            </a:r>
            <a:r>
              <a:rPr b="0" dirty="0" sz="1200" i="0" kern="1200" lang="en-US" smtClean="0">
                <a:solidFill>
                  <a:schemeClr val="tx1"/>
                </a:solidFill>
                <a:latin typeface="+mn-lt"/>
                <a:ea typeface="+mn-ea"/>
                <a:cs typeface="+mn-cs"/>
              </a:rPr>
              <a:t> (</a:t>
            </a:r>
            <a:r>
              <a:rPr b="0" dirty="0" sz="1200" i="0" kern="1200" lang="en-US" err="1" smtClean="0">
                <a:solidFill>
                  <a:schemeClr val="tx1"/>
                </a:solidFill>
                <a:latin typeface="+mn-lt"/>
                <a:ea typeface="+mn-ea"/>
                <a:cs typeface="+mn-cs"/>
              </a:rPr>
              <a:t>spironolactone</a:t>
            </a:r>
            <a:r>
              <a:rPr b="0" dirty="0" sz="1200" i="0" kern="1200" lang="en-US" smtClean="0">
                <a:solidFill>
                  <a:schemeClr val="tx1"/>
                </a:solidFill>
                <a:latin typeface="+mn-lt"/>
                <a:ea typeface="+mn-ea"/>
                <a:cs typeface="+mn-cs"/>
              </a:rPr>
              <a:t> 400 mg/day and </a:t>
            </a:r>
            <a:r>
              <a:rPr b="0" dirty="0" sz="1200" i="0" kern="1200" lang="en-US" err="1" smtClean="0">
                <a:solidFill>
                  <a:schemeClr val="tx1"/>
                </a:solidFill>
                <a:latin typeface="+mn-lt"/>
                <a:ea typeface="+mn-ea"/>
                <a:cs typeface="+mn-cs"/>
              </a:rPr>
              <a:t>frusemide</a:t>
            </a:r>
            <a:r>
              <a:rPr b="0" dirty="0" sz="1200" i="0" kern="1200" lang="en-US" smtClean="0">
                <a:solidFill>
                  <a:schemeClr val="tx1"/>
                </a:solidFill>
                <a:latin typeface="+mn-lt"/>
                <a:ea typeface="+mn-ea"/>
                <a:cs typeface="+mn-cs"/>
              </a:rPr>
              <a:t> 160 mg/day for at least one week, and a </a:t>
            </a:r>
            <a:r>
              <a:rPr b="1" dirty="0" sz="1200" i="0" kern="1200" lang="en-US" smtClean="0">
                <a:solidFill>
                  <a:schemeClr val="tx1"/>
                </a:solidFill>
                <a:latin typeface="+mn-lt"/>
                <a:ea typeface="+mn-ea"/>
                <a:cs typeface="+mn-cs"/>
              </a:rPr>
              <a:t>salt</a:t>
            </a:r>
            <a:r>
              <a:rPr b="0" dirty="0" sz="1200" i="0" kern="1200" lang="en-US" smtClean="0">
                <a:solidFill>
                  <a:schemeClr val="tx1"/>
                </a:solidFill>
                <a:latin typeface="+mn-lt"/>
                <a:ea typeface="+mn-ea"/>
                <a:cs typeface="+mn-cs"/>
              </a:rPr>
              <a:t> restricted diet of less than 90 </a:t>
            </a:r>
            <a:r>
              <a:rPr b="0" dirty="0" sz="1200" i="0" kern="1200" lang="en-US" err="1" smtClean="0">
                <a:solidFill>
                  <a:schemeClr val="tx1"/>
                </a:solidFill>
                <a:latin typeface="+mn-lt"/>
                <a:ea typeface="+mn-ea"/>
                <a:cs typeface="+mn-cs"/>
              </a:rPr>
              <a:t>mmol</a:t>
            </a:r>
            <a:r>
              <a:rPr b="0" dirty="0" sz="1200" i="0" kern="1200" lang="en-US" smtClean="0">
                <a:solidFill>
                  <a:schemeClr val="tx1"/>
                </a:solidFill>
                <a:latin typeface="+mn-lt"/>
                <a:ea typeface="+mn-ea"/>
                <a:cs typeface="+mn-cs"/>
              </a:rPr>
              <a:t>/day (5.2 g of </a:t>
            </a:r>
            <a:r>
              <a:rPr b="1" dirty="0" sz="1200" i="0" kern="1200" lang="en-US" smtClean="0">
                <a:solidFill>
                  <a:schemeClr val="tx1"/>
                </a:solidFill>
                <a:latin typeface="+mn-lt"/>
                <a:ea typeface="+mn-ea"/>
                <a:cs typeface="+mn-cs"/>
              </a:rPr>
              <a:t>salt</a:t>
            </a:r>
            <a:r>
              <a:rPr b="0" dirty="0" sz="1200" i="0" kern="1200" lang="en-US" smtClean="0">
                <a:solidFill>
                  <a:schemeClr val="tx1"/>
                </a:solidFill>
                <a:latin typeface="+mn-lt"/>
                <a:ea typeface="+mn-ea"/>
                <a:cs typeface="+mn-cs"/>
              </a:rPr>
              <a:t>)/day). </a:t>
            </a:r>
            <a:r>
              <a:rPr b="1" dirty="0" sz="1200" i="0" kern="1200" lang="en-US" smtClean="0">
                <a:solidFill>
                  <a:schemeClr val="tx1"/>
                </a:solidFill>
                <a:latin typeface="+mn-lt"/>
                <a:ea typeface="+mn-ea"/>
                <a:cs typeface="+mn-cs"/>
              </a:rPr>
              <a:t>Sodium</a:t>
            </a:r>
            <a:r>
              <a:rPr b="0" dirty="0" sz="1200" i="0" kern="1200" lang="en-US" smtClean="0">
                <a:solidFill>
                  <a:schemeClr val="tx1"/>
                </a:solidFill>
                <a:latin typeface="+mn-lt"/>
                <a:ea typeface="+mn-ea"/>
                <a:cs typeface="+mn-cs"/>
              </a:rPr>
              <a:t> restriction (20-30 </a:t>
            </a:r>
            <a:r>
              <a:rPr b="0" dirty="0" sz="1200" i="0" kern="1200" lang="en-US" err="1" smtClean="0">
                <a:solidFill>
                  <a:schemeClr val="tx1"/>
                </a:solidFill>
                <a:latin typeface="+mn-lt"/>
                <a:ea typeface="+mn-ea"/>
                <a:cs typeface="+mn-cs"/>
              </a:rPr>
              <a:t>mEq</a:t>
            </a:r>
            <a:r>
              <a:rPr b="0" dirty="0" sz="1200" i="0" kern="1200" lang="en-US" smtClean="0">
                <a:solidFill>
                  <a:schemeClr val="tx1"/>
                </a:solidFill>
                <a:latin typeface="+mn-lt"/>
                <a:ea typeface="+mn-ea"/>
                <a:cs typeface="+mn-cs"/>
              </a:rPr>
              <a:t>/d) and diuretic therapy constitute the ... Supplementing 5 g of </a:t>
            </a:r>
            <a:r>
              <a:rPr b="1" dirty="0" sz="1200" i="0" kern="1200" lang="en-US" smtClean="0">
                <a:solidFill>
                  <a:schemeClr val="tx1"/>
                </a:solidFill>
                <a:latin typeface="+mn-lt"/>
                <a:ea typeface="+mn-ea"/>
                <a:cs typeface="+mn-cs"/>
              </a:rPr>
              <a:t>albumin</a:t>
            </a:r>
            <a:r>
              <a:rPr b="0" dirty="0" sz="1200" i="0" kern="1200" lang="en-US" smtClean="0">
                <a:solidFill>
                  <a:schemeClr val="tx1"/>
                </a:solidFill>
                <a:latin typeface="+mn-lt"/>
                <a:ea typeface="+mn-ea"/>
                <a:cs typeface="+mn-cs"/>
              </a:rPr>
              <a:t> per each liter over 5 L of </a:t>
            </a:r>
            <a:r>
              <a:rPr b="1" dirty="0" sz="1200" i="0" kern="1200" lang="en-US" err="1" smtClean="0">
                <a:solidFill>
                  <a:schemeClr val="tx1"/>
                </a:solidFill>
                <a:latin typeface="+mn-lt"/>
                <a:ea typeface="+mn-ea"/>
                <a:cs typeface="+mn-cs"/>
              </a:rPr>
              <a:t>ascitic</a:t>
            </a:r>
            <a:r>
              <a:rPr b="0" dirty="0" sz="1200" i="0" kern="1200" lang="en-US" smtClean="0">
                <a:solidFill>
                  <a:schemeClr val="tx1"/>
                </a:solidFill>
                <a:latin typeface="+mn-lt"/>
                <a:ea typeface="+mn-ea"/>
                <a:cs typeface="+mn-cs"/>
              </a:rPr>
              <a:t> fluid </a:t>
            </a:r>
            <a:endParaRPr dirty="0" lang="en-US"/>
          </a:p>
        </p:txBody>
      </p:sp>
      <p:sp>
        <p:nvSpPr>
          <p:cNvPr id="1048695" name="Slide Number Placeholder 3"/>
          <p:cNvSpPr>
            <a:spLocks noGrp="1"/>
          </p:cNvSpPr>
          <p:nvPr>
            <p:ph type="sldNum" sz="quarter" idx="10"/>
          </p:nvPr>
        </p:nvSpPr>
        <p:spPr/>
        <p:txBody>
          <a:bodyPr/>
          <a:p>
            <a:fld id="{40F6C351-9B08-4808-BD28-EDBFE8ABA821}" type="slidenum">
              <a:rPr lang="en-US" smtClean="0"/>
              <a:t>57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235" name=""/>
        <p:cNvGrpSpPr/>
        <p:nvPr/>
      </p:nvGrpSpPr>
      <p:grpSpPr>
        <a:xfrm>
          <a:off x="0" y="0"/>
          <a:ext cx="0" cy="0"/>
          <a:chOff x="0" y="0"/>
          <a:chExt cx="0" cy="0"/>
        </a:xfrm>
      </p:grpSpPr>
      <p:sp>
        <p:nvSpPr>
          <p:cNvPr id="1048701" name="Slide Image Placeholder 1"/>
          <p:cNvSpPr>
            <a:spLocks noChangeAspect="1" noRot="1" noGrp="1"/>
          </p:cNvSpPr>
          <p:nvPr>
            <p:ph type="sldImg"/>
          </p:nvPr>
        </p:nvSpPr>
        <p:spPr/>
      </p:sp>
      <p:sp>
        <p:nvSpPr>
          <p:cNvPr id="1048702" name="Notes Placeholder 2"/>
          <p:cNvSpPr>
            <a:spLocks noGrp="1"/>
          </p:cNvSpPr>
          <p:nvPr>
            <p:ph type="body" idx="1"/>
          </p:nvPr>
        </p:nvSpPr>
        <p:spPr/>
        <p:txBody>
          <a:bodyPr>
            <a:normAutofit/>
          </a:bodyPr>
          <a:p>
            <a:r>
              <a:rPr dirty="0" lang="en-US" smtClean="0"/>
              <a:t>IDC: Indwelling catheter</a:t>
            </a:r>
            <a:endParaRPr dirty="0" lang="en-US"/>
          </a:p>
        </p:txBody>
      </p:sp>
      <p:sp>
        <p:nvSpPr>
          <p:cNvPr id="1048703" name="Slide Number Placeholder 3"/>
          <p:cNvSpPr>
            <a:spLocks noGrp="1"/>
          </p:cNvSpPr>
          <p:nvPr>
            <p:ph type="sldNum" sz="quarter" idx="10"/>
          </p:nvPr>
        </p:nvSpPr>
        <p:spPr/>
        <p:txBody>
          <a:bodyPr/>
          <a:p>
            <a:fld id="{40F6C351-9B08-4808-BD28-EDBFE8ABA821}" type="slidenum">
              <a:rPr lang="en-US" smtClean="0"/>
              <a:t>60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741" name="Slide Image Placeholder 1"/>
          <p:cNvSpPr>
            <a:spLocks noChangeAspect="1" noRot="1" noGrp="1"/>
          </p:cNvSpPr>
          <p:nvPr>
            <p:ph type="sldImg"/>
          </p:nvPr>
        </p:nvSpPr>
        <p:spPr/>
      </p:sp>
      <p:sp>
        <p:nvSpPr>
          <p:cNvPr id="1048742" name="Notes Placeholder 2"/>
          <p:cNvSpPr>
            <a:spLocks noGrp="1"/>
          </p:cNvSpPr>
          <p:nvPr>
            <p:ph type="body" idx="1"/>
          </p:nvPr>
        </p:nvSpPr>
        <p:spPr/>
        <p:txBody>
          <a:bodyPr>
            <a:normAutofit/>
          </a:bodyPr>
          <a:p>
            <a:r>
              <a:rPr dirty="0" lang="en-US" smtClean="0"/>
              <a:t>***Most</a:t>
            </a:r>
            <a:r>
              <a:rPr baseline="0" dirty="0" lang="en-US" smtClean="0"/>
              <a:t> common x-rays: chest x-ray, skull x-ray, x-ray of the bones***</a:t>
            </a:r>
            <a:endParaRPr dirty="0" lang="en-US"/>
          </a:p>
        </p:txBody>
      </p:sp>
      <p:sp>
        <p:nvSpPr>
          <p:cNvPr id="1048743" name="Slide Number Placeholder 3"/>
          <p:cNvSpPr>
            <a:spLocks noGrp="1"/>
          </p:cNvSpPr>
          <p:nvPr>
            <p:ph type="sldNum" sz="quarter" idx="10"/>
          </p:nvPr>
        </p:nvSpPr>
        <p:spPr/>
        <p:txBody>
          <a:bodyPr/>
          <a:p>
            <a:fld id="{40F6C351-9B08-4808-BD28-EDBFE8ABA821}" type="slidenum">
              <a:rPr lang="en-US" smtClean="0"/>
              <a:t>86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74" name=""/>
        <p:cNvGrpSpPr/>
        <p:nvPr/>
      </p:nvGrpSpPr>
      <p:grpSpPr>
        <a:xfrm>
          <a:off x="0" y="0"/>
          <a:ext cx="0" cy="0"/>
          <a:chOff x="0" y="0"/>
          <a:chExt cx="0" cy="0"/>
        </a:xfrm>
      </p:grpSpPr>
      <p:sp>
        <p:nvSpPr>
          <p:cNvPr id="1048605" name="Title 1"/>
          <p:cNvSpPr>
            <a:spLocks noGrp="1"/>
          </p:cNvSpPr>
          <p:nvPr>
            <p:ph type="ctrTitle"/>
          </p:nvPr>
        </p:nvSpPr>
        <p:spPr>
          <a:xfrm>
            <a:off x="685800" y="2130425"/>
            <a:ext cx="7772400" cy="1470025"/>
          </a:xfrm>
        </p:spPr>
        <p:txBody>
          <a:bodyPr/>
          <a:p>
            <a:r>
              <a:rPr lang="en-US" smtClean="0"/>
              <a:t>Click to edit Master title style</a:t>
            </a:r>
            <a:endParaRPr lang="en-US"/>
          </a:p>
        </p:txBody>
      </p:sp>
      <p:sp>
        <p:nvSpPr>
          <p:cNvPr id="1048606"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US"/>
          </a:p>
        </p:txBody>
      </p:sp>
      <p:sp>
        <p:nvSpPr>
          <p:cNvPr id="1048607" name="Date Placeholder 3"/>
          <p:cNvSpPr>
            <a:spLocks noGrp="1"/>
          </p:cNvSpPr>
          <p:nvPr>
            <p:ph type="dt" sz="half" idx="10"/>
          </p:nvPr>
        </p:nvSpPr>
        <p:spPr/>
        <p:txBody>
          <a:bodyPr/>
          <a:p>
            <a:fld id="{B3EDA163-F217-4836-AB9C-7465E9A2FF7F}" type="datetimeFigureOut">
              <a:rPr lang="en-US" smtClean="0"/>
              <a:t>10/24/2019</a:t>
            </a:fld>
            <a:endParaRPr lang="en-US"/>
          </a:p>
        </p:txBody>
      </p:sp>
      <p:sp>
        <p:nvSpPr>
          <p:cNvPr id="1048608" name="Footer Placeholder 4"/>
          <p:cNvSpPr>
            <a:spLocks noGrp="1"/>
          </p:cNvSpPr>
          <p:nvPr>
            <p:ph type="ftr" sz="quarter" idx="11"/>
          </p:nvPr>
        </p:nvSpPr>
        <p:spPr/>
        <p:txBody>
          <a:bodyPr/>
          <a:p>
            <a:endParaRPr lang="en-US"/>
          </a:p>
        </p:txBody>
      </p:sp>
      <p:sp>
        <p:nvSpPr>
          <p:cNvPr id="1048609" name="Slide Number Placeholder 5"/>
          <p:cNvSpPr>
            <a:spLocks noGrp="1"/>
          </p:cNvSpPr>
          <p:nvPr>
            <p:ph type="sldNum" sz="quarter" idx="12"/>
          </p:nvPr>
        </p:nvSpPr>
        <p:spPr/>
        <p:txBody>
          <a:bodyPr/>
          <a:p>
            <a:fld id="{C2637DA0-5ED2-4F3B-9503-24D97EF4CE7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328" name=""/>
        <p:cNvGrpSpPr/>
        <p:nvPr/>
      </p:nvGrpSpPr>
      <p:grpSpPr>
        <a:xfrm>
          <a:off x="0" y="0"/>
          <a:ext cx="0" cy="0"/>
          <a:chOff x="0" y="0"/>
          <a:chExt cx="0" cy="0"/>
        </a:xfrm>
      </p:grpSpPr>
      <p:sp>
        <p:nvSpPr>
          <p:cNvPr id="1048873" name="Title 1"/>
          <p:cNvSpPr>
            <a:spLocks noGrp="1"/>
          </p:cNvSpPr>
          <p:nvPr>
            <p:ph type="title"/>
          </p:nvPr>
        </p:nvSpPr>
        <p:spPr/>
        <p:txBody>
          <a:bodyPr/>
          <a:p>
            <a:r>
              <a:rPr lang="en-US" smtClean="0"/>
              <a:t>Click to edit Master title style</a:t>
            </a:r>
            <a:endParaRPr lang="en-US"/>
          </a:p>
        </p:txBody>
      </p:sp>
      <p:sp>
        <p:nvSpPr>
          <p:cNvPr id="1048874"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75" name="Date Placeholder 3"/>
          <p:cNvSpPr>
            <a:spLocks noGrp="1"/>
          </p:cNvSpPr>
          <p:nvPr>
            <p:ph type="dt" sz="half" idx="10"/>
          </p:nvPr>
        </p:nvSpPr>
        <p:spPr/>
        <p:txBody>
          <a:bodyPr/>
          <a:p>
            <a:fld id="{B3EDA163-F217-4836-AB9C-7465E9A2FF7F}" type="datetimeFigureOut">
              <a:rPr lang="en-US" smtClean="0"/>
              <a:t>10/24/2019</a:t>
            </a:fld>
            <a:endParaRPr lang="en-US"/>
          </a:p>
        </p:txBody>
      </p:sp>
      <p:sp>
        <p:nvSpPr>
          <p:cNvPr id="1048876" name="Footer Placeholder 4"/>
          <p:cNvSpPr>
            <a:spLocks noGrp="1"/>
          </p:cNvSpPr>
          <p:nvPr>
            <p:ph type="ftr" sz="quarter" idx="11"/>
          </p:nvPr>
        </p:nvSpPr>
        <p:spPr/>
        <p:txBody>
          <a:bodyPr/>
          <a:p>
            <a:endParaRPr lang="en-US"/>
          </a:p>
        </p:txBody>
      </p:sp>
      <p:sp>
        <p:nvSpPr>
          <p:cNvPr id="1048877" name="Slide Number Placeholder 5"/>
          <p:cNvSpPr>
            <a:spLocks noGrp="1"/>
          </p:cNvSpPr>
          <p:nvPr>
            <p:ph type="sldNum" sz="quarter" idx="12"/>
          </p:nvPr>
        </p:nvSpPr>
        <p:spPr/>
        <p:txBody>
          <a:bodyPr/>
          <a:p>
            <a:fld id="{C2637DA0-5ED2-4F3B-9503-24D97EF4CE7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326" name=""/>
        <p:cNvGrpSpPr/>
        <p:nvPr/>
      </p:nvGrpSpPr>
      <p:grpSpPr>
        <a:xfrm>
          <a:off x="0" y="0"/>
          <a:ext cx="0" cy="0"/>
          <a:chOff x="0" y="0"/>
          <a:chExt cx="0" cy="0"/>
        </a:xfrm>
      </p:grpSpPr>
      <p:sp>
        <p:nvSpPr>
          <p:cNvPr id="1048862"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US"/>
          </a:p>
        </p:txBody>
      </p:sp>
      <p:sp>
        <p:nvSpPr>
          <p:cNvPr id="1048863"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64" name="Date Placeholder 3"/>
          <p:cNvSpPr>
            <a:spLocks noGrp="1"/>
          </p:cNvSpPr>
          <p:nvPr>
            <p:ph type="dt" sz="half" idx="10"/>
          </p:nvPr>
        </p:nvSpPr>
        <p:spPr/>
        <p:txBody>
          <a:bodyPr/>
          <a:p>
            <a:fld id="{B3EDA163-F217-4836-AB9C-7465E9A2FF7F}" type="datetimeFigureOut">
              <a:rPr lang="en-US" smtClean="0"/>
              <a:t>10/24/2019</a:t>
            </a:fld>
            <a:endParaRPr lang="en-US"/>
          </a:p>
        </p:txBody>
      </p:sp>
      <p:sp>
        <p:nvSpPr>
          <p:cNvPr id="1048865" name="Footer Placeholder 4"/>
          <p:cNvSpPr>
            <a:spLocks noGrp="1"/>
          </p:cNvSpPr>
          <p:nvPr>
            <p:ph type="ftr" sz="quarter" idx="11"/>
          </p:nvPr>
        </p:nvSpPr>
        <p:spPr/>
        <p:txBody>
          <a:bodyPr/>
          <a:p>
            <a:endParaRPr lang="en-US"/>
          </a:p>
        </p:txBody>
      </p:sp>
      <p:sp>
        <p:nvSpPr>
          <p:cNvPr id="1048866" name="Slide Number Placeholder 5"/>
          <p:cNvSpPr>
            <a:spLocks noGrp="1"/>
          </p:cNvSpPr>
          <p:nvPr>
            <p:ph type="sldNum" sz="quarter" idx="12"/>
          </p:nvPr>
        </p:nvSpPr>
        <p:spPr/>
        <p:txBody>
          <a:bodyPr/>
          <a:p>
            <a:fld id="{C2637DA0-5ED2-4F3B-9503-24D97EF4CE7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67"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lang="en-US"/>
          </a:p>
        </p:txBody>
      </p:sp>
      <p:sp>
        <p:nvSpPr>
          <p:cNvPr id="104858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p>
            <a:fld id="{B3EDA163-F217-4836-AB9C-7465E9A2FF7F}" type="datetimeFigureOut">
              <a:rPr lang="en-US" smtClean="0"/>
              <a:t>10/24/2019</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C2637DA0-5ED2-4F3B-9503-24D97EF4CE7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329" name=""/>
        <p:cNvGrpSpPr/>
        <p:nvPr/>
      </p:nvGrpSpPr>
      <p:grpSpPr>
        <a:xfrm>
          <a:off x="0" y="0"/>
          <a:ext cx="0" cy="0"/>
          <a:chOff x="0" y="0"/>
          <a:chExt cx="0" cy="0"/>
        </a:xfrm>
      </p:grpSpPr>
      <p:sp>
        <p:nvSpPr>
          <p:cNvPr id="1048878"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8879"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880" name="Date Placeholder 3"/>
          <p:cNvSpPr>
            <a:spLocks noGrp="1"/>
          </p:cNvSpPr>
          <p:nvPr>
            <p:ph type="dt" sz="half" idx="10"/>
          </p:nvPr>
        </p:nvSpPr>
        <p:spPr/>
        <p:txBody>
          <a:bodyPr/>
          <a:p>
            <a:fld id="{B3EDA163-F217-4836-AB9C-7465E9A2FF7F}" type="datetimeFigureOut">
              <a:rPr lang="en-US" smtClean="0"/>
              <a:t>10/24/2019</a:t>
            </a:fld>
            <a:endParaRPr lang="en-US"/>
          </a:p>
        </p:txBody>
      </p:sp>
      <p:sp>
        <p:nvSpPr>
          <p:cNvPr id="1048881" name="Footer Placeholder 4"/>
          <p:cNvSpPr>
            <a:spLocks noGrp="1"/>
          </p:cNvSpPr>
          <p:nvPr>
            <p:ph type="ftr" sz="quarter" idx="11"/>
          </p:nvPr>
        </p:nvSpPr>
        <p:spPr/>
        <p:txBody>
          <a:bodyPr/>
          <a:p>
            <a:endParaRPr lang="en-US"/>
          </a:p>
        </p:txBody>
      </p:sp>
      <p:sp>
        <p:nvSpPr>
          <p:cNvPr id="1048882" name="Slide Number Placeholder 5"/>
          <p:cNvSpPr>
            <a:spLocks noGrp="1"/>
          </p:cNvSpPr>
          <p:nvPr>
            <p:ph type="sldNum" sz="quarter" idx="12"/>
          </p:nvPr>
        </p:nvSpPr>
        <p:spPr/>
        <p:txBody>
          <a:bodyPr/>
          <a:p>
            <a:fld id="{C2637DA0-5ED2-4F3B-9503-24D97EF4CE7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330" name=""/>
        <p:cNvGrpSpPr/>
        <p:nvPr/>
      </p:nvGrpSpPr>
      <p:grpSpPr>
        <a:xfrm>
          <a:off x="0" y="0"/>
          <a:ext cx="0" cy="0"/>
          <a:chOff x="0" y="0"/>
          <a:chExt cx="0" cy="0"/>
        </a:xfrm>
      </p:grpSpPr>
      <p:sp>
        <p:nvSpPr>
          <p:cNvPr id="1048883" name="Title 1"/>
          <p:cNvSpPr>
            <a:spLocks noGrp="1"/>
          </p:cNvSpPr>
          <p:nvPr>
            <p:ph type="title"/>
          </p:nvPr>
        </p:nvSpPr>
        <p:spPr/>
        <p:txBody>
          <a:bodyPr/>
          <a:p>
            <a:r>
              <a:rPr lang="en-US" smtClean="0"/>
              <a:t>Click to edit Master title style</a:t>
            </a:r>
            <a:endParaRPr lang="en-US"/>
          </a:p>
        </p:txBody>
      </p:sp>
      <p:sp>
        <p:nvSpPr>
          <p:cNvPr id="1048884"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85"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86" name="Date Placeholder 4"/>
          <p:cNvSpPr>
            <a:spLocks noGrp="1"/>
          </p:cNvSpPr>
          <p:nvPr>
            <p:ph type="dt" sz="half" idx="10"/>
          </p:nvPr>
        </p:nvSpPr>
        <p:spPr/>
        <p:txBody>
          <a:bodyPr/>
          <a:p>
            <a:fld id="{B3EDA163-F217-4836-AB9C-7465E9A2FF7F}" type="datetimeFigureOut">
              <a:rPr lang="en-US" smtClean="0"/>
              <a:t>10/24/2019</a:t>
            </a:fld>
            <a:endParaRPr lang="en-US"/>
          </a:p>
        </p:txBody>
      </p:sp>
      <p:sp>
        <p:nvSpPr>
          <p:cNvPr id="1048887" name="Footer Placeholder 5"/>
          <p:cNvSpPr>
            <a:spLocks noGrp="1"/>
          </p:cNvSpPr>
          <p:nvPr>
            <p:ph type="ftr" sz="quarter" idx="11"/>
          </p:nvPr>
        </p:nvSpPr>
        <p:spPr/>
        <p:txBody>
          <a:bodyPr/>
          <a:p>
            <a:endParaRPr lang="en-US"/>
          </a:p>
        </p:txBody>
      </p:sp>
      <p:sp>
        <p:nvSpPr>
          <p:cNvPr id="1048888" name="Slide Number Placeholder 6"/>
          <p:cNvSpPr>
            <a:spLocks noGrp="1"/>
          </p:cNvSpPr>
          <p:nvPr>
            <p:ph type="sldNum" sz="quarter" idx="12"/>
          </p:nvPr>
        </p:nvSpPr>
        <p:spPr/>
        <p:txBody>
          <a:bodyPr/>
          <a:p>
            <a:fld id="{C2637DA0-5ED2-4F3B-9503-24D97EF4CE7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269" name=""/>
        <p:cNvGrpSpPr/>
        <p:nvPr/>
      </p:nvGrpSpPr>
      <p:grpSpPr>
        <a:xfrm>
          <a:off x="0" y="0"/>
          <a:ext cx="0" cy="0"/>
          <a:chOff x="0" y="0"/>
          <a:chExt cx="0" cy="0"/>
        </a:xfrm>
      </p:grpSpPr>
      <p:sp>
        <p:nvSpPr>
          <p:cNvPr id="1048750" name="Title 1"/>
          <p:cNvSpPr>
            <a:spLocks noGrp="1"/>
          </p:cNvSpPr>
          <p:nvPr>
            <p:ph type="title"/>
          </p:nvPr>
        </p:nvSpPr>
        <p:spPr/>
        <p:txBody>
          <a:bodyPr/>
          <a:p>
            <a:r>
              <a:rPr lang="en-US" smtClean="0"/>
              <a:t>Click to edit Master title style</a:t>
            </a:r>
            <a:endParaRPr lang="en-US"/>
          </a:p>
        </p:txBody>
      </p:sp>
      <p:sp>
        <p:nvSpPr>
          <p:cNvPr id="1048751"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52"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53"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54"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55" name="Date Placeholder 6"/>
          <p:cNvSpPr>
            <a:spLocks noGrp="1"/>
          </p:cNvSpPr>
          <p:nvPr>
            <p:ph type="dt" sz="half" idx="10"/>
          </p:nvPr>
        </p:nvSpPr>
        <p:spPr/>
        <p:txBody>
          <a:bodyPr/>
          <a:p>
            <a:fld id="{B3EDA163-F217-4836-AB9C-7465E9A2FF7F}" type="datetimeFigureOut">
              <a:rPr lang="en-US" smtClean="0"/>
              <a:t>10/24/2019</a:t>
            </a:fld>
            <a:endParaRPr lang="en-US"/>
          </a:p>
        </p:txBody>
      </p:sp>
      <p:sp>
        <p:nvSpPr>
          <p:cNvPr id="1048756" name="Footer Placeholder 7"/>
          <p:cNvSpPr>
            <a:spLocks noGrp="1"/>
          </p:cNvSpPr>
          <p:nvPr>
            <p:ph type="ftr" sz="quarter" idx="11"/>
          </p:nvPr>
        </p:nvSpPr>
        <p:spPr/>
        <p:txBody>
          <a:bodyPr/>
          <a:p>
            <a:endParaRPr lang="en-US"/>
          </a:p>
        </p:txBody>
      </p:sp>
      <p:sp>
        <p:nvSpPr>
          <p:cNvPr id="1048757" name="Slide Number Placeholder 8"/>
          <p:cNvSpPr>
            <a:spLocks noGrp="1"/>
          </p:cNvSpPr>
          <p:nvPr>
            <p:ph type="sldNum" sz="quarter" idx="12"/>
          </p:nvPr>
        </p:nvSpPr>
        <p:spPr/>
        <p:txBody>
          <a:bodyPr/>
          <a:p>
            <a:fld id="{C2637DA0-5ED2-4F3B-9503-24D97EF4CE7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25" name=""/>
        <p:cNvGrpSpPr/>
        <p:nvPr/>
      </p:nvGrpSpPr>
      <p:grpSpPr>
        <a:xfrm>
          <a:off x="0" y="0"/>
          <a:ext cx="0" cy="0"/>
          <a:chOff x="0" y="0"/>
          <a:chExt cx="0" cy="0"/>
        </a:xfrm>
      </p:grpSpPr>
      <p:sp>
        <p:nvSpPr>
          <p:cNvPr id="1048858" name="Title 1"/>
          <p:cNvSpPr>
            <a:spLocks noGrp="1"/>
          </p:cNvSpPr>
          <p:nvPr>
            <p:ph type="title"/>
          </p:nvPr>
        </p:nvSpPr>
        <p:spPr/>
        <p:txBody>
          <a:bodyPr/>
          <a:p>
            <a:r>
              <a:rPr lang="en-US" smtClean="0"/>
              <a:t>Click to edit Master title style</a:t>
            </a:r>
            <a:endParaRPr lang="en-US"/>
          </a:p>
        </p:txBody>
      </p:sp>
      <p:sp>
        <p:nvSpPr>
          <p:cNvPr id="1048859" name="Date Placeholder 2"/>
          <p:cNvSpPr>
            <a:spLocks noGrp="1"/>
          </p:cNvSpPr>
          <p:nvPr>
            <p:ph type="dt" sz="half" idx="10"/>
          </p:nvPr>
        </p:nvSpPr>
        <p:spPr/>
        <p:txBody>
          <a:bodyPr/>
          <a:p>
            <a:fld id="{B3EDA163-F217-4836-AB9C-7465E9A2FF7F}" type="datetimeFigureOut">
              <a:rPr lang="en-US" smtClean="0"/>
              <a:t>10/24/2019</a:t>
            </a:fld>
            <a:endParaRPr lang="en-US"/>
          </a:p>
        </p:txBody>
      </p:sp>
      <p:sp>
        <p:nvSpPr>
          <p:cNvPr id="1048860" name="Footer Placeholder 3"/>
          <p:cNvSpPr>
            <a:spLocks noGrp="1"/>
          </p:cNvSpPr>
          <p:nvPr>
            <p:ph type="ftr" sz="quarter" idx="11"/>
          </p:nvPr>
        </p:nvSpPr>
        <p:spPr/>
        <p:txBody>
          <a:bodyPr/>
          <a:p>
            <a:endParaRPr lang="en-US"/>
          </a:p>
        </p:txBody>
      </p:sp>
      <p:sp>
        <p:nvSpPr>
          <p:cNvPr id="1048861" name="Slide Number Placeholder 4"/>
          <p:cNvSpPr>
            <a:spLocks noGrp="1"/>
          </p:cNvSpPr>
          <p:nvPr>
            <p:ph type="sldNum" sz="quarter" idx="12"/>
          </p:nvPr>
        </p:nvSpPr>
        <p:spPr/>
        <p:txBody>
          <a:bodyPr/>
          <a:p>
            <a:fld id="{C2637DA0-5ED2-4F3B-9503-24D97EF4CE7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331" name=""/>
        <p:cNvGrpSpPr/>
        <p:nvPr/>
      </p:nvGrpSpPr>
      <p:grpSpPr>
        <a:xfrm>
          <a:off x="0" y="0"/>
          <a:ext cx="0" cy="0"/>
          <a:chOff x="0" y="0"/>
          <a:chExt cx="0" cy="0"/>
        </a:xfrm>
      </p:grpSpPr>
      <p:sp>
        <p:nvSpPr>
          <p:cNvPr id="1048889" name="Date Placeholder 1"/>
          <p:cNvSpPr>
            <a:spLocks noGrp="1"/>
          </p:cNvSpPr>
          <p:nvPr>
            <p:ph type="dt" sz="half" idx="10"/>
          </p:nvPr>
        </p:nvSpPr>
        <p:spPr/>
        <p:txBody>
          <a:bodyPr/>
          <a:p>
            <a:fld id="{B3EDA163-F217-4836-AB9C-7465E9A2FF7F}" type="datetimeFigureOut">
              <a:rPr lang="en-US" smtClean="0"/>
              <a:t>10/24/2019</a:t>
            </a:fld>
            <a:endParaRPr lang="en-US"/>
          </a:p>
        </p:txBody>
      </p:sp>
      <p:sp>
        <p:nvSpPr>
          <p:cNvPr id="1048890" name="Footer Placeholder 2"/>
          <p:cNvSpPr>
            <a:spLocks noGrp="1"/>
          </p:cNvSpPr>
          <p:nvPr>
            <p:ph type="ftr" sz="quarter" idx="11"/>
          </p:nvPr>
        </p:nvSpPr>
        <p:spPr/>
        <p:txBody>
          <a:bodyPr/>
          <a:p>
            <a:endParaRPr lang="en-US"/>
          </a:p>
        </p:txBody>
      </p:sp>
      <p:sp>
        <p:nvSpPr>
          <p:cNvPr id="1048891" name="Slide Number Placeholder 3"/>
          <p:cNvSpPr>
            <a:spLocks noGrp="1"/>
          </p:cNvSpPr>
          <p:nvPr>
            <p:ph type="sldNum" sz="quarter" idx="12"/>
          </p:nvPr>
        </p:nvSpPr>
        <p:spPr/>
        <p:txBody>
          <a:bodyPr/>
          <a:p>
            <a:fld id="{C2637DA0-5ED2-4F3B-9503-24D97EF4CE7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332" name=""/>
        <p:cNvGrpSpPr/>
        <p:nvPr/>
      </p:nvGrpSpPr>
      <p:grpSpPr>
        <a:xfrm>
          <a:off x="0" y="0"/>
          <a:ext cx="0" cy="0"/>
          <a:chOff x="0" y="0"/>
          <a:chExt cx="0" cy="0"/>
        </a:xfrm>
      </p:grpSpPr>
      <p:sp>
        <p:nvSpPr>
          <p:cNvPr id="1048892"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889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94"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895" name="Date Placeholder 4"/>
          <p:cNvSpPr>
            <a:spLocks noGrp="1"/>
          </p:cNvSpPr>
          <p:nvPr>
            <p:ph type="dt" sz="half" idx="10"/>
          </p:nvPr>
        </p:nvSpPr>
        <p:spPr/>
        <p:txBody>
          <a:bodyPr/>
          <a:p>
            <a:fld id="{B3EDA163-F217-4836-AB9C-7465E9A2FF7F}" type="datetimeFigureOut">
              <a:rPr lang="en-US" smtClean="0"/>
              <a:t>10/24/2019</a:t>
            </a:fld>
            <a:endParaRPr lang="en-US"/>
          </a:p>
        </p:txBody>
      </p:sp>
      <p:sp>
        <p:nvSpPr>
          <p:cNvPr id="1048896" name="Footer Placeholder 5"/>
          <p:cNvSpPr>
            <a:spLocks noGrp="1"/>
          </p:cNvSpPr>
          <p:nvPr>
            <p:ph type="ftr" sz="quarter" idx="11"/>
          </p:nvPr>
        </p:nvSpPr>
        <p:spPr/>
        <p:txBody>
          <a:bodyPr/>
          <a:p>
            <a:endParaRPr lang="en-US"/>
          </a:p>
        </p:txBody>
      </p:sp>
      <p:sp>
        <p:nvSpPr>
          <p:cNvPr id="1048897" name="Slide Number Placeholder 6"/>
          <p:cNvSpPr>
            <a:spLocks noGrp="1"/>
          </p:cNvSpPr>
          <p:nvPr>
            <p:ph type="sldNum" sz="quarter" idx="12"/>
          </p:nvPr>
        </p:nvSpPr>
        <p:spPr/>
        <p:txBody>
          <a:bodyPr/>
          <a:p>
            <a:fld id="{C2637DA0-5ED2-4F3B-9503-24D97EF4CE7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327" name=""/>
        <p:cNvGrpSpPr/>
        <p:nvPr/>
      </p:nvGrpSpPr>
      <p:grpSpPr>
        <a:xfrm>
          <a:off x="0" y="0"/>
          <a:ext cx="0" cy="0"/>
          <a:chOff x="0" y="0"/>
          <a:chExt cx="0" cy="0"/>
        </a:xfrm>
      </p:grpSpPr>
      <p:sp>
        <p:nvSpPr>
          <p:cNvPr id="1048867"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8868"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869"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870" name="Date Placeholder 4"/>
          <p:cNvSpPr>
            <a:spLocks noGrp="1"/>
          </p:cNvSpPr>
          <p:nvPr>
            <p:ph type="dt" sz="half" idx="10"/>
          </p:nvPr>
        </p:nvSpPr>
        <p:spPr/>
        <p:txBody>
          <a:bodyPr/>
          <a:p>
            <a:fld id="{B3EDA163-F217-4836-AB9C-7465E9A2FF7F}" type="datetimeFigureOut">
              <a:rPr lang="en-US" smtClean="0"/>
              <a:t>10/24/2019</a:t>
            </a:fld>
            <a:endParaRPr lang="en-US"/>
          </a:p>
        </p:txBody>
      </p:sp>
      <p:sp>
        <p:nvSpPr>
          <p:cNvPr id="1048871" name="Footer Placeholder 5"/>
          <p:cNvSpPr>
            <a:spLocks noGrp="1"/>
          </p:cNvSpPr>
          <p:nvPr>
            <p:ph type="ftr" sz="quarter" idx="11"/>
          </p:nvPr>
        </p:nvSpPr>
        <p:spPr/>
        <p:txBody>
          <a:bodyPr/>
          <a:p>
            <a:endParaRPr lang="en-US"/>
          </a:p>
        </p:txBody>
      </p:sp>
      <p:sp>
        <p:nvSpPr>
          <p:cNvPr id="1048872" name="Slide Number Placeholder 6"/>
          <p:cNvSpPr>
            <a:spLocks noGrp="1"/>
          </p:cNvSpPr>
          <p:nvPr>
            <p:ph type="sldNum" sz="quarter" idx="12"/>
          </p:nvPr>
        </p:nvSpPr>
        <p:spPr/>
        <p:txBody>
          <a:bodyPr/>
          <a:p>
            <a:fld id="{C2637DA0-5ED2-4F3B-9503-24D97EF4CE7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55"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B3EDA163-F217-4836-AB9C-7465E9A2FF7F}" type="datetimeFigureOut">
              <a:rPr lang="en-US" smtClean="0"/>
              <a:t>10/24/2019</a:t>
            </a:fld>
            <a:endParaRPr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C2637DA0-5ED2-4F3B-9503-24D97EF4CE78}"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hyperlink" Target="https://www.diffen.com/difference/CT_Scan_vs_Ultrasound" TargetMode="External"/><Relationship Id="rId2" Type="http://schemas.openxmlformats.org/officeDocument/2006/relationships/slideLayout" Target="../slideLayouts/slideLayout5.xml"/></Relationships>
</file>

<file path=ppt/slides/_rels/slide104.xml.rels><?xml version="1.0" encoding="UTF-8" standalone="yes"?>
<Relationships xmlns="http://schemas.openxmlformats.org/package/2006/relationships"><Relationship Id="rId1" Type="http://schemas.openxmlformats.org/officeDocument/2006/relationships/hyperlink" Target="https://www.diffen.com/difference/CT_Scan_vs_PET_Scan" TargetMode="External"/><Relationship Id="rId2" Type="http://schemas.openxmlformats.org/officeDocument/2006/relationships/slideLayout" Target="../slideLayouts/slideLayout5.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hyperlink" Target="http://www.nlm.nih.gov/medlineplus/ency/article/002303.htm" TargetMode="External"/><Relationship Id="rId2"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hyperlink" Target="https://www.healthline.com/health/poor-circulation-symptoms-causes" TargetMode="External"/><Relationship Id="rId2" Type="http://schemas.openxmlformats.org/officeDocument/2006/relationships/hyperlink" Target="https://www.healthline.com/health/cancer" TargetMode="External"/><Relationship Id="rId3" Type="http://schemas.openxmlformats.org/officeDocument/2006/relationships/hyperlink" Target="https://www.healthline.com/health/heart-disease" TargetMode="External"/><Relationship Id="rId4" Type="http://schemas.openxmlformats.org/officeDocument/2006/relationships/hyperlink" Target="https://www.healthline.com/health/brain-disorders" TargetMode="External"/><Relationship Id="rId5" Type="http://schemas.openxmlformats.org/officeDocument/2006/relationships/hyperlink" Target="https://www.healthline.com/human-body-maps/nervous-system" TargetMode="External"/><Relationship Id="rId6"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hyperlink" Target="https://www.healthline.com/health/type-2-diabetes/insulin" TargetMode="External"/><Relationship Id="rId2"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hyperlink" Target="https://www.medicalnewstoday.com/info/cancer-oncology/" TargetMode="External"/><Relationship Id="rId2"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hyperlink" Target="https://www.healthline.com/human-body-maps/bladder" TargetMode="External"/><Relationship Id="rId2"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hyperlink" Target="https://nurseslabs.com/meningitis-nursing-care-plans/" TargetMode="External"/><Relationship Id="rId2" Type="http://schemas.openxmlformats.org/officeDocument/2006/relationships/hyperlink" Target="https://nurseslabs.com/9-multiple-sclerosis-nursing-care-plans/" TargetMode="External"/><Relationship Id="rId3" Type="http://schemas.openxmlformats.org/officeDocument/2006/relationships/hyperlink" Target="https://nurseslabs.com/certified-registered-nurse-anesthetist-how-to-become-a-crna/" TargetMode="External"/><Relationship Id="rId4" Type="http://schemas.openxmlformats.org/officeDocument/2006/relationships/hyperlink" Target="https://nurseslabs.com/13-surgery-perioperative-client-nursing-care-plans/" TargetMode="External"/><Relationship Id="rId5" Type="http://schemas.openxmlformats.org/officeDocument/2006/relationships/hyperlink" Target="https://nurseslabs.com/antineoplastic-agents/" TargetMode="External"/><Relationship Id="rId6" Type="http://schemas.openxmlformats.org/officeDocument/2006/relationships/hyperlink" Target="https://nurseslabs.com/hydrocephalus/" TargetMode="External"/><Relationship Id="rId7" Type="http://schemas.openxmlformats.org/officeDocument/2006/relationships/hyperlink" Target="https://nurseslabs.com/hypertension/" TargetMode="External"/><Relationship Id="rId8"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hyperlink" Target="https://nurseslabs.com/cancer/" TargetMode="External"/><Relationship Id="rId2" Type="http://schemas.openxmlformats.org/officeDocument/2006/relationships/hyperlink" Target="https://nurseslabs.com/risk-for-infection/" TargetMode="External"/><Relationship Id="rId3"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hyperlink" Target="https://nurseslabs.com/thyroid-agents/" TargetMode="External"/><Relationship Id="rId2" Type="http://schemas.openxmlformats.org/officeDocument/2006/relationships/hyperlink" Target="https://nurseslabs.com/general-local-anesthetic-agents/" TargetMode="External"/><Relationship Id="rId3"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hyperlink" Target="https://nurseslabs.com/patient-positioning/" TargetMode="External"/><Relationship Id="rId2" Type="http://schemas.openxmlformats.org/officeDocument/2006/relationships/hyperlink" Target="https://nurseslabs.com/muscular-system-anatomy-physiology/" TargetMode="External"/><Relationship Id="rId3"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hyperlink" Target="https://nurseslabs.com/urinary-system/" TargetMode="External"/><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hyperlink" Target="https://nurseslabs.com/risk-for-bleeding/" TargetMode="External"/><Relationship Id="rId2" Type="http://schemas.openxmlformats.org/officeDocument/2006/relationships/hyperlink" Target="https://nurseslabs.com/blood-anatomy-physiology/" TargetMode="External"/><Relationship Id="rId3" Type="http://schemas.openxmlformats.org/officeDocument/2006/relationships/hyperlink" Target="https://nurseslabs.com/nausea/" TargetMode="Externa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hyperlink" Target="https://nurseslabs.com/glucose-elevating-agents/" TargetMode="External"/><Relationship Id="rId2" Type="http://schemas.openxmlformats.org/officeDocument/2006/relationships/hyperlink" Target="https://nurseslabs.com/6-nursing-scrubs-stain-removal-tips-tricks/" TargetMode="External"/><Relationship Id="rId3" Type="http://schemas.openxmlformats.org/officeDocument/2006/relationships/hyperlink" Target="https://nurseslabs.com/antifungals/" TargetMode="External"/><Relationship Id="rId4"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hyperlink" Target="https://nurseslabs.com/skeletal-system/" TargetMode="External"/><Relationship Id="rId2" Type="http://schemas.openxmlformats.org/officeDocument/2006/relationships/hyperlink" Target="https://nurseslabs.com/diabetes-mellitus/" TargetMode="External"/><Relationship Id="rId3"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hyperlink" Target="https://nurseslabs.com/risk-unstable-blood-glucose-level/" TargetMode="External"/><Relationship Id="rId2" Type="http://schemas.openxmlformats.org/officeDocument/2006/relationships/hyperlink" Target="https://nurseslabs.com/pulmonary-tuberculosis/" TargetMode="External"/><Relationship Id="rId3" Type="http://schemas.openxmlformats.org/officeDocument/2006/relationships/hyperlink" Target="https://nurseslabs.com/meningitis/" TargetMode="External"/><Relationship Id="rId4" Type="http://schemas.openxmlformats.org/officeDocument/2006/relationships/hyperlink" Target="https://nurseslabs.com/cerebrovascular-accident-stroke/" TargetMode="External"/><Relationship Id="rId5" Type="http://schemas.openxmlformats.org/officeDocument/2006/relationships/hyperlink" Target="https://nurseslabs.com/hemophilia/" TargetMode="External"/><Relationship Id="rId6" Type="http://schemas.openxmlformats.org/officeDocument/2006/relationships/hyperlink" Target="https://nurseslabs.com/bacterial-meningitis/" TargetMode="External"/><Relationship Id="rId7"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hyperlink" Target="https://nurseslabs.com/acute-pain/" TargetMode="External"/><Relationship Id="rId2" Type="http://schemas.openxmlformats.org/officeDocument/2006/relationships/hyperlink" Target="https://nurseslabs.com/5-ways-you-can-keep-feet-and-low-back-pain-at-bay/" TargetMode="External"/><Relationship Id="rId3" Type="http://schemas.openxmlformats.org/officeDocument/2006/relationships/hyperlink" Target="https://nurseslabs.com/hemophilia-nursing-care-plans/" TargetMode="External"/><Relationship Id="rId4" Type="http://schemas.openxmlformats.org/officeDocument/2006/relationships/hyperlink" Target="https://nurseslabs.com/7-prenatal-hemorrhage-nursing-care-plans/" TargetMode="External"/><Relationship Id="rId5"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hyperlink" Target="https://en.wikipedia.org/wiki/Microscope" TargetMode="External"/><Relationship Id="rId2" Type="http://schemas.openxmlformats.org/officeDocument/2006/relationships/hyperlink" Target="https://en.wikipedia.org/wiki/Pathologist" TargetMode="External"/><Relationship Id="rId3"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hyperlink" Target="https://en.wikipedia.org/wiki/Arab" TargetMode="External"/><Relationship Id="rId2" Type="http://schemas.openxmlformats.org/officeDocument/2006/relationships/hyperlink" Target="https://en.wikipedia.org/wiki/Abu_al-Qasim_al-Zahrawi" TargetMode="External"/><Relationship Id="rId3" Type="http://schemas.openxmlformats.org/officeDocument/2006/relationships/hyperlink" Target="https://en.wikipedia.org/wiki/Goiter" TargetMode="External"/><Relationship Id="rId4" Type="http://schemas.openxmlformats.org/officeDocument/2006/relationships/hyperlink" Target="https://en.wikipedia.org/wiki/Ancient_Greek" TargetMode="External"/><Relationship Id="rId5" Type="http://schemas.openxmlformats.org/officeDocument/2006/relationships/hyperlink" Target="https://en.wikipedia.org/wiki/Ernest_Besnier" TargetMode="External"/><Relationship Id="rId6"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hyperlink" Target="https://en.wikipedia.org/wiki/Pathology" TargetMode="External"/><Relationship Id="rId2" Type="http://schemas.openxmlformats.org/officeDocument/2006/relationships/hyperlink" Target="https://en.wikipedia.org/wiki/Benign_tumor" TargetMode="External"/><Relationship Id="rId3" Type="http://schemas.openxmlformats.org/officeDocument/2006/relationships/hyperlink" Target="https://en.wikipedia.org/wiki/Malignant_tumor" TargetMode="External"/><Relationship Id="rId4"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hyperlink" Target="https://en.wikipedia.org/wiki/Endoscopy" TargetMode="External"/><Relationship Id="rId2" Type="http://schemas.openxmlformats.org/officeDocument/2006/relationships/hyperlink" Target="https://en.wikipedia.org/wiki/Gastrointestinal_tract" TargetMode="External"/><Relationship Id="rId3" Type="http://schemas.openxmlformats.org/officeDocument/2006/relationships/hyperlink" Target="https://en.wikipedia.org/wiki/Esophagus" TargetMode="External"/><Relationship Id="rId4" Type="http://schemas.openxmlformats.org/officeDocument/2006/relationships/hyperlink" Target="https://en.wikipedia.org/wiki/Stomach" TargetMode="External"/><Relationship Id="rId5" Type="http://schemas.openxmlformats.org/officeDocument/2006/relationships/hyperlink" Target="https://en.wikipedia.org/wiki/Duodenum" TargetMode="External"/><Relationship Id="rId6" Type="http://schemas.openxmlformats.org/officeDocument/2006/relationships/hyperlink" Target="https://en.wikipedia.org/wiki/Rectum" TargetMode="External"/><Relationship Id="rId7" Type="http://schemas.openxmlformats.org/officeDocument/2006/relationships/hyperlink" Target="https://en.wikipedia.org/wiki/Colon_(anatomy)" TargetMode="External"/><Relationship Id="rId8" Type="http://schemas.openxmlformats.org/officeDocument/2006/relationships/hyperlink" Target="https://en.wikipedia.org/wiki/Ileum" TargetMode="External"/><Relationship Id="rId9" Type="http://schemas.openxmlformats.org/officeDocument/2006/relationships/hyperlink" Target="https://en.wikipedia.org/wiki/Brain_biopsy" TargetMode="External"/><Relationship Id="rId10" Type="http://schemas.openxmlformats.org/officeDocument/2006/relationships/hyperlink" Target="https://en.wikipedia.org/wiki/Nerve_biopsy" TargetMode="External"/><Relationship Id="rId11" Type="http://schemas.openxmlformats.org/officeDocument/2006/relationships/hyperlink" Target="https://en.wikipedia.org/wiki/Meningeal_biopsy" TargetMode="External"/><Relationship Id="rId12" Type="http://schemas.openxmlformats.org/officeDocument/2006/relationships/hyperlink" Target="https://en.wikipedia.org/wiki/Renal_biopsy" TargetMode="External"/><Relationship Id="rId13" Type="http://schemas.openxmlformats.org/officeDocument/2006/relationships/hyperlink" Target="https://en.wikipedia.org/wiki/Endometrial_biopsy" TargetMode="External"/><Relationship Id="rId14" Type="http://schemas.openxmlformats.org/officeDocument/2006/relationships/hyperlink" Target="https://en.wikipedia.org/wiki/Cervical_conization" TargetMode="External"/><Relationship Id="rId15"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5.xml.rels><?xml version="1.0" encoding="UTF-8" standalone="yes"?>
<Relationships xmlns="http://schemas.openxmlformats.org/package/2006/relationships"><Relationship Id="rId1" Type="http://schemas.openxmlformats.org/officeDocument/2006/relationships/hyperlink" Target="https://5minuteconsult.com/collectioncontent/187005" TargetMode="External"/><Relationship Id="rId2"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hyperlink" Target="https://5minuteconsult.com/collectioncontent/187005" TargetMode="External"/><Relationship Id="rId2" Type="http://schemas.openxmlformats.org/officeDocument/2006/relationships/hyperlink" Target="https://5minuteconsult.com/collectioncontent/186945" TargetMode="External"/><Relationship Id="rId3"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hyperlink" Target="https://5minuteconsult.com/collectioncontent/186314" TargetMode="External"/><Relationship Id="rId2"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hyperlink" Target="https://www.medicinenet.com/gallstones/article.htm" TargetMode="External"/><Relationship Id="rId2" Type="http://schemas.openxmlformats.org/officeDocument/2006/relationships/hyperlink" Target="https://www.medicinenet.com/intravenous_cholangiogram/article.htm" TargetMode="External"/><Relationship Id="rId3"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hyperlink" Target="https://www.medicinenet.com/iodine_strong-oral/article.htm" TargetMode="External"/><Relationship Id="rId2" Type="http://schemas.openxmlformats.org/officeDocument/2006/relationships/hyperlink" Target="https://www.medicinenet.com/liver_anatomy_and_function/article.htm" TargetMode="External"/><Relationship Id="rId3"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hyperlink" Target="https://www.medicinenet.com/cancer_101_pictures_slideshow/article.htm" TargetMode="External"/><Relationship Id="rId2" Type="http://schemas.openxmlformats.org/officeDocument/2006/relationships/hyperlink" Target="https://www.medicinenet.com/allergy/article.htm" TargetMode="External"/><Relationship Id="rId3"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hyperlink" Target="https://www.medicinenet.com/ultrasound/article.htm" TargetMode="External"/><Relationship Id="rId2" Type="http://schemas.openxmlformats.org/officeDocument/2006/relationships/hyperlink" Target="https://www.medicinenet.com/image-collection/jaundice_picture/picture.htm" TargetMode="External"/><Relationship Id="rId3"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hyperlink" Target="https://www.healthline.com/health/pancreatitis" TargetMode="External"/><Relationship Id="rId2" Type="http://schemas.openxmlformats.org/officeDocument/2006/relationships/hyperlink" Target="https://www.healthline.com/health/internal-bleeding" TargetMode="External"/><Relationship Id="rId3"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hyperlink" Target="https://www.webmd.com/infertility-and-reproduction/guide/hysterosalpingogram-21590" TargetMode="External"/><Relationship Id="rId2"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hyperlink" Target="https://www.lalpathlabs.com/radiology/test-for-x-ray" TargetMode="External"/><Relationship Id="rId2"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hyperlink" Target="https://www.lalpathlabs.com/radiology/test-for-x-ray-chest" TargetMode="External"/><Relationship Id="rId2"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hyperlink" Target="https://nurseslabs.com/computed-tomography-ct-scan/" TargetMode="External"/><Relationship Id="rId2"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hyperlink" Target="https://nurseslabs.com/allergic-rhinitis/" TargetMode="External"/><Relationship Id="rId2"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hyperlink" Target="https://nurseslabs.com/nausea/" TargetMode="External"/><Relationship Id="rId2"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hyperlink" Target="https://nurseslabs.com/nervous-system/" TargetMode="Externa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75" name=""/>
        <p:cNvGrpSpPr/>
        <p:nvPr/>
      </p:nvGrpSpPr>
      <p:grpSpPr>
        <a:xfrm>
          <a:off x="0" y="0"/>
          <a:ext cx="0" cy="0"/>
          <a:chOff x="0" y="0"/>
          <a:chExt cx="0" cy="0"/>
        </a:xfrm>
      </p:grpSpPr>
      <p:sp>
        <p:nvSpPr>
          <p:cNvPr id="1048610" name="Title 1"/>
          <p:cNvSpPr>
            <a:spLocks noGrp="1"/>
          </p:cNvSpPr>
          <p:nvPr>
            <p:ph type="ctrTitle"/>
          </p:nvPr>
        </p:nvSpPr>
        <p:spPr/>
        <p:txBody>
          <a:bodyPr/>
          <a:p>
            <a:r>
              <a:rPr b="1" dirty="0" lang="en-US" smtClean="0"/>
              <a:t>SPECIALIZED PROCEDURES 1</a:t>
            </a:r>
            <a:br>
              <a:rPr b="1" dirty="0" lang="en-US" smtClean="0"/>
            </a:br>
            <a:r>
              <a:rPr b="1" dirty="0" sz="2800" lang="en-US" smtClean="0"/>
              <a:t>BY: MS MWANZA J.</a:t>
            </a:r>
            <a:endParaRPr b="1" dirty="0" sz="2800" lang="en-US"/>
          </a:p>
        </p:txBody>
      </p:sp>
      <p:sp>
        <p:nvSpPr>
          <p:cNvPr id="1048611" name="Subtitle 2"/>
          <p:cNvSpPr>
            <a:spLocks noGrp="1"/>
          </p:cNvSpPr>
          <p:nvPr>
            <p:ph type="subTitle" idx="1"/>
          </p:nvPr>
        </p:nvSpPr>
        <p:spPr/>
        <p:txBody>
          <a:bodyPr/>
          <a:p>
            <a:r>
              <a:rPr dirty="0" lang="en-US" smtClean="0"/>
              <a:t>CODE: SPR 1201</a:t>
            </a:r>
          </a:p>
          <a:p>
            <a:r>
              <a:rPr dirty="0" lang="en-US" smtClean="0"/>
              <a:t>HOURS: 10</a:t>
            </a:r>
          </a:p>
          <a:p>
            <a:r>
              <a:rPr dirty="0" lang="en-US" smtClean="0"/>
              <a:t>CREDITS: 1</a:t>
            </a:r>
            <a:endParaRPr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628" name="Title 1"/>
          <p:cNvSpPr>
            <a:spLocks noGrp="1"/>
          </p:cNvSpPr>
          <p:nvPr>
            <p:ph type="title"/>
          </p:nvPr>
        </p:nvSpPr>
        <p:spPr/>
        <p:txBody>
          <a:bodyPr/>
          <a:p>
            <a:r>
              <a:rPr b="1" dirty="0" i="1" lang="en-US" smtClean="0"/>
              <a:t>Assessment strategies</a:t>
            </a:r>
            <a:endParaRPr b="1" dirty="0" i="1" lang="en-US"/>
          </a:p>
        </p:txBody>
      </p:sp>
      <p:sp>
        <p:nvSpPr>
          <p:cNvPr id="1048629" name="Content Placeholder 2"/>
          <p:cNvSpPr>
            <a:spLocks noGrp="1"/>
          </p:cNvSpPr>
          <p:nvPr>
            <p:ph idx="1"/>
          </p:nvPr>
        </p:nvSpPr>
        <p:spPr/>
        <p:txBody>
          <a:bodyPr>
            <a:normAutofit/>
          </a:bodyPr>
          <a:p>
            <a:r>
              <a:rPr dirty="0" sz="5400" lang="en-US" smtClean="0"/>
              <a:t>Formative CATS, RATS, assignments, case presentations, mid-</a:t>
            </a:r>
            <a:r>
              <a:rPr dirty="0" sz="5400" lang="en-US" err="1" smtClean="0"/>
              <a:t>sem</a:t>
            </a:r>
            <a:r>
              <a:rPr dirty="0" sz="5400" lang="en-US" smtClean="0"/>
              <a:t> examinations, promotional examination</a:t>
            </a:r>
            <a:endParaRPr dirty="0" sz="5400"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776" name="Title 1"/>
          <p:cNvSpPr>
            <a:spLocks noGrp="1"/>
          </p:cNvSpPr>
          <p:nvPr>
            <p:ph type="title"/>
          </p:nvPr>
        </p:nvSpPr>
        <p:spPr/>
        <p:txBody>
          <a:bodyPr/>
          <a:p>
            <a:r>
              <a:rPr dirty="0" lang="en-US" smtClean="0"/>
              <a:t>Abnormal CT scan results</a:t>
            </a:r>
            <a:endParaRPr dirty="0" lang="en-US"/>
          </a:p>
        </p:txBody>
      </p:sp>
      <p:sp>
        <p:nvSpPr>
          <p:cNvPr id="1048777" name="Content Placeholder 2"/>
          <p:cNvSpPr>
            <a:spLocks noGrp="1"/>
          </p:cNvSpPr>
          <p:nvPr>
            <p:ph idx="1"/>
          </p:nvPr>
        </p:nvSpPr>
        <p:spPr/>
        <p:txBody>
          <a:bodyPr/>
          <a:p>
            <a:pPr algn="just"/>
            <a:r>
              <a:rPr dirty="0" lang="en-US" smtClean="0"/>
              <a:t>The abnormal results of a computed tomography (CT) scan varies per area.</a:t>
            </a:r>
            <a:endParaRPr dirty="0"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8778" name="Title 1"/>
          <p:cNvSpPr>
            <a:spLocks noGrp="1"/>
          </p:cNvSpPr>
          <p:nvPr>
            <p:ph type="title"/>
          </p:nvPr>
        </p:nvSpPr>
        <p:spPr>
          <a:xfrm>
            <a:off x="457200" y="274638"/>
            <a:ext cx="8229600" cy="1020762"/>
          </a:xfrm>
        </p:spPr>
        <p:txBody>
          <a:bodyPr>
            <a:normAutofit fontScale="90000"/>
          </a:bodyPr>
          <a:p>
            <a:r>
              <a:rPr b="1" dirty="0" lang="en-US" smtClean="0"/>
              <a:t>3. MAGNETIC RESONANCE IMAGING (MRI)</a:t>
            </a:r>
            <a:endParaRPr b="1" dirty="0" lang="en-US"/>
          </a:p>
        </p:txBody>
      </p:sp>
      <p:sp>
        <p:nvSpPr>
          <p:cNvPr id="1048779" name="Content Placeholder 2"/>
          <p:cNvSpPr>
            <a:spLocks noGrp="1"/>
          </p:cNvSpPr>
          <p:nvPr>
            <p:ph idx="1"/>
          </p:nvPr>
        </p:nvSpPr>
        <p:spPr>
          <a:xfrm>
            <a:off x="152400" y="1371600"/>
            <a:ext cx="8839200" cy="5257800"/>
          </a:xfrm>
        </p:spPr>
        <p:txBody>
          <a:bodyPr>
            <a:normAutofit/>
          </a:bodyPr>
          <a:p>
            <a:pPr algn="just"/>
            <a:r>
              <a:rPr dirty="0" lang="en-US" smtClean="0"/>
              <a:t>Magnetic resonance imaging is a medical imaging technique used in radiology to form pictures of the anatomy and the physiological processes of the body. MRI scanners use strong magnetic fields, magnetic field gradients, and radio waves to generate images of the organs in the body.</a:t>
            </a:r>
          </a:p>
          <a:p>
            <a:pPr algn="just"/>
            <a:r>
              <a:rPr dirty="0" lang="en-US" smtClean="0"/>
              <a:t>The </a:t>
            </a:r>
            <a:r>
              <a:rPr b="1" dirty="0" lang="en-US" smtClean="0"/>
              <a:t>difference between</a:t>
            </a:r>
            <a:r>
              <a:rPr dirty="0" lang="en-US" smtClean="0"/>
              <a:t> an </a:t>
            </a:r>
            <a:r>
              <a:rPr b="1" dirty="0" lang="en-US" smtClean="0"/>
              <a:t>MRI</a:t>
            </a:r>
            <a:r>
              <a:rPr dirty="0" lang="en-US" smtClean="0"/>
              <a:t> and </a:t>
            </a:r>
            <a:r>
              <a:rPr b="1" dirty="0" lang="en-US" smtClean="0"/>
              <a:t>CT scan</a:t>
            </a:r>
            <a:r>
              <a:rPr dirty="0" lang="en-US" smtClean="0"/>
              <a:t> is that </a:t>
            </a:r>
            <a:r>
              <a:rPr b="1" dirty="0" lang="en-US" smtClean="0"/>
              <a:t>MRIs</a:t>
            </a:r>
            <a:r>
              <a:rPr dirty="0" lang="en-US" smtClean="0"/>
              <a:t> (</a:t>
            </a:r>
            <a:r>
              <a:rPr b="1" dirty="0" lang="en-US" smtClean="0"/>
              <a:t>magnetic resonance imaging</a:t>
            </a:r>
            <a:r>
              <a:rPr dirty="0" lang="en-US" smtClean="0"/>
              <a:t>) use radio waves and </a:t>
            </a:r>
            <a:r>
              <a:rPr b="1" dirty="0" lang="en-US" smtClean="0"/>
              <a:t>CT</a:t>
            </a:r>
            <a:r>
              <a:rPr dirty="0" lang="en-US" smtClean="0"/>
              <a:t> (computed tomography) </a:t>
            </a:r>
            <a:r>
              <a:rPr b="1" dirty="0" lang="en-US" smtClean="0"/>
              <a:t>scans</a:t>
            </a:r>
            <a:r>
              <a:rPr dirty="0" lang="en-US" smtClean="0"/>
              <a:t> use X-rays.</a:t>
            </a:r>
            <a:endParaRPr dirty="0"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280" name=""/>
        <p:cNvGrpSpPr/>
        <p:nvPr/>
      </p:nvGrpSpPr>
      <p:grpSpPr>
        <a:xfrm>
          <a:off x="0" y="0"/>
          <a:ext cx="0" cy="0"/>
          <a:chOff x="0" y="0"/>
          <a:chExt cx="0" cy="0"/>
        </a:xfrm>
      </p:grpSpPr>
      <p:sp>
        <p:nvSpPr>
          <p:cNvPr id="1048780" name="Title 1"/>
          <p:cNvSpPr>
            <a:spLocks noGrp="1"/>
          </p:cNvSpPr>
          <p:nvPr>
            <p:ph type="title"/>
          </p:nvPr>
        </p:nvSpPr>
        <p:spPr>
          <a:xfrm>
            <a:off x="457200" y="274638"/>
            <a:ext cx="8229600" cy="715962"/>
          </a:xfrm>
        </p:spPr>
        <p:txBody>
          <a:bodyPr>
            <a:normAutofit fontScale="90000"/>
          </a:bodyPr>
          <a:p>
            <a:r>
              <a:rPr b="1" dirty="0" lang="en-US" smtClean="0"/>
              <a:t>3. MAGNETIC </a:t>
            </a:r>
            <a:r>
              <a:rPr b="1" dirty="0" lang="en-US" smtClean="0"/>
              <a:t>RESONANCE IMAGING </a:t>
            </a:r>
            <a:endParaRPr dirty="0" lang="en-US"/>
          </a:p>
        </p:txBody>
      </p:sp>
      <p:sp>
        <p:nvSpPr>
          <p:cNvPr id="1048781" name="Content Placeholder 2"/>
          <p:cNvSpPr>
            <a:spLocks noGrp="1"/>
          </p:cNvSpPr>
          <p:nvPr>
            <p:ph idx="1"/>
          </p:nvPr>
        </p:nvSpPr>
        <p:spPr/>
        <p:txBody>
          <a:bodyPr/>
          <a:p>
            <a:endParaRPr lang="en-US"/>
          </a:p>
        </p:txBody>
      </p:sp>
      <p:pic>
        <p:nvPicPr>
          <p:cNvPr id="2097152" name="Picture 2" descr="1.5T MRI Scan at http://www.ANOC.my"/>
          <p:cNvPicPr>
            <a:picLocks noChangeAspect="1" noChangeArrowheads="1"/>
          </p:cNvPicPr>
          <p:nvPr/>
        </p:nvPicPr>
        <p:blipFill>
          <a:blip xmlns:r="http://schemas.openxmlformats.org/officeDocument/2006/relationships" r:embed="rId1" cstate="print"/>
          <a:srcRect/>
          <a:stretch>
            <a:fillRect/>
          </a:stretch>
        </p:blipFill>
        <p:spPr bwMode="auto">
          <a:xfrm>
            <a:off x="152400" y="1219200"/>
            <a:ext cx="8991600" cy="5410200"/>
          </a:xfrm>
          <a:prstGeom prst="rect"/>
          <a:noFill/>
        </p:spPr>
      </p:pic>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782" name="Title 1"/>
          <p:cNvSpPr>
            <a:spLocks noGrp="1"/>
          </p:cNvSpPr>
          <p:nvPr>
            <p:ph type="title"/>
          </p:nvPr>
        </p:nvSpPr>
        <p:spPr/>
        <p:txBody>
          <a:bodyPr>
            <a:normAutofit fontScale="90000"/>
          </a:bodyPr>
          <a:p>
            <a:r>
              <a:rPr dirty="0" lang="en-US" smtClean="0"/>
              <a:t>Comparison between CT scan &amp; MRI</a:t>
            </a:r>
            <a:endParaRPr dirty="0" lang="en-US"/>
          </a:p>
        </p:txBody>
      </p:sp>
      <p:sp>
        <p:nvSpPr>
          <p:cNvPr id="1048783" name="Text Placeholder 2"/>
          <p:cNvSpPr>
            <a:spLocks noGrp="1"/>
          </p:cNvSpPr>
          <p:nvPr>
            <p:ph type="body" idx="1"/>
          </p:nvPr>
        </p:nvSpPr>
        <p:spPr>
          <a:xfrm>
            <a:off x="457200" y="1219201"/>
            <a:ext cx="4040188" cy="381000"/>
          </a:xfrm>
        </p:spPr>
        <p:txBody>
          <a:bodyPr>
            <a:normAutofit fontScale="92500" lnSpcReduction="20000"/>
          </a:bodyPr>
          <a:p>
            <a:r>
              <a:rPr dirty="0" lang="en-US" smtClean="0"/>
              <a:t>CT scan</a:t>
            </a:r>
            <a:endParaRPr dirty="0" lang="en-US"/>
          </a:p>
        </p:txBody>
      </p:sp>
      <p:sp>
        <p:nvSpPr>
          <p:cNvPr id="1048784" name="Content Placeholder 3"/>
          <p:cNvSpPr>
            <a:spLocks noGrp="1"/>
          </p:cNvSpPr>
          <p:nvPr>
            <p:ph sz="half" idx="2"/>
          </p:nvPr>
        </p:nvSpPr>
        <p:spPr>
          <a:xfrm>
            <a:off x="228600" y="1676400"/>
            <a:ext cx="4268788" cy="4953000"/>
          </a:xfrm>
        </p:spPr>
        <p:txBody>
          <a:bodyPr>
            <a:normAutofit lnSpcReduction="10000"/>
          </a:bodyPr>
          <a:p>
            <a:r>
              <a:rPr dirty="0" lang="en-US" smtClean="0"/>
              <a:t>B</a:t>
            </a:r>
            <a:r>
              <a:rPr dirty="0" lang="en-US" smtClean="0"/>
              <a:t>est </a:t>
            </a:r>
            <a:r>
              <a:rPr dirty="0" lang="en-US" smtClean="0"/>
              <a:t>suited for viewing bone injuries, diagnosing lung and chest problems, and detecting </a:t>
            </a:r>
            <a:r>
              <a:rPr dirty="0" lang="en-US" smtClean="0"/>
              <a:t>cancers</a:t>
            </a:r>
          </a:p>
          <a:p>
            <a:r>
              <a:rPr dirty="0" lang="en-US" smtClean="0"/>
              <a:t>widely used in emergency rooms because the scan takes fewer than 5 </a:t>
            </a:r>
            <a:r>
              <a:rPr dirty="0" lang="en-US" smtClean="0"/>
              <a:t>minutes</a:t>
            </a:r>
          </a:p>
          <a:p>
            <a:r>
              <a:rPr dirty="0" lang="en-US" smtClean="0"/>
              <a:t>Emits ionizing radiation. Usually</a:t>
            </a:r>
            <a:r>
              <a:rPr dirty="0" lang="en-US" smtClean="0"/>
              <a:t>, CT is not recommended for pregnant women or children unless absolutely necessary</a:t>
            </a:r>
            <a:r>
              <a:rPr dirty="0" lang="en-US" smtClean="0"/>
              <a:t>.</a:t>
            </a:r>
          </a:p>
          <a:p>
            <a:r>
              <a:rPr dirty="0" lang="en-US" smtClean="0"/>
              <a:t>usually cost less than MRIs (about half the price of MRI).</a:t>
            </a:r>
            <a:endParaRPr dirty="0" lang="en-US" smtClean="0"/>
          </a:p>
          <a:p>
            <a:endParaRPr dirty="0" lang="en-US"/>
          </a:p>
        </p:txBody>
      </p:sp>
      <p:sp>
        <p:nvSpPr>
          <p:cNvPr id="1048785" name="Text Placeholder 4"/>
          <p:cNvSpPr>
            <a:spLocks noGrp="1"/>
          </p:cNvSpPr>
          <p:nvPr>
            <p:ph type="body" sz="quarter" idx="3"/>
          </p:nvPr>
        </p:nvSpPr>
        <p:spPr>
          <a:xfrm>
            <a:off x="4645025" y="1219201"/>
            <a:ext cx="4041775" cy="380999"/>
          </a:xfrm>
        </p:spPr>
        <p:txBody>
          <a:bodyPr>
            <a:normAutofit fontScale="92500" lnSpcReduction="20000"/>
          </a:bodyPr>
          <a:p>
            <a:r>
              <a:rPr dirty="0" lang="en-US" smtClean="0"/>
              <a:t>MRI</a:t>
            </a:r>
            <a:endParaRPr dirty="0" lang="en-US"/>
          </a:p>
        </p:txBody>
      </p:sp>
      <p:sp>
        <p:nvSpPr>
          <p:cNvPr id="1048786" name="Content Placeholder 5"/>
          <p:cNvSpPr>
            <a:spLocks noGrp="1"/>
          </p:cNvSpPr>
          <p:nvPr>
            <p:ph sz="quarter" idx="4"/>
          </p:nvPr>
        </p:nvSpPr>
        <p:spPr>
          <a:xfrm>
            <a:off x="4645025" y="1676400"/>
            <a:ext cx="4270375" cy="4953000"/>
          </a:xfrm>
        </p:spPr>
        <p:txBody>
          <a:bodyPr>
            <a:normAutofit lnSpcReduction="10000"/>
          </a:bodyPr>
          <a:p>
            <a:r>
              <a:rPr dirty="0" lang="en-US" smtClean="0"/>
              <a:t>Suited </a:t>
            </a:r>
            <a:r>
              <a:rPr dirty="0" lang="en-US" smtClean="0"/>
              <a:t>for examining soft tissue in ligament and tendon injuries, spinal cord injuries, brain tumors, etc</a:t>
            </a:r>
            <a:r>
              <a:rPr dirty="0" lang="en-US" smtClean="0"/>
              <a:t>.</a:t>
            </a:r>
          </a:p>
          <a:p>
            <a:r>
              <a:rPr dirty="0" lang="en-US" smtClean="0"/>
              <a:t>may be quick (finished in 10-15 minutes) or may take a long time (2 hours</a:t>
            </a:r>
            <a:r>
              <a:rPr dirty="0" lang="en-US" smtClean="0"/>
              <a:t>). Sometimes can </a:t>
            </a:r>
            <a:r>
              <a:rPr dirty="0" lang="en-US" smtClean="0"/>
              <a:t>take up to 30 </a:t>
            </a:r>
            <a:r>
              <a:rPr dirty="0" lang="en-US" smtClean="0"/>
              <a:t>minutes</a:t>
            </a:r>
          </a:p>
          <a:p>
            <a:r>
              <a:rPr dirty="0" lang="en-US" smtClean="0"/>
              <a:t>MRI machines do not emit </a:t>
            </a:r>
            <a:r>
              <a:rPr dirty="0" lang="en-US" smtClean="0"/>
              <a:t>ionizing </a:t>
            </a:r>
            <a:r>
              <a:rPr dirty="0" lang="en-US" smtClean="0"/>
              <a:t>radiation</a:t>
            </a:r>
            <a:r>
              <a:rPr dirty="0" lang="en-US" smtClean="0"/>
              <a:t>.</a:t>
            </a:r>
          </a:p>
          <a:p>
            <a:r>
              <a:rPr dirty="0" lang="en-US" smtClean="0"/>
              <a:t>usually more expensive than </a:t>
            </a:r>
            <a:r>
              <a:rPr dirty="0" lang="en-US" smtClean="0">
                <a:hlinkClick r:id="rId1"/>
              </a:rPr>
              <a:t>CT scans</a:t>
            </a:r>
            <a:r>
              <a:rPr dirty="0" lang="en-US" smtClean="0"/>
              <a:t> and X-rays, and most examining methods.</a:t>
            </a:r>
            <a:endParaRPr dirty="0"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8787" name="Title 1"/>
          <p:cNvSpPr>
            <a:spLocks noGrp="1"/>
          </p:cNvSpPr>
          <p:nvPr>
            <p:ph type="title"/>
          </p:nvPr>
        </p:nvSpPr>
        <p:spPr>
          <a:xfrm>
            <a:off x="457200" y="457200"/>
            <a:ext cx="8229600" cy="457200"/>
          </a:xfrm>
        </p:spPr>
        <p:txBody>
          <a:bodyPr>
            <a:normAutofit fontScale="90000"/>
          </a:bodyPr>
          <a:p>
            <a:r>
              <a:rPr dirty="0" lang="en-US" smtClean="0"/>
              <a:t>Comparison</a:t>
            </a:r>
            <a:endParaRPr dirty="0" lang="en-US"/>
          </a:p>
        </p:txBody>
      </p:sp>
      <p:sp>
        <p:nvSpPr>
          <p:cNvPr id="1048788" name="Text Placeholder 2"/>
          <p:cNvSpPr>
            <a:spLocks noGrp="1"/>
          </p:cNvSpPr>
          <p:nvPr>
            <p:ph type="body" idx="1"/>
          </p:nvPr>
        </p:nvSpPr>
        <p:spPr>
          <a:xfrm>
            <a:off x="457200" y="1066801"/>
            <a:ext cx="4040188" cy="533400"/>
          </a:xfrm>
        </p:spPr>
        <p:txBody>
          <a:bodyPr/>
          <a:p>
            <a:r>
              <a:rPr dirty="0" lang="en-US" smtClean="0"/>
              <a:t>CT scan</a:t>
            </a:r>
            <a:endParaRPr dirty="0" lang="en-US"/>
          </a:p>
        </p:txBody>
      </p:sp>
      <p:sp>
        <p:nvSpPr>
          <p:cNvPr id="1048789" name="Content Placeholder 3"/>
          <p:cNvSpPr>
            <a:spLocks noGrp="1"/>
          </p:cNvSpPr>
          <p:nvPr>
            <p:ph sz="half" idx="2"/>
          </p:nvPr>
        </p:nvSpPr>
        <p:spPr>
          <a:xfrm>
            <a:off x="228600" y="1676400"/>
            <a:ext cx="4268788" cy="4953000"/>
          </a:xfrm>
        </p:spPr>
        <p:txBody>
          <a:bodyPr/>
          <a:p>
            <a:r>
              <a:rPr dirty="0" lang="en-US" smtClean="0"/>
              <a:t>Despite being small, CT can pose the risk of irradiation. Painless, noninvasive</a:t>
            </a:r>
            <a:r>
              <a:rPr dirty="0" lang="en-US" smtClean="0"/>
              <a:t>.</a:t>
            </a:r>
          </a:p>
          <a:p>
            <a:r>
              <a:rPr dirty="0" lang="en-US" smtClean="0"/>
              <a:t>can outline bone inside the body very accurately</a:t>
            </a:r>
            <a:r>
              <a:rPr dirty="0" lang="en-US" smtClean="0"/>
              <a:t>.</a:t>
            </a:r>
          </a:p>
          <a:p>
            <a:r>
              <a:rPr dirty="0" lang="en-US" smtClean="0"/>
              <a:t>Provides good details about bony </a:t>
            </a:r>
            <a:r>
              <a:rPr dirty="0" lang="en-US" smtClean="0"/>
              <a:t>structures</a:t>
            </a:r>
          </a:p>
          <a:p>
            <a:r>
              <a:rPr dirty="0" lang="en-US" smtClean="0"/>
              <a:t>it is able to image bone, soft tissue and blood vessels all at the same time.</a:t>
            </a:r>
            <a:endParaRPr dirty="0" lang="en-US"/>
          </a:p>
        </p:txBody>
      </p:sp>
      <p:sp>
        <p:nvSpPr>
          <p:cNvPr id="1048790" name="Text Placeholder 4"/>
          <p:cNvSpPr>
            <a:spLocks noGrp="1"/>
          </p:cNvSpPr>
          <p:nvPr>
            <p:ph type="body" sz="quarter" idx="3"/>
          </p:nvPr>
        </p:nvSpPr>
        <p:spPr>
          <a:xfrm>
            <a:off x="4645025" y="1066801"/>
            <a:ext cx="4041775" cy="533400"/>
          </a:xfrm>
        </p:spPr>
        <p:txBody>
          <a:bodyPr/>
          <a:p>
            <a:r>
              <a:rPr dirty="0" lang="en-US" smtClean="0"/>
              <a:t>MRI</a:t>
            </a:r>
            <a:endParaRPr dirty="0" lang="en-US"/>
          </a:p>
        </p:txBody>
      </p:sp>
      <p:sp>
        <p:nvSpPr>
          <p:cNvPr id="1048791" name="Content Placeholder 5"/>
          <p:cNvSpPr>
            <a:spLocks noGrp="1"/>
          </p:cNvSpPr>
          <p:nvPr>
            <p:ph sz="quarter" idx="4"/>
          </p:nvPr>
        </p:nvSpPr>
        <p:spPr>
          <a:xfrm>
            <a:off x="4645025" y="1676400"/>
            <a:ext cx="4346575" cy="4952999"/>
          </a:xfrm>
        </p:spPr>
        <p:txBody>
          <a:bodyPr>
            <a:normAutofit lnSpcReduction="10000"/>
          </a:bodyPr>
          <a:p>
            <a:r>
              <a:rPr dirty="0" lang="en-US" smtClean="0"/>
              <a:t>No biological hazards have been reported with the use of MRI. However, some may be allergic to the contrast dye, which is also inappropriate for those suffering from kidney or liver disorders</a:t>
            </a:r>
            <a:r>
              <a:rPr dirty="0" lang="en-US" smtClean="0"/>
              <a:t>.</a:t>
            </a:r>
          </a:p>
          <a:p>
            <a:r>
              <a:rPr dirty="0" lang="en-US" smtClean="0"/>
              <a:t>more versatile than the X-Ray and is used to examine a large variety of medical conditions</a:t>
            </a:r>
            <a:r>
              <a:rPr dirty="0" lang="en-US" smtClean="0"/>
              <a:t>.</a:t>
            </a:r>
          </a:p>
          <a:p>
            <a:r>
              <a:rPr dirty="0" lang="en-US" smtClean="0"/>
              <a:t>Less detailed compared to </a:t>
            </a:r>
            <a:r>
              <a:rPr dirty="0" lang="en-US" smtClean="0"/>
              <a:t>X-ray</a:t>
            </a:r>
          </a:p>
          <a:p>
            <a:r>
              <a:rPr dirty="0" lang="en-US" smtClean="0"/>
              <a:t>Provides much more soft tissue detail than a </a:t>
            </a:r>
            <a:r>
              <a:rPr dirty="0" lang="en-US" smtClean="0">
                <a:hlinkClick r:id="rId1"/>
              </a:rPr>
              <a:t>CT scan</a:t>
            </a:r>
            <a:r>
              <a:rPr dirty="0" lang="en-US" smtClean="0"/>
              <a:t>.</a:t>
            </a:r>
            <a:endParaRPr dirty="0"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283" name=""/>
        <p:cNvGrpSpPr/>
        <p:nvPr/>
      </p:nvGrpSpPr>
      <p:grpSpPr>
        <a:xfrm>
          <a:off x="0" y="0"/>
          <a:ext cx="0" cy="0"/>
          <a:chOff x="0" y="0"/>
          <a:chExt cx="0" cy="0"/>
        </a:xfrm>
      </p:grpSpPr>
      <p:sp>
        <p:nvSpPr>
          <p:cNvPr id="1048792" name="Title 1"/>
          <p:cNvSpPr>
            <a:spLocks noGrp="1"/>
          </p:cNvSpPr>
          <p:nvPr>
            <p:ph type="title"/>
          </p:nvPr>
        </p:nvSpPr>
        <p:spPr>
          <a:xfrm>
            <a:off x="457200" y="274638"/>
            <a:ext cx="8229600" cy="563562"/>
          </a:xfrm>
        </p:spPr>
        <p:txBody>
          <a:bodyPr>
            <a:normAutofit fontScale="90000"/>
          </a:bodyPr>
          <a:p>
            <a:r>
              <a:rPr dirty="0" lang="en-US" smtClean="0"/>
              <a:t>C</a:t>
            </a:r>
            <a:r>
              <a:rPr dirty="0" lang="en-US" smtClean="0"/>
              <a:t>omparison</a:t>
            </a:r>
            <a:endParaRPr dirty="0" lang="en-US"/>
          </a:p>
        </p:txBody>
      </p:sp>
      <p:sp>
        <p:nvSpPr>
          <p:cNvPr id="1048793" name="Text Placeholder 2"/>
          <p:cNvSpPr>
            <a:spLocks noGrp="1"/>
          </p:cNvSpPr>
          <p:nvPr>
            <p:ph type="body" idx="1"/>
          </p:nvPr>
        </p:nvSpPr>
        <p:spPr>
          <a:xfrm>
            <a:off x="457200" y="914401"/>
            <a:ext cx="4040188" cy="381000"/>
          </a:xfrm>
        </p:spPr>
        <p:txBody>
          <a:bodyPr>
            <a:normAutofit fontScale="92500" lnSpcReduction="20000"/>
          </a:bodyPr>
          <a:p>
            <a:r>
              <a:rPr dirty="0" lang="en-US" smtClean="0"/>
              <a:t>CT SCAN</a:t>
            </a:r>
            <a:endParaRPr dirty="0" lang="en-US"/>
          </a:p>
        </p:txBody>
      </p:sp>
      <p:sp>
        <p:nvSpPr>
          <p:cNvPr id="1048794" name="Content Placeholder 3"/>
          <p:cNvSpPr>
            <a:spLocks noGrp="1"/>
          </p:cNvSpPr>
          <p:nvPr>
            <p:ph sz="half" idx="2"/>
          </p:nvPr>
        </p:nvSpPr>
        <p:spPr>
          <a:xfrm>
            <a:off x="228600" y="1295400"/>
            <a:ext cx="4268788" cy="5410200"/>
          </a:xfrm>
        </p:spPr>
        <p:txBody>
          <a:bodyPr>
            <a:normAutofit fontScale="92500" lnSpcReduction="10000"/>
          </a:bodyPr>
          <a:p>
            <a:r>
              <a:rPr dirty="0" lang="en-US" smtClean="0"/>
              <a:t>I</a:t>
            </a:r>
            <a:r>
              <a:rPr dirty="0" lang="en-US" smtClean="0"/>
              <a:t>nvented </a:t>
            </a:r>
            <a:r>
              <a:rPr dirty="0" lang="en-US" smtClean="0"/>
              <a:t>by Sir Godfrey Hounsfield in Hayes, United Kingdom. First patient's brain-scan was done on 1 October 1971</a:t>
            </a:r>
            <a:r>
              <a:rPr dirty="0" lang="en-US" smtClean="0"/>
              <a:t>.</a:t>
            </a:r>
          </a:p>
          <a:p>
            <a:r>
              <a:rPr dirty="0" lang="en-US" smtClean="0"/>
              <a:t>Allergic </a:t>
            </a:r>
            <a:r>
              <a:rPr dirty="0" lang="en-US" smtClean="0"/>
              <a:t>reaction due to the intravenous contrast agent </a:t>
            </a:r>
            <a:r>
              <a:rPr dirty="0" lang="en-US" smtClean="0"/>
              <a:t>is rare but more common than MRI </a:t>
            </a:r>
            <a:r>
              <a:rPr dirty="0" lang="en-US" smtClean="0"/>
              <a:t>contrast</a:t>
            </a:r>
          </a:p>
          <a:p>
            <a:r>
              <a:rPr dirty="0" lang="en-US" smtClean="0"/>
              <a:t>Patients with metal implants can get CT scan. A person who is very large (e.g. over 450 lb) may not fit into the opening of a conventional CT scanner or may be over the weight limit for the moving table.</a:t>
            </a:r>
            <a:endParaRPr dirty="0" lang="en-US"/>
          </a:p>
        </p:txBody>
      </p:sp>
      <p:sp>
        <p:nvSpPr>
          <p:cNvPr id="1048795" name="Text Placeholder 4"/>
          <p:cNvSpPr>
            <a:spLocks noGrp="1"/>
          </p:cNvSpPr>
          <p:nvPr>
            <p:ph type="body" sz="quarter" idx="3"/>
          </p:nvPr>
        </p:nvSpPr>
        <p:spPr>
          <a:xfrm>
            <a:off x="4645025" y="914401"/>
            <a:ext cx="4041775" cy="381000"/>
          </a:xfrm>
        </p:spPr>
        <p:txBody>
          <a:bodyPr>
            <a:normAutofit fontScale="92500" lnSpcReduction="20000"/>
          </a:bodyPr>
          <a:p>
            <a:r>
              <a:rPr dirty="0" lang="en-US" smtClean="0"/>
              <a:t>MRI</a:t>
            </a:r>
            <a:endParaRPr dirty="0" lang="en-US"/>
          </a:p>
        </p:txBody>
      </p:sp>
      <p:sp>
        <p:nvSpPr>
          <p:cNvPr id="1048796" name="Content Placeholder 5"/>
          <p:cNvSpPr>
            <a:spLocks noGrp="1"/>
          </p:cNvSpPr>
          <p:nvPr>
            <p:ph sz="quarter" idx="4"/>
          </p:nvPr>
        </p:nvSpPr>
        <p:spPr>
          <a:xfrm>
            <a:off x="4645025" y="1295400"/>
            <a:ext cx="4270375" cy="5410200"/>
          </a:xfrm>
        </p:spPr>
        <p:txBody>
          <a:bodyPr>
            <a:normAutofit fontScale="92500" lnSpcReduction="20000"/>
          </a:bodyPr>
          <a:p>
            <a:r>
              <a:rPr dirty="0" lang="en-US" smtClean="0"/>
              <a:t>First commercial MRI was available in 1981, with significant increase in MRI resolution and choice of imaging sequences over time</a:t>
            </a:r>
            <a:r>
              <a:rPr dirty="0" lang="en-US" smtClean="0"/>
              <a:t>.</a:t>
            </a:r>
          </a:p>
          <a:p>
            <a:r>
              <a:rPr dirty="0" lang="en-US" smtClean="0"/>
              <a:t>Very rare allergic reaction. Risk of reaction in those who have or have a history of kidney or liver disorders</a:t>
            </a:r>
            <a:r>
              <a:rPr dirty="0" lang="en-US" smtClean="0"/>
              <a:t>.</a:t>
            </a:r>
          </a:p>
          <a:p>
            <a:r>
              <a:rPr dirty="0" lang="en-US" smtClean="0"/>
              <a:t>Patients with Cardiac Pacemakers, tattoos and metal implants are contraindicated due to possible injury to patient or image distortion (artifact). Patient over 350 lb may be over table's weight limit. Any ferromagnetic object may cause trauma/burn.</a:t>
            </a:r>
            <a:endParaRPr dirty="0"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797" name="Title 6"/>
          <p:cNvSpPr>
            <a:spLocks noGrp="1"/>
          </p:cNvSpPr>
          <p:nvPr>
            <p:ph type="title"/>
          </p:nvPr>
        </p:nvSpPr>
        <p:spPr>
          <a:xfrm>
            <a:off x="457200" y="274638"/>
            <a:ext cx="8229600" cy="639762"/>
          </a:xfrm>
        </p:spPr>
        <p:txBody>
          <a:bodyPr>
            <a:normAutofit fontScale="90000"/>
          </a:bodyPr>
          <a:p>
            <a:r>
              <a:rPr dirty="0" lang="en-US" smtClean="0"/>
              <a:t>MRI procedure</a:t>
            </a:r>
            <a:endParaRPr dirty="0" lang="en-US"/>
          </a:p>
        </p:txBody>
      </p:sp>
      <p:sp>
        <p:nvSpPr>
          <p:cNvPr id="1048798" name="Content Placeholder 7"/>
          <p:cNvSpPr>
            <a:spLocks noGrp="1"/>
          </p:cNvSpPr>
          <p:nvPr>
            <p:ph idx="1"/>
          </p:nvPr>
        </p:nvSpPr>
        <p:spPr>
          <a:xfrm>
            <a:off x="228600" y="990600"/>
            <a:ext cx="8686800" cy="5638800"/>
          </a:xfrm>
        </p:spPr>
        <p:txBody>
          <a:bodyPr>
            <a:normAutofit fontScale="77500" lnSpcReduction="20000"/>
          </a:bodyPr>
          <a:p>
            <a:r>
              <a:rPr dirty="0" lang="en-US" smtClean="0"/>
              <a:t>Client wears </a:t>
            </a:r>
            <a:r>
              <a:rPr dirty="0" lang="en-US" smtClean="0"/>
              <a:t>a hospital gown or clothing without zippers or snaps (such as sweatpants and a t-shirt). Certain types of </a:t>
            </a:r>
            <a:r>
              <a:rPr b="1" dirty="0" lang="en-US" smtClean="0"/>
              <a:t>metal</a:t>
            </a:r>
            <a:r>
              <a:rPr dirty="0" lang="en-US" smtClean="0"/>
              <a:t> can cause </a:t>
            </a:r>
            <a:r>
              <a:rPr b="1" dirty="0" lang="en-US" smtClean="0"/>
              <a:t>blurry images</a:t>
            </a:r>
            <a:r>
              <a:rPr dirty="0" lang="en-US" smtClean="0"/>
              <a:t>.</a:t>
            </a:r>
          </a:p>
          <a:p>
            <a:r>
              <a:rPr dirty="0" lang="en-US" smtClean="0"/>
              <a:t>L</a:t>
            </a:r>
            <a:r>
              <a:rPr dirty="0" lang="en-US" smtClean="0"/>
              <a:t>ies </a:t>
            </a:r>
            <a:r>
              <a:rPr dirty="0" lang="en-US" smtClean="0"/>
              <a:t>on a narrow table, which slides into a large tunnel-shaped scanner.</a:t>
            </a:r>
          </a:p>
          <a:p>
            <a:r>
              <a:rPr dirty="0" lang="en-US" smtClean="0"/>
              <a:t>Some exams require a special dye (contrast). Most of the time, the dye be given  through a vein (IV) in </a:t>
            </a:r>
            <a:r>
              <a:rPr dirty="0" lang="en-US" smtClean="0"/>
              <a:t>clients </a:t>
            </a:r>
            <a:r>
              <a:rPr dirty="0" lang="en-US" smtClean="0"/>
              <a:t>hand or forearm before the test. The dye helps the radiologist see certain areas more clearly.</a:t>
            </a:r>
          </a:p>
          <a:p>
            <a:r>
              <a:rPr dirty="0" lang="en-US" smtClean="0"/>
              <a:t>Small devices, called coils, may be placed around the head, arm, or leg, or other areas to be studied. These help send and receive the radio waves, and help the quality of the images.</a:t>
            </a:r>
          </a:p>
          <a:p>
            <a:r>
              <a:rPr dirty="0" lang="en-US" smtClean="0"/>
              <a:t>During the MRI, the person who operates the machine will watch </a:t>
            </a:r>
            <a:r>
              <a:rPr dirty="0" lang="en-US" smtClean="0"/>
              <a:t>the client </a:t>
            </a:r>
            <a:r>
              <a:rPr dirty="0" lang="en-US" smtClean="0"/>
              <a:t>from another room. The test lasts about 30-60 minutes, but may take longer.</a:t>
            </a:r>
          </a:p>
          <a:p>
            <a:endParaRPr dirty="0"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799" name="Title 1"/>
          <p:cNvSpPr>
            <a:spLocks noGrp="1"/>
          </p:cNvSpPr>
          <p:nvPr>
            <p:ph type="title"/>
          </p:nvPr>
        </p:nvSpPr>
        <p:spPr>
          <a:xfrm>
            <a:off x="457200" y="274638"/>
            <a:ext cx="8229600" cy="487362"/>
          </a:xfrm>
        </p:spPr>
        <p:txBody>
          <a:bodyPr>
            <a:normAutofit fontScale="90000"/>
          </a:bodyPr>
          <a:p>
            <a:r>
              <a:rPr b="1" dirty="0" lang="en-US" smtClean="0"/>
              <a:t>Nursing </a:t>
            </a:r>
            <a:r>
              <a:rPr b="1" dirty="0" lang="en-US" smtClean="0"/>
              <a:t>Responsibilities in MRI</a:t>
            </a:r>
            <a:endParaRPr dirty="0" lang="en-US"/>
          </a:p>
        </p:txBody>
      </p:sp>
      <p:sp>
        <p:nvSpPr>
          <p:cNvPr id="1048800" name="Content Placeholder 2"/>
          <p:cNvSpPr>
            <a:spLocks noGrp="1"/>
          </p:cNvSpPr>
          <p:nvPr>
            <p:ph idx="1"/>
          </p:nvPr>
        </p:nvSpPr>
        <p:spPr>
          <a:xfrm>
            <a:off x="152400" y="990600"/>
            <a:ext cx="8839200" cy="5715000"/>
          </a:xfrm>
        </p:spPr>
        <p:txBody>
          <a:bodyPr>
            <a:normAutofit fontScale="70000" lnSpcReduction="20000"/>
          </a:bodyPr>
          <a:p>
            <a:pPr>
              <a:buNone/>
            </a:pPr>
            <a:r>
              <a:rPr b="1" dirty="0" lang="en-US" u="sng" smtClean="0"/>
              <a:t>Before the procedure</a:t>
            </a:r>
          </a:p>
          <a:p>
            <a:pPr>
              <a:buNone/>
            </a:pPr>
            <a:r>
              <a:rPr dirty="0" lang="en-US" smtClean="0"/>
              <a:t>1. Patient </a:t>
            </a:r>
            <a:r>
              <a:rPr dirty="0" lang="en-US" smtClean="0"/>
              <a:t>may be asked not to eat or drink anything for 4 - 6 hours before the scan.</a:t>
            </a:r>
          </a:p>
          <a:p>
            <a:pPr>
              <a:buNone/>
            </a:pPr>
            <a:r>
              <a:rPr dirty="0" lang="en-US" smtClean="0"/>
              <a:t>2. Ask </a:t>
            </a:r>
            <a:r>
              <a:rPr dirty="0" lang="en-US" smtClean="0"/>
              <a:t>patient if they are afraid of close spaces or claustrophobia and inform the doctor.  Patient may be given a medicine to help them feel sleepy and less anxious, or the doctor may suggest an "open" MRI, in which the machine is not as close to the </a:t>
            </a:r>
            <a:r>
              <a:rPr dirty="0" lang="en-US" smtClean="0"/>
              <a:t>body.</a:t>
            </a:r>
          </a:p>
          <a:p>
            <a:pPr>
              <a:buNone/>
            </a:pPr>
            <a:r>
              <a:rPr dirty="0" lang="en-US" smtClean="0"/>
              <a:t>3. Before </a:t>
            </a:r>
            <a:r>
              <a:rPr dirty="0" lang="en-US" smtClean="0"/>
              <a:t>the test, </a:t>
            </a:r>
            <a:r>
              <a:rPr dirty="0" lang="en-US" smtClean="0"/>
              <a:t>ask </a:t>
            </a:r>
            <a:r>
              <a:rPr dirty="0" lang="en-US" smtClean="0"/>
              <a:t>the patient if they have the following</a:t>
            </a:r>
            <a:r>
              <a:rPr dirty="0" lang="en-US" smtClean="0"/>
              <a:t>:</a:t>
            </a:r>
            <a:r>
              <a:rPr dirty="0" lang="en-US" smtClean="0"/>
              <a:t/>
            </a:r>
            <a:br>
              <a:rPr dirty="0" lang="en-US" smtClean="0"/>
            </a:br>
            <a:r>
              <a:rPr dirty="0" lang="en-US" smtClean="0"/>
              <a:t>Artificial heart valves</a:t>
            </a:r>
          </a:p>
          <a:p>
            <a:pPr lvl="1"/>
            <a:r>
              <a:rPr dirty="0" lang="en-US" smtClean="0"/>
              <a:t>Brain aneurysm clips</a:t>
            </a:r>
          </a:p>
          <a:p>
            <a:pPr lvl="1"/>
            <a:r>
              <a:rPr dirty="0" lang="en-US" smtClean="0"/>
              <a:t>Heart defibrillator or pacemaker</a:t>
            </a:r>
          </a:p>
          <a:p>
            <a:pPr lvl="1"/>
            <a:r>
              <a:rPr dirty="0" lang="en-US" smtClean="0"/>
              <a:t>Inner ear (cochlear) implants</a:t>
            </a:r>
          </a:p>
          <a:p>
            <a:pPr lvl="1"/>
            <a:r>
              <a:rPr dirty="0" lang="en-US" smtClean="0"/>
              <a:t>Kidney disease or dialysis (patient may not be able to receive contrast)</a:t>
            </a:r>
          </a:p>
          <a:p>
            <a:pPr lvl="1"/>
            <a:r>
              <a:rPr dirty="0" lang="en-US" smtClean="0"/>
              <a:t>Recently placed artificial joints</a:t>
            </a:r>
          </a:p>
          <a:p>
            <a:pPr lvl="1"/>
            <a:r>
              <a:rPr dirty="0" lang="en-US" smtClean="0"/>
              <a:t>Vascular </a:t>
            </a:r>
            <a:r>
              <a:rPr dirty="0" lang="en-US" smtClean="0">
                <a:hlinkClick r:id="rId1"/>
              </a:rPr>
              <a:t>stents</a:t>
            </a:r>
            <a:endParaRPr dirty="0" lang="en-US" smtClean="0"/>
          </a:p>
          <a:p>
            <a:pPr lvl="1"/>
            <a:r>
              <a:rPr dirty="0" lang="en-US" smtClean="0"/>
              <a:t>Worked with sheet metal in the past (patient may need tests to check for metal pieces in their eyes) </a:t>
            </a:r>
          </a:p>
          <a:p>
            <a:pPr>
              <a:buNone/>
            </a:pPr>
            <a:endParaRPr b="1" dirty="0" lang="en-US" u="sng"/>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286" name=""/>
        <p:cNvGrpSpPr/>
        <p:nvPr/>
      </p:nvGrpSpPr>
      <p:grpSpPr>
        <a:xfrm>
          <a:off x="0" y="0"/>
          <a:ext cx="0" cy="0"/>
          <a:chOff x="0" y="0"/>
          <a:chExt cx="0" cy="0"/>
        </a:xfrm>
      </p:grpSpPr>
      <p:sp>
        <p:nvSpPr>
          <p:cNvPr id="1048801" name="Content Placeholder 2"/>
          <p:cNvSpPr>
            <a:spLocks noGrp="1"/>
          </p:cNvSpPr>
          <p:nvPr>
            <p:ph idx="1"/>
          </p:nvPr>
        </p:nvSpPr>
        <p:spPr>
          <a:xfrm>
            <a:off x="228600" y="152400"/>
            <a:ext cx="8763000" cy="6477000"/>
          </a:xfrm>
        </p:spPr>
        <p:txBody>
          <a:bodyPr>
            <a:normAutofit fontScale="92500" lnSpcReduction="10000"/>
          </a:bodyPr>
          <a:p>
            <a:pPr>
              <a:buNone/>
            </a:pPr>
            <a:r>
              <a:rPr dirty="0" lang="en-US" smtClean="0"/>
              <a:t>4.  </a:t>
            </a:r>
            <a:r>
              <a:rPr dirty="0" lang="en-US" smtClean="0"/>
              <a:t>Ask </a:t>
            </a:r>
            <a:r>
              <a:rPr dirty="0" lang="en-US" smtClean="0"/>
              <a:t>patients to remove the following:</a:t>
            </a:r>
          </a:p>
          <a:p>
            <a:pPr lvl="1"/>
            <a:r>
              <a:rPr dirty="0" lang="en-US" smtClean="0"/>
              <a:t>Items such as jewelry, watches, credit cards, and hearing aids - may be damaged.</a:t>
            </a:r>
          </a:p>
          <a:p>
            <a:pPr lvl="1"/>
            <a:r>
              <a:rPr dirty="0" lang="en-US" smtClean="0"/>
              <a:t>Pens, pocketknives, and eyeglasses - may fly across the room.</a:t>
            </a:r>
          </a:p>
          <a:p>
            <a:pPr lvl="1"/>
            <a:r>
              <a:rPr dirty="0" lang="en-US" smtClean="0"/>
              <a:t>Pins, hairpins, metal zippers, and similar metallic items - can distort the images.</a:t>
            </a:r>
          </a:p>
          <a:p>
            <a:pPr lvl="1"/>
            <a:r>
              <a:rPr dirty="0" lang="en-US" smtClean="0"/>
              <a:t>Removable dental </a:t>
            </a:r>
            <a:r>
              <a:rPr dirty="0" lang="en-US" smtClean="0"/>
              <a:t>work(dentures) </a:t>
            </a:r>
            <a:r>
              <a:rPr dirty="0" lang="en-US" smtClean="0"/>
              <a:t>should be </a:t>
            </a:r>
            <a:r>
              <a:rPr dirty="0" lang="en-US" smtClean="0"/>
              <a:t>removed </a:t>
            </a:r>
            <a:r>
              <a:rPr dirty="0" lang="en-US" smtClean="0"/>
              <a:t>just before the scan.</a:t>
            </a:r>
          </a:p>
          <a:p>
            <a:r>
              <a:rPr dirty="0" lang="en-US" smtClean="0"/>
              <a:t>       Because the MRI contains strong magnets, metal objects are not allowed into the room with the MRI scanner.</a:t>
            </a:r>
          </a:p>
          <a:p>
            <a:r>
              <a:rPr dirty="0" lang="en-US" smtClean="0"/>
              <a:t>It is important to inform the health care provider of any pregnancy or suspected pregnancy prior to the procedure.</a:t>
            </a:r>
          </a:p>
          <a:p>
            <a:endParaRPr dirty="0"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802" name="Content Placeholder 2"/>
          <p:cNvSpPr>
            <a:spLocks noGrp="1"/>
          </p:cNvSpPr>
          <p:nvPr>
            <p:ph idx="1"/>
          </p:nvPr>
        </p:nvSpPr>
        <p:spPr>
          <a:xfrm>
            <a:off x="228600" y="228600"/>
            <a:ext cx="8686800" cy="6400800"/>
          </a:xfrm>
        </p:spPr>
        <p:txBody>
          <a:bodyPr>
            <a:normAutofit fontScale="85000" lnSpcReduction="20000"/>
          </a:bodyPr>
          <a:p>
            <a:pPr>
              <a:buNone/>
            </a:pPr>
            <a:r>
              <a:rPr b="1" dirty="0" lang="en-US" smtClean="0"/>
              <a:t>During </a:t>
            </a:r>
            <a:r>
              <a:rPr b="1" dirty="0" lang="en-US" smtClean="0"/>
              <a:t>the </a:t>
            </a:r>
            <a:r>
              <a:rPr b="1" dirty="0" lang="en-US" smtClean="0"/>
              <a:t>procedure (MRI)</a:t>
            </a:r>
            <a:endParaRPr dirty="0" lang="en-US" smtClean="0"/>
          </a:p>
          <a:p>
            <a:pPr algn="just"/>
            <a:r>
              <a:rPr dirty="0" lang="en-US" smtClean="0"/>
              <a:t>Patient will be asked to remain perfectly still during the time the imaging takes place, but between sequences some minor movement may be allowed. The MRI Technologist will advise accordingly.</a:t>
            </a:r>
          </a:p>
          <a:p>
            <a:pPr algn="just"/>
            <a:r>
              <a:rPr dirty="0" lang="en-US" smtClean="0"/>
              <a:t>When MRI procedure begins, patient may breathe normally, however, for certain examinations it may be necessary for you to hold your breath for a short period of time. </a:t>
            </a:r>
          </a:p>
          <a:p>
            <a:pPr algn="just"/>
            <a:r>
              <a:rPr dirty="0" lang="en-US" smtClean="0"/>
              <a:t>Monitoring is indicated to patients who are great potential for change in physiologic status (respiratory rate, oxygen saturation, temperature, heart rate and  blood pressure) during the procedure or whenever a patient requires observations of vital physiologic parameters due to an underlying health problem.</a:t>
            </a:r>
          </a:p>
          <a:p>
            <a:pPr algn="just"/>
            <a:r>
              <a:rPr dirty="0" lang="en-US" smtClean="0"/>
              <a:t>Monitoring is imperative to patients who are using sedative or anesthesia to ensure patient safety</a:t>
            </a:r>
          </a:p>
          <a:p>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85" name=""/>
        <p:cNvGrpSpPr/>
        <p:nvPr/>
      </p:nvGrpSpPr>
      <p:grpSpPr>
        <a:xfrm>
          <a:off x="0" y="0"/>
          <a:ext cx="0" cy="0"/>
          <a:chOff x="0" y="0"/>
          <a:chExt cx="0" cy="0"/>
        </a:xfrm>
      </p:grpSpPr>
      <p:sp>
        <p:nvSpPr>
          <p:cNvPr id="1048630" name="Title 1"/>
          <p:cNvSpPr>
            <a:spLocks noGrp="1"/>
          </p:cNvSpPr>
          <p:nvPr>
            <p:ph type="title"/>
          </p:nvPr>
        </p:nvSpPr>
        <p:spPr/>
        <p:txBody>
          <a:bodyPr>
            <a:normAutofit/>
          </a:bodyPr>
          <a:p>
            <a:r>
              <a:rPr b="1" dirty="0" lang="en-US" smtClean="0"/>
              <a:t>References/further reading</a:t>
            </a:r>
            <a:endParaRPr b="1" dirty="0" lang="en-US"/>
          </a:p>
        </p:txBody>
      </p:sp>
      <p:sp>
        <p:nvSpPr>
          <p:cNvPr id="1048631" name="Content Placeholder 2"/>
          <p:cNvSpPr>
            <a:spLocks noGrp="1"/>
          </p:cNvSpPr>
          <p:nvPr>
            <p:ph idx="1"/>
          </p:nvPr>
        </p:nvSpPr>
        <p:spPr/>
        <p:txBody>
          <a:bodyPr>
            <a:normAutofit lnSpcReduction="10000"/>
          </a:bodyPr>
          <a:p>
            <a:pPr indent="-514350" marL="514350">
              <a:buAutoNum type="arabicPeriod"/>
            </a:pPr>
            <a:r>
              <a:rPr dirty="0" lang="en-US" smtClean="0"/>
              <a:t>Hinkle J. and Cheer K. (2014). Brunner &amp; </a:t>
            </a:r>
            <a:r>
              <a:rPr dirty="0" lang="en-US" err="1" smtClean="0"/>
              <a:t>Suddarth’s</a:t>
            </a:r>
            <a:r>
              <a:rPr dirty="0" lang="en-US" smtClean="0"/>
              <a:t> Textbook of medical-surgical nursing, 14</a:t>
            </a:r>
            <a:r>
              <a:rPr baseline="30000" dirty="0" lang="en-US" smtClean="0"/>
              <a:t>th</a:t>
            </a:r>
            <a:r>
              <a:rPr dirty="0" lang="en-US" smtClean="0"/>
              <a:t> ed. Philadelphia; JB. Lippincott company</a:t>
            </a:r>
          </a:p>
          <a:p>
            <a:pPr indent="-514350" marL="514350">
              <a:buAutoNum type="arabicPeriod"/>
            </a:pPr>
            <a:r>
              <a:rPr dirty="0" lang="en-US" smtClean="0"/>
              <a:t>Lewis S., Dirksen S., </a:t>
            </a:r>
            <a:r>
              <a:rPr dirty="0" lang="en-US" err="1" smtClean="0"/>
              <a:t>Heitkemper</a:t>
            </a:r>
            <a:r>
              <a:rPr dirty="0" lang="en-US" smtClean="0"/>
              <a:t> M., Bucher L., and Camera I. (2011). Medical-surgical nursing: Assessment and management of clinical problems, 8</a:t>
            </a:r>
            <a:r>
              <a:rPr baseline="30000" dirty="0" lang="en-US" smtClean="0"/>
              <a:t>th</a:t>
            </a:r>
            <a:r>
              <a:rPr dirty="0" lang="en-US" smtClean="0"/>
              <a:t> ed., USA; Mosby Elsevier Inc.</a:t>
            </a:r>
            <a:endParaRPr dirty="0" 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803" name="Content Placeholder 2"/>
          <p:cNvSpPr>
            <a:spLocks noGrp="1"/>
          </p:cNvSpPr>
          <p:nvPr>
            <p:ph idx="1"/>
          </p:nvPr>
        </p:nvSpPr>
        <p:spPr>
          <a:xfrm>
            <a:off x="228600" y="228600"/>
            <a:ext cx="8686800" cy="6400800"/>
          </a:xfrm>
        </p:spPr>
        <p:txBody>
          <a:bodyPr>
            <a:normAutofit/>
          </a:bodyPr>
          <a:p>
            <a:pPr>
              <a:buNone/>
            </a:pPr>
            <a:r>
              <a:rPr b="1" dirty="0" i="1" lang="en-US" smtClean="0"/>
              <a:t>Patients that require monitoring and support during MRI procedures. </a:t>
            </a:r>
            <a:endParaRPr dirty="0" lang="en-US" smtClean="0"/>
          </a:p>
          <a:p>
            <a:pPr lvl="1"/>
            <a:r>
              <a:rPr dirty="0" i="1" lang="en-US" smtClean="0"/>
              <a:t>Physically or mentally unstable patients.</a:t>
            </a:r>
            <a:endParaRPr dirty="0" lang="en-US" smtClean="0"/>
          </a:p>
          <a:p>
            <a:pPr lvl="1"/>
            <a:r>
              <a:rPr dirty="0" i="1" lang="en-US" smtClean="0"/>
              <a:t>Patients with compromised physiologic functions.</a:t>
            </a:r>
            <a:endParaRPr dirty="0" lang="en-US" smtClean="0"/>
          </a:p>
          <a:p>
            <a:pPr lvl="1"/>
            <a:r>
              <a:rPr dirty="0" i="1" lang="en-US" smtClean="0"/>
              <a:t>Patients who are unable to communicate.</a:t>
            </a:r>
            <a:endParaRPr dirty="0" lang="en-US" smtClean="0"/>
          </a:p>
          <a:p>
            <a:pPr lvl="1"/>
            <a:r>
              <a:rPr dirty="0" i="1" lang="en-US" smtClean="0"/>
              <a:t>Neonatal and pediatric patients.</a:t>
            </a:r>
            <a:endParaRPr dirty="0" lang="en-US" smtClean="0"/>
          </a:p>
          <a:p>
            <a:pPr lvl="1"/>
            <a:r>
              <a:rPr dirty="0" i="1" lang="en-US" smtClean="0"/>
              <a:t>Sedated or anesthetized patients.</a:t>
            </a:r>
            <a:endParaRPr dirty="0" lang="en-US" smtClean="0"/>
          </a:p>
          <a:p>
            <a:pPr lvl="1"/>
            <a:r>
              <a:rPr dirty="0" i="1" lang="en-US" smtClean="0"/>
              <a:t>Patients undergoing MR-guided interventional procedures.</a:t>
            </a:r>
            <a:endParaRPr dirty="0" lang="en-US" smtClean="0"/>
          </a:p>
          <a:p>
            <a:pPr lvl="1"/>
            <a:r>
              <a:rPr dirty="0" i="1" lang="en-US" smtClean="0"/>
              <a:t>Patients who may have a reaction to an MRI contrast agent.</a:t>
            </a:r>
            <a:endParaRPr dirty="0" lang="en-US" smtClean="0"/>
          </a:p>
          <a:p>
            <a:pPr lvl="1"/>
            <a:r>
              <a:rPr dirty="0" i="1" lang="en-US" smtClean="0"/>
              <a:t>Critically ill or high-risk patients</a:t>
            </a:r>
            <a:endParaRPr dirty="0" lang="en-US" smtClean="0"/>
          </a:p>
          <a:p>
            <a:endParaRPr dirty="0"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289" name=""/>
        <p:cNvGrpSpPr/>
        <p:nvPr/>
      </p:nvGrpSpPr>
      <p:grpSpPr>
        <a:xfrm>
          <a:off x="0" y="0"/>
          <a:ext cx="0" cy="0"/>
          <a:chOff x="0" y="0"/>
          <a:chExt cx="0" cy="0"/>
        </a:xfrm>
      </p:grpSpPr>
      <p:sp>
        <p:nvSpPr>
          <p:cNvPr id="1048804" name="Content Placeholder 2"/>
          <p:cNvSpPr>
            <a:spLocks noGrp="1"/>
          </p:cNvSpPr>
          <p:nvPr>
            <p:ph idx="1"/>
          </p:nvPr>
        </p:nvSpPr>
        <p:spPr>
          <a:xfrm>
            <a:off x="228600" y="228600"/>
            <a:ext cx="8686800" cy="6400800"/>
          </a:xfrm>
        </p:spPr>
        <p:txBody>
          <a:bodyPr>
            <a:normAutofit fontScale="85000" lnSpcReduction="10000"/>
          </a:bodyPr>
          <a:p>
            <a:pPr>
              <a:buNone/>
            </a:pPr>
            <a:r>
              <a:rPr b="1" dirty="0" lang="en-US" u="sng" smtClean="0"/>
              <a:t>After </a:t>
            </a:r>
            <a:r>
              <a:rPr b="1" dirty="0" lang="en-US" u="sng" smtClean="0"/>
              <a:t>the procedure</a:t>
            </a:r>
            <a:endParaRPr dirty="0" lang="en-US" u="sng" smtClean="0"/>
          </a:p>
          <a:p>
            <a:pPr algn="just"/>
            <a:r>
              <a:rPr dirty="0" lang="en-US" smtClean="0"/>
              <a:t>There is no recovery time, unless </a:t>
            </a:r>
            <a:r>
              <a:rPr dirty="0" lang="en-US" smtClean="0"/>
              <a:t>a sedative was administered. </a:t>
            </a:r>
            <a:r>
              <a:rPr dirty="0" lang="en-US" smtClean="0"/>
              <a:t>After an MRI scan, </a:t>
            </a:r>
            <a:r>
              <a:rPr dirty="0" lang="en-US" smtClean="0"/>
              <a:t>client can resume his/her </a:t>
            </a:r>
            <a:r>
              <a:rPr dirty="0" lang="en-US" smtClean="0"/>
              <a:t>normal diet, activity, and medications.</a:t>
            </a:r>
          </a:p>
          <a:p>
            <a:pPr algn="just"/>
            <a:r>
              <a:rPr dirty="0" lang="en-US" smtClean="0"/>
              <a:t>If patient is sedated, patient is transferred to the recovery room for continue monitoring. Especially important for pediatric patients because certain medications have relatively long half-lives (e.g., chloral hydrate, </a:t>
            </a:r>
            <a:r>
              <a:rPr dirty="0" lang="en-US" err="1" smtClean="0"/>
              <a:t>pentobarbitol</a:t>
            </a:r>
            <a:r>
              <a:rPr dirty="0" lang="en-US" smtClean="0"/>
              <a:t>, etc.). </a:t>
            </a:r>
            <a:br>
              <a:rPr dirty="0" lang="en-US" smtClean="0"/>
            </a:br>
            <a:endParaRPr dirty="0" lang="en-US" smtClean="0"/>
          </a:p>
          <a:p>
            <a:pPr algn="just"/>
            <a:r>
              <a:rPr dirty="0" lang="en-US" smtClean="0"/>
              <a:t>Prior to allowing the patient to leave the MRI facility, the patient should be alert, oriented, and have stable vital signs. </a:t>
            </a:r>
            <a:endParaRPr dirty="0" lang="en-US" smtClean="0"/>
          </a:p>
          <a:p>
            <a:pPr algn="just"/>
            <a:r>
              <a:rPr dirty="0" lang="en-US" smtClean="0"/>
              <a:t>A </a:t>
            </a:r>
            <a:r>
              <a:rPr dirty="0" lang="en-US" smtClean="0"/>
              <a:t>responsible adult should accompany the patient home. Written instructions that include an emergency telephone number should be provided to the patient.</a:t>
            </a:r>
          </a:p>
          <a:p>
            <a:endParaRPr dirty="0"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805" name="Title 1"/>
          <p:cNvSpPr>
            <a:spLocks noGrp="1"/>
          </p:cNvSpPr>
          <p:nvPr>
            <p:ph type="title"/>
          </p:nvPr>
        </p:nvSpPr>
        <p:spPr/>
        <p:txBody>
          <a:bodyPr/>
          <a:p>
            <a:r>
              <a:rPr b="1" dirty="0" lang="en-US" smtClean="0"/>
              <a:t>4. PET SCAN</a:t>
            </a:r>
            <a:endParaRPr b="1" dirty="0" lang="en-US"/>
          </a:p>
        </p:txBody>
      </p:sp>
      <p:sp>
        <p:nvSpPr>
          <p:cNvPr id="1048806" name="Content Placeholder 2"/>
          <p:cNvSpPr>
            <a:spLocks noGrp="1"/>
          </p:cNvSpPr>
          <p:nvPr>
            <p:ph idx="1"/>
          </p:nvPr>
        </p:nvSpPr>
        <p:spPr>
          <a:xfrm>
            <a:off x="304800" y="1219200"/>
            <a:ext cx="8534400" cy="5486400"/>
          </a:xfrm>
        </p:spPr>
        <p:txBody>
          <a:bodyPr>
            <a:normAutofit/>
          </a:bodyPr>
          <a:p>
            <a:pPr algn="just"/>
            <a:r>
              <a:rPr dirty="0" lang="en-US" smtClean="0"/>
              <a:t>A </a:t>
            </a:r>
            <a:r>
              <a:rPr b="1" dirty="0" lang="en-US" smtClean="0"/>
              <a:t>positron emission tomography (PET) </a:t>
            </a:r>
            <a:r>
              <a:rPr dirty="0" lang="en-US" smtClean="0"/>
              <a:t>scan is an imaging test that allows checking for diseases in the body.</a:t>
            </a:r>
          </a:p>
          <a:p>
            <a:pPr algn="just"/>
            <a:r>
              <a:rPr dirty="0" lang="en-US" smtClean="0"/>
              <a:t>The scan uses a special dye containing radioactive tracers. </a:t>
            </a:r>
          </a:p>
          <a:p>
            <a:pPr algn="just"/>
            <a:r>
              <a:rPr dirty="0" lang="en-US" smtClean="0"/>
              <a:t>These tracers are either swallowed, inhaled, or injected into a vein in your arm depending on what part of the body is being examined.</a:t>
            </a:r>
          </a:p>
          <a:p>
            <a:pPr algn="just"/>
            <a:r>
              <a:rPr dirty="0" lang="en-US" smtClean="0"/>
              <a:t>Certain organs and tissues then absorb the tracer.</a:t>
            </a:r>
          </a:p>
          <a:p>
            <a:endParaRPr dirty="0"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807" name="Content Placeholder 2"/>
          <p:cNvSpPr>
            <a:spLocks noGrp="1"/>
          </p:cNvSpPr>
          <p:nvPr>
            <p:ph idx="1"/>
          </p:nvPr>
        </p:nvSpPr>
        <p:spPr>
          <a:xfrm>
            <a:off x="152400" y="228600"/>
            <a:ext cx="8763000" cy="6477000"/>
          </a:xfrm>
        </p:spPr>
        <p:txBody>
          <a:bodyPr>
            <a:normAutofit fontScale="92500" lnSpcReduction="10000"/>
          </a:bodyPr>
          <a:p>
            <a:pPr algn="just"/>
            <a:r>
              <a:rPr dirty="0" lang="en-US" smtClean="0"/>
              <a:t>When detected by a PET scanner, the tracers help seeing how well body organs and tissues are working.</a:t>
            </a:r>
          </a:p>
          <a:p>
            <a:pPr algn="just"/>
            <a:r>
              <a:rPr dirty="0" lang="en-US" smtClean="0"/>
              <a:t>The tracer will collect in areas of higher chemical activity, which is helpful because certain tissues of the body, and certain diseases, have a higher level of chemical activity. </a:t>
            </a:r>
          </a:p>
          <a:p>
            <a:pPr algn="just"/>
            <a:r>
              <a:rPr dirty="0" lang="en-US" smtClean="0"/>
              <a:t>These areas of disease will show up as bright spots on the PET scan.</a:t>
            </a:r>
          </a:p>
          <a:p>
            <a:pPr algn="just"/>
            <a:r>
              <a:rPr dirty="0" lang="en-US" smtClean="0"/>
              <a:t>The PET scan can measure blood flow, oxygen use, how the body uses sugar, and much more.</a:t>
            </a:r>
          </a:p>
          <a:p>
            <a:pPr algn="just"/>
            <a:r>
              <a:rPr dirty="0" lang="en-US" smtClean="0"/>
              <a:t>A PET scan is typically an outpatient procedure. </a:t>
            </a:r>
          </a:p>
          <a:p>
            <a:pPr algn="just">
              <a:buNone/>
            </a:pPr>
            <a:r>
              <a:rPr dirty="0" lang="en-US" smtClean="0"/>
              <a:t>***In the United States, around 2 million PET scans are performed each year***……..Kenya???</a:t>
            </a:r>
          </a:p>
          <a:p>
            <a:endParaRPr dirty="0"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292" name=""/>
        <p:cNvGrpSpPr/>
        <p:nvPr/>
      </p:nvGrpSpPr>
      <p:grpSpPr>
        <a:xfrm>
          <a:off x="0" y="0"/>
          <a:ext cx="0" cy="0"/>
          <a:chOff x="0" y="0"/>
          <a:chExt cx="0" cy="0"/>
        </a:xfrm>
      </p:grpSpPr>
      <p:sp>
        <p:nvSpPr>
          <p:cNvPr id="1048808" name="Content Placeholder 2"/>
          <p:cNvSpPr>
            <a:spLocks noGrp="1"/>
          </p:cNvSpPr>
          <p:nvPr>
            <p:ph idx="1"/>
          </p:nvPr>
        </p:nvSpPr>
        <p:spPr>
          <a:xfrm>
            <a:off x="228600" y="228600"/>
            <a:ext cx="8686800" cy="6400800"/>
          </a:xfrm>
        </p:spPr>
        <p:txBody>
          <a:bodyPr>
            <a:normAutofit/>
          </a:bodyPr>
          <a:p>
            <a:r>
              <a:rPr dirty="0" lang="en-US" smtClean="0"/>
              <a:t>PET scan may be done to inspect </a:t>
            </a:r>
            <a:r>
              <a:rPr dirty="0" lang="en-US" smtClean="0">
                <a:hlinkClick r:id="rId1"/>
              </a:rPr>
              <a:t>blood flow</a:t>
            </a:r>
            <a:r>
              <a:rPr dirty="0" lang="en-US" smtClean="0"/>
              <a:t>,  oxygen intake, or the metabolism of organs and tissues. </a:t>
            </a:r>
          </a:p>
          <a:p>
            <a:r>
              <a:rPr dirty="0" lang="en-US" smtClean="0"/>
              <a:t>PET scans show problems at the cellular level, giving the physician the best view of complex systemic diseases.</a:t>
            </a:r>
          </a:p>
          <a:p>
            <a:r>
              <a:rPr dirty="0" lang="en-US" smtClean="0"/>
              <a:t>PET scans are most commonly used to detect:</a:t>
            </a:r>
          </a:p>
          <a:p>
            <a:r>
              <a:rPr dirty="0" lang="en-US" smtClean="0">
                <a:hlinkClick r:id="rId2"/>
              </a:rPr>
              <a:t>cancer</a:t>
            </a:r>
            <a:endParaRPr dirty="0" lang="en-US" smtClean="0"/>
          </a:p>
          <a:p>
            <a:r>
              <a:rPr dirty="0" lang="en-US" smtClean="0">
                <a:hlinkClick r:id="rId3"/>
              </a:rPr>
              <a:t>heart problems</a:t>
            </a:r>
            <a:endParaRPr dirty="0" lang="en-US" smtClean="0"/>
          </a:p>
          <a:p>
            <a:r>
              <a:rPr dirty="0" lang="en-US" smtClean="0">
                <a:hlinkClick r:id="rId4"/>
              </a:rPr>
              <a:t>brain disorders</a:t>
            </a:r>
            <a:r>
              <a:rPr dirty="0" lang="en-US" smtClean="0"/>
              <a:t>, including problems with the </a:t>
            </a:r>
            <a:r>
              <a:rPr dirty="0" lang="en-US" smtClean="0">
                <a:hlinkClick r:id="rId5"/>
              </a:rPr>
              <a:t>central nervous system (CNS)</a:t>
            </a:r>
            <a:endParaRPr dirty="0" lang="en-US" smtClean="0"/>
          </a:p>
          <a:p>
            <a:endParaRPr dirty="0"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8809" name="Content Placeholder 2"/>
          <p:cNvSpPr>
            <a:spLocks noGrp="1"/>
          </p:cNvSpPr>
          <p:nvPr>
            <p:ph idx="1"/>
          </p:nvPr>
        </p:nvSpPr>
        <p:spPr>
          <a:xfrm>
            <a:off x="152400" y="304800"/>
            <a:ext cx="8839200" cy="6553200"/>
          </a:xfrm>
        </p:spPr>
        <p:txBody>
          <a:bodyPr>
            <a:normAutofit/>
          </a:bodyPr>
          <a:p>
            <a:pPr>
              <a:buNone/>
            </a:pPr>
            <a:r>
              <a:rPr b="1" dirty="0" lang="en-US" u="sng" smtClean="0"/>
              <a:t>Preparation for </a:t>
            </a:r>
            <a:r>
              <a:rPr b="1" dirty="0" lang="en-US" u="sng" smtClean="0"/>
              <a:t>PET/nursing responsibilities</a:t>
            </a:r>
            <a:endParaRPr b="1" dirty="0" lang="en-US" u="sng" smtClean="0"/>
          </a:p>
          <a:p>
            <a:r>
              <a:rPr dirty="0" lang="en-US" smtClean="0"/>
              <a:t>Instruct client to avoid strenuous physical activity 24-48 hours prior to the procedure</a:t>
            </a:r>
          </a:p>
          <a:p>
            <a:r>
              <a:rPr dirty="0" lang="en-US" smtClean="0"/>
              <a:t>Twenty-four hours before your appointment, client to stick to a low-carbohydrate, no-sugar diet</a:t>
            </a:r>
          </a:p>
          <a:p>
            <a:r>
              <a:rPr dirty="0" lang="en-US" smtClean="0"/>
              <a:t>NPO 6 </a:t>
            </a:r>
            <a:r>
              <a:rPr dirty="0" lang="en-US" smtClean="0"/>
              <a:t>hours </a:t>
            </a:r>
            <a:r>
              <a:rPr dirty="0" lang="en-US" smtClean="0"/>
              <a:t>before the procedure</a:t>
            </a:r>
          </a:p>
          <a:p>
            <a:r>
              <a:rPr dirty="0" lang="en-US" smtClean="0"/>
              <a:t>Avoid chewing gum or sucking on hard candy, cough drops, or mints.</a:t>
            </a:r>
          </a:p>
          <a:p>
            <a:r>
              <a:rPr dirty="0" lang="en-US" smtClean="0"/>
              <a:t>Assist client to change into a hospital gown</a:t>
            </a:r>
          </a:p>
          <a:p>
            <a:r>
              <a:rPr dirty="0" lang="en-US" smtClean="0"/>
              <a:t>Remove any jewelry you’re wearing, including body-piercing jewelry.</a:t>
            </a:r>
          </a:p>
          <a:p>
            <a:endParaRPr dirty="0" lang="en-US" smtClean="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810" name="Content Placeholder 2"/>
          <p:cNvSpPr>
            <a:spLocks noGrp="1"/>
          </p:cNvSpPr>
          <p:nvPr>
            <p:ph idx="1"/>
          </p:nvPr>
        </p:nvSpPr>
        <p:spPr>
          <a:xfrm>
            <a:off x="228600" y="228600"/>
            <a:ext cx="8686800" cy="6400800"/>
          </a:xfrm>
        </p:spPr>
        <p:txBody>
          <a:bodyPr/>
          <a:p>
            <a:r>
              <a:rPr b="1" dirty="0" lang="en-US" smtClean="0"/>
              <a:t>If </a:t>
            </a:r>
            <a:r>
              <a:rPr b="1" dirty="0" lang="en-US" err="1" smtClean="0"/>
              <a:t>pregnant:</a:t>
            </a:r>
            <a:r>
              <a:rPr dirty="0" lang="en-US" err="1" smtClean="0"/>
              <a:t>This</a:t>
            </a:r>
            <a:r>
              <a:rPr b="1" dirty="0" lang="en-US" smtClean="0"/>
              <a:t> </a:t>
            </a:r>
            <a:r>
              <a:rPr dirty="0" lang="en-US" smtClean="0"/>
              <a:t>test may be unsafe for the unborn baby.</a:t>
            </a:r>
          </a:p>
          <a:p>
            <a:r>
              <a:rPr b="1" dirty="0" lang="en-US" smtClean="0"/>
              <a:t>If  breastfeeding,</a:t>
            </a:r>
            <a:r>
              <a:rPr dirty="0" lang="en-US" smtClean="0"/>
              <a:t> may need to pump and store breast milk 24 hours prior to the procedure — since NO breastfeeding for 24 hours after the test.</a:t>
            </a:r>
          </a:p>
          <a:p>
            <a:r>
              <a:rPr b="1" dirty="0" lang="en-US" smtClean="0"/>
              <a:t>If diabetic,</a:t>
            </a:r>
            <a:r>
              <a:rPr dirty="0" lang="en-US" smtClean="0"/>
              <a:t> may be instructed to take his/her normal dose of </a:t>
            </a:r>
            <a:r>
              <a:rPr dirty="0" lang="en-US" smtClean="0">
                <a:hlinkClick r:id="rId1"/>
              </a:rPr>
              <a:t>insulin</a:t>
            </a:r>
            <a:r>
              <a:rPr dirty="0" lang="en-US" smtClean="0"/>
              <a:t> and eat a light meal 4 hours before being scheduled to receive the PET scan</a:t>
            </a:r>
          </a:p>
          <a:p>
            <a:endParaRPr dirty="0" lang="en-US" smtClean="0"/>
          </a:p>
          <a:p>
            <a:pPr>
              <a:buNone/>
            </a:pPr>
            <a:endParaRPr dirty="0"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295" name=""/>
        <p:cNvGrpSpPr/>
        <p:nvPr/>
      </p:nvGrpSpPr>
      <p:grpSpPr>
        <a:xfrm>
          <a:off x="0" y="0"/>
          <a:ext cx="0" cy="0"/>
          <a:chOff x="0" y="0"/>
          <a:chExt cx="0" cy="0"/>
        </a:xfrm>
      </p:grpSpPr>
      <p:sp>
        <p:nvSpPr>
          <p:cNvPr id="1048811" name="Content Placeholder 2"/>
          <p:cNvSpPr>
            <a:spLocks noGrp="1"/>
          </p:cNvSpPr>
          <p:nvPr>
            <p:ph idx="1"/>
          </p:nvPr>
        </p:nvSpPr>
        <p:spPr>
          <a:xfrm>
            <a:off x="228600" y="304800"/>
            <a:ext cx="8686800" cy="6400800"/>
          </a:xfrm>
        </p:spPr>
        <p:txBody>
          <a:bodyPr>
            <a:normAutofit lnSpcReduction="10000"/>
          </a:bodyPr>
          <a:p>
            <a:pPr algn="just"/>
            <a:r>
              <a:rPr dirty="0" lang="en-US" smtClean="0"/>
              <a:t>Before the scan, tracers are administered through a vein (in the arm), through a solution (drink), or in a inhaled gas. </a:t>
            </a:r>
          </a:p>
          <a:p>
            <a:pPr algn="just"/>
            <a:r>
              <a:rPr dirty="0" lang="en-US" smtClean="0"/>
              <a:t>The body needs time to absorb the tracers, so the client should wait about an hour before the scan begins</a:t>
            </a:r>
          </a:p>
          <a:p>
            <a:pPr algn="just"/>
            <a:r>
              <a:rPr dirty="0" lang="en-US" smtClean="0"/>
              <a:t>Instruct client to limit any movement, relax, and try to stay warm; If undergoing a brain scan, avoid television, music, and reading..</a:t>
            </a:r>
          </a:p>
          <a:p>
            <a:pPr algn="just"/>
            <a:r>
              <a:rPr dirty="0" lang="en-US" smtClean="0"/>
              <a:t>The scan lasts anywhere from 30 to 45 minutes</a:t>
            </a:r>
          </a:p>
          <a:p>
            <a:pPr algn="just"/>
            <a:r>
              <a:rPr dirty="0" lang="en-US" smtClean="0"/>
              <a:t>Limit contact with both pregnant women and infants after the scan(radioactive material remains in the body for about 12 hours</a:t>
            </a:r>
            <a:endParaRPr dirty="0"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812" name="Content Placeholder 2"/>
          <p:cNvSpPr>
            <a:spLocks noGrp="1"/>
          </p:cNvSpPr>
          <p:nvPr>
            <p:ph idx="1"/>
          </p:nvPr>
        </p:nvSpPr>
        <p:spPr>
          <a:xfrm>
            <a:off x="228600" y="304800"/>
            <a:ext cx="8763000" cy="6400800"/>
          </a:xfrm>
        </p:spPr>
        <p:txBody>
          <a:bodyPr/>
          <a:p>
            <a:r>
              <a:rPr dirty="0" lang="en-US" smtClean="0"/>
              <a:t>Instruct client to Drink plenty of fluids after the test to help flush the tracers out of the system. </a:t>
            </a:r>
          </a:p>
          <a:p>
            <a:r>
              <a:rPr dirty="0" lang="en-US" smtClean="0"/>
              <a:t>Generally, all tracers leave your body after two days. </a:t>
            </a:r>
            <a:endParaRPr dirty="0"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813" name="Title 1"/>
          <p:cNvSpPr>
            <a:spLocks noGrp="1"/>
          </p:cNvSpPr>
          <p:nvPr>
            <p:ph type="title"/>
          </p:nvPr>
        </p:nvSpPr>
        <p:spPr>
          <a:xfrm>
            <a:off x="457200" y="274638"/>
            <a:ext cx="8229600" cy="868362"/>
          </a:xfrm>
        </p:spPr>
        <p:txBody>
          <a:bodyPr/>
          <a:p>
            <a:r>
              <a:rPr b="1" dirty="0" lang="en-US" smtClean="0"/>
              <a:t>4. ENDOSCOPIES</a:t>
            </a:r>
            <a:endParaRPr b="1" dirty="0" lang="en-US"/>
          </a:p>
        </p:txBody>
      </p:sp>
      <p:sp>
        <p:nvSpPr>
          <p:cNvPr id="1048814" name="Content Placeholder 2"/>
          <p:cNvSpPr>
            <a:spLocks noGrp="1"/>
          </p:cNvSpPr>
          <p:nvPr>
            <p:ph idx="1"/>
          </p:nvPr>
        </p:nvSpPr>
        <p:spPr>
          <a:xfrm>
            <a:off x="228600" y="1295400"/>
            <a:ext cx="8686800" cy="5410200"/>
          </a:xfrm>
        </p:spPr>
        <p:txBody>
          <a:bodyPr>
            <a:normAutofit/>
          </a:bodyPr>
          <a:p>
            <a:pPr algn="just"/>
            <a:r>
              <a:rPr dirty="0" lang="en-US" smtClean="0"/>
              <a:t>Endoscopy is the insertion of a long, thin tube directly into the body to observe an internal organ or tissue in detail. </a:t>
            </a:r>
          </a:p>
          <a:p>
            <a:pPr algn="just"/>
            <a:r>
              <a:rPr dirty="0" lang="en-US" smtClean="0"/>
              <a:t>It can also be used to carry out other tasks including imaging and minor surgery.</a:t>
            </a:r>
          </a:p>
          <a:p>
            <a:pPr algn="just"/>
            <a:r>
              <a:rPr dirty="0" lang="en-US" smtClean="0"/>
              <a:t>There are many types of endoscopes.</a:t>
            </a:r>
          </a:p>
          <a:p>
            <a:pPr algn="just"/>
            <a:r>
              <a:rPr dirty="0" lang="en-US" smtClean="0"/>
              <a:t>An </a:t>
            </a:r>
            <a:r>
              <a:rPr b="1" dirty="0" lang="en-US" smtClean="0"/>
              <a:t>endoscopy </a:t>
            </a:r>
            <a:r>
              <a:rPr dirty="0" lang="en-US" smtClean="0"/>
              <a:t>is used to collect tissue samples (biopsy) to </a:t>
            </a:r>
            <a:r>
              <a:rPr b="1" dirty="0" lang="en-US" smtClean="0"/>
              <a:t>test</a:t>
            </a:r>
            <a:r>
              <a:rPr dirty="0" lang="en-US" smtClean="0"/>
              <a:t> for diseases and conditions, such as anemia, bleeding, inflammation, diarrhea or cancers of the digestive system.</a:t>
            </a:r>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86" name=""/>
        <p:cNvGrpSpPr/>
        <p:nvPr/>
      </p:nvGrpSpPr>
      <p:grpSpPr>
        <a:xfrm>
          <a:off x="0" y="0"/>
          <a:ext cx="0" cy="0"/>
          <a:chOff x="0" y="0"/>
          <a:chExt cx="0" cy="0"/>
        </a:xfrm>
      </p:grpSpPr>
      <p:sp>
        <p:nvSpPr>
          <p:cNvPr id="1048632" name="Title 1"/>
          <p:cNvSpPr>
            <a:spLocks noGrp="1"/>
          </p:cNvSpPr>
          <p:nvPr>
            <p:ph type="title"/>
          </p:nvPr>
        </p:nvSpPr>
        <p:spPr/>
        <p:txBody>
          <a:bodyPr/>
          <a:p>
            <a:r>
              <a:rPr b="1" dirty="0" lang="en-US" smtClean="0"/>
              <a:t>DEFINITION OF TERMS</a:t>
            </a:r>
            <a:endParaRPr b="1" dirty="0" lang="en-US"/>
          </a:p>
        </p:txBody>
      </p:sp>
      <p:sp>
        <p:nvSpPr>
          <p:cNvPr id="1048633" name="Content Placeholder 2"/>
          <p:cNvSpPr>
            <a:spLocks noGrp="1"/>
          </p:cNvSpPr>
          <p:nvPr>
            <p:ph idx="1"/>
          </p:nvPr>
        </p:nvSpPr>
        <p:spPr>
          <a:xfrm>
            <a:off x="152400" y="1295400"/>
            <a:ext cx="8839200" cy="5334000"/>
          </a:xfrm>
        </p:spPr>
        <p:txBody>
          <a:bodyPr>
            <a:normAutofit fontScale="96875" lnSpcReduction="20000"/>
          </a:bodyPr>
          <a:p>
            <a:pPr algn="just"/>
            <a:r>
              <a:rPr dirty="0" lang="en-US"/>
              <a:t>A </a:t>
            </a:r>
            <a:r>
              <a:rPr b="1" dirty="0" lang="en-US" u="sng"/>
              <a:t>diagnostic procedure</a:t>
            </a:r>
            <a:r>
              <a:rPr dirty="0" lang="en-US"/>
              <a:t> is an examination to identify an individual's specific areas of weakness and strength in order determine a </a:t>
            </a:r>
            <a:r>
              <a:rPr dirty="0" lang="en-US" smtClean="0"/>
              <a:t>condition</a:t>
            </a:r>
            <a:r>
              <a:rPr dirty="0" lang="en-US"/>
              <a:t>, disease or illness</a:t>
            </a:r>
            <a:r>
              <a:rPr dirty="0" lang="en-US" smtClean="0"/>
              <a:t>.</a:t>
            </a:r>
          </a:p>
          <a:p>
            <a:pPr algn="just"/>
            <a:r>
              <a:rPr dirty="0" lang="en-US"/>
              <a:t>A </a:t>
            </a:r>
            <a:r>
              <a:rPr b="1" dirty="0" lang="en-US" u="sng"/>
              <a:t>diagnostic</a:t>
            </a:r>
            <a:r>
              <a:rPr dirty="0" lang="en-US" u="sng"/>
              <a:t> </a:t>
            </a:r>
            <a:r>
              <a:rPr b="1" dirty="0" lang="en-US" u="sng"/>
              <a:t>test</a:t>
            </a:r>
            <a:r>
              <a:rPr dirty="0" lang="en-US" u="sng"/>
              <a:t> </a:t>
            </a:r>
            <a:r>
              <a:rPr dirty="0" lang="en-US"/>
              <a:t>is any approach used to gather clinical information for the purpose of making a clinical decision (i.e., </a:t>
            </a:r>
            <a:r>
              <a:rPr b="1" dirty="0" lang="en-US"/>
              <a:t>diagnosis</a:t>
            </a:r>
            <a:r>
              <a:rPr dirty="0" lang="en-US"/>
              <a:t>). Some examples of </a:t>
            </a:r>
            <a:r>
              <a:rPr b="1" dirty="0" lang="en-US"/>
              <a:t>diagnostic tests</a:t>
            </a:r>
            <a:r>
              <a:rPr dirty="0" lang="en-US"/>
              <a:t> include X-rays, biopsies, pregnancy </a:t>
            </a:r>
            <a:r>
              <a:rPr b="1" dirty="0" lang="en-US"/>
              <a:t>tests</a:t>
            </a:r>
            <a:r>
              <a:rPr dirty="0" lang="en-US"/>
              <a:t>, medical histories, and results from physical examinations</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298" name=""/>
        <p:cNvGrpSpPr/>
        <p:nvPr/>
      </p:nvGrpSpPr>
      <p:grpSpPr>
        <a:xfrm>
          <a:off x="0" y="0"/>
          <a:ext cx="0" cy="0"/>
          <a:chOff x="0" y="0"/>
          <a:chExt cx="0" cy="0"/>
        </a:xfrm>
      </p:grpSpPr>
      <p:sp>
        <p:nvSpPr>
          <p:cNvPr id="1048815" name="Title 1"/>
          <p:cNvSpPr>
            <a:spLocks noGrp="1"/>
          </p:cNvSpPr>
          <p:nvPr>
            <p:ph type="title"/>
          </p:nvPr>
        </p:nvSpPr>
        <p:spPr>
          <a:xfrm>
            <a:off x="457200" y="274638"/>
            <a:ext cx="8229600" cy="487362"/>
          </a:xfrm>
        </p:spPr>
        <p:txBody>
          <a:bodyPr>
            <a:normAutofit fontScale="90000"/>
          </a:bodyPr>
          <a:p>
            <a:r>
              <a:rPr dirty="0" lang="en-US" smtClean="0"/>
              <a:t>Types </a:t>
            </a:r>
            <a:endParaRPr dirty="0" lang="en-US"/>
          </a:p>
        </p:txBody>
      </p:sp>
      <p:sp>
        <p:nvSpPr>
          <p:cNvPr id="1048816" name="Content Placeholder 2"/>
          <p:cNvSpPr>
            <a:spLocks noGrp="1"/>
          </p:cNvSpPr>
          <p:nvPr>
            <p:ph idx="1"/>
          </p:nvPr>
        </p:nvSpPr>
        <p:spPr>
          <a:xfrm>
            <a:off x="152400" y="914400"/>
            <a:ext cx="8991600" cy="5791200"/>
          </a:xfrm>
        </p:spPr>
        <p:txBody>
          <a:bodyPr>
            <a:normAutofit/>
          </a:bodyPr>
          <a:p>
            <a:pPr>
              <a:buNone/>
            </a:pPr>
            <a:r>
              <a:rPr dirty="0" lang="en-US" smtClean="0"/>
              <a:t>Endoscopy is useful for investigating many systems within the human body; these areas include:</a:t>
            </a:r>
          </a:p>
          <a:p>
            <a:r>
              <a:rPr b="1" dirty="0" lang="en-US" smtClean="0"/>
              <a:t>Gastrointestinal tract</a:t>
            </a:r>
            <a:r>
              <a:rPr dirty="0" lang="en-US" smtClean="0"/>
              <a:t>: esophagus, stomach, and duodenum (</a:t>
            </a:r>
            <a:r>
              <a:rPr dirty="0" lang="en-US" err="1" smtClean="0"/>
              <a:t>esophagogastroduodenoscopy</a:t>
            </a:r>
            <a:r>
              <a:rPr dirty="0" lang="en-US" smtClean="0"/>
              <a:t>), small intestine (</a:t>
            </a:r>
            <a:r>
              <a:rPr dirty="0" lang="en-US" err="1" smtClean="0"/>
              <a:t>enteroscopy</a:t>
            </a:r>
            <a:r>
              <a:rPr dirty="0" lang="en-US" smtClean="0"/>
              <a:t>), large intestine/colon (colonoscopy, </a:t>
            </a:r>
            <a:r>
              <a:rPr dirty="0" lang="en-US" err="1" smtClean="0"/>
              <a:t>sigmoidoscopy</a:t>
            </a:r>
            <a:r>
              <a:rPr dirty="0" lang="en-US" smtClean="0"/>
              <a:t>), bile duct, rectum (</a:t>
            </a:r>
            <a:r>
              <a:rPr dirty="0" lang="en-US" err="1" smtClean="0"/>
              <a:t>rectoscopy</a:t>
            </a:r>
            <a:r>
              <a:rPr dirty="0" lang="en-US" smtClean="0"/>
              <a:t>), and anus (</a:t>
            </a:r>
            <a:r>
              <a:rPr dirty="0" lang="en-US" err="1" smtClean="0"/>
              <a:t>anoscopy</a:t>
            </a:r>
            <a:r>
              <a:rPr dirty="0" lang="en-US" smtClean="0"/>
              <a:t>).</a:t>
            </a:r>
          </a:p>
          <a:p>
            <a:r>
              <a:rPr b="1" dirty="0" lang="en-US" smtClean="0"/>
              <a:t>Respiratory tract</a:t>
            </a:r>
            <a:r>
              <a:rPr dirty="0" lang="en-US" smtClean="0"/>
              <a:t>: Nose (</a:t>
            </a:r>
            <a:r>
              <a:rPr dirty="0" lang="en-US" err="1" smtClean="0"/>
              <a:t>rhinoscopy</a:t>
            </a:r>
            <a:r>
              <a:rPr dirty="0" lang="en-US" smtClean="0"/>
              <a:t>), lower respiratory tract (</a:t>
            </a:r>
            <a:r>
              <a:rPr dirty="0" lang="en-US" err="1" smtClean="0"/>
              <a:t>bronchoscopy</a:t>
            </a:r>
            <a:r>
              <a:rPr dirty="0" lang="en-US" smtClean="0"/>
              <a:t>).</a:t>
            </a:r>
            <a:endParaRPr dirty="0" lang="en-US" smtClean="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sp>
        <p:nvSpPr>
          <p:cNvPr id="1048817" name="Content Placeholder 2"/>
          <p:cNvSpPr>
            <a:spLocks noGrp="1"/>
          </p:cNvSpPr>
          <p:nvPr>
            <p:ph idx="1"/>
          </p:nvPr>
        </p:nvSpPr>
        <p:spPr>
          <a:xfrm>
            <a:off x="228600" y="381000"/>
            <a:ext cx="8686800" cy="6248400"/>
          </a:xfrm>
        </p:spPr>
        <p:txBody>
          <a:bodyPr>
            <a:normAutofit lnSpcReduction="10000"/>
          </a:bodyPr>
          <a:p>
            <a:r>
              <a:rPr b="1" dirty="0" lang="en-US" smtClean="0"/>
              <a:t>Ear</a:t>
            </a:r>
            <a:r>
              <a:rPr dirty="0" lang="en-US" smtClean="0"/>
              <a:t>: </a:t>
            </a:r>
            <a:r>
              <a:rPr dirty="0" lang="en-US" err="1" smtClean="0"/>
              <a:t>Otoscopy</a:t>
            </a:r>
            <a:endParaRPr dirty="0" lang="en-US" smtClean="0"/>
          </a:p>
          <a:p>
            <a:r>
              <a:rPr b="1" dirty="0" lang="en-US" smtClean="0"/>
              <a:t>Urinary tract</a:t>
            </a:r>
            <a:r>
              <a:rPr dirty="0" lang="en-US" smtClean="0"/>
              <a:t>: </a:t>
            </a:r>
            <a:r>
              <a:rPr dirty="0" lang="en-US" err="1" smtClean="0"/>
              <a:t>Cystoscopy</a:t>
            </a:r>
            <a:endParaRPr dirty="0" lang="en-US" smtClean="0"/>
          </a:p>
          <a:p>
            <a:r>
              <a:rPr b="1" dirty="0" lang="en-US" smtClean="0"/>
              <a:t>Female reproductive tract (</a:t>
            </a:r>
            <a:r>
              <a:rPr b="1" dirty="0" lang="en-US" err="1" smtClean="0"/>
              <a:t>gynoscopy</a:t>
            </a:r>
            <a:r>
              <a:rPr b="1" dirty="0" lang="en-US" smtClean="0"/>
              <a:t>)</a:t>
            </a:r>
            <a:r>
              <a:rPr dirty="0" lang="en-US" smtClean="0"/>
              <a:t>: Cervix (</a:t>
            </a:r>
            <a:r>
              <a:rPr dirty="0" lang="en-US" err="1" smtClean="0"/>
              <a:t>colposcopy</a:t>
            </a:r>
            <a:r>
              <a:rPr dirty="0" lang="en-US" smtClean="0"/>
              <a:t>), uterus (hysteroscopy), fallopian tubes (</a:t>
            </a:r>
            <a:r>
              <a:rPr dirty="0" lang="en-US" err="1" smtClean="0"/>
              <a:t>falloposcopy</a:t>
            </a:r>
            <a:r>
              <a:rPr dirty="0" lang="en-US" smtClean="0"/>
              <a:t>).</a:t>
            </a:r>
          </a:p>
          <a:p>
            <a:r>
              <a:rPr b="1" dirty="0" lang="en-US" smtClean="0"/>
              <a:t>Through a small incision</a:t>
            </a:r>
            <a:r>
              <a:rPr dirty="0" lang="en-US" smtClean="0"/>
              <a:t>: Abdominal or pelvic cavity (laparoscopy), interior of a joint (arthroscopy), organs of the chest (</a:t>
            </a:r>
            <a:r>
              <a:rPr dirty="0" lang="en-US" err="1" smtClean="0"/>
              <a:t>thoracoscopy</a:t>
            </a:r>
            <a:r>
              <a:rPr dirty="0" lang="en-US" smtClean="0"/>
              <a:t> and </a:t>
            </a:r>
            <a:r>
              <a:rPr dirty="0" lang="en-US" err="1" smtClean="0"/>
              <a:t>mediastinoscopy</a:t>
            </a:r>
            <a:r>
              <a:rPr dirty="0" lang="en-US" smtClean="0"/>
              <a:t>).</a:t>
            </a:r>
          </a:p>
          <a:p>
            <a:pPr>
              <a:buNone/>
            </a:pPr>
            <a:r>
              <a:rPr dirty="0" lang="en-US" smtClean="0">
                <a:solidFill>
                  <a:srgbClr val="FF0000"/>
                </a:solidFill>
              </a:rPr>
              <a:t>**Assignment: Describe </a:t>
            </a:r>
            <a:r>
              <a:rPr dirty="0" lang="en-US" err="1" smtClean="0">
                <a:solidFill>
                  <a:srgbClr val="FF0000"/>
                </a:solidFill>
              </a:rPr>
              <a:t>atleast</a:t>
            </a:r>
            <a:r>
              <a:rPr dirty="0" lang="en-US" smtClean="0">
                <a:solidFill>
                  <a:srgbClr val="FF0000"/>
                </a:solidFill>
              </a:rPr>
              <a:t> one type </a:t>
            </a:r>
            <a:r>
              <a:rPr dirty="0" lang="en-US" err="1" smtClean="0">
                <a:solidFill>
                  <a:srgbClr val="FF0000"/>
                </a:solidFill>
              </a:rPr>
              <a:t>nder</a:t>
            </a:r>
            <a:r>
              <a:rPr dirty="0" lang="en-US" smtClean="0">
                <a:solidFill>
                  <a:srgbClr val="FF0000"/>
                </a:solidFill>
              </a:rPr>
              <a:t> each category . Due date: Tuesday  29</a:t>
            </a:r>
            <a:r>
              <a:rPr baseline="30000" dirty="0" lang="en-US" smtClean="0">
                <a:solidFill>
                  <a:srgbClr val="FF0000"/>
                </a:solidFill>
              </a:rPr>
              <a:t>th</a:t>
            </a:r>
            <a:r>
              <a:rPr dirty="0" lang="en-US" smtClean="0">
                <a:solidFill>
                  <a:srgbClr val="FF0000"/>
                </a:solidFill>
              </a:rPr>
              <a:t> </a:t>
            </a:r>
            <a:r>
              <a:rPr dirty="0" lang="en-US" smtClean="0">
                <a:solidFill>
                  <a:srgbClr val="FF0000"/>
                </a:solidFill>
              </a:rPr>
              <a:t>O</a:t>
            </a:r>
            <a:r>
              <a:rPr dirty="0" lang="en-US" smtClean="0">
                <a:solidFill>
                  <a:srgbClr val="FF0000"/>
                </a:solidFill>
              </a:rPr>
              <a:t>ctober 2019 10 AM</a:t>
            </a:r>
            <a:endParaRPr dirty="0" lang="en-US">
              <a:solidFill>
                <a:srgbClr val="FF0000"/>
              </a:solidFill>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8818" name="Title 1"/>
          <p:cNvSpPr>
            <a:spLocks noGrp="1"/>
          </p:cNvSpPr>
          <p:nvPr>
            <p:ph type="title"/>
          </p:nvPr>
        </p:nvSpPr>
        <p:spPr>
          <a:xfrm>
            <a:off x="457200" y="274638"/>
            <a:ext cx="8229600" cy="944562"/>
          </a:xfrm>
        </p:spPr>
        <p:txBody>
          <a:bodyPr/>
          <a:p>
            <a:r>
              <a:rPr dirty="0" lang="en-US" smtClean="0"/>
              <a:t>REASONS FOR ENDOSCOPY</a:t>
            </a:r>
            <a:endParaRPr dirty="0" lang="en-US"/>
          </a:p>
        </p:txBody>
      </p:sp>
      <p:sp>
        <p:nvSpPr>
          <p:cNvPr id="1048819" name="Content Placeholder 2"/>
          <p:cNvSpPr>
            <a:spLocks noGrp="1"/>
          </p:cNvSpPr>
          <p:nvPr>
            <p:ph idx="1"/>
          </p:nvPr>
        </p:nvSpPr>
        <p:spPr>
          <a:xfrm>
            <a:off x="228600" y="1295400"/>
            <a:ext cx="8686800" cy="5334000"/>
          </a:xfrm>
        </p:spPr>
        <p:txBody>
          <a:bodyPr>
            <a:normAutofit fontScale="92500" lnSpcReduction="10000"/>
          </a:bodyPr>
          <a:p>
            <a:pPr algn="just">
              <a:buNone/>
            </a:pPr>
            <a:r>
              <a:rPr b="1" dirty="0" lang="en-US" smtClean="0"/>
              <a:t>1. Investigation</a:t>
            </a:r>
            <a:r>
              <a:rPr dirty="0" lang="en-US" smtClean="0"/>
              <a:t>: If an individual is experiencing vomiting, abdominal pain, breathing disorders, stomach ulcers, difficulty swallowing, or gastrointestinal bleeding, for example an endoscope can be used to search for a cause.</a:t>
            </a:r>
          </a:p>
          <a:p>
            <a:pPr algn="just">
              <a:buNone/>
            </a:pPr>
            <a:r>
              <a:rPr b="1" dirty="0" lang="en-US" smtClean="0"/>
              <a:t>2. Confirmation of a diagnosis</a:t>
            </a:r>
            <a:r>
              <a:rPr dirty="0" lang="en-US" smtClean="0"/>
              <a:t>: Endoscopy can be used to carry out a biopsy to confirm a diagnosis of </a:t>
            </a:r>
            <a:r>
              <a:rPr dirty="0" lang="en-US" smtClean="0">
                <a:hlinkClick r:id="rId1" tooltip="What is Cancer?"/>
              </a:rPr>
              <a:t>cancer</a:t>
            </a:r>
            <a:r>
              <a:rPr dirty="0" lang="en-US" smtClean="0"/>
              <a:t> or other diseases.</a:t>
            </a:r>
          </a:p>
          <a:p>
            <a:pPr algn="just">
              <a:buNone/>
            </a:pPr>
            <a:r>
              <a:rPr b="1" dirty="0" lang="en-US" smtClean="0"/>
              <a:t>3. Treatment:</a:t>
            </a:r>
            <a:r>
              <a:rPr dirty="0" lang="en-US" smtClean="0"/>
              <a:t> an endoscope can be used to treat an illness directly; for instance, endoscopy can be used to cauterize (seal using heat) a bleeding vessel or remove a polyp.</a:t>
            </a:r>
          </a:p>
          <a:p>
            <a:endParaRPr dirty="0"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301" name=""/>
        <p:cNvGrpSpPr/>
        <p:nvPr/>
      </p:nvGrpSpPr>
      <p:grpSpPr>
        <a:xfrm>
          <a:off x="0" y="0"/>
          <a:ext cx="0" cy="0"/>
          <a:chOff x="0" y="0"/>
          <a:chExt cx="0" cy="0"/>
        </a:xfrm>
      </p:grpSpPr>
      <p:sp>
        <p:nvSpPr>
          <p:cNvPr id="1048820" name="Content Placeholder 2"/>
          <p:cNvSpPr>
            <a:spLocks noGrp="1"/>
          </p:cNvSpPr>
          <p:nvPr>
            <p:ph idx="1"/>
          </p:nvPr>
        </p:nvSpPr>
        <p:spPr>
          <a:xfrm>
            <a:off x="228600" y="381000"/>
            <a:ext cx="8686800" cy="6248400"/>
          </a:xfrm>
        </p:spPr>
        <p:txBody>
          <a:bodyPr>
            <a:normAutofit lnSpcReduction="10000"/>
          </a:bodyPr>
          <a:p>
            <a:pPr>
              <a:buNone/>
            </a:pPr>
            <a:r>
              <a:rPr b="1" dirty="0" lang="en-US" smtClean="0"/>
              <a:t>Role of a nurse</a:t>
            </a:r>
          </a:p>
          <a:p>
            <a:pPr algn="just"/>
            <a:r>
              <a:rPr dirty="0" lang="en-US" smtClean="0"/>
              <a:t>Explain the need for the procedure to the client. The procedure will take around 1 hour to complete. The doctor will provide instructions about the preparation for the procedure.</a:t>
            </a:r>
          </a:p>
          <a:p>
            <a:pPr algn="just"/>
            <a:r>
              <a:rPr dirty="0" lang="en-US" smtClean="0"/>
              <a:t>For many types of endoscopy, the individual needs to fast for around 12 hours, though this varies based on the type.</a:t>
            </a:r>
          </a:p>
          <a:p>
            <a:pPr algn="just"/>
            <a:r>
              <a:rPr dirty="0" lang="en-US" smtClean="0"/>
              <a:t>For procedures investigating the gut, laxatives may be taken the night before to clear the system.</a:t>
            </a:r>
          </a:p>
          <a:p>
            <a:pPr algn="just"/>
            <a:r>
              <a:rPr dirty="0" lang="en-US" smtClean="0"/>
              <a:t>Take proper history especially on current medication and any previous procedures</a:t>
            </a:r>
            <a:endParaRPr dirty="0"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821" name="Title 1"/>
          <p:cNvSpPr>
            <a:spLocks noGrp="1"/>
          </p:cNvSpPr>
          <p:nvPr>
            <p:ph type="title"/>
          </p:nvPr>
        </p:nvSpPr>
        <p:spPr/>
        <p:txBody>
          <a:bodyPr>
            <a:normAutofit fontScale="90000"/>
          </a:bodyPr>
          <a:p>
            <a:r>
              <a:rPr b="1" dirty="0" lang="en-US" smtClean="0"/>
              <a:t>6. ELECTROENCEPHALOGRAPHY(EEG)</a:t>
            </a:r>
            <a:endParaRPr b="1" dirty="0" lang="en-US"/>
          </a:p>
        </p:txBody>
      </p:sp>
      <p:sp>
        <p:nvSpPr>
          <p:cNvPr id="1048822" name="Content Placeholder 2"/>
          <p:cNvSpPr>
            <a:spLocks noGrp="1"/>
          </p:cNvSpPr>
          <p:nvPr>
            <p:ph idx="1"/>
          </p:nvPr>
        </p:nvSpPr>
        <p:spPr>
          <a:xfrm>
            <a:off x="457200" y="1600200"/>
            <a:ext cx="8229600" cy="4953000"/>
          </a:xfrm>
        </p:spPr>
        <p:txBody>
          <a:bodyPr/>
          <a:p>
            <a:r>
              <a:rPr dirty="0" lang="en-US" smtClean="0"/>
              <a:t>An electroencephalogram (</a:t>
            </a:r>
            <a:r>
              <a:rPr b="1" dirty="0" lang="en-US" smtClean="0"/>
              <a:t>EEG</a:t>
            </a:r>
            <a:r>
              <a:rPr dirty="0" lang="en-US" smtClean="0"/>
              <a:t>) is a test used to find problems related to electrical activity of the brain. </a:t>
            </a:r>
          </a:p>
          <a:p>
            <a:r>
              <a:rPr dirty="0" lang="en-US" smtClean="0"/>
              <a:t>An </a:t>
            </a:r>
            <a:r>
              <a:rPr b="1" dirty="0" lang="en-US" smtClean="0"/>
              <a:t>EEG</a:t>
            </a:r>
            <a:r>
              <a:rPr dirty="0" lang="en-US" smtClean="0"/>
              <a:t> tracks and records brain wave patterns. </a:t>
            </a:r>
          </a:p>
          <a:p>
            <a:r>
              <a:rPr dirty="0" lang="en-US" smtClean="0"/>
              <a:t>Small metal discs with thin wires (electrodes) are placed on the scalp, and then send signals to a computer to record the results.</a:t>
            </a:r>
            <a:endParaRPr dirty="0"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823" name="Content Placeholder 2"/>
          <p:cNvSpPr>
            <a:spLocks noGrp="1"/>
          </p:cNvSpPr>
          <p:nvPr>
            <p:ph idx="1"/>
          </p:nvPr>
        </p:nvSpPr>
        <p:spPr>
          <a:xfrm>
            <a:off x="228600" y="304800"/>
            <a:ext cx="8686800" cy="6324600"/>
          </a:xfrm>
        </p:spPr>
        <p:txBody>
          <a:bodyPr>
            <a:normAutofit/>
          </a:bodyPr>
          <a:p>
            <a:pPr algn="just" fontAlgn="base"/>
            <a:r>
              <a:rPr dirty="0" lang="en-US" smtClean="0"/>
              <a:t>The EEG is used to evaluate several types of brain disorders. When epilepsy is present, seizure activity will appear as rapid spiking waves on the EEG.</a:t>
            </a:r>
          </a:p>
          <a:p>
            <a:pPr algn="just" fontAlgn="base"/>
            <a:r>
              <a:rPr dirty="0" lang="en-US" smtClean="0"/>
              <a:t>People with lesions of their brain, which can result from tumors or stroke, may have unusually slow EEG waves, depending on the size and the location of the lesion.</a:t>
            </a:r>
          </a:p>
          <a:p>
            <a:pPr algn="just" fontAlgn="base"/>
            <a:r>
              <a:rPr dirty="0" lang="en-US" smtClean="0"/>
              <a:t>The test can also be used to diagnose other disorders that influence brain activity, such as Alzheimer's disease, certain psychoses, and a sleep disorder called narcolepsy.</a:t>
            </a:r>
          </a:p>
          <a:p>
            <a:endParaRPr dirty="0"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304" name=""/>
        <p:cNvGrpSpPr/>
        <p:nvPr/>
      </p:nvGrpSpPr>
      <p:grpSpPr>
        <a:xfrm>
          <a:off x="0" y="0"/>
          <a:ext cx="0" cy="0"/>
          <a:chOff x="0" y="0"/>
          <a:chExt cx="0" cy="0"/>
        </a:xfrm>
      </p:grpSpPr>
      <p:sp>
        <p:nvSpPr>
          <p:cNvPr id="1048824" name="Title 1"/>
          <p:cNvSpPr>
            <a:spLocks noGrp="1"/>
          </p:cNvSpPr>
          <p:nvPr>
            <p:ph type="title"/>
          </p:nvPr>
        </p:nvSpPr>
        <p:spPr>
          <a:xfrm>
            <a:off x="457200" y="304800"/>
            <a:ext cx="8229600" cy="1143000"/>
          </a:xfrm>
        </p:spPr>
        <p:txBody>
          <a:bodyPr>
            <a:normAutofit fontScale="90000"/>
          </a:bodyPr>
          <a:p>
            <a:r>
              <a:rPr b="1" dirty="0" lang="en-US" smtClean="0"/>
              <a:t>7.ELECTROCARDIOGRAM(ECG)/ECHOCARDIOGRAM (EKG)</a:t>
            </a:r>
            <a:endParaRPr b="1" dirty="0" lang="en-US"/>
          </a:p>
        </p:txBody>
      </p:sp>
      <p:sp>
        <p:nvSpPr>
          <p:cNvPr id="1048825" name="Content Placeholder 2"/>
          <p:cNvSpPr>
            <a:spLocks noGrp="1"/>
          </p:cNvSpPr>
          <p:nvPr>
            <p:ph idx="1"/>
          </p:nvPr>
        </p:nvSpPr>
        <p:spPr/>
        <p:txBody>
          <a:bodyPr>
            <a:normAutofit fontScale="85000" lnSpcReduction="20000"/>
          </a:bodyPr>
          <a:p>
            <a:r>
              <a:rPr dirty="0" lang="en-US" smtClean="0"/>
              <a:t>An </a:t>
            </a:r>
            <a:r>
              <a:rPr b="1" dirty="0" lang="en-US" smtClean="0"/>
              <a:t>electrocardiogram</a:t>
            </a:r>
            <a:r>
              <a:rPr dirty="0" lang="en-US" smtClean="0"/>
              <a:t> (</a:t>
            </a:r>
            <a:r>
              <a:rPr b="1" dirty="0" lang="en-US" smtClean="0"/>
              <a:t>ECG</a:t>
            </a:r>
            <a:r>
              <a:rPr dirty="0" lang="en-US" smtClean="0"/>
              <a:t>) is a test which measures the electrical activity of your heart to show whether or not it is working normally. </a:t>
            </a:r>
          </a:p>
          <a:p>
            <a:r>
              <a:rPr dirty="0" lang="en-US" smtClean="0"/>
              <a:t>An </a:t>
            </a:r>
            <a:r>
              <a:rPr b="1" dirty="0" lang="en-US" smtClean="0"/>
              <a:t>ECG</a:t>
            </a:r>
            <a:r>
              <a:rPr dirty="0" lang="en-US" smtClean="0"/>
              <a:t> records the heart's rhythm and activity on a moving strip of paper or a line on a screen.</a:t>
            </a:r>
          </a:p>
          <a:p>
            <a:r>
              <a:rPr dirty="0" lang="en-US" smtClean="0"/>
              <a:t>The </a:t>
            </a:r>
            <a:r>
              <a:rPr b="1" dirty="0" lang="en-US" smtClean="0"/>
              <a:t>echocardiogram</a:t>
            </a:r>
            <a:r>
              <a:rPr dirty="0" lang="en-US" smtClean="0"/>
              <a:t> is an ultrasound of the heart that provides moving pictures and provides information on the structure and function of the heart. </a:t>
            </a:r>
          </a:p>
          <a:p>
            <a:r>
              <a:rPr dirty="0" lang="en-US" smtClean="0"/>
              <a:t>The </a:t>
            </a:r>
            <a:r>
              <a:rPr b="1" dirty="0" lang="en-US" smtClean="0"/>
              <a:t>EKG</a:t>
            </a:r>
            <a:r>
              <a:rPr dirty="0" lang="en-US" smtClean="0"/>
              <a:t> is a heart tracing that mainly provides information on the rhythm of the heart. Both tests are often used in conjunction and are complimentary to each other.</a:t>
            </a:r>
            <a:endParaRPr dirty="0"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8826" name="Title 1"/>
          <p:cNvSpPr>
            <a:spLocks noGrp="1"/>
          </p:cNvSpPr>
          <p:nvPr>
            <p:ph type="title"/>
          </p:nvPr>
        </p:nvSpPr>
        <p:spPr/>
        <p:txBody>
          <a:bodyPr/>
          <a:p>
            <a:r>
              <a:rPr b="1" dirty="0" lang="en-US" smtClean="0"/>
              <a:t>8. ULTRASOUND SCAN</a:t>
            </a:r>
            <a:endParaRPr b="1" dirty="0" lang="en-US"/>
          </a:p>
        </p:txBody>
      </p:sp>
      <p:sp>
        <p:nvSpPr>
          <p:cNvPr id="1048827" name="Content Placeholder 2"/>
          <p:cNvSpPr>
            <a:spLocks noGrp="1"/>
          </p:cNvSpPr>
          <p:nvPr>
            <p:ph idx="1"/>
          </p:nvPr>
        </p:nvSpPr>
        <p:spPr>
          <a:xfrm>
            <a:off x="457200" y="1600200"/>
            <a:ext cx="8229600" cy="4953000"/>
          </a:xfrm>
        </p:spPr>
        <p:txBody>
          <a:bodyPr>
            <a:normAutofit fontScale="92500" lnSpcReduction="10000"/>
          </a:bodyPr>
          <a:p>
            <a:pPr algn="just"/>
            <a:r>
              <a:rPr dirty="0" lang="en-US" smtClean="0"/>
              <a:t>An </a:t>
            </a:r>
            <a:r>
              <a:rPr b="1" dirty="0" lang="en-US" smtClean="0"/>
              <a:t>ultrasound</a:t>
            </a:r>
            <a:r>
              <a:rPr dirty="0" lang="en-US" smtClean="0"/>
              <a:t> scan is a medical test that uses high-frequency sound waves to capture live images from the inside of the body. It's also known as </a:t>
            </a:r>
            <a:r>
              <a:rPr dirty="0" lang="en-US" err="1" smtClean="0"/>
              <a:t>sonography</a:t>
            </a:r>
            <a:r>
              <a:rPr dirty="0" lang="en-US" smtClean="0"/>
              <a:t>.</a:t>
            </a:r>
          </a:p>
          <a:p>
            <a:pPr algn="just"/>
            <a:r>
              <a:rPr dirty="0" lang="en-US" smtClean="0"/>
              <a:t>It uses high-frequency sound waves to create images of the inside of the body. ... </a:t>
            </a:r>
            <a:r>
              <a:rPr b="1" dirty="0" lang="en-US" smtClean="0"/>
              <a:t>Ultrasound</a:t>
            </a:r>
            <a:r>
              <a:rPr dirty="0" lang="en-US" smtClean="0"/>
              <a:t> scans, or </a:t>
            </a:r>
            <a:r>
              <a:rPr dirty="0" lang="en-US" err="1" smtClean="0"/>
              <a:t>sonography</a:t>
            </a:r>
            <a:r>
              <a:rPr dirty="0" lang="en-US" smtClean="0"/>
              <a:t>, are safe because they use sound waves or echoes to make an image, instead of radiation. </a:t>
            </a:r>
          </a:p>
          <a:p>
            <a:pPr algn="just"/>
            <a:r>
              <a:rPr b="1" dirty="0" lang="en-US" smtClean="0"/>
              <a:t>Ultrasound</a:t>
            </a:r>
            <a:r>
              <a:rPr dirty="0" lang="en-US" smtClean="0"/>
              <a:t> scans are used to evaluate fetal development…common in obstetrics!</a:t>
            </a:r>
            <a:endParaRPr dirty="0"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306" name=""/>
        <p:cNvGrpSpPr/>
        <p:nvPr/>
      </p:nvGrpSpPr>
      <p:grpSpPr>
        <a:xfrm>
          <a:off x="0" y="0"/>
          <a:ext cx="0" cy="0"/>
          <a:chOff x="0" y="0"/>
          <a:chExt cx="0" cy="0"/>
        </a:xfrm>
      </p:grpSpPr>
      <p:sp>
        <p:nvSpPr>
          <p:cNvPr id="1048828" name="Title 1"/>
          <p:cNvSpPr>
            <a:spLocks noGrp="1"/>
          </p:cNvSpPr>
          <p:nvPr>
            <p:ph type="title"/>
          </p:nvPr>
        </p:nvSpPr>
        <p:spPr/>
        <p:txBody>
          <a:bodyPr/>
          <a:p>
            <a:r>
              <a:rPr b="1" dirty="0" lang="en-US" smtClean="0"/>
              <a:t>9. CATHETERIZATION</a:t>
            </a:r>
            <a:endParaRPr b="1" dirty="0" lang="en-US"/>
          </a:p>
        </p:txBody>
      </p:sp>
      <p:sp>
        <p:nvSpPr>
          <p:cNvPr id="1048829" name="Content Placeholder 2"/>
          <p:cNvSpPr>
            <a:spLocks noGrp="1"/>
          </p:cNvSpPr>
          <p:nvPr>
            <p:ph idx="1"/>
          </p:nvPr>
        </p:nvSpPr>
        <p:spPr/>
        <p:txBody>
          <a:bodyPr/>
          <a:p>
            <a:r>
              <a:rPr dirty="0" lang="en-US" smtClean="0"/>
              <a:t>A urinary catheter is a hollow, partially flexible tube that collects urine from the </a:t>
            </a:r>
            <a:r>
              <a:rPr dirty="0" lang="en-US" smtClean="0">
                <a:hlinkClick r:id="rId1"/>
              </a:rPr>
              <a:t>bladder</a:t>
            </a:r>
            <a:r>
              <a:rPr dirty="0" lang="en-US" smtClean="0"/>
              <a:t> and leads to a drainage bag. Urinary catheters come in many sizes and types. They can be made of:</a:t>
            </a:r>
          </a:p>
          <a:p>
            <a:pPr lvl="1"/>
            <a:r>
              <a:rPr dirty="0" lang="en-US" smtClean="0"/>
              <a:t>rubber</a:t>
            </a:r>
          </a:p>
          <a:p>
            <a:pPr lvl="1"/>
            <a:r>
              <a:rPr dirty="0" lang="en-US" smtClean="0"/>
              <a:t>plastic (PVC)</a:t>
            </a:r>
          </a:p>
          <a:p>
            <a:pPr lvl="1"/>
            <a:r>
              <a:rPr dirty="0" lang="en-US" smtClean="0"/>
              <a:t>silicone</a:t>
            </a:r>
          </a:p>
          <a:p>
            <a:endParaRPr dirty="0"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307" name=""/>
        <p:cNvGrpSpPr/>
        <p:nvPr/>
      </p:nvGrpSpPr>
      <p:grpSpPr>
        <a:xfrm>
          <a:off x="0" y="0"/>
          <a:ext cx="0" cy="0"/>
          <a:chOff x="0" y="0"/>
          <a:chExt cx="0" cy="0"/>
        </a:xfrm>
      </p:grpSpPr>
      <p:sp>
        <p:nvSpPr>
          <p:cNvPr id="1048830" name="Title 1"/>
          <p:cNvSpPr>
            <a:spLocks noGrp="1"/>
          </p:cNvSpPr>
          <p:nvPr>
            <p:ph type="title"/>
          </p:nvPr>
        </p:nvSpPr>
        <p:spPr/>
        <p:txBody>
          <a:bodyPr/>
          <a:p>
            <a:r>
              <a:rPr dirty="0" lang="en-US" smtClean="0"/>
              <a:t>Types of catheters</a:t>
            </a:r>
            <a:endParaRPr dirty="0" lang="en-US"/>
          </a:p>
        </p:txBody>
      </p:sp>
      <p:sp>
        <p:nvSpPr>
          <p:cNvPr id="1048831" name="Content Placeholder 2"/>
          <p:cNvSpPr>
            <a:spLocks noGrp="1"/>
          </p:cNvSpPr>
          <p:nvPr>
            <p:ph idx="1"/>
          </p:nvPr>
        </p:nvSpPr>
        <p:spPr/>
        <p:txBody>
          <a:bodyPr/>
          <a:p>
            <a:pPr lvl="1">
              <a:buNone/>
            </a:pPr>
            <a:r>
              <a:rPr dirty="0" lang="en-US" smtClean="0"/>
              <a:t>There are three main types of catheters: </a:t>
            </a:r>
          </a:p>
          <a:p>
            <a:pPr lvl="1">
              <a:buFont typeface="Wingdings" pitchFamily="2" charset="2"/>
              <a:buChar char="q"/>
            </a:pPr>
            <a:endParaRPr dirty="0" lang="en-US" smtClean="0"/>
          </a:p>
          <a:p>
            <a:pPr lvl="1">
              <a:buFont typeface="Wingdings" pitchFamily="2" charset="2"/>
              <a:buChar char="q"/>
            </a:pPr>
            <a:endParaRPr dirty="0" lang="en-US" smtClean="0"/>
          </a:p>
          <a:p>
            <a:pPr lvl="1">
              <a:buFont typeface="Wingdings" pitchFamily="2" charset="2"/>
              <a:buChar char="q"/>
            </a:pPr>
            <a:r>
              <a:rPr dirty="0" lang="en-US" smtClean="0"/>
              <a:t>Indwelling catheters(urethral &amp; </a:t>
            </a:r>
            <a:r>
              <a:rPr dirty="0" lang="en-US" err="1" smtClean="0"/>
              <a:t>suprapubic</a:t>
            </a:r>
            <a:r>
              <a:rPr dirty="0" lang="en-US" smtClean="0"/>
              <a:t>), It may also be known as a Foley catheter.</a:t>
            </a:r>
          </a:p>
          <a:p>
            <a:pPr lvl="1">
              <a:buFont typeface="Wingdings" pitchFamily="2" charset="2"/>
              <a:buChar char="q"/>
            </a:pPr>
            <a:r>
              <a:rPr dirty="0" lang="en-US" smtClean="0"/>
              <a:t>External catheters(condom catheters), and </a:t>
            </a:r>
          </a:p>
          <a:p>
            <a:pPr lvl="1">
              <a:buFont typeface="Wingdings" pitchFamily="2" charset="2"/>
              <a:buChar char="q"/>
            </a:pPr>
            <a:r>
              <a:rPr dirty="0" lang="en-US" smtClean="0"/>
              <a:t>Short-term (intermittent) catheters (</a:t>
            </a:r>
            <a:r>
              <a:rPr dirty="0" lang="en-US" err="1" smtClean="0"/>
              <a:t>i.e</a:t>
            </a:r>
            <a:r>
              <a:rPr dirty="0" lang="en-US" smtClean="0"/>
              <a:t> by use of straight single-use catheter)</a:t>
            </a:r>
            <a:endParaRPr dirty="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634" name="Title 1"/>
          <p:cNvSpPr>
            <a:spLocks noGrp="1"/>
          </p:cNvSpPr>
          <p:nvPr>
            <p:ph type="title"/>
          </p:nvPr>
        </p:nvSpPr>
        <p:spPr>
          <a:xfrm>
            <a:off x="457200" y="274638"/>
            <a:ext cx="8229600" cy="944562"/>
          </a:xfrm>
        </p:spPr>
        <p:txBody>
          <a:bodyPr/>
          <a:p>
            <a:r>
              <a:rPr dirty="0" lang="en-US" smtClean="0"/>
              <a:t>DEFINITION OF TERMS</a:t>
            </a:r>
            <a:endParaRPr dirty="0" lang="en-US"/>
          </a:p>
        </p:txBody>
      </p:sp>
      <p:sp>
        <p:nvSpPr>
          <p:cNvPr id="1048635" name="Content Placeholder 2"/>
          <p:cNvSpPr>
            <a:spLocks noGrp="1"/>
          </p:cNvSpPr>
          <p:nvPr>
            <p:ph idx="1"/>
          </p:nvPr>
        </p:nvSpPr>
        <p:spPr>
          <a:xfrm>
            <a:off x="304800" y="1219200"/>
            <a:ext cx="8534400" cy="5486400"/>
          </a:xfrm>
        </p:spPr>
        <p:txBody>
          <a:bodyPr>
            <a:normAutofit/>
          </a:bodyPr>
          <a:p>
            <a:pPr algn="just"/>
            <a:r>
              <a:rPr dirty="0" lang="en-US" smtClean="0"/>
              <a:t>A </a:t>
            </a:r>
            <a:r>
              <a:rPr b="1" dirty="0" lang="en-US" smtClean="0"/>
              <a:t>diagnostic procedure  </a:t>
            </a:r>
            <a:r>
              <a:rPr dirty="0" lang="en-US" smtClean="0"/>
              <a:t>is also called </a:t>
            </a:r>
            <a:r>
              <a:rPr b="1" dirty="0" lang="en-US" smtClean="0"/>
              <a:t>diagnostic test</a:t>
            </a:r>
            <a:r>
              <a:rPr dirty="0" lang="en-US" smtClean="0"/>
              <a:t>. Examples include Mammograms </a:t>
            </a:r>
            <a:r>
              <a:rPr dirty="0" lang="en-US"/>
              <a:t>and </a:t>
            </a:r>
            <a:r>
              <a:rPr dirty="0" lang="en-US" smtClean="0"/>
              <a:t>colonoscopies.</a:t>
            </a:r>
          </a:p>
          <a:p>
            <a:pPr algn="just"/>
            <a:r>
              <a:rPr b="1" dirty="0" lang="en-US"/>
              <a:t>R</a:t>
            </a:r>
            <a:r>
              <a:rPr b="1" dirty="0" lang="en-US" smtClean="0"/>
              <a:t>adiological examination</a:t>
            </a:r>
            <a:r>
              <a:rPr dirty="0" lang="en-US" smtClean="0"/>
              <a:t>: </a:t>
            </a:r>
            <a:r>
              <a:rPr b="1" dirty="0" lang="en-US" smtClean="0"/>
              <a:t>Examination</a:t>
            </a:r>
            <a:r>
              <a:rPr dirty="0" lang="en-US"/>
              <a:t> by various means of visualizing body spaces and organs and their functions, e.g., by computed tomography, fluoroscopy, magnetic resonance imaging, </a:t>
            </a:r>
            <a:r>
              <a:rPr dirty="0" lang="en-US" err="1"/>
              <a:t>ultrasonography</a:t>
            </a:r>
            <a:r>
              <a:rPr dirty="0" lang="en-US"/>
              <a:t>, or related techniques. </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308" name=""/>
        <p:cNvGrpSpPr/>
        <p:nvPr/>
      </p:nvGrpSpPr>
      <p:grpSpPr>
        <a:xfrm>
          <a:off x="0" y="0"/>
          <a:ext cx="0" cy="0"/>
          <a:chOff x="0" y="0"/>
          <a:chExt cx="0" cy="0"/>
        </a:xfrm>
      </p:grpSpPr>
      <p:sp>
        <p:nvSpPr>
          <p:cNvPr id="1048832" name="Title 1"/>
          <p:cNvSpPr>
            <a:spLocks noGrp="1"/>
          </p:cNvSpPr>
          <p:nvPr>
            <p:ph type="title"/>
          </p:nvPr>
        </p:nvSpPr>
        <p:spPr>
          <a:xfrm>
            <a:off x="457200" y="274638"/>
            <a:ext cx="8229600" cy="944562"/>
          </a:xfrm>
        </p:spPr>
        <p:txBody>
          <a:bodyPr>
            <a:normAutofit fontScale="90000"/>
          </a:bodyPr>
          <a:p>
            <a:r>
              <a:rPr dirty="0" lang="en-US" smtClean="0"/>
              <a:t>Guidelines for Appropriate catheter selection</a:t>
            </a:r>
            <a:endParaRPr dirty="0" lang="en-US"/>
          </a:p>
        </p:txBody>
      </p:sp>
      <p:sp>
        <p:nvSpPr>
          <p:cNvPr id="1048833" name="Content Placeholder 2"/>
          <p:cNvSpPr>
            <a:spLocks noGrp="1"/>
          </p:cNvSpPr>
          <p:nvPr>
            <p:ph idx="1"/>
          </p:nvPr>
        </p:nvSpPr>
        <p:spPr>
          <a:xfrm>
            <a:off x="152400" y="1295400"/>
            <a:ext cx="8763000" cy="5334000"/>
          </a:xfrm>
        </p:spPr>
        <p:txBody>
          <a:bodyPr/>
          <a:p>
            <a:r>
              <a:rPr dirty="0" lang="en-US" smtClean="0"/>
              <a:t>Catheter Size should be determined by the size of the pts urethral canal. French system is used, the larger the gauge number, the larger the catheter size. Children: 8-to 10-Fr, women: 14-to 16-Fr, and men: 16-to-18 Fr. To prevent trauma, the smallest effective catheter size is preferred.</a:t>
            </a:r>
          </a:p>
          <a:p>
            <a:r>
              <a:rPr dirty="0" lang="en-US" smtClean="0"/>
              <a:t>Expected duration of the catheterization determines the catheter material selection.</a:t>
            </a:r>
          </a:p>
          <a:p>
            <a:pPr lvl="1"/>
            <a:r>
              <a:rPr dirty="0" lang="en-US" smtClean="0"/>
              <a:t>Plastic: only for intermittent use due to their inflexibility</a:t>
            </a:r>
          </a:p>
          <a:p>
            <a:pPr lvl="1"/>
            <a:endParaRPr dirty="0" lang="en-US" smtClean="0"/>
          </a:p>
          <a:p>
            <a:endParaRPr dirty="0"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309" name=""/>
        <p:cNvGrpSpPr/>
        <p:nvPr/>
      </p:nvGrpSpPr>
      <p:grpSpPr>
        <a:xfrm>
          <a:off x="0" y="0"/>
          <a:ext cx="0" cy="0"/>
          <a:chOff x="0" y="0"/>
          <a:chExt cx="0" cy="0"/>
        </a:xfrm>
      </p:grpSpPr>
      <p:sp>
        <p:nvSpPr>
          <p:cNvPr id="1048834" name="Content Placeholder 2"/>
          <p:cNvSpPr>
            <a:spLocks noGrp="1"/>
          </p:cNvSpPr>
          <p:nvPr>
            <p:ph idx="1"/>
          </p:nvPr>
        </p:nvSpPr>
        <p:spPr>
          <a:xfrm>
            <a:off x="228600" y="228600"/>
            <a:ext cx="8686800" cy="6400800"/>
          </a:xfrm>
        </p:spPr>
        <p:txBody>
          <a:bodyPr>
            <a:normAutofit/>
          </a:bodyPr>
          <a:p>
            <a:pPr lvl="1"/>
            <a:r>
              <a:rPr dirty="0" lang="en-US" smtClean="0"/>
              <a:t>Latex: recommended for use up to 3 weeks. Be aware of allergies</a:t>
            </a:r>
          </a:p>
          <a:p>
            <a:pPr lvl="1"/>
            <a:r>
              <a:rPr dirty="0" lang="en-US" smtClean="0"/>
              <a:t>Pure silicon of </a:t>
            </a:r>
            <a:r>
              <a:rPr dirty="0" lang="en-US" err="1" smtClean="0"/>
              <a:t>teflon</a:t>
            </a:r>
            <a:r>
              <a:rPr dirty="0" lang="en-US" smtClean="0"/>
              <a:t>: best suited for long term use (2-3months) because of less encrustation at the urethral </a:t>
            </a:r>
            <a:r>
              <a:rPr dirty="0" lang="en-US" err="1" smtClean="0"/>
              <a:t>meatus</a:t>
            </a:r>
            <a:endParaRPr dirty="0" lang="en-US" smtClean="0"/>
          </a:p>
          <a:p>
            <a:r>
              <a:rPr dirty="0" lang="en-US" smtClean="0"/>
              <a:t>Balloon size: ranges form 3mL(pediatric) to large </a:t>
            </a:r>
            <a:r>
              <a:rPr dirty="0" lang="en-US" err="1" smtClean="0"/>
              <a:t>postop</a:t>
            </a:r>
            <a:r>
              <a:rPr dirty="0" lang="en-US" smtClean="0"/>
              <a:t> volumes (75mL). In adults the 5mL and 30 Ml sizes are the most common. 5mL size </a:t>
            </a:r>
            <a:r>
              <a:rPr dirty="0" lang="en-US" err="1" smtClean="0"/>
              <a:t>allowsa</a:t>
            </a:r>
            <a:r>
              <a:rPr dirty="0" lang="en-US" smtClean="0"/>
              <a:t> for optimal drainage; 30mL size is used after </a:t>
            </a:r>
            <a:r>
              <a:rPr dirty="0" lang="en-US" err="1" smtClean="0"/>
              <a:t>prostatectomies</a:t>
            </a:r>
            <a:r>
              <a:rPr dirty="0" lang="en-US" smtClean="0"/>
              <a:t> to provide </a:t>
            </a:r>
            <a:r>
              <a:rPr dirty="0" lang="en-US" err="1" smtClean="0"/>
              <a:t>hemostasis</a:t>
            </a:r>
            <a:r>
              <a:rPr dirty="0" lang="en-US" smtClean="0"/>
              <a:t> of the prostatic bed.</a:t>
            </a:r>
            <a:endParaRPr dirty="0"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310" name=""/>
        <p:cNvGrpSpPr/>
        <p:nvPr/>
      </p:nvGrpSpPr>
      <p:grpSpPr>
        <a:xfrm>
          <a:off x="0" y="0"/>
          <a:ext cx="0" cy="0"/>
          <a:chOff x="0" y="0"/>
          <a:chExt cx="0" cy="0"/>
        </a:xfrm>
      </p:grpSpPr>
      <p:sp>
        <p:nvSpPr>
          <p:cNvPr id="1048835" name="Content Placeholder 2"/>
          <p:cNvSpPr>
            <a:spLocks noGrp="1"/>
          </p:cNvSpPr>
          <p:nvPr>
            <p:ph idx="1"/>
          </p:nvPr>
        </p:nvSpPr>
        <p:spPr>
          <a:xfrm>
            <a:off x="228600" y="228600"/>
            <a:ext cx="8686800" cy="6400800"/>
          </a:xfrm>
        </p:spPr>
        <p:txBody>
          <a:bodyPr/>
          <a:p>
            <a:r>
              <a:rPr dirty="0" lang="en-US" smtClean="0"/>
              <a:t>Use only sterile water to inflate the balloon because saline crystallizes, resulting in incomplete deflation of the balloon at the time of removal</a:t>
            </a:r>
          </a:p>
          <a:p>
            <a:r>
              <a:rPr dirty="0" lang="en-US" smtClean="0"/>
              <a:t>If leakage occurs around the catheter, a change in lumen size or use of antispasmodic medication is necessary</a:t>
            </a:r>
            <a:endParaRPr dirty="0"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311" name=""/>
        <p:cNvGrpSpPr/>
        <p:nvPr/>
      </p:nvGrpSpPr>
      <p:grpSpPr>
        <a:xfrm>
          <a:off x="0" y="0"/>
          <a:ext cx="0" cy="0"/>
          <a:chOff x="0" y="0"/>
          <a:chExt cx="0" cy="0"/>
        </a:xfrm>
      </p:grpSpPr>
      <p:sp>
        <p:nvSpPr>
          <p:cNvPr id="1048836" name="Title 1"/>
          <p:cNvSpPr>
            <a:spLocks noGrp="1"/>
          </p:cNvSpPr>
          <p:nvPr>
            <p:ph type="title"/>
          </p:nvPr>
        </p:nvSpPr>
        <p:spPr/>
        <p:txBody>
          <a:bodyPr/>
          <a:p>
            <a:r>
              <a:rPr dirty="0" lang="en-US" smtClean="0"/>
              <a:t>Indications for catheterization</a:t>
            </a:r>
            <a:endParaRPr dirty="0" lang="en-US"/>
          </a:p>
        </p:txBody>
      </p:sp>
      <p:sp>
        <p:nvSpPr>
          <p:cNvPr id="1048837" name="Content Placeholder 2"/>
          <p:cNvSpPr>
            <a:spLocks noGrp="1"/>
          </p:cNvSpPr>
          <p:nvPr>
            <p:ph idx="1"/>
          </p:nvPr>
        </p:nvSpPr>
        <p:spPr>
          <a:xfrm>
            <a:off x="228600" y="1600200"/>
            <a:ext cx="8610600" cy="5105400"/>
          </a:xfrm>
        </p:spPr>
        <p:txBody>
          <a:bodyPr/>
          <a:p>
            <a:r>
              <a:rPr b="1" dirty="0" lang="en-US" smtClean="0"/>
              <a:t>Intermittent catheterization</a:t>
            </a:r>
          </a:p>
          <a:p>
            <a:pPr algn="just" lvl="2"/>
            <a:r>
              <a:rPr dirty="0" sz="2800" lang="en-US" smtClean="0"/>
              <a:t>Relieving discomfort of bladder distension, providing decompression</a:t>
            </a:r>
          </a:p>
          <a:p>
            <a:pPr algn="just" lvl="2"/>
            <a:r>
              <a:rPr dirty="0" sz="2800" lang="en-US" smtClean="0"/>
              <a:t>Obtaining sterile urine specimen when clean-catch specimen is unobtainable</a:t>
            </a:r>
          </a:p>
          <a:p>
            <a:pPr algn="just" lvl="2"/>
            <a:r>
              <a:rPr dirty="0" sz="2800" lang="en-US" smtClean="0"/>
              <a:t>Assessing residual urine after urination</a:t>
            </a:r>
          </a:p>
          <a:p>
            <a:pPr algn="just" lvl="2"/>
            <a:r>
              <a:rPr dirty="0" sz="2800" lang="en-US" smtClean="0"/>
              <a:t>Managing patients with spinal cord injuries, neuromuscular degeneration, or incompetent bladders long term</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312" name=""/>
        <p:cNvGrpSpPr/>
        <p:nvPr/>
      </p:nvGrpSpPr>
      <p:grpSpPr>
        <a:xfrm>
          <a:off x="0" y="0"/>
          <a:ext cx="0" cy="0"/>
          <a:chOff x="0" y="0"/>
          <a:chExt cx="0" cy="0"/>
        </a:xfrm>
      </p:grpSpPr>
      <p:sp>
        <p:nvSpPr>
          <p:cNvPr id="1048838" name="Content Placeholder 2"/>
          <p:cNvSpPr>
            <a:spLocks noGrp="1"/>
          </p:cNvSpPr>
          <p:nvPr>
            <p:ph idx="1"/>
          </p:nvPr>
        </p:nvSpPr>
        <p:spPr>
          <a:xfrm>
            <a:off x="228600" y="228600"/>
            <a:ext cx="8686800" cy="6477000"/>
          </a:xfrm>
        </p:spPr>
        <p:txBody>
          <a:bodyPr/>
          <a:p>
            <a:r>
              <a:rPr b="1" dirty="0" lang="en-US" smtClean="0"/>
              <a:t>Short-term indwelling catheterization</a:t>
            </a:r>
          </a:p>
          <a:p>
            <a:pPr algn="just" lvl="2"/>
            <a:r>
              <a:rPr dirty="0" lang="en-US" smtClean="0"/>
              <a:t>Obstruction to urine outflow(e.g. prostate enlargement)</a:t>
            </a:r>
          </a:p>
          <a:p>
            <a:pPr algn="just" lvl="2"/>
            <a:r>
              <a:rPr dirty="0" lang="en-US" smtClean="0"/>
              <a:t>Surgical repair of bladder, urethra, and surrounding structures</a:t>
            </a:r>
          </a:p>
          <a:p>
            <a:pPr algn="just" lvl="2"/>
            <a:r>
              <a:rPr dirty="0" lang="en-US" smtClean="0"/>
              <a:t>Prevention of urethral obstruction from blood clots after genitourinary surgery</a:t>
            </a:r>
          </a:p>
          <a:p>
            <a:pPr algn="just" lvl="2"/>
            <a:r>
              <a:rPr dirty="0" lang="en-US" smtClean="0"/>
              <a:t>Measurement of urinary output in critically ill patients</a:t>
            </a:r>
          </a:p>
          <a:p>
            <a:pPr algn="just" lvl="2"/>
            <a:r>
              <a:rPr dirty="0" lang="en-US" smtClean="0"/>
              <a:t>Continuous or intermittent bladder irrigations</a:t>
            </a:r>
          </a:p>
          <a:p>
            <a:r>
              <a:rPr b="1" dirty="0" lang="en-US" smtClean="0"/>
              <a:t>Long- term indwelling catheterization</a:t>
            </a:r>
          </a:p>
          <a:p>
            <a:pPr lvl="2"/>
            <a:r>
              <a:rPr dirty="0" lang="en-US" smtClean="0"/>
              <a:t>Severe urinary retention with recurrent episodes</a:t>
            </a:r>
          </a:p>
          <a:p>
            <a:pPr lvl="2"/>
            <a:r>
              <a:rPr dirty="0" lang="en-US" smtClean="0"/>
              <a:t>Skin rashes, ulcers, or wounds irritated by contact with urine</a:t>
            </a:r>
          </a:p>
          <a:p>
            <a:pPr lvl="2"/>
            <a:r>
              <a:rPr dirty="0" lang="en-US" smtClean="0"/>
              <a:t>Terminal illness when bed linen changes are painful </a:t>
            </a:r>
            <a:r>
              <a:rPr dirty="0" lang="en-US" err="1" smtClean="0"/>
              <a:t>forpatient</a:t>
            </a:r>
            <a:endParaRPr dirty="0"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313" name=""/>
        <p:cNvGrpSpPr/>
        <p:nvPr/>
      </p:nvGrpSpPr>
      <p:grpSpPr>
        <a:xfrm>
          <a:off x="0" y="0"/>
          <a:ext cx="0" cy="0"/>
          <a:chOff x="0" y="0"/>
          <a:chExt cx="0" cy="0"/>
        </a:xfrm>
      </p:grpSpPr>
      <p:sp>
        <p:nvSpPr>
          <p:cNvPr id="1048839" name="Title 1"/>
          <p:cNvSpPr>
            <a:spLocks noGrp="1"/>
          </p:cNvSpPr>
          <p:nvPr>
            <p:ph type="title"/>
          </p:nvPr>
        </p:nvSpPr>
        <p:spPr>
          <a:xfrm>
            <a:off x="457200" y="274638"/>
            <a:ext cx="8229600" cy="944562"/>
          </a:xfrm>
        </p:spPr>
        <p:txBody>
          <a:bodyPr>
            <a:normAutofit fontScale="90000"/>
          </a:bodyPr>
          <a:p>
            <a:r>
              <a:rPr b="1" dirty="0" lang="en-US" smtClean="0"/>
              <a:t>Procedure: Inserting a straight or indwelling catheter</a:t>
            </a:r>
            <a:endParaRPr b="1" dirty="0" lang="en-US"/>
          </a:p>
        </p:txBody>
      </p:sp>
      <p:sp>
        <p:nvSpPr>
          <p:cNvPr id="1048840" name="Content Placeholder 2"/>
          <p:cNvSpPr>
            <a:spLocks noGrp="1"/>
          </p:cNvSpPr>
          <p:nvPr>
            <p:ph idx="1"/>
          </p:nvPr>
        </p:nvSpPr>
        <p:spPr>
          <a:xfrm>
            <a:off x="228600" y="1371600"/>
            <a:ext cx="8686800" cy="5257800"/>
          </a:xfrm>
        </p:spPr>
        <p:txBody>
          <a:bodyPr/>
          <a:p>
            <a:r>
              <a:rPr dirty="0" lang="en-US" smtClean="0"/>
              <a:t>Nursing responsibilities </a:t>
            </a:r>
          </a:p>
          <a:p>
            <a:pPr lvl="1"/>
            <a:r>
              <a:rPr dirty="0" lang="en-US" smtClean="0"/>
              <a:t>The procedure cannot be delegated</a:t>
            </a:r>
          </a:p>
          <a:p>
            <a:pPr lvl="1"/>
            <a:r>
              <a:rPr dirty="0" lang="en-US" smtClean="0"/>
              <a:t>Assessing the need for and evaluation of catheterization</a:t>
            </a:r>
          </a:p>
          <a:p>
            <a:pPr lvl="1"/>
            <a:r>
              <a:rPr dirty="0" lang="en-US" smtClean="0"/>
              <a:t>Directs nursing assistive personnel to:</a:t>
            </a:r>
          </a:p>
          <a:p>
            <a:pPr lvl="4"/>
            <a:r>
              <a:rPr dirty="0" lang="en-US" smtClean="0"/>
              <a:t>Assist with positioning the pt, maintaining privacy, comfort, emptying urine from the collection bag, and providing perineal care</a:t>
            </a:r>
          </a:p>
          <a:p>
            <a:pPr lvl="4"/>
            <a:r>
              <a:rPr dirty="0" lang="en-US" smtClean="0"/>
              <a:t>Report patient discomfort or fever tot the nurse</a:t>
            </a:r>
          </a:p>
          <a:p>
            <a:pPr lvl="4"/>
            <a:r>
              <a:rPr dirty="0" lang="en-US" smtClean="0"/>
              <a:t>Report abnormal color, odor, and amount of urine in drainage bag to the nurse.</a:t>
            </a:r>
            <a:endParaRPr dirty="0"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314" name=""/>
        <p:cNvGrpSpPr/>
        <p:nvPr/>
      </p:nvGrpSpPr>
      <p:grpSpPr>
        <a:xfrm>
          <a:off x="0" y="0"/>
          <a:ext cx="0" cy="0"/>
          <a:chOff x="0" y="0"/>
          <a:chExt cx="0" cy="0"/>
        </a:xfrm>
      </p:grpSpPr>
      <p:sp>
        <p:nvSpPr>
          <p:cNvPr id="1048841" name="Content Placeholder 2"/>
          <p:cNvSpPr>
            <a:spLocks noGrp="1"/>
          </p:cNvSpPr>
          <p:nvPr>
            <p:ph idx="1"/>
          </p:nvPr>
        </p:nvSpPr>
        <p:spPr>
          <a:xfrm>
            <a:off x="228600" y="304800"/>
            <a:ext cx="8686800" cy="6324600"/>
          </a:xfrm>
        </p:spPr>
        <p:txBody>
          <a:bodyPr>
            <a:normAutofit lnSpcReduction="10000"/>
          </a:bodyPr>
          <a:p>
            <a:r>
              <a:rPr dirty="0" lang="en-US" smtClean="0"/>
              <a:t>Preparation of Equipment</a:t>
            </a:r>
          </a:p>
          <a:p>
            <a:pPr lvl="1"/>
            <a:r>
              <a:rPr dirty="0" lang="en-US" smtClean="0"/>
              <a:t>Catheterization kit containing the following sterile items:</a:t>
            </a:r>
          </a:p>
          <a:p>
            <a:pPr lvl="4"/>
            <a:r>
              <a:rPr dirty="0" lang="en-US" smtClean="0"/>
              <a:t>Gloves(extra pair optional)</a:t>
            </a:r>
          </a:p>
          <a:p>
            <a:pPr lvl="4"/>
            <a:r>
              <a:rPr dirty="0" lang="en-US" smtClean="0"/>
              <a:t>Drapes , one fenestrated)</a:t>
            </a:r>
          </a:p>
          <a:p>
            <a:pPr lvl="4"/>
            <a:r>
              <a:rPr dirty="0" lang="en-US" smtClean="0"/>
              <a:t> lubricant</a:t>
            </a:r>
          </a:p>
          <a:p>
            <a:pPr lvl="4"/>
            <a:r>
              <a:rPr dirty="0" lang="en-US" smtClean="0"/>
              <a:t>Antiseptic cleaning solution </a:t>
            </a:r>
            <a:r>
              <a:rPr dirty="0" lang="en-US" err="1" smtClean="0"/>
              <a:t>e.g</a:t>
            </a:r>
            <a:r>
              <a:rPr dirty="0" lang="en-US" smtClean="0"/>
              <a:t> </a:t>
            </a:r>
            <a:r>
              <a:rPr dirty="0" lang="en-US" err="1" smtClean="0"/>
              <a:t>povidone</a:t>
            </a:r>
            <a:r>
              <a:rPr dirty="0" lang="en-US" smtClean="0"/>
              <a:t>-iodine(</a:t>
            </a:r>
            <a:r>
              <a:rPr dirty="0" lang="en-US" err="1" smtClean="0"/>
              <a:t>betadine</a:t>
            </a:r>
            <a:r>
              <a:rPr dirty="0" lang="en-US" smtClean="0"/>
              <a:t>) or alternative </a:t>
            </a:r>
            <a:r>
              <a:rPr dirty="0" lang="en-US" err="1" smtClean="0"/>
              <a:t>chlorhexidine</a:t>
            </a:r>
            <a:r>
              <a:rPr dirty="0" lang="en-US" smtClean="0"/>
              <a:t> (</a:t>
            </a:r>
            <a:r>
              <a:rPr dirty="0" lang="en-US" err="1" smtClean="0"/>
              <a:t>hibiclens</a:t>
            </a:r>
            <a:r>
              <a:rPr dirty="0" lang="en-US" smtClean="0"/>
              <a:t>) if allergic to iodine.</a:t>
            </a:r>
          </a:p>
          <a:p>
            <a:pPr lvl="4"/>
            <a:r>
              <a:rPr dirty="0" lang="en-US" smtClean="0"/>
              <a:t>Cotton balls</a:t>
            </a:r>
          </a:p>
          <a:p>
            <a:pPr lvl="4"/>
            <a:r>
              <a:rPr dirty="0" lang="en-US" smtClean="0"/>
              <a:t>Forceps</a:t>
            </a:r>
          </a:p>
          <a:p>
            <a:pPr lvl="4"/>
            <a:r>
              <a:rPr dirty="0" lang="en-US" smtClean="0"/>
              <a:t>Prefilled syringe with sterile water to inflate balloon of indwelling catheter</a:t>
            </a:r>
          </a:p>
          <a:p>
            <a:pPr lvl="4"/>
            <a:r>
              <a:rPr dirty="0" lang="en-US" smtClean="0"/>
              <a:t>Catheter of correct size and type for procedure(</a:t>
            </a:r>
            <a:r>
              <a:rPr dirty="0" lang="en-US" err="1" smtClean="0"/>
              <a:t>i.e</a:t>
            </a:r>
            <a:r>
              <a:rPr dirty="0" lang="en-US" smtClean="0"/>
              <a:t> intermittent or indwelling)</a:t>
            </a:r>
          </a:p>
          <a:p>
            <a:pPr lvl="4"/>
            <a:r>
              <a:rPr dirty="0" lang="en-US" smtClean="0"/>
              <a:t>Sterile drainage tubing with collection bag and multipurpose tube holder or tape or elastic band for securing tubing to bed if patient is bed bound(for indwelling catheter).</a:t>
            </a:r>
          </a:p>
          <a:p>
            <a:pPr lvl="4"/>
            <a:r>
              <a:rPr dirty="0" lang="en-US" smtClean="0"/>
              <a:t>Receptacle or basin(usually bottom of catheterization tray)</a:t>
            </a:r>
          </a:p>
          <a:p>
            <a:pPr lvl="4"/>
            <a:endParaRPr dirty="0"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315" name=""/>
        <p:cNvGrpSpPr/>
        <p:nvPr/>
      </p:nvGrpSpPr>
      <p:grpSpPr>
        <a:xfrm>
          <a:off x="0" y="0"/>
          <a:ext cx="0" cy="0"/>
          <a:chOff x="0" y="0"/>
          <a:chExt cx="0" cy="0"/>
        </a:xfrm>
      </p:grpSpPr>
      <p:sp>
        <p:nvSpPr>
          <p:cNvPr id="1048842" name="Content Placeholder 2"/>
          <p:cNvSpPr>
            <a:spLocks noGrp="1"/>
          </p:cNvSpPr>
          <p:nvPr>
            <p:ph idx="1"/>
          </p:nvPr>
        </p:nvSpPr>
        <p:spPr>
          <a:xfrm>
            <a:off x="152400" y="228600"/>
            <a:ext cx="8763000" cy="6477000"/>
          </a:xfrm>
        </p:spPr>
        <p:txBody>
          <a:bodyPr/>
          <a:p>
            <a:pPr lvl="4"/>
            <a:r>
              <a:rPr dirty="0" lang="en-US" smtClean="0"/>
              <a:t>Specimen holder</a:t>
            </a:r>
          </a:p>
          <a:p>
            <a:pPr lvl="1"/>
            <a:r>
              <a:rPr dirty="0" lang="en-US" smtClean="0"/>
              <a:t>Also needed</a:t>
            </a:r>
          </a:p>
          <a:p>
            <a:pPr lvl="4"/>
            <a:r>
              <a:rPr dirty="0" lang="en-US" smtClean="0"/>
              <a:t>Clean gloves for perineal care</a:t>
            </a:r>
          </a:p>
          <a:p>
            <a:pPr lvl="4"/>
            <a:r>
              <a:rPr dirty="0" lang="en-US" smtClean="0"/>
              <a:t>Bath blanket</a:t>
            </a:r>
          </a:p>
          <a:p>
            <a:pPr lvl="4"/>
            <a:r>
              <a:rPr dirty="0" lang="en-US" smtClean="0"/>
              <a:t>Appropriate light source(</a:t>
            </a:r>
            <a:r>
              <a:rPr dirty="0" lang="en-US" err="1" smtClean="0"/>
              <a:t>e.g</a:t>
            </a:r>
            <a:r>
              <a:rPr dirty="0" lang="en-US" smtClean="0"/>
              <a:t> room lighting, adapted, or additional lighting such as examination lamp).</a:t>
            </a:r>
          </a:p>
          <a:p>
            <a:r>
              <a:rPr b="1" dirty="0" lang="en-US" smtClean="0"/>
              <a:t>Assessment</a:t>
            </a:r>
          </a:p>
          <a:p>
            <a:pPr lvl="1"/>
            <a:r>
              <a:rPr dirty="0" lang="en-US" smtClean="0"/>
              <a:t>Review pts medical record, including health provider’s order nurses’ notes. </a:t>
            </a:r>
            <a:endParaRPr dirty="0" lang="en-US" smtClean="0"/>
          </a:p>
          <a:p>
            <a:pPr lvl="1"/>
            <a:r>
              <a:rPr dirty="0" lang="en-US" smtClean="0"/>
              <a:t>When </a:t>
            </a:r>
            <a:r>
              <a:rPr dirty="0" lang="en-US" smtClean="0"/>
              <a:t>appropriate , determine previous catheterization including catheter size.</a:t>
            </a:r>
          </a:p>
          <a:p>
            <a:pPr lvl="1"/>
            <a:r>
              <a:rPr dirty="0" lang="en-US" smtClean="0"/>
              <a:t>Identify the pt</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316" name=""/>
        <p:cNvGrpSpPr/>
        <p:nvPr/>
      </p:nvGrpSpPr>
      <p:grpSpPr>
        <a:xfrm>
          <a:off x="0" y="0"/>
          <a:ext cx="0" cy="0"/>
          <a:chOff x="0" y="0"/>
          <a:chExt cx="0" cy="0"/>
        </a:xfrm>
      </p:grpSpPr>
      <p:sp>
        <p:nvSpPr>
          <p:cNvPr id="1048843" name="Title 1"/>
          <p:cNvSpPr>
            <a:spLocks noGrp="1"/>
          </p:cNvSpPr>
          <p:nvPr>
            <p:ph type="title"/>
          </p:nvPr>
        </p:nvSpPr>
        <p:spPr/>
        <p:txBody>
          <a:bodyPr/>
          <a:p>
            <a:r>
              <a:rPr dirty="0" lang="en-US" smtClean="0"/>
              <a:t>Assessment of urine</a:t>
            </a:r>
            <a:endParaRPr dirty="0" lang="en-US"/>
          </a:p>
        </p:txBody>
      </p:sp>
      <p:sp>
        <p:nvSpPr>
          <p:cNvPr id="1048844" name="Content Placeholder 2"/>
          <p:cNvSpPr>
            <a:spLocks noGrp="1"/>
          </p:cNvSpPr>
          <p:nvPr>
            <p:ph idx="1"/>
          </p:nvPr>
        </p:nvSpPr>
        <p:spPr>
          <a:xfrm>
            <a:off x="457200" y="1600200"/>
            <a:ext cx="8229600" cy="4876800"/>
          </a:xfrm>
        </p:spPr>
        <p:txBody>
          <a:bodyPr>
            <a:normAutofit fontScale="92500" lnSpcReduction="20000"/>
          </a:bodyPr>
          <a:p>
            <a:r>
              <a:rPr b="1" dirty="0" lang="en-US" smtClean="0"/>
              <a:t>Intake and output: </a:t>
            </a:r>
            <a:r>
              <a:rPr dirty="0" lang="en-US" smtClean="0"/>
              <a:t>report any extreme increase in urine volume. Daily output range-1200-1500mL. An hourly output of less than30mL for more than 2 consecutive hours is cause for concern. Similarly consistently high volumes of urine (</a:t>
            </a:r>
            <a:r>
              <a:rPr dirty="0" lang="en-US" err="1" smtClean="0"/>
              <a:t>polyuria</a:t>
            </a:r>
            <a:r>
              <a:rPr dirty="0" lang="en-US" smtClean="0"/>
              <a:t>) (</a:t>
            </a:r>
            <a:r>
              <a:rPr dirty="0" lang="en-US" err="1" smtClean="0"/>
              <a:t>i.e</a:t>
            </a:r>
            <a:r>
              <a:rPr dirty="0" lang="en-US" smtClean="0"/>
              <a:t> &gt;2000-2500mL daily) needs to be reported. </a:t>
            </a:r>
          </a:p>
          <a:p>
            <a:r>
              <a:rPr b="1" dirty="0" lang="en-US" smtClean="0"/>
              <a:t>Characteristics of urine: </a:t>
            </a:r>
            <a:r>
              <a:rPr dirty="0" lang="en-US" smtClean="0"/>
              <a:t>Inspect the client’s urine for:</a:t>
            </a:r>
          </a:p>
          <a:p>
            <a:pPr lvl="2">
              <a:buFont typeface="Wingdings" pitchFamily="2" charset="2"/>
              <a:buChar char="ü"/>
            </a:pPr>
            <a:r>
              <a:rPr dirty="0" lang="en-US" smtClean="0"/>
              <a:t> </a:t>
            </a:r>
            <a:r>
              <a:rPr dirty="0" lang="en-US" err="1" smtClean="0"/>
              <a:t>colour</a:t>
            </a:r>
            <a:endParaRPr dirty="0" lang="en-US" smtClean="0"/>
          </a:p>
          <a:p>
            <a:pPr lvl="2">
              <a:buFont typeface="Wingdings" pitchFamily="2" charset="2"/>
              <a:buChar char="ü"/>
            </a:pPr>
            <a:r>
              <a:rPr dirty="0" lang="en-US" smtClean="0"/>
              <a:t>Clarity</a:t>
            </a:r>
          </a:p>
          <a:p>
            <a:pPr lvl="2">
              <a:buFont typeface="Wingdings" pitchFamily="2" charset="2"/>
              <a:buChar char="ü"/>
            </a:pPr>
            <a:r>
              <a:rPr dirty="0" lang="en-US" smtClean="0"/>
              <a:t>odor</a:t>
            </a:r>
            <a:endParaRPr dirty="0"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317" name=""/>
        <p:cNvGrpSpPr/>
        <p:nvPr/>
      </p:nvGrpSpPr>
      <p:grpSpPr>
        <a:xfrm>
          <a:off x="0" y="0"/>
          <a:ext cx="0" cy="0"/>
          <a:chOff x="0" y="0"/>
          <a:chExt cx="0" cy="0"/>
        </a:xfrm>
      </p:grpSpPr>
      <p:sp>
        <p:nvSpPr>
          <p:cNvPr id="1048845" name="Content Placeholder 2"/>
          <p:cNvSpPr>
            <a:spLocks noGrp="1"/>
          </p:cNvSpPr>
          <p:nvPr>
            <p:ph idx="1"/>
          </p:nvPr>
        </p:nvSpPr>
        <p:spPr>
          <a:xfrm>
            <a:off x="0" y="0"/>
            <a:ext cx="9144000" cy="6858000"/>
          </a:xfrm>
        </p:spPr>
        <p:txBody>
          <a:bodyPr>
            <a:normAutofit lnSpcReduction="10000"/>
          </a:bodyPr>
          <a:p>
            <a:r>
              <a:rPr b="1" dirty="0" lang="en-US" smtClean="0"/>
              <a:t>Urine testing: </a:t>
            </a:r>
            <a:r>
              <a:rPr dirty="0" lang="en-US" smtClean="0"/>
              <a:t>nurses collect random, clean-voided, or midstream, sterile and timed specimens</a:t>
            </a:r>
          </a:p>
          <a:p>
            <a:r>
              <a:rPr b="1" dirty="0" lang="en-US" smtClean="0"/>
              <a:t>Common urine tests</a:t>
            </a:r>
          </a:p>
          <a:p>
            <a:pPr lvl="3"/>
            <a:r>
              <a:rPr dirty="0" lang="en-US" smtClean="0"/>
              <a:t>Urinalysis</a:t>
            </a:r>
          </a:p>
          <a:p>
            <a:pPr lvl="3"/>
            <a:r>
              <a:rPr dirty="0" lang="en-US" smtClean="0"/>
              <a:t>Specific gravity</a:t>
            </a:r>
          </a:p>
          <a:p>
            <a:pPr lvl="3"/>
            <a:r>
              <a:rPr dirty="0" lang="en-US" smtClean="0"/>
              <a:t>Urine culture</a:t>
            </a:r>
          </a:p>
          <a:p>
            <a:r>
              <a:rPr b="1" dirty="0" lang="en-US" smtClean="0"/>
              <a:t>Diagnostic evaluations</a:t>
            </a:r>
          </a:p>
          <a:p>
            <a:pPr>
              <a:buNone/>
            </a:pPr>
            <a:r>
              <a:rPr b="1" dirty="0" lang="en-US" smtClean="0"/>
              <a:t>		     </a:t>
            </a:r>
            <a:r>
              <a:rPr b="1" dirty="0" sz="2200" lang="en-US" smtClean="0"/>
              <a:t>Non invasive procedures</a:t>
            </a:r>
          </a:p>
          <a:p>
            <a:pPr lvl="3"/>
            <a:r>
              <a:rPr dirty="0" lang="en-US" smtClean="0"/>
              <a:t>Abdominal roentgenogram(plain </a:t>
            </a:r>
            <a:r>
              <a:rPr dirty="0" lang="en-US" err="1" smtClean="0"/>
              <a:t>film;kidney</a:t>
            </a:r>
            <a:r>
              <a:rPr dirty="0" lang="en-US" smtClean="0"/>
              <a:t>, </a:t>
            </a:r>
            <a:r>
              <a:rPr dirty="0" lang="en-US" err="1" smtClean="0"/>
              <a:t>ureter</a:t>
            </a:r>
            <a:r>
              <a:rPr dirty="0" lang="en-US" smtClean="0"/>
              <a:t>, bladder (KUB), or flat plate)</a:t>
            </a:r>
          </a:p>
          <a:p>
            <a:pPr lvl="3"/>
            <a:r>
              <a:rPr dirty="0" lang="en-US" smtClean="0"/>
              <a:t>Computerized axial tomography(CT) scan</a:t>
            </a:r>
          </a:p>
          <a:p>
            <a:pPr lvl="3"/>
            <a:r>
              <a:rPr dirty="0" lang="en-US" smtClean="0"/>
              <a:t>Intravenous </a:t>
            </a:r>
            <a:r>
              <a:rPr dirty="0" lang="en-US" err="1" smtClean="0"/>
              <a:t>pyelogram</a:t>
            </a:r>
            <a:r>
              <a:rPr dirty="0" lang="en-US" smtClean="0"/>
              <a:t> (IVP)</a:t>
            </a:r>
          </a:p>
          <a:p>
            <a:pPr lvl="3"/>
            <a:r>
              <a:rPr dirty="0" lang="en-US" smtClean="0"/>
              <a:t>Ultrasound (renal, bladder)</a:t>
            </a:r>
          </a:p>
          <a:p>
            <a:pPr lvl="3"/>
            <a:r>
              <a:rPr dirty="0" lang="en-US" err="1" smtClean="0"/>
              <a:t>Urodynamic</a:t>
            </a:r>
            <a:r>
              <a:rPr dirty="0" lang="en-US" smtClean="0"/>
              <a:t> testing (</a:t>
            </a:r>
            <a:r>
              <a:rPr dirty="0" lang="en-US" err="1" smtClean="0"/>
              <a:t>uroflometry</a:t>
            </a:r>
            <a:r>
              <a:rPr dirty="0" lang="en-US" smtClean="0"/>
              <a:t>)</a:t>
            </a:r>
          </a:p>
          <a:p>
            <a:pPr lvl="3">
              <a:buNone/>
            </a:pPr>
            <a:r>
              <a:rPr b="1" dirty="0" lang="en-US" smtClean="0"/>
              <a:t>Invasive procedures</a:t>
            </a:r>
          </a:p>
          <a:p>
            <a:pPr lvl="3">
              <a:buNone/>
            </a:pPr>
            <a:r>
              <a:rPr dirty="0" lang="en-US" smtClean="0"/>
              <a:t>-Endoscopy-</a:t>
            </a:r>
            <a:r>
              <a:rPr dirty="0" lang="en-US" err="1" smtClean="0"/>
              <a:t>cystoscopy</a:t>
            </a:r>
            <a:r>
              <a:rPr dirty="0" lang="en-US" smtClean="0"/>
              <a:t>, </a:t>
            </a:r>
          </a:p>
          <a:p>
            <a:pPr lvl="3">
              <a:buNone/>
            </a:pPr>
            <a:r>
              <a:rPr dirty="0" lang="en-US" smtClean="0"/>
              <a:t>-Arteriogram (angiography)</a:t>
            </a:r>
          </a:p>
          <a:p>
            <a:pPr lvl="3">
              <a:buNone/>
            </a:pPr>
            <a:endParaRPr b="1" dirty="0"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88" name=""/>
        <p:cNvGrpSpPr/>
        <p:nvPr/>
      </p:nvGrpSpPr>
      <p:grpSpPr>
        <a:xfrm>
          <a:off x="0" y="0"/>
          <a:ext cx="0" cy="0"/>
          <a:chOff x="0" y="0"/>
          <a:chExt cx="0" cy="0"/>
        </a:xfrm>
      </p:grpSpPr>
      <p:sp>
        <p:nvSpPr>
          <p:cNvPr id="1048636" name="Title 1"/>
          <p:cNvSpPr>
            <a:spLocks noGrp="1"/>
          </p:cNvSpPr>
          <p:nvPr>
            <p:ph type="title"/>
          </p:nvPr>
        </p:nvSpPr>
        <p:spPr>
          <a:xfrm>
            <a:off x="457200" y="274638"/>
            <a:ext cx="8229600" cy="944562"/>
          </a:xfrm>
        </p:spPr>
        <p:txBody>
          <a:bodyPr/>
          <a:p>
            <a:r>
              <a:rPr dirty="0" lang="en-US" smtClean="0"/>
              <a:t>DEFINITION OF TERMS</a:t>
            </a:r>
            <a:endParaRPr dirty="0" lang="en-US"/>
          </a:p>
        </p:txBody>
      </p:sp>
      <p:sp>
        <p:nvSpPr>
          <p:cNvPr id="1048637" name="Content Placeholder 2"/>
          <p:cNvSpPr>
            <a:spLocks noGrp="1"/>
          </p:cNvSpPr>
          <p:nvPr>
            <p:ph idx="1"/>
          </p:nvPr>
        </p:nvSpPr>
        <p:spPr>
          <a:xfrm>
            <a:off x="228600" y="1295400"/>
            <a:ext cx="8686800" cy="5334000"/>
          </a:xfrm>
        </p:spPr>
        <p:txBody>
          <a:bodyPr>
            <a:normAutofit/>
          </a:bodyPr>
          <a:p>
            <a:pPr algn="just"/>
            <a:r>
              <a:rPr b="1" dirty="0" lang="en-US"/>
              <a:t>Radiology</a:t>
            </a:r>
            <a:r>
              <a:rPr dirty="0" lang="en-US"/>
              <a:t> encompasses not only imaging techniques, such as x-rays, but also treatments, such as radiation therapy. </a:t>
            </a:r>
            <a:endParaRPr dirty="0" lang="en-US" smtClean="0"/>
          </a:p>
          <a:p>
            <a:pPr algn="just"/>
            <a:r>
              <a:rPr b="1" dirty="0" lang="en-US" smtClean="0"/>
              <a:t>Radiologists</a:t>
            </a:r>
            <a:r>
              <a:rPr dirty="0" lang="en-US"/>
              <a:t> might perform procedures such as placing </a:t>
            </a:r>
            <a:r>
              <a:rPr dirty="0" lang="en-US" err="1"/>
              <a:t>nephrostomy</a:t>
            </a:r>
            <a:r>
              <a:rPr dirty="0" lang="en-US"/>
              <a:t> catheters or conducting biopsies guided by imaging equipment. </a:t>
            </a:r>
            <a:endParaRPr dirty="0" lang="en-US" smtClean="0"/>
          </a:p>
          <a:p>
            <a:pPr algn="just"/>
            <a:r>
              <a:rPr b="1" dirty="0" lang="en-US" smtClean="0"/>
              <a:t>Radiography</a:t>
            </a:r>
            <a:r>
              <a:rPr dirty="0" lang="en-US"/>
              <a:t> is limited to performing the actual imaging tests</a:t>
            </a:r>
            <a:r>
              <a:rPr dirty="0" lang="en-US" smtClean="0"/>
              <a:t>.</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8846" name="Title 1"/>
          <p:cNvSpPr>
            <a:spLocks noGrp="1"/>
          </p:cNvSpPr>
          <p:nvPr>
            <p:ph type="title"/>
          </p:nvPr>
        </p:nvSpPr>
        <p:spPr>
          <a:xfrm>
            <a:off x="457200" y="274638"/>
            <a:ext cx="8229600" cy="639762"/>
          </a:xfrm>
        </p:spPr>
        <p:txBody>
          <a:bodyPr>
            <a:normAutofit fontScale="90000"/>
          </a:bodyPr>
          <a:p>
            <a:r>
              <a:rPr dirty="0" lang="en-US" smtClean="0"/>
              <a:t>Routine urinalysis</a:t>
            </a:r>
            <a:endParaRPr dirty="0" lang="en-US"/>
          </a:p>
        </p:txBody>
      </p:sp>
      <p:sp>
        <p:nvSpPr>
          <p:cNvPr id="1048847" name="Content Placeholder 2"/>
          <p:cNvSpPr>
            <a:spLocks noGrp="1"/>
          </p:cNvSpPr>
          <p:nvPr>
            <p:ph idx="1"/>
          </p:nvPr>
        </p:nvSpPr>
        <p:spPr>
          <a:xfrm>
            <a:off x="152400" y="990600"/>
            <a:ext cx="8839200" cy="5715000"/>
          </a:xfrm>
        </p:spPr>
        <p:txBody>
          <a:bodyPr>
            <a:normAutofit fontScale="92500" lnSpcReduction="10000"/>
          </a:bodyPr>
          <a:p>
            <a:pPr algn="just"/>
            <a:r>
              <a:rPr b="1" dirty="0" lang="en-US" smtClean="0"/>
              <a:t>pH (4.6-8.0): </a:t>
            </a:r>
            <a:r>
              <a:rPr dirty="0" lang="en-US" smtClean="0"/>
              <a:t>it indicates acid-base balance. An acid pH helps protect against bacterial growth. Urine that stands for several hours becomes alkaline.</a:t>
            </a:r>
          </a:p>
          <a:p>
            <a:pPr algn="just"/>
            <a:r>
              <a:rPr b="1" dirty="0" lang="en-US" smtClean="0"/>
              <a:t>Protein(none or up to 8mg/100mL). </a:t>
            </a:r>
            <a:r>
              <a:rPr dirty="0" lang="en-US" smtClean="0"/>
              <a:t>Normally protein is not present in urine. It is common in renal disease because damage to </a:t>
            </a:r>
            <a:r>
              <a:rPr dirty="0" lang="en-US" err="1" smtClean="0"/>
              <a:t>glomeruli</a:t>
            </a:r>
            <a:r>
              <a:rPr dirty="0" lang="en-US" smtClean="0"/>
              <a:t> or tubules allows it to enter urine</a:t>
            </a:r>
          </a:p>
          <a:p>
            <a:pPr algn="just"/>
            <a:r>
              <a:rPr b="1" dirty="0" lang="en-US" smtClean="0"/>
              <a:t>Glucose (none). </a:t>
            </a:r>
            <a:r>
              <a:rPr dirty="0" lang="en-US" smtClean="0"/>
              <a:t>Pts with DM often have glucose in urine as a result of inability of tubules to </a:t>
            </a:r>
            <a:r>
              <a:rPr dirty="0" lang="en-US" err="1" smtClean="0"/>
              <a:t>resorb</a:t>
            </a:r>
            <a:r>
              <a:rPr dirty="0" lang="en-US" smtClean="0"/>
              <a:t> high glucose concentrations (&gt;180mg/100mL). Ingestion of high concentrations of glucose causes some glucose to appear in urine of healthy persons</a:t>
            </a:r>
            <a:endParaRPr dirty="0"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319" name=""/>
        <p:cNvGrpSpPr/>
        <p:nvPr/>
      </p:nvGrpSpPr>
      <p:grpSpPr>
        <a:xfrm>
          <a:off x="0" y="0"/>
          <a:ext cx="0" cy="0"/>
          <a:chOff x="0" y="0"/>
          <a:chExt cx="0" cy="0"/>
        </a:xfrm>
      </p:grpSpPr>
      <p:sp>
        <p:nvSpPr>
          <p:cNvPr id="1048848" name="Content Placeholder 2"/>
          <p:cNvSpPr>
            <a:spLocks noGrp="1"/>
          </p:cNvSpPr>
          <p:nvPr>
            <p:ph idx="1"/>
          </p:nvPr>
        </p:nvSpPr>
        <p:spPr>
          <a:xfrm>
            <a:off x="228600" y="228600"/>
            <a:ext cx="8763000" cy="6477000"/>
          </a:xfrm>
        </p:spPr>
        <p:txBody>
          <a:bodyPr>
            <a:normAutofit fontScale="92500" lnSpcReduction="20000"/>
          </a:bodyPr>
          <a:p>
            <a:pPr algn="just"/>
            <a:r>
              <a:rPr b="1" dirty="0" lang="en-US" err="1" smtClean="0"/>
              <a:t>Ketones</a:t>
            </a:r>
            <a:r>
              <a:rPr b="1" dirty="0" lang="en-US" smtClean="0"/>
              <a:t> (none). </a:t>
            </a:r>
            <a:r>
              <a:rPr dirty="0" lang="en-US" smtClean="0"/>
              <a:t>Pts with poorly controlled DM experience breakdown of fatty acids. End product of fat metabolism are </a:t>
            </a:r>
            <a:r>
              <a:rPr dirty="0" lang="en-US" err="1" smtClean="0"/>
              <a:t>ketones</a:t>
            </a:r>
            <a:r>
              <a:rPr dirty="0" lang="en-US" smtClean="0"/>
              <a:t>. Some pts with dehydration, starvation, or excessive aspirin usage also have </a:t>
            </a:r>
            <a:r>
              <a:rPr dirty="0" lang="en-US" err="1" smtClean="0"/>
              <a:t>ketonuria</a:t>
            </a:r>
            <a:r>
              <a:rPr dirty="0" lang="en-US" smtClean="0"/>
              <a:t>.</a:t>
            </a:r>
          </a:p>
          <a:p>
            <a:pPr algn="just"/>
            <a:r>
              <a:rPr b="1" dirty="0" lang="en-US" smtClean="0"/>
              <a:t>Blood.  </a:t>
            </a:r>
            <a:r>
              <a:rPr dirty="0" lang="en-US" smtClean="0"/>
              <a:t>A positive test of occult blood occurs when intact erythrocytes, hemoglobin, or </a:t>
            </a:r>
            <a:r>
              <a:rPr dirty="0" lang="en-US" err="1" smtClean="0"/>
              <a:t>myoglobin</a:t>
            </a:r>
            <a:r>
              <a:rPr dirty="0" lang="en-US" smtClean="0"/>
              <a:t> is present. Blood in a routine urine specimen in a woman may be a result of contamination with menstrual fluid.</a:t>
            </a:r>
          </a:p>
          <a:p>
            <a:pPr algn="just"/>
            <a:r>
              <a:rPr b="1" dirty="0" lang="en-US" smtClean="0"/>
              <a:t>Specific gravity (1.0053-1.030). </a:t>
            </a:r>
            <a:r>
              <a:rPr dirty="0" lang="en-US" smtClean="0"/>
              <a:t>SG measures concentration of particles in urine. High SG reflects concentrated urine as in dehydration, reduced renal blood flow, increased ADH secretion; and low SG reflects diluted urine as in over hydration, early renal disease, and inadequate ADH secretion.</a:t>
            </a:r>
            <a:endParaRPr dirty="0"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320" name=""/>
        <p:cNvGrpSpPr/>
        <p:nvPr/>
      </p:nvGrpSpPr>
      <p:grpSpPr>
        <a:xfrm>
          <a:off x="0" y="0"/>
          <a:ext cx="0" cy="0"/>
          <a:chOff x="0" y="0"/>
          <a:chExt cx="0" cy="0"/>
        </a:xfrm>
      </p:grpSpPr>
      <p:sp>
        <p:nvSpPr>
          <p:cNvPr id="1048849" name="Title 1"/>
          <p:cNvSpPr>
            <a:spLocks noGrp="1"/>
          </p:cNvSpPr>
          <p:nvPr>
            <p:ph type="title"/>
          </p:nvPr>
        </p:nvSpPr>
        <p:spPr>
          <a:xfrm>
            <a:off x="457200" y="274638"/>
            <a:ext cx="8229600" cy="639762"/>
          </a:xfrm>
        </p:spPr>
        <p:txBody>
          <a:bodyPr>
            <a:normAutofit fontScale="90000"/>
          </a:bodyPr>
          <a:p>
            <a:r>
              <a:rPr dirty="0" lang="en-US" smtClean="0"/>
              <a:t>Microscopic examination of urine</a:t>
            </a:r>
            <a:endParaRPr dirty="0" lang="en-US"/>
          </a:p>
        </p:txBody>
      </p:sp>
      <p:sp>
        <p:nvSpPr>
          <p:cNvPr id="1048850" name="Content Placeholder 2"/>
          <p:cNvSpPr>
            <a:spLocks noGrp="1"/>
          </p:cNvSpPr>
          <p:nvPr>
            <p:ph idx="1"/>
          </p:nvPr>
        </p:nvSpPr>
        <p:spPr>
          <a:xfrm>
            <a:off x="152400" y="1066800"/>
            <a:ext cx="8763000" cy="5791200"/>
          </a:xfrm>
        </p:spPr>
        <p:txBody>
          <a:bodyPr>
            <a:normAutofit fontScale="92500" lnSpcReduction="20000"/>
          </a:bodyPr>
          <a:p>
            <a:r>
              <a:rPr b="1" dirty="0" lang="en-US" smtClean="0"/>
              <a:t>RBCs(up to 2). </a:t>
            </a:r>
            <a:r>
              <a:rPr dirty="0" lang="en-US" smtClean="0"/>
              <a:t>Damage to </a:t>
            </a:r>
            <a:r>
              <a:rPr dirty="0" lang="en-US" err="1" smtClean="0"/>
              <a:t>glomeruli</a:t>
            </a:r>
            <a:r>
              <a:rPr dirty="0" lang="en-US" smtClean="0"/>
              <a:t> or tubules allows RBCs to enter the urine. Trauma, disease, or surgery of the lower urinary tract also causes blood to be present.</a:t>
            </a:r>
          </a:p>
          <a:p>
            <a:r>
              <a:rPr b="1" dirty="0" lang="en-US" smtClean="0"/>
              <a:t>WBCs (0-4 per low power field). </a:t>
            </a:r>
            <a:r>
              <a:rPr dirty="0" lang="en-US" smtClean="0"/>
              <a:t>Greater numbers indicate UTI</a:t>
            </a:r>
          </a:p>
          <a:p>
            <a:r>
              <a:rPr b="1" dirty="0" lang="en-US" smtClean="0"/>
              <a:t>Bacteria (none). </a:t>
            </a:r>
            <a:r>
              <a:rPr dirty="0" lang="en-US" smtClean="0"/>
              <a:t>Bacteria indicate UTI(pts do not always have symptoms)</a:t>
            </a:r>
          </a:p>
          <a:p>
            <a:r>
              <a:rPr b="1" dirty="0" lang="en-US" smtClean="0"/>
              <a:t>Casts (none). </a:t>
            </a:r>
            <a:r>
              <a:rPr dirty="0" lang="en-US" smtClean="0"/>
              <a:t>Casts are cylindrical bodies the shapes of which take on likeness of objects within the renal tubule. Types include hyaline, WBCs, RBCs, granular cells and epithelial cells. Their increased presence is always an abnormal finding and indicates renal alterations.</a:t>
            </a:r>
          </a:p>
          <a:p>
            <a:endParaRPr dirty="0"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321" name=""/>
        <p:cNvGrpSpPr/>
        <p:nvPr/>
      </p:nvGrpSpPr>
      <p:grpSpPr>
        <a:xfrm>
          <a:off x="0" y="0"/>
          <a:ext cx="0" cy="0"/>
          <a:chOff x="0" y="0"/>
          <a:chExt cx="0" cy="0"/>
        </a:xfrm>
      </p:grpSpPr>
      <p:sp>
        <p:nvSpPr>
          <p:cNvPr id="1048851" name="Content Placeholder 2"/>
          <p:cNvSpPr>
            <a:spLocks noGrp="1"/>
          </p:cNvSpPr>
          <p:nvPr>
            <p:ph idx="1"/>
          </p:nvPr>
        </p:nvSpPr>
        <p:spPr>
          <a:xfrm>
            <a:off x="228600" y="304800"/>
            <a:ext cx="8763000" cy="6324600"/>
          </a:xfrm>
        </p:spPr>
        <p:txBody>
          <a:bodyPr/>
          <a:p>
            <a:r>
              <a:rPr b="1" dirty="0" lang="en-US" smtClean="0"/>
              <a:t>Crystals (none). </a:t>
            </a:r>
            <a:r>
              <a:rPr dirty="0" lang="en-US" smtClean="0"/>
              <a:t>Crystals are as a result of food metabolism. Excess crystals such as uric acid or calcium phosphate  result in renal stone formation.</a:t>
            </a:r>
            <a:endParaRPr dirty="0"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322" name=""/>
        <p:cNvGrpSpPr/>
        <p:nvPr/>
      </p:nvGrpSpPr>
      <p:grpSpPr>
        <a:xfrm>
          <a:off x="0" y="0"/>
          <a:ext cx="0" cy="0"/>
          <a:chOff x="0" y="0"/>
          <a:chExt cx="0" cy="0"/>
        </a:xfrm>
      </p:grpSpPr>
      <p:sp>
        <p:nvSpPr>
          <p:cNvPr id="1048852" name="Title 1"/>
          <p:cNvSpPr>
            <a:spLocks noGrp="1"/>
          </p:cNvSpPr>
          <p:nvPr>
            <p:ph type="title"/>
          </p:nvPr>
        </p:nvSpPr>
        <p:spPr>
          <a:xfrm>
            <a:off x="457200" y="274638"/>
            <a:ext cx="8229600" cy="944562"/>
          </a:xfrm>
        </p:spPr>
        <p:txBody>
          <a:bodyPr>
            <a:noAutofit/>
          </a:bodyPr>
          <a:p>
            <a:r>
              <a:rPr b="1" dirty="0" sz="3200" lang="en-US" smtClean="0"/>
              <a:t>Nursing responsibilities before diagnostic examination of the urinary system</a:t>
            </a:r>
            <a:endParaRPr b="1" dirty="0" sz="3200" lang="en-US"/>
          </a:p>
        </p:txBody>
      </p:sp>
      <p:sp>
        <p:nvSpPr>
          <p:cNvPr id="1048853" name="Content Placeholder 2"/>
          <p:cNvSpPr>
            <a:spLocks noGrp="1"/>
          </p:cNvSpPr>
          <p:nvPr>
            <p:ph idx="1"/>
          </p:nvPr>
        </p:nvSpPr>
        <p:spPr>
          <a:xfrm>
            <a:off x="228600" y="1295400"/>
            <a:ext cx="8686800" cy="5334000"/>
          </a:xfrm>
        </p:spPr>
        <p:txBody>
          <a:bodyPr/>
          <a:p>
            <a:r>
              <a:rPr dirty="0" lang="en-US" smtClean="0"/>
              <a:t>Obtain a signed consent(per agency policy)</a:t>
            </a:r>
          </a:p>
          <a:p>
            <a:r>
              <a:rPr dirty="0" lang="en-US" smtClean="0"/>
              <a:t>Assess patient for </a:t>
            </a:r>
            <a:r>
              <a:rPr dirty="0" lang="en-US" err="1" smtClean="0"/>
              <a:t>hx</a:t>
            </a:r>
            <a:r>
              <a:rPr dirty="0" lang="en-US" smtClean="0"/>
              <a:t> of any allergies and whether they have had a previous reaction to a contrast agent.</a:t>
            </a:r>
          </a:p>
          <a:p>
            <a:r>
              <a:rPr dirty="0" lang="en-US" smtClean="0"/>
              <a:t>Administer bowel-cleaning medications as ordered (per agency policy)</a:t>
            </a:r>
          </a:p>
          <a:p>
            <a:r>
              <a:rPr dirty="0" lang="en-US" smtClean="0"/>
              <a:t>Ensure that patient receives appropriate pre-test diet(clear liquids) or nothing by mouth (NPO) as needed.</a:t>
            </a:r>
          </a:p>
          <a:p>
            <a:pPr>
              <a:buNone/>
            </a:pPr>
            <a:endParaRPr dirty="0" lang="en-US" smtClean="0"/>
          </a:p>
          <a:p>
            <a:endParaRPr dirty="0"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323" name=""/>
        <p:cNvGrpSpPr/>
        <p:nvPr/>
      </p:nvGrpSpPr>
      <p:grpSpPr>
        <a:xfrm>
          <a:off x="0" y="0"/>
          <a:ext cx="0" cy="0"/>
          <a:chOff x="0" y="0"/>
          <a:chExt cx="0" cy="0"/>
        </a:xfrm>
      </p:grpSpPr>
      <p:sp>
        <p:nvSpPr>
          <p:cNvPr id="1048854" name="Title 1"/>
          <p:cNvSpPr>
            <a:spLocks noGrp="1"/>
          </p:cNvSpPr>
          <p:nvPr>
            <p:ph type="title"/>
          </p:nvPr>
        </p:nvSpPr>
        <p:spPr/>
        <p:txBody>
          <a:bodyPr>
            <a:normAutofit/>
          </a:bodyPr>
          <a:p>
            <a:r>
              <a:rPr b="1" dirty="0" sz="3200" lang="en-US" smtClean="0"/>
              <a:t>Nursing responsibilities after diagnostic examination of the urinary system</a:t>
            </a:r>
            <a:endParaRPr b="1" dirty="0" sz="3200" lang="en-US"/>
          </a:p>
        </p:txBody>
      </p:sp>
      <p:sp>
        <p:nvSpPr>
          <p:cNvPr id="1048855" name="Content Placeholder 2"/>
          <p:cNvSpPr>
            <a:spLocks noGrp="1"/>
          </p:cNvSpPr>
          <p:nvPr>
            <p:ph idx="1"/>
          </p:nvPr>
        </p:nvSpPr>
        <p:spPr>
          <a:xfrm>
            <a:off x="228600" y="1600200"/>
            <a:ext cx="8610600" cy="5105400"/>
          </a:xfrm>
        </p:spPr>
        <p:txBody>
          <a:bodyPr/>
          <a:p>
            <a:r>
              <a:rPr dirty="0" lang="en-US" smtClean="0"/>
              <a:t>Assessing I &amp; O</a:t>
            </a:r>
          </a:p>
          <a:p>
            <a:r>
              <a:rPr dirty="0" lang="en-US" smtClean="0"/>
              <a:t>Observing characteristics of urine( color, clarity, presence of blood)</a:t>
            </a:r>
          </a:p>
          <a:p>
            <a:r>
              <a:rPr dirty="0" lang="en-US" smtClean="0"/>
              <a:t>Encouraging fluid intake, especially using </a:t>
            </a:r>
            <a:r>
              <a:rPr dirty="0" lang="en-US" err="1" smtClean="0"/>
              <a:t>radiopaque</a:t>
            </a:r>
            <a:r>
              <a:rPr dirty="0" lang="en-US" smtClean="0"/>
              <a:t> dye</a:t>
            </a:r>
            <a:endParaRPr dirty="0"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8856" name="Title 1"/>
          <p:cNvSpPr>
            <a:spLocks noGrp="1"/>
          </p:cNvSpPr>
          <p:nvPr>
            <p:ph type="title"/>
          </p:nvPr>
        </p:nvSpPr>
        <p:spPr/>
        <p:txBody>
          <a:bodyPr/>
          <a:p>
            <a:r>
              <a:rPr dirty="0" lang="en-US" smtClean="0"/>
              <a:t>RENAL DIALYSIS</a:t>
            </a:r>
            <a:endParaRPr dirty="0" lang="en-US"/>
          </a:p>
        </p:txBody>
      </p:sp>
      <p:sp>
        <p:nvSpPr>
          <p:cNvPr id="1048857" name="Content Placeholder 2"/>
          <p:cNvSpPr>
            <a:spLocks noGrp="1"/>
          </p:cNvSpPr>
          <p:nvPr>
            <p:ph idx="1"/>
          </p:nvPr>
        </p:nvSpPr>
        <p:spPr/>
        <p:txBody>
          <a:bodyPr/>
          <a:p>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89" name=""/>
        <p:cNvGrpSpPr/>
        <p:nvPr/>
      </p:nvGrpSpPr>
      <p:grpSpPr>
        <a:xfrm>
          <a:off x="0" y="0"/>
          <a:ext cx="0" cy="0"/>
          <a:chOff x="0" y="0"/>
          <a:chExt cx="0" cy="0"/>
        </a:xfrm>
      </p:grpSpPr>
      <p:sp>
        <p:nvSpPr>
          <p:cNvPr id="1048638" name="Title 1"/>
          <p:cNvSpPr>
            <a:spLocks noGrp="1"/>
          </p:cNvSpPr>
          <p:nvPr>
            <p:ph type="title"/>
          </p:nvPr>
        </p:nvSpPr>
        <p:spPr/>
        <p:txBody>
          <a:bodyPr/>
          <a:p>
            <a:r>
              <a:rPr dirty="0" lang="en-US" smtClean="0"/>
              <a:t>DEFINITION OF TERMS</a:t>
            </a:r>
            <a:endParaRPr dirty="0" lang="en-US"/>
          </a:p>
        </p:txBody>
      </p:sp>
      <p:sp>
        <p:nvSpPr>
          <p:cNvPr id="1048639" name="Content Placeholder 2"/>
          <p:cNvSpPr>
            <a:spLocks noGrp="1"/>
          </p:cNvSpPr>
          <p:nvPr>
            <p:ph idx="1"/>
          </p:nvPr>
        </p:nvSpPr>
        <p:spPr/>
        <p:txBody>
          <a:bodyPr/>
          <a:p>
            <a:pPr algn="just"/>
            <a:r>
              <a:rPr b="1" dirty="0" lang="en-US" smtClean="0"/>
              <a:t>A Radiologist</a:t>
            </a:r>
            <a:r>
              <a:rPr dirty="0" lang="en-US" smtClean="0"/>
              <a:t> is a medical </a:t>
            </a:r>
            <a:r>
              <a:rPr b="1" dirty="0" lang="en-US" smtClean="0"/>
              <a:t>doctor</a:t>
            </a:r>
            <a:r>
              <a:rPr dirty="0" lang="en-US" smtClean="0"/>
              <a:t> who specializes in diagnosing and treating disease and injury, using medical imaging techniques such as x-rays, computed tomography (CT), magnetic resonance imaging (MRI), nuclear medicine, positron emission tomography (PET), fusion imaging, and ultrasound</a:t>
            </a:r>
          </a:p>
          <a:p>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90" name=""/>
        <p:cNvGrpSpPr/>
        <p:nvPr/>
      </p:nvGrpSpPr>
      <p:grpSpPr>
        <a:xfrm>
          <a:off x="0" y="0"/>
          <a:ext cx="0" cy="0"/>
          <a:chOff x="0" y="0"/>
          <a:chExt cx="0" cy="0"/>
        </a:xfrm>
      </p:grpSpPr>
      <p:sp>
        <p:nvSpPr>
          <p:cNvPr id="1048640" name="Content Placeholder 2"/>
          <p:cNvSpPr>
            <a:spLocks noGrp="1"/>
          </p:cNvSpPr>
          <p:nvPr>
            <p:ph idx="1"/>
          </p:nvPr>
        </p:nvSpPr>
        <p:spPr>
          <a:xfrm>
            <a:off x="152400" y="152400"/>
            <a:ext cx="8763000" cy="6477000"/>
          </a:xfrm>
        </p:spPr>
        <p:txBody>
          <a:bodyPr>
            <a:normAutofit fontScale="96875" lnSpcReduction="10000"/>
          </a:bodyPr>
          <a:p>
            <a:r>
              <a:rPr b="1" dirty="0" lang="en-US" smtClean="0"/>
              <a:t>Fluoroscopy</a:t>
            </a:r>
            <a:r>
              <a:rPr dirty="0" lang="en-US" smtClean="0"/>
              <a:t>  is an imaging technique that uses X-rays to obtain real-time moving images of the interior of an object. ... </a:t>
            </a:r>
          </a:p>
          <a:p>
            <a:r>
              <a:rPr b="1" dirty="0" lang="en-US" smtClean="0"/>
              <a:t>Fluoroscopy</a:t>
            </a:r>
            <a:r>
              <a:rPr dirty="0" lang="en-US" smtClean="0"/>
              <a:t> is similar to </a:t>
            </a:r>
            <a:r>
              <a:rPr b="1" dirty="0" lang="en-US" smtClean="0"/>
              <a:t>radiography</a:t>
            </a:r>
            <a:r>
              <a:rPr dirty="0" lang="en-US" smtClean="0"/>
              <a:t> and X-ray computed tomography (X-ray CT) in that it generates images using X-rays.</a:t>
            </a:r>
          </a:p>
          <a:p>
            <a:r>
              <a:rPr b="1" dirty="0" lang="en-US" smtClean="0"/>
              <a:t>Fluoroscopy</a:t>
            </a:r>
            <a:r>
              <a:rPr dirty="0" lang="en-US" smtClean="0"/>
              <a:t> procedures involve exposure to ionizing </a:t>
            </a:r>
            <a:r>
              <a:rPr b="1" dirty="0" lang="en-US" smtClean="0"/>
              <a:t>radiation</a:t>
            </a:r>
            <a:r>
              <a:rPr dirty="0" lang="en-US" smtClean="0"/>
              <a:t>, which can present risks.</a:t>
            </a:r>
          </a:p>
          <a:p>
            <a:r>
              <a:rPr b="1" dirty="0" lang="en-US" smtClean="0"/>
              <a:t>Digital fluoroscopy</a:t>
            </a:r>
            <a:r>
              <a:rPr dirty="0" lang="en-US" smtClean="0"/>
              <a:t> is a form of x-ray that allows us to view deep structures of the body in real time. ... Unlike regular x-ray which records the image to film, </a:t>
            </a:r>
            <a:r>
              <a:rPr b="1" dirty="0" lang="en-US" smtClean="0"/>
              <a:t>digital fluoroscopy</a:t>
            </a:r>
            <a:r>
              <a:rPr dirty="0" lang="en-US" smtClean="0"/>
              <a:t> records a series of images to a computer.</a:t>
            </a:r>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91" name=""/>
        <p:cNvGrpSpPr/>
        <p:nvPr/>
      </p:nvGrpSpPr>
      <p:grpSpPr>
        <a:xfrm>
          <a:off x="0" y="0"/>
          <a:ext cx="0" cy="0"/>
          <a:chOff x="0" y="0"/>
          <a:chExt cx="0" cy="0"/>
        </a:xfrm>
      </p:grpSpPr>
      <p:sp>
        <p:nvSpPr>
          <p:cNvPr id="1048641" name="Content Placeholder 2"/>
          <p:cNvSpPr>
            <a:spLocks noGrp="1"/>
          </p:cNvSpPr>
          <p:nvPr>
            <p:ph idx="1"/>
          </p:nvPr>
        </p:nvSpPr>
        <p:spPr>
          <a:xfrm>
            <a:off x="228600" y="228600"/>
            <a:ext cx="8686800" cy="6400800"/>
          </a:xfrm>
        </p:spPr>
        <p:txBody>
          <a:bodyPr/>
          <a:p>
            <a:pPr algn="just"/>
            <a:r>
              <a:rPr b="1" dirty="0" lang="en-US" smtClean="0"/>
              <a:t>Interventional radiology</a:t>
            </a:r>
            <a:r>
              <a:rPr dirty="0" lang="en-US" smtClean="0"/>
              <a:t> is a medical specialization that involves performing a range of imaging procedures to obtain images of the inside of the body. </a:t>
            </a:r>
          </a:p>
          <a:p>
            <a:pPr algn="just"/>
            <a:r>
              <a:rPr dirty="0" lang="en-US" smtClean="0"/>
              <a:t>The </a:t>
            </a:r>
            <a:r>
              <a:rPr b="1" dirty="0" lang="en-US" smtClean="0"/>
              <a:t>interventional radiologist</a:t>
            </a:r>
            <a:r>
              <a:rPr dirty="0" lang="en-US" smtClean="0"/>
              <a:t> carefully interprets these images to diagnose injury and disease, and to perform a range of </a:t>
            </a:r>
            <a:r>
              <a:rPr b="1" dirty="0" lang="en-US" smtClean="0"/>
              <a:t>interventional</a:t>
            </a:r>
            <a:r>
              <a:rPr dirty="0" lang="en-US" smtClean="0"/>
              <a:t> medical procedures.</a:t>
            </a:r>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92" name=""/>
        <p:cNvGrpSpPr/>
        <p:nvPr/>
      </p:nvGrpSpPr>
      <p:grpSpPr>
        <a:xfrm>
          <a:off x="0" y="0"/>
          <a:ext cx="0" cy="0"/>
          <a:chOff x="0" y="0"/>
          <a:chExt cx="0" cy="0"/>
        </a:xfrm>
      </p:grpSpPr>
      <p:sp>
        <p:nvSpPr>
          <p:cNvPr id="1048642" name="Content Placeholder 2"/>
          <p:cNvSpPr>
            <a:spLocks noGrp="1"/>
          </p:cNvSpPr>
          <p:nvPr>
            <p:ph idx="1"/>
          </p:nvPr>
        </p:nvSpPr>
        <p:spPr>
          <a:xfrm>
            <a:off x="228600" y="304800"/>
            <a:ext cx="8763000" cy="6400800"/>
          </a:xfrm>
        </p:spPr>
        <p:txBody>
          <a:bodyPr>
            <a:normAutofit fontScale="96875" lnSpcReduction="20000"/>
          </a:bodyPr>
          <a:p>
            <a:pPr algn="just"/>
            <a:r>
              <a:rPr dirty="0" lang="en-US" smtClean="0"/>
              <a:t>An </a:t>
            </a:r>
            <a:r>
              <a:rPr b="1" dirty="0" lang="en-US" smtClean="0"/>
              <a:t>interventional cardiologist</a:t>
            </a:r>
            <a:r>
              <a:rPr dirty="0" lang="en-US" smtClean="0"/>
              <a:t> is a </a:t>
            </a:r>
            <a:r>
              <a:rPr b="1" dirty="0" lang="en-US" smtClean="0"/>
              <a:t>cardiologist</a:t>
            </a:r>
            <a:r>
              <a:rPr dirty="0" lang="en-US" smtClean="0"/>
              <a:t> with one to two years of additional education and training in diagnosing and treating cardiovascular disease as well as congenital (present at birth) and structural heart conditions through catheter-based procedures, such as angioplasty and </a:t>
            </a:r>
            <a:r>
              <a:rPr dirty="0" lang="en-US" err="1" smtClean="0"/>
              <a:t>stenting</a:t>
            </a:r>
            <a:endParaRPr dirty="0" lang="en-US" smtClean="0"/>
          </a:p>
          <a:p>
            <a:pPr algn="just"/>
            <a:r>
              <a:rPr dirty="0" lang="en-US" smtClean="0"/>
              <a:t>An </a:t>
            </a:r>
            <a:r>
              <a:rPr b="1" dirty="0" lang="en-US" smtClean="0"/>
              <a:t>angiogram</a:t>
            </a:r>
            <a:r>
              <a:rPr dirty="0" lang="en-US" smtClean="0"/>
              <a:t> is a diagnostic test that uses x-rays to take pictures of your blood vessels. A long flexible catheter is inserted through the blood stream to deliver dye (contrast agent) into the arteries making them visible on the x-ray</a:t>
            </a:r>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95" name=""/>
        <p:cNvGrpSpPr/>
        <p:nvPr/>
      </p:nvGrpSpPr>
      <p:grpSpPr>
        <a:xfrm>
          <a:off x="0" y="0"/>
          <a:ext cx="0" cy="0"/>
          <a:chOff x="0" y="0"/>
          <a:chExt cx="0" cy="0"/>
        </a:xfrm>
      </p:grpSpPr>
      <p:sp>
        <p:nvSpPr>
          <p:cNvPr id="1048646" name="Content Placeholder 2"/>
          <p:cNvSpPr>
            <a:spLocks noGrp="1"/>
          </p:cNvSpPr>
          <p:nvPr>
            <p:ph idx="1"/>
          </p:nvPr>
        </p:nvSpPr>
        <p:spPr>
          <a:xfrm>
            <a:off x="228600" y="304800"/>
            <a:ext cx="8686800" cy="6324600"/>
          </a:xfrm>
        </p:spPr>
        <p:txBody>
          <a:bodyPr>
            <a:normAutofit fontScale="93750" lnSpcReduction="10000"/>
          </a:bodyPr>
          <a:p>
            <a:pPr algn="just"/>
            <a:r>
              <a:rPr b="1" dirty="0" lang="en-US" smtClean="0"/>
              <a:t>Angiography or </a:t>
            </a:r>
            <a:r>
              <a:rPr b="1" dirty="0" lang="en-US" err="1" smtClean="0"/>
              <a:t>arteriography</a:t>
            </a:r>
            <a:r>
              <a:rPr b="1" dirty="0" lang="en-US" smtClean="0"/>
              <a:t> </a:t>
            </a:r>
            <a:r>
              <a:rPr dirty="0" lang="en-US" smtClean="0"/>
              <a:t>is a medical imaging technique used to visualize the inside, or lumen, of blood vessels and organs of the body, with particular interest in the arteries, veins, and the heart chambers.</a:t>
            </a:r>
          </a:p>
          <a:p>
            <a:pPr algn="just"/>
            <a:r>
              <a:rPr b="1" dirty="0" lang="en-US" smtClean="0"/>
              <a:t>Angioplasty, </a:t>
            </a:r>
            <a:r>
              <a:rPr dirty="0" lang="en-US" smtClean="0"/>
              <a:t>also known as </a:t>
            </a:r>
            <a:r>
              <a:rPr b="1" dirty="0" lang="en-US" smtClean="0"/>
              <a:t>balloon angioplasty </a:t>
            </a:r>
            <a:r>
              <a:rPr dirty="0" lang="en-US" smtClean="0"/>
              <a:t>and </a:t>
            </a:r>
            <a:r>
              <a:rPr b="1" dirty="0" lang="en-US" err="1" smtClean="0"/>
              <a:t>percutaneous</a:t>
            </a:r>
            <a:r>
              <a:rPr b="1" dirty="0" lang="en-US" smtClean="0"/>
              <a:t> </a:t>
            </a:r>
            <a:r>
              <a:rPr b="1" dirty="0" lang="en-US" err="1" smtClean="0"/>
              <a:t>transluminal</a:t>
            </a:r>
            <a:r>
              <a:rPr b="1" dirty="0" lang="en-US" smtClean="0"/>
              <a:t> angioplasty</a:t>
            </a:r>
            <a:r>
              <a:rPr dirty="0" lang="en-US" smtClean="0"/>
              <a:t>, is a minimally invasive, endovascular procedure to widen narrowed or obstructed arteries or veins, typically to treat arterial atherosclerosis.</a:t>
            </a:r>
          </a:p>
          <a:p>
            <a:pPr algn="just"/>
            <a:r>
              <a:rPr dirty="0" lang="en-US" smtClean="0"/>
              <a:t>In medicine, a </a:t>
            </a:r>
            <a:r>
              <a:rPr b="1" dirty="0" lang="en-US" smtClean="0"/>
              <a:t>stent</a:t>
            </a:r>
            <a:r>
              <a:rPr dirty="0" lang="en-US" smtClean="0"/>
              <a:t> is a metal or plastic tube inserted into the lumen of an anatomic vessel or duct to keep the passageway open, and </a:t>
            </a:r>
            <a:r>
              <a:rPr b="1" dirty="0" lang="en-US" err="1" smtClean="0"/>
              <a:t>stenting</a:t>
            </a:r>
            <a:r>
              <a:rPr dirty="0" lang="en-US" smtClean="0"/>
              <a:t> is the placement of a stent.</a:t>
            </a:r>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76" name=""/>
        <p:cNvGrpSpPr/>
        <p:nvPr/>
      </p:nvGrpSpPr>
      <p:grpSpPr>
        <a:xfrm>
          <a:off x="0" y="0"/>
          <a:ext cx="0" cy="0"/>
          <a:chOff x="0" y="0"/>
          <a:chExt cx="0" cy="0"/>
        </a:xfrm>
      </p:grpSpPr>
      <p:sp>
        <p:nvSpPr>
          <p:cNvPr id="1048612" name="Title 1"/>
          <p:cNvSpPr>
            <a:spLocks noGrp="1"/>
          </p:cNvSpPr>
          <p:nvPr>
            <p:ph type="title"/>
          </p:nvPr>
        </p:nvSpPr>
        <p:spPr/>
        <p:txBody>
          <a:bodyPr/>
          <a:p>
            <a:r>
              <a:rPr b="1" dirty="0" i="1" lang="en-US" smtClean="0"/>
              <a:t>MODULE COMPETENCE</a:t>
            </a:r>
            <a:endParaRPr b="1" dirty="0" i="1" lang="en-US"/>
          </a:p>
        </p:txBody>
      </p:sp>
      <p:sp>
        <p:nvSpPr>
          <p:cNvPr id="1048613" name="Content Placeholder 2"/>
          <p:cNvSpPr>
            <a:spLocks noGrp="1"/>
          </p:cNvSpPr>
          <p:nvPr>
            <p:ph idx="1"/>
          </p:nvPr>
        </p:nvSpPr>
        <p:spPr/>
        <p:txBody>
          <a:bodyPr>
            <a:normAutofit/>
          </a:bodyPr>
          <a:p>
            <a:r>
              <a:rPr dirty="0" sz="3600" lang="en-US" smtClean="0"/>
              <a:t>This module is designed to enable the learner to provide care to patients/clients undergoing specialized procedures.</a:t>
            </a:r>
            <a:endParaRPr dirty="0" sz="3600"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96" name=""/>
        <p:cNvGrpSpPr/>
        <p:nvPr/>
      </p:nvGrpSpPr>
      <p:grpSpPr>
        <a:xfrm>
          <a:off x="0" y="0"/>
          <a:ext cx="0" cy="0"/>
          <a:chOff x="0" y="0"/>
          <a:chExt cx="0" cy="0"/>
        </a:xfrm>
      </p:grpSpPr>
      <p:sp>
        <p:nvSpPr>
          <p:cNvPr id="1048647" name="Content Placeholder 2"/>
          <p:cNvSpPr>
            <a:spLocks noGrp="1"/>
          </p:cNvSpPr>
          <p:nvPr>
            <p:ph idx="1"/>
          </p:nvPr>
        </p:nvSpPr>
        <p:spPr>
          <a:xfrm>
            <a:off x="304800" y="304800"/>
            <a:ext cx="8610600" cy="6324600"/>
          </a:xfrm>
        </p:spPr>
        <p:txBody>
          <a:bodyPr/>
          <a:p>
            <a:pPr>
              <a:buNone/>
            </a:pPr>
            <a:endParaRPr dirty="0" lang="en-US" smtClean="0"/>
          </a:p>
          <a:p>
            <a:pPr>
              <a:buNone/>
            </a:pPr>
            <a:endParaRPr dirty="0" lang="en-US"/>
          </a:p>
          <a:p>
            <a:pPr>
              <a:buNone/>
            </a:pPr>
            <a:endParaRPr dirty="0" lang="en-US" smtClean="0"/>
          </a:p>
          <a:p>
            <a:pPr>
              <a:buNone/>
            </a:pPr>
            <a:endParaRPr dirty="0" lang="en-US"/>
          </a:p>
          <a:p>
            <a:pPr algn="ctr">
              <a:buNone/>
            </a:pPr>
            <a:r>
              <a:rPr b="1" dirty="0" sz="9600" lang="en-US" smtClean="0"/>
              <a:t>DIAGNOSTIC PROCEDURES</a:t>
            </a:r>
            <a:endParaRPr b="1" dirty="0" sz="9600" lang="en-US"/>
          </a:p>
        </p:txBody>
      </p:sp>
      <p:sp>
        <p:nvSpPr>
          <p:cNvPr id="1048648" name="AutoShape 2" descr="A needle removes fluid from the area around the spinal cord"/>
          <p:cNvSpPr>
            <a:spLocks noChangeAspect="1" noChangeArrowheads="1"/>
          </p:cNvSpPr>
          <p:nvPr/>
        </p:nvSpPr>
        <p:spPr bwMode="auto">
          <a:xfrm>
            <a:off x="155575" y="-144463"/>
            <a:ext cx="304800" cy="304801"/>
          </a:xfrm>
          <a:prstGeom prst="rect"/>
          <a:noFill/>
        </p:spPr>
        <p:txBody>
          <a:bodyPr anchor="t" anchorCtr="0" bIns="45720" compatLnSpc="1" lIns="91440" numCol="1" rIns="91440" tIns="45720" vert="horz" wrap="square">
            <a:prstTxWarp prst="textNoShape"/>
          </a:bodyPr>
          <a:p>
            <a:endParaRPr lang="en-US"/>
          </a:p>
        </p:txBody>
      </p:sp>
      <p:sp>
        <p:nvSpPr>
          <p:cNvPr id="1048649" name="AutoShape 4" descr="A needle removes fluid from the area around the spinal cord"/>
          <p:cNvSpPr>
            <a:spLocks noChangeAspect="1" noChangeArrowheads="1"/>
          </p:cNvSpPr>
          <p:nvPr/>
        </p:nvSpPr>
        <p:spPr bwMode="auto">
          <a:xfrm>
            <a:off x="155575" y="-144463"/>
            <a:ext cx="304800" cy="304801"/>
          </a:xfrm>
          <a:prstGeom prst="rect"/>
          <a:noFill/>
        </p:spPr>
        <p:txBody>
          <a:bodyPr anchor="t" anchorCtr="0" bIns="45720" compatLnSpc="1" lIns="91440" numCol="1" rIns="91440" tIns="45720" vert="horz" wrap="square">
            <a:prstTxWarp prst="textNoShape"/>
          </a:bodyPr>
          <a:p>
            <a:endParaRPr lang="en-US"/>
          </a:p>
        </p:txBody>
      </p:sp>
      <p:sp>
        <p:nvSpPr>
          <p:cNvPr id="1048650" name="AutoShape 6" descr="A needle removes fluid from the area around the spinal cord"/>
          <p:cNvSpPr>
            <a:spLocks noChangeAspect="1" noChangeArrowheads="1"/>
          </p:cNvSpPr>
          <p:nvPr/>
        </p:nvSpPr>
        <p:spPr bwMode="auto">
          <a:xfrm>
            <a:off x="155575" y="-144463"/>
            <a:ext cx="304800" cy="304801"/>
          </a:xfrm>
          <a:prstGeom prst="rect"/>
          <a:noFill/>
        </p:spPr>
        <p:txBody>
          <a:bodyPr anchor="t" anchorCtr="0" bIns="45720" compatLnSpc="1" lIns="91440" numCol="1" rIns="91440" tIns="45720" vert="horz" wrap="square">
            <a:prstTxWarp prst="textNoShape"/>
          </a:bodyPr>
          <a:p>
            <a:endParaRPr lang="en-US"/>
          </a:p>
        </p:txBody>
      </p:sp>
      <p:sp>
        <p:nvSpPr>
          <p:cNvPr id="1048651" name="AutoShape 8" descr="A needle removes fluid from the area around the spinal cord"/>
          <p:cNvSpPr>
            <a:spLocks noChangeAspect="1" noChangeArrowheads="1"/>
          </p:cNvSpPr>
          <p:nvPr/>
        </p:nvSpPr>
        <p:spPr bwMode="auto">
          <a:xfrm>
            <a:off x="155575" y="-144463"/>
            <a:ext cx="304800" cy="304801"/>
          </a:xfrm>
          <a:prstGeom prst="rect"/>
          <a:noFill/>
        </p:spPr>
        <p:txBody>
          <a:bodyPr anchor="t" anchorCtr="0" bIns="45720" compatLnSpc="1" lIns="91440" numCol="1" rIns="91440" tIns="45720" vert="horz" wrap="square">
            <a:prstTxWarp prst="textNoShape"/>
          </a:bodyPr>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97" name=""/>
        <p:cNvGrpSpPr/>
        <p:nvPr/>
      </p:nvGrpSpPr>
      <p:grpSpPr>
        <a:xfrm>
          <a:off x="0" y="0"/>
          <a:ext cx="0" cy="0"/>
          <a:chOff x="0" y="0"/>
          <a:chExt cx="0" cy="0"/>
        </a:xfrm>
      </p:grpSpPr>
      <p:sp>
        <p:nvSpPr>
          <p:cNvPr id="1048652" name="Title 1"/>
          <p:cNvSpPr>
            <a:spLocks noGrp="1"/>
          </p:cNvSpPr>
          <p:nvPr>
            <p:ph type="title"/>
          </p:nvPr>
        </p:nvSpPr>
        <p:spPr/>
        <p:txBody>
          <a:bodyPr/>
          <a:p>
            <a:r>
              <a:rPr b="1" dirty="0" lang="en-US" smtClean="0"/>
              <a:t>1. LUMBAR PUNTURE</a:t>
            </a:r>
            <a:endParaRPr b="1" dirty="0" lang="en-US"/>
          </a:p>
        </p:txBody>
      </p:sp>
      <p:sp>
        <p:nvSpPr>
          <p:cNvPr id="1048653" name="Content Placeholder 2"/>
          <p:cNvSpPr>
            <a:spLocks noGrp="1"/>
          </p:cNvSpPr>
          <p:nvPr>
            <p:ph idx="1"/>
          </p:nvPr>
        </p:nvSpPr>
        <p:spPr>
          <a:xfrm>
            <a:off x="304800" y="1371600"/>
            <a:ext cx="8610600" cy="5257800"/>
          </a:xfrm>
        </p:spPr>
        <p:txBody>
          <a:bodyPr/>
          <a:p>
            <a:r>
              <a:rPr b="1" dirty="0" lang="en-US"/>
              <a:t>Lumbar puncture</a:t>
            </a:r>
            <a:r>
              <a:rPr dirty="0" lang="en-US"/>
              <a:t> (LP), also known as a </a:t>
            </a:r>
            <a:r>
              <a:rPr b="1" dirty="0" lang="en-US"/>
              <a:t>spinal tap</a:t>
            </a:r>
            <a:r>
              <a:rPr dirty="0" lang="en-US"/>
              <a:t>, is a medical procedure in which a needle is inserted into the </a:t>
            </a:r>
            <a:r>
              <a:rPr b="1" dirty="0" lang="en-US"/>
              <a:t>spinal</a:t>
            </a:r>
            <a:r>
              <a:rPr dirty="0" lang="en-US"/>
              <a:t> canal, most commonly to collect cerebrospinal fluid (CSF) for diagnostic testing</a:t>
            </a:r>
            <a:r>
              <a:rPr dirty="0" lang="en-US" smtClean="0"/>
              <a:t>.</a:t>
            </a:r>
          </a:p>
          <a:p>
            <a:r>
              <a:rPr b="1" dirty="0" lang="en-US" u="sng" smtClean="0"/>
              <a:t>Medical uses: </a:t>
            </a:r>
            <a:r>
              <a:rPr dirty="0" lang="en-US"/>
              <a:t>T</a:t>
            </a:r>
            <a:r>
              <a:rPr dirty="0" lang="en-US" smtClean="0"/>
              <a:t>o </a:t>
            </a:r>
            <a:r>
              <a:rPr dirty="0" lang="en-US"/>
              <a:t>make a </a:t>
            </a:r>
            <a:r>
              <a:rPr b="1" dirty="0" lang="en-US" smtClean="0"/>
              <a:t>diagnosis</a:t>
            </a:r>
            <a:r>
              <a:rPr baseline="30000" dirty="0" lang="en-US"/>
              <a:t> </a:t>
            </a:r>
            <a:r>
              <a:rPr dirty="0" lang="en-US" smtClean="0"/>
              <a:t>or </a:t>
            </a:r>
            <a:r>
              <a:rPr dirty="0" lang="en-US"/>
              <a:t>to </a:t>
            </a:r>
            <a:r>
              <a:rPr b="1" dirty="0" lang="en-US"/>
              <a:t>treat</a:t>
            </a:r>
            <a:r>
              <a:rPr dirty="0" lang="en-US"/>
              <a:t> a disease.</a:t>
            </a:r>
            <a:endParaRPr b="1" dirty="0" lang="en-US" u="sng" smtClean="0"/>
          </a:p>
          <a:p>
            <a:endParaRPr b="1"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98" name=""/>
        <p:cNvGrpSpPr/>
        <p:nvPr/>
      </p:nvGrpSpPr>
      <p:grpSpPr>
        <a:xfrm>
          <a:off x="0" y="0"/>
          <a:ext cx="0" cy="0"/>
          <a:chOff x="0" y="0"/>
          <a:chExt cx="0" cy="0"/>
        </a:xfrm>
      </p:grpSpPr>
      <p:sp>
        <p:nvSpPr>
          <p:cNvPr id="1048654" name="Content Placeholder 2"/>
          <p:cNvSpPr>
            <a:spLocks noGrp="1"/>
          </p:cNvSpPr>
          <p:nvPr>
            <p:ph idx="1"/>
          </p:nvPr>
        </p:nvSpPr>
        <p:spPr>
          <a:xfrm>
            <a:off x="304800" y="381000"/>
            <a:ext cx="8610600" cy="6324600"/>
          </a:xfrm>
        </p:spPr>
        <p:txBody>
          <a:bodyPr>
            <a:normAutofit fontScale="81250" lnSpcReduction="20000"/>
          </a:bodyPr>
          <a:p>
            <a:pPr>
              <a:buNone/>
            </a:pPr>
            <a:r>
              <a:rPr b="1" dirty="0" lang="en-US" u="sng"/>
              <a:t>Indication</a:t>
            </a:r>
          </a:p>
          <a:p>
            <a:r>
              <a:rPr dirty="0" lang="en-US" smtClean="0"/>
              <a:t>Measure </a:t>
            </a:r>
            <a:r>
              <a:rPr dirty="0" lang="en-US"/>
              <a:t>cerebrospinal fluid (CSF) pressure</a:t>
            </a:r>
          </a:p>
          <a:p>
            <a:r>
              <a:rPr dirty="0" lang="en-US"/>
              <a:t>Assist in the diagnosis of suspected CNS infections (bacterial or viral </a:t>
            </a:r>
            <a:r>
              <a:rPr dirty="0" lang="en-US">
                <a:hlinkClick r:id="rId1"/>
              </a:rPr>
              <a:t>meningitis</a:t>
            </a:r>
            <a:r>
              <a:rPr dirty="0" lang="en-US"/>
              <a:t>, </a:t>
            </a:r>
            <a:r>
              <a:rPr dirty="0" lang="en-US" err="1"/>
              <a:t>meningoencephalitis</a:t>
            </a:r>
            <a:r>
              <a:rPr dirty="0" lang="en-US"/>
              <a:t>), intracranial or subarachnoid hemorrhage, and some malignant disorders</a:t>
            </a:r>
          </a:p>
          <a:p>
            <a:r>
              <a:rPr dirty="0" lang="en-US"/>
              <a:t>Evaluate and diagnose </a:t>
            </a:r>
            <a:r>
              <a:rPr dirty="0" lang="en-US" err="1"/>
              <a:t>demyelinating</a:t>
            </a:r>
            <a:r>
              <a:rPr dirty="0" lang="en-US"/>
              <a:t> or inflammatory CNS processes such as </a:t>
            </a:r>
            <a:r>
              <a:rPr dirty="0" lang="en-US">
                <a:hlinkClick r:id="rId2"/>
              </a:rPr>
              <a:t>Multiple Sclerosis</a:t>
            </a:r>
            <a:r>
              <a:rPr dirty="0" lang="en-US"/>
              <a:t>, </a:t>
            </a:r>
            <a:r>
              <a:rPr dirty="0" lang="en-US" err="1"/>
              <a:t>Guillan-Barré</a:t>
            </a:r>
            <a:r>
              <a:rPr dirty="0" lang="en-US"/>
              <a:t> Syndrome (GBS), Acute Disseminated Encephalomyelitis (ADEM)</a:t>
            </a:r>
          </a:p>
          <a:p>
            <a:r>
              <a:rPr dirty="0" lang="en-US"/>
              <a:t>Infuse medications which include spinal </a:t>
            </a:r>
            <a:r>
              <a:rPr dirty="0" lang="en-US">
                <a:hlinkClick r:id="rId3" tooltip="Certified Registered Nurse Anesthetist: How to Become a CRNA"/>
              </a:rPr>
              <a:t>anesthesia</a:t>
            </a:r>
            <a:r>
              <a:rPr dirty="0" lang="en-US"/>
              <a:t> before </a:t>
            </a:r>
            <a:r>
              <a:rPr dirty="0" lang="en-US">
                <a:hlinkClick r:id="rId4"/>
              </a:rPr>
              <a:t>surgery</a:t>
            </a:r>
            <a:r>
              <a:rPr dirty="0" lang="en-US"/>
              <a:t>, contrast material for diagnostic imaging such as CT-</a:t>
            </a:r>
            <a:r>
              <a:rPr dirty="0" lang="en-US" err="1"/>
              <a:t>myelography</a:t>
            </a:r>
            <a:r>
              <a:rPr dirty="0" lang="en-US"/>
              <a:t>, and </a:t>
            </a:r>
            <a:r>
              <a:rPr dirty="0" lang="en-US">
                <a:hlinkClick r:id="rId5"/>
              </a:rPr>
              <a:t>chemotherapy</a:t>
            </a:r>
            <a:r>
              <a:rPr dirty="0" lang="en-US"/>
              <a:t> drugs directly into the spinal canal</a:t>
            </a:r>
          </a:p>
          <a:p>
            <a:r>
              <a:rPr dirty="0" lang="en-US"/>
              <a:t>Treat normal pressure </a:t>
            </a:r>
            <a:r>
              <a:rPr dirty="0" lang="en-US">
                <a:hlinkClick r:id="rId6"/>
              </a:rPr>
              <a:t>hydrocephalus</a:t>
            </a:r>
            <a:r>
              <a:rPr dirty="0" lang="en-US"/>
              <a:t>, cerebrospinal fistulas, and idiopathic intracranial </a:t>
            </a:r>
            <a:r>
              <a:rPr dirty="0" lang="en-US">
                <a:hlinkClick r:id="rId7"/>
              </a:rPr>
              <a:t>hypertension</a:t>
            </a:r>
            <a:r>
              <a:rPr dirty="0" lang="en-US"/>
              <a:t> (IIH).</a:t>
            </a:r>
          </a:p>
          <a:p>
            <a:r>
              <a:rPr dirty="0" lang="en-US"/>
              <a:t>Placement of a lumbar CSF drainage catheter</a:t>
            </a:r>
          </a:p>
          <a:p>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99" name=""/>
        <p:cNvGrpSpPr/>
        <p:nvPr/>
      </p:nvGrpSpPr>
      <p:grpSpPr>
        <a:xfrm>
          <a:off x="0" y="0"/>
          <a:ext cx="0" cy="0"/>
          <a:chOff x="0" y="0"/>
          <a:chExt cx="0" cy="0"/>
        </a:xfrm>
      </p:grpSpPr>
      <p:sp>
        <p:nvSpPr>
          <p:cNvPr id="1048655" name="Content Placeholder 2"/>
          <p:cNvSpPr>
            <a:spLocks noGrp="1"/>
          </p:cNvSpPr>
          <p:nvPr>
            <p:ph idx="1"/>
          </p:nvPr>
        </p:nvSpPr>
        <p:spPr>
          <a:xfrm>
            <a:off x="304800" y="381000"/>
            <a:ext cx="8610600" cy="6172200"/>
          </a:xfrm>
        </p:spPr>
        <p:txBody>
          <a:bodyPr>
            <a:normAutofit fontScale="90625" lnSpcReduction="20000"/>
          </a:bodyPr>
          <a:p>
            <a:pPr>
              <a:buNone/>
            </a:pPr>
            <a:r>
              <a:rPr b="1" dirty="0" lang="en-US" u="sng" smtClean="0"/>
              <a:t>Contraindications</a:t>
            </a:r>
            <a:endParaRPr dirty="0" lang="en-US" u="sng"/>
          </a:p>
          <a:p>
            <a:pPr>
              <a:buNone/>
            </a:pPr>
            <a:r>
              <a:rPr dirty="0" lang="en-US"/>
              <a:t>Absolute </a:t>
            </a:r>
            <a:r>
              <a:rPr dirty="0" lang="en-US" smtClean="0"/>
              <a:t>contraindications </a:t>
            </a:r>
            <a:r>
              <a:rPr dirty="0" lang="en-US"/>
              <a:t>for lumbar puncture are as follows:</a:t>
            </a:r>
          </a:p>
          <a:p>
            <a:r>
              <a:rPr b="1" dirty="0" lang="en-US"/>
              <a:t>Increased intracranial pressure due to a brain </a:t>
            </a:r>
            <a:r>
              <a:rPr b="1" dirty="0" lang="en-US">
                <a:hlinkClick r:id="rId1"/>
              </a:rPr>
              <a:t>tumor</a:t>
            </a:r>
            <a:r>
              <a:rPr b="1" dirty="0" lang="en-US"/>
              <a:t>.</a:t>
            </a:r>
            <a:r>
              <a:rPr dirty="0" lang="en-US"/>
              <a:t> Cerebral or </a:t>
            </a:r>
            <a:r>
              <a:rPr dirty="0" lang="en-US" err="1"/>
              <a:t>cerebellar</a:t>
            </a:r>
            <a:r>
              <a:rPr dirty="0" lang="en-US"/>
              <a:t> </a:t>
            </a:r>
            <a:r>
              <a:rPr dirty="0" lang="en-US" err="1"/>
              <a:t>herniation</a:t>
            </a:r>
            <a:r>
              <a:rPr dirty="0" lang="en-US"/>
              <a:t> with severe neurological deterioration may occur after the withdrawal of CSF fluid.</a:t>
            </a:r>
          </a:p>
          <a:p>
            <a:r>
              <a:rPr b="1" dirty="0" lang="en-US"/>
              <a:t>Skin </a:t>
            </a:r>
            <a:r>
              <a:rPr b="1" dirty="0" lang="en-US">
                <a:hlinkClick r:id="rId2"/>
              </a:rPr>
              <a:t>infection</a:t>
            </a:r>
            <a:r>
              <a:rPr b="1" dirty="0" lang="en-US"/>
              <a:t> near the puncture site.</a:t>
            </a:r>
            <a:r>
              <a:rPr dirty="0" lang="en-US"/>
              <a:t> The presence of skin infection near the site of the lumbar puncture increases the risk of contamination of infected material into the CSF.</a:t>
            </a:r>
          </a:p>
          <a:p>
            <a:r>
              <a:rPr b="1" dirty="0" lang="en-US"/>
              <a:t>Severe degenerative vertebral joint disease.</a:t>
            </a:r>
            <a:r>
              <a:rPr dirty="0" lang="en-US"/>
              <a:t> There will be difficulty in passing the needle through the degenerated arthritic </a:t>
            </a:r>
            <a:r>
              <a:rPr dirty="0" lang="en-US" err="1"/>
              <a:t>interspinal</a:t>
            </a:r>
            <a:r>
              <a:rPr dirty="0" lang="en-US"/>
              <a:t> space.</a:t>
            </a:r>
          </a:p>
          <a:p>
            <a:r>
              <a:rPr b="1" dirty="0" lang="en-US"/>
              <a:t>Severe </a:t>
            </a:r>
            <a:r>
              <a:rPr b="1" dirty="0" lang="en-US" err="1"/>
              <a:t>coagulopathy</a:t>
            </a:r>
            <a:r>
              <a:rPr b="1" dirty="0" lang="en-US"/>
              <a:t>.</a:t>
            </a:r>
            <a:r>
              <a:rPr dirty="0" lang="en-US"/>
              <a:t> Due to the significant risk of epidural hematoma formation.</a:t>
            </a:r>
          </a:p>
          <a:p>
            <a:endParaRPr dirty="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200" name=""/>
        <p:cNvGrpSpPr/>
        <p:nvPr/>
      </p:nvGrpSpPr>
      <p:grpSpPr>
        <a:xfrm>
          <a:off x="0" y="0"/>
          <a:ext cx="0" cy="0"/>
          <a:chOff x="0" y="0"/>
          <a:chExt cx="0" cy="0"/>
        </a:xfrm>
      </p:grpSpPr>
      <p:sp>
        <p:nvSpPr>
          <p:cNvPr id="1048656" name="Content Placeholder 2"/>
          <p:cNvSpPr>
            <a:spLocks noGrp="1"/>
          </p:cNvSpPr>
          <p:nvPr>
            <p:ph idx="1"/>
          </p:nvPr>
        </p:nvSpPr>
        <p:spPr>
          <a:xfrm>
            <a:off x="304800" y="381000"/>
            <a:ext cx="8610600" cy="6248400"/>
          </a:xfrm>
        </p:spPr>
        <p:txBody>
          <a:bodyPr>
            <a:normAutofit fontScale="84375" lnSpcReduction="10000"/>
          </a:bodyPr>
          <a:p>
            <a:pPr>
              <a:buNone/>
            </a:pPr>
            <a:r>
              <a:rPr b="1" dirty="0" lang="en-US" u="sng"/>
              <a:t>Equipment</a:t>
            </a:r>
          </a:p>
          <a:p>
            <a:pPr>
              <a:buNone/>
            </a:pPr>
            <a:r>
              <a:rPr dirty="0" lang="en-US"/>
              <a:t>The lumbar puncture kit contains:</a:t>
            </a:r>
          </a:p>
          <a:p>
            <a:r>
              <a:rPr dirty="0" lang="en-US"/>
              <a:t>Sterile gloves</a:t>
            </a:r>
          </a:p>
          <a:p>
            <a:r>
              <a:rPr dirty="0" lang="en-US"/>
              <a:t>Sterile drapes and procedure tray</a:t>
            </a:r>
          </a:p>
          <a:p>
            <a:r>
              <a:rPr dirty="0" lang="en-US"/>
              <a:t>Sterile gauze pads</a:t>
            </a:r>
          </a:p>
          <a:p>
            <a:r>
              <a:rPr dirty="0" lang="en-US"/>
              <a:t>Aseptic solution: </a:t>
            </a:r>
            <a:r>
              <a:rPr dirty="0" lang="en-US" err="1"/>
              <a:t>povidone</a:t>
            </a:r>
            <a:r>
              <a:rPr dirty="0" lang="en-US"/>
              <a:t>-</a:t>
            </a:r>
            <a:r>
              <a:rPr dirty="0" lang="en-US">
                <a:hlinkClick r:id="rId1"/>
              </a:rPr>
              <a:t>iodine solution</a:t>
            </a:r>
            <a:r>
              <a:rPr dirty="0" lang="en-US"/>
              <a:t> (</a:t>
            </a:r>
            <a:r>
              <a:rPr dirty="0" lang="en-US" err="1"/>
              <a:t>Betadine</a:t>
            </a:r>
            <a:r>
              <a:rPr dirty="0" lang="en-US"/>
              <a:t>)</a:t>
            </a:r>
          </a:p>
          <a:p>
            <a:r>
              <a:rPr dirty="0" lang="en-US"/>
              <a:t>Local anesthetic: </a:t>
            </a:r>
            <a:r>
              <a:rPr dirty="0" lang="en-US" err="1">
                <a:hlinkClick r:id="rId2"/>
              </a:rPr>
              <a:t>Lidocaine</a:t>
            </a:r>
            <a:r>
              <a:rPr dirty="0" lang="en-US"/>
              <a:t> 1% solution</a:t>
            </a:r>
          </a:p>
          <a:p>
            <a:r>
              <a:rPr dirty="0" lang="en-US"/>
              <a:t>25G needle</a:t>
            </a:r>
          </a:p>
          <a:p>
            <a:r>
              <a:rPr dirty="0" lang="en-US"/>
              <a:t>10ml syringe (1)</a:t>
            </a:r>
          </a:p>
          <a:p>
            <a:r>
              <a:rPr dirty="0" lang="en-US"/>
              <a:t>Spinal needle with </a:t>
            </a:r>
            <a:r>
              <a:rPr dirty="0" lang="en-US" err="1"/>
              <a:t>stylet</a:t>
            </a:r>
            <a:r>
              <a:rPr dirty="0" lang="en-US"/>
              <a:t> (size 22G or 25G)</a:t>
            </a:r>
          </a:p>
          <a:p>
            <a:r>
              <a:rPr dirty="0" lang="en-US"/>
              <a:t>CSF tube (2 to 4)</a:t>
            </a:r>
          </a:p>
          <a:p>
            <a:r>
              <a:rPr dirty="0" lang="en-US"/>
              <a:t>Stopcock</a:t>
            </a:r>
          </a:p>
          <a:p>
            <a:r>
              <a:rPr dirty="0" lang="en-US"/>
              <a:t>Manometer tubing</a:t>
            </a:r>
          </a:p>
          <a:p>
            <a:endParaRPr dirty="0"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201" name=""/>
        <p:cNvGrpSpPr/>
        <p:nvPr/>
      </p:nvGrpSpPr>
      <p:grpSpPr>
        <a:xfrm>
          <a:off x="0" y="0"/>
          <a:ext cx="0" cy="0"/>
          <a:chOff x="0" y="0"/>
          <a:chExt cx="0" cy="0"/>
        </a:xfrm>
      </p:grpSpPr>
      <p:sp>
        <p:nvSpPr>
          <p:cNvPr id="1048657" name="Content Placeholder 2"/>
          <p:cNvSpPr>
            <a:spLocks noGrp="1"/>
          </p:cNvSpPr>
          <p:nvPr>
            <p:ph idx="1"/>
          </p:nvPr>
        </p:nvSpPr>
        <p:spPr>
          <a:xfrm>
            <a:off x="228600" y="228600"/>
            <a:ext cx="8686800" cy="6400800"/>
          </a:xfrm>
        </p:spPr>
        <p:txBody>
          <a:bodyPr>
            <a:normAutofit/>
          </a:bodyPr>
          <a:p>
            <a:pPr>
              <a:buNone/>
            </a:pPr>
            <a:r>
              <a:rPr b="1" dirty="0" lang="en-US" u="sng"/>
              <a:t>Procedure</a:t>
            </a:r>
            <a:endParaRPr dirty="0" lang="en-US" u="sng"/>
          </a:p>
          <a:p>
            <a:pPr algn="just">
              <a:buNone/>
            </a:pPr>
            <a:r>
              <a:rPr b="1" dirty="0" lang="en-US" smtClean="0"/>
              <a:t>1. Position </a:t>
            </a:r>
            <a:r>
              <a:rPr b="1" dirty="0" lang="en-US"/>
              <a:t>the patient to fetal position</a:t>
            </a:r>
            <a:r>
              <a:rPr b="1" dirty="0" lang="en-US" smtClean="0"/>
              <a:t>. </a:t>
            </a:r>
            <a:r>
              <a:rPr dirty="0" lang="en-US" smtClean="0"/>
              <a:t>The </a:t>
            </a:r>
            <a:r>
              <a:rPr dirty="0" lang="en-US"/>
              <a:t>patient is positioned on his side at the edge of the bed with his knees drawn up to his abdomen and chin tucked against his chest (fetal position) or sitting while leaning over a bedside table. When the patient is positioned </a:t>
            </a:r>
            <a:r>
              <a:rPr dirty="0" lang="en-US">
                <a:hlinkClick r:id="rId1"/>
              </a:rPr>
              <a:t>supine</a:t>
            </a:r>
            <a:r>
              <a:rPr dirty="0" lang="en-US"/>
              <a:t>, pillows are provided to support the spine on a horizontal plane.</a:t>
            </a:r>
          </a:p>
          <a:p>
            <a:pPr algn="just">
              <a:buNone/>
            </a:pPr>
            <a:r>
              <a:rPr b="1" dirty="0" lang="en-US" smtClean="0"/>
              <a:t>2. Sterilize </a:t>
            </a:r>
            <a:r>
              <a:rPr b="1" dirty="0" lang="en-US"/>
              <a:t>site of </a:t>
            </a:r>
            <a:r>
              <a:rPr dirty="0" lang="en-US">
                <a:solidFill>
                  <a:schemeClr val="tx1">
                    <a:lumMod val="85000"/>
                    <a:lumOff val="15000"/>
                  </a:schemeClr>
                </a:solidFill>
                <a:hlinkClick r:id="rId2"/>
              </a:rPr>
              <a:t>insertion</a:t>
            </a:r>
            <a:r>
              <a:rPr b="1" dirty="0" lang="en-US" smtClean="0"/>
              <a:t>. </a:t>
            </a:r>
            <a:r>
              <a:rPr dirty="0" lang="en-US" smtClean="0"/>
              <a:t>The </a:t>
            </a:r>
            <a:r>
              <a:rPr dirty="0" lang="en-US"/>
              <a:t>skin is site is prepared and draped, and a local anesthetic is injected.</a:t>
            </a:r>
          </a:p>
          <a:p>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202" name=""/>
        <p:cNvGrpSpPr/>
        <p:nvPr/>
      </p:nvGrpSpPr>
      <p:grpSpPr>
        <a:xfrm>
          <a:off x="0" y="0"/>
          <a:ext cx="0" cy="0"/>
          <a:chOff x="0" y="0"/>
          <a:chExt cx="0" cy="0"/>
        </a:xfrm>
      </p:grpSpPr>
      <p:sp>
        <p:nvSpPr>
          <p:cNvPr id="1048658" name="Content Placeholder 2"/>
          <p:cNvSpPr>
            <a:spLocks noGrp="1"/>
          </p:cNvSpPr>
          <p:nvPr>
            <p:ph idx="1"/>
          </p:nvPr>
        </p:nvSpPr>
        <p:spPr>
          <a:xfrm>
            <a:off x="228600" y="304800"/>
            <a:ext cx="8686800" cy="6324600"/>
          </a:xfrm>
        </p:spPr>
        <p:txBody>
          <a:bodyPr>
            <a:normAutofit fontScale="90625" lnSpcReduction="20000"/>
          </a:bodyPr>
          <a:p>
            <a:pPr algn="just">
              <a:buNone/>
            </a:pPr>
            <a:r>
              <a:rPr b="1" dirty="0" lang="en-US" smtClean="0"/>
              <a:t>3. Insert </a:t>
            </a:r>
            <a:r>
              <a:rPr b="1" dirty="0" lang="en-US"/>
              <a:t>the spinal needle.</a:t>
            </a:r>
            <a:r>
              <a:rPr dirty="0" lang="en-US"/>
              <a:t>The spinal needle is inserted in the midline between the </a:t>
            </a:r>
            <a:r>
              <a:rPr dirty="0" lang="en-US" err="1"/>
              <a:t>spinous</a:t>
            </a:r>
            <a:r>
              <a:rPr dirty="0" lang="en-US"/>
              <a:t> processes of the vertebrae (usually between the </a:t>
            </a:r>
            <a:r>
              <a:rPr dirty="0" lang="en-US" smtClean="0"/>
              <a:t>third &amp; </a:t>
            </a:r>
            <a:r>
              <a:rPr dirty="0" lang="en-US"/>
              <a:t>fourth or the fourth and fifth lumbar vertebrae).</a:t>
            </a:r>
          </a:p>
          <a:p>
            <a:pPr algn="just">
              <a:buNone/>
            </a:pPr>
            <a:r>
              <a:rPr b="1" dirty="0" lang="en-US" smtClean="0"/>
              <a:t>4. Remove </a:t>
            </a:r>
            <a:r>
              <a:rPr b="1" dirty="0" lang="en-US"/>
              <a:t>the </a:t>
            </a:r>
            <a:r>
              <a:rPr b="1" dirty="0" lang="en-US" err="1"/>
              <a:t>stylet</a:t>
            </a:r>
            <a:r>
              <a:rPr b="1" dirty="0" lang="en-US"/>
              <a:t> from the </a:t>
            </a:r>
            <a:r>
              <a:rPr b="1" dirty="0" lang="en-US" err="1"/>
              <a:t>needle.</a:t>
            </a:r>
            <a:r>
              <a:rPr dirty="0" lang="en-US" err="1"/>
              <a:t>The</a:t>
            </a:r>
            <a:r>
              <a:rPr dirty="0" lang="en-US"/>
              <a:t> </a:t>
            </a:r>
            <a:r>
              <a:rPr dirty="0" lang="en-US" err="1"/>
              <a:t>stylet</a:t>
            </a:r>
            <a:r>
              <a:rPr dirty="0" lang="en-US"/>
              <a:t> is removed from the needle. CSF will drip out of the needle if it’s properly positioned. A stopcock and manometer are attached to the needle to measure the initial (opening) CSF pressure.</a:t>
            </a:r>
          </a:p>
          <a:p>
            <a:pPr algn="just">
              <a:buNone/>
            </a:pPr>
            <a:r>
              <a:rPr b="1" dirty="0" lang="en-US" smtClean="0"/>
              <a:t>5. Collect </a:t>
            </a:r>
            <a:r>
              <a:rPr b="1" dirty="0" lang="en-US"/>
              <a:t>specimen</a:t>
            </a:r>
            <a:r>
              <a:rPr b="1" dirty="0" lang="en-US" smtClean="0"/>
              <a:t>. </a:t>
            </a:r>
            <a:r>
              <a:rPr dirty="0" lang="en-US" smtClean="0"/>
              <a:t>Specimens </a:t>
            </a:r>
            <a:r>
              <a:rPr dirty="0" lang="en-US"/>
              <a:t>are collected and placed in the appropriate </a:t>
            </a:r>
            <a:r>
              <a:rPr dirty="0" lang="en-US" smtClean="0"/>
              <a:t>sterile containers. (</a:t>
            </a:r>
            <a:r>
              <a:rPr b="1" dirty="0" lang="en-US" smtClean="0"/>
              <a:t>Collect</a:t>
            </a:r>
            <a:r>
              <a:rPr dirty="0" lang="en-US" smtClean="0"/>
              <a:t> between 5 to 20 ml of </a:t>
            </a:r>
            <a:r>
              <a:rPr b="1" dirty="0" lang="en-US" smtClean="0"/>
              <a:t>cerebrospinal fluid</a:t>
            </a:r>
            <a:r>
              <a:rPr dirty="0" lang="en-US" smtClean="0"/>
              <a:t> in 2 to 4 tubes or as per the physician’s evaluation).</a:t>
            </a:r>
            <a:endParaRPr dirty="0" lang="en-US"/>
          </a:p>
          <a:p>
            <a:pPr algn="just">
              <a:buNone/>
            </a:pPr>
            <a:r>
              <a:rPr b="1" dirty="0" lang="en-US" smtClean="0"/>
              <a:t>6. Remove </a:t>
            </a:r>
            <a:r>
              <a:rPr b="1" dirty="0" lang="en-US"/>
              <a:t>the </a:t>
            </a:r>
            <a:r>
              <a:rPr b="1" dirty="0" lang="en-US" err="1"/>
              <a:t>needle.</a:t>
            </a:r>
            <a:r>
              <a:rPr dirty="0" lang="en-US" err="1"/>
              <a:t>The</a:t>
            </a:r>
            <a:r>
              <a:rPr dirty="0" lang="en-US"/>
              <a:t> needle is removed, and a small sterile dressing is applied.</a:t>
            </a:r>
          </a:p>
          <a:p>
            <a:endParaRPr dirty="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203" name=""/>
        <p:cNvGrpSpPr/>
        <p:nvPr/>
      </p:nvGrpSpPr>
      <p:grpSpPr>
        <a:xfrm>
          <a:off x="0" y="0"/>
          <a:ext cx="0" cy="0"/>
          <a:chOff x="0" y="0"/>
          <a:chExt cx="0" cy="0"/>
        </a:xfrm>
      </p:grpSpPr>
      <p:sp>
        <p:nvSpPr>
          <p:cNvPr id="1048659"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Nursing </a:t>
            </a:r>
            <a:r>
              <a:rPr b="1" dirty="0" lang="en-US"/>
              <a:t>Responsibility for Lumbar Puncture</a:t>
            </a:r>
            <a:r>
              <a:rPr dirty="0" lang="en-US" smtClean="0"/>
              <a:t/>
            </a:r>
            <a:br>
              <a:rPr dirty="0" lang="en-US" smtClean="0"/>
            </a:br>
            <a:endParaRPr dirty="0" lang="en-US"/>
          </a:p>
        </p:txBody>
      </p:sp>
      <p:sp>
        <p:nvSpPr>
          <p:cNvPr id="1048660" name="Content Placeholder 2"/>
          <p:cNvSpPr>
            <a:spLocks noGrp="1"/>
          </p:cNvSpPr>
          <p:nvPr>
            <p:ph idx="1"/>
          </p:nvPr>
        </p:nvSpPr>
        <p:spPr>
          <a:xfrm>
            <a:off x="152400" y="1295400"/>
            <a:ext cx="8763000" cy="5334000"/>
          </a:xfrm>
        </p:spPr>
        <p:txBody>
          <a:bodyPr>
            <a:normAutofit fontScale="81250" lnSpcReduction="10000"/>
          </a:bodyPr>
          <a:p>
            <a:pPr>
              <a:buNone/>
            </a:pPr>
            <a:r>
              <a:rPr b="1" dirty="0" lang="en-US" u="sng"/>
              <a:t>Before the procedure</a:t>
            </a:r>
            <a:endParaRPr dirty="0" lang="en-US" u="sng"/>
          </a:p>
          <a:p>
            <a:pPr algn="just"/>
            <a:r>
              <a:rPr b="1" dirty="0" lang="en-US" smtClean="0"/>
              <a:t>Explain </a:t>
            </a:r>
            <a:r>
              <a:rPr b="1" dirty="0" lang="en-US"/>
              <a:t>the procedure to the patient.</a:t>
            </a:r>
            <a:r>
              <a:rPr dirty="0" lang="en-US"/>
              <a:t> Explain to the patient the purpose of lumbar puncture, how and where it’s done, and who will perform the procedure.</a:t>
            </a:r>
          </a:p>
          <a:p>
            <a:pPr algn="just"/>
            <a:r>
              <a:rPr b="1" dirty="0" lang="en-US"/>
              <a:t>Obtain informed consent.</a:t>
            </a:r>
            <a:r>
              <a:rPr dirty="0" lang="en-US"/>
              <a:t> Make sure the patient has signed a consent form if required by the institution.</a:t>
            </a:r>
          </a:p>
          <a:p>
            <a:pPr algn="just"/>
            <a:r>
              <a:rPr b="1" dirty="0" lang="en-US"/>
              <a:t>Reinforce diet.</a:t>
            </a:r>
            <a:r>
              <a:rPr dirty="0" lang="en-US"/>
              <a:t> Advise the patient that fasting is not required.</a:t>
            </a:r>
          </a:p>
          <a:p>
            <a:pPr algn="just"/>
            <a:r>
              <a:rPr b="1" dirty="0" lang="en-US"/>
              <a:t>Promote comfort.</a:t>
            </a:r>
            <a:r>
              <a:rPr dirty="0" lang="en-US"/>
              <a:t> Instruct the patient to empty the </a:t>
            </a:r>
            <a:r>
              <a:rPr dirty="0" lang="en-US">
                <a:hlinkClick r:id="rId1"/>
              </a:rPr>
              <a:t>bladder</a:t>
            </a:r>
            <a:r>
              <a:rPr dirty="0" lang="en-US"/>
              <a:t> and bowel before the procedure.</a:t>
            </a:r>
          </a:p>
          <a:p>
            <a:pPr algn="just"/>
            <a:r>
              <a:rPr b="1" dirty="0" lang="en-US"/>
              <a:t>Establish a baseline assessment data. </a:t>
            </a:r>
            <a:r>
              <a:rPr dirty="0" lang="en-US"/>
              <a:t>Do vital signs monitoring and neurologic assessment of the legs by assessing the patient’s movement, strength, and sensation.</a:t>
            </a:r>
          </a:p>
          <a:p>
            <a:endParaRPr dirty="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204" name=""/>
        <p:cNvGrpSpPr/>
        <p:nvPr/>
      </p:nvGrpSpPr>
      <p:grpSpPr>
        <a:xfrm>
          <a:off x="0" y="0"/>
          <a:ext cx="0" cy="0"/>
          <a:chOff x="0" y="0"/>
          <a:chExt cx="0" cy="0"/>
        </a:xfrm>
      </p:grpSpPr>
      <p:sp>
        <p:nvSpPr>
          <p:cNvPr id="1048661" name="Content Placeholder 2"/>
          <p:cNvSpPr>
            <a:spLocks noGrp="1"/>
          </p:cNvSpPr>
          <p:nvPr>
            <p:ph idx="1"/>
          </p:nvPr>
        </p:nvSpPr>
        <p:spPr>
          <a:xfrm>
            <a:off x="304800" y="381000"/>
            <a:ext cx="8610600" cy="6172200"/>
          </a:xfrm>
        </p:spPr>
        <p:txBody>
          <a:bodyPr/>
          <a:p>
            <a:pPr algn="just"/>
            <a:r>
              <a:rPr b="1" dirty="0" lang="en-US"/>
              <a:t>Place the client in a lateral </a:t>
            </a:r>
            <a:r>
              <a:rPr b="1" dirty="0" lang="en-US" err="1"/>
              <a:t>decubitus</a:t>
            </a:r>
            <a:r>
              <a:rPr b="1" dirty="0" lang="en-US"/>
              <a:t> position. </a:t>
            </a:r>
            <a:r>
              <a:rPr dirty="0" lang="en-US"/>
              <a:t>Assist the client to assume a lateral </a:t>
            </a:r>
            <a:r>
              <a:rPr dirty="0" lang="en-US" err="1"/>
              <a:t>decubitus</a:t>
            </a:r>
            <a:r>
              <a:rPr dirty="0" lang="en-US"/>
              <a:t> (fetal) position, near the side of the bed with the neck, hips, and knees drawn up to the chest. An alternative position is to have the patient sit on the edge of the bed while leaning over a bedside table.</a:t>
            </a:r>
          </a:p>
          <a:p>
            <a:pPr algn="just"/>
            <a:r>
              <a:rPr b="1" dirty="0" lang="en-US"/>
              <a:t>Instruct to remain still.</a:t>
            </a:r>
            <a:r>
              <a:rPr dirty="0" lang="en-US"/>
              <a:t> Explain that he or she must lie very still throughout the procedure. Any unnecessary movement may cause traumatic injury.</a:t>
            </a:r>
          </a:p>
          <a:p>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205" name=""/>
        <p:cNvGrpSpPr/>
        <p:nvPr/>
      </p:nvGrpSpPr>
      <p:grpSpPr>
        <a:xfrm>
          <a:off x="0" y="0"/>
          <a:ext cx="0" cy="0"/>
          <a:chOff x="0" y="0"/>
          <a:chExt cx="0" cy="0"/>
        </a:xfrm>
      </p:grpSpPr>
      <p:sp>
        <p:nvSpPr>
          <p:cNvPr id="1048662" name="Content Placeholder 2"/>
          <p:cNvSpPr>
            <a:spLocks noGrp="1"/>
          </p:cNvSpPr>
          <p:nvPr>
            <p:ph idx="1"/>
          </p:nvPr>
        </p:nvSpPr>
        <p:spPr>
          <a:xfrm>
            <a:off x="228600" y="228600"/>
            <a:ext cx="8686800" cy="6400800"/>
          </a:xfrm>
        </p:spPr>
        <p:txBody>
          <a:bodyPr>
            <a:normAutofit fontScale="81250" lnSpcReduction="20000"/>
          </a:bodyPr>
          <a:p>
            <a:pPr>
              <a:buNone/>
            </a:pPr>
            <a:r>
              <a:rPr b="1" dirty="0" lang="en-US" u="sng"/>
              <a:t>After the procedure</a:t>
            </a:r>
            <a:endParaRPr dirty="0" lang="en-US" u="sng"/>
          </a:p>
          <a:p>
            <a:r>
              <a:rPr b="1" dirty="0" lang="en-US" smtClean="0"/>
              <a:t>Apply </a:t>
            </a:r>
            <a:r>
              <a:rPr b="1" dirty="0" lang="en-US"/>
              <a:t>brief pressure to the puncture site. </a:t>
            </a:r>
            <a:r>
              <a:rPr dirty="0" lang="en-US"/>
              <a:t>Pressure will be applied to avoid </a:t>
            </a:r>
            <a:r>
              <a:rPr dirty="0" lang="en-US">
                <a:hlinkClick r:id="rId1"/>
              </a:rPr>
              <a:t>bleeding</a:t>
            </a:r>
            <a:r>
              <a:rPr dirty="0" lang="en-US"/>
              <a:t>, and the site is covered by a small occlusive dressing or band-aid.</a:t>
            </a:r>
          </a:p>
          <a:p>
            <a:r>
              <a:rPr b="1" dirty="0" lang="en-US"/>
              <a:t>Place the patient flat on bed.</a:t>
            </a:r>
            <a:r>
              <a:rPr dirty="0" lang="en-US"/>
              <a:t> The patient remains flat on bed for 4 to 6 hours depending on the physician. He or she may turn from side to side as long as the head is not elevated.</a:t>
            </a:r>
          </a:p>
          <a:p>
            <a:r>
              <a:rPr b="1" dirty="0" lang="en-US"/>
              <a:t>Monitor vital signs, neurologic status, and intake and output.</a:t>
            </a:r>
            <a:r>
              <a:rPr dirty="0" lang="en-US"/>
              <a:t> Take vital signs, measure intake and output, and assess neurologic status at least every 4 hours for 24 hours to allow further evaluation of the patient’s condition.</a:t>
            </a:r>
          </a:p>
          <a:p>
            <a:r>
              <a:rPr b="1" dirty="0" lang="en-US"/>
              <a:t>Monitor the puncture site for signs of CSF leakage and drainage of </a:t>
            </a:r>
            <a:r>
              <a:rPr b="1" dirty="0" lang="en-US">
                <a:hlinkClick r:id="rId2" tooltip="Blood Anatomy and Physiology"/>
              </a:rPr>
              <a:t>blood</a:t>
            </a:r>
            <a:r>
              <a:rPr b="1" dirty="0" lang="en-US"/>
              <a:t>. </a:t>
            </a:r>
            <a:r>
              <a:rPr dirty="0" lang="en-US"/>
              <a:t>Signs of CSF leakage includes positional headaches, </a:t>
            </a:r>
            <a:r>
              <a:rPr dirty="0" lang="en-US">
                <a:hlinkClick r:id="rId3" tooltip="Nausea Nursing Diagnosis and Care Plans"/>
              </a:rPr>
              <a:t>nausea</a:t>
            </a:r>
            <a:r>
              <a:rPr dirty="0" lang="en-US"/>
              <a:t> and vomiting, neck stiffness, photophobia (sensitivity to light), sense of imbalance, tinnitus (ringing in the ear), and </a:t>
            </a:r>
            <a:r>
              <a:rPr dirty="0" lang="en-US" err="1"/>
              <a:t>phonophobia</a:t>
            </a:r>
            <a:r>
              <a:rPr dirty="0" lang="en-US"/>
              <a:t> (sensitivity to sound).</a:t>
            </a:r>
          </a:p>
          <a:p>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614" name="Title 1"/>
          <p:cNvSpPr>
            <a:spLocks noGrp="1"/>
          </p:cNvSpPr>
          <p:nvPr>
            <p:ph type="title"/>
          </p:nvPr>
        </p:nvSpPr>
        <p:spPr/>
        <p:txBody>
          <a:bodyPr/>
          <a:p>
            <a:pPr algn="just"/>
            <a:r>
              <a:rPr b="1" dirty="0" i="1" lang="en-US" smtClean="0"/>
              <a:t>MODULE OUTCOMES </a:t>
            </a:r>
            <a:endParaRPr b="1" dirty="0" i="1" lang="en-US"/>
          </a:p>
        </p:txBody>
      </p:sp>
      <p:sp>
        <p:nvSpPr>
          <p:cNvPr id="1048615" name="Content Placeholder 2"/>
          <p:cNvSpPr>
            <a:spLocks noGrp="1"/>
          </p:cNvSpPr>
          <p:nvPr>
            <p:ph idx="1"/>
          </p:nvPr>
        </p:nvSpPr>
        <p:spPr/>
        <p:txBody>
          <a:bodyPr>
            <a:normAutofit/>
          </a:bodyPr>
          <a:p>
            <a:r>
              <a:rPr dirty="0" sz="3600" lang="en-US" smtClean="0"/>
              <a:t>By the end of the module the learner should:</a:t>
            </a:r>
          </a:p>
          <a:p>
            <a:pPr algn="just" indent="-514350" marL="514350">
              <a:buAutoNum type="arabicPeriod"/>
            </a:pPr>
            <a:r>
              <a:rPr dirty="0" sz="3600" lang="en-US" smtClean="0"/>
              <a:t>Provide care to patients undergoing specialized diagnostic procedures</a:t>
            </a:r>
          </a:p>
          <a:p>
            <a:pPr algn="just" indent="-514350" marL="514350">
              <a:buAutoNum type="arabicPeriod"/>
            </a:pPr>
            <a:r>
              <a:rPr dirty="0" sz="3600" lang="en-US" smtClean="0"/>
              <a:t>Manage patients scheduled for radiological examinations</a:t>
            </a:r>
            <a:endParaRPr dirty="0" sz="3600"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206" name=""/>
        <p:cNvGrpSpPr/>
        <p:nvPr/>
      </p:nvGrpSpPr>
      <p:grpSpPr>
        <a:xfrm>
          <a:off x="0" y="0"/>
          <a:ext cx="0" cy="0"/>
          <a:chOff x="0" y="0"/>
          <a:chExt cx="0" cy="0"/>
        </a:xfrm>
      </p:grpSpPr>
      <p:sp>
        <p:nvSpPr>
          <p:cNvPr id="1048663" name="Content Placeholder 2"/>
          <p:cNvSpPr>
            <a:spLocks noGrp="1"/>
          </p:cNvSpPr>
          <p:nvPr>
            <p:ph idx="1"/>
          </p:nvPr>
        </p:nvSpPr>
        <p:spPr>
          <a:xfrm>
            <a:off x="304800" y="304800"/>
            <a:ext cx="8686800" cy="6248400"/>
          </a:xfrm>
        </p:spPr>
        <p:txBody>
          <a:bodyPr/>
          <a:p>
            <a:pPr algn="just"/>
            <a:r>
              <a:rPr b="1" dirty="0" lang="en-US"/>
              <a:t>Encourage increased fluid intake.</a:t>
            </a:r>
            <a:r>
              <a:rPr dirty="0" lang="en-US"/>
              <a:t> An increased amount of fluid intake (up to 3,000 ml in 24 hours) will replace CSF removed during the lumbar puncture.</a:t>
            </a:r>
          </a:p>
          <a:p>
            <a:pPr algn="just"/>
            <a:r>
              <a:rPr b="1" dirty="0" lang="en-US"/>
              <a:t>Label and number the specimen tube correctly. </a:t>
            </a:r>
            <a:r>
              <a:rPr dirty="0" lang="en-US"/>
              <a:t>Ensure all samples are properly labeled and sent to the laboratory immediately for further evaluations.</a:t>
            </a:r>
          </a:p>
          <a:p>
            <a:pPr algn="just"/>
            <a:r>
              <a:rPr b="1" dirty="0" lang="en-US"/>
              <a:t>Administer analgesia as ordered. </a:t>
            </a:r>
            <a:r>
              <a:rPr dirty="0" lang="en-US"/>
              <a:t>Headaches after the procedure can last for a few hours or days and is usually treated with analgesics.</a:t>
            </a:r>
          </a:p>
          <a:p>
            <a:endParaRPr dirty="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207" name=""/>
        <p:cNvGrpSpPr/>
        <p:nvPr/>
      </p:nvGrpSpPr>
      <p:grpSpPr>
        <a:xfrm>
          <a:off x="0" y="0"/>
          <a:ext cx="0" cy="0"/>
          <a:chOff x="0" y="0"/>
          <a:chExt cx="0" cy="0"/>
        </a:xfrm>
      </p:grpSpPr>
      <p:sp>
        <p:nvSpPr>
          <p:cNvPr id="1048664" name="Content Placeholder 2"/>
          <p:cNvSpPr>
            <a:spLocks noGrp="1"/>
          </p:cNvSpPr>
          <p:nvPr>
            <p:ph idx="1"/>
          </p:nvPr>
        </p:nvSpPr>
        <p:spPr>
          <a:xfrm>
            <a:off x="304800" y="457200"/>
            <a:ext cx="8610600" cy="6096000"/>
          </a:xfrm>
        </p:spPr>
        <p:txBody>
          <a:bodyPr>
            <a:normAutofit fontScale="93750" lnSpcReduction="10000"/>
          </a:bodyPr>
          <a:p>
            <a:pPr>
              <a:buNone/>
            </a:pPr>
            <a:r>
              <a:rPr b="1" dirty="0" lang="en-US" u="sng"/>
              <a:t>Normal Results</a:t>
            </a:r>
            <a:endParaRPr dirty="0" lang="en-US" u="sng"/>
          </a:p>
          <a:p>
            <a:pPr algn="just"/>
            <a:r>
              <a:rPr b="1" dirty="0" lang="en-US" smtClean="0"/>
              <a:t>Pressure</a:t>
            </a:r>
            <a:r>
              <a:rPr b="1" dirty="0" lang="en-US"/>
              <a:t>:</a:t>
            </a:r>
            <a:r>
              <a:rPr dirty="0" lang="en-US"/>
              <a:t> 70 to 180 mm H</a:t>
            </a:r>
            <a:r>
              <a:rPr baseline="-25000" dirty="0" lang="en-US"/>
              <a:t>2</a:t>
            </a:r>
            <a:r>
              <a:rPr dirty="0" lang="en-US"/>
              <a:t>0.</a:t>
            </a:r>
          </a:p>
          <a:p>
            <a:pPr algn="just"/>
            <a:r>
              <a:rPr b="1" dirty="0" lang="en-US"/>
              <a:t>Appearance:</a:t>
            </a:r>
            <a:r>
              <a:rPr dirty="0" lang="en-US"/>
              <a:t> CSF is normally clear and colorless.</a:t>
            </a:r>
          </a:p>
          <a:p>
            <a:pPr algn="just"/>
            <a:r>
              <a:rPr b="1" dirty="0" lang="en-US"/>
              <a:t>CSF total protein:</a:t>
            </a:r>
            <a:r>
              <a:rPr dirty="0" lang="en-US"/>
              <a:t> 15-45 mg/</a:t>
            </a:r>
            <a:r>
              <a:rPr dirty="0" lang="en-US" err="1"/>
              <a:t>dL</a:t>
            </a:r>
            <a:endParaRPr dirty="0" lang="en-US"/>
          </a:p>
          <a:p>
            <a:pPr algn="just"/>
            <a:r>
              <a:rPr b="1" dirty="0" lang="en-US"/>
              <a:t>Gamma globulin:</a:t>
            </a:r>
            <a:r>
              <a:rPr dirty="0" lang="en-US"/>
              <a:t> 3 to 12% of the total protein</a:t>
            </a:r>
          </a:p>
          <a:p>
            <a:pPr algn="just"/>
            <a:r>
              <a:rPr b="1" dirty="0" lang="en-US"/>
              <a:t>CSF </a:t>
            </a:r>
            <a:r>
              <a:rPr b="1" dirty="0" lang="en-US">
                <a:hlinkClick r:id="rId1"/>
              </a:rPr>
              <a:t>glucose</a:t>
            </a:r>
            <a:r>
              <a:rPr b="1" dirty="0" lang="en-US"/>
              <a:t>:</a:t>
            </a:r>
            <a:r>
              <a:rPr dirty="0" lang="en-US"/>
              <a:t> 50 to 80 mg/dl</a:t>
            </a:r>
          </a:p>
          <a:p>
            <a:pPr algn="just"/>
            <a:r>
              <a:rPr b="1" dirty="0" lang="en-US"/>
              <a:t>CSF cell count:</a:t>
            </a:r>
            <a:r>
              <a:rPr dirty="0" lang="en-US"/>
              <a:t> Normal CSF contains no red blood cells (RBCs), the white blood cell (WBC) count is 0-5 WBCs per </a:t>
            </a:r>
            <a:r>
              <a:rPr dirty="0" lang="en-US" err="1"/>
              <a:t>microliter</a:t>
            </a:r>
            <a:r>
              <a:rPr dirty="0" lang="en-US"/>
              <a:t> (all mononuclear)</a:t>
            </a:r>
          </a:p>
          <a:p>
            <a:pPr algn="just"/>
            <a:r>
              <a:rPr b="1" dirty="0" lang="en-US"/>
              <a:t>CSF Chloride:</a:t>
            </a:r>
            <a:r>
              <a:rPr dirty="0" lang="en-US"/>
              <a:t> 118 to 130 </a:t>
            </a:r>
            <a:r>
              <a:rPr dirty="0" lang="en-US" err="1"/>
              <a:t>mEq</a:t>
            </a:r>
            <a:r>
              <a:rPr dirty="0" lang="en-US"/>
              <a:t>/L</a:t>
            </a:r>
          </a:p>
          <a:p>
            <a:pPr algn="just"/>
            <a:r>
              <a:rPr b="1" dirty="0" lang="en-US"/>
              <a:t>Gram </a:t>
            </a:r>
            <a:r>
              <a:rPr b="1" dirty="0" lang="en-US">
                <a:hlinkClick r:id="rId2" tooltip="6 Nursing Scrubs Stain Removal Tips and Tricks"/>
              </a:rPr>
              <a:t>stain</a:t>
            </a:r>
            <a:r>
              <a:rPr b="1" dirty="0" lang="en-US"/>
              <a:t>:</a:t>
            </a:r>
            <a:r>
              <a:rPr dirty="0" lang="en-US"/>
              <a:t> No microorganism (bacteria, </a:t>
            </a:r>
            <a:r>
              <a:rPr dirty="0" lang="en-US">
                <a:hlinkClick r:id="rId3"/>
              </a:rPr>
              <a:t>fungi</a:t>
            </a:r>
            <a:r>
              <a:rPr dirty="0" lang="en-US"/>
              <a:t>, or virus) is present.</a:t>
            </a:r>
          </a:p>
          <a:p>
            <a:endParaRPr dirty="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208" name=""/>
        <p:cNvGrpSpPr/>
        <p:nvPr/>
      </p:nvGrpSpPr>
      <p:grpSpPr>
        <a:xfrm>
          <a:off x="0" y="0"/>
          <a:ext cx="0" cy="0"/>
          <a:chOff x="0" y="0"/>
          <a:chExt cx="0" cy="0"/>
        </a:xfrm>
      </p:grpSpPr>
      <p:sp>
        <p:nvSpPr>
          <p:cNvPr id="1048665" name="Content Placeholder 2"/>
          <p:cNvSpPr>
            <a:spLocks noGrp="1"/>
          </p:cNvSpPr>
          <p:nvPr>
            <p:ph idx="1"/>
          </p:nvPr>
        </p:nvSpPr>
        <p:spPr>
          <a:xfrm>
            <a:off x="304800" y="304800"/>
            <a:ext cx="8610600" cy="6248400"/>
          </a:xfrm>
        </p:spPr>
        <p:txBody>
          <a:bodyPr>
            <a:normAutofit fontScale="81250" lnSpcReduction="20000"/>
          </a:bodyPr>
          <a:p>
            <a:pPr>
              <a:buNone/>
            </a:pPr>
            <a:r>
              <a:rPr b="1" dirty="0" lang="en-US" u="sng"/>
              <a:t>Abnormal Results</a:t>
            </a:r>
            <a:endParaRPr dirty="0" lang="en-US" u="sng"/>
          </a:p>
          <a:p>
            <a:pPr algn="just"/>
            <a:r>
              <a:rPr b="1" dirty="0" sz="3300" lang="en-US" smtClean="0"/>
              <a:t>Pressure</a:t>
            </a:r>
            <a:r>
              <a:rPr b="1" dirty="0" sz="3300" lang="en-US"/>
              <a:t>:</a:t>
            </a:r>
            <a:endParaRPr dirty="0" sz="3300" lang="en-US"/>
          </a:p>
          <a:p>
            <a:pPr algn="just" lvl="1"/>
            <a:r>
              <a:rPr dirty="0" sz="3300" lang="en-US"/>
              <a:t>Increased intracranial pressure (ICP) occurs as a result of a tumor, hemorrhage, or trauma-induced edema.</a:t>
            </a:r>
          </a:p>
          <a:p>
            <a:pPr algn="just" lvl="1"/>
            <a:r>
              <a:rPr dirty="0" sz="3300" lang="en-US"/>
              <a:t>Decreased intracranial pressure (ICP) may reveal a spinal subarachnoid obstruction.</a:t>
            </a:r>
          </a:p>
          <a:p>
            <a:pPr algn="just"/>
            <a:r>
              <a:rPr b="1" dirty="0" sz="3300" lang="en-US"/>
              <a:t>Appearance:</a:t>
            </a:r>
            <a:endParaRPr dirty="0" sz="3300" lang="en-US"/>
          </a:p>
          <a:p>
            <a:pPr algn="just" lvl="1"/>
            <a:r>
              <a:rPr dirty="0" sz="3300" lang="en-US"/>
              <a:t>Cloudy appearance indicating infection.</a:t>
            </a:r>
          </a:p>
          <a:p>
            <a:pPr algn="just" lvl="1"/>
            <a:r>
              <a:rPr dirty="0" sz="3300" lang="en-US"/>
              <a:t>Yellow to reddish appearance indicating </a:t>
            </a:r>
            <a:r>
              <a:rPr dirty="0" sz="3300" lang="en-US">
                <a:hlinkClick r:id="rId1"/>
              </a:rPr>
              <a:t>spinal cord</a:t>
            </a:r>
            <a:r>
              <a:rPr dirty="0" sz="3300" lang="en-US"/>
              <a:t> obstruction or intracranial hemorrhage.</a:t>
            </a:r>
          </a:p>
          <a:p>
            <a:pPr algn="just" lvl="1"/>
            <a:r>
              <a:rPr dirty="0" sz="3300" lang="en-US"/>
              <a:t>Brown to orange appearance indicating increased protein levels or RBC breakdown.</a:t>
            </a:r>
          </a:p>
          <a:p>
            <a:pPr algn="just"/>
            <a:r>
              <a:rPr b="1" dirty="0" sz="3300" lang="en-US"/>
              <a:t>CSF </a:t>
            </a:r>
            <a:r>
              <a:rPr b="1" dirty="0" sz="3300" lang="en-US" err="1"/>
              <a:t>Protein:</a:t>
            </a:r>
            <a:r>
              <a:rPr dirty="0" sz="3300" lang="en-US" err="1"/>
              <a:t>Increased</a:t>
            </a:r>
            <a:r>
              <a:rPr dirty="0" sz="3300" lang="en-US"/>
              <a:t> protein indicating tumor, trauma, </a:t>
            </a:r>
            <a:r>
              <a:rPr dirty="0" sz="3300" lang="en-US">
                <a:hlinkClick r:id="rId2"/>
              </a:rPr>
              <a:t>diabetes mellitus</a:t>
            </a:r>
            <a:r>
              <a:rPr dirty="0" sz="3300" lang="en-US"/>
              <a:t>, or blood in cerebrospinal fluid (CSF</a:t>
            </a:r>
            <a:r>
              <a:rPr dirty="0" sz="3300" lang="en-US" smtClean="0"/>
              <a:t>).Decreased </a:t>
            </a:r>
            <a:r>
              <a:rPr dirty="0" sz="3300" lang="en-US"/>
              <a:t>protein indicating rapid CSF production</a:t>
            </a:r>
            <a:r>
              <a:rPr dirty="0" sz="3300" lang="en-US" smtClean="0"/>
              <a:t>.</a:t>
            </a:r>
            <a:r>
              <a:rPr dirty="0" lang="en-US" smtClean="0"/>
              <a:t/>
            </a:r>
            <a:br>
              <a:rPr dirty="0" lang="en-US" smtClean="0"/>
            </a:br>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209" name=""/>
        <p:cNvGrpSpPr/>
        <p:nvPr/>
      </p:nvGrpSpPr>
      <p:grpSpPr>
        <a:xfrm>
          <a:off x="0" y="0"/>
          <a:ext cx="0" cy="0"/>
          <a:chOff x="0" y="0"/>
          <a:chExt cx="0" cy="0"/>
        </a:xfrm>
      </p:grpSpPr>
      <p:sp>
        <p:nvSpPr>
          <p:cNvPr id="1048666" name="Content Placeholder 2"/>
          <p:cNvSpPr>
            <a:spLocks noGrp="1"/>
          </p:cNvSpPr>
          <p:nvPr>
            <p:ph idx="1"/>
          </p:nvPr>
        </p:nvSpPr>
        <p:spPr>
          <a:xfrm>
            <a:off x="152400" y="152400"/>
            <a:ext cx="8839200" cy="6553200"/>
          </a:xfrm>
        </p:spPr>
        <p:txBody>
          <a:bodyPr>
            <a:normAutofit fontScale="70968" lnSpcReduction="20000"/>
          </a:bodyPr>
          <a:p>
            <a:pPr algn="just"/>
            <a:r>
              <a:rPr b="1" dirty="0" sz="3100" lang="en-US"/>
              <a:t>Gamma globulin:</a:t>
            </a:r>
            <a:endParaRPr dirty="0" sz="3100" lang="en-US"/>
          </a:p>
          <a:p>
            <a:pPr algn="just" lvl="1"/>
            <a:r>
              <a:rPr dirty="0" sz="3100" lang="en-US"/>
              <a:t>Increased gamma globulin indicating a </a:t>
            </a:r>
            <a:r>
              <a:rPr dirty="0" sz="3100" lang="en-US" err="1"/>
              <a:t>demyelinating</a:t>
            </a:r>
            <a:r>
              <a:rPr dirty="0" sz="3100" lang="en-US"/>
              <a:t> disease such as multiple sclerosis, </a:t>
            </a:r>
            <a:r>
              <a:rPr dirty="0" sz="3100" lang="en-US" err="1"/>
              <a:t>neurosyphilis</a:t>
            </a:r>
            <a:r>
              <a:rPr dirty="0" sz="3100" lang="en-US"/>
              <a:t>, or </a:t>
            </a:r>
            <a:r>
              <a:rPr dirty="0" sz="3100" lang="en-US" err="1"/>
              <a:t>Guillan-Barré</a:t>
            </a:r>
            <a:r>
              <a:rPr dirty="0" sz="3100" lang="en-US"/>
              <a:t> Syndrome.</a:t>
            </a:r>
          </a:p>
          <a:p>
            <a:pPr algn="just"/>
            <a:r>
              <a:rPr b="1" dirty="0" sz="3100" lang="en-US"/>
              <a:t>CSF Glucose:</a:t>
            </a:r>
            <a:endParaRPr dirty="0" sz="3100" lang="en-US"/>
          </a:p>
          <a:p>
            <a:pPr algn="just" lvl="1"/>
            <a:r>
              <a:rPr dirty="0" sz="3100" lang="en-US"/>
              <a:t>Increased glucose indicating high blood sugar (</a:t>
            </a:r>
            <a:r>
              <a:rPr dirty="0" sz="3100" lang="en-US">
                <a:hlinkClick r:id="rId1"/>
              </a:rPr>
              <a:t>hyperglycemia</a:t>
            </a:r>
            <a:r>
              <a:rPr dirty="0" sz="3100" lang="en-US"/>
              <a:t>).</a:t>
            </a:r>
          </a:p>
          <a:p>
            <a:pPr algn="just" lvl="1"/>
            <a:r>
              <a:rPr dirty="0" sz="3100" lang="en-US"/>
              <a:t>Decreased glucose indicating low blood sugar (hypoglycemia), bacterial or fungal infection, </a:t>
            </a:r>
            <a:r>
              <a:rPr dirty="0" sz="3100" lang="en-US">
                <a:hlinkClick r:id="rId2"/>
              </a:rPr>
              <a:t>tuberculosis</a:t>
            </a:r>
            <a:r>
              <a:rPr dirty="0" sz="3100" lang="en-US"/>
              <a:t>, or </a:t>
            </a:r>
            <a:r>
              <a:rPr dirty="0" sz="3100" lang="en-US">
                <a:hlinkClick r:id="rId3"/>
              </a:rPr>
              <a:t>meningitis</a:t>
            </a:r>
            <a:r>
              <a:rPr dirty="0" sz="3100" lang="en-US"/>
              <a:t>.</a:t>
            </a:r>
          </a:p>
          <a:p>
            <a:pPr algn="just"/>
            <a:r>
              <a:rPr b="1" dirty="0" sz="3100" lang="en-US"/>
              <a:t>CSF cell count:</a:t>
            </a:r>
            <a:endParaRPr dirty="0" sz="3100" lang="en-US"/>
          </a:p>
          <a:p>
            <a:pPr algn="just" lvl="1"/>
            <a:r>
              <a:rPr dirty="0" sz="3100" lang="en-US"/>
              <a:t>Increased white blood cells in the CSF suggesting meningitis, tumor, abscess, acute infection, </a:t>
            </a:r>
            <a:r>
              <a:rPr dirty="0" sz="3100" lang="en-US">
                <a:hlinkClick r:id="rId4"/>
              </a:rPr>
              <a:t>stroke</a:t>
            </a:r>
            <a:r>
              <a:rPr dirty="0" sz="3100" lang="en-US"/>
              <a:t>, or </a:t>
            </a:r>
            <a:r>
              <a:rPr dirty="0" sz="3100" lang="en-US" err="1"/>
              <a:t>demyelinating</a:t>
            </a:r>
            <a:r>
              <a:rPr dirty="0" sz="3100" lang="en-US"/>
              <a:t> disease.</a:t>
            </a:r>
          </a:p>
          <a:p>
            <a:pPr algn="just" lvl="1"/>
            <a:r>
              <a:rPr dirty="0" sz="3100" lang="en-US"/>
              <a:t>Red blood cells in the CSF indicating </a:t>
            </a:r>
            <a:r>
              <a:rPr dirty="0" sz="3100" lang="en-US">
                <a:hlinkClick r:id="rId5" tooltip="Hemophilia Nursing Care Management and Study Guide"/>
              </a:rPr>
              <a:t>bleeding</a:t>
            </a:r>
            <a:r>
              <a:rPr dirty="0" sz="3100" lang="en-US"/>
              <a:t> into the spinal fluid or the result of a traumatic lumbar puncture.</a:t>
            </a:r>
          </a:p>
          <a:p>
            <a:pPr algn="just"/>
            <a:r>
              <a:rPr b="1" dirty="0" sz="3100" lang="en-US"/>
              <a:t>CSF Chloride:</a:t>
            </a:r>
            <a:endParaRPr dirty="0" sz="3100" lang="en-US"/>
          </a:p>
          <a:p>
            <a:pPr algn="just" lvl="1"/>
            <a:r>
              <a:rPr dirty="0" sz="3100" lang="en-US"/>
              <a:t>Decreased chloride indicating infected </a:t>
            </a:r>
            <a:r>
              <a:rPr dirty="0" sz="3100" lang="en-US" err="1"/>
              <a:t>meninges</a:t>
            </a:r>
            <a:r>
              <a:rPr dirty="0" sz="3100" lang="en-US"/>
              <a:t>.</a:t>
            </a:r>
          </a:p>
          <a:p>
            <a:pPr algn="just"/>
            <a:r>
              <a:rPr b="1" dirty="0" sz="3100" lang="en-US"/>
              <a:t>Gram stain:</a:t>
            </a:r>
            <a:endParaRPr dirty="0" sz="3100" lang="en-US"/>
          </a:p>
          <a:p>
            <a:pPr algn="just" lvl="1"/>
            <a:r>
              <a:rPr dirty="0" sz="3100" lang="en-US"/>
              <a:t>Gram-positive or Gram-negative organism indicating </a:t>
            </a:r>
            <a:r>
              <a:rPr dirty="0" sz="3100" lang="en-US" u="sng">
                <a:hlinkClick r:id="rId6"/>
              </a:rPr>
              <a:t>bacterial meningitis</a:t>
            </a:r>
            <a:r>
              <a:rPr dirty="0" sz="3100" lang="en-US"/>
              <a:t>.</a:t>
            </a:r>
          </a:p>
          <a:p>
            <a:pPr>
              <a:buNone/>
            </a:pPr>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210" name=""/>
        <p:cNvGrpSpPr/>
        <p:nvPr/>
      </p:nvGrpSpPr>
      <p:grpSpPr>
        <a:xfrm>
          <a:off x="0" y="0"/>
          <a:ext cx="0" cy="0"/>
          <a:chOff x="0" y="0"/>
          <a:chExt cx="0" cy="0"/>
        </a:xfrm>
      </p:grpSpPr>
      <p:sp>
        <p:nvSpPr>
          <p:cNvPr id="1048667" name="Content Placeholder 2"/>
          <p:cNvSpPr>
            <a:spLocks noGrp="1"/>
          </p:cNvSpPr>
          <p:nvPr>
            <p:ph idx="1"/>
          </p:nvPr>
        </p:nvSpPr>
        <p:spPr>
          <a:xfrm>
            <a:off x="152400" y="152400"/>
            <a:ext cx="8839200" cy="6553200"/>
          </a:xfrm>
        </p:spPr>
        <p:txBody>
          <a:bodyPr>
            <a:normAutofit fontScale="81250" lnSpcReduction="20000"/>
          </a:bodyPr>
          <a:p>
            <a:pPr algn="just">
              <a:buNone/>
            </a:pPr>
            <a:r>
              <a:rPr b="1" dirty="0" lang="en-US" u="sng"/>
              <a:t>Complications</a:t>
            </a:r>
            <a:endParaRPr dirty="0" lang="en-US" u="sng"/>
          </a:p>
          <a:p>
            <a:pPr algn="just">
              <a:buNone/>
            </a:pPr>
            <a:r>
              <a:rPr dirty="0" lang="en-US"/>
              <a:t>The possible complications after a lumbar puncture </a:t>
            </a:r>
            <a:r>
              <a:rPr dirty="0" lang="en-US" smtClean="0"/>
              <a:t>are:</a:t>
            </a:r>
          </a:p>
          <a:p>
            <a:pPr algn="just"/>
            <a:r>
              <a:rPr b="1" dirty="0" lang="en-US" smtClean="0"/>
              <a:t>Post-lumbar </a:t>
            </a:r>
            <a:r>
              <a:rPr b="1" dirty="0" lang="en-US"/>
              <a:t>puncture headache.</a:t>
            </a:r>
            <a:r>
              <a:rPr dirty="0" lang="en-US"/>
              <a:t> The most common complications of LP that occurs due to the leakage of CSF from the puncture site or into the tissues around it. The </a:t>
            </a:r>
            <a:r>
              <a:rPr dirty="0" lang="en-US">
                <a:hlinkClick r:id="rId1"/>
              </a:rPr>
              <a:t>pain</a:t>
            </a:r>
            <a:r>
              <a:rPr dirty="0" lang="en-US"/>
              <a:t> is aggravated while sitting, standing, or coughing and resolves after lying down.</a:t>
            </a:r>
          </a:p>
          <a:p>
            <a:pPr algn="just"/>
            <a:r>
              <a:rPr b="1" dirty="0" lang="en-US">
                <a:hlinkClick r:id="rId2" tooltip="5 Ways Nurses Can Keep Feet and Low Back Pain at Bay"/>
              </a:rPr>
              <a:t>Back pain</a:t>
            </a:r>
            <a:r>
              <a:rPr b="1" dirty="0" lang="en-US"/>
              <a:t>. </a:t>
            </a:r>
            <a:r>
              <a:rPr dirty="0" lang="en-US"/>
              <a:t>A pain or discomfort in the lower back may happen as a result of trauma to the local soft tissue.</a:t>
            </a:r>
          </a:p>
          <a:p>
            <a:pPr algn="just"/>
            <a:r>
              <a:rPr b="1" dirty="0" lang="en-US"/>
              <a:t>Pain or numbness.</a:t>
            </a:r>
            <a:r>
              <a:rPr dirty="0" lang="en-US"/>
              <a:t> A feeling of tingling sensation and numbness in the lower back and legs is felt temporarily.</a:t>
            </a:r>
          </a:p>
          <a:p>
            <a:pPr algn="just"/>
            <a:r>
              <a:rPr b="1" dirty="0" lang="en-US">
                <a:hlinkClick r:id="rId3"/>
              </a:rPr>
              <a:t>Bleeding</a:t>
            </a:r>
            <a:r>
              <a:rPr b="1" dirty="0" lang="en-US"/>
              <a:t>. </a:t>
            </a:r>
            <a:r>
              <a:rPr dirty="0" lang="en-US">
                <a:hlinkClick r:id="rId4"/>
              </a:rPr>
              <a:t>Bleeding</a:t>
            </a:r>
            <a:r>
              <a:rPr dirty="0" lang="en-US"/>
              <a:t> is usually noted in the area of the punctured site, or in some rare cases into the subarachnoid, subdural or epidural space.</a:t>
            </a:r>
          </a:p>
          <a:p>
            <a:pPr algn="just"/>
            <a:r>
              <a:rPr b="1" dirty="0" lang="en-US"/>
              <a:t>Brainstem </a:t>
            </a:r>
            <a:r>
              <a:rPr b="1" dirty="0" lang="en-US" err="1"/>
              <a:t>herniation</a:t>
            </a:r>
            <a:r>
              <a:rPr b="1" dirty="0" lang="en-US"/>
              <a:t>:</a:t>
            </a:r>
            <a:r>
              <a:rPr dirty="0" lang="en-US"/>
              <a:t> The increased pressure caused by the removal of CSF during LP will cause sudden shifting of brain tissue that can lead to the compression or </a:t>
            </a:r>
            <a:r>
              <a:rPr dirty="0" lang="en-US" err="1"/>
              <a:t>herniation</a:t>
            </a:r>
            <a:r>
              <a:rPr dirty="0" lang="en-US"/>
              <a:t> of the brainstem.</a:t>
            </a:r>
          </a:p>
          <a:p>
            <a:endParaRPr dirty="0" lang="en-US"/>
          </a:p>
          <a:p>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211" name=""/>
        <p:cNvGrpSpPr/>
        <p:nvPr/>
      </p:nvGrpSpPr>
      <p:grpSpPr>
        <a:xfrm>
          <a:off x="0" y="0"/>
          <a:ext cx="0" cy="0"/>
          <a:chOff x="0" y="0"/>
          <a:chExt cx="0" cy="0"/>
        </a:xfrm>
      </p:grpSpPr>
      <p:sp>
        <p:nvSpPr>
          <p:cNvPr id="1048668" name="Title 1"/>
          <p:cNvSpPr>
            <a:spLocks noGrp="1"/>
          </p:cNvSpPr>
          <p:nvPr>
            <p:ph type="title"/>
          </p:nvPr>
        </p:nvSpPr>
        <p:spPr>
          <a:xfrm>
            <a:off x="457200" y="274638"/>
            <a:ext cx="8229600" cy="792162"/>
          </a:xfrm>
        </p:spPr>
        <p:txBody>
          <a:bodyPr/>
          <a:p>
            <a:r>
              <a:rPr b="1" dirty="0" lang="en-US" smtClean="0"/>
              <a:t>2. BIOPSIES</a:t>
            </a:r>
            <a:endParaRPr b="1" dirty="0" lang="en-US"/>
          </a:p>
        </p:txBody>
      </p:sp>
      <p:sp>
        <p:nvSpPr>
          <p:cNvPr id="1048669" name="Content Placeholder 2"/>
          <p:cNvSpPr>
            <a:spLocks noGrp="1"/>
          </p:cNvSpPr>
          <p:nvPr>
            <p:ph idx="1"/>
          </p:nvPr>
        </p:nvSpPr>
        <p:spPr>
          <a:xfrm>
            <a:off x="228600" y="1295400"/>
            <a:ext cx="8686800" cy="5410200"/>
          </a:xfrm>
        </p:spPr>
        <p:txBody>
          <a:bodyPr>
            <a:normAutofit fontScale="96875" lnSpcReduction="10000"/>
          </a:bodyPr>
          <a:p>
            <a:pPr algn="just"/>
            <a:r>
              <a:rPr dirty="0" lang="en-US"/>
              <a:t>A </a:t>
            </a:r>
            <a:r>
              <a:rPr b="1" dirty="0" lang="en-US"/>
              <a:t>biopsy</a:t>
            </a:r>
            <a:r>
              <a:rPr dirty="0" lang="en-US"/>
              <a:t> is a medical test commonly performed by a surgeon, interventional radiologist, or an interventional cardiologist involving extraction of sample cells or tissues for examination to determine the presence or extent of a </a:t>
            </a:r>
            <a:r>
              <a:rPr dirty="0" lang="en-US" smtClean="0"/>
              <a:t>disease</a:t>
            </a:r>
          </a:p>
          <a:p>
            <a:pPr algn="just"/>
            <a:r>
              <a:rPr dirty="0" lang="en-US"/>
              <a:t>The tissue is generally examined under a </a:t>
            </a:r>
            <a:r>
              <a:rPr dirty="0" lang="en-US">
                <a:hlinkClick r:id="rId1" tooltip="Microscope"/>
              </a:rPr>
              <a:t>microscope</a:t>
            </a:r>
            <a:r>
              <a:rPr dirty="0" lang="en-US"/>
              <a:t> by a </a:t>
            </a:r>
            <a:r>
              <a:rPr dirty="0" lang="en-US">
                <a:hlinkClick r:id="rId2" tooltip="Pathologist"/>
              </a:rPr>
              <a:t>pathologist</a:t>
            </a:r>
            <a:r>
              <a:rPr dirty="0" lang="en-US"/>
              <a:t>, and can also be analyzed chemically</a:t>
            </a:r>
            <a:r>
              <a:rPr dirty="0" lang="en-US" smtClean="0"/>
              <a:t>.</a:t>
            </a:r>
          </a:p>
          <a:p>
            <a:pPr algn="just"/>
            <a:r>
              <a:rPr dirty="0" lang="en-US"/>
              <a:t>Biopsies are most commonly performed for insight into possible cancerous and inflammatory conditions.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212" name=""/>
        <p:cNvGrpSpPr/>
        <p:nvPr/>
      </p:nvGrpSpPr>
      <p:grpSpPr>
        <a:xfrm>
          <a:off x="0" y="0"/>
          <a:ext cx="0" cy="0"/>
          <a:chOff x="0" y="0"/>
          <a:chExt cx="0" cy="0"/>
        </a:xfrm>
      </p:grpSpPr>
      <p:sp>
        <p:nvSpPr>
          <p:cNvPr id="1048670" name="Content Placeholder 2"/>
          <p:cNvSpPr>
            <a:spLocks noGrp="1"/>
          </p:cNvSpPr>
          <p:nvPr>
            <p:ph idx="1"/>
          </p:nvPr>
        </p:nvSpPr>
        <p:spPr>
          <a:xfrm>
            <a:off x="152400" y="152400"/>
            <a:ext cx="8839200" cy="6477000"/>
          </a:xfrm>
        </p:spPr>
        <p:txBody>
          <a:bodyPr/>
          <a:p>
            <a:pPr algn="just"/>
            <a:r>
              <a:rPr dirty="0" lang="en-US" smtClean="0"/>
              <a:t>A </a:t>
            </a:r>
            <a:r>
              <a:rPr b="1" dirty="0" lang="en-US" smtClean="0"/>
              <a:t>pathologist  </a:t>
            </a:r>
            <a:r>
              <a:rPr dirty="0" lang="en-US" smtClean="0"/>
              <a:t>is a scientist who studies the causes and effects of diseases, especially one who examines laboratory samples of body tissue for diagnostic or forensic purposes(Oxford Dictionary)</a:t>
            </a:r>
          </a:p>
          <a:p>
            <a:pPr algn="just"/>
            <a:r>
              <a:rPr b="1" dirty="0" lang="en-US" smtClean="0"/>
              <a:t>Pathology </a:t>
            </a:r>
            <a:r>
              <a:rPr dirty="0" lang="en-US" smtClean="0"/>
              <a:t>is the study of the causes and effects of disease or injury</a:t>
            </a:r>
            <a:endParaRPr b="1"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213" name=""/>
        <p:cNvGrpSpPr/>
        <p:nvPr/>
      </p:nvGrpSpPr>
      <p:grpSpPr>
        <a:xfrm>
          <a:off x="0" y="0"/>
          <a:ext cx="0" cy="0"/>
          <a:chOff x="0" y="0"/>
          <a:chExt cx="0" cy="0"/>
        </a:xfrm>
      </p:grpSpPr>
      <p:sp>
        <p:nvSpPr>
          <p:cNvPr id="1048671" name="Title 1"/>
          <p:cNvSpPr>
            <a:spLocks noGrp="1"/>
          </p:cNvSpPr>
          <p:nvPr>
            <p:ph type="title"/>
          </p:nvPr>
        </p:nvSpPr>
        <p:spPr/>
        <p:txBody>
          <a:bodyPr>
            <a:normAutofit fontScale="90000"/>
          </a:bodyPr>
          <a:p>
            <a:r>
              <a:rPr b="1" dirty="0" lang="en-US" smtClean="0"/>
              <a:t>Most Common types of biopsies</a:t>
            </a:r>
            <a:endParaRPr b="1" dirty="0" lang="en-US"/>
          </a:p>
        </p:txBody>
      </p:sp>
      <p:sp>
        <p:nvSpPr>
          <p:cNvPr id="1048672" name="Content Placeholder 2"/>
          <p:cNvSpPr>
            <a:spLocks noGrp="1"/>
          </p:cNvSpPr>
          <p:nvPr>
            <p:ph idx="1"/>
          </p:nvPr>
        </p:nvSpPr>
        <p:spPr>
          <a:xfrm>
            <a:off x="228600" y="1295400"/>
            <a:ext cx="8610600" cy="5334000"/>
          </a:xfrm>
        </p:spPr>
        <p:txBody>
          <a:bodyPr/>
          <a:p>
            <a:pPr indent="-514350" marL="514350">
              <a:buAutoNum type="arabicParenBoth"/>
            </a:pPr>
            <a:r>
              <a:rPr b="1" dirty="0" lang="en-US" err="1"/>
              <a:t>I</a:t>
            </a:r>
            <a:r>
              <a:rPr b="1" dirty="0" lang="en-US" err="1" smtClean="0"/>
              <a:t>ncisional</a:t>
            </a:r>
            <a:r>
              <a:rPr dirty="0" lang="en-US"/>
              <a:t> </a:t>
            </a:r>
            <a:r>
              <a:rPr b="1" dirty="0" lang="en-US"/>
              <a:t>biopsy</a:t>
            </a:r>
            <a:r>
              <a:rPr dirty="0" lang="en-US"/>
              <a:t>, in which only a sample of tissue is removed; </a:t>
            </a:r>
          </a:p>
          <a:p>
            <a:pPr indent="-514350" marL="514350">
              <a:buNone/>
            </a:pPr>
            <a:r>
              <a:rPr dirty="0" lang="en-US" smtClean="0"/>
              <a:t>(</a:t>
            </a:r>
            <a:r>
              <a:rPr dirty="0" lang="en-US"/>
              <a:t>2) </a:t>
            </a:r>
            <a:r>
              <a:rPr b="1" dirty="0" lang="en-US" err="1" smtClean="0"/>
              <a:t>Excisional</a:t>
            </a:r>
            <a:r>
              <a:rPr dirty="0" lang="en-US"/>
              <a:t> </a:t>
            </a:r>
            <a:r>
              <a:rPr b="1" dirty="0" lang="en-US"/>
              <a:t>biopsy</a:t>
            </a:r>
            <a:r>
              <a:rPr dirty="0" lang="en-US"/>
              <a:t>, in which an entire lump or suspicious area is removed; and </a:t>
            </a:r>
            <a:endParaRPr dirty="0" lang="en-US" smtClean="0"/>
          </a:p>
          <a:p>
            <a:pPr indent="-514350" marL="514350">
              <a:buNone/>
            </a:pPr>
            <a:r>
              <a:rPr dirty="0" lang="en-US" smtClean="0"/>
              <a:t>(</a:t>
            </a:r>
            <a:r>
              <a:rPr dirty="0" lang="en-US"/>
              <a:t>3) </a:t>
            </a:r>
            <a:r>
              <a:rPr b="1" dirty="0" lang="en-US" smtClean="0"/>
              <a:t>Needle</a:t>
            </a:r>
            <a:r>
              <a:rPr b="1" dirty="0" lang="en-US"/>
              <a:t> biopsy, </a:t>
            </a:r>
            <a:r>
              <a:rPr dirty="0" lang="en-US"/>
              <a:t>in which a sample of tissue or fluid is removed with a </a:t>
            </a:r>
            <a:r>
              <a:rPr dirty="0" lang="en-US" smtClean="0"/>
              <a:t>needle, without preserving the histological architecture of the tissue cells,</a:t>
            </a:r>
            <a:endParaRPr dirty="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214" name=""/>
        <p:cNvGrpSpPr/>
        <p:nvPr/>
      </p:nvGrpSpPr>
      <p:grpSpPr>
        <a:xfrm>
          <a:off x="0" y="0"/>
          <a:ext cx="0" cy="0"/>
          <a:chOff x="0" y="0"/>
          <a:chExt cx="0" cy="0"/>
        </a:xfrm>
      </p:grpSpPr>
      <p:sp>
        <p:nvSpPr>
          <p:cNvPr id="1048673" name="Title 1"/>
          <p:cNvSpPr>
            <a:spLocks noGrp="1"/>
          </p:cNvSpPr>
          <p:nvPr>
            <p:ph type="title"/>
          </p:nvPr>
        </p:nvSpPr>
        <p:spPr/>
        <p:txBody>
          <a:bodyPr/>
          <a:p>
            <a:r>
              <a:rPr dirty="0" lang="en-US" smtClean="0"/>
              <a:t>Other types of biopsies</a:t>
            </a:r>
            <a:endParaRPr dirty="0" lang="en-US"/>
          </a:p>
        </p:txBody>
      </p:sp>
      <p:sp>
        <p:nvSpPr>
          <p:cNvPr id="1048674" name="Content Placeholder 2"/>
          <p:cNvSpPr>
            <a:spLocks noGrp="1"/>
          </p:cNvSpPr>
          <p:nvPr>
            <p:ph idx="1"/>
          </p:nvPr>
        </p:nvSpPr>
        <p:spPr/>
        <p:txBody>
          <a:bodyPr>
            <a:normAutofit fontScale="96875" lnSpcReduction="20000"/>
          </a:bodyPr>
          <a:p>
            <a:r>
              <a:rPr dirty="0" lang="en-US"/>
              <a:t>Image-guided </a:t>
            </a:r>
            <a:r>
              <a:rPr b="1" dirty="0" lang="en-US"/>
              <a:t>biopsy</a:t>
            </a:r>
            <a:r>
              <a:rPr dirty="0" lang="en-US"/>
              <a:t>. Some </a:t>
            </a:r>
            <a:r>
              <a:rPr b="1" dirty="0" lang="en-US"/>
              <a:t>types</a:t>
            </a:r>
            <a:r>
              <a:rPr dirty="0" lang="en-US"/>
              <a:t> of </a:t>
            </a:r>
            <a:r>
              <a:rPr b="1" dirty="0" lang="en-US"/>
              <a:t>biopsies</a:t>
            </a:r>
            <a:r>
              <a:rPr dirty="0" lang="en-US"/>
              <a:t> can be image guided. ...</a:t>
            </a:r>
          </a:p>
          <a:p>
            <a:r>
              <a:rPr dirty="0" lang="en-US"/>
              <a:t>Fine needle aspiration </a:t>
            </a:r>
            <a:r>
              <a:rPr b="1" dirty="0" lang="en-US"/>
              <a:t>biopsy</a:t>
            </a:r>
            <a:r>
              <a:rPr dirty="0" lang="en-US"/>
              <a:t>. ...</a:t>
            </a:r>
          </a:p>
          <a:p>
            <a:r>
              <a:rPr dirty="0" lang="en-US"/>
              <a:t>Core needle </a:t>
            </a:r>
            <a:r>
              <a:rPr b="1" dirty="0" lang="en-US"/>
              <a:t>biopsy</a:t>
            </a:r>
            <a:r>
              <a:rPr dirty="0" lang="en-US"/>
              <a:t>. ...</a:t>
            </a:r>
          </a:p>
          <a:p>
            <a:r>
              <a:rPr dirty="0" lang="en-US"/>
              <a:t>Vacuum-assisted </a:t>
            </a:r>
            <a:r>
              <a:rPr b="1" dirty="0" lang="en-US"/>
              <a:t>biopsy</a:t>
            </a:r>
            <a:r>
              <a:rPr dirty="0" lang="en-US"/>
              <a:t>. ...</a:t>
            </a:r>
          </a:p>
          <a:p>
            <a:r>
              <a:rPr dirty="0" lang="en-US" smtClean="0"/>
              <a:t>Shave</a:t>
            </a:r>
            <a:r>
              <a:rPr dirty="0" lang="en-US"/>
              <a:t> </a:t>
            </a:r>
            <a:r>
              <a:rPr b="1" dirty="0" lang="en-US"/>
              <a:t>biopsy</a:t>
            </a:r>
            <a:r>
              <a:rPr dirty="0" lang="en-US"/>
              <a:t>. ...</a:t>
            </a:r>
          </a:p>
          <a:p>
            <a:r>
              <a:rPr dirty="0" lang="en-US"/>
              <a:t>Punch </a:t>
            </a:r>
            <a:r>
              <a:rPr b="1" dirty="0" lang="en-US"/>
              <a:t>biopsy</a:t>
            </a:r>
            <a:r>
              <a:rPr dirty="0" lang="en-US"/>
              <a:t>. ...</a:t>
            </a:r>
          </a:p>
          <a:p>
            <a:r>
              <a:rPr dirty="0" lang="en-US"/>
              <a:t>Endoscopic </a:t>
            </a:r>
            <a:r>
              <a:rPr b="1" dirty="0" lang="en-US"/>
              <a:t>biopsy</a:t>
            </a:r>
            <a:r>
              <a:rPr dirty="0" lang="en-US"/>
              <a:t>.</a:t>
            </a:r>
          </a:p>
          <a:p>
            <a:endParaRPr dirty="0"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215" name=""/>
        <p:cNvGrpSpPr/>
        <p:nvPr/>
      </p:nvGrpSpPr>
      <p:grpSpPr>
        <a:xfrm>
          <a:off x="0" y="0"/>
          <a:ext cx="0" cy="0"/>
          <a:chOff x="0" y="0"/>
          <a:chExt cx="0" cy="0"/>
        </a:xfrm>
      </p:grpSpPr>
      <p:sp>
        <p:nvSpPr>
          <p:cNvPr id="1048675" name="Title 1"/>
          <p:cNvSpPr>
            <a:spLocks noGrp="1"/>
          </p:cNvSpPr>
          <p:nvPr>
            <p:ph type="title"/>
          </p:nvPr>
        </p:nvSpPr>
        <p:spPr>
          <a:xfrm>
            <a:off x="457200" y="274638"/>
            <a:ext cx="8229600" cy="715962"/>
          </a:xfrm>
        </p:spPr>
        <p:txBody>
          <a:bodyPr>
            <a:normAutofit fontScale="90000"/>
          </a:bodyPr>
          <a:p>
            <a:r>
              <a:rPr b="1" dirty="0" lang="en-US" smtClean="0"/>
              <a:t>History of biopsy</a:t>
            </a:r>
            <a:endParaRPr b="1" dirty="0" lang="en-US"/>
          </a:p>
        </p:txBody>
      </p:sp>
      <p:sp>
        <p:nvSpPr>
          <p:cNvPr id="1048676" name="Content Placeholder 2"/>
          <p:cNvSpPr>
            <a:spLocks noGrp="1"/>
          </p:cNvSpPr>
          <p:nvPr>
            <p:ph idx="1"/>
          </p:nvPr>
        </p:nvSpPr>
        <p:spPr>
          <a:xfrm>
            <a:off x="457200" y="1143000"/>
            <a:ext cx="8229600" cy="5410200"/>
          </a:xfrm>
        </p:spPr>
        <p:txBody>
          <a:bodyPr>
            <a:normAutofit/>
          </a:bodyPr>
          <a:p>
            <a:pPr algn="just"/>
            <a:r>
              <a:rPr dirty="0" lang="en-US"/>
              <a:t>The </a:t>
            </a:r>
            <a:r>
              <a:rPr dirty="0" lang="en-US">
                <a:hlinkClick r:id="rId1" tooltip="Arab"/>
              </a:rPr>
              <a:t>Arab</a:t>
            </a:r>
            <a:r>
              <a:rPr dirty="0" lang="en-US"/>
              <a:t> physician </a:t>
            </a:r>
            <a:r>
              <a:rPr dirty="0" lang="en-US" err="1">
                <a:hlinkClick r:id="rId2" tooltip="Abu al-Qasim al-Zahrawi"/>
              </a:rPr>
              <a:t>Abulcasis</a:t>
            </a:r>
            <a:r>
              <a:rPr dirty="0" lang="en-US"/>
              <a:t> (1013–1107) developed one of the earliest diagnostic biopsies. </a:t>
            </a:r>
            <a:endParaRPr dirty="0" lang="en-US" smtClean="0"/>
          </a:p>
          <a:p>
            <a:pPr algn="just"/>
            <a:r>
              <a:rPr dirty="0" lang="en-US" smtClean="0"/>
              <a:t>He </a:t>
            </a:r>
            <a:r>
              <a:rPr dirty="0" lang="en-US"/>
              <a:t>used a needle to puncture a </a:t>
            </a:r>
            <a:r>
              <a:rPr dirty="0" lang="en-US">
                <a:hlinkClick r:id="rId3" tooltip="Goiter"/>
              </a:rPr>
              <a:t>goiter</a:t>
            </a:r>
            <a:r>
              <a:rPr dirty="0" lang="en-US"/>
              <a:t> and then characterized the </a:t>
            </a:r>
            <a:r>
              <a:rPr dirty="0" lang="en-US" smtClean="0"/>
              <a:t>material</a:t>
            </a:r>
          </a:p>
          <a:p>
            <a:pPr algn="just"/>
            <a:r>
              <a:rPr dirty="0" lang="en-US"/>
              <a:t>The term </a:t>
            </a:r>
            <a:r>
              <a:rPr dirty="0" i="1" lang="en-US"/>
              <a:t>biopsy</a:t>
            </a:r>
            <a:r>
              <a:rPr dirty="0" lang="en-US"/>
              <a:t> reflects the </a:t>
            </a:r>
            <a:r>
              <a:rPr dirty="0" lang="en-US">
                <a:hlinkClick r:id="rId4" tooltip="Ancient Greek"/>
              </a:rPr>
              <a:t>Greek</a:t>
            </a:r>
            <a:r>
              <a:rPr dirty="0" lang="en-US"/>
              <a:t> words </a:t>
            </a:r>
            <a:r>
              <a:rPr dirty="0" lang="en-US" err="1"/>
              <a:t>βίος</a:t>
            </a:r>
            <a:r>
              <a:rPr dirty="0" lang="en-US"/>
              <a:t> </a:t>
            </a:r>
            <a:r>
              <a:rPr dirty="0" i="1" lang="en-US"/>
              <a:t>bios</a:t>
            </a:r>
            <a:r>
              <a:rPr dirty="0" lang="en-US"/>
              <a:t>, "life," and </a:t>
            </a:r>
            <a:r>
              <a:rPr dirty="0" lang="en-US" err="1"/>
              <a:t>ὄψις</a:t>
            </a:r>
            <a:r>
              <a:rPr dirty="0" lang="en-US"/>
              <a:t> </a:t>
            </a:r>
            <a:r>
              <a:rPr dirty="0" i="1" lang="en-US" err="1"/>
              <a:t>opsis</a:t>
            </a:r>
            <a:r>
              <a:rPr dirty="0" lang="en-US"/>
              <a:t>, "a sight</a:t>
            </a:r>
            <a:r>
              <a:rPr dirty="0" lang="en-US" smtClean="0"/>
              <a:t>."</a:t>
            </a:r>
            <a:endParaRPr dirty="0" lang="en-US"/>
          </a:p>
          <a:p>
            <a:pPr algn="just"/>
            <a:r>
              <a:rPr dirty="0" lang="en-US"/>
              <a:t>The French dermatologist </a:t>
            </a:r>
            <a:r>
              <a:rPr dirty="0" lang="en-US">
                <a:hlinkClick r:id="rId5" tooltip="Ernest Besnier"/>
              </a:rPr>
              <a:t>Ernest </a:t>
            </a:r>
            <a:r>
              <a:rPr dirty="0" lang="en-US" err="1">
                <a:hlinkClick r:id="rId5" tooltip="Ernest Besnier"/>
              </a:rPr>
              <a:t>Besnier</a:t>
            </a:r>
            <a:r>
              <a:rPr dirty="0" lang="en-US"/>
              <a:t> introduced the word </a:t>
            </a:r>
            <a:r>
              <a:rPr dirty="0" i="1" lang="en-US" err="1"/>
              <a:t>biopsie</a:t>
            </a:r>
            <a:r>
              <a:rPr dirty="0" lang="en-US"/>
              <a:t> to the medical community in 1879</a:t>
            </a:r>
          </a:p>
          <a:p>
            <a:endParaRPr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78" name=""/>
        <p:cNvGrpSpPr/>
        <p:nvPr/>
      </p:nvGrpSpPr>
      <p:grpSpPr>
        <a:xfrm>
          <a:off x="0" y="0"/>
          <a:ext cx="0" cy="0"/>
          <a:chOff x="0" y="0"/>
          <a:chExt cx="0" cy="0"/>
        </a:xfrm>
      </p:grpSpPr>
      <p:sp>
        <p:nvSpPr>
          <p:cNvPr id="1048616" name="Title 1"/>
          <p:cNvSpPr>
            <a:spLocks noGrp="1"/>
          </p:cNvSpPr>
          <p:nvPr>
            <p:ph type="title"/>
          </p:nvPr>
        </p:nvSpPr>
        <p:spPr/>
        <p:txBody>
          <a:bodyPr/>
          <a:p>
            <a:r>
              <a:rPr b="1" dirty="0" lang="en-US" smtClean="0"/>
              <a:t>Module Units</a:t>
            </a:r>
            <a:endParaRPr b="1" dirty="0" lang="en-US"/>
          </a:p>
        </p:txBody>
      </p:sp>
      <p:sp>
        <p:nvSpPr>
          <p:cNvPr id="1048617" name="Content Placeholder 2"/>
          <p:cNvSpPr>
            <a:spLocks noGrp="1"/>
          </p:cNvSpPr>
          <p:nvPr>
            <p:ph idx="1"/>
          </p:nvPr>
        </p:nvSpPr>
        <p:spPr/>
        <p:txBody>
          <a:bodyPr/>
          <a:p>
            <a:endParaRPr dirty="0" lang="en-US" smtClean="0"/>
          </a:p>
          <a:p>
            <a:r>
              <a:rPr dirty="0" lang="en-US" smtClean="0"/>
              <a:t>DIAGNOSTIC PROCEDURES (6HOURS)</a:t>
            </a:r>
          </a:p>
          <a:p>
            <a:pPr>
              <a:buNone/>
            </a:pPr>
            <a:endParaRPr dirty="0" lang="en-US"/>
          </a:p>
          <a:p>
            <a:r>
              <a:rPr dirty="0" lang="en-US" smtClean="0"/>
              <a:t>RADIOLOGICAL EXAMINATIONS (4 HOURS)</a:t>
            </a:r>
            <a:endParaRPr dirty="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216" name=""/>
        <p:cNvGrpSpPr/>
        <p:nvPr/>
      </p:nvGrpSpPr>
      <p:grpSpPr>
        <a:xfrm>
          <a:off x="0" y="0"/>
          <a:ext cx="0" cy="0"/>
          <a:chOff x="0" y="0"/>
          <a:chExt cx="0" cy="0"/>
        </a:xfrm>
      </p:grpSpPr>
      <p:sp>
        <p:nvSpPr>
          <p:cNvPr id="1048677" name="Content Placeholder 2"/>
          <p:cNvSpPr>
            <a:spLocks noGrp="1"/>
          </p:cNvSpPr>
          <p:nvPr>
            <p:ph idx="1"/>
          </p:nvPr>
        </p:nvSpPr>
        <p:spPr>
          <a:xfrm>
            <a:off x="304800" y="304800"/>
            <a:ext cx="8382000" cy="6172200"/>
          </a:xfrm>
        </p:spPr>
        <p:txBody>
          <a:bodyPr>
            <a:normAutofit fontScale="93750" lnSpcReduction="20000"/>
          </a:bodyPr>
          <a:p>
            <a:pPr>
              <a:buNone/>
            </a:pPr>
            <a:r>
              <a:rPr b="1" dirty="0" lang="en-US" u="sng" smtClean="0"/>
              <a:t>Medical use of biopsies</a:t>
            </a:r>
          </a:p>
          <a:p>
            <a:pPr>
              <a:buFont typeface="Wingdings" pitchFamily="2" charset="2"/>
              <a:buChar char="ü"/>
            </a:pPr>
            <a:r>
              <a:rPr dirty="0" lang="en-US" u="sng" smtClean="0"/>
              <a:t>Cancer</a:t>
            </a:r>
          </a:p>
          <a:p>
            <a:pPr algn="just">
              <a:buNone/>
            </a:pPr>
            <a:r>
              <a:rPr dirty="0" lang="en-US" smtClean="0">
                <a:hlinkClick r:id="rId1" tooltip="Pathology"/>
              </a:rPr>
              <a:t>Pathologic</a:t>
            </a:r>
            <a:r>
              <a:rPr dirty="0" lang="en-US"/>
              <a:t> examination of a biopsy </a:t>
            </a:r>
            <a:r>
              <a:rPr dirty="0" lang="en-US" smtClean="0"/>
              <a:t>can determine </a:t>
            </a:r>
            <a:r>
              <a:rPr dirty="0" lang="en-US"/>
              <a:t>whether a </a:t>
            </a:r>
            <a:r>
              <a:rPr dirty="0" lang="en-US" smtClean="0"/>
              <a:t>lesion is</a:t>
            </a:r>
            <a:r>
              <a:rPr dirty="0" lang="en-US"/>
              <a:t> </a:t>
            </a:r>
            <a:r>
              <a:rPr dirty="0" lang="en-US">
                <a:hlinkClick r:id="rId2" tooltip="Benign tumor"/>
              </a:rPr>
              <a:t>benign</a:t>
            </a:r>
            <a:r>
              <a:rPr dirty="0" lang="en-US"/>
              <a:t> or </a:t>
            </a:r>
            <a:r>
              <a:rPr dirty="0" lang="en-US">
                <a:hlinkClick r:id="rId3" tooltip="Malignant tumor"/>
              </a:rPr>
              <a:t>malignant</a:t>
            </a:r>
            <a:r>
              <a:rPr dirty="0" lang="en-US"/>
              <a:t>, and can help differentiate between different types of cancer.</a:t>
            </a:r>
            <a:endParaRPr dirty="0" lang="en-US" smtClean="0"/>
          </a:p>
          <a:p>
            <a:pPr>
              <a:buFont typeface="Wingdings" pitchFamily="2" charset="2"/>
              <a:buChar char="ü"/>
            </a:pPr>
            <a:r>
              <a:rPr dirty="0" lang="en-US" u="sng" smtClean="0"/>
              <a:t>Liquid biopsy</a:t>
            </a:r>
          </a:p>
          <a:p>
            <a:pPr>
              <a:buNone/>
            </a:pPr>
            <a:r>
              <a:rPr dirty="0" lang="en-US" smtClean="0"/>
              <a:t>-non-invasive </a:t>
            </a:r>
            <a:r>
              <a:rPr dirty="0" lang="en-US"/>
              <a:t>alternative to repeat invasive biopsies to monitor cancer </a:t>
            </a:r>
            <a:r>
              <a:rPr dirty="0" lang="en-US" smtClean="0"/>
              <a:t>treatment, </a:t>
            </a:r>
            <a:r>
              <a:rPr dirty="0" lang="en-US"/>
              <a:t>test available drugs against the circulating tumor </a:t>
            </a:r>
            <a:r>
              <a:rPr dirty="0" lang="en-US" smtClean="0"/>
              <a:t>cells, </a:t>
            </a:r>
            <a:r>
              <a:rPr dirty="0" lang="en-US"/>
              <a:t>evaluate the mutations in cancer and plan individualized treatments.</a:t>
            </a:r>
            <a:endParaRPr dirty="0" lang="en-US" u="sng" smtClean="0"/>
          </a:p>
          <a:p>
            <a:pPr>
              <a:buFont typeface="Wingdings" pitchFamily="2" charset="2"/>
              <a:buChar char="ü"/>
            </a:pPr>
            <a:r>
              <a:rPr dirty="0" lang="en-US" u="sng"/>
              <a:t>Precancerous </a:t>
            </a:r>
            <a:r>
              <a:rPr dirty="0" lang="en-US" u="sng" smtClean="0"/>
              <a:t>conditions</a:t>
            </a:r>
          </a:p>
          <a:p>
            <a:pPr>
              <a:buFont typeface="Wingdings" pitchFamily="2" charset="2"/>
              <a:buChar char="ü"/>
            </a:pPr>
            <a:r>
              <a:rPr dirty="0" lang="en-US" u="sng"/>
              <a:t>Inflammatory </a:t>
            </a:r>
            <a:r>
              <a:rPr dirty="0" lang="en-US" u="sng" smtClean="0"/>
              <a:t>conditions </a:t>
            </a:r>
            <a:r>
              <a:rPr dirty="0" lang="en-US" err="1" u="sng" smtClean="0"/>
              <a:t>eg</a:t>
            </a:r>
            <a:r>
              <a:rPr dirty="0" lang="en-US" u="sng" smtClean="0"/>
              <a:t>. Liver cirrhosis</a:t>
            </a:r>
            <a:endParaRPr dirty="0" lang="en-US" u="sng"/>
          </a:p>
          <a:p>
            <a:pPr>
              <a:buFont typeface="Wingdings" pitchFamily="2" charset="2"/>
              <a:buChar char="ü"/>
            </a:pPr>
            <a:endParaRPr b="1" dirty="0" lang="en-US"/>
          </a:p>
          <a:p>
            <a:pPr>
              <a:buFont typeface="Wingdings" pitchFamily="2" charset="2"/>
              <a:buChar char="ü"/>
            </a:pPr>
            <a:endParaRPr dirty="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603" name="Title 1"/>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b="1" dirty="0" lang="en-US" smtClean="0"/>
              <a:t>Biopsied </a:t>
            </a:r>
            <a:r>
              <a:rPr b="1" dirty="0" lang="en-US"/>
              <a:t>sites</a:t>
            </a:r>
            <a:r>
              <a:rPr dirty="0" lang="en-US"/>
              <a:t/>
            </a:r>
            <a:br>
              <a:rPr dirty="0" lang="en-US"/>
            </a:br>
            <a:endParaRPr dirty="0" lang="en-US"/>
          </a:p>
        </p:txBody>
      </p:sp>
      <p:sp>
        <p:nvSpPr>
          <p:cNvPr id="1048604" name="Content Placeholder 2"/>
          <p:cNvSpPr>
            <a:spLocks noGrp="1"/>
          </p:cNvSpPr>
          <p:nvPr>
            <p:ph idx="1"/>
          </p:nvPr>
        </p:nvSpPr>
        <p:spPr>
          <a:xfrm>
            <a:off x="228600" y="914400"/>
            <a:ext cx="8763000" cy="5943600"/>
          </a:xfrm>
        </p:spPr>
        <p:txBody>
          <a:bodyPr>
            <a:normAutofit fontScale="81250" lnSpcReduction="10000"/>
          </a:bodyPr>
          <a:p>
            <a:r>
              <a:rPr dirty="0" lang="en-US" smtClean="0"/>
              <a:t>Bone</a:t>
            </a:r>
          </a:p>
          <a:p>
            <a:r>
              <a:rPr dirty="0" lang="en-US" smtClean="0"/>
              <a:t>Bone marrow</a:t>
            </a:r>
          </a:p>
          <a:p>
            <a:r>
              <a:rPr dirty="0" lang="en-US" smtClean="0"/>
              <a:t>Breast</a:t>
            </a:r>
          </a:p>
          <a:p>
            <a:r>
              <a:rPr dirty="0" lang="en-US" err="1" smtClean="0"/>
              <a:t>GIT:</a:t>
            </a:r>
            <a:r>
              <a:rPr dirty="0" lang="en-US" err="1"/>
              <a:t>Flexible</a:t>
            </a:r>
            <a:r>
              <a:rPr dirty="0" lang="en-US"/>
              <a:t> </a:t>
            </a:r>
            <a:r>
              <a:rPr dirty="0" lang="en-US">
                <a:hlinkClick r:id="rId1" tooltip="Endoscopy"/>
              </a:rPr>
              <a:t>endoscopy</a:t>
            </a:r>
            <a:r>
              <a:rPr dirty="0" lang="en-US"/>
              <a:t> enables access to the upper and lower </a:t>
            </a:r>
            <a:r>
              <a:rPr dirty="0" lang="en-US">
                <a:hlinkClick r:id="rId2" tooltip="Gastrointestinal tract"/>
              </a:rPr>
              <a:t>gastrointestinal tract</a:t>
            </a:r>
            <a:r>
              <a:rPr dirty="0" lang="en-US"/>
              <a:t>, such that biopsy of the </a:t>
            </a:r>
            <a:r>
              <a:rPr dirty="0" lang="en-US">
                <a:hlinkClick r:id="rId3" tooltip="Esophagus"/>
              </a:rPr>
              <a:t>esophagus</a:t>
            </a:r>
            <a:r>
              <a:rPr dirty="0" lang="en-US"/>
              <a:t>, </a:t>
            </a:r>
            <a:r>
              <a:rPr dirty="0" lang="en-US">
                <a:hlinkClick r:id="rId4" tooltip="Stomach"/>
              </a:rPr>
              <a:t>stomach</a:t>
            </a:r>
            <a:r>
              <a:rPr dirty="0" lang="en-US"/>
              <a:t> and </a:t>
            </a:r>
            <a:r>
              <a:rPr dirty="0" lang="en-US">
                <a:hlinkClick r:id="rId5" tooltip="Duodenum"/>
              </a:rPr>
              <a:t>duodenum</a:t>
            </a:r>
            <a:r>
              <a:rPr dirty="0" lang="en-US"/>
              <a:t> via the mouth and the </a:t>
            </a:r>
            <a:r>
              <a:rPr dirty="0" lang="en-US">
                <a:hlinkClick r:id="rId6" tooltip="Rectum"/>
              </a:rPr>
              <a:t>rectum</a:t>
            </a:r>
            <a:r>
              <a:rPr dirty="0" lang="en-US"/>
              <a:t>, </a:t>
            </a:r>
            <a:r>
              <a:rPr dirty="0" lang="en-US">
                <a:hlinkClick r:id="rId7" tooltip="Colon (anatomy)"/>
              </a:rPr>
              <a:t>colon</a:t>
            </a:r>
            <a:r>
              <a:rPr dirty="0" lang="en-US"/>
              <a:t> and terminal </a:t>
            </a:r>
            <a:r>
              <a:rPr dirty="0" lang="en-US">
                <a:hlinkClick r:id="rId8" tooltip="Ileum"/>
              </a:rPr>
              <a:t>ileum</a:t>
            </a:r>
            <a:r>
              <a:rPr dirty="0" lang="en-US"/>
              <a:t> are commonplace.</a:t>
            </a:r>
            <a:r>
              <a:rPr dirty="0" lang="en-US" smtClean="0"/>
              <a:t> </a:t>
            </a:r>
          </a:p>
          <a:p>
            <a:r>
              <a:rPr dirty="0" lang="en-US" smtClean="0"/>
              <a:t>Lung</a:t>
            </a:r>
          </a:p>
          <a:p>
            <a:r>
              <a:rPr dirty="0" lang="en-US" smtClean="0"/>
              <a:t>Liver: </a:t>
            </a:r>
          </a:p>
          <a:p>
            <a:r>
              <a:rPr dirty="0" lang="en-US" smtClean="0"/>
              <a:t>Prostate</a:t>
            </a:r>
          </a:p>
          <a:p>
            <a:r>
              <a:rPr dirty="0" lang="en-US" smtClean="0"/>
              <a:t>Nervous </a:t>
            </a:r>
            <a:r>
              <a:rPr dirty="0" lang="en-US" err="1" smtClean="0"/>
              <a:t>system:</a:t>
            </a:r>
            <a:r>
              <a:rPr dirty="0" lang="en-US" err="1"/>
              <a:t>Forms</a:t>
            </a:r>
            <a:r>
              <a:rPr dirty="0" lang="en-US"/>
              <a:t> include </a:t>
            </a:r>
            <a:r>
              <a:rPr dirty="0" lang="en-US">
                <a:hlinkClick r:id="rId9" tooltip="Brain biopsy"/>
              </a:rPr>
              <a:t>brain biopsy</a:t>
            </a:r>
            <a:r>
              <a:rPr dirty="0" lang="en-US"/>
              <a:t>, </a:t>
            </a:r>
            <a:r>
              <a:rPr dirty="0" lang="en-US">
                <a:hlinkClick r:id="rId10" tooltip="Nerve biopsy"/>
              </a:rPr>
              <a:t>nerve biopsy</a:t>
            </a:r>
            <a:r>
              <a:rPr dirty="0" lang="en-US"/>
              <a:t>, and </a:t>
            </a:r>
            <a:r>
              <a:rPr dirty="0" lang="en-US" err="1" u="sng">
                <a:hlinkClick r:id="rId11"/>
              </a:rPr>
              <a:t>meningeal</a:t>
            </a:r>
            <a:r>
              <a:rPr dirty="0" lang="en-US" u="sng">
                <a:hlinkClick r:id="rId11"/>
              </a:rPr>
              <a:t> biopsy</a:t>
            </a:r>
            <a:endParaRPr dirty="0" lang="en-US" smtClean="0"/>
          </a:p>
          <a:p>
            <a:r>
              <a:rPr dirty="0" lang="en-US" err="1" smtClean="0"/>
              <a:t>Uro</a:t>
            </a:r>
            <a:r>
              <a:rPr dirty="0" lang="en-US" smtClean="0"/>
              <a:t>-genital system: </a:t>
            </a:r>
            <a:r>
              <a:rPr dirty="0" lang="en-US"/>
              <a:t>Forms include </a:t>
            </a:r>
            <a:r>
              <a:rPr dirty="0" lang="en-US">
                <a:hlinkClick r:id="rId12" tooltip="Renal biopsy"/>
              </a:rPr>
              <a:t>renal biopsy</a:t>
            </a:r>
            <a:r>
              <a:rPr dirty="0" lang="en-US"/>
              <a:t>, </a:t>
            </a:r>
            <a:r>
              <a:rPr dirty="0" lang="en-US">
                <a:hlinkClick r:id="rId13" tooltip="Endometrial biopsy"/>
              </a:rPr>
              <a:t>endometrial biopsy</a:t>
            </a:r>
            <a:r>
              <a:rPr dirty="0" lang="en-US"/>
              <a:t> and </a:t>
            </a:r>
            <a:r>
              <a:rPr dirty="0" lang="en-US" u="sng">
                <a:hlinkClick r:id="rId14"/>
              </a:rPr>
              <a:t>cervical </a:t>
            </a:r>
            <a:r>
              <a:rPr dirty="0" lang="en-US" err="1" u="sng">
                <a:hlinkClick r:id="rId14"/>
              </a:rPr>
              <a:t>conization</a:t>
            </a:r>
            <a:endParaRPr dirty="0" lang="en-US" smtClean="0"/>
          </a:p>
          <a:p>
            <a:endParaRPr dirty="0" lang="en-US" smtClean="0"/>
          </a:p>
          <a:p>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597" name="Title 1"/>
          <p:cNvSpPr>
            <a:spLocks noGrp="1"/>
          </p:cNvSpPr>
          <p:nvPr>
            <p:ph type="title"/>
          </p:nvPr>
        </p:nvSpPr>
        <p:spPr/>
        <p:txBody>
          <a:bodyPr>
            <a:normAutofit fontScale="90000"/>
          </a:bodyPr>
          <a:p>
            <a:r>
              <a:rPr b="1" dirty="0" lang="en-US" smtClean="0"/>
              <a:t>Nursing responsibilities</a:t>
            </a:r>
            <a:r>
              <a:rPr dirty="0" lang="en-US" smtClean="0"/>
              <a:t> in BIOPSY</a:t>
            </a:r>
            <a:endParaRPr dirty="0" lang="en-US"/>
          </a:p>
        </p:txBody>
      </p:sp>
      <p:sp>
        <p:nvSpPr>
          <p:cNvPr id="1048598" name="Content Placeholder 2"/>
          <p:cNvSpPr>
            <a:spLocks noGrp="1"/>
          </p:cNvSpPr>
          <p:nvPr>
            <p:ph idx="1"/>
          </p:nvPr>
        </p:nvSpPr>
        <p:spPr>
          <a:xfrm>
            <a:off x="228600" y="1295400"/>
            <a:ext cx="8610600" cy="5334000"/>
          </a:xfrm>
        </p:spPr>
        <p:txBody>
          <a:bodyPr>
            <a:normAutofit/>
          </a:bodyPr>
          <a:p>
            <a:r>
              <a:rPr dirty="0" sz="4000" lang="en-US" smtClean="0"/>
              <a:t>Preparing </a:t>
            </a:r>
            <a:r>
              <a:rPr dirty="0" sz="4000" lang="en-US"/>
              <a:t>and educating the patient, </a:t>
            </a:r>
            <a:endParaRPr dirty="0" sz="4000" lang="en-US" smtClean="0"/>
          </a:p>
          <a:p>
            <a:r>
              <a:rPr dirty="0" sz="4000" lang="en-US"/>
              <a:t>A</a:t>
            </a:r>
            <a:r>
              <a:rPr dirty="0" sz="4000" lang="en-US" smtClean="0"/>
              <a:t>ssessing him/her </a:t>
            </a:r>
            <a:r>
              <a:rPr dirty="0" sz="4000" lang="en-US"/>
              <a:t>for complications, </a:t>
            </a:r>
            <a:endParaRPr dirty="0" sz="4000" lang="en-US" smtClean="0"/>
          </a:p>
          <a:p>
            <a:r>
              <a:rPr dirty="0" sz="4000" lang="en-US"/>
              <a:t>S</a:t>
            </a:r>
            <a:r>
              <a:rPr dirty="0" sz="4000" lang="en-US" smtClean="0"/>
              <a:t>upporting him/her </a:t>
            </a:r>
            <a:r>
              <a:rPr dirty="0" sz="4000" lang="en-US"/>
              <a:t>during the procedure, </a:t>
            </a:r>
            <a:r>
              <a:rPr dirty="0" sz="4000" lang="en-US" smtClean="0"/>
              <a:t>and</a:t>
            </a:r>
          </a:p>
          <a:p>
            <a:r>
              <a:rPr dirty="0" sz="4000" lang="en-US" smtClean="0"/>
              <a:t>Participating in the procedure.</a:t>
            </a:r>
            <a:endParaRPr dirty="0" sz="400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591" name="Title 1"/>
          <p:cNvSpPr>
            <a:spLocks noGrp="1"/>
          </p:cNvSpPr>
          <p:nvPr>
            <p:ph type="title"/>
          </p:nvPr>
        </p:nvSpPr>
        <p:spPr>
          <a:xfrm>
            <a:off x="457200" y="274638"/>
            <a:ext cx="8229600" cy="868362"/>
          </a:xfrm>
        </p:spPr>
        <p:txBody>
          <a:bodyPr>
            <a:normAutofit fontScale="90000"/>
          </a:bodyPr>
          <a:p>
            <a:r>
              <a:rPr b="1" dirty="0" lang="en-US" smtClean="0"/>
              <a:t>3. PARACENTESIS &amp; THORACENTESIS</a:t>
            </a:r>
            <a:endParaRPr b="1" dirty="0" lang="en-US"/>
          </a:p>
        </p:txBody>
      </p:sp>
      <p:sp>
        <p:nvSpPr>
          <p:cNvPr id="1048592" name="Content Placeholder 2"/>
          <p:cNvSpPr>
            <a:spLocks noGrp="1"/>
          </p:cNvSpPr>
          <p:nvPr>
            <p:ph idx="1"/>
          </p:nvPr>
        </p:nvSpPr>
        <p:spPr>
          <a:xfrm>
            <a:off x="0" y="1371600"/>
            <a:ext cx="9144000" cy="5486400"/>
          </a:xfrm>
        </p:spPr>
        <p:txBody>
          <a:bodyPr>
            <a:normAutofit fontScale="93750" lnSpcReduction="10000"/>
          </a:bodyPr>
          <a:p>
            <a:pPr algn="just"/>
            <a:r>
              <a:rPr b="1" dirty="0" lang="en-US" err="1" smtClean="0"/>
              <a:t>Thoracentesis</a:t>
            </a:r>
            <a:r>
              <a:rPr dirty="0" lang="en-US" smtClean="0"/>
              <a:t> and </a:t>
            </a:r>
            <a:r>
              <a:rPr b="1" dirty="0" lang="en-US" smtClean="0"/>
              <a:t>Paracentesis</a:t>
            </a:r>
            <a:r>
              <a:rPr dirty="0" lang="en-US" smtClean="0"/>
              <a:t> are procedures for removing fluid buildup in the body.</a:t>
            </a:r>
            <a:endParaRPr b="1" dirty="0" lang="en-US" smtClean="0"/>
          </a:p>
          <a:p>
            <a:pPr algn="just"/>
            <a:r>
              <a:rPr b="1" dirty="0" lang="en-US" smtClean="0"/>
              <a:t>Paracentesis</a:t>
            </a:r>
            <a:r>
              <a:rPr dirty="0" lang="en-US" smtClean="0"/>
              <a:t> </a:t>
            </a:r>
            <a:r>
              <a:rPr dirty="0" lang="en-US"/>
              <a:t>is a form of body fluid sampling procedure, generally referring to </a:t>
            </a:r>
            <a:r>
              <a:rPr dirty="0" lang="en-US" err="1"/>
              <a:t>peritoneocentesis</a:t>
            </a:r>
            <a:r>
              <a:rPr dirty="0" lang="en-US"/>
              <a:t> in which the peritoneal cavity is punctured by a needle to sample peritoneal fluid. </a:t>
            </a:r>
            <a:endParaRPr dirty="0" lang="en-US" smtClean="0"/>
          </a:p>
          <a:p>
            <a:pPr algn="just"/>
            <a:r>
              <a:rPr dirty="0" lang="en-US" smtClean="0"/>
              <a:t>The </a:t>
            </a:r>
            <a:r>
              <a:rPr dirty="0" lang="en-US"/>
              <a:t>procedure is used to remove fluid from the peritoneal cavity, particularly if this cannot be achieved with medication</a:t>
            </a:r>
            <a:r>
              <a:rPr dirty="0" lang="en-US" smtClean="0"/>
              <a:t>.</a:t>
            </a:r>
          </a:p>
          <a:p>
            <a:pPr algn="just"/>
            <a:r>
              <a:rPr dirty="0" lang="en-US" smtClean="0"/>
              <a:t>Can also refer to the </a:t>
            </a:r>
            <a:r>
              <a:rPr dirty="0" lang="en-US"/>
              <a:t>perforation of a cavity of the body or of a cyst or similar outgrowth, especially with a hollow needle to remove fluid or gas.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68" name=""/>
        <p:cNvGrpSpPr/>
        <p:nvPr/>
      </p:nvGrpSpPr>
      <p:grpSpPr>
        <a:xfrm>
          <a:off x="0" y="0"/>
          <a:ext cx="0" cy="0"/>
          <a:chOff x="0" y="0"/>
          <a:chExt cx="0" cy="0"/>
        </a:xfrm>
      </p:grpSpPr>
      <p:sp>
        <p:nvSpPr>
          <p:cNvPr id="1048586" name="Content Placeholder 2"/>
          <p:cNvSpPr>
            <a:spLocks noGrp="1"/>
          </p:cNvSpPr>
          <p:nvPr>
            <p:ph idx="1"/>
          </p:nvPr>
        </p:nvSpPr>
        <p:spPr>
          <a:xfrm>
            <a:off x="228600" y="152400"/>
            <a:ext cx="8686800" cy="6553200"/>
          </a:xfrm>
        </p:spPr>
        <p:txBody>
          <a:bodyPr>
            <a:normAutofit/>
          </a:bodyPr>
          <a:p>
            <a:pPr algn="just"/>
            <a:r>
              <a:rPr dirty="0" lang="en-US"/>
              <a:t>Paracentesis is a procedure in which a needle or catheter is inserted into the peritoneal cavity to obtain </a:t>
            </a:r>
            <a:r>
              <a:rPr dirty="0" lang="en-US" err="1"/>
              <a:t>ascitic</a:t>
            </a:r>
            <a:r>
              <a:rPr dirty="0" lang="en-US"/>
              <a:t> fluid for diagnostic or therapeutic purposes.</a:t>
            </a:r>
            <a:r>
              <a:rPr baseline="30000" dirty="0" lang="en-US"/>
              <a:t> </a:t>
            </a:r>
            <a:endParaRPr baseline="30000" dirty="0" lang="en-US" smtClean="0"/>
          </a:p>
          <a:p>
            <a:pPr algn="just"/>
            <a:r>
              <a:rPr dirty="0" lang="en-US" err="1" smtClean="0"/>
              <a:t>Ascitic</a:t>
            </a:r>
            <a:r>
              <a:rPr dirty="0" lang="en-US" smtClean="0"/>
              <a:t> </a:t>
            </a:r>
            <a:r>
              <a:rPr dirty="0" lang="en-US"/>
              <a:t>fluid may be used to help determine the etiology of </a:t>
            </a:r>
            <a:r>
              <a:rPr dirty="0" lang="en-US" err="1"/>
              <a:t>ascites</a:t>
            </a:r>
            <a:r>
              <a:rPr dirty="0" lang="en-US"/>
              <a:t>, as well as to evaluate for infection or presence of cancer</a:t>
            </a:r>
            <a:r>
              <a:rPr dirty="0" lang="en-US" smtClean="0"/>
              <a:t>.</a:t>
            </a:r>
          </a:p>
          <a:p>
            <a:pPr algn="just"/>
            <a:r>
              <a:rPr b="1" dirty="0" lang="en-US" err="1" smtClean="0"/>
              <a:t>Thoracentesis</a:t>
            </a:r>
            <a:r>
              <a:rPr dirty="0" lang="en-US" smtClean="0"/>
              <a:t> refers to the removal of fluid from the space between the lungs and the chest wall, called the pleural cavity. </a:t>
            </a:r>
          </a:p>
          <a:p>
            <a:pPr algn="just"/>
            <a:r>
              <a:rPr b="1" dirty="0" lang="en-US" smtClean="0"/>
              <a:t>Paracentesis</a:t>
            </a:r>
            <a:r>
              <a:rPr dirty="0" lang="en-US" smtClean="0"/>
              <a:t> refers to removing fluid from the abdominal cavity.</a:t>
            </a:r>
            <a:endParaRPr dirty="0"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64" name=""/>
        <p:cNvGrpSpPr/>
        <p:nvPr/>
      </p:nvGrpSpPr>
      <p:grpSpPr>
        <a:xfrm>
          <a:off x="0" y="0"/>
          <a:ext cx="0" cy="0"/>
          <a:chOff x="0" y="0"/>
          <a:chExt cx="0" cy="0"/>
        </a:xfrm>
      </p:grpSpPr>
      <p:sp>
        <p:nvSpPr>
          <p:cNvPr id="1048590" name="Content Placeholder 2"/>
          <p:cNvSpPr>
            <a:spLocks noGrp="1"/>
          </p:cNvSpPr>
          <p:nvPr>
            <p:ph idx="1"/>
          </p:nvPr>
        </p:nvSpPr>
        <p:spPr>
          <a:xfrm>
            <a:off x="152400" y="152400"/>
            <a:ext cx="8839200" cy="6705600"/>
          </a:xfrm>
        </p:spPr>
        <p:txBody>
          <a:bodyPr>
            <a:normAutofit fontScale="81250" lnSpcReduction="20000"/>
          </a:bodyPr>
          <a:p>
            <a:pPr>
              <a:buNone/>
            </a:pPr>
            <a:r>
              <a:rPr b="1" dirty="0" lang="en-US" u="sng"/>
              <a:t>Equipment</a:t>
            </a:r>
          </a:p>
          <a:p>
            <a:r>
              <a:rPr dirty="0" lang="en-US"/>
              <a:t>Disposable </a:t>
            </a:r>
            <a:r>
              <a:rPr dirty="0" lang="en-US" err="1"/>
              <a:t>paracentesis</a:t>
            </a:r>
            <a:r>
              <a:rPr dirty="0" lang="en-US"/>
              <a:t>/</a:t>
            </a:r>
            <a:r>
              <a:rPr dirty="0" lang="en-US" err="1"/>
              <a:t>thoracentesis</a:t>
            </a:r>
            <a:r>
              <a:rPr dirty="0" lang="en-US"/>
              <a:t> kits usually include the following: </a:t>
            </a:r>
          </a:p>
          <a:p>
            <a:r>
              <a:rPr dirty="0" lang="en-US"/>
              <a:t>Antiseptic swab sticks</a:t>
            </a:r>
          </a:p>
          <a:p>
            <a:r>
              <a:rPr dirty="0" lang="en-US"/>
              <a:t>Fenestrated drape</a:t>
            </a:r>
          </a:p>
          <a:p>
            <a:r>
              <a:rPr b="1" dirty="0" lang="en-US" err="1">
                <a:hlinkClick r:id="rId1"/>
              </a:rPr>
              <a:t>Lidocaine</a:t>
            </a:r>
            <a:r>
              <a:rPr dirty="0" lang="en-US"/>
              <a:t> 1%, 5-mL </a:t>
            </a:r>
            <a:r>
              <a:rPr dirty="0" lang="en-US" smtClean="0"/>
              <a:t>ampoule</a:t>
            </a:r>
            <a:endParaRPr dirty="0" lang="en-US"/>
          </a:p>
          <a:p>
            <a:r>
              <a:rPr dirty="0" lang="en-US"/>
              <a:t>Syringe, 10 </a:t>
            </a:r>
            <a:r>
              <a:rPr dirty="0" lang="en-US" err="1"/>
              <a:t>mL</a:t>
            </a:r>
            <a:endParaRPr dirty="0" lang="en-US"/>
          </a:p>
          <a:p>
            <a:r>
              <a:rPr dirty="0" lang="en-US"/>
              <a:t>2-inch-long injection needle</a:t>
            </a:r>
          </a:p>
          <a:p>
            <a:r>
              <a:rPr dirty="0" lang="en-US"/>
              <a:t>No. 11 blade scalpel</a:t>
            </a:r>
          </a:p>
          <a:p>
            <a:r>
              <a:rPr dirty="0" lang="en-US"/>
              <a:t>14-gauge catheter over 17-gauge × 6-inch needle with three-way stopcock or one-way valve, self-sealing valve, and a 5-mL </a:t>
            </a:r>
            <a:r>
              <a:rPr dirty="0" lang="en-US" err="1"/>
              <a:t>Luer</a:t>
            </a:r>
            <a:r>
              <a:rPr dirty="0" lang="en-US"/>
              <a:t> Lock syringe</a:t>
            </a:r>
          </a:p>
          <a:p>
            <a:r>
              <a:rPr dirty="0" lang="en-US"/>
              <a:t>Syringe, 60 </a:t>
            </a:r>
            <a:r>
              <a:rPr dirty="0" lang="en-US" err="1"/>
              <a:t>mL</a:t>
            </a:r>
            <a:endParaRPr dirty="0" lang="en-US"/>
          </a:p>
          <a:p>
            <a:r>
              <a:rPr dirty="0" lang="en-US"/>
              <a:t>Tubing set with roller clamp</a:t>
            </a:r>
          </a:p>
          <a:p>
            <a:r>
              <a:rPr dirty="0" lang="en-US"/>
              <a:t>Drainage bag or vacuum container</a:t>
            </a:r>
          </a:p>
          <a:p>
            <a:r>
              <a:rPr dirty="0" lang="en-US" smtClean="0"/>
              <a:t>Specimen </a:t>
            </a:r>
            <a:r>
              <a:rPr dirty="0" lang="en-US"/>
              <a:t>vials or collection bottles (3)</a:t>
            </a:r>
          </a:p>
          <a:p>
            <a:r>
              <a:rPr dirty="0" lang="en-US"/>
              <a:t>Gauze, 4 inch × 4 inch</a:t>
            </a:r>
          </a:p>
          <a:p>
            <a:r>
              <a:rPr dirty="0" lang="en-US"/>
              <a:t>Adhesive dressing</a:t>
            </a:r>
          </a:p>
          <a:p>
            <a:endParaRPr dirty="0" lang="en-US"/>
          </a:p>
          <a:p>
            <a:endParaRPr dirty="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66" name=""/>
        <p:cNvGrpSpPr/>
        <p:nvPr/>
      </p:nvGrpSpPr>
      <p:grpSpPr>
        <a:xfrm>
          <a:off x="0" y="0"/>
          <a:ext cx="0" cy="0"/>
          <a:chOff x="0" y="0"/>
          <a:chExt cx="0" cy="0"/>
        </a:xfrm>
      </p:grpSpPr>
      <p:sp>
        <p:nvSpPr>
          <p:cNvPr id="1048593" name="Content Placeholder 2"/>
          <p:cNvSpPr>
            <a:spLocks noGrp="1"/>
          </p:cNvSpPr>
          <p:nvPr>
            <p:ph idx="1"/>
          </p:nvPr>
        </p:nvSpPr>
        <p:spPr>
          <a:xfrm>
            <a:off x="152400" y="152400"/>
            <a:ext cx="8534400" cy="6477000"/>
          </a:xfrm>
        </p:spPr>
        <p:txBody>
          <a:bodyPr>
            <a:normAutofit fontScale="96875" lnSpcReduction="10000"/>
          </a:bodyPr>
          <a:p>
            <a:pPr>
              <a:buNone/>
            </a:pPr>
            <a:r>
              <a:rPr b="1" dirty="0" lang="en-US" u="sng"/>
              <a:t>Indications</a:t>
            </a:r>
          </a:p>
          <a:p>
            <a:r>
              <a:rPr dirty="0" lang="en-US"/>
              <a:t>Evaluation of </a:t>
            </a:r>
            <a:r>
              <a:rPr dirty="0" lang="en-US" err="1"/>
              <a:t>ascites</a:t>
            </a:r>
            <a:r>
              <a:rPr dirty="0" lang="en-US"/>
              <a:t> fluid to help determine etiology, to differentiate </a:t>
            </a:r>
            <a:r>
              <a:rPr dirty="0" lang="en-US" err="1"/>
              <a:t>transudate</a:t>
            </a:r>
            <a:r>
              <a:rPr dirty="0" lang="en-US"/>
              <a:t> versus </a:t>
            </a:r>
            <a:r>
              <a:rPr dirty="0" lang="en-US" err="1"/>
              <a:t>exudate</a:t>
            </a:r>
            <a:r>
              <a:rPr dirty="0" lang="en-US"/>
              <a:t>, to detect the presence of cancerous cells, or to address other considerations</a:t>
            </a:r>
          </a:p>
          <a:p>
            <a:r>
              <a:rPr dirty="0" lang="en-US"/>
              <a:t>Evaluation of blunt or penetrating abdominal injury</a:t>
            </a:r>
          </a:p>
          <a:p>
            <a:r>
              <a:rPr dirty="0" lang="en-US"/>
              <a:t>Relief of respiratory distress due to increased intra-abdominal pressure</a:t>
            </a:r>
          </a:p>
          <a:p>
            <a:r>
              <a:rPr dirty="0" lang="en-US"/>
              <a:t>Evaluation of acute abdomen</a:t>
            </a:r>
          </a:p>
          <a:p>
            <a:r>
              <a:rPr dirty="0" lang="en-US"/>
              <a:t>Evaluation of acute or spontaneous peritonitis</a:t>
            </a:r>
          </a:p>
          <a:p>
            <a:r>
              <a:rPr dirty="0" lang="en-US"/>
              <a:t>Evaluation of acute pancreatitis</a:t>
            </a:r>
          </a:p>
          <a:p>
            <a:endParaRPr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599" name="Content Placeholder 2"/>
          <p:cNvSpPr>
            <a:spLocks noGrp="1"/>
          </p:cNvSpPr>
          <p:nvPr>
            <p:ph idx="1"/>
          </p:nvPr>
        </p:nvSpPr>
        <p:spPr>
          <a:xfrm>
            <a:off x="228600" y="304800"/>
            <a:ext cx="8686800" cy="6324600"/>
          </a:xfrm>
        </p:spPr>
        <p:txBody>
          <a:bodyPr>
            <a:normAutofit fontScale="78125" lnSpcReduction="20000"/>
          </a:bodyPr>
          <a:p>
            <a:pPr>
              <a:buNone/>
            </a:pPr>
            <a:r>
              <a:rPr b="1" dirty="0" lang="en-US" u="sng"/>
              <a:t>Contraindications</a:t>
            </a:r>
          </a:p>
          <a:p>
            <a:r>
              <a:rPr dirty="0" lang="en-US"/>
              <a:t>Acute abdomen requiring immediate surgery (absolute contraindication)</a:t>
            </a:r>
          </a:p>
          <a:p>
            <a:r>
              <a:rPr dirty="0" lang="en-US"/>
              <a:t>Severe thrombocytopenia (platelet count &lt;20 × 103/</a:t>
            </a:r>
            <a:r>
              <a:rPr dirty="0" lang="en-US" err="1"/>
              <a:t>μL</a:t>
            </a:r>
            <a:r>
              <a:rPr dirty="0" lang="en-US"/>
              <a:t>)</a:t>
            </a:r>
          </a:p>
          <a:p>
            <a:r>
              <a:rPr dirty="0" lang="en-US" err="1"/>
              <a:t>Coagulopathy</a:t>
            </a:r>
            <a:r>
              <a:rPr dirty="0" lang="en-US"/>
              <a:t> (international normalized ratio [INR] &gt;2.0)</a:t>
            </a:r>
          </a:p>
          <a:p>
            <a:r>
              <a:rPr dirty="0" lang="en-US"/>
              <a:t>In patients without clinical evidence of active bleeding, routine labs such as prothrombin time (PT), activated partial </a:t>
            </a:r>
            <a:r>
              <a:rPr dirty="0" lang="en-US" err="1"/>
              <a:t>thromboplastin</a:t>
            </a:r>
            <a:r>
              <a:rPr dirty="0" lang="en-US"/>
              <a:t> time (</a:t>
            </a:r>
            <a:r>
              <a:rPr dirty="0" lang="en-US" err="1"/>
              <a:t>aPTT</a:t>
            </a:r>
            <a:r>
              <a:rPr dirty="0" lang="en-US"/>
              <a:t>), and platelet counts may not be needed prior to the procedure.</a:t>
            </a:r>
          </a:p>
          <a:p>
            <a:r>
              <a:rPr dirty="0" lang="en-US"/>
              <a:t>Severe bowel distention (use extra caution)</a:t>
            </a:r>
          </a:p>
          <a:p>
            <a:r>
              <a:rPr dirty="0" lang="en-US"/>
              <a:t>Multiple previous abdominal operations</a:t>
            </a:r>
          </a:p>
          <a:p>
            <a:r>
              <a:rPr dirty="0" lang="en-US"/>
              <a:t>Pregnancy (absolute to midline procedure)</a:t>
            </a:r>
          </a:p>
          <a:p>
            <a:r>
              <a:rPr dirty="0" lang="en-US"/>
              <a:t>Distended bladder that cannot be emptied with a Foley catheter (relative contraindication)</a:t>
            </a:r>
          </a:p>
          <a:p>
            <a:r>
              <a:rPr dirty="0" lang="en-US"/>
              <a:t>Obvious infection at the intended site of insertion (relative contraindication)</a:t>
            </a:r>
          </a:p>
          <a:p>
            <a:r>
              <a:rPr dirty="0" lang="en-US"/>
              <a:t>Severe </a:t>
            </a:r>
            <a:r>
              <a:rPr dirty="0" lang="en-US" err="1"/>
              <a:t>hypoproteinemia</a:t>
            </a:r>
            <a:r>
              <a:rPr dirty="0" lang="en-US"/>
              <a:t> (relative contraindication)</a:t>
            </a:r>
          </a:p>
          <a:p>
            <a:r>
              <a:rPr dirty="0" lang="en-US"/>
              <a:t>Intra-abdominal adhesions</a:t>
            </a:r>
          </a:p>
          <a:p>
            <a:endParaRPr dirty="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217" name=""/>
        <p:cNvGrpSpPr/>
        <p:nvPr/>
      </p:nvGrpSpPr>
      <p:grpSpPr>
        <a:xfrm>
          <a:off x="0" y="0"/>
          <a:ext cx="0" cy="0"/>
          <a:chOff x="0" y="0"/>
          <a:chExt cx="0" cy="0"/>
        </a:xfrm>
      </p:grpSpPr>
      <p:sp>
        <p:nvSpPr>
          <p:cNvPr id="1048678" name="Title 1"/>
          <p:cNvSpPr>
            <a:spLocks noGrp="1"/>
          </p:cNvSpPr>
          <p:nvPr>
            <p:ph type="title"/>
          </p:nvPr>
        </p:nvSpPr>
        <p:spPr/>
        <p:txBody>
          <a:bodyPr/>
          <a:p>
            <a:r>
              <a:rPr dirty="0" lang="en-US" smtClean="0"/>
              <a:t>Paracentesis procedure</a:t>
            </a:r>
            <a:endParaRPr dirty="0" lang="en-US"/>
          </a:p>
        </p:txBody>
      </p:sp>
      <p:sp>
        <p:nvSpPr>
          <p:cNvPr id="1048679" name="Content Placeholder 2"/>
          <p:cNvSpPr>
            <a:spLocks noGrp="1"/>
          </p:cNvSpPr>
          <p:nvPr>
            <p:ph idx="1"/>
          </p:nvPr>
        </p:nvSpPr>
        <p:spPr>
          <a:xfrm>
            <a:off x="304800" y="1143000"/>
            <a:ext cx="8610600" cy="5562600"/>
          </a:xfrm>
        </p:spPr>
        <p:txBody>
          <a:bodyPr>
            <a:normAutofit fontScale="81250" lnSpcReduction="10000"/>
          </a:bodyPr>
          <a:p>
            <a:pPr>
              <a:buNone/>
            </a:pPr>
            <a:r>
              <a:rPr b="1" dirty="0" lang="en-US" smtClean="0"/>
              <a:t>Step </a:t>
            </a:r>
            <a:r>
              <a:rPr b="1" dirty="0" lang="en-US"/>
              <a:t>1</a:t>
            </a:r>
          </a:p>
          <a:p>
            <a:pPr algn="just"/>
            <a:r>
              <a:rPr dirty="0" lang="en-US" smtClean="0"/>
              <a:t>The </a:t>
            </a:r>
            <a:r>
              <a:rPr dirty="0" lang="en-US"/>
              <a:t>insertion sites may be midline or through the oblique </a:t>
            </a:r>
            <a:r>
              <a:rPr dirty="0" lang="en-US" err="1"/>
              <a:t>transversus</a:t>
            </a:r>
            <a:r>
              <a:rPr dirty="0" lang="en-US"/>
              <a:t> muscle, which is lateral to the thicker rectus </a:t>
            </a:r>
            <a:r>
              <a:rPr dirty="0" lang="en-US" err="1"/>
              <a:t>abdominus</a:t>
            </a:r>
            <a:r>
              <a:rPr dirty="0" lang="en-US"/>
              <a:t> muscles. </a:t>
            </a:r>
            <a:r>
              <a:rPr dirty="0" lang="en-US" smtClean="0"/>
              <a:t>(refer to anatomy of the abdomen)</a:t>
            </a:r>
            <a:endParaRPr dirty="0" lang="en-US"/>
          </a:p>
          <a:p>
            <a:pPr algn="just">
              <a:buNone/>
            </a:pPr>
            <a:r>
              <a:rPr b="1" dirty="0" lang="en-US"/>
              <a:t>Step 2</a:t>
            </a:r>
          </a:p>
          <a:p>
            <a:pPr algn="just"/>
            <a:r>
              <a:rPr dirty="0" lang="en-US"/>
              <a:t>Empty the patient’s bladder either voluntarily or with a Foley catheter. </a:t>
            </a:r>
            <a:endParaRPr dirty="0" lang="en-US" smtClean="0"/>
          </a:p>
          <a:p>
            <a:pPr algn="just"/>
            <a:r>
              <a:rPr dirty="0" lang="en-US" smtClean="0"/>
              <a:t>Place </a:t>
            </a:r>
            <a:r>
              <a:rPr dirty="0" lang="en-US"/>
              <a:t>the patient in the horizontal supine position, and tilt the patient slightly to the side of the collection (usually the left lower quadrant). </a:t>
            </a:r>
            <a:endParaRPr dirty="0" lang="en-US" smtClean="0"/>
          </a:p>
          <a:p>
            <a:pPr algn="just"/>
            <a:r>
              <a:rPr dirty="0" lang="en-US" smtClean="0"/>
              <a:t>Slightly </a:t>
            </a:r>
            <a:r>
              <a:rPr dirty="0" lang="en-US"/>
              <a:t>rotate the hip down on the table on the side of needle insertion to make that quadrant of the abdomen more dependent. The insertion sites are shown. </a:t>
            </a:r>
          </a:p>
          <a:p>
            <a:endParaRPr dirty="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218" name=""/>
        <p:cNvGrpSpPr/>
        <p:nvPr/>
      </p:nvGrpSpPr>
      <p:grpSpPr>
        <a:xfrm>
          <a:off x="0" y="0"/>
          <a:ext cx="0" cy="0"/>
          <a:chOff x="0" y="0"/>
          <a:chExt cx="0" cy="0"/>
        </a:xfrm>
      </p:grpSpPr>
      <p:sp>
        <p:nvSpPr>
          <p:cNvPr id="1048680" name="Content Placeholder 2"/>
          <p:cNvSpPr>
            <a:spLocks noGrp="1"/>
          </p:cNvSpPr>
          <p:nvPr>
            <p:ph idx="1"/>
          </p:nvPr>
        </p:nvSpPr>
        <p:spPr>
          <a:xfrm>
            <a:off x="228600" y="152400"/>
            <a:ext cx="8686800" cy="6400800"/>
          </a:xfrm>
        </p:spPr>
        <p:txBody>
          <a:bodyPr/>
          <a:p>
            <a:pPr>
              <a:buNone/>
            </a:pPr>
            <a:r>
              <a:rPr b="1" dirty="0" lang="en-US"/>
              <a:t>Step 3</a:t>
            </a:r>
          </a:p>
          <a:p>
            <a:pPr algn="just"/>
            <a:r>
              <a:rPr dirty="0" lang="en-US"/>
              <a:t>Prep the skin with </a:t>
            </a:r>
            <a:r>
              <a:rPr dirty="0" lang="en-US" err="1"/>
              <a:t>povidone</a:t>
            </a:r>
            <a:r>
              <a:rPr dirty="0" lang="en-US"/>
              <a:t>-iodine or </a:t>
            </a:r>
            <a:r>
              <a:rPr dirty="0" lang="en-US" err="1"/>
              <a:t>chlorhexidine</a:t>
            </a:r>
            <a:r>
              <a:rPr dirty="0" lang="en-US"/>
              <a:t> solution, and allow it to dry while applying sterile gloves and a </a:t>
            </a:r>
            <a:r>
              <a:rPr dirty="0" lang="en-US" smtClean="0"/>
              <a:t>mask</a:t>
            </a:r>
            <a:endParaRPr dirty="0" lang="en-US"/>
          </a:p>
          <a:p>
            <a:pPr algn="just"/>
            <a:r>
              <a:rPr dirty="0" lang="en-US" smtClean="0"/>
              <a:t>Prep </a:t>
            </a:r>
            <a:r>
              <a:rPr dirty="0" lang="en-US"/>
              <a:t>a wide area so that an undraped area is not inadvertently exposed if the drape slides a little.</a:t>
            </a:r>
          </a:p>
          <a:p>
            <a:pPr algn="just">
              <a:buNone/>
            </a:pPr>
            <a:r>
              <a:rPr b="1" dirty="0" lang="en-US"/>
              <a:t>Step 4</a:t>
            </a:r>
          </a:p>
          <a:p>
            <a:pPr algn="just"/>
            <a:r>
              <a:rPr dirty="0" lang="en-US"/>
              <a:t>Center the sterile drape about one third of the distance from the umbilicus to the anterior iliac crest. </a:t>
            </a:r>
          </a:p>
          <a:p>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618" name="Title 1"/>
          <p:cNvSpPr>
            <a:spLocks noGrp="1"/>
          </p:cNvSpPr>
          <p:nvPr>
            <p:ph type="title"/>
          </p:nvPr>
        </p:nvSpPr>
        <p:spPr>
          <a:xfrm>
            <a:off x="457200" y="274638"/>
            <a:ext cx="8229600" cy="944562"/>
          </a:xfrm>
        </p:spPr>
        <p:txBody>
          <a:bodyPr/>
          <a:p>
            <a:r>
              <a:rPr dirty="0" lang="en-US" smtClean="0"/>
              <a:t>Module Content</a:t>
            </a:r>
            <a:endParaRPr dirty="0" lang="en-US"/>
          </a:p>
        </p:txBody>
      </p:sp>
      <p:sp>
        <p:nvSpPr>
          <p:cNvPr id="1048619" name="Content Placeholder 2"/>
          <p:cNvSpPr>
            <a:spLocks noGrp="1"/>
          </p:cNvSpPr>
          <p:nvPr>
            <p:ph idx="1"/>
          </p:nvPr>
        </p:nvSpPr>
        <p:spPr>
          <a:xfrm>
            <a:off x="457200" y="1219200"/>
            <a:ext cx="8229600" cy="5257800"/>
          </a:xfrm>
        </p:spPr>
        <p:txBody>
          <a:bodyPr>
            <a:normAutofit/>
          </a:bodyPr>
          <a:p>
            <a:pPr>
              <a:buNone/>
            </a:pPr>
            <a:r>
              <a:rPr b="1" dirty="0" lang="en-US" smtClean="0"/>
              <a:t>1.Diagnostic procedures</a:t>
            </a:r>
          </a:p>
          <a:p>
            <a:pPr>
              <a:buFont typeface="Wingdings" pitchFamily="2" charset="2"/>
              <a:buChar char="ü"/>
            </a:pPr>
            <a:r>
              <a:rPr dirty="0" lang="en-US" smtClean="0"/>
              <a:t>The role of a nurse in these procedures:</a:t>
            </a:r>
          </a:p>
          <a:p>
            <a:pPr lvl="2">
              <a:buFont typeface="Wingdings" pitchFamily="2" charset="2"/>
              <a:buChar char="§"/>
            </a:pPr>
            <a:r>
              <a:rPr dirty="0" sz="3200" lang="en-US" smtClean="0"/>
              <a:t>Lumbar puncture</a:t>
            </a:r>
          </a:p>
          <a:p>
            <a:pPr lvl="2">
              <a:buFont typeface="Wingdings" pitchFamily="2" charset="2"/>
              <a:buChar char="§"/>
            </a:pPr>
            <a:r>
              <a:rPr dirty="0" sz="3200" lang="en-US" smtClean="0"/>
              <a:t>Biopsies</a:t>
            </a:r>
          </a:p>
          <a:p>
            <a:pPr lvl="2">
              <a:buFont typeface="Wingdings" pitchFamily="2" charset="2"/>
              <a:buChar char="§"/>
            </a:pPr>
            <a:r>
              <a:rPr dirty="0" sz="3200" lang="en-US" smtClean="0"/>
              <a:t>Paracentesis ( </a:t>
            </a:r>
            <a:r>
              <a:rPr dirty="0" sz="3200" lang="en-US" err="1" smtClean="0"/>
              <a:t>thoracis</a:t>
            </a:r>
            <a:r>
              <a:rPr dirty="0" sz="3200" lang="en-US" smtClean="0"/>
              <a:t> &amp; </a:t>
            </a:r>
            <a:r>
              <a:rPr dirty="0" sz="3200" lang="en-US" err="1" smtClean="0"/>
              <a:t>abdominis</a:t>
            </a:r>
            <a:r>
              <a:rPr dirty="0" sz="3200" lang="en-US" smtClean="0"/>
              <a:t>)</a:t>
            </a:r>
          </a:p>
          <a:p>
            <a:pPr lvl="2">
              <a:buFont typeface="Wingdings" pitchFamily="2" charset="2"/>
              <a:buChar char="§"/>
            </a:pPr>
            <a:r>
              <a:rPr dirty="0" sz="3200" lang="en-US" smtClean="0"/>
              <a:t>Urinary bladder irrigation management</a:t>
            </a:r>
          </a:p>
          <a:p>
            <a:pPr lvl="2">
              <a:buFont typeface="Wingdings" pitchFamily="2" charset="2"/>
              <a:buChar char="§"/>
            </a:pPr>
            <a:r>
              <a:rPr dirty="0" sz="3200" lang="en-US" err="1" smtClean="0"/>
              <a:t>Cholecystogram</a:t>
            </a:r>
            <a:endParaRPr dirty="0" sz="3200" lang="en-US" smtClean="0"/>
          </a:p>
          <a:p>
            <a:pPr lvl="2">
              <a:buNone/>
            </a:pPr>
            <a:r>
              <a:rPr dirty="0" lang="en-US" smtClean="0"/>
              <a:t>		</a:t>
            </a:r>
            <a:endParaRPr dirty="0"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219" name=""/>
        <p:cNvGrpSpPr/>
        <p:nvPr/>
      </p:nvGrpSpPr>
      <p:grpSpPr>
        <a:xfrm>
          <a:off x="0" y="0"/>
          <a:ext cx="0" cy="0"/>
          <a:chOff x="0" y="0"/>
          <a:chExt cx="0" cy="0"/>
        </a:xfrm>
      </p:grpSpPr>
      <p:sp>
        <p:nvSpPr>
          <p:cNvPr id="1048681" name="Content Placeholder 2"/>
          <p:cNvSpPr>
            <a:spLocks noGrp="1"/>
          </p:cNvSpPr>
          <p:nvPr>
            <p:ph idx="1"/>
          </p:nvPr>
        </p:nvSpPr>
        <p:spPr>
          <a:xfrm>
            <a:off x="228600" y="304800"/>
            <a:ext cx="8686800" cy="6324600"/>
          </a:xfrm>
        </p:spPr>
        <p:txBody>
          <a:bodyPr>
            <a:normAutofit fontScale="96875" lnSpcReduction="20000"/>
          </a:bodyPr>
          <a:p>
            <a:pPr>
              <a:buNone/>
            </a:pPr>
            <a:r>
              <a:rPr b="1" dirty="0" lang="en-US"/>
              <a:t>S</a:t>
            </a:r>
            <a:r>
              <a:rPr b="1" dirty="0" lang="en-US" smtClean="0"/>
              <a:t>tep </a:t>
            </a:r>
            <a:r>
              <a:rPr b="1" dirty="0" lang="en-US"/>
              <a:t>5</a:t>
            </a:r>
          </a:p>
          <a:p>
            <a:pPr algn="just"/>
            <a:r>
              <a:rPr dirty="0" lang="en-US"/>
              <a:t>Infiltrate the skin and subcutaneous tissues with a 1% solution of </a:t>
            </a:r>
            <a:r>
              <a:rPr b="1" dirty="0" lang="en-US" err="1">
                <a:hlinkClick r:id="rId1"/>
              </a:rPr>
              <a:t>lidocaine</a:t>
            </a:r>
            <a:r>
              <a:rPr dirty="0" lang="en-US"/>
              <a:t> with </a:t>
            </a:r>
            <a:r>
              <a:rPr b="1" dirty="0" lang="en-US">
                <a:hlinkClick r:id="rId2"/>
              </a:rPr>
              <a:t>epinephrine</a:t>
            </a:r>
            <a:r>
              <a:rPr dirty="0" lang="en-US"/>
              <a:t>. </a:t>
            </a:r>
            <a:endParaRPr dirty="0" lang="en-US" smtClean="0"/>
          </a:p>
          <a:p>
            <a:pPr algn="just"/>
            <a:r>
              <a:rPr dirty="0" lang="en-US" smtClean="0"/>
              <a:t>A </a:t>
            </a:r>
            <a:r>
              <a:rPr dirty="0" lang="en-US"/>
              <a:t>2-inch needle is then inserted perpendicular to the skin to infiltrate the deeper tissues and peritoneum with anesthetic. </a:t>
            </a:r>
          </a:p>
          <a:p>
            <a:pPr algn="just">
              <a:buNone/>
            </a:pPr>
            <a:r>
              <a:rPr b="1" dirty="0" lang="en-US"/>
              <a:t>Step 6</a:t>
            </a:r>
          </a:p>
          <a:p>
            <a:pPr algn="just"/>
            <a:r>
              <a:rPr dirty="0" lang="en-US"/>
              <a:t>Insert the catheter/introducer through the </a:t>
            </a:r>
            <a:r>
              <a:rPr dirty="0" lang="en-US" smtClean="0"/>
              <a:t>skin.</a:t>
            </a:r>
          </a:p>
          <a:p>
            <a:pPr algn="just"/>
            <a:r>
              <a:rPr dirty="0" lang="en-US" smtClean="0"/>
              <a:t>The </a:t>
            </a:r>
            <a:r>
              <a:rPr dirty="0" lang="en-US" err="1"/>
              <a:t>nondominant</a:t>
            </a:r>
            <a:r>
              <a:rPr dirty="0" lang="en-US"/>
              <a:t> hand then stretches the skin to one side of the puncture site, and the needle is further inserted to create a Z tract. </a:t>
            </a:r>
          </a:p>
          <a:p>
            <a:endParaRPr dirty="0"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220" name=""/>
        <p:cNvGrpSpPr/>
        <p:nvPr/>
      </p:nvGrpSpPr>
      <p:grpSpPr>
        <a:xfrm>
          <a:off x="0" y="0"/>
          <a:ext cx="0" cy="0"/>
          <a:chOff x="0" y="0"/>
          <a:chExt cx="0" cy="0"/>
        </a:xfrm>
      </p:grpSpPr>
      <p:sp>
        <p:nvSpPr>
          <p:cNvPr id="1048682" name="Content Placeholder 2"/>
          <p:cNvSpPr>
            <a:spLocks noGrp="1"/>
          </p:cNvSpPr>
          <p:nvPr>
            <p:ph idx="1"/>
          </p:nvPr>
        </p:nvSpPr>
        <p:spPr>
          <a:xfrm>
            <a:off x="304800" y="304800"/>
            <a:ext cx="8610600" cy="6324600"/>
          </a:xfrm>
        </p:spPr>
        <p:txBody>
          <a:bodyPr>
            <a:normAutofit fontScale="93750" lnSpcReduction="10000"/>
          </a:bodyPr>
          <a:p>
            <a:pPr>
              <a:buNone/>
            </a:pPr>
            <a:r>
              <a:rPr b="1" dirty="0" lang="en-US"/>
              <a:t>Step 7</a:t>
            </a:r>
          </a:p>
          <a:p>
            <a:pPr algn="just"/>
            <a:r>
              <a:rPr dirty="0" lang="en-US"/>
              <a:t>Advance the catheter until a “pop” is felt and the catheter penetrates the peritoneum. </a:t>
            </a:r>
            <a:endParaRPr dirty="0" lang="en-US" smtClean="0"/>
          </a:p>
          <a:p>
            <a:pPr algn="just"/>
            <a:r>
              <a:rPr dirty="0" lang="en-US" smtClean="0"/>
              <a:t>Release </a:t>
            </a:r>
            <a:r>
              <a:rPr dirty="0" lang="en-US"/>
              <a:t>the pressure on the skin after the introducer enters the peritoneum. </a:t>
            </a:r>
            <a:endParaRPr dirty="0" lang="en-US" smtClean="0"/>
          </a:p>
          <a:p>
            <a:pPr algn="just"/>
            <a:r>
              <a:rPr dirty="0" lang="en-US" smtClean="0"/>
              <a:t>Advance </a:t>
            </a:r>
            <a:r>
              <a:rPr dirty="0" lang="en-US"/>
              <a:t>the catheter into the abdominal cavity. </a:t>
            </a:r>
          </a:p>
          <a:p>
            <a:pPr algn="just">
              <a:buNone/>
            </a:pPr>
            <a:r>
              <a:rPr b="1" dirty="0" lang="en-US"/>
              <a:t>Step 8</a:t>
            </a:r>
          </a:p>
          <a:p>
            <a:pPr algn="just"/>
            <a:r>
              <a:rPr dirty="0" lang="en-US"/>
              <a:t>Remove the introducer, and attach the syringe. Draw the fluid into the syringe. </a:t>
            </a:r>
            <a:endParaRPr dirty="0" lang="en-US" smtClean="0"/>
          </a:p>
          <a:p>
            <a:pPr algn="just"/>
            <a:r>
              <a:rPr dirty="0" lang="en-US" smtClean="0"/>
              <a:t>If </a:t>
            </a:r>
            <a:r>
              <a:rPr dirty="0" lang="en-US"/>
              <a:t>no fluid returns, rotate, slightly withdraw, or advance the catheter until fluid is obtained. </a:t>
            </a:r>
            <a:endParaRPr dirty="0" lang="en-US" smtClean="0"/>
          </a:p>
          <a:p>
            <a:pPr algn="just"/>
            <a:r>
              <a:rPr dirty="0" lang="en-US" smtClean="0"/>
              <a:t>If </a:t>
            </a:r>
            <a:r>
              <a:rPr dirty="0" lang="en-US"/>
              <a:t>still no fluid returns, abort the procedure, and try an alternative site or method. </a:t>
            </a:r>
            <a:endParaRPr dirty="0" lang="en-US" smtClean="0"/>
          </a:p>
          <a:p>
            <a:endParaRPr dirty="0"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221" name=""/>
        <p:cNvGrpSpPr/>
        <p:nvPr/>
      </p:nvGrpSpPr>
      <p:grpSpPr>
        <a:xfrm>
          <a:off x="0" y="0"/>
          <a:ext cx="0" cy="0"/>
          <a:chOff x="0" y="0"/>
          <a:chExt cx="0" cy="0"/>
        </a:xfrm>
      </p:grpSpPr>
      <p:sp>
        <p:nvSpPr>
          <p:cNvPr id="1048683" name="Content Placeholder 2"/>
          <p:cNvSpPr>
            <a:spLocks noGrp="1"/>
          </p:cNvSpPr>
          <p:nvPr>
            <p:ph idx="1"/>
          </p:nvPr>
        </p:nvSpPr>
        <p:spPr>
          <a:xfrm>
            <a:off x="228600" y="228600"/>
            <a:ext cx="8763000" cy="6477000"/>
          </a:xfrm>
        </p:spPr>
        <p:txBody>
          <a:bodyPr>
            <a:normAutofit fontScale="96875" lnSpcReduction="10000"/>
          </a:bodyPr>
          <a:p>
            <a:pPr algn="just"/>
            <a:r>
              <a:rPr dirty="0" lang="en-US" err="1" smtClean="0"/>
              <a:t>Ascites</a:t>
            </a:r>
            <a:r>
              <a:rPr dirty="0" lang="en-US" smtClean="0"/>
              <a:t> fluid may be removed by attaching a three-way stopcock or one-way valve, a 60-cc syringe to one arm, and drainage tubing and bag to the other arm. </a:t>
            </a:r>
          </a:p>
          <a:p>
            <a:pPr algn="just"/>
            <a:r>
              <a:rPr dirty="0" lang="en-US" smtClean="0"/>
              <a:t>If </a:t>
            </a:r>
            <a:r>
              <a:rPr dirty="0" lang="en-US" err="1" smtClean="0"/>
              <a:t>lavage</a:t>
            </a:r>
            <a:r>
              <a:rPr dirty="0" lang="en-US" smtClean="0"/>
              <a:t> is desired, such as for detecting </a:t>
            </a:r>
            <a:r>
              <a:rPr dirty="0" lang="en-US" err="1" smtClean="0"/>
              <a:t>hemoperitoneum</a:t>
            </a:r>
            <a:r>
              <a:rPr dirty="0" lang="en-US" smtClean="0"/>
              <a:t> after trauma, connect intravenous tubing to the three-way stopcock.</a:t>
            </a:r>
          </a:p>
          <a:p>
            <a:pPr algn="just"/>
            <a:r>
              <a:rPr dirty="0" lang="en-US" smtClean="0"/>
              <a:t>Remove excess fluid and then infuse 700 to 1,000 </a:t>
            </a:r>
            <a:r>
              <a:rPr dirty="0" lang="en-US" err="1" smtClean="0"/>
              <a:t>mL</a:t>
            </a:r>
            <a:r>
              <a:rPr dirty="0" lang="en-US" smtClean="0"/>
              <a:t> of Ringer lactate or normal saline into the abdominal cavity. </a:t>
            </a:r>
          </a:p>
          <a:p>
            <a:pPr algn="just"/>
            <a:r>
              <a:rPr dirty="0" lang="en-US" smtClean="0"/>
              <a:t>Gently roll the patient from side to side. </a:t>
            </a:r>
          </a:p>
          <a:p>
            <a:pPr algn="just"/>
            <a:r>
              <a:rPr dirty="0" lang="en-US" smtClean="0"/>
              <a:t>Then, remove the fluid as described above or using a trap-suction arrangement.</a:t>
            </a:r>
          </a:p>
          <a:p>
            <a:endParaRPr dirty="0"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222" name=""/>
        <p:cNvGrpSpPr/>
        <p:nvPr/>
      </p:nvGrpSpPr>
      <p:grpSpPr>
        <a:xfrm>
          <a:off x="0" y="0"/>
          <a:ext cx="0" cy="0"/>
          <a:chOff x="0" y="0"/>
          <a:chExt cx="0" cy="0"/>
        </a:xfrm>
      </p:grpSpPr>
      <p:sp>
        <p:nvSpPr>
          <p:cNvPr id="1048684" name="Content Placeholder 2"/>
          <p:cNvSpPr>
            <a:spLocks noGrp="1"/>
          </p:cNvSpPr>
          <p:nvPr>
            <p:ph idx="1"/>
          </p:nvPr>
        </p:nvSpPr>
        <p:spPr>
          <a:xfrm>
            <a:off x="304800" y="381000"/>
            <a:ext cx="8534400" cy="6324600"/>
          </a:xfrm>
        </p:spPr>
        <p:txBody>
          <a:bodyPr>
            <a:normAutofit fontScale="96875" lnSpcReduction="20000"/>
          </a:bodyPr>
          <a:p>
            <a:pPr>
              <a:buNone/>
            </a:pPr>
            <a:r>
              <a:rPr b="1" dirty="0" lang="en-US"/>
              <a:t>Step 9</a:t>
            </a:r>
          </a:p>
          <a:p>
            <a:pPr algn="just"/>
            <a:r>
              <a:rPr dirty="0" lang="en-US"/>
              <a:t>After the procedure, gently remove the catheter, and apply direct pressure to the wound. </a:t>
            </a:r>
            <a:endParaRPr dirty="0" lang="en-US" smtClean="0"/>
          </a:p>
          <a:p>
            <a:pPr algn="just"/>
            <a:r>
              <a:rPr dirty="0" lang="en-US" smtClean="0"/>
              <a:t>Observe </a:t>
            </a:r>
            <a:r>
              <a:rPr dirty="0" lang="en-US"/>
              <a:t>the characteristics of the fluid, and send it for the appropriate studies. </a:t>
            </a:r>
            <a:endParaRPr dirty="0" lang="en-US" smtClean="0"/>
          </a:p>
          <a:p>
            <a:pPr algn="just"/>
            <a:r>
              <a:rPr dirty="0" lang="en-US" smtClean="0"/>
              <a:t>If </a:t>
            </a:r>
            <a:r>
              <a:rPr dirty="0" lang="en-US"/>
              <a:t>the insertion site is still leaking fluid after 5 minutes of direct pressure, suture the site with a vertical mattress suture. </a:t>
            </a:r>
            <a:endParaRPr dirty="0" lang="en-US" smtClean="0"/>
          </a:p>
          <a:p>
            <a:pPr algn="just"/>
            <a:r>
              <a:rPr dirty="0" lang="en-US" smtClean="0"/>
              <a:t>Apply </a:t>
            </a:r>
            <a:r>
              <a:rPr dirty="0" lang="en-US"/>
              <a:t>a pressure dressing. </a:t>
            </a:r>
          </a:p>
          <a:p>
            <a:pPr>
              <a:buNone/>
            </a:pPr>
            <a:endParaRPr b="1" dirty="0" lang="en-US" smtClean="0"/>
          </a:p>
          <a:p>
            <a:pPr>
              <a:buNone/>
            </a:pPr>
            <a:r>
              <a:rPr b="1" dirty="0" lang="en-US" smtClean="0"/>
              <a:t>PITFALL</a:t>
            </a:r>
            <a:r>
              <a:rPr b="1" dirty="0" lang="en-US"/>
              <a:t>:</a:t>
            </a:r>
            <a:r>
              <a:rPr dirty="0" lang="en-US"/>
              <a:t> Gauze dressing should be applied when rare, persistent drainage occurs.</a:t>
            </a:r>
          </a:p>
          <a:p>
            <a:endParaRPr dirty="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223" name=""/>
        <p:cNvGrpSpPr/>
        <p:nvPr/>
      </p:nvGrpSpPr>
      <p:grpSpPr>
        <a:xfrm>
          <a:off x="0" y="0"/>
          <a:ext cx="0" cy="0"/>
          <a:chOff x="0" y="0"/>
          <a:chExt cx="0" cy="0"/>
        </a:xfrm>
      </p:grpSpPr>
      <p:sp>
        <p:nvSpPr>
          <p:cNvPr id="1048685" name="Content Placeholder 2"/>
          <p:cNvSpPr>
            <a:spLocks noGrp="1"/>
          </p:cNvSpPr>
          <p:nvPr>
            <p:ph idx="1"/>
          </p:nvPr>
        </p:nvSpPr>
        <p:spPr>
          <a:xfrm>
            <a:off x="0" y="0"/>
            <a:ext cx="9144000" cy="6858000"/>
          </a:xfrm>
        </p:spPr>
        <p:txBody>
          <a:bodyPr>
            <a:normAutofit fontScale="81250" lnSpcReduction="20000"/>
          </a:bodyPr>
          <a:p>
            <a:pPr>
              <a:buNone/>
            </a:pPr>
            <a:r>
              <a:rPr b="1" dirty="0" lang="en-US" u="sng"/>
              <a:t>Complications</a:t>
            </a:r>
          </a:p>
          <a:p>
            <a:r>
              <a:rPr dirty="0" lang="en-US"/>
              <a:t>Abdominal radiographs should be obtained before </a:t>
            </a:r>
            <a:r>
              <a:rPr dirty="0" lang="en-US" err="1"/>
              <a:t>paracentesis</a:t>
            </a:r>
            <a:r>
              <a:rPr dirty="0" lang="en-US"/>
              <a:t>, because air may be introduced during the procedure and may interfere with interpretation.</a:t>
            </a:r>
          </a:p>
          <a:p>
            <a:r>
              <a:rPr dirty="0" lang="en-US"/>
              <a:t>Perforation of bladder and stomach (emptied prior to the procedure to decrease the risk)</a:t>
            </a:r>
          </a:p>
          <a:p>
            <a:r>
              <a:rPr dirty="0" lang="en-US"/>
              <a:t>Bowel perforation</a:t>
            </a:r>
          </a:p>
          <a:p>
            <a:r>
              <a:rPr dirty="0" lang="en-US"/>
              <a:t>Laceration of a major blood vessel</a:t>
            </a:r>
          </a:p>
          <a:p>
            <a:r>
              <a:rPr dirty="0" lang="en-US"/>
              <a:t>Loss of catheter or guide wire in the peritoneal cavity</a:t>
            </a:r>
          </a:p>
          <a:p>
            <a:r>
              <a:rPr dirty="0" lang="en-US"/>
              <a:t>Abdominal wall hematomas</a:t>
            </a:r>
          </a:p>
          <a:p>
            <a:r>
              <a:rPr dirty="0" lang="en-US" err="1"/>
              <a:t>Pneumoperitoneum</a:t>
            </a:r>
            <a:endParaRPr dirty="0" lang="en-US"/>
          </a:p>
          <a:p>
            <a:r>
              <a:rPr dirty="0" lang="en-US"/>
              <a:t>Bleeding</a:t>
            </a:r>
          </a:p>
          <a:p>
            <a:r>
              <a:rPr dirty="0" lang="en-US"/>
              <a:t>Perforation of the pregnant uterus</a:t>
            </a:r>
          </a:p>
          <a:p>
            <a:r>
              <a:rPr dirty="0" lang="en-US"/>
              <a:t>Infection</a:t>
            </a:r>
          </a:p>
          <a:p>
            <a:r>
              <a:rPr dirty="0" lang="en-US"/>
              <a:t>Persistent leak from the puncture site</a:t>
            </a:r>
          </a:p>
          <a:p>
            <a:r>
              <a:rPr dirty="0" lang="en-US" err="1"/>
              <a:t>Postparacentesis</a:t>
            </a:r>
            <a:r>
              <a:rPr dirty="0" lang="en-US"/>
              <a:t> hypotension</a:t>
            </a:r>
          </a:p>
          <a:p>
            <a:r>
              <a:rPr dirty="0" lang="en-US" err="1"/>
              <a:t>Dilutional</a:t>
            </a:r>
            <a:r>
              <a:rPr dirty="0" lang="en-US"/>
              <a:t> </a:t>
            </a:r>
            <a:r>
              <a:rPr dirty="0" lang="en-US" err="1"/>
              <a:t>hyponatremia</a:t>
            </a:r>
            <a:endParaRPr dirty="0" lang="en-US"/>
          </a:p>
          <a:p>
            <a:r>
              <a:rPr dirty="0" lang="en-US" err="1"/>
              <a:t>Hepatorenal</a:t>
            </a:r>
            <a:r>
              <a:rPr dirty="0" lang="en-US"/>
              <a:t> syndrome</a:t>
            </a:r>
          </a:p>
          <a:p>
            <a:endParaRPr dirty="0"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224" name=""/>
        <p:cNvGrpSpPr/>
        <p:nvPr/>
      </p:nvGrpSpPr>
      <p:grpSpPr>
        <a:xfrm>
          <a:off x="0" y="0"/>
          <a:ext cx="0" cy="0"/>
          <a:chOff x="0" y="0"/>
          <a:chExt cx="0" cy="0"/>
        </a:xfrm>
      </p:grpSpPr>
      <p:sp>
        <p:nvSpPr>
          <p:cNvPr id="1048686" name="Content Placeholder 2"/>
          <p:cNvSpPr>
            <a:spLocks noGrp="1"/>
          </p:cNvSpPr>
          <p:nvPr>
            <p:ph idx="1"/>
          </p:nvPr>
        </p:nvSpPr>
        <p:spPr>
          <a:xfrm>
            <a:off x="228600" y="304800"/>
            <a:ext cx="8686800" cy="6324600"/>
          </a:xfrm>
        </p:spPr>
        <p:txBody>
          <a:bodyPr>
            <a:normAutofit fontScale="81250" lnSpcReduction="20000"/>
          </a:bodyPr>
          <a:p>
            <a:pPr>
              <a:buNone/>
            </a:pPr>
            <a:r>
              <a:rPr b="1" dirty="0" lang="en-US" u="sng"/>
              <a:t>Pediatric Considerations</a:t>
            </a:r>
          </a:p>
          <a:p>
            <a:r>
              <a:rPr dirty="0" lang="en-US"/>
              <a:t>Pediatric patients may not cooperate with </a:t>
            </a:r>
            <a:r>
              <a:rPr dirty="0" lang="en-US" smtClean="0"/>
              <a:t>catheter </a:t>
            </a:r>
            <a:r>
              <a:rPr dirty="0" lang="en-US"/>
              <a:t>placement. </a:t>
            </a:r>
            <a:endParaRPr dirty="0" lang="en-US" smtClean="0"/>
          </a:p>
          <a:p>
            <a:r>
              <a:rPr dirty="0" lang="en-US" smtClean="0"/>
              <a:t>Because </a:t>
            </a:r>
            <a:r>
              <a:rPr dirty="0" lang="en-US"/>
              <a:t>of the risks of damage to vessels, nerves, and so forth, consider conscious sedation with intramuscular injections or oral administration of sedating medications such as Versed and </a:t>
            </a:r>
            <a:r>
              <a:rPr b="1" dirty="0" lang="en-US" err="1">
                <a:hlinkClick r:id="rId1"/>
              </a:rPr>
              <a:t>Ketamine</a:t>
            </a:r>
            <a:r>
              <a:rPr dirty="0" lang="en-US"/>
              <a:t>. </a:t>
            </a:r>
          </a:p>
          <a:p>
            <a:pPr>
              <a:buNone/>
            </a:pPr>
            <a:r>
              <a:rPr b="1" dirty="0" lang="en-US" err="1" u="sng"/>
              <a:t>Postprocedure</a:t>
            </a:r>
            <a:r>
              <a:rPr b="1" dirty="0" lang="en-US" u="sng"/>
              <a:t> Instructions</a:t>
            </a:r>
          </a:p>
          <a:p>
            <a:pPr algn="just"/>
            <a:r>
              <a:rPr dirty="0" lang="en-US"/>
              <a:t>The patient should be instructed to monitor the bleeding of the area and return if any abnormal bleeding is </a:t>
            </a:r>
            <a:r>
              <a:rPr dirty="0" lang="en-US" smtClean="0"/>
              <a:t>noted.</a:t>
            </a:r>
          </a:p>
          <a:p>
            <a:pPr algn="just"/>
            <a:r>
              <a:rPr dirty="0" lang="en-US" smtClean="0"/>
              <a:t>The </a:t>
            </a:r>
            <a:r>
              <a:rPr dirty="0" lang="en-US"/>
              <a:t>patient should also be educated to call with questions or concerns regarding pain, numbness, or discomfort in the area. </a:t>
            </a:r>
            <a:endParaRPr dirty="0" lang="en-US" smtClean="0"/>
          </a:p>
          <a:p>
            <a:pPr algn="just"/>
            <a:r>
              <a:rPr dirty="0" lang="en-US" smtClean="0"/>
              <a:t>The </a:t>
            </a:r>
            <a:r>
              <a:rPr dirty="0" lang="en-US"/>
              <a:t>patient should also monitor for evidence of </a:t>
            </a:r>
            <a:r>
              <a:rPr dirty="0" lang="en-US" smtClean="0"/>
              <a:t>infection.</a:t>
            </a:r>
          </a:p>
          <a:p>
            <a:pPr algn="just"/>
            <a:r>
              <a:rPr dirty="0" lang="en-US" smtClean="0"/>
              <a:t>Lastly</a:t>
            </a:r>
            <a:r>
              <a:rPr dirty="0" lang="en-US"/>
              <a:t>, the patient should be advised to clean the area with warm soap and water and pat the area dry. </a:t>
            </a:r>
          </a:p>
          <a:p>
            <a:endParaRPr dirty="0"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225" name=""/>
        <p:cNvGrpSpPr/>
        <p:nvPr/>
      </p:nvGrpSpPr>
      <p:grpSpPr>
        <a:xfrm>
          <a:off x="0" y="0"/>
          <a:ext cx="0" cy="0"/>
          <a:chOff x="0" y="0"/>
          <a:chExt cx="0" cy="0"/>
        </a:xfrm>
      </p:grpSpPr>
      <p:sp>
        <p:nvSpPr>
          <p:cNvPr id="1048687" name="Title 1"/>
          <p:cNvSpPr>
            <a:spLocks noGrp="1"/>
          </p:cNvSpPr>
          <p:nvPr>
            <p:ph type="title"/>
          </p:nvPr>
        </p:nvSpPr>
        <p:spPr/>
        <p:txBody>
          <a:bodyPr>
            <a:normAutofit fontScale="90000"/>
          </a:bodyPr>
          <a:p>
            <a:r>
              <a:rPr b="1" dirty="0" lang="en-US" smtClean="0"/>
              <a:t>Nursing Implications for Diagnostic Tests: ABDOMINAL PARACENTESIS</a:t>
            </a:r>
            <a:endParaRPr b="1" dirty="0" lang="en-US"/>
          </a:p>
        </p:txBody>
      </p:sp>
      <p:sp>
        <p:nvSpPr>
          <p:cNvPr id="1048688" name="Content Placeholder 2"/>
          <p:cNvSpPr>
            <a:spLocks noGrp="1"/>
          </p:cNvSpPr>
          <p:nvPr>
            <p:ph idx="1"/>
          </p:nvPr>
        </p:nvSpPr>
        <p:spPr>
          <a:xfrm>
            <a:off x="228600" y="1600200"/>
            <a:ext cx="8686800" cy="5029200"/>
          </a:xfrm>
        </p:spPr>
        <p:txBody>
          <a:bodyPr>
            <a:normAutofit/>
          </a:bodyPr>
          <a:p>
            <a:pPr>
              <a:buNone/>
            </a:pPr>
            <a:r>
              <a:rPr b="1" dirty="0" lang="en-US" smtClean="0"/>
              <a:t>Preparation of Client </a:t>
            </a:r>
          </a:p>
          <a:p>
            <a:pPr>
              <a:buNone/>
            </a:pPr>
            <a:r>
              <a:rPr dirty="0" lang="en-US" smtClean="0"/>
              <a:t>• Verify presence of an informed consent. </a:t>
            </a:r>
          </a:p>
          <a:p>
            <a:pPr>
              <a:buNone/>
            </a:pPr>
            <a:r>
              <a:rPr dirty="0" lang="en-US" smtClean="0"/>
              <a:t>• Weigh prior to </a:t>
            </a:r>
            <a:r>
              <a:rPr dirty="0" lang="en-US" err="1" smtClean="0"/>
              <a:t>paracentesis</a:t>
            </a:r>
            <a:r>
              <a:rPr dirty="0" lang="en-US" smtClean="0"/>
              <a:t>. </a:t>
            </a:r>
          </a:p>
          <a:p>
            <a:pPr>
              <a:buNone/>
            </a:pPr>
            <a:r>
              <a:rPr dirty="0" lang="en-US" smtClean="0"/>
              <a:t>• Assess vital signs for baseline. </a:t>
            </a:r>
          </a:p>
          <a:p>
            <a:pPr>
              <a:buNone/>
            </a:pPr>
            <a:r>
              <a:rPr dirty="0" lang="en-US" smtClean="0"/>
              <a:t>• Have client void immediately prior to the test to avoid bladder puncture. </a:t>
            </a:r>
          </a:p>
          <a:p>
            <a:pPr>
              <a:buNone/>
            </a:pPr>
            <a:r>
              <a:rPr dirty="0" lang="en-US" smtClean="0"/>
              <a:t>• Position seated, either on the side of the bed or in a chair, with feet supported.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228" name=""/>
        <p:cNvGrpSpPr/>
        <p:nvPr/>
      </p:nvGrpSpPr>
      <p:grpSpPr>
        <a:xfrm>
          <a:off x="0" y="0"/>
          <a:ext cx="0" cy="0"/>
          <a:chOff x="0" y="0"/>
          <a:chExt cx="0" cy="0"/>
        </a:xfrm>
      </p:grpSpPr>
      <p:sp>
        <p:nvSpPr>
          <p:cNvPr id="1048692" name="Content Placeholder 2"/>
          <p:cNvSpPr>
            <a:spLocks noGrp="1"/>
          </p:cNvSpPr>
          <p:nvPr>
            <p:ph idx="1"/>
          </p:nvPr>
        </p:nvSpPr>
        <p:spPr>
          <a:xfrm>
            <a:off x="152400" y="152400"/>
            <a:ext cx="8839200" cy="6553200"/>
          </a:xfrm>
        </p:spPr>
        <p:txBody>
          <a:bodyPr>
            <a:normAutofit fontScale="96875" lnSpcReduction="10000"/>
          </a:bodyPr>
          <a:p>
            <a:pPr>
              <a:buNone/>
            </a:pPr>
            <a:r>
              <a:rPr b="1" dirty="0" lang="en-US" smtClean="0"/>
              <a:t>Client and Family Teaching </a:t>
            </a:r>
          </a:p>
          <a:p>
            <a:pPr algn="just">
              <a:buNone/>
            </a:pPr>
            <a:r>
              <a:rPr dirty="0" lang="en-US" smtClean="0"/>
              <a:t>• Describe what to expect during and following </a:t>
            </a:r>
            <a:r>
              <a:rPr dirty="0" lang="en-US" err="1" smtClean="0"/>
              <a:t>paracentesis</a:t>
            </a:r>
            <a:r>
              <a:rPr dirty="0" lang="en-US" smtClean="0"/>
              <a:t>, blood pressure is monitored during the procedure. </a:t>
            </a:r>
          </a:p>
          <a:p>
            <a:pPr algn="just">
              <a:buNone/>
            </a:pPr>
            <a:r>
              <a:rPr dirty="0" lang="en-US" smtClean="0"/>
              <a:t>• Following cleansing and local anesthesia, a small incision may be made and a needle or </a:t>
            </a:r>
            <a:r>
              <a:rPr dirty="0" lang="en-US" err="1" smtClean="0"/>
              <a:t>trocar</a:t>
            </a:r>
            <a:r>
              <a:rPr dirty="0" lang="en-US" smtClean="0"/>
              <a:t> inserted to withdraw </a:t>
            </a:r>
            <a:r>
              <a:rPr dirty="0" lang="en-US" err="1" smtClean="0"/>
              <a:t>fluid.The</a:t>
            </a:r>
            <a:r>
              <a:rPr dirty="0" lang="en-US" smtClean="0"/>
              <a:t> </a:t>
            </a:r>
            <a:r>
              <a:rPr dirty="0" lang="en-US" err="1" smtClean="0"/>
              <a:t>trocar</a:t>
            </a:r>
            <a:r>
              <a:rPr dirty="0" lang="en-US" smtClean="0"/>
              <a:t> is connected to tubing and a collection bottle; specimens may be sent to laboratory. </a:t>
            </a:r>
          </a:p>
          <a:p>
            <a:pPr algn="just">
              <a:buNone/>
            </a:pPr>
            <a:r>
              <a:rPr dirty="0" lang="en-US" smtClean="0"/>
              <a:t>• A small dressing is placed over the puncture site after the needle is withdrawn. There may be some fluid leakage from the site. </a:t>
            </a:r>
          </a:p>
          <a:p>
            <a:pPr algn="just">
              <a:buNone/>
            </a:pPr>
            <a:r>
              <a:rPr dirty="0" lang="en-US" smtClean="0"/>
              <a:t>• Salt-poor albumin may be given after the procedure to replace lost protein.</a:t>
            </a:r>
          </a:p>
          <a:p>
            <a:endParaRPr dirty="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231" name=""/>
        <p:cNvGrpSpPr/>
        <p:nvPr/>
      </p:nvGrpSpPr>
      <p:grpSpPr>
        <a:xfrm>
          <a:off x="0" y="0"/>
          <a:ext cx="0" cy="0"/>
          <a:chOff x="0" y="0"/>
          <a:chExt cx="0" cy="0"/>
        </a:xfrm>
      </p:grpSpPr>
      <p:sp>
        <p:nvSpPr>
          <p:cNvPr id="1048696" name="Title 1"/>
          <p:cNvSpPr>
            <a:spLocks noGrp="1"/>
          </p:cNvSpPr>
          <p:nvPr>
            <p:ph type="title"/>
          </p:nvPr>
        </p:nvSpPr>
        <p:spPr>
          <a:xfrm>
            <a:off x="457200" y="274638"/>
            <a:ext cx="8229600" cy="868362"/>
          </a:xfrm>
        </p:spPr>
        <p:txBody>
          <a:bodyPr>
            <a:normAutofit fontScale="90000"/>
          </a:bodyPr>
          <a:p>
            <a:r>
              <a:rPr b="1" dirty="0" lang="en-US" smtClean="0"/>
              <a:t>4. URINARY BLADDER IRRIGATION</a:t>
            </a:r>
            <a:endParaRPr b="1" dirty="0" lang="en-US"/>
          </a:p>
        </p:txBody>
      </p:sp>
      <p:sp>
        <p:nvSpPr>
          <p:cNvPr id="1048697" name="Content Placeholder 2"/>
          <p:cNvSpPr>
            <a:spLocks noGrp="1"/>
          </p:cNvSpPr>
          <p:nvPr>
            <p:ph idx="1"/>
          </p:nvPr>
        </p:nvSpPr>
        <p:spPr>
          <a:xfrm>
            <a:off x="304800" y="1447800"/>
            <a:ext cx="8610600" cy="5105400"/>
          </a:xfrm>
        </p:spPr>
        <p:txBody>
          <a:bodyPr>
            <a:normAutofit/>
          </a:bodyPr>
          <a:p>
            <a:r>
              <a:rPr dirty="0" lang="en-US" smtClean="0"/>
              <a:t>Refers to flushing the urinary bladder with a specific fluid or solution</a:t>
            </a:r>
          </a:p>
          <a:p>
            <a:r>
              <a:rPr dirty="0" lang="en-US" smtClean="0"/>
              <a:t>Purposes:</a:t>
            </a:r>
          </a:p>
          <a:p>
            <a:pPr lvl="1"/>
            <a:r>
              <a:rPr dirty="0" lang="en-US" smtClean="0"/>
              <a:t>To clean the bladder from decomposed urine, bacteria, excess mucus,</a:t>
            </a:r>
          </a:p>
          <a:p>
            <a:pPr lvl="1"/>
            <a:r>
              <a:rPr dirty="0" lang="en-US" smtClean="0"/>
              <a:t>To prevent blood clot formation, </a:t>
            </a:r>
          </a:p>
          <a:p>
            <a:pPr lvl="1"/>
            <a:r>
              <a:rPr dirty="0" lang="en-US" smtClean="0"/>
              <a:t>allow free flow of urine and,</a:t>
            </a:r>
          </a:p>
          <a:p>
            <a:pPr lvl="1"/>
            <a:r>
              <a:rPr dirty="0" lang="en-US" smtClean="0"/>
              <a:t>maintain IDC patency, by continuously irrigating the bladder with Normal Saline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232" name=""/>
        <p:cNvGrpSpPr/>
        <p:nvPr/>
      </p:nvGrpSpPr>
      <p:grpSpPr>
        <a:xfrm>
          <a:off x="0" y="0"/>
          <a:ext cx="0" cy="0"/>
          <a:chOff x="0" y="0"/>
          <a:chExt cx="0" cy="0"/>
        </a:xfrm>
      </p:grpSpPr>
      <p:sp>
        <p:nvSpPr>
          <p:cNvPr id="1048698" name="Title 1"/>
          <p:cNvSpPr>
            <a:spLocks noGrp="1"/>
          </p:cNvSpPr>
          <p:nvPr>
            <p:ph type="title"/>
          </p:nvPr>
        </p:nvSpPr>
        <p:spPr/>
        <p:txBody>
          <a:bodyPr/>
          <a:p>
            <a:r>
              <a:rPr dirty="0" lang="en-US" smtClean="0"/>
              <a:t>scope</a:t>
            </a:r>
            <a:endParaRPr dirty="0" lang="en-US"/>
          </a:p>
        </p:txBody>
      </p:sp>
      <p:sp>
        <p:nvSpPr>
          <p:cNvPr id="1048699" name="Content Placeholder 2"/>
          <p:cNvSpPr>
            <a:spLocks noGrp="1"/>
          </p:cNvSpPr>
          <p:nvPr>
            <p:ph idx="1"/>
          </p:nvPr>
        </p:nvSpPr>
        <p:spPr/>
        <p:txBody>
          <a:bodyPr/>
          <a:p>
            <a:r>
              <a:rPr dirty="0" lang="en-US" smtClean="0"/>
              <a:t>Medical Officers </a:t>
            </a:r>
          </a:p>
          <a:p>
            <a:r>
              <a:rPr dirty="0" lang="en-US" smtClean="0"/>
              <a:t>Registered Nurses </a:t>
            </a:r>
          </a:p>
          <a:p>
            <a:r>
              <a:rPr dirty="0" lang="en-US" smtClean="0"/>
              <a:t>Accredited Endorsed Enrolled Nurses or under supervision of approved RN </a:t>
            </a:r>
          </a:p>
          <a:p>
            <a:r>
              <a:rPr dirty="0" lang="en-US" smtClean="0"/>
              <a:t>Undergraduate Student Nurses under the supervision of a Registered Nurse</a:t>
            </a:r>
            <a:endParaRPr dirty="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80" name=""/>
        <p:cNvGrpSpPr/>
        <p:nvPr/>
      </p:nvGrpSpPr>
      <p:grpSpPr>
        <a:xfrm>
          <a:off x="0" y="0"/>
          <a:ext cx="0" cy="0"/>
          <a:chOff x="0" y="0"/>
          <a:chExt cx="0" cy="0"/>
        </a:xfrm>
      </p:grpSpPr>
      <p:sp>
        <p:nvSpPr>
          <p:cNvPr id="1048620" name="Title 1"/>
          <p:cNvSpPr>
            <a:spLocks noGrp="1"/>
          </p:cNvSpPr>
          <p:nvPr>
            <p:ph type="title"/>
          </p:nvPr>
        </p:nvSpPr>
        <p:spPr>
          <a:xfrm>
            <a:off x="457200" y="274638"/>
            <a:ext cx="8229600" cy="868362"/>
          </a:xfrm>
        </p:spPr>
        <p:txBody>
          <a:bodyPr/>
          <a:p>
            <a:r>
              <a:rPr dirty="0" lang="en-US" smtClean="0"/>
              <a:t>Module content cont’</a:t>
            </a:r>
            <a:endParaRPr dirty="0" lang="en-US"/>
          </a:p>
        </p:txBody>
      </p:sp>
      <p:sp>
        <p:nvSpPr>
          <p:cNvPr id="1048621" name="Content Placeholder 2"/>
          <p:cNvSpPr>
            <a:spLocks noGrp="1"/>
          </p:cNvSpPr>
          <p:nvPr>
            <p:ph idx="1"/>
          </p:nvPr>
        </p:nvSpPr>
        <p:spPr>
          <a:xfrm>
            <a:off x="457200" y="1295400"/>
            <a:ext cx="8229600" cy="5334000"/>
          </a:xfrm>
        </p:spPr>
        <p:txBody>
          <a:bodyPr>
            <a:normAutofit/>
          </a:bodyPr>
          <a:p>
            <a:pPr lvl="4">
              <a:buFont typeface="Wingdings" pitchFamily="2" charset="2"/>
              <a:buChar char="§"/>
            </a:pPr>
            <a:r>
              <a:rPr dirty="0" sz="3200" lang="en-US" err="1" smtClean="0"/>
              <a:t>Cholangiogram</a:t>
            </a:r>
            <a:endParaRPr dirty="0" sz="3200" lang="en-US" smtClean="0"/>
          </a:p>
          <a:p>
            <a:pPr lvl="4">
              <a:buFont typeface="Wingdings" pitchFamily="2" charset="2"/>
              <a:buChar char="§"/>
            </a:pPr>
            <a:r>
              <a:rPr dirty="0" sz="3200" lang="en-US" err="1" smtClean="0"/>
              <a:t>Venogram</a:t>
            </a:r>
            <a:endParaRPr dirty="0" sz="3200" lang="en-US" smtClean="0"/>
          </a:p>
          <a:p>
            <a:pPr lvl="4">
              <a:buFont typeface="Wingdings" pitchFamily="2" charset="2"/>
              <a:buChar char="§"/>
            </a:pPr>
            <a:r>
              <a:rPr dirty="0" sz="3200" lang="en-US" err="1" smtClean="0"/>
              <a:t>Myelogram</a:t>
            </a:r>
            <a:endParaRPr dirty="0" sz="3200" lang="en-US"/>
          </a:p>
          <a:p>
            <a:pPr lvl="4">
              <a:buFont typeface="Wingdings" pitchFamily="2" charset="2"/>
              <a:buChar char="§"/>
            </a:pPr>
            <a:r>
              <a:rPr dirty="0" sz="3200" lang="en-US" err="1" smtClean="0"/>
              <a:t>Hysterosalpingogram</a:t>
            </a:r>
            <a:endParaRPr dirty="0" sz="3200" lang="en-US"/>
          </a:p>
          <a:p>
            <a:pPr lvl="4">
              <a:buFont typeface="Wingdings" pitchFamily="2" charset="2"/>
              <a:buChar char="§"/>
            </a:pPr>
            <a:r>
              <a:rPr dirty="0" sz="3200" lang="en-US" smtClean="0"/>
              <a:t>Retrograde </a:t>
            </a:r>
            <a:r>
              <a:rPr dirty="0" sz="3200" lang="en-US" err="1" smtClean="0"/>
              <a:t>Pyelogram</a:t>
            </a:r>
            <a:endParaRPr dirty="0" sz="3200" lang="en-US" smtClean="0"/>
          </a:p>
          <a:p>
            <a:pPr lvl="4">
              <a:buFont typeface="Wingdings" pitchFamily="2" charset="2"/>
              <a:buChar char="§"/>
            </a:pPr>
            <a:r>
              <a:rPr dirty="0" sz="3200" lang="en-US" smtClean="0"/>
              <a:t>Endoscopic retrograde </a:t>
            </a:r>
            <a:r>
              <a:rPr dirty="0" sz="3200" lang="en-US" err="1" smtClean="0"/>
              <a:t>cholangio-pancretography</a:t>
            </a:r>
            <a:r>
              <a:rPr dirty="0" sz="3200" lang="en-US" smtClean="0"/>
              <a:t>(ERCP)</a:t>
            </a:r>
          </a:p>
          <a:p>
            <a:pPr lvl="4">
              <a:buFont typeface="Wingdings" pitchFamily="2" charset="2"/>
              <a:buChar char="§"/>
            </a:pPr>
            <a:r>
              <a:rPr dirty="0" sz="3200" lang="en-US" smtClean="0"/>
              <a:t>Stoma care</a:t>
            </a:r>
          </a:p>
          <a:p>
            <a:pPr lvl="5">
              <a:buFont typeface="Wingdings" pitchFamily="2" charset="2"/>
              <a:buChar char="§"/>
            </a:pPr>
            <a:endParaRPr dirty="0"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233" name=""/>
        <p:cNvGrpSpPr/>
        <p:nvPr/>
      </p:nvGrpSpPr>
      <p:grpSpPr>
        <a:xfrm>
          <a:off x="0" y="0"/>
          <a:ext cx="0" cy="0"/>
          <a:chOff x="0" y="0"/>
          <a:chExt cx="0" cy="0"/>
        </a:xfrm>
      </p:grpSpPr>
      <p:sp>
        <p:nvSpPr>
          <p:cNvPr id="1048700" name="Content Placeholder 2"/>
          <p:cNvSpPr>
            <a:spLocks noGrp="1"/>
          </p:cNvSpPr>
          <p:nvPr>
            <p:ph idx="1"/>
          </p:nvPr>
        </p:nvSpPr>
        <p:spPr>
          <a:xfrm>
            <a:off x="228600" y="228600"/>
            <a:ext cx="8686800" cy="6400800"/>
          </a:xfrm>
        </p:spPr>
        <p:txBody>
          <a:bodyPr/>
          <a:p>
            <a:pPr>
              <a:buNone/>
            </a:pPr>
            <a:r>
              <a:rPr b="1" dirty="0" lang="en-US" smtClean="0"/>
              <a:t>EXPECTED OUTCOMES </a:t>
            </a:r>
          </a:p>
          <a:p>
            <a:pPr>
              <a:buNone/>
            </a:pPr>
            <a:r>
              <a:rPr dirty="0" lang="en-US" smtClean="0"/>
              <a:t>• The urinary catheter remains patent and urine is able to drain freely via the indwelling catheter (IDC) </a:t>
            </a:r>
          </a:p>
          <a:p>
            <a:pPr>
              <a:buNone/>
            </a:pPr>
            <a:r>
              <a:rPr dirty="0" lang="en-US" smtClean="0"/>
              <a:t>• The patients comfort is maintained </a:t>
            </a:r>
          </a:p>
          <a:p>
            <a:pPr>
              <a:buNone/>
            </a:pPr>
            <a:r>
              <a:rPr dirty="0" lang="en-US" smtClean="0"/>
              <a:t>• Clot formation within the bladder or IDC is prevented or minimized </a:t>
            </a:r>
          </a:p>
          <a:p>
            <a:pPr>
              <a:buNone/>
            </a:pPr>
            <a:r>
              <a:rPr dirty="0" lang="en-US" smtClean="0"/>
              <a:t>• The patient’s risk of Urinary Tract Infection is minimized, through use of aseptic technique when connecting bladder irrigation to IDC</a:t>
            </a:r>
            <a:endParaRPr dirty="0"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236" name=""/>
        <p:cNvGrpSpPr/>
        <p:nvPr/>
      </p:nvGrpSpPr>
      <p:grpSpPr>
        <a:xfrm>
          <a:off x="0" y="0"/>
          <a:ext cx="0" cy="0"/>
          <a:chOff x="0" y="0"/>
          <a:chExt cx="0" cy="0"/>
        </a:xfrm>
      </p:grpSpPr>
      <p:sp>
        <p:nvSpPr>
          <p:cNvPr id="1048704" name="Content Placeholder 2"/>
          <p:cNvSpPr>
            <a:spLocks noGrp="1"/>
          </p:cNvSpPr>
          <p:nvPr>
            <p:ph idx="1"/>
          </p:nvPr>
        </p:nvSpPr>
        <p:spPr>
          <a:xfrm>
            <a:off x="228600" y="228600"/>
            <a:ext cx="8610600" cy="6400800"/>
          </a:xfrm>
        </p:spPr>
        <p:txBody>
          <a:bodyPr>
            <a:normAutofit fontScale="96875" lnSpcReduction="10000"/>
          </a:bodyPr>
          <a:p>
            <a:pPr>
              <a:buNone/>
            </a:pPr>
            <a:r>
              <a:rPr b="1" dirty="0" lang="en-US" smtClean="0"/>
              <a:t>EQUIPMENT FOR WARD BASED CONTINUOUS BLADDER IRRIGATION (CBI) </a:t>
            </a:r>
          </a:p>
          <a:p>
            <a:r>
              <a:rPr dirty="0" lang="en-US" smtClean="0"/>
              <a:t>3way catheter </a:t>
            </a:r>
          </a:p>
          <a:p>
            <a:pPr>
              <a:buNone/>
            </a:pPr>
            <a:r>
              <a:rPr dirty="0" lang="en-US" smtClean="0"/>
              <a:t>• 0.9% sodium Chloride irrigation bags as per facility policy </a:t>
            </a:r>
          </a:p>
          <a:p>
            <a:pPr>
              <a:buNone/>
            </a:pPr>
            <a:r>
              <a:rPr dirty="0" lang="en-US" smtClean="0"/>
              <a:t>• Continuous bladder irrigation set and closed urinary drainage bag with anti-reflux valve. </a:t>
            </a:r>
          </a:p>
          <a:p>
            <a:pPr>
              <a:buNone/>
            </a:pPr>
            <a:r>
              <a:rPr dirty="0" lang="en-US" smtClean="0"/>
              <a:t>• Alcohol wipes </a:t>
            </a:r>
          </a:p>
          <a:p>
            <a:pPr>
              <a:buNone/>
            </a:pPr>
            <a:r>
              <a:rPr dirty="0" lang="en-US" smtClean="0"/>
              <a:t>• Non sterile gloves </a:t>
            </a:r>
          </a:p>
          <a:p>
            <a:pPr>
              <a:buNone/>
            </a:pPr>
            <a:r>
              <a:rPr dirty="0" lang="en-US" smtClean="0"/>
              <a:t>• Personal protective equipment (PPE) </a:t>
            </a:r>
          </a:p>
          <a:p>
            <a:pPr>
              <a:buNone/>
            </a:pPr>
            <a:r>
              <a:rPr dirty="0" lang="en-US" smtClean="0"/>
              <a:t>• </a:t>
            </a:r>
            <a:r>
              <a:rPr dirty="0" lang="en-US" err="1" smtClean="0"/>
              <a:t>Underpad</a:t>
            </a:r>
            <a:r>
              <a:rPr dirty="0" lang="en-US" smtClean="0"/>
              <a:t> (</a:t>
            </a:r>
            <a:r>
              <a:rPr dirty="0" lang="en-US" err="1" smtClean="0"/>
              <a:t>bluey</a:t>
            </a:r>
            <a:r>
              <a:rPr dirty="0" lang="en-US" smtClean="0"/>
              <a:t>) </a:t>
            </a:r>
          </a:p>
          <a:p>
            <a:pPr>
              <a:buNone/>
            </a:pPr>
            <a:r>
              <a:rPr dirty="0" lang="en-US" smtClean="0"/>
              <a:t>• IV pole</a:t>
            </a:r>
            <a:endParaRPr dirty="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237" name=""/>
        <p:cNvGrpSpPr/>
        <p:nvPr/>
      </p:nvGrpSpPr>
      <p:grpSpPr>
        <a:xfrm>
          <a:off x="0" y="0"/>
          <a:ext cx="0" cy="0"/>
          <a:chOff x="0" y="0"/>
          <a:chExt cx="0" cy="0"/>
        </a:xfrm>
      </p:grpSpPr>
      <p:sp>
        <p:nvSpPr>
          <p:cNvPr id="1048705" name="Content Placeholder 2"/>
          <p:cNvSpPr>
            <a:spLocks noGrp="1"/>
          </p:cNvSpPr>
          <p:nvPr>
            <p:ph idx="1"/>
          </p:nvPr>
        </p:nvSpPr>
        <p:spPr>
          <a:xfrm>
            <a:off x="0" y="152400"/>
            <a:ext cx="8991600" cy="6705600"/>
          </a:xfrm>
        </p:spPr>
        <p:txBody>
          <a:bodyPr>
            <a:normAutofit fontScale="93750" lnSpcReduction="20000"/>
          </a:bodyPr>
          <a:p>
            <a:pPr>
              <a:buNone/>
            </a:pPr>
            <a:r>
              <a:rPr b="1" dirty="0" lang="en-US" smtClean="0"/>
              <a:t>PROCEDURE FOR CBI </a:t>
            </a:r>
          </a:p>
          <a:p>
            <a:pPr indent="-514350" marL="514350">
              <a:buAutoNum type="arabicPeriod"/>
            </a:pPr>
            <a:r>
              <a:rPr dirty="0" lang="en-US" smtClean="0"/>
              <a:t>Explain procedure to the patient and ensure patient privacy </a:t>
            </a:r>
          </a:p>
          <a:p>
            <a:pPr indent="-514350" marL="514350">
              <a:buAutoNum type="arabicPeriod"/>
            </a:pPr>
            <a:r>
              <a:rPr dirty="0" lang="en-US" smtClean="0"/>
              <a:t>Position the patient for easy access to the catheter whilst maintaining patient comfort </a:t>
            </a:r>
          </a:p>
          <a:p>
            <a:pPr indent="-514350" marL="514350">
              <a:buAutoNum type="arabicPeriod"/>
            </a:pPr>
            <a:r>
              <a:rPr dirty="0" lang="en-US" smtClean="0"/>
              <a:t>Ensure that the patient has a three-way urinary catheter. </a:t>
            </a:r>
          </a:p>
          <a:p>
            <a:pPr indent="-514350" marL="514350">
              <a:buAutoNum type="arabicPeriod"/>
            </a:pPr>
            <a:r>
              <a:rPr dirty="0" lang="en-US" smtClean="0"/>
              <a:t>Hang irrigation flasks on IV pole and prime irrigation set maintaining asepsis of irrigation set. </a:t>
            </a:r>
          </a:p>
          <a:p>
            <a:pPr indent="-514350" marL="514350">
              <a:buNone/>
            </a:pPr>
            <a:r>
              <a:rPr dirty="0" lang="en-US" smtClean="0"/>
              <a:t>Note: Only one of the irrigation flask clamps should be open when priming the irrigation set otherwise the fluid can run from one flask to another. After priming the irrigation set ensure that all clamps on the irrigation set are closed </a:t>
            </a:r>
          </a:p>
          <a:p>
            <a:pPr indent="-514350" marL="514350">
              <a:buNone/>
            </a:pPr>
            <a:r>
              <a:rPr dirty="0" lang="en-US" smtClean="0"/>
              <a:t>5.      Don goggles and impervious gown , place </a:t>
            </a:r>
            <a:r>
              <a:rPr dirty="0" lang="en-US" err="1" smtClean="0"/>
              <a:t>underpad</a:t>
            </a:r>
            <a:r>
              <a:rPr dirty="0" lang="en-US" smtClean="0"/>
              <a:t> underneath catheter connection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238" name=""/>
        <p:cNvGrpSpPr/>
        <p:nvPr/>
      </p:nvGrpSpPr>
      <p:grpSpPr>
        <a:xfrm>
          <a:off x="0" y="0"/>
          <a:ext cx="0" cy="0"/>
          <a:chOff x="0" y="0"/>
          <a:chExt cx="0" cy="0"/>
        </a:xfrm>
      </p:grpSpPr>
      <p:sp>
        <p:nvSpPr>
          <p:cNvPr id="1048706" name="Content Placeholder 2"/>
          <p:cNvSpPr>
            <a:spLocks noGrp="1"/>
          </p:cNvSpPr>
          <p:nvPr>
            <p:ph idx="1"/>
          </p:nvPr>
        </p:nvSpPr>
        <p:spPr>
          <a:xfrm>
            <a:off x="228600" y="152400"/>
            <a:ext cx="8686800" cy="6477000"/>
          </a:xfrm>
        </p:spPr>
        <p:txBody>
          <a:bodyPr>
            <a:normAutofit fontScale="93750" lnSpcReduction="20000"/>
          </a:bodyPr>
          <a:p>
            <a:pPr indent="-514350" marL="514350">
              <a:buAutoNum type="arabicPeriod" startAt="6"/>
            </a:pPr>
            <a:r>
              <a:rPr dirty="0" lang="en-US" smtClean="0"/>
              <a:t>Attend hand wash and don non-sterile gloves </a:t>
            </a:r>
          </a:p>
          <a:p>
            <a:pPr indent="-514350" marL="514350">
              <a:buAutoNum type="arabicPeriod" startAt="6"/>
            </a:pPr>
            <a:r>
              <a:rPr dirty="0" lang="en-US" smtClean="0"/>
              <a:t>Swab IDC irrigation and catheter ports with alcohol swabs and allow to dry </a:t>
            </a:r>
          </a:p>
          <a:p>
            <a:pPr indent="-514350" marL="514350">
              <a:buAutoNum type="arabicPeriod" startAt="6"/>
            </a:pPr>
            <a:r>
              <a:rPr dirty="0" lang="en-US" smtClean="0"/>
              <a:t>Open the irrigation lumen of the catheter </a:t>
            </a:r>
          </a:p>
          <a:p>
            <a:pPr indent="-514350" marL="514350">
              <a:buAutoNum type="arabicPeriod" startAt="6"/>
            </a:pPr>
            <a:r>
              <a:rPr dirty="0" lang="en-US" smtClean="0"/>
              <a:t>Connect the irrigation set to the irrigation lumen of the catheter, maintaining clean procedure </a:t>
            </a:r>
          </a:p>
          <a:p>
            <a:pPr indent="-514350" marL="514350">
              <a:buAutoNum type="arabicPeriod" startAt="6"/>
            </a:pPr>
            <a:r>
              <a:rPr dirty="0" lang="en-US" smtClean="0"/>
              <a:t>Ensure urine is draining freely before commencing continuous irrigation. </a:t>
            </a:r>
          </a:p>
          <a:p>
            <a:pPr indent="-514350" marL="514350">
              <a:buAutoNum type="arabicPeriod" startAt="6"/>
            </a:pPr>
            <a:r>
              <a:rPr dirty="0" lang="en-US" smtClean="0"/>
              <a:t>Unclamp the irrigation flask that was used to prime the irrigation set and set the rate of administration by adjusting the roller clamp. </a:t>
            </a:r>
          </a:p>
          <a:p>
            <a:pPr indent="-514350" marL="514350">
              <a:buNone/>
            </a:pPr>
            <a:r>
              <a:rPr dirty="0" lang="en-US" smtClean="0"/>
              <a:t>Note: The aim of the bladder irrigation is to keep the urine rose’ </a:t>
            </a:r>
            <a:r>
              <a:rPr dirty="0" lang="en-US" err="1" smtClean="0"/>
              <a:t>coloured</a:t>
            </a:r>
            <a:r>
              <a:rPr dirty="0" lang="en-US" smtClean="0"/>
              <a:t> and free from clots. The rate is determined and varied as required, not run at a set rate. </a:t>
            </a:r>
          </a:p>
          <a:p>
            <a:endParaRPr dirty="0"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239" name=""/>
        <p:cNvGrpSpPr/>
        <p:nvPr/>
      </p:nvGrpSpPr>
      <p:grpSpPr>
        <a:xfrm>
          <a:off x="0" y="0"/>
          <a:ext cx="0" cy="0"/>
          <a:chOff x="0" y="0"/>
          <a:chExt cx="0" cy="0"/>
        </a:xfrm>
      </p:grpSpPr>
      <p:sp>
        <p:nvSpPr>
          <p:cNvPr id="1048707" name="Content Placeholder 2"/>
          <p:cNvSpPr>
            <a:spLocks noGrp="1"/>
          </p:cNvSpPr>
          <p:nvPr>
            <p:ph idx="1"/>
          </p:nvPr>
        </p:nvSpPr>
        <p:spPr>
          <a:xfrm>
            <a:off x="228600" y="304800"/>
            <a:ext cx="8686800" cy="6400800"/>
          </a:xfrm>
        </p:spPr>
        <p:txBody>
          <a:bodyPr>
            <a:normAutofit fontScale="84375" lnSpcReduction="10000"/>
          </a:bodyPr>
          <a:p>
            <a:pPr>
              <a:buNone/>
            </a:pPr>
            <a:r>
              <a:rPr b="1" dirty="0" lang="en-US" smtClean="0"/>
              <a:t>ONGOING MANAGEMENT </a:t>
            </a:r>
          </a:p>
          <a:p>
            <a:pPr>
              <a:buNone/>
            </a:pPr>
            <a:r>
              <a:rPr dirty="0" lang="en-US" smtClean="0"/>
              <a:t>• Saline flasks for bladder irrigation do not need to be ordered by a Medical Officer </a:t>
            </a:r>
          </a:p>
          <a:p>
            <a:pPr>
              <a:buNone/>
            </a:pPr>
            <a:r>
              <a:rPr dirty="0" lang="en-US" smtClean="0"/>
              <a:t>• Continue irrigation as necessary depending on the degree of </a:t>
            </a:r>
            <a:r>
              <a:rPr dirty="0" lang="en-US" err="1" smtClean="0"/>
              <a:t>haematuria</a:t>
            </a:r>
            <a:r>
              <a:rPr dirty="0" lang="en-US" smtClean="0"/>
              <a:t> (ensure adequate supply of </a:t>
            </a:r>
            <a:r>
              <a:rPr dirty="0" lang="en-US" err="1" smtClean="0"/>
              <a:t>irrigant</a:t>
            </a:r>
            <a:r>
              <a:rPr dirty="0" lang="en-US" smtClean="0"/>
              <a:t> nearby) </a:t>
            </a:r>
          </a:p>
          <a:p>
            <a:pPr>
              <a:buNone/>
            </a:pPr>
            <a:r>
              <a:rPr dirty="0" lang="en-US" smtClean="0"/>
              <a:t>• After each flask is complete, empty urine drainage bag. Record urine output on the fluid balance chart, prior to commencement of the next irrigation flask </a:t>
            </a:r>
          </a:p>
          <a:p>
            <a:pPr>
              <a:buNone/>
            </a:pPr>
            <a:r>
              <a:rPr dirty="0" lang="en-US" smtClean="0"/>
              <a:t>• Regular catheter care is required in order to </a:t>
            </a:r>
            <a:r>
              <a:rPr dirty="0" lang="en-US" err="1" smtClean="0"/>
              <a:t>minimise</a:t>
            </a:r>
            <a:r>
              <a:rPr dirty="0" lang="en-US" smtClean="0"/>
              <a:t> the risk of catheter related urinary tract infection </a:t>
            </a:r>
          </a:p>
          <a:p>
            <a:pPr>
              <a:buNone/>
            </a:pPr>
            <a:r>
              <a:rPr dirty="0" lang="en-US" smtClean="0"/>
              <a:t>• Catheter care provided should be documented in the progress notes and nursing care plan including patient comfort, urine </a:t>
            </a:r>
            <a:r>
              <a:rPr dirty="0" lang="en-US" err="1" smtClean="0"/>
              <a:t>colour</a:t>
            </a:r>
            <a:r>
              <a:rPr dirty="0" lang="en-US" smtClean="0"/>
              <a:t>/degree of </a:t>
            </a:r>
            <a:r>
              <a:rPr dirty="0" lang="en-US" err="1" smtClean="0"/>
              <a:t>haematuria</a:t>
            </a:r>
            <a:r>
              <a:rPr dirty="0" lang="en-US" smtClean="0"/>
              <a:t> and urine output. Also presence of clots if any and if manual bladder washout was necessary</a:t>
            </a:r>
            <a:endParaRPr dirty="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708" name="Title 1"/>
          <p:cNvSpPr>
            <a:spLocks noGrp="1"/>
          </p:cNvSpPr>
          <p:nvPr>
            <p:ph type="title"/>
          </p:nvPr>
        </p:nvSpPr>
        <p:spPr>
          <a:xfrm>
            <a:off x="457200" y="274638"/>
            <a:ext cx="8229600" cy="639762"/>
          </a:xfrm>
        </p:spPr>
        <p:txBody>
          <a:bodyPr>
            <a:normAutofit fontScale="90000"/>
          </a:bodyPr>
          <a:p>
            <a:r>
              <a:rPr dirty="0" lang="en-US" smtClean="0"/>
              <a:t>Points to note</a:t>
            </a:r>
            <a:endParaRPr dirty="0" lang="en-US"/>
          </a:p>
        </p:txBody>
      </p:sp>
      <p:sp>
        <p:nvSpPr>
          <p:cNvPr id="1048709" name="Content Placeholder 2"/>
          <p:cNvSpPr>
            <a:spLocks noGrp="1"/>
          </p:cNvSpPr>
          <p:nvPr>
            <p:ph idx="1"/>
          </p:nvPr>
        </p:nvSpPr>
        <p:spPr>
          <a:xfrm>
            <a:off x="152400" y="990600"/>
            <a:ext cx="8839200" cy="5638800"/>
          </a:xfrm>
        </p:spPr>
        <p:txBody>
          <a:bodyPr>
            <a:normAutofit fontScale="81250" lnSpcReduction="10000"/>
          </a:bodyPr>
          <a:p>
            <a:r>
              <a:rPr dirty="0" lang="en-US" smtClean="0"/>
              <a:t>Bladder irrigation is a procedure in which sterile fluid is used to prevent clot retention by continuously irrigating the bladder via a three-way catheter. (Scholtes,2002) </a:t>
            </a:r>
          </a:p>
          <a:p>
            <a:r>
              <a:rPr dirty="0" lang="en-US" smtClean="0"/>
              <a:t>Bladder irrigation is required due to the vascular nature of the prostate, and to a lesser extent the bladder and its potential to bleed in the post-operative period. (Scholtes,2002) </a:t>
            </a:r>
          </a:p>
          <a:p>
            <a:r>
              <a:rPr dirty="0" lang="en-US" smtClean="0"/>
              <a:t>Sodium chloride 0.9% is recommended in the clearance and prevention of clots. Water is not used as it may be absorbed via the process of osmosis from the bladder and also via open venous sinuses, this may cause dilution of electrolytes in the circulatory system. (Scholtes,2002) </a:t>
            </a:r>
          </a:p>
          <a:p>
            <a:r>
              <a:rPr dirty="0" lang="en-US" smtClean="0"/>
              <a:t>Irrigation is usually discontinued when the urine has been only lightly blood stained for 24- 48hours (Scholtes,2002)</a:t>
            </a:r>
            <a:endParaRPr dirty="0"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241" name=""/>
        <p:cNvGrpSpPr/>
        <p:nvPr/>
      </p:nvGrpSpPr>
      <p:grpSpPr>
        <a:xfrm>
          <a:off x="0" y="0"/>
          <a:ext cx="0" cy="0"/>
          <a:chOff x="0" y="0"/>
          <a:chExt cx="0" cy="0"/>
        </a:xfrm>
      </p:grpSpPr>
      <p:sp>
        <p:nvSpPr>
          <p:cNvPr id="1048710" name="Title 1"/>
          <p:cNvSpPr>
            <a:spLocks noGrp="1"/>
          </p:cNvSpPr>
          <p:nvPr>
            <p:ph type="title"/>
          </p:nvPr>
        </p:nvSpPr>
        <p:spPr>
          <a:xfrm>
            <a:off x="457200" y="274638"/>
            <a:ext cx="8229600" cy="715962"/>
          </a:xfrm>
        </p:spPr>
        <p:txBody>
          <a:bodyPr>
            <a:normAutofit fontScale="90000"/>
          </a:bodyPr>
          <a:p>
            <a:r>
              <a:rPr b="1" dirty="0" lang="en-US" smtClean="0"/>
              <a:t>5. CHOLECYSTOGRAM</a:t>
            </a:r>
            <a:endParaRPr b="1" dirty="0" lang="en-US"/>
          </a:p>
        </p:txBody>
      </p:sp>
      <p:sp>
        <p:nvSpPr>
          <p:cNvPr id="1048711" name="Content Placeholder 2"/>
          <p:cNvSpPr>
            <a:spLocks noGrp="1"/>
          </p:cNvSpPr>
          <p:nvPr>
            <p:ph idx="1"/>
          </p:nvPr>
        </p:nvSpPr>
        <p:spPr>
          <a:xfrm>
            <a:off x="152400" y="914400"/>
            <a:ext cx="8763000" cy="5791200"/>
          </a:xfrm>
        </p:spPr>
        <p:txBody>
          <a:bodyPr>
            <a:normAutofit/>
          </a:bodyPr>
          <a:p>
            <a:r>
              <a:rPr dirty="0" lang="en-US" smtClean="0"/>
              <a:t>A </a:t>
            </a:r>
            <a:r>
              <a:rPr b="1" dirty="0" lang="en-US" err="1" smtClean="0"/>
              <a:t>cholecystogram</a:t>
            </a:r>
            <a:r>
              <a:rPr dirty="0" lang="en-US" smtClean="0"/>
              <a:t> is an x-ray procedure used to help evaluate the gallbladder.</a:t>
            </a:r>
          </a:p>
          <a:p>
            <a:r>
              <a:rPr dirty="0" lang="en-US" smtClean="0"/>
              <a:t>The oral </a:t>
            </a:r>
            <a:r>
              <a:rPr dirty="0" lang="en-US" err="1" smtClean="0"/>
              <a:t>cholecystogram</a:t>
            </a:r>
            <a:r>
              <a:rPr dirty="0" lang="en-US" smtClean="0"/>
              <a:t>, or OCG, is a radiologic procedure for diagnosing </a:t>
            </a:r>
            <a:r>
              <a:rPr dirty="0" lang="en-US" smtClean="0">
                <a:hlinkClick r:id="rId1"/>
              </a:rPr>
              <a:t>gallstones</a:t>
            </a:r>
            <a:r>
              <a:rPr dirty="0" lang="en-US" smtClean="0"/>
              <a:t>. </a:t>
            </a:r>
          </a:p>
          <a:p>
            <a:r>
              <a:rPr dirty="0" lang="en-US" smtClean="0"/>
              <a:t>An oral </a:t>
            </a:r>
            <a:r>
              <a:rPr dirty="0" lang="en-US" err="1" smtClean="0"/>
              <a:t>cholecystogram</a:t>
            </a:r>
            <a:r>
              <a:rPr dirty="0" lang="en-US" smtClean="0"/>
              <a:t> is in contrast to an </a:t>
            </a:r>
            <a:r>
              <a:rPr dirty="0" lang="en-US" smtClean="0">
                <a:hlinkClick r:id="rId2"/>
              </a:rPr>
              <a:t>intravenous </a:t>
            </a:r>
            <a:r>
              <a:rPr dirty="0" lang="en-US" err="1" smtClean="0">
                <a:hlinkClick r:id="rId2"/>
              </a:rPr>
              <a:t>cholangiogram</a:t>
            </a:r>
            <a:r>
              <a:rPr dirty="0" lang="en-US" smtClean="0"/>
              <a:t> (IVC). </a:t>
            </a:r>
          </a:p>
          <a:p>
            <a:r>
              <a:rPr dirty="0" lang="en-US" smtClean="0"/>
              <a:t>The oral </a:t>
            </a:r>
            <a:r>
              <a:rPr dirty="0" lang="en-US" err="1" smtClean="0"/>
              <a:t>cholecystogram</a:t>
            </a:r>
            <a:r>
              <a:rPr dirty="0" lang="en-US" smtClean="0"/>
              <a:t> is rarely used, as ultrasound or CT are more accurate, faster techniques for identifying gallstones without exposure to iodine.</a:t>
            </a:r>
            <a:endParaRPr dirty="0"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712" name="Content Placeholder 2"/>
          <p:cNvSpPr>
            <a:spLocks noGrp="1"/>
          </p:cNvSpPr>
          <p:nvPr>
            <p:ph idx="1"/>
          </p:nvPr>
        </p:nvSpPr>
        <p:spPr>
          <a:xfrm>
            <a:off x="228600" y="152400"/>
            <a:ext cx="8686800" cy="6477000"/>
          </a:xfrm>
        </p:spPr>
        <p:txBody>
          <a:bodyPr>
            <a:normAutofit fontScale="96875" lnSpcReduction="10000"/>
          </a:bodyPr>
          <a:p>
            <a:pPr>
              <a:buNone/>
            </a:pPr>
            <a:r>
              <a:rPr b="1" dirty="0" lang="en-US" smtClean="0"/>
              <a:t>PROCEDURE</a:t>
            </a:r>
          </a:p>
          <a:p>
            <a:r>
              <a:rPr dirty="0" lang="en-US" smtClean="0"/>
              <a:t>For an OCG, the patient takes </a:t>
            </a:r>
            <a:r>
              <a:rPr dirty="0" lang="en-US" smtClean="0">
                <a:hlinkClick r:id="rId1"/>
              </a:rPr>
              <a:t>iodine</a:t>
            </a:r>
            <a:r>
              <a:rPr dirty="0" lang="en-US" smtClean="0"/>
              <a:t>-containing tablets by mouth for one night or two nights in a row. </a:t>
            </a:r>
          </a:p>
          <a:p>
            <a:r>
              <a:rPr dirty="0" lang="en-US" smtClean="0"/>
              <a:t>The iodine is absorbed from the intestine into the bloodstream, removed from the blood by the </a:t>
            </a:r>
            <a:r>
              <a:rPr dirty="0" lang="en-US" smtClean="0">
                <a:hlinkClick r:id="rId2"/>
              </a:rPr>
              <a:t>liver</a:t>
            </a:r>
            <a:r>
              <a:rPr dirty="0" lang="en-US" smtClean="0"/>
              <a:t>, and excreted by the liver into the bile. </a:t>
            </a:r>
          </a:p>
          <a:p>
            <a:r>
              <a:rPr dirty="0" lang="en-US" smtClean="0"/>
              <a:t>The iodine, together with the bile, is highly concentrated in the gallbladder. Iodine is used in an OCG because it is dense and </a:t>
            </a:r>
            <a:r>
              <a:rPr dirty="0" lang="en-US" err="1" smtClean="0"/>
              <a:t>radioopague</a:t>
            </a:r>
            <a:r>
              <a:rPr dirty="0" lang="en-US" smtClean="0"/>
              <a:t> (stops x-rays). It outlines the gallstones that are radiolucent (x-rays pass through them) and that are usually invisible on x-ray.</a:t>
            </a:r>
          </a:p>
          <a:p>
            <a:endParaRPr dirty="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713" name="Content Placeholder 2"/>
          <p:cNvSpPr>
            <a:spLocks noGrp="1"/>
          </p:cNvSpPr>
          <p:nvPr>
            <p:ph idx="1"/>
          </p:nvPr>
        </p:nvSpPr>
        <p:spPr>
          <a:xfrm>
            <a:off x="228600" y="304800"/>
            <a:ext cx="8686800" cy="6324600"/>
          </a:xfrm>
        </p:spPr>
        <p:txBody>
          <a:bodyPr>
            <a:normAutofit fontScale="90625" lnSpcReduction="20000"/>
          </a:bodyPr>
          <a:p>
            <a:r>
              <a:rPr dirty="0" lang="en-US" smtClean="0"/>
              <a:t>The bile ducts themselves cannot be seen on the x-ray in an OCG because the iodine is not concentrated in the ducts. Therefore, any gallstones lodged in the ducts will go undetected on OCG.</a:t>
            </a:r>
          </a:p>
          <a:p>
            <a:r>
              <a:rPr dirty="0" lang="en-US" smtClean="0"/>
              <a:t>Failure to visualize the gallbladder on an OCG may occur for one of two reasons. </a:t>
            </a:r>
          </a:p>
          <a:p>
            <a:r>
              <a:rPr dirty="0" lang="en-US" smtClean="0"/>
              <a:t>First, a gallstone may have obstructed the cystic duct and prevented the iodine-containing bile from entering the gallbladder. Second, inflammation of the gallbladder -- usually due to gallstones -- may have interfered with the gallbladder's ability to concentrate bile and iodine.</a:t>
            </a:r>
          </a:p>
          <a:p>
            <a:r>
              <a:rPr dirty="0" lang="en-US" smtClean="0"/>
              <a:t>Whichever the cause, failure to visualize the gallbladder on an OCG strongly suggests a diseased gallbladder.</a:t>
            </a:r>
            <a:endParaRPr dirty="0"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244" name=""/>
        <p:cNvGrpSpPr/>
        <p:nvPr/>
      </p:nvGrpSpPr>
      <p:grpSpPr>
        <a:xfrm>
          <a:off x="0" y="0"/>
          <a:ext cx="0" cy="0"/>
          <a:chOff x="0" y="0"/>
          <a:chExt cx="0" cy="0"/>
        </a:xfrm>
      </p:grpSpPr>
      <p:sp>
        <p:nvSpPr>
          <p:cNvPr id="1048714" name="Content Placeholder 2"/>
          <p:cNvSpPr>
            <a:spLocks noGrp="1"/>
          </p:cNvSpPr>
          <p:nvPr>
            <p:ph idx="1"/>
          </p:nvPr>
        </p:nvSpPr>
        <p:spPr>
          <a:xfrm>
            <a:off x="304800" y="381000"/>
            <a:ext cx="8534400" cy="6248400"/>
          </a:xfrm>
        </p:spPr>
        <p:txBody>
          <a:bodyPr/>
          <a:p>
            <a:pPr>
              <a:buNone/>
            </a:pPr>
            <a:r>
              <a:rPr b="1" dirty="0" lang="en-US" smtClean="0"/>
              <a:t>Risks of an oral </a:t>
            </a:r>
            <a:r>
              <a:rPr b="1" dirty="0" lang="en-US" err="1" smtClean="0"/>
              <a:t>cholecystogram</a:t>
            </a:r>
            <a:r>
              <a:rPr b="1" dirty="0" lang="en-US" smtClean="0"/>
              <a:t> </a:t>
            </a:r>
          </a:p>
          <a:p>
            <a:pPr algn="just"/>
            <a:r>
              <a:rPr dirty="0" lang="en-US" smtClean="0"/>
              <a:t>Are few. One, of course, is the </a:t>
            </a:r>
            <a:r>
              <a:rPr dirty="0" lang="en-US" smtClean="0">
                <a:hlinkClick r:id="rId1" tooltip="Educational Slideshow"/>
              </a:rPr>
              <a:t>radiation</a:t>
            </a:r>
            <a:r>
              <a:rPr dirty="0" lang="en-US" smtClean="0"/>
              <a:t>. However, in an OCG there is a relatively small amount of radiation from the x-rays.</a:t>
            </a:r>
          </a:p>
          <a:p>
            <a:pPr algn="just"/>
            <a:r>
              <a:rPr dirty="0" lang="en-US" smtClean="0"/>
              <a:t>Another risk involves the iodine. Some people are </a:t>
            </a:r>
            <a:r>
              <a:rPr dirty="0" lang="en-US" smtClean="0">
                <a:hlinkClick r:id="rId2"/>
              </a:rPr>
              <a:t>allergic</a:t>
            </a:r>
            <a:r>
              <a:rPr dirty="0" lang="en-US" smtClean="0"/>
              <a:t> to iodine. Fortunately, most people who are allergic know that they are, and therefore do not undergo the test.</a:t>
            </a:r>
          </a:p>
          <a:p>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81" name=""/>
        <p:cNvGrpSpPr/>
        <p:nvPr/>
      </p:nvGrpSpPr>
      <p:grpSpPr>
        <a:xfrm>
          <a:off x="0" y="0"/>
          <a:ext cx="0" cy="0"/>
          <a:chOff x="0" y="0"/>
          <a:chExt cx="0" cy="0"/>
        </a:xfrm>
      </p:grpSpPr>
      <p:sp>
        <p:nvSpPr>
          <p:cNvPr id="1048622" name="Title 1"/>
          <p:cNvSpPr>
            <a:spLocks noGrp="1"/>
          </p:cNvSpPr>
          <p:nvPr>
            <p:ph type="title"/>
          </p:nvPr>
        </p:nvSpPr>
        <p:spPr/>
        <p:txBody>
          <a:bodyPr/>
          <a:p>
            <a:r>
              <a:rPr dirty="0" lang="en-US" smtClean="0"/>
              <a:t>Module content cont’</a:t>
            </a:r>
            <a:endParaRPr dirty="0" lang="en-US"/>
          </a:p>
        </p:txBody>
      </p:sp>
      <p:sp>
        <p:nvSpPr>
          <p:cNvPr id="1048623" name="Content Placeholder 2"/>
          <p:cNvSpPr>
            <a:spLocks noGrp="1"/>
          </p:cNvSpPr>
          <p:nvPr>
            <p:ph idx="1"/>
          </p:nvPr>
        </p:nvSpPr>
        <p:spPr>
          <a:xfrm>
            <a:off x="304800" y="1600200"/>
            <a:ext cx="8382000" cy="5105400"/>
          </a:xfrm>
        </p:spPr>
        <p:txBody>
          <a:bodyPr/>
          <a:p>
            <a:pPr>
              <a:buNone/>
            </a:pPr>
            <a:r>
              <a:rPr b="1" dirty="0" lang="en-US" smtClean="0"/>
              <a:t>2. Radiological Examinations</a:t>
            </a:r>
          </a:p>
          <a:p>
            <a:pPr lvl="2">
              <a:buFont typeface="Wingdings" pitchFamily="2" charset="2"/>
              <a:buChar char="§"/>
            </a:pPr>
            <a:r>
              <a:rPr dirty="0" lang="en-US" smtClean="0"/>
              <a:t>Common X-rays (chest x-ray, skull x-ray, x-ray of the bones)</a:t>
            </a:r>
          </a:p>
          <a:p>
            <a:pPr lvl="2">
              <a:buFont typeface="Wingdings" pitchFamily="2" charset="2"/>
              <a:buChar char="§"/>
            </a:pPr>
            <a:r>
              <a:rPr dirty="0" lang="en-US" smtClean="0"/>
              <a:t>Computed Tomography (CT) scan</a:t>
            </a:r>
          </a:p>
          <a:p>
            <a:pPr lvl="2">
              <a:buFont typeface="Wingdings" pitchFamily="2" charset="2"/>
              <a:buChar char="§"/>
            </a:pPr>
            <a:r>
              <a:rPr dirty="0" lang="en-US" smtClean="0"/>
              <a:t>Magnetic Resonance Imaging (MRI)</a:t>
            </a:r>
          </a:p>
          <a:p>
            <a:pPr lvl="2">
              <a:buFont typeface="Wingdings" pitchFamily="2" charset="2"/>
              <a:buChar char="§"/>
            </a:pPr>
            <a:r>
              <a:rPr dirty="0" lang="en-US" smtClean="0"/>
              <a:t>Endoscopies</a:t>
            </a:r>
          </a:p>
          <a:p>
            <a:pPr lvl="2">
              <a:buFont typeface="Wingdings" pitchFamily="2" charset="2"/>
              <a:buChar char="§"/>
            </a:pPr>
            <a:r>
              <a:rPr dirty="0" lang="en-US" smtClean="0"/>
              <a:t>EEG</a:t>
            </a:r>
          </a:p>
          <a:p>
            <a:pPr lvl="2">
              <a:buFont typeface="Wingdings" pitchFamily="2" charset="2"/>
              <a:buChar char="§"/>
            </a:pPr>
            <a:r>
              <a:rPr dirty="0" lang="en-US" smtClean="0"/>
              <a:t>ECG</a:t>
            </a:r>
          </a:p>
          <a:p>
            <a:pPr lvl="2">
              <a:buFont typeface="Wingdings" pitchFamily="2" charset="2"/>
              <a:buChar char="§"/>
            </a:pPr>
            <a:r>
              <a:rPr dirty="0" lang="en-US" smtClean="0"/>
              <a:t>Ultrasound</a:t>
            </a:r>
            <a:endParaRPr dirty="0" lang="en-US"/>
          </a:p>
          <a:p>
            <a:pPr>
              <a:buNone/>
            </a:pPr>
            <a:r>
              <a:rPr b="1" dirty="0" lang="en-US" smtClean="0"/>
              <a:t>3. Specialized Procedures</a:t>
            </a:r>
          </a:p>
          <a:p>
            <a:pPr lvl="2">
              <a:buFont typeface="Wingdings" pitchFamily="2" charset="2"/>
              <a:buChar char="§"/>
            </a:pPr>
            <a:r>
              <a:rPr dirty="0" lang="en-US" smtClean="0"/>
              <a:t>Catheterization , Renal dialysis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715" name="Content Placeholder 2"/>
          <p:cNvSpPr>
            <a:spLocks noGrp="1"/>
          </p:cNvSpPr>
          <p:nvPr>
            <p:ph idx="1"/>
          </p:nvPr>
        </p:nvSpPr>
        <p:spPr>
          <a:xfrm>
            <a:off x="228600" y="152400"/>
            <a:ext cx="8686800" cy="6477000"/>
          </a:xfrm>
        </p:spPr>
        <p:txBody>
          <a:bodyPr>
            <a:normAutofit fontScale="96875" lnSpcReduction="20000"/>
          </a:bodyPr>
          <a:p>
            <a:pPr>
              <a:buNone/>
            </a:pPr>
            <a:r>
              <a:rPr b="1" dirty="0" lang="en-US" smtClean="0"/>
              <a:t>POINTS TO NOTE</a:t>
            </a:r>
          </a:p>
          <a:p>
            <a:r>
              <a:rPr dirty="0" lang="en-US" smtClean="0"/>
              <a:t>The OCG finds gallstones 95% of the time. However, the OCG has tended to be replaced by </a:t>
            </a:r>
            <a:r>
              <a:rPr dirty="0" lang="en-US" err="1" smtClean="0">
                <a:hlinkClick r:id="rId1"/>
              </a:rPr>
              <a:t>ultrasonography</a:t>
            </a:r>
            <a:r>
              <a:rPr dirty="0" lang="en-US" smtClean="0"/>
              <a:t> because </a:t>
            </a:r>
            <a:r>
              <a:rPr dirty="0" lang="en-US" err="1" smtClean="0"/>
              <a:t>ultrasonography</a:t>
            </a:r>
            <a:r>
              <a:rPr dirty="0" lang="en-US" smtClean="0"/>
              <a:t> is slightly better at diagnosing gallstones and can be done immediately without waiting one or two days for the OCG's iodine to be absorbed, excreted, and concentrated.</a:t>
            </a:r>
          </a:p>
          <a:p>
            <a:r>
              <a:rPr dirty="0" lang="en-US" smtClean="0"/>
              <a:t>The OCG also cannot give information about the presence of non-gallstone related diseases, which </a:t>
            </a:r>
            <a:r>
              <a:rPr dirty="0" lang="en-US" err="1" smtClean="0"/>
              <a:t>ultrasonography</a:t>
            </a:r>
            <a:r>
              <a:rPr dirty="0" lang="en-US" smtClean="0"/>
              <a:t> is sometimes able to do.</a:t>
            </a:r>
          </a:p>
          <a:p>
            <a:r>
              <a:rPr dirty="0" lang="en-US" smtClean="0"/>
              <a:t>A limitation of the OCG is that it does not work well when there is more than a minimal amount of </a:t>
            </a:r>
            <a:r>
              <a:rPr dirty="0" lang="en-US" smtClean="0">
                <a:hlinkClick r:id="rId2" tooltip="Medical Image"/>
              </a:rPr>
              <a:t>jaundice</a:t>
            </a:r>
            <a:r>
              <a:rPr dirty="0" lang="en-US" smtClean="0"/>
              <a:t>. Fortunately, most people with gallstones are not jaundiced.</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716" name="Content Placeholder 2"/>
          <p:cNvSpPr>
            <a:spLocks noGrp="1"/>
          </p:cNvSpPr>
          <p:nvPr>
            <p:ph idx="1"/>
          </p:nvPr>
        </p:nvSpPr>
        <p:spPr>
          <a:xfrm>
            <a:off x="228600" y="304800"/>
            <a:ext cx="8686800" cy="6400800"/>
          </a:xfrm>
        </p:spPr>
        <p:txBody>
          <a:bodyPr>
            <a:normAutofit/>
          </a:bodyPr>
          <a:p>
            <a:r>
              <a:rPr dirty="0" lang="en-US" smtClean="0"/>
              <a:t>As would be expected, </a:t>
            </a:r>
            <a:r>
              <a:rPr dirty="0" lang="en-US" err="1" smtClean="0"/>
              <a:t>ultrasonography</a:t>
            </a:r>
            <a:r>
              <a:rPr dirty="0" lang="en-US" smtClean="0"/>
              <a:t> sometimes finds gallstones that are missed by the OCG. </a:t>
            </a:r>
          </a:p>
          <a:p>
            <a:r>
              <a:rPr dirty="0" lang="en-US" smtClean="0"/>
              <a:t>Less frequently, the OCG finds gallstones that are missed by </a:t>
            </a:r>
            <a:r>
              <a:rPr dirty="0" lang="en-US" err="1" smtClean="0"/>
              <a:t>ultrasonography</a:t>
            </a:r>
            <a:r>
              <a:rPr dirty="0" lang="en-US" smtClean="0"/>
              <a:t>. </a:t>
            </a:r>
          </a:p>
          <a:p>
            <a:r>
              <a:rPr dirty="0" lang="en-US" smtClean="0"/>
              <a:t>For this reason, if gallstones are strongly suspected but </a:t>
            </a:r>
            <a:r>
              <a:rPr dirty="0" lang="en-US" err="1" smtClean="0"/>
              <a:t>ultrasonography</a:t>
            </a:r>
            <a:r>
              <a:rPr dirty="0" lang="en-US" smtClean="0"/>
              <a:t> does not show them, it is reasonable to consider doing an OCG. So OCGs are still done, and for good reason.</a:t>
            </a:r>
          </a:p>
          <a:p>
            <a:endParaRPr dirty="0"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247" name=""/>
        <p:cNvGrpSpPr/>
        <p:nvPr/>
      </p:nvGrpSpPr>
      <p:grpSpPr>
        <a:xfrm>
          <a:off x="0" y="0"/>
          <a:ext cx="0" cy="0"/>
          <a:chOff x="0" y="0"/>
          <a:chExt cx="0" cy="0"/>
        </a:xfrm>
      </p:grpSpPr>
      <p:sp>
        <p:nvSpPr>
          <p:cNvPr id="1048717" name="Title 1"/>
          <p:cNvSpPr>
            <a:spLocks noGrp="1"/>
          </p:cNvSpPr>
          <p:nvPr>
            <p:ph type="title"/>
          </p:nvPr>
        </p:nvSpPr>
        <p:spPr/>
        <p:txBody>
          <a:bodyPr/>
          <a:p>
            <a:r>
              <a:rPr b="1" dirty="0" lang="en-US" smtClean="0"/>
              <a:t>6. CHOLANGIOGRAM</a:t>
            </a:r>
            <a:endParaRPr b="1" dirty="0" lang="en-US"/>
          </a:p>
        </p:txBody>
      </p:sp>
      <p:sp>
        <p:nvSpPr>
          <p:cNvPr id="1048718" name="Content Placeholder 2"/>
          <p:cNvSpPr>
            <a:spLocks noGrp="1"/>
          </p:cNvSpPr>
          <p:nvPr>
            <p:ph idx="1"/>
          </p:nvPr>
        </p:nvSpPr>
        <p:spPr/>
        <p:txBody>
          <a:bodyPr/>
          <a:p>
            <a:pPr algn="just"/>
            <a:r>
              <a:rPr dirty="0" lang="en-US" smtClean="0"/>
              <a:t>A </a:t>
            </a:r>
            <a:r>
              <a:rPr dirty="0" lang="en-US" err="1" smtClean="0"/>
              <a:t>choloangiogram</a:t>
            </a:r>
            <a:r>
              <a:rPr dirty="0" lang="en-US" smtClean="0"/>
              <a:t> is a special x-ray </a:t>
            </a:r>
            <a:r>
              <a:rPr b="1" dirty="0" lang="en-US" smtClean="0"/>
              <a:t>procedure</a:t>
            </a:r>
            <a:r>
              <a:rPr dirty="0" lang="en-US" smtClean="0"/>
              <a:t> that is done with contrast media to visualize the bile ducts after the a </a:t>
            </a:r>
            <a:r>
              <a:rPr dirty="0" lang="en-US" err="1" smtClean="0"/>
              <a:t>cholecystectomy</a:t>
            </a:r>
            <a:r>
              <a:rPr dirty="0" lang="en-US" smtClean="0"/>
              <a:t> (removal of the gallbladder).</a:t>
            </a:r>
          </a:p>
          <a:p>
            <a:pPr algn="just"/>
            <a:r>
              <a:rPr dirty="0" lang="en-US" smtClean="0"/>
              <a:t>The bile ducts drain bile from the liver into the duodenum (first part of the small bowel).</a:t>
            </a:r>
            <a:endParaRPr dirty="0"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719" name="Content Placeholder 2"/>
          <p:cNvSpPr>
            <a:spLocks noGrp="1"/>
          </p:cNvSpPr>
          <p:nvPr>
            <p:ph idx="1"/>
          </p:nvPr>
        </p:nvSpPr>
        <p:spPr>
          <a:xfrm>
            <a:off x="228600" y="381000"/>
            <a:ext cx="8686800" cy="6172200"/>
          </a:xfrm>
        </p:spPr>
        <p:txBody>
          <a:bodyPr/>
          <a:p>
            <a:pPr>
              <a:buNone/>
            </a:pPr>
            <a:r>
              <a:rPr b="1" dirty="0" lang="en-US" smtClean="0"/>
              <a:t>Complications from gallbladder surgery :</a:t>
            </a:r>
          </a:p>
          <a:p>
            <a:pPr>
              <a:buNone/>
            </a:pPr>
            <a:endParaRPr b="1" dirty="0" lang="en-US" smtClean="0"/>
          </a:p>
          <a:p>
            <a:r>
              <a:rPr dirty="0" lang="en-US" smtClean="0"/>
              <a:t>damage to bile ducts</a:t>
            </a:r>
          </a:p>
          <a:p>
            <a:r>
              <a:rPr dirty="0" lang="en-US" smtClean="0">
                <a:solidFill>
                  <a:schemeClr val="tx1">
                    <a:lumMod val="85000"/>
                    <a:lumOff val="15000"/>
                  </a:schemeClr>
                </a:solidFill>
                <a:hlinkClick r:id="rId1"/>
              </a:rPr>
              <a:t>pancreas inflammation (pancreatitis)</a:t>
            </a:r>
            <a:endParaRPr dirty="0" lang="en-US" smtClean="0">
              <a:solidFill>
                <a:schemeClr val="tx1">
                  <a:lumMod val="85000"/>
                  <a:lumOff val="15000"/>
                </a:schemeClr>
              </a:solidFill>
            </a:endParaRPr>
          </a:p>
          <a:p>
            <a:r>
              <a:rPr dirty="0" lang="en-US" smtClean="0">
                <a:solidFill>
                  <a:schemeClr val="tx1">
                    <a:lumMod val="85000"/>
                    <a:lumOff val="15000"/>
                  </a:schemeClr>
                </a:solidFill>
                <a:hlinkClick r:id="rId2"/>
              </a:rPr>
              <a:t>internal bleeding</a:t>
            </a:r>
            <a:endParaRPr dirty="0" lang="en-US" smtClean="0">
              <a:solidFill>
                <a:schemeClr val="tx1">
                  <a:lumMod val="85000"/>
                  <a:lumOff val="15000"/>
                </a:schemeClr>
              </a:solidFill>
            </a:endParaRPr>
          </a:p>
          <a:p>
            <a:r>
              <a:rPr dirty="0" lang="en-US" smtClean="0"/>
              <a:t>infection</a:t>
            </a:r>
          </a:p>
          <a:p>
            <a:pPr>
              <a:buNone/>
            </a:pPr>
            <a:endParaRPr dirty="0"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720" name="Title 1"/>
          <p:cNvSpPr>
            <a:spLocks noGrp="1"/>
          </p:cNvSpPr>
          <p:nvPr>
            <p:ph type="title"/>
          </p:nvPr>
        </p:nvSpPr>
        <p:spPr/>
        <p:txBody>
          <a:bodyPr/>
          <a:p>
            <a:r>
              <a:rPr b="1" dirty="0" lang="en-US" smtClean="0"/>
              <a:t>7. VENOGRAM</a:t>
            </a:r>
            <a:endParaRPr b="1" dirty="0" lang="en-US"/>
          </a:p>
        </p:txBody>
      </p:sp>
      <p:sp>
        <p:nvSpPr>
          <p:cNvPr id="1048721" name="Content Placeholder 2"/>
          <p:cNvSpPr>
            <a:spLocks noGrp="1"/>
          </p:cNvSpPr>
          <p:nvPr>
            <p:ph idx="1"/>
          </p:nvPr>
        </p:nvSpPr>
        <p:spPr/>
        <p:txBody>
          <a:bodyPr/>
          <a:p>
            <a:r>
              <a:rPr dirty="0" lang="en-US" smtClean="0"/>
              <a:t>A </a:t>
            </a:r>
            <a:r>
              <a:rPr b="1" dirty="0" lang="en-US" err="1" smtClean="0"/>
              <a:t>venogram</a:t>
            </a:r>
            <a:r>
              <a:rPr dirty="0" lang="en-US" smtClean="0"/>
              <a:t> is an x-ray test that involves injecting contrast material into a vein to shows how blood flows through your veins. This allows a physician to determine the condition of your veins. </a:t>
            </a:r>
          </a:p>
          <a:p>
            <a:r>
              <a:rPr dirty="0" lang="en-US" smtClean="0"/>
              <a:t>An x-ray (radiograph) is a noninvasive medical test that helps physicians diagnose and treat medical conditions.</a:t>
            </a:r>
            <a:endParaRPr dirty="0"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250" name=""/>
        <p:cNvGrpSpPr/>
        <p:nvPr/>
      </p:nvGrpSpPr>
      <p:grpSpPr>
        <a:xfrm>
          <a:off x="0" y="0"/>
          <a:ext cx="0" cy="0"/>
          <a:chOff x="0" y="0"/>
          <a:chExt cx="0" cy="0"/>
        </a:xfrm>
      </p:grpSpPr>
      <p:sp>
        <p:nvSpPr>
          <p:cNvPr id="1048722" name="Title 1"/>
          <p:cNvSpPr>
            <a:spLocks noGrp="1"/>
          </p:cNvSpPr>
          <p:nvPr>
            <p:ph type="title"/>
          </p:nvPr>
        </p:nvSpPr>
        <p:spPr/>
        <p:txBody>
          <a:bodyPr/>
          <a:p>
            <a:r>
              <a:rPr b="1" dirty="0" lang="en-US" smtClean="0"/>
              <a:t>8. MYELOGRAM</a:t>
            </a:r>
            <a:endParaRPr b="1" dirty="0" lang="en-US"/>
          </a:p>
        </p:txBody>
      </p:sp>
      <p:sp>
        <p:nvSpPr>
          <p:cNvPr id="1048723" name="Content Placeholder 2"/>
          <p:cNvSpPr>
            <a:spLocks noGrp="1"/>
          </p:cNvSpPr>
          <p:nvPr>
            <p:ph idx="1"/>
          </p:nvPr>
        </p:nvSpPr>
        <p:spPr/>
        <p:txBody>
          <a:bodyPr/>
          <a:p>
            <a:r>
              <a:rPr dirty="0" lang="en-US" smtClean="0"/>
              <a:t>A </a:t>
            </a:r>
            <a:r>
              <a:rPr b="1" dirty="0" lang="en-US" err="1" smtClean="0"/>
              <a:t>myelogram</a:t>
            </a:r>
            <a:r>
              <a:rPr dirty="0" lang="en-US" smtClean="0"/>
              <a:t> is a diagnostic imaging test generally done by a radiologist. </a:t>
            </a:r>
          </a:p>
          <a:p>
            <a:r>
              <a:rPr dirty="0" lang="en-US" smtClean="0"/>
              <a:t>It uses a contrast dye and X-rays or computed tomography (CT) to look for problems in the spinal canal. </a:t>
            </a:r>
          </a:p>
          <a:p>
            <a:r>
              <a:rPr dirty="0" lang="en-US" smtClean="0"/>
              <a:t>Problems can develop in the spinal cord, nerve roots, and other tissues. This test is also called </a:t>
            </a:r>
            <a:r>
              <a:rPr b="1" dirty="0" lang="en-US" err="1" smtClean="0"/>
              <a:t>myelography</a:t>
            </a:r>
            <a:endParaRPr dirty="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724" name="Title 1"/>
          <p:cNvSpPr>
            <a:spLocks noGrp="1"/>
          </p:cNvSpPr>
          <p:nvPr>
            <p:ph type="title"/>
          </p:nvPr>
        </p:nvSpPr>
        <p:spPr/>
        <p:txBody>
          <a:bodyPr/>
          <a:p>
            <a:r>
              <a:rPr b="1" dirty="0" lang="en-US" smtClean="0"/>
              <a:t>9. HYSTEROSALPINGOGRAM</a:t>
            </a:r>
            <a:endParaRPr b="1" dirty="0" lang="en-US"/>
          </a:p>
        </p:txBody>
      </p:sp>
      <p:sp>
        <p:nvSpPr>
          <p:cNvPr id="1048725" name="Content Placeholder 2"/>
          <p:cNvSpPr>
            <a:spLocks noGrp="1"/>
          </p:cNvSpPr>
          <p:nvPr>
            <p:ph idx="1"/>
          </p:nvPr>
        </p:nvSpPr>
        <p:spPr/>
        <p:txBody>
          <a:bodyPr/>
          <a:p>
            <a:r>
              <a:rPr dirty="0" lang="en-US" smtClean="0"/>
              <a:t>A </a:t>
            </a:r>
            <a:r>
              <a:rPr b="1" dirty="0" lang="en-US" err="1" smtClean="0"/>
              <a:t>hysterosalpingogram</a:t>
            </a:r>
            <a:r>
              <a:rPr dirty="0" lang="en-US" smtClean="0"/>
              <a:t> (</a:t>
            </a:r>
            <a:r>
              <a:rPr dirty="0" lang="en-US" smtClean="0">
                <a:hlinkClick r:id="rId1"/>
              </a:rPr>
              <a:t>HSG</a:t>
            </a:r>
            <a:r>
              <a:rPr dirty="0" lang="en-US" smtClean="0"/>
              <a:t>) is a procedure that uses an X-ray to visualize the fallopian tubes and uterus. </a:t>
            </a:r>
          </a:p>
          <a:p>
            <a:r>
              <a:rPr dirty="0" lang="en-US" smtClean="0"/>
              <a:t>It usually takes less than 5 minutes and a client can go home the same day.</a:t>
            </a:r>
            <a:endParaRPr dirty="0"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726" name="Title 1"/>
          <p:cNvSpPr>
            <a:spLocks noGrp="1"/>
          </p:cNvSpPr>
          <p:nvPr>
            <p:ph type="title"/>
          </p:nvPr>
        </p:nvSpPr>
        <p:spPr/>
        <p:txBody>
          <a:bodyPr/>
          <a:p>
            <a:r>
              <a:rPr b="1" dirty="0" lang="en-US" smtClean="0"/>
              <a:t>10. RETROGRADE PYELOGRAM</a:t>
            </a:r>
            <a:endParaRPr b="1" dirty="0" lang="en-US"/>
          </a:p>
        </p:txBody>
      </p:sp>
      <p:sp>
        <p:nvSpPr>
          <p:cNvPr id="1048727" name="Content Placeholder 2"/>
          <p:cNvSpPr>
            <a:spLocks noGrp="1"/>
          </p:cNvSpPr>
          <p:nvPr>
            <p:ph idx="1"/>
          </p:nvPr>
        </p:nvSpPr>
        <p:spPr/>
        <p:txBody>
          <a:bodyPr/>
          <a:p>
            <a:pPr algn="just"/>
            <a:r>
              <a:rPr dirty="0" lang="en-US" smtClean="0"/>
              <a:t>A retrograde </a:t>
            </a:r>
            <a:r>
              <a:rPr dirty="0" lang="en-US" err="1" smtClean="0"/>
              <a:t>pyelogram</a:t>
            </a:r>
            <a:r>
              <a:rPr dirty="0" lang="en-US" smtClean="0"/>
              <a:t> is a urologic procedure where the physician injects a </a:t>
            </a:r>
            <a:r>
              <a:rPr dirty="0" lang="en-US" err="1" smtClean="0"/>
              <a:t>radiocontrast</a:t>
            </a:r>
            <a:r>
              <a:rPr dirty="0" lang="en-US" smtClean="0"/>
              <a:t> agent into the </a:t>
            </a:r>
            <a:r>
              <a:rPr dirty="0" lang="en-US" err="1" smtClean="0"/>
              <a:t>ureter</a:t>
            </a:r>
            <a:r>
              <a:rPr dirty="0" lang="en-US" smtClean="0"/>
              <a:t> in order to visualize the </a:t>
            </a:r>
            <a:r>
              <a:rPr dirty="0" lang="en-US" err="1" smtClean="0"/>
              <a:t>ureter</a:t>
            </a:r>
            <a:r>
              <a:rPr dirty="0" lang="en-US" smtClean="0"/>
              <a:t> and kidney with fluoroscopy or radiography. </a:t>
            </a:r>
          </a:p>
          <a:p>
            <a:pPr algn="just"/>
            <a:r>
              <a:rPr dirty="0" lang="en-US" smtClean="0"/>
              <a:t>The flow of contrast is opposite the usual outbound flow of urine, hence the retrograde name</a:t>
            </a:r>
            <a:endParaRPr dirty="0"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253" name=""/>
        <p:cNvGrpSpPr/>
        <p:nvPr/>
      </p:nvGrpSpPr>
      <p:grpSpPr>
        <a:xfrm>
          <a:off x="0" y="0"/>
          <a:ext cx="0" cy="0"/>
          <a:chOff x="0" y="0"/>
          <a:chExt cx="0" cy="0"/>
        </a:xfrm>
      </p:grpSpPr>
      <p:sp>
        <p:nvSpPr>
          <p:cNvPr id="1048728" name="Title 1"/>
          <p:cNvSpPr>
            <a:spLocks noGrp="1"/>
          </p:cNvSpPr>
          <p:nvPr>
            <p:ph type="title"/>
          </p:nvPr>
        </p:nvSpPr>
        <p:spPr>
          <a:xfrm>
            <a:off x="457200" y="304800"/>
            <a:ext cx="8229600" cy="1112838"/>
          </a:xfrm>
        </p:spPr>
        <p:txBody>
          <a:bodyPr>
            <a:normAutofit fontScale="90000"/>
          </a:bodyPr>
          <a:p>
            <a:r>
              <a:rPr b="1" dirty="0" sz="4000" lang="en-US" smtClean="0"/>
              <a:t>11. ENDOSCOPIC RETROGRADE CHOLANGIO-PANCREATOGRAPHY (ERCP)</a:t>
            </a:r>
            <a:endParaRPr b="1" dirty="0" sz="4000" lang="en-US"/>
          </a:p>
        </p:txBody>
      </p:sp>
      <p:sp>
        <p:nvSpPr>
          <p:cNvPr id="1048729" name="Content Placeholder 2"/>
          <p:cNvSpPr>
            <a:spLocks noGrp="1"/>
          </p:cNvSpPr>
          <p:nvPr>
            <p:ph idx="1"/>
          </p:nvPr>
        </p:nvSpPr>
        <p:spPr>
          <a:xfrm>
            <a:off x="152400" y="1524000"/>
            <a:ext cx="8839200" cy="5105400"/>
          </a:xfrm>
        </p:spPr>
        <p:txBody>
          <a:bodyPr>
            <a:normAutofit fontScale="96875" lnSpcReduction="20000"/>
          </a:bodyPr>
          <a:p>
            <a:pPr algn="just"/>
            <a:r>
              <a:rPr dirty="0" lang="en-US" smtClean="0"/>
              <a:t>Endoscopic retrograde </a:t>
            </a:r>
            <a:r>
              <a:rPr dirty="0" lang="en-US" err="1" smtClean="0"/>
              <a:t>cholangiopancreatography</a:t>
            </a:r>
            <a:r>
              <a:rPr dirty="0" lang="en-US" smtClean="0"/>
              <a:t> is a technique that combines the use of endoscopy and fluoroscopy to diagnose and treat certain problems of the </a:t>
            </a:r>
            <a:r>
              <a:rPr dirty="0" lang="en-US" err="1" smtClean="0"/>
              <a:t>biliary</a:t>
            </a:r>
            <a:r>
              <a:rPr dirty="0" lang="en-US" smtClean="0"/>
              <a:t> or pancreatic </a:t>
            </a:r>
            <a:r>
              <a:rPr dirty="0" lang="en-US" err="1" smtClean="0"/>
              <a:t>ductal</a:t>
            </a:r>
            <a:r>
              <a:rPr dirty="0" lang="en-US" smtClean="0"/>
              <a:t> systems.</a:t>
            </a:r>
          </a:p>
          <a:p>
            <a:pPr algn="just"/>
            <a:r>
              <a:rPr dirty="0" lang="en-US" smtClean="0"/>
              <a:t> ERCP is a procedure </a:t>
            </a:r>
            <a:r>
              <a:rPr b="1" dirty="0" lang="en-US" smtClean="0"/>
              <a:t>used to</a:t>
            </a:r>
            <a:r>
              <a:rPr dirty="0" lang="en-US" smtClean="0"/>
              <a:t> diagnose diseases of the gallbladder, </a:t>
            </a:r>
            <a:r>
              <a:rPr dirty="0" lang="en-US" err="1" smtClean="0"/>
              <a:t>biliary</a:t>
            </a:r>
            <a:r>
              <a:rPr dirty="0" lang="en-US" smtClean="0"/>
              <a:t> system, pancreas, and liver. The test looks "upstream" where digestive fluid comes from -- the liver, gallbladder, and pancreas -- to where it enters the intestines.</a:t>
            </a:r>
            <a:endParaRPr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730" name="Title 1"/>
          <p:cNvSpPr>
            <a:spLocks noGrp="1"/>
          </p:cNvSpPr>
          <p:nvPr>
            <p:ph type="title"/>
          </p:nvPr>
        </p:nvSpPr>
        <p:spPr/>
        <p:txBody>
          <a:bodyPr/>
          <a:p>
            <a:r>
              <a:rPr b="1" dirty="0" lang="en-US" smtClean="0"/>
              <a:t>12. STOMA CARE</a:t>
            </a:r>
            <a:endParaRPr b="1" dirty="0" lang="en-US"/>
          </a:p>
        </p:txBody>
      </p:sp>
      <p:sp>
        <p:nvSpPr>
          <p:cNvPr id="1048731" name="Content Placeholder 2"/>
          <p:cNvSpPr>
            <a:spLocks noGrp="1"/>
          </p:cNvSpPr>
          <p:nvPr>
            <p:ph idx="1"/>
          </p:nvPr>
        </p:nvSpPr>
        <p:spPr>
          <a:xfrm>
            <a:off x="228600" y="1219200"/>
            <a:ext cx="8686800" cy="5486400"/>
          </a:xfrm>
        </p:spPr>
        <p:txBody>
          <a:bodyPr>
            <a:normAutofit/>
          </a:bodyPr>
          <a:p>
            <a:pPr algn="just"/>
            <a:r>
              <a:rPr dirty="0" lang="en-US" smtClean="0"/>
              <a:t>In anatomy, a stoma is any opening in the body. For example, a mouth, a nose, and an anus are natural stomata. </a:t>
            </a:r>
          </a:p>
          <a:p>
            <a:pPr algn="just"/>
            <a:r>
              <a:rPr dirty="0" lang="en-US" smtClean="0"/>
              <a:t>Any hollow organ can be manipulated into an artificial stoma as necessary. </a:t>
            </a:r>
          </a:p>
          <a:p>
            <a:pPr algn="just"/>
            <a:r>
              <a:rPr dirty="0" lang="en-US" smtClean="0"/>
              <a:t>This includes the esophagus, stomach, duodenum, ileum, colon, pleural cavity, </a:t>
            </a:r>
            <a:r>
              <a:rPr dirty="0" lang="en-US" err="1" smtClean="0"/>
              <a:t>ureters</a:t>
            </a:r>
            <a:r>
              <a:rPr dirty="0" lang="en-US" smtClean="0"/>
              <a:t>, urinary bladder, and renal pelvis.</a:t>
            </a:r>
          </a:p>
          <a:p>
            <a:pPr algn="just"/>
            <a:r>
              <a:rPr dirty="0" lang="en-US" smtClean="0"/>
              <a:t>COLOSTOMY, ILEOSTOMY, TRACHEOSTOMY..are examples</a:t>
            </a:r>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624" name="Title 1"/>
          <p:cNvSpPr>
            <a:spLocks noGrp="1"/>
          </p:cNvSpPr>
          <p:nvPr>
            <p:ph type="title"/>
          </p:nvPr>
        </p:nvSpPr>
        <p:spPr/>
        <p:txBody>
          <a:bodyPr/>
          <a:p>
            <a:r>
              <a:rPr dirty="0" lang="en-US" smtClean="0"/>
              <a:t>Teaching  strategies</a:t>
            </a:r>
            <a:endParaRPr dirty="0" lang="en-US"/>
          </a:p>
        </p:txBody>
      </p:sp>
      <p:sp>
        <p:nvSpPr>
          <p:cNvPr id="1048625" name="Content Placeholder 2"/>
          <p:cNvSpPr>
            <a:spLocks noGrp="1"/>
          </p:cNvSpPr>
          <p:nvPr>
            <p:ph idx="1"/>
          </p:nvPr>
        </p:nvSpPr>
        <p:spPr/>
        <p:txBody>
          <a:bodyPr/>
          <a:p>
            <a:r>
              <a:rPr dirty="0" lang="en-US" smtClean="0"/>
              <a:t>Group discussions</a:t>
            </a:r>
          </a:p>
          <a:p>
            <a:r>
              <a:rPr dirty="0" lang="en-US" smtClean="0"/>
              <a:t>Lectures</a:t>
            </a:r>
          </a:p>
          <a:p>
            <a:r>
              <a:rPr dirty="0" lang="en-US" smtClean="0"/>
              <a:t>Demonstrations</a:t>
            </a:r>
          </a:p>
          <a:p>
            <a:r>
              <a:rPr dirty="0" lang="en-US" smtClean="0"/>
              <a:t>Role plays</a:t>
            </a:r>
          </a:p>
          <a:p>
            <a:r>
              <a:rPr dirty="0" lang="en-US" smtClean="0"/>
              <a:t>Individual assignments</a:t>
            </a:r>
          </a:p>
          <a:p>
            <a:r>
              <a:rPr dirty="0" lang="en-US" smtClean="0"/>
              <a:t> etc</a:t>
            </a:r>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732" name="Content Placeholder 2"/>
          <p:cNvSpPr>
            <a:spLocks noGrp="1"/>
          </p:cNvSpPr>
          <p:nvPr>
            <p:ph idx="1"/>
          </p:nvPr>
        </p:nvSpPr>
        <p:spPr>
          <a:xfrm>
            <a:off x="228600" y="381000"/>
            <a:ext cx="8686800" cy="6248400"/>
          </a:xfrm>
        </p:spPr>
        <p:txBody>
          <a:bodyPr/>
          <a:p>
            <a:r>
              <a:rPr dirty="0" lang="en-US" smtClean="0"/>
              <a:t>The role of a stoma nurse is vital. </a:t>
            </a:r>
          </a:p>
          <a:p>
            <a:pPr algn="just"/>
            <a:r>
              <a:rPr dirty="0" lang="en-US" smtClean="0"/>
              <a:t>As well as providing patient support, they will also be involved in the coordination of the client’s treatment including liaising with the surgical team and other members of the multidisciplinary team (MDT) that may be involved in the care</a:t>
            </a:r>
            <a:endParaRPr dirty="0"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733" name="Content Placeholder 2"/>
          <p:cNvSpPr>
            <a:spLocks noGrp="1"/>
          </p:cNvSpPr>
          <p:nvPr>
            <p:ph idx="1"/>
          </p:nvPr>
        </p:nvSpPr>
        <p:spPr>
          <a:xfrm>
            <a:off x="228600" y="228600"/>
            <a:ext cx="8763000" cy="6400800"/>
          </a:xfrm>
        </p:spPr>
        <p:txBody>
          <a:bodyPr/>
          <a:p>
            <a:endParaRPr dirty="0" lang="en-US" smtClean="0"/>
          </a:p>
          <a:p>
            <a:endParaRPr dirty="0" lang="en-US" smtClean="0"/>
          </a:p>
          <a:p>
            <a:pPr>
              <a:buNone/>
            </a:pPr>
            <a:endParaRPr dirty="0" lang="en-US" smtClean="0"/>
          </a:p>
          <a:p>
            <a:pPr>
              <a:buNone/>
            </a:pPr>
            <a:r>
              <a:rPr b="1" dirty="0" sz="9600" lang="en-US" smtClean="0">
                <a:solidFill>
                  <a:schemeClr val="tx1">
                    <a:lumMod val="85000"/>
                    <a:lumOff val="15000"/>
                  </a:schemeClr>
                </a:solidFill>
              </a:rPr>
              <a:t>RADIOLOGICAL EXAMINATIONS</a:t>
            </a:r>
            <a:endParaRPr b="1" dirty="0" sz="9600" lang="en-US">
              <a:solidFill>
                <a:schemeClr val="tx1">
                  <a:lumMod val="85000"/>
                  <a:lumOff val="15000"/>
                </a:schemeClr>
              </a:solidFill>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734" name="Title 1"/>
          <p:cNvSpPr>
            <a:spLocks noGrp="1"/>
          </p:cNvSpPr>
          <p:nvPr>
            <p:ph type="title"/>
          </p:nvPr>
        </p:nvSpPr>
        <p:spPr>
          <a:xfrm>
            <a:off x="457200" y="274638"/>
            <a:ext cx="8229600" cy="639762"/>
          </a:xfrm>
        </p:spPr>
        <p:txBody>
          <a:bodyPr>
            <a:normAutofit fontScale="90000"/>
          </a:bodyPr>
          <a:p>
            <a:r>
              <a:rPr b="1" dirty="0" lang="en-US" smtClean="0"/>
              <a:t>1.  X-RAYS</a:t>
            </a:r>
            <a:endParaRPr b="1" dirty="0" lang="en-US"/>
          </a:p>
        </p:txBody>
      </p:sp>
      <p:sp>
        <p:nvSpPr>
          <p:cNvPr id="1048735" name="Content Placeholder 2"/>
          <p:cNvSpPr>
            <a:spLocks noGrp="1"/>
          </p:cNvSpPr>
          <p:nvPr>
            <p:ph idx="1"/>
          </p:nvPr>
        </p:nvSpPr>
        <p:spPr>
          <a:xfrm>
            <a:off x="0" y="914400"/>
            <a:ext cx="9144000" cy="5943600"/>
          </a:xfrm>
        </p:spPr>
        <p:txBody>
          <a:bodyPr>
            <a:normAutofit fontScale="92500" lnSpcReduction="10000"/>
          </a:bodyPr>
          <a:p>
            <a:pPr algn="just"/>
            <a:r>
              <a:rPr b="1" dirty="0" lang="en-US" smtClean="0"/>
              <a:t>X</a:t>
            </a:r>
            <a:r>
              <a:rPr dirty="0" lang="en-US" smtClean="0"/>
              <a:t>-</a:t>
            </a:r>
            <a:r>
              <a:rPr b="1" dirty="0" lang="en-US" smtClean="0"/>
              <a:t>rays</a:t>
            </a:r>
            <a:r>
              <a:rPr dirty="0" lang="en-US" smtClean="0"/>
              <a:t> are a type of radiation called electromagnetic waves. </a:t>
            </a:r>
          </a:p>
          <a:p>
            <a:pPr algn="just"/>
            <a:r>
              <a:rPr b="1" dirty="0" lang="en-US" smtClean="0"/>
              <a:t>X</a:t>
            </a:r>
            <a:r>
              <a:rPr dirty="0" lang="en-US" smtClean="0"/>
              <a:t>-</a:t>
            </a:r>
            <a:r>
              <a:rPr b="1" dirty="0" lang="en-US" smtClean="0"/>
              <a:t>ray</a:t>
            </a:r>
            <a:r>
              <a:rPr dirty="0" lang="en-US" smtClean="0"/>
              <a:t> imaging creates pictures of the inside of the body.</a:t>
            </a:r>
          </a:p>
          <a:p>
            <a:pPr algn="just"/>
            <a:r>
              <a:rPr dirty="0" lang="en-US" smtClean="0"/>
              <a:t>The </a:t>
            </a:r>
            <a:r>
              <a:rPr dirty="0" lang="en-US" u="sng" smtClean="0">
                <a:hlinkClick r:id="rId1"/>
              </a:rPr>
              <a:t>X-Ray tests</a:t>
            </a:r>
            <a:r>
              <a:rPr dirty="0" lang="en-US" smtClean="0"/>
              <a:t> are done to check for broken bones and abnormal activities in the body. </a:t>
            </a:r>
          </a:p>
          <a:p>
            <a:pPr algn="just"/>
            <a:r>
              <a:rPr dirty="0" lang="en-US" smtClean="0"/>
              <a:t>It is mostly a quick &amp; painless procedure and a very effective way of looking at the bones and other body parts.  </a:t>
            </a:r>
          </a:p>
          <a:p>
            <a:pPr algn="just"/>
            <a:r>
              <a:rPr dirty="0" lang="en-US" smtClean="0"/>
              <a:t>An X-Ray may be prescribed in the presence of  prolonged explainable pain in your body; as an X-ray produces images of the affected organs, bones, and tissues of the body. </a:t>
            </a:r>
          </a:p>
          <a:p>
            <a:pPr algn="just"/>
            <a:r>
              <a:rPr dirty="0" lang="en-US" smtClean="0"/>
              <a:t>Also, a chest X-Ray may be used to detect pneumonia.</a:t>
            </a:r>
          </a:p>
          <a:p>
            <a:endParaRPr dirty="0"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736" name="Content Placeholder 2"/>
          <p:cNvSpPr>
            <a:spLocks noGrp="1"/>
          </p:cNvSpPr>
          <p:nvPr>
            <p:ph idx="1"/>
          </p:nvPr>
        </p:nvSpPr>
        <p:spPr>
          <a:xfrm>
            <a:off x="228600" y="228600"/>
            <a:ext cx="8686800" cy="6400800"/>
          </a:xfrm>
        </p:spPr>
        <p:txBody>
          <a:bodyPr>
            <a:normAutofit fontScale="77500" lnSpcReduction="20000"/>
          </a:bodyPr>
          <a:p>
            <a:pPr>
              <a:buNone/>
            </a:pPr>
            <a:r>
              <a:rPr b="1" dirty="0" lang="en-US" u="sng" smtClean="0"/>
              <a:t>INDICATIONS OF  AN X-RAY</a:t>
            </a:r>
          </a:p>
          <a:p>
            <a:r>
              <a:rPr dirty="0" lang="en-US" smtClean="0"/>
              <a:t>Problems in the chest</a:t>
            </a:r>
          </a:p>
          <a:p>
            <a:r>
              <a:rPr dirty="0" lang="en-US" smtClean="0"/>
              <a:t>Some kind of lung condition such as chronic obstructive pulmonary disease, cystic fibrosis, lung cancer, pneumonia, and </a:t>
            </a:r>
            <a:r>
              <a:rPr dirty="0" lang="en-US" err="1" smtClean="0"/>
              <a:t>pneumothorax</a:t>
            </a:r>
            <a:endParaRPr dirty="0" lang="en-US" smtClean="0"/>
          </a:p>
          <a:p>
            <a:r>
              <a:rPr dirty="0" lang="en-US" smtClean="0"/>
              <a:t>Heart Conditions, such as Heart Failure, etc. and for viewing its size &amp; shape</a:t>
            </a:r>
          </a:p>
          <a:p>
            <a:r>
              <a:rPr dirty="0" lang="en-US" smtClean="0"/>
              <a:t>To monitor progress of the chest area after a surgery</a:t>
            </a:r>
          </a:p>
          <a:p>
            <a:r>
              <a:rPr dirty="0" lang="en-US" smtClean="0"/>
              <a:t>To find objects like coins or small pieces of metal in the lungs</a:t>
            </a:r>
          </a:p>
          <a:p>
            <a:r>
              <a:rPr dirty="0" lang="en-US" smtClean="0"/>
              <a:t>Bone Fractures</a:t>
            </a:r>
          </a:p>
          <a:p>
            <a:r>
              <a:rPr dirty="0" lang="en-US" smtClean="0"/>
              <a:t>Tooth Complications, such as Loose Teeth and Dental Abscesses</a:t>
            </a:r>
          </a:p>
          <a:p>
            <a:r>
              <a:rPr dirty="0" lang="en-US" smtClean="0"/>
              <a:t>Scoliosis (Irregular Curving of the Spine)</a:t>
            </a:r>
          </a:p>
          <a:p>
            <a:r>
              <a:rPr dirty="0" lang="en-US" smtClean="0"/>
              <a:t>Cancerous &amp; Non-Cancerous Bone Tumors</a:t>
            </a:r>
          </a:p>
          <a:p>
            <a:r>
              <a:rPr dirty="0" lang="en-US" err="1" smtClean="0"/>
              <a:t>Dysphagia</a:t>
            </a:r>
            <a:r>
              <a:rPr dirty="0" lang="en-US" smtClean="0"/>
              <a:t> (Difficulty or Discomfort in Swallowing)</a:t>
            </a:r>
          </a:p>
          <a:p>
            <a:r>
              <a:rPr dirty="0" lang="en-US" smtClean="0"/>
              <a:t>Breast Cancer</a:t>
            </a:r>
          </a:p>
          <a:p>
            <a:pPr>
              <a:buNone/>
            </a:pPr>
            <a:endParaRPr b="1" dirty="0" lang="en-US" smtClean="0"/>
          </a:p>
          <a:p>
            <a:pPr>
              <a:buNone/>
            </a:pPr>
            <a:endParaRPr b="1" dirty="0"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737" name="Title 1"/>
          <p:cNvSpPr>
            <a:spLocks noGrp="1"/>
          </p:cNvSpPr>
          <p:nvPr>
            <p:ph type="title"/>
          </p:nvPr>
        </p:nvSpPr>
        <p:spPr>
          <a:xfrm>
            <a:off x="457200" y="274638"/>
            <a:ext cx="8229600" cy="715962"/>
          </a:xfrm>
        </p:spPr>
        <p:txBody>
          <a:bodyPr>
            <a:normAutofit fontScale="90000"/>
          </a:bodyPr>
          <a:p>
            <a:r>
              <a:rPr dirty="0" lang="en-US" smtClean="0"/>
              <a:t>Types of X-RAYS</a:t>
            </a:r>
            <a:endParaRPr dirty="0" lang="en-US"/>
          </a:p>
        </p:txBody>
      </p:sp>
      <p:sp>
        <p:nvSpPr>
          <p:cNvPr id="1048738" name="Content Placeholder 2"/>
          <p:cNvSpPr>
            <a:spLocks noGrp="1"/>
          </p:cNvSpPr>
          <p:nvPr>
            <p:ph idx="1"/>
          </p:nvPr>
        </p:nvSpPr>
        <p:spPr>
          <a:xfrm>
            <a:off x="228600" y="1143000"/>
            <a:ext cx="8686800" cy="5486400"/>
          </a:xfrm>
        </p:spPr>
        <p:txBody>
          <a:bodyPr>
            <a:normAutofit fontScale="85000" lnSpcReduction="20000"/>
          </a:bodyPr>
          <a:p>
            <a:pPr algn="just">
              <a:buNone/>
            </a:pPr>
            <a:r>
              <a:rPr b="1" dirty="0" lang="en-US" smtClean="0"/>
              <a:t>1. Standard Computed Tomography</a:t>
            </a:r>
            <a:endParaRPr dirty="0" lang="en-US" smtClean="0"/>
          </a:p>
          <a:p>
            <a:pPr algn="just"/>
            <a:r>
              <a:rPr dirty="0" lang="en-US" smtClean="0"/>
              <a:t>A standard computed tomography or otherwise known as computerized axial tomography is performed in a hospital or at a radiologist’s office. The test aids in obtaining detailed images of areas inside the body, typically for the diagnosis of circulatory system such as blood vessel aneurysms, blood clots, and coronary artery disease.</a:t>
            </a:r>
          </a:p>
          <a:p>
            <a:pPr algn="just">
              <a:buNone/>
            </a:pPr>
            <a:r>
              <a:rPr b="1" dirty="0" lang="en-US" smtClean="0"/>
              <a:t>2. Kidney, </a:t>
            </a:r>
            <a:r>
              <a:rPr b="1" dirty="0" lang="en-US" err="1" smtClean="0"/>
              <a:t>Ureter</a:t>
            </a:r>
            <a:r>
              <a:rPr b="1" dirty="0" lang="en-US" smtClean="0"/>
              <a:t>, and Bladder X-ray</a:t>
            </a:r>
            <a:endParaRPr dirty="0" lang="en-US" smtClean="0"/>
          </a:p>
          <a:p>
            <a:pPr algn="just"/>
            <a:r>
              <a:rPr dirty="0" lang="en-US" smtClean="0"/>
              <a:t>Also known as KUB X-Rays, it is performed to assess the abdominal area for causes of abdominal pain, or to assess the organs and structures of the urinary and/or gastrointestinal (GI) system. A KUB X-ray is practically the first diagnostic procedure used for the assessment of the urinary system.</a:t>
            </a:r>
          </a:p>
          <a:p>
            <a:endParaRPr dirty="0"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739" name="Content Placeholder 2"/>
          <p:cNvSpPr>
            <a:spLocks noGrp="1"/>
          </p:cNvSpPr>
          <p:nvPr>
            <p:ph idx="1"/>
          </p:nvPr>
        </p:nvSpPr>
        <p:spPr>
          <a:xfrm>
            <a:off x="228600" y="304800"/>
            <a:ext cx="8686800" cy="6400800"/>
          </a:xfrm>
        </p:spPr>
        <p:txBody>
          <a:bodyPr>
            <a:normAutofit fontScale="92500" lnSpcReduction="10000"/>
          </a:bodyPr>
          <a:p>
            <a:pPr algn="just">
              <a:buNone/>
            </a:pPr>
            <a:r>
              <a:rPr b="1" dirty="0" lang="en-US" smtClean="0"/>
              <a:t>3. Teeth and bones X-rays</a:t>
            </a:r>
            <a:endParaRPr dirty="0" lang="en-US" smtClean="0"/>
          </a:p>
          <a:p>
            <a:pPr algn="just"/>
            <a:r>
              <a:rPr dirty="0" lang="en-US" smtClean="0"/>
              <a:t>These x-rays give a high level of detail about bones, teeth, and supporting tissues of the mouth. These X-rays enable dentists to look at the tooth roots, the status of the developing tooth, and health of the bony areas.</a:t>
            </a:r>
          </a:p>
          <a:p>
            <a:pPr algn="just">
              <a:buNone/>
            </a:pPr>
            <a:r>
              <a:rPr b="1" dirty="0" lang="en-US" smtClean="0"/>
              <a:t>4. Chest X-rays</a:t>
            </a:r>
            <a:endParaRPr dirty="0" lang="en-US" smtClean="0"/>
          </a:p>
          <a:p>
            <a:pPr algn="just"/>
            <a:r>
              <a:rPr dirty="0" lang="en-US" smtClean="0"/>
              <a:t>A small test that uses radiation to produce images of the bones, tissues, and organs of the body. The doctor prescribes a </a:t>
            </a:r>
            <a:r>
              <a:rPr dirty="0" lang="en-US" u="sng" smtClean="0">
                <a:hlinkClick r:id="rId1"/>
              </a:rPr>
              <a:t>chest X-ray</a:t>
            </a:r>
            <a:r>
              <a:rPr dirty="0" lang="en-US" smtClean="0"/>
              <a:t> for a number of reasons like shortness of breath, fever, chest pain, and persistent cough. It is a quick and effective test that aids in analyzing the health of some of the most vital organs.</a:t>
            </a:r>
          </a:p>
          <a:p>
            <a:endParaRPr dirty="0"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740" name="Content Placeholder 2"/>
          <p:cNvSpPr>
            <a:spLocks noGrp="1"/>
          </p:cNvSpPr>
          <p:nvPr>
            <p:ph idx="1"/>
          </p:nvPr>
        </p:nvSpPr>
        <p:spPr>
          <a:xfrm>
            <a:off x="228600" y="152400"/>
            <a:ext cx="8686800" cy="6477000"/>
          </a:xfrm>
        </p:spPr>
        <p:txBody>
          <a:bodyPr>
            <a:normAutofit fontScale="85000" lnSpcReduction="20000"/>
          </a:bodyPr>
          <a:p>
            <a:pPr algn="just">
              <a:buNone/>
            </a:pPr>
            <a:r>
              <a:rPr b="1" dirty="0" lang="en-US" smtClean="0"/>
              <a:t>5. Lungs X-rays</a:t>
            </a:r>
            <a:endParaRPr dirty="0" lang="en-US" smtClean="0"/>
          </a:p>
          <a:p>
            <a:pPr algn="just"/>
            <a:r>
              <a:rPr dirty="0" lang="en-US" smtClean="0"/>
              <a:t>This type of X-Ray is done to assess the lungs by comparing the upper, middle &amp; lower zones of the lungs. The asymmetry of lung density is represented as either abnormal whiteness (increased density) or abnormal blackness (decreased density). Once you spot the asymmetry, the next step is to decide which side is abnormal. If there is an area that is different from the surrounding </a:t>
            </a:r>
            <a:r>
              <a:rPr dirty="0" lang="en-US" err="1" smtClean="0"/>
              <a:t>ipsilateral</a:t>
            </a:r>
            <a:r>
              <a:rPr dirty="0" lang="en-US" smtClean="0"/>
              <a:t> lung, then this is likely to be the abnormal area.</a:t>
            </a:r>
          </a:p>
          <a:p>
            <a:pPr algn="just">
              <a:buNone/>
            </a:pPr>
            <a:r>
              <a:rPr b="1" dirty="0" lang="en-US" smtClean="0"/>
              <a:t>6. Abdomen X-rays</a:t>
            </a:r>
            <a:endParaRPr dirty="0" lang="en-US" smtClean="0"/>
          </a:p>
          <a:p>
            <a:pPr algn="just"/>
            <a:r>
              <a:rPr dirty="0" lang="en-US" smtClean="0"/>
              <a:t>An imaging test to look at structures and organs in the belly, this x-ray encompasses the small and large intestines, liver, and stomach. It is one of the first tests to find a cause of nausea, stomach pain, vomiting, and swelling. Other tests like intravenous </a:t>
            </a:r>
            <a:r>
              <a:rPr dirty="0" lang="en-US" err="1" smtClean="0"/>
              <a:t>pyelography</a:t>
            </a:r>
            <a:r>
              <a:rPr dirty="0" lang="en-US" smtClean="0"/>
              <a:t>, ultrasound, and CT scan are also done to find more specific problems.</a:t>
            </a:r>
          </a:p>
          <a:p>
            <a:endParaRPr dirty="0"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744" name="Content Placeholder 2"/>
          <p:cNvSpPr>
            <a:spLocks noGrp="1"/>
          </p:cNvSpPr>
          <p:nvPr>
            <p:ph idx="1"/>
          </p:nvPr>
        </p:nvSpPr>
        <p:spPr>
          <a:xfrm>
            <a:off x="228600" y="381000"/>
            <a:ext cx="8686800" cy="6248400"/>
          </a:xfrm>
        </p:spPr>
        <p:txBody>
          <a:bodyPr>
            <a:normAutofit fontScale="85000" lnSpcReduction="10000"/>
          </a:bodyPr>
          <a:p>
            <a:pPr>
              <a:buNone/>
            </a:pPr>
            <a:r>
              <a:rPr b="1" dirty="0" lang="en-US" u="sng" smtClean="0"/>
              <a:t>Preparation &amp; Procedure</a:t>
            </a:r>
          </a:p>
          <a:p>
            <a:r>
              <a:rPr dirty="0" lang="en-US" smtClean="0"/>
              <a:t>Different types of X-rays speak of different set of procedures and come with their own set of rules and regulations as well. </a:t>
            </a:r>
          </a:p>
          <a:p>
            <a:r>
              <a:rPr dirty="0" lang="en-US" smtClean="0"/>
              <a:t>For instance, one may need to fast for about 12 hours for getting an exam done in the case of most X-rays. </a:t>
            </a:r>
          </a:p>
          <a:p>
            <a:r>
              <a:rPr dirty="0" lang="en-US" smtClean="0"/>
              <a:t>In the case of a dental X-ray, no such preparations are needed. </a:t>
            </a:r>
          </a:p>
          <a:p>
            <a:r>
              <a:rPr dirty="0" lang="en-US" smtClean="0"/>
              <a:t>However, there are some rules that remain the same – remove all body piercings, </a:t>
            </a:r>
            <a:r>
              <a:rPr dirty="0" lang="en-US" err="1" smtClean="0"/>
              <a:t>jewellery</a:t>
            </a:r>
            <a:r>
              <a:rPr dirty="0" lang="en-US" smtClean="0"/>
              <a:t> and other metals before the X-ray. </a:t>
            </a:r>
          </a:p>
          <a:p>
            <a:r>
              <a:rPr dirty="0" lang="en-US" smtClean="0"/>
              <a:t>In some special cases: discontinue some medications, such as during pregnancy or other medical conditions, as radiation can serve harmful to the body.</a:t>
            </a:r>
            <a:endParaRPr dirty="0"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745" name="Content Placeholder 2"/>
          <p:cNvSpPr>
            <a:spLocks noGrp="1"/>
          </p:cNvSpPr>
          <p:nvPr>
            <p:ph idx="1"/>
          </p:nvPr>
        </p:nvSpPr>
        <p:spPr>
          <a:xfrm>
            <a:off x="228600" y="381000"/>
            <a:ext cx="8686800" cy="6324600"/>
          </a:xfrm>
        </p:spPr>
        <p:txBody>
          <a:bodyPr>
            <a:normAutofit lnSpcReduction="10000"/>
          </a:bodyPr>
          <a:p>
            <a:r>
              <a:rPr dirty="0" lang="en-US" smtClean="0"/>
              <a:t>The test is taken by a radiology technologist one from the back and the other one from the side of the body. </a:t>
            </a:r>
          </a:p>
          <a:p>
            <a:r>
              <a:rPr dirty="0" lang="en-US" smtClean="0"/>
              <a:t>In an emergency, one image is taken from the front. During the exam, instruct the client to hold your breath so that his/her chest stays completely still. </a:t>
            </a:r>
          </a:p>
          <a:p>
            <a:r>
              <a:rPr dirty="0" lang="en-US" smtClean="0"/>
              <a:t>When the test is completed,  instruct client to wait until the radiologist confirms all the pictures have been obtained. </a:t>
            </a:r>
          </a:p>
          <a:p>
            <a:r>
              <a:rPr dirty="0" lang="en-US" smtClean="0"/>
              <a:t>Some hospitals have portable x-rays equipment. </a:t>
            </a:r>
          </a:p>
          <a:p>
            <a:r>
              <a:rPr dirty="0" lang="en-US" smtClean="0"/>
              <a:t>If a test is done with a portable x-ray machine, place client in the correct position</a:t>
            </a:r>
            <a:endParaRPr dirty="0"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746" name="Content Placeholder 2"/>
          <p:cNvSpPr>
            <a:spLocks noGrp="1"/>
          </p:cNvSpPr>
          <p:nvPr>
            <p:ph idx="1"/>
          </p:nvPr>
        </p:nvSpPr>
        <p:spPr>
          <a:xfrm>
            <a:off x="228600" y="304800"/>
            <a:ext cx="8763000" cy="6324600"/>
          </a:xfrm>
        </p:spPr>
        <p:txBody>
          <a:bodyPr>
            <a:normAutofit fontScale="92500" lnSpcReduction="20000"/>
          </a:bodyPr>
          <a:p>
            <a:pPr>
              <a:buNone/>
            </a:pPr>
            <a:r>
              <a:rPr b="1" dirty="0" lang="en-US" u="sng" smtClean="0"/>
              <a:t>Risks</a:t>
            </a:r>
          </a:p>
          <a:p>
            <a:pPr algn="just"/>
            <a:r>
              <a:rPr dirty="0" lang="en-US" smtClean="0"/>
              <a:t>The kind of radiations sent to the body are safe of the internal system as well. </a:t>
            </a:r>
          </a:p>
          <a:p>
            <a:pPr algn="just"/>
            <a:r>
              <a:rPr dirty="0" lang="en-US" smtClean="0"/>
              <a:t>In some cases, a special substance is given in addition to throwing radiation waves, as the combination helps in viewing structures which a normal scan may not be able to reveal. </a:t>
            </a:r>
          </a:p>
          <a:p>
            <a:pPr algn="just"/>
            <a:r>
              <a:rPr dirty="0" lang="en-US" smtClean="0"/>
              <a:t>At the same time, it is important to note, and as stated in the paragraph above, X-ray test is </a:t>
            </a:r>
            <a:r>
              <a:rPr b="1" dirty="0" lang="en-US" smtClean="0"/>
              <a:t>not recommended to pregnant women. </a:t>
            </a:r>
          </a:p>
          <a:p>
            <a:pPr algn="just"/>
            <a:r>
              <a:rPr dirty="0" lang="en-US" smtClean="0"/>
              <a:t>This is because the rays of the radiation process are harmful for the developing baby. He/she, in the event of strong radiation may develop lifetime abnormalities.</a:t>
            </a:r>
          </a:p>
          <a:p>
            <a:pPr algn="just"/>
            <a:r>
              <a:rPr dirty="0" lang="en-US" smtClean="0"/>
              <a:t>Most physicians state that X-rays are safe. </a:t>
            </a:r>
          </a:p>
          <a:p>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83" name=""/>
        <p:cNvGrpSpPr/>
        <p:nvPr/>
      </p:nvGrpSpPr>
      <p:grpSpPr>
        <a:xfrm>
          <a:off x="0" y="0"/>
          <a:ext cx="0" cy="0"/>
          <a:chOff x="0" y="0"/>
          <a:chExt cx="0" cy="0"/>
        </a:xfrm>
      </p:grpSpPr>
      <p:sp>
        <p:nvSpPr>
          <p:cNvPr id="1048626" name="Title 1"/>
          <p:cNvSpPr>
            <a:spLocks noGrp="1"/>
          </p:cNvSpPr>
          <p:nvPr>
            <p:ph type="title"/>
          </p:nvPr>
        </p:nvSpPr>
        <p:spPr/>
        <p:txBody>
          <a:bodyPr/>
          <a:p>
            <a:r>
              <a:rPr dirty="0" lang="en-US" smtClean="0"/>
              <a:t>Teaching and learning resources</a:t>
            </a:r>
            <a:endParaRPr dirty="0" lang="en-US"/>
          </a:p>
        </p:txBody>
      </p:sp>
      <p:sp>
        <p:nvSpPr>
          <p:cNvPr id="1048627" name="Content Placeholder 2"/>
          <p:cNvSpPr>
            <a:spLocks noGrp="1"/>
          </p:cNvSpPr>
          <p:nvPr>
            <p:ph idx="1"/>
          </p:nvPr>
        </p:nvSpPr>
        <p:spPr/>
        <p:txBody>
          <a:bodyPr/>
          <a:p>
            <a:r>
              <a:rPr dirty="0" lang="en-US" smtClean="0"/>
              <a:t>LCD Projector &amp;laptop</a:t>
            </a:r>
          </a:p>
          <a:p>
            <a:r>
              <a:rPr dirty="0" lang="en-US" smtClean="0"/>
              <a:t>Text books</a:t>
            </a:r>
          </a:p>
          <a:p>
            <a:r>
              <a:rPr dirty="0" lang="en-US" err="1" smtClean="0"/>
              <a:t>Mannikins</a:t>
            </a:r>
            <a:endParaRPr dirty="0" lang="en-US" smtClean="0"/>
          </a:p>
          <a:p>
            <a:r>
              <a:rPr dirty="0" lang="en-US" smtClean="0"/>
              <a:t>Flip charts</a:t>
            </a:r>
          </a:p>
          <a:p>
            <a:r>
              <a:rPr dirty="0" lang="en-US" smtClean="0"/>
              <a:t>Posters</a:t>
            </a:r>
          </a:p>
          <a:p>
            <a:r>
              <a:rPr dirty="0" lang="en-US" smtClean="0"/>
              <a:t>Procedure manual</a:t>
            </a:r>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747" name="Content Placeholder 2"/>
          <p:cNvSpPr>
            <a:spLocks noGrp="1"/>
          </p:cNvSpPr>
          <p:nvPr>
            <p:ph idx="1"/>
          </p:nvPr>
        </p:nvSpPr>
        <p:spPr>
          <a:xfrm>
            <a:off x="228600" y="304800"/>
            <a:ext cx="8686800" cy="6400800"/>
          </a:xfrm>
        </p:spPr>
        <p:txBody>
          <a:bodyPr>
            <a:normAutofit/>
          </a:bodyPr>
          <a:p>
            <a:pPr fontAlgn="base">
              <a:buNone/>
            </a:pPr>
            <a:r>
              <a:rPr b="1" dirty="0" lang="en-US" smtClean="0"/>
              <a:t>Roles and Responsibilities of a nurse in radiology</a:t>
            </a:r>
          </a:p>
          <a:p>
            <a:pPr algn="just" fontAlgn="base"/>
            <a:r>
              <a:rPr dirty="0" lang="en-US" smtClean="0"/>
              <a:t>Radiology nurses play a pivotal role in the administration of ultrasounds, MRIs, and radiation therapy for cancer patients. </a:t>
            </a:r>
          </a:p>
          <a:p>
            <a:pPr algn="just" fontAlgn="base"/>
            <a:r>
              <a:rPr dirty="0" lang="en-US" smtClean="0"/>
              <a:t>Nurses are responsible for the safety and comfort of patients during procedures. </a:t>
            </a:r>
          </a:p>
          <a:p>
            <a:pPr algn="just" fontAlgn="base"/>
            <a:r>
              <a:rPr dirty="0" lang="en-US" smtClean="0"/>
              <a:t>They insert IVs, monitor patients' vital signs, and explain the results of exams to patients and their families. </a:t>
            </a:r>
          </a:p>
          <a:p>
            <a:pPr algn="just" fontAlgn="base"/>
            <a:r>
              <a:rPr dirty="0" lang="en-US" smtClean="0"/>
              <a:t>Successful radiology nurses are calm, sympathetic, intelligent, and interested in health care technology.</a:t>
            </a:r>
          </a:p>
          <a:p>
            <a:endParaRPr dirty="0"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748" name="Title 1"/>
          <p:cNvSpPr>
            <a:spLocks noGrp="1"/>
          </p:cNvSpPr>
          <p:nvPr>
            <p:ph type="title"/>
          </p:nvPr>
        </p:nvSpPr>
        <p:spPr/>
        <p:txBody>
          <a:bodyPr>
            <a:normAutofit fontScale="90000"/>
          </a:bodyPr>
          <a:p>
            <a:r>
              <a:rPr b="1" dirty="0" lang="en-US" smtClean="0"/>
              <a:t>2. COMPUTED TOMOGRAPHY (CT) SCAN</a:t>
            </a:r>
            <a:endParaRPr b="1" dirty="0" lang="en-US"/>
          </a:p>
        </p:txBody>
      </p:sp>
      <p:sp>
        <p:nvSpPr>
          <p:cNvPr id="1048749" name="Content Placeholder 2"/>
          <p:cNvSpPr>
            <a:spLocks noGrp="1"/>
          </p:cNvSpPr>
          <p:nvPr>
            <p:ph idx="1"/>
          </p:nvPr>
        </p:nvSpPr>
        <p:spPr>
          <a:xfrm>
            <a:off x="228600" y="1447800"/>
            <a:ext cx="8686800" cy="5105400"/>
          </a:xfrm>
        </p:spPr>
        <p:txBody>
          <a:bodyPr>
            <a:normAutofit lnSpcReduction="10000"/>
          </a:bodyPr>
          <a:p>
            <a:r>
              <a:rPr dirty="0" lang="en-US" smtClean="0"/>
              <a:t>A CT scan or computed tomography scan makes use of computer-processed combinations of many X-ray measurements taken from different angles to produce cross-sectional images of specific areas of a scanned object, allowing the user to see inside the object without cutting</a:t>
            </a:r>
            <a:r>
              <a:rPr dirty="0" lang="en-US" smtClean="0"/>
              <a:t>.</a:t>
            </a:r>
          </a:p>
          <a:p>
            <a:r>
              <a:rPr dirty="0" lang="en-US" smtClean="0">
                <a:hlinkClick r:id="rId1" tooltip="Types"/>
              </a:rPr>
              <a:t>Types</a:t>
            </a:r>
            <a:r>
              <a:rPr dirty="0" lang="en-US" smtClean="0"/>
              <a:t> of CT scans may include:</a:t>
            </a:r>
          </a:p>
          <a:p>
            <a:pPr>
              <a:buNone/>
            </a:pPr>
            <a:r>
              <a:rPr dirty="0" lang="en-US" smtClean="0">
                <a:hlinkClick r:id="rId1" tooltip="Abdominal and pelvic"/>
              </a:rPr>
              <a:t>Abdominal </a:t>
            </a:r>
            <a:r>
              <a:rPr dirty="0" lang="en-US" smtClean="0">
                <a:hlinkClick r:id="rId1" tooltip="Abdominal and pelvic"/>
              </a:rPr>
              <a:t>and </a:t>
            </a:r>
            <a:r>
              <a:rPr dirty="0" lang="en-US" smtClean="0">
                <a:hlinkClick r:id="rId1" tooltip="Abdominal and pelvic"/>
              </a:rPr>
              <a:t>pelvic</a:t>
            </a:r>
            <a:r>
              <a:rPr dirty="0" lang="en-US" smtClean="0"/>
              <a:t>, </a:t>
            </a:r>
            <a:r>
              <a:rPr dirty="0" lang="en-US" smtClean="0">
                <a:hlinkClick r:id="rId1" tooltip="Bone and skeletal"/>
              </a:rPr>
              <a:t>Bone </a:t>
            </a:r>
            <a:r>
              <a:rPr dirty="0" lang="en-US" smtClean="0">
                <a:hlinkClick r:id="rId1" tooltip="Bone and skeletal"/>
              </a:rPr>
              <a:t>and </a:t>
            </a:r>
            <a:r>
              <a:rPr dirty="0" lang="en-US" smtClean="0">
                <a:hlinkClick r:id="rId1" tooltip="Bone and skeletal"/>
              </a:rPr>
              <a:t>skeletal</a:t>
            </a:r>
            <a:r>
              <a:rPr dirty="0" lang="en-US" smtClean="0"/>
              <a:t>, </a:t>
            </a:r>
            <a:r>
              <a:rPr dirty="0" lang="en-US" smtClean="0">
                <a:hlinkClick r:id="rId1" tooltip="Brain"/>
              </a:rPr>
              <a:t>Brain</a:t>
            </a:r>
            <a:r>
              <a:rPr dirty="0" lang="en-US" smtClean="0"/>
              <a:t>, </a:t>
            </a:r>
            <a:r>
              <a:rPr dirty="0" lang="en-US" smtClean="0">
                <a:hlinkClick r:id="rId1" tooltip="Cardiac calcium scoring "/>
              </a:rPr>
              <a:t>Cardiac </a:t>
            </a:r>
            <a:r>
              <a:rPr dirty="0" lang="en-US" smtClean="0">
                <a:hlinkClick r:id="rId1" tooltip="Cardiac calcium scoring "/>
              </a:rPr>
              <a:t>calcium scoring </a:t>
            </a:r>
            <a:r>
              <a:rPr dirty="0" lang="en-US" smtClean="0"/>
              <a:t>, </a:t>
            </a:r>
            <a:r>
              <a:rPr dirty="0" lang="en-US" smtClean="0">
                <a:hlinkClick r:id="rId1" tooltip="Ear"/>
              </a:rPr>
              <a:t>Ear</a:t>
            </a:r>
            <a:r>
              <a:rPr dirty="0" lang="en-US" smtClean="0"/>
              <a:t>, </a:t>
            </a:r>
            <a:r>
              <a:rPr dirty="0" lang="en-US" smtClean="0">
                <a:hlinkClick r:id="rId1" tooltip="Liver and Biliary Tract"/>
              </a:rPr>
              <a:t>Liver </a:t>
            </a:r>
            <a:r>
              <a:rPr dirty="0" lang="en-US" smtClean="0">
                <a:hlinkClick r:id="rId1" tooltip="Liver and Biliary Tract"/>
              </a:rPr>
              <a:t>and </a:t>
            </a:r>
            <a:r>
              <a:rPr dirty="0" lang="en-US" err="1" smtClean="0">
                <a:hlinkClick r:id="rId1" tooltip="Liver and Biliary Tract"/>
              </a:rPr>
              <a:t>Biliary</a:t>
            </a:r>
            <a:r>
              <a:rPr dirty="0" lang="en-US" smtClean="0">
                <a:hlinkClick r:id="rId1" tooltip="Liver and Biliary Tract"/>
              </a:rPr>
              <a:t> </a:t>
            </a:r>
            <a:r>
              <a:rPr dirty="0" lang="en-US" smtClean="0">
                <a:hlinkClick r:id="rId1" tooltip="Liver and Biliary Tract"/>
              </a:rPr>
              <a:t>Tract</a:t>
            </a:r>
            <a:r>
              <a:rPr dirty="0" lang="en-US" smtClean="0"/>
              <a:t>, </a:t>
            </a:r>
            <a:r>
              <a:rPr dirty="0" lang="en-US" smtClean="0">
                <a:hlinkClick r:id="rId1" tooltip="Orbital"/>
              </a:rPr>
              <a:t>Orbital</a:t>
            </a:r>
            <a:r>
              <a:rPr dirty="0" lang="en-US" smtClean="0"/>
              <a:t>, </a:t>
            </a:r>
            <a:r>
              <a:rPr dirty="0" lang="en-US" smtClean="0">
                <a:hlinkClick r:id="rId1" tooltip="Pancreas"/>
              </a:rPr>
              <a:t>Pancreas</a:t>
            </a:r>
            <a:r>
              <a:rPr dirty="0" lang="en-US" smtClean="0"/>
              <a:t>, </a:t>
            </a:r>
            <a:r>
              <a:rPr dirty="0" lang="en-US" smtClean="0">
                <a:hlinkClick r:id="rId1" tooltip="Renal"/>
              </a:rPr>
              <a:t>Renal</a:t>
            </a:r>
            <a:r>
              <a:rPr dirty="0" lang="en-US" smtClean="0"/>
              <a:t>, </a:t>
            </a:r>
            <a:r>
              <a:rPr dirty="0" lang="en-US" smtClean="0">
                <a:hlinkClick r:id="rId1" tooltip="Spinal"/>
              </a:rPr>
              <a:t>Spinal</a:t>
            </a:r>
            <a:r>
              <a:rPr dirty="0" lang="en-US" smtClean="0"/>
              <a:t>, </a:t>
            </a:r>
            <a:r>
              <a:rPr dirty="0" lang="en-US" smtClean="0">
                <a:hlinkClick r:id="rId1" tooltip="Thoracic"/>
              </a:rPr>
              <a:t>Thoracic</a:t>
            </a:r>
            <a:endParaRPr dirty="0" lang="en-US" smtClean="0"/>
          </a:p>
          <a:p>
            <a:endParaRPr dirty="0" lang="en-US" smtClean="0"/>
          </a:p>
          <a:p>
            <a:endParaRPr dirty="0"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758" name="Title 3"/>
          <p:cNvSpPr>
            <a:spLocks noGrp="1"/>
          </p:cNvSpPr>
          <p:nvPr>
            <p:ph type="title"/>
          </p:nvPr>
        </p:nvSpPr>
        <p:spPr/>
        <p:txBody>
          <a:bodyPr/>
          <a:p>
            <a:r>
              <a:rPr dirty="0" lang="en-US" smtClean="0"/>
              <a:t>Comparison </a:t>
            </a:r>
            <a:r>
              <a:rPr dirty="0" lang="en-US" err="1" smtClean="0"/>
              <a:t>btwn</a:t>
            </a:r>
            <a:r>
              <a:rPr dirty="0" lang="en-US" smtClean="0"/>
              <a:t> X-ray &amp; CT scan</a:t>
            </a:r>
            <a:endParaRPr dirty="0" lang="en-US"/>
          </a:p>
        </p:txBody>
      </p:sp>
      <p:sp>
        <p:nvSpPr>
          <p:cNvPr id="1048759" name="Text Placeholder 4"/>
          <p:cNvSpPr>
            <a:spLocks noGrp="1"/>
          </p:cNvSpPr>
          <p:nvPr>
            <p:ph type="body" idx="1"/>
          </p:nvPr>
        </p:nvSpPr>
        <p:spPr/>
        <p:txBody>
          <a:bodyPr/>
          <a:p>
            <a:r>
              <a:rPr dirty="0" lang="en-US" smtClean="0"/>
              <a:t>X-ray</a:t>
            </a:r>
            <a:endParaRPr dirty="0" lang="en-US"/>
          </a:p>
        </p:txBody>
      </p:sp>
      <p:sp>
        <p:nvSpPr>
          <p:cNvPr id="1048760" name="Content Placeholder 5"/>
          <p:cNvSpPr>
            <a:spLocks noGrp="1"/>
          </p:cNvSpPr>
          <p:nvPr>
            <p:ph sz="half" idx="2"/>
          </p:nvPr>
        </p:nvSpPr>
        <p:spPr/>
        <p:txBody>
          <a:bodyPr/>
          <a:p>
            <a:r>
              <a:rPr dirty="0" lang="en-US" smtClean="0"/>
              <a:t>X-ray machines uses the light or radio waves as radiation for scanning the effected body part like fracture, bones dislocation, lungs infections, pneumonia, </a:t>
            </a:r>
            <a:r>
              <a:rPr dirty="0" lang="en-US" err="1" smtClean="0"/>
              <a:t>tumours</a:t>
            </a:r>
            <a:r>
              <a:rPr dirty="0" lang="en-US" smtClean="0"/>
              <a:t>.</a:t>
            </a:r>
          </a:p>
          <a:p>
            <a:r>
              <a:rPr dirty="0" lang="en-US" smtClean="0"/>
              <a:t>Invented by Wilhelm </a:t>
            </a:r>
            <a:r>
              <a:rPr dirty="0" lang="en-US" smtClean="0"/>
              <a:t>Rontgen in 1895.</a:t>
            </a:r>
            <a:endParaRPr dirty="0" lang="en-US"/>
          </a:p>
        </p:txBody>
      </p:sp>
      <p:sp>
        <p:nvSpPr>
          <p:cNvPr id="1048761" name="Text Placeholder 6"/>
          <p:cNvSpPr>
            <a:spLocks noGrp="1"/>
          </p:cNvSpPr>
          <p:nvPr>
            <p:ph type="body" sz="quarter" idx="3"/>
          </p:nvPr>
        </p:nvSpPr>
        <p:spPr/>
        <p:txBody>
          <a:bodyPr/>
          <a:p>
            <a:r>
              <a:rPr dirty="0" lang="en-US" smtClean="0"/>
              <a:t>CT scan</a:t>
            </a:r>
            <a:endParaRPr dirty="0" lang="en-US"/>
          </a:p>
        </p:txBody>
      </p:sp>
      <p:sp>
        <p:nvSpPr>
          <p:cNvPr id="1048762" name="Content Placeholder 7"/>
          <p:cNvSpPr>
            <a:spLocks noGrp="1"/>
          </p:cNvSpPr>
          <p:nvPr>
            <p:ph sz="quarter" idx="4"/>
          </p:nvPr>
        </p:nvSpPr>
        <p:spPr/>
        <p:txBody>
          <a:bodyPr>
            <a:normAutofit fontScale="92500" lnSpcReduction="10000"/>
          </a:bodyPr>
          <a:p>
            <a:r>
              <a:rPr dirty="0" lang="en-US" smtClean="0"/>
              <a:t>CT scan (Computed Tomography) process is a kind of advanced x-ray machines, which provide the much detailed structure of the affected body part and even more clear images of the internal soft tissues </a:t>
            </a:r>
            <a:r>
              <a:rPr dirty="0" lang="en-US" smtClean="0"/>
              <a:t>and organs.</a:t>
            </a:r>
          </a:p>
          <a:p>
            <a:r>
              <a:rPr dirty="0" lang="en-US" smtClean="0"/>
              <a:t>Invented by Godfrey </a:t>
            </a:r>
            <a:r>
              <a:rPr dirty="0" lang="en-US" smtClean="0"/>
              <a:t>Hounsfield and Allan Cormack in 1972.</a:t>
            </a:r>
            <a:endParaRPr dirty="0"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763" name="Title 1"/>
          <p:cNvSpPr>
            <a:spLocks noGrp="1"/>
          </p:cNvSpPr>
          <p:nvPr>
            <p:ph type="title"/>
          </p:nvPr>
        </p:nvSpPr>
        <p:spPr/>
        <p:txBody>
          <a:bodyPr>
            <a:normAutofit fontScale="90000"/>
          </a:bodyPr>
          <a:p>
            <a:r>
              <a:rPr dirty="0" lang="en-US" smtClean="0"/>
              <a:t>Comparison between x-ray &amp; CT scan</a:t>
            </a:r>
            <a:endParaRPr dirty="0" lang="en-US"/>
          </a:p>
        </p:txBody>
      </p:sp>
      <p:sp>
        <p:nvSpPr>
          <p:cNvPr id="1048764" name="Text Placeholder 2"/>
          <p:cNvSpPr>
            <a:spLocks noGrp="1"/>
          </p:cNvSpPr>
          <p:nvPr>
            <p:ph type="body" idx="1"/>
          </p:nvPr>
        </p:nvSpPr>
        <p:spPr/>
        <p:txBody>
          <a:bodyPr/>
          <a:p>
            <a:r>
              <a:rPr dirty="0" lang="en-US" smtClean="0"/>
              <a:t>X-ray</a:t>
            </a:r>
            <a:endParaRPr dirty="0" lang="en-US"/>
          </a:p>
        </p:txBody>
      </p:sp>
      <p:sp>
        <p:nvSpPr>
          <p:cNvPr id="1048765" name="Content Placeholder 3"/>
          <p:cNvSpPr>
            <a:spLocks noGrp="1"/>
          </p:cNvSpPr>
          <p:nvPr>
            <p:ph sz="half" idx="2"/>
          </p:nvPr>
        </p:nvSpPr>
        <p:spPr>
          <a:xfrm>
            <a:off x="228600" y="2174874"/>
            <a:ext cx="4268788" cy="4454525"/>
          </a:xfrm>
        </p:spPr>
        <p:txBody>
          <a:bodyPr>
            <a:normAutofit fontScale="92500" lnSpcReduction="10000"/>
          </a:bodyPr>
          <a:p>
            <a:r>
              <a:rPr dirty="0" lang="en-US" smtClean="0"/>
              <a:t>2D</a:t>
            </a:r>
            <a:r>
              <a:rPr dirty="0" lang="en-US" smtClean="0"/>
              <a:t>.</a:t>
            </a:r>
          </a:p>
          <a:p>
            <a:r>
              <a:rPr dirty="0" lang="en-US" smtClean="0"/>
              <a:t>Can diagnose Fractured </a:t>
            </a:r>
            <a:r>
              <a:rPr dirty="0" lang="en-US" smtClean="0"/>
              <a:t>bones, dislocation of bones, pneumonia, </a:t>
            </a:r>
            <a:r>
              <a:rPr dirty="0" lang="en-US" err="1" smtClean="0"/>
              <a:t>tumours</a:t>
            </a:r>
            <a:r>
              <a:rPr dirty="0" lang="en-US" smtClean="0"/>
              <a:t>.</a:t>
            </a:r>
          </a:p>
          <a:p>
            <a:r>
              <a:rPr dirty="0" lang="en-US" smtClean="0"/>
              <a:t>Inexpensive</a:t>
            </a:r>
            <a:r>
              <a:rPr dirty="0" lang="en-US" smtClean="0"/>
              <a:t>.</a:t>
            </a:r>
          </a:p>
          <a:p>
            <a:r>
              <a:rPr dirty="0" lang="en-US" smtClean="0"/>
              <a:t>Easily </a:t>
            </a:r>
            <a:r>
              <a:rPr dirty="0" lang="en-US" smtClean="0"/>
              <a:t>available</a:t>
            </a:r>
          </a:p>
          <a:p>
            <a:r>
              <a:rPr dirty="0" lang="en-US" smtClean="0"/>
              <a:t>Internal organs injuries details are not clearly visible.</a:t>
            </a:r>
            <a:endParaRPr dirty="0" lang="en-US" smtClean="0"/>
          </a:p>
          <a:p>
            <a:r>
              <a:rPr dirty="0" lang="en-US" smtClean="0"/>
              <a:t>Sometimes radiations can be harmful if precautions not taken</a:t>
            </a:r>
            <a:r>
              <a:rPr dirty="0" lang="en-US" smtClean="0"/>
              <a:t>.</a:t>
            </a:r>
            <a:r>
              <a:rPr dirty="0" lang="en-US" smtClean="0"/>
              <a:t> </a:t>
            </a:r>
            <a:endParaRPr dirty="0" lang="en-US" smtClean="0"/>
          </a:p>
          <a:p>
            <a:r>
              <a:rPr dirty="0" lang="en-US" smtClean="0"/>
              <a:t>Easily </a:t>
            </a:r>
            <a:r>
              <a:rPr dirty="0" lang="en-US" smtClean="0"/>
              <a:t>available in rural and small hospitals.</a:t>
            </a:r>
            <a:endParaRPr dirty="0" lang="en-US"/>
          </a:p>
        </p:txBody>
      </p:sp>
      <p:sp>
        <p:nvSpPr>
          <p:cNvPr id="1048766" name="Text Placeholder 4"/>
          <p:cNvSpPr>
            <a:spLocks noGrp="1"/>
          </p:cNvSpPr>
          <p:nvPr>
            <p:ph type="body" sz="quarter" idx="3"/>
          </p:nvPr>
        </p:nvSpPr>
        <p:spPr/>
        <p:txBody>
          <a:bodyPr/>
          <a:p>
            <a:r>
              <a:rPr dirty="0" lang="en-US" smtClean="0"/>
              <a:t>CT scan</a:t>
            </a:r>
            <a:endParaRPr dirty="0" lang="en-US"/>
          </a:p>
        </p:txBody>
      </p:sp>
      <p:sp>
        <p:nvSpPr>
          <p:cNvPr id="1048767" name="Content Placeholder 5"/>
          <p:cNvSpPr>
            <a:spLocks noGrp="1"/>
          </p:cNvSpPr>
          <p:nvPr>
            <p:ph sz="quarter" idx="4"/>
          </p:nvPr>
        </p:nvSpPr>
        <p:spPr>
          <a:xfrm>
            <a:off x="4645025" y="2174874"/>
            <a:ext cx="4270375" cy="4530725"/>
          </a:xfrm>
        </p:spPr>
        <p:txBody>
          <a:bodyPr>
            <a:normAutofit fontScale="92500" lnSpcReduction="20000"/>
          </a:bodyPr>
          <a:p>
            <a:r>
              <a:rPr dirty="0" lang="en-US" smtClean="0"/>
              <a:t>3D</a:t>
            </a:r>
          </a:p>
          <a:p>
            <a:r>
              <a:rPr dirty="0" lang="en-US" smtClean="0"/>
              <a:t>Used to diagnose Internal </a:t>
            </a:r>
            <a:r>
              <a:rPr dirty="0" lang="en-US" smtClean="0"/>
              <a:t>organs, soft tissues, blood vessels</a:t>
            </a:r>
            <a:r>
              <a:rPr dirty="0" lang="en-US" smtClean="0"/>
              <a:t>.</a:t>
            </a:r>
          </a:p>
          <a:p>
            <a:r>
              <a:rPr dirty="0" lang="en-US" smtClean="0"/>
              <a:t>Used to produce deep and high-quality images</a:t>
            </a:r>
            <a:r>
              <a:rPr dirty="0" lang="en-US" smtClean="0"/>
              <a:t>.</a:t>
            </a:r>
          </a:p>
          <a:p>
            <a:r>
              <a:rPr dirty="0" lang="en-US" smtClean="0"/>
              <a:t>Uses 360-degree x-ray beam and images produced can be seen on the computer screen which is more powerful and clear</a:t>
            </a:r>
            <a:r>
              <a:rPr dirty="0" lang="en-US" smtClean="0"/>
              <a:t>.</a:t>
            </a:r>
            <a:r>
              <a:rPr dirty="0" lang="en-US" smtClean="0"/>
              <a:t> </a:t>
            </a:r>
            <a:endParaRPr dirty="0" lang="en-US" smtClean="0"/>
          </a:p>
          <a:p>
            <a:r>
              <a:rPr dirty="0" lang="en-US" smtClean="0"/>
              <a:t>Expensive.</a:t>
            </a:r>
            <a:r>
              <a:rPr dirty="0" lang="en-US" smtClean="0"/>
              <a:t> </a:t>
            </a:r>
            <a:endParaRPr dirty="0" lang="en-US" smtClean="0"/>
          </a:p>
          <a:p>
            <a:r>
              <a:rPr dirty="0" lang="en-US" smtClean="0"/>
              <a:t>Not </a:t>
            </a:r>
            <a:r>
              <a:rPr dirty="0" lang="en-US" smtClean="0"/>
              <a:t>easily available in rural and small hospitals</a:t>
            </a:r>
            <a:r>
              <a:rPr dirty="0" lang="en-US" smtClean="0"/>
              <a:t>. </a:t>
            </a:r>
          </a:p>
          <a:p>
            <a:r>
              <a:rPr dirty="0" lang="en-US" smtClean="0"/>
              <a:t>Relatively safer than X-ray </a:t>
            </a:r>
          </a:p>
          <a:p>
            <a:endParaRPr dirty="0" lang="en-US" smtClean="0"/>
          </a:p>
          <a:p>
            <a:pPr>
              <a:buNone/>
            </a:pPr>
            <a:endParaRPr dirty="0" lang="en-US" smtClean="0"/>
          </a:p>
          <a:p>
            <a:endParaRPr dirty="0"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768" name="Content Placeholder 7"/>
          <p:cNvSpPr>
            <a:spLocks noGrp="1"/>
          </p:cNvSpPr>
          <p:nvPr>
            <p:ph idx="1"/>
          </p:nvPr>
        </p:nvSpPr>
        <p:spPr>
          <a:xfrm>
            <a:off x="152400" y="228600"/>
            <a:ext cx="8839200" cy="6477000"/>
          </a:xfrm>
        </p:spPr>
        <p:txBody>
          <a:bodyPr>
            <a:normAutofit fontScale="85000" lnSpcReduction="10000"/>
          </a:bodyPr>
          <a:p>
            <a:pPr>
              <a:buNone/>
            </a:pPr>
            <a:r>
              <a:rPr b="1" dirty="0" lang="en-US" u="sng" smtClean="0"/>
              <a:t>Procedure of CT scan</a:t>
            </a:r>
          </a:p>
          <a:p>
            <a:pPr algn="just"/>
            <a:r>
              <a:rPr dirty="0" lang="en-US" smtClean="0"/>
              <a:t>The </a:t>
            </a:r>
            <a:r>
              <a:rPr dirty="0" lang="en-US" smtClean="0"/>
              <a:t>patient is positioned on an adjustable table inside an encircling body scanner (gantry); straps and pillows may be used to help in maintaining the correct position.</a:t>
            </a:r>
          </a:p>
          <a:p>
            <a:pPr algn="just"/>
            <a:r>
              <a:rPr dirty="0" lang="en-US" smtClean="0"/>
              <a:t>The patient may be instructed to hold his breath during the scanning.</a:t>
            </a:r>
          </a:p>
          <a:p>
            <a:pPr algn="just"/>
            <a:r>
              <a:rPr dirty="0" lang="en-US" smtClean="0"/>
              <a:t>A series of transverse radiographs are taken and recorded</a:t>
            </a:r>
          </a:p>
          <a:p>
            <a:pPr algn="just"/>
            <a:r>
              <a:rPr dirty="0" lang="en-US" smtClean="0"/>
              <a:t>The information is reconstructed by a computer and selected images are photographed.</a:t>
            </a:r>
          </a:p>
          <a:p>
            <a:pPr algn="just"/>
            <a:r>
              <a:rPr dirty="0" lang="en-US" smtClean="0"/>
              <a:t>Once the images are reviewed, an I.V. contrast enhancement may be ordered and additional images are obtained.</a:t>
            </a:r>
          </a:p>
          <a:p>
            <a:pPr algn="just"/>
            <a:r>
              <a:rPr dirty="0" lang="en-US" smtClean="0"/>
              <a:t>The patient is assessed carefully for adverse effects to the contrast medium.</a:t>
            </a:r>
          </a:p>
          <a:p>
            <a:endParaRPr dirty="0"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769" name="Content Placeholder 2"/>
          <p:cNvSpPr>
            <a:spLocks noGrp="1"/>
          </p:cNvSpPr>
          <p:nvPr>
            <p:ph idx="1"/>
          </p:nvPr>
        </p:nvSpPr>
        <p:spPr>
          <a:xfrm>
            <a:off x="228600" y="304800"/>
            <a:ext cx="8686800" cy="6324600"/>
          </a:xfrm>
        </p:spPr>
        <p:txBody>
          <a:bodyPr>
            <a:normAutofit lnSpcReduction="10000"/>
          </a:bodyPr>
          <a:p>
            <a:pPr>
              <a:buNone/>
            </a:pPr>
            <a:r>
              <a:rPr b="1" dirty="0" lang="en-US" u="sng" smtClean="0"/>
              <a:t>CT scan Contraindication</a:t>
            </a:r>
            <a:endParaRPr dirty="0" lang="en-US" u="sng" smtClean="0"/>
          </a:p>
          <a:p>
            <a:r>
              <a:rPr dirty="0" lang="en-US" smtClean="0"/>
              <a:t>Pregnant </a:t>
            </a:r>
            <a:r>
              <a:rPr dirty="0" lang="en-US" smtClean="0"/>
              <a:t>patient (absolute contraindication)</a:t>
            </a:r>
          </a:p>
          <a:p>
            <a:r>
              <a:rPr dirty="0" lang="en-US" smtClean="0"/>
              <a:t>Patients with a known </a:t>
            </a:r>
            <a:r>
              <a:rPr dirty="0" lang="en-US" smtClean="0">
                <a:hlinkClick r:id="rId1"/>
              </a:rPr>
              <a:t>allergy</a:t>
            </a:r>
            <a:r>
              <a:rPr dirty="0" lang="en-US" smtClean="0"/>
              <a:t> to iodine</a:t>
            </a:r>
          </a:p>
          <a:p>
            <a:r>
              <a:rPr dirty="0" lang="en-US" smtClean="0"/>
              <a:t>Patients with claustrophobia</a:t>
            </a:r>
          </a:p>
          <a:p>
            <a:r>
              <a:rPr dirty="0" lang="en-US" smtClean="0"/>
              <a:t>Patients with renal impairment unless the benefits outweigh the risks</a:t>
            </a:r>
          </a:p>
          <a:p>
            <a:r>
              <a:rPr dirty="0" lang="en-US" smtClean="0"/>
              <a:t>Patients with hyperthyroidism or toxic goiter (induce </a:t>
            </a:r>
            <a:r>
              <a:rPr dirty="0" lang="en-US" err="1" smtClean="0"/>
              <a:t>thyrotoxic</a:t>
            </a:r>
            <a:r>
              <a:rPr dirty="0" lang="en-US" smtClean="0"/>
              <a:t> crisis)</a:t>
            </a:r>
          </a:p>
          <a:p>
            <a:r>
              <a:rPr dirty="0" lang="en-US" smtClean="0"/>
              <a:t>Patients with complications after a previous administration of a contrast</a:t>
            </a:r>
          </a:p>
          <a:p>
            <a:r>
              <a:rPr dirty="0" lang="en-US" smtClean="0"/>
              <a:t>Patients with severe obesity (usually more than 300 pounds)</a:t>
            </a:r>
          </a:p>
          <a:p>
            <a:endParaRPr dirty="0"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274" name=""/>
        <p:cNvGrpSpPr/>
        <p:nvPr/>
      </p:nvGrpSpPr>
      <p:grpSpPr>
        <a:xfrm>
          <a:off x="0" y="0"/>
          <a:ext cx="0" cy="0"/>
          <a:chOff x="0" y="0"/>
          <a:chExt cx="0" cy="0"/>
        </a:xfrm>
      </p:grpSpPr>
      <p:sp>
        <p:nvSpPr>
          <p:cNvPr id="1048770" name="Title 1"/>
          <p:cNvSpPr>
            <a:spLocks noGrp="1"/>
          </p:cNvSpPr>
          <p:nvPr>
            <p:ph type="title"/>
          </p:nvPr>
        </p:nvSpPr>
        <p:spPr>
          <a:xfrm>
            <a:off x="457200" y="274638"/>
            <a:ext cx="8229600" cy="563562"/>
          </a:xfrm>
        </p:spPr>
        <p:txBody>
          <a:bodyPr>
            <a:normAutofit fontScale="90000"/>
          </a:bodyPr>
          <a:p>
            <a:r>
              <a:rPr b="1" dirty="0" lang="en-US" smtClean="0"/>
              <a:t>Nursing Responsibilities for CT Scan</a:t>
            </a:r>
            <a:r>
              <a:rPr dirty="0" lang="en-US" smtClean="0"/>
              <a:t/>
            </a:r>
            <a:br>
              <a:rPr dirty="0" lang="en-US" smtClean="0"/>
            </a:br>
            <a:endParaRPr dirty="0" lang="en-US"/>
          </a:p>
        </p:txBody>
      </p:sp>
      <p:sp>
        <p:nvSpPr>
          <p:cNvPr id="1048771" name="Content Placeholder 2"/>
          <p:cNvSpPr>
            <a:spLocks noGrp="1"/>
          </p:cNvSpPr>
          <p:nvPr>
            <p:ph idx="1"/>
          </p:nvPr>
        </p:nvSpPr>
        <p:spPr>
          <a:xfrm>
            <a:off x="228600" y="685800"/>
            <a:ext cx="8763000" cy="5943600"/>
          </a:xfrm>
        </p:spPr>
        <p:txBody>
          <a:bodyPr>
            <a:normAutofit fontScale="77500" lnSpcReduction="20000"/>
          </a:bodyPr>
          <a:p>
            <a:pPr>
              <a:buNone/>
            </a:pPr>
            <a:r>
              <a:rPr b="1" dirty="0" lang="en-US" u="sng" smtClean="0"/>
              <a:t>Before the </a:t>
            </a:r>
            <a:r>
              <a:rPr b="1" dirty="0" lang="en-US" u="sng" smtClean="0"/>
              <a:t>procedure</a:t>
            </a:r>
          </a:p>
          <a:p>
            <a:pPr>
              <a:buNone/>
            </a:pPr>
            <a:endParaRPr b="1" dirty="0" lang="en-US" u="sng" smtClean="0"/>
          </a:p>
          <a:p>
            <a:r>
              <a:rPr b="1" dirty="0" sz="3400" lang="en-US" smtClean="0"/>
              <a:t>Informed Consent.</a:t>
            </a:r>
            <a:r>
              <a:rPr dirty="0" sz="3400" lang="en-US" smtClean="0"/>
              <a:t> Obtain an informed consent properly signed.</a:t>
            </a:r>
          </a:p>
          <a:p>
            <a:r>
              <a:rPr b="1" dirty="0" sz="3400" lang="en-US" smtClean="0"/>
              <a:t>Look for allergies.</a:t>
            </a:r>
            <a:r>
              <a:rPr dirty="0" sz="3400" lang="en-US" smtClean="0"/>
              <a:t> Assess for any history of allergies to iodinated dye or shellfish if contrast media is to be used.</a:t>
            </a:r>
          </a:p>
          <a:p>
            <a:r>
              <a:rPr b="1" dirty="0" sz="3400" lang="en-US" smtClean="0"/>
              <a:t>Get health history.</a:t>
            </a:r>
            <a:r>
              <a:rPr dirty="0" sz="3400" lang="en-US" smtClean="0"/>
              <a:t> Ask the patient about any recent illnesses or other medical conditions and current medications being taken. The specific type of CT scan determines the need for an oral or I.V. contrast medium</a:t>
            </a:r>
          </a:p>
          <a:p>
            <a:r>
              <a:rPr b="1" dirty="0" sz="3400" lang="en-US" smtClean="0"/>
              <a:t>Check for NPO status.</a:t>
            </a:r>
            <a:r>
              <a:rPr dirty="0" sz="3400" lang="en-US" smtClean="0"/>
              <a:t> Instruct the patient to not to eat or drink for a period amount of time especially if a contrast material will be used.</a:t>
            </a:r>
          </a:p>
          <a:p>
            <a:r>
              <a:rPr b="1" dirty="0" sz="3400" lang="en-US" smtClean="0"/>
              <a:t>Get dressed up.</a:t>
            </a:r>
            <a:r>
              <a:rPr dirty="0" sz="3400" lang="en-US" smtClean="0"/>
              <a:t> Instruct the patient to wear comfortable, loose-fitting clothing during the exam.</a:t>
            </a:r>
          </a:p>
          <a:p>
            <a:pPr>
              <a:buNone/>
            </a:pPr>
            <a:endParaRPr dirty="0" lang="en-US" u="sng" smtClean="0"/>
          </a:p>
          <a:p>
            <a:endParaRPr dirty="0"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772" name="Content Placeholder 2"/>
          <p:cNvSpPr>
            <a:spLocks noGrp="1"/>
          </p:cNvSpPr>
          <p:nvPr>
            <p:ph idx="1"/>
          </p:nvPr>
        </p:nvSpPr>
        <p:spPr>
          <a:xfrm>
            <a:off x="228600" y="228600"/>
            <a:ext cx="8763000" cy="6477000"/>
          </a:xfrm>
        </p:spPr>
        <p:txBody>
          <a:bodyPr>
            <a:normAutofit fontScale="92500"/>
          </a:bodyPr>
          <a:p>
            <a:pPr algn="just"/>
            <a:r>
              <a:rPr b="1" dirty="0" lang="en-US" smtClean="0"/>
              <a:t>Provide information about the contrast medium.</a:t>
            </a:r>
            <a:r>
              <a:rPr dirty="0" lang="en-US" smtClean="0"/>
              <a:t> Tell the patient that a mild transient pain from the needle puncture and a flushed sensation from an I.V. contrast medium will be experienced</a:t>
            </a:r>
            <a:r>
              <a:rPr dirty="0" lang="en-US" smtClean="0"/>
              <a:t>.</a:t>
            </a:r>
            <a:endParaRPr b="1" dirty="0" lang="en-US" smtClean="0"/>
          </a:p>
          <a:p>
            <a:pPr algn="just"/>
            <a:r>
              <a:rPr b="1" dirty="0" lang="en-US" smtClean="0"/>
              <a:t>Instruct </a:t>
            </a:r>
            <a:r>
              <a:rPr b="1" dirty="0" lang="en-US" smtClean="0"/>
              <a:t>the patient to remain still. </a:t>
            </a:r>
            <a:r>
              <a:rPr dirty="0" lang="en-US" smtClean="0"/>
              <a:t>During the examination, tell the patient to remain still and to immediately report symptoms of itching, difficulty breathing or swallowing, </a:t>
            </a:r>
            <a:r>
              <a:rPr dirty="0" lang="en-US" smtClean="0">
                <a:hlinkClick r:id="rId1" tooltip="Nausea Nursing Diagnosis and Care Plans"/>
              </a:rPr>
              <a:t>nausea</a:t>
            </a:r>
            <a:r>
              <a:rPr dirty="0" lang="en-US" smtClean="0"/>
              <a:t>, vomiting, dizziness, and headache.</a:t>
            </a:r>
          </a:p>
          <a:p>
            <a:pPr algn="just"/>
            <a:r>
              <a:rPr b="1" dirty="0" lang="en-US" smtClean="0"/>
              <a:t>Inform about the duration of the procedure.</a:t>
            </a:r>
            <a:r>
              <a:rPr dirty="0" lang="en-US" smtClean="0"/>
              <a:t> Inform the patient that the procedure takes from five (5) minutes to one (1) hour depending on the type of CT scan and his ability to relax and remain still.</a:t>
            </a:r>
          </a:p>
          <a:p>
            <a:endParaRPr dirty="0"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773" name="Content Placeholder 2"/>
          <p:cNvSpPr>
            <a:spLocks noGrp="1"/>
          </p:cNvSpPr>
          <p:nvPr>
            <p:ph idx="1"/>
          </p:nvPr>
        </p:nvSpPr>
        <p:spPr>
          <a:xfrm>
            <a:off x="228600" y="304800"/>
            <a:ext cx="8686800" cy="6400800"/>
          </a:xfrm>
        </p:spPr>
        <p:txBody>
          <a:bodyPr/>
          <a:p>
            <a:pPr>
              <a:buNone/>
            </a:pPr>
            <a:r>
              <a:rPr b="1" dirty="0" lang="en-US" u="sng" smtClean="0"/>
              <a:t>After the procedure</a:t>
            </a:r>
          </a:p>
          <a:p>
            <a:r>
              <a:rPr b="1" dirty="0" lang="en-US" smtClean="0"/>
              <a:t>Diet as usual.</a:t>
            </a:r>
            <a:r>
              <a:rPr dirty="0" lang="en-US" smtClean="0"/>
              <a:t> Instruct the patient to resume the usual diet and activities unless otherwise ordered.</a:t>
            </a:r>
          </a:p>
          <a:p>
            <a:r>
              <a:rPr b="1" dirty="0" lang="en-US" smtClean="0"/>
              <a:t>Encourage the patient to increase fluid intake (if a contrast is given)</a:t>
            </a:r>
            <a:r>
              <a:rPr dirty="0" lang="en-US" smtClean="0"/>
              <a:t>. This is so to promote excretion of the dye.</a:t>
            </a:r>
          </a:p>
          <a:p>
            <a:pPr>
              <a:buNone/>
            </a:pPr>
            <a:endParaRPr b="1" dirty="0" lang="en-US" u="sng"/>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277" name=""/>
        <p:cNvGrpSpPr/>
        <p:nvPr/>
      </p:nvGrpSpPr>
      <p:grpSpPr>
        <a:xfrm>
          <a:off x="0" y="0"/>
          <a:ext cx="0" cy="0"/>
          <a:chOff x="0" y="0"/>
          <a:chExt cx="0" cy="0"/>
        </a:xfrm>
      </p:grpSpPr>
      <p:sp>
        <p:nvSpPr>
          <p:cNvPr id="1048774" name="Title 1"/>
          <p:cNvSpPr>
            <a:spLocks noGrp="1"/>
          </p:cNvSpPr>
          <p:nvPr>
            <p:ph type="title"/>
          </p:nvPr>
        </p:nvSpPr>
        <p:spPr>
          <a:xfrm>
            <a:off x="457200" y="274638"/>
            <a:ext cx="8229600" cy="639762"/>
          </a:xfrm>
        </p:spPr>
        <p:txBody>
          <a:bodyPr>
            <a:normAutofit fontScale="90000"/>
          </a:bodyPr>
          <a:p>
            <a:r>
              <a:rPr dirty="0" lang="en-US" smtClean="0"/>
              <a:t>Normal CT scan results</a:t>
            </a:r>
            <a:endParaRPr dirty="0" lang="en-US"/>
          </a:p>
        </p:txBody>
      </p:sp>
      <p:sp>
        <p:nvSpPr>
          <p:cNvPr id="1048775" name="Content Placeholder 2"/>
          <p:cNvSpPr>
            <a:spLocks noGrp="1"/>
          </p:cNvSpPr>
          <p:nvPr>
            <p:ph idx="1"/>
          </p:nvPr>
        </p:nvSpPr>
        <p:spPr>
          <a:xfrm>
            <a:off x="304800" y="990600"/>
            <a:ext cx="8534400" cy="5638800"/>
          </a:xfrm>
        </p:spPr>
        <p:txBody>
          <a:bodyPr>
            <a:normAutofit/>
          </a:bodyPr>
          <a:p>
            <a:r>
              <a:rPr dirty="0" lang="en-US" smtClean="0"/>
              <a:t>Specific type of CT scan reveals normal findings</a:t>
            </a:r>
          </a:p>
          <a:p>
            <a:r>
              <a:rPr dirty="0" lang="en-US" smtClean="0"/>
              <a:t>Normal findings on a CT scan </a:t>
            </a:r>
            <a:r>
              <a:rPr dirty="0" lang="en-US" smtClean="0"/>
              <a:t>shows: </a:t>
            </a:r>
          </a:p>
          <a:p>
            <a:pPr lvl="2">
              <a:buFont typeface="Wingdings" pitchFamily="2" charset="2"/>
              <a:buChar char="ü"/>
            </a:pPr>
            <a:r>
              <a:rPr dirty="0" lang="en-US" smtClean="0"/>
              <a:t> </a:t>
            </a:r>
            <a:r>
              <a:rPr dirty="0" sz="2800" lang="en-US" smtClean="0"/>
              <a:t>bone (which has the densest tissue) appears as white areas. </a:t>
            </a:r>
            <a:endParaRPr dirty="0" sz="2800" lang="en-US" smtClean="0"/>
          </a:p>
          <a:p>
            <a:pPr lvl="2">
              <a:buFont typeface="Wingdings" pitchFamily="2" charset="2"/>
              <a:buChar char="ü"/>
            </a:pPr>
            <a:r>
              <a:rPr dirty="0" sz="2800" lang="en-US" smtClean="0"/>
              <a:t>Tissues </a:t>
            </a:r>
            <a:r>
              <a:rPr dirty="0" sz="2800" lang="en-US" smtClean="0"/>
              <a:t>densities will show as shades of gray, and </a:t>
            </a:r>
            <a:endParaRPr dirty="0" sz="2800" lang="en-US" smtClean="0"/>
          </a:p>
          <a:p>
            <a:pPr lvl="2">
              <a:buFont typeface="Wingdings" pitchFamily="2" charset="2"/>
              <a:buChar char="ü"/>
            </a:pPr>
            <a:r>
              <a:rPr dirty="0" sz="2800" lang="en-US" smtClean="0"/>
              <a:t>fat </a:t>
            </a:r>
            <a:r>
              <a:rPr dirty="0" sz="2800" lang="en-US" smtClean="0"/>
              <a:t>tissue appear as black or dark gray. </a:t>
            </a:r>
            <a:endParaRPr dirty="0" sz="2800" lang="en-US" smtClean="0"/>
          </a:p>
          <a:p>
            <a:pPr lvl="2">
              <a:buFont typeface="Wingdings" pitchFamily="2" charset="2"/>
              <a:buChar char="ü"/>
            </a:pPr>
            <a:r>
              <a:rPr dirty="0" sz="2800" lang="en-US" smtClean="0">
                <a:hlinkClick r:id="rId1"/>
              </a:rPr>
              <a:t>Cerebrospinal </a:t>
            </a:r>
            <a:r>
              <a:rPr dirty="0" sz="2800" lang="en-US" smtClean="0">
                <a:hlinkClick r:id="rId1"/>
              </a:rPr>
              <a:t>fluid</a:t>
            </a:r>
            <a:r>
              <a:rPr dirty="0" sz="2800" lang="en-US" smtClean="0"/>
              <a:t> (has no tissue) will appear as black. </a:t>
            </a:r>
            <a:endParaRPr dirty="0" sz="2800" lang="en-US" smtClean="0"/>
          </a:p>
          <a:p>
            <a:pPr lvl="2">
              <a:buFont typeface="Wingdings" pitchFamily="2" charset="2"/>
              <a:buChar char="ü"/>
            </a:pPr>
            <a:r>
              <a:rPr dirty="0" sz="2800" lang="en-US" smtClean="0"/>
              <a:t>Air </a:t>
            </a:r>
            <a:r>
              <a:rPr dirty="0" sz="2800" lang="en-US" smtClean="0"/>
              <a:t>will also look black and darker than fat.</a:t>
            </a:r>
          </a:p>
          <a:p>
            <a:endParaRPr dirty="0" lang="en-US"/>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SPECIALIZED PROCEDURES 1 BY: MADAM JUDITH MWANZA</dc:title>
  <dc:creator>user</dc:creator>
  <cp:lastModifiedBy>user</cp:lastModifiedBy>
  <dcterms:created xsi:type="dcterms:W3CDTF">2019-10-10T20:30:22Z</dcterms:created>
  <dcterms:modified xsi:type="dcterms:W3CDTF">2021-03-08T08:01:48Z</dcterms:modified>
</cp:coreProperties>
</file>