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000" autoAdjust="0"/>
    <p:restoredTop sz="94660"/>
  </p:normalViewPr>
  <p:slideViewPr>
    <p:cSldViewPr showGuides="1" snapToGrid="0">
      <p:cViewPr varScale="1">
        <p:scale>
          <a:sx n="74" d="100"/>
          <a:sy n="74" d="100"/>
        </p:scale>
        <p:origin x="576" y="72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tableStyles" Target="tableStyles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3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9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9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9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9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9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8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39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7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74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5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7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7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4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7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3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64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6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7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6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7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7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77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7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7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7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7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7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78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8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4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74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78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8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86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8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8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7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9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5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75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5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75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</p:bgPr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B3B15-9851-4AD5-8560-227DDAF3AB2A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26EAA-7D61-45FC-8554-B5709E39792F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SPECIALIZED PROCE</a:t>
            </a:r>
            <a:r>
              <a:rPr b="1" dirty="0" lang="en-US" smtClean="0"/>
              <a:t>D</a:t>
            </a:r>
            <a:r>
              <a:rPr b="1" dirty="0" lang="en-US" smtClean="0"/>
              <a:t>URE NURSING</a:t>
            </a:r>
            <a:endParaRPr b="1" dirty="0" lang="en-US"/>
          </a:p>
        </p:txBody>
      </p:sp>
      <p:sp>
        <p:nvSpPr>
          <p:cNvPr id="1048587" name="Subtitle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LESSON 1</a:t>
            </a:r>
          </a:p>
          <a:p>
            <a:endParaRPr dirty="0" lang="en-US"/>
          </a:p>
        </p:txBody>
      </p:sp>
      <p:sp>
        <p:nvSpPr>
          <p:cNvPr id="10485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D567CB-2952-4160-ABD4-EFF6BA0064A5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5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5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</a:t>
            </a:fld>
            <a:endParaRPr dirty="0" lang="en-US"/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Pre procedure management</a:t>
            </a:r>
            <a:br>
              <a:rPr b="1" dirty="0" lang="en-US" smtClean="0"/>
            </a:br>
            <a:endParaRPr dirty="0" lang="en-US"/>
          </a:p>
        </p:txBody>
      </p:sp>
      <p:sp>
        <p:nvSpPr>
          <p:cNvPr id="104863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Determine whether written consent for the procedure has been obtained.</a:t>
            </a:r>
          </a:p>
          <a:p>
            <a:r>
              <a:rPr dirty="0" lang="en-US" smtClean="0"/>
              <a:t>Explain the procedure to the patient and describe sensations that are likely during the procedure</a:t>
            </a:r>
          </a:p>
          <a:p>
            <a:pPr lvl="0"/>
            <a:r>
              <a:rPr dirty="0" lang="en-US" smtClean="0"/>
              <a:t>Reassure the patient that the needle will not</a:t>
            </a:r>
          </a:p>
          <a:p>
            <a:pPr indent="0" marL="0">
              <a:buNone/>
            </a:pPr>
            <a:r>
              <a:rPr dirty="0" lang="en-US" smtClean="0"/>
              <a:t>enter the spinal cord or cause paralysis.</a:t>
            </a:r>
          </a:p>
          <a:p>
            <a:pPr lvl="0"/>
            <a:r>
              <a:rPr dirty="0" lang="en-US" smtClean="0"/>
              <a:t>Instruct the patient to void before the procedure</a:t>
            </a:r>
          </a:p>
          <a:p>
            <a:endParaRPr dirty="0" lang="en-US"/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306774F-C604-4742-85D6-2100532F40F4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10</a:t>
            </a:fld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indent="0" marL="0"/>
            <a:r>
              <a:rPr b="1" dirty="0" lang="en-US" smtClean="0"/>
              <a:t>During the procedure</a:t>
            </a:r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dirty="0" lang="en-US" smtClean="0"/>
              <a:t>The nurse assists the patient to maintain the position to avoid sudden movement, which can produce a traumatic (bloody) tap.</a:t>
            </a:r>
          </a:p>
          <a:p>
            <a:pPr lvl="0"/>
            <a:r>
              <a:rPr dirty="0" lang="en-US" smtClean="0"/>
              <a:t>The patient is encouraged to relax and is instructed to breathe normally</a:t>
            </a:r>
            <a:endParaRPr dirty="0" lang="en-US"/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FCE9ED2-C3DE-4B76-BC48-77A388796546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11</a:t>
            </a:fld>
            <a:endParaRPr dirty="0"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indent="0" marL="0"/>
            <a:r>
              <a:rPr b="1" dirty="0" lang="en-US" smtClean="0"/>
              <a:t>Post procedure</a:t>
            </a:r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dirty="0" lang="en-US" smtClean="0"/>
              <a:t>Instruct the patient to lie prone for 2 to 3 hours to separate the alignment of the dural and arachnoid needle punctures in the meninges, to reduce leakage of CSF.</a:t>
            </a:r>
          </a:p>
          <a:p>
            <a:pPr lvl="0"/>
            <a:r>
              <a:rPr dirty="0" lang="en-US" smtClean="0"/>
              <a:t>Monitor the patient for complications of lumbar puncture; notify physician if complications occur.</a:t>
            </a:r>
          </a:p>
          <a:p>
            <a:pPr lvl="0"/>
            <a:r>
              <a:rPr dirty="0" lang="en-US" smtClean="0"/>
              <a:t>Encourage increased fluid intake to reduce the risk of post-procedure headache.</a:t>
            </a:r>
          </a:p>
          <a:p>
            <a:endParaRPr dirty="0" lang="en-US"/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F9C7BE-20A5-43DF-9754-B93753971E4C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12</a:t>
            </a:fld>
            <a:endParaRPr dirty="0"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Complications of lumbar puncture(LP)</a:t>
            </a:r>
            <a:br>
              <a:rPr b="1" dirty="0" lang="en-US" smtClean="0"/>
            </a:br>
            <a:endParaRPr dirty="0" lang="en-US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10000"/>
          </a:bodyPr>
          <a:p>
            <a:pPr lvl="0"/>
            <a:r>
              <a:rPr dirty="0" lang="en-US" smtClean="0"/>
              <a:t>Headache</a:t>
            </a:r>
          </a:p>
          <a:p>
            <a:pPr lvl="0"/>
            <a:r>
              <a:rPr dirty="0" lang="en-US" smtClean="0"/>
              <a:t>Herniation of the intracranial contents,</a:t>
            </a:r>
          </a:p>
          <a:p>
            <a:pPr lvl="0"/>
            <a:r>
              <a:rPr dirty="0" lang="en-US" smtClean="0"/>
              <a:t>Spinal epidural abscess,</a:t>
            </a:r>
          </a:p>
          <a:p>
            <a:pPr lvl="0"/>
            <a:r>
              <a:rPr dirty="0" lang="en-US" smtClean="0"/>
              <a:t>Spinal epidural hematoma,</a:t>
            </a:r>
          </a:p>
          <a:p>
            <a:pPr lvl="0"/>
            <a:r>
              <a:rPr dirty="0" lang="en-US" smtClean="0"/>
              <a:t>Meningitis</a:t>
            </a:r>
          </a:p>
          <a:p>
            <a:pPr lvl="0"/>
            <a:r>
              <a:rPr dirty="0" lang="en-US" smtClean="0"/>
              <a:t>Temporary voiding problems,</a:t>
            </a:r>
          </a:p>
          <a:p>
            <a:pPr lvl="0"/>
            <a:r>
              <a:rPr dirty="0" lang="en-US" smtClean="0"/>
              <a:t>Slight elevation of temperature,</a:t>
            </a:r>
          </a:p>
          <a:p>
            <a:pPr lvl="0"/>
            <a:r>
              <a:rPr dirty="0" lang="en-US" smtClean="0"/>
              <a:t>Backache or spasms,</a:t>
            </a:r>
          </a:p>
          <a:p>
            <a:pPr lvl="0"/>
            <a:r>
              <a:rPr dirty="0" lang="en-US" smtClean="0"/>
              <a:t>Stiffness of the neck</a:t>
            </a:r>
          </a:p>
          <a:p>
            <a:endParaRPr dirty="0" lang="en-US" smtClean="0"/>
          </a:p>
          <a:p>
            <a:endParaRPr dirty="0" lang="en-US"/>
          </a:p>
        </p:txBody>
      </p:sp>
      <p:sp>
        <p:nvSpPr>
          <p:cNvPr id="10486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25353B6-EB49-4AA1-8F0D-F37C33DD8A66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13</a:t>
            </a:fld>
            <a:endParaRPr dirty="0"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l" lvl="1" rtl="0">
              <a:lnSpc>
                <a:spcPct val="90000"/>
              </a:lnSpc>
              <a:spcBef>
                <a:spcPct val="0"/>
              </a:spcBef>
            </a:pPr>
            <a:r>
              <a:rPr dirty="0" sz="4000" lang="en-US" smtClean="0"/>
              <a:t/>
            </a:r>
            <a:br>
              <a:rPr dirty="0" sz="4000" lang="en-US" smtClean="0"/>
            </a:br>
            <a:r>
              <a:rPr dirty="0" sz="4000" lang="en-US" smtClean="0"/>
              <a:t/>
            </a:r>
            <a:br>
              <a:rPr dirty="0" sz="4000" lang="en-US" smtClean="0"/>
            </a:br>
            <a:r>
              <a:rPr dirty="0" sz="4000" lang="en-US" smtClean="0"/>
              <a:t>2. Paracentesis (thoracis and abdominis)</a:t>
            </a:r>
            <a:br>
              <a:rPr dirty="0" sz="4000" lang="en-US" smtClean="0"/>
            </a:br>
            <a:r>
              <a:rPr dirty="0" sz="4000" lang="en-US" smtClean="0"/>
              <a:t/>
            </a:r>
            <a:br>
              <a:rPr dirty="0" sz="4000" lang="en-US" smtClean="0"/>
            </a:br>
            <a:r>
              <a:rPr dirty="0" sz="4000" lang="en-US" smtClean="0"/>
              <a:t>Introduction </a:t>
            </a:r>
            <a:br>
              <a:rPr dirty="0" sz="4000" lang="en-US" smtClean="0"/>
            </a:br>
            <a:endParaRPr dirty="0" sz="4000" lang="en-US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endParaRPr dirty="0" sz="4000" lang="en-US" smtClean="0"/>
          </a:p>
          <a:p>
            <a:r>
              <a:rPr dirty="0" sz="4000" lang="en-US" smtClean="0"/>
              <a:t>This </a:t>
            </a:r>
            <a:r>
              <a:rPr dirty="0" sz="4000" lang="en-US"/>
              <a:t>is the puncture of the abdomen and the withdrawal of fluid that has collected in the peritoneal cavity. </a:t>
            </a:r>
          </a:p>
          <a:p>
            <a:r>
              <a:rPr dirty="0" sz="4000" lang="en-US" smtClean="0"/>
              <a:t>The </a:t>
            </a:r>
            <a:r>
              <a:rPr dirty="0" sz="4000" lang="en-US"/>
              <a:t>fluid build up is called ascites. </a:t>
            </a:r>
          </a:p>
          <a:p>
            <a:r>
              <a:rPr dirty="0" sz="4000" lang="en-US" smtClean="0"/>
              <a:t>It </a:t>
            </a:r>
            <a:r>
              <a:rPr dirty="0" sz="4000" lang="en-US"/>
              <a:t>relieves abdominal pressure and obtains specimen for laboratory analysis.</a:t>
            </a:r>
          </a:p>
        </p:txBody>
      </p:sp>
      <p:sp>
        <p:nvSpPr>
          <p:cNvPr id="10486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3F34AA8-2BFD-46DB-9E19-33C37580BA13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14</a:t>
            </a:fld>
            <a:endParaRPr dirty="0"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i="1" lang="en-US" smtClean="0"/>
              <a:t> </a:t>
            </a:r>
            <a:r>
              <a:rPr dirty="0" lang="en-US" smtClean="0"/>
              <a:t/>
            </a:r>
            <a:br>
              <a:rPr dirty="0" lang="en-US" smtClean="0"/>
            </a:br>
            <a:r>
              <a:rPr b="1" dirty="0" lang="en-US" smtClean="0"/>
              <a:t>Indications</a:t>
            </a:r>
            <a:endParaRPr b="1" dirty="0" lang="en-US"/>
          </a:p>
        </p:txBody>
      </p:sp>
      <p:sp>
        <p:nvSpPr>
          <p:cNvPr id="104865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10000"/>
          </a:bodyPr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To </a:t>
            </a:r>
            <a:r>
              <a:rPr dirty="0" lang="en-US"/>
              <a:t>find the cause of </a:t>
            </a:r>
            <a:r>
              <a:rPr dirty="0" lang="en-US" smtClean="0"/>
              <a:t>ascites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Fluid for lab investigations (histopathology)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To </a:t>
            </a:r>
            <a:r>
              <a:rPr dirty="0" lang="en-US"/>
              <a:t>diagnose infection in peritoneal fluid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To </a:t>
            </a:r>
            <a:r>
              <a:rPr dirty="0" lang="en-US"/>
              <a:t>check for certain types of cancer </a:t>
            </a:r>
            <a:r>
              <a:rPr dirty="0" lang="en-US" smtClean="0"/>
              <a:t>E.g. liver </a:t>
            </a:r>
            <a:r>
              <a:rPr dirty="0" lang="en-US"/>
              <a:t>cancer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To </a:t>
            </a:r>
            <a:r>
              <a:rPr dirty="0" lang="en-US"/>
              <a:t>remove large amounts of fluid that causes pain or difficulty in breathing or that affects kidney or bowel(intestine) </a:t>
            </a:r>
            <a:r>
              <a:rPr dirty="0" lang="en-US" smtClean="0"/>
              <a:t>functioning.(Drainage of ascites)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For relieving pressure on the chest and abdominal organs</a:t>
            </a:r>
          </a:p>
          <a:p>
            <a:pPr indent="0" marL="0">
              <a:buNone/>
            </a:pPr>
            <a:endParaRPr dirty="0" lang="en-US"/>
          </a:p>
          <a:p>
            <a:pPr>
              <a:buFont typeface="Wingdings" panose="05000000000000000000" pitchFamily="2" charset="2"/>
              <a:buChar char="v"/>
            </a:pPr>
            <a:r>
              <a:rPr dirty="0" lang="en-US" smtClean="0"/>
              <a:t>Procedure</a:t>
            </a:r>
            <a:r>
              <a:rPr dirty="0" lang="en-US"/>
              <a:t>: page 4 NCK procedure manual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8E07006-BDB5-4991-8DAA-9C3DE72B91B1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15</a:t>
            </a:fld>
            <a:endParaRPr dirty="0"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Before the procedure</a:t>
            </a:r>
            <a:br>
              <a:rPr b="1" dirty="0" lang="en-US" smtClean="0"/>
            </a:br>
            <a:endParaRPr dirty="0" lang="en-US"/>
          </a:p>
        </p:txBody>
      </p:sp>
      <p:sp>
        <p:nvSpPr>
          <p:cNvPr id="10486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10000"/>
          </a:bodyPr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Take medical history or any allergies to drugs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History of bleeding disorders or blood thinning</a:t>
            </a:r>
          </a:p>
          <a:p>
            <a:pPr indent="0" marL="0">
              <a:buNone/>
            </a:pPr>
            <a:r>
              <a:rPr dirty="0" lang="en-US" smtClean="0"/>
              <a:t>   medication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Assess for pregnancy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Advise the patient to empty bladder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Check for a signed consent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Prepare </a:t>
            </a:r>
            <a:r>
              <a:rPr dirty="0" lang="en-US"/>
              <a:t>patient by providing the necessary information and instructions by offering re-assurance.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Instruct </a:t>
            </a:r>
            <a:r>
              <a:rPr dirty="0" lang="en-US"/>
              <a:t>the patient to void.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Gather </a:t>
            </a:r>
            <a:r>
              <a:rPr dirty="0" lang="en-US"/>
              <a:t>appropriate sterile equipment and collection of receptacles.</a:t>
            </a:r>
          </a:p>
          <a:p>
            <a:pPr lvl="0">
              <a:buFont typeface="Wingdings" panose="05000000000000000000" pitchFamily="2" charset="2"/>
              <a:buChar char="ü"/>
            </a:pPr>
            <a:endParaRPr dirty="0" lang="en-US" smtClean="0"/>
          </a:p>
          <a:p>
            <a:endParaRPr dirty="0" lang="en-US"/>
          </a:p>
        </p:txBody>
      </p:sp>
      <p:sp>
        <p:nvSpPr>
          <p:cNvPr id="10486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8278E00-C255-4492-B7CB-7D47314BCEA4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16</a:t>
            </a:fld>
            <a:endParaRPr dirty="0"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During the procedure</a:t>
            </a:r>
            <a:br>
              <a:rPr b="1" dirty="0" lang="en-US" smtClean="0"/>
            </a:br>
            <a:endParaRPr dirty="0" lang="en-US"/>
          </a:p>
        </p:txBody>
      </p:sp>
      <p:sp>
        <p:nvSpPr>
          <p:cNvPr id="10486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10000"/>
          </a:bodyPr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Ensure privacy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Shave the skin clean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Record basal vital signs;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Maintain patency of IV lines, for emergency medications and fluids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Observe the fluid color and measure quantity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Immediately seal the puncture wound with sterile dressing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Place </a:t>
            </a:r>
            <a:r>
              <a:rPr dirty="0" lang="en-US"/>
              <a:t>the patient in upright position on the edge of the bed or in a chair with feet supported on a </a:t>
            </a:r>
            <a:r>
              <a:rPr dirty="0" lang="en-US" smtClean="0"/>
              <a:t>stool.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If </a:t>
            </a:r>
            <a:r>
              <a:rPr dirty="0" lang="en-US"/>
              <a:t>the patient is confined in bed use fowlers </a:t>
            </a:r>
            <a:r>
              <a:rPr dirty="0" lang="en-US" smtClean="0"/>
              <a:t>position.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Place </a:t>
            </a:r>
            <a:r>
              <a:rPr dirty="0" lang="en-US"/>
              <a:t>sphygmomanometer cuff around patients arm</a:t>
            </a:r>
          </a:p>
          <a:p>
            <a:pPr lvl="0">
              <a:buFont typeface="Wingdings" panose="05000000000000000000" pitchFamily="2" charset="2"/>
              <a:buChar char="ü"/>
            </a:pPr>
            <a:endParaRPr dirty="0" lang="en-US" smtClean="0"/>
          </a:p>
          <a:p>
            <a:pPr>
              <a:buFont typeface="Wingdings" panose="05000000000000000000" pitchFamily="2" charset="2"/>
              <a:buChar char="ü"/>
            </a:pPr>
            <a:endParaRPr dirty="0" lang="en-US"/>
          </a:p>
        </p:txBody>
      </p:sp>
      <p:sp>
        <p:nvSpPr>
          <p:cNvPr id="10486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F625D22-8D6D-4DFA-9D5A-6E06E9C01B32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17</a:t>
            </a:fld>
            <a:endParaRPr dirty="0"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After the procedure</a:t>
            </a:r>
            <a:br>
              <a:rPr b="1" dirty="0" lang="en-US" smtClean="0"/>
            </a:br>
            <a:endParaRPr dirty="0" lang="en-US"/>
          </a:p>
        </p:txBody>
      </p:sp>
      <p:sp>
        <p:nvSpPr>
          <p:cNvPr id="104867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10000"/>
          </a:bodyPr>
          <a:p>
            <a:pPr lvl="0"/>
            <a:r>
              <a:rPr dirty="0" lang="en-US" smtClean="0"/>
              <a:t>Monitor Intestinal obstruction</a:t>
            </a:r>
          </a:p>
          <a:p>
            <a:pPr lvl="0"/>
            <a:r>
              <a:rPr dirty="0" lang="en-US" smtClean="0"/>
              <a:t>Monitor vital continuously</a:t>
            </a:r>
          </a:p>
          <a:p>
            <a:pPr lvl="0"/>
            <a:r>
              <a:rPr dirty="0" lang="en-US" smtClean="0"/>
              <a:t>Observe for any complication within the first 24 hours</a:t>
            </a:r>
          </a:p>
          <a:p>
            <a:pPr lvl="0"/>
            <a:r>
              <a:rPr dirty="0" lang="en-US" smtClean="0"/>
              <a:t>Check </a:t>
            </a:r>
            <a:r>
              <a:rPr dirty="0" lang="en-US"/>
              <a:t>rate of drainage and adjust to the required rate of flow</a:t>
            </a:r>
          </a:p>
          <a:p>
            <a:r>
              <a:rPr dirty="0" lang="en-US" smtClean="0"/>
              <a:t>Return </a:t>
            </a:r>
            <a:r>
              <a:rPr dirty="0" lang="en-US"/>
              <a:t>patient to bed or to a comfortable sitting position</a:t>
            </a:r>
          </a:p>
          <a:p>
            <a:r>
              <a:rPr dirty="0" lang="en-US" smtClean="0"/>
              <a:t>Measure</a:t>
            </a:r>
            <a:r>
              <a:rPr dirty="0" lang="en-US"/>
              <a:t>, describe and record the fluid collected</a:t>
            </a:r>
          </a:p>
          <a:p>
            <a:r>
              <a:rPr dirty="0" lang="en-US" smtClean="0"/>
              <a:t>Label </a:t>
            </a:r>
            <a:r>
              <a:rPr dirty="0" lang="en-US"/>
              <a:t>samples of fluid and send them to lab</a:t>
            </a:r>
          </a:p>
          <a:p>
            <a:r>
              <a:rPr dirty="0" lang="en-US" smtClean="0"/>
              <a:t>Monitor </a:t>
            </a:r>
            <a:r>
              <a:rPr dirty="0" lang="en-US"/>
              <a:t>vital signs every 25 minutes for 1hr, every 30 minutes for 2hrs, every hour for 2hrs and then every 4hrs</a:t>
            </a:r>
          </a:p>
          <a:p>
            <a:pPr lvl="0"/>
            <a:endParaRPr dirty="0" lang="en-US" smtClean="0"/>
          </a:p>
          <a:p>
            <a:endParaRPr dirty="0" lang="en-US"/>
          </a:p>
        </p:txBody>
      </p:sp>
      <p:sp>
        <p:nvSpPr>
          <p:cNvPr id="10486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A9E67AF-CBB4-4FB0-9C32-9CED2952201C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18</a:t>
            </a:fld>
            <a:endParaRPr dirty="0"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/>
            </a:r>
            <a:br>
              <a:rPr dirty="0" lang="en-US" smtClean="0"/>
            </a:br>
            <a:r>
              <a:rPr b="1" dirty="0" lang="en-US" smtClean="0"/>
              <a:t>Provide patient teaching regarding:</a:t>
            </a:r>
            <a:br>
              <a:rPr b="1" dirty="0" lang="en-US" smtClean="0"/>
            </a:br>
            <a:endParaRPr b="1" dirty="0" lang="en-US"/>
          </a:p>
        </p:txBody>
      </p:sp>
      <p:sp>
        <p:nvSpPr>
          <p:cNvPr id="104867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Need  </a:t>
            </a:r>
            <a:r>
              <a:rPr dirty="0" lang="en-US"/>
              <a:t>to monitor for bleeding or excessive drainage from puncture site.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Importance </a:t>
            </a:r>
            <a:r>
              <a:rPr dirty="0" lang="en-US"/>
              <a:t>of avoiding heavy lifting or straining.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Need </a:t>
            </a:r>
            <a:r>
              <a:rPr dirty="0" lang="en-US"/>
              <a:t>to change position slowly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Frequency </a:t>
            </a:r>
            <a:r>
              <a:rPr dirty="0" lang="en-US"/>
              <a:t>of monitoring for fever </a:t>
            </a:r>
          </a:p>
          <a:p>
            <a:endParaRPr dirty="0" lang="en-US"/>
          </a:p>
        </p:txBody>
      </p:sp>
      <p:sp>
        <p:nvSpPr>
          <p:cNvPr id="104867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030035E-1005-429C-BD98-2B22F10D3E2D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7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19</a:t>
            </a:fld>
            <a:endParaRPr dirty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/>
              <a:t> </a:t>
            </a:r>
            <a:r>
              <a:rPr b="1" dirty="0" lang="en-US" smtClean="0"/>
              <a:t>OBJECTIVES</a:t>
            </a:r>
            <a:endParaRPr b="1" dirty="0" lang="en-US"/>
          </a:p>
        </p:txBody>
      </p:sp>
      <p:sp>
        <p:nvSpPr>
          <p:cNvPr id="104859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Module competence: the learner to provide care to patients, clients undergoing specialized procedures</a:t>
            </a:r>
          </a:p>
          <a:p>
            <a:r>
              <a:rPr dirty="0" lang="en-US" smtClean="0"/>
              <a:t>Learning outcomes: by the end of the end of the module the learner should </a:t>
            </a:r>
          </a:p>
          <a:p>
            <a:pPr indent="-514350" marL="514350">
              <a:buFont typeface="+mj-lt"/>
              <a:buAutoNum type="arabicPeriod"/>
            </a:pPr>
            <a:r>
              <a:rPr dirty="0" lang="en-US" smtClean="0"/>
              <a:t>Manage patients undergoing specialized diagnostic procedures</a:t>
            </a:r>
          </a:p>
          <a:p>
            <a:pPr indent="-514350" marL="514350">
              <a:buFont typeface="+mj-lt"/>
              <a:buAutoNum type="arabicPeriod"/>
            </a:pPr>
            <a:r>
              <a:rPr dirty="0" lang="en-US" smtClean="0"/>
              <a:t>Manage patients undergoing radiological procedures</a:t>
            </a:r>
          </a:p>
          <a:p>
            <a:pPr indent="-514350" marL="514350">
              <a:buFont typeface="+mj-lt"/>
              <a:buAutoNum type="arabicPeriod"/>
            </a:pPr>
            <a:r>
              <a:rPr dirty="0" lang="en-US" smtClean="0"/>
              <a:t>Manage patients undergoing diagnostic procedures</a:t>
            </a:r>
          </a:p>
          <a:p>
            <a:pPr indent="-514350" marL="514350">
              <a:buFont typeface="+mj-lt"/>
              <a:buAutoNum type="arabicPeriod"/>
            </a:pPr>
            <a:r>
              <a:rPr dirty="0" lang="en-US" smtClean="0"/>
              <a:t>Manage patients undergoing voluntary male circumcision</a:t>
            </a:r>
          </a:p>
          <a:p>
            <a:endParaRPr dirty="0" lang="en-US" smtClean="0"/>
          </a:p>
        </p:txBody>
      </p:sp>
      <p:sp>
        <p:nvSpPr>
          <p:cNvPr id="10485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FBE4568-8E7F-4C96-8932-5D59B19912D8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5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5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</a:t>
            </a:fld>
            <a:endParaRPr dirty="0" lang="en-US"/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Complications</a:t>
            </a:r>
            <a:br>
              <a:rPr b="1" dirty="0" lang="en-US" smtClean="0"/>
            </a:br>
            <a:endParaRPr dirty="0" lang="en-US"/>
          </a:p>
        </p:txBody>
      </p:sp>
      <p:sp>
        <p:nvSpPr>
          <p:cNvPr id="10486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Fevers higher than 100f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Severe </a:t>
            </a:r>
            <a:r>
              <a:rPr dirty="0" lang="en-US" smtClean="0"/>
              <a:t>belly pain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More redness or tenderness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Blood in urine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Bleeding from the site</a:t>
            </a:r>
            <a:endParaRPr dirty="0" lang="en-US"/>
          </a:p>
        </p:txBody>
      </p:sp>
      <p:sp>
        <p:nvSpPr>
          <p:cNvPr id="10486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54D537C-26CA-425B-B450-77BC0AB29230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20</a:t>
            </a:fld>
            <a:endParaRPr dirty="0"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/>
            </a:r>
            <a:br>
              <a:rPr dirty="0" lang="en-US" smtClean="0"/>
            </a:br>
            <a:r>
              <a:rPr b="1" dirty="0" lang="en-US" smtClean="0"/>
              <a:t>NOTE:</a:t>
            </a:r>
            <a:r>
              <a:rPr dirty="0" lang="en-US" smtClean="0"/>
              <a:t> </a:t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10000"/>
          </a:bodyPr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BP </a:t>
            </a:r>
            <a:r>
              <a:rPr dirty="0" lang="en-US"/>
              <a:t>and pulse may change as fluid shift occurs after removal of fluid.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An </a:t>
            </a:r>
            <a:r>
              <a:rPr dirty="0" lang="en-US"/>
              <a:t>elevated temperature is a sign of infection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Assess </a:t>
            </a:r>
            <a:r>
              <a:rPr dirty="0" lang="en-US"/>
              <a:t>for hypovolemia, electrolyte shifts, changes in mental status and encephalopathy which may occur with removal of fluid and fluid shifts and should be reported.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Check </a:t>
            </a:r>
            <a:r>
              <a:rPr dirty="0" lang="en-US"/>
              <a:t>puncture site for leakage or bleeding , leakage of fluid may occur because of changes in abdominal pressure and may contribute to further loss of fluid if undetected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dirty="0" lang="en-US" smtClean="0"/>
              <a:t>Leakage </a:t>
            </a:r>
            <a:r>
              <a:rPr dirty="0" lang="en-US"/>
              <a:t>suggest a possible site of infection and bleeding may occur in patients with altered clotting secondary to liver disease.</a:t>
            </a:r>
          </a:p>
          <a:p>
            <a:endParaRPr dirty="0" lang="en-US"/>
          </a:p>
        </p:txBody>
      </p:sp>
      <p:sp>
        <p:nvSpPr>
          <p:cNvPr id="10486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A7E9455-B7DD-485E-9F3D-CE24E8D505B5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21</a:t>
            </a:fld>
            <a:endParaRPr dirty="0"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Catheterization</a:t>
            </a:r>
            <a:br>
              <a:rPr b="1" dirty="0" lang="en-US" smtClean="0"/>
            </a:br>
            <a:r>
              <a:rPr b="1" dirty="0" lang="en-US" smtClean="0"/>
              <a:t>Introduction </a:t>
            </a:r>
            <a:endParaRPr b="1" dirty="0" lang="en-US"/>
          </a:p>
        </p:txBody>
      </p:sp>
      <p:sp>
        <p:nvSpPr>
          <p:cNvPr id="104869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buFont typeface="Wingdings" panose="05000000000000000000" pitchFamily="2" charset="2"/>
              <a:buChar char="Ø"/>
            </a:pPr>
            <a:r>
              <a:rPr dirty="0" lang="en-US" smtClean="0"/>
              <a:t>Refers to the introduction of a plastic tube through the urethra into the bladder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dirty="0" lang="en-US" smtClean="0"/>
              <a:t>When urine cannot be eliminated naturally and must be drained artificially, catheters may be inserted directly into the bladder, the ureter, or the renal pelvis.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dirty="0" lang="en-US" smtClean="0"/>
              <a:t>Catheters vary in size, shape, length, material, and configuration.</a:t>
            </a:r>
          </a:p>
          <a:p>
            <a:endParaRPr dirty="0" lang="en-US"/>
          </a:p>
        </p:txBody>
      </p:sp>
      <p:sp>
        <p:nvSpPr>
          <p:cNvPr id="10486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95878F2-9518-4966-901E-94A4FE54862B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22</a:t>
            </a:fld>
            <a:endParaRPr dirty="0"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Indications </a:t>
            </a:r>
            <a:endParaRPr b="1" dirty="0" lang="en-US"/>
          </a:p>
        </p:txBody>
      </p:sp>
      <p:sp>
        <p:nvSpPr>
          <p:cNvPr id="104869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lvl="0">
              <a:buFont typeface="Wingdings" panose="05000000000000000000" pitchFamily="2" charset="2"/>
              <a:buChar char="Ø"/>
            </a:pPr>
            <a:r>
              <a:rPr dirty="0" lang="en-US" smtClean="0"/>
              <a:t>Catheterization is performed to achieve the following: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Relieve urinary tract obstruction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Assist with postoperative drainage in urologic and other surgeries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Monitor accurate urine output in critically ill patients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Promote urinary drainage in patients with neurogenic bladder dysfunction or urine retention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Prevent urinary leakage in patients with stage III to IV pressure ulcers</a:t>
            </a:r>
          </a:p>
          <a:p>
            <a:endParaRPr dirty="0" lang="en-US"/>
          </a:p>
        </p:txBody>
      </p:sp>
      <p:sp>
        <p:nvSpPr>
          <p:cNvPr id="10486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E87EEEE-7B64-476A-9D67-BAAF9858B2C2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7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23</a:t>
            </a:fld>
            <a:endParaRPr dirty="0"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Types of catheterization</a:t>
            </a:r>
            <a:endParaRPr dirty="0" lang="en-US"/>
          </a:p>
        </p:txBody>
      </p:sp>
      <p:sp>
        <p:nvSpPr>
          <p:cNvPr id="10487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Urethral Catheter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Suprapubic Catheterization</a:t>
            </a:r>
            <a:endParaRPr dirty="0" lang="en-US"/>
          </a:p>
        </p:txBody>
      </p:sp>
      <p:sp>
        <p:nvSpPr>
          <p:cNvPr id="10487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004BAB-0410-4B32-9B8E-4666EB7E7A25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7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7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24</a:t>
            </a:fld>
            <a:endParaRPr dirty="0"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lvl="0"/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i. Urethral Catheter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70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dirty="0" lang="en-US" smtClean="0"/>
              <a:t>Common  system consists of an indwelling catheter, a connecting tube, and a collecting bag with an antireflux chamber emptied by a drainage spout</a:t>
            </a:r>
          </a:p>
          <a:p>
            <a:pPr lvl="0"/>
            <a:r>
              <a:rPr dirty="0" lang="en-US" smtClean="0"/>
              <a:t>Another system has a triple-lumen indwelling urethral catheter attached to a closed sterile drainage system. With the triple-lumen catheter, urinary drainage occurs through one channel</a:t>
            </a:r>
          </a:p>
          <a:p>
            <a:pPr lvl="0"/>
            <a:r>
              <a:rPr dirty="0" lang="en-US" smtClean="0"/>
              <a:t>Triple-lumen catheters are commonly used after transurethral prostate surgery.</a:t>
            </a:r>
          </a:p>
          <a:p>
            <a:endParaRPr dirty="0" lang="en-US"/>
          </a:p>
        </p:txBody>
      </p:sp>
      <p:sp>
        <p:nvSpPr>
          <p:cNvPr id="10487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B0A1F78-3C92-41C9-B2BD-F3C66E5C072D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7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7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25</a:t>
            </a:fld>
            <a:endParaRPr dirty="0"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ii. Suprapubic Catheterization</a:t>
            </a:r>
            <a:r>
              <a:rPr dirty="0" lang="en-US" smtClean="0"/>
              <a:t>.</a:t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7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7857" lnSpcReduction="20000"/>
          </a:bodyPr>
          <a:p>
            <a:endParaRPr b="1" dirty="0" lang="en-US" smtClean="0"/>
          </a:p>
          <a:p>
            <a:pPr lvl="0">
              <a:buFont typeface="Wingdings" panose="05000000000000000000" pitchFamily="2" charset="2"/>
              <a:buChar char="Ø"/>
            </a:pPr>
            <a:r>
              <a:rPr dirty="0" lang="en-US" smtClean="0"/>
              <a:t>Suprapubic catheterization allows bladder drainage by inserting a catheter or tube into the bladder through a suprapubic incision or puncture</a:t>
            </a:r>
          </a:p>
          <a:p>
            <a:pPr indent="0" marL="0">
              <a:buNone/>
            </a:pPr>
            <a:endParaRPr b="1" dirty="0" lang="en-US"/>
          </a:p>
          <a:p>
            <a:pPr>
              <a:buFont typeface="Wingdings" panose="05000000000000000000" pitchFamily="2" charset="2"/>
              <a:buChar char="§"/>
            </a:pPr>
            <a:r>
              <a:rPr b="1" dirty="0" lang="en-US" smtClean="0"/>
              <a:t>Indications of suprapubic catheterization includes: 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Injuries to the urethra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Strictures in the urethra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Prostatic obstruction,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After gynecologic or other abdominal surgery when bladder dysfunction is likely to occur, and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Occasionally after pelvic fractures.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long-term basis for women with urethral destruction secondary to long-term indwelling urethral catheters</a:t>
            </a:r>
            <a:endParaRPr dirty="0" lang="en-US"/>
          </a:p>
        </p:txBody>
      </p:sp>
      <p:sp>
        <p:nvSpPr>
          <p:cNvPr id="10487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EFA549D-EE1B-4963-B9D3-580C6832BFB8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7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7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26</a:t>
            </a:fld>
            <a:endParaRPr dirty="0"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Suprapubic catheterization procedure</a:t>
            </a:r>
            <a:endParaRPr b="1" dirty="0" lang="en-US"/>
          </a:p>
        </p:txBody>
      </p:sp>
      <p:sp>
        <p:nvSpPr>
          <p:cNvPr id="104871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The patient is placed in a supine position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The suprapubic area is prepared as for surgery and the puncture site located about 5 cm above symphysis pubis.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The bladder is entered through an incision or through a puncture made by a small trocar (pointed instrument).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dirty="0" lang="en-US" smtClean="0"/>
              <a:t>The catheter or suprapubic drainage tube is threaded into the bladder and secured with sutures or tape; the area around the catheter is covered with a sterile dressing.</a:t>
            </a:r>
          </a:p>
          <a:p>
            <a:endParaRPr dirty="0" lang="en-US"/>
          </a:p>
        </p:txBody>
      </p:sp>
      <p:sp>
        <p:nvSpPr>
          <p:cNvPr id="10487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5895FEC-113C-4F04-B835-D265F63F0EE9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7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7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27</a:t>
            </a:fld>
            <a:endParaRPr dirty="0"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Advantages of suprapubic</a:t>
            </a:r>
            <a:br>
              <a:rPr b="1" dirty="0" lang="en-US" smtClean="0"/>
            </a:br>
            <a:endParaRPr dirty="0" lang="en-US"/>
          </a:p>
        </p:txBody>
      </p:sp>
      <p:sp>
        <p:nvSpPr>
          <p:cNvPr id="104872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Patients can usually void sooner after surgery than those with urethral catheters,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More comfortable.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The catheter allows greater mobility, permits measurement of residual urine without urethral instrumentation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Less risk of bladder infection.</a:t>
            </a:r>
          </a:p>
          <a:p>
            <a:endParaRPr dirty="0" lang="en-US"/>
          </a:p>
        </p:txBody>
      </p:sp>
      <p:sp>
        <p:nvSpPr>
          <p:cNvPr id="10487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E44F56-8B2D-4ACA-9C96-6D9F7AC21F82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7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7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28</a:t>
            </a:fld>
            <a:endParaRPr dirty="0"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Nursing intervention</a:t>
            </a:r>
            <a:br>
              <a:rPr b="1" dirty="0" lang="en-US" smtClean="0"/>
            </a:br>
            <a:endParaRPr dirty="0" lang="en-US"/>
          </a:p>
        </p:txBody>
      </p:sp>
      <p:sp>
        <p:nvSpPr>
          <p:cNvPr id="10487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2143" lnSpcReduction="20000"/>
          </a:bodyPr>
          <a:p>
            <a:pPr lvl="0"/>
            <a:r>
              <a:rPr b="1" dirty="0" lang="en-US" smtClean="0"/>
              <a:t>During catheterization</a:t>
            </a:r>
          </a:p>
          <a:p>
            <a:pPr lvl="0"/>
            <a:r>
              <a:rPr dirty="0" lang="en-US" smtClean="0"/>
              <a:t>Assessing the patient and the system</a:t>
            </a:r>
          </a:p>
          <a:p>
            <a:pPr indent="0" marL="0">
              <a:buNone/>
            </a:pPr>
            <a:r>
              <a:rPr dirty="0" lang="en-US" smtClean="0"/>
              <a:t>➢assesses the drainage system to ensure that it</a:t>
            </a:r>
          </a:p>
          <a:p>
            <a:pPr indent="0" marL="0">
              <a:buNone/>
            </a:pPr>
            <a:r>
              <a:rPr dirty="0" lang="en-US" smtClean="0"/>
              <a:t>provides adequate urinary drainage.</a:t>
            </a:r>
          </a:p>
          <a:p>
            <a:pPr indent="0" marL="0">
              <a:buNone/>
            </a:pPr>
            <a:r>
              <a:rPr dirty="0" lang="en-US" smtClean="0"/>
              <a:t>➢Monitor the color, odor and volume of the</a:t>
            </a:r>
          </a:p>
          <a:p>
            <a:pPr indent="0" marL="0">
              <a:buNone/>
            </a:pPr>
            <a:r>
              <a:rPr dirty="0" lang="en-US" smtClean="0"/>
              <a:t>urine</a:t>
            </a:r>
          </a:p>
          <a:p>
            <a:pPr lvl="0"/>
            <a:r>
              <a:rPr b="1" dirty="0" lang="en-US" smtClean="0"/>
              <a:t>Assessing for age-related complications</a:t>
            </a:r>
          </a:p>
          <a:p>
            <a:pPr indent="0" marL="0">
              <a:buNone/>
            </a:pPr>
            <a:r>
              <a:rPr dirty="0" lang="en-US" smtClean="0"/>
              <a:t>➢In the elderly, change in physical condition or</a:t>
            </a:r>
          </a:p>
          <a:p>
            <a:pPr indent="0" marL="0">
              <a:buNone/>
            </a:pPr>
            <a:r>
              <a:rPr dirty="0" lang="en-US" smtClean="0"/>
              <a:t>mental status must be considered a possible indication of infection and promptly investigated because sepsis may occur before the infection is diagnosed</a:t>
            </a:r>
          </a:p>
          <a:p>
            <a:pPr indent="0" marL="0">
              <a:buNone/>
            </a:pPr>
            <a:endParaRPr dirty="0" lang="en-US"/>
          </a:p>
        </p:txBody>
      </p:sp>
      <p:sp>
        <p:nvSpPr>
          <p:cNvPr id="10487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D810850-4DAB-4788-8548-9F55AB925B85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7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7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29</a:t>
            </a:fld>
            <a:endParaRPr dirty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TOPICS</a:t>
            </a:r>
            <a:endParaRPr b="1" dirty="0" lang="en-US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-514350" marL="514350">
              <a:buFont typeface="+mj-lt"/>
              <a:buAutoNum type="alphaLcParenR"/>
            </a:pPr>
            <a:r>
              <a:rPr dirty="0" lang="en-US" smtClean="0"/>
              <a:t>Diagnostic procedures</a:t>
            </a:r>
          </a:p>
          <a:p>
            <a:pPr indent="-514350" marL="514350">
              <a:buFont typeface="+mj-lt"/>
              <a:buAutoNum type="alphaLcParenR"/>
            </a:pPr>
            <a:r>
              <a:rPr dirty="0" lang="en-US" smtClean="0"/>
              <a:t>Radiological examinations </a:t>
            </a:r>
          </a:p>
          <a:p>
            <a:pPr indent="-514350" marL="514350">
              <a:buFont typeface="+mj-lt"/>
              <a:buAutoNum type="alphaLcParenR"/>
            </a:pPr>
            <a:r>
              <a:rPr dirty="0" lang="en-US" smtClean="0"/>
              <a:t>Endoscopic examinations </a:t>
            </a:r>
          </a:p>
          <a:p>
            <a:pPr indent="-514350" marL="514350">
              <a:buFont typeface="+mj-lt"/>
              <a:buAutoNum type="alphaLcParenR"/>
            </a:pPr>
            <a:r>
              <a:rPr dirty="0" lang="en-US" smtClean="0"/>
              <a:t>Voluntary medical male circumcision</a:t>
            </a:r>
            <a:endParaRPr dirty="0" lang="en-US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01FD29A-B605-4974-8BA9-710977000702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3</a:t>
            </a:fld>
            <a:endParaRPr dirty="0" lang="en-US"/>
          </a:p>
        </p:txBody>
      </p:sp>
    </p:spTree>
  </p:cSld>
  <p:clrMapOvr>
    <a:masterClrMapping/>
  </p:clrMapOvr>
  <p:timing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Nursing intervention (continuation)</a:t>
            </a:r>
            <a:endParaRPr b="1" dirty="0" lang="en-US"/>
          </a:p>
        </p:txBody>
      </p:sp>
      <p:sp>
        <p:nvSpPr>
          <p:cNvPr id="104873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b="1" dirty="0" lang="en-US" smtClean="0"/>
              <a:t>Preventing infection</a:t>
            </a:r>
            <a:r>
              <a:rPr dirty="0" lang="en-US" smtClean="0"/>
              <a:t>-	Most urinary tract infections follow instrumentation of the urinary tract, usually catheterization</a:t>
            </a:r>
          </a:p>
          <a:p>
            <a:pPr lvl="0"/>
            <a:r>
              <a:rPr b="1" dirty="0" lang="en-US" smtClean="0"/>
              <a:t>Minimizing trauma:-	</a:t>
            </a:r>
            <a:r>
              <a:rPr dirty="0" lang="en-US" smtClean="0"/>
              <a:t>by:</a:t>
            </a:r>
            <a:endParaRPr b="1" dirty="0" lang="en-US" smtClean="0"/>
          </a:p>
          <a:p>
            <a:pPr lvl="0"/>
            <a:r>
              <a:rPr dirty="0" lang="en-US" smtClean="0"/>
              <a:t>Using an appropriate-sized catheter</a:t>
            </a:r>
          </a:p>
          <a:p>
            <a:pPr lvl="0"/>
            <a:r>
              <a:rPr dirty="0" lang="en-US" smtClean="0"/>
              <a:t>Lubricating the catheter adequately with a</a:t>
            </a:r>
          </a:p>
          <a:p>
            <a:r>
              <a:rPr dirty="0" lang="en-US" smtClean="0"/>
              <a:t>water-soluble lubricant during insertion</a:t>
            </a:r>
          </a:p>
          <a:p>
            <a:pPr lvl="0"/>
            <a:r>
              <a:rPr b="1" dirty="0" lang="en-US" smtClean="0"/>
              <a:t>Retraining the bladder:- </a:t>
            </a:r>
            <a:r>
              <a:rPr dirty="0" lang="en-US" smtClean="0"/>
              <a:t>by making a voiding schedule</a:t>
            </a:r>
          </a:p>
          <a:p>
            <a:endParaRPr dirty="0" lang="en-US"/>
          </a:p>
        </p:txBody>
      </p:sp>
      <p:sp>
        <p:nvSpPr>
          <p:cNvPr id="10487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F358070-7BCA-4ECB-AD30-A4BEEBBC360E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7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7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30</a:t>
            </a:fld>
            <a:endParaRPr dirty="0"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Title 1"/>
          <p:cNvSpPr>
            <a:spLocks noGrp="1"/>
          </p:cNvSpPr>
          <p:nvPr>
            <p:ph type="title"/>
          </p:nvPr>
        </p:nvSpPr>
        <p:spPr>
          <a:xfrm>
            <a:off x="839273" y="500062"/>
            <a:ext cx="10515600" cy="1325563"/>
          </a:xfrm>
        </p:spPr>
        <p:txBody>
          <a:bodyPr>
            <a:normAutofit/>
          </a:bodyPr>
          <a:p>
            <a:r>
              <a:rPr b="1" dirty="0" sz="6000" lang="en-US" smtClean="0">
                <a:solidFill>
                  <a:srgbClr val="00B0F0"/>
                </a:solidFill>
              </a:rPr>
              <a:t>HAVE A BLESSED EVENING </a:t>
            </a:r>
            <a:endParaRPr b="1" dirty="0" sz="6000" lang="en-US">
              <a:solidFill>
                <a:srgbClr val="00B0F0"/>
              </a:solidFill>
            </a:endParaRPr>
          </a:p>
        </p:txBody>
      </p:sp>
      <p:sp>
        <p:nvSpPr>
          <p:cNvPr id="104873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endParaRPr b="1" dirty="0" sz="8000" lang="en-US" smtClean="0">
              <a:solidFill>
                <a:srgbClr val="00B050"/>
              </a:solidFill>
            </a:endParaRPr>
          </a:p>
          <a:p>
            <a:r>
              <a:rPr b="1" dirty="0" sz="8000" lang="en-US" smtClean="0">
                <a:solidFill>
                  <a:srgbClr val="00B050"/>
                </a:solidFill>
              </a:rPr>
              <a:t>THANK YOU!</a:t>
            </a:r>
            <a:endParaRPr b="1" dirty="0" sz="8000" lang="en-US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smtClean="0"/>
              <a:t> </a:t>
            </a:r>
            <a:br>
              <a:rPr b="1" dirty="0" lang="en-US" smtClean="0"/>
            </a:br>
            <a:r>
              <a:rPr b="1" dirty="0" lang="en-US"/>
              <a:t/>
            </a:r>
            <a:br>
              <a:rPr b="1" dirty="0" lang="en-US"/>
            </a:br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a. Diagnostic procedures</a:t>
            </a:r>
            <a:br>
              <a:rPr b="1" dirty="0" lang="en-US" smtClean="0"/>
            </a:br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/>
            </a:r>
            <a:br>
              <a:rPr b="1" dirty="0" lang="en-US" smtClean="0"/>
            </a:br>
            <a:r>
              <a:rPr b="1" dirty="0" lang="en-US" smtClean="0"/>
              <a:t>objectives</a:t>
            </a:r>
            <a:endParaRPr b="1"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dirty="0" lang="en-US" smtClean="0"/>
          </a:p>
          <a:p>
            <a:pPr indent="0" marL="0">
              <a:buNone/>
            </a:pPr>
            <a:r>
              <a:rPr dirty="0" lang="en-US" smtClean="0"/>
              <a:t>     </a:t>
            </a:r>
            <a:endParaRPr dirty="0" lang="en-US"/>
          </a:p>
          <a:p>
            <a:pPr>
              <a:buFont typeface="Wingdings" panose="05000000000000000000" pitchFamily="2" charset="2"/>
              <a:buChar char="§"/>
            </a:pPr>
            <a:r>
              <a:rPr dirty="0" lang="en-US" smtClean="0"/>
              <a:t>By </a:t>
            </a:r>
            <a:r>
              <a:rPr dirty="0" lang="en-US"/>
              <a:t>the end of the course the student will be able to: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Describe </a:t>
            </a:r>
            <a:r>
              <a:rPr dirty="0" lang="en-US"/>
              <a:t>the various aseptic nursing </a:t>
            </a:r>
            <a:r>
              <a:rPr dirty="0" lang="en-US" smtClean="0"/>
              <a:t>procedures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Describe </a:t>
            </a:r>
            <a:r>
              <a:rPr dirty="0" lang="en-US"/>
              <a:t>the nursing management before, during and after the procedure</a:t>
            </a:r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D56F08D-95AF-4C07-BAE3-49F97B2D1A63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4</a:t>
            </a:fld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indent="-571500" marL="571500">
              <a:buFont typeface="Wingdings" panose="05000000000000000000" pitchFamily="2" charset="2"/>
              <a:buChar char="§"/>
            </a:pPr>
            <a:r>
              <a:rPr dirty="0" lang="en-US" smtClean="0"/>
              <a:t>In this topic we are going to discuss the following diagnostic procedures</a:t>
            </a:r>
            <a:endParaRPr dirty="0" lang="en-US"/>
          </a:p>
        </p:txBody>
      </p:sp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-457200" lvl="1" marL="914400">
              <a:buFont typeface="+mj-lt"/>
              <a:buAutoNum type="arabicPeriod"/>
            </a:pPr>
            <a:r>
              <a:rPr dirty="0" lang="en-US" smtClean="0"/>
              <a:t>Lumbar puncture</a:t>
            </a:r>
          </a:p>
          <a:p>
            <a:pPr indent="-457200" lvl="1" marL="914400">
              <a:buFont typeface="+mj-lt"/>
              <a:buAutoNum type="arabicPeriod"/>
            </a:pPr>
            <a:r>
              <a:rPr dirty="0" lang="en-US" smtClean="0"/>
              <a:t>Paracentesis (thoracis and abdominis)</a:t>
            </a:r>
          </a:p>
          <a:p>
            <a:pPr indent="-457200" lvl="1" marL="914400">
              <a:buFont typeface="+mj-lt"/>
              <a:buAutoNum type="arabicPeriod"/>
            </a:pPr>
            <a:r>
              <a:rPr dirty="0" lang="en-US" smtClean="0"/>
              <a:t>Catheterization</a:t>
            </a:r>
          </a:p>
          <a:p>
            <a:pPr indent="-457200" lvl="1" marL="914400">
              <a:buFont typeface="+mj-lt"/>
              <a:buAutoNum type="arabicPeriod"/>
            </a:pPr>
            <a:r>
              <a:rPr dirty="0" lang="en-US" smtClean="0"/>
              <a:t>Biopsies </a:t>
            </a:r>
            <a:endParaRPr dirty="0" lang="en-US"/>
          </a:p>
          <a:p>
            <a:pPr indent="-457200" lvl="1" marL="914400">
              <a:buFont typeface="+mj-lt"/>
              <a:buAutoNum type="arabicPeriod"/>
            </a:pPr>
            <a:r>
              <a:rPr dirty="0" lang="en-US" smtClean="0"/>
              <a:t>Dialysis  </a:t>
            </a:r>
            <a:endParaRPr dirty="0" lang="en-US"/>
          </a:p>
          <a:p>
            <a:pPr indent="-457200" lvl="1" marL="914400">
              <a:buFont typeface="+mj-lt"/>
              <a:buAutoNum type="arabicPeriod"/>
            </a:pPr>
            <a:r>
              <a:rPr dirty="0" lang="en-US" smtClean="0"/>
              <a:t>Urinary bladder irrigation management</a:t>
            </a:r>
          </a:p>
          <a:p>
            <a:pPr indent="-457200" lvl="1" marL="914400">
              <a:buFont typeface="+mj-lt"/>
              <a:buAutoNum type="arabicPeriod"/>
            </a:pPr>
            <a:r>
              <a:rPr dirty="0" lang="en-US" smtClean="0"/>
              <a:t>Stoma care </a:t>
            </a:r>
          </a:p>
          <a:p>
            <a:pPr indent="0" marL="0">
              <a:buNone/>
            </a:pPr>
            <a:r>
              <a:rPr dirty="0" lang="en-US" smtClean="0"/>
              <a:t> </a:t>
            </a:r>
          </a:p>
          <a:p>
            <a:pPr indent="-514350" marL="514350">
              <a:buFont typeface="+mj-lt"/>
              <a:buAutoNum type="arabicPeriod"/>
            </a:pPr>
            <a:endParaRPr dirty="0" lang="en-US" smtClean="0"/>
          </a:p>
          <a:p>
            <a:endParaRPr dirty="0" lang="en-US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8053A43-DFFF-42F2-96D3-C0F76E30117A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5</a:t>
            </a:fld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indent="-571500" marL="571500">
              <a:buFont typeface="Wingdings" panose="05000000000000000000" pitchFamily="2" charset="2"/>
              <a:buChar char="§"/>
            </a:pPr>
            <a:r>
              <a:rPr b="1" dirty="0" lang="en-US" smtClean="0"/>
              <a:t>Continuation </a:t>
            </a:r>
            <a:endParaRPr b="1"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dirty="0" lang="en-US" smtClean="0"/>
              <a:t>8. Cholecystogram </a:t>
            </a:r>
          </a:p>
          <a:p>
            <a:pPr indent="0" marL="0">
              <a:buNone/>
            </a:pPr>
            <a:r>
              <a:rPr dirty="0" lang="en-US" smtClean="0"/>
              <a:t>9. Cholangiogram </a:t>
            </a:r>
          </a:p>
          <a:p>
            <a:pPr indent="0" marL="0">
              <a:buNone/>
            </a:pPr>
            <a:r>
              <a:rPr dirty="0" lang="en-US" smtClean="0"/>
              <a:t>10. Venogram </a:t>
            </a:r>
          </a:p>
          <a:p>
            <a:pPr indent="0" marL="0">
              <a:buNone/>
            </a:pPr>
            <a:r>
              <a:rPr dirty="0" lang="en-US" smtClean="0"/>
              <a:t>11. Myelogram </a:t>
            </a:r>
          </a:p>
          <a:p>
            <a:pPr indent="0" marL="0">
              <a:buNone/>
            </a:pPr>
            <a:r>
              <a:rPr dirty="0" lang="en-US" smtClean="0"/>
              <a:t>12. Hysterosalpingogram </a:t>
            </a:r>
          </a:p>
          <a:p>
            <a:pPr indent="0" marL="0">
              <a:buNone/>
            </a:pPr>
            <a:r>
              <a:rPr dirty="0" lang="en-US" smtClean="0"/>
              <a:t>13. Retrograde pyelogram </a:t>
            </a:r>
          </a:p>
          <a:p>
            <a:pPr indent="0" marL="0">
              <a:buNone/>
            </a:pPr>
            <a:r>
              <a:rPr dirty="0" lang="en-US" smtClean="0"/>
              <a:t>14. Endoscopic retrograde cholangio-pancretography (ERCP)</a:t>
            </a:r>
          </a:p>
          <a:p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A430B5E-371A-410A-B6D7-BEE37E8E45B6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6</a:t>
            </a:fld>
            <a:endParaRPr dirty="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1.Lumbar puncture(spinal tap)</a:t>
            </a:r>
            <a:br>
              <a:rPr b="1" dirty="0" lang="en-US" smtClean="0"/>
            </a:br>
            <a:r>
              <a:rPr dirty="0" lang="en-US"/>
              <a:t>I</a:t>
            </a:r>
            <a:r>
              <a:rPr dirty="0" lang="en-US" smtClean="0"/>
              <a:t>ntroduction </a:t>
            </a:r>
            <a:endParaRPr dirty="0" lang="en-US"/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Refers to the insertion of a hollow tube needle under local anesthesia into the subarachnoid space of the spinal canal to obtain csf</a:t>
            </a:r>
          </a:p>
          <a:p>
            <a:r>
              <a:rPr dirty="0" lang="en-US" smtClean="0"/>
              <a:t>The needle is usually inserted into the subarachnoid space between the third and fourth or fourth and fifth lumbar vertebrae</a:t>
            </a:r>
          </a:p>
          <a:p>
            <a:endParaRPr dirty="0" lang="en-US"/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57B3198-FA3F-4A66-BD1C-4B04F9488225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7</a:t>
            </a:fld>
            <a:endParaRPr dirty="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Indications </a:t>
            </a:r>
            <a:endParaRPr b="1" dirty="0" lang="en-US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to obtain CSF for examination,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to measure and reduce CSF pressure,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to determine the presence or absence of blood in the CSF,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to detect spinal subarachnoid block,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to administer antibiotics intrathecally (into the spinal canal) in certain cases of infection.</a:t>
            </a:r>
          </a:p>
          <a:p>
            <a:pPr indent="-571500" lvl="0" marL="571500">
              <a:buFont typeface="+mj-lt"/>
              <a:buAutoNum type="romanLcPeriod"/>
            </a:pPr>
            <a:r>
              <a:rPr dirty="0" lang="en-US" smtClean="0"/>
              <a:t>to administer anesthetic agent during surgery</a:t>
            </a:r>
            <a:endParaRPr dirty="0"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B997062-6DBF-4330-B780-CF2DF9453102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8</a:t>
            </a:fld>
            <a:endParaRPr dirty="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CSF</a:t>
            </a:r>
            <a:endParaRPr dirty="0" lang="en-US"/>
          </a:p>
        </p:txBody>
      </p:sp>
      <p:sp>
        <p:nvSpPr>
          <p:cNvPr id="104862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dirty="0" lang="en-US" smtClean="0"/>
              <a:t>The CSF should be clear and colorless.</a:t>
            </a:r>
          </a:p>
          <a:p>
            <a:pPr lvl="0"/>
            <a:r>
              <a:rPr dirty="0" lang="en-US" smtClean="0"/>
              <a:t>Pink, blood-tinged, or grossly bloody CSF may indicate a cerebral contusion, laceration, or subarachnoid hemorrhage.</a:t>
            </a:r>
          </a:p>
          <a:p>
            <a:pPr lvl="0"/>
            <a:r>
              <a:rPr dirty="0" lang="en-US" smtClean="0"/>
              <a:t>Usually, specimens are obtained for cell count, culture, and glucose and protein testing.</a:t>
            </a:r>
          </a:p>
          <a:p>
            <a:pPr lvl="0"/>
            <a:r>
              <a:rPr dirty="0" lang="en-US" smtClean="0"/>
              <a:t>The specimens should be sent to the laboratory immediately because changes</a:t>
            </a:r>
          </a:p>
          <a:p>
            <a:endParaRPr dirty="0" lang="en-US"/>
          </a:p>
        </p:txBody>
      </p:sp>
      <p:sp>
        <p:nvSpPr>
          <p:cNvPr id="10486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6AADC6A-1BB0-4AD0-9216-751864A7AFE3}" type="datetime1">
              <a:rPr lang="en-US" smtClean="0"/>
              <a:t>7/12/2021</a:t>
            </a:fld>
            <a:endParaRPr dirty="0" lang="en-US"/>
          </a:p>
        </p:txBody>
      </p:sp>
      <p:sp>
        <p:nvSpPr>
          <p:cNvPr id="10486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dirty="0" lang="en-US" smtClean="0"/>
              <a:t>CALVIN G. SWANYA</a:t>
            </a:r>
            <a:endParaRPr dirty="0" lang="en-US"/>
          </a:p>
        </p:txBody>
      </p:sp>
      <p:sp>
        <p:nvSpPr>
          <p:cNvPr id="10486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DB37BC8-A082-4CCC-81E5-E945B18F37F8}" type="slidenum">
              <a:rPr lang="en-US" smtClean="0"/>
              <a:t>9</a:t>
            </a:fld>
            <a:endParaRPr dirty="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SPECIALIZED PROCETURE NURSING</dc:title>
  <dc:creator>Windows User</dc:creator>
  <cp:lastModifiedBy>Windows User</cp:lastModifiedBy>
  <dcterms:created xsi:type="dcterms:W3CDTF">2021-07-12T09:58:54Z</dcterms:created>
  <dcterms:modified xsi:type="dcterms:W3CDTF">2021-07-12T16:05:21Z</dcterms:modified>
</cp:coreProperties>
</file>