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2" r:id="rId14"/>
    <p:sldId id="283" r:id="rId15"/>
    <p:sldId id="284" r:id="rId16"/>
    <p:sldId id="285" r:id="rId17"/>
    <p:sldId id="280" r:id="rId18"/>
    <p:sldId id="281" r:id="rId19"/>
    <p:sldId id="286" r:id="rId20"/>
    <p:sldId id="287" r:id="rId21"/>
    <p:sldId id="268" r:id="rId22"/>
    <p:sldId id="269" r:id="rId23"/>
    <p:sldId id="270" r:id="rId24"/>
    <p:sldId id="271" r:id="rId25"/>
    <p:sldId id="272" r:id="rId26"/>
    <p:sldId id="273" r:id="rId27"/>
    <p:sldId id="27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79" d="100"/>
          <a:sy n="79" d="100"/>
        </p:scale>
        <p:origin x="-31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A87A34-81AB-432B-8DAE-1953F412C126}" type="datetimeFigureOut">
              <a:rPr lang="en-US" smtClean="0"/>
              <a:pPr/>
              <a:t>10/11/2017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22F896-40B5-4ADD-8801-0D06FADFA0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pPr/>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D22F896-40B5-4ADD-8801-0D06FADFA095}"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8A87A34-81AB-432B-8DAE-1953F412C126}" type="datetimeFigureOut">
              <a:rPr lang="en-US" smtClean="0"/>
              <a:pPr/>
              <a:t>10/11/2017</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48A87A34-81AB-432B-8DAE-1953F412C126}" type="datetimeFigureOut">
              <a:rPr lang="en-US" smtClean="0"/>
              <a:pPr/>
              <a:t>10/11/2017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A87A34-81AB-432B-8DAE-1953F412C126}" type="datetimeFigureOut">
              <a:rPr lang="en-US" smtClean="0"/>
              <a:pPr/>
              <a:t>10/11/2017</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22F896-40B5-4ADD-8801-0D06FADFA095}" type="slidenum">
              <a:rPr lang="en-US" smtClean="0"/>
              <a:pPr/>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8A87A34-81AB-432B-8DAE-1953F412C126}" type="datetimeFigureOut">
              <a:rPr lang="en-US" smtClean="0"/>
              <a:pPr/>
              <a:t>10/11/2017</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SPECIFIC PRINCIPLES OF FRACTURE MANAGEMENT</a:t>
            </a:r>
          </a:p>
        </p:txBody>
      </p:sp>
      <p:sp>
        <p:nvSpPr>
          <p:cNvPr id="3" name="Subtitle 2"/>
          <p:cNvSpPr>
            <a:spLocks noGrp="1"/>
          </p:cNvSpPr>
          <p:nvPr>
            <p:ph type="subTitle" idx="1"/>
          </p:nvPr>
        </p:nvSpPr>
        <p:spPr/>
        <p:txBody>
          <a:bodyPr/>
          <a:lstStyle/>
          <a:p>
            <a:r>
              <a:rPr lang="en-US" dirty="0"/>
              <a:t>KUVALI TOLI</a:t>
            </a:r>
          </a:p>
        </p:txBody>
      </p:sp>
    </p:spTree>
    <p:extLst>
      <p:ext uri="{BB962C8B-B14F-4D97-AF65-F5344CB8AC3E}">
        <p14:creationId xmlns:p14="http://schemas.microsoft.com/office/powerpoint/2010/main" val="3001284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This is usually achieved by use of splints such as;</a:t>
            </a:r>
          </a:p>
          <a:p>
            <a:pPr marL="0" indent="0">
              <a:buNone/>
            </a:pPr>
            <a:r>
              <a:rPr lang="en-US" dirty="0"/>
              <a:t>a) Plaster of Paris- is anhydrous calcium </a:t>
            </a:r>
            <a:r>
              <a:rPr lang="en-US" dirty="0" err="1"/>
              <a:t>sulphate</a:t>
            </a:r>
            <a:endParaRPr lang="en-US" dirty="0"/>
          </a:p>
          <a:p>
            <a:pPr marL="0" indent="0">
              <a:buNone/>
            </a:pPr>
            <a:r>
              <a:rPr lang="en-US" dirty="0"/>
              <a:t>b) Traction</a:t>
            </a:r>
          </a:p>
          <a:p>
            <a:pPr marL="0" indent="0">
              <a:buNone/>
            </a:pPr>
            <a:r>
              <a:rPr lang="en-US" dirty="0"/>
              <a:t> - Skin </a:t>
            </a:r>
          </a:p>
          <a:p>
            <a:pPr marL="0" indent="0">
              <a:buNone/>
            </a:pPr>
            <a:r>
              <a:rPr lang="en-US" dirty="0"/>
              <a:t>- Skeletal</a:t>
            </a:r>
          </a:p>
          <a:p>
            <a:pPr marL="0" indent="0">
              <a:buNone/>
            </a:pPr>
            <a:r>
              <a:rPr lang="en-US" dirty="0"/>
              <a:t>c) Internal fixators</a:t>
            </a:r>
          </a:p>
          <a:p>
            <a:pPr marL="0" indent="0">
              <a:buNone/>
            </a:pPr>
            <a:r>
              <a:rPr lang="en-US" dirty="0"/>
              <a:t>d) External fixators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660682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i="1" dirty="0">
                <a:solidFill>
                  <a:srgbClr val="FF0000"/>
                </a:solidFill>
              </a:rPr>
              <a:t>4. Restoration of the function:</a:t>
            </a:r>
            <a:endParaRPr lang="en-US" i="1" dirty="0">
              <a:solidFill>
                <a:srgbClr val="FF0000"/>
              </a:solidFill>
            </a:endParaRPr>
          </a:p>
          <a:p>
            <a:pPr marL="0" indent="0">
              <a:buNone/>
            </a:pPr>
            <a:r>
              <a:rPr lang="en-US" dirty="0"/>
              <a:t>This is achieved through physiotherapy</a:t>
            </a:r>
          </a:p>
          <a:p>
            <a:pPr marL="0" indent="0">
              <a:buNone/>
            </a:pPr>
            <a:r>
              <a:rPr lang="en-US" dirty="0" err="1"/>
              <a:t>i</a:t>
            </a:r>
            <a:r>
              <a:rPr lang="en-US" dirty="0"/>
              <a:t>) Exercise ; Passive or Active</a:t>
            </a:r>
          </a:p>
          <a:p>
            <a:pPr marL="0" indent="0">
              <a:buNone/>
            </a:pPr>
            <a:r>
              <a:rPr lang="en-US" dirty="0"/>
              <a:t>ii) Massage – Kneading – friction - Effleurage</a:t>
            </a:r>
          </a:p>
          <a:p>
            <a:pPr marL="0" indent="0">
              <a:buNone/>
            </a:pPr>
            <a:r>
              <a:rPr lang="en-US" dirty="0"/>
              <a:t>iii) Heat treatment: -</a:t>
            </a:r>
          </a:p>
          <a:p>
            <a:pPr marL="0" indent="0">
              <a:buNone/>
            </a:pPr>
            <a:r>
              <a:rPr lang="en-US" dirty="0"/>
              <a:t>                              IRR, SWD, MWD, UVL, Faradic stimulation, Wax bath.</a:t>
            </a:r>
          </a:p>
          <a:p>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3690827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i="1" dirty="0">
                <a:solidFill>
                  <a:srgbClr val="FF0000"/>
                </a:solidFill>
              </a:rPr>
              <a:t>5. Rehabilitation</a:t>
            </a:r>
            <a:endParaRPr lang="en-US" i="1" dirty="0">
              <a:solidFill>
                <a:srgbClr val="FF0000"/>
              </a:solidFill>
            </a:endParaRPr>
          </a:p>
          <a:p>
            <a:r>
              <a:rPr lang="en-US" dirty="0"/>
              <a:t>Patient needs to back to his/ her normal duties after treatment of fractures. This includes counseling and where applicable compensation by insurance firms.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29146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38151" y="2133601"/>
            <a:ext cx="10945283" cy="3922713"/>
          </a:xfrm>
        </p:spPr>
        <p:txBody>
          <a:bodyPr rtlCol="0">
            <a:normAutofit/>
          </a:bodyPr>
          <a:lstStyle/>
          <a:p>
            <a:pPr fontAlgn="auto">
              <a:spcAft>
                <a:spcPts val="0"/>
              </a:spcAft>
              <a:buFont typeface="Wingdings 3" charset="2"/>
              <a:buChar char=""/>
              <a:defRPr/>
            </a:pPr>
            <a:r>
              <a:rPr lang="en-GB" altLang="en-US" sz="2000">
                <a:solidFill>
                  <a:schemeClr val="tx1">
                    <a:lumMod val="75000"/>
                    <a:lumOff val="25000"/>
                  </a:schemeClr>
                </a:solidFill>
              </a:rPr>
              <a:t>Age and mechanism (traumatic, pathological, stress)</a:t>
            </a:r>
          </a:p>
          <a:p>
            <a:pPr fontAlgn="auto">
              <a:spcAft>
                <a:spcPts val="0"/>
              </a:spcAft>
              <a:buFont typeface="Wingdings 3" charset="2"/>
              <a:buChar char=""/>
              <a:defRPr/>
            </a:pPr>
            <a:r>
              <a:rPr lang="en-GB" altLang="en-US" sz="2000">
                <a:solidFill>
                  <a:schemeClr val="tx1">
                    <a:lumMod val="75000"/>
                    <a:lumOff val="25000"/>
                  </a:schemeClr>
                </a:solidFill>
              </a:rPr>
              <a:t>Closed vs. Open </a:t>
            </a:r>
          </a:p>
          <a:p>
            <a:pPr fontAlgn="auto">
              <a:spcAft>
                <a:spcPts val="0"/>
              </a:spcAft>
              <a:buFont typeface="Wingdings 3" charset="2"/>
              <a:buChar char=""/>
              <a:defRPr/>
            </a:pPr>
            <a:r>
              <a:rPr lang="en-GB" altLang="en-US" sz="2000">
                <a:solidFill>
                  <a:schemeClr val="tx1">
                    <a:lumMod val="75000"/>
                    <a:lumOff val="25000"/>
                  </a:schemeClr>
                </a:solidFill>
              </a:rPr>
              <a:t>Anatomical site </a:t>
            </a:r>
            <a:r>
              <a:rPr lang="en-GB" altLang="en-US" sz="2000">
                <a:solidFill>
                  <a:schemeClr val="tx1">
                    <a:lumMod val="75000"/>
                    <a:lumOff val="25000"/>
                  </a:schemeClr>
                </a:solidFill>
                <a:latin typeface="Times New Roman" panose="02020603050405020304" pitchFamily="18" charset="0"/>
              </a:rPr>
              <a:t>–</a:t>
            </a:r>
            <a:r>
              <a:rPr lang="en-GB" altLang="en-US" sz="2000">
                <a:solidFill>
                  <a:schemeClr val="tx1">
                    <a:lumMod val="75000"/>
                    <a:lumOff val="25000"/>
                  </a:schemeClr>
                </a:solidFill>
              </a:rPr>
              <a:t> bone and location in bone; R vs L; hand dominance</a:t>
            </a:r>
          </a:p>
          <a:p>
            <a:pPr fontAlgn="auto">
              <a:spcAft>
                <a:spcPts val="0"/>
              </a:spcAft>
              <a:buFont typeface="Wingdings 3" charset="2"/>
              <a:buChar char=""/>
              <a:defRPr/>
            </a:pPr>
            <a:r>
              <a:rPr lang="en-GB" altLang="en-US" sz="2000">
                <a:solidFill>
                  <a:schemeClr val="tx1">
                    <a:lumMod val="75000"/>
                    <a:lumOff val="25000"/>
                  </a:schemeClr>
                </a:solidFill>
              </a:rPr>
              <a:t>Fracture position (proximal, supracondylar)</a:t>
            </a:r>
          </a:p>
          <a:p>
            <a:pPr fontAlgn="auto">
              <a:spcAft>
                <a:spcPts val="0"/>
              </a:spcAft>
              <a:buFont typeface="Wingdings 3" charset="2"/>
              <a:buChar char=""/>
              <a:defRPr/>
            </a:pPr>
            <a:r>
              <a:rPr lang="en-GB" altLang="en-US" sz="2000">
                <a:solidFill>
                  <a:schemeClr val="tx1">
                    <a:lumMod val="75000"/>
                    <a:lumOff val="25000"/>
                  </a:schemeClr>
                </a:solidFill>
              </a:rPr>
              <a:t>Fracture type (transverse, oblique, spiral, crush, comminuted)</a:t>
            </a:r>
          </a:p>
          <a:p>
            <a:pPr fontAlgn="auto">
              <a:spcAft>
                <a:spcPts val="0"/>
              </a:spcAft>
              <a:buFont typeface="Wingdings 3" charset="2"/>
              <a:buChar char=""/>
              <a:defRPr/>
            </a:pPr>
            <a:r>
              <a:rPr lang="en-GB" altLang="en-US" sz="2000">
                <a:solidFill>
                  <a:schemeClr val="tx1">
                    <a:lumMod val="75000"/>
                    <a:lumOff val="25000"/>
                  </a:schemeClr>
                </a:solidFill>
              </a:rPr>
              <a:t>Intra-articular involvement </a:t>
            </a:r>
            <a:r>
              <a:rPr lang="en-GB" altLang="en-US" sz="2000">
                <a:solidFill>
                  <a:schemeClr val="tx1">
                    <a:lumMod val="75000"/>
                    <a:lumOff val="25000"/>
                  </a:schemeClr>
                </a:solidFill>
                <a:latin typeface="Times New Roman" panose="02020603050405020304" pitchFamily="18" charset="0"/>
              </a:rPr>
              <a:t>–</a:t>
            </a:r>
            <a:r>
              <a:rPr lang="en-GB" altLang="en-US" sz="2000">
                <a:solidFill>
                  <a:schemeClr val="tx1">
                    <a:lumMod val="75000"/>
                    <a:lumOff val="25000"/>
                  </a:schemeClr>
                </a:solidFill>
              </a:rPr>
              <a:t> fracture/dislocation</a:t>
            </a:r>
          </a:p>
          <a:p>
            <a:pPr fontAlgn="auto">
              <a:spcAft>
                <a:spcPts val="0"/>
              </a:spcAft>
              <a:buFont typeface="Wingdings 3" charset="2"/>
              <a:buChar char=""/>
              <a:defRPr/>
            </a:pPr>
            <a:r>
              <a:rPr lang="en-GB" altLang="en-US" sz="2000">
                <a:solidFill>
                  <a:schemeClr val="tx1">
                    <a:lumMod val="75000"/>
                    <a:lumOff val="25000"/>
                  </a:schemeClr>
                </a:solidFill>
              </a:rPr>
              <a:t>Deformity (short, shift, tilt, twist)</a:t>
            </a:r>
          </a:p>
          <a:p>
            <a:pPr fontAlgn="auto">
              <a:spcAft>
                <a:spcPts val="0"/>
              </a:spcAft>
              <a:buFont typeface="Wingdings 3" charset="2"/>
              <a:buChar char=""/>
              <a:defRPr/>
            </a:pPr>
            <a:r>
              <a:rPr lang="en-GB" altLang="en-US" sz="2000">
                <a:solidFill>
                  <a:schemeClr val="tx1">
                    <a:lumMod val="75000"/>
                    <a:lumOff val="25000"/>
                  </a:schemeClr>
                </a:solidFill>
              </a:rPr>
              <a:t>Grade or classification of fracture</a:t>
            </a:r>
          </a:p>
          <a:p>
            <a:pPr fontAlgn="auto">
              <a:spcAft>
                <a:spcPts val="0"/>
              </a:spcAft>
              <a:buFont typeface="Wingdings 3" charset="2"/>
              <a:buChar char=""/>
              <a:defRPr/>
            </a:pPr>
            <a:r>
              <a:rPr lang="en-GB" altLang="en-US" sz="2000">
                <a:solidFill>
                  <a:schemeClr val="tx1">
                    <a:lumMod val="75000"/>
                    <a:lumOff val="25000"/>
                  </a:schemeClr>
                </a:solidFill>
              </a:rPr>
              <a:t>Soft tissue injury (nerves, vessels, tendons, tissue loss)</a:t>
            </a:r>
          </a:p>
          <a:p>
            <a:pPr fontAlgn="auto">
              <a:spcAft>
                <a:spcPts val="0"/>
              </a:spcAft>
              <a:buFont typeface="Wingdings" panose="05000000000000000000" pitchFamily="2" charset="2"/>
              <a:buNone/>
              <a:defRPr/>
            </a:pPr>
            <a:endParaRPr lang="en-GB" altLang="en-US" sz="2000">
              <a:solidFill>
                <a:schemeClr val="tx1">
                  <a:lumMod val="75000"/>
                  <a:lumOff val="25000"/>
                </a:schemeClr>
              </a:solidFill>
            </a:endParaRPr>
          </a:p>
        </p:txBody>
      </p:sp>
      <p:sp>
        <p:nvSpPr>
          <p:cNvPr id="26626" name="Rectangle 2"/>
          <p:cNvSpPr>
            <a:spLocks noGrp="1" noChangeArrowheads="1"/>
          </p:cNvSpPr>
          <p:nvPr>
            <p:ph type="title"/>
          </p:nvPr>
        </p:nvSpPr>
        <p:spPr>
          <a:xfrm>
            <a:off x="423333" y="842963"/>
            <a:ext cx="11516784" cy="641350"/>
          </a:xfrm>
        </p:spPr>
        <p:txBody>
          <a:bodyPr>
            <a:normAutofit fontScale="90000"/>
          </a:bodyPr>
          <a:lstStyle/>
          <a:p>
            <a:r>
              <a:rPr lang="en-GB" altLang="en-US" u="sng" smtClean="0"/>
              <a:t>Describing the fracture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srcRect/>
          <a:stretch>
            <a:fillRect/>
          </a:stretch>
        </p:blipFill>
        <p:spPr bwMode="auto">
          <a:xfrm>
            <a:off x="3251200" y="123825"/>
            <a:ext cx="6604000" cy="66103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1828800" y="838200"/>
            <a:ext cx="8432800" cy="50292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rtlCol="0">
            <a:normAutofit/>
          </a:bodyPr>
          <a:lstStyle/>
          <a:p>
            <a:pPr fontAlgn="auto">
              <a:spcAft>
                <a:spcPts val="0"/>
              </a:spcAft>
              <a:buFont typeface="Wingdings 3" charset="2"/>
              <a:buChar char=""/>
              <a:defRPr/>
            </a:pPr>
            <a:r>
              <a:rPr lang="en-GB" altLang="en-US" sz="2800">
                <a:solidFill>
                  <a:schemeClr val="tx1">
                    <a:lumMod val="75000"/>
                    <a:lumOff val="25000"/>
                  </a:schemeClr>
                </a:solidFill>
              </a:rPr>
              <a:t>Energy transfer of the injury</a:t>
            </a:r>
          </a:p>
          <a:p>
            <a:pPr fontAlgn="auto">
              <a:spcAft>
                <a:spcPts val="0"/>
              </a:spcAft>
              <a:buFont typeface="Wingdings 3" charset="2"/>
              <a:buChar char=""/>
              <a:defRPr/>
            </a:pPr>
            <a:r>
              <a:rPr lang="en-GB" altLang="en-US" sz="2800">
                <a:solidFill>
                  <a:schemeClr val="tx1">
                    <a:lumMod val="75000"/>
                    <a:lumOff val="25000"/>
                  </a:schemeClr>
                </a:solidFill>
              </a:rPr>
              <a:t>The tissue response</a:t>
            </a:r>
          </a:p>
          <a:p>
            <a:pPr lvl="1" fontAlgn="auto">
              <a:spcAft>
                <a:spcPts val="0"/>
              </a:spcAft>
              <a:buFont typeface="Wingdings 3" charset="2"/>
              <a:buChar char=""/>
              <a:defRPr/>
            </a:pPr>
            <a:r>
              <a:rPr lang="en-GB" altLang="en-US" sz="2000">
                <a:solidFill>
                  <a:schemeClr val="tx1">
                    <a:lumMod val="75000"/>
                    <a:lumOff val="25000"/>
                  </a:schemeClr>
                </a:solidFill>
              </a:rPr>
              <a:t>Two bone ends in apposition or compressed</a:t>
            </a:r>
          </a:p>
          <a:p>
            <a:pPr lvl="1" fontAlgn="auto">
              <a:spcAft>
                <a:spcPts val="0"/>
              </a:spcAft>
              <a:buFont typeface="Wingdings 3" charset="2"/>
              <a:buChar char=""/>
              <a:defRPr/>
            </a:pPr>
            <a:r>
              <a:rPr lang="en-GB" altLang="en-US" sz="2000">
                <a:solidFill>
                  <a:schemeClr val="tx1">
                    <a:lumMod val="75000"/>
                    <a:lumOff val="25000"/>
                  </a:schemeClr>
                </a:solidFill>
              </a:rPr>
              <a:t>Micro-movement or no movement</a:t>
            </a:r>
          </a:p>
          <a:p>
            <a:pPr lvl="1" fontAlgn="auto">
              <a:spcAft>
                <a:spcPts val="0"/>
              </a:spcAft>
              <a:buFont typeface="Wingdings 3" charset="2"/>
              <a:buChar char=""/>
              <a:defRPr/>
            </a:pPr>
            <a:r>
              <a:rPr lang="en-GB" altLang="en-US" sz="2000">
                <a:solidFill>
                  <a:schemeClr val="tx1">
                    <a:lumMod val="75000"/>
                    <a:lumOff val="25000"/>
                  </a:schemeClr>
                </a:solidFill>
              </a:rPr>
              <a:t>Blood supply (scaphoid, talus, femoral &amp; humeral head)</a:t>
            </a:r>
          </a:p>
          <a:p>
            <a:pPr lvl="1" fontAlgn="auto">
              <a:spcAft>
                <a:spcPts val="0"/>
              </a:spcAft>
              <a:buFont typeface="Wingdings 3" charset="2"/>
              <a:buChar char=""/>
              <a:defRPr/>
            </a:pPr>
            <a:r>
              <a:rPr lang="en-GB" altLang="en-US" sz="2000">
                <a:solidFill>
                  <a:schemeClr val="tx1">
                    <a:lumMod val="75000"/>
                    <a:lumOff val="25000"/>
                  </a:schemeClr>
                </a:solidFill>
              </a:rPr>
              <a:t>Type of bone</a:t>
            </a:r>
          </a:p>
          <a:p>
            <a:pPr lvl="1" fontAlgn="auto">
              <a:spcAft>
                <a:spcPts val="0"/>
              </a:spcAft>
              <a:buFont typeface="Wingdings 3" charset="2"/>
              <a:buChar char=""/>
              <a:defRPr/>
            </a:pPr>
            <a:r>
              <a:rPr lang="en-GB" altLang="en-US" sz="2000">
                <a:solidFill>
                  <a:schemeClr val="tx1">
                    <a:lumMod val="75000"/>
                    <a:lumOff val="25000"/>
                  </a:schemeClr>
                </a:solidFill>
              </a:rPr>
              <a:t>No infection</a:t>
            </a:r>
          </a:p>
          <a:p>
            <a:pPr fontAlgn="auto">
              <a:spcAft>
                <a:spcPts val="0"/>
              </a:spcAft>
              <a:buFont typeface="Wingdings 3" charset="2"/>
              <a:buChar char=""/>
              <a:defRPr/>
            </a:pPr>
            <a:r>
              <a:rPr lang="en-GB" altLang="en-US" sz="2800">
                <a:solidFill>
                  <a:schemeClr val="tx1">
                    <a:lumMod val="75000"/>
                    <a:lumOff val="25000"/>
                  </a:schemeClr>
                </a:solidFill>
              </a:rPr>
              <a:t>The patient</a:t>
            </a:r>
          </a:p>
          <a:p>
            <a:pPr fontAlgn="auto">
              <a:spcAft>
                <a:spcPts val="0"/>
              </a:spcAft>
              <a:buFont typeface="Wingdings 3" charset="2"/>
              <a:buChar char=""/>
              <a:defRPr/>
            </a:pPr>
            <a:r>
              <a:rPr lang="en-GB" altLang="en-US" sz="2800">
                <a:solidFill>
                  <a:schemeClr val="tx1">
                    <a:lumMod val="75000"/>
                    <a:lumOff val="25000"/>
                  </a:schemeClr>
                </a:solidFill>
              </a:rPr>
              <a:t>The method of treatment</a:t>
            </a:r>
            <a:endParaRPr lang="en-GB" altLang="en-US">
              <a:solidFill>
                <a:schemeClr val="tx1">
                  <a:lumMod val="75000"/>
                  <a:lumOff val="25000"/>
                </a:schemeClr>
              </a:solidFill>
            </a:endParaRPr>
          </a:p>
        </p:txBody>
      </p:sp>
      <p:sp>
        <p:nvSpPr>
          <p:cNvPr id="23554" name="Rectangle 2"/>
          <p:cNvSpPr>
            <a:spLocks noGrp="1" noChangeArrowheads="1"/>
          </p:cNvSpPr>
          <p:nvPr>
            <p:ph type="title"/>
          </p:nvPr>
        </p:nvSpPr>
        <p:spPr>
          <a:xfrm>
            <a:off x="423333" y="842963"/>
            <a:ext cx="11516784" cy="641350"/>
          </a:xfrm>
        </p:spPr>
        <p:txBody>
          <a:bodyPr>
            <a:normAutofit fontScale="90000"/>
          </a:bodyPr>
          <a:lstStyle/>
          <a:p>
            <a:r>
              <a:rPr lang="en-GB" altLang="en-US" u="sng" smtClean="0"/>
              <a:t>Factors affecting fracture healing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fontAlgn="ctr">
              <a:buNone/>
            </a:pPr>
            <a:r>
              <a:rPr lang="en-GB" b="1" dirty="0" smtClean="0"/>
              <a:t>Stage of Haematoma (24-48Hrs)</a:t>
            </a:r>
          </a:p>
          <a:p>
            <a:r>
              <a:rPr lang="en-GB" dirty="0" smtClean="0"/>
              <a:t>Injury (fracture) leads to haematoma formation from the damaged blood vessels of the </a:t>
            </a:r>
            <a:r>
              <a:rPr lang="en-GB" dirty="0" err="1" smtClean="0"/>
              <a:t>periosteum</a:t>
            </a:r>
            <a:r>
              <a:rPr lang="en-GB" dirty="0" smtClean="0"/>
              <a:t>, </a:t>
            </a:r>
            <a:r>
              <a:rPr lang="en-GB" dirty="0" err="1" smtClean="0"/>
              <a:t>endosteum</a:t>
            </a:r>
            <a:r>
              <a:rPr lang="en-GB" dirty="0" smtClean="0"/>
              <a:t>, and surrounding tissues &amp; there is necrosis of bone immediately adjacent to the fracture.</a:t>
            </a:r>
          </a:p>
          <a:p>
            <a:endParaRPr lang="en-GB" dirty="0" smtClean="0"/>
          </a:p>
          <a:p>
            <a:pPr fontAlgn="ctr">
              <a:buNone/>
            </a:pPr>
            <a:r>
              <a:rPr lang="en-GB" b="1" dirty="0" smtClean="0"/>
              <a:t>Stage of Inflammation &amp; Cellular proliferation</a:t>
            </a:r>
          </a:p>
          <a:p>
            <a:r>
              <a:rPr lang="en-GB" dirty="0" smtClean="0"/>
              <a:t>There is immediate release of cytokines that;</a:t>
            </a:r>
          </a:p>
          <a:p>
            <a:pPr fontAlgn="ctr"/>
            <a:r>
              <a:rPr lang="en-GB" dirty="0" smtClean="0"/>
              <a:t>Within hours attract an inflammatory infiltrate of </a:t>
            </a:r>
            <a:r>
              <a:rPr lang="en-GB" b="1" dirty="0" err="1" smtClean="0"/>
              <a:t>neutrophils</a:t>
            </a:r>
            <a:r>
              <a:rPr lang="en-GB" b="1" dirty="0" smtClean="0"/>
              <a:t> and macrophages</a:t>
            </a:r>
            <a:r>
              <a:rPr lang="en-GB" dirty="0" smtClean="0"/>
              <a:t> into the haematoma that </a:t>
            </a:r>
            <a:r>
              <a:rPr lang="en-GB" dirty="0" err="1" smtClean="0"/>
              <a:t>debride</a:t>
            </a:r>
            <a:r>
              <a:rPr lang="en-GB" dirty="0" smtClean="0"/>
              <a:t> and digest necrotic tissue and debris, including bone, on the fracture surface.</a:t>
            </a:r>
          </a:p>
          <a:p>
            <a:pPr fontAlgn="ctr"/>
            <a:r>
              <a:rPr lang="en-GB" dirty="0" smtClean="0"/>
              <a:t>Attract </a:t>
            </a:r>
            <a:r>
              <a:rPr lang="en-GB" b="1" dirty="0" smtClean="0"/>
              <a:t>undifferentiated stem cells</a:t>
            </a:r>
            <a:r>
              <a:rPr lang="en-GB" dirty="0" smtClean="0"/>
              <a:t> - probably from the </a:t>
            </a:r>
            <a:r>
              <a:rPr lang="en-GB" dirty="0" err="1" smtClean="0"/>
              <a:t>periosteum</a:t>
            </a:r>
            <a:r>
              <a:rPr lang="en-GB" dirty="0" smtClean="0"/>
              <a:t> &amp; the </a:t>
            </a:r>
            <a:r>
              <a:rPr lang="en-GB" dirty="0" err="1" smtClean="0"/>
              <a:t>endosteum</a:t>
            </a:r>
            <a:r>
              <a:rPr lang="en-GB" dirty="0" smtClean="0"/>
              <a:t>, which migrate in &amp; start differentiating into </a:t>
            </a:r>
            <a:r>
              <a:rPr lang="en-GB" b="1" dirty="0" smtClean="0"/>
              <a:t>fibroblasts &amp; bone-producing cells (</a:t>
            </a:r>
            <a:r>
              <a:rPr lang="en-GB" b="1" dirty="0" err="1" smtClean="0"/>
              <a:t>chondroblasts</a:t>
            </a:r>
            <a:r>
              <a:rPr lang="en-GB" b="1" dirty="0" smtClean="0"/>
              <a:t>, </a:t>
            </a:r>
            <a:r>
              <a:rPr lang="en-GB" b="1" dirty="0" err="1" smtClean="0"/>
              <a:t>osteoblasts</a:t>
            </a:r>
            <a:r>
              <a:rPr lang="en-GB" b="1" dirty="0" smtClean="0"/>
              <a:t>). </a:t>
            </a:r>
            <a:r>
              <a:rPr lang="en-GB" i="1" dirty="0" smtClean="0"/>
              <a:t>Low-oxygen tension, low pH, and movement </a:t>
            </a:r>
            <a:r>
              <a:rPr lang="en-GB" dirty="0" smtClean="0"/>
              <a:t>favour the differentiation of </a:t>
            </a:r>
            <a:r>
              <a:rPr lang="en-GB" b="1" dirty="0" err="1" smtClean="0"/>
              <a:t>chondrocytes</a:t>
            </a:r>
            <a:r>
              <a:rPr lang="en-GB" dirty="0" smtClean="0"/>
              <a:t>; </a:t>
            </a:r>
            <a:r>
              <a:rPr lang="en-GB" i="1" dirty="0" smtClean="0"/>
              <a:t>high-oxygen tension, high pH, and stability</a:t>
            </a:r>
            <a:r>
              <a:rPr lang="en-GB" dirty="0" smtClean="0"/>
              <a:t> predispose to </a:t>
            </a:r>
            <a:r>
              <a:rPr lang="en-GB" b="1" dirty="0" err="1" smtClean="0"/>
              <a:t>osteoblasts</a:t>
            </a:r>
            <a:r>
              <a:rPr lang="en-GB" b="1" dirty="0" smtClean="0"/>
              <a:t>.</a:t>
            </a:r>
            <a:r>
              <a:rPr lang="en-GB" dirty="0" smtClean="0"/>
              <a:t> </a:t>
            </a:r>
          </a:p>
        </p:txBody>
      </p:sp>
      <p:sp>
        <p:nvSpPr>
          <p:cNvPr id="2" name="Title 1"/>
          <p:cNvSpPr>
            <a:spLocks noGrp="1"/>
          </p:cNvSpPr>
          <p:nvPr>
            <p:ph type="title"/>
          </p:nvPr>
        </p:nvSpPr>
        <p:spPr/>
        <p:txBody>
          <a:bodyPr/>
          <a:lstStyle/>
          <a:p>
            <a:r>
              <a:rPr lang="en-US" dirty="0" err="1" smtClean="0"/>
              <a:t>Pathophysiology</a:t>
            </a:r>
            <a:r>
              <a:rPr lang="en-US" dirty="0" smtClean="0"/>
              <a:t> of fracture healing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fontAlgn="ctr">
              <a:buNone/>
            </a:pPr>
            <a:r>
              <a:rPr lang="en-GB" b="1" dirty="0" smtClean="0"/>
              <a:t>Stage of Callus formation (4-6wks)</a:t>
            </a:r>
          </a:p>
          <a:p>
            <a:pPr fontAlgn="ctr">
              <a:buNone/>
            </a:pPr>
            <a:r>
              <a:rPr lang="en-GB" b="1" dirty="0" smtClean="0"/>
              <a:t>     </a:t>
            </a:r>
            <a:r>
              <a:rPr lang="en-GB" dirty="0" smtClean="0"/>
              <a:t>The haematoma is gradually replaced by </a:t>
            </a:r>
            <a:r>
              <a:rPr lang="en-GB" b="1" dirty="0" smtClean="0"/>
              <a:t>specialized granulation tissue</a:t>
            </a:r>
            <a:r>
              <a:rPr lang="en-GB" dirty="0" smtClean="0"/>
              <a:t> with the power to form bone - </a:t>
            </a:r>
            <a:r>
              <a:rPr lang="en-GB" b="1" dirty="0" smtClean="0"/>
              <a:t>callus, </a:t>
            </a:r>
            <a:r>
              <a:rPr lang="en-GB" dirty="0" smtClean="0"/>
              <a:t>from both sides of the fracture.</a:t>
            </a:r>
          </a:p>
          <a:p>
            <a:pPr fontAlgn="ctr">
              <a:buNone/>
            </a:pPr>
            <a:r>
              <a:rPr lang="en-GB" dirty="0" smtClean="0"/>
              <a:t>     Callus is composed of </a:t>
            </a:r>
            <a:r>
              <a:rPr lang="en-GB" b="1" dirty="0" smtClean="0"/>
              <a:t>fibroblasts, endothelial cells, and bone-forming cells (</a:t>
            </a:r>
            <a:r>
              <a:rPr lang="en-GB" b="1" dirty="0" err="1" smtClean="0"/>
              <a:t>chondroblasts</a:t>
            </a:r>
            <a:r>
              <a:rPr lang="en-GB" b="1" dirty="0" smtClean="0"/>
              <a:t>, </a:t>
            </a:r>
            <a:r>
              <a:rPr lang="en-GB" b="1" dirty="0" err="1" smtClean="0"/>
              <a:t>osteoblasts</a:t>
            </a:r>
            <a:r>
              <a:rPr lang="en-GB" b="1" dirty="0" smtClean="0"/>
              <a:t>).</a:t>
            </a:r>
            <a:r>
              <a:rPr lang="en-GB" dirty="0" smtClean="0"/>
              <a:t> </a:t>
            </a:r>
          </a:p>
          <a:p>
            <a:pPr>
              <a:buNone/>
            </a:pPr>
            <a:r>
              <a:rPr lang="en-GB" dirty="0" smtClean="0"/>
              <a:t>    The extent to which callus forms from the medulla, the </a:t>
            </a:r>
            <a:r>
              <a:rPr lang="en-GB" dirty="0" err="1" smtClean="0"/>
              <a:t>periosteum</a:t>
            </a:r>
            <a:r>
              <a:rPr lang="en-GB" dirty="0" smtClean="0"/>
              <a:t>, or cortical bone depends upon;</a:t>
            </a:r>
          </a:p>
          <a:p>
            <a:pPr fontAlgn="ctr">
              <a:buFont typeface="Arial" pitchFamily="34" charset="0"/>
              <a:buChar char="•"/>
            </a:pPr>
            <a:r>
              <a:rPr lang="en-GB" dirty="0" smtClean="0"/>
              <a:t>the site of fracture</a:t>
            </a:r>
          </a:p>
          <a:p>
            <a:pPr fontAlgn="ctr">
              <a:buFont typeface="Arial" pitchFamily="34" charset="0"/>
              <a:buChar char="•"/>
            </a:pPr>
            <a:r>
              <a:rPr lang="en-GB" dirty="0" smtClean="0"/>
              <a:t>the degree of immobilization</a:t>
            </a:r>
          </a:p>
          <a:p>
            <a:pPr fontAlgn="ctr">
              <a:buFont typeface="Arial" pitchFamily="34" charset="0"/>
              <a:buChar char="•"/>
            </a:pPr>
            <a:r>
              <a:rPr lang="en-GB" dirty="0" smtClean="0"/>
              <a:t>the type of bone injured</a:t>
            </a:r>
          </a:p>
          <a:p>
            <a:pPr>
              <a:buFont typeface="Arial" pitchFamily="34" charset="0"/>
              <a:buChar char="•"/>
            </a:pPr>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fontAlgn="ctr">
              <a:buNone/>
            </a:pPr>
            <a:r>
              <a:rPr lang="en-GB" b="1" dirty="0" smtClean="0"/>
              <a:t>Stage of Consolidation</a:t>
            </a:r>
          </a:p>
          <a:p>
            <a:r>
              <a:rPr lang="en-GB" dirty="0" smtClean="0"/>
              <a:t>This final phase, involving the replacement of </a:t>
            </a:r>
            <a:r>
              <a:rPr lang="en-GB" b="1" dirty="0" smtClean="0"/>
              <a:t>woven bone</a:t>
            </a:r>
            <a:r>
              <a:rPr lang="en-GB" dirty="0" smtClean="0"/>
              <a:t> (Immature bone or </a:t>
            </a:r>
            <a:r>
              <a:rPr lang="en-GB" b="1" dirty="0" err="1" smtClean="0"/>
              <a:t>osteoid</a:t>
            </a:r>
            <a:r>
              <a:rPr lang="en-GB" b="1" dirty="0" smtClean="0"/>
              <a:t> </a:t>
            </a:r>
            <a:r>
              <a:rPr lang="en-GB" dirty="0" smtClean="0"/>
              <a:t>which is </a:t>
            </a:r>
            <a:r>
              <a:rPr lang="en-GB" b="1" dirty="0" smtClean="0"/>
              <a:t>calcified callus</a:t>
            </a:r>
            <a:r>
              <a:rPr lang="en-GB" dirty="0" smtClean="0"/>
              <a:t>) by</a:t>
            </a:r>
            <a:r>
              <a:rPr lang="en-GB" b="1" dirty="0" smtClean="0"/>
              <a:t> lamellar bone</a:t>
            </a:r>
            <a:r>
              <a:rPr lang="en-GB" dirty="0" smtClean="0"/>
              <a:t> in various shapes and arrangements, is necessary to restore the bone to optimal function.</a:t>
            </a:r>
          </a:p>
          <a:p>
            <a:r>
              <a:rPr lang="en-GB" dirty="0" smtClean="0"/>
              <a:t> This process </a:t>
            </a:r>
            <a:r>
              <a:rPr lang="en-GB" b="1" dirty="0" smtClean="0"/>
              <a:t>- consolidation</a:t>
            </a:r>
            <a:r>
              <a:rPr lang="en-GB" dirty="0" smtClean="0"/>
              <a:t> - involves the simultaneous meticulously coordinated removal of bone from one site (</a:t>
            </a:r>
            <a:r>
              <a:rPr lang="en-GB" b="1" dirty="0" err="1" smtClean="0"/>
              <a:t>osteoclasts</a:t>
            </a:r>
            <a:r>
              <a:rPr lang="en-GB" dirty="0" smtClean="0"/>
              <a:t>) and deposition in another (</a:t>
            </a:r>
            <a:r>
              <a:rPr lang="en-GB" b="1" dirty="0" err="1" smtClean="0"/>
              <a:t>osteoblasts</a:t>
            </a:r>
            <a:r>
              <a:rPr lang="en-GB" dirty="0" smtClean="0"/>
              <a:t>) &amp; </a:t>
            </a:r>
            <a:r>
              <a:rPr lang="en-GB" b="1" dirty="0" smtClean="0"/>
              <a:t>Ossification</a:t>
            </a:r>
            <a:r>
              <a:rPr lang="en-GB" dirty="0" smtClean="0"/>
              <a:t> - the process of deposition of </a:t>
            </a:r>
            <a:r>
              <a:rPr lang="en-GB" b="1" dirty="0" smtClean="0"/>
              <a:t>inorganic bone substance</a:t>
            </a:r>
            <a:r>
              <a:rPr lang="en-GB" dirty="0" smtClean="0"/>
              <a:t> by </a:t>
            </a:r>
            <a:r>
              <a:rPr lang="en-GB" b="1" dirty="0" err="1" smtClean="0"/>
              <a:t>osteoblasts</a:t>
            </a:r>
            <a:r>
              <a:rPr lang="en-GB" b="1" dirty="0" smtClean="0"/>
              <a:t> </a:t>
            </a:r>
            <a:r>
              <a:rPr lang="en-GB" dirty="0" smtClean="0"/>
              <a:t>about themselves - starts at the </a:t>
            </a:r>
            <a:r>
              <a:rPr lang="en-GB" b="1" dirty="0" smtClean="0"/>
              <a:t>centre</a:t>
            </a:r>
            <a:r>
              <a:rPr lang="en-GB" dirty="0" smtClean="0"/>
              <a:t> of the fracture cleft, where oxygen levels may be low. </a:t>
            </a:r>
          </a:p>
          <a:p>
            <a:r>
              <a:rPr lang="en-GB" b="1" dirty="0" err="1" smtClean="0"/>
              <a:t>Osteoclasts</a:t>
            </a:r>
            <a:r>
              <a:rPr lang="en-GB" dirty="0" smtClean="0"/>
              <a:t> are derived from</a:t>
            </a:r>
            <a:r>
              <a:rPr lang="en-GB" b="1" dirty="0" smtClean="0"/>
              <a:t> </a:t>
            </a:r>
            <a:r>
              <a:rPr lang="en-GB" b="1" dirty="0" err="1" smtClean="0"/>
              <a:t>monocytes</a:t>
            </a:r>
            <a:r>
              <a:rPr lang="en-GB" b="1" dirty="0" smtClean="0"/>
              <a:t> </a:t>
            </a:r>
            <a:r>
              <a:rPr lang="en-GB" dirty="0" smtClean="0"/>
              <a:t>and are large multinucleated cells that remove bone. They are located on the </a:t>
            </a:r>
            <a:r>
              <a:rPr lang="en-GB" dirty="0" err="1" smtClean="0"/>
              <a:t>resorption</a:t>
            </a:r>
            <a:r>
              <a:rPr lang="en-GB" dirty="0" smtClean="0"/>
              <a:t> surfaces of the bone. </a:t>
            </a:r>
            <a:r>
              <a:rPr lang="en-GB" b="1" dirty="0" err="1" smtClean="0"/>
              <a:t>Osteoblasts</a:t>
            </a:r>
            <a:r>
              <a:rPr lang="en-GB" dirty="0" smtClean="0"/>
              <a:t> are </a:t>
            </a:r>
            <a:r>
              <a:rPr lang="en-GB" b="1" dirty="0" smtClean="0"/>
              <a:t>mononuclear </a:t>
            </a:r>
            <a:r>
              <a:rPr lang="en-GB" dirty="0" smtClean="0"/>
              <a:t>and are responsible for the accretion of bone. </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r>
              <a:rPr lang="en-US" dirty="0"/>
              <a:t>1. Degree of illness of the </a:t>
            </a:r>
            <a:r>
              <a:rPr lang="en-US" dirty="0" err="1"/>
              <a:t>patient.patient</a:t>
            </a:r>
            <a:r>
              <a:rPr lang="en-US" dirty="0"/>
              <a:t> may require resuscitation.</a:t>
            </a:r>
          </a:p>
          <a:p>
            <a:r>
              <a:rPr lang="en-US" dirty="0"/>
              <a:t>2. Nature of the fracture that is if open or closed</a:t>
            </a:r>
          </a:p>
          <a:p>
            <a:r>
              <a:rPr lang="en-US" dirty="0"/>
              <a:t>3. Age of the patient.</a:t>
            </a:r>
          </a:p>
          <a:p>
            <a:r>
              <a:rPr lang="en-US" dirty="0"/>
              <a:t>4. The type of bone involved</a:t>
            </a:r>
          </a:p>
          <a:p>
            <a:r>
              <a:rPr lang="en-US" dirty="0"/>
              <a:t>5. The fracture line.</a:t>
            </a:r>
          </a:p>
          <a:p>
            <a:endParaRPr lang="en-US" dirty="0"/>
          </a:p>
        </p:txBody>
      </p:sp>
      <p:sp>
        <p:nvSpPr>
          <p:cNvPr id="2" name="Title 1"/>
          <p:cNvSpPr>
            <a:spLocks noGrp="1"/>
          </p:cNvSpPr>
          <p:nvPr>
            <p:ph type="title"/>
          </p:nvPr>
        </p:nvSpPr>
        <p:spPr/>
        <p:txBody>
          <a:bodyPr>
            <a:normAutofit fontScale="90000"/>
          </a:bodyPr>
          <a:lstStyle/>
          <a:p>
            <a:r>
              <a:rPr lang="en-US" dirty="0"/>
              <a:t>FACTORS INFLUENCING FRACTURE MANAGEMENT</a:t>
            </a:r>
          </a:p>
        </p:txBody>
      </p:sp>
    </p:spTree>
    <p:extLst>
      <p:ext uri="{BB962C8B-B14F-4D97-AF65-F5344CB8AC3E}">
        <p14:creationId xmlns:p14="http://schemas.microsoft.com/office/powerpoint/2010/main" val="389098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ctr">
              <a:buNone/>
            </a:pPr>
            <a:r>
              <a:rPr lang="en-GB" b="1" dirty="0" smtClean="0"/>
              <a:t>Stage of Remodelling</a:t>
            </a:r>
          </a:p>
          <a:p>
            <a:r>
              <a:rPr lang="en-GB" dirty="0" smtClean="0"/>
              <a:t>Bone is strengthened in the lines of stress &amp; </a:t>
            </a:r>
            <a:r>
              <a:rPr lang="en-GB" dirty="0" err="1" smtClean="0"/>
              <a:t>resorbed</a:t>
            </a:r>
            <a:r>
              <a:rPr lang="en-GB" dirty="0" smtClean="0"/>
              <a:t> elsewhere</a:t>
            </a:r>
            <a:endParaRPr lang="en-GB"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Despite effective management of fractures, complications are likely to occur. They can be early, intermediate and late complications.</a:t>
            </a:r>
          </a:p>
          <a:p>
            <a:endParaRPr lang="en-US" dirty="0"/>
          </a:p>
        </p:txBody>
      </p:sp>
      <p:sp>
        <p:nvSpPr>
          <p:cNvPr id="2" name="Title 1"/>
          <p:cNvSpPr>
            <a:spLocks noGrp="1"/>
          </p:cNvSpPr>
          <p:nvPr>
            <p:ph type="title"/>
          </p:nvPr>
        </p:nvSpPr>
        <p:spPr/>
        <p:txBody>
          <a:bodyPr/>
          <a:lstStyle/>
          <a:p>
            <a:r>
              <a:rPr lang="en-US" dirty="0"/>
              <a:t>GENERAL COMPLICATIONS OF FRACTURE</a:t>
            </a:r>
          </a:p>
        </p:txBody>
      </p:sp>
    </p:spTree>
    <p:extLst>
      <p:ext uri="{BB962C8B-B14F-4D97-AF65-F5344CB8AC3E}">
        <p14:creationId xmlns:p14="http://schemas.microsoft.com/office/powerpoint/2010/main" val="2193496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1. Early complications (local) within few weeks</a:t>
            </a:r>
            <a:endParaRPr lang="en-US" dirty="0"/>
          </a:p>
          <a:p>
            <a:pPr>
              <a:buFont typeface="Wingdings" panose="05000000000000000000" pitchFamily="2" charset="2"/>
              <a:buChar char="v"/>
            </a:pPr>
            <a:r>
              <a:rPr lang="en-US" dirty="0"/>
              <a:t>Fracture fever – due to normal tissue response to trauma.</a:t>
            </a:r>
          </a:p>
          <a:p>
            <a:pPr>
              <a:buFont typeface="Wingdings" panose="05000000000000000000" pitchFamily="2" charset="2"/>
              <a:buChar char="v"/>
            </a:pPr>
            <a:r>
              <a:rPr lang="en-US" dirty="0"/>
              <a:t>Soft tissue injuries to blood vessels, muscles and nerves.</a:t>
            </a:r>
          </a:p>
          <a:p>
            <a:pPr>
              <a:buFont typeface="Wingdings" panose="05000000000000000000" pitchFamily="2" charset="2"/>
              <a:buChar char="v"/>
            </a:pPr>
            <a:r>
              <a:rPr lang="en-US" dirty="0"/>
              <a:t>Bleeding –This may be revealed or concealed.</a:t>
            </a:r>
          </a:p>
          <a:p>
            <a:pPr>
              <a:buFont typeface="Wingdings" panose="05000000000000000000" pitchFamily="2" charset="2"/>
              <a:buChar char="v"/>
            </a:pPr>
            <a:r>
              <a:rPr lang="en-US" dirty="0" smtClean="0"/>
              <a:t>Crush syndrome – When there is prolonged compression of muscles, after release there is tendency   release </a:t>
            </a:r>
            <a:r>
              <a:rPr lang="en-US" dirty="0" err="1" smtClean="0"/>
              <a:t>myohaematin</a:t>
            </a:r>
            <a:r>
              <a:rPr lang="en-US" dirty="0" smtClean="0"/>
              <a:t> acid which is circulated in blood. When it reaches the kidney it may block the renal tubules or cause renal artery spasm which leads to renal tubular necrosis leading to renal failure.</a:t>
            </a:r>
          </a:p>
          <a:p>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689074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2. Early general.</a:t>
            </a:r>
            <a:endParaRPr lang="en-US" dirty="0"/>
          </a:p>
          <a:p>
            <a:pPr marL="0" lvl="0" indent="0">
              <a:buNone/>
            </a:pPr>
            <a:r>
              <a:rPr lang="en-US" dirty="0"/>
              <a:t>Hemorrhage – If severe leads to </a:t>
            </a:r>
            <a:r>
              <a:rPr lang="en-US" dirty="0" err="1"/>
              <a:t>hypovalaemic</a:t>
            </a:r>
            <a:r>
              <a:rPr lang="en-US" dirty="0"/>
              <a:t> shock.</a:t>
            </a:r>
          </a:p>
          <a:p>
            <a:pPr marL="0" lvl="0" indent="0">
              <a:buNone/>
            </a:pPr>
            <a:r>
              <a:rPr lang="en-US" dirty="0"/>
              <a:t>Neurogenic shock- This s due to involvement of the nerves # Ribs.</a:t>
            </a:r>
          </a:p>
          <a:p>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244063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a:t>3</a:t>
            </a:r>
            <a:r>
              <a:rPr lang="en-US" b="1" dirty="0"/>
              <a:t>. Intermediate local (24-48hrs</a:t>
            </a:r>
            <a:r>
              <a:rPr lang="en-US" dirty="0"/>
              <a:t>).</a:t>
            </a:r>
          </a:p>
          <a:p>
            <a:pPr marL="0" indent="0">
              <a:buNone/>
            </a:pPr>
            <a:r>
              <a:rPr lang="en-US" dirty="0"/>
              <a:t>  a) Infections -if the wound is left uncovered or contaminated. It can lead</a:t>
            </a:r>
          </a:p>
          <a:p>
            <a:pPr marL="0" indent="0">
              <a:buNone/>
            </a:pPr>
            <a:r>
              <a:rPr lang="en-US" dirty="0"/>
              <a:t>     to the following;</a:t>
            </a:r>
          </a:p>
          <a:p>
            <a:pPr marL="0" indent="0">
              <a:buNone/>
            </a:pPr>
            <a:r>
              <a:rPr lang="en-US" dirty="0"/>
              <a:t>     </a:t>
            </a:r>
            <a:r>
              <a:rPr lang="en-US" dirty="0" err="1"/>
              <a:t>i</a:t>
            </a:r>
            <a:r>
              <a:rPr lang="en-US" dirty="0"/>
              <a:t>) Local wound infection</a:t>
            </a:r>
          </a:p>
          <a:p>
            <a:pPr marL="0" indent="0">
              <a:buNone/>
            </a:pPr>
            <a:r>
              <a:rPr lang="en-US" dirty="0"/>
              <a:t>     </a:t>
            </a:r>
            <a:r>
              <a:rPr lang="en-US" b="1" dirty="0"/>
              <a:t>i</a:t>
            </a:r>
            <a:r>
              <a:rPr lang="en-US" dirty="0"/>
              <a:t>i) Tetanus</a:t>
            </a:r>
          </a:p>
          <a:p>
            <a:pPr marL="0" indent="0">
              <a:buNone/>
            </a:pPr>
            <a:r>
              <a:rPr lang="en-US" dirty="0"/>
              <a:t>     iii) </a:t>
            </a:r>
            <a:r>
              <a:rPr lang="en-US" dirty="0" err="1"/>
              <a:t>Gangreen</a:t>
            </a:r>
            <a:r>
              <a:rPr lang="en-US" dirty="0"/>
              <a:t> gas-gas</a:t>
            </a:r>
          </a:p>
          <a:p>
            <a:pPr marL="0" indent="0">
              <a:buNone/>
            </a:pPr>
            <a:r>
              <a:rPr lang="en-US" dirty="0"/>
              <a:t>     iv) </a:t>
            </a:r>
            <a:r>
              <a:rPr lang="en-US" dirty="0" err="1"/>
              <a:t>Osteomyelitits</a:t>
            </a:r>
            <a:endParaRPr lang="en-US" dirty="0"/>
          </a:p>
          <a:p>
            <a:pPr marL="0" indent="0">
              <a:buNone/>
            </a:pPr>
            <a:r>
              <a:rPr lang="en-US" dirty="0"/>
              <a:t>b)  Fat Embolism</a:t>
            </a:r>
          </a:p>
          <a:p>
            <a:pPr marL="0" indent="0">
              <a:buNone/>
            </a:pPr>
            <a:r>
              <a:rPr lang="en-US" dirty="0"/>
              <a:t>c)  Pulmonary Embolism- far- gas</a:t>
            </a:r>
          </a:p>
          <a:p>
            <a:pPr marL="0" indent="0">
              <a:buNone/>
            </a:pPr>
            <a:r>
              <a:rPr lang="en-US" dirty="0"/>
              <a:t>d) Compartment syndrome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68946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4. Intermediate general.</a:t>
            </a:r>
          </a:p>
          <a:p>
            <a:pPr>
              <a:buFont typeface="Wingdings" panose="05000000000000000000" pitchFamily="2" charset="2"/>
              <a:buChar char="v"/>
            </a:pPr>
            <a:r>
              <a:rPr lang="en-US" dirty="0"/>
              <a:t>Hypostatic pneumonia due to inhalation of secretions</a:t>
            </a:r>
          </a:p>
          <a:p>
            <a:pPr>
              <a:buFont typeface="Wingdings" panose="05000000000000000000" pitchFamily="2" charset="2"/>
              <a:buChar char="v"/>
            </a:pPr>
            <a:r>
              <a:rPr lang="en-US" dirty="0"/>
              <a:t>Bed sores due to prolonged bed rest.</a:t>
            </a:r>
          </a:p>
          <a:p>
            <a:pPr>
              <a:buFont typeface="Wingdings" panose="05000000000000000000" pitchFamily="2" charset="2"/>
              <a:buChar char="v"/>
            </a:pPr>
            <a:r>
              <a:rPr lang="en-US" dirty="0"/>
              <a:t>Anuria due to renal failure.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844079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t>5. Late local complications.</a:t>
            </a:r>
            <a:endParaRPr lang="en-US" dirty="0"/>
          </a:p>
          <a:p>
            <a:pPr>
              <a:buFont typeface="Wingdings" panose="05000000000000000000" pitchFamily="2" charset="2"/>
              <a:buChar char="v"/>
            </a:pPr>
            <a:r>
              <a:rPr lang="en-US" dirty="0"/>
              <a:t>Mal union</a:t>
            </a:r>
          </a:p>
          <a:p>
            <a:pPr>
              <a:buFont typeface="Wingdings" panose="05000000000000000000" pitchFamily="2" charset="2"/>
              <a:buChar char="v"/>
            </a:pPr>
            <a:r>
              <a:rPr lang="en-US" dirty="0"/>
              <a:t>non- union</a:t>
            </a:r>
          </a:p>
          <a:p>
            <a:pPr>
              <a:buFont typeface="Wingdings" panose="05000000000000000000" pitchFamily="2" charset="2"/>
              <a:buChar char="v"/>
            </a:pPr>
            <a:r>
              <a:rPr lang="en-US" dirty="0"/>
              <a:t>Osteoarthritis – if fracture occurs through a joint.</a:t>
            </a:r>
          </a:p>
          <a:p>
            <a:pPr>
              <a:buFont typeface="Wingdings" panose="05000000000000000000" pitchFamily="2" charset="2"/>
              <a:buChar char="v"/>
            </a:pPr>
            <a:r>
              <a:rPr lang="en-US" dirty="0" err="1"/>
              <a:t>Sudecks</a:t>
            </a:r>
            <a:r>
              <a:rPr lang="en-US" dirty="0"/>
              <a:t> atrophy- due to lack of use of the limb.(Disuse atrophy)</a:t>
            </a:r>
          </a:p>
          <a:p>
            <a:pPr>
              <a:buFont typeface="Wingdings" panose="05000000000000000000" pitchFamily="2" charset="2"/>
              <a:buChar char="v"/>
            </a:pPr>
            <a:r>
              <a:rPr lang="en-US" dirty="0"/>
              <a:t>Contracture due to stiffness of the joins.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206816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6. Late general.</a:t>
            </a:r>
            <a:endParaRPr lang="en-US" dirty="0"/>
          </a:p>
          <a:p>
            <a:pPr>
              <a:buFont typeface="Wingdings" panose="05000000000000000000" pitchFamily="2" charset="2"/>
              <a:buChar char="v"/>
            </a:pPr>
            <a:r>
              <a:rPr lang="en-US" dirty="0"/>
              <a:t>generalized bony osteoporosis</a:t>
            </a:r>
          </a:p>
          <a:p>
            <a:pPr>
              <a:buFont typeface="Wingdings" panose="05000000000000000000" pitchFamily="2" charset="2"/>
              <a:buChar char="v"/>
            </a:pPr>
            <a:r>
              <a:rPr lang="en-US" dirty="0"/>
              <a:t>Delirium tremens – due to withdrawal</a:t>
            </a:r>
          </a:p>
          <a:p>
            <a:pPr>
              <a:buFont typeface="Wingdings" panose="05000000000000000000" pitchFamily="2" charset="2"/>
              <a:buChar char="v"/>
            </a:pPr>
            <a:r>
              <a:rPr lang="en-US" dirty="0"/>
              <a:t>Accident neurosis.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11859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b="1" i="1" dirty="0">
                <a:solidFill>
                  <a:srgbClr val="FF0000"/>
                </a:solidFill>
              </a:rPr>
              <a:t>1. Resuscitation- </a:t>
            </a:r>
            <a:r>
              <a:rPr lang="en-US" dirty="0"/>
              <a:t>In the severely injured </a:t>
            </a:r>
            <a:r>
              <a:rPr lang="en-US" dirty="0" smtClean="0"/>
              <a:t>patients </a:t>
            </a:r>
            <a:r>
              <a:rPr lang="en-US" dirty="0"/>
              <a:t>resuscitation will be necessary. Follow the ABC of resuscitation.</a:t>
            </a:r>
          </a:p>
          <a:p>
            <a:pPr marL="0" indent="0">
              <a:buNone/>
            </a:pPr>
            <a:r>
              <a:rPr lang="en-US" b="1" dirty="0"/>
              <a:t>A.</a:t>
            </a:r>
            <a:r>
              <a:rPr lang="en-US" dirty="0"/>
              <a:t> Open the Airway by positioning the patient properly (Head tilt chin lift). Support the tongue if the patient </a:t>
            </a:r>
            <a:r>
              <a:rPr lang="en-US" dirty="0" smtClean="0"/>
              <a:t>is </a:t>
            </a:r>
            <a:r>
              <a:rPr lang="en-US" dirty="0"/>
              <a:t>unconscious and Remove any foreign body.</a:t>
            </a:r>
          </a:p>
          <a:p>
            <a:pPr marL="0" indent="0">
              <a:buNone/>
            </a:pPr>
            <a:r>
              <a:rPr lang="en-US" b="1" dirty="0"/>
              <a:t>B.</a:t>
            </a:r>
            <a:r>
              <a:rPr lang="en-US" dirty="0"/>
              <a:t> Breathing – Assist </a:t>
            </a:r>
            <a:r>
              <a:rPr lang="en-US" dirty="0" smtClean="0"/>
              <a:t>the </a:t>
            </a:r>
            <a:r>
              <a:rPr lang="en-US" dirty="0"/>
              <a:t>patient in breathing using mouth to mouth, giving oxygen using an </a:t>
            </a:r>
            <a:r>
              <a:rPr lang="en-US" dirty="0" err="1"/>
              <a:t>ambu</a:t>
            </a:r>
            <a:r>
              <a:rPr lang="en-US" dirty="0"/>
              <a:t> bag or use end tracheal tube.</a:t>
            </a:r>
          </a:p>
          <a:p>
            <a:pPr marL="0" indent="0">
              <a:buNone/>
            </a:pPr>
            <a:r>
              <a:rPr lang="en-US" b="1" dirty="0"/>
              <a:t>C.</a:t>
            </a:r>
            <a:r>
              <a:rPr lang="en-US" dirty="0"/>
              <a:t> Ensure that there is sufficient circulation. If the patient is in </a:t>
            </a:r>
            <a:r>
              <a:rPr lang="en-US" dirty="0" err="1"/>
              <a:t>hypovolaemic</a:t>
            </a:r>
            <a:r>
              <a:rPr lang="en-US" dirty="0"/>
              <a:t> shock, give Intra venous fluids or whole blood.</a:t>
            </a:r>
          </a:p>
          <a:p>
            <a:pPr marL="0" indent="0">
              <a:buNone/>
            </a:pPr>
            <a:r>
              <a:rPr lang="en-US" b="1" dirty="0"/>
              <a:t> D.</a:t>
            </a:r>
            <a:r>
              <a:rPr lang="en-US" dirty="0"/>
              <a:t> Deal with the diagnosis.</a:t>
            </a:r>
          </a:p>
          <a:p>
            <a:endParaRPr lang="en-US" dirty="0"/>
          </a:p>
          <a:p>
            <a:endParaRPr lang="en-US" dirty="0"/>
          </a:p>
        </p:txBody>
      </p:sp>
      <p:sp>
        <p:nvSpPr>
          <p:cNvPr id="2" name="Title 1"/>
          <p:cNvSpPr>
            <a:spLocks noGrp="1"/>
          </p:cNvSpPr>
          <p:nvPr>
            <p:ph type="title"/>
          </p:nvPr>
        </p:nvSpPr>
        <p:spPr/>
        <p:txBody>
          <a:bodyPr/>
          <a:lstStyle/>
          <a:p>
            <a:r>
              <a:rPr lang="en-US" dirty="0"/>
              <a:t>THE 5 </a:t>
            </a:r>
            <a:r>
              <a:rPr lang="en-US" dirty="0" err="1"/>
              <a:t>Rs</a:t>
            </a:r>
            <a:r>
              <a:rPr lang="en-US" dirty="0"/>
              <a:t> OF FRACTURE MANAGEMENT</a:t>
            </a:r>
          </a:p>
        </p:txBody>
      </p:sp>
    </p:spTree>
    <p:extLst>
      <p:ext uri="{BB962C8B-B14F-4D97-AF65-F5344CB8AC3E}">
        <p14:creationId xmlns:p14="http://schemas.microsoft.com/office/powerpoint/2010/main" val="3573727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i="1" dirty="0">
                <a:solidFill>
                  <a:srgbClr val="FF0000"/>
                </a:solidFill>
              </a:rPr>
              <a:t>2. Reduction:</a:t>
            </a:r>
            <a:r>
              <a:rPr lang="en-US" i="1" dirty="0">
                <a:solidFill>
                  <a:srgbClr val="FF0000"/>
                </a:solidFill>
              </a:rPr>
              <a:t> </a:t>
            </a:r>
            <a:r>
              <a:rPr lang="en-US" dirty="0"/>
              <a:t>- The facture needs to be reduced so that healing can</a:t>
            </a:r>
          </a:p>
          <a:p>
            <a:pPr marL="0" indent="0">
              <a:buNone/>
            </a:pPr>
            <a:r>
              <a:rPr lang="en-US" dirty="0"/>
              <a:t>occur. Reduction of a fracture can be done in two ways:</a:t>
            </a:r>
          </a:p>
          <a:p>
            <a:pPr marL="0" indent="0">
              <a:buNone/>
            </a:pPr>
            <a:r>
              <a:rPr lang="en-US" dirty="0"/>
              <a:t> Closed reduction </a:t>
            </a:r>
          </a:p>
          <a:p>
            <a:pPr marL="0" indent="0">
              <a:buNone/>
            </a:pPr>
            <a:r>
              <a:rPr lang="en-US" dirty="0"/>
              <a:t> Open reduction</a:t>
            </a:r>
          </a:p>
          <a:p>
            <a:endParaRPr lang="en-US" dirty="0"/>
          </a:p>
          <a:p>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479201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buNone/>
            </a:pPr>
            <a:r>
              <a:rPr lang="en-US" b="1" dirty="0"/>
              <a:t>a) Manual</a:t>
            </a:r>
            <a:r>
              <a:rPr lang="en-US" dirty="0"/>
              <a:t>- where the clinician pulls the two fragments using his hands e.g. in upper limb.</a:t>
            </a:r>
          </a:p>
          <a:p>
            <a:pPr marL="0" indent="0">
              <a:buNone/>
            </a:pPr>
            <a:r>
              <a:rPr lang="en-US" b="1" dirty="0"/>
              <a:t>b) Skin</a:t>
            </a:r>
            <a:r>
              <a:rPr lang="en-US" dirty="0"/>
              <a:t> – This is by use of pulleys and a weight over the patients skin using a strapping.</a:t>
            </a:r>
          </a:p>
          <a:p>
            <a:pPr marL="0" indent="0">
              <a:buNone/>
            </a:pPr>
            <a:r>
              <a:rPr lang="en-US" dirty="0"/>
              <a:t>This is usually indicated in children or where there is less </a:t>
            </a:r>
            <a:r>
              <a:rPr lang="en-US" dirty="0" err="1"/>
              <a:t>masculative</a:t>
            </a:r>
            <a:r>
              <a:rPr lang="en-US" dirty="0"/>
              <a:t> not more than 7 </a:t>
            </a:r>
            <a:r>
              <a:rPr lang="en-US" dirty="0" err="1"/>
              <a:t>Ib</a:t>
            </a:r>
            <a:r>
              <a:rPr lang="en-US" dirty="0"/>
              <a:t> is required</a:t>
            </a:r>
          </a:p>
        </p:txBody>
      </p:sp>
      <p:sp>
        <p:nvSpPr>
          <p:cNvPr id="2" name="Title 1"/>
          <p:cNvSpPr>
            <a:spLocks noGrp="1"/>
          </p:cNvSpPr>
          <p:nvPr>
            <p:ph type="title"/>
          </p:nvPr>
        </p:nvSpPr>
        <p:spPr/>
        <p:txBody>
          <a:bodyPr/>
          <a:lstStyle/>
          <a:p>
            <a:r>
              <a:rPr lang="en-US" dirty="0"/>
              <a:t>Closed reduction</a:t>
            </a:r>
          </a:p>
        </p:txBody>
      </p:sp>
    </p:spTree>
    <p:extLst>
      <p:ext uri="{BB962C8B-B14F-4D97-AF65-F5344CB8AC3E}">
        <p14:creationId xmlns:p14="http://schemas.microsoft.com/office/powerpoint/2010/main" val="3785494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c)  Skeletal fraction</a:t>
            </a:r>
            <a:r>
              <a:rPr lang="en-US" dirty="0"/>
              <a:t>. This involves use of Steinman pin through a bone. The selected sites include the following:</a:t>
            </a:r>
          </a:p>
          <a:p>
            <a:pPr marL="0" indent="0">
              <a:buNone/>
            </a:pPr>
            <a:r>
              <a:rPr lang="en-US" dirty="0"/>
              <a:t>a) Skull</a:t>
            </a:r>
          </a:p>
          <a:p>
            <a:pPr marL="0" indent="0">
              <a:buNone/>
            </a:pPr>
            <a:r>
              <a:rPr lang="en-US" dirty="0"/>
              <a:t>b) Olecranon</a:t>
            </a:r>
          </a:p>
          <a:p>
            <a:pPr marL="0" indent="0">
              <a:buNone/>
            </a:pPr>
            <a:r>
              <a:rPr lang="en-US" dirty="0"/>
              <a:t>c)  </a:t>
            </a:r>
            <a:r>
              <a:rPr lang="en-US" dirty="0" err="1"/>
              <a:t>Supracodylar</a:t>
            </a:r>
            <a:r>
              <a:rPr lang="en-US" dirty="0"/>
              <a:t> </a:t>
            </a:r>
            <a:r>
              <a:rPr lang="en-US" dirty="0" err="1"/>
              <a:t>Refion</a:t>
            </a:r>
            <a:r>
              <a:rPr lang="en-US" dirty="0"/>
              <a:t> of femur</a:t>
            </a:r>
          </a:p>
          <a:p>
            <a:pPr marL="0" indent="0">
              <a:buNone/>
            </a:pPr>
            <a:r>
              <a:rPr lang="en-US" dirty="0"/>
              <a:t>d) </a:t>
            </a:r>
            <a:r>
              <a:rPr lang="en-US" dirty="0" err="1"/>
              <a:t>Tibial</a:t>
            </a:r>
            <a:r>
              <a:rPr lang="en-US" dirty="0"/>
              <a:t> tuberosity.</a:t>
            </a:r>
          </a:p>
          <a:p>
            <a:pPr marL="0" indent="0">
              <a:buNone/>
            </a:pPr>
            <a:r>
              <a:rPr lang="en-US" dirty="0"/>
              <a:t>e)  </a:t>
            </a:r>
            <a:r>
              <a:rPr lang="en-US" dirty="0" err="1"/>
              <a:t>Calcaneum</a:t>
            </a:r>
            <a:r>
              <a:rPr lang="en-US" dirty="0"/>
              <a:t>.</a:t>
            </a:r>
          </a:p>
          <a:p>
            <a:pPr marL="0" indent="0">
              <a:buNone/>
            </a:pPr>
            <a:r>
              <a:rPr lang="en-US" dirty="0"/>
              <a:t>This is usually done in adults &amp; or where more than 7 </a:t>
            </a:r>
            <a:r>
              <a:rPr lang="en-US" dirty="0" err="1"/>
              <a:t>Ibs</a:t>
            </a:r>
            <a:r>
              <a:rPr lang="en-US" dirty="0"/>
              <a:t> adults will be required to reduce a fracture to over 18 years</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90688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t>This </a:t>
            </a:r>
            <a:r>
              <a:rPr lang="en-US" smtClean="0"/>
              <a:t>is </a:t>
            </a:r>
            <a:r>
              <a:rPr lang="en-US" dirty="0"/>
              <a:t>where a patient must be operated on to reduce a fracture and fix it. It involves use of implants for instance</a:t>
            </a:r>
          </a:p>
          <a:p>
            <a:pPr marL="0" indent="0">
              <a:buNone/>
            </a:pPr>
            <a:r>
              <a:rPr lang="en-US" dirty="0"/>
              <a:t>a) </a:t>
            </a:r>
            <a:r>
              <a:rPr lang="en-US" dirty="0" err="1"/>
              <a:t>Kuntcher</a:t>
            </a:r>
            <a:r>
              <a:rPr lang="en-US" dirty="0"/>
              <a:t> nail K- nail</a:t>
            </a:r>
          </a:p>
          <a:p>
            <a:pPr marL="0" indent="0">
              <a:buNone/>
            </a:pPr>
            <a:r>
              <a:rPr lang="en-US" dirty="0"/>
              <a:t>b) Plate ;straight or angle</a:t>
            </a:r>
          </a:p>
          <a:p>
            <a:pPr marL="0" indent="0">
              <a:buNone/>
            </a:pPr>
            <a:r>
              <a:rPr lang="en-US" dirty="0"/>
              <a:t>c) Screws.</a:t>
            </a:r>
          </a:p>
          <a:p>
            <a:endParaRPr lang="en-US" dirty="0"/>
          </a:p>
        </p:txBody>
      </p:sp>
      <p:sp>
        <p:nvSpPr>
          <p:cNvPr id="2" name="Title 1"/>
          <p:cNvSpPr>
            <a:spLocks noGrp="1"/>
          </p:cNvSpPr>
          <p:nvPr>
            <p:ph type="title"/>
          </p:nvPr>
        </p:nvSpPr>
        <p:spPr/>
        <p:txBody>
          <a:bodyPr>
            <a:normAutofit fontScale="90000"/>
          </a:bodyPr>
          <a:lstStyle/>
          <a:p>
            <a:r>
              <a:rPr lang="en-US" b="1" dirty="0"/>
              <a:t>Open reduction:</a:t>
            </a:r>
            <a:r>
              <a:rPr lang="en-US" dirty="0"/>
              <a:t/>
            </a:r>
            <a:br>
              <a:rPr lang="en-US" dirty="0"/>
            </a:br>
            <a:endParaRPr lang="en-US" dirty="0"/>
          </a:p>
        </p:txBody>
      </p:sp>
    </p:spTree>
    <p:extLst>
      <p:ext uri="{BB962C8B-B14F-4D97-AF65-F5344CB8AC3E}">
        <p14:creationId xmlns:p14="http://schemas.microsoft.com/office/powerpoint/2010/main" val="1056606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1. Failed conservative #</a:t>
            </a:r>
          </a:p>
          <a:p>
            <a:pPr marL="0" indent="0">
              <a:buNone/>
            </a:pPr>
            <a:r>
              <a:rPr lang="en-US" dirty="0"/>
              <a:t>2. Segmental fracture</a:t>
            </a:r>
          </a:p>
          <a:p>
            <a:pPr marL="0" indent="0">
              <a:buNone/>
            </a:pPr>
            <a:r>
              <a:rPr lang="en-US" dirty="0"/>
              <a:t>3. in elderly</a:t>
            </a:r>
          </a:p>
          <a:p>
            <a:pPr marL="0" indent="0">
              <a:buNone/>
            </a:pPr>
            <a:r>
              <a:rPr lang="en-US" dirty="0"/>
              <a:t>4. Early mobilization is required</a:t>
            </a:r>
          </a:p>
          <a:p>
            <a:pPr marL="0" indent="0">
              <a:buNone/>
            </a:pPr>
            <a:r>
              <a:rPr lang="en-US" dirty="0"/>
              <a:t>5. Multiple fractured patient</a:t>
            </a:r>
          </a:p>
          <a:p>
            <a:pPr marL="0" indent="0">
              <a:buNone/>
            </a:pPr>
            <a:r>
              <a:rPr lang="en-US" dirty="0"/>
              <a:t>6. Early mobilization</a:t>
            </a:r>
          </a:p>
          <a:p>
            <a:endParaRPr lang="en-US" dirty="0"/>
          </a:p>
        </p:txBody>
      </p:sp>
      <p:sp>
        <p:nvSpPr>
          <p:cNvPr id="2" name="Title 1"/>
          <p:cNvSpPr>
            <a:spLocks noGrp="1"/>
          </p:cNvSpPr>
          <p:nvPr>
            <p:ph type="title"/>
          </p:nvPr>
        </p:nvSpPr>
        <p:spPr/>
        <p:txBody>
          <a:bodyPr>
            <a:normAutofit fontScale="90000"/>
          </a:bodyPr>
          <a:lstStyle/>
          <a:p>
            <a:r>
              <a:rPr lang="en-US" b="1" dirty="0"/>
              <a:t>Primary Indications of open reduction and internal fixation</a:t>
            </a:r>
            <a:r>
              <a:rPr lang="en-US" dirty="0"/>
              <a:t/>
            </a:r>
            <a:br>
              <a:rPr lang="en-US" dirty="0"/>
            </a:br>
            <a:endParaRPr lang="en-US" dirty="0"/>
          </a:p>
        </p:txBody>
      </p:sp>
    </p:spTree>
    <p:extLst>
      <p:ext uri="{BB962C8B-B14F-4D97-AF65-F5344CB8AC3E}">
        <p14:creationId xmlns:p14="http://schemas.microsoft.com/office/powerpoint/2010/main" val="3490183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i="1" dirty="0">
                <a:solidFill>
                  <a:srgbClr val="FF0000"/>
                </a:solidFill>
              </a:rPr>
              <a:t>3. Restriction of movement:</a:t>
            </a:r>
            <a:endParaRPr lang="en-US" i="1" dirty="0">
              <a:solidFill>
                <a:srgbClr val="FF0000"/>
              </a:solidFill>
            </a:endParaRPr>
          </a:p>
          <a:p>
            <a:pPr marL="0" indent="0">
              <a:buNone/>
            </a:pPr>
            <a:r>
              <a:rPr lang="en-US" dirty="0"/>
              <a:t>The objectives are;</a:t>
            </a:r>
          </a:p>
          <a:p>
            <a:pPr marL="0" lvl="0" indent="0">
              <a:buNone/>
            </a:pPr>
            <a:r>
              <a:rPr lang="en-US" dirty="0"/>
              <a:t>To prevent angulations or displacement of fragments</a:t>
            </a:r>
          </a:p>
          <a:p>
            <a:pPr marL="0" lvl="0" indent="0">
              <a:buNone/>
            </a:pPr>
            <a:r>
              <a:rPr lang="en-US" dirty="0"/>
              <a:t>To prevent movements that interferes with union of a fracture</a:t>
            </a:r>
          </a:p>
          <a:p>
            <a:pPr marL="0" indent="0">
              <a:buNone/>
            </a:pPr>
            <a:r>
              <a:rPr lang="en-US" dirty="0"/>
              <a:t>To relieve pain</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759972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TotalTime>
  <Words>1357</Words>
  <Application>Microsoft Office PowerPoint</Application>
  <PresentationFormat>Custom</PresentationFormat>
  <Paragraphs>138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SPECIFIC PRINCIPLES OF FRACTURE MANAGEMENT</vt:lpstr>
      <vt:lpstr>FACTORS INFLUENCING FRACTURE MANAGEMENT</vt:lpstr>
      <vt:lpstr>THE 5 Rs OF FRACTURE MANAGEMENT</vt:lpstr>
      <vt:lpstr>PowerPoint Presentation</vt:lpstr>
      <vt:lpstr>Closed reduction</vt:lpstr>
      <vt:lpstr>PowerPoint Presentation</vt:lpstr>
      <vt:lpstr>Open reduction: </vt:lpstr>
      <vt:lpstr>Primary Indications of open reduction and internal fixation </vt:lpstr>
      <vt:lpstr>PowerPoint Presentation</vt:lpstr>
      <vt:lpstr>PowerPoint Presentation</vt:lpstr>
      <vt:lpstr>PowerPoint Presentation</vt:lpstr>
      <vt:lpstr>PowerPoint Presentation</vt:lpstr>
      <vt:lpstr>Describing the fracture</vt:lpstr>
      <vt:lpstr>PowerPoint Presentation</vt:lpstr>
      <vt:lpstr>PowerPoint Presentation</vt:lpstr>
      <vt:lpstr>Factors affecting fracture healing</vt:lpstr>
      <vt:lpstr>Pathophysiology of fracture healing</vt:lpstr>
      <vt:lpstr>PowerPoint Presentation</vt:lpstr>
      <vt:lpstr>PowerPoint Presentation</vt:lpstr>
      <vt:lpstr>PowerPoint Presentation</vt:lpstr>
      <vt:lpstr>GENERAL COMPLICATIONS OF FRACTURE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 PRINCIPLESOF FRACTURE MANAGEMENT</dc:title>
  <dc:creator>HWC</dc:creator>
  <cp:lastModifiedBy>LENOVO</cp:lastModifiedBy>
  <cp:revision>23</cp:revision>
  <dcterms:created xsi:type="dcterms:W3CDTF">2016-09-27T19:59:53Z</dcterms:created>
  <dcterms:modified xsi:type="dcterms:W3CDTF">2017-10-11T17:39:11Z</dcterms:modified>
</cp:coreProperties>
</file>