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36" r:id="rId53"/>
    <p:sldId id="307" r:id="rId54"/>
    <p:sldId id="33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38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17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00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9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9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4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04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6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1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18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28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9BE8-7914-4CF0-AC69-91E0EEA03033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29B9-9CE1-4586-8A5D-BEA427121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9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SPINAL CORD INJURY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61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65914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Classification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4"/>
            <a:ext cx="12192000" cy="589208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Flexion.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GB" dirty="0"/>
              <a:t> - </a:t>
            </a:r>
            <a:r>
              <a:rPr lang="en-US" dirty="0"/>
              <a:t>Anterior wedge fracture.</a:t>
            </a:r>
          </a:p>
          <a:p>
            <a:pPr marL="0" indent="0">
              <a:buNone/>
            </a:pPr>
            <a:r>
              <a:rPr lang="en-US" dirty="0"/>
              <a:t> 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Flexion teardrop fracture.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Clay shoveler's fracture.</a:t>
            </a:r>
          </a:p>
          <a:p>
            <a:pPr marL="0" lvl="0" indent="0">
              <a:buNone/>
            </a:pPr>
            <a:r>
              <a:rPr lang="en-US" dirty="0"/>
              <a:t> 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Subluxation.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87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98489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672"/>
            <a:ext cx="12192000" cy="586632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- Bilateral facet dislocation.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Atlanto-occipital dislocation.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Anterior atlantoaxial dislocation with or without fracture.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Odontoid fracture with lateral displacement.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Fracture of transverse process.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669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02275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7126"/>
            <a:ext cx="12192000" cy="6020873"/>
          </a:xfrm>
        </p:spPr>
        <p:txBody>
          <a:bodyPr>
            <a:normAutofit/>
          </a:bodyPr>
          <a:lstStyle/>
          <a:p>
            <a:r>
              <a:rPr lang="en-US" u="sng" dirty="0"/>
              <a:t>Flexion-rotation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- Unilateral facet dislocation.</a:t>
            </a:r>
          </a:p>
          <a:p>
            <a:pPr mar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- Rotary atlantoaxial dislocation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r>
              <a:rPr lang="en-US" u="sng" dirty="0"/>
              <a:t>Extension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- Posterior neural arch fracture (C1)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Hangman's fracture (C2)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Extension teardrop fracture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- Posterior atlantoaxial dislocation with or without fracture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90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/>
          <a:lstStyle/>
          <a:p>
            <a:r>
              <a:rPr lang="en-US" u="sng" dirty="0"/>
              <a:t>Vertical compression </a:t>
            </a:r>
          </a:p>
          <a:p>
            <a:pPr marL="0" indent="0">
              <a:buNone/>
            </a:pPr>
            <a:r>
              <a:rPr lang="en-US" u="sng" dirty="0"/>
              <a:t>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- Burst fracture of vertebral body.</a:t>
            </a:r>
          </a:p>
          <a:p>
            <a:pPr mar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Jefferson fracture (C1).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- Isolated fractures of articular pillar and vertebral body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702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0152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Clinical presentation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8946"/>
            <a:ext cx="12192000" cy="578905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- </a:t>
            </a:r>
            <a:r>
              <a:rPr lang="en-US" dirty="0"/>
              <a:t>A patient with a cord injury typically has pain at the site of the spinal fracture.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About half of traumatic spinal cord injury (TSCI) involve the cervical cord and as a</a:t>
            </a:r>
          </a:p>
          <a:p>
            <a:pPr marL="0" lvl="0" indent="0">
              <a:buNone/>
            </a:pPr>
            <a:r>
              <a:rPr lang="en-US" dirty="0"/>
              <a:t>   result present with quadriparesis or quadriplegia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56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17430"/>
          </a:xfrm>
        </p:spPr>
        <p:txBody>
          <a:bodyPr/>
          <a:lstStyle/>
          <a:p>
            <a:r>
              <a:rPr lang="en-US" b="1" dirty="0"/>
              <a:t>Complete cord injury 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7430"/>
            <a:ext cx="12192000" cy="584056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 -  There will be a rostral zone of spared sensory levels (e.g. the C5 and higher </a:t>
            </a:r>
          </a:p>
          <a:p>
            <a:pPr marL="0" lvl="0" indent="0">
              <a:buNone/>
            </a:pPr>
            <a:r>
              <a:rPr lang="en-US" dirty="0"/>
              <a:t>     dermatomes spared in a C5-6 fracture-dislocation).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 Reduced sensation in the next caudal level, and no sensation in levels below, </a:t>
            </a:r>
          </a:p>
          <a:p>
            <a:pPr marL="0" lvl="0" indent="0">
              <a:buNone/>
            </a:pPr>
            <a:r>
              <a:rPr lang="en-US" dirty="0"/>
              <a:t>     including none in the sacral segments, S4-S5.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There will be reduced muscle power in the level immediately below the injury, </a:t>
            </a:r>
          </a:p>
          <a:p>
            <a:pPr marL="0" lvl="0" indent="0">
              <a:buNone/>
            </a:pPr>
            <a:r>
              <a:rPr lang="en-US" dirty="0"/>
              <a:t>    followed by complete paralysis in more caudal myotomes.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628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34095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4096"/>
            <a:ext cx="12192000" cy="6123904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In the acute stage, reflexes are absent, there is no response to plantar </a:t>
            </a:r>
          </a:p>
          <a:p>
            <a:pPr marL="0" lvl="0" indent="0">
              <a:buNone/>
            </a:pPr>
            <a:r>
              <a:rPr lang="en-US" dirty="0"/>
              <a:t>   stimulation, and muscle tone is flaccid.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 male with a complete TSCI may have priapism.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The bulbocavernosus reflex is usually absent.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Urinary retention and bladder distension occur.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058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9470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Incomplete injury 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4704"/>
            <a:ext cx="12192000" cy="576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- There are various degrees of motor function in muscles controlled by levels of </a:t>
            </a:r>
          </a:p>
          <a:p>
            <a:pPr marL="0" indent="0">
              <a:buNone/>
            </a:pPr>
            <a:r>
              <a:rPr lang="en-US" dirty="0"/>
              <a:t>    the spinal cord caudal to the injury.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Sensation is  partially preserved in dermatomes below the area of injury.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Sensation is preserved to a greater extent than motor function because the </a:t>
            </a:r>
          </a:p>
          <a:p>
            <a:pPr marL="0" lvl="0" indent="0">
              <a:buNone/>
            </a:pPr>
            <a:r>
              <a:rPr lang="en-US" dirty="0"/>
              <a:t>   sensory tracts are located in more peripheral, less vulnerable areas of the cord.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The bulbocavernosus reflex and anal sensation are often present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397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6288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Central cord syndrome</a:t>
            </a:r>
            <a:r>
              <a:rPr lang="en-US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4"/>
            <a:ext cx="12192000" cy="589208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Is characterized by disproportionately greater motor impairment in upper </a:t>
            </a:r>
          </a:p>
          <a:p>
            <a:pPr marL="0" indent="0">
              <a:buNone/>
            </a:pPr>
            <a:r>
              <a:rPr lang="en-US" dirty="0"/>
              <a:t>   compared with lower extremities.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Bladder dysfunction, a variable degree of sensory loss below the level of injury, is </a:t>
            </a:r>
          </a:p>
          <a:p>
            <a:pPr marL="0" indent="0">
              <a:buNone/>
            </a:pPr>
            <a:r>
              <a:rPr lang="en-US" dirty="0"/>
              <a:t>   described after relatively mild trauma in the setting of preexisting cervical </a:t>
            </a:r>
          </a:p>
          <a:p>
            <a:pPr marL="0" indent="0">
              <a:buNone/>
            </a:pPr>
            <a:r>
              <a:rPr lang="en-US" dirty="0"/>
              <a:t>   spondylosis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681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0152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Anterior cord syndrome</a:t>
            </a:r>
            <a:r>
              <a:rPr lang="en-US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520"/>
            <a:ext cx="12192000" cy="595647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Lesions affect the anterior or ventral two-thirds of the spinal cord, sparing the </a:t>
            </a:r>
          </a:p>
          <a:p>
            <a:pPr marL="0" indent="0">
              <a:buNone/>
            </a:pPr>
            <a:r>
              <a:rPr lang="en-US" dirty="0"/>
              <a:t>   dorsal columns, usually reflect injury to the anterior spinal artery.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It represents a direct injury to the anterior spinal cord by retro pulsed disc or </a:t>
            </a:r>
          </a:p>
          <a:p>
            <a:pPr marL="0" lvl="0" indent="0">
              <a:buNone/>
            </a:pPr>
            <a:r>
              <a:rPr lang="en-US" dirty="0"/>
              <a:t>   bone fragments rather than primary disruption of the anterior spinal artery.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23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5920"/>
            <a:ext cx="12192000" cy="5042079"/>
          </a:xfrm>
        </p:spPr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The human spine consists of 33 bony vertebrae: 7 cervical, 12 thoracic, 5 lumbar,</a:t>
            </a:r>
          </a:p>
          <a:p>
            <a:pPr marL="0" lvl="0" indent="0">
              <a:buNone/>
            </a:pPr>
            <a:r>
              <a:rPr lang="en-US" dirty="0"/>
              <a:t>   5 sacral (fused), and 4 coccygeal (fused).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The most commonly injured region is the cervical and thoracolumbar (TL)</a:t>
            </a:r>
          </a:p>
          <a:p>
            <a:pPr marL="0" lvl="0" indent="0">
              <a:buNone/>
            </a:pPr>
            <a:r>
              <a:rPr lang="en-US" dirty="0"/>
              <a:t>   junction.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464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12046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Transient paralysis and spinal shock 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0462"/>
            <a:ext cx="12192000" cy="57375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After a spinal cord injury, there is a physiological loss of all spinal cord function </a:t>
            </a:r>
          </a:p>
          <a:p>
            <a:pPr marL="0" indent="0">
              <a:buNone/>
            </a:pPr>
            <a:r>
              <a:rPr lang="en-US" dirty="0"/>
              <a:t>   caudal to the level of the injury, with flaccid paralysis, anesthesia, absent bowel </a:t>
            </a:r>
          </a:p>
          <a:p>
            <a:pPr marL="0" indent="0">
              <a:buNone/>
            </a:pPr>
            <a:r>
              <a:rPr lang="en-US" dirty="0"/>
              <a:t>   and bladder control, and loss of reflex activity.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In males, especially those with a cervical cord injury, priapism develops.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There will be bradycardia and hypotension not due to causes other than the </a:t>
            </a:r>
          </a:p>
          <a:p>
            <a:pPr marL="0" lvl="0" indent="0">
              <a:buNone/>
            </a:pPr>
            <a:r>
              <a:rPr lang="en-US" dirty="0"/>
              <a:t>   spinal cord injury.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57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56822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6822"/>
            <a:ext cx="12192000" cy="6201177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This physiologic state lasts several hours to several weeks and is referred to as </a:t>
            </a:r>
          </a:p>
          <a:p>
            <a:pPr marL="0" lvl="0" indent="0">
              <a:buNone/>
            </a:pPr>
            <a:r>
              <a:rPr lang="en-US" dirty="0"/>
              <a:t>    spinal shock.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Loss of function is caused by loss of potassium in injured cells in the cord and its </a:t>
            </a:r>
          </a:p>
          <a:p>
            <a:pPr marL="0" lvl="0" indent="0">
              <a:buNone/>
            </a:pPr>
            <a:r>
              <a:rPr lang="en-US" dirty="0"/>
              <a:t>    accumulation within extra-cellular space, causing reduced axonal transmission.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690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05306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72732"/>
            <a:ext cx="12192000" cy="6085268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As potassium levels normalize within intracellular and extra-cellular spaces, this </a:t>
            </a:r>
          </a:p>
          <a:p>
            <a:pPr marL="0" lvl="0" indent="0">
              <a:buNone/>
            </a:pPr>
            <a:r>
              <a:rPr lang="en-US" dirty="0"/>
              <a:t>   spinal shock wears off.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Clinical manifestations normalize, and is replaced by a spastic paresis reflecting </a:t>
            </a:r>
          </a:p>
          <a:p>
            <a:pPr marL="0" lvl="0" indent="0">
              <a:buNone/>
            </a:pPr>
            <a:r>
              <a:rPr lang="en-US" dirty="0"/>
              <a:t>   more severe morphologic injury to the spinal cord.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890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8561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Grading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610"/>
            <a:ext cx="12192000" cy="60723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American Spinal Injury Association Scale (ASIA):</a:t>
            </a:r>
          </a:p>
          <a:p>
            <a:pPr marL="0" indent="0">
              <a:buNone/>
            </a:pPr>
            <a:r>
              <a:rPr lang="en-US" u="sng" dirty="0"/>
              <a:t>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</a:t>
            </a:r>
            <a:r>
              <a:rPr lang="en-US" b="1" dirty="0"/>
              <a:t>A -</a:t>
            </a:r>
            <a:r>
              <a:rPr lang="en-US" dirty="0"/>
              <a:t> No motor or sensory function is preserved below the neurologic level through </a:t>
            </a:r>
          </a:p>
          <a:p>
            <a:pPr marL="0" indent="0">
              <a:buNone/>
            </a:pPr>
            <a:r>
              <a:rPr lang="en-US" dirty="0"/>
              <a:t>         the sacral segments S4-5 (complete cord injury).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- B -</a:t>
            </a:r>
            <a:r>
              <a:rPr lang="en-US" dirty="0"/>
              <a:t> Sensory  function is preserved below  neurologic level and extends </a:t>
            </a:r>
          </a:p>
          <a:p>
            <a:pPr marL="0" lvl="0" indent="0">
              <a:buNone/>
            </a:pPr>
            <a:r>
              <a:rPr lang="en-US" dirty="0"/>
              <a:t>          through the sacral segments S4-5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738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82579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2580"/>
            <a:ext cx="12192000" cy="61754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- C -</a:t>
            </a:r>
            <a:r>
              <a:rPr lang="en-US" dirty="0"/>
              <a:t> Motor function is preserved below  neurologic level and the majority of key </a:t>
            </a:r>
          </a:p>
          <a:p>
            <a:pPr marL="0" lvl="0" indent="0">
              <a:buNone/>
            </a:pPr>
            <a:r>
              <a:rPr lang="en-US" dirty="0"/>
              <a:t>         muscles below the neurologic level have a muscle grade less than 3.(no </a:t>
            </a:r>
          </a:p>
          <a:p>
            <a:pPr marL="0" lvl="0" indent="0">
              <a:buNone/>
            </a:pPr>
            <a:r>
              <a:rPr lang="en-US" dirty="0"/>
              <a:t>         antigravity movement).</a:t>
            </a:r>
          </a:p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b="1" dirty="0"/>
              <a:t> - D -</a:t>
            </a:r>
            <a:r>
              <a:rPr lang="en-US" dirty="0"/>
              <a:t> Motor function is preserved below neurologic level and the majority of key </a:t>
            </a:r>
          </a:p>
          <a:p>
            <a:pPr marL="0" lvl="0" indent="0">
              <a:buNone/>
            </a:pPr>
            <a:r>
              <a:rPr lang="en-US" dirty="0"/>
              <a:t>         muscles below the neurologic level have a muscle grade of at least 3. (at least </a:t>
            </a:r>
          </a:p>
          <a:p>
            <a:pPr marL="0" lvl="0" indent="0">
              <a:buNone/>
            </a:pPr>
            <a:r>
              <a:rPr lang="en-US" dirty="0"/>
              <a:t>         antigravity movement).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- E -</a:t>
            </a:r>
            <a:r>
              <a:rPr lang="en-US" dirty="0"/>
              <a:t> Motor and sensory functions are normal (no cord injury)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390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9849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Frankel Scale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490"/>
            <a:ext cx="12192000" cy="6059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 </a:t>
            </a:r>
          </a:p>
          <a:p>
            <a:pPr marL="0" indent="0">
              <a:buNone/>
            </a:pPr>
            <a:r>
              <a:rPr lang="en-US" b="1" dirty="0"/>
              <a:t>1. </a:t>
            </a:r>
            <a:r>
              <a:rPr lang="en-US" dirty="0"/>
              <a:t> Complete motor and sensory loss below the lesion.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2. </a:t>
            </a:r>
            <a:r>
              <a:rPr lang="en-US" dirty="0"/>
              <a:t> Incomplete; some sensory loss below the lesion.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3. </a:t>
            </a:r>
            <a:r>
              <a:rPr lang="en-US" dirty="0"/>
              <a:t> Incomplete; motor and sensory sparing, but the patient is not functional.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4. </a:t>
            </a:r>
            <a:r>
              <a:rPr lang="en-US" dirty="0"/>
              <a:t> Incomplete; motor and sensory sparing, but patient can stand and walk.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b="1" dirty="0"/>
              <a:t> 5. </a:t>
            </a:r>
            <a:r>
              <a:rPr lang="en-US" dirty="0"/>
              <a:t> Complete functional recovery; abnormal signs (e.g. reflex changes) may persist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381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Investigations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In many centers, a full set of cervical spine films are required on all </a:t>
            </a:r>
          </a:p>
          <a:p>
            <a:pPr marL="0" lvl="0" indent="0">
              <a:buNone/>
            </a:pPr>
            <a:r>
              <a:rPr lang="en-US" dirty="0"/>
              <a:t>   trauma patients before a cervical collar can be removed.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420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1743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Plain x-rays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7430"/>
            <a:ext cx="12192000" cy="58405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Provide a rapid assessment of alignment, fractures, and soft tissue swelling and </a:t>
            </a:r>
          </a:p>
          <a:p>
            <a:pPr marL="0" indent="0">
              <a:buNone/>
            </a:pPr>
            <a:r>
              <a:rPr lang="en-US" dirty="0"/>
              <a:t>   are, in general, the first method of assessment of traumatic spinal cord injury.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Complete set of x-rays includes Anteroposterior, lateral, and open-mouth </a:t>
            </a:r>
          </a:p>
          <a:p>
            <a:pPr marL="0" lvl="0" indent="0">
              <a:buNone/>
            </a:pPr>
            <a:r>
              <a:rPr lang="en-US" dirty="0"/>
              <a:t>   odontoid views.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Oblique views, suspects a lateral mass or facet injury or damage.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All cervical vertebrae and the top of T1 must be visualized.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974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75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Computed tomography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7430"/>
            <a:ext cx="12192000" cy="5840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- Computed tomographic scanning (CT) with coronal and sagittal reconstructions.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Areas not well visualized on plain films should be further imaged.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This test is very sensitive for defining bone fractures in the spine.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923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43943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3944"/>
            <a:ext cx="12192000" cy="6214056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CT is sensitive than plain films, pts  suspected with spinal injury with normal plain </a:t>
            </a:r>
          </a:p>
          <a:p>
            <a:pPr marL="0" lvl="0" indent="0">
              <a:buNone/>
            </a:pPr>
            <a:r>
              <a:rPr lang="en-US" dirty="0"/>
              <a:t>   films should also undergo CT.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CT  assesses the patency of the spinal canal.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CT  provides  assessment of  paravertebral soft tissues and spinal cord.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59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757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Epidemiology</a:t>
            </a:r>
            <a:br>
              <a:rPr lang="en-GB" sz="40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762"/>
            <a:ext cx="12192000" cy="5982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- </a:t>
            </a:r>
            <a:r>
              <a:rPr lang="en-US" dirty="0"/>
              <a:t>Males continue to make up 80 percent of cases.</a:t>
            </a:r>
          </a:p>
          <a:p>
            <a:pPr mar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US" dirty="0"/>
              <a:t> - Main causes include:- </a:t>
            </a:r>
          </a:p>
          <a:p>
            <a:pPr marL="0" lvl="0" indent="0">
              <a:buNone/>
            </a:pPr>
            <a:r>
              <a:rPr lang="en-US" dirty="0"/>
              <a:t>     - Motor vehicle accidents: 47 percent 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US" dirty="0"/>
              <a:t>     - Falls: 23 percent.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sz="2400" dirty="0"/>
          </a:p>
          <a:p>
            <a:pPr marL="0" lvl="0" indent="0">
              <a:buNone/>
            </a:pPr>
            <a:r>
              <a:rPr lang="en-US" dirty="0"/>
              <a:t>     - Violence (especially gunshot wounds): 14 percent.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sz="2400" dirty="0"/>
          </a:p>
          <a:p>
            <a:pPr marL="0" lvl="0" indent="0">
              <a:buNone/>
            </a:pPr>
            <a:r>
              <a:rPr lang="en-US" dirty="0"/>
              <a:t>     - Sports accidents: 9 percent 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US" dirty="0"/>
              <a:t>     - Other: 7 percent</a:t>
            </a:r>
            <a:endParaRPr lang="en-GB" sz="2400" dirty="0"/>
          </a:p>
          <a:p>
            <a:pPr marL="457200" lvl="1" indent="0">
              <a:buNone/>
            </a:pPr>
            <a:r>
              <a:rPr lang="en-US" dirty="0"/>
              <a:t>     - Alcohol plays a role in at least 25 percent. 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398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Myelography. </a:t>
            </a:r>
            <a:br>
              <a:rPr lang="en-GB" dirty="0"/>
            </a:br>
            <a:r>
              <a:rPr lang="en-US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- In combination with CT when MRI cannot be performed and spinal </a:t>
            </a:r>
          </a:p>
          <a:p>
            <a:pPr marL="0" indent="0">
              <a:buNone/>
            </a:pPr>
            <a:r>
              <a:rPr lang="en-US" dirty="0"/>
              <a:t>   canal compromise is suspected.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036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81824"/>
          </a:xfrm>
        </p:spPr>
        <p:txBody>
          <a:bodyPr/>
          <a:lstStyle/>
          <a:p>
            <a:r>
              <a:rPr lang="en-US" dirty="0"/>
              <a:t>Magnetic resonance imaging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1824"/>
            <a:ext cx="12192000" cy="5776175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Advantage of MRI, provides a detailed image of the spinal cord, spinal ligaments, </a:t>
            </a:r>
          </a:p>
          <a:p>
            <a:pPr marL="0" lvl="0" indent="0">
              <a:buNone/>
            </a:pPr>
            <a:r>
              <a:rPr lang="en-US" dirty="0"/>
              <a:t>   intervertebral discs, paraspinal soft tissues and detecting epidural hematoma.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CT, however, is better than MRI in assessing bony structures.</a:t>
            </a:r>
          </a:p>
          <a:p>
            <a:pPr marL="0" lvl="0" indent="0">
              <a:buNone/>
            </a:pPr>
            <a:r>
              <a:rPr lang="en-US" dirty="0"/>
              <a:t>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5054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50005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4"/>
            <a:ext cx="12192000" cy="58920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It is contraindicated in pts with cardiac pacemaker, metallic foreign bodies, life </a:t>
            </a:r>
          </a:p>
          <a:p>
            <a:pPr marL="0" lvl="0" indent="0">
              <a:buNone/>
            </a:pPr>
            <a:r>
              <a:rPr lang="en-US" dirty="0"/>
              <a:t>   support equipment.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Indicated in pts with negative CT scan who are suspected to have TSCI, in order </a:t>
            </a:r>
          </a:p>
          <a:p>
            <a:pPr marL="0" lvl="0" indent="0">
              <a:buNone/>
            </a:pPr>
            <a:r>
              <a:rPr lang="en-US" dirty="0"/>
              <a:t>   to detect occult ligamentous or disc injury or epidural hematoma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299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40157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Treatment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0158"/>
            <a:ext cx="12192000" cy="5917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In the field:-</a:t>
            </a:r>
          </a:p>
          <a:p>
            <a:pPr marL="0" indent="0">
              <a:buNone/>
            </a:pPr>
            <a:r>
              <a:rPr lang="en-US" i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Primary assessment of a patient with trauma in the field follows the ABCD </a:t>
            </a:r>
          </a:p>
          <a:p>
            <a:pPr marL="0" indent="0">
              <a:buNone/>
            </a:pPr>
            <a:r>
              <a:rPr lang="en-US" dirty="0"/>
              <a:t>   scheme: Airway, Breathing, Circulation, Disability (neurologic status).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Patient with head injury, is unconscious or confused, or complains of spinal pain, </a:t>
            </a:r>
          </a:p>
          <a:p>
            <a:pPr marL="0" lvl="0" indent="0">
              <a:buNone/>
            </a:pPr>
            <a:r>
              <a:rPr lang="en-US" dirty="0"/>
              <a:t>   weakness, and/or loss of sensation, then a traumatic spinal injury should be </a:t>
            </a:r>
          </a:p>
          <a:p>
            <a:pPr marL="0" lvl="0" indent="0">
              <a:buNone/>
            </a:pPr>
            <a:r>
              <a:rPr lang="en-US" dirty="0"/>
              <a:t>   assumed.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9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92427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1368"/>
            <a:ext cx="12192000" cy="604663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 - Extreme care should be taken to allow as little movement of the spine as possible </a:t>
            </a:r>
          </a:p>
          <a:p>
            <a:pPr marL="0" lvl="0" indent="0">
              <a:buNone/>
            </a:pPr>
            <a:r>
              <a:rPr lang="en-US" dirty="0"/>
              <a:t>   to prevent more cord injury.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Techniques to minimize spine movement include the use of log-roll movements </a:t>
            </a:r>
          </a:p>
          <a:p>
            <a:pPr marL="0" lvl="0" indent="0">
              <a:buNone/>
            </a:pPr>
            <a:r>
              <a:rPr lang="en-US" dirty="0"/>
              <a:t>    and a backboard for transfer and placement of a rigid cervical collar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98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91672"/>
          </a:xfrm>
        </p:spPr>
        <p:txBody>
          <a:bodyPr>
            <a:normAutofit fontScale="90000"/>
          </a:bodyPr>
          <a:lstStyle/>
          <a:p>
            <a:br>
              <a:rPr lang="en-US" i="1" dirty="0"/>
            </a:br>
            <a:r>
              <a:rPr lang="en-US" i="1" dirty="0"/>
              <a:t>In the emergency department: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672"/>
            <a:ext cx="12192000" cy="5866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 - </a:t>
            </a:r>
            <a:r>
              <a:rPr lang="en-US" dirty="0"/>
              <a:t>Prioritize assessment and stabilization following the ABCD scheme.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Life-threatening, such as bleeding, breathing difficulties, or a pneumothorax, can </a:t>
            </a:r>
          </a:p>
          <a:p>
            <a:pPr marL="0" lvl="0" indent="0">
              <a:buNone/>
            </a:pPr>
            <a:r>
              <a:rPr lang="en-US" dirty="0"/>
              <a:t>   take precedence over the spinal cord injury.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275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98489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490"/>
            <a:ext cx="12192000" cy="6059510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Vital signs, heart rate, blood pressure, respiratory status, and temperature </a:t>
            </a:r>
          </a:p>
          <a:p>
            <a:pPr marL="0" lvl="0" indent="0">
              <a:buNone/>
            </a:pPr>
            <a:r>
              <a:rPr lang="en-US" dirty="0"/>
              <a:t>    require ongoing monitoring.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Patient with a high cervical cord injury breathe poorly and require airway suction </a:t>
            </a:r>
          </a:p>
          <a:p>
            <a:pPr marL="0" lvl="0" indent="0">
              <a:buNone/>
            </a:pPr>
            <a:r>
              <a:rPr lang="en-US" dirty="0"/>
              <a:t>   or intubation.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604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82579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2580"/>
            <a:ext cx="12192000" cy="6175420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Hypoxia in cord injury can adversely affect neurologic outcome.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Arterial oxygenation should be monitored and supplemented as needed.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722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05306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520"/>
            <a:ext cx="12192000" cy="5956479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- Hypotension occur due to blood loss from other injuries or due to blood pooling </a:t>
            </a:r>
          </a:p>
          <a:p>
            <a:pPr marL="0" lvl="0" indent="0">
              <a:buNone/>
            </a:pPr>
            <a:r>
              <a:rPr lang="en-US" dirty="0"/>
              <a:t>   in the extremities lacking sympathetic tone because of the disruption of the </a:t>
            </a:r>
          </a:p>
          <a:p>
            <a:pPr marL="0" lvl="0" indent="0">
              <a:buNone/>
            </a:pPr>
            <a:r>
              <a:rPr lang="en-US" dirty="0"/>
              <a:t>   autonomic nervous system (neurogenic shock).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Prolonged hypo perfusion may adversely affect prognosis.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5887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92427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92428"/>
            <a:ext cx="12192000" cy="62655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Elevation of legs, head-dependent position, blood replacement, and vasoactive </a:t>
            </a:r>
          </a:p>
          <a:p>
            <a:pPr marL="0" lvl="0" indent="0">
              <a:buNone/>
            </a:pPr>
            <a:r>
              <a:rPr lang="en-US" dirty="0"/>
              <a:t>   agents are required.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Until spinal injury has been ruled out, immobilization of neck and body must be </a:t>
            </a:r>
          </a:p>
          <a:p>
            <a:pPr marL="0" lvl="0" indent="0">
              <a:buNone/>
            </a:pPr>
            <a:r>
              <a:rPr lang="en-US" dirty="0"/>
              <a:t>   maintained using cervical collar, straps, tape, and blocks.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Athletic headgear should be left 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35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909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Underlying spinal diseases making patients more susceptible to SCI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9098"/>
            <a:ext cx="12192000" cy="569890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 - Cervical spondylosis.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sz="2400" dirty="0"/>
          </a:p>
          <a:p>
            <a:pPr marL="0" lvl="0" indent="0">
              <a:buNone/>
            </a:pPr>
            <a:r>
              <a:rPr lang="en-US" dirty="0"/>
              <a:t>  - Atlantoaxial instability 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US" dirty="0"/>
              <a:t>  - Congenital conditions, e.g. tethered cord.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sz="2400" dirty="0"/>
          </a:p>
          <a:p>
            <a:pPr marL="0" lvl="0" indent="0">
              <a:buNone/>
            </a:pPr>
            <a:r>
              <a:rPr lang="en-US" dirty="0"/>
              <a:t>  - Osteoporosis 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US" dirty="0"/>
              <a:t>  - Spinal arthropathies, including ankylosing spondylitis or rheumatoid arthritis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1885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05306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5306"/>
            <a:ext cx="12192000" cy="625269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Neurologic examination should be completed as soon as possible to determine </a:t>
            </a:r>
          </a:p>
          <a:p>
            <a:pPr marL="0" lvl="0" indent="0">
              <a:buNone/>
            </a:pPr>
            <a:r>
              <a:rPr lang="en-US" dirty="0"/>
              <a:t>   the level and severity of the injury, both of which impact prognosis and </a:t>
            </a:r>
          </a:p>
          <a:p>
            <a:pPr marL="0" lvl="0" indent="0">
              <a:buNone/>
            </a:pPr>
            <a:r>
              <a:rPr lang="en-US" dirty="0"/>
              <a:t>   treatment.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The patient must be checked for bladder distension by palpation or ultrasound.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A urinary catheter should be inserted as soon as possible, if not done previously, </a:t>
            </a:r>
          </a:p>
          <a:p>
            <a:pPr marL="0" lvl="0" indent="0">
              <a:buNone/>
            </a:pPr>
            <a:r>
              <a:rPr lang="en-US" dirty="0"/>
              <a:t>   to avoid harm due to bladder distension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3740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5000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Medical care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006"/>
            <a:ext cx="12192000" cy="6007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Patients with traumatic spinal cord injury (TSCI) require intensive medical care </a:t>
            </a:r>
          </a:p>
          <a:p>
            <a:pPr marL="0" indent="0">
              <a:buNone/>
            </a:pPr>
            <a:r>
              <a:rPr lang="en-US" dirty="0"/>
              <a:t>   and continuous monitoring of vital signs, cardiac rhythm, arterial oxygenation, </a:t>
            </a:r>
          </a:p>
          <a:p>
            <a:pPr marL="0" indent="0">
              <a:buNone/>
            </a:pPr>
            <a:r>
              <a:rPr lang="en-US" dirty="0"/>
              <a:t>   and neurologic signs in the intensive care unit.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Patients with multiple injuries often receive large amounts of intravenous fluids.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06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56822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584101"/>
            <a:ext cx="11809927" cy="4945488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 - Excess fluids cause further cord swelling and increased damage.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Therefore, fluid administration, urinary output, and electrolyte levels must be </a:t>
            </a:r>
          </a:p>
          <a:p>
            <a:pPr marL="0" lvl="0" indent="0">
              <a:buNone/>
            </a:pPr>
            <a:r>
              <a:rPr lang="en-US" dirty="0"/>
              <a:t>   carefully monitored.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84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21216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1216"/>
            <a:ext cx="12192000" cy="613678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Bradycardia require external pacing or administration of atropine.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This complication usually occurs in severe, high cervical (C1 through C5) lesions in </a:t>
            </a:r>
          </a:p>
          <a:p>
            <a:pPr marL="0" lvl="0" indent="0">
              <a:buNone/>
            </a:pPr>
            <a:r>
              <a:rPr lang="en-US" dirty="0"/>
              <a:t>    the first two weeks after TSCI.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Low-molecular-weight (LMW) heparin is considered the treatment of choice for </a:t>
            </a:r>
          </a:p>
          <a:p>
            <a:pPr marL="0" lvl="0" indent="0">
              <a:buNone/>
            </a:pPr>
            <a:r>
              <a:rPr lang="en-US" dirty="0"/>
              <a:t>   patients with TSCI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3078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43943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4096"/>
            <a:ext cx="12192000" cy="6123904"/>
          </a:xfrm>
        </p:spPr>
        <p:txBody>
          <a:bodyPr/>
          <a:lstStyle/>
          <a:p>
            <a:pPr lvl="0"/>
            <a:r>
              <a:rPr lang="en-US" u="sng" dirty="0"/>
              <a:t>Pain control:</a:t>
            </a:r>
            <a:r>
              <a:rPr lang="en-US" dirty="0"/>
              <a:t>  - After spinal injuries, patients usually require pain relief.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u="sng" dirty="0"/>
              <a:t>Pressure sores</a:t>
            </a:r>
            <a:r>
              <a:rPr lang="en-US" dirty="0"/>
              <a:t>: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  - Common on buttocks and heels, develop quickly in immobilized patients.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 - After spinal stabilization, pt.  be turned side to side (log-rolled) every two to </a:t>
            </a:r>
          </a:p>
          <a:p>
            <a:pPr marL="0" lvl="0" indent="0">
              <a:buNone/>
            </a:pPr>
            <a:r>
              <a:rPr lang="en-US" dirty="0"/>
              <a:t>      three hours to avoid pressure sores.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 - Rotating beds designed for pt. with spinal cord injury should be used.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8199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05306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006"/>
            <a:ext cx="12192000" cy="6007994"/>
          </a:xfrm>
        </p:spPr>
        <p:txBody>
          <a:bodyPr/>
          <a:lstStyle/>
          <a:p>
            <a:pPr lvl="0"/>
            <a:r>
              <a:rPr lang="en-US" u="sng" dirty="0"/>
              <a:t>Urinary catheterization:-</a:t>
            </a:r>
          </a:p>
          <a:p>
            <a:pPr marL="0" lvl="0" indent="0">
              <a:buNone/>
            </a:pPr>
            <a:endParaRPr lang="en-US" u="sng" dirty="0"/>
          </a:p>
          <a:p>
            <a:pPr marL="0" lvl="0" indent="0">
              <a:buNone/>
            </a:pPr>
            <a:r>
              <a:rPr lang="en-US" dirty="0"/>
              <a:t> -  Initially, an indwelling urinary catheter must be used to avoid bladder distension. </a:t>
            </a:r>
            <a:endParaRPr lang="en-GB" dirty="0"/>
          </a:p>
          <a:p>
            <a:pPr lvl="0"/>
            <a:endParaRPr lang="en-US" dirty="0"/>
          </a:p>
          <a:p>
            <a:pPr marL="0" lvl="0" indent="0">
              <a:buNone/>
            </a:pPr>
            <a:r>
              <a:rPr lang="en-US" dirty="0"/>
              <a:t> - Three or four days after injury, intermittent catheterization should be </a:t>
            </a:r>
          </a:p>
          <a:p>
            <a:pPr marL="0" lvl="0" indent="0">
              <a:buNone/>
            </a:pPr>
            <a:r>
              <a:rPr lang="en-US" dirty="0"/>
              <a:t>    substituted, as this reduces the incidence of bladder infections.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892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222"/>
            <a:ext cx="12093262" cy="5286777"/>
          </a:xfrm>
        </p:spPr>
        <p:txBody>
          <a:bodyPr/>
          <a:lstStyle/>
          <a:p>
            <a:pPr lvl="0"/>
            <a:r>
              <a:rPr lang="en-US" u="sng" dirty="0"/>
              <a:t>Gastrointestinal stress ulceration</a:t>
            </a:r>
            <a:r>
              <a:rPr lang="en-US" dirty="0"/>
              <a:t>:</a:t>
            </a:r>
          </a:p>
          <a:p>
            <a:pPr marL="0" lvl="0" indent="0">
              <a:buNone/>
            </a:pPr>
            <a:r>
              <a:rPr lang="en-US" dirty="0"/>
              <a:t>  </a:t>
            </a:r>
          </a:p>
          <a:p>
            <a:pPr marL="0" lvl="0" indent="0">
              <a:buNone/>
            </a:pPr>
            <a:r>
              <a:rPr lang="en-US" dirty="0"/>
              <a:t>    - Patients with TSCIs, particularly those that affect the cervical cord, are at high </a:t>
            </a:r>
          </a:p>
          <a:p>
            <a:pPr marL="0" lvl="0" indent="0">
              <a:buNone/>
            </a:pPr>
            <a:r>
              <a:rPr lang="en-US" dirty="0"/>
              <a:t>      risk for stress ulceration.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 - Prophylaxis with proton pump inhibitors are recommended upon admission </a:t>
            </a:r>
          </a:p>
          <a:p>
            <a:pPr marL="0" lvl="0" indent="0">
              <a:buNone/>
            </a:pPr>
            <a:r>
              <a:rPr lang="en-US" dirty="0"/>
              <a:t>      for four weeks.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5277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/>
          <a:lstStyle/>
          <a:p>
            <a:pPr lvl="0"/>
            <a:r>
              <a:rPr lang="en-US" u="sng" dirty="0"/>
              <a:t>Temperature control</a:t>
            </a:r>
            <a:r>
              <a:rPr lang="en-US" dirty="0"/>
              <a:t>: 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r>
              <a:rPr lang="en-US" dirty="0"/>
              <a:t>  - Patients with a cervical spinal cord injury  lack vasomotor control and cannot </a:t>
            </a:r>
          </a:p>
          <a:p>
            <a:pPr marL="0" lvl="0" indent="0">
              <a:buNone/>
            </a:pPr>
            <a:r>
              <a:rPr lang="en-US" dirty="0"/>
              <a:t>    sweat below the lesion.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Their temperature may vary with the environment and need to be maintained.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4594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674"/>
            <a:ext cx="12192000" cy="5866326"/>
          </a:xfrm>
        </p:spPr>
        <p:txBody>
          <a:bodyPr/>
          <a:lstStyle/>
          <a:p>
            <a:pPr lvl="0"/>
            <a:r>
              <a:rPr lang="en-US" u="sng" dirty="0"/>
              <a:t>Functional recovery</a:t>
            </a:r>
            <a:r>
              <a:rPr lang="en-US" dirty="0"/>
              <a:t>: </a:t>
            </a:r>
          </a:p>
          <a:p>
            <a:pPr marL="0" lvl="0" indent="0">
              <a:buNone/>
            </a:pPr>
            <a:r>
              <a:rPr lang="en-US" dirty="0"/>
              <a:t>    - Occupational and physiotherapy should be started as soon as possible.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 - Psychological counseling is also best offered to patients and relatives as early as </a:t>
            </a:r>
          </a:p>
          <a:p>
            <a:pPr marL="0" lvl="0" indent="0">
              <a:buNone/>
            </a:pPr>
            <a:r>
              <a:rPr lang="en-US" dirty="0"/>
              <a:t>      possible.</a:t>
            </a:r>
            <a:endParaRPr lang="en-GB" dirty="0"/>
          </a:p>
          <a:p>
            <a:pPr lvl="0"/>
            <a:endParaRPr lang="en-US" u="sng" dirty="0"/>
          </a:p>
          <a:p>
            <a:pPr lvl="0"/>
            <a:r>
              <a:rPr lang="en-US" u="sng" dirty="0"/>
              <a:t>Glucocorticoids:</a:t>
            </a:r>
            <a:r>
              <a:rPr lang="en-US" dirty="0"/>
              <a:t> 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  - Methylprednisolone is the only treatment that has been suggested in clinical </a:t>
            </a:r>
          </a:p>
          <a:p>
            <a:pPr marL="0" lvl="0" indent="0">
              <a:buNone/>
            </a:pPr>
            <a:r>
              <a:rPr lang="en-US" dirty="0"/>
              <a:t>      trials to improve outcomes in patients with acute, </a:t>
            </a:r>
            <a:r>
              <a:rPr lang="en-US" dirty="0" err="1"/>
              <a:t>nonpenetrating</a:t>
            </a:r>
            <a:r>
              <a:rPr lang="en-US" dirty="0"/>
              <a:t> TSCI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6012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1"/>
          </a:xfrm>
        </p:spPr>
        <p:txBody>
          <a:bodyPr/>
          <a:lstStyle/>
          <a:p>
            <a:pPr lvl="0"/>
            <a:r>
              <a:rPr lang="en-US" u="sng" dirty="0"/>
              <a:t>Decompression and stabilization: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   - There are currently no standards regarding the role, timing, and method of </a:t>
            </a:r>
          </a:p>
          <a:p>
            <a:pPr marL="0" lvl="0" indent="0">
              <a:buNone/>
            </a:pPr>
            <a:r>
              <a:rPr lang="en-US" dirty="0"/>
              <a:t>      vertebral decompression in acute spinal cord injury.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   - Options include closed reduction using traction and open surgical procedures.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41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9167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Etiology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9250"/>
            <a:ext cx="12192000" cy="560874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- </a:t>
            </a:r>
            <a:r>
              <a:rPr lang="en-US" dirty="0"/>
              <a:t>Motor vehicle accidents.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Falls.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Violence (especially gunshot wounds).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Sports accidents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0229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66669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7278"/>
            <a:ext cx="12192000" cy="5930721"/>
          </a:xfrm>
        </p:spPr>
        <p:txBody>
          <a:bodyPr/>
          <a:lstStyle/>
          <a:p>
            <a:pPr lvl="0"/>
            <a:r>
              <a:rPr lang="en-US" u="sng" dirty="0"/>
              <a:t>Closed reduction</a:t>
            </a:r>
            <a:r>
              <a:rPr lang="en-US" dirty="0"/>
              <a:t>: 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- For cervical spine fracture with subluxation, closed reduction methods are a </a:t>
            </a:r>
          </a:p>
          <a:p>
            <a:pPr marL="0" lvl="0" indent="0">
              <a:buNone/>
            </a:pPr>
            <a:r>
              <a:rPr lang="en-US" dirty="0"/>
              <a:t>    treatment option.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Thoracic and lumbar fractures do not respond to closed treatment methods.</a:t>
            </a:r>
            <a:endParaRPr lang="en-GB" dirty="0"/>
          </a:p>
          <a:p>
            <a:pPr lvl="0"/>
            <a:r>
              <a:rPr lang="en-US" u="sng" dirty="0"/>
              <a:t>Surgery</a:t>
            </a:r>
            <a:r>
              <a:rPr lang="en-US" dirty="0"/>
              <a:t>: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- Goals for surgical intervention in TSCI include stabilization of the spine, as well as </a:t>
            </a:r>
          </a:p>
          <a:p>
            <a:pPr marL="0" lvl="0" indent="0">
              <a:buNone/>
            </a:pPr>
            <a:r>
              <a:rPr lang="en-US" dirty="0"/>
              <a:t>   reduction of dislocations and decompression of neural elements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5280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0530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Prognosis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5306"/>
            <a:ext cx="12192000" cy="6252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Early death rates after admission for TSCI range from 4 to 20 percent.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Patient's age, spinal cord level of injury, and neurologic grade predict survival.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6328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4551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1976"/>
            <a:ext cx="12192000" cy="5686023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Patients with C1 to C3 injuries have 6.6 increased risk of death, C4 to C5 injuries a </a:t>
            </a:r>
          </a:p>
          <a:p>
            <a:pPr marL="0" lvl="0" indent="0">
              <a:buNone/>
            </a:pPr>
            <a:r>
              <a:rPr lang="en-US" dirty="0"/>
              <a:t>   2.5 increased risk, and C6 to C8 a 1.5 increased risk.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Rates of motor score improvements related to the initial severity of injury.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718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56822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72732"/>
            <a:ext cx="12192000" cy="60852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 - Greatest degrees of improvement are seen in those with incomplete injury.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Patients with complete TSCI (ASIA grade A), 10 to 15 percent improve, 3 percent </a:t>
            </a:r>
          </a:p>
          <a:p>
            <a:pPr marL="0" lvl="0" indent="0">
              <a:buNone/>
            </a:pPr>
            <a:r>
              <a:rPr lang="en-US" dirty="0"/>
              <a:t>   to ASIA grade D.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679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37126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8794"/>
            <a:ext cx="12192000" cy="5879206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- Patients with an initial ASIA grade B, 54 percent recover to grade C or D.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Patients with an initial ASIA grade of C or D, 86 percent will regain some </a:t>
            </a:r>
          </a:p>
          <a:p>
            <a:pPr marL="0" lvl="0" indent="0">
              <a:buNone/>
            </a:pPr>
            <a:r>
              <a:rPr lang="en-US" dirty="0"/>
              <a:t>   ambulatory ability.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Patients with incomplete TSCI takes place in the first six months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6604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4551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Complications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7887"/>
            <a:ext cx="11353800" cy="4889076"/>
          </a:xfrm>
        </p:spPr>
        <p:txBody>
          <a:bodyPr/>
          <a:lstStyle/>
          <a:p>
            <a:r>
              <a:rPr lang="en-US" u="sng" dirty="0"/>
              <a:t>Life expectancy</a:t>
            </a:r>
          </a:p>
          <a:p>
            <a:pPr marL="0" indent="0">
              <a:buNone/>
            </a:pPr>
            <a:r>
              <a:rPr lang="en-US" u="sng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  -  Life expectancy is reduced among survivors of spinal cord injury (SCI).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444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894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Cardiovascular complications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7886"/>
            <a:ext cx="12192000" cy="5570113"/>
          </a:xfrm>
        </p:spPr>
        <p:txBody>
          <a:bodyPr/>
          <a:lstStyle/>
          <a:p>
            <a:r>
              <a:rPr lang="en-US" u="sng" dirty="0"/>
              <a:t>Autonomic dysreflexia</a:t>
            </a:r>
            <a:r>
              <a:rPr lang="en-US" dirty="0"/>
              <a:t>: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- Spinal cord injuries (SCI) above T6 may is complicated by a phenomenon known </a:t>
            </a:r>
          </a:p>
          <a:p>
            <a:pPr marL="0" indent="0">
              <a:buNone/>
            </a:pPr>
            <a:r>
              <a:rPr lang="en-US" dirty="0"/>
              <a:t>      as autonomic dysreflexia,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- A manifestation of the loss of coordinated autonomic responses to demands on</a:t>
            </a:r>
          </a:p>
          <a:p>
            <a:pPr marL="0" indent="0">
              <a:buNone/>
            </a:pPr>
            <a:r>
              <a:rPr lang="en-US" dirty="0"/>
              <a:t>      heart rate and vascular tone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708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08337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8946"/>
            <a:ext cx="12192000" cy="5789054"/>
          </a:xfrm>
        </p:spPr>
        <p:txBody>
          <a:bodyPr/>
          <a:lstStyle/>
          <a:p>
            <a:pPr lvl="0"/>
            <a:endParaRPr lang="en-US" u="sng" dirty="0"/>
          </a:p>
          <a:p>
            <a:pPr lvl="0"/>
            <a:r>
              <a:rPr lang="en-US" u="sng" dirty="0"/>
              <a:t>Coronary artery disease</a:t>
            </a:r>
            <a:r>
              <a:rPr lang="en-US" dirty="0"/>
              <a:t>: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  - With improved long-term survival, coronary artery disease (CAD) has become</a:t>
            </a:r>
          </a:p>
          <a:p>
            <a:pPr marL="0" lvl="0" indent="0">
              <a:buNone/>
            </a:pPr>
            <a:r>
              <a:rPr lang="en-US" dirty="0"/>
              <a:t>      an increasingly important complication in SCI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1529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complications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070"/>
            <a:ext cx="12192000" cy="537693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r>
              <a:rPr lang="en-US" dirty="0"/>
              <a:t> - Cervical and high thoracic spinal cord injury (SCI) affect respiratory muscles.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The severity of ventilatory failure and requirement for assisted ventilation</a:t>
            </a:r>
          </a:p>
          <a:p>
            <a:pPr marL="0" lvl="0" indent="0">
              <a:buNone/>
            </a:pPr>
            <a:r>
              <a:rPr lang="en-US" dirty="0"/>
              <a:t>   depends on the level and severity of the SCI.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6330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6288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Urinary complications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884"/>
            <a:ext cx="12192000" cy="5995115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- Bladder dysfunction.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- Urinary tract infection.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Urinary calculi.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Vesicoureteral reflux.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Renal insufficiency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78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4551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Mechanisms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552"/>
            <a:ext cx="12192000" cy="5853448"/>
          </a:xfrm>
        </p:spPr>
        <p:txBody>
          <a:bodyPr/>
          <a:lstStyle/>
          <a:p>
            <a:r>
              <a:rPr lang="en-US" dirty="0"/>
              <a:t>Spinal column injury result in spinal cord trauma through a number of mechanisms:-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b="1" dirty="0"/>
              <a:t>1.Transection: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     -</a:t>
            </a:r>
            <a:r>
              <a:rPr lang="en-US" dirty="0"/>
              <a:t> Penetrating or massive blunt trauma resulting in spinal column injury transect </a:t>
            </a:r>
          </a:p>
          <a:p>
            <a:pPr marL="0" lvl="0" indent="0">
              <a:buNone/>
            </a:pPr>
            <a:r>
              <a:rPr lang="en-US" dirty="0"/>
              <a:t>       all or part of the spinal cord.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   - Less or severe trauma have similar neurologic effects by displacing bony </a:t>
            </a:r>
          </a:p>
          <a:p>
            <a:pPr marL="0" lvl="0" indent="0">
              <a:buNone/>
            </a:pPr>
            <a:r>
              <a:rPr lang="en-US" dirty="0"/>
              <a:t>       fragments into the spinal canal or through disk herniation.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6544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/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Sexual dysfunction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  - Consequences of spinal cord injury (SCI) on sexual function include decreased</a:t>
            </a:r>
          </a:p>
          <a:p>
            <a:pPr marL="0" indent="0">
              <a:buNone/>
            </a:pPr>
            <a:r>
              <a:rPr lang="en-US" dirty="0"/>
              <a:t>     libido, impotence, and infertility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2072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62884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6980"/>
            <a:ext cx="12192000" cy="5261020"/>
          </a:xfrm>
        </p:spPr>
        <p:txBody>
          <a:bodyPr/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Gastrointestinal complications.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- Bowel dysfunction is common and disabling after spinal cord injury (SCI) and</a:t>
            </a:r>
          </a:p>
          <a:p>
            <a:pPr marL="0" indent="0">
              <a:buNone/>
            </a:pPr>
            <a:r>
              <a:rPr lang="en-US" dirty="0"/>
              <a:t>   significantly affects functional and quality of life outcomes.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5343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88641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6676"/>
            <a:ext cx="12192000" cy="544132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Bone metabolism</a:t>
            </a:r>
          </a:p>
          <a:p>
            <a:pPr marL="0" indent="0">
              <a:buNone/>
            </a:pPr>
            <a:r>
              <a:rPr lang="en-US" u="sng" dirty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 - </a:t>
            </a:r>
            <a:r>
              <a:rPr lang="en-US" dirty="0"/>
              <a:t>Osteoporosis.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 - Heterotopic ossification.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2664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34095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763"/>
            <a:ext cx="12192000" cy="59822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- Musculoskeletal complications.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Pressure ulcers.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Pain syndromes.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Neurologic deterioration.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Psychiatric complications.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Thermoregulatory dysfunction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165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2884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SPINA BIFIDA.</a:t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4"/>
            <a:ext cx="12192000" cy="5892085"/>
          </a:xfrm>
        </p:spPr>
        <p:txBody>
          <a:bodyPr/>
          <a:lstStyle/>
          <a:p>
            <a:r>
              <a:rPr lang="en-US" b="1" dirty="0"/>
              <a:t>Definition.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  - Defective closure of the vertebral column.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  - Incomplete closure of vertebral column during embryogenesis, resulting in</a:t>
            </a:r>
          </a:p>
          <a:p>
            <a:pPr marL="0" lvl="0" indent="0">
              <a:buNone/>
            </a:pPr>
            <a:r>
              <a:rPr lang="en-US" dirty="0"/>
              <a:t>     exposure of meninges and spinal cord.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3364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21216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7734"/>
            <a:ext cx="12192000" cy="566026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 - Lack of maternal folic acid has been identified as one causative factor.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  - Myelomeningocele and other neural tube defects (anencephaly and</a:t>
            </a:r>
          </a:p>
          <a:p>
            <a:pPr marL="0" lvl="0" indent="0">
              <a:buNone/>
            </a:pPr>
            <a:r>
              <a:rPr lang="en-US" dirty="0"/>
              <a:t>     encephalocele) represent examples of multifactorial inheritance.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2918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9470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Epidemiology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4704"/>
            <a:ext cx="12192000" cy="57632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 - </a:t>
            </a:r>
            <a:r>
              <a:rPr lang="en-US" dirty="0"/>
              <a:t>Neural tube defects are second most common congenital anomaly.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Myelomeningocele (spina bifida) is the most common neural tube defect.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It usually ranges from one to seven per 1000 live births.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Girls are affected more often than boys.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250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1743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Etiology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7430"/>
            <a:ext cx="12192000" cy="5840569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- </a:t>
            </a:r>
            <a:r>
              <a:rPr lang="en-US" dirty="0"/>
              <a:t>Myelomeningocele is caused by a failure of primary neurulation, which is a</a:t>
            </a:r>
          </a:p>
          <a:p>
            <a:pPr marL="0" indent="0">
              <a:buNone/>
            </a:pPr>
            <a:r>
              <a:rPr lang="en-US" dirty="0"/>
              <a:t>   process of folding and fusion of the embryonic neural plate that occurs during</a:t>
            </a:r>
          </a:p>
          <a:p>
            <a:pPr marL="0" indent="0">
              <a:buNone/>
            </a:pPr>
            <a:r>
              <a:rPr lang="en-US" dirty="0"/>
              <a:t>   the third and fourth week of gestation.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Folic acid deficiency is implicated in the development.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Folate supplements taken at least 1 month before conception and for the first 3</a:t>
            </a:r>
          </a:p>
          <a:p>
            <a:pPr marL="0" lvl="0" indent="0">
              <a:buNone/>
            </a:pPr>
            <a:r>
              <a:rPr lang="en-US" dirty="0"/>
              <a:t>   months of pregnancy can reduce the risk of spina bifida by 70 %.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1441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65914"/>
          </a:xfrm>
        </p:spPr>
        <p:txBody>
          <a:bodyPr>
            <a:normAutofit fontScale="90000"/>
          </a:bodyPr>
          <a:lstStyle/>
          <a:p>
            <a:pPr lvl="0"/>
            <a:br>
              <a:rPr lang="en-US" dirty="0"/>
            </a:br>
            <a:r>
              <a:rPr lang="en-US" dirty="0"/>
              <a:t>Other Risk Factors</a:t>
            </a:r>
            <a:br>
              <a:rPr lang="en-GB" sz="40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4"/>
            <a:ext cx="12192000" cy="5892085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dirty="0"/>
              <a:t> - Maternal insulin-dependent diabetes.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Anti-seizure medication (Valproic Acid/Carbamazepine).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Medically diagnosed obesity.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High temperature in early pregnancy.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Race/Ethnicity (white &gt; black).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Lower socio-economic class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6053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4551"/>
          </a:xfrm>
        </p:spPr>
        <p:txBody>
          <a:bodyPr/>
          <a:lstStyle/>
          <a:p>
            <a:r>
              <a:rPr lang="en-US" b="1" dirty="0"/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884"/>
            <a:ext cx="12192000" cy="5995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- </a:t>
            </a:r>
            <a:r>
              <a:rPr lang="en-US" dirty="0"/>
              <a:t>Spina bifida patients are orthopedically classified according to their lowest intact</a:t>
            </a:r>
          </a:p>
          <a:p>
            <a:pPr marL="0" indent="0">
              <a:buNone/>
            </a:pPr>
            <a:r>
              <a:rPr lang="en-US" dirty="0"/>
              <a:t>   level of neurologic function as follows:</a:t>
            </a:r>
            <a:endParaRPr lang="en-GB" sz="24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sz="2400" dirty="0"/>
          </a:p>
          <a:p>
            <a:pPr marL="0" indent="0">
              <a:buNone/>
            </a:pPr>
            <a:r>
              <a:rPr lang="en-US" b="1" dirty="0"/>
              <a:t>              </a:t>
            </a:r>
            <a:r>
              <a:rPr lang="en-US" u="sng" dirty="0"/>
              <a:t>Level </a:t>
            </a:r>
            <a:r>
              <a:rPr lang="en-US" dirty="0"/>
              <a:t>                                                             </a:t>
            </a:r>
            <a:r>
              <a:rPr lang="en-US" u="sng" dirty="0"/>
              <a:t> Function</a:t>
            </a:r>
            <a:endParaRPr lang="en-GB" sz="2400" dirty="0"/>
          </a:p>
          <a:p>
            <a:r>
              <a:rPr lang="en-US" dirty="0"/>
              <a:t> </a:t>
            </a:r>
            <a:endParaRPr lang="en-GB" sz="2400" dirty="0"/>
          </a:p>
          <a:p>
            <a:pPr marL="457200" lvl="1" indent="0">
              <a:buNone/>
            </a:pPr>
            <a:r>
              <a:rPr lang="en-US" dirty="0"/>
              <a:t> - Thoracic                                                                 - No lower extremity function.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dirty="0"/>
              <a:t> - Upper lumbar                                                       - Good hip flexors.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dirty="0"/>
              <a:t> - Low lumbar                                                           - Good quadriceps.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US" dirty="0"/>
              <a:t> - Sacral                                                                      - Good foot function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58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8344"/>
            <a:ext cx="12192000" cy="5299656"/>
          </a:xfrm>
        </p:spPr>
        <p:txBody>
          <a:bodyPr/>
          <a:lstStyle/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 2. Compression: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     -</a:t>
            </a:r>
            <a:r>
              <a:rPr lang="en-US" dirty="0"/>
              <a:t> When elderly patients with cervical osteoarthritis and spondylosis forcibly  </a:t>
            </a:r>
          </a:p>
          <a:p>
            <a:pPr marL="0" lvl="0" indent="0">
              <a:buNone/>
            </a:pPr>
            <a:r>
              <a:rPr lang="en-US" dirty="0"/>
              <a:t>       extend their neck, the spinal cord may be compressed between an arthritically </a:t>
            </a:r>
          </a:p>
          <a:p>
            <a:pPr marL="0" lvl="0" indent="0">
              <a:buNone/>
            </a:pPr>
            <a:r>
              <a:rPr lang="en-US" dirty="0"/>
              <a:t>       enlarged anterior vertebral ridge and a posteriorly located hypertrophied </a:t>
            </a:r>
          </a:p>
          <a:p>
            <a:pPr marL="0" lvl="0" indent="0">
              <a:buNone/>
            </a:pPr>
            <a:r>
              <a:rPr lang="en-US" dirty="0"/>
              <a:t>       ligamentum flavum.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1538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450760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8186"/>
            <a:ext cx="12192000" cy="6239814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Its severity varies from  occult type with no findings to a completely open spine </a:t>
            </a:r>
          </a:p>
          <a:p>
            <a:pPr marL="0" lvl="0" indent="0">
              <a:buNone/>
            </a:pPr>
            <a:r>
              <a:rPr lang="en-US" dirty="0"/>
              <a:t>   (rachischisis) with severe neurologic disability and death.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In spina bifida cystica, the protruding sac contain meninges (meningocele), spinal </a:t>
            </a:r>
          </a:p>
          <a:p>
            <a:pPr marL="0" lvl="0" indent="0">
              <a:buNone/>
            </a:pPr>
            <a:r>
              <a:rPr lang="en-US" dirty="0"/>
              <a:t>   cord (myelocele), or both (myelomeningocele). </a:t>
            </a:r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- Spina bifida is most common in the lower thoracic, lumbar, or sacral region and </a:t>
            </a:r>
          </a:p>
          <a:p>
            <a:pPr marL="0" indent="0">
              <a:buNone/>
            </a:pPr>
            <a:r>
              <a:rPr lang="en-US" dirty="0"/>
              <a:t>   usually extends for 3 to 6 vertebral segments.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8932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18185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9854"/>
            <a:ext cx="12192000" cy="6098146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- The sac in a myelomeningocele usually consists of meninges with a central neural </a:t>
            </a:r>
          </a:p>
          <a:p>
            <a:pPr marL="0" lvl="0" indent="0">
              <a:buNone/>
            </a:pPr>
            <a:r>
              <a:rPr lang="en-US" dirty="0"/>
              <a:t>   plaque.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If not well covered with skin, the sac can easily rupture, increasing the risk of </a:t>
            </a:r>
          </a:p>
          <a:p>
            <a:pPr marL="0" lvl="0" indent="0">
              <a:buNone/>
            </a:pPr>
            <a:r>
              <a:rPr lang="en-US" dirty="0"/>
              <a:t>   meningitis.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dirty="0"/>
              <a:t> - When the spinal cord or lumbosacral nerve roots are involved in the spina bifida, </a:t>
            </a:r>
          </a:p>
          <a:p>
            <a:pPr marL="0" lvl="0" indent="0">
              <a:buNone/>
            </a:pPr>
            <a:r>
              <a:rPr lang="en-US" dirty="0"/>
              <a:t>   as is usual, varying degrees of paralysis occur below the involved level.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015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28033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006"/>
            <a:ext cx="12192000" cy="6007994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- The paralysis usually affects bladder and rectal functions, and the resulting GU </a:t>
            </a:r>
          </a:p>
          <a:p>
            <a:pPr marL="0" lvl="0" indent="0">
              <a:buNone/>
            </a:pPr>
            <a:r>
              <a:rPr lang="en-US" dirty="0"/>
              <a:t>   disorder can eventually lead to severely damaged kidneys.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 - Children with spina bifida have a very high incidence of scoliosis and kyphosis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69422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34095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884"/>
            <a:ext cx="12192000" cy="5995115"/>
          </a:xfrm>
        </p:spPr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Hydrocephalus occurs commonly and is related to aqueductal stenosis or an Arnold-</a:t>
            </a:r>
            <a:r>
              <a:rPr lang="en-US" dirty="0" err="1"/>
              <a:t>Chiari</a:t>
            </a:r>
            <a:r>
              <a:rPr lang="en-US" dirty="0"/>
              <a:t> </a:t>
            </a:r>
            <a:r>
              <a:rPr lang="en-US" dirty="0" err="1"/>
              <a:t>malformatio</a:t>
            </a:r>
            <a:r>
              <a:rPr lang="en-US" dirty="0"/>
              <a:t>.</a:t>
            </a:r>
          </a:p>
          <a:p>
            <a:pPr lvl="0"/>
            <a:endParaRPr lang="en-GB" dirty="0"/>
          </a:p>
          <a:p>
            <a:pPr lvl="0"/>
            <a:r>
              <a:rPr lang="en-US" dirty="0"/>
              <a:t>Children with spina bifida have lower extremity contractures that need to be corrected before they can stand in braces.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dirty="0"/>
              <a:t>Hip dislocation is common in children with spina bifida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558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08337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Types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8490"/>
            <a:ext cx="12192000" cy="6059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- Spina bifida cystica.</a:t>
            </a:r>
          </a:p>
          <a:p>
            <a:pPr marL="0" indent="0">
              <a:buNone/>
            </a:pPr>
            <a:r>
              <a:rPr lang="en-US" dirty="0"/>
              <a:t>                                           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- Spina bifida occulta.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US" dirty="0"/>
              <a:t> - Syringomeningocele.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Syringomyelocele.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US" dirty="0"/>
              <a:t> - Diastematomyelia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854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463638"/>
          </a:xfrm>
        </p:spPr>
        <p:txBody>
          <a:bodyPr>
            <a:normAutofit fontScale="90000"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4248"/>
            <a:ext cx="12192000" cy="60337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Myelodysplasia.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- Dysraphia.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 - Arnold-</a:t>
            </a:r>
            <a:r>
              <a:rPr lang="en-US" dirty="0" err="1"/>
              <a:t>Chiari</a:t>
            </a:r>
            <a:r>
              <a:rPr lang="en-US" dirty="0"/>
              <a:t> deformity.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Craniorachischisis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2489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27278"/>
          </a:xfrm>
        </p:spPr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dirty="0"/>
              <a:t>Spina bifida cystica</a:t>
            </a:r>
            <a:br>
              <a:rPr lang="en-GB" sz="40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7278"/>
            <a:ext cx="12192000" cy="593072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- Spina bifida cystica (myelomeningocele), a neural tube defect, occur </a:t>
            </a:r>
          </a:p>
          <a:p>
            <a:pPr marL="0" indent="0">
              <a:buNone/>
            </a:pPr>
            <a:r>
              <a:rPr lang="en-US" dirty="0"/>
              <a:t>   along  spinal axis but most is found in lumbar region.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- </a:t>
            </a:r>
            <a:r>
              <a:rPr lang="en-US" dirty="0"/>
              <a:t>The spine is bifid and a cyst forms.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 - </a:t>
            </a:r>
            <a:r>
              <a:rPr lang="en-US" dirty="0"/>
              <a:t>A meningocele, a cystic swelling of the dura and arachnoid, protrudes through </a:t>
            </a:r>
          </a:p>
          <a:p>
            <a:pPr marL="0" indent="0">
              <a:buNone/>
            </a:pPr>
            <a:r>
              <a:rPr lang="en-US" dirty="0"/>
              <a:t>  the spina bifida defect in the vertebral arch. 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0585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08337"/>
          </a:xfrm>
        </p:spPr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8338"/>
            <a:ext cx="12192000" cy="6149662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- </a:t>
            </a:r>
            <a:r>
              <a:rPr lang="en-US" sz="2800" dirty="0"/>
              <a:t>A myelomeningocele, the name of which refers to the myelo, or spinal cord, </a:t>
            </a:r>
          </a:p>
          <a:p>
            <a:pPr marL="457200" lvl="1" indent="0">
              <a:buNone/>
            </a:pPr>
            <a:r>
              <a:rPr lang="en-US" sz="2800" dirty="0"/>
              <a:t>  also may occur, protruding through the defect.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 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 - </a:t>
            </a:r>
            <a:r>
              <a:rPr lang="en-US" sz="2800" dirty="0"/>
              <a:t>Most severe form of spina bifida cystica is myelocele, or myeloschisis, in which </a:t>
            </a:r>
          </a:p>
          <a:p>
            <a:pPr marL="457200" lvl="1" indent="0">
              <a:buNone/>
            </a:pPr>
            <a:r>
              <a:rPr lang="en-US" sz="2800" dirty="0"/>
              <a:t>   the open neural plate is covered secondarily by epithelium and the neural </a:t>
            </a:r>
          </a:p>
          <a:p>
            <a:pPr marL="457200" lvl="1" indent="0">
              <a:buNone/>
            </a:pPr>
            <a:r>
              <a:rPr lang="en-US" sz="2800" dirty="0"/>
              <a:t>   plate has spread out onto the surface.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804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159098"/>
          </a:xfrm>
        </p:spPr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dirty="0"/>
              <a:t>Spina bifida occulta</a:t>
            </a:r>
            <a:br>
              <a:rPr lang="en-GB" sz="40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9098"/>
            <a:ext cx="12192000" cy="5698901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- </a:t>
            </a:r>
            <a:r>
              <a:rPr lang="en-US" sz="2800" dirty="0"/>
              <a:t>SBO is a limited defect of the vertebral arch that does not involve protrusion </a:t>
            </a:r>
          </a:p>
          <a:p>
            <a:pPr marL="457200" lvl="1" indent="0">
              <a:buNone/>
            </a:pPr>
            <a:r>
              <a:rPr lang="en-US" sz="2800" dirty="0"/>
              <a:t>   of the cord or membrane.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Most often occurring at the lumbosacral junction.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8601465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04551"/>
          </a:xfrm>
        </p:spPr>
        <p:txBody>
          <a:bodyPr>
            <a:normAutofit fontScale="90000"/>
          </a:bodyPr>
          <a:lstStyle/>
          <a:p>
            <a:br>
              <a:rPr lang="en-US" u="sng" dirty="0"/>
            </a:br>
            <a:r>
              <a:rPr lang="en-US" dirty="0"/>
              <a:t>Syringomeningocele</a:t>
            </a:r>
            <a:br>
              <a:rPr lang="en-GB" sz="40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552"/>
            <a:ext cx="12192000" cy="5853448"/>
          </a:xfrm>
        </p:spPr>
        <p:txBody>
          <a:bodyPr/>
          <a:lstStyle/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 - Is combined with membrane and tumor.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 </a:t>
            </a:r>
            <a:endParaRPr lang="en-GB" dirty="0"/>
          </a:p>
          <a:p>
            <a:pPr marL="457200" lvl="1" indent="0">
              <a:buNone/>
            </a:pPr>
            <a:r>
              <a:rPr lang="en-US" sz="2800" dirty="0"/>
              <a:t> - The term thus describes a hollow center, with the spinal fluid connecting with </a:t>
            </a:r>
          </a:p>
          <a:p>
            <a:pPr marL="457200" lvl="1" indent="0">
              <a:buNone/>
            </a:pPr>
            <a:r>
              <a:rPr lang="en-US" sz="2800" dirty="0"/>
              <a:t>   the central canal of the cord enclosed by a membrane with very little cord </a:t>
            </a:r>
          </a:p>
          <a:p>
            <a:pPr marL="457200" lvl="1" indent="0">
              <a:buNone/>
            </a:pPr>
            <a:r>
              <a:rPr lang="en-US" sz="2800" dirty="0"/>
              <a:t>   substance.</a:t>
            </a:r>
            <a:endParaRPr lang="en-GB" dirty="0"/>
          </a:p>
          <a:p>
            <a:pPr marL="0" indent="0">
              <a:buNone/>
            </a:pPr>
            <a:r>
              <a:rPr lang="en-US" sz="3200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59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 </a:t>
            </a:r>
          </a:p>
          <a:p>
            <a:pPr marL="0" lvl="0" indent="0">
              <a:buNone/>
            </a:pPr>
            <a:r>
              <a:rPr lang="en-US" b="1" dirty="0"/>
              <a:t>3. Contusion: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</a:p>
          <a:p>
            <a:pPr marL="0" lvl="0" indent="0">
              <a:buNone/>
            </a:pPr>
            <a:r>
              <a:rPr lang="en-US" b="1" dirty="0"/>
              <a:t>        - </a:t>
            </a:r>
            <a:r>
              <a:rPr lang="en-US" dirty="0"/>
              <a:t>Contusions of the spinal cord can occur from bony dislocations, </a:t>
            </a:r>
          </a:p>
          <a:p>
            <a:pPr marL="0" lvl="0" indent="0">
              <a:buNone/>
            </a:pPr>
            <a:r>
              <a:rPr lang="en-US" dirty="0"/>
              <a:t>          subluxations, or fracture fragments.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39234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7879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Syringomyelocele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8794"/>
            <a:ext cx="12192000" cy="587920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- Type of spina bifida in which protrusion of the membranes and spinal cord lead </a:t>
            </a:r>
          </a:p>
          <a:p>
            <a:pPr marL="0" indent="0">
              <a:buNone/>
            </a:pPr>
            <a:r>
              <a:rPr lang="en-GB" dirty="0"/>
              <a:t>   to increased fluid in the central canal, attenuating the cord tissue against a thin-</a:t>
            </a:r>
          </a:p>
          <a:p>
            <a:pPr marL="0" indent="0">
              <a:buNone/>
            </a:pPr>
            <a:r>
              <a:rPr lang="en-GB" dirty="0"/>
              <a:t>   walled sac.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- Syringomyelia, or hydrosyringomyelia, is the presence of cavities in the spinal </a:t>
            </a:r>
          </a:p>
          <a:p>
            <a:pPr marL="0" indent="0">
              <a:buNone/>
            </a:pPr>
            <a:r>
              <a:rPr lang="en-GB" dirty="0"/>
              <a:t>   cord, which occur as a result of  breakdown of gliomatous new formations.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08399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0152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Diastematomyelia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520"/>
            <a:ext cx="12192000" cy="595647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- From the Greek root diastema (interval) and myelon (marrow), is sometimes </a:t>
            </a:r>
          </a:p>
          <a:p>
            <a:pPr marL="0" indent="0">
              <a:buNone/>
            </a:pPr>
            <a:r>
              <a:rPr lang="en-GB" dirty="0"/>
              <a:t>   accompanied by a bony septum.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- This septum causes a tethered cord and irreversible neurologic loss from </a:t>
            </a:r>
          </a:p>
          <a:p>
            <a:pPr marL="0" indent="0">
              <a:buNone/>
            </a:pPr>
            <a:r>
              <a:rPr lang="en-GB" dirty="0"/>
              <a:t>   differential growth of the spinal canal exceeding the earlier developing spinal </a:t>
            </a:r>
          </a:p>
          <a:p>
            <a:pPr marL="0" indent="0">
              <a:buNone/>
            </a:pPr>
            <a:r>
              <a:rPr lang="en-GB" dirty="0"/>
              <a:t>   cord, but a tethered cord also exist without a bony septum.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91230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7879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Myelodysplasia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8794"/>
            <a:ext cx="12192000" cy="587920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- Myelodysplasia is from the Greek term myelos, meaning spinal cord, combined </a:t>
            </a:r>
          </a:p>
          <a:p>
            <a:pPr marL="0" indent="0">
              <a:buNone/>
            </a:pPr>
            <a:r>
              <a:rPr lang="en-GB" dirty="0"/>
              <a:t>   with dys, for difficult, and plasi, for molding.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- Is an abnormality in development of  cord.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23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 </a:t>
            </a:r>
          </a:p>
          <a:p>
            <a:pPr marL="0" lvl="0" indent="0">
              <a:buNone/>
            </a:pPr>
            <a:r>
              <a:rPr lang="en-US" b="1" dirty="0"/>
              <a:t>4. Vascular injury: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/>
              <a:t>    - </a:t>
            </a:r>
            <a:r>
              <a:rPr lang="en-US" dirty="0"/>
              <a:t>Primary vascular damage to the spinal cord should be suspected </a:t>
            </a:r>
          </a:p>
          <a:p>
            <a:pPr marL="0" lvl="0" indent="0">
              <a:buNone/>
            </a:pPr>
            <a:r>
              <a:rPr lang="en-US" dirty="0"/>
              <a:t>      when there is a discrepancy between a clinically apparent </a:t>
            </a:r>
          </a:p>
          <a:p>
            <a:pPr marL="0" lvl="0" indent="0">
              <a:buNone/>
            </a:pPr>
            <a:r>
              <a:rPr lang="en-US" dirty="0"/>
              <a:t>      neurologic deficit and the known level of spinal column injury.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668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4132</Words>
  <Application>Microsoft Office PowerPoint</Application>
  <PresentationFormat>Widescreen</PresentationFormat>
  <Paragraphs>713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6" baseType="lpstr">
      <vt:lpstr>Arial</vt:lpstr>
      <vt:lpstr>Calibri</vt:lpstr>
      <vt:lpstr>Calibri Light</vt:lpstr>
      <vt:lpstr>Office Theme</vt:lpstr>
      <vt:lpstr>SPINAL CORD INJURY</vt:lpstr>
      <vt:lpstr>.</vt:lpstr>
      <vt:lpstr> Epidemiology </vt:lpstr>
      <vt:lpstr> Underlying spinal diseases making patients more susceptible to SCI  </vt:lpstr>
      <vt:lpstr> Etiology  </vt:lpstr>
      <vt:lpstr> Mechanisms  </vt:lpstr>
      <vt:lpstr>.</vt:lpstr>
      <vt:lpstr>.</vt:lpstr>
      <vt:lpstr>.</vt:lpstr>
      <vt:lpstr> Classification </vt:lpstr>
      <vt:lpstr>.</vt:lpstr>
      <vt:lpstr>.</vt:lpstr>
      <vt:lpstr>.</vt:lpstr>
      <vt:lpstr> Clinical presentation  </vt:lpstr>
      <vt:lpstr>Complete cord injury </vt:lpstr>
      <vt:lpstr>.</vt:lpstr>
      <vt:lpstr> Incomplete injury  </vt:lpstr>
      <vt:lpstr> Central cord syndrome  </vt:lpstr>
      <vt:lpstr> Anterior cord syndrome  </vt:lpstr>
      <vt:lpstr> Transient paralysis and spinal shock  </vt:lpstr>
      <vt:lpstr>.</vt:lpstr>
      <vt:lpstr>.</vt:lpstr>
      <vt:lpstr> Grading </vt:lpstr>
      <vt:lpstr>.</vt:lpstr>
      <vt:lpstr> Frankel Scale  </vt:lpstr>
      <vt:lpstr>.</vt:lpstr>
      <vt:lpstr> Plain x-rays  </vt:lpstr>
      <vt:lpstr> Computed tomography  </vt:lpstr>
      <vt:lpstr>.</vt:lpstr>
      <vt:lpstr>  Myelography.    </vt:lpstr>
      <vt:lpstr>Magnetic resonance imaging</vt:lpstr>
      <vt:lpstr>.</vt:lpstr>
      <vt:lpstr> Treatment </vt:lpstr>
      <vt:lpstr>.</vt:lpstr>
      <vt:lpstr> In the emergency department:  </vt:lpstr>
      <vt:lpstr>.</vt:lpstr>
      <vt:lpstr>.</vt:lpstr>
      <vt:lpstr>.</vt:lpstr>
      <vt:lpstr>.</vt:lpstr>
      <vt:lpstr>.</vt:lpstr>
      <vt:lpstr> Medical care  </vt:lpstr>
      <vt:lpstr>.</vt:lpstr>
      <vt:lpstr>.</vt:lpstr>
      <vt:lpstr>.</vt:lpstr>
      <vt:lpstr>.</vt:lpstr>
      <vt:lpstr>.</vt:lpstr>
      <vt:lpstr>.</vt:lpstr>
      <vt:lpstr>.</vt:lpstr>
      <vt:lpstr>.</vt:lpstr>
      <vt:lpstr>.</vt:lpstr>
      <vt:lpstr> Prognosis  </vt:lpstr>
      <vt:lpstr>.</vt:lpstr>
      <vt:lpstr>.</vt:lpstr>
      <vt:lpstr>.</vt:lpstr>
      <vt:lpstr> Complications </vt:lpstr>
      <vt:lpstr> Cardiovascular complications  </vt:lpstr>
      <vt:lpstr>.</vt:lpstr>
      <vt:lpstr>Pulmonary complications  </vt:lpstr>
      <vt:lpstr> Urinary complications  </vt:lpstr>
      <vt:lpstr>.</vt:lpstr>
      <vt:lpstr>.</vt:lpstr>
      <vt:lpstr>.</vt:lpstr>
      <vt:lpstr>.</vt:lpstr>
      <vt:lpstr> SPINA BIFIDA. </vt:lpstr>
      <vt:lpstr>.</vt:lpstr>
      <vt:lpstr> Epidemiology </vt:lpstr>
      <vt:lpstr> Etiology </vt:lpstr>
      <vt:lpstr> Other Risk Factors </vt:lpstr>
      <vt:lpstr>Classification</vt:lpstr>
      <vt:lpstr>.</vt:lpstr>
      <vt:lpstr>.</vt:lpstr>
      <vt:lpstr>.</vt:lpstr>
      <vt:lpstr>.</vt:lpstr>
      <vt:lpstr> Types </vt:lpstr>
      <vt:lpstr>.</vt:lpstr>
      <vt:lpstr> Spina bifida cystica </vt:lpstr>
      <vt:lpstr>.</vt:lpstr>
      <vt:lpstr> Spina bifida occulta </vt:lpstr>
      <vt:lpstr> Syringomeningocele </vt:lpstr>
      <vt:lpstr> Syringomyelocele </vt:lpstr>
      <vt:lpstr> Diastematomyelia </vt:lpstr>
      <vt:lpstr> Myelodysplasia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CORD INJURY</dc:title>
  <dc:creator>OWNER</dc:creator>
  <cp:lastModifiedBy>USER</cp:lastModifiedBy>
  <cp:revision>77</cp:revision>
  <dcterms:created xsi:type="dcterms:W3CDTF">2017-04-09T06:11:05Z</dcterms:created>
  <dcterms:modified xsi:type="dcterms:W3CDTF">2022-11-22T17:26:06Z</dcterms:modified>
</cp:coreProperties>
</file>