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36" r:id="rId53"/>
    <p:sldId id="307" r:id="rId54"/>
    <p:sldId id="337" r:id="rId55"/>
    <p:sldId id="308" r:id="rId56"/>
    <p:sldId id="309" r:id="rId57"/>
    <p:sldId id="310" r:id="rId58"/>
    <p:sldId id="311" r:id="rId59"/>
    <p:sldId id="312" r:id="rId60"/>
    <p:sldId id="313" r:id="rId61"/>
    <p:sldId id="314" r:id="rId62"/>
    <p:sldId id="315" r:id="rId63"/>
    <p:sldId id="316" r:id="rId64"/>
    <p:sldId id="317" r:id="rId65"/>
    <p:sldId id="338" r:id="rId66"/>
    <p:sldId id="318" r:id="rId67"/>
    <p:sldId id="319" r:id="rId68"/>
    <p:sldId id="320" r:id="rId69"/>
    <p:sldId id="321" r:id="rId70"/>
    <p:sldId id="322" r:id="rId71"/>
    <p:sldId id="323" r:id="rId72"/>
    <p:sldId id="324" r:id="rId73"/>
    <p:sldId id="325" r:id="rId74"/>
    <p:sldId id="326" r:id="rId75"/>
    <p:sldId id="327" r:id="rId76"/>
    <p:sldId id="328" r:id="rId77"/>
    <p:sldId id="329" r:id="rId78"/>
    <p:sldId id="330" r:id="rId79"/>
    <p:sldId id="331" r:id="rId80"/>
    <p:sldId id="332" r:id="rId81"/>
    <p:sldId id="333" r:id="rId82"/>
    <p:sldId id="334" r:id="rId8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99BE8-7914-4CF0-AC69-91E0EEA03033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829B9-9CE1-4586-8A5D-BEA4271210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6177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99BE8-7914-4CF0-AC69-91E0EEA03033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829B9-9CE1-4586-8A5D-BEA4271210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174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99BE8-7914-4CF0-AC69-91E0EEA03033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829B9-9CE1-4586-8A5D-BEA4271210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5007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99BE8-7914-4CF0-AC69-91E0EEA03033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829B9-9CE1-4586-8A5D-BEA4271210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5291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99BE8-7914-4CF0-AC69-91E0EEA03033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829B9-9CE1-4586-8A5D-BEA4271210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8794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99BE8-7914-4CF0-AC69-91E0EEA03033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829B9-9CE1-4586-8A5D-BEA4271210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7442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99BE8-7914-4CF0-AC69-91E0EEA03033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829B9-9CE1-4586-8A5D-BEA4271210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2041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99BE8-7914-4CF0-AC69-91E0EEA03033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829B9-9CE1-4586-8A5D-BEA4271210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3266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99BE8-7914-4CF0-AC69-91E0EEA03033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829B9-9CE1-4586-8A5D-BEA4271210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0106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99BE8-7914-4CF0-AC69-91E0EEA03033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829B9-9CE1-4586-8A5D-BEA4271210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0187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99BE8-7914-4CF0-AC69-91E0EEA03033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829B9-9CE1-4586-8A5D-BEA4271210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2283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99BE8-7914-4CF0-AC69-91E0EEA03033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829B9-9CE1-4586-8A5D-BEA4271210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7398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SPINAL CORD INJURY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36193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1353800" cy="965914"/>
          </a:xfrm>
        </p:spPr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en-US" b="1" dirty="0"/>
              <a:t>Classification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65914"/>
            <a:ext cx="12192000" cy="5892085"/>
          </a:xfrm>
        </p:spPr>
        <p:txBody>
          <a:bodyPr/>
          <a:lstStyle/>
          <a:p>
            <a:pPr marL="0" indent="0">
              <a:buNone/>
            </a:pPr>
            <a:r>
              <a:rPr lang="en-US" u="sng" dirty="0"/>
              <a:t>Flexion.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US" dirty="0"/>
              <a:t> </a:t>
            </a:r>
            <a:r>
              <a:rPr lang="en-GB" dirty="0"/>
              <a:t> - </a:t>
            </a:r>
            <a:r>
              <a:rPr lang="en-US" dirty="0"/>
              <a:t>Anterior wedge fracture.</a:t>
            </a:r>
          </a:p>
          <a:p>
            <a:pPr marL="0" indent="0">
              <a:buNone/>
            </a:pPr>
            <a:r>
              <a:rPr lang="en-US" dirty="0"/>
              <a:t>   </a:t>
            </a:r>
            <a:endParaRPr lang="en-GB" dirty="0"/>
          </a:p>
          <a:p>
            <a:pPr marL="0" lvl="0" indent="0">
              <a:buNone/>
            </a:pPr>
            <a:r>
              <a:rPr lang="en-US" dirty="0"/>
              <a:t>  - Flexion teardrop fracture.</a:t>
            </a:r>
          </a:p>
          <a:p>
            <a:pPr marL="0" lvl="0" indent="0">
              <a:buNone/>
            </a:pPr>
            <a:r>
              <a:rPr lang="en-US" dirty="0"/>
              <a:t>  </a:t>
            </a:r>
            <a:endParaRPr lang="en-GB" dirty="0"/>
          </a:p>
          <a:p>
            <a:pPr marL="0" lvl="0" indent="0">
              <a:buNone/>
            </a:pPr>
            <a:r>
              <a:rPr lang="en-US" dirty="0"/>
              <a:t>  - Clay shoveler's fracture.</a:t>
            </a:r>
          </a:p>
          <a:p>
            <a:pPr marL="0" lvl="0" indent="0">
              <a:buNone/>
            </a:pPr>
            <a:r>
              <a:rPr lang="en-US" dirty="0"/>
              <a:t>   </a:t>
            </a:r>
            <a:endParaRPr lang="en-GB" dirty="0"/>
          </a:p>
          <a:p>
            <a:pPr marL="0" lvl="0" indent="0">
              <a:buNone/>
            </a:pPr>
            <a:r>
              <a:rPr lang="en-US" dirty="0"/>
              <a:t>  - Subluxation. 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63874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1353800" cy="798489"/>
          </a:xfrm>
        </p:spPr>
        <p:txBody>
          <a:bodyPr/>
          <a:lstStyle/>
          <a:p>
            <a:r>
              <a:rPr lang="en-GB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1672"/>
            <a:ext cx="12192000" cy="5866327"/>
          </a:xfrm>
        </p:spPr>
        <p:txBody>
          <a:bodyPr/>
          <a:lstStyle/>
          <a:p>
            <a:pPr marL="0" lvl="0" indent="0">
              <a:buNone/>
            </a:pPr>
            <a:r>
              <a:rPr lang="en-US" dirty="0"/>
              <a:t> - Bilateral facet dislocation.</a:t>
            </a:r>
          </a:p>
          <a:p>
            <a:pPr marL="0" lvl="0" indent="0">
              <a:buNone/>
            </a:pPr>
            <a:r>
              <a:rPr lang="en-US" dirty="0"/>
              <a:t>  </a:t>
            </a:r>
            <a:endParaRPr lang="en-GB" dirty="0"/>
          </a:p>
          <a:p>
            <a:pPr marL="0" lvl="0" indent="0">
              <a:buNone/>
            </a:pPr>
            <a:r>
              <a:rPr lang="en-US" dirty="0"/>
              <a:t> - Atlanto-occipital dislocation.</a:t>
            </a:r>
          </a:p>
          <a:p>
            <a:pPr marL="0" lvl="0" indent="0">
              <a:buNone/>
            </a:pPr>
            <a:r>
              <a:rPr lang="en-US" dirty="0"/>
              <a:t>  </a:t>
            </a:r>
            <a:endParaRPr lang="en-GB" dirty="0"/>
          </a:p>
          <a:p>
            <a:pPr marL="0" lvl="0" indent="0">
              <a:buNone/>
            </a:pPr>
            <a:r>
              <a:rPr lang="en-US" dirty="0"/>
              <a:t> - Anterior atlantoaxial dislocation with or without fracture.</a:t>
            </a:r>
          </a:p>
          <a:p>
            <a:pPr marL="0" lvl="0" indent="0">
              <a:buNone/>
            </a:pPr>
            <a:r>
              <a:rPr lang="en-US" dirty="0"/>
              <a:t>  </a:t>
            </a:r>
            <a:endParaRPr lang="en-GB" dirty="0"/>
          </a:p>
          <a:p>
            <a:pPr marL="0" lvl="0" indent="0">
              <a:buNone/>
            </a:pPr>
            <a:r>
              <a:rPr lang="en-US" dirty="0"/>
              <a:t> - Odontoid fracture with lateral displacement.</a:t>
            </a:r>
          </a:p>
          <a:p>
            <a:pPr marL="0" lvl="0" indent="0">
              <a:buNone/>
            </a:pPr>
            <a:r>
              <a:rPr lang="en-US" dirty="0"/>
              <a:t>  </a:t>
            </a:r>
            <a:endParaRPr lang="en-GB" dirty="0"/>
          </a:p>
          <a:p>
            <a:pPr marL="0" indent="0">
              <a:buNone/>
            </a:pPr>
            <a:r>
              <a:rPr lang="en-US" dirty="0"/>
              <a:t> - Fracture of transverse process.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16694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1353800" cy="502275"/>
          </a:xfrm>
        </p:spPr>
        <p:txBody>
          <a:bodyPr>
            <a:normAutofit fontScale="90000"/>
          </a:bodyPr>
          <a:lstStyle/>
          <a:p>
            <a:r>
              <a:rPr lang="en-GB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7126"/>
            <a:ext cx="12192000" cy="6020873"/>
          </a:xfrm>
        </p:spPr>
        <p:txBody>
          <a:bodyPr>
            <a:normAutofit/>
          </a:bodyPr>
          <a:lstStyle/>
          <a:p>
            <a:r>
              <a:rPr lang="en-US" u="sng" dirty="0"/>
              <a:t>Flexion-rotation</a:t>
            </a:r>
            <a:endParaRPr lang="en-GB" dirty="0"/>
          </a:p>
          <a:p>
            <a:pPr marL="0" indent="0">
              <a:buNone/>
            </a:pPr>
            <a:r>
              <a:rPr lang="en-US" dirty="0"/>
              <a:t>   - Unilateral facet dislocation.</a:t>
            </a:r>
          </a:p>
          <a:p>
            <a:pPr marL="0" indent="0">
              <a:buNone/>
            </a:pPr>
            <a:r>
              <a:rPr lang="en-US" dirty="0"/>
              <a:t>  </a:t>
            </a:r>
            <a:endParaRPr lang="en-GB" dirty="0"/>
          </a:p>
          <a:p>
            <a:pPr marL="0" lvl="0" indent="0">
              <a:buNone/>
            </a:pPr>
            <a:r>
              <a:rPr lang="en-US" dirty="0"/>
              <a:t>   - Rotary atlantoaxial dislocation  </a:t>
            </a:r>
            <a:endParaRPr lang="en-GB" dirty="0"/>
          </a:p>
          <a:p>
            <a:pPr marL="0" indent="0">
              <a:buNone/>
            </a:pPr>
            <a:r>
              <a:rPr lang="en-US" dirty="0"/>
              <a:t> </a:t>
            </a:r>
            <a:endParaRPr lang="en-GB" dirty="0"/>
          </a:p>
          <a:p>
            <a:r>
              <a:rPr lang="en-US" u="sng" dirty="0"/>
              <a:t>Extension  </a:t>
            </a:r>
            <a:endParaRPr lang="en-GB" dirty="0"/>
          </a:p>
          <a:p>
            <a:pPr marL="0" indent="0">
              <a:buNone/>
            </a:pPr>
            <a:r>
              <a:rPr lang="en-US" dirty="0"/>
              <a:t>  - Posterior neural arch fracture (C1)  </a:t>
            </a:r>
            <a:endParaRPr lang="en-GB" dirty="0"/>
          </a:p>
          <a:p>
            <a:pPr marL="0" lvl="0" indent="0">
              <a:buNone/>
            </a:pPr>
            <a:r>
              <a:rPr lang="en-US" dirty="0"/>
              <a:t>  - Hangman's fracture (C2)  </a:t>
            </a:r>
            <a:endParaRPr lang="en-GB" dirty="0"/>
          </a:p>
          <a:p>
            <a:pPr marL="0" lvl="0" indent="0">
              <a:buNone/>
            </a:pPr>
            <a:r>
              <a:rPr lang="en-US" dirty="0"/>
              <a:t>  - Extension teardrop fracture  </a:t>
            </a:r>
            <a:endParaRPr lang="en-GB" dirty="0"/>
          </a:p>
          <a:p>
            <a:pPr marL="0" indent="0">
              <a:buNone/>
            </a:pPr>
            <a:r>
              <a:rPr lang="en-US" dirty="0"/>
              <a:t>  - Posterior atlantoaxial dislocation with or without fracture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89016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90688"/>
            <a:ext cx="12192000" cy="5167312"/>
          </a:xfrm>
        </p:spPr>
        <p:txBody>
          <a:bodyPr/>
          <a:lstStyle/>
          <a:p>
            <a:r>
              <a:rPr lang="en-US" u="sng" dirty="0"/>
              <a:t>Vertical compression </a:t>
            </a:r>
          </a:p>
          <a:p>
            <a:pPr marL="0" indent="0">
              <a:buNone/>
            </a:pPr>
            <a:r>
              <a:rPr lang="en-US" u="sng" dirty="0"/>
              <a:t> </a:t>
            </a:r>
            <a:endParaRPr lang="en-GB" dirty="0"/>
          </a:p>
          <a:p>
            <a:pPr marL="0" indent="0">
              <a:buNone/>
            </a:pPr>
            <a:r>
              <a:rPr lang="en-US" dirty="0"/>
              <a:t>  - Burst fracture of vertebral body.</a:t>
            </a:r>
          </a:p>
          <a:p>
            <a:pPr marL="0" indent="0">
              <a:buNone/>
            </a:pPr>
            <a:r>
              <a:rPr lang="en-US" dirty="0"/>
              <a:t>  </a:t>
            </a:r>
            <a:endParaRPr lang="en-GB" dirty="0"/>
          </a:p>
          <a:p>
            <a:pPr marL="0" lvl="0" indent="0">
              <a:buNone/>
            </a:pPr>
            <a:r>
              <a:rPr lang="en-US" dirty="0"/>
              <a:t>  - Jefferson fracture (C1).</a:t>
            </a:r>
          </a:p>
          <a:p>
            <a:pPr marL="0" lvl="0" indent="0">
              <a:buNone/>
            </a:pPr>
            <a:r>
              <a:rPr lang="en-US" dirty="0"/>
              <a:t>  </a:t>
            </a:r>
            <a:endParaRPr lang="en-GB" dirty="0"/>
          </a:p>
          <a:p>
            <a:pPr marL="0" lvl="0" indent="0">
              <a:buNone/>
            </a:pPr>
            <a:r>
              <a:rPr lang="en-US" dirty="0"/>
              <a:t>  - Isolated fractures of articular pillar and vertebral body  </a:t>
            </a:r>
            <a:endParaRPr lang="en-GB" dirty="0"/>
          </a:p>
          <a:p>
            <a:pPr marL="0" indent="0">
              <a:buNone/>
            </a:pPr>
            <a:r>
              <a:rPr lang="en-US" dirty="0"/>
              <a:t> 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47021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1353800" cy="901520"/>
          </a:xfrm>
        </p:spPr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en-US" b="1" dirty="0"/>
              <a:t>Clinical presentation 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8946"/>
            <a:ext cx="12192000" cy="5789054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 </a:t>
            </a:r>
          </a:p>
          <a:p>
            <a:pPr marL="0" indent="0">
              <a:buNone/>
            </a:pPr>
            <a:r>
              <a:rPr lang="en-US" b="1" dirty="0"/>
              <a:t> - </a:t>
            </a:r>
            <a:r>
              <a:rPr lang="en-US" dirty="0"/>
              <a:t>A patient with a cord injury typically has pain at the site of the spinal fracture.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GB" dirty="0"/>
          </a:p>
          <a:p>
            <a:pPr marL="0" lvl="0" indent="0">
              <a:buNone/>
            </a:pPr>
            <a:r>
              <a:rPr lang="en-US" dirty="0"/>
              <a:t> - About half of traumatic spinal cord injury (TSCI) involve the cervical cord and as a</a:t>
            </a:r>
          </a:p>
          <a:p>
            <a:pPr marL="0" lvl="0" indent="0">
              <a:buNone/>
            </a:pPr>
            <a:r>
              <a:rPr lang="en-US" dirty="0"/>
              <a:t>   result present with quadriparesis or quadriplegia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85618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1353800" cy="1017430"/>
          </a:xfrm>
        </p:spPr>
        <p:txBody>
          <a:bodyPr/>
          <a:lstStyle/>
          <a:p>
            <a:r>
              <a:rPr lang="en-US" b="1" dirty="0"/>
              <a:t>Complete cord injury 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17430"/>
            <a:ext cx="12192000" cy="5840569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/>
              <a:t> </a:t>
            </a:r>
          </a:p>
          <a:p>
            <a:pPr marL="0" lvl="0" indent="0">
              <a:buNone/>
            </a:pPr>
            <a:r>
              <a:rPr lang="en-US" dirty="0"/>
              <a:t> -  There will be a rostral zone of spared sensory levels (e.g. the C5 and higher </a:t>
            </a:r>
          </a:p>
          <a:p>
            <a:pPr marL="0" lvl="0" indent="0">
              <a:buNone/>
            </a:pPr>
            <a:r>
              <a:rPr lang="en-US" dirty="0"/>
              <a:t>     dermatomes spared in a C5-6 fracture-dislocation).</a:t>
            </a:r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dirty="0"/>
              <a:t> -  Reduced sensation in the next caudal level, and no sensation in levels below, </a:t>
            </a:r>
          </a:p>
          <a:p>
            <a:pPr marL="0" lvl="0" indent="0">
              <a:buNone/>
            </a:pPr>
            <a:r>
              <a:rPr lang="en-US" dirty="0"/>
              <a:t>     including none in the sacral segments, S4-S5.</a:t>
            </a:r>
          </a:p>
          <a:p>
            <a:pPr marL="0" lvl="0" indent="0">
              <a:buNone/>
            </a:pPr>
            <a:r>
              <a:rPr lang="en-US" dirty="0"/>
              <a:t> </a:t>
            </a:r>
            <a:endParaRPr lang="en-GB" dirty="0"/>
          </a:p>
          <a:p>
            <a:pPr marL="0" lvl="0" indent="0">
              <a:buNone/>
            </a:pPr>
            <a:r>
              <a:rPr lang="en-US" dirty="0"/>
              <a:t> - There will be reduced muscle power in the level immediately below the injury, </a:t>
            </a:r>
          </a:p>
          <a:p>
            <a:pPr marL="0" lvl="0" indent="0">
              <a:buNone/>
            </a:pPr>
            <a:r>
              <a:rPr lang="en-US" dirty="0"/>
              <a:t>    followed by complete paralysis in more caudal myotomes. 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16287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1353800" cy="734095"/>
          </a:xfrm>
        </p:spPr>
        <p:txBody>
          <a:bodyPr/>
          <a:lstStyle/>
          <a:p>
            <a:r>
              <a:rPr lang="en-GB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34096"/>
            <a:ext cx="12192000" cy="6123904"/>
          </a:xfrm>
        </p:spPr>
        <p:txBody>
          <a:bodyPr/>
          <a:lstStyle/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dirty="0"/>
              <a:t> - In the acute stage, reflexes are absent, there is no response to plantar </a:t>
            </a:r>
          </a:p>
          <a:p>
            <a:pPr marL="0" lvl="0" indent="0">
              <a:buNone/>
            </a:pPr>
            <a:r>
              <a:rPr lang="en-US" dirty="0"/>
              <a:t>   stimulation, and muscle tone is flaccid.</a:t>
            </a:r>
          </a:p>
          <a:p>
            <a:pPr marL="0" lvl="0" indent="0">
              <a:buNone/>
            </a:pPr>
            <a:r>
              <a:rPr lang="en-US" dirty="0"/>
              <a:t> </a:t>
            </a:r>
            <a:endParaRPr lang="en-GB" dirty="0"/>
          </a:p>
          <a:p>
            <a:pPr marL="0" lvl="0" indent="0">
              <a:buNone/>
            </a:pPr>
            <a:r>
              <a:rPr lang="en-US" dirty="0"/>
              <a:t> - A male with a complete TSCI may have priapism.</a:t>
            </a:r>
          </a:p>
          <a:p>
            <a:pPr marL="0" lvl="0" indent="0">
              <a:buNone/>
            </a:pPr>
            <a:r>
              <a:rPr lang="en-US" dirty="0"/>
              <a:t> </a:t>
            </a:r>
            <a:endParaRPr lang="en-GB" dirty="0"/>
          </a:p>
          <a:p>
            <a:pPr marL="0" lvl="0" indent="0">
              <a:buNone/>
            </a:pPr>
            <a:r>
              <a:rPr lang="en-US" dirty="0"/>
              <a:t> - The bulbocavernosus reflex is usually absent.</a:t>
            </a:r>
          </a:p>
          <a:p>
            <a:pPr marL="0" lvl="0" indent="0">
              <a:buNone/>
            </a:pPr>
            <a:r>
              <a:rPr lang="en-US" dirty="0"/>
              <a:t> </a:t>
            </a:r>
            <a:endParaRPr lang="en-GB" dirty="0"/>
          </a:p>
          <a:p>
            <a:pPr marL="0" lvl="0" indent="0">
              <a:buNone/>
            </a:pPr>
            <a:r>
              <a:rPr lang="en-US" dirty="0"/>
              <a:t> - Urinary retention and bladder distension occur.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00589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1353800" cy="1094703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b="1" dirty="0"/>
              <a:t>Incomplete injury </a:t>
            </a:r>
            <a:br>
              <a:rPr lang="en-GB" b="1" dirty="0"/>
            </a:b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94704"/>
            <a:ext cx="12192000" cy="57632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- There are various degrees of motor function in muscles controlled by levels of </a:t>
            </a:r>
          </a:p>
          <a:p>
            <a:pPr marL="0" indent="0">
              <a:buNone/>
            </a:pPr>
            <a:r>
              <a:rPr lang="en-US" dirty="0"/>
              <a:t>    the spinal cord caudal to the injury.</a:t>
            </a:r>
          </a:p>
          <a:p>
            <a:pPr marL="0" indent="0">
              <a:buNone/>
            </a:pPr>
            <a:r>
              <a:rPr lang="en-US" dirty="0"/>
              <a:t> </a:t>
            </a:r>
            <a:endParaRPr lang="en-GB" dirty="0"/>
          </a:p>
          <a:p>
            <a:pPr marL="0" lvl="0" indent="0">
              <a:buNone/>
            </a:pPr>
            <a:r>
              <a:rPr lang="en-US" dirty="0"/>
              <a:t> - Sensation is  partially preserved in dermatomes below the area of injury. </a:t>
            </a:r>
          </a:p>
          <a:p>
            <a:pPr marL="0" lvl="0" indent="0">
              <a:buNone/>
            </a:pPr>
            <a:endParaRPr lang="en-GB" dirty="0"/>
          </a:p>
          <a:p>
            <a:pPr marL="0" lvl="0" indent="0">
              <a:buNone/>
            </a:pPr>
            <a:r>
              <a:rPr lang="en-US" dirty="0"/>
              <a:t> - Sensation is preserved to a greater extent than motor function because the </a:t>
            </a:r>
          </a:p>
          <a:p>
            <a:pPr marL="0" lvl="0" indent="0">
              <a:buNone/>
            </a:pPr>
            <a:r>
              <a:rPr lang="en-US" dirty="0"/>
              <a:t>   sensory tracts are located in more peripheral, less vulnerable areas of the cord.</a:t>
            </a:r>
          </a:p>
          <a:p>
            <a:pPr marL="0" lvl="0" indent="0">
              <a:buNone/>
            </a:pPr>
            <a:r>
              <a:rPr lang="en-US" dirty="0"/>
              <a:t> </a:t>
            </a:r>
            <a:endParaRPr lang="en-GB" dirty="0"/>
          </a:p>
          <a:p>
            <a:pPr marL="0" lvl="0" indent="0">
              <a:buNone/>
            </a:pPr>
            <a:r>
              <a:rPr lang="en-US" dirty="0"/>
              <a:t> - The bulbocavernosus reflex and anal sensation are often present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03970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1353800" cy="862884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b="1" dirty="0"/>
              <a:t>Central cord syndrome</a:t>
            </a:r>
            <a:r>
              <a:rPr lang="en-US" dirty="0"/>
              <a:t> 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65914"/>
            <a:ext cx="12192000" cy="589208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- Is characterized by disproportionately greater motor impairment in upper </a:t>
            </a:r>
          </a:p>
          <a:p>
            <a:pPr marL="0" indent="0">
              <a:buNone/>
            </a:pPr>
            <a:r>
              <a:rPr lang="en-US" dirty="0"/>
              <a:t>   compared with lower extremities.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- Bladder dysfunction, a variable degree of sensory loss below the level of injury, is </a:t>
            </a:r>
          </a:p>
          <a:p>
            <a:pPr marL="0" indent="0">
              <a:buNone/>
            </a:pPr>
            <a:r>
              <a:rPr lang="en-US" dirty="0"/>
              <a:t>   described after relatively mild trauma in the setting of preexisting cervical </a:t>
            </a:r>
          </a:p>
          <a:p>
            <a:pPr marL="0" indent="0">
              <a:buNone/>
            </a:pPr>
            <a:r>
              <a:rPr lang="en-US" dirty="0"/>
              <a:t>   spondylosis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26811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1353800" cy="90152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b="1" dirty="0"/>
              <a:t>Anterior cord syndrome</a:t>
            </a:r>
            <a:r>
              <a:rPr lang="en-US" dirty="0"/>
              <a:t> 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1520"/>
            <a:ext cx="12192000" cy="5956479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- Lesions affect the anterior or ventral two-thirds of the spinal cord, sparing the </a:t>
            </a:r>
          </a:p>
          <a:p>
            <a:pPr marL="0" indent="0">
              <a:buNone/>
            </a:pPr>
            <a:r>
              <a:rPr lang="en-US" dirty="0"/>
              <a:t>   dorsal columns, usually reflect injury to the anterior spinal artery.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endParaRPr lang="en-GB" dirty="0"/>
          </a:p>
          <a:p>
            <a:pPr marL="0" lvl="0" indent="0">
              <a:buNone/>
            </a:pPr>
            <a:r>
              <a:rPr lang="en-US" dirty="0"/>
              <a:t> - It represents a direct injury to the anterior spinal cord by retro pulsed disc or </a:t>
            </a:r>
          </a:p>
          <a:p>
            <a:pPr marL="0" lvl="0" indent="0">
              <a:buNone/>
            </a:pPr>
            <a:r>
              <a:rPr lang="en-US" dirty="0"/>
              <a:t>   bone fragments rather than primary disruption of the anterior spinal artery.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8231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15920"/>
            <a:ext cx="12192000" cy="5042079"/>
          </a:xfrm>
        </p:spPr>
        <p:txBody>
          <a:bodyPr/>
          <a:lstStyle/>
          <a:p>
            <a:pPr lvl="0"/>
            <a:endParaRPr lang="en-US" dirty="0"/>
          </a:p>
          <a:p>
            <a:pPr lvl="0"/>
            <a:r>
              <a:rPr lang="en-US" dirty="0"/>
              <a:t>The human spine consists of 33 bony vertebrae: 7 cervical, 12 thoracic, 5 lumbar,</a:t>
            </a:r>
          </a:p>
          <a:p>
            <a:pPr marL="0" lvl="0" indent="0">
              <a:buNone/>
            </a:pPr>
            <a:r>
              <a:rPr lang="en-US" dirty="0"/>
              <a:t>   5 sacral (fused), and 4 coccygeal (fused).</a:t>
            </a:r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dirty="0"/>
              <a:t> </a:t>
            </a:r>
            <a:endParaRPr lang="en-GB" dirty="0"/>
          </a:p>
          <a:p>
            <a:pPr lvl="0"/>
            <a:r>
              <a:rPr lang="en-US" dirty="0"/>
              <a:t>The most commonly injured region is the cervical and thoracolumbar (TL)</a:t>
            </a:r>
          </a:p>
          <a:p>
            <a:pPr marL="0" lvl="0" indent="0">
              <a:buNone/>
            </a:pPr>
            <a:r>
              <a:rPr lang="en-US" dirty="0"/>
              <a:t>   junction.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14647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1353800" cy="1120461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b="1" dirty="0"/>
              <a:t>Transient paralysis and spinal shock </a:t>
            </a:r>
            <a:br>
              <a:rPr lang="en-GB" b="1" dirty="0"/>
            </a:b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0462"/>
            <a:ext cx="12192000" cy="57375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- After a spinal cord injury, there is a physiological loss of all spinal cord function </a:t>
            </a:r>
          </a:p>
          <a:p>
            <a:pPr marL="0" indent="0">
              <a:buNone/>
            </a:pPr>
            <a:r>
              <a:rPr lang="en-US" dirty="0"/>
              <a:t>   caudal to the level of the injury, with flaccid paralysis, anesthesia, absent bowel </a:t>
            </a:r>
          </a:p>
          <a:p>
            <a:pPr marL="0" indent="0">
              <a:buNone/>
            </a:pPr>
            <a:r>
              <a:rPr lang="en-US" dirty="0"/>
              <a:t>   and bladder control, and loss of reflex activity.</a:t>
            </a:r>
          </a:p>
          <a:p>
            <a:pPr marL="0" indent="0">
              <a:buNone/>
            </a:pPr>
            <a:r>
              <a:rPr lang="en-US" dirty="0"/>
              <a:t> </a:t>
            </a:r>
            <a:endParaRPr lang="en-GB" dirty="0"/>
          </a:p>
          <a:p>
            <a:pPr marL="0" lvl="0" indent="0">
              <a:buNone/>
            </a:pPr>
            <a:r>
              <a:rPr lang="en-US" dirty="0"/>
              <a:t> - In males, especially those with a cervical cord injury, priapism develops. </a:t>
            </a:r>
          </a:p>
          <a:p>
            <a:pPr marL="0" lvl="0" indent="0">
              <a:buNone/>
            </a:pPr>
            <a:endParaRPr lang="en-GB" dirty="0"/>
          </a:p>
          <a:p>
            <a:pPr marL="0" lvl="0" indent="0">
              <a:buNone/>
            </a:pPr>
            <a:r>
              <a:rPr lang="en-US" dirty="0"/>
              <a:t> - There will be bradycardia and hypotension not due to causes other than the </a:t>
            </a:r>
          </a:p>
          <a:p>
            <a:pPr marL="0" lvl="0" indent="0">
              <a:buNone/>
            </a:pPr>
            <a:r>
              <a:rPr lang="en-US" dirty="0"/>
              <a:t>   spinal cord injury.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93570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1353800" cy="656822"/>
          </a:xfrm>
        </p:spPr>
        <p:txBody>
          <a:bodyPr>
            <a:normAutofit fontScale="90000"/>
          </a:bodyPr>
          <a:lstStyle/>
          <a:p>
            <a:r>
              <a:rPr lang="en-GB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56822"/>
            <a:ext cx="12192000" cy="6201177"/>
          </a:xfrm>
        </p:spPr>
        <p:txBody>
          <a:bodyPr/>
          <a:lstStyle/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dirty="0"/>
              <a:t> - This physiologic state lasts several hours to several weeks and is referred to as </a:t>
            </a:r>
          </a:p>
          <a:p>
            <a:pPr marL="0" lvl="0" indent="0">
              <a:buNone/>
            </a:pPr>
            <a:r>
              <a:rPr lang="en-US" dirty="0"/>
              <a:t>    spinal shock.</a:t>
            </a:r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endParaRPr lang="en-GB" dirty="0"/>
          </a:p>
          <a:p>
            <a:pPr marL="0" lvl="0" indent="0">
              <a:buNone/>
            </a:pPr>
            <a:r>
              <a:rPr lang="en-US" dirty="0"/>
              <a:t> - Loss of function is caused by loss of potassium in injured cells in the cord and its </a:t>
            </a:r>
          </a:p>
          <a:p>
            <a:pPr marL="0" lvl="0" indent="0">
              <a:buNone/>
            </a:pPr>
            <a:r>
              <a:rPr lang="en-US" dirty="0"/>
              <a:t>    accumulation within extra-cellular space, causing reduced axonal transmission. </a:t>
            </a:r>
            <a:endParaRPr lang="en-GB" dirty="0"/>
          </a:p>
          <a:p>
            <a:pPr marL="0" lvl="0" indent="0">
              <a:buNone/>
            </a:pPr>
            <a:r>
              <a:rPr lang="en-US" dirty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76907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1353800" cy="605306"/>
          </a:xfrm>
        </p:spPr>
        <p:txBody>
          <a:bodyPr>
            <a:normAutofit fontScale="90000"/>
          </a:bodyPr>
          <a:lstStyle/>
          <a:p>
            <a:r>
              <a:rPr lang="en-GB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72732"/>
            <a:ext cx="12192000" cy="6085268"/>
          </a:xfrm>
        </p:spPr>
        <p:txBody>
          <a:bodyPr/>
          <a:lstStyle/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dirty="0"/>
              <a:t> - As potassium levels normalize within intracellular and extra-cellular spaces, this </a:t>
            </a:r>
          </a:p>
          <a:p>
            <a:pPr marL="0" lvl="0" indent="0">
              <a:buNone/>
            </a:pPr>
            <a:r>
              <a:rPr lang="en-US" dirty="0"/>
              <a:t>   spinal shock wears off. </a:t>
            </a:r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endParaRPr lang="en-GB" dirty="0"/>
          </a:p>
          <a:p>
            <a:pPr marL="0" lvl="0" indent="0">
              <a:buNone/>
            </a:pPr>
            <a:r>
              <a:rPr lang="en-US" dirty="0"/>
              <a:t> - Clinical manifestations normalize, and is replaced by a spastic paresis reflecting </a:t>
            </a:r>
          </a:p>
          <a:p>
            <a:pPr marL="0" lvl="0" indent="0">
              <a:buNone/>
            </a:pPr>
            <a:r>
              <a:rPr lang="en-US" dirty="0"/>
              <a:t>   more severe morphologic injury to the spinal cord.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78909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1353800" cy="785610"/>
          </a:xfrm>
        </p:spPr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en-US" b="1" dirty="0"/>
              <a:t>Grading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85610"/>
            <a:ext cx="12192000" cy="607238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r>
              <a:rPr lang="en-US" u="sng" dirty="0"/>
              <a:t>American Spinal Injury Association Scale (ASIA):</a:t>
            </a:r>
          </a:p>
          <a:p>
            <a:pPr marL="0" indent="0">
              <a:buNone/>
            </a:pPr>
            <a:r>
              <a:rPr lang="en-US" u="sng" dirty="0"/>
              <a:t> </a:t>
            </a:r>
            <a:endParaRPr lang="en-GB" dirty="0"/>
          </a:p>
          <a:p>
            <a:pPr marL="0" indent="0">
              <a:buNone/>
            </a:pPr>
            <a:r>
              <a:rPr lang="en-US" dirty="0"/>
              <a:t> - </a:t>
            </a:r>
            <a:r>
              <a:rPr lang="en-US" b="1" dirty="0"/>
              <a:t>A -</a:t>
            </a:r>
            <a:r>
              <a:rPr lang="en-US" dirty="0"/>
              <a:t> No motor or sensory function is preserved below the neurologic level through </a:t>
            </a:r>
          </a:p>
          <a:p>
            <a:pPr marL="0" indent="0">
              <a:buNone/>
            </a:pPr>
            <a:r>
              <a:rPr lang="en-US" dirty="0"/>
              <a:t>         the sacral segments S4-5 (complete cord injury).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endParaRPr lang="en-GB" dirty="0"/>
          </a:p>
          <a:p>
            <a:pPr marL="0" lvl="0" indent="0">
              <a:buNone/>
            </a:pPr>
            <a:r>
              <a:rPr lang="en-US" b="1" dirty="0"/>
              <a:t> - B -</a:t>
            </a:r>
            <a:r>
              <a:rPr lang="en-US" dirty="0"/>
              <a:t> Sensory  function is preserved below  neurologic level and extends </a:t>
            </a:r>
          </a:p>
          <a:p>
            <a:pPr marL="0" lvl="0" indent="0">
              <a:buNone/>
            </a:pPr>
            <a:r>
              <a:rPr lang="en-US" dirty="0"/>
              <a:t>          through the sacral segments S4-5 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47389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1353800" cy="682579"/>
          </a:xfrm>
        </p:spPr>
        <p:txBody>
          <a:bodyPr>
            <a:normAutofit fontScale="90000"/>
          </a:bodyPr>
          <a:lstStyle/>
          <a:p>
            <a:r>
              <a:rPr lang="en-GB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2580"/>
            <a:ext cx="12192000" cy="617542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en-US" b="1" dirty="0"/>
          </a:p>
          <a:p>
            <a:pPr marL="0" lvl="0" indent="0">
              <a:buNone/>
            </a:pPr>
            <a:r>
              <a:rPr lang="en-US" b="1" dirty="0"/>
              <a:t>- C -</a:t>
            </a:r>
            <a:r>
              <a:rPr lang="en-US" dirty="0"/>
              <a:t> Motor function is preserved below  neurologic level and the majority of key </a:t>
            </a:r>
          </a:p>
          <a:p>
            <a:pPr marL="0" lvl="0" indent="0">
              <a:buNone/>
            </a:pPr>
            <a:r>
              <a:rPr lang="en-US" dirty="0"/>
              <a:t>         muscles below the neurologic level have a muscle grade less than 3.(no </a:t>
            </a:r>
          </a:p>
          <a:p>
            <a:pPr marL="0" lvl="0" indent="0">
              <a:buNone/>
            </a:pPr>
            <a:r>
              <a:rPr lang="en-US" dirty="0"/>
              <a:t>         antigravity movement).</a:t>
            </a:r>
          </a:p>
          <a:p>
            <a:pPr marL="0" lvl="0" indent="0">
              <a:buNone/>
            </a:pPr>
            <a:r>
              <a:rPr lang="en-US" dirty="0"/>
              <a:t> </a:t>
            </a:r>
          </a:p>
          <a:p>
            <a:pPr marL="0" lvl="0" indent="0">
              <a:buNone/>
            </a:pPr>
            <a:r>
              <a:rPr lang="en-US" b="1" dirty="0"/>
              <a:t> - D -</a:t>
            </a:r>
            <a:r>
              <a:rPr lang="en-US" dirty="0"/>
              <a:t> Motor function is preserved below neurologic level and the majority of key </a:t>
            </a:r>
          </a:p>
          <a:p>
            <a:pPr marL="0" lvl="0" indent="0">
              <a:buNone/>
            </a:pPr>
            <a:r>
              <a:rPr lang="en-US" dirty="0"/>
              <a:t>         muscles below the neurologic level have a muscle grade of at least 3. (at least </a:t>
            </a:r>
          </a:p>
          <a:p>
            <a:pPr marL="0" lvl="0" indent="0">
              <a:buNone/>
            </a:pPr>
            <a:r>
              <a:rPr lang="en-US" dirty="0"/>
              <a:t>         antigravity movement).</a:t>
            </a:r>
          </a:p>
          <a:p>
            <a:pPr marL="0" lvl="0" indent="0">
              <a:buNone/>
            </a:pPr>
            <a:r>
              <a:rPr lang="en-US" dirty="0"/>
              <a:t> </a:t>
            </a:r>
            <a:endParaRPr lang="en-GB" dirty="0"/>
          </a:p>
          <a:p>
            <a:pPr marL="0" lvl="0" indent="0">
              <a:buNone/>
            </a:pPr>
            <a:r>
              <a:rPr lang="en-US" b="1" dirty="0"/>
              <a:t> - E -</a:t>
            </a:r>
            <a:r>
              <a:rPr lang="en-US" dirty="0"/>
              <a:t> Motor and sensory functions are normal (no cord injury)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03909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0515600" cy="798490"/>
          </a:xfrm>
        </p:spPr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en-US" b="1" dirty="0"/>
              <a:t>Frankel Scale </a:t>
            </a:r>
            <a:br>
              <a:rPr lang="en-GB" b="1" dirty="0"/>
            </a:b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98490"/>
            <a:ext cx="12192000" cy="60595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/>
              <a:t> </a:t>
            </a:r>
          </a:p>
          <a:p>
            <a:pPr marL="0" indent="0">
              <a:buNone/>
            </a:pPr>
            <a:r>
              <a:rPr lang="en-US" b="1" dirty="0"/>
              <a:t>1. </a:t>
            </a:r>
            <a:r>
              <a:rPr lang="en-US" dirty="0"/>
              <a:t> Complete motor and sensory loss below the lesion.</a:t>
            </a:r>
          </a:p>
          <a:p>
            <a:pPr marL="0" indent="0">
              <a:buNone/>
            </a:pPr>
            <a:r>
              <a:rPr lang="en-US" dirty="0"/>
              <a:t> </a:t>
            </a:r>
            <a:endParaRPr lang="en-GB" dirty="0"/>
          </a:p>
          <a:p>
            <a:pPr marL="0" lvl="0" indent="0">
              <a:buNone/>
            </a:pPr>
            <a:r>
              <a:rPr lang="en-US" b="1" dirty="0"/>
              <a:t> 2. </a:t>
            </a:r>
            <a:r>
              <a:rPr lang="en-US" dirty="0"/>
              <a:t> Incomplete; some sensory loss below the lesion.</a:t>
            </a:r>
          </a:p>
          <a:p>
            <a:pPr marL="0" lvl="0" indent="0">
              <a:buNone/>
            </a:pPr>
            <a:r>
              <a:rPr lang="en-US" dirty="0"/>
              <a:t> </a:t>
            </a:r>
            <a:endParaRPr lang="en-GB" dirty="0"/>
          </a:p>
          <a:p>
            <a:pPr marL="0" lvl="0" indent="0">
              <a:buNone/>
            </a:pPr>
            <a:r>
              <a:rPr lang="en-US" b="1" dirty="0"/>
              <a:t> 3. </a:t>
            </a:r>
            <a:r>
              <a:rPr lang="en-US" dirty="0"/>
              <a:t> Incomplete; motor and sensory sparing, but the patient is not functional.</a:t>
            </a:r>
          </a:p>
          <a:p>
            <a:pPr marL="0" lvl="0" indent="0">
              <a:buNone/>
            </a:pPr>
            <a:r>
              <a:rPr lang="en-US" dirty="0"/>
              <a:t> </a:t>
            </a:r>
            <a:endParaRPr lang="en-GB" dirty="0"/>
          </a:p>
          <a:p>
            <a:pPr marL="0" lvl="0" indent="0">
              <a:buNone/>
            </a:pPr>
            <a:r>
              <a:rPr lang="en-US" b="1" dirty="0"/>
              <a:t> 4. </a:t>
            </a:r>
            <a:r>
              <a:rPr lang="en-US" dirty="0"/>
              <a:t> Incomplete; motor and sensory sparing, but patient can stand and walk.</a:t>
            </a:r>
          </a:p>
          <a:p>
            <a:pPr marL="0" lvl="0" indent="0">
              <a:buNone/>
            </a:pPr>
            <a:r>
              <a:rPr lang="en-US" dirty="0"/>
              <a:t> </a:t>
            </a:r>
            <a:endParaRPr lang="en-GB" dirty="0"/>
          </a:p>
          <a:p>
            <a:pPr marL="0" lvl="0" indent="0">
              <a:buNone/>
            </a:pPr>
            <a:r>
              <a:rPr lang="en-US" b="1" dirty="0"/>
              <a:t> 5. </a:t>
            </a:r>
            <a:r>
              <a:rPr lang="en-US" dirty="0"/>
              <a:t> Complete functional recovery; abnormal signs (e.g. reflex changes) may persist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23817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Investigations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lvl="0" indent="0">
              <a:buNone/>
            </a:pPr>
            <a:r>
              <a:rPr lang="en-US" dirty="0"/>
              <a:t> - In many centers, a full set of cervical spine films are required on all </a:t>
            </a:r>
          </a:p>
          <a:p>
            <a:pPr marL="0" lvl="0" indent="0">
              <a:buNone/>
            </a:pPr>
            <a:r>
              <a:rPr lang="en-US" dirty="0"/>
              <a:t>   trauma patients before a cervical collar can be removed.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44202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1353800" cy="101743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Plain x-rays 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17430"/>
            <a:ext cx="12192000" cy="584056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- Provide a rapid assessment of alignment, fractures, and soft tissue swelling and </a:t>
            </a:r>
          </a:p>
          <a:p>
            <a:pPr marL="0" indent="0">
              <a:buNone/>
            </a:pPr>
            <a:r>
              <a:rPr lang="en-US" dirty="0"/>
              <a:t>   are, in general, the first method of assessment of traumatic spinal cord injury.</a:t>
            </a:r>
          </a:p>
          <a:p>
            <a:pPr marL="0" indent="0">
              <a:buNone/>
            </a:pPr>
            <a:endParaRPr lang="en-GB" dirty="0"/>
          </a:p>
          <a:p>
            <a:pPr marL="0" lvl="0" indent="0">
              <a:buNone/>
            </a:pPr>
            <a:r>
              <a:rPr lang="en-US" dirty="0"/>
              <a:t> - Complete set of x-rays includes Anteroposterior, lateral, and open-mouth </a:t>
            </a:r>
          </a:p>
          <a:p>
            <a:pPr marL="0" lvl="0" indent="0">
              <a:buNone/>
            </a:pPr>
            <a:r>
              <a:rPr lang="en-US" dirty="0"/>
              <a:t>   odontoid views.</a:t>
            </a:r>
          </a:p>
          <a:p>
            <a:pPr marL="0" lvl="0" indent="0">
              <a:buNone/>
            </a:pPr>
            <a:r>
              <a:rPr lang="en-US" dirty="0"/>
              <a:t> </a:t>
            </a:r>
            <a:endParaRPr lang="en-GB" dirty="0"/>
          </a:p>
          <a:p>
            <a:pPr marL="0" lvl="0" indent="0">
              <a:buNone/>
            </a:pPr>
            <a:r>
              <a:rPr lang="en-US" dirty="0"/>
              <a:t> - Oblique views, suspects a lateral mass or facet injury or damage.</a:t>
            </a:r>
          </a:p>
          <a:p>
            <a:pPr marL="0" lvl="0" indent="0">
              <a:buNone/>
            </a:pPr>
            <a:r>
              <a:rPr lang="en-US" dirty="0"/>
              <a:t> </a:t>
            </a:r>
            <a:endParaRPr lang="en-GB" dirty="0"/>
          </a:p>
          <a:p>
            <a:pPr marL="0" lvl="0" indent="0">
              <a:buNone/>
            </a:pPr>
            <a:r>
              <a:rPr lang="en-US" dirty="0"/>
              <a:t> - All cervical vertebrae and the top of T1 must be visualized.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79740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1353800" cy="875762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Computed tomography 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17430"/>
            <a:ext cx="12192000" cy="58405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- Computed tomographic scanning (CT) with coronal and sagittal reconstructions.</a:t>
            </a:r>
          </a:p>
          <a:p>
            <a:pPr mar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dirty="0"/>
              <a:t> - Areas not well visualized on plain films should be further imaged. </a:t>
            </a:r>
          </a:p>
          <a:p>
            <a:pPr marL="0" lvl="0" indent="0">
              <a:buNone/>
            </a:pPr>
            <a:endParaRPr lang="en-GB" dirty="0"/>
          </a:p>
          <a:p>
            <a:pPr marL="0" lvl="0" indent="0">
              <a:buNone/>
            </a:pPr>
            <a:r>
              <a:rPr lang="en-US" dirty="0"/>
              <a:t> - This test is very sensitive for defining bone fractures in the spine.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29236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1353800" cy="643943"/>
          </a:xfrm>
        </p:spPr>
        <p:txBody>
          <a:bodyPr>
            <a:normAutofit fontScale="90000"/>
          </a:bodyPr>
          <a:lstStyle/>
          <a:p>
            <a:r>
              <a:rPr lang="en-GB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43944"/>
            <a:ext cx="12192000" cy="6214056"/>
          </a:xfrm>
        </p:spPr>
        <p:txBody>
          <a:bodyPr/>
          <a:lstStyle/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dirty="0"/>
              <a:t> - CT is sensitive than plain films, pts  suspected with spinal injury with normal plain </a:t>
            </a:r>
          </a:p>
          <a:p>
            <a:pPr marL="0" lvl="0" indent="0">
              <a:buNone/>
            </a:pPr>
            <a:r>
              <a:rPr lang="en-US" dirty="0"/>
              <a:t>   films should also undergo CT.</a:t>
            </a:r>
          </a:p>
          <a:p>
            <a:pPr marL="0" lvl="0" indent="0">
              <a:buNone/>
            </a:pPr>
            <a:r>
              <a:rPr lang="en-US" dirty="0"/>
              <a:t> </a:t>
            </a:r>
            <a:endParaRPr lang="en-GB" dirty="0"/>
          </a:p>
          <a:p>
            <a:pPr marL="0" lvl="0" indent="0">
              <a:buNone/>
            </a:pPr>
            <a:r>
              <a:rPr lang="en-US" dirty="0"/>
              <a:t> - CT  assesses the patency of the spinal canal. </a:t>
            </a:r>
          </a:p>
          <a:p>
            <a:pPr marL="0" lvl="0" indent="0">
              <a:buNone/>
            </a:pPr>
            <a:endParaRPr lang="en-GB" dirty="0"/>
          </a:p>
          <a:p>
            <a:pPr marL="0" lvl="0" indent="0">
              <a:buNone/>
            </a:pPr>
            <a:r>
              <a:rPr lang="en-US" dirty="0"/>
              <a:t> - CT  provides  assessment of  paravertebral soft tissues and spinal cord.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591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1353800" cy="875762"/>
          </a:xfrm>
        </p:spPr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en-US" b="1" dirty="0"/>
              <a:t>Epidemiology</a:t>
            </a:r>
            <a:br>
              <a:rPr lang="en-GB" sz="4000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75762"/>
            <a:ext cx="12192000" cy="598223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 - </a:t>
            </a:r>
            <a:r>
              <a:rPr lang="en-US" dirty="0"/>
              <a:t>Males continue to make up 80 percent of cases.</a:t>
            </a:r>
          </a:p>
          <a:p>
            <a:pPr marL="0" indent="0">
              <a:buNone/>
            </a:pPr>
            <a:endParaRPr lang="en-GB" sz="2400" dirty="0"/>
          </a:p>
          <a:p>
            <a:pPr marL="0" lvl="0" indent="0">
              <a:buNone/>
            </a:pPr>
            <a:r>
              <a:rPr lang="en-US" dirty="0"/>
              <a:t> - Main causes include:- </a:t>
            </a:r>
          </a:p>
          <a:p>
            <a:pPr marL="0" lvl="0" indent="0">
              <a:buNone/>
            </a:pPr>
            <a:r>
              <a:rPr lang="en-US" dirty="0"/>
              <a:t>     - Motor vehicle accidents: 47 percent .</a:t>
            </a:r>
          </a:p>
          <a:p>
            <a:pPr marL="0" lvl="0" indent="0">
              <a:buNone/>
            </a:pPr>
            <a:endParaRPr lang="en-GB" sz="2400" dirty="0"/>
          </a:p>
          <a:p>
            <a:pPr marL="0" lvl="0" indent="0">
              <a:buNone/>
            </a:pPr>
            <a:r>
              <a:rPr lang="en-US" dirty="0"/>
              <a:t>     - Falls: 23 percent.</a:t>
            </a:r>
          </a:p>
          <a:p>
            <a:pPr marL="0" lvl="0" indent="0">
              <a:buNone/>
            </a:pPr>
            <a:r>
              <a:rPr lang="en-US" dirty="0"/>
              <a:t> </a:t>
            </a:r>
            <a:endParaRPr lang="en-GB" sz="2400" dirty="0"/>
          </a:p>
          <a:p>
            <a:pPr marL="0" lvl="0" indent="0">
              <a:buNone/>
            </a:pPr>
            <a:r>
              <a:rPr lang="en-US" dirty="0"/>
              <a:t>     - Violence (especially gunshot wounds): 14 percent.</a:t>
            </a:r>
          </a:p>
          <a:p>
            <a:pPr marL="0" lvl="0" indent="0">
              <a:buNone/>
            </a:pPr>
            <a:r>
              <a:rPr lang="en-US" dirty="0"/>
              <a:t> </a:t>
            </a:r>
            <a:endParaRPr lang="en-GB" sz="2400" dirty="0"/>
          </a:p>
          <a:p>
            <a:pPr marL="0" lvl="0" indent="0">
              <a:buNone/>
            </a:pPr>
            <a:r>
              <a:rPr lang="en-US" dirty="0"/>
              <a:t>     - Sports accidents: 9 percent .</a:t>
            </a:r>
          </a:p>
          <a:p>
            <a:pPr marL="0" lvl="0" indent="0">
              <a:buNone/>
            </a:pPr>
            <a:endParaRPr lang="en-GB" sz="2400" dirty="0"/>
          </a:p>
          <a:p>
            <a:pPr marL="0" lvl="0" indent="0">
              <a:buNone/>
            </a:pPr>
            <a:r>
              <a:rPr lang="en-US" dirty="0"/>
              <a:t>     - Other: 7 percent</a:t>
            </a:r>
            <a:endParaRPr lang="en-GB" sz="2400" dirty="0"/>
          </a:p>
          <a:p>
            <a:pPr marL="457200" lvl="1" indent="0">
              <a:buNone/>
            </a:pPr>
            <a:r>
              <a:rPr lang="en-US" dirty="0"/>
              <a:t>     - Alcohol plays a role in at least 25 percent. </a:t>
            </a:r>
            <a:endParaRPr lang="en-GB" sz="2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63985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r>
              <a:rPr lang="en-US" dirty="0"/>
              <a:t>Myelography. </a:t>
            </a:r>
            <a:br>
              <a:rPr lang="en-GB" dirty="0"/>
            </a:br>
            <a:r>
              <a:rPr lang="en-US" dirty="0"/>
              <a:t> 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- In combination with CT when MRI cannot be performed and spinal </a:t>
            </a:r>
          </a:p>
          <a:p>
            <a:pPr marL="0" indent="0">
              <a:buNone/>
            </a:pPr>
            <a:r>
              <a:rPr lang="en-US" dirty="0"/>
              <a:t>   canal compromise is suspected.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00366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1353800" cy="1081824"/>
          </a:xfrm>
        </p:spPr>
        <p:txBody>
          <a:bodyPr/>
          <a:lstStyle/>
          <a:p>
            <a:r>
              <a:rPr lang="en-US" dirty="0"/>
              <a:t>Magnetic resonance imaging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81824"/>
            <a:ext cx="12192000" cy="5776175"/>
          </a:xfrm>
        </p:spPr>
        <p:txBody>
          <a:bodyPr/>
          <a:lstStyle/>
          <a:p>
            <a:pPr marL="0" lvl="0" indent="0">
              <a:buNone/>
            </a:pPr>
            <a:r>
              <a:rPr lang="en-US" dirty="0"/>
              <a:t> </a:t>
            </a:r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dirty="0"/>
              <a:t> - Advantage of MRI, provides a detailed image of the spinal cord, spinal ligaments, </a:t>
            </a:r>
          </a:p>
          <a:p>
            <a:pPr marL="0" lvl="0" indent="0">
              <a:buNone/>
            </a:pPr>
            <a:r>
              <a:rPr lang="en-US" dirty="0"/>
              <a:t>   intervertebral discs, paraspinal soft tissues and detecting epidural hematoma. </a:t>
            </a:r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endParaRPr lang="en-GB" dirty="0"/>
          </a:p>
          <a:p>
            <a:pPr marL="0" lvl="0" indent="0">
              <a:buNone/>
            </a:pPr>
            <a:r>
              <a:rPr lang="en-US" dirty="0"/>
              <a:t> - CT, however, is better than MRI in assessing bony structures.</a:t>
            </a:r>
          </a:p>
          <a:p>
            <a:pPr marL="0" lvl="0" indent="0">
              <a:buNone/>
            </a:pPr>
            <a:r>
              <a:rPr lang="en-US" dirty="0"/>
              <a:t> 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95054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1353800" cy="850005"/>
          </a:xfrm>
        </p:spPr>
        <p:txBody>
          <a:bodyPr/>
          <a:lstStyle/>
          <a:p>
            <a:r>
              <a:rPr lang="en-GB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65914"/>
            <a:ext cx="12192000" cy="5892085"/>
          </a:xfrm>
        </p:spPr>
        <p:txBody>
          <a:bodyPr/>
          <a:lstStyle/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dirty="0"/>
              <a:t> - It is contraindicated in pts with cardiac pacemaker, metallic foreign bodies, life </a:t>
            </a:r>
          </a:p>
          <a:p>
            <a:pPr marL="0" lvl="0" indent="0">
              <a:buNone/>
            </a:pPr>
            <a:r>
              <a:rPr lang="en-US" dirty="0"/>
              <a:t>   support equipment.</a:t>
            </a:r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dirty="0"/>
              <a:t> - Indicated in pts with negative CT scan who are suspected to have TSCI, in order </a:t>
            </a:r>
          </a:p>
          <a:p>
            <a:pPr marL="0" lvl="0" indent="0">
              <a:buNone/>
            </a:pPr>
            <a:r>
              <a:rPr lang="en-US" dirty="0"/>
              <a:t>   to detect occult ligamentous or disc injury or epidural hematoma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329978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1353800" cy="940157"/>
          </a:xfrm>
        </p:spPr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en-US" b="1" dirty="0"/>
              <a:t>Treatment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40158"/>
            <a:ext cx="12192000" cy="59178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/>
              <a:t>In the field:-</a:t>
            </a:r>
          </a:p>
          <a:p>
            <a:pPr marL="0" indent="0">
              <a:buNone/>
            </a:pPr>
            <a:r>
              <a:rPr lang="en-US" i="1" dirty="0"/>
              <a:t> </a:t>
            </a:r>
            <a:endParaRPr lang="en-GB" dirty="0"/>
          </a:p>
          <a:p>
            <a:pPr marL="0" indent="0">
              <a:buNone/>
            </a:pPr>
            <a:r>
              <a:rPr lang="en-US" dirty="0"/>
              <a:t> - Primary assessment of a patient with trauma in the field follows the ABCD </a:t>
            </a:r>
          </a:p>
          <a:p>
            <a:pPr marL="0" indent="0">
              <a:buNone/>
            </a:pPr>
            <a:r>
              <a:rPr lang="en-US" dirty="0"/>
              <a:t>   scheme: Airway, Breathing, Circulation, Disability (neurologic status).</a:t>
            </a:r>
          </a:p>
          <a:p>
            <a:pPr marL="0" indent="0">
              <a:buNone/>
            </a:pPr>
            <a:r>
              <a:rPr lang="en-US" dirty="0"/>
              <a:t> </a:t>
            </a:r>
            <a:endParaRPr lang="en-GB" dirty="0"/>
          </a:p>
          <a:p>
            <a:pPr marL="0" lvl="0" indent="0">
              <a:buNone/>
            </a:pPr>
            <a:r>
              <a:rPr lang="en-US" dirty="0"/>
              <a:t> - Patient with head injury, is unconscious or confused, or complains of spinal pain, </a:t>
            </a:r>
          </a:p>
          <a:p>
            <a:pPr marL="0" lvl="0" indent="0">
              <a:buNone/>
            </a:pPr>
            <a:r>
              <a:rPr lang="en-US" dirty="0"/>
              <a:t>   weakness, and/or loss of sensation, then a traumatic spinal injury should be </a:t>
            </a:r>
          </a:p>
          <a:p>
            <a:pPr marL="0" lvl="0" indent="0">
              <a:buNone/>
            </a:pPr>
            <a:r>
              <a:rPr lang="en-US" dirty="0"/>
              <a:t>   assumed. 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479956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1353800" cy="592427"/>
          </a:xfrm>
        </p:spPr>
        <p:txBody>
          <a:bodyPr>
            <a:normAutofit fontScale="90000"/>
          </a:bodyPr>
          <a:lstStyle/>
          <a:p>
            <a:r>
              <a:rPr lang="en-GB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11368"/>
            <a:ext cx="12192000" cy="6046631"/>
          </a:xfrm>
        </p:spPr>
        <p:txBody>
          <a:bodyPr/>
          <a:lstStyle/>
          <a:p>
            <a:pPr marL="0" lvl="0" indent="0">
              <a:buNone/>
            </a:pPr>
            <a:r>
              <a:rPr lang="en-US" dirty="0"/>
              <a:t> </a:t>
            </a:r>
          </a:p>
          <a:p>
            <a:pPr marL="0" lvl="0" indent="0">
              <a:buNone/>
            </a:pPr>
            <a:r>
              <a:rPr lang="en-US" dirty="0"/>
              <a:t> - Extreme care should be taken to allow as little movement of the spine as possible </a:t>
            </a:r>
          </a:p>
          <a:p>
            <a:pPr marL="0" lvl="0" indent="0">
              <a:buNone/>
            </a:pPr>
            <a:r>
              <a:rPr lang="en-US" dirty="0"/>
              <a:t>   to prevent more cord injury.</a:t>
            </a:r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dirty="0"/>
              <a:t> </a:t>
            </a:r>
            <a:endParaRPr lang="en-GB" dirty="0"/>
          </a:p>
          <a:p>
            <a:pPr marL="0" lvl="0" indent="0">
              <a:buNone/>
            </a:pPr>
            <a:r>
              <a:rPr lang="en-US" dirty="0"/>
              <a:t> - Techniques to minimize spine movement include the use of log-roll movements </a:t>
            </a:r>
          </a:p>
          <a:p>
            <a:pPr marL="0" lvl="0" indent="0">
              <a:buNone/>
            </a:pPr>
            <a:r>
              <a:rPr lang="en-US" dirty="0"/>
              <a:t>    and a backboard for transfer and placement of a rigid cervical collar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879801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1353800" cy="991672"/>
          </a:xfrm>
        </p:spPr>
        <p:txBody>
          <a:bodyPr>
            <a:normAutofit fontScale="90000"/>
          </a:bodyPr>
          <a:lstStyle/>
          <a:p>
            <a:br>
              <a:rPr lang="en-US" i="1" dirty="0"/>
            </a:br>
            <a:r>
              <a:rPr lang="en-US" i="1" dirty="0"/>
              <a:t>In the emergency department: 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1672"/>
            <a:ext cx="12192000" cy="58663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/>
              <a:t> </a:t>
            </a:r>
          </a:p>
          <a:p>
            <a:pPr marL="0" indent="0">
              <a:buNone/>
            </a:pPr>
            <a:r>
              <a:rPr lang="en-US" i="1" dirty="0"/>
              <a:t> - </a:t>
            </a:r>
            <a:r>
              <a:rPr lang="en-US" dirty="0"/>
              <a:t>Prioritize assessment and stabilization following the ABCD scheme.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endParaRPr lang="en-GB" dirty="0"/>
          </a:p>
          <a:p>
            <a:pPr marL="0" lvl="0" indent="0">
              <a:buNone/>
            </a:pPr>
            <a:r>
              <a:rPr lang="en-US" dirty="0"/>
              <a:t> - Life-threatening, such as bleeding, breathing difficulties, or a pneumothorax, can </a:t>
            </a:r>
          </a:p>
          <a:p>
            <a:pPr marL="0" lvl="0" indent="0">
              <a:buNone/>
            </a:pPr>
            <a:r>
              <a:rPr lang="en-US" dirty="0"/>
              <a:t>   take precedence over the spinal cord injury.</a:t>
            </a:r>
            <a:endParaRPr lang="en-GB" dirty="0"/>
          </a:p>
          <a:p>
            <a:pPr marL="0" lvl="0" indent="0">
              <a:buNone/>
            </a:pPr>
            <a:r>
              <a:rPr lang="en-US" dirty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327512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1353800" cy="798489"/>
          </a:xfrm>
        </p:spPr>
        <p:txBody>
          <a:bodyPr/>
          <a:lstStyle/>
          <a:p>
            <a:r>
              <a:rPr lang="en-GB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98490"/>
            <a:ext cx="12192000" cy="6059510"/>
          </a:xfrm>
        </p:spPr>
        <p:txBody>
          <a:bodyPr/>
          <a:lstStyle/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dirty="0"/>
              <a:t> - Vital signs, heart rate, blood pressure, respiratory status, and temperature </a:t>
            </a:r>
          </a:p>
          <a:p>
            <a:pPr marL="0" lvl="0" indent="0">
              <a:buNone/>
            </a:pPr>
            <a:r>
              <a:rPr lang="en-US" dirty="0"/>
              <a:t>    require ongoing monitoring.</a:t>
            </a:r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endParaRPr lang="en-GB" dirty="0"/>
          </a:p>
          <a:p>
            <a:pPr marL="0" lvl="0" indent="0">
              <a:buNone/>
            </a:pPr>
            <a:r>
              <a:rPr lang="en-US" dirty="0"/>
              <a:t> - Patient with a high cervical cord injury breathe poorly and require airway suction </a:t>
            </a:r>
          </a:p>
          <a:p>
            <a:pPr marL="0" lvl="0" indent="0">
              <a:buNone/>
            </a:pPr>
            <a:r>
              <a:rPr lang="en-US" dirty="0"/>
              <a:t>   or intubation.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160488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1353800" cy="682579"/>
          </a:xfrm>
        </p:spPr>
        <p:txBody>
          <a:bodyPr>
            <a:normAutofit fontScale="90000"/>
          </a:bodyPr>
          <a:lstStyle/>
          <a:p>
            <a:r>
              <a:rPr lang="en-GB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2580"/>
            <a:ext cx="12192000" cy="6175420"/>
          </a:xfrm>
        </p:spPr>
        <p:txBody>
          <a:bodyPr/>
          <a:lstStyle/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dirty="0"/>
              <a:t> - Hypoxia in cord injury can adversely affect neurologic outcome.</a:t>
            </a:r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dirty="0"/>
              <a:t> </a:t>
            </a:r>
            <a:endParaRPr lang="en-GB" dirty="0"/>
          </a:p>
          <a:p>
            <a:pPr marL="0" lvl="0" indent="0">
              <a:buNone/>
            </a:pPr>
            <a:r>
              <a:rPr lang="en-US" dirty="0"/>
              <a:t> - Arterial oxygenation should be monitored and supplemented as needed.</a:t>
            </a:r>
          </a:p>
          <a:p>
            <a:pPr marL="0" lvl="0" indent="0">
              <a:buNone/>
            </a:pPr>
            <a:endParaRPr lang="en-GB" dirty="0"/>
          </a:p>
          <a:p>
            <a:pPr marL="0" lvl="0" indent="0">
              <a:buNone/>
            </a:pPr>
            <a:r>
              <a:rPr lang="en-US" dirty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072237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1353800" cy="605306"/>
          </a:xfrm>
        </p:spPr>
        <p:txBody>
          <a:bodyPr>
            <a:normAutofit fontScale="90000"/>
          </a:bodyPr>
          <a:lstStyle/>
          <a:p>
            <a:r>
              <a:rPr lang="en-GB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1520"/>
            <a:ext cx="12192000" cy="5956479"/>
          </a:xfrm>
        </p:spPr>
        <p:txBody>
          <a:bodyPr/>
          <a:lstStyle/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dirty="0"/>
              <a:t>- Hypotension occur due to blood loss from other injuries or due to blood pooling </a:t>
            </a:r>
          </a:p>
          <a:p>
            <a:pPr marL="0" lvl="0" indent="0">
              <a:buNone/>
            </a:pPr>
            <a:r>
              <a:rPr lang="en-US" dirty="0"/>
              <a:t>   in the extremities lacking sympathetic tone because of the disruption of the </a:t>
            </a:r>
          </a:p>
          <a:p>
            <a:pPr marL="0" lvl="0" indent="0">
              <a:buNone/>
            </a:pPr>
            <a:r>
              <a:rPr lang="en-US" dirty="0"/>
              <a:t>   autonomic nervous system (neurogenic shock).</a:t>
            </a:r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dirty="0"/>
              <a:t> </a:t>
            </a:r>
            <a:endParaRPr lang="en-GB" dirty="0"/>
          </a:p>
          <a:p>
            <a:pPr marL="0" lvl="0" indent="0">
              <a:buNone/>
            </a:pPr>
            <a:r>
              <a:rPr lang="en-US" dirty="0"/>
              <a:t> - Prolonged hypo perfusion may adversely affect prognosis. 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058875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1353800" cy="592427"/>
          </a:xfrm>
        </p:spPr>
        <p:txBody>
          <a:bodyPr>
            <a:normAutofit fontScale="90000"/>
          </a:bodyPr>
          <a:lstStyle/>
          <a:p>
            <a:r>
              <a:rPr lang="en-GB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92428"/>
            <a:ext cx="12192000" cy="626557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/>
              <a:t> </a:t>
            </a:r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dirty="0"/>
              <a:t> - Elevation of legs, head-dependent position, blood replacement, and vasoactive </a:t>
            </a:r>
          </a:p>
          <a:p>
            <a:pPr marL="0" lvl="0" indent="0">
              <a:buNone/>
            </a:pPr>
            <a:r>
              <a:rPr lang="en-US" dirty="0"/>
              <a:t>   agents are required.</a:t>
            </a:r>
          </a:p>
          <a:p>
            <a:pPr marL="0" lvl="0" indent="0">
              <a:buNone/>
            </a:pPr>
            <a:endParaRPr lang="en-GB" dirty="0"/>
          </a:p>
          <a:p>
            <a:pPr marL="0" lvl="0" indent="0">
              <a:buNone/>
            </a:pPr>
            <a:r>
              <a:rPr lang="en-US" dirty="0"/>
              <a:t> - Until spinal injury has been ruled out, immobilization of neck and body must be </a:t>
            </a:r>
          </a:p>
          <a:p>
            <a:pPr marL="0" lvl="0" indent="0">
              <a:buNone/>
            </a:pPr>
            <a:r>
              <a:rPr lang="en-US" dirty="0"/>
              <a:t>   maintained using cervical collar, straps, tape, and blocks.</a:t>
            </a:r>
          </a:p>
          <a:p>
            <a:pPr marL="0" lvl="0" indent="0">
              <a:buNone/>
            </a:pPr>
            <a:r>
              <a:rPr lang="en-US" dirty="0"/>
              <a:t> </a:t>
            </a:r>
            <a:endParaRPr lang="en-GB" dirty="0"/>
          </a:p>
          <a:p>
            <a:pPr marL="0" lvl="0" indent="0">
              <a:buNone/>
            </a:pPr>
            <a:r>
              <a:rPr lang="en-US" dirty="0"/>
              <a:t> - Athletic headgear should be left on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1354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59098"/>
          </a:xfrm>
        </p:spPr>
        <p:txBody>
          <a:bodyPr>
            <a:normAutofit fontScale="90000"/>
          </a:bodyPr>
          <a:lstStyle/>
          <a:p>
            <a:br>
              <a:rPr lang="en-GB" dirty="0"/>
            </a:br>
            <a:r>
              <a:rPr lang="en-GB" dirty="0"/>
              <a:t>Underlying spinal diseases making patients more susceptible to SCI 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59098"/>
            <a:ext cx="12192000" cy="5698901"/>
          </a:xfrm>
        </p:spPr>
        <p:txBody>
          <a:bodyPr/>
          <a:lstStyle/>
          <a:p>
            <a:pPr marL="0" lvl="0" indent="0">
              <a:buNone/>
            </a:pPr>
            <a:r>
              <a:rPr lang="en-US" dirty="0"/>
              <a:t>  - Cervical spondylosis.</a:t>
            </a:r>
          </a:p>
          <a:p>
            <a:pPr marL="0" lvl="0" indent="0">
              <a:buNone/>
            </a:pPr>
            <a:r>
              <a:rPr lang="en-US" dirty="0"/>
              <a:t> </a:t>
            </a:r>
            <a:endParaRPr lang="en-GB" sz="2400" dirty="0"/>
          </a:p>
          <a:p>
            <a:pPr marL="0" lvl="0" indent="0">
              <a:buNone/>
            </a:pPr>
            <a:r>
              <a:rPr lang="en-US" dirty="0"/>
              <a:t>  - Atlantoaxial instability .</a:t>
            </a:r>
          </a:p>
          <a:p>
            <a:pPr marL="0" lvl="0" indent="0">
              <a:buNone/>
            </a:pPr>
            <a:endParaRPr lang="en-GB" sz="2400" dirty="0"/>
          </a:p>
          <a:p>
            <a:pPr marL="0" lvl="0" indent="0">
              <a:buNone/>
            </a:pPr>
            <a:r>
              <a:rPr lang="en-US" dirty="0"/>
              <a:t>  - Congenital conditions, e.g. tethered cord.</a:t>
            </a:r>
          </a:p>
          <a:p>
            <a:pPr marL="0" lvl="0" indent="0">
              <a:buNone/>
            </a:pPr>
            <a:r>
              <a:rPr lang="en-US" dirty="0"/>
              <a:t> </a:t>
            </a:r>
            <a:endParaRPr lang="en-GB" sz="2400" dirty="0"/>
          </a:p>
          <a:p>
            <a:pPr marL="0" lvl="0" indent="0">
              <a:buNone/>
            </a:pPr>
            <a:r>
              <a:rPr lang="en-US" dirty="0"/>
              <a:t>  - Osteoporosis .</a:t>
            </a:r>
          </a:p>
          <a:p>
            <a:pPr marL="0" lvl="0" indent="0">
              <a:buNone/>
            </a:pPr>
            <a:endParaRPr lang="en-GB" sz="2400" dirty="0"/>
          </a:p>
          <a:p>
            <a:pPr marL="0" lvl="0" indent="0">
              <a:buNone/>
            </a:pPr>
            <a:r>
              <a:rPr lang="en-US" dirty="0"/>
              <a:t>  - Spinal arthropathies, including ankylosing spondylitis or rheumatoid arthritis</a:t>
            </a:r>
            <a:endParaRPr lang="en-GB" sz="2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618857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1353800" cy="605306"/>
          </a:xfrm>
        </p:spPr>
        <p:txBody>
          <a:bodyPr>
            <a:normAutofit fontScale="90000"/>
          </a:bodyPr>
          <a:lstStyle/>
          <a:p>
            <a:r>
              <a:rPr lang="en-GB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5306"/>
            <a:ext cx="12192000" cy="625269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dirty="0"/>
              <a:t> - Neurologic examination should be completed as soon as possible to determine </a:t>
            </a:r>
          </a:p>
          <a:p>
            <a:pPr marL="0" lvl="0" indent="0">
              <a:buNone/>
            </a:pPr>
            <a:r>
              <a:rPr lang="en-US" dirty="0"/>
              <a:t>   the level and severity of the injury, both of which impact prognosis and </a:t>
            </a:r>
          </a:p>
          <a:p>
            <a:pPr marL="0" lvl="0" indent="0">
              <a:buNone/>
            </a:pPr>
            <a:r>
              <a:rPr lang="en-US" dirty="0"/>
              <a:t>   treatment.</a:t>
            </a:r>
          </a:p>
          <a:p>
            <a:pPr marL="0" lvl="0" indent="0">
              <a:buNone/>
            </a:pPr>
            <a:endParaRPr lang="en-GB" dirty="0"/>
          </a:p>
          <a:p>
            <a:pPr marL="0" lvl="0" indent="0">
              <a:buNone/>
            </a:pPr>
            <a:r>
              <a:rPr lang="en-US" dirty="0"/>
              <a:t> - The patient must be checked for bladder distension by palpation or ultrasound.</a:t>
            </a:r>
          </a:p>
          <a:p>
            <a:pPr marL="0" lvl="0" indent="0">
              <a:buNone/>
            </a:pPr>
            <a:r>
              <a:rPr lang="en-US" dirty="0"/>
              <a:t> </a:t>
            </a:r>
            <a:endParaRPr lang="en-GB" dirty="0"/>
          </a:p>
          <a:p>
            <a:pPr marL="0" lvl="0" indent="0">
              <a:buNone/>
            </a:pPr>
            <a:r>
              <a:rPr lang="en-US" dirty="0"/>
              <a:t> - A urinary catheter should be inserted as soon as possible, if not done previously, </a:t>
            </a:r>
          </a:p>
          <a:p>
            <a:pPr marL="0" lvl="0" indent="0">
              <a:buNone/>
            </a:pPr>
            <a:r>
              <a:rPr lang="en-US" dirty="0"/>
              <a:t>   to avoid harm due to bladder distension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937402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1353800" cy="850005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Medical care 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50006"/>
            <a:ext cx="12192000" cy="60079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- Patients with traumatic spinal cord injury (TSCI) require intensive medical care </a:t>
            </a:r>
          </a:p>
          <a:p>
            <a:pPr marL="0" indent="0">
              <a:buNone/>
            </a:pPr>
            <a:r>
              <a:rPr lang="en-US" dirty="0"/>
              <a:t>   and continuous monitoring of vital signs, cardiac rhythm, arterial oxygenation, </a:t>
            </a:r>
          </a:p>
          <a:p>
            <a:pPr marL="0" indent="0">
              <a:buNone/>
            </a:pPr>
            <a:r>
              <a:rPr lang="en-US" dirty="0"/>
              <a:t>   and neurologic signs in the intensive care unit.</a:t>
            </a:r>
          </a:p>
          <a:p>
            <a:pPr marL="0" indent="0">
              <a:buNone/>
            </a:pPr>
            <a:endParaRPr lang="en-GB" dirty="0"/>
          </a:p>
          <a:p>
            <a:pPr marL="0" lvl="0" indent="0">
              <a:buNone/>
            </a:pPr>
            <a:r>
              <a:rPr lang="en-US" dirty="0"/>
              <a:t> - Patients with multiple injuries often receive large amounts of intravenous fluids.</a:t>
            </a:r>
          </a:p>
          <a:p>
            <a:pPr marL="0" lvl="0" indent="0">
              <a:buNone/>
            </a:pPr>
            <a:r>
              <a:rPr lang="en-US" dirty="0"/>
              <a:t> 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5067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1353800" cy="656822"/>
          </a:xfrm>
        </p:spPr>
        <p:txBody>
          <a:bodyPr>
            <a:normAutofit fontScale="90000"/>
          </a:bodyPr>
          <a:lstStyle/>
          <a:p>
            <a:r>
              <a:rPr lang="en-GB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584101"/>
            <a:ext cx="11809927" cy="4945488"/>
          </a:xfrm>
        </p:spPr>
        <p:txBody>
          <a:bodyPr/>
          <a:lstStyle/>
          <a:p>
            <a:pPr marL="0" lvl="0" indent="0">
              <a:buNone/>
            </a:pPr>
            <a:r>
              <a:rPr lang="en-US" dirty="0"/>
              <a:t> </a:t>
            </a:r>
          </a:p>
          <a:p>
            <a:pPr marL="0" lvl="0" indent="0">
              <a:buNone/>
            </a:pPr>
            <a:r>
              <a:rPr lang="en-US" dirty="0"/>
              <a:t> - Excess fluids cause further cord swelling and increased damage.</a:t>
            </a:r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dirty="0"/>
              <a:t> </a:t>
            </a:r>
            <a:endParaRPr lang="en-GB" dirty="0"/>
          </a:p>
          <a:p>
            <a:pPr marL="0" lvl="0" indent="0">
              <a:buNone/>
            </a:pPr>
            <a:r>
              <a:rPr lang="en-US" dirty="0"/>
              <a:t> - Therefore, fluid administration, urinary output, and electrolyte levels must be </a:t>
            </a:r>
          </a:p>
          <a:p>
            <a:pPr marL="0" lvl="0" indent="0">
              <a:buNone/>
            </a:pPr>
            <a:r>
              <a:rPr lang="en-US" dirty="0"/>
              <a:t>   carefully monitored.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068497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1353800" cy="721216"/>
          </a:xfrm>
        </p:spPr>
        <p:txBody>
          <a:bodyPr/>
          <a:lstStyle/>
          <a:p>
            <a:r>
              <a:rPr lang="en-GB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21216"/>
            <a:ext cx="12192000" cy="6136783"/>
          </a:xfrm>
        </p:spPr>
        <p:txBody>
          <a:bodyPr/>
          <a:lstStyle/>
          <a:p>
            <a:pPr marL="0" lvl="0" indent="0">
              <a:buNone/>
            </a:pPr>
            <a:r>
              <a:rPr lang="en-US" dirty="0"/>
              <a:t> </a:t>
            </a:r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dirty="0"/>
              <a:t> - Bradycardia require external pacing or administration of atropine.</a:t>
            </a:r>
          </a:p>
          <a:p>
            <a:pPr marL="0" lvl="0" indent="0">
              <a:buNone/>
            </a:pPr>
            <a:r>
              <a:rPr lang="en-US" dirty="0"/>
              <a:t> </a:t>
            </a:r>
            <a:endParaRPr lang="en-GB" dirty="0"/>
          </a:p>
          <a:p>
            <a:pPr marL="0" lvl="0" indent="0">
              <a:buNone/>
            </a:pPr>
            <a:r>
              <a:rPr lang="en-US" dirty="0"/>
              <a:t> - This complication usually occurs in severe, high cervical (C1 through C5) lesions in </a:t>
            </a:r>
          </a:p>
          <a:p>
            <a:pPr marL="0" lvl="0" indent="0">
              <a:buNone/>
            </a:pPr>
            <a:r>
              <a:rPr lang="en-US" dirty="0"/>
              <a:t>    the first two weeks after TSCI.</a:t>
            </a:r>
          </a:p>
          <a:p>
            <a:pPr marL="0" lvl="0" indent="0">
              <a:buNone/>
            </a:pPr>
            <a:endParaRPr lang="en-GB" dirty="0"/>
          </a:p>
          <a:p>
            <a:pPr marL="0" lvl="0" indent="0">
              <a:buNone/>
            </a:pPr>
            <a:r>
              <a:rPr lang="en-US" dirty="0"/>
              <a:t> - Low-molecular-weight (LMW) heparin is considered the treatment of choice for </a:t>
            </a:r>
          </a:p>
          <a:p>
            <a:pPr marL="0" lvl="0" indent="0">
              <a:buNone/>
            </a:pPr>
            <a:r>
              <a:rPr lang="en-US" dirty="0"/>
              <a:t>   patients with TSCI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830787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1353800" cy="643943"/>
          </a:xfrm>
        </p:spPr>
        <p:txBody>
          <a:bodyPr>
            <a:normAutofit fontScale="90000"/>
          </a:bodyPr>
          <a:lstStyle/>
          <a:p>
            <a:r>
              <a:rPr lang="en-GB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34096"/>
            <a:ext cx="12192000" cy="6123904"/>
          </a:xfrm>
        </p:spPr>
        <p:txBody>
          <a:bodyPr/>
          <a:lstStyle/>
          <a:p>
            <a:pPr lvl="0"/>
            <a:r>
              <a:rPr lang="en-US" u="sng" dirty="0"/>
              <a:t>Pain control:</a:t>
            </a:r>
            <a:r>
              <a:rPr lang="en-US" dirty="0"/>
              <a:t>  - After spinal injuries, patients usually require pain relief.</a:t>
            </a:r>
          </a:p>
          <a:p>
            <a:pPr marL="0" lvl="0" indent="0">
              <a:buNone/>
            </a:pPr>
            <a:endParaRPr lang="en-GB" dirty="0"/>
          </a:p>
          <a:p>
            <a:pPr lvl="0"/>
            <a:r>
              <a:rPr lang="en-US" u="sng" dirty="0"/>
              <a:t>Pressure sores</a:t>
            </a:r>
            <a:r>
              <a:rPr lang="en-US" dirty="0"/>
              <a:t>: </a:t>
            </a:r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dirty="0"/>
              <a:t>    - Common on buttocks and heels, develop quickly in immobilized patients.</a:t>
            </a:r>
          </a:p>
          <a:p>
            <a:pPr marL="0" lvl="0" indent="0">
              <a:buNone/>
            </a:pPr>
            <a:r>
              <a:rPr lang="en-US" dirty="0"/>
              <a:t> </a:t>
            </a:r>
            <a:endParaRPr lang="en-GB" dirty="0"/>
          </a:p>
          <a:p>
            <a:pPr marL="0" lvl="0" indent="0">
              <a:buNone/>
            </a:pPr>
            <a:r>
              <a:rPr lang="en-US" dirty="0"/>
              <a:t>    - After spinal stabilization, pt.  be turned side to side (log-rolled) every two to </a:t>
            </a:r>
          </a:p>
          <a:p>
            <a:pPr marL="0" lvl="0" indent="0">
              <a:buNone/>
            </a:pPr>
            <a:r>
              <a:rPr lang="en-US" dirty="0"/>
              <a:t>      three hours to avoid pressure sores.</a:t>
            </a:r>
          </a:p>
          <a:p>
            <a:pPr marL="0" lvl="0" indent="0">
              <a:buNone/>
            </a:pPr>
            <a:r>
              <a:rPr lang="en-US" dirty="0"/>
              <a:t> </a:t>
            </a:r>
            <a:endParaRPr lang="en-GB" dirty="0"/>
          </a:p>
          <a:p>
            <a:pPr marL="0" lvl="0" indent="0">
              <a:buNone/>
            </a:pPr>
            <a:r>
              <a:rPr lang="en-US" dirty="0"/>
              <a:t>    - Rotating beds designed for pt. with spinal cord injury should be used.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281992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1353800" cy="605306"/>
          </a:xfrm>
        </p:spPr>
        <p:txBody>
          <a:bodyPr>
            <a:normAutofit fontScale="90000"/>
          </a:bodyPr>
          <a:lstStyle/>
          <a:p>
            <a:r>
              <a:rPr lang="en-GB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50006"/>
            <a:ext cx="12192000" cy="6007994"/>
          </a:xfrm>
        </p:spPr>
        <p:txBody>
          <a:bodyPr/>
          <a:lstStyle/>
          <a:p>
            <a:pPr lvl="0"/>
            <a:r>
              <a:rPr lang="en-US" u="sng" dirty="0"/>
              <a:t>Urinary catheterization:-</a:t>
            </a:r>
          </a:p>
          <a:p>
            <a:pPr marL="0" lvl="0" indent="0">
              <a:buNone/>
            </a:pPr>
            <a:endParaRPr lang="en-US" u="sng" dirty="0"/>
          </a:p>
          <a:p>
            <a:pPr marL="0" lvl="0" indent="0">
              <a:buNone/>
            </a:pPr>
            <a:r>
              <a:rPr lang="en-US" dirty="0"/>
              <a:t> -  Initially, an indwelling urinary catheter must be used to avoid bladder distension. </a:t>
            </a:r>
            <a:endParaRPr lang="en-GB" dirty="0"/>
          </a:p>
          <a:p>
            <a:pPr lvl="0"/>
            <a:endParaRPr lang="en-US" dirty="0"/>
          </a:p>
          <a:p>
            <a:pPr marL="0" lvl="0" indent="0">
              <a:buNone/>
            </a:pPr>
            <a:r>
              <a:rPr lang="en-US" dirty="0"/>
              <a:t> - Three or four days after injury, intermittent catheterization should be </a:t>
            </a:r>
          </a:p>
          <a:p>
            <a:pPr marL="0" lvl="0" indent="0">
              <a:buNone/>
            </a:pPr>
            <a:r>
              <a:rPr lang="en-US" dirty="0"/>
              <a:t>    substituted, as this reduces the incidence of bladder infections.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638925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71222"/>
            <a:ext cx="12093262" cy="5286777"/>
          </a:xfrm>
        </p:spPr>
        <p:txBody>
          <a:bodyPr/>
          <a:lstStyle/>
          <a:p>
            <a:pPr lvl="0"/>
            <a:r>
              <a:rPr lang="en-US" u="sng" dirty="0"/>
              <a:t>Gastrointestinal stress ulceration</a:t>
            </a:r>
            <a:r>
              <a:rPr lang="en-US" dirty="0"/>
              <a:t>:</a:t>
            </a:r>
          </a:p>
          <a:p>
            <a:pPr marL="0" lvl="0" indent="0">
              <a:buNone/>
            </a:pPr>
            <a:r>
              <a:rPr lang="en-US" dirty="0"/>
              <a:t>  </a:t>
            </a:r>
          </a:p>
          <a:p>
            <a:pPr marL="0" lvl="0" indent="0">
              <a:buNone/>
            </a:pPr>
            <a:r>
              <a:rPr lang="en-US" dirty="0"/>
              <a:t>    - Patients with TSCIs, particularly those that affect the cervical cord, are at high </a:t>
            </a:r>
          </a:p>
          <a:p>
            <a:pPr marL="0" lvl="0" indent="0">
              <a:buNone/>
            </a:pPr>
            <a:r>
              <a:rPr lang="en-US" dirty="0"/>
              <a:t>      risk for stress ulceration.</a:t>
            </a:r>
          </a:p>
          <a:p>
            <a:pPr marL="0" lvl="0" indent="0">
              <a:buNone/>
            </a:pPr>
            <a:r>
              <a:rPr lang="en-US" dirty="0"/>
              <a:t> </a:t>
            </a:r>
            <a:endParaRPr lang="en-GB" dirty="0"/>
          </a:p>
          <a:p>
            <a:pPr marL="0" lvl="0" indent="0">
              <a:buNone/>
            </a:pPr>
            <a:r>
              <a:rPr lang="en-US" dirty="0"/>
              <a:t>    - Prophylaxis with proton pump inhibitors are recommended upon admission </a:t>
            </a:r>
          </a:p>
          <a:p>
            <a:pPr marL="0" lvl="0" indent="0">
              <a:buNone/>
            </a:pPr>
            <a:r>
              <a:rPr lang="en-US" dirty="0"/>
              <a:t>      for four weeks.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252773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90688"/>
            <a:ext cx="12192000" cy="5167312"/>
          </a:xfrm>
        </p:spPr>
        <p:txBody>
          <a:bodyPr/>
          <a:lstStyle/>
          <a:p>
            <a:pPr lvl="0"/>
            <a:r>
              <a:rPr lang="en-US" u="sng" dirty="0"/>
              <a:t>Temperature control</a:t>
            </a:r>
            <a:r>
              <a:rPr lang="en-US" dirty="0"/>
              <a:t>: </a:t>
            </a:r>
          </a:p>
          <a:p>
            <a:pPr lvl="0"/>
            <a:endParaRPr lang="en-US" dirty="0"/>
          </a:p>
          <a:p>
            <a:pPr marL="0" lvl="0" indent="0">
              <a:buNone/>
            </a:pPr>
            <a:r>
              <a:rPr lang="en-US" dirty="0"/>
              <a:t>  - Patients with a cervical spinal cord injury  lack vasomotor control and cannot </a:t>
            </a:r>
          </a:p>
          <a:p>
            <a:pPr marL="0" lvl="0" indent="0">
              <a:buNone/>
            </a:pPr>
            <a:r>
              <a:rPr lang="en-US" dirty="0"/>
              <a:t>    sweat below the lesion. </a:t>
            </a:r>
          </a:p>
          <a:p>
            <a:pPr marL="0" lvl="0" indent="0">
              <a:buNone/>
            </a:pPr>
            <a:endParaRPr lang="en-GB" dirty="0"/>
          </a:p>
          <a:p>
            <a:pPr marL="0" lvl="0" indent="0">
              <a:buNone/>
            </a:pPr>
            <a:r>
              <a:rPr lang="en-US" dirty="0"/>
              <a:t> - Their temperature may vary with the environment and need to be maintained.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145948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6548"/>
          </a:xfrm>
        </p:spPr>
        <p:txBody>
          <a:bodyPr>
            <a:normAutofit fontScale="90000"/>
          </a:bodyPr>
          <a:lstStyle/>
          <a:p>
            <a:r>
              <a:rPr lang="en-GB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1674"/>
            <a:ext cx="12192000" cy="5866326"/>
          </a:xfrm>
        </p:spPr>
        <p:txBody>
          <a:bodyPr/>
          <a:lstStyle/>
          <a:p>
            <a:pPr lvl="0"/>
            <a:r>
              <a:rPr lang="en-US" u="sng" dirty="0"/>
              <a:t>Functional recovery</a:t>
            </a:r>
            <a:r>
              <a:rPr lang="en-US" dirty="0"/>
              <a:t>: </a:t>
            </a:r>
          </a:p>
          <a:p>
            <a:pPr marL="0" lvl="0" indent="0">
              <a:buNone/>
            </a:pPr>
            <a:r>
              <a:rPr lang="en-US" dirty="0"/>
              <a:t>    - Occupational and physiotherapy should be started as soon as possible.</a:t>
            </a:r>
          </a:p>
          <a:p>
            <a:pPr marL="0" lvl="0" indent="0">
              <a:buNone/>
            </a:pPr>
            <a:r>
              <a:rPr lang="en-US" dirty="0"/>
              <a:t> </a:t>
            </a:r>
            <a:endParaRPr lang="en-GB" dirty="0"/>
          </a:p>
          <a:p>
            <a:pPr marL="0" lvl="0" indent="0">
              <a:buNone/>
            </a:pPr>
            <a:r>
              <a:rPr lang="en-US" dirty="0"/>
              <a:t>    - Psychological counseling is also best offered to patients and relatives as early as </a:t>
            </a:r>
          </a:p>
          <a:p>
            <a:pPr marL="0" lvl="0" indent="0">
              <a:buNone/>
            </a:pPr>
            <a:r>
              <a:rPr lang="en-US" dirty="0"/>
              <a:t>      possible.</a:t>
            </a:r>
            <a:endParaRPr lang="en-GB" dirty="0"/>
          </a:p>
          <a:p>
            <a:pPr lvl="0"/>
            <a:endParaRPr lang="en-US" u="sng" dirty="0"/>
          </a:p>
          <a:p>
            <a:pPr lvl="0"/>
            <a:r>
              <a:rPr lang="en-US" u="sng" dirty="0"/>
              <a:t>Glucocorticoids:</a:t>
            </a:r>
            <a:r>
              <a:rPr lang="en-US" dirty="0"/>
              <a:t> </a:t>
            </a:r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dirty="0"/>
              <a:t>    - Methylprednisolone is the only treatment that has been suggested in clinical </a:t>
            </a:r>
          </a:p>
          <a:p>
            <a:pPr marL="0" lvl="0" indent="0">
              <a:buNone/>
            </a:pPr>
            <a:r>
              <a:rPr lang="en-US" dirty="0"/>
              <a:t>      trials to improve outcomes in patients with acute, </a:t>
            </a:r>
            <a:r>
              <a:rPr lang="en-US" dirty="0" err="1"/>
              <a:t>nonpenetrating</a:t>
            </a:r>
            <a:r>
              <a:rPr lang="en-US" dirty="0"/>
              <a:t> TSCI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560126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90688"/>
            <a:ext cx="12192000" cy="5167311"/>
          </a:xfrm>
        </p:spPr>
        <p:txBody>
          <a:bodyPr/>
          <a:lstStyle/>
          <a:p>
            <a:pPr lvl="0"/>
            <a:r>
              <a:rPr lang="en-US" u="sng" dirty="0"/>
              <a:t>Decompression and stabilization:</a:t>
            </a:r>
          </a:p>
          <a:p>
            <a:pPr marL="0" lvl="0" indent="0">
              <a:buNone/>
            </a:pPr>
            <a:r>
              <a:rPr lang="en-US" dirty="0"/>
              <a:t> </a:t>
            </a:r>
          </a:p>
          <a:p>
            <a:pPr marL="0" lvl="0" indent="0">
              <a:buNone/>
            </a:pPr>
            <a:r>
              <a:rPr lang="en-US" dirty="0"/>
              <a:t>    - There are currently no standards regarding the role, timing, and method of </a:t>
            </a:r>
          </a:p>
          <a:p>
            <a:pPr marL="0" lvl="0" indent="0">
              <a:buNone/>
            </a:pPr>
            <a:r>
              <a:rPr lang="en-US" dirty="0"/>
              <a:t>      vertebral decompression in acute spinal cord injury.</a:t>
            </a:r>
          </a:p>
          <a:p>
            <a:pPr marL="0" lvl="0" indent="0">
              <a:buNone/>
            </a:pPr>
            <a:r>
              <a:rPr lang="en-US" dirty="0"/>
              <a:t> </a:t>
            </a:r>
            <a:endParaRPr lang="en-GB" dirty="0"/>
          </a:p>
          <a:p>
            <a:pPr marL="0" lvl="0" indent="0">
              <a:buNone/>
            </a:pPr>
            <a:r>
              <a:rPr lang="en-US" dirty="0"/>
              <a:t>    - Options include closed reduction using traction and open surgical procedures.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2413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1353800" cy="991672"/>
          </a:xfrm>
        </p:spPr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en-US" b="1" dirty="0"/>
              <a:t>Etiology 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49250"/>
            <a:ext cx="12192000" cy="5608749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 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 - </a:t>
            </a:r>
            <a:r>
              <a:rPr lang="en-US" dirty="0"/>
              <a:t>Motor vehicle accidents.</a:t>
            </a:r>
          </a:p>
          <a:p>
            <a:pPr marL="0" indent="0">
              <a:buNone/>
            </a:pPr>
            <a:r>
              <a:rPr lang="en-US" dirty="0"/>
              <a:t> </a:t>
            </a:r>
            <a:endParaRPr lang="en-GB" dirty="0"/>
          </a:p>
          <a:p>
            <a:pPr marL="0" lvl="0" indent="0">
              <a:buNone/>
            </a:pPr>
            <a:r>
              <a:rPr lang="en-US" dirty="0"/>
              <a:t> - Falls.</a:t>
            </a:r>
          </a:p>
          <a:p>
            <a:pPr marL="0" lvl="0" indent="0">
              <a:buNone/>
            </a:pPr>
            <a:r>
              <a:rPr lang="en-US" dirty="0"/>
              <a:t> </a:t>
            </a:r>
            <a:endParaRPr lang="en-GB" dirty="0"/>
          </a:p>
          <a:p>
            <a:pPr marL="0" lvl="0" indent="0">
              <a:buNone/>
            </a:pPr>
            <a:r>
              <a:rPr lang="en-US" dirty="0"/>
              <a:t> - Violence (especially gunshot wounds).</a:t>
            </a:r>
          </a:p>
          <a:p>
            <a:pPr marL="0" lvl="0" indent="0">
              <a:buNone/>
            </a:pPr>
            <a:r>
              <a:rPr lang="en-US" dirty="0"/>
              <a:t> </a:t>
            </a:r>
            <a:endParaRPr lang="en-GB" dirty="0"/>
          </a:p>
          <a:p>
            <a:pPr marL="0" lvl="0" indent="0">
              <a:buNone/>
            </a:pPr>
            <a:r>
              <a:rPr lang="en-US" dirty="0"/>
              <a:t> - Sports accidents 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602294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1353800" cy="566669"/>
          </a:xfrm>
        </p:spPr>
        <p:txBody>
          <a:bodyPr>
            <a:normAutofit fontScale="90000"/>
          </a:bodyPr>
          <a:lstStyle/>
          <a:p>
            <a:r>
              <a:rPr lang="en-GB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7278"/>
            <a:ext cx="12192000" cy="5930721"/>
          </a:xfrm>
        </p:spPr>
        <p:txBody>
          <a:bodyPr/>
          <a:lstStyle/>
          <a:p>
            <a:pPr lvl="0"/>
            <a:r>
              <a:rPr lang="en-US" u="sng" dirty="0"/>
              <a:t>Closed reduction</a:t>
            </a:r>
            <a:r>
              <a:rPr lang="en-US" dirty="0"/>
              <a:t>: </a:t>
            </a:r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dirty="0"/>
              <a:t>  - For cervical spine fracture with subluxation, closed reduction methods are a </a:t>
            </a:r>
          </a:p>
          <a:p>
            <a:pPr marL="0" lvl="0" indent="0">
              <a:buNone/>
            </a:pPr>
            <a:r>
              <a:rPr lang="en-US" dirty="0"/>
              <a:t>    treatment option.</a:t>
            </a:r>
          </a:p>
          <a:p>
            <a:pPr marL="0" lvl="0" indent="0">
              <a:buNone/>
            </a:pPr>
            <a:r>
              <a:rPr lang="en-US" dirty="0"/>
              <a:t> </a:t>
            </a:r>
            <a:endParaRPr lang="en-GB" dirty="0"/>
          </a:p>
          <a:p>
            <a:pPr marL="0" lvl="0" indent="0">
              <a:buNone/>
            </a:pPr>
            <a:r>
              <a:rPr lang="en-US" dirty="0"/>
              <a:t> - Thoracic and lumbar fractures do not respond to closed treatment methods.</a:t>
            </a:r>
            <a:endParaRPr lang="en-GB" dirty="0"/>
          </a:p>
          <a:p>
            <a:pPr lvl="0"/>
            <a:r>
              <a:rPr lang="en-US" u="sng" dirty="0"/>
              <a:t>Surgery</a:t>
            </a:r>
            <a:r>
              <a:rPr lang="en-US" dirty="0"/>
              <a:t>:</a:t>
            </a:r>
          </a:p>
          <a:p>
            <a:pPr marL="0" lvl="0" indent="0">
              <a:buNone/>
            </a:pPr>
            <a:r>
              <a:rPr lang="en-US" dirty="0"/>
              <a:t> </a:t>
            </a:r>
          </a:p>
          <a:p>
            <a:pPr marL="0" lvl="0" indent="0">
              <a:buNone/>
            </a:pPr>
            <a:r>
              <a:rPr lang="en-US" dirty="0"/>
              <a:t> - Goals for surgical intervention in TSCI include stabilization of the spine, as well as </a:t>
            </a:r>
          </a:p>
          <a:p>
            <a:pPr marL="0" lvl="0" indent="0">
              <a:buNone/>
            </a:pPr>
            <a:r>
              <a:rPr lang="en-US" dirty="0"/>
              <a:t>   reduction of dislocations and decompression of neural elements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752809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1353800" cy="605306"/>
          </a:xfrm>
        </p:spPr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en-US" b="1" dirty="0"/>
              <a:t>Prognosis 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5306"/>
            <a:ext cx="12192000" cy="62526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 </a:t>
            </a:r>
          </a:p>
          <a:p>
            <a:pPr marL="0" indent="0">
              <a:buNone/>
            </a:pPr>
            <a:r>
              <a:rPr lang="en-US" b="1" dirty="0"/>
              <a:t> </a:t>
            </a:r>
          </a:p>
          <a:p>
            <a:pPr>
              <a:buFontTx/>
              <a:buChar char="-"/>
            </a:pPr>
            <a:r>
              <a:rPr lang="en-US" dirty="0"/>
              <a:t>Early death rates after admission for TSCI range from 4 to 20 percent.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endParaRPr lang="en-GB" dirty="0"/>
          </a:p>
          <a:p>
            <a:pPr marL="0" lvl="0" indent="0">
              <a:buNone/>
            </a:pPr>
            <a:r>
              <a:rPr lang="en-US" dirty="0"/>
              <a:t> - Patient's age, spinal cord level of injury, and neurologic grade predict survival.</a:t>
            </a:r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dirty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463283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1353800" cy="1004551"/>
          </a:xfrm>
        </p:spPr>
        <p:txBody>
          <a:bodyPr/>
          <a:lstStyle/>
          <a:p>
            <a:r>
              <a:rPr lang="en-GB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71976"/>
            <a:ext cx="12192000" cy="5686023"/>
          </a:xfrm>
        </p:spPr>
        <p:txBody>
          <a:bodyPr/>
          <a:lstStyle/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dirty="0"/>
              <a:t> - Patients with C1 to C3 injuries have 6.6 increased risk of death, C4 to C5 injuries a </a:t>
            </a:r>
          </a:p>
          <a:p>
            <a:pPr marL="0" lvl="0" indent="0">
              <a:buNone/>
            </a:pPr>
            <a:r>
              <a:rPr lang="en-US" dirty="0"/>
              <a:t>   2.5 increased risk, and C6 to C8 a 1.5 increased risk.</a:t>
            </a:r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dirty="0"/>
              <a:t> </a:t>
            </a:r>
            <a:endParaRPr lang="en-GB" dirty="0"/>
          </a:p>
          <a:p>
            <a:pPr marL="0" lvl="0" indent="0">
              <a:buNone/>
            </a:pPr>
            <a:r>
              <a:rPr lang="en-US" dirty="0"/>
              <a:t> - Rates of motor score improvements related to the initial severity of injury. </a:t>
            </a:r>
            <a:endParaRPr lang="en-GB" dirty="0"/>
          </a:p>
          <a:p>
            <a:pPr marL="0" lvl="0" indent="0">
              <a:buNone/>
            </a:pPr>
            <a:r>
              <a:rPr lang="en-US" dirty="0"/>
              <a:t>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871896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1353800" cy="656822"/>
          </a:xfrm>
        </p:spPr>
        <p:txBody>
          <a:bodyPr>
            <a:normAutofit fontScale="90000"/>
          </a:bodyPr>
          <a:lstStyle/>
          <a:p>
            <a:r>
              <a:rPr lang="en-GB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72732"/>
            <a:ext cx="12192000" cy="608526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/>
              <a:t> </a:t>
            </a:r>
          </a:p>
          <a:p>
            <a:pPr marL="0" lvl="0" indent="0">
              <a:buNone/>
            </a:pPr>
            <a:r>
              <a:rPr lang="en-US" dirty="0"/>
              <a:t> - Greatest degrees of improvement are seen in those with incomplete injury.</a:t>
            </a:r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dirty="0"/>
              <a:t> </a:t>
            </a:r>
            <a:endParaRPr lang="en-GB" dirty="0"/>
          </a:p>
          <a:p>
            <a:pPr marL="0" lvl="0" indent="0">
              <a:buNone/>
            </a:pPr>
            <a:r>
              <a:rPr lang="en-US" dirty="0"/>
              <a:t> - Patients with complete TSCI (ASIA grade A), 10 to 15 percent improve, 3 percent </a:t>
            </a:r>
          </a:p>
          <a:p>
            <a:pPr marL="0" lvl="0" indent="0">
              <a:buNone/>
            </a:pPr>
            <a:r>
              <a:rPr lang="en-US" dirty="0"/>
              <a:t>   to ASIA grade D.</a:t>
            </a:r>
          </a:p>
          <a:p>
            <a:pPr marL="0" lvl="0" indent="0">
              <a:buNone/>
            </a:pPr>
            <a:r>
              <a:rPr lang="en-US" dirty="0"/>
              <a:t> </a:t>
            </a:r>
            <a:endParaRPr lang="en-GB" dirty="0"/>
          </a:p>
          <a:p>
            <a:pPr marL="0" lvl="0" indent="0">
              <a:buNone/>
            </a:pPr>
            <a:r>
              <a:rPr lang="en-US" dirty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576798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1353800" cy="837126"/>
          </a:xfrm>
        </p:spPr>
        <p:txBody>
          <a:bodyPr/>
          <a:lstStyle/>
          <a:p>
            <a:r>
              <a:rPr lang="en-GB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78794"/>
            <a:ext cx="12192000" cy="5879206"/>
          </a:xfrm>
        </p:spPr>
        <p:txBody>
          <a:bodyPr/>
          <a:lstStyle/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dirty="0"/>
              <a:t>- Patients with an initial ASIA grade B, 54 percent recover to grade C or D.</a:t>
            </a:r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dirty="0"/>
              <a:t> - Patients with an initial ASIA grade of C or D, 86 percent will regain some </a:t>
            </a:r>
          </a:p>
          <a:p>
            <a:pPr marL="0" lvl="0" indent="0">
              <a:buNone/>
            </a:pPr>
            <a:r>
              <a:rPr lang="en-US" dirty="0"/>
              <a:t>   ambulatory ability. </a:t>
            </a:r>
          </a:p>
          <a:p>
            <a:pPr marL="0" lvl="0" indent="0">
              <a:buNone/>
            </a:pPr>
            <a:endParaRPr lang="en-GB" dirty="0"/>
          </a:p>
          <a:p>
            <a:pPr marL="0" lvl="0" indent="0">
              <a:buNone/>
            </a:pPr>
            <a:r>
              <a:rPr lang="en-US" dirty="0"/>
              <a:t> - Patients with incomplete TSCI takes place in the first six months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866040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1353800" cy="1004551"/>
          </a:xfrm>
        </p:spPr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en-US" b="1" dirty="0"/>
              <a:t>Complications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87887"/>
            <a:ext cx="11353800" cy="4889076"/>
          </a:xfrm>
        </p:spPr>
        <p:txBody>
          <a:bodyPr/>
          <a:lstStyle/>
          <a:p>
            <a:r>
              <a:rPr lang="en-US" u="sng" dirty="0"/>
              <a:t>Life expectancy</a:t>
            </a:r>
          </a:p>
          <a:p>
            <a:pPr marL="0" indent="0">
              <a:buNone/>
            </a:pPr>
            <a:r>
              <a:rPr lang="en-US" u="sng" dirty="0"/>
              <a:t> </a:t>
            </a:r>
            <a:endParaRPr lang="en-GB" dirty="0"/>
          </a:p>
          <a:p>
            <a:pPr marL="0" indent="0">
              <a:buNone/>
            </a:pPr>
            <a:r>
              <a:rPr lang="en-US" dirty="0"/>
              <a:t>     -  Life expectancy is reduced among survivors of spinal cord injury (SCI).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444427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1353800" cy="1068945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Cardiovascular complications 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87886"/>
            <a:ext cx="12192000" cy="5570113"/>
          </a:xfrm>
        </p:spPr>
        <p:txBody>
          <a:bodyPr/>
          <a:lstStyle/>
          <a:p>
            <a:r>
              <a:rPr lang="en-US" u="sng" dirty="0"/>
              <a:t>Autonomic dysreflexia</a:t>
            </a:r>
            <a:r>
              <a:rPr lang="en-US" dirty="0"/>
              <a:t>: 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- Spinal cord injuries (SCI) above T6 may is complicated by a phenomenon known </a:t>
            </a:r>
          </a:p>
          <a:p>
            <a:pPr marL="0" indent="0">
              <a:buNone/>
            </a:pPr>
            <a:r>
              <a:rPr lang="en-US" dirty="0"/>
              <a:t>      as autonomic dysreflexia,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   - A manifestation of the loss of coordinated autonomic responses to demands on</a:t>
            </a:r>
          </a:p>
          <a:p>
            <a:pPr marL="0" indent="0">
              <a:buNone/>
            </a:pPr>
            <a:r>
              <a:rPr lang="en-US" dirty="0"/>
              <a:t>      heart rate and vascular tone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237081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1353800" cy="708337"/>
          </a:xfrm>
        </p:spPr>
        <p:txBody>
          <a:bodyPr/>
          <a:lstStyle/>
          <a:p>
            <a:r>
              <a:rPr lang="en-GB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8946"/>
            <a:ext cx="12192000" cy="5789054"/>
          </a:xfrm>
        </p:spPr>
        <p:txBody>
          <a:bodyPr/>
          <a:lstStyle/>
          <a:p>
            <a:pPr lvl="0"/>
            <a:endParaRPr lang="en-US" u="sng" dirty="0"/>
          </a:p>
          <a:p>
            <a:pPr lvl="0"/>
            <a:r>
              <a:rPr lang="en-US" u="sng" dirty="0"/>
              <a:t>Coronary artery disease</a:t>
            </a:r>
            <a:r>
              <a:rPr lang="en-US" dirty="0"/>
              <a:t>:</a:t>
            </a:r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dirty="0"/>
              <a:t>    - With improved long-term survival, coronary artery disease (CAD) has become</a:t>
            </a:r>
          </a:p>
          <a:p>
            <a:pPr marL="0" lvl="0" indent="0">
              <a:buNone/>
            </a:pPr>
            <a:r>
              <a:rPr lang="en-US" dirty="0"/>
              <a:t>      an increasingly important complication in SCI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715296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Pulmonary complications 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81070"/>
            <a:ext cx="12192000" cy="5376930"/>
          </a:xfrm>
        </p:spPr>
        <p:txBody>
          <a:bodyPr/>
          <a:lstStyle/>
          <a:p>
            <a:pPr marL="0" lvl="0" indent="0">
              <a:buNone/>
            </a:pPr>
            <a:r>
              <a:rPr lang="en-US" dirty="0"/>
              <a:t> </a:t>
            </a:r>
          </a:p>
          <a:p>
            <a:pPr marL="0" lvl="0" indent="0">
              <a:buNone/>
            </a:pPr>
            <a:r>
              <a:rPr lang="en-US" dirty="0"/>
              <a:t> - Cervical and high thoracic spinal cord injury (SCI) affect respiratory muscles.</a:t>
            </a:r>
          </a:p>
          <a:p>
            <a:pPr marL="0" lvl="0" indent="0">
              <a:buNone/>
            </a:pPr>
            <a:r>
              <a:rPr lang="en-US" dirty="0"/>
              <a:t> </a:t>
            </a:r>
            <a:endParaRPr lang="en-GB" dirty="0"/>
          </a:p>
          <a:p>
            <a:pPr marL="0" lvl="0" indent="0">
              <a:buNone/>
            </a:pPr>
            <a:r>
              <a:rPr lang="en-US" dirty="0"/>
              <a:t> - The severity of ventilatory failure and requirement for assisted ventilation</a:t>
            </a:r>
          </a:p>
          <a:p>
            <a:pPr marL="0" lvl="0" indent="0">
              <a:buNone/>
            </a:pPr>
            <a:r>
              <a:rPr lang="en-US" dirty="0"/>
              <a:t>   depends on the level and severity of the SCI.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163301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1353800" cy="862884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Urinary complications 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62884"/>
            <a:ext cx="12192000" cy="5995115"/>
          </a:xfrm>
        </p:spPr>
        <p:txBody>
          <a:bodyPr/>
          <a:lstStyle/>
          <a:p>
            <a:pPr marL="0" lvl="0" indent="0">
              <a:buNone/>
            </a:pPr>
            <a:r>
              <a:rPr lang="en-US" dirty="0"/>
              <a:t> - Bladder dysfunction.</a:t>
            </a:r>
          </a:p>
          <a:p>
            <a:pPr marL="0" lvl="0" indent="0">
              <a:buNone/>
            </a:pPr>
            <a:r>
              <a:rPr lang="en-US" dirty="0"/>
              <a:t> </a:t>
            </a:r>
          </a:p>
          <a:p>
            <a:pPr marL="0" lvl="0" indent="0">
              <a:buNone/>
            </a:pPr>
            <a:r>
              <a:rPr lang="en-US" dirty="0"/>
              <a:t> - Urinary tract infection.</a:t>
            </a:r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dirty="0"/>
              <a:t> - Urinary calculi.</a:t>
            </a:r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dirty="0"/>
              <a:t> - Vesicoureteral reflux.</a:t>
            </a:r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dirty="0"/>
              <a:t> - Renal insufficiency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5789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1353800" cy="1004551"/>
          </a:xfrm>
        </p:spPr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en-US" b="1" dirty="0"/>
              <a:t>Mechanisms 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04552"/>
            <a:ext cx="12192000" cy="5853448"/>
          </a:xfrm>
        </p:spPr>
        <p:txBody>
          <a:bodyPr/>
          <a:lstStyle/>
          <a:p>
            <a:r>
              <a:rPr lang="en-US" dirty="0"/>
              <a:t>Spinal column injury result in spinal cord trauma through a number of mechanisms:-</a:t>
            </a:r>
          </a:p>
          <a:p>
            <a:pPr marL="0" indent="0">
              <a:buNone/>
            </a:pPr>
            <a:r>
              <a:rPr lang="en-US" dirty="0"/>
              <a:t> </a:t>
            </a:r>
            <a:endParaRPr lang="en-GB" dirty="0"/>
          </a:p>
          <a:p>
            <a:pPr marL="0" lvl="0" indent="0">
              <a:buNone/>
            </a:pPr>
            <a:r>
              <a:rPr lang="en-US" dirty="0"/>
              <a:t> </a:t>
            </a:r>
            <a:r>
              <a:rPr lang="en-US" b="1" dirty="0"/>
              <a:t>1.Transection:</a:t>
            </a:r>
          </a:p>
          <a:p>
            <a:pPr marL="0" lvl="0" indent="0">
              <a:buNone/>
            </a:pPr>
            <a:endParaRPr lang="en-US" b="1" dirty="0"/>
          </a:p>
          <a:p>
            <a:pPr marL="0" lvl="0" indent="0">
              <a:buNone/>
            </a:pPr>
            <a:r>
              <a:rPr lang="en-US" b="1" dirty="0"/>
              <a:t>     -</a:t>
            </a:r>
            <a:r>
              <a:rPr lang="en-US" dirty="0"/>
              <a:t> Penetrating or massive blunt trauma resulting in spinal column injury transect </a:t>
            </a:r>
          </a:p>
          <a:p>
            <a:pPr marL="0" lvl="0" indent="0">
              <a:buNone/>
            </a:pPr>
            <a:r>
              <a:rPr lang="en-US" dirty="0"/>
              <a:t>       all or part of the spinal cord.</a:t>
            </a:r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dirty="0"/>
              <a:t>     - Less or severe trauma have similar neurologic effects by displacing bony </a:t>
            </a:r>
          </a:p>
          <a:p>
            <a:pPr marL="0" lvl="0" indent="0">
              <a:buNone/>
            </a:pPr>
            <a:r>
              <a:rPr lang="en-US" dirty="0"/>
              <a:t>       fragments into the spinal canal or through disk herniation.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965445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90688"/>
            <a:ext cx="12192000" cy="5167312"/>
          </a:xfrm>
        </p:spPr>
        <p:txBody>
          <a:bodyPr/>
          <a:lstStyle/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r>
              <a:rPr lang="en-US" u="sng" dirty="0"/>
              <a:t>Sexual dysfunction 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US" dirty="0"/>
              <a:t>   - Consequences of spinal cord injury (SCI) on sexual function include decreased</a:t>
            </a:r>
          </a:p>
          <a:p>
            <a:pPr marL="0" indent="0">
              <a:buNone/>
            </a:pPr>
            <a:r>
              <a:rPr lang="en-US" dirty="0"/>
              <a:t>     libido, impotence, and infertility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420724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1353800" cy="862884"/>
          </a:xfrm>
        </p:spPr>
        <p:txBody>
          <a:bodyPr/>
          <a:lstStyle/>
          <a:p>
            <a:r>
              <a:rPr lang="en-GB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96980"/>
            <a:ext cx="12192000" cy="5261020"/>
          </a:xfrm>
        </p:spPr>
        <p:txBody>
          <a:bodyPr/>
          <a:lstStyle/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r>
              <a:rPr lang="en-US" u="sng" dirty="0"/>
              <a:t>Gastrointestinal complications.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US" dirty="0"/>
              <a:t> - Bowel dysfunction is common and disabling after spinal cord injury (SCI) and</a:t>
            </a:r>
          </a:p>
          <a:p>
            <a:pPr marL="0" indent="0">
              <a:buNone/>
            </a:pPr>
            <a:r>
              <a:rPr lang="en-US" dirty="0"/>
              <a:t>   significantly affects functional and quality of life outcomes.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253436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1353800" cy="888641"/>
          </a:xfrm>
        </p:spPr>
        <p:txBody>
          <a:bodyPr/>
          <a:lstStyle/>
          <a:p>
            <a:r>
              <a:rPr lang="en-GB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6676"/>
            <a:ext cx="12192000" cy="5441324"/>
          </a:xfrm>
        </p:spPr>
        <p:txBody>
          <a:bodyPr/>
          <a:lstStyle/>
          <a:p>
            <a:pPr marL="0" indent="0">
              <a:buNone/>
            </a:pPr>
            <a:r>
              <a:rPr lang="en-US" u="sng" dirty="0"/>
              <a:t>Bone metabolism</a:t>
            </a:r>
          </a:p>
          <a:p>
            <a:pPr marL="0" indent="0">
              <a:buNone/>
            </a:pPr>
            <a:r>
              <a:rPr lang="en-US" u="sng" dirty="0"/>
              <a:t> 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  - </a:t>
            </a:r>
            <a:r>
              <a:rPr lang="en-US" dirty="0"/>
              <a:t>Osteoporosis.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lvl="0" indent="0">
              <a:buNone/>
            </a:pPr>
            <a:r>
              <a:rPr lang="en-US" dirty="0"/>
              <a:t>  - Heterotopic ossification. 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926649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1353800" cy="734095"/>
          </a:xfrm>
        </p:spPr>
        <p:txBody>
          <a:bodyPr/>
          <a:lstStyle/>
          <a:p>
            <a:r>
              <a:rPr lang="en-GB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75763"/>
            <a:ext cx="12192000" cy="598223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- Musculoskeletal complications.</a:t>
            </a:r>
          </a:p>
          <a:p>
            <a:pPr marL="0" indent="0">
              <a:buNone/>
            </a:pPr>
            <a:r>
              <a:rPr lang="en-US" dirty="0"/>
              <a:t> </a:t>
            </a:r>
            <a:endParaRPr lang="en-GB" dirty="0"/>
          </a:p>
          <a:p>
            <a:pPr marL="0" indent="0">
              <a:buNone/>
            </a:pPr>
            <a:r>
              <a:rPr lang="en-US" dirty="0"/>
              <a:t> - Pressure ulcers.</a:t>
            </a:r>
          </a:p>
          <a:p>
            <a:pPr marL="0" indent="0">
              <a:buNone/>
            </a:pPr>
            <a:r>
              <a:rPr lang="en-US" dirty="0"/>
              <a:t> </a:t>
            </a:r>
            <a:endParaRPr lang="en-GB" dirty="0"/>
          </a:p>
          <a:p>
            <a:pPr marL="0" indent="0">
              <a:buNone/>
            </a:pPr>
            <a:r>
              <a:rPr lang="en-US" dirty="0"/>
              <a:t> - Pain syndromes.</a:t>
            </a:r>
          </a:p>
          <a:p>
            <a:pPr marL="0" indent="0">
              <a:buNone/>
            </a:pPr>
            <a:r>
              <a:rPr lang="en-US" dirty="0"/>
              <a:t> </a:t>
            </a:r>
            <a:endParaRPr lang="en-GB" dirty="0"/>
          </a:p>
          <a:p>
            <a:pPr marL="0" indent="0">
              <a:buNone/>
            </a:pPr>
            <a:r>
              <a:rPr lang="en-US" dirty="0"/>
              <a:t> - Neurologic deterioration.</a:t>
            </a:r>
          </a:p>
          <a:p>
            <a:pPr marL="0" indent="0">
              <a:buNone/>
            </a:pPr>
            <a:r>
              <a:rPr lang="en-US" dirty="0"/>
              <a:t> </a:t>
            </a:r>
            <a:endParaRPr lang="en-GB" dirty="0"/>
          </a:p>
          <a:p>
            <a:pPr marL="0" indent="0">
              <a:buNone/>
            </a:pPr>
            <a:r>
              <a:rPr lang="en-US" dirty="0"/>
              <a:t> - Psychiatric complications.</a:t>
            </a:r>
          </a:p>
          <a:p>
            <a:pPr marL="0" indent="0">
              <a:buNone/>
            </a:pPr>
            <a:r>
              <a:rPr lang="en-US" dirty="0"/>
              <a:t> </a:t>
            </a:r>
            <a:endParaRPr lang="en-GB" dirty="0"/>
          </a:p>
          <a:p>
            <a:pPr marL="0" indent="0">
              <a:buNone/>
            </a:pPr>
            <a:r>
              <a:rPr lang="en-US" dirty="0"/>
              <a:t> - Thermoregulatory dysfunction 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81653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62884"/>
          </a:xfrm>
        </p:spPr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en-US" b="1" dirty="0">
                <a:solidFill>
                  <a:srgbClr val="FF0000"/>
                </a:solidFill>
              </a:rPr>
              <a:t>SPINA BIFIDA.</a:t>
            </a:r>
            <a:br>
              <a:rPr lang="en-GB" dirty="0">
                <a:solidFill>
                  <a:srgbClr val="FF0000"/>
                </a:solidFill>
              </a:rPr>
            </a:b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65914"/>
            <a:ext cx="12192000" cy="5892085"/>
          </a:xfrm>
        </p:spPr>
        <p:txBody>
          <a:bodyPr/>
          <a:lstStyle/>
          <a:p>
            <a:r>
              <a:rPr lang="en-US" b="1" dirty="0"/>
              <a:t>Definition.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US" dirty="0"/>
              <a:t>   - Defective closure of the vertebral column.</a:t>
            </a:r>
          </a:p>
          <a:p>
            <a:pPr marL="0" indent="0">
              <a:buNone/>
            </a:pPr>
            <a:endParaRPr lang="en-GB" dirty="0"/>
          </a:p>
          <a:p>
            <a:pPr marL="0" lvl="0" indent="0">
              <a:buNone/>
            </a:pPr>
            <a:r>
              <a:rPr lang="en-US" dirty="0"/>
              <a:t>   - Incomplete closure of vertebral column during embryogenesis, resulting in</a:t>
            </a:r>
          </a:p>
          <a:p>
            <a:pPr marL="0" lvl="0" indent="0">
              <a:buNone/>
            </a:pPr>
            <a:r>
              <a:rPr lang="en-US" dirty="0"/>
              <a:t>     exposure of meninges and spinal cord.</a:t>
            </a:r>
          </a:p>
          <a:p>
            <a:pPr marL="0" lvl="0" indent="0">
              <a:buNone/>
            </a:pPr>
            <a:endParaRPr lang="en-GB" dirty="0"/>
          </a:p>
          <a:p>
            <a:pPr marL="0" lvl="0" indent="0">
              <a:buNone/>
            </a:pPr>
            <a:r>
              <a:rPr lang="en-US" dirty="0"/>
              <a:t>  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433640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1353800" cy="721216"/>
          </a:xfrm>
        </p:spPr>
        <p:txBody>
          <a:bodyPr/>
          <a:lstStyle/>
          <a:p>
            <a:r>
              <a:rPr lang="en-GB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7734"/>
            <a:ext cx="12192000" cy="5660265"/>
          </a:xfrm>
        </p:spPr>
        <p:txBody>
          <a:bodyPr/>
          <a:lstStyle/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dirty="0"/>
              <a:t>  - Lack of maternal folic acid has been identified as one causative factor.</a:t>
            </a:r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endParaRPr lang="en-GB" dirty="0"/>
          </a:p>
          <a:p>
            <a:pPr marL="0" lvl="0" indent="0">
              <a:buNone/>
            </a:pPr>
            <a:r>
              <a:rPr lang="en-US" dirty="0"/>
              <a:t>   - Myelomeningocele and other neural tube defects (anencephaly and</a:t>
            </a:r>
          </a:p>
          <a:p>
            <a:pPr marL="0" lvl="0" indent="0">
              <a:buNone/>
            </a:pPr>
            <a:r>
              <a:rPr lang="en-US" dirty="0"/>
              <a:t>     encephalocele) represent examples of multifactorial inheritance.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729186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1353800" cy="1094703"/>
          </a:xfrm>
        </p:spPr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en-US" b="1" dirty="0"/>
              <a:t>Epidemiology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94704"/>
            <a:ext cx="12192000" cy="576329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GB" dirty="0"/>
              <a:t> - </a:t>
            </a:r>
            <a:r>
              <a:rPr lang="en-US" dirty="0"/>
              <a:t>Neural tube defects are second most common congenital anomaly.</a:t>
            </a:r>
          </a:p>
          <a:p>
            <a:pPr marL="0" lvl="0" indent="0">
              <a:buNone/>
            </a:pPr>
            <a:r>
              <a:rPr lang="en-US" dirty="0"/>
              <a:t> </a:t>
            </a:r>
            <a:endParaRPr lang="en-GB" dirty="0"/>
          </a:p>
          <a:p>
            <a:pPr marL="0" lvl="0" indent="0">
              <a:buNone/>
            </a:pPr>
            <a:r>
              <a:rPr lang="en-US" dirty="0"/>
              <a:t> - Myelomeningocele (spina bifida) is the most common neural tube defect.</a:t>
            </a:r>
          </a:p>
          <a:p>
            <a:pPr marL="0" lvl="0" indent="0">
              <a:buNone/>
            </a:pPr>
            <a:endParaRPr lang="en-GB" dirty="0"/>
          </a:p>
          <a:p>
            <a:pPr marL="0" lvl="0" indent="0">
              <a:buNone/>
            </a:pPr>
            <a:r>
              <a:rPr lang="en-US" dirty="0"/>
              <a:t> - It usually ranges from one to seven per 1000 live births.</a:t>
            </a:r>
          </a:p>
          <a:p>
            <a:pPr marL="0" lvl="0" indent="0">
              <a:buNone/>
            </a:pPr>
            <a:r>
              <a:rPr lang="en-US" dirty="0"/>
              <a:t> </a:t>
            </a:r>
            <a:endParaRPr lang="en-GB" dirty="0"/>
          </a:p>
          <a:p>
            <a:pPr marL="0" lvl="0" indent="0">
              <a:buNone/>
            </a:pPr>
            <a:r>
              <a:rPr lang="en-US" dirty="0"/>
              <a:t> - Girls are affected more often than boys.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1925053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1353800" cy="1017430"/>
          </a:xfrm>
        </p:spPr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en-US" b="1" dirty="0"/>
              <a:t>Etiology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17430"/>
            <a:ext cx="12192000" cy="5840569"/>
          </a:xfrm>
        </p:spPr>
        <p:txBody>
          <a:bodyPr/>
          <a:lstStyle/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 - </a:t>
            </a:r>
            <a:r>
              <a:rPr lang="en-US" dirty="0"/>
              <a:t>Myelomeningocele is caused by a failure of primary neurulation, which is a</a:t>
            </a:r>
          </a:p>
          <a:p>
            <a:pPr marL="0" indent="0">
              <a:buNone/>
            </a:pPr>
            <a:r>
              <a:rPr lang="en-US" dirty="0"/>
              <a:t>   process of folding and fusion of the embryonic neural plate that occurs during</a:t>
            </a:r>
          </a:p>
          <a:p>
            <a:pPr marL="0" indent="0">
              <a:buNone/>
            </a:pPr>
            <a:r>
              <a:rPr lang="en-US" dirty="0"/>
              <a:t>   the third and fourth week of gestation.</a:t>
            </a:r>
          </a:p>
          <a:p>
            <a:pPr mar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dirty="0"/>
              <a:t> - Folic acid deficiency is implicated in the development.</a:t>
            </a:r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dirty="0"/>
              <a:t> - Folate supplements taken at least 1 month before conception and for the first 3</a:t>
            </a:r>
          </a:p>
          <a:p>
            <a:pPr marL="0" lvl="0" indent="0">
              <a:buNone/>
            </a:pPr>
            <a:r>
              <a:rPr lang="en-US" dirty="0"/>
              <a:t>   months of pregnancy can reduce the risk of spina bifida by 70 %. 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614419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1353800" cy="965914"/>
          </a:xfrm>
        </p:spPr>
        <p:txBody>
          <a:bodyPr>
            <a:normAutofit fontScale="90000"/>
          </a:bodyPr>
          <a:lstStyle/>
          <a:p>
            <a:pPr lvl="0"/>
            <a:br>
              <a:rPr lang="en-US" dirty="0"/>
            </a:br>
            <a:r>
              <a:rPr lang="en-US" dirty="0"/>
              <a:t>Other Risk Factors</a:t>
            </a:r>
            <a:br>
              <a:rPr lang="en-GB" sz="4000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65914"/>
            <a:ext cx="12192000" cy="5892085"/>
          </a:xfrm>
        </p:spPr>
        <p:txBody>
          <a:bodyPr/>
          <a:lstStyle/>
          <a:p>
            <a:pPr marL="457200" lvl="1" indent="0">
              <a:buNone/>
            </a:pPr>
            <a:r>
              <a:rPr lang="en-US" sz="2800" dirty="0"/>
              <a:t> - Maternal insulin-dependent diabetes.</a:t>
            </a:r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r>
              <a:rPr lang="en-US" sz="2800" dirty="0"/>
              <a:t> - Anti-seizure medication (Valproic Acid/Carbamazepine).</a:t>
            </a:r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r>
              <a:rPr lang="en-US" sz="2800" dirty="0"/>
              <a:t> - Medically diagnosed obesity.</a:t>
            </a:r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r>
              <a:rPr lang="en-US" sz="2800" dirty="0"/>
              <a:t> - High temperature in early pregnancy.</a:t>
            </a:r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r>
              <a:rPr lang="en-US" sz="2800" dirty="0"/>
              <a:t> - Race/Ethnicity (white &gt; black).</a:t>
            </a:r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r>
              <a:rPr lang="en-US" sz="2800" dirty="0"/>
              <a:t> - Lower socio-economic class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860532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1353800" cy="1004551"/>
          </a:xfrm>
        </p:spPr>
        <p:txBody>
          <a:bodyPr/>
          <a:lstStyle/>
          <a:p>
            <a:r>
              <a:rPr lang="en-US" b="1" dirty="0"/>
              <a:t>Classification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62884"/>
            <a:ext cx="12192000" cy="59951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 - </a:t>
            </a:r>
            <a:r>
              <a:rPr lang="en-US" dirty="0"/>
              <a:t>Spina bifida patients are orthopedically classified according to their lowest intact</a:t>
            </a:r>
          </a:p>
          <a:p>
            <a:pPr marL="0" indent="0">
              <a:buNone/>
            </a:pPr>
            <a:r>
              <a:rPr lang="en-US" dirty="0"/>
              <a:t>   level of neurologic function as follows:</a:t>
            </a:r>
            <a:endParaRPr lang="en-GB" sz="2400" dirty="0"/>
          </a:p>
          <a:p>
            <a:pPr marL="0" indent="0">
              <a:buNone/>
            </a:pPr>
            <a:r>
              <a:rPr lang="en-US" dirty="0"/>
              <a:t> </a:t>
            </a:r>
            <a:endParaRPr lang="en-GB" sz="2400" dirty="0"/>
          </a:p>
          <a:p>
            <a:pPr marL="0" indent="0">
              <a:buNone/>
            </a:pPr>
            <a:r>
              <a:rPr lang="en-US" b="1" dirty="0"/>
              <a:t>              </a:t>
            </a:r>
            <a:r>
              <a:rPr lang="en-US" u="sng" dirty="0"/>
              <a:t>Level </a:t>
            </a:r>
            <a:r>
              <a:rPr lang="en-US" dirty="0"/>
              <a:t>                                                             </a:t>
            </a:r>
            <a:r>
              <a:rPr lang="en-US" u="sng" dirty="0"/>
              <a:t> Function</a:t>
            </a:r>
            <a:endParaRPr lang="en-GB" sz="2400" dirty="0"/>
          </a:p>
          <a:p>
            <a:r>
              <a:rPr lang="en-US" dirty="0"/>
              <a:t> </a:t>
            </a:r>
            <a:endParaRPr lang="en-GB" sz="2400" dirty="0"/>
          </a:p>
          <a:p>
            <a:pPr marL="457200" lvl="1" indent="0">
              <a:buNone/>
            </a:pPr>
            <a:r>
              <a:rPr lang="en-US" dirty="0"/>
              <a:t> - Thoracic                                                                 - No lower extremity function.</a:t>
            </a:r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r>
              <a:rPr lang="en-US" dirty="0"/>
              <a:t> - Upper lumbar                                                       - Good hip flexors.</a:t>
            </a:r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r>
              <a:rPr lang="en-US" dirty="0"/>
              <a:t> - Low lumbar                                                           - Good quadriceps.</a:t>
            </a:r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r>
              <a:rPr lang="en-US" dirty="0"/>
              <a:t> - Sacral                                                                      - Good foot function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4586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58344"/>
            <a:ext cx="12192000" cy="5299656"/>
          </a:xfrm>
        </p:spPr>
        <p:txBody>
          <a:bodyPr/>
          <a:lstStyle/>
          <a:p>
            <a:pPr marL="0" lvl="0" indent="0">
              <a:buNone/>
            </a:pPr>
            <a:endParaRPr lang="en-US" b="1" dirty="0"/>
          </a:p>
          <a:p>
            <a:pPr marL="0" lvl="0" indent="0">
              <a:buNone/>
            </a:pPr>
            <a:r>
              <a:rPr lang="en-US" b="1" dirty="0"/>
              <a:t> 2. Compression:</a:t>
            </a:r>
          </a:p>
          <a:p>
            <a:pPr marL="0" lvl="0" indent="0">
              <a:buNone/>
            </a:pPr>
            <a:endParaRPr lang="en-US" b="1" dirty="0"/>
          </a:p>
          <a:p>
            <a:pPr marL="0" lvl="0" indent="0">
              <a:buNone/>
            </a:pPr>
            <a:r>
              <a:rPr lang="en-US" b="1" dirty="0"/>
              <a:t>     -</a:t>
            </a:r>
            <a:r>
              <a:rPr lang="en-US" dirty="0"/>
              <a:t> When elderly patients with cervical osteoarthritis and spondylosis forcibly  </a:t>
            </a:r>
          </a:p>
          <a:p>
            <a:pPr marL="0" lvl="0" indent="0">
              <a:buNone/>
            </a:pPr>
            <a:r>
              <a:rPr lang="en-US" dirty="0"/>
              <a:t>       extend their neck, the spinal cord may be compressed between an arthritically </a:t>
            </a:r>
          </a:p>
          <a:p>
            <a:pPr marL="0" lvl="0" indent="0">
              <a:buNone/>
            </a:pPr>
            <a:r>
              <a:rPr lang="en-US" dirty="0"/>
              <a:t>       enlarged anterior vertebral ridge and a posteriorly located hypertrophied </a:t>
            </a:r>
          </a:p>
          <a:p>
            <a:pPr marL="0" lvl="0" indent="0">
              <a:buNone/>
            </a:pPr>
            <a:r>
              <a:rPr lang="en-US" dirty="0"/>
              <a:t>       ligamentum flavum.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5153834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1353800" cy="450760"/>
          </a:xfrm>
        </p:spPr>
        <p:txBody>
          <a:bodyPr>
            <a:normAutofit fontScale="90000"/>
          </a:bodyPr>
          <a:lstStyle/>
          <a:p>
            <a:r>
              <a:rPr lang="en-GB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18186"/>
            <a:ext cx="12192000" cy="6239814"/>
          </a:xfrm>
        </p:spPr>
        <p:txBody>
          <a:bodyPr/>
          <a:lstStyle/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dirty="0"/>
              <a:t> - Its severity varies from  occult type with no findings to a completely open spine </a:t>
            </a:r>
          </a:p>
          <a:p>
            <a:pPr marL="0" lvl="0" indent="0">
              <a:buNone/>
            </a:pPr>
            <a:r>
              <a:rPr lang="en-US" dirty="0"/>
              <a:t>   (rachischisis) with severe neurologic disability and death.</a:t>
            </a:r>
          </a:p>
          <a:p>
            <a:pPr marL="0" lvl="0" indent="0">
              <a:buNone/>
            </a:pPr>
            <a:r>
              <a:rPr lang="en-US" dirty="0"/>
              <a:t> </a:t>
            </a:r>
            <a:endParaRPr lang="en-GB" dirty="0"/>
          </a:p>
          <a:p>
            <a:pPr marL="0" lvl="0" indent="0">
              <a:buNone/>
            </a:pPr>
            <a:r>
              <a:rPr lang="en-US" dirty="0"/>
              <a:t> - In spina bifida cystica, the protruding sac contain meninges (meningocele), spinal </a:t>
            </a:r>
          </a:p>
          <a:p>
            <a:pPr marL="0" lvl="0" indent="0">
              <a:buNone/>
            </a:pPr>
            <a:r>
              <a:rPr lang="en-US" dirty="0"/>
              <a:t>   cord (myelocele), or both (myelomeningocele). </a:t>
            </a:r>
          </a:p>
          <a:p>
            <a:pPr marL="0" lv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US" dirty="0"/>
              <a:t> - Spina bifida is most common in the lower thoracic, lumbar, or sacral region and </a:t>
            </a:r>
          </a:p>
          <a:p>
            <a:pPr marL="0" indent="0">
              <a:buNone/>
            </a:pPr>
            <a:r>
              <a:rPr lang="en-US" dirty="0"/>
              <a:t>   usually extends for 3 to 6 vertebral segments.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0189320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1353800" cy="618185"/>
          </a:xfrm>
        </p:spPr>
        <p:txBody>
          <a:bodyPr>
            <a:normAutofit fontScale="90000"/>
          </a:bodyPr>
          <a:lstStyle/>
          <a:p>
            <a:r>
              <a:rPr lang="en-GB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59854"/>
            <a:ext cx="12192000" cy="6098146"/>
          </a:xfrm>
        </p:spPr>
        <p:txBody>
          <a:bodyPr/>
          <a:lstStyle/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dirty="0"/>
              <a:t> - The sac in a myelomeningocele usually consists of meninges with a central neural </a:t>
            </a:r>
          </a:p>
          <a:p>
            <a:pPr marL="0" lvl="0" indent="0">
              <a:buNone/>
            </a:pPr>
            <a:r>
              <a:rPr lang="en-US" dirty="0"/>
              <a:t>   plaque.</a:t>
            </a:r>
          </a:p>
          <a:p>
            <a:pPr marL="0" lvl="0" indent="0">
              <a:buNone/>
            </a:pPr>
            <a:r>
              <a:rPr lang="en-US" dirty="0"/>
              <a:t> </a:t>
            </a:r>
            <a:endParaRPr lang="en-GB" dirty="0"/>
          </a:p>
          <a:p>
            <a:pPr marL="0" lvl="0" indent="0">
              <a:buNone/>
            </a:pPr>
            <a:r>
              <a:rPr lang="en-US" dirty="0"/>
              <a:t> - If not well covered with skin, the sac can easily rupture, increasing the risk of </a:t>
            </a:r>
          </a:p>
          <a:p>
            <a:pPr marL="0" lvl="0" indent="0">
              <a:buNone/>
            </a:pPr>
            <a:r>
              <a:rPr lang="en-US" dirty="0"/>
              <a:t>   meningitis.</a:t>
            </a:r>
          </a:p>
          <a:p>
            <a:pPr marL="0" lvl="0" indent="0">
              <a:buNone/>
            </a:pPr>
            <a:endParaRPr lang="en-GB" dirty="0"/>
          </a:p>
          <a:p>
            <a:pPr marL="0" lvl="0" indent="0">
              <a:buNone/>
            </a:pPr>
            <a:r>
              <a:rPr lang="en-US" dirty="0"/>
              <a:t> - When the spinal cord or lumbosacral nerve roots are involved in the spina bifida, </a:t>
            </a:r>
          </a:p>
          <a:p>
            <a:pPr marL="0" lvl="0" indent="0">
              <a:buNone/>
            </a:pPr>
            <a:r>
              <a:rPr lang="en-US" dirty="0"/>
              <a:t>   as is usual, varying degrees of paralysis occur below the involved level.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60152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1353800" cy="528033"/>
          </a:xfrm>
        </p:spPr>
        <p:txBody>
          <a:bodyPr>
            <a:normAutofit fontScale="90000"/>
          </a:bodyPr>
          <a:lstStyle/>
          <a:p>
            <a:r>
              <a:rPr lang="en-GB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50006"/>
            <a:ext cx="12192000" cy="6007994"/>
          </a:xfrm>
        </p:spPr>
        <p:txBody>
          <a:bodyPr/>
          <a:lstStyle/>
          <a:p>
            <a:pPr marL="0" lvl="0" indent="0">
              <a:buNone/>
            </a:pPr>
            <a:r>
              <a:rPr lang="en-US" dirty="0"/>
              <a:t> </a:t>
            </a:r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dirty="0"/>
              <a:t>- The paralysis usually affects bladder and rectal functions, and the resulting GU </a:t>
            </a:r>
          </a:p>
          <a:p>
            <a:pPr marL="0" lvl="0" indent="0">
              <a:buNone/>
            </a:pPr>
            <a:r>
              <a:rPr lang="en-US" dirty="0"/>
              <a:t>   disorder can eventually lead to severely damaged kidneys.</a:t>
            </a:r>
          </a:p>
          <a:p>
            <a:pPr marL="0" lvl="0" indent="0">
              <a:buNone/>
            </a:pPr>
            <a:r>
              <a:rPr lang="en-US" dirty="0"/>
              <a:t> </a:t>
            </a:r>
            <a:endParaRPr lang="en-GB" dirty="0"/>
          </a:p>
          <a:p>
            <a:pPr marL="0" lvl="0" indent="0">
              <a:buNone/>
            </a:pPr>
            <a:r>
              <a:rPr lang="en-US" dirty="0"/>
              <a:t> - Children with spina bifida have a very high incidence of scoliosis and kyphosis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3694224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1353800" cy="734095"/>
          </a:xfrm>
        </p:spPr>
        <p:txBody>
          <a:bodyPr/>
          <a:lstStyle/>
          <a:p>
            <a:r>
              <a:rPr lang="en-GB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62884"/>
            <a:ext cx="12192000" cy="5995115"/>
          </a:xfrm>
        </p:spPr>
        <p:txBody>
          <a:bodyPr/>
          <a:lstStyle/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Hydrocephalus occurs commonly and is related to aqueductal stenosis or an Arnold-</a:t>
            </a:r>
            <a:r>
              <a:rPr lang="en-US" dirty="0" err="1"/>
              <a:t>Chiari</a:t>
            </a:r>
            <a:r>
              <a:rPr lang="en-US" dirty="0"/>
              <a:t> </a:t>
            </a:r>
            <a:r>
              <a:rPr lang="en-US" dirty="0" err="1"/>
              <a:t>malformatio</a:t>
            </a:r>
            <a:r>
              <a:rPr lang="en-US" dirty="0"/>
              <a:t>.</a:t>
            </a:r>
          </a:p>
          <a:p>
            <a:pPr lvl="0"/>
            <a:endParaRPr lang="en-GB" dirty="0"/>
          </a:p>
          <a:p>
            <a:pPr lvl="0"/>
            <a:r>
              <a:rPr lang="en-US" dirty="0"/>
              <a:t>Children with spina bifida have lower extremity contractures that need to be corrected before they can stand in braces.</a:t>
            </a:r>
          </a:p>
          <a:p>
            <a:pPr marL="0" lvl="0" indent="0">
              <a:buNone/>
            </a:pPr>
            <a:endParaRPr lang="en-GB" dirty="0"/>
          </a:p>
          <a:p>
            <a:pPr lvl="0"/>
            <a:r>
              <a:rPr lang="en-US" dirty="0"/>
              <a:t>Hip dislocation is common in children with spina bifida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555869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1353800" cy="708337"/>
          </a:xfrm>
        </p:spPr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en-US" b="1" dirty="0"/>
              <a:t>Types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98490"/>
            <a:ext cx="12192000" cy="60595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- Spina bifida cystica.</a:t>
            </a:r>
          </a:p>
          <a:p>
            <a:pPr marL="0" indent="0">
              <a:buNone/>
            </a:pPr>
            <a:r>
              <a:rPr lang="en-US" dirty="0"/>
              <a:t>                                             </a:t>
            </a:r>
            <a:endParaRPr lang="en-GB" dirty="0"/>
          </a:p>
          <a:p>
            <a:pPr marL="0" indent="0">
              <a:buNone/>
            </a:pPr>
            <a:r>
              <a:rPr lang="en-US" dirty="0"/>
              <a:t> - Spina bifida occulta.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US" dirty="0"/>
              <a:t> - Syringomeningocele.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- Syringomyelocele.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US" dirty="0"/>
              <a:t> - Diastematomyelia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385418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1353800" cy="463638"/>
          </a:xfrm>
        </p:spPr>
        <p:txBody>
          <a:bodyPr>
            <a:normAutofit fontScale="90000"/>
          </a:bodyPr>
          <a:lstStyle/>
          <a:p>
            <a:r>
              <a:rPr lang="en-GB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24248"/>
            <a:ext cx="12192000" cy="6033752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- Myelodysplasia.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US" dirty="0"/>
              <a:t> - Dysraphia.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US" dirty="0"/>
              <a:t> - Arnold-</a:t>
            </a:r>
            <a:r>
              <a:rPr lang="en-US" dirty="0" err="1"/>
              <a:t>Chiari</a:t>
            </a:r>
            <a:r>
              <a:rPr lang="en-US" dirty="0"/>
              <a:t> deformity.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- Craniorachischisis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9248926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1353800" cy="927278"/>
          </a:xfrm>
        </p:spPr>
        <p:txBody>
          <a:bodyPr>
            <a:normAutofit fontScale="90000"/>
          </a:bodyPr>
          <a:lstStyle/>
          <a:p>
            <a:br>
              <a:rPr lang="en-US" u="sng" dirty="0"/>
            </a:br>
            <a:r>
              <a:rPr lang="en-US" dirty="0"/>
              <a:t>Spina bifida cystica</a:t>
            </a:r>
            <a:br>
              <a:rPr lang="en-GB" sz="4000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7278"/>
            <a:ext cx="12192000" cy="5930721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- Spina bifida cystica (myelomeningocele), a neural tube defect, occur </a:t>
            </a:r>
          </a:p>
          <a:p>
            <a:pPr marL="0" indent="0">
              <a:buNone/>
            </a:pPr>
            <a:r>
              <a:rPr lang="en-US" dirty="0"/>
              <a:t>   along  spinal axis but most is found in lumbar region.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 - </a:t>
            </a:r>
            <a:r>
              <a:rPr lang="en-US" dirty="0"/>
              <a:t>The spine is bifid and a cyst forms.</a:t>
            </a:r>
          </a:p>
          <a:p>
            <a:pPr marL="0" indent="0">
              <a:buNone/>
            </a:pPr>
            <a:r>
              <a:rPr lang="en-US" dirty="0"/>
              <a:t> </a:t>
            </a:r>
            <a:endParaRPr lang="en-GB" sz="2000" dirty="0"/>
          </a:p>
          <a:p>
            <a:pPr marL="0" indent="0">
              <a:buNone/>
            </a:pPr>
            <a:r>
              <a:rPr lang="en-GB" sz="2000" dirty="0"/>
              <a:t> - </a:t>
            </a:r>
            <a:r>
              <a:rPr lang="en-US" dirty="0"/>
              <a:t>A meningocele, a cystic swelling of the dura and arachnoid, protrudes through </a:t>
            </a:r>
          </a:p>
          <a:p>
            <a:pPr marL="0" indent="0">
              <a:buNone/>
            </a:pPr>
            <a:r>
              <a:rPr lang="en-US" dirty="0"/>
              <a:t>  the spina bifida defect in the vertebral arch. </a:t>
            </a:r>
            <a:endParaRPr lang="en-GB" sz="2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9058579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1353800" cy="708337"/>
          </a:xfrm>
        </p:spPr>
        <p:txBody>
          <a:bodyPr/>
          <a:lstStyle/>
          <a:p>
            <a:r>
              <a:rPr lang="en-GB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08338"/>
            <a:ext cx="12192000" cy="6149662"/>
          </a:xfrm>
        </p:spPr>
        <p:txBody>
          <a:bodyPr/>
          <a:lstStyle/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 - </a:t>
            </a:r>
            <a:r>
              <a:rPr lang="en-US" sz="2800" dirty="0"/>
              <a:t>A myelomeningocele, the name of which refers to the myelo, or spinal cord, </a:t>
            </a:r>
          </a:p>
          <a:p>
            <a:pPr marL="457200" lvl="1" indent="0">
              <a:buNone/>
            </a:pPr>
            <a:r>
              <a:rPr lang="en-US" sz="2800" dirty="0"/>
              <a:t>  also may occur, protruding through the defect.</a:t>
            </a:r>
          </a:p>
          <a:p>
            <a:pPr marL="457200" lvl="1" indent="0">
              <a:buNone/>
            </a:pPr>
            <a:endParaRPr lang="en-US" sz="2800" dirty="0"/>
          </a:p>
          <a:p>
            <a:pPr marL="457200" lvl="1" indent="0">
              <a:buNone/>
            </a:pPr>
            <a:r>
              <a:rPr lang="en-US" sz="2800" dirty="0"/>
              <a:t> </a:t>
            </a:r>
            <a:endParaRPr lang="en-GB" dirty="0"/>
          </a:p>
          <a:p>
            <a:pPr marL="457200" lvl="1" indent="0">
              <a:buNone/>
            </a:pPr>
            <a:r>
              <a:rPr lang="en-GB" dirty="0"/>
              <a:t> - </a:t>
            </a:r>
            <a:r>
              <a:rPr lang="en-US" sz="2800" dirty="0"/>
              <a:t>Most severe form of spina bifida cystica is myelocele, or myeloschisis, in which </a:t>
            </a:r>
          </a:p>
          <a:p>
            <a:pPr marL="457200" lvl="1" indent="0">
              <a:buNone/>
            </a:pPr>
            <a:r>
              <a:rPr lang="en-US" sz="2800" dirty="0"/>
              <a:t>   the open neural plate is covered secondarily by epithelium and the neural </a:t>
            </a:r>
          </a:p>
          <a:p>
            <a:pPr marL="457200" lvl="1" indent="0">
              <a:buNone/>
            </a:pPr>
            <a:r>
              <a:rPr lang="en-US" sz="2800" dirty="0"/>
              <a:t>   plate has spread out onto the surface.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2580413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1353800" cy="1159098"/>
          </a:xfrm>
        </p:spPr>
        <p:txBody>
          <a:bodyPr>
            <a:normAutofit fontScale="90000"/>
          </a:bodyPr>
          <a:lstStyle/>
          <a:p>
            <a:br>
              <a:rPr lang="en-US" u="sng" dirty="0"/>
            </a:br>
            <a:r>
              <a:rPr lang="en-US" dirty="0"/>
              <a:t>Spina bifida occulta</a:t>
            </a:r>
            <a:br>
              <a:rPr lang="en-GB" sz="4000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59098"/>
            <a:ext cx="12192000" cy="5698901"/>
          </a:xfrm>
        </p:spPr>
        <p:txBody>
          <a:bodyPr/>
          <a:lstStyle/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 - </a:t>
            </a:r>
            <a:r>
              <a:rPr lang="en-US" sz="2800" dirty="0"/>
              <a:t>SBO is a limited defect of the vertebral arch that does not involve protrusion </a:t>
            </a:r>
          </a:p>
          <a:p>
            <a:pPr marL="457200" lvl="1" indent="0">
              <a:buNone/>
            </a:pPr>
            <a:r>
              <a:rPr lang="en-US" sz="2800" dirty="0"/>
              <a:t>   of the cord or membrane.</a:t>
            </a:r>
          </a:p>
          <a:p>
            <a:pPr marL="457200" lvl="1" indent="0">
              <a:buNone/>
            </a:pPr>
            <a:r>
              <a:rPr lang="en-US" sz="2800" dirty="0"/>
              <a:t> </a:t>
            </a:r>
            <a:endParaRPr lang="en-GB" dirty="0"/>
          </a:p>
          <a:p>
            <a:pPr marL="457200" lvl="1" indent="0">
              <a:buNone/>
            </a:pPr>
            <a:r>
              <a:rPr lang="en-US" sz="2800" dirty="0"/>
              <a:t> - Most often occurring at the lumbosacral junction.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686014655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1353800" cy="1004551"/>
          </a:xfrm>
        </p:spPr>
        <p:txBody>
          <a:bodyPr>
            <a:normAutofit fontScale="90000"/>
          </a:bodyPr>
          <a:lstStyle/>
          <a:p>
            <a:br>
              <a:rPr lang="en-US" u="sng" dirty="0"/>
            </a:br>
            <a:r>
              <a:rPr lang="en-US" dirty="0"/>
              <a:t>Syringomeningocele</a:t>
            </a:r>
            <a:br>
              <a:rPr lang="en-GB" sz="4000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04552"/>
            <a:ext cx="12192000" cy="5853448"/>
          </a:xfrm>
        </p:spPr>
        <p:txBody>
          <a:bodyPr/>
          <a:lstStyle/>
          <a:p>
            <a:pPr marL="457200" lvl="1" indent="0">
              <a:buNone/>
            </a:pPr>
            <a:endParaRPr lang="en-US" sz="2800" dirty="0"/>
          </a:p>
          <a:p>
            <a:pPr marL="457200" lvl="1" indent="0">
              <a:buNone/>
            </a:pPr>
            <a:r>
              <a:rPr lang="en-US" sz="2800" dirty="0"/>
              <a:t> - Is combined with membrane and tumor.</a:t>
            </a:r>
          </a:p>
          <a:p>
            <a:pPr marL="457200" lvl="1" indent="0">
              <a:buNone/>
            </a:pPr>
            <a:endParaRPr lang="en-US" sz="2800" dirty="0"/>
          </a:p>
          <a:p>
            <a:pPr marL="457200" lvl="1" indent="0">
              <a:buNone/>
            </a:pPr>
            <a:r>
              <a:rPr lang="en-US" sz="2800" dirty="0"/>
              <a:t> </a:t>
            </a:r>
            <a:endParaRPr lang="en-GB" dirty="0"/>
          </a:p>
          <a:p>
            <a:pPr marL="457200" lvl="1" indent="0">
              <a:buNone/>
            </a:pPr>
            <a:r>
              <a:rPr lang="en-US" sz="2800" dirty="0"/>
              <a:t> - The term thus describes a hollow center, with the spinal fluid connecting with </a:t>
            </a:r>
          </a:p>
          <a:p>
            <a:pPr marL="457200" lvl="1" indent="0">
              <a:buNone/>
            </a:pPr>
            <a:r>
              <a:rPr lang="en-US" sz="2800" dirty="0"/>
              <a:t>   the central canal of the cord enclosed by a membrane with very little cord </a:t>
            </a:r>
          </a:p>
          <a:p>
            <a:pPr marL="457200" lvl="1" indent="0">
              <a:buNone/>
            </a:pPr>
            <a:r>
              <a:rPr lang="en-US" sz="2800" dirty="0"/>
              <a:t>   substance.</a:t>
            </a:r>
            <a:endParaRPr lang="en-GB" dirty="0"/>
          </a:p>
          <a:p>
            <a:pPr marL="0" indent="0">
              <a:buNone/>
            </a:pPr>
            <a:r>
              <a:rPr lang="en-US" sz="3200" dirty="0"/>
              <a:t> 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4596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dirty="0"/>
              <a:t> </a:t>
            </a:r>
          </a:p>
          <a:p>
            <a:pPr marL="0" lvl="0" indent="0">
              <a:buNone/>
            </a:pPr>
            <a:r>
              <a:rPr lang="en-US" b="1" dirty="0"/>
              <a:t>3. Contusion:</a:t>
            </a:r>
          </a:p>
          <a:p>
            <a:pPr marL="0" lvl="0" indent="0">
              <a:buNone/>
            </a:pPr>
            <a:r>
              <a:rPr lang="en-US" b="1" dirty="0"/>
              <a:t> </a:t>
            </a:r>
          </a:p>
          <a:p>
            <a:pPr marL="0" lvl="0" indent="0">
              <a:buNone/>
            </a:pPr>
            <a:r>
              <a:rPr lang="en-US" b="1" dirty="0"/>
              <a:t>        - </a:t>
            </a:r>
            <a:r>
              <a:rPr lang="en-US" dirty="0"/>
              <a:t>Contusions of the spinal cord can occur from bony dislocations, </a:t>
            </a:r>
          </a:p>
          <a:p>
            <a:pPr marL="0" lvl="0" indent="0">
              <a:buNone/>
            </a:pPr>
            <a:r>
              <a:rPr lang="en-US" dirty="0"/>
              <a:t>          subluxations, or fracture fragments.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5392343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1353800" cy="978793"/>
          </a:xfrm>
        </p:spPr>
        <p:txBody>
          <a:bodyPr>
            <a:normAutofit fontScale="90000"/>
          </a:bodyPr>
          <a:lstStyle/>
          <a:p>
            <a:br>
              <a:rPr lang="en-GB" dirty="0"/>
            </a:br>
            <a:r>
              <a:rPr lang="en-GB" dirty="0"/>
              <a:t>Syringomyelocele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78794"/>
            <a:ext cx="12192000" cy="5879206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 - Type of spina bifida in which protrusion of the membranes and spinal cord lead </a:t>
            </a:r>
          </a:p>
          <a:p>
            <a:pPr marL="0" indent="0">
              <a:buNone/>
            </a:pPr>
            <a:r>
              <a:rPr lang="en-GB" dirty="0"/>
              <a:t>   to increased fluid in the central canal, attenuating the cord tissue against a thin-</a:t>
            </a:r>
          </a:p>
          <a:p>
            <a:pPr marL="0" indent="0">
              <a:buNone/>
            </a:pPr>
            <a:r>
              <a:rPr lang="en-GB" dirty="0"/>
              <a:t>   walled sac.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 - Syringomyelia, or hydrosyringomyelia, is the presence of cavities in the spinal </a:t>
            </a:r>
          </a:p>
          <a:p>
            <a:pPr marL="0" indent="0">
              <a:buNone/>
            </a:pPr>
            <a:r>
              <a:rPr lang="en-GB" dirty="0"/>
              <a:t>   cord, which occur as a result of  breakdown of gliomatous new formations.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5083997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1353800" cy="901520"/>
          </a:xfrm>
        </p:spPr>
        <p:txBody>
          <a:bodyPr>
            <a:normAutofit fontScale="90000"/>
          </a:bodyPr>
          <a:lstStyle/>
          <a:p>
            <a:br>
              <a:rPr lang="en-GB" dirty="0"/>
            </a:br>
            <a:r>
              <a:rPr lang="en-GB" dirty="0"/>
              <a:t>Diastematomyelia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1520"/>
            <a:ext cx="12192000" cy="5956479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 - From the Greek root diastema (interval) and myelon (marrow), is sometimes </a:t>
            </a:r>
          </a:p>
          <a:p>
            <a:pPr marL="0" indent="0">
              <a:buNone/>
            </a:pPr>
            <a:r>
              <a:rPr lang="en-GB" dirty="0"/>
              <a:t>   accompanied by a bony septum.</a:t>
            </a:r>
          </a:p>
          <a:p>
            <a:pPr marL="0" indent="0">
              <a:buNone/>
            </a:pP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GB" dirty="0"/>
              <a:t> - This septum causes a tethered cord and irreversible neurologic loss from </a:t>
            </a:r>
          </a:p>
          <a:p>
            <a:pPr marL="0" indent="0">
              <a:buNone/>
            </a:pPr>
            <a:r>
              <a:rPr lang="en-GB" dirty="0"/>
              <a:t>   differential growth of the spinal canal exceeding the earlier developing spinal </a:t>
            </a:r>
          </a:p>
          <a:p>
            <a:pPr marL="0" indent="0">
              <a:buNone/>
            </a:pPr>
            <a:r>
              <a:rPr lang="en-GB" dirty="0"/>
              <a:t>   cord, but a tethered cord also exist without a bony septum.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2912301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1353800" cy="978793"/>
          </a:xfrm>
        </p:spPr>
        <p:txBody>
          <a:bodyPr>
            <a:normAutofit fontScale="90000"/>
          </a:bodyPr>
          <a:lstStyle/>
          <a:p>
            <a:br>
              <a:rPr lang="en-GB" dirty="0"/>
            </a:br>
            <a:r>
              <a:rPr lang="en-GB" dirty="0"/>
              <a:t>Myelodysplasia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78794"/>
            <a:ext cx="12192000" cy="5879206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GB" dirty="0"/>
              <a:t> - Myelodysplasia is from the Greek term myelos, meaning spinal cord, combined </a:t>
            </a:r>
          </a:p>
          <a:p>
            <a:pPr marL="0" indent="0">
              <a:buNone/>
            </a:pPr>
            <a:r>
              <a:rPr lang="en-GB" dirty="0"/>
              <a:t>   with dys, for difficult, and plasi, for molding.</a:t>
            </a:r>
          </a:p>
          <a:p>
            <a:pPr marL="0" indent="0">
              <a:buNone/>
            </a:pP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GB" dirty="0"/>
              <a:t> - Is an abnormality in development of  cord.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62307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dirty="0"/>
              <a:t> </a:t>
            </a:r>
          </a:p>
          <a:p>
            <a:pPr marL="0" lvl="0" indent="0">
              <a:buNone/>
            </a:pPr>
            <a:r>
              <a:rPr lang="en-US" b="1" dirty="0"/>
              <a:t>4. Vascular injury:</a:t>
            </a:r>
          </a:p>
          <a:p>
            <a:pPr marL="0" lvl="0" indent="0">
              <a:buNone/>
            </a:pPr>
            <a:endParaRPr lang="en-US" b="1" dirty="0"/>
          </a:p>
          <a:p>
            <a:pPr marL="0" lvl="0" indent="0">
              <a:buNone/>
            </a:pPr>
            <a:r>
              <a:rPr lang="en-US" b="1" dirty="0"/>
              <a:t>    - </a:t>
            </a:r>
            <a:r>
              <a:rPr lang="en-US" dirty="0"/>
              <a:t>Primary vascular damage to the spinal cord should be suspected </a:t>
            </a:r>
          </a:p>
          <a:p>
            <a:pPr marL="0" lvl="0" indent="0">
              <a:buNone/>
            </a:pPr>
            <a:r>
              <a:rPr lang="en-US" dirty="0"/>
              <a:t>      when there is a discrepancy between a clinically apparent </a:t>
            </a:r>
          </a:p>
          <a:p>
            <a:pPr marL="0" lvl="0" indent="0">
              <a:buNone/>
            </a:pPr>
            <a:r>
              <a:rPr lang="en-US" dirty="0"/>
              <a:t>      neurologic deficit and the known level of spinal column injury.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86688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4132</Words>
  <Application>Microsoft Office PowerPoint</Application>
  <PresentationFormat>Widescreen</PresentationFormat>
  <Paragraphs>713</Paragraphs>
  <Slides>82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82</vt:i4>
      </vt:variant>
    </vt:vector>
  </HeadingPairs>
  <TitlesOfParts>
    <vt:vector size="86" baseType="lpstr">
      <vt:lpstr>Arial</vt:lpstr>
      <vt:lpstr>Calibri</vt:lpstr>
      <vt:lpstr>Calibri Light</vt:lpstr>
      <vt:lpstr>Office Theme</vt:lpstr>
      <vt:lpstr>SPINAL CORD INJURY</vt:lpstr>
      <vt:lpstr>.</vt:lpstr>
      <vt:lpstr> Epidemiology </vt:lpstr>
      <vt:lpstr> Underlying spinal diseases making patients more susceptible to SCI  </vt:lpstr>
      <vt:lpstr> Etiology  </vt:lpstr>
      <vt:lpstr> Mechanisms  </vt:lpstr>
      <vt:lpstr>.</vt:lpstr>
      <vt:lpstr>.</vt:lpstr>
      <vt:lpstr>.</vt:lpstr>
      <vt:lpstr> Classification </vt:lpstr>
      <vt:lpstr>.</vt:lpstr>
      <vt:lpstr>.</vt:lpstr>
      <vt:lpstr>.</vt:lpstr>
      <vt:lpstr> Clinical presentation  </vt:lpstr>
      <vt:lpstr>Complete cord injury </vt:lpstr>
      <vt:lpstr>.</vt:lpstr>
      <vt:lpstr> Incomplete injury  </vt:lpstr>
      <vt:lpstr> Central cord syndrome  </vt:lpstr>
      <vt:lpstr> Anterior cord syndrome  </vt:lpstr>
      <vt:lpstr> Transient paralysis and spinal shock  </vt:lpstr>
      <vt:lpstr>.</vt:lpstr>
      <vt:lpstr>.</vt:lpstr>
      <vt:lpstr> Grading </vt:lpstr>
      <vt:lpstr>.</vt:lpstr>
      <vt:lpstr> Frankel Scale  </vt:lpstr>
      <vt:lpstr>.</vt:lpstr>
      <vt:lpstr> Plain x-rays  </vt:lpstr>
      <vt:lpstr> Computed tomography  </vt:lpstr>
      <vt:lpstr>.</vt:lpstr>
      <vt:lpstr>  Myelography.    </vt:lpstr>
      <vt:lpstr>Magnetic resonance imaging</vt:lpstr>
      <vt:lpstr>.</vt:lpstr>
      <vt:lpstr> Treatment </vt:lpstr>
      <vt:lpstr>.</vt:lpstr>
      <vt:lpstr> In the emergency department:  </vt:lpstr>
      <vt:lpstr>.</vt:lpstr>
      <vt:lpstr>.</vt:lpstr>
      <vt:lpstr>.</vt:lpstr>
      <vt:lpstr>.</vt:lpstr>
      <vt:lpstr>.</vt:lpstr>
      <vt:lpstr> Medical care  </vt:lpstr>
      <vt:lpstr>.</vt:lpstr>
      <vt:lpstr>.</vt:lpstr>
      <vt:lpstr>.</vt:lpstr>
      <vt:lpstr>.</vt:lpstr>
      <vt:lpstr>.</vt:lpstr>
      <vt:lpstr>.</vt:lpstr>
      <vt:lpstr>.</vt:lpstr>
      <vt:lpstr>.</vt:lpstr>
      <vt:lpstr>.</vt:lpstr>
      <vt:lpstr> Prognosis  </vt:lpstr>
      <vt:lpstr>.</vt:lpstr>
      <vt:lpstr>.</vt:lpstr>
      <vt:lpstr>.</vt:lpstr>
      <vt:lpstr> Complications </vt:lpstr>
      <vt:lpstr> Cardiovascular complications  </vt:lpstr>
      <vt:lpstr>.</vt:lpstr>
      <vt:lpstr>Pulmonary complications  </vt:lpstr>
      <vt:lpstr> Urinary complications  </vt:lpstr>
      <vt:lpstr>.</vt:lpstr>
      <vt:lpstr>.</vt:lpstr>
      <vt:lpstr>.</vt:lpstr>
      <vt:lpstr>.</vt:lpstr>
      <vt:lpstr> SPINA BIFIDA. </vt:lpstr>
      <vt:lpstr>.</vt:lpstr>
      <vt:lpstr> Epidemiology </vt:lpstr>
      <vt:lpstr> Etiology </vt:lpstr>
      <vt:lpstr> Other Risk Factors </vt:lpstr>
      <vt:lpstr>Classification</vt:lpstr>
      <vt:lpstr>.</vt:lpstr>
      <vt:lpstr>.</vt:lpstr>
      <vt:lpstr>.</vt:lpstr>
      <vt:lpstr>.</vt:lpstr>
      <vt:lpstr> Types </vt:lpstr>
      <vt:lpstr>.</vt:lpstr>
      <vt:lpstr> Spina bifida cystica </vt:lpstr>
      <vt:lpstr>.</vt:lpstr>
      <vt:lpstr> Spina bifida occulta </vt:lpstr>
      <vt:lpstr> Syringomeningocele </vt:lpstr>
      <vt:lpstr> Syringomyelocele </vt:lpstr>
      <vt:lpstr> Diastematomyelia </vt:lpstr>
      <vt:lpstr> Myelodysplasia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SPINAL CORD INJURY</dc:title>
  <dc:creator>OWNER</dc:creator>
  <cp:lastModifiedBy>USER</cp:lastModifiedBy>
  <cp:revision>77</cp:revision>
  <dcterms:created xsi:type="dcterms:W3CDTF">2017-04-09T06:11:05Z</dcterms:created>
  <dcterms:modified xsi:type="dcterms:W3CDTF">2022-11-22T17:26:06Z</dcterms:modified>
</cp:coreProperties>
</file>