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9C3ED0-39F5-463B-8774-E961E4E448A2}" type="datetimeFigureOut">
              <a:rPr lang="en-US" smtClean="0"/>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8BD8B-58FC-43C3-BA59-5A0B2A9017DA}" type="slidenum">
              <a:rPr lang="en-US" smtClean="0"/>
              <a:t>‹#›</a:t>
            </a:fld>
            <a:endParaRPr lang="en-US"/>
          </a:p>
        </p:txBody>
      </p:sp>
    </p:spTree>
    <p:extLst>
      <p:ext uri="{BB962C8B-B14F-4D97-AF65-F5344CB8AC3E}">
        <p14:creationId xmlns:p14="http://schemas.microsoft.com/office/powerpoint/2010/main" val="289205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C3ED0-39F5-463B-8774-E961E4E448A2}" type="datetimeFigureOut">
              <a:rPr lang="en-US" smtClean="0"/>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8BD8B-58FC-43C3-BA59-5A0B2A9017DA}" type="slidenum">
              <a:rPr lang="en-US" smtClean="0"/>
              <a:t>‹#›</a:t>
            </a:fld>
            <a:endParaRPr lang="en-US"/>
          </a:p>
        </p:txBody>
      </p:sp>
    </p:spTree>
    <p:extLst>
      <p:ext uri="{BB962C8B-B14F-4D97-AF65-F5344CB8AC3E}">
        <p14:creationId xmlns:p14="http://schemas.microsoft.com/office/powerpoint/2010/main" val="915323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C3ED0-39F5-463B-8774-E961E4E448A2}" type="datetimeFigureOut">
              <a:rPr lang="en-US" smtClean="0"/>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8BD8B-58FC-43C3-BA59-5A0B2A9017DA}" type="slidenum">
              <a:rPr lang="en-US" smtClean="0"/>
              <a:t>‹#›</a:t>
            </a:fld>
            <a:endParaRPr lang="en-US"/>
          </a:p>
        </p:txBody>
      </p:sp>
    </p:spTree>
    <p:extLst>
      <p:ext uri="{BB962C8B-B14F-4D97-AF65-F5344CB8AC3E}">
        <p14:creationId xmlns:p14="http://schemas.microsoft.com/office/powerpoint/2010/main" val="564781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C3ED0-39F5-463B-8774-E961E4E448A2}" type="datetimeFigureOut">
              <a:rPr lang="en-US" smtClean="0"/>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8BD8B-58FC-43C3-BA59-5A0B2A9017DA}" type="slidenum">
              <a:rPr lang="en-US" smtClean="0"/>
              <a:t>‹#›</a:t>
            </a:fld>
            <a:endParaRPr lang="en-US"/>
          </a:p>
        </p:txBody>
      </p:sp>
    </p:spTree>
    <p:extLst>
      <p:ext uri="{BB962C8B-B14F-4D97-AF65-F5344CB8AC3E}">
        <p14:creationId xmlns:p14="http://schemas.microsoft.com/office/powerpoint/2010/main" val="3690046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9C3ED0-39F5-463B-8774-E961E4E448A2}" type="datetimeFigureOut">
              <a:rPr lang="en-US" smtClean="0"/>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8BD8B-58FC-43C3-BA59-5A0B2A9017DA}" type="slidenum">
              <a:rPr lang="en-US" smtClean="0"/>
              <a:t>‹#›</a:t>
            </a:fld>
            <a:endParaRPr lang="en-US"/>
          </a:p>
        </p:txBody>
      </p:sp>
    </p:spTree>
    <p:extLst>
      <p:ext uri="{BB962C8B-B14F-4D97-AF65-F5344CB8AC3E}">
        <p14:creationId xmlns:p14="http://schemas.microsoft.com/office/powerpoint/2010/main" val="356397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9C3ED0-39F5-463B-8774-E961E4E448A2}" type="datetimeFigureOut">
              <a:rPr lang="en-US" smtClean="0"/>
              <a:t>10/2/2022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8BD8B-58FC-43C3-BA59-5A0B2A9017DA}" type="slidenum">
              <a:rPr lang="en-US" smtClean="0"/>
              <a:t>‹#›</a:t>
            </a:fld>
            <a:endParaRPr lang="en-US"/>
          </a:p>
        </p:txBody>
      </p:sp>
    </p:spTree>
    <p:extLst>
      <p:ext uri="{BB962C8B-B14F-4D97-AF65-F5344CB8AC3E}">
        <p14:creationId xmlns:p14="http://schemas.microsoft.com/office/powerpoint/2010/main" val="1758921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9C3ED0-39F5-463B-8774-E961E4E448A2}" type="datetimeFigureOut">
              <a:rPr lang="en-US" smtClean="0"/>
              <a:t>10/2/2022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C8BD8B-58FC-43C3-BA59-5A0B2A9017DA}" type="slidenum">
              <a:rPr lang="en-US" smtClean="0"/>
              <a:t>‹#›</a:t>
            </a:fld>
            <a:endParaRPr lang="en-US"/>
          </a:p>
        </p:txBody>
      </p:sp>
    </p:spTree>
    <p:extLst>
      <p:ext uri="{BB962C8B-B14F-4D97-AF65-F5344CB8AC3E}">
        <p14:creationId xmlns:p14="http://schemas.microsoft.com/office/powerpoint/2010/main" val="614398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9C3ED0-39F5-463B-8774-E961E4E448A2}" type="datetimeFigureOut">
              <a:rPr lang="en-US" smtClean="0"/>
              <a:t>10/2/2022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C8BD8B-58FC-43C3-BA59-5A0B2A9017DA}" type="slidenum">
              <a:rPr lang="en-US" smtClean="0"/>
              <a:t>‹#›</a:t>
            </a:fld>
            <a:endParaRPr lang="en-US"/>
          </a:p>
        </p:txBody>
      </p:sp>
    </p:spTree>
    <p:extLst>
      <p:ext uri="{BB962C8B-B14F-4D97-AF65-F5344CB8AC3E}">
        <p14:creationId xmlns:p14="http://schemas.microsoft.com/office/powerpoint/2010/main" val="3673375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C3ED0-39F5-463B-8774-E961E4E448A2}" type="datetimeFigureOut">
              <a:rPr lang="en-US" smtClean="0"/>
              <a:t>10/2/2022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C8BD8B-58FC-43C3-BA59-5A0B2A9017DA}" type="slidenum">
              <a:rPr lang="en-US" smtClean="0"/>
              <a:t>‹#›</a:t>
            </a:fld>
            <a:endParaRPr lang="en-US"/>
          </a:p>
        </p:txBody>
      </p:sp>
    </p:spTree>
    <p:extLst>
      <p:ext uri="{BB962C8B-B14F-4D97-AF65-F5344CB8AC3E}">
        <p14:creationId xmlns:p14="http://schemas.microsoft.com/office/powerpoint/2010/main" val="2094046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C3ED0-39F5-463B-8774-E961E4E448A2}" type="datetimeFigureOut">
              <a:rPr lang="en-US" smtClean="0"/>
              <a:t>10/2/2022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8BD8B-58FC-43C3-BA59-5A0B2A9017DA}" type="slidenum">
              <a:rPr lang="en-US" smtClean="0"/>
              <a:t>‹#›</a:t>
            </a:fld>
            <a:endParaRPr lang="en-US"/>
          </a:p>
        </p:txBody>
      </p:sp>
    </p:spTree>
    <p:extLst>
      <p:ext uri="{BB962C8B-B14F-4D97-AF65-F5344CB8AC3E}">
        <p14:creationId xmlns:p14="http://schemas.microsoft.com/office/powerpoint/2010/main" val="3723975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C3ED0-39F5-463B-8774-E961E4E448A2}" type="datetimeFigureOut">
              <a:rPr lang="en-US" smtClean="0"/>
              <a:t>10/2/2022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8BD8B-58FC-43C3-BA59-5A0B2A9017DA}" type="slidenum">
              <a:rPr lang="en-US" smtClean="0"/>
              <a:t>‹#›</a:t>
            </a:fld>
            <a:endParaRPr lang="en-US"/>
          </a:p>
        </p:txBody>
      </p:sp>
    </p:spTree>
    <p:extLst>
      <p:ext uri="{BB962C8B-B14F-4D97-AF65-F5344CB8AC3E}">
        <p14:creationId xmlns:p14="http://schemas.microsoft.com/office/powerpoint/2010/main" val="300279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C3ED0-39F5-463B-8774-E961E4E448A2}" type="datetimeFigureOut">
              <a:rPr lang="en-US" smtClean="0"/>
              <a:t>10/2/2022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8BD8B-58FC-43C3-BA59-5A0B2A9017DA}" type="slidenum">
              <a:rPr lang="en-US" smtClean="0"/>
              <a:t>‹#›</a:t>
            </a:fld>
            <a:endParaRPr lang="en-US"/>
          </a:p>
        </p:txBody>
      </p:sp>
    </p:spTree>
    <p:extLst>
      <p:ext uri="{BB962C8B-B14F-4D97-AF65-F5344CB8AC3E}">
        <p14:creationId xmlns:p14="http://schemas.microsoft.com/office/powerpoint/2010/main" val="3227816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NURSING CARE DURING</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STAGES OF LABOR</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2400" b="1" dirty="0" smtClean="0">
                <a:solidFill>
                  <a:schemeClr val="tx1"/>
                </a:solidFill>
                <a:latin typeface="Times New Roman" panose="02020603050405020304" pitchFamily="18" charset="0"/>
                <a:cs typeface="Times New Roman" panose="02020603050405020304" pitchFamily="18" charset="0"/>
              </a:rPr>
              <a:t>BY USTAD MOHAMED SHUKRI LABOUR LECTURER KMTC GARISSA CAMPUS </a:t>
            </a: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1651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Perform bladder palpation on a regular basis to prevent bladder distention, which can impede fetal descent through the birth canal and cause trauma to the bladder.</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Clients might not feel the urge to void secondary to the labor process or anesthesia.</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Encourage the client to void frequently. Perform a temperature assessment every 4 hr (every 2 hr if membranes have ruptured).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33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ACTIONS</a:t>
            </a:r>
            <a:endParaRPr lang="en-US" b="1"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Teach the client and their partner about what to expect during labor and implementing relaxation measures:</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B</a:t>
            </a:r>
            <a:r>
              <a:rPr lang="en-US" dirty="0" smtClean="0">
                <a:latin typeface="Times New Roman" panose="02020603050405020304" pitchFamily="18" charset="0"/>
                <a:cs typeface="Times New Roman" panose="02020603050405020304" pitchFamily="18" charset="0"/>
              </a:rPr>
              <a:t>reathing (deep cleansing breaths help divert focus away from contractions), effleurage (gentle circular stroking of the abdomen in rhythm with breathing during contractions), diversional activities (distraction, concentration on a focal point, or imagery).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1427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Encourage upright positions, application of warm/ cold packs, ambulation, or hydrotherapy if not contraindicated to promote comfort.</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Encourage voiding every 2 hr.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6463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buNone/>
            </a:pPr>
            <a:r>
              <a:rPr lang="en-US" b="1" dirty="0" smtClean="0">
                <a:latin typeface="Times New Roman" panose="02020603050405020304" pitchFamily="18" charset="0"/>
                <a:cs typeface="Times New Roman" panose="02020603050405020304" pitchFamily="18" charset="0"/>
              </a:rPr>
              <a:t>DURING THE ACTIVE PHASE</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Provide client/fetal monitoring.</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Encourage frequent position changes.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Encourage voiding at least every 2 hr.</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Encourage deep cleansing breaths before and after modified paced breathing.</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Encourage relaxation.</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Provide nonpharmacological comfort measures.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Provide pharmacological pain relief as prescribed.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9505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buNone/>
            </a:pPr>
            <a:r>
              <a:rPr lang="en-US" b="1" dirty="0" smtClean="0">
                <a:latin typeface="Times New Roman" panose="02020603050405020304" pitchFamily="18" charset="0"/>
                <a:cs typeface="Times New Roman" panose="02020603050405020304" pitchFamily="18" charset="0"/>
              </a:rPr>
              <a:t>DURING THE TRANSITION PHASE</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Continue to encourage voiding every 2 hr.</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Continue to monitor and support the client and fetus.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Encourage a rapid pant-pant-blow breathing pattern if the client has not learned a particular breathing pattern.</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Discourage pushing efforts until the cervix is fully dilated.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488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Listen for client statements expressing the need to have a bowel movement.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This sensation is a finding of complete dilation and fetal descent.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Prepare the client for the birth. Observe for perineal bulging or crowning (appearance of the fetal head at the perineum).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Encourage the client to begin bearing down with contractions once the cervix is fully dilated.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9428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SECOND STAGE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marL="0" indent="0" algn="just">
              <a:buNone/>
            </a:pPr>
            <a:r>
              <a:rPr lang="en-US" dirty="0" smtClean="0">
                <a:latin typeface="Times New Roman" panose="02020603050405020304" pitchFamily="18" charset="0"/>
                <a:cs typeface="Times New Roman" panose="02020603050405020304" pitchFamily="18" charset="0"/>
              </a:rPr>
              <a:t>Lasts from the time the cervix is fully dilated to the birth of the fetus</a:t>
            </a:r>
          </a:p>
          <a:p>
            <a:pPr marL="0" indent="0" algn="just">
              <a:buNone/>
            </a:pPr>
            <a:r>
              <a:rPr lang="en-US" b="1" dirty="0" smtClean="0">
                <a:latin typeface="Times New Roman" panose="02020603050405020304" pitchFamily="18" charset="0"/>
                <a:cs typeface="Times New Roman" panose="02020603050405020304" pitchFamily="18" charset="0"/>
              </a:rPr>
              <a:t>ASSESSMENT</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Begins with complete dilation and effacement</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Blood pressure, pulse, and respiration measurements every 5 to 30 min  Uterine contractions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Pushing efforts  by client increase in bloody show</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Shaking of extremities FHR every 5 to 15 min (depending on fetal risk status) and immediately following birth</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5906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Assessment for perineal lacerations, which usually occur as the fetal head is expulsed.</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Perineal lacerations are defined in terms of depth.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Continue to monitor the client/fetus.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Assist in positioning the client for effective pushing.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Assist in partner involvement with pushing efforts and in encouraging bearing down effort during contractions.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487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Promote rest between contractions.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Provide comfort measures such as cold compresses.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Cleanse the client’s perineum as needed if fecal material is expelled during pushing.</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Prepare for episiotomy, if needed.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Provide feedback on labor progress to the client.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5864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Prepare for care of neonate.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 nurse trained in neonatal resuscitation should be present at delivery.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Check oxygen flow and tank on warmer.</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Preheat radiant warmer.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Lay out newborn stethoscope and bulb syringe.</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Have resuscitation equipment in working order (resuscitation bag, laryngoscope) and emergency medications available.</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Check suction apparatus.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4938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a:t>
            </a:r>
            <a:endParaRPr lang="en-US" b="1" dirty="0"/>
          </a:p>
        </p:txBody>
      </p:sp>
      <p:sp>
        <p:nvSpPr>
          <p:cNvPr id="3" name="Content Placeholder 2"/>
          <p:cNvSpPr>
            <a:spLocks noGrp="1"/>
          </p:cNvSpPr>
          <p:nvPr>
            <p:ph idx="1"/>
          </p:nvPr>
        </p:nvSpPr>
        <p:spPr/>
        <p:txBody>
          <a:bodyPr/>
          <a:lstStyle/>
          <a:p>
            <a:pPr marL="0" indent="0" algn="just">
              <a:buNone/>
            </a:pPr>
            <a:r>
              <a:rPr lang="en-US" dirty="0" smtClean="0">
                <a:latin typeface="Times New Roman" panose="02020603050405020304" pitchFamily="18" charset="0"/>
                <a:cs typeface="Times New Roman" panose="02020603050405020304" pitchFamily="18" charset="0"/>
              </a:rPr>
              <a:t>Labor occurs in four stages. It is the responsibility of a nurse to care for, monitor, and provide interventions for the client during each</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stage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3868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THIRD STAGE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latin typeface="Times New Roman" panose="02020603050405020304" pitchFamily="18" charset="0"/>
                <a:cs typeface="Times New Roman" panose="02020603050405020304" pitchFamily="18" charset="0"/>
              </a:rPr>
              <a:t>Lasts from the birth of the fetus until the placenta is delivered</a:t>
            </a:r>
          </a:p>
          <a:p>
            <a:pPr marL="0" indent="0" algn="just">
              <a:buNone/>
            </a:pPr>
            <a:r>
              <a:rPr lang="en-US" b="1" dirty="0" smtClean="0">
                <a:latin typeface="Times New Roman" panose="02020603050405020304" pitchFamily="18" charset="0"/>
                <a:cs typeface="Times New Roman" panose="02020603050405020304" pitchFamily="18" charset="0"/>
              </a:rPr>
              <a:t>ASSESSMENT</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Blood pressure, pulse, and respiration measurements every 15 min</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Clinical findings of placental separation from the uterus as indicated by Fundus firmly contracting Swift gush of dark blood from introitus</a:t>
            </a:r>
          </a:p>
          <a:p>
            <a:pPr marL="0" indent="0">
              <a:buNone/>
            </a:pPr>
            <a:r>
              <a:rPr lang="en-US" dirty="0" smtClean="0"/>
              <a:t/>
            </a:r>
            <a:endParaRPr lang="en-US" dirty="0"/>
          </a:p>
        </p:txBody>
      </p:sp>
    </p:spTree>
    <p:extLst>
      <p:ext uri="{BB962C8B-B14F-4D97-AF65-F5344CB8AC3E}">
        <p14:creationId xmlns:p14="http://schemas.microsoft.com/office/powerpoint/2010/main" val="1814824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Umbilical cord appears to lengthen as placenta descends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Vaginal fullness on exam</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Assignment of 1 and 5 min Apgar scores to the neonate</a:t>
            </a:r>
          </a:p>
          <a:p>
            <a:endParaRPr lang="en-US" dirty="0"/>
          </a:p>
        </p:txBody>
      </p:sp>
    </p:spTree>
    <p:extLst>
      <p:ext uri="{BB962C8B-B14F-4D97-AF65-F5344CB8AC3E}">
        <p14:creationId xmlns:p14="http://schemas.microsoft.com/office/powerpoint/2010/main" val="2321128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just">
              <a:buNone/>
            </a:pPr>
            <a:r>
              <a:rPr lang="en-US" b="1" dirty="0" smtClean="0">
                <a:latin typeface="Times New Roman" panose="02020603050405020304" pitchFamily="18" charset="0"/>
                <a:cs typeface="Times New Roman" panose="02020603050405020304" pitchFamily="18" charset="0"/>
              </a:rPr>
              <a:t>NURSING ACTIONS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Instruct the client to push once findings of placental</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separation are present.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Keep client/parents informed</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of progress of placental expulsion and perineal repair if appropriate.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Administer oxytocics as prescribed to stimulate the uterus to contract and thus prevent hemorrhage.</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Administer analgesics.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Gently cleanse the perineal area with warm water and</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apply a perineal pad or ice pack to the perineum.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76932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Promote baby-friendly activities between the family and the newborn, which facilitates the release of endogenous maternal oxytocin.</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Examples of such activities include introducing the parents to the baby and facilitating the attachment process by promoting skin-to-skin contact immediately following the birth.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Allow private time and encourage breastfeeding.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4684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FOURTH STAGE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latin typeface="Times New Roman" panose="02020603050405020304" pitchFamily="18" charset="0"/>
                <a:cs typeface="Times New Roman" panose="02020603050405020304" pitchFamily="18" charset="0"/>
              </a:rPr>
              <a:t>Begins with the delivery of the placenta and includes at least the first 2 hr after birth</a:t>
            </a:r>
          </a:p>
          <a:p>
            <a:pPr marL="0" indent="0" algn="just">
              <a:buNone/>
            </a:pPr>
            <a:r>
              <a:rPr lang="en-US" b="1" dirty="0" smtClean="0">
                <a:latin typeface="Times New Roman" panose="02020603050405020304" pitchFamily="18" charset="0"/>
                <a:cs typeface="Times New Roman" panose="02020603050405020304" pitchFamily="18" charset="0"/>
              </a:rPr>
              <a:t>ASSESSMENT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Maternal vital signs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Fundus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Lochia</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Urinary output</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Baby-friendly activities of the family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6977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NURSING ACTIONS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Assess maternal blood pressure and pulse every 15 min for the first 2 hr and determine the temperature at the beginning of the recovery period, then assess every 4 hr for the first 8 hr after birth, then at least every 8 hr.</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Assess fundus and lochia every 15 min for the first hour and then according to facility protocol.</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Massage the uterine fundus and/or administer oxytocics to maintain uterine tone and to prevent hemorrhage.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8638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Encourage voiding to prevent bladder distention.</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Assess episiotomy or laceration repair for erythema.</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Promote an opportunity for parental-newborn bonding.</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After they have had a chance to bond with their baby and eat, most new mothers are ready for a nap or at least a quiet period of rest.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3791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NURSING RESPONSIBILITIES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Assess the client’s labor status prior to admission to</a:t>
            </a:r>
          </a:p>
          <a:p>
            <a:pPr marL="0" indent="0" algn="just">
              <a:buNone/>
            </a:pPr>
            <a:r>
              <a:rPr lang="en-US" dirty="0" smtClean="0">
                <a:latin typeface="Times New Roman" panose="02020603050405020304" pitchFamily="18" charset="0"/>
                <a:cs typeface="Times New Roman" panose="02020603050405020304" pitchFamily="18" charset="0"/>
              </a:rPr>
              <a:t>the birthing facility.  </a:t>
            </a:r>
          </a:p>
          <a:p>
            <a:pPr marL="0" indent="0" algn="just">
              <a:buNone/>
            </a:pPr>
            <a:r>
              <a:rPr lang="en-US" dirty="0" smtClean="0">
                <a:latin typeface="Times New Roman" panose="02020603050405020304" pitchFamily="18" charset="0"/>
                <a:cs typeface="Times New Roman" panose="02020603050405020304" pitchFamily="18" charset="0"/>
              </a:rPr>
              <a:t>During this time, conduct an admission history, review of antepartum care, and</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review of the birth plan.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Obtain laboratory reports.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Monitor baseline fetal heart tones and uterine contraction patterns for 20 to 30 min.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Obtain maternal vital signs.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Check the status of the amniotic membranes.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1016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5963"/>
          </a:xfrm>
        </p:spPr>
        <p:txBody>
          <a:bodyPr>
            <a:normAutofit fontScale="92500" lnSpcReduction="10000"/>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Orient the client and their partner to the unit during admission.</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Perform maternal and fetal assessments continuously throughout the labor process and immediately after birth.</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Avoid vaginal examinations in the presence of vaginal bleeding or until placenta previa or abruptio placentae is ruled out.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If necessary, vaginal examinations should be done by the provider.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4422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Cervical dilation is the single most important indicator of the progress of labor.</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Progress of labor is affected by size of fetal head, fetal presentation, fetal lie, fetal attitude, and fetal position.</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frequency, duration, and strength (intensity)of the uterine contractions cause fetal descent and cervical dilation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1965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FIRST STAGE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latin typeface="Times New Roman" panose="02020603050405020304" pitchFamily="18" charset="0"/>
                <a:cs typeface="Times New Roman" panose="02020603050405020304" pitchFamily="18" charset="0"/>
              </a:rPr>
              <a:t>Lasts from onset of regular uterine contractions to full effacement and dilation of cervix (longer than second and third stages combined) </a:t>
            </a:r>
          </a:p>
          <a:p>
            <a:pPr marL="0" indent="0" algn="just">
              <a:buNone/>
            </a:pPr>
            <a:r>
              <a:rPr lang="en-US" b="1" dirty="0" smtClean="0">
                <a:latin typeface="Times New Roman" panose="02020603050405020304" pitchFamily="18" charset="0"/>
                <a:cs typeface="Times New Roman" panose="02020603050405020304" pitchFamily="18" charset="0"/>
              </a:rPr>
              <a:t>ASSESSMENT</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Perform Leopold maneuvers.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Perform a vaginal examination as indicated (if no evidence of progress) to allow the examiner to assess whether client is in true labor and whether membranes have ruptured.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361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Encourage the client to take slow, deep breaths prior to the vaginal exam.</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Monitor cervical dilation and effacement.</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Monitor station and fetal presentation.</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Prepare for impending delivery as the presenting part moves into positive stations and begins to push against the pelvic floor (crowning).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0745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Assessments related to possible rupture of membranes When there is suspected rupture of membranes, first assess the FHR to ensure there is no fetal distress from possible umbilical cord prolapse, which can occur with the gush of amniotic fluid.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Verify presence of alkaline amniotic fluid using nitrazine paper (turns blue, pH 6.5 to 7.5).</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6260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latin typeface="Times New Roman" panose="02020603050405020304" pitchFamily="18" charset="0"/>
                <a:cs typeface="Times New Roman" panose="02020603050405020304" pitchFamily="18" charset="0"/>
              </a:rPr>
              <a:t>A sample of the fluid can be obtained and viewed on a slide under a microscope. </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Amniotic fluid will exhibit a frond‑like ferning pattern.</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Assess the amniotic fluid for color and odor. Expected findings are clear, the color of water, and free of odor.</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Abnormal findings include the presence of meconium, abnormal color (yellow, green), and a foul odor.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8863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1382</Words>
  <Application>Microsoft Office PowerPoint</Application>
  <PresentationFormat>On-screen Show (4:3)</PresentationFormat>
  <Paragraphs>121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NURSING CARE DURING STAGES OF LABOR</vt:lpstr>
      <vt:lpstr>INTRODUCTION </vt:lpstr>
      <vt:lpstr>NURSING RESPONSIBILITIES</vt:lpstr>
      <vt:lpstr>PowerPoint Presentation</vt:lpstr>
      <vt:lpstr>PowerPoint Presentation</vt:lpstr>
      <vt:lpstr>FIRST STAGE</vt:lpstr>
      <vt:lpstr>PowerPoint Presentation</vt:lpstr>
      <vt:lpstr>PowerPoint Presentation</vt:lpstr>
      <vt:lpstr>PowerPoint Presentation</vt:lpstr>
      <vt:lpstr>PowerPoint Presentation</vt:lpstr>
      <vt:lpstr>NURSING ACTIONS</vt:lpstr>
      <vt:lpstr>PowerPoint Presentation</vt:lpstr>
      <vt:lpstr>PowerPoint Presentation</vt:lpstr>
      <vt:lpstr>PowerPoint Presentation</vt:lpstr>
      <vt:lpstr>PowerPoint Presentation</vt:lpstr>
      <vt:lpstr>SECOND STAGE</vt:lpstr>
      <vt:lpstr>PowerPoint Presentation</vt:lpstr>
      <vt:lpstr>PowerPoint Presentation</vt:lpstr>
      <vt:lpstr>PowerPoint Presentation</vt:lpstr>
      <vt:lpstr>THIRD STAGE</vt:lpstr>
      <vt:lpstr>PowerPoint Presentation</vt:lpstr>
      <vt:lpstr>PowerPoint Presentation</vt:lpstr>
      <vt:lpstr>PowerPoint Presentation</vt:lpstr>
      <vt:lpstr>FOURTH STAGE</vt:lpstr>
      <vt:lpstr>NURSING ACTIONS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CARE DURING STAGES OF LABOR</dc:title>
  <dc:creator>FAIDA</dc:creator>
  <cp:lastModifiedBy>FAIDA</cp:lastModifiedBy>
  <cp:revision>6</cp:revision>
  <dcterms:created xsi:type="dcterms:W3CDTF">2022-10-02T17:54:51Z</dcterms:created>
  <dcterms:modified xsi:type="dcterms:W3CDTF">2022-10-02T18:42:44Z</dcterms:modified>
</cp:coreProperties>
</file>