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19C3ED0-39F5-463B-8774-E961E4E448A2}" type="datetimeFigureOut">
              <a:rPr lang="en-US" smtClean="0"/>
              <a:t>10/2/2022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C8BD8B-58FC-43C3-BA59-5A0B2A9017DA}" type="slidenum">
              <a:rPr lang="en-US" smtClean="0"/>
              <a:t>‹#›</a:t>
            </a:fld>
            <a:endParaRPr lang="en-US"/>
          </a:p>
        </p:txBody>
      </p:sp>
    </p:spTree>
    <p:extLst>
      <p:ext uri="{BB962C8B-B14F-4D97-AF65-F5344CB8AC3E}">
        <p14:creationId xmlns:p14="http://schemas.microsoft.com/office/powerpoint/2010/main" val="28920570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19C3ED0-39F5-463B-8774-E961E4E448A2}" type="datetimeFigureOut">
              <a:rPr lang="en-US" smtClean="0"/>
              <a:t>10/2/2022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C8BD8B-58FC-43C3-BA59-5A0B2A9017DA}" type="slidenum">
              <a:rPr lang="en-US" smtClean="0"/>
              <a:t>‹#›</a:t>
            </a:fld>
            <a:endParaRPr lang="en-US"/>
          </a:p>
        </p:txBody>
      </p:sp>
    </p:spTree>
    <p:extLst>
      <p:ext uri="{BB962C8B-B14F-4D97-AF65-F5344CB8AC3E}">
        <p14:creationId xmlns:p14="http://schemas.microsoft.com/office/powerpoint/2010/main" val="915323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19C3ED0-39F5-463B-8774-E961E4E448A2}" type="datetimeFigureOut">
              <a:rPr lang="en-US" smtClean="0"/>
              <a:t>10/2/2022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C8BD8B-58FC-43C3-BA59-5A0B2A9017DA}" type="slidenum">
              <a:rPr lang="en-US" smtClean="0"/>
              <a:t>‹#›</a:t>
            </a:fld>
            <a:endParaRPr lang="en-US"/>
          </a:p>
        </p:txBody>
      </p:sp>
    </p:spTree>
    <p:extLst>
      <p:ext uri="{BB962C8B-B14F-4D97-AF65-F5344CB8AC3E}">
        <p14:creationId xmlns:p14="http://schemas.microsoft.com/office/powerpoint/2010/main" val="5647814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19C3ED0-39F5-463B-8774-E961E4E448A2}" type="datetimeFigureOut">
              <a:rPr lang="en-US" smtClean="0"/>
              <a:t>10/2/2022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C8BD8B-58FC-43C3-BA59-5A0B2A9017DA}" type="slidenum">
              <a:rPr lang="en-US" smtClean="0"/>
              <a:t>‹#›</a:t>
            </a:fld>
            <a:endParaRPr lang="en-US"/>
          </a:p>
        </p:txBody>
      </p:sp>
    </p:spTree>
    <p:extLst>
      <p:ext uri="{BB962C8B-B14F-4D97-AF65-F5344CB8AC3E}">
        <p14:creationId xmlns:p14="http://schemas.microsoft.com/office/powerpoint/2010/main" val="36900461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19C3ED0-39F5-463B-8774-E961E4E448A2}" type="datetimeFigureOut">
              <a:rPr lang="en-US" smtClean="0"/>
              <a:t>10/2/2022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C8BD8B-58FC-43C3-BA59-5A0B2A9017DA}" type="slidenum">
              <a:rPr lang="en-US" smtClean="0"/>
              <a:t>‹#›</a:t>
            </a:fld>
            <a:endParaRPr lang="en-US"/>
          </a:p>
        </p:txBody>
      </p:sp>
    </p:spTree>
    <p:extLst>
      <p:ext uri="{BB962C8B-B14F-4D97-AF65-F5344CB8AC3E}">
        <p14:creationId xmlns:p14="http://schemas.microsoft.com/office/powerpoint/2010/main" val="3563976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19C3ED0-39F5-463B-8774-E961E4E448A2}" type="datetimeFigureOut">
              <a:rPr lang="en-US" smtClean="0"/>
              <a:t>10/2/2022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FC8BD8B-58FC-43C3-BA59-5A0B2A9017DA}" type="slidenum">
              <a:rPr lang="en-US" smtClean="0"/>
              <a:t>‹#›</a:t>
            </a:fld>
            <a:endParaRPr lang="en-US"/>
          </a:p>
        </p:txBody>
      </p:sp>
    </p:spTree>
    <p:extLst>
      <p:ext uri="{BB962C8B-B14F-4D97-AF65-F5344CB8AC3E}">
        <p14:creationId xmlns:p14="http://schemas.microsoft.com/office/powerpoint/2010/main" val="17589211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19C3ED0-39F5-463B-8774-E961E4E448A2}" type="datetimeFigureOut">
              <a:rPr lang="en-US" smtClean="0"/>
              <a:t>10/2/2022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FC8BD8B-58FC-43C3-BA59-5A0B2A9017DA}" type="slidenum">
              <a:rPr lang="en-US" smtClean="0"/>
              <a:t>‹#›</a:t>
            </a:fld>
            <a:endParaRPr lang="en-US"/>
          </a:p>
        </p:txBody>
      </p:sp>
    </p:spTree>
    <p:extLst>
      <p:ext uri="{BB962C8B-B14F-4D97-AF65-F5344CB8AC3E}">
        <p14:creationId xmlns:p14="http://schemas.microsoft.com/office/powerpoint/2010/main" val="6143985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19C3ED0-39F5-463B-8774-E961E4E448A2}" type="datetimeFigureOut">
              <a:rPr lang="en-US" smtClean="0"/>
              <a:t>10/2/2022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FC8BD8B-58FC-43C3-BA59-5A0B2A9017DA}" type="slidenum">
              <a:rPr lang="en-US" smtClean="0"/>
              <a:t>‹#›</a:t>
            </a:fld>
            <a:endParaRPr lang="en-US"/>
          </a:p>
        </p:txBody>
      </p:sp>
    </p:spTree>
    <p:extLst>
      <p:ext uri="{BB962C8B-B14F-4D97-AF65-F5344CB8AC3E}">
        <p14:creationId xmlns:p14="http://schemas.microsoft.com/office/powerpoint/2010/main" val="36733753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19C3ED0-39F5-463B-8774-E961E4E448A2}" type="datetimeFigureOut">
              <a:rPr lang="en-US" smtClean="0"/>
              <a:t>10/2/2022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FC8BD8B-58FC-43C3-BA59-5A0B2A9017DA}" type="slidenum">
              <a:rPr lang="en-US" smtClean="0"/>
              <a:t>‹#›</a:t>
            </a:fld>
            <a:endParaRPr lang="en-US"/>
          </a:p>
        </p:txBody>
      </p:sp>
    </p:spTree>
    <p:extLst>
      <p:ext uri="{BB962C8B-B14F-4D97-AF65-F5344CB8AC3E}">
        <p14:creationId xmlns:p14="http://schemas.microsoft.com/office/powerpoint/2010/main" val="20940460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19C3ED0-39F5-463B-8774-E961E4E448A2}" type="datetimeFigureOut">
              <a:rPr lang="en-US" smtClean="0"/>
              <a:t>10/2/2022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FC8BD8B-58FC-43C3-BA59-5A0B2A9017DA}" type="slidenum">
              <a:rPr lang="en-US" smtClean="0"/>
              <a:t>‹#›</a:t>
            </a:fld>
            <a:endParaRPr lang="en-US"/>
          </a:p>
        </p:txBody>
      </p:sp>
    </p:spTree>
    <p:extLst>
      <p:ext uri="{BB962C8B-B14F-4D97-AF65-F5344CB8AC3E}">
        <p14:creationId xmlns:p14="http://schemas.microsoft.com/office/powerpoint/2010/main" val="37239752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19C3ED0-39F5-463B-8774-E961E4E448A2}" type="datetimeFigureOut">
              <a:rPr lang="en-US" smtClean="0"/>
              <a:t>10/2/2022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FC8BD8B-58FC-43C3-BA59-5A0B2A9017DA}" type="slidenum">
              <a:rPr lang="en-US" smtClean="0"/>
              <a:t>‹#›</a:t>
            </a:fld>
            <a:endParaRPr lang="en-US"/>
          </a:p>
        </p:txBody>
      </p:sp>
    </p:spTree>
    <p:extLst>
      <p:ext uri="{BB962C8B-B14F-4D97-AF65-F5344CB8AC3E}">
        <p14:creationId xmlns:p14="http://schemas.microsoft.com/office/powerpoint/2010/main" val="30027900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19C3ED0-39F5-463B-8774-E961E4E448A2}" type="datetimeFigureOut">
              <a:rPr lang="en-US" smtClean="0"/>
              <a:t>10/2/2022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FC8BD8B-58FC-43C3-BA59-5A0B2A9017DA}" type="slidenum">
              <a:rPr lang="en-US" smtClean="0"/>
              <a:t>‹#›</a:t>
            </a:fld>
            <a:endParaRPr lang="en-US"/>
          </a:p>
        </p:txBody>
      </p:sp>
    </p:spTree>
    <p:extLst>
      <p:ext uri="{BB962C8B-B14F-4D97-AF65-F5344CB8AC3E}">
        <p14:creationId xmlns:p14="http://schemas.microsoft.com/office/powerpoint/2010/main" val="322781673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3600" b="1" dirty="0" smtClean="0">
                <a:latin typeface="Times New Roman" panose="02020603050405020304" pitchFamily="18" charset="0"/>
                <a:cs typeface="Times New Roman" panose="02020603050405020304" pitchFamily="18" charset="0"/>
              </a:rPr>
              <a:t>NURSING CARE DURING</a:t>
            </a:r>
            <a:br>
              <a:rPr lang="en-US" sz="3600" b="1" dirty="0" smtClean="0">
                <a:latin typeface="Times New Roman" panose="02020603050405020304" pitchFamily="18" charset="0"/>
                <a:cs typeface="Times New Roman" panose="02020603050405020304" pitchFamily="18" charset="0"/>
              </a:rPr>
            </a:br>
            <a:r>
              <a:rPr lang="en-US" sz="3600" b="1" dirty="0" smtClean="0">
                <a:latin typeface="Times New Roman" panose="02020603050405020304" pitchFamily="18" charset="0"/>
                <a:cs typeface="Times New Roman" panose="02020603050405020304" pitchFamily="18" charset="0"/>
              </a:rPr>
              <a:t>STAGES OF LABOR</a:t>
            </a:r>
            <a:endParaRPr lang="en-US" sz="3600" b="1" dirty="0">
              <a:latin typeface="Times New Roman" panose="02020603050405020304" pitchFamily="18" charset="0"/>
              <a:cs typeface="Times New Roman" panose="02020603050405020304" pitchFamily="18" charset="0"/>
            </a:endParaRPr>
          </a:p>
        </p:txBody>
      </p:sp>
      <p:sp>
        <p:nvSpPr>
          <p:cNvPr id="3" name="Subtitle 2"/>
          <p:cNvSpPr>
            <a:spLocks noGrp="1"/>
          </p:cNvSpPr>
          <p:nvPr>
            <p:ph type="subTitle" idx="1"/>
          </p:nvPr>
        </p:nvSpPr>
        <p:spPr/>
        <p:txBody>
          <a:bodyPr>
            <a:normAutofit/>
          </a:bodyPr>
          <a:lstStyle/>
          <a:p>
            <a:r>
              <a:rPr lang="en-US" sz="2400" b="1" dirty="0" smtClean="0">
                <a:solidFill>
                  <a:schemeClr val="tx1"/>
                </a:solidFill>
                <a:latin typeface="Times New Roman" panose="02020603050405020304" pitchFamily="18" charset="0"/>
                <a:cs typeface="Times New Roman" panose="02020603050405020304" pitchFamily="18" charset="0"/>
              </a:rPr>
              <a:t>BY USTAD MOHAMED SHUKRI LABOUR LECTURER KMTC GARISSA CAMPUS </a:t>
            </a:r>
            <a:endParaRPr lang="en-US" sz="2400" b="1"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016517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pPr algn="just">
              <a:buFont typeface="Wingdings" panose="05000000000000000000" pitchFamily="2" charset="2"/>
              <a:buChar char="ü"/>
            </a:pPr>
            <a:r>
              <a:rPr lang="en-US" dirty="0" smtClean="0">
                <a:latin typeface="Times New Roman" panose="02020603050405020304" pitchFamily="18" charset="0"/>
                <a:cs typeface="Times New Roman" panose="02020603050405020304" pitchFamily="18" charset="0"/>
              </a:rPr>
              <a:t>Perform bladder palpation on a regular basis to prevent bladder distention, which can impede fetal descent through the birth canal and cause trauma to the bladder.</a:t>
            </a:r>
          </a:p>
          <a:p>
            <a:pPr algn="just">
              <a:buFont typeface="Wingdings" panose="05000000000000000000" pitchFamily="2" charset="2"/>
              <a:buChar char="ü"/>
            </a:pPr>
            <a:r>
              <a:rPr lang="en-US" dirty="0" smtClean="0">
                <a:latin typeface="Times New Roman" panose="02020603050405020304" pitchFamily="18" charset="0"/>
                <a:cs typeface="Times New Roman" panose="02020603050405020304" pitchFamily="18" charset="0"/>
              </a:rPr>
              <a:t>Clients might not feel the urge to void secondary to the labor process or anesthesia.</a:t>
            </a:r>
          </a:p>
          <a:p>
            <a:pPr algn="just">
              <a:buFont typeface="Wingdings" panose="05000000000000000000" pitchFamily="2" charset="2"/>
              <a:buChar char="ü"/>
            </a:pPr>
            <a:r>
              <a:rPr lang="en-US" dirty="0" smtClean="0">
                <a:latin typeface="Times New Roman" panose="02020603050405020304" pitchFamily="18" charset="0"/>
                <a:cs typeface="Times New Roman" panose="02020603050405020304" pitchFamily="18" charset="0"/>
              </a:rPr>
              <a:t>Encourage the client to void frequently. Perform a temperature assessment every 4 hr (every 2 hr if membranes have ruptured).</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7133013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NURSING ACTIONS</a:t>
            </a:r>
            <a:endParaRPr lang="en-US" b="1" dirty="0"/>
          </a:p>
        </p:txBody>
      </p:sp>
      <p:sp>
        <p:nvSpPr>
          <p:cNvPr id="3" name="Content Placeholder 2"/>
          <p:cNvSpPr>
            <a:spLocks noGrp="1"/>
          </p:cNvSpPr>
          <p:nvPr>
            <p:ph idx="1"/>
          </p:nvPr>
        </p:nvSpPr>
        <p:spPr/>
        <p:txBody>
          <a:bodyPr>
            <a:normAutofit lnSpcReduction="10000"/>
          </a:bodyPr>
          <a:lstStyle/>
          <a:p>
            <a:pPr algn="just">
              <a:buFont typeface="Wingdings" panose="05000000000000000000" pitchFamily="2" charset="2"/>
              <a:buChar char="ü"/>
            </a:pPr>
            <a:r>
              <a:rPr lang="en-US" dirty="0" smtClean="0">
                <a:latin typeface="Times New Roman" panose="02020603050405020304" pitchFamily="18" charset="0"/>
                <a:cs typeface="Times New Roman" panose="02020603050405020304" pitchFamily="18" charset="0"/>
              </a:rPr>
              <a:t>Teach the client and their partner about what to expect during labor and implementing relaxation measures:</a:t>
            </a:r>
          </a:p>
          <a:p>
            <a:pPr algn="just">
              <a:buFont typeface="Wingdings" panose="05000000000000000000" pitchFamily="2" charset="2"/>
              <a:buChar char="ü"/>
            </a:pPr>
            <a:r>
              <a:rPr lang="en-US" dirty="0">
                <a:latin typeface="Times New Roman" panose="02020603050405020304" pitchFamily="18" charset="0"/>
                <a:cs typeface="Times New Roman" panose="02020603050405020304" pitchFamily="18" charset="0"/>
              </a:rPr>
              <a:t>B</a:t>
            </a:r>
            <a:r>
              <a:rPr lang="en-US" dirty="0" smtClean="0">
                <a:latin typeface="Times New Roman" panose="02020603050405020304" pitchFamily="18" charset="0"/>
                <a:cs typeface="Times New Roman" panose="02020603050405020304" pitchFamily="18" charset="0"/>
              </a:rPr>
              <a:t>reathing (deep cleansing breaths help divert focus away from contractions), effleurage (gentle circular stroking of the abdomen in rhythm with breathing during contractions), diversional activities (distraction, concentration on a focal point, or imagery).</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4142774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just">
              <a:buFont typeface="Wingdings" panose="05000000000000000000" pitchFamily="2" charset="2"/>
              <a:buChar char="ü"/>
            </a:pPr>
            <a:r>
              <a:rPr lang="en-US" dirty="0" smtClean="0">
                <a:latin typeface="Times New Roman" panose="02020603050405020304" pitchFamily="18" charset="0"/>
                <a:cs typeface="Times New Roman" panose="02020603050405020304" pitchFamily="18" charset="0"/>
              </a:rPr>
              <a:t>Encourage upright positions, application of warm/ cold packs, ambulation, or hydrotherapy if not contraindicated to promote comfort.</a:t>
            </a:r>
          </a:p>
          <a:p>
            <a:pPr algn="just">
              <a:buFont typeface="Wingdings" panose="05000000000000000000" pitchFamily="2" charset="2"/>
              <a:buChar char="ü"/>
            </a:pPr>
            <a:r>
              <a:rPr lang="en-US" dirty="0" smtClean="0">
                <a:latin typeface="Times New Roman" panose="02020603050405020304" pitchFamily="18" charset="0"/>
                <a:cs typeface="Times New Roman" panose="02020603050405020304" pitchFamily="18" charset="0"/>
              </a:rPr>
              <a:t> Encourage voiding every 2 hr.</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9646342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pPr marL="0" indent="0" algn="just">
              <a:buNone/>
            </a:pPr>
            <a:r>
              <a:rPr lang="en-US" b="1" dirty="0" smtClean="0">
                <a:latin typeface="Times New Roman" panose="02020603050405020304" pitchFamily="18" charset="0"/>
                <a:cs typeface="Times New Roman" panose="02020603050405020304" pitchFamily="18" charset="0"/>
              </a:rPr>
              <a:t>DURING THE ACTIVE PHASE</a:t>
            </a:r>
          </a:p>
          <a:p>
            <a:pPr algn="just">
              <a:buFont typeface="Wingdings" panose="05000000000000000000" pitchFamily="2" charset="2"/>
              <a:buChar char="ü"/>
            </a:pPr>
            <a:r>
              <a:rPr lang="en-US" dirty="0" smtClean="0">
                <a:latin typeface="Times New Roman" panose="02020603050405020304" pitchFamily="18" charset="0"/>
                <a:cs typeface="Times New Roman" panose="02020603050405020304" pitchFamily="18" charset="0"/>
              </a:rPr>
              <a:t>Provide client/fetal monitoring.</a:t>
            </a:r>
          </a:p>
          <a:p>
            <a:pPr algn="just">
              <a:buFont typeface="Wingdings" panose="05000000000000000000" pitchFamily="2" charset="2"/>
              <a:buChar char="ü"/>
            </a:pPr>
            <a:r>
              <a:rPr lang="en-US" dirty="0" smtClean="0">
                <a:latin typeface="Times New Roman" panose="02020603050405020304" pitchFamily="18" charset="0"/>
                <a:cs typeface="Times New Roman" panose="02020603050405020304" pitchFamily="18" charset="0"/>
              </a:rPr>
              <a:t>Encourage frequent position changes.</a:t>
            </a:r>
          </a:p>
          <a:p>
            <a:pPr algn="just">
              <a:buFont typeface="Wingdings" panose="05000000000000000000" pitchFamily="2" charset="2"/>
              <a:buChar char="ü"/>
            </a:pPr>
            <a:r>
              <a:rPr lang="en-US" dirty="0" smtClean="0">
                <a:latin typeface="Times New Roman" panose="02020603050405020304" pitchFamily="18" charset="0"/>
                <a:cs typeface="Times New Roman" panose="02020603050405020304" pitchFamily="18" charset="0"/>
              </a:rPr>
              <a:t>Encourage voiding at least every 2 hr.</a:t>
            </a:r>
          </a:p>
          <a:p>
            <a:pPr algn="just">
              <a:buFont typeface="Wingdings" panose="05000000000000000000" pitchFamily="2" charset="2"/>
              <a:buChar char="ü"/>
            </a:pPr>
            <a:r>
              <a:rPr lang="en-US" dirty="0" smtClean="0">
                <a:latin typeface="Times New Roman" panose="02020603050405020304" pitchFamily="18" charset="0"/>
                <a:cs typeface="Times New Roman" panose="02020603050405020304" pitchFamily="18" charset="0"/>
              </a:rPr>
              <a:t> Encourage deep cleansing breaths before and after modified paced breathing.</a:t>
            </a:r>
          </a:p>
          <a:p>
            <a:pPr algn="just">
              <a:buFont typeface="Wingdings" panose="05000000000000000000" pitchFamily="2" charset="2"/>
              <a:buChar char="ü"/>
            </a:pPr>
            <a:r>
              <a:rPr lang="en-US" dirty="0" smtClean="0">
                <a:latin typeface="Times New Roman" panose="02020603050405020304" pitchFamily="18" charset="0"/>
                <a:cs typeface="Times New Roman" panose="02020603050405020304" pitchFamily="18" charset="0"/>
              </a:rPr>
              <a:t>Encourage relaxation.</a:t>
            </a:r>
          </a:p>
          <a:p>
            <a:pPr algn="just">
              <a:buFont typeface="Wingdings" panose="05000000000000000000" pitchFamily="2" charset="2"/>
              <a:buChar char="ü"/>
            </a:pPr>
            <a:r>
              <a:rPr lang="en-US" dirty="0" smtClean="0">
                <a:latin typeface="Times New Roman" panose="02020603050405020304" pitchFamily="18" charset="0"/>
                <a:cs typeface="Times New Roman" panose="02020603050405020304" pitchFamily="18" charset="0"/>
              </a:rPr>
              <a:t> Provide nonpharmacological comfort measures.</a:t>
            </a:r>
          </a:p>
          <a:p>
            <a:pPr algn="just">
              <a:buFont typeface="Wingdings" panose="05000000000000000000" pitchFamily="2" charset="2"/>
              <a:buChar char="ü"/>
            </a:pPr>
            <a:r>
              <a:rPr lang="en-US" dirty="0" smtClean="0">
                <a:latin typeface="Times New Roman" panose="02020603050405020304" pitchFamily="18" charset="0"/>
                <a:cs typeface="Times New Roman" panose="02020603050405020304" pitchFamily="18" charset="0"/>
              </a:rPr>
              <a:t>Provide pharmacological pain relief as prescribed.</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7950537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pPr marL="0" indent="0" algn="just">
              <a:buNone/>
            </a:pPr>
            <a:r>
              <a:rPr lang="en-US" b="1" dirty="0" smtClean="0">
                <a:latin typeface="Times New Roman" panose="02020603050405020304" pitchFamily="18" charset="0"/>
                <a:cs typeface="Times New Roman" panose="02020603050405020304" pitchFamily="18" charset="0"/>
              </a:rPr>
              <a:t>DURING THE TRANSITION PHASE</a:t>
            </a:r>
          </a:p>
          <a:p>
            <a:pPr algn="just">
              <a:buFont typeface="Wingdings" panose="05000000000000000000" pitchFamily="2" charset="2"/>
              <a:buChar char="ü"/>
            </a:pPr>
            <a:r>
              <a:rPr lang="en-US" dirty="0" smtClean="0">
                <a:latin typeface="Times New Roman" panose="02020603050405020304" pitchFamily="18" charset="0"/>
                <a:cs typeface="Times New Roman" panose="02020603050405020304" pitchFamily="18" charset="0"/>
              </a:rPr>
              <a:t>Continue to encourage voiding every 2 hr.</a:t>
            </a:r>
          </a:p>
          <a:p>
            <a:pPr algn="just">
              <a:buFont typeface="Wingdings" panose="05000000000000000000" pitchFamily="2" charset="2"/>
              <a:buChar char="ü"/>
            </a:pPr>
            <a:r>
              <a:rPr lang="en-US" dirty="0" smtClean="0">
                <a:latin typeface="Times New Roman" panose="02020603050405020304" pitchFamily="18" charset="0"/>
                <a:cs typeface="Times New Roman" panose="02020603050405020304" pitchFamily="18" charset="0"/>
              </a:rPr>
              <a:t>Continue to monitor and support the client and fetus.</a:t>
            </a:r>
          </a:p>
          <a:p>
            <a:pPr algn="just">
              <a:buFont typeface="Wingdings" panose="05000000000000000000" pitchFamily="2" charset="2"/>
              <a:buChar char="ü"/>
            </a:pPr>
            <a:r>
              <a:rPr lang="en-US" dirty="0" smtClean="0">
                <a:latin typeface="Times New Roman" panose="02020603050405020304" pitchFamily="18" charset="0"/>
                <a:cs typeface="Times New Roman" panose="02020603050405020304" pitchFamily="18" charset="0"/>
              </a:rPr>
              <a:t>Encourage a rapid pant-pant-blow breathing pattern if the client has not learned a particular breathing pattern.</a:t>
            </a:r>
          </a:p>
          <a:p>
            <a:pPr algn="just">
              <a:buFont typeface="Wingdings" panose="05000000000000000000" pitchFamily="2" charset="2"/>
              <a:buChar char="ü"/>
            </a:pPr>
            <a:r>
              <a:rPr lang="en-US" dirty="0" smtClean="0">
                <a:latin typeface="Times New Roman" panose="02020603050405020304" pitchFamily="18" charset="0"/>
                <a:cs typeface="Times New Roman" panose="02020603050405020304" pitchFamily="18" charset="0"/>
              </a:rPr>
              <a:t> Discourage pushing efforts until the cervix is fully dilated.</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1248823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a:bodyPr>
          <a:lstStyle/>
          <a:p>
            <a:pPr algn="just">
              <a:buFont typeface="Wingdings" panose="05000000000000000000" pitchFamily="2" charset="2"/>
              <a:buChar char="ü"/>
            </a:pPr>
            <a:r>
              <a:rPr lang="en-US" dirty="0" smtClean="0">
                <a:latin typeface="Times New Roman" panose="02020603050405020304" pitchFamily="18" charset="0"/>
                <a:cs typeface="Times New Roman" panose="02020603050405020304" pitchFamily="18" charset="0"/>
              </a:rPr>
              <a:t>Listen for client statements expressing the need to have a bowel movement. </a:t>
            </a:r>
          </a:p>
          <a:p>
            <a:pPr algn="just">
              <a:buFont typeface="Wingdings" panose="05000000000000000000" pitchFamily="2" charset="2"/>
              <a:buChar char="ü"/>
            </a:pPr>
            <a:r>
              <a:rPr lang="en-US" dirty="0" smtClean="0">
                <a:latin typeface="Times New Roman" panose="02020603050405020304" pitchFamily="18" charset="0"/>
                <a:cs typeface="Times New Roman" panose="02020603050405020304" pitchFamily="18" charset="0"/>
              </a:rPr>
              <a:t>This sensation is a finding of complete dilation and fetal descent.  </a:t>
            </a:r>
          </a:p>
          <a:p>
            <a:pPr algn="just">
              <a:buFont typeface="Wingdings" panose="05000000000000000000" pitchFamily="2" charset="2"/>
              <a:buChar char="ü"/>
            </a:pPr>
            <a:r>
              <a:rPr lang="en-US" dirty="0" smtClean="0">
                <a:latin typeface="Times New Roman" panose="02020603050405020304" pitchFamily="18" charset="0"/>
                <a:cs typeface="Times New Roman" panose="02020603050405020304" pitchFamily="18" charset="0"/>
              </a:rPr>
              <a:t>Prepare the client for the birth. Observe for perineal bulging or crowning (appearance of the fetal head at the perineum). </a:t>
            </a:r>
          </a:p>
          <a:p>
            <a:pPr algn="just">
              <a:buFont typeface="Wingdings" panose="05000000000000000000" pitchFamily="2" charset="2"/>
              <a:buChar char="ü"/>
            </a:pPr>
            <a:r>
              <a:rPr lang="en-US" dirty="0" smtClean="0">
                <a:latin typeface="Times New Roman" panose="02020603050405020304" pitchFamily="18" charset="0"/>
                <a:cs typeface="Times New Roman" panose="02020603050405020304" pitchFamily="18" charset="0"/>
              </a:rPr>
              <a:t>Encourage the client to begin bearing down with contractions once the cervix is fully dilated.</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9942824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anose="02020603050405020304" pitchFamily="18" charset="0"/>
                <a:cs typeface="Times New Roman" panose="02020603050405020304" pitchFamily="18" charset="0"/>
              </a:rPr>
              <a:t>SECOND STAGE</a:t>
            </a:r>
            <a:endParaRPr lang="en-US"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fontScale="85000" lnSpcReduction="10000"/>
          </a:bodyPr>
          <a:lstStyle/>
          <a:p>
            <a:pPr marL="0" indent="0" algn="just">
              <a:buNone/>
            </a:pPr>
            <a:r>
              <a:rPr lang="en-US" dirty="0" smtClean="0">
                <a:latin typeface="Times New Roman" panose="02020603050405020304" pitchFamily="18" charset="0"/>
                <a:cs typeface="Times New Roman" panose="02020603050405020304" pitchFamily="18" charset="0"/>
              </a:rPr>
              <a:t>Lasts from the time the cervix is fully dilated to the birth of the fetus</a:t>
            </a:r>
          </a:p>
          <a:p>
            <a:pPr marL="0" indent="0" algn="just">
              <a:buNone/>
            </a:pPr>
            <a:r>
              <a:rPr lang="en-US" b="1" dirty="0" smtClean="0">
                <a:latin typeface="Times New Roman" panose="02020603050405020304" pitchFamily="18" charset="0"/>
                <a:cs typeface="Times New Roman" panose="02020603050405020304" pitchFamily="18" charset="0"/>
              </a:rPr>
              <a:t>ASSESSMENT</a:t>
            </a:r>
          </a:p>
          <a:p>
            <a:pPr algn="just">
              <a:buFont typeface="Wingdings" panose="05000000000000000000" pitchFamily="2" charset="2"/>
              <a:buChar char="ü"/>
            </a:pPr>
            <a:r>
              <a:rPr lang="en-US" dirty="0" smtClean="0">
                <a:latin typeface="Times New Roman" panose="02020603050405020304" pitchFamily="18" charset="0"/>
                <a:cs typeface="Times New Roman" panose="02020603050405020304" pitchFamily="18" charset="0"/>
              </a:rPr>
              <a:t>Begins with complete dilation and effacement</a:t>
            </a:r>
          </a:p>
          <a:p>
            <a:pPr algn="just">
              <a:buFont typeface="Wingdings" panose="05000000000000000000" pitchFamily="2" charset="2"/>
              <a:buChar char="ü"/>
            </a:pPr>
            <a:r>
              <a:rPr lang="en-US" dirty="0" smtClean="0">
                <a:latin typeface="Times New Roman" panose="02020603050405020304" pitchFamily="18" charset="0"/>
                <a:cs typeface="Times New Roman" panose="02020603050405020304" pitchFamily="18" charset="0"/>
              </a:rPr>
              <a:t>Blood pressure, pulse, and respiration measurements every 5 to 30 min  Uterine contractions </a:t>
            </a:r>
          </a:p>
          <a:p>
            <a:pPr algn="just">
              <a:buFont typeface="Wingdings" panose="05000000000000000000" pitchFamily="2" charset="2"/>
              <a:buChar char="ü"/>
            </a:pPr>
            <a:r>
              <a:rPr lang="en-US" dirty="0" smtClean="0">
                <a:latin typeface="Times New Roman" panose="02020603050405020304" pitchFamily="18" charset="0"/>
                <a:cs typeface="Times New Roman" panose="02020603050405020304" pitchFamily="18" charset="0"/>
              </a:rPr>
              <a:t>Pushing efforts  by client increase in bloody show</a:t>
            </a:r>
          </a:p>
          <a:p>
            <a:pPr algn="just">
              <a:buFont typeface="Wingdings" panose="05000000000000000000" pitchFamily="2" charset="2"/>
              <a:buChar char="ü"/>
            </a:pPr>
            <a:r>
              <a:rPr lang="en-US" dirty="0" smtClean="0">
                <a:latin typeface="Times New Roman" panose="02020603050405020304" pitchFamily="18" charset="0"/>
                <a:cs typeface="Times New Roman" panose="02020603050405020304" pitchFamily="18" charset="0"/>
              </a:rPr>
              <a:t> Shaking of extremities FHR every 5 to 15 min (depending on fetal risk status) and immediately following birth</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6590650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pPr algn="just">
              <a:buFont typeface="Wingdings" panose="05000000000000000000" pitchFamily="2" charset="2"/>
              <a:buChar char="ü"/>
            </a:pPr>
            <a:r>
              <a:rPr lang="en-US" dirty="0" smtClean="0">
                <a:latin typeface="Times New Roman" panose="02020603050405020304" pitchFamily="18" charset="0"/>
                <a:cs typeface="Times New Roman" panose="02020603050405020304" pitchFamily="18" charset="0"/>
              </a:rPr>
              <a:t>Assessment for perineal lacerations, which usually occur as the fetal head is expulsed.</a:t>
            </a:r>
          </a:p>
          <a:p>
            <a:pPr algn="just">
              <a:buFont typeface="Wingdings" panose="05000000000000000000" pitchFamily="2" charset="2"/>
              <a:buChar char="ü"/>
            </a:pPr>
            <a:r>
              <a:rPr lang="en-US" dirty="0" smtClean="0">
                <a:latin typeface="Times New Roman" panose="02020603050405020304" pitchFamily="18" charset="0"/>
                <a:cs typeface="Times New Roman" panose="02020603050405020304" pitchFamily="18" charset="0"/>
              </a:rPr>
              <a:t> Perineal lacerations are defined in terms of depth. </a:t>
            </a:r>
          </a:p>
          <a:p>
            <a:pPr algn="just">
              <a:buFont typeface="Wingdings" panose="05000000000000000000" pitchFamily="2" charset="2"/>
              <a:buChar char="ü"/>
            </a:pPr>
            <a:r>
              <a:rPr lang="en-US" dirty="0" smtClean="0">
                <a:latin typeface="Times New Roman" panose="02020603050405020304" pitchFamily="18" charset="0"/>
                <a:cs typeface="Times New Roman" panose="02020603050405020304" pitchFamily="18" charset="0"/>
              </a:rPr>
              <a:t>Continue to monitor the client/fetus.  </a:t>
            </a:r>
          </a:p>
          <a:p>
            <a:pPr algn="just">
              <a:buFont typeface="Wingdings" panose="05000000000000000000" pitchFamily="2" charset="2"/>
              <a:buChar char="ü"/>
            </a:pPr>
            <a:r>
              <a:rPr lang="en-US" dirty="0" smtClean="0">
                <a:latin typeface="Times New Roman" panose="02020603050405020304" pitchFamily="18" charset="0"/>
                <a:cs typeface="Times New Roman" panose="02020603050405020304" pitchFamily="18" charset="0"/>
              </a:rPr>
              <a:t>Assist in positioning the client for effective pushing. </a:t>
            </a:r>
          </a:p>
          <a:p>
            <a:pPr algn="just">
              <a:buFont typeface="Wingdings" panose="05000000000000000000" pitchFamily="2" charset="2"/>
              <a:buChar char="ü"/>
            </a:pPr>
            <a:r>
              <a:rPr lang="en-US" dirty="0" smtClean="0">
                <a:latin typeface="Times New Roman" panose="02020603050405020304" pitchFamily="18" charset="0"/>
                <a:cs typeface="Times New Roman" panose="02020603050405020304" pitchFamily="18" charset="0"/>
              </a:rPr>
              <a:t>Assist in partner involvement with pushing efforts and in encouraging bearing down effort during contractions.</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9348797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just">
              <a:buFont typeface="Wingdings" panose="05000000000000000000" pitchFamily="2" charset="2"/>
              <a:buChar char="ü"/>
            </a:pPr>
            <a:r>
              <a:rPr lang="en-US" dirty="0" smtClean="0">
                <a:latin typeface="Times New Roman" panose="02020603050405020304" pitchFamily="18" charset="0"/>
                <a:cs typeface="Times New Roman" panose="02020603050405020304" pitchFamily="18" charset="0"/>
              </a:rPr>
              <a:t>Promote rest between contractions. </a:t>
            </a:r>
          </a:p>
          <a:p>
            <a:pPr algn="just">
              <a:buFont typeface="Wingdings" panose="05000000000000000000" pitchFamily="2" charset="2"/>
              <a:buChar char="ü"/>
            </a:pPr>
            <a:r>
              <a:rPr lang="en-US" dirty="0" smtClean="0">
                <a:latin typeface="Times New Roman" panose="02020603050405020304" pitchFamily="18" charset="0"/>
                <a:cs typeface="Times New Roman" panose="02020603050405020304" pitchFamily="18" charset="0"/>
              </a:rPr>
              <a:t>Provide comfort measures such as cold compresses.</a:t>
            </a:r>
          </a:p>
          <a:p>
            <a:pPr algn="just">
              <a:buFont typeface="Wingdings" panose="05000000000000000000" pitchFamily="2" charset="2"/>
              <a:buChar char="ü"/>
            </a:pPr>
            <a:r>
              <a:rPr lang="en-US" dirty="0" smtClean="0">
                <a:latin typeface="Times New Roman" panose="02020603050405020304" pitchFamily="18" charset="0"/>
                <a:cs typeface="Times New Roman" panose="02020603050405020304" pitchFamily="18" charset="0"/>
              </a:rPr>
              <a:t>  Cleanse the client’s perineum as needed if fecal material is expelled during pushing.</a:t>
            </a:r>
          </a:p>
          <a:p>
            <a:pPr algn="just">
              <a:buFont typeface="Wingdings" panose="05000000000000000000" pitchFamily="2" charset="2"/>
              <a:buChar char="ü"/>
            </a:pPr>
            <a:r>
              <a:rPr lang="en-US" dirty="0" smtClean="0">
                <a:latin typeface="Times New Roman" panose="02020603050405020304" pitchFamily="18" charset="0"/>
                <a:cs typeface="Times New Roman" panose="02020603050405020304" pitchFamily="18" charset="0"/>
              </a:rPr>
              <a:t> Prepare for episiotomy, if needed. </a:t>
            </a:r>
          </a:p>
          <a:p>
            <a:pPr algn="just">
              <a:buFont typeface="Wingdings" panose="05000000000000000000" pitchFamily="2" charset="2"/>
              <a:buChar char="ü"/>
            </a:pPr>
            <a:r>
              <a:rPr lang="en-US" dirty="0" smtClean="0">
                <a:latin typeface="Times New Roman" panose="02020603050405020304" pitchFamily="18" charset="0"/>
                <a:cs typeface="Times New Roman" panose="02020603050405020304" pitchFamily="18" charset="0"/>
              </a:rPr>
              <a:t>Provide feedback on labor progress to the client.</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2586404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20000"/>
          </a:bodyPr>
          <a:lstStyle/>
          <a:p>
            <a:pPr algn="just">
              <a:buFont typeface="Wingdings" panose="05000000000000000000" pitchFamily="2" charset="2"/>
              <a:buChar char="ü"/>
            </a:pPr>
            <a:r>
              <a:rPr lang="en-US" dirty="0" smtClean="0">
                <a:latin typeface="Times New Roman" panose="02020603050405020304" pitchFamily="18" charset="0"/>
                <a:cs typeface="Times New Roman" panose="02020603050405020304" pitchFamily="18" charset="0"/>
              </a:rPr>
              <a:t>Prepare for care of neonate. </a:t>
            </a:r>
          </a:p>
          <a:p>
            <a:pPr algn="just">
              <a:buFont typeface="Wingdings" panose="05000000000000000000" pitchFamily="2" charset="2"/>
              <a:buChar char="ü"/>
            </a:pPr>
            <a:r>
              <a:rPr lang="en-US" dirty="0" smtClean="0">
                <a:latin typeface="Times New Roman" panose="02020603050405020304" pitchFamily="18" charset="0"/>
                <a:cs typeface="Times New Roman" panose="02020603050405020304" pitchFamily="18" charset="0"/>
              </a:rPr>
              <a:t>A nurse trained in neonatal resuscitation should be present at delivery. </a:t>
            </a:r>
          </a:p>
          <a:p>
            <a:pPr algn="just">
              <a:buFont typeface="Wingdings" panose="05000000000000000000" pitchFamily="2" charset="2"/>
              <a:buChar char="ü"/>
            </a:pPr>
            <a:r>
              <a:rPr lang="en-US" dirty="0" smtClean="0">
                <a:latin typeface="Times New Roman" panose="02020603050405020304" pitchFamily="18" charset="0"/>
                <a:cs typeface="Times New Roman" panose="02020603050405020304" pitchFamily="18" charset="0"/>
              </a:rPr>
              <a:t>Check oxygen flow and tank on warmer.</a:t>
            </a:r>
          </a:p>
          <a:p>
            <a:pPr algn="just">
              <a:buFont typeface="Wingdings" panose="05000000000000000000" pitchFamily="2" charset="2"/>
              <a:buChar char="ü"/>
            </a:pPr>
            <a:r>
              <a:rPr lang="en-US" dirty="0" smtClean="0">
                <a:latin typeface="Times New Roman" panose="02020603050405020304" pitchFamily="18" charset="0"/>
                <a:cs typeface="Times New Roman" panose="02020603050405020304" pitchFamily="18" charset="0"/>
              </a:rPr>
              <a:t>Preheat radiant warmer.  </a:t>
            </a:r>
          </a:p>
          <a:p>
            <a:pPr algn="just">
              <a:buFont typeface="Wingdings" panose="05000000000000000000" pitchFamily="2" charset="2"/>
              <a:buChar char="ü"/>
            </a:pPr>
            <a:r>
              <a:rPr lang="en-US" dirty="0" smtClean="0">
                <a:latin typeface="Times New Roman" panose="02020603050405020304" pitchFamily="18" charset="0"/>
                <a:cs typeface="Times New Roman" panose="02020603050405020304" pitchFamily="18" charset="0"/>
              </a:rPr>
              <a:t>Lay out newborn stethoscope and bulb syringe.</a:t>
            </a:r>
          </a:p>
          <a:p>
            <a:pPr algn="just">
              <a:buFont typeface="Wingdings" panose="05000000000000000000" pitchFamily="2" charset="2"/>
              <a:buChar char="ü"/>
            </a:pPr>
            <a:r>
              <a:rPr lang="en-US" dirty="0" smtClean="0">
                <a:latin typeface="Times New Roman" panose="02020603050405020304" pitchFamily="18" charset="0"/>
                <a:cs typeface="Times New Roman" panose="02020603050405020304" pitchFamily="18" charset="0"/>
              </a:rPr>
              <a:t> Have resuscitation equipment in working order (resuscitation bag, laryngoscope) and emergency medications available.</a:t>
            </a:r>
          </a:p>
          <a:p>
            <a:pPr algn="just">
              <a:buFont typeface="Wingdings" panose="05000000000000000000" pitchFamily="2" charset="2"/>
              <a:buChar char="ü"/>
            </a:pPr>
            <a:r>
              <a:rPr lang="en-US" dirty="0" smtClean="0">
                <a:latin typeface="Times New Roman" panose="02020603050405020304" pitchFamily="18" charset="0"/>
                <a:cs typeface="Times New Roman" panose="02020603050405020304" pitchFamily="18" charset="0"/>
              </a:rPr>
              <a:t> Check suction apparatus.</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349389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INTRODUCTION </a:t>
            </a:r>
            <a:endParaRPr lang="en-US" b="1" dirty="0"/>
          </a:p>
        </p:txBody>
      </p:sp>
      <p:sp>
        <p:nvSpPr>
          <p:cNvPr id="3" name="Content Placeholder 2"/>
          <p:cNvSpPr>
            <a:spLocks noGrp="1"/>
          </p:cNvSpPr>
          <p:nvPr>
            <p:ph idx="1"/>
          </p:nvPr>
        </p:nvSpPr>
        <p:spPr/>
        <p:txBody>
          <a:bodyPr/>
          <a:lstStyle/>
          <a:p>
            <a:pPr marL="0" indent="0" algn="just">
              <a:buNone/>
            </a:pPr>
            <a:r>
              <a:rPr lang="en-US" dirty="0" smtClean="0">
                <a:latin typeface="Times New Roman" panose="02020603050405020304" pitchFamily="18" charset="0"/>
                <a:cs typeface="Times New Roman" panose="02020603050405020304" pitchFamily="18" charset="0"/>
              </a:rPr>
              <a:t>Labor occurs in four stages. It is the responsibility of a nurse to care for, monitor, and provide interventions for the client during each</a:t>
            </a:r>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stage </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7386888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anose="02020603050405020304" pitchFamily="18" charset="0"/>
                <a:cs typeface="Times New Roman" panose="02020603050405020304" pitchFamily="18" charset="0"/>
              </a:rPr>
              <a:t>THIRD STAGE</a:t>
            </a:r>
            <a:endParaRPr lang="en-US"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fontScale="92500" lnSpcReduction="10000"/>
          </a:bodyPr>
          <a:lstStyle/>
          <a:p>
            <a:pPr marL="0" indent="0" algn="just">
              <a:buNone/>
            </a:pPr>
            <a:r>
              <a:rPr lang="en-US" dirty="0" smtClean="0">
                <a:latin typeface="Times New Roman" panose="02020603050405020304" pitchFamily="18" charset="0"/>
                <a:cs typeface="Times New Roman" panose="02020603050405020304" pitchFamily="18" charset="0"/>
              </a:rPr>
              <a:t>Lasts from the birth of the fetus until the placenta is delivered</a:t>
            </a:r>
          </a:p>
          <a:p>
            <a:pPr marL="0" indent="0" algn="just">
              <a:buNone/>
            </a:pPr>
            <a:r>
              <a:rPr lang="en-US" b="1" dirty="0" smtClean="0">
                <a:latin typeface="Times New Roman" panose="02020603050405020304" pitchFamily="18" charset="0"/>
                <a:cs typeface="Times New Roman" panose="02020603050405020304" pitchFamily="18" charset="0"/>
              </a:rPr>
              <a:t>ASSESSMENT</a:t>
            </a:r>
          </a:p>
          <a:p>
            <a:pPr algn="just">
              <a:buFont typeface="Wingdings" panose="05000000000000000000" pitchFamily="2" charset="2"/>
              <a:buChar char="ü"/>
            </a:pPr>
            <a:r>
              <a:rPr lang="en-US" dirty="0" smtClean="0">
                <a:latin typeface="Times New Roman" panose="02020603050405020304" pitchFamily="18" charset="0"/>
                <a:cs typeface="Times New Roman" panose="02020603050405020304" pitchFamily="18" charset="0"/>
              </a:rPr>
              <a:t> Blood pressure, pulse, and respiration measurements every 15 min</a:t>
            </a:r>
          </a:p>
          <a:p>
            <a:pPr algn="just">
              <a:buFont typeface="Wingdings" panose="05000000000000000000" pitchFamily="2" charset="2"/>
              <a:buChar char="ü"/>
            </a:pPr>
            <a:r>
              <a:rPr lang="en-US" dirty="0" smtClean="0">
                <a:latin typeface="Times New Roman" panose="02020603050405020304" pitchFamily="18" charset="0"/>
                <a:cs typeface="Times New Roman" panose="02020603050405020304" pitchFamily="18" charset="0"/>
              </a:rPr>
              <a:t>Clinical findings of placental separation from the uterus as indicated by Fundus firmly contracting Swift gush of dark blood from introitus</a:t>
            </a:r>
          </a:p>
          <a:p>
            <a:pPr marL="0" indent="0">
              <a:buNone/>
            </a:pPr>
            <a:r>
              <a:rPr lang="en-US" dirty="0" smtClean="0"/>
              <a:t/>
            </a:r>
            <a:endParaRPr lang="en-US" dirty="0"/>
          </a:p>
        </p:txBody>
      </p:sp>
    </p:spTree>
    <p:extLst>
      <p:ext uri="{BB962C8B-B14F-4D97-AF65-F5344CB8AC3E}">
        <p14:creationId xmlns:p14="http://schemas.microsoft.com/office/powerpoint/2010/main" val="181482494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just">
              <a:buFont typeface="Wingdings" panose="05000000000000000000" pitchFamily="2" charset="2"/>
              <a:buChar char="ü"/>
            </a:pPr>
            <a:r>
              <a:rPr lang="en-US" dirty="0" smtClean="0">
                <a:latin typeface="Times New Roman" panose="02020603050405020304" pitchFamily="18" charset="0"/>
                <a:cs typeface="Times New Roman" panose="02020603050405020304" pitchFamily="18" charset="0"/>
              </a:rPr>
              <a:t>Umbilical cord appears to lengthen as placenta descends</a:t>
            </a:r>
          </a:p>
          <a:p>
            <a:pPr algn="just">
              <a:buFont typeface="Wingdings" panose="05000000000000000000" pitchFamily="2" charset="2"/>
              <a:buChar char="ü"/>
            </a:pPr>
            <a:r>
              <a:rPr lang="en-US" dirty="0" smtClean="0">
                <a:latin typeface="Times New Roman" panose="02020603050405020304" pitchFamily="18" charset="0"/>
                <a:cs typeface="Times New Roman" panose="02020603050405020304" pitchFamily="18" charset="0"/>
              </a:rPr>
              <a:t>Vaginal fullness on exam</a:t>
            </a:r>
          </a:p>
          <a:p>
            <a:pPr algn="just">
              <a:buFont typeface="Wingdings" panose="05000000000000000000" pitchFamily="2" charset="2"/>
              <a:buChar char="ü"/>
            </a:pPr>
            <a:r>
              <a:rPr lang="en-US" dirty="0" smtClean="0">
                <a:latin typeface="Times New Roman" panose="02020603050405020304" pitchFamily="18" charset="0"/>
                <a:cs typeface="Times New Roman" panose="02020603050405020304" pitchFamily="18" charset="0"/>
              </a:rPr>
              <a:t>Assignment of 1 and 5 min Apgar scores to the neonate</a:t>
            </a:r>
          </a:p>
          <a:p>
            <a:endParaRPr lang="en-US" dirty="0"/>
          </a:p>
        </p:txBody>
      </p:sp>
    </p:spTree>
    <p:extLst>
      <p:ext uri="{BB962C8B-B14F-4D97-AF65-F5344CB8AC3E}">
        <p14:creationId xmlns:p14="http://schemas.microsoft.com/office/powerpoint/2010/main" val="232112818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20000"/>
          </a:bodyPr>
          <a:lstStyle/>
          <a:p>
            <a:pPr marL="0" indent="0" algn="just">
              <a:buNone/>
            </a:pPr>
            <a:r>
              <a:rPr lang="en-US" b="1" dirty="0" smtClean="0">
                <a:latin typeface="Times New Roman" panose="02020603050405020304" pitchFamily="18" charset="0"/>
                <a:cs typeface="Times New Roman" panose="02020603050405020304" pitchFamily="18" charset="0"/>
              </a:rPr>
              <a:t>NURSING ACTIONS</a:t>
            </a:r>
          </a:p>
          <a:p>
            <a:pPr algn="just">
              <a:buFont typeface="Wingdings" panose="05000000000000000000" pitchFamily="2" charset="2"/>
              <a:buChar char="ü"/>
            </a:pPr>
            <a:r>
              <a:rPr lang="en-US" dirty="0" smtClean="0">
                <a:latin typeface="Times New Roman" panose="02020603050405020304" pitchFamily="18" charset="0"/>
                <a:cs typeface="Times New Roman" panose="02020603050405020304" pitchFamily="18" charset="0"/>
              </a:rPr>
              <a:t>Instruct the client to push once findings of placental</a:t>
            </a:r>
          </a:p>
          <a:p>
            <a:pPr algn="just">
              <a:buFont typeface="Wingdings" panose="05000000000000000000" pitchFamily="2" charset="2"/>
              <a:buChar char="ü"/>
            </a:pPr>
            <a:r>
              <a:rPr lang="en-US" dirty="0" smtClean="0">
                <a:latin typeface="Times New Roman" panose="02020603050405020304" pitchFamily="18" charset="0"/>
                <a:cs typeface="Times New Roman" panose="02020603050405020304" pitchFamily="18" charset="0"/>
              </a:rPr>
              <a:t>separation are present. </a:t>
            </a:r>
          </a:p>
          <a:p>
            <a:pPr algn="just">
              <a:buFont typeface="Wingdings" panose="05000000000000000000" pitchFamily="2" charset="2"/>
              <a:buChar char="ü"/>
            </a:pPr>
            <a:r>
              <a:rPr lang="en-US" dirty="0" smtClean="0">
                <a:latin typeface="Times New Roman" panose="02020603050405020304" pitchFamily="18" charset="0"/>
                <a:cs typeface="Times New Roman" panose="02020603050405020304" pitchFamily="18" charset="0"/>
              </a:rPr>
              <a:t>Keep client/parents informed</a:t>
            </a:r>
          </a:p>
          <a:p>
            <a:pPr algn="just">
              <a:buFont typeface="Wingdings" panose="05000000000000000000" pitchFamily="2" charset="2"/>
              <a:buChar char="ü"/>
            </a:pPr>
            <a:r>
              <a:rPr lang="en-US" dirty="0" smtClean="0">
                <a:latin typeface="Times New Roman" panose="02020603050405020304" pitchFamily="18" charset="0"/>
                <a:cs typeface="Times New Roman" panose="02020603050405020304" pitchFamily="18" charset="0"/>
              </a:rPr>
              <a:t>of progress of placental expulsion and perineal repair if appropriate. </a:t>
            </a:r>
          </a:p>
          <a:p>
            <a:pPr algn="just">
              <a:buFont typeface="Wingdings" panose="05000000000000000000" pitchFamily="2" charset="2"/>
              <a:buChar char="ü"/>
            </a:pPr>
            <a:r>
              <a:rPr lang="en-US" dirty="0" smtClean="0">
                <a:latin typeface="Times New Roman" panose="02020603050405020304" pitchFamily="18" charset="0"/>
                <a:cs typeface="Times New Roman" panose="02020603050405020304" pitchFamily="18" charset="0"/>
              </a:rPr>
              <a:t>Administer oxytocics as prescribed to stimulate the uterus to contract and thus prevent hemorrhage.</a:t>
            </a:r>
          </a:p>
          <a:p>
            <a:pPr algn="just">
              <a:buFont typeface="Wingdings" panose="05000000000000000000" pitchFamily="2" charset="2"/>
              <a:buChar char="ü"/>
            </a:pPr>
            <a:r>
              <a:rPr lang="en-US" dirty="0" smtClean="0">
                <a:latin typeface="Times New Roman" panose="02020603050405020304" pitchFamily="18" charset="0"/>
                <a:cs typeface="Times New Roman" panose="02020603050405020304" pitchFamily="18" charset="0"/>
              </a:rPr>
              <a:t> Administer analgesics. </a:t>
            </a:r>
          </a:p>
          <a:p>
            <a:pPr algn="just">
              <a:buFont typeface="Wingdings" panose="05000000000000000000" pitchFamily="2" charset="2"/>
              <a:buChar char="ü"/>
            </a:pPr>
            <a:r>
              <a:rPr lang="en-US" dirty="0" smtClean="0">
                <a:latin typeface="Times New Roman" panose="02020603050405020304" pitchFamily="18" charset="0"/>
                <a:cs typeface="Times New Roman" panose="02020603050405020304" pitchFamily="18" charset="0"/>
              </a:rPr>
              <a:t>Gently cleanse the perineal area with warm water and</a:t>
            </a:r>
          </a:p>
          <a:p>
            <a:pPr algn="just">
              <a:buFont typeface="Wingdings" panose="05000000000000000000" pitchFamily="2" charset="2"/>
              <a:buChar char="ü"/>
            </a:pPr>
            <a:r>
              <a:rPr lang="en-US" dirty="0" smtClean="0">
                <a:latin typeface="Times New Roman" panose="02020603050405020304" pitchFamily="18" charset="0"/>
                <a:cs typeface="Times New Roman" panose="02020603050405020304" pitchFamily="18" charset="0"/>
              </a:rPr>
              <a:t>apply a perineal pad or ice pack to the perineum.</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4769322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a:bodyPr>
          <a:lstStyle/>
          <a:p>
            <a:pPr algn="just">
              <a:buFont typeface="Wingdings" panose="05000000000000000000" pitchFamily="2" charset="2"/>
              <a:buChar char="ü"/>
            </a:pPr>
            <a:r>
              <a:rPr lang="en-US" dirty="0" smtClean="0">
                <a:latin typeface="Times New Roman" panose="02020603050405020304" pitchFamily="18" charset="0"/>
                <a:cs typeface="Times New Roman" panose="02020603050405020304" pitchFamily="18" charset="0"/>
              </a:rPr>
              <a:t>Promote baby-friendly activities between the family and the newborn, which facilitates the release of endogenous maternal oxytocin.</a:t>
            </a:r>
          </a:p>
          <a:p>
            <a:pPr algn="just">
              <a:buFont typeface="Wingdings" panose="05000000000000000000" pitchFamily="2" charset="2"/>
              <a:buChar char="ü"/>
            </a:pPr>
            <a:r>
              <a:rPr lang="en-US" dirty="0" smtClean="0">
                <a:latin typeface="Times New Roman" panose="02020603050405020304" pitchFamily="18" charset="0"/>
                <a:cs typeface="Times New Roman" panose="02020603050405020304" pitchFamily="18" charset="0"/>
              </a:rPr>
              <a:t> Examples of such activities include introducing the parents to the baby and facilitating the attachment process by promoting skin-to-skin contact immediately following the birth. </a:t>
            </a:r>
          </a:p>
          <a:p>
            <a:pPr algn="just">
              <a:buFont typeface="Wingdings" panose="05000000000000000000" pitchFamily="2" charset="2"/>
              <a:buChar char="ü"/>
            </a:pPr>
            <a:r>
              <a:rPr lang="en-US" dirty="0" smtClean="0">
                <a:latin typeface="Times New Roman" panose="02020603050405020304" pitchFamily="18" charset="0"/>
                <a:cs typeface="Times New Roman" panose="02020603050405020304" pitchFamily="18" charset="0"/>
              </a:rPr>
              <a:t>Allow private time and encourage breastfeeding.</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3468453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anose="02020603050405020304" pitchFamily="18" charset="0"/>
                <a:cs typeface="Times New Roman" panose="02020603050405020304" pitchFamily="18" charset="0"/>
              </a:rPr>
              <a:t>FOURTH STAGE</a:t>
            </a:r>
            <a:endParaRPr lang="en-US"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lnSpcReduction="10000"/>
          </a:bodyPr>
          <a:lstStyle/>
          <a:p>
            <a:pPr marL="0" indent="0" algn="just">
              <a:buNone/>
            </a:pPr>
            <a:r>
              <a:rPr lang="en-US" dirty="0" smtClean="0">
                <a:latin typeface="Times New Roman" panose="02020603050405020304" pitchFamily="18" charset="0"/>
                <a:cs typeface="Times New Roman" panose="02020603050405020304" pitchFamily="18" charset="0"/>
              </a:rPr>
              <a:t>Begins with the delivery of the placenta and includes at least the first 2 hr after birth</a:t>
            </a:r>
          </a:p>
          <a:p>
            <a:pPr marL="0" indent="0" algn="just">
              <a:buNone/>
            </a:pPr>
            <a:r>
              <a:rPr lang="en-US" b="1" dirty="0" smtClean="0">
                <a:latin typeface="Times New Roman" panose="02020603050405020304" pitchFamily="18" charset="0"/>
                <a:cs typeface="Times New Roman" panose="02020603050405020304" pitchFamily="18" charset="0"/>
              </a:rPr>
              <a:t>ASSESSMENT </a:t>
            </a:r>
          </a:p>
          <a:p>
            <a:pPr algn="just">
              <a:buFont typeface="Wingdings" panose="05000000000000000000" pitchFamily="2" charset="2"/>
              <a:buChar char="ü"/>
            </a:pPr>
            <a:r>
              <a:rPr lang="en-US" dirty="0" smtClean="0">
                <a:latin typeface="Times New Roman" panose="02020603050405020304" pitchFamily="18" charset="0"/>
                <a:cs typeface="Times New Roman" panose="02020603050405020304" pitchFamily="18" charset="0"/>
              </a:rPr>
              <a:t>Maternal vital signs</a:t>
            </a:r>
          </a:p>
          <a:p>
            <a:pPr algn="just">
              <a:buFont typeface="Wingdings" panose="05000000000000000000" pitchFamily="2" charset="2"/>
              <a:buChar char="ü"/>
            </a:pPr>
            <a:r>
              <a:rPr lang="en-US" dirty="0" smtClean="0">
                <a:latin typeface="Times New Roman" panose="02020603050405020304" pitchFamily="18" charset="0"/>
                <a:cs typeface="Times New Roman" panose="02020603050405020304" pitchFamily="18" charset="0"/>
              </a:rPr>
              <a:t>Fundus</a:t>
            </a:r>
          </a:p>
          <a:p>
            <a:pPr algn="just">
              <a:buFont typeface="Wingdings" panose="05000000000000000000" pitchFamily="2" charset="2"/>
              <a:buChar char="ü"/>
            </a:pPr>
            <a:r>
              <a:rPr lang="en-US" dirty="0" smtClean="0">
                <a:latin typeface="Times New Roman" panose="02020603050405020304" pitchFamily="18" charset="0"/>
                <a:cs typeface="Times New Roman" panose="02020603050405020304" pitchFamily="18" charset="0"/>
              </a:rPr>
              <a:t>Lochia</a:t>
            </a:r>
          </a:p>
          <a:p>
            <a:pPr algn="just">
              <a:buFont typeface="Wingdings" panose="05000000000000000000" pitchFamily="2" charset="2"/>
              <a:buChar char="ü"/>
            </a:pPr>
            <a:r>
              <a:rPr lang="en-US" dirty="0" smtClean="0">
                <a:latin typeface="Times New Roman" panose="02020603050405020304" pitchFamily="18" charset="0"/>
                <a:cs typeface="Times New Roman" panose="02020603050405020304" pitchFamily="18" charset="0"/>
              </a:rPr>
              <a:t>Urinary output</a:t>
            </a:r>
          </a:p>
          <a:p>
            <a:pPr algn="just">
              <a:buFont typeface="Wingdings" panose="05000000000000000000" pitchFamily="2" charset="2"/>
              <a:buChar char="ü"/>
            </a:pPr>
            <a:r>
              <a:rPr lang="en-US" dirty="0" smtClean="0">
                <a:latin typeface="Times New Roman" panose="02020603050405020304" pitchFamily="18" charset="0"/>
                <a:cs typeface="Times New Roman" panose="02020603050405020304" pitchFamily="18" charset="0"/>
              </a:rPr>
              <a:t>Baby-friendly activities of the family</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5697717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anose="02020603050405020304" pitchFamily="18" charset="0"/>
                <a:cs typeface="Times New Roman" panose="02020603050405020304" pitchFamily="18" charset="0"/>
              </a:rPr>
              <a:t>NURSING ACTIONS</a:t>
            </a:r>
            <a:endParaRPr lang="en-US"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fontScale="92500" lnSpcReduction="10000"/>
          </a:bodyPr>
          <a:lstStyle/>
          <a:p>
            <a:pPr algn="just">
              <a:buFont typeface="Wingdings" panose="05000000000000000000" pitchFamily="2" charset="2"/>
              <a:buChar char="ü"/>
            </a:pPr>
            <a:r>
              <a:rPr lang="en-US" dirty="0" smtClean="0">
                <a:latin typeface="Times New Roman" panose="02020603050405020304" pitchFamily="18" charset="0"/>
                <a:cs typeface="Times New Roman" panose="02020603050405020304" pitchFamily="18" charset="0"/>
              </a:rPr>
              <a:t>Assess maternal blood pressure and pulse every 15 min for the first 2 hr and determine the temperature at the beginning of the recovery period, then assess every 4 hr for the first 8 hr after birth, then at least every 8 hr.</a:t>
            </a:r>
          </a:p>
          <a:p>
            <a:pPr algn="just">
              <a:buFont typeface="Wingdings" panose="05000000000000000000" pitchFamily="2" charset="2"/>
              <a:buChar char="ü"/>
            </a:pPr>
            <a:r>
              <a:rPr lang="en-US" dirty="0" smtClean="0">
                <a:latin typeface="Times New Roman" panose="02020603050405020304" pitchFamily="18" charset="0"/>
                <a:cs typeface="Times New Roman" panose="02020603050405020304" pitchFamily="18" charset="0"/>
              </a:rPr>
              <a:t> Assess fundus and lochia every 15 min for the first hour and then according to facility protocol.</a:t>
            </a:r>
          </a:p>
          <a:p>
            <a:pPr algn="just">
              <a:buFont typeface="Wingdings" panose="05000000000000000000" pitchFamily="2" charset="2"/>
              <a:buChar char="ü"/>
            </a:pPr>
            <a:r>
              <a:rPr lang="en-US" dirty="0" smtClean="0">
                <a:latin typeface="Times New Roman" panose="02020603050405020304" pitchFamily="18" charset="0"/>
                <a:cs typeface="Times New Roman" panose="02020603050405020304" pitchFamily="18" charset="0"/>
              </a:rPr>
              <a:t> Massage the uterine fundus and/or administer oxytocics to maintain uterine tone and to prevent hemorrhage.</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5986383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pPr algn="just">
              <a:buFont typeface="Wingdings" panose="05000000000000000000" pitchFamily="2" charset="2"/>
              <a:buChar char="ü"/>
            </a:pPr>
            <a:r>
              <a:rPr lang="en-US" dirty="0" smtClean="0">
                <a:latin typeface="Times New Roman" panose="02020603050405020304" pitchFamily="18" charset="0"/>
                <a:cs typeface="Times New Roman" panose="02020603050405020304" pitchFamily="18" charset="0"/>
              </a:rPr>
              <a:t>Encourage voiding to prevent bladder distention.</a:t>
            </a:r>
          </a:p>
          <a:p>
            <a:pPr algn="just">
              <a:buFont typeface="Wingdings" panose="05000000000000000000" pitchFamily="2" charset="2"/>
              <a:buChar char="ü"/>
            </a:pPr>
            <a:r>
              <a:rPr lang="en-US" dirty="0" smtClean="0">
                <a:latin typeface="Times New Roman" panose="02020603050405020304" pitchFamily="18" charset="0"/>
                <a:cs typeface="Times New Roman" panose="02020603050405020304" pitchFamily="18" charset="0"/>
              </a:rPr>
              <a:t>Assess episiotomy or laceration repair for erythema.</a:t>
            </a:r>
          </a:p>
          <a:p>
            <a:pPr algn="just">
              <a:buFont typeface="Wingdings" panose="05000000000000000000" pitchFamily="2" charset="2"/>
              <a:buChar char="ü"/>
            </a:pPr>
            <a:r>
              <a:rPr lang="en-US" dirty="0" smtClean="0">
                <a:latin typeface="Times New Roman" panose="02020603050405020304" pitchFamily="18" charset="0"/>
                <a:cs typeface="Times New Roman" panose="02020603050405020304" pitchFamily="18" charset="0"/>
              </a:rPr>
              <a:t> Promote an opportunity for parental-newborn bonding.</a:t>
            </a:r>
          </a:p>
          <a:p>
            <a:pPr algn="just">
              <a:buFont typeface="Wingdings" panose="05000000000000000000" pitchFamily="2" charset="2"/>
              <a:buChar char="ü"/>
            </a:pPr>
            <a:r>
              <a:rPr lang="en-US" dirty="0" smtClean="0">
                <a:latin typeface="Times New Roman" panose="02020603050405020304" pitchFamily="18" charset="0"/>
                <a:cs typeface="Times New Roman" panose="02020603050405020304" pitchFamily="18" charset="0"/>
              </a:rPr>
              <a:t>After they have had a chance to bond with their baby and eat, most new mothers are ready for a nap or at least a quiet period of rest.</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137918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latin typeface="Times New Roman" panose="02020603050405020304" pitchFamily="18" charset="0"/>
                <a:cs typeface="Times New Roman" panose="02020603050405020304" pitchFamily="18" charset="0"/>
              </a:rPr>
              <a:t>NURSING RESPONSIBILITIES</a:t>
            </a:r>
            <a:endParaRPr lang="en-US" sz="36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fontScale="92500" lnSpcReduction="20000"/>
          </a:bodyPr>
          <a:lstStyle/>
          <a:p>
            <a:pPr marL="0" indent="0" algn="just">
              <a:buNone/>
            </a:pPr>
            <a:r>
              <a:rPr lang="en-US" dirty="0" smtClean="0">
                <a:latin typeface="Times New Roman" panose="02020603050405020304" pitchFamily="18" charset="0"/>
                <a:cs typeface="Times New Roman" panose="02020603050405020304" pitchFamily="18" charset="0"/>
              </a:rPr>
              <a:t>Assess the client’s labor status prior to admission to</a:t>
            </a:r>
          </a:p>
          <a:p>
            <a:pPr marL="0" indent="0" algn="just">
              <a:buNone/>
            </a:pPr>
            <a:r>
              <a:rPr lang="en-US" dirty="0" smtClean="0">
                <a:latin typeface="Times New Roman" panose="02020603050405020304" pitchFamily="18" charset="0"/>
                <a:cs typeface="Times New Roman" panose="02020603050405020304" pitchFamily="18" charset="0"/>
              </a:rPr>
              <a:t>the birthing facility.  </a:t>
            </a:r>
          </a:p>
          <a:p>
            <a:pPr marL="0" indent="0" algn="just">
              <a:buNone/>
            </a:pPr>
            <a:r>
              <a:rPr lang="en-US" dirty="0" smtClean="0">
                <a:latin typeface="Times New Roman" panose="02020603050405020304" pitchFamily="18" charset="0"/>
                <a:cs typeface="Times New Roman" panose="02020603050405020304" pitchFamily="18" charset="0"/>
              </a:rPr>
              <a:t>During this time, conduct an admission history, review of antepartum care, and</a:t>
            </a:r>
          </a:p>
          <a:p>
            <a:pPr algn="just">
              <a:buFont typeface="Wingdings" panose="05000000000000000000" pitchFamily="2" charset="2"/>
              <a:buChar char="ü"/>
            </a:pPr>
            <a:r>
              <a:rPr lang="en-US" dirty="0" smtClean="0">
                <a:latin typeface="Times New Roman" panose="02020603050405020304" pitchFamily="18" charset="0"/>
                <a:cs typeface="Times New Roman" panose="02020603050405020304" pitchFamily="18" charset="0"/>
              </a:rPr>
              <a:t>review of the birth plan. </a:t>
            </a:r>
          </a:p>
          <a:p>
            <a:pPr algn="just">
              <a:buFont typeface="Wingdings" panose="05000000000000000000" pitchFamily="2" charset="2"/>
              <a:buChar char="ü"/>
            </a:pPr>
            <a:r>
              <a:rPr lang="en-US" dirty="0" smtClean="0">
                <a:latin typeface="Times New Roman" panose="02020603050405020304" pitchFamily="18" charset="0"/>
                <a:cs typeface="Times New Roman" panose="02020603050405020304" pitchFamily="18" charset="0"/>
              </a:rPr>
              <a:t>Obtain laboratory reports.  </a:t>
            </a:r>
          </a:p>
          <a:p>
            <a:pPr algn="just">
              <a:buFont typeface="Wingdings" panose="05000000000000000000" pitchFamily="2" charset="2"/>
              <a:buChar char="ü"/>
            </a:pPr>
            <a:r>
              <a:rPr lang="en-US" dirty="0" smtClean="0">
                <a:latin typeface="Times New Roman" panose="02020603050405020304" pitchFamily="18" charset="0"/>
                <a:cs typeface="Times New Roman" panose="02020603050405020304" pitchFamily="18" charset="0"/>
              </a:rPr>
              <a:t>Monitor baseline fetal heart tones and uterine contraction patterns for 20 to 30 min. </a:t>
            </a:r>
          </a:p>
          <a:p>
            <a:pPr algn="just">
              <a:buFont typeface="Wingdings" panose="05000000000000000000" pitchFamily="2" charset="2"/>
              <a:buChar char="ü"/>
            </a:pPr>
            <a:r>
              <a:rPr lang="en-US" dirty="0" smtClean="0">
                <a:latin typeface="Times New Roman" panose="02020603050405020304" pitchFamily="18" charset="0"/>
                <a:cs typeface="Times New Roman" panose="02020603050405020304" pitchFamily="18" charset="0"/>
              </a:rPr>
              <a:t> Obtain maternal vital signs. </a:t>
            </a:r>
          </a:p>
          <a:p>
            <a:pPr algn="just">
              <a:buFont typeface="Wingdings" panose="05000000000000000000" pitchFamily="2" charset="2"/>
              <a:buChar char="ü"/>
            </a:pPr>
            <a:r>
              <a:rPr lang="en-US" dirty="0" smtClean="0">
                <a:latin typeface="Times New Roman" panose="02020603050405020304" pitchFamily="18" charset="0"/>
                <a:cs typeface="Times New Roman" panose="02020603050405020304" pitchFamily="18" charset="0"/>
              </a:rPr>
              <a:t> Check the status of the amniotic membranes.</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610166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524000"/>
            <a:ext cx="8229600" cy="4525963"/>
          </a:xfrm>
        </p:spPr>
        <p:txBody>
          <a:bodyPr>
            <a:normAutofit fontScale="92500" lnSpcReduction="10000"/>
          </a:bodyPr>
          <a:lstStyle/>
          <a:p>
            <a:pPr algn="just">
              <a:buFont typeface="Wingdings" panose="05000000000000000000" pitchFamily="2" charset="2"/>
              <a:buChar char="ü"/>
            </a:pPr>
            <a:r>
              <a:rPr lang="en-US" dirty="0" smtClean="0">
                <a:latin typeface="Times New Roman" panose="02020603050405020304" pitchFamily="18" charset="0"/>
                <a:cs typeface="Times New Roman" panose="02020603050405020304" pitchFamily="18" charset="0"/>
              </a:rPr>
              <a:t> Orient the client and their partner to the unit during admission.</a:t>
            </a:r>
          </a:p>
          <a:p>
            <a:pPr algn="just">
              <a:buFont typeface="Wingdings" panose="05000000000000000000" pitchFamily="2" charset="2"/>
              <a:buChar char="ü"/>
            </a:pPr>
            <a:r>
              <a:rPr lang="en-US" dirty="0" smtClean="0">
                <a:latin typeface="Times New Roman" panose="02020603050405020304" pitchFamily="18" charset="0"/>
                <a:cs typeface="Times New Roman" panose="02020603050405020304" pitchFamily="18" charset="0"/>
              </a:rPr>
              <a:t>Perform maternal and fetal assessments continuously throughout the labor process and immediately after birth.</a:t>
            </a:r>
          </a:p>
          <a:p>
            <a:pPr algn="just">
              <a:buFont typeface="Wingdings" panose="05000000000000000000" pitchFamily="2" charset="2"/>
              <a:buChar char="ü"/>
            </a:pPr>
            <a:r>
              <a:rPr lang="en-US" dirty="0" smtClean="0">
                <a:latin typeface="Times New Roman" panose="02020603050405020304" pitchFamily="18" charset="0"/>
                <a:cs typeface="Times New Roman" panose="02020603050405020304" pitchFamily="18" charset="0"/>
              </a:rPr>
              <a:t>Avoid vaginal examinations in the presence of vaginal bleeding or until placenta previa or abruptio placentae is ruled out. </a:t>
            </a:r>
          </a:p>
          <a:p>
            <a:pPr algn="just">
              <a:buFont typeface="Wingdings" panose="05000000000000000000" pitchFamily="2" charset="2"/>
              <a:buChar char="ü"/>
            </a:pPr>
            <a:r>
              <a:rPr lang="en-US" dirty="0" smtClean="0">
                <a:latin typeface="Times New Roman" panose="02020603050405020304" pitchFamily="18" charset="0"/>
                <a:cs typeface="Times New Roman" panose="02020603050405020304" pitchFamily="18" charset="0"/>
              </a:rPr>
              <a:t>If necessary, vaginal examinations should be done by the provider.</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144228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just">
              <a:buFont typeface="Wingdings" panose="05000000000000000000" pitchFamily="2" charset="2"/>
              <a:buChar char="ü"/>
            </a:pPr>
            <a:r>
              <a:rPr lang="en-US" dirty="0" smtClean="0">
                <a:latin typeface="Times New Roman" panose="02020603050405020304" pitchFamily="18" charset="0"/>
                <a:cs typeface="Times New Roman" panose="02020603050405020304" pitchFamily="18" charset="0"/>
              </a:rPr>
              <a:t>Cervical dilation is the single most important indicator of the progress of labor.</a:t>
            </a:r>
          </a:p>
          <a:p>
            <a:pPr algn="just">
              <a:buFont typeface="Wingdings" panose="05000000000000000000" pitchFamily="2" charset="2"/>
              <a:buChar char="ü"/>
            </a:pPr>
            <a:r>
              <a:rPr lang="en-US" dirty="0" smtClean="0">
                <a:latin typeface="Times New Roman" panose="02020603050405020304" pitchFamily="18" charset="0"/>
                <a:cs typeface="Times New Roman" panose="02020603050405020304" pitchFamily="18" charset="0"/>
              </a:rPr>
              <a:t>Progress of labor is affected by size of fetal head, fetal presentation, fetal lie, fetal attitude, and fetal position.</a:t>
            </a:r>
          </a:p>
          <a:p>
            <a:pPr algn="just">
              <a:buFont typeface="Wingdings" panose="05000000000000000000" pitchFamily="2" charset="2"/>
              <a:buChar char="ü"/>
            </a:pPr>
            <a:r>
              <a:rPr lang="en-US" dirty="0" smtClean="0">
                <a:latin typeface="Times New Roman" panose="02020603050405020304" pitchFamily="18" charset="0"/>
                <a:cs typeface="Times New Roman" panose="02020603050405020304" pitchFamily="18" charset="0"/>
              </a:rPr>
              <a:t>The frequency, duration, and strength (intensity)of the uterine contractions cause fetal descent and cervical dilation</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219659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anose="02020603050405020304" pitchFamily="18" charset="0"/>
                <a:cs typeface="Times New Roman" panose="02020603050405020304" pitchFamily="18" charset="0"/>
              </a:rPr>
              <a:t>FIRST STAGE</a:t>
            </a:r>
            <a:endParaRPr lang="en-US"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lnSpcReduction="10000"/>
          </a:bodyPr>
          <a:lstStyle/>
          <a:p>
            <a:pPr marL="0" indent="0" algn="just">
              <a:buNone/>
            </a:pPr>
            <a:r>
              <a:rPr lang="en-US" dirty="0" smtClean="0">
                <a:latin typeface="Times New Roman" panose="02020603050405020304" pitchFamily="18" charset="0"/>
                <a:cs typeface="Times New Roman" panose="02020603050405020304" pitchFamily="18" charset="0"/>
              </a:rPr>
              <a:t>Lasts from onset of regular uterine contractions to full effacement and dilation of cervix (longer than second and third stages combined) </a:t>
            </a:r>
          </a:p>
          <a:p>
            <a:pPr marL="0" indent="0" algn="just">
              <a:buNone/>
            </a:pPr>
            <a:r>
              <a:rPr lang="en-US" b="1" dirty="0" smtClean="0">
                <a:latin typeface="Times New Roman" panose="02020603050405020304" pitchFamily="18" charset="0"/>
                <a:cs typeface="Times New Roman" panose="02020603050405020304" pitchFamily="18" charset="0"/>
              </a:rPr>
              <a:t>ASSESSMENT</a:t>
            </a:r>
          </a:p>
          <a:p>
            <a:pPr algn="just">
              <a:buFont typeface="Wingdings" panose="05000000000000000000" pitchFamily="2" charset="2"/>
              <a:buChar char="ü"/>
            </a:pPr>
            <a:r>
              <a:rPr lang="en-US" dirty="0" smtClean="0">
                <a:latin typeface="Times New Roman" panose="02020603050405020304" pitchFamily="18" charset="0"/>
                <a:cs typeface="Times New Roman" panose="02020603050405020304" pitchFamily="18" charset="0"/>
              </a:rPr>
              <a:t>Perform Leopold maneuvers.</a:t>
            </a:r>
          </a:p>
          <a:p>
            <a:pPr algn="just">
              <a:buFont typeface="Wingdings" panose="05000000000000000000" pitchFamily="2" charset="2"/>
              <a:buChar char="ü"/>
            </a:pPr>
            <a:r>
              <a:rPr lang="en-US" dirty="0" smtClean="0">
                <a:latin typeface="Times New Roman" panose="02020603050405020304" pitchFamily="18" charset="0"/>
                <a:cs typeface="Times New Roman" panose="02020603050405020304" pitchFamily="18" charset="0"/>
              </a:rPr>
              <a:t>Perform a vaginal examination as indicated (if no evidence of progress) to allow the examiner to assess whether client is in true labor and whether membranes have ruptured.</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93611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just">
              <a:buFont typeface="Wingdings" panose="05000000000000000000" pitchFamily="2" charset="2"/>
              <a:buChar char="ü"/>
            </a:pPr>
            <a:r>
              <a:rPr lang="en-US" dirty="0" smtClean="0">
                <a:latin typeface="Times New Roman" panose="02020603050405020304" pitchFamily="18" charset="0"/>
                <a:cs typeface="Times New Roman" panose="02020603050405020304" pitchFamily="18" charset="0"/>
              </a:rPr>
              <a:t>Encourage the client to take slow, deep breaths prior to the vaginal exam.</a:t>
            </a:r>
          </a:p>
          <a:p>
            <a:pPr algn="just">
              <a:buFont typeface="Wingdings" panose="05000000000000000000" pitchFamily="2" charset="2"/>
              <a:buChar char="ü"/>
            </a:pPr>
            <a:r>
              <a:rPr lang="en-US" dirty="0" smtClean="0">
                <a:latin typeface="Times New Roman" panose="02020603050405020304" pitchFamily="18" charset="0"/>
                <a:cs typeface="Times New Roman" panose="02020603050405020304" pitchFamily="18" charset="0"/>
              </a:rPr>
              <a:t>Monitor cervical dilation and effacement.</a:t>
            </a:r>
          </a:p>
          <a:p>
            <a:pPr algn="just">
              <a:buFont typeface="Wingdings" panose="05000000000000000000" pitchFamily="2" charset="2"/>
              <a:buChar char="ü"/>
            </a:pPr>
            <a:r>
              <a:rPr lang="en-US" dirty="0" smtClean="0">
                <a:latin typeface="Times New Roman" panose="02020603050405020304" pitchFamily="18" charset="0"/>
                <a:cs typeface="Times New Roman" panose="02020603050405020304" pitchFamily="18" charset="0"/>
              </a:rPr>
              <a:t>Monitor station and fetal presentation.</a:t>
            </a:r>
          </a:p>
          <a:p>
            <a:pPr algn="just">
              <a:buFont typeface="Wingdings" panose="05000000000000000000" pitchFamily="2" charset="2"/>
              <a:buChar char="ü"/>
            </a:pPr>
            <a:r>
              <a:rPr lang="en-US" dirty="0" smtClean="0">
                <a:latin typeface="Times New Roman" panose="02020603050405020304" pitchFamily="18" charset="0"/>
                <a:cs typeface="Times New Roman" panose="02020603050405020304" pitchFamily="18" charset="0"/>
              </a:rPr>
              <a:t>Prepare for impending delivery as the presenting part moves into positive stations and begins to push against the pelvic floor (crowning).</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507453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pPr algn="just">
              <a:buFont typeface="Wingdings" panose="05000000000000000000" pitchFamily="2" charset="2"/>
              <a:buChar char="ü"/>
            </a:pPr>
            <a:r>
              <a:rPr lang="en-US" dirty="0" smtClean="0">
                <a:latin typeface="Times New Roman" panose="02020603050405020304" pitchFamily="18" charset="0"/>
                <a:cs typeface="Times New Roman" panose="02020603050405020304" pitchFamily="18" charset="0"/>
              </a:rPr>
              <a:t>Assessments related to possible rupture of membranes When there is suspected rupture of membranes, first assess the FHR to ensure there is no fetal distress from possible umbilical cord prolapse, which can occur with the gush of amniotic fluid. </a:t>
            </a:r>
          </a:p>
          <a:p>
            <a:pPr algn="just">
              <a:buFont typeface="Wingdings" panose="05000000000000000000" pitchFamily="2" charset="2"/>
              <a:buChar char="ü"/>
            </a:pPr>
            <a:r>
              <a:rPr lang="en-US" dirty="0" smtClean="0">
                <a:latin typeface="Times New Roman" panose="02020603050405020304" pitchFamily="18" charset="0"/>
                <a:cs typeface="Times New Roman" panose="02020603050405020304" pitchFamily="18" charset="0"/>
              </a:rPr>
              <a:t>Verify presence of alkaline amniotic fluid using nitrazine paper (turns blue, pH 6.5 to 7.5).</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362609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pPr marL="0" indent="0" algn="just">
              <a:buNone/>
            </a:pPr>
            <a:r>
              <a:rPr lang="en-US" dirty="0" smtClean="0">
                <a:latin typeface="Times New Roman" panose="02020603050405020304" pitchFamily="18" charset="0"/>
                <a:cs typeface="Times New Roman" panose="02020603050405020304" pitchFamily="18" charset="0"/>
              </a:rPr>
              <a:t>A sample of the fluid can be obtained and viewed on a slide under a microscope. </a:t>
            </a:r>
          </a:p>
          <a:p>
            <a:pPr algn="just">
              <a:buFont typeface="Wingdings" panose="05000000000000000000" pitchFamily="2" charset="2"/>
              <a:buChar char="ü"/>
            </a:pPr>
            <a:r>
              <a:rPr lang="en-US" dirty="0" smtClean="0">
                <a:latin typeface="Times New Roman" panose="02020603050405020304" pitchFamily="18" charset="0"/>
                <a:cs typeface="Times New Roman" panose="02020603050405020304" pitchFamily="18" charset="0"/>
              </a:rPr>
              <a:t>Amniotic fluid will exhibit a frond‑like ferning pattern.</a:t>
            </a:r>
          </a:p>
          <a:p>
            <a:pPr algn="just">
              <a:buFont typeface="Wingdings" panose="05000000000000000000" pitchFamily="2" charset="2"/>
              <a:buChar char="ü"/>
            </a:pPr>
            <a:r>
              <a:rPr lang="en-US" dirty="0" smtClean="0">
                <a:latin typeface="Times New Roman" panose="02020603050405020304" pitchFamily="18" charset="0"/>
                <a:cs typeface="Times New Roman" panose="02020603050405020304" pitchFamily="18" charset="0"/>
              </a:rPr>
              <a:t> Assess the amniotic fluid for color and odor. Expected findings are clear, the color of water, and free of odor.</a:t>
            </a:r>
          </a:p>
          <a:p>
            <a:pPr algn="just">
              <a:buFont typeface="Wingdings" panose="05000000000000000000" pitchFamily="2" charset="2"/>
              <a:buChar char="ü"/>
            </a:pPr>
            <a:r>
              <a:rPr lang="en-US" dirty="0" smtClean="0">
                <a:latin typeface="Times New Roman" panose="02020603050405020304" pitchFamily="18" charset="0"/>
                <a:cs typeface="Times New Roman" panose="02020603050405020304" pitchFamily="18" charset="0"/>
              </a:rPr>
              <a:t> Abnormal findings include the presence of meconium, abnormal color (yellow, green), and a foul odor.</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2886374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47</TotalTime>
  <Words>1382</Words>
  <Application>Microsoft Office PowerPoint</Application>
  <PresentationFormat>On-screen Show (4:3)</PresentationFormat>
  <Paragraphs>121</Paragraphs>
  <Slides>26</Slides>
  <Notes>0</Notes>
  <HiddenSlides>0</HiddenSlides>
  <MMClips>0</MMClips>
  <ScaleCrop>false</ScaleCrop>
  <HeadingPairs>
    <vt:vector size="4" baseType="variant">
      <vt:variant>
        <vt:lpstr>Theme</vt:lpstr>
      </vt:variant>
      <vt:variant>
        <vt:i4>1</vt:i4>
      </vt:variant>
      <vt:variant>
        <vt:lpstr>Slide Titles</vt:lpstr>
      </vt:variant>
      <vt:variant>
        <vt:i4>26</vt:i4>
      </vt:variant>
    </vt:vector>
  </HeadingPairs>
  <TitlesOfParts>
    <vt:vector size="27" baseType="lpstr">
      <vt:lpstr>Office Theme</vt:lpstr>
      <vt:lpstr>NURSING CARE DURING STAGES OF LABOR</vt:lpstr>
      <vt:lpstr>INTRODUCTION </vt:lpstr>
      <vt:lpstr>NURSING RESPONSIBILITIES</vt:lpstr>
      <vt:lpstr>PowerPoint Presentation</vt:lpstr>
      <vt:lpstr>PowerPoint Presentation</vt:lpstr>
      <vt:lpstr>FIRST STAGE</vt:lpstr>
      <vt:lpstr>PowerPoint Presentation</vt:lpstr>
      <vt:lpstr>PowerPoint Presentation</vt:lpstr>
      <vt:lpstr>PowerPoint Presentation</vt:lpstr>
      <vt:lpstr>PowerPoint Presentation</vt:lpstr>
      <vt:lpstr>NURSING ACTIONS</vt:lpstr>
      <vt:lpstr>PowerPoint Presentation</vt:lpstr>
      <vt:lpstr>PowerPoint Presentation</vt:lpstr>
      <vt:lpstr>PowerPoint Presentation</vt:lpstr>
      <vt:lpstr>PowerPoint Presentation</vt:lpstr>
      <vt:lpstr>SECOND STAGE</vt:lpstr>
      <vt:lpstr>PowerPoint Presentation</vt:lpstr>
      <vt:lpstr>PowerPoint Presentation</vt:lpstr>
      <vt:lpstr>PowerPoint Presentation</vt:lpstr>
      <vt:lpstr>THIRD STAGE</vt:lpstr>
      <vt:lpstr>PowerPoint Presentation</vt:lpstr>
      <vt:lpstr>PowerPoint Presentation</vt:lpstr>
      <vt:lpstr>PowerPoint Presentation</vt:lpstr>
      <vt:lpstr>FOURTH STAGE</vt:lpstr>
      <vt:lpstr>NURSING ACTIONS</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NURSING CARE DURING STAGES OF LABOR</dc:title>
  <dc:creator>FAIDA</dc:creator>
  <cp:lastModifiedBy>FAIDA</cp:lastModifiedBy>
  <cp:revision>6</cp:revision>
  <dcterms:created xsi:type="dcterms:W3CDTF">2022-10-02T17:54:51Z</dcterms:created>
  <dcterms:modified xsi:type="dcterms:W3CDTF">2022-10-02T18:42:44Z</dcterms:modified>
</cp:coreProperties>
</file>