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slides/slide229.xml" ContentType="application/vnd.openxmlformats-officedocument.presentationml.slide+xml"/>
  <Override PartName="/ppt/slides/slide276.xml" ContentType="application/vnd.openxmlformats-officedocument.presentationml.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s/slide218.xml" ContentType="application/vnd.openxmlformats-officedocument.presentationml.slide+xml"/>
  <Override PartName="/ppt/slides/slide265.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s/slide207.xml" ContentType="application/vnd.openxmlformats-officedocument.presentationml.slide+xml"/>
  <Override PartName="/ppt/slides/slide254.xml" ContentType="application/vnd.openxmlformats-officedocument.presentationml.slid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232.xml" ContentType="application/vnd.openxmlformats-officedocument.presentationml.slide+xml"/>
  <Override PartName="/ppt/slides/slide243.xml" ContentType="application/vnd.openxmlformats-officedocument.presentationml.slide+xml"/>
  <Override PartName="/ppt/notesMasters/notesMaster1.xml" ContentType="application/vnd.openxmlformats-officedocument.presentationml.notesMaster+xml"/>
  <Override PartName="/ppt/slides/slide169.xml" ContentType="application/vnd.openxmlformats-officedocument.presentationml.slide+xml"/>
  <Override PartName="/ppt/slides/slide221.xml" ContentType="application/vnd.openxmlformats-officedocument.presentationml.slide+xml"/>
  <Override PartName="/ppt/tableStyles.xml" ContentType="application/vnd.openxmlformats-officedocument.presentationml.tableStyles+xml"/>
  <Override PartName="/ppt/slides/slide147.xml" ContentType="application/vnd.openxmlformats-officedocument.presentationml.slide+xml"/>
  <Override PartName="/ppt/slides/slide158.xml" ContentType="application/vnd.openxmlformats-officedocument.presentationml.slide+xml"/>
  <Override PartName="/ppt/slides/slide194.xml" ContentType="application/vnd.openxmlformats-officedocument.presentationml.slide+xml"/>
  <Override PartName="/ppt/slides/slide210.xml" ContentType="application/vnd.openxmlformats-officedocument.presentationml.slide+xml"/>
  <Override PartName="/ppt/slides/slide99.xml" ContentType="application/vnd.openxmlformats-officedocument.presentationml.slide+xml"/>
  <Override PartName="/ppt/slides/slide136.xml" ContentType="application/vnd.openxmlformats-officedocument.presentationml.slide+xml"/>
  <Override PartName="/ppt/slides/slide183.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25.xml" ContentType="application/vnd.openxmlformats-officedocument.presentationml.slide+xml"/>
  <Override PartName="/ppt/slides/slide172.xml" ContentType="application/vnd.openxmlformats-officedocument.presentationml.slide+xml"/>
  <Override PartName="/ppt/slides/slide259.xml" ContentType="application/vnd.openxmlformats-officedocument.presentationml.slide+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s/slide2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55.xml" ContentType="application/vnd.openxmlformats-officedocument.presentationml.slide+xml"/>
  <Override PartName="/ppt/slides/slide237.xml" ContentType="application/vnd.openxmlformats-officedocument.presentationml.slide+xml"/>
  <Override PartName="/ppt/slides/slide284.xml" ContentType="application/vnd.openxmlformats-officedocument.presentationml.slide+xml"/>
  <Override PartName="/ppt/theme/theme2.xml" ContentType="application/vnd.openxmlformats-officedocument.theme+xml"/>
  <Override PartName="/ppt/slides/slide33.xml" ContentType="application/vnd.openxmlformats-officedocument.presentationml.slide+xml"/>
  <Override PartName="/ppt/slides/slide44.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215.xml" ContentType="application/vnd.openxmlformats-officedocument.presentationml.slide+xml"/>
  <Override PartName="/ppt/slides/slide226.xml" ContentType="application/vnd.openxmlformats-officedocument.presentationml.slide+xml"/>
  <Override PartName="/ppt/slides/slide262.xml" ContentType="application/vnd.openxmlformats-officedocument.presentationml.slide+xml"/>
  <Override PartName="/ppt/slides/slide273.xml" ContentType="application/vnd.openxmlformats-officedocument.presentationml.slide+xml"/>
  <Override PartName="/ppt/presentation.xml" ContentType="application/vnd.openxmlformats-officedocument.presentationml.presentation.main+xml"/>
  <Override PartName="/ppt/slides/slide22.xml" ContentType="application/vnd.openxmlformats-officedocument.presentationml.slide+xml"/>
  <Override PartName="/ppt/slides/slide199.xml" ContentType="application/vnd.openxmlformats-officedocument.presentationml.slide+xml"/>
  <Override PartName="/ppt/slides/slide204.xml" ContentType="application/vnd.openxmlformats-officedocument.presentationml.slide+xml"/>
  <Override PartName="/ppt/slides/slide2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188.xml" ContentType="application/vnd.openxmlformats-officedocument.presentationml.slide+xml"/>
  <Override PartName="/ppt/slides/slide240.xml" ContentType="application/vnd.openxmlformats-officedocument.presentationml.slide+xml"/>
  <Override PartName="/ppt/slides/slide119.xml" ContentType="application/vnd.openxmlformats-officedocument.presentationml.slide+xml"/>
  <Override PartName="/ppt/slides/slide166.xml" ContentType="application/vnd.openxmlformats-officedocument.presentationml.slide+xml"/>
  <Override PartName="/ppt/slides/slide177.xml" ContentType="application/vnd.openxmlformats-officedocument.presentationml.slide+xml"/>
  <Override PartName="/ppt/slideLayouts/slideLayout10.xml" ContentType="application/vnd.openxmlformats-officedocument.presentationml.slideLayout+xml"/>
  <Override PartName="/ppt/slides/slide108.xml" ContentType="application/vnd.openxmlformats-officedocument.presentationml.slide+xml"/>
  <Override PartName="/ppt/slides/slide155.xml" ContentType="application/vnd.openxmlformats-officedocument.presentationml.slide+xml"/>
  <Override PartName="/ppt/slides/slide49.xml" ContentType="application/vnd.openxmlformats-officedocument.presentationml.slide+xml"/>
  <Override PartName="/ppt/slides/slide96.xml" ContentType="application/vnd.openxmlformats-officedocument.presentationml.slide+xml"/>
  <Override PartName="/ppt/slides/slide144.xml" ContentType="application/vnd.openxmlformats-officedocument.presentationml.slide+xml"/>
  <Override PartName="/ppt/slides/slide191.xml" ContentType="application/vnd.openxmlformats-officedocument.presentationml.slide+xml"/>
  <Override PartName="/ppt/slides/slide278.xml" ContentType="application/vnd.openxmlformats-officedocument.presentationml.slide+xml"/>
  <Override PartName="/ppt/slides/slide38.xml" ContentType="application/vnd.openxmlformats-officedocument.presentationml.slide+xml"/>
  <Override PartName="/ppt/slides/slide85.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80.xml" ContentType="application/vnd.openxmlformats-officedocument.presentationml.slide+xml"/>
  <Override PartName="/ppt/slides/slide267.xml" ContentType="application/vnd.openxmlformats-officedocument.presentationml.slide+xml"/>
  <Override PartName="/ppt/slides/slide27.xml" ContentType="application/vnd.openxmlformats-officedocument.presentationml.slide+xml"/>
  <Override PartName="/ppt/slides/slide74.xml" ContentType="application/vnd.openxmlformats-officedocument.presentationml.slide+xml"/>
  <Override PartName="/ppt/slides/slide111.xml" ContentType="application/vnd.openxmlformats-officedocument.presentationml.slide+xml"/>
  <Override PartName="/ppt/slides/slide209.xml" ContentType="application/vnd.openxmlformats-officedocument.presentationml.slide+xml"/>
  <Override PartName="/ppt/slides/slide256.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100.xml" ContentType="application/vnd.openxmlformats-officedocument.presentationml.slide+xml"/>
  <Override PartName="/ppt/slides/slide234.xml" ContentType="application/vnd.openxmlformats-officedocument.presentationml.slide+xml"/>
  <Override PartName="/ppt/slides/slide245.xml" ContentType="application/vnd.openxmlformats-officedocument.presentationml.slide+xml"/>
  <Override PartName="/ppt/slides/slide281.xml" ContentType="application/vnd.openxmlformats-officedocument.presentationml.slide+xml"/>
  <Override PartName="/ppt/slides/slide41.xml" ContentType="application/vnd.openxmlformats-officedocument.presentationml.slide+xml"/>
  <Override PartName="/ppt/slides/slide223.xml" ContentType="application/vnd.openxmlformats-officedocument.presentationml.slide+xml"/>
  <Override PartName="/ppt/slides/slide270.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s/slide196.xml" ContentType="application/vnd.openxmlformats-officedocument.presentationml.slide+xml"/>
  <Override PartName="/ppt/slides/slide212.xml" ContentType="application/vnd.openxmlformats-officedocument.presentationml.slide+xml"/>
  <Override PartName="/ppt/slides/slide138.xml" ContentType="application/vnd.openxmlformats-officedocument.presentationml.slide+xml"/>
  <Override PartName="/ppt/slides/slide167.xml" ContentType="application/vnd.openxmlformats-officedocument.presentationml.slide+xml"/>
  <Override PartName="/ppt/slides/slide185.xml" ContentType="application/vnd.openxmlformats-officedocument.presentationml.slide+xml"/>
  <Override PartName="/ppt/slides/slide201.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174.xml" ContentType="application/vnd.openxmlformats-officedocument.presentationml.slide+xml"/>
  <Override PartName="/ppt/slides/slide192.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s/slide163.xml" ContentType="application/vnd.openxmlformats-officedocument.presentationml.slide+xml"/>
  <Override PartName="/ppt/slides/slide181.xml" ContentType="application/vnd.openxmlformats-officedocument.presentationml.slide+xml"/>
  <Override PartName="/ppt/slides/slide279.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170.xml" ContentType="application/vnd.openxmlformats-officedocument.presentationml.slide+xml"/>
  <Override PartName="/ppt/slides/slide239.xml" ContentType="application/vnd.openxmlformats-officedocument.presentationml.slide+xml"/>
  <Override PartName="/ppt/slides/slide257.xml" ContentType="application/vnd.openxmlformats-officedocument.presentationml.slide+xml"/>
  <Override PartName="/ppt/slides/slide268.xml" ContentType="application/vnd.openxmlformats-officedocument.presentationml.slide+xml"/>
  <Override PartName="/ppt/slides/slide286.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s/slide217.xml" ContentType="application/vnd.openxmlformats-officedocument.presentationml.slide+xml"/>
  <Override PartName="/ppt/slides/slide228.xml" ContentType="application/vnd.openxmlformats-officedocument.presentationml.slide+xml"/>
  <Override PartName="/ppt/slides/slide246.xml" ContentType="application/vnd.openxmlformats-officedocument.presentationml.slide+xml"/>
  <Override PartName="/ppt/slides/slide264.xml" ContentType="application/vnd.openxmlformats-officedocument.presentationml.slide+xml"/>
  <Override PartName="/ppt/slides/slide275.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slides/slide206.xml" ContentType="application/vnd.openxmlformats-officedocument.presentationml.slide+xml"/>
  <Override PartName="/ppt/slides/slide235.xml" ContentType="application/vnd.openxmlformats-officedocument.presentationml.slide+xml"/>
  <Override PartName="/ppt/slides/slide253.xml" ContentType="application/vnd.openxmlformats-officedocument.presentationml.slide+xml"/>
  <Override PartName="/ppt/slides/slide282.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s/slide213.xml" ContentType="application/vnd.openxmlformats-officedocument.presentationml.slide+xml"/>
  <Override PartName="/ppt/slides/slide224.xml" ContentType="application/vnd.openxmlformats-officedocument.presentationml.slide+xml"/>
  <Override PartName="/ppt/slides/slide242.xml" ContentType="application/vnd.openxmlformats-officedocument.presentationml.slide+xml"/>
  <Override PartName="/ppt/slides/slide260.xml" ContentType="application/vnd.openxmlformats-officedocument.presentationml.slide+xml"/>
  <Override PartName="/ppt/slides/slide271.xml" ContentType="application/vnd.openxmlformats-officedocument.presentationml.slide+xml"/>
  <Override PartName="/ppt/slideLayouts/slideLayout1.xml" ContentType="application/vnd.openxmlformats-officedocument.presentationml.slideLayout+xml"/>
  <Default Extension="wav" ContentType="audio/wav"/>
  <Override PartName="/ppt/slides/slide20.xml" ContentType="application/vnd.openxmlformats-officedocument.presentationml.slide+xml"/>
  <Override PartName="/ppt/slides/slide168.xml" ContentType="application/vnd.openxmlformats-officedocument.presentationml.slide+xml"/>
  <Override PartName="/ppt/slides/slide179.xml" ContentType="application/vnd.openxmlformats-officedocument.presentationml.slide+xml"/>
  <Override PartName="/ppt/slides/slide197.xml" ContentType="application/vnd.openxmlformats-officedocument.presentationml.slide+xml"/>
  <Override PartName="/ppt/slides/slide202.xml" ContentType="application/vnd.openxmlformats-officedocument.presentationml.slide+xml"/>
  <Override PartName="/ppt/slides/slide231.xml" ContentType="application/vnd.openxmlformats-officedocument.presentationml.slide+xml"/>
  <Override PartName="/ppt/slides/slide139.xml" ContentType="application/vnd.openxmlformats-officedocument.presentationml.slide+xml"/>
  <Override PartName="/ppt/slides/slide157.xml" ContentType="application/vnd.openxmlformats-officedocument.presentationml.slide+xml"/>
  <Override PartName="/ppt/slides/slide186.xml" ContentType="application/vnd.openxmlformats-officedocument.presentationml.slide+xml"/>
  <Override PartName="/ppt/slides/slide220.xml" ContentType="application/vnd.openxmlformats-officedocument.presentationml.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164.xml" ContentType="application/vnd.openxmlformats-officedocument.presentationml.slide+xml"/>
  <Override PartName="/ppt/slides/slide175.xml" ContentType="application/vnd.openxmlformats-officedocument.presentationml.slide+xml"/>
  <Override PartName="/ppt/slides/slide193.xml" ContentType="application/vnd.openxmlformats-officedocument.presentationml.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slides/slide171.xml" ContentType="application/vnd.openxmlformats-officedocument.presentationml.slide+xml"/>
  <Override PartName="/ppt/slides/slide182.xml" ContentType="application/vnd.openxmlformats-officedocument.presentationml.slide+xml"/>
  <Override PartName="/ppt/slides/slide269.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Override PartName="/ppt/slides/slide258.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s/slide236.xml" ContentType="application/vnd.openxmlformats-officedocument.presentationml.slide+xml"/>
  <Override PartName="/ppt/slides/slide247.xml" ContentType="application/vnd.openxmlformats-officedocument.presentationml.slide+xml"/>
  <Override PartName="/ppt/slides/slide283.xml" ContentType="application/vnd.openxmlformats-officedocument.presentationml.slide+xml"/>
  <Override PartName="/ppt/slideLayouts/slideLayout6.xml" ContentType="application/vnd.openxmlformats-officedocument.presentationml.slideLayout+xml"/>
  <Override PartName="/ppt/slides/slide43.xml" ContentType="application/vnd.openxmlformats-officedocument.presentationml.slide+xml"/>
  <Override PartName="/ppt/slides/slide90.xml" ContentType="application/vnd.openxmlformats-officedocument.presentationml.slide+xml"/>
  <Override PartName="/ppt/slides/slide225.xml" ContentType="application/vnd.openxmlformats-officedocument.presentationml.slide+xml"/>
  <Override PartName="/ppt/slides/slide272.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Override PartName="/ppt/slides/slide214.xml" ContentType="application/vnd.openxmlformats-officedocument.presentationml.slide+xml"/>
  <Override PartName="/ppt/slides/slide2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slides/slide187.xml" ContentType="application/vnd.openxmlformats-officedocument.presentationml.slide+xml"/>
  <Override PartName="/ppt/slides/slide198.xml" ContentType="application/vnd.openxmlformats-officedocument.presentationml.slide+xml"/>
  <Override PartName="/ppt/slides/slide203.xml" ContentType="application/vnd.openxmlformats-officedocument.presentationml.slide+xml"/>
  <Override PartName="/ppt/slides/slide250.xml" ContentType="application/vnd.openxmlformats-officedocument.presentationml.slide+xml"/>
  <Override PartName="/ppt/slides/slide129.xml" ContentType="application/vnd.openxmlformats-officedocument.presentationml.slide+xml"/>
  <Override PartName="/ppt/slides/slide176.xml" ContentType="application/vnd.openxmlformats-officedocument.presentationml.slide+xml"/>
  <Override PartName="/ppt/slides/slide118.xml" ContentType="application/vnd.openxmlformats-officedocument.presentationml.slide+xml"/>
  <Override PartName="/ppt/slides/slide165.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107.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slides/slide190.xml" ContentType="application/vnd.openxmlformats-officedocument.presentationml.slide+xml"/>
  <Override PartName="/ppt/viewProps.xml" ContentType="application/vnd.openxmlformats-officedocument.presentationml.viewProps+xml"/>
  <Override PartName="/ppt/slides/slide48.xml" ContentType="application/vnd.openxmlformats-officedocument.presentationml.slide+xml"/>
  <Override PartName="/ppt/slides/slide95.xml" ContentType="application/vnd.openxmlformats-officedocument.presentationml.slide+xml"/>
  <Override PartName="/ppt/slides/slide132.xml" ContentType="application/vnd.openxmlformats-officedocument.presentationml.slide+xml"/>
  <Override PartName="/ppt/slides/slide27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slides/slide208.xml" ContentType="application/vnd.openxmlformats-officedocument.presentationml.slide+xml"/>
  <Override PartName="/ppt/slides/slide219.xml" ContentType="application/vnd.openxmlformats-officedocument.presentationml.slide+xml"/>
  <Override PartName="/ppt/slides/slide255.xml" ContentType="application/vnd.openxmlformats-officedocument.presentationml.slide+xml"/>
  <Override PartName="/ppt/slides/slide266.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62.xml" ContentType="application/vnd.openxmlformats-officedocument.presentationml.slide+xml"/>
  <Override PartName="/ppt/slides/slide110.xml" ContentType="application/vnd.openxmlformats-officedocument.presentationml.slide+xml"/>
  <Override PartName="/ppt/slides/slide244.xml" ContentType="application/vnd.openxmlformats-officedocument.presentationml.slide+xml"/>
  <Override PartName="/ppt/slideLayouts/slideLayout3.xml" ContentType="application/vnd.openxmlformats-officedocument.presentationml.slideLayout+xml"/>
  <Override PartName="/ppt/slides/slide51.xml" ContentType="application/vnd.openxmlformats-officedocument.presentationml.slide+xml"/>
  <Override PartName="/ppt/slides/slide233.xml" ContentType="application/vnd.openxmlformats-officedocument.presentationml.slide+xml"/>
  <Override PartName="/ppt/slides/slide280.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slides/slide211.xml" ContentType="application/vnd.openxmlformats-officedocument.presentationml.slide+xml"/>
  <Override PartName="/ppt/slides/slide222.xml" ContentType="application/vnd.openxmlformats-officedocument.presentationml.slide+xml"/>
  <Override PartName="/ppt/slides/slide148.xml" ContentType="application/vnd.openxmlformats-officedocument.presentationml.slide+xml"/>
  <Override PartName="/ppt/slides/slide195.xml" ContentType="application/vnd.openxmlformats-officedocument.presentationml.slide+xml"/>
  <Override PartName="/ppt/slides/slide200.xml" ContentType="application/vnd.openxmlformats-officedocument.presentationml.slide+xml"/>
  <Override PartName="/ppt/slides/slide89.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73.xml" ContentType="application/vnd.openxmlformats-officedocument.presentationml.slide+xml"/>
  <Override PartName="/ppt/slides/slide184.xml" ContentType="application/vnd.openxmlformats-officedocument.presentationml.slide+xml"/>
  <Override PartName="/ppt/slides/slide78.xml" ContentType="application/vnd.openxmlformats-officedocument.presentationml.slide+xml"/>
  <Override PartName="/ppt/slides/slide115.xml" ContentType="application/vnd.openxmlformats-officedocument.presentationml.slide+xml"/>
  <Override PartName="/ppt/slides/slide162.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104.xml" ContentType="application/vnd.openxmlformats-officedocument.presentationml.slide+xml"/>
  <Override PartName="/ppt/slides/slide151.xml" ContentType="application/vnd.openxmlformats-officedocument.presentationml.slide+xml"/>
  <Override PartName="/ppt/slides/slide238.xml" ContentType="application/vnd.openxmlformats-officedocument.presentationml.slide+xml"/>
  <Override PartName="/ppt/slides/slide249.xml" ContentType="application/vnd.openxmlformats-officedocument.presentationml.slide+xml"/>
  <Override PartName="/ppt/slides/slide2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5.xml" ContentType="application/vnd.openxmlformats-officedocument.presentationml.slide+xml"/>
  <Override PartName="/ppt/slides/slide92.xml" ContentType="application/vnd.openxmlformats-officedocument.presentationml.slide+xml"/>
  <Override PartName="/ppt/slides/slide140.xml" ContentType="application/vnd.openxmlformats-officedocument.presentationml.slide+xml"/>
  <Override PartName="/ppt/slides/slide227.xml" ContentType="application/vnd.openxmlformats-officedocument.presentationml.slide+xml"/>
  <Override PartName="/ppt/slides/slide274.xml" ContentType="application/vnd.openxmlformats-officedocument.presentationml.slide+xml"/>
  <Override PartName="/ppt/slides/slide34.xml" ContentType="application/vnd.openxmlformats-officedocument.presentationml.slide+xml"/>
  <Override PartName="/ppt/slides/slide81.xml" ContentType="application/vnd.openxmlformats-officedocument.presentationml.slide+xml"/>
  <Override PartName="/ppt/slides/slide216.xml" ContentType="application/vnd.openxmlformats-officedocument.presentationml.slide+xml"/>
  <Override PartName="/ppt/slides/slide263.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70.xml" ContentType="application/vnd.openxmlformats-officedocument.presentationml.slide+xml"/>
  <Override PartName="/ppt/slides/slide189.xml" ContentType="application/vnd.openxmlformats-officedocument.presentationml.slide+xml"/>
  <Override PartName="/ppt/slides/slide205.xml" ContentType="application/vnd.openxmlformats-officedocument.presentationml.slide+xml"/>
  <Override PartName="/ppt/slides/slide241.xml" ContentType="application/vnd.openxmlformats-officedocument.presentationml.slide+xml"/>
  <Override PartName="/ppt/slides/slide252.xml" ContentType="application/vnd.openxmlformats-officedocument.presentationml.slide+xml"/>
  <Override PartName="/ppt/slides/slide12.xml" ContentType="application/vnd.openxmlformats-officedocument.presentationml.slide+xml"/>
  <Override PartName="/ppt/slides/slide178.xml" ContentType="application/vnd.openxmlformats-officedocument.presentationml.slide+xml"/>
  <Override PartName="/ppt/slides/slide2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8"/>
  </p:notesMasterIdLst>
  <p:sldIdLst>
    <p:sldId id="256" r:id="rId2"/>
    <p:sldId id="257" r:id="rId3"/>
    <p:sldId id="260" r:id="rId4"/>
    <p:sldId id="258"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90" r:id="rId34"/>
    <p:sldId id="291" r:id="rId35"/>
    <p:sldId id="292" r:id="rId36"/>
    <p:sldId id="293" r:id="rId37"/>
    <p:sldId id="294" r:id="rId38"/>
    <p:sldId id="289" r:id="rId39"/>
    <p:sldId id="295" r:id="rId40"/>
    <p:sldId id="296" r:id="rId41"/>
    <p:sldId id="297" r:id="rId42"/>
    <p:sldId id="298" r:id="rId43"/>
    <p:sldId id="299" r:id="rId44"/>
    <p:sldId id="300" r:id="rId45"/>
    <p:sldId id="301" r:id="rId46"/>
    <p:sldId id="302" r:id="rId47"/>
    <p:sldId id="306" r:id="rId48"/>
    <p:sldId id="303" r:id="rId49"/>
    <p:sldId id="304"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0" r:id="rId64"/>
    <p:sldId id="321" r:id="rId65"/>
    <p:sldId id="322" r:id="rId66"/>
    <p:sldId id="323" r:id="rId67"/>
    <p:sldId id="324" r:id="rId68"/>
    <p:sldId id="325" r:id="rId69"/>
    <p:sldId id="326" r:id="rId70"/>
    <p:sldId id="327" r:id="rId71"/>
    <p:sldId id="328" r:id="rId72"/>
    <p:sldId id="329" r:id="rId73"/>
    <p:sldId id="330" r:id="rId74"/>
    <p:sldId id="331" r:id="rId75"/>
    <p:sldId id="332" r:id="rId76"/>
    <p:sldId id="333" r:id="rId77"/>
    <p:sldId id="334" r:id="rId78"/>
    <p:sldId id="335" r:id="rId79"/>
    <p:sldId id="336" r:id="rId80"/>
    <p:sldId id="337" r:id="rId81"/>
    <p:sldId id="338" r:id="rId82"/>
    <p:sldId id="339" r:id="rId83"/>
    <p:sldId id="340" r:id="rId84"/>
    <p:sldId id="341" r:id="rId85"/>
    <p:sldId id="342" r:id="rId86"/>
    <p:sldId id="343" r:id="rId87"/>
    <p:sldId id="344" r:id="rId88"/>
    <p:sldId id="345" r:id="rId89"/>
    <p:sldId id="346" r:id="rId90"/>
    <p:sldId id="347" r:id="rId91"/>
    <p:sldId id="348" r:id="rId92"/>
    <p:sldId id="349" r:id="rId93"/>
    <p:sldId id="352" r:id="rId94"/>
    <p:sldId id="353" r:id="rId95"/>
    <p:sldId id="354" r:id="rId96"/>
    <p:sldId id="355" r:id="rId97"/>
    <p:sldId id="356" r:id="rId98"/>
    <p:sldId id="357" r:id="rId99"/>
    <p:sldId id="351" r:id="rId100"/>
    <p:sldId id="358" r:id="rId101"/>
    <p:sldId id="359" r:id="rId102"/>
    <p:sldId id="360" r:id="rId103"/>
    <p:sldId id="361" r:id="rId104"/>
    <p:sldId id="362" r:id="rId105"/>
    <p:sldId id="363" r:id="rId106"/>
    <p:sldId id="364" r:id="rId107"/>
    <p:sldId id="365" r:id="rId108"/>
    <p:sldId id="366" r:id="rId109"/>
    <p:sldId id="376" r:id="rId110"/>
    <p:sldId id="375" r:id="rId111"/>
    <p:sldId id="367" r:id="rId112"/>
    <p:sldId id="368" r:id="rId113"/>
    <p:sldId id="369" r:id="rId114"/>
    <p:sldId id="370" r:id="rId115"/>
    <p:sldId id="371" r:id="rId116"/>
    <p:sldId id="372" r:id="rId117"/>
    <p:sldId id="373" r:id="rId118"/>
    <p:sldId id="374" r:id="rId119"/>
    <p:sldId id="377" r:id="rId120"/>
    <p:sldId id="378" r:id="rId121"/>
    <p:sldId id="379" r:id="rId122"/>
    <p:sldId id="380" r:id="rId123"/>
    <p:sldId id="381" r:id="rId124"/>
    <p:sldId id="382" r:id="rId125"/>
    <p:sldId id="383" r:id="rId126"/>
    <p:sldId id="384" r:id="rId127"/>
    <p:sldId id="385" r:id="rId128"/>
    <p:sldId id="386" r:id="rId129"/>
    <p:sldId id="387" r:id="rId130"/>
    <p:sldId id="388" r:id="rId131"/>
    <p:sldId id="389" r:id="rId132"/>
    <p:sldId id="390" r:id="rId133"/>
    <p:sldId id="391" r:id="rId134"/>
    <p:sldId id="392" r:id="rId135"/>
    <p:sldId id="393" r:id="rId136"/>
    <p:sldId id="394" r:id="rId137"/>
    <p:sldId id="395" r:id="rId138"/>
    <p:sldId id="396" r:id="rId139"/>
    <p:sldId id="397" r:id="rId140"/>
    <p:sldId id="401" r:id="rId141"/>
    <p:sldId id="398" r:id="rId142"/>
    <p:sldId id="399" r:id="rId143"/>
    <p:sldId id="400" r:id="rId144"/>
    <p:sldId id="402" r:id="rId145"/>
    <p:sldId id="403" r:id="rId146"/>
    <p:sldId id="404" r:id="rId147"/>
    <p:sldId id="405" r:id="rId148"/>
    <p:sldId id="406" r:id="rId149"/>
    <p:sldId id="409" r:id="rId150"/>
    <p:sldId id="410" r:id="rId151"/>
    <p:sldId id="407" r:id="rId152"/>
    <p:sldId id="408" r:id="rId153"/>
    <p:sldId id="411" r:id="rId154"/>
    <p:sldId id="412" r:id="rId155"/>
    <p:sldId id="413" r:id="rId156"/>
    <p:sldId id="414" r:id="rId157"/>
    <p:sldId id="415" r:id="rId158"/>
    <p:sldId id="426" r:id="rId159"/>
    <p:sldId id="428" r:id="rId160"/>
    <p:sldId id="429" r:id="rId161"/>
    <p:sldId id="416" r:id="rId162"/>
    <p:sldId id="417" r:id="rId163"/>
    <p:sldId id="418" r:id="rId164"/>
    <p:sldId id="420" r:id="rId165"/>
    <p:sldId id="421" r:id="rId166"/>
    <p:sldId id="422" r:id="rId167"/>
    <p:sldId id="548" r:id="rId168"/>
    <p:sldId id="549" r:id="rId169"/>
    <p:sldId id="550" r:id="rId170"/>
    <p:sldId id="551" r:id="rId171"/>
    <p:sldId id="552" r:id="rId172"/>
    <p:sldId id="553" r:id="rId173"/>
    <p:sldId id="554" r:id="rId174"/>
    <p:sldId id="555" r:id="rId175"/>
    <p:sldId id="556" r:id="rId176"/>
    <p:sldId id="557" r:id="rId177"/>
    <p:sldId id="558" r:id="rId178"/>
    <p:sldId id="559" r:id="rId179"/>
    <p:sldId id="560" r:id="rId180"/>
    <p:sldId id="561" r:id="rId181"/>
    <p:sldId id="562" r:id="rId182"/>
    <p:sldId id="563" r:id="rId183"/>
    <p:sldId id="564" r:id="rId184"/>
    <p:sldId id="565" r:id="rId185"/>
    <p:sldId id="566" r:id="rId186"/>
    <p:sldId id="567" r:id="rId187"/>
    <p:sldId id="568" r:id="rId188"/>
    <p:sldId id="569" r:id="rId189"/>
    <p:sldId id="570" r:id="rId190"/>
    <p:sldId id="423" r:id="rId191"/>
    <p:sldId id="424" r:id="rId192"/>
    <p:sldId id="425" r:id="rId193"/>
    <p:sldId id="427" r:id="rId194"/>
    <p:sldId id="430" r:id="rId195"/>
    <p:sldId id="431" r:id="rId196"/>
    <p:sldId id="432" r:id="rId197"/>
    <p:sldId id="433" r:id="rId198"/>
    <p:sldId id="434" r:id="rId199"/>
    <p:sldId id="435" r:id="rId200"/>
    <p:sldId id="436" r:id="rId201"/>
    <p:sldId id="437" r:id="rId202"/>
    <p:sldId id="438" r:id="rId203"/>
    <p:sldId id="439" r:id="rId204"/>
    <p:sldId id="440" r:id="rId205"/>
    <p:sldId id="441" r:id="rId206"/>
    <p:sldId id="442" r:id="rId207"/>
    <p:sldId id="443" r:id="rId208"/>
    <p:sldId id="444" r:id="rId209"/>
    <p:sldId id="445" r:id="rId210"/>
    <p:sldId id="446" r:id="rId211"/>
    <p:sldId id="447" r:id="rId212"/>
    <p:sldId id="448" r:id="rId213"/>
    <p:sldId id="449" r:id="rId214"/>
    <p:sldId id="450" r:id="rId215"/>
    <p:sldId id="451" r:id="rId216"/>
    <p:sldId id="452" r:id="rId217"/>
    <p:sldId id="453" r:id="rId218"/>
    <p:sldId id="454" r:id="rId219"/>
    <p:sldId id="455" r:id="rId220"/>
    <p:sldId id="456" r:id="rId221"/>
    <p:sldId id="457" r:id="rId222"/>
    <p:sldId id="458" r:id="rId223"/>
    <p:sldId id="459" r:id="rId224"/>
    <p:sldId id="460" r:id="rId225"/>
    <p:sldId id="461" r:id="rId226"/>
    <p:sldId id="462" r:id="rId227"/>
    <p:sldId id="463" r:id="rId228"/>
    <p:sldId id="464" r:id="rId229"/>
    <p:sldId id="465" r:id="rId230"/>
    <p:sldId id="466" r:id="rId231"/>
    <p:sldId id="467" r:id="rId232"/>
    <p:sldId id="468" r:id="rId233"/>
    <p:sldId id="469" r:id="rId234"/>
    <p:sldId id="470" r:id="rId235"/>
    <p:sldId id="471" r:id="rId236"/>
    <p:sldId id="472" r:id="rId237"/>
    <p:sldId id="473" r:id="rId238"/>
    <p:sldId id="474" r:id="rId239"/>
    <p:sldId id="475" r:id="rId240"/>
    <p:sldId id="476" r:id="rId241"/>
    <p:sldId id="477" r:id="rId242"/>
    <p:sldId id="478" r:id="rId243"/>
    <p:sldId id="479" r:id="rId244"/>
    <p:sldId id="480" r:id="rId245"/>
    <p:sldId id="481" r:id="rId246"/>
    <p:sldId id="482" r:id="rId247"/>
    <p:sldId id="483" r:id="rId248"/>
    <p:sldId id="484" r:id="rId249"/>
    <p:sldId id="485" r:id="rId250"/>
    <p:sldId id="486" r:id="rId251"/>
    <p:sldId id="487" r:id="rId252"/>
    <p:sldId id="488" r:id="rId253"/>
    <p:sldId id="489" r:id="rId254"/>
    <p:sldId id="490" r:id="rId255"/>
    <p:sldId id="491" r:id="rId256"/>
    <p:sldId id="492" r:id="rId257"/>
    <p:sldId id="493" r:id="rId258"/>
    <p:sldId id="494" r:id="rId259"/>
    <p:sldId id="495" r:id="rId260"/>
    <p:sldId id="496" r:id="rId261"/>
    <p:sldId id="497" r:id="rId262"/>
    <p:sldId id="498" r:id="rId263"/>
    <p:sldId id="499" r:id="rId264"/>
    <p:sldId id="500" r:id="rId265"/>
    <p:sldId id="501" r:id="rId266"/>
    <p:sldId id="502" r:id="rId267"/>
    <p:sldId id="503" r:id="rId268"/>
    <p:sldId id="504" r:id="rId269"/>
    <p:sldId id="505" r:id="rId270"/>
    <p:sldId id="506" r:id="rId271"/>
    <p:sldId id="507" r:id="rId272"/>
    <p:sldId id="508" r:id="rId273"/>
    <p:sldId id="509" r:id="rId274"/>
    <p:sldId id="510" r:id="rId275"/>
    <p:sldId id="511" r:id="rId276"/>
    <p:sldId id="512" r:id="rId277"/>
    <p:sldId id="513" r:id="rId278"/>
    <p:sldId id="514" r:id="rId279"/>
    <p:sldId id="515" r:id="rId280"/>
    <p:sldId id="516" r:id="rId281"/>
    <p:sldId id="517" r:id="rId282"/>
    <p:sldId id="518" r:id="rId283"/>
    <p:sldId id="519" r:id="rId284"/>
    <p:sldId id="520" r:id="rId285"/>
    <p:sldId id="521" r:id="rId286"/>
    <p:sldId id="522" r:id="rId28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6179" autoAdjust="0"/>
    <p:restoredTop sz="86377" autoAdjust="0"/>
  </p:normalViewPr>
  <p:slideViewPr>
    <p:cSldViewPr>
      <p:cViewPr varScale="1">
        <p:scale>
          <a:sx n="91" d="100"/>
          <a:sy n="91" d="100"/>
        </p:scale>
        <p:origin x="-948" y="-114"/>
      </p:cViewPr>
      <p:guideLst>
        <p:guide orient="horz" pos="2160"/>
        <p:guide pos="2880"/>
      </p:guideLst>
    </p:cSldViewPr>
  </p:slideViewPr>
  <p:outlineViewPr>
    <p:cViewPr>
      <p:scale>
        <a:sx n="33" d="100"/>
        <a:sy n="33" d="100"/>
      </p:scale>
      <p:origin x="246"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slide" Target="slides/slide246.xml"/><Relationship Id="rId107" Type="http://schemas.openxmlformats.org/officeDocument/2006/relationships/slide" Target="slides/slide106.xml"/><Relationship Id="rId268" Type="http://schemas.openxmlformats.org/officeDocument/2006/relationships/slide" Target="slides/slide267.xml"/><Relationship Id="rId289" Type="http://schemas.openxmlformats.org/officeDocument/2006/relationships/presProps" Target="presProps.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slide" Target="slides/slide257.xml"/><Relationship Id="rId279" Type="http://schemas.openxmlformats.org/officeDocument/2006/relationships/slide" Target="slides/slide278.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290" Type="http://schemas.openxmlformats.org/officeDocument/2006/relationships/viewProps" Target="viewProps.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269" Type="http://schemas.openxmlformats.org/officeDocument/2006/relationships/slide" Target="slides/slide268.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280" Type="http://schemas.openxmlformats.org/officeDocument/2006/relationships/slide" Target="slides/slide279.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291" Type="http://schemas.openxmlformats.org/officeDocument/2006/relationships/theme" Target="theme/theme1.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281" Type="http://schemas.openxmlformats.org/officeDocument/2006/relationships/slide" Target="slides/slide280.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34" Type="http://schemas.openxmlformats.org/officeDocument/2006/relationships/slide" Target="slides/slide233.xml"/><Relationship Id="rId239" Type="http://schemas.openxmlformats.org/officeDocument/2006/relationships/slide" Target="slides/slide238.xml"/><Relationship Id="rId2" Type="http://schemas.openxmlformats.org/officeDocument/2006/relationships/slide" Target="slides/slide1.xml"/><Relationship Id="rId29" Type="http://schemas.openxmlformats.org/officeDocument/2006/relationships/slide" Target="slides/slide28.xml"/><Relationship Id="rId250" Type="http://schemas.openxmlformats.org/officeDocument/2006/relationships/slide" Target="slides/slide249.xml"/><Relationship Id="rId255" Type="http://schemas.openxmlformats.org/officeDocument/2006/relationships/slide" Target="slides/slide254.xml"/><Relationship Id="rId271" Type="http://schemas.openxmlformats.org/officeDocument/2006/relationships/slide" Target="slides/slide270.xml"/><Relationship Id="rId276" Type="http://schemas.openxmlformats.org/officeDocument/2006/relationships/slide" Target="slides/slide275.xml"/><Relationship Id="rId292" Type="http://schemas.openxmlformats.org/officeDocument/2006/relationships/tableStyles" Target="tableStyles.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229" Type="http://schemas.openxmlformats.org/officeDocument/2006/relationships/slide" Target="slides/slide228.xml"/><Relationship Id="rId19" Type="http://schemas.openxmlformats.org/officeDocument/2006/relationships/slide" Target="slides/slide18.xml"/><Relationship Id="rId224" Type="http://schemas.openxmlformats.org/officeDocument/2006/relationships/slide" Target="slides/slide223.xml"/><Relationship Id="rId240" Type="http://schemas.openxmlformats.org/officeDocument/2006/relationships/slide" Target="slides/slide239.xml"/><Relationship Id="rId245" Type="http://schemas.openxmlformats.org/officeDocument/2006/relationships/slide" Target="slides/slide244.xml"/><Relationship Id="rId261" Type="http://schemas.openxmlformats.org/officeDocument/2006/relationships/slide" Target="slides/slide260.xml"/><Relationship Id="rId266" Type="http://schemas.openxmlformats.org/officeDocument/2006/relationships/slide" Target="slides/slide265.xml"/><Relationship Id="rId287" Type="http://schemas.openxmlformats.org/officeDocument/2006/relationships/slide" Target="slides/slide286.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282" Type="http://schemas.openxmlformats.org/officeDocument/2006/relationships/slide" Target="slides/slide28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30" Type="http://schemas.openxmlformats.org/officeDocument/2006/relationships/slide" Target="slides/slide229.xml"/><Relationship Id="rId235" Type="http://schemas.openxmlformats.org/officeDocument/2006/relationships/slide" Target="slides/slide234.xml"/><Relationship Id="rId251" Type="http://schemas.openxmlformats.org/officeDocument/2006/relationships/slide" Target="slides/slide250.xml"/><Relationship Id="rId256" Type="http://schemas.openxmlformats.org/officeDocument/2006/relationships/slide" Target="slides/slide255.xml"/><Relationship Id="rId277" Type="http://schemas.openxmlformats.org/officeDocument/2006/relationships/slide" Target="slides/slide276.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72" Type="http://schemas.openxmlformats.org/officeDocument/2006/relationships/slide" Target="slides/slide27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241" Type="http://schemas.openxmlformats.org/officeDocument/2006/relationships/slide" Target="slides/slide240.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notesMaster" Target="notesMasters/notesMaster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262" Type="http://schemas.openxmlformats.org/officeDocument/2006/relationships/slide" Target="slides/slide261.xml"/><Relationship Id="rId283" Type="http://schemas.openxmlformats.org/officeDocument/2006/relationships/slide" Target="slides/slide282.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slide" Target="slides/slide283.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slide" Target="slides/slide28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A9B2AF-2FEA-4A47-BE24-C329D5949C43}" type="datetimeFigureOut">
              <a:rPr lang="en-US" smtClean="0"/>
              <a:pPr/>
              <a:t>4/6/2016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2BCAC1-8E3E-4A53-A584-A2F707FE173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A2BCAC1-8E3E-4A53-A584-A2F707FE173C}" type="slidenum">
              <a:rPr lang="en-US" smtClean="0"/>
              <a:pPr/>
              <a:t>230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BCBA489-1C08-4B71-8D6B-9039637719AB}" type="datetimeFigureOut">
              <a:rPr lang="en-US" smtClean="0"/>
              <a:pPr/>
              <a:t>4/6/2016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81489F-4016-424B-B4B7-6D52AD824A4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CBA489-1C08-4B71-8D6B-9039637719AB}" type="datetimeFigureOut">
              <a:rPr lang="en-US" smtClean="0"/>
              <a:pPr/>
              <a:t>4/6/2016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81489F-4016-424B-B4B7-6D52AD824A4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CBA489-1C08-4B71-8D6B-9039637719AB}" type="datetimeFigureOut">
              <a:rPr lang="en-US" smtClean="0"/>
              <a:pPr/>
              <a:t>4/6/2016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81489F-4016-424B-B4B7-6D52AD824A4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CBA489-1C08-4B71-8D6B-9039637719AB}" type="datetimeFigureOut">
              <a:rPr lang="en-US" smtClean="0"/>
              <a:pPr/>
              <a:t>4/6/2016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81489F-4016-424B-B4B7-6D52AD824A4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CBA489-1C08-4B71-8D6B-9039637719AB}" type="datetimeFigureOut">
              <a:rPr lang="en-US" smtClean="0"/>
              <a:pPr/>
              <a:t>4/6/2016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81489F-4016-424B-B4B7-6D52AD824A4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BCBA489-1C08-4B71-8D6B-9039637719AB}" type="datetimeFigureOut">
              <a:rPr lang="en-US" smtClean="0"/>
              <a:pPr/>
              <a:t>4/6/2016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81489F-4016-424B-B4B7-6D52AD824A4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BCBA489-1C08-4B71-8D6B-9039637719AB}" type="datetimeFigureOut">
              <a:rPr lang="en-US" smtClean="0"/>
              <a:pPr/>
              <a:t>4/6/2016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81489F-4016-424B-B4B7-6D52AD824A4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CBA489-1C08-4B71-8D6B-9039637719AB}" type="datetimeFigureOut">
              <a:rPr lang="en-US" smtClean="0"/>
              <a:pPr/>
              <a:t>4/6/2016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81489F-4016-424B-B4B7-6D52AD824A4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CBA489-1C08-4B71-8D6B-9039637719AB}" type="datetimeFigureOut">
              <a:rPr lang="en-US" smtClean="0"/>
              <a:pPr/>
              <a:t>4/6/2016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81489F-4016-424B-B4B7-6D52AD824A4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CBA489-1C08-4B71-8D6B-9039637719AB}" type="datetimeFigureOut">
              <a:rPr lang="en-US" smtClean="0"/>
              <a:pPr/>
              <a:t>4/6/2016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81489F-4016-424B-B4B7-6D52AD824A4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CBA489-1C08-4B71-8D6B-9039637719AB}" type="datetimeFigureOut">
              <a:rPr lang="en-US" smtClean="0"/>
              <a:pPr/>
              <a:t>4/6/2016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81489F-4016-424B-B4B7-6D52AD824A4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CBA489-1C08-4B71-8D6B-9039637719AB}" type="datetimeFigureOut">
              <a:rPr lang="en-US" smtClean="0"/>
              <a:pPr/>
              <a:t>4/6/2016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81489F-4016-424B-B4B7-6D52AD824A4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HIV/STI September 2015 KRPN</a:t>
            </a:r>
            <a:endParaRPr lang="en-US" dirty="0"/>
          </a:p>
        </p:txBody>
      </p:sp>
      <p:sp>
        <p:nvSpPr>
          <p:cNvPr id="3" name="Subtitle 2"/>
          <p:cNvSpPr>
            <a:spLocks noGrp="1"/>
          </p:cNvSpPr>
          <p:nvPr>
            <p:ph type="subTitle" idx="1"/>
          </p:nvPr>
        </p:nvSpPr>
        <p:spPr/>
        <p:txBody>
          <a:bodyPr/>
          <a:lstStyle/>
          <a:p>
            <a:r>
              <a:rPr lang="en-US" dirty="0" smtClean="0"/>
              <a:t>NGUTIKU JM</a:t>
            </a:r>
          </a:p>
          <a:p>
            <a:r>
              <a:rPr lang="en-US" dirty="0" smtClean="0"/>
              <a:t>MScN, BScN, KRCHN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STI  as a Public Health Problem</a:t>
            </a:r>
            <a:endParaRPr lang="en-US" dirty="0"/>
          </a:p>
        </p:txBody>
      </p:sp>
      <p:sp>
        <p:nvSpPr>
          <p:cNvPr id="3" name="Content Placeholder 2"/>
          <p:cNvSpPr>
            <a:spLocks noGrp="1"/>
          </p:cNvSpPr>
          <p:nvPr>
            <p:ph idx="1"/>
          </p:nvPr>
        </p:nvSpPr>
        <p:spPr/>
        <p:txBody>
          <a:bodyPr/>
          <a:lstStyle/>
          <a:p>
            <a:r>
              <a:rPr lang="en-US" dirty="0" smtClean="0"/>
              <a:t>Contribute significantly to </a:t>
            </a:r>
            <a:r>
              <a:rPr lang="en-GB" dirty="0" smtClean="0"/>
              <a:t>Morbidity </a:t>
            </a:r>
            <a:r>
              <a:rPr lang="en-GB" dirty="0" err="1" smtClean="0"/>
              <a:t>i,e</a:t>
            </a:r>
            <a:r>
              <a:rPr lang="en-GB" dirty="0" smtClean="0"/>
              <a:t>- severe pain, infertility and deformity of the genital area </a:t>
            </a:r>
            <a:endParaRPr lang="en-US" b="1" i="1" dirty="0" smtClean="0"/>
          </a:p>
          <a:p>
            <a:pPr lvl="0"/>
            <a:r>
              <a:rPr lang="en-GB" dirty="0" smtClean="0"/>
              <a:t>Severe or fatal systemic disease</a:t>
            </a:r>
            <a:endParaRPr lang="en-US" b="1" i="1" dirty="0" smtClean="0"/>
          </a:p>
          <a:p>
            <a:pPr lvl="0"/>
            <a:r>
              <a:rPr lang="en-US" dirty="0" smtClean="0"/>
              <a:t>Resistant to antibiotics</a:t>
            </a:r>
            <a:endParaRPr lang="en-US" b="1" i="1" dirty="0" smtClean="0"/>
          </a:p>
          <a:p>
            <a:pPr lvl="0"/>
            <a:r>
              <a:rPr lang="en-GB" dirty="0" smtClean="0"/>
              <a:t>Vertical transmission to a child in </a:t>
            </a:r>
            <a:r>
              <a:rPr lang="en-GB" dirty="0" err="1" smtClean="0"/>
              <a:t>utero</a:t>
            </a:r>
            <a:r>
              <a:rPr lang="en-GB" dirty="0" smtClean="0"/>
              <a:t>, at delivery or during breastfeeding</a:t>
            </a:r>
            <a:endParaRPr lang="en-US" b="1" i="1" dirty="0" smtClean="0"/>
          </a:p>
          <a:p>
            <a:endParaRPr lang="en-US" dirty="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Ophthalmia Neonatorum </a:t>
            </a:r>
            <a:endParaRPr lang="en-US" dirty="0"/>
          </a:p>
        </p:txBody>
      </p:sp>
      <p:sp>
        <p:nvSpPr>
          <p:cNvPr id="3" name="Content Placeholder 2"/>
          <p:cNvSpPr>
            <a:spLocks noGrp="1"/>
          </p:cNvSpPr>
          <p:nvPr>
            <p:ph idx="1"/>
          </p:nvPr>
        </p:nvSpPr>
        <p:spPr/>
        <p:txBody>
          <a:bodyPr>
            <a:normAutofit fontScale="85000" lnSpcReduction="20000"/>
          </a:bodyPr>
          <a:lstStyle/>
          <a:p>
            <a:r>
              <a:rPr lang="en-US" dirty="0" err="1" smtClean="0"/>
              <a:t>Opthalmia</a:t>
            </a:r>
            <a:r>
              <a:rPr lang="en-US" dirty="0" smtClean="0"/>
              <a:t> neonatorum is defined as an acute conjunctivitis occurring in the first month of life. Causative organisms are </a:t>
            </a:r>
            <a:r>
              <a:rPr lang="en-US" dirty="0" err="1" smtClean="0"/>
              <a:t>neisseria</a:t>
            </a:r>
            <a:r>
              <a:rPr lang="en-US" dirty="0" smtClean="0"/>
              <a:t> gonorrhoeae or </a:t>
            </a:r>
            <a:r>
              <a:rPr lang="en-US" dirty="0" err="1" smtClean="0"/>
              <a:t>chlamydia</a:t>
            </a:r>
            <a:r>
              <a:rPr lang="en-US" dirty="0" smtClean="0"/>
              <a:t> trachomatis. </a:t>
            </a:r>
          </a:p>
          <a:p>
            <a:r>
              <a:rPr lang="en-US" dirty="0" smtClean="0"/>
              <a:t>The micro organisms are found in the vagina of an infected individual and as the baby passes through the birth canal during the process of birth, they pick up the infection. Occasionally, the infection is transmitted even to infants delivered by caesarean section when there has been prolonged rupture of membranes.</a:t>
            </a:r>
          </a:p>
          <a:p>
            <a:r>
              <a:rPr lang="en-US" dirty="0" err="1" smtClean="0"/>
              <a:t>Opthalmia</a:t>
            </a:r>
            <a:r>
              <a:rPr lang="en-US" dirty="0" smtClean="0"/>
              <a:t> neonatorum presents as an acute bilateral purulent conjunctivitis.</a:t>
            </a:r>
            <a:endParaRPr lang="en-US"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Ophthalmia Neonatorum </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b="1" dirty="0" smtClean="0"/>
              <a:t>      Signs and Symptoms  </a:t>
            </a:r>
          </a:p>
          <a:p>
            <a:pPr lvl="0"/>
            <a:r>
              <a:rPr lang="en-US" dirty="0" smtClean="0"/>
              <a:t>Purulent discharge from the eyes of a newborn any time within 21 days of life. In the early stages, the discharge causes the eyelids to stick together. Later, the pus is thick and greenish in colour.</a:t>
            </a:r>
          </a:p>
          <a:p>
            <a:pPr lvl="0"/>
            <a:r>
              <a:rPr lang="en-US" dirty="0" smtClean="0"/>
              <a:t>The conjunctiva may be red and swollen due to the inflammation.</a:t>
            </a:r>
          </a:p>
          <a:p>
            <a:r>
              <a:rPr lang="en-US" dirty="0" err="1" smtClean="0"/>
              <a:t>Gonococcal</a:t>
            </a:r>
            <a:r>
              <a:rPr lang="en-US" dirty="0" smtClean="0"/>
              <a:t> infections frequently present within the first week of life and may lead to blindness</a:t>
            </a:r>
          </a:p>
          <a:p>
            <a:pPr>
              <a:buNone/>
            </a:pPr>
            <a:r>
              <a:rPr lang="en-US" b="1" dirty="0" smtClean="0"/>
              <a:t>      Diagnosis </a:t>
            </a:r>
            <a:endParaRPr lang="en-US" dirty="0" smtClean="0"/>
          </a:p>
          <a:p>
            <a:r>
              <a:rPr lang="en-US" dirty="0" smtClean="0"/>
              <a:t>Diagnosis is mainly based on the presence of discharge in the eyes and then confirmed by laboratory investigations where the causative organisms will be isolated. Also, if the mother is infected, then it is obvious that the baby is infected and treatment has to be started right away.</a:t>
            </a:r>
          </a:p>
          <a:p>
            <a:endParaRPr lang="en-US"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Ophthalmia Neonatorum </a:t>
            </a:r>
            <a:endParaRPr lang="en-US" dirty="0"/>
          </a:p>
        </p:txBody>
      </p:sp>
      <p:sp>
        <p:nvSpPr>
          <p:cNvPr id="3" name="Content Placeholder 2"/>
          <p:cNvSpPr>
            <a:spLocks noGrp="1"/>
          </p:cNvSpPr>
          <p:nvPr>
            <p:ph idx="1"/>
          </p:nvPr>
        </p:nvSpPr>
        <p:spPr/>
        <p:txBody>
          <a:bodyPr>
            <a:normAutofit fontScale="92500"/>
          </a:bodyPr>
          <a:lstStyle/>
          <a:p>
            <a:pPr>
              <a:buNone/>
            </a:pPr>
            <a:r>
              <a:rPr lang="en-US" dirty="0" smtClean="0"/>
              <a:t>  </a:t>
            </a:r>
            <a:r>
              <a:rPr lang="en-US" b="1" dirty="0" smtClean="0"/>
              <a:t>Management </a:t>
            </a:r>
          </a:p>
          <a:p>
            <a:r>
              <a:rPr lang="en-US" dirty="0" smtClean="0"/>
              <a:t>Once the discharge is noticed, the baby should be started on treatment immediately because any delay will risk loss of sight forever. Thus, even before referral for laboratory investigation to isolate the causative organism, start the baby on procaine penicillin 300,000 IU IM stat, and 1% tetracycline eye ointment three times a day as first line treatment. </a:t>
            </a:r>
          </a:p>
          <a:p>
            <a:pPr>
              <a:buNone/>
            </a:pPr>
            <a:endParaRPr lang="en-US" b="1"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Ophthalmia Neonatorum </a:t>
            </a:r>
            <a:endParaRPr lang="en-US" dirty="0"/>
          </a:p>
        </p:txBody>
      </p:sp>
      <p:sp>
        <p:nvSpPr>
          <p:cNvPr id="3" name="Content Placeholder 2"/>
          <p:cNvSpPr>
            <a:spLocks noGrp="1"/>
          </p:cNvSpPr>
          <p:nvPr>
            <p:ph idx="1"/>
          </p:nvPr>
        </p:nvSpPr>
        <p:spPr/>
        <p:txBody>
          <a:bodyPr>
            <a:normAutofit/>
          </a:bodyPr>
          <a:lstStyle/>
          <a:p>
            <a:r>
              <a:rPr lang="en-US" dirty="0" smtClean="0"/>
              <a:t>If the baby shows improvement within 24 hours, then continue with tetracycline eye ointment for ten days. However, if there is no improvement after 24 hours, change the treatment to erythromycin 100 mg twice a day for 14 days. Tetracycline eye ointment continues for the prescribed period. </a:t>
            </a:r>
            <a:endParaRPr lang="en-US"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Ophthalmia Neonatorum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Stress on contact tracing where both the mother and her sexual partner will be treated. You should also advise them to abstain from sex until adequately treated to avoid </a:t>
            </a:r>
            <a:r>
              <a:rPr lang="en-US" dirty="0" err="1" smtClean="0"/>
              <a:t>reinfecting</a:t>
            </a:r>
            <a:r>
              <a:rPr lang="en-US" dirty="0" smtClean="0"/>
              <a:t> each other and especially the baby. If they cannot do without sex, respect that and teach them on proper condom use.</a:t>
            </a:r>
          </a:p>
          <a:p>
            <a:r>
              <a:rPr lang="en-US" b="1" i="1" dirty="0" smtClean="0"/>
              <a:t>A delay of treatment for more than four hours significantly increases the risk of </a:t>
            </a:r>
            <a:br>
              <a:rPr lang="en-US" b="1" i="1" dirty="0" smtClean="0"/>
            </a:br>
            <a:r>
              <a:rPr lang="en-US" b="1" i="1" dirty="0" err="1" smtClean="0"/>
              <a:t>opthalmia</a:t>
            </a:r>
            <a:r>
              <a:rPr lang="en-US" b="1" i="1" dirty="0" smtClean="0"/>
              <a:t> neonatorum.</a:t>
            </a:r>
            <a:endParaRPr lang="en-US" dirty="0" smtClean="0"/>
          </a:p>
          <a:p>
            <a:endParaRPr lang="en-US"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Ophthalmia Neonatorum </a:t>
            </a:r>
            <a:endParaRPr lang="en-US" dirty="0"/>
          </a:p>
        </p:txBody>
      </p:sp>
      <p:sp>
        <p:nvSpPr>
          <p:cNvPr id="3" name="Content Placeholder 2"/>
          <p:cNvSpPr>
            <a:spLocks noGrp="1"/>
          </p:cNvSpPr>
          <p:nvPr>
            <p:ph idx="1"/>
          </p:nvPr>
        </p:nvSpPr>
        <p:spPr/>
        <p:txBody>
          <a:bodyPr/>
          <a:lstStyle/>
          <a:p>
            <a:r>
              <a:rPr lang="en-US" b="1" dirty="0" smtClean="0"/>
              <a:t>Complications</a:t>
            </a:r>
            <a:r>
              <a:rPr lang="en-US" dirty="0" smtClean="0"/>
              <a:t> </a:t>
            </a:r>
          </a:p>
          <a:p>
            <a:r>
              <a:rPr lang="en-US" dirty="0" smtClean="0"/>
              <a:t>Untreated ophthalmia neonatorum results to corneal ulceration, which subsequently leads to partial or total blindness.</a:t>
            </a:r>
            <a:endParaRPr lang="en-US"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Ophthalmia Neonatorum </a:t>
            </a:r>
            <a:endParaRPr lang="en-US" dirty="0"/>
          </a:p>
        </p:txBody>
      </p:sp>
      <p:sp>
        <p:nvSpPr>
          <p:cNvPr id="3" name="Content Placeholder 2"/>
          <p:cNvSpPr>
            <a:spLocks noGrp="1"/>
          </p:cNvSpPr>
          <p:nvPr>
            <p:ph idx="1"/>
          </p:nvPr>
        </p:nvSpPr>
        <p:spPr/>
        <p:txBody>
          <a:bodyPr>
            <a:normAutofit lnSpcReduction="10000"/>
          </a:bodyPr>
          <a:lstStyle/>
          <a:p>
            <a:pPr>
              <a:buNone/>
            </a:pPr>
            <a:r>
              <a:rPr lang="en-US" b="1" dirty="0" smtClean="0"/>
              <a:t>    Prevention </a:t>
            </a:r>
            <a:endParaRPr lang="en-US" dirty="0" smtClean="0"/>
          </a:p>
          <a:p>
            <a:r>
              <a:rPr lang="en-US" dirty="0" smtClean="0"/>
              <a:t>Looking at the complications the infected baby might develop, all efforts should be made to prevent ophthalmia neonatorum. During the antenatal period all women having vaginal discharge should be detected and treated before delivery. Also, their sex partners should be treated to avoid reinfection</a:t>
            </a: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Ophthalmia Neonatorum </a:t>
            </a:r>
            <a:endParaRPr lang="en-US" dirty="0"/>
          </a:p>
        </p:txBody>
      </p:sp>
      <p:sp>
        <p:nvSpPr>
          <p:cNvPr id="3" name="Content Placeholder 2"/>
          <p:cNvSpPr>
            <a:spLocks noGrp="1"/>
          </p:cNvSpPr>
          <p:nvPr>
            <p:ph idx="1"/>
          </p:nvPr>
        </p:nvSpPr>
        <p:spPr/>
        <p:txBody>
          <a:bodyPr/>
          <a:lstStyle/>
          <a:p>
            <a:r>
              <a:rPr lang="en-US" dirty="0" smtClean="0"/>
              <a:t>At birth the baby should be given prophylactic tetracycline eye ointment immediately. The eyes should be cleaned using normal saline before instilling the eye ointment. It is the government policy that all babies should get the eye ointment to make sure no baby goes unprotected because at times the state of the mother is not known.</a:t>
            </a: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ChangeArrowheads="1"/>
          </p:cNvSpPr>
          <p:nvPr/>
        </p:nvSpPr>
        <p:spPr bwMode="auto">
          <a:xfrm>
            <a:off x="0" y="0"/>
            <a:ext cx="1846142" cy="2523186"/>
          </a:xfrm>
          <a:prstGeom prst="rect">
            <a:avLst/>
          </a:prstGeom>
          <a:noFill/>
          <a:ln w="9525">
            <a:noFill/>
            <a:miter lim="800000"/>
            <a:headEnd/>
            <a:tailEnd/>
          </a:ln>
          <a:effectLst/>
        </p:spPr>
        <p:txBody>
          <a:bodyPr vert="horz" wrap="none" lIns="914112" tIns="914112" rIns="914112" bIns="914112"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en-US"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87041" name="ia_el_27_innerEl" descr="NASCOP Syndromic Flow Chart for Opthamnia Neonatorum"/>
          <p:cNvPicPr>
            <a:picLocks noChangeAspect="1" noChangeArrowheads="1"/>
          </p:cNvPicPr>
          <p:nvPr/>
        </p:nvPicPr>
        <p:blipFill>
          <a:blip r:embed="rId2"/>
          <a:srcRect/>
          <a:stretch>
            <a:fillRect/>
          </a:stretch>
        </p:blipFill>
        <p:spPr bwMode="auto">
          <a:xfrm>
            <a:off x="914399" y="609600"/>
            <a:ext cx="8125691" cy="5562600"/>
          </a:xfrm>
          <a:prstGeom prst="rect">
            <a:avLst/>
          </a:prstGeom>
          <a:noFill/>
        </p:spPr>
      </p:pic>
      <p:sp>
        <p:nvSpPr>
          <p:cNvPr id="87043" name="Rectangle 3"/>
          <p:cNvSpPr>
            <a:spLocks noChangeArrowheads="1"/>
          </p:cNvSpPr>
          <p:nvPr/>
        </p:nvSpPr>
        <p:spPr bwMode="auto">
          <a:xfrm>
            <a:off x="0" y="4000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en-U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7044" name="Rectangle 4"/>
          <p:cNvSpPr>
            <a:spLocks noChangeArrowheads="1"/>
          </p:cNvSpPr>
          <p:nvPr/>
        </p:nvSpPr>
        <p:spPr bwMode="auto">
          <a:xfrm>
            <a:off x="0" y="0"/>
            <a:ext cx="8211993" cy="33855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NASCOP Syndromic Flow Chart for </a:t>
            </a:r>
            <a:r>
              <a:rPr kumimoji="0" lang="en-US" sz="16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Opthamnia</a:t>
            </a: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Neonatorum</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pPr>
              <a:buNone/>
            </a:pPr>
            <a:r>
              <a:rPr lang="en-US" sz="8000" dirty="0" smtClean="0"/>
              <a:t>        HIV/AIDS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STI  as a Public Health Problem</a:t>
            </a:r>
            <a:endParaRPr lang="en-US" dirty="0"/>
          </a:p>
        </p:txBody>
      </p:sp>
      <p:sp>
        <p:nvSpPr>
          <p:cNvPr id="3" name="Content Placeholder 2"/>
          <p:cNvSpPr>
            <a:spLocks noGrp="1"/>
          </p:cNvSpPr>
          <p:nvPr>
            <p:ph idx="1"/>
          </p:nvPr>
        </p:nvSpPr>
        <p:spPr/>
        <p:txBody>
          <a:bodyPr/>
          <a:lstStyle/>
          <a:p>
            <a:r>
              <a:rPr lang="en-GB" dirty="0" smtClean="0"/>
              <a:t>Pregnancy and infant waste - abortion and death of the foetus or infant</a:t>
            </a:r>
            <a:endParaRPr lang="en-US" b="1" i="1" dirty="0" smtClean="0"/>
          </a:p>
          <a:p>
            <a:pPr lvl="0"/>
            <a:r>
              <a:rPr lang="en-GB" dirty="0" smtClean="0"/>
              <a:t>Some cannot be cured - may only be controlled</a:t>
            </a:r>
            <a:endParaRPr lang="en-US" b="1" i="1" dirty="0" smtClean="0"/>
          </a:p>
          <a:p>
            <a:r>
              <a:rPr lang="en-GB" dirty="0" smtClean="0"/>
              <a:t>Many times those infected don’t or delay seeking treatment</a:t>
            </a:r>
            <a:endParaRPr lang="en-US" b="1" i="1" dirty="0" smtClean="0"/>
          </a:p>
          <a:p>
            <a:pPr>
              <a:buNone/>
            </a:pPr>
            <a:endParaRPr lang="en-US" b="1" i="1" dirty="0" smtClean="0"/>
          </a:p>
          <a:p>
            <a:endParaRPr lang="en-US" dirty="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Objectives</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US" i="1" dirty="0" smtClean="0"/>
              <a:t> </a:t>
            </a:r>
            <a:r>
              <a:rPr lang="en-US" dirty="0" smtClean="0"/>
              <a:t>By the end of this section, you will be able to: </a:t>
            </a:r>
          </a:p>
          <a:p>
            <a:pPr lvl="0"/>
            <a:r>
              <a:rPr lang="en-US" dirty="0" smtClean="0"/>
              <a:t>Explain the causes of HIV/AIDS</a:t>
            </a:r>
          </a:p>
          <a:p>
            <a:pPr lvl="0"/>
            <a:r>
              <a:rPr lang="en-US" dirty="0" smtClean="0"/>
              <a:t>Describe the stages of the AIDS disease</a:t>
            </a:r>
          </a:p>
          <a:p>
            <a:pPr lvl="0"/>
            <a:r>
              <a:rPr lang="en-US" dirty="0" smtClean="0"/>
              <a:t>Describe the management of AIDS patients</a:t>
            </a:r>
          </a:p>
          <a:p>
            <a:pPr lvl="0"/>
            <a:r>
              <a:rPr lang="en-US" dirty="0" smtClean="0"/>
              <a:t>Explain the effects of HIV/AIDS</a:t>
            </a:r>
          </a:p>
          <a:p>
            <a:endParaRPr lang="en-US"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HIV/AIDS</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      Introduction</a:t>
            </a:r>
            <a:endParaRPr lang="en-US" dirty="0" smtClean="0"/>
          </a:p>
          <a:p>
            <a:r>
              <a:rPr lang="en-US" dirty="0" smtClean="0"/>
              <a:t>This section will focus on HIV/AIDS. There are numerous frequently asked questions about HIV/AIDS, these include: </a:t>
            </a:r>
          </a:p>
          <a:p>
            <a:pPr lvl="0"/>
            <a:r>
              <a:rPr lang="en-US" dirty="0" smtClean="0"/>
              <a:t>What is HIV and AIDS?</a:t>
            </a:r>
          </a:p>
          <a:p>
            <a:pPr lvl="0"/>
            <a:r>
              <a:rPr lang="en-US" dirty="0" smtClean="0"/>
              <a:t>What causes HIV/AIDS?</a:t>
            </a:r>
          </a:p>
          <a:p>
            <a:pPr lvl="0"/>
            <a:r>
              <a:rPr lang="en-US" dirty="0" smtClean="0"/>
              <a:t>How is HIV/AIDS transmitted?</a:t>
            </a:r>
          </a:p>
          <a:p>
            <a:pPr lvl="0"/>
            <a:r>
              <a:rPr lang="en-US" dirty="0" smtClean="0"/>
              <a:t>What are the signs and symptoms of HIV/AIDS?</a:t>
            </a:r>
          </a:p>
          <a:p>
            <a:pPr lvl="0"/>
            <a:r>
              <a:rPr lang="en-US" dirty="0" smtClean="0"/>
              <a:t>What is the difference between HIV and AIDS?</a:t>
            </a:r>
          </a:p>
          <a:p>
            <a:pPr lvl="0"/>
            <a:r>
              <a:rPr lang="en-US" dirty="0" smtClean="0"/>
              <a:t>What is the connection between HIV infection and other STIs?</a:t>
            </a:r>
          </a:p>
          <a:p>
            <a:pPr lvl="0"/>
            <a:r>
              <a:rPr lang="en-US" dirty="0" smtClean="0"/>
              <a:t>What is meant by the term ’full blown’ AIDS? </a:t>
            </a:r>
          </a:p>
          <a:p>
            <a:endParaRPr lang="en-US" dirty="0"/>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HIV/AIDS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Good information is still the best cure for HIV/AIDS. You therefore, need to equip yourself with up to date information to enable us to answer these questions correctly, and provide quality care to your patients, and offer support to their families as well as to the community. </a:t>
            </a:r>
          </a:p>
          <a:p>
            <a:r>
              <a:rPr lang="en-US" dirty="0" smtClean="0"/>
              <a:t>HIV/AIDS is a leading cause of death in sub-Saharan Africa. The pandemic is causing great suffering, not only to the infected individual, but also to the family members (affected) and to some extent the wider community. </a:t>
            </a:r>
            <a:endParaRPr lang="en-US"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HIV/AIDS</a:t>
            </a:r>
            <a:endParaRPr lang="en-US" dirty="0"/>
          </a:p>
        </p:txBody>
      </p:sp>
      <p:sp>
        <p:nvSpPr>
          <p:cNvPr id="3" name="Content Placeholder 2"/>
          <p:cNvSpPr>
            <a:spLocks noGrp="1"/>
          </p:cNvSpPr>
          <p:nvPr>
            <p:ph idx="1"/>
          </p:nvPr>
        </p:nvSpPr>
        <p:spPr/>
        <p:txBody>
          <a:bodyPr/>
          <a:lstStyle/>
          <a:p>
            <a:r>
              <a:rPr lang="en-US" dirty="0" smtClean="0"/>
              <a:t>The pandemic was declared a national disaster in Kenya in 1999. The immediate past five year reproductive health (RH) program (1999 to 2003) contributed to high level advocacy of overall efforts to highlight the disaster the HIV/AIDS has become. </a:t>
            </a:r>
            <a:endParaRPr lang="en-US"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Issues being addressed in relation to HIV/AIDS</a:t>
            </a:r>
            <a:endParaRPr lang="en-US" dirty="0"/>
          </a:p>
        </p:txBody>
      </p:sp>
      <p:sp>
        <p:nvSpPr>
          <p:cNvPr id="3" name="Content Placeholder 2"/>
          <p:cNvSpPr>
            <a:spLocks noGrp="1"/>
          </p:cNvSpPr>
          <p:nvPr>
            <p:ph idx="1"/>
          </p:nvPr>
        </p:nvSpPr>
        <p:spPr/>
        <p:txBody>
          <a:bodyPr>
            <a:normAutofit fontScale="92500"/>
          </a:bodyPr>
          <a:lstStyle/>
          <a:p>
            <a:pPr lvl="0"/>
            <a:r>
              <a:rPr lang="en-US" dirty="0" smtClean="0"/>
              <a:t>The issue of children orphaned by HIV/AIDS.</a:t>
            </a:r>
          </a:p>
          <a:p>
            <a:pPr lvl="0"/>
            <a:r>
              <a:rPr lang="en-US" dirty="0" smtClean="0"/>
              <a:t>Support for prevention of mother to child transmission (PMTCT) projects with an emphasis on community mobilization for continued breastfeeding, voluntary counseling for testing (VCT) and provision of antiretroviral drugs (ARVs).</a:t>
            </a:r>
          </a:p>
          <a:p>
            <a:pPr lvl="0"/>
            <a:r>
              <a:rPr lang="en-US" dirty="0" smtClean="0"/>
              <a:t>Revision of AIDS education materials to include a life skills program with emphasis on the HIV/AIDS education strategy.</a:t>
            </a:r>
            <a:r>
              <a:rPr lang="en-US" b="1" dirty="0" smtClean="0"/>
              <a:t> </a:t>
            </a:r>
            <a:endParaRPr lang="en-US" dirty="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of HIV/AIDS</a:t>
            </a:r>
            <a:endParaRPr lang="en-US" dirty="0"/>
          </a:p>
        </p:txBody>
      </p:sp>
      <p:sp>
        <p:nvSpPr>
          <p:cNvPr id="3" name="Content Placeholder 2"/>
          <p:cNvSpPr>
            <a:spLocks noGrp="1"/>
          </p:cNvSpPr>
          <p:nvPr>
            <p:ph idx="1"/>
          </p:nvPr>
        </p:nvSpPr>
        <p:spPr/>
        <p:txBody>
          <a:bodyPr>
            <a:normAutofit lnSpcReduction="10000"/>
          </a:bodyPr>
          <a:lstStyle/>
          <a:p>
            <a:r>
              <a:rPr lang="en-US" dirty="0" smtClean="0"/>
              <a:t>HIV is the virus that causes AIDS. HIV stands for Human </a:t>
            </a:r>
            <a:r>
              <a:rPr lang="en-US" dirty="0" err="1" smtClean="0"/>
              <a:t>Immuno</a:t>
            </a:r>
            <a:r>
              <a:rPr lang="en-US" dirty="0" smtClean="0"/>
              <a:t>-Deficiency Virus. This is the virus that destroys the human immune system, leaving the body </a:t>
            </a:r>
            <a:r>
              <a:rPr lang="en-US" dirty="0" err="1" smtClean="0"/>
              <a:t>defenceless</a:t>
            </a:r>
            <a:r>
              <a:rPr lang="en-US" dirty="0" smtClean="0"/>
              <a:t> hence vulnerable to other infections. It is of interest to note that HIV is a member of a group of viruses called retroviruses, which cause immune deficiency in both animals and humans. Those that affect humans, are HIV1 and HIV2, the commonest being HIV2. </a:t>
            </a:r>
          </a:p>
          <a:p>
            <a:endParaRPr lang="en-US" dirty="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of HIV/AIS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When the virus enters the body and gets into the blood stream, it binds itself to specific defence cells known as CD4 lymphocytes and as it enters these cells, it destroys them. When the retrovirus enters the CD4 cell, an enzyme from the virus called reverse transcriptase takes over the cell’s genetic equipment to produce more retroviruses which are released outside the infected cell and go on to infect other CD4 cells. This process goes on over a period of years during which the number of CD4 lymphocytes gradually decreases. </a:t>
            </a:r>
            <a:endParaRPr lang="en-US" dirty="0"/>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of HIV/AIDS</a:t>
            </a:r>
            <a:endParaRPr lang="en-US" dirty="0"/>
          </a:p>
        </p:txBody>
      </p:sp>
      <p:sp>
        <p:nvSpPr>
          <p:cNvPr id="3" name="Content Placeholder 2"/>
          <p:cNvSpPr>
            <a:spLocks noGrp="1"/>
          </p:cNvSpPr>
          <p:nvPr>
            <p:ph idx="1"/>
          </p:nvPr>
        </p:nvSpPr>
        <p:spPr/>
        <p:txBody>
          <a:bodyPr/>
          <a:lstStyle/>
          <a:p>
            <a:r>
              <a:rPr lang="en-US" dirty="0" smtClean="0"/>
              <a:t>Please note; that although the body of an infected person struggles to form antibodies against the HIV, these antibodies cannot destroy all the viruses because they keep on multiplying and the body’s defence system is being depleted, therefore, it becomes unable to produce enough antibodies to match </a:t>
            </a:r>
            <a:br>
              <a:rPr lang="en-US" dirty="0" smtClean="0"/>
            </a:br>
            <a:r>
              <a:rPr lang="en-US" dirty="0" smtClean="0"/>
              <a:t>the viruses. </a:t>
            </a:r>
            <a:endParaRPr lang="en-US" dirty="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ia_el_25_innerEl" descr="HIV structure"/>
          <p:cNvPicPr>
            <a:picLocks noChangeAspect="1" noChangeArrowheads="1"/>
          </p:cNvPicPr>
          <p:nvPr/>
        </p:nvPicPr>
        <p:blipFill>
          <a:blip r:embed="rId2"/>
          <a:srcRect/>
          <a:stretch>
            <a:fillRect/>
          </a:stretch>
        </p:blipFill>
        <p:spPr bwMode="auto">
          <a:xfrm>
            <a:off x="1143000" y="228600"/>
            <a:ext cx="7010400" cy="6629400"/>
          </a:xfrm>
          <a:prstGeom prst="rect">
            <a:avLst/>
          </a:prstGeom>
          <a:noFill/>
          <a:ln w="9525">
            <a:noFill/>
            <a:miter lim="800000"/>
            <a:headEnd/>
            <a:tailEnd/>
          </a:ln>
        </p:spPr>
      </p:pic>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AIDS</a:t>
            </a:r>
            <a:endParaRPr lang="en-US" dirty="0"/>
          </a:p>
        </p:txBody>
      </p:sp>
      <p:sp>
        <p:nvSpPr>
          <p:cNvPr id="3" name="Content Placeholder 2"/>
          <p:cNvSpPr>
            <a:spLocks noGrp="1"/>
          </p:cNvSpPr>
          <p:nvPr>
            <p:ph idx="1"/>
          </p:nvPr>
        </p:nvSpPr>
        <p:spPr/>
        <p:txBody>
          <a:bodyPr>
            <a:normAutofit fontScale="77500" lnSpcReduction="20000"/>
          </a:bodyPr>
          <a:lstStyle/>
          <a:p>
            <a:r>
              <a:rPr lang="en-US" b="1" i="1" dirty="0" smtClean="0"/>
              <a:t>AIDS is an abbreviation for Acquired Immune Deficiency Syndrome.</a:t>
            </a:r>
            <a:endParaRPr lang="en-US" dirty="0" smtClean="0"/>
          </a:p>
          <a:p>
            <a:r>
              <a:rPr lang="en-US" dirty="0" smtClean="0"/>
              <a:t>Immune deficiency has previously been mentioned in the process of explaining what HIV means. Now, the questions you may ask yourself are: Why is it acquired and why is it a syndrome? </a:t>
            </a:r>
          </a:p>
          <a:p>
            <a:r>
              <a:rPr lang="en-US" dirty="0" smtClean="0"/>
              <a:t>First of all, it is acquired and not inherited, the HIV virus is spread from one person to another. </a:t>
            </a:r>
          </a:p>
          <a:p>
            <a:r>
              <a:rPr lang="en-US" dirty="0" smtClean="0"/>
              <a:t>Secondly, the disease presents with a collection of signs and symptoms resulting from lowered immunity due to HIV and that is why it is referred to as a syndrome (a syndrome is a group of signs and symptoms denoting a disease).</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Infected persons hide or seek incomplete/wrong self-treatment due to</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Ignorance about symptoms.</a:t>
            </a:r>
            <a:endParaRPr lang="en-US" b="1" i="1" dirty="0" smtClean="0"/>
          </a:p>
          <a:p>
            <a:pPr lvl="0"/>
            <a:r>
              <a:rPr lang="en-US" dirty="0" smtClean="0"/>
              <a:t>Stigma</a:t>
            </a:r>
            <a:endParaRPr lang="en-US" b="1" i="1" dirty="0" smtClean="0"/>
          </a:p>
          <a:p>
            <a:pPr lvl="0"/>
            <a:r>
              <a:rPr lang="en-US" dirty="0" smtClean="0"/>
              <a:t>Bad attitudes by health workers</a:t>
            </a:r>
            <a:endParaRPr lang="en-US" b="1" i="1" dirty="0" smtClean="0"/>
          </a:p>
          <a:p>
            <a:r>
              <a:rPr lang="en-US" dirty="0" smtClean="0"/>
              <a:t>-Lack of drugs in health facilities.</a:t>
            </a:r>
            <a:endParaRPr lang="en-US" b="1" i="1" dirty="0" smtClean="0"/>
          </a:p>
          <a:p>
            <a:pPr>
              <a:buNone/>
            </a:pPr>
            <a:r>
              <a:rPr lang="en-US" dirty="0" smtClean="0"/>
              <a:t>       The Late treatment allows rapid spread of all STI’S and an increase in overall morbidity.</a:t>
            </a:r>
            <a:endParaRPr lang="en-US" b="1" i="1" dirty="0" smtClean="0"/>
          </a:p>
          <a:p>
            <a:pPr>
              <a:buNone/>
            </a:pPr>
            <a:r>
              <a:rPr lang="en-US" b="1" dirty="0" smtClean="0"/>
              <a:t> </a:t>
            </a:r>
            <a:endParaRPr lang="en-US" b="1" i="1" dirty="0" smtClean="0"/>
          </a:p>
          <a:p>
            <a:pPr>
              <a:buNone/>
            </a:pPr>
            <a:endParaRPr lang="en-US" dirty="0"/>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AIDS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As the HIV virus multiplies, more immune cells (CD4) are destroyed, interfering with the individual’s immune system. Once the immune system cannot function properly, then the person may be infected by many bacteria, viruses and parasites, which the person’s immune system is no longer able to fight. These infections are referred to as opportunistic because they take advantage of the opportunity offered by the lowered immunity.</a:t>
            </a:r>
            <a:endParaRPr lang="en-US" dirty="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a_el_13_innerEl" descr="Changes in Plasma HIV RNA Correlate with HIV Disease Progression"/>
          <p:cNvPicPr>
            <a:picLocks noChangeAspect="1" noChangeArrowheads="1"/>
          </p:cNvPicPr>
          <p:nvPr/>
        </p:nvPicPr>
        <p:blipFill>
          <a:blip r:embed="rId2"/>
          <a:srcRect/>
          <a:stretch>
            <a:fillRect/>
          </a:stretch>
        </p:blipFill>
        <p:spPr bwMode="auto">
          <a:xfrm>
            <a:off x="838200" y="609600"/>
            <a:ext cx="8153400" cy="5410200"/>
          </a:xfrm>
          <a:prstGeom prst="rect">
            <a:avLst/>
          </a:prstGeom>
          <a:noFill/>
          <a:ln w="9525">
            <a:noFill/>
            <a:miter lim="800000"/>
            <a:headEnd/>
            <a:tailEnd/>
          </a:ln>
        </p:spPr>
      </p:pic>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AIDS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caused by infections and other complications arising from HIV infection is referred to as AIDS. AIDS occurs when the human immune system becomes severely weakened, a process, which might take three to ten years, and this leads to life threatening conditions. </a:t>
            </a:r>
          </a:p>
          <a:p>
            <a:r>
              <a:rPr lang="en-US" dirty="0" smtClean="0"/>
              <a:t>Positive test result confirms the HIV infection except in children below 18 months old because the baby might have acquired the antibodies from the infected mother and not the virus. </a:t>
            </a:r>
            <a:endParaRPr lang="en-US" dirty="0"/>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AIDS</a:t>
            </a:r>
            <a:endParaRPr lang="en-US" dirty="0"/>
          </a:p>
        </p:txBody>
      </p:sp>
      <p:sp>
        <p:nvSpPr>
          <p:cNvPr id="3" name="Content Placeholder 2"/>
          <p:cNvSpPr>
            <a:spLocks noGrp="1"/>
          </p:cNvSpPr>
          <p:nvPr>
            <p:ph idx="1"/>
          </p:nvPr>
        </p:nvSpPr>
        <p:spPr/>
        <p:txBody>
          <a:bodyPr/>
          <a:lstStyle/>
          <a:p>
            <a:r>
              <a:rPr lang="en-US" dirty="0" smtClean="0"/>
              <a:t>the Acquired Immune Deficiency Syndrome (AIDS) has become an extremely serious problem in Kenya and the world over. AIDS is causing devastating health, socio-economic and development problems. </a:t>
            </a:r>
            <a:endParaRPr lang="en-US" dirty="0"/>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Mode of Transmission </a:t>
            </a:r>
            <a:endParaRPr lang="en-US" dirty="0"/>
          </a:p>
        </p:txBody>
      </p:sp>
      <p:sp>
        <p:nvSpPr>
          <p:cNvPr id="3" name="Content Placeholder 2"/>
          <p:cNvSpPr>
            <a:spLocks noGrp="1"/>
          </p:cNvSpPr>
          <p:nvPr>
            <p:ph idx="1"/>
          </p:nvPr>
        </p:nvSpPr>
        <p:spPr/>
        <p:txBody>
          <a:bodyPr>
            <a:normAutofit lnSpcReduction="10000"/>
          </a:bodyPr>
          <a:lstStyle/>
          <a:p>
            <a:r>
              <a:rPr lang="en-US" dirty="0" smtClean="0"/>
              <a:t>HIV infection is primarily a STI (Sexually Transmitted Infection) because it is mainly transmitted through contact with infected body fluids (semen, vaginal and cervical secretions, blood and blood products) usually during sexual intercourse, but sometimes through activities such as breastfeeding, skin piercing practices, blood transfusion, organ transplants, drug injections, circumcision and other operations. </a:t>
            </a:r>
            <a:endParaRPr lang="en-US" dirty="0"/>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Mode of Transmission </a:t>
            </a:r>
            <a:endParaRPr lang="en-US" dirty="0"/>
          </a:p>
        </p:txBody>
      </p:sp>
      <p:sp>
        <p:nvSpPr>
          <p:cNvPr id="3" name="Content Placeholder 2"/>
          <p:cNvSpPr>
            <a:spLocks noGrp="1"/>
          </p:cNvSpPr>
          <p:nvPr>
            <p:ph idx="1"/>
          </p:nvPr>
        </p:nvSpPr>
        <p:spPr/>
        <p:txBody>
          <a:bodyPr/>
          <a:lstStyle/>
          <a:p>
            <a:r>
              <a:rPr lang="en-US" dirty="0" smtClean="0"/>
              <a:t>The most likely mode of transmission includes: </a:t>
            </a:r>
          </a:p>
          <a:p>
            <a:pPr lvl="0"/>
            <a:r>
              <a:rPr lang="en-US" dirty="0" smtClean="0"/>
              <a:t>Blood and blood products</a:t>
            </a:r>
          </a:p>
          <a:p>
            <a:pPr lvl="0"/>
            <a:r>
              <a:rPr lang="en-US" dirty="0" smtClean="0"/>
              <a:t>Semen</a:t>
            </a:r>
          </a:p>
          <a:p>
            <a:pPr lvl="0"/>
            <a:r>
              <a:rPr lang="en-US" dirty="0" smtClean="0"/>
              <a:t>Vaginal secretions</a:t>
            </a:r>
          </a:p>
          <a:p>
            <a:pPr lvl="0"/>
            <a:r>
              <a:rPr lang="en-US" dirty="0" smtClean="0"/>
              <a:t>Breast milk</a:t>
            </a:r>
          </a:p>
          <a:p>
            <a:endParaRPr lang="en-US" dirty="0"/>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some of the activities that encourage HIV transmission.</a:t>
            </a:r>
            <a:br>
              <a:rPr lang="en-US" dirty="0" smtClean="0"/>
            </a:br>
            <a:endParaRPr lang="en-US" dirty="0"/>
          </a:p>
        </p:txBody>
      </p:sp>
      <p:sp>
        <p:nvSpPr>
          <p:cNvPr id="3" name="Content Placeholder 2"/>
          <p:cNvSpPr>
            <a:spLocks noGrp="1"/>
          </p:cNvSpPr>
          <p:nvPr>
            <p:ph idx="1"/>
          </p:nvPr>
        </p:nvSpPr>
        <p:spPr/>
        <p:txBody>
          <a:bodyPr>
            <a:normAutofit fontScale="85000" lnSpcReduction="10000"/>
          </a:bodyPr>
          <a:lstStyle/>
          <a:p>
            <a:r>
              <a:rPr lang="en-US" b="1" dirty="0" smtClean="0"/>
              <a:t>Unprotected Sexual Contact</a:t>
            </a:r>
            <a:r>
              <a:rPr lang="en-US" dirty="0" smtClean="0"/>
              <a:t> </a:t>
            </a:r>
          </a:p>
          <a:p>
            <a:r>
              <a:rPr lang="en-US" dirty="0" smtClean="0"/>
              <a:t>This includes vaginal and anal sexual intercourse. Both in the genitalia and the rectum, HIV may infect the mucous membranes directly or enter through cuts or sores caused during intercourse (many of which would be unnoticed). Vaginal and anal intercourse is a high risk practice. Ulcerations arising from infection with other sexually transmitted diseases such as syphilis, </a:t>
            </a:r>
            <a:r>
              <a:rPr lang="en-US" dirty="0" err="1" smtClean="0"/>
              <a:t>chancroids</a:t>
            </a:r>
            <a:r>
              <a:rPr lang="en-US" dirty="0" smtClean="0"/>
              <a:t> or </a:t>
            </a:r>
            <a:r>
              <a:rPr lang="en-US" dirty="0" err="1" smtClean="0"/>
              <a:t>gonorrhoea</a:t>
            </a:r>
            <a:r>
              <a:rPr lang="en-US" dirty="0" smtClean="0"/>
              <a:t> allow the virus to enter the body easily during sex. Therefore, the presence of other STIs increase the risk of HIV transmission.</a:t>
            </a: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some of the activities that encourage HIV transmission.</a:t>
            </a:r>
            <a:endParaRPr lang="en-US" dirty="0"/>
          </a:p>
        </p:txBody>
      </p:sp>
      <p:sp>
        <p:nvSpPr>
          <p:cNvPr id="3" name="Content Placeholder 2"/>
          <p:cNvSpPr>
            <a:spLocks noGrp="1"/>
          </p:cNvSpPr>
          <p:nvPr>
            <p:ph idx="1"/>
          </p:nvPr>
        </p:nvSpPr>
        <p:spPr/>
        <p:txBody>
          <a:bodyPr>
            <a:normAutofit fontScale="85000" lnSpcReduction="10000"/>
          </a:bodyPr>
          <a:lstStyle/>
          <a:p>
            <a:r>
              <a:rPr lang="en-US" b="1" dirty="0" smtClean="0"/>
              <a:t>Direct Blood Contact</a:t>
            </a:r>
            <a:r>
              <a:rPr lang="en-US" dirty="0" smtClean="0"/>
              <a:t/>
            </a:r>
            <a:br>
              <a:rPr lang="en-US" dirty="0" smtClean="0"/>
            </a:br>
            <a:r>
              <a:rPr lang="en-US" dirty="0" smtClean="0"/>
              <a:t>This includes, blood and blood products, sharing drug injecting needles and injuries by sharp instruments. Transmission through blood occurs when a person is transfused with unscreened blood from an infected donor.</a:t>
            </a:r>
          </a:p>
          <a:p>
            <a:r>
              <a:rPr lang="en-US" dirty="0" smtClean="0"/>
              <a:t> It can also occur when one comes into contact with contaminated blood or blood products through contaminated needles, syringes, razor blades, or sharp objects used either for circumcision or skin piercing or scarification for beauty. </a:t>
            </a:r>
            <a:endParaRPr lang="en-US" dirty="0"/>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some of the activities that encourage HIV transmission.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Sometimes one may come into direct contact with infected blood during an emergency, for example, when assisting accident victims or </a:t>
            </a:r>
            <a:br>
              <a:rPr lang="en-US" dirty="0" smtClean="0"/>
            </a:br>
            <a:r>
              <a:rPr lang="en-US" dirty="0" smtClean="0"/>
              <a:t>in childbirth.</a:t>
            </a:r>
          </a:p>
          <a:p>
            <a:r>
              <a:rPr lang="en-US" b="1" dirty="0" smtClean="0"/>
              <a:t>Sharing of injection needles</a:t>
            </a:r>
            <a:r>
              <a:rPr lang="en-US" dirty="0" smtClean="0"/>
              <a:t> is a common practice among drug abusers. An injection needle can pass blood directly from one person’s blood stream to another. Sharing a circumcision knife is another common practice by traditional circumcision </a:t>
            </a:r>
            <a:r>
              <a:rPr lang="en-US" dirty="0" err="1" smtClean="0"/>
              <a:t>practioners</a:t>
            </a:r>
            <a:r>
              <a:rPr lang="en-US" dirty="0" smtClean="0"/>
              <a:t>. These are very efficient ways to transmit a blood borne HIV. These practices are considered to be a high risk </a:t>
            </a:r>
            <a:r>
              <a:rPr lang="en-US" dirty="0" err="1" smtClean="0"/>
              <a:t>behaviour</a:t>
            </a:r>
            <a:r>
              <a:rPr lang="en-US" dirty="0" smtClean="0"/>
              <a:t>.</a:t>
            </a:r>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Mother to Child </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It is possible for a HIV infected mother to pass the virus directly during pregnancy through the placenta barrier, during childbirth, or through breast milk. Breast milk contains HIV, and while small amounts of breast milk do not pose a significant threat of infection to adults, it is a viable means of transmission to infants.</a:t>
            </a:r>
          </a:p>
          <a:p>
            <a:pPr>
              <a:buNone/>
            </a:pPr>
            <a:r>
              <a:rPr lang="en-US" dirty="0" smtClean="0"/>
              <a:t>     The following factors are not associated with HIV transmission: </a:t>
            </a:r>
          </a:p>
          <a:p>
            <a:pPr lvl="0"/>
            <a:r>
              <a:rPr lang="en-US" dirty="0" smtClean="0"/>
              <a:t>Casual contact such as shaking hands</a:t>
            </a:r>
          </a:p>
          <a:p>
            <a:pPr lvl="0"/>
            <a:r>
              <a:rPr lang="en-US" dirty="0" smtClean="0"/>
              <a:t>Sharing eating utensils</a:t>
            </a:r>
          </a:p>
          <a:p>
            <a:pPr lvl="0"/>
            <a:r>
              <a:rPr lang="en-US" dirty="0" smtClean="0"/>
              <a:t>Social contact such as sharing the same room or transportation facility</a:t>
            </a:r>
          </a:p>
          <a:p>
            <a:pPr lvl="0"/>
            <a:r>
              <a:rPr lang="en-US" dirty="0" smtClean="0"/>
              <a:t>Bites by anthropoid vectors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HIV/AIDS AND OTHER STIs</a:t>
            </a:r>
            <a:endParaRPr lang="en-US" dirty="0"/>
          </a:p>
        </p:txBody>
      </p:sp>
      <p:sp>
        <p:nvSpPr>
          <p:cNvPr id="3" name="Content Placeholder 2"/>
          <p:cNvSpPr>
            <a:spLocks noGrp="1"/>
          </p:cNvSpPr>
          <p:nvPr>
            <p:ph idx="1"/>
          </p:nvPr>
        </p:nvSpPr>
        <p:spPr/>
        <p:txBody>
          <a:bodyPr/>
          <a:lstStyle/>
          <a:p>
            <a:r>
              <a:rPr lang="en-US" sz="2800" dirty="0" smtClean="0">
                <a:latin typeface="+mj-lt"/>
              </a:rPr>
              <a:t>HIV/AIDS and STIs are Kenya's most serious public health problem because of:</a:t>
            </a:r>
          </a:p>
          <a:p>
            <a:r>
              <a:rPr lang="en-US" sz="2800" dirty="0" smtClean="0">
                <a:latin typeface="+mj-lt"/>
              </a:rPr>
              <a:t>Rapid spread</a:t>
            </a:r>
          </a:p>
          <a:p>
            <a:r>
              <a:rPr lang="en-US" sz="2800" dirty="0" smtClean="0">
                <a:latin typeface="+mj-lt"/>
              </a:rPr>
              <a:t>Inevitable death for those with HIV/AIDS</a:t>
            </a:r>
          </a:p>
          <a:p>
            <a:r>
              <a:rPr lang="en-US" sz="2800" dirty="0" smtClean="0">
                <a:latin typeface="+mj-lt"/>
              </a:rPr>
              <a:t>Far-reaching adverse consequences for families and communities</a:t>
            </a:r>
          </a:p>
          <a:p>
            <a:r>
              <a:rPr lang="en-US" sz="2800" dirty="0" smtClean="0">
                <a:latin typeface="+mj-lt"/>
              </a:rPr>
              <a:t>Resulting problems which affect national development and hence the welfare of all </a:t>
            </a:r>
            <a:r>
              <a:rPr lang="en-US" sz="2800" dirty="0" err="1" smtClean="0">
                <a:latin typeface="+mj-lt"/>
              </a:rPr>
              <a:t>kenyans</a:t>
            </a:r>
            <a:endParaRPr lang="en-US" sz="2800" dirty="0" smtClean="0">
              <a:latin typeface="+mj-lt"/>
            </a:endParaRPr>
          </a:p>
          <a:p>
            <a:pPr>
              <a:buNone/>
            </a:pPr>
            <a:endParaRPr lang="en-US" sz="2800" dirty="0">
              <a:latin typeface="+mj-lt"/>
            </a:endParaRPr>
          </a:p>
        </p:txBody>
      </p:sp>
    </p:spTree>
  </p:cSld>
  <p:clrMapOvr>
    <a:masterClrMapping/>
  </p:clrMapOvr>
  <p:transition spd="slow">
    <p:fade/>
    <p:sndAc>
      <p:stSnd>
        <p:snd r:embed="rId2" name="click.wav"/>
      </p:stSnd>
    </p:sndAc>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
            </a:r>
            <a:br>
              <a:rPr lang="en-US" b="1" dirty="0" smtClean="0"/>
            </a:br>
            <a:r>
              <a:rPr lang="en-US" b="1" dirty="0" smtClean="0"/>
              <a:t>Progression of the HIV Infection</a:t>
            </a:r>
            <a:r>
              <a:rPr lang="en-US" dirty="0" smtClean="0"/>
              <a:t/>
            </a:r>
            <a:br>
              <a:rPr lang="en-US" dirty="0" smtClean="0"/>
            </a:br>
            <a:r>
              <a:rPr lang="en-US" i="1" dirty="0" smtClean="0"/>
              <a:t> </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r>
              <a:rPr lang="en-US" dirty="0" smtClean="0"/>
              <a:t>When the virus enters the body and gets into the blood stream, it binds itself to specific defence cells known as CD4 lymphocytes. When the retrovirus enters the CD4 cell, an enzyme from the virus called reverse transcriptase takes over the cells genetic equipment to produce more retroviruses which are released outside the infected cell and go on to infect and destroy other </a:t>
            </a:r>
            <a:br>
              <a:rPr lang="en-US" dirty="0" smtClean="0"/>
            </a:br>
            <a:r>
              <a:rPr lang="en-US" dirty="0" smtClean="0"/>
              <a:t>CD4 cells</a:t>
            </a:r>
            <a:endParaRPr lang="en-US" dirty="0"/>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Progression of the HIV Infection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This process goes on over a period of years during which the number of CD4 lymphocytes gradually decreases. Please, note; that although the body of an infected person struggles to form antibodies against the HIV, these antibodies cannot destroy all the viruses because they keep on multiplying and the body's defence system is being depleted and is, therefore, unable to produce enough antibodies to match the viruses.</a:t>
            </a:r>
          </a:p>
          <a:p>
            <a:r>
              <a:rPr lang="en-US" dirty="0" smtClean="0"/>
              <a:t> </a:t>
            </a:r>
          </a:p>
          <a:p>
            <a:endParaRPr lang="en-US" dirty="0"/>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ia_el_25_innerEl" descr="HIV replication cycle"/>
          <p:cNvPicPr>
            <a:picLocks noChangeAspect="1" noChangeArrowheads="1"/>
          </p:cNvPicPr>
          <p:nvPr/>
        </p:nvPicPr>
        <p:blipFill>
          <a:blip r:embed="rId2"/>
          <a:srcRect/>
          <a:stretch>
            <a:fillRect/>
          </a:stretch>
        </p:blipFill>
        <p:spPr bwMode="auto">
          <a:xfrm>
            <a:off x="1524000" y="533400"/>
            <a:ext cx="6705600" cy="5791200"/>
          </a:xfrm>
          <a:prstGeom prst="rect">
            <a:avLst/>
          </a:prstGeom>
          <a:noFill/>
          <a:ln w="9525">
            <a:noFill/>
            <a:miter lim="800000"/>
            <a:headEnd/>
            <a:tailEnd/>
          </a:ln>
        </p:spPr>
      </p:pic>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Progression of the HIV Infection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time it takes for a person who has been infected with the HIV to seroconvert (test positive) for HIV antibodies is commonly called the </a:t>
            </a:r>
            <a:r>
              <a:rPr lang="en-US" b="1" dirty="0" smtClean="0"/>
              <a:t>’window period</a:t>
            </a:r>
            <a:r>
              <a:rPr lang="en-US" dirty="0" smtClean="0"/>
              <a:t>’. </a:t>
            </a:r>
          </a:p>
          <a:p>
            <a:r>
              <a:rPr lang="en-US" dirty="0" smtClean="0"/>
              <a:t>According to NASCOP, when a person is infected with the HIV virus, statistics show that 95-97% (perhaps even higher) of all infected individuals develop detectable antibodies within 12 weeks (three months).</a:t>
            </a:r>
          </a:p>
          <a:p>
            <a:r>
              <a:rPr lang="en-US" dirty="0" smtClean="0"/>
              <a:t>The Centre for Disease Control and Prevention (CDC) has said that in some rare cases, it may take up to six months for one to seroconvert (test positive). At this point the results would be </a:t>
            </a:r>
            <a:br>
              <a:rPr lang="en-US" dirty="0" smtClean="0"/>
            </a:br>
            <a:r>
              <a:rPr lang="en-US" dirty="0" smtClean="0"/>
              <a:t>99.9% accurate.</a:t>
            </a:r>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Progression of the HIV Infection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During the window period, the infected person is infectious despite negative results. This contributes to the high rate of spread since the infected persons will transmit the virus to the sexual partner(s) or from mother to child without realizing it. Therefore, HIV infection is only confirmed after an infected person has developed antibodies and goes through a HIV antibody test.</a:t>
            </a:r>
          </a:p>
          <a:p>
            <a:r>
              <a:rPr lang="en-US" dirty="0" smtClean="0"/>
              <a:t>Positive test results confirm the HIV infection except in children below 18 months old because the baby might have acquired the antibodies from the infected mother and not the virus. </a:t>
            </a:r>
          </a:p>
          <a:p>
            <a:endParaRPr lang="en-US" dirty="0"/>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Progression of the HIV Infection</a:t>
            </a:r>
            <a:endParaRPr lang="en-US" dirty="0"/>
          </a:p>
        </p:txBody>
      </p:sp>
      <p:sp>
        <p:nvSpPr>
          <p:cNvPr id="3" name="Content Placeholder 2"/>
          <p:cNvSpPr>
            <a:spLocks noGrp="1"/>
          </p:cNvSpPr>
          <p:nvPr>
            <p:ph idx="1"/>
          </p:nvPr>
        </p:nvSpPr>
        <p:spPr/>
        <p:txBody>
          <a:bodyPr/>
          <a:lstStyle/>
          <a:p>
            <a:r>
              <a:rPr lang="en-US" dirty="0" smtClean="0"/>
              <a:t>According to the Centre for Disease Control (CDC), the average time between HIV infection and appearance of signs that could lead to an AIDS diagnosis is eight to ten years. This time varies greatly from person to person and can depend on many factors including the person’s health status and sexual </a:t>
            </a:r>
            <a:r>
              <a:rPr lang="en-US" dirty="0" err="1" smtClean="0"/>
              <a:t>behaviour</a:t>
            </a:r>
            <a:r>
              <a:rPr lang="en-US" dirty="0" smtClean="0"/>
              <a:t>. </a:t>
            </a:r>
            <a:endParaRPr lang="en-US" dirty="0"/>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Progression of the HIV Infection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Once an adult develops AIDS, the time of death varies from a few months to about two years if no antiretroviral treatment is given. </a:t>
            </a:r>
          </a:p>
          <a:p>
            <a:r>
              <a:rPr lang="en-US" dirty="0" smtClean="0"/>
              <a:t>In children (mother to child transmission) the progression is faster and the majority die within the first three years of life and few live up to ten years.</a:t>
            </a:r>
          </a:p>
          <a:p>
            <a:r>
              <a:rPr lang="en-US" dirty="0" smtClean="0"/>
              <a:t>Today, there are medical treatments that can slow down the rate at which HIV weakens the immune system. There are other treatments that can prevent or cure some of the illnesses associated with AIDS, especially opportunistic infections. As with other diseases, early detection offers more options for treatment and preventive health care.</a:t>
            </a:r>
            <a:endParaRPr lang="en-US" dirty="0"/>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Progression of the HIV Infection</a:t>
            </a:r>
            <a:endParaRPr lang="en-US" dirty="0"/>
          </a:p>
        </p:txBody>
      </p:sp>
      <p:sp>
        <p:nvSpPr>
          <p:cNvPr id="3" name="Content Placeholder 2"/>
          <p:cNvSpPr>
            <a:spLocks noGrp="1"/>
          </p:cNvSpPr>
          <p:nvPr>
            <p:ph idx="1"/>
          </p:nvPr>
        </p:nvSpPr>
        <p:spPr/>
        <p:txBody>
          <a:bodyPr/>
          <a:lstStyle/>
          <a:p>
            <a:r>
              <a:rPr lang="en-US" dirty="0" smtClean="0"/>
              <a:t>For the purpose of clinical management, all individuals diagnosed as HIV positive should be classified according to the disease stage.</a:t>
            </a:r>
          </a:p>
          <a:p>
            <a:r>
              <a:rPr lang="en-US" dirty="0" smtClean="0"/>
              <a:t>HIV infection has four stages of progress and each stage has specific signs and symptoms.</a:t>
            </a:r>
          </a:p>
          <a:p>
            <a:endParaRPr lang="en-US" dirty="0"/>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a_el_26_innerEl" descr="Acute retroviral syndrome"/>
          <p:cNvPicPr>
            <a:picLocks noChangeAspect="1" noChangeArrowheads="1"/>
          </p:cNvPicPr>
          <p:nvPr/>
        </p:nvPicPr>
        <p:blipFill>
          <a:blip r:embed="rId2"/>
          <a:srcRect/>
          <a:stretch>
            <a:fillRect/>
          </a:stretch>
        </p:blipFill>
        <p:spPr bwMode="auto">
          <a:xfrm>
            <a:off x="685800" y="381000"/>
            <a:ext cx="7467600" cy="5410200"/>
          </a:xfrm>
          <a:prstGeom prst="rect">
            <a:avLst/>
          </a:prstGeom>
          <a:noFill/>
          <a:ln w="9525">
            <a:noFill/>
            <a:miter lim="800000"/>
            <a:headEnd/>
            <a:tailEnd/>
          </a:ln>
        </p:spPr>
      </p:pic>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 </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buNone/>
            </a:pPr>
            <a:endParaRPr lang="en-US" b="1" dirty="0" smtClean="0"/>
          </a:p>
          <a:p>
            <a:pPr>
              <a:buNone/>
            </a:pPr>
            <a:endParaRPr lang="en-US" b="1" dirty="0" smtClean="0"/>
          </a:p>
          <a:p>
            <a:pPr>
              <a:buNone/>
            </a:pPr>
            <a:endParaRPr lang="en-US" b="1" dirty="0" smtClean="0"/>
          </a:p>
          <a:p>
            <a:pPr>
              <a:buNone/>
            </a:pPr>
            <a:r>
              <a:rPr lang="en-US" b="1" dirty="0" smtClean="0"/>
              <a:t>                    </a:t>
            </a:r>
            <a:r>
              <a:rPr lang="en-US" sz="4400" b="1" dirty="0" smtClean="0"/>
              <a:t>STAGES OF HIV/AIDS </a:t>
            </a:r>
            <a:r>
              <a:rPr lang="en-US" sz="4400" dirty="0" smtClean="0"/>
              <a:t/>
            </a:r>
            <a:br>
              <a:rPr lang="en-US" sz="4400" dirty="0" smtClean="0"/>
            </a:br>
            <a:endParaRPr lang="en-US" sz="44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sz="2800" dirty="0" smtClean="0">
                <a:latin typeface="+mj-lt"/>
              </a:rPr>
              <a:t>Although HIV/AIDS has received more attention and concern than other STI, all STI comprise  a single ,interrelated problems because:</a:t>
            </a:r>
          </a:p>
          <a:p>
            <a:r>
              <a:rPr lang="en-US" sz="2800" dirty="0" smtClean="0">
                <a:latin typeface="+mj-lt"/>
              </a:rPr>
              <a:t>They are co-factors </a:t>
            </a:r>
            <a:r>
              <a:rPr lang="en-US" sz="2800" dirty="0" err="1" smtClean="0">
                <a:latin typeface="+mj-lt"/>
              </a:rPr>
              <a:t>i.e</a:t>
            </a:r>
            <a:r>
              <a:rPr lang="en-US" sz="2800" dirty="0" smtClean="0">
                <a:latin typeface="+mj-lt"/>
              </a:rPr>
              <a:t>, they increase the chances of becoming HIV infected  such as syphilis, </a:t>
            </a:r>
            <a:r>
              <a:rPr lang="en-US" sz="2800" dirty="0" err="1" smtClean="0">
                <a:latin typeface="+mj-lt"/>
              </a:rPr>
              <a:t>chancroid</a:t>
            </a:r>
            <a:r>
              <a:rPr lang="en-US" sz="2800" dirty="0" smtClean="0">
                <a:latin typeface="+mj-lt"/>
              </a:rPr>
              <a:t> and herpes</a:t>
            </a:r>
          </a:p>
          <a:p>
            <a:r>
              <a:rPr lang="en-US" sz="2800" dirty="0" smtClean="0">
                <a:latin typeface="+mj-lt"/>
              </a:rPr>
              <a:t>The high prevalence of other STI is a major cause of the alarming increase in HIV/AIDS  in </a:t>
            </a:r>
            <a:r>
              <a:rPr lang="en-US" sz="2800" dirty="0" err="1" smtClean="0">
                <a:latin typeface="+mj-lt"/>
              </a:rPr>
              <a:t>kenya</a:t>
            </a:r>
            <a:endParaRPr lang="en-US" sz="2800" dirty="0" smtClean="0">
              <a:latin typeface="+mj-lt"/>
            </a:endParaRPr>
          </a:p>
          <a:p>
            <a:pPr>
              <a:buNone/>
            </a:pPr>
            <a:r>
              <a:rPr lang="en-US" sz="2800" dirty="0" smtClean="0">
                <a:latin typeface="+mj-lt"/>
              </a:rPr>
              <a:t> </a:t>
            </a:r>
          </a:p>
        </p:txBody>
      </p:sp>
    </p:spTree>
  </p:cSld>
  <p:clrMapOvr>
    <a:masterClrMapping/>
  </p:clrMapOvr>
  <p:transition spd="slow">
    <p:fade/>
    <p:sndAc>
      <p:stSnd>
        <p:snd r:embed="rId2" name="click.wav"/>
      </p:stSnd>
    </p:sndAc>
  </p:transition>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Stage 1: Acute Infection (Acute </a:t>
            </a:r>
            <a:r>
              <a:rPr lang="en-US" b="1" dirty="0" err="1" smtClean="0"/>
              <a:t>Seroconversion</a:t>
            </a:r>
            <a:r>
              <a:rPr lang="en-US" b="1" dirty="0" smtClean="0"/>
              <a:t> Syndrome)</a:t>
            </a:r>
            <a:r>
              <a:rPr lang="en-US" dirty="0" smtClean="0"/>
              <a:t> </a:t>
            </a:r>
            <a:endParaRPr lang="en-US" dirty="0"/>
          </a:p>
        </p:txBody>
      </p:sp>
      <p:sp>
        <p:nvSpPr>
          <p:cNvPr id="3" name="Content Placeholder 2"/>
          <p:cNvSpPr>
            <a:spLocks noGrp="1"/>
          </p:cNvSpPr>
          <p:nvPr>
            <p:ph idx="1"/>
          </p:nvPr>
        </p:nvSpPr>
        <p:spPr/>
        <p:txBody>
          <a:bodyPr/>
          <a:lstStyle/>
          <a:p>
            <a:pPr>
              <a:buNone/>
            </a:pPr>
            <a:r>
              <a:rPr lang="en-US" b="1" dirty="0" smtClean="0"/>
              <a:t> </a:t>
            </a:r>
            <a:endParaRPr lang="en-US" dirty="0" smtClean="0"/>
          </a:p>
          <a:p>
            <a:r>
              <a:rPr lang="en-US" dirty="0" smtClean="0"/>
              <a:t>This is the first stage of HIV infection, when the virus establishes itself in the body. </a:t>
            </a:r>
          </a:p>
          <a:p>
            <a:r>
              <a:rPr lang="en-US" dirty="0" smtClean="0"/>
              <a:t>It is the period of time between when a person is first infected with HIV and when antibodies against the virus are produced by the body (usually six to twelve weeks).</a:t>
            </a:r>
            <a:endParaRPr lang="en-US" dirty="0"/>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Stage 1: Acute Infection (Acute </a:t>
            </a:r>
            <a:r>
              <a:rPr lang="en-US" b="1" dirty="0" err="1" smtClean="0"/>
              <a:t>Seroconversion</a:t>
            </a:r>
            <a:r>
              <a:rPr lang="en-US" b="1" dirty="0" smtClean="0"/>
              <a:t> Syndrome</a:t>
            </a:r>
            <a:endParaRPr lang="en-US" dirty="0"/>
          </a:p>
        </p:txBody>
      </p:sp>
      <p:sp>
        <p:nvSpPr>
          <p:cNvPr id="3" name="Content Placeholder 2"/>
          <p:cNvSpPr>
            <a:spLocks noGrp="1"/>
          </p:cNvSpPr>
          <p:nvPr>
            <p:ph idx="1"/>
          </p:nvPr>
        </p:nvSpPr>
        <p:spPr/>
        <p:txBody>
          <a:bodyPr/>
          <a:lstStyle/>
          <a:p>
            <a:r>
              <a:rPr lang="en-US" dirty="0" smtClean="0"/>
              <a:t>Some people newly infected with HIV will experience some ’flu like’ symptoms (sometimes called </a:t>
            </a:r>
            <a:r>
              <a:rPr lang="en-US" dirty="0" err="1" smtClean="0"/>
              <a:t>sero</a:t>
            </a:r>
            <a:r>
              <a:rPr lang="en-US" dirty="0" smtClean="0"/>
              <a:t>-conversion illness).</a:t>
            </a:r>
          </a:p>
          <a:p>
            <a:r>
              <a:rPr lang="en-US" dirty="0" smtClean="0"/>
              <a:t>These symptoms, which usually last no more than a few days, might include fever, chills, night sweats, rashes, joint and muscle pain, swollen lymph glands, diarrhoea or some sore throat (not cold like) symptoms. </a:t>
            </a:r>
            <a:endParaRPr lang="en-US" dirty="0"/>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914399" y="533399"/>
          <a:ext cx="7543800" cy="5867404"/>
        </p:xfrm>
        <a:graphic>
          <a:graphicData uri="http://schemas.openxmlformats.org/drawingml/2006/table">
            <a:tbl>
              <a:tblPr/>
              <a:tblGrid>
                <a:gridCol w="4014849"/>
                <a:gridCol w="371974"/>
                <a:gridCol w="2901673"/>
                <a:gridCol w="255304"/>
              </a:tblGrid>
              <a:tr h="275432">
                <a:tc>
                  <a:txBody>
                    <a:bodyPr/>
                    <a:lstStyle/>
                    <a:p>
                      <a:pPr marL="0" marR="0" algn="just">
                        <a:spcBef>
                          <a:spcPts val="0"/>
                        </a:spcBef>
                        <a:spcAft>
                          <a:spcPts val="0"/>
                        </a:spcAft>
                      </a:pPr>
                      <a:r>
                        <a:rPr lang="en-US" sz="900" b="1">
                          <a:latin typeface="Arial"/>
                          <a:ea typeface="Times New Roman"/>
                        </a:rPr>
                        <a:t>WHO Stage 1</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marL="0" marR="0" algn="just">
                        <a:spcBef>
                          <a:spcPts val="0"/>
                        </a:spcBef>
                        <a:spcAft>
                          <a:spcPts val="0"/>
                        </a:spcAft>
                      </a:pP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marL="0" marR="0" algn="just">
                        <a:spcBef>
                          <a:spcPts val="0"/>
                        </a:spcBef>
                        <a:spcAft>
                          <a:spcPts val="0"/>
                        </a:spcAft>
                      </a:pPr>
                      <a:r>
                        <a:rPr lang="en-US" sz="900" b="1">
                          <a:latin typeface="Arial"/>
                          <a:ea typeface="Times New Roman"/>
                        </a:rPr>
                        <a:t>WHO Stage 4</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marL="0" marR="0" algn="just">
                        <a:spcBef>
                          <a:spcPts val="0"/>
                        </a:spcBef>
                        <a:spcAft>
                          <a:spcPts val="0"/>
                        </a:spcAft>
                      </a:pP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r>
              <a:tr h="473056">
                <a:tc>
                  <a:txBody>
                    <a:bodyPr/>
                    <a:lstStyle/>
                    <a:p>
                      <a:pPr marL="0" marR="0" algn="just">
                        <a:spcBef>
                          <a:spcPts val="0"/>
                        </a:spcBef>
                        <a:spcAft>
                          <a:spcPts val="0"/>
                        </a:spcAft>
                      </a:pPr>
                      <a:r>
                        <a:rPr lang="en-US" sz="900">
                          <a:latin typeface="Arial"/>
                          <a:ea typeface="Times New Roman"/>
                        </a:rPr>
                        <a:t>Asymptomatic HIV Infection</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900">
                          <a:latin typeface="Arial"/>
                          <a:ea typeface="Times New Roman"/>
                        </a:rPr>
                        <a:t>O</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900">
                          <a:latin typeface="Arial"/>
                          <a:ea typeface="Times New Roman"/>
                        </a:rPr>
                        <a:t>Candidiasis (Esophageal, Bronchi, Trachea or Lungs)</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900">
                          <a:latin typeface="Arial"/>
                          <a:ea typeface="Times New Roman"/>
                        </a:rPr>
                        <a:t>O</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6528">
                <a:tc>
                  <a:txBody>
                    <a:bodyPr/>
                    <a:lstStyle/>
                    <a:p>
                      <a:pPr marL="0" marR="0" algn="just">
                        <a:spcBef>
                          <a:spcPts val="0"/>
                        </a:spcBef>
                        <a:spcAft>
                          <a:spcPts val="0"/>
                        </a:spcAft>
                      </a:pPr>
                      <a:r>
                        <a:rPr lang="en-US" sz="900">
                          <a:latin typeface="Arial"/>
                          <a:ea typeface="Times New Roman"/>
                        </a:rPr>
                        <a:t>Persistent Generalised Lymphadenopathy (PGL)</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900">
                          <a:latin typeface="Arial"/>
                          <a:ea typeface="Times New Roman"/>
                        </a:rPr>
                        <a:t>O</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900">
                          <a:latin typeface="Arial"/>
                          <a:ea typeface="Times New Roman"/>
                        </a:rPr>
                        <a:t>Cryptococcosis, Extrapulmonary</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900">
                          <a:latin typeface="Arial"/>
                          <a:ea typeface="Times New Roman"/>
                        </a:rPr>
                        <a:t>O</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3056">
                <a:tc>
                  <a:txBody>
                    <a:bodyPr/>
                    <a:lstStyle/>
                    <a:p>
                      <a:pPr marL="0" marR="0" algn="just">
                        <a:spcBef>
                          <a:spcPts val="0"/>
                        </a:spcBef>
                        <a:spcAft>
                          <a:spcPts val="0"/>
                        </a:spcAft>
                      </a:pPr>
                      <a:r>
                        <a:rPr lang="en-US" sz="900" b="1">
                          <a:latin typeface="Arial"/>
                          <a:ea typeface="Times New Roman"/>
                        </a:rPr>
                        <a:t>WHO Stage 2</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marL="0" marR="0" algn="just">
                        <a:spcBef>
                          <a:spcPts val="0"/>
                        </a:spcBef>
                        <a:spcAft>
                          <a:spcPts val="0"/>
                        </a:spcAft>
                      </a:pPr>
                      <a:endParaRPr lang="en-US" sz="900">
                        <a:latin typeface="Arial"/>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marL="0" marR="0" algn="just">
                        <a:spcBef>
                          <a:spcPts val="0"/>
                        </a:spcBef>
                        <a:spcAft>
                          <a:spcPts val="0"/>
                        </a:spcAft>
                      </a:pPr>
                      <a:r>
                        <a:rPr lang="en-US" sz="900">
                          <a:latin typeface="Arial"/>
                          <a:ea typeface="Times New Roman"/>
                        </a:rPr>
                        <a:t>Cryptosporidiosis with diarrhaea (&gt; 1 month duration)</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900">
                          <a:latin typeface="Arial"/>
                          <a:ea typeface="Times New Roman"/>
                        </a:rPr>
                        <a:t>O</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3056">
                <a:tc>
                  <a:txBody>
                    <a:bodyPr/>
                    <a:lstStyle/>
                    <a:p>
                      <a:pPr marL="0" marR="0" algn="just">
                        <a:spcBef>
                          <a:spcPts val="0"/>
                        </a:spcBef>
                        <a:spcAft>
                          <a:spcPts val="0"/>
                        </a:spcAft>
                      </a:pPr>
                      <a:r>
                        <a:rPr lang="en-US" sz="900">
                          <a:latin typeface="Arial"/>
                          <a:ea typeface="Times New Roman"/>
                        </a:rPr>
                        <a:t>Herpes Zoster (within last 5 years)</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900">
                          <a:latin typeface="Arial"/>
                          <a:ea typeface="Times New Roman"/>
                        </a:rPr>
                        <a:t>O</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900">
                          <a:latin typeface="Arial"/>
                          <a:ea typeface="Times New Roman"/>
                        </a:rPr>
                        <a:t>Cytomegalovirus Disease (other than liver, spleen, lymph nodes)</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900">
                          <a:latin typeface="Arial"/>
                          <a:ea typeface="Times New Roman"/>
                        </a:rPr>
                        <a:t>O</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3056">
                <a:tc>
                  <a:txBody>
                    <a:bodyPr/>
                    <a:lstStyle/>
                    <a:p>
                      <a:pPr marL="0" marR="0" algn="just">
                        <a:spcBef>
                          <a:spcPts val="0"/>
                        </a:spcBef>
                        <a:spcAft>
                          <a:spcPts val="0"/>
                        </a:spcAft>
                      </a:pPr>
                      <a:r>
                        <a:rPr lang="en-US" sz="900">
                          <a:latin typeface="Arial"/>
                          <a:ea typeface="Times New Roman"/>
                        </a:rPr>
                        <a:t>Minor Mucocutaneous Manifestations</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900">
                          <a:latin typeface="Arial"/>
                          <a:ea typeface="Times New Roman"/>
                        </a:rPr>
                        <a:t>O</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900">
                          <a:latin typeface="Arial"/>
                          <a:ea typeface="Times New Roman"/>
                        </a:rPr>
                        <a:t>Herpes Simplex (mucocutaneous &gt; 1 month or visceral any duration)</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900">
                          <a:latin typeface="Arial"/>
                          <a:ea typeface="Times New Roman"/>
                        </a:rPr>
                        <a:t>O</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6528">
                <a:tc>
                  <a:txBody>
                    <a:bodyPr/>
                    <a:lstStyle/>
                    <a:p>
                      <a:pPr marL="0" marR="0" algn="just">
                        <a:spcBef>
                          <a:spcPts val="0"/>
                        </a:spcBef>
                        <a:spcAft>
                          <a:spcPts val="0"/>
                        </a:spcAft>
                      </a:pPr>
                      <a:r>
                        <a:rPr lang="en-US" sz="900">
                          <a:latin typeface="Arial"/>
                          <a:ea typeface="Times New Roman"/>
                        </a:rPr>
                        <a:t>Recurrent Upper Respiratory Tract Infections</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900">
                          <a:latin typeface="Arial"/>
                          <a:ea typeface="Times New Roman"/>
                        </a:rPr>
                        <a:t>O</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900">
                          <a:latin typeface="Arial"/>
                          <a:ea typeface="Times New Roman"/>
                        </a:rPr>
                        <a:t>HIV Encephalopathy</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900">
                          <a:latin typeface="Arial"/>
                          <a:ea typeface="Times New Roman"/>
                        </a:rPr>
                        <a:t>O</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6528">
                <a:tc>
                  <a:txBody>
                    <a:bodyPr/>
                    <a:lstStyle/>
                    <a:p>
                      <a:pPr marL="0" marR="0" algn="just">
                        <a:spcBef>
                          <a:spcPts val="0"/>
                        </a:spcBef>
                        <a:spcAft>
                          <a:spcPts val="0"/>
                        </a:spcAft>
                      </a:pPr>
                      <a:r>
                        <a:rPr lang="en-US" sz="900">
                          <a:latin typeface="Arial"/>
                          <a:ea typeface="Times New Roman"/>
                        </a:rPr>
                        <a:t>Weight Loss </a:t>
                      </a:r>
                      <a:r>
                        <a:rPr lang="en-US" sz="900" u="sng">
                          <a:latin typeface="Arial"/>
                          <a:ea typeface="Times New Roman"/>
                        </a:rPr>
                        <a:t>&lt;</a:t>
                      </a:r>
                      <a:r>
                        <a:rPr lang="en-US" sz="900">
                          <a:latin typeface="Arial"/>
                          <a:ea typeface="Times New Roman"/>
                        </a:rPr>
                        <a:t> 10% of Body Weight</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900">
                          <a:latin typeface="Arial"/>
                          <a:ea typeface="Times New Roman"/>
                        </a:rPr>
                        <a:t>O</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900">
                          <a:latin typeface="Arial"/>
                          <a:ea typeface="Times New Roman"/>
                        </a:rPr>
                        <a:t>HIV Wasting Syndrome</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900">
                          <a:latin typeface="Arial"/>
                          <a:ea typeface="Times New Roman"/>
                        </a:rPr>
                        <a:t>O</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6528">
                <a:tc>
                  <a:txBody>
                    <a:bodyPr/>
                    <a:lstStyle/>
                    <a:p>
                      <a:pPr marL="0" marR="0" algn="just">
                        <a:spcBef>
                          <a:spcPts val="0"/>
                        </a:spcBef>
                        <a:spcAft>
                          <a:spcPts val="0"/>
                        </a:spcAft>
                      </a:pPr>
                      <a:r>
                        <a:rPr lang="en-US" sz="900" b="1">
                          <a:latin typeface="Arial"/>
                          <a:ea typeface="Times New Roman"/>
                        </a:rPr>
                        <a:t>WHO Stage 3</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marL="0" marR="0" algn="just">
                        <a:spcBef>
                          <a:spcPts val="0"/>
                        </a:spcBef>
                        <a:spcAft>
                          <a:spcPts val="0"/>
                        </a:spcAft>
                      </a:pPr>
                      <a:endParaRPr lang="en-US" sz="900">
                        <a:latin typeface="Arial"/>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marL="0" marR="0" algn="just">
                        <a:spcBef>
                          <a:spcPts val="0"/>
                        </a:spcBef>
                        <a:spcAft>
                          <a:spcPts val="0"/>
                        </a:spcAft>
                      </a:pPr>
                      <a:r>
                        <a:rPr lang="en-US" sz="900">
                          <a:latin typeface="Arial"/>
                          <a:ea typeface="Times New Roman"/>
                        </a:rPr>
                        <a:t>Kaposi’s Sarcoma (KS)</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900">
                          <a:latin typeface="Arial"/>
                          <a:ea typeface="Times New Roman"/>
                        </a:rPr>
                        <a:t>O</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254">
                <a:tc rowSpan="2">
                  <a:txBody>
                    <a:bodyPr/>
                    <a:lstStyle/>
                    <a:p>
                      <a:pPr marL="0" marR="0" algn="just">
                        <a:spcBef>
                          <a:spcPts val="0"/>
                        </a:spcBef>
                        <a:spcAft>
                          <a:spcPts val="0"/>
                        </a:spcAft>
                      </a:pPr>
                      <a:r>
                        <a:rPr lang="en-US" sz="900">
                          <a:latin typeface="Arial"/>
                          <a:ea typeface="Times New Roman"/>
                        </a:rPr>
                        <a:t>Severe Bacterial Infections (ie pneumonia, pyomyositis)</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just">
                        <a:spcBef>
                          <a:spcPts val="0"/>
                        </a:spcBef>
                        <a:spcAft>
                          <a:spcPts val="0"/>
                        </a:spcAft>
                      </a:pPr>
                      <a:r>
                        <a:rPr lang="en-US" sz="900">
                          <a:latin typeface="Arial"/>
                          <a:ea typeface="Times New Roman"/>
                        </a:rPr>
                        <a:t>O</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900">
                          <a:latin typeface="Arial"/>
                          <a:ea typeface="Times New Roman"/>
                        </a:rPr>
                        <a:t>Lymphoma</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900">
                          <a:latin typeface="Arial"/>
                          <a:ea typeface="Times New Roman"/>
                        </a:rPr>
                        <a:t>O</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254">
                <a:tc vMerge="1">
                  <a:txBody>
                    <a:bodyPr/>
                    <a:lstStyle/>
                    <a:p>
                      <a:endParaRPr lang="en-US"/>
                    </a:p>
                  </a:txBody>
                  <a:tcPr/>
                </a:tc>
                <a:tc vMerge="1">
                  <a:txBody>
                    <a:bodyPr/>
                    <a:lstStyle/>
                    <a:p>
                      <a:endParaRPr lang="en-US"/>
                    </a:p>
                  </a:txBody>
                  <a:tcPr/>
                </a:tc>
                <a:tc>
                  <a:txBody>
                    <a:bodyPr/>
                    <a:lstStyle/>
                    <a:p>
                      <a:pPr marL="0" marR="0" algn="just">
                        <a:spcBef>
                          <a:spcPts val="0"/>
                        </a:spcBef>
                        <a:spcAft>
                          <a:spcPts val="0"/>
                        </a:spcAft>
                      </a:pPr>
                      <a:r>
                        <a:rPr lang="en-US" sz="900">
                          <a:latin typeface="Arial"/>
                          <a:ea typeface="Times New Roman"/>
                        </a:rPr>
                        <a:t>Atypical Mycobacteriosis, Disseminated</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900">
                          <a:latin typeface="Arial"/>
                          <a:ea typeface="Times New Roman"/>
                        </a:rPr>
                        <a:t>O</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254">
                <a:tc>
                  <a:txBody>
                    <a:bodyPr/>
                    <a:lstStyle/>
                    <a:p>
                      <a:pPr marL="0" marR="0" algn="just">
                        <a:spcBef>
                          <a:spcPts val="0"/>
                        </a:spcBef>
                        <a:spcAft>
                          <a:spcPts val="0"/>
                        </a:spcAft>
                      </a:pPr>
                      <a:r>
                        <a:rPr lang="en-US" sz="900">
                          <a:latin typeface="Arial"/>
                          <a:ea typeface="Times New Roman"/>
                        </a:rPr>
                        <a:t>Oral Candidiasis (Thrush)</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900">
                          <a:latin typeface="Arial"/>
                          <a:ea typeface="Times New Roman"/>
                        </a:rPr>
                        <a:t>O</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just">
                        <a:spcBef>
                          <a:spcPts val="0"/>
                        </a:spcBef>
                        <a:spcAft>
                          <a:spcPts val="0"/>
                        </a:spcAft>
                      </a:pPr>
                      <a:r>
                        <a:rPr lang="en-US" sz="900">
                          <a:latin typeface="Arial"/>
                          <a:ea typeface="Times New Roman"/>
                        </a:rPr>
                        <a:t>Mycosis, Disseminated Endemic (ie Histoplasmosis, Coccidiodomycosis)</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just">
                        <a:spcBef>
                          <a:spcPts val="0"/>
                        </a:spcBef>
                        <a:spcAft>
                          <a:spcPts val="0"/>
                        </a:spcAft>
                      </a:pPr>
                      <a:r>
                        <a:rPr lang="en-US" sz="900">
                          <a:latin typeface="Arial"/>
                          <a:ea typeface="Times New Roman"/>
                        </a:rPr>
                        <a:t>O</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254">
                <a:tc>
                  <a:txBody>
                    <a:bodyPr/>
                    <a:lstStyle/>
                    <a:p>
                      <a:pPr marL="0" marR="0" algn="just">
                        <a:spcBef>
                          <a:spcPts val="0"/>
                        </a:spcBef>
                        <a:spcAft>
                          <a:spcPts val="0"/>
                        </a:spcAft>
                      </a:pPr>
                      <a:r>
                        <a:rPr lang="en-US" sz="900">
                          <a:latin typeface="Arial"/>
                          <a:ea typeface="Times New Roman"/>
                        </a:rPr>
                        <a:t>Unexplained Chronic Diarrhaea (&gt; 1 month)</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900">
                          <a:latin typeface="Arial"/>
                          <a:ea typeface="Times New Roman"/>
                        </a:rPr>
                        <a:t>O</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r>
              <a:tr h="301254">
                <a:tc rowSpan="2">
                  <a:txBody>
                    <a:bodyPr/>
                    <a:lstStyle/>
                    <a:p>
                      <a:pPr marL="0" marR="0" algn="just">
                        <a:spcBef>
                          <a:spcPts val="0"/>
                        </a:spcBef>
                        <a:spcAft>
                          <a:spcPts val="0"/>
                        </a:spcAft>
                      </a:pPr>
                      <a:r>
                        <a:rPr lang="en-US" sz="900">
                          <a:latin typeface="Arial"/>
                          <a:ea typeface="Times New Roman"/>
                        </a:rPr>
                        <a:t>Unexplained Prolonged Fever (intermittent or constant, 1 month)</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just">
                        <a:spcBef>
                          <a:spcPts val="0"/>
                        </a:spcBef>
                        <a:spcAft>
                          <a:spcPts val="0"/>
                        </a:spcAft>
                      </a:pPr>
                      <a:r>
                        <a:rPr lang="en-US" sz="900">
                          <a:latin typeface="Arial"/>
                          <a:ea typeface="Times New Roman"/>
                        </a:rPr>
                        <a:t>O</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900">
                          <a:latin typeface="Arial"/>
                          <a:ea typeface="Times New Roman"/>
                        </a:rPr>
                        <a:t>Tuberculosis, Extrapulmonary</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900">
                          <a:latin typeface="Arial"/>
                          <a:ea typeface="Times New Roman"/>
                        </a:rPr>
                        <a:t>O</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254">
                <a:tc vMerge="1">
                  <a:txBody>
                    <a:bodyPr/>
                    <a:lstStyle/>
                    <a:p>
                      <a:endParaRPr lang="en-US"/>
                    </a:p>
                  </a:txBody>
                  <a:tcPr/>
                </a:tc>
                <a:tc vMerge="1">
                  <a:txBody>
                    <a:bodyPr/>
                    <a:lstStyle/>
                    <a:p>
                      <a:endParaRPr lang="en-US"/>
                    </a:p>
                  </a:txBody>
                  <a:tcPr/>
                </a:tc>
                <a:tc>
                  <a:txBody>
                    <a:bodyPr/>
                    <a:lstStyle/>
                    <a:p>
                      <a:pPr marL="0" marR="0" algn="just">
                        <a:spcBef>
                          <a:spcPts val="0"/>
                        </a:spcBef>
                        <a:spcAft>
                          <a:spcPts val="0"/>
                        </a:spcAft>
                      </a:pPr>
                      <a:r>
                        <a:rPr lang="en-US" sz="900">
                          <a:latin typeface="Arial"/>
                          <a:ea typeface="Times New Roman"/>
                        </a:rPr>
                        <a:t>Pneumocystis Carinii Pneumonia (PCP)</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900">
                          <a:latin typeface="Arial"/>
                          <a:ea typeface="Times New Roman"/>
                        </a:rPr>
                        <a:t>O</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3056">
                <a:tc>
                  <a:txBody>
                    <a:bodyPr/>
                    <a:lstStyle/>
                    <a:p>
                      <a:pPr marL="0" marR="0" algn="just">
                        <a:spcBef>
                          <a:spcPts val="0"/>
                        </a:spcBef>
                        <a:spcAft>
                          <a:spcPts val="0"/>
                        </a:spcAft>
                      </a:pPr>
                      <a:r>
                        <a:rPr lang="en-US" sz="900">
                          <a:latin typeface="Arial"/>
                          <a:ea typeface="Times New Roman"/>
                        </a:rPr>
                        <a:t>Oral Hairy Leukoplakia</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900">
                          <a:latin typeface="Arial"/>
                          <a:ea typeface="Times New Roman"/>
                        </a:rPr>
                        <a:t>O</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900">
                          <a:latin typeface="Arial"/>
                          <a:ea typeface="Times New Roman"/>
                        </a:rPr>
                        <a:t>Progressive Multifocal Leukoencephalopathy (PML)</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900">
                          <a:latin typeface="Arial"/>
                          <a:ea typeface="Times New Roman"/>
                        </a:rPr>
                        <a:t>O</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6528">
                <a:tc>
                  <a:txBody>
                    <a:bodyPr/>
                    <a:lstStyle/>
                    <a:p>
                      <a:pPr marL="0" marR="0" algn="just">
                        <a:spcBef>
                          <a:spcPts val="0"/>
                        </a:spcBef>
                        <a:spcAft>
                          <a:spcPts val="0"/>
                        </a:spcAft>
                      </a:pPr>
                      <a:r>
                        <a:rPr lang="en-US" sz="900">
                          <a:latin typeface="Arial"/>
                          <a:ea typeface="Times New Roman"/>
                        </a:rPr>
                        <a:t>Tuberculosis, Pulmonary (within previous year)</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900">
                          <a:latin typeface="Arial"/>
                          <a:ea typeface="Times New Roman"/>
                        </a:rPr>
                        <a:t>O</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900">
                          <a:latin typeface="Arial"/>
                          <a:ea typeface="Times New Roman"/>
                        </a:rPr>
                        <a:t>Salmonella Septicemia, Non-typhoid</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900">
                          <a:latin typeface="Arial"/>
                          <a:ea typeface="Times New Roman"/>
                        </a:rPr>
                        <a:t>O</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6528">
                <a:tc>
                  <a:txBody>
                    <a:bodyPr/>
                    <a:lstStyle/>
                    <a:p>
                      <a:pPr marL="0" marR="0" algn="just">
                        <a:spcBef>
                          <a:spcPts val="0"/>
                        </a:spcBef>
                        <a:spcAft>
                          <a:spcPts val="0"/>
                        </a:spcAft>
                      </a:pPr>
                      <a:r>
                        <a:rPr lang="en-US" sz="900">
                          <a:latin typeface="Arial"/>
                          <a:ea typeface="Times New Roman"/>
                        </a:rPr>
                        <a:t>Weight Loss &gt; 10% of Body Weight</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900">
                          <a:latin typeface="Arial"/>
                          <a:ea typeface="Times New Roman"/>
                        </a:rPr>
                        <a:t>O</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900">
                          <a:latin typeface="Arial"/>
                          <a:ea typeface="Times New Roman"/>
                        </a:rPr>
                        <a:t>Toxoplasmosis, CNS</a:t>
                      </a:r>
                      <a:endParaRPr lang="en-US" sz="100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900" dirty="0">
                          <a:latin typeface="Arial"/>
                          <a:ea typeface="Times New Roman"/>
                        </a:rPr>
                        <a:t>O</a:t>
                      </a:r>
                      <a:endParaRPr lang="en-US" sz="1000" dirty="0">
                        <a:latin typeface="Times New Roman"/>
                        <a:ea typeface="Times New Roman"/>
                      </a:endParaRPr>
                    </a:p>
                  </a:txBody>
                  <a:tcPr marL="59895" marR="598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Stage 1: Acute Infection (Acute </a:t>
            </a:r>
            <a:r>
              <a:rPr lang="en-US" b="1" dirty="0" err="1" smtClean="0"/>
              <a:t>Seroconversion</a:t>
            </a:r>
            <a:r>
              <a:rPr lang="en-US" b="1" dirty="0" smtClean="0"/>
              <a:t> Syndrome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Other people either do not experience ’acute infection’ or have symptoms so mild that they may not notice them. This is the window period. In any case, the symptoms are mild and disappear in a few weeks, frequently giving rise to the assumption that the illness was only a cold or flu. </a:t>
            </a:r>
          </a:p>
          <a:p>
            <a:r>
              <a:rPr lang="en-US" dirty="0" smtClean="0"/>
              <a:t>During this period the virus is multiplying inside the infected person’s body and can be passed on to others, but the usual HIV test (an antibody test) will produce a false negative report, since it takes approximately two-three months for an infected person to develop antibodies against HIV after which the HIV antibody test will be positive.</a:t>
            </a:r>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sz="4000" b="1" dirty="0" smtClean="0"/>
              <a:t>Stage 2: Latent or Asymptomatic Period </a:t>
            </a:r>
            <a:br>
              <a:rPr lang="en-US" sz="4000" b="1" dirty="0" smtClean="0"/>
            </a:br>
            <a:r>
              <a:rPr lang="en-US" sz="4000" b="1" dirty="0" smtClean="0"/>
              <a:t>(Asymptomatic HIV Infection) </a:t>
            </a:r>
            <a:r>
              <a:rPr lang="en-US" sz="4000" dirty="0" smtClean="0"/>
              <a:t/>
            </a:r>
            <a:br>
              <a:rPr lang="en-US" sz="4000" dirty="0" smtClean="0"/>
            </a:br>
            <a:endParaRPr lang="en-US" sz="4000" dirty="0"/>
          </a:p>
        </p:txBody>
      </p:sp>
      <p:sp>
        <p:nvSpPr>
          <p:cNvPr id="3" name="Content Placeholder 2"/>
          <p:cNvSpPr>
            <a:spLocks noGrp="1"/>
          </p:cNvSpPr>
          <p:nvPr>
            <p:ph idx="1"/>
          </p:nvPr>
        </p:nvSpPr>
        <p:spPr/>
        <p:txBody>
          <a:bodyPr>
            <a:normAutofit fontScale="92500"/>
          </a:bodyPr>
          <a:lstStyle/>
          <a:p>
            <a:r>
              <a:rPr lang="en-US" dirty="0" smtClean="0"/>
              <a:t>After the acute stage the HIV infection remains </a:t>
            </a:r>
            <a:br>
              <a:rPr lang="en-US" dirty="0" smtClean="0"/>
            </a:br>
            <a:r>
              <a:rPr lang="en-US" dirty="0" smtClean="0"/>
              <a:t>latent (in the body) usually for a period of up to </a:t>
            </a:r>
            <a:br>
              <a:rPr lang="en-US" dirty="0" smtClean="0"/>
            </a:br>
            <a:r>
              <a:rPr lang="en-US" dirty="0" smtClean="0"/>
              <a:t>10 years. Throughout this period the person stays </a:t>
            </a:r>
            <a:br>
              <a:rPr lang="en-US" dirty="0" smtClean="0"/>
            </a:br>
            <a:r>
              <a:rPr lang="en-US" dirty="0" smtClean="0"/>
              <a:t>infected and infectious, but is unlikely to be aware of his/her status unless he/she has been tested for HIV.</a:t>
            </a:r>
          </a:p>
          <a:p>
            <a:r>
              <a:rPr lang="en-US" dirty="0" smtClean="0"/>
              <a:t>During this period, the infected person feels and </a:t>
            </a:r>
            <a:br>
              <a:rPr lang="en-US" dirty="0" smtClean="0"/>
            </a:br>
            <a:r>
              <a:rPr lang="en-US" dirty="0" smtClean="0"/>
              <a:t>appears healthy and has no symptoms, which </a:t>
            </a:r>
            <a:br>
              <a:rPr lang="en-US" dirty="0" smtClean="0"/>
            </a:br>
            <a:r>
              <a:rPr lang="en-US" dirty="0" smtClean="0"/>
              <a:t>suggest HIV infection.</a:t>
            </a:r>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Stage 2: Latent or Asymptomatic Period </a:t>
            </a:r>
            <a:br>
              <a:rPr lang="en-US" sz="3600" b="1" dirty="0" smtClean="0"/>
            </a:br>
            <a:r>
              <a:rPr lang="en-US" sz="3600" b="1" dirty="0" smtClean="0"/>
              <a:t>(Asymptomatic HIV Infection)</a:t>
            </a:r>
            <a:endParaRPr lang="en-US" sz="3600" dirty="0"/>
          </a:p>
        </p:txBody>
      </p:sp>
      <p:sp>
        <p:nvSpPr>
          <p:cNvPr id="3" name="Content Placeholder 2"/>
          <p:cNvSpPr>
            <a:spLocks noGrp="1"/>
          </p:cNvSpPr>
          <p:nvPr>
            <p:ph idx="1"/>
          </p:nvPr>
        </p:nvSpPr>
        <p:spPr/>
        <p:txBody>
          <a:bodyPr>
            <a:normAutofit lnSpcReduction="10000"/>
          </a:bodyPr>
          <a:lstStyle/>
          <a:p>
            <a:r>
              <a:rPr lang="en-US" dirty="0" smtClean="0"/>
              <a:t>The immune response of an infected person is able partially to suppress the HIV virus during this stage so that the amount of virus in the body and bloodstream is very much reduced (although the virus is not eliminated) but throughout the asymptomatic period there is progressive damage to the person's immune system as it tries to control the virus. This is demonstrated by a steady decline in the number of CD4 cells in the blood (CD4 count).</a:t>
            </a:r>
          </a:p>
          <a:p>
            <a:endParaRPr lang="en-US" dirty="0"/>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t>Stage 2: Latent or Asymptomatic Period </a:t>
            </a:r>
            <a:br>
              <a:rPr lang="en-US" sz="3600" b="1" dirty="0" smtClean="0"/>
            </a:br>
            <a:r>
              <a:rPr lang="en-US" sz="3600" b="1" dirty="0" smtClean="0"/>
              <a:t>(Asymptomatic HIV Infection)</a:t>
            </a:r>
            <a:endParaRPr lang="en-US" sz="3600" dirty="0"/>
          </a:p>
        </p:txBody>
      </p:sp>
      <p:sp>
        <p:nvSpPr>
          <p:cNvPr id="3" name="Content Placeholder 2"/>
          <p:cNvSpPr>
            <a:spLocks noGrp="1"/>
          </p:cNvSpPr>
          <p:nvPr>
            <p:ph idx="1"/>
          </p:nvPr>
        </p:nvSpPr>
        <p:spPr/>
        <p:txBody>
          <a:bodyPr/>
          <a:lstStyle/>
          <a:p>
            <a:r>
              <a:rPr lang="en-US" dirty="0" smtClean="0"/>
              <a:t>Some people will have persistently enlarged lymph nodes or persistent generalized lymphadenopathy (PGL).</a:t>
            </a:r>
          </a:p>
          <a:p>
            <a:r>
              <a:rPr lang="en-US" dirty="0" smtClean="0"/>
              <a:t>During this latent period, the person is infective and the HIV virus can be detected in various body fluids and lymph nodes. Also, the HIV antibody can be demonstrated in the blood serum.</a:t>
            </a:r>
          </a:p>
          <a:p>
            <a:endParaRPr lang="en-US" dirty="0"/>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Stage 3: Symptomatic HIV Disease</a:t>
            </a:r>
            <a:r>
              <a:rPr lang="en-US" dirty="0" smtClean="0"/>
              <a:t>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Eventually, many individuals develop a variety of </a:t>
            </a:r>
            <a:br>
              <a:rPr lang="en-US" dirty="0" smtClean="0"/>
            </a:br>
            <a:r>
              <a:rPr lang="en-US" dirty="0" smtClean="0"/>
              <a:t>indicators of ill health. As you may have already </a:t>
            </a:r>
            <a:br>
              <a:rPr lang="en-US" dirty="0" smtClean="0"/>
            </a:br>
            <a:r>
              <a:rPr lang="en-US" dirty="0" smtClean="0"/>
              <a:t>noted, weight loss and general weakness (asthenia) are the most common clinical manifestation in patients with HIV infection.</a:t>
            </a:r>
            <a:endParaRPr lang="en-US" smtClean="0"/>
          </a:p>
          <a:p>
            <a:r>
              <a:rPr lang="en-US" smtClean="0"/>
              <a:t>Generally</a:t>
            </a:r>
            <a:r>
              <a:rPr lang="en-US" dirty="0" smtClean="0"/>
              <a:t>, the patient presents with the following signs and symptoms, which suggest that the HIV virus is beginning to affect the immune system, though at this stage it is not yet as bad as when the person has developed the actual AIDS disease (full blown AIDS).</a:t>
            </a:r>
            <a:endParaRPr lang="en-US" dirty="0"/>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Stage 3: Symptomatic HIV Disease</a:t>
            </a:r>
            <a:r>
              <a:rPr lang="en-US" dirty="0" smtClean="0"/>
              <a:t>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symptoms may include swollen lymph glands, joint and muscle pains, sore throat, fatigue, fever, night sweats and diarrhoea.</a:t>
            </a:r>
          </a:p>
          <a:p>
            <a:r>
              <a:rPr lang="en-US" dirty="0" smtClean="0"/>
              <a:t> Generally, these symptoms may come and go intermittently over a period of weeks or months, but you will notice that lymphadenopathy involving two or more extra inguinal sites is found in the majority of HIV positive patients.</a:t>
            </a:r>
          </a:p>
          <a:p>
            <a:r>
              <a:rPr lang="en-US" dirty="0" smtClean="0"/>
              <a:t>Lymphadenopathy occurs most frequently in the cervical and </a:t>
            </a:r>
            <a:r>
              <a:rPr lang="en-US" dirty="0" err="1" smtClean="0"/>
              <a:t>axillary</a:t>
            </a:r>
            <a:r>
              <a:rPr lang="en-US" dirty="0" smtClean="0"/>
              <a:t> regions. Lymph nodes are firm, mobile, non-tender and generally do not exceed six cm in diameter. Lymph nodes larger than six cm in diameter in HIV infected patients are often of a tuberculosis origin.</a:t>
            </a:r>
          </a:p>
          <a:p>
            <a:endParaRPr lang="en-US" dirty="0"/>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Stage 3: Symptomatic HIV Disease</a:t>
            </a:r>
            <a:r>
              <a:rPr lang="en-US" dirty="0" smtClean="0"/>
              <a:t> </a:t>
            </a:r>
            <a:endParaRPr lang="en-US" dirty="0"/>
          </a:p>
        </p:txBody>
      </p:sp>
      <p:sp>
        <p:nvSpPr>
          <p:cNvPr id="3" name="Content Placeholder 2"/>
          <p:cNvSpPr>
            <a:spLocks noGrp="1"/>
          </p:cNvSpPr>
          <p:nvPr>
            <p:ph idx="1"/>
          </p:nvPr>
        </p:nvSpPr>
        <p:spPr/>
        <p:txBody>
          <a:bodyPr/>
          <a:lstStyle/>
          <a:p>
            <a:r>
              <a:rPr lang="en-US" dirty="0" smtClean="0"/>
              <a:t>Recurrent </a:t>
            </a:r>
            <a:r>
              <a:rPr lang="en-US" dirty="0" err="1" smtClean="0"/>
              <a:t>mucocutaneous</a:t>
            </a:r>
            <a:r>
              <a:rPr lang="en-US" dirty="0" smtClean="0"/>
              <a:t> herpes simplex infections are found in 5-10% of patients with HIV infection. Over 10% of patients with HIV infection experience a </a:t>
            </a:r>
            <a:r>
              <a:rPr lang="en-US" dirty="0" err="1" smtClean="0"/>
              <a:t>varicella</a:t>
            </a:r>
            <a:r>
              <a:rPr lang="en-US" dirty="0" smtClean="0"/>
              <a:t> Zoster infection, which is recurrent in one-quarter of the cases. The initial episodes of </a:t>
            </a:r>
            <a:r>
              <a:rPr lang="en-US" dirty="0" err="1" smtClean="0"/>
              <a:t>varicella</a:t>
            </a:r>
            <a:r>
              <a:rPr lang="en-US" dirty="0" smtClean="0"/>
              <a:t> Zoster infection are often the first manifestations of HIV-associated illness.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CHARACTERISTICS OF THE COMMON STIs</a:t>
            </a:r>
            <a:endParaRPr lang="en-US" dirty="0"/>
          </a:p>
        </p:txBody>
      </p:sp>
      <p:sp>
        <p:nvSpPr>
          <p:cNvPr id="3" name="Content Placeholder 2"/>
          <p:cNvSpPr>
            <a:spLocks noGrp="1"/>
          </p:cNvSpPr>
          <p:nvPr>
            <p:ph idx="1"/>
          </p:nvPr>
        </p:nvSpPr>
        <p:spPr/>
        <p:txBody>
          <a:bodyPr/>
          <a:lstStyle/>
          <a:p>
            <a:r>
              <a:rPr lang="en-US" dirty="0"/>
              <a:t>STIs are commonly transmitted from one person to another primarily through sexual contact. </a:t>
            </a:r>
            <a:endParaRPr lang="en-US" dirty="0" smtClean="0"/>
          </a:p>
          <a:p>
            <a:r>
              <a:rPr lang="en-US" dirty="0" smtClean="0"/>
              <a:t>Therefore</a:t>
            </a:r>
            <a:r>
              <a:rPr lang="en-US" dirty="0"/>
              <a:t>, individuals with STIs require prompt and comprehensive management in order to stop them from spreading the infections from one sexual partner to another. </a:t>
            </a:r>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Stage 3: Symptomatic HIV Disease</a:t>
            </a:r>
            <a:r>
              <a:rPr lang="en-US" dirty="0" smtClean="0"/>
              <a:t> </a:t>
            </a:r>
            <a:endParaRPr lang="en-US" dirty="0"/>
          </a:p>
        </p:txBody>
      </p:sp>
      <p:sp>
        <p:nvSpPr>
          <p:cNvPr id="3" name="Content Placeholder 2"/>
          <p:cNvSpPr>
            <a:spLocks noGrp="1"/>
          </p:cNvSpPr>
          <p:nvPr>
            <p:ph idx="1"/>
          </p:nvPr>
        </p:nvSpPr>
        <p:spPr/>
        <p:txBody>
          <a:bodyPr/>
          <a:lstStyle/>
          <a:p>
            <a:r>
              <a:rPr lang="en-US" dirty="0" smtClean="0"/>
              <a:t>Oral candidiasis in the absence of antimicrobial immunosuppressive therapy or an immunosuppressive illness is highly associated with HIV infection. Its occurrence in an HIV-positive patient is often a bad prognostic sign and an indication of progression towards ‘full-blown’ AIDS.</a:t>
            </a:r>
            <a:r>
              <a:rPr lang="en-US" b="1" dirty="0" smtClean="0"/>
              <a:t> </a:t>
            </a:r>
            <a:endParaRPr lang="en-US" dirty="0"/>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ia_el_25_innerEl" descr="Opportunistic infections in HIV disease"/>
          <p:cNvPicPr>
            <a:picLocks noChangeAspect="1" noChangeArrowheads="1"/>
          </p:cNvPicPr>
          <p:nvPr/>
        </p:nvPicPr>
        <p:blipFill>
          <a:blip r:embed="rId2"/>
          <a:srcRect/>
          <a:stretch>
            <a:fillRect/>
          </a:stretch>
        </p:blipFill>
        <p:spPr bwMode="auto">
          <a:xfrm>
            <a:off x="609600" y="457200"/>
            <a:ext cx="8153400" cy="6019800"/>
          </a:xfrm>
          <a:prstGeom prst="rect">
            <a:avLst/>
          </a:prstGeom>
          <a:noFill/>
          <a:ln w="9525">
            <a:noFill/>
            <a:miter lim="800000"/>
            <a:headEnd/>
            <a:tailEnd/>
          </a:ln>
        </p:spPr>
      </p:pic>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Stage 4: AIDS or Late HIV Infection</a:t>
            </a:r>
            <a:r>
              <a:rPr lang="en-US" dirty="0" smtClean="0"/>
              <a:t> </a:t>
            </a:r>
            <a:endParaRPr lang="en-US" dirty="0"/>
          </a:p>
        </p:txBody>
      </p:sp>
      <p:sp>
        <p:nvSpPr>
          <p:cNvPr id="3" name="Content Placeholder 2"/>
          <p:cNvSpPr>
            <a:spLocks noGrp="1"/>
          </p:cNvSpPr>
          <p:nvPr>
            <p:ph idx="1"/>
          </p:nvPr>
        </p:nvSpPr>
        <p:spPr/>
        <p:txBody>
          <a:bodyPr>
            <a:normAutofit lnSpcReduction="10000"/>
          </a:bodyPr>
          <a:lstStyle/>
          <a:p>
            <a:r>
              <a:rPr lang="en-US" dirty="0" smtClean="0"/>
              <a:t>AIDS is the final stage of HIV infection. It occurs when HIV has destroyed vital aspects of the immune system leaving the body vulnerable to life threatening infections, which eventually lead to death. You may have nursed or seen an AIDS patient in this stage. </a:t>
            </a:r>
          </a:p>
          <a:p>
            <a:r>
              <a:rPr lang="en-US" dirty="0" smtClean="0"/>
              <a:t>Life threatening diseases will manifest during this stage since signs and symptoms depend on the opportunistic infection, which sets in.</a:t>
            </a:r>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Stage 4: AIDS or Late HIV Infection</a:t>
            </a:r>
            <a:r>
              <a:rPr lang="en-US" dirty="0" smtClean="0"/>
              <a:t>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There are no common symptoms for individuals diagnosed with AIDS. When the immune system damage is more severe, people may experience opportunistic infections (called opportunistic because they are caused by organisms which take the ’opportunity’ of the weakened immune system to flourish in people with HIV infection). Most of these more severe infections, diseases and symptoms fall under the Center for Disease Control and Prevention’s definition of ’full blown AIDS’.</a:t>
            </a:r>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Stage 4: AIDS or Late HIV Infection</a:t>
            </a:r>
            <a:r>
              <a:rPr lang="en-US" dirty="0" smtClean="0"/>
              <a:t>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These opportunistic infections generally result from reactivation rather than from </a:t>
            </a:r>
            <a:br>
              <a:rPr lang="en-US" dirty="0" smtClean="0"/>
            </a:br>
            <a:r>
              <a:rPr lang="en-US" dirty="0" smtClean="0"/>
              <a:t>primary infection.</a:t>
            </a:r>
          </a:p>
          <a:p>
            <a:r>
              <a:rPr lang="en-US" dirty="0" smtClean="0"/>
              <a:t>The predominant clinical presentation of AIDS is diarrhoea (wasting syndrome). Patients may lose several litres of liquid stool a day, sometimes leading to severe dehydration. The cause of this </a:t>
            </a:r>
            <a:r>
              <a:rPr lang="en-US" dirty="0" err="1" smtClean="0"/>
              <a:t>secretory</a:t>
            </a:r>
            <a:r>
              <a:rPr lang="en-US" dirty="0" smtClean="0"/>
              <a:t> diarrhoea is not known and established intestinal pathogens like cryptosporidium </a:t>
            </a:r>
            <a:r>
              <a:rPr lang="en-US" dirty="0" err="1" smtClean="0"/>
              <a:t>parvum</a:t>
            </a:r>
            <a:r>
              <a:rPr lang="en-US" dirty="0" smtClean="0"/>
              <a:t>, </a:t>
            </a:r>
            <a:r>
              <a:rPr lang="en-US" dirty="0" err="1" smtClean="0"/>
              <a:t>microsporidia</a:t>
            </a:r>
            <a:r>
              <a:rPr lang="en-US" dirty="0" smtClean="0"/>
              <a:t> and </a:t>
            </a:r>
            <a:r>
              <a:rPr lang="en-US" dirty="0" err="1" smtClean="0"/>
              <a:t>Isospora</a:t>
            </a:r>
            <a:r>
              <a:rPr lang="en-US" dirty="0" smtClean="0"/>
              <a:t> belli can be detected in only a minority of patients with HIV/AIDS. Also, fever of unknown origin is a very common symptom.</a:t>
            </a:r>
          </a:p>
          <a:p>
            <a:endParaRPr lang="en-US" dirty="0"/>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Stage 4: AIDS or Late HIV Infection</a:t>
            </a:r>
            <a:r>
              <a:rPr lang="en-US" dirty="0" smtClean="0"/>
              <a:t>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It may be due to endemic infections unrelated to the underlying HIV infection, for example, malaria. Additionally, the patient might develop pneumonia, </a:t>
            </a:r>
            <a:r>
              <a:rPr lang="en-US" dirty="0" err="1" smtClean="0"/>
              <a:t>Haemoptysis</a:t>
            </a:r>
            <a:r>
              <a:rPr lang="en-US" dirty="0" smtClean="0"/>
              <a:t> and pleural effusion, which is mainly caused by tuberculosis or Kaposi’s sarcoma. You may also find that Neurological syndromes such as chronic and acute meningitis, </a:t>
            </a:r>
            <a:r>
              <a:rPr lang="en-US" dirty="0" err="1" smtClean="0"/>
              <a:t>myelopathy</a:t>
            </a:r>
            <a:r>
              <a:rPr lang="en-US" dirty="0" smtClean="0"/>
              <a:t>, encephalopathy with dementia and peripheral neuropathy complicate the clinical course of AIDS.</a:t>
            </a:r>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Diagnosis of AIDS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diagnosis of AIDS is initially clinical, based on the opportunistic infections identified or other factors suggestive of HIV/AIDS like if the patient has multiple sex partners, or a sex partner known to have HIV/AIDS. </a:t>
            </a:r>
          </a:p>
          <a:p>
            <a:r>
              <a:rPr lang="en-US" dirty="0" smtClean="0"/>
              <a:t>Other factors include history of recent genital ulcer disease or any STI, blood transfusion or any surgical procedure with unsterilized instruments.</a:t>
            </a:r>
          </a:p>
          <a:p>
            <a:r>
              <a:rPr lang="en-US" dirty="0" smtClean="0"/>
              <a:t>A serological test is used to confirm the infection through HIV antibody detection. </a:t>
            </a:r>
            <a:endParaRPr lang="en-US" dirty="0"/>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HIV Testing</a:t>
            </a:r>
            <a:r>
              <a:rPr lang="en-US" dirty="0" smtClean="0"/>
              <a:t>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blood is tested with ELISA or rapid/simple assay, which reacts with blood serum if the HIV antibodies are present. If no HIV antibodies are present, then there is no reaction and, therefore, the person is HIV negative.</a:t>
            </a:r>
          </a:p>
          <a:p>
            <a:r>
              <a:rPr lang="en-US" dirty="0" smtClean="0"/>
              <a:t> For those that are positive (or there is a reaction) the test is repeated with a second ELISA or Rapid assay based on a different antibody preparation. If there is serum reaction it means the test is positive.</a:t>
            </a:r>
          </a:p>
          <a:p>
            <a:r>
              <a:rPr lang="en-US" dirty="0" smtClean="0"/>
              <a:t>Other methods used to test for HIV are:</a:t>
            </a:r>
          </a:p>
          <a:p>
            <a:pPr>
              <a:buNone/>
            </a:pPr>
            <a:r>
              <a:rPr lang="en-US" dirty="0" smtClean="0"/>
              <a:t>-Long ELISA</a:t>
            </a:r>
          </a:p>
          <a:p>
            <a:pPr>
              <a:buNone/>
            </a:pPr>
            <a:r>
              <a:rPr lang="en-US" dirty="0" smtClean="0"/>
              <a:t>-Western blot Assay </a:t>
            </a:r>
          </a:p>
          <a:p>
            <a:pPr>
              <a:buNone/>
            </a:pPr>
            <a:r>
              <a:rPr lang="en-US" dirty="0" smtClean="0"/>
              <a:t>-polymerase chain reaction (PCR) </a:t>
            </a:r>
            <a:endParaRPr lang="en-US" dirty="0"/>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HIV Testing</a:t>
            </a:r>
            <a:r>
              <a:rPr lang="en-US" dirty="0" smtClean="0"/>
              <a:t>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There is need to discuss the window period and the need for retesting especially for those with HIV negative results.</a:t>
            </a:r>
          </a:p>
          <a:p>
            <a:r>
              <a:rPr lang="en-US" dirty="0" smtClean="0"/>
              <a:t>It is during counseling where the patient should receive relevant and accurate information about HIV/AIDS.</a:t>
            </a:r>
          </a:p>
          <a:p>
            <a:r>
              <a:rPr lang="en-US" dirty="0" smtClean="0"/>
              <a:t>Relevant and accurate information help individuals or couple to make informed decisions regarding their health, family planning, child bearing and safer sex</a:t>
            </a:r>
          </a:p>
          <a:p>
            <a:endParaRPr lang="en-US" dirty="0"/>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is eligible for testing? </a:t>
            </a:r>
            <a:endParaRPr lang="en-US" dirty="0"/>
          </a:p>
        </p:txBody>
      </p:sp>
      <p:sp>
        <p:nvSpPr>
          <p:cNvPr id="3" name="Content Placeholder 2"/>
          <p:cNvSpPr>
            <a:spLocks noGrp="1"/>
          </p:cNvSpPr>
          <p:nvPr>
            <p:ph idx="1"/>
          </p:nvPr>
        </p:nvSpPr>
        <p:spPr/>
        <p:txBody>
          <a:bodyPr>
            <a:normAutofit fontScale="92500"/>
          </a:bodyPr>
          <a:lstStyle/>
          <a:p>
            <a:pPr lvl="0"/>
            <a:r>
              <a:rPr lang="en-US" dirty="0" smtClean="0"/>
              <a:t>A person who is serious about behavior change.</a:t>
            </a:r>
          </a:p>
          <a:p>
            <a:pPr lvl="0"/>
            <a:r>
              <a:rPr lang="en-US" dirty="0" smtClean="0"/>
              <a:t>Those planning marriage or a new relationship.</a:t>
            </a:r>
          </a:p>
          <a:p>
            <a:pPr lvl="0"/>
            <a:r>
              <a:rPr lang="en-US" dirty="0" smtClean="0"/>
              <a:t>Those with more than one sexual partner now or in the past.</a:t>
            </a:r>
          </a:p>
          <a:p>
            <a:pPr lvl="0"/>
            <a:r>
              <a:rPr lang="en-US" dirty="0" smtClean="0"/>
              <a:t>An individual or couple considering a pregnancy or a woman who is already pregnant.</a:t>
            </a:r>
          </a:p>
          <a:p>
            <a:pPr lvl="0"/>
            <a:r>
              <a:rPr lang="en-US" dirty="0" smtClean="0"/>
              <a:t>A person suffering from sexually transmitted diseases especially genital ulcer disease.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CHARACTERISTICS OF THE COMMON STIs</a:t>
            </a:r>
            <a:endParaRPr lang="en-US" dirty="0"/>
          </a:p>
        </p:txBody>
      </p:sp>
      <p:sp>
        <p:nvSpPr>
          <p:cNvPr id="3" name="Content Placeholder 2"/>
          <p:cNvSpPr>
            <a:spLocks noGrp="1"/>
          </p:cNvSpPr>
          <p:nvPr>
            <p:ph idx="1"/>
          </p:nvPr>
        </p:nvSpPr>
        <p:spPr/>
        <p:txBody>
          <a:bodyPr>
            <a:normAutofit fontScale="92500" lnSpcReduction="20000"/>
          </a:bodyPr>
          <a:lstStyle/>
          <a:p>
            <a:r>
              <a:rPr lang="en-US" dirty="0"/>
              <a:t>HIV infection is also sexually transmitted and people who are suffering from an STI are at a greater risk of contracting HIV. </a:t>
            </a:r>
            <a:endParaRPr lang="en-US" dirty="0" smtClean="0"/>
          </a:p>
          <a:p>
            <a:r>
              <a:rPr lang="en-US" dirty="0" smtClean="0"/>
              <a:t>For </a:t>
            </a:r>
            <a:r>
              <a:rPr lang="en-US" dirty="0"/>
              <a:t>this reason, you need to not only manage these individuals promptly but also, educate and counsel them on the need to change their sexual </a:t>
            </a:r>
            <a:r>
              <a:rPr lang="en-US" dirty="0" err="1"/>
              <a:t>behaviour</a:t>
            </a:r>
            <a:r>
              <a:rPr lang="en-US" dirty="0"/>
              <a:t> or </a:t>
            </a:r>
            <a:r>
              <a:rPr lang="en-US" dirty="0" smtClean="0"/>
              <a:t>practice </a:t>
            </a:r>
            <a:r>
              <a:rPr lang="en-US" dirty="0"/>
              <a:t>safer sex. </a:t>
            </a:r>
            <a:endParaRPr lang="en-US" dirty="0" smtClean="0"/>
          </a:p>
          <a:p>
            <a:r>
              <a:rPr lang="en-US" dirty="0" smtClean="0"/>
              <a:t>Remember</a:t>
            </a:r>
            <a:r>
              <a:rPr lang="en-US" dirty="0"/>
              <a:t>, that although STIs and HIV/AIDS are transmitted primarily through sexual contact, this is not the only route </a:t>
            </a:r>
            <a:br>
              <a:rPr lang="en-US" dirty="0"/>
            </a:br>
            <a:r>
              <a:rPr lang="en-US" dirty="0"/>
              <a:t>of transmission.</a:t>
            </a:r>
          </a:p>
          <a:p>
            <a:pPr>
              <a:buNone/>
            </a:pPr>
            <a:endParaRPr lang="en-US" dirty="0"/>
          </a:p>
        </p:txBody>
      </p:sp>
    </p:spTree>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HIV testing </a:t>
            </a:r>
            <a:endParaRPr lang="en-US" dirty="0"/>
          </a:p>
        </p:txBody>
      </p:sp>
      <p:sp>
        <p:nvSpPr>
          <p:cNvPr id="3" name="Content Placeholder 2"/>
          <p:cNvSpPr>
            <a:spLocks noGrp="1"/>
          </p:cNvSpPr>
          <p:nvPr>
            <p:ph idx="1"/>
          </p:nvPr>
        </p:nvSpPr>
        <p:spPr/>
        <p:txBody>
          <a:bodyPr/>
          <a:lstStyle/>
          <a:p>
            <a:r>
              <a:rPr lang="en-US" dirty="0" smtClean="0"/>
              <a:t>The HIV negative individual will benefit from testing services in that he/she will learn how to remain negative.</a:t>
            </a:r>
          </a:p>
          <a:p>
            <a:r>
              <a:rPr lang="en-US" dirty="0" smtClean="0"/>
              <a:t>Couples plan for future pregnancies without doubt and, above all, testing negative creates powerful motivation towards behavior change which is the goal of HIV testing</a:t>
            </a:r>
            <a:endParaRPr lang="en-US" dirty="0"/>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Management of HIV/AIDS </a:t>
            </a:r>
            <a:r>
              <a:rPr lang="en-US" dirty="0" smtClean="0"/>
              <a:t/>
            </a:r>
            <a:br>
              <a:rPr lang="en-US" dirty="0" smtClean="0"/>
            </a:br>
            <a:r>
              <a:rPr lang="en-US" i="1" dirty="0" smtClean="0"/>
              <a:t>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Management of a HIV/AIDS patient is very complex, as you have to deal with physical and psychosocial aspects. The main aim of management is to reduce suffering caused by HIV infections itself and by the opportunistic diseases. </a:t>
            </a:r>
          </a:p>
          <a:p>
            <a:r>
              <a:rPr lang="en-US" dirty="0" smtClean="0"/>
              <a:t>Management of the AIDS patient does not require any special facility except for those with tuberculosis who may be highly contagious. However, contact with mucosal excretions should be avoided by use of gloves. </a:t>
            </a:r>
          </a:p>
          <a:p>
            <a:r>
              <a:rPr lang="en-US" dirty="0" smtClean="0"/>
              <a:t>When talking of management you think about nursing management and drug therapy. The opportunistic diseases weighing the patient down will dictate nursing management.</a:t>
            </a:r>
            <a:endParaRPr lang="en-US" dirty="0"/>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Management of HIV/AIDS </a:t>
            </a:r>
            <a:r>
              <a:rPr lang="en-US" dirty="0" smtClean="0"/>
              <a:t/>
            </a:r>
            <a:br>
              <a:rPr lang="en-US" dirty="0" smtClean="0"/>
            </a:br>
            <a:r>
              <a:rPr lang="en-US" i="1" dirty="0" smtClean="0"/>
              <a:t> </a:t>
            </a:r>
            <a:endParaRPr lang="en-US" dirty="0"/>
          </a:p>
        </p:txBody>
      </p:sp>
      <p:sp>
        <p:nvSpPr>
          <p:cNvPr id="3" name="Content Placeholder 2"/>
          <p:cNvSpPr>
            <a:spLocks noGrp="1"/>
          </p:cNvSpPr>
          <p:nvPr>
            <p:ph idx="1"/>
          </p:nvPr>
        </p:nvSpPr>
        <p:spPr/>
        <p:txBody>
          <a:bodyPr/>
          <a:lstStyle/>
          <a:p>
            <a:r>
              <a:rPr lang="en-US" dirty="0" smtClean="0"/>
              <a:t>There is no cure for HIV infection but antiretroviral therapy can assist the infected individual to live a better life. </a:t>
            </a:r>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Antiretroviral therapy </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    Goals of therapy include </a:t>
            </a:r>
          </a:p>
          <a:p>
            <a:r>
              <a:rPr lang="en-US" dirty="0" smtClean="0"/>
              <a:t>Maximal and durable suppression of plasma viral load</a:t>
            </a:r>
          </a:p>
          <a:p>
            <a:r>
              <a:rPr lang="en-US" dirty="0" smtClean="0"/>
              <a:t>Preservation or restoration of immunology function</a:t>
            </a:r>
          </a:p>
          <a:p>
            <a:r>
              <a:rPr lang="en-US" dirty="0" smtClean="0"/>
              <a:t>Improvement of quality of life and </a:t>
            </a:r>
          </a:p>
          <a:p>
            <a:r>
              <a:rPr lang="en-US" dirty="0" smtClean="0"/>
              <a:t>Reduction of HIV related morbidity and mortality.</a:t>
            </a:r>
          </a:p>
          <a:p>
            <a:pPr>
              <a:buNone/>
            </a:pPr>
            <a:r>
              <a:rPr lang="en-US" dirty="0" smtClean="0"/>
              <a:t>    </a:t>
            </a:r>
            <a:r>
              <a:rPr lang="en-US" b="1" dirty="0" smtClean="0"/>
              <a:t>To achieve these goals</a:t>
            </a:r>
            <a:r>
              <a:rPr lang="en-US" dirty="0" smtClean="0"/>
              <a:t> </a:t>
            </a:r>
          </a:p>
          <a:p>
            <a:r>
              <a:rPr lang="en-US" dirty="0" smtClean="0"/>
              <a:t>There must be maximum adherence to the antiretroviral regimen </a:t>
            </a:r>
          </a:p>
          <a:p>
            <a:r>
              <a:rPr lang="en-US" dirty="0" smtClean="0"/>
              <a:t>Rational sequencing of drugs, preserving future treatment options</a:t>
            </a:r>
          </a:p>
          <a:p>
            <a:r>
              <a:rPr lang="en-US" dirty="0" smtClean="0"/>
              <a:t>Use of ARVs resistance testing in selected clinical settings where possible. </a:t>
            </a:r>
          </a:p>
          <a:p>
            <a:endParaRPr lang="en-US" dirty="0"/>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Antiretroviral therapy </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    </a:t>
            </a:r>
            <a:r>
              <a:rPr lang="en-US" b="1" dirty="0" smtClean="0"/>
              <a:t>Early antiretroviral therapy</a:t>
            </a:r>
            <a:r>
              <a:rPr lang="en-US" dirty="0" smtClean="0"/>
              <a:t> </a:t>
            </a:r>
          </a:p>
          <a:p>
            <a:r>
              <a:rPr lang="en-US" dirty="0" smtClean="0"/>
              <a:t>Makes it easier to control viral replication,</a:t>
            </a:r>
          </a:p>
          <a:p>
            <a:r>
              <a:rPr lang="en-US" dirty="0" smtClean="0"/>
              <a:t>It delays or prevents immune system compromise, </a:t>
            </a:r>
          </a:p>
          <a:p>
            <a:r>
              <a:rPr lang="en-US" dirty="0" smtClean="0"/>
              <a:t>Lowers risk of resistance  to the drug if complete viral suppression is achieved, </a:t>
            </a:r>
          </a:p>
          <a:p>
            <a:pPr>
              <a:buNone/>
            </a:pPr>
            <a:r>
              <a:rPr lang="en-US" dirty="0" smtClean="0"/>
              <a:t>    </a:t>
            </a:r>
            <a:r>
              <a:rPr lang="en-US" b="1" dirty="0" smtClean="0"/>
              <a:t>Risks associated with early initiation of ARVs</a:t>
            </a:r>
          </a:p>
          <a:p>
            <a:r>
              <a:rPr lang="en-US" dirty="0" smtClean="0"/>
              <a:t>Development of drug resistance thus limitation of future antiretroviral treatment options.</a:t>
            </a:r>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Antiretroviral therapy </a:t>
            </a:r>
            <a:endParaRPr lang="en-US" dirty="0"/>
          </a:p>
        </p:txBody>
      </p:sp>
      <p:sp>
        <p:nvSpPr>
          <p:cNvPr id="3" name="Content Placeholder 2"/>
          <p:cNvSpPr>
            <a:spLocks noGrp="1"/>
          </p:cNvSpPr>
          <p:nvPr>
            <p:ph idx="1"/>
          </p:nvPr>
        </p:nvSpPr>
        <p:spPr/>
        <p:txBody>
          <a:bodyPr/>
          <a:lstStyle/>
          <a:p>
            <a:r>
              <a:rPr lang="en-US" dirty="0" smtClean="0"/>
              <a:t>Delayed therapy benefits the patient in that it preserves the maximum number of available and future antiretroviral drugs options when HIV disease risk is highest and delays development of drug resistance. However, it has its own disadvantages. When treatment is started late there are possible risks of irreversible immune system depletion and it is also difficult to suppress viral relocation. </a:t>
            </a:r>
            <a:endParaRPr lang="en-US" dirty="0"/>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Antiretroviral therapy </a:t>
            </a:r>
            <a:endParaRPr lang="en-US" dirty="0"/>
          </a:p>
        </p:txBody>
      </p:sp>
      <p:sp>
        <p:nvSpPr>
          <p:cNvPr id="3" name="Content Placeholder 2"/>
          <p:cNvSpPr>
            <a:spLocks noGrp="1"/>
          </p:cNvSpPr>
          <p:nvPr>
            <p:ph idx="1"/>
          </p:nvPr>
        </p:nvSpPr>
        <p:spPr/>
        <p:txBody>
          <a:bodyPr/>
          <a:lstStyle/>
          <a:p>
            <a:r>
              <a:rPr lang="en-US" dirty="0" smtClean="0"/>
              <a:t>Antiretroviral drugs are combined to achieve good results. The antiretroviral drugs are grouped into three different classes according to how they work on the HIV virus. </a:t>
            </a:r>
          </a:p>
          <a:p>
            <a:r>
              <a:rPr lang="en-US" dirty="0" smtClean="0"/>
              <a:t> ARVs have been found to provide Highly Active Anti-retroviral Therapy (HAART) when combined properly</a:t>
            </a:r>
            <a:endParaRPr lang="en-US" dirty="0"/>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HIV virus </a:t>
            </a:r>
            <a:endParaRPr lang="en-US" dirty="0"/>
          </a:p>
        </p:txBody>
      </p:sp>
      <p:sp>
        <p:nvSpPr>
          <p:cNvPr id="3" name="Content Placeholder 2"/>
          <p:cNvSpPr>
            <a:spLocks noGrp="1"/>
          </p:cNvSpPr>
          <p:nvPr>
            <p:ph idx="1"/>
          </p:nvPr>
        </p:nvSpPr>
        <p:spPr/>
        <p:txBody>
          <a:bodyPr/>
          <a:lstStyle/>
          <a:p>
            <a:endParaRPr lang="en-US"/>
          </a:p>
        </p:txBody>
      </p:sp>
      <p:pic>
        <p:nvPicPr>
          <p:cNvPr id="4" name="Picture 5" descr="800px-HIV_Viron"/>
          <p:cNvPicPr>
            <a:picLocks noChangeAspect="1" noChangeArrowheads="1"/>
          </p:cNvPicPr>
          <p:nvPr/>
        </p:nvPicPr>
        <p:blipFill>
          <a:blip r:embed="rId2"/>
          <a:srcRect/>
          <a:stretch>
            <a:fillRect/>
          </a:stretch>
        </p:blipFill>
        <p:spPr bwMode="auto">
          <a:xfrm>
            <a:off x="838200" y="1752600"/>
            <a:ext cx="6858104" cy="3810000"/>
          </a:xfrm>
          <a:prstGeom prst="rect">
            <a:avLst/>
          </a:prstGeom>
          <a:noFill/>
        </p:spPr>
      </p:pic>
    </p:spTree>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HIV life cycle </a:t>
            </a:r>
            <a:endParaRPr lang="en-US" b="1" dirty="0"/>
          </a:p>
        </p:txBody>
      </p:sp>
      <p:sp>
        <p:nvSpPr>
          <p:cNvPr id="3" name="Content Placeholder 2"/>
          <p:cNvSpPr>
            <a:spLocks noGrp="1"/>
          </p:cNvSpPr>
          <p:nvPr>
            <p:ph idx="1"/>
          </p:nvPr>
        </p:nvSpPr>
        <p:spPr/>
        <p:txBody>
          <a:bodyPr>
            <a:normAutofit/>
          </a:bodyPr>
          <a:lstStyle/>
          <a:p>
            <a:r>
              <a:rPr lang="en-US" b="1" dirty="0" smtClean="0"/>
              <a:t>HIV can infect multiple cells in your body, including brain cells, but its main target is the </a:t>
            </a:r>
            <a:r>
              <a:rPr lang="en-US" b="1" i="1" dirty="0" smtClean="0"/>
              <a:t>CD4 lymphocyte</a:t>
            </a:r>
            <a:r>
              <a:rPr lang="en-US" b="1" dirty="0" smtClean="0"/>
              <a:t>, also called a T-cell or CD4 cell. </a:t>
            </a:r>
          </a:p>
        </p:txBody>
      </p:sp>
    </p:spTree>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HIV life cycle </a:t>
            </a:r>
            <a:endParaRPr lang="en-US" b="1" dirty="0"/>
          </a:p>
        </p:txBody>
      </p:sp>
      <p:sp>
        <p:nvSpPr>
          <p:cNvPr id="3" name="Content Placeholder 2"/>
          <p:cNvSpPr>
            <a:spLocks noGrp="1"/>
          </p:cNvSpPr>
          <p:nvPr>
            <p:ph idx="1"/>
          </p:nvPr>
        </p:nvSpPr>
        <p:spPr/>
        <p:txBody>
          <a:bodyPr>
            <a:normAutofit/>
          </a:bodyPr>
          <a:lstStyle/>
          <a:p>
            <a:r>
              <a:rPr lang="en-US" sz="4000" b="1" i="1" dirty="0" smtClean="0"/>
              <a:t>Binding and Fusion</a:t>
            </a:r>
            <a:r>
              <a:rPr lang="en-US" b="1" dirty="0" smtClean="0"/>
              <a:t>: This is the process by which HIV binds to a specific type of </a:t>
            </a:r>
            <a:r>
              <a:rPr lang="en-US" b="1" i="1" dirty="0" smtClean="0"/>
              <a:t>CD4 receptor</a:t>
            </a:r>
            <a:r>
              <a:rPr lang="en-US" b="1" dirty="0" smtClean="0"/>
              <a:t> and a </a:t>
            </a:r>
            <a:r>
              <a:rPr lang="en-US" b="1" i="1" dirty="0" smtClean="0"/>
              <a:t>co-receptor</a:t>
            </a:r>
            <a:r>
              <a:rPr lang="en-US" b="1" dirty="0" smtClean="0"/>
              <a:t> on the surface of the CD4 cell. This is similar to a key entering a lock. Once unlocked, HIV can fuse with the host cell (CD4 cell) and release its genetic material into the cell.</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Key </a:t>
            </a:r>
            <a:r>
              <a:rPr lang="en-US" b="1" dirty="0"/>
              <a:t>Characteristics of the Common STIs </a:t>
            </a:r>
            <a:r>
              <a:rPr lang="en-US" dirty="0"/>
              <a:t/>
            </a:r>
            <a:br>
              <a:rPr lang="en-US" dirty="0"/>
            </a:br>
            <a:r>
              <a:rPr lang="en-US" i="1" dirty="0"/>
              <a:t> </a:t>
            </a:r>
            <a:endParaRPr lang="en-US" dirty="0"/>
          </a:p>
        </p:txBody>
      </p:sp>
      <p:sp>
        <p:nvSpPr>
          <p:cNvPr id="3" name="Content Placeholder 2"/>
          <p:cNvSpPr>
            <a:spLocks noGrp="1"/>
          </p:cNvSpPr>
          <p:nvPr>
            <p:ph idx="1"/>
          </p:nvPr>
        </p:nvSpPr>
        <p:spPr/>
        <p:txBody>
          <a:bodyPr>
            <a:normAutofit lnSpcReduction="10000"/>
          </a:bodyPr>
          <a:lstStyle/>
          <a:p>
            <a:r>
              <a:rPr lang="en-US" dirty="0"/>
              <a:t>The common STIs will be grouped according to their signs and symptoms. </a:t>
            </a:r>
            <a:endParaRPr lang="en-US" dirty="0" smtClean="0"/>
          </a:p>
          <a:p>
            <a:r>
              <a:rPr lang="en-US" dirty="0" smtClean="0"/>
              <a:t>This </a:t>
            </a:r>
            <a:r>
              <a:rPr lang="en-US" dirty="0"/>
              <a:t>is in keeping with the current management approach known as Syndromic Management of </a:t>
            </a:r>
            <a:r>
              <a:rPr lang="en-US" dirty="0" smtClean="0"/>
              <a:t>STIs</a:t>
            </a:r>
          </a:p>
          <a:p>
            <a:r>
              <a:rPr lang="en-US" dirty="0"/>
              <a:t>Kenya has adopted the syndromic approach, which diagnoses conventional STIs on the basis of syndromes rather than by the causative organisms. </a:t>
            </a:r>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HIV life cycle </a:t>
            </a:r>
            <a:endParaRPr lang="en-US" dirty="0"/>
          </a:p>
        </p:txBody>
      </p:sp>
      <p:sp>
        <p:nvSpPr>
          <p:cNvPr id="3" name="Content Placeholder 2"/>
          <p:cNvSpPr>
            <a:spLocks noGrp="1"/>
          </p:cNvSpPr>
          <p:nvPr>
            <p:ph idx="1"/>
          </p:nvPr>
        </p:nvSpPr>
        <p:spPr/>
        <p:txBody>
          <a:bodyPr>
            <a:normAutofit lnSpcReduction="10000"/>
          </a:bodyPr>
          <a:lstStyle/>
          <a:p>
            <a:r>
              <a:rPr lang="en-US" sz="4000" b="1" i="1" dirty="0" smtClean="0"/>
              <a:t>Reverse Transcription: </a:t>
            </a:r>
            <a:r>
              <a:rPr lang="en-US" b="1" dirty="0" smtClean="0"/>
              <a:t>A special </a:t>
            </a:r>
            <a:r>
              <a:rPr lang="en-US" b="1" i="1" dirty="0" smtClean="0"/>
              <a:t>enzyme</a:t>
            </a:r>
            <a:r>
              <a:rPr lang="en-US" b="1" dirty="0" smtClean="0"/>
              <a:t> called </a:t>
            </a:r>
            <a:r>
              <a:rPr lang="en-US" b="1" i="1" dirty="0" smtClean="0"/>
              <a:t>reverse transcriptase</a:t>
            </a:r>
            <a:r>
              <a:rPr lang="en-US" b="1" dirty="0" smtClean="0"/>
              <a:t> changes the genetic material of the virus, so it can be integrated into the host DNA.</a:t>
            </a:r>
          </a:p>
          <a:p>
            <a:r>
              <a:rPr lang="en-US" sz="4000" b="1" i="1" dirty="0" smtClean="0"/>
              <a:t>Integration: </a:t>
            </a:r>
            <a:r>
              <a:rPr lang="en-US" b="1" dirty="0" smtClean="0"/>
              <a:t>The virus’ new genetic material enters the </a:t>
            </a:r>
            <a:r>
              <a:rPr lang="en-US" b="1" i="1" dirty="0" smtClean="0"/>
              <a:t>nucleus</a:t>
            </a:r>
            <a:r>
              <a:rPr lang="en-US" b="1" dirty="0" smtClean="0"/>
              <a:t> of the CD4 cell and uses an enzyme called </a:t>
            </a:r>
            <a:r>
              <a:rPr lang="en-US" b="1" i="1" dirty="0" err="1" smtClean="0"/>
              <a:t>integrase</a:t>
            </a:r>
            <a:r>
              <a:rPr lang="en-US" b="1" dirty="0" smtClean="0"/>
              <a:t> to integrate itself into your own genetic material</a:t>
            </a:r>
            <a:endParaRPr lang="en-US" b="1" dirty="0"/>
          </a:p>
        </p:txBody>
      </p:sp>
    </p:spTree>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HIV life cycle </a:t>
            </a:r>
            <a:endParaRPr lang="en-US" dirty="0"/>
          </a:p>
        </p:txBody>
      </p:sp>
      <p:sp>
        <p:nvSpPr>
          <p:cNvPr id="3" name="Content Placeholder 2"/>
          <p:cNvSpPr>
            <a:spLocks noGrp="1"/>
          </p:cNvSpPr>
          <p:nvPr>
            <p:ph idx="1"/>
          </p:nvPr>
        </p:nvSpPr>
        <p:spPr/>
        <p:txBody>
          <a:bodyPr>
            <a:normAutofit/>
          </a:bodyPr>
          <a:lstStyle/>
          <a:p>
            <a:r>
              <a:rPr lang="en-US" sz="4000" b="1" i="1" dirty="0" smtClean="0"/>
              <a:t>Transcription</a:t>
            </a:r>
            <a:r>
              <a:rPr lang="en-US" sz="4000" b="1" dirty="0" smtClean="0"/>
              <a:t>: </a:t>
            </a:r>
            <a:r>
              <a:rPr lang="en-US" b="1" dirty="0" smtClean="0"/>
              <a:t>When the host cell uses your own enzymes to create more of its genetic material</a:t>
            </a:r>
          </a:p>
        </p:txBody>
      </p:sp>
    </p:spTree>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HIV life cycle </a:t>
            </a:r>
            <a:endParaRPr lang="en-US" dirty="0"/>
          </a:p>
        </p:txBody>
      </p:sp>
      <p:sp>
        <p:nvSpPr>
          <p:cNvPr id="3" name="Content Placeholder 2"/>
          <p:cNvSpPr>
            <a:spLocks noGrp="1"/>
          </p:cNvSpPr>
          <p:nvPr>
            <p:ph idx="1"/>
          </p:nvPr>
        </p:nvSpPr>
        <p:spPr/>
        <p:txBody>
          <a:bodyPr/>
          <a:lstStyle/>
          <a:p>
            <a:r>
              <a:rPr lang="en-US" sz="4000" b="1" dirty="0" smtClean="0"/>
              <a:t>Assembly</a:t>
            </a:r>
            <a:r>
              <a:rPr lang="en-US" dirty="0" smtClean="0"/>
              <a:t>: </a:t>
            </a:r>
            <a:r>
              <a:rPr lang="en-US" b="1" dirty="0" smtClean="0"/>
              <a:t>A special enzyme called protease cuts the longer HIV </a:t>
            </a:r>
            <a:r>
              <a:rPr lang="en-US" b="1" i="1" dirty="0" smtClean="0"/>
              <a:t>proteins</a:t>
            </a:r>
            <a:r>
              <a:rPr lang="en-US" b="1" dirty="0" smtClean="0"/>
              <a:t> into individual proteins. When these come together with the virus’ genetic material, a new virus has been assembled</a:t>
            </a:r>
            <a:endParaRPr lang="en-US" b="1" dirty="0"/>
          </a:p>
        </p:txBody>
      </p:sp>
    </p:spTree>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HIV life cycle </a:t>
            </a:r>
            <a:endParaRPr lang="en-US" dirty="0"/>
          </a:p>
        </p:txBody>
      </p:sp>
      <p:sp>
        <p:nvSpPr>
          <p:cNvPr id="3" name="Content Placeholder 2"/>
          <p:cNvSpPr>
            <a:spLocks noGrp="1"/>
          </p:cNvSpPr>
          <p:nvPr>
            <p:ph idx="1"/>
          </p:nvPr>
        </p:nvSpPr>
        <p:spPr/>
        <p:txBody>
          <a:bodyPr>
            <a:normAutofit/>
          </a:bodyPr>
          <a:lstStyle/>
          <a:p>
            <a:r>
              <a:rPr lang="en-US" sz="4000" b="1" dirty="0" smtClean="0"/>
              <a:t>Budding</a:t>
            </a:r>
            <a:r>
              <a:rPr lang="en-US" sz="4000" dirty="0" smtClean="0"/>
              <a:t>: </a:t>
            </a:r>
            <a:r>
              <a:rPr lang="en-US" b="1" dirty="0" smtClean="0"/>
              <a:t>This is the final stage of the virus’ life cycle. In this stage, the virus pushes itself out of the host cell, taking with it part of the </a:t>
            </a:r>
            <a:r>
              <a:rPr lang="en-US" b="1" i="1" dirty="0" smtClean="0"/>
              <a:t>membrane</a:t>
            </a:r>
            <a:r>
              <a:rPr lang="en-US" b="1" dirty="0" smtClean="0"/>
              <a:t> of the cell. This outer part covers the virus and contains all of the structures necessary to bind to a new CD4 cell and receptors and begin the process again</a:t>
            </a:r>
            <a:r>
              <a:rPr lang="en-US" dirty="0" smtClean="0"/>
              <a:t>.</a:t>
            </a:r>
          </a:p>
        </p:txBody>
      </p:sp>
    </p:spTree>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HIV life cycle </a:t>
            </a:r>
            <a:endParaRPr lang="en-US" dirty="0"/>
          </a:p>
        </p:txBody>
      </p:sp>
      <p:sp>
        <p:nvSpPr>
          <p:cNvPr id="3" name="Content Placeholder 2"/>
          <p:cNvSpPr>
            <a:spLocks noGrp="1"/>
          </p:cNvSpPr>
          <p:nvPr>
            <p:ph idx="1"/>
          </p:nvPr>
        </p:nvSpPr>
        <p:spPr/>
        <p:txBody>
          <a:bodyPr/>
          <a:lstStyle/>
          <a:p>
            <a:r>
              <a:rPr lang="en-US" b="1" dirty="0" smtClean="0"/>
              <a:t>These steps of the life-cycle of HIV are important to know because the medications used to control HIV infection act to interrupt this replication cycle</a:t>
            </a:r>
            <a:endParaRPr lang="en-US" b="1" dirty="0"/>
          </a:p>
        </p:txBody>
      </p:sp>
    </p:spTree>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HIV CYCLE</a:t>
            </a:r>
            <a:endParaRPr lang="en-US" b="1" dirty="0"/>
          </a:p>
        </p:txBody>
      </p:sp>
      <p:sp>
        <p:nvSpPr>
          <p:cNvPr id="3" name="Content Placeholder 2"/>
          <p:cNvSpPr>
            <a:spLocks noGrp="1"/>
          </p:cNvSpPr>
          <p:nvPr>
            <p:ph idx="1"/>
          </p:nvPr>
        </p:nvSpPr>
        <p:spPr/>
        <p:txBody>
          <a:bodyPr>
            <a:normAutofit lnSpcReduction="10000"/>
          </a:bodyPr>
          <a:lstStyle/>
          <a:p>
            <a:pPr marL="571500" indent="-571500">
              <a:buFont typeface="+mj-lt"/>
              <a:buAutoNum type="romanLcPeriod"/>
            </a:pPr>
            <a:r>
              <a:rPr lang="en-US" b="1" dirty="0" smtClean="0"/>
              <a:t>Entry: it binds and fuses with host cell via glycoprotein 120 and to CD4 cell receptors. NB: forms target for entry inhibitors</a:t>
            </a:r>
          </a:p>
          <a:p>
            <a:pPr marL="571500" indent="-571500">
              <a:buFont typeface="+mj-lt"/>
              <a:buAutoNum type="romanLcPeriod"/>
            </a:pPr>
            <a:r>
              <a:rPr lang="en-US" b="1" dirty="0" smtClean="0"/>
              <a:t>Copying of viral DNA from viral RNA by reverse transcriptase enzyme. NB: target for both NRTI’S and NNRTI’S</a:t>
            </a:r>
          </a:p>
          <a:p>
            <a:pPr marL="571500" indent="-571500">
              <a:buFont typeface="+mj-lt"/>
              <a:buAutoNum type="romanLcPeriod"/>
            </a:pPr>
            <a:r>
              <a:rPr lang="en-US" b="1" dirty="0" smtClean="0"/>
              <a:t>Integration step. </a:t>
            </a:r>
            <a:r>
              <a:rPr lang="en-US" b="1" dirty="0" err="1" smtClean="0"/>
              <a:t>Proviral</a:t>
            </a:r>
            <a:r>
              <a:rPr lang="en-US" b="1" dirty="0" smtClean="0"/>
              <a:t> DNA is inserted into host DNA. NB: target for integrase strand transfer inhibitors</a:t>
            </a:r>
            <a:endParaRPr lang="en-US" b="1" dirty="0"/>
          </a:p>
        </p:txBody>
      </p:sp>
    </p:spTree>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HIV CYCLE</a:t>
            </a:r>
            <a:endParaRPr lang="en-US" dirty="0"/>
          </a:p>
        </p:txBody>
      </p:sp>
      <p:sp>
        <p:nvSpPr>
          <p:cNvPr id="3" name="Content Placeholder 2"/>
          <p:cNvSpPr>
            <a:spLocks noGrp="1"/>
          </p:cNvSpPr>
          <p:nvPr>
            <p:ph idx="1"/>
          </p:nvPr>
        </p:nvSpPr>
        <p:spPr/>
        <p:txBody>
          <a:bodyPr/>
          <a:lstStyle/>
          <a:p>
            <a:pPr>
              <a:buNone/>
            </a:pPr>
            <a:r>
              <a:rPr lang="en-US" dirty="0" smtClean="0"/>
              <a:t> </a:t>
            </a:r>
            <a:r>
              <a:rPr lang="en-US" b="1" dirty="0" smtClean="0"/>
              <a:t>iv  Assembly, budding, and maturation- viral proteins are synthesized and are being assembled into Virion: NB forms target for protease inhibitors</a:t>
            </a:r>
            <a:endParaRPr lang="en-US" b="1" dirty="0"/>
          </a:p>
        </p:txBody>
      </p:sp>
    </p:spTree>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HAART</a:t>
            </a:r>
            <a:endParaRPr lang="en-US" dirty="0"/>
          </a:p>
        </p:txBody>
      </p:sp>
      <p:sp>
        <p:nvSpPr>
          <p:cNvPr id="3" name="Content Placeholder 2"/>
          <p:cNvSpPr>
            <a:spLocks noGrp="1"/>
          </p:cNvSpPr>
          <p:nvPr>
            <p:ph idx="1"/>
          </p:nvPr>
        </p:nvSpPr>
        <p:spPr/>
        <p:txBody>
          <a:bodyPr>
            <a:normAutofit/>
          </a:bodyPr>
          <a:lstStyle/>
          <a:p>
            <a:r>
              <a:rPr lang="en-US" b="1" dirty="0" smtClean="0"/>
              <a:t>HAART  is the use of more than one antiretroviral drug to prevent resistance.</a:t>
            </a:r>
          </a:p>
          <a:p>
            <a:r>
              <a:rPr lang="en-US" b="1" dirty="0" smtClean="0"/>
              <a:t>It also involve use of </a:t>
            </a:r>
            <a:r>
              <a:rPr lang="en-US" b="1" dirty="0" err="1" smtClean="0"/>
              <a:t>cotrimoxazle</a:t>
            </a:r>
            <a:r>
              <a:rPr lang="en-US" b="1" dirty="0" smtClean="0"/>
              <a:t> </a:t>
            </a:r>
            <a:r>
              <a:rPr lang="en-US" b="1" dirty="0" err="1" smtClean="0"/>
              <a:t>prophlaxis</a:t>
            </a:r>
            <a:r>
              <a:rPr lang="en-US" b="1" dirty="0" smtClean="0"/>
              <a:t> to prevent pneumonia, toxoplasmosis and in pg to prevents prematurity and neonatal sepsis</a:t>
            </a:r>
          </a:p>
          <a:p>
            <a:r>
              <a:rPr lang="en-US" b="1" dirty="0" smtClean="0"/>
              <a:t>Those allergic to </a:t>
            </a:r>
            <a:r>
              <a:rPr lang="en-US" b="1" dirty="0" err="1" smtClean="0"/>
              <a:t>septrin</a:t>
            </a:r>
            <a:r>
              <a:rPr lang="en-US" b="1" dirty="0" smtClean="0"/>
              <a:t> are covered with </a:t>
            </a:r>
            <a:r>
              <a:rPr lang="en-US" b="1" dirty="0" err="1" smtClean="0"/>
              <a:t>dapsone</a:t>
            </a:r>
            <a:endParaRPr lang="en-US" b="1" dirty="0" smtClean="0"/>
          </a:p>
          <a:p>
            <a:pPr>
              <a:buNone/>
            </a:pPr>
            <a:endParaRPr lang="en-US" dirty="0"/>
          </a:p>
        </p:txBody>
      </p:sp>
    </p:spTree>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HAART</a:t>
            </a:r>
            <a:endParaRPr lang="en-US" dirty="0"/>
          </a:p>
        </p:txBody>
      </p:sp>
      <p:sp>
        <p:nvSpPr>
          <p:cNvPr id="3" name="Content Placeholder 2"/>
          <p:cNvSpPr>
            <a:spLocks noGrp="1"/>
          </p:cNvSpPr>
          <p:nvPr>
            <p:ph idx="1"/>
          </p:nvPr>
        </p:nvSpPr>
        <p:spPr/>
        <p:txBody>
          <a:bodyPr/>
          <a:lstStyle/>
          <a:p>
            <a:r>
              <a:rPr lang="en-US" b="1" dirty="0" smtClean="0"/>
              <a:t>HAART also covers: TB prophylaxis, STI Rx, and antifungal prophylaxis, Rx adherence and nutritional counseling </a:t>
            </a:r>
          </a:p>
          <a:p>
            <a:pPr>
              <a:buNone/>
            </a:pPr>
            <a:r>
              <a:rPr lang="en-US" b="1" dirty="0" smtClean="0"/>
              <a:t>    When to start: </a:t>
            </a:r>
          </a:p>
          <a:p>
            <a:pPr marL="571500" indent="-571500">
              <a:buFont typeface="+mj-lt"/>
              <a:buAutoNum type="romanLcPeriod"/>
            </a:pPr>
            <a:r>
              <a:rPr lang="en-US" b="1" dirty="0" smtClean="0"/>
              <a:t>As per the WHO HIV 3</a:t>
            </a:r>
            <a:r>
              <a:rPr lang="en-US" b="1" baseline="30000" dirty="0" smtClean="0"/>
              <a:t>rd</a:t>
            </a:r>
            <a:r>
              <a:rPr lang="en-US" b="1" dirty="0" smtClean="0"/>
              <a:t> &amp; 4</a:t>
            </a:r>
            <a:r>
              <a:rPr lang="en-US" b="1" baseline="30000" dirty="0" smtClean="0"/>
              <a:t>th</a:t>
            </a:r>
            <a:r>
              <a:rPr lang="en-US" b="1" dirty="0" smtClean="0"/>
              <a:t> stages, </a:t>
            </a:r>
          </a:p>
          <a:p>
            <a:pPr marL="571500" indent="-571500">
              <a:buFont typeface="+mj-lt"/>
              <a:buAutoNum type="romanLcPeriod"/>
            </a:pPr>
            <a:r>
              <a:rPr lang="en-US" b="1" dirty="0" smtClean="0"/>
              <a:t>In HIV TB co-infection</a:t>
            </a:r>
          </a:p>
          <a:p>
            <a:pPr marL="571500" indent="-571500">
              <a:buFont typeface="+mj-lt"/>
              <a:buAutoNum type="romanLcPeriod"/>
            </a:pPr>
            <a:r>
              <a:rPr lang="en-US" b="1" dirty="0" smtClean="0"/>
              <a:t>In hepatitis &amp; HIV </a:t>
            </a:r>
          </a:p>
          <a:p>
            <a:pPr marL="571500" indent="-571500">
              <a:buFont typeface="+mj-lt"/>
              <a:buAutoNum type="romanLcPeriod"/>
            </a:pPr>
            <a:r>
              <a:rPr lang="en-US" b="1" dirty="0" smtClean="0"/>
              <a:t>When CD4 &lt;350</a:t>
            </a:r>
            <a:endParaRPr lang="en-US" b="1" dirty="0"/>
          </a:p>
        </p:txBody>
      </p:sp>
    </p:spTree>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ARV’s classification</a:t>
            </a:r>
            <a:endParaRPr lang="en-US" b="1" dirty="0"/>
          </a:p>
        </p:txBody>
      </p:sp>
      <p:sp>
        <p:nvSpPr>
          <p:cNvPr id="3" name="Content Placeholder 2"/>
          <p:cNvSpPr>
            <a:spLocks noGrp="1"/>
          </p:cNvSpPr>
          <p:nvPr>
            <p:ph idx="1"/>
          </p:nvPr>
        </p:nvSpPr>
        <p:spPr/>
        <p:txBody>
          <a:bodyPr/>
          <a:lstStyle/>
          <a:p>
            <a:pPr marL="514350" indent="-514350">
              <a:buFont typeface="+mj-lt"/>
              <a:buAutoNum type="arabicPeriod"/>
            </a:pPr>
            <a:r>
              <a:rPr lang="en-US" b="1" dirty="0" smtClean="0"/>
              <a:t>NRTI’S</a:t>
            </a:r>
          </a:p>
          <a:p>
            <a:pPr marL="514350" indent="-514350">
              <a:buFont typeface="+mj-lt"/>
              <a:buAutoNum type="arabicPeriod"/>
            </a:pPr>
            <a:r>
              <a:rPr lang="en-US" b="1" dirty="0" smtClean="0"/>
              <a:t>NNRTI’S</a:t>
            </a:r>
          </a:p>
          <a:p>
            <a:pPr marL="514350" indent="-514350">
              <a:buFont typeface="+mj-lt"/>
              <a:buAutoNum type="arabicPeriod"/>
            </a:pPr>
            <a:r>
              <a:rPr lang="en-US" b="1" dirty="0" smtClean="0"/>
              <a:t>Protease inhibitors</a:t>
            </a:r>
          </a:p>
          <a:p>
            <a:pPr marL="514350" indent="-514350">
              <a:buFont typeface="+mj-lt"/>
              <a:buAutoNum type="arabicPeriod"/>
            </a:pPr>
            <a:r>
              <a:rPr lang="en-US" b="1" dirty="0"/>
              <a:t>I</a:t>
            </a:r>
            <a:r>
              <a:rPr lang="en-US" b="1" dirty="0" smtClean="0"/>
              <a:t>ntegrase inhibitors</a:t>
            </a:r>
          </a:p>
          <a:p>
            <a:pPr marL="514350" indent="-514350">
              <a:buFont typeface="+mj-lt"/>
              <a:buAutoNum type="arabicPeriod"/>
            </a:pPr>
            <a:r>
              <a:rPr lang="en-US" b="1" dirty="0"/>
              <a:t>E</a:t>
            </a:r>
            <a:r>
              <a:rPr lang="en-US" b="1" dirty="0" smtClean="0"/>
              <a:t>ntry inhibitors</a:t>
            </a:r>
          </a:p>
          <a:p>
            <a:pPr marL="514350" indent="-514350">
              <a:buFont typeface="+mj-lt"/>
              <a:buAutoNum type="arabicPeriod"/>
            </a:pPr>
            <a:endParaRPr 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Key Characteristics of the Common STIs</a:t>
            </a:r>
            <a:endParaRPr lang="en-US" dirty="0"/>
          </a:p>
        </p:txBody>
      </p:sp>
      <p:sp>
        <p:nvSpPr>
          <p:cNvPr id="3" name="Content Placeholder 2"/>
          <p:cNvSpPr>
            <a:spLocks noGrp="1"/>
          </p:cNvSpPr>
          <p:nvPr>
            <p:ph idx="1"/>
          </p:nvPr>
        </p:nvSpPr>
        <p:spPr/>
        <p:txBody>
          <a:bodyPr/>
          <a:lstStyle/>
          <a:p>
            <a:r>
              <a:rPr lang="en-US" dirty="0"/>
              <a:t>A syndrome simply means a group of signs and symptoms. </a:t>
            </a:r>
            <a:endParaRPr lang="en-US" dirty="0" smtClean="0"/>
          </a:p>
          <a:p>
            <a:r>
              <a:rPr lang="en-US" dirty="0" smtClean="0"/>
              <a:t>Although </a:t>
            </a:r>
            <a:r>
              <a:rPr lang="en-US" dirty="0"/>
              <a:t>many different organisms cause conventional STIs, these organisms give rise to a limited number of syndromes.</a:t>
            </a:r>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ARV’s classification</a:t>
            </a:r>
            <a:endParaRPr lang="en-US" b="1" dirty="0"/>
          </a:p>
        </p:txBody>
      </p:sp>
      <p:sp>
        <p:nvSpPr>
          <p:cNvPr id="3" name="Content Placeholder 2"/>
          <p:cNvSpPr>
            <a:spLocks noGrp="1"/>
          </p:cNvSpPr>
          <p:nvPr>
            <p:ph idx="1"/>
          </p:nvPr>
        </p:nvSpPr>
        <p:spPr/>
        <p:txBody>
          <a:bodyPr>
            <a:normAutofit fontScale="77500" lnSpcReduction="20000"/>
          </a:bodyPr>
          <a:lstStyle/>
          <a:p>
            <a:pPr marL="514350" indent="-514350">
              <a:buNone/>
            </a:pPr>
            <a:r>
              <a:rPr lang="en-US" b="1" dirty="0" smtClean="0"/>
              <a:t>      NUCLEOSIDE REVERSE TRANSNCRIPTASE INHIBITORS (NRTI’S)</a:t>
            </a:r>
          </a:p>
          <a:p>
            <a:pPr marL="514350" indent="-514350">
              <a:buNone/>
            </a:pPr>
            <a:r>
              <a:rPr lang="en-US" b="1" dirty="0" smtClean="0"/>
              <a:t>      MOA: They terminate DNA chain formation as the reverse transcriptase enzyme copies viral RNA to DNA</a:t>
            </a:r>
          </a:p>
          <a:p>
            <a:pPr marL="514350" indent="-514350">
              <a:buNone/>
            </a:pPr>
            <a:r>
              <a:rPr lang="en-US" b="1" dirty="0" smtClean="0"/>
              <a:t>    </a:t>
            </a:r>
            <a:r>
              <a:rPr lang="en-US" b="1" dirty="0"/>
              <a:t> </a:t>
            </a:r>
            <a:r>
              <a:rPr lang="en-US" b="1" dirty="0" smtClean="0"/>
              <a:t>Examples</a:t>
            </a:r>
          </a:p>
          <a:p>
            <a:pPr marL="571500" indent="-571500">
              <a:buFont typeface="+mj-lt"/>
              <a:buAutoNum type="romanLcPeriod"/>
            </a:pPr>
            <a:r>
              <a:rPr lang="en-US" b="1" dirty="0" smtClean="0"/>
              <a:t> </a:t>
            </a:r>
            <a:r>
              <a:rPr lang="en-US" b="1" dirty="0" err="1" smtClean="0"/>
              <a:t>Zidovudine</a:t>
            </a:r>
            <a:r>
              <a:rPr lang="en-US" b="1" dirty="0" smtClean="0"/>
              <a:t>   (AZT),</a:t>
            </a:r>
          </a:p>
          <a:p>
            <a:pPr marL="571500" indent="-571500">
              <a:buFont typeface="+mj-lt"/>
              <a:buAutoNum type="romanLcPeriod"/>
            </a:pPr>
            <a:r>
              <a:rPr lang="en-US" b="1" dirty="0" smtClean="0"/>
              <a:t> </a:t>
            </a:r>
            <a:r>
              <a:rPr lang="en-US" b="1" dirty="0" err="1" smtClean="0"/>
              <a:t>Stavudine</a:t>
            </a:r>
            <a:r>
              <a:rPr lang="en-US" b="1" dirty="0" smtClean="0"/>
              <a:t>     (d4t),</a:t>
            </a:r>
          </a:p>
          <a:p>
            <a:pPr marL="571500" indent="-571500">
              <a:buFont typeface="+mj-lt"/>
              <a:buAutoNum type="romanLcPeriod"/>
            </a:pPr>
            <a:r>
              <a:rPr lang="en-US" b="1" dirty="0" smtClean="0"/>
              <a:t> </a:t>
            </a:r>
            <a:r>
              <a:rPr lang="en-US" b="1" dirty="0" err="1" smtClean="0"/>
              <a:t>Ramuvidine</a:t>
            </a:r>
            <a:r>
              <a:rPr lang="en-US" b="1" dirty="0" smtClean="0"/>
              <a:t> (3TC), </a:t>
            </a:r>
          </a:p>
          <a:p>
            <a:pPr marL="571500" indent="-571500">
              <a:buFont typeface="+mj-lt"/>
              <a:buAutoNum type="romanLcPeriod"/>
            </a:pPr>
            <a:r>
              <a:rPr lang="en-US" b="1" dirty="0" smtClean="0"/>
              <a:t> </a:t>
            </a:r>
            <a:r>
              <a:rPr lang="en-US" b="1" dirty="0" err="1" smtClean="0"/>
              <a:t>Didanosine</a:t>
            </a:r>
            <a:r>
              <a:rPr lang="en-US" b="1" dirty="0" smtClean="0"/>
              <a:t>  (</a:t>
            </a:r>
            <a:r>
              <a:rPr lang="en-US" b="1" dirty="0" err="1" smtClean="0"/>
              <a:t>ddi</a:t>
            </a:r>
            <a:r>
              <a:rPr lang="en-US" b="1" dirty="0" smtClean="0"/>
              <a:t>), </a:t>
            </a:r>
          </a:p>
          <a:p>
            <a:pPr marL="571500" indent="-571500">
              <a:buFont typeface="+mj-lt"/>
              <a:buAutoNum type="romanLcPeriod"/>
            </a:pPr>
            <a:r>
              <a:rPr lang="en-US" b="1" dirty="0" smtClean="0"/>
              <a:t> Tenofovir     (</a:t>
            </a:r>
            <a:r>
              <a:rPr lang="en-US" b="1" dirty="0" err="1" smtClean="0"/>
              <a:t>Tdf</a:t>
            </a:r>
            <a:r>
              <a:rPr lang="en-US" b="1" dirty="0" smtClean="0"/>
              <a:t>), </a:t>
            </a:r>
          </a:p>
          <a:p>
            <a:pPr marL="571500" indent="-571500">
              <a:buFont typeface="+mj-lt"/>
              <a:buAutoNum type="romanLcPeriod"/>
            </a:pPr>
            <a:r>
              <a:rPr lang="en-US" b="1" dirty="0" smtClean="0"/>
              <a:t> </a:t>
            </a:r>
            <a:r>
              <a:rPr lang="en-US" b="1" dirty="0" err="1" smtClean="0"/>
              <a:t>Abacavir</a:t>
            </a:r>
            <a:r>
              <a:rPr lang="en-US" b="1" dirty="0" smtClean="0"/>
              <a:t>      (ABC)</a:t>
            </a:r>
            <a:endParaRPr lang="en-US" b="1" dirty="0"/>
          </a:p>
        </p:txBody>
      </p:sp>
    </p:spTree>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ARV’s</a:t>
            </a:r>
            <a:endParaRPr lang="en-US" dirty="0"/>
          </a:p>
        </p:txBody>
      </p:sp>
      <p:sp>
        <p:nvSpPr>
          <p:cNvPr id="3" name="Content Placeholder 2"/>
          <p:cNvSpPr>
            <a:spLocks noGrp="1"/>
          </p:cNvSpPr>
          <p:nvPr>
            <p:ph idx="1"/>
          </p:nvPr>
        </p:nvSpPr>
        <p:spPr/>
        <p:txBody>
          <a:bodyPr/>
          <a:lstStyle/>
          <a:p>
            <a:pPr>
              <a:buNone/>
            </a:pPr>
            <a:r>
              <a:rPr lang="en-US" b="1" dirty="0" smtClean="0"/>
              <a:t>    NON NUCLEOSIDE REVERSE TRANSCRIPTASE ENZYME INHIBITORS  ( NNRTI’S)</a:t>
            </a:r>
          </a:p>
          <a:p>
            <a:pPr>
              <a:buNone/>
            </a:pPr>
            <a:r>
              <a:rPr lang="en-US" b="1" dirty="0" smtClean="0"/>
              <a:t>    MOA: same as for NRTI’s</a:t>
            </a:r>
          </a:p>
          <a:p>
            <a:pPr>
              <a:buNone/>
            </a:pPr>
            <a:r>
              <a:rPr lang="en-US" b="1" dirty="0" smtClean="0"/>
              <a:t>    Examples:</a:t>
            </a:r>
          </a:p>
          <a:p>
            <a:pPr marL="571500" indent="-571500">
              <a:buFont typeface="+mj-lt"/>
              <a:buAutoNum type="romanLcPeriod"/>
            </a:pPr>
            <a:r>
              <a:rPr lang="en-US" b="1" dirty="0" smtClean="0"/>
              <a:t> </a:t>
            </a:r>
            <a:r>
              <a:rPr lang="en-US" b="1" dirty="0" err="1"/>
              <a:t>E</a:t>
            </a:r>
            <a:r>
              <a:rPr lang="en-US" b="1" dirty="0" err="1" smtClean="0"/>
              <a:t>favirence</a:t>
            </a:r>
            <a:r>
              <a:rPr lang="en-US" b="1" dirty="0" smtClean="0"/>
              <a:t>, </a:t>
            </a:r>
          </a:p>
          <a:p>
            <a:pPr marL="571500" indent="-571500">
              <a:buFont typeface="+mj-lt"/>
              <a:buAutoNum type="romanLcPeriod"/>
            </a:pPr>
            <a:r>
              <a:rPr lang="en-US" b="1" dirty="0" smtClean="0"/>
              <a:t> </a:t>
            </a:r>
            <a:r>
              <a:rPr lang="en-US" b="1" dirty="0" err="1" smtClean="0"/>
              <a:t>Nevirapine</a:t>
            </a:r>
            <a:r>
              <a:rPr lang="en-US" b="1" dirty="0" smtClean="0"/>
              <a:t>,</a:t>
            </a:r>
          </a:p>
          <a:p>
            <a:pPr marL="571500" indent="-571500">
              <a:buFont typeface="+mj-lt"/>
              <a:buAutoNum type="romanLcPeriod"/>
            </a:pPr>
            <a:r>
              <a:rPr lang="en-US" b="1" dirty="0" smtClean="0"/>
              <a:t> </a:t>
            </a:r>
            <a:r>
              <a:rPr lang="en-US" b="1" dirty="0" err="1"/>
              <a:t>E</a:t>
            </a:r>
            <a:r>
              <a:rPr lang="en-US" b="1" dirty="0" err="1" smtClean="0"/>
              <a:t>fuavirine</a:t>
            </a:r>
            <a:endParaRPr lang="en-US" b="1" dirty="0"/>
          </a:p>
        </p:txBody>
      </p:sp>
    </p:spTree>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ARV’s</a:t>
            </a:r>
            <a:endParaRPr lang="en-US" dirty="0"/>
          </a:p>
        </p:txBody>
      </p:sp>
      <p:sp>
        <p:nvSpPr>
          <p:cNvPr id="3" name="Content Placeholder 2"/>
          <p:cNvSpPr>
            <a:spLocks noGrp="1"/>
          </p:cNvSpPr>
          <p:nvPr>
            <p:ph idx="1"/>
          </p:nvPr>
        </p:nvSpPr>
        <p:spPr/>
        <p:txBody>
          <a:bodyPr>
            <a:normAutofit lnSpcReduction="10000"/>
          </a:bodyPr>
          <a:lstStyle/>
          <a:p>
            <a:pPr>
              <a:buNone/>
            </a:pPr>
            <a:r>
              <a:rPr lang="en-US" b="1" dirty="0" smtClean="0"/>
              <a:t>    PROTEASE INHIBITORS: </a:t>
            </a:r>
          </a:p>
          <a:p>
            <a:pPr>
              <a:buNone/>
            </a:pPr>
            <a:r>
              <a:rPr lang="en-US" b="1" dirty="0" smtClean="0"/>
              <a:t>    MOA: they bind to viral protease enzyme and therefore prevents formation of viral proteins</a:t>
            </a:r>
          </a:p>
          <a:p>
            <a:pPr>
              <a:buNone/>
            </a:pPr>
            <a:r>
              <a:rPr lang="en-US" b="1" dirty="0" smtClean="0"/>
              <a:t>    Examples:</a:t>
            </a:r>
          </a:p>
          <a:p>
            <a:pPr marL="571500" indent="-571500">
              <a:buFont typeface="+mj-lt"/>
              <a:buAutoNum type="romanLcPeriod"/>
            </a:pPr>
            <a:r>
              <a:rPr lang="en-US" b="1" dirty="0" smtClean="0"/>
              <a:t> Lopinavir, </a:t>
            </a:r>
          </a:p>
          <a:p>
            <a:pPr marL="571500" indent="-571500">
              <a:buFont typeface="+mj-lt"/>
              <a:buAutoNum type="romanLcPeriod"/>
            </a:pPr>
            <a:r>
              <a:rPr lang="en-US" b="1" dirty="0" smtClean="0"/>
              <a:t> </a:t>
            </a:r>
            <a:r>
              <a:rPr lang="en-US" b="1" dirty="0" err="1" smtClean="0"/>
              <a:t>Indinavir</a:t>
            </a:r>
            <a:r>
              <a:rPr lang="en-US" b="1" dirty="0" smtClean="0"/>
              <a:t>,</a:t>
            </a:r>
          </a:p>
          <a:p>
            <a:pPr marL="571500" indent="-571500">
              <a:buFont typeface="+mj-lt"/>
              <a:buAutoNum type="romanLcPeriod"/>
            </a:pPr>
            <a:r>
              <a:rPr lang="en-US" b="1" dirty="0" smtClean="0"/>
              <a:t> </a:t>
            </a:r>
            <a:r>
              <a:rPr lang="en-US" b="1" dirty="0" err="1"/>
              <a:t>N</a:t>
            </a:r>
            <a:r>
              <a:rPr lang="en-US" b="1" dirty="0" err="1" smtClean="0"/>
              <a:t>elfinavir</a:t>
            </a:r>
            <a:r>
              <a:rPr lang="en-US" b="1" dirty="0" smtClean="0"/>
              <a:t>,</a:t>
            </a:r>
          </a:p>
          <a:p>
            <a:pPr marL="571500" indent="-571500">
              <a:buFont typeface="+mj-lt"/>
              <a:buAutoNum type="romanLcPeriod"/>
            </a:pPr>
            <a:r>
              <a:rPr lang="en-US" b="1" dirty="0" smtClean="0"/>
              <a:t> </a:t>
            </a:r>
            <a:r>
              <a:rPr lang="en-US" b="1" dirty="0" err="1"/>
              <a:t>R</a:t>
            </a:r>
            <a:r>
              <a:rPr lang="en-US" b="1" dirty="0" err="1" smtClean="0"/>
              <a:t>itonavir</a:t>
            </a:r>
            <a:endParaRPr lang="en-US" b="1" dirty="0"/>
          </a:p>
        </p:txBody>
      </p:sp>
    </p:spTree>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ARV’S</a:t>
            </a:r>
            <a:endParaRPr lang="en-US" dirty="0"/>
          </a:p>
        </p:txBody>
      </p:sp>
      <p:sp>
        <p:nvSpPr>
          <p:cNvPr id="3" name="Content Placeholder 2"/>
          <p:cNvSpPr>
            <a:spLocks noGrp="1"/>
          </p:cNvSpPr>
          <p:nvPr>
            <p:ph idx="1"/>
          </p:nvPr>
        </p:nvSpPr>
        <p:spPr/>
        <p:txBody>
          <a:bodyPr/>
          <a:lstStyle/>
          <a:p>
            <a:pPr>
              <a:buNone/>
            </a:pPr>
            <a:r>
              <a:rPr lang="en-US" b="1" dirty="0" smtClean="0"/>
              <a:t>  ENTRY INHIBITORS</a:t>
            </a:r>
          </a:p>
          <a:p>
            <a:pPr>
              <a:buNone/>
            </a:pPr>
            <a:r>
              <a:rPr lang="en-US" b="1" dirty="0" smtClean="0"/>
              <a:t>MOA: prevents viral entry into the host cell</a:t>
            </a:r>
          </a:p>
          <a:p>
            <a:pPr>
              <a:buNone/>
            </a:pPr>
            <a:r>
              <a:rPr lang="en-US" b="1" dirty="0" smtClean="0"/>
              <a:t>Examples: </a:t>
            </a:r>
          </a:p>
          <a:p>
            <a:pPr marL="571500" indent="-571500">
              <a:buFont typeface="+mj-lt"/>
              <a:buAutoNum type="romanLcPeriod"/>
            </a:pPr>
            <a:r>
              <a:rPr lang="en-US" b="1" dirty="0" err="1" smtClean="0"/>
              <a:t>Enfuvirtide</a:t>
            </a:r>
            <a:endParaRPr lang="en-US" b="1" dirty="0" smtClean="0"/>
          </a:p>
          <a:p>
            <a:pPr marL="571500" indent="-571500">
              <a:buFont typeface="+mj-lt"/>
              <a:buAutoNum type="romanLcPeriod"/>
            </a:pPr>
            <a:r>
              <a:rPr lang="en-US" b="1" dirty="0" err="1" smtClean="0"/>
              <a:t>maraviroc</a:t>
            </a:r>
            <a:endParaRPr lang="en-US" b="1" dirty="0" smtClean="0"/>
          </a:p>
        </p:txBody>
      </p:sp>
    </p:spTree>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ARV’s</a:t>
            </a:r>
            <a:endParaRPr lang="en-US" dirty="0"/>
          </a:p>
        </p:txBody>
      </p:sp>
      <p:sp>
        <p:nvSpPr>
          <p:cNvPr id="3" name="Content Placeholder 2"/>
          <p:cNvSpPr>
            <a:spLocks noGrp="1"/>
          </p:cNvSpPr>
          <p:nvPr>
            <p:ph idx="1"/>
          </p:nvPr>
        </p:nvSpPr>
        <p:spPr/>
        <p:txBody>
          <a:bodyPr/>
          <a:lstStyle/>
          <a:p>
            <a:pPr>
              <a:buNone/>
            </a:pPr>
            <a:r>
              <a:rPr lang="en-US" b="1" dirty="0" smtClean="0"/>
              <a:t>  INTEGRASE STRAND TRANSFER INHIBITORS</a:t>
            </a:r>
          </a:p>
          <a:p>
            <a:pPr>
              <a:buNone/>
            </a:pPr>
            <a:r>
              <a:rPr lang="en-US" b="1" dirty="0" smtClean="0"/>
              <a:t>MOA: they block integrase enzyme therefore prevents incorporation and integration of </a:t>
            </a:r>
            <a:r>
              <a:rPr lang="en-US" b="1" dirty="0" err="1" smtClean="0"/>
              <a:t>proviral</a:t>
            </a:r>
            <a:r>
              <a:rPr lang="en-US" b="1" dirty="0" smtClean="0"/>
              <a:t> DNA into host cell DNA </a:t>
            </a:r>
          </a:p>
          <a:p>
            <a:pPr>
              <a:buNone/>
            </a:pPr>
            <a:r>
              <a:rPr lang="en-US" b="1" dirty="0" smtClean="0"/>
              <a:t>Example: </a:t>
            </a:r>
            <a:r>
              <a:rPr lang="en-US" b="1" dirty="0" err="1" smtClean="0"/>
              <a:t>Raltegravir</a:t>
            </a:r>
            <a:endParaRPr lang="en-US" b="1" dirty="0"/>
          </a:p>
        </p:txBody>
      </p:sp>
    </p:spTree>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ARV’s</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 </a:t>
            </a:r>
            <a:r>
              <a:rPr lang="en-US" b="1" dirty="0" smtClean="0"/>
              <a:t>FIRST LINE: </a:t>
            </a:r>
          </a:p>
          <a:p>
            <a:pPr marL="514350" indent="-514350">
              <a:buFont typeface="+mj-lt"/>
              <a:buAutoNum type="alphaLcParenR"/>
            </a:pPr>
            <a:r>
              <a:rPr lang="en-US" b="1" dirty="0" smtClean="0"/>
              <a:t>AZT + 3TC + </a:t>
            </a:r>
            <a:r>
              <a:rPr lang="en-US" b="1" dirty="0" err="1" smtClean="0"/>
              <a:t>Efavirence</a:t>
            </a:r>
            <a:r>
              <a:rPr lang="en-US" b="1" dirty="0" smtClean="0"/>
              <a:t>/</a:t>
            </a:r>
            <a:r>
              <a:rPr lang="en-US" b="1" dirty="0" err="1" smtClean="0"/>
              <a:t>nevirapine</a:t>
            </a:r>
            <a:r>
              <a:rPr lang="en-US" b="1" dirty="0" smtClean="0"/>
              <a:t> </a:t>
            </a:r>
          </a:p>
          <a:p>
            <a:pPr marL="514350" indent="-514350">
              <a:buFont typeface="+mj-lt"/>
              <a:buAutoNum type="alphaLcParenR"/>
            </a:pPr>
            <a:r>
              <a:rPr lang="en-US" b="1" dirty="0" smtClean="0"/>
              <a:t>Tenofovir + 3TC + </a:t>
            </a:r>
            <a:r>
              <a:rPr lang="en-US" b="1" dirty="0" err="1" smtClean="0"/>
              <a:t>Efavirence</a:t>
            </a:r>
            <a:r>
              <a:rPr lang="en-US" b="1" dirty="0" smtClean="0"/>
              <a:t>/</a:t>
            </a:r>
            <a:r>
              <a:rPr lang="en-US" b="1" dirty="0" err="1" smtClean="0"/>
              <a:t>nevirapine</a:t>
            </a:r>
            <a:endParaRPr lang="en-US" b="1" dirty="0" smtClean="0"/>
          </a:p>
          <a:p>
            <a:pPr marL="514350" indent="-514350">
              <a:buFont typeface="+mj-lt"/>
              <a:buAutoNum type="alphaLcParenR"/>
            </a:pPr>
            <a:r>
              <a:rPr lang="en-US" b="1" dirty="0" smtClean="0"/>
              <a:t>AZT + d4t + </a:t>
            </a:r>
            <a:r>
              <a:rPr lang="en-US" b="1" dirty="0" err="1" smtClean="0"/>
              <a:t>nevirapine</a:t>
            </a:r>
            <a:r>
              <a:rPr lang="en-US" b="1" dirty="0" smtClean="0"/>
              <a:t>/</a:t>
            </a:r>
            <a:r>
              <a:rPr lang="en-US" b="1" dirty="0" err="1" smtClean="0"/>
              <a:t>efivarence</a:t>
            </a:r>
            <a:endParaRPr lang="en-US" b="1" dirty="0" smtClean="0"/>
          </a:p>
          <a:p>
            <a:pPr marL="514350" indent="-514350">
              <a:buNone/>
            </a:pPr>
            <a:r>
              <a:rPr lang="en-US" b="1" dirty="0" smtClean="0"/>
              <a:t>NB: AZT also prevents vertical transmission</a:t>
            </a:r>
          </a:p>
          <a:p>
            <a:pPr marL="514350" indent="-514350">
              <a:buNone/>
            </a:pPr>
            <a:endParaRPr lang="en-US" dirty="0"/>
          </a:p>
          <a:p>
            <a:pPr marL="514350" indent="-514350">
              <a:buNone/>
            </a:pPr>
            <a:endParaRPr lang="en-US" dirty="0" smtClean="0"/>
          </a:p>
          <a:p>
            <a:pPr>
              <a:buNone/>
            </a:pPr>
            <a:r>
              <a:rPr lang="en-US" dirty="0" smtClean="0"/>
              <a:t>     </a:t>
            </a:r>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ARV’s</a:t>
            </a:r>
            <a:endParaRPr lang="en-US" dirty="0"/>
          </a:p>
        </p:txBody>
      </p:sp>
      <p:sp>
        <p:nvSpPr>
          <p:cNvPr id="3" name="Content Placeholder 2"/>
          <p:cNvSpPr>
            <a:spLocks noGrp="1"/>
          </p:cNvSpPr>
          <p:nvPr>
            <p:ph idx="1"/>
          </p:nvPr>
        </p:nvSpPr>
        <p:spPr/>
        <p:txBody>
          <a:bodyPr/>
          <a:lstStyle/>
          <a:p>
            <a:pPr>
              <a:buNone/>
            </a:pPr>
            <a:r>
              <a:rPr lang="en-US" b="1" dirty="0" smtClean="0"/>
              <a:t>2RD LINE</a:t>
            </a:r>
          </a:p>
          <a:p>
            <a:pPr>
              <a:buNone/>
            </a:pPr>
            <a:r>
              <a:rPr lang="en-US" b="1" dirty="0" smtClean="0"/>
              <a:t>For patient who are failing on 1</a:t>
            </a:r>
            <a:r>
              <a:rPr lang="en-US" b="1" baseline="30000" dirty="0" smtClean="0"/>
              <a:t>st</a:t>
            </a:r>
            <a:r>
              <a:rPr lang="en-US" b="1" dirty="0" smtClean="0"/>
              <a:t> line</a:t>
            </a:r>
          </a:p>
          <a:p>
            <a:pPr marL="514350" indent="-514350">
              <a:buFont typeface="+mj-lt"/>
              <a:buAutoNum type="alphaLcParenR"/>
            </a:pPr>
            <a:r>
              <a:rPr lang="en-US" b="1" dirty="0" smtClean="0"/>
              <a:t>AZT + 3TC + </a:t>
            </a:r>
            <a:r>
              <a:rPr lang="en-US" b="1" dirty="0" err="1" smtClean="0"/>
              <a:t>Lopinavir</a:t>
            </a:r>
            <a:r>
              <a:rPr lang="en-US" b="1" dirty="0" smtClean="0"/>
              <a:t>/</a:t>
            </a:r>
            <a:r>
              <a:rPr lang="en-US" b="1" dirty="0" err="1" smtClean="0"/>
              <a:t>Ritonavir</a:t>
            </a:r>
            <a:endParaRPr lang="en-US" b="1" dirty="0" smtClean="0"/>
          </a:p>
          <a:p>
            <a:pPr marL="514350" indent="-514350">
              <a:buFont typeface="+mj-lt"/>
              <a:buAutoNum type="alphaLcParenR"/>
            </a:pPr>
            <a:r>
              <a:rPr lang="en-US" b="1" dirty="0" smtClean="0"/>
              <a:t>Tenofovir + 3TC + </a:t>
            </a:r>
            <a:r>
              <a:rPr lang="en-US" b="1" dirty="0" err="1" smtClean="0"/>
              <a:t>Lopinavir</a:t>
            </a:r>
            <a:r>
              <a:rPr lang="en-US" b="1" dirty="0" smtClean="0"/>
              <a:t>/</a:t>
            </a:r>
            <a:r>
              <a:rPr lang="en-US" b="1" dirty="0" err="1" smtClean="0"/>
              <a:t>Ritonavir</a:t>
            </a:r>
            <a:endParaRPr lang="en-US" b="1" dirty="0"/>
          </a:p>
        </p:txBody>
      </p:sp>
    </p:spTree>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ARV’s</a:t>
            </a:r>
            <a:endParaRPr lang="en-US" dirty="0"/>
          </a:p>
        </p:txBody>
      </p:sp>
      <p:sp>
        <p:nvSpPr>
          <p:cNvPr id="3" name="Content Placeholder 2"/>
          <p:cNvSpPr>
            <a:spLocks noGrp="1"/>
          </p:cNvSpPr>
          <p:nvPr>
            <p:ph idx="1"/>
          </p:nvPr>
        </p:nvSpPr>
        <p:spPr/>
        <p:txBody>
          <a:bodyPr/>
          <a:lstStyle/>
          <a:p>
            <a:pPr>
              <a:buNone/>
            </a:pPr>
            <a:r>
              <a:rPr lang="en-US" b="1" dirty="0" smtClean="0"/>
              <a:t>3</a:t>
            </a:r>
            <a:r>
              <a:rPr lang="en-US" b="1" baseline="30000" dirty="0" smtClean="0"/>
              <a:t>RD</a:t>
            </a:r>
            <a:r>
              <a:rPr lang="en-US" b="1" dirty="0" smtClean="0"/>
              <a:t> LINE </a:t>
            </a:r>
          </a:p>
          <a:p>
            <a:pPr>
              <a:buNone/>
            </a:pPr>
            <a:r>
              <a:rPr lang="en-US" b="1" dirty="0" smtClean="0"/>
              <a:t>Final line of HIV Rx/</a:t>
            </a:r>
            <a:r>
              <a:rPr lang="en-US" b="1" dirty="0" err="1" smtClean="0"/>
              <a:t>Mnx</a:t>
            </a:r>
            <a:endParaRPr lang="en-US" b="1" dirty="0" smtClean="0"/>
          </a:p>
          <a:p>
            <a:pPr>
              <a:buNone/>
            </a:pPr>
            <a:r>
              <a:rPr lang="en-US" b="1" dirty="0" err="1" smtClean="0"/>
              <a:t>Raltegravir</a:t>
            </a:r>
            <a:r>
              <a:rPr lang="en-US" b="1" dirty="0" smtClean="0"/>
              <a:t> + </a:t>
            </a:r>
            <a:r>
              <a:rPr lang="en-US" b="1" dirty="0" err="1" smtClean="0"/>
              <a:t>Darunavir</a:t>
            </a:r>
            <a:r>
              <a:rPr lang="en-US" b="1" dirty="0"/>
              <a:t> </a:t>
            </a:r>
            <a:r>
              <a:rPr lang="en-US" b="1" dirty="0" smtClean="0"/>
              <a:t>+ 3TC/ Tenofovir</a:t>
            </a:r>
            <a:endParaRPr lang="en-US" b="1" dirty="0"/>
          </a:p>
        </p:txBody>
      </p:sp>
    </p:spTree>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ARV’s</a:t>
            </a:r>
            <a:endParaRPr lang="en-US" dirty="0"/>
          </a:p>
        </p:txBody>
      </p:sp>
      <p:sp>
        <p:nvSpPr>
          <p:cNvPr id="3" name="Content Placeholder 2"/>
          <p:cNvSpPr>
            <a:spLocks noGrp="1"/>
          </p:cNvSpPr>
          <p:nvPr>
            <p:ph idx="1"/>
          </p:nvPr>
        </p:nvSpPr>
        <p:spPr/>
        <p:txBody>
          <a:bodyPr/>
          <a:lstStyle/>
          <a:p>
            <a:pPr>
              <a:buNone/>
            </a:pPr>
            <a:r>
              <a:rPr lang="en-US" b="1" dirty="0" smtClean="0"/>
              <a:t>CHILDREN ARV’S</a:t>
            </a:r>
          </a:p>
          <a:p>
            <a:pPr>
              <a:buNone/>
            </a:pPr>
            <a:endParaRPr lang="en-US" b="1" dirty="0" smtClean="0"/>
          </a:p>
          <a:p>
            <a:pPr>
              <a:buNone/>
            </a:pPr>
            <a:r>
              <a:rPr lang="en-US" b="1" dirty="0" smtClean="0"/>
              <a:t>ABC + 3TC + </a:t>
            </a:r>
            <a:r>
              <a:rPr lang="en-US" b="1" dirty="0" err="1" smtClean="0"/>
              <a:t>Lopinavir</a:t>
            </a:r>
            <a:r>
              <a:rPr lang="en-US" b="1" dirty="0" smtClean="0"/>
              <a:t>/</a:t>
            </a:r>
            <a:r>
              <a:rPr lang="en-US" b="1" dirty="0" err="1" smtClean="0"/>
              <a:t>Ritonavir</a:t>
            </a:r>
            <a:endParaRPr lang="en-US" b="1" dirty="0" smtClean="0"/>
          </a:p>
          <a:p>
            <a:pPr>
              <a:buNone/>
            </a:pPr>
            <a:r>
              <a:rPr lang="en-US" b="1" dirty="0" smtClean="0"/>
              <a:t>AZT + 3TC + </a:t>
            </a:r>
            <a:r>
              <a:rPr lang="en-US" b="1" dirty="0" err="1" smtClean="0"/>
              <a:t>Lopinavir</a:t>
            </a:r>
            <a:r>
              <a:rPr lang="en-US" b="1" dirty="0" smtClean="0"/>
              <a:t>/</a:t>
            </a:r>
            <a:r>
              <a:rPr lang="en-US" b="1" dirty="0" err="1" smtClean="0"/>
              <a:t>Ritonavir</a:t>
            </a:r>
            <a:endParaRPr lang="en-US" b="1" dirty="0" smtClean="0"/>
          </a:p>
          <a:p>
            <a:pPr>
              <a:buNone/>
            </a:pPr>
            <a:endParaRPr lang="en-US" dirty="0"/>
          </a:p>
        </p:txBody>
      </p:sp>
    </p:spTree>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ARV’s</a:t>
            </a:r>
            <a:endParaRPr lang="en-US" dirty="0"/>
          </a:p>
        </p:txBody>
      </p:sp>
      <p:sp>
        <p:nvSpPr>
          <p:cNvPr id="3" name="Content Placeholder 2"/>
          <p:cNvSpPr>
            <a:spLocks noGrp="1"/>
          </p:cNvSpPr>
          <p:nvPr>
            <p:ph idx="1"/>
          </p:nvPr>
        </p:nvSpPr>
        <p:spPr/>
        <p:txBody>
          <a:bodyPr>
            <a:normAutofit lnSpcReduction="10000"/>
          </a:bodyPr>
          <a:lstStyle/>
          <a:p>
            <a:pPr>
              <a:buNone/>
            </a:pPr>
            <a:r>
              <a:rPr lang="en-US" b="1" dirty="0" smtClean="0"/>
              <a:t>POST EXPOSURE PROPHYLAXIS </a:t>
            </a:r>
          </a:p>
          <a:p>
            <a:r>
              <a:rPr lang="en-US" b="1" dirty="0" smtClean="0"/>
              <a:t>Started within 72hrs and continued 28/7</a:t>
            </a:r>
          </a:p>
          <a:p>
            <a:pPr>
              <a:buNone/>
            </a:pPr>
            <a:r>
              <a:rPr lang="en-US" b="1" dirty="0" smtClean="0"/>
              <a:t>In occupational exposure: </a:t>
            </a:r>
          </a:p>
          <a:p>
            <a:pPr marL="514350" indent="-514350">
              <a:buFont typeface="+mj-lt"/>
              <a:buAutoNum type="alphaLcParenR"/>
            </a:pPr>
            <a:r>
              <a:rPr lang="en-US" b="1" dirty="0"/>
              <a:t> </a:t>
            </a:r>
            <a:r>
              <a:rPr lang="en-US" b="1" dirty="0" smtClean="0"/>
              <a:t>Tenofovir + 3TC </a:t>
            </a:r>
          </a:p>
          <a:p>
            <a:pPr marL="514350" indent="-514350">
              <a:buFont typeface="+mj-lt"/>
              <a:buAutoNum type="alphaLcParenR"/>
            </a:pPr>
            <a:r>
              <a:rPr lang="en-US" b="1" dirty="0" smtClean="0"/>
              <a:t>Tenofovir / AZT + 3TC + </a:t>
            </a:r>
            <a:r>
              <a:rPr lang="en-US" b="1" dirty="0" err="1" smtClean="0"/>
              <a:t>Lopinavir</a:t>
            </a:r>
            <a:r>
              <a:rPr lang="en-US" b="1" dirty="0" smtClean="0"/>
              <a:t>/</a:t>
            </a:r>
            <a:r>
              <a:rPr lang="en-US" b="1" dirty="0" err="1" smtClean="0"/>
              <a:t>Ritonavir</a:t>
            </a:r>
            <a:endParaRPr lang="en-US" b="1" dirty="0" smtClean="0"/>
          </a:p>
          <a:p>
            <a:pPr marL="514350" indent="-514350">
              <a:buNone/>
            </a:pPr>
            <a:r>
              <a:rPr lang="en-US" b="1" dirty="0" smtClean="0"/>
              <a:t>Sexual </a:t>
            </a:r>
            <a:r>
              <a:rPr lang="en-US" b="1" dirty="0" err="1" smtClean="0"/>
              <a:t>assult</a:t>
            </a:r>
            <a:r>
              <a:rPr lang="en-US" b="1" dirty="0" smtClean="0"/>
              <a:t>: in adult or children</a:t>
            </a:r>
          </a:p>
          <a:p>
            <a:pPr marL="514350" indent="-514350">
              <a:buNone/>
            </a:pPr>
            <a:r>
              <a:rPr lang="en-US" b="1" dirty="0" smtClean="0"/>
              <a:t>Tenofovir+ 3TC+Lopinavir/</a:t>
            </a:r>
            <a:r>
              <a:rPr lang="en-US" b="1" dirty="0" err="1" smtClean="0"/>
              <a:t>Ritonavir</a:t>
            </a:r>
            <a:endParaRPr lang="en-US" b="1" dirty="0" smtClean="0"/>
          </a:p>
          <a:p>
            <a:pPr marL="514350" indent="-514350">
              <a:buNone/>
            </a:pPr>
            <a:r>
              <a:rPr lang="en-US" b="1" dirty="0" smtClean="0"/>
              <a:t>AZT + 3TC + </a:t>
            </a:r>
            <a:r>
              <a:rPr lang="en-US" b="1" dirty="0" err="1" smtClean="0"/>
              <a:t>Lopinavir</a:t>
            </a:r>
            <a:r>
              <a:rPr lang="en-US" b="1" dirty="0" smtClean="0"/>
              <a:t>/</a:t>
            </a:r>
            <a:r>
              <a:rPr lang="en-US" b="1" dirty="0" err="1" smtClean="0"/>
              <a:t>Ritonavir</a:t>
            </a:r>
            <a:endParaRPr lang="en-US"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STIs are divided into five main syndromes</a:t>
            </a:r>
          </a:p>
        </p:txBody>
      </p:sp>
      <p:sp>
        <p:nvSpPr>
          <p:cNvPr id="3" name="Content Placeholder 2"/>
          <p:cNvSpPr>
            <a:spLocks noGrp="1"/>
          </p:cNvSpPr>
          <p:nvPr>
            <p:ph idx="1"/>
          </p:nvPr>
        </p:nvSpPr>
        <p:spPr/>
        <p:txBody>
          <a:bodyPr>
            <a:normAutofit/>
          </a:bodyPr>
          <a:lstStyle/>
          <a:p>
            <a:pPr lvl="0"/>
            <a:r>
              <a:rPr lang="en-US" dirty="0"/>
              <a:t>Vaginal discharge (Pruritus) in women</a:t>
            </a:r>
          </a:p>
          <a:p>
            <a:pPr lvl="0"/>
            <a:r>
              <a:rPr lang="en-US" dirty="0"/>
              <a:t>Urethral discharge in men</a:t>
            </a:r>
          </a:p>
          <a:p>
            <a:pPr lvl="0"/>
            <a:r>
              <a:rPr lang="en-US" dirty="0"/>
              <a:t>Lower abdominal pain in women</a:t>
            </a:r>
          </a:p>
          <a:p>
            <a:pPr lvl="0"/>
            <a:r>
              <a:rPr lang="en-US" dirty="0"/>
              <a:t>Genital ulcer disease in both men</a:t>
            </a:r>
            <a:br>
              <a:rPr lang="en-US" dirty="0"/>
            </a:br>
            <a:r>
              <a:rPr lang="en-US" dirty="0"/>
              <a:t>and women</a:t>
            </a:r>
          </a:p>
          <a:p>
            <a:pPr lvl="0"/>
            <a:r>
              <a:rPr lang="en-US" dirty="0"/>
              <a:t>Ophthalmia neonatorum in </a:t>
            </a:r>
            <a:r>
              <a:rPr lang="en-US" dirty="0" smtClean="0"/>
              <a:t>newborns</a:t>
            </a:r>
          </a:p>
        </p:txBody>
      </p:sp>
    </p:spTree>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Antiretroviral therapy </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Patients on antiretroviral therapy need close </a:t>
            </a:r>
            <a:br>
              <a:rPr lang="en-US" dirty="0" smtClean="0"/>
            </a:br>
            <a:r>
              <a:rPr lang="en-US" dirty="0" smtClean="0"/>
              <a:t>monitoring so that drugs can be changed if need be.</a:t>
            </a:r>
          </a:p>
          <a:p>
            <a:r>
              <a:rPr lang="en-US" dirty="0" smtClean="0"/>
              <a:t>The CD4 cell count is a laboratory marker of the </a:t>
            </a:r>
            <a:br>
              <a:rPr lang="en-US" dirty="0" smtClean="0"/>
            </a:br>
            <a:r>
              <a:rPr lang="en-US" dirty="0" smtClean="0"/>
              <a:t>strength of one’s immune system, (normal adult </a:t>
            </a:r>
            <a:br>
              <a:rPr lang="en-US" dirty="0" smtClean="0"/>
            </a:br>
            <a:r>
              <a:rPr lang="en-US" dirty="0" smtClean="0"/>
              <a:t>range is 500-1800 cells per cubic milliliter of </a:t>
            </a:r>
            <a:br>
              <a:rPr lang="en-US" dirty="0" smtClean="0"/>
            </a:br>
            <a:r>
              <a:rPr lang="en-US" dirty="0" smtClean="0"/>
              <a:t>blood volume) and is used to determine the progress </a:t>
            </a:r>
            <a:br>
              <a:rPr lang="en-US" dirty="0" smtClean="0"/>
            </a:br>
            <a:r>
              <a:rPr lang="en-US" dirty="0" smtClean="0"/>
              <a:t>of HIV disease and predict the risk of developing </a:t>
            </a:r>
            <a:br>
              <a:rPr lang="en-US" dirty="0" smtClean="0"/>
            </a:br>
            <a:r>
              <a:rPr lang="en-US" dirty="0" smtClean="0"/>
              <a:t>complications. </a:t>
            </a:r>
          </a:p>
          <a:p>
            <a:r>
              <a:rPr lang="en-US" dirty="0" smtClean="0"/>
              <a:t>During this time nursing care and counseling services should be availed continuously to the patient. </a:t>
            </a:r>
            <a:endParaRPr lang="en-US" dirty="0"/>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Antiretroviral therapy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Management of the HIV/AIDS patient is complex. It is this complexity that makes the counseling of such a patient difficult depending on the level (stage of the disease) you meet the patient or the purpose for which counseling is being conducted.</a:t>
            </a:r>
          </a:p>
          <a:p>
            <a:r>
              <a:rPr lang="en-US" dirty="0" smtClean="0"/>
              <a:t>For the already diagnosed case, counseling should take care of physical, psychological and socio-economic issues. Thus, in most cases you will do as much you can as a nurse then refer the patient to other team members depending on the prevailing needs of the client</a:t>
            </a:r>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Antiretroviral therapy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There are some important facts you need to appreciate whilst talking of VCT.</a:t>
            </a:r>
          </a:p>
          <a:p>
            <a:r>
              <a:rPr lang="en-US" dirty="0" smtClean="0"/>
              <a:t>HIV is mostly contracted through sexual intercourse and it can be prevented</a:t>
            </a:r>
          </a:p>
          <a:p>
            <a:r>
              <a:rPr lang="en-US" dirty="0" smtClean="0"/>
              <a:t>HIV is spreading very fast yet there is no cure (antiretroviral drugs only prolong and improve the quality of life)</a:t>
            </a:r>
          </a:p>
          <a:p>
            <a:r>
              <a:rPr lang="en-US" dirty="0" smtClean="0"/>
              <a:t>HIV/AIDS affects everyone and </a:t>
            </a:r>
          </a:p>
          <a:p>
            <a:r>
              <a:rPr lang="en-US" dirty="0" smtClean="0"/>
              <a:t>All sectors of the economy are also affected by it. </a:t>
            </a:r>
            <a:endParaRPr lang="en-US" dirty="0"/>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HIV/AIDS</a:t>
            </a:r>
            <a:endParaRPr lang="en-US" dirty="0"/>
          </a:p>
        </p:txBody>
      </p:sp>
      <p:sp>
        <p:nvSpPr>
          <p:cNvPr id="3" name="Content Placeholder 2"/>
          <p:cNvSpPr>
            <a:spLocks noGrp="1"/>
          </p:cNvSpPr>
          <p:nvPr>
            <p:ph idx="1"/>
          </p:nvPr>
        </p:nvSpPr>
        <p:spPr/>
        <p:txBody>
          <a:bodyPr>
            <a:normAutofit fontScale="85000" lnSpcReduction="10000"/>
          </a:bodyPr>
          <a:lstStyle/>
          <a:p>
            <a:r>
              <a:rPr lang="en-US" b="1" i="1" dirty="0" smtClean="0"/>
              <a:t>Remember:</a:t>
            </a:r>
            <a:br>
              <a:rPr lang="en-US" b="1" i="1" dirty="0" smtClean="0"/>
            </a:br>
            <a:r>
              <a:rPr lang="en-US" b="1" i="1" dirty="0" smtClean="0"/>
              <a:t>Whatever steps you take to control/prevent STIs, you are also controlling HIV transmission.</a:t>
            </a:r>
          </a:p>
          <a:p>
            <a:r>
              <a:rPr lang="en-US" dirty="0" smtClean="0"/>
              <a:t>As explained earlier the various strategies of prevention and control include STIs and HIV/AIDS include: </a:t>
            </a:r>
          </a:p>
          <a:p>
            <a:pPr lvl="0"/>
            <a:r>
              <a:rPr lang="en-US" dirty="0" smtClean="0"/>
              <a:t>Syndromic management of STIs</a:t>
            </a:r>
          </a:p>
          <a:p>
            <a:pPr lvl="0"/>
            <a:r>
              <a:rPr lang="en-US" dirty="0" smtClean="0"/>
              <a:t>Laboratory investigations in the management of STIs</a:t>
            </a:r>
          </a:p>
          <a:p>
            <a:pPr lvl="0"/>
            <a:r>
              <a:rPr lang="en-US" dirty="0" smtClean="0"/>
              <a:t>Information, education and communication (IEC) and advocacy for community mobilization and capacity building</a:t>
            </a:r>
          </a:p>
          <a:p>
            <a:endParaRPr lang="en-US" dirty="0"/>
          </a:p>
        </p:txBody>
      </p:sp>
    </p:spTree>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Effects of HIV/AIDS </a:t>
            </a:r>
            <a:endParaRPr lang="en-US" dirty="0"/>
          </a:p>
        </p:txBody>
      </p:sp>
      <p:sp>
        <p:nvSpPr>
          <p:cNvPr id="3" name="Content Placeholder 2"/>
          <p:cNvSpPr>
            <a:spLocks noGrp="1"/>
          </p:cNvSpPr>
          <p:nvPr>
            <p:ph idx="1"/>
          </p:nvPr>
        </p:nvSpPr>
        <p:spPr/>
        <p:txBody>
          <a:bodyPr/>
          <a:lstStyle/>
          <a:p>
            <a:r>
              <a:rPr lang="en-US" dirty="0" smtClean="0"/>
              <a:t>In Kenya, HIV/AIDS has had a significant impact on the socio-economic indicators of well being, such as infant mortality and life expectancy. Also, owing to its rapid spread, the epidemic is likely to reverse the gains previously made in economic development, as well as in social sectors through illness, deaths and diversion of resources to care for the infected and the affected.</a:t>
            </a:r>
            <a:endParaRPr lang="en-US" dirty="0"/>
          </a:p>
        </p:txBody>
      </p:sp>
    </p:spTree>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Effects of HIV/AIDS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worst hit group is between the ages 15 - 45 because they are more sexually active, this deprives the country of its labour force. </a:t>
            </a:r>
          </a:p>
          <a:p>
            <a:r>
              <a:rPr lang="en-US" dirty="0" smtClean="0"/>
              <a:t>Therefore, HIV/AIDS is worsening the socio-economic situation and the poverty level in Kenya and continues to give a gloomy picture. </a:t>
            </a:r>
          </a:p>
          <a:p>
            <a:r>
              <a:rPr lang="en-US" dirty="0" smtClean="0"/>
              <a:t>It is difficult to exhaust the list of effects of HIV/AIDS to all sectors in detail, so you will look at the most affected ones, and the ones that play a key role in development</a:t>
            </a:r>
            <a:endParaRPr lang="en-US" dirty="0"/>
          </a:p>
        </p:txBody>
      </p:sp>
    </p:spTree>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Effects of HIV/AIDS </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b="1" dirty="0" smtClean="0"/>
              <a:t>       Impact on Health</a:t>
            </a:r>
            <a:r>
              <a:rPr lang="en-US" dirty="0" smtClean="0"/>
              <a:t> </a:t>
            </a:r>
          </a:p>
          <a:p>
            <a:r>
              <a:rPr lang="en-US" dirty="0" smtClean="0"/>
              <a:t>The health budget has been overstretched by the AIDS epidemic because about 50% of the patients in medical wards are suffering from AIDS and related illnesses, hence the reason for starting home based care programmes. </a:t>
            </a:r>
          </a:p>
          <a:p>
            <a:r>
              <a:rPr lang="en-US" dirty="0" smtClean="0"/>
              <a:t>The Ministry of Health is responsible for providing treatment for opportunistic infections as well as antiretroviral drugs to the infected. The Ministry is also involved in many prevention programmes like STD control, condom promotion and distribution, health education and VCT centres, all of which cost money.</a:t>
            </a:r>
          </a:p>
          <a:p>
            <a:endParaRPr lang="en-US" dirty="0"/>
          </a:p>
        </p:txBody>
      </p:sp>
    </p:spTree>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Effects of HIV/AIDS </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  Impact on Health</a:t>
            </a:r>
            <a:r>
              <a:rPr lang="en-US" dirty="0" smtClean="0"/>
              <a:t> </a:t>
            </a:r>
          </a:p>
          <a:p>
            <a:r>
              <a:rPr lang="en-US" dirty="0" smtClean="0"/>
              <a:t>The health sector has seen a resurgence of diseases such as tuberculosis, typhoid and cholera, many of which had almost been contained. It has also been plagued by the emergence of new disease such as highland malaria, Rift Valley fever as well as an increase in case fatality of common disease such as pneumonia.</a:t>
            </a:r>
          </a:p>
          <a:p>
            <a:r>
              <a:rPr lang="en-US" dirty="0" smtClean="0"/>
              <a:t>AIDS threatens to consume over 50% of the public health resources, if this upward trend does not change.</a:t>
            </a:r>
          </a:p>
          <a:p>
            <a:r>
              <a:rPr lang="en-US" dirty="0" smtClean="0"/>
              <a:t>HIV Infection progresses in an individual to produce a variety of increasingly severe problems, which might start with common complaints such as headache and diarrhoea and later more severe opportunistic infections like TB. </a:t>
            </a:r>
          </a:p>
        </p:txBody>
      </p:sp>
    </p:spTree>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Effects of HIV/AIDS </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    Impact on Health</a:t>
            </a:r>
            <a:endParaRPr lang="en-US" dirty="0" smtClean="0"/>
          </a:p>
          <a:p>
            <a:r>
              <a:rPr lang="en-US" dirty="0" smtClean="0"/>
              <a:t>This infected individual needs attention in terms of palliative care throughout life, prevention and treatment of opportunistic infections and provision of antiretroviral drugs, which improve the quality of life of people with HIV/AIDS.</a:t>
            </a:r>
          </a:p>
          <a:p>
            <a:r>
              <a:rPr lang="en-US" dirty="0" smtClean="0"/>
              <a:t>NB: the high cost of management of AIDS patients, puts an extra burden on the Ministry of Health budget and also on the affected family, not to mention the lost wages if the infected person was the breadwinner.</a:t>
            </a:r>
          </a:p>
          <a:p>
            <a:pPr>
              <a:buNone/>
            </a:pPr>
            <a:endParaRPr lang="en-US" dirty="0"/>
          </a:p>
        </p:txBody>
      </p:sp>
    </p:spTree>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Effects of HIV/AIDS </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	 Impact on Health</a:t>
            </a:r>
            <a:endParaRPr lang="en-US" dirty="0" smtClean="0"/>
          </a:p>
          <a:p>
            <a:r>
              <a:rPr lang="en-US" dirty="0" smtClean="0"/>
              <a:t>AIDS also affects child survival. About 30 - 40% of babies born to infected mothers will also be infected and most of them develop AIDS and die within two years. Few survive past the age of five years.</a:t>
            </a:r>
          </a:p>
          <a:p>
            <a:r>
              <a:rPr lang="en-US" dirty="0" smtClean="0"/>
              <a:t>HIV infection has brought a rapid increase of new TB cases, a disease that had otherwise been controlled. </a:t>
            </a:r>
          </a:p>
          <a:p>
            <a:r>
              <a:rPr lang="en-US" dirty="0" smtClean="0"/>
              <a:t>The impact of HIV infection on tuberculosis is a very serious problem because TB is transmitted through casual contact, so it threatens to increase the risk of tuberculosis for the entire population.</a:t>
            </a:r>
          </a:p>
          <a:p>
            <a:r>
              <a:rPr lang="en-US" dirty="0" smtClean="0"/>
              <a:t>Also, drug resistant strains of TB are appearing, making it difficult and expensive to treat and control.</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a:t>
            </a:r>
            <a:endParaRPr lang="en-US" dirty="0"/>
          </a:p>
        </p:txBody>
      </p:sp>
      <p:sp>
        <p:nvSpPr>
          <p:cNvPr id="3" name="Content Placeholder 2"/>
          <p:cNvSpPr>
            <a:spLocks noGrp="1"/>
          </p:cNvSpPr>
          <p:nvPr>
            <p:ph idx="1"/>
          </p:nvPr>
        </p:nvSpPr>
        <p:spPr/>
        <p:txBody>
          <a:bodyPr/>
          <a:lstStyle/>
          <a:p>
            <a:r>
              <a:rPr lang="en-US" dirty="0" smtClean="0"/>
              <a:t>Describe the concept of STI/HIV &amp;AIDS</a:t>
            </a:r>
          </a:p>
          <a:p>
            <a:pPr>
              <a:buNone/>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Signs </a:t>
            </a:r>
            <a:r>
              <a:rPr lang="en-US" sz="3600" b="1" dirty="0"/>
              <a:t>and Symptoms for the Main Syndromes of STIs and their </a:t>
            </a:r>
            <a:r>
              <a:rPr lang="en-US" sz="3600" b="1" dirty="0" err="1"/>
              <a:t>Aetiologies</a:t>
            </a:r>
            <a:endParaRPr lang="en-US" sz="3600" dirty="0"/>
          </a:p>
        </p:txBody>
      </p:sp>
      <p:sp>
        <p:nvSpPr>
          <p:cNvPr id="3" name="Content Placeholder 2"/>
          <p:cNvSpPr>
            <a:spLocks noGrp="1"/>
          </p:cNvSpPr>
          <p:nvPr>
            <p:ph idx="1"/>
          </p:nvPr>
        </p:nvSpPr>
        <p:spPr/>
        <p:txBody>
          <a:bodyPr/>
          <a:lstStyle/>
          <a:p>
            <a:endParaRPr lang="en-US" dirty="0"/>
          </a:p>
        </p:txBody>
      </p:sp>
    </p:spTree>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Effects of HIV/AIDS </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b="1" dirty="0" smtClean="0"/>
              <a:t>	Impact on Education</a:t>
            </a:r>
          </a:p>
          <a:p>
            <a:r>
              <a:rPr lang="en-US" dirty="0" smtClean="0"/>
              <a:t>The education system is affected by HIV/AIDS in many ways. </a:t>
            </a:r>
          </a:p>
          <a:p>
            <a:r>
              <a:rPr lang="en-US" dirty="0" smtClean="0"/>
              <a:t>Infected teachers cannot perform their duties properly due to ill health and eventually they die, creating shortages. </a:t>
            </a:r>
          </a:p>
          <a:p>
            <a:r>
              <a:rPr lang="en-US" dirty="0" smtClean="0"/>
              <a:t>Many children infected at birth do not even live to enroll in school and those who do, die before going far. </a:t>
            </a:r>
          </a:p>
          <a:p>
            <a:r>
              <a:rPr lang="en-US" dirty="0" smtClean="0"/>
              <a:t>Many children also drop out of school when they become orphans due to AIDS impacting on their family, or to take care of AIDS patients at home. </a:t>
            </a:r>
          </a:p>
        </p:txBody>
      </p:sp>
    </p:spTree>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Effects of HIV/AIDS </a:t>
            </a:r>
            <a:endParaRPr lang="en-US" dirty="0"/>
          </a:p>
        </p:txBody>
      </p:sp>
      <p:sp>
        <p:nvSpPr>
          <p:cNvPr id="3" name="Content Placeholder 2"/>
          <p:cNvSpPr>
            <a:spLocks noGrp="1"/>
          </p:cNvSpPr>
          <p:nvPr>
            <p:ph idx="1"/>
          </p:nvPr>
        </p:nvSpPr>
        <p:spPr/>
        <p:txBody>
          <a:bodyPr/>
          <a:lstStyle/>
          <a:p>
            <a:pPr>
              <a:buNone/>
            </a:pPr>
            <a:r>
              <a:rPr lang="en-US" b="1" dirty="0" smtClean="0"/>
              <a:t>	Impact on Education</a:t>
            </a:r>
            <a:endParaRPr lang="en-US" dirty="0" smtClean="0"/>
          </a:p>
          <a:p>
            <a:r>
              <a:rPr lang="en-US" dirty="0" smtClean="0"/>
              <a:t>All these factors disrupt learning, making the majority of youth vulnerable to AIDS.</a:t>
            </a:r>
          </a:p>
          <a:p>
            <a:r>
              <a:rPr lang="en-US" dirty="0" smtClean="0"/>
              <a:t>However, the education system can be used to disseminate information on HIV/AIDS prevention and this can help young people understand how and why they should avoid the risk of unsafe sex.</a:t>
            </a:r>
          </a:p>
        </p:txBody>
      </p:sp>
    </p:spTree>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Effects of HIV/AIDS </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b="1" dirty="0" smtClean="0"/>
              <a:t>	Impact on Agriculture</a:t>
            </a:r>
            <a:r>
              <a:rPr lang="en-US" dirty="0" smtClean="0"/>
              <a:t> </a:t>
            </a:r>
          </a:p>
          <a:p>
            <a:r>
              <a:rPr lang="en-US" dirty="0" smtClean="0"/>
              <a:t>In the agriculture sector, food security is threatened as the country gets deprived of a labour force as AIDS related illnesses and death affects the most productive age group (15 - 45 years old). </a:t>
            </a:r>
          </a:p>
          <a:p>
            <a:r>
              <a:rPr lang="en-US" dirty="0" smtClean="0"/>
              <a:t>This portends a grim picture, especially in rural areas. AIDS has adverse effects on small scale farmers as well as commercial agriculture due to loss of skilled and unskilled labour supply which leads to low labour productivity hence low income to the affected persons and agricultural sector as a whole.</a:t>
            </a:r>
          </a:p>
          <a:p>
            <a:endParaRPr lang="en-US" dirty="0"/>
          </a:p>
        </p:txBody>
      </p:sp>
    </p:spTree>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Effects of HIV/AIDS </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	Impact on the Economy</a:t>
            </a:r>
            <a:r>
              <a:rPr lang="en-US" dirty="0" smtClean="0"/>
              <a:t> </a:t>
            </a:r>
          </a:p>
          <a:p>
            <a:r>
              <a:rPr lang="en-US" dirty="0" smtClean="0"/>
              <a:t>AIDS has the potential to create a severe negative economic impact in Kenya. HIV/AIDS is worsening the socio-economic situation and poverty level in Kenya, and continues to give a gloomy picture in all settings. AIDS has had the effect of reducing the size and experience of the labour force, increasing health care expenditure, raising labour costs and reducing savings and investment.</a:t>
            </a:r>
          </a:p>
          <a:p>
            <a:r>
              <a:rPr lang="en-US" dirty="0" smtClean="0"/>
              <a:t>HIV/AIDS is different from most other diseases because it strikes the most productive age groups and it is highly fatal. The individual and the family will feel the economic effects first, then the employer or the company the victim is associated with. </a:t>
            </a:r>
          </a:p>
        </p:txBody>
      </p:sp>
    </p:spTree>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Effects of HIV/AIDS </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	Impact on the Economy</a:t>
            </a:r>
            <a:endParaRPr lang="en-US" dirty="0" smtClean="0"/>
          </a:p>
          <a:p>
            <a:r>
              <a:rPr lang="en-US" dirty="0" smtClean="0"/>
              <a:t>E.g. when you look at the impact at family level, you find that when a member of the family becomes sick with AIDS, it is usually the women/wives who care for the sick, and young girls may drop out of school to help their mother as a result. The family may exhaust its savings in paying for drugs and funeral expenses. As a result, the family becomes poorer affecting children's education and the living standards of the entire family.</a:t>
            </a:r>
          </a:p>
        </p:txBody>
      </p:sp>
    </p:spTree>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Effects of HIV/AIDS </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b="1" dirty="0" smtClean="0"/>
              <a:t>	Impact on the Economy</a:t>
            </a:r>
            <a:endParaRPr lang="en-US" dirty="0" smtClean="0"/>
          </a:p>
          <a:p>
            <a:r>
              <a:rPr lang="en-US" dirty="0" smtClean="0"/>
              <a:t>Looking at the impact of AIDS on firms, you find that economic impact on companies is manifested by reduced labour productivity due to absenteeism and loss of skilled work force through AIDS related deaths. Also companies lose a lot of money through medical schemes for the infected employee, funeral expenses and increased employee terminal benefits not to mention the expenses of recruiting and training new staff in an effort to replace </a:t>
            </a:r>
            <a:br>
              <a:rPr lang="en-US" dirty="0" smtClean="0"/>
            </a:br>
            <a:r>
              <a:rPr lang="en-US" dirty="0" smtClean="0"/>
              <a:t>the diseased.</a:t>
            </a:r>
          </a:p>
          <a:p>
            <a:r>
              <a:rPr lang="en-US" dirty="0" smtClean="0"/>
              <a:t>HIV/AIDS basically affects all aspects of our lives</a:t>
            </a:r>
          </a:p>
        </p:txBody>
      </p:sp>
    </p:spTree>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Effects of HIV/AIDS </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b="1" dirty="0" smtClean="0"/>
              <a:t>	AIDS Orphans</a:t>
            </a:r>
            <a:r>
              <a:rPr lang="en-US" dirty="0" smtClean="0"/>
              <a:t> </a:t>
            </a:r>
          </a:p>
          <a:p>
            <a:r>
              <a:rPr lang="en-US" dirty="0" smtClean="0"/>
              <a:t>One of the consequences of AIDS is an increase in the number of orphans. An AIDS orphan is defined as 'a child under 15 years who looses their mother/ to the AIDS disease.’ </a:t>
            </a:r>
          </a:p>
          <a:p>
            <a:r>
              <a:rPr lang="en-US" dirty="0" smtClean="0"/>
              <a:t>These orphans may lack proper care and supervision they need at this critical period of their lives. Their care and support also puts strain on family members, the community and the nation as a whole.</a:t>
            </a:r>
            <a:r>
              <a:rPr lang="en-US" b="1" dirty="0" smtClean="0"/>
              <a:t> </a:t>
            </a:r>
            <a:endParaRPr lang="en-US" dirty="0" smtClean="0"/>
          </a:p>
          <a:p>
            <a:endParaRPr lang="en-US" dirty="0"/>
          </a:p>
        </p:txBody>
      </p:sp>
    </p:spTree>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Effects of HIV/AIDS </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	Impact on Population Structure, Size and Growth/Impact on Demography</a:t>
            </a:r>
            <a:r>
              <a:rPr lang="en-US" dirty="0" smtClean="0"/>
              <a:t> </a:t>
            </a:r>
          </a:p>
          <a:p>
            <a:r>
              <a:rPr lang="en-US" dirty="0" smtClean="0"/>
              <a:t>AIDS has, and will continue to have a negative impact on population size. This is because many AIDS patients are dying. Women who are infected are advised to control their productivity in order to avoid mother to child transmission and also to limit the number of orphans. Young adults are dying, leaving children and elderly adults to care for the young.</a:t>
            </a:r>
          </a:p>
          <a:p>
            <a:r>
              <a:rPr lang="en-US" dirty="0" smtClean="0"/>
              <a:t>In summary, AIDS is a devastating illness that affects not only the lives of the infected individuals and their families, but also the economy and social well being of the society as a whole since it: </a:t>
            </a:r>
          </a:p>
        </p:txBody>
      </p:sp>
    </p:spTree>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Effects of HIV/AIDS </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b="1" dirty="0" smtClean="0"/>
              <a:t>	Impact on Population Structure, Size and Growth/Impact on Demography</a:t>
            </a:r>
          </a:p>
          <a:p>
            <a:pPr lvl="0"/>
            <a:r>
              <a:rPr lang="en-US" dirty="0" smtClean="0"/>
              <a:t>Reduces the productivity capacity of large sections of the population </a:t>
            </a:r>
          </a:p>
          <a:p>
            <a:pPr lvl="0"/>
            <a:r>
              <a:rPr lang="en-US" dirty="0" smtClean="0"/>
              <a:t>Increases the demand for support from families and communities, many of which are already living in impoverished circumstances</a:t>
            </a:r>
          </a:p>
          <a:p>
            <a:pPr lvl="0"/>
            <a:r>
              <a:rPr lang="en-US" dirty="0" smtClean="0"/>
              <a:t>Increases the burden on an already overloaded public health system and reduces it’s capacity to deal with non AIDS related illnesses</a:t>
            </a:r>
          </a:p>
        </p:txBody>
      </p:sp>
    </p:spTree>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Effects of HIV/AIDS </a:t>
            </a:r>
            <a:endParaRPr lang="en-US" dirty="0"/>
          </a:p>
        </p:txBody>
      </p:sp>
      <p:sp>
        <p:nvSpPr>
          <p:cNvPr id="3" name="Content Placeholder 2"/>
          <p:cNvSpPr>
            <a:spLocks noGrp="1"/>
          </p:cNvSpPr>
          <p:nvPr>
            <p:ph idx="1"/>
          </p:nvPr>
        </p:nvSpPr>
        <p:spPr/>
        <p:txBody>
          <a:bodyPr>
            <a:normAutofit fontScale="92500" lnSpcReduction="20000"/>
          </a:bodyPr>
          <a:lstStyle/>
          <a:p>
            <a:pPr lvl="0">
              <a:buNone/>
            </a:pPr>
            <a:r>
              <a:rPr lang="en-US" b="1" dirty="0" smtClean="0"/>
              <a:t>	Impact on Population Structure, Size and Growth/Impact on Demography</a:t>
            </a:r>
            <a:endParaRPr lang="en-US" dirty="0" smtClean="0"/>
          </a:p>
          <a:p>
            <a:pPr lvl="0"/>
            <a:r>
              <a:rPr lang="en-US" dirty="0" smtClean="0"/>
              <a:t>Increases the level of resources that must be devoted to dealing with children orphaned by the epidemic</a:t>
            </a:r>
          </a:p>
          <a:p>
            <a:pPr lvl="0"/>
            <a:r>
              <a:rPr lang="en-US" dirty="0" smtClean="0"/>
              <a:t>Decreases productivity to create wealth, and above all AIDS reverses improvements in life expectancy and infant and child mortality, which are key development indicators</a:t>
            </a:r>
          </a:p>
          <a:p>
            <a:pPr lvl="0"/>
            <a:r>
              <a:rPr lang="en-US" dirty="0" smtClean="0"/>
              <a:t>Reduces the life expectancy among the Kenyan population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04800" y="228600"/>
          <a:ext cx="8686800" cy="6555689"/>
        </p:xfrm>
        <a:graphic>
          <a:graphicData uri="http://schemas.openxmlformats.org/drawingml/2006/table">
            <a:tbl>
              <a:tblPr/>
              <a:tblGrid>
                <a:gridCol w="2171700"/>
                <a:gridCol w="2171700"/>
                <a:gridCol w="2171700"/>
                <a:gridCol w="2171700"/>
              </a:tblGrid>
              <a:tr h="439425">
                <a:tc>
                  <a:txBody>
                    <a:bodyPr/>
                    <a:lstStyle/>
                    <a:p>
                      <a:pPr marL="0" marR="0" algn="just">
                        <a:lnSpc>
                          <a:spcPct val="115000"/>
                        </a:lnSpc>
                        <a:spcBef>
                          <a:spcPts val="0"/>
                        </a:spcBef>
                        <a:spcAft>
                          <a:spcPts val="0"/>
                        </a:spcAft>
                      </a:pPr>
                      <a:r>
                        <a:rPr lang="en-US" sz="1400" b="1" dirty="0">
                          <a:latin typeface="Arial"/>
                          <a:ea typeface="Times New Roman"/>
                        </a:rPr>
                        <a:t> Syndromes</a:t>
                      </a:r>
                      <a:endParaRPr lang="en-US" sz="1400" dirty="0">
                        <a:latin typeface="Times New Roman"/>
                        <a:ea typeface="Times New Roman"/>
                      </a:endParaRPr>
                    </a:p>
                  </a:txBody>
                  <a:tcPr marL="8287" marR="8287" marT="8287" marB="8287"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400" b="1">
                          <a:latin typeface="Arial"/>
                          <a:ea typeface="Times New Roman"/>
                        </a:rPr>
                        <a:t> Symptoms</a:t>
                      </a:r>
                      <a:endParaRPr lang="en-US" sz="1400">
                        <a:latin typeface="Times New Roman"/>
                        <a:ea typeface="Times New Roman"/>
                      </a:endParaRPr>
                    </a:p>
                  </a:txBody>
                  <a:tcPr marL="8287" marR="8287" marT="8287" marB="8287"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400" b="1">
                          <a:latin typeface="Arial"/>
                          <a:ea typeface="Times New Roman"/>
                        </a:rPr>
                        <a:t> Signs</a:t>
                      </a:r>
                      <a:endParaRPr lang="en-US" sz="1400">
                        <a:latin typeface="Times New Roman"/>
                        <a:ea typeface="Times New Roman"/>
                      </a:endParaRPr>
                    </a:p>
                  </a:txBody>
                  <a:tcPr marL="8287" marR="8287" marT="8287" marB="8287"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400" b="1">
                          <a:latin typeface="Arial"/>
                          <a:ea typeface="Times New Roman"/>
                        </a:rPr>
                        <a:t> Most common aetiology  </a:t>
                      </a:r>
                      <a:endParaRPr lang="en-US" sz="1400">
                        <a:latin typeface="Times New Roman"/>
                        <a:ea typeface="Times New Roman"/>
                      </a:endParaRPr>
                    </a:p>
                  </a:txBody>
                  <a:tcPr marL="8287" marR="8287" marT="8287" marB="8287"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r>
              <a:tr h="1927166">
                <a:tc>
                  <a:txBody>
                    <a:bodyPr/>
                    <a:lstStyle/>
                    <a:p>
                      <a:pPr marL="0" marR="0" algn="just">
                        <a:lnSpc>
                          <a:spcPct val="115000"/>
                        </a:lnSpc>
                        <a:spcBef>
                          <a:spcPts val="0"/>
                        </a:spcBef>
                        <a:spcAft>
                          <a:spcPts val="0"/>
                        </a:spcAft>
                      </a:pPr>
                      <a:r>
                        <a:rPr lang="en-US" sz="1400" b="1" dirty="0">
                          <a:latin typeface="Arial"/>
                          <a:ea typeface="Times New Roman"/>
                        </a:rPr>
                        <a:t> Vaginal discharge</a:t>
                      </a:r>
                      <a:br>
                        <a:rPr lang="en-US" sz="1400" b="1" dirty="0">
                          <a:latin typeface="Arial"/>
                          <a:ea typeface="Times New Roman"/>
                        </a:rPr>
                      </a:br>
                      <a:r>
                        <a:rPr lang="en-US" sz="1400" b="1" dirty="0">
                          <a:latin typeface="Arial"/>
                          <a:ea typeface="Times New Roman"/>
                        </a:rPr>
                        <a:t/>
                      </a:r>
                      <a:br>
                        <a:rPr lang="en-US" sz="1400" b="1" dirty="0">
                          <a:latin typeface="Arial"/>
                          <a:ea typeface="Times New Roman"/>
                        </a:rPr>
                      </a:br>
                      <a:r>
                        <a:rPr lang="en-US" sz="1400" b="1" dirty="0">
                          <a:latin typeface="Arial"/>
                          <a:ea typeface="Times New Roman"/>
                        </a:rPr>
                        <a:t/>
                      </a:r>
                      <a:br>
                        <a:rPr lang="en-US" sz="1400" b="1" dirty="0">
                          <a:latin typeface="Arial"/>
                          <a:ea typeface="Times New Roman"/>
                        </a:rPr>
                      </a:br>
                      <a:r>
                        <a:rPr lang="en-US" sz="1400" b="1" dirty="0">
                          <a:latin typeface="Arial"/>
                          <a:ea typeface="Times New Roman"/>
                        </a:rPr>
                        <a:t/>
                      </a:r>
                      <a:br>
                        <a:rPr lang="en-US" sz="1400" b="1" dirty="0">
                          <a:latin typeface="Arial"/>
                          <a:ea typeface="Times New Roman"/>
                        </a:rPr>
                      </a:br>
                      <a:r>
                        <a:rPr lang="en-US" sz="1400" b="1" dirty="0">
                          <a:latin typeface="Arial"/>
                          <a:ea typeface="Times New Roman"/>
                        </a:rPr>
                        <a:t/>
                      </a:r>
                      <a:br>
                        <a:rPr lang="en-US" sz="1400" b="1" dirty="0">
                          <a:latin typeface="Arial"/>
                          <a:ea typeface="Times New Roman"/>
                        </a:rPr>
                      </a:br>
                      <a:endParaRPr lang="en-US" sz="1400" b="1" dirty="0">
                        <a:latin typeface="Times New Roman"/>
                        <a:ea typeface="Times New Roman"/>
                      </a:endParaRPr>
                    </a:p>
                  </a:txBody>
                  <a:tcPr marL="8287" marR="8287" marT="8287" marB="8287"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400" b="1" dirty="0">
                          <a:latin typeface="Arial"/>
                          <a:ea typeface="Times New Roman"/>
                        </a:rPr>
                        <a:t> Vaginal discharge</a:t>
                      </a:r>
                      <a:br>
                        <a:rPr lang="en-US" sz="1400" b="1" dirty="0">
                          <a:latin typeface="Arial"/>
                          <a:ea typeface="Times New Roman"/>
                        </a:rPr>
                      </a:br>
                      <a:r>
                        <a:rPr lang="en-US" sz="1400" b="1" dirty="0">
                          <a:latin typeface="Arial"/>
                          <a:ea typeface="Times New Roman"/>
                        </a:rPr>
                        <a:t> Vaginal itching</a:t>
                      </a:r>
                      <a:br>
                        <a:rPr lang="en-US" sz="1400" b="1" dirty="0">
                          <a:latin typeface="Arial"/>
                          <a:ea typeface="Times New Roman"/>
                        </a:rPr>
                      </a:br>
                      <a:r>
                        <a:rPr lang="en-US" sz="1400" b="1" dirty="0">
                          <a:latin typeface="Arial"/>
                          <a:ea typeface="Times New Roman"/>
                        </a:rPr>
                        <a:t> </a:t>
                      </a:r>
                      <a:r>
                        <a:rPr lang="en-US" sz="1400" b="1" dirty="0" err="1">
                          <a:latin typeface="Arial"/>
                          <a:ea typeface="Times New Roman"/>
                        </a:rPr>
                        <a:t>Dysuria</a:t>
                      </a:r>
                      <a:r>
                        <a:rPr lang="en-US" sz="1400" b="1" dirty="0">
                          <a:latin typeface="Arial"/>
                          <a:ea typeface="Times New Roman"/>
                        </a:rPr>
                        <a:t> (pain on urination)</a:t>
                      </a:r>
                      <a:br>
                        <a:rPr lang="en-US" sz="1400" b="1" dirty="0">
                          <a:latin typeface="Arial"/>
                          <a:ea typeface="Times New Roman"/>
                        </a:rPr>
                      </a:br>
                      <a:r>
                        <a:rPr lang="en-US" sz="1400" b="1" dirty="0">
                          <a:latin typeface="Arial"/>
                          <a:ea typeface="Times New Roman"/>
                        </a:rPr>
                        <a:t> </a:t>
                      </a:r>
                      <a:r>
                        <a:rPr lang="en-US" sz="1400" b="1" dirty="0" err="1">
                          <a:latin typeface="Arial"/>
                          <a:ea typeface="Times New Roman"/>
                        </a:rPr>
                        <a:t>Dyspareunia</a:t>
                      </a:r>
                      <a:r>
                        <a:rPr lang="en-US" sz="1400" b="1" dirty="0">
                          <a:latin typeface="Arial"/>
                          <a:ea typeface="Times New Roman"/>
                        </a:rPr>
                        <a:t> (pain </a:t>
                      </a:r>
                      <a:r>
                        <a:rPr lang="en-US" sz="1400" b="1" dirty="0" err="1" smtClean="0">
                          <a:latin typeface="Arial"/>
                          <a:ea typeface="Times New Roman"/>
                        </a:rPr>
                        <a:t>duringsexual</a:t>
                      </a:r>
                      <a:r>
                        <a:rPr lang="en-US" sz="1400" b="1" dirty="0" smtClean="0">
                          <a:latin typeface="Arial"/>
                          <a:ea typeface="Times New Roman"/>
                        </a:rPr>
                        <a:t> intercourse</a:t>
                      </a:r>
                      <a:r>
                        <a:rPr lang="en-US" sz="1400" b="1" dirty="0">
                          <a:latin typeface="Arial"/>
                          <a:ea typeface="Times New Roman"/>
                        </a:rPr>
                        <a:t>)  </a:t>
                      </a:r>
                      <a:br>
                        <a:rPr lang="en-US" sz="1400" b="1" dirty="0">
                          <a:latin typeface="Arial"/>
                          <a:ea typeface="Times New Roman"/>
                        </a:rPr>
                      </a:br>
                      <a:r>
                        <a:rPr lang="en-US" sz="1400" b="1" dirty="0">
                          <a:latin typeface="Arial"/>
                          <a:ea typeface="Times New Roman"/>
                        </a:rPr>
                        <a:t/>
                      </a:r>
                      <a:br>
                        <a:rPr lang="en-US" sz="1400" b="1" dirty="0">
                          <a:latin typeface="Arial"/>
                          <a:ea typeface="Times New Roman"/>
                        </a:rPr>
                      </a:br>
                      <a:r>
                        <a:rPr lang="en-US" sz="1400" b="1" dirty="0">
                          <a:latin typeface="Arial"/>
                          <a:ea typeface="Times New Roman"/>
                        </a:rPr>
                        <a:t/>
                      </a:r>
                      <a:br>
                        <a:rPr lang="en-US" sz="1400" b="1" dirty="0">
                          <a:latin typeface="Arial"/>
                          <a:ea typeface="Times New Roman"/>
                        </a:rPr>
                      </a:br>
                      <a:r>
                        <a:rPr lang="en-US" sz="1400" b="1" dirty="0">
                          <a:latin typeface="Arial"/>
                          <a:ea typeface="Times New Roman"/>
                        </a:rPr>
                        <a:t>  </a:t>
                      </a:r>
                      <a:endParaRPr lang="en-US" sz="1400" b="1" dirty="0">
                        <a:latin typeface="Times New Roman"/>
                        <a:ea typeface="Times New Roman"/>
                      </a:endParaRPr>
                    </a:p>
                  </a:txBody>
                  <a:tcPr marL="8287" marR="8287" marT="8287" marB="8287"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400" b="1" dirty="0">
                          <a:latin typeface="Arial"/>
                          <a:ea typeface="Times New Roman"/>
                        </a:rPr>
                        <a:t> Vaginal discharge</a:t>
                      </a:r>
                      <a:br>
                        <a:rPr lang="en-US" sz="1400" b="1" dirty="0">
                          <a:latin typeface="Arial"/>
                          <a:ea typeface="Times New Roman"/>
                        </a:rPr>
                      </a:br>
                      <a:r>
                        <a:rPr lang="en-US" sz="1400" b="1" dirty="0">
                          <a:latin typeface="Arial"/>
                          <a:ea typeface="Times New Roman"/>
                        </a:rPr>
                        <a:t/>
                      </a:r>
                      <a:br>
                        <a:rPr lang="en-US" sz="1400" b="1" dirty="0">
                          <a:latin typeface="Arial"/>
                          <a:ea typeface="Times New Roman"/>
                        </a:rPr>
                      </a:br>
                      <a:r>
                        <a:rPr lang="en-US" sz="1400" b="1" dirty="0">
                          <a:latin typeface="Arial"/>
                          <a:ea typeface="Times New Roman"/>
                        </a:rPr>
                        <a:t/>
                      </a:r>
                      <a:br>
                        <a:rPr lang="en-US" sz="1400" b="1" dirty="0">
                          <a:latin typeface="Arial"/>
                          <a:ea typeface="Times New Roman"/>
                        </a:rPr>
                      </a:br>
                      <a:r>
                        <a:rPr lang="en-US" sz="1400" b="1" dirty="0">
                          <a:latin typeface="Arial"/>
                          <a:ea typeface="Times New Roman"/>
                        </a:rPr>
                        <a:t/>
                      </a:r>
                      <a:br>
                        <a:rPr lang="en-US" sz="1400" b="1" dirty="0">
                          <a:latin typeface="Arial"/>
                          <a:ea typeface="Times New Roman"/>
                        </a:rPr>
                      </a:br>
                      <a:r>
                        <a:rPr lang="en-US" sz="1400" b="1" dirty="0">
                          <a:latin typeface="Arial"/>
                          <a:ea typeface="Times New Roman"/>
                        </a:rPr>
                        <a:t/>
                      </a:r>
                      <a:br>
                        <a:rPr lang="en-US" sz="1400" b="1" dirty="0">
                          <a:latin typeface="Arial"/>
                          <a:ea typeface="Times New Roman"/>
                        </a:rPr>
                      </a:br>
                      <a:endParaRPr lang="en-US" sz="1400" b="1" dirty="0">
                        <a:latin typeface="Times New Roman"/>
                        <a:ea typeface="Times New Roman"/>
                      </a:endParaRPr>
                    </a:p>
                  </a:txBody>
                  <a:tcPr marL="8287" marR="8287" marT="8287" marB="8287"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400" b="1" dirty="0">
                          <a:latin typeface="Arial"/>
                          <a:ea typeface="Times New Roman"/>
                        </a:rPr>
                        <a:t> </a:t>
                      </a:r>
                      <a:r>
                        <a:rPr lang="en-US" sz="1400" b="1" u="sng" dirty="0" err="1">
                          <a:latin typeface="Arial"/>
                          <a:ea typeface="Times New Roman"/>
                        </a:rPr>
                        <a:t>Vaginitis</a:t>
                      </a:r>
                      <a:r>
                        <a:rPr lang="en-US" sz="1400" b="1" dirty="0">
                          <a:latin typeface="Arial"/>
                          <a:ea typeface="Times New Roman"/>
                        </a:rPr>
                        <a:t>:</a:t>
                      </a:r>
                      <a:br>
                        <a:rPr lang="en-US" sz="1400" b="1" dirty="0">
                          <a:latin typeface="Arial"/>
                          <a:ea typeface="Times New Roman"/>
                        </a:rPr>
                      </a:br>
                      <a:r>
                        <a:rPr lang="en-US" sz="1400" b="1" dirty="0">
                          <a:latin typeface="Arial"/>
                          <a:ea typeface="Times New Roman"/>
                        </a:rPr>
                        <a:t> Trichomoniasis</a:t>
                      </a:r>
                      <a:br>
                        <a:rPr lang="en-US" sz="1400" b="1" dirty="0">
                          <a:latin typeface="Arial"/>
                          <a:ea typeface="Times New Roman"/>
                        </a:rPr>
                      </a:br>
                      <a:r>
                        <a:rPr lang="en-US" sz="1400" b="1" dirty="0">
                          <a:latin typeface="Arial"/>
                          <a:ea typeface="Times New Roman"/>
                        </a:rPr>
                        <a:t> Candidiasis</a:t>
                      </a:r>
                      <a:br>
                        <a:rPr lang="en-US" sz="1400" b="1" dirty="0">
                          <a:latin typeface="Arial"/>
                          <a:ea typeface="Times New Roman"/>
                        </a:rPr>
                      </a:br>
                      <a:r>
                        <a:rPr lang="en-US" sz="1400" b="1" dirty="0">
                          <a:latin typeface="Arial"/>
                          <a:ea typeface="Times New Roman"/>
                        </a:rPr>
                        <a:t> Bacterial </a:t>
                      </a:r>
                      <a:r>
                        <a:rPr lang="en-US" sz="1400" b="1" dirty="0" err="1">
                          <a:latin typeface="Arial"/>
                          <a:ea typeface="Times New Roman"/>
                        </a:rPr>
                        <a:t>vaginosis</a:t>
                      </a:r>
                      <a:r>
                        <a:rPr lang="en-US" sz="1400" b="1" dirty="0">
                          <a:latin typeface="Arial"/>
                          <a:ea typeface="Times New Roman"/>
                        </a:rPr>
                        <a:t/>
                      </a:r>
                      <a:br>
                        <a:rPr lang="en-US" sz="1400" b="1" dirty="0">
                          <a:latin typeface="Arial"/>
                          <a:ea typeface="Times New Roman"/>
                        </a:rPr>
                      </a:br>
                      <a:r>
                        <a:rPr lang="en-US" sz="1400" b="1" dirty="0">
                          <a:latin typeface="Arial"/>
                          <a:ea typeface="Times New Roman"/>
                        </a:rPr>
                        <a:t> </a:t>
                      </a:r>
                      <a:r>
                        <a:rPr lang="en-US" sz="1400" b="1" u="sng" dirty="0" err="1" smtClean="0">
                          <a:latin typeface="Arial"/>
                          <a:ea typeface="Times New Roman"/>
                        </a:rPr>
                        <a:t>Cervicitis</a:t>
                      </a:r>
                      <a:r>
                        <a:rPr lang="en-US" sz="1400" b="1" dirty="0" err="1" smtClean="0">
                          <a:latin typeface="Arial"/>
                          <a:ea typeface="Times New Roman"/>
                        </a:rPr>
                        <a:t>:Gonorrhoea</a:t>
                      </a:r>
                      <a:r>
                        <a:rPr lang="en-US" sz="1400" b="1" dirty="0">
                          <a:latin typeface="Arial"/>
                          <a:ea typeface="Times New Roman"/>
                        </a:rPr>
                        <a:t/>
                      </a:r>
                      <a:br>
                        <a:rPr lang="en-US" sz="1400" b="1" dirty="0">
                          <a:latin typeface="Arial"/>
                          <a:ea typeface="Times New Roman"/>
                        </a:rPr>
                      </a:br>
                      <a:r>
                        <a:rPr lang="en-US" sz="1400" b="1" dirty="0">
                          <a:latin typeface="Arial"/>
                          <a:ea typeface="Times New Roman"/>
                        </a:rPr>
                        <a:t> Chlamydia</a:t>
                      </a:r>
                      <a:endParaRPr lang="en-US" sz="1400" b="1" dirty="0">
                        <a:latin typeface="Times New Roman"/>
                        <a:ea typeface="Times New Roman"/>
                      </a:endParaRPr>
                    </a:p>
                  </a:txBody>
                  <a:tcPr marL="8287" marR="8287" marT="8287" marB="8287"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r>
              <a:tr h="864494">
                <a:tc>
                  <a:txBody>
                    <a:bodyPr/>
                    <a:lstStyle/>
                    <a:p>
                      <a:pPr marL="0" marR="0" algn="just">
                        <a:lnSpc>
                          <a:spcPct val="115000"/>
                        </a:lnSpc>
                        <a:spcBef>
                          <a:spcPts val="0"/>
                        </a:spcBef>
                        <a:spcAft>
                          <a:spcPts val="0"/>
                        </a:spcAft>
                      </a:pPr>
                      <a:r>
                        <a:rPr lang="en-US" sz="1400" b="1">
                          <a:latin typeface="Arial"/>
                          <a:ea typeface="Times New Roman"/>
                        </a:rPr>
                        <a:t> Urethral discharge</a:t>
                      </a:r>
                      <a:br>
                        <a:rPr lang="en-US" sz="1400" b="1">
                          <a:latin typeface="Arial"/>
                          <a:ea typeface="Times New Roman"/>
                        </a:rPr>
                      </a:br>
                      <a:endParaRPr lang="en-US" sz="1400" b="1">
                        <a:latin typeface="Times New Roman"/>
                        <a:ea typeface="Times New Roman"/>
                      </a:endParaRPr>
                    </a:p>
                  </a:txBody>
                  <a:tcPr marL="8287" marR="8287" marT="8287" marB="8287"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400" b="1" dirty="0">
                          <a:latin typeface="Arial"/>
                          <a:ea typeface="Times New Roman"/>
                        </a:rPr>
                        <a:t> </a:t>
                      </a:r>
                      <a:r>
                        <a:rPr lang="en-US" sz="1400" b="1" dirty="0" smtClean="0">
                          <a:latin typeface="Arial"/>
                          <a:ea typeface="Times New Roman"/>
                        </a:rPr>
                        <a:t>Urethral</a:t>
                      </a:r>
                      <a:r>
                        <a:rPr lang="en-US" sz="1400" b="1" baseline="0" dirty="0" smtClean="0">
                          <a:latin typeface="Arial"/>
                          <a:ea typeface="Times New Roman"/>
                        </a:rPr>
                        <a:t> </a:t>
                      </a:r>
                      <a:r>
                        <a:rPr lang="en-US" sz="1400" b="1" dirty="0" smtClean="0">
                          <a:latin typeface="Arial"/>
                          <a:ea typeface="Times New Roman"/>
                        </a:rPr>
                        <a:t>discharge,</a:t>
                      </a:r>
                      <a:r>
                        <a:rPr lang="en-US" sz="1400" b="1" baseline="0" dirty="0" smtClean="0">
                          <a:latin typeface="Arial"/>
                          <a:ea typeface="Times New Roman"/>
                        </a:rPr>
                        <a:t> </a:t>
                      </a:r>
                      <a:r>
                        <a:rPr lang="en-US" sz="1400" b="1" dirty="0" err="1" smtClean="0">
                          <a:latin typeface="Arial"/>
                          <a:ea typeface="Times New Roman"/>
                        </a:rPr>
                        <a:t>Dysuria</a:t>
                      </a:r>
                      <a:r>
                        <a:rPr lang="en-US" sz="1400" b="1" dirty="0" smtClean="0">
                          <a:latin typeface="Arial"/>
                          <a:ea typeface="Times New Roman"/>
                        </a:rPr>
                        <a:t>,</a:t>
                      </a:r>
                      <a:r>
                        <a:rPr lang="en-US" sz="1400" b="1" dirty="0">
                          <a:latin typeface="Arial"/>
                          <a:ea typeface="Times New Roman"/>
                        </a:rPr>
                        <a:t/>
                      </a:r>
                      <a:br>
                        <a:rPr lang="en-US" sz="1400" b="1" dirty="0">
                          <a:latin typeface="Arial"/>
                          <a:ea typeface="Times New Roman"/>
                        </a:rPr>
                      </a:br>
                      <a:r>
                        <a:rPr lang="en-US" sz="1400" b="1" dirty="0">
                          <a:latin typeface="Arial"/>
                          <a:ea typeface="Times New Roman"/>
                        </a:rPr>
                        <a:t> Frequent urination</a:t>
                      </a:r>
                      <a:endParaRPr lang="en-US" sz="1400" b="1" dirty="0">
                        <a:latin typeface="Times New Roman"/>
                        <a:ea typeface="Times New Roman"/>
                      </a:endParaRPr>
                    </a:p>
                  </a:txBody>
                  <a:tcPr marL="8287" marR="8287" marT="8287" marB="8287"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400" b="1" dirty="0">
                          <a:latin typeface="Arial"/>
                          <a:ea typeface="Times New Roman"/>
                        </a:rPr>
                        <a:t> Urethral discharge (if necessary </a:t>
                      </a:r>
                      <a:br>
                        <a:rPr lang="en-US" sz="1400" b="1" dirty="0">
                          <a:latin typeface="Arial"/>
                          <a:ea typeface="Times New Roman"/>
                        </a:rPr>
                      </a:br>
                      <a:r>
                        <a:rPr lang="en-US" sz="1400" b="1" dirty="0">
                          <a:latin typeface="Arial"/>
                          <a:ea typeface="Times New Roman"/>
                        </a:rPr>
                        <a:t> ask patient to milk the urethra) </a:t>
                      </a:r>
                      <a:endParaRPr lang="en-US" sz="1400" b="1" dirty="0">
                        <a:latin typeface="Times New Roman"/>
                        <a:ea typeface="Times New Roman"/>
                      </a:endParaRPr>
                    </a:p>
                  </a:txBody>
                  <a:tcPr marL="8287" marR="8287" marT="8287" marB="8287"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400" b="1" dirty="0" err="1" smtClean="0">
                          <a:latin typeface="Arial"/>
                          <a:ea typeface="Times New Roman"/>
                        </a:rPr>
                        <a:t>Gonorrhoea</a:t>
                      </a:r>
                      <a:r>
                        <a:rPr lang="en-US" sz="1400" b="1" dirty="0" smtClean="0">
                          <a:latin typeface="Arial"/>
                          <a:ea typeface="Times New Roman"/>
                        </a:rPr>
                        <a:t>,</a:t>
                      </a:r>
                      <a:r>
                        <a:rPr lang="en-US" sz="1400" b="1" baseline="0" dirty="0" smtClean="0">
                          <a:latin typeface="Arial"/>
                          <a:ea typeface="Times New Roman"/>
                        </a:rPr>
                        <a:t> </a:t>
                      </a:r>
                      <a:r>
                        <a:rPr lang="en-US" sz="1400" b="1" dirty="0" smtClean="0">
                          <a:latin typeface="Arial"/>
                          <a:ea typeface="Times New Roman"/>
                        </a:rPr>
                        <a:t>Chlamydia</a:t>
                      </a:r>
                      <a:endParaRPr lang="en-US" sz="1400" b="1" dirty="0">
                        <a:latin typeface="Times New Roman"/>
                        <a:ea typeface="Times New Roman"/>
                      </a:endParaRPr>
                    </a:p>
                  </a:txBody>
                  <a:tcPr marL="8287" marR="8287" marT="8287" marB="8287"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r>
              <a:tr h="1179995">
                <a:tc>
                  <a:txBody>
                    <a:bodyPr/>
                    <a:lstStyle/>
                    <a:p>
                      <a:pPr marL="0" marR="0" algn="just">
                        <a:lnSpc>
                          <a:spcPct val="115000"/>
                        </a:lnSpc>
                        <a:spcBef>
                          <a:spcPts val="0"/>
                        </a:spcBef>
                        <a:spcAft>
                          <a:spcPts val="0"/>
                        </a:spcAft>
                      </a:pPr>
                      <a:r>
                        <a:rPr lang="en-US" sz="1400" b="1">
                          <a:latin typeface="Arial"/>
                          <a:ea typeface="Times New Roman"/>
                        </a:rPr>
                        <a:t> Lower abdominal pain  </a:t>
                      </a:r>
                      <a:br>
                        <a:rPr lang="en-US" sz="1400" b="1">
                          <a:latin typeface="Arial"/>
                          <a:ea typeface="Times New Roman"/>
                        </a:rPr>
                      </a:br>
                      <a:r>
                        <a:rPr lang="en-US" sz="1400" b="1">
                          <a:latin typeface="Arial"/>
                          <a:ea typeface="Times New Roman"/>
                        </a:rPr>
                        <a:t/>
                      </a:r>
                      <a:br>
                        <a:rPr lang="en-US" sz="1400" b="1">
                          <a:latin typeface="Arial"/>
                          <a:ea typeface="Times New Roman"/>
                        </a:rPr>
                      </a:br>
                      <a:endParaRPr lang="en-US" sz="1400" b="1">
                        <a:latin typeface="Times New Roman"/>
                        <a:ea typeface="Times New Roman"/>
                      </a:endParaRPr>
                    </a:p>
                  </a:txBody>
                  <a:tcPr marL="8287" marR="8287" marT="8287" marB="8287"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400" b="1" dirty="0">
                          <a:latin typeface="Arial"/>
                          <a:ea typeface="Times New Roman"/>
                        </a:rPr>
                        <a:t> Lower abdominal pain</a:t>
                      </a:r>
                      <a:br>
                        <a:rPr lang="en-US" sz="1400" b="1" dirty="0">
                          <a:latin typeface="Arial"/>
                          <a:ea typeface="Times New Roman"/>
                        </a:rPr>
                      </a:br>
                      <a:r>
                        <a:rPr lang="en-US" sz="1400" b="1" dirty="0">
                          <a:latin typeface="Arial"/>
                          <a:ea typeface="Times New Roman"/>
                        </a:rPr>
                        <a:t> Pain during sexual intercourse</a:t>
                      </a:r>
                      <a:br>
                        <a:rPr lang="en-US" sz="1400" b="1" dirty="0">
                          <a:latin typeface="Arial"/>
                          <a:ea typeface="Times New Roman"/>
                        </a:rPr>
                      </a:br>
                      <a:endParaRPr lang="en-US" sz="1400" b="1" dirty="0">
                        <a:latin typeface="Times New Roman"/>
                        <a:ea typeface="Times New Roman"/>
                      </a:endParaRPr>
                    </a:p>
                  </a:txBody>
                  <a:tcPr marL="8287" marR="8287" marT="8287" marB="8287"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400" b="1" dirty="0">
                          <a:latin typeface="Arial"/>
                          <a:ea typeface="Times New Roman"/>
                        </a:rPr>
                        <a:t> Vaginal discharge</a:t>
                      </a:r>
                      <a:br>
                        <a:rPr lang="en-US" sz="1400" b="1" dirty="0">
                          <a:latin typeface="Arial"/>
                          <a:ea typeface="Times New Roman"/>
                        </a:rPr>
                      </a:br>
                      <a:r>
                        <a:rPr lang="en-US" sz="1400" b="1" dirty="0">
                          <a:latin typeface="Arial"/>
                          <a:ea typeface="Times New Roman"/>
                        </a:rPr>
                        <a:t> Lower abdominal pain and </a:t>
                      </a:r>
                      <a:br>
                        <a:rPr lang="en-US" sz="1400" b="1" dirty="0">
                          <a:latin typeface="Arial"/>
                          <a:ea typeface="Times New Roman"/>
                        </a:rPr>
                      </a:br>
                      <a:r>
                        <a:rPr lang="en-US" sz="1400" b="1" dirty="0">
                          <a:latin typeface="Arial"/>
                          <a:ea typeface="Times New Roman"/>
                        </a:rPr>
                        <a:t> tenderness on palpation </a:t>
                      </a:r>
                      <a:br>
                        <a:rPr lang="en-US" sz="1400" b="1" dirty="0">
                          <a:latin typeface="Arial"/>
                          <a:ea typeface="Times New Roman"/>
                        </a:rPr>
                      </a:br>
                      <a:r>
                        <a:rPr lang="en-US" sz="1400" b="1" dirty="0">
                          <a:latin typeface="Arial"/>
                          <a:ea typeface="Times New Roman"/>
                        </a:rPr>
                        <a:t> </a:t>
                      </a:r>
                      <a:r>
                        <a:rPr lang="en-US" sz="1400" b="1" dirty="0" smtClean="0">
                          <a:latin typeface="Arial"/>
                          <a:ea typeface="Times New Roman"/>
                        </a:rPr>
                        <a:t>Temperature&lt; </a:t>
                      </a:r>
                      <a:r>
                        <a:rPr lang="en-US" sz="1400" b="1" dirty="0">
                          <a:latin typeface="Arial"/>
                          <a:ea typeface="Times New Roman"/>
                        </a:rPr>
                        <a:t>38 </a:t>
                      </a:r>
                      <a:r>
                        <a:rPr lang="en-US" sz="1400" b="1" dirty="0" err="1">
                          <a:latin typeface="Arial"/>
                          <a:ea typeface="Times New Roman"/>
                        </a:rPr>
                        <a:t>celsius</a:t>
                      </a:r>
                      <a:endParaRPr lang="en-US" sz="1400" b="1" dirty="0">
                        <a:latin typeface="Times New Roman"/>
                        <a:ea typeface="Times New Roman"/>
                      </a:endParaRPr>
                    </a:p>
                  </a:txBody>
                  <a:tcPr marL="8287" marR="8287" marT="8287" marB="8287"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400" b="1" dirty="0" err="1" smtClean="0">
                          <a:latin typeface="Arial"/>
                          <a:ea typeface="Times New Roman"/>
                        </a:rPr>
                        <a:t>Gonorrhoea</a:t>
                      </a:r>
                      <a:r>
                        <a:rPr lang="en-US" sz="1400" b="1" dirty="0" smtClean="0">
                          <a:latin typeface="Arial"/>
                          <a:ea typeface="Times New Roman"/>
                        </a:rPr>
                        <a:t>,</a:t>
                      </a:r>
                      <a:r>
                        <a:rPr lang="en-US" sz="1400" b="1" baseline="0" dirty="0" smtClean="0">
                          <a:latin typeface="Arial"/>
                          <a:ea typeface="Times New Roman"/>
                        </a:rPr>
                        <a:t> </a:t>
                      </a:r>
                      <a:r>
                        <a:rPr lang="en-US" sz="1400" b="1" dirty="0" smtClean="0">
                          <a:latin typeface="Arial"/>
                          <a:ea typeface="Times New Roman"/>
                        </a:rPr>
                        <a:t>Chlamydia,</a:t>
                      </a:r>
                      <a:r>
                        <a:rPr lang="en-US" sz="1400" b="1" baseline="0" dirty="0" smtClean="0">
                          <a:latin typeface="Arial"/>
                          <a:ea typeface="Times New Roman"/>
                        </a:rPr>
                        <a:t> </a:t>
                      </a:r>
                      <a:r>
                        <a:rPr lang="en-US" sz="1400" b="1" dirty="0" smtClean="0">
                          <a:latin typeface="Arial"/>
                          <a:ea typeface="Times New Roman"/>
                        </a:rPr>
                        <a:t>Mixed </a:t>
                      </a:r>
                      <a:r>
                        <a:rPr lang="en-US" sz="1400" b="1" dirty="0">
                          <a:latin typeface="Arial"/>
                          <a:ea typeface="Times New Roman"/>
                        </a:rPr>
                        <a:t>Bacteria</a:t>
                      </a:r>
                      <a:endParaRPr lang="en-US" sz="1400" b="1" dirty="0">
                        <a:latin typeface="Times New Roman"/>
                        <a:ea typeface="Times New Roman"/>
                      </a:endParaRPr>
                    </a:p>
                  </a:txBody>
                  <a:tcPr marL="8287" marR="8287" marT="8287" marB="8287"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r>
              <a:tr h="651960">
                <a:tc>
                  <a:txBody>
                    <a:bodyPr/>
                    <a:lstStyle/>
                    <a:p>
                      <a:pPr marL="0" marR="0" algn="just">
                        <a:lnSpc>
                          <a:spcPct val="115000"/>
                        </a:lnSpc>
                        <a:spcBef>
                          <a:spcPts val="0"/>
                        </a:spcBef>
                        <a:spcAft>
                          <a:spcPts val="0"/>
                        </a:spcAft>
                      </a:pPr>
                      <a:r>
                        <a:rPr lang="en-US" sz="1400" b="1">
                          <a:latin typeface="Arial"/>
                          <a:ea typeface="Times New Roman"/>
                        </a:rPr>
                        <a:t> Genital ulcer</a:t>
                      </a:r>
                      <a:br>
                        <a:rPr lang="en-US" sz="1400" b="1">
                          <a:latin typeface="Arial"/>
                          <a:ea typeface="Times New Roman"/>
                        </a:rPr>
                      </a:br>
                      <a:endParaRPr lang="en-US" sz="1400" b="1">
                        <a:latin typeface="Times New Roman"/>
                        <a:ea typeface="Times New Roman"/>
                      </a:endParaRPr>
                    </a:p>
                  </a:txBody>
                  <a:tcPr marL="8287" marR="8287" marT="8287" marB="8287"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400" b="1" dirty="0">
                          <a:latin typeface="Arial"/>
                          <a:ea typeface="Times New Roman"/>
                        </a:rPr>
                        <a:t> </a:t>
                      </a:r>
                      <a:r>
                        <a:rPr lang="en-US" sz="1400" b="1" dirty="0" smtClean="0">
                          <a:latin typeface="Arial"/>
                          <a:ea typeface="Times New Roman"/>
                        </a:rPr>
                        <a:t>Genital</a:t>
                      </a:r>
                      <a:r>
                        <a:rPr lang="en-US" sz="1400" b="1" baseline="0" dirty="0" smtClean="0">
                          <a:latin typeface="Arial"/>
                          <a:ea typeface="Times New Roman"/>
                        </a:rPr>
                        <a:t> </a:t>
                      </a:r>
                      <a:r>
                        <a:rPr lang="en-US" sz="1400" b="1" dirty="0" smtClean="0">
                          <a:latin typeface="Arial"/>
                          <a:ea typeface="Times New Roman"/>
                        </a:rPr>
                        <a:t>sore</a:t>
                      </a:r>
                      <a:r>
                        <a:rPr lang="en-US" sz="1400" b="1" dirty="0">
                          <a:latin typeface="Arial"/>
                          <a:ea typeface="Times New Roman"/>
                        </a:rPr>
                        <a:t/>
                      </a:r>
                      <a:br>
                        <a:rPr lang="en-US" sz="1400" b="1" dirty="0">
                          <a:latin typeface="Arial"/>
                          <a:ea typeface="Times New Roman"/>
                        </a:rPr>
                      </a:br>
                      <a:endParaRPr lang="en-US" sz="1400" b="1" dirty="0">
                        <a:latin typeface="Times New Roman"/>
                        <a:ea typeface="Times New Roman"/>
                      </a:endParaRPr>
                    </a:p>
                  </a:txBody>
                  <a:tcPr marL="8287" marR="8287" marT="8287" marB="8287"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400" b="1">
                          <a:latin typeface="Arial"/>
                          <a:ea typeface="Times New Roman"/>
                        </a:rPr>
                        <a:t> Genital ulcer</a:t>
                      </a:r>
                      <a:br>
                        <a:rPr lang="en-US" sz="1400" b="1">
                          <a:latin typeface="Arial"/>
                          <a:ea typeface="Times New Roman"/>
                        </a:rPr>
                      </a:br>
                      <a:r>
                        <a:rPr lang="en-US" sz="1400" b="1">
                          <a:latin typeface="Arial"/>
                          <a:ea typeface="Times New Roman"/>
                        </a:rPr>
                        <a:t> Enlarged inguinal lymph nodes</a:t>
                      </a:r>
                      <a:endParaRPr lang="en-US" sz="1400" b="1">
                        <a:latin typeface="Times New Roman"/>
                        <a:ea typeface="Times New Roman"/>
                      </a:endParaRPr>
                    </a:p>
                  </a:txBody>
                  <a:tcPr marL="8287" marR="8287" marT="8287" marB="8287"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400" b="1" dirty="0" err="1" smtClean="0">
                          <a:latin typeface="Arial"/>
                          <a:ea typeface="Times New Roman"/>
                        </a:rPr>
                        <a:t>Syphilis,Chancroid</a:t>
                      </a:r>
                      <a:r>
                        <a:rPr lang="en-US" sz="1400" b="1" dirty="0">
                          <a:latin typeface="Arial"/>
                          <a:ea typeface="Times New Roman"/>
                        </a:rPr>
                        <a:t/>
                      </a:r>
                      <a:br>
                        <a:rPr lang="en-US" sz="1400" b="1" dirty="0">
                          <a:latin typeface="Arial"/>
                          <a:ea typeface="Times New Roman"/>
                        </a:rPr>
                      </a:br>
                      <a:r>
                        <a:rPr lang="en-US" sz="1400" b="1" dirty="0" smtClean="0">
                          <a:latin typeface="Arial"/>
                          <a:ea typeface="Times New Roman"/>
                        </a:rPr>
                        <a:t>,</a:t>
                      </a:r>
                      <a:r>
                        <a:rPr lang="en-US" sz="1400" b="1" baseline="0" dirty="0" smtClean="0">
                          <a:latin typeface="Arial"/>
                          <a:ea typeface="Times New Roman"/>
                        </a:rPr>
                        <a:t> </a:t>
                      </a:r>
                      <a:r>
                        <a:rPr lang="en-US" sz="1400" b="1" dirty="0" smtClean="0">
                          <a:latin typeface="Arial"/>
                          <a:ea typeface="Times New Roman"/>
                        </a:rPr>
                        <a:t>Genital </a:t>
                      </a:r>
                      <a:r>
                        <a:rPr lang="en-US" sz="1400" b="1" dirty="0">
                          <a:latin typeface="Arial"/>
                          <a:ea typeface="Times New Roman"/>
                        </a:rPr>
                        <a:t>Herpes</a:t>
                      </a:r>
                      <a:endParaRPr lang="en-US" sz="1400" b="1" dirty="0">
                        <a:latin typeface="Times New Roman"/>
                        <a:ea typeface="Times New Roman"/>
                      </a:endParaRPr>
                    </a:p>
                  </a:txBody>
                  <a:tcPr marL="8287" marR="8287" marT="8287" marB="8287"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r>
              <a:tr h="651960">
                <a:tc>
                  <a:txBody>
                    <a:bodyPr/>
                    <a:lstStyle/>
                    <a:p>
                      <a:pPr marL="0" marR="0" algn="just">
                        <a:lnSpc>
                          <a:spcPct val="115000"/>
                        </a:lnSpc>
                        <a:spcBef>
                          <a:spcPts val="0"/>
                        </a:spcBef>
                        <a:spcAft>
                          <a:spcPts val="0"/>
                        </a:spcAft>
                      </a:pPr>
                      <a:r>
                        <a:rPr lang="en-US" sz="1400" b="1" dirty="0" smtClean="0">
                          <a:latin typeface="Arial"/>
                          <a:ea typeface="Times New Roman"/>
                        </a:rPr>
                        <a:t>Ophthalmia</a:t>
                      </a:r>
                      <a:r>
                        <a:rPr lang="en-US" sz="1400" b="1" baseline="0" dirty="0" smtClean="0">
                          <a:latin typeface="Arial"/>
                          <a:ea typeface="Times New Roman"/>
                        </a:rPr>
                        <a:t> </a:t>
                      </a:r>
                      <a:r>
                        <a:rPr lang="en-US" sz="1400" b="1" dirty="0" smtClean="0">
                          <a:latin typeface="Arial"/>
                          <a:ea typeface="Times New Roman"/>
                        </a:rPr>
                        <a:t>neonatorum</a:t>
                      </a:r>
                      <a:endParaRPr lang="en-US" sz="1400" b="1" dirty="0">
                        <a:latin typeface="Times New Roman"/>
                        <a:ea typeface="Times New Roman"/>
                      </a:endParaRPr>
                    </a:p>
                  </a:txBody>
                  <a:tcPr marL="8287" marR="8287" marT="8287" marB="8287"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400" b="1" dirty="0" err="1" smtClean="0">
                          <a:latin typeface="Arial"/>
                          <a:ea typeface="Times New Roman"/>
                        </a:rPr>
                        <a:t>Swollen</a:t>
                      </a:r>
                      <a:r>
                        <a:rPr lang="en-US" sz="1400" b="1" baseline="0" dirty="0" err="1" smtClean="0">
                          <a:latin typeface="Arial"/>
                          <a:ea typeface="Times New Roman"/>
                        </a:rPr>
                        <a:t>,</a:t>
                      </a:r>
                      <a:r>
                        <a:rPr lang="en-US" sz="1400" b="1" dirty="0" err="1" smtClean="0">
                          <a:latin typeface="Arial"/>
                          <a:ea typeface="Times New Roman"/>
                        </a:rPr>
                        <a:t>eyelids,Discharge</a:t>
                      </a:r>
                      <a:r>
                        <a:rPr lang="en-US" sz="1400" b="1" baseline="0" dirty="0" smtClean="0">
                          <a:latin typeface="Arial"/>
                          <a:ea typeface="Times New Roman"/>
                        </a:rPr>
                        <a:t> </a:t>
                      </a:r>
                      <a:r>
                        <a:rPr lang="en-US" sz="1400" b="1" dirty="0" smtClean="0">
                          <a:latin typeface="Arial"/>
                          <a:ea typeface="Times New Roman"/>
                        </a:rPr>
                        <a:t>Baby </a:t>
                      </a:r>
                      <a:r>
                        <a:rPr lang="en-US" sz="1400" b="1" dirty="0">
                          <a:latin typeface="Arial"/>
                          <a:ea typeface="Times New Roman"/>
                        </a:rPr>
                        <a:t>cannot open eyes</a:t>
                      </a:r>
                      <a:endParaRPr lang="en-US" sz="1400" b="1" dirty="0">
                        <a:latin typeface="Times New Roman"/>
                        <a:ea typeface="Times New Roman"/>
                      </a:endParaRPr>
                    </a:p>
                  </a:txBody>
                  <a:tcPr marL="8287" marR="8287" marT="8287" marB="8287"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400" b="1" dirty="0">
                          <a:latin typeface="Arial"/>
                          <a:ea typeface="Times New Roman"/>
                        </a:rPr>
                        <a:t> Oedema of the eyelids</a:t>
                      </a:r>
                      <a:br>
                        <a:rPr lang="en-US" sz="1400" b="1" dirty="0">
                          <a:latin typeface="Arial"/>
                          <a:ea typeface="Times New Roman"/>
                        </a:rPr>
                      </a:br>
                      <a:r>
                        <a:rPr lang="en-US" sz="1400" b="1" dirty="0">
                          <a:latin typeface="Arial"/>
                          <a:ea typeface="Times New Roman"/>
                        </a:rPr>
                        <a:t> Purulent discharge</a:t>
                      </a:r>
                      <a:endParaRPr lang="en-US" sz="1400" b="1" dirty="0">
                        <a:latin typeface="Times New Roman"/>
                        <a:ea typeface="Times New Roman"/>
                      </a:endParaRPr>
                    </a:p>
                  </a:txBody>
                  <a:tcPr marL="8287" marR="8287" marT="8287" marB="8287"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400" b="1" dirty="0" err="1" smtClean="0">
                          <a:latin typeface="Arial"/>
                          <a:ea typeface="Times New Roman"/>
                        </a:rPr>
                        <a:t>Gonorrhoea</a:t>
                      </a:r>
                      <a:r>
                        <a:rPr lang="en-US" sz="1400" b="1" dirty="0" smtClean="0">
                          <a:latin typeface="Arial"/>
                          <a:ea typeface="Times New Roman"/>
                        </a:rPr>
                        <a:t>,</a:t>
                      </a:r>
                      <a:r>
                        <a:rPr lang="en-US" sz="1400" b="1" baseline="0" dirty="0" smtClean="0">
                          <a:latin typeface="Arial"/>
                          <a:ea typeface="Times New Roman"/>
                        </a:rPr>
                        <a:t>    </a:t>
                      </a:r>
                      <a:r>
                        <a:rPr lang="en-US" sz="1400" b="1" dirty="0" smtClean="0">
                          <a:latin typeface="Arial"/>
                          <a:ea typeface="Times New Roman"/>
                        </a:rPr>
                        <a:t>Chlamydia</a:t>
                      </a:r>
                      <a:endParaRPr lang="en-US" sz="1400" b="1" dirty="0">
                        <a:latin typeface="Times New Roman"/>
                        <a:ea typeface="Times New Roman"/>
                      </a:endParaRPr>
                    </a:p>
                  </a:txBody>
                  <a:tcPr marL="8287" marR="8287" marT="8287" marB="8287"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Effects of HIV/AIDS </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b="1" dirty="0" smtClean="0"/>
              <a:t>	Impact on Population Structure, Size and Growth/Impact on Demography</a:t>
            </a:r>
            <a:endParaRPr lang="en-US" dirty="0" smtClean="0"/>
          </a:p>
          <a:p>
            <a:r>
              <a:rPr lang="en-US" dirty="0" smtClean="0"/>
              <a:t>Poverty, ignorance, ill health and HIV/AIDS are interrelated. The government alone has neither the means nor adequate resources to tackle the problem. So it is the duty of every person to do what it takes, to at least control the spread if not prevent it all together. </a:t>
            </a:r>
          </a:p>
          <a:p>
            <a:r>
              <a:rPr lang="en-US" dirty="0" smtClean="0"/>
              <a:t>To achieve this you need to equip yourself with knowledge, skills and the right attitude to enable you to be agents of change as far as HIV/AIDS prevention and control is concerned.</a:t>
            </a:r>
          </a:p>
        </p:txBody>
      </p:sp>
    </p:spTree>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Prevention of HIV/AIDS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impact of AIDS will be severe in Kenya, if the HIV infection rate, currently at approximately 7%, is not reduced. </a:t>
            </a:r>
          </a:p>
          <a:p>
            <a:r>
              <a:rPr lang="en-US" dirty="0" smtClean="0"/>
              <a:t>The AIDS disease is not only a serious threat to our socio-economic development as mentioned earlier, but a real danger to our very existence, given the fact that it is 100% fatal. </a:t>
            </a:r>
          </a:p>
          <a:p>
            <a:r>
              <a:rPr lang="en-US" dirty="0" smtClean="0"/>
              <a:t>AIDS has no cure so far. However, a number of interventions can slow down the spread or prevent transmission of HIV infections.</a:t>
            </a:r>
          </a:p>
        </p:txBody>
      </p:sp>
    </p:spTree>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Prevention of HIV/AIDS </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	Intervention strategies</a:t>
            </a:r>
          </a:p>
          <a:p>
            <a:pPr lvl="0"/>
            <a:r>
              <a:rPr lang="en-US" b="1" dirty="0" smtClean="0"/>
              <a:t> </a:t>
            </a:r>
            <a:r>
              <a:rPr lang="en-US" dirty="0" smtClean="0"/>
              <a:t>Prevention of heterosexual transmission</a:t>
            </a:r>
          </a:p>
          <a:p>
            <a:pPr lvl="0"/>
            <a:r>
              <a:rPr lang="en-US" dirty="0" smtClean="0"/>
              <a:t>Promotion of abstinence and faithfulness</a:t>
            </a:r>
          </a:p>
          <a:p>
            <a:pPr lvl="0"/>
            <a:r>
              <a:rPr lang="en-US" dirty="0" smtClean="0"/>
              <a:t>Promoting HIV testing</a:t>
            </a:r>
          </a:p>
          <a:p>
            <a:pPr lvl="0"/>
            <a:r>
              <a:rPr lang="en-US" dirty="0" smtClean="0"/>
              <a:t>Promoting use of condom for safer sex</a:t>
            </a:r>
          </a:p>
          <a:p>
            <a:pPr lvl="0"/>
            <a:r>
              <a:rPr lang="en-US" dirty="0" smtClean="0"/>
              <a:t>Control of STDs</a:t>
            </a:r>
          </a:p>
          <a:p>
            <a:pPr lvl="0"/>
            <a:r>
              <a:rPr lang="en-US" dirty="0" smtClean="0"/>
              <a:t>Protecting the youth</a:t>
            </a:r>
          </a:p>
          <a:p>
            <a:pPr lvl="0"/>
            <a:r>
              <a:rPr lang="en-US" dirty="0" smtClean="0"/>
              <a:t>Preventing mother to child transmission</a:t>
            </a:r>
          </a:p>
          <a:p>
            <a:r>
              <a:rPr lang="en-US" dirty="0" smtClean="0"/>
              <a:t>Safe blood supply</a:t>
            </a:r>
            <a:endParaRPr lang="en-US" b="1" dirty="0"/>
          </a:p>
        </p:txBody>
      </p:sp>
    </p:spTree>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Prevention of HIV/AIDS </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	Prevention of Heterosexual HIV Transmission</a:t>
            </a:r>
            <a:r>
              <a:rPr lang="en-US" dirty="0" smtClean="0"/>
              <a:t> </a:t>
            </a:r>
          </a:p>
          <a:p>
            <a:r>
              <a:rPr lang="en-US" dirty="0" smtClean="0"/>
              <a:t>Since the main mode of transmission is through heterosexual contact, it is in this area that interventions have to be intensified.</a:t>
            </a:r>
          </a:p>
          <a:p>
            <a:r>
              <a:rPr lang="en-US" dirty="0" smtClean="0"/>
              <a:t>Interventions include promoting abstinence and faithfulness, reduction in the number of sexual partners, encouraging delay in the onset of sexual activity among adolescents and the youth, correct use and consistent availability of condoms, strengthening programmes for STI control and encouraging voluntary HIV testing.</a:t>
            </a:r>
          </a:p>
          <a:p>
            <a:endParaRPr lang="en-US" dirty="0"/>
          </a:p>
        </p:txBody>
      </p:sp>
    </p:spTree>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Prevention of HIV/AIDS </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Promoting Abstinence Before Marriage and Faithfulness to One Partner</a:t>
            </a:r>
            <a:r>
              <a:rPr lang="en-US" dirty="0" smtClean="0"/>
              <a:t> </a:t>
            </a:r>
          </a:p>
          <a:p>
            <a:r>
              <a:rPr lang="en-US" dirty="0" smtClean="0"/>
              <a:t>One set of interventions focuses on encouraging people to abstain from sex before marriage and to remain faithful to a single partner. Abstinence and faithfulness can be promoted through a combination of mass media, </a:t>
            </a:r>
            <a:r>
              <a:rPr lang="en-US" dirty="0" err="1" smtClean="0"/>
              <a:t>counselling</a:t>
            </a:r>
            <a:r>
              <a:rPr lang="en-US" dirty="0" smtClean="0"/>
              <a:t> and education programmes. </a:t>
            </a:r>
          </a:p>
          <a:p>
            <a:r>
              <a:rPr lang="en-US" dirty="0" smtClean="0"/>
              <a:t>Delay in the onset of sexual activity among adolescents can have a significant impact on the spread of HIV. Information, education, communication and other programmes that address the needs of adolescents and young people are necessary. </a:t>
            </a:r>
          </a:p>
        </p:txBody>
      </p:sp>
    </p:spTree>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Prevention of HIV/AIDS </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	Promoting Abstinence Before Marriage and Faithfulness to One Partner</a:t>
            </a:r>
            <a:r>
              <a:rPr lang="en-US" dirty="0" smtClean="0"/>
              <a:t> </a:t>
            </a:r>
          </a:p>
          <a:p>
            <a:endParaRPr lang="en-US" dirty="0" smtClean="0"/>
          </a:p>
          <a:p>
            <a:r>
              <a:rPr lang="en-US" dirty="0" smtClean="0"/>
              <a:t>A reduction in HIV incidence among young people would not only avoid much suffering but would also be a critical step in controlling the spread of the virus.</a:t>
            </a:r>
          </a:p>
          <a:p>
            <a:r>
              <a:rPr lang="en-US" dirty="0" smtClean="0"/>
              <a:t>ABC is an acronym that has been used previously to help control the HIV infection.</a:t>
            </a:r>
          </a:p>
          <a:p>
            <a:pPr>
              <a:buNone/>
            </a:pPr>
            <a:r>
              <a:rPr lang="en-US" dirty="0" smtClean="0"/>
              <a:t>  </a:t>
            </a:r>
          </a:p>
          <a:p>
            <a:r>
              <a:rPr lang="en-US" b="1" dirty="0" smtClean="0"/>
              <a:t>A</a:t>
            </a:r>
            <a:r>
              <a:rPr lang="en-US" dirty="0" smtClean="0"/>
              <a:t>   Abstinence</a:t>
            </a:r>
          </a:p>
          <a:p>
            <a:r>
              <a:rPr lang="en-US" b="1" dirty="0" smtClean="0"/>
              <a:t>B</a:t>
            </a:r>
            <a:r>
              <a:rPr lang="en-US" dirty="0" smtClean="0"/>
              <a:t>   Be faithful to uninfected partner</a:t>
            </a:r>
          </a:p>
          <a:p>
            <a:r>
              <a:rPr lang="en-US" b="1" dirty="0" smtClean="0"/>
              <a:t>C</a:t>
            </a:r>
            <a:r>
              <a:rPr lang="en-US" dirty="0" smtClean="0"/>
              <a:t>   Condom use</a:t>
            </a:r>
          </a:p>
          <a:p>
            <a:pPr>
              <a:buNone/>
            </a:pPr>
            <a:endParaRPr lang="en-US" dirty="0"/>
          </a:p>
        </p:txBody>
      </p:sp>
    </p:spTree>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Prevention of HIV/AIDS </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	Promotion of Voluntary Counseling and Testing in Kenya</a:t>
            </a:r>
            <a:r>
              <a:rPr lang="en-US" dirty="0" smtClean="0"/>
              <a:t> </a:t>
            </a:r>
          </a:p>
          <a:p>
            <a:r>
              <a:rPr lang="en-US" dirty="0" smtClean="0"/>
              <a:t>In voluntary counseling and testing (VCT) for HIV, a person receives counseling needed to make informed choices about whether to undergo confidential testing for HIV. The government of Kenya is fully committed to encourage the provision of VCT services throughout Kenya so that all Kenyans who wish to know their HIV status will have access to these services.</a:t>
            </a:r>
          </a:p>
          <a:p>
            <a:r>
              <a:rPr lang="en-US" dirty="0" smtClean="0"/>
              <a:t>HIV Voluntary Counseling and Testing has been shown to have a role both in preventing HIV infection, and for people with infection, it provides an entry point to </a:t>
            </a:r>
            <a:r>
              <a:rPr lang="en-US" dirty="0" err="1" smtClean="0"/>
              <a:t>care.Counseling</a:t>
            </a:r>
            <a:r>
              <a:rPr lang="en-US" dirty="0" smtClean="0"/>
              <a:t> gives people an opportunity to learn and accept their HIV status in a confidential environment with ongoing emotional support and medical care.</a:t>
            </a:r>
          </a:p>
        </p:txBody>
      </p:sp>
    </p:spTree>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Prevention of HIV/AIDS </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	Promotion of Voluntary Counseling and Testing in Kenya</a:t>
            </a:r>
            <a:endParaRPr lang="en-US" dirty="0" smtClean="0"/>
          </a:p>
          <a:p>
            <a:r>
              <a:rPr lang="en-US" dirty="0" smtClean="0"/>
              <a:t>Rapid whole blood tests are now available that provide accurate results from a finger prick in just 10 to 15 minutes. People who have tested HIV positive can benefit from early appropriate medical care and interventions to treat or prevent HIV associated illnesses.</a:t>
            </a:r>
          </a:p>
          <a:p>
            <a:r>
              <a:rPr lang="en-US" dirty="0" smtClean="0"/>
              <a:t>Pregnant women who are aware of their HIV positive status can prevent transmission to their infants through the use of antiretroviral therapy. Knowledge of HIV status can also help some people decide how to protect themselves from infection when they are HIV negative and to protect their sexual partners from infection if they are HIV positive. VCT can be a cost effective intervention in preventing HIV transmission.</a:t>
            </a:r>
            <a:endParaRPr lang="en-US" dirty="0"/>
          </a:p>
        </p:txBody>
      </p:sp>
    </p:spTree>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Prevention of HIV/AIDS </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	Promoting the Use and Availability of Condoms</a:t>
            </a:r>
            <a:r>
              <a:rPr lang="en-US" dirty="0" smtClean="0"/>
              <a:t> </a:t>
            </a:r>
          </a:p>
          <a:p>
            <a:r>
              <a:rPr lang="en-US" dirty="0" smtClean="0"/>
              <a:t>Another important intervention is to promote condom use for safer sex through mass media, counseling, and education programmes and to increase the availability of condoms through expanded public distribution, social marketing programmes and programmes in the workplace.</a:t>
            </a:r>
          </a:p>
          <a:p>
            <a:r>
              <a:rPr lang="en-US" dirty="0" smtClean="0"/>
              <a:t>The consistent and correct use of condoms at every sexual encounter significantly reduces chances of HIV infection. Condoms also prevent other sexually transmitted infections.</a:t>
            </a:r>
            <a:endParaRPr lang="en-US" dirty="0"/>
          </a:p>
        </p:txBody>
      </p:sp>
    </p:spTree>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Prevention of HIV/AIDS </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b="1" dirty="0" smtClean="0"/>
              <a:t>	Promoting the Control of Other Sexually </a:t>
            </a:r>
            <a:br>
              <a:rPr lang="en-US" b="1" dirty="0" smtClean="0"/>
            </a:br>
            <a:r>
              <a:rPr lang="en-US" b="1" dirty="0" smtClean="0"/>
              <a:t>Transmitted Diseases</a:t>
            </a:r>
            <a:r>
              <a:rPr lang="en-US" dirty="0" smtClean="0"/>
              <a:t> </a:t>
            </a:r>
          </a:p>
          <a:p>
            <a:r>
              <a:rPr lang="en-US" dirty="0" smtClean="0"/>
              <a:t>Another intervention focuses on controlling the spread of sexually transmitted diseases such as syphilis, gonorrhoeae and </a:t>
            </a:r>
            <a:r>
              <a:rPr lang="en-US" dirty="0" err="1" smtClean="0"/>
              <a:t>chancroid</a:t>
            </a:r>
            <a:r>
              <a:rPr lang="en-US" dirty="0" smtClean="0"/>
              <a:t>. </a:t>
            </a:r>
          </a:p>
          <a:p>
            <a:r>
              <a:rPr lang="en-US" dirty="0" smtClean="0"/>
              <a:t>A study in </a:t>
            </a:r>
            <a:r>
              <a:rPr lang="en-US" dirty="0" err="1" smtClean="0"/>
              <a:t>Mwanza</a:t>
            </a:r>
            <a:r>
              <a:rPr lang="en-US" dirty="0" smtClean="0"/>
              <a:t>, Tanzania, for example, found a reduction of 42% in the number of new HIV infections after an improved STI prevention and treatment programme. Therefore, it is obvious that services to detect and control STIs can be critically important for managing the HIV/AIDS epidemic.</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STIs and management </a:t>
            </a:r>
            <a:endParaRPr lang="en-US" dirty="0"/>
          </a:p>
        </p:txBody>
      </p:sp>
      <p:sp>
        <p:nvSpPr>
          <p:cNvPr id="3" name="Content Placeholder 2"/>
          <p:cNvSpPr>
            <a:spLocks noGrp="1"/>
          </p:cNvSpPr>
          <p:nvPr>
            <p:ph idx="1"/>
          </p:nvPr>
        </p:nvSpPr>
        <p:spPr/>
        <p:txBody>
          <a:bodyPr>
            <a:normAutofit/>
          </a:bodyPr>
          <a:lstStyle/>
          <a:p>
            <a:r>
              <a:rPr lang="en-US" dirty="0"/>
              <a:t>If a patient presents with any of these syndromes, it is an indication of an STI and requires prompt treatment</a:t>
            </a:r>
            <a:r>
              <a:rPr lang="en-US" dirty="0" smtClean="0"/>
              <a:t>.</a:t>
            </a:r>
            <a:endParaRPr lang="en-US" dirty="0"/>
          </a:p>
          <a:p>
            <a:r>
              <a:rPr lang="en-US" dirty="0"/>
              <a:t>You also need to note that for the syndromic management of STIs to succeed, the four C's need to be </a:t>
            </a:r>
            <a:r>
              <a:rPr lang="en-US" dirty="0" smtClean="0"/>
              <a:t>emphasized </a:t>
            </a:r>
            <a:r>
              <a:rPr lang="en-US" dirty="0"/>
              <a:t>at every stage you come across the patient</a:t>
            </a:r>
            <a:r>
              <a:rPr lang="en-US" dirty="0" smtClean="0"/>
              <a:t>.</a:t>
            </a:r>
            <a:endParaRPr lang="en-US" dirty="0"/>
          </a:p>
        </p:txBody>
      </p:sp>
    </p:spTree>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Prevention of HIV/AIDS </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b="1" dirty="0" smtClean="0"/>
              <a:t>	Promoting Delayed Sexual Activity Among the Adolescent and Youth</a:t>
            </a:r>
            <a:r>
              <a:rPr lang="en-US" dirty="0" smtClean="0"/>
              <a:t> </a:t>
            </a:r>
          </a:p>
          <a:p>
            <a:r>
              <a:rPr lang="en-US" dirty="0" smtClean="0"/>
              <a:t>The level of HIV infection is alarmingly high among young people, particularly young women. Special efforts are required to protect the youth. It is difficult to change any </a:t>
            </a:r>
            <a:r>
              <a:rPr lang="en-US" dirty="0" err="1" smtClean="0"/>
              <a:t>behaviour</a:t>
            </a:r>
            <a:r>
              <a:rPr lang="en-US" dirty="0" smtClean="0"/>
              <a:t> pattern, especially a sexual </a:t>
            </a:r>
            <a:r>
              <a:rPr lang="en-US" dirty="0" err="1" smtClean="0"/>
              <a:t>behaviour</a:t>
            </a:r>
            <a:r>
              <a:rPr lang="en-US" dirty="0" smtClean="0"/>
              <a:t> pattern, once it has become a habit. Around the world, successful prevention programmes among young people are ones that equip adolescents with the knowledge, skills and attitudes that will keep them safe from infection before they become</a:t>
            </a:r>
            <a:br>
              <a:rPr lang="en-US" dirty="0" smtClean="0"/>
            </a:br>
            <a:r>
              <a:rPr lang="en-US" dirty="0" smtClean="0"/>
              <a:t>sexually active.</a:t>
            </a:r>
          </a:p>
        </p:txBody>
      </p:sp>
    </p:spTree>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Prevention of HIV/AIDS </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b="1" dirty="0" smtClean="0"/>
              <a:t>	Promoting Delayed Sexual Activity Among the Adolescent and Youth</a:t>
            </a:r>
            <a:endParaRPr lang="en-US" dirty="0" smtClean="0"/>
          </a:p>
          <a:p>
            <a:r>
              <a:rPr lang="en-US" dirty="0" smtClean="0"/>
              <a:t>Alcohol and drug abuse increases HIV transmission risk. </a:t>
            </a:r>
          </a:p>
          <a:p>
            <a:r>
              <a:rPr lang="en-US" dirty="0" smtClean="0"/>
              <a:t>This is as a result of impaired judgment that may lead to unprotected sex. </a:t>
            </a:r>
          </a:p>
          <a:p>
            <a:r>
              <a:rPr lang="en-US" dirty="0" smtClean="0"/>
              <a:t>Other practices such as intravenous drug use, often associated with the developed world, and drug abuse in general should be discouraged as they increase risk of HIV/AIDS transmission.</a:t>
            </a:r>
          </a:p>
          <a:p>
            <a:endParaRPr lang="en-US" dirty="0"/>
          </a:p>
        </p:txBody>
      </p:sp>
    </p:spTree>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Prevention of HIV/AIDS </a:t>
            </a:r>
            <a:endParaRPr lang="en-US" dirty="0"/>
          </a:p>
        </p:txBody>
      </p:sp>
      <p:sp>
        <p:nvSpPr>
          <p:cNvPr id="3" name="Content Placeholder 2"/>
          <p:cNvSpPr>
            <a:spLocks noGrp="1"/>
          </p:cNvSpPr>
          <p:nvPr>
            <p:ph idx="1"/>
          </p:nvPr>
        </p:nvSpPr>
        <p:spPr/>
        <p:txBody>
          <a:bodyPr>
            <a:normAutofit lnSpcReduction="10000"/>
          </a:bodyPr>
          <a:lstStyle/>
          <a:p>
            <a:pPr>
              <a:buNone/>
            </a:pPr>
            <a:r>
              <a:rPr lang="en-US" b="1" dirty="0" smtClean="0"/>
              <a:t>	Prevention of Mother to Child Transmission (PMCT)</a:t>
            </a:r>
            <a:r>
              <a:rPr lang="en-US" dirty="0" smtClean="0"/>
              <a:t> </a:t>
            </a:r>
          </a:p>
          <a:p>
            <a:r>
              <a:rPr lang="en-US" dirty="0" smtClean="0"/>
              <a:t>A mother who is infected with HIV has 30 - 40% chance of transmitting the virus to her newborn child in the absence of medical intervention. </a:t>
            </a:r>
          </a:p>
          <a:p>
            <a:r>
              <a:rPr lang="en-US" dirty="0" smtClean="0"/>
              <a:t>Various approaches can be used to reduce the number of children infected through vertical transmission.</a:t>
            </a:r>
            <a:endParaRPr lang="en-US" dirty="0"/>
          </a:p>
        </p:txBody>
      </p:sp>
    </p:spTree>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Prevention of HIV/AIDS </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	Preventing HIV Infection in Women</a:t>
            </a:r>
            <a:r>
              <a:rPr lang="en-US" dirty="0" smtClean="0"/>
              <a:t/>
            </a:r>
            <a:br>
              <a:rPr lang="en-US" dirty="0" smtClean="0"/>
            </a:br>
            <a:r>
              <a:rPr lang="en-US" dirty="0" smtClean="0"/>
              <a:t>The best way to prevent mother to child transmission of HIV is to prevent the women from becoming infected. </a:t>
            </a:r>
          </a:p>
          <a:p>
            <a:r>
              <a:rPr lang="en-US" dirty="0" smtClean="0"/>
              <a:t>Delaying the sexual debut of girls, keeping girls in school, and providing HIV prevention counseling can reduce the number of young pregnant women who are infected. </a:t>
            </a:r>
          </a:p>
          <a:p>
            <a:r>
              <a:rPr lang="en-US" dirty="0" smtClean="0"/>
              <a:t>Protecting women from becoming infected during pregnancy and lactation will also reduce the number of infants who are infected.</a:t>
            </a:r>
            <a:endParaRPr lang="en-US" dirty="0"/>
          </a:p>
        </p:txBody>
      </p:sp>
    </p:spTree>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Prevention of HIV/AIDS </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	Comprehensive Antenatal Care </a:t>
            </a:r>
            <a:br>
              <a:rPr lang="en-US" b="1" dirty="0" smtClean="0"/>
            </a:br>
            <a:r>
              <a:rPr lang="en-US" b="1" dirty="0" smtClean="0"/>
              <a:t>During Pregnancy</a:t>
            </a:r>
          </a:p>
          <a:p>
            <a:pPr>
              <a:buNone/>
            </a:pPr>
            <a:r>
              <a:rPr lang="en-US" dirty="0" smtClean="0"/>
              <a:t>	Screening for HIV and STIs, prevention &amp; treatment of sexually transmitted diseases greatly reduce mother to child transmission </a:t>
            </a:r>
            <a:br>
              <a:rPr lang="en-US" dirty="0" smtClean="0"/>
            </a:br>
            <a:r>
              <a:rPr lang="en-US" dirty="0" smtClean="0"/>
              <a:t>of HIV</a:t>
            </a:r>
          </a:p>
          <a:p>
            <a:r>
              <a:rPr lang="en-US" dirty="0" smtClean="0"/>
              <a:t>Providing HIV counseling and testing for women and their partners during pregnancy offers an opportunity to prevent HIV infection in HIV negative women and to start antiretroviral therapy for the infected patient to reduce mother to child HIV transmission. Such counseling also enables couples to make informed reproductive choices for the future.</a:t>
            </a:r>
          </a:p>
        </p:txBody>
      </p:sp>
    </p:spTree>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Prevention of HIV/AIDS </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b="1" dirty="0" smtClean="0"/>
              <a:t>	Antiretroviral Therapy</a:t>
            </a:r>
            <a:endParaRPr lang="en-US" dirty="0" smtClean="0"/>
          </a:p>
          <a:p>
            <a:r>
              <a:rPr lang="en-US" dirty="0" smtClean="0"/>
              <a:t>Antiretroviral drugs taken during labour or during the last week of pregnancy can reduce the viral load in the mother and reduce the risk of mother to child transmission during this time by half. Nevirapine is taken as a single dose early in labour and another dose is given to the newborn at three days of age. AZT (</a:t>
            </a:r>
            <a:r>
              <a:rPr lang="en-US" dirty="0" err="1" smtClean="0"/>
              <a:t>Zidovudine</a:t>
            </a:r>
            <a:r>
              <a:rPr lang="en-US" dirty="0" smtClean="0"/>
              <a:t>) and or Nevirapine is usually taken in the last week of pregnancy and during labour.</a:t>
            </a:r>
          </a:p>
          <a:p>
            <a:pPr>
              <a:buNone/>
            </a:pPr>
            <a:endParaRPr lang="en-US" dirty="0"/>
          </a:p>
        </p:txBody>
      </p:sp>
    </p:spTree>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Prevention of HIV/AIDS </a:t>
            </a:r>
            <a:endParaRPr lang="en-US" dirty="0"/>
          </a:p>
        </p:txBody>
      </p:sp>
      <p:sp>
        <p:nvSpPr>
          <p:cNvPr id="3" name="Content Placeholder 2"/>
          <p:cNvSpPr>
            <a:spLocks noGrp="1"/>
          </p:cNvSpPr>
          <p:nvPr>
            <p:ph idx="1"/>
          </p:nvPr>
        </p:nvSpPr>
        <p:spPr/>
        <p:txBody>
          <a:bodyPr>
            <a:normAutofit/>
          </a:bodyPr>
          <a:lstStyle/>
          <a:p>
            <a:pPr>
              <a:buNone/>
            </a:pPr>
            <a:r>
              <a:rPr lang="en-US" b="1" dirty="0" smtClean="0"/>
              <a:t>	Reducing Transmission During Childbirth</a:t>
            </a:r>
          </a:p>
          <a:p>
            <a:r>
              <a:rPr lang="en-US" dirty="0" smtClean="0"/>
              <a:t>Practices that reduce trauma and shorten exposure to the virus during labour and delivery can reduce HIV transmission. </a:t>
            </a:r>
          </a:p>
          <a:p>
            <a:r>
              <a:rPr lang="en-US" dirty="0" smtClean="0"/>
              <a:t>This may include avoiding prolonged rupture of the membranes for more than four hours &amp; avoiding episiotomies</a:t>
            </a:r>
          </a:p>
          <a:p>
            <a:endParaRPr lang="en-US" dirty="0"/>
          </a:p>
        </p:txBody>
      </p:sp>
    </p:spTree>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Prevention of HIV/AIDS </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b="1" dirty="0" smtClean="0"/>
              <a:t>	Reducing Transmission From Breastfeeding</a:t>
            </a:r>
            <a:endParaRPr lang="en-US" dirty="0" smtClean="0"/>
          </a:p>
          <a:p>
            <a:r>
              <a:rPr lang="en-US" dirty="0" smtClean="0"/>
              <a:t>One third of mother to child transmission occurs through breastfeeding. However many children who are not breastfed die from </a:t>
            </a:r>
            <a:r>
              <a:rPr lang="en-US" dirty="0" err="1" smtClean="0"/>
              <a:t>diarrhoeal</a:t>
            </a:r>
            <a:r>
              <a:rPr lang="en-US" dirty="0" smtClean="0"/>
              <a:t> diseases and other infections. </a:t>
            </a:r>
          </a:p>
          <a:p>
            <a:r>
              <a:rPr lang="en-US" dirty="0" smtClean="0"/>
              <a:t>Health personnel should counsel women about safe and appropriate feeding strategies to minimize mother to child transmission and improve child survival. This includes the choice of replacement feedings, lactation management method (exclusive breast feeding) and timely weaning.</a:t>
            </a:r>
            <a:endParaRPr lang="en-US" dirty="0"/>
          </a:p>
        </p:txBody>
      </p:sp>
    </p:spTree>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Prevention of HIV/AIDS </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b="1" dirty="0" smtClean="0"/>
              <a:t>	Promoting Safe Blood Supply for Transfusion</a:t>
            </a:r>
            <a:r>
              <a:rPr lang="en-US" dirty="0" smtClean="0"/>
              <a:t> </a:t>
            </a:r>
          </a:p>
          <a:p>
            <a:r>
              <a:rPr lang="en-US" dirty="0" smtClean="0"/>
              <a:t>A safe blood supply is necessary to avoid infection through blood transfusion. This means that possible donors are first screened through interviews to reject those that have a high probability of being infected with HIV. The donated blood is then screened through laboratory tests to detect any infection. </a:t>
            </a:r>
          </a:p>
          <a:p>
            <a:r>
              <a:rPr lang="en-US" dirty="0" smtClean="0"/>
              <a:t>It follows that because safe blood is often not available, non essential transfusions are always discouraged and </a:t>
            </a:r>
            <a:r>
              <a:rPr lang="en-US" dirty="0" err="1" smtClean="0"/>
              <a:t>autologous</a:t>
            </a:r>
            <a:r>
              <a:rPr lang="en-US" dirty="0" smtClean="0"/>
              <a:t> transfusions (using the patient’s own blood that has been obtained earlier) for planned operations are encouraged.</a:t>
            </a:r>
          </a:p>
        </p:txBody>
      </p:sp>
    </p:spTree>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endParaRPr lang="en-US" b="1" dirty="0" smtClean="0"/>
          </a:p>
          <a:p>
            <a:pPr>
              <a:buNone/>
            </a:pPr>
            <a:endParaRPr lang="en-US" b="1" dirty="0" smtClean="0"/>
          </a:p>
          <a:p>
            <a:pPr>
              <a:buNone/>
            </a:pPr>
            <a:r>
              <a:rPr lang="en-US" b="1" dirty="0" smtClean="0"/>
              <a:t>HOME BASED CARE FOR PEOPLE LIVING WITH             			HIV/AIDS</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4 Cs used in STI management </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Counseling </a:t>
            </a:r>
          </a:p>
          <a:p>
            <a:pPr marL="514350" indent="-514350">
              <a:buFont typeface="+mj-lt"/>
              <a:buAutoNum type="arabicPeriod"/>
            </a:pPr>
            <a:r>
              <a:rPr lang="en-US" dirty="0" smtClean="0"/>
              <a:t>Compliance </a:t>
            </a:r>
          </a:p>
          <a:p>
            <a:pPr marL="514350" indent="-514350">
              <a:buFont typeface="+mj-lt"/>
              <a:buAutoNum type="arabicPeriod"/>
            </a:pPr>
            <a:r>
              <a:rPr lang="en-US" dirty="0" smtClean="0"/>
              <a:t>Condom use</a:t>
            </a:r>
          </a:p>
          <a:p>
            <a:pPr marL="514350" indent="-514350">
              <a:buFont typeface="+mj-lt"/>
              <a:buAutoNum type="arabicPeriod"/>
            </a:pPr>
            <a:r>
              <a:rPr lang="en-US" dirty="0" smtClean="0"/>
              <a:t>Contact tracing </a:t>
            </a:r>
            <a:endParaRPr lang="en-US" dirty="0"/>
          </a:p>
        </p:txBody>
      </p:sp>
    </p:spTree>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HOME BASED CARE FOR PEOPLE LIVING WITH HIV/AIDS</a:t>
            </a:r>
            <a:endParaRPr lang="en-US" sz="3200" dirty="0"/>
          </a:p>
        </p:txBody>
      </p:sp>
      <p:sp>
        <p:nvSpPr>
          <p:cNvPr id="3" name="Content Placeholder 2"/>
          <p:cNvSpPr>
            <a:spLocks noGrp="1"/>
          </p:cNvSpPr>
          <p:nvPr>
            <p:ph idx="1"/>
          </p:nvPr>
        </p:nvSpPr>
        <p:spPr/>
        <p:txBody>
          <a:bodyPr/>
          <a:lstStyle/>
          <a:p>
            <a:r>
              <a:rPr lang="en-US" dirty="0" smtClean="0"/>
              <a:t>At present AIDS has no cure, The disease is spreading so fast that hospitals can’t cope with the large numbers of patients wanting admission, which leaves no other alternative but to care for them at home.</a:t>
            </a:r>
            <a:endParaRPr lang="en-US" dirty="0"/>
          </a:p>
        </p:txBody>
      </p:sp>
    </p:spTree>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HOME BASED CARE FOR PEOPLE LIVING WITH HIV/AIDS</a:t>
            </a:r>
            <a:endParaRPr lang="en-US" sz="3200" dirty="0"/>
          </a:p>
        </p:txBody>
      </p:sp>
      <p:sp>
        <p:nvSpPr>
          <p:cNvPr id="3" name="Content Placeholder 2"/>
          <p:cNvSpPr>
            <a:spLocks noGrp="1"/>
          </p:cNvSpPr>
          <p:nvPr>
            <p:ph idx="1"/>
          </p:nvPr>
        </p:nvSpPr>
        <p:spPr/>
        <p:txBody>
          <a:bodyPr>
            <a:normAutofit fontScale="92500"/>
          </a:bodyPr>
          <a:lstStyle/>
          <a:p>
            <a:r>
              <a:rPr lang="en-US" dirty="0" smtClean="0"/>
              <a:t>Since there is no cure, management of HIV/AIDS may be thought of as care aimed at relieving and containing physical symptoms, conserving and maintaining the body strength and providing emotional, social and spiritual support. </a:t>
            </a:r>
          </a:p>
          <a:p>
            <a:r>
              <a:rPr lang="en-US" dirty="0" smtClean="0"/>
              <a:t>The increasing number of people developing AIDS is alarming and it is creating a heavy burden on formal health sector, which has led to the home based care concept.</a:t>
            </a:r>
            <a:endParaRPr lang="en-US" dirty="0"/>
          </a:p>
        </p:txBody>
      </p:sp>
    </p:spTree>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HOME BASED CARE FOR PEOPLE LIVING WITH HIV/AIDS</a:t>
            </a:r>
            <a:endParaRPr lang="en-US" sz="3200" dirty="0"/>
          </a:p>
        </p:txBody>
      </p:sp>
      <p:sp>
        <p:nvSpPr>
          <p:cNvPr id="3" name="Content Placeholder 2"/>
          <p:cNvSpPr>
            <a:spLocks noGrp="1"/>
          </p:cNvSpPr>
          <p:nvPr>
            <p:ph idx="1"/>
          </p:nvPr>
        </p:nvSpPr>
        <p:spPr/>
        <p:txBody>
          <a:bodyPr>
            <a:normAutofit/>
          </a:bodyPr>
          <a:lstStyle/>
          <a:p>
            <a:pPr>
              <a:buNone/>
            </a:pPr>
            <a:r>
              <a:rPr lang="en-US" b="1" dirty="0" smtClean="0"/>
              <a:t>	Objectives</a:t>
            </a:r>
            <a:endParaRPr lang="en-US" dirty="0" smtClean="0"/>
          </a:p>
          <a:p>
            <a:pPr>
              <a:buNone/>
            </a:pPr>
            <a:r>
              <a:rPr lang="en-US" dirty="0" smtClean="0"/>
              <a:t>	By the end of this section, you will be able to: </a:t>
            </a:r>
          </a:p>
          <a:p>
            <a:pPr lvl="0"/>
            <a:r>
              <a:rPr lang="en-US" dirty="0" smtClean="0"/>
              <a:t>Describe components of comprehensive home based care</a:t>
            </a:r>
          </a:p>
          <a:p>
            <a:pPr lvl="0"/>
            <a:r>
              <a:rPr lang="en-US" dirty="0" smtClean="0"/>
              <a:t>Describe continuum of care</a:t>
            </a:r>
          </a:p>
          <a:p>
            <a:pPr lvl="0"/>
            <a:r>
              <a:rPr lang="en-US" dirty="0" smtClean="0"/>
              <a:t>Outline the needs of people living with AIDS</a:t>
            </a:r>
          </a:p>
          <a:p>
            <a:pPr lvl="0"/>
            <a:r>
              <a:rPr lang="en-US" dirty="0" smtClean="0"/>
              <a:t>Describe remedies to common opportunistic infections in home based care settings</a:t>
            </a:r>
            <a:endParaRPr lang="en-US" dirty="0"/>
          </a:p>
        </p:txBody>
      </p:sp>
    </p:spTree>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HOME BASED CARE FOR PEOPLE LIVING WITH HIV/AIDS</a:t>
            </a:r>
            <a:endParaRPr lang="en-US" sz="3200" dirty="0"/>
          </a:p>
        </p:txBody>
      </p:sp>
      <p:sp>
        <p:nvSpPr>
          <p:cNvPr id="3" name="Content Placeholder 2"/>
          <p:cNvSpPr>
            <a:spLocks noGrp="1"/>
          </p:cNvSpPr>
          <p:nvPr>
            <p:ph idx="1"/>
          </p:nvPr>
        </p:nvSpPr>
        <p:spPr/>
        <p:txBody>
          <a:bodyPr>
            <a:normAutofit lnSpcReduction="10000"/>
          </a:bodyPr>
          <a:lstStyle/>
          <a:p>
            <a:r>
              <a:rPr lang="en-US" dirty="0" smtClean="0"/>
              <a:t>Home based care is an approach to care provision that combines clinical services, nursing care, counseling and social support. </a:t>
            </a:r>
          </a:p>
          <a:p>
            <a:r>
              <a:rPr lang="en-US" dirty="0" smtClean="0"/>
              <a:t>It represents a continuum of care, from the health facility, to the community, to the family and to the individual infected with HIV/AIDS. </a:t>
            </a:r>
          </a:p>
          <a:p>
            <a:r>
              <a:rPr lang="en-US" dirty="0" smtClean="0"/>
              <a:t>It is a call for partnership among family members, healthcare organizations and the patients themselves in the provision of care. </a:t>
            </a:r>
          </a:p>
        </p:txBody>
      </p:sp>
    </p:spTree>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HOME BASED CARE FOR PEOPLE LIVING WITH HIV/AIDS</a:t>
            </a:r>
            <a:endParaRPr lang="en-US" sz="3200" dirty="0"/>
          </a:p>
        </p:txBody>
      </p:sp>
      <p:sp>
        <p:nvSpPr>
          <p:cNvPr id="3" name="Content Placeholder 2"/>
          <p:cNvSpPr>
            <a:spLocks noGrp="1"/>
          </p:cNvSpPr>
          <p:nvPr>
            <p:ph idx="1"/>
          </p:nvPr>
        </p:nvSpPr>
        <p:spPr/>
        <p:txBody>
          <a:bodyPr/>
          <a:lstStyle/>
          <a:p>
            <a:r>
              <a:rPr lang="en-US" dirty="0" smtClean="0"/>
              <a:t>Thus, home based care can be defined as the care given to persons infected and affected by HIV/AIDS that is extended from the health facility to the patient’s home, through family participation and community involvement. </a:t>
            </a:r>
          </a:p>
        </p:txBody>
      </p:sp>
    </p:spTree>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HOME BASED CARE FOR PEOPLE LIVING WITH HIV/AIDS</a:t>
            </a:r>
            <a:endParaRPr lang="en-US" sz="3200" dirty="0"/>
          </a:p>
        </p:txBody>
      </p:sp>
      <p:sp>
        <p:nvSpPr>
          <p:cNvPr id="3" name="Content Placeholder 2"/>
          <p:cNvSpPr>
            <a:spLocks noGrp="1"/>
          </p:cNvSpPr>
          <p:nvPr>
            <p:ph idx="1"/>
          </p:nvPr>
        </p:nvSpPr>
        <p:spPr/>
        <p:txBody>
          <a:bodyPr>
            <a:normAutofit lnSpcReduction="10000"/>
          </a:bodyPr>
          <a:lstStyle/>
          <a:p>
            <a:r>
              <a:rPr lang="en-US" dirty="0" smtClean="0"/>
              <a:t>Home based care is holistic. It is a product of collaborative efforts by the hospital, family and the community to enhance the quality of life for people infected and affected by HIV/AIDS. </a:t>
            </a:r>
          </a:p>
          <a:p>
            <a:r>
              <a:rPr lang="en-US" dirty="0" smtClean="0"/>
              <a:t>It encompasses </a:t>
            </a:r>
            <a:r>
              <a:rPr lang="en-US" b="1" dirty="0" smtClean="0"/>
              <a:t>clinical care</a:t>
            </a:r>
            <a:r>
              <a:rPr lang="en-US" dirty="0" smtClean="0"/>
              <a:t>, </a:t>
            </a:r>
            <a:r>
              <a:rPr lang="en-US" b="1" dirty="0" smtClean="0"/>
              <a:t>nursing care</a:t>
            </a:r>
            <a:r>
              <a:rPr lang="en-US" dirty="0" smtClean="0"/>
              <a:t>, </a:t>
            </a:r>
            <a:r>
              <a:rPr lang="en-US" b="1" dirty="0" smtClean="0"/>
              <a:t>counseling &amp;</a:t>
            </a:r>
            <a:r>
              <a:rPr lang="en-US" dirty="0" smtClean="0"/>
              <a:t> </a:t>
            </a:r>
            <a:r>
              <a:rPr lang="en-US" b="1" dirty="0" smtClean="0"/>
              <a:t>psycho spiritual care </a:t>
            </a:r>
            <a:r>
              <a:rPr lang="en-US" dirty="0" smtClean="0"/>
              <a:t>and </a:t>
            </a:r>
            <a:r>
              <a:rPr lang="en-US" b="1" dirty="0" smtClean="0"/>
              <a:t>social support</a:t>
            </a:r>
            <a:r>
              <a:rPr lang="en-US" dirty="0" smtClean="0"/>
              <a:t> and these form the four components of comprehensive home based care.</a:t>
            </a:r>
          </a:p>
        </p:txBody>
      </p:sp>
    </p:spTree>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HOME BASED CARE FOR PEOPLE LIVING WITH HIV/AIDS</a:t>
            </a:r>
            <a:endParaRPr lang="en-US" sz="3200" dirty="0"/>
          </a:p>
        </p:txBody>
      </p:sp>
      <p:sp>
        <p:nvSpPr>
          <p:cNvPr id="3" name="Content Placeholder 2"/>
          <p:cNvSpPr>
            <a:spLocks noGrp="1"/>
          </p:cNvSpPr>
          <p:nvPr>
            <p:ph idx="1"/>
          </p:nvPr>
        </p:nvSpPr>
        <p:spPr/>
        <p:txBody>
          <a:bodyPr>
            <a:normAutofit/>
          </a:bodyPr>
          <a:lstStyle/>
          <a:p>
            <a:pPr>
              <a:buNone/>
            </a:pPr>
            <a:r>
              <a:rPr lang="en-US" b="1" dirty="0" smtClean="0"/>
              <a:t>	Components of Comprehensive Home Based Care </a:t>
            </a:r>
            <a:endParaRPr lang="en-US" dirty="0" smtClean="0"/>
          </a:p>
          <a:p>
            <a:pPr marL="514350" lvl="0" indent="-514350">
              <a:buFont typeface="+mj-lt"/>
              <a:buAutoNum type="arabicPeriod"/>
            </a:pPr>
            <a:r>
              <a:rPr lang="en-US" dirty="0" smtClean="0"/>
              <a:t>Clinical care</a:t>
            </a:r>
          </a:p>
          <a:p>
            <a:pPr marL="514350" lvl="0" indent="-514350">
              <a:buFont typeface="+mj-lt"/>
              <a:buAutoNum type="arabicPeriod"/>
            </a:pPr>
            <a:r>
              <a:rPr lang="en-US" dirty="0" smtClean="0"/>
              <a:t>Nursing care</a:t>
            </a:r>
          </a:p>
          <a:p>
            <a:pPr marL="514350" lvl="0" indent="-514350">
              <a:buFont typeface="+mj-lt"/>
              <a:buAutoNum type="arabicPeriod"/>
            </a:pPr>
            <a:r>
              <a:rPr lang="en-US" dirty="0" smtClean="0"/>
              <a:t>Counseling and psycho spiritual care</a:t>
            </a:r>
          </a:p>
          <a:p>
            <a:pPr marL="514350" lvl="0" indent="-514350">
              <a:buFont typeface="+mj-lt"/>
              <a:buAutoNum type="arabicPeriod"/>
            </a:pPr>
            <a:r>
              <a:rPr lang="en-US" dirty="0" smtClean="0"/>
              <a:t>Social support</a:t>
            </a:r>
            <a:endParaRPr lang="en-US" dirty="0"/>
          </a:p>
        </p:txBody>
      </p:sp>
    </p:spTree>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HOME BASED CARE FOR PEOPLE LIVING WITH HIV/AIDS</a:t>
            </a:r>
            <a:endParaRPr lang="en-US" sz="3200" dirty="0"/>
          </a:p>
        </p:txBody>
      </p:sp>
      <p:sp>
        <p:nvSpPr>
          <p:cNvPr id="3" name="Content Placeholder 2"/>
          <p:cNvSpPr>
            <a:spLocks noGrp="1"/>
          </p:cNvSpPr>
          <p:nvPr>
            <p:ph idx="1"/>
          </p:nvPr>
        </p:nvSpPr>
        <p:spPr/>
        <p:txBody>
          <a:bodyPr/>
          <a:lstStyle/>
          <a:p>
            <a:pPr>
              <a:buNone/>
            </a:pPr>
            <a:r>
              <a:rPr lang="en-US" b="1" dirty="0" smtClean="0"/>
              <a:t>	Clinical Care</a:t>
            </a:r>
            <a:r>
              <a:rPr lang="en-US" dirty="0" smtClean="0"/>
              <a:t> </a:t>
            </a:r>
          </a:p>
          <a:p>
            <a:r>
              <a:rPr lang="en-US" dirty="0" smtClean="0"/>
              <a:t>Clinical care is concerned with an early diagnosis, rational treatment and planning for follow up care. </a:t>
            </a:r>
          </a:p>
          <a:p>
            <a:r>
              <a:rPr lang="en-US" dirty="0" smtClean="0"/>
              <a:t>It includes care to promote and maintain good health, hygiene and nutrition.</a:t>
            </a:r>
          </a:p>
          <a:p>
            <a:endParaRPr lang="en-US" dirty="0"/>
          </a:p>
        </p:txBody>
      </p:sp>
    </p:spTree>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HOME BASED CARE FOR PEOPLE LIVING WITH HIV/AIDS</a:t>
            </a:r>
            <a:endParaRPr lang="en-US" sz="3200" dirty="0"/>
          </a:p>
        </p:txBody>
      </p:sp>
      <p:sp>
        <p:nvSpPr>
          <p:cNvPr id="3" name="Content Placeholder 2"/>
          <p:cNvSpPr>
            <a:spLocks noGrp="1"/>
          </p:cNvSpPr>
          <p:nvPr>
            <p:ph idx="1"/>
          </p:nvPr>
        </p:nvSpPr>
        <p:spPr/>
        <p:txBody>
          <a:bodyPr>
            <a:normAutofit lnSpcReduction="10000"/>
          </a:bodyPr>
          <a:lstStyle/>
          <a:p>
            <a:pPr>
              <a:buNone/>
            </a:pPr>
            <a:r>
              <a:rPr lang="en-US" b="1" dirty="0" smtClean="0"/>
              <a:t>	Nursing Care</a:t>
            </a:r>
            <a:r>
              <a:rPr lang="en-US" dirty="0" smtClean="0"/>
              <a:t> </a:t>
            </a:r>
          </a:p>
          <a:p>
            <a:r>
              <a:rPr lang="en-US" dirty="0" smtClean="0"/>
              <a:t>Nursing is defined as ‘the art of assisting individuals, sick or well, to do those things they would do if they had the strength, knowledge, or will, or to a peaceful death.’</a:t>
            </a:r>
          </a:p>
          <a:p>
            <a:r>
              <a:rPr lang="en-US" dirty="0" smtClean="0"/>
              <a:t>Nursing care for people living with HIV/AIDS is aimed at alleviating physical and psychological symptoms as well as maximizing the level of function of the affected person. </a:t>
            </a:r>
          </a:p>
        </p:txBody>
      </p:sp>
    </p:spTree>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HOME BASED CARE FOR PEOPLE LIVING WITH HIV/AIDS</a:t>
            </a:r>
            <a:endParaRPr lang="en-US" sz="3200" dirty="0"/>
          </a:p>
        </p:txBody>
      </p:sp>
      <p:sp>
        <p:nvSpPr>
          <p:cNvPr id="3" name="Content Placeholder 2"/>
          <p:cNvSpPr>
            <a:spLocks noGrp="1"/>
          </p:cNvSpPr>
          <p:nvPr>
            <p:ph idx="1"/>
          </p:nvPr>
        </p:nvSpPr>
        <p:spPr/>
        <p:txBody>
          <a:bodyPr>
            <a:normAutofit fontScale="92500"/>
          </a:bodyPr>
          <a:lstStyle/>
          <a:p>
            <a:pPr>
              <a:buNone/>
            </a:pPr>
            <a:r>
              <a:rPr lang="en-US" b="1" dirty="0" smtClean="0"/>
              <a:t>	Nursing Care</a:t>
            </a:r>
            <a:endParaRPr lang="en-US" dirty="0" smtClean="0"/>
          </a:p>
          <a:p>
            <a:r>
              <a:rPr lang="en-US" dirty="0" smtClean="0"/>
              <a:t>A systematic assessment of the needs of the sick individual and provision of care to meet those needs is important in achieving the nursing aims. </a:t>
            </a:r>
          </a:p>
          <a:p>
            <a:r>
              <a:rPr lang="en-US" dirty="0" smtClean="0"/>
              <a:t>While the PLWHA is still in the hospital, there is recruitment into a home based care programme for patients and relatives. </a:t>
            </a:r>
          </a:p>
          <a:p>
            <a:r>
              <a:rPr lang="en-US" dirty="0" smtClean="0"/>
              <a:t>Preparation of a hospital discharge plan should be taken as a priority.</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4 Cs used in STI management </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Counseling</a:t>
            </a:r>
            <a:r>
              <a:rPr lang="en-US" dirty="0"/>
              <a:t/>
            </a:r>
            <a:br>
              <a:rPr lang="en-US" dirty="0"/>
            </a:br>
            <a:r>
              <a:rPr lang="en-US" dirty="0"/>
              <a:t>This requires that you discuss the condition with the patient with an aim of finding a solution or ways of preventing STIs re-infection and spread. (Revise </a:t>
            </a:r>
            <a:r>
              <a:rPr lang="en-US" dirty="0" smtClean="0"/>
              <a:t>counseling </a:t>
            </a:r>
            <a:r>
              <a:rPr lang="en-US" dirty="0"/>
              <a:t>skills</a:t>
            </a:r>
            <a:r>
              <a:rPr lang="en-US" dirty="0" smtClean="0"/>
              <a:t>).</a:t>
            </a:r>
            <a:r>
              <a:rPr lang="en-US" b="1" dirty="0"/>
              <a:t> </a:t>
            </a:r>
            <a:endParaRPr lang="en-US" dirty="0"/>
          </a:p>
          <a:p>
            <a:r>
              <a:rPr lang="en-US" b="1" dirty="0"/>
              <a:t>Compliance</a:t>
            </a:r>
            <a:r>
              <a:rPr lang="en-US" dirty="0"/>
              <a:t/>
            </a:r>
            <a:br>
              <a:rPr lang="en-US" dirty="0"/>
            </a:br>
            <a:r>
              <a:rPr lang="en-US" dirty="0"/>
              <a:t>You need to explain to the patient the danger of self medication and that they should take the full dose of the prescribed medicine for better results</a:t>
            </a:r>
            <a:r>
              <a:rPr lang="en-US" dirty="0" smtClean="0"/>
              <a:t>.</a:t>
            </a:r>
            <a:endParaRPr lang="en-US" dirty="0"/>
          </a:p>
        </p:txBody>
      </p:sp>
    </p:spTree>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HOME BASED CARE FOR PEOPLE LIVING WITH HIV/AIDS</a:t>
            </a:r>
            <a:endParaRPr lang="en-US" sz="3200"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The common presenting problems requiring nursing care are:</a:t>
            </a:r>
          </a:p>
          <a:p>
            <a:pPr lvl="0"/>
            <a:r>
              <a:rPr lang="en-US" dirty="0" smtClean="0"/>
              <a:t>Diarrhoea</a:t>
            </a:r>
          </a:p>
          <a:p>
            <a:pPr lvl="0"/>
            <a:r>
              <a:rPr lang="en-US" dirty="0" smtClean="0"/>
              <a:t>Difficulty in swallowing (</a:t>
            </a:r>
            <a:r>
              <a:rPr lang="en-US" dirty="0" err="1" smtClean="0"/>
              <a:t>dysphagia</a:t>
            </a:r>
            <a:r>
              <a:rPr lang="en-US" dirty="0" smtClean="0"/>
              <a:t>)</a:t>
            </a:r>
          </a:p>
          <a:p>
            <a:pPr lvl="0"/>
            <a:r>
              <a:rPr lang="en-US" dirty="0" smtClean="0"/>
              <a:t>Difficulty in breathing (</a:t>
            </a:r>
            <a:r>
              <a:rPr lang="en-US" dirty="0" err="1" smtClean="0"/>
              <a:t>dyspnea</a:t>
            </a:r>
            <a:r>
              <a:rPr lang="en-US" dirty="0" smtClean="0"/>
              <a:t>)</a:t>
            </a:r>
          </a:p>
          <a:p>
            <a:pPr lvl="0"/>
            <a:r>
              <a:rPr lang="en-US" dirty="0" smtClean="0"/>
              <a:t>Swelling of body parts (oedema)</a:t>
            </a:r>
          </a:p>
          <a:p>
            <a:pPr lvl="0"/>
            <a:r>
              <a:rPr lang="en-US" dirty="0" smtClean="0"/>
              <a:t>High temperature (fever)</a:t>
            </a:r>
          </a:p>
          <a:p>
            <a:pPr lvl="0"/>
            <a:r>
              <a:rPr lang="en-US" dirty="0" smtClean="0"/>
              <a:t>Nausea and vomiting</a:t>
            </a:r>
          </a:p>
          <a:p>
            <a:pPr lvl="0"/>
            <a:r>
              <a:rPr lang="en-US" dirty="0" smtClean="0"/>
              <a:t>Nutritional deficiency</a:t>
            </a:r>
          </a:p>
          <a:p>
            <a:pPr lvl="0"/>
            <a:r>
              <a:rPr lang="en-US" dirty="0" smtClean="0"/>
              <a:t>Skin or mucous membrane lesions</a:t>
            </a:r>
          </a:p>
          <a:p>
            <a:pPr lvl="0"/>
            <a:r>
              <a:rPr lang="en-US" dirty="0" smtClean="0"/>
              <a:t>Unkempt mouth and body</a:t>
            </a:r>
          </a:p>
          <a:p>
            <a:pPr lvl="0"/>
            <a:r>
              <a:rPr lang="en-US" dirty="0" smtClean="0"/>
              <a:t>Neurological impairment</a:t>
            </a:r>
          </a:p>
          <a:p>
            <a:pPr lvl="0"/>
            <a:r>
              <a:rPr lang="en-US" dirty="0" smtClean="0"/>
              <a:t>Pain</a:t>
            </a:r>
          </a:p>
        </p:txBody>
      </p:sp>
    </p:spTree>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HOME BASED CARE FOR PEOPLE LIVING WITH HIV/AIDS</a:t>
            </a:r>
            <a:endParaRPr lang="en-US" sz="3200" dirty="0"/>
          </a:p>
        </p:txBody>
      </p:sp>
      <p:sp>
        <p:nvSpPr>
          <p:cNvPr id="3" name="Content Placeholder 2"/>
          <p:cNvSpPr>
            <a:spLocks noGrp="1"/>
          </p:cNvSpPr>
          <p:nvPr>
            <p:ph idx="1"/>
          </p:nvPr>
        </p:nvSpPr>
        <p:spPr/>
        <p:txBody>
          <a:bodyPr>
            <a:normAutofit fontScale="85000" lnSpcReduction="10000"/>
          </a:bodyPr>
          <a:lstStyle/>
          <a:p>
            <a:pPr>
              <a:buNone/>
            </a:pPr>
            <a:r>
              <a:rPr lang="en-US" dirty="0" smtClean="0"/>
              <a:t>	Nursing also incorporates palliative and terminal care and intends to meet the following patient’s needs:</a:t>
            </a:r>
          </a:p>
          <a:p>
            <a:pPr lvl="0"/>
            <a:r>
              <a:rPr lang="en-US" dirty="0" smtClean="0"/>
              <a:t>Symptom control</a:t>
            </a:r>
          </a:p>
          <a:p>
            <a:pPr lvl="0"/>
            <a:r>
              <a:rPr lang="en-US" dirty="0" smtClean="0"/>
              <a:t>Comfort/reassurance</a:t>
            </a:r>
          </a:p>
          <a:p>
            <a:pPr lvl="0"/>
            <a:r>
              <a:rPr lang="en-US" dirty="0" smtClean="0"/>
              <a:t>Nutrition</a:t>
            </a:r>
          </a:p>
          <a:p>
            <a:pPr lvl="0"/>
            <a:r>
              <a:rPr lang="en-US" dirty="0" smtClean="0"/>
              <a:t>Coping with loss and change</a:t>
            </a:r>
          </a:p>
          <a:p>
            <a:pPr lvl="0"/>
            <a:r>
              <a:rPr lang="en-US" dirty="0" smtClean="0"/>
              <a:t>Preparing for death</a:t>
            </a:r>
          </a:p>
          <a:p>
            <a:pPr lvl="0"/>
            <a:r>
              <a:rPr lang="en-US" dirty="0" smtClean="0"/>
              <a:t>Personal and environmental hygiene</a:t>
            </a:r>
          </a:p>
          <a:p>
            <a:pPr lvl="0"/>
            <a:r>
              <a:rPr lang="en-US" dirty="0" smtClean="0"/>
              <a:t>Medication and follow up</a:t>
            </a:r>
          </a:p>
          <a:p>
            <a:pPr lvl="0"/>
            <a:r>
              <a:rPr lang="en-US" dirty="0" smtClean="0"/>
              <a:t>Pain management</a:t>
            </a:r>
          </a:p>
          <a:p>
            <a:endParaRPr lang="en-US" dirty="0"/>
          </a:p>
        </p:txBody>
      </p:sp>
    </p:spTree>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HOME BASED CARE FOR PEOPLE LIVING WITH HIV/AIDS</a:t>
            </a:r>
            <a:endParaRPr lang="en-US" sz="3200"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	Counseling and Psycho Spiritual Care</a:t>
            </a:r>
            <a:r>
              <a:rPr lang="en-US" dirty="0" smtClean="0"/>
              <a:t> </a:t>
            </a:r>
          </a:p>
          <a:p>
            <a:r>
              <a:rPr lang="en-US" dirty="0" smtClean="0"/>
              <a:t>This component of the caring process includes reducing stress and anxiety for both the patient and family members, promoting positive living, and helping individuals to make informed decisions on HIV testing, plan for the future and behavioural change, make risk reduction plans, and involve sexual partner(s) in such decisions.</a:t>
            </a:r>
          </a:p>
          <a:p>
            <a:r>
              <a:rPr lang="en-US" dirty="0" smtClean="0"/>
              <a:t>The counseling component is particularly important given the emotional and spiritual upheaval the disease causes. Remember that home based care does not end when a person succumbs to the disease. It must be extended to the survivors, especially the children.</a:t>
            </a:r>
          </a:p>
        </p:txBody>
      </p:sp>
    </p:spTree>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HOME BASED CARE FOR PEOPLE LIVING WITH HIV/AIDS</a:t>
            </a:r>
            <a:endParaRPr lang="en-US" sz="3200" dirty="0"/>
          </a:p>
        </p:txBody>
      </p:sp>
      <p:sp>
        <p:nvSpPr>
          <p:cNvPr id="3" name="Content Placeholder 2"/>
          <p:cNvSpPr>
            <a:spLocks noGrp="1"/>
          </p:cNvSpPr>
          <p:nvPr>
            <p:ph idx="1"/>
          </p:nvPr>
        </p:nvSpPr>
        <p:spPr/>
        <p:txBody>
          <a:bodyPr>
            <a:normAutofit fontScale="85000" lnSpcReduction="10000"/>
          </a:bodyPr>
          <a:lstStyle/>
          <a:p>
            <a:pPr>
              <a:buNone/>
            </a:pPr>
            <a:r>
              <a:rPr lang="en-US" b="1" dirty="0" smtClean="0"/>
              <a:t>	Social Care</a:t>
            </a:r>
            <a:r>
              <a:rPr lang="en-US" dirty="0" smtClean="0"/>
              <a:t> </a:t>
            </a:r>
          </a:p>
          <a:p>
            <a:r>
              <a:rPr lang="en-US" dirty="0" smtClean="0"/>
              <a:t>Social support includes information and referral to support groups, welfare services, and legal advice for individuals and families, and provision of material assistance where possible.</a:t>
            </a:r>
          </a:p>
          <a:p>
            <a:r>
              <a:rPr lang="en-US" dirty="0" smtClean="0"/>
              <a:t>Home based care can provide the support that will enable the HIV positive person to extend their productive life for many years. </a:t>
            </a:r>
          </a:p>
          <a:p>
            <a:r>
              <a:rPr lang="en-US" dirty="0" smtClean="0"/>
              <a:t>It enables the patient to live positively with the disease because home based care recognizes that a diagnosis of HIV does not necessarily mean death is at hand.</a:t>
            </a:r>
          </a:p>
        </p:txBody>
      </p:sp>
    </p:spTree>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HOME BASED CARE FOR PEOPLE LIVING WITH HIV/AIDS</a:t>
            </a:r>
            <a:endParaRPr lang="en-US" sz="3200" dirty="0"/>
          </a:p>
        </p:txBody>
      </p:sp>
      <p:sp>
        <p:nvSpPr>
          <p:cNvPr id="3" name="Content Placeholder 2"/>
          <p:cNvSpPr>
            <a:spLocks noGrp="1"/>
          </p:cNvSpPr>
          <p:nvPr>
            <p:ph idx="1"/>
          </p:nvPr>
        </p:nvSpPr>
        <p:spPr/>
        <p:txBody>
          <a:bodyPr>
            <a:normAutofit fontScale="77500" lnSpcReduction="20000"/>
          </a:bodyPr>
          <a:lstStyle/>
          <a:p>
            <a:r>
              <a:rPr lang="en-US" dirty="0" smtClean="0"/>
              <a:t>This type of care also helps people change attitudes towards persons living with HIV/AIDS and towards the disease itself. </a:t>
            </a:r>
            <a:br>
              <a:rPr lang="en-US" dirty="0" smtClean="0"/>
            </a:br>
            <a:r>
              <a:rPr lang="en-US" dirty="0" smtClean="0"/>
              <a:t>As a result, it reduces the stigma attached to HIV/AIDS victims.</a:t>
            </a:r>
          </a:p>
          <a:p>
            <a:r>
              <a:rPr lang="en-US" dirty="0" smtClean="0"/>
              <a:t>The disease is ultimately fatal and has no cure, therefore you all must continue with prevention efforts. It is observed that when the family and community members provide social support to their family members, neighbors and colleagues, they not only increase access to care but become involved in prevention activities. </a:t>
            </a:r>
            <a:br>
              <a:rPr lang="en-US" dirty="0" smtClean="0"/>
            </a:br>
            <a:r>
              <a:rPr lang="en-US" dirty="0" smtClean="0"/>
              <a:t>Thus home based care enhances prevention of HIV spread.</a:t>
            </a:r>
          </a:p>
        </p:txBody>
      </p:sp>
    </p:spTree>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HOME BASED CARE FOR PEOPLE LIVING WITH HIV/AIDS</a:t>
            </a:r>
            <a:endParaRPr lang="en-US" sz="3200" dirty="0"/>
          </a:p>
        </p:txBody>
      </p:sp>
      <p:sp>
        <p:nvSpPr>
          <p:cNvPr id="3" name="Content Placeholder 2"/>
          <p:cNvSpPr>
            <a:spLocks noGrp="1"/>
          </p:cNvSpPr>
          <p:nvPr>
            <p:ph idx="1"/>
          </p:nvPr>
        </p:nvSpPr>
        <p:spPr/>
        <p:txBody>
          <a:bodyPr/>
          <a:lstStyle/>
          <a:p>
            <a:r>
              <a:rPr lang="en-US" dirty="0" smtClean="0"/>
              <a:t>Home based care is a teamwork affair, as people with HIV/AIDS have needs of different types which dictate that a variety of care providers must work collaboratively for their patient’s welfare. This collaboration is called 'a continuum of care'.</a:t>
            </a:r>
          </a:p>
          <a:p>
            <a:endParaRPr lang="en-US" dirty="0"/>
          </a:p>
        </p:txBody>
      </p:sp>
    </p:spTree>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b="1" dirty="0" smtClean="0"/>
              <a:t>Comprehensive Care Across a Continuum From the Health Facility, Community to Home Level </a:t>
            </a:r>
            <a:r>
              <a:rPr lang="en-US" sz="3200" dirty="0" smtClean="0"/>
              <a:t/>
            </a:r>
            <a:br>
              <a:rPr lang="en-US" sz="3200" dirty="0" smtClean="0"/>
            </a:br>
            <a:r>
              <a:rPr lang="en-US" sz="3200" i="1" dirty="0" smtClean="0"/>
              <a:t> </a:t>
            </a:r>
            <a:endParaRPr lang="en-US" sz="3200" dirty="0"/>
          </a:p>
        </p:txBody>
      </p:sp>
      <p:sp>
        <p:nvSpPr>
          <p:cNvPr id="3" name="Content Placeholder 2"/>
          <p:cNvSpPr>
            <a:spLocks noGrp="1"/>
          </p:cNvSpPr>
          <p:nvPr>
            <p:ph idx="1"/>
          </p:nvPr>
        </p:nvSpPr>
        <p:spPr/>
        <p:txBody>
          <a:bodyPr>
            <a:normAutofit fontScale="77500" lnSpcReduction="20000"/>
          </a:bodyPr>
          <a:lstStyle/>
          <a:p>
            <a:r>
              <a:rPr lang="en-US" dirty="0" smtClean="0"/>
              <a:t>The idea of a continuum of care is that the welfare of a person with HIV/AIDS is best served by integrated and complementary inputs from a variety of sources, for example, health workers, family, community, social services, religious groups and so on. However partnership between the health workers and the family forms the foundation of the care for person with HIV/AIDS. </a:t>
            </a:r>
          </a:p>
          <a:p>
            <a:r>
              <a:rPr lang="en-US" dirty="0" smtClean="0"/>
              <a:t>This partnership is based on the following ideas: The family and the health professional can  each contribute something necessary and special to the well being of the patient with HIV/AIDS.</a:t>
            </a:r>
          </a:p>
          <a:p>
            <a:pPr lvl="0"/>
            <a:r>
              <a:rPr lang="en-US" dirty="0" smtClean="0"/>
              <a:t>The family is the best source of the holistic care which people with HIV/AIDS require.</a:t>
            </a:r>
          </a:p>
        </p:txBody>
      </p:sp>
    </p:spTree>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b="1" dirty="0" smtClean="0"/>
              <a:t>Comprehensive Care Across a Continuum From the Health Facility, Community to Home Level </a:t>
            </a:r>
            <a:r>
              <a:rPr lang="en-US" sz="3200" dirty="0" smtClean="0"/>
              <a:t/>
            </a:r>
            <a:br>
              <a:rPr lang="en-US" sz="3200" dirty="0" smtClean="0"/>
            </a:br>
            <a:r>
              <a:rPr lang="en-US" sz="3200" i="1" dirty="0" smtClean="0"/>
              <a:t> </a:t>
            </a:r>
            <a:endParaRPr lang="en-US" sz="3200" dirty="0"/>
          </a:p>
        </p:txBody>
      </p:sp>
      <p:sp>
        <p:nvSpPr>
          <p:cNvPr id="3" name="Content Placeholder 2"/>
          <p:cNvSpPr>
            <a:spLocks noGrp="1"/>
          </p:cNvSpPr>
          <p:nvPr>
            <p:ph idx="1"/>
          </p:nvPr>
        </p:nvSpPr>
        <p:spPr/>
        <p:txBody>
          <a:bodyPr>
            <a:normAutofit fontScale="85000" lnSpcReduction="10000"/>
          </a:bodyPr>
          <a:lstStyle/>
          <a:p>
            <a:pPr lvl="0"/>
            <a:r>
              <a:rPr lang="en-US" dirty="0" smtClean="0"/>
              <a:t>Although people with HIV/AIDS will receive most of their care at home over the entire course of their disease, they also are likely to spend a portion of their time in hospital.</a:t>
            </a:r>
          </a:p>
          <a:p>
            <a:pPr lvl="0"/>
            <a:r>
              <a:rPr lang="en-US" dirty="0" smtClean="0"/>
              <a:t>Home care will decongest health facilities.</a:t>
            </a:r>
          </a:p>
          <a:p>
            <a:pPr lvl="0"/>
            <a:r>
              <a:rPr lang="en-US" dirty="0" smtClean="0"/>
              <a:t>To achieve effective home based care the government has given the objectives, which you must strive to achieve, and the principles are well laid down for all to follow. Make sure you understand them because as a health care provider, you are also a team member in this exercise.</a:t>
            </a:r>
            <a:endParaRPr lang="en-US" dirty="0"/>
          </a:p>
        </p:txBody>
      </p:sp>
    </p:spTree>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Objectives of home based care</a:t>
            </a:r>
            <a:endParaRPr lang="en-US" b="1" dirty="0"/>
          </a:p>
        </p:txBody>
      </p:sp>
      <p:sp>
        <p:nvSpPr>
          <p:cNvPr id="3" name="Content Placeholder 2"/>
          <p:cNvSpPr>
            <a:spLocks noGrp="1"/>
          </p:cNvSpPr>
          <p:nvPr>
            <p:ph idx="1"/>
          </p:nvPr>
        </p:nvSpPr>
        <p:spPr/>
        <p:txBody>
          <a:bodyPr>
            <a:normAutofit lnSpcReduction="10000"/>
          </a:bodyPr>
          <a:lstStyle/>
          <a:p>
            <a:pPr lvl="0"/>
            <a:r>
              <a:rPr lang="en-US" dirty="0" smtClean="0"/>
              <a:t>To facilitate the continuity of the patient’s care from the health facility to the home and community.</a:t>
            </a:r>
          </a:p>
          <a:p>
            <a:pPr lvl="0"/>
            <a:r>
              <a:rPr lang="en-US" dirty="0" smtClean="0"/>
              <a:t>To promote family and community awareness of HIV/AIDS prevention and care.</a:t>
            </a:r>
          </a:p>
          <a:p>
            <a:pPr lvl="0"/>
            <a:r>
              <a:rPr lang="en-US" dirty="0" smtClean="0"/>
              <a:t>To empower people living with HIV/AIDS, including the family, and the community with the knowledge needed to ensure long term care and support.</a:t>
            </a:r>
          </a:p>
        </p:txBody>
      </p:sp>
    </p:spTree>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Objectives of home based care</a:t>
            </a:r>
            <a:endParaRPr lang="en-US" b="1" dirty="0"/>
          </a:p>
        </p:txBody>
      </p:sp>
      <p:sp>
        <p:nvSpPr>
          <p:cNvPr id="3" name="Content Placeholder 2"/>
          <p:cNvSpPr>
            <a:spLocks noGrp="1"/>
          </p:cNvSpPr>
          <p:nvPr>
            <p:ph idx="1"/>
          </p:nvPr>
        </p:nvSpPr>
        <p:spPr/>
        <p:txBody>
          <a:bodyPr>
            <a:normAutofit fontScale="92500" lnSpcReduction="10000"/>
          </a:bodyPr>
          <a:lstStyle/>
          <a:p>
            <a:pPr lvl="0"/>
            <a:r>
              <a:rPr lang="en-US" dirty="0" smtClean="0"/>
              <a:t>To raise the acceptability of the infected by the family/community, hence reducing the stigma associated with AIDS.</a:t>
            </a:r>
          </a:p>
          <a:p>
            <a:pPr lvl="0"/>
            <a:r>
              <a:rPr lang="en-US" dirty="0" smtClean="0"/>
              <a:t>To streamline the patient referral from institutions into the community to appropriate health and social facilities.</a:t>
            </a:r>
          </a:p>
          <a:p>
            <a:pPr lvl="0"/>
            <a:r>
              <a:rPr lang="en-US" dirty="0" smtClean="0"/>
              <a:t>To facilitate quality community care for the infected and affected.</a:t>
            </a:r>
          </a:p>
          <a:p>
            <a:pPr lvl="0"/>
            <a:r>
              <a:rPr lang="en-US" dirty="0" smtClean="0"/>
              <a:t>To mobilize the resources necessary for sustainability of the home based care service.</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4 Cs used in STI management </a:t>
            </a:r>
            <a:endParaRPr lang="en-US" dirty="0"/>
          </a:p>
        </p:txBody>
      </p:sp>
      <p:sp>
        <p:nvSpPr>
          <p:cNvPr id="3" name="Content Placeholder 2"/>
          <p:cNvSpPr>
            <a:spLocks noGrp="1"/>
          </p:cNvSpPr>
          <p:nvPr>
            <p:ph idx="1"/>
          </p:nvPr>
        </p:nvSpPr>
        <p:spPr/>
        <p:txBody>
          <a:bodyPr>
            <a:normAutofit lnSpcReduction="10000"/>
          </a:bodyPr>
          <a:lstStyle/>
          <a:p>
            <a:r>
              <a:rPr lang="en-US" b="1" dirty="0"/>
              <a:t>Condoms</a:t>
            </a:r>
            <a:r>
              <a:rPr lang="en-US" dirty="0"/>
              <a:t/>
            </a:r>
            <a:br>
              <a:rPr lang="en-US" dirty="0"/>
            </a:br>
            <a:r>
              <a:rPr lang="en-US" dirty="0"/>
              <a:t>You need to explain and demonstrate proper use of the condom, if abstinence is impossible. Also condoms should be availed to those who need them to make sex safer</a:t>
            </a:r>
            <a:r>
              <a:rPr lang="en-US" dirty="0" smtClean="0"/>
              <a:t>.</a:t>
            </a:r>
            <a:endParaRPr lang="en-US" dirty="0"/>
          </a:p>
          <a:p>
            <a:r>
              <a:rPr lang="en-US" b="1" dirty="0"/>
              <a:t>Contact </a:t>
            </a:r>
            <a:r>
              <a:rPr lang="en-US" b="1" dirty="0" smtClean="0"/>
              <a:t>Tracing</a:t>
            </a:r>
            <a:r>
              <a:rPr lang="en-US" dirty="0"/>
              <a:t/>
            </a:r>
            <a:br>
              <a:rPr lang="en-US" dirty="0"/>
            </a:br>
            <a:r>
              <a:rPr lang="en-US" dirty="0"/>
              <a:t>This is for the purpose of treating sex partner(s) to avoid  re-infection and spread of STI.</a:t>
            </a:r>
          </a:p>
        </p:txBody>
      </p:sp>
    </p:spTree>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Principles of Home Based Care </a:t>
            </a:r>
            <a:r>
              <a:rPr lang="en-US" dirty="0" smtClean="0"/>
              <a:t/>
            </a:r>
            <a:br>
              <a:rPr lang="en-US" dirty="0" smtClean="0"/>
            </a:br>
            <a:r>
              <a:rPr lang="en-US" b="1" dirty="0" smtClean="0"/>
              <a:t> </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	To ensure that the foregoing benefits are realized, home based care should be regarded as a holistic system of care with provisions for:</a:t>
            </a:r>
          </a:p>
          <a:p>
            <a:pPr marL="514350" lvl="0" indent="-514350">
              <a:buFont typeface="+mj-lt"/>
              <a:buAutoNum type="arabicPeriod"/>
            </a:pPr>
            <a:r>
              <a:rPr lang="en-US" dirty="0" smtClean="0"/>
              <a:t>Ensuring appropriate, cost effective access to quality health care and support to enable persons living with HIV/AIDS to retain their self sufficiency and maintain quality of life</a:t>
            </a:r>
          </a:p>
          <a:p>
            <a:pPr marL="514350" lvl="0" indent="-514350">
              <a:buFont typeface="+mj-lt"/>
              <a:buAutoNum type="arabicPeriod"/>
            </a:pPr>
            <a:r>
              <a:rPr lang="en-US" dirty="0" smtClean="0"/>
              <a:t>Encouraging active participation and involvement of those most affected, the persons living with HIV/AIDS</a:t>
            </a:r>
          </a:p>
          <a:p>
            <a:pPr marL="514350" lvl="0" indent="-514350">
              <a:buFont typeface="+mj-lt"/>
              <a:buAutoNum type="arabicPeriod"/>
            </a:pPr>
            <a:r>
              <a:rPr lang="en-US" dirty="0" smtClean="0"/>
              <a:t>Fostering the active participation and involvement of those most able to provide support to the community at all levels</a:t>
            </a:r>
          </a:p>
          <a:p>
            <a:pPr>
              <a:buNone/>
            </a:pPr>
            <a:endParaRPr lang="en-US" dirty="0"/>
          </a:p>
        </p:txBody>
      </p:sp>
    </p:spTree>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Principles of Home Based Care</a:t>
            </a:r>
            <a:endParaRPr lang="en-US" dirty="0"/>
          </a:p>
        </p:txBody>
      </p:sp>
      <p:sp>
        <p:nvSpPr>
          <p:cNvPr id="3" name="Content Placeholder 2"/>
          <p:cNvSpPr>
            <a:spLocks noGrp="1"/>
          </p:cNvSpPr>
          <p:nvPr>
            <p:ph idx="1"/>
          </p:nvPr>
        </p:nvSpPr>
        <p:spPr/>
        <p:txBody>
          <a:bodyPr>
            <a:normAutofit fontScale="85000" lnSpcReduction="20000"/>
          </a:bodyPr>
          <a:lstStyle/>
          <a:p>
            <a:pPr marL="514350" lvl="0" indent="-514350">
              <a:buNone/>
            </a:pPr>
            <a:r>
              <a:rPr lang="en-US" dirty="0" smtClean="0"/>
              <a:t>4.   Targeting social assistance to all affected families, especially children</a:t>
            </a:r>
          </a:p>
          <a:p>
            <a:pPr marL="514350" lvl="0" indent="-514350">
              <a:buNone/>
            </a:pPr>
            <a:r>
              <a:rPr lang="en-US" dirty="0" smtClean="0"/>
              <a:t>5.   Caring for caregivers, in order to minimize the physical and spiritual exhaustion that can come with the prolonged care of the terminally ill</a:t>
            </a:r>
          </a:p>
          <a:p>
            <a:pPr marL="514350" lvl="0" indent="-514350">
              <a:buNone/>
            </a:pPr>
            <a:r>
              <a:rPr lang="en-US" dirty="0" smtClean="0"/>
              <a:t>6.   Ensuring respect for the basic human rights of PLWHAs</a:t>
            </a:r>
          </a:p>
          <a:p>
            <a:pPr lvl="0">
              <a:buNone/>
            </a:pPr>
            <a:r>
              <a:rPr lang="en-US" dirty="0" smtClean="0"/>
              <a:t>7.	   Developing the vital role of home based care as the      	link between prevention and care</a:t>
            </a:r>
          </a:p>
          <a:p>
            <a:pPr lvl="0">
              <a:buNone/>
            </a:pPr>
            <a:r>
              <a:rPr lang="en-US" dirty="0" smtClean="0"/>
              <a:t>8.  Taking a multi sector approach to care and support</a:t>
            </a:r>
          </a:p>
          <a:p>
            <a:pPr lvl="0">
              <a:buNone/>
            </a:pPr>
            <a:r>
              <a:rPr lang="en-US" dirty="0" smtClean="0"/>
              <a:t>9.  Addressing the reproductive health and family  	planning needs of persons living with HIV/AIDS</a:t>
            </a:r>
            <a:endParaRPr lang="en-US" dirty="0"/>
          </a:p>
        </p:txBody>
      </p:sp>
    </p:spTree>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Needs of PLWHAs</a:t>
            </a:r>
            <a:endParaRPr lang="en-US" dirty="0"/>
          </a:p>
        </p:txBody>
      </p:sp>
      <p:sp>
        <p:nvSpPr>
          <p:cNvPr id="3" name="Content Placeholder 2"/>
          <p:cNvSpPr>
            <a:spLocks noGrp="1"/>
          </p:cNvSpPr>
          <p:nvPr>
            <p:ph idx="1"/>
          </p:nvPr>
        </p:nvSpPr>
        <p:spPr/>
        <p:txBody>
          <a:bodyPr/>
          <a:lstStyle/>
          <a:p>
            <a:r>
              <a:rPr lang="en-US" dirty="0" smtClean="0"/>
              <a:t>Persons living with HIV/AIDS have </a:t>
            </a:r>
            <a:r>
              <a:rPr lang="en-US" b="1" dirty="0" smtClean="0"/>
              <a:t>physical,</a:t>
            </a:r>
            <a:r>
              <a:rPr lang="en-US" dirty="0" smtClean="0"/>
              <a:t> </a:t>
            </a:r>
            <a:r>
              <a:rPr lang="en-US" b="1" dirty="0" smtClean="0"/>
              <a:t>spiritual</a:t>
            </a:r>
            <a:r>
              <a:rPr lang="en-US" dirty="0" smtClean="0"/>
              <a:t>, </a:t>
            </a:r>
            <a:r>
              <a:rPr lang="en-US" b="1" dirty="0" smtClean="0"/>
              <a:t>social</a:t>
            </a:r>
            <a:r>
              <a:rPr lang="en-US" dirty="0" smtClean="0"/>
              <a:t>, and </a:t>
            </a:r>
            <a:r>
              <a:rPr lang="en-US" b="1" dirty="0" smtClean="0"/>
              <a:t>psychological needs </a:t>
            </a:r>
            <a:r>
              <a:rPr lang="en-US" dirty="0" smtClean="0"/>
              <a:t>that must be met in order to enhance both the </a:t>
            </a:r>
            <a:r>
              <a:rPr lang="en-US" b="1" dirty="0" smtClean="0"/>
              <a:t>quality and the length of their lives. </a:t>
            </a:r>
          </a:p>
          <a:p>
            <a:pPr>
              <a:buNone/>
            </a:pPr>
            <a:endParaRPr lang="en-US" dirty="0"/>
          </a:p>
        </p:txBody>
      </p:sp>
    </p:spTree>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Home based care</a:t>
            </a:r>
            <a:r>
              <a:rPr lang="en-US" dirty="0" smtClean="0"/>
              <a:t/>
            </a:r>
            <a:br>
              <a:rPr lang="en-US" dirty="0" smtClean="0"/>
            </a:br>
            <a:r>
              <a:rPr lang="en-US" b="1" dirty="0" smtClean="0"/>
              <a:t/>
            </a:r>
            <a:br>
              <a:rPr lang="en-US" b="1" dirty="0" smtClean="0"/>
            </a:br>
            <a:endParaRPr lang="en-US" dirty="0"/>
          </a:p>
        </p:txBody>
      </p:sp>
      <p:sp>
        <p:nvSpPr>
          <p:cNvPr id="3" name="Content Placeholder 2"/>
          <p:cNvSpPr>
            <a:spLocks noGrp="1"/>
          </p:cNvSpPr>
          <p:nvPr>
            <p:ph idx="1"/>
          </p:nvPr>
        </p:nvSpPr>
        <p:spPr/>
        <p:txBody>
          <a:bodyPr>
            <a:normAutofit fontScale="92500" lnSpcReduction="10000"/>
          </a:bodyPr>
          <a:lstStyle/>
          <a:p>
            <a:pPr lvl="0">
              <a:buNone/>
            </a:pPr>
            <a:r>
              <a:rPr lang="en-US" b="1" dirty="0" smtClean="0"/>
              <a:t>	Physical Needs</a:t>
            </a:r>
            <a:endParaRPr lang="en-US" dirty="0" smtClean="0"/>
          </a:p>
          <a:p>
            <a:pPr lvl="0"/>
            <a:r>
              <a:rPr lang="en-US" dirty="0" smtClean="0"/>
              <a:t>Drugs for treatment of opportunistic infections and prevention of mother to child transmission</a:t>
            </a:r>
          </a:p>
          <a:p>
            <a:pPr lvl="0"/>
            <a:r>
              <a:rPr lang="en-US" dirty="0" smtClean="0"/>
              <a:t>Clinical care, including medication and regular check ups, to ensure immediate management</a:t>
            </a:r>
          </a:p>
          <a:p>
            <a:pPr lvl="0"/>
            <a:r>
              <a:rPr lang="en-US" dirty="0" smtClean="0"/>
              <a:t>Clothing, housing, food, education of children</a:t>
            </a:r>
          </a:p>
          <a:p>
            <a:pPr lvl="0"/>
            <a:r>
              <a:rPr lang="en-US" dirty="0" smtClean="0"/>
              <a:t>General nursing care, including attention to toilet needs, observation of vital signs, care of wounds, personal and oral hygiene, and comfort</a:t>
            </a:r>
          </a:p>
        </p:txBody>
      </p:sp>
    </p:spTree>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Home based care</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pPr lvl="0">
              <a:buNone/>
            </a:pPr>
            <a:r>
              <a:rPr lang="en-US" b="1" dirty="0" smtClean="0"/>
              <a:t>	Physical Needs</a:t>
            </a:r>
            <a:endParaRPr lang="en-US" dirty="0" smtClean="0"/>
          </a:p>
          <a:p>
            <a:pPr lvl="0"/>
            <a:r>
              <a:rPr lang="en-US" dirty="0" smtClean="0"/>
              <a:t>Nutritional needs, that is, provision of an affordable and locally available balanced diet</a:t>
            </a:r>
          </a:p>
          <a:p>
            <a:pPr lvl="0"/>
            <a:r>
              <a:rPr lang="en-US" dirty="0" smtClean="0"/>
              <a:t>Physical therapy, exercise, massage</a:t>
            </a:r>
          </a:p>
          <a:p>
            <a:pPr lvl="0"/>
            <a:r>
              <a:rPr lang="en-US" dirty="0" smtClean="0"/>
              <a:t>Information, education, and communication. This includes up to date, accurate information on HIV/AIDS and safer sexual </a:t>
            </a:r>
            <a:r>
              <a:rPr lang="en-US" dirty="0" err="1" smtClean="0"/>
              <a:t>behaviour</a:t>
            </a:r>
            <a:r>
              <a:rPr lang="en-US" dirty="0" smtClean="0"/>
              <a:t>, writing a will, and preparing for the eventuality of death. All these are aimed to helping the patient to live more comfortably and cope with the HIV infection</a:t>
            </a:r>
          </a:p>
        </p:txBody>
      </p:sp>
    </p:spTree>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Home based care</a:t>
            </a:r>
            <a:endParaRPr lang="en-US" sz="4000"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	Spiritual/Pastoral Needs</a:t>
            </a:r>
            <a:endParaRPr lang="en-US" dirty="0" smtClean="0"/>
          </a:p>
          <a:p>
            <a:r>
              <a:rPr lang="en-US" dirty="0" smtClean="0"/>
              <a:t>Strengthening existing faith and helping the PLWHA in spiritual growth boosts the spiritual aspect of life. This plays a great part in encouraging the person to have a positive view of life and to forgive others for any misconceptions and blames. The PLWHA will therefore be able to: </a:t>
            </a:r>
          </a:p>
          <a:p>
            <a:pPr marL="514350" lvl="0" indent="-514350">
              <a:buFont typeface="+mj-lt"/>
              <a:buAutoNum type="arabicPeriod"/>
            </a:pPr>
            <a:r>
              <a:rPr lang="en-US" dirty="0" smtClean="0"/>
              <a:t>Accept forgiveness by others</a:t>
            </a:r>
          </a:p>
          <a:p>
            <a:pPr marL="514350" lvl="0" indent="-514350">
              <a:buFont typeface="+mj-lt"/>
              <a:buAutoNum type="arabicPeriod"/>
            </a:pPr>
            <a:r>
              <a:rPr lang="en-US" dirty="0" smtClean="0"/>
              <a:t>Forgive others</a:t>
            </a:r>
          </a:p>
          <a:p>
            <a:pPr marL="514350" lvl="0" indent="-514350">
              <a:buFont typeface="+mj-lt"/>
              <a:buAutoNum type="arabicPeriod"/>
            </a:pPr>
            <a:r>
              <a:rPr lang="en-US" dirty="0" smtClean="0"/>
              <a:t>Have reassurance that God accepts them</a:t>
            </a:r>
          </a:p>
        </p:txBody>
      </p:sp>
    </p:spTree>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Home based care</a:t>
            </a:r>
            <a:endParaRPr lang="en-US" sz="4000" dirty="0"/>
          </a:p>
        </p:txBody>
      </p:sp>
      <p:sp>
        <p:nvSpPr>
          <p:cNvPr id="3" name="Content Placeholder 2"/>
          <p:cNvSpPr>
            <a:spLocks noGrp="1"/>
          </p:cNvSpPr>
          <p:nvPr>
            <p:ph idx="1"/>
          </p:nvPr>
        </p:nvSpPr>
        <p:spPr/>
        <p:txBody>
          <a:bodyPr/>
          <a:lstStyle/>
          <a:p>
            <a:pPr marL="514350" lvl="0" indent="-514350">
              <a:buNone/>
            </a:pPr>
            <a:r>
              <a:rPr lang="en-US" b="1" dirty="0" smtClean="0"/>
              <a:t>	Spiritual/Pastoral Needs</a:t>
            </a:r>
            <a:endParaRPr lang="en-US" dirty="0" smtClean="0"/>
          </a:p>
          <a:p>
            <a:pPr marL="514350" lvl="0" indent="-514350">
              <a:buAutoNum type="arabicPeriod" startAt="4"/>
            </a:pPr>
            <a:r>
              <a:rPr lang="en-US" dirty="0" smtClean="0"/>
              <a:t>Allow religious groups to offer support</a:t>
            </a:r>
          </a:p>
          <a:p>
            <a:pPr marL="514350" lvl="0" indent="-514350">
              <a:buAutoNum type="arabicPeriod" startAt="4"/>
            </a:pPr>
            <a:r>
              <a:rPr lang="en-US" dirty="0" smtClean="0"/>
              <a:t>Have freedom of worship according to faith, which should be respected by the health worker and the care providers</a:t>
            </a:r>
          </a:p>
          <a:p>
            <a:pPr marL="514350" lvl="0" indent="-514350">
              <a:buAutoNum type="arabicPeriod" startAt="4"/>
            </a:pPr>
            <a:r>
              <a:rPr lang="en-US" dirty="0" smtClean="0"/>
              <a:t>Call a religious leader of choice for sacraments and fulfillment of </a:t>
            </a:r>
            <a:br>
              <a:rPr lang="en-US" dirty="0" smtClean="0"/>
            </a:br>
            <a:r>
              <a:rPr lang="en-US" dirty="0" smtClean="0"/>
              <a:t>other needs</a:t>
            </a:r>
          </a:p>
          <a:p>
            <a:endParaRPr lang="en-US" dirty="0"/>
          </a:p>
        </p:txBody>
      </p:sp>
    </p:spTree>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Home based care</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b="1" dirty="0" smtClean="0"/>
              <a:t>	Social Needs</a:t>
            </a:r>
          </a:p>
          <a:p>
            <a:r>
              <a:rPr lang="en-US" dirty="0" smtClean="0"/>
              <a:t>The patient needs company and association without stigma or discrimination. Therefore the family and community members should facilitate recreation and exercise at clubs/groups of their choice. </a:t>
            </a:r>
          </a:p>
          <a:p>
            <a:r>
              <a:rPr lang="en-US" dirty="0" smtClean="0"/>
              <a:t>People living with HIV/AIDS need to be considered as people of value with rights to be respected. They should be encouraged to continue with activities they enjoy, for example, political rallies, church/mosque/temple, and spiritual gatherings. </a:t>
            </a:r>
          </a:p>
        </p:txBody>
      </p:sp>
    </p:spTree>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Home based care</a:t>
            </a:r>
            <a:endParaRPr lang="en-US" sz="4000" dirty="0"/>
          </a:p>
        </p:txBody>
      </p:sp>
      <p:sp>
        <p:nvSpPr>
          <p:cNvPr id="3" name="Content Placeholder 2"/>
          <p:cNvSpPr>
            <a:spLocks noGrp="1"/>
          </p:cNvSpPr>
          <p:nvPr>
            <p:ph idx="1"/>
          </p:nvPr>
        </p:nvSpPr>
        <p:spPr/>
        <p:txBody>
          <a:bodyPr>
            <a:normAutofit lnSpcReduction="10000"/>
          </a:bodyPr>
          <a:lstStyle/>
          <a:p>
            <a:pPr>
              <a:buNone/>
            </a:pPr>
            <a:r>
              <a:rPr lang="en-US" dirty="0" smtClean="0"/>
              <a:t>	</a:t>
            </a:r>
            <a:r>
              <a:rPr lang="en-US" b="1" dirty="0" smtClean="0"/>
              <a:t>The social needs of AIDS patients include:</a:t>
            </a:r>
          </a:p>
          <a:p>
            <a:pPr marL="514350" lvl="0" indent="-514350">
              <a:buFont typeface="+mj-lt"/>
              <a:buAutoNum type="arabicParenR"/>
            </a:pPr>
            <a:r>
              <a:rPr lang="en-US" dirty="0" smtClean="0"/>
              <a:t>Respect</a:t>
            </a:r>
          </a:p>
          <a:p>
            <a:pPr marL="514350" lvl="0" indent="-514350">
              <a:buFont typeface="+mj-lt"/>
              <a:buAutoNum type="arabicParenR"/>
            </a:pPr>
            <a:r>
              <a:rPr lang="en-US" dirty="0" smtClean="0"/>
              <a:t>Love and acceptance from others</a:t>
            </a:r>
          </a:p>
          <a:p>
            <a:pPr marL="514350" lvl="0" indent="-514350">
              <a:buFont typeface="+mj-lt"/>
              <a:buAutoNum type="arabicParenR"/>
            </a:pPr>
            <a:r>
              <a:rPr lang="en-US" dirty="0" smtClean="0"/>
              <a:t>Company from those around them</a:t>
            </a:r>
          </a:p>
          <a:p>
            <a:pPr marL="514350" lvl="0" indent="-514350">
              <a:buFont typeface="+mj-lt"/>
              <a:buAutoNum type="arabicParenR"/>
            </a:pPr>
            <a:r>
              <a:rPr lang="en-US" dirty="0" smtClean="0"/>
              <a:t>A source of income</a:t>
            </a:r>
          </a:p>
          <a:p>
            <a:pPr marL="514350" lvl="0" indent="-514350">
              <a:buFont typeface="+mj-lt"/>
              <a:buAutoNum type="arabicParenR"/>
            </a:pPr>
            <a:r>
              <a:rPr lang="en-US" dirty="0" smtClean="0"/>
              <a:t>Right to own, inherit, and bequeath property</a:t>
            </a:r>
          </a:p>
          <a:p>
            <a:pPr marL="514350" lvl="0" indent="-514350">
              <a:buFont typeface="+mj-lt"/>
              <a:buAutoNum type="arabicParenR"/>
            </a:pPr>
            <a:r>
              <a:rPr lang="en-US" dirty="0" smtClean="0"/>
              <a:t>Confidentiality regarding their condition</a:t>
            </a:r>
          </a:p>
          <a:p>
            <a:pPr marL="514350" lvl="0" indent="-514350">
              <a:buFont typeface="+mj-lt"/>
              <a:buAutoNum type="arabicParenR"/>
            </a:pPr>
            <a:r>
              <a:rPr lang="en-US" dirty="0" smtClean="0"/>
              <a:t>Help with the activities of daily living</a:t>
            </a:r>
          </a:p>
        </p:txBody>
      </p:sp>
    </p:spTree>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Home based care</a:t>
            </a:r>
            <a:endParaRPr lang="en-US" sz="4000"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	Psychological Needs</a:t>
            </a:r>
            <a:endParaRPr lang="en-US" dirty="0" smtClean="0"/>
          </a:p>
          <a:p>
            <a:r>
              <a:rPr lang="en-US" dirty="0" smtClean="0"/>
              <a:t>Love, encouragement, warmth, appreciation, reassurance, and help in coping with the infection are some of the patients’ psychological needs.</a:t>
            </a:r>
          </a:p>
          <a:p>
            <a:r>
              <a:rPr lang="en-US" dirty="0" smtClean="0"/>
              <a:t>Religious groups, volunteer groups, and other support groups can play a part in meeting these needs.</a:t>
            </a:r>
          </a:p>
          <a:p>
            <a:r>
              <a:rPr lang="en-US" dirty="0" smtClean="0"/>
              <a:t> When these desires are met, the patient is encouraged to continue with daily activities as long as possible and </a:t>
            </a:r>
            <a:br>
              <a:rPr lang="en-US" dirty="0" smtClean="0"/>
            </a:br>
            <a:r>
              <a:rPr lang="en-US" dirty="0" smtClean="0"/>
              <a:t>live positively.</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a:t/>
            </a:r>
            <a:br>
              <a:rPr lang="en-US" b="1" dirty="0"/>
            </a:br>
            <a:r>
              <a:rPr lang="en-US" b="1" dirty="0" smtClean="0"/>
              <a:t>Vaginal </a:t>
            </a:r>
            <a:r>
              <a:rPr lang="en-US" b="1" dirty="0"/>
              <a:t>Discharges </a:t>
            </a:r>
            <a:r>
              <a:rPr lang="en-US" dirty="0"/>
              <a:t/>
            </a:r>
            <a:br>
              <a:rPr lang="en-US" dirty="0"/>
            </a:br>
            <a:r>
              <a:rPr lang="en-US" i="1" dirty="0"/>
              <a:t> </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r>
              <a:rPr lang="en-US" dirty="0"/>
              <a:t>Discharge in this context means the flow of secretions from the vagina. Normal vaginal discharge, which is clear, </a:t>
            </a:r>
            <a:r>
              <a:rPr lang="en-US" dirty="0" err="1"/>
              <a:t>mucoid</a:t>
            </a:r>
            <a:r>
              <a:rPr lang="en-US" dirty="0"/>
              <a:t> with no smell, </a:t>
            </a:r>
            <a:r>
              <a:rPr lang="en-US" dirty="0" smtClean="0"/>
              <a:t>and in little amount</a:t>
            </a:r>
            <a:r>
              <a:rPr lang="en-US" dirty="0"/>
              <a:t>. </a:t>
            </a:r>
            <a:endParaRPr lang="en-US" dirty="0" smtClean="0"/>
          </a:p>
          <a:p>
            <a:r>
              <a:rPr lang="en-US" dirty="0" smtClean="0"/>
              <a:t>The </a:t>
            </a:r>
            <a:r>
              <a:rPr lang="en-US" dirty="0"/>
              <a:t>normal amount might increase during ovulation or pregnancy or if the woman is using birth control pills. </a:t>
            </a:r>
            <a:endParaRPr lang="en-US" dirty="0" smtClean="0"/>
          </a:p>
          <a:p>
            <a:r>
              <a:rPr lang="en-US" dirty="0" smtClean="0"/>
              <a:t>This </a:t>
            </a:r>
            <a:r>
              <a:rPr lang="en-US" dirty="0"/>
              <a:t>differs with abnormal discharge in that the latter is a lot more and has a characteristic smell and colour. </a:t>
            </a:r>
            <a:r>
              <a:rPr lang="en-US" dirty="0" smtClean="0"/>
              <a:t>Therefore</a:t>
            </a:r>
            <a:r>
              <a:rPr lang="en-US" dirty="0"/>
              <a:t>, abnormal discharges indicate infection. </a:t>
            </a:r>
          </a:p>
        </p:txBody>
      </p:sp>
    </p:spTree>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Home based care:</a:t>
            </a:r>
            <a:endParaRPr lang="en-US" sz="4000" dirty="0"/>
          </a:p>
        </p:txBody>
      </p:sp>
      <p:sp>
        <p:nvSpPr>
          <p:cNvPr id="3" name="Content Placeholder 2"/>
          <p:cNvSpPr>
            <a:spLocks noGrp="1"/>
          </p:cNvSpPr>
          <p:nvPr>
            <p:ph idx="1"/>
          </p:nvPr>
        </p:nvSpPr>
        <p:spPr/>
        <p:txBody>
          <a:bodyPr/>
          <a:lstStyle/>
          <a:p>
            <a:pPr>
              <a:buNone/>
            </a:pPr>
            <a:r>
              <a:rPr lang="en-US" b="1" dirty="0" smtClean="0"/>
              <a:t>	Needs of the Family and Caregivers </a:t>
            </a:r>
            <a:endParaRPr lang="en-US" dirty="0" smtClean="0"/>
          </a:p>
          <a:p>
            <a:r>
              <a:rPr lang="en-US" dirty="0" smtClean="0"/>
              <a:t>Families and caregivers also have physical, psychological, and social/spiritual needs that must be met in order to maintain family </a:t>
            </a:r>
          </a:p>
          <a:p>
            <a:pPr>
              <a:buNone/>
            </a:pPr>
            <a:endParaRPr lang="en-US" dirty="0" smtClean="0"/>
          </a:p>
        </p:txBody>
      </p:sp>
    </p:spTree>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Home based care</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b="1" dirty="0" smtClean="0"/>
              <a:t>	Needs of the Family and Caregivers: Physical needs</a:t>
            </a:r>
            <a:endParaRPr lang="en-US" dirty="0" smtClean="0"/>
          </a:p>
          <a:p>
            <a:r>
              <a:rPr lang="en-US" dirty="0" smtClean="0"/>
              <a:t>Family members will need proper STD/HIV/AIDS education and demonstrations on the care they will be expected to provide. The burden of caring for someone who is very ill or dying is constant and heavy. Consequently, the family may also need help with household, farm, or other chores of which the community is better placed to support.</a:t>
            </a:r>
          </a:p>
          <a:p>
            <a:pPr>
              <a:buNone/>
            </a:pPr>
            <a:endParaRPr lang="en-US" dirty="0"/>
          </a:p>
        </p:txBody>
      </p:sp>
    </p:spTree>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 based care </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	 Needs of the Family and Caregivers: Psychological Needs</a:t>
            </a:r>
            <a:r>
              <a:rPr lang="en-US" dirty="0" smtClean="0"/>
              <a:t/>
            </a:r>
            <a:br>
              <a:rPr lang="en-US" dirty="0" smtClean="0"/>
            </a:br>
            <a:r>
              <a:rPr lang="en-US" dirty="0" smtClean="0"/>
              <a:t>The family of a PLWHA needs a lot of support, encouragement, and acceptance from community members so that they may be motivated and encouraged to care for the PLWHA without fear of being isolated. They should be adequately prepared for: </a:t>
            </a:r>
          </a:p>
          <a:p>
            <a:pPr lvl="0"/>
            <a:r>
              <a:rPr lang="en-US" dirty="0" smtClean="0"/>
              <a:t>The deterioration and eventual death of the PLWHA</a:t>
            </a:r>
          </a:p>
          <a:p>
            <a:pPr lvl="0"/>
            <a:r>
              <a:rPr lang="en-US" dirty="0" smtClean="0"/>
              <a:t>How to give </a:t>
            </a:r>
            <a:r>
              <a:rPr lang="en-US" dirty="0" err="1" smtClean="0"/>
              <a:t>unsmothering</a:t>
            </a:r>
            <a:r>
              <a:rPr lang="en-US" dirty="0" smtClean="0"/>
              <a:t> love and acceptance</a:t>
            </a:r>
          </a:p>
        </p:txBody>
      </p:sp>
    </p:spTree>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 based care</a:t>
            </a:r>
            <a:endParaRPr lang="en-US" dirty="0"/>
          </a:p>
        </p:txBody>
      </p:sp>
      <p:sp>
        <p:nvSpPr>
          <p:cNvPr id="3" name="Content Placeholder 2"/>
          <p:cNvSpPr>
            <a:spLocks noGrp="1"/>
          </p:cNvSpPr>
          <p:nvPr>
            <p:ph idx="1"/>
          </p:nvPr>
        </p:nvSpPr>
        <p:spPr/>
        <p:txBody>
          <a:bodyPr>
            <a:normAutofit fontScale="85000" lnSpcReduction="20000"/>
          </a:bodyPr>
          <a:lstStyle/>
          <a:p>
            <a:pPr lvl="0">
              <a:buNone/>
            </a:pPr>
            <a:r>
              <a:rPr lang="en-US" b="1" dirty="0" smtClean="0"/>
              <a:t>	Needs of the Family and Caregivers: Psychological Needs</a:t>
            </a:r>
            <a:endParaRPr lang="en-US" dirty="0" smtClean="0"/>
          </a:p>
          <a:p>
            <a:pPr lvl="0"/>
            <a:r>
              <a:rPr lang="en-US" dirty="0" smtClean="0"/>
              <a:t>Where and how to meet others who are going through the same experience of caring for similar PLWHAs. This gives the family members a sense of hope and a drive to go on</a:t>
            </a:r>
          </a:p>
          <a:p>
            <a:pPr lvl="0"/>
            <a:r>
              <a:rPr lang="en-US" dirty="0" smtClean="0"/>
              <a:t>The importance of observing confidentiality, for example, keeping matters relating to the PLWHA in confidence</a:t>
            </a:r>
          </a:p>
          <a:p>
            <a:pPr lvl="0"/>
            <a:r>
              <a:rPr lang="en-US" dirty="0" smtClean="0"/>
              <a:t>The very real possibility that they themselves may need to seek </a:t>
            </a:r>
            <a:r>
              <a:rPr lang="en-US" dirty="0" err="1" smtClean="0"/>
              <a:t>counselling</a:t>
            </a:r>
            <a:r>
              <a:rPr lang="en-US" dirty="0" smtClean="0"/>
              <a:t> to help them cope with the situation</a:t>
            </a:r>
            <a:endParaRPr lang="en-US" dirty="0"/>
          </a:p>
        </p:txBody>
      </p:sp>
    </p:spTree>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 based care </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	 Needs of the Family and Caregivers: Social and Spiritual/Pastoral Needs</a:t>
            </a:r>
            <a:r>
              <a:rPr lang="en-US" dirty="0" smtClean="0"/>
              <a:t/>
            </a:r>
            <a:br>
              <a:rPr lang="en-US" dirty="0" smtClean="0"/>
            </a:br>
            <a:r>
              <a:rPr lang="en-US" dirty="0" smtClean="0"/>
              <a:t>Families don’t stop being members of the community when someone gets infected with HIV/AIDS. More than ever, such families need: </a:t>
            </a:r>
          </a:p>
          <a:p>
            <a:pPr lvl="0"/>
            <a:r>
              <a:rPr lang="en-US" dirty="0" smtClean="0"/>
              <a:t>Respect and help with activities of daily living when the need arises</a:t>
            </a:r>
          </a:p>
          <a:p>
            <a:pPr lvl="0"/>
            <a:r>
              <a:rPr lang="en-US" dirty="0" smtClean="0"/>
              <a:t>Acceptance of the PLWHA and help with enabling the PLWHA to socialize and interact in the community</a:t>
            </a:r>
          </a:p>
          <a:p>
            <a:pPr lvl="0"/>
            <a:r>
              <a:rPr lang="en-US" dirty="0" smtClean="0"/>
              <a:t>Solidarity with the PLWHA and the family</a:t>
            </a:r>
          </a:p>
          <a:p>
            <a:pPr lvl="0"/>
            <a:r>
              <a:rPr lang="en-US" dirty="0" smtClean="0"/>
              <a:t>Spiritual comfort, including taking the initiative to involve the PLWHA and family in spiritual growth through worshipping and praying together</a:t>
            </a:r>
          </a:p>
          <a:p>
            <a:pPr>
              <a:buNone/>
            </a:pPr>
            <a:endParaRPr lang="en-US" dirty="0"/>
          </a:p>
        </p:txBody>
      </p:sp>
    </p:spTree>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 based care </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	Needs of Orphans:</a:t>
            </a:r>
          </a:p>
          <a:p>
            <a:r>
              <a:rPr lang="en-US" dirty="0" smtClean="0"/>
              <a:t>Orphans are a very vulnerable group who have numerous needs, some of which include: </a:t>
            </a:r>
          </a:p>
          <a:p>
            <a:pPr lvl="0"/>
            <a:r>
              <a:rPr lang="en-US" dirty="0" smtClean="0"/>
              <a:t>Acceptance by those around them resulting in a sense of belonging</a:t>
            </a:r>
          </a:p>
          <a:p>
            <a:pPr lvl="0"/>
            <a:r>
              <a:rPr lang="en-US" dirty="0" smtClean="0"/>
              <a:t>Basic needs like food, shelter, clothing, education and love</a:t>
            </a:r>
          </a:p>
          <a:p>
            <a:pPr lvl="0"/>
            <a:r>
              <a:rPr lang="en-US" dirty="0" smtClean="0"/>
              <a:t>Legal interventions in cases of property inheritance</a:t>
            </a:r>
          </a:p>
          <a:p>
            <a:pPr lvl="0"/>
            <a:r>
              <a:rPr lang="en-US" dirty="0" smtClean="0"/>
              <a:t>Protection from exploitation</a:t>
            </a:r>
          </a:p>
        </p:txBody>
      </p:sp>
    </p:spTree>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
            </a:r>
            <a:br>
              <a:rPr lang="en-US" sz="3600" dirty="0" smtClean="0"/>
            </a:br>
            <a:r>
              <a:rPr lang="en-US" sz="3600" b="1" dirty="0" smtClean="0"/>
              <a:t>Home based care: The overall responsibility of a health care provider</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pPr marL="514350" lvl="0" indent="-514350">
              <a:buFont typeface="+mj-lt"/>
              <a:buAutoNum type="arabicPeriod"/>
            </a:pPr>
            <a:r>
              <a:rPr lang="en-US" dirty="0" smtClean="0"/>
              <a:t>Educate and guide the family concerning all aspects of home based health worker needs</a:t>
            </a:r>
          </a:p>
          <a:p>
            <a:pPr marL="514350" lvl="0" indent="-514350">
              <a:buFont typeface="+mj-lt"/>
              <a:buAutoNum type="arabicPeriod"/>
            </a:pPr>
            <a:r>
              <a:rPr lang="en-US" dirty="0" smtClean="0"/>
              <a:t>Understand that families of persons with HIV/AIDS usually experience as much trauma and shock as the infected persons themselves. Therefore it is the duty of the health care provider to educate the family members</a:t>
            </a:r>
          </a:p>
          <a:p>
            <a:pPr marL="514350" lvl="0" indent="-514350">
              <a:buFont typeface="+mj-lt"/>
              <a:buAutoNum type="arabicPeriod"/>
            </a:pPr>
            <a:r>
              <a:rPr lang="en-US" dirty="0" smtClean="0"/>
              <a:t>Feel and show respect, interest and warmth, thereby reducing the family’s feelings of stigmatization and isolation</a:t>
            </a:r>
          </a:p>
          <a:p>
            <a:pPr marL="514350" lvl="0" indent="-514350">
              <a:buFont typeface="+mj-lt"/>
              <a:buAutoNum type="arabicPeriod"/>
            </a:pPr>
            <a:r>
              <a:rPr lang="en-US" dirty="0" smtClean="0"/>
              <a:t>Be simple and clear. This will help the family to understand instruction fully despite worries and anxieties, which are likely to distrust their attention</a:t>
            </a:r>
          </a:p>
          <a:p>
            <a:pPr>
              <a:buNone/>
            </a:pPr>
            <a:endParaRPr lang="en-US" dirty="0"/>
          </a:p>
        </p:txBody>
      </p:sp>
    </p:spTree>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Home based care: The overall responsibility of a health care provider</a:t>
            </a:r>
            <a:endParaRPr lang="en-US" sz="3200" dirty="0"/>
          </a:p>
        </p:txBody>
      </p:sp>
      <p:sp>
        <p:nvSpPr>
          <p:cNvPr id="3" name="Content Placeholder 2"/>
          <p:cNvSpPr>
            <a:spLocks noGrp="1"/>
          </p:cNvSpPr>
          <p:nvPr>
            <p:ph idx="1"/>
          </p:nvPr>
        </p:nvSpPr>
        <p:spPr/>
        <p:txBody>
          <a:bodyPr>
            <a:normAutofit fontScale="77500" lnSpcReduction="20000"/>
          </a:bodyPr>
          <a:lstStyle/>
          <a:p>
            <a:pPr marL="514350" indent="-514350">
              <a:buNone/>
            </a:pPr>
            <a:r>
              <a:rPr lang="en-US" dirty="0" smtClean="0"/>
              <a:t>5. Remain focused and assist the family to deal with one concern or problem at a time</a:t>
            </a:r>
          </a:p>
          <a:p>
            <a:pPr marL="514350" lvl="0" indent="-514350">
              <a:buAutoNum type="arabicPeriod" startAt="6"/>
            </a:pPr>
            <a:r>
              <a:rPr lang="en-US" dirty="0" smtClean="0"/>
              <a:t>Ensure full understanding, by asking the family to repeat instructions or suggestions in their own words, to demonstrate how to give medicine or other types of care</a:t>
            </a:r>
          </a:p>
          <a:p>
            <a:pPr marL="514350" lvl="0" indent="-514350">
              <a:buAutoNum type="arabicPeriod" startAt="6"/>
            </a:pPr>
            <a:r>
              <a:rPr lang="en-US" dirty="0" smtClean="0"/>
              <a:t>Encourage dialogue through enquiring about possible constraints to implementing recommended practices in a caring and supportive manner </a:t>
            </a:r>
          </a:p>
          <a:p>
            <a:pPr marL="514350" lvl="0" indent="-514350">
              <a:buAutoNum type="arabicPeriod" startAt="6"/>
            </a:pPr>
            <a:r>
              <a:rPr lang="en-US" dirty="0" smtClean="0"/>
              <a:t>Avoid giving advice about problems, instead help the family to talk through their problems and concerns to develop their </a:t>
            </a:r>
            <a:br>
              <a:rPr lang="en-US" dirty="0" smtClean="0"/>
            </a:br>
            <a:r>
              <a:rPr lang="en-US" dirty="0" smtClean="0"/>
              <a:t>own plan </a:t>
            </a:r>
          </a:p>
        </p:txBody>
      </p:sp>
    </p:spTree>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Home based care: The overall responsibility of a health care provider</a:t>
            </a:r>
            <a:endParaRPr lang="en-US" sz="3200" dirty="0"/>
          </a:p>
        </p:txBody>
      </p:sp>
      <p:sp>
        <p:nvSpPr>
          <p:cNvPr id="3" name="Content Placeholder 2"/>
          <p:cNvSpPr>
            <a:spLocks noGrp="1"/>
          </p:cNvSpPr>
          <p:nvPr>
            <p:ph idx="1"/>
          </p:nvPr>
        </p:nvSpPr>
        <p:spPr/>
        <p:txBody>
          <a:bodyPr>
            <a:normAutofit fontScale="85000" lnSpcReduction="20000"/>
          </a:bodyPr>
          <a:lstStyle/>
          <a:p>
            <a:pPr marL="514350" indent="-514350">
              <a:buAutoNum type="arabicPeriod" startAt="9"/>
            </a:pPr>
            <a:r>
              <a:rPr lang="en-US" dirty="0" smtClean="0"/>
              <a:t>Build the family’s confidence and appreciate the family’s efforts to handle difficulties and adjust to a new </a:t>
            </a:r>
            <a:br>
              <a:rPr lang="en-US" dirty="0" smtClean="0"/>
            </a:br>
            <a:r>
              <a:rPr lang="en-US" dirty="0" smtClean="0"/>
              <a:t>frightening situation </a:t>
            </a:r>
          </a:p>
          <a:p>
            <a:pPr marL="514350" indent="-514350">
              <a:buAutoNum type="arabicPeriod" startAt="9"/>
            </a:pPr>
            <a:r>
              <a:rPr lang="en-US" dirty="0" smtClean="0"/>
              <a:t>Invite the family to consult whenever there are problems or the condition of the infected person changes</a:t>
            </a:r>
          </a:p>
          <a:p>
            <a:pPr marL="514350" indent="-514350">
              <a:buAutoNum type="arabicPeriod" startAt="11"/>
            </a:pPr>
            <a:r>
              <a:rPr lang="en-US" dirty="0" smtClean="0"/>
              <a:t>The health worker also has a responsibility to make sure the patient gets the best care possible by: </a:t>
            </a:r>
          </a:p>
          <a:p>
            <a:pPr marL="514350" indent="-514350">
              <a:buAutoNum type="arabicPeriod" startAt="11"/>
            </a:pPr>
            <a:r>
              <a:rPr lang="en-US" dirty="0" err="1" smtClean="0"/>
              <a:t>Counselling</a:t>
            </a:r>
            <a:r>
              <a:rPr lang="en-US" dirty="0" smtClean="0"/>
              <a:t> the infected person about positive living, how to care for them and how to protect others against transmission</a:t>
            </a:r>
          </a:p>
        </p:txBody>
      </p:sp>
    </p:spTree>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Home based care: The overall responsibility of a health care provider</a:t>
            </a:r>
            <a:endParaRPr lang="en-US" sz="3200" dirty="0"/>
          </a:p>
        </p:txBody>
      </p:sp>
      <p:sp>
        <p:nvSpPr>
          <p:cNvPr id="3" name="Content Placeholder 2"/>
          <p:cNvSpPr>
            <a:spLocks noGrp="1"/>
          </p:cNvSpPr>
          <p:nvPr>
            <p:ph idx="1"/>
          </p:nvPr>
        </p:nvSpPr>
        <p:spPr/>
        <p:txBody>
          <a:bodyPr>
            <a:normAutofit fontScale="92500" lnSpcReduction="10000"/>
          </a:bodyPr>
          <a:lstStyle/>
          <a:p>
            <a:pPr marL="514350" indent="-514350">
              <a:buAutoNum type="arabicPeriod" startAt="13"/>
            </a:pPr>
            <a:r>
              <a:rPr lang="en-US" dirty="0" smtClean="0"/>
              <a:t>Routinely checking the infected person’s condition</a:t>
            </a:r>
          </a:p>
          <a:p>
            <a:pPr marL="514350" indent="-514350">
              <a:buAutoNum type="arabicPeriod" startAt="13"/>
            </a:pPr>
            <a:r>
              <a:rPr lang="en-US" dirty="0" smtClean="0"/>
              <a:t>Prescribing all medication and giving careful instructions as to its administration</a:t>
            </a:r>
          </a:p>
          <a:p>
            <a:pPr marL="514350" lvl="0" indent="-514350">
              <a:buAutoNum type="arabicPeriod" startAt="15"/>
            </a:pPr>
            <a:r>
              <a:rPr lang="en-US" dirty="0" smtClean="0"/>
              <a:t>Responding to referrals during periods of acute illness or any other requests</a:t>
            </a:r>
          </a:p>
          <a:p>
            <a:pPr marL="514350" lvl="0" indent="-514350">
              <a:buAutoNum type="arabicPeriod" startAt="15"/>
            </a:pPr>
            <a:r>
              <a:rPr lang="en-US" dirty="0" smtClean="0"/>
              <a:t>Hospitalizing the infected person as necessary</a:t>
            </a:r>
          </a:p>
          <a:p>
            <a:pPr marL="514350" lvl="0" indent="-514350">
              <a:buAutoNum type="arabicPeriod" startAt="15"/>
            </a:pPr>
            <a:r>
              <a:rPr lang="en-US" dirty="0" smtClean="0"/>
              <a:t>Assisting the family to establish linkages with other resources in the community</a:t>
            </a:r>
          </a:p>
          <a:p>
            <a:endParaRPr lang="en-US" dirty="0" smtClean="0"/>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Causes of Vaginal Discharges </a:t>
            </a:r>
            <a:endParaRPr lang="en-US" dirty="0"/>
          </a:p>
        </p:txBody>
      </p:sp>
      <p:sp>
        <p:nvSpPr>
          <p:cNvPr id="3" name="Content Placeholder 2"/>
          <p:cNvSpPr>
            <a:spLocks noGrp="1"/>
          </p:cNvSpPr>
          <p:nvPr>
            <p:ph idx="1"/>
          </p:nvPr>
        </p:nvSpPr>
        <p:spPr/>
        <p:txBody>
          <a:bodyPr>
            <a:normAutofit lnSpcReduction="10000"/>
          </a:bodyPr>
          <a:lstStyle/>
          <a:p>
            <a:r>
              <a:rPr lang="en-US" dirty="0"/>
              <a:t>There are two main causes of abnormal vaginal discharge, these are </a:t>
            </a:r>
            <a:r>
              <a:rPr lang="en-US" b="1" dirty="0" err="1"/>
              <a:t>vaginitis</a:t>
            </a:r>
            <a:r>
              <a:rPr lang="en-US" b="1" dirty="0"/>
              <a:t> and cervicitis</a:t>
            </a:r>
            <a:r>
              <a:rPr lang="en-US" dirty="0"/>
              <a:t>. </a:t>
            </a:r>
            <a:r>
              <a:rPr lang="en-US" b="1" u="sng" dirty="0" err="1" smtClean="0"/>
              <a:t>Vaginitis</a:t>
            </a:r>
            <a:r>
              <a:rPr lang="en-US" b="1" u="sng" dirty="0" smtClean="0"/>
              <a:t>:</a:t>
            </a:r>
            <a:r>
              <a:rPr lang="en-US" dirty="0" smtClean="0"/>
              <a:t> </a:t>
            </a:r>
            <a:r>
              <a:rPr lang="en-US" dirty="0"/>
              <a:t>refers to inflammation of the vaginal wall, which could be caused by fungus </a:t>
            </a:r>
            <a:r>
              <a:rPr lang="en-US" b="1" dirty="0" err="1"/>
              <a:t>candida</a:t>
            </a:r>
            <a:r>
              <a:rPr lang="en-US" b="1" i="1" dirty="0"/>
              <a:t> albicans.</a:t>
            </a:r>
            <a:r>
              <a:rPr lang="en-US" dirty="0"/>
              <a:t> </a:t>
            </a:r>
            <a:r>
              <a:rPr lang="en-US" dirty="0" smtClean="0"/>
              <a:t>This </a:t>
            </a:r>
            <a:r>
              <a:rPr lang="en-US" dirty="0"/>
              <a:t>is a yeast </a:t>
            </a:r>
            <a:r>
              <a:rPr lang="en-US" dirty="0" smtClean="0"/>
              <a:t>species </a:t>
            </a:r>
            <a:r>
              <a:rPr lang="en-US" dirty="0"/>
              <a:t>commonly found in the vagina in small </a:t>
            </a:r>
            <a:r>
              <a:rPr lang="en-US" dirty="0" smtClean="0"/>
              <a:t>quantities. However</a:t>
            </a:r>
            <a:r>
              <a:rPr lang="en-US" dirty="0"/>
              <a:t>, if there is an increase in the quantity of the fungi for any reason, this may cause inflammation of the vaginal wall which leads </a:t>
            </a:r>
            <a:r>
              <a:rPr lang="en-US" dirty="0" smtClean="0"/>
              <a:t>to the </a:t>
            </a:r>
            <a:r>
              <a:rPr lang="en-US" dirty="0"/>
              <a:t>discharge.</a:t>
            </a:r>
          </a:p>
        </p:txBody>
      </p:sp>
    </p:spTree>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 based care </a:t>
            </a:r>
            <a:endParaRPr lang="en-US" dirty="0"/>
          </a:p>
        </p:txBody>
      </p:sp>
      <p:sp>
        <p:nvSpPr>
          <p:cNvPr id="3" name="Content Placeholder 2"/>
          <p:cNvSpPr>
            <a:spLocks noGrp="1"/>
          </p:cNvSpPr>
          <p:nvPr>
            <p:ph idx="1"/>
          </p:nvPr>
        </p:nvSpPr>
        <p:spPr/>
        <p:txBody>
          <a:bodyPr/>
          <a:lstStyle/>
          <a:p>
            <a:pPr>
              <a:buNone/>
            </a:pPr>
            <a:r>
              <a:rPr lang="en-US" b="1" dirty="0" smtClean="0"/>
              <a:t>	Common Medications </a:t>
            </a:r>
            <a:endParaRPr lang="en-US" dirty="0" smtClean="0"/>
          </a:p>
          <a:p>
            <a:r>
              <a:rPr lang="en-US" dirty="0" smtClean="0"/>
              <a:t>Even though health workers determine appropriate treatment and care regimen, the actual provision of medication and palliative care is usually done at home. </a:t>
            </a:r>
          </a:p>
          <a:p>
            <a:r>
              <a:rPr lang="en-US" dirty="0" smtClean="0"/>
              <a:t>The following is a list of some common opportunistic infections and their medications.</a:t>
            </a:r>
            <a:endParaRPr lang="en-US" dirty="0"/>
          </a:p>
        </p:txBody>
      </p:sp>
    </p:spTree>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762000" y="685797"/>
          <a:ext cx="7848600" cy="5662912"/>
        </p:xfrm>
        <a:graphic>
          <a:graphicData uri="http://schemas.openxmlformats.org/drawingml/2006/table">
            <a:tbl>
              <a:tblPr/>
              <a:tblGrid>
                <a:gridCol w="3924300"/>
                <a:gridCol w="3924300"/>
              </a:tblGrid>
              <a:tr h="345518">
                <a:tc>
                  <a:txBody>
                    <a:bodyPr/>
                    <a:lstStyle/>
                    <a:p>
                      <a:pPr marL="0" marR="0" algn="just">
                        <a:spcBef>
                          <a:spcPts val="0"/>
                        </a:spcBef>
                        <a:spcAft>
                          <a:spcPts val="0"/>
                        </a:spcAft>
                      </a:pPr>
                      <a:r>
                        <a:rPr lang="en-US" sz="1800" b="1" dirty="0">
                          <a:latin typeface="Arial"/>
                          <a:ea typeface="Times New Roman"/>
                        </a:rPr>
                        <a:t> Condition</a:t>
                      </a:r>
                      <a:endParaRPr lang="en-US" sz="1800" dirty="0">
                        <a:latin typeface="Times New Roman"/>
                        <a:ea typeface="Times New Roman"/>
                      </a:endParaRPr>
                    </a:p>
                  </a:txBody>
                  <a:tcPr marL="9525" marR="9525"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lstStyle/>
                    <a:p>
                      <a:pPr marL="0" marR="0" algn="just">
                        <a:spcBef>
                          <a:spcPts val="0"/>
                        </a:spcBef>
                        <a:spcAft>
                          <a:spcPts val="0"/>
                        </a:spcAft>
                      </a:pPr>
                      <a:r>
                        <a:rPr lang="en-US" sz="1800" b="1">
                          <a:latin typeface="Arial"/>
                          <a:ea typeface="Times New Roman"/>
                        </a:rPr>
                        <a:t> Medication</a:t>
                      </a:r>
                      <a:endParaRPr lang="en-US" sz="1800">
                        <a:latin typeface="Times New Roman"/>
                        <a:ea typeface="Times New Roman"/>
                      </a:endParaRPr>
                    </a:p>
                  </a:txBody>
                  <a:tcPr marL="9525" marR="9525"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r>
              <a:tr h="345518">
                <a:tc>
                  <a:txBody>
                    <a:bodyPr/>
                    <a:lstStyle/>
                    <a:p>
                      <a:pPr marL="0" marR="0" algn="just">
                        <a:spcBef>
                          <a:spcPts val="0"/>
                        </a:spcBef>
                        <a:spcAft>
                          <a:spcPts val="0"/>
                        </a:spcAft>
                      </a:pPr>
                      <a:r>
                        <a:rPr lang="en-US" sz="1800" dirty="0">
                          <a:latin typeface="Arial"/>
                          <a:ea typeface="Times New Roman"/>
                        </a:rPr>
                        <a:t> Infections</a:t>
                      </a:r>
                      <a:endParaRPr lang="en-US" sz="1800" dirty="0">
                        <a:latin typeface="Times New Roman"/>
                        <a:ea typeface="Times New Roman"/>
                      </a:endParaRPr>
                    </a:p>
                  </a:txBody>
                  <a:tcPr marL="9525" marR="9525"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lstStyle/>
                    <a:p>
                      <a:pPr marL="0" marR="0" algn="just">
                        <a:spcBef>
                          <a:spcPts val="0"/>
                        </a:spcBef>
                        <a:spcAft>
                          <a:spcPts val="0"/>
                        </a:spcAft>
                      </a:pPr>
                      <a:r>
                        <a:rPr lang="en-US" sz="1800">
                          <a:latin typeface="Arial"/>
                          <a:ea typeface="Times New Roman"/>
                        </a:rPr>
                        <a:t> Antibiotics</a:t>
                      </a:r>
                      <a:endParaRPr lang="en-US" sz="1800">
                        <a:latin typeface="Times New Roman"/>
                        <a:ea typeface="Times New Roman"/>
                      </a:endParaRPr>
                    </a:p>
                  </a:txBody>
                  <a:tcPr marL="9525" marR="9525"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r>
              <a:tr h="345518">
                <a:tc>
                  <a:txBody>
                    <a:bodyPr/>
                    <a:lstStyle/>
                    <a:p>
                      <a:pPr marL="0" marR="0" algn="just">
                        <a:spcBef>
                          <a:spcPts val="0"/>
                        </a:spcBef>
                        <a:spcAft>
                          <a:spcPts val="0"/>
                        </a:spcAft>
                      </a:pPr>
                      <a:r>
                        <a:rPr lang="en-US" sz="1800" dirty="0">
                          <a:latin typeface="Arial"/>
                          <a:ea typeface="Times New Roman"/>
                        </a:rPr>
                        <a:t> Fever</a:t>
                      </a:r>
                      <a:endParaRPr lang="en-US" sz="1800" dirty="0">
                        <a:latin typeface="Times New Roman"/>
                        <a:ea typeface="Times New Roman"/>
                      </a:endParaRPr>
                    </a:p>
                  </a:txBody>
                  <a:tcPr marL="9525" marR="9525"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lstStyle/>
                    <a:p>
                      <a:pPr marL="0" marR="0" algn="just">
                        <a:spcBef>
                          <a:spcPts val="0"/>
                        </a:spcBef>
                        <a:spcAft>
                          <a:spcPts val="0"/>
                        </a:spcAft>
                      </a:pPr>
                      <a:r>
                        <a:rPr lang="en-US" sz="1800">
                          <a:latin typeface="Arial"/>
                          <a:ea typeface="Times New Roman"/>
                        </a:rPr>
                        <a:t> Aspirin, paracetamol</a:t>
                      </a:r>
                      <a:endParaRPr lang="en-US" sz="1800">
                        <a:latin typeface="Times New Roman"/>
                        <a:ea typeface="Times New Roman"/>
                      </a:endParaRPr>
                    </a:p>
                  </a:txBody>
                  <a:tcPr marL="9525" marR="9525"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r>
              <a:tr h="345518">
                <a:tc>
                  <a:txBody>
                    <a:bodyPr/>
                    <a:lstStyle/>
                    <a:p>
                      <a:pPr marL="0" marR="0" algn="just">
                        <a:spcBef>
                          <a:spcPts val="0"/>
                        </a:spcBef>
                        <a:spcAft>
                          <a:spcPts val="0"/>
                        </a:spcAft>
                      </a:pPr>
                      <a:r>
                        <a:rPr lang="en-US" sz="1800">
                          <a:latin typeface="Arial"/>
                          <a:ea typeface="Times New Roman"/>
                        </a:rPr>
                        <a:t> Acute diarrhoea</a:t>
                      </a:r>
                      <a:endParaRPr lang="en-US" sz="1800">
                        <a:latin typeface="Times New Roman"/>
                        <a:ea typeface="Times New Roman"/>
                      </a:endParaRPr>
                    </a:p>
                  </a:txBody>
                  <a:tcPr marL="9525" marR="9525"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lstStyle/>
                    <a:p>
                      <a:pPr marL="0" marR="0" algn="just">
                        <a:spcBef>
                          <a:spcPts val="0"/>
                        </a:spcBef>
                        <a:spcAft>
                          <a:spcPts val="0"/>
                        </a:spcAft>
                      </a:pPr>
                      <a:r>
                        <a:rPr lang="en-US" sz="1800" dirty="0">
                          <a:latin typeface="Arial"/>
                          <a:ea typeface="Times New Roman"/>
                        </a:rPr>
                        <a:t> Oral rehydration salts, antibiotics, metronidazole</a:t>
                      </a:r>
                      <a:endParaRPr lang="en-US" sz="1800" dirty="0">
                        <a:latin typeface="Times New Roman"/>
                        <a:ea typeface="Times New Roman"/>
                      </a:endParaRPr>
                    </a:p>
                  </a:txBody>
                  <a:tcPr marL="9525" marR="9525"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r>
              <a:tr h="345518">
                <a:tc>
                  <a:txBody>
                    <a:bodyPr/>
                    <a:lstStyle/>
                    <a:p>
                      <a:pPr marL="0" marR="0" algn="just">
                        <a:spcBef>
                          <a:spcPts val="0"/>
                        </a:spcBef>
                        <a:spcAft>
                          <a:spcPts val="0"/>
                        </a:spcAft>
                      </a:pPr>
                      <a:r>
                        <a:rPr lang="en-US" sz="1800" dirty="0">
                          <a:latin typeface="Arial"/>
                          <a:ea typeface="Times New Roman"/>
                        </a:rPr>
                        <a:t> Persistent diarrhoea</a:t>
                      </a:r>
                      <a:endParaRPr lang="en-US" sz="1800" dirty="0">
                        <a:latin typeface="Times New Roman"/>
                        <a:ea typeface="Times New Roman"/>
                      </a:endParaRPr>
                    </a:p>
                  </a:txBody>
                  <a:tcPr marL="9525" marR="9525"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lstStyle/>
                    <a:p>
                      <a:pPr marL="0" marR="0" algn="just">
                        <a:spcBef>
                          <a:spcPts val="0"/>
                        </a:spcBef>
                        <a:spcAft>
                          <a:spcPts val="0"/>
                        </a:spcAft>
                      </a:pPr>
                      <a:r>
                        <a:rPr lang="en-US" sz="1800">
                          <a:latin typeface="Arial"/>
                          <a:ea typeface="Times New Roman"/>
                        </a:rPr>
                        <a:t> Absorbents, Imodium, tincture of morphine</a:t>
                      </a:r>
                      <a:endParaRPr lang="en-US" sz="1800">
                        <a:latin typeface="Times New Roman"/>
                        <a:ea typeface="Times New Roman"/>
                      </a:endParaRPr>
                    </a:p>
                  </a:txBody>
                  <a:tcPr marL="9525" marR="9525"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r>
              <a:tr h="345518">
                <a:tc>
                  <a:txBody>
                    <a:bodyPr/>
                    <a:lstStyle/>
                    <a:p>
                      <a:pPr marL="0" marR="0" algn="just">
                        <a:spcBef>
                          <a:spcPts val="0"/>
                        </a:spcBef>
                        <a:spcAft>
                          <a:spcPts val="0"/>
                        </a:spcAft>
                      </a:pPr>
                      <a:r>
                        <a:rPr lang="en-US" sz="1800" dirty="0">
                          <a:latin typeface="Arial"/>
                          <a:ea typeface="Times New Roman"/>
                        </a:rPr>
                        <a:t> General skin problems</a:t>
                      </a:r>
                      <a:endParaRPr lang="en-US" sz="1800" dirty="0">
                        <a:latin typeface="Times New Roman"/>
                        <a:ea typeface="Times New Roman"/>
                      </a:endParaRPr>
                    </a:p>
                  </a:txBody>
                  <a:tcPr marL="9525" marR="9525"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lstStyle/>
                    <a:p>
                      <a:pPr marL="0" marR="0" algn="just">
                        <a:spcBef>
                          <a:spcPts val="0"/>
                        </a:spcBef>
                        <a:spcAft>
                          <a:spcPts val="0"/>
                        </a:spcAft>
                      </a:pPr>
                      <a:r>
                        <a:rPr lang="en-US" sz="1800" dirty="0">
                          <a:latin typeface="Arial"/>
                          <a:ea typeface="Times New Roman"/>
                        </a:rPr>
                        <a:t> Calamine lotion, </a:t>
                      </a:r>
                      <a:r>
                        <a:rPr lang="en-US" sz="1800" dirty="0" err="1">
                          <a:latin typeface="Arial"/>
                          <a:ea typeface="Times New Roman"/>
                        </a:rPr>
                        <a:t>chlorhexidine</a:t>
                      </a:r>
                      <a:endParaRPr lang="en-US" sz="1800" dirty="0">
                        <a:latin typeface="Times New Roman"/>
                        <a:ea typeface="Times New Roman"/>
                      </a:endParaRPr>
                    </a:p>
                  </a:txBody>
                  <a:tcPr marL="9525" marR="9525"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r>
              <a:tr h="652644">
                <a:tc>
                  <a:txBody>
                    <a:bodyPr/>
                    <a:lstStyle/>
                    <a:p>
                      <a:pPr marL="0" marR="0" algn="just">
                        <a:spcBef>
                          <a:spcPts val="0"/>
                        </a:spcBef>
                        <a:spcAft>
                          <a:spcPts val="0"/>
                        </a:spcAft>
                      </a:pPr>
                      <a:r>
                        <a:rPr lang="en-US" sz="1800" dirty="0">
                          <a:latin typeface="Arial"/>
                          <a:ea typeface="Times New Roman"/>
                        </a:rPr>
                        <a:t> Bacterial skin infections</a:t>
                      </a:r>
                      <a:endParaRPr lang="en-US" sz="1800" dirty="0">
                        <a:latin typeface="Times New Roman"/>
                        <a:ea typeface="Times New Roman"/>
                      </a:endParaRPr>
                    </a:p>
                  </a:txBody>
                  <a:tcPr marL="9525" marR="9525"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lstStyle/>
                    <a:p>
                      <a:pPr marL="0" marR="0" algn="just">
                        <a:spcBef>
                          <a:spcPts val="0"/>
                        </a:spcBef>
                        <a:spcAft>
                          <a:spcPts val="0"/>
                        </a:spcAft>
                      </a:pPr>
                      <a:r>
                        <a:rPr lang="en-US" sz="1800" dirty="0">
                          <a:latin typeface="Arial"/>
                          <a:ea typeface="Times New Roman"/>
                        </a:rPr>
                        <a:t> Gentian violet, potassium permanganate, Hydrogen peroxide</a:t>
                      </a:r>
                      <a:endParaRPr lang="en-US" sz="1800" dirty="0">
                        <a:latin typeface="Times New Roman"/>
                        <a:ea typeface="Times New Roman"/>
                      </a:endParaRPr>
                    </a:p>
                  </a:txBody>
                  <a:tcPr marL="9525" marR="9525"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r>
              <a:tr h="652644">
                <a:tc>
                  <a:txBody>
                    <a:bodyPr/>
                    <a:lstStyle/>
                    <a:p>
                      <a:pPr marL="0" marR="0" algn="just">
                        <a:spcBef>
                          <a:spcPts val="0"/>
                        </a:spcBef>
                        <a:spcAft>
                          <a:spcPts val="0"/>
                        </a:spcAft>
                      </a:pPr>
                      <a:r>
                        <a:rPr lang="en-US" sz="1800">
                          <a:latin typeface="Arial"/>
                          <a:ea typeface="Times New Roman"/>
                        </a:rPr>
                        <a:t> Fungal infection (oral and   </a:t>
                      </a:r>
                      <a:br>
                        <a:rPr lang="en-US" sz="1800">
                          <a:latin typeface="Arial"/>
                          <a:ea typeface="Times New Roman"/>
                        </a:rPr>
                      </a:br>
                      <a:r>
                        <a:rPr lang="en-US" sz="1800">
                          <a:latin typeface="Arial"/>
                          <a:ea typeface="Times New Roman"/>
                        </a:rPr>
                        <a:t> skin problems)</a:t>
                      </a:r>
                      <a:endParaRPr lang="en-US" sz="1800">
                        <a:latin typeface="Times New Roman"/>
                        <a:ea typeface="Times New Roman"/>
                      </a:endParaRPr>
                    </a:p>
                  </a:txBody>
                  <a:tcPr marL="9525" marR="9525"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lstStyle/>
                    <a:p>
                      <a:pPr marL="0" marR="0" algn="just">
                        <a:spcBef>
                          <a:spcPts val="0"/>
                        </a:spcBef>
                        <a:spcAft>
                          <a:spcPts val="0"/>
                        </a:spcAft>
                      </a:pPr>
                      <a:r>
                        <a:rPr lang="en-US" sz="1800" dirty="0">
                          <a:latin typeface="Arial"/>
                          <a:ea typeface="Times New Roman"/>
                        </a:rPr>
                        <a:t> Gentian violet, </a:t>
                      </a:r>
                      <a:r>
                        <a:rPr lang="en-US" sz="1800" dirty="0" err="1">
                          <a:latin typeface="Arial"/>
                          <a:ea typeface="Times New Roman"/>
                        </a:rPr>
                        <a:t>nystatin</a:t>
                      </a:r>
                      <a:r>
                        <a:rPr lang="en-US" sz="1800" dirty="0">
                          <a:latin typeface="Arial"/>
                          <a:ea typeface="Times New Roman"/>
                        </a:rPr>
                        <a:t>, </a:t>
                      </a:r>
                      <a:r>
                        <a:rPr lang="en-US" sz="1800" dirty="0" err="1">
                          <a:latin typeface="Arial"/>
                          <a:ea typeface="Times New Roman"/>
                        </a:rPr>
                        <a:t>ketoconazole</a:t>
                      </a:r>
                      <a:r>
                        <a:rPr lang="en-US" sz="1800" dirty="0">
                          <a:latin typeface="Arial"/>
                          <a:ea typeface="Times New Roman"/>
                        </a:rPr>
                        <a:t>, </a:t>
                      </a:r>
                      <a:r>
                        <a:rPr lang="en-US" sz="1800" dirty="0" err="1">
                          <a:latin typeface="Arial"/>
                          <a:ea typeface="Times New Roman"/>
                        </a:rPr>
                        <a:t>clotrimazole</a:t>
                      </a:r>
                      <a:endParaRPr lang="en-US" sz="1800" dirty="0">
                        <a:latin typeface="Times New Roman"/>
                        <a:ea typeface="Times New Roman"/>
                      </a:endParaRPr>
                    </a:p>
                  </a:txBody>
                  <a:tcPr marL="9525" marR="9525"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r>
              <a:tr h="345518">
                <a:tc>
                  <a:txBody>
                    <a:bodyPr/>
                    <a:lstStyle/>
                    <a:p>
                      <a:pPr marL="0" marR="0" algn="just">
                        <a:spcBef>
                          <a:spcPts val="0"/>
                        </a:spcBef>
                        <a:spcAft>
                          <a:spcPts val="0"/>
                        </a:spcAft>
                      </a:pPr>
                      <a:r>
                        <a:rPr lang="en-US" sz="1800">
                          <a:latin typeface="Arial"/>
                          <a:ea typeface="Times New Roman"/>
                        </a:rPr>
                        <a:t> Nausea and vomiting</a:t>
                      </a:r>
                      <a:endParaRPr lang="en-US" sz="1800">
                        <a:latin typeface="Times New Roman"/>
                        <a:ea typeface="Times New Roman"/>
                      </a:endParaRPr>
                    </a:p>
                  </a:txBody>
                  <a:tcPr marL="9525" marR="9525"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lstStyle/>
                    <a:p>
                      <a:pPr marL="0" marR="0" algn="just">
                        <a:spcBef>
                          <a:spcPts val="0"/>
                        </a:spcBef>
                        <a:spcAft>
                          <a:spcPts val="0"/>
                        </a:spcAft>
                      </a:pPr>
                      <a:r>
                        <a:rPr lang="en-US" sz="1800" dirty="0">
                          <a:latin typeface="Arial"/>
                          <a:ea typeface="Times New Roman"/>
                        </a:rPr>
                        <a:t> </a:t>
                      </a:r>
                      <a:r>
                        <a:rPr lang="en-US" sz="1800" dirty="0" err="1">
                          <a:latin typeface="Arial"/>
                          <a:ea typeface="Times New Roman"/>
                        </a:rPr>
                        <a:t>Antiemetics</a:t>
                      </a:r>
                      <a:endParaRPr lang="en-US" sz="1800" dirty="0">
                        <a:latin typeface="Times New Roman"/>
                        <a:ea typeface="Times New Roman"/>
                      </a:endParaRPr>
                    </a:p>
                  </a:txBody>
                  <a:tcPr marL="9525" marR="9525"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r>
              <a:tr h="652644">
                <a:tc>
                  <a:txBody>
                    <a:bodyPr/>
                    <a:lstStyle/>
                    <a:p>
                      <a:pPr marL="0" marR="0" algn="just">
                        <a:spcBef>
                          <a:spcPts val="0"/>
                        </a:spcBef>
                        <a:spcAft>
                          <a:spcPts val="0"/>
                        </a:spcAft>
                      </a:pPr>
                      <a:r>
                        <a:rPr lang="en-US" sz="1800">
                          <a:latin typeface="Arial"/>
                          <a:ea typeface="Times New Roman"/>
                        </a:rPr>
                        <a:t> Pain</a:t>
                      </a:r>
                      <a:endParaRPr lang="en-US" sz="1800">
                        <a:latin typeface="Times New Roman"/>
                        <a:ea typeface="Times New Roman"/>
                      </a:endParaRPr>
                    </a:p>
                  </a:txBody>
                  <a:tcPr marL="9525" marR="9525"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lstStyle/>
                    <a:p>
                      <a:pPr marL="0" marR="0" algn="just">
                        <a:spcBef>
                          <a:spcPts val="0"/>
                        </a:spcBef>
                        <a:spcAft>
                          <a:spcPts val="0"/>
                        </a:spcAft>
                      </a:pPr>
                      <a:r>
                        <a:rPr lang="en-US" sz="1800" dirty="0">
                          <a:latin typeface="Arial"/>
                          <a:ea typeface="Times New Roman"/>
                        </a:rPr>
                        <a:t> Aspirin (or other non-steroidal anti-inflammatory drugs, e.g. </a:t>
                      </a:r>
                      <a:br>
                        <a:rPr lang="en-US" sz="1800" dirty="0">
                          <a:latin typeface="Arial"/>
                          <a:ea typeface="Times New Roman"/>
                        </a:rPr>
                      </a:br>
                      <a:r>
                        <a:rPr lang="en-US" sz="1800" dirty="0">
                          <a:latin typeface="Arial"/>
                          <a:ea typeface="Times New Roman"/>
                        </a:rPr>
                        <a:t> </a:t>
                      </a:r>
                      <a:r>
                        <a:rPr lang="en-US" sz="1800" dirty="0" err="1">
                          <a:latin typeface="Arial"/>
                          <a:ea typeface="Times New Roman"/>
                        </a:rPr>
                        <a:t>paracetamol</a:t>
                      </a:r>
                      <a:r>
                        <a:rPr lang="en-US" sz="1800" dirty="0">
                          <a:latin typeface="Arial"/>
                          <a:ea typeface="Times New Roman"/>
                        </a:rPr>
                        <a:t>,  narcotic painkillers).</a:t>
                      </a:r>
                      <a:endParaRPr lang="en-US" sz="1800" dirty="0">
                        <a:latin typeface="Times New Roman"/>
                        <a:ea typeface="Times New Roman"/>
                      </a:endParaRPr>
                    </a:p>
                  </a:txBody>
                  <a:tcPr marL="9525" marR="9525"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r>
              <a:tr h="652644">
                <a:tc>
                  <a:txBody>
                    <a:bodyPr/>
                    <a:lstStyle/>
                    <a:p>
                      <a:pPr marL="0" marR="0" algn="just">
                        <a:spcBef>
                          <a:spcPts val="0"/>
                        </a:spcBef>
                        <a:spcAft>
                          <a:spcPts val="0"/>
                        </a:spcAft>
                      </a:pPr>
                      <a:r>
                        <a:rPr lang="en-US" sz="1800">
                          <a:latin typeface="Arial"/>
                          <a:ea typeface="Times New Roman"/>
                        </a:rPr>
                        <a:t> Tuberculosis</a:t>
                      </a:r>
                      <a:endParaRPr lang="en-US" sz="1800">
                        <a:latin typeface="Times New Roman"/>
                        <a:ea typeface="Times New Roman"/>
                      </a:endParaRPr>
                    </a:p>
                  </a:txBody>
                  <a:tcPr marL="9525" marR="9525"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lstStyle/>
                    <a:p>
                      <a:pPr marL="0" marR="0" algn="just">
                        <a:spcBef>
                          <a:spcPts val="0"/>
                        </a:spcBef>
                        <a:spcAft>
                          <a:spcPts val="0"/>
                        </a:spcAft>
                      </a:pPr>
                      <a:r>
                        <a:rPr lang="en-US" sz="1800" dirty="0">
                          <a:latin typeface="Arial"/>
                          <a:ea typeface="Times New Roman"/>
                        </a:rPr>
                        <a:t> Streptomycin, </a:t>
                      </a:r>
                      <a:r>
                        <a:rPr lang="en-US" sz="1800" dirty="0" err="1">
                          <a:latin typeface="Arial"/>
                          <a:ea typeface="Times New Roman"/>
                        </a:rPr>
                        <a:t>boniazid</a:t>
                      </a:r>
                      <a:r>
                        <a:rPr lang="en-US" sz="1800" dirty="0">
                          <a:latin typeface="Arial"/>
                          <a:ea typeface="Times New Roman"/>
                        </a:rPr>
                        <a:t>, </a:t>
                      </a:r>
                      <a:r>
                        <a:rPr lang="en-US" sz="1800" dirty="0" err="1">
                          <a:latin typeface="Arial"/>
                          <a:ea typeface="Times New Roman"/>
                        </a:rPr>
                        <a:t>ethambutol</a:t>
                      </a:r>
                      <a:r>
                        <a:rPr lang="en-US" sz="1800" dirty="0">
                          <a:latin typeface="Arial"/>
                          <a:ea typeface="Times New Roman"/>
                        </a:rPr>
                        <a:t>, </a:t>
                      </a:r>
                      <a:r>
                        <a:rPr lang="en-US" sz="1800" dirty="0" err="1">
                          <a:latin typeface="Arial"/>
                          <a:ea typeface="Times New Roman"/>
                        </a:rPr>
                        <a:t>Rifampicin</a:t>
                      </a:r>
                      <a:r>
                        <a:rPr lang="en-US" sz="1800" dirty="0">
                          <a:latin typeface="Arial"/>
                          <a:ea typeface="Times New Roman"/>
                        </a:rPr>
                        <a:t>, </a:t>
                      </a:r>
                      <a:r>
                        <a:rPr lang="en-US" sz="1800" dirty="0" err="1">
                          <a:latin typeface="Arial"/>
                          <a:ea typeface="Times New Roman"/>
                        </a:rPr>
                        <a:t>pyrazinamide</a:t>
                      </a:r>
                      <a:endParaRPr lang="en-US" sz="1800" dirty="0">
                        <a:latin typeface="Times New Roman"/>
                        <a:ea typeface="Times New Roman"/>
                      </a:endParaRPr>
                    </a:p>
                  </a:txBody>
                  <a:tcPr marL="9525" marR="9525" marT="9525" marB="9525" anchor="ctr">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r>
            </a:tbl>
          </a:graphicData>
        </a:graphic>
      </p:graphicFrame>
    </p:spTree>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 based care </a:t>
            </a:r>
            <a:endParaRPr lang="en-US" dirty="0"/>
          </a:p>
        </p:txBody>
      </p:sp>
      <p:sp>
        <p:nvSpPr>
          <p:cNvPr id="3" name="Content Placeholder 2"/>
          <p:cNvSpPr>
            <a:spLocks noGrp="1"/>
          </p:cNvSpPr>
          <p:nvPr>
            <p:ph idx="1"/>
          </p:nvPr>
        </p:nvSpPr>
        <p:spPr/>
        <p:txBody>
          <a:bodyPr>
            <a:normAutofit/>
          </a:bodyPr>
          <a:lstStyle/>
          <a:p>
            <a:pPr>
              <a:buNone/>
            </a:pPr>
            <a:r>
              <a:rPr lang="en-US" dirty="0" smtClean="0"/>
              <a:t>	</a:t>
            </a:r>
            <a:r>
              <a:rPr lang="en-US" b="1" dirty="0" smtClean="0"/>
              <a:t>Common medications used to treat symptoms of HIV/AIDS caused by different opportunistic infections</a:t>
            </a:r>
          </a:p>
          <a:p>
            <a:r>
              <a:rPr lang="en-US" b="1" dirty="0" smtClean="0"/>
              <a:t>Recommended Medicines and Care</a:t>
            </a:r>
            <a:endParaRPr lang="en-US" dirty="0" smtClean="0"/>
          </a:p>
          <a:p>
            <a:pPr>
              <a:buNone/>
            </a:pPr>
            <a:r>
              <a:rPr lang="en-US" b="1" dirty="0" smtClean="0"/>
              <a:t>	Regimens</a:t>
            </a:r>
            <a:r>
              <a:rPr lang="en-US" dirty="0" smtClean="0"/>
              <a:t> </a:t>
            </a:r>
          </a:p>
          <a:p>
            <a:r>
              <a:rPr lang="en-US" dirty="0" smtClean="0"/>
              <a:t>These recommendations are appropriate for both care at home and in the health facility</a:t>
            </a:r>
            <a:endParaRPr lang="en-US" dirty="0"/>
          </a:p>
        </p:txBody>
      </p:sp>
    </p:spTree>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 based care </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b="1" dirty="0" smtClean="0"/>
              <a:t>	Fever</a:t>
            </a:r>
            <a:r>
              <a:rPr lang="en-US" dirty="0" smtClean="0"/>
              <a:t/>
            </a:r>
            <a:br>
              <a:rPr lang="en-US" dirty="0" smtClean="0"/>
            </a:br>
            <a:r>
              <a:rPr lang="en-US" dirty="0" smtClean="0"/>
              <a:t>Give fluids, such as boiled water, weak tea, soup, juices and so on to avoid dehydration. Lower the patient’s temperature by tepid sponging. Give antipyretics such as paracetomol. </a:t>
            </a:r>
          </a:p>
          <a:p>
            <a:r>
              <a:rPr lang="en-US" dirty="0" smtClean="0"/>
              <a:t>The patient should be referred to the health facility if the following symptoms are noted:</a:t>
            </a:r>
          </a:p>
          <a:p>
            <a:pPr lvl="0"/>
            <a:r>
              <a:rPr lang="en-US" dirty="0" smtClean="0"/>
              <a:t>The temperature is high for a long time</a:t>
            </a:r>
          </a:p>
          <a:p>
            <a:pPr lvl="0"/>
            <a:r>
              <a:rPr lang="en-US" dirty="0" smtClean="0"/>
              <a:t>Fever is accompanied by cough and weight loss</a:t>
            </a:r>
          </a:p>
          <a:p>
            <a:pPr lvl="0"/>
            <a:r>
              <a:rPr lang="en-US" dirty="0" smtClean="0"/>
              <a:t>There is confusion or personality change</a:t>
            </a:r>
          </a:p>
          <a:p>
            <a:pPr lvl="0"/>
            <a:r>
              <a:rPr lang="en-US" dirty="0" smtClean="0"/>
              <a:t>Severe pain</a:t>
            </a:r>
          </a:p>
          <a:p>
            <a:pPr lvl="0"/>
            <a:r>
              <a:rPr lang="en-US" dirty="0" smtClean="0"/>
              <a:t>Sudden severe diarrhoea</a:t>
            </a:r>
          </a:p>
          <a:p>
            <a:pPr lvl="0"/>
            <a:r>
              <a:rPr lang="en-US" dirty="0" smtClean="0"/>
              <a:t>Convulsions</a:t>
            </a:r>
          </a:p>
        </p:txBody>
      </p:sp>
    </p:spTree>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 base care</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b="1" dirty="0" smtClean="0"/>
              <a:t>	Diarrhoea</a:t>
            </a:r>
            <a:r>
              <a:rPr lang="en-US" dirty="0" smtClean="0"/>
              <a:t/>
            </a:r>
            <a:br>
              <a:rPr lang="en-US" dirty="0" smtClean="0"/>
            </a:br>
            <a:r>
              <a:rPr lang="en-US" dirty="0" smtClean="0"/>
              <a:t>If the patient is suffering from diarrhoea the first step you should take is to give fluids to avoid dehydration. </a:t>
            </a:r>
          </a:p>
          <a:p>
            <a:r>
              <a:rPr lang="en-US" dirty="0" smtClean="0"/>
              <a:t>Feed the person with nutritious easily digested foods and ensure that they continue to eat foods that are well cooked and mashed, avoid fats, milk products, (except yoghurt and citric fruits). </a:t>
            </a:r>
          </a:p>
          <a:p>
            <a:r>
              <a:rPr lang="en-US" dirty="0" smtClean="0"/>
              <a:t>The patient should also be advised to eat yoghurt, banana and melon. </a:t>
            </a:r>
          </a:p>
          <a:p>
            <a:endParaRPr lang="en-US" dirty="0"/>
          </a:p>
        </p:txBody>
      </p:sp>
    </p:spTree>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 based care </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b="1" dirty="0" smtClean="0"/>
              <a:t>	Diarrhoea</a:t>
            </a:r>
            <a:endParaRPr lang="en-US" dirty="0" smtClean="0"/>
          </a:p>
          <a:p>
            <a:r>
              <a:rPr lang="en-US" dirty="0" smtClean="0"/>
              <a:t>Use oral rehydration salts, antibiotics, and metronidazole for acute diarrhoea, and absorbents, Imodium, tincture of morphine for persistent diarrhoea. </a:t>
            </a:r>
          </a:p>
          <a:p>
            <a:r>
              <a:rPr lang="en-US" dirty="0" smtClean="0"/>
              <a:t>Give the person small meals every 2 hours and refer to health facility when a person shows signs of dehydration such as fever, inability to eat or drink, and vomiting, slowly returning skin after pinching and blood in the stool.</a:t>
            </a:r>
          </a:p>
        </p:txBody>
      </p:sp>
    </p:spTree>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 based care</a:t>
            </a:r>
            <a:endParaRPr lang="en-US" dirty="0"/>
          </a:p>
        </p:txBody>
      </p:sp>
      <p:sp>
        <p:nvSpPr>
          <p:cNvPr id="3" name="Content Placeholder 2"/>
          <p:cNvSpPr>
            <a:spLocks noGrp="1"/>
          </p:cNvSpPr>
          <p:nvPr>
            <p:ph idx="1"/>
          </p:nvPr>
        </p:nvSpPr>
        <p:spPr/>
        <p:txBody>
          <a:bodyPr/>
          <a:lstStyle/>
          <a:p>
            <a:pPr>
              <a:buNone/>
            </a:pPr>
            <a:r>
              <a:rPr lang="en-US" b="1" dirty="0" smtClean="0"/>
              <a:t>	Dehydration</a:t>
            </a:r>
            <a:r>
              <a:rPr lang="en-US" dirty="0" smtClean="0"/>
              <a:t/>
            </a:r>
            <a:br>
              <a:rPr lang="en-US" dirty="0" smtClean="0"/>
            </a:br>
            <a:r>
              <a:rPr lang="en-US" dirty="0" smtClean="0"/>
              <a:t>Patients suffering from dehydration should be given oral rehydration therapy and if the case is particularly severe should be referred to a health facility.</a:t>
            </a:r>
          </a:p>
          <a:p>
            <a:endParaRPr lang="en-US" dirty="0"/>
          </a:p>
        </p:txBody>
      </p:sp>
    </p:spTree>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 based care </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	Skin Problems (rashes, itching, sores, dryness, boils, abscesses)</a:t>
            </a:r>
          </a:p>
          <a:p>
            <a:r>
              <a:rPr lang="en-US" dirty="0" smtClean="0"/>
              <a:t>If a patient exhibits a skin problem, clean the skin often with soap and water. Keep skin dry. </a:t>
            </a:r>
          </a:p>
          <a:p>
            <a:r>
              <a:rPr lang="en-US" dirty="0" smtClean="0"/>
              <a:t>Use calamine lotion or herbal remedies for itching and dryness. </a:t>
            </a:r>
          </a:p>
          <a:p>
            <a:r>
              <a:rPr lang="en-US" dirty="0" smtClean="0"/>
              <a:t>Use lotion with menthol as palliative therapy for purities. </a:t>
            </a:r>
          </a:p>
          <a:p>
            <a:r>
              <a:rPr lang="en-US" dirty="0" smtClean="0"/>
              <a:t>Wash open sores and ulcers with saline water then cover with gauze or clean cloth. </a:t>
            </a:r>
          </a:p>
        </p:txBody>
      </p:sp>
    </p:spTree>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 based care </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	Skin Problems (rashes, itching, sores, dryness, boils, abscesses)</a:t>
            </a:r>
            <a:endParaRPr lang="en-US" dirty="0" smtClean="0"/>
          </a:p>
          <a:p>
            <a:r>
              <a:rPr lang="en-US" dirty="0" smtClean="0"/>
              <a:t>For infected sores and ulcers use hot compression over the wound for 20 minutes four times a day.</a:t>
            </a:r>
          </a:p>
          <a:p>
            <a:r>
              <a:rPr lang="en-US" dirty="0" smtClean="0"/>
              <a:t> Any dressing should be changed once a day. </a:t>
            </a:r>
          </a:p>
          <a:p>
            <a:r>
              <a:rPr lang="en-US" dirty="0" smtClean="0"/>
              <a:t>The patient’s position should be changed every two hours to avoid bedsores. </a:t>
            </a:r>
          </a:p>
          <a:p>
            <a:r>
              <a:rPr lang="en-US" dirty="0" smtClean="0"/>
              <a:t>Refer the case to a doctor should you detect pus, redness, fever (indicating infection), bad smell, oozing, blisters</a:t>
            </a:r>
          </a:p>
          <a:p>
            <a:endParaRPr lang="en-US" dirty="0"/>
          </a:p>
        </p:txBody>
      </p:sp>
    </p:spTree>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 based care</a:t>
            </a:r>
            <a:endParaRPr lang="en-US" dirty="0"/>
          </a:p>
        </p:txBody>
      </p:sp>
      <p:sp>
        <p:nvSpPr>
          <p:cNvPr id="3" name="Content Placeholder 2"/>
          <p:cNvSpPr>
            <a:spLocks noGrp="1"/>
          </p:cNvSpPr>
          <p:nvPr>
            <p:ph idx="1"/>
          </p:nvPr>
        </p:nvSpPr>
        <p:spPr/>
        <p:txBody>
          <a:bodyPr>
            <a:normAutofit fontScale="92500"/>
          </a:bodyPr>
          <a:lstStyle/>
          <a:p>
            <a:pPr>
              <a:buNone/>
            </a:pPr>
            <a:r>
              <a:rPr lang="en-US" b="1" dirty="0" smtClean="0"/>
              <a:t>	Shingles (Herpes zoster)</a:t>
            </a:r>
            <a:endParaRPr lang="en-US" dirty="0" smtClean="0"/>
          </a:p>
          <a:p>
            <a:r>
              <a:rPr lang="en-US" dirty="0" smtClean="0"/>
              <a:t>Apply calamine lotion twice daily to relieve pain, itching and promote healing. Keep sores dry and clean. Clothing should be clean cotton and loose fitting. </a:t>
            </a:r>
          </a:p>
          <a:p>
            <a:r>
              <a:rPr lang="en-US" dirty="0" smtClean="0"/>
              <a:t>Administer aspirin or </a:t>
            </a:r>
            <a:r>
              <a:rPr lang="en-US" dirty="0" err="1" smtClean="0"/>
              <a:t>paracetamol</a:t>
            </a:r>
            <a:r>
              <a:rPr lang="en-US" dirty="0" smtClean="0"/>
              <a:t> for pain relief. Use saline water to clean the affected area, and apply gentian violet solution or antibiotic cream once a day, or use other treatment as prescribed.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Causes of Vaginal Discharges </a:t>
            </a:r>
            <a:endParaRPr lang="en-US" dirty="0"/>
          </a:p>
        </p:txBody>
      </p:sp>
      <p:sp>
        <p:nvSpPr>
          <p:cNvPr id="3" name="Content Placeholder 2"/>
          <p:cNvSpPr>
            <a:spLocks noGrp="1"/>
          </p:cNvSpPr>
          <p:nvPr>
            <p:ph idx="1"/>
          </p:nvPr>
        </p:nvSpPr>
        <p:spPr/>
        <p:txBody>
          <a:bodyPr/>
          <a:lstStyle/>
          <a:p>
            <a:r>
              <a:rPr lang="en-US" dirty="0"/>
              <a:t>Factors that make </a:t>
            </a:r>
            <a:r>
              <a:rPr lang="en-US" b="1" dirty="0" err="1"/>
              <a:t>candida</a:t>
            </a:r>
            <a:r>
              <a:rPr lang="en-US" b="1" dirty="0"/>
              <a:t> </a:t>
            </a:r>
            <a:r>
              <a:rPr lang="en-US" b="1" i="1" dirty="0"/>
              <a:t>albicans</a:t>
            </a:r>
            <a:r>
              <a:rPr lang="en-US" b="1" dirty="0"/>
              <a:t> </a:t>
            </a:r>
            <a:r>
              <a:rPr lang="en-US" dirty="0"/>
              <a:t>overgrow </a:t>
            </a:r>
            <a:r>
              <a:rPr lang="en-US" dirty="0" smtClean="0"/>
              <a:t>include: </a:t>
            </a:r>
            <a:r>
              <a:rPr lang="en-US" dirty="0"/>
              <a:t>pregnancy, diabetes, lowered immunity of the individual, or if the patient is on antibiotic or corticosteroids therapy. </a:t>
            </a:r>
            <a:r>
              <a:rPr lang="en-US" b="1" u="sng" dirty="0" err="1"/>
              <a:t>Vaginitis</a:t>
            </a:r>
            <a:r>
              <a:rPr lang="en-US" dirty="0"/>
              <a:t> </a:t>
            </a:r>
            <a:r>
              <a:rPr lang="en-US" dirty="0" smtClean="0"/>
              <a:t>can also </a:t>
            </a:r>
            <a:r>
              <a:rPr lang="en-US" dirty="0"/>
              <a:t>be caused by a protozoa </a:t>
            </a:r>
            <a:r>
              <a:rPr lang="en-US" b="1" dirty="0" err="1"/>
              <a:t>trichomonas</a:t>
            </a:r>
            <a:r>
              <a:rPr lang="en-US" b="1" dirty="0"/>
              <a:t> </a:t>
            </a:r>
            <a:r>
              <a:rPr lang="en-US" b="1" i="1" dirty="0"/>
              <a:t>vaginalis</a:t>
            </a:r>
            <a:r>
              <a:rPr lang="en-US" b="1" dirty="0"/>
              <a:t> </a:t>
            </a:r>
            <a:r>
              <a:rPr lang="en-US" dirty="0"/>
              <a:t>(</a:t>
            </a:r>
            <a:r>
              <a:rPr lang="en-US" b="1" dirty="0" err="1"/>
              <a:t>trichomoniasis</a:t>
            </a:r>
            <a:r>
              <a:rPr lang="en-US" dirty="0"/>
              <a:t>) or overgrowth of several species of bacteria including </a:t>
            </a:r>
            <a:r>
              <a:rPr lang="en-US" b="1" dirty="0" err="1" smtClean="0"/>
              <a:t>gardnerella</a:t>
            </a:r>
            <a:r>
              <a:rPr lang="en-US" b="1" dirty="0" smtClean="0"/>
              <a:t> </a:t>
            </a:r>
            <a:r>
              <a:rPr lang="en-US" b="1" i="1" dirty="0" smtClean="0"/>
              <a:t>vaginalis</a:t>
            </a:r>
            <a:r>
              <a:rPr lang="en-US" b="1" dirty="0" smtClean="0"/>
              <a:t> </a:t>
            </a:r>
            <a:r>
              <a:rPr lang="en-US" dirty="0" smtClean="0"/>
              <a:t>or </a:t>
            </a:r>
            <a:r>
              <a:rPr lang="en-US" b="1" dirty="0"/>
              <a:t>anaerobic bacteria</a:t>
            </a:r>
            <a:r>
              <a:rPr lang="en-US" dirty="0"/>
              <a:t>. </a:t>
            </a:r>
          </a:p>
        </p:txBody>
      </p:sp>
    </p:spTree>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 based care </a:t>
            </a:r>
            <a:endParaRPr lang="en-US" dirty="0"/>
          </a:p>
        </p:txBody>
      </p:sp>
      <p:sp>
        <p:nvSpPr>
          <p:cNvPr id="3" name="Content Placeholder 2"/>
          <p:cNvSpPr>
            <a:spLocks noGrp="1"/>
          </p:cNvSpPr>
          <p:nvPr>
            <p:ph idx="1"/>
          </p:nvPr>
        </p:nvSpPr>
        <p:spPr/>
        <p:txBody>
          <a:bodyPr>
            <a:normAutofit lnSpcReduction="10000"/>
          </a:bodyPr>
          <a:lstStyle/>
          <a:p>
            <a:pPr>
              <a:buNone/>
            </a:pPr>
            <a:r>
              <a:rPr lang="en-US" b="1" dirty="0" smtClean="0"/>
              <a:t>	Shingles (Herpes zoster)</a:t>
            </a:r>
            <a:endParaRPr lang="en-US" dirty="0" smtClean="0"/>
          </a:p>
          <a:p>
            <a:r>
              <a:rPr lang="en-US" dirty="0" smtClean="0"/>
              <a:t>If the patient has any open wounds, they should be kept clean, dry and dressed. Watch for infection (redness or pus) and treat if it occurs. </a:t>
            </a:r>
          </a:p>
          <a:p>
            <a:r>
              <a:rPr lang="en-US" dirty="0" smtClean="0"/>
              <a:t>The sap of Frangipani tree (</a:t>
            </a:r>
            <a:r>
              <a:rPr lang="en-US" dirty="0" err="1" smtClean="0"/>
              <a:t>Plumeria</a:t>
            </a:r>
            <a:r>
              <a:rPr lang="en-US" dirty="0" smtClean="0"/>
              <a:t> Rubra) has been used with success in certain parts of the country in the management of </a:t>
            </a:r>
            <a:br>
              <a:rPr lang="en-US" dirty="0" smtClean="0"/>
            </a:br>
            <a:r>
              <a:rPr lang="en-US" dirty="0" smtClean="0"/>
              <a:t>Herpes Zoster.</a:t>
            </a:r>
          </a:p>
        </p:txBody>
      </p:sp>
    </p:spTree>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 based care </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b="1" dirty="0" smtClean="0"/>
              <a:t>	Mouth and Throat Problems</a:t>
            </a:r>
            <a:endParaRPr lang="en-US" dirty="0" smtClean="0"/>
          </a:p>
          <a:p>
            <a:r>
              <a:rPr lang="en-US" dirty="0" smtClean="0"/>
              <a:t>Emphasize a healthy and soft diet, which does not allow spicy foods. </a:t>
            </a:r>
          </a:p>
          <a:p>
            <a:r>
              <a:rPr lang="en-US" dirty="0" smtClean="0"/>
              <a:t>Avoid foods with sugar, yeast or spices. </a:t>
            </a:r>
          </a:p>
          <a:p>
            <a:r>
              <a:rPr lang="en-US" dirty="0" smtClean="0"/>
              <a:t>Rinse the mouth with salty water (half a teaspoonful of salt per cup of water) or mouthwash after meals.</a:t>
            </a:r>
          </a:p>
          <a:p>
            <a:r>
              <a:rPr lang="en-US" dirty="0" smtClean="0"/>
              <a:t> Encourage regular brushing of teeth. </a:t>
            </a:r>
          </a:p>
          <a:p>
            <a:r>
              <a:rPr lang="en-US" dirty="0" smtClean="0"/>
              <a:t>Treat with anti yeast medication such as </a:t>
            </a:r>
            <a:r>
              <a:rPr lang="en-US" dirty="0" err="1" smtClean="0"/>
              <a:t>nystatin</a:t>
            </a:r>
            <a:r>
              <a:rPr lang="en-US" dirty="0" smtClean="0"/>
              <a:t>, or </a:t>
            </a:r>
            <a:r>
              <a:rPr lang="en-US" dirty="0" err="1" smtClean="0"/>
              <a:t>nizoral</a:t>
            </a:r>
            <a:r>
              <a:rPr lang="en-US" dirty="0" smtClean="0"/>
              <a:t>. </a:t>
            </a:r>
          </a:p>
          <a:p>
            <a:r>
              <a:rPr lang="en-US" dirty="0" smtClean="0"/>
              <a:t>Refer if dehydration sets in due to inability to swallow.</a:t>
            </a:r>
          </a:p>
          <a:p>
            <a:pPr>
              <a:buNone/>
            </a:pPr>
            <a:endParaRPr lang="en-US" dirty="0"/>
          </a:p>
        </p:txBody>
      </p:sp>
    </p:spTree>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 based care</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b="1" dirty="0" smtClean="0"/>
              <a:t>	Respiratory Problems</a:t>
            </a:r>
            <a:endParaRPr lang="en-US" dirty="0" smtClean="0"/>
          </a:p>
          <a:p>
            <a:r>
              <a:rPr lang="en-US" dirty="0" smtClean="0"/>
              <a:t>These may include chronic cough, shortness of breath, chest pain and increased mucous. Keep the person active to promote drainage in the lungs (exercise).</a:t>
            </a:r>
          </a:p>
          <a:p>
            <a:r>
              <a:rPr lang="en-US" dirty="0" smtClean="0"/>
              <a:t>Encourage person to cough and consult the physiotherapist. Soothe the throat with tea and honey or cough syrup. Suppress the cough at night with cough suppressants. </a:t>
            </a:r>
          </a:p>
          <a:p>
            <a:r>
              <a:rPr lang="en-US" dirty="0" smtClean="0"/>
              <a:t>Refer to a doctor if there is fever, chest pain, grey, yellow or green sputum, and blood in sputum, difficulty in breathing or if the cough has lasted for more than three weeks.</a:t>
            </a:r>
          </a:p>
        </p:txBody>
      </p:sp>
    </p:spTree>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 based care </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b="1" dirty="0" smtClean="0"/>
              <a:t>	Nausea and Vomiting</a:t>
            </a:r>
            <a:endParaRPr lang="en-US" dirty="0" smtClean="0"/>
          </a:p>
          <a:p>
            <a:r>
              <a:rPr lang="en-US" dirty="0" smtClean="0"/>
              <a:t>Avoid cooking meals and avoid spices. Watch out for dehydration and treat as for diarrhoea with fluids and oral rehydration therapy. Administer </a:t>
            </a:r>
            <a:r>
              <a:rPr lang="en-US" dirty="0" err="1" smtClean="0"/>
              <a:t>antiemetics</a:t>
            </a:r>
            <a:r>
              <a:rPr lang="en-US" dirty="0" smtClean="0"/>
              <a:t> such as </a:t>
            </a:r>
            <a:r>
              <a:rPr lang="en-US" dirty="0" err="1" smtClean="0"/>
              <a:t>metoclopramide</a:t>
            </a:r>
            <a:r>
              <a:rPr lang="en-US" dirty="0" smtClean="0"/>
              <a:t>.</a:t>
            </a:r>
          </a:p>
          <a:p>
            <a:r>
              <a:rPr lang="en-US" dirty="0" smtClean="0"/>
              <a:t> Refer for further investigation if there is dehydration; severe </a:t>
            </a:r>
          </a:p>
          <a:p>
            <a:r>
              <a:rPr lang="en-US" dirty="0" smtClean="0"/>
              <a:t>malnutrition, inability to eat or drink, severe abdominal pain, fever, blood in the vomit or if vomiting lasts more than 24 hours.</a:t>
            </a:r>
          </a:p>
        </p:txBody>
      </p:sp>
    </p:spTree>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 based care </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b="1" dirty="0" smtClean="0"/>
              <a:t>	Tuberculosis</a:t>
            </a:r>
            <a:endParaRPr lang="en-US" dirty="0" smtClean="0"/>
          </a:p>
          <a:p>
            <a:r>
              <a:rPr lang="en-US" dirty="0" smtClean="0"/>
              <a:t>Keep the home well ventilated. Ensure that the person covers the mouth when coughing to prevent spread.</a:t>
            </a:r>
          </a:p>
          <a:p>
            <a:r>
              <a:rPr lang="en-US" dirty="0" smtClean="0"/>
              <a:t>Refer if there is chest pain or chest symptoms, which do not disappear within three weeks.</a:t>
            </a:r>
          </a:p>
          <a:p>
            <a:r>
              <a:rPr lang="en-US" dirty="0" smtClean="0"/>
              <a:t>As AIDS progresses, the patient might develop mental confusion and dementia. Therefore, in the case of home management, there should be somebody with the patient all the times.</a:t>
            </a:r>
          </a:p>
          <a:p>
            <a:r>
              <a:rPr lang="en-US" dirty="0" smtClean="0"/>
              <a:t> If the condition worsens, refer the patient to a health facility.</a:t>
            </a:r>
            <a:endParaRPr lang="en-US" dirty="0"/>
          </a:p>
        </p:txBody>
      </p:sp>
    </p:spTree>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 based care </a:t>
            </a:r>
            <a:endParaRPr lang="en-US" dirty="0"/>
          </a:p>
        </p:txBody>
      </p:sp>
      <p:sp>
        <p:nvSpPr>
          <p:cNvPr id="3" name="Content Placeholder 2"/>
          <p:cNvSpPr>
            <a:spLocks noGrp="1"/>
          </p:cNvSpPr>
          <p:nvPr>
            <p:ph idx="1"/>
          </p:nvPr>
        </p:nvSpPr>
        <p:spPr/>
        <p:txBody>
          <a:bodyPr/>
          <a:lstStyle/>
          <a:p>
            <a:r>
              <a:rPr lang="en-US" b="1" i="1" dirty="0" smtClean="0"/>
              <a:t>Remember:</a:t>
            </a:r>
            <a:br>
              <a:rPr lang="en-US" b="1" i="1" dirty="0" smtClean="0"/>
            </a:br>
            <a:r>
              <a:rPr lang="en-US" b="1" i="1" dirty="0" smtClean="0"/>
              <a:t>Home based care continues even after the disease has progressed beyond what medicine can cure, that is, the terminal stage and after death, where the person should be given a decent burial, not forgetting the people left, especially children, since they will need lots of support and assistance.</a:t>
            </a:r>
            <a:endParaRPr lang="en-US" dirty="0" smtClean="0"/>
          </a:p>
          <a:p>
            <a:endParaRPr lang="en-US" dirty="0"/>
          </a:p>
        </p:txBody>
      </p:sp>
    </p:spTree>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endParaRPr lang="en-US" dirty="0" smtClean="0"/>
          </a:p>
          <a:p>
            <a:pPr>
              <a:buNone/>
            </a:pPr>
            <a:r>
              <a:rPr lang="en-US" sz="9600" dirty="0" smtClean="0"/>
              <a:t>           END</a:t>
            </a:r>
            <a:endParaRPr lang="en-US" sz="96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Causes of Vaginal Discharges </a:t>
            </a:r>
            <a:endParaRPr lang="en-US" dirty="0"/>
          </a:p>
        </p:txBody>
      </p:sp>
      <p:sp>
        <p:nvSpPr>
          <p:cNvPr id="3" name="Content Placeholder 2"/>
          <p:cNvSpPr>
            <a:spLocks noGrp="1"/>
          </p:cNvSpPr>
          <p:nvPr>
            <p:ph idx="1"/>
          </p:nvPr>
        </p:nvSpPr>
        <p:spPr/>
        <p:txBody>
          <a:bodyPr/>
          <a:lstStyle/>
          <a:p>
            <a:r>
              <a:rPr lang="en-US" dirty="0"/>
              <a:t>The other cause of vaginal discharge is </a:t>
            </a:r>
            <a:r>
              <a:rPr lang="en-US" b="1" u="sng" dirty="0"/>
              <a:t>cervicitis</a:t>
            </a:r>
            <a:r>
              <a:rPr lang="en-US" dirty="0"/>
              <a:t>. This is an infection of the cervix caused by </a:t>
            </a:r>
            <a:r>
              <a:rPr lang="en-US" b="1" dirty="0" err="1"/>
              <a:t>neisseria</a:t>
            </a:r>
            <a:r>
              <a:rPr lang="en-US" b="1" dirty="0"/>
              <a:t> </a:t>
            </a:r>
            <a:r>
              <a:rPr lang="en-US" b="1" i="1" dirty="0" err="1"/>
              <a:t>gonorrhoea</a:t>
            </a:r>
            <a:r>
              <a:rPr lang="en-US" b="1" dirty="0"/>
              <a:t> </a:t>
            </a:r>
            <a:r>
              <a:rPr lang="en-US" dirty="0"/>
              <a:t>(</a:t>
            </a:r>
            <a:r>
              <a:rPr lang="en-US" dirty="0" err="1"/>
              <a:t>gonorrhoea</a:t>
            </a:r>
            <a:r>
              <a:rPr lang="en-US" dirty="0"/>
              <a:t>) or </a:t>
            </a:r>
            <a:r>
              <a:rPr lang="en-US" b="1" dirty="0" err="1"/>
              <a:t>chlamydia</a:t>
            </a:r>
            <a:r>
              <a:rPr lang="en-US" b="1" dirty="0"/>
              <a:t> </a:t>
            </a:r>
            <a:r>
              <a:rPr lang="en-US" b="1" i="1" dirty="0"/>
              <a:t>trachomatis</a:t>
            </a:r>
            <a:r>
              <a:rPr lang="en-US" b="1" dirty="0"/>
              <a:t> </a:t>
            </a:r>
            <a:r>
              <a:rPr lang="en-US" dirty="0"/>
              <a:t>(</a:t>
            </a:r>
            <a:r>
              <a:rPr lang="en-US" dirty="0" err="1"/>
              <a:t>chlamydia</a:t>
            </a:r>
            <a:r>
              <a:rPr lang="en-US"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objectives</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     By </a:t>
            </a:r>
            <a:r>
              <a:rPr lang="en-US" dirty="0"/>
              <a:t>the end of this unit you will be able to: </a:t>
            </a:r>
          </a:p>
          <a:p>
            <a:r>
              <a:rPr lang="en-US" dirty="0"/>
              <a:t>Explain the epidemiology of </a:t>
            </a:r>
            <a:r>
              <a:rPr lang="en-US" dirty="0" smtClean="0"/>
              <a:t>STIs </a:t>
            </a:r>
            <a:r>
              <a:rPr lang="en-US" dirty="0"/>
              <a:t>in </a:t>
            </a:r>
            <a:r>
              <a:rPr lang="en-US" dirty="0" err="1"/>
              <a:t>kenya</a:t>
            </a:r>
            <a:endParaRPr lang="en-US" dirty="0"/>
          </a:p>
          <a:p>
            <a:pPr lvl="0"/>
            <a:r>
              <a:rPr lang="en-US" dirty="0" smtClean="0"/>
              <a:t>Describe </a:t>
            </a:r>
            <a:r>
              <a:rPr lang="en-US" dirty="0"/>
              <a:t>the characteristics of common STIs</a:t>
            </a:r>
          </a:p>
          <a:p>
            <a:pPr lvl="0"/>
            <a:r>
              <a:rPr lang="en-US" dirty="0"/>
              <a:t>Apply the syndrome approach to the management of common STIs</a:t>
            </a:r>
          </a:p>
          <a:p>
            <a:pPr lvl="0"/>
            <a:r>
              <a:rPr lang="en-US" dirty="0"/>
              <a:t>Describe the causes of HIV/AIDS</a:t>
            </a:r>
          </a:p>
          <a:p>
            <a:pPr lvl="0"/>
            <a:r>
              <a:rPr lang="en-US" dirty="0"/>
              <a:t>Describe the stages of AIDS</a:t>
            </a:r>
          </a:p>
          <a:p>
            <a:pPr lvl="0"/>
            <a:r>
              <a:rPr lang="en-US" dirty="0"/>
              <a:t>Explain the management of AIDS patients</a:t>
            </a:r>
          </a:p>
          <a:p>
            <a:pPr lvl="0"/>
            <a:r>
              <a:rPr lang="en-US" dirty="0"/>
              <a:t>Describe the effects of </a:t>
            </a:r>
            <a:r>
              <a:rPr lang="en-US" dirty="0" smtClean="0"/>
              <a:t>STI/HIV/AIDS </a:t>
            </a:r>
            <a:r>
              <a:rPr lang="en-US" dirty="0"/>
              <a:t>to the individual, family and the community</a:t>
            </a:r>
          </a:p>
          <a:p>
            <a:pPr lvl="0"/>
            <a:r>
              <a:rPr lang="en-US" dirty="0"/>
              <a:t>Describe preventive strategies for STIs and </a:t>
            </a:r>
            <a:r>
              <a:rPr lang="en-US" dirty="0" smtClean="0"/>
              <a:t>HIV/AIDS</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Signs and Symptoms of Vaginal Discharge </a:t>
            </a:r>
            <a:endParaRPr lang="en-US" dirty="0"/>
          </a:p>
        </p:txBody>
      </p:sp>
      <p:sp>
        <p:nvSpPr>
          <p:cNvPr id="3" name="Content Placeholder 2"/>
          <p:cNvSpPr>
            <a:spLocks noGrp="1"/>
          </p:cNvSpPr>
          <p:nvPr>
            <p:ph idx="1"/>
          </p:nvPr>
        </p:nvSpPr>
        <p:spPr/>
        <p:txBody>
          <a:bodyPr>
            <a:normAutofit lnSpcReduction="10000"/>
          </a:bodyPr>
          <a:lstStyle/>
          <a:p>
            <a:r>
              <a:rPr lang="en-US" dirty="0"/>
              <a:t> </a:t>
            </a:r>
            <a:r>
              <a:rPr lang="en-US" dirty="0" smtClean="0"/>
              <a:t>The </a:t>
            </a:r>
            <a:r>
              <a:rPr lang="en-US" b="1" dirty="0"/>
              <a:t>abnormal discharge </a:t>
            </a:r>
            <a:r>
              <a:rPr lang="en-US" dirty="0"/>
              <a:t>is more than usual and it has </a:t>
            </a:r>
            <a:r>
              <a:rPr lang="en-US" b="1" dirty="0"/>
              <a:t>unpleasant smell</a:t>
            </a:r>
            <a:r>
              <a:rPr lang="en-US" dirty="0"/>
              <a:t>. Its </a:t>
            </a:r>
            <a:r>
              <a:rPr lang="en-US" b="1" dirty="0"/>
              <a:t>colour</a:t>
            </a:r>
            <a:r>
              <a:rPr lang="en-US" dirty="0"/>
              <a:t> depends on the causative organisms, so it is </a:t>
            </a:r>
            <a:r>
              <a:rPr lang="en-US" b="1" dirty="0"/>
              <a:t>green, yellow or curd like</a:t>
            </a:r>
            <a:r>
              <a:rPr lang="en-US" dirty="0" smtClean="0"/>
              <a:t>.</a:t>
            </a:r>
          </a:p>
          <a:p>
            <a:pPr lvl="0"/>
            <a:r>
              <a:rPr lang="en-US" dirty="0" smtClean="0"/>
              <a:t>In both </a:t>
            </a:r>
            <a:r>
              <a:rPr lang="en-US" dirty="0" err="1" smtClean="0"/>
              <a:t>vaginitis</a:t>
            </a:r>
            <a:r>
              <a:rPr lang="en-US" dirty="0" smtClean="0"/>
              <a:t> and </a:t>
            </a:r>
            <a:r>
              <a:rPr lang="en-US" dirty="0" err="1" smtClean="0"/>
              <a:t>cervitis</a:t>
            </a:r>
            <a:r>
              <a:rPr lang="en-US" dirty="0" smtClean="0"/>
              <a:t>, the discharge may be associated with </a:t>
            </a:r>
            <a:r>
              <a:rPr lang="en-US" b="1" dirty="0" err="1" smtClean="0"/>
              <a:t>dysuria</a:t>
            </a:r>
            <a:r>
              <a:rPr lang="en-US" dirty="0" smtClean="0"/>
              <a:t> due to inflammation of the urethra, or </a:t>
            </a:r>
            <a:r>
              <a:rPr lang="en-US" b="1" dirty="0" err="1" smtClean="0"/>
              <a:t>dyspareunia</a:t>
            </a:r>
            <a:r>
              <a:rPr lang="en-US" dirty="0" smtClean="0"/>
              <a:t> and is accompanied by </a:t>
            </a:r>
            <a:r>
              <a:rPr lang="en-US" b="1" dirty="0" smtClean="0"/>
              <a:t>itching of the vulva </a:t>
            </a:r>
            <a:r>
              <a:rPr lang="en-US" dirty="0" smtClean="0"/>
              <a:t>or</a:t>
            </a:r>
            <a:r>
              <a:rPr lang="en-US" b="1" dirty="0" smtClean="0"/>
              <a:t> vagina</a:t>
            </a:r>
            <a:r>
              <a:rPr lang="en-US" dirty="0" smtClean="0"/>
              <a:t>, or an inflamed and </a:t>
            </a:r>
            <a:r>
              <a:rPr lang="en-US" b="1" dirty="0" smtClean="0"/>
              <a:t>swollen vulva</a:t>
            </a:r>
            <a:r>
              <a:rPr lang="en-US" dirty="0" smtClean="0"/>
              <a:t>.</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Signs and Symptoms of Vaginal Discharge </a:t>
            </a:r>
            <a:endParaRPr lang="en-US" dirty="0"/>
          </a:p>
        </p:txBody>
      </p:sp>
      <p:sp>
        <p:nvSpPr>
          <p:cNvPr id="3" name="Content Placeholder 2"/>
          <p:cNvSpPr>
            <a:spLocks noGrp="1"/>
          </p:cNvSpPr>
          <p:nvPr>
            <p:ph idx="1"/>
          </p:nvPr>
        </p:nvSpPr>
        <p:spPr/>
        <p:txBody>
          <a:bodyPr>
            <a:normAutofit/>
          </a:bodyPr>
          <a:lstStyle/>
          <a:p>
            <a:pPr lvl="0"/>
            <a:r>
              <a:rPr lang="en-US" dirty="0" smtClean="0"/>
              <a:t>In </a:t>
            </a:r>
            <a:r>
              <a:rPr lang="en-US" dirty="0"/>
              <a:t>cervicitis there is </a:t>
            </a:r>
            <a:r>
              <a:rPr lang="en-US" b="1" dirty="0"/>
              <a:t>redness, inflammation and bleeding</a:t>
            </a:r>
            <a:r>
              <a:rPr lang="en-US" dirty="0"/>
              <a:t> from the cervix (this is symptomatic in most women). The </a:t>
            </a:r>
            <a:r>
              <a:rPr lang="en-US" b="1" dirty="0" err="1"/>
              <a:t>Bartholin’s</a:t>
            </a:r>
            <a:r>
              <a:rPr lang="en-US" b="1" dirty="0"/>
              <a:t> glands are swollen</a:t>
            </a:r>
            <a:r>
              <a:rPr lang="en-US" dirty="0"/>
              <a:t> and </a:t>
            </a:r>
            <a:r>
              <a:rPr lang="en-US" b="1" dirty="0"/>
              <a:t>tende</a:t>
            </a:r>
            <a:r>
              <a:rPr lang="en-US" dirty="0"/>
              <a:t>r and the patient complains of </a:t>
            </a:r>
            <a:r>
              <a:rPr lang="en-US" b="1" dirty="0"/>
              <a:t>abdominal pain</a:t>
            </a:r>
            <a:r>
              <a:rPr lang="en-US" dirty="0"/>
              <a: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Diagnosis</a:t>
            </a:r>
            <a:endParaRPr lang="en-US" dirty="0"/>
          </a:p>
        </p:txBody>
      </p:sp>
      <p:sp>
        <p:nvSpPr>
          <p:cNvPr id="3" name="Content Placeholder 2"/>
          <p:cNvSpPr>
            <a:spLocks noGrp="1"/>
          </p:cNvSpPr>
          <p:nvPr>
            <p:ph idx="1"/>
          </p:nvPr>
        </p:nvSpPr>
        <p:spPr/>
        <p:txBody>
          <a:bodyPr>
            <a:normAutofit/>
          </a:bodyPr>
          <a:lstStyle/>
          <a:p>
            <a:r>
              <a:rPr lang="en-US" dirty="0" smtClean="0"/>
              <a:t>The </a:t>
            </a:r>
            <a:r>
              <a:rPr lang="en-US" dirty="0"/>
              <a:t>various signs and symptoms already discussed can be used to distinguish </a:t>
            </a:r>
            <a:r>
              <a:rPr lang="en-US" dirty="0" err="1"/>
              <a:t>vaginitis</a:t>
            </a:r>
            <a:r>
              <a:rPr lang="en-US" dirty="0"/>
              <a:t> and cervicitis. To confirm cervicitis, a speculum should be used to </a:t>
            </a:r>
            <a:r>
              <a:rPr lang="en-US" dirty="0" err="1"/>
              <a:t>visualise</a:t>
            </a:r>
            <a:r>
              <a:rPr lang="en-US" dirty="0"/>
              <a:t> the cervix.</a:t>
            </a:r>
            <a:br>
              <a:rPr lang="en-US" dirty="0"/>
            </a:br>
            <a:r>
              <a:rPr lang="en-US" dirty="0"/>
              <a:t>Now look at the NASCOP flow chart used in the syndromic management of vaginal discharge. It is an easy tool to use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t>
            </a:r>
            <a:r>
              <a:rPr lang="en-US" sz="4000" b="1" dirty="0" smtClean="0"/>
              <a:t>MANAGEMENT: NASCOP Syndromic Flow Chart for Vaginal Discharge Chart</a:t>
            </a:r>
            <a:endParaRPr lang="en-US" sz="4000" dirty="0"/>
          </a:p>
        </p:txBody>
      </p:sp>
      <p:sp>
        <p:nvSpPr>
          <p:cNvPr id="3" name="Content Placeholder 2"/>
          <p:cNvSpPr>
            <a:spLocks noGrp="1"/>
          </p:cNvSpPr>
          <p:nvPr>
            <p:ph idx="1"/>
          </p:nvPr>
        </p:nvSpPr>
        <p:spPr/>
        <p:txBody>
          <a:bodyPr>
            <a:normAutofit fontScale="85000" lnSpcReduction="10000"/>
          </a:bodyPr>
          <a:lstStyle/>
          <a:p>
            <a:r>
              <a:rPr lang="en-US" sz="3500" dirty="0"/>
              <a:t>Management is based on the syndromic approach. If there is no abdominal pain or tenderness, follow the </a:t>
            </a:r>
            <a:r>
              <a:rPr lang="en-US" sz="3500" u="sng" dirty="0"/>
              <a:t>NASCOP Syndromic Flow Chart for Vaginal </a:t>
            </a:r>
            <a:r>
              <a:rPr lang="en-US" sz="3500" u="sng" dirty="0" smtClean="0"/>
              <a:t>Discharge</a:t>
            </a:r>
            <a:endParaRPr lang="en-US" sz="3500" b="1" u="sng" dirty="0"/>
          </a:p>
          <a:p>
            <a:r>
              <a:rPr lang="en-US" dirty="0" smtClean="0"/>
              <a:t>Put </a:t>
            </a:r>
            <a:r>
              <a:rPr lang="en-US" dirty="0"/>
              <a:t>the patient on </a:t>
            </a:r>
            <a:r>
              <a:rPr lang="en-US" dirty="0" err="1"/>
              <a:t>clotrimazole</a:t>
            </a:r>
            <a:r>
              <a:rPr lang="en-US" dirty="0"/>
              <a:t> 1 </a:t>
            </a:r>
            <a:r>
              <a:rPr lang="en-US" dirty="0" err="1"/>
              <a:t>pessary</a:t>
            </a:r>
            <a:r>
              <a:rPr lang="en-US" dirty="0"/>
              <a:t> </a:t>
            </a:r>
            <a:r>
              <a:rPr lang="en-US" dirty="0" err="1"/>
              <a:t>intravaginally</a:t>
            </a:r>
            <a:r>
              <a:rPr lang="en-US" dirty="0"/>
              <a:t> daily for six days and </a:t>
            </a:r>
            <a:r>
              <a:rPr lang="en-US" dirty="0" err="1"/>
              <a:t>metronidozole</a:t>
            </a:r>
            <a:r>
              <a:rPr lang="en-US" dirty="0"/>
              <a:t> 2gm stat. If the patient is pregnant, </a:t>
            </a:r>
            <a:r>
              <a:rPr lang="en-US" dirty="0" err="1"/>
              <a:t>metronidozole</a:t>
            </a:r>
            <a:r>
              <a:rPr lang="en-US" dirty="0"/>
              <a:t> is not prescribed. If there is no improvement after seven days, change to the second line of treatment, which is </a:t>
            </a:r>
            <a:r>
              <a:rPr lang="en-US" dirty="0" err="1"/>
              <a:t>norfloxacin</a:t>
            </a:r>
            <a:r>
              <a:rPr lang="en-US" dirty="0"/>
              <a:t> 800mg stat and </a:t>
            </a:r>
            <a:r>
              <a:rPr lang="en-US" dirty="0" err="1"/>
              <a:t>doxycycline</a:t>
            </a:r>
            <a:r>
              <a:rPr lang="en-US" dirty="0"/>
              <a:t> 100mg twice a day for seven days</a:t>
            </a:r>
            <a:endParaRPr lang="en-US" b="1" dirty="0"/>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Management of vaginal discharge: NASCOP Syndromic Flow Chart</a:t>
            </a:r>
            <a:endParaRPr lang="en-US" b="1" dirty="0"/>
          </a:p>
        </p:txBody>
      </p:sp>
      <p:sp>
        <p:nvSpPr>
          <p:cNvPr id="3" name="Content Placeholder 2"/>
          <p:cNvSpPr>
            <a:spLocks noGrp="1"/>
          </p:cNvSpPr>
          <p:nvPr>
            <p:ph idx="1"/>
          </p:nvPr>
        </p:nvSpPr>
        <p:spPr/>
        <p:txBody>
          <a:bodyPr>
            <a:normAutofit fontScale="85000" lnSpcReduction="20000"/>
          </a:bodyPr>
          <a:lstStyle/>
          <a:p>
            <a:r>
              <a:rPr lang="en-US" dirty="0"/>
              <a:t>In pregnancy treat with intramuscular </a:t>
            </a:r>
            <a:r>
              <a:rPr lang="en-US" dirty="0" err="1"/>
              <a:t>spectinomycin</a:t>
            </a:r>
            <a:r>
              <a:rPr lang="en-US" dirty="0"/>
              <a:t> 2gm stat and erythromycin 500gm four times a day for seven days. If after this treatment there is no improvement, refer the patient for further investigation</a:t>
            </a:r>
            <a:r>
              <a:rPr lang="en-US" dirty="0" smtClean="0"/>
              <a:t>.</a:t>
            </a:r>
          </a:p>
          <a:p>
            <a:r>
              <a:rPr lang="en-US" dirty="0"/>
              <a:t>As part of management all patients must be informed about the four C's approach, that is, </a:t>
            </a:r>
            <a:r>
              <a:rPr lang="en-US" dirty="0" err="1"/>
              <a:t>Counselling</a:t>
            </a:r>
            <a:r>
              <a:rPr lang="en-US" dirty="0"/>
              <a:t>, Compliance, Contact Tracing and Condom use for safe sex. You should counsel your patient on health seeking </a:t>
            </a:r>
            <a:r>
              <a:rPr lang="en-US" dirty="0" err="1"/>
              <a:t>behaviour</a:t>
            </a:r>
            <a:r>
              <a:rPr lang="en-US" dirty="0"/>
              <a:t>, which involves abstention from sexual intercourse to avoid reinfection, or the use of a condom to make </a:t>
            </a:r>
            <a:r>
              <a:rPr lang="en-US" dirty="0" smtClean="0"/>
              <a:t>sex </a:t>
            </a:r>
            <a:r>
              <a:rPr lang="en-US" dirty="0"/>
              <a:t>safe. </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Management of vaginal discharge: NASCOP Syndromic Flow Chart</a:t>
            </a:r>
            <a:endParaRPr lang="en-US" dirty="0"/>
          </a:p>
        </p:txBody>
      </p:sp>
      <p:sp>
        <p:nvSpPr>
          <p:cNvPr id="3" name="Content Placeholder 2"/>
          <p:cNvSpPr>
            <a:spLocks noGrp="1"/>
          </p:cNvSpPr>
          <p:nvPr>
            <p:ph idx="1"/>
          </p:nvPr>
        </p:nvSpPr>
        <p:spPr/>
        <p:txBody>
          <a:bodyPr>
            <a:normAutofit lnSpcReduction="10000"/>
          </a:bodyPr>
          <a:lstStyle/>
          <a:p>
            <a:r>
              <a:rPr lang="en-US" dirty="0"/>
              <a:t>Advise your patient to avoid self medication and remind them of the need to take drugs as explained to ensure full recovery. </a:t>
            </a:r>
            <a:endParaRPr lang="en-US" dirty="0" smtClean="0"/>
          </a:p>
          <a:p>
            <a:r>
              <a:rPr lang="en-US" dirty="0" smtClean="0"/>
              <a:t>You </a:t>
            </a:r>
            <a:r>
              <a:rPr lang="en-US" dirty="0"/>
              <a:t>should also advise them to bring their sex partners in for treatment because if the partner is not treated, the patient will be re-infected. </a:t>
            </a:r>
            <a:endParaRPr lang="en-US" dirty="0" smtClean="0"/>
          </a:p>
          <a:p>
            <a:r>
              <a:rPr lang="en-US" dirty="0" smtClean="0"/>
              <a:t>Tell </a:t>
            </a:r>
            <a:r>
              <a:rPr lang="en-US" dirty="0"/>
              <a:t>the patient about the importance of being faithful to one sex partner to avoid future STIs</a:t>
            </a:r>
            <a:r>
              <a:rPr lang="en-US" dirty="0" smtClean="0"/>
              <a:t>.</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Consequences of vaginal discharge </a:t>
            </a:r>
            <a:endParaRPr lang="en-US" dirty="0"/>
          </a:p>
        </p:txBody>
      </p:sp>
      <p:sp>
        <p:nvSpPr>
          <p:cNvPr id="3" name="Content Placeholder 2"/>
          <p:cNvSpPr>
            <a:spLocks noGrp="1"/>
          </p:cNvSpPr>
          <p:nvPr>
            <p:ph idx="1"/>
          </p:nvPr>
        </p:nvSpPr>
        <p:spPr/>
        <p:txBody>
          <a:bodyPr>
            <a:noAutofit/>
          </a:bodyPr>
          <a:lstStyle/>
          <a:p>
            <a:pPr lvl="0"/>
            <a:r>
              <a:rPr lang="en-US" dirty="0"/>
              <a:t>Vaginal discharges can create problems with partners during sexual intercourse due to the foul smell or pain (</a:t>
            </a:r>
            <a:r>
              <a:rPr lang="en-US" dirty="0" err="1"/>
              <a:t>dyspareunia</a:t>
            </a:r>
            <a:r>
              <a:rPr lang="en-US" dirty="0"/>
              <a:t>).</a:t>
            </a:r>
          </a:p>
          <a:p>
            <a:pPr lvl="0"/>
            <a:r>
              <a:rPr lang="en-US" dirty="0"/>
              <a:t>Cervicitis and </a:t>
            </a:r>
            <a:r>
              <a:rPr lang="en-US" dirty="0" err="1"/>
              <a:t>vaginitis</a:t>
            </a:r>
            <a:r>
              <a:rPr lang="en-US" dirty="0"/>
              <a:t> increase susceptibility to HIV infection.</a:t>
            </a:r>
          </a:p>
          <a:p>
            <a:pPr lvl="0"/>
            <a:r>
              <a:rPr lang="en-US" dirty="0"/>
              <a:t>In cervicitis ascending infection may lead to inflammation of the pelvic organs causing blockage of the fallopian tubes, leading to ectopic pregnancy or infertility</a:t>
            </a:r>
            <a:r>
              <a:rPr lang="en-US" dirty="0" smtClean="0"/>
              <a:t>.</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Consequences of vaginal discharge </a:t>
            </a:r>
            <a:endParaRPr lang="en-US" dirty="0"/>
          </a:p>
        </p:txBody>
      </p:sp>
      <p:sp>
        <p:nvSpPr>
          <p:cNvPr id="3" name="Content Placeholder 2"/>
          <p:cNvSpPr>
            <a:spLocks noGrp="1"/>
          </p:cNvSpPr>
          <p:nvPr>
            <p:ph idx="1"/>
          </p:nvPr>
        </p:nvSpPr>
        <p:spPr/>
        <p:txBody>
          <a:bodyPr/>
          <a:lstStyle/>
          <a:p>
            <a:pPr lvl="0"/>
            <a:r>
              <a:rPr lang="en-US" dirty="0" smtClean="0"/>
              <a:t>In cervicitis the infection could spread to the </a:t>
            </a:r>
            <a:r>
              <a:rPr lang="en-US" dirty="0" err="1" smtClean="0"/>
              <a:t>Bartholin’s</a:t>
            </a:r>
            <a:r>
              <a:rPr lang="en-US" dirty="0" smtClean="0"/>
              <a:t> gland, leading to abscesses or spread in blood circulation </a:t>
            </a:r>
            <a:r>
              <a:rPr lang="en-US" b="1" dirty="0" smtClean="0"/>
              <a:t>(septicaemia</a:t>
            </a:r>
            <a:r>
              <a:rPr lang="en-US" dirty="0" smtClean="0"/>
              <a:t>) causing arthritis, endocarditis or meningitis, especially if it is of </a:t>
            </a:r>
            <a:r>
              <a:rPr lang="en-US" dirty="0" err="1" smtClean="0"/>
              <a:t>gonococcal</a:t>
            </a:r>
            <a:r>
              <a:rPr lang="en-US" dirty="0" smtClean="0"/>
              <a:t> origin.</a:t>
            </a:r>
          </a:p>
          <a:p>
            <a:r>
              <a:rPr lang="en-US" dirty="0" smtClean="0"/>
              <a:t>These consequences are grave and that is why you have to be prompt with treatment.</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a_el_19_innerEl" descr="NASCOP Syndromic Flow Chart for Vaginal Discharge"/>
          <p:cNvPicPr/>
          <p:nvPr/>
        </p:nvPicPr>
        <p:blipFill>
          <a:blip r:embed="rId2"/>
          <a:srcRect/>
          <a:stretch>
            <a:fillRect/>
          </a:stretch>
        </p:blipFill>
        <p:spPr bwMode="auto">
          <a:xfrm>
            <a:off x="914401" y="685800"/>
            <a:ext cx="7239000" cy="5562600"/>
          </a:xfrm>
          <a:prstGeom prst="rect">
            <a:avLst/>
          </a:prstGeom>
          <a:noFill/>
          <a:ln w="9525">
            <a:noFill/>
            <a:miter lim="800000"/>
            <a:headEnd/>
            <a:tailEnd/>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Urethral discharge </a:t>
            </a:r>
            <a:endParaRPr lang="en-US" b="1" dirty="0"/>
          </a:p>
        </p:txBody>
      </p:sp>
      <p:sp>
        <p:nvSpPr>
          <p:cNvPr id="3" name="Content Placeholder 2"/>
          <p:cNvSpPr>
            <a:spLocks noGrp="1"/>
          </p:cNvSpPr>
          <p:nvPr>
            <p:ph idx="1"/>
          </p:nvPr>
        </p:nvSpPr>
        <p:spPr/>
        <p:txBody>
          <a:bodyPr>
            <a:normAutofit fontScale="85000" lnSpcReduction="20000"/>
          </a:bodyPr>
          <a:lstStyle/>
          <a:p>
            <a:r>
              <a:rPr lang="en-US" dirty="0" smtClean="0"/>
              <a:t>The </a:t>
            </a:r>
            <a:r>
              <a:rPr lang="en-US" dirty="0"/>
              <a:t>urethral discharge usually refers to a discharge from the penis, although women can develop an infection in the urethra, which results in urethral discharge. </a:t>
            </a:r>
            <a:endParaRPr lang="en-US" dirty="0" smtClean="0"/>
          </a:p>
          <a:p>
            <a:r>
              <a:rPr lang="en-US" dirty="0" smtClean="0"/>
              <a:t>Due </a:t>
            </a:r>
            <a:r>
              <a:rPr lang="en-US" dirty="0"/>
              <a:t>to the internal position of the urethra in women, it is often confused with vaginal discharge or goes unnoticed hence the delay in seeking treatment. </a:t>
            </a:r>
          </a:p>
          <a:p>
            <a:r>
              <a:rPr lang="en-US" dirty="0" smtClean="0"/>
              <a:t>Revise </a:t>
            </a:r>
            <a:r>
              <a:rPr lang="en-US" dirty="0"/>
              <a:t>the anatomy and physiology of both the male and the female reproductive </a:t>
            </a:r>
            <a:r>
              <a:rPr lang="en-US" dirty="0" smtClean="0"/>
              <a:t>organs.</a:t>
            </a:r>
          </a:p>
          <a:p>
            <a:r>
              <a:rPr lang="en-US" dirty="0" smtClean="0"/>
              <a:t>There </a:t>
            </a:r>
            <a:r>
              <a:rPr lang="en-US" dirty="0"/>
              <a:t>is no normal discharge from the penis, therefore, any discharge from the urethra is abnormal and a sign of infection.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Unit content </a:t>
            </a:r>
            <a:endParaRPr lang="en-US" dirty="0"/>
          </a:p>
        </p:txBody>
      </p:sp>
      <p:sp>
        <p:nvSpPr>
          <p:cNvPr id="3" name="Content Placeholder 2"/>
          <p:cNvSpPr>
            <a:spLocks noGrp="1"/>
          </p:cNvSpPr>
          <p:nvPr>
            <p:ph idx="1"/>
          </p:nvPr>
        </p:nvSpPr>
        <p:spPr/>
        <p:txBody>
          <a:bodyPr/>
          <a:lstStyle/>
          <a:p>
            <a:r>
              <a:rPr lang="en-US" dirty="0" smtClean="0"/>
              <a:t>Epidemiology of STIs</a:t>
            </a:r>
          </a:p>
          <a:p>
            <a:r>
              <a:rPr lang="en-US" dirty="0" smtClean="0"/>
              <a:t>Management of STIs: individual, group</a:t>
            </a:r>
          </a:p>
          <a:p>
            <a:r>
              <a:rPr lang="en-US" dirty="0" smtClean="0"/>
              <a:t>Counseling approaches</a:t>
            </a:r>
          </a:p>
          <a:p>
            <a:r>
              <a:rPr lang="en-US" dirty="0" smtClean="0"/>
              <a:t>HIV /AIDS: definition, transmission, prevention-community mobilization, attitude change, gender and HIV/STI, home based care.</a:t>
            </a:r>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Causes of Urethral Discharge</a:t>
            </a:r>
            <a:r>
              <a:rPr lang="en-US" dirty="0" smtClean="0"/>
              <a:t> </a:t>
            </a:r>
            <a:br>
              <a:rPr lang="en-US" dirty="0" smtClean="0"/>
            </a:br>
            <a:endParaRPr lang="en-US" dirty="0"/>
          </a:p>
        </p:txBody>
      </p:sp>
      <p:sp>
        <p:nvSpPr>
          <p:cNvPr id="3" name="Content Placeholder 2"/>
          <p:cNvSpPr>
            <a:spLocks noGrp="1"/>
          </p:cNvSpPr>
          <p:nvPr>
            <p:ph idx="1"/>
          </p:nvPr>
        </p:nvSpPr>
        <p:spPr/>
        <p:txBody>
          <a:bodyPr>
            <a:normAutofit fontScale="92500"/>
          </a:bodyPr>
          <a:lstStyle/>
          <a:p>
            <a:r>
              <a:rPr lang="en-US" dirty="0" smtClean="0"/>
              <a:t>Most </a:t>
            </a:r>
            <a:r>
              <a:rPr lang="en-US" dirty="0"/>
              <a:t>urethral discharges indicate the presence of </a:t>
            </a:r>
            <a:r>
              <a:rPr lang="en-US" b="1" dirty="0" err="1"/>
              <a:t>gonorrhoea</a:t>
            </a:r>
            <a:r>
              <a:rPr lang="en-US" dirty="0"/>
              <a:t> or </a:t>
            </a:r>
            <a:r>
              <a:rPr lang="en-US" b="1" dirty="0" err="1"/>
              <a:t>chlamydia</a:t>
            </a:r>
            <a:r>
              <a:rPr lang="en-US" dirty="0"/>
              <a:t>, or </a:t>
            </a:r>
            <a:r>
              <a:rPr lang="en-US" b="1" dirty="0" smtClean="0"/>
              <a:t>both</a:t>
            </a:r>
            <a:r>
              <a:rPr lang="en-US" dirty="0" smtClean="0"/>
              <a:t>.</a:t>
            </a:r>
          </a:p>
          <a:p>
            <a:r>
              <a:rPr lang="en-US" dirty="0" smtClean="0"/>
              <a:t>The </a:t>
            </a:r>
            <a:r>
              <a:rPr lang="en-US" dirty="0"/>
              <a:t>discharges could also be due </a:t>
            </a:r>
            <a:r>
              <a:rPr lang="en-US" dirty="0" smtClean="0"/>
              <a:t>to </a:t>
            </a:r>
            <a:r>
              <a:rPr lang="en-US" b="1" dirty="0" err="1" smtClean="0"/>
              <a:t>trichomoniasis</a:t>
            </a:r>
            <a:r>
              <a:rPr lang="en-US" dirty="0" smtClean="0"/>
              <a:t>.</a:t>
            </a:r>
          </a:p>
          <a:p>
            <a:r>
              <a:rPr lang="en-US" dirty="0" smtClean="0"/>
              <a:t> </a:t>
            </a:r>
            <a:r>
              <a:rPr lang="en-US" dirty="0"/>
              <a:t>It is usually difficult to tell the difference through physical examination, especially when there is a mixed infection and this is why, in the absence of laboratory investigations, the flow chart becomes an essential tool.</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Signs and Symptoms </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a:bodyPr>
          <a:lstStyle/>
          <a:p>
            <a:pPr lvl="0"/>
            <a:r>
              <a:rPr lang="en-US" dirty="0" smtClean="0"/>
              <a:t>The </a:t>
            </a:r>
            <a:r>
              <a:rPr lang="en-US" dirty="0"/>
              <a:t>discharge may be </a:t>
            </a:r>
            <a:r>
              <a:rPr lang="en-US" b="1" dirty="0"/>
              <a:t>abundant</a:t>
            </a:r>
            <a:r>
              <a:rPr lang="en-US" dirty="0"/>
              <a:t> and </a:t>
            </a:r>
            <a:r>
              <a:rPr lang="en-US" b="1" dirty="0"/>
              <a:t>purulent</a:t>
            </a:r>
            <a:r>
              <a:rPr lang="en-US" dirty="0"/>
              <a:t> (pus like) or watery and whitish.</a:t>
            </a:r>
          </a:p>
          <a:p>
            <a:pPr lvl="0"/>
            <a:r>
              <a:rPr lang="en-US" dirty="0"/>
              <a:t>The discharge may be associated with </a:t>
            </a:r>
          </a:p>
          <a:p>
            <a:r>
              <a:rPr lang="en-US" b="1" dirty="0"/>
              <a:t>painful</a:t>
            </a:r>
            <a:r>
              <a:rPr lang="en-US" dirty="0"/>
              <a:t> and </a:t>
            </a:r>
            <a:r>
              <a:rPr lang="en-US" b="1" dirty="0"/>
              <a:t>frequent urination</a:t>
            </a:r>
            <a:r>
              <a:rPr lang="en-US" dirty="0"/>
              <a:t>, with or without </a:t>
            </a:r>
            <a:r>
              <a:rPr lang="en-US" b="1" dirty="0"/>
              <a:t>testicular pain</a:t>
            </a:r>
            <a:r>
              <a:rPr lang="en-US" dirty="0"/>
              <a:t>, </a:t>
            </a:r>
            <a:r>
              <a:rPr lang="en-US" b="1" dirty="0"/>
              <a:t>itching</a:t>
            </a:r>
            <a:r>
              <a:rPr lang="en-US" dirty="0"/>
              <a:t> of the glans penis, foreskin or urethra, a foreskin which is swollen (oedematous), tight (</a:t>
            </a:r>
            <a:r>
              <a:rPr lang="en-US" dirty="0" err="1"/>
              <a:t>phimosis</a:t>
            </a:r>
            <a:r>
              <a:rPr lang="en-US" dirty="0"/>
              <a:t>) or cracked and shows an increased </a:t>
            </a:r>
            <a:r>
              <a:rPr lang="en-US" b="1" dirty="0"/>
              <a:t>severity of symptoms</a:t>
            </a:r>
            <a:r>
              <a:rPr lang="en-US" dirty="0"/>
              <a:t> before or during the first urination of the morning.</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Diagnosis of urethral discharge</a:t>
            </a:r>
            <a:endParaRPr lang="en-US" dirty="0"/>
          </a:p>
        </p:txBody>
      </p:sp>
      <p:sp>
        <p:nvSpPr>
          <p:cNvPr id="3" name="Content Placeholder 2"/>
          <p:cNvSpPr>
            <a:spLocks noGrp="1"/>
          </p:cNvSpPr>
          <p:nvPr>
            <p:ph idx="1"/>
          </p:nvPr>
        </p:nvSpPr>
        <p:spPr/>
        <p:txBody>
          <a:bodyPr/>
          <a:lstStyle/>
          <a:p>
            <a:r>
              <a:rPr lang="en-US" dirty="0" smtClean="0"/>
              <a:t>You </a:t>
            </a:r>
            <a:r>
              <a:rPr lang="en-US" dirty="0"/>
              <a:t>diagnose urethral discharge through the information you obtain from the patient and physically examining the penis to note the amount and type of discharge. Laboratory tests help to isolate </a:t>
            </a:r>
            <a:r>
              <a:rPr lang="en-US" dirty="0" smtClean="0"/>
              <a:t>the causative </a:t>
            </a:r>
            <a:r>
              <a:rPr lang="en-US" dirty="0"/>
              <a:t>organisms where possible.</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Management of urethral discharge </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a:t>
            </a:r>
            <a:r>
              <a:rPr lang="en-US" dirty="0"/>
              <a:t>patient should be managed by following the NASCOP Syndromic Flow Chart for Urethral Discharge, which is recommended for low resource areas without laboratory </a:t>
            </a:r>
            <a:r>
              <a:rPr lang="en-US" dirty="0" smtClean="0"/>
              <a:t>services.</a:t>
            </a:r>
          </a:p>
          <a:p>
            <a:r>
              <a:rPr lang="en-US" dirty="0" smtClean="0"/>
              <a:t>However</a:t>
            </a:r>
            <a:r>
              <a:rPr lang="en-US" dirty="0"/>
              <a:t>, where laboratory services are available, you can use them and at the same time start the recommended drugs. </a:t>
            </a:r>
            <a:endParaRPr lang="en-US" dirty="0" smtClean="0"/>
          </a:p>
          <a:p>
            <a:r>
              <a:rPr lang="en-US" dirty="0" smtClean="0"/>
              <a:t>If </a:t>
            </a:r>
            <a:r>
              <a:rPr lang="en-US" dirty="0"/>
              <a:t>there is discharge, start the patient on treatment for urethritis as shown in the NASCOP Syndromic Flow Chart for Urethral Discharge to </a:t>
            </a:r>
            <a:r>
              <a:rPr lang="en-US" dirty="0" smtClean="0"/>
              <a:t>include:</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Management of urethral discharge</a:t>
            </a:r>
            <a:endParaRPr lang="en-US" dirty="0"/>
          </a:p>
        </p:txBody>
      </p:sp>
      <p:sp>
        <p:nvSpPr>
          <p:cNvPr id="3" name="Content Placeholder 2"/>
          <p:cNvSpPr>
            <a:spLocks noGrp="1"/>
          </p:cNvSpPr>
          <p:nvPr>
            <p:ph idx="1"/>
          </p:nvPr>
        </p:nvSpPr>
        <p:spPr/>
        <p:txBody>
          <a:bodyPr>
            <a:normAutofit/>
          </a:bodyPr>
          <a:lstStyle/>
          <a:p>
            <a:r>
              <a:rPr lang="en-US" dirty="0" err="1" smtClean="0"/>
              <a:t>norfloxacin</a:t>
            </a:r>
            <a:r>
              <a:rPr lang="en-US" dirty="0" smtClean="0"/>
              <a:t> 800mg stat and </a:t>
            </a:r>
            <a:r>
              <a:rPr lang="en-US" dirty="0" err="1" smtClean="0"/>
              <a:t>doxycycline</a:t>
            </a:r>
            <a:r>
              <a:rPr lang="en-US" dirty="0" smtClean="0"/>
              <a:t> 100mg orally </a:t>
            </a:r>
            <a:r>
              <a:rPr lang="en-US" dirty="0"/>
              <a:t>twice a day for seven days. If there is no improvement after seven days, give the patient the second line of treatment, which is </a:t>
            </a:r>
            <a:r>
              <a:rPr lang="en-US" dirty="0" err="1"/>
              <a:t>spectinomycin</a:t>
            </a:r>
            <a:r>
              <a:rPr lang="en-US" dirty="0"/>
              <a:t> 2mg IM stat and </a:t>
            </a:r>
            <a:r>
              <a:rPr lang="en-US" dirty="0" err="1"/>
              <a:t>doxycycline</a:t>
            </a:r>
            <a:r>
              <a:rPr lang="en-US" dirty="0"/>
              <a:t> 100mg four times a day for seven days. A patient who still has a discharge after seven days should be referred for laboratory investigations.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Management of urethral discharge</a:t>
            </a:r>
            <a:endParaRPr lang="en-US" dirty="0"/>
          </a:p>
        </p:txBody>
      </p:sp>
      <p:sp>
        <p:nvSpPr>
          <p:cNvPr id="3" name="Content Placeholder 2"/>
          <p:cNvSpPr>
            <a:spLocks noGrp="1"/>
          </p:cNvSpPr>
          <p:nvPr>
            <p:ph idx="1"/>
          </p:nvPr>
        </p:nvSpPr>
        <p:spPr/>
        <p:txBody>
          <a:bodyPr>
            <a:normAutofit fontScale="92500" lnSpcReduction="20000"/>
          </a:bodyPr>
          <a:lstStyle/>
          <a:p>
            <a:r>
              <a:rPr lang="en-US" dirty="0"/>
              <a:t>At the same time, ask for his sex partner(s) to come in for treatment because if they are not treated he will be re-infected. </a:t>
            </a:r>
            <a:r>
              <a:rPr lang="en-US" dirty="0" err="1"/>
              <a:t>Emphasise</a:t>
            </a:r>
            <a:r>
              <a:rPr lang="en-US" dirty="0"/>
              <a:t> the fact that each of them has to complete the dose and come back for follow up. </a:t>
            </a:r>
            <a:endParaRPr lang="en-US" dirty="0" smtClean="0"/>
          </a:p>
          <a:p>
            <a:r>
              <a:rPr lang="en-US" dirty="0" smtClean="0"/>
              <a:t>Also</a:t>
            </a:r>
            <a:r>
              <a:rPr lang="en-US" dirty="0"/>
              <a:t>, you should take this opportunity to educate them on the importance of abstinence during treatment and being faithful to one sex partner thereafter to avoid re-infection. If that is not possible, the knowledge </a:t>
            </a:r>
            <a:r>
              <a:rPr lang="en-US" dirty="0" smtClean="0"/>
              <a:t>of proper </a:t>
            </a:r>
            <a:r>
              <a:rPr lang="en-US" dirty="0"/>
              <a:t>condom use </a:t>
            </a:r>
            <a:r>
              <a:rPr lang="en-US" dirty="0" smtClean="0"/>
              <a:t>may be </a:t>
            </a:r>
            <a:r>
              <a:rPr lang="en-US" dirty="0"/>
              <a:t>beneficial.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Management of urethral discharge</a:t>
            </a:r>
            <a:endParaRPr lang="en-US" dirty="0"/>
          </a:p>
        </p:txBody>
      </p:sp>
      <p:sp>
        <p:nvSpPr>
          <p:cNvPr id="3" name="Content Placeholder 2"/>
          <p:cNvSpPr>
            <a:spLocks noGrp="1"/>
          </p:cNvSpPr>
          <p:nvPr>
            <p:ph idx="1"/>
          </p:nvPr>
        </p:nvSpPr>
        <p:spPr/>
        <p:txBody>
          <a:bodyPr/>
          <a:lstStyle/>
          <a:p>
            <a:r>
              <a:rPr lang="en-US" i="1" dirty="0"/>
              <a:t>Contact tracing cannot be over </a:t>
            </a:r>
            <a:r>
              <a:rPr lang="en-US" i="1" dirty="0" err="1"/>
              <a:t>emphasised</a:t>
            </a:r>
            <a:r>
              <a:rPr lang="en-US" i="1" dirty="0"/>
              <a:t> because it is the only sure way of clearing the infection.</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ia_el_25_innerEl" descr="NASCOP Syndromic Flow Chart for Urethral Discharge"/>
          <p:cNvPicPr>
            <a:picLocks noChangeAspect="1" noChangeArrowheads="1"/>
          </p:cNvPicPr>
          <p:nvPr/>
        </p:nvPicPr>
        <p:blipFill>
          <a:blip r:embed="rId2"/>
          <a:srcRect/>
          <a:stretch>
            <a:fillRect/>
          </a:stretch>
        </p:blipFill>
        <p:spPr bwMode="auto">
          <a:xfrm>
            <a:off x="1066800" y="533400"/>
            <a:ext cx="8077200" cy="5562600"/>
          </a:xfrm>
          <a:prstGeom prst="rect">
            <a:avLst/>
          </a:prstGeom>
          <a:noFill/>
          <a:ln w="9525">
            <a:noFill/>
            <a:miter lim="800000"/>
            <a:headEnd/>
            <a:tailEnd/>
          </a:ln>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Complications of urethral discharge </a:t>
            </a:r>
            <a:endParaRPr lang="en-US" b="1" dirty="0"/>
          </a:p>
        </p:txBody>
      </p:sp>
      <p:sp>
        <p:nvSpPr>
          <p:cNvPr id="3" name="Content Placeholder 2"/>
          <p:cNvSpPr>
            <a:spLocks noGrp="1"/>
          </p:cNvSpPr>
          <p:nvPr>
            <p:ph idx="1"/>
          </p:nvPr>
        </p:nvSpPr>
        <p:spPr/>
        <p:txBody>
          <a:bodyPr>
            <a:normAutofit fontScale="85000" lnSpcReduction="20000"/>
          </a:bodyPr>
          <a:lstStyle/>
          <a:p>
            <a:r>
              <a:rPr lang="en-US" dirty="0" smtClean="0"/>
              <a:t>If </a:t>
            </a:r>
            <a:r>
              <a:rPr lang="en-US" dirty="0"/>
              <a:t>these infections are not treated properly, they can lead to multiple complications, which include:</a:t>
            </a:r>
          </a:p>
          <a:p>
            <a:pPr lvl="0"/>
            <a:r>
              <a:rPr lang="en-US" dirty="0"/>
              <a:t>Urethral abscesses.</a:t>
            </a:r>
          </a:p>
          <a:p>
            <a:pPr lvl="0"/>
            <a:r>
              <a:rPr lang="en-US" dirty="0"/>
              <a:t>Urethral stricture (causing urinary blockage), which is a progressive condition which produces renal failure after </a:t>
            </a:r>
            <a:r>
              <a:rPr lang="en-US" dirty="0" smtClean="0"/>
              <a:t>many </a:t>
            </a:r>
            <a:r>
              <a:rPr lang="en-US" dirty="0"/>
              <a:t>years.</a:t>
            </a:r>
          </a:p>
          <a:p>
            <a:pPr lvl="0"/>
            <a:r>
              <a:rPr lang="en-US" dirty="0"/>
              <a:t>Infection of </a:t>
            </a:r>
            <a:r>
              <a:rPr lang="en-US" dirty="0" err="1"/>
              <a:t>epididymis</a:t>
            </a:r>
            <a:r>
              <a:rPr lang="en-US" dirty="0"/>
              <a:t> and testis (</a:t>
            </a:r>
            <a:r>
              <a:rPr lang="en-US" dirty="0" err="1"/>
              <a:t>Epididymo</a:t>
            </a:r>
            <a:r>
              <a:rPr lang="en-US" dirty="0"/>
              <a:t>-orchitis) leading to infertility.</a:t>
            </a:r>
          </a:p>
          <a:p>
            <a:pPr lvl="0"/>
            <a:r>
              <a:rPr lang="en-US" dirty="0"/>
              <a:t>Inflammation of the prostrate gland (</a:t>
            </a:r>
            <a:r>
              <a:rPr lang="en-US" dirty="0" err="1"/>
              <a:t>prostatitis</a:t>
            </a:r>
            <a:r>
              <a:rPr lang="en-US" dirty="0"/>
              <a:t>).</a:t>
            </a:r>
          </a:p>
          <a:p>
            <a:pPr lvl="0"/>
            <a:r>
              <a:rPr lang="en-US" dirty="0"/>
              <a:t>Inflammation of the urinary bladder (cystitis</a:t>
            </a:r>
            <a:r>
              <a:rPr lang="en-US" dirty="0" smtClean="0"/>
              <a:t>).</a:t>
            </a:r>
          </a:p>
          <a:p>
            <a:pPr lvl="0"/>
            <a:r>
              <a:rPr lang="en-US" dirty="0" smtClean="0"/>
              <a:t>Septicaemia, arthritis, endocarditis, </a:t>
            </a:r>
            <a:r>
              <a:rPr lang="en-US" dirty="0" err="1" smtClean="0"/>
              <a:t>menengitis</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Lower abdominal pain </a:t>
            </a:r>
            <a:endParaRPr lang="en-US" b="1" dirty="0"/>
          </a:p>
        </p:txBody>
      </p:sp>
      <p:sp>
        <p:nvSpPr>
          <p:cNvPr id="3" name="Content Placeholder 2"/>
          <p:cNvSpPr>
            <a:spLocks noGrp="1"/>
          </p:cNvSpPr>
          <p:nvPr>
            <p:ph idx="1"/>
          </p:nvPr>
        </p:nvSpPr>
        <p:spPr/>
        <p:txBody>
          <a:bodyPr/>
          <a:lstStyle/>
          <a:p>
            <a:r>
              <a:rPr lang="en-US" dirty="0"/>
              <a:t>Lower abdominal pain and tenderness in a woman usually is symptomatic of inflamed ovaries, fallopian tubes and or uterus. It is also referred to as pelvic inflammatory disease (PID</a:t>
            </a:r>
            <a:r>
              <a:rPr lang="en-US" dirty="0" smtClean="0"/>
              <a:t>).</a:t>
            </a:r>
          </a:p>
          <a:p>
            <a:r>
              <a:rPr lang="en-US" dirty="0"/>
              <a:t>Pelvic inflammatory disease is a complication arising from untreated infections in the vagina or cervix.</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Epidemiology of STI</a:t>
            </a:r>
            <a:br>
              <a:rPr lang="en-US" dirty="0" smtClean="0"/>
            </a:br>
            <a:endParaRPr lang="en-US" dirty="0"/>
          </a:p>
        </p:txBody>
      </p:sp>
      <p:sp>
        <p:nvSpPr>
          <p:cNvPr id="3" name="Content Placeholder 2"/>
          <p:cNvSpPr>
            <a:spLocks noGrp="1"/>
          </p:cNvSpPr>
          <p:nvPr>
            <p:ph idx="1"/>
          </p:nvPr>
        </p:nvSpPr>
        <p:spPr/>
        <p:txBody>
          <a:bodyPr/>
          <a:lstStyle/>
          <a:p>
            <a:r>
              <a:rPr lang="en-US" sz="2800" dirty="0" smtClean="0">
                <a:latin typeface="+mj-lt"/>
              </a:rPr>
              <a:t>HIV probably started to spread in </a:t>
            </a:r>
            <a:r>
              <a:rPr lang="en-US" sz="2800" dirty="0" err="1" smtClean="0">
                <a:latin typeface="+mj-lt"/>
              </a:rPr>
              <a:t>kenya</a:t>
            </a:r>
            <a:r>
              <a:rPr lang="en-US" sz="2800" dirty="0" smtClean="0">
                <a:latin typeface="+mj-lt"/>
              </a:rPr>
              <a:t> in the late 1970s or early 1980s.</a:t>
            </a:r>
          </a:p>
          <a:p>
            <a:r>
              <a:rPr lang="en-US" sz="2800" dirty="0" smtClean="0">
                <a:latin typeface="+mj-lt"/>
              </a:rPr>
              <a:t>Prevalence was low during the 1980s,but increased rapidly in the 1990s,with the number of infected persons doubling between 1990 and 1995.</a:t>
            </a:r>
          </a:p>
          <a:p>
            <a:pPr>
              <a:buNone/>
            </a:pPr>
            <a:endParaRPr lang="en-US" sz="2800" dirty="0">
              <a:latin typeface="+mj-lt"/>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Causes of Pelvic Inflammatory Disease (PID)</a:t>
            </a:r>
            <a:endParaRPr lang="en-US" dirty="0"/>
          </a:p>
        </p:txBody>
      </p:sp>
      <p:sp>
        <p:nvSpPr>
          <p:cNvPr id="3" name="Content Placeholder 2"/>
          <p:cNvSpPr>
            <a:spLocks noGrp="1"/>
          </p:cNvSpPr>
          <p:nvPr>
            <p:ph idx="1"/>
          </p:nvPr>
        </p:nvSpPr>
        <p:spPr/>
        <p:txBody>
          <a:bodyPr>
            <a:normAutofit fontScale="92500" lnSpcReduction="20000"/>
          </a:bodyPr>
          <a:lstStyle/>
          <a:p>
            <a:r>
              <a:rPr lang="en-US" dirty="0"/>
              <a:t>PID gives rise to lower abdominal pain as a symptom. PID occurs when the bacteria causing cervicitis spread to involve the internal reproductive organs, which include the ovaries, fallopian tubes and uterus.</a:t>
            </a:r>
          </a:p>
          <a:p>
            <a:r>
              <a:rPr lang="en-US" dirty="0"/>
              <a:t>PID is almost always caused by a combination of bacteria. This includes the same bacteria that cause </a:t>
            </a:r>
            <a:r>
              <a:rPr lang="en-US" dirty="0" err="1"/>
              <a:t>cervitis</a:t>
            </a:r>
            <a:r>
              <a:rPr lang="en-US" dirty="0"/>
              <a:t> (</a:t>
            </a:r>
            <a:r>
              <a:rPr lang="en-US" dirty="0" err="1"/>
              <a:t>neisseria</a:t>
            </a:r>
            <a:r>
              <a:rPr lang="en-US" dirty="0"/>
              <a:t> gonorrhoeae and </a:t>
            </a:r>
            <a:r>
              <a:rPr lang="en-US" dirty="0" err="1"/>
              <a:t>chlamydia</a:t>
            </a:r>
            <a:r>
              <a:rPr lang="en-US" dirty="0"/>
              <a:t> trachomatis) but also several other species including anaerobic bacteria </a:t>
            </a:r>
            <a:br>
              <a:rPr lang="en-US" dirty="0"/>
            </a:br>
            <a:r>
              <a:rPr lang="en-US" dirty="0"/>
              <a:t>and streptococci.</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Causes of Pelvic Inflammatory Disease (PID)</a:t>
            </a:r>
            <a:endParaRPr lang="en-US" dirty="0"/>
          </a:p>
        </p:txBody>
      </p:sp>
      <p:sp>
        <p:nvSpPr>
          <p:cNvPr id="3" name="Content Placeholder 2"/>
          <p:cNvSpPr>
            <a:spLocks noGrp="1"/>
          </p:cNvSpPr>
          <p:nvPr>
            <p:ph idx="1"/>
          </p:nvPr>
        </p:nvSpPr>
        <p:spPr/>
        <p:txBody>
          <a:bodyPr/>
          <a:lstStyle/>
          <a:p>
            <a:r>
              <a:rPr lang="en-US" dirty="0"/>
              <a:t>PID is usually transmitted sexually. However, infection in the reproductive organs also may occur after childbirth or abortion (Puerperal sepsis) or after </a:t>
            </a:r>
            <a:r>
              <a:rPr lang="en-US" dirty="0" err="1"/>
              <a:t>gynaecologic</a:t>
            </a:r>
            <a:r>
              <a:rPr lang="en-US" dirty="0"/>
              <a:t> surgery (Pelvic </a:t>
            </a:r>
            <a:r>
              <a:rPr lang="en-US" dirty="0" smtClean="0"/>
              <a:t>cellulitis and </a:t>
            </a:r>
            <a:r>
              <a:rPr lang="en-US" dirty="0" err="1"/>
              <a:t>thrombophlebitis</a:t>
            </a:r>
            <a:r>
              <a:rPr lang="en-US" dirty="0"/>
              <a:t>).</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Signs and Symptoms of PID</a:t>
            </a:r>
            <a:r>
              <a:rPr lang="en-US" dirty="0" smtClean="0"/>
              <a:t>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a:t>
            </a:r>
            <a:r>
              <a:rPr lang="en-US" dirty="0"/>
              <a:t>patient will complain of lower abdominal pain and tenderness (appendicitis and an ectopic pregnancy should be ruled out). PID may be associated with: </a:t>
            </a:r>
          </a:p>
          <a:p>
            <a:pPr lvl="0"/>
            <a:r>
              <a:rPr lang="en-US" dirty="0"/>
              <a:t>Offensive vaginal discharge</a:t>
            </a:r>
          </a:p>
          <a:p>
            <a:pPr lvl="0"/>
            <a:r>
              <a:rPr lang="en-US" dirty="0"/>
              <a:t>Both urethral and vaginal discharge</a:t>
            </a:r>
          </a:p>
          <a:p>
            <a:pPr lvl="0"/>
            <a:r>
              <a:rPr lang="en-US" dirty="0"/>
              <a:t>Painful intercourse (</a:t>
            </a:r>
            <a:r>
              <a:rPr lang="en-US" dirty="0" err="1"/>
              <a:t>dyspareunia</a:t>
            </a:r>
            <a:r>
              <a:rPr lang="en-US" dirty="0"/>
              <a:t>)</a:t>
            </a:r>
          </a:p>
          <a:p>
            <a:pPr lvl="0"/>
            <a:r>
              <a:rPr lang="en-US" dirty="0"/>
              <a:t>Low grade fever</a:t>
            </a:r>
          </a:p>
          <a:p>
            <a:pPr lvl="0"/>
            <a:r>
              <a:rPr lang="en-US" dirty="0"/>
              <a:t>Urgent or frequent urination</a:t>
            </a:r>
          </a:p>
          <a:p>
            <a:pPr lvl="0"/>
            <a:r>
              <a:rPr lang="en-US" dirty="0"/>
              <a:t>General </a:t>
            </a:r>
            <a:r>
              <a:rPr lang="en-US" dirty="0" smtClean="0"/>
              <a:t>malaise</a:t>
            </a: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Diagnosis </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To </a:t>
            </a:r>
            <a:r>
              <a:rPr lang="en-US" dirty="0"/>
              <a:t>diagnose lower abdominal pain, you should obtain a history from the patient, which will indicate pelvic inflammation diseases and may even give the clues of the cause. </a:t>
            </a:r>
          </a:p>
          <a:p>
            <a:r>
              <a:rPr lang="en-US" dirty="0"/>
              <a:t>A lower abdominal examination should also be carried out to assess the intensity of pain and from which side of the abdomen the pain emanates. A bimanual examination should also be done where the state of the uterus and cervix are assessed. </a:t>
            </a:r>
            <a:r>
              <a:rPr lang="en-US" dirty="0" smtClean="0"/>
              <a:t>Vaginal </a:t>
            </a:r>
            <a:r>
              <a:rPr lang="en-US" dirty="0"/>
              <a:t>discharge is also assessed to note the amount, texture, colour and the smell of discharge. </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of L.A.P</a:t>
            </a:r>
            <a:endParaRPr lang="en-US" dirty="0"/>
          </a:p>
        </p:txBody>
      </p:sp>
      <p:sp>
        <p:nvSpPr>
          <p:cNvPr id="3" name="Content Placeholder 2"/>
          <p:cNvSpPr>
            <a:spLocks noGrp="1"/>
          </p:cNvSpPr>
          <p:nvPr>
            <p:ph idx="1"/>
          </p:nvPr>
        </p:nvSpPr>
        <p:spPr/>
        <p:txBody>
          <a:bodyPr/>
          <a:lstStyle/>
          <a:p>
            <a:r>
              <a:rPr lang="en-US" dirty="0"/>
              <a:t>To isolate causative organisms, laboratory tests are required but for areas where access to laboratory services is difficult, use the NASCOP </a:t>
            </a:r>
            <a:r>
              <a:rPr lang="en-US" dirty="0" err="1"/>
              <a:t>Syndomic</a:t>
            </a:r>
            <a:r>
              <a:rPr lang="en-US" dirty="0"/>
              <a:t> Flow Chart for Lower Abdominal Pain and start the patient on the first line of treatment, making sure the instructions given on the chart are followed.</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Management </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a:bodyPr>
          <a:lstStyle/>
          <a:p>
            <a:r>
              <a:rPr lang="en-US" dirty="0" smtClean="0"/>
              <a:t>For </a:t>
            </a:r>
            <a:r>
              <a:rPr lang="en-US" dirty="0"/>
              <a:t>management of PID use the NASCOP Syndromic Flow Chart for Lower Abdominal Pain to start the patient on the first line of treatment. Treatment is </a:t>
            </a:r>
            <a:r>
              <a:rPr lang="en-US" dirty="0" err="1"/>
              <a:t>norfloxacin</a:t>
            </a:r>
            <a:r>
              <a:rPr lang="en-US" dirty="0"/>
              <a:t> 800mg stat, </a:t>
            </a:r>
            <a:r>
              <a:rPr lang="en-US" dirty="0" err="1"/>
              <a:t>doxycycline</a:t>
            </a:r>
            <a:r>
              <a:rPr lang="en-US" dirty="0"/>
              <a:t> 100mg twice a day for seven days and metronidazole 400mg twice a day for ten days. </a:t>
            </a:r>
            <a:endParaRPr lang="en-US" dirty="0" smtClean="0"/>
          </a:p>
          <a:p>
            <a:r>
              <a:rPr lang="en-US" dirty="0" smtClean="0"/>
              <a:t>If </a:t>
            </a:r>
            <a:r>
              <a:rPr lang="en-US" dirty="0"/>
              <a:t>there is no improvement after seven days, then refer her to a health facility with laboratory services for further investigations</a:t>
            </a:r>
            <a:r>
              <a:rPr lang="en-US" dirty="0" smtClean="0"/>
              <a:t>.</a:t>
            </a: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Management</a:t>
            </a:r>
            <a:endParaRPr lang="en-US" dirty="0"/>
          </a:p>
        </p:txBody>
      </p:sp>
      <p:sp>
        <p:nvSpPr>
          <p:cNvPr id="3" name="Content Placeholder 2"/>
          <p:cNvSpPr>
            <a:spLocks noGrp="1"/>
          </p:cNvSpPr>
          <p:nvPr>
            <p:ph idx="1"/>
          </p:nvPr>
        </p:nvSpPr>
        <p:spPr/>
        <p:txBody>
          <a:bodyPr>
            <a:normAutofit fontScale="92500"/>
          </a:bodyPr>
          <a:lstStyle/>
          <a:p>
            <a:r>
              <a:rPr lang="en-US" dirty="0" smtClean="0"/>
              <a:t>As part of the management, you should advise the patient to abstain from sex because it is uncomfortable for her and it will also spread the infection to others. She should also be asked to bring in her sexual partner who will be put on the same treatment to avoid re-infection after she </a:t>
            </a:r>
            <a:br>
              <a:rPr lang="en-US" dirty="0" smtClean="0"/>
            </a:br>
            <a:r>
              <a:rPr lang="en-US" dirty="0" smtClean="0"/>
              <a:t>is cured. </a:t>
            </a:r>
          </a:p>
          <a:p>
            <a:r>
              <a:rPr lang="en-US" dirty="0" smtClean="0"/>
              <a:t>The use of condoms should be discussed just in case they cannot abstain</a:t>
            </a:r>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a:t>you note that there is only first line treatment, after which is referral. This is because the PID, which causes lower abdominal pain, has severe long term complications, which may develop if treatment is delayed.</a:t>
            </a:r>
          </a:p>
          <a:p>
            <a:pPr>
              <a:buNone/>
            </a:pPr>
            <a:r>
              <a:rPr lang="en-US" b="1" i="1" dirty="0"/>
              <a:t>Surgical or </a:t>
            </a:r>
            <a:r>
              <a:rPr lang="en-US" b="1" i="1" dirty="0" err="1"/>
              <a:t>gynaecological</a:t>
            </a:r>
            <a:r>
              <a:rPr lang="en-US" b="1" i="1" dirty="0"/>
              <a:t> causes are determined by:</a:t>
            </a:r>
            <a:r>
              <a:rPr lang="en-US" dirty="0"/>
              <a:t> </a:t>
            </a:r>
          </a:p>
          <a:p>
            <a:pPr>
              <a:buNone/>
            </a:pPr>
            <a:r>
              <a:rPr lang="en-US" b="1" i="1" dirty="0"/>
              <a:t>•Rebound and/or guarding  tenderness</a:t>
            </a:r>
            <a:endParaRPr lang="en-US" dirty="0"/>
          </a:p>
          <a:p>
            <a:pPr>
              <a:buNone/>
            </a:pPr>
            <a:r>
              <a:rPr lang="en-US" b="1" i="1" dirty="0" smtClean="0"/>
              <a:t>•</a:t>
            </a:r>
            <a:r>
              <a:rPr lang="en-US" b="1" i="1" dirty="0"/>
              <a:t>Delayed menstrual periods</a:t>
            </a:r>
            <a:endParaRPr lang="en-US" dirty="0"/>
          </a:p>
          <a:p>
            <a:pPr>
              <a:buNone/>
            </a:pPr>
            <a:r>
              <a:rPr lang="en-US" b="1" i="1" dirty="0" smtClean="0"/>
              <a:t>•</a:t>
            </a:r>
            <a:r>
              <a:rPr lang="en-US" b="1" i="1" dirty="0"/>
              <a:t>Recent delivery or abortion</a:t>
            </a:r>
            <a:endParaRPr lang="en-US" dirty="0"/>
          </a:p>
          <a:p>
            <a:pPr>
              <a:buNone/>
            </a:pPr>
            <a:r>
              <a:rPr lang="en-US" b="1" i="1" dirty="0" smtClean="0"/>
              <a:t>• </a:t>
            </a:r>
            <a:r>
              <a:rPr lang="en-US" b="1" i="1" dirty="0" err="1"/>
              <a:t>Menorrhagia</a:t>
            </a:r>
            <a:r>
              <a:rPr lang="en-US" b="1" i="1" dirty="0"/>
              <a:t> or </a:t>
            </a:r>
            <a:r>
              <a:rPr lang="en-US" b="1" i="1" dirty="0" err="1"/>
              <a:t>metrorrhagia</a:t>
            </a: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ia_el_15_innerEl" descr="NASCOP Syndromic Flow Chart for Lower Abdominal Pain"/>
          <p:cNvPicPr>
            <a:picLocks noChangeAspect="1" noChangeArrowheads="1"/>
          </p:cNvPicPr>
          <p:nvPr/>
        </p:nvPicPr>
        <p:blipFill>
          <a:blip r:embed="rId2"/>
          <a:srcRect/>
          <a:stretch>
            <a:fillRect/>
          </a:stretch>
        </p:blipFill>
        <p:spPr bwMode="auto">
          <a:xfrm>
            <a:off x="1295400" y="304800"/>
            <a:ext cx="7239000" cy="6019800"/>
          </a:xfrm>
          <a:prstGeom prst="rect">
            <a:avLst/>
          </a:prstGeom>
          <a:noFill/>
          <a:ln w="9525">
            <a:noFill/>
            <a:miter lim="800000"/>
            <a:headEnd/>
            <a:tailEnd/>
          </a:ln>
        </p:spPr>
      </p:pic>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Complications of PID</a:t>
            </a:r>
            <a:r>
              <a:rPr lang="en-US" dirty="0" smtClean="0"/>
              <a:t> </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If </a:t>
            </a:r>
            <a:r>
              <a:rPr lang="en-US" dirty="0"/>
              <a:t>not treated, PID will cause considerable pain and suffering with severe long term complications, for example, infertility and even death. The most likely complications include:</a:t>
            </a:r>
          </a:p>
          <a:p>
            <a:pPr lvl="0"/>
            <a:r>
              <a:rPr lang="en-US" dirty="0"/>
              <a:t>Increased susceptibility to HIV infection.</a:t>
            </a:r>
          </a:p>
          <a:p>
            <a:pPr lvl="0"/>
            <a:r>
              <a:rPr lang="en-US" dirty="0"/>
              <a:t>Chronic low back pain or chronic low-</a:t>
            </a:r>
            <a:br>
              <a:rPr lang="en-US" dirty="0"/>
            </a:br>
            <a:r>
              <a:rPr lang="en-US" dirty="0"/>
              <a:t>grade fever.</a:t>
            </a:r>
          </a:p>
          <a:p>
            <a:pPr lvl="0"/>
            <a:r>
              <a:rPr lang="en-US" dirty="0"/>
              <a:t>Frequent miscarriages.</a:t>
            </a:r>
          </a:p>
          <a:p>
            <a:pPr lvl="0"/>
            <a:r>
              <a:rPr lang="en-US" dirty="0"/>
              <a:t>Ectopic pregnancy.</a:t>
            </a:r>
          </a:p>
          <a:p>
            <a:pPr lvl="0"/>
            <a:r>
              <a:rPr lang="en-US" dirty="0"/>
              <a:t>Infertility due to scarring and blockage of the fallopian tubes.</a:t>
            </a:r>
          </a:p>
          <a:p>
            <a:pPr lvl="0"/>
            <a:r>
              <a:rPr lang="en-US" dirty="0"/>
              <a:t>Other organs can be infected, for example, the </a:t>
            </a:r>
            <a:r>
              <a:rPr lang="en-US" dirty="0" err="1"/>
              <a:t>perimetrium</a:t>
            </a:r>
            <a:r>
              <a:rPr lang="en-US" dirty="0"/>
              <a:t>, leading to peritonitis or urinary bladder leading to cystitis.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Epidemiology of STI</a:t>
            </a:r>
            <a:br>
              <a:rPr lang="en-US" dirty="0" smtClean="0"/>
            </a:br>
            <a:endParaRPr lang="en-US" dirty="0"/>
          </a:p>
        </p:txBody>
      </p:sp>
      <p:sp>
        <p:nvSpPr>
          <p:cNvPr id="3" name="Content Placeholder 2"/>
          <p:cNvSpPr>
            <a:spLocks noGrp="1"/>
          </p:cNvSpPr>
          <p:nvPr>
            <p:ph idx="1"/>
          </p:nvPr>
        </p:nvSpPr>
        <p:spPr/>
        <p:txBody>
          <a:bodyPr/>
          <a:lstStyle/>
          <a:p>
            <a:r>
              <a:rPr lang="en-US" dirty="0" smtClean="0"/>
              <a:t>Nearly a million people acquire a Sexually Transmitted Infection (STI) including HIV everyday world wide</a:t>
            </a:r>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Consequences PID</a:t>
            </a:r>
            <a:r>
              <a:rPr lang="en-US" dirty="0" smtClean="0"/>
              <a:t>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Women </a:t>
            </a:r>
            <a:r>
              <a:rPr lang="en-US" dirty="0"/>
              <a:t>debilitated by PID find it difficult to </a:t>
            </a:r>
            <a:r>
              <a:rPr lang="en-US" dirty="0" smtClean="0"/>
              <a:t>fulfill </a:t>
            </a:r>
            <a:r>
              <a:rPr lang="en-US" dirty="0"/>
              <a:t>family and economic responsibilities, thus leading to poverty. They may also suffer painful intercourse, irregular bleeding, frequent miscarriage or infertility, which can lead to marital problems such as separation or </a:t>
            </a:r>
            <a:r>
              <a:rPr lang="en-US" dirty="0" smtClean="0"/>
              <a:t>divorce.</a:t>
            </a:r>
          </a:p>
          <a:p>
            <a:r>
              <a:rPr lang="en-US" dirty="0" smtClean="0"/>
              <a:t>Also</a:t>
            </a:r>
            <a:r>
              <a:rPr lang="en-US" dirty="0"/>
              <a:t>, the bacteria causing PID usually are the same ones causing cervicitis, that is, </a:t>
            </a:r>
            <a:r>
              <a:rPr lang="en-US" dirty="0" err="1"/>
              <a:t>neisseria</a:t>
            </a:r>
            <a:r>
              <a:rPr lang="en-US" dirty="0"/>
              <a:t> gonorrhoeae and </a:t>
            </a:r>
            <a:r>
              <a:rPr lang="en-US" dirty="0" err="1"/>
              <a:t>chlamydia</a:t>
            </a:r>
            <a:r>
              <a:rPr lang="en-US" dirty="0"/>
              <a:t> trachomatis which are </a:t>
            </a:r>
            <a:r>
              <a:rPr lang="en-US" dirty="0" smtClean="0"/>
              <a:t>easily transmitted</a:t>
            </a:r>
            <a:r>
              <a:rPr lang="en-US" dirty="0"/>
              <a:t>, endangering the health of the woman’s partners and her new born. </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Consequences PID</a:t>
            </a:r>
            <a:r>
              <a:rPr lang="en-US" dirty="0" smtClean="0"/>
              <a:t>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Her partner, once infected, will develop urethritis and the newborn may develop pneumonia or </a:t>
            </a:r>
            <a:r>
              <a:rPr lang="en-US" dirty="0" err="1" smtClean="0"/>
              <a:t>opthalmia</a:t>
            </a:r>
            <a:r>
              <a:rPr lang="en-US" dirty="0" smtClean="0"/>
              <a:t> neonatorum.</a:t>
            </a:r>
          </a:p>
          <a:p>
            <a:r>
              <a:rPr lang="en-US" dirty="0" smtClean="0"/>
              <a:t>You </a:t>
            </a:r>
            <a:r>
              <a:rPr lang="en-US" dirty="0"/>
              <a:t>have seen how important it is to </a:t>
            </a:r>
            <a:r>
              <a:rPr lang="en-US" dirty="0" smtClean="0"/>
              <a:t>recognize </a:t>
            </a:r>
            <a:r>
              <a:rPr lang="en-US" dirty="0"/>
              <a:t>lower abdominal pain and take appropriate action since it’s a pointer to PID</a:t>
            </a:r>
            <a:r>
              <a:rPr lang="en-US" dirty="0" smtClean="0"/>
              <a:t>.</a:t>
            </a:r>
          </a:p>
          <a:p>
            <a:r>
              <a:rPr lang="en-US" dirty="0" smtClean="0"/>
              <a:t>If </a:t>
            </a:r>
            <a:r>
              <a:rPr lang="en-US" dirty="0"/>
              <a:t>treatment is delayed, it causes misery to the individual patient and </a:t>
            </a:r>
            <a:r>
              <a:rPr lang="en-US" dirty="0" smtClean="0"/>
              <a:t>her </a:t>
            </a:r>
            <a:r>
              <a:rPr lang="en-US" dirty="0"/>
              <a:t>family</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Genital Ulcer Disease (GUD) </a:t>
            </a:r>
            <a:endParaRPr lang="en-US" dirty="0"/>
          </a:p>
        </p:txBody>
      </p:sp>
      <p:sp>
        <p:nvSpPr>
          <p:cNvPr id="3" name="Content Placeholder 2"/>
          <p:cNvSpPr>
            <a:spLocks noGrp="1"/>
          </p:cNvSpPr>
          <p:nvPr>
            <p:ph idx="1"/>
          </p:nvPr>
        </p:nvSpPr>
        <p:spPr/>
        <p:txBody>
          <a:bodyPr/>
          <a:lstStyle/>
          <a:p>
            <a:r>
              <a:rPr lang="en-US" dirty="0" smtClean="0"/>
              <a:t>These are a group of three sexually transmitted infections, which produce ulcers in the genital or anal area. </a:t>
            </a:r>
          </a:p>
          <a:p>
            <a:r>
              <a:rPr lang="en-US" dirty="0" smtClean="0"/>
              <a:t>They are </a:t>
            </a:r>
            <a:r>
              <a:rPr lang="en-US" b="1" dirty="0" smtClean="0"/>
              <a:t>Chanchroid</a:t>
            </a:r>
            <a:r>
              <a:rPr lang="en-US" dirty="0" smtClean="0"/>
              <a:t>, </a:t>
            </a:r>
            <a:r>
              <a:rPr lang="en-US" b="1" dirty="0" smtClean="0"/>
              <a:t>syphilis</a:t>
            </a:r>
            <a:r>
              <a:rPr lang="en-US" dirty="0" smtClean="0"/>
              <a:t> and </a:t>
            </a:r>
            <a:r>
              <a:rPr lang="en-US" b="1" dirty="0" smtClean="0"/>
              <a:t>herpes</a:t>
            </a:r>
            <a:r>
              <a:rPr lang="en-US" dirty="0" smtClean="0"/>
              <a:t>. These infections affect both sexes alike</a:t>
            </a: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Genital Ulcer Disease (GUD) </a:t>
            </a:r>
            <a:endParaRPr lang="en-US" dirty="0"/>
          </a:p>
        </p:txBody>
      </p:sp>
      <p:sp>
        <p:nvSpPr>
          <p:cNvPr id="3" name="Content Placeholder 2"/>
          <p:cNvSpPr>
            <a:spLocks noGrp="1"/>
          </p:cNvSpPr>
          <p:nvPr>
            <p:ph idx="1"/>
          </p:nvPr>
        </p:nvSpPr>
        <p:spPr/>
        <p:txBody>
          <a:bodyPr>
            <a:normAutofit lnSpcReduction="10000"/>
          </a:bodyPr>
          <a:lstStyle/>
          <a:p>
            <a:r>
              <a:rPr lang="en-US" dirty="0" smtClean="0"/>
              <a:t>You will now learn about each of the three GUDs separately to help us identify the clinical presentation of each and give appropriate treatment to patients. </a:t>
            </a:r>
          </a:p>
          <a:p>
            <a:r>
              <a:rPr lang="en-US" dirty="0" smtClean="0"/>
              <a:t>You should note that with the AIDS pandemic, GUD has assumed a special significance because it facilities transmission of HIV infection, therefore it requires special attention.</a:t>
            </a:r>
          </a:p>
          <a:p>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Genital Ulcer Disease (GUD) </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b="1" dirty="0" smtClean="0"/>
              <a:t>     Chancroid </a:t>
            </a:r>
            <a:endParaRPr lang="en-US" dirty="0" smtClean="0"/>
          </a:p>
          <a:p>
            <a:r>
              <a:rPr lang="en-US" dirty="0" smtClean="0"/>
              <a:t>As mentioned earlier, the mode of transmission is through sexual contact and the causative organism is a gram-negative bacterium called Haemophilus Ducreyi. The incubation period in men is four to seven days while in women it takes about ten days.</a:t>
            </a:r>
          </a:p>
          <a:p>
            <a:r>
              <a:rPr lang="en-US" dirty="0" smtClean="0"/>
              <a:t> Some of the factors that may enhance transmission include non circumcision in men, working in the commercial sex industry, and pregnancy due to </a:t>
            </a:r>
            <a:br>
              <a:rPr lang="en-US" dirty="0" smtClean="0"/>
            </a:br>
            <a:r>
              <a:rPr lang="en-US" dirty="0" smtClean="0"/>
              <a:t>lowered immunity.</a:t>
            </a:r>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Genital Ulcer Disease (GUD</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b="1" dirty="0" smtClean="0"/>
              <a:t>     Signs and Symptoms</a:t>
            </a:r>
            <a:r>
              <a:rPr lang="en-US" dirty="0" smtClean="0"/>
              <a:t> </a:t>
            </a:r>
          </a:p>
          <a:p>
            <a:r>
              <a:rPr lang="en-US" dirty="0" smtClean="0"/>
              <a:t>There are several signs and symptoms of Chanchroid. Male patients may complain of painful</a:t>
            </a:r>
            <a:br>
              <a:rPr lang="en-US" dirty="0" smtClean="0"/>
            </a:br>
            <a:r>
              <a:rPr lang="en-US" dirty="0" smtClean="0"/>
              <a:t>ulcers on the penis, which may be single or multiple</a:t>
            </a:r>
          </a:p>
          <a:p>
            <a:r>
              <a:rPr lang="en-US" dirty="0" smtClean="0"/>
              <a:t>In a circumcised male patient, the ulcer is usually on the glans penis, the shaft, or the coronal sulcus.</a:t>
            </a:r>
          </a:p>
          <a:p>
            <a:r>
              <a:rPr lang="en-US" dirty="0" smtClean="0"/>
              <a:t> In uncircumcised males the ulcer may be either within the mucosal surface of the prepuce, on the skin surface, or on the edge of the prepuce. It may also appear on the frenulum, coronal sulcus, glans penis, or the shaft of the penis.</a:t>
            </a:r>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Genital Ulcer Disease (GUD)</a:t>
            </a:r>
            <a:endParaRPr lang="en-US" dirty="0"/>
          </a:p>
        </p:txBody>
      </p:sp>
      <p:sp>
        <p:nvSpPr>
          <p:cNvPr id="3" name="Content Placeholder 2"/>
          <p:cNvSpPr>
            <a:spLocks noGrp="1"/>
          </p:cNvSpPr>
          <p:nvPr>
            <p:ph idx="1"/>
          </p:nvPr>
        </p:nvSpPr>
        <p:spPr/>
        <p:txBody>
          <a:bodyPr>
            <a:normAutofit/>
          </a:bodyPr>
          <a:lstStyle/>
          <a:p>
            <a:pPr>
              <a:buNone/>
            </a:pPr>
            <a:r>
              <a:rPr lang="en-US" b="1" dirty="0" smtClean="0"/>
              <a:t>   Signs and symptoms </a:t>
            </a:r>
          </a:p>
          <a:p>
            <a:r>
              <a:rPr lang="en-US" dirty="0" smtClean="0"/>
              <a:t>Chancroid ulcers are painful and it is this pain, which makes the patient seek medical attention.</a:t>
            </a:r>
          </a:p>
          <a:p>
            <a:r>
              <a:rPr lang="en-US" dirty="0" smtClean="0"/>
              <a:t>Men always show symptoms if infected but women may be carriers of the disease for sometime before they show symptoms. In women, the ulcers are often painless</a:t>
            </a:r>
            <a:r>
              <a:rPr lang="en-US" b="1" i="1" dirty="0" smtClean="0"/>
              <a:t>.</a:t>
            </a:r>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Genital Ulcer Disease (GUD)</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    Signs and symptoms </a:t>
            </a:r>
            <a:r>
              <a:rPr lang="en-US" b="1" dirty="0" err="1" smtClean="0"/>
              <a:t>ctd</a:t>
            </a:r>
            <a:endParaRPr lang="en-US" b="1" dirty="0" smtClean="0"/>
          </a:p>
          <a:p>
            <a:r>
              <a:rPr lang="en-US" dirty="0" smtClean="0"/>
              <a:t>In both sexes, the ulcer may be single or multiple. </a:t>
            </a:r>
          </a:p>
          <a:p>
            <a:r>
              <a:rPr lang="en-US" dirty="0" smtClean="0"/>
              <a:t>They are dirty looking with irregular margins. </a:t>
            </a:r>
          </a:p>
          <a:p>
            <a:r>
              <a:rPr lang="en-US" dirty="0" smtClean="0"/>
              <a:t>The base of the ulcer is covered by yellow grey necrotic purulent exudates. </a:t>
            </a:r>
          </a:p>
          <a:p>
            <a:r>
              <a:rPr lang="en-US" dirty="0" smtClean="0"/>
              <a:t>The ulcer is very friable and bleeds easily on touch or any form of manipulation.</a:t>
            </a:r>
          </a:p>
          <a:p>
            <a:r>
              <a:rPr lang="en-US" dirty="0" smtClean="0"/>
              <a:t>Inflammation of the inguinal glands (adenitis) and bubo formation are more common which spontaneously release thick, creamy pus.</a:t>
            </a:r>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Genital Ulcer Disease (GUD)</a:t>
            </a:r>
            <a:endParaRPr lang="en-US" dirty="0"/>
          </a:p>
        </p:txBody>
      </p:sp>
      <p:sp>
        <p:nvSpPr>
          <p:cNvPr id="3" name="Content Placeholder 2"/>
          <p:cNvSpPr>
            <a:spLocks noGrp="1"/>
          </p:cNvSpPr>
          <p:nvPr>
            <p:ph idx="1"/>
          </p:nvPr>
        </p:nvSpPr>
        <p:spPr/>
        <p:txBody>
          <a:bodyPr>
            <a:normAutofit fontScale="92500"/>
          </a:bodyPr>
          <a:lstStyle/>
          <a:p>
            <a:pPr>
              <a:buNone/>
            </a:pPr>
            <a:r>
              <a:rPr lang="en-US" b="1" dirty="0" smtClean="0"/>
              <a:t>     Diagnosis of Chanchroid</a:t>
            </a:r>
            <a:endParaRPr lang="en-US" dirty="0" smtClean="0"/>
          </a:p>
          <a:p>
            <a:r>
              <a:rPr lang="en-US" dirty="0" smtClean="0"/>
              <a:t>To diagnose genital ulcers, you start with history obtained from the patient where they report the presence of ulcers on the genital area.</a:t>
            </a:r>
          </a:p>
          <a:p>
            <a:r>
              <a:rPr lang="en-US" dirty="0" smtClean="0"/>
              <a:t> You should then examine the patient to check on the location of the ulcers, how many there are, and what the ulcers look like, to differentiate from ulcers caused by syphilis or herpes. </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Genital Ulcer Disease (GUD)</a:t>
            </a:r>
            <a:endParaRPr lang="en-US" dirty="0"/>
          </a:p>
        </p:txBody>
      </p:sp>
      <p:sp>
        <p:nvSpPr>
          <p:cNvPr id="3" name="Content Placeholder 2"/>
          <p:cNvSpPr>
            <a:spLocks noGrp="1"/>
          </p:cNvSpPr>
          <p:nvPr>
            <p:ph idx="1"/>
          </p:nvPr>
        </p:nvSpPr>
        <p:spPr/>
        <p:txBody>
          <a:bodyPr>
            <a:normAutofit lnSpcReduction="10000"/>
          </a:bodyPr>
          <a:lstStyle/>
          <a:p>
            <a:pPr>
              <a:buNone/>
            </a:pPr>
            <a:r>
              <a:rPr lang="en-US" b="1" dirty="0" smtClean="0"/>
              <a:t>    Diagnosis of Chanchroid</a:t>
            </a:r>
            <a:endParaRPr lang="en-US" dirty="0" smtClean="0"/>
          </a:p>
          <a:p>
            <a:r>
              <a:rPr lang="en-US" dirty="0" smtClean="0"/>
              <a:t>Laboratory investigations should also be undertaken to confirm the diagnosis by isolating the causative organisms.</a:t>
            </a:r>
          </a:p>
          <a:p>
            <a:r>
              <a:rPr lang="en-US" b="1" dirty="0" smtClean="0"/>
              <a:t>The management </a:t>
            </a:r>
            <a:r>
              <a:rPr lang="en-US" dirty="0" smtClean="0"/>
              <a:t>of GUD will be studied together. Meanwhile we discuss the complications a patient with Chancroid may develop if untreated or if treatment is delayed.</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Epidemiology of STI</a:t>
            </a:r>
            <a:br>
              <a:rPr lang="en-US" dirty="0" smtClean="0"/>
            </a:br>
            <a:endParaRPr lang="en-US" dirty="0"/>
          </a:p>
        </p:txBody>
      </p:sp>
      <p:sp>
        <p:nvSpPr>
          <p:cNvPr id="3" name="Content Placeholder 2"/>
          <p:cNvSpPr>
            <a:spLocks noGrp="1"/>
          </p:cNvSpPr>
          <p:nvPr>
            <p:ph idx="1"/>
          </p:nvPr>
        </p:nvSpPr>
        <p:spPr/>
        <p:txBody>
          <a:bodyPr/>
          <a:lstStyle/>
          <a:p>
            <a:pPr>
              <a:buNone/>
            </a:pPr>
            <a:r>
              <a:rPr lang="en-US" dirty="0" smtClean="0"/>
              <a:t>	In Kenya recent evidence revealed that the HSV-2 prevalence rate among the general population (15-64 years) is 35.1% and that 80.7% of HIV infected adults were also infected with HSV-2. </a:t>
            </a:r>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Genital Ulcer Disease (GUD)</a:t>
            </a:r>
            <a:endParaRPr lang="en-US" dirty="0"/>
          </a:p>
        </p:txBody>
      </p:sp>
      <p:sp>
        <p:nvSpPr>
          <p:cNvPr id="3" name="Content Placeholder 2"/>
          <p:cNvSpPr>
            <a:spLocks noGrp="1"/>
          </p:cNvSpPr>
          <p:nvPr>
            <p:ph idx="1"/>
          </p:nvPr>
        </p:nvSpPr>
        <p:spPr/>
        <p:txBody>
          <a:bodyPr/>
          <a:lstStyle/>
          <a:p>
            <a:r>
              <a:rPr lang="en-US" b="1" dirty="0" smtClean="0"/>
              <a:t>Complications</a:t>
            </a:r>
            <a:br>
              <a:rPr lang="en-US" b="1" dirty="0" smtClean="0"/>
            </a:br>
            <a:r>
              <a:rPr lang="en-US" dirty="0" smtClean="0"/>
              <a:t>Chancroid may present with either acute or chronic complications, which usually occur at the site of the ulcer</a:t>
            </a:r>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914400" y="990599"/>
          <a:ext cx="7924800" cy="4800601"/>
        </p:xfrm>
        <a:graphic>
          <a:graphicData uri="http://schemas.openxmlformats.org/drawingml/2006/table">
            <a:tbl>
              <a:tblPr firstRow="1" bandRow="1">
                <a:tableStyleId>{5C22544A-7EE6-4342-B048-85BDC9FD1C3A}</a:tableStyleId>
              </a:tblPr>
              <a:tblGrid>
                <a:gridCol w="990600"/>
                <a:gridCol w="3886200"/>
                <a:gridCol w="3048000"/>
              </a:tblGrid>
              <a:tr h="627384">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800" b="1" kern="1200" dirty="0" smtClean="0">
                          <a:solidFill>
                            <a:schemeClr val="tx1"/>
                          </a:solidFill>
                          <a:latin typeface="+mn-lt"/>
                          <a:ea typeface="+mn-ea"/>
                          <a:cs typeface="+mn-cs"/>
                        </a:rPr>
                        <a:t>Acute Complications</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800" b="1" kern="1200" dirty="0" smtClean="0">
                          <a:solidFill>
                            <a:schemeClr val="tx1"/>
                          </a:solidFill>
                          <a:latin typeface="+mn-lt"/>
                          <a:ea typeface="+mn-ea"/>
                          <a:cs typeface="+mn-cs"/>
                        </a:rPr>
                        <a:t>Chronic Complications</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475158">
                <a:tc>
                  <a:txBody>
                    <a:bodyPr/>
                    <a:lstStyle/>
                    <a:p>
                      <a:r>
                        <a:rPr lang="en-US" b="1" dirty="0" smtClean="0"/>
                        <a:t>MALE</a:t>
                      </a:r>
                      <a:r>
                        <a:rPr lang="en-US" baseline="0" dirty="0" smtClean="0"/>
                        <a:t>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buFont typeface="Arial" pitchFamily="34" charset="0"/>
                        <a:buChar char="•"/>
                      </a:pPr>
                      <a:r>
                        <a:rPr lang="en-US" sz="1800" kern="1200" dirty="0" smtClean="0">
                          <a:solidFill>
                            <a:schemeClr val="dk1"/>
                          </a:solidFill>
                          <a:latin typeface="+mn-lt"/>
                          <a:ea typeface="+mn-ea"/>
                          <a:cs typeface="+mn-cs"/>
                        </a:rPr>
                        <a:t>Oedema and swelling of prepuce</a:t>
                      </a:r>
                    </a:p>
                    <a:p>
                      <a:pPr>
                        <a:buFont typeface="Arial" pitchFamily="34" charset="0"/>
                        <a:buChar char="•"/>
                      </a:pPr>
                      <a:r>
                        <a:rPr lang="en-US" sz="1800" kern="1200" dirty="0" smtClean="0">
                          <a:solidFill>
                            <a:schemeClr val="dk1"/>
                          </a:solidFill>
                          <a:latin typeface="+mn-lt"/>
                          <a:ea typeface="+mn-ea"/>
                          <a:cs typeface="+mn-cs"/>
                        </a:rPr>
                        <a:t>Phimosis (foreskin is too tight)</a:t>
                      </a:r>
                      <a:br>
                        <a:rPr lang="en-US" sz="1800" kern="1200" dirty="0" smtClean="0">
                          <a:solidFill>
                            <a:schemeClr val="dk1"/>
                          </a:solidFill>
                          <a:latin typeface="+mn-lt"/>
                          <a:ea typeface="+mn-ea"/>
                          <a:cs typeface="+mn-cs"/>
                        </a:rPr>
                      </a:br>
                      <a:r>
                        <a:rPr lang="en-US" sz="1800" kern="1200" dirty="0" smtClean="0">
                          <a:solidFill>
                            <a:schemeClr val="dk1"/>
                          </a:solidFill>
                          <a:latin typeface="+mn-lt"/>
                          <a:ea typeface="+mn-ea"/>
                          <a:cs typeface="+mn-cs"/>
                        </a:rPr>
                        <a:t> Balanitis or inflammations of glans</a:t>
                      </a:r>
                      <a:r>
                        <a:rPr lang="en-US" sz="1800" kern="1200" baseline="0" dirty="0" smtClean="0">
                          <a:solidFill>
                            <a:schemeClr val="dk1"/>
                          </a:solidFill>
                          <a:latin typeface="+mn-lt"/>
                          <a:ea typeface="+mn-ea"/>
                          <a:cs typeface="+mn-cs"/>
                        </a:rPr>
                        <a:t> </a:t>
                      </a:r>
                      <a:r>
                        <a:rPr lang="en-US" sz="1800" kern="1200" dirty="0" smtClean="0">
                          <a:solidFill>
                            <a:schemeClr val="dk1"/>
                          </a:solidFill>
                          <a:latin typeface="+mn-lt"/>
                          <a:ea typeface="+mn-ea"/>
                          <a:cs typeface="+mn-cs"/>
                        </a:rPr>
                        <a:t>penis</a:t>
                      </a:r>
                    </a:p>
                    <a:p>
                      <a:pPr>
                        <a:buFont typeface="Arial" pitchFamily="34" charset="0"/>
                        <a:buChar char="•"/>
                      </a:pPr>
                      <a:r>
                        <a:rPr lang="en-US" sz="1800" kern="1200" dirty="0" smtClean="0">
                          <a:solidFill>
                            <a:schemeClr val="dk1"/>
                          </a:solidFill>
                          <a:latin typeface="+mn-lt"/>
                          <a:ea typeface="+mn-ea"/>
                          <a:cs typeface="+mn-cs"/>
                        </a:rPr>
                        <a:t>Inguinal buboes (enlarged lymph nodes around the inguinal region)</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buFont typeface="Arial" pitchFamily="34" charset="0"/>
                        <a:buChar char="•"/>
                      </a:pPr>
                      <a:r>
                        <a:rPr lang="en-US" sz="1800" kern="1200" dirty="0" smtClean="0">
                          <a:solidFill>
                            <a:schemeClr val="dk1"/>
                          </a:solidFill>
                          <a:latin typeface="+mn-lt"/>
                          <a:ea typeface="+mn-ea"/>
                          <a:cs typeface="+mn-cs"/>
                        </a:rPr>
                        <a:t>Secondary warts Fibroses Cicatrization (wound healing with scar formation) or auto amputation of the penis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698059">
                <a:tc>
                  <a:txBody>
                    <a:bodyPr/>
                    <a:lstStyle/>
                    <a:p>
                      <a:r>
                        <a:rPr lang="en-US" b="1" dirty="0" smtClean="0"/>
                        <a:t>FEMALE</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buFont typeface="Arial" pitchFamily="34" charset="0"/>
                        <a:buChar char="•"/>
                      </a:pPr>
                      <a:r>
                        <a:rPr lang="en-US" sz="1800" kern="1200" dirty="0" smtClean="0">
                          <a:solidFill>
                            <a:schemeClr val="dk1"/>
                          </a:solidFill>
                          <a:latin typeface="+mn-lt"/>
                          <a:ea typeface="+mn-ea"/>
                          <a:cs typeface="+mn-cs"/>
                        </a:rPr>
                        <a:t>Oedema of vulva Vaginal and/or rectal bleeding Buboes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buFont typeface="Arial" pitchFamily="34" charset="0"/>
                        <a:buChar char="•"/>
                      </a:pPr>
                      <a:r>
                        <a:rPr lang="en-US" sz="1800" kern="1200" dirty="0" smtClean="0">
                          <a:solidFill>
                            <a:schemeClr val="dk1"/>
                          </a:solidFill>
                          <a:latin typeface="+mn-lt"/>
                          <a:ea typeface="+mn-ea"/>
                          <a:cs typeface="+mn-cs"/>
                        </a:rPr>
                        <a:t>Fibrosis</a:t>
                      </a:r>
                    </a:p>
                    <a:p>
                      <a:pPr>
                        <a:buFont typeface="Arial" pitchFamily="34" charset="0"/>
                        <a:buChar char="•"/>
                      </a:pPr>
                      <a:r>
                        <a:rPr lang="en-US" sz="1800" kern="1200" dirty="0" smtClean="0">
                          <a:solidFill>
                            <a:schemeClr val="dk1"/>
                          </a:solidFill>
                          <a:latin typeface="+mn-lt"/>
                          <a:ea typeface="+mn-ea"/>
                          <a:cs typeface="+mn-cs"/>
                        </a:rPr>
                        <a:t>Secondary warts Recto</a:t>
                      </a:r>
                      <a:r>
                        <a:rPr lang="en-US" sz="1800" kern="1200" baseline="0" dirty="0" smtClean="0">
                          <a:solidFill>
                            <a:schemeClr val="dk1"/>
                          </a:solidFill>
                          <a:latin typeface="+mn-lt"/>
                          <a:ea typeface="+mn-ea"/>
                          <a:cs typeface="+mn-cs"/>
                        </a:rPr>
                        <a:t> </a:t>
                      </a:r>
                      <a:r>
                        <a:rPr lang="en-US" sz="1800" kern="1200" dirty="0" smtClean="0">
                          <a:solidFill>
                            <a:schemeClr val="dk1"/>
                          </a:solidFill>
                          <a:latin typeface="+mn-lt"/>
                          <a:ea typeface="+mn-ea"/>
                          <a:cs typeface="+mn-cs"/>
                        </a:rPr>
                        <a:t>vaginal scarring</a:t>
                      </a:r>
                    </a:p>
                    <a:p>
                      <a:pPr>
                        <a:buFont typeface="Arial" pitchFamily="34" charset="0"/>
                        <a:buChar char="•"/>
                      </a:pPr>
                      <a:r>
                        <a:rPr lang="en-US" sz="1800" kern="1200" dirty="0" smtClean="0">
                          <a:solidFill>
                            <a:schemeClr val="dk1"/>
                          </a:solidFill>
                          <a:latin typeface="+mn-lt"/>
                          <a:ea typeface="+mn-ea"/>
                          <a:cs typeface="+mn-cs"/>
                        </a:rPr>
                        <a:t>Chronic ulceration</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3" name="Rectangle 2"/>
          <p:cNvSpPr/>
          <p:nvPr/>
        </p:nvSpPr>
        <p:spPr>
          <a:xfrm>
            <a:off x="2438400" y="381000"/>
            <a:ext cx="3303277" cy="369332"/>
          </a:xfrm>
          <a:prstGeom prst="rect">
            <a:avLst/>
          </a:prstGeom>
        </p:spPr>
        <p:txBody>
          <a:bodyPr wrap="none">
            <a:spAutoFit/>
          </a:bodyPr>
          <a:lstStyle/>
          <a:p>
            <a:r>
              <a:rPr lang="en-US" b="1" dirty="0" smtClean="0"/>
              <a:t>Table of Chancroid complications</a:t>
            </a:r>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Genital Ulcer Disease (GUD)</a:t>
            </a:r>
            <a:endParaRPr lang="en-US" dirty="0"/>
          </a:p>
        </p:txBody>
      </p:sp>
      <p:sp>
        <p:nvSpPr>
          <p:cNvPr id="3" name="Content Placeholder 2"/>
          <p:cNvSpPr>
            <a:spLocks noGrp="1"/>
          </p:cNvSpPr>
          <p:nvPr>
            <p:ph idx="1"/>
          </p:nvPr>
        </p:nvSpPr>
        <p:spPr/>
        <p:txBody>
          <a:bodyPr>
            <a:normAutofit/>
          </a:bodyPr>
          <a:lstStyle/>
          <a:p>
            <a:pPr>
              <a:buNone/>
            </a:pPr>
            <a:r>
              <a:rPr lang="en-US" b="1" dirty="0" smtClean="0"/>
              <a:t>    Syphilis </a:t>
            </a:r>
            <a:r>
              <a:rPr lang="en-US" i="1" dirty="0" smtClean="0"/>
              <a:t> </a:t>
            </a:r>
            <a:endParaRPr lang="en-US" dirty="0" smtClean="0"/>
          </a:p>
          <a:p>
            <a:r>
              <a:rPr lang="en-US" dirty="0" smtClean="0"/>
              <a:t>As mentioned earlier, syphilis is one of the infections that cause genital ulcers but it is different from Chancroid in that it follows serious disease stages as it advances. Also the mode of transmission is slightly different, although the main mode is sexual contact. </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Genital Ulcer Disease (GUD)</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    Causative Organisms</a:t>
            </a:r>
            <a:r>
              <a:rPr lang="en-US" dirty="0" smtClean="0"/>
              <a:t> </a:t>
            </a:r>
          </a:p>
          <a:p>
            <a:r>
              <a:rPr lang="en-US" dirty="0" smtClean="0"/>
              <a:t>A spirochete organism called treponema pallidum causes syphilis. The most common mode of transmission is sexual contact. However, it can also be transmitted from the mother to the unborn baby. This is known as vertical transmission and may lead to congenital syphilis.</a:t>
            </a:r>
          </a:p>
          <a:p>
            <a:r>
              <a:rPr lang="en-US" dirty="0" smtClean="0"/>
              <a:t>It also can be acquired by coming into physical contact with a patient in the secondary stage of infection that has mucosal or Cutaneous lesions and through blood transfusion.</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Genital Ulcer Disease (GUD)</a:t>
            </a:r>
            <a:endParaRPr lang="en-US" dirty="0"/>
          </a:p>
        </p:txBody>
      </p:sp>
      <p:sp>
        <p:nvSpPr>
          <p:cNvPr id="3" name="Content Placeholder 2"/>
          <p:cNvSpPr>
            <a:spLocks noGrp="1"/>
          </p:cNvSpPr>
          <p:nvPr>
            <p:ph idx="1"/>
          </p:nvPr>
        </p:nvSpPr>
        <p:spPr/>
        <p:txBody>
          <a:bodyPr/>
          <a:lstStyle/>
          <a:p>
            <a:pPr>
              <a:buNone/>
            </a:pPr>
            <a:r>
              <a:rPr lang="en-US" dirty="0" smtClean="0"/>
              <a:t>    </a:t>
            </a:r>
            <a:r>
              <a:rPr lang="en-US" b="1" dirty="0" smtClean="0"/>
              <a:t>Syphilis can be transmitted through</a:t>
            </a:r>
            <a:r>
              <a:rPr lang="en-US" dirty="0" smtClean="0"/>
              <a:t>:</a:t>
            </a:r>
          </a:p>
          <a:p>
            <a:pPr lvl="0"/>
            <a:r>
              <a:rPr lang="en-US" dirty="0" smtClean="0"/>
              <a:t> Sexual contact</a:t>
            </a:r>
          </a:p>
          <a:p>
            <a:pPr lvl="0"/>
            <a:r>
              <a:rPr lang="en-US" dirty="0" smtClean="0"/>
              <a:t> Blood transfusion</a:t>
            </a:r>
          </a:p>
          <a:p>
            <a:pPr lvl="0"/>
            <a:r>
              <a:rPr lang="en-US" dirty="0" smtClean="0"/>
              <a:t> Vertical transmission</a:t>
            </a:r>
          </a:p>
          <a:p>
            <a:pPr lvl="0"/>
            <a:r>
              <a:rPr lang="en-US" dirty="0" smtClean="0"/>
              <a:t> Physical contact</a:t>
            </a:r>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Genital Ulcer Disease (GUD)</a:t>
            </a:r>
            <a:endParaRPr lang="en-US" dirty="0"/>
          </a:p>
        </p:txBody>
      </p:sp>
      <p:sp>
        <p:nvSpPr>
          <p:cNvPr id="3" name="Content Placeholder 2"/>
          <p:cNvSpPr>
            <a:spLocks noGrp="1"/>
          </p:cNvSpPr>
          <p:nvPr>
            <p:ph idx="1"/>
          </p:nvPr>
        </p:nvSpPr>
        <p:spPr/>
        <p:txBody>
          <a:bodyPr/>
          <a:lstStyle/>
          <a:p>
            <a:r>
              <a:rPr lang="en-US" dirty="0" smtClean="0"/>
              <a:t>The clinical features will depend on the stage of infection the patient presents himself or herself in. As mentioned earlier, there are four stages of syphilis namely </a:t>
            </a:r>
            <a:r>
              <a:rPr lang="en-US" b="1" dirty="0" smtClean="0"/>
              <a:t>primary</a:t>
            </a:r>
            <a:r>
              <a:rPr lang="en-US" dirty="0" smtClean="0"/>
              <a:t>, </a:t>
            </a:r>
            <a:r>
              <a:rPr lang="en-US" b="1" dirty="0" smtClean="0"/>
              <a:t>secondary</a:t>
            </a:r>
            <a:r>
              <a:rPr lang="en-US" dirty="0" smtClean="0"/>
              <a:t>, </a:t>
            </a:r>
            <a:r>
              <a:rPr lang="en-US" b="1" dirty="0" smtClean="0"/>
              <a:t>latent</a:t>
            </a:r>
            <a:r>
              <a:rPr lang="en-US" dirty="0" smtClean="0"/>
              <a:t> and </a:t>
            </a:r>
            <a:r>
              <a:rPr lang="en-US" b="1" dirty="0" smtClean="0"/>
              <a:t>tertiary</a:t>
            </a:r>
            <a:r>
              <a:rPr lang="en-US" dirty="0" smtClean="0"/>
              <a:t>. </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Genital Ulcer Disease (GUD)</a:t>
            </a:r>
            <a:endParaRPr lang="en-US" dirty="0"/>
          </a:p>
        </p:txBody>
      </p:sp>
      <p:sp>
        <p:nvSpPr>
          <p:cNvPr id="3" name="Content Placeholder 2"/>
          <p:cNvSpPr>
            <a:spLocks noGrp="1"/>
          </p:cNvSpPr>
          <p:nvPr>
            <p:ph idx="1"/>
          </p:nvPr>
        </p:nvSpPr>
        <p:spPr/>
        <p:txBody>
          <a:bodyPr>
            <a:normAutofit/>
          </a:bodyPr>
          <a:lstStyle/>
          <a:p>
            <a:pPr>
              <a:buNone/>
            </a:pPr>
            <a:r>
              <a:rPr lang="en-US" b="1" dirty="0" smtClean="0"/>
              <a:t>    Primary Syphilis</a:t>
            </a:r>
            <a:r>
              <a:rPr lang="en-US" dirty="0" smtClean="0"/>
              <a:t> </a:t>
            </a:r>
          </a:p>
          <a:p>
            <a:r>
              <a:rPr lang="en-US" dirty="0" smtClean="0"/>
              <a:t>After an incubation period of 10 to 90 days, a primary chancre develops at the site of inoculation. </a:t>
            </a:r>
          </a:p>
          <a:p>
            <a:r>
              <a:rPr lang="en-US" dirty="0" smtClean="0"/>
              <a:t>The chancre is typically painless, indurated with a clean base and raised edges and does not bleed on contact, although it oozes clear fluids containing Treponema pallidum. </a:t>
            </a:r>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Genital Ulcer Disease (GUD)</a:t>
            </a:r>
            <a:endParaRPr lang="en-US" dirty="0"/>
          </a:p>
        </p:txBody>
      </p:sp>
      <p:sp>
        <p:nvSpPr>
          <p:cNvPr id="3" name="Content Placeholder 2"/>
          <p:cNvSpPr>
            <a:spLocks noGrp="1"/>
          </p:cNvSpPr>
          <p:nvPr>
            <p:ph idx="1"/>
          </p:nvPr>
        </p:nvSpPr>
        <p:spPr/>
        <p:txBody>
          <a:bodyPr/>
          <a:lstStyle/>
          <a:p>
            <a:r>
              <a:rPr lang="en-US" dirty="0" smtClean="0"/>
              <a:t>At this stage there is usually one lesion. In a female the chancre is on the cervix or the vulva, while in the male the lesion is most commonly on the glans penis, the foreskin, and the coronal sulcus or on the penile shaft.</a:t>
            </a:r>
          </a:p>
          <a:p>
            <a:r>
              <a:rPr lang="en-US" dirty="0" smtClean="0"/>
              <a:t>The primary chancre resolves spontaneously if left untreated over several weeks but disease progresses to the secondary stage</a:t>
            </a:r>
            <a:endParaRPr 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Genital Ulcer Disease (GUD)</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b="1" dirty="0" smtClean="0"/>
              <a:t>    Secondary Syphilis</a:t>
            </a:r>
            <a:r>
              <a:rPr lang="en-US" dirty="0" smtClean="0"/>
              <a:t> </a:t>
            </a:r>
          </a:p>
          <a:p>
            <a:r>
              <a:rPr lang="en-US" dirty="0" smtClean="0"/>
              <a:t>This stage follows a few weeks or months after the appearance of the primary chancre. It is during this stage that the micro-organisms begin to affect other systems in the body. Also, it is at this stage that signs and symptoms become manifest. These include skin rashes that take different forms like papular (solid pimple-no pus: clusters together to form rashes ), macular (flat discolored area &lt;1wide) or pustular (small bumps filled with fluid or pus). In moist areas of the body, soft, raised condylomata lata (papular syphilitic wart like lesions on the genitals) may be seen. These condylomata lata do not itch.</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Genital Ulcer Disease (GUD)</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There may also be patches on the mucous or oral ulceration, sometimes referred to as snail track ulcer. Also, in addition to its </a:t>
            </a:r>
            <a:r>
              <a:rPr lang="en-US" dirty="0" err="1" smtClean="0"/>
              <a:t>cutaneous</a:t>
            </a:r>
            <a:r>
              <a:rPr lang="en-US" dirty="0" smtClean="0"/>
              <a:t> manifestation, secondary syphilis may present with fever and general malaise as a result of systemic illness. </a:t>
            </a:r>
          </a:p>
          <a:p>
            <a:r>
              <a:rPr lang="en-US" dirty="0" smtClean="0"/>
              <a:t>There could also be generalized lymphadenopathy, nephritis, hepatitis, meningitis or uveitis {inflammation of uvea: middle(iris, ciliary body, and choroid) layer of the eye}. These lesions generally resolve after several weeks but the disease progresses to the next stage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Epidemiology of STI</a:t>
            </a:r>
            <a:br>
              <a:rPr lang="en-US" dirty="0" smtClean="0"/>
            </a:br>
            <a:endParaRPr lang="en-US" dirty="0"/>
          </a:p>
        </p:txBody>
      </p:sp>
      <p:sp>
        <p:nvSpPr>
          <p:cNvPr id="3" name="Content Placeholder 2"/>
          <p:cNvSpPr>
            <a:spLocks noGrp="1"/>
          </p:cNvSpPr>
          <p:nvPr>
            <p:ph idx="1"/>
          </p:nvPr>
        </p:nvSpPr>
        <p:spPr/>
        <p:txBody>
          <a:bodyPr/>
          <a:lstStyle/>
          <a:p>
            <a:r>
              <a:rPr lang="en-US" dirty="0" smtClean="0"/>
              <a:t>Although STI remains one of the leading causes of disease burden in Kenya, the focus on HIV/AIDS in the last 10-15 years has overshadowed the predominance of STIs.</a:t>
            </a:r>
          </a:p>
          <a:p>
            <a:r>
              <a:rPr lang="en-US" dirty="0" smtClean="0"/>
              <a:t>NASCOP, has embarked on a programme to revitalize the STI programs at all levels in Kenya</a:t>
            </a:r>
            <a:endParaRPr lang="en-US"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Genital Ulcer Disease (GUD)</a:t>
            </a:r>
            <a:endParaRPr lang="en-US" dirty="0"/>
          </a:p>
        </p:txBody>
      </p:sp>
      <p:sp>
        <p:nvSpPr>
          <p:cNvPr id="3" name="Content Placeholder 2"/>
          <p:cNvSpPr>
            <a:spLocks noGrp="1"/>
          </p:cNvSpPr>
          <p:nvPr>
            <p:ph idx="1"/>
          </p:nvPr>
        </p:nvSpPr>
        <p:spPr/>
        <p:txBody>
          <a:bodyPr/>
          <a:lstStyle/>
          <a:p>
            <a:pPr>
              <a:buNone/>
            </a:pPr>
            <a:r>
              <a:rPr lang="en-US" b="1" dirty="0" smtClean="0"/>
              <a:t>    Latent Syphilis</a:t>
            </a:r>
            <a:r>
              <a:rPr lang="en-US" dirty="0" smtClean="0"/>
              <a:t> </a:t>
            </a:r>
          </a:p>
          <a:p>
            <a:r>
              <a:rPr lang="en-US" dirty="0" smtClean="0"/>
              <a:t>In the absence of adequate treatment, the disease enters in latent stage. At this stage there are no clinical manifestations but there is history of syphilis and a blood test will give positive serological evidence. This patient is liable to develop tertiary syphilis in the future.</a:t>
            </a:r>
            <a:endParaRPr 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Genital Ulcer Disease (GUD)</a:t>
            </a:r>
            <a:endParaRPr lang="en-US" dirty="0"/>
          </a:p>
        </p:txBody>
      </p:sp>
      <p:sp>
        <p:nvSpPr>
          <p:cNvPr id="3" name="Content Placeholder 2"/>
          <p:cNvSpPr>
            <a:spLocks noGrp="1"/>
          </p:cNvSpPr>
          <p:nvPr>
            <p:ph idx="1"/>
          </p:nvPr>
        </p:nvSpPr>
        <p:spPr/>
        <p:txBody>
          <a:bodyPr>
            <a:normAutofit lnSpcReduction="10000"/>
          </a:bodyPr>
          <a:lstStyle/>
          <a:p>
            <a:pPr>
              <a:buNone/>
            </a:pPr>
            <a:r>
              <a:rPr lang="en-US" b="1" dirty="0" smtClean="0"/>
              <a:t>    Tertiary Syphilis </a:t>
            </a:r>
            <a:endParaRPr lang="en-US" dirty="0" smtClean="0"/>
          </a:p>
          <a:p>
            <a:r>
              <a:rPr lang="en-US" dirty="0" smtClean="0"/>
              <a:t>This is the last stage and it accounts for the morbidity and mortality of syphilis. It begins during the third to fifth year of disease and sometimes it takes an extended period of time to manifest. </a:t>
            </a:r>
          </a:p>
          <a:p>
            <a:r>
              <a:rPr lang="en-US" dirty="0" smtClean="0"/>
              <a:t>Lesions of tertiary syphilis fall into three categories, namely, </a:t>
            </a:r>
            <a:r>
              <a:rPr lang="en-US" b="1" dirty="0" smtClean="0"/>
              <a:t>gamma</a:t>
            </a:r>
            <a:r>
              <a:rPr lang="en-US" dirty="0" smtClean="0"/>
              <a:t>, </a:t>
            </a:r>
            <a:r>
              <a:rPr lang="en-US" b="1" dirty="0" smtClean="0"/>
              <a:t>cardiovascular disease</a:t>
            </a:r>
            <a:r>
              <a:rPr lang="en-US" dirty="0" smtClean="0"/>
              <a:t>, and </a:t>
            </a:r>
            <a:r>
              <a:rPr lang="en-US" b="1" dirty="0" smtClean="0"/>
              <a:t>central nervous system disease</a:t>
            </a:r>
            <a:r>
              <a:rPr lang="en-US" dirty="0" smtClean="0"/>
              <a:t>.</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Genital Ulcer Disease (GUD)</a:t>
            </a:r>
            <a:endParaRPr lang="en-US" dirty="0"/>
          </a:p>
        </p:txBody>
      </p:sp>
      <p:sp>
        <p:nvSpPr>
          <p:cNvPr id="3" name="Content Placeholder 2"/>
          <p:cNvSpPr>
            <a:spLocks noGrp="1"/>
          </p:cNvSpPr>
          <p:nvPr>
            <p:ph idx="1"/>
          </p:nvPr>
        </p:nvSpPr>
        <p:spPr/>
        <p:txBody>
          <a:bodyPr>
            <a:normAutofit/>
          </a:bodyPr>
          <a:lstStyle/>
          <a:p>
            <a:r>
              <a:rPr lang="en-US" b="1" dirty="0" smtClean="0"/>
              <a:t>The gamma lesions </a:t>
            </a:r>
            <a:r>
              <a:rPr lang="en-US" dirty="0" smtClean="0"/>
              <a:t>are painless ulcers with little or no inflammation, which sometimes affect bones, making them fragile.</a:t>
            </a:r>
          </a:p>
          <a:p>
            <a:r>
              <a:rPr lang="en-US" b="1" dirty="0" smtClean="0"/>
              <a:t>Cardiovascular lesions</a:t>
            </a:r>
            <a:r>
              <a:rPr lang="en-US" dirty="0" smtClean="0"/>
              <a:t/>
            </a:r>
            <a:br>
              <a:rPr lang="en-US" dirty="0" smtClean="0"/>
            </a:br>
            <a:r>
              <a:rPr lang="en-US" dirty="0" smtClean="0"/>
              <a:t>The lesions affect the aorta and may cause aortitis or aortic valve disease. They also cause coronary artery occlusion.</a:t>
            </a:r>
            <a:endParaRPr 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Genital Ulcer Disease (GUD)</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Neurological lesions</a:t>
            </a:r>
            <a:r>
              <a:rPr lang="en-US" dirty="0" smtClean="0"/>
              <a:t/>
            </a:r>
            <a:br>
              <a:rPr lang="en-US" dirty="0" smtClean="0"/>
            </a:br>
            <a:r>
              <a:rPr lang="en-US" dirty="0" smtClean="0"/>
              <a:t>The micro-organisms cross the blood brain barrier to reach the cerebrospinal fluid (CSF) and cause symptomatic neurosyphilis, presenting as epilepsy, hydrocephalus, general paralysis of the insane, syphilitic meningo-encephalitis, cranial nerve palsy or dementia.</a:t>
            </a:r>
            <a:br>
              <a:rPr lang="en-US" dirty="0" smtClean="0"/>
            </a:br>
            <a:r>
              <a:rPr lang="en-US" dirty="0" smtClean="0"/>
              <a:t>There could also be asymptomatic neurosyphilis where the patient is clinically normal, yet the cerebral spinal fluid (CSF) shows the presence of treponema pallidum.</a:t>
            </a:r>
            <a:endParaRPr 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Genital Ulcer Disease (GUD)</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b="1" dirty="0" smtClean="0"/>
              <a:t>    Congenital Syphilis</a:t>
            </a:r>
            <a:r>
              <a:rPr lang="en-US" dirty="0" smtClean="0"/>
              <a:t> </a:t>
            </a:r>
          </a:p>
          <a:p>
            <a:r>
              <a:rPr lang="en-US" dirty="0" smtClean="0"/>
              <a:t>If an infected pregnant woman is not treated, she is likely to pass the infection to the foetus in utero through the placenta barrier and therefore, the baby will be born already infected. </a:t>
            </a:r>
          </a:p>
          <a:p>
            <a:r>
              <a:rPr lang="en-US" dirty="0" smtClean="0"/>
              <a:t>This type of disease is referred to as congenital syphilis and is acquired through vertical transmission. </a:t>
            </a:r>
          </a:p>
          <a:p>
            <a:r>
              <a:rPr lang="en-US" dirty="0" smtClean="0"/>
              <a:t>Signs of congenital syphilis in a neonate include syphilitic pemphigus, (which is highly contagious) anaemia, jaundice, hepatospleenomegaly, cleft lip and cleft palate. </a:t>
            </a:r>
            <a:endParaRPr lang="en-US"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Genital Ulcer Disease (GUD)</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babies are born small and they do not thrive well. At birth the baby might appear normal but later develops the characteristic rash affecting the soles and palms, then persistent nasal discharge, which is sometimes blood stained. This progresses to anaemia, jaundice and hepatospleenomegaly. </a:t>
            </a:r>
          </a:p>
          <a:p>
            <a:r>
              <a:rPr lang="en-US" dirty="0" smtClean="0"/>
              <a:t>The prognosis is poor but the few who live longer or reach adolescent age develop late congenital syphilis, which is like tertiary syphilis in adults. Those who reach this stage, manifest in bone and dental abnormalities, and inflammatory lesions of the cornea (interstitial keratitis). </a:t>
            </a:r>
            <a:endParaRPr lang="en-US"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Genital Ulcer Disease (GUD)</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b="1" dirty="0" smtClean="0"/>
              <a:t>     Diagnosis </a:t>
            </a:r>
            <a:endParaRPr lang="en-US" dirty="0" smtClean="0"/>
          </a:p>
          <a:p>
            <a:r>
              <a:rPr lang="en-US" dirty="0" smtClean="0"/>
              <a:t>This will start with the history given by the patient. It is followed by a physical examination. This may reveal an ulcer in the genital region suggestive of syphilis but clinically it could be impossible to distinguish syphilitic primary chancre from other genital ulcers. This is why you should use the </a:t>
            </a:r>
            <a:r>
              <a:rPr lang="en-US" u="sng" dirty="0" smtClean="0"/>
              <a:t>NASCOP Syndromic Flow Chart for Genital Ulcer Disease</a:t>
            </a:r>
            <a:r>
              <a:rPr lang="en-US" dirty="0" smtClean="0"/>
              <a:t> to treat all genital ulcer diseases. However, if there is no improvement, you should refer the patient for further investigation. </a:t>
            </a:r>
            <a:endParaRPr lang="en-US"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Genital Ulcer Disease (GUD)</a:t>
            </a:r>
            <a:endParaRPr lang="en-US" dirty="0"/>
          </a:p>
        </p:txBody>
      </p:sp>
      <p:sp>
        <p:nvSpPr>
          <p:cNvPr id="3" name="Content Placeholder 2"/>
          <p:cNvSpPr>
            <a:spLocks noGrp="1"/>
          </p:cNvSpPr>
          <p:nvPr>
            <p:ph idx="1"/>
          </p:nvPr>
        </p:nvSpPr>
        <p:spPr/>
        <p:txBody>
          <a:bodyPr/>
          <a:lstStyle/>
          <a:p>
            <a:r>
              <a:rPr lang="en-US" dirty="0" smtClean="0"/>
              <a:t>In serological diagnosis, that is, blood tests, you may receive positive results, which are normally reported as VDRL, which is Venereal Disease Research Laboratory Test. This will indicate the presence of treponema antibody, but in vertical transmission, a positive maternal test gives sufficient reason to start the neonate on treatment.</a:t>
            </a:r>
            <a:endParaRPr lang="en-US"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Genital Ulcer Disease (GUD)</a:t>
            </a:r>
            <a:endParaRPr lang="en-US" dirty="0"/>
          </a:p>
        </p:txBody>
      </p:sp>
      <p:sp>
        <p:nvSpPr>
          <p:cNvPr id="3" name="Content Placeholder 2"/>
          <p:cNvSpPr>
            <a:spLocks noGrp="1"/>
          </p:cNvSpPr>
          <p:nvPr>
            <p:ph idx="1"/>
          </p:nvPr>
        </p:nvSpPr>
        <p:spPr/>
        <p:txBody>
          <a:bodyPr/>
          <a:lstStyle/>
          <a:p>
            <a:r>
              <a:rPr lang="en-US" b="1" dirty="0" smtClean="0"/>
              <a:t>Genital herpes: </a:t>
            </a:r>
            <a:r>
              <a:rPr lang="en-US" dirty="0" smtClean="0"/>
              <a:t>is an ulcerative sexually transmitted disease caused by the herpes simplex virus type 2 (HSV2. HSV1 causes oral herpes). The incubation period ranges from two to seven days. The disease can also be transmitted through close physical contact with infected body fluid or from mother to the unborn baby, that is, vertical transmission. </a:t>
            </a:r>
            <a:endParaRPr lang="en-US"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Genital Ulcer Disease (GUD)</a:t>
            </a:r>
            <a:endParaRPr lang="en-US" dirty="0"/>
          </a:p>
        </p:txBody>
      </p:sp>
      <p:sp>
        <p:nvSpPr>
          <p:cNvPr id="3" name="Content Placeholder 2"/>
          <p:cNvSpPr>
            <a:spLocks noGrp="1"/>
          </p:cNvSpPr>
          <p:nvPr>
            <p:ph idx="1"/>
          </p:nvPr>
        </p:nvSpPr>
        <p:spPr/>
        <p:txBody>
          <a:bodyPr>
            <a:normAutofit/>
          </a:bodyPr>
          <a:lstStyle/>
          <a:p>
            <a:r>
              <a:rPr lang="en-US" b="1" dirty="0" smtClean="0"/>
              <a:t>Clinical Features</a:t>
            </a:r>
            <a:r>
              <a:rPr lang="en-US" dirty="0" smtClean="0"/>
              <a:t/>
            </a:r>
            <a:br>
              <a:rPr lang="en-US" dirty="0" smtClean="0"/>
            </a:br>
            <a:r>
              <a:rPr lang="en-US" dirty="0" smtClean="0"/>
              <a:t>Localized clusters of vesicles, which break down to form ulcers are the main clinical features. These ulcers crust over and then resolve. Areas involved include external genitalia and neighboring skin, urethra, cervix and rectum. Sometimes tender lymphadenopathy may occur.</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STI  as a Public Health Problem</a:t>
            </a:r>
            <a:endParaRPr lang="en-US" dirty="0"/>
          </a:p>
        </p:txBody>
      </p:sp>
      <p:sp>
        <p:nvSpPr>
          <p:cNvPr id="3" name="Content Placeholder 2"/>
          <p:cNvSpPr>
            <a:spLocks noGrp="1"/>
          </p:cNvSpPr>
          <p:nvPr>
            <p:ph idx="1"/>
          </p:nvPr>
        </p:nvSpPr>
        <p:spPr/>
        <p:txBody>
          <a:bodyPr/>
          <a:lstStyle/>
          <a:p>
            <a:r>
              <a:rPr lang="en-GB" sz="2800" dirty="0" smtClean="0">
                <a:latin typeface="+mj-lt"/>
              </a:rPr>
              <a:t>They   are mostly   among    the top ten diseases</a:t>
            </a:r>
            <a:br>
              <a:rPr lang="en-GB" sz="2800" dirty="0" smtClean="0">
                <a:latin typeface="+mj-lt"/>
              </a:rPr>
            </a:br>
            <a:r>
              <a:rPr lang="en-US" sz="2800" dirty="0" smtClean="0">
                <a:latin typeface="+mj-lt"/>
              </a:rPr>
              <a:t>- Rapidly spread</a:t>
            </a:r>
            <a:br>
              <a:rPr lang="en-US" sz="2800" dirty="0" smtClean="0">
                <a:latin typeface="+mj-lt"/>
              </a:rPr>
            </a:br>
            <a:r>
              <a:rPr lang="en-US" sz="2800" dirty="0" smtClean="0">
                <a:latin typeface="+mj-lt"/>
              </a:rPr>
              <a:t>- Have Socio-economic repercussions</a:t>
            </a:r>
            <a:br>
              <a:rPr lang="en-US" sz="2800" dirty="0" smtClean="0">
                <a:latin typeface="+mj-lt"/>
              </a:rPr>
            </a:br>
            <a:r>
              <a:rPr lang="en-US" sz="2800" dirty="0" smtClean="0">
                <a:latin typeface="+mj-lt"/>
              </a:rPr>
              <a:t> have Family and community consequences</a:t>
            </a:r>
            <a:br>
              <a:rPr lang="en-US" sz="2800" dirty="0" smtClean="0">
                <a:latin typeface="+mj-lt"/>
              </a:rPr>
            </a:br>
            <a:r>
              <a:rPr lang="en-US" sz="2800" dirty="0" smtClean="0">
                <a:latin typeface="+mj-lt"/>
              </a:rPr>
              <a:t>- Are Co-factors in HIV transmission </a:t>
            </a:r>
            <a:br>
              <a:rPr lang="en-US" sz="2800" dirty="0" smtClean="0">
                <a:latin typeface="+mj-lt"/>
              </a:rPr>
            </a:br>
            <a:endParaRPr lang="en-US" sz="2800" dirty="0" smtClean="0">
              <a:latin typeface="+mj-lt"/>
            </a:endParaRPr>
          </a:p>
          <a:p>
            <a:endParaRPr lang="en-US" sz="2800" dirty="0">
              <a:latin typeface="+mj-lt"/>
            </a:endParaRPr>
          </a:p>
        </p:txBody>
      </p:sp>
    </p:spTree>
  </p:cSld>
  <p:clrMapOvr>
    <a:masterClrMapping/>
  </p:clrMapOvr>
  <p:transition spd="slow">
    <p:fade/>
    <p:sndAc>
      <p:stSnd>
        <p:snd r:embed="rId2" name="click.wav"/>
      </p:stSnd>
    </p:sndAc>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Genital Ulcer Disease (GUD)</a:t>
            </a:r>
            <a:endParaRPr lang="en-US" dirty="0"/>
          </a:p>
        </p:txBody>
      </p:sp>
      <p:sp>
        <p:nvSpPr>
          <p:cNvPr id="3" name="Content Placeholder 2"/>
          <p:cNvSpPr>
            <a:spLocks noGrp="1"/>
          </p:cNvSpPr>
          <p:nvPr>
            <p:ph idx="1"/>
          </p:nvPr>
        </p:nvSpPr>
        <p:spPr/>
        <p:txBody>
          <a:bodyPr/>
          <a:lstStyle/>
          <a:p>
            <a:r>
              <a:rPr lang="en-US" dirty="0" smtClean="0"/>
              <a:t>During the primary attack, the virus ascends the peripheral nerves to local ganglia where latency is established. The nerve damage is made worse by periodic recurrences of the disease, which continues for the remainder of the patient’s life. Nevertheless, primary attack is more severe than subsequent episodes, with the lesions covering a wider and more symmetric area.</a:t>
            </a:r>
            <a:endParaRPr 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Genital Ulcer Disease (GUD)</a:t>
            </a:r>
            <a:endParaRPr lang="en-US" dirty="0"/>
          </a:p>
        </p:txBody>
      </p:sp>
      <p:sp>
        <p:nvSpPr>
          <p:cNvPr id="3" name="Content Placeholder 2"/>
          <p:cNvSpPr>
            <a:spLocks noGrp="1"/>
          </p:cNvSpPr>
          <p:nvPr>
            <p:ph idx="1"/>
          </p:nvPr>
        </p:nvSpPr>
        <p:spPr/>
        <p:txBody>
          <a:bodyPr>
            <a:normAutofit lnSpcReduction="10000"/>
          </a:bodyPr>
          <a:lstStyle/>
          <a:p>
            <a:pPr>
              <a:buNone/>
            </a:pPr>
            <a:r>
              <a:rPr lang="en-US" b="1" dirty="0" smtClean="0"/>
              <a:t>    Diagnosis </a:t>
            </a:r>
            <a:endParaRPr lang="en-US" dirty="0" smtClean="0"/>
          </a:p>
          <a:p>
            <a:r>
              <a:rPr lang="en-US" dirty="0" smtClean="0"/>
              <a:t>To make a diagnosis, go by the history obtained and the clinical features start the patient on the treatment using the </a:t>
            </a:r>
            <a:r>
              <a:rPr lang="en-US" u="sng" dirty="0" smtClean="0"/>
              <a:t>NASCOP Syndromic Flow Chart for Genital Ulcer Disease</a:t>
            </a:r>
            <a:r>
              <a:rPr lang="en-US" dirty="0" smtClean="0"/>
              <a:t>. However, if there is no improvement, you should refer the patient for further investigations where viral isolation will be done.</a:t>
            </a:r>
            <a:endParaRPr lang="en-US"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Genital Ulcer Disease (GUD)</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     Complications of the genital herpes</a:t>
            </a:r>
            <a:r>
              <a:rPr lang="en-US" dirty="0" smtClean="0"/>
              <a:t>:</a:t>
            </a:r>
          </a:p>
          <a:p>
            <a:pPr lvl="0"/>
            <a:r>
              <a:rPr lang="en-US" dirty="0" err="1" smtClean="0"/>
              <a:t>Sacro</a:t>
            </a:r>
            <a:r>
              <a:rPr lang="en-US" dirty="0" smtClean="0"/>
              <a:t> </a:t>
            </a:r>
            <a:r>
              <a:rPr lang="en-US" dirty="0" err="1" smtClean="0"/>
              <a:t>radiculomyelopathy</a:t>
            </a:r>
            <a:r>
              <a:rPr lang="en-US" dirty="0" smtClean="0"/>
              <a:t>, which may </a:t>
            </a:r>
            <a:br>
              <a:rPr lang="en-US" dirty="0" smtClean="0"/>
            </a:br>
            <a:r>
              <a:rPr lang="en-US" dirty="0" smtClean="0"/>
              <a:t>manifest with constipation, retention of urine and shooting pain down the legs. This </a:t>
            </a:r>
            <a:r>
              <a:rPr lang="en-US" dirty="0" err="1" smtClean="0"/>
              <a:t>neuritic</a:t>
            </a:r>
            <a:r>
              <a:rPr lang="en-US" dirty="0" smtClean="0"/>
              <a:t> pain is particularly troublesome in recurrent disease.</a:t>
            </a:r>
          </a:p>
          <a:p>
            <a:pPr lvl="0"/>
            <a:r>
              <a:rPr lang="en-US" dirty="0" smtClean="0"/>
              <a:t>Excruciating urethritis in women.</a:t>
            </a:r>
          </a:p>
          <a:p>
            <a:pPr lvl="0"/>
            <a:r>
              <a:rPr lang="en-US" dirty="0" smtClean="0"/>
              <a:t>Aseptic meningitis.</a:t>
            </a:r>
          </a:p>
          <a:p>
            <a:pPr lvl="0"/>
            <a:r>
              <a:rPr lang="en-US" dirty="0" smtClean="0"/>
              <a:t>Extra genital lesions.</a:t>
            </a:r>
          </a:p>
          <a:p>
            <a:pPr lvl="0"/>
            <a:r>
              <a:rPr lang="en-US" dirty="0" smtClean="0"/>
              <a:t>Yeast </a:t>
            </a:r>
            <a:r>
              <a:rPr lang="en-US" dirty="0" err="1" smtClean="0"/>
              <a:t>vaginitis</a:t>
            </a:r>
            <a:r>
              <a:rPr lang="en-US" dirty="0" smtClean="0"/>
              <a:t>.</a:t>
            </a:r>
          </a:p>
          <a:p>
            <a:pPr lvl="0"/>
            <a:r>
              <a:rPr lang="en-US" dirty="0" smtClean="0"/>
              <a:t>Disseminated herpes.</a:t>
            </a:r>
          </a:p>
          <a:p>
            <a:pPr lvl="0"/>
            <a:r>
              <a:rPr lang="en-US" dirty="0" smtClean="0"/>
              <a:t>In pregnancy, recurrences are more frequent </a:t>
            </a:r>
            <a:br>
              <a:rPr lang="en-US" dirty="0" smtClean="0"/>
            </a:br>
            <a:r>
              <a:rPr lang="en-US" dirty="0" smtClean="0"/>
              <a:t>and in a primary attack premature delivery may occur. </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Genital Ulcer Disease (GUD)</a:t>
            </a:r>
            <a:endParaRPr lang="en-US" dirty="0"/>
          </a:p>
        </p:txBody>
      </p:sp>
      <p:sp>
        <p:nvSpPr>
          <p:cNvPr id="3" name="Content Placeholder 2"/>
          <p:cNvSpPr>
            <a:spLocks noGrp="1"/>
          </p:cNvSpPr>
          <p:nvPr>
            <p:ph idx="1"/>
          </p:nvPr>
        </p:nvSpPr>
        <p:spPr/>
        <p:txBody>
          <a:bodyPr>
            <a:normAutofit lnSpcReduction="10000"/>
          </a:bodyPr>
          <a:lstStyle/>
          <a:p>
            <a:pPr>
              <a:buNone/>
            </a:pPr>
            <a:r>
              <a:rPr lang="en-US" b="1" dirty="0" smtClean="0"/>
              <a:t>     Management of Genital Ulcer Diseases (GUD)</a:t>
            </a:r>
            <a:r>
              <a:rPr lang="en-US" dirty="0" smtClean="0"/>
              <a:t> </a:t>
            </a:r>
          </a:p>
          <a:p>
            <a:r>
              <a:rPr lang="en-US" dirty="0" smtClean="0"/>
              <a:t>The three main diseases that present with genital ulcers have very serious complications for the patient as well as affecting other members of the family. Therefore, treatment needs to be started as soon as you notice the ulcers, without waiting for laboratory tests, which might take a long time.</a:t>
            </a:r>
          </a:p>
          <a:p>
            <a:endParaRPr lang="en-US"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Genital Ulcer Disease (GUD)</a:t>
            </a:r>
            <a:endParaRPr lang="en-US" dirty="0"/>
          </a:p>
        </p:txBody>
      </p:sp>
      <p:sp>
        <p:nvSpPr>
          <p:cNvPr id="3" name="Content Placeholder 2"/>
          <p:cNvSpPr>
            <a:spLocks noGrp="1"/>
          </p:cNvSpPr>
          <p:nvPr>
            <p:ph idx="1"/>
          </p:nvPr>
        </p:nvSpPr>
        <p:spPr/>
        <p:txBody>
          <a:bodyPr>
            <a:normAutofit/>
          </a:bodyPr>
          <a:lstStyle/>
          <a:p>
            <a:r>
              <a:rPr lang="en-US" dirty="0" smtClean="0"/>
              <a:t>According to the NASCOP Syndromic Flow Chart for Genital Ulcer Disease, if a patient is suggestive of having </a:t>
            </a:r>
            <a:r>
              <a:rPr lang="en-US" dirty="0" err="1" smtClean="0"/>
              <a:t>chancroid</a:t>
            </a:r>
            <a:r>
              <a:rPr lang="en-US" dirty="0" smtClean="0"/>
              <a:t>, syphilis or herpes simplex he/she should be started on erythromycin 500mg </a:t>
            </a:r>
            <a:r>
              <a:rPr lang="en-US" dirty="0" err="1" smtClean="0"/>
              <a:t>qid</a:t>
            </a:r>
            <a:r>
              <a:rPr lang="en-US" dirty="0" smtClean="0"/>
              <a:t> for seven days and benzathine penicillin 2.4 MU IM stat or if allergic to penicillin, use erythromycin 500mg </a:t>
            </a:r>
            <a:r>
              <a:rPr lang="en-US" dirty="0" err="1" smtClean="0"/>
              <a:t>qid</a:t>
            </a:r>
            <a:r>
              <a:rPr lang="en-US" dirty="0" smtClean="0"/>
              <a:t> for 14 days. </a:t>
            </a:r>
            <a:endParaRPr lang="en-US"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Genital Ulcer Disease (GUD)</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Review the patient after seven days and, if there is no improvement, give him/her the second line treatment, which is ceftriaxone 250mg IM stat. Then review them again and if, once again, if there is no improvement, refer the patient for further investigation. Pregnant women should be referred for further investigation and obstetric evaluation. </a:t>
            </a:r>
          </a:p>
          <a:p>
            <a:r>
              <a:rPr lang="en-US" dirty="0" smtClean="0"/>
              <a:t>While treating the patient, you need to know that treponema pallidum, which causes syphilis, is a slow dividing organism and it responds well to penicillin, and that is why benzathine penicillin is in the first line treatment. </a:t>
            </a:r>
            <a:endParaRPr lang="en-US"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Genital Ulcer Disease (GUD)</a:t>
            </a:r>
            <a:endParaRPr lang="en-US" dirty="0"/>
          </a:p>
        </p:txBody>
      </p:sp>
      <p:sp>
        <p:nvSpPr>
          <p:cNvPr id="3" name="Content Placeholder 2"/>
          <p:cNvSpPr>
            <a:spLocks noGrp="1"/>
          </p:cNvSpPr>
          <p:nvPr>
            <p:ph idx="1"/>
          </p:nvPr>
        </p:nvSpPr>
        <p:spPr/>
        <p:txBody>
          <a:bodyPr>
            <a:normAutofit lnSpcReduction="10000"/>
          </a:bodyPr>
          <a:lstStyle/>
          <a:p>
            <a:r>
              <a:rPr lang="en-US" dirty="0" smtClean="0"/>
              <a:t>If adequately treated, syphilis can be cured. For congenital syphilis, the baby should be treated with procaine penicillin 50,000 units/kg/body weight, intramuscularly once a day for ten days.</a:t>
            </a:r>
            <a:br>
              <a:rPr lang="en-US" dirty="0" smtClean="0"/>
            </a:br>
            <a:r>
              <a:rPr lang="en-US" dirty="0" err="1" smtClean="0"/>
              <a:t>Chancroidal</a:t>
            </a:r>
            <a:r>
              <a:rPr lang="en-US" dirty="0" smtClean="0"/>
              <a:t> ulcers respond well to </a:t>
            </a:r>
            <a:r>
              <a:rPr lang="en-US" dirty="0" err="1" smtClean="0"/>
              <a:t>sulphonamide</a:t>
            </a:r>
            <a:r>
              <a:rPr lang="en-US" dirty="0" smtClean="0"/>
              <a:t>, and that is why erythromycin is given as first line treatment but if the strains are resistant to </a:t>
            </a:r>
            <a:r>
              <a:rPr lang="en-US" dirty="0" err="1" smtClean="0"/>
              <a:t>sulphonamide</a:t>
            </a:r>
            <a:r>
              <a:rPr lang="en-US" dirty="0" smtClean="0"/>
              <a:t>, then ciprofloxacin is given as second line treatment.</a:t>
            </a:r>
            <a:endParaRPr lang="en-US"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Genital Ulcer Disease (GUD)</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Being a viral infection, </a:t>
            </a:r>
            <a:r>
              <a:rPr lang="en-US" b="1" dirty="0" smtClean="0"/>
              <a:t>herpes</a:t>
            </a:r>
            <a:r>
              <a:rPr lang="en-US" dirty="0" smtClean="0"/>
              <a:t> has no cure. However, because it is difficult to distinguish accurately herpes ulcers from other types, treat as per the flow chart for GUD and also put the patient on pain relieving drugs if the ulcers </a:t>
            </a:r>
            <a:br>
              <a:rPr lang="en-US" dirty="0" smtClean="0"/>
            </a:br>
            <a:r>
              <a:rPr lang="en-US" dirty="0" smtClean="0"/>
              <a:t>are painful.</a:t>
            </a:r>
          </a:p>
          <a:p>
            <a:r>
              <a:rPr lang="en-US" dirty="0" smtClean="0"/>
              <a:t>Over and above the therapeutic treatment, the patient with genital ulcers should be advised to keep the infected areas clean and dry. The use of saline water to clean the ulcers is recommended. If buboes are present, you should aspirate them in a health facility, using a septic technique. If oedema has caused Phimosis, circumcision </a:t>
            </a:r>
            <a:br>
              <a:rPr lang="en-US" dirty="0" smtClean="0"/>
            </a:br>
            <a:r>
              <a:rPr lang="en-US" dirty="0" smtClean="0"/>
              <a:t>is advised.</a:t>
            </a:r>
            <a:endParaRPr lang="en-US"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Genital Ulcer Disease (GUD)</a:t>
            </a:r>
            <a:endParaRPr lang="en-US" dirty="0"/>
          </a:p>
        </p:txBody>
      </p:sp>
      <p:sp>
        <p:nvSpPr>
          <p:cNvPr id="3" name="Content Placeholder 2"/>
          <p:cNvSpPr>
            <a:spLocks noGrp="1"/>
          </p:cNvSpPr>
          <p:nvPr>
            <p:ph idx="1"/>
          </p:nvPr>
        </p:nvSpPr>
        <p:spPr/>
        <p:txBody>
          <a:bodyPr>
            <a:normAutofit/>
          </a:bodyPr>
          <a:lstStyle/>
          <a:p>
            <a:r>
              <a:rPr lang="en-US" dirty="0" smtClean="0"/>
              <a:t>To prevent spread and discomfort, the patient should avoid sexual intercourse, but if it is impossible, then condom use should be emphasized. Also, contact tracing for treatment is important to avoid re-infection once cured.</a:t>
            </a:r>
          </a:p>
          <a:p>
            <a:r>
              <a:rPr lang="en-US" b="1" i="1" dirty="0" smtClean="0"/>
              <a:t>The time it takes for the ulcer to heal is proportional to its size.</a:t>
            </a:r>
            <a:endParaRPr lang="en-US" dirty="0" smtClean="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6018" name="ia_el_27_innerEl" descr="NASCOP Syndromic Flow Chart for Genital Ulcer Disease"/>
          <p:cNvPicPr>
            <a:picLocks noChangeAspect="1" noChangeArrowheads="1"/>
          </p:cNvPicPr>
          <p:nvPr/>
        </p:nvPicPr>
        <p:blipFill>
          <a:blip r:embed="rId2"/>
          <a:srcRect/>
          <a:stretch>
            <a:fillRect/>
          </a:stretch>
        </p:blipFill>
        <p:spPr bwMode="auto">
          <a:xfrm>
            <a:off x="1371600" y="533400"/>
            <a:ext cx="7391400" cy="5715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1048</TotalTime>
  <Words>11785</Words>
  <Application>Microsoft Office PowerPoint</Application>
  <PresentationFormat>On-screen Show (4:3)</PresentationFormat>
  <Paragraphs>1230</Paragraphs>
  <Slides>286</Slides>
  <Notes>1</Notes>
  <HiddenSlides>0</HiddenSlides>
  <MMClips>0</MMClips>
  <ScaleCrop>false</ScaleCrop>
  <HeadingPairs>
    <vt:vector size="4" baseType="variant">
      <vt:variant>
        <vt:lpstr>Theme</vt:lpstr>
      </vt:variant>
      <vt:variant>
        <vt:i4>1</vt:i4>
      </vt:variant>
      <vt:variant>
        <vt:lpstr>Slide Titles</vt:lpstr>
      </vt:variant>
      <vt:variant>
        <vt:i4>286</vt:i4>
      </vt:variant>
    </vt:vector>
  </HeadingPairs>
  <TitlesOfParts>
    <vt:vector size="287" baseType="lpstr">
      <vt:lpstr>Office Theme</vt:lpstr>
      <vt:lpstr>HIV/STI September 2015 KRPN</vt:lpstr>
      <vt:lpstr>Objectives </vt:lpstr>
      <vt:lpstr>Specific objectives</vt:lpstr>
      <vt:lpstr>Unit content </vt:lpstr>
      <vt:lpstr>Epidemiology of STI </vt:lpstr>
      <vt:lpstr>Epidemiology of STI </vt:lpstr>
      <vt:lpstr>Epidemiology of STI </vt:lpstr>
      <vt:lpstr>Epidemiology of STI </vt:lpstr>
      <vt:lpstr>STI  as a Public Health Problem</vt:lpstr>
      <vt:lpstr>STI  as a Public Health Problem</vt:lpstr>
      <vt:lpstr>STI  as a Public Health Problem</vt:lpstr>
      <vt:lpstr>Infected persons hide or seek incomplete/wrong self-treatment due to:</vt:lpstr>
      <vt:lpstr>HIV/AIDS AND OTHER STIs</vt:lpstr>
      <vt:lpstr>Cont..</vt:lpstr>
      <vt:lpstr>CHARACTERISTICS OF THE COMMON STIs</vt:lpstr>
      <vt:lpstr>CHARACTERISTICS OF THE COMMON STIs</vt:lpstr>
      <vt:lpstr> Key Characteristics of the Common STIs   </vt:lpstr>
      <vt:lpstr>Key Characteristics of the Common STIs</vt:lpstr>
      <vt:lpstr>STIs are divided into five main syndromes</vt:lpstr>
      <vt:lpstr>Signs and Symptoms for the Main Syndromes of STIs and their Aetiologies</vt:lpstr>
      <vt:lpstr>Slide 21</vt:lpstr>
      <vt:lpstr>Common STIs and management </vt:lpstr>
      <vt:lpstr>The 4 Cs used in STI management </vt:lpstr>
      <vt:lpstr>The 4 Cs used in STI management </vt:lpstr>
      <vt:lpstr>The 4 Cs used in STI management </vt:lpstr>
      <vt:lpstr>  Vaginal Discharges    </vt:lpstr>
      <vt:lpstr>Causes of Vaginal Discharges </vt:lpstr>
      <vt:lpstr>Causes of Vaginal Discharges </vt:lpstr>
      <vt:lpstr>Causes of Vaginal Discharges </vt:lpstr>
      <vt:lpstr>Signs and Symptoms of Vaginal Discharge </vt:lpstr>
      <vt:lpstr>Signs and Symptoms of Vaginal Discharge </vt:lpstr>
      <vt:lpstr>Diagnosis</vt:lpstr>
      <vt:lpstr> MANAGEMENT: NASCOP Syndromic Flow Chart for Vaginal Discharge Chart</vt:lpstr>
      <vt:lpstr>Management of vaginal discharge: NASCOP Syndromic Flow Chart</vt:lpstr>
      <vt:lpstr>Management of vaginal discharge: NASCOP Syndromic Flow Chart</vt:lpstr>
      <vt:lpstr>Consequences of vaginal discharge </vt:lpstr>
      <vt:lpstr>Consequences of vaginal discharge </vt:lpstr>
      <vt:lpstr>Slide 38</vt:lpstr>
      <vt:lpstr>Urethral discharge </vt:lpstr>
      <vt:lpstr>Causes of Urethral Discharge  </vt:lpstr>
      <vt:lpstr>Signs and Symptoms  </vt:lpstr>
      <vt:lpstr>Diagnosis of urethral discharge</vt:lpstr>
      <vt:lpstr>Management of urethral discharge  </vt:lpstr>
      <vt:lpstr>Management of urethral discharge</vt:lpstr>
      <vt:lpstr>Management of urethral discharge</vt:lpstr>
      <vt:lpstr>Management of urethral discharge</vt:lpstr>
      <vt:lpstr>Slide 47</vt:lpstr>
      <vt:lpstr>Complications of urethral discharge </vt:lpstr>
      <vt:lpstr>Lower abdominal pain </vt:lpstr>
      <vt:lpstr>Causes of Pelvic Inflammatory Disease (PID)</vt:lpstr>
      <vt:lpstr>Causes of Pelvic Inflammatory Disease (PID)</vt:lpstr>
      <vt:lpstr>Signs and Symptoms of PID  </vt:lpstr>
      <vt:lpstr>Diagnosis  </vt:lpstr>
      <vt:lpstr>Management of L.A.P</vt:lpstr>
      <vt:lpstr>Management  </vt:lpstr>
      <vt:lpstr>Management</vt:lpstr>
      <vt:lpstr>Slide 57</vt:lpstr>
      <vt:lpstr>Slide 58</vt:lpstr>
      <vt:lpstr>Complications of PID  </vt:lpstr>
      <vt:lpstr>Consequences PID  </vt:lpstr>
      <vt:lpstr>Consequences PID  </vt:lpstr>
      <vt:lpstr>Genital Ulcer Disease (GUD) </vt:lpstr>
      <vt:lpstr>Genital Ulcer Disease (GUD) </vt:lpstr>
      <vt:lpstr>Genital Ulcer Disease (GUD) </vt:lpstr>
      <vt:lpstr>Genital Ulcer Disease (GUD</vt:lpstr>
      <vt:lpstr>Genital Ulcer Disease (GUD)</vt:lpstr>
      <vt:lpstr>Genital Ulcer Disease (GUD)</vt:lpstr>
      <vt:lpstr>Genital Ulcer Disease (GUD)</vt:lpstr>
      <vt:lpstr>Genital Ulcer Disease (GUD)</vt:lpstr>
      <vt:lpstr>Genital Ulcer Disease (GUD)</vt:lpstr>
      <vt:lpstr>Slide 71</vt:lpstr>
      <vt:lpstr>Genital Ulcer Disease (GUD)</vt:lpstr>
      <vt:lpstr>Genital Ulcer Disease (GUD)</vt:lpstr>
      <vt:lpstr>Genital Ulcer Disease (GUD)</vt:lpstr>
      <vt:lpstr>Genital Ulcer Disease (GUD)</vt:lpstr>
      <vt:lpstr>Genital Ulcer Disease (GUD)</vt:lpstr>
      <vt:lpstr>Genital Ulcer Disease (GUD)</vt:lpstr>
      <vt:lpstr>Genital Ulcer Disease (GUD)</vt:lpstr>
      <vt:lpstr>Genital Ulcer Disease (GUD)</vt:lpstr>
      <vt:lpstr>Genital Ulcer Disease (GUD)</vt:lpstr>
      <vt:lpstr>Genital Ulcer Disease (GUD)</vt:lpstr>
      <vt:lpstr>Genital Ulcer Disease (GUD)</vt:lpstr>
      <vt:lpstr>Genital Ulcer Disease (GUD)</vt:lpstr>
      <vt:lpstr>Genital Ulcer Disease (GUD)</vt:lpstr>
      <vt:lpstr>Genital Ulcer Disease (GUD)</vt:lpstr>
      <vt:lpstr>Genital Ulcer Disease (GUD)</vt:lpstr>
      <vt:lpstr>Genital Ulcer Disease (GUD)</vt:lpstr>
      <vt:lpstr>Genital Ulcer Disease (GUD)</vt:lpstr>
      <vt:lpstr>Genital Ulcer Disease (GUD)</vt:lpstr>
      <vt:lpstr>Genital Ulcer Disease (GUD)</vt:lpstr>
      <vt:lpstr>Genital Ulcer Disease (GUD)</vt:lpstr>
      <vt:lpstr>Genital Ulcer Disease (GUD)</vt:lpstr>
      <vt:lpstr>Genital Ulcer Disease (GUD)</vt:lpstr>
      <vt:lpstr>Genital Ulcer Disease (GUD)</vt:lpstr>
      <vt:lpstr>Genital Ulcer Disease (GUD)</vt:lpstr>
      <vt:lpstr>Genital Ulcer Disease (GUD)</vt:lpstr>
      <vt:lpstr>Genital Ulcer Disease (GUD)</vt:lpstr>
      <vt:lpstr>Genital Ulcer Disease (GUD)</vt:lpstr>
      <vt:lpstr>Slide 99</vt:lpstr>
      <vt:lpstr>Ophthalmia Neonatorum </vt:lpstr>
      <vt:lpstr>Ophthalmia Neonatorum </vt:lpstr>
      <vt:lpstr>Ophthalmia Neonatorum </vt:lpstr>
      <vt:lpstr>Ophthalmia Neonatorum </vt:lpstr>
      <vt:lpstr>Ophthalmia Neonatorum </vt:lpstr>
      <vt:lpstr>Ophthalmia Neonatorum </vt:lpstr>
      <vt:lpstr>Ophthalmia Neonatorum </vt:lpstr>
      <vt:lpstr>Ophthalmia Neonatorum </vt:lpstr>
      <vt:lpstr>Slide 108</vt:lpstr>
      <vt:lpstr>Slide 109</vt:lpstr>
      <vt:lpstr>Objectives </vt:lpstr>
      <vt:lpstr>HIV/AIDS</vt:lpstr>
      <vt:lpstr>HIV/AIDS</vt:lpstr>
      <vt:lpstr>HIV/AIDS</vt:lpstr>
      <vt:lpstr>Issues being addressed in relation to HIV/AIDS</vt:lpstr>
      <vt:lpstr>Causes of HIV/AIDS</vt:lpstr>
      <vt:lpstr>Causes of HIV/AIS</vt:lpstr>
      <vt:lpstr>Causes of HIV/AIDS</vt:lpstr>
      <vt:lpstr>Slide 118</vt:lpstr>
      <vt:lpstr>AIDS</vt:lpstr>
      <vt:lpstr>AIDS</vt:lpstr>
      <vt:lpstr>Slide 121</vt:lpstr>
      <vt:lpstr>AIDS</vt:lpstr>
      <vt:lpstr>AIDS</vt:lpstr>
      <vt:lpstr>Mode of Transmission </vt:lpstr>
      <vt:lpstr>Mode of Transmission </vt:lpstr>
      <vt:lpstr> some of the activities that encourage HIV transmission. </vt:lpstr>
      <vt:lpstr>some of the activities that encourage HIV transmission.</vt:lpstr>
      <vt:lpstr>some of the activities that encourage HIV transmission.</vt:lpstr>
      <vt:lpstr>Mother to Child  </vt:lpstr>
      <vt:lpstr>  Progression of the HIV Infection   </vt:lpstr>
      <vt:lpstr>Progression of the HIV Infection</vt:lpstr>
      <vt:lpstr>Slide 132</vt:lpstr>
      <vt:lpstr>Progression of the HIV Infection</vt:lpstr>
      <vt:lpstr>Progression of the HIV Infection</vt:lpstr>
      <vt:lpstr>Progression of the HIV Infection</vt:lpstr>
      <vt:lpstr>Progression of the HIV Infection</vt:lpstr>
      <vt:lpstr>Progression of the HIV Infection</vt:lpstr>
      <vt:lpstr>Slide 138</vt:lpstr>
      <vt:lpstr>   </vt:lpstr>
      <vt:lpstr>Stage 1: Acute Infection (Acute Seroconversion Syndrome) </vt:lpstr>
      <vt:lpstr>Stage 1: Acute Infection (Acute Seroconversion Syndrome</vt:lpstr>
      <vt:lpstr>Slide 142</vt:lpstr>
      <vt:lpstr>Stage 1: Acute Infection (Acute Seroconversion Syndrome</vt:lpstr>
      <vt:lpstr> Stage 2: Latent or Asymptomatic Period  (Asymptomatic HIV Infection)  </vt:lpstr>
      <vt:lpstr>Stage 2: Latent or Asymptomatic Period  (Asymptomatic HIV Infection)</vt:lpstr>
      <vt:lpstr>Stage 2: Latent or Asymptomatic Period  (Asymptomatic HIV Infection)</vt:lpstr>
      <vt:lpstr>Stage 3: Symptomatic HIV Disease </vt:lpstr>
      <vt:lpstr>Stage 3: Symptomatic HIV Disease </vt:lpstr>
      <vt:lpstr>Stage 3: Symptomatic HIV Disease </vt:lpstr>
      <vt:lpstr>Stage 3: Symptomatic HIV Disease </vt:lpstr>
      <vt:lpstr>Slide 151</vt:lpstr>
      <vt:lpstr>Stage 4: AIDS or Late HIV Infection </vt:lpstr>
      <vt:lpstr>Stage 4: AIDS or Late HIV Infection </vt:lpstr>
      <vt:lpstr>Stage 4: AIDS or Late HIV Infection </vt:lpstr>
      <vt:lpstr>Stage 4: AIDS or Late HIV Infection </vt:lpstr>
      <vt:lpstr>Diagnosis of AIDS </vt:lpstr>
      <vt:lpstr>HIV Testing </vt:lpstr>
      <vt:lpstr>HIV Testing </vt:lpstr>
      <vt:lpstr>Who is eligible for testing? </vt:lpstr>
      <vt:lpstr>Benefits of HIV testing </vt:lpstr>
      <vt:lpstr>Management of HIV/AIDS   </vt:lpstr>
      <vt:lpstr>Management of HIV/AIDS   </vt:lpstr>
      <vt:lpstr>Antiretroviral therapy </vt:lpstr>
      <vt:lpstr>Antiretroviral therapy </vt:lpstr>
      <vt:lpstr>Antiretroviral therapy </vt:lpstr>
      <vt:lpstr>Antiretroviral therapy </vt:lpstr>
      <vt:lpstr>HIV virus </vt:lpstr>
      <vt:lpstr>HIV life cycle </vt:lpstr>
      <vt:lpstr>HIV life cycle </vt:lpstr>
      <vt:lpstr>HIV life cycle </vt:lpstr>
      <vt:lpstr>HIV life cycle </vt:lpstr>
      <vt:lpstr>HIV life cycle </vt:lpstr>
      <vt:lpstr>HIV life cycle </vt:lpstr>
      <vt:lpstr>HIV life cycle </vt:lpstr>
      <vt:lpstr>HIV CYCLE</vt:lpstr>
      <vt:lpstr>HIV CYCLE</vt:lpstr>
      <vt:lpstr>HAART</vt:lpstr>
      <vt:lpstr>HAART</vt:lpstr>
      <vt:lpstr>ARV’s classification</vt:lpstr>
      <vt:lpstr>ARV’s classification</vt:lpstr>
      <vt:lpstr>ARV’s</vt:lpstr>
      <vt:lpstr>ARV’s</vt:lpstr>
      <vt:lpstr>ARV’S</vt:lpstr>
      <vt:lpstr>ARV’s</vt:lpstr>
      <vt:lpstr>ARV’s</vt:lpstr>
      <vt:lpstr>ARV’s</vt:lpstr>
      <vt:lpstr>ARV’s</vt:lpstr>
      <vt:lpstr>ARV’s</vt:lpstr>
      <vt:lpstr>ARV’s</vt:lpstr>
      <vt:lpstr>Antiretroviral therapy </vt:lpstr>
      <vt:lpstr>Antiretroviral therapy </vt:lpstr>
      <vt:lpstr>Antiretroviral therapy </vt:lpstr>
      <vt:lpstr>HIV/AIDS</vt:lpstr>
      <vt:lpstr>Effects of HIV/AIDS </vt:lpstr>
      <vt:lpstr>Effects of HIV/AIDS </vt:lpstr>
      <vt:lpstr>Effects of HIV/AIDS </vt:lpstr>
      <vt:lpstr>Effects of HIV/AIDS </vt:lpstr>
      <vt:lpstr>Effects of HIV/AIDS </vt:lpstr>
      <vt:lpstr>Effects of HIV/AIDS </vt:lpstr>
      <vt:lpstr>Effects of HIV/AIDS </vt:lpstr>
      <vt:lpstr>Effects of HIV/AIDS </vt:lpstr>
      <vt:lpstr>Effects of HIV/AIDS </vt:lpstr>
      <vt:lpstr>Effects of HIV/AIDS </vt:lpstr>
      <vt:lpstr>Effects of HIV/AIDS </vt:lpstr>
      <vt:lpstr>Effects of HIV/AIDS </vt:lpstr>
      <vt:lpstr>Effects of HIV/AIDS </vt:lpstr>
      <vt:lpstr>Effects of HIV/AIDS </vt:lpstr>
      <vt:lpstr>Effects of HIV/AIDS </vt:lpstr>
      <vt:lpstr>Effects of HIV/AIDS </vt:lpstr>
      <vt:lpstr>Effects of HIV/AIDS </vt:lpstr>
      <vt:lpstr>Prevention of HIV/AIDS </vt:lpstr>
      <vt:lpstr>Prevention of HIV/AIDS </vt:lpstr>
      <vt:lpstr>Prevention of HIV/AIDS </vt:lpstr>
      <vt:lpstr>Prevention of HIV/AIDS </vt:lpstr>
      <vt:lpstr>Prevention of HIV/AIDS </vt:lpstr>
      <vt:lpstr>Prevention of HIV/AIDS </vt:lpstr>
      <vt:lpstr>Prevention of HIV/AIDS </vt:lpstr>
      <vt:lpstr>Prevention of HIV/AIDS </vt:lpstr>
      <vt:lpstr>Prevention of HIV/AIDS </vt:lpstr>
      <vt:lpstr>Prevention of HIV/AIDS </vt:lpstr>
      <vt:lpstr>Prevention of HIV/AIDS </vt:lpstr>
      <vt:lpstr>Prevention of HIV/AIDS </vt:lpstr>
      <vt:lpstr>Prevention of HIV/AIDS </vt:lpstr>
      <vt:lpstr>Prevention of HIV/AIDS </vt:lpstr>
      <vt:lpstr>Prevention of HIV/AIDS </vt:lpstr>
      <vt:lpstr>Prevention of HIV/AIDS </vt:lpstr>
      <vt:lpstr>Prevention of HIV/AIDS </vt:lpstr>
      <vt:lpstr>Prevention of HIV/AIDS </vt:lpstr>
      <vt:lpstr>Slide 229</vt:lpstr>
      <vt:lpstr>HOME BASED CARE FOR PEOPLE LIVING WITH HIV/AIDS</vt:lpstr>
      <vt:lpstr>HOME BASED CARE FOR PEOPLE LIVING WITH HIV/AIDS</vt:lpstr>
      <vt:lpstr>HOME BASED CARE FOR PEOPLE LIVING WITH HIV/AIDS</vt:lpstr>
      <vt:lpstr>HOME BASED CARE FOR PEOPLE LIVING WITH HIV/AIDS</vt:lpstr>
      <vt:lpstr>HOME BASED CARE FOR PEOPLE LIVING WITH HIV/AIDS</vt:lpstr>
      <vt:lpstr>HOME BASED CARE FOR PEOPLE LIVING WITH HIV/AIDS</vt:lpstr>
      <vt:lpstr>HOME BASED CARE FOR PEOPLE LIVING WITH HIV/AIDS</vt:lpstr>
      <vt:lpstr>HOME BASED CARE FOR PEOPLE LIVING WITH HIV/AIDS</vt:lpstr>
      <vt:lpstr>HOME BASED CARE FOR PEOPLE LIVING WITH HIV/AIDS</vt:lpstr>
      <vt:lpstr>HOME BASED CARE FOR PEOPLE LIVING WITH HIV/AIDS</vt:lpstr>
      <vt:lpstr>HOME BASED CARE FOR PEOPLE LIVING WITH HIV/AIDS</vt:lpstr>
      <vt:lpstr>HOME BASED CARE FOR PEOPLE LIVING WITH HIV/AIDS</vt:lpstr>
      <vt:lpstr>HOME BASED CARE FOR PEOPLE LIVING WITH HIV/AIDS</vt:lpstr>
      <vt:lpstr>HOME BASED CARE FOR PEOPLE LIVING WITH HIV/AIDS</vt:lpstr>
      <vt:lpstr>HOME BASED CARE FOR PEOPLE LIVING WITH HIV/AIDS</vt:lpstr>
      <vt:lpstr>HOME BASED CARE FOR PEOPLE LIVING WITH HIV/AIDS</vt:lpstr>
      <vt:lpstr>Comprehensive Care Across a Continuum From the Health Facility, Community to Home Level   </vt:lpstr>
      <vt:lpstr>Comprehensive Care Across a Continuum From the Health Facility, Community to Home Level   </vt:lpstr>
      <vt:lpstr>Objectives of home based care</vt:lpstr>
      <vt:lpstr>Objectives of home based care</vt:lpstr>
      <vt:lpstr>Principles of Home Based Care   </vt:lpstr>
      <vt:lpstr>Principles of Home Based Care</vt:lpstr>
      <vt:lpstr>Needs of PLWHAs</vt:lpstr>
      <vt:lpstr> Home based care  </vt:lpstr>
      <vt:lpstr>Home based care </vt:lpstr>
      <vt:lpstr>Home based care</vt:lpstr>
      <vt:lpstr>Home based care</vt:lpstr>
      <vt:lpstr>Home based care</vt:lpstr>
      <vt:lpstr>Home based care</vt:lpstr>
      <vt:lpstr>Home based care</vt:lpstr>
      <vt:lpstr>Home based care:</vt:lpstr>
      <vt:lpstr>Home based care</vt:lpstr>
      <vt:lpstr>Home based care </vt:lpstr>
      <vt:lpstr>Home based care</vt:lpstr>
      <vt:lpstr>Home based care </vt:lpstr>
      <vt:lpstr>Home based care </vt:lpstr>
      <vt:lpstr> Home based care: The overall responsibility of a health care provider </vt:lpstr>
      <vt:lpstr>Home based care: The overall responsibility of a health care provider</vt:lpstr>
      <vt:lpstr>Home based care: The overall responsibility of a health care provider</vt:lpstr>
      <vt:lpstr>Home based care: The overall responsibility of a health care provider</vt:lpstr>
      <vt:lpstr>Home based care </vt:lpstr>
      <vt:lpstr>Slide 271</vt:lpstr>
      <vt:lpstr>Home based care </vt:lpstr>
      <vt:lpstr>Home based care </vt:lpstr>
      <vt:lpstr>Home base care</vt:lpstr>
      <vt:lpstr>Home based care </vt:lpstr>
      <vt:lpstr>Home based care</vt:lpstr>
      <vt:lpstr>Home based care </vt:lpstr>
      <vt:lpstr>Home based care </vt:lpstr>
      <vt:lpstr>Home based care</vt:lpstr>
      <vt:lpstr>Home based care </vt:lpstr>
      <vt:lpstr>Home based care </vt:lpstr>
      <vt:lpstr>Home based care</vt:lpstr>
      <vt:lpstr>Home based care </vt:lpstr>
      <vt:lpstr>Home based care </vt:lpstr>
      <vt:lpstr>Home based care </vt:lpstr>
      <vt:lpstr>Slide 286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REPRODUCTIVE HEALTH 1</dc:title>
  <dc:creator>Ngutiku J</dc:creator>
  <cp:lastModifiedBy>Ngutiku J</cp:lastModifiedBy>
  <cp:revision>23</cp:revision>
  <dcterms:created xsi:type="dcterms:W3CDTF">2015-11-15T18:55:14Z</dcterms:created>
  <dcterms:modified xsi:type="dcterms:W3CDTF">2016-04-06T09:10:28Z</dcterms:modified>
</cp:coreProperties>
</file>