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20"/>
  </p:notesMasterIdLst>
  <p:handoutMasterIdLst>
    <p:handoutMasterId r:id="rId321"/>
  </p:handoutMasterIdLst>
  <p:sldIdLst>
    <p:sldId id="256" r:id="rId2"/>
    <p:sldId id="329" r:id="rId3"/>
    <p:sldId id="257" r:id="rId4"/>
    <p:sldId id="323" r:id="rId5"/>
    <p:sldId id="397" r:id="rId6"/>
    <p:sldId id="447" r:id="rId7"/>
    <p:sldId id="448" r:id="rId8"/>
    <p:sldId id="449" r:id="rId9"/>
    <p:sldId id="450" r:id="rId10"/>
    <p:sldId id="451"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330" r:id="rId24"/>
    <p:sldId id="331" r:id="rId25"/>
    <p:sldId id="260" r:id="rId26"/>
    <p:sldId id="261" r:id="rId27"/>
    <p:sldId id="324" r:id="rId28"/>
    <p:sldId id="460" r:id="rId29"/>
    <p:sldId id="470" r:id="rId30"/>
    <p:sldId id="461" r:id="rId31"/>
    <p:sldId id="467" r:id="rId32"/>
    <p:sldId id="468" r:id="rId33"/>
    <p:sldId id="491" r:id="rId34"/>
    <p:sldId id="452" r:id="rId35"/>
    <p:sldId id="453" r:id="rId36"/>
    <p:sldId id="454" r:id="rId37"/>
    <p:sldId id="455" r:id="rId38"/>
    <p:sldId id="456" r:id="rId39"/>
    <p:sldId id="469" r:id="rId40"/>
    <p:sldId id="262" r:id="rId41"/>
    <p:sldId id="438" r:id="rId42"/>
    <p:sldId id="263" r:id="rId43"/>
    <p:sldId id="325" r:id="rId44"/>
    <p:sldId id="268" r:id="rId45"/>
    <p:sldId id="326" r:id="rId46"/>
    <p:sldId id="265" r:id="rId47"/>
    <p:sldId id="327" r:id="rId48"/>
    <p:sldId id="535" r:id="rId49"/>
    <p:sldId id="536" r:id="rId50"/>
    <p:sldId id="472" r:id="rId51"/>
    <p:sldId id="473" r:id="rId52"/>
    <p:sldId id="492" r:id="rId53"/>
    <p:sldId id="410" r:id="rId54"/>
    <p:sldId id="411" r:id="rId55"/>
    <p:sldId id="412" r:id="rId56"/>
    <p:sldId id="413" r:id="rId57"/>
    <p:sldId id="414" r:id="rId58"/>
    <p:sldId id="415" r:id="rId59"/>
    <p:sldId id="416" r:id="rId60"/>
    <p:sldId id="439" r:id="rId61"/>
    <p:sldId id="440" r:id="rId62"/>
    <p:sldId id="441" r:id="rId63"/>
    <p:sldId id="343" r:id="rId64"/>
    <p:sldId id="417" r:id="rId65"/>
    <p:sldId id="344" r:id="rId66"/>
    <p:sldId id="418" r:id="rId67"/>
    <p:sldId id="332" r:id="rId68"/>
    <p:sldId id="420" r:id="rId69"/>
    <p:sldId id="419" r:id="rId70"/>
    <p:sldId id="481" r:id="rId71"/>
    <p:sldId id="482" r:id="rId72"/>
    <p:sldId id="483" r:id="rId73"/>
    <p:sldId id="486" r:id="rId74"/>
    <p:sldId id="487" r:id="rId75"/>
    <p:sldId id="488" r:id="rId76"/>
    <p:sldId id="490" r:id="rId77"/>
    <p:sldId id="421" r:id="rId78"/>
    <p:sldId id="422" r:id="rId79"/>
    <p:sldId id="338" r:id="rId80"/>
    <p:sldId id="538" r:id="rId81"/>
    <p:sldId id="445" r:id="rId82"/>
    <p:sldId id="446" r:id="rId83"/>
    <p:sldId id="339" r:id="rId84"/>
    <p:sldId id="442" r:id="rId85"/>
    <p:sldId id="443" r:id="rId86"/>
    <p:sldId id="444" r:id="rId87"/>
    <p:sldId id="423" r:id="rId88"/>
    <p:sldId id="533" r:id="rId89"/>
    <p:sldId id="474" r:id="rId90"/>
    <p:sldId id="475" r:id="rId91"/>
    <p:sldId id="476" r:id="rId92"/>
    <p:sldId id="477" r:id="rId93"/>
    <p:sldId id="466" r:id="rId94"/>
    <p:sldId id="478" r:id="rId95"/>
    <p:sldId id="479" r:id="rId96"/>
    <p:sldId id="480" r:id="rId97"/>
    <p:sldId id="510" r:id="rId98"/>
    <p:sldId id="428" r:id="rId99"/>
    <p:sldId id="464" r:id="rId100"/>
    <p:sldId id="465" r:id="rId101"/>
    <p:sldId id="429" r:id="rId102"/>
    <p:sldId id="430" r:id="rId103"/>
    <p:sldId id="431" r:id="rId104"/>
    <p:sldId id="432" r:id="rId105"/>
    <p:sldId id="433" r:id="rId106"/>
    <p:sldId id="434" r:id="rId107"/>
    <p:sldId id="435" r:id="rId108"/>
    <p:sldId id="436" r:id="rId109"/>
    <p:sldId id="457" r:id="rId110"/>
    <p:sldId id="458" r:id="rId111"/>
    <p:sldId id="459" r:id="rId112"/>
    <p:sldId id="437" r:id="rId113"/>
    <p:sldId id="462" r:id="rId114"/>
    <p:sldId id="463" r:id="rId115"/>
    <p:sldId id="484" r:id="rId116"/>
    <p:sldId id="485" r:id="rId117"/>
    <p:sldId id="393" r:id="rId118"/>
    <p:sldId id="267" r:id="rId119"/>
    <p:sldId id="328" r:id="rId120"/>
    <p:sldId id="495" r:id="rId121"/>
    <p:sldId id="269" r:id="rId122"/>
    <p:sldId id="496" r:id="rId123"/>
    <p:sldId id="497" r:id="rId124"/>
    <p:sldId id="498" r:id="rId125"/>
    <p:sldId id="500" r:id="rId126"/>
    <p:sldId id="499" r:id="rId127"/>
    <p:sldId id="271" r:id="rId128"/>
    <p:sldId id="529" r:id="rId129"/>
    <p:sldId id="273" r:id="rId130"/>
    <p:sldId id="494" r:id="rId131"/>
    <p:sldId id="501" r:id="rId132"/>
    <p:sldId id="532" r:id="rId133"/>
    <p:sldId id="502" r:id="rId134"/>
    <p:sldId id="503" r:id="rId135"/>
    <p:sldId id="504" r:id="rId136"/>
    <p:sldId id="505" r:id="rId137"/>
    <p:sldId id="275" r:id="rId138"/>
    <p:sldId id="507" r:id="rId139"/>
    <p:sldId id="276" r:id="rId140"/>
    <p:sldId id="352" r:id="rId141"/>
    <p:sldId id="282" r:id="rId142"/>
    <p:sldId id="509" r:id="rId143"/>
    <p:sldId id="511" r:id="rId144"/>
    <p:sldId id="512" r:id="rId145"/>
    <p:sldId id="513" r:id="rId146"/>
    <p:sldId id="514" r:id="rId147"/>
    <p:sldId id="515" r:id="rId148"/>
    <p:sldId id="516" r:id="rId149"/>
    <p:sldId id="517" r:id="rId150"/>
    <p:sldId id="530" r:id="rId151"/>
    <p:sldId id="531" r:id="rId152"/>
    <p:sldId id="518" r:id="rId153"/>
    <p:sldId id="519" r:id="rId154"/>
    <p:sldId id="520" r:id="rId155"/>
    <p:sldId id="521" r:id="rId156"/>
    <p:sldId id="523" r:id="rId157"/>
    <p:sldId id="524" r:id="rId158"/>
    <p:sldId id="539" r:id="rId159"/>
    <p:sldId id="534" r:id="rId160"/>
    <p:sldId id="525" r:id="rId161"/>
    <p:sldId id="526" r:id="rId162"/>
    <p:sldId id="528" r:id="rId163"/>
    <p:sldId id="527" r:id="rId164"/>
    <p:sldId id="286" r:id="rId165"/>
    <p:sldId id="540" r:id="rId166"/>
    <p:sldId id="541" r:id="rId167"/>
    <p:sldId id="545" r:id="rId168"/>
    <p:sldId id="672" r:id="rId169"/>
    <p:sldId id="542" r:id="rId170"/>
    <p:sldId id="543" r:id="rId171"/>
    <p:sldId id="493" r:id="rId172"/>
    <p:sldId id="673" r:id="rId173"/>
    <p:sldId id="674" r:id="rId174"/>
    <p:sldId id="288" r:id="rId175"/>
    <p:sldId id="546" r:id="rId176"/>
    <p:sldId id="547" r:id="rId177"/>
    <p:sldId id="548" r:id="rId178"/>
    <p:sldId id="549" r:id="rId179"/>
    <p:sldId id="556" r:id="rId180"/>
    <p:sldId id="551" r:id="rId181"/>
    <p:sldId id="553" r:id="rId182"/>
    <p:sldId id="554" r:id="rId183"/>
    <p:sldId id="555" r:id="rId184"/>
    <p:sldId id="557" r:id="rId185"/>
    <p:sldId id="558" r:id="rId186"/>
    <p:sldId id="559" r:id="rId187"/>
    <p:sldId id="577" r:id="rId188"/>
    <p:sldId id="562" r:id="rId189"/>
    <p:sldId id="561" r:id="rId190"/>
    <p:sldId id="563" r:id="rId191"/>
    <p:sldId id="564" r:id="rId192"/>
    <p:sldId id="565" r:id="rId193"/>
    <p:sldId id="566" r:id="rId194"/>
    <p:sldId id="574" r:id="rId195"/>
    <p:sldId id="571" r:id="rId196"/>
    <p:sldId id="572" r:id="rId197"/>
    <p:sldId id="567" r:id="rId198"/>
    <p:sldId id="568" r:id="rId199"/>
    <p:sldId id="569" r:id="rId200"/>
    <p:sldId id="570" r:id="rId201"/>
    <p:sldId id="575" r:id="rId202"/>
    <p:sldId id="579" r:id="rId203"/>
    <p:sldId id="580" r:id="rId204"/>
    <p:sldId id="334" r:id="rId205"/>
    <p:sldId id="290" r:id="rId206"/>
    <p:sldId id="582" r:id="rId207"/>
    <p:sldId id="302" r:id="rId208"/>
    <p:sldId id="585" r:id="rId209"/>
    <p:sldId id="303" r:id="rId210"/>
    <p:sldId id="667" r:id="rId211"/>
    <p:sldId id="668" r:id="rId212"/>
    <p:sldId id="669" r:id="rId213"/>
    <p:sldId id="337" r:id="rId214"/>
    <p:sldId id="670" r:id="rId215"/>
    <p:sldId id="305" r:id="rId216"/>
    <p:sldId id="353" r:id="rId217"/>
    <p:sldId id="664" r:id="rId218"/>
    <p:sldId id="665" r:id="rId219"/>
    <p:sldId id="666" r:id="rId220"/>
    <p:sldId id="583" r:id="rId221"/>
    <p:sldId id="311" r:id="rId222"/>
    <p:sldId id="586" r:id="rId223"/>
    <p:sldId id="588" r:id="rId224"/>
    <p:sldId id="589" r:id="rId225"/>
    <p:sldId id="587" r:id="rId226"/>
    <p:sldId id="590" r:id="rId227"/>
    <p:sldId id="591" r:id="rId228"/>
    <p:sldId id="335" r:id="rId229"/>
    <p:sldId id="314" r:id="rId230"/>
    <p:sldId id="315" r:id="rId231"/>
    <p:sldId id="316" r:id="rId232"/>
    <p:sldId id="596" r:id="rId233"/>
    <p:sldId id="593" r:id="rId234"/>
    <p:sldId id="317" r:id="rId235"/>
    <p:sldId id="318" r:id="rId236"/>
    <p:sldId id="594" r:id="rId237"/>
    <p:sldId id="597" r:id="rId238"/>
    <p:sldId id="598" r:id="rId239"/>
    <p:sldId id="599" r:id="rId240"/>
    <p:sldId id="601" r:id="rId241"/>
    <p:sldId id="602" r:id="rId242"/>
    <p:sldId id="319" r:id="rId243"/>
    <p:sldId id="675" r:id="rId244"/>
    <p:sldId id="340" r:id="rId245"/>
    <p:sldId id="346" r:id="rId246"/>
    <p:sldId id="347" r:id="rId247"/>
    <p:sldId id="350" r:id="rId248"/>
    <p:sldId id="351" r:id="rId249"/>
    <p:sldId id="677" r:id="rId250"/>
    <p:sldId id="342" r:id="rId251"/>
    <p:sldId id="391" r:id="rId252"/>
    <p:sldId id="392" r:id="rId253"/>
    <p:sldId id="361" r:id="rId254"/>
    <p:sldId id="358" r:id="rId255"/>
    <p:sldId id="360" r:id="rId256"/>
    <p:sldId id="381" r:id="rId257"/>
    <p:sldId id="382" r:id="rId258"/>
    <p:sldId id="386" r:id="rId259"/>
    <p:sldId id="385" r:id="rId260"/>
    <p:sldId id="387" r:id="rId261"/>
    <p:sldId id="383" r:id="rId262"/>
    <p:sldId id="384" r:id="rId263"/>
    <p:sldId id="389" r:id="rId264"/>
    <p:sldId id="390" r:id="rId265"/>
    <p:sldId id="604" r:id="rId266"/>
    <p:sldId id="605" r:id="rId267"/>
    <p:sldId id="606" r:id="rId268"/>
    <p:sldId id="607" r:id="rId269"/>
    <p:sldId id="609" r:id="rId270"/>
    <p:sldId id="610" r:id="rId271"/>
    <p:sldId id="611" r:id="rId272"/>
    <p:sldId id="612" r:id="rId273"/>
    <p:sldId id="613" r:id="rId274"/>
    <p:sldId id="614" r:id="rId275"/>
    <p:sldId id="615" r:id="rId276"/>
    <p:sldId id="616" r:id="rId277"/>
    <p:sldId id="617" r:id="rId278"/>
    <p:sldId id="618" r:id="rId279"/>
    <p:sldId id="619" r:id="rId280"/>
    <p:sldId id="620" r:id="rId281"/>
    <p:sldId id="621" r:id="rId282"/>
    <p:sldId id="622" r:id="rId283"/>
    <p:sldId id="623" r:id="rId284"/>
    <p:sldId id="625" r:id="rId285"/>
    <p:sldId id="626" r:id="rId286"/>
    <p:sldId id="628" r:id="rId287"/>
    <p:sldId id="629" r:id="rId288"/>
    <p:sldId id="630" r:id="rId289"/>
    <p:sldId id="631" r:id="rId290"/>
    <p:sldId id="632" r:id="rId291"/>
    <p:sldId id="634" r:id="rId292"/>
    <p:sldId id="635" r:id="rId293"/>
    <p:sldId id="636" r:id="rId294"/>
    <p:sldId id="637" r:id="rId295"/>
    <p:sldId id="638" r:id="rId296"/>
    <p:sldId id="639" r:id="rId297"/>
    <p:sldId id="640" r:id="rId298"/>
    <p:sldId id="641" r:id="rId299"/>
    <p:sldId id="642" r:id="rId300"/>
    <p:sldId id="643" r:id="rId301"/>
    <p:sldId id="645" r:id="rId302"/>
    <p:sldId id="647" r:id="rId303"/>
    <p:sldId id="648" r:id="rId304"/>
    <p:sldId id="649" r:id="rId305"/>
    <p:sldId id="650" r:id="rId306"/>
    <p:sldId id="651" r:id="rId307"/>
    <p:sldId id="652" r:id="rId308"/>
    <p:sldId id="653" r:id="rId309"/>
    <p:sldId id="654" r:id="rId310"/>
    <p:sldId id="655" r:id="rId311"/>
    <p:sldId id="656" r:id="rId312"/>
    <p:sldId id="657" r:id="rId313"/>
    <p:sldId id="658" r:id="rId314"/>
    <p:sldId id="659" r:id="rId315"/>
    <p:sldId id="660" r:id="rId316"/>
    <p:sldId id="661" r:id="rId317"/>
    <p:sldId id="662" r:id="rId318"/>
    <p:sldId id="663" r:id="rId31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20" autoAdjust="0"/>
  </p:normalViewPr>
  <p:slideViewPr>
    <p:cSldViewPr>
      <p:cViewPr varScale="1">
        <p:scale>
          <a:sx n="63" d="100"/>
          <a:sy n="63" d="100"/>
        </p:scale>
        <p:origin x="-1338" y="-96"/>
      </p:cViewPr>
      <p:guideLst>
        <p:guide orient="horz" pos="2160"/>
        <p:guide pos="2880"/>
      </p:guideLst>
    </p:cSldViewPr>
  </p:slideViewPr>
  <p:outlineViewPr>
    <p:cViewPr>
      <p:scale>
        <a:sx n="33" d="100"/>
        <a:sy n="33" d="100"/>
      </p:scale>
      <p:origin x="240" y="25866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theme" Target="theme/theme1.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notesMaster" Target="notesMasters/notesMaster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_rels/viewProps.xml.rels><?xml version="1.0" encoding="UTF-8" standalone="yes"?>
<Relationships xmlns="http://schemas.openxmlformats.org/package/2006/relationships"><Relationship Id="rId8" Type="http://schemas.openxmlformats.org/officeDocument/2006/relationships/slide" Target="slides/slide280.xml"/><Relationship Id="rId3" Type="http://schemas.openxmlformats.org/officeDocument/2006/relationships/slide" Target="slides/slide269.xml"/><Relationship Id="rId7" Type="http://schemas.openxmlformats.org/officeDocument/2006/relationships/slide" Target="slides/slide277.xml"/><Relationship Id="rId2" Type="http://schemas.openxmlformats.org/officeDocument/2006/relationships/slide" Target="slides/slide268.xml"/><Relationship Id="rId1" Type="http://schemas.openxmlformats.org/officeDocument/2006/relationships/slide" Target="slides/slide267.xml"/><Relationship Id="rId6" Type="http://schemas.openxmlformats.org/officeDocument/2006/relationships/slide" Target="slides/slide276.xml"/><Relationship Id="rId5" Type="http://schemas.openxmlformats.org/officeDocument/2006/relationships/slide" Target="slides/slide274.xml"/><Relationship Id="rId4" Type="http://schemas.openxmlformats.org/officeDocument/2006/relationships/slide" Target="slides/slide27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1AC1E724-9FF8-4897-82EC-46A970636AFD}" type="datetimeFigureOut">
              <a:rPr lang="en-US" smtClean="0"/>
              <a:pPr/>
              <a:t>03-Feb-18</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7DFF2C25-3C7B-4B1B-A407-84190DCCCB5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4E74DCBF-E14A-4742-8C9E-3B2B802EA179}" type="datetimeFigureOut">
              <a:rPr lang="en-US" smtClean="0"/>
              <a:pPr/>
              <a:t>03-Feb-18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BF4360B6-8DD3-43BB-B6FE-C484AD2DF1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4360B6-8DD3-43BB-B6FE-C484AD2DF170}" type="slidenum">
              <a:rPr lang="en-US" smtClean="0"/>
              <a:pPr/>
              <a:t>118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en-US"/>
              <a:t>Slide  </a:t>
            </a:r>
            <a:fld id="{132B3978-BDD4-46F1-8B23-A226122AAE8E}" type="slidenum">
              <a:rPr lang="en-US"/>
              <a:pPr/>
              <a:t>216</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r>
              <a:rPr lang="en-US" dirty="0" err="1"/>
              <a:t>Granuloma</a:t>
            </a:r>
            <a:r>
              <a:rPr lang="en-US" dirty="0"/>
              <a:t> inguinal is a rare cause of genital ulcer in Namibia.  These are very large, chronic, but painless ulcers that can have heaped up tissue.  Treatment is with a long course of </a:t>
            </a:r>
            <a:r>
              <a:rPr lang="en-US" dirty="0" err="1"/>
              <a:t>doxycycline</a:t>
            </a:r>
            <a:r>
              <a:rPr lang="en-US" dirty="0"/>
              <a:t> or erythromycin.</a:t>
            </a:r>
          </a:p>
          <a:p>
            <a:r>
              <a:rPr lang="en-ZA" dirty="0"/>
              <a:t>In summary, ask the participants to suggest a diagnosis for the case presented. Do not force participants to respond or wait too long for an answer.  Acknowledge any diagnoses offered; then simply proceed to the following slides and present the diagnosis, treatment, and management </a:t>
            </a:r>
            <a:endParaRPr lang="en-US" dirty="0"/>
          </a:p>
          <a:p>
            <a:r>
              <a:rPr lang="en-US" dirty="0"/>
              <a:t>Image Source:  ©</a:t>
            </a:r>
            <a:r>
              <a:rPr lang="en-US" dirty="0" err="1"/>
              <a:t>Wellcome</a:t>
            </a:r>
            <a:r>
              <a:rPr lang="en-US" dirty="0"/>
              <a:t> Trust.  CD Rom:  Topics in International Health – Sexually Transmitted Infections.  The Trustee of the </a:t>
            </a:r>
            <a:r>
              <a:rPr lang="en-US" dirty="0" err="1"/>
              <a:t>Wellcome</a:t>
            </a:r>
            <a:r>
              <a:rPr lang="en-US" dirty="0"/>
              <a:t> Trust, London, Second Edition, 2003. ISBN 0-85199-631-0</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0CECB-3688-4793-9F77-82CED0EA57B5}" type="slidenum">
              <a:rPr lang="en-US"/>
              <a:pPr/>
              <a:t>221</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sz="1000" dirty="0"/>
              <a:t>YES</a:t>
            </a:r>
          </a:p>
          <a:p>
            <a:r>
              <a:rPr lang="en-US" sz="1000" dirty="0"/>
              <a:t>NO</a:t>
            </a:r>
          </a:p>
          <a:p>
            <a:r>
              <a:rPr lang="en-US" sz="1000" dirty="0"/>
              <a:t>Abdominal guarding or rebound tenderness</a:t>
            </a:r>
          </a:p>
          <a:p>
            <a:r>
              <a:rPr lang="en-US" sz="1000" dirty="0"/>
              <a:t>Abdominal mass</a:t>
            </a:r>
          </a:p>
          <a:p>
            <a:r>
              <a:rPr lang="en-US" sz="1000" dirty="0" err="1"/>
              <a:t>Abn</a:t>
            </a:r>
            <a:r>
              <a:rPr lang="en-US" sz="1000" dirty="0"/>
              <a:t> .PV bleeding</a:t>
            </a:r>
          </a:p>
          <a:p>
            <a:r>
              <a:rPr lang="en-US" sz="1000" dirty="0"/>
              <a:t>Refer patient for SX or </a:t>
            </a:r>
            <a:r>
              <a:rPr lang="en-US" sz="1000" dirty="0" err="1"/>
              <a:t>gyne.assesment</a:t>
            </a:r>
            <a:endParaRPr lang="en-US" sz="1000" dirty="0"/>
          </a:p>
          <a:p>
            <a:r>
              <a:rPr lang="en-US" sz="1000" dirty="0"/>
              <a:t>Start IV fluids to stabilize</a:t>
            </a:r>
          </a:p>
          <a:p>
            <a:r>
              <a:rPr lang="en-US" sz="1000" dirty="0"/>
              <a:t>Cervical excitation tenderness </a:t>
            </a:r>
          </a:p>
          <a:p>
            <a:r>
              <a:rPr lang="en-US" sz="1000" dirty="0"/>
              <a:t>Or LA tenderness </a:t>
            </a:r>
          </a:p>
          <a:p>
            <a:r>
              <a:rPr lang="en-US" sz="1000" dirty="0"/>
              <a:t>Vaginal D/fever</a:t>
            </a:r>
          </a:p>
          <a:p>
            <a:r>
              <a:rPr lang="en-US" sz="1000" dirty="0"/>
              <a:t>Manage as PID</a:t>
            </a:r>
          </a:p>
          <a:p>
            <a:r>
              <a:rPr lang="en-US" sz="1000" dirty="0"/>
              <a:t>Review after 3 days</a:t>
            </a:r>
          </a:p>
          <a:p>
            <a:r>
              <a:rPr lang="en-US" sz="1000" dirty="0"/>
              <a:t>Patient has improved?</a:t>
            </a:r>
          </a:p>
          <a:p>
            <a:r>
              <a:rPr lang="en-US" sz="1000" dirty="0"/>
              <a:t>CT RX for PID</a:t>
            </a:r>
          </a:p>
          <a:p>
            <a:r>
              <a:rPr lang="en-US" sz="1000" dirty="0"/>
              <a:t>Provide protection</a:t>
            </a:r>
          </a:p>
          <a:p>
            <a:r>
              <a:rPr lang="en-US" sz="1000" dirty="0"/>
              <a:t>HIV </a:t>
            </a:r>
            <a:r>
              <a:rPr lang="en-US" sz="1000" dirty="0" err="1"/>
              <a:t>counselling</a:t>
            </a:r>
            <a:r>
              <a:rPr lang="en-US" sz="1000" dirty="0"/>
              <a:t> and testing</a:t>
            </a:r>
          </a:p>
          <a:p>
            <a:r>
              <a:rPr lang="en-US" sz="1000" dirty="0"/>
              <a:t>Any other illness?</a:t>
            </a:r>
          </a:p>
          <a:p>
            <a:r>
              <a:rPr lang="en-US" sz="1000" dirty="0"/>
              <a:t>Manage as appropriately</a:t>
            </a:r>
          </a:p>
          <a:p>
            <a:r>
              <a:rPr lang="en-US" sz="1000" dirty="0"/>
              <a:t>Refer patient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A218B-240B-4A7D-9E51-6B76DC33F667}" type="slidenum">
              <a:rPr lang="en-US"/>
              <a:pPr/>
              <a:t>228</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332E6A-6DF7-494B-8325-235250C70491}" type="slidenum">
              <a:rPr lang="en-US"/>
              <a:pPr/>
              <a:t>229</a:t>
            </a:fld>
            <a:endParaRPr lang="en-US"/>
          </a:p>
        </p:txBody>
      </p:sp>
      <p:sp>
        <p:nvSpPr>
          <p:cNvPr id="406530"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55292470-64E4-4D39-86FC-B131688C3773}" type="slidenum">
              <a:rPr lang="en-US" sz="1200"/>
              <a:pPr algn="r" defTabSz="926858"/>
              <a:t>229</a:t>
            </a:fld>
            <a:endParaRPr lang="en-US" sz="1200" dirty="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6BD8F0-F82F-4371-BDA9-A3C7279BAB66}" type="slidenum">
              <a:rPr lang="en-US"/>
              <a:pPr/>
              <a:t>230</a:t>
            </a:fld>
            <a:endParaRPr lang="en-US"/>
          </a:p>
        </p:txBody>
      </p:sp>
      <p:sp>
        <p:nvSpPr>
          <p:cNvPr id="408578"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A28EE336-8C1B-42FB-872D-612A06106E68}" type="slidenum">
              <a:rPr lang="en-US" sz="1200"/>
              <a:pPr algn="r" defTabSz="926858"/>
              <a:t>230</a:t>
            </a:fld>
            <a:endParaRPr lang="en-US" sz="1200" dirty="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C252BF-1DB8-4263-9BA5-1E16ABA6A6BA}" type="slidenum">
              <a:rPr lang="en-US"/>
              <a:pPr/>
              <a:t>231</a:t>
            </a:fld>
            <a:endParaRPr lang="en-US"/>
          </a:p>
        </p:txBody>
      </p:sp>
      <p:sp>
        <p:nvSpPr>
          <p:cNvPr id="410626"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63DAC28F-9703-4F0D-949A-AADB9B74F471}" type="slidenum">
              <a:rPr lang="en-US" sz="1200"/>
              <a:pPr algn="r" defTabSz="926858"/>
              <a:t>231</a:t>
            </a:fld>
            <a:endParaRPr lang="en-US" sz="1200" dirty="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3818B-EB36-469C-9919-3B7CF05B655D}" type="slidenum">
              <a:rPr lang="en-US"/>
              <a:pPr/>
              <a:t>234</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t>YES NO</a:t>
            </a:r>
          </a:p>
          <a:p>
            <a:r>
              <a:rPr lang="en-US"/>
              <a:t>Testis rortated or elevated or Hx of trauma</a:t>
            </a:r>
          </a:p>
          <a:p>
            <a:r>
              <a:rPr lang="en-US"/>
              <a:t>Refer to surgery</a:t>
            </a:r>
          </a:p>
          <a:p>
            <a:r>
              <a:rPr lang="en-US"/>
              <a:t>Reassure PT and educate </a:t>
            </a:r>
          </a:p>
          <a:p>
            <a:r>
              <a:rPr lang="en-US"/>
              <a:t>Provide analgesics PRN</a:t>
            </a:r>
          </a:p>
          <a:p>
            <a:r>
              <a:rPr lang="en-US"/>
              <a:t>Promote and provide condoms</a:t>
            </a:r>
          </a:p>
          <a:p>
            <a:r>
              <a:rPr lang="en-US"/>
              <a:t>HIV counsel/testing</a:t>
            </a:r>
          </a:p>
          <a:p>
            <a:r>
              <a:rPr lang="en-US"/>
              <a:t>Treat for gonorrhoea and chlamydia</a:t>
            </a:r>
          </a:p>
          <a:p>
            <a:r>
              <a:rPr lang="en-US"/>
              <a:t>Educate and counsel</a:t>
            </a:r>
          </a:p>
          <a:p>
            <a:r>
              <a:rPr lang="en-US"/>
              <a:t>Promote and provide condoms</a:t>
            </a:r>
          </a:p>
          <a:p>
            <a:r>
              <a:rPr lang="en-US"/>
              <a:t>Partner nmx</a:t>
            </a:r>
          </a:p>
          <a:p>
            <a:r>
              <a:rPr lang="en-US"/>
              <a:t>HIV counsel/testing</a:t>
            </a:r>
          </a:p>
          <a:p>
            <a:r>
              <a:rPr lang="en-US"/>
              <a:t>Review after 7 days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026F0-059B-44E9-9313-4F43C4C2F4A0}" type="slidenum">
              <a:rPr lang="en-US"/>
              <a:pPr/>
              <a:t>235</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t>YES</a:t>
            </a:r>
          </a:p>
          <a:p>
            <a:r>
              <a:rPr lang="en-US"/>
              <a:t>Take the checks and exam </a:t>
            </a:r>
          </a:p>
          <a:p>
            <a:r>
              <a:rPr lang="en-US"/>
              <a:t>Inguinal/femoral bubos present</a:t>
            </a:r>
          </a:p>
          <a:p>
            <a:r>
              <a:rPr lang="en-US"/>
              <a:t>Ulcers present?</a:t>
            </a:r>
          </a:p>
          <a:p>
            <a:r>
              <a:rPr lang="en-US"/>
              <a:t>Use  GUD flowchartkbgg===</a:t>
            </a:r>
          </a:p>
          <a:p>
            <a:r>
              <a:rPr lang="en-US"/>
              <a:t>Educate,counsel and test for HIV</a:t>
            </a:r>
          </a:p>
          <a:p>
            <a:r>
              <a:rPr lang="en-US"/>
              <a:t>Promote use of condoms</a:t>
            </a:r>
          </a:p>
          <a:p>
            <a:r>
              <a:rPr lang="en-US"/>
              <a:t>Treat for LGV and chancroid</a:t>
            </a:r>
          </a:p>
          <a:p>
            <a:r>
              <a:rPr lang="en-US"/>
              <a:t>If flactuand do aspiration</a:t>
            </a:r>
          </a:p>
          <a:p>
            <a:r>
              <a:rPr lang="en-US"/>
              <a:t>Partner RX </a:t>
            </a:r>
          </a:p>
          <a:p>
            <a:r>
              <a:rPr lang="en-US"/>
              <a:t>Education </a:t>
            </a:r>
          </a:p>
          <a:p>
            <a:r>
              <a:rPr lang="en-US"/>
              <a:t>HIV counsel/testing</a:t>
            </a:r>
          </a:p>
          <a:p>
            <a:r>
              <a:rPr lang="en-US"/>
              <a:t>Review after 7days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BBB2E-18DB-4DF4-9484-B63A2656D19B}" type="slidenum">
              <a:rPr lang="en-US"/>
              <a:pPr/>
              <a:t>242</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YES NO</a:t>
            </a:r>
          </a:p>
          <a:p>
            <a:r>
              <a:rPr lang="en-US"/>
              <a:t>Take HX and exam</a:t>
            </a:r>
          </a:p>
          <a:p>
            <a:r>
              <a:rPr lang="en-US"/>
              <a:t>Bilateral or unilateral swollen eyelids</a:t>
            </a:r>
          </a:p>
          <a:p>
            <a:r>
              <a:rPr lang="en-US"/>
              <a:t>With purulent D</a:t>
            </a:r>
          </a:p>
          <a:p>
            <a:r>
              <a:rPr lang="en-US"/>
              <a:t>Treat for gonorrhoea and chlamydia </a:t>
            </a:r>
          </a:p>
          <a:p>
            <a:r>
              <a:rPr lang="en-US"/>
              <a:t>Treat mother and partner for G&amp;C </a:t>
            </a:r>
          </a:p>
          <a:p>
            <a:r>
              <a:rPr lang="en-US"/>
              <a:t>Educate mother </a:t>
            </a:r>
          </a:p>
          <a:p>
            <a:r>
              <a:rPr lang="en-US"/>
              <a:t>Return in 3 days </a:t>
            </a:r>
          </a:p>
          <a:p>
            <a:r>
              <a:rPr lang="en-US"/>
              <a:t>Improved?</a:t>
            </a:r>
          </a:p>
          <a:p>
            <a:r>
              <a:rPr lang="en-US"/>
              <a:t>CT RX</a:t>
            </a:r>
          </a:p>
          <a:p>
            <a:r>
              <a:rPr lang="en-US"/>
              <a:t>Reassure mother</a:t>
            </a:r>
          </a:p>
          <a:p>
            <a:r>
              <a:rPr lang="en-US"/>
              <a:t>TCA PRN </a:t>
            </a:r>
          </a:p>
          <a:p>
            <a:r>
              <a:rPr lang="en-US"/>
              <a:t>REFFER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AF230-DFDA-4401-AEDB-11D7E8387090}" type="slidenum">
              <a:rPr lang="en-US"/>
              <a:pPr/>
              <a:t>245</a:t>
            </a:fld>
            <a:endParaRPr lang="en-US"/>
          </a:p>
        </p:txBody>
      </p:sp>
      <p:sp>
        <p:nvSpPr>
          <p:cNvPr id="27650" name="Rectangle 2"/>
          <p:cNvSpPr>
            <a:spLocks noGrp="1" noRot="1" noChangeAspect="1" noChangeArrowheads="1" noTextEdit="1"/>
          </p:cNvSpPr>
          <p:nvPr>
            <p:ph type="sldImg"/>
          </p:nvPr>
        </p:nvSpPr>
        <p:spPr>
          <a:xfrm>
            <a:off x="1201738" y="698500"/>
            <a:ext cx="4656137" cy="3490913"/>
          </a:xfrm>
          <a:ln/>
        </p:spPr>
      </p:sp>
      <p:sp>
        <p:nvSpPr>
          <p:cNvPr id="27651" name="Rectangle 3"/>
          <p:cNvSpPr>
            <a:spLocks noGrp="1" noChangeArrowheads="1"/>
          </p:cNvSpPr>
          <p:nvPr>
            <p:ph type="body" idx="1"/>
          </p:nvPr>
        </p:nvSpPr>
        <p:spPr>
          <a:xfrm>
            <a:off x="940866" y="4422544"/>
            <a:ext cx="5171534" cy="418893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244F-7B05-469A-88C3-1F4C3B1F854F}" type="slidenum">
              <a:rPr lang="en-US"/>
              <a:pPr/>
              <a:t>129</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ECAE6-7DD7-4922-957C-7F04298FFB4B}" type="slidenum">
              <a:rPr lang="en-US"/>
              <a:pPr/>
              <a:t>246</a:t>
            </a:fld>
            <a:endParaRPr lang="en-US"/>
          </a:p>
        </p:txBody>
      </p:sp>
      <p:sp>
        <p:nvSpPr>
          <p:cNvPr id="39938" name="Rectangle 2"/>
          <p:cNvSpPr>
            <a:spLocks noGrp="1" noRot="1" noChangeAspect="1" noChangeArrowheads="1" noTextEdit="1"/>
          </p:cNvSpPr>
          <p:nvPr>
            <p:ph type="sldImg"/>
          </p:nvPr>
        </p:nvSpPr>
        <p:spPr>
          <a:xfrm>
            <a:off x="1201738" y="698500"/>
            <a:ext cx="4656137" cy="3490913"/>
          </a:xfrm>
          <a:ln/>
        </p:spPr>
      </p:sp>
      <p:sp>
        <p:nvSpPr>
          <p:cNvPr id="39939" name="Rectangle 3"/>
          <p:cNvSpPr>
            <a:spLocks noGrp="1" noChangeArrowheads="1"/>
          </p:cNvSpPr>
          <p:nvPr>
            <p:ph type="body" idx="1"/>
          </p:nvPr>
        </p:nvSpPr>
        <p:spPr>
          <a:xfrm>
            <a:off x="940866" y="4422544"/>
            <a:ext cx="5171534" cy="4188935"/>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C1D96-E4CB-4724-80B2-B08507E50F57}" type="slidenum">
              <a:rPr lang="en-US"/>
              <a:pPr/>
              <a:t>247</a:t>
            </a:fld>
            <a:endParaRPr lang="en-US"/>
          </a:p>
        </p:txBody>
      </p:sp>
      <p:sp>
        <p:nvSpPr>
          <p:cNvPr id="44034" name="Rectangle 2"/>
          <p:cNvSpPr>
            <a:spLocks noGrp="1" noRot="1" noChangeAspect="1" noChangeArrowheads="1" noTextEdit="1"/>
          </p:cNvSpPr>
          <p:nvPr>
            <p:ph type="sldImg"/>
          </p:nvPr>
        </p:nvSpPr>
        <p:spPr>
          <a:xfrm>
            <a:off x="1365250" y="465138"/>
            <a:ext cx="4243388" cy="3181350"/>
          </a:xfrm>
          <a:ln/>
        </p:spPr>
      </p:sp>
      <p:sp>
        <p:nvSpPr>
          <p:cNvPr id="44035" name="Rectangle 3"/>
          <p:cNvSpPr>
            <a:spLocks noGrp="1" noChangeArrowheads="1"/>
          </p:cNvSpPr>
          <p:nvPr>
            <p:ph type="body" idx="1"/>
          </p:nvPr>
        </p:nvSpPr>
        <p:spPr>
          <a:xfrm>
            <a:off x="312548" y="3723322"/>
            <a:ext cx="6428168" cy="5275369"/>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C4004-C91D-463B-AA4B-2987E96D23C5}" type="slidenum">
              <a:rPr lang="en-US"/>
              <a:pPr/>
              <a:t>248</a:t>
            </a:fld>
            <a:endParaRPr lang="en-US"/>
          </a:p>
        </p:txBody>
      </p:sp>
      <p:sp>
        <p:nvSpPr>
          <p:cNvPr id="48130" name="Rectangle 2"/>
          <p:cNvSpPr>
            <a:spLocks noGrp="1" noRot="1" noChangeAspect="1" noChangeArrowheads="1" noTextEdit="1"/>
          </p:cNvSpPr>
          <p:nvPr>
            <p:ph type="sldImg"/>
          </p:nvPr>
        </p:nvSpPr>
        <p:spPr>
          <a:xfrm>
            <a:off x="1365250" y="465138"/>
            <a:ext cx="4243388" cy="3181350"/>
          </a:xfrm>
          <a:ln/>
        </p:spPr>
      </p:sp>
      <p:sp>
        <p:nvSpPr>
          <p:cNvPr id="48131" name="Rectangle 3"/>
          <p:cNvSpPr>
            <a:spLocks noGrp="1" noChangeArrowheads="1"/>
          </p:cNvSpPr>
          <p:nvPr>
            <p:ph type="body" idx="1"/>
          </p:nvPr>
        </p:nvSpPr>
        <p:spPr>
          <a:xfrm>
            <a:off x="312548" y="3723322"/>
            <a:ext cx="6428168" cy="5275369"/>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81037F4-9AB6-46CF-854B-111913CFE60F}" type="slidenum">
              <a:rPr lang="en-US" smtClean="0"/>
              <a:pPr/>
              <a:t>255</a:t>
            </a:fld>
            <a:endParaRPr lang="en-US" smtClean="0"/>
          </a:p>
        </p:txBody>
      </p:sp>
      <p:sp>
        <p:nvSpPr>
          <p:cNvPr id="46083" name="Rectangle 2"/>
          <p:cNvSpPr>
            <a:spLocks noGrp="1" noRot="1" noChangeAspect="1" noChangeArrowheads="1" noTextEdit="1"/>
          </p:cNvSpPr>
          <p:nvPr>
            <p:ph type="sldImg"/>
          </p:nvPr>
        </p:nvSpPr>
        <p:spPr>
          <a:xfrm>
            <a:off x="1201738" y="698500"/>
            <a:ext cx="4654550" cy="3490913"/>
          </a:xfrm>
          <a:ln/>
        </p:spPr>
      </p:sp>
      <p:sp>
        <p:nvSpPr>
          <p:cNvPr id="46084" name="Rectangle 3"/>
          <p:cNvSpPr>
            <a:spLocks noGrp="1" noChangeArrowheads="1"/>
          </p:cNvSpPr>
          <p:nvPr>
            <p:ph type="body" idx="1"/>
          </p:nvPr>
        </p:nvSpPr>
        <p:spPr>
          <a:xfrm>
            <a:off x="940435" y="4421823"/>
            <a:ext cx="5172393" cy="4189095"/>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3DC3F5-28D9-49CC-90C2-7A4DF0F87DDE}" type="slidenum">
              <a:rPr lang="en-GB"/>
              <a:pPr/>
              <a:t>261</a:t>
            </a:fld>
            <a:endParaRPr lang="en-GB"/>
          </a:p>
        </p:txBody>
      </p:sp>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pPr>
              <a:spcBef>
                <a:spcPct val="0"/>
              </a:spcBef>
            </a:pPr>
            <a:endParaRPr lang="en-US"/>
          </a:p>
        </p:txBody>
      </p:sp>
      <p:sp>
        <p:nvSpPr>
          <p:cNvPr id="41988"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3497" tIns="46749" rIns="93497" bIns="46749" anchor="b"/>
          <a:lstStyle/>
          <a:p>
            <a:pPr algn="r"/>
            <a:fld id="{D39C1620-A7ED-42A7-9DAC-73B32108ADAC}" type="slidenum">
              <a:rPr lang="en-GB" sz="1200">
                <a:latin typeface="Calibri" pitchFamily="34" charset="0"/>
              </a:rPr>
              <a:pPr algn="r"/>
              <a:t>261</a:t>
            </a:fld>
            <a:endParaRPr lang="en-GB"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599F6D-1A3B-4555-B5BE-510B15358475}" type="slidenum">
              <a:rPr lang="en-GB"/>
              <a:pPr/>
              <a:t>262</a:t>
            </a:fld>
            <a:endParaRPr lang="en-GB"/>
          </a:p>
        </p:txBody>
      </p:sp>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p:txBody>
          <a:bodyPr/>
          <a:lstStyle/>
          <a:p>
            <a:pPr>
              <a:spcBef>
                <a:spcPct val="0"/>
              </a:spcBef>
            </a:pPr>
            <a:endParaRPr lang="en-US"/>
          </a:p>
        </p:txBody>
      </p:sp>
      <p:sp>
        <p:nvSpPr>
          <p:cNvPr id="44036"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3497" tIns="46749" rIns="93497" bIns="46749" anchor="b"/>
          <a:lstStyle/>
          <a:p>
            <a:pPr algn="r"/>
            <a:fld id="{92AE59DE-7CA4-4825-9C42-F227ECCBBE75}" type="slidenum">
              <a:rPr lang="en-GB" sz="1200">
                <a:latin typeface="Calibri" pitchFamily="34" charset="0"/>
              </a:rPr>
              <a:pPr algn="r"/>
              <a:t>262</a:t>
            </a:fld>
            <a:endParaRPr lang="en-GB"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6671C-B08F-409E-BE7A-9056C800CF67}" type="slidenum">
              <a:rPr lang="en-US"/>
              <a:pPr/>
              <a:t>263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4994-0F83-493D-80DA-19929B3815EA}" type="slidenum">
              <a:rPr lang="en-US"/>
              <a:pPr/>
              <a:t>264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9770A93-74EB-47E7-8E1C-18FF13EC53E0}" type="slidenum">
              <a:rPr lang="en-GB"/>
              <a:pPr/>
              <a:t>274</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05327" y="4421823"/>
            <a:ext cx="5642610" cy="4189095"/>
          </a:xfrm>
          <a:noFill/>
          <a:ln/>
        </p:spPr>
        <p:txBody>
          <a:bodyPr/>
          <a:lstStyle/>
          <a:p>
            <a:pPr eaLnBrk="1" hangingPunct="1"/>
            <a:r>
              <a:rPr lang="en-US" smtClean="0"/>
              <a:t>It is necessary for a double stranded DNA chain to be formed so that it can be integrated into the double stranded host DNA. This step is catalyzed by RT which also acts as a DNA polymerase. This is essential for the integration process since the host DNA is a double stranded structure. In this way the virus establishes an infection that is </a:t>
            </a:r>
            <a:r>
              <a:rPr lang="en-US" b="1" smtClean="0"/>
              <a:t>not</a:t>
            </a:r>
            <a:r>
              <a:rPr lang="en-US" smtClean="0"/>
              <a:t> eradicable unless the host cell dies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E8F865-9E42-41D8-B8EE-4DFE58640DE4}" type="slidenum">
              <a:rPr lang="en-GB"/>
              <a:pPr/>
              <a:t>275</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705327" y="4421823"/>
            <a:ext cx="5642610" cy="4189095"/>
          </a:xfrm>
          <a:noFill/>
          <a:ln/>
        </p:spPr>
        <p:txBody>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A3D147-FDBE-44CB-84D7-C88D2AAA772E}" type="slidenum">
              <a:rPr lang="en-US"/>
              <a:pPr/>
              <a:t>137</a:t>
            </a:fld>
            <a:endParaRPr lang="en-US"/>
          </a:p>
        </p:txBody>
      </p:sp>
      <p:sp>
        <p:nvSpPr>
          <p:cNvPr id="400386"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52869D24-061C-4633-AC5F-6994FD9F59DD}" type="slidenum">
              <a:rPr lang="en-US" sz="1200"/>
              <a:pPr algn="r" defTabSz="926858"/>
              <a:t>137</a:t>
            </a:fld>
            <a:endParaRPr lang="en-US" sz="1200" dirty="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C3261-73F6-485D-AD4C-96CF77D643D5}" type="slidenum">
              <a:rPr lang="en-GB"/>
              <a:pPr/>
              <a:t>276</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705327" y="4421823"/>
            <a:ext cx="5642610" cy="4189095"/>
          </a:xfrm>
          <a:noFill/>
          <a:ln/>
        </p:spPr>
        <p:txBody>
          <a:bodyPr/>
          <a:lstStyle/>
          <a:p>
            <a:pPr>
              <a:spcBef>
                <a:spcPct val="0"/>
              </a:spcBef>
            </a:pPr>
            <a:r>
              <a:rPr lang="en-US" smtClean="0"/>
              <a:t>HIV entry can be divided into 3 basic step: the first step is the specific binding of HIV gp120 to the CD4 molecule</a:t>
            </a:r>
          </a:p>
          <a:p>
            <a:pPr>
              <a:spcBef>
                <a:spcPct val="0"/>
              </a:spcBef>
              <a:buFontTx/>
              <a:buChar char="•"/>
            </a:pPr>
            <a:r>
              <a:rPr lang="en-US" smtClean="0"/>
              <a:t>Following gp120-CD4 binding, a conformational change occurs in gp120. It then binds a co-receptor on the cell surface: a chemokine receptor, either CCR5 or CXCR4</a:t>
            </a:r>
          </a:p>
          <a:p>
            <a:pPr>
              <a:spcBef>
                <a:spcPct val="0"/>
              </a:spcBef>
              <a:buFontTx/>
              <a:buChar char="•"/>
            </a:pPr>
            <a:r>
              <a:rPr lang="en-US" smtClean="0"/>
              <a:t>This is thought to result in further conformational changes in gp120 that expose the gp41 protein. This protein mediates fusion of the viral and cell membranes.</a:t>
            </a:r>
          </a:p>
          <a:p>
            <a:pPr>
              <a:spcBef>
                <a:spcPct val="0"/>
              </a:spcBef>
            </a:pPr>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DB99D97-4640-4A3E-B65F-36EB2EC94E99}" type="slidenum">
              <a:rPr lang="en-GB"/>
              <a:pPr/>
              <a:t>277</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705327" y="4421823"/>
            <a:ext cx="5642610" cy="4189095"/>
          </a:xfrm>
          <a:noFill/>
          <a:ln/>
        </p:spPr>
        <p:txBody>
          <a:bodyPr/>
          <a:lstStyle/>
          <a:p>
            <a:pPr eaLnBrk="1" hangingPunct="1"/>
            <a:r>
              <a:rPr lang="en-US" smtClean="0"/>
              <a:t>Viral enzymes released include RT, integrase, protease and RNAse-H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11B7358-FAE9-49D4-B43E-B0FC327DE7AB}" type="slidenum">
              <a:rPr lang="en-GB"/>
              <a:pPr/>
              <a:t>278</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705327" y="4421823"/>
            <a:ext cx="5642610" cy="4189095"/>
          </a:xfrm>
          <a:noFill/>
          <a:ln/>
        </p:spPr>
        <p:txBody>
          <a:bodyPr/>
          <a:lstStyle/>
          <a:p>
            <a:pPr eaLnBrk="1" hangingPunct="1"/>
            <a:r>
              <a:rPr lang="en-US" sz="1000" dirty="0" smtClean="0"/>
              <a:t>To allow HIV’s genetic code to join the host cell’s DNA, a double stranded DNA replica of the original RNA template is required</a:t>
            </a:r>
            <a:r>
              <a:rPr lang="en-US" dirty="0" smtClean="0"/>
              <a:t> </a:t>
            </a:r>
          </a:p>
          <a:p>
            <a:pPr eaLnBrk="1" hangingPunct="1"/>
            <a:r>
              <a:rPr lang="en-US" dirty="0" smtClean="0"/>
              <a:t>Once the viral DNA is integrated into the genetic material of the host, HIV may persist in a latent state for many years.</a:t>
            </a:r>
          </a:p>
          <a:p>
            <a:pPr eaLnBrk="1" hangingPunct="1"/>
            <a:r>
              <a:rPr lang="en-US" dirty="0" smtClean="0"/>
              <a:t>Major barrier to eradication or cure of HIV</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B32E7F9-B03F-470E-B83E-1FCF354F8B04}" type="slidenum">
              <a:rPr lang="en-GB"/>
              <a:pPr/>
              <a:t>279</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smtClean="0"/>
              <a:t>Directs the synthesis of viral messenger RNA (mRNA)</a:t>
            </a:r>
          </a:p>
          <a:p>
            <a:pPr eaLnBrk="1" hangingPunct="1"/>
            <a:r>
              <a:rPr lang="en-US" smtClean="0"/>
              <a:t>mRNA leaves the nucleus and enters the cytoplasm where it produces viral proteins (core, envelope, and regulatory proteins and enzymes essential for HIV replication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91AAEA5-9FC0-4F21-B4F0-F197BEF763DC}" type="slidenum">
              <a:rPr lang="en-GB"/>
              <a:pPr/>
              <a:t>280</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5327" y="4421823"/>
            <a:ext cx="5642610" cy="4189095"/>
          </a:xfrm>
          <a:noFill/>
          <a:ln/>
        </p:spPr>
        <p:txBody>
          <a:bodyPr/>
          <a:lstStyle/>
          <a:p>
            <a:pPr eaLnBrk="1" hangingPunct="1"/>
            <a:r>
              <a:rPr lang="en-US" smtClean="0"/>
              <a:t>Budding= virions take the lipid bi-layer of host cell with them and form new virus particles) The newly produced, immature viruses are non-infectious. Immature virions are unable to infect other cells. Maturation involves the viral enzyme protease which further structures the viral macro-proteins into functional proteins. Viral particles are then infectious.</a:t>
            </a:r>
          </a:p>
          <a:p>
            <a:pPr eaLnBrk="1" hangingPunct="1"/>
            <a:r>
              <a:rPr lang="en-US" smtClean="0"/>
              <a:t>. </a:t>
            </a:r>
          </a:p>
          <a:p>
            <a:pPr eaLnBrk="1" hangingPunct="1"/>
            <a:r>
              <a:rPr lang="en-US" smtClean="0"/>
              <a:t>CD4 cells either disintegrate because of the large number of viruses budding off, or the body's immune system will recognize the viral envelope proteins in the cell membrane and destroy the damaged cells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73AA5C5-2113-47A0-9337-4CA5371CE8C8}" type="slidenum">
              <a:rPr lang="en-GB"/>
              <a:pPr/>
              <a:t>281</a:t>
            </a:fld>
            <a:endParaRPr lang="en-GB"/>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5327" y="4421823"/>
            <a:ext cx="5642610" cy="4189095"/>
          </a:xfrm>
          <a:noFill/>
          <a:ln/>
        </p:spPr>
        <p:txBody>
          <a:bodyPr/>
          <a:lstStyle/>
          <a:p>
            <a:pPr>
              <a:spcBef>
                <a:spcPct val="0"/>
              </a:spcBef>
            </a:pPr>
            <a:r>
              <a:rPr lang="en-US" smtClean="0"/>
              <a:t>Activation of the host cells results in the transcription of viral DNA into messenger RNA (mRNA), which is then translated into viral proteins. The new viral RNA forms the genetic material of the next generation of viruses. The viral RNA and viral proteins assemble at the cell membrane into a new virus. Amongst the viral proteins is HIV protease, which is required to process other HIV proteins into their functional forms. The viral RNA and viral proteins assemble at the cell membrane into a new virus. Following assembly at the cell surface, the virus then buds forth from the cell and is released to infect another cell. CD4 cells are destroyed in this process</a:t>
            </a:r>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367EC1-D587-47D2-B13A-02D11E97D361}" type="slidenum">
              <a:rPr lang="en-GB"/>
              <a:pPr/>
              <a:t>282</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5327" y="4421823"/>
            <a:ext cx="5642610" cy="4189095"/>
          </a:xfrm>
          <a:noFill/>
          <a:ln/>
        </p:spPr>
        <p:txBody>
          <a:bodyPr/>
          <a:lstStyle/>
          <a:p>
            <a:pPr eaLnBrk="1" hangingPunct="1"/>
            <a:r>
              <a:rPr lang="en-US" smtClean="0"/>
              <a:t>Current ARV drugs prevent further viral replication; they do not kill the virus.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708D776-42BD-4A15-A2CC-E1D0698ED32A}" type="slidenum">
              <a:rPr lang="en-GB"/>
              <a:pPr/>
              <a:t>283</a:t>
            </a:fld>
            <a:endParaRPr lang="en-GB"/>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5327" y="4421823"/>
            <a:ext cx="5642610" cy="4189095"/>
          </a:xfrm>
          <a:noFill/>
          <a:ln/>
        </p:spPr>
        <p:txBody>
          <a:bodyPr/>
          <a:lstStyle/>
          <a:p>
            <a:pPr eaLnBrk="1" hangingPunct="1">
              <a:buFontTx/>
              <a:buChar char="•"/>
            </a:pPr>
            <a:r>
              <a:rPr lang="en-US" smtClean="0"/>
              <a:t>Fusion inhibitor already in use, T20 (Enfuvirtide), effective. Currently used mainly in salvage therapy; needs to be given SC</a:t>
            </a:r>
          </a:p>
          <a:p>
            <a:pPr eaLnBrk="1" hangingPunct="1">
              <a:buFontTx/>
              <a:buChar char="•"/>
            </a:pPr>
            <a:r>
              <a:rPr lang="en-US" smtClean="0"/>
              <a:t>Other entry inhibitors in development include the chemokine co-receptor inhibitors, CD4 receptors and other fusion inhibitors</a:t>
            </a:r>
          </a:p>
          <a:p>
            <a:pPr eaLnBrk="1" hangingPunct="1">
              <a:buFontTx/>
              <a:buChar char="•"/>
            </a:pPr>
            <a:r>
              <a:rPr lang="en-US" smtClean="0"/>
              <a:t>NRTI drugs prevent viral DNA production by incorporating themselves into the newly forming DNA.</a:t>
            </a:r>
          </a:p>
          <a:p>
            <a:pPr eaLnBrk="1" hangingPunct="1">
              <a:buFontTx/>
              <a:buChar char="•"/>
            </a:pPr>
            <a:r>
              <a:rPr lang="en-US" smtClean="0"/>
              <a:t>NNRTI drugs attach themselves to the viral enzyme reverse transcriptase, blocking its mechanism and making it unable to produce viral DNA</a:t>
            </a:r>
          </a:p>
          <a:p>
            <a:pPr eaLnBrk="1" hangingPunct="1">
              <a:buFontTx/>
              <a:buChar char="•"/>
            </a:pPr>
            <a:r>
              <a:rPr lang="en-US" smtClean="0"/>
              <a:t>To make the virus infectious it is essential that new viral proteins are cut and structured correctly. Protease inhibitors work by blocking the site where the cutting takes place, preventing the new virus from maturing and infecting any other cells.</a:t>
            </a:r>
          </a:p>
          <a:p>
            <a:pPr eaLnBrk="1" hangingPunct="1">
              <a:buFontTx/>
              <a:buChar char="•"/>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8C877-4913-4FF7-894E-8B35370D611C}" type="slidenum">
              <a:rPr lang="en-GB"/>
              <a:pPr/>
              <a:t>285</a:t>
            </a:fld>
            <a:endParaRPr lang="en-GB"/>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D70FB-C52D-40D7-A8EB-B20B5B1691A2}" type="slidenum">
              <a:rPr lang="en-GB"/>
              <a:pPr/>
              <a:t>286</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b="1"/>
              <a:t>Cell-mediated immune</a:t>
            </a:r>
            <a:r>
              <a:rPr lang="en-US"/>
              <a:t> response is the host defenses that are mediated by antigen-specific T cells and various non-specific cells of the immune system. The T-lymphocytes are characterized by their membrane proteins as CD4 and CD8 cells. The different subtypes of T-cells are CD8+ T cytotoxic-cell  (TC) and CD4+ T helper (TH) cells. </a:t>
            </a:r>
          </a:p>
          <a:p>
            <a:r>
              <a:rPr lang="en-US" b="1"/>
              <a:t>Humoral immune response</a:t>
            </a:r>
            <a:r>
              <a:rPr lang="en-US"/>
              <a:t> is the host defenses that are mediated by antibodies. It involves the interaction of B cells with antigen. B produce antibodies when activated.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E4D0B-26D2-45B6-83FD-A122A95D9B50}" type="slidenum">
              <a:rPr lang="en-US"/>
              <a:pPr/>
              <a:t>141</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ABC6D-BCB9-4323-BD53-6BC0D4A4CEA0}" type="slidenum">
              <a:rPr lang="en-GB"/>
              <a:pPr/>
              <a:t>287</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BE646-F436-4C15-BA99-C42E66B1A5B8}" type="slidenum">
              <a:rPr lang="en-GB"/>
              <a:pPr/>
              <a:t>288</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E38E5-7549-4BDB-8A52-62B7D2020EA1}" type="slidenum">
              <a:rPr lang="en-GB"/>
              <a:pPr/>
              <a:t>289</a:t>
            </a:fld>
            <a:endParaRPr lang="en-GB"/>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C8F87-ACF7-4938-A354-5E953D145530}" type="slidenum">
              <a:rPr lang="en-GB"/>
              <a:pPr/>
              <a:t>290</a:t>
            </a:fld>
            <a:endParaRPr lang="en-GB"/>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A772F-3B15-4457-9DEB-CA9ED7F55E59}" type="slidenum">
              <a:rPr lang="en-GB"/>
              <a:pPr/>
              <a:t>291</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57123-CD47-4D41-BDA1-0033173635AA}" type="slidenum">
              <a:rPr lang="en-GB"/>
              <a:pPr/>
              <a:t>292</a:t>
            </a:fld>
            <a:endParaRPr lang="en-GB"/>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The natural history of HIV infection encompasses an acute/primary phase that lasts months, followed by an early/clinically latent phase that typically lasts 3–10 years, and ultimately by the immune collapse characterized by AIDS. Acute” HIV infection best describes the interval during which HIV can be detected in blood serum and plasma before the formation of antibodies routinely used to diagnose infection. During this time, high levels of viremia and shedding at mucosal sites can be demonstrated, because HIV replication is unrestrained by immune responses. Approximately 30 days after infection, early virus-specific immune responses are mounted, with subsequent reduction of viremia. After 4–6 months, viral and host factors combine to determine a new pseudo–steady state of viremia (or virologic “set point”) for each patient, heralding the beginning of the long clinical latency experienced by patients infected by HIV.</a:t>
            </a:r>
          </a:p>
          <a:p>
            <a:r>
              <a:rPr lang="en-US"/>
              <a:t>Recognition of acute HIV infection is important for several reasons. First, acute HIV provides a unique view of HIV transmission and pathogenesis, including early host-virus interactions that require further study. Second, prevention strategies directed at subjects with acute HIV infection may have great impact. Third, very early recognition may allow for HIV treatment that could alter the natural history of disease, or even eliminate infection. </a:t>
            </a:r>
          </a:p>
          <a:p>
            <a:r>
              <a:rPr lang="en-US"/>
              <a:t>Despite infection of nearly 60 million individuals worldwide with HIV, fewer than 1,000 cases have been diagnosed in the first month of infection, primarily because of a lack of a specific and recognizable acute retroviral syndrome. About half of people with acute HIV infection develop headache, fever, myalgias, anorexia, rash, and/or diarrhea after an incubation period of around 14 days. Symptoms are generally minor and last days to weeks. Genital or oral ulcers may be present, and co-infections with other sexually transmitted pathogens (e.g., herpes simplex virus, gonorrhea, syphilis, hepatitis viruses) are common. The latter observation suggests common co-transmission of HIV and other sexually transmitted disease (STD) pathogens. </a:t>
            </a:r>
          </a:p>
          <a:p>
            <a:r>
              <a:rPr lang="en-US"/>
              <a:t>The initial HIV-1–specific immune response is characterized by the appearance of non-neutralizing antibodies detected by ELISA 2–4 weeks after infection. These antibodies serve as the basis for the diagnosis of HIV. However, they have no effect on viral load and appear to exert little selective pressure. Neutralizing antibodies are detected 8 weeks or more after infection, well past the viral-load peak. Neutralizing antibodies seem to place strong immune pressure on the virus, as evidenced by escape variants that appear together with an explosion of viral diversity. While neutralizing antibodies exert strong selective pressure, they do not appear to have a sustained effect on HIV RNA levels in plasma, which demonstrates the ease with which HIV-1 escapes from this immune response. Retrovirus-specific CD8+ CTLs detectable early after infection are strongly associated with control of viremia in acute infection and established infection.</a:t>
            </a:r>
          </a:p>
          <a:p>
            <a:r>
              <a:rPr lang="en-US"/>
              <a:t>. </a:t>
            </a:r>
          </a:p>
          <a:p>
            <a:r>
              <a:rPr lang="en-US"/>
              <a:t>Clinical recovery is accompanied by a reduction in plasma viremia,</a:t>
            </a:r>
          </a:p>
          <a:p>
            <a:r>
              <a:rPr lang="en-US"/>
              <a:t>reflecting development of cytotoxic T-cell (CTL) response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8A121-4BCE-4E65-86F8-D2DFC8452A7C}" type="slidenum">
              <a:rPr lang="en-GB"/>
              <a:pPr/>
              <a:t>293</a:t>
            </a:fld>
            <a:endParaRPr lang="en-GB"/>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Disease acquisition and progression can be affected by genetic variability in the chemokine receptor CCR5 as well as in HLA types. Disease progression may also be associated in mutations in the HIV genome itself.</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1432F-979C-4984-8BCC-2A148DF80E97}" type="slidenum">
              <a:rPr lang="en-GB"/>
              <a:pPr/>
              <a:t>294</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In an untreated patient, the median survival</a:t>
            </a:r>
          </a:p>
          <a:p>
            <a:r>
              <a:rPr lang="en-US"/>
              <a:t>after the CD4 count has fallen to &lt;200 cells/mm3 is 3.7 years; the median</a:t>
            </a:r>
          </a:p>
          <a:p>
            <a:r>
              <a:rPr lang="en-US"/>
              <a:t>CD4 count at the time of the first AIDS-defining complication is 60-70 cells/mm3;</a:t>
            </a:r>
          </a:p>
          <a:p>
            <a:r>
              <a:rPr lang="en-US"/>
              <a:t>the median survival after an AIDS-defining complication is 1.3 years. </a:t>
            </a:r>
            <a:r>
              <a:rPr lang="en-US" i="1"/>
              <a:t>Ann Intern Med </a:t>
            </a:r>
            <a:r>
              <a:rPr lang="en-US"/>
              <a:t>1996;124:654</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239E6-2A74-4214-A408-ADCF043727A4}" type="slidenum">
              <a:rPr lang="en-GB"/>
              <a:pPr/>
              <a:t>295</a:t>
            </a:fld>
            <a:endParaRPr lang="en-GB"/>
          </a:p>
        </p:txBody>
      </p:sp>
      <p:sp>
        <p:nvSpPr>
          <p:cNvPr id="98306" name="Rectangle 2"/>
          <p:cNvSpPr>
            <a:spLocks noGrp="1" noRot="1" noChangeAspect="1" noChangeArrowheads="1" noTextEdit="1"/>
          </p:cNvSpPr>
          <p:nvPr>
            <p:ph type="sldImg"/>
          </p:nvPr>
        </p:nvSpPr>
        <p:spPr>
          <a:xfrm>
            <a:off x="1201738" y="698500"/>
            <a:ext cx="4654550" cy="3490913"/>
          </a:xfrm>
          <a:ln/>
        </p:spPr>
      </p:sp>
      <p:sp>
        <p:nvSpPr>
          <p:cNvPr id="98307" name="Rectangle 3"/>
          <p:cNvSpPr>
            <a:spLocks noGrp="1" noChangeArrowheads="1"/>
          </p:cNvSpPr>
          <p:nvPr>
            <p:ph type="body" idx="1"/>
          </p:nvPr>
        </p:nvSpPr>
        <p:spPr/>
        <p:txBody>
          <a:bodyPr/>
          <a:lstStyle/>
          <a:p>
            <a:r>
              <a:rPr lang="en-US"/>
              <a:t>EPTB = extrapulmonary TB</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4CF16-2352-4426-B8C0-E2BA23F91425}" type="slidenum">
              <a:rPr lang="en-GB"/>
              <a:pPr/>
              <a:t>296</a:t>
            </a:fld>
            <a:endParaRPr lang="en-GB"/>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ACB62E-B721-4BC3-A3D0-CB7E7BFDDAAD}" type="slidenum">
              <a:rPr lang="en-US"/>
              <a:pPr/>
              <a:t>164</a:t>
            </a:fld>
            <a:endParaRPr lang="en-US"/>
          </a:p>
        </p:txBody>
      </p:sp>
      <p:sp>
        <p:nvSpPr>
          <p:cNvPr id="396290"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B395D78F-7806-422E-A1FE-58908B54F063}" type="slidenum">
              <a:rPr lang="en-US" sz="1200"/>
              <a:pPr algn="r" defTabSz="926858"/>
              <a:t>164</a:t>
            </a:fld>
            <a:endParaRPr lang="en-US" sz="1200" dirty="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1AD50-DB92-4D8E-9D2F-945E90992D9C}" type="slidenum">
              <a:rPr lang="en-GB"/>
              <a:pPr/>
              <a:t>297</a:t>
            </a:fld>
            <a:endParaRPr lang="en-GB"/>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4EC11-1ED4-4BCC-9412-6D56F11E4336}" type="slidenum">
              <a:rPr lang="en-GB"/>
              <a:pPr/>
              <a:t>298</a:t>
            </a:fld>
            <a:endParaRPr lang="en-GB"/>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33744" indent="-233744"/>
            <a:r>
              <a:rPr lang="en-GB" altLang="zh-CN" sz="800" dirty="0"/>
              <a:t>[1</a:t>
            </a:r>
            <a:r>
              <a:rPr lang="en-US" altLang="zh-CN" sz="800" dirty="0"/>
              <a:t> TB may occur at any CD4 count, and this must be considered where available. If CD4 is less than 200 it should be considered as a stage 4 event. Diagnosis and treatment of both pulmonary and </a:t>
            </a:r>
            <a:r>
              <a:rPr lang="en-US" altLang="zh-CN" sz="800" dirty="0" err="1"/>
              <a:t>extrapulmonary</a:t>
            </a:r>
            <a:r>
              <a:rPr lang="en-US" altLang="zh-CN" sz="800" dirty="0"/>
              <a:t> TB should be in line with international and national guidelines.</a:t>
            </a:r>
            <a:endParaRPr lang="en-US" sz="800" dirty="0"/>
          </a:p>
          <a:p>
            <a:pPr marL="233744" indent="-233744">
              <a:buFont typeface="Wingdings" pitchFamily="2" charset="2"/>
              <a:buChar char="n"/>
            </a:pPr>
            <a:r>
              <a:rPr lang="en-US" dirty="0" err="1">
                <a:solidFill>
                  <a:srgbClr val="FF0000"/>
                </a:solidFill>
              </a:rPr>
              <a:t>Vulvovaginal</a:t>
            </a:r>
            <a:r>
              <a:rPr lang="en-US" dirty="0">
                <a:solidFill>
                  <a:srgbClr val="FF0000"/>
                </a:solidFill>
              </a:rPr>
              <a:t> </a:t>
            </a:r>
            <a:r>
              <a:rPr lang="en-US" dirty="0" err="1">
                <a:solidFill>
                  <a:srgbClr val="FF0000"/>
                </a:solidFill>
              </a:rPr>
              <a:t>candidiasis</a:t>
            </a:r>
            <a:r>
              <a:rPr lang="en-US" dirty="0">
                <a:solidFill>
                  <a:srgbClr val="FF0000"/>
                </a:solidFill>
              </a:rPr>
              <a:t>, chronic (&gt;1 month or poorly responsive to therapy) removed</a:t>
            </a:r>
          </a:p>
          <a:p>
            <a:pPr marL="233744" indent="-233744"/>
            <a:endParaRPr lang="en-US" sz="1800" dirty="0">
              <a:solidFill>
                <a:srgbClr val="FF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FC38C-B0F7-4E9B-827C-F3E44DC78234}" type="slidenum">
              <a:rPr lang="en-GB"/>
              <a:pPr/>
              <a:t>299</a:t>
            </a:fld>
            <a:endParaRPr lang="en-GB"/>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A071D-D1CE-4FAE-80F9-EBB34A1ABEC9}" type="slidenum">
              <a:rPr lang="en-GB"/>
              <a:pPr/>
              <a:t>300</a:t>
            </a:fld>
            <a:endParaRPr lang="en-GB"/>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20589-377D-4D29-B876-8DCE85A47C8D}" type="slidenum">
              <a:rPr lang="en-GB"/>
              <a:pPr/>
              <a:t>304</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a:t>Antigen test </a:t>
            </a:r>
            <a:r>
              <a:rPr lang="en-US" sz="1400" dirty="0"/>
              <a:t>Not widely  available in Kenya </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49757-29E9-4C08-A64C-E94CAB0CC95A}" type="slidenum">
              <a:rPr lang="en-GB"/>
              <a:pPr/>
              <a:t>311</a:t>
            </a:fld>
            <a:endParaRPr lang="en-GB"/>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a:buFontTx/>
              <a:buChar char="•"/>
            </a:pPr>
            <a:r>
              <a:rPr lang="en-US"/>
              <a:t>Serial testing is the minimum that can be used. Parallel testing is effective but costly.</a:t>
            </a:r>
          </a:p>
          <a:p>
            <a:pPr>
              <a:buFontTx/>
              <a:buChar char="•"/>
            </a:pPr>
            <a:r>
              <a:rPr lang="en-US"/>
              <a:t>Never give out results with one screening test, as there is the risk of giving out some false positive results.</a:t>
            </a:r>
          </a:p>
          <a:p>
            <a:pPr>
              <a:buFontTx/>
              <a:buChar char="•"/>
            </a:pPr>
            <a:r>
              <a:rPr lang="en-US"/>
              <a:t>Initial (screening) tests must be sensitive, while the confirmatory test must be specific.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B9AE35-DF92-475A-8ACF-53AA33E07112}" type="slidenum">
              <a:rPr lang="en-US"/>
              <a:pPr/>
              <a:t>167</a:t>
            </a:fld>
            <a:endParaRPr lang="en-US"/>
          </a:p>
        </p:txBody>
      </p:sp>
      <p:sp>
        <p:nvSpPr>
          <p:cNvPr id="394242"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4435B716-AD76-4B26-8AAE-5DB6B01B277E}" type="slidenum">
              <a:rPr lang="en-US" sz="1200"/>
              <a:pPr algn="r" defTabSz="926858"/>
              <a:t>167</a:t>
            </a:fld>
            <a:endParaRPr lang="en-US" sz="1200" dirty="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xfrm>
            <a:off x="706960" y="4421823"/>
            <a:ext cx="5639345" cy="4189095"/>
          </a:xfrm>
          <a:noFill/>
        </p:spPr>
        <p:txBody>
          <a:bodyPr lIns="92613" tIns="46306" rIns="92613" bIns="46306"/>
          <a:lstStyle/>
          <a:p>
            <a:pPr eaLnBrk="1" hangingPunct="1"/>
            <a:r>
              <a:rPr lang="en-US"/>
              <a:t>TREATMENT OF SEX PATNERS NOT REQUIRED.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814F36-E10A-40FC-B5BD-7FA7C1A64DBD}" type="slidenum">
              <a:rPr lang="en-US"/>
              <a:pPr/>
              <a:t>207</a:t>
            </a:fld>
            <a:endParaRPr lang="en-US"/>
          </a:p>
        </p:txBody>
      </p:sp>
      <p:sp>
        <p:nvSpPr>
          <p:cNvPr id="412674"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FA2D5EAE-0D80-4667-889D-62037CE572B0}" type="slidenum">
              <a:rPr lang="en-US" sz="1200"/>
              <a:pPr algn="r" defTabSz="926858"/>
              <a:t>207</a:t>
            </a:fld>
            <a:endParaRPr lang="en-US" sz="1200" dirty="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37335A2-2CBA-46C8-8622-F1EBCD34D612}" type="slidenum">
              <a:rPr lang="en-US"/>
              <a:pPr/>
              <a:t>209</a:t>
            </a:fld>
            <a:endParaRPr lang="en-US"/>
          </a:p>
        </p:txBody>
      </p:sp>
      <p:sp>
        <p:nvSpPr>
          <p:cNvPr id="422914" name="Rectangle 7"/>
          <p:cNvSpPr txBox="1">
            <a:spLocks noGrp="1" noChangeArrowheads="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defTabSz="926858"/>
            <a:fld id="{954AF902-5CFE-4C9C-AD2E-E4BD25A724AF}" type="slidenum">
              <a:rPr lang="en-US" sz="1200"/>
              <a:pPr algn="r" defTabSz="926858"/>
              <a:t>209</a:t>
            </a:fld>
            <a:endParaRPr lang="en-US" sz="1200" dirty="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xfrm>
            <a:off x="706960" y="4421823"/>
            <a:ext cx="5639345" cy="4189095"/>
          </a:xfrm>
        </p:spPr>
        <p:txBody>
          <a:bodyPr lIns="92613" tIns="46306" rIns="92613" bIns="46306"/>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en-US"/>
              <a:t>Slide  </a:t>
            </a:r>
            <a:fld id="{1A5FAA50-229F-4767-BC3F-A407B19AC139}" type="slidenum">
              <a:rPr lang="en-US"/>
              <a:pPr/>
              <a:t>213</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err="1"/>
              <a:t>Lymphogranuloma</a:t>
            </a:r>
            <a:r>
              <a:rPr lang="en-US" dirty="0"/>
              <a:t> </a:t>
            </a:r>
            <a:r>
              <a:rPr lang="en-US" dirty="0" err="1"/>
              <a:t>venereum</a:t>
            </a:r>
            <a:r>
              <a:rPr lang="en-US" dirty="0"/>
              <a:t> causes unilateral or bilateral buboes.  There may be a genital papule or ulcer associated with this, but often there is no genital lesion.  It is treated with prolonged </a:t>
            </a:r>
            <a:r>
              <a:rPr lang="en-US" dirty="0" err="1"/>
              <a:t>doxycyline</a:t>
            </a:r>
            <a:r>
              <a:rPr lang="en-US" dirty="0"/>
              <a:t> or erythromycin, with aspiration of the buboes as needed.  As usual, </a:t>
            </a:r>
            <a:r>
              <a:rPr lang="en-US" dirty="0" err="1"/>
              <a:t>RPR</a:t>
            </a:r>
            <a:r>
              <a:rPr lang="en-US" dirty="0"/>
              <a:t> and HIV tests are offered and prevention counseling, condom use, and referral of the partner are important.</a:t>
            </a:r>
          </a:p>
          <a:p>
            <a:r>
              <a:rPr lang="en-US" dirty="0"/>
              <a:t>Image Source:  ©</a:t>
            </a:r>
            <a:r>
              <a:rPr lang="en-US" dirty="0" err="1"/>
              <a:t>Wellcome</a:t>
            </a:r>
            <a:r>
              <a:rPr lang="en-US" dirty="0"/>
              <a:t> Trust.  CD Rom:  Topics in International Health – Sexually Transmitted Infections.  The Trustee of the </a:t>
            </a:r>
            <a:r>
              <a:rPr lang="en-US" dirty="0" err="1"/>
              <a:t>Wellcome</a:t>
            </a:r>
            <a:r>
              <a:rPr lang="en-US" dirty="0"/>
              <a:t> Trust, London, Second Edition, 2003. ISBN 0-85199-631-0</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6FEB00-4DB2-41CA-870A-A74E0656DE66}" type="datetimeFigureOut">
              <a:rPr lang="en-US" smtClean="0"/>
              <a:pPr/>
              <a:t>03-Feb-18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5D01C6-A032-441C-8EE7-8E74CF134E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6FEB00-4DB2-41CA-870A-A74E0656DE66}" type="datetimeFigureOut">
              <a:rPr lang="en-US" smtClean="0"/>
              <a:pPr/>
              <a:t>03-Feb-18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D01C6-A032-441C-8EE7-8E74CF134E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6FEB00-4DB2-41CA-870A-A74E0656DE66}" type="datetimeFigureOut">
              <a:rPr lang="en-US" smtClean="0"/>
              <a:pPr/>
              <a:t>03-Feb-18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D01C6-A032-441C-8EE7-8E74CF134E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2F20B6B-26DE-4106-BD85-966225A5F51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AF7E440-8891-41AA-ABA6-C8DEE576DB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6FEB00-4DB2-41CA-870A-A74E0656DE66}" type="datetimeFigureOut">
              <a:rPr lang="en-US" smtClean="0"/>
              <a:pPr/>
              <a:t>03-Feb-18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D01C6-A032-441C-8EE7-8E74CF134E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6FEB00-4DB2-41CA-870A-A74E0656DE66}" type="datetimeFigureOut">
              <a:rPr lang="en-US" smtClean="0"/>
              <a:pPr/>
              <a:t>03-Feb-18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05D01C6-A032-441C-8EE7-8E74CF134E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6FEB00-4DB2-41CA-870A-A74E0656DE66}" type="datetimeFigureOut">
              <a:rPr lang="en-US" smtClean="0"/>
              <a:pPr/>
              <a:t>03-Feb-18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D01C6-A032-441C-8EE7-8E74CF134E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6FEB00-4DB2-41CA-870A-A74E0656DE66}" type="datetimeFigureOut">
              <a:rPr lang="en-US" smtClean="0"/>
              <a:pPr/>
              <a:t>03-Feb-18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D01C6-A032-441C-8EE7-8E74CF134E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6FEB00-4DB2-41CA-870A-A74E0656DE66}" type="datetimeFigureOut">
              <a:rPr lang="en-US" smtClean="0"/>
              <a:pPr/>
              <a:t>03-Feb-18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D01C6-A032-441C-8EE7-8E74CF134E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FEB00-4DB2-41CA-870A-A74E0656DE66}" type="datetimeFigureOut">
              <a:rPr lang="en-US" smtClean="0"/>
              <a:pPr/>
              <a:t>03-Feb-18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D01C6-A032-441C-8EE7-8E74CF134E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6FEB00-4DB2-41CA-870A-A74E0656DE66}" type="datetimeFigureOut">
              <a:rPr lang="en-US" smtClean="0"/>
              <a:pPr/>
              <a:t>03-Feb-18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D01C6-A032-441C-8EE7-8E74CF134E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6FEB00-4DB2-41CA-870A-A74E0656DE66}" type="datetimeFigureOut">
              <a:rPr lang="en-US" smtClean="0"/>
              <a:pPr/>
              <a:t>03-Feb-18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05D01C6-A032-441C-8EE7-8E74CF134E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6FEB00-4DB2-41CA-870A-A74E0656DE66}" type="datetimeFigureOut">
              <a:rPr lang="en-US" smtClean="0"/>
              <a:pPr/>
              <a:t>03-Feb-18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05D01C6-A032-441C-8EE7-8E74CF134E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180928"/>
          </a:xfrm>
        </p:spPr>
        <p:txBody>
          <a:bodyPr>
            <a:normAutofit lnSpcReduction="10000"/>
          </a:bodyPr>
          <a:lstStyle/>
          <a:p>
            <a:r>
              <a:rPr lang="en-US" dirty="0" smtClean="0"/>
              <a:t>RUGENDO.M.MORRIS</a:t>
            </a:r>
          </a:p>
          <a:p>
            <a:r>
              <a:rPr lang="en-US" dirty="0" err="1" smtClean="0"/>
              <a:t>BScN</a:t>
            </a:r>
            <a:r>
              <a:rPr lang="en-US" dirty="0" smtClean="0"/>
              <a:t>(</a:t>
            </a:r>
            <a:r>
              <a:rPr lang="en-US" dirty="0" err="1" smtClean="0"/>
              <a:t>UoN</a:t>
            </a:r>
            <a:r>
              <a:rPr lang="en-US" dirty="0" smtClean="0"/>
              <a:t>),MPH student (Maseno)</a:t>
            </a:r>
          </a:p>
          <a:p>
            <a:endParaRPr lang="en-US" dirty="0" smtClean="0"/>
          </a:p>
          <a:p>
            <a:endParaRPr lang="en-US" dirty="0" smtClean="0"/>
          </a:p>
          <a:p>
            <a:r>
              <a:rPr lang="en-US" dirty="0" smtClean="0"/>
              <a:t>Lecturer:</a:t>
            </a:r>
            <a:endParaRPr lang="en-US" dirty="0" smtClean="0"/>
          </a:p>
          <a:p>
            <a:r>
              <a:rPr lang="en-US" dirty="0" smtClean="0"/>
              <a:t>Kenya Medical Training College</a:t>
            </a:r>
          </a:p>
          <a:p>
            <a:r>
              <a:rPr lang="en-US" dirty="0" err="1" smtClean="0"/>
              <a:t>Kabarnet</a:t>
            </a:r>
            <a:r>
              <a:rPr lang="en-US" dirty="0" smtClean="0"/>
              <a:t> Campus</a:t>
            </a:r>
            <a:endParaRPr lang="en-US" dirty="0"/>
          </a:p>
        </p:txBody>
      </p:sp>
      <p:sp>
        <p:nvSpPr>
          <p:cNvPr id="2" name="Title 1"/>
          <p:cNvSpPr>
            <a:spLocks noGrp="1"/>
          </p:cNvSpPr>
          <p:nvPr>
            <p:ph type="ctrTitle"/>
          </p:nvPr>
        </p:nvSpPr>
        <p:spPr/>
        <p:txBody>
          <a:bodyPr>
            <a:normAutofit/>
          </a:bodyPr>
          <a:lstStyle/>
          <a:p>
            <a:r>
              <a:rPr lang="en-US" dirty="0" smtClean="0"/>
              <a:t>HIV/AIDS &amp; STIs/</a:t>
            </a:r>
            <a:r>
              <a:rPr lang="en-US" dirty="0" err="1" smtClean="0"/>
              <a:t>RTIs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Epidemiology of STIs/RTIs</a:t>
            </a:r>
            <a:endParaRPr lang="en-US" dirty="0"/>
          </a:p>
        </p:txBody>
      </p:sp>
      <p:sp>
        <p:nvSpPr>
          <p:cNvPr id="3" name="Content Placeholder 2"/>
          <p:cNvSpPr>
            <a:spLocks noGrp="1"/>
          </p:cNvSpPr>
          <p:nvPr>
            <p:ph sz="quarter" idx="1"/>
          </p:nvPr>
        </p:nvSpPr>
        <p:spPr>
          <a:xfrm>
            <a:off x="0" y="908720"/>
            <a:ext cx="8686800" cy="5688632"/>
          </a:xfrm>
        </p:spPr>
        <p:txBody>
          <a:bodyPr>
            <a:normAutofit/>
          </a:bodyPr>
          <a:lstStyle/>
          <a:p>
            <a:r>
              <a:rPr lang="en-US" dirty="0" smtClean="0"/>
              <a:t>Overall, 6.5% of urban residents were infected with HIV compared with 5.1% of rural residents. Women had higher HIV prevalence than men in both rural and urban residences. HIV prevalence among women in urban areas was 8.0% compared with 6.2% in rural areas. Among men, the prevalence was 5.1% in urban areas compared with 3.9% in rural areas.</a:t>
            </a:r>
          </a:p>
          <a:p>
            <a:r>
              <a:rPr lang="en-US" dirty="0" smtClean="0"/>
              <a:t>Globally, an estimated 35.3 million people were living with HIV in 2012.1 Sub-Saharan Africa is the</a:t>
            </a:r>
          </a:p>
          <a:p>
            <a:r>
              <a:rPr lang="en-US" dirty="0" smtClean="0"/>
              <a:t>region most </a:t>
            </a:r>
            <a:r>
              <a:rPr lang="en-US" dirty="0" err="1" smtClean="0"/>
              <a:t>aff</a:t>
            </a:r>
            <a:r>
              <a:rPr lang="en-US" dirty="0" smtClean="0"/>
              <a:t> </a:t>
            </a:r>
            <a:r>
              <a:rPr lang="en-US" dirty="0" err="1" smtClean="0"/>
              <a:t>ected</a:t>
            </a:r>
            <a:r>
              <a:rPr lang="en-US" dirty="0" smtClean="0"/>
              <a:t> by HIV, accounting for 25,000,000 people living with HIV, 1,600,000 estimated new HIV infections, and 1,200,000 estimated HIV deaths in 2012.</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of STIs/RTIs message</a:t>
            </a:r>
            <a:endParaRPr lang="en-US" dirty="0"/>
          </a:p>
        </p:txBody>
      </p:sp>
      <p:sp>
        <p:nvSpPr>
          <p:cNvPr id="3" name="Content Placeholder 2"/>
          <p:cNvSpPr>
            <a:spLocks noGrp="1"/>
          </p:cNvSpPr>
          <p:nvPr>
            <p:ph sz="quarter" idx="1"/>
          </p:nvPr>
        </p:nvSpPr>
        <p:spPr/>
        <p:txBody>
          <a:bodyPr/>
          <a:lstStyle/>
          <a:p>
            <a:pPr marL="457200" indent="-457200">
              <a:buFont typeface="Wingdings" pitchFamily="2" charset="2"/>
              <a:buNone/>
              <a:defRPr/>
            </a:pPr>
            <a:r>
              <a:rPr lang="en-US" sz="2800" dirty="0" smtClean="0"/>
              <a:t>Main contents of a STI message are:-</a:t>
            </a:r>
          </a:p>
          <a:p>
            <a:pPr marL="457200" indent="-457200">
              <a:buFont typeface="Wingdings" pitchFamily="2" charset="2"/>
              <a:buChar char="§"/>
              <a:defRPr/>
            </a:pPr>
            <a:r>
              <a:rPr lang="en-US" sz="2800" dirty="0" smtClean="0"/>
              <a:t>Transmission-including risk factors</a:t>
            </a:r>
          </a:p>
          <a:p>
            <a:pPr marL="457200" indent="-457200">
              <a:buFont typeface="Wingdings" pitchFamily="2" charset="2"/>
              <a:buChar char="§"/>
              <a:defRPr/>
            </a:pPr>
            <a:r>
              <a:rPr lang="en-US" sz="2800" dirty="0" smtClean="0"/>
              <a:t>Symptoms</a:t>
            </a:r>
          </a:p>
          <a:p>
            <a:pPr marL="457200" indent="-457200">
              <a:buFont typeface="Wingdings" pitchFamily="2" charset="2"/>
              <a:buChar char="§"/>
              <a:defRPr/>
            </a:pPr>
            <a:r>
              <a:rPr lang="en-US" sz="2800" dirty="0" smtClean="0"/>
              <a:t>Treatment/action-including encouraging clinic attendance and compliance to treatment regimen</a:t>
            </a:r>
          </a:p>
          <a:p>
            <a:pPr marL="457200" indent="-457200">
              <a:buFont typeface="Wingdings" pitchFamily="2" charset="2"/>
              <a:buChar char="§"/>
              <a:defRPr/>
            </a:pPr>
            <a:r>
              <a:rPr lang="en-US" sz="2800" dirty="0" smtClean="0"/>
              <a:t>Partner notification and </a:t>
            </a:r>
            <a:r>
              <a:rPr lang="en-US" sz="2800" dirty="0" err="1" smtClean="0"/>
              <a:t>referal</a:t>
            </a:r>
            <a:endParaRPr lang="en-US" sz="2800" dirty="0" smtClean="0"/>
          </a:p>
          <a:p>
            <a:pPr marL="457200" indent="-457200">
              <a:buFont typeface="Wingdings" pitchFamily="2" charset="2"/>
              <a:buChar char="§"/>
              <a:defRPr/>
            </a:pPr>
            <a:r>
              <a:rPr lang="en-US" sz="2800" dirty="0" smtClean="0"/>
              <a:t>Complications/</a:t>
            </a:r>
            <a:r>
              <a:rPr lang="en-US" sz="2800" dirty="0" err="1" smtClean="0"/>
              <a:t>consequencies</a:t>
            </a:r>
            <a:endParaRPr lang="en-US" sz="2800" dirty="0" smtClean="0"/>
          </a:p>
          <a:p>
            <a:pPr marL="457200" indent="-457200">
              <a:buFont typeface="Wingdings" pitchFamily="2" charset="2"/>
              <a:buChar char="§"/>
              <a:defRPr/>
            </a:pPr>
            <a:r>
              <a:rPr lang="en-US" sz="2800" dirty="0" smtClean="0"/>
              <a:t>Preventive measures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management</a:t>
            </a:r>
            <a:endParaRPr lang="en-US" dirty="0"/>
          </a:p>
        </p:txBody>
      </p:sp>
      <p:sp>
        <p:nvSpPr>
          <p:cNvPr id="3" name="Content Placeholder 2"/>
          <p:cNvSpPr>
            <a:spLocks noGrp="1"/>
          </p:cNvSpPr>
          <p:nvPr>
            <p:ph sz="quarter" idx="1"/>
          </p:nvPr>
        </p:nvSpPr>
        <p:spPr>
          <a:xfrm>
            <a:off x="179512" y="1447800"/>
            <a:ext cx="8507288" cy="5221560"/>
          </a:xfrm>
        </p:spPr>
        <p:txBody>
          <a:bodyPr>
            <a:normAutofit/>
          </a:bodyPr>
          <a:lstStyle/>
          <a:p>
            <a:r>
              <a:rPr lang="en-US" sz="2800" dirty="0" smtClean="0"/>
              <a:t>Partner Management is an effective way for detecting untreated STIs and undiagnosed HIV infections (discordant couples</a:t>
            </a:r>
          </a:p>
          <a:p>
            <a:r>
              <a:rPr lang="en-US" sz="2800" dirty="0" smtClean="0"/>
              <a:t>Association of HIV and STIs has been documented (GUD, HSV2, vaginitis, and urethritis).</a:t>
            </a:r>
          </a:p>
          <a:p>
            <a:r>
              <a:rPr lang="en-US" sz="2800" dirty="0" smtClean="0"/>
              <a:t>STIs can only be controlled if the persons attending the clinic and their contacts are </a:t>
            </a:r>
            <a:r>
              <a:rPr lang="en-US" sz="2800" dirty="0" err="1" smtClean="0"/>
              <a:t>treated.Apatient</a:t>
            </a:r>
            <a:r>
              <a:rPr lang="en-US" sz="2800" dirty="0" smtClean="0"/>
              <a:t> with STI needs to talk to his or her sexual partner about STIs and ask him or her to come to the clinic for STI evaluation and treatment.</a:t>
            </a:r>
          </a:p>
          <a:p>
            <a:r>
              <a:rPr lang="en-US" sz="2800" dirty="0" smtClean="0"/>
              <a:t>While screening and treating for STIs, ask and encourage the partners to get an HIV test if unknown status.</a:t>
            </a:r>
            <a:endParaRPr lang="en-US" sz="2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Partner Notification</a:t>
            </a:r>
            <a:endParaRPr lang="en-US" dirty="0"/>
          </a:p>
        </p:txBody>
      </p:sp>
      <p:sp>
        <p:nvSpPr>
          <p:cNvPr id="3" name="Content Placeholder 2"/>
          <p:cNvSpPr>
            <a:spLocks noGrp="1"/>
          </p:cNvSpPr>
          <p:nvPr>
            <p:ph sz="quarter" idx="1"/>
          </p:nvPr>
        </p:nvSpPr>
        <p:spPr>
          <a:xfrm>
            <a:off x="0" y="1628800"/>
            <a:ext cx="9144000" cy="5229200"/>
          </a:xfrm>
        </p:spPr>
        <p:txBody>
          <a:bodyPr>
            <a:normAutofit/>
          </a:bodyPr>
          <a:lstStyle/>
          <a:p>
            <a:r>
              <a:rPr lang="en-US" sz="2800" dirty="0" smtClean="0"/>
              <a:t>Partner notification is an important factor in STI management. </a:t>
            </a:r>
          </a:p>
          <a:p>
            <a:r>
              <a:rPr lang="en-US" sz="2800" dirty="0" smtClean="0"/>
              <a:t>Partners must be treated to prevent the spread of the STI and the re-infection of the client.</a:t>
            </a:r>
          </a:p>
          <a:p>
            <a:r>
              <a:rPr lang="en-US" sz="2800" dirty="0" smtClean="0"/>
              <a:t>Kinds of Partner Notification</a:t>
            </a:r>
          </a:p>
          <a:p>
            <a:pPr marL="514350" indent="-514350">
              <a:buFont typeface="+mj-lt"/>
              <a:buAutoNum type="alphaLcPeriod"/>
            </a:pPr>
            <a:r>
              <a:rPr lang="en-US" sz="2800" dirty="0" smtClean="0"/>
              <a:t>Notification and referral by patient (most feasible, e.g., partner slips, cards)</a:t>
            </a:r>
          </a:p>
          <a:p>
            <a:pPr marL="514350" indent="-514350">
              <a:buFont typeface="+mj-lt"/>
              <a:buAutoNum type="alphaLcPeriod"/>
            </a:pPr>
            <a:r>
              <a:rPr lang="en-US" sz="2800" dirty="0" smtClean="0"/>
              <a:t>Notification and referral by provider (clinic contacts partners)</a:t>
            </a:r>
          </a:p>
          <a:p>
            <a:pPr marL="514350" indent="-514350">
              <a:buFont typeface="+mj-lt"/>
              <a:buAutoNum type="alphaLcPeriod"/>
            </a:pPr>
            <a:r>
              <a:rPr lang="en-US" sz="2800" dirty="0" smtClean="0"/>
              <a:t>Notification and referral via combination of the two methods above, especially in cases of reluctance by the partners to disclose</a:t>
            </a:r>
            <a:endParaRPr lang="en-US" sz="2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Partner Notification</a:t>
            </a:r>
            <a:endParaRPr lang="en-US" dirty="0"/>
          </a:p>
        </p:txBody>
      </p:sp>
      <p:sp>
        <p:nvSpPr>
          <p:cNvPr id="3" name="Content Placeholder 2"/>
          <p:cNvSpPr>
            <a:spLocks noGrp="1"/>
          </p:cNvSpPr>
          <p:nvPr>
            <p:ph sz="quarter" idx="1"/>
          </p:nvPr>
        </p:nvSpPr>
        <p:spPr>
          <a:xfrm>
            <a:off x="914400" y="1628800"/>
            <a:ext cx="7772400" cy="4391000"/>
          </a:xfrm>
        </p:spPr>
        <p:txBody>
          <a:bodyPr>
            <a:normAutofit/>
          </a:bodyPr>
          <a:lstStyle/>
          <a:p>
            <a:r>
              <a:rPr lang="en-US" sz="3600" dirty="0" smtClean="0"/>
              <a:t>Prevents re-infection of the client</a:t>
            </a:r>
          </a:p>
          <a:p>
            <a:r>
              <a:rPr lang="en-US" sz="3600" dirty="0" smtClean="0"/>
              <a:t>Prevents the spread of STI</a:t>
            </a:r>
          </a:p>
          <a:p>
            <a:r>
              <a:rPr lang="en-US" sz="3600" dirty="0" smtClean="0"/>
              <a:t>Prevents complications of untreated STIs</a:t>
            </a:r>
          </a:p>
          <a:p>
            <a:r>
              <a:rPr lang="en-US" sz="3600" dirty="0" smtClean="0"/>
              <a:t>Locates and treats people with asymptomatic infections</a:t>
            </a:r>
          </a:p>
          <a:p>
            <a:r>
              <a:rPr lang="en-US" sz="3600" dirty="0" smtClean="0"/>
              <a:t>Gets a partner to abstain or use condoms during treatment</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Partner Notification </a:t>
            </a:r>
            <a:endParaRPr lang="en-US" dirty="0"/>
          </a:p>
        </p:txBody>
      </p:sp>
      <p:sp>
        <p:nvSpPr>
          <p:cNvPr id="3" name="Content Placeholder 2"/>
          <p:cNvSpPr>
            <a:spLocks noGrp="1"/>
          </p:cNvSpPr>
          <p:nvPr>
            <p:ph sz="quarter" idx="1"/>
          </p:nvPr>
        </p:nvSpPr>
        <p:spPr>
          <a:xfrm>
            <a:off x="0" y="1628800"/>
            <a:ext cx="9144000" cy="4968552"/>
          </a:xfrm>
        </p:spPr>
        <p:txBody>
          <a:bodyPr>
            <a:normAutofit/>
          </a:bodyPr>
          <a:lstStyle/>
          <a:p>
            <a:r>
              <a:rPr lang="en-US" dirty="0" smtClean="0"/>
              <a:t>HIV disclosure: If your patient has not told his/her partner about his/her HIV status, you will need to deal with this issue, as well as the current STI.</a:t>
            </a:r>
          </a:p>
          <a:p>
            <a:r>
              <a:rPr lang="en-US" dirty="0" smtClean="0"/>
              <a:t>Professional and nonjudgmental approach: Remember to display a nonjudgmental attitude in discussing notification of sex partners with your patient, particularly if he/she has had more than one recent partner.</a:t>
            </a:r>
          </a:p>
          <a:p>
            <a:r>
              <a:rPr lang="en-US" dirty="0" smtClean="0"/>
              <a:t>Voluntary participation:  Disclosing the names or identities of partners should always be voluntary, but the patient should be encouraged to act responsibly by bringing or sending his/her partner(s) in for HIV testing and STI evaluation and treatment</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lstStyle/>
          <a:p>
            <a:r>
              <a:rPr lang="en-US" b="1" dirty="0" smtClean="0"/>
              <a:t>Principles of Partner Notification </a:t>
            </a:r>
            <a:endParaRPr lang="en-US" dirty="0"/>
          </a:p>
        </p:txBody>
      </p:sp>
      <p:sp>
        <p:nvSpPr>
          <p:cNvPr id="3" name="Content Placeholder 2"/>
          <p:cNvSpPr>
            <a:spLocks noGrp="1"/>
          </p:cNvSpPr>
          <p:nvPr>
            <p:ph sz="quarter" idx="1"/>
          </p:nvPr>
        </p:nvSpPr>
        <p:spPr>
          <a:xfrm>
            <a:off x="467544" y="1447800"/>
            <a:ext cx="8676456" cy="5149552"/>
          </a:xfrm>
        </p:spPr>
        <p:txBody>
          <a:bodyPr>
            <a:normAutofit/>
          </a:bodyPr>
          <a:lstStyle/>
          <a:p>
            <a:r>
              <a:rPr lang="en-US" dirty="0" smtClean="0"/>
              <a:t>Confidentiality: As with HIV, all records about STIs must be kept strictly confidential. Staff should demonstrate sensitivity to issues of patient and partner confidentiality.</a:t>
            </a:r>
          </a:p>
          <a:p>
            <a:r>
              <a:rPr lang="en-US" dirty="0" smtClean="0"/>
              <a:t>Accessibility: Referred partners should have access to HIV and STI care and preventive services, preferably in the HIV care and treatment clinic. Providers should recommend that HIV-infected patients with STIS bring their partners to the clinic for HIV and STI evaluations.</a:t>
            </a:r>
          </a:p>
          <a:p>
            <a:r>
              <a:rPr lang="en-US" dirty="0" smtClean="0"/>
              <a:t>Quality assurance: Activities should be routinely evaluated to ensure the quality of the services.</a:t>
            </a:r>
          </a:p>
          <a:p>
            <a:r>
              <a:rPr lang="en-US" dirty="0" smtClean="0"/>
              <a:t>Do no harm: Providers should consider the possible social consequences of partner notification for each patient.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Counseling Guidelines</a:t>
            </a:r>
            <a:endParaRPr lang="en-US" dirty="0"/>
          </a:p>
        </p:txBody>
      </p:sp>
      <p:sp>
        <p:nvSpPr>
          <p:cNvPr id="3" name="Content Placeholder 2"/>
          <p:cNvSpPr>
            <a:spLocks noGrp="1"/>
          </p:cNvSpPr>
          <p:nvPr>
            <p:ph sz="quarter" idx="1"/>
          </p:nvPr>
        </p:nvSpPr>
        <p:spPr>
          <a:xfrm>
            <a:off x="323528" y="1556792"/>
            <a:ext cx="8363272" cy="4968552"/>
          </a:xfrm>
        </p:spPr>
        <p:txBody>
          <a:bodyPr>
            <a:normAutofit/>
          </a:bodyPr>
          <a:lstStyle/>
          <a:p>
            <a:r>
              <a:rPr lang="en-US" sz="2800" dirty="0" smtClean="0"/>
              <a:t>Contact all partners, especially latest contact</a:t>
            </a:r>
          </a:p>
          <a:p>
            <a:r>
              <a:rPr lang="en-US" sz="2800" dirty="0" smtClean="0"/>
              <a:t>Offer HIV CT</a:t>
            </a:r>
          </a:p>
          <a:p>
            <a:r>
              <a:rPr lang="en-US" sz="2800" dirty="0" smtClean="0"/>
              <a:t>Asymptomatic patients and treatment</a:t>
            </a:r>
          </a:p>
          <a:p>
            <a:r>
              <a:rPr lang="en-US" sz="2800" dirty="0" smtClean="0"/>
              <a:t>Health education and counseling on possible complications even if asymptomatic</a:t>
            </a:r>
          </a:p>
          <a:p>
            <a:r>
              <a:rPr lang="en-US" sz="2800" dirty="0" smtClean="0"/>
              <a:t>Couple counseling preferred</a:t>
            </a:r>
          </a:p>
          <a:p>
            <a:r>
              <a:rPr lang="en-US" sz="2800" dirty="0" smtClean="0"/>
              <a:t>Transmission possible even without symptoms</a:t>
            </a:r>
          </a:p>
          <a:p>
            <a:r>
              <a:rPr lang="en-US" sz="2800" dirty="0" smtClean="0"/>
              <a:t>Risk of </a:t>
            </a:r>
            <a:r>
              <a:rPr lang="en-US" sz="2800" dirty="0" err="1" smtClean="0"/>
              <a:t>perinatal</a:t>
            </a:r>
            <a:r>
              <a:rPr lang="en-US" sz="2800" dirty="0" smtClean="0"/>
              <a:t> transmission, e.g., </a:t>
            </a:r>
            <a:r>
              <a:rPr lang="en-US" sz="2800" dirty="0" err="1" smtClean="0"/>
              <a:t>gonorrhoea</a:t>
            </a:r>
            <a:r>
              <a:rPr lang="en-US" sz="2800" dirty="0" smtClean="0"/>
              <a:t>, syphilis</a:t>
            </a:r>
          </a:p>
          <a:p>
            <a:r>
              <a:rPr lang="en-US" sz="2800" dirty="0" smtClean="0"/>
              <a:t>Partner notification and partner treatment to prevent re-infection</a:t>
            </a:r>
            <a:endParaRPr lang="en-US" sz="2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Counseling Guidelines</a:t>
            </a:r>
            <a:endParaRPr lang="en-US" dirty="0"/>
          </a:p>
        </p:txBody>
      </p:sp>
      <p:sp>
        <p:nvSpPr>
          <p:cNvPr id="3" name="Content Placeholder 2"/>
          <p:cNvSpPr>
            <a:spLocks noGrp="1"/>
          </p:cNvSpPr>
          <p:nvPr>
            <p:ph sz="quarter" idx="1"/>
          </p:nvPr>
        </p:nvSpPr>
        <p:spPr/>
        <p:txBody>
          <a:bodyPr>
            <a:noAutofit/>
          </a:bodyPr>
          <a:lstStyle/>
          <a:p>
            <a:r>
              <a:rPr lang="en-US" sz="3200" b="1" dirty="0" smtClean="0"/>
              <a:t>For each partner:</a:t>
            </a:r>
          </a:p>
          <a:p>
            <a:pPr lvl="1">
              <a:buFont typeface="Wingdings 2" pitchFamily="18" charset="2"/>
              <a:buChar char="P"/>
            </a:pPr>
            <a:r>
              <a:rPr lang="en-US" sz="3200" dirty="0" smtClean="0"/>
              <a:t>Treat STIs</a:t>
            </a:r>
          </a:p>
          <a:p>
            <a:pPr lvl="1">
              <a:buFont typeface="Wingdings 2" pitchFamily="18" charset="2"/>
              <a:buChar char="P"/>
            </a:pPr>
            <a:r>
              <a:rPr lang="en-US" sz="3200" dirty="0" smtClean="0"/>
              <a:t>Advise to abstain from sex during treatment and also when lesions or early symptoms of STIs are present</a:t>
            </a:r>
          </a:p>
          <a:p>
            <a:pPr lvl="1">
              <a:buFont typeface="Wingdings 2" pitchFamily="18" charset="2"/>
              <a:buChar char="P"/>
            </a:pPr>
            <a:r>
              <a:rPr lang="en-US" sz="3200" dirty="0" smtClean="0"/>
              <a:t>Offer HIV testing if unknown status</a:t>
            </a:r>
          </a:p>
          <a:p>
            <a:pPr lvl="1">
              <a:buFont typeface="Wingdings 2" pitchFamily="18" charset="2"/>
              <a:buChar char="P"/>
            </a:pPr>
            <a:r>
              <a:rPr lang="en-US" sz="3200" dirty="0" smtClean="0"/>
              <a:t>Information on the nature of the STIs and methods of prevention in future</a:t>
            </a:r>
          </a:p>
          <a:p>
            <a:pPr lvl="1">
              <a:buFont typeface="Wingdings 2" pitchFamily="18" charset="2"/>
              <a:buChar char="P"/>
            </a:pPr>
            <a:r>
              <a:rPr lang="en-US" sz="3200" dirty="0" smtClean="0"/>
              <a:t>Patient-</a:t>
            </a:r>
            <a:r>
              <a:rPr lang="en-US" sz="3200" dirty="0" err="1" smtClean="0"/>
              <a:t>centred</a:t>
            </a:r>
            <a:r>
              <a:rPr lang="en-US" sz="3200" dirty="0" smtClean="0"/>
              <a:t> risk reduction discussion and planning</a:t>
            </a:r>
            <a:endParaRPr lang="en-US" sz="32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lstStyle/>
          <a:p>
            <a:r>
              <a:rPr lang="en-US" b="1" dirty="0" smtClean="0"/>
              <a:t>General Counseling Guidelines</a:t>
            </a:r>
            <a:endParaRPr lang="en-US" dirty="0"/>
          </a:p>
        </p:txBody>
      </p:sp>
      <p:sp>
        <p:nvSpPr>
          <p:cNvPr id="3" name="Content Placeholder 2"/>
          <p:cNvSpPr>
            <a:spLocks noGrp="1"/>
          </p:cNvSpPr>
          <p:nvPr>
            <p:ph sz="quarter" idx="1"/>
          </p:nvPr>
        </p:nvSpPr>
        <p:spPr>
          <a:xfrm>
            <a:off x="0" y="1447800"/>
            <a:ext cx="9144000" cy="5077544"/>
          </a:xfrm>
        </p:spPr>
        <p:txBody>
          <a:bodyPr>
            <a:noAutofit/>
          </a:bodyPr>
          <a:lstStyle/>
          <a:p>
            <a:r>
              <a:rPr lang="en-US" sz="3200" b="1" dirty="0" smtClean="0"/>
              <a:t>For each partner cont:</a:t>
            </a:r>
          </a:p>
          <a:p>
            <a:pPr lvl="1">
              <a:buFont typeface="Wingdings 2" pitchFamily="18" charset="2"/>
              <a:buChar char="P"/>
            </a:pPr>
            <a:r>
              <a:rPr lang="en-US" sz="3200" dirty="0" smtClean="0"/>
              <a:t>Remind, demonstrate how to use the condoms correctly and consistently and provide the condoms</a:t>
            </a:r>
          </a:p>
          <a:p>
            <a:pPr lvl="1">
              <a:buFont typeface="Wingdings 2" pitchFamily="18" charset="2"/>
              <a:buChar char="P"/>
            </a:pPr>
            <a:r>
              <a:rPr lang="en-US" sz="3200" dirty="0" smtClean="0"/>
              <a:t>Provide information on how partner can be treated and how to notify</a:t>
            </a:r>
          </a:p>
          <a:p>
            <a:pPr lvl="1">
              <a:buFont typeface="Wingdings 2" pitchFamily="18" charset="2"/>
              <a:buChar char="P"/>
            </a:pPr>
            <a:r>
              <a:rPr lang="en-US" sz="3200" dirty="0" smtClean="0"/>
              <a:t>Give next appointment in one week</a:t>
            </a:r>
          </a:p>
          <a:p>
            <a:pPr lvl="1">
              <a:buFont typeface="Wingdings 2" pitchFamily="18" charset="2"/>
              <a:buChar char="P"/>
            </a:pPr>
            <a:r>
              <a:rPr lang="en-US" sz="3200" dirty="0" smtClean="0"/>
              <a:t>Treat all female partners whether a/symptomatic (PID as a complication)</a:t>
            </a:r>
          </a:p>
          <a:p>
            <a:pPr lvl="1">
              <a:buFont typeface="Wingdings 2" pitchFamily="18" charset="2"/>
              <a:buChar char="P"/>
            </a:pPr>
            <a:r>
              <a:rPr lang="en-US" sz="3200" dirty="0" smtClean="0"/>
              <a:t>Male and female treatment is the same except in pregnancy</a:t>
            </a:r>
            <a:endParaRPr lang="en-US" sz="32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may hinder partner notification</a:t>
            </a:r>
            <a:endParaRPr lang="en-US" dirty="0"/>
          </a:p>
        </p:txBody>
      </p:sp>
      <p:sp>
        <p:nvSpPr>
          <p:cNvPr id="3" name="Content Placeholder 2"/>
          <p:cNvSpPr>
            <a:spLocks noGrp="1"/>
          </p:cNvSpPr>
          <p:nvPr>
            <p:ph sz="quarter" idx="1"/>
          </p:nvPr>
        </p:nvSpPr>
        <p:spPr>
          <a:xfrm>
            <a:off x="0" y="1447800"/>
            <a:ext cx="8686800" cy="5221560"/>
          </a:xfrm>
        </p:spPr>
        <p:txBody>
          <a:bodyPr>
            <a:normAutofit fontScale="62500" lnSpcReduction="20000"/>
          </a:bodyPr>
          <a:lstStyle/>
          <a:p>
            <a:r>
              <a:rPr lang="en-US" sz="4600" dirty="0" smtClean="0"/>
              <a:t>Stigma of having an STI</a:t>
            </a:r>
          </a:p>
          <a:p>
            <a:r>
              <a:rPr lang="en-US" sz="4600" dirty="0" smtClean="0"/>
              <a:t>Fear of being accused of being unfaithful</a:t>
            </a:r>
          </a:p>
          <a:p>
            <a:r>
              <a:rPr lang="en-US" sz="4600" dirty="0" smtClean="0"/>
              <a:t>Fear of abuse from the partner</a:t>
            </a:r>
          </a:p>
          <a:p>
            <a:r>
              <a:rPr lang="en-US" sz="4600" dirty="0" smtClean="0"/>
              <a:t>Fear that the partner may refuse treatment</a:t>
            </a:r>
          </a:p>
          <a:p>
            <a:r>
              <a:rPr lang="en-US" sz="4600" dirty="0" smtClean="0"/>
              <a:t>The client may get angry of the partner who may have infected him/her and refuse to notify them</a:t>
            </a:r>
          </a:p>
          <a:p>
            <a:r>
              <a:rPr lang="en-US" sz="4600" dirty="0" smtClean="0"/>
              <a:t>The partner may not be showing signs and symptoms</a:t>
            </a:r>
          </a:p>
          <a:p>
            <a:r>
              <a:rPr lang="en-US" sz="4600" dirty="0" smtClean="0"/>
              <a:t>Clinic hours may be inconvenient for partners</a:t>
            </a:r>
          </a:p>
          <a:p>
            <a:r>
              <a:rPr lang="en-US" sz="4600" dirty="0" smtClean="0"/>
              <a:t>Clients may not know the partner</a:t>
            </a:r>
          </a:p>
          <a:p>
            <a:r>
              <a:rPr lang="en-US" sz="4600" dirty="0" smtClean="0"/>
              <a:t>Partner may be living far away</a:t>
            </a:r>
          </a:p>
          <a:p>
            <a:r>
              <a:rPr lang="en-US" sz="4600" dirty="0" smtClean="0"/>
              <a:t>Client may be having Numerous partners</a:t>
            </a:r>
          </a:p>
          <a:p>
            <a:r>
              <a:rPr lang="en-US" sz="4600" dirty="0" smtClean="0"/>
              <a:t>Client may be </a:t>
            </a:r>
            <a:r>
              <a:rPr lang="en-US" sz="4600" dirty="0" err="1" smtClean="0"/>
              <a:t>aVictim</a:t>
            </a:r>
            <a:r>
              <a:rPr lang="en-US" sz="4600" dirty="0" smtClean="0"/>
              <a:t> of rape</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male and female reproductive organs</a:t>
            </a:r>
            <a:endParaRPr lang="en-US" dirty="0"/>
          </a:p>
        </p:txBody>
      </p:sp>
      <p:sp>
        <p:nvSpPr>
          <p:cNvPr id="3" name="Content Placeholder 2"/>
          <p:cNvSpPr>
            <a:spLocks noGrp="1"/>
          </p:cNvSpPr>
          <p:nvPr>
            <p:ph sz="quarter" idx="1"/>
          </p:nvPr>
        </p:nvSpPr>
        <p:spPr>
          <a:xfrm>
            <a:off x="914400" y="1916832"/>
            <a:ext cx="7772400" cy="4102968"/>
          </a:xfrm>
        </p:spPr>
        <p:txBody>
          <a:bodyPr>
            <a:normAutofit/>
          </a:bodyPr>
          <a:lstStyle/>
          <a:p>
            <a:r>
              <a:rPr lang="en-US" sz="3600" dirty="0" smtClean="0"/>
              <a:t>The reproductive organs function to propagate the human species, a function that requires sexual union of the male and female organs.</a:t>
            </a:r>
            <a:endParaRPr lang="en-US" sz="36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in partner notification</a:t>
            </a:r>
            <a:endParaRPr lang="en-US" dirty="0"/>
          </a:p>
        </p:txBody>
      </p:sp>
      <p:sp>
        <p:nvSpPr>
          <p:cNvPr id="3" name="Content Placeholder 2"/>
          <p:cNvSpPr>
            <a:spLocks noGrp="1"/>
          </p:cNvSpPr>
          <p:nvPr>
            <p:ph sz="quarter" idx="1"/>
          </p:nvPr>
        </p:nvSpPr>
        <p:spPr/>
        <p:txBody>
          <a:bodyPr/>
          <a:lstStyle/>
          <a:p>
            <a:r>
              <a:rPr lang="en-US" dirty="0" smtClean="0"/>
              <a:t>Professional and non- judgmental</a:t>
            </a:r>
          </a:p>
          <a:p>
            <a:r>
              <a:rPr lang="en-US" dirty="0" smtClean="0"/>
              <a:t>Voluntary participation</a:t>
            </a:r>
          </a:p>
          <a:p>
            <a:r>
              <a:rPr lang="en-US" dirty="0" smtClean="0"/>
              <a:t>Privacy and confidentiality</a:t>
            </a:r>
          </a:p>
          <a:p>
            <a:r>
              <a:rPr lang="en-US" dirty="0" smtClean="0"/>
              <a:t>Quality assurance</a:t>
            </a:r>
          </a:p>
          <a:p>
            <a:r>
              <a:rPr lang="en-US" dirty="0" smtClean="0"/>
              <a:t>Accessibility</a:t>
            </a:r>
          </a:p>
          <a:p>
            <a:r>
              <a:rPr lang="en-US" dirty="0" smtClean="0"/>
              <a:t>Do no harm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lstStyle/>
          <a:p>
            <a:r>
              <a:rPr lang="en-US" dirty="0" smtClean="0"/>
              <a:t>STIs/RTIs prevention measures</a:t>
            </a:r>
            <a:endParaRPr lang="en-US" dirty="0"/>
          </a:p>
        </p:txBody>
      </p:sp>
      <p:sp>
        <p:nvSpPr>
          <p:cNvPr id="3" name="Content Placeholder 2"/>
          <p:cNvSpPr>
            <a:spLocks noGrp="1"/>
          </p:cNvSpPr>
          <p:nvPr>
            <p:ph sz="quarter" idx="1"/>
          </p:nvPr>
        </p:nvSpPr>
        <p:spPr>
          <a:xfrm>
            <a:off x="251520" y="1196752"/>
            <a:ext cx="8435280" cy="5661248"/>
          </a:xfrm>
        </p:spPr>
        <p:txBody>
          <a:bodyPr>
            <a:noAutofit/>
          </a:bodyPr>
          <a:lstStyle/>
          <a:p>
            <a:r>
              <a:rPr lang="en-US" dirty="0" smtClean="0"/>
              <a:t>STI prevention and care aims to:</a:t>
            </a:r>
          </a:p>
          <a:p>
            <a:pPr lvl="2">
              <a:buFont typeface="Wingdings 2" pitchFamily="18" charset="2"/>
              <a:buChar char="P"/>
            </a:pPr>
            <a:r>
              <a:rPr lang="en-US" sz="2600" dirty="0" smtClean="0"/>
              <a:t>interrupt the transmission of sexually transmitted infections;</a:t>
            </a:r>
          </a:p>
          <a:p>
            <a:pPr lvl="2">
              <a:buFont typeface="Wingdings 2" pitchFamily="18" charset="2"/>
              <a:buChar char="P"/>
            </a:pPr>
            <a:r>
              <a:rPr lang="en-US" sz="2600" dirty="0" smtClean="0"/>
              <a:t>prevent development of diseases, complications and </a:t>
            </a:r>
            <a:r>
              <a:rPr lang="en-US" sz="2600" dirty="0" err="1" smtClean="0"/>
              <a:t>sequelae</a:t>
            </a:r>
            <a:r>
              <a:rPr lang="en-US" sz="2600" dirty="0" smtClean="0"/>
              <a:t>;</a:t>
            </a:r>
          </a:p>
          <a:p>
            <a:pPr lvl="2">
              <a:buFont typeface="Wingdings 2" pitchFamily="18" charset="2"/>
              <a:buChar char="P"/>
            </a:pPr>
            <a:r>
              <a:rPr lang="en-US" sz="2600" dirty="0" smtClean="0"/>
              <a:t>reduce the risk of HIV infection.</a:t>
            </a:r>
          </a:p>
          <a:p>
            <a:r>
              <a:rPr lang="en-US" dirty="0" smtClean="0"/>
              <a:t>Prevention can be </a:t>
            </a:r>
          </a:p>
          <a:p>
            <a:pPr lvl="1">
              <a:buFont typeface="Wingdings 2" pitchFamily="18" charset="2"/>
              <a:buChar char="P"/>
            </a:pPr>
            <a:r>
              <a:rPr lang="en-US" sz="2600" dirty="0" smtClean="0"/>
              <a:t>primary</a:t>
            </a:r>
          </a:p>
          <a:p>
            <a:pPr lvl="1">
              <a:buFont typeface="Wingdings 2" pitchFamily="18" charset="2"/>
              <a:buChar char="P"/>
            </a:pPr>
            <a:r>
              <a:rPr lang="en-US" sz="2600" dirty="0" smtClean="0"/>
              <a:t>secondary</a:t>
            </a:r>
          </a:p>
          <a:p>
            <a:r>
              <a:rPr lang="en-US" b="1" dirty="0" smtClean="0"/>
              <a:t>primary prevention </a:t>
            </a:r>
            <a:r>
              <a:rPr lang="en-US" dirty="0" smtClean="0"/>
              <a:t>aims to prevent people being infected with STIs or HIV;</a:t>
            </a:r>
          </a:p>
          <a:p>
            <a:r>
              <a:rPr lang="en-US" b="1" dirty="0" smtClean="0"/>
              <a:t>secondary prevention </a:t>
            </a:r>
            <a:r>
              <a:rPr lang="en-US" dirty="0" smtClean="0"/>
              <a:t>is about the provision of treatment and care for infected people in order to avoid further transmission of infection to others.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STI/RTIs Prevention measures</a:t>
            </a:r>
            <a:endParaRPr lang="en-US" dirty="0"/>
          </a:p>
        </p:txBody>
      </p:sp>
      <p:sp>
        <p:nvSpPr>
          <p:cNvPr id="3" name="Content Placeholder 2"/>
          <p:cNvSpPr>
            <a:spLocks noGrp="1"/>
          </p:cNvSpPr>
          <p:nvPr>
            <p:ph sz="quarter" idx="1"/>
          </p:nvPr>
        </p:nvSpPr>
        <p:spPr>
          <a:xfrm>
            <a:off x="0" y="1628800"/>
            <a:ext cx="9144000" cy="4968552"/>
          </a:xfrm>
        </p:spPr>
        <p:txBody>
          <a:bodyPr>
            <a:normAutofit fontScale="92500" lnSpcReduction="20000"/>
          </a:bodyPr>
          <a:lstStyle/>
          <a:p>
            <a:r>
              <a:rPr lang="en-US" sz="3500" dirty="0" smtClean="0"/>
              <a:t>This is about adopting safer sexual </a:t>
            </a:r>
            <a:r>
              <a:rPr lang="en-US" sz="3500" dirty="0" err="1" smtClean="0"/>
              <a:t>behaviour</a:t>
            </a:r>
            <a:r>
              <a:rPr lang="en-US" sz="3500" dirty="0" smtClean="0"/>
              <a:t> and engaging only in safer sexual acts. This includes:-</a:t>
            </a:r>
          </a:p>
          <a:p>
            <a:pPr lvl="2">
              <a:buFont typeface="Wingdings 2" pitchFamily="18" charset="2"/>
              <a:buChar char="P"/>
            </a:pPr>
            <a:r>
              <a:rPr lang="en-US" sz="3500" dirty="0" smtClean="0"/>
              <a:t>delaying the age of sexual debut;</a:t>
            </a:r>
          </a:p>
          <a:p>
            <a:pPr lvl="2">
              <a:buFont typeface="Wingdings 2" pitchFamily="18" charset="2"/>
              <a:buChar char="P"/>
            </a:pPr>
            <a:r>
              <a:rPr lang="en-US" sz="3500" dirty="0" smtClean="0"/>
              <a:t>Abstinence</a:t>
            </a:r>
          </a:p>
          <a:p>
            <a:pPr lvl="2">
              <a:buFont typeface="Wingdings 2" pitchFamily="18" charset="2"/>
              <a:buChar char="P"/>
            </a:pPr>
            <a:r>
              <a:rPr lang="en-US" sz="3500" dirty="0" smtClean="0"/>
              <a:t>Mutual monogamy</a:t>
            </a:r>
          </a:p>
          <a:p>
            <a:pPr lvl="2">
              <a:buFont typeface="Wingdings 2" pitchFamily="18" charset="2"/>
              <a:buChar char="P"/>
            </a:pPr>
            <a:r>
              <a:rPr lang="en-US" sz="3500" dirty="0" smtClean="0"/>
              <a:t>Correct and consistent use of condoms</a:t>
            </a:r>
          </a:p>
          <a:p>
            <a:pPr lvl="2">
              <a:buFont typeface="Wingdings 2" pitchFamily="18" charset="2"/>
              <a:buChar char="P"/>
            </a:pPr>
            <a:r>
              <a:rPr lang="en-US" sz="3500" dirty="0" smtClean="0"/>
              <a:t>engaging only in non-penetrative sex acts: mutual masturbation and rubbing of body parts;</a:t>
            </a:r>
          </a:p>
          <a:p>
            <a:pPr lvl="2">
              <a:buFont typeface="Wingdings 2" pitchFamily="18" charset="2"/>
              <a:buChar char="P"/>
            </a:pPr>
            <a:r>
              <a:rPr lang="en-US" sz="3500" dirty="0" smtClean="0"/>
              <a:t>engaging in penetrative sex acts only if condoms (male or female) are used. Penetrative sex acts include vaginal, oral and anal sex.</a:t>
            </a:r>
          </a:p>
          <a:p>
            <a:endParaRPr lang="en-US" sz="40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96944" cy="634082"/>
          </a:xfrm>
        </p:spPr>
        <p:txBody>
          <a:bodyPr>
            <a:normAutofit fontScale="90000"/>
          </a:bodyPr>
          <a:lstStyle/>
          <a:p>
            <a:r>
              <a:rPr lang="en-US" dirty="0" smtClean="0"/>
              <a:t>Secondary STI/RTIs Prevention measures</a:t>
            </a:r>
            <a:endParaRPr lang="en-US" dirty="0"/>
          </a:p>
        </p:txBody>
      </p:sp>
      <p:sp>
        <p:nvSpPr>
          <p:cNvPr id="3" name="Content Placeholder 2"/>
          <p:cNvSpPr>
            <a:spLocks noGrp="1"/>
          </p:cNvSpPr>
          <p:nvPr>
            <p:ph sz="quarter" idx="1"/>
          </p:nvPr>
        </p:nvSpPr>
        <p:spPr>
          <a:xfrm>
            <a:off x="179512" y="1124744"/>
            <a:ext cx="8964488" cy="5733256"/>
          </a:xfrm>
        </p:spPr>
        <p:txBody>
          <a:bodyPr>
            <a:noAutofit/>
          </a:bodyPr>
          <a:lstStyle/>
          <a:p>
            <a:r>
              <a:rPr lang="en-US" sz="2800" dirty="0" smtClean="0"/>
              <a:t>Secondary prevention of STIs/RTIs is achieved by:-</a:t>
            </a:r>
          </a:p>
          <a:p>
            <a:pPr marL="514350" indent="-514350">
              <a:buFont typeface="+mj-lt"/>
              <a:buAutoNum type="arabicPeriod"/>
            </a:pPr>
            <a:r>
              <a:rPr lang="en-US" sz="2800" dirty="0" smtClean="0"/>
              <a:t>promoting STI care-seeking </a:t>
            </a:r>
            <a:r>
              <a:rPr lang="en-US" sz="2800" dirty="0" err="1" smtClean="0"/>
              <a:t>behaviour</a:t>
            </a:r>
            <a:r>
              <a:rPr lang="en-US" sz="2800" dirty="0" smtClean="0"/>
              <a:t>, through:</a:t>
            </a:r>
          </a:p>
          <a:p>
            <a:pPr lvl="2">
              <a:buFont typeface="Wingdings" pitchFamily="2" charset="2"/>
              <a:buChar char="ü"/>
            </a:pPr>
            <a:r>
              <a:rPr lang="en-US" sz="2800" dirty="0" smtClean="0"/>
              <a:t>public education campaigns;</a:t>
            </a:r>
          </a:p>
          <a:p>
            <a:pPr lvl="2">
              <a:buFont typeface="Wingdings" pitchFamily="2" charset="2"/>
              <a:buChar char="ü"/>
            </a:pPr>
            <a:r>
              <a:rPr lang="en-US" sz="2800" dirty="0" smtClean="0"/>
              <a:t>providing non-stigmatizing and non-discriminatory health facilities;</a:t>
            </a:r>
          </a:p>
          <a:p>
            <a:pPr lvl="2">
              <a:buFont typeface="Wingdings" pitchFamily="2" charset="2"/>
              <a:buChar char="ü"/>
            </a:pPr>
            <a:r>
              <a:rPr lang="en-US" sz="2800" dirty="0" smtClean="0"/>
              <a:t>providing quality STI care;</a:t>
            </a:r>
          </a:p>
          <a:p>
            <a:pPr lvl="2">
              <a:buFont typeface="Wingdings" pitchFamily="2" charset="2"/>
              <a:buChar char="ü"/>
            </a:pPr>
            <a:r>
              <a:rPr lang="en-US" sz="2800" dirty="0" smtClean="0"/>
              <a:t>ensuring a continuous supply of highly effective drugs;</a:t>
            </a:r>
          </a:p>
          <a:p>
            <a:pPr lvl="2">
              <a:buFont typeface="Wingdings" pitchFamily="2" charset="2"/>
              <a:buChar char="ü"/>
            </a:pPr>
            <a:r>
              <a:rPr lang="en-US" sz="2800" dirty="0" smtClean="0"/>
              <a:t> ensuring a continuous supply of condoms;</a:t>
            </a:r>
          </a:p>
          <a:p>
            <a:pPr marL="514350" indent="-514350">
              <a:buFont typeface="+mj-lt"/>
              <a:buAutoNum type="arabicPeriod"/>
            </a:pPr>
            <a:r>
              <a:rPr lang="en-US" sz="2800" dirty="0" smtClean="0"/>
              <a:t>rapid and effective treatment of people with STIs:</a:t>
            </a:r>
          </a:p>
          <a:p>
            <a:pPr lvl="2">
              <a:buFont typeface="Wingdings" pitchFamily="2" charset="2"/>
              <a:buChar char="ü"/>
            </a:pPr>
            <a:r>
              <a:rPr lang="en-US" sz="2800" dirty="0" smtClean="0"/>
              <a:t>comprehensive case management of STI syndromes;</a:t>
            </a:r>
          </a:p>
          <a:p>
            <a:pPr lvl="2">
              <a:buFont typeface="Wingdings" pitchFamily="2" charset="2"/>
              <a:buChar char="ü"/>
            </a:pPr>
            <a:r>
              <a:rPr lang="en-US" sz="2800" dirty="0" smtClean="0"/>
              <a:t>training of service providers in case management;</a:t>
            </a:r>
          </a:p>
          <a:p>
            <a:pPr>
              <a:buNone/>
            </a:pP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normAutofit fontScale="90000"/>
          </a:bodyPr>
          <a:lstStyle/>
          <a:p>
            <a:r>
              <a:rPr lang="en-US" dirty="0" smtClean="0"/>
              <a:t>Secondary STI/RTIs Prevention measures cont’</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3"/>
            </a:pPr>
            <a:r>
              <a:rPr lang="en-US" sz="2800" dirty="0" smtClean="0"/>
              <a:t>case-finding:</a:t>
            </a:r>
          </a:p>
          <a:p>
            <a:pPr lvl="2">
              <a:buFont typeface="Wingdings 2" pitchFamily="18" charset="2"/>
              <a:buChar char="P"/>
            </a:pPr>
            <a:r>
              <a:rPr lang="en-US" sz="2800" dirty="0" smtClean="0"/>
              <a:t>examining minimally symptomatic women attending clinics for maternal and child health and family planning;</a:t>
            </a:r>
          </a:p>
          <a:p>
            <a:pPr lvl="2">
              <a:buFont typeface="Wingdings 2" pitchFamily="18" charset="2"/>
              <a:buChar char="P"/>
            </a:pPr>
            <a:r>
              <a:rPr lang="en-US" sz="2800" dirty="0" smtClean="0"/>
              <a:t>partner notification and treatment;</a:t>
            </a:r>
          </a:p>
          <a:p>
            <a:pPr lvl="2">
              <a:buFont typeface="Wingdings 2" pitchFamily="18" charset="2"/>
              <a:buChar char="P"/>
            </a:pPr>
            <a:r>
              <a:rPr lang="en-US" sz="2800" dirty="0" smtClean="0"/>
              <a:t>education, investigation and treatment of targeted population groups who may have placed themselves at risk of infection, such as sex workers, long-distance truck drivers, uniformed services, and young people, both in and out of school</a:t>
            </a:r>
            <a:endParaRPr lang="en-US" sz="28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hindering health seeking for STIs/RTIs</a:t>
            </a:r>
            <a:endParaRPr lang="en-US" dirty="0"/>
          </a:p>
        </p:txBody>
      </p:sp>
      <p:sp>
        <p:nvSpPr>
          <p:cNvPr id="3" name="Content Placeholder 2"/>
          <p:cNvSpPr>
            <a:spLocks noGrp="1"/>
          </p:cNvSpPr>
          <p:nvPr>
            <p:ph sz="quarter" idx="1"/>
          </p:nvPr>
        </p:nvSpPr>
        <p:spPr>
          <a:xfrm>
            <a:off x="0" y="1447800"/>
            <a:ext cx="8686800" cy="5149552"/>
          </a:xfrm>
        </p:spPr>
        <p:txBody>
          <a:bodyPr>
            <a:normAutofit fontScale="92500" lnSpcReduction="20000"/>
          </a:bodyPr>
          <a:lstStyle/>
          <a:p>
            <a:r>
              <a:rPr lang="en-US" sz="3000" dirty="0" smtClean="0">
                <a:cs typeface="Arial" pitchFamily="34" charset="0"/>
              </a:rPr>
              <a:t>Negative attitude toward by the healthcare provider</a:t>
            </a:r>
            <a:endParaRPr lang="en-US" sz="3000" dirty="0" smtClean="0"/>
          </a:p>
          <a:p>
            <a:r>
              <a:rPr lang="en-US" sz="3000" dirty="0" smtClean="0">
                <a:cs typeface="Arial" pitchFamily="34" charset="0"/>
              </a:rPr>
              <a:t>Lack of proper training</a:t>
            </a:r>
            <a:endParaRPr lang="en-US" sz="3000" dirty="0" smtClean="0"/>
          </a:p>
          <a:p>
            <a:r>
              <a:rPr lang="en-US" sz="3000" dirty="0" smtClean="0">
                <a:cs typeface="Arial" pitchFamily="34" charset="0"/>
              </a:rPr>
              <a:t>Fear of what the policy say about contraceptives for the youth</a:t>
            </a:r>
            <a:endParaRPr lang="en-US" sz="3000" dirty="0" smtClean="0"/>
          </a:p>
          <a:p>
            <a:r>
              <a:rPr lang="en-US" sz="3000" dirty="0" smtClean="0">
                <a:cs typeface="Arial" pitchFamily="34" charset="0"/>
              </a:rPr>
              <a:t>Lack of youth friendly corners</a:t>
            </a:r>
            <a:endParaRPr lang="en-US" sz="3000" dirty="0" smtClean="0"/>
          </a:p>
          <a:p>
            <a:r>
              <a:rPr lang="en-US" sz="3000" dirty="0" smtClean="0">
                <a:cs typeface="Arial" pitchFamily="34" charset="0"/>
              </a:rPr>
              <a:t>Personal, Religious, and cultural biases among the staff</a:t>
            </a:r>
            <a:endParaRPr lang="en-GB" sz="3000" dirty="0" smtClean="0">
              <a:cs typeface="Arial" pitchFamily="34" charset="0"/>
            </a:endParaRPr>
          </a:p>
          <a:p>
            <a:r>
              <a:rPr lang="en-GB" sz="3000" dirty="0" smtClean="0"/>
              <a:t>Lack of confidentiality</a:t>
            </a:r>
          </a:p>
          <a:p>
            <a:pPr algn="just">
              <a:lnSpc>
                <a:spcPct val="90000"/>
              </a:lnSpc>
            </a:pPr>
            <a:r>
              <a:rPr lang="en-GB" sz="3000" dirty="0" smtClean="0">
                <a:cs typeface="Tahoma" pitchFamily="34" charset="0"/>
              </a:rPr>
              <a:t>Fear of embarrassment </a:t>
            </a:r>
          </a:p>
          <a:p>
            <a:pPr algn="just">
              <a:lnSpc>
                <a:spcPct val="90000"/>
              </a:lnSpc>
            </a:pPr>
            <a:r>
              <a:rPr lang="en-GB" sz="3000" dirty="0" smtClean="0">
                <a:cs typeface="Tahoma" pitchFamily="34" charset="0"/>
              </a:rPr>
              <a:t>Fear of medical procedure</a:t>
            </a:r>
          </a:p>
          <a:p>
            <a:pPr algn="just">
              <a:lnSpc>
                <a:spcPct val="90000"/>
              </a:lnSpc>
            </a:pPr>
            <a:r>
              <a:rPr lang="en-GB" sz="3000" dirty="0" smtClean="0">
                <a:cs typeface="Times New Roman" pitchFamily="18" charset="0"/>
              </a:rPr>
              <a:t> </a:t>
            </a:r>
            <a:r>
              <a:rPr lang="en-GB" sz="3000" dirty="0" smtClean="0">
                <a:cs typeface="Tahoma" pitchFamily="34" charset="0"/>
              </a:rPr>
              <a:t>A notion that RH services are for adults and married people</a:t>
            </a:r>
          </a:p>
          <a:p>
            <a:pPr algn="just">
              <a:lnSpc>
                <a:spcPct val="90000"/>
              </a:lnSpc>
            </a:pPr>
            <a:r>
              <a:rPr lang="en-GB" sz="3000" dirty="0" smtClean="0">
                <a:cs typeface="Tahoma" pitchFamily="34" charset="0"/>
              </a:rPr>
              <a:t>Inability to pay for services</a:t>
            </a:r>
          </a:p>
          <a:p>
            <a:pPr algn="just">
              <a:lnSpc>
                <a:spcPct val="90000"/>
              </a:lnSpc>
            </a:pPr>
            <a:r>
              <a:rPr lang="en-GB" sz="3000" dirty="0" smtClean="0">
                <a:cs typeface="Tahoma" pitchFamily="34" charset="0"/>
              </a:rPr>
              <a:t>Fear to be attended in a local facility</a:t>
            </a:r>
          </a:p>
          <a:p>
            <a:pPr algn="just">
              <a:lnSpc>
                <a:spcPct val="90000"/>
              </a:lnSpc>
            </a:pPr>
            <a:r>
              <a:rPr lang="en-GB" sz="3000" dirty="0" smtClean="0">
                <a:cs typeface="Tahoma" pitchFamily="34" charset="0"/>
              </a:rPr>
              <a:t>Lack/inadequate information about STIs/RTIs.</a:t>
            </a:r>
            <a:endParaRPr lang="en-GB" sz="3000" dirty="0" smtClean="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hindering health seeking for STIs/RTIs</a:t>
            </a:r>
            <a:endParaRPr lang="en-US" dirty="0"/>
          </a:p>
        </p:txBody>
      </p:sp>
      <p:sp>
        <p:nvSpPr>
          <p:cNvPr id="3" name="Content Placeholder 2"/>
          <p:cNvSpPr>
            <a:spLocks noGrp="1"/>
          </p:cNvSpPr>
          <p:nvPr>
            <p:ph sz="quarter" idx="1"/>
          </p:nvPr>
        </p:nvSpPr>
        <p:spPr>
          <a:xfrm>
            <a:off x="914400" y="1700808"/>
            <a:ext cx="7772400" cy="4318992"/>
          </a:xfrm>
        </p:spPr>
        <p:txBody>
          <a:bodyPr>
            <a:normAutofit/>
          </a:bodyPr>
          <a:lstStyle/>
          <a:p>
            <a:pPr>
              <a:lnSpc>
                <a:spcPct val="90000"/>
              </a:lnSpc>
            </a:pPr>
            <a:r>
              <a:rPr lang="en-US" sz="3200" dirty="0" smtClean="0">
                <a:cs typeface="Arial" pitchFamily="34" charset="0"/>
              </a:rPr>
              <a:t>Community beliefs, attitudes and misconceptions</a:t>
            </a:r>
            <a:endParaRPr lang="en-US" sz="3200" dirty="0" smtClean="0">
              <a:cs typeface="Times New Roman" pitchFamily="18" charset="0"/>
            </a:endParaRPr>
          </a:p>
          <a:p>
            <a:pPr>
              <a:lnSpc>
                <a:spcPct val="90000"/>
              </a:lnSpc>
            </a:pPr>
            <a:r>
              <a:rPr lang="en-US" sz="3200" dirty="0" smtClean="0">
                <a:cs typeface="Arial" pitchFamily="34" charset="0"/>
              </a:rPr>
              <a:t>Community cultural and religious factor</a:t>
            </a:r>
            <a:endParaRPr lang="en-US" sz="3200" dirty="0" smtClean="0">
              <a:cs typeface="Times New Roman" pitchFamily="18" charset="0"/>
            </a:endParaRPr>
          </a:p>
          <a:p>
            <a:pPr>
              <a:lnSpc>
                <a:spcPct val="90000"/>
              </a:lnSpc>
            </a:pPr>
            <a:r>
              <a:rPr lang="en-US" sz="3200" dirty="0" smtClean="0">
                <a:cs typeface="Arial" pitchFamily="34" charset="0"/>
              </a:rPr>
              <a:t>Level of education</a:t>
            </a:r>
            <a:endParaRPr lang="en-GB" sz="3200" dirty="0" smtClean="0">
              <a:cs typeface="Arial" pitchFamily="34" charset="0"/>
            </a:endParaRPr>
          </a:p>
          <a:p>
            <a:pPr>
              <a:lnSpc>
                <a:spcPct val="90000"/>
              </a:lnSpc>
            </a:pPr>
            <a:r>
              <a:rPr lang="en-GB" sz="3200" dirty="0" smtClean="0">
                <a:cs typeface="Arial" pitchFamily="34" charset="0"/>
              </a:rPr>
              <a:t>Political environment</a:t>
            </a:r>
            <a:endParaRPr lang="en-US" sz="32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Prevention of RTI/STIs</a:t>
            </a:r>
            <a:endParaRPr lang="en-US" dirty="0"/>
          </a:p>
        </p:txBody>
      </p:sp>
      <p:sp>
        <p:nvSpPr>
          <p:cNvPr id="2" name="Content Placeholder 1"/>
          <p:cNvSpPr>
            <a:spLocks noGrp="1"/>
          </p:cNvSpPr>
          <p:nvPr>
            <p:ph sz="quarter" idx="1"/>
          </p:nvPr>
        </p:nvSpPr>
        <p:spPr>
          <a:xfrm>
            <a:off x="457200" y="1357298"/>
            <a:ext cx="8229600" cy="4786346"/>
          </a:xfrm>
        </p:spPr>
        <p:txBody>
          <a:bodyPr>
            <a:normAutofit/>
          </a:bodyPr>
          <a:lstStyle/>
          <a:p>
            <a:r>
              <a:rPr lang="en-US" b="1" dirty="0" smtClean="0"/>
              <a:t>Primary</a:t>
            </a:r>
          </a:p>
          <a:p>
            <a:pPr lvl="1"/>
            <a:r>
              <a:rPr lang="en-US" dirty="0" smtClean="0"/>
              <a:t>Abstinence</a:t>
            </a:r>
          </a:p>
          <a:p>
            <a:pPr lvl="1"/>
            <a:r>
              <a:rPr lang="en-US" dirty="0" smtClean="0"/>
              <a:t>Mutual monogamy</a:t>
            </a:r>
          </a:p>
          <a:p>
            <a:pPr lvl="1"/>
            <a:r>
              <a:rPr lang="en-US" dirty="0" smtClean="0"/>
              <a:t>Correct and consistent use of condoms</a:t>
            </a:r>
          </a:p>
          <a:p>
            <a:pPr lvl="1"/>
            <a:r>
              <a:rPr lang="en-US" dirty="0" smtClean="0"/>
              <a:t>Safer sex practices</a:t>
            </a:r>
          </a:p>
          <a:p>
            <a:r>
              <a:rPr lang="en-US" b="1" dirty="0" smtClean="0"/>
              <a:t>Secondary</a:t>
            </a:r>
          </a:p>
          <a:p>
            <a:pPr lvl="1"/>
            <a:r>
              <a:rPr lang="en-US" dirty="0" smtClean="0"/>
              <a:t>Early diagnosis, prompt and correct treatment</a:t>
            </a:r>
          </a:p>
          <a:p>
            <a:pPr lvl="1"/>
            <a:r>
              <a:rPr lang="en-US" dirty="0" smtClean="0"/>
              <a:t>Promotion of care seeking behaviour</a:t>
            </a:r>
          </a:p>
          <a:p>
            <a:pPr lvl="1"/>
            <a:r>
              <a:rPr lang="en-US" dirty="0" smtClean="0"/>
              <a:t>Notification of partners and treatment</a:t>
            </a:r>
          </a:p>
          <a:p>
            <a:pPr lvl="1"/>
            <a:r>
              <a:rPr lang="en-US" dirty="0" smtClean="0"/>
              <a:t>Screening for asymptomatic cases</a:t>
            </a:r>
          </a:p>
          <a:p>
            <a:pPr lvl="1"/>
            <a:r>
              <a:rPr lang="en-US" dirty="0" smtClean="0"/>
              <a:t>Community Education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14282" y="0"/>
            <a:ext cx="8929718" cy="1357298"/>
          </a:xfrm>
        </p:spPr>
        <p:txBody>
          <a:bodyPr>
            <a:normAutofit/>
          </a:bodyPr>
          <a:lstStyle/>
          <a:p>
            <a:r>
              <a:rPr lang="en-US" sz="3600" dirty="0" smtClean="0"/>
              <a:t>WHO guidelines on management of STDs; the syndromic approach</a:t>
            </a:r>
            <a:r>
              <a:rPr lang="en-US" sz="3600" i="1" dirty="0" smtClean="0"/>
              <a:t>.</a:t>
            </a:r>
            <a:endParaRPr lang="en-US" sz="3600" i="1" dirty="0"/>
          </a:p>
        </p:txBody>
      </p:sp>
      <p:sp>
        <p:nvSpPr>
          <p:cNvPr id="111619" name="Rectangle 3"/>
          <p:cNvSpPr>
            <a:spLocks noGrp="1" noChangeArrowheads="1"/>
          </p:cNvSpPr>
          <p:nvPr>
            <p:ph sz="quarter" idx="1"/>
          </p:nvPr>
        </p:nvSpPr>
        <p:spPr>
          <a:xfrm>
            <a:off x="179512" y="1700808"/>
            <a:ext cx="8678768" cy="5014340"/>
          </a:xfrm>
        </p:spPr>
        <p:txBody>
          <a:bodyPr>
            <a:normAutofit/>
          </a:bodyPr>
          <a:lstStyle/>
          <a:p>
            <a:pPr>
              <a:lnSpc>
                <a:spcPct val="80000"/>
              </a:lnSpc>
            </a:pPr>
            <a:r>
              <a:rPr lang="en-US" sz="3200" dirty="0"/>
              <a:t>The main syndromic presentations of STIs are</a:t>
            </a:r>
            <a:r>
              <a:rPr lang="en-US" sz="3200" dirty="0" smtClean="0"/>
              <a:t>;</a:t>
            </a:r>
          </a:p>
          <a:p>
            <a:pPr>
              <a:lnSpc>
                <a:spcPct val="80000"/>
              </a:lnSpc>
              <a:buNone/>
            </a:pPr>
            <a:endParaRPr lang="en-US" sz="3200" dirty="0"/>
          </a:p>
          <a:p>
            <a:pPr>
              <a:lnSpc>
                <a:spcPct val="80000"/>
              </a:lnSpc>
              <a:buNone/>
            </a:pPr>
            <a:r>
              <a:rPr lang="en-US" sz="3200" dirty="0"/>
              <a:t>1)Urethral </a:t>
            </a:r>
            <a:r>
              <a:rPr lang="en-US" sz="3200" dirty="0" smtClean="0"/>
              <a:t> Discharge</a:t>
            </a:r>
          </a:p>
          <a:p>
            <a:pPr>
              <a:lnSpc>
                <a:spcPct val="80000"/>
              </a:lnSpc>
              <a:buNone/>
            </a:pPr>
            <a:endParaRPr lang="en-US" sz="3200" dirty="0"/>
          </a:p>
          <a:p>
            <a:pPr>
              <a:lnSpc>
                <a:spcPct val="80000"/>
              </a:lnSpc>
              <a:buNone/>
            </a:pPr>
            <a:r>
              <a:rPr lang="en-US" sz="3200" dirty="0"/>
              <a:t>2) </a:t>
            </a:r>
            <a:r>
              <a:rPr lang="en-US" sz="3200" dirty="0" smtClean="0"/>
              <a:t>Vaginal  Discharge</a:t>
            </a:r>
          </a:p>
          <a:p>
            <a:pPr>
              <a:lnSpc>
                <a:spcPct val="80000"/>
              </a:lnSpc>
              <a:buNone/>
            </a:pPr>
            <a:endParaRPr lang="en-US" sz="3200" dirty="0"/>
          </a:p>
          <a:p>
            <a:pPr>
              <a:lnSpc>
                <a:spcPct val="80000"/>
              </a:lnSpc>
              <a:buNone/>
            </a:pPr>
            <a:r>
              <a:rPr lang="en-US" sz="3200" dirty="0" smtClean="0"/>
              <a:t>3) Genital ulcer Disease</a:t>
            </a:r>
          </a:p>
          <a:p>
            <a:pPr>
              <a:lnSpc>
                <a:spcPct val="80000"/>
              </a:lnSpc>
              <a:buNone/>
            </a:pPr>
            <a:endParaRPr lang="en-US" sz="3200" dirty="0"/>
          </a:p>
          <a:p>
            <a:pPr>
              <a:lnSpc>
                <a:spcPct val="80000"/>
              </a:lnSpc>
              <a:buNone/>
            </a:pPr>
            <a:r>
              <a:rPr lang="en-US" sz="3200" dirty="0" smtClean="0"/>
              <a:t>4) </a:t>
            </a:r>
            <a:r>
              <a:rPr lang="en-US" sz="3200" dirty="0"/>
              <a:t>LAP and with </a:t>
            </a:r>
            <a:r>
              <a:rPr lang="en-US" sz="3200" dirty="0" smtClean="0"/>
              <a:t>or  </a:t>
            </a:r>
            <a:r>
              <a:rPr lang="en-US" sz="3200" dirty="0"/>
              <a:t>w/out Discharge.(PID</a:t>
            </a:r>
            <a:r>
              <a:rPr lang="en-US" sz="3200" dirty="0" smtClean="0"/>
              <a:t>)</a:t>
            </a:r>
          </a:p>
          <a:p>
            <a:pPr>
              <a:lnSpc>
                <a:spcPct val="80000"/>
              </a:lnSpc>
              <a:buNone/>
            </a:pPr>
            <a:endParaRPr lang="en-US" sz="2400" dirty="0"/>
          </a:p>
          <a:p>
            <a:pPr>
              <a:lnSpc>
                <a:spcPct val="80000"/>
              </a:lnSpc>
              <a:buFontTx/>
              <a:buNone/>
            </a:pPr>
            <a:endParaRPr lang="en-US"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Syndromic presentation cont…</a:t>
            </a:r>
            <a:endParaRPr lang="en-US" dirty="0"/>
          </a:p>
        </p:txBody>
      </p:sp>
      <p:sp>
        <p:nvSpPr>
          <p:cNvPr id="2" name="Content Placeholder 1"/>
          <p:cNvSpPr>
            <a:spLocks noGrp="1"/>
          </p:cNvSpPr>
          <p:nvPr>
            <p:ph sz="quarter" idx="1"/>
          </p:nvPr>
        </p:nvSpPr>
        <p:spPr/>
        <p:txBody>
          <a:bodyPr/>
          <a:lstStyle/>
          <a:p>
            <a:pPr>
              <a:lnSpc>
                <a:spcPct val="80000"/>
              </a:lnSpc>
              <a:buNone/>
            </a:pPr>
            <a:r>
              <a:rPr lang="en-US" sz="2800" dirty="0" smtClean="0"/>
              <a:t>5) </a:t>
            </a:r>
            <a:r>
              <a:rPr lang="en-US" sz="3200" dirty="0" smtClean="0"/>
              <a:t>Genital growth.</a:t>
            </a:r>
          </a:p>
          <a:p>
            <a:pPr>
              <a:lnSpc>
                <a:spcPct val="80000"/>
              </a:lnSpc>
              <a:buNone/>
            </a:pPr>
            <a:endParaRPr lang="en-US" sz="3200" dirty="0" smtClean="0"/>
          </a:p>
          <a:p>
            <a:pPr>
              <a:lnSpc>
                <a:spcPct val="80000"/>
              </a:lnSpc>
              <a:buNone/>
            </a:pPr>
            <a:r>
              <a:rPr lang="en-US" sz="3200" dirty="0" smtClean="0"/>
              <a:t>6) Scrotal pain and swelling</a:t>
            </a:r>
          </a:p>
          <a:p>
            <a:pPr>
              <a:lnSpc>
                <a:spcPct val="80000"/>
              </a:lnSpc>
              <a:buNone/>
            </a:pPr>
            <a:endParaRPr lang="en-US" sz="3200" dirty="0" smtClean="0"/>
          </a:p>
          <a:p>
            <a:pPr>
              <a:lnSpc>
                <a:spcPct val="80000"/>
              </a:lnSpc>
              <a:buNone/>
            </a:pPr>
            <a:r>
              <a:rPr lang="en-US" sz="3200" dirty="0" smtClean="0"/>
              <a:t>7)Inguinal bubo</a:t>
            </a:r>
          </a:p>
          <a:p>
            <a:pPr>
              <a:lnSpc>
                <a:spcPct val="80000"/>
              </a:lnSpc>
              <a:buNone/>
            </a:pPr>
            <a:endParaRPr lang="en-US" sz="3200" dirty="0" smtClean="0"/>
          </a:p>
          <a:p>
            <a:pPr>
              <a:lnSpc>
                <a:spcPct val="80000"/>
              </a:lnSpc>
              <a:buNone/>
            </a:pPr>
            <a:r>
              <a:rPr lang="en-US" sz="3200" dirty="0" smtClean="0"/>
              <a:t>8)Neonatal conjunctivitis</a:t>
            </a:r>
          </a:p>
          <a:p>
            <a:pPr>
              <a:lnSpc>
                <a:spcPct val="80000"/>
              </a:lnSpc>
              <a:buNone/>
            </a:pPr>
            <a:endParaRPr lang="en-US" sz="3200" dirty="0" smtClean="0"/>
          </a:p>
          <a:p>
            <a:pPr>
              <a:lnSpc>
                <a:spcPct val="80000"/>
              </a:lnSpc>
              <a:buNone/>
            </a:pPr>
            <a:r>
              <a:rPr lang="en-US" sz="3200" dirty="0" smtClean="0"/>
              <a:t>9) Balinitis and Bartholins abscess</a:t>
            </a:r>
          </a:p>
          <a:p>
            <a:pPr>
              <a:lnSpc>
                <a:spcPct val="80000"/>
              </a:lnSpc>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b="1" dirty="0" smtClean="0"/>
              <a:t>The Male Reproductive Organs</a:t>
            </a:r>
            <a:endParaRPr lang="en-US" dirty="0"/>
          </a:p>
        </p:txBody>
      </p:sp>
      <p:pic>
        <p:nvPicPr>
          <p:cNvPr id="132098" name="Picture 2"/>
          <p:cNvPicPr>
            <a:picLocks noGrp="1" noChangeAspect="1" noChangeArrowheads="1"/>
          </p:cNvPicPr>
          <p:nvPr>
            <p:ph sz="quarter" idx="1"/>
          </p:nvPr>
        </p:nvPicPr>
        <p:blipFill>
          <a:blip r:embed="rId2" cstate="print"/>
          <a:srcRect/>
          <a:stretch>
            <a:fillRect/>
          </a:stretch>
        </p:blipFill>
        <p:spPr bwMode="auto">
          <a:xfrm rot="5400000">
            <a:off x="2015714" y="-279412"/>
            <a:ext cx="5328593" cy="8568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1.Urethral discharge</a:t>
            </a:r>
            <a:endParaRPr lang="en-US" dirty="0"/>
          </a:p>
        </p:txBody>
      </p:sp>
      <p:sp>
        <p:nvSpPr>
          <p:cNvPr id="3" name="Content Placeholder 2"/>
          <p:cNvSpPr>
            <a:spLocks noGrp="1"/>
          </p:cNvSpPr>
          <p:nvPr>
            <p:ph sz="quarter" idx="1"/>
          </p:nvPr>
        </p:nvSpPr>
        <p:spPr>
          <a:xfrm>
            <a:off x="914400" y="1700808"/>
            <a:ext cx="7772400" cy="4318992"/>
          </a:xfrm>
        </p:spPr>
        <p:txBody>
          <a:bodyPr>
            <a:normAutofit/>
          </a:bodyPr>
          <a:lstStyle/>
          <a:p>
            <a:r>
              <a:rPr lang="en-US" sz="3200" dirty="0" smtClean="0"/>
              <a:t>Urethral discharge is an indication of urethritis.</a:t>
            </a:r>
          </a:p>
          <a:p>
            <a:r>
              <a:rPr lang="en-US" sz="3200" dirty="0" smtClean="0"/>
              <a:t>It is usually  caused by an STI but not always.</a:t>
            </a:r>
          </a:p>
          <a:p>
            <a:r>
              <a:rPr lang="en-US" sz="3200" dirty="0" smtClean="0"/>
              <a:t>Urethritis is inflammation of the urethra. That's the tube that carries urine from the bladder to outside the body.</a:t>
            </a:r>
          </a:p>
          <a:p>
            <a:r>
              <a:rPr lang="en-US" sz="3200" dirty="0" smtClean="0"/>
              <a:t>Pain with urination is the main symptom of urethritis</a:t>
            </a:r>
            <a:endParaRPr lang="en-US" sz="32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Urethral discharge cont’</a:t>
            </a:r>
            <a:endParaRPr lang="en-US" dirty="0"/>
          </a:p>
        </p:txBody>
      </p:sp>
      <p:sp>
        <p:nvSpPr>
          <p:cNvPr id="3" name="Content Placeholder 2"/>
          <p:cNvSpPr>
            <a:spLocks noGrp="1"/>
          </p:cNvSpPr>
          <p:nvPr>
            <p:ph sz="quarter" idx="1"/>
          </p:nvPr>
        </p:nvSpPr>
        <p:spPr>
          <a:xfrm>
            <a:off x="457200" y="1556792"/>
            <a:ext cx="8329642" cy="5086918"/>
          </a:xfrm>
        </p:spPr>
        <p:txBody>
          <a:bodyPr>
            <a:normAutofit/>
          </a:bodyPr>
          <a:lstStyle/>
          <a:p>
            <a:r>
              <a:rPr lang="en-US" sz="3200" dirty="0" smtClean="0"/>
              <a:t>Presents with purulent or </a:t>
            </a:r>
            <a:r>
              <a:rPr lang="en-US" sz="3200" dirty="0" err="1" smtClean="0"/>
              <a:t>mucopurulent</a:t>
            </a:r>
            <a:r>
              <a:rPr lang="en-US" sz="3200" dirty="0" smtClean="0"/>
              <a:t> discharge</a:t>
            </a:r>
          </a:p>
          <a:p>
            <a:r>
              <a:rPr lang="en-US" sz="3200" dirty="0" smtClean="0"/>
              <a:t>Urethritis is classified into two:-</a:t>
            </a:r>
          </a:p>
          <a:p>
            <a:pPr marL="1062990" lvl="2" indent="-514350">
              <a:buFont typeface="+mj-lt"/>
              <a:buAutoNum type="arabicPeriod"/>
            </a:pPr>
            <a:r>
              <a:rPr lang="en-US" sz="3200" dirty="0" smtClean="0"/>
              <a:t>gonococcal (60%)</a:t>
            </a:r>
          </a:p>
          <a:p>
            <a:pPr marL="1062990" lvl="2" indent="-514350">
              <a:buFont typeface="+mj-lt"/>
              <a:buAutoNum type="arabicPeriod"/>
            </a:pPr>
            <a:r>
              <a:rPr lang="en-US" sz="3200" dirty="0" smtClean="0"/>
              <a:t> non gonococcal urethritis(40%)</a:t>
            </a:r>
          </a:p>
          <a:p>
            <a:r>
              <a:rPr lang="en-US" sz="3200" dirty="0" smtClean="0"/>
              <a:t>Gonococcal  urethritis is caused by bacterium  called </a:t>
            </a:r>
            <a:r>
              <a:rPr lang="en-US" sz="3200" i="1" dirty="0" err="1" smtClean="0"/>
              <a:t>Neisseria</a:t>
            </a:r>
            <a:r>
              <a:rPr lang="en-US" sz="3200" i="1" dirty="0" smtClean="0"/>
              <a:t> </a:t>
            </a:r>
            <a:r>
              <a:rPr lang="en-US" sz="3200" i="1" dirty="0" err="1" smtClean="0"/>
              <a:t>gonorrhoeae</a:t>
            </a:r>
            <a:endParaRPr lang="en-US" sz="3200" dirty="0" smtClean="0"/>
          </a:p>
          <a:p>
            <a:r>
              <a:rPr lang="en-US" sz="3200" dirty="0" smtClean="0"/>
              <a:t>Non gonococcal may be caused by:-Chlamydia trachomatis,  Trichomonas v, mycoplasma genitalium, Hsv, enteric bacteria</a:t>
            </a:r>
            <a:endParaRPr lang="en-US" sz="32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lstStyle/>
          <a:p>
            <a:r>
              <a:rPr lang="en-US" dirty="0" smtClean="0"/>
              <a:t>Signs and symptoms</a:t>
            </a:r>
            <a:endParaRPr lang="en-US" dirty="0"/>
          </a:p>
        </p:txBody>
      </p:sp>
      <p:sp>
        <p:nvSpPr>
          <p:cNvPr id="3" name="Content Placeholder 2"/>
          <p:cNvSpPr>
            <a:spLocks noGrp="1"/>
          </p:cNvSpPr>
          <p:nvPr>
            <p:ph sz="quarter" idx="1"/>
          </p:nvPr>
        </p:nvSpPr>
        <p:spPr>
          <a:xfrm>
            <a:off x="251520" y="1196752"/>
            <a:ext cx="8435280" cy="5472608"/>
          </a:xfrm>
        </p:spPr>
        <p:txBody>
          <a:bodyPr>
            <a:normAutofit/>
          </a:bodyPr>
          <a:lstStyle/>
          <a:p>
            <a:r>
              <a:rPr lang="en-US" sz="3200" dirty="0" smtClean="0"/>
              <a:t>A discharge from the urethra</a:t>
            </a:r>
          </a:p>
          <a:p>
            <a:r>
              <a:rPr lang="en-US" sz="3200" dirty="0" smtClean="0"/>
              <a:t>pain or burning sensation during urination (dysuria)</a:t>
            </a:r>
          </a:p>
          <a:p>
            <a:r>
              <a:rPr lang="en-US" sz="3200" dirty="0" smtClean="0"/>
              <a:t>Feeling the frequent or urgent need to urinate</a:t>
            </a:r>
          </a:p>
          <a:p>
            <a:r>
              <a:rPr lang="en-US" sz="3200" dirty="0" smtClean="0"/>
              <a:t>Difficulty starting urination</a:t>
            </a:r>
          </a:p>
          <a:p>
            <a:r>
              <a:rPr lang="en-US" sz="3200" dirty="0" smtClean="0"/>
              <a:t>Increased frequency in passing urine</a:t>
            </a:r>
          </a:p>
          <a:p>
            <a:r>
              <a:rPr lang="en-US" sz="3200" dirty="0" smtClean="0"/>
              <a:t>Pain during sexual intercourse</a:t>
            </a:r>
          </a:p>
          <a:p>
            <a:r>
              <a:rPr lang="en-US" sz="3200" dirty="0" smtClean="0"/>
              <a:t>Fever</a:t>
            </a:r>
          </a:p>
          <a:p>
            <a:r>
              <a:rPr lang="en-US" sz="3200" dirty="0" smtClean="0"/>
              <a:t>Itching, tenderness, or swelling in penis or groin area</a:t>
            </a:r>
          </a:p>
          <a:p>
            <a:r>
              <a:rPr lang="en-US" sz="3200" dirty="0" smtClean="0"/>
              <a:t>Pelvic pain (for women)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urethritis</a:t>
            </a:r>
            <a:endParaRPr lang="en-US" dirty="0"/>
          </a:p>
        </p:txBody>
      </p:sp>
      <p:sp>
        <p:nvSpPr>
          <p:cNvPr id="3" name="Content Placeholder 2"/>
          <p:cNvSpPr>
            <a:spLocks noGrp="1"/>
          </p:cNvSpPr>
          <p:nvPr>
            <p:ph sz="quarter" idx="1"/>
          </p:nvPr>
        </p:nvSpPr>
        <p:spPr>
          <a:xfrm>
            <a:off x="251520" y="1447800"/>
            <a:ext cx="8892480" cy="5221560"/>
          </a:xfrm>
        </p:spPr>
        <p:txBody>
          <a:bodyPr>
            <a:normAutofit/>
          </a:bodyPr>
          <a:lstStyle/>
          <a:p>
            <a:r>
              <a:rPr lang="en-US" dirty="0" smtClean="0"/>
              <a:t>Men with urethritis are at risk for the following complications:</a:t>
            </a:r>
          </a:p>
          <a:p>
            <a:pPr lvl="1">
              <a:buFont typeface="Wingdings 2" pitchFamily="18" charset="2"/>
              <a:buChar char="P"/>
            </a:pPr>
            <a:r>
              <a:rPr lang="en-US" dirty="0" smtClean="0"/>
              <a:t>Bladder infection (cystitis)</a:t>
            </a:r>
          </a:p>
          <a:p>
            <a:pPr lvl="1">
              <a:buFont typeface="Wingdings 2" pitchFamily="18" charset="2"/>
              <a:buChar char="P"/>
            </a:pPr>
            <a:r>
              <a:rPr lang="en-US" dirty="0" smtClean="0"/>
              <a:t>Epididymitis</a:t>
            </a:r>
          </a:p>
          <a:p>
            <a:pPr lvl="1">
              <a:buFont typeface="Wingdings 2" pitchFamily="18" charset="2"/>
              <a:buChar char="P"/>
            </a:pPr>
            <a:r>
              <a:rPr lang="en-US" dirty="0" smtClean="0"/>
              <a:t>Infection in the testicles (</a:t>
            </a:r>
            <a:r>
              <a:rPr lang="en-US" dirty="0" err="1" smtClean="0"/>
              <a:t>orchitis</a:t>
            </a:r>
            <a:r>
              <a:rPr lang="en-US" dirty="0" smtClean="0"/>
              <a:t>)</a:t>
            </a:r>
          </a:p>
          <a:p>
            <a:pPr lvl="1">
              <a:buFont typeface="Wingdings 2" pitchFamily="18" charset="2"/>
              <a:buChar char="P"/>
            </a:pPr>
            <a:r>
              <a:rPr lang="en-US" dirty="0" smtClean="0"/>
              <a:t>Prostate infection (prostatitis)</a:t>
            </a:r>
          </a:p>
          <a:p>
            <a:pPr lvl="1">
              <a:buFont typeface="Wingdings 2" pitchFamily="18" charset="2"/>
              <a:buChar char="P"/>
            </a:pPr>
            <a:r>
              <a:rPr lang="en-US" dirty="0" smtClean="0"/>
              <a:t>Abscess formation</a:t>
            </a:r>
          </a:p>
          <a:p>
            <a:r>
              <a:rPr lang="en-US" dirty="0" smtClean="0"/>
              <a:t>Women with urethritis are at risk for the following complications:</a:t>
            </a:r>
          </a:p>
          <a:p>
            <a:pPr lvl="1">
              <a:buFont typeface="Wingdings 2" pitchFamily="18" charset="2"/>
              <a:buChar char="P"/>
            </a:pPr>
            <a:r>
              <a:rPr lang="en-US" dirty="0" smtClean="0"/>
              <a:t>Bladder infection (cystitis)</a:t>
            </a:r>
          </a:p>
          <a:p>
            <a:pPr lvl="1">
              <a:buFont typeface="Wingdings 2" pitchFamily="18" charset="2"/>
              <a:buChar char="P"/>
            </a:pPr>
            <a:r>
              <a:rPr lang="en-US" dirty="0" smtClean="0"/>
              <a:t>Cervicitis</a:t>
            </a:r>
          </a:p>
          <a:p>
            <a:pPr lvl="1">
              <a:buFont typeface="Wingdings 2" pitchFamily="18" charset="2"/>
              <a:buChar char="P"/>
            </a:pPr>
            <a:r>
              <a:rPr lang="en-US" dirty="0" smtClean="0"/>
              <a:t>Pelvic inflammatory disease (PID -- an infection of the uterus lining, fallopian tubes, or ovaries)</a:t>
            </a:r>
          </a:p>
          <a:p>
            <a:pPr lvl="1">
              <a:buFont typeface="Wingdings 2" pitchFamily="18" charset="2"/>
              <a:buChar char="P"/>
            </a:pPr>
            <a:r>
              <a:rPr lang="en-US" dirty="0" smtClean="0"/>
              <a:t>Abscess formation </a:t>
            </a:r>
          </a:p>
          <a:p>
            <a:endParaRPr lang="en-US" dirty="0" smtClean="0"/>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urethritis</a:t>
            </a:r>
            <a:endParaRPr lang="en-US" dirty="0"/>
          </a:p>
        </p:txBody>
      </p:sp>
      <p:sp>
        <p:nvSpPr>
          <p:cNvPr id="3" name="Content Placeholder 2"/>
          <p:cNvSpPr>
            <a:spLocks noGrp="1"/>
          </p:cNvSpPr>
          <p:nvPr>
            <p:ph sz="quarter" idx="1"/>
          </p:nvPr>
        </p:nvSpPr>
        <p:spPr>
          <a:xfrm>
            <a:off x="467544" y="1700808"/>
            <a:ext cx="8219256" cy="5157192"/>
          </a:xfrm>
        </p:spPr>
        <p:txBody>
          <a:bodyPr>
            <a:normAutofit fontScale="92500" lnSpcReduction="10000"/>
          </a:bodyPr>
          <a:lstStyle/>
          <a:p>
            <a:r>
              <a:rPr lang="en-US" sz="3200" dirty="0" smtClean="0"/>
              <a:t>Physical examination, including the genitals, abdomen, and rectum</a:t>
            </a:r>
          </a:p>
          <a:p>
            <a:r>
              <a:rPr lang="en-US" sz="3200" dirty="0" smtClean="0"/>
              <a:t>Urine tests for gonorrhea, </a:t>
            </a:r>
            <a:r>
              <a:rPr lang="en-US" sz="3200" dirty="0" err="1" smtClean="0"/>
              <a:t>chlamydia</a:t>
            </a:r>
            <a:r>
              <a:rPr lang="en-US" sz="3200" dirty="0" smtClean="0"/>
              <a:t>, or other bacteria</a:t>
            </a:r>
          </a:p>
          <a:p>
            <a:r>
              <a:rPr lang="en-US" sz="3200" dirty="0" smtClean="0"/>
              <a:t>Examination of any discharge under a microscope</a:t>
            </a:r>
          </a:p>
          <a:p>
            <a:r>
              <a:rPr lang="en-US" sz="3200" dirty="0" smtClean="0"/>
              <a:t>Complete blood count (CBC)</a:t>
            </a:r>
          </a:p>
          <a:p>
            <a:r>
              <a:rPr lang="en-US" sz="3200" dirty="0" smtClean="0"/>
              <a:t>C-reactive protein test </a:t>
            </a:r>
          </a:p>
          <a:p>
            <a:r>
              <a:rPr lang="en-US" sz="3200" dirty="0" smtClean="0"/>
              <a:t>Pelvic ultrasound (women only)</a:t>
            </a:r>
          </a:p>
          <a:p>
            <a:r>
              <a:rPr lang="en-US" sz="3200" dirty="0" smtClean="0"/>
              <a:t>Pregnancy test (women only)</a:t>
            </a:r>
          </a:p>
          <a:p>
            <a:r>
              <a:rPr lang="en-US" sz="3200" dirty="0" smtClean="0"/>
              <a:t>Urinalysis</a:t>
            </a:r>
          </a:p>
          <a:p>
            <a:r>
              <a:rPr lang="en-US" sz="3200" dirty="0" smtClean="0"/>
              <a:t>Culture and sensitivity</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smtClean="0"/>
              <a:t>Treatment </a:t>
            </a:r>
            <a:endParaRPr lang="en-US" dirty="0"/>
          </a:p>
        </p:txBody>
      </p:sp>
      <p:sp>
        <p:nvSpPr>
          <p:cNvPr id="3" name="Content Placeholder 2"/>
          <p:cNvSpPr>
            <a:spLocks noGrp="1"/>
          </p:cNvSpPr>
          <p:nvPr>
            <p:ph sz="quarter" idx="1"/>
          </p:nvPr>
        </p:nvSpPr>
        <p:spPr>
          <a:xfrm>
            <a:off x="0" y="836712"/>
            <a:ext cx="8686800" cy="6021288"/>
          </a:xfrm>
        </p:spPr>
        <p:txBody>
          <a:bodyPr>
            <a:normAutofit/>
          </a:bodyPr>
          <a:lstStyle/>
          <a:p>
            <a:r>
              <a:rPr lang="en-US" dirty="0" smtClean="0"/>
              <a:t>The goals of treatment are to:</a:t>
            </a:r>
          </a:p>
          <a:p>
            <a:pPr lvl="2">
              <a:buFont typeface="Wingdings 2" pitchFamily="18" charset="2"/>
              <a:buChar char="P"/>
            </a:pPr>
            <a:r>
              <a:rPr lang="en-US" dirty="0" smtClean="0"/>
              <a:t>Eliminate the cause of infection</a:t>
            </a:r>
          </a:p>
          <a:p>
            <a:pPr lvl="2">
              <a:buFont typeface="Wingdings 2" pitchFamily="18" charset="2"/>
              <a:buChar char="P"/>
            </a:pPr>
            <a:r>
              <a:rPr lang="en-US" dirty="0" smtClean="0"/>
              <a:t>Improve symptoms</a:t>
            </a:r>
          </a:p>
          <a:p>
            <a:pPr lvl="2">
              <a:buFont typeface="Wingdings 2" pitchFamily="18" charset="2"/>
              <a:buChar char="P"/>
            </a:pPr>
            <a:r>
              <a:rPr lang="en-US" dirty="0" smtClean="0"/>
              <a:t>Prevent complications</a:t>
            </a:r>
          </a:p>
          <a:p>
            <a:pPr lvl="2">
              <a:buFont typeface="Wingdings 2" pitchFamily="18" charset="2"/>
              <a:buChar char="P"/>
            </a:pPr>
            <a:r>
              <a:rPr lang="en-US" dirty="0" smtClean="0"/>
              <a:t>Prevent the spread of infection</a:t>
            </a:r>
          </a:p>
          <a:p>
            <a:r>
              <a:rPr lang="en-US" dirty="0" smtClean="0"/>
              <a:t>Syndromic management approach-follow the flow chart for urethra discharge:-</a:t>
            </a:r>
          </a:p>
          <a:p>
            <a:r>
              <a:rPr lang="en-US" dirty="0" err="1" smtClean="0"/>
              <a:t>Cefixime</a:t>
            </a:r>
            <a:r>
              <a:rPr lang="en-US" dirty="0" smtClean="0"/>
              <a:t> 400mg stat and Tabs </a:t>
            </a:r>
            <a:r>
              <a:rPr lang="en-US" dirty="0" err="1" smtClean="0"/>
              <a:t>Azithromycin</a:t>
            </a:r>
            <a:r>
              <a:rPr lang="en-US" dirty="0" smtClean="0"/>
              <a:t> </a:t>
            </a:r>
            <a:r>
              <a:rPr lang="en-US" dirty="0" smtClean="0"/>
              <a:t>1.5gm stat </a:t>
            </a:r>
            <a:endParaRPr lang="en-US" dirty="0" smtClean="0"/>
          </a:p>
          <a:p>
            <a:r>
              <a:rPr lang="en-US" dirty="0" smtClean="0"/>
              <a:t>If discharge persists after 7 days </a:t>
            </a:r>
            <a:r>
              <a:rPr lang="en-US" dirty="0" smtClean="0"/>
              <a:t>treatment </a:t>
            </a:r>
          </a:p>
          <a:p>
            <a:pPr lvl="1">
              <a:buFont typeface="Wingdings" pitchFamily="2" charset="2"/>
              <a:buChar char="§"/>
            </a:pPr>
            <a:r>
              <a:rPr lang="en-US" dirty="0" smtClean="0"/>
              <a:t>Give Alternative urethritis </a:t>
            </a:r>
            <a:r>
              <a:rPr lang="en-US" dirty="0" smtClean="0"/>
              <a:t>treatment </a:t>
            </a:r>
            <a:r>
              <a:rPr lang="en-US" dirty="0" smtClean="0"/>
              <a:t>and 4 Cs </a:t>
            </a:r>
          </a:p>
          <a:p>
            <a:pPr lvl="1">
              <a:buFont typeface="Wingdings" pitchFamily="2" charset="2"/>
              <a:buChar char="§"/>
            </a:pPr>
            <a:r>
              <a:rPr lang="en-US" dirty="0" smtClean="0"/>
              <a:t>IM </a:t>
            </a:r>
            <a:r>
              <a:rPr lang="en-US" dirty="0" err="1" smtClean="0"/>
              <a:t>Ceftriaxone</a:t>
            </a:r>
            <a:r>
              <a:rPr lang="en-US" dirty="0" smtClean="0"/>
              <a:t> 500mg Stat and Tabs </a:t>
            </a:r>
          </a:p>
          <a:p>
            <a:pPr lvl="1">
              <a:buFont typeface="Wingdings" pitchFamily="2" charset="2"/>
              <a:buChar char="§"/>
            </a:pPr>
            <a:r>
              <a:rPr lang="en-US" dirty="0" err="1" smtClean="0"/>
              <a:t>Azithromycin</a:t>
            </a:r>
            <a:r>
              <a:rPr lang="en-US" dirty="0" smtClean="0"/>
              <a:t> 1.5 gm stat </a:t>
            </a:r>
            <a:endParaRPr lang="en-US" dirty="0" smtClean="0"/>
          </a:p>
          <a:p>
            <a:r>
              <a:rPr lang="en-US" dirty="0" smtClean="0"/>
              <a:t>or </a:t>
            </a:r>
            <a:r>
              <a:rPr lang="en-US" dirty="0" smtClean="0"/>
              <a:t>IM </a:t>
            </a:r>
            <a:r>
              <a:rPr lang="en-US" dirty="0" err="1" smtClean="0"/>
              <a:t>Gentamicin</a:t>
            </a:r>
            <a:r>
              <a:rPr lang="en-US" dirty="0" smtClean="0"/>
              <a:t> </a:t>
            </a:r>
            <a:r>
              <a:rPr lang="en-US" dirty="0" smtClean="0"/>
              <a:t>240mg Stat and Tabs </a:t>
            </a:r>
            <a:r>
              <a:rPr lang="en-US" dirty="0" err="1" smtClean="0"/>
              <a:t>Azithromycin</a:t>
            </a:r>
            <a:r>
              <a:rPr lang="en-US" dirty="0" smtClean="0"/>
              <a:t> </a:t>
            </a:r>
            <a:r>
              <a:rPr lang="en-US" dirty="0" smtClean="0"/>
              <a:t>1.5 gm stat </a:t>
            </a:r>
            <a:endParaRPr lang="en-US" dirty="0" smtClean="0"/>
          </a:p>
          <a:p>
            <a:r>
              <a:rPr lang="en-US" dirty="0" smtClean="0"/>
              <a:t>If discharge persists </a:t>
            </a:r>
            <a:r>
              <a:rPr lang="en-US" dirty="0" smtClean="0"/>
              <a:t>after days </a:t>
            </a:r>
            <a:r>
              <a:rPr lang="en-US" dirty="0" smtClean="0"/>
              <a:t>treatment Refer for investigations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Prevention and control</a:t>
            </a:r>
            <a:endParaRPr lang="en-US" dirty="0"/>
          </a:p>
        </p:txBody>
      </p:sp>
      <p:sp>
        <p:nvSpPr>
          <p:cNvPr id="3" name="Content Placeholder 2"/>
          <p:cNvSpPr>
            <a:spLocks noGrp="1"/>
          </p:cNvSpPr>
          <p:nvPr>
            <p:ph sz="quarter" idx="1"/>
          </p:nvPr>
        </p:nvSpPr>
        <p:spPr>
          <a:xfrm>
            <a:off x="323528" y="980728"/>
            <a:ext cx="8640960" cy="5688632"/>
          </a:xfrm>
        </p:spPr>
        <p:txBody>
          <a:bodyPr>
            <a:normAutofit/>
          </a:bodyPr>
          <a:lstStyle/>
          <a:p>
            <a:r>
              <a:rPr lang="en-US" dirty="0" smtClean="0"/>
              <a:t>Practice safer sex</a:t>
            </a:r>
          </a:p>
          <a:p>
            <a:r>
              <a:rPr lang="en-US" dirty="0" smtClean="0"/>
              <a:t>Early detection and treatment</a:t>
            </a:r>
          </a:p>
          <a:p>
            <a:r>
              <a:rPr lang="en-US" dirty="0" smtClean="0"/>
              <a:t>No sex until antibiotic treatment is completed and your usual sexual partner has completed treatment</a:t>
            </a:r>
          </a:p>
          <a:p>
            <a:r>
              <a:rPr lang="en-US" dirty="0" smtClean="0"/>
              <a:t>A follow-up test must be done to make sure that treatment has cleared the infection</a:t>
            </a:r>
          </a:p>
          <a:p>
            <a:r>
              <a:rPr lang="en-US" dirty="0" smtClean="0"/>
              <a:t>All sexual partners need to be contacted, tested and treated, if indicated. Even if partners have no symptoms they may be able to transmit infection to other sexual partners</a:t>
            </a:r>
          </a:p>
          <a:p>
            <a:r>
              <a:rPr lang="en-US" dirty="0" smtClean="0"/>
              <a:t>Testing to exclude other sexually transmitted infections is advisable.</a:t>
            </a:r>
          </a:p>
          <a:p>
            <a:r>
              <a:rPr lang="en-US" dirty="0" smtClean="0"/>
              <a:t>Promote the ABC=</a:t>
            </a:r>
            <a:r>
              <a:rPr lang="en-US" dirty="0" err="1" smtClean="0"/>
              <a:t>Abstinance</a:t>
            </a:r>
            <a:r>
              <a:rPr lang="en-US" dirty="0" smtClean="0"/>
              <a:t>, Being faithful, Consistent and correct use of condoms</a:t>
            </a:r>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6" name="Picture 5" descr="gonococcal urethritis PE"/>
          <p:cNvPicPr>
            <a:picLocks noChangeAspect="1" noChangeArrowheads="1"/>
          </p:cNvPicPr>
          <p:nvPr/>
        </p:nvPicPr>
        <p:blipFill>
          <a:blip r:embed="rId2" cstate="print"/>
          <a:srcRect/>
          <a:stretch>
            <a:fillRect/>
          </a:stretch>
        </p:blipFill>
        <p:spPr bwMode="auto">
          <a:xfrm>
            <a:off x="0" y="228600"/>
            <a:ext cx="8748464"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PenileDischrgGonococcal3_991209"/>
          <p:cNvPicPr>
            <a:picLocks noGrp="1" noChangeAspect="1" noChangeArrowheads="1"/>
          </p:cNvPicPr>
          <p:nvPr>
            <p:ph sz="quarter" idx="1"/>
          </p:nvPr>
        </p:nvPicPr>
        <p:blipFill>
          <a:blip r:embed="rId2" cstate="print"/>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5" name="AutoShape 5"/>
          <p:cNvSpPr>
            <a:spLocks noChangeArrowheads="1"/>
          </p:cNvSpPr>
          <p:nvPr/>
        </p:nvSpPr>
        <p:spPr bwMode="auto">
          <a:xfrm>
            <a:off x="914400" y="838200"/>
            <a:ext cx="3157534" cy="1295400"/>
          </a:xfrm>
          <a:prstGeom prst="flowChartProcess">
            <a:avLst/>
          </a:prstGeom>
          <a:solidFill>
            <a:srgbClr val="FFFFFF"/>
          </a:solidFill>
          <a:ln w="9525">
            <a:solidFill>
              <a:schemeClr val="tx1"/>
            </a:solidFill>
            <a:miter lim="800000"/>
            <a:headEnd/>
            <a:tailEnd/>
          </a:ln>
          <a:effectLst/>
        </p:spPr>
        <p:txBody>
          <a:bodyPr wrap="none" anchor="ctr"/>
          <a:lstStyle/>
          <a:p>
            <a:r>
              <a:rPr lang="en-US" sz="2000" b="0" i="0" dirty="0"/>
              <a:t>History and examination</a:t>
            </a:r>
          </a:p>
          <a:p>
            <a:r>
              <a:rPr lang="en-US" sz="2000" b="0" i="0" dirty="0"/>
              <a:t>Milk urethral D</a:t>
            </a:r>
          </a:p>
          <a:p>
            <a:r>
              <a:rPr lang="en-US" sz="2000" b="0" i="0" dirty="0"/>
              <a:t>Ask for </a:t>
            </a:r>
            <a:r>
              <a:rPr lang="en-US" sz="2000" b="0" i="0" dirty="0" err="1"/>
              <a:t>VDRL</a:t>
            </a:r>
            <a:r>
              <a:rPr lang="en-US" sz="2000" b="0" i="0" dirty="0"/>
              <a:t>/HIV ab test</a:t>
            </a:r>
            <a:r>
              <a:rPr lang="en-US" dirty="0"/>
              <a:t> </a:t>
            </a:r>
          </a:p>
        </p:txBody>
      </p:sp>
      <p:sp>
        <p:nvSpPr>
          <p:cNvPr id="327686" name="AutoShape 6"/>
          <p:cNvSpPr>
            <a:spLocks noChangeArrowheads="1"/>
          </p:cNvSpPr>
          <p:nvPr/>
        </p:nvSpPr>
        <p:spPr bwMode="auto">
          <a:xfrm>
            <a:off x="2057400" y="2209800"/>
            <a:ext cx="457200" cy="609600"/>
          </a:xfrm>
          <a:prstGeom prst="down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n-GB"/>
          </a:p>
        </p:txBody>
      </p:sp>
      <p:sp>
        <p:nvSpPr>
          <p:cNvPr id="327687" name="Rectangle 7"/>
          <p:cNvSpPr>
            <a:spLocks noChangeArrowheads="1"/>
          </p:cNvSpPr>
          <p:nvPr/>
        </p:nvSpPr>
        <p:spPr bwMode="auto">
          <a:xfrm>
            <a:off x="381000" y="381000"/>
            <a:ext cx="8597900" cy="457200"/>
          </a:xfrm>
          <a:prstGeom prst="rect">
            <a:avLst/>
          </a:prstGeom>
          <a:noFill/>
          <a:ln w="9525">
            <a:noFill/>
            <a:miter lim="800000"/>
            <a:headEnd/>
            <a:tailEnd/>
          </a:ln>
          <a:effectLst/>
        </p:spPr>
        <p:txBody>
          <a:bodyPr wrap="none">
            <a:spAutoFit/>
          </a:bodyPr>
          <a:lstStyle/>
          <a:p>
            <a:r>
              <a:rPr lang="en-US" b="0" i="0">
                <a:solidFill>
                  <a:srgbClr val="FFFFFF"/>
                </a:solidFill>
              </a:rPr>
              <a:t>MALE PATIENT COMPLAINING OF URETHRAL DISCHARGE</a:t>
            </a:r>
          </a:p>
        </p:txBody>
      </p:sp>
      <p:sp>
        <p:nvSpPr>
          <p:cNvPr id="327688" name="AutoShape 8"/>
          <p:cNvSpPr>
            <a:spLocks noChangeArrowheads="1"/>
          </p:cNvSpPr>
          <p:nvPr/>
        </p:nvSpPr>
        <p:spPr bwMode="auto">
          <a:xfrm>
            <a:off x="990600" y="2895600"/>
            <a:ext cx="2743200" cy="533400"/>
          </a:xfrm>
          <a:prstGeom prst="flowChartProcess">
            <a:avLst/>
          </a:prstGeom>
          <a:solidFill>
            <a:srgbClr val="FFFFFF"/>
          </a:solidFill>
          <a:ln w="9525">
            <a:solidFill>
              <a:schemeClr val="tx1"/>
            </a:solidFill>
            <a:miter lim="800000"/>
            <a:headEnd/>
            <a:tailEnd/>
          </a:ln>
          <a:effectLst/>
        </p:spPr>
        <p:txBody>
          <a:bodyPr wrap="none" anchor="ctr"/>
          <a:lstStyle/>
          <a:p>
            <a:r>
              <a:rPr lang="en-US" sz="2000" b="0" i="0" dirty="0" smtClean="0"/>
              <a:t>Diagnosis </a:t>
            </a:r>
            <a:r>
              <a:rPr lang="en-US" sz="2000" b="0" i="0" dirty="0"/>
              <a:t>confirmed</a:t>
            </a:r>
          </a:p>
        </p:txBody>
      </p:sp>
      <p:sp>
        <p:nvSpPr>
          <p:cNvPr id="327689" name="AutoShape 9"/>
          <p:cNvSpPr>
            <a:spLocks noChangeArrowheads="1"/>
          </p:cNvSpPr>
          <p:nvPr/>
        </p:nvSpPr>
        <p:spPr bwMode="auto">
          <a:xfrm>
            <a:off x="2057400" y="3581400"/>
            <a:ext cx="457200" cy="762000"/>
          </a:xfrm>
          <a:prstGeom prst="down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GB"/>
          </a:p>
        </p:txBody>
      </p:sp>
      <p:sp>
        <p:nvSpPr>
          <p:cNvPr id="327691" name="Rectangle 11"/>
          <p:cNvSpPr>
            <a:spLocks noChangeArrowheads="1"/>
          </p:cNvSpPr>
          <p:nvPr/>
        </p:nvSpPr>
        <p:spPr bwMode="auto">
          <a:xfrm>
            <a:off x="2590800" y="3681413"/>
            <a:ext cx="559769"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7692" name="AutoShape 12"/>
          <p:cNvSpPr>
            <a:spLocks noChangeArrowheads="1"/>
          </p:cNvSpPr>
          <p:nvPr/>
        </p:nvSpPr>
        <p:spPr bwMode="auto">
          <a:xfrm>
            <a:off x="3810000" y="2895600"/>
            <a:ext cx="838200" cy="457200"/>
          </a:xfrm>
          <a:prstGeom prst="rightArrow">
            <a:avLst>
              <a:gd name="adj1" fmla="val 50000"/>
              <a:gd name="adj2" fmla="val 45833"/>
            </a:avLst>
          </a:prstGeom>
          <a:solidFill>
            <a:schemeClr val="accent1"/>
          </a:solidFill>
          <a:ln w="9525">
            <a:solidFill>
              <a:schemeClr val="tx1"/>
            </a:solidFill>
            <a:miter lim="800000"/>
            <a:headEnd/>
            <a:tailEnd/>
          </a:ln>
          <a:effectLst/>
        </p:spPr>
        <p:txBody>
          <a:bodyPr wrap="none" anchor="ctr"/>
          <a:lstStyle/>
          <a:p>
            <a:endParaRPr lang="en-GB"/>
          </a:p>
        </p:txBody>
      </p:sp>
      <p:sp>
        <p:nvSpPr>
          <p:cNvPr id="327693" name="Rectangle 13"/>
          <p:cNvSpPr>
            <a:spLocks noChangeArrowheads="1"/>
          </p:cNvSpPr>
          <p:nvPr/>
        </p:nvSpPr>
        <p:spPr bwMode="auto">
          <a:xfrm>
            <a:off x="3962400" y="2640013"/>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7694" name="AutoShape 14"/>
          <p:cNvSpPr>
            <a:spLocks noChangeArrowheads="1"/>
          </p:cNvSpPr>
          <p:nvPr/>
        </p:nvSpPr>
        <p:spPr bwMode="auto">
          <a:xfrm>
            <a:off x="1295400" y="4419600"/>
            <a:ext cx="4133856" cy="1981200"/>
          </a:xfrm>
          <a:prstGeom prst="flowChartProcess">
            <a:avLst/>
          </a:prstGeom>
          <a:solidFill>
            <a:srgbClr val="FFFFFF"/>
          </a:solidFill>
          <a:ln w="9525">
            <a:solidFill>
              <a:schemeClr val="tx1"/>
            </a:solidFill>
            <a:miter lim="800000"/>
            <a:headEnd/>
            <a:tailEnd/>
          </a:ln>
          <a:effectLst/>
        </p:spPr>
        <p:txBody>
          <a:bodyPr wrap="none" anchor="ctr"/>
          <a:lstStyle/>
          <a:p>
            <a:pPr>
              <a:buFont typeface="Wingdings" pitchFamily="2" charset="2"/>
              <a:buChar char="ü"/>
            </a:pPr>
            <a:r>
              <a:rPr lang="en-US" sz="2000" b="0" i="0" dirty="0"/>
              <a:t>Rx for gonorrhoea/c trachomatis</a:t>
            </a:r>
          </a:p>
          <a:p>
            <a:pPr>
              <a:buFont typeface="Wingdings" pitchFamily="2" charset="2"/>
              <a:buChar char="ü"/>
            </a:pPr>
            <a:r>
              <a:rPr lang="en-US" sz="2000" b="0" i="0" dirty="0"/>
              <a:t>Education for behaviour </a:t>
            </a:r>
          </a:p>
          <a:p>
            <a:pPr>
              <a:buFont typeface="Wingdings" pitchFamily="2" charset="2"/>
              <a:buNone/>
            </a:pPr>
            <a:r>
              <a:rPr lang="en-US" sz="2000" b="0" i="0" dirty="0"/>
              <a:t>   change</a:t>
            </a:r>
          </a:p>
          <a:p>
            <a:pPr>
              <a:buFont typeface="Wingdings" pitchFamily="2" charset="2"/>
              <a:buChar char="ü"/>
            </a:pPr>
            <a:r>
              <a:rPr lang="en-US" sz="2000" b="0" i="0" dirty="0"/>
              <a:t>Promote/provide condoms</a:t>
            </a:r>
          </a:p>
          <a:p>
            <a:pPr>
              <a:buFont typeface="Wingdings" pitchFamily="2" charset="2"/>
              <a:buChar char="ü"/>
            </a:pPr>
            <a:r>
              <a:rPr lang="en-US" sz="2000" b="0" i="0" dirty="0"/>
              <a:t>Partner mgt </a:t>
            </a:r>
          </a:p>
          <a:p>
            <a:pPr>
              <a:buFont typeface="Wingdings" pitchFamily="2" charset="2"/>
              <a:buChar char="ü"/>
            </a:pPr>
            <a:r>
              <a:rPr lang="en-US" sz="2000" b="0" i="0" dirty="0"/>
              <a:t>A revisit/follow up</a:t>
            </a:r>
          </a:p>
        </p:txBody>
      </p:sp>
      <p:sp>
        <p:nvSpPr>
          <p:cNvPr id="327695" name="AutoShape 15"/>
          <p:cNvSpPr>
            <a:spLocks noChangeArrowheads="1"/>
          </p:cNvSpPr>
          <p:nvPr/>
        </p:nvSpPr>
        <p:spPr bwMode="auto">
          <a:xfrm>
            <a:off x="4800600" y="2286000"/>
            <a:ext cx="3914804" cy="1828800"/>
          </a:xfrm>
          <a:prstGeom prst="flowChartProcess">
            <a:avLst/>
          </a:prstGeom>
          <a:solidFill>
            <a:srgbClr val="FFFFFF"/>
          </a:solidFill>
          <a:ln w="9525">
            <a:solidFill>
              <a:schemeClr val="tx1"/>
            </a:solidFill>
            <a:miter lim="800000"/>
            <a:headEnd/>
            <a:tailEnd/>
          </a:ln>
          <a:effectLst/>
        </p:spPr>
        <p:txBody>
          <a:bodyPr wrap="none" anchor="ctr"/>
          <a:lstStyle/>
          <a:p>
            <a:pPr>
              <a:buFont typeface="Wingdings" pitchFamily="2" charset="2"/>
              <a:buChar char="ü"/>
            </a:pPr>
            <a:r>
              <a:rPr lang="en-US" sz="2000" b="0" i="0" dirty="0"/>
              <a:t>Education for behaviour change</a:t>
            </a:r>
          </a:p>
          <a:p>
            <a:pPr>
              <a:buFont typeface="Wingdings" pitchFamily="2" charset="2"/>
              <a:buChar char="ü"/>
            </a:pPr>
            <a:r>
              <a:rPr lang="en-US" sz="2000" b="0" i="0" dirty="0"/>
              <a:t>Provide condoms/protection</a:t>
            </a:r>
            <a:r>
              <a:rPr lang="en-US" dirty="0"/>
              <a:t> </a:t>
            </a:r>
          </a:p>
          <a:p>
            <a:r>
              <a:rPr lang="en-US" dirty="0"/>
              <a:t>Review if symptoms persist.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686"/>
                                        </p:tgtEl>
                                        <p:attrNameLst>
                                          <p:attrName>style.visibility</p:attrName>
                                        </p:attrNameLst>
                                      </p:cBhvr>
                                      <p:to>
                                        <p:strVal val="visible"/>
                                      </p:to>
                                    </p:set>
                                    <p:animEffect transition="in" filter="box(in)">
                                      <p:cBhvr>
                                        <p:cTn id="7" dur="500"/>
                                        <p:tgtEl>
                                          <p:spTgt spid="3276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688"/>
                                        </p:tgtEl>
                                        <p:attrNameLst>
                                          <p:attrName>style.visibility</p:attrName>
                                        </p:attrNameLst>
                                      </p:cBhvr>
                                      <p:to>
                                        <p:strVal val="visible"/>
                                      </p:to>
                                    </p:set>
                                    <p:anim calcmode="lin" valueType="num">
                                      <p:cBhvr additive="base">
                                        <p:cTn id="12" dur="2000" fill="hold"/>
                                        <p:tgtEl>
                                          <p:spTgt spid="327688"/>
                                        </p:tgtEl>
                                        <p:attrNameLst>
                                          <p:attrName>ppt_x</p:attrName>
                                        </p:attrNameLst>
                                      </p:cBhvr>
                                      <p:tavLst>
                                        <p:tav tm="0">
                                          <p:val>
                                            <p:strVal val="#ppt_x"/>
                                          </p:val>
                                        </p:tav>
                                        <p:tav tm="100000">
                                          <p:val>
                                            <p:strVal val="#ppt_x"/>
                                          </p:val>
                                        </p:tav>
                                      </p:tavLst>
                                    </p:anim>
                                    <p:anim calcmode="lin" valueType="num">
                                      <p:cBhvr additive="base">
                                        <p:cTn id="13" dur="2000" fill="hold"/>
                                        <p:tgtEl>
                                          <p:spTgt spid="32768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7689"/>
                                        </p:tgtEl>
                                        <p:attrNameLst>
                                          <p:attrName>style.visibility</p:attrName>
                                        </p:attrNameLst>
                                      </p:cBhvr>
                                      <p:to>
                                        <p:strVal val="visible"/>
                                      </p:to>
                                    </p:set>
                                    <p:anim calcmode="lin" valueType="num">
                                      <p:cBhvr additive="base">
                                        <p:cTn id="17" dur="2000" fill="hold"/>
                                        <p:tgtEl>
                                          <p:spTgt spid="327689"/>
                                        </p:tgtEl>
                                        <p:attrNameLst>
                                          <p:attrName>ppt_x</p:attrName>
                                        </p:attrNameLst>
                                      </p:cBhvr>
                                      <p:tavLst>
                                        <p:tav tm="0">
                                          <p:val>
                                            <p:strVal val="#ppt_x"/>
                                          </p:val>
                                        </p:tav>
                                        <p:tav tm="100000">
                                          <p:val>
                                            <p:strVal val="#ppt_x"/>
                                          </p:val>
                                        </p:tav>
                                      </p:tavLst>
                                    </p:anim>
                                    <p:anim calcmode="lin" valueType="num">
                                      <p:cBhvr additive="base">
                                        <p:cTn id="18" dur="2000" fill="hold"/>
                                        <p:tgtEl>
                                          <p:spTgt spid="327689"/>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327694"/>
                                        </p:tgtEl>
                                        <p:attrNameLst>
                                          <p:attrName>style.visibility</p:attrName>
                                        </p:attrNameLst>
                                      </p:cBhvr>
                                      <p:to>
                                        <p:strVal val="visible"/>
                                      </p:to>
                                    </p:set>
                                    <p:anim calcmode="lin" valueType="num">
                                      <p:cBhvr additive="base">
                                        <p:cTn id="22" dur="2000" fill="hold"/>
                                        <p:tgtEl>
                                          <p:spTgt spid="327694"/>
                                        </p:tgtEl>
                                        <p:attrNameLst>
                                          <p:attrName>ppt_x</p:attrName>
                                        </p:attrNameLst>
                                      </p:cBhvr>
                                      <p:tavLst>
                                        <p:tav tm="0">
                                          <p:val>
                                            <p:strVal val="#ppt_x"/>
                                          </p:val>
                                        </p:tav>
                                        <p:tav tm="100000">
                                          <p:val>
                                            <p:strVal val="#ppt_x"/>
                                          </p:val>
                                        </p:tav>
                                      </p:tavLst>
                                    </p:anim>
                                    <p:anim calcmode="lin" valueType="num">
                                      <p:cBhvr additive="base">
                                        <p:cTn id="23" dur="2000" fill="hold"/>
                                        <p:tgtEl>
                                          <p:spTgt spid="327694"/>
                                        </p:tgtEl>
                                        <p:attrNameLst>
                                          <p:attrName>ppt_y</p:attrName>
                                        </p:attrNameLst>
                                      </p:cBhvr>
                                      <p:tavLst>
                                        <p:tav tm="0">
                                          <p:val>
                                            <p:strVal val="1+#ppt_h/2"/>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32769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693"/>
                                        </p:tgtEl>
                                        <p:attrNameLst>
                                          <p:attrName>style.visibility</p:attrName>
                                        </p:attrNameLst>
                                      </p:cBhvr>
                                      <p:to>
                                        <p:strVal val="visible"/>
                                      </p:to>
                                    </p:set>
                                    <p:anim calcmode="lin" valueType="num">
                                      <p:cBhvr additive="base">
                                        <p:cTn id="30" dur="500" fill="hold"/>
                                        <p:tgtEl>
                                          <p:spTgt spid="327693"/>
                                        </p:tgtEl>
                                        <p:attrNameLst>
                                          <p:attrName>ppt_x</p:attrName>
                                        </p:attrNameLst>
                                      </p:cBhvr>
                                      <p:tavLst>
                                        <p:tav tm="0">
                                          <p:val>
                                            <p:strVal val="#ppt_x"/>
                                          </p:val>
                                        </p:tav>
                                        <p:tav tm="100000">
                                          <p:val>
                                            <p:strVal val="#ppt_x"/>
                                          </p:val>
                                        </p:tav>
                                      </p:tavLst>
                                    </p:anim>
                                    <p:anim calcmode="lin" valueType="num">
                                      <p:cBhvr additive="base">
                                        <p:cTn id="31" dur="500" fill="hold"/>
                                        <p:tgtEl>
                                          <p:spTgt spid="32769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7692"/>
                                        </p:tgtEl>
                                        <p:attrNameLst>
                                          <p:attrName>style.visibility</p:attrName>
                                        </p:attrNameLst>
                                      </p:cBhvr>
                                      <p:to>
                                        <p:strVal val="visible"/>
                                      </p:to>
                                    </p:set>
                                    <p:anim calcmode="lin" valueType="num">
                                      <p:cBhvr additive="base">
                                        <p:cTn id="34" dur="2000" fill="hold"/>
                                        <p:tgtEl>
                                          <p:spTgt spid="327692"/>
                                        </p:tgtEl>
                                        <p:attrNameLst>
                                          <p:attrName>ppt_x</p:attrName>
                                        </p:attrNameLst>
                                      </p:cBhvr>
                                      <p:tavLst>
                                        <p:tav tm="0">
                                          <p:val>
                                            <p:strVal val="#ppt_x"/>
                                          </p:val>
                                        </p:tav>
                                        <p:tav tm="100000">
                                          <p:val>
                                            <p:strVal val="#ppt_x"/>
                                          </p:val>
                                        </p:tav>
                                      </p:tavLst>
                                    </p:anim>
                                    <p:anim calcmode="lin" valueType="num">
                                      <p:cBhvr additive="base">
                                        <p:cTn id="35" dur="2000" fill="hold"/>
                                        <p:tgtEl>
                                          <p:spTgt spid="32769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27695"/>
                                        </p:tgtEl>
                                        <p:attrNameLst>
                                          <p:attrName>style.visibility</p:attrName>
                                        </p:attrNameLst>
                                      </p:cBhvr>
                                      <p:to>
                                        <p:strVal val="visible"/>
                                      </p:to>
                                    </p:set>
                                    <p:anim calcmode="lin" valueType="num">
                                      <p:cBhvr additive="base">
                                        <p:cTn id="39" dur="2000" fill="hold"/>
                                        <p:tgtEl>
                                          <p:spTgt spid="327695"/>
                                        </p:tgtEl>
                                        <p:attrNameLst>
                                          <p:attrName>ppt_x</p:attrName>
                                        </p:attrNameLst>
                                      </p:cBhvr>
                                      <p:tavLst>
                                        <p:tav tm="0">
                                          <p:val>
                                            <p:strVal val="#ppt_x"/>
                                          </p:val>
                                        </p:tav>
                                        <p:tav tm="100000">
                                          <p:val>
                                            <p:strVal val="#ppt_x"/>
                                          </p:val>
                                        </p:tav>
                                      </p:tavLst>
                                    </p:anim>
                                    <p:anim calcmode="lin" valueType="num">
                                      <p:cBhvr additive="base">
                                        <p:cTn id="40" dur="2000" fill="hold"/>
                                        <p:tgtEl>
                                          <p:spTgt spid="327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animBg="1"/>
      <p:bldP spid="327688" grpId="0" animBg="1"/>
      <p:bldP spid="327689" grpId="0" animBg="1"/>
      <p:bldP spid="327691" grpId="0"/>
      <p:bldP spid="327692" grpId="0" animBg="1"/>
      <p:bldP spid="327693" grpId="0"/>
      <p:bldP spid="327694" grpId="0" animBg="1"/>
      <p:bldP spid="3276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Male reproductive organs</a:t>
            </a:r>
            <a:br>
              <a:rPr lang="en-US" dirty="0" smtClean="0"/>
            </a:br>
            <a:r>
              <a:rPr lang="en-US" dirty="0" smtClean="0"/>
              <a:t>      External Anatomy</a:t>
            </a:r>
            <a:endParaRPr lang="en-US" dirty="0"/>
          </a:p>
        </p:txBody>
      </p:sp>
      <p:sp>
        <p:nvSpPr>
          <p:cNvPr id="3" name="Content Placeholder 2"/>
          <p:cNvSpPr>
            <a:spLocks noGrp="1"/>
          </p:cNvSpPr>
          <p:nvPr>
            <p:ph sz="quarter" idx="1"/>
          </p:nvPr>
        </p:nvSpPr>
        <p:spPr>
          <a:xfrm>
            <a:off x="179512" y="1447800"/>
            <a:ext cx="8964488" cy="5221560"/>
          </a:xfrm>
        </p:spPr>
        <p:txBody>
          <a:bodyPr>
            <a:normAutofit/>
          </a:bodyPr>
          <a:lstStyle/>
          <a:p>
            <a:r>
              <a:rPr lang="en-US" b="1" dirty="0" smtClean="0"/>
              <a:t>Penis: a cylindrical-shaped male organ made of </a:t>
            </a:r>
            <a:r>
              <a:rPr lang="en-US" b="1" dirty="0" err="1" smtClean="0"/>
              <a:t>specialisederectile</a:t>
            </a:r>
            <a:r>
              <a:rPr lang="en-US" b="1" dirty="0" smtClean="0"/>
              <a:t> spongy tissue that erects upon sexual arousal. </a:t>
            </a:r>
          </a:p>
          <a:p>
            <a:pPr>
              <a:buNone/>
            </a:pPr>
            <a:r>
              <a:rPr lang="en-US" dirty="0" smtClean="0"/>
              <a:t> 	▬ Its reproductive purpose is as a conduit for semen (and sperm).</a:t>
            </a:r>
          </a:p>
          <a:p>
            <a:pPr>
              <a:buNone/>
            </a:pPr>
            <a:r>
              <a:rPr lang="en-US" dirty="0" smtClean="0"/>
              <a:t>	▬ The head of the penis or </a:t>
            </a:r>
            <a:r>
              <a:rPr lang="en-US" i="1" dirty="0" err="1" smtClean="0"/>
              <a:t>glans</a:t>
            </a:r>
            <a:r>
              <a:rPr lang="en-US" i="1" dirty="0" smtClean="0"/>
              <a:t> contains many nerve endings and is covered by a loosely fitting skin called the foreskin. </a:t>
            </a:r>
          </a:p>
          <a:p>
            <a:r>
              <a:rPr lang="en-US" dirty="0" smtClean="0"/>
              <a:t>▬ There is no relationship between the size of the penis and sexual functioning.</a:t>
            </a:r>
          </a:p>
          <a:p>
            <a:r>
              <a:rPr lang="en-US" b="1" dirty="0" err="1" smtClean="0"/>
              <a:t>Scrotum:a</a:t>
            </a:r>
            <a:r>
              <a:rPr lang="en-US" b="1" dirty="0" smtClean="0"/>
              <a:t> sac-like pouch located behind the penis in which the main sex glands (testes) reside. The scrotum helps protect and regulate the temperature of the testes.</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2.Gonorrhoea</a:t>
            </a:r>
            <a:endParaRPr lang="en-US" dirty="0"/>
          </a:p>
        </p:txBody>
      </p:sp>
      <p:sp>
        <p:nvSpPr>
          <p:cNvPr id="3" name="Content Placeholder 2"/>
          <p:cNvSpPr>
            <a:spLocks noGrp="1"/>
          </p:cNvSpPr>
          <p:nvPr>
            <p:ph sz="quarter" idx="1"/>
          </p:nvPr>
        </p:nvSpPr>
        <p:spPr>
          <a:xfrm>
            <a:off x="914400" y="1844824"/>
            <a:ext cx="7772400" cy="4174976"/>
          </a:xfrm>
        </p:spPr>
        <p:txBody>
          <a:bodyPr>
            <a:normAutofit/>
          </a:bodyPr>
          <a:lstStyle/>
          <a:p>
            <a:r>
              <a:rPr lang="en-US" sz="3200" dirty="0" err="1" smtClean="0"/>
              <a:t>Gonorrhoea</a:t>
            </a:r>
            <a:r>
              <a:rPr lang="en-US" sz="3200" dirty="0" smtClean="0"/>
              <a:t> is a serious infection of the genital tract in both men and women, caused by a bacterium </a:t>
            </a:r>
            <a:r>
              <a:rPr lang="en-US" sz="3200" i="1" dirty="0" err="1" smtClean="0"/>
              <a:t>Neisseria</a:t>
            </a:r>
            <a:r>
              <a:rPr lang="en-US" sz="3200" i="1" dirty="0" smtClean="0"/>
              <a:t> </a:t>
            </a:r>
            <a:r>
              <a:rPr lang="en-US" sz="3200" i="1" dirty="0" err="1" smtClean="0"/>
              <a:t>gonorrhoeae</a:t>
            </a:r>
            <a:r>
              <a:rPr lang="en-US" sz="3200" dirty="0" smtClean="0"/>
              <a:t>, sometimes called the gonococcus.</a:t>
            </a:r>
          </a:p>
          <a:p>
            <a:r>
              <a:rPr lang="en-US" sz="3200" dirty="0" smtClean="0"/>
              <a:t>Incubation period is between 1-10 days</a:t>
            </a:r>
          </a:p>
          <a:p>
            <a:r>
              <a:rPr lang="en-US" sz="3200" dirty="0" err="1" smtClean="0"/>
              <a:t>Gonorrhoea</a:t>
            </a:r>
            <a:r>
              <a:rPr lang="en-US" sz="3200" dirty="0" smtClean="0"/>
              <a:t> is transmitted sexually, by oral, anal or genital sex.</a:t>
            </a:r>
            <a:endParaRPr lang="en-US" sz="32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quarter" idx="1"/>
          </p:nvPr>
        </p:nvSpPr>
        <p:spPr>
          <a:xfrm>
            <a:off x="323528" y="1447800"/>
            <a:ext cx="8640960" cy="5221560"/>
          </a:xfrm>
        </p:spPr>
        <p:txBody>
          <a:bodyPr>
            <a:normAutofit/>
          </a:bodyPr>
          <a:lstStyle/>
          <a:p>
            <a:r>
              <a:rPr lang="en-US" dirty="0" smtClean="0"/>
              <a:t>Both men and women may have </a:t>
            </a:r>
            <a:r>
              <a:rPr lang="en-US" dirty="0" err="1" smtClean="0"/>
              <a:t>gonorrhoea</a:t>
            </a:r>
            <a:r>
              <a:rPr lang="en-US" dirty="0" smtClean="0"/>
              <a:t> without having any symptoms and so can be infected, or spread infection, without knowing they have the disease. Some men never develop symptoms, but most do.</a:t>
            </a:r>
          </a:p>
          <a:p>
            <a:r>
              <a:rPr lang="en-US" dirty="0" smtClean="0"/>
              <a:t>Symptoms that may occur in men and women include:</a:t>
            </a:r>
          </a:p>
          <a:p>
            <a:pPr lvl="1">
              <a:buFont typeface="Wingdings 2" pitchFamily="18" charset="2"/>
              <a:buChar char="P"/>
            </a:pPr>
            <a:r>
              <a:rPr lang="en-US" dirty="0" smtClean="0"/>
              <a:t>throat and anal infections can occur following receptive oral and anal intercourse and infections at these sites are often without symptoms</a:t>
            </a:r>
          </a:p>
          <a:p>
            <a:pPr lvl="1">
              <a:buFont typeface="Wingdings 2" pitchFamily="18" charset="2"/>
              <a:buChar char="P"/>
            </a:pPr>
            <a:r>
              <a:rPr lang="en-US" dirty="0" smtClean="0"/>
              <a:t>joint pain and infection (arthritis)</a:t>
            </a:r>
          </a:p>
          <a:p>
            <a:pPr lvl="1">
              <a:buFont typeface="Wingdings 2" pitchFamily="18" charset="2"/>
              <a:buChar char="P"/>
            </a:pPr>
            <a:r>
              <a:rPr lang="en-US" dirty="0" smtClean="0"/>
              <a:t>Conjunctivitis (inflammation of the lining of the eyelids and eye) in both adults and children may occur. Babies born to infected mothers can become infected as they pass through the infected cervix and may develop gonococcal conjunctivitis soon after birth.</a:t>
            </a:r>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smtClean="0">
                <a:ea typeface="ＭＳ Ｐゴシック" charset="-128"/>
              </a:rPr>
              <a:t>Gonococcal</a:t>
            </a:r>
            <a:r>
              <a:rPr lang="en-US" altLang="ja-JP" dirty="0" smtClean="0">
                <a:ea typeface="ＭＳ Ｐゴシック" charset="-128"/>
              </a:rPr>
              <a:t> Cervicitis</a:t>
            </a:r>
            <a:endParaRPr lang="en-US" dirty="0"/>
          </a:p>
        </p:txBody>
      </p:sp>
      <p:pic>
        <p:nvPicPr>
          <p:cNvPr id="4" name="Content Placeholder 3" descr="Gonococcal Cervicitis"/>
          <p:cNvPicPr>
            <a:picLocks noGrp="1" noChangeAspect="1" noChangeArrowheads="1"/>
          </p:cNvPicPr>
          <p:nvPr>
            <p:ph sz="quarter" idx="1"/>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4704"/>
          </a:xfrm>
        </p:spPr>
        <p:txBody>
          <a:bodyPr/>
          <a:lstStyle/>
          <a:p>
            <a:r>
              <a:rPr lang="en-US" dirty="0" smtClean="0"/>
              <a:t>Signs and symptoms cont’</a:t>
            </a:r>
            <a:endParaRPr lang="en-US" dirty="0"/>
          </a:p>
        </p:txBody>
      </p:sp>
      <p:sp>
        <p:nvSpPr>
          <p:cNvPr id="3" name="Content Placeholder 2"/>
          <p:cNvSpPr>
            <a:spLocks noGrp="1"/>
          </p:cNvSpPr>
          <p:nvPr>
            <p:ph sz="quarter" idx="1"/>
          </p:nvPr>
        </p:nvSpPr>
        <p:spPr>
          <a:xfrm>
            <a:off x="0" y="836712"/>
            <a:ext cx="9144000" cy="6021288"/>
          </a:xfrm>
        </p:spPr>
        <p:txBody>
          <a:bodyPr>
            <a:normAutofit fontScale="92500" lnSpcReduction="10000"/>
          </a:bodyPr>
          <a:lstStyle/>
          <a:p>
            <a:r>
              <a:rPr lang="en-US" b="1" dirty="0" smtClean="0"/>
              <a:t>Gonorrhea symptoms in men</a:t>
            </a:r>
            <a:endParaRPr lang="en-US" dirty="0" smtClean="0"/>
          </a:p>
          <a:p>
            <a:pPr lvl="2">
              <a:buFont typeface="Wingdings 2" pitchFamily="18" charset="2"/>
              <a:buChar char="P"/>
            </a:pPr>
            <a:r>
              <a:rPr lang="en-US" dirty="0" smtClean="0"/>
              <a:t>Greenish yellow or whitish discharge from the penis</a:t>
            </a:r>
          </a:p>
          <a:p>
            <a:pPr lvl="2">
              <a:buFont typeface="Wingdings 2" pitchFamily="18" charset="2"/>
              <a:buChar char="P"/>
            </a:pPr>
            <a:r>
              <a:rPr lang="en-US" dirty="0" smtClean="0"/>
              <a:t>Burning when urinating</a:t>
            </a:r>
          </a:p>
          <a:p>
            <a:pPr lvl="2">
              <a:buFont typeface="Wingdings 2" pitchFamily="18" charset="2"/>
              <a:buChar char="P"/>
            </a:pPr>
            <a:r>
              <a:rPr lang="en-US" dirty="0" smtClean="0"/>
              <a:t>Burning in the throat (due to oral sex)</a:t>
            </a:r>
          </a:p>
          <a:p>
            <a:pPr lvl="2">
              <a:buFont typeface="Wingdings 2" pitchFamily="18" charset="2"/>
              <a:buChar char="P"/>
            </a:pPr>
            <a:r>
              <a:rPr lang="en-US" dirty="0" smtClean="0"/>
              <a:t>Painful or swollen testicles</a:t>
            </a:r>
          </a:p>
          <a:p>
            <a:pPr lvl="2">
              <a:buFont typeface="Wingdings 2" pitchFamily="18" charset="2"/>
              <a:buChar char="P"/>
            </a:pPr>
            <a:r>
              <a:rPr lang="en-US" dirty="0" smtClean="0"/>
              <a:t>Pain during sexual intercourse</a:t>
            </a:r>
          </a:p>
          <a:p>
            <a:pPr lvl="2">
              <a:buFont typeface="Wingdings 2" pitchFamily="18" charset="2"/>
              <a:buChar char="P"/>
            </a:pPr>
            <a:r>
              <a:rPr lang="en-US" dirty="0" smtClean="0"/>
              <a:t>Swollen glands in the throat (due to oral sex)</a:t>
            </a:r>
          </a:p>
          <a:p>
            <a:r>
              <a:rPr lang="en-US" b="1" dirty="0" smtClean="0"/>
              <a:t>Gonorrhea symptoms in women</a:t>
            </a:r>
            <a:endParaRPr lang="en-US" dirty="0" smtClean="0"/>
          </a:p>
          <a:p>
            <a:pPr lvl="2">
              <a:buFont typeface="Wingdings 2" pitchFamily="18" charset="2"/>
              <a:buChar char="P"/>
            </a:pPr>
            <a:r>
              <a:rPr lang="en-US" dirty="0" smtClean="0"/>
              <a:t>Greenish yellow or whitish discharge from the vagina</a:t>
            </a:r>
          </a:p>
          <a:p>
            <a:pPr lvl="2">
              <a:buFont typeface="Wingdings 2" pitchFamily="18" charset="2"/>
              <a:buChar char="P"/>
            </a:pPr>
            <a:r>
              <a:rPr lang="en-US" dirty="0" smtClean="0"/>
              <a:t>Lower abdominal or pelvic pain</a:t>
            </a:r>
          </a:p>
          <a:p>
            <a:pPr lvl="2">
              <a:buFont typeface="Wingdings 2" pitchFamily="18" charset="2"/>
              <a:buChar char="P"/>
            </a:pPr>
            <a:r>
              <a:rPr lang="en-US" dirty="0" smtClean="0"/>
              <a:t>Burning when urinating</a:t>
            </a:r>
          </a:p>
          <a:p>
            <a:pPr lvl="2">
              <a:buFont typeface="Wingdings 2" pitchFamily="18" charset="2"/>
              <a:buChar char="P"/>
            </a:pPr>
            <a:r>
              <a:rPr lang="en-US" dirty="0" smtClean="0"/>
              <a:t>Conjunctivitis (red, itchy eyes)</a:t>
            </a:r>
          </a:p>
          <a:p>
            <a:pPr lvl="2">
              <a:buFont typeface="Wingdings 2" pitchFamily="18" charset="2"/>
              <a:buChar char="P"/>
            </a:pPr>
            <a:r>
              <a:rPr lang="en-US" dirty="0" smtClean="0"/>
              <a:t>Bleeding between periods</a:t>
            </a:r>
          </a:p>
          <a:p>
            <a:pPr lvl="2">
              <a:buFont typeface="Wingdings 2" pitchFamily="18" charset="2"/>
              <a:buChar char="P"/>
            </a:pPr>
            <a:r>
              <a:rPr lang="en-US" dirty="0" smtClean="0"/>
              <a:t>Pain during sexual intercourse</a:t>
            </a:r>
          </a:p>
          <a:p>
            <a:pPr lvl="2">
              <a:buFont typeface="Wingdings 2" pitchFamily="18" charset="2"/>
              <a:buChar char="P"/>
            </a:pPr>
            <a:r>
              <a:rPr lang="en-US" dirty="0" smtClean="0"/>
              <a:t>Spotting after intercourse</a:t>
            </a:r>
          </a:p>
          <a:p>
            <a:pPr lvl="2">
              <a:buFont typeface="Wingdings 2" pitchFamily="18" charset="2"/>
              <a:buChar char="P"/>
            </a:pPr>
            <a:r>
              <a:rPr lang="en-US" dirty="0" smtClean="0"/>
              <a:t>Swelling of the vulva (</a:t>
            </a:r>
            <a:r>
              <a:rPr lang="en-US" dirty="0" err="1" smtClean="0"/>
              <a:t>vulvitis</a:t>
            </a:r>
            <a:r>
              <a:rPr lang="en-US" dirty="0" smtClean="0"/>
              <a:t>)</a:t>
            </a:r>
          </a:p>
          <a:p>
            <a:pPr lvl="2">
              <a:buFont typeface="Wingdings 2" pitchFamily="18" charset="2"/>
              <a:buChar char="P"/>
            </a:pPr>
            <a:r>
              <a:rPr lang="en-US" dirty="0" smtClean="0"/>
              <a:t>Burning in the throat (due to oral sex)</a:t>
            </a:r>
          </a:p>
          <a:p>
            <a:pPr lvl="2">
              <a:buFont typeface="Wingdings 2" pitchFamily="18" charset="2"/>
              <a:buChar char="P"/>
            </a:pPr>
            <a:r>
              <a:rPr lang="en-US" dirty="0" smtClean="0"/>
              <a:t>Swollen glands in the throat (due to oral sex)</a:t>
            </a:r>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cont’</a:t>
            </a:r>
            <a:endParaRPr lang="en-US" dirty="0"/>
          </a:p>
        </p:txBody>
      </p:sp>
      <p:sp>
        <p:nvSpPr>
          <p:cNvPr id="3" name="Content Placeholder 2"/>
          <p:cNvSpPr>
            <a:spLocks noGrp="1"/>
          </p:cNvSpPr>
          <p:nvPr>
            <p:ph sz="quarter" idx="1"/>
          </p:nvPr>
        </p:nvSpPr>
        <p:spPr>
          <a:xfrm>
            <a:off x="914400" y="1844824"/>
            <a:ext cx="7772400" cy="4174976"/>
          </a:xfrm>
        </p:spPr>
        <p:txBody>
          <a:bodyPr/>
          <a:lstStyle/>
          <a:p>
            <a:r>
              <a:rPr lang="en-US" sz="3200" dirty="0" smtClean="0"/>
              <a:t>In some women, symptoms are so mild that they escape unnoticed.</a:t>
            </a:r>
          </a:p>
          <a:p>
            <a:r>
              <a:rPr lang="en-US" sz="3200" dirty="0" smtClean="0"/>
              <a:t>Many women with gonorrhea discharge think they have a yeast infection and they may self-treat with over-the-counter yeast infection drug. </a:t>
            </a:r>
          </a:p>
          <a:p>
            <a:r>
              <a:rPr lang="en-US" sz="3200" dirty="0" smtClean="0"/>
              <a:t>In men, symptoms usually appear two to 14 days after infection.</a:t>
            </a:r>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a:t>
            </a:r>
            <a:r>
              <a:rPr lang="en-US" dirty="0" err="1" smtClean="0"/>
              <a:t>gonorrhoea</a:t>
            </a:r>
            <a:endParaRPr lang="en-US" dirty="0"/>
          </a:p>
        </p:txBody>
      </p:sp>
      <p:sp>
        <p:nvSpPr>
          <p:cNvPr id="3" name="Content Placeholder 2"/>
          <p:cNvSpPr>
            <a:spLocks noGrp="1"/>
          </p:cNvSpPr>
          <p:nvPr>
            <p:ph sz="quarter" idx="1"/>
          </p:nvPr>
        </p:nvSpPr>
        <p:spPr>
          <a:xfrm>
            <a:off x="251520" y="1447800"/>
            <a:ext cx="8435280" cy="4933528"/>
          </a:xfrm>
        </p:spPr>
        <p:txBody>
          <a:bodyPr>
            <a:normAutofit lnSpcReduction="10000"/>
          </a:bodyPr>
          <a:lstStyle/>
          <a:p>
            <a:r>
              <a:rPr lang="en-US" sz="3200" dirty="0" smtClean="0"/>
              <a:t>Pelvic inflammatory disease in women</a:t>
            </a:r>
          </a:p>
          <a:p>
            <a:r>
              <a:rPr lang="en-US" sz="3200" dirty="0" smtClean="0"/>
              <a:t>Septic arthritis</a:t>
            </a:r>
          </a:p>
          <a:p>
            <a:r>
              <a:rPr lang="en-US" sz="3200" dirty="0" err="1" smtClean="0"/>
              <a:t>Endocarditis</a:t>
            </a:r>
            <a:endParaRPr lang="en-US" sz="3200" dirty="0" smtClean="0"/>
          </a:p>
          <a:p>
            <a:r>
              <a:rPr lang="en-US" sz="3200" dirty="0" err="1" smtClean="0"/>
              <a:t>Menengitis</a:t>
            </a:r>
            <a:endParaRPr lang="en-US" sz="3200" dirty="0" smtClean="0"/>
          </a:p>
          <a:p>
            <a:r>
              <a:rPr lang="en-US" sz="3200" dirty="0" smtClean="0"/>
              <a:t>Epididymitis</a:t>
            </a:r>
          </a:p>
          <a:p>
            <a:r>
              <a:rPr lang="en-US" sz="3200" dirty="0" smtClean="0"/>
              <a:t>Prostatitis</a:t>
            </a:r>
          </a:p>
          <a:p>
            <a:r>
              <a:rPr lang="en-US" sz="3200" dirty="0" smtClean="0"/>
              <a:t>Septic abortions</a:t>
            </a:r>
          </a:p>
          <a:p>
            <a:r>
              <a:rPr lang="en-US" sz="3200" dirty="0" err="1" smtClean="0"/>
              <a:t>Chorioamnionitis</a:t>
            </a:r>
            <a:endParaRPr lang="en-US" sz="3200" dirty="0" smtClean="0"/>
          </a:p>
          <a:p>
            <a:r>
              <a:rPr lang="en-US" sz="3200" dirty="0" err="1" smtClean="0"/>
              <a:t>Opthalmia</a:t>
            </a:r>
            <a:r>
              <a:rPr lang="en-US" sz="3200" dirty="0" smtClean="0"/>
              <a:t> </a:t>
            </a:r>
            <a:r>
              <a:rPr lang="en-US" sz="3200" dirty="0" err="1" smtClean="0"/>
              <a:t>neonatorum</a:t>
            </a:r>
            <a:endParaRPr lang="en-US" sz="3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a:xfrm>
            <a:off x="914400" y="1988840"/>
            <a:ext cx="7772400" cy="4030960"/>
          </a:xfrm>
        </p:spPr>
        <p:txBody>
          <a:bodyPr>
            <a:normAutofit/>
          </a:bodyPr>
          <a:lstStyle/>
          <a:p>
            <a:r>
              <a:rPr lang="en-US" sz="3600" dirty="0" smtClean="0"/>
              <a:t>Microscopic examination</a:t>
            </a:r>
          </a:p>
          <a:p>
            <a:r>
              <a:rPr lang="en-US" sz="3600" dirty="0" smtClean="0"/>
              <a:t>Culture and sensitivity</a:t>
            </a:r>
          </a:p>
          <a:p>
            <a:r>
              <a:rPr lang="en-US" sz="3600" dirty="0" smtClean="0"/>
              <a:t>Gram staining</a:t>
            </a:r>
          </a:p>
          <a:p>
            <a:r>
              <a:rPr lang="en-US" sz="3600" dirty="0" smtClean="0"/>
              <a:t>PCR-polymerase chain reaction</a:t>
            </a:r>
            <a:endParaRPr lang="en-US" sz="36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idx="4294967295"/>
          </p:nvPr>
        </p:nvSpPr>
        <p:spPr>
          <a:xfrm>
            <a:off x="0" y="0"/>
            <a:ext cx="9144000" cy="1143000"/>
          </a:xfrm>
        </p:spPr>
        <p:txBody>
          <a:bodyPr>
            <a:normAutofit fontScale="90000"/>
          </a:bodyPr>
          <a:lstStyle/>
          <a:p>
            <a:pPr eaLnBrk="1" hangingPunct="1"/>
            <a:r>
              <a:rPr lang="en-US" sz="4000" dirty="0"/>
              <a:t>Treatment: </a:t>
            </a:r>
            <a:r>
              <a:rPr lang="en-US" sz="4000" dirty="0" err="1"/>
              <a:t>Gonoccocal</a:t>
            </a:r>
            <a:r>
              <a:rPr lang="en-US" sz="4000" dirty="0"/>
              <a:t> infections of Urethra, Cervix, </a:t>
            </a:r>
          </a:p>
        </p:txBody>
      </p:sp>
      <p:sp>
        <p:nvSpPr>
          <p:cNvPr id="399363" name="Rectangle 3"/>
          <p:cNvSpPr>
            <a:spLocks noGrp="1" noChangeArrowheads="1"/>
          </p:cNvSpPr>
          <p:nvPr>
            <p:ph type="body" idx="4294967295"/>
          </p:nvPr>
        </p:nvSpPr>
        <p:spPr>
          <a:xfrm>
            <a:off x="0" y="1557338"/>
            <a:ext cx="8786813" cy="5300662"/>
          </a:xfrm>
        </p:spPr>
        <p:txBody>
          <a:bodyPr>
            <a:normAutofit/>
          </a:bodyPr>
          <a:lstStyle/>
          <a:p>
            <a:pPr eaLnBrk="1" hangingPunct="1">
              <a:lnSpc>
                <a:spcPct val="80000"/>
              </a:lnSpc>
            </a:pPr>
            <a:r>
              <a:rPr lang="en-US" dirty="0" smtClean="0"/>
              <a:t>Refer to the flowchart</a:t>
            </a:r>
            <a:endParaRPr lang="en-US" sz="2600" dirty="0"/>
          </a:p>
          <a:p>
            <a:pPr lvl="1" eaLnBrk="1" hangingPunct="1">
              <a:lnSpc>
                <a:spcPct val="80000"/>
              </a:lnSpc>
            </a:pPr>
            <a:endParaRPr lang="en-US" sz="800" dirty="0"/>
          </a:p>
          <a:p>
            <a:pPr eaLnBrk="1" hangingPunct="1">
              <a:lnSpc>
                <a:spcPct val="80000"/>
              </a:lnSpc>
            </a:pPr>
            <a:r>
              <a:rPr lang="en-US" sz="2600" dirty="0"/>
              <a:t>Treat sex partners + abstain until therapy complete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Prevention and control</a:t>
            </a:r>
            <a:endParaRPr lang="en-US" dirty="0"/>
          </a:p>
        </p:txBody>
      </p:sp>
      <p:sp>
        <p:nvSpPr>
          <p:cNvPr id="3" name="Content Placeholder 2"/>
          <p:cNvSpPr>
            <a:spLocks noGrp="1"/>
          </p:cNvSpPr>
          <p:nvPr>
            <p:ph sz="quarter" idx="1"/>
          </p:nvPr>
        </p:nvSpPr>
        <p:spPr>
          <a:xfrm>
            <a:off x="251520" y="908720"/>
            <a:ext cx="8892480" cy="5688632"/>
          </a:xfrm>
        </p:spPr>
        <p:txBody>
          <a:bodyPr>
            <a:normAutofit/>
          </a:bodyPr>
          <a:lstStyle/>
          <a:p>
            <a:r>
              <a:rPr lang="en-US" dirty="0" smtClean="0"/>
              <a:t>Practice safer sex</a:t>
            </a:r>
          </a:p>
          <a:p>
            <a:r>
              <a:rPr lang="en-US" dirty="0" smtClean="0"/>
              <a:t>Early detection and treatment</a:t>
            </a:r>
          </a:p>
          <a:p>
            <a:r>
              <a:rPr lang="en-US" dirty="0" smtClean="0"/>
              <a:t>No sex until antibiotic treatment is completed and your usual sexual partner has completed treatment</a:t>
            </a:r>
          </a:p>
          <a:p>
            <a:r>
              <a:rPr lang="en-US" dirty="0" smtClean="0"/>
              <a:t>A follow-up test must be done to make sure that treatment has cleared the infection</a:t>
            </a:r>
          </a:p>
          <a:p>
            <a:r>
              <a:rPr lang="en-US" dirty="0" smtClean="0"/>
              <a:t>All sexual partners need to be contacted, tested and treated, if indicated. Even if partners have no symptoms they may be able to transmit infection to other sexual partners</a:t>
            </a:r>
          </a:p>
          <a:p>
            <a:r>
              <a:rPr lang="en-US" dirty="0" smtClean="0"/>
              <a:t>Testing to exclude other sexually transmitted infections is advisable.</a:t>
            </a:r>
          </a:p>
          <a:p>
            <a:r>
              <a:rPr lang="en-US" dirty="0" smtClean="0"/>
              <a:t>Promote the ABC=</a:t>
            </a:r>
            <a:r>
              <a:rPr lang="en-US" dirty="0" err="1" smtClean="0"/>
              <a:t>Abstinance</a:t>
            </a:r>
            <a:r>
              <a:rPr lang="en-US" dirty="0" smtClean="0"/>
              <a:t>, Being faithful, Consistent and correct use of condoms</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204" cy="368280"/>
          </a:xfrm>
        </p:spPr>
        <p:txBody>
          <a:bodyPr>
            <a:normAutofit fontScale="90000"/>
          </a:bodyPr>
          <a:lstStyle/>
          <a:p>
            <a:r>
              <a:rPr lang="en-US" dirty="0" smtClean="0"/>
              <a:t>VAGINAL D</a:t>
            </a:r>
            <a:endParaRPr lang="en-US" dirty="0"/>
          </a:p>
        </p:txBody>
      </p:sp>
      <p:sp>
        <p:nvSpPr>
          <p:cNvPr id="3" name="Content Placeholder 2"/>
          <p:cNvSpPr>
            <a:spLocks noGrp="1"/>
          </p:cNvSpPr>
          <p:nvPr>
            <p:ph sz="quarter" idx="1"/>
          </p:nvPr>
        </p:nvSpPr>
        <p:spPr>
          <a:xfrm>
            <a:off x="642910" y="1628800"/>
            <a:ext cx="8358246" cy="5229200"/>
          </a:xfrm>
        </p:spPr>
        <p:txBody>
          <a:bodyPr>
            <a:normAutofit/>
          </a:bodyPr>
          <a:lstStyle/>
          <a:p>
            <a:r>
              <a:rPr lang="en-US" dirty="0" smtClean="0"/>
              <a:t>Patient complains of  yellow purulent discharge with/without dysuria.</a:t>
            </a:r>
          </a:p>
          <a:p>
            <a:endParaRPr lang="en-US" dirty="0" smtClean="0"/>
          </a:p>
          <a:p>
            <a:r>
              <a:rPr lang="en-US" dirty="0" smtClean="0"/>
              <a:t>Normal genital exam findings but copious purulent discharge.</a:t>
            </a:r>
          </a:p>
          <a:p>
            <a:endParaRPr lang="en-US" dirty="0" smtClean="0"/>
          </a:p>
          <a:p>
            <a:r>
              <a:rPr lang="en-US" dirty="0" smtClean="0"/>
              <a:t> Syndromic Diagnosis ; </a:t>
            </a:r>
            <a:r>
              <a:rPr lang="en-US" b="1" dirty="0" smtClean="0"/>
              <a:t>vaginitis</a:t>
            </a:r>
          </a:p>
          <a:p>
            <a:endParaRPr lang="en-US" dirty="0" smtClean="0"/>
          </a:p>
          <a:p>
            <a:r>
              <a:rPr lang="en-US" dirty="0" smtClean="0"/>
              <a:t>D/D;- Bacterialvaginitis,  Candidiasis,  trichomoniasis,  atrophic vaginitis,  physiologic leucorrhea,  local irritants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Male reproductive organs</a:t>
            </a:r>
            <a:br>
              <a:rPr lang="en-US" dirty="0" smtClean="0"/>
            </a:br>
            <a:r>
              <a:rPr lang="en-US" dirty="0" smtClean="0"/>
              <a:t>      External Anatomy</a:t>
            </a:r>
            <a:endParaRPr lang="en-US" dirty="0"/>
          </a:p>
        </p:txBody>
      </p:sp>
      <p:sp>
        <p:nvSpPr>
          <p:cNvPr id="3" name="Content Placeholder 2"/>
          <p:cNvSpPr>
            <a:spLocks noGrp="1"/>
          </p:cNvSpPr>
          <p:nvPr>
            <p:ph sz="quarter" idx="1"/>
          </p:nvPr>
        </p:nvSpPr>
        <p:spPr>
          <a:xfrm>
            <a:off x="323528" y="1447800"/>
            <a:ext cx="8363272" cy="5077544"/>
          </a:xfrm>
        </p:spPr>
        <p:txBody>
          <a:bodyPr/>
          <a:lstStyle/>
          <a:p>
            <a:pPr>
              <a:buNone/>
            </a:pPr>
            <a:r>
              <a:rPr lang="en-US" b="1" dirty="0" smtClean="0"/>
              <a:t>Testicles or Testes:</a:t>
            </a:r>
            <a:endParaRPr lang="en-US" dirty="0" smtClean="0"/>
          </a:p>
          <a:p>
            <a:pPr>
              <a:buNone/>
            </a:pPr>
            <a:r>
              <a:rPr lang="en-US" dirty="0" smtClean="0"/>
              <a:t>▬ The testicles are the male sex gland that lie in the scrotum and produce and store sperm. </a:t>
            </a:r>
          </a:p>
          <a:p>
            <a:pPr>
              <a:buNone/>
            </a:pPr>
            <a:r>
              <a:rPr lang="en-US" dirty="0" smtClean="0"/>
              <a:t>▬ They are the body’s main source of male hormones – testosterone.</a:t>
            </a:r>
          </a:p>
          <a:p>
            <a:pPr>
              <a:buNone/>
            </a:pPr>
            <a:r>
              <a:rPr lang="en-US" dirty="0" smtClean="0"/>
              <a:t>▬ The testicles are outside the body because the male sperm, manufactured in the testes, need cooler than body temperature for normal growth and development. </a:t>
            </a:r>
          </a:p>
          <a:p>
            <a:pPr>
              <a:buNone/>
            </a:pPr>
            <a:r>
              <a:rPr lang="en-US" dirty="0" smtClean="0"/>
              <a:t>▬ Loss of one does not impair the function of the other. </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Characteristics of Vaginal Discharge by causative agent</a:t>
            </a:r>
            <a:endParaRPr lang="en-US" dirty="0"/>
          </a:p>
        </p:txBody>
      </p:sp>
      <p:sp>
        <p:nvSpPr>
          <p:cNvPr id="2" name="Content Placeholder 1"/>
          <p:cNvSpPr>
            <a:spLocks noGrp="1"/>
          </p:cNvSpPr>
          <p:nvPr>
            <p:ph sz="quarter" idx="1"/>
          </p:nvPr>
        </p:nvSpPr>
        <p:spPr>
          <a:xfrm>
            <a:off x="457200" y="1481328"/>
            <a:ext cx="8472518" cy="4805192"/>
          </a:xfrm>
        </p:spPr>
        <p:txBody>
          <a:bodyPr>
            <a:normAutofit fontScale="92500"/>
          </a:bodyPr>
          <a:lstStyle/>
          <a:p>
            <a:pPr>
              <a:lnSpc>
                <a:spcPct val="170000"/>
              </a:lnSpc>
            </a:pPr>
            <a:r>
              <a:rPr lang="en-US" b="1" dirty="0" smtClean="0"/>
              <a:t>Neisseria gonorrhea- </a:t>
            </a:r>
            <a:r>
              <a:rPr lang="en-US" dirty="0" smtClean="0"/>
              <a:t>greenish yellow</a:t>
            </a:r>
          </a:p>
          <a:p>
            <a:pPr>
              <a:lnSpc>
                <a:spcPct val="170000"/>
              </a:lnSpc>
            </a:pPr>
            <a:r>
              <a:rPr lang="en-US" b="1" dirty="0" smtClean="0"/>
              <a:t>Chlamydia trachomatis- </a:t>
            </a:r>
            <a:r>
              <a:rPr lang="en-US" dirty="0" smtClean="0"/>
              <a:t>scanty muco-purulent or purulent</a:t>
            </a:r>
          </a:p>
          <a:p>
            <a:pPr>
              <a:lnSpc>
                <a:spcPct val="170000"/>
              </a:lnSpc>
            </a:pPr>
            <a:r>
              <a:rPr lang="en-US" b="1" dirty="0" smtClean="0"/>
              <a:t>Trichomonas vaginalis</a:t>
            </a:r>
            <a:r>
              <a:rPr lang="en-US" dirty="0" smtClean="0"/>
              <a:t>-frothy, profuse, greenish yellow foul smelling discharge</a:t>
            </a:r>
          </a:p>
          <a:p>
            <a:pPr>
              <a:lnSpc>
                <a:spcPct val="170000"/>
              </a:lnSpc>
            </a:pPr>
            <a:r>
              <a:rPr lang="en-US" b="1" dirty="0" smtClean="0"/>
              <a:t>Candida albicans- </a:t>
            </a:r>
            <a:r>
              <a:rPr lang="en-US" dirty="0" smtClean="0"/>
              <a:t>white, curd- like discharge</a:t>
            </a:r>
          </a:p>
          <a:p>
            <a:pPr>
              <a:lnSpc>
                <a:spcPct val="170000"/>
              </a:lnSpc>
            </a:pPr>
            <a:r>
              <a:rPr lang="en-US" b="1" dirty="0" smtClean="0"/>
              <a:t>Gardnerella vaginalis- </a:t>
            </a:r>
            <a:r>
              <a:rPr lang="en-US" dirty="0" smtClean="0"/>
              <a:t>profuse foul smelling and homogenous greenish- white discharge</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56" name="Rectangle 28"/>
          <p:cNvSpPr>
            <a:spLocks noChangeArrowheads="1"/>
          </p:cNvSpPr>
          <p:nvPr/>
        </p:nvSpPr>
        <p:spPr bwMode="auto">
          <a:xfrm>
            <a:off x="5257800" y="2971800"/>
            <a:ext cx="3733800" cy="1752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5" name="Rectangle 27"/>
          <p:cNvSpPr>
            <a:spLocks noChangeArrowheads="1"/>
          </p:cNvSpPr>
          <p:nvPr/>
        </p:nvSpPr>
        <p:spPr bwMode="auto">
          <a:xfrm>
            <a:off x="5257800" y="1143000"/>
            <a:ext cx="2362200" cy="1371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4" name="Rectangle 26"/>
          <p:cNvSpPr>
            <a:spLocks noChangeArrowheads="1"/>
          </p:cNvSpPr>
          <p:nvPr/>
        </p:nvSpPr>
        <p:spPr bwMode="auto">
          <a:xfrm>
            <a:off x="685800" y="5334000"/>
            <a:ext cx="4114800" cy="990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1" name="Rectangle 23"/>
          <p:cNvSpPr>
            <a:spLocks noChangeArrowheads="1"/>
          </p:cNvSpPr>
          <p:nvPr/>
        </p:nvSpPr>
        <p:spPr bwMode="auto">
          <a:xfrm>
            <a:off x="762000" y="3352800"/>
            <a:ext cx="3429000" cy="12954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48" name="Rectangle 20"/>
          <p:cNvSpPr>
            <a:spLocks noChangeArrowheads="1"/>
          </p:cNvSpPr>
          <p:nvPr/>
        </p:nvSpPr>
        <p:spPr bwMode="auto">
          <a:xfrm>
            <a:off x="762000" y="1143000"/>
            <a:ext cx="3048000" cy="16764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32" name="Rectangle 4"/>
          <p:cNvSpPr>
            <a:spLocks noChangeArrowheads="1"/>
          </p:cNvSpPr>
          <p:nvPr/>
        </p:nvSpPr>
        <p:spPr bwMode="auto">
          <a:xfrm>
            <a:off x="838200" y="228600"/>
            <a:ext cx="5665788" cy="519113"/>
          </a:xfrm>
          <a:prstGeom prst="rect">
            <a:avLst/>
          </a:prstGeom>
          <a:noFill/>
          <a:ln w="9525">
            <a:noFill/>
            <a:miter lim="800000"/>
            <a:headEnd/>
            <a:tailEnd/>
          </a:ln>
          <a:effectLst/>
        </p:spPr>
        <p:txBody>
          <a:bodyPr wrap="none">
            <a:spAutoFit/>
          </a:bodyPr>
          <a:lstStyle/>
          <a:p>
            <a:pPr>
              <a:spcBef>
                <a:spcPct val="30000"/>
              </a:spcBef>
            </a:pPr>
            <a:r>
              <a:rPr lang="en-US" sz="2800" i="0" dirty="0">
                <a:solidFill>
                  <a:srgbClr val="FFFFFF"/>
                </a:solidFill>
              </a:rPr>
              <a:t>PATIENT WITH PV DISCHARGE</a:t>
            </a:r>
          </a:p>
        </p:txBody>
      </p:sp>
      <p:sp>
        <p:nvSpPr>
          <p:cNvPr id="329733" name="AutoShape 5"/>
          <p:cNvSpPr>
            <a:spLocks noChangeArrowheads="1"/>
          </p:cNvSpPr>
          <p:nvPr/>
        </p:nvSpPr>
        <p:spPr bwMode="auto">
          <a:xfrm>
            <a:off x="2057400" y="685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GB"/>
          </a:p>
        </p:txBody>
      </p:sp>
      <p:sp>
        <p:nvSpPr>
          <p:cNvPr id="329734" name="Rectangle 6"/>
          <p:cNvSpPr>
            <a:spLocks noChangeArrowheads="1"/>
          </p:cNvSpPr>
          <p:nvPr/>
        </p:nvSpPr>
        <p:spPr bwMode="auto">
          <a:xfrm>
            <a:off x="838200" y="1219200"/>
            <a:ext cx="2971800" cy="1587500"/>
          </a:xfrm>
          <a:prstGeom prst="rect">
            <a:avLst/>
          </a:prstGeom>
          <a:noFill/>
          <a:ln w="9525">
            <a:noFill/>
            <a:miter lim="800000"/>
            <a:headEnd/>
            <a:tailEnd/>
          </a:ln>
          <a:effectLst/>
        </p:spPr>
        <p:txBody>
          <a:bodyPr>
            <a:spAutoFit/>
          </a:bodyPr>
          <a:lstStyle/>
          <a:p>
            <a:pPr>
              <a:spcBef>
                <a:spcPct val="30000"/>
              </a:spcBef>
              <a:buFont typeface="Wingdings" pitchFamily="2" charset="2"/>
              <a:buNone/>
            </a:pPr>
            <a:r>
              <a:rPr lang="en-US" sz="2000" b="0" i="0"/>
              <a:t>Risk assessment</a:t>
            </a:r>
          </a:p>
          <a:p>
            <a:pPr>
              <a:spcBef>
                <a:spcPct val="30000"/>
              </a:spcBef>
              <a:buFont typeface="Wingdings" pitchFamily="2" charset="2"/>
              <a:buChar char="ü"/>
            </a:pPr>
            <a:r>
              <a:rPr lang="en-US" sz="2000" b="0" i="0"/>
              <a:t> LAP </a:t>
            </a:r>
          </a:p>
          <a:p>
            <a:pPr>
              <a:spcBef>
                <a:spcPct val="30000"/>
              </a:spcBef>
              <a:buFont typeface="Wingdings" pitchFamily="2" charset="2"/>
              <a:buChar char="ü"/>
            </a:pPr>
            <a:r>
              <a:rPr lang="en-US" sz="2000" b="0" i="0"/>
              <a:t>partner has symptoms</a:t>
            </a:r>
          </a:p>
          <a:p>
            <a:pPr>
              <a:spcBef>
                <a:spcPct val="30000"/>
              </a:spcBef>
              <a:buFont typeface="Wingdings" pitchFamily="2" charset="2"/>
              <a:buChar char="ü"/>
            </a:pPr>
            <a:r>
              <a:rPr lang="en-US" sz="2000" b="0" i="0"/>
              <a:t>Risk factors positive</a:t>
            </a:r>
          </a:p>
        </p:txBody>
      </p:sp>
      <p:sp>
        <p:nvSpPr>
          <p:cNvPr id="329736" name="AutoShape 8"/>
          <p:cNvSpPr>
            <a:spLocks noChangeArrowheads="1"/>
          </p:cNvSpPr>
          <p:nvPr/>
        </p:nvSpPr>
        <p:spPr bwMode="auto">
          <a:xfrm>
            <a:off x="1981200" y="2819400"/>
            <a:ext cx="381000" cy="533400"/>
          </a:xfrm>
          <a:prstGeom prst="downArrow">
            <a:avLst>
              <a:gd name="adj1" fmla="val 50000"/>
              <a:gd name="adj2" fmla="val 35000"/>
            </a:avLst>
          </a:prstGeom>
          <a:solidFill>
            <a:schemeClr val="accent1"/>
          </a:solidFill>
          <a:ln w="9525">
            <a:solidFill>
              <a:schemeClr val="tx1"/>
            </a:solidFill>
            <a:miter lim="800000"/>
            <a:headEnd/>
            <a:tailEnd/>
          </a:ln>
          <a:effectLst/>
        </p:spPr>
        <p:txBody>
          <a:bodyPr wrap="none" anchor="ctr"/>
          <a:lstStyle/>
          <a:p>
            <a:endParaRPr lang="en-GB"/>
          </a:p>
        </p:txBody>
      </p:sp>
      <p:sp>
        <p:nvSpPr>
          <p:cNvPr id="329737" name="Rectangle 9"/>
          <p:cNvSpPr>
            <a:spLocks noChangeArrowheads="1"/>
          </p:cNvSpPr>
          <p:nvPr/>
        </p:nvSpPr>
        <p:spPr bwMode="auto">
          <a:xfrm>
            <a:off x="2438400" y="2868613"/>
            <a:ext cx="588623"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9738" name="Rectangle 10"/>
          <p:cNvSpPr>
            <a:spLocks noChangeArrowheads="1"/>
          </p:cNvSpPr>
          <p:nvPr/>
        </p:nvSpPr>
        <p:spPr bwMode="auto">
          <a:xfrm>
            <a:off x="990600" y="3352800"/>
            <a:ext cx="4572000" cy="1311275"/>
          </a:xfrm>
          <a:prstGeom prst="rect">
            <a:avLst/>
          </a:prstGeom>
          <a:noFill/>
          <a:ln w="9525">
            <a:noFill/>
            <a:miter lim="800000"/>
            <a:headEnd/>
            <a:tailEnd/>
          </a:ln>
          <a:effectLst/>
        </p:spPr>
        <p:txBody>
          <a:bodyPr>
            <a:spAutoFit/>
          </a:bodyPr>
          <a:lstStyle/>
          <a:p>
            <a:pPr>
              <a:buFont typeface="Wingdings" pitchFamily="2" charset="2"/>
              <a:buChar char="ü"/>
            </a:pPr>
            <a:r>
              <a:rPr lang="en-US" sz="2000" b="0" i="0"/>
              <a:t>Abdominal pain</a:t>
            </a:r>
          </a:p>
          <a:p>
            <a:pPr>
              <a:buFont typeface="Wingdings" pitchFamily="2" charset="2"/>
              <a:buChar char="ü"/>
            </a:pPr>
            <a:r>
              <a:rPr lang="en-US" sz="2000" b="0" i="0"/>
              <a:t>Presence of guarding </a:t>
            </a:r>
          </a:p>
          <a:p>
            <a:pPr>
              <a:buFont typeface="Wingdings" pitchFamily="2" charset="2"/>
              <a:buChar char="ü"/>
            </a:pPr>
            <a:r>
              <a:rPr lang="en-US" sz="2000" b="0" i="0"/>
              <a:t>Missed periods</a:t>
            </a:r>
          </a:p>
          <a:p>
            <a:pPr>
              <a:buFont typeface="Wingdings" pitchFamily="2" charset="2"/>
              <a:buChar char="ü"/>
            </a:pPr>
            <a:r>
              <a:rPr lang="en-US" sz="2000" b="0" i="0"/>
              <a:t>Recent delivery/PV bleeding</a:t>
            </a:r>
          </a:p>
        </p:txBody>
      </p:sp>
      <p:sp>
        <p:nvSpPr>
          <p:cNvPr id="329739" name="AutoShape 11"/>
          <p:cNvSpPr>
            <a:spLocks noChangeArrowheads="1"/>
          </p:cNvSpPr>
          <p:nvPr/>
        </p:nvSpPr>
        <p:spPr bwMode="auto">
          <a:xfrm>
            <a:off x="1981200" y="4724400"/>
            <a:ext cx="304800" cy="5334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endParaRPr lang="en-GB"/>
          </a:p>
        </p:txBody>
      </p:sp>
      <p:sp>
        <p:nvSpPr>
          <p:cNvPr id="329740" name="Rectangle 12"/>
          <p:cNvSpPr>
            <a:spLocks noChangeArrowheads="1"/>
          </p:cNvSpPr>
          <p:nvPr/>
        </p:nvSpPr>
        <p:spPr bwMode="auto">
          <a:xfrm>
            <a:off x="2514600" y="4697413"/>
            <a:ext cx="588623"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9741" name="Rectangle 13"/>
          <p:cNvSpPr>
            <a:spLocks noChangeArrowheads="1"/>
          </p:cNvSpPr>
          <p:nvPr/>
        </p:nvSpPr>
        <p:spPr bwMode="auto">
          <a:xfrm>
            <a:off x="609600" y="5334000"/>
            <a:ext cx="4682480" cy="707886"/>
          </a:xfrm>
          <a:prstGeom prst="rect">
            <a:avLst/>
          </a:prstGeom>
          <a:noFill/>
          <a:ln w="9525">
            <a:noFill/>
            <a:miter lim="800000"/>
            <a:headEnd/>
            <a:tailEnd/>
          </a:ln>
          <a:effectLst/>
        </p:spPr>
        <p:txBody>
          <a:bodyPr wrap="square">
            <a:spAutoFit/>
          </a:bodyPr>
          <a:lstStyle/>
          <a:p>
            <a:r>
              <a:rPr lang="en-US" sz="2000" b="0" i="0" dirty="0"/>
              <a:t>Refer </a:t>
            </a:r>
            <a:r>
              <a:rPr lang="en-US" sz="2000" b="0" i="0" dirty="0" smtClean="0"/>
              <a:t>to </a:t>
            </a:r>
            <a:r>
              <a:rPr lang="en-US" sz="2000" b="0" i="0" dirty="0"/>
              <a:t>R/o Acute abdomen</a:t>
            </a:r>
          </a:p>
          <a:p>
            <a:r>
              <a:rPr lang="en-US" sz="2000" b="0" i="0" dirty="0"/>
              <a:t>(</a:t>
            </a:r>
            <a:r>
              <a:rPr lang="en-US" sz="2000" b="0" dirty="0" err="1"/>
              <a:t>PID,Ectopic</a:t>
            </a:r>
            <a:r>
              <a:rPr lang="en-US" sz="2000" b="0" dirty="0"/>
              <a:t> PG, Appendicitis, pelvic abscess)</a:t>
            </a:r>
          </a:p>
        </p:txBody>
      </p:sp>
      <p:sp>
        <p:nvSpPr>
          <p:cNvPr id="329742" name="AutoShape 14"/>
          <p:cNvSpPr>
            <a:spLocks noChangeArrowheads="1"/>
          </p:cNvSpPr>
          <p:nvPr/>
        </p:nvSpPr>
        <p:spPr bwMode="auto">
          <a:xfrm>
            <a:off x="4114800" y="16764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9743" name="Rectangle 15"/>
          <p:cNvSpPr>
            <a:spLocks noChangeArrowheads="1"/>
          </p:cNvSpPr>
          <p:nvPr/>
        </p:nvSpPr>
        <p:spPr bwMode="auto">
          <a:xfrm>
            <a:off x="4267200" y="1295400"/>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9744" name="Rectangle 16"/>
          <p:cNvSpPr>
            <a:spLocks noChangeArrowheads="1"/>
          </p:cNvSpPr>
          <p:nvPr/>
        </p:nvSpPr>
        <p:spPr bwMode="auto">
          <a:xfrm>
            <a:off x="5257800" y="1295400"/>
            <a:ext cx="4572000" cy="1006475"/>
          </a:xfrm>
          <a:prstGeom prst="rect">
            <a:avLst/>
          </a:prstGeom>
          <a:noFill/>
          <a:ln w="9525">
            <a:noFill/>
            <a:miter lim="800000"/>
            <a:headEnd/>
            <a:tailEnd/>
          </a:ln>
          <a:effectLst/>
        </p:spPr>
        <p:txBody>
          <a:bodyPr>
            <a:spAutoFit/>
          </a:bodyPr>
          <a:lstStyle/>
          <a:p>
            <a:pPr>
              <a:buFont typeface="Wingdings" pitchFamily="2" charset="2"/>
              <a:buChar char="ü"/>
            </a:pPr>
            <a:r>
              <a:rPr lang="en-US" sz="2000" b="0" i="0" dirty="0"/>
              <a:t> Rx for vaginitis</a:t>
            </a:r>
          </a:p>
          <a:p>
            <a:pPr>
              <a:buFont typeface="Wingdings" pitchFamily="2" charset="2"/>
              <a:buChar char="ü"/>
            </a:pPr>
            <a:r>
              <a:rPr lang="en-US" sz="2000" b="0" i="0" dirty="0"/>
              <a:t> Education</a:t>
            </a:r>
          </a:p>
          <a:p>
            <a:pPr>
              <a:buFont typeface="Wingdings" pitchFamily="2" charset="2"/>
              <a:buChar char="ü"/>
            </a:pPr>
            <a:r>
              <a:rPr lang="en-US" sz="2000" b="0" i="0" dirty="0"/>
              <a:t> Provide protection</a:t>
            </a:r>
          </a:p>
        </p:txBody>
      </p:sp>
      <p:sp>
        <p:nvSpPr>
          <p:cNvPr id="329745" name="AutoShape 17"/>
          <p:cNvSpPr>
            <a:spLocks noChangeArrowheads="1"/>
          </p:cNvSpPr>
          <p:nvPr/>
        </p:nvSpPr>
        <p:spPr bwMode="auto">
          <a:xfrm>
            <a:off x="4267200" y="3505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GB"/>
          </a:p>
        </p:txBody>
      </p:sp>
      <p:sp>
        <p:nvSpPr>
          <p:cNvPr id="329746" name="Rectangle 18"/>
          <p:cNvSpPr>
            <a:spLocks noChangeArrowheads="1"/>
          </p:cNvSpPr>
          <p:nvPr/>
        </p:nvSpPr>
        <p:spPr bwMode="auto">
          <a:xfrm>
            <a:off x="4343400" y="3124200"/>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9747" name="Rectangle 19"/>
          <p:cNvSpPr>
            <a:spLocks noChangeArrowheads="1"/>
          </p:cNvSpPr>
          <p:nvPr/>
        </p:nvSpPr>
        <p:spPr bwMode="auto">
          <a:xfrm>
            <a:off x="5181600" y="3124200"/>
            <a:ext cx="4572000" cy="1616075"/>
          </a:xfrm>
          <a:prstGeom prst="rect">
            <a:avLst/>
          </a:prstGeom>
          <a:noFill/>
          <a:ln w="9525">
            <a:noFill/>
            <a:miter lim="800000"/>
            <a:headEnd/>
            <a:tailEnd/>
          </a:ln>
          <a:effectLst/>
        </p:spPr>
        <p:txBody>
          <a:bodyPr>
            <a:spAutoFit/>
          </a:bodyPr>
          <a:lstStyle/>
          <a:p>
            <a:pPr>
              <a:buFont typeface="Wingdings" pitchFamily="2" charset="2"/>
              <a:buChar char="ü"/>
            </a:pPr>
            <a:r>
              <a:rPr lang="en-US" sz="2000" b="0" i="0" dirty="0"/>
              <a:t> Rx for cervicitis / vaginitis</a:t>
            </a:r>
          </a:p>
          <a:p>
            <a:pPr>
              <a:buFont typeface="Wingdings" pitchFamily="2" charset="2"/>
              <a:buChar char="ü"/>
            </a:pPr>
            <a:r>
              <a:rPr lang="en-US" sz="2000" b="0" i="0" dirty="0"/>
              <a:t> Education</a:t>
            </a:r>
          </a:p>
          <a:p>
            <a:pPr>
              <a:buFont typeface="Wingdings" pitchFamily="2" charset="2"/>
              <a:buChar char="ü"/>
            </a:pPr>
            <a:r>
              <a:rPr lang="en-US" sz="2000" b="0" i="0" dirty="0"/>
              <a:t> Ask for VDRL/HIV antibodies</a:t>
            </a:r>
          </a:p>
          <a:p>
            <a:pPr>
              <a:buFont typeface="Wingdings" pitchFamily="2" charset="2"/>
              <a:buChar char="ü"/>
            </a:pPr>
            <a:r>
              <a:rPr lang="en-US" sz="2000" b="0" i="0" dirty="0"/>
              <a:t> Provide protection</a:t>
            </a:r>
          </a:p>
          <a:p>
            <a:pPr>
              <a:buFont typeface="Wingdings" pitchFamily="2" charset="2"/>
              <a:buChar char="ü"/>
            </a:pPr>
            <a:r>
              <a:rPr lang="en-US" sz="2000" b="0" i="0" dirty="0"/>
              <a:t> Partner management/ return date</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b="1" dirty="0" smtClean="0"/>
              <a:t>Chlamydia </a:t>
            </a:r>
            <a:endParaRPr lang="en-US" dirty="0"/>
          </a:p>
        </p:txBody>
      </p:sp>
      <p:sp>
        <p:nvSpPr>
          <p:cNvPr id="3" name="Content Placeholder 2"/>
          <p:cNvSpPr>
            <a:spLocks noGrp="1"/>
          </p:cNvSpPr>
          <p:nvPr>
            <p:ph sz="quarter" idx="1"/>
          </p:nvPr>
        </p:nvSpPr>
        <p:spPr>
          <a:xfrm>
            <a:off x="914400" y="1447800"/>
            <a:ext cx="7906072" cy="4572000"/>
          </a:xfrm>
        </p:spPr>
        <p:txBody>
          <a:bodyPr>
            <a:noAutofit/>
          </a:bodyPr>
          <a:lstStyle/>
          <a:p>
            <a:r>
              <a:rPr lang="en-US" sz="3200" dirty="0" smtClean="0"/>
              <a:t>Chlamydia is the most common STI in the world.</a:t>
            </a:r>
          </a:p>
          <a:p>
            <a:r>
              <a:rPr lang="en-US" sz="3200" dirty="0" smtClean="0"/>
              <a:t>Chlamydia is caused by a bacterium Chlamydia </a:t>
            </a:r>
            <a:r>
              <a:rPr lang="en-US" sz="3200" dirty="0" err="1" smtClean="0"/>
              <a:t>trachomatis</a:t>
            </a:r>
            <a:r>
              <a:rPr lang="en-US" sz="3200" dirty="0" smtClean="0"/>
              <a:t>.</a:t>
            </a:r>
          </a:p>
          <a:p>
            <a:r>
              <a:rPr lang="en-US" sz="3200" dirty="0" smtClean="0"/>
              <a:t>It can be spread through unprotected vaginal, anal or oral sex.</a:t>
            </a:r>
          </a:p>
          <a:p>
            <a:r>
              <a:rPr lang="en-US" sz="3200" dirty="0" smtClean="0"/>
              <a:t>Chlamydia can be passed from the mother to the baby.</a:t>
            </a:r>
          </a:p>
          <a:p>
            <a:r>
              <a:rPr lang="en-US" sz="3200" dirty="0" smtClean="0"/>
              <a:t>Majority of Chlamydia cases are among young people aged 15-25 years.</a:t>
            </a:r>
            <a:endParaRPr lang="en-US" sz="32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Signs and symptoms of Chlamydia</a:t>
            </a:r>
            <a:endParaRPr lang="en-US" dirty="0"/>
          </a:p>
        </p:txBody>
      </p:sp>
      <p:sp>
        <p:nvSpPr>
          <p:cNvPr id="3" name="Content Placeholder 2"/>
          <p:cNvSpPr>
            <a:spLocks noGrp="1"/>
          </p:cNvSpPr>
          <p:nvPr>
            <p:ph sz="quarter" idx="1"/>
          </p:nvPr>
        </p:nvSpPr>
        <p:spPr>
          <a:xfrm>
            <a:off x="179512" y="908720"/>
            <a:ext cx="8784976" cy="5949280"/>
          </a:xfrm>
        </p:spPr>
        <p:txBody>
          <a:bodyPr>
            <a:normAutofit fontScale="92500" lnSpcReduction="20000"/>
          </a:bodyPr>
          <a:lstStyle/>
          <a:p>
            <a:r>
              <a:rPr lang="en-US" sz="2800" dirty="0" smtClean="0"/>
              <a:t>In women, </a:t>
            </a:r>
            <a:r>
              <a:rPr lang="en-US" sz="2800" dirty="0" err="1" smtClean="0"/>
              <a:t>chlamydia</a:t>
            </a:r>
            <a:r>
              <a:rPr lang="en-US" sz="2800" dirty="0" smtClean="0"/>
              <a:t> presents with:-</a:t>
            </a:r>
          </a:p>
          <a:p>
            <a:pPr lvl="2">
              <a:buFont typeface="Wingdings 2" pitchFamily="18" charset="2"/>
              <a:buChar char=""/>
            </a:pPr>
            <a:r>
              <a:rPr lang="en-US" sz="2800" dirty="0" smtClean="0"/>
              <a:t>Itching around the vagina</a:t>
            </a:r>
          </a:p>
          <a:p>
            <a:pPr lvl="2">
              <a:buFont typeface="Wingdings 2" pitchFamily="18" charset="2"/>
              <a:buChar char=""/>
            </a:pPr>
            <a:r>
              <a:rPr lang="en-US" sz="2800" dirty="0" smtClean="0"/>
              <a:t>Discharge from the vagina</a:t>
            </a:r>
          </a:p>
          <a:p>
            <a:pPr lvl="2">
              <a:buFont typeface="Wingdings 2" pitchFamily="18" charset="2"/>
              <a:buChar char=""/>
            </a:pPr>
            <a:r>
              <a:rPr lang="en-US" sz="2800" dirty="0" smtClean="0"/>
              <a:t>Bleeding between periods or after sex</a:t>
            </a:r>
          </a:p>
          <a:p>
            <a:pPr lvl="2">
              <a:buFont typeface="Wingdings 2" pitchFamily="18" charset="2"/>
              <a:buChar char=""/>
            </a:pPr>
            <a:r>
              <a:rPr lang="en-US" sz="2800" dirty="0" smtClean="0"/>
              <a:t>Pain in the lower abdomen.</a:t>
            </a:r>
          </a:p>
          <a:p>
            <a:pPr lvl="2">
              <a:buFont typeface="Wingdings 2" pitchFamily="18" charset="2"/>
              <a:buChar char=""/>
            </a:pPr>
            <a:r>
              <a:rPr lang="en-US" sz="2800" dirty="0" smtClean="0"/>
              <a:t>Increased frequency to urinate</a:t>
            </a:r>
          </a:p>
          <a:p>
            <a:pPr lvl="2">
              <a:buFont typeface="Wingdings 2" pitchFamily="18" charset="2"/>
              <a:buChar char=""/>
            </a:pPr>
            <a:r>
              <a:rPr lang="en-US" sz="2800" dirty="0" smtClean="0"/>
              <a:t>Fever </a:t>
            </a:r>
          </a:p>
          <a:p>
            <a:r>
              <a:rPr lang="en-US" sz="2800" dirty="0" smtClean="0"/>
              <a:t>In men, it present with:-</a:t>
            </a:r>
          </a:p>
          <a:p>
            <a:pPr lvl="2">
              <a:buFont typeface="Wingdings 2" pitchFamily="18" charset="2"/>
              <a:buChar char=""/>
            </a:pPr>
            <a:r>
              <a:rPr lang="en-US" sz="2800" dirty="0" smtClean="0"/>
              <a:t>Burning sensation during urination</a:t>
            </a:r>
          </a:p>
          <a:p>
            <a:pPr lvl="2">
              <a:buFont typeface="Wingdings 2" pitchFamily="18" charset="2"/>
              <a:buChar char=""/>
            </a:pPr>
            <a:r>
              <a:rPr lang="en-US" sz="2800" dirty="0" smtClean="0"/>
              <a:t>Pain when having sexual intercourse</a:t>
            </a:r>
          </a:p>
          <a:p>
            <a:pPr lvl="2">
              <a:buFont typeface="Wingdings 2" pitchFamily="18" charset="2"/>
              <a:buChar char=""/>
            </a:pPr>
            <a:r>
              <a:rPr lang="en-US" sz="2800" dirty="0" smtClean="0"/>
              <a:t>Pain or swelling of the testicles</a:t>
            </a:r>
          </a:p>
          <a:p>
            <a:pPr lvl="2">
              <a:buFont typeface="Wingdings 2" pitchFamily="18" charset="2"/>
              <a:buChar char=""/>
            </a:pPr>
            <a:r>
              <a:rPr lang="en-US" sz="2800" dirty="0" smtClean="0"/>
              <a:t>Clear discharge from the penis</a:t>
            </a:r>
          </a:p>
          <a:p>
            <a:pPr lvl="2">
              <a:buFont typeface="Wingdings 2" pitchFamily="18" charset="2"/>
              <a:buChar char=""/>
            </a:pPr>
            <a:r>
              <a:rPr lang="en-US" sz="2800" dirty="0" smtClean="0"/>
              <a:t>Burning or itching around opening of the penis.</a:t>
            </a:r>
          </a:p>
          <a:p>
            <a:pPr lvl="2">
              <a:buFont typeface="Wingdings 2" pitchFamily="18" charset="2"/>
              <a:buChar char=""/>
            </a:pPr>
            <a:r>
              <a:rPr lang="en-US" sz="2800" dirty="0" smtClean="0"/>
              <a:t>Increased frequency to urinate</a:t>
            </a:r>
          </a:p>
          <a:p>
            <a:pPr lvl="2">
              <a:buFont typeface="Wingdings 2" pitchFamily="18" charset="2"/>
              <a:buChar char=""/>
            </a:pPr>
            <a:r>
              <a:rPr lang="en-US" sz="2800" dirty="0" smtClean="0"/>
              <a:t>Fever </a:t>
            </a:r>
          </a:p>
          <a:p>
            <a:pPr lvl="2">
              <a:buFont typeface="Wingdings 2" pitchFamily="18" charset="2"/>
              <a:buChar char=""/>
            </a:pPr>
            <a:endParaRPr lang="en-US" sz="28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p:txBody>
          <a:bodyPr/>
          <a:lstStyle/>
          <a:p>
            <a:r>
              <a:rPr lang="en-US" dirty="0" smtClean="0"/>
              <a:t>Chlamydia can be diagnosed through:-</a:t>
            </a:r>
          </a:p>
          <a:p>
            <a:r>
              <a:rPr lang="en-US" dirty="0" smtClean="0"/>
              <a:t>Polymerase chain reaction –PCR</a:t>
            </a:r>
          </a:p>
          <a:p>
            <a:r>
              <a:rPr lang="en-US" dirty="0" smtClean="0"/>
              <a:t>Culture and sensitivity</a:t>
            </a:r>
          </a:p>
          <a:p>
            <a:r>
              <a:rPr lang="en-US" dirty="0" smtClean="0"/>
              <a:t>Urinalysis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associated with </a:t>
            </a:r>
            <a:r>
              <a:rPr lang="en-US" dirty="0" err="1" smtClean="0"/>
              <a:t>chlamydia</a:t>
            </a:r>
            <a:r>
              <a:rPr lang="en-US" dirty="0" smtClean="0"/>
              <a:t> </a:t>
            </a:r>
            <a:endParaRPr lang="en-US" dirty="0"/>
          </a:p>
        </p:txBody>
      </p:sp>
      <p:sp>
        <p:nvSpPr>
          <p:cNvPr id="3" name="Content Placeholder 2"/>
          <p:cNvSpPr>
            <a:spLocks noGrp="1"/>
          </p:cNvSpPr>
          <p:nvPr>
            <p:ph sz="quarter" idx="1"/>
          </p:nvPr>
        </p:nvSpPr>
        <p:spPr>
          <a:xfrm>
            <a:off x="467544" y="1447800"/>
            <a:ext cx="8219256" cy="5149552"/>
          </a:xfrm>
        </p:spPr>
        <p:txBody>
          <a:bodyPr/>
          <a:lstStyle/>
          <a:p>
            <a:r>
              <a:rPr lang="en-US" dirty="0" smtClean="0"/>
              <a:t>Infertility –both in men and women</a:t>
            </a:r>
          </a:p>
          <a:p>
            <a:r>
              <a:rPr lang="en-US" dirty="0" smtClean="0"/>
              <a:t>Pelvic </a:t>
            </a:r>
            <a:r>
              <a:rPr lang="en-US" dirty="0" err="1" smtClean="0"/>
              <a:t>inflamatory</a:t>
            </a:r>
            <a:r>
              <a:rPr lang="en-US" dirty="0" smtClean="0"/>
              <a:t> disease in women</a:t>
            </a:r>
          </a:p>
          <a:p>
            <a:r>
              <a:rPr lang="en-US" dirty="0" smtClean="0"/>
              <a:t>Epididymitis in men</a:t>
            </a:r>
          </a:p>
          <a:p>
            <a:r>
              <a:rPr lang="en-US" dirty="0" smtClean="0"/>
              <a:t>Prostatitis in men</a:t>
            </a:r>
          </a:p>
          <a:p>
            <a:r>
              <a:rPr lang="en-US" dirty="0" err="1" smtClean="0"/>
              <a:t>Conjuctivitis</a:t>
            </a:r>
            <a:r>
              <a:rPr lang="en-US" dirty="0" smtClean="0"/>
              <a:t>/blindness</a:t>
            </a:r>
          </a:p>
          <a:p>
            <a:r>
              <a:rPr lang="en-US" dirty="0" smtClean="0"/>
              <a:t>Reactive arthritis (</a:t>
            </a:r>
            <a:r>
              <a:rPr lang="en-US" dirty="0" err="1" smtClean="0"/>
              <a:t>reiter's</a:t>
            </a:r>
            <a:r>
              <a:rPr lang="en-US" dirty="0" smtClean="0"/>
              <a:t> syndrome)</a:t>
            </a:r>
          </a:p>
          <a:p>
            <a:r>
              <a:rPr lang="en-US" dirty="0" err="1" smtClean="0"/>
              <a:t>lymphogranuloma</a:t>
            </a:r>
            <a:r>
              <a:rPr lang="en-US" dirty="0" smtClean="0"/>
              <a:t> </a:t>
            </a:r>
            <a:r>
              <a:rPr lang="en-US" dirty="0" err="1" smtClean="0"/>
              <a:t>venereum</a:t>
            </a:r>
            <a:endParaRPr lang="en-US" dirty="0" smtClean="0"/>
          </a:p>
          <a:p>
            <a:r>
              <a:rPr lang="en-US" dirty="0" smtClean="0"/>
              <a:t>Ectopic pregnancy.</a:t>
            </a:r>
          </a:p>
          <a:p>
            <a:r>
              <a:rPr lang="en-US" dirty="0" smtClean="0"/>
              <a:t>Pneumonia in babies.</a:t>
            </a:r>
          </a:p>
          <a:p>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quarter" idx="1"/>
          </p:nvPr>
        </p:nvSpPr>
        <p:spPr>
          <a:xfrm>
            <a:off x="914400" y="1772816"/>
            <a:ext cx="7772400" cy="4246984"/>
          </a:xfrm>
        </p:spPr>
        <p:txBody>
          <a:bodyPr>
            <a:normAutofit/>
          </a:bodyPr>
          <a:lstStyle/>
          <a:p>
            <a:r>
              <a:rPr lang="en-US" sz="3200" dirty="0" smtClean="0"/>
              <a:t>Chlamydia is treated using antibiotics.</a:t>
            </a:r>
          </a:p>
          <a:p>
            <a:r>
              <a:rPr lang="en-US" sz="3200" dirty="0" smtClean="0"/>
              <a:t>In most cases, the infection resolves within one to two weeks. </a:t>
            </a:r>
          </a:p>
          <a:p>
            <a:r>
              <a:rPr lang="en-US" sz="3200" dirty="0" smtClean="0"/>
              <a:t>During that time, you should abstain from sex. Your sexual partner or partners also need treatment even if they have no signs or symptoms</a:t>
            </a:r>
          </a:p>
          <a:p>
            <a:r>
              <a:rPr lang="en-US" sz="3200" dirty="0" smtClean="0"/>
              <a:t>Use syndromic flow chart(see flow chart for vaginal discharge)</a:t>
            </a:r>
            <a:endParaRPr lang="en-US" sz="32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90066"/>
          </a:xfrm>
        </p:spPr>
        <p:txBody>
          <a:bodyPr>
            <a:normAutofit fontScale="90000"/>
          </a:bodyPr>
          <a:lstStyle/>
          <a:p>
            <a:r>
              <a:rPr lang="en-US" dirty="0" smtClean="0"/>
              <a:t>Prevention and control</a:t>
            </a:r>
            <a:endParaRPr lang="en-US" dirty="0"/>
          </a:p>
        </p:txBody>
      </p:sp>
      <p:sp>
        <p:nvSpPr>
          <p:cNvPr id="3" name="Content Placeholder 2"/>
          <p:cNvSpPr>
            <a:spLocks noGrp="1"/>
          </p:cNvSpPr>
          <p:nvPr>
            <p:ph sz="quarter" idx="1"/>
          </p:nvPr>
        </p:nvSpPr>
        <p:spPr>
          <a:xfrm>
            <a:off x="323528" y="692696"/>
            <a:ext cx="8363272" cy="6165304"/>
          </a:xfrm>
        </p:spPr>
        <p:txBody>
          <a:bodyPr>
            <a:noAutofit/>
          </a:bodyPr>
          <a:lstStyle/>
          <a:p>
            <a:r>
              <a:rPr lang="en-US" sz="2500" dirty="0" smtClean="0"/>
              <a:t>Practice safer sex</a:t>
            </a:r>
          </a:p>
          <a:p>
            <a:r>
              <a:rPr lang="en-US" sz="2500" dirty="0" smtClean="0"/>
              <a:t>Early detection and treatment</a:t>
            </a:r>
          </a:p>
          <a:p>
            <a:r>
              <a:rPr lang="en-US" sz="2500" dirty="0" smtClean="0"/>
              <a:t>Screening  for sexually active women aged 25 years and below, pregnant women and women and men at high risk</a:t>
            </a:r>
          </a:p>
          <a:p>
            <a:r>
              <a:rPr lang="en-US" sz="2500" dirty="0" smtClean="0"/>
              <a:t>No sex until antibiotic treatment is completed and your usual sexual partner has completed treatment</a:t>
            </a:r>
          </a:p>
          <a:p>
            <a:r>
              <a:rPr lang="en-US" sz="2500" dirty="0" smtClean="0"/>
              <a:t>A follow-up test must be done to make sure that treatment has cleared the infection</a:t>
            </a:r>
          </a:p>
          <a:p>
            <a:r>
              <a:rPr lang="en-US" sz="2500" dirty="0" smtClean="0"/>
              <a:t>All sexual partners need to be contacted, tested and treated, if indicated. Even if partners have no symptoms they may be able to transmit infection to other sexual partners</a:t>
            </a:r>
          </a:p>
          <a:p>
            <a:r>
              <a:rPr lang="en-US" sz="2500" dirty="0" smtClean="0"/>
              <a:t>Testing to exclude other sexually transmitted infections is advisable.</a:t>
            </a:r>
          </a:p>
          <a:p>
            <a:r>
              <a:rPr lang="en-US" sz="2500" dirty="0" smtClean="0"/>
              <a:t>Promote the ABC=</a:t>
            </a:r>
            <a:r>
              <a:rPr lang="en-US" sz="2500" dirty="0" err="1" smtClean="0"/>
              <a:t>Abstinance</a:t>
            </a:r>
            <a:r>
              <a:rPr lang="en-US" sz="2500" dirty="0" smtClean="0"/>
              <a:t>, Being faithful, Consistent and correct use of condoms</a:t>
            </a:r>
          </a:p>
          <a:p>
            <a:endParaRPr lang="en-US" sz="25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Trichomoniasis</a:t>
            </a:r>
            <a:endParaRPr lang="en-US" dirty="0"/>
          </a:p>
        </p:txBody>
      </p:sp>
      <p:sp>
        <p:nvSpPr>
          <p:cNvPr id="3" name="Content Placeholder 2"/>
          <p:cNvSpPr>
            <a:spLocks noGrp="1"/>
          </p:cNvSpPr>
          <p:nvPr>
            <p:ph sz="quarter" idx="1"/>
          </p:nvPr>
        </p:nvSpPr>
        <p:spPr/>
        <p:txBody>
          <a:bodyPr/>
          <a:lstStyle/>
          <a:p>
            <a:r>
              <a:rPr lang="en-US" dirty="0" err="1" smtClean="0"/>
              <a:t>richomoniasis</a:t>
            </a:r>
            <a:r>
              <a:rPr lang="en-US" dirty="0" smtClean="0"/>
              <a:t> is a sexually transmitted disease (STD) caused by a protozoa called </a:t>
            </a:r>
            <a:r>
              <a:rPr lang="en-US" i="1" dirty="0" err="1" smtClean="0"/>
              <a:t>Trichomonas</a:t>
            </a:r>
            <a:r>
              <a:rPr lang="en-US" i="1" dirty="0" smtClean="0"/>
              <a:t> </a:t>
            </a:r>
            <a:r>
              <a:rPr lang="en-US" i="1" dirty="0" err="1" smtClean="0"/>
              <a:t>vaginalis</a:t>
            </a:r>
            <a:r>
              <a:rPr lang="en-US" i="1" dirty="0" smtClean="0"/>
              <a:t>.</a:t>
            </a:r>
          </a:p>
          <a:p>
            <a:r>
              <a:rPr lang="en-US" dirty="0" smtClean="0"/>
              <a:t>Women are most often affected by this disease, although men can become infected and pass the infection to their partners through sexual contact.</a:t>
            </a:r>
          </a:p>
          <a:p>
            <a:r>
              <a:rPr lang="en-US" dirty="0" smtClean="0"/>
              <a:t>The organism infests the vagina, urinary tract and the </a:t>
            </a:r>
            <a:r>
              <a:rPr lang="en-US" dirty="0" err="1" smtClean="0"/>
              <a:t>ectocervix</a:t>
            </a:r>
            <a:r>
              <a:rPr lang="en-US" dirty="0" smtClean="0"/>
              <a:t>.</a:t>
            </a:r>
          </a:p>
          <a:p>
            <a:r>
              <a:rPr lang="en-US" dirty="0" smtClean="0"/>
              <a:t>Incubation period is 3-28 days</a:t>
            </a:r>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quarter" idx="1"/>
          </p:nvPr>
        </p:nvSpPr>
        <p:spPr/>
        <p:txBody>
          <a:bodyPr/>
          <a:lstStyle/>
          <a:p>
            <a:r>
              <a:rPr lang="en-US" dirty="0" smtClean="0"/>
              <a:t>Foul smelling green-yellow coloured vaginal discharge.</a:t>
            </a:r>
          </a:p>
          <a:p>
            <a:r>
              <a:rPr lang="en-US" dirty="0" smtClean="0"/>
              <a:t>Burning sensation while passing urine</a:t>
            </a:r>
          </a:p>
          <a:p>
            <a:r>
              <a:rPr lang="en-US" dirty="0" smtClean="0"/>
              <a:t>Pain during sexual intercourse</a:t>
            </a:r>
          </a:p>
          <a:p>
            <a:r>
              <a:rPr lang="en-US" dirty="0" smtClean="0"/>
              <a:t>Vaginal itching</a:t>
            </a:r>
          </a:p>
          <a:p>
            <a:r>
              <a:rPr lang="en-US" dirty="0" smtClean="0"/>
              <a:t>Lower abdominal pain</a:t>
            </a:r>
          </a:p>
          <a:p>
            <a:r>
              <a:rPr lang="en-US" dirty="0" smtClean="0"/>
              <a:t>Irritation inside the penis</a:t>
            </a:r>
          </a:p>
          <a:p>
            <a:r>
              <a:rPr lang="en-US" dirty="0" smtClean="0"/>
              <a:t>Pain during ejaculation.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fontScale="90000"/>
          </a:bodyPr>
          <a:lstStyle/>
          <a:p>
            <a:r>
              <a:rPr lang="en-US" b="1" dirty="0" smtClean="0"/>
              <a:t>The Male Reproductive Organs:                		Internal Anatomy </a:t>
            </a:r>
            <a:endParaRPr lang="en-US" dirty="0"/>
          </a:p>
        </p:txBody>
      </p:sp>
      <p:sp>
        <p:nvSpPr>
          <p:cNvPr id="3" name="Content Placeholder 2"/>
          <p:cNvSpPr>
            <a:spLocks noGrp="1"/>
          </p:cNvSpPr>
          <p:nvPr>
            <p:ph sz="quarter" idx="1"/>
          </p:nvPr>
        </p:nvSpPr>
        <p:spPr>
          <a:xfrm>
            <a:off x="179512" y="1340768"/>
            <a:ext cx="8964488" cy="5517232"/>
          </a:xfrm>
        </p:spPr>
        <p:txBody>
          <a:bodyPr>
            <a:noAutofit/>
          </a:bodyPr>
          <a:lstStyle/>
          <a:p>
            <a:r>
              <a:rPr lang="en-US" sz="2800" b="1" dirty="0" smtClean="0"/>
              <a:t>Sperm</a:t>
            </a:r>
            <a:r>
              <a:rPr lang="en-US" sz="2800" dirty="0" smtClean="0"/>
              <a:t>: the male reproductive microscopic cell, produced by the testicles, that can fertilize the female’s ovum. </a:t>
            </a:r>
          </a:p>
          <a:p>
            <a:r>
              <a:rPr lang="en-US" sz="2800" b="1" dirty="0" smtClean="0"/>
              <a:t>Epididymis: </a:t>
            </a:r>
            <a:r>
              <a:rPr lang="en-US" sz="2800" dirty="0" smtClean="0"/>
              <a:t>a tubular, coiled structure within the scrotum attached to the backside of each testis. It serves to store, mature, and transport sperm between the testes and the vas deferens.</a:t>
            </a:r>
          </a:p>
          <a:p>
            <a:r>
              <a:rPr lang="en-US" sz="2800" b="1" dirty="0" smtClean="0"/>
              <a:t>Vas Deferens</a:t>
            </a:r>
            <a:r>
              <a:rPr lang="en-US" sz="2800" dirty="0" smtClean="0"/>
              <a:t>: two long, thin tubes that lead from the epididymis to the seminal vesicles and prostate gland. The contraction of the vas deferens during ejaculation pushes the sperm out.</a:t>
            </a:r>
          </a:p>
          <a:p>
            <a:r>
              <a:rPr lang="en-US" sz="2800" b="1" dirty="0" smtClean="0"/>
              <a:t>Seminal Vesicles</a:t>
            </a:r>
            <a:r>
              <a:rPr lang="en-US" sz="2800" dirty="0" smtClean="0"/>
              <a:t>: two vascular glands lying behind the bladder with ducts joining the vas deferens. They secrete a sticky fluid (constituting 70% of the semen) that nourishes and enables the sperm to move.</a:t>
            </a:r>
            <a:endParaRPr lang="en-US" sz="2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1080120"/>
          </a:xfrm>
        </p:spPr>
        <p:txBody>
          <a:bodyPr>
            <a:normAutofit fontScale="90000"/>
          </a:bodyPr>
          <a:lstStyle/>
          <a:p>
            <a:r>
              <a:rPr lang="en-US" altLang="ja-JP" dirty="0" smtClean="0">
                <a:ea typeface="ＭＳ Ｐゴシック" charset="-128"/>
              </a:rPr>
              <a:t>Typical vaginal discharge caused by </a:t>
            </a:r>
            <a:r>
              <a:rPr lang="en-US" altLang="ja-JP" dirty="0" err="1" smtClean="0">
                <a:ea typeface="ＭＳ Ｐゴシック" charset="-128"/>
              </a:rPr>
              <a:t>trichomoniasis</a:t>
            </a:r>
            <a:r>
              <a:rPr lang="en-US" altLang="ja-JP" dirty="0" smtClean="0">
                <a:ea typeface="ＭＳ Ｐゴシック" charset="-128"/>
              </a:rPr>
              <a:t> </a:t>
            </a:r>
            <a:endParaRPr lang="en-US" dirty="0"/>
          </a:p>
        </p:txBody>
      </p:sp>
      <p:pic>
        <p:nvPicPr>
          <p:cNvPr id="4" name="Picture 4" descr="FROTHTRICH"/>
          <p:cNvPicPr>
            <a:picLocks noGrp="1" noChangeAspect="1" noChangeArrowheads="1"/>
          </p:cNvPicPr>
          <p:nvPr>
            <p:ph sz="quarter" idx="1"/>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96752"/>
          </a:xfrm>
        </p:spPr>
        <p:txBody>
          <a:bodyPr>
            <a:normAutofit fontScale="90000"/>
          </a:bodyPr>
          <a:lstStyle/>
          <a:p>
            <a:r>
              <a:rPr lang="ja-JP" altLang="en-US" smtClean="0">
                <a:ea typeface="ＭＳ Ｐゴシック" charset="-128"/>
              </a:rPr>
              <a:t>“</a:t>
            </a:r>
            <a:r>
              <a:rPr lang="en-US" altLang="ja-JP" dirty="0" smtClean="0">
                <a:ea typeface="ＭＳ Ｐゴシック" charset="-128"/>
              </a:rPr>
              <a:t>Strawberry cervix” due to </a:t>
            </a:r>
            <a:br>
              <a:rPr lang="en-US" altLang="ja-JP" dirty="0" smtClean="0">
                <a:ea typeface="ＭＳ Ｐゴシック" charset="-128"/>
              </a:rPr>
            </a:br>
            <a:r>
              <a:rPr lang="en-US" altLang="ja-JP" i="1" dirty="0" smtClean="0">
                <a:ea typeface="ＭＳ Ｐゴシック" charset="-128"/>
              </a:rPr>
              <a:t>T. </a:t>
            </a:r>
            <a:r>
              <a:rPr lang="en-US" altLang="ja-JP" i="1" dirty="0" err="1" smtClean="0">
                <a:ea typeface="ＭＳ Ｐゴシック" charset="-128"/>
              </a:rPr>
              <a:t>vaginalis</a:t>
            </a:r>
            <a:r>
              <a:rPr lang="en-US" altLang="ja-JP" dirty="0" smtClean="0">
                <a:ea typeface="ＭＳ Ｐゴシック" charset="-128"/>
              </a:rPr>
              <a:t> </a:t>
            </a:r>
            <a:endParaRPr lang="en-US" dirty="0"/>
          </a:p>
        </p:txBody>
      </p:sp>
      <p:pic>
        <p:nvPicPr>
          <p:cNvPr id="4" name="Content Placeholder 3" descr="&quot;Strawberry&quot; Cervix"/>
          <p:cNvPicPr>
            <a:picLocks noGrp="1" noChangeAspect="1" noChangeArrowheads="1"/>
          </p:cNvPicPr>
          <p:nvPr>
            <p:ph sz="quarter" idx="1"/>
          </p:nvPr>
        </p:nvPicPr>
        <p:blipFill>
          <a:blip r:embed="rId2" cstate="print"/>
          <a:srcRect/>
          <a:stretch>
            <a:fillRect/>
          </a:stretch>
        </p:blipFill>
        <p:spPr bwMode="auto">
          <a:xfrm>
            <a:off x="0" y="1268760"/>
            <a:ext cx="9143999" cy="5589240"/>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a:t>
            </a:r>
            <a:r>
              <a:rPr lang="en-US" dirty="0" err="1" smtClean="0"/>
              <a:t>trichomoniasis</a:t>
            </a:r>
            <a:endParaRPr lang="en-US" dirty="0"/>
          </a:p>
        </p:txBody>
      </p:sp>
      <p:sp>
        <p:nvSpPr>
          <p:cNvPr id="3" name="Content Placeholder 2"/>
          <p:cNvSpPr>
            <a:spLocks noGrp="1"/>
          </p:cNvSpPr>
          <p:nvPr>
            <p:ph sz="quarter" idx="1"/>
          </p:nvPr>
        </p:nvSpPr>
        <p:spPr/>
        <p:txBody>
          <a:bodyPr/>
          <a:lstStyle/>
          <a:p>
            <a:r>
              <a:rPr lang="en-US" dirty="0" smtClean="0"/>
              <a:t>Physical examination</a:t>
            </a:r>
          </a:p>
          <a:p>
            <a:r>
              <a:rPr lang="en-US" dirty="0" smtClean="0"/>
              <a:t>Microscopy-</a:t>
            </a:r>
            <a:r>
              <a:rPr lang="en-US" dirty="0" err="1" smtClean="0"/>
              <a:t>bservation</a:t>
            </a:r>
            <a:r>
              <a:rPr lang="en-US" dirty="0" smtClean="0"/>
              <a:t> of motile protozoa from vaginal or cervical samples and from urethral or prostatic secretions</a:t>
            </a:r>
          </a:p>
          <a:p>
            <a:r>
              <a:rPr lang="en-US" dirty="0" smtClean="0"/>
              <a:t>Culture and sensitivity</a:t>
            </a:r>
          </a:p>
          <a:p>
            <a:r>
              <a:rPr lang="en-US" dirty="0" smtClean="0"/>
              <a:t>ELISA</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smtClean="0"/>
              <a:t>Infertility </a:t>
            </a:r>
          </a:p>
          <a:p>
            <a:r>
              <a:rPr lang="en-US" dirty="0" smtClean="0"/>
              <a:t>Urinary tract infection</a:t>
            </a:r>
          </a:p>
          <a:p>
            <a:r>
              <a:rPr lang="en-US" dirty="0" smtClean="0"/>
              <a:t>It may cause premature </a:t>
            </a:r>
            <a:r>
              <a:rPr lang="en-US" dirty="0" err="1" smtClean="0"/>
              <a:t>labour</a:t>
            </a:r>
            <a:r>
              <a:rPr lang="en-US" dirty="0" smtClean="0"/>
              <a:t> and or premature rupture of membranes in pregnant women.</a:t>
            </a:r>
          </a:p>
          <a:p>
            <a:r>
              <a:rPr lang="en-US" dirty="0" smtClean="0"/>
              <a:t>Low birth weight baby</a:t>
            </a:r>
          </a:p>
          <a:p>
            <a:r>
              <a:rPr lang="en-US" dirty="0" smtClean="0"/>
              <a:t>Pelvic inflammatory disease</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quarter" idx="1"/>
          </p:nvPr>
        </p:nvSpPr>
        <p:spPr/>
        <p:txBody>
          <a:bodyPr/>
          <a:lstStyle/>
          <a:p>
            <a:r>
              <a:rPr lang="en-US" dirty="0" smtClean="0"/>
              <a:t>Metronindazole is the recommended drug with combination of other antibiotics.</a:t>
            </a:r>
          </a:p>
          <a:p>
            <a:r>
              <a:rPr lang="en-US" dirty="0" smtClean="0"/>
              <a:t>See syndromic flowchart for vaginal discharge.</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Prevention and control </a:t>
            </a:r>
            <a:endParaRPr lang="en-US" dirty="0"/>
          </a:p>
        </p:txBody>
      </p:sp>
      <p:sp>
        <p:nvSpPr>
          <p:cNvPr id="3" name="Content Placeholder 2"/>
          <p:cNvSpPr>
            <a:spLocks noGrp="1"/>
          </p:cNvSpPr>
          <p:nvPr>
            <p:ph sz="quarter" idx="1"/>
          </p:nvPr>
        </p:nvSpPr>
        <p:spPr>
          <a:xfrm>
            <a:off x="323528" y="980728"/>
            <a:ext cx="8363272" cy="5877272"/>
          </a:xfrm>
        </p:spPr>
        <p:txBody>
          <a:bodyPr>
            <a:normAutofit fontScale="92500" lnSpcReduction="20000"/>
          </a:bodyPr>
          <a:lstStyle/>
          <a:p>
            <a:r>
              <a:rPr lang="en-US" sz="2800" dirty="0" smtClean="0"/>
              <a:t>Practice safer sex</a:t>
            </a:r>
          </a:p>
          <a:p>
            <a:r>
              <a:rPr lang="en-US" sz="2800" dirty="0" smtClean="0"/>
              <a:t>Early detection and treatment</a:t>
            </a:r>
          </a:p>
          <a:p>
            <a:r>
              <a:rPr lang="en-US" sz="2800" dirty="0" smtClean="0"/>
              <a:t>Screening  for sexually active women aged 25 years and below, pregnant women and women and men at high risk</a:t>
            </a:r>
          </a:p>
          <a:p>
            <a:r>
              <a:rPr lang="en-US" sz="2800" dirty="0" smtClean="0"/>
              <a:t>No sex until treatment is completed and your usual sexual partner has completed treatment</a:t>
            </a:r>
          </a:p>
          <a:p>
            <a:r>
              <a:rPr lang="en-US" sz="2800" dirty="0" smtClean="0"/>
              <a:t>A follow-up test must be done to make sure that treatment has cleared the infection</a:t>
            </a:r>
          </a:p>
          <a:p>
            <a:r>
              <a:rPr lang="en-US" sz="2800" dirty="0" smtClean="0"/>
              <a:t>All sexual partners need to be contacted, tested and treated, if indicated. Even if partners have no symptoms they may be able to transmit infection to other sexual partners</a:t>
            </a:r>
          </a:p>
          <a:p>
            <a:r>
              <a:rPr lang="en-US" sz="2800" dirty="0" smtClean="0"/>
              <a:t>Testing to exclude other sexually transmitted infections is advisable.</a:t>
            </a:r>
          </a:p>
          <a:p>
            <a:r>
              <a:rPr lang="en-US" sz="2800" dirty="0" smtClean="0"/>
              <a:t>Promote the ABC=</a:t>
            </a:r>
            <a:r>
              <a:rPr lang="en-US" sz="2800" dirty="0" err="1" smtClean="0"/>
              <a:t>Abstinance</a:t>
            </a:r>
            <a:r>
              <a:rPr lang="en-US" sz="2800" dirty="0" smtClean="0"/>
              <a:t>, Being faithful, Consistent and correct use of condoms</a:t>
            </a:r>
          </a:p>
          <a:p>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err="1" smtClean="0"/>
              <a:t>Candidiasis</a:t>
            </a:r>
            <a:r>
              <a:rPr lang="en-US" dirty="0" smtClean="0"/>
              <a:t> </a:t>
            </a:r>
            <a:endParaRPr lang="en-US" dirty="0"/>
          </a:p>
        </p:txBody>
      </p:sp>
      <p:sp>
        <p:nvSpPr>
          <p:cNvPr id="3" name="Content Placeholder 2"/>
          <p:cNvSpPr>
            <a:spLocks noGrp="1"/>
          </p:cNvSpPr>
          <p:nvPr>
            <p:ph sz="quarter" idx="1"/>
          </p:nvPr>
        </p:nvSpPr>
        <p:spPr>
          <a:xfrm>
            <a:off x="323528" y="836712"/>
            <a:ext cx="8820472" cy="6021288"/>
          </a:xfrm>
        </p:spPr>
        <p:txBody>
          <a:bodyPr>
            <a:noAutofit/>
          </a:bodyPr>
          <a:lstStyle/>
          <a:p>
            <a:r>
              <a:rPr lang="en-US" sz="3200" dirty="0" err="1" smtClean="0"/>
              <a:t>Candidiasis</a:t>
            </a:r>
            <a:r>
              <a:rPr lang="en-US" sz="3200" dirty="0" smtClean="0"/>
              <a:t> is a fungal disease caused by </a:t>
            </a:r>
            <a:r>
              <a:rPr lang="en-US" sz="3200" i="1" dirty="0" smtClean="0"/>
              <a:t>Candida </a:t>
            </a:r>
            <a:r>
              <a:rPr lang="en-US" sz="3200" i="1" dirty="0" err="1" smtClean="0"/>
              <a:t>albicans</a:t>
            </a:r>
            <a:endParaRPr lang="en-US" sz="3200" i="1" dirty="0" smtClean="0"/>
          </a:p>
          <a:p>
            <a:r>
              <a:rPr lang="en-US" sz="3200" dirty="0" smtClean="0"/>
              <a:t>It is also known as </a:t>
            </a:r>
            <a:r>
              <a:rPr lang="en-US" sz="3200" b="1" dirty="0" smtClean="0"/>
              <a:t>thrush </a:t>
            </a:r>
            <a:r>
              <a:rPr lang="en-US" sz="3200" dirty="0" smtClean="0"/>
              <a:t>or</a:t>
            </a:r>
            <a:r>
              <a:rPr lang="en-US" sz="3200" b="1" dirty="0" smtClean="0"/>
              <a:t> yeast infection</a:t>
            </a:r>
          </a:p>
          <a:p>
            <a:r>
              <a:rPr lang="en-US" sz="3200" dirty="0" err="1" smtClean="0"/>
              <a:t>Candidiasis</a:t>
            </a:r>
            <a:r>
              <a:rPr lang="en-US" sz="3200" dirty="0" smtClean="0"/>
              <a:t> commonly affects children and in adults it affects </a:t>
            </a:r>
            <a:r>
              <a:rPr lang="en-US" sz="3200" dirty="0" err="1" smtClean="0"/>
              <a:t>immuno</a:t>
            </a:r>
            <a:r>
              <a:rPr lang="en-US" sz="3200" dirty="0" smtClean="0"/>
              <a:t>- suppressed  individuals</a:t>
            </a:r>
          </a:p>
          <a:p>
            <a:r>
              <a:rPr lang="en-US" sz="3200" b="1" dirty="0" err="1" smtClean="0"/>
              <a:t>Candidiasis</a:t>
            </a:r>
            <a:r>
              <a:rPr lang="en-US" sz="3200" b="1" dirty="0" smtClean="0"/>
              <a:t> is classified into:-</a:t>
            </a:r>
          </a:p>
          <a:p>
            <a:pPr marL="1062990" lvl="2" indent="-514350">
              <a:buFont typeface="+mj-lt"/>
              <a:buAutoNum type="arabicPeriod"/>
            </a:pPr>
            <a:r>
              <a:rPr lang="en-US" sz="3200" dirty="0" smtClean="0"/>
              <a:t>Mucosal </a:t>
            </a:r>
            <a:r>
              <a:rPr lang="en-US" sz="3200" dirty="0" err="1" smtClean="0"/>
              <a:t>candidiasis</a:t>
            </a:r>
            <a:r>
              <a:rPr lang="en-US" sz="3200" dirty="0" smtClean="0"/>
              <a:t>-affect body mucosa </a:t>
            </a:r>
            <a:r>
              <a:rPr lang="en-US" sz="3200" dirty="0" err="1" smtClean="0"/>
              <a:t>eg</a:t>
            </a:r>
            <a:r>
              <a:rPr lang="en-US" sz="3200" dirty="0" smtClean="0"/>
              <a:t> </a:t>
            </a:r>
            <a:r>
              <a:rPr lang="en-US" sz="3200" dirty="0" err="1" smtClean="0"/>
              <a:t>oropharyngeal</a:t>
            </a:r>
            <a:r>
              <a:rPr lang="en-US" sz="3200" dirty="0" smtClean="0"/>
              <a:t> </a:t>
            </a:r>
            <a:r>
              <a:rPr lang="en-US" sz="3200" dirty="0" err="1" smtClean="0"/>
              <a:t>candidiasis</a:t>
            </a:r>
            <a:endParaRPr lang="en-US" sz="3200" dirty="0" smtClean="0"/>
          </a:p>
          <a:p>
            <a:pPr marL="1062990" lvl="2" indent="-514350">
              <a:buFont typeface="+mj-lt"/>
              <a:buAutoNum type="arabicPeriod"/>
            </a:pPr>
            <a:r>
              <a:rPr lang="en-US" sz="3200" dirty="0" err="1" smtClean="0"/>
              <a:t>Cutaneous</a:t>
            </a:r>
            <a:r>
              <a:rPr lang="en-US" sz="3200" dirty="0" smtClean="0"/>
              <a:t> </a:t>
            </a:r>
            <a:r>
              <a:rPr lang="en-US" sz="3200" dirty="0" err="1" smtClean="0"/>
              <a:t>candidiasis</a:t>
            </a:r>
            <a:r>
              <a:rPr lang="en-US" sz="3200" dirty="0" smtClean="0"/>
              <a:t>-affect the superficial tissues </a:t>
            </a:r>
            <a:r>
              <a:rPr lang="en-US" sz="3200" dirty="0" err="1" smtClean="0"/>
              <a:t>eg</a:t>
            </a:r>
            <a:r>
              <a:rPr lang="en-US" sz="3200" dirty="0" smtClean="0"/>
              <a:t> the skin</a:t>
            </a:r>
          </a:p>
          <a:p>
            <a:pPr marL="1062990" lvl="2" indent="-514350">
              <a:buFont typeface="+mj-lt"/>
              <a:buAutoNum type="arabicPeriod"/>
            </a:pPr>
            <a:r>
              <a:rPr lang="en-US" sz="3200" dirty="0" smtClean="0"/>
              <a:t>Systemic </a:t>
            </a:r>
            <a:r>
              <a:rPr lang="en-US" sz="3200" dirty="0" err="1" smtClean="0"/>
              <a:t>candidiasis</a:t>
            </a:r>
            <a:r>
              <a:rPr lang="en-US" sz="3200" dirty="0" smtClean="0"/>
              <a:t>-affects inner organs of the body</a:t>
            </a:r>
            <a:endParaRPr lang="en-US" sz="32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err="1" smtClean="0"/>
              <a:t>Candidiasis</a:t>
            </a:r>
            <a:r>
              <a:rPr lang="en-US" dirty="0" smtClean="0"/>
              <a:t> –signs and symptoms</a:t>
            </a:r>
            <a:endParaRPr lang="en-US" dirty="0"/>
          </a:p>
        </p:txBody>
      </p:sp>
      <p:sp>
        <p:nvSpPr>
          <p:cNvPr id="3" name="Content Placeholder 2"/>
          <p:cNvSpPr>
            <a:spLocks noGrp="1"/>
          </p:cNvSpPr>
          <p:nvPr>
            <p:ph sz="quarter" idx="1"/>
          </p:nvPr>
        </p:nvSpPr>
        <p:spPr>
          <a:xfrm>
            <a:off x="251520" y="836712"/>
            <a:ext cx="8435280" cy="6021288"/>
          </a:xfrm>
        </p:spPr>
        <p:txBody>
          <a:bodyPr>
            <a:normAutofit/>
          </a:bodyPr>
          <a:lstStyle/>
          <a:p>
            <a:r>
              <a:rPr lang="en-US" dirty="0" smtClean="0"/>
              <a:t>In women:-</a:t>
            </a:r>
          </a:p>
          <a:p>
            <a:pPr lvl="1">
              <a:buFont typeface="Wingdings 2" pitchFamily="18" charset="2"/>
              <a:buChar char="P"/>
            </a:pPr>
            <a:r>
              <a:rPr lang="en-US" dirty="0" smtClean="0"/>
              <a:t>Itching at the affected area</a:t>
            </a:r>
          </a:p>
          <a:p>
            <a:pPr lvl="1">
              <a:buFont typeface="Wingdings 2" pitchFamily="18" charset="2"/>
              <a:buChar char="P"/>
            </a:pPr>
            <a:r>
              <a:rPr lang="en-US" dirty="0" smtClean="0"/>
              <a:t>Vaginal irritation</a:t>
            </a:r>
          </a:p>
          <a:p>
            <a:pPr lvl="1">
              <a:buFont typeface="Wingdings 2" pitchFamily="18" charset="2"/>
              <a:buChar char="P"/>
            </a:pPr>
            <a:r>
              <a:rPr lang="en-US" dirty="0" smtClean="0"/>
              <a:t>Burning sensation </a:t>
            </a:r>
          </a:p>
          <a:p>
            <a:pPr lvl="1">
              <a:buFont typeface="Wingdings 2" pitchFamily="18" charset="2"/>
              <a:buChar char="P"/>
            </a:pPr>
            <a:r>
              <a:rPr lang="en-US" dirty="0" smtClean="0"/>
              <a:t>Formation of sores</a:t>
            </a:r>
          </a:p>
          <a:p>
            <a:pPr lvl="1">
              <a:buFont typeface="Wingdings 2" pitchFamily="18" charset="2"/>
              <a:buChar char="P"/>
            </a:pPr>
            <a:r>
              <a:rPr lang="en-US" dirty="0" smtClean="0"/>
              <a:t> Whitish or whitish-gray cottage cheese-like discharge.</a:t>
            </a:r>
          </a:p>
          <a:p>
            <a:r>
              <a:rPr lang="en-US" dirty="0" smtClean="0"/>
              <a:t>In men:-</a:t>
            </a:r>
          </a:p>
          <a:p>
            <a:pPr lvl="1">
              <a:buFont typeface="Wingdings 2" pitchFamily="18" charset="2"/>
              <a:buChar char="P"/>
            </a:pPr>
            <a:r>
              <a:rPr lang="en-US" dirty="0" smtClean="0"/>
              <a:t>red skin around the head of the penis</a:t>
            </a:r>
          </a:p>
          <a:p>
            <a:pPr lvl="1">
              <a:buFont typeface="Wingdings 2" pitchFamily="18" charset="2"/>
              <a:buChar char="P"/>
            </a:pPr>
            <a:r>
              <a:rPr lang="en-US" dirty="0" smtClean="0"/>
              <a:t>swelling, irritation, itchiness and soreness of the head of the penis,</a:t>
            </a:r>
          </a:p>
          <a:p>
            <a:pPr lvl="1">
              <a:buFont typeface="Wingdings 2" pitchFamily="18" charset="2"/>
              <a:buChar char="P"/>
            </a:pPr>
            <a:r>
              <a:rPr lang="en-US" dirty="0" smtClean="0"/>
              <a:t>thick, lumpy discharge under the foreskin</a:t>
            </a:r>
          </a:p>
          <a:p>
            <a:pPr lvl="1">
              <a:buFont typeface="Wingdings 2" pitchFamily="18" charset="2"/>
              <a:buChar char="P"/>
            </a:pPr>
            <a:r>
              <a:rPr lang="en-US" dirty="0" smtClean="0"/>
              <a:t>unpleasant </a:t>
            </a:r>
            <a:r>
              <a:rPr lang="en-US" dirty="0" err="1" smtClean="0"/>
              <a:t>odour</a:t>
            </a:r>
            <a:r>
              <a:rPr lang="en-US" dirty="0" smtClean="0"/>
              <a:t>, </a:t>
            </a:r>
          </a:p>
          <a:p>
            <a:pPr lvl="1">
              <a:buFont typeface="Wingdings 2" pitchFamily="18" charset="2"/>
              <a:buChar char="P"/>
            </a:pPr>
            <a:r>
              <a:rPr lang="en-US" dirty="0" smtClean="0"/>
              <a:t>difficulty retracting the foreskin (</a:t>
            </a:r>
            <a:r>
              <a:rPr lang="en-US" dirty="0" err="1" smtClean="0"/>
              <a:t>phimosis</a:t>
            </a:r>
            <a:r>
              <a:rPr lang="en-US" dirty="0" smtClean="0"/>
              <a:t>)</a:t>
            </a:r>
          </a:p>
          <a:p>
            <a:pPr lvl="1">
              <a:buFont typeface="Wingdings 2" pitchFamily="18" charset="2"/>
              <a:buChar char="P"/>
            </a:pPr>
            <a:r>
              <a:rPr lang="en-US" dirty="0" smtClean="0"/>
              <a:t>pain when passing urine or during sex</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from </a:t>
            </a:r>
            <a:r>
              <a:rPr lang="en-US" dirty="0" err="1" smtClean="0"/>
              <a:t>candidiasis</a:t>
            </a:r>
            <a:endParaRPr lang="en-US" dirty="0"/>
          </a:p>
        </p:txBody>
      </p:sp>
      <p:pic>
        <p:nvPicPr>
          <p:cNvPr id="254978" name="Picture 2" descr="C:\Users\Morris\Desktop\candida4-s.jpg"/>
          <p:cNvPicPr>
            <a:picLocks noGrp="1" noChangeAspect="1" noChangeArrowheads="1"/>
          </p:cNvPicPr>
          <p:nvPr>
            <p:ph sz="quarter" idx="1"/>
          </p:nvPr>
        </p:nvPicPr>
        <p:blipFill>
          <a:blip r:embed="rId2" cstate="print"/>
          <a:srcRect/>
          <a:stretch>
            <a:fillRect/>
          </a:stretch>
        </p:blipFill>
        <p:spPr bwMode="auto">
          <a:xfrm>
            <a:off x="0" y="1484784"/>
            <a:ext cx="9144000" cy="5184576"/>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0" y="1447800"/>
            <a:ext cx="8686800" cy="5410200"/>
          </a:xfrm>
        </p:spPr>
        <p:txBody>
          <a:bodyPr>
            <a:normAutofit/>
          </a:bodyPr>
          <a:lstStyle/>
          <a:p>
            <a:r>
              <a:rPr lang="en-US" sz="2800" dirty="0" err="1" smtClean="0"/>
              <a:t>Candidiasis</a:t>
            </a:r>
            <a:r>
              <a:rPr lang="en-US" sz="2800" dirty="0" smtClean="0"/>
              <a:t> is common more in:-</a:t>
            </a:r>
          </a:p>
          <a:p>
            <a:pPr lvl="2">
              <a:buFont typeface="Wingdings" pitchFamily="2" charset="2"/>
              <a:buChar char="§"/>
            </a:pPr>
            <a:r>
              <a:rPr lang="en-US" sz="2800" dirty="0" smtClean="0"/>
              <a:t>Pregnancy </a:t>
            </a:r>
          </a:p>
          <a:p>
            <a:pPr lvl="2">
              <a:buFont typeface="Wingdings" pitchFamily="2" charset="2"/>
              <a:buChar char="§"/>
            </a:pPr>
            <a:r>
              <a:rPr lang="en-US" sz="2800" dirty="0" smtClean="0"/>
              <a:t>Higher dose combined oral contraceptive pill and </a:t>
            </a:r>
            <a:r>
              <a:rPr lang="en-US" sz="2800" dirty="0" err="1" smtClean="0"/>
              <a:t>oestrogen</a:t>
            </a:r>
            <a:r>
              <a:rPr lang="en-US" sz="2800" dirty="0" smtClean="0"/>
              <a:t>-based hormone replacement therapy </a:t>
            </a:r>
          </a:p>
          <a:p>
            <a:pPr lvl="2">
              <a:buFont typeface="Wingdings" pitchFamily="2" charset="2"/>
              <a:buChar char="§"/>
            </a:pPr>
            <a:r>
              <a:rPr lang="en-US" sz="2800" dirty="0" smtClean="0"/>
              <a:t>A course of broad spectrum antibiotics such as tetracycline or </a:t>
            </a:r>
            <a:r>
              <a:rPr lang="en-US" sz="2800" dirty="0" err="1" smtClean="0"/>
              <a:t>amoxiclav</a:t>
            </a:r>
            <a:r>
              <a:rPr lang="en-US" sz="2800" dirty="0" smtClean="0"/>
              <a:t> </a:t>
            </a:r>
          </a:p>
          <a:p>
            <a:pPr lvl="2">
              <a:buFont typeface="Wingdings" pitchFamily="2" charset="2"/>
              <a:buChar char="§"/>
            </a:pPr>
            <a:r>
              <a:rPr lang="en-US" sz="2800" dirty="0" smtClean="0"/>
              <a:t>Diabetes mellitus </a:t>
            </a:r>
          </a:p>
          <a:p>
            <a:pPr lvl="2">
              <a:buFont typeface="Wingdings" pitchFamily="2" charset="2"/>
              <a:buChar char="§"/>
            </a:pPr>
            <a:r>
              <a:rPr lang="en-US" sz="2800" dirty="0" smtClean="0"/>
              <a:t>Iron deficiency </a:t>
            </a:r>
            <a:r>
              <a:rPr lang="en-US" sz="2800" dirty="0" err="1" smtClean="0"/>
              <a:t>anaemia</a:t>
            </a:r>
            <a:endParaRPr lang="en-US" sz="2800" dirty="0" smtClean="0"/>
          </a:p>
          <a:p>
            <a:pPr lvl="2">
              <a:buFont typeface="Wingdings" pitchFamily="2" charset="2"/>
              <a:buChar char="§"/>
            </a:pPr>
            <a:r>
              <a:rPr lang="en-US" sz="2800" dirty="0" smtClean="0"/>
              <a:t>Immunodeficiency e.g., HIV infection </a:t>
            </a:r>
          </a:p>
          <a:p>
            <a:pPr lvl="2">
              <a:buFont typeface="Wingdings" pitchFamily="2" charset="2"/>
              <a:buChar char="§"/>
            </a:pPr>
            <a:r>
              <a:rPr lang="en-US" sz="2800" dirty="0" smtClean="0"/>
              <a:t>skin condition, often psoriasis, lichen </a:t>
            </a:r>
            <a:r>
              <a:rPr lang="en-US" sz="2800" dirty="0" err="1" smtClean="0"/>
              <a:t>planus</a:t>
            </a:r>
            <a:r>
              <a:rPr lang="en-US" sz="2800" dirty="0" smtClean="0"/>
              <a:t> or lichen </a:t>
            </a:r>
            <a:r>
              <a:rPr lang="en-US" sz="2800" dirty="0" err="1" smtClean="0"/>
              <a:t>sclerosus</a:t>
            </a:r>
            <a:r>
              <a:rPr lang="en-US" sz="2800" dirty="0" smtClean="0"/>
              <a:t>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Male Reproductive Organs:                		Internal Anatomy </a:t>
            </a:r>
            <a:endParaRPr lang="en-US" dirty="0"/>
          </a:p>
        </p:txBody>
      </p:sp>
      <p:sp>
        <p:nvSpPr>
          <p:cNvPr id="3" name="Content Placeholder 2"/>
          <p:cNvSpPr>
            <a:spLocks noGrp="1"/>
          </p:cNvSpPr>
          <p:nvPr>
            <p:ph sz="quarter" idx="1"/>
          </p:nvPr>
        </p:nvSpPr>
        <p:spPr>
          <a:xfrm>
            <a:off x="0" y="1556792"/>
            <a:ext cx="9144000" cy="5112568"/>
          </a:xfrm>
        </p:spPr>
        <p:txBody>
          <a:bodyPr>
            <a:normAutofit/>
          </a:bodyPr>
          <a:lstStyle/>
          <a:p>
            <a:r>
              <a:rPr lang="en-US" b="1" dirty="0" smtClean="0"/>
              <a:t>Prostate Gland</a:t>
            </a:r>
            <a:r>
              <a:rPr lang="en-US" dirty="0" smtClean="0"/>
              <a:t>: lies below the seminal vesicles and surrounds the urethra at the base of the bladder. It stores and secretes an alkaline fluid that neutralizes acid found in the male urethra and the female reproductive tract. Without the secretions of the prostate gland, many sperm would die and fertilization of an ovum would be impossible.</a:t>
            </a:r>
          </a:p>
          <a:p>
            <a:r>
              <a:rPr lang="en-US" b="1" dirty="0" smtClean="0"/>
              <a:t>Cowper’s Gland</a:t>
            </a:r>
            <a:r>
              <a:rPr lang="en-US" dirty="0" smtClean="0"/>
              <a:t>: two small, pea-sized glands located beneath the prostate gland on both sides of the base of the penis. They secrete a clear, sticky fluid (pre-ejaculation) that keeps the urethra moist. It is alkaline to help neutralize the acidity of the urethra.</a:t>
            </a:r>
          </a:p>
          <a:p>
            <a:r>
              <a:rPr lang="en-US" b="1" dirty="0" smtClean="0"/>
              <a:t>Urethra</a:t>
            </a:r>
            <a:r>
              <a:rPr lang="en-US" dirty="0" smtClean="0"/>
              <a:t>: a pathway dual-purpose tube running the length of the penis from the bladder to the outside that transports both semen and urine. </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a:xfrm>
            <a:off x="914400" y="1844824"/>
            <a:ext cx="7772400" cy="4174976"/>
          </a:xfrm>
        </p:spPr>
        <p:txBody>
          <a:bodyPr>
            <a:normAutofit/>
          </a:bodyPr>
          <a:lstStyle/>
          <a:p>
            <a:r>
              <a:rPr lang="en-US" sz="3200" dirty="0" smtClean="0"/>
              <a:t>Physical examination </a:t>
            </a:r>
          </a:p>
          <a:p>
            <a:r>
              <a:rPr lang="en-US" sz="3200" dirty="0" smtClean="0"/>
              <a:t>Microscopy -a scraping or swab of the affected area is placed on a microscope slide</a:t>
            </a:r>
          </a:p>
          <a:p>
            <a:r>
              <a:rPr lang="en-US" sz="3200" dirty="0" smtClean="0"/>
              <a:t>Culture and sensitivity -a sterile swab is rubbed on the infected skin surface. The swab is then streaked on a culture medium</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quarter" idx="1"/>
          </p:nvPr>
        </p:nvSpPr>
        <p:spPr>
          <a:xfrm>
            <a:off x="914400" y="1916832"/>
            <a:ext cx="7772400" cy="4536504"/>
          </a:xfrm>
        </p:spPr>
        <p:txBody>
          <a:bodyPr/>
          <a:lstStyle/>
          <a:p>
            <a:r>
              <a:rPr lang="en-US" sz="3200" dirty="0" err="1" smtClean="0"/>
              <a:t>Candidiasis</a:t>
            </a:r>
            <a:r>
              <a:rPr lang="en-US" sz="3200" dirty="0" smtClean="0"/>
              <a:t> is commonly treated with </a:t>
            </a:r>
            <a:r>
              <a:rPr lang="en-US" sz="3200" dirty="0" err="1" smtClean="0"/>
              <a:t>antimycotics</a:t>
            </a:r>
            <a:r>
              <a:rPr lang="en-US" sz="3200" dirty="0" smtClean="0"/>
              <a:t>; these antifungal drugs include topical </a:t>
            </a:r>
            <a:r>
              <a:rPr lang="en-US" sz="3200" dirty="0" err="1" smtClean="0"/>
              <a:t>clotrimazole</a:t>
            </a:r>
            <a:r>
              <a:rPr lang="en-US" sz="3200" dirty="0" smtClean="0"/>
              <a:t>, topical </a:t>
            </a:r>
            <a:r>
              <a:rPr lang="en-US" sz="3200" dirty="0" err="1" smtClean="0"/>
              <a:t>nystatin</a:t>
            </a:r>
            <a:r>
              <a:rPr lang="en-US" sz="3200" dirty="0" smtClean="0"/>
              <a:t>, </a:t>
            </a:r>
            <a:r>
              <a:rPr lang="en-US" sz="3200" dirty="0" err="1" smtClean="0"/>
              <a:t>fluconazole</a:t>
            </a:r>
            <a:r>
              <a:rPr lang="en-US" sz="3200" dirty="0" smtClean="0"/>
              <a:t>, and topical </a:t>
            </a:r>
            <a:r>
              <a:rPr lang="en-US" sz="3200" dirty="0" err="1" smtClean="0"/>
              <a:t>ketoconazole</a:t>
            </a:r>
            <a:r>
              <a:rPr lang="en-US" sz="3200" dirty="0" smtClean="0"/>
              <a:t>.</a:t>
            </a:r>
          </a:p>
          <a:p>
            <a:r>
              <a:rPr lang="en-US" sz="3200" dirty="0" smtClean="0"/>
              <a:t>See syndromic flow chart for vaginal and urethral discharge</a:t>
            </a:r>
            <a:r>
              <a:rPr lang="en-US" sz="2800" dirty="0" smtClean="0"/>
              <a:t>.</a:t>
            </a:r>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err="1" smtClean="0"/>
              <a:t>Candidemia</a:t>
            </a:r>
            <a:r>
              <a:rPr lang="en-US" dirty="0" smtClean="0"/>
              <a:t> </a:t>
            </a:r>
          </a:p>
          <a:p>
            <a:r>
              <a:rPr lang="en-US" dirty="0" err="1" smtClean="0"/>
              <a:t>Balanitis</a:t>
            </a:r>
            <a:r>
              <a:rPr lang="en-US" dirty="0" smtClean="0"/>
              <a:t> </a:t>
            </a:r>
          </a:p>
          <a:p>
            <a:r>
              <a:rPr lang="en-US" dirty="0" err="1" smtClean="0"/>
              <a:t>Vulvovaginitis</a:t>
            </a:r>
            <a:endParaRPr lang="en-US" dirty="0" smtClean="0"/>
          </a:p>
          <a:p>
            <a:r>
              <a:rPr lang="en-US" dirty="0" smtClean="0"/>
              <a:t>Aseptic </a:t>
            </a:r>
            <a:r>
              <a:rPr lang="en-US" dirty="0" err="1" smtClean="0"/>
              <a:t>menengitis</a:t>
            </a:r>
            <a:endParaRPr lang="en-US" dirty="0" smtClean="0"/>
          </a:p>
          <a:p>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smtClean="0"/>
              <a:t>Prevention and control </a:t>
            </a:r>
            <a:endParaRPr lang="en-US" dirty="0"/>
          </a:p>
        </p:txBody>
      </p:sp>
      <p:sp>
        <p:nvSpPr>
          <p:cNvPr id="3" name="Content Placeholder 2"/>
          <p:cNvSpPr>
            <a:spLocks noGrp="1"/>
          </p:cNvSpPr>
          <p:nvPr>
            <p:ph sz="quarter" idx="1"/>
          </p:nvPr>
        </p:nvSpPr>
        <p:spPr>
          <a:xfrm>
            <a:off x="0" y="836712"/>
            <a:ext cx="8686800" cy="6021288"/>
          </a:xfrm>
        </p:spPr>
        <p:txBody>
          <a:bodyPr>
            <a:normAutofit/>
          </a:bodyPr>
          <a:lstStyle/>
          <a:p>
            <a:r>
              <a:rPr lang="en-US" sz="2400" dirty="0" smtClean="0"/>
              <a:t>Practice safer sex</a:t>
            </a:r>
          </a:p>
          <a:p>
            <a:r>
              <a:rPr lang="en-US" sz="2400" dirty="0" smtClean="0"/>
              <a:t>Early detection and treatment</a:t>
            </a:r>
          </a:p>
          <a:p>
            <a:r>
              <a:rPr lang="en-US" sz="2400" dirty="0" smtClean="0"/>
              <a:t>Screening  for sexually active women aged 25 years and below, pregnant women and women and men at high risk</a:t>
            </a:r>
          </a:p>
          <a:p>
            <a:r>
              <a:rPr lang="en-US" sz="2400" dirty="0" smtClean="0"/>
              <a:t>No sex until treatment is completed and your usual sexual partner has completed treatment</a:t>
            </a:r>
          </a:p>
          <a:p>
            <a:r>
              <a:rPr lang="en-US" sz="2400" dirty="0" smtClean="0"/>
              <a:t>A follow-up test must be done to make sure that treatment has cleared the infection</a:t>
            </a:r>
          </a:p>
          <a:p>
            <a:r>
              <a:rPr lang="en-US" sz="2400" dirty="0" smtClean="0"/>
              <a:t>All sexual partners need to be contacted, tested and treated, if indicated. Even if partners have no symptoms they may be able to transmit infection to other sexual partners</a:t>
            </a:r>
          </a:p>
          <a:p>
            <a:r>
              <a:rPr lang="en-US" sz="2400" dirty="0" smtClean="0"/>
              <a:t>Testing to exclude other sexually transmitted infections is advisable.</a:t>
            </a:r>
          </a:p>
          <a:p>
            <a:r>
              <a:rPr lang="en-US" sz="2400" dirty="0" smtClean="0"/>
              <a:t>Promote the ABC=</a:t>
            </a:r>
            <a:r>
              <a:rPr lang="en-US" sz="2400" dirty="0" err="1" smtClean="0"/>
              <a:t>Abstinance</a:t>
            </a:r>
            <a:r>
              <a:rPr lang="en-US" sz="2400" dirty="0" smtClean="0"/>
              <a:t>, Being faithful, Consistent and correct use of condoms</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0" y="0"/>
            <a:ext cx="9144000" cy="1143000"/>
          </a:xfrm>
        </p:spPr>
        <p:txBody>
          <a:bodyPr>
            <a:normAutofit/>
          </a:bodyPr>
          <a:lstStyle/>
          <a:p>
            <a:pPr eaLnBrk="1" hangingPunct="1"/>
            <a:r>
              <a:rPr lang="en-US" dirty="0"/>
              <a:t>Recurrent </a:t>
            </a:r>
            <a:r>
              <a:rPr lang="en-US" dirty="0" err="1" smtClean="0"/>
              <a:t>VulvoVaginalCandidiasis</a:t>
            </a:r>
            <a:endParaRPr lang="en-US" dirty="0"/>
          </a:p>
        </p:txBody>
      </p:sp>
      <p:sp>
        <p:nvSpPr>
          <p:cNvPr id="395267" name="Rectangle 3"/>
          <p:cNvSpPr>
            <a:spLocks noGrp="1" noChangeArrowheads="1"/>
          </p:cNvSpPr>
          <p:nvPr>
            <p:ph type="body" idx="4294967295"/>
          </p:nvPr>
        </p:nvSpPr>
        <p:spPr>
          <a:xfrm>
            <a:off x="428625" y="928688"/>
            <a:ext cx="8715375" cy="5715000"/>
          </a:xfrm>
        </p:spPr>
        <p:txBody>
          <a:bodyPr>
            <a:normAutofit/>
          </a:bodyPr>
          <a:lstStyle/>
          <a:p>
            <a:pPr eaLnBrk="1" hangingPunct="1"/>
            <a:endParaRPr lang="en-US" sz="2800" dirty="0" smtClean="0">
              <a:cs typeface="Arial" charset="0"/>
            </a:endParaRPr>
          </a:p>
          <a:p>
            <a:pPr eaLnBrk="1" hangingPunct="1"/>
            <a:r>
              <a:rPr lang="en-US" sz="2800" dirty="0" smtClean="0">
                <a:cs typeface="Arial" charset="0"/>
              </a:rPr>
              <a:t>≥ </a:t>
            </a:r>
            <a:r>
              <a:rPr lang="en-US" sz="2800" dirty="0">
                <a:cs typeface="Arial" charset="0"/>
              </a:rPr>
              <a:t>4 episodes of symptomatic VVC in 1 year</a:t>
            </a:r>
          </a:p>
          <a:p>
            <a:pPr eaLnBrk="1" hangingPunct="1"/>
            <a:r>
              <a:rPr lang="en-US" sz="2800" dirty="0">
                <a:cs typeface="Arial" charset="0"/>
              </a:rPr>
              <a:t>Frequency and severity of episodes increase with increasing </a:t>
            </a:r>
            <a:r>
              <a:rPr lang="en-US" sz="2800" dirty="0" err="1">
                <a:cs typeface="Arial" charset="0"/>
              </a:rPr>
              <a:t>immunosuppression</a:t>
            </a:r>
            <a:endParaRPr lang="en-US" sz="2800" dirty="0">
              <a:cs typeface="Arial" charset="0"/>
            </a:endParaRPr>
          </a:p>
          <a:p>
            <a:pPr eaLnBrk="1" hangingPunct="1"/>
            <a:r>
              <a:rPr lang="en-US" sz="2800" dirty="0">
                <a:cs typeface="Arial" charset="0"/>
              </a:rPr>
              <a:t>Obtain vaginal culture to look for non-</a:t>
            </a:r>
            <a:r>
              <a:rPr lang="en-US" sz="2800" dirty="0" err="1">
                <a:cs typeface="Arial" charset="0"/>
              </a:rPr>
              <a:t>albicans</a:t>
            </a:r>
            <a:r>
              <a:rPr lang="en-US" sz="2800" dirty="0">
                <a:cs typeface="Arial" charset="0"/>
              </a:rPr>
              <a:t> species</a:t>
            </a:r>
          </a:p>
          <a:p>
            <a:pPr eaLnBrk="1" hangingPunct="1"/>
            <a:r>
              <a:rPr lang="en-US" sz="2800" dirty="0">
                <a:cs typeface="Arial" charset="0"/>
              </a:rPr>
              <a:t>Consider longer treatment course (7-14 days of topical therapy or </a:t>
            </a:r>
            <a:r>
              <a:rPr lang="en-US" sz="2800" dirty="0" smtClean="0">
                <a:cs typeface="Arial" charset="0"/>
              </a:rPr>
              <a:t>oral </a:t>
            </a:r>
            <a:r>
              <a:rPr lang="en-US" sz="2800" dirty="0" err="1">
                <a:cs typeface="Arial" charset="0"/>
              </a:rPr>
              <a:t>fluconazole</a:t>
            </a:r>
            <a:r>
              <a:rPr lang="en-US" sz="2800" dirty="0">
                <a:cs typeface="Arial" charset="0"/>
              </a:rPr>
              <a:t> on days 1, 4, and 7)</a:t>
            </a:r>
          </a:p>
          <a:p>
            <a:pPr eaLnBrk="1" hangingPunct="1"/>
            <a:r>
              <a:rPr lang="en-US" sz="2800" dirty="0">
                <a:cs typeface="Arial" charset="0"/>
              </a:rPr>
              <a:t>Consider suppressive maintenance therapy if needed (</a:t>
            </a:r>
            <a:r>
              <a:rPr lang="en-US" sz="2800" dirty="0" err="1">
                <a:cs typeface="Arial" charset="0"/>
              </a:rPr>
              <a:t>fluconazole</a:t>
            </a:r>
            <a:r>
              <a:rPr lang="en-US" sz="2800" dirty="0">
                <a:cs typeface="Arial" charset="0"/>
              </a:rPr>
              <a:t> </a:t>
            </a:r>
            <a:r>
              <a:rPr lang="en-US" sz="2800" dirty="0" smtClean="0">
                <a:cs typeface="Arial" charset="0"/>
              </a:rPr>
              <a:t>orally </a:t>
            </a:r>
            <a:r>
              <a:rPr lang="en-US" sz="2800" dirty="0">
                <a:cs typeface="Arial" charset="0"/>
              </a:rPr>
              <a:t>once weekly)</a:t>
            </a:r>
          </a:p>
          <a:p>
            <a:pPr eaLnBrk="1" hangingPunct="1"/>
            <a:r>
              <a:rPr lang="en-US" sz="2800" dirty="0">
                <a:cs typeface="Arial" charset="0"/>
              </a:rPr>
              <a:t>Treat </a:t>
            </a:r>
            <a:r>
              <a:rPr lang="en-US" sz="2800" dirty="0" err="1">
                <a:cs typeface="Arial" charset="0"/>
              </a:rPr>
              <a:t>immunosuppression</a:t>
            </a:r>
            <a:endParaRPr lang="en-US" sz="2800" dirty="0">
              <a:cs typeface="Arial"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Gardnerella</a:t>
            </a:r>
            <a:r>
              <a:rPr lang="en-US" b="1" dirty="0" smtClean="0"/>
              <a:t> </a:t>
            </a:r>
            <a:r>
              <a:rPr lang="en-US" b="1" dirty="0" err="1" smtClean="0"/>
              <a:t>vaginalis</a:t>
            </a:r>
            <a:endParaRPr lang="en-US" dirty="0"/>
          </a:p>
        </p:txBody>
      </p:sp>
      <p:sp>
        <p:nvSpPr>
          <p:cNvPr id="3" name="Content Placeholder 2"/>
          <p:cNvSpPr>
            <a:spLocks noGrp="1"/>
          </p:cNvSpPr>
          <p:nvPr>
            <p:ph sz="quarter" idx="1"/>
          </p:nvPr>
        </p:nvSpPr>
        <p:spPr>
          <a:xfrm>
            <a:off x="323528" y="1447800"/>
            <a:ext cx="8363272" cy="5077544"/>
          </a:xfrm>
        </p:spPr>
        <p:txBody>
          <a:bodyPr>
            <a:normAutofit lnSpcReduction="10000"/>
          </a:bodyPr>
          <a:lstStyle/>
          <a:p>
            <a:r>
              <a:rPr lang="en-US" sz="3200" b="1" dirty="0" err="1" smtClean="0"/>
              <a:t>Gardnerella</a:t>
            </a:r>
            <a:r>
              <a:rPr lang="en-US" sz="3200" b="1" dirty="0" smtClean="0"/>
              <a:t> </a:t>
            </a:r>
            <a:r>
              <a:rPr lang="en-US" sz="3200" b="1" dirty="0" err="1" smtClean="0"/>
              <a:t>vaginalis</a:t>
            </a:r>
            <a:r>
              <a:rPr lang="en-US" sz="3200" b="1" dirty="0" smtClean="0"/>
              <a:t> </a:t>
            </a:r>
            <a:r>
              <a:rPr lang="en-US" sz="3200" dirty="0" smtClean="0"/>
              <a:t>causes</a:t>
            </a:r>
            <a:r>
              <a:rPr lang="en-US" sz="3200" b="1" dirty="0" smtClean="0"/>
              <a:t> </a:t>
            </a:r>
            <a:r>
              <a:rPr lang="en-US" sz="3200" dirty="0" smtClean="0"/>
              <a:t>Bacterial </a:t>
            </a:r>
            <a:r>
              <a:rPr lang="en-US" sz="3200" dirty="0" err="1" smtClean="0"/>
              <a:t>vaginosis</a:t>
            </a:r>
            <a:r>
              <a:rPr lang="en-US" sz="3200" dirty="0" smtClean="0"/>
              <a:t>. </a:t>
            </a:r>
          </a:p>
          <a:p>
            <a:r>
              <a:rPr lang="en-US" sz="3200" dirty="0" smtClean="0"/>
              <a:t>It occurs due to an imbalance of the normal flora in the vagina </a:t>
            </a:r>
          </a:p>
          <a:p>
            <a:r>
              <a:rPr lang="en-US" sz="3200" dirty="0" smtClean="0"/>
              <a:t>It is not an STI but can be caused by increased sexual activity</a:t>
            </a:r>
          </a:p>
          <a:p>
            <a:r>
              <a:rPr lang="en-US" sz="3200" dirty="0" smtClean="0"/>
              <a:t>The condition is common and causes a discharge with a fish-like </a:t>
            </a:r>
            <a:r>
              <a:rPr lang="en-US" sz="3200" dirty="0" err="1" smtClean="0"/>
              <a:t>odour</a:t>
            </a:r>
            <a:r>
              <a:rPr lang="en-US" sz="3200" dirty="0" smtClean="0"/>
              <a:t> .</a:t>
            </a:r>
          </a:p>
          <a:p>
            <a:r>
              <a:rPr lang="en-US" sz="3200" dirty="0" smtClean="0"/>
              <a:t>The problem may be more obvious after sex or during menstruation.</a:t>
            </a:r>
          </a:p>
          <a:p>
            <a:r>
              <a:rPr lang="en-US" sz="3200" dirty="0" smtClean="0"/>
              <a:t>Bacterial </a:t>
            </a:r>
            <a:r>
              <a:rPr lang="en-US" sz="3200" dirty="0" err="1" smtClean="0"/>
              <a:t>vaginosis</a:t>
            </a:r>
            <a:r>
              <a:rPr lang="en-US" sz="3200" dirty="0" smtClean="0"/>
              <a:t> is easily treated with antibiotics</a:t>
            </a:r>
            <a:endParaRPr lang="en-US" sz="32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Gardnerella</a:t>
            </a:r>
            <a:r>
              <a:rPr lang="en-US" b="1" dirty="0" smtClean="0"/>
              <a:t> </a:t>
            </a:r>
            <a:r>
              <a:rPr lang="en-US" b="1" dirty="0" err="1" smtClean="0"/>
              <a:t>vaginalis</a:t>
            </a:r>
            <a:r>
              <a:rPr lang="en-US" b="1" dirty="0" smtClean="0"/>
              <a:t> cont’</a:t>
            </a:r>
            <a:endParaRPr lang="en-US" dirty="0"/>
          </a:p>
        </p:txBody>
      </p:sp>
      <p:sp>
        <p:nvSpPr>
          <p:cNvPr id="3" name="Content Placeholder 2"/>
          <p:cNvSpPr>
            <a:spLocks noGrp="1"/>
          </p:cNvSpPr>
          <p:nvPr>
            <p:ph sz="quarter" idx="1"/>
          </p:nvPr>
        </p:nvSpPr>
        <p:spPr>
          <a:xfrm>
            <a:off x="0" y="1447800"/>
            <a:ext cx="8686800" cy="5149552"/>
          </a:xfrm>
        </p:spPr>
        <p:txBody>
          <a:bodyPr>
            <a:normAutofit lnSpcReduction="10000"/>
          </a:bodyPr>
          <a:lstStyle/>
          <a:p>
            <a:r>
              <a:rPr lang="en-US" dirty="0" smtClean="0"/>
              <a:t>Factors like stress, a presence of another STI, and the use of perfumed feminine hygiene products may also increase the risks.</a:t>
            </a:r>
          </a:p>
          <a:p>
            <a:r>
              <a:rPr lang="en-US" dirty="0" smtClean="0"/>
              <a:t>may disappear without treatment, but it has been linked to serious conditions such as:-</a:t>
            </a:r>
          </a:p>
          <a:p>
            <a:pPr lvl="2">
              <a:buFont typeface="Wingdings 2" pitchFamily="18" charset="2"/>
              <a:buChar char="P"/>
            </a:pPr>
            <a:r>
              <a:rPr lang="en-US" sz="2600" dirty="0" smtClean="0"/>
              <a:t>pelvic inflammatory disease</a:t>
            </a:r>
          </a:p>
          <a:p>
            <a:pPr lvl="2">
              <a:buFont typeface="Wingdings 2" pitchFamily="18" charset="2"/>
              <a:buChar char="P"/>
            </a:pPr>
            <a:r>
              <a:rPr lang="en-US" sz="2600" dirty="0" smtClean="0"/>
              <a:t>premature </a:t>
            </a:r>
            <a:r>
              <a:rPr lang="en-US" sz="2600" dirty="0" err="1" smtClean="0"/>
              <a:t>labour</a:t>
            </a:r>
            <a:endParaRPr lang="en-US" sz="2600" dirty="0" smtClean="0"/>
          </a:p>
          <a:p>
            <a:pPr lvl="2">
              <a:buFont typeface="Wingdings 2" pitchFamily="18" charset="2"/>
              <a:buChar char="P"/>
            </a:pPr>
            <a:r>
              <a:rPr lang="en-US" sz="2600" dirty="0" smtClean="0"/>
              <a:t>recurring urinary tract infections</a:t>
            </a:r>
          </a:p>
          <a:p>
            <a:pPr lvl="2">
              <a:buFont typeface="Wingdings 2" pitchFamily="18" charset="2"/>
              <a:buChar char="P"/>
            </a:pPr>
            <a:r>
              <a:rPr lang="en-US" sz="2600" dirty="0" smtClean="0"/>
              <a:t>infections after </a:t>
            </a:r>
            <a:r>
              <a:rPr lang="en-US" sz="2600" dirty="0" err="1" smtClean="0"/>
              <a:t>labour</a:t>
            </a:r>
            <a:endParaRPr lang="en-US" sz="2600" dirty="0" smtClean="0"/>
          </a:p>
          <a:p>
            <a:pPr lvl="2">
              <a:buFont typeface="Wingdings 2" pitchFamily="18" charset="2"/>
              <a:buChar char="P"/>
            </a:pPr>
            <a:r>
              <a:rPr lang="en-US" sz="2600" dirty="0" smtClean="0"/>
              <a:t>uterine infections after abortion</a:t>
            </a:r>
          </a:p>
          <a:p>
            <a:pPr lvl="2">
              <a:buFont typeface="Wingdings 2" pitchFamily="18" charset="2"/>
              <a:buChar char="P"/>
            </a:pPr>
            <a:r>
              <a:rPr lang="en-US" sz="2600" dirty="0" smtClean="0"/>
              <a:t> the insertion of an IUD and surgery (e.g. prior to hysterectomy).</a:t>
            </a:r>
          </a:p>
          <a:p>
            <a:r>
              <a:rPr lang="en-US" dirty="0" smtClean="0"/>
              <a:t>Treatment is recommended in these higher risk situations.</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500063" y="228600"/>
            <a:ext cx="8643937" cy="700088"/>
          </a:xfrm>
        </p:spPr>
        <p:txBody>
          <a:bodyPr>
            <a:normAutofit fontScale="90000"/>
          </a:bodyPr>
          <a:lstStyle/>
          <a:p>
            <a:pPr eaLnBrk="1" hangingPunct="1"/>
            <a:r>
              <a:rPr lang="en-US" dirty="0" smtClean="0"/>
              <a:t>Treatment </a:t>
            </a:r>
            <a:endParaRPr lang="en-US" dirty="0"/>
          </a:p>
        </p:txBody>
      </p:sp>
      <p:sp>
        <p:nvSpPr>
          <p:cNvPr id="393219" name="Rectangle 3"/>
          <p:cNvSpPr>
            <a:spLocks noGrp="1" noChangeArrowheads="1"/>
          </p:cNvSpPr>
          <p:nvPr>
            <p:ph type="body" idx="4294967295"/>
          </p:nvPr>
        </p:nvSpPr>
        <p:spPr>
          <a:xfrm>
            <a:off x="500063" y="1412875"/>
            <a:ext cx="8643937" cy="5445125"/>
          </a:xfrm>
        </p:spPr>
        <p:txBody>
          <a:bodyPr>
            <a:normAutofit/>
          </a:bodyPr>
          <a:lstStyle/>
          <a:p>
            <a:pPr eaLnBrk="1" hangingPunct="1">
              <a:lnSpc>
                <a:spcPct val="90000"/>
              </a:lnSpc>
              <a:buFontTx/>
              <a:buNone/>
            </a:pPr>
            <a:r>
              <a:rPr lang="en-US" sz="2800" u="sng" dirty="0"/>
              <a:t>Recommended:</a:t>
            </a:r>
          </a:p>
          <a:p>
            <a:pPr>
              <a:lnSpc>
                <a:spcPct val="90000"/>
              </a:lnSpc>
            </a:pPr>
            <a:r>
              <a:rPr lang="en-US" sz="2800" dirty="0" smtClean="0"/>
              <a:t>vaginitis </a:t>
            </a:r>
            <a:r>
              <a:rPr lang="en-US" sz="2800" dirty="0" smtClean="0"/>
              <a:t>treatment and 4Cs </a:t>
            </a:r>
          </a:p>
          <a:p>
            <a:pPr>
              <a:lnSpc>
                <a:spcPct val="90000"/>
              </a:lnSpc>
            </a:pPr>
            <a:r>
              <a:rPr lang="en-US" sz="2800" dirty="0" err="1" smtClean="0"/>
              <a:t>Clotrimazole</a:t>
            </a:r>
            <a:r>
              <a:rPr lang="en-US" sz="2800" dirty="0" smtClean="0"/>
              <a:t> 100 mg </a:t>
            </a:r>
            <a:r>
              <a:rPr lang="en-US" sz="2800" dirty="0" err="1" smtClean="0"/>
              <a:t>pessary</a:t>
            </a:r>
            <a:r>
              <a:rPr lang="en-US" sz="2800" dirty="0" smtClean="0"/>
              <a:t> intra-vaginally daily </a:t>
            </a:r>
            <a:r>
              <a:rPr lang="en-US" sz="2800" dirty="0" smtClean="0"/>
              <a:t>for </a:t>
            </a:r>
            <a:r>
              <a:rPr lang="en-US" sz="2800" dirty="0" smtClean="0"/>
              <a:t>6 days and Tabs </a:t>
            </a:r>
            <a:r>
              <a:rPr lang="en-US" sz="2800" dirty="0" err="1" smtClean="0"/>
              <a:t>Metronidazole</a:t>
            </a:r>
            <a:r>
              <a:rPr lang="en-US" sz="2800" dirty="0" smtClean="0"/>
              <a:t> 2 gm STAT  </a:t>
            </a:r>
          </a:p>
          <a:p>
            <a:pPr>
              <a:lnSpc>
                <a:spcPct val="90000"/>
              </a:lnSpc>
              <a:buNone/>
            </a:pPr>
            <a:r>
              <a:rPr lang="en-US" sz="2800" dirty="0" smtClean="0"/>
              <a:t>                                   or  </a:t>
            </a:r>
            <a:endParaRPr lang="en-US" sz="2800" dirty="0" smtClean="0"/>
          </a:p>
          <a:p>
            <a:pPr>
              <a:lnSpc>
                <a:spcPct val="90000"/>
              </a:lnSpc>
            </a:pPr>
            <a:r>
              <a:rPr lang="en-US" sz="2800" dirty="0" err="1" smtClean="0"/>
              <a:t>Flucanozole</a:t>
            </a:r>
            <a:r>
              <a:rPr lang="en-US" sz="2800" dirty="0" smtClean="0"/>
              <a:t> 150 mg and 2 gm </a:t>
            </a:r>
            <a:r>
              <a:rPr lang="en-US" sz="2800" dirty="0" err="1" smtClean="0"/>
              <a:t>Metronidazole</a:t>
            </a:r>
            <a:r>
              <a:rPr lang="en-US" sz="2800" dirty="0" smtClean="0"/>
              <a:t> stat </a:t>
            </a:r>
          </a:p>
          <a:p>
            <a:pPr>
              <a:lnSpc>
                <a:spcPct val="90000"/>
              </a:lnSpc>
              <a:buNone/>
            </a:pPr>
            <a:endParaRPr lang="en-US" sz="2800" dirty="0" smtClean="0"/>
          </a:p>
          <a:p>
            <a:pPr>
              <a:lnSpc>
                <a:spcPct val="90000"/>
              </a:lnSpc>
              <a:buNone/>
            </a:pPr>
            <a:r>
              <a:rPr lang="en-US" sz="2800" dirty="0" smtClean="0"/>
              <a:t>For </a:t>
            </a:r>
            <a:r>
              <a:rPr lang="en-US" sz="2800" dirty="0" smtClean="0"/>
              <a:t>Pregnant </a:t>
            </a:r>
            <a:r>
              <a:rPr lang="en-US" sz="2800" dirty="0" smtClean="0"/>
              <a:t>women:</a:t>
            </a:r>
            <a:endParaRPr lang="en-US" sz="2800" dirty="0" smtClean="0"/>
          </a:p>
          <a:p>
            <a:pPr>
              <a:lnSpc>
                <a:spcPct val="90000"/>
              </a:lnSpc>
            </a:pPr>
            <a:r>
              <a:rPr lang="en-US" sz="2800" dirty="0" smtClean="0"/>
              <a:t>Only </a:t>
            </a:r>
            <a:r>
              <a:rPr lang="en-US" sz="2800" dirty="0" err="1" smtClean="0"/>
              <a:t>Clotrimazole</a:t>
            </a:r>
            <a:r>
              <a:rPr lang="en-US" sz="2800" dirty="0" smtClean="0"/>
              <a:t> 200 mg </a:t>
            </a:r>
            <a:r>
              <a:rPr lang="en-US" sz="2800" dirty="0" err="1" smtClean="0"/>
              <a:t>pessary</a:t>
            </a:r>
            <a:r>
              <a:rPr lang="en-US" sz="2800" dirty="0" smtClean="0"/>
              <a:t>  intra-vaginally </a:t>
            </a:r>
            <a:r>
              <a:rPr lang="en-US" sz="2800" dirty="0" smtClean="0"/>
              <a:t>daily </a:t>
            </a:r>
            <a:r>
              <a:rPr lang="en-US" sz="2800" dirty="0" smtClean="0"/>
              <a:t>for 3 days.</a:t>
            </a:r>
            <a:endParaRPr lang="en-US" sz="2800"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914400" y="1447800"/>
            <a:ext cx="7772400" cy="4861520"/>
          </a:xfrm>
        </p:spPr>
        <p:txBody>
          <a:bodyPr>
            <a:normAutofit lnSpcReduction="10000"/>
          </a:bodyPr>
          <a:lstStyle/>
          <a:p>
            <a:r>
              <a:rPr lang="en-US" dirty="0" smtClean="0"/>
              <a:t>If no improvement after7 days </a:t>
            </a:r>
            <a:endParaRPr lang="en-US" dirty="0" smtClean="0"/>
          </a:p>
          <a:p>
            <a:r>
              <a:rPr lang="en-US" dirty="0" smtClean="0"/>
              <a:t>Treat </a:t>
            </a:r>
            <a:r>
              <a:rPr lang="en-US" dirty="0" smtClean="0"/>
              <a:t>for Cervicitis and 4 Cs </a:t>
            </a:r>
          </a:p>
          <a:p>
            <a:r>
              <a:rPr lang="en-US" dirty="0" smtClean="0"/>
              <a:t>Tab </a:t>
            </a:r>
            <a:r>
              <a:rPr lang="en-US" dirty="0" err="1" smtClean="0"/>
              <a:t>Cefixime</a:t>
            </a:r>
            <a:r>
              <a:rPr lang="en-US" dirty="0" smtClean="0"/>
              <a:t> 400 mg and Tabs </a:t>
            </a:r>
            <a:r>
              <a:rPr lang="en-US" dirty="0" err="1" smtClean="0"/>
              <a:t>Azithromycin</a:t>
            </a:r>
            <a:r>
              <a:rPr lang="en-US" dirty="0" smtClean="0"/>
              <a:t> 1.5 gm stat </a:t>
            </a:r>
          </a:p>
          <a:p>
            <a:r>
              <a:rPr lang="en-US" dirty="0" smtClean="0"/>
              <a:t>Or </a:t>
            </a:r>
          </a:p>
          <a:p>
            <a:r>
              <a:rPr lang="en-US" dirty="0" smtClean="0"/>
              <a:t>IM </a:t>
            </a:r>
            <a:r>
              <a:rPr lang="en-US" dirty="0" err="1" smtClean="0"/>
              <a:t>Ceftriaxone</a:t>
            </a:r>
            <a:r>
              <a:rPr lang="en-US" dirty="0" smtClean="0"/>
              <a:t> 500 mg Stat and Tabs </a:t>
            </a:r>
            <a:r>
              <a:rPr lang="en-US" dirty="0" err="1" smtClean="0"/>
              <a:t>Azithromycin</a:t>
            </a:r>
            <a:r>
              <a:rPr lang="en-US" dirty="0" smtClean="0"/>
              <a:t> 1.5 </a:t>
            </a:r>
            <a:r>
              <a:rPr lang="en-US" dirty="0" smtClean="0"/>
              <a:t> gm </a:t>
            </a:r>
            <a:r>
              <a:rPr lang="en-US" dirty="0" smtClean="0"/>
              <a:t>stat  </a:t>
            </a:r>
          </a:p>
          <a:p>
            <a:r>
              <a:rPr lang="en-US" dirty="0" smtClean="0"/>
              <a:t>Or  </a:t>
            </a:r>
          </a:p>
          <a:p>
            <a:r>
              <a:rPr lang="en-US" dirty="0" smtClean="0"/>
              <a:t>IM </a:t>
            </a:r>
            <a:r>
              <a:rPr lang="en-US" dirty="0" err="1" smtClean="0"/>
              <a:t>Gentamicin</a:t>
            </a:r>
            <a:r>
              <a:rPr lang="en-US" dirty="0" smtClean="0"/>
              <a:t> 240mg Stat and Tabs </a:t>
            </a:r>
            <a:r>
              <a:rPr lang="en-US" dirty="0" err="1" smtClean="0"/>
              <a:t>Azithromycin</a:t>
            </a:r>
            <a:r>
              <a:rPr lang="en-US" dirty="0" smtClean="0"/>
              <a:t> 1.5 gm </a:t>
            </a:r>
            <a:r>
              <a:rPr lang="en-US" dirty="0" smtClean="0"/>
              <a:t> stat  </a:t>
            </a:r>
            <a:endParaRPr lang="en-US" dirty="0" smtClean="0"/>
          </a:p>
          <a:p>
            <a:r>
              <a:rPr lang="en-US" dirty="0" smtClean="0"/>
              <a:t>(Do not use </a:t>
            </a:r>
            <a:r>
              <a:rPr lang="en-US" dirty="0" err="1" smtClean="0"/>
              <a:t>Gentamicin</a:t>
            </a:r>
            <a:r>
              <a:rPr lang="en-US" dirty="0" smtClean="0"/>
              <a:t> if pregnant) </a:t>
            </a:r>
            <a:endParaRPr lang="en-US" dirty="0" smtClean="0"/>
          </a:p>
          <a:p>
            <a:r>
              <a:rPr lang="en-US" dirty="0" smtClean="0"/>
              <a:t>If discharge persists after 7 days :Refer for investigations </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cont’</a:t>
            </a:r>
            <a:endParaRPr lang="en-US" dirty="0"/>
          </a:p>
        </p:txBody>
      </p:sp>
      <p:sp>
        <p:nvSpPr>
          <p:cNvPr id="3" name="Content Placeholder 2"/>
          <p:cNvSpPr>
            <a:spLocks noGrp="1"/>
          </p:cNvSpPr>
          <p:nvPr>
            <p:ph sz="quarter" idx="1"/>
          </p:nvPr>
        </p:nvSpPr>
        <p:spPr>
          <a:xfrm>
            <a:off x="914400" y="1447800"/>
            <a:ext cx="8229600" cy="5149552"/>
          </a:xfrm>
        </p:spPr>
        <p:txBody>
          <a:bodyPr>
            <a:noAutofit/>
          </a:bodyPr>
          <a:lstStyle/>
          <a:p>
            <a:r>
              <a:rPr lang="en-US" sz="3200" dirty="0" err="1" smtClean="0"/>
              <a:t>Metronidazole</a:t>
            </a:r>
            <a:r>
              <a:rPr lang="en-US" sz="3200" dirty="0" smtClean="0"/>
              <a:t> (400 mg twice a day for 7 days ) is effective and seems to has the safest and well documented record in pregnancy and lactation .</a:t>
            </a:r>
          </a:p>
          <a:p>
            <a:r>
              <a:rPr lang="en-US" sz="3200" dirty="0" smtClean="0"/>
              <a:t>Different antibiotics or suppositories can be used for recurrent infections.</a:t>
            </a:r>
          </a:p>
          <a:p>
            <a:r>
              <a:rPr lang="en-US" sz="3200" dirty="0" smtClean="0"/>
              <a:t>Male sexual partners do not routinely need treatment and women without symptoms may decline treatment.</a:t>
            </a:r>
          </a:p>
          <a:p>
            <a:r>
              <a:rPr lang="en-US" sz="3200" dirty="0" smtClean="0"/>
              <a:t>Pregnant women should be treated because of the increased risks of premature </a:t>
            </a:r>
            <a:r>
              <a:rPr lang="en-US" sz="3200" dirty="0" err="1" smtClean="0"/>
              <a:t>labour</a:t>
            </a:r>
            <a:r>
              <a:rPr lang="en-US" sz="3200" dirty="0" smtClean="0"/>
              <a:t>.</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Female Reproductive Organs: 			External Anatomy</a:t>
            </a:r>
            <a:endParaRPr lang="en-US" dirty="0"/>
          </a:p>
        </p:txBody>
      </p:sp>
      <p:pic>
        <p:nvPicPr>
          <p:cNvPr id="133122" name="Picture 2"/>
          <p:cNvPicPr>
            <a:picLocks noGrp="1" noChangeAspect="1" noChangeArrowheads="1"/>
          </p:cNvPicPr>
          <p:nvPr>
            <p:ph sz="quarter" idx="1"/>
          </p:nvPr>
        </p:nvPicPr>
        <p:blipFill>
          <a:blip r:embed="rId2" cstate="print"/>
          <a:srcRect/>
          <a:stretch>
            <a:fillRect/>
          </a:stretch>
        </p:blipFill>
        <p:spPr bwMode="auto">
          <a:xfrm rot="5400000">
            <a:off x="1691678" y="-782961"/>
            <a:ext cx="5760642" cy="9144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control</a:t>
            </a:r>
            <a:endParaRPr lang="en-US" dirty="0"/>
          </a:p>
        </p:txBody>
      </p:sp>
      <p:sp>
        <p:nvSpPr>
          <p:cNvPr id="3" name="Content Placeholder 2"/>
          <p:cNvSpPr>
            <a:spLocks noGrp="1"/>
          </p:cNvSpPr>
          <p:nvPr>
            <p:ph sz="quarter" idx="1"/>
          </p:nvPr>
        </p:nvSpPr>
        <p:spPr/>
        <p:txBody>
          <a:bodyPr/>
          <a:lstStyle/>
          <a:p>
            <a:r>
              <a:rPr lang="en-US" dirty="0" smtClean="0"/>
              <a:t>Avoid douching and feminine hygiene sprays. </a:t>
            </a:r>
          </a:p>
          <a:p>
            <a:r>
              <a:rPr lang="en-US" dirty="0" smtClean="0"/>
              <a:t>The use of condoms for a few months may also be helpful in preventing the alkalinity of semen affecting the vagina (i.e. reducing the natural protective acidity).</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Ulcer Disease</a:t>
            </a:r>
            <a:endParaRPr lang="en-US" dirty="0"/>
          </a:p>
        </p:txBody>
      </p:sp>
      <p:sp>
        <p:nvSpPr>
          <p:cNvPr id="3" name="Content Placeholder 2"/>
          <p:cNvSpPr>
            <a:spLocks noGrp="1"/>
          </p:cNvSpPr>
          <p:nvPr>
            <p:ph sz="quarter" idx="1"/>
          </p:nvPr>
        </p:nvSpPr>
        <p:spPr>
          <a:xfrm>
            <a:off x="323528" y="1447800"/>
            <a:ext cx="8363272" cy="5149552"/>
          </a:xfrm>
        </p:spPr>
        <p:txBody>
          <a:bodyPr/>
          <a:lstStyle/>
          <a:p>
            <a:r>
              <a:rPr lang="en-US" sz="3200" dirty="0" smtClean="0"/>
              <a:t>Genital ulcer disease is the presence of sore or ulcer located on the genital area.</a:t>
            </a:r>
          </a:p>
          <a:p>
            <a:r>
              <a:rPr lang="en-US" sz="3200" dirty="0" smtClean="0"/>
              <a:t>It is usually a sign of sexually transmitted infection.</a:t>
            </a:r>
          </a:p>
          <a:p>
            <a:r>
              <a:rPr lang="en-US" sz="3200" dirty="0" smtClean="0"/>
              <a:t>The main causes of genital ulcer disease are:-</a:t>
            </a:r>
          </a:p>
          <a:p>
            <a:pPr marL="1062990" lvl="2" indent="-514350">
              <a:buFont typeface="+mj-lt"/>
              <a:buAutoNum type="arabicPeriod"/>
            </a:pPr>
            <a:r>
              <a:rPr lang="en-US" sz="3200" dirty="0" smtClean="0"/>
              <a:t>Syphilis </a:t>
            </a:r>
          </a:p>
          <a:p>
            <a:pPr marL="1062990" lvl="2" indent="-514350">
              <a:buFont typeface="+mj-lt"/>
              <a:buAutoNum type="arabicPeriod"/>
            </a:pPr>
            <a:r>
              <a:rPr lang="en-US" sz="3200" dirty="0" smtClean="0"/>
              <a:t>Chancroid disease</a:t>
            </a:r>
          </a:p>
          <a:p>
            <a:pPr marL="1062990" lvl="2" indent="-514350">
              <a:buFont typeface="+mj-lt"/>
              <a:buAutoNum type="arabicPeriod"/>
            </a:pPr>
            <a:r>
              <a:rPr lang="en-US" sz="3200" dirty="0" smtClean="0"/>
              <a:t>Herpes simplex </a:t>
            </a:r>
          </a:p>
          <a:p>
            <a:pPr marL="1062990" lvl="2" indent="-514350">
              <a:buFont typeface="+mj-lt"/>
              <a:buAutoNum type="arabicPeriod"/>
            </a:pPr>
            <a:r>
              <a:rPr lang="en-US" sz="3200" dirty="0" err="1" smtClean="0"/>
              <a:t>Lymphogranuloma</a:t>
            </a:r>
            <a:r>
              <a:rPr lang="en-US" sz="3200" dirty="0" smtClean="0"/>
              <a:t> </a:t>
            </a:r>
            <a:r>
              <a:rPr lang="en-US" sz="3200" dirty="0" err="1" smtClean="0"/>
              <a:t>venereum</a:t>
            </a:r>
            <a:endParaRPr lang="en-US" sz="3200" dirty="0" smtClean="0"/>
          </a:p>
          <a:p>
            <a:pPr marL="1062990" lvl="2" indent="-514350">
              <a:buFont typeface="+mj-lt"/>
              <a:buAutoNum type="arabicPeriod"/>
            </a:pPr>
            <a:r>
              <a:rPr lang="en-US" sz="3200" dirty="0" err="1" smtClean="0"/>
              <a:t>Granuloma</a:t>
            </a:r>
            <a:r>
              <a:rPr lang="en-US" sz="3200" dirty="0" smtClean="0"/>
              <a:t> </a:t>
            </a:r>
            <a:r>
              <a:rPr lang="en-US" sz="3200" dirty="0" err="1" smtClean="0"/>
              <a:t>inguinale</a:t>
            </a:r>
            <a:r>
              <a:rPr lang="en-US" sz="3200" dirty="0" smtClean="0"/>
              <a:t> (</a:t>
            </a:r>
            <a:r>
              <a:rPr lang="en-US" sz="3200" dirty="0" err="1" smtClean="0"/>
              <a:t>Donovanosis</a:t>
            </a:r>
            <a:r>
              <a:rPr lang="en-US" sz="3200" dirty="0" smtClean="0"/>
              <a:t>)</a:t>
            </a:r>
          </a:p>
          <a:p>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a:bodyPr>
          <a:lstStyle/>
          <a:p>
            <a:r>
              <a:rPr lang="en-US" dirty="0" smtClean="0"/>
              <a:t>Treat </a:t>
            </a:r>
            <a:r>
              <a:rPr lang="en-US" dirty="0" smtClean="0"/>
              <a:t>for </a:t>
            </a:r>
            <a:r>
              <a:rPr lang="en-US" dirty="0" smtClean="0"/>
              <a:t>HSV2, </a:t>
            </a:r>
            <a:r>
              <a:rPr lang="en-US" dirty="0" smtClean="0"/>
              <a:t>syphilis and Chancroid and 4Cs </a:t>
            </a:r>
          </a:p>
          <a:p>
            <a:r>
              <a:rPr lang="en-US" dirty="0" err="1" smtClean="0"/>
              <a:t>Benzathine</a:t>
            </a:r>
            <a:r>
              <a:rPr lang="en-US" dirty="0" smtClean="0"/>
              <a:t> Penicillin 2.4 MU stat and </a:t>
            </a:r>
            <a:r>
              <a:rPr lang="en-US" dirty="0" err="1" smtClean="0"/>
              <a:t>Azithromycin</a:t>
            </a:r>
            <a:r>
              <a:rPr lang="en-US" dirty="0" smtClean="0"/>
              <a:t> </a:t>
            </a:r>
            <a:r>
              <a:rPr lang="en-US" dirty="0" smtClean="0"/>
              <a:t>1.5 gm stat  </a:t>
            </a:r>
          </a:p>
          <a:p>
            <a:r>
              <a:rPr lang="en-US" dirty="0" smtClean="0"/>
              <a:t>or </a:t>
            </a:r>
          </a:p>
          <a:p>
            <a:r>
              <a:rPr lang="en-US" dirty="0" smtClean="0"/>
              <a:t>IM </a:t>
            </a:r>
            <a:r>
              <a:rPr lang="en-US" dirty="0" err="1" smtClean="0"/>
              <a:t>Ceftriaxone</a:t>
            </a:r>
            <a:r>
              <a:rPr lang="en-US" dirty="0" smtClean="0"/>
              <a:t> 500 mg Stat and </a:t>
            </a:r>
            <a:r>
              <a:rPr lang="en-US" dirty="0" err="1" smtClean="0"/>
              <a:t>Azithromycin</a:t>
            </a:r>
            <a:r>
              <a:rPr lang="en-US" dirty="0" smtClean="0"/>
              <a:t> 1.5 </a:t>
            </a:r>
            <a:r>
              <a:rPr lang="en-US" dirty="0" smtClean="0"/>
              <a:t>gm </a:t>
            </a:r>
            <a:r>
              <a:rPr lang="en-US" dirty="0" smtClean="0"/>
              <a:t>stat (in case of allergy to penicillin) </a:t>
            </a:r>
          </a:p>
          <a:p>
            <a:r>
              <a:rPr lang="en-US" dirty="0" smtClean="0"/>
              <a:t>*Treat </a:t>
            </a:r>
            <a:r>
              <a:rPr lang="en-US" dirty="0" smtClean="0"/>
              <a:t>HSV2 with Acyclovir </a:t>
            </a:r>
            <a:r>
              <a:rPr lang="en-US" dirty="0" smtClean="0"/>
              <a:t>400mg  </a:t>
            </a:r>
            <a:r>
              <a:rPr lang="en-US" dirty="0" err="1" smtClean="0"/>
              <a:t>TID</a:t>
            </a:r>
            <a:r>
              <a:rPr lang="en-US" dirty="0" smtClean="0"/>
              <a:t> X 7 days if </a:t>
            </a:r>
            <a:r>
              <a:rPr lang="en-US" dirty="0" smtClean="0"/>
              <a:t>client </a:t>
            </a:r>
            <a:r>
              <a:rPr lang="en-US" dirty="0" smtClean="0"/>
              <a:t>presents with an ulcer with multiple painful </a:t>
            </a:r>
            <a:r>
              <a:rPr lang="en-US" dirty="0" smtClean="0"/>
              <a:t>vesicles </a:t>
            </a:r>
            <a:r>
              <a:rPr lang="en-US" dirty="0" smtClean="0"/>
              <a:t>grouped together with history of </a:t>
            </a:r>
            <a:r>
              <a:rPr lang="en-US" dirty="0" smtClean="0"/>
              <a:t>recurrence</a:t>
            </a:r>
            <a:r>
              <a:rPr lang="en-US" dirty="0" smtClean="0"/>
              <a:t>. </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Review in 7 days </a:t>
            </a:r>
            <a:endParaRPr lang="en-US" dirty="0" smtClean="0"/>
          </a:p>
          <a:p>
            <a:pPr algn="ctr">
              <a:buNone/>
            </a:pPr>
            <a:r>
              <a:rPr lang="en-US" dirty="0" smtClean="0"/>
              <a:t> Ulcer is healing </a:t>
            </a:r>
          </a:p>
          <a:p>
            <a:r>
              <a:rPr lang="en-US" dirty="0" err="1" smtClean="0"/>
              <a:t>GUD</a:t>
            </a:r>
            <a:r>
              <a:rPr lang="en-US" dirty="0" smtClean="0"/>
              <a:t> </a:t>
            </a:r>
            <a:r>
              <a:rPr lang="en-US" dirty="0" smtClean="0"/>
              <a:t>heals slowly; improvement is </a:t>
            </a:r>
            <a:r>
              <a:rPr lang="en-US" dirty="0" smtClean="0"/>
              <a:t>defined </a:t>
            </a:r>
            <a:r>
              <a:rPr lang="en-US" dirty="0" smtClean="0"/>
              <a:t>as sign of healing and reduction </a:t>
            </a:r>
            <a:r>
              <a:rPr lang="en-US" dirty="0" smtClean="0"/>
              <a:t>of </a:t>
            </a:r>
            <a:r>
              <a:rPr lang="en-US" dirty="0" smtClean="0"/>
              <a:t>pain. HIV-infected people respond </a:t>
            </a:r>
            <a:r>
              <a:rPr lang="en-US" dirty="0" smtClean="0"/>
              <a:t>slowly </a:t>
            </a:r>
            <a:r>
              <a:rPr lang="en-US" dirty="0" smtClean="0"/>
              <a:t>to </a:t>
            </a:r>
            <a:r>
              <a:rPr lang="en-US" dirty="0" err="1" smtClean="0"/>
              <a:t>GUD</a:t>
            </a:r>
            <a:r>
              <a:rPr lang="en-US" dirty="0" smtClean="0"/>
              <a:t> treatment </a:t>
            </a:r>
            <a:endParaRPr lang="en-US" dirty="0" smtClean="0"/>
          </a:p>
          <a:p>
            <a:r>
              <a:rPr lang="en-US" dirty="0" smtClean="0"/>
              <a:t>Offer or refer for HIV testing and </a:t>
            </a:r>
            <a:r>
              <a:rPr lang="en-US" dirty="0" smtClean="0"/>
              <a:t>counseling </a:t>
            </a:r>
            <a:r>
              <a:rPr lang="en-US" dirty="0" smtClean="0"/>
              <a:t>and 4 Cs </a:t>
            </a:r>
            <a:endParaRPr lang="en-US" dirty="0" smtClean="0"/>
          </a:p>
          <a:p>
            <a:pPr algn="ctr">
              <a:buNone/>
            </a:pPr>
            <a:r>
              <a:rPr lang="en-US" dirty="0" smtClean="0"/>
              <a:t>Ulcer is not </a:t>
            </a:r>
            <a:r>
              <a:rPr lang="en-US" dirty="0" smtClean="0"/>
              <a:t>healing:</a:t>
            </a:r>
          </a:p>
          <a:p>
            <a:r>
              <a:rPr lang="en-US" dirty="0" smtClean="0"/>
              <a:t>Continue </a:t>
            </a:r>
            <a:r>
              <a:rPr lang="en-US" dirty="0" smtClean="0"/>
              <a:t>HSV2 </a:t>
            </a:r>
            <a:r>
              <a:rPr lang="en-US" dirty="0" smtClean="0"/>
              <a:t>treatment </a:t>
            </a:r>
            <a:r>
              <a:rPr lang="en-US" dirty="0" smtClean="0"/>
              <a:t>for </a:t>
            </a:r>
            <a:r>
              <a:rPr lang="en-US" dirty="0" smtClean="0"/>
              <a:t>a further 7 days and review :Ulcer still not </a:t>
            </a:r>
            <a:r>
              <a:rPr lang="en-US" dirty="0" smtClean="0"/>
              <a:t>responding REFER </a:t>
            </a:r>
            <a:r>
              <a:rPr lang="en-US" dirty="0" smtClean="0"/>
              <a:t>for investigations </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14282" y="0"/>
            <a:ext cx="8929718" cy="1285860"/>
          </a:xfrm>
        </p:spPr>
        <p:txBody>
          <a:bodyPr>
            <a:normAutofit/>
          </a:bodyPr>
          <a:lstStyle/>
          <a:p>
            <a:r>
              <a:rPr lang="en-US" dirty="0" smtClean="0"/>
              <a:t>Syphilis </a:t>
            </a:r>
            <a:endParaRPr lang="en-US" dirty="0"/>
          </a:p>
        </p:txBody>
      </p:sp>
      <p:sp>
        <p:nvSpPr>
          <p:cNvPr id="349187" name="Rectangle 3"/>
          <p:cNvSpPr>
            <a:spLocks noGrp="1" noChangeArrowheads="1"/>
          </p:cNvSpPr>
          <p:nvPr>
            <p:ph sz="quarter" idx="1"/>
          </p:nvPr>
        </p:nvSpPr>
        <p:spPr>
          <a:xfrm>
            <a:off x="500034" y="1556792"/>
            <a:ext cx="8429684" cy="5112287"/>
          </a:xfrm>
        </p:spPr>
        <p:txBody>
          <a:bodyPr>
            <a:normAutofit lnSpcReduction="10000"/>
          </a:bodyPr>
          <a:lstStyle/>
          <a:p>
            <a:r>
              <a:rPr lang="en-US" sz="3200" dirty="0" smtClean="0"/>
              <a:t>Syphilis is caused by a bacterium called </a:t>
            </a:r>
            <a:r>
              <a:rPr lang="en-US" sz="3200" dirty="0" err="1" smtClean="0"/>
              <a:t>treponema</a:t>
            </a:r>
            <a:r>
              <a:rPr lang="en-US" sz="3200" dirty="0" smtClean="0"/>
              <a:t> </a:t>
            </a:r>
            <a:r>
              <a:rPr lang="en-US" sz="3200" dirty="0" err="1" smtClean="0"/>
              <a:t>pallidum</a:t>
            </a:r>
            <a:r>
              <a:rPr lang="en-US" sz="3200" dirty="0" smtClean="0"/>
              <a:t>.</a:t>
            </a:r>
          </a:p>
          <a:p>
            <a:r>
              <a:rPr lang="en-US" sz="3200" dirty="0" smtClean="0"/>
              <a:t>It is transmitted primarily through unprotected sexual intercourse.</a:t>
            </a:r>
          </a:p>
          <a:p>
            <a:r>
              <a:rPr lang="en-US" sz="3200" dirty="0" smtClean="0"/>
              <a:t>Infected person may be unaware of the disease and unknowingly passes it to their sexual partners.</a:t>
            </a:r>
          </a:p>
          <a:p>
            <a:r>
              <a:rPr lang="en-US" sz="3200" dirty="0" smtClean="0"/>
              <a:t>Pregnant women with the disease can spread it to the unborn baby leading to congenital syphilis.</a:t>
            </a:r>
          </a:p>
          <a:p>
            <a:r>
              <a:rPr lang="en-US" sz="3200" dirty="0" smtClean="0"/>
              <a:t>Congenital syphilis may cause severe abnormalities and even death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Syphilis cont’</a:t>
            </a:r>
            <a:endParaRPr lang="en-US" dirty="0"/>
          </a:p>
        </p:txBody>
      </p:sp>
      <p:sp>
        <p:nvSpPr>
          <p:cNvPr id="3" name="Content Placeholder 2"/>
          <p:cNvSpPr>
            <a:spLocks noGrp="1"/>
          </p:cNvSpPr>
          <p:nvPr>
            <p:ph sz="quarter" idx="1"/>
          </p:nvPr>
        </p:nvSpPr>
        <p:spPr>
          <a:xfrm>
            <a:off x="914400" y="2060848"/>
            <a:ext cx="7772400" cy="3958952"/>
          </a:xfrm>
        </p:spPr>
        <p:txBody>
          <a:bodyPr/>
          <a:lstStyle/>
          <a:p>
            <a:r>
              <a:rPr lang="en-US" sz="3200" dirty="0" smtClean="0"/>
              <a:t>Pathogenesis of syphilis is in four stages:-</a:t>
            </a:r>
          </a:p>
          <a:p>
            <a:pPr marL="1005840" lvl="2" indent="-457200">
              <a:buFont typeface="+mj-lt"/>
              <a:buAutoNum type="arabicPeriod"/>
            </a:pPr>
            <a:r>
              <a:rPr lang="en-US" sz="3200" dirty="0" smtClean="0"/>
              <a:t>Early or primary syphilis</a:t>
            </a:r>
          </a:p>
          <a:p>
            <a:pPr marL="1005840" lvl="2" indent="-457200">
              <a:buFont typeface="+mj-lt"/>
              <a:buAutoNum type="arabicPeriod"/>
            </a:pPr>
            <a:r>
              <a:rPr lang="en-US" sz="3200" dirty="0" smtClean="0"/>
              <a:t>Secondary stage</a:t>
            </a:r>
          </a:p>
          <a:p>
            <a:pPr marL="1005840" lvl="2" indent="-457200">
              <a:buFont typeface="+mj-lt"/>
              <a:buAutoNum type="arabicPeriod"/>
            </a:pPr>
            <a:r>
              <a:rPr lang="en-US" sz="3200" dirty="0" smtClean="0"/>
              <a:t>Latent syphilis</a:t>
            </a:r>
          </a:p>
          <a:p>
            <a:pPr marL="1005840" lvl="2" indent="-457200">
              <a:buFont typeface="+mj-lt"/>
              <a:buAutoNum type="arabicPeriod"/>
            </a:pPr>
            <a:r>
              <a:rPr lang="en-US" sz="3200" dirty="0" smtClean="0"/>
              <a:t>Tertiary syphilis </a:t>
            </a:r>
          </a:p>
          <a:p>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Early/primary syphilis</a:t>
            </a:r>
            <a:endParaRPr lang="en-US" dirty="0"/>
          </a:p>
        </p:txBody>
      </p:sp>
      <p:sp>
        <p:nvSpPr>
          <p:cNvPr id="3" name="Content Placeholder 2"/>
          <p:cNvSpPr>
            <a:spLocks noGrp="1"/>
          </p:cNvSpPr>
          <p:nvPr>
            <p:ph sz="quarter" idx="1"/>
          </p:nvPr>
        </p:nvSpPr>
        <p:spPr>
          <a:xfrm>
            <a:off x="914400" y="1447800"/>
            <a:ext cx="7772400" cy="4933528"/>
          </a:xfrm>
        </p:spPr>
        <p:txBody>
          <a:bodyPr/>
          <a:lstStyle/>
          <a:p>
            <a:r>
              <a:rPr lang="en-US" dirty="0" smtClean="0"/>
              <a:t>Patients with primary syphilis develops one or more sores</a:t>
            </a:r>
          </a:p>
          <a:p>
            <a:r>
              <a:rPr lang="en-US" dirty="0" smtClean="0"/>
              <a:t>These sores resemble large round bug bites.</a:t>
            </a:r>
          </a:p>
          <a:p>
            <a:r>
              <a:rPr lang="en-US" dirty="0" smtClean="0"/>
              <a:t>These sores are hard and painless</a:t>
            </a:r>
          </a:p>
          <a:p>
            <a:r>
              <a:rPr lang="en-US" dirty="0" smtClean="0"/>
              <a:t>They occur on the genital or around the mouth between 10-90 days post exposure</a:t>
            </a:r>
          </a:p>
          <a:p>
            <a:r>
              <a:rPr lang="en-US" dirty="0" smtClean="0"/>
              <a:t>These sores in this stage heals within six weeks without treatment and they do not leave any scar </a:t>
            </a:r>
          </a:p>
          <a:p>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Secondary stage of syphilis</a:t>
            </a:r>
            <a:endParaRPr lang="en-US" dirty="0"/>
          </a:p>
        </p:txBody>
      </p:sp>
      <p:sp>
        <p:nvSpPr>
          <p:cNvPr id="3" name="Content Placeholder 2"/>
          <p:cNvSpPr>
            <a:spLocks noGrp="1"/>
          </p:cNvSpPr>
          <p:nvPr>
            <p:ph sz="quarter" idx="1"/>
          </p:nvPr>
        </p:nvSpPr>
        <p:spPr>
          <a:xfrm>
            <a:off x="0" y="692696"/>
            <a:ext cx="9144000" cy="5904656"/>
          </a:xfrm>
        </p:spPr>
        <p:txBody>
          <a:bodyPr>
            <a:normAutofit fontScale="92500" lnSpcReduction="10000"/>
          </a:bodyPr>
          <a:lstStyle/>
          <a:p>
            <a:r>
              <a:rPr lang="en-US" b="1" dirty="0" smtClean="0"/>
              <a:t>The secondary stage </a:t>
            </a:r>
            <a:r>
              <a:rPr lang="en-US" dirty="0" smtClean="0"/>
              <a:t>may last one to three months and begins within six weeks to six months after exposure. </a:t>
            </a:r>
          </a:p>
          <a:p>
            <a:r>
              <a:rPr lang="en-US" dirty="0" smtClean="0"/>
              <a:t>People with secondary syphilis experience a rosy "copper penny" rash typically on the palms of the hands and soles of the feet. However, rashes with a different appearance may occur on other parts of the body, sometimes resembling rashes caused by other diseases. </a:t>
            </a:r>
          </a:p>
          <a:p>
            <a:r>
              <a:rPr lang="en-US" dirty="0" smtClean="0"/>
              <a:t>People in this stage may also experience:- </a:t>
            </a:r>
          </a:p>
          <a:p>
            <a:pPr lvl="2">
              <a:buFont typeface="Wingdings 2" pitchFamily="18" charset="2"/>
              <a:buChar char="P"/>
            </a:pPr>
            <a:r>
              <a:rPr lang="en-US" dirty="0" smtClean="0"/>
              <a:t>moist warts in the groin</a:t>
            </a:r>
          </a:p>
          <a:p>
            <a:pPr lvl="2">
              <a:buFont typeface="Wingdings 2" pitchFamily="18" charset="2"/>
              <a:buChar char="P"/>
            </a:pPr>
            <a:r>
              <a:rPr lang="en-US" dirty="0" smtClean="0"/>
              <a:t>white patches on the inside of the mouth</a:t>
            </a:r>
          </a:p>
          <a:p>
            <a:pPr lvl="2">
              <a:buFont typeface="Wingdings 2" pitchFamily="18" charset="2"/>
              <a:buChar char="P"/>
            </a:pPr>
            <a:r>
              <a:rPr lang="en-US" dirty="0" smtClean="0"/>
              <a:t>swollen lymph glands</a:t>
            </a:r>
          </a:p>
          <a:p>
            <a:pPr lvl="2">
              <a:buFont typeface="Wingdings 2" pitchFamily="18" charset="2"/>
              <a:buChar char="P"/>
            </a:pPr>
            <a:r>
              <a:rPr lang="en-US" dirty="0" smtClean="0"/>
              <a:t>Fever</a:t>
            </a:r>
          </a:p>
          <a:p>
            <a:pPr lvl="2">
              <a:buFont typeface="Wingdings 2" pitchFamily="18" charset="2"/>
              <a:buChar char="P"/>
            </a:pPr>
            <a:r>
              <a:rPr lang="en-US" dirty="0" smtClean="0"/>
              <a:t>weight loss. </a:t>
            </a:r>
          </a:p>
          <a:p>
            <a:pPr lvl="2">
              <a:buFont typeface="Wingdings 2" pitchFamily="18" charset="2"/>
              <a:buChar char="P"/>
            </a:pPr>
            <a:r>
              <a:rPr lang="en-US" dirty="0" smtClean="0"/>
              <a:t>Headache malaise</a:t>
            </a:r>
          </a:p>
          <a:p>
            <a:pPr lvl="2">
              <a:buFont typeface="Wingdings 2" pitchFamily="18" charset="2"/>
              <a:buChar char="P"/>
            </a:pPr>
            <a:r>
              <a:rPr lang="en-US" dirty="0" smtClean="0"/>
              <a:t>Sore throat</a:t>
            </a:r>
          </a:p>
          <a:p>
            <a:pPr lvl="2">
              <a:buFont typeface="Wingdings 2" pitchFamily="18" charset="2"/>
              <a:buChar char="P"/>
            </a:pPr>
            <a:r>
              <a:rPr lang="en-US" dirty="0" smtClean="0"/>
              <a:t>lesions enlarged and eroding producing highly contagious pink or graying white lesions(</a:t>
            </a:r>
            <a:r>
              <a:rPr lang="en-US" dirty="0" err="1" smtClean="0"/>
              <a:t>condylomata</a:t>
            </a:r>
            <a:r>
              <a:rPr lang="en-US" dirty="0" smtClean="0"/>
              <a:t> </a:t>
            </a:r>
            <a:r>
              <a:rPr lang="en-US" dirty="0" err="1" smtClean="0"/>
              <a:t>lata</a:t>
            </a:r>
            <a:r>
              <a:rPr lang="en-US" dirty="0" smtClean="0"/>
              <a:t>)</a:t>
            </a:r>
          </a:p>
          <a:p>
            <a:r>
              <a:rPr lang="en-US" dirty="0" smtClean="0"/>
              <a:t>Like primary syphilis, secondary syphilis will resolve without treatment.</a:t>
            </a: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706090"/>
          </a:xfrm>
        </p:spPr>
        <p:txBody>
          <a:bodyPr>
            <a:normAutofit fontScale="90000"/>
          </a:bodyPr>
          <a:lstStyle/>
          <a:p>
            <a:r>
              <a:rPr lang="en-US" dirty="0" smtClean="0"/>
              <a:t>copper penny" rash of secondary syphilis</a:t>
            </a:r>
            <a:endParaRPr lang="en-US" dirty="0"/>
          </a:p>
        </p:txBody>
      </p:sp>
      <p:pic>
        <p:nvPicPr>
          <p:cNvPr id="275458" name="Picture 2" descr="C:\Users\Morris\Desktop\200x180_sexual_condtions_guide_syphilis_article_image.jpg"/>
          <p:cNvPicPr>
            <a:picLocks noGrp="1" noChangeAspect="1" noChangeArrowheads="1"/>
          </p:cNvPicPr>
          <p:nvPr>
            <p:ph sz="quarter" idx="1"/>
          </p:nvPr>
        </p:nvPicPr>
        <p:blipFill>
          <a:blip r:embed="rId2" cstate="print"/>
          <a:srcRect/>
          <a:stretch>
            <a:fillRect/>
          </a:stretch>
        </p:blipFill>
        <p:spPr bwMode="auto">
          <a:xfrm>
            <a:off x="251520" y="980728"/>
            <a:ext cx="8892480" cy="5877272"/>
          </a:xfrm>
          <a:prstGeom prst="rect">
            <a:avLst/>
          </a:prstGeom>
          <a:noFill/>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a:bodyPr>
          <a:lstStyle/>
          <a:p>
            <a:r>
              <a:rPr lang="en-US" sz="3200" dirty="0" smtClean="0"/>
              <a:t>Reddish papules and nodules over much of the body due to secondary syphilis</a:t>
            </a:r>
            <a:endParaRPr lang="en-US" sz="3200" dirty="0"/>
          </a:p>
        </p:txBody>
      </p:sp>
      <p:pic>
        <p:nvPicPr>
          <p:cNvPr id="276482" name="Picture 2" descr="C:\Users\Morris\Desktop\220px-2ndsyphil2.jpg"/>
          <p:cNvPicPr>
            <a:picLocks noGrp="1" noChangeAspect="1" noChangeArrowheads="1"/>
          </p:cNvPicPr>
          <p:nvPr>
            <p:ph sz="quarter" idx="1"/>
          </p:nvPr>
        </p:nvPicPr>
        <p:blipFill>
          <a:blip r:embed="rId2" cstate="print"/>
          <a:srcRect/>
          <a:stretch>
            <a:fillRect/>
          </a:stretch>
        </p:blipFill>
        <p:spPr bwMode="auto">
          <a:xfrm>
            <a:off x="0" y="1412776"/>
            <a:ext cx="8748464" cy="54452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Female Reproductive Organs: 			External Anatomy </a:t>
            </a:r>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r>
              <a:rPr lang="en-US" b="1" dirty="0" smtClean="0"/>
              <a:t>Vulva: </a:t>
            </a:r>
            <a:r>
              <a:rPr lang="en-US" dirty="0" smtClean="0"/>
              <a:t>the general term to describe all external female sex organs.</a:t>
            </a:r>
          </a:p>
          <a:p>
            <a:r>
              <a:rPr lang="en-US" b="1" dirty="0" smtClean="0"/>
              <a:t>Pudendum or Pubes: </a:t>
            </a:r>
            <a:r>
              <a:rPr lang="en-US" dirty="0" smtClean="0"/>
              <a:t>the area in the body where the sex organs are located.</a:t>
            </a:r>
          </a:p>
          <a:p>
            <a:r>
              <a:rPr lang="en-US" b="1" dirty="0" smtClean="0"/>
              <a:t>Mons Pubis: </a:t>
            </a:r>
            <a:r>
              <a:rPr lang="en-US" dirty="0" smtClean="0"/>
              <a:t>a mound of fatty tissue which covers the pubic bone. At puberty this area is covered with coarse pubic hair. The </a:t>
            </a:r>
            <a:r>
              <a:rPr lang="en-US" dirty="0" err="1" smtClean="0"/>
              <a:t>monscontains</a:t>
            </a:r>
            <a:r>
              <a:rPr lang="en-US" dirty="0" smtClean="0"/>
              <a:t> many touch-sensitive receptors.</a:t>
            </a:r>
          </a:p>
          <a:p>
            <a:r>
              <a:rPr lang="en-US" b="1" dirty="0" smtClean="0"/>
              <a:t>Labia </a:t>
            </a:r>
            <a:r>
              <a:rPr lang="en-US" b="1" dirty="0" err="1" smtClean="0"/>
              <a:t>Majora</a:t>
            </a:r>
            <a:r>
              <a:rPr lang="en-US" b="1" dirty="0" smtClean="0"/>
              <a:t> (large lips):</a:t>
            </a:r>
          </a:p>
          <a:p>
            <a:pPr>
              <a:buNone/>
            </a:pPr>
            <a:r>
              <a:rPr lang="en-US" dirty="0" smtClean="0"/>
              <a:t>      ▬ Two folds of skin running from the </a:t>
            </a:r>
            <a:r>
              <a:rPr lang="en-US" dirty="0" err="1" smtClean="0"/>
              <a:t>mons</a:t>
            </a:r>
            <a:r>
              <a:rPr lang="en-US" dirty="0" smtClean="0"/>
              <a:t> pubis to below the vaginal opening. </a:t>
            </a:r>
          </a:p>
          <a:p>
            <a:pPr>
              <a:buNone/>
            </a:pPr>
            <a:r>
              <a:rPr lang="en-US" dirty="0" smtClean="0"/>
              <a:t>     ▬ They meet and fold together, forming protection for the genitals. </a:t>
            </a:r>
          </a:p>
          <a:p>
            <a:pPr>
              <a:buNone/>
            </a:pPr>
            <a:r>
              <a:rPr lang="en-US" dirty="0" smtClean="0"/>
              <a:t>     ▬ They are covered with pubic hair and contain many touch-sensitive receptors.</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 showing secondary chancre and </a:t>
            </a:r>
            <a:r>
              <a:rPr lang="en-US" dirty="0" err="1" smtClean="0"/>
              <a:t>condyloma</a:t>
            </a:r>
            <a:endParaRPr lang="en-US" dirty="0"/>
          </a:p>
        </p:txBody>
      </p:sp>
      <p:sp>
        <p:nvSpPr>
          <p:cNvPr id="3" name="Text Placeholder 2"/>
          <p:cNvSpPr>
            <a:spLocks noGrp="1"/>
          </p:cNvSpPr>
          <p:nvPr>
            <p:ph type="body"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Chancre in secondary stage</a:t>
            </a:r>
          </a:p>
          <a:p>
            <a:endParaRPr lang="en-US" dirty="0"/>
          </a:p>
        </p:txBody>
      </p:sp>
      <p:sp>
        <p:nvSpPr>
          <p:cNvPr id="4" name="Content Placeholder 3"/>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err="1" smtClean="0"/>
              <a:t>Condyloma</a:t>
            </a:r>
            <a:endParaRPr lang="en-US" dirty="0"/>
          </a:p>
        </p:txBody>
      </p:sp>
      <p:pic>
        <p:nvPicPr>
          <p:cNvPr id="5" name="Picture 4" descr="http://ts3.mm.bing.net/th?id=H.4942344429634066&amp;pid=1.7&amp;w=219&amp;h=145&amp;c=7&amp;rs=1"/>
          <p:cNvPicPr/>
          <p:nvPr/>
        </p:nvPicPr>
        <p:blipFill>
          <a:blip r:embed="rId2" cstate="print"/>
          <a:srcRect/>
          <a:stretch>
            <a:fillRect/>
          </a:stretch>
        </p:blipFill>
        <p:spPr bwMode="auto">
          <a:xfrm>
            <a:off x="4427984" y="1628800"/>
            <a:ext cx="4716016" cy="3456384"/>
          </a:xfrm>
          <a:prstGeom prst="rect">
            <a:avLst/>
          </a:prstGeom>
          <a:noFill/>
          <a:ln w="9525">
            <a:noFill/>
            <a:miter lim="800000"/>
            <a:headEnd/>
            <a:tailEnd/>
          </a:ln>
        </p:spPr>
      </p:pic>
      <p:pic>
        <p:nvPicPr>
          <p:cNvPr id="6" name="Picture 5" descr="http://see.visualdx.com/diagnosis/syphilis_primary.jpg"/>
          <p:cNvPicPr/>
          <p:nvPr/>
        </p:nvPicPr>
        <p:blipFill>
          <a:blip r:embed="rId3" cstate="print"/>
          <a:srcRect/>
          <a:stretch>
            <a:fillRect/>
          </a:stretch>
        </p:blipFill>
        <p:spPr bwMode="auto">
          <a:xfrm>
            <a:off x="755576" y="1628800"/>
            <a:ext cx="3672408" cy="3456384"/>
          </a:xfrm>
          <a:prstGeom prst="rect">
            <a:avLst/>
          </a:prstGeom>
          <a:noFill/>
          <a:ln w="9525">
            <a:noFill/>
            <a:miter lim="800000"/>
            <a:headEnd/>
            <a:tailEnd/>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syphilis </a:t>
            </a:r>
            <a:endParaRPr lang="en-US" dirty="0"/>
          </a:p>
        </p:txBody>
      </p:sp>
      <p:sp>
        <p:nvSpPr>
          <p:cNvPr id="3" name="Content Placeholder 2"/>
          <p:cNvSpPr>
            <a:spLocks noGrp="1"/>
          </p:cNvSpPr>
          <p:nvPr>
            <p:ph sz="quarter" idx="1"/>
          </p:nvPr>
        </p:nvSpPr>
        <p:spPr/>
        <p:txBody>
          <a:bodyPr/>
          <a:lstStyle/>
          <a:p>
            <a:r>
              <a:rPr lang="en-US" b="1" dirty="0" smtClean="0"/>
              <a:t>Latent syphilis-</a:t>
            </a:r>
            <a:r>
              <a:rPr lang="en-US" dirty="0" smtClean="0"/>
              <a:t>This is where the infection lies dormant (inactive) without causing symptoms.</a:t>
            </a:r>
          </a:p>
          <a:p>
            <a:pPr lvl="0"/>
            <a:r>
              <a:rPr lang="en-US" dirty="0" smtClean="0"/>
              <a:t>Divided into early latency (less than four years) and late latency (more than four years).</a:t>
            </a:r>
          </a:p>
          <a:p>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Tertiary syphilis </a:t>
            </a:r>
            <a:endParaRPr lang="en-US" dirty="0"/>
          </a:p>
        </p:txBody>
      </p:sp>
      <p:sp>
        <p:nvSpPr>
          <p:cNvPr id="3" name="Content Placeholder 2"/>
          <p:cNvSpPr>
            <a:spLocks noGrp="1"/>
          </p:cNvSpPr>
          <p:nvPr>
            <p:ph sz="quarter" idx="1"/>
          </p:nvPr>
        </p:nvSpPr>
        <p:spPr>
          <a:xfrm>
            <a:off x="179512" y="1484784"/>
            <a:ext cx="8507288" cy="5373216"/>
          </a:xfrm>
        </p:spPr>
        <p:txBody>
          <a:bodyPr>
            <a:normAutofit/>
          </a:bodyPr>
          <a:lstStyle/>
          <a:p>
            <a:r>
              <a:rPr lang="en-US" sz="3200" dirty="0" smtClean="0"/>
              <a:t>If the infection isn't treated, it may then progress to a stage characterized by severe problems with the heart, brain, and nerves that can result in paralysis, blindness, dementia, deafness, impotence, and even death if it's not treated.</a:t>
            </a:r>
          </a:p>
          <a:p>
            <a:r>
              <a:rPr lang="en-US" sz="3200" dirty="0" smtClean="0"/>
              <a:t>Other symptoms may include:-Headache, insomnia, seizures and psychological difficulties. </a:t>
            </a:r>
          </a:p>
          <a:p>
            <a:r>
              <a:rPr lang="en-US" sz="3200" dirty="0" smtClean="0"/>
              <a:t>If Parenchyma tissue is affected a person will have:- paranoia, illusions, slurred speech and hallucinations</a:t>
            </a:r>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smtClean="0"/>
              <a:t>Tertiary syphilis cont’</a:t>
            </a:r>
            <a:endParaRPr lang="en-US" dirty="0"/>
          </a:p>
        </p:txBody>
      </p:sp>
      <p:sp>
        <p:nvSpPr>
          <p:cNvPr id="3" name="Content Placeholder 2"/>
          <p:cNvSpPr>
            <a:spLocks noGrp="1"/>
          </p:cNvSpPr>
          <p:nvPr>
            <p:ph sz="quarter" idx="1"/>
          </p:nvPr>
        </p:nvSpPr>
        <p:spPr>
          <a:xfrm>
            <a:off x="251520" y="980728"/>
            <a:ext cx="8892480" cy="5616624"/>
          </a:xfrm>
        </p:spPr>
        <p:txBody>
          <a:bodyPr>
            <a:normAutofit lnSpcReduction="10000"/>
          </a:bodyPr>
          <a:lstStyle/>
          <a:p>
            <a:pPr lvl="0"/>
            <a:r>
              <a:rPr lang="en-US" dirty="0" smtClean="0"/>
              <a:t>It is estimated that between 20% and 40% of those infected do not exhibit signs and symptoms in this final stage. Tertiary syphilis presents as a slowly progressive  phase and  has three subtypes</a:t>
            </a:r>
          </a:p>
          <a:p>
            <a:pPr marL="514350" lvl="0" indent="-514350">
              <a:buFont typeface="+mj-lt"/>
              <a:buAutoNum type="alphaLcParenR"/>
            </a:pPr>
            <a:r>
              <a:rPr lang="en-US" b="1" dirty="0" smtClean="0"/>
              <a:t>Cardiovascular syphilis: </a:t>
            </a:r>
            <a:r>
              <a:rPr lang="en-US" dirty="0" smtClean="0"/>
              <a:t>which cause decreased cardiac output that may cause decreased urine output and decreased </a:t>
            </a:r>
            <a:r>
              <a:rPr lang="en-US" dirty="0" err="1" smtClean="0"/>
              <a:t>sensorium</a:t>
            </a:r>
            <a:r>
              <a:rPr lang="en-US" dirty="0" smtClean="0"/>
              <a:t> related to hypoxia and pulmonary congestion</a:t>
            </a:r>
          </a:p>
          <a:p>
            <a:pPr marL="514350" lvl="0" indent="-514350">
              <a:buFont typeface="+mj-lt"/>
              <a:buAutoNum type="alphaLcParenR"/>
            </a:pPr>
            <a:r>
              <a:rPr lang="en-US" b="1" dirty="0" err="1" smtClean="0"/>
              <a:t>Neurosyphilis</a:t>
            </a:r>
            <a:r>
              <a:rPr lang="en-US" b="1" dirty="0" smtClean="0"/>
              <a:t>:</a:t>
            </a:r>
            <a:r>
              <a:rPr lang="en-US" dirty="0" smtClean="0"/>
              <a:t> affecting </a:t>
            </a:r>
            <a:r>
              <a:rPr lang="en-US" dirty="0" err="1" smtClean="0"/>
              <a:t>meningovascular</a:t>
            </a:r>
            <a:r>
              <a:rPr lang="en-US" dirty="0" smtClean="0"/>
              <a:t> tissues: presents with headache insomnia seizures and psychological difficulties. </a:t>
            </a:r>
            <a:r>
              <a:rPr lang="en-US" dirty="0" err="1" smtClean="0"/>
              <a:t>Parenchymal</a:t>
            </a:r>
            <a:r>
              <a:rPr lang="en-US" dirty="0" smtClean="0"/>
              <a:t> tissue is affected a person will have paranoia, illusions, slurred speech and hallucinations</a:t>
            </a:r>
          </a:p>
          <a:p>
            <a:pPr marL="514350" lvl="0" indent="-514350">
              <a:buFont typeface="+mj-lt"/>
              <a:buAutoNum type="alphaLcParenR"/>
            </a:pPr>
            <a:r>
              <a:rPr lang="en-US" b="1" dirty="0" smtClean="0"/>
              <a:t>Late benign syphilis</a:t>
            </a:r>
            <a:r>
              <a:rPr lang="en-US" dirty="0" smtClean="0"/>
              <a:t>: presents with </a:t>
            </a:r>
            <a:r>
              <a:rPr lang="en-US" dirty="0" err="1" smtClean="0"/>
              <a:t>gummas</a:t>
            </a:r>
            <a:r>
              <a:rPr lang="en-US" dirty="0" smtClean="0"/>
              <a:t> {lesions that develop between 1 and 10years after infection and may be chronic, superficial nodule or deep nodule. They are painless and can be large or small.</a:t>
            </a:r>
          </a:p>
          <a:p>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syphilis </a:t>
            </a:r>
            <a:endParaRPr lang="en-US" dirty="0"/>
          </a:p>
        </p:txBody>
      </p:sp>
      <p:sp>
        <p:nvSpPr>
          <p:cNvPr id="3" name="Content Placeholder 2"/>
          <p:cNvSpPr>
            <a:spLocks noGrp="1"/>
          </p:cNvSpPr>
          <p:nvPr>
            <p:ph sz="quarter" idx="1"/>
          </p:nvPr>
        </p:nvSpPr>
        <p:spPr>
          <a:xfrm>
            <a:off x="0" y="1447800"/>
            <a:ext cx="9144000" cy="4572000"/>
          </a:xfrm>
        </p:spPr>
        <p:txBody>
          <a:bodyPr>
            <a:normAutofit/>
          </a:bodyPr>
          <a:lstStyle/>
          <a:p>
            <a:r>
              <a:rPr lang="en-US" sz="3200" dirty="0" smtClean="0"/>
              <a:t>Physical examination</a:t>
            </a:r>
          </a:p>
          <a:p>
            <a:r>
              <a:rPr lang="en-US" sz="3200" dirty="0" smtClean="0"/>
              <a:t>VDRL</a:t>
            </a:r>
          </a:p>
          <a:p>
            <a:r>
              <a:rPr lang="en-US" sz="3200" dirty="0" smtClean="0"/>
              <a:t>Rapid plasma </a:t>
            </a:r>
            <a:r>
              <a:rPr lang="en-US" sz="3200" dirty="0" err="1" smtClean="0"/>
              <a:t>reagin</a:t>
            </a:r>
            <a:endParaRPr lang="en-US" sz="3200" dirty="0" smtClean="0"/>
          </a:p>
          <a:p>
            <a:r>
              <a:rPr lang="en-US" sz="3200" dirty="0" err="1" smtClean="0"/>
              <a:t>Treponemal</a:t>
            </a:r>
            <a:r>
              <a:rPr lang="en-US" sz="3200" dirty="0" smtClean="0"/>
              <a:t> </a:t>
            </a:r>
            <a:r>
              <a:rPr lang="en-US" sz="3200" dirty="0" err="1" smtClean="0"/>
              <a:t>pallidum</a:t>
            </a:r>
            <a:r>
              <a:rPr lang="en-US" sz="3200" dirty="0" smtClean="0"/>
              <a:t> particle agglutination</a:t>
            </a:r>
          </a:p>
          <a:p>
            <a:r>
              <a:rPr lang="en-US" sz="3200" dirty="0" smtClean="0"/>
              <a:t>Fluorescent </a:t>
            </a:r>
            <a:r>
              <a:rPr lang="en-US" sz="3200" dirty="0" err="1" smtClean="0"/>
              <a:t>treponemal</a:t>
            </a:r>
            <a:r>
              <a:rPr lang="en-US" sz="3200" dirty="0" smtClean="0"/>
              <a:t> antibody absorption test</a:t>
            </a:r>
          </a:p>
          <a:p>
            <a:r>
              <a:rPr lang="en-US" sz="3200" dirty="0" smtClean="0"/>
              <a:t>Microscopy-Dark ground microscopy of serous fluid from a chancre may be used to make an immediate diagnosis</a:t>
            </a:r>
            <a:endParaRPr lang="en-US" sz="32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a:xfrm>
            <a:off x="971600" y="1447800"/>
            <a:ext cx="8172400" cy="5410200"/>
          </a:xfrm>
        </p:spPr>
        <p:txBody>
          <a:bodyPr>
            <a:normAutofit/>
          </a:bodyPr>
          <a:lstStyle/>
          <a:p>
            <a:r>
              <a:rPr lang="en-US" dirty="0" smtClean="0"/>
              <a:t>Paralysis </a:t>
            </a:r>
          </a:p>
          <a:p>
            <a:r>
              <a:rPr lang="en-US" dirty="0" err="1" smtClean="0"/>
              <a:t>Bindness</a:t>
            </a:r>
            <a:endParaRPr lang="en-US" dirty="0" smtClean="0"/>
          </a:p>
          <a:p>
            <a:r>
              <a:rPr lang="en-US" dirty="0" smtClean="0"/>
              <a:t>Deafness</a:t>
            </a:r>
          </a:p>
          <a:p>
            <a:r>
              <a:rPr lang="en-US" dirty="0" smtClean="0"/>
              <a:t>Dementia</a:t>
            </a:r>
          </a:p>
          <a:p>
            <a:r>
              <a:rPr lang="en-US" dirty="0" smtClean="0"/>
              <a:t>Still births</a:t>
            </a:r>
          </a:p>
          <a:p>
            <a:r>
              <a:rPr lang="en-US" dirty="0" smtClean="0"/>
              <a:t>Brain damage</a:t>
            </a:r>
          </a:p>
          <a:p>
            <a:r>
              <a:rPr lang="en-US" dirty="0" smtClean="0"/>
              <a:t>Neural damage</a:t>
            </a:r>
          </a:p>
          <a:p>
            <a:r>
              <a:rPr lang="en-US" dirty="0" smtClean="0"/>
              <a:t>Cardiovascular diseases</a:t>
            </a:r>
          </a:p>
          <a:p>
            <a:r>
              <a:rPr lang="en-US" dirty="0" smtClean="0"/>
              <a:t>Spontaneous abortions</a:t>
            </a:r>
          </a:p>
          <a:p>
            <a:r>
              <a:rPr lang="en-US" dirty="0" smtClean="0"/>
              <a:t>Congenital syphilis</a:t>
            </a:r>
          </a:p>
          <a:p>
            <a:endParaRPr lang="en-US" dirty="0" smtClean="0"/>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syphilis</a:t>
            </a:r>
            <a:endParaRPr lang="en-US" dirty="0"/>
          </a:p>
        </p:txBody>
      </p:sp>
      <p:sp>
        <p:nvSpPr>
          <p:cNvPr id="3" name="Content Placeholder 2"/>
          <p:cNvSpPr>
            <a:spLocks noGrp="1"/>
          </p:cNvSpPr>
          <p:nvPr>
            <p:ph sz="quarter" idx="1"/>
          </p:nvPr>
        </p:nvSpPr>
        <p:spPr>
          <a:xfrm>
            <a:off x="914400" y="1628800"/>
            <a:ext cx="7772400" cy="4824536"/>
          </a:xfrm>
        </p:spPr>
        <p:txBody>
          <a:bodyPr/>
          <a:lstStyle/>
          <a:p>
            <a:r>
              <a:rPr lang="en-US" dirty="0" smtClean="0"/>
              <a:t>See the flow chart</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0" y="274638"/>
            <a:ext cx="8229600" cy="1143000"/>
          </a:xfrm>
        </p:spPr>
        <p:txBody>
          <a:bodyPr>
            <a:normAutofit/>
          </a:bodyPr>
          <a:lstStyle/>
          <a:p>
            <a:r>
              <a:rPr lang="en-US" dirty="0" smtClean="0"/>
              <a:t>Treatment of syphilis cont’</a:t>
            </a:r>
            <a:endParaRPr lang="en-US" sz="4000" dirty="0"/>
          </a:p>
        </p:txBody>
      </p:sp>
      <p:sp>
        <p:nvSpPr>
          <p:cNvPr id="425987" name="Rectangle 3"/>
          <p:cNvSpPr>
            <a:spLocks noGrp="1" noChangeArrowheads="1"/>
          </p:cNvSpPr>
          <p:nvPr>
            <p:ph type="body" idx="4294967295"/>
          </p:nvPr>
        </p:nvSpPr>
        <p:spPr>
          <a:xfrm>
            <a:off x="755576" y="1772816"/>
            <a:ext cx="7474024" cy="4768850"/>
          </a:xfrm>
        </p:spPr>
        <p:txBody>
          <a:bodyPr>
            <a:normAutofit/>
          </a:bodyPr>
          <a:lstStyle/>
          <a:p>
            <a:pPr eaLnBrk="1" hangingPunct="1"/>
            <a:r>
              <a:rPr lang="en-US" sz="3200" dirty="0" smtClean="0"/>
              <a:t>Repeat </a:t>
            </a:r>
            <a:r>
              <a:rPr lang="en-US" sz="3200" dirty="0" err="1" smtClean="0"/>
              <a:t>serologies</a:t>
            </a:r>
            <a:r>
              <a:rPr lang="en-US" sz="3200" dirty="0" smtClean="0"/>
              <a:t> 3, 6, 9, 12, 24 months</a:t>
            </a:r>
          </a:p>
          <a:p>
            <a:pPr eaLnBrk="1" hangingPunct="1"/>
            <a:r>
              <a:rPr lang="en-US" sz="3200" dirty="0" smtClean="0"/>
              <a:t>Treat </a:t>
            </a:r>
            <a:r>
              <a:rPr lang="en-US" sz="3200" dirty="0"/>
              <a:t>all sex partners exposed within 90 </a:t>
            </a:r>
            <a:r>
              <a:rPr lang="en-US" sz="3200" dirty="0" smtClean="0"/>
              <a:t>days</a:t>
            </a:r>
            <a:endParaRPr lang="en-US" sz="3200" dirty="0"/>
          </a:p>
          <a:p>
            <a:pPr eaLnBrk="1" hangingPunct="1"/>
            <a:r>
              <a:rPr lang="en-US" sz="3200" dirty="0"/>
              <a:t>Test all sex partners within 6 months for secondary and within 1 year for early latent </a:t>
            </a:r>
          </a:p>
          <a:p>
            <a:pPr eaLnBrk="1" hangingPunct="1"/>
            <a:endParaRPr lang="en-US" sz="28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Treatment of syphilis cont’</a:t>
            </a:r>
            <a:endParaRPr lang="en-US" dirty="0"/>
          </a:p>
        </p:txBody>
      </p:sp>
      <p:sp>
        <p:nvSpPr>
          <p:cNvPr id="3" name="Content Placeholder 2"/>
          <p:cNvSpPr>
            <a:spLocks noGrp="1"/>
          </p:cNvSpPr>
          <p:nvPr>
            <p:ph sz="quarter" idx="1"/>
          </p:nvPr>
        </p:nvSpPr>
        <p:spPr>
          <a:xfrm>
            <a:off x="251520" y="980728"/>
            <a:ext cx="8892480" cy="5688632"/>
          </a:xfrm>
        </p:spPr>
        <p:txBody>
          <a:bodyPr>
            <a:normAutofit/>
          </a:bodyPr>
          <a:lstStyle/>
          <a:p>
            <a:r>
              <a:rPr lang="en-US" sz="2400" dirty="0" smtClean="0"/>
              <a:t>Treatment </a:t>
            </a:r>
            <a:r>
              <a:rPr lang="en-US" sz="2400" dirty="0" smtClean="0"/>
              <a:t>at this stage limits further progression, but has only slight effect on damage which has already occurred.</a:t>
            </a:r>
          </a:p>
          <a:p>
            <a:r>
              <a:rPr lang="en-US" sz="2400" dirty="0" smtClean="0"/>
              <a:t>When treating a client with syphilis, you should educate the client on possible drug side </a:t>
            </a:r>
            <a:r>
              <a:rPr lang="en-US" sz="2400" dirty="0" err="1" smtClean="0"/>
              <a:t>effects.The</a:t>
            </a:r>
            <a:r>
              <a:rPr lang="en-US" sz="2400" dirty="0" smtClean="0"/>
              <a:t> main adverse effect for clients on treatment for syphilis is </a:t>
            </a:r>
            <a:r>
              <a:rPr lang="en-US" sz="2400" b="1" dirty="0" err="1" smtClean="0"/>
              <a:t>Jarisch-Herxheimer</a:t>
            </a:r>
            <a:r>
              <a:rPr lang="en-US" sz="2400" b="1" dirty="0" smtClean="0"/>
              <a:t> reaction</a:t>
            </a:r>
            <a:endParaRPr lang="en-US" sz="2400" dirty="0" smtClean="0"/>
          </a:p>
          <a:p>
            <a:r>
              <a:rPr lang="en-US" sz="2400" b="1" dirty="0" err="1" smtClean="0"/>
              <a:t>Jarisch-Herxheimer</a:t>
            </a:r>
            <a:r>
              <a:rPr lang="en-US" sz="2400" b="1" dirty="0" smtClean="0"/>
              <a:t> reaction-</a:t>
            </a:r>
            <a:r>
              <a:rPr lang="en-US" sz="2400" dirty="0" smtClean="0"/>
              <a:t>It frequently starts within one hour and lasts for 24 hours, with symptoms of fever, muscles pains, headache, and tachycardia.</a:t>
            </a:r>
          </a:p>
          <a:p>
            <a:r>
              <a:rPr lang="en-US" sz="2400" b="1" dirty="0" err="1" smtClean="0"/>
              <a:t>Jarisch-Herxheimer</a:t>
            </a:r>
            <a:r>
              <a:rPr lang="en-US" sz="2400" b="1" dirty="0" smtClean="0"/>
              <a:t> reaction</a:t>
            </a:r>
            <a:r>
              <a:rPr lang="en-US" sz="2400" dirty="0" smtClean="0"/>
              <a:t>- is caused by cytokines released by the immune system in response to lipoproteins released from rupturing syphilis bacteria</a:t>
            </a:r>
          </a:p>
          <a:p>
            <a:endParaRPr lang="en-US" sz="2400" dirty="0" smtClean="0"/>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504056"/>
          </a:xfrm>
        </p:spPr>
        <p:txBody>
          <a:bodyPr>
            <a:normAutofit fontScale="90000"/>
          </a:bodyPr>
          <a:lstStyle/>
          <a:p>
            <a:r>
              <a:rPr lang="en-US" dirty="0" smtClean="0"/>
              <a:t>Prevention and control of syphilis</a:t>
            </a:r>
            <a:endParaRPr lang="en-US" dirty="0"/>
          </a:p>
        </p:txBody>
      </p:sp>
      <p:sp>
        <p:nvSpPr>
          <p:cNvPr id="3" name="Content Placeholder 2"/>
          <p:cNvSpPr>
            <a:spLocks noGrp="1"/>
          </p:cNvSpPr>
          <p:nvPr>
            <p:ph sz="quarter" idx="1"/>
          </p:nvPr>
        </p:nvSpPr>
        <p:spPr>
          <a:xfrm>
            <a:off x="0" y="620688"/>
            <a:ext cx="9144000" cy="6237312"/>
          </a:xfrm>
        </p:spPr>
        <p:txBody>
          <a:bodyPr>
            <a:normAutofit fontScale="92500" lnSpcReduction="10000"/>
          </a:bodyPr>
          <a:lstStyle/>
          <a:p>
            <a:r>
              <a:rPr lang="en-US" sz="2800" dirty="0" smtClean="0"/>
              <a:t>Practice safer sex</a:t>
            </a:r>
          </a:p>
          <a:p>
            <a:r>
              <a:rPr lang="en-US" sz="2800" dirty="0" smtClean="0"/>
              <a:t>Early detection and treatment</a:t>
            </a:r>
          </a:p>
          <a:p>
            <a:r>
              <a:rPr lang="en-US" sz="2800" dirty="0" smtClean="0"/>
              <a:t>Screening  of pregnant women and treating those </a:t>
            </a:r>
            <a:r>
              <a:rPr lang="en-US" sz="2800" dirty="0" err="1" smtClean="0"/>
              <a:t>infected.Syphilis</a:t>
            </a:r>
            <a:r>
              <a:rPr lang="en-US" sz="2800" dirty="0" smtClean="0"/>
              <a:t> screening is one of the component of ANC profile for all pregnant women attending ANC clinic</a:t>
            </a:r>
          </a:p>
          <a:p>
            <a:r>
              <a:rPr lang="en-US" sz="2800" dirty="0" smtClean="0"/>
              <a:t>No sex until treatment is completed and your usual sexual partner has completed treatment or practice dual protection</a:t>
            </a:r>
          </a:p>
          <a:p>
            <a:r>
              <a:rPr lang="en-US" sz="2800" dirty="0" smtClean="0"/>
              <a:t>A follow-up test must be done to make sure that treatment has cleared the infection</a:t>
            </a:r>
          </a:p>
          <a:p>
            <a:r>
              <a:rPr lang="en-US" sz="2800" dirty="0" smtClean="0"/>
              <a:t>All sexual partners need to be contacted, tested and treated, if indicated. Even if partners have no symptoms they may be able to transmit infection to other sexual partners</a:t>
            </a:r>
          </a:p>
          <a:p>
            <a:r>
              <a:rPr lang="en-US" sz="2800" dirty="0" smtClean="0"/>
              <a:t>Testing to exclude other sexually transmitted infections is advisable.</a:t>
            </a:r>
          </a:p>
          <a:p>
            <a:r>
              <a:rPr lang="en-US" sz="2800" dirty="0" smtClean="0"/>
              <a:t>Promote the ABC=</a:t>
            </a:r>
            <a:r>
              <a:rPr lang="en-US" sz="2800" dirty="0" err="1" smtClean="0"/>
              <a:t>Abstinance</a:t>
            </a:r>
            <a:r>
              <a:rPr lang="en-US" sz="2800" dirty="0" smtClean="0"/>
              <a:t>, Being faithful, Consistent and correct use of condoms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Female Reproductive Organs: 			External Anatomy </a:t>
            </a:r>
            <a:endParaRPr lang="en-US" dirty="0"/>
          </a:p>
        </p:txBody>
      </p:sp>
      <p:sp>
        <p:nvSpPr>
          <p:cNvPr id="3" name="Content Placeholder 2"/>
          <p:cNvSpPr>
            <a:spLocks noGrp="1"/>
          </p:cNvSpPr>
          <p:nvPr>
            <p:ph sz="quarter" idx="1"/>
          </p:nvPr>
        </p:nvSpPr>
        <p:spPr>
          <a:xfrm>
            <a:off x="0" y="1447800"/>
            <a:ext cx="9144000" cy="5410200"/>
          </a:xfrm>
        </p:spPr>
        <p:txBody>
          <a:bodyPr>
            <a:normAutofit lnSpcReduction="10000"/>
          </a:bodyPr>
          <a:lstStyle/>
          <a:p>
            <a:r>
              <a:rPr lang="en-US" b="1" dirty="0" smtClean="0"/>
              <a:t>Labia </a:t>
            </a:r>
            <a:r>
              <a:rPr lang="en-US" b="1" dirty="0" err="1" smtClean="0"/>
              <a:t>Minora</a:t>
            </a:r>
            <a:r>
              <a:rPr lang="en-US" b="1" dirty="0" smtClean="0"/>
              <a:t>:</a:t>
            </a:r>
          </a:p>
          <a:p>
            <a:pPr>
              <a:buNone/>
            </a:pPr>
            <a:r>
              <a:rPr lang="en-US" dirty="0" smtClean="0"/>
              <a:t>        ▬ Two smaller folds of tissue which lie just within the labia </a:t>
            </a:r>
            <a:r>
              <a:rPr lang="en-US" dirty="0" err="1" smtClean="0"/>
              <a:t>majora</a:t>
            </a:r>
            <a:r>
              <a:rPr lang="en-US" dirty="0" smtClean="0"/>
              <a:t>. </a:t>
            </a:r>
          </a:p>
          <a:p>
            <a:pPr>
              <a:buNone/>
            </a:pPr>
            <a:r>
              <a:rPr lang="en-US" dirty="0" smtClean="0"/>
              <a:t>        ▬ The labia </a:t>
            </a:r>
            <a:r>
              <a:rPr lang="en-US" dirty="0" err="1" smtClean="0"/>
              <a:t>minora</a:t>
            </a:r>
            <a:r>
              <a:rPr lang="en-US" dirty="0" smtClean="0"/>
              <a:t> are without hair and are rich in touch receptors and blood vessels.</a:t>
            </a:r>
          </a:p>
          <a:p>
            <a:r>
              <a:rPr lang="en-US" b="1" dirty="0" smtClean="0"/>
              <a:t>Clitoris:</a:t>
            </a:r>
          </a:p>
          <a:p>
            <a:pPr>
              <a:buNone/>
            </a:pPr>
            <a:r>
              <a:rPr lang="en-US" dirty="0" smtClean="0"/>
              <a:t>        ▬ The center of sexual sensation and stimulation in females. </a:t>
            </a:r>
          </a:p>
          <a:p>
            <a:pPr>
              <a:buNone/>
            </a:pPr>
            <a:r>
              <a:rPr lang="en-US" dirty="0" smtClean="0"/>
              <a:t>        ▬ A small knob composed of erectile tissues and many sensitive      nerve endings. </a:t>
            </a:r>
          </a:p>
          <a:p>
            <a:pPr>
              <a:buNone/>
            </a:pPr>
            <a:r>
              <a:rPr lang="en-US" dirty="0" smtClean="0"/>
              <a:t>       ▬ Found above the opening of the vagina where the folds of the labia </a:t>
            </a:r>
            <a:r>
              <a:rPr lang="en-US" dirty="0" err="1" smtClean="0"/>
              <a:t>minora</a:t>
            </a:r>
            <a:r>
              <a:rPr lang="en-US" dirty="0" smtClean="0"/>
              <a:t> meet at the front.</a:t>
            </a:r>
          </a:p>
          <a:p>
            <a:r>
              <a:rPr lang="en-US" b="1" dirty="0" err="1" smtClean="0"/>
              <a:t>Bartholini’s</a:t>
            </a:r>
            <a:r>
              <a:rPr lang="en-US" b="1" dirty="0" smtClean="0"/>
              <a:t> gland: </a:t>
            </a:r>
            <a:r>
              <a:rPr lang="en-US" dirty="0" smtClean="0"/>
              <a:t>located near the vaginal introitus, it produces lubricating fluids</a:t>
            </a:r>
          </a:p>
          <a:p>
            <a:r>
              <a:rPr lang="en-US" b="1" dirty="0" smtClean="0"/>
              <a:t>Urethra: </a:t>
            </a:r>
            <a:r>
              <a:rPr lang="en-US" dirty="0" smtClean="0"/>
              <a:t>below the clitoris, the opening to the bladder.</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Chancroid disease</a:t>
            </a:r>
            <a:endParaRPr lang="en-US" dirty="0"/>
          </a:p>
        </p:txBody>
      </p:sp>
      <p:sp>
        <p:nvSpPr>
          <p:cNvPr id="3" name="Content Placeholder 2"/>
          <p:cNvSpPr>
            <a:spLocks noGrp="1"/>
          </p:cNvSpPr>
          <p:nvPr>
            <p:ph sz="quarter" idx="1"/>
          </p:nvPr>
        </p:nvSpPr>
        <p:spPr>
          <a:xfrm>
            <a:off x="914400" y="1447800"/>
            <a:ext cx="7772400" cy="5149552"/>
          </a:xfrm>
        </p:spPr>
        <p:txBody>
          <a:bodyPr>
            <a:noAutofit/>
          </a:bodyPr>
          <a:lstStyle/>
          <a:p>
            <a:r>
              <a:rPr lang="en-US" sz="3200" dirty="0" smtClean="0"/>
              <a:t>Chancroid disease is caused by a bacterium called </a:t>
            </a:r>
            <a:r>
              <a:rPr lang="en-US" sz="3200" dirty="0" err="1" smtClean="0"/>
              <a:t>Haemophilus</a:t>
            </a:r>
            <a:r>
              <a:rPr lang="en-US" sz="3200" dirty="0" smtClean="0"/>
              <a:t> </a:t>
            </a:r>
            <a:r>
              <a:rPr lang="en-US" sz="3200" dirty="0" err="1" smtClean="0"/>
              <a:t>ducreyi</a:t>
            </a:r>
            <a:r>
              <a:rPr lang="en-US" sz="3200" dirty="0" smtClean="0"/>
              <a:t>.</a:t>
            </a:r>
          </a:p>
          <a:p>
            <a:r>
              <a:rPr lang="en-US" sz="3200" dirty="0" smtClean="0"/>
              <a:t>It attacks the tissue and produces an open sore on or near the external reproductive organs of men and women.</a:t>
            </a:r>
          </a:p>
          <a:p>
            <a:r>
              <a:rPr lang="en-US" sz="3200" dirty="0" smtClean="0"/>
              <a:t>he ulcer may bleed or produce a contagious fluid that can spread bacteria during oral, anal, or vaginal intercourse.</a:t>
            </a:r>
          </a:p>
          <a:p>
            <a:r>
              <a:rPr lang="en-US" sz="3200" dirty="0" smtClean="0"/>
              <a:t>Chancroid may also spread from skin-to-skin contact with an infected person. </a:t>
            </a:r>
            <a:endParaRPr lang="en-US" sz="32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90066"/>
          </a:xfrm>
        </p:spPr>
        <p:txBody>
          <a:bodyPr>
            <a:normAutofit fontScale="90000"/>
          </a:bodyPr>
          <a:lstStyle/>
          <a:p>
            <a:r>
              <a:rPr lang="en-US" dirty="0" smtClean="0"/>
              <a:t>Signs and symptoms</a:t>
            </a:r>
            <a:endParaRPr lang="en-US" dirty="0"/>
          </a:p>
        </p:txBody>
      </p:sp>
      <p:sp>
        <p:nvSpPr>
          <p:cNvPr id="3" name="Content Placeholder 2"/>
          <p:cNvSpPr>
            <a:spLocks noGrp="1"/>
          </p:cNvSpPr>
          <p:nvPr>
            <p:ph sz="quarter" idx="1"/>
          </p:nvPr>
        </p:nvSpPr>
        <p:spPr>
          <a:xfrm>
            <a:off x="179512" y="692696"/>
            <a:ext cx="8964488" cy="5976664"/>
          </a:xfrm>
        </p:spPr>
        <p:txBody>
          <a:bodyPr>
            <a:noAutofit/>
          </a:bodyPr>
          <a:lstStyle/>
          <a:p>
            <a:r>
              <a:rPr lang="en-US" sz="2800" dirty="0" smtClean="0"/>
              <a:t>Signs and symptoms may appear 1 day </a:t>
            </a:r>
            <a:r>
              <a:rPr lang="en-US" sz="2800" dirty="0" err="1" smtClean="0"/>
              <a:t>upto</a:t>
            </a:r>
            <a:r>
              <a:rPr lang="en-US" sz="2800" dirty="0" smtClean="0"/>
              <a:t> 2 weeks post exposure.</a:t>
            </a:r>
          </a:p>
          <a:p>
            <a:r>
              <a:rPr lang="en-US" sz="2800" dirty="0" smtClean="0"/>
              <a:t>Men may notice a small, red bump on the genitals that may change to an open sore within a day or two. </a:t>
            </a:r>
          </a:p>
          <a:p>
            <a:r>
              <a:rPr lang="en-US" sz="2800" dirty="0" smtClean="0"/>
              <a:t>The ulcer may form on any area of the genitals, including the penis and scrotum.</a:t>
            </a:r>
          </a:p>
          <a:p>
            <a:r>
              <a:rPr lang="en-US" sz="2800" dirty="0" smtClean="0"/>
              <a:t>Women may develop four or more red bumps on the labia, between the labia and anus, or on the thighs. </a:t>
            </a:r>
          </a:p>
          <a:p>
            <a:r>
              <a:rPr lang="en-US" sz="2800" dirty="0" smtClean="0"/>
              <a:t>After the bumps become ulcerated (open), women may experience a burning or painful sensation during urination or bowel movements</a:t>
            </a:r>
          </a:p>
          <a:p>
            <a:r>
              <a:rPr lang="en-US" sz="2800" dirty="0" smtClean="0"/>
              <a:t>The chancroid ulcer may look like a chancre typical of the primary syphilis</a:t>
            </a:r>
            <a:endParaRPr lang="en-US" sz="28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Signs and symptoms cont’</a:t>
            </a:r>
            <a:endParaRPr lang="en-US" dirty="0"/>
          </a:p>
        </p:txBody>
      </p:sp>
      <p:sp>
        <p:nvSpPr>
          <p:cNvPr id="3" name="Content Placeholder 2"/>
          <p:cNvSpPr>
            <a:spLocks noGrp="1"/>
          </p:cNvSpPr>
          <p:nvPr>
            <p:ph sz="quarter" idx="1"/>
          </p:nvPr>
        </p:nvSpPr>
        <p:spPr>
          <a:xfrm>
            <a:off x="0" y="980728"/>
            <a:ext cx="8686800" cy="5877272"/>
          </a:xfrm>
        </p:spPr>
        <p:txBody>
          <a:bodyPr>
            <a:normAutofit lnSpcReduction="10000"/>
          </a:bodyPr>
          <a:lstStyle/>
          <a:p>
            <a:r>
              <a:rPr lang="en-US" sz="2800" dirty="0" smtClean="0"/>
              <a:t>Additional signs and symptoms in both men and women includes:-</a:t>
            </a:r>
          </a:p>
          <a:p>
            <a:pPr lvl="2">
              <a:buFont typeface="Wingdings 2" pitchFamily="18" charset="2"/>
              <a:buChar char="P"/>
            </a:pPr>
            <a:r>
              <a:rPr lang="en-US" sz="2800" dirty="0" smtClean="0"/>
              <a:t>The ulcers can vary in size—usually anywhere from 1/8 of an inch to about 2 inches across. </a:t>
            </a:r>
          </a:p>
          <a:p>
            <a:pPr lvl="2">
              <a:buFont typeface="Wingdings 2" pitchFamily="18" charset="2"/>
              <a:buChar char="P"/>
            </a:pPr>
            <a:r>
              <a:rPr lang="en-US" sz="2800" dirty="0" smtClean="0"/>
              <a:t>The ulcers have a soft center that is </a:t>
            </a:r>
            <a:r>
              <a:rPr lang="en-US" sz="2800" dirty="0" err="1" smtClean="0"/>
              <a:t>greyish</a:t>
            </a:r>
            <a:r>
              <a:rPr lang="en-US" sz="2800" dirty="0" smtClean="0"/>
              <a:t> to yellowish-gray and defined (sharp) edges.</a:t>
            </a:r>
          </a:p>
          <a:p>
            <a:pPr lvl="2">
              <a:buFont typeface="Wingdings 2" pitchFamily="18" charset="2"/>
              <a:buChar char="P"/>
            </a:pPr>
            <a:r>
              <a:rPr lang="en-US" sz="2800" dirty="0" smtClean="0"/>
              <a:t>The ulcers may bleed easily if touched. </a:t>
            </a:r>
          </a:p>
          <a:p>
            <a:pPr lvl="2">
              <a:buFont typeface="Wingdings 2" pitchFamily="18" charset="2"/>
              <a:buChar char="P"/>
            </a:pPr>
            <a:r>
              <a:rPr lang="en-US" sz="2800" dirty="0" smtClean="0"/>
              <a:t>Pain may occur during sexual intercourse or while urinating.</a:t>
            </a:r>
          </a:p>
          <a:p>
            <a:pPr lvl="2">
              <a:buFont typeface="Wingdings 2" pitchFamily="18" charset="2"/>
              <a:buChar char="P"/>
            </a:pPr>
            <a:r>
              <a:rPr lang="en-US" sz="2800" dirty="0" smtClean="0"/>
              <a:t>Swelling in the groin (where the lower abdomen and thigh meet) may occur. This occurs in about half of those infected with chancroid.</a:t>
            </a:r>
          </a:p>
          <a:p>
            <a:pPr lvl="2">
              <a:buFont typeface="Wingdings 2" pitchFamily="18" charset="2"/>
              <a:buChar char="P"/>
            </a:pPr>
            <a:r>
              <a:rPr lang="en-US" sz="2800" dirty="0" smtClean="0"/>
              <a:t>Swollen lymph nodes can break through the skin and lead to large abscesses</a:t>
            </a:r>
          </a:p>
          <a:p>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Common location of the ulcer</a:t>
            </a:r>
            <a:endParaRPr lang="en-US" dirty="0"/>
          </a:p>
        </p:txBody>
      </p:sp>
      <p:sp>
        <p:nvSpPr>
          <p:cNvPr id="3" name="Content Placeholder 2"/>
          <p:cNvSpPr>
            <a:spLocks noGrp="1"/>
          </p:cNvSpPr>
          <p:nvPr>
            <p:ph sz="quarter" idx="1"/>
          </p:nvPr>
        </p:nvSpPr>
        <p:spPr>
          <a:xfrm>
            <a:off x="971600" y="908720"/>
            <a:ext cx="7715200" cy="5949280"/>
          </a:xfrm>
        </p:spPr>
        <p:txBody>
          <a:bodyPr>
            <a:normAutofit/>
          </a:bodyPr>
          <a:lstStyle/>
          <a:p>
            <a:r>
              <a:rPr lang="en-US" sz="2800" dirty="0" smtClean="0"/>
              <a:t>In men:-</a:t>
            </a:r>
          </a:p>
          <a:p>
            <a:pPr lvl="1">
              <a:buFont typeface="Wingdings 2" pitchFamily="18" charset="2"/>
              <a:buChar char="P"/>
            </a:pPr>
            <a:r>
              <a:rPr lang="en-US" sz="2800" dirty="0" smtClean="0"/>
              <a:t>Foreskin</a:t>
            </a:r>
          </a:p>
          <a:p>
            <a:pPr lvl="1">
              <a:buFont typeface="Wingdings 2" pitchFamily="18" charset="2"/>
              <a:buChar char="P"/>
            </a:pPr>
            <a:r>
              <a:rPr lang="en-US" sz="2800" dirty="0" smtClean="0"/>
              <a:t>Groove behind the head of the penis</a:t>
            </a:r>
          </a:p>
          <a:p>
            <a:pPr lvl="1">
              <a:buFont typeface="Wingdings 2" pitchFamily="18" charset="2"/>
              <a:buChar char="P"/>
            </a:pPr>
            <a:r>
              <a:rPr lang="en-US" sz="2800" dirty="0" smtClean="0"/>
              <a:t>Shaft of the penis</a:t>
            </a:r>
          </a:p>
          <a:p>
            <a:pPr lvl="1">
              <a:buFont typeface="Wingdings 2" pitchFamily="18" charset="2"/>
              <a:buChar char="P"/>
            </a:pPr>
            <a:r>
              <a:rPr lang="en-US" sz="2800" dirty="0" smtClean="0"/>
              <a:t>Head of the penis</a:t>
            </a:r>
          </a:p>
          <a:p>
            <a:pPr lvl="1">
              <a:buFont typeface="Wingdings 2" pitchFamily="18" charset="2"/>
              <a:buChar char="P"/>
            </a:pPr>
            <a:r>
              <a:rPr lang="en-US" sz="2800" dirty="0" smtClean="0"/>
              <a:t>Opening of the penis</a:t>
            </a:r>
          </a:p>
          <a:p>
            <a:pPr lvl="1">
              <a:buFont typeface="Wingdings 2" pitchFamily="18" charset="2"/>
              <a:buChar char="P"/>
            </a:pPr>
            <a:r>
              <a:rPr lang="en-US" sz="2800" dirty="0" smtClean="0"/>
              <a:t>Scrotum</a:t>
            </a:r>
          </a:p>
          <a:p>
            <a:r>
              <a:rPr lang="en-US" sz="2800" dirty="0" smtClean="0"/>
              <a:t>In women:-</a:t>
            </a:r>
          </a:p>
          <a:p>
            <a:pPr lvl="1">
              <a:buFont typeface="Wingdings 2" pitchFamily="18" charset="2"/>
              <a:buChar char="P"/>
            </a:pPr>
            <a:r>
              <a:rPr lang="en-US" sz="2800" dirty="0" smtClean="0"/>
              <a:t>Labia </a:t>
            </a:r>
            <a:r>
              <a:rPr lang="en-US" sz="2800" dirty="0" err="1" smtClean="0"/>
              <a:t>majora</a:t>
            </a:r>
            <a:endParaRPr lang="en-US" sz="2800" dirty="0" smtClean="0"/>
          </a:p>
          <a:p>
            <a:pPr lvl="1">
              <a:buFont typeface="Wingdings 2" pitchFamily="18" charset="2"/>
              <a:buChar char="P"/>
            </a:pPr>
            <a:r>
              <a:rPr lang="en-US" sz="2800" dirty="0" smtClean="0"/>
              <a:t>Labia </a:t>
            </a:r>
            <a:r>
              <a:rPr lang="en-US" sz="2800" dirty="0" err="1" smtClean="0"/>
              <a:t>minora</a:t>
            </a:r>
            <a:endParaRPr lang="en-US" sz="2800" dirty="0" smtClean="0"/>
          </a:p>
          <a:p>
            <a:pPr lvl="1">
              <a:buFont typeface="Wingdings 2" pitchFamily="18" charset="2"/>
              <a:buChar char="P"/>
            </a:pPr>
            <a:r>
              <a:rPr lang="en-US" sz="2800" dirty="0" smtClean="0"/>
              <a:t>Perineal region</a:t>
            </a:r>
          </a:p>
          <a:p>
            <a:pPr lvl="1">
              <a:buFont typeface="Wingdings 2" pitchFamily="18" charset="2"/>
              <a:buChar char="P"/>
            </a:pPr>
            <a:r>
              <a:rPr lang="en-US" sz="2800" dirty="0" smtClean="0"/>
              <a:t>Inner thighs</a:t>
            </a:r>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ChangeArrowheads="1"/>
          </p:cNvSpPr>
          <p:nvPr/>
        </p:nvSpPr>
        <p:spPr bwMode="auto">
          <a:xfrm>
            <a:off x="685800" y="228600"/>
            <a:ext cx="7772400" cy="752128"/>
          </a:xfrm>
          <a:prstGeom prst="rect">
            <a:avLst/>
          </a:prstGeom>
          <a:noFill/>
          <a:ln w="9525">
            <a:noFill/>
            <a:miter lim="800000"/>
            <a:headEnd/>
            <a:tailEnd/>
          </a:ln>
        </p:spPr>
        <p:txBody>
          <a:bodyPr anchor="ctr"/>
          <a:lstStyle/>
          <a:p>
            <a:pPr algn="ctr" eaLnBrk="1" hangingPunct="1"/>
            <a:r>
              <a:rPr lang="en-US" sz="4400" i="0" dirty="0" err="1">
                <a:latin typeface="Arial" charset="0"/>
              </a:rPr>
              <a:t>Chancroid</a:t>
            </a:r>
            <a:endParaRPr lang="en-US" sz="4400" i="0" dirty="0">
              <a:latin typeface="Arial" charset="0"/>
            </a:endParaRPr>
          </a:p>
        </p:txBody>
      </p:sp>
      <p:pic>
        <p:nvPicPr>
          <p:cNvPr id="372742" name="Picture 7" descr="chancroidalulcer"/>
          <p:cNvPicPr>
            <a:picLocks noChangeAspect="1" noChangeArrowheads="1"/>
          </p:cNvPicPr>
          <p:nvPr/>
        </p:nvPicPr>
        <p:blipFill>
          <a:blip r:embed="rId2" cstate="print"/>
          <a:srcRect/>
          <a:stretch>
            <a:fillRect/>
          </a:stretch>
        </p:blipFill>
        <p:spPr bwMode="auto">
          <a:xfrm>
            <a:off x="0" y="908720"/>
            <a:ext cx="914400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Similarities and Differences between syphilitic and chancroid ulcer</a:t>
            </a:r>
            <a:endParaRPr lang="en-US" dirty="0"/>
          </a:p>
        </p:txBody>
      </p:sp>
      <p:sp>
        <p:nvSpPr>
          <p:cNvPr id="3" name="Content Placeholder 2"/>
          <p:cNvSpPr>
            <a:spLocks noGrp="1"/>
          </p:cNvSpPr>
          <p:nvPr>
            <p:ph sz="quarter" idx="1"/>
          </p:nvPr>
        </p:nvSpPr>
        <p:spPr>
          <a:xfrm>
            <a:off x="914400" y="1447800"/>
            <a:ext cx="7772400" cy="5005536"/>
          </a:xfrm>
        </p:spPr>
        <p:txBody>
          <a:bodyPr>
            <a:normAutofit lnSpcReduction="10000"/>
          </a:bodyPr>
          <a:lstStyle/>
          <a:p>
            <a:r>
              <a:rPr lang="en-US" sz="3200" dirty="0" smtClean="0"/>
              <a:t>Similarities </a:t>
            </a:r>
          </a:p>
          <a:p>
            <a:pPr lvl="2">
              <a:buFont typeface="Wingdings 2" pitchFamily="18" charset="2"/>
              <a:buChar char="R"/>
            </a:pPr>
            <a:r>
              <a:rPr lang="en-US" sz="3200" dirty="0" smtClean="0"/>
              <a:t>Both originate as pustules at the site of inoculation, and progress to ulcerated lesions</a:t>
            </a:r>
          </a:p>
          <a:p>
            <a:pPr lvl="2">
              <a:buFont typeface="Wingdings 2" pitchFamily="18" charset="2"/>
              <a:buChar char="R"/>
            </a:pPr>
            <a:r>
              <a:rPr lang="en-US" sz="3200" dirty="0" smtClean="0"/>
              <a:t>Both lesions are typically 1–2 cm in diameter</a:t>
            </a:r>
          </a:p>
          <a:p>
            <a:pPr lvl="2">
              <a:buFont typeface="Wingdings 2" pitchFamily="18" charset="2"/>
              <a:buChar char="R"/>
            </a:pPr>
            <a:r>
              <a:rPr lang="en-US" sz="3200" dirty="0" smtClean="0"/>
              <a:t>Both lesions are caused by sexually transmissible organisms</a:t>
            </a:r>
          </a:p>
          <a:p>
            <a:pPr lvl="2">
              <a:buFont typeface="Wingdings 2" pitchFamily="18" charset="2"/>
              <a:buChar char="R"/>
            </a:pPr>
            <a:r>
              <a:rPr lang="en-US" sz="3200" dirty="0" smtClean="0"/>
              <a:t>Both lesions typically appear on the genitals of infected individuals</a:t>
            </a:r>
          </a:p>
          <a:p>
            <a:pPr lvl="2">
              <a:buFont typeface="Wingdings 2" pitchFamily="18" charset="2"/>
              <a:buChar char="R"/>
            </a:pPr>
            <a:r>
              <a:rPr lang="en-US" sz="3200" dirty="0" smtClean="0"/>
              <a:t>Both lesions can be present at multiple sites and with multiple lesions</a:t>
            </a:r>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Differences </a:t>
            </a:r>
            <a:endParaRPr lang="en-US" dirty="0"/>
          </a:p>
        </p:txBody>
      </p:sp>
      <p:sp>
        <p:nvSpPr>
          <p:cNvPr id="3" name="Content Placeholder 2"/>
          <p:cNvSpPr>
            <a:spLocks noGrp="1"/>
          </p:cNvSpPr>
          <p:nvPr>
            <p:ph sz="quarter" idx="1"/>
          </p:nvPr>
        </p:nvSpPr>
        <p:spPr>
          <a:xfrm>
            <a:off x="0" y="980728"/>
            <a:ext cx="9144000" cy="5877272"/>
          </a:xfrm>
        </p:spPr>
        <p:txBody>
          <a:bodyPr>
            <a:normAutofit/>
          </a:bodyPr>
          <a:lstStyle/>
          <a:p>
            <a:pPr>
              <a:buFont typeface="Wingdings 2" pitchFamily="18" charset="2"/>
              <a:buChar char="R"/>
            </a:pPr>
            <a:r>
              <a:rPr lang="en-US" sz="2800" dirty="0" smtClean="0"/>
              <a:t>Chancre is a lesion typical of infection with the bacterium that causes syphilis, </a:t>
            </a:r>
            <a:r>
              <a:rPr lang="en-US" sz="2800" dirty="0" err="1" smtClean="0"/>
              <a:t>Treponema</a:t>
            </a:r>
            <a:r>
              <a:rPr lang="en-US" sz="2800" dirty="0" smtClean="0"/>
              <a:t> </a:t>
            </a:r>
            <a:r>
              <a:rPr lang="en-US" sz="2800" dirty="0" err="1" smtClean="0"/>
              <a:t>pallidum</a:t>
            </a:r>
            <a:r>
              <a:rPr lang="en-US" sz="2800" dirty="0" smtClean="0"/>
              <a:t> whereas Chancroid is a lesion typical of infection with the bacterium </a:t>
            </a:r>
            <a:r>
              <a:rPr lang="en-US" sz="2800" dirty="0" err="1" smtClean="0"/>
              <a:t>Haemophilus</a:t>
            </a:r>
            <a:r>
              <a:rPr lang="en-US" sz="2800" dirty="0" smtClean="0"/>
              <a:t> </a:t>
            </a:r>
            <a:r>
              <a:rPr lang="en-US" sz="2800" dirty="0" err="1" smtClean="0"/>
              <a:t>ducreyi</a:t>
            </a:r>
            <a:endParaRPr lang="en-US" sz="2800" dirty="0" smtClean="0"/>
          </a:p>
          <a:p>
            <a:pPr>
              <a:buFont typeface="Wingdings 2" pitchFamily="18" charset="2"/>
              <a:buChar char="R"/>
            </a:pPr>
            <a:r>
              <a:rPr lang="en-US" sz="2800" dirty="0" smtClean="0"/>
              <a:t>Chancres are typically painless, whereas chancroid are typically painful</a:t>
            </a:r>
          </a:p>
          <a:p>
            <a:pPr>
              <a:buFont typeface="Wingdings 2" pitchFamily="18" charset="2"/>
              <a:buChar char="R"/>
            </a:pPr>
            <a:r>
              <a:rPr lang="en-US" sz="2800" dirty="0" smtClean="0"/>
              <a:t>Chancres are typically non-</a:t>
            </a:r>
            <a:r>
              <a:rPr lang="en-US" sz="2800" dirty="0" err="1" smtClean="0"/>
              <a:t>exudative</a:t>
            </a:r>
            <a:r>
              <a:rPr lang="en-US" sz="2800" dirty="0" smtClean="0"/>
              <a:t>, whereas chancroid typically have a grey or yellow purulent </a:t>
            </a:r>
            <a:r>
              <a:rPr lang="en-US" sz="2800" dirty="0" err="1" smtClean="0"/>
              <a:t>exudate</a:t>
            </a:r>
            <a:endParaRPr lang="en-US" sz="2800" dirty="0" smtClean="0"/>
          </a:p>
          <a:p>
            <a:pPr>
              <a:buFont typeface="Wingdings 2" pitchFamily="18" charset="2"/>
              <a:buChar char="R"/>
            </a:pPr>
            <a:r>
              <a:rPr lang="en-US" sz="2800" dirty="0" smtClean="0"/>
              <a:t>Chancres have a hard (</a:t>
            </a:r>
            <a:r>
              <a:rPr lang="en-US" sz="2800" dirty="0" err="1" smtClean="0"/>
              <a:t>indurated</a:t>
            </a:r>
            <a:r>
              <a:rPr lang="en-US" sz="2800" dirty="0" smtClean="0"/>
              <a:t>) edge, whereas chancroid have a soft edge</a:t>
            </a:r>
          </a:p>
          <a:p>
            <a:pPr>
              <a:buFont typeface="Wingdings 2" pitchFamily="18" charset="2"/>
              <a:buChar char="R"/>
            </a:pPr>
            <a:r>
              <a:rPr lang="en-US" sz="2800" dirty="0" smtClean="0"/>
              <a:t>Chancres heal spontaneously within three to six weeks, even in the absence of treatment whereas chancroid heals only with treatment</a:t>
            </a:r>
          </a:p>
          <a:p>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smtClean="0"/>
              <a:t>Infertility </a:t>
            </a:r>
          </a:p>
          <a:p>
            <a:r>
              <a:rPr lang="en-US" dirty="0" smtClean="0"/>
              <a:t>Abscess formation</a:t>
            </a:r>
          </a:p>
          <a:p>
            <a:r>
              <a:rPr lang="en-US" dirty="0" smtClean="0"/>
              <a:t>Pelvic inflammatory disease in women</a:t>
            </a:r>
          </a:p>
          <a:p>
            <a:r>
              <a:rPr lang="en-US" dirty="0" smtClean="0"/>
              <a:t>Prostatitis</a:t>
            </a:r>
          </a:p>
          <a:p>
            <a:r>
              <a:rPr lang="en-US" dirty="0" err="1" smtClean="0"/>
              <a:t>Epidydimitis</a:t>
            </a:r>
            <a:endParaRPr lang="en-US" dirty="0" smtClean="0"/>
          </a:p>
          <a:p>
            <a:r>
              <a:rPr lang="en-US" dirty="0" smtClean="0"/>
              <a:t>Adenitis </a:t>
            </a:r>
          </a:p>
          <a:p>
            <a:r>
              <a:rPr lang="en-US" dirty="0" err="1" smtClean="0"/>
              <a:t>Phimosis</a:t>
            </a:r>
            <a:r>
              <a:rPr lang="en-US" dirty="0" smtClean="0"/>
              <a:t> </a:t>
            </a:r>
          </a:p>
          <a:p>
            <a:endParaRPr lang="en-US" dirty="0" smtClean="0"/>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a:xfrm>
            <a:off x="914400" y="1772816"/>
            <a:ext cx="7772400" cy="4246984"/>
          </a:xfrm>
        </p:spPr>
        <p:txBody>
          <a:bodyPr/>
          <a:lstStyle/>
          <a:p>
            <a:r>
              <a:rPr lang="en-US" sz="3600" dirty="0" smtClean="0"/>
              <a:t>Physical examination</a:t>
            </a:r>
          </a:p>
          <a:p>
            <a:r>
              <a:rPr lang="en-US" sz="3600" dirty="0" smtClean="0"/>
              <a:t>Polymerase chain reaction</a:t>
            </a:r>
          </a:p>
          <a:p>
            <a:r>
              <a:rPr lang="en-US" sz="3600" dirty="0" smtClean="0"/>
              <a:t>Culture and sensitivity</a:t>
            </a:r>
          </a:p>
          <a:p>
            <a:r>
              <a:rPr lang="en-US" sz="3600" dirty="0" smtClean="0"/>
              <a:t>Microscopy </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quarter" idx="1"/>
          </p:nvPr>
        </p:nvSpPr>
        <p:spPr>
          <a:xfrm>
            <a:off x="914400" y="1772816"/>
            <a:ext cx="7772400" cy="4246984"/>
          </a:xfrm>
        </p:spPr>
        <p:txBody>
          <a:bodyPr/>
          <a:lstStyle/>
          <a:p>
            <a:r>
              <a:rPr lang="en-US" sz="3200" dirty="0" smtClean="0"/>
              <a:t>See </a:t>
            </a:r>
            <a:r>
              <a:rPr lang="en-US" sz="3200" dirty="0" smtClean="0"/>
              <a:t>the syndromic flowchart for GUD.</a:t>
            </a:r>
          </a:p>
          <a:p>
            <a:r>
              <a:rPr lang="en-US" sz="3200" dirty="0" smtClean="0"/>
              <a:t>In case of abscess incision and drainage should be performed to drain pus.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2" name="Content Placeholder 1"/>
          <p:cNvSpPr>
            <a:spLocks noGrp="1"/>
          </p:cNvSpPr>
          <p:nvPr>
            <p:ph sz="quarter" idx="1"/>
          </p:nvPr>
        </p:nvSpPr>
        <p:spPr/>
        <p:txBody>
          <a:bodyPr/>
          <a:lstStyle/>
          <a:p>
            <a:r>
              <a:rPr lang="en-US" dirty="0" smtClean="0"/>
              <a:t>Define STI/</a:t>
            </a:r>
            <a:r>
              <a:rPr lang="en-US" dirty="0" err="1" smtClean="0"/>
              <a:t>RTIs</a:t>
            </a:r>
            <a:endParaRPr lang="en-US" dirty="0" smtClean="0"/>
          </a:p>
          <a:p>
            <a:r>
              <a:rPr lang="en-US" dirty="0" smtClean="0"/>
              <a:t>Discuss the relationship between HIV infection and other STI/</a:t>
            </a:r>
            <a:r>
              <a:rPr lang="en-US" dirty="0" err="1" smtClean="0"/>
              <a:t>RTIs</a:t>
            </a:r>
            <a:endParaRPr lang="en-US" dirty="0" smtClean="0"/>
          </a:p>
          <a:p>
            <a:r>
              <a:rPr lang="en-US" dirty="0" smtClean="0"/>
              <a:t>Describe the clinical features of  STI/</a:t>
            </a:r>
            <a:r>
              <a:rPr lang="en-US" dirty="0" err="1" smtClean="0"/>
              <a:t>RTIs</a:t>
            </a:r>
            <a:endParaRPr lang="en-US" dirty="0" smtClean="0"/>
          </a:p>
          <a:p>
            <a:r>
              <a:rPr lang="en-US" dirty="0" smtClean="0"/>
              <a:t>Describe the management of STI/</a:t>
            </a:r>
            <a:r>
              <a:rPr lang="en-US" dirty="0" err="1" smtClean="0"/>
              <a:t>RTIs</a:t>
            </a:r>
            <a:endParaRPr lang="en-US" dirty="0" smtClean="0"/>
          </a:p>
          <a:p>
            <a:r>
              <a:rPr lang="en-US" dirty="0" smtClean="0"/>
              <a:t>Describe preventive measures for STI/</a:t>
            </a:r>
            <a:r>
              <a:rPr lang="en-US" dirty="0" err="1" smtClean="0"/>
              <a:t>RTIs</a:t>
            </a:r>
            <a:endParaRPr lang="en-US" dirty="0" smtClean="0"/>
          </a:p>
          <a:p>
            <a:r>
              <a:rPr lang="en-US" dirty="0" smtClean="0"/>
              <a:t>Describe HIV/AIDs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normAutofit fontScale="90000"/>
          </a:bodyPr>
          <a:lstStyle/>
          <a:p>
            <a:r>
              <a:rPr lang="en-US" b="1" dirty="0" smtClean="0"/>
              <a:t>The Female Reproductive Organs: 			Internal Anatomy</a:t>
            </a:r>
            <a:endParaRPr lang="en-US" dirty="0"/>
          </a:p>
        </p:txBody>
      </p:sp>
      <p:pic>
        <p:nvPicPr>
          <p:cNvPr id="134146" name="Picture 2"/>
          <p:cNvPicPr>
            <a:picLocks noGrp="1" noChangeAspect="1" noChangeArrowheads="1"/>
          </p:cNvPicPr>
          <p:nvPr>
            <p:ph sz="quarter" idx="1"/>
          </p:nvPr>
        </p:nvPicPr>
        <p:blipFill>
          <a:blip r:embed="rId2" cstate="print"/>
          <a:srcRect/>
          <a:stretch>
            <a:fillRect/>
          </a:stretch>
        </p:blipFill>
        <p:spPr bwMode="auto">
          <a:xfrm rot="5400000">
            <a:off x="2002021" y="-337724"/>
            <a:ext cx="5139959" cy="864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432048"/>
          </a:xfrm>
        </p:spPr>
        <p:txBody>
          <a:bodyPr>
            <a:normAutofit fontScale="90000"/>
          </a:bodyPr>
          <a:lstStyle/>
          <a:p>
            <a:r>
              <a:rPr lang="en-US" dirty="0" smtClean="0"/>
              <a:t>Prevention and control</a:t>
            </a:r>
            <a:endParaRPr lang="en-US" dirty="0"/>
          </a:p>
        </p:txBody>
      </p:sp>
      <p:sp>
        <p:nvSpPr>
          <p:cNvPr id="3" name="Content Placeholder 2"/>
          <p:cNvSpPr>
            <a:spLocks noGrp="1"/>
          </p:cNvSpPr>
          <p:nvPr>
            <p:ph sz="quarter" idx="1"/>
          </p:nvPr>
        </p:nvSpPr>
        <p:spPr>
          <a:xfrm>
            <a:off x="251520" y="620688"/>
            <a:ext cx="8892480" cy="6237312"/>
          </a:xfrm>
        </p:spPr>
        <p:txBody>
          <a:bodyPr>
            <a:normAutofit/>
          </a:bodyPr>
          <a:lstStyle/>
          <a:p>
            <a:r>
              <a:rPr lang="en-US" sz="2400" dirty="0" smtClean="0"/>
              <a:t>Practice safer sex</a:t>
            </a:r>
          </a:p>
          <a:p>
            <a:r>
              <a:rPr lang="en-US" sz="2400" dirty="0" smtClean="0"/>
              <a:t>Early detection and treatment</a:t>
            </a:r>
          </a:p>
          <a:p>
            <a:r>
              <a:rPr lang="en-US" sz="2400" dirty="0" smtClean="0"/>
              <a:t>Screening  of  all those at high risk and treating those infected</a:t>
            </a:r>
          </a:p>
          <a:p>
            <a:r>
              <a:rPr lang="en-US" sz="2400" dirty="0" smtClean="0"/>
              <a:t>No sex until treatment is completed and your usual sexual partner has completed treatment or practice dual protection and the ulcer has healed</a:t>
            </a:r>
          </a:p>
          <a:p>
            <a:r>
              <a:rPr lang="en-US" sz="2400" dirty="0" smtClean="0"/>
              <a:t>A follow-up test must be done to make sure that treatment has cleared the infection</a:t>
            </a:r>
          </a:p>
          <a:p>
            <a:r>
              <a:rPr lang="en-US" sz="2400" dirty="0" smtClean="0"/>
              <a:t>All sexual partners need to be contacted, tested and treated, if indicated. Even if partners have no symptoms they may be able to transmit infection to other sexual partners</a:t>
            </a:r>
          </a:p>
          <a:p>
            <a:r>
              <a:rPr lang="en-US" sz="2400" dirty="0" smtClean="0"/>
              <a:t>Avoid touching the chancroid sores</a:t>
            </a:r>
          </a:p>
          <a:p>
            <a:r>
              <a:rPr lang="en-US" sz="2400" dirty="0" smtClean="0"/>
              <a:t>Testing to exclude other sexually transmitted infections is advisable.</a:t>
            </a:r>
          </a:p>
          <a:p>
            <a:r>
              <a:rPr lang="en-US" sz="2400" dirty="0" smtClean="0"/>
              <a:t>Promote the ABC=</a:t>
            </a:r>
            <a:r>
              <a:rPr lang="en-US" sz="2400" dirty="0" err="1" smtClean="0"/>
              <a:t>Abstinance</a:t>
            </a:r>
            <a:r>
              <a:rPr lang="en-US" sz="2400" dirty="0" smtClean="0"/>
              <a:t>, Being faithful, Consistent and correct use of condoms</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Herpes simplex</a:t>
            </a:r>
            <a:endParaRPr lang="en-US" dirty="0"/>
          </a:p>
        </p:txBody>
      </p:sp>
      <p:sp>
        <p:nvSpPr>
          <p:cNvPr id="3" name="Content Placeholder 2"/>
          <p:cNvSpPr>
            <a:spLocks noGrp="1"/>
          </p:cNvSpPr>
          <p:nvPr>
            <p:ph sz="quarter" idx="1"/>
          </p:nvPr>
        </p:nvSpPr>
        <p:spPr>
          <a:xfrm>
            <a:off x="914400" y="1447800"/>
            <a:ext cx="7772400" cy="5149552"/>
          </a:xfrm>
        </p:spPr>
        <p:txBody>
          <a:bodyPr>
            <a:noAutofit/>
          </a:bodyPr>
          <a:lstStyle/>
          <a:p>
            <a:r>
              <a:rPr lang="en-US" sz="3200" dirty="0" smtClean="0"/>
              <a:t>The herpes simplex virus, also known as HSV, is an infection that causes herpes. </a:t>
            </a:r>
          </a:p>
          <a:p>
            <a:r>
              <a:rPr lang="en-US" sz="3200" dirty="0" smtClean="0"/>
              <a:t>Herpes can appear in various parts of the body, most commonly on the genitals or mouth. </a:t>
            </a:r>
          </a:p>
          <a:p>
            <a:r>
              <a:rPr lang="en-US" sz="3200" dirty="0" smtClean="0"/>
              <a:t>There are two types of the herpes simplex virus. HSV-1, also known as oral herpes, can cause cold sores and fever blisters around the mouth and on the face. </a:t>
            </a:r>
          </a:p>
          <a:p>
            <a:r>
              <a:rPr lang="en-US" sz="3200" dirty="0" smtClean="0"/>
              <a:t>HSV-2 is generally responsible for genital herpes outbreaks</a:t>
            </a:r>
            <a:endParaRPr lang="en-US" sz="32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Herpes simplex cont’</a:t>
            </a:r>
            <a:endParaRPr lang="en-US" dirty="0"/>
          </a:p>
        </p:txBody>
      </p:sp>
      <p:sp>
        <p:nvSpPr>
          <p:cNvPr id="3" name="Content Placeholder 2"/>
          <p:cNvSpPr>
            <a:spLocks noGrp="1"/>
          </p:cNvSpPr>
          <p:nvPr>
            <p:ph sz="quarter" idx="1"/>
          </p:nvPr>
        </p:nvSpPr>
        <p:spPr>
          <a:xfrm>
            <a:off x="251520" y="1412776"/>
            <a:ext cx="8435280" cy="5445224"/>
          </a:xfrm>
        </p:spPr>
        <p:txBody>
          <a:bodyPr>
            <a:normAutofit lnSpcReduction="10000"/>
          </a:bodyPr>
          <a:lstStyle/>
          <a:p>
            <a:r>
              <a:rPr lang="en-US" sz="3200" dirty="0" smtClean="0"/>
              <a:t>HSV can be spread through Direct contact-kissing, sexual contact, skin to skin</a:t>
            </a:r>
          </a:p>
          <a:p>
            <a:r>
              <a:rPr lang="en-US" sz="3200" dirty="0" smtClean="0"/>
              <a:t>It is a long life infection</a:t>
            </a:r>
          </a:p>
          <a:p>
            <a:r>
              <a:rPr lang="en-US" sz="3200" dirty="0" smtClean="0"/>
              <a:t>There is no cure for the infection.</a:t>
            </a:r>
          </a:p>
          <a:p>
            <a:r>
              <a:rPr lang="en-US" sz="3200" dirty="0" smtClean="0"/>
              <a:t>Recurrent episodes can occur, and </a:t>
            </a:r>
          </a:p>
          <a:p>
            <a:r>
              <a:rPr lang="en-US" sz="3200" dirty="0" smtClean="0"/>
              <a:t>Even when there are no obvious lesions, HSV can be spread to others.</a:t>
            </a:r>
          </a:p>
          <a:p>
            <a:r>
              <a:rPr lang="en-US" sz="3200" dirty="0" smtClean="0"/>
              <a:t>Herpes simplex occurs due to activation of dormant HSV</a:t>
            </a:r>
          </a:p>
          <a:p>
            <a:r>
              <a:rPr lang="en-US" sz="3200" dirty="0" smtClean="0"/>
              <a:t>It is common in individuals with weakened immunity e.g. in HIV-AIDS</a:t>
            </a:r>
          </a:p>
          <a:p>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quarter" idx="1"/>
          </p:nvPr>
        </p:nvSpPr>
        <p:spPr>
          <a:xfrm>
            <a:off x="914400" y="1988840"/>
            <a:ext cx="7772400" cy="4030960"/>
          </a:xfrm>
        </p:spPr>
        <p:txBody>
          <a:bodyPr/>
          <a:lstStyle/>
          <a:p>
            <a:r>
              <a:rPr lang="en-US" sz="3200" dirty="0" smtClean="0"/>
              <a:t>Symptoms appears between 3-7 days post exposure.</a:t>
            </a:r>
          </a:p>
          <a:p>
            <a:r>
              <a:rPr lang="en-US" sz="3200" dirty="0" smtClean="0"/>
              <a:t>Clear blisters-may be painful</a:t>
            </a:r>
          </a:p>
          <a:p>
            <a:r>
              <a:rPr lang="en-US" sz="3200" dirty="0" smtClean="0"/>
              <a:t>Fever headache</a:t>
            </a:r>
          </a:p>
          <a:p>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ja-JP">
                <a:ea typeface="ＭＳ Ｐゴシック" charset="-128"/>
              </a:rPr>
              <a:t>Genital herpes vesicles</a:t>
            </a:r>
          </a:p>
        </p:txBody>
      </p:sp>
      <p:sp>
        <p:nvSpPr>
          <p:cNvPr id="5" name="Slide Number Placeholder 6"/>
          <p:cNvSpPr>
            <a:spLocks noGrp="1"/>
          </p:cNvSpPr>
          <p:nvPr>
            <p:ph type="sldNum" sz="quarter" idx="12"/>
          </p:nvPr>
        </p:nvSpPr>
        <p:spPr/>
        <p:txBody>
          <a:bodyPr>
            <a:normAutofit/>
          </a:bodyPr>
          <a:lstStyle/>
          <a:p>
            <a:endParaRPr lang="en-US" dirty="0"/>
          </a:p>
        </p:txBody>
      </p:sp>
      <p:pic>
        <p:nvPicPr>
          <p:cNvPr id="144387" name="Picture 3" descr="Herpes -Penis-Cinc"/>
          <p:cNvPicPr>
            <a:picLocks noGrp="1" noChangeAspect="1" noChangeArrowheads="1"/>
          </p:cNvPicPr>
          <p:nvPr>
            <p:ph sz="quarter" idx="1"/>
          </p:nvPr>
        </p:nvPicPr>
        <p:blipFill>
          <a:blip r:embed="rId2" cstate="print"/>
          <a:stretch>
            <a:fillRect/>
          </a:stretch>
        </p:blipFill>
        <p:spPr>
          <a:xfrm>
            <a:off x="914400" y="2327672"/>
            <a:ext cx="3749675" cy="2812256"/>
          </a:xfrm>
          <a:noFill/>
          <a:ln/>
        </p:spPr>
      </p:pic>
      <p:pic>
        <p:nvPicPr>
          <p:cNvPr id="144388" name="Picture 4" descr="hsv6"/>
          <p:cNvPicPr>
            <a:picLocks noGrp="1" noChangeAspect="1" noChangeArrowheads="1"/>
          </p:cNvPicPr>
          <p:nvPr>
            <p:ph sz="quarter" idx="2"/>
          </p:nvPr>
        </p:nvPicPr>
        <p:blipFill>
          <a:blip r:embed="rId3" cstate="print">
            <a:lum bright="6000" contrast="6000"/>
          </a:blip>
          <a:srcRect/>
          <a:stretch>
            <a:fillRect/>
          </a:stretch>
        </p:blipFill>
        <p:spPr>
          <a:xfrm>
            <a:off x="4648200" y="2362200"/>
            <a:ext cx="3959225" cy="3416300"/>
          </a:xfrm>
          <a:noFill/>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8" name="Picture 5" descr="hsv multiple"/>
          <p:cNvPicPr>
            <a:picLocks noChangeAspect="1" noChangeArrowheads="1"/>
          </p:cNvPicPr>
          <p:nvPr/>
        </p:nvPicPr>
        <p:blipFill>
          <a:blip r:embed="rId2" cstate="print"/>
          <a:srcRect/>
          <a:stretch>
            <a:fillRect/>
          </a:stretch>
        </p:blipFill>
        <p:spPr bwMode="auto">
          <a:xfrm>
            <a:off x="0" y="19050"/>
            <a:ext cx="87630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p:txBody>
          <a:bodyPr/>
          <a:lstStyle/>
          <a:p>
            <a:r>
              <a:rPr lang="en-US" dirty="0" smtClean="0"/>
              <a:t>Physical examination-examination of blisters characteristics.</a:t>
            </a:r>
          </a:p>
          <a:p>
            <a:r>
              <a:rPr lang="en-US" dirty="0" smtClean="0"/>
              <a:t>Direct viral isolation</a:t>
            </a:r>
          </a:p>
          <a:p>
            <a:r>
              <a:rPr lang="en-US" dirty="0" smtClean="0"/>
              <a:t>Antigen detection</a:t>
            </a:r>
          </a:p>
          <a:p>
            <a:r>
              <a:rPr lang="en-US" dirty="0" smtClean="0"/>
              <a:t>HSV DNA using molecular diagnostic techniques</a:t>
            </a:r>
          </a:p>
          <a:p>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0" y="274638"/>
            <a:ext cx="8858250" cy="1143000"/>
          </a:xfrm>
        </p:spPr>
        <p:txBody>
          <a:bodyPr>
            <a:normAutofit fontScale="90000"/>
          </a:bodyPr>
          <a:lstStyle/>
          <a:p>
            <a:pPr eaLnBrk="1" hangingPunct="1"/>
            <a:r>
              <a:rPr lang="en-US" sz="4000" dirty="0"/>
              <a:t>Treatment of First Clinical Episode of Genital Herpes</a:t>
            </a:r>
          </a:p>
        </p:txBody>
      </p:sp>
      <p:sp>
        <p:nvSpPr>
          <p:cNvPr id="411651" name="Rectangle 3"/>
          <p:cNvSpPr>
            <a:spLocks noGrp="1" noChangeArrowheads="1"/>
          </p:cNvSpPr>
          <p:nvPr>
            <p:ph type="body" idx="4294967295"/>
          </p:nvPr>
        </p:nvSpPr>
        <p:spPr>
          <a:xfrm>
            <a:off x="0" y="1600200"/>
            <a:ext cx="8858250" cy="4525963"/>
          </a:xfrm>
        </p:spPr>
        <p:txBody>
          <a:bodyPr/>
          <a:lstStyle/>
          <a:p>
            <a:pPr eaLnBrk="1" hangingPunct="1">
              <a:lnSpc>
                <a:spcPct val="90000"/>
              </a:lnSpc>
            </a:pPr>
            <a:r>
              <a:rPr lang="en-US" dirty="0" smtClean="0"/>
              <a:t>See flow chart for syndromic management</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control</a:t>
            </a:r>
            <a:endParaRPr lang="en-US" dirty="0"/>
          </a:p>
        </p:txBody>
      </p:sp>
      <p:sp>
        <p:nvSpPr>
          <p:cNvPr id="3" name="Content Placeholder 2"/>
          <p:cNvSpPr>
            <a:spLocks noGrp="1"/>
          </p:cNvSpPr>
          <p:nvPr>
            <p:ph sz="quarter" idx="1"/>
          </p:nvPr>
        </p:nvSpPr>
        <p:spPr/>
        <p:txBody>
          <a:bodyPr/>
          <a:lstStyle/>
          <a:p>
            <a:r>
              <a:rPr lang="en-US" dirty="0" smtClean="0"/>
              <a:t>The suggestions for preventing genital herpes are the same as those for preventing other sexually transmitted infections</a:t>
            </a:r>
          </a:p>
          <a:p>
            <a:r>
              <a:rPr lang="en-US" dirty="0" smtClean="0"/>
              <a:t>Abstain from sexual activity or limit sexual contact to only one person who is infection-free.</a:t>
            </a:r>
          </a:p>
          <a:p>
            <a:r>
              <a:rPr lang="en-US" dirty="0" smtClean="0"/>
              <a:t>Promotion of safe sex.</a:t>
            </a:r>
          </a:p>
          <a:p>
            <a:r>
              <a:rPr lang="en-US" dirty="0" smtClean="0"/>
              <a:t>Correct and consistent use of condoms</a:t>
            </a:r>
          </a:p>
          <a:p>
            <a:r>
              <a:rPr lang="en-US" dirty="0" smtClean="0"/>
              <a:t>Partner treatment </a:t>
            </a:r>
          </a:p>
          <a:p>
            <a:r>
              <a:rPr lang="en-US" dirty="0" smtClean="0"/>
              <a:t>Early detection </a:t>
            </a:r>
            <a:r>
              <a:rPr lang="en-US" smtClean="0"/>
              <a:t>and treatment</a:t>
            </a:r>
            <a:endParaRPr lang="en-US" dirty="0" smtClean="0"/>
          </a:p>
          <a:p>
            <a:endParaRPr lang="en-US" dirty="0" smtClean="0"/>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4000" dirty="0" err="1"/>
              <a:t>Lymphogranuloma</a:t>
            </a:r>
            <a:r>
              <a:rPr lang="en-US" sz="4000" dirty="0"/>
              <a:t> </a:t>
            </a:r>
            <a:r>
              <a:rPr lang="en-US" sz="4000" dirty="0" err="1"/>
              <a:t>venereum</a:t>
            </a:r>
            <a:r>
              <a:rPr lang="en-US" sz="4000" dirty="0"/>
              <a:t>: </a:t>
            </a:r>
            <a:br>
              <a:rPr lang="en-US" sz="4000" dirty="0"/>
            </a:br>
            <a:r>
              <a:rPr lang="en-US" sz="4000" dirty="0"/>
              <a:t>Clinical presentation</a:t>
            </a:r>
          </a:p>
        </p:txBody>
      </p:sp>
      <p:sp>
        <p:nvSpPr>
          <p:cNvPr id="421891" name="Rectangle 3"/>
          <p:cNvSpPr>
            <a:spLocks noGrp="1" noChangeArrowheads="1"/>
          </p:cNvSpPr>
          <p:nvPr>
            <p:ph type="body" idx="4294967295"/>
          </p:nvPr>
        </p:nvSpPr>
        <p:spPr>
          <a:xfrm>
            <a:off x="0" y="1428750"/>
            <a:ext cx="8858250" cy="5000625"/>
          </a:xfrm>
        </p:spPr>
        <p:txBody>
          <a:bodyPr>
            <a:normAutofit/>
          </a:bodyPr>
          <a:lstStyle/>
          <a:p>
            <a:pPr eaLnBrk="1" hangingPunct="1">
              <a:lnSpc>
                <a:spcPct val="150000"/>
              </a:lnSpc>
            </a:pPr>
            <a:r>
              <a:rPr lang="en-US" dirty="0"/>
              <a:t>Heterosexuals: Tender inguinal and/or femoral lymphadenopathy, typically unilateral</a:t>
            </a:r>
          </a:p>
          <a:p>
            <a:pPr eaLnBrk="1" hangingPunct="1">
              <a:lnSpc>
                <a:spcPct val="150000"/>
              </a:lnSpc>
            </a:pPr>
            <a:r>
              <a:rPr lang="en-US" dirty="0"/>
              <a:t>Self-limited genital ulcer or papule</a:t>
            </a:r>
          </a:p>
          <a:p>
            <a:pPr eaLnBrk="1" hangingPunct="1">
              <a:lnSpc>
                <a:spcPct val="150000"/>
              </a:lnSpc>
            </a:pPr>
            <a:r>
              <a:rPr lang="en-US" dirty="0"/>
              <a:t>Rectal exposure in women and MSM: </a:t>
            </a:r>
            <a:r>
              <a:rPr lang="en-US" dirty="0" err="1"/>
              <a:t>Proctocolitis</a:t>
            </a:r>
            <a:r>
              <a:rPr lang="en-US" dirty="0"/>
              <a:t>—Mucoid and/or hemorrhagic rectal discharge, anal pain, constipation, fever, tenesmus. Can lead to chronic colorectal fistulas and strictures</a:t>
            </a:r>
            <a:r>
              <a:rPr lang="en-US" dirty="0" smtClean="0"/>
              <a:t>.</a:t>
            </a:r>
          </a:p>
          <a:p>
            <a:pPr eaLnBrk="1" hangingPunct="1">
              <a:lnSpc>
                <a:spcPct val="150000"/>
              </a:lnSpc>
            </a:pPr>
            <a:r>
              <a:rPr lang="en-US" dirty="0" smtClean="0"/>
              <a:t>Caused by some types of C .Trachomatis</a:t>
            </a:r>
            <a:endParaRPr lang="en-US" dirty="0"/>
          </a:p>
          <a:p>
            <a:pPr eaLnBrk="1" hangingPunct="1">
              <a:lnSpc>
                <a:spcPct val="90000"/>
              </a:lnSpc>
              <a:buFontTx/>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fontScale="90000"/>
          </a:bodyPr>
          <a:lstStyle/>
          <a:p>
            <a:r>
              <a:rPr lang="en-US" b="1" dirty="0" smtClean="0"/>
              <a:t>The Female Reproductive Organs: 			Internal Anatomy</a:t>
            </a:r>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r>
              <a:rPr lang="en-US" b="1" dirty="0" smtClean="0"/>
              <a:t>Vagina: </a:t>
            </a:r>
            <a:r>
              <a:rPr lang="en-US" dirty="0" smtClean="0"/>
              <a:t>the lower part of the female reproductive tract extending from the labia to the cervix. It is a moist elastic-like passage. It has three main functions: </a:t>
            </a:r>
          </a:p>
          <a:p>
            <a:pPr>
              <a:buNone/>
            </a:pPr>
            <a:r>
              <a:rPr lang="en-US" dirty="0" smtClean="0"/>
              <a:t>        ▬ channel for the menstrual flow</a:t>
            </a:r>
          </a:p>
          <a:p>
            <a:pPr>
              <a:buNone/>
            </a:pPr>
            <a:r>
              <a:rPr lang="en-US" dirty="0" smtClean="0"/>
              <a:t>        ▬ receptacle for the penis during intercourse</a:t>
            </a:r>
          </a:p>
          <a:p>
            <a:pPr>
              <a:buNone/>
            </a:pPr>
            <a:r>
              <a:rPr lang="en-US" dirty="0" smtClean="0"/>
              <a:t>        ▬ birth canal</a:t>
            </a:r>
          </a:p>
          <a:p>
            <a:r>
              <a:rPr lang="en-US" b="1" dirty="0" smtClean="0"/>
              <a:t>Cervix: </a:t>
            </a:r>
            <a:r>
              <a:rPr lang="en-US" dirty="0" smtClean="0"/>
              <a:t>the neck or opening of the uterus. It is normally plugged by mucus. It stays tightly closed during pregnancy, but thins and opens for the delivery of the baby.</a:t>
            </a:r>
          </a:p>
          <a:p>
            <a:r>
              <a:rPr lang="en-US" b="1" dirty="0" smtClean="0"/>
              <a:t>Uterus: </a:t>
            </a:r>
            <a:r>
              <a:rPr lang="en-US" dirty="0" smtClean="0"/>
              <a:t>a hollow, muscular organ shaped like an upside-down pear. It protects and nourishes the </a:t>
            </a:r>
            <a:r>
              <a:rPr lang="en-US" dirty="0" err="1" smtClean="0"/>
              <a:t>foetus</a:t>
            </a:r>
            <a:r>
              <a:rPr lang="en-US" dirty="0" smtClean="0"/>
              <a:t> during pregnancy and also contracts to expel the baby during delivery. </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Lymphogranuloma</a:t>
            </a:r>
            <a:r>
              <a:rPr lang="en-US" dirty="0" smtClean="0"/>
              <a:t> </a:t>
            </a:r>
            <a:r>
              <a:rPr lang="en-US" dirty="0" err="1" smtClean="0"/>
              <a:t>venereum</a:t>
            </a:r>
            <a:endParaRPr lang="en-US" dirty="0"/>
          </a:p>
        </p:txBody>
      </p:sp>
      <p:sp>
        <p:nvSpPr>
          <p:cNvPr id="3" name="Content Placeholder 2"/>
          <p:cNvSpPr>
            <a:spLocks noGrp="1"/>
          </p:cNvSpPr>
          <p:nvPr>
            <p:ph sz="quarter" idx="1"/>
          </p:nvPr>
        </p:nvSpPr>
        <p:spPr/>
        <p:txBody>
          <a:bodyPr/>
          <a:lstStyle/>
          <a:p>
            <a:r>
              <a:rPr lang="en-US" dirty="0" smtClean="0"/>
              <a:t>A chronic disease affecting lymphatic system</a:t>
            </a:r>
          </a:p>
          <a:p>
            <a:r>
              <a:rPr lang="en-US" dirty="0" smtClean="0"/>
              <a:t>More common in women</a:t>
            </a:r>
          </a:p>
          <a:p>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quarter" idx="1"/>
          </p:nvPr>
        </p:nvSpPr>
        <p:spPr/>
        <p:txBody>
          <a:bodyPr/>
          <a:lstStyle/>
          <a:p>
            <a:r>
              <a:rPr lang="en-US" dirty="0" smtClean="0"/>
              <a:t>Drainage through the skin from the lymph nodes in the groin</a:t>
            </a:r>
          </a:p>
          <a:p>
            <a:r>
              <a:rPr lang="en-US" dirty="0" smtClean="0"/>
              <a:t>Painful bowel movement(</a:t>
            </a:r>
            <a:r>
              <a:rPr lang="en-US" dirty="0" err="1" smtClean="0"/>
              <a:t>tenesmus</a:t>
            </a:r>
            <a:r>
              <a:rPr lang="en-US" dirty="0" smtClean="0"/>
              <a:t>)</a:t>
            </a:r>
          </a:p>
          <a:p>
            <a:r>
              <a:rPr lang="en-US" dirty="0" smtClean="0"/>
              <a:t>Small painless sore on the genitals</a:t>
            </a:r>
          </a:p>
          <a:p>
            <a:r>
              <a:rPr lang="en-US" dirty="0" smtClean="0"/>
              <a:t>Swelling and redness in the groin area</a:t>
            </a:r>
          </a:p>
          <a:p>
            <a:r>
              <a:rPr lang="en-US" dirty="0" smtClean="0"/>
              <a:t>Swelling of the labia in women</a:t>
            </a:r>
          </a:p>
          <a:p>
            <a:r>
              <a:rPr lang="en-US" dirty="0" smtClean="0"/>
              <a:t>Swollen groin lymph nodes</a:t>
            </a:r>
          </a:p>
          <a:p>
            <a:r>
              <a:rPr lang="en-US" dirty="0" smtClean="0"/>
              <a:t>Blood or pus from the rectum</a:t>
            </a:r>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 </a:t>
            </a:r>
            <a:endParaRPr lang="en-US" dirty="0"/>
          </a:p>
        </p:txBody>
      </p:sp>
      <p:sp>
        <p:nvSpPr>
          <p:cNvPr id="3" name="Content Placeholder 2"/>
          <p:cNvSpPr>
            <a:spLocks noGrp="1"/>
          </p:cNvSpPr>
          <p:nvPr>
            <p:ph sz="quarter" idx="1"/>
          </p:nvPr>
        </p:nvSpPr>
        <p:spPr/>
        <p:txBody>
          <a:bodyPr/>
          <a:lstStyle/>
          <a:p>
            <a:r>
              <a:rPr lang="en-US" dirty="0" smtClean="0"/>
              <a:t>Physical examination</a:t>
            </a:r>
          </a:p>
          <a:p>
            <a:r>
              <a:rPr lang="en-US" dirty="0" smtClean="0"/>
              <a:t>Discharge on the skin</a:t>
            </a:r>
          </a:p>
          <a:p>
            <a:r>
              <a:rPr lang="en-US" dirty="0" smtClean="0"/>
              <a:t>Sore on the genital</a:t>
            </a:r>
          </a:p>
          <a:p>
            <a:r>
              <a:rPr lang="en-US" dirty="0" smtClean="0"/>
              <a:t>Swelling of the </a:t>
            </a:r>
            <a:r>
              <a:rPr lang="en-US" dirty="0" err="1" smtClean="0"/>
              <a:t>vulve</a:t>
            </a:r>
            <a:endParaRPr lang="en-US" dirty="0" smtClean="0"/>
          </a:p>
          <a:p>
            <a:r>
              <a:rPr lang="en-US" dirty="0" smtClean="0"/>
              <a:t>Swelling of inguinal lymph nodes</a:t>
            </a:r>
          </a:p>
          <a:p>
            <a:r>
              <a:rPr lang="en-US" dirty="0" smtClean="0"/>
              <a:t>Biopsy of the lymph nodes</a:t>
            </a:r>
          </a:p>
          <a:p>
            <a:r>
              <a:rPr lang="en-US" dirty="0" smtClean="0"/>
              <a:t>Blood test for bacteria</a:t>
            </a:r>
          </a:p>
          <a:p>
            <a:r>
              <a:rPr lang="en-US" dirty="0" smtClean="0"/>
              <a:t>Microscopy</a:t>
            </a:r>
          </a:p>
          <a:p>
            <a:endParaRPr lang="en-US" dirty="0" smtClean="0"/>
          </a:p>
          <a:p>
            <a:endParaRPr lang="en-US" dirty="0" smtClean="0"/>
          </a:p>
          <a:p>
            <a:endParaRPr lang="en-US" dirty="0" smtClean="0"/>
          </a:p>
          <a:p>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4" name="Rectangle 4"/>
          <p:cNvSpPr>
            <a:spLocks noGrp="1" noChangeArrowheads="1"/>
          </p:cNvSpPr>
          <p:nvPr>
            <p:ph type="title"/>
          </p:nvPr>
        </p:nvSpPr>
        <p:spPr>
          <a:xfrm>
            <a:off x="1016000" y="114300"/>
            <a:ext cx="7670800" cy="1143000"/>
          </a:xfrm>
        </p:spPr>
        <p:txBody>
          <a:bodyPr>
            <a:normAutofit/>
          </a:bodyPr>
          <a:lstStyle/>
          <a:p>
            <a:r>
              <a:rPr lang="en-US" dirty="0" err="1"/>
              <a:t>Lymphogranuloma</a:t>
            </a:r>
            <a:r>
              <a:rPr lang="en-US" dirty="0"/>
              <a:t> </a:t>
            </a:r>
            <a:r>
              <a:rPr lang="en-US" dirty="0" err="1"/>
              <a:t>venereum</a:t>
            </a:r>
            <a:endParaRPr lang="en-US" dirty="0"/>
          </a:p>
        </p:txBody>
      </p:sp>
      <p:sp>
        <p:nvSpPr>
          <p:cNvPr id="675845" name="Rectangle 5"/>
          <p:cNvSpPr>
            <a:spLocks noGrp="1" noChangeArrowheads="1"/>
          </p:cNvSpPr>
          <p:nvPr>
            <p:ph sz="quarter" idx="1"/>
          </p:nvPr>
        </p:nvSpPr>
        <p:spPr>
          <a:xfrm>
            <a:off x="711200" y="3657600"/>
            <a:ext cx="8331200" cy="2686050"/>
          </a:xfrm>
        </p:spPr>
        <p:txBody>
          <a:bodyPr>
            <a:normAutofit lnSpcReduction="10000"/>
          </a:bodyPr>
          <a:lstStyle/>
          <a:p>
            <a:pPr>
              <a:lnSpc>
                <a:spcPct val="90000"/>
              </a:lnSpc>
            </a:pPr>
            <a:r>
              <a:rPr lang="en-US" sz="2800" dirty="0"/>
              <a:t>No active papule or ulcer in this case</a:t>
            </a:r>
          </a:p>
          <a:p>
            <a:pPr>
              <a:lnSpc>
                <a:spcPct val="90000"/>
              </a:lnSpc>
            </a:pPr>
            <a:r>
              <a:rPr lang="en-US" sz="2800" dirty="0"/>
              <a:t>Bubo has ruptured</a:t>
            </a:r>
          </a:p>
          <a:p>
            <a:pPr>
              <a:lnSpc>
                <a:spcPct val="90000"/>
              </a:lnSpc>
            </a:pPr>
            <a:r>
              <a:rPr lang="en-US" sz="2800" b="1" dirty="0"/>
              <a:t>Doxycycline 100 </a:t>
            </a:r>
            <a:r>
              <a:rPr lang="en-US" sz="2800" dirty="0"/>
              <a:t>mg </a:t>
            </a:r>
            <a:r>
              <a:rPr lang="en-US" sz="2800" dirty="0" err="1"/>
              <a:t>bd</a:t>
            </a:r>
            <a:r>
              <a:rPr lang="en-US" sz="2800" dirty="0"/>
              <a:t> x 14 days</a:t>
            </a:r>
          </a:p>
          <a:p>
            <a:pPr>
              <a:lnSpc>
                <a:spcPct val="90000"/>
              </a:lnSpc>
              <a:buFontTx/>
              <a:buNone/>
            </a:pPr>
            <a:r>
              <a:rPr lang="en-US" sz="2800" dirty="0"/>
              <a:t>	OR (in pregnancy) Erythromycin 500 mg 4 times daily x 14 days</a:t>
            </a:r>
          </a:p>
          <a:p>
            <a:pPr>
              <a:lnSpc>
                <a:spcPct val="90000"/>
              </a:lnSpc>
            </a:pPr>
            <a:r>
              <a:rPr lang="en-US" sz="2800" dirty="0"/>
              <a:t>Sometimes longer treatment is needed</a:t>
            </a:r>
          </a:p>
        </p:txBody>
      </p:sp>
      <p:pic>
        <p:nvPicPr>
          <p:cNvPr id="675846" name="Picture 6" descr="W002360X"/>
          <p:cNvPicPr>
            <a:picLocks noChangeAspect="1" noChangeArrowheads="1"/>
          </p:cNvPicPr>
          <p:nvPr/>
        </p:nvPicPr>
        <p:blipFill>
          <a:blip r:embed="rId3" cstate="print"/>
          <a:srcRect/>
          <a:stretch>
            <a:fillRect/>
          </a:stretch>
        </p:blipFill>
        <p:spPr bwMode="auto">
          <a:xfrm>
            <a:off x="825501" y="1257300"/>
            <a:ext cx="5880100" cy="2225279"/>
          </a:xfrm>
          <a:prstGeom prst="rect">
            <a:avLst/>
          </a:prstGeom>
          <a:noFill/>
          <a:ln w="12700">
            <a:solidFill>
              <a:srgbClr val="000000"/>
            </a:solidFill>
            <a:miter lim="800000"/>
            <a:headEnd/>
            <a:tailEnd/>
          </a:ln>
        </p:spPr>
      </p:pic>
      <p:sp>
        <p:nvSpPr>
          <p:cNvPr id="675847" name="Rectangle 7"/>
          <p:cNvSpPr>
            <a:spLocks noChangeArrowheads="1"/>
          </p:cNvSpPr>
          <p:nvPr/>
        </p:nvSpPr>
        <p:spPr bwMode="auto">
          <a:xfrm>
            <a:off x="6807200" y="1543051"/>
            <a:ext cx="2540000" cy="1815882"/>
          </a:xfrm>
          <a:prstGeom prst="rect">
            <a:avLst/>
          </a:prstGeom>
          <a:noFill/>
          <a:ln w="9525">
            <a:noFill/>
            <a:miter lim="800000"/>
            <a:headEnd/>
            <a:tailEnd/>
          </a:ln>
          <a:effectLst/>
        </p:spPr>
        <p:txBody>
          <a:bodyPr>
            <a:spAutoFit/>
          </a:bodyPr>
          <a:lstStyle/>
          <a:p>
            <a:r>
              <a:rPr lang="en-US" sz="2800"/>
              <a:t>Aspirate bubo if needed.</a:t>
            </a:r>
          </a:p>
          <a:p>
            <a:r>
              <a:rPr lang="en-US" sz="2800"/>
              <a:t>HIV and</a:t>
            </a:r>
          </a:p>
          <a:p>
            <a:r>
              <a:rPr lang="en-US" sz="2800"/>
              <a:t>RPR tests.</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smtClean="0"/>
              <a:t>Recto-vaginal fistula</a:t>
            </a:r>
          </a:p>
          <a:p>
            <a:r>
              <a:rPr lang="en-US" dirty="0" smtClean="0"/>
              <a:t>Brain inflammation</a:t>
            </a:r>
          </a:p>
          <a:p>
            <a:r>
              <a:rPr lang="en-US" dirty="0" smtClean="0"/>
              <a:t>Infections of the joints, </a:t>
            </a:r>
            <a:r>
              <a:rPr lang="en-US" dirty="0" err="1" smtClean="0"/>
              <a:t>eyes,heart</a:t>
            </a:r>
            <a:r>
              <a:rPr lang="en-US" dirty="0" smtClean="0"/>
              <a:t> or liver</a:t>
            </a:r>
          </a:p>
          <a:p>
            <a:r>
              <a:rPr lang="en-US" dirty="0" smtClean="0"/>
              <a:t>Long term inflammation and swelling of the genitals</a:t>
            </a:r>
          </a:p>
          <a:p>
            <a:r>
              <a:rPr lang="en-US" dirty="0" smtClean="0"/>
              <a:t>Scarring and narrowing of the rectum</a:t>
            </a: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0" y="-315416"/>
            <a:ext cx="8229600" cy="1733054"/>
          </a:xfrm>
        </p:spPr>
        <p:txBody>
          <a:bodyPr>
            <a:normAutofit fontScale="90000"/>
          </a:bodyPr>
          <a:lstStyle/>
          <a:p>
            <a:r>
              <a:rPr lang="en-US" sz="4000" dirty="0" smtClean="0"/>
              <a:t/>
            </a:r>
            <a:br>
              <a:rPr lang="en-US" sz="4000" dirty="0" smtClean="0"/>
            </a:br>
            <a:r>
              <a:rPr lang="en-US" dirty="0" smtClean="0"/>
              <a:t/>
            </a:r>
            <a:br>
              <a:rPr lang="en-US" dirty="0" smtClean="0"/>
            </a:br>
            <a:r>
              <a:rPr lang="en-US" dirty="0" smtClean="0"/>
              <a:t/>
            </a:r>
            <a:br>
              <a:rPr lang="en-US" dirty="0" smtClean="0"/>
            </a:br>
            <a:r>
              <a:rPr lang="en-US" sz="4000" dirty="0"/>
              <a:t/>
            </a:r>
            <a:br>
              <a:rPr lang="en-US" sz="4000" dirty="0"/>
            </a:br>
            <a:r>
              <a:rPr lang="en-US" dirty="0" smtClean="0"/>
              <a:t> </a:t>
            </a:r>
            <a:r>
              <a:rPr lang="en-US" dirty="0" err="1" smtClean="0"/>
              <a:t>Lymphogranuloma</a:t>
            </a:r>
            <a:r>
              <a:rPr lang="en-US" dirty="0" smtClean="0"/>
              <a:t> </a:t>
            </a:r>
            <a:r>
              <a:rPr lang="en-US" dirty="0" err="1" smtClean="0"/>
              <a:t>venereum</a:t>
            </a:r>
            <a:r>
              <a:rPr lang="en-US" dirty="0" smtClean="0"/>
              <a:t>:</a:t>
            </a:r>
            <a:br>
              <a:rPr lang="en-US" dirty="0" smtClean="0"/>
            </a:br>
            <a:r>
              <a:rPr lang="en-US" dirty="0" smtClean="0"/>
              <a:t>Treatment</a:t>
            </a:r>
            <a:endParaRPr lang="en-US" sz="4000" dirty="0"/>
          </a:p>
        </p:txBody>
      </p:sp>
      <p:sp>
        <p:nvSpPr>
          <p:cNvPr id="424963" name="Rectangle 3"/>
          <p:cNvSpPr>
            <a:spLocks noGrp="1" noChangeArrowheads="1"/>
          </p:cNvSpPr>
          <p:nvPr>
            <p:ph type="body" idx="4294967295"/>
          </p:nvPr>
        </p:nvSpPr>
        <p:spPr>
          <a:xfrm>
            <a:off x="0" y="1556791"/>
            <a:ext cx="8229600" cy="4569371"/>
          </a:xfrm>
        </p:spPr>
        <p:txBody>
          <a:bodyPr>
            <a:normAutofit/>
          </a:bodyPr>
          <a:lstStyle/>
          <a:p>
            <a:pPr eaLnBrk="1" hangingPunct="1">
              <a:buFontTx/>
              <a:buNone/>
            </a:pPr>
            <a:r>
              <a:rPr lang="en-US" sz="2800" u="sng" dirty="0"/>
              <a:t>Recommended:</a:t>
            </a:r>
          </a:p>
          <a:p>
            <a:pPr eaLnBrk="1" hangingPunct="1"/>
            <a:r>
              <a:rPr lang="en-US" sz="2800" dirty="0"/>
              <a:t>Doxycycline </a:t>
            </a:r>
            <a:r>
              <a:rPr lang="en-US" sz="2800" dirty="0" smtClean="0"/>
              <a:t>orally </a:t>
            </a:r>
            <a:r>
              <a:rPr lang="en-US" sz="2800" dirty="0"/>
              <a:t>twice a day x 21 d</a:t>
            </a:r>
          </a:p>
          <a:p>
            <a:pPr eaLnBrk="1" hangingPunct="1">
              <a:buFontTx/>
              <a:buNone/>
            </a:pPr>
            <a:r>
              <a:rPr lang="en-US" sz="2800" u="sng" dirty="0"/>
              <a:t>Alternative:</a:t>
            </a:r>
          </a:p>
          <a:p>
            <a:pPr eaLnBrk="1" hangingPunct="1"/>
            <a:r>
              <a:rPr lang="en-US" sz="2800" dirty="0"/>
              <a:t>Erythromycin base </a:t>
            </a:r>
            <a:r>
              <a:rPr lang="en-US" sz="2800" dirty="0" smtClean="0"/>
              <a:t>orally </a:t>
            </a:r>
            <a:r>
              <a:rPr lang="en-US" sz="2800" dirty="0"/>
              <a:t>four times a day x 21 d</a:t>
            </a:r>
          </a:p>
          <a:p>
            <a:pPr eaLnBrk="1" hangingPunct="1"/>
            <a:r>
              <a:rPr lang="en-US" sz="2800" dirty="0" err="1"/>
              <a:t>Azithromycin</a:t>
            </a:r>
            <a:r>
              <a:rPr lang="en-US" sz="2800" dirty="0"/>
              <a:t> </a:t>
            </a:r>
            <a:r>
              <a:rPr lang="en-US" sz="2800" dirty="0" smtClean="0"/>
              <a:t>  </a:t>
            </a:r>
            <a:r>
              <a:rPr lang="en-US" sz="2800" dirty="0"/>
              <a:t>orally once weekly x 3 weeks also probably effective</a:t>
            </a:r>
          </a:p>
          <a:p>
            <a:pPr eaLnBrk="1" hangingPunct="1"/>
            <a:r>
              <a:rPr lang="en-US" sz="2800" dirty="0"/>
              <a:t>Buboes may require </a:t>
            </a:r>
            <a:r>
              <a:rPr lang="en-US" sz="2800" dirty="0" smtClean="0"/>
              <a:t>aspiration</a:t>
            </a:r>
            <a:endParaRPr lang="en-US" sz="2800" dirty="0"/>
          </a:p>
          <a:p>
            <a:pPr eaLnBrk="1" hangingPunct="1"/>
            <a:r>
              <a:rPr lang="en-US" sz="2800" dirty="0"/>
              <a:t>Examine and treat sex partners prior 60 days with standard </a:t>
            </a:r>
            <a:r>
              <a:rPr lang="en-US" sz="2800" dirty="0" smtClean="0"/>
              <a:t>Chlamydial </a:t>
            </a:r>
            <a:r>
              <a:rPr lang="en-US" sz="2800" dirty="0"/>
              <a:t>regimen</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80" name="Rectangle 8"/>
          <p:cNvSpPr>
            <a:spLocks noGrp="1" noChangeArrowheads="1"/>
          </p:cNvSpPr>
          <p:nvPr>
            <p:ph type="title"/>
          </p:nvPr>
        </p:nvSpPr>
        <p:spPr>
          <a:xfrm>
            <a:off x="0" y="114300"/>
            <a:ext cx="8686800" cy="1143000"/>
          </a:xfrm>
        </p:spPr>
        <p:txBody>
          <a:bodyPr>
            <a:normAutofit/>
          </a:bodyPr>
          <a:lstStyle/>
          <a:p>
            <a:r>
              <a:rPr lang="en-US" dirty="0" err="1"/>
              <a:t>Granuloma</a:t>
            </a:r>
            <a:r>
              <a:rPr lang="en-US" dirty="0"/>
              <a:t> </a:t>
            </a:r>
            <a:r>
              <a:rPr lang="en-US" dirty="0" smtClean="0"/>
              <a:t>Inguinale</a:t>
            </a:r>
            <a:r>
              <a:rPr lang="en-US" sz="4400" dirty="0" smtClean="0"/>
              <a:t> (</a:t>
            </a:r>
            <a:r>
              <a:rPr lang="en-US" sz="4400" dirty="0" err="1" smtClean="0"/>
              <a:t>Donovanosis</a:t>
            </a:r>
            <a:r>
              <a:rPr lang="en-US" sz="4400" dirty="0" smtClean="0"/>
              <a:t>) </a:t>
            </a:r>
            <a:endParaRPr lang="en-US" dirty="0"/>
          </a:p>
        </p:txBody>
      </p:sp>
      <p:sp>
        <p:nvSpPr>
          <p:cNvPr id="668681" name="Rectangle 9"/>
          <p:cNvSpPr>
            <a:spLocks noGrp="1" noChangeArrowheads="1"/>
          </p:cNvSpPr>
          <p:nvPr>
            <p:ph sz="quarter" idx="1"/>
          </p:nvPr>
        </p:nvSpPr>
        <p:spPr>
          <a:xfrm>
            <a:off x="711200" y="1418035"/>
            <a:ext cx="4114800" cy="4525565"/>
          </a:xfrm>
        </p:spPr>
        <p:txBody>
          <a:bodyPr/>
          <a:lstStyle/>
          <a:p>
            <a:pPr>
              <a:buFontTx/>
              <a:buNone/>
            </a:pPr>
            <a:r>
              <a:rPr lang="en-US" sz="2400" b="1" dirty="0"/>
              <a:t>Caused by</a:t>
            </a:r>
            <a:r>
              <a:rPr lang="en-US" dirty="0"/>
              <a:t> </a:t>
            </a:r>
            <a:r>
              <a:rPr lang="en-ZA" sz="2000" b="1" i="1" dirty="0" err="1"/>
              <a:t>Calymmatobacterium</a:t>
            </a:r>
            <a:r>
              <a:rPr lang="en-ZA" sz="2000" b="1" i="1" dirty="0"/>
              <a:t> granulomatis</a:t>
            </a:r>
            <a:r>
              <a:rPr lang="en-ZA" b="1" dirty="0"/>
              <a:t> </a:t>
            </a:r>
            <a:r>
              <a:rPr lang="en-ZA" b="1" dirty="0" smtClean="0"/>
              <a:t> or </a:t>
            </a:r>
            <a:r>
              <a:rPr lang="en-US" sz="2400" b="1" i="1" dirty="0" err="1" smtClean="0"/>
              <a:t>Klebsiella</a:t>
            </a:r>
            <a:r>
              <a:rPr lang="en-US" sz="2400" b="1" i="1" dirty="0" smtClean="0"/>
              <a:t> granulomatis</a:t>
            </a:r>
            <a:endParaRPr lang="en-ZA" b="1" i="1" dirty="0"/>
          </a:p>
          <a:p>
            <a:r>
              <a:rPr lang="en-US" sz="2400" dirty="0"/>
              <a:t>Uncommon</a:t>
            </a:r>
          </a:p>
          <a:p>
            <a:r>
              <a:rPr lang="en-US" sz="2400" dirty="0"/>
              <a:t>Large chronic ulcers</a:t>
            </a:r>
          </a:p>
          <a:p>
            <a:r>
              <a:rPr lang="en-US" sz="2400" dirty="0" smtClean="0"/>
              <a:t>Painless  and Beefy </a:t>
            </a:r>
            <a:r>
              <a:rPr lang="en-US" sz="2400" dirty="0"/>
              <a:t>red</a:t>
            </a:r>
          </a:p>
          <a:p>
            <a:r>
              <a:rPr lang="en-US" sz="2400" dirty="0"/>
              <a:t>Bleed easily</a:t>
            </a:r>
          </a:p>
        </p:txBody>
      </p:sp>
      <p:pic>
        <p:nvPicPr>
          <p:cNvPr id="668676" name="Picture 4" descr="W033181X"/>
          <p:cNvPicPr>
            <a:picLocks noChangeAspect="1" noChangeArrowheads="1"/>
          </p:cNvPicPr>
          <p:nvPr/>
        </p:nvPicPr>
        <p:blipFill>
          <a:blip r:embed="rId3" cstate="print"/>
          <a:srcRect/>
          <a:stretch>
            <a:fillRect/>
          </a:stretch>
        </p:blipFill>
        <p:spPr bwMode="auto">
          <a:xfrm>
            <a:off x="4876801" y="1406128"/>
            <a:ext cx="4070351" cy="3394472"/>
          </a:xfrm>
          <a:prstGeom prst="rect">
            <a:avLst/>
          </a:prstGeom>
          <a:noFill/>
          <a:ln w="12700">
            <a:solidFill>
              <a:srgbClr val="000000"/>
            </a:solidFill>
            <a:miter lim="800000"/>
            <a:headEnd/>
            <a:tailEnd/>
          </a:ln>
        </p:spPr>
      </p:pic>
      <p:sp>
        <p:nvSpPr>
          <p:cNvPr id="668679" name="Rectangle 7"/>
          <p:cNvSpPr>
            <a:spLocks noChangeArrowheads="1"/>
          </p:cNvSpPr>
          <p:nvPr/>
        </p:nvSpPr>
        <p:spPr bwMode="auto">
          <a:xfrm>
            <a:off x="711200" y="4343400"/>
            <a:ext cx="7975600" cy="1953816"/>
          </a:xfrm>
          <a:prstGeom prst="rect">
            <a:avLst/>
          </a:prstGeom>
          <a:noFill/>
          <a:ln w="9525">
            <a:noFill/>
            <a:miter lim="800000"/>
            <a:headEnd/>
            <a:tailEnd/>
          </a:ln>
          <a:effectLst/>
        </p:spPr>
        <p:txBody>
          <a:bodyPr/>
          <a:lstStyle/>
          <a:p>
            <a:pPr marL="342900" indent="-342900">
              <a:spcBef>
                <a:spcPct val="20000"/>
              </a:spcBef>
              <a:buClr>
                <a:srgbClr val="0033CC"/>
              </a:buClr>
            </a:pPr>
            <a:endParaRPr lang="en-US" sz="2400" b="1" dirty="0" smtClean="0"/>
          </a:p>
          <a:p>
            <a:pPr marL="342900" indent="-342900">
              <a:spcBef>
                <a:spcPct val="20000"/>
              </a:spcBef>
              <a:buClr>
                <a:srgbClr val="0033CC"/>
              </a:buClr>
            </a:pPr>
            <a:r>
              <a:rPr lang="en-US" sz="2400" b="1" dirty="0" smtClean="0"/>
              <a:t>Treatment</a:t>
            </a:r>
            <a:endParaRPr lang="en-US" sz="2400" b="1" dirty="0"/>
          </a:p>
          <a:p>
            <a:pPr marL="342900" indent="-342900">
              <a:spcBef>
                <a:spcPct val="20000"/>
              </a:spcBef>
              <a:buClr>
                <a:srgbClr val="0033CC"/>
              </a:buClr>
              <a:buFontTx/>
              <a:buChar char="•"/>
            </a:pPr>
            <a:r>
              <a:rPr lang="en-US" sz="2400" dirty="0" smtClean="0"/>
              <a:t>Doxycycline</a:t>
            </a:r>
            <a:endParaRPr lang="en-US" sz="2400" dirty="0"/>
          </a:p>
          <a:p>
            <a:pPr marL="342900" indent="-342900">
              <a:spcBef>
                <a:spcPct val="20000"/>
              </a:spcBef>
              <a:buClr>
                <a:srgbClr val="0033CC"/>
              </a:buClr>
            </a:pPr>
            <a:r>
              <a:rPr lang="en-US" sz="2400" dirty="0"/>
              <a:t>	</a:t>
            </a:r>
            <a:r>
              <a:rPr lang="en-US" sz="2400" dirty="0" smtClean="0"/>
              <a:t>OR </a:t>
            </a:r>
            <a:r>
              <a:rPr lang="en-US" sz="2400" dirty="0"/>
              <a:t>	</a:t>
            </a:r>
            <a:r>
              <a:rPr lang="en-US" sz="2400" dirty="0" smtClean="0"/>
              <a:t>Erythromycin</a:t>
            </a:r>
            <a:endParaRPr lang="en-US" sz="2400"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Granuloma</a:t>
            </a:r>
            <a:r>
              <a:rPr lang="en-US" dirty="0" smtClean="0"/>
              <a:t> </a:t>
            </a:r>
            <a:r>
              <a:rPr lang="en-US" dirty="0" err="1" smtClean="0"/>
              <a:t>Inguinale</a:t>
            </a:r>
            <a:r>
              <a:rPr lang="en-US" sz="4400" dirty="0" smtClean="0"/>
              <a:t> (</a:t>
            </a:r>
            <a:r>
              <a:rPr lang="en-US" sz="4400" dirty="0" err="1" smtClean="0"/>
              <a:t>Donovanosis</a:t>
            </a:r>
            <a:r>
              <a:rPr lang="en-US" sz="4400" dirty="0" smtClean="0"/>
              <a:t>) </a:t>
            </a:r>
            <a:endParaRPr lang="en-US" dirty="0"/>
          </a:p>
        </p:txBody>
      </p:sp>
      <p:sp>
        <p:nvSpPr>
          <p:cNvPr id="3" name="Content Placeholder 2"/>
          <p:cNvSpPr>
            <a:spLocks noGrp="1"/>
          </p:cNvSpPr>
          <p:nvPr>
            <p:ph sz="quarter" idx="1"/>
          </p:nvPr>
        </p:nvSpPr>
        <p:spPr/>
        <p:txBody>
          <a:bodyPr/>
          <a:lstStyle/>
          <a:p>
            <a:r>
              <a:rPr lang="en-US" dirty="0" smtClean="0"/>
              <a:t>Symptoms occurs between 1-12 days after exposure</a:t>
            </a:r>
          </a:p>
          <a:p>
            <a:r>
              <a:rPr lang="en-US" dirty="0" smtClean="0"/>
              <a:t>In its early stages it may be confused with chancroid.</a:t>
            </a:r>
          </a:p>
          <a:p>
            <a:r>
              <a:rPr lang="en-US" dirty="0" smtClean="0"/>
              <a:t>In the late stages it may look like advanced genital </a:t>
            </a:r>
            <a:r>
              <a:rPr lang="en-US" dirty="0" err="1" smtClean="0"/>
              <a:t>cancer,lymphogranuloma</a:t>
            </a:r>
            <a:r>
              <a:rPr lang="en-US" dirty="0" smtClean="0"/>
              <a:t> </a:t>
            </a:r>
            <a:r>
              <a:rPr lang="en-US" dirty="0" err="1" smtClean="0"/>
              <a:t>venerum</a:t>
            </a: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Granuloma</a:t>
            </a:r>
            <a:r>
              <a:rPr lang="en-US" dirty="0" smtClean="0"/>
              <a:t> </a:t>
            </a:r>
            <a:r>
              <a:rPr lang="en-US" dirty="0" err="1" smtClean="0"/>
              <a:t>Inguinale</a:t>
            </a:r>
            <a:r>
              <a:rPr lang="en-US" sz="4400" dirty="0" smtClean="0"/>
              <a:t> (</a:t>
            </a:r>
            <a:r>
              <a:rPr lang="en-US" sz="4400" dirty="0" err="1" smtClean="0"/>
              <a:t>Donovanosis</a:t>
            </a:r>
            <a:r>
              <a:rPr lang="en-US" sz="4400" dirty="0" smtClean="0"/>
              <a:t>) </a:t>
            </a:r>
            <a:endParaRPr lang="en-US" dirty="0"/>
          </a:p>
        </p:txBody>
      </p:sp>
      <p:sp>
        <p:nvSpPr>
          <p:cNvPr id="3" name="Content Placeholder 2"/>
          <p:cNvSpPr>
            <a:spLocks noGrp="1"/>
          </p:cNvSpPr>
          <p:nvPr>
            <p:ph sz="quarter" idx="1"/>
          </p:nvPr>
        </p:nvSpPr>
        <p:spPr/>
        <p:txBody>
          <a:bodyPr>
            <a:normAutofit/>
          </a:bodyPr>
          <a:lstStyle/>
          <a:p>
            <a:r>
              <a:rPr lang="en-US" sz="3200" dirty="0" smtClean="0"/>
              <a:t>Tests available:-</a:t>
            </a:r>
          </a:p>
          <a:p>
            <a:pPr lvl="2">
              <a:buFont typeface="Wingdings 2" pitchFamily="18" charset="2"/>
              <a:buChar char="P"/>
            </a:pPr>
            <a:r>
              <a:rPr lang="en-US" sz="3200" dirty="0" smtClean="0"/>
              <a:t>Culture of tissues sample</a:t>
            </a:r>
          </a:p>
          <a:p>
            <a:pPr lvl="2">
              <a:buFont typeface="Wingdings 2" pitchFamily="18" charset="2"/>
              <a:buChar char="P"/>
            </a:pPr>
            <a:r>
              <a:rPr lang="en-US" sz="3200" dirty="0" smtClean="0"/>
              <a:t>Biopsy of the lesion</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smtClean="0"/>
              <a:t>Genital damage and scarring</a:t>
            </a:r>
          </a:p>
          <a:p>
            <a:r>
              <a:rPr lang="en-US" dirty="0" smtClean="0"/>
              <a:t>Loss of skin </a:t>
            </a:r>
            <a:r>
              <a:rPr lang="en-US" dirty="0" err="1" smtClean="0"/>
              <a:t>colour</a:t>
            </a:r>
            <a:endParaRPr lang="en-US" dirty="0" smtClean="0"/>
          </a:p>
          <a:p>
            <a:r>
              <a:rPr lang="en-US" dirty="0" smtClean="0"/>
              <a:t>Permanent genital swelling due to scarring</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normAutofit fontScale="90000"/>
          </a:bodyPr>
          <a:lstStyle/>
          <a:p>
            <a:r>
              <a:rPr lang="en-US" b="1" dirty="0" smtClean="0"/>
              <a:t>The Female Reproductive Organs: 			Internal Anatomy</a:t>
            </a:r>
            <a:endParaRPr lang="en-US" dirty="0"/>
          </a:p>
        </p:txBody>
      </p:sp>
      <p:sp>
        <p:nvSpPr>
          <p:cNvPr id="3" name="Content Placeholder 2"/>
          <p:cNvSpPr>
            <a:spLocks noGrp="1"/>
          </p:cNvSpPr>
          <p:nvPr>
            <p:ph sz="quarter" idx="1"/>
          </p:nvPr>
        </p:nvSpPr>
        <p:spPr>
          <a:xfrm>
            <a:off x="0" y="1196752"/>
            <a:ext cx="9144000" cy="5472608"/>
          </a:xfrm>
        </p:spPr>
        <p:txBody>
          <a:bodyPr>
            <a:normAutofit fontScale="77500" lnSpcReduction="20000"/>
          </a:bodyPr>
          <a:lstStyle/>
          <a:p>
            <a:r>
              <a:rPr lang="en-US" sz="2800" b="1" dirty="0" smtClean="0"/>
              <a:t>Oviducts (fallopian tubes):two funnel-shaped tubes on either side of the uterus, near the ovaries. </a:t>
            </a:r>
          </a:p>
          <a:p>
            <a:pPr>
              <a:buNone/>
            </a:pPr>
            <a:r>
              <a:rPr lang="en-US" sz="2400" dirty="0" smtClean="0"/>
              <a:t>             ▬ </a:t>
            </a:r>
            <a:r>
              <a:rPr lang="en-US" sz="2800" dirty="0" smtClean="0"/>
              <a:t>They are the passageway through which the ova travel from the ovaries to the 	uterus and  	sperm toward the egg cell. </a:t>
            </a:r>
          </a:p>
          <a:p>
            <a:pPr>
              <a:buNone/>
            </a:pPr>
            <a:r>
              <a:rPr lang="en-US" sz="2400" dirty="0" smtClean="0"/>
              <a:t>             ▬ </a:t>
            </a:r>
            <a:r>
              <a:rPr lang="en-US" sz="2800" dirty="0" smtClean="0"/>
              <a:t>They are the location for fertilization. </a:t>
            </a:r>
          </a:p>
          <a:p>
            <a:r>
              <a:rPr lang="en-US" sz="2800" b="1" dirty="0" smtClean="0"/>
              <a:t>Ovaries: two solid egg-shaped structures attached to the uterus by ligaments. </a:t>
            </a:r>
          </a:p>
          <a:p>
            <a:pPr>
              <a:buNone/>
            </a:pPr>
            <a:r>
              <a:rPr lang="en-US" sz="2400" dirty="0" smtClean="0"/>
              <a:t>         ▬ </a:t>
            </a:r>
            <a:r>
              <a:rPr lang="en-US" sz="2800" dirty="0" smtClean="0"/>
              <a:t>They are the primary sex gland of a woman. </a:t>
            </a:r>
          </a:p>
          <a:p>
            <a:pPr lvl="1">
              <a:buNone/>
            </a:pPr>
            <a:r>
              <a:rPr lang="en-US" dirty="0" smtClean="0"/>
              <a:t>   ▬ </a:t>
            </a:r>
            <a:r>
              <a:rPr lang="en-US" sz="2800" dirty="0" smtClean="0"/>
              <a:t>They have two main functions: </a:t>
            </a:r>
            <a:r>
              <a:rPr lang="en-US" dirty="0" smtClean="0"/>
              <a:t>Production of ova during the reproductive phase.</a:t>
            </a:r>
          </a:p>
          <a:p>
            <a:pPr lvl="1">
              <a:buNone/>
            </a:pPr>
            <a:r>
              <a:rPr lang="en-US" dirty="0" smtClean="0"/>
              <a:t>   ▬ Production of female sex hormones OESTROGEN and PROGESTERONE. </a:t>
            </a:r>
          </a:p>
          <a:p>
            <a:pPr lvl="1"/>
            <a:endParaRPr lang="en-US" dirty="0" smtClean="0"/>
          </a:p>
          <a:p>
            <a:r>
              <a:rPr lang="en-US" sz="2800" b="1" dirty="0" smtClean="0"/>
              <a:t>OESTROGEN and PROGESTERONE</a:t>
            </a:r>
          </a:p>
          <a:p>
            <a:pPr>
              <a:buNone/>
            </a:pPr>
            <a:endParaRPr lang="en-US" sz="2800" dirty="0" smtClean="0"/>
          </a:p>
          <a:p>
            <a:pPr>
              <a:buNone/>
            </a:pPr>
            <a:r>
              <a:rPr lang="en-US" sz="2400" dirty="0" smtClean="0"/>
              <a:t>      ▬ </a:t>
            </a:r>
            <a:r>
              <a:rPr lang="en-US" sz="2800" dirty="0" err="1" smtClean="0"/>
              <a:t>Oestrogen</a:t>
            </a:r>
            <a:r>
              <a:rPr lang="en-US" sz="2800" dirty="0" smtClean="0"/>
              <a:t> is responsible for the secondary sex characteristics and the sex drive in females. It spurs the onset of puberty and is responsible for OVULATION. </a:t>
            </a:r>
          </a:p>
          <a:p>
            <a:pPr>
              <a:buNone/>
            </a:pPr>
            <a:r>
              <a:rPr lang="en-US" sz="2400" dirty="0" smtClean="0"/>
              <a:t>      ▬ </a:t>
            </a:r>
            <a:r>
              <a:rPr lang="en-US" sz="2800" dirty="0" smtClean="0"/>
              <a:t>Progesterone builds up the lining of the uterus, called the </a:t>
            </a:r>
            <a:r>
              <a:rPr lang="en-US" sz="2800" dirty="0" err="1" smtClean="0"/>
              <a:t>endometrium</a:t>
            </a:r>
            <a:r>
              <a:rPr lang="en-US" sz="2800" dirty="0" smtClean="0"/>
              <a:t>, in preparation for the fertilized ovum</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lstStyle/>
          <a:p>
            <a:r>
              <a:rPr lang="en-US" dirty="0" smtClean="0"/>
              <a:t>Pelvic inflammatory disease(PID)</a:t>
            </a:r>
            <a:endParaRPr lang="en-US" dirty="0"/>
          </a:p>
        </p:txBody>
      </p:sp>
      <p:sp>
        <p:nvSpPr>
          <p:cNvPr id="3" name="Content Placeholder 2"/>
          <p:cNvSpPr>
            <a:spLocks noGrp="1"/>
          </p:cNvSpPr>
          <p:nvPr>
            <p:ph sz="quarter" idx="1"/>
          </p:nvPr>
        </p:nvSpPr>
        <p:spPr>
          <a:xfrm>
            <a:off x="0" y="1196752"/>
            <a:ext cx="8686800" cy="5400600"/>
          </a:xfrm>
        </p:spPr>
        <p:txBody>
          <a:bodyPr>
            <a:normAutofit/>
          </a:bodyPr>
          <a:lstStyle/>
          <a:p>
            <a:r>
              <a:rPr lang="en-US" sz="3200" dirty="0" smtClean="0"/>
              <a:t>Pelvic inflammatory disease (PID) is a term used to describe inflammation of the uterus, fallopian tubes and or ovaries.</a:t>
            </a:r>
          </a:p>
          <a:p>
            <a:r>
              <a:rPr lang="en-US" sz="3200" dirty="0" smtClean="0"/>
              <a:t>It progresses to scar formation with adhesion to nearby tissues and organs.</a:t>
            </a:r>
          </a:p>
          <a:p>
            <a:r>
              <a:rPr lang="en-US" sz="3200" dirty="0" smtClean="0"/>
              <a:t>PID can be caused by various micro-organisms but commonly bacteria especially </a:t>
            </a:r>
            <a:r>
              <a:rPr lang="en-US" sz="3200" dirty="0" err="1" smtClean="0"/>
              <a:t>chlamydia</a:t>
            </a:r>
            <a:r>
              <a:rPr lang="en-US" sz="3200" dirty="0" smtClean="0"/>
              <a:t> or </a:t>
            </a:r>
            <a:r>
              <a:rPr lang="en-US" sz="3200" dirty="0" err="1" smtClean="0"/>
              <a:t>Neisseria</a:t>
            </a:r>
            <a:r>
              <a:rPr lang="en-US" sz="3200" dirty="0" smtClean="0"/>
              <a:t> </a:t>
            </a:r>
            <a:r>
              <a:rPr lang="en-US" sz="3200" dirty="0" err="1" smtClean="0"/>
              <a:t>gonorrhoea</a:t>
            </a:r>
            <a:r>
              <a:rPr lang="en-US" sz="3200" dirty="0" smtClean="0"/>
              <a:t>.</a:t>
            </a:r>
          </a:p>
          <a:p>
            <a:r>
              <a:rPr lang="en-US" sz="3200" dirty="0" smtClean="0"/>
              <a:t>It is mostly caused through sexual intercourse.</a:t>
            </a:r>
          </a:p>
          <a:p>
            <a:r>
              <a:rPr lang="en-US" sz="3200" dirty="0" smtClean="0"/>
              <a:t>PID leads to cervicitis, salphigitis and endometritis</a:t>
            </a:r>
            <a:endParaRPr lang="en-US" sz="3200"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sz="quarter" idx="1"/>
          </p:nvPr>
        </p:nvSpPr>
        <p:spPr>
          <a:xfrm>
            <a:off x="228600" y="304800"/>
            <a:ext cx="8915400" cy="6553200"/>
          </a:xfrm>
        </p:spPr>
        <p:txBody>
          <a:bodyPr/>
          <a:lstStyle/>
          <a:p>
            <a:pPr>
              <a:buFontTx/>
              <a:buNone/>
            </a:pPr>
            <a:r>
              <a:rPr lang="en-US" sz="1800" dirty="0"/>
              <a:t>Patient C/O LAP</a:t>
            </a:r>
          </a:p>
          <a:p>
            <a:endParaRPr lang="en-US" sz="1800" dirty="0"/>
          </a:p>
        </p:txBody>
      </p:sp>
      <p:sp>
        <p:nvSpPr>
          <p:cNvPr id="355354" name="AutoShape 26"/>
          <p:cNvSpPr>
            <a:spLocks noChangeArrowheads="1"/>
          </p:cNvSpPr>
          <p:nvPr/>
        </p:nvSpPr>
        <p:spPr bwMode="auto">
          <a:xfrm>
            <a:off x="1143000" y="7620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5355" name="Rectangle 27"/>
          <p:cNvSpPr>
            <a:spLocks noChangeArrowheads="1"/>
          </p:cNvSpPr>
          <p:nvPr/>
        </p:nvSpPr>
        <p:spPr bwMode="auto">
          <a:xfrm>
            <a:off x="0" y="1295400"/>
            <a:ext cx="4572000" cy="701675"/>
          </a:xfrm>
          <a:prstGeom prst="rect">
            <a:avLst/>
          </a:prstGeom>
          <a:noFill/>
          <a:ln w="9525">
            <a:noFill/>
            <a:miter lim="800000"/>
            <a:headEnd/>
            <a:tailEnd/>
          </a:ln>
          <a:effectLst/>
        </p:spPr>
        <p:txBody>
          <a:bodyPr>
            <a:spAutoFit/>
          </a:bodyPr>
          <a:lstStyle/>
          <a:p>
            <a:r>
              <a:rPr lang="en-US" sz="2000" b="0" i="0"/>
              <a:t>Gyne  HX and exam</a:t>
            </a:r>
          </a:p>
          <a:p>
            <a:r>
              <a:rPr lang="en-US" sz="2000" b="0" i="0"/>
              <a:t>Abdominal and vaginal exam</a:t>
            </a:r>
          </a:p>
        </p:txBody>
      </p:sp>
      <p:sp>
        <p:nvSpPr>
          <p:cNvPr id="355356" name="Rectangle 28"/>
          <p:cNvSpPr>
            <a:spLocks noChangeArrowheads="1"/>
          </p:cNvSpPr>
          <p:nvPr/>
        </p:nvSpPr>
        <p:spPr bwMode="auto">
          <a:xfrm>
            <a:off x="0" y="2743200"/>
            <a:ext cx="4572000" cy="1920875"/>
          </a:xfrm>
          <a:prstGeom prst="rect">
            <a:avLst/>
          </a:prstGeom>
          <a:noFill/>
          <a:ln w="9525">
            <a:noFill/>
            <a:miter lim="800000"/>
            <a:headEnd/>
            <a:tailEnd/>
          </a:ln>
          <a:effectLst/>
        </p:spPr>
        <p:txBody>
          <a:bodyPr>
            <a:spAutoFit/>
          </a:bodyPr>
          <a:lstStyle/>
          <a:p>
            <a:r>
              <a:rPr lang="en-US" sz="2000" b="0" i="0"/>
              <a:t>?missed periods</a:t>
            </a:r>
          </a:p>
          <a:p>
            <a:r>
              <a:rPr lang="en-US" sz="2000" b="0" i="0"/>
              <a:t>Recent delivery or miscarriage</a:t>
            </a:r>
          </a:p>
          <a:p>
            <a:r>
              <a:rPr lang="en-US" sz="2000" b="0" i="0"/>
              <a:t>Abdominal guarding or rebound tenderness</a:t>
            </a:r>
          </a:p>
          <a:p>
            <a:r>
              <a:rPr lang="en-US" sz="2000" b="0" i="0"/>
              <a:t>Abdominal mass</a:t>
            </a:r>
          </a:p>
          <a:p>
            <a:r>
              <a:rPr lang="en-US" sz="2000" b="0" i="0"/>
              <a:t>Abn .PV bleeding</a:t>
            </a:r>
          </a:p>
        </p:txBody>
      </p:sp>
      <p:sp>
        <p:nvSpPr>
          <p:cNvPr id="355357" name="AutoShape 29"/>
          <p:cNvSpPr>
            <a:spLocks noChangeArrowheads="1"/>
          </p:cNvSpPr>
          <p:nvPr/>
        </p:nvSpPr>
        <p:spPr bwMode="auto">
          <a:xfrm>
            <a:off x="1066800" y="1981200"/>
            <a:ext cx="485775" cy="762000"/>
          </a:xfrm>
          <a:prstGeom prst="down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GB"/>
          </a:p>
        </p:txBody>
      </p:sp>
      <p:sp>
        <p:nvSpPr>
          <p:cNvPr id="355358" name="AutoShape 30"/>
          <p:cNvSpPr>
            <a:spLocks noChangeArrowheads="1"/>
          </p:cNvSpPr>
          <p:nvPr/>
        </p:nvSpPr>
        <p:spPr bwMode="auto">
          <a:xfrm>
            <a:off x="1066800" y="4724400"/>
            <a:ext cx="485775"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0" name="Rectangle 32"/>
          <p:cNvSpPr>
            <a:spLocks noChangeArrowheads="1"/>
          </p:cNvSpPr>
          <p:nvPr/>
        </p:nvSpPr>
        <p:spPr bwMode="auto">
          <a:xfrm>
            <a:off x="0" y="5257800"/>
            <a:ext cx="4357686" cy="1015663"/>
          </a:xfrm>
          <a:prstGeom prst="rect">
            <a:avLst/>
          </a:prstGeom>
          <a:noFill/>
          <a:ln w="9525">
            <a:noFill/>
            <a:miter lim="800000"/>
            <a:headEnd/>
            <a:tailEnd/>
          </a:ln>
          <a:effectLst/>
        </p:spPr>
        <p:txBody>
          <a:bodyPr wrap="square">
            <a:spAutoFit/>
          </a:bodyPr>
          <a:lstStyle/>
          <a:p>
            <a:r>
              <a:rPr lang="en-US" sz="2000" b="0" i="0" dirty="0"/>
              <a:t>Refer patient for </a:t>
            </a:r>
            <a:r>
              <a:rPr lang="en-US" sz="2000" b="0" i="0" dirty="0" smtClean="0"/>
              <a:t>Surgical </a:t>
            </a:r>
          </a:p>
          <a:p>
            <a:r>
              <a:rPr lang="en-US" sz="2000" b="0" i="0" dirty="0" smtClean="0"/>
              <a:t>treatment </a:t>
            </a:r>
            <a:r>
              <a:rPr lang="en-US" sz="2000" b="0" i="0" dirty="0"/>
              <a:t>or </a:t>
            </a:r>
            <a:r>
              <a:rPr lang="en-US" sz="2000" b="0" i="0" dirty="0" err="1"/>
              <a:t>gyne</a:t>
            </a:r>
            <a:r>
              <a:rPr lang="en-US" sz="2000" b="0" i="0" dirty="0" smtClean="0"/>
              <a:t>. </a:t>
            </a:r>
            <a:r>
              <a:rPr lang="en-US" sz="2000" b="0" i="0" dirty="0" err="1" smtClean="0"/>
              <a:t>assesment</a:t>
            </a:r>
            <a:endParaRPr lang="en-US" sz="2000" b="0" i="0" dirty="0"/>
          </a:p>
          <a:p>
            <a:r>
              <a:rPr lang="en-US" sz="2000" b="0" i="0" dirty="0"/>
              <a:t>Start IV fluids to stabilize</a:t>
            </a:r>
          </a:p>
        </p:txBody>
      </p:sp>
      <p:sp>
        <p:nvSpPr>
          <p:cNvPr id="355361" name="AutoShape 33"/>
          <p:cNvSpPr>
            <a:spLocks noChangeArrowheads="1"/>
          </p:cNvSpPr>
          <p:nvPr/>
        </p:nvSpPr>
        <p:spPr bwMode="auto">
          <a:xfrm rot="-2102354">
            <a:off x="3146425" y="2736850"/>
            <a:ext cx="838200" cy="381000"/>
          </a:xfrm>
          <a:prstGeom prst="rightArrow">
            <a:avLst>
              <a:gd name="adj1" fmla="val 50000"/>
              <a:gd name="adj2" fmla="val 5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2" name="Rectangle 34"/>
          <p:cNvSpPr>
            <a:spLocks noChangeArrowheads="1"/>
          </p:cNvSpPr>
          <p:nvPr/>
        </p:nvSpPr>
        <p:spPr bwMode="auto">
          <a:xfrm>
            <a:off x="4191000" y="1524000"/>
            <a:ext cx="4572000" cy="1311275"/>
          </a:xfrm>
          <a:prstGeom prst="rect">
            <a:avLst/>
          </a:prstGeom>
          <a:noFill/>
          <a:ln w="9525">
            <a:noFill/>
            <a:miter lim="800000"/>
            <a:headEnd/>
            <a:tailEnd/>
          </a:ln>
          <a:effectLst/>
        </p:spPr>
        <p:txBody>
          <a:bodyPr>
            <a:spAutoFit/>
          </a:bodyPr>
          <a:lstStyle/>
          <a:p>
            <a:r>
              <a:rPr lang="en-US" sz="2000" b="0" i="0"/>
              <a:t>Cervical excitation </a:t>
            </a:r>
          </a:p>
          <a:p>
            <a:r>
              <a:rPr lang="en-US" sz="2000" b="0" i="0"/>
              <a:t>&amp; tenderness </a:t>
            </a:r>
          </a:p>
          <a:p>
            <a:r>
              <a:rPr lang="en-US" sz="2000" b="0" i="0"/>
              <a:t>Or LA tenderness </a:t>
            </a:r>
          </a:p>
          <a:p>
            <a:r>
              <a:rPr lang="en-US" sz="2000" b="0" i="0"/>
              <a:t>Vaginal D/fever</a:t>
            </a:r>
          </a:p>
        </p:txBody>
      </p:sp>
      <p:sp>
        <p:nvSpPr>
          <p:cNvPr id="355363" name="AutoShape 35"/>
          <p:cNvSpPr>
            <a:spLocks noChangeArrowheads="1"/>
          </p:cNvSpPr>
          <p:nvPr/>
        </p:nvSpPr>
        <p:spPr bwMode="auto">
          <a:xfrm>
            <a:off x="4953000" y="2743200"/>
            <a:ext cx="409575" cy="304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4" name="Rectangle 36"/>
          <p:cNvSpPr>
            <a:spLocks noChangeArrowheads="1"/>
          </p:cNvSpPr>
          <p:nvPr/>
        </p:nvSpPr>
        <p:spPr bwMode="auto">
          <a:xfrm>
            <a:off x="4267200" y="2971800"/>
            <a:ext cx="4572000" cy="701675"/>
          </a:xfrm>
          <a:prstGeom prst="rect">
            <a:avLst/>
          </a:prstGeom>
          <a:noFill/>
          <a:ln w="9525">
            <a:noFill/>
            <a:miter lim="800000"/>
            <a:headEnd/>
            <a:tailEnd/>
          </a:ln>
          <a:effectLst/>
        </p:spPr>
        <p:txBody>
          <a:bodyPr>
            <a:spAutoFit/>
          </a:bodyPr>
          <a:lstStyle/>
          <a:p>
            <a:r>
              <a:rPr lang="en-US" sz="2000" b="0" i="0"/>
              <a:t>Manage as PID</a:t>
            </a:r>
          </a:p>
          <a:p>
            <a:r>
              <a:rPr lang="en-US" sz="2000" b="0" i="0"/>
              <a:t>Review after 3 days</a:t>
            </a:r>
          </a:p>
        </p:txBody>
      </p:sp>
      <p:sp>
        <p:nvSpPr>
          <p:cNvPr id="355365" name="AutoShape 37"/>
          <p:cNvSpPr>
            <a:spLocks noChangeArrowheads="1"/>
          </p:cNvSpPr>
          <p:nvPr/>
        </p:nvSpPr>
        <p:spPr bwMode="auto">
          <a:xfrm>
            <a:off x="4876800" y="3581400"/>
            <a:ext cx="485775" cy="4572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6" name="Rectangle 38"/>
          <p:cNvSpPr>
            <a:spLocks noChangeArrowheads="1"/>
          </p:cNvSpPr>
          <p:nvPr/>
        </p:nvSpPr>
        <p:spPr bwMode="auto">
          <a:xfrm>
            <a:off x="4267200" y="4038600"/>
            <a:ext cx="2436813" cy="396875"/>
          </a:xfrm>
          <a:prstGeom prst="rect">
            <a:avLst/>
          </a:prstGeom>
          <a:noFill/>
          <a:ln w="9525">
            <a:noFill/>
            <a:miter lim="800000"/>
            <a:headEnd/>
            <a:tailEnd/>
          </a:ln>
          <a:effectLst/>
        </p:spPr>
        <p:txBody>
          <a:bodyPr wrap="none">
            <a:spAutoFit/>
          </a:bodyPr>
          <a:lstStyle/>
          <a:p>
            <a:pPr>
              <a:spcBef>
                <a:spcPct val="30000"/>
              </a:spcBef>
            </a:pPr>
            <a:r>
              <a:rPr lang="en-US" sz="2000" b="0" i="0" dirty="0"/>
              <a:t>Patient has improved?</a:t>
            </a:r>
          </a:p>
        </p:txBody>
      </p:sp>
      <p:sp>
        <p:nvSpPr>
          <p:cNvPr id="355367" name="AutoShape 39"/>
          <p:cNvSpPr>
            <a:spLocks noChangeArrowheads="1"/>
          </p:cNvSpPr>
          <p:nvPr/>
        </p:nvSpPr>
        <p:spPr bwMode="auto">
          <a:xfrm>
            <a:off x="4953000" y="4343400"/>
            <a:ext cx="409575" cy="533400"/>
          </a:xfrm>
          <a:prstGeom prst="downArrow">
            <a:avLst>
              <a:gd name="adj1" fmla="val 50000"/>
              <a:gd name="adj2" fmla="val 32558"/>
            </a:avLst>
          </a:prstGeom>
          <a:solidFill>
            <a:schemeClr val="accent1"/>
          </a:solidFill>
          <a:ln w="9525">
            <a:solidFill>
              <a:schemeClr val="tx1"/>
            </a:solidFill>
            <a:miter lim="800000"/>
            <a:headEnd/>
            <a:tailEnd/>
          </a:ln>
          <a:effectLst/>
        </p:spPr>
        <p:txBody>
          <a:bodyPr wrap="none" anchor="ctr"/>
          <a:lstStyle/>
          <a:p>
            <a:endParaRPr lang="en-GB"/>
          </a:p>
        </p:txBody>
      </p:sp>
      <p:sp>
        <p:nvSpPr>
          <p:cNvPr id="355368" name="Rectangle 40"/>
          <p:cNvSpPr>
            <a:spLocks noChangeArrowheads="1"/>
          </p:cNvSpPr>
          <p:nvPr/>
        </p:nvSpPr>
        <p:spPr bwMode="auto">
          <a:xfrm>
            <a:off x="4429124" y="5029200"/>
            <a:ext cx="3267076" cy="1311275"/>
          </a:xfrm>
          <a:prstGeom prst="rect">
            <a:avLst/>
          </a:prstGeom>
          <a:noFill/>
          <a:ln w="9525">
            <a:noFill/>
            <a:miter lim="800000"/>
            <a:headEnd/>
            <a:tailEnd/>
          </a:ln>
          <a:effectLst/>
        </p:spPr>
        <p:txBody>
          <a:bodyPr wrap="square">
            <a:spAutoFit/>
          </a:bodyPr>
          <a:lstStyle/>
          <a:p>
            <a:r>
              <a:rPr lang="en-US" sz="2000" b="0" i="0" dirty="0"/>
              <a:t>CT RX for PID</a:t>
            </a:r>
          </a:p>
          <a:p>
            <a:r>
              <a:rPr lang="en-US" sz="2000" b="0" i="0" dirty="0"/>
              <a:t>Provide protection</a:t>
            </a:r>
          </a:p>
          <a:p>
            <a:r>
              <a:rPr lang="en-US" sz="2000" b="0" i="0" dirty="0"/>
              <a:t>HIV counseling </a:t>
            </a:r>
          </a:p>
          <a:p>
            <a:r>
              <a:rPr lang="en-US" sz="2000" b="0" i="0" dirty="0"/>
              <a:t>&amp; testing</a:t>
            </a:r>
          </a:p>
        </p:txBody>
      </p:sp>
      <p:sp>
        <p:nvSpPr>
          <p:cNvPr id="355369" name="AutoShape 41"/>
          <p:cNvSpPr>
            <a:spLocks noChangeArrowheads="1"/>
          </p:cNvSpPr>
          <p:nvPr/>
        </p:nvSpPr>
        <p:spPr bwMode="auto">
          <a:xfrm>
            <a:off x="6324600" y="1981200"/>
            <a:ext cx="533400" cy="457200"/>
          </a:xfrm>
          <a:prstGeom prst="rightArrow">
            <a:avLst>
              <a:gd name="adj1" fmla="val 50000"/>
              <a:gd name="adj2" fmla="val 29167"/>
            </a:avLst>
          </a:prstGeom>
          <a:solidFill>
            <a:schemeClr val="accent1"/>
          </a:solidFill>
          <a:ln w="9525">
            <a:solidFill>
              <a:schemeClr val="tx1"/>
            </a:solidFill>
            <a:miter lim="800000"/>
            <a:headEnd/>
            <a:tailEnd/>
          </a:ln>
          <a:effectLst/>
        </p:spPr>
        <p:txBody>
          <a:bodyPr wrap="none" anchor="ctr"/>
          <a:lstStyle/>
          <a:p>
            <a:endParaRPr lang="en-GB"/>
          </a:p>
        </p:txBody>
      </p:sp>
      <p:sp>
        <p:nvSpPr>
          <p:cNvPr id="355371" name="Rectangle 43"/>
          <p:cNvSpPr>
            <a:spLocks noChangeArrowheads="1"/>
          </p:cNvSpPr>
          <p:nvPr/>
        </p:nvSpPr>
        <p:spPr bwMode="auto">
          <a:xfrm>
            <a:off x="6934200" y="2057400"/>
            <a:ext cx="2028825" cy="396875"/>
          </a:xfrm>
          <a:prstGeom prst="rect">
            <a:avLst/>
          </a:prstGeom>
          <a:noFill/>
          <a:ln w="9525">
            <a:noFill/>
            <a:miter lim="800000"/>
            <a:headEnd/>
            <a:tailEnd/>
          </a:ln>
          <a:effectLst/>
        </p:spPr>
        <p:txBody>
          <a:bodyPr wrap="none">
            <a:spAutoFit/>
          </a:bodyPr>
          <a:lstStyle/>
          <a:p>
            <a:r>
              <a:rPr lang="en-US" sz="2000" b="0" i="0"/>
              <a:t>Any other illness?</a:t>
            </a:r>
          </a:p>
        </p:txBody>
      </p:sp>
      <p:sp>
        <p:nvSpPr>
          <p:cNvPr id="355372" name="AutoShape 44"/>
          <p:cNvSpPr>
            <a:spLocks noChangeArrowheads="1"/>
          </p:cNvSpPr>
          <p:nvPr/>
        </p:nvSpPr>
        <p:spPr bwMode="auto">
          <a:xfrm>
            <a:off x="7772400" y="2438400"/>
            <a:ext cx="409575" cy="609600"/>
          </a:xfrm>
          <a:prstGeom prst="downArrow">
            <a:avLst>
              <a:gd name="adj1" fmla="val 50000"/>
              <a:gd name="adj2" fmla="val 37209"/>
            </a:avLst>
          </a:prstGeom>
          <a:solidFill>
            <a:schemeClr val="accent1"/>
          </a:solidFill>
          <a:ln w="9525">
            <a:solidFill>
              <a:schemeClr val="tx1"/>
            </a:solidFill>
            <a:miter lim="800000"/>
            <a:headEnd/>
            <a:tailEnd/>
          </a:ln>
          <a:effectLst/>
        </p:spPr>
        <p:txBody>
          <a:bodyPr wrap="none" anchor="ctr"/>
          <a:lstStyle/>
          <a:p>
            <a:endParaRPr lang="en-GB"/>
          </a:p>
        </p:txBody>
      </p:sp>
      <p:sp>
        <p:nvSpPr>
          <p:cNvPr id="355373" name="Rectangle 45"/>
          <p:cNvSpPr>
            <a:spLocks noChangeArrowheads="1"/>
          </p:cNvSpPr>
          <p:nvPr/>
        </p:nvSpPr>
        <p:spPr bwMode="auto">
          <a:xfrm>
            <a:off x="6699250" y="3048000"/>
            <a:ext cx="2444750" cy="707886"/>
          </a:xfrm>
          <a:prstGeom prst="rect">
            <a:avLst/>
          </a:prstGeom>
          <a:noFill/>
          <a:ln w="9525">
            <a:noFill/>
            <a:miter lim="800000"/>
            <a:headEnd/>
            <a:tailEnd/>
          </a:ln>
          <a:effectLst/>
        </p:spPr>
        <p:txBody>
          <a:bodyPr wrap="square">
            <a:spAutoFit/>
          </a:bodyPr>
          <a:lstStyle/>
          <a:p>
            <a:r>
              <a:rPr lang="en-US" sz="2000" b="0" i="0" dirty="0"/>
              <a:t>Manage as appropriately</a:t>
            </a:r>
          </a:p>
        </p:txBody>
      </p:sp>
      <p:sp>
        <p:nvSpPr>
          <p:cNvPr id="355374" name="AutoShape 46"/>
          <p:cNvSpPr>
            <a:spLocks noChangeArrowheads="1"/>
          </p:cNvSpPr>
          <p:nvPr/>
        </p:nvSpPr>
        <p:spPr bwMode="auto">
          <a:xfrm>
            <a:off x="6629400" y="4038600"/>
            <a:ext cx="762000" cy="485775"/>
          </a:xfrm>
          <a:prstGeom prst="rightArrow">
            <a:avLst>
              <a:gd name="adj1" fmla="val 33333"/>
              <a:gd name="adj2" fmla="val 39281"/>
            </a:avLst>
          </a:prstGeom>
          <a:solidFill>
            <a:schemeClr val="accent1"/>
          </a:solidFill>
          <a:ln w="9525">
            <a:solidFill>
              <a:schemeClr val="tx1"/>
            </a:solidFill>
            <a:miter lim="800000"/>
            <a:headEnd/>
            <a:tailEnd/>
          </a:ln>
          <a:effectLst/>
        </p:spPr>
        <p:txBody>
          <a:bodyPr wrap="none" anchor="ctr"/>
          <a:lstStyle/>
          <a:p>
            <a:endParaRPr lang="en-GB"/>
          </a:p>
        </p:txBody>
      </p:sp>
      <p:sp>
        <p:nvSpPr>
          <p:cNvPr id="355375" name="Rectangle 47"/>
          <p:cNvSpPr>
            <a:spLocks noChangeArrowheads="1"/>
          </p:cNvSpPr>
          <p:nvPr/>
        </p:nvSpPr>
        <p:spPr bwMode="auto">
          <a:xfrm>
            <a:off x="7380288" y="4114800"/>
            <a:ext cx="1763712" cy="420688"/>
          </a:xfrm>
          <a:prstGeom prst="rect">
            <a:avLst/>
          </a:prstGeom>
          <a:noFill/>
          <a:ln w="9525">
            <a:noFill/>
            <a:miter lim="800000"/>
            <a:headEnd/>
            <a:tailEnd/>
          </a:ln>
          <a:effectLst/>
        </p:spPr>
        <p:txBody>
          <a:bodyPr wrap="none">
            <a:spAutoFit/>
          </a:bodyPr>
          <a:lstStyle/>
          <a:p>
            <a:pPr>
              <a:lnSpc>
                <a:spcPct val="90000"/>
              </a:lnSpc>
              <a:spcBef>
                <a:spcPct val="30000"/>
              </a:spcBef>
            </a:pPr>
            <a:r>
              <a:rPr lang="en-US" b="0" i="0" dirty="0"/>
              <a:t>Refer patient</a:t>
            </a:r>
          </a:p>
        </p:txBody>
      </p:sp>
      <p:sp>
        <p:nvSpPr>
          <p:cNvPr id="355376" name="Rectangle 48"/>
          <p:cNvSpPr>
            <a:spLocks noChangeArrowheads="1"/>
          </p:cNvSpPr>
          <p:nvPr/>
        </p:nvSpPr>
        <p:spPr bwMode="auto">
          <a:xfrm>
            <a:off x="1524000" y="46482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5379" name="Rectangle 51"/>
          <p:cNvSpPr>
            <a:spLocks noChangeArrowheads="1"/>
          </p:cNvSpPr>
          <p:nvPr/>
        </p:nvSpPr>
        <p:spPr bwMode="auto">
          <a:xfrm>
            <a:off x="5181600" y="4343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5380" name="AutoShape 52"/>
          <p:cNvSpPr>
            <a:spLocks noChangeArrowheads="1"/>
          </p:cNvSpPr>
          <p:nvPr/>
        </p:nvSpPr>
        <p:spPr bwMode="auto">
          <a:xfrm>
            <a:off x="6629400" y="4038600"/>
            <a:ext cx="762000" cy="485775"/>
          </a:xfrm>
          <a:prstGeom prst="rightArrow">
            <a:avLst>
              <a:gd name="adj1" fmla="val 33333"/>
              <a:gd name="adj2" fmla="val 39281"/>
            </a:avLst>
          </a:prstGeom>
          <a:solidFill>
            <a:schemeClr val="accent1"/>
          </a:solidFill>
          <a:ln w="9525">
            <a:solidFill>
              <a:schemeClr val="tx1"/>
            </a:solidFill>
            <a:miter lim="800000"/>
            <a:headEnd/>
            <a:tailEnd/>
          </a:ln>
          <a:effectLst/>
        </p:spPr>
        <p:txBody>
          <a:bodyPr wrap="none" anchor="ctr"/>
          <a:lstStyle/>
          <a:p>
            <a:pPr algn="ctr">
              <a:spcBef>
                <a:spcPct val="30000"/>
              </a:spcBef>
            </a:pPr>
            <a:r>
              <a:rPr lang="en-US" b="0" i="0" dirty="0">
                <a:solidFill>
                  <a:srgbClr val="FF0000"/>
                </a:solidFill>
              </a:rPr>
              <a:t>NO</a:t>
            </a:r>
          </a:p>
          <a:p>
            <a:pPr algn="ctr"/>
            <a:endParaRPr lang="en-US" dirty="0"/>
          </a:p>
        </p:txBody>
      </p:sp>
      <p:sp>
        <p:nvSpPr>
          <p:cNvPr id="355381" name="Rectangle 53"/>
          <p:cNvSpPr>
            <a:spLocks noChangeArrowheads="1"/>
          </p:cNvSpPr>
          <p:nvPr/>
        </p:nvSpPr>
        <p:spPr bwMode="auto">
          <a:xfrm>
            <a:off x="8001000" y="25146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Lower abdominal pain</a:t>
            </a:r>
          </a:p>
          <a:p>
            <a:r>
              <a:rPr lang="en-US" dirty="0" smtClean="0"/>
              <a:t>Cramping pain</a:t>
            </a:r>
          </a:p>
          <a:p>
            <a:r>
              <a:rPr lang="en-US" dirty="0" smtClean="0"/>
              <a:t>Dysuria</a:t>
            </a:r>
          </a:p>
          <a:p>
            <a:r>
              <a:rPr lang="en-US" dirty="0" smtClean="0"/>
              <a:t>Abnormal vaginal discharge that is yellow or green in color or that has an unusual odor.</a:t>
            </a:r>
          </a:p>
          <a:p>
            <a:r>
              <a:rPr lang="en-US" dirty="0" smtClean="0"/>
              <a:t>Nausea and </a:t>
            </a:r>
            <a:r>
              <a:rPr lang="en-US" dirty="0" err="1" smtClean="0"/>
              <a:t>vommiting</a:t>
            </a:r>
            <a:endParaRPr lang="en-US" dirty="0" smtClean="0"/>
          </a:p>
          <a:p>
            <a:r>
              <a:rPr lang="en-US" dirty="0" smtClean="0"/>
              <a:t>Chills and fever</a:t>
            </a:r>
          </a:p>
          <a:p>
            <a:r>
              <a:rPr lang="en-US" dirty="0" smtClean="0"/>
              <a:t>Pain during sexual intercourse</a:t>
            </a:r>
          </a:p>
          <a:p>
            <a:r>
              <a:rPr lang="en-US" dirty="0" smtClean="0"/>
              <a:t>Irregular menstrual bleeding</a:t>
            </a:r>
          </a:p>
          <a:p>
            <a:r>
              <a:rPr lang="en-US" dirty="0" smtClean="0"/>
              <a:t>Back pain</a:t>
            </a:r>
          </a:p>
          <a:p>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Diagnosis </a:t>
            </a:r>
            <a:endParaRPr lang="en-US" dirty="0"/>
          </a:p>
        </p:txBody>
      </p:sp>
      <p:sp>
        <p:nvSpPr>
          <p:cNvPr id="3" name="Content Placeholder 2"/>
          <p:cNvSpPr>
            <a:spLocks noGrp="1"/>
          </p:cNvSpPr>
          <p:nvPr>
            <p:ph sz="quarter" idx="1"/>
          </p:nvPr>
        </p:nvSpPr>
        <p:spPr>
          <a:xfrm>
            <a:off x="251520" y="908720"/>
            <a:ext cx="8892480" cy="5949280"/>
          </a:xfrm>
        </p:spPr>
        <p:txBody>
          <a:bodyPr>
            <a:noAutofit/>
          </a:bodyPr>
          <a:lstStyle/>
          <a:p>
            <a:r>
              <a:rPr lang="en-US" sz="2800" dirty="0" smtClean="0"/>
              <a:t>Physical examination:-</a:t>
            </a:r>
          </a:p>
          <a:p>
            <a:pPr lvl="1">
              <a:buFont typeface="Wingdings" pitchFamily="2" charset="2"/>
              <a:buChar char="Ø"/>
            </a:pPr>
            <a:r>
              <a:rPr lang="en-US" sz="2800" dirty="0" smtClean="0"/>
              <a:t>tenderness in lower quadrants with light palpation</a:t>
            </a:r>
          </a:p>
          <a:p>
            <a:pPr lvl="1">
              <a:buFont typeface="Wingdings" pitchFamily="2" charset="2"/>
              <a:buChar char="Ø"/>
            </a:pPr>
            <a:r>
              <a:rPr lang="en-US" sz="2800" dirty="0" smtClean="0"/>
              <a:t>Speculum exam-some vaginal Discharge,  Cervical </a:t>
            </a:r>
            <a:r>
              <a:rPr lang="en-US" sz="2800" dirty="0" err="1" smtClean="0"/>
              <a:t>mucopus</a:t>
            </a:r>
            <a:endParaRPr lang="en-US" sz="2800" dirty="0" smtClean="0"/>
          </a:p>
          <a:p>
            <a:pPr lvl="1">
              <a:buFont typeface="Wingdings" pitchFamily="2" charset="2"/>
              <a:buChar char="Ø"/>
            </a:pPr>
            <a:r>
              <a:rPr lang="en-US" sz="2800" dirty="0" smtClean="0"/>
              <a:t>Bimanual exam-uterine and </a:t>
            </a:r>
            <a:r>
              <a:rPr lang="en-US" sz="2800" dirty="0" err="1" smtClean="0"/>
              <a:t>adnexial</a:t>
            </a:r>
            <a:r>
              <a:rPr lang="en-US" sz="2800" dirty="0" smtClean="0"/>
              <a:t> tenderness, cervical motion tenderness, uterus usually in normal size</a:t>
            </a:r>
          </a:p>
          <a:p>
            <a:r>
              <a:rPr lang="en-US" sz="2800" dirty="0" smtClean="0"/>
              <a:t>Laparoscopic identification is helpful in diagnosing tubal disease</a:t>
            </a:r>
          </a:p>
          <a:p>
            <a:r>
              <a:rPr lang="en-US" sz="2800" dirty="0" err="1" smtClean="0"/>
              <a:t>Pelivic</a:t>
            </a:r>
            <a:r>
              <a:rPr lang="en-US" sz="2800" dirty="0" smtClean="0"/>
              <a:t> ultrasound</a:t>
            </a:r>
          </a:p>
          <a:p>
            <a:r>
              <a:rPr lang="en-US" sz="2800" dirty="0" smtClean="0"/>
              <a:t>Pregnancy test</a:t>
            </a:r>
          </a:p>
          <a:p>
            <a:r>
              <a:rPr lang="en-US" sz="2800" dirty="0" smtClean="0"/>
              <a:t>Urinalysis</a:t>
            </a:r>
          </a:p>
          <a:p>
            <a:r>
              <a:rPr lang="en-US" sz="2800" dirty="0" smtClean="0"/>
              <a:t>Cervical culture and sensitivity</a:t>
            </a:r>
          </a:p>
          <a:p>
            <a:r>
              <a:rPr lang="en-US" sz="2800" dirty="0" smtClean="0"/>
              <a:t>Test for other STIs</a:t>
            </a:r>
            <a:endParaRPr lang="en-US" sz="2800"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a:t>
            </a:r>
            <a:endParaRPr lang="en-US" dirty="0"/>
          </a:p>
        </p:txBody>
      </p:sp>
      <p:sp>
        <p:nvSpPr>
          <p:cNvPr id="3" name="Content Placeholder 2"/>
          <p:cNvSpPr>
            <a:spLocks noGrp="1"/>
          </p:cNvSpPr>
          <p:nvPr>
            <p:ph sz="quarter" idx="1"/>
          </p:nvPr>
        </p:nvSpPr>
        <p:spPr>
          <a:xfrm>
            <a:off x="323528" y="1447800"/>
            <a:ext cx="8363272" cy="5410200"/>
          </a:xfrm>
        </p:spPr>
        <p:txBody>
          <a:bodyPr>
            <a:noAutofit/>
          </a:bodyPr>
          <a:lstStyle/>
          <a:p>
            <a:r>
              <a:rPr lang="en-US" sz="3200" dirty="0" smtClean="0"/>
              <a:t>Always rule out the following when client presents with signs and symptoms suggestive of PID:-</a:t>
            </a:r>
          </a:p>
          <a:p>
            <a:pPr lvl="2">
              <a:buFont typeface="Wingdings 2" pitchFamily="18" charset="2"/>
              <a:buChar char="R"/>
            </a:pPr>
            <a:r>
              <a:rPr lang="en-US" sz="3200" dirty="0" smtClean="0"/>
              <a:t>Appendicitis</a:t>
            </a:r>
          </a:p>
          <a:p>
            <a:pPr lvl="2">
              <a:buFont typeface="Wingdings 2" pitchFamily="18" charset="2"/>
              <a:buChar char="R"/>
            </a:pPr>
            <a:r>
              <a:rPr lang="en-US" sz="3200" dirty="0" smtClean="0"/>
              <a:t>Ectopic pregnancy</a:t>
            </a:r>
          </a:p>
          <a:p>
            <a:pPr lvl="2">
              <a:buFont typeface="Wingdings 2" pitchFamily="18" charset="2"/>
              <a:buChar char="R"/>
            </a:pPr>
            <a:r>
              <a:rPr lang="en-US" sz="3200" dirty="0" smtClean="0"/>
              <a:t>Septic abortion</a:t>
            </a:r>
          </a:p>
          <a:p>
            <a:pPr lvl="2">
              <a:buFont typeface="Wingdings 2" pitchFamily="18" charset="2"/>
              <a:buChar char="R"/>
            </a:pPr>
            <a:r>
              <a:rPr lang="en-US" sz="3200" dirty="0" smtClean="0"/>
              <a:t>Hemorrhagic or ruptured ovarian cysts or tumors. </a:t>
            </a:r>
          </a:p>
          <a:p>
            <a:pPr lvl="2">
              <a:buFont typeface="Wingdings 2" pitchFamily="18" charset="2"/>
              <a:buChar char="R"/>
            </a:pPr>
            <a:r>
              <a:rPr lang="en-US" sz="3200" dirty="0" smtClean="0"/>
              <a:t>Twisted ovarian cyst, </a:t>
            </a:r>
          </a:p>
          <a:p>
            <a:pPr lvl="2">
              <a:buFont typeface="Wingdings 2" pitchFamily="18" charset="2"/>
              <a:buChar char="R"/>
            </a:pPr>
            <a:r>
              <a:rPr lang="en-US" sz="3200" dirty="0" smtClean="0"/>
              <a:t>Degeneration of a </a:t>
            </a:r>
            <a:r>
              <a:rPr lang="en-US" sz="3200" dirty="0" err="1" smtClean="0"/>
              <a:t>myoma</a:t>
            </a:r>
            <a:r>
              <a:rPr lang="en-US" sz="3200" dirty="0" smtClean="0"/>
              <a:t>.</a:t>
            </a:r>
          </a:p>
          <a:p>
            <a:pPr lvl="2">
              <a:buFont typeface="Wingdings 2" pitchFamily="18" charset="2"/>
              <a:buChar char="R"/>
            </a:pPr>
            <a:r>
              <a:rPr lang="en-US" sz="3200" dirty="0" smtClean="0"/>
              <a:t>Acute enteritis</a:t>
            </a:r>
            <a:endParaRPr lang="en-US" sz="3200"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smtClean="0"/>
              <a:t>Infertility </a:t>
            </a:r>
          </a:p>
          <a:p>
            <a:r>
              <a:rPr lang="en-US" dirty="0" smtClean="0"/>
              <a:t>Scarring of the reproductive tract structures</a:t>
            </a:r>
          </a:p>
          <a:p>
            <a:r>
              <a:rPr lang="en-US" dirty="0" smtClean="0"/>
              <a:t>Ectopic pregnancy</a:t>
            </a:r>
          </a:p>
          <a:p>
            <a:r>
              <a:rPr lang="en-US" dirty="0" smtClean="0"/>
              <a:t>Internal bleeding</a:t>
            </a:r>
          </a:p>
          <a:p>
            <a:r>
              <a:rPr lang="en-US" dirty="0" smtClean="0"/>
              <a:t>Chronic pelvic pain</a:t>
            </a:r>
          </a:p>
          <a:p>
            <a:r>
              <a:rPr lang="en-US" dirty="0" err="1" smtClean="0"/>
              <a:t>Tubo</a:t>
            </a:r>
            <a:r>
              <a:rPr lang="en-US" dirty="0" smtClean="0"/>
              <a:t>-ovarian abscess</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smtClean="0"/>
              <a:t>Risk factors for PID</a:t>
            </a:r>
            <a:endParaRPr lang="en-US" dirty="0"/>
          </a:p>
        </p:txBody>
      </p:sp>
      <p:sp>
        <p:nvSpPr>
          <p:cNvPr id="3" name="Content Placeholder 2"/>
          <p:cNvSpPr>
            <a:spLocks noGrp="1"/>
          </p:cNvSpPr>
          <p:nvPr>
            <p:ph sz="quarter" idx="1"/>
          </p:nvPr>
        </p:nvSpPr>
        <p:spPr>
          <a:xfrm>
            <a:off x="395536" y="764704"/>
            <a:ext cx="8291264" cy="5760640"/>
          </a:xfrm>
        </p:spPr>
        <p:txBody>
          <a:bodyPr>
            <a:normAutofit lnSpcReduction="10000"/>
          </a:bodyPr>
          <a:lstStyle/>
          <a:p>
            <a:pPr>
              <a:buFont typeface="Wingdings 2" pitchFamily="18" charset="2"/>
              <a:buChar char="R"/>
            </a:pPr>
            <a:r>
              <a:rPr lang="en-US" sz="3000" dirty="0" smtClean="0"/>
              <a:t>Being a sexually active woman younger than 25 years old</a:t>
            </a:r>
          </a:p>
          <a:p>
            <a:pPr>
              <a:buFont typeface="Wingdings 2" pitchFamily="18" charset="2"/>
              <a:buChar char="R"/>
            </a:pPr>
            <a:r>
              <a:rPr lang="en-US" sz="3000" dirty="0" smtClean="0"/>
              <a:t>Having multiple sexual partners</a:t>
            </a:r>
          </a:p>
          <a:p>
            <a:pPr>
              <a:buFont typeface="Wingdings 2" pitchFamily="18" charset="2"/>
              <a:buChar char="R"/>
            </a:pPr>
            <a:r>
              <a:rPr lang="en-US" sz="3000" dirty="0" smtClean="0"/>
              <a:t>Being in a sexual relationship with a person who has more than one sex partner</a:t>
            </a:r>
          </a:p>
          <a:p>
            <a:pPr>
              <a:buFont typeface="Wingdings 2" pitchFamily="18" charset="2"/>
              <a:buChar char="R"/>
            </a:pPr>
            <a:r>
              <a:rPr lang="en-US" sz="3000" dirty="0" smtClean="0"/>
              <a:t>Having sex without a condom</a:t>
            </a:r>
          </a:p>
          <a:p>
            <a:pPr>
              <a:buFont typeface="Wingdings 2" pitchFamily="18" charset="2"/>
              <a:buChar char="R"/>
            </a:pPr>
            <a:r>
              <a:rPr lang="en-US" sz="3000" dirty="0" smtClean="0"/>
              <a:t>Having had an IUD inserted recently</a:t>
            </a:r>
          </a:p>
          <a:p>
            <a:pPr>
              <a:buFont typeface="Wingdings 2" pitchFamily="18" charset="2"/>
              <a:buChar char="R"/>
            </a:pPr>
            <a:r>
              <a:rPr lang="en-US" sz="3000" dirty="0" smtClean="0"/>
              <a:t>Douching regularly, which upsets the balance of good versus harmful bacteria in the vagina and may mask symptoms that might otherwise cause you to seek early treatment</a:t>
            </a:r>
          </a:p>
          <a:p>
            <a:pPr>
              <a:buFont typeface="Wingdings 2" pitchFamily="18" charset="2"/>
              <a:buChar char="R"/>
            </a:pPr>
            <a:r>
              <a:rPr lang="en-US" sz="3000" dirty="0" smtClean="0"/>
              <a:t>Having a history of pelvic inflammatory disease or a sexually transmitted infection</a:t>
            </a:r>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admitting a client with PID</a:t>
            </a:r>
            <a:endParaRPr lang="en-US" dirty="0"/>
          </a:p>
        </p:txBody>
      </p:sp>
      <p:sp>
        <p:nvSpPr>
          <p:cNvPr id="3" name="Content Placeholder 2"/>
          <p:cNvSpPr>
            <a:spLocks noGrp="1"/>
          </p:cNvSpPr>
          <p:nvPr>
            <p:ph sz="quarter" idx="1"/>
          </p:nvPr>
        </p:nvSpPr>
        <p:spPr>
          <a:xfrm>
            <a:off x="251520" y="1412776"/>
            <a:ext cx="8892480" cy="5256584"/>
          </a:xfrm>
        </p:spPr>
        <p:txBody>
          <a:bodyPr>
            <a:normAutofit fontScale="92500" lnSpcReduction="20000"/>
          </a:bodyPr>
          <a:lstStyle/>
          <a:p>
            <a:r>
              <a:rPr lang="en-US" sz="3000" dirty="0" smtClean="0"/>
              <a:t>Hospitalize the client if the following occurs:-</a:t>
            </a:r>
          </a:p>
          <a:p>
            <a:pPr lvl="2">
              <a:buFont typeface="Wingdings 2" pitchFamily="18" charset="2"/>
              <a:buChar char="R"/>
            </a:pPr>
            <a:r>
              <a:rPr lang="en-US" sz="3000" dirty="0" smtClean="0"/>
              <a:t>If definite diagnosis is unclear</a:t>
            </a:r>
          </a:p>
          <a:p>
            <a:pPr lvl="2">
              <a:buFont typeface="Wingdings 2" pitchFamily="18" charset="2"/>
              <a:buChar char="R"/>
            </a:pPr>
            <a:r>
              <a:rPr lang="en-US" sz="3000" dirty="0" smtClean="0"/>
              <a:t>If ectopic pregnancy is suspected</a:t>
            </a:r>
          </a:p>
          <a:p>
            <a:pPr lvl="2">
              <a:buFont typeface="Wingdings 2" pitchFamily="18" charset="2"/>
              <a:buChar char="R"/>
            </a:pPr>
            <a:r>
              <a:rPr lang="en-US" sz="3000" dirty="0" smtClean="0"/>
              <a:t>If the client is pregnant</a:t>
            </a:r>
          </a:p>
          <a:p>
            <a:pPr lvl="2">
              <a:buFont typeface="Wingdings 2" pitchFamily="18" charset="2"/>
              <a:buChar char="R"/>
            </a:pPr>
            <a:r>
              <a:rPr lang="en-US" sz="3000" dirty="0" smtClean="0"/>
              <a:t>If an abscess is suspected-</a:t>
            </a:r>
            <a:r>
              <a:rPr lang="en-US" sz="3000" dirty="0" err="1" smtClean="0"/>
              <a:t>eg</a:t>
            </a:r>
            <a:r>
              <a:rPr lang="en-US" sz="3000" dirty="0" smtClean="0"/>
              <a:t> in </a:t>
            </a:r>
            <a:r>
              <a:rPr lang="en-US" sz="3000" dirty="0" err="1" smtClean="0"/>
              <a:t>tubo</a:t>
            </a:r>
            <a:r>
              <a:rPr lang="en-US" sz="3000" dirty="0" smtClean="0"/>
              <a:t>-ovarian abscess</a:t>
            </a:r>
          </a:p>
          <a:p>
            <a:pPr lvl="2">
              <a:buFont typeface="Wingdings 2" pitchFamily="18" charset="2"/>
              <a:buChar char="R"/>
            </a:pPr>
            <a:r>
              <a:rPr lang="en-US" sz="3000" dirty="0" smtClean="0"/>
              <a:t>If the client is acutely ill </a:t>
            </a:r>
            <a:r>
              <a:rPr lang="en-US" sz="3000" dirty="0" err="1" smtClean="0"/>
              <a:t>eg</a:t>
            </a:r>
            <a:r>
              <a:rPr lang="en-US" sz="3000" dirty="0" smtClean="0"/>
              <a:t> Severe illness or high fever</a:t>
            </a:r>
          </a:p>
          <a:p>
            <a:pPr lvl="2">
              <a:buFont typeface="Wingdings 2" pitchFamily="18" charset="2"/>
              <a:buChar char="R"/>
            </a:pPr>
            <a:r>
              <a:rPr lang="en-US" sz="3000" dirty="0" smtClean="0"/>
              <a:t>Inability to exclude surgical emergencies (appendicitis, ectopic pregnancy)</a:t>
            </a:r>
          </a:p>
          <a:p>
            <a:pPr lvl="2">
              <a:buFont typeface="Wingdings 2" pitchFamily="18" charset="2"/>
              <a:buChar char="R"/>
            </a:pPr>
            <a:r>
              <a:rPr lang="en-US" sz="3000" dirty="0" smtClean="0"/>
              <a:t>Inability to tolerate oral therapy</a:t>
            </a:r>
          </a:p>
          <a:p>
            <a:pPr lvl="2">
              <a:buFont typeface="Wingdings 2" pitchFamily="18" charset="2"/>
              <a:buChar char="R"/>
            </a:pPr>
            <a:r>
              <a:rPr lang="en-US" sz="3000" dirty="0" smtClean="0"/>
              <a:t>Inability to return to clinic within 48-72 hrs</a:t>
            </a:r>
          </a:p>
          <a:p>
            <a:pPr lvl="2">
              <a:buFont typeface="Wingdings 2" pitchFamily="18" charset="2"/>
              <a:buChar char="R"/>
            </a:pPr>
            <a:r>
              <a:rPr lang="en-US" sz="3000" dirty="0" smtClean="0"/>
              <a:t>Failure to respond clinically to or tolerate  outpatient therapy within 48-72 hours</a:t>
            </a:r>
          </a:p>
          <a:p>
            <a:pPr lvl="2">
              <a:buFont typeface="Wingdings 2" pitchFamily="18" charset="2"/>
              <a:buChar char="R"/>
            </a:pPr>
            <a:r>
              <a:rPr lang="en-US" sz="3000" dirty="0" smtClean="0"/>
              <a:t>Immunodeficiency (HIV infection with low CD4 count)</a:t>
            </a:r>
          </a:p>
          <a:p>
            <a:pPr lvl="2">
              <a:buFont typeface="Wingdings 2" pitchFamily="18" charset="2"/>
              <a:buChar char="R"/>
            </a:pPr>
            <a:endParaRPr lang="en-US" sz="3200"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09600" y="457200"/>
            <a:ext cx="7772400" cy="838200"/>
          </a:xfrm>
        </p:spPr>
        <p:txBody>
          <a:bodyPr/>
          <a:lstStyle/>
          <a:p>
            <a:r>
              <a:rPr lang="en-US" altLang="ja-JP" sz="3200">
                <a:ea typeface="ＭＳ Ｐゴシック" charset="-128"/>
              </a:rPr>
              <a:t>Acute Salpingitis</a:t>
            </a:r>
          </a:p>
        </p:txBody>
      </p:sp>
      <p:sp>
        <p:nvSpPr>
          <p:cNvPr id="179203" name="Rectangle 3"/>
          <p:cNvSpPr>
            <a:spLocks noGrp="1" noChangeArrowheads="1"/>
          </p:cNvSpPr>
          <p:nvPr>
            <p:ph sz="quarter" idx="1"/>
          </p:nvPr>
        </p:nvSpPr>
        <p:spPr/>
        <p:txBody>
          <a:bodyPr/>
          <a:lstStyle/>
          <a:p>
            <a:pPr>
              <a:buFontTx/>
              <a:buNone/>
            </a:pPr>
            <a:r>
              <a:rPr lang="ja-JP" altLang="en-US">
                <a:ea typeface="ＭＳ Ｐゴシック" charset="-128"/>
              </a:rPr>
              <a:t> </a:t>
            </a:r>
          </a:p>
          <a:p>
            <a:pPr>
              <a:buFontTx/>
              <a:buNone/>
            </a:pPr>
            <a:endParaRPr lang="ja-JP" altLang="en-US">
              <a:ea typeface="ＭＳ Ｐゴシック" charset="-128"/>
            </a:endParaRPr>
          </a:p>
          <a:p>
            <a:endParaRPr lang="ja-JP" altLang="en-US">
              <a:ea typeface="ＭＳ Ｐゴシック" charset="-128"/>
            </a:endParaRPr>
          </a:p>
        </p:txBody>
      </p:sp>
      <p:sp>
        <p:nvSpPr>
          <p:cNvPr id="179204" name="Rectangle 4"/>
          <p:cNvSpPr>
            <a:spLocks noChangeArrowheads="1"/>
          </p:cNvSpPr>
          <p:nvPr/>
        </p:nvSpPr>
        <p:spPr bwMode="auto">
          <a:xfrm>
            <a:off x="4298950" y="3017838"/>
            <a:ext cx="9144000" cy="0"/>
          </a:xfrm>
          <a:prstGeom prst="rect">
            <a:avLst/>
          </a:prstGeom>
          <a:noFill/>
          <a:ln w="9525">
            <a:noFill/>
            <a:miter lim="800000"/>
            <a:headEnd/>
            <a:tailEnd/>
          </a:ln>
          <a:effectLst/>
        </p:spPr>
        <p:txBody>
          <a:bodyPr>
            <a:spAutoFit/>
          </a:bodyPr>
          <a:lstStyle/>
          <a:p>
            <a:endParaRPr lang="en-US"/>
          </a:p>
        </p:txBody>
      </p:sp>
      <p:sp>
        <p:nvSpPr>
          <p:cNvPr id="179205" name="AutoShape 5" descr="t-Acute  Salpingitis"/>
          <p:cNvSpPr>
            <a:spLocks noChangeAspect="1" noChangeArrowheads="1"/>
          </p:cNvSpPr>
          <p:nvPr/>
        </p:nvSpPr>
        <p:spPr bwMode="auto">
          <a:xfrm>
            <a:off x="4467225" y="3063875"/>
            <a:ext cx="296863" cy="296863"/>
          </a:xfrm>
          <a:prstGeom prst="rect">
            <a:avLst/>
          </a:prstGeom>
          <a:noFill/>
        </p:spPr>
        <p:txBody>
          <a:bodyPr/>
          <a:lstStyle/>
          <a:p>
            <a:endParaRPr lang="en-US"/>
          </a:p>
        </p:txBody>
      </p:sp>
      <p:pic>
        <p:nvPicPr>
          <p:cNvPr id="179206" name="Picture 6" descr="Acute Salpingitis"/>
          <p:cNvPicPr>
            <a:picLocks noChangeAspect="1" noChangeArrowheads="1"/>
          </p:cNvPicPr>
          <p:nvPr/>
        </p:nvPicPr>
        <p:blipFill>
          <a:blip r:embed="rId3" cstate="print"/>
          <a:srcRect/>
          <a:stretch>
            <a:fillRect/>
          </a:stretch>
        </p:blipFill>
        <p:spPr bwMode="auto">
          <a:xfrm>
            <a:off x="609600" y="1371600"/>
            <a:ext cx="8001000" cy="4627563"/>
          </a:xfrm>
          <a:prstGeom prst="rect">
            <a:avLst/>
          </a:prstGeom>
          <a:noFill/>
        </p:spPr>
      </p:pic>
      <p:sp>
        <p:nvSpPr>
          <p:cNvPr id="179207" name="Text Box 7"/>
          <p:cNvSpPr txBox="1">
            <a:spLocks noChangeArrowheads="1"/>
          </p:cNvSpPr>
          <p:nvPr/>
        </p:nvSpPr>
        <p:spPr bwMode="auto">
          <a:xfrm>
            <a:off x="304800" y="6248400"/>
            <a:ext cx="6424613" cy="396875"/>
          </a:xfrm>
          <a:prstGeom prst="rect">
            <a:avLst/>
          </a:prstGeom>
          <a:noFill/>
          <a:ln w="9525">
            <a:noFill/>
            <a:miter lim="800000"/>
            <a:headEnd/>
            <a:tailEnd/>
          </a:ln>
          <a:effectLst/>
        </p:spPr>
        <p:txBody>
          <a:bodyPr wrap="none">
            <a:spAutoFit/>
          </a:bodyPr>
          <a:lstStyle/>
          <a:p>
            <a:r>
              <a:rPr lang="en-US" altLang="ja-JP" sz="2000" i="1">
                <a:latin typeface="Arial" charset="0"/>
                <a:ea typeface="ＭＳ Ｐゴシック" charset="-128"/>
              </a:rPr>
              <a:t>Source</a:t>
            </a:r>
            <a:r>
              <a:rPr lang="en-US" altLang="ja-JP" sz="2000">
                <a:latin typeface="Arial" charset="0"/>
                <a:ea typeface="ＭＳ Ｐゴシック" charset="-128"/>
              </a:rPr>
              <a:t>: </a:t>
            </a:r>
            <a:r>
              <a:rPr lang="en-US" altLang="ja-JP" sz="2000">
                <a:latin typeface="Arial" charset="0"/>
                <a:ea typeface="ＭＳ Ｐゴシック" charset="-128"/>
                <a:cs typeface="Times New Roman" pitchFamily="18" charset="0"/>
              </a:rPr>
              <a:t>Cincinnati STD/HIV Prevention Training Center</a:t>
            </a:r>
            <a:endParaRPr lang="en-US" altLang="ja-JP" sz="200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0" y="274638"/>
            <a:ext cx="8229600" cy="1143000"/>
          </a:xfrm>
        </p:spPr>
        <p:txBody>
          <a:bodyPr/>
          <a:lstStyle/>
          <a:p>
            <a:pPr eaLnBrk="1" hangingPunct="1"/>
            <a:r>
              <a:rPr lang="en-US" dirty="0"/>
              <a:t>PID outpatient treatment</a:t>
            </a:r>
          </a:p>
        </p:txBody>
      </p:sp>
      <p:sp>
        <p:nvSpPr>
          <p:cNvPr id="405507" name="Rectangle 3"/>
          <p:cNvSpPr>
            <a:spLocks noGrp="1" noChangeArrowheads="1"/>
          </p:cNvSpPr>
          <p:nvPr>
            <p:ph type="body" idx="4294967295"/>
          </p:nvPr>
        </p:nvSpPr>
        <p:spPr>
          <a:xfrm>
            <a:off x="0" y="1357312"/>
            <a:ext cx="8715375" cy="5240039"/>
          </a:xfrm>
        </p:spPr>
        <p:txBody>
          <a:bodyPr>
            <a:normAutofit/>
          </a:bodyPr>
          <a:lstStyle/>
          <a:p>
            <a:r>
              <a:rPr lang="en-US" sz="2800" dirty="0" err="1" smtClean="0"/>
              <a:t>Cefixime</a:t>
            </a:r>
            <a:r>
              <a:rPr lang="en-US" sz="2800" dirty="0" smtClean="0"/>
              <a:t> 400mg stat and oral </a:t>
            </a:r>
            <a:r>
              <a:rPr lang="en-US" sz="2800" dirty="0" smtClean="0"/>
              <a:t> </a:t>
            </a:r>
            <a:r>
              <a:rPr lang="en-US" sz="2800" dirty="0" err="1" smtClean="0"/>
              <a:t>doxycycline</a:t>
            </a:r>
            <a:r>
              <a:rPr lang="en-US" sz="2800" dirty="0" smtClean="0"/>
              <a:t> </a:t>
            </a:r>
            <a:r>
              <a:rPr lang="en-US" sz="2800" dirty="0" smtClean="0"/>
              <a:t>100 mg  twice a day </a:t>
            </a:r>
            <a:r>
              <a:rPr lang="en-US" sz="2800" dirty="0" smtClean="0"/>
              <a:t> for </a:t>
            </a:r>
            <a:r>
              <a:rPr lang="en-US" sz="2800" dirty="0" smtClean="0"/>
              <a:t>14 days and </a:t>
            </a:r>
            <a:r>
              <a:rPr lang="en-US" sz="2800" dirty="0" err="1" smtClean="0"/>
              <a:t>Metronidazole</a:t>
            </a:r>
            <a:r>
              <a:rPr lang="en-US" sz="2800" dirty="0" smtClean="0"/>
              <a:t> </a:t>
            </a:r>
            <a:r>
              <a:rPr lang="en-US" sz="2800" dirty="0" smtClean="0"/>
              <a:t> 400 </a:t>
            </a:r>
            <a:r>
              <a:rPr lang="en-US" sz="2800" dirty="0" smtClean="0"/>
              <a:t>mg thrice daily for 14 days. </a:t>
            </a:r>
          </a:p>
          <a:p>
            <a:r>
              <a:rPr lang="en-US" sz="2800" dirty="0" smtClean="0"/>
              <a:t>Or </a:t>
            </a:r>
          </a:p>
          <a:p>
            <a:r>
              <a:rPr lang="en-US" sz="2800" dirty="0" smtClean="0"/>
              <a:t>IM </a:t>
            </a:r>
            <a:r>
              <a:rPr lang="en-US" sz="2800" dirty="0" err="1" smtClean="0"/>
              <a:t>Ceftriaxone</a:t>
            </a:r>
            <a:r>
              <a:rPr lang="en-US" sz="2800" dirty="0" smtClean="0"/>
              <a:t> 500mg Stat and </a:t>
            </a:r>
            <a:r>
              <a:rPr lang="en-US" sz="2800" dirty="0" smtClean="0"/>
              <a:t>oral </a:t>
            </a:r>
            <a:r>
              <a:rPr lang="en-US" sz="2800" dirty="0" err="1" smtClean="0"/>
              <a:t>doxycycline</a:t>
            </a:r>
            <a:r>
              <a:rPr lang="en-US" sz="2800" dirty="0" smtClean="0"/>
              <a:t> 100 mg  twice a </a:t>
            </a:r>
            <a:r>
              <a:rPr lang="en-US" sz="2800" dirty="0" smtClean="0"/>
              <a:t>day </a:t>
            </a:r>
            <a:r>
              <a:rPr lang="en-US" sz="2800" dirty="0" smtClean="0"/>
              <a:t>for 14 days and </a:t>
            </a:r>
            <a:r>
              <a:rPr lang="en-US" sz="2800" dirty="0" smtClean="0"/>
              <a:t> </a:t>
            </a:r>
            <a:r>
              <a:rPr lang="en-US" sz="2800" dirty="0" err="1" smtClean="0"/>
              <a:t>Metronidazole</a:t>
            </a:r>
            <a:r>
              <a:rPr lang="en-US" sz="2800" dirty="0" smtClean="0"/>
              <a:t> </a:t>
            </a:r>
            <a:r>
              <a:rPr lang="en-US" sz="2800" dirty="0" smtClean="0"/>
              <a:t>400 mg thrice </a:t>
            </a:r>
            <a:r>
              <a:rPr lang="en-US" sz="2800" dirty="0" smtClean="0"/>
              <a:t>daily </a:t>
            </a:r>
            <a:r>
              <a:rPr lang="en-US" sz="2800" dirty="0" smtClean="0"/>
              <a:t>for 14 days. </a:t>
            </a:r>
          </a:p>
          <a:p>
            <a:r>
              <a:rPr lang="en-US" sz="2800" dirty="0" smtClean="0"/>
              <a:t>Or </a:t>
            </a:r>
          </a:p>
          <a:p>
            <a:r>
              <a:rPr lang="en-US" sz="2800" dirty="0" smtClean="0"/>
              <a:t>IM </a:t>
            </a:r>
            <a:r>
              <a:rPr lang="en-US" sz="2800" dirty="0" err="1" smtClean="0"/>
              <a:t>Gentamicin</a:t>
            </a:r>
            <a:r>
              <a:rPr lang="en-US" sz="2800" dirty="0" smtClean="0"/>
              <a:t> 240mg Stat and </a:t>
            </a:r>
            <a:r>
              <a:rPr lang="en-US" sz="2800" dirty="0" smtClean="0"/>
              <a:t>oral </a:t>
            </a:r>
            <a:r>
              <a:rPr lang="en-US" sz="2800" dirty="0" err="1" smtClean="0"/>
              <a:t>doxycycline</a:t>
            </a:r>
            <a:r>
              <a:rPr lang="en-US" sz="2800" dirty="0" smtClean="0"/>
              <a:t> 100 mg  twice a </a:t>
            </a:r>
            <a:r>
              <a:rPr lang="en-US" sz="2800" dirty="0" smtClean="0"/>
              <a:t>day </a:t>
            </a:r>
            <a:r>
              <a:rPr lang="en-US" sz="2800" dirty="0" smtClean="0"/>
              <a:t>for 14 days and </a:t>
            </a:r>
            <a:r>
              <a:rPr lang="en-US" sz="2800" dirty="0" err="1" smtClean="0"/>
              <a:t>Metronidazole</a:t>
            </a:r>
            <a:r>
              <a:rPr lang="en-US" sz="2800" dirty="0" smtClean="0"/>
              <a:t> </a:t>
            </a:r>
            <a:r>
              <a:rPr lang="en-US" sz="2800" dirty="0" smtClean="0"/>
              <a:t>400 mg thrice </a:t>
            </a:r>
            <a:r>
              <a:rPr lang="en-US" sz="2800" dirty="0" smtClean="0"/>
              <a:t>daily </a:t>
            </a:r>
            <a:r>
              <a:rPr lang="en-US" sz="2800" dirty="0" smtClean="0"/>
              <a:t>for 14 days. </a:t>
            </a:r>
          </a:p>
          <a:p>
            <a:r>
              <a:rPr lang="en-US" sz="2800" dirty="0" smtClean="0"/>
              <a:t>For Pregnant women </a:t>
            </a:r>
            <a:r>
              <a:rPr lang="en-US" sz="2800" dirty="0" smtClean="0"/>
              <a:t>:Refer </a:t>
            </a:r>
            <a:r>
              <a:rPr lang="en-US" sz="2800" dirty="0" smtClean="0"/>
              <a:t>for obstetric evaluation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1"/>
          </p:nvPr>
        </p:nvSpPr>
        <p:spPr>
          <a:xfrm>
            <a:off x="457200" y="457200"/>
            <a:ext cx="8229600" cy="5668963"/>
          </a:xfrm>
        </p:spPr>
        <p:txBody>
          <a:bodyPr>
            <a:normAutofit lnSpcReduction="10000"/>
          </a:bodyPr>
          <a:lstStyle/>
          <a:p>
            <a:pPr algn="ctr" eaLnBrk="1" hangingPunct="1">
              <a:buFont typeface="Arial" charset="0"/>
              <a:buNone/>
            </a:pPr>
            <a:r>
              <a:rPr lang="en-GB" b="1" u="sng" dirty="0" smtClean="0"/>
              <a:t>STI/RTIs</a:t>
            </a:r>
          </a:p>
          <a:p>
            <a:pPr eaLnBrk="1" hangingPunct="1">
              <a:buFont typeface="Arial" charset="0"/>
              <a:buNone/>
            </a:pPr>
            <a:r>
              <a:rPr lang="en-GB" b="1" u="sng" dirty="0" smtClean="0"/>
              <a:t> </a:t>
            </a:r>
          </a:p>
          <a:p>
            <a:pPr eaLnBrk="1" hangingPunct="1">
              <a:buFont typeface="Arial" charset="0"/>
              <a:buNone/>
            </a:pPr>
            <a:r>
              <a:rPr lang="en-GB" b="1" u="sng" dirty="0" smtClean="0"/>
              <a:t>DEFINITION:</a:t>
            </a:r>
            <a:r>
              <a:rPr lang="en-GB" dirty="0" smtClean="0"/>
              <a:t> </a:t>
            </a:r>
            <a:endParaRPr lang="sw-KE" dirty="0" smtClean="0"/>
          </a:p>
          <a:p>
            <a:pPr eaLnBrk="1" hangingPunct="1">
              <a:buFont typeface="Arial" charset="0"/>
              <a:buNone/>
            </a:pPr>
            <a:endParaRPr lang="en-GB" sz="4400" b="1" dirty="0" smtClean="0"/>
          </a:p>
          <a:p>
            <a:pPr eaLnBrk="1" hangingPunct="1">
              <a:buFont typeface="Arial" charset="0"/>
              <a:buNone/>
            </a:pPr>
            <a:r>
              <a:rPr lang="en-GB" sz="4400" b="1" dirty="0" smtClean="0"/>
              <a:t>Communicable infections transmitted predominantly through sexual means. </a:t>
            </a:r>
            <a:endParaRPr lang="sw-KE" sz="4400" dirty="0" smtClean="0"/>
          </a:p>
          <a:p>
            <a:pPr eaLnBrk="1" hangingPunct="1">
              <a:buFont typeface="Arial" charset="0"/>
              <a:buNone/>
            </a:pPr>
            <a:endParaRPr lang="sw-KE" dirty="0" smtClean="0"/>
          </a:p>
          <a:p>
            <a:pPr eaLnBrk="1" hangingPunct="1">
              <a:buFont typeface="Arial" charset="0"/>
              <a:buNone/>
            </a:pPr>
            <a:r>
              <a:rPr lang="en-GB" dirty="0" smtClean="0"/>
              <a:t>The terms Sexually Transmitted Infections- (STI) or Sexually Transmitted Diseases- STD have replaced the term VD or Venereal Disease and is currently RTI</a:t>
            </a:r>
            <a:endParaRPr lang="sw-KE"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a:xfrm>
            <a:off x="0" y="274638"/>
            <a:ext cx="8786813" cy="1143000"/>
          </a:xfrm>
        </p:spPr>
        <p:txBody>
          <a:bodyPr/>
          <a:lstStyle/>
          <a:p>
            <a:pPr eaLnBrk="1" hangingPunct="1"/>
            <a:r>
              <a:rPr lang="en-US" dirty="0" err="1"/>
              <a:t>PID</a:t>
            </a:r>
            <a:r>
              <a:rPr lang="en-US" dirty="0"/>
              <a:t> </a:t>
            </a:r>
            <a:r>
              <a:rPr lang="en-US" dirty="0" smtClean="0"/>
              <a:t>-</a:t>
            </a:r>
            <a:r>
              <a:rPr lang="en-US" dirty="0" smtClean="0"/>
              <a:t>Treatment</a:t>
            </a:r>
            <a:endParaRPr lang="en-US" dirty="0"/>
          </a:p>
        </p:txBody>
      </p:sp>
      <p:sp>
        <p:nvSpPr>
          <p:cNvPr id="407555" name="Rectangle 3"/>
          <p:cNvSpPr>
            <a:spLocks noGrp="1" noChangeArrowheads="1"/>
          </p:cNvSpPr>
          <p:nvPr>
            <p:ph type="body" idx="4294967295"/>
          </p:nvPr>
        </p:nvSpPr>
        <p:spPr>
          <a:xfrm>
            <a:off x="0" y="1500188"/>
            <a:ext cx="8858250" cy="5097164"/>
          </a:xfrm>
        </p:spPr>
        <p:txBody>
          <a:bodyPr/>
          <a:lstStyle/>
          <a:p>
            <a:pPr>
              <a:lnSpc>
                <a:spcPct val="90000"/>
              </a:lnSpc>
            </a:pPr>
            <a:r>
              <a:rPr lang="en-US" dirty="0" smtClean="0"/>
              <a:t>If no improvement after 7 days :Refer for investigations </a:t>
            </a:r>
            <a:endParaRPr lang="en-US" dirty="0" smtClean="0"/>
          </a:p>
          <a:p>
            <a:pPr eaLnBrk="1" hangingPunct="1">
              <a:lnSpc>
                <a:spcPct val="90000"/>
              </a:lnSpc>
            </a:pPr>
            <a:endParaRPr lang="en-US" dirty="0" smtClean="0"/>
          </a:p>
          <a:p>
            <a:pPr eaLnBrk="1" hangingPunct="1">
              <a:lnSpc>
                <a:spcPct val="90000"/>
              </a:lnSpc>
            </a:pPr>
            <a:r>
              <a:rPr lang="en-US" dirty="0" smtClean="0"/>
              <a:t>NB-Surgery may be necessary incase of abscess formation, scarring and tissue adhesions.</a:t>
            </a:r>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a:xfrm>
            <a:off x="0" y="274638"/>
            <a:ext cx="8229600" cy="1143000"/>
          </a:xfrm>
        </p:spPr>
        <p:txBody>
          <a:bodyPr/>
          <a:lstStyle/>
          <a:p>
            <a:pPr eaLnBrk="1" hangingPunct="1"/>
            <a:r>
              <a:rPr lang="en-US" dirty="0"/>
              <a:t>PID </a:t>
            </a:r>
            <a:r>
              <a:rPr lang="en-US" dirty="0" err="1"/>
              <a:t>Sequelae</a:t>
            </a:r>
            <a:endParaRPr lang="en-US" dirty="0"/>
          </a:p>
        </p:txBody>
      </p:sp>
      <p:sp>
        <p:nvSpPr>
          <p:cNvPr id="409603" name="Rectangle 3"/>
          <p:cNvSpPr>
            <a:spLocks noGrp="1" noChangeArrowheads="1"/>
          </p:cNvSpPr>
          <p:nvPr>
            <p:ph type="body" idx="4294967295"/>
          </p:nvPr>
        </p:nvSpPr>
        <p:spPr>
          <a:xfrm>
            <a:off x="0" y="1600200"/>
            <a:ext cx="8229600" cy="4525963"/>
          </a:xfrm>
        </p:spPr>
        <p:txBody>
          <a:bodyPr/>
          <a:lstStyle/>
          <a:p>
            <a:pPr eaLnBrk="1" hangingPunct="1"/>
            <a:r>
              <a:rPr lang="en-US"/>
              <a:t>Ectopic pregnancy</a:t>
            </a:r>
          </a:p>
          <a:p>
            <a:pPr lvl="1" eaLnBrk="1" hangingPunct="1"/>
            <a:r>
              <a:rPr lang="en-US"/>
              <a:t>Risk increased 6- to 10-fold</a:t>
            </a:r>
          </a:p>
          <a:p>
            <a:pPr eaLnBrk="1" hangingPunct="1"/>
            <a:r>
              <a:rPr lang="en-US"/>
              <a:t>Infertility</a:t>
            </a:r>
          </a:p>
          <a:p>
            <a:pPr lvl="1" eaLnBrk="1" hangingPunct="1"/>
            <a:r>
              <a:rPr lang="en-US"/>
              <a:t>20% of women after 1 episode</a:t>
            </a:r>
          </a:p>
          <a:p>
            <a:pPr lvl="1" eaLnBrk="1" hangingPunct="1"/>
            <a:r>
              <a:rPr lang="en-US"/>
              <a:t>50% of women after 3 episodes</a:t>
            </a:r>
          </a:p>
          <a:p>
            <a:pPr eaLnBrk="1" hangingPunct="1"/>
            <a:r>
              <a:rPr lang="en-US"/>
              <a:t>Chronic pelvic pain</a:t>
            </a:r>
          </a:p>
          <a:p>
            <a:pPr eaLnBrk="1" hangingPunct="1"/>
            <a:r>
              <a:rPr lang="en-US"/>
              <a:t>Sequelae present in 25% of women with a single episode of symptomatic PID</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Prevention and control of PID</a:t>
            </a:r>
            <a:endParaRPr lang="en-US" dirty="0"/>
          </a:p>
        </p:txBody>
      </p:sp>
      <p:sp>
        <p:nvSpPr>
          <p:cNvPr id="3" name="Content Placeholder 2"/>
          <p:cNvSpPr>
            <a:spLocks noGrp="1"/>
          </p:cNvSpPr>
          <p:nvPr>
            <p:ph sz="quarter" idx="1"/>
          </p:nvPr>
        </p:nvSpPr>
        <p:spPr>
          <a:xfrm>
            <a:off x="251520" y="980728"/>
            <a:ext cx="8640960" cy="5616624"/>
          </a:xfrm>
        </p:spPr>
        <p:txBody>
          <a:bodyPr>
            <a:normAutofit/>
          </a:bodyPr>
          <a:lstStyle/>
          <a:p>
            <a:r>
              <a:rPr lang="en-US" dirty="0" smtClean="0"/>
              <a:t>Promotion of safe sex:-</a:t>
            </a:r>
          </a:p>
          <a:p>
            <a:pPr lvl="2">
              <a:buFont typeface="Wingdings" pitchFamily="2" charset="2"/>
              <a:buChar char="v"/>
            </a:pPr>
            <a:r>
              <a:rPr lang="en-US" sz="2400" dirty="0" smtClean="0"/>
              <a:t>Consistent and correct use of condoms</a:t>
            </a:r>
          </a:p>
          <a:p>
            <a:pPr lvl="2">
              <a:buFont typeface="Wingdings" pitchFamily="2" charset="2"/>
              <a:buChar char="v"/>
            </a:pPr>
            <a:r>
              <a:rPr lang="en-US" sz="2400" dirty="0" smtClean="0"/>
              <a:t>Use of water based lubricants</a:t>
            </a:r>
          </a:p>
          <a:p>
            <a:pPr lvl="2">
              <a:buFont typeface="Wingdings" pitchFamily="2" charset="2"/>
              <a:buChar char="v"/>
            </a:pPr>
            <a:r>
              <a:rPr lang="en-US" sz="2400" dirty="0" smtClean="0"/>
              <a:t>Being faithful- monogamous sexual relationship</a:t>
            </a:r>
          </a:p>
          <a:p>
            <a:pPr lvl="2">
              <a:buFont typeface="Wingdings" pitchFamily="2" charset="2"/>
              <a:buChar char="v"/>
            </a:pPr>
            <a:r>
              <a:rPr lang="en-US" sz="2400" dirty="0" smtClean="0"/>
              <a:t>Abstinence</a:t>
            </a:r>
          </a:p>
          <a:p>
            <a:r>
              <a:rPr lang="en-US" dirty="0" smtClean="0"/>
              <a:t>Early detection and treatment</a:t>
            </a:r>
          </a:p>
          <a:p>
            <a:r>
              <a:rPr lang="en-US" dirty="0" smtClean="0"/>
              <a:t>Educate clients on IUCD on personal hygiene and importance on risk reduction especially on multiple partners and when checking for string</a:t>
            </a:r>
          </a:p>
          <a:p>
            <a:r>
              <a:rPr lang="en-US" dirty="0" smtClean="0"/>
              <a:t>Avoid frequent vaginal douching</a:t>
            </a:r>
          </a:p>
          <a:p>
            <a:r>
              <a:rPr lang="en-US" dirty="0" smtClean="0"/>
              <a:t>Wipe from front to back after bowel movement</a:t>
            </a:r>
          </a:p>
          <a:p>
            <a:r>
              <a:rPr lang="en-US" dirty="0" smtClean="0"/>
              <a:t>Avoid scratching incase of vaginal itching</a:t>
            </a:r>
          </a:p>
          <a:p>
            <a:endParaRPr lang="en-US" dirty="0" smtClean="0"/>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reproductive health disorders</a:t>
            </a:r>
            <a:endParaRPr lang="en-US" dirty="0"/>
          </a:p>
        </p:txBody>
      </p:sp>
      <p:sp>
        <p:nvSpPr>
          <p:cNvPr id="3" name="Content Placeholder 2"/>
          <p:cNvSpPr>
            <a:spLocks noGrp="1"/>
          </p:cNvSpPr>
          <p:nvPr>
            <p:ph sz="quarter" idx="1"/>
          </p:nvPr>
        </p:nvSpPr>
        <p:spPr>
          <a:xfrm>
            <a:off x="2123728" y="2204864"/>
            <a:ext cx="5616624" cy="3814936"/>
          </a:xfrm>
        </p:spPr>
        <p:txBody>
          <a:bodyPr/>
          <a:lstStyle/>
          <a:p>
            <a:r>
              <a:rPr lang="en-US" sz="3600" dirty="0" smtClean="0"/>
              <a:t>Scrotal pain or swelling</a:t>
            </a:r>
          </a:p>
          <a:p>
            <a:r>
              <a:rPr lang="en-US" sz="3600" dirty="0" smtClean="0"/>
              <a:t>Inguinal swelling or pain</a:t>
            </a:r>
          </a:p>
          <a:p>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5" name="Rectangle 5"/>
          <p:cNvSpPr>
            <a:spLocks noChangeArrowheads="1"/>
          </p:cNvSpPr>
          <p:nvPr/>
        </p:nvSpPr>
        <p:spPr bwMode="auto">
          <a:xfrm>
            <a:off x="0" y="201613"/>
            <a:ext cx="3714744" cy="396875"/>
          </a:xfrm>
          <a:prstGeom prst="rect">
            <a:avLst/>
          </a:prstGeom>
          <a:noFill/>
          <a:ln w="9525">
            <a:noFill/>
            <a:miter lim="800000"/>
            <a:headEnd/>
            <a:tailEnd/>
          </a:ln>
          <a:effectLst/>
        </p:spPr>
        <p:txBody>
          <a:bodyPr wrap="square">
            <a:spAutoFit/>
          </a:bodyPr>
          <a:lstStyle/>
          <a:p>
            <a:r>
              <a:rPr lang="en-US" sz="2000" b="1" i="0" dirty="0"/>
              <a:t>PT c/o scrotal pain or swelling</a:t>
            </a:r>
          </a:p>
        </p:txBody>
      </p:sp>
      <p:sp>
        <p:nvSpPr>
          <p:cNvPr id="358406" name="AutoShape 6"/>
          <p:cNvSpPr>
            <a:spLocks noChangeArrowheads="1"/>
          </p:cNvSpPr>
          <p:nvPr/>
        </p:nvSpPr>
        <p:spPr bwMode="auto">
          <a:xfrm>
            <a:off x="1447800" y="6096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07" name="Rectangle 7"/>
          <p:cNvSpPr>
            <a:spLocks noChangeArrowheads="1"/>
          </p:cNvSpPr>
          <p:nvPr/>
        </p:nvSpPr>
        <p:spPr bwMode="auto">
          <a:xfrm>
            <a:off x="457200" y="1371600"/>
            <a:ext cx="2109788" cy="396875"/>
          </a:xfrm>
          <a:prstGeom prst="rect">
            <a:avLst/>
          </a:prstGeom>
          <a:noFill/>
          <a:ln w="9525">
            <a:noFill/>
            <a:miter lim="800000"/>
            <a:headEnd/>
            <a:tailEnd/>
          </a:ln>
          <a:effectLst/>
        </p:spPr>
        <p:txBody>
          <a:bodyPr wrap="none">
            <a:spAutoFit/>
          </a:bodyPr>
          <a:lstStyle/>
          <a:p>
            <a:r>
              <a:rPr lang="en-US" sz="2000" b="0" i="0"/>
              <a:t>Take Hx and exam</a:t>
            </a:r>
          </a:p>
        </p:txBody>
      </p:sp>
      <p:sp>
        <p:nvSpPr>
          <p:cNvPr id="358408" name="AutoShape 8"/>
          <p:cNvSpPr>
            <a:spLocks noChangeArrowheads="1"/>
          </p:cNvSpPr>
          <p:nvPr/>
        </p:nvSpPr>
        <p:spPr bwMode="auto">
          <a:xfrm>
            <a:off x="1371600" y="1905000"/>
            <a:ext cx="485775" cy="609600"/>
          </a:xfrm>
          <a:prstGeom prst="downArrow">
            <a:avLst>
              <a:gd name="adj1" fmla="val 50000"/>
              <a:gd name="adj2" fmla="val 31373"/>
            </a:avLst>
          </a:prstGeom>
          <a:solidFill>
            <a:schemeClr val="accent1"/>
          </a:solidFill>
          <a:ln w="9525">
            <a:solidFill>
              <a:schemeClr val="tx1"/>
            </a:solidFill>
            <a:miter lim="800000"/>
            <a:headEnd/>
            <a:tailEnd/>
          </a:ln>
          <a:effectLst/>
        </p:spPr>
        <p:txBody>
          <a:bodyPr wrap="none" anchor="ctr"/>
          <a:lstStyle/>
          <a:p>
            <a:endParaRPr lang="en-GB"/>
          </a:p>
        </p:txBody>
      </p:sp>
      <p:sp>
        <p:nvSpPr>
          <p:cNvPr id="358409" name="Rectangle 9"/>
          <p:cNvSpPr>
            <a:spLocks noChangeArrowheads="1"/>
          </p:cNvSpPr>
          <p:nvPr/>
        </p:nvSpPr>
        <p:spPr bwMode="auto">
          <a:xfrm>
            <a:off x="0" y="2590800"/>
            <a:ext cx="2697163" cy="396875"/>
          </a:xfrm>
          <a:prstGeom prst="rect">
            <a:avLst/>
          </a:prstGeom>
          <a:noFill/>
          <a:ln w="9525">
            <a:noFill/>
            <a:miter lim="800000"/>
            <a:headEnd/>
            <a:tailEnd/>
          </a:ln>
          <a:effectLst/>
        </p:spPr>
        <p:txBody>
          <a:bodyPr wrap="none">
            <a:spAutoFit/>
          </a:bodyPr>
          <a:lstStyle/>
          <a:p>
            <a:r>
              <a:rPr lang="en-US" sz="2000" b="0" i="0"/>
              <a:t>Swelling/pain confirmed</a:t>
            </a:r>
          </a:p>
        </p:txBody>
      </p:sp>
      <p:sp>
        <p:nvSpPr>
          <p:cNvPr id="358410" name="Rectangle 10"/>
          <p:cNvSpPr>
            <a:spLocks noChangeArrowheads="1"/>
          </p:cNvSpPr>
          <p:nvPr/>
        </p:nvSpPr>
        <p:spPr bwMode="auto">
          <a:xfrm>
            <a:off x="228600" y="3657600"/>
            <a:ext cx="3031599" cy="707886"/>
          </a:xfrm>
          <a:prstGeom prst="rect">
            <a:avLst/>
          </a:prstGeom>
          <a:noFill/>
          <a:ln w="9525">
            <a:noFill/>
            <a:miter lim="800000"/>
            <a:headEnd/>
            <a:tailEnd/>
          </a:ln>
          <a:effectLst/>
        </p:spPr>
        <p:txBody>
          <a:bodyPr wrap="none">
            <a:spAutoFit/>
          </a:bodyPr>
          <a:lstStyle/>
          <a:p>
            <a:r>
              <a:rPr lang="en-US" sz="2000" b="0" i="0" dirty="0"/>
              <a:t>Testis </a:t>
            </a:r>
            <a:r>
              <a:rPr lang="en-US" sz="2000" b="0" i="0" dirty="0" smtClean="0"/>
              <a:t>rotated </a:t>
            </a:r>
            <a:r>
              <a:rPr lang="en-US" sz="2000" b="0" i="0" dirty="0"/>
              <a:t>or </a:t>
            </a:r>
          </a:p>
          <a:p>
            <a:r>
              <a:rPr lang="en-US" sz="2000" b="0" i="0" dirty="0"/>
              <a:t>elevated or Hx of trauma</a:t>
            </a:r>
          </a:p>
        </p:txBody>
      </p:sp>
      <p:sp>
        <p:nvSpPr>
          <p:cNvPr id="358411" name="Rectangle 11"/>
          <p:cNvSpPr>
            <a:spLocks noChangeArrowheads="1"/>
          </p:cNvSpPr>
          <p:nvPr/>
        </p:nvSpPr>
        <p:spPr bwMode="auto">
          <a:xfrm>
            <a:off x="685800" y="5029200"/>
            <a:ext cx="1831975" cy="396875"/>
          </a:xfrm>
          <a:prstGeom prst="rect">
            <a:avLst/>
          </a:prstGeom>
          <a:noFill/>
          <a:ln w="9525">
            <a:noFill/>
            <a:miter lim="800000"/>
            <a:headEnd/>
            <a:tailEnd/>
          </a:ln>
          <a:effectLst/>
        </p:spPr>
        <p:txBody>
          <a:bodyPr wrap="none">
            <a:spAutoFit/>
          </a:bodyPr>
          <a:lstStyle/>
          <a:p>
            <a:r>
              <a:rPr lang="en-US" sz="2000" b="0" i="0"/>
              <a:t>Refer to surgery</a:t>
            </a:r>
          </a:p>
        </p:txBody>
      </p:sp>
      <p:sp>
        <p:nvSpPr>
          <p:cNvPr id="358412" name="AutoShape 12"/>
          <p:cNvSpPr>
            <a:spLocks noChangeArrowheads="1"/>
          </p:cNvSpPr>
          <p:nvPr/>
        </p:nvSpPr>
        <p:spPr bwMode="auto">
          <a:xfrm>
            <a:off x="1371600" y="31242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13" name="AutoShape 13"/>
          <p:cNvSpPr>
            <a:spLocks noChangeArrowheads="1"/>
          </p:cNvSpPr>
          <p:nvPr/>
        </p:nvSpPr>
        <p:spPr bwMode="auto">
          <a:xfrm>
            <a:off x="1371600" y="4267200"/>
            <a:ext cx="485775" cy="762000"/>
          </a:xfrm>
          <a:prstGeom prst="down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GB"/>
          </a:p>
        </p:txBody>
      </p:sp>
      <p:sp>
        <p:nvSpPr>
          <p:cNvPr id="358414" name="AutoShape 14"/>
          <p:cNvSpPr>
            <a:spLocks noChangeArrowheads="1"/>
          </p:cNvSpPr>
          <p:nvPr/>
        </p:nvSpPr>
        <p:spPr bwMode="auto">
          <a:xfrm>
            <a:off x="2743200" y="2133600"/>
            <a:ext cx="2286000" cy="485775"/>
          </a:xfrm>
          <a:prstGeom prst="rightArrow">
            <a:avLst>
              <a:gd name="adj1" fmla="val 50000"/>
              <a:gd name="adj2" fmla="val 117647"/>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58415" name="Rectangle 15"/>
          <p:cNvSpPr>
            <a:spLocks noChangeArrowheads="1"/>
          </p:cNvSpPr>
          <p:nvPr/>
        </p:nvSpPr>
        <p:spPr bwMode="auto">
          <a:xfrm>
            <a:off x="5029200" y="1600200"/>
            <a:ext cx="4572000" cy="1311275"/>
          </a:xfrm>
          <a:prstGeom prst="rect">
            <a:avLst/>
          </a:prstGeom>
          <a:noFill/>
          <a:ln w="9525">
            <a:noFill/>
            <a:miter lim="800000"/>
            <a:headEnd/>
            <a:tailEnd/>
          </a:ln>
          <a:effectLst/>
        </p:spPr>
        <p:txBody>
          <a:bodyPr>
            <a:spAutoFit/>
          </a:bodyPr>
          <a:lstStyle/>
          <a:p>
            <a:r>
              <a:rPr lang="en-US" sz="2000" b="0" i="0"/>
              <a:t>Reassure PT and educate </a:t>
            </a:r>
          </a:p>
          <a:p>
            <a:r>
              <a:rPr lang="en-US" sz="2000" b="0" i="0"/>
              <a:t>Provide analgesics PRN</a:t>
            </a:r>
          </a:p>
          <a:p>
            <a:r>
              <a:rPr lang="en-US" sz="2000" b="0" i="0"/>
              <a:t>Promote and provide condoms</a:t>
            </a:r>
          </a:p>
          <a:p>
            <a:r>
              <a:rPr lang="en-US" sz="2000" b="0" i="0"/>
              <a:t>HIV counsel/testing</a:t>
            </a:r>
          </a:p>
        </p:txBody>
      </p:sp>
      <p:sp>
        <p:nvSpPr>
          <p:cNvPr id="358417" name="AutoShape 17"/>
          <p:cNvSpPr>
            <a:spLocks noChangeArrowheads="1"/>
          </p:cNvSpPr>
          <p:nvPr/>
        </p:nvSpPr>
        <p:spPr bwMode="auto">
          <a:xfrm>
            <a:off x="2895600" y="3733800"/>
            <a:ext cx="2133600" cy="485775"/>
          </a:xfrm>
          <a:prstGeom prst="rightArrow">
            <a:avLst>
              <a:gd name="adj1" fmla="val 50000"/>
              <a:gd name="adj2" fmla="val 109804"/>
            </a:avLst>
          </a:prstGeom>
          <a:solidFill>
            <a:schemeClr val="accent1"/>
          </a:solidFill>
          <a:ln w="9525">
            <a:solidFill>
              <a:schemeClr val="tx1"/>
            </a:solidFill>
            <a:miter lim="800000"/>
            <a:headEnd/>
            <a:tailEnd/>
          </a:ln>
          <a:effectLst/>
        </p:spPr>
        <p:txBody>
          <a:bodyPr wrap="none" anchor="ctr"/>
          <a:lstStyle/>
          <a:p>
            <a:endParaRPr lang="en-GB"/>
          </a:p>
        </p:txBody>
      </p:sp>
      <p:sp>
        <p:nvSpPr>
          <p:cNvPr id="358418" name="Rectangle 18"/>
          <p:cNvSpPr>
            <a:spLocks noChangeArrowheads="1"/>
          </p:cNvSpPr>
          <p:nvPr/>
        </p:nvSpPr>
        <p:spPr bwMode="auto">
          <a:xfrm>
            <a:off x="5029200" y="3429000"/>
            <a:ext cx="4572000" cy="2225675"/>
          </a:xfrm>
          <a:prstGeom prst="rect">
            <a:avLst/>
          </a:prstGeom>
          <a:noFill/>
          <a:ln w="9525">
            <a:noFill/>
            <a:miter lim="800000"/>
            <a:headEnd/>
            <a:tailEnd/>
          </a:ln>
          <a:effectLst/>
        </p:spPr>
        <p:txBody>
          <a:bodyPr>
            <a:spAutoFit/>
          </a:bodyPr>
          <a:lstStyle/>
          <a:p>
            <a:r>
              <a:rPr lang="en-US" sz="2000" b="0" i="0"/>
              <a:t>Treat for gonorrhoea and chlamydia (epidydimoorchitis)</a:t>
            </a:r>
          </a:p>
          <a:p>
            <a:r>
              <a:rPr lang="en-US" sz="2000" b="0" i="0"/>
              <a:t>Educate and counsel</a:t>
            </a:r>
          </a:p>
          <a:p>
            <a:r>
              <a:rPr lang="en-US" sz="2000" b="0" i="0"/>
              <a:t>Promote and provide condoms</a:t>
            </a:r>
          </a:p>
          <a:p>
            <a:r>
              <a:rPr lang="en-US" sz="2000" b="0" i="0"/>
              <a:t>Partner Mnx.</a:t>
            </a:r>
          </a:p>
          <a:p>
            <a:r>
              <a:rPr lang="en-US" sz="2000" b="0" i="0"/>
              <a:t>HIV counsel/testing</a:t>
            </a:r>
          </a:p>
          <a:p>
            <a:r>
              <a:rPr lang="en-US" sz="2000" b="0" i="0"/>
              <a:t>Review after 7 days</a:t>
            </a:r>
          </a:p>
        </p:txBody>
      </p:sp>
      <p:sp>
        <p:nvSpPr>
          <p:cNvPr id="358420" name="Rectangle 20"/>
          <p:cNvSpPr>
            <a:spLocks noChangeArrowheads="1"/>
          </p:cNvSpPr>
          <p:nvPr/>
        </p:nvSpPr>
        <p:spPr bwMode="auto">
          <a:xfrm>
            <a:off x="1828800" y="4343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8421" name="Rectangle 21"/>
          <p:cNvSpPr>
            <a:spLocks noChangeArrowheads="1"/>
          </p:cNvSpPr>
          <p:nvPr/>
        </p:nvSpPr>
        <p:spPr bwMode="auto">
          <a:xfrm>
            <a:off x="3429000" y="33528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58422" name="Rectangle 22"/>
          <p:cNvSpPr>
            <a:spLocks noChangeArrowheads="1"/>
          </p:cNvSpPr>
          <p:nvPr/>
        </p:nvSpPr>
        <p:spPr bwMode="auto">
          <a:xfrm>
            <a:off x="3505200" y="17526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58423" name="AutoShape 23"/>
          <p:cNvSpPr>
            <a:spLocks noChangeArrowheads="1"/>
          </p:cNvSpPr>
          <p:nvPr/>
        </p:nvSpPr>
        <p:spPr bwMode="auto">
          <a:xfrm>
            <a:off x="1371600" y="31242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24" name="Rectangle 24"/>
          <p:cNvSpPr>
            <a:spLocks noChangeArrowheads="1"/>
          </p:cNvSpPr>
          <p:nvPr/>
        </p:nvSpPr>
        <p:spPr bwMode="auto">
          <a:xfrm>
            <a:off x="1828800" y="31242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2" name="Rectangle 4"/>
          <p:cNvSpPr>
            <a:spLocks noChangeArrowheads="1"/>
          </p:cNvSpPr>
          <p:nvPr/>
        </p:nvSpPr>
        <p:spPr bwMode="auto">
          <a:xfrm>
            <a:off x="228600" y="277813"/>
            <a:ext cx="5343532" cy="400110"/>
          </a:xfrm>
          <a:prstGeom prst="rect">
            <a:avLst/>
          </a:prstGeom>
          <a:noFill/>
          <a:ln w="9525">
            <a:noFill/>
            <a:miter lim="800000"/>
            <a:headEnd/>
            <a:tailEnd/>
          </a:ln>
          <a:effectLst/>
        </p:spPr>
        <p:txBody>
          <a:bodyPr wrap="square">
            <a:spAutoFit/>
          </a:bodyPr>
          <a:lstStyle/>
          <a:p>
            <a:pPr>
              <a:spcBef>
                <a:spcPct val="30000"/>
              </a:spcBef>
            </a:pPr>
            <a:r>
              <a:rPr lang="en-US" sz="2000" b="1" i="0" dirty="0"/>
              <a:t>Patient complain of inguinal swelling</a:t>
            </a:r>
            <a:r>
              <a:rPr lang="en-US" b="1" dirty="0"/>
              <a:t> </a:t>
            </a:r>
          </a:p>
        </p:txBody>
      </p:sp>
      <p:sp>
        <p:nvSpPr>
          <p:cNvPr id="360453" name="Rectangle 5"/>
          <p:cNvSpPr>
            <a:spLocks noChangeArrowheads="1"/>
          </p:cNvSpPr>
          <p:nvPr/>
        </p:nvSpPr>
        <p:spPr bwMode="auto">
          <a:xfrm>
            <a:off x="228600" y="1676400"/>
            <a:ext cx="2862263" cy="396875"/>
          </a:xfrm>
          <a:prstGeom prst="rect">
            <a:avLst/>
          </a:prstGeom>
          <a:noFill/>
          <a:ln w="9525">
            <a:noFill/>
            <a:miter lim="800000"/>
            <a:headEnd/>
            <a:tailEnd/>
          </a:ln>
          <a:effectLst/>
        </p:spPr>
        <p:txBody>
          <a:bodyPr wrap="none">
            <a:spAutoFit/>
          </a:bodyPr>
          <a:lstStyle/>
          <a:p>
            <a:r>
              <a:rPr lang="en-US" sz="2000" b="0" i="0"/>
              <a:t>Take the checks and exam</a:t>
            </a:r>
          </a:p>
        </p:txBody>
      </p:sp>
      <p:sp>
        <p:nvSpPr>
          <p:cNvPr id="360454" name="Rectangle 6"/>
          <p:cNvSpPr>
            <a:spLocks noChangeArrowheads="1"/>
          </p:cNvSpPr>
          <p:nvPr/>
        </p:nvSpPr>
        <p:spPr bwMode="auto">
          <a:xfrm>
            <a:off x="228600" y="2590800"/>
            <a:ext cx="1949450" cy="701675"/>
          </a:xfrm>
          <a:prstGeom prst="rect">
            <a:avLst/>
          </a:prstGeom>
          <a:noFill/>
          <a:ln w="9525">
            <a:noFill/>
            <a:miter lim="800000"/>
            <a:headEnd/>
            <a:tailEnd/>
          </a:ln>
          <a:effectLst/>
        </p:spPr>
        <p:txBody>
          <a:bodyPr wrap="none">
            <a:spAutoFit/>
          </a:bodyPr>
          <a:lstStyle/>
          <a:p>
            <a:r>
              <a:rPr lang="en-US" sz="2000" b="0" i="0"/>
              <a:t>Inguinal/femoral </a:t>
            </a:r>
          </a:p>
          <a:p>
            <a:r>
              <a:rPr lang="en-US" sz="2000" b="0" i="0"/>
              <a:t>bubos present</a:t>
            </a:r>
          </a:p>
        </p:txBody>
      </p:sp>
      <p:sp>
        <p:nvSpPr>
          <p:cNvPr id="360455" name="Rectangle 7"/>
          <p:cNvSpPr>
            <a:spLocks noChangeArrowheads="1"/>
          </p:cNvSpPr>
          <p:nvPr/>
        </p:nvSpPr>
        <p:spPr bwMode="auto">
          <a:xfrm>
            <a:off x="228600" y="5410200"/>
            <a:ext cx="2293938" cy="396875"/>
          </a:xfrm>
          <a:prstGeom prst="rect">
            <a:avLst/>
          </a:prstGeom>
          <a:noFill/>
          <a:ln w="9525">
            <a:noFill/>
            <a:miter lim="800000"/>
            <a:headEnd/>
            <a:tailEnd/>
          </a:ln>
          <a:effectLst/>
        </p:spPr>
        <p:txBody>
          <a:bodyPr wrap="none">
            <a:spAutoFit/>
          </a:bodyPr>
          <a:lstStyle/>
          <a:p>
            <a:pPr>
              <a:spcBef>
                <a:spcPct val="30000"/>
              </a:spcBef>
            </a:pPr>
            <a:r>
              <a:rPr lang="en-US" sz="2000" b="0" i="0"/>
              <a:t>Use  GUD flowchart</a:t>
            </a:r>
          </a:p>
        </p:txBody>
      </p:sp>
      <p:sp>
        <p:nvSpPr>
          <p:cNvPr id="360456" name="AutoShape 8"/>
          <p:cNvSpPr>
            <a:spLocks noChangeArrowheads="1"/>
          </p:cNvSpPr>
          <p:nvPr/>
        </p:nvSpPr>
        <p:spPr bwMode="auto">
          <a:xfrm>
            <a:off x="914400" y="990600"/>
            <a:ext cx="485775" cy="838200"/>
          </a:xfrm>
          <a:prstGeom prst="down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GB"/>
          </a:p>
        </p:txBody>
      </p:sp>
      <p:sp>
        <p:nvSpPr>
          <p:cNvPr id="360457" name="AutoShape 9"/>
          <p:cNvSpPr>
            <a:spLocks noChangeArrowheads="1"/>
          </p:cNvSpPr>
          <p:nvPr/>
        </p:nvSpPr>
        <p:spPr bwMode="auto">
          <a:xfrm>
            <a:off x="914400" y="1981200"/>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endParaRPr lang="en-GB"/>
          </a:p>
        </p:txBody>
      </p:sp>
      <p:sp>
        <p:nvSpPr>
          <p:cNvPr id="360458" name="AutoShape 10"/>
          <p:cNvSpPr>
            <a:spLocks noChangeArrowheads="1"/>
          </p:cNvSpPr>
          <p:nvPr/>
        </p:nvSpPr>
        <p:spPr bwMode="auto">
          <a:xfrm>
            <a:off x="838200" y="4572000"/>
            <a:ext cx="485775" cy="914400"/>
          </a:xfrm>
          <a:prstGeom prst="downArrow">
            <a:avLst>
              <a:gd name="adj1" fmla="val 50000"/>
              <a:gd name="adj2" fmla="val 47059"/>
            </a:avLst>
          </a:prstGeom>
          <a:solidFill>
            <a:schemeClr val="accent1"/>
          </a:solidFill>
          <a:ln w="9525">
            <a:solidFill>
              <a:schemeClr val="tx1"/>
            </a:solidFill>
            <a:miter lim="800000"/>
            <a:headEnd/>
            <a:tailEnd/>
          </a:ln>
          <a:effectLst/>
        </p:spPr>
        <p:txBody>
          <a:bodyPr wrap="none" anchor="ctr"/>
          <a:lstStyle/>
          <a:p>
            <a:endParaRPr lang="en-GB"/>
          </a:p>
        </p:txBody>
      </p:sp>
      <p:sp>
        <p:nvSpPr>
          <p:cNvPr id="360459" name="Rectangle 11"/>
          <p:cNvSpPr>
            <a:spLocks noChangeArrowheads="1"/>
          </p:cNvSpPr>
          <p:nvPr/>
        </p:nvSpPr>
        <p:spPr bwMode="auto">
          <a:xfrm>
            <a:off x="4267200" y="2514600"/>
            <a:ext cx="4572000" cy="701675"/>
          </a:xfrm>
          <a:prstGeom prst="rect">
            <a:avLst/>
          </a:prstGeom>
          <a:noFill/>
          <a:ln w="9525">
            <a:noFill/>
            <a:miter lim="800000"/>
            <a:headEnd/>
            <a:tailEnd/>
          </a:ln>
          <a:effectLst/>
        </p:spPr>
        <p:txBody>
          <a:bodyPr>
            <a:spAutoFit/>
          </a:bodyPr>
          <a:lstStyle/>
          <a:p>
            <a:r>
              <a:rPr lang="en-US" sz="2000" b="0" i="0"/>
              <a:t>Educate,counsel and test for HIV</a:t>
            </a:r>
          </a:p>
          <a:p>
            <a:r>
              <a:rPr lang="en-US" sz="2000" b="0" i="0"/>
              <a:t>Promote use of condoms</a:t>
            </a:r>
          </a:p>
        </p:txBody>
      </p:sp>
      <p:sp>
        <p:nvSpPr>
          <p:cNvPr id="360460" name="AutoShape 12"/>
          <p:cNvSpPr>
            <a:spLocks noChangeArrowheads="1"/>
          </p:cNvSpPr>
          <p:nvPr/>
        </p:nvSpPr>
        <p:spPr bwMode="auto">
          <a:xfrm>
            <a:off x="2133600" y="2590800"/>
            <a:ext cx="2209800" cy="485775"/>
          </a:xfrm>
          <a:prstGeom prst="rightArrow">
            <a:avLst>
              <a:gd name="adj1" fmla="val 50000"/>
              <a:gd name="adj2" fmla="val 113725"/>
            </a:avLst>
          </a:prstGeom>
          <a:solidFill>
            <a:schemeClr val="accent1"/>
          </a:solidFill>
          <a:ln w="9525">
            <a:solidFill>
              <a:schemeClr val="tx1"/>
            </a:solidFill>
            <a:miter lim="800000"/>
            <a:headEnd/>
            <a:tailEnd/>
          </a:ln>
          <a:effectLst/>
        </p:spPr>
        <p:txBody>
          <a:bodyPr wrap="none" anchor="ctr"/>
          <a:lstStyle/>
          <a:p>
            <a:endParaRPr lang="en-GB"/>
          </a:p>
        </p:txBody>
      </p:sp>
      <p:sp>
        <p:nvSpPr>
          <p:cNvPr id="360461" name="Rectangle 13"/>
          <p:cNvSpPr>
            <a:spLocks noChangeArrowheads="1"/>
          </p:cNvSpPr>
          <p:nvPr/>
        </p:nvSpPr>
        <p:spPr bwMode="auto">
          <a:xfrm>
            <a:off x="304800" y="4191000"/>
            <a:ext cx="1754188" cy="396875"/>
          </a:xfrm>
          <a:prstGeom prst="rect">
            <a:avLst/>
          </a:prstGeom>
          <a:noFill/>
          <a:ln w="9525">
            <a:noFill/>
            <a:miter lim="800000"/>
            <a:headEnd/>
            <a:tailEnd/>
          </a:ln>
          <a:effectLst/>
        </p:spPr>
        <p:txBody>
          <a:bodyPr wrap="none">
            <a:spAutoFit/>
          </a:bodyPr>
          <a:lstStyle/>
          <a:p>
            <a:pPr>
              <a:spcBef>
                <a:spcPct val="30000"/>
              </a:spcBef>
            </a:pPr>
            <a:r>
              <a:rPr lang="en-US" sz="2000" b="0" i="0"/>
              <a:t>Ulcers present?</a:t>
            </a:r>
          </a:p>
        </p:txBody>
      </p:sp>
      <p:sp>
        <p:nvSpPr>
          <p:cNvPr id="360462" name="AutoShape 14"/>
          <p:cNvSpPr>
            <a:spLocks noChangeArrowheads="1"/>
          </p:cNvSpPr>
          <p:nvPr/>
        </p:nvSpPr>
        <p:spPr bwMode="auto">
          <a:xfrm>
            <a:off x="838200" y="3276600"/>
            <a:ext cx="485775" cy="838200"/>
          </a:xfrm>
          <a:prstGeom prst="down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GB"/>
          </a:p>
        </p:txBody>
      </p:sp>
      <p:sp>
        <p:nvSpPr>
          <p:cNvPr id="360463" name="AutoShape 15"/>
          <p:cNvSpPr>
            <a:spLocks noChangeArrowheads="1"/>
          </p:cNvSpPr>
          <p:nvPr/>
        </p:nvSpPr>
        <p:spPr bwMode="auto">
          <a:xfrm>
            <a:off x="2057400" y="4114800"/>
            <a:ext cx="2209800" cy="485775"/>
          </a:xfrm>
          <a:prstGeom prst="rightArrow">
            <a:avLst>
              <a:gd name="adj1" fmla="val 50000"/>
              <a:gd name="adj2" fmla="val 113725"/>
            </a:avLst>
          </a:prstGeom>
          <a:solidFill>
            <a:schemeClr val="accent1"/>
          </a:solidFill>
          <a:ln w="9525">
            <a:solidFill>
              <a:schemeClr val="tx1"/>
            </a:solidFill>
            <a:miter lim="800000"/>
            <a:headEnd/>
            <a:tailEnd/>
          </a:ln>
          <a:effectLst/>
        </p:spPr>
        <p:txBody>
          <a:bodyPr wrap="none" anchor="ctr"/>
          <a:lstStyle/>
          <a:p>
            <a:endParaRPr lang="en-GB"/>
          </a:p>
        </p:txBody>
      </p:sp>
      <p:sp>
        <p:nvSpPr>
          <p:cNvPr id="360464" name="Rectangle 16"/>
          <p:cNvSpPr>
            <a:spLocks noChangeArrowheads="1"/>
          </p:cNvSpPr>
          <p:nvPr/>
        </p:nvSpPr>
        <p:spPr bwMode="auto">
          <a:xfrm>
            <a:off x="4191000" y="3810000"/>
            <a:ext cx="4572000" cy="1920875"/>
          </a:xfrm>
          <a:prstGeom prst="rect">
            <a:avLst/>
          </a:prstGeom>
          <a:noFill/>
          <a:ln w="9525">
            <a:noFill/>
            <a:miter lim="800000"/>
            <a:headEnd/>
            <a:tailEnd/>
          </a:ln>
          <a:effectLst/>
        </p:spPr>
        <p:txBody>
          <a:bodyPr>
            <a:spAutoFit/>
          </a:bodyPr>
          <a:lstStyle/>
          <a:p>
            <a:r>
              <a:rPr lang="en-US" sz="2000" b="0" i="0"/>
              <a:t>Treat for LGV and chancroid</a:t>
            </a:r>
          </a:p>
          <a:p>
            <a:r>
              <a:rPr lang="en-US" sz="2000" b="0" i="0"/>
              <a:t>If flactuant do aspiration</a:t>
            </a:r>
          </a:p>
          <a:p>
            <a:r>
              <a:rPr lang="en-US" sz="2000" b="0" i="0"/>
              <a:t>Partner RX </a:t>
            </a:r>
          </a:p>
          <a:p>
            <a:r>
              <a:rPr lang="en-US" sz="2000" b="0" i="0"/>
              <a:t>Education </a:t>
            </a:r>
          </a:p>
          <a:p>
            <a:r>
              <a:rPr lang="en-US" sz="2000" b="0" i="0"/>
              <a:t>HIV counsel/testing</a:t>
            </a:r>
          </a:p>
          <a:p>
            <a:r>
              <a:rPr lang="en-US" sz="2000" b="0" i="0"/>
              <a:t>Review after 7days</a:t>
            </a:r>
          </a:p>
        </p:txBody>
      </p:sp>
      <p:sp>
        <p:nvSpPr>
          <p:cNvPr id="360465" name="Rectangle 17"/>
          <p:cNvSpPr>
            <a:spLocks noChangeArrowheads="1"/>
          </p:cNvSpPr>
          <p:nvPr/>
        </p:nvSpPr>
        <p:spPr bwMode="auto">
          <a:xfrm>
            <a:off x="1219200" y="4724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0466" name="Rectangle 18"/>
          <p:cNvSpPr>
            <a:spLocks noChangeArrowheads="1"/>
          </p:cNvSpPr>
          <p:nvPr/>
        </p:nvSpPr>
        <p:spPr bwMode="auto">
          <a:xfrm>
            <a:off x="2819400" y="2209800"/>
            <a:ext cx="625475" cy="457200"/>
          </a:xfrm>
          <a:prstGeom prst="rect">
            <a:avLst/>
          </a:prstGeom>
          <a:noFill/>
          <a:ln w="9525">
            <a:noFill/>
            <a:miter lim="800000"/>
            <a:headEnd/>
            <a:tailEnd/>
          </a:ln>
          <a:effectLst/>
        </p:spPr>
        <p:txBody>
          <a:bodyPr wrap="none">
            <a:spAutoFit/>
          </a:bodyPr>
          <a:lstStyle/>
          <a:p>
            <a:pPr>
              <a:spcBef>
                <a:spcPct val="30000"/>
              </a:spcBef>
            </a:pPr>
            <a:r>
              <a:rPr lang="en-US" b="0" i="0">
                <a:solidFill>
                  <a:srgbClr val="FF0000"/>
                </a:solidFill>
              </a:rPr>
              <a:t>NO</a:t>
            </a:r>
          </a:p>
        </p:txBody>
      </p:sp>
      <p:sp>
        <p:nvSpPr>
          <p:cNvPr id="360467" name="Rectangle 19"/>
          <p:cNvSpPr>
            <a:spLocks noChangeArrowheads="1"/>
          </p:cNvSpPr>
          <p:nvPr/>
        </p:nvSpPr>
        <p:spPr bwMode="auto">
          <a:xfrm>
            <a:off x="1219200" y="3429000"/>
            <a:ext cx="760413" cy="457200"/>
          </a:xfrm>
          <a:prstGeom prst="rect">
            <a:avLst/>
          </a:prstGeom>
          <a:noFill/>
          <a:ln w="9525">
            <a:noFill/>
            <a:miter lim="800000"/>
            <a:headEnd/>
            <a:tailEnd/>
          </a:ln>
          <a:effectLst/>
        </p:spPr>
        <p:txBody>
          <a:bodyPr wrap="none">
            <a:spAutoFit/>
          </a:bodyPr>
          <a:lstStyle/>
          <a:p>
            <a:pPr>
              <a:spcBef>
                <a:spcPct val="30000"/>
              </a:spcBef>
            </a:pPr>
            <a:r>
              <a:rPr lang="en-US" b="0" i="0">
                <a:solidFill>
                  <a:srgbClr val="FF0000"/>
                </a:solidFill>
              </a:rPr>
              <a:t>YES</a:t>
            </a:r>
          </a:p>
        </p:txBody>
      </p:sp>
      <p:sp>
        <p:nvSpPr>
          <p:cNvPr id="360468" name="Rectangle 20"/>
          <p:cNvSpPr>
            <a:spLocks noChangeArrowheads="1"/>
          </p:cNvSpPr>
          <p:nvPr/>
        </p:nvSpPr>
        <p:spPr bwMode="auto">
          <a:xfrm>
            <a:off x="2974975" y="3851275"/>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Neonatal conjunctivitis/</a:t>
            </a:r>
            <a:r>
              <a:rPr lang="en-US" dirty="0" err="1" smtClean="0"/>
              <a:t>ophthalmia</a:t>
            </a:r>
            <a:r>
              <a:rPr lang="en-US" dirty="0" smtClean="0"/>
              <a:t> </a:t>
            </a:r>
            <a:r>
              <a:rPr lang="en-US" dirty="0" err="1" smtClean="0"/>
              <a:t>neonatorum</a:t>
            </a:r>
            <a:endParaRPr lang="en-US" dirty="0"/>
          </a:p>
        </p:txBody>
      </p:sp>
      <p:sp>
        <p:nvSpPr>
          <p:cNvPr id="3" name="Content Placeholder 2"/>
          <p:cNvSpPr>
            <a:spLocks noGrp="1"/>
          </p:cNvSpPr>
          <p:nvPr>
            <p:ph sz="quarter" idx="1"/>
          </p:nvPr>
        </p:nvSpPr>
        <p:spPr>
          <a:xfrm>
            <a:off x="914400" y="1700808"/>
            <a:ext cx="7772400" cy="4318992"/>
          </a:xfrm>
        </p:spPr>
        <p:txBody>
          <a:bodyPr/>
          <a:lstStyle/>
          <a:p>
            <a:r>
              <a:rPr lang="en-US" sz="3200" dirty="0" smtClean="0"/>
              <a:t>It is a form of bacterial conjunctivitis contracted from the mother during delivery.</a:t>
            </a:r>
          </a:p>
          <a:p>
            <a:r>
              <a:rPr lang="en-US" sz="3200" dirty="0" smtClean="0"/>
              <a:t>The main cause is Chlamydia and gonorrhea</a:t>
            </a:r>
          </a:p>
          <a:p>
            <a:r>
              <a:rPr lang="en-US" sz="3200" dirty="0" smtClean="0"/>
              <a:t>Eye ointment containing erythromycin or tetracycline is used to manage the condition.</a:t>
            </a:r>
          </a:p>
          <a:p>
            <a:r>
              <a:rPr lang="en-US" sz="3200" dirty="0" smtClean="0"/>
              <a:t>Eye ointment containing silver nitrate are not recommended because they can cause chemical conjunctivitis.</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a:t>
            </a:r>
            <a:endParaRPr lang="en-US" dirty="0"/>
          </a:p>
        </p:txBody>
      </p:sp>
      <p:sp>
        <p:nvSpPr>
          <p:cNvPr id="3" name="Content Placeholder 2"/>
          <p:cNvSpPr>
            <a:spLocks noGrp="1"/>
          </p:cNvSpPr>
          <p:nvPr>
            <p:ph sz="quarter" idx="1"/>
          </p:nvPr>
        </p:nvSpPr>
        <p:spPr>
          <a:xfrm>
            <a:off x="914400" y="1844824"/>
            <a:ext cx="7772400" cy="4174976"/>
          </a:xfrm>
        </p:spPr>
        <p:txBody>
          <a:bodyPr/>
          <a:lstStyle/>
          <a:p>
            <a:r>
              <a:rPr lang="en-US" sz="3200" dirty="0" smtClean="0"/>
              <a:t>Pain and tenderness in the eye </a:t>
            </a:r>
          </a:p>
          <a:p>
            <a:r>
              <a:rPr lang="en-US" sz="3200" dirty="0" err="1" smtClean="0"/>
              <a:t>Conjunctival</a:t>
            </a:r>
            <a:r>
              <a:rPr lang="en-US" sz="3200" dirty="0" smtClean="0"/>
              <a:t> shows </a:t>
            </a:r>
            <a:r>
              <a:rPr lang="en-US" sz="3200" dirty="0" err="1" smtClean="0"/>
              <a:t>hyperaemia</a:t>
            </a:r>
            <a:r>
              <a:rPr lang="en-US" sz="3200" dirty="0" smtClean="0"/>
              <a:t> and </a:t>
            </a:r>
            <a:r>
              <a:rPr lang="en-US" sz="3200" dirty="0" err="1" smtClean="0"/>
              <a:t>chemosis</a:t>
            </a:r>
            <a:r>
              <a:rPr lang="en-US" sz="3200" dirty="0" smtClean="0"/>
              <a:t> with eye lids usually swollen</a:t>
            </a:r>
          </a:p>
          <a:p>
            <a:r>
              <a:rPr lang="en-US" sz="3200" dirty="0" smtClean="0"/>
              <a:t>Corneal involvement</a:t>
            </a:r>
          </a:p>
          <a:p>
            <a:r>
              <a:rPr lang="en-US" sz="3200" dirty="0" err="1" smtClean="0"/>
              <a:t>Conjunctival</a:t>
            </a:r>
            <a:r>
              <a:rPr lang="en-US" sz="3200" dirty="0" smtClean="0"/>
              <a:t> discharge: purulent, </a:t>
            </a:r>
            <a:r>
              <a:rPr lang="en-US" sz="3200" dirty="0" err="1" smtClean="0"/>
              <a:t>mucoid</a:t>
            </a:r>
            <a:r>
              <a:rPr lang="en-US" sz="3200" dirty="0" smtClean="0"/>
              <a:t> or </a:t>
            </a:r>
            <a:r>
              <a:rPr lang="en-US" sz="3200" dirty="0" err="1" smtClean="0"/>
              <a:t>mucopurulent</a:t>
            </a:r>
            <a:r>
              <a:rPr lang="en-US" sz="3200" dirty="0" smtClean="0"/>
              <a:t> depending on the cause</a:t>
            </a:r>
          </a:p>
          <a:p>
            <a:endParaRPr lang="en-US" dirty="0" smtClean="0"/>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quarter" idx="1"/>
          </p:nvPr>
        </p:nvSpPr>
        <p:spPr/>
        <p:txBody>
          <a:bodyPr/>
          <a:lstStyle/>
          <a:p>
            <a:r>
              <a:rPr lang="en-US" dirty="0" smtClean="0"/>
              <a:t>Corneal ulceration-corneal </a:t>
            </a:r>
            <a:r>
              <a:rPr lang="en-US" dirty="0" err="1" smtClean="0"/>
              <a:t>opacification</a:t>
            </a:r>
            <a:r>
              <a:rPr lang="en-US" dirty="0" smtClean="0"/>
              <a:t> and </a:t>
            </a:r>
            <a:r>
              <a:rPr lang="en-US" dirty="0" err="1" smtClean="0"/>
              <a:t>staphyloma</a:t>
            </a:r>
            <a:r>
              <a:rPr lang="en-US" dirty="0" smtClean="0"/>
              <a:t> formation</a:t>
            </a:r>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sz="quarter" idx="1"/>
          </p:nvPr>
        </p:nvSpPr>
        <p:spPr/>
        <p:txBody>
          <a:bodyPr/>
          <a:lstStyle/>
          <a:p>
            <a:r>
              <a:rPr lang="en-US" dirty="0" smtClean="0"/>
              <a:t>Physical examination</a:t>
            </a:r>
          </a:p>
          <a:p>
            <a:r>
              <a:rPr lang="en-US" dirty="0" smtClean="0"/>
              <a:t>Culture and sensitivity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457200" y="381000"/>
            <a:ext cx="8229600" cy="6191272"/>
          </a:xfrm>
        </p:spPr>
        <p:txBody>
          <a:bodyPr>
            <a:normAutofit fontScale="92500" lnSpcReduction="10000"/>
          </a:bodyPr>
          <a:lstStyle/>
          <a:p>
            <a:pPr eaLnBrk="1" hangingPunct="1">
              <a:lnSpc>
                <a:spcPct val="90000"/>
              </a:lnSpc>
              <a:buFont typeface="Arial" charset="0"/>
              <a:buNone/>
            </a:pPr>
            <a:r>
              <a:rPr lang="en-GB" sz="3800" b="1" dirty="0" smtClean="0"/>
              <a:t>The commonest pathogens include</a:t>
            </a:r>
            <a:r>
              <a:rPr lang="en-GB" b="1" dirty="0" smtClean="0"/>
              <a:t>: </a:t>
            </a:r>
            <a:endParaRPr lang="sw-KE" b="1" dirty="0" smtClean="0"/>
          </a:p>
          <a:p>
            <a:pPr eaLnBrk="1" hangingPunct="1">
              <a:lnSpc>
                <a:spcPct val="150000"/>
              </a:lnSpc>
            </a:pPr>
            <a:endParaRPr lang="en-GB" sz="3800" b="1" u="sng" dirty="0" smtClean="0"/>
          </a:p>
          <a:p>
            <a:pPr eaLnBrk="1" hangingPunct="1">
              <a:lnSpc>
                <a:spcPct val="150000"/>
              </a:lnSpc>
            </a:pPr>
            <a:r>
              <a:rPr lang="en-GB" sz="3800" b="1" u="sng" dirty="0" smtClean="0"/>
              <a:t>Bacteria</a:t>
            </a:r>
            <a:r>
              <a:rPr lang="en-GB" sz="3800" dirty="0" smtClean="0"/>
              <a:t>: Chlamydia, Gonococcus, Haemophilus ducreyi, Treponema pallidum</a:t>
            </a:r>
            <a:endParaRPr lang="sw-KE" sz="3800" dirty="0" smtClean="0"/>
          </a:p>
          <a:p>
            <a:pPr eaLnBrk="1" hangingPunct="1">
              <a:lnSpc>
                <a:spcPct val="150000"/>
              </a:lnSpc>
            </a:pPr>
            <a:r>
              <a:rPr lang="en-GB" sz="3800" b="1" u="sng" dirty="0" smtClean="0"/>
              <a:t>Viruses</a:t>
            </a:r>
            <a:r>
              <a:rPr lang="en-GB" sz="3800" dirty="0" smtClean="0"/>
              <a:t>:, Hepatitis B, HIV, HPV (Human Papilloma Virus) genital herpes simplex</a:t>
            </a:r>
            <a:endParaRPr lang="sw-KE" sz="3800" dirty="0" smtClean="0"/>
          </a:p>
          <a:p>
            <a:pPr eaLnBrk="1" hangingPunct="1">
              <a:lnSpc>
                <a:spcPct val="150000"/>
              </a:lnSpc>
            </a:pPr>
            <a:r>
              <a:rPr lang="en-GB" sz="3800" b="1" u="sng" dirty="0" smtClean="0"/>
              <a:t>Protozoa</a:t>
            </a:r>
            <a:r>
              <a:rPr lang="en-GB" sz="3800" dirty="0" smtClean="0"/>
              <a:t>: Trichomonas vaginalis</a:t>
            </a:r>
            <a:endParaRPr lang="sw-KE" sz="3800" dirty="0" smtClean="0"/>
          </a:p>
          <a:p>
            <a:pPr eaLnBrk="1" hangingPunct="1">
              <a:lnSpc>
                <a:spcPct val="150000"/>
              </a:lnSpc>
            </a:pPr>
            <a:r>
              <a:rPr lang="en-GB" sz="3800" b="1" u="sng" dirty="0" smtClean="0"/>
              <a:t>Others</a:t>
            </a:r>
            <a:r>
              <a:rPr lang="en-GB" sz="3800" dirty="0" smtClean="0"/>
              <a:t>: pubic lice</a:t>
            </a:r>
            <a:endParaRPr lang="sw-KE" sz="3800" dirty="0" smtClean="0"/>
          </a:p>
          <a:p>
            <a:pPr eaLnBrk="1" hangingPunct="1">
              <a:lnSpc>
                <a:spcPct val="90000"/>
              </a:lnSpc>
            </a:pPr>
            <a:endParaRPr lang="sw-KE" dirty="0" smtClean="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Prevention and control </a:t>
            </a:r>
            <a:endParaRPr lang="en-US" dirty="0"/>
          </a:p>
        </p:txBody>
      </p:sp>
      <p:sp>
        <p:nvSpPr>
          <p:cNvPr id="3" name="Content Placeholder 2"/>
          <p:cNvSpPr>
            <a:spLocks noGrp="1"/>
          </p:cNvSpPr>
          <p:nvPr>
            <p:ph sz="quarter" idx="1"/>
          </p:nvPr>
        </p:nvSpPr>
        <p:spPr>
          <a:xfrm>
            <a:off x="251520" y="1052736"/>
            <a:ext cx="8892480" cy="5616624"/>
          </a:xfrm>
        </p:spPr>
        <p:txBody>
          <a:bodyPr>
            <a:normAutofit lnSpcReduction="10000"/>
          </a:bodyPr>
          <a:lstStyle/>
          <a:p>
            <a:r>
              <a:rPr lang="en-US" dirty="0" smtClean="0"/>
              <a:t>Prophylaxis needs antenatal, natal, and post-natal care.</a:t>
            </a:r>
          </a:p>
          <a:p>
            <a:r>
              <a:rPr lang="en-US" b="1" dirty="0" smtClean="0"/>
              <a:t>Antenatal measures include</a:t>
            </a:r>
            <a:r>
              <a:rPr lang="en-US" dirty="0" smtClean="0"/>
              <a:t>:- thorough care of mother and treatment of genital infections when suspected.</a:t>
            </a:r>
          </a:p>
          <a:p>
            <a:r>
              <a:rPr lang="en-US" b="1" dirty="0" smtClean="0"/>
              <a:t>Natal measures </a:t>
            </a:r>
            <a:r>
              <a:rPr lang="en-US" dirty="0" smtClean="0"/>
              <a:t>are of utmost importance as mostly infection occurs during childbirth. Deliveries should be conducted under hygienic conditions taking all aseptic measures. The newborn baby's closed lids should be thoroughly cleansed and dried.</a:t>
            </a:r>
          </a:p>
          <a:p>
            <a:r>
              <a:rPr lang="en-US" b="1" dirty="0" smtClean="0"/>
              <a:t>Postnatal measures include:</a:t>
            </a:r>
          </a:p>
          <a:p>
            <a:pPr lvl="1">
              <a:buFont typeface="Wingdings" pitchFamily="2" charset="2"/>
              <a:buChar char="Ø"/>
            </a:pPr>
            <a:r>
              <a:rPr lang="en-US" dirty="0" smtClean="0"/>
              <a:t>Use of 1% tetracycline ointment or 0.5% erythromycin ointment  into the eyes of babies immediately after birth</a:t>
            </a:r>
          </a:p>
          <a:p>
            <a:pPr lvl="1">
              <a:buFont typeface="Wingdings" pitchFamily="2" charset="2"/>
              <a:buChar char="Ø"/>
            </a:pPr>
            <a:r>
              <a:rPr lang="en-US" dirty="0" smtClean="0"/>
              <a:t>Single injection of </a:t>
            </a:r>
            <a:r>
              <a:rPr lang="en-US" dirty="0" err="1" smtClean="0"/>
              <a:t>ceftriaxone</a:t>
            </a:r>
            <a:r>
              <a:rPr lang="en-US" dirty="0" smtClean="0"/>
              <a:t> 50 mg/kg IM or IV should be given to infants born to mothers with untreated </a:t>
            </a:r>
            <a:r>
              <a:rPr lang="en-US" dirty="0" err="1" smtClean="0"/>
              <a:t>gonococcal</a:t>
            </a:r>
            <a:r>
              <a:rPr lang="en-US" dirty="0" smtClean="0"/>
              <a:t> infection.</a:t>
            </a:r>
          </a:p>
          <a:p>
            <a:pPr lvl="1">
              <a:buFont typeface="Wingdings" pitchFamily="2" charset="2"/>
              <a:buChar char="Ø"/>
            </a:pPr>
            <a:r>
              <a:rPr lang="en-US" dirty="0" smtClean="0"/>
              <a:t>Curative treatment as a rule, </a:t>
            </a:r>
            <a:r>
              <a:rPr lang="en-US" dirty="0" err="1" smtClean="0"/>
              <a:t>conjunctival</a:t>
            </a:r>
            <a:r>
              <a:rPr lang="en-US" dirty="0" smtClean="0"/>
              <a:t> cytology samples and culture sensitivity swabs should be taken before starting treatment</a:t>
            </a:r>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562074"/>
          </a:xfrm>
        </p:spPr>
        <p:txBody>
          <a:bodyPr>
            <a:normAutofit fontScale="90000"/>
          </a:bodyPr>
          <a:lstStyle/>
          <a:p>
            <a:r>
              <a:rPr lang="en-US" dirty="0" smtClean="0"/>
              <a:t>Prevention and control cont’ </a:t>
            </a:r>
            <a:endParaRPr lang="en-US" dirty="0"/>
          </a:p>
        </p:txBody>
      </p:sp>
      <p:sp>
        <p:nvSpPr>
          <p:cNvPr id="3" name="Content Placeholder 2"/>
          <p:cNvSpPr>
            <a:spLocks noGrp="1"/>
          </p:cNvSpPr>
          <p:nvPr>
            <p:ph sz="quarter" idx="1"/>
          </p:nvPr>
        </p:nvSpPr>
        <p:spPr>
          <a:xfrm>
            <a:off x="0" y="1052736"/>
            <a:ext cx="9144000" cy="5616624"/>
          </a:xfrm>
          <a:ln>
            <a:noFill/>
          </a:ln>
        </p:spPr>
        <p:txBody>
          <a:bodyPr>
            <a:normAutofit/>
          </a:bodyPr>
          <a:lstStyle/>
          <a:p>
            <a:r>
              <a:rPr lang="en-US" dirty="0" smtClean="0"/>
              <a:t>Chemical </a:t>
            </a:r>
            <a:r>
              <a:rPr lang="en-US" dirty="0" err="1" smtClean="0"/>
              <a:t>ophthalmia</a:t>
            </a:r>
            <a:r>
              <a:rPr lang="en-US" dirty="0" smtClean="0"/>
              <a:t> </a:t>
            </a:r>
            <a:r>
              <a:rPr lang="en-US" dirty="0" err="1" smtClean="0"/>
              <a:t>neonatorum</a:t>
            </a:r>
            <a:r>
              <a:rPr lang="en-US" dirty="0" smtClean="0"/>
              <a:t> is a self-limiting condition and does not require any treatment.</a:t>
            </a:r>
          </a:p>
          <a:p>
            <a:r>
              <a:rPr lang="en-US" dirty="0" err="1" smtClean="0"/>
              <a:t>Gonococcal</a:t>
            </a:r>
            <a:r>
              <a:rPr lang="en-US" dirty="0" smtClean="0"/>
              <a:t> </a:t>
            </a:r>
            <a:r>
              <a:rPr lang="en-US" dirty="0" err="1" smtClean="0"/>
              <a:t>ophthalmia</a:t>
            </a:r>
            <a:r>
              <a:rPr lang="en-US" dirty="0" smtClean="0"/>
              <a:t> </a:t>
            </a:r>
            <a:r>
              <a:rPr lang="en-US" dirty="0" err="1" smtClean="0"/>
              <a:t>neonatorum</a:t>
            </a:r>
            <a:r>
              <a:rPr lang="en-US" dirty="0" smtClean="0"/>
              <a:t> needs prompt treatment to prevent complications. Topical therapy should include:-</a:t>
            </a:r>
          </a:p>
          <a:p>
            <a:pPr lvl="1">
              <a:buFont typeface="Wingdings" pitchFamily="2" charset="2"/>
              <a:buChar char="Ø"/>
            </a:pPr>
            <a:r>
              <a:rPr lang="en-US" dirty="0" smtClean="0"/>
              <a:t>Saline </a:t>
            </a:r>
            <a:r>
              <a:rPr lang="en-US" dirty="0" err="1" smtClean="0"/>
              <a:t>lavage</a:t>
            </a:r>
            <a:r>
              <a:rPr lang="en-US" dirty="0" smtClean="0"/>
              <a:t> hourly till the discharge is eliminated</a:t>
            </a:r>
          </a:p>
          <a:p>
            <a:pPr lvl="1">
              <a:buFont typeface="Wingdings" pitchFamily="2" charset="2"/>
              <a:buChar char="Ø"/>
            </a:pPr>
            <a:r>
              <a:rPr lang="en-US" dirty="0" err="1" smtClean="0"/>
              <a:t>Bacitracin</a:t>
            </a:r>
            <a:r>
              <a:rPr lang="en-US" dirty="0" smtClean="0"/>
              <a:t> eye ointment four times per day (Because of resistant strains topical penicillin therapy is not reliable. However in cases with proved penicillin susceptibility, penicillin drops 5000 to 10000 units per ml should be instilled every minute for half an hour, every five minutes for next half an hour and then half-hourly till infection is controlled)</a:t>
            </a:r>
          </a:p>
          <a:p>
            <a:pPr lvl="1">
              <a:buFont typeface="Wingdings" pitchFamily="2" charset="2"/>
              <a:buChar char="Ø"/>
            </a:pPr>
            <a:r>
              <a:rPr lang="en-US" dirty="0" smtClean="0"/>
              <a:t>If the cornea is involved then atropine </a:t>
            </a:r>
            <a:r>
              <a:rPr lang="en-US" dirty="0" err="1" smtClean="0"/>
              <a:t>sulphate</a:t>
            </a:r>
            <a:r>
              <a:rPr lang="en-US" dirty="0" smtClean="0"/>
              <a:t> ointment should be applied.</a:t>
            </a:r>
          </a:p>
          <a:p>
            <a:pPr lvl="1">
              <a:buFont typeface="Wingdings" pitchFamily="2" charset="2"/>
              <a:buChar char="Ø"/>
            </a:pPr>
            <a:r>
              <a:rPr lang="en-US" dirty="0" smtClean="0"/>
              <a:t>The advice of both the pediatrician and ophthalmologist should be sought for proper management.</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0" y="0"/>
            <a:ext cx="7772400" cy="476672"/>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NEONETAL </a:t>
            </a:r>
            <a:r>
              <a:rPr lang="en-US" sz="2000" dirty="0"/>
              <a:t>CONJUCTIVITIS</a:t>
            </a:r>
          </a:p>
        </p:txBody>
      </p:sp>
      <p:sp>
        <p:nvSpPr>
          <p:cNvPr id="362500" name="Rectangle 4"/>
          <p:cNvSpPr>
            <a:spLocks noChangeArrowheads="1"/>
          </p:cNvSpPr>
          <p:nvPr/>
        </p:nvSpPr>
        <p:spPr bwMode="auto">
          <a:xfrm>
            <a:off x="152400" y="430213"/>
            <a:ext cx="2208213" cy="396875"/>
          </a:xfrm>
          <a:prstGeom prst="rect">
            <a:avLst/>
          </a:prstGeom>
          <a:noFill/>
          <a:ln w="9525">
            <a:noFill/>
            <a:miter lim="800000"/>
            <a:headEnd/>
            <a:tailEnd/>
          </a:ln>
          <a:effectLst/>
        </p:spPr>
        <p:txBody>
          <a:bodyPr wrap="none">
            <a:spAutoFit/>
          </a:bodyPr>
          <a:lstStyle/>
          <a:p>
            <a:r>
              <a:rPr lang="en-US" sz="2000" b="0" i="0"/>
              <a:t>Neonate with eye D</a:t>
            </a:r>
          </a:p>
        </p:txBody>
      </p:sp>
      <p:sp>
        <p:nvSpPr>
          <p:cNvPr id="362501" name="Rectangle 5"/>
          <p:cNvSpPr>
            <a:spLocks noChangeArrowheads="1"/>
          </p:cNvSpPr>
          <p:nvPr/>
        </p:nvSpPr>
        <p:spPr bwMode="auto">
          <a:xfrm>
            <a:off x="228600" y="1371600"/>
            <a:ext cx="2166938" cy="396875"/>
          </a:xfrm>
          <a:prstGeom prst="rect">
            <a:avLst/>
          </a:prstGeom>
          <a:noFill/>
          <a:ln w="9525">
            <a:noFill/>
            <a:miter lim="800000"/>
            <a:headEnd/>
            <a:tailEnd/>
          </a:ln>
          <a:effectLst/>
        </p:spPr>
        <p:txBody>
          <a:bodyPr wrap="none">
            <a:spAutoFit/>
          </a:bodyPr>
          <a:lstStyle/>
          <a:p>
            <a:r>
              <a:rPr lang="en-US" sz="2000" b="0" i="0"/>
              <a:t>Take HX and exam</a:t>
            </a:r>
          </a:p>
        </p:txBody>
      </p:sp>
      <p:sp>
        <p:nvSpPr>
          <p:cNvPr id="362502" name="Rectangle 6"/>
          <p:cNvSpPr>
            <a:spLocks noChangeArrowheads="1"/>
          </p:cNvSpPr>
          <p:nvPr/>
        </p:nvSpPr>
        <p:spPr bwMode="auto">
          <a:xfrm>
            <a:off x="152400" y="2286000"/>
            <a:ext cx="4572000" cy="701675"/>
          </a:xfrm>
          <a:prstGeom prst="rect">
            <a:avLst/>
          </a:prstGeom>
          <a:noFill/>
          <a:ln w="9525">
            <a:noFill/>
            <a:miter lim="800000"/>
            <a:headEnd/>
            <a:tailEnd/>
          </a:ln>
          <a:effectLst/>
        </p:spPr>
        <p:txBody>
          <a:bodyPr>
            <a:spAutoFit/>
          </a:bodyPr>
          <a:lstStyle/>
          <a:p>
            <a:r>
              <a:rPr lang="en-US" sz="2000" b="0" i="0"/>
              <a:t>Bilateral or unilateral swollen eyelids</a:t>
            </a:r>
          </a:p>
          <a:p>
            <a:r>
              <a:rPr lang="en-US" sz="2000" b="0" i="0"/>
              <a:t>With purulent D</a:t>
            </a:r>
          </a:p>
        </p:txBody>
      </p:sp>
      <p:sp>
        <p:nvSpPr>
          <p:cNvPr id="362503" name="Rectangle 7"/>
          <p:cNvSpPr>
            <a:spLocks noChangeArrowheads="1"/>
          </p:cNvSpPr>
          <p:nvPr/>
        </p:nvSpPr>
        <p:spPr bwMode="auto">
          <a:xfrm>
            <a:off x="0" y="3505200"/>
            <a:ext cx="4572000" cy="1311275"/>
          </a:xfrm>
          <a:prstGeom prst="rect">
            <a:avLst/>
          </a:prstGeom>
          <a:noFill/>
          <a:ln w="9525">
            <a:noFill/>
            <a:miter lim="800000"/>
            <a:headEnd/>
            <a:tailEnd/>
          </a:ln>
          <a:effectLst/>
        </p:spPr>
        <p:txBody>
          <a:bodyPr>
            <a:spAutoFit/>
          </a:bodyPr>
          <a:lstStyle/>
          <a:p>
            <a:r>
              <a:rPr lang="en-US" sz="2000" b="0" i="0"/>
              <a:t>Treat for gonorrhoea and chlamydia </a:t>
            </a:r>
          </a:p>
          <a:p>
            <a:r>
              <a:rPr lang="en-US" sz="2000" b="0" i="0"/>
              <a:t>Treat mother and partner for G&amp;C </a:t>
            </a:r>
          </a:p>
          <a:p>
            <a:r>
              <a:rPr lang="en-US" sz="2000" b="0" i="0"/>
              <a:t>Educate mother </a:t>
            </a:r>
          </a:p>
          <a:p>
            <a:r>
              <a:rPr lang="en-US" sz="2000" b="0" i="0"/>
              <a:t>Return in 3 days</a:t>
            </a:r>
            <a:r>
              <a:rPr lang="en-US" sz="2000"/>
              <a:t> </a:t>
            </a:r>
          </a:p>
        </p:txBody>
      </p:sp>
      <p:sp>
        <p:nvSpPr>
          <p:cNvPr id="362504" name="Rectangle 8"/>
          <p:cNvSpPr>
            <a:spLocks noChangeArrowheads="1"/>
          </p:cNvSpPr>
          <p:nvPr/>
        </p:nvSpPr>
        <p:spPr bwMode="auto">
          <a:xfrm>
            <a:off x="457200" y="5257800"/>
            <a:ext cx="1282700" cy="396875"/>
          </a:xfrm>
          <a:prstGeom prst="rect">
            <a:avLst/>
          </a:prstGeom>
          <a:noFill/>
          <a:ln w="9525">
            <a:noFill/>
            <a:miter lim="800000"/>
            <a:headEnd/>
            <a:tailEnd/>
          </a:ln>
          <a:effectLst/>
        </p:spPr>
        <p:txBody>
          <a:bodyPr wrap="none">
            <a:spAutoFit/>
          </a:bodyPr>
          <a:lstStyle/>
          <a:p>
            <a:pPr>
              <a:spcBef>
                <a:spcPct val="30000"/>
              </a:spcBef>
            </a:pPr>
            <a:r>
              <a:rPr lang="en-US" sz="2000" b="0" i="0"/>
              <a:t>Improved?</a:t>
            </a:r>
          </a:p>
        </p:txBody>
      </p:sp>
      <p:sp>
        <p:nvSpPr>
          <p:cNvPr id="362505" name="Rectangle 9"/>
          <p:cNvSpPr>
            <a:spLocks noChangeArrowheads="1"/>
          </p:cNvSpPr>
          <p:nvPr/>
        </p:nvSpPr>
        <p:spPr bwMode="auto">
          <a:xfrm>
            <a:off x="457200" y="6172200"/>
            <a:ext cx="2614602" cy="369332"/>
          </a:xfrm>
          <a:prstGeom prst="rect">
            <a:avLst/>
          </a:prstGeom>
          <a:noFill/>
          <a:ln w="9525">
            <a:noFill/>
            <a:miter lim="800000"/>
            <a:headEnd/>
            <a:tailEnd/>
          </a:ln>
          <a:effectLst/>
        </p:spPr>
        <p:txBody>
          <a:bodyPr wrap="square">
            <a:spAutoFit/>
          </a:bodyPr>
          <a:lstStyle/>
          <a:p>
            <a:r>
              <a:rPr lang="en-US" b="0" i="0" dirty="0"/>
              <a:t>CT RX</a:t>
            </a:r>
          </a:p>
        </p:txBody>
      </p:sp>
      <p:sp>
        <p:nvSpPr>
          <p:cNvPr id="362506" name="AutoShape 10"/>
          <p:cNvSpPr>
            <a:spLocks noChangeArrowheads="1"/>
          </p:cNvSpPr>
          <p:nvPr/>
        </p:nvSpPr>
        <p:spPr bwMode="auto">
          <a:xfrm>
            <a:off x="914400" y="7620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7" name="AutoShape 11"/>
          <p:cNvSpPr>
            <a:spLocks noChangeArrowheads="1"/>
          </p:cNvSpPr>
          <p:nvPr/>
        </p:nvSpPr>
        <p:spPr bwMode="auto">
          <a:xfrm>
            <a:off x="838200" y="5562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8" name="AutoShape 12"/>
          <p:cNvSpPr>
            <a:spLocks noChangeArrowheads="1"/>
          </p:cNvSpPr>
          <p:nvPr/>
        </p:nvSpPr>
        <p:spPr bwMode="auto">
          <a:xfrm>
            <a:off x="838200" y="47244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9" name="AutoShape 13"/>
          <p:cNvSpPr>
            <a:spLocks noChangeArrowheads="1"/>
          </p:cNvSpPr>
          <p:nvPr/>
        </p:nvSpPr>
        <p:spPr bwMode="auto">
          <a:xfrm>
            <a:off x="914400" y="2895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10" name="AutoShape 14"/>
          <p:cNvSpPr>
            <a:spLocks noChangeArrowheads="1"/>
          </p:cNvSpPr>
          <p:nvPr/>
        </p:nvSpPr>
        <p:spPr bwMode="auto">
          <a:xfrm>
            <a:off x="914400" y="1752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11" name="AutoShape 15"/>
          <p:cNvSpPr>
            <a:spLocks noChangeArrowheads="1"/>
          </p:cNvSpPr>
          <p:nvPr/>
        </p:nvSpPr>
        <p:spPr bwMode="auto">
          <a:xfrm>
            <a:off x="4500562" y="2209800"/>
            <a:ext cx="1062038" cy="485775"/>
          </a:xfrm>
          <a:prstGeom prst="rightArrow">
            <a:avLst>
              <a:gd name="adj1" fmla="val 50000"/>
              <a:gd name="adj2" fmla="val 70588"/>
            </a:avLst>
          </a:prstGeom>
          <a:solidFill>
            <a:schemeClr val="accent1"/>
          </a:solidFill>
          <a:ln w="9525">
            <a:solidFill>
              <a:schemeClr val="tx1"/>
            </a:solidFill>
            <a:miter lim="800000"/>
            <a:headEnd/>
            <a:tailEnd/>
          </a:ln>
          <a:effectLst/>
        </p:spPr>
        <p:txBody>
          <a:bodyPr wrap="none" anchor="ctr"/>
          <a:lstStyle/>
          <a:p>
            <a:endParaRPr lang="en-GB"/>
          </a:p>
        </p:txBody>
      </p:sp>
      <p:sp>
        <p:nvSpPr>
          <p:cNvPr id="362512" name="Rectangle 16"/>
          <p:cNvSpPr>
            <a:spLocks noChangeArrowheads="1"/>
          </p:cNvSpPr>
          <p:nvPr/>
        </p:nvSpPr>
        <p:spPr bwMode="auto">
          <a:xfrm>
            <a:off x="5638800" y="2209800"/>
            <a:ext cx="4572000" cy="701675"/>
          </a:xfrm>
          <a:prstGeom prst="rect">
            <a:avLst/>
          </a:prstGeom>
          <a:noFill/>
          <a:ln w="9525">
            <a:noFill/>
            <a:miter lim="800000"/>
            <a:headEnd/>
            <a:tailEnd/>
          </a:ln>
          <a:effectLst/>
        </p:spPr>
        <p:txBody>
          <a:bodyPr>
            <a:spAutoFit/>
          </a:bodyPr>
          <a:lstStyle/>
          <a:p>
            <a:r>
              <a:rPr lang="en-US" sz="2000" b="0" i="0"/>
              <a:t>Reassure mother</a:t>
            </a:r>
          </a:p>
          <a:p>
            <a:r>
              <a:rPr lang="en-US" sz="2000" b="0" i="0"/>
              <a:t>TCA PRN</a:t>
            </a:r>
            <a:r>
              <a:rPr lang="en-US" sz="2000"/>
              <a:t> </a:t>
            </a:r>
          </a:p>
        </p:txBody>
      </p:sp>
      <p:sp>
        <p:nvSpPr>
          <p:cNvPr id="362513" name="AutoShape 17"/>
          <p:cNvSpPr>
            <a:spLocks noChangeArrowheads="1"/>
          </p:cNvSpPr>
          <p:nvPr/>
        </p:nvSpPr>
        <p:spPr bwMode="auto">
          <a:xfrm>
            <a:off x="1905000" y="5181600"/>
            <a:ext cx="1371600" cy="485775"/>
          </a:xfrm>
          <a:prstGeom prst="rightArrow">
            <a:avLst>
              <a:gd name="adj1" fmla="val 50000"/>
              <a:gd name="adj2" fmla="val 70588"/>
            </a:avLst>
          </a:prstGeom>
          <a:solidFill>
            <a:schemeClr val="accent1"/>
          </a:solidFill>
          <a:ln w="9525">
            <a:solidFill>
              <a:schemeClr val="tx1"/>
            </a:solidFill>
            <a:miter lim="800000"/>
            <a:headEnd/>
            <a:tailEnd/>
          </a:ln>
          <a:effectLst/>
        </p:spPr>
        <p:txBody>
          <a:bodyPr wrap="none" anchor="ctr"/>
          <a:lstStyle/>
          <a:p>
            <a:endParaRPr lang="en-GB"/>
          </a:p>
        </p:txBody>
      </p:sp>
      <p:sp>
        <p:nvSpPr>
          <p:cNvPr id="362514" name="Rectangle 18"/>
          <p:cNvSpPr>
            <a:spLocks noChangeArrowheads="1"/>
          </p:cNvSpPr>
          <p:nvPr/>
        </p:nvSpPr>
        <p:spPr bwMode="auto">
          <a:xfrm>
            <a:off x="3276600" y="5105400"/>
            <a:ext cx="1301750" cy="457200"/>
          </a:xfrm>
          <a:prstGeom prst="rect">
            <a:avLst/>
          </a:prstGeom>
          <a:noFill/>
          <a:ln w="9525">
            <a:noFill/>
            <a:miter lim="800000"/>
            <a:headEnd/>
            <a:tailEnd/>
          </a:ln>
          <a:effectLst/>
        </p:spPr>
        <p:txBody>
          <a:bodyPr wrap="none">
            <a:spAutoFit/>
          </a:bodyPr>
          <a:lstStyle/>
          <a:p>
            <a:pPr>
              <a:spcBef>
                <a:spcPct val="30000"/>
              </a:spcBef>
            </a:pPr>
            <a:r>
              <a:rPr lang="en-US" b="0" i="0"/>
              <a:t>REFFER</a:t>
            </a:r>
          </a:p>
        </p:txBody>
      </p:sp>
      <p:sp>
        <p:nvSpPr>
          <p:cNvPr id="362515" name="Rectangle 19"/>
          <p:cNvSpPr>
            <a:spLocks noChangeArrowheads="1"/>
          </p:cNvSpPr>
          <p:nvPr/>
        </p:nvSpPr>
        <p:spPr bwMode="auto">
          <a:xfrm>
            <a:off x="1066800" y="56388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2516" name="Rectangle 20"/>
          <p:cNvSpPr>
            <a:spLocks noChangeArrowheads="1"/>
          </p:cNvSpPr>
          <p:nvPr/>
        </p:nvSpPr>
        <p:spPr bwMode="auto">
          <a:xfrm>
            <a:off x="1219200" y="4724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2518" name="Rectangle 22"/>
          <p:cNvSpPr>
            <a:spLocks noChangeArrowheads="1"/>
          </p:cNvSpPr>
          <p:nvPr/>
        </p:nvSpPr>
        <p:spPr bwMode="auto">
          <a:xfrm>
            <a:off x="2057400" y="48768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62520" name="Rectangle 24"/>
          <p:cNvSpPr>
            <a:spLocks noChangeArrowheads="1"/>
          </p:cNvSpPr>
          <p:nvPr/>
        </p:nvSpPr>
        <p:spPr bwMode="auto">
          <a:xfrm>
            <a:off x="1371600" y="2971800"/>
            <a:ext cx="2895600" cy="457200"/>
          </a:xfrm>
          <a:prstGeom prst="rect">
            <a:avLst/>
          </a:prstGeom>
          <a:noFill/>
          <a:ln w="9525">
            <a:noFill/>
            <a:miter lim="800000"/>
            <a:headEnd/>
            <a:tailEnd/>
          </a:ln>
          <a:effectLst/>
        </p:spPr>
        <p:txBody>
          <a:bodyPr>
            <a:spAutoFit/>
          </a:bodyPr>
          <a:lstStyle/>
          <a:p>
            <a:r>
              <a:rPr lang="en-US" b="0" i="0" dirty="0">
                <a:solidFill>
                  <a:srgbClr val="FF0000"/>
                </a:solidFill>
              </a:rPr>
              <a:t>YES</a:t>
            </a:r>
          </a:p>
        </p:txBody>
      </p:sp>
      <p:sp>
        <p:nvSpPr>
          <p:cNvPr id="362522" name="Rectangle 26"/>
          <p:cNvSpPr>
            <a:spLocks noChangeArrowheads="1"/>
          </p:cNvSpPr>
          <p:nvPr/>
        </p:nvSpPr>
        <p:spPr bwMode="auto">
          <a:xfrm>
            <a:off x="4419600" y="19050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quarter" idx="1"/>
          </p:nvPr>
        </p:nvSpPr>
        <p:spPr/>
        <p:txBody>
          <a:bodyPr>
            <a:normAutofit/>
          </a:bodyPr>
          <a:lstStyle/>
          <a:p>
            <a:r>
              <a:rPr lang="en-US" dirty="0" err="1" smtClean="0"/>
              <a:t>Opthalmia</a:t>
            </a:r>
            <a:r>
              <a:rPr lang="en-US" dirty="0" smtClean="0"/>
              <a:t> neonatorum treatment </a:t>
            </a:r>
            <a:r>
              <a:rPr lang="en-US" dirty="0" smtClean="0"/>
              <a:t>1</a:t>
            </a:r>
            <a:r>
              <a:rPr lang="en-US" dirty="0" smtClean="0"/>
              <a:t>% Tetracycline eye ointment TDS X </a:t>
            </a:r>
            <a:r>
              <a:rPr lang="en-US" dirty="0" smtClean="0"/>
              <a:t>10 </a:t>
            </a:r>
            <a:r>
              <a:rPr lang="en-US" dirty="0" smtClean="0"/>
              <a:t>days </a:t>
            </a:r>
          </a:p>
          <a:p>
            <a:r>
              <a:rPr lang="en-US" dirty="0" smtClean="0"/>
              <a:t>Treat mother for cervicitis and her </a:t>
            </a:r>
            <a:r>
              <a:rPr lang="en-US" dirty="0" smtClean="0"/>
              <a:t>partner </a:t>
            </a:r>
            <a:r>
              <a:rPr lang="en-US" dirty="0" smtClean="0"/>
              <a:t>for </a:t>
            </a:r>
            <a:r>
              <a:rPr lang="en-US" dirty="0" smtClean="0"/>
              <a:t>urethritis</a:t>
            </a:r>
          </a:p>
          <a:p>
            <a:r>
              <a:rPr lang="en-US" dirty="0" smtClean="0"/>
              <a:t>Follow up within 24 </a:t>
            </a:r>
            <a:r>
              <a:rPr lang="en-US" dirty="0" smtClean="0"/>
              <a:t>hours</a:t>
            </a:r>
          </a:p>
          <a:p>
            <a:pPr algn="ctr">
              <a:buNone/>
            </a:pPr>
            <a:r>
              <a:rPr lang="en-US" dirty="0" smtClean="0"/>
              <a:t>Improving </a:t>
            </a:r>
            <a:endParaRPr lang="en-US" dirty="0" smtClean="0"/>
          </a:p>
          <a:p>
            <a:r>
              <a:rPr lang="en-US" dirty="0" smtClean="0"/>
              <a:t>Continue with 1% </a:t>
            </a:r>
            <a:r>
              <a:rPr lang="en-US" dirty="0" err="1" smtClean="0"/>
              <a:t>etracycline</a:t>
            </a:r>
            <a:r>
              <a:rPr lang="en-US" dirty="0" smtClean="0"/>
              <a:t> </a:t>
            </a:r>
            <a:r>
              <a:rPr lang="en-US" dirty="0" smtClean="0"/>
              <a:t>ointment </a:t>
            </a:r>
            <a:r>
              <a:rPr lang="en-US" dirty="0" smtClean="0"/>
              <a:t>TDS </a:t>
            </a:r>
            <a:r>
              <a:rPr lang="en-US" dirty="0" smtClean="0"/>
              <a:t>for 10 days and 4 Cs </a:t>
            </a:r>
            <a:endParaRPr lang="en-US" dirty="0" smtClean="0"/>
          </a:p>
          <a:p>
            <a:pPr algn="ctr">
              <a:buNone/>
            </a:pPr>
            <a:r>
              <a:rPr lang="en-US" dirty="0" smtClean="0"/>
              <a:t>Not Improving </a:t>
            </a:r>
            <a:endParaRPr lang="en-US" dirty="0" smtClean="0"/>
          </a:p>
          <a:p>
            <a:r>
              <a:rPr lang="en-US" dirty="0" smtClean="0"/>
              <a:t>Offer alternative treatment as </a:t>
            </a:r>
            <a:r>
              <a:rPr lang="en-US" dirty="0" err="1" smtClean="0"/>
              <a:t>Ceftriaxone</a:t>
            </a:r>
            <a:r>
              <a:rPr lang="en-US" dirty="0" smtClean="0"/>
              <a:t> </a:t>
            </a:r>
            <a:r>
              <a:rPr lang="en-US" dirty="0" smtClean="0"/>
              <a:t>62.5 mg IM stat </a:t>
            </a:r>
            <a:r>
              <a:rPr lang="en-US" dirty="0" smtClean="0"/>
              <a:t>and </a:t>
            </a:r>
            <a:r>
              <a:rPr lang="en-US" dirty="0" smtClean="0"/>
              <a:t>1% Tetracycline ointment </a:t>
            </a:r>
            <a:r>
              <a:rPr lang="en-US" dirty="0" smtClean="0"/>
              <a:t>TDS </a:t>
            </a:r>
            <a:r>
              <a:rPr lang="en-US" dirty="0" smtClean="0"/>
              <a:t>for 10 days and 4 Cs </a:t>
            </a:r>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 Papilloma virus</a:t>
            </a:r>
            <a:endParaRPr lang="en-US" dirty="0"/>
          </a:p>
        </p:txBody>
      </p:sp>
      <p:sp>
        <p:nvSpPr>
          <p:cNvPr id="2" name="Content Placeholder 1"/>
          <p:cNvSpPr>
            <a:spLocks noGrp="1"/>
          </p:cNvSpPr>
          <p:nvPr>
            <p:ph sz="quarter" idx="1"/>
          </p:nvPr>
        </p:nvSpPr>
        <p:spPr/>
        <p:txBody>
          <a:bodyPr>
            <a:normAutofit/>
          </a:bodyPr>
          <a:lstStyle/>
          <a:p>
            <a:r>
              <a:rPr lang="en-US" dirty="0" smtClean="0"/>
              <a:t>Lives in skin cells at pubic area, interior areas of vagina, cervix, urethra , penis and anus</a:t>
            </a:r>
          </a:p>
          <a:p>
            <a:r>
              <a:rPr lang="en-US" dirty="0" smtClean="0"/>
              <a:t>Spread through contact</a:t>
            </a:r>
          </a:p>
          <a:p>
            <a:r>
              <a:rPr lang="en-US" dirty="0" smtClean="0"/>
              <a:t>Once infected, a person is infected for life</a:t>
            </a:r>
          </a:p>
          <a:p>
            <a:r>
              <a:rPr lang="en-US" dirty="0" smtClean="0"/>
              <a:t>Known to cause genital warts-flesh coloured cauliflower like growths on the genitals</a:t>
            </a:r>
          </a:p>
          <a:p>
            <a:r>
              <a:rPr lang="en-US" dirty="0" smtClean="0"/>
              <a:t>Treated with </a:t>
            </a:r>
            <a:r>
              <a:rPr lang="en-US" dirty="0" err="1" smtClean="0"/>
              <a:t>podophyllin</a:t>
            </a:r>
            <a:r>
              <a:rPr lang="en-US" dirty="0" smtClean="0"/>
              <a:t> 10-25% solution once a week</a:t>
            </a:r>
          </a:p>
          <a:p>
            <a:r>
              <a:rPr lang="en-US" dirty="0" smtClean="0"/>
              <a:t>99.7 %cause of cervical cancer</a:t>
            </a:r>
          </a:p>
          <a:p>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812800"/>
            <a:ext cx="8229600" cy="608013"/>
          </a:xfrm>
        </p:spPr>
        <p:txBody>
          <a:bodyPr>
            <a:normAutofit fontScale="90000"/>
          </a:bodyPr>
          <a:lstStyle/>
          <a:p>
            <a:r>
              <a:rPr lang="en-US"/>
              <a:t>Genital Warts in a Male</a:t>
            </a:r>
          </a:p>
        </p:txBody>
      </p:sp>
      <p:sp>
        <p:nvSpPr>
          <p:cNvPr id="26627" name="Rectangle 3"/>
          <p:cNvSpPr>
            <a:spLocks noChangeArrowheads="1"/>
          </p:cNvSpPr>
          <p:nvPr/>
        </p:nvSpPr>
        <p:spPr bwMode="auto">
          <a:xfrm>
            <a:off x="4329113" y="3017838"/>
            <a:ext cx="9144000" cy="0"/>
          </a:xfrm>
          <a:prstGeom prst="rect">
            <a:avLst/>
          </a:prstGeom>
          <a:noFill/>
          <a:ln w="9525">
            <a:noFill/>
            <a:miter lim="800000"/>
            <a:headEnd/>
            <a:tailEnd/>
          </a:ln>
          <a:effectLst/>
        </p:spPr>
        <p:txBody>
          <a:bodyPr>
            <a:spAutoFit/>
          </a:bodyPr>
          <a:lstStyle/>
          <a:p>
            <a:endParaRPr lang="en-US"/>
          </a:p>
        </p:txBody>
      </p:sp>
      <p:sp>
        <p:nvSpPr>
          <p:cNvPr id="26628" name="AutoShape 4" descr="t-Copy of HPV1_991208"/>
          <p:cNvSpPr>
            <a:spLocks noChangeAspect="1" noChangeArrowheads="1"/>
          </p:cNvSpPr>
          <p:nvPr/>
        </p:nvSpPr>
        <p:spPr bwMode="auto">
          <a:xfrm>
            <a:off x="4478338" y="3063875"/>
            <a:ext cx="265112" cy="296863"/>
          </a:xfrm>
          <a:prstGeom prst="rect">
            <a:avLst/>
          </a:prstGeom>
          <a:noFill/>
        </p:spPr>
        <p:txBody>
          <a:bodyPr/>
          <a:lstStyle/>
          <a:p>
            <a:endParaRPr lang="en-US"/>
          </a:p>
        </p:txBody>
      </p:sp>
      <p:pic>
        <p:nvPicPr>
          <p:cNvPr id="26629" name="Picture 5" descr="Genital Warts in a Male"/>
          <p:cNvPicPr>
            <a:picLocks noChangeAspect="1" noChangeArrowheads="1"/>
          </p:cNvPicPr>
          <p:nvPr/>
        </p:nvPicPr>
        <p:blipFill>
          <a:blip r:embed="rId3" cstate="print"/>
          <a:srcRect/>
          <a:stretch>
            <a:fillRect/>
          </a:stretch>
        </p:blipFill>
        <p:spPr bwMode="auto">
          <a:xfrm>
            <a:off x="4638675" y="1905000"/>
            <a:ext cx="4346575" cy="3668713"/>
          </a:xfrm>
          <a:prstGeom prst="rect">
            <a:avLst/>
          </a:prstGeom>
          <a:noFill/>
        </p:spPr>
      </p:pic>
      <p:sp>
        <p:nvSpPr>
          <p:cNvPr id="26630" name="Text Box 6"/>
          <p:cNvSpPr txBox="1">
            <a:spLocks noChangeArrowheads="1"/>
          </p:cNvSpPr>
          <p:nvPr/>
        </p:nvSpPr>
        <p:spPr bwMode="auto">
          <a:xfrm>
            <a:off x="4802188" y="5638800"/>
            <a:ext cx="4341812" cy="581025"/>
          </a:xfrm>
          <a:prstGeom prst="rect">
            <a:avLst/>
          </a:prstGeom>
          <a:noFill/>
          <a:ln w="9525">
            <a:noFill/>
            <a:miter lim="800000"/>
            <a:headEnd/>
            <a:tailEnd/>
          </a:ln>
          <a:effectLst/>
        </p:spPr>
        <p:txBody>
          <a:bodyPr>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r>
              <a:rPr lang="en-US" sz="1600">
                <a:latin typeface="Tahoma" charset="0"/>
              </a:rPr>
              <a:t> </a:t>
            </a:r>
          </a:p>
        </p:txBody>
      </p:sp>
      <p:pic>
        <p:nvPicPr>
          <p:cNvPr id="26631" name="Picture 7" descr="Genital Warts in a Male"/>
          <p:cNvPicPr>
            <a:picLocks noChangeAspect="1" noChangeArrowheads="1"/>
          </p:cNvPicPr>
          <p:nvPr/>
        </p:nvPicPr>
        <p:blipFill>
          <a:blip r:embed="rId4" cstate="print"/>
          <a:srcRect/>
          <a:stretch>
            <a:fillRect/>
          </a:stretch>
        </p:blipFill>
        <p:spPr bwMode="auto">
          <a:xfrm>
            <a:off x="234950" y="2133600"/>
            <a:ext cx="4403725" cy="2949575"/>
          </a:xfrm>
          <a:prstGeom prst="rect">
            <a:avLst/>
          </a:prstGeom>
          <a:noFill/>
        </p:spPr>
      </p:pic>
      <p:sp>
        <p:nvSpPr>
          <p:cNvPr id="26632" name="Text Box 8"/>
          <p:cNvSpPr txBox="1">
            <a:spLocks noChangeArrowheads="1"/>
          </p:cNvSpPr>
          <p:nvPr/>
        </p:nvSpPr>
        <p:spPr bwMode="auto">
          <a:xfrm>
            <a:off x="95250" y="5237163"/>
            <a:ext cx="4425950" cy="581025"/>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CDC/ NCHSTP/ Division of STD Prevention, </a:t>
            </a:r>
          </a:p>
          <a:p>
            <a:pPr eaLnBrk="1" hangingPunct="1"/>
            <a:r>
              <a:rPr lang="en-US" sz="1600">
                <a:latin typeface="Tahoma" charset="0"/>
              </a:rPr>
              <a:t>STD Clinical Slides </a:t>
            </a: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44488"/>
            <a:ext cx="8229600" cy="608012"/>
          </a:xfrm>
        </p:spPr>
        <p:txBody>
          <a:bodyPr>
            <a:normAutofit fontScale="90000"/>
          </a:bodyPr>
          <a:lstStyle/>
          <a:p>
            <a:r>
              <a:rPr lang="en-US"/>
              <a:t>Female Genital Warts</a:t>
            </a:r>
          </a:p>
        </p:txBody>
      </p:sp>
      <p:pic>
        <p:nvPicPr>
          <p:cNvPr id="38915" name="Picture 3" descr="Female Genital Warts"/>
          <p:cNvPicPr>
            <a:picLocks noChangeAspect="1" noChangeArrowheads="1"/>
          </p:cNvPicPr>
          <p:nvPr/>
        </p:nvPicPr>
        <p:blipFill>
          <a:blip r:embed="rId3" cstate="print"/>
          <a:srcRect/>
          <a:stretch>
            <a:fillRect/>
          </a:stretch>
        </p:blipFill>
        <p:spPr bwMode="auto">
          <a:xfrm>
            <a:off x="2633663" y="1600200"/>
            <a:ext cx="3937000" cy="4724400"/>
          </a:xfrm>
          <a:prstGeom prst="rect">
            <a:avLst/>
          </a:prstGeom>
          <a:noFill/>
        </p:spPr>
      </p:pic>
      <p:sp>
        <p:nvSpPr>
          <p:cNvPr id="38916" name="Text Box 4"/>
          <p:cNvSpPr txBox="1">
            <a:spLocks noChangeArrowheads="1"/>
          </p:cNvSpPr>
          <p:nvPr/>
        </p:nvSpPr>
        <p:spPr bwMode="auto">
          <a:xfrm>
            <a:off x="95250" y="6559550"/>
            <a:ext cx="5594350" cy="238125"/>
          </a:xfrm>
          <a:prstGeom prst="rect">
            <a:avLst/>
          </a:prstGeom>
          <a:noFill/>
          <a:ln w="28575">
            <a:noFill/>
            <a:miter lim="800000"/>
            <a:headEnd/>
            <a:tailEnd/>
          </a:ln>
          <a:effectLst/>
        </p:spPr>
        <p:txBody>
          <a:bodyPr>
            <a:spAutoFit/>
          </a:bodyPr>
          <a:lstStyle/>
          <a:p>
            <a:pPr eaLnBrk="1" hangingPunct="1">
              <a:lnSpc>
                <a:spcPct val="60000"/>
              </a:lnSpc>
              <a:spcBef>
                <a:spcPct val="50000"/>
              </a:spcBef>
            </a:pPr>
            <a:r>
              <a:rPr lang="en-US" sz="1600" i="1">
                <a:latin typeface="Tahoma" charset="0"/>
              </a:rPr>
              <a:t>Source</a:t>
            </a:r>
            <a:r>
              <a:rPr lang="en-US" sz="1600">
                <a:latin typeface="Tahoma" charset="0"/>
              </a:rPr>
              <a:t>: CDC/NCHSTP/Division of STD, STD Clinical Slides </a:t>
            </a:r>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2800"/>
            <a:ext cx="8229600" cy="608013"/>
          </a:xfrm>
        </p:spPr>
        <p:txBody>
          <a:bodyPr>
            <a:normAutofit fontScale="90000"/>
          </a:bodyPr>
          <a:lstStyle/>
          <a:p>
            <a:r>
              <a:rPr lang="en-US"/>
              <a:t>HPV Warts on the Thigh</a:t>
            </a:r>
          </a:p>
        </p:txBody>
      </p:sp>
      <p:pic>
        <p:nvPicPr>
          <p:cNvPr id="43011" name="Picture 3" descr="HPV Warts on the Thigh"/>
          <p:cNvPicPr>
            <a:picLocks noChangeAspect="1" noChangeArrowheads="1"/>
          </p:cNvPicPr>
          <p:nvPr/>
        </p:nvPicPr>
        <p:blipFill>
          <a:blip r:embed="rId3" cstate="print"/>
          <a:srcRect l="10201"/>
          <a:stretch>
            <a:fillRect/>
          </a:stretch>
        </p:blipFill>
        <p:spPr bwMode="auto">
          <a:xfrm>
            <a:off x="153988" y="1828800"/>
            <a:ext cx="4037012" cy="3371850"/>
          </a:xfrm>
          <a:prstGeom prst="rect">
            <a:avLst/>
          </a:prstGeom>
          <a:noFill/>
        </p:spPr>
      </p:pic>
      <p:pic>
        <p:nvPicPr>
          <p:cNvPr id="43012" name="Picture 4" descr="HPV Warts on the Thigh"/>
          <p:cNvPicPr>
            <a:picLocks noChangeAspect="1" noChangeArrowheads="1"/>
          </p:cNvPicPr>
          <p:nvPr/>
        </p:nvPicPr>
        <p:blipFill>
          <a:blip r:embed="rId4" cstate="print"/>
          <a:srcRect/>
          <a:stretch>
            <a:fillRect/>
          </a:stretch>
        </p:blipFill>
        <p:spPr bwMode="auto">
          <a:xfrm>
            <a:off x="4090988" y="2197100"/>
            <a:ext cx="4953000" cy="3714750"/>
          </a:xfrm>
          <a:prstGeom prst="rect">
            <a:avLst/>
          </a:prstGeom>
          <a:noFill/>
        </p:spPr>
      </p:pic>
      <p:sp>
        <p:nvSpPr>
          <p:cNvPr id="43013" name="Text Box 5"/>
          <p:cNvSpPr txBox="1">
            <a:spLocks noChangeArrowheads="1"/>
          </p:cNvSpPr>
          <p:nvPr/>
        </p:nvSpPr>
        <p:spPr bwMode="auto">
          <a:xfrm>
            <a:off x="304800" y="6343650"/>
            <a:ext cx="5099050" cy="336550"/>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4175"/>
            <a:ext cx="7772400" cy="762000"/>
          </a:xfrm>
        </p:spPr>
        <p:txBody>
          <a:bodyPr/>
          <a:lstStyle/>
          <a:p>
            <a:r>
              <a:rPr lang="en-US"/>
              <a:t>Perianal Warts</a:t>
            </a:r>
          </a:p>
        </p:txBody>
      </p:sp>
      <p:pic>
        <p:nvPicPr>
          <p:cNvPr id="47107" name="Picture 3" descr="Perianal Wart"/>
          <p:cNvPicPr>
            <a:picLocks noChangeAspect="1" noChangeArrowheads="1"/>
          </p:cNvPicPr>
          <p:nvPr/>
        </p:nvPicPr>
        <p:blipFill>
          <a:blip r:embed="rId3" cstate="print"/>
          <a:srcRect/>
          <a:stretch>
            <a:fillRect/>
          </a:stretch>
        </p:blipFill>
        <p:spPr bwMode="auto">
          <a:xfrm>
            <a:off x="228600" y="1219200"/>
            <a:ext cx="5105400" cy="3829050"/>
          </a:xfrm>
          <a:prstGeom prst="rect">
            <a:avLst/>
          </a:prstGeom>
          <a:noFill/>
        </p:spPr>
      </p:pic>
      <p:pic>
        <p:nvPicPr>
          <p:cNvPr id="47108" name="Picture 4" descr="Perianal Wart"/>
          <p:cNvPicPr>
            <a:picLocks noChangeAspect="1" noChangeArrowheads="1"/>
          </p:cNvPicPr>
          <p:nvPr/>
        </p:nvPicPr>
        <p:blipFill>
          <a:blip r:embed="rId4" cstate="print"/>
          <a:srcRect/>
          <a:stretch>
            <a:fillRect/>
          </a:stretch>
        </p:blipFill>
        <p:spPr bwMode="auto">
          <a:xfrm>
            <a:off x="3810000" y="2209800"/>
            <a:ext cx="5029200" cy="3771900"/>
          </a:xfrm>
          <a:prstGeom prst="rect">
            <a:avLst/>
          </a:prstGeom>
          <a:noFill/>
        </p:spPr>
      </p:pic>
      <p:sp>
        <p:nvSpPr>
          <p:cNvPr id="47109" name="Text Box 5"/>
          <p:cNvSpPr txBox="1">
            <a:spLocks noChangeArrowheads="1"/>
          </p:cNvSpPr>
          <p:nvPr/>
        </p:nvSpPr>
        <p:spPr bwMode="auto">
          <a:xfrm>
            <a:off x="174625" y="6457950"/>
            <a:ext cx="5162550" cy="336550"/>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r>
              <a:rPr lang="en-US" sz="1600">
                <a:latin typeface="Tahoma" charset="0"/>
              </a:rPr>
              <a:t> </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warts</a:t>
            </a:r>
            <a:endParaRPr lang="en-US" dirty="0"/>
          </a:p>
        </p:txBody>
      </p:sp>
      <p:sp>
        <p:nvSpPr>
          <p:cNvPr id="3" name="Content Placeholder 2"/>
          <p:cNvSpPr>
            <a:spLocks noGrp="1"/>
          </p:cNvSpPr>
          <p:nvPr>
            <p:ph sz="quarter" idx="1"/>
          </p:nvPr>
        </p:nvSpPr>
        <p:spPr>
          <a:xfrm>
            <a:off x="395536" y="1447800"/>
            <a:ext cx="8568952" cy="5077544"/>
          </a:xfrm>
        </p:spPr>
        <p:txBody>
          <a:bodyPr>
            <a:normAutofit fontScale="92500"/>
          </a:bodyPr>
          <a:lstStyle/>
          <a:p>
            <a:pPr marL="514350" indent="-514350">
              <a:buFont typeface="+mj-lt"/>
              <a:buAutoNum type="arabicPeriod"/>
            </a:pPr>
            <a:r>
              <a:rPr lang="en-US" dirty="0" smtClean="0"/>
              <a:t>Podophyllin lotion/</a:t>
            </a:r>
            <a:r>
              <a:rPr lang="en-US" dirty="0" err="1" smtClean="0"/>
              <a:t>podofilox</a:t>
            </a:r>
            <a:r>
              <a:rPr lang="en-US" dirty="0" smtClean="0"/>
              <a:t> gel-applied BD for three days, the patient rest and repeat again. Can be repeated </a:t>
            </a:r>
            <a:r>
              <a:rPr lang="en-US" dirty="0" err="1" smtClean="0"/>
              <a:t>upt</a:t>
            </a:r>
            <a:r>
              <a:rPr lang="en-US" dirty="0" smtClean="0"/>
              <a:t> to 4 cycles</a:t>
            </a:r>
          </a:p>
          <a:p>
            <a:pPr marL="1062990" lvl="2" indent="-514350">
              <a:buFont typeface="Wingdings" pitchFamily="2" charset="2"/>
              <a:buChar char="§"/>
            </a:pPr>
            <a:r>
              <a:rPr lang="en-US" dirty="0" smtClean="0"/>
              <a:t>It is a </a:t>
            </a:r>
            <a:r>
              <a:rPr lang="en-US" dirty="0" err="1" smtClean="0"/>
              <a:t>cytotoxic</a:t>
            </a:r>
            <a:r>
              <a:rPr lang="en-US" dirty="0" smtClean="0"/>
              <a:t> </a:t>
            </a:r>
            <a:r>
              <a:rPr lang="en-US" dirty="0" err="1" smtClean="0"/>
              <a:t>antimitotic</a:t>
            </a:r>
            <a:r>
              <a:rPr lang="en-US" dirty="0" smtClean="0"/>
              <a:t>.</a:t>
            </a:r>
          </a:p>
          <a:p>
            <a:pPr marL="514350" indent="-514350">
              <a:buFont typeface="+mj-lt"/>
              <a:buAutoNum type="arabicPeriod"/>
            </a:pPr>
            <a:r>
              <a:rPr lang="en-US" dirty="0" err="1" smtClean="0"/>
              <a:t>Cryotherapy</a:t>
            </a:r>
            <a:r>
              <a:rPr lang="en-US" dirty="0" smtClean="0"/>
              <a:t> –It used nitrogen spray as a cold source and it is applied until a halo appears around the circumference of the lesion.</a:t>
            </a:r>
          </a:p>
          <a:p>
            <a:pPr marL="1062990" lvl="2" indent="-514350">
              <a:buFont typeface="Wingdings" pitchFamily="2" charset="2"/>
              <a:buChar char="§"/>
            </a:pPr>
            <a:r>
              <a:rPr lang="en-US" dirty="0" smtClean="0"/>
              <a:t>It work through destruction by thermal induced cytolysis.</a:t>
            </a:r>
          </a:p>
          <a:p>
            <a:pPr marL="1062990" lvl="2" indent="-514350">
              <a:buFont typeface="Wingdings" pitchFamily="2" charset="2"/>
              <a:buChar char="§"/>
            </a:pPr>
            <a:r>
              <a:rPr lang="en-US" dirty="0" smtClean="0"/>
              <a:t>It can be repeated 1-2 weeks</a:t>
            </a:r>
          </a:p>
          <a:p>
            <a:pPr marL="514350" indent="-514350">
              <a:buFont typeface="+mj-lt"/>
              <a:buAutoNum type="arabicPeriod"/>
            </a:pPr>
            <a:r>
              <a:rPr lang="en-US" dirty="0" smtClean="0"/>
              <a:t>Use of surgical removal </a:t>
            </a:r>
            <a:r>
              <a:rPr lang="en-US" dirty="0" err="1" smtClean="0"/>
              <a:t>eg</a:t>
            </a:r>
            <a:r>
              <a:rPr lang="en-US" dirty="0" smtClean="0"/>
              <a:t>. curettage, Loop Electrosurgical excision procedure.</a:t>
            </a:r>
          </a:p>
          <a:p>
            <a:pPr marL="514350" indent="-514350">
              <a:buFont typeface="+mj-lt"/>
              <a:buAutoNum type="arabicPeriod"/>
            </a:pPr>
            <a:r>
              <a:rPr lang="en-US" dirty="0" err="1" smtClean="0"/>
              <a:t>Trichloroacetic</a:t>
            </a:r>
            <a:r>
              <a:rPr lang="en-US" dirty="0" smtClean="0"/>
              <a:t> acid-causes protein coagulation of wart tissue.</a:t>
            </a:r>
          </a:p>
          <a:p>
            <a:pPr marL="1062990" lvl="2" indent="-514350">
              <a:buFont typeface="Wingdings" pitchFamily="2" charset="2"/>
              <a:buChar char="§"/>
            </a:pPr>
            <a:r>
              <a:rPr lang="en-US" dirty="0" smtClean="0"/>
              <a:t>Can be apply small amount to visible warts and allow to </a:t>
            </a:r>
            <a:r>
              <a:rPr lang="en-US" dirty="0" err="1" smtClean="0"/>
              <a:t>dry.Maybe</a:t>
            </a:r>
            <a:r>
              <a:rPr lang="en-US" dirty="0" smtClean="0"/>
              <a:t> repeated weekly.</a:t>
            </a:r>
          </a:p>
          <a:p>
            <a:pPr marL="514350" indent="-514350">
              <a:buFont typeface="+mj-lt"/>
              <a:buAutoNum type="arabicPeriod"/>
            </a:pPr>
            <a:r>
              <a:rPr lang="en-US" dirty="0" smtClean="0"/>
              <a:t>Laser treatment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transmission</a:t>
            </a:r>
            <a:endParaRPr lang="en-US" dirty="0"/>
          </a:p>
        </p:txBody>
      </p:sp>
      <p:sp>
        <p:nvSpPr>
          <p:cNvPr id="3" name="Content Placeholder 2"/>
          <p:cNvSpPr>
            <a:spLocks noGrp="1"/>
          </p:cNvSpPr>
          <p:nvPr>
            <p:ph sz="quarter" idx="1"/>
          </p:nvPr>
        </p:nvSpPr>
        <p:spPr>
          <a:xfrm>
            <a:off x="0" y="1481328"/>
            <a:ext cx="8686800" cy="5376672"/>
          </a:xfrm>
        </p:spPr>
        <p:txBody>
          <a:bodyPr>
            <a:normAutofit/>
          </a:bodyPr>
          <a:lstStyle/>
          <a:p>
            <a:endParaRPr lang="en-US" dirty="0" smtClean="0"/>
          </a:p>
          <a:p>
            <a:r>
              <a:rPr lang="en-US" dirty="0" smtClean="0"/>
              <a:t>Direct sexual contact;    95% of cases</a:t>
            </a:r>
          </a:p>
          <a:p>
            <a:pPr>
              <a:buNone/>
            </a:pPr>
            <a:r>
              <a:rPr lang="en-US" dirty="0" smtClean="0"/>
              <a:t>     Others;</a:t>
            </a:r>
          </a:p>
          <a:p>
            <a:pPr>
              <a:buNone/>
            </a:pPr>
            <a:endParaRPr lang="en-US" dirty="0"/>
          </a:p>
          <a:p>
            <a:r>
              <a:rPr lang="en-US" dirty="0" smtClean="0"/>
              <a:t>Maternal child transmission-(congenital)HIV ,  gonorrhoea,   syphilis</a:t>
            </a:r>
          </a:p>
          <a:p>
            <a:endParaRPr lang="en-US" dirty="0" smtClean="0"/>
          </a:p>
          <a:p>
            <a:r>
              <a:rPr lang="en-US" dirty="0" smtClean="0"/>
              <a:t>Transfusion of blood and blood products.</a:t>
            </a:r>
          </a:p>
          <a:p>
            <a:endParaRPr lang="en-US" dirty="0" smtClean="0"/>
          </a:p>
          <a:p>
            <a:r>
              <a:rPr lang="en-US" dirty="0" smtClean="0"/>
              <a:t>Organ transplants</a:t>
            </a:r>
          </a:p>
          <a:p>
            <a:endParaRPr lang="en-US" dirty="0" smtClean="0"/>
          </a:p>
          <a:p>
            <a:r>
              <a:rPr lang="en-US" dirty="0" smtClean="0"/>
              <a:t>Iatrogenic-needle pricks, health workers to patients and vise versa</a:t>
            </a:r>
          </a:p>
          <a:p>
            <a:endParaRPr lang="en-US" dirty="0" smtClean="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Preventing </a:t>
            </a:r>
            <a:r>
              <a:rPr lang="en-US" dirty="0" err="1" smtClean="0"/>
              <a:t>HPV</a:t>
            </a:r>
            <a:endParaRPr lang="en-US" dirty="0"/>
          </a:p>
        </p:txBody>
      </p:sp>
      <p:sp>
        <p:nvSpPr>
          <p:cNvPr id="2" name="Content Placeholder 1"/>
          <p:cNvSpPr>
            <a:spLocks noGrp="1"/>
          </p:cNvSpPr>
          <p:nvPr>
            <p:ph sz="quarter" idx="1"/>
          </p:nvPr>
        </p:nvSpPr>
        <p:spPr/>
        <p:txBody>
          <a:bodyPr/>
          <a:lstStyle/>
          <a:p>
            <a:pPr>
              <a:lnSpc>
                <a:spcPct val="200000"/>
              </a:lnSpc>
            </a:pPr>
            <a:r>
              <a:rPr lang="en-US" dirty="0" smtClean="0"/>
              <a:t>Vaccination</a:t>
            </a:r>
          </a:p>
          <a:p>
            <a:pPr>
              <a:lnSpc>
                <a:spcPct val="200000"/>
              </a:lnSpc>
            </a:pPr>
            <a:r>
              <a:rPr lang="en-US" dirty="0" smtClean="0"/>
              <a:t>Risk reduction</a:t>
            </a:r>
          </a:p>
          <a:p>
            <a:pPr>
              <a:lnSpc>
                <a:spcPct val="200000"/>
              </a:lnSpc>
            </a:pPr>
            <a:r>
              <a:rPr lang="en-US" dirty="0" smtClean="0"/>
              <a:t>Screening-pap smear , VIA/</a:t>
            </a:r>
            <a:r>
              <a:rPr lang="en-US" dirty="0" err="1" smtClean="0"/>
              <a:t>VILI</a:t>
            </a:r>
            <a:r>
              <a:rPr lang="en-US" dirty="0" smtClean="0"/>
              <a:t>, </a:t>
            </a:r>
            <a:r>
              <a:rPr lang="en-US" dirty="0" err="1" smtClean="0"/>
              <a:t>HPV</a:t>
            </a:r>
            <a:r>
              <a:rPr lang="en-US" dirty="0" smtClean="0"/>
              <a:t> DNA test, cytology screening</a:t>
            </a:r>
          </a:p>
          <a:p>
            <a:pPr>
              <a:lnSpc>
                <a:spcPct val="200000"/>
              </a:lnSpc>
              <a:buNone/>
            </a:pPr>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457200" y="381000"/>
            <a:ext cx="8229600" cy="5745163"/>
          </a:xfrm>
        </p:spPr>
        <p:txBody>
          <a:bodyPr>
            <a:normAutofit/>
          </a:bodyPr>
          <a:lstStyle/>
          <a:p>
            <a:pPr eaLnBrk="1" hangingPunct="1">
              <a:buFont typeface="Arial" charset="0"/>
              <a:buNone/>
            </a:pPr>
            <a:r>
              <a:rPr lang="en-GB" b="1" u="sng" dirty="0" err="1" smtClean="0"/>
              <a:t>SEQUEALAE</a:t>
            </a:r>
            <a:r>
              <a:rPr lang="en-GB" b="1" u="sng" dirty="0" smtClean="0"/>
              <a:t> OF STIs- Adult</a:t>
            </a:r>
            <a:endParaRPr lang="sw-KE" dirty="0" smtClean="0"/>
          </a:p>
          <a:p>
            <a:pPr eaLnBrk="1" hangingPunct="1"/>
            <a:r>
              <a:rPr lang="en-GB" sz="2800" dirty="0" smtClean="0"/>
              <a:t>Pain, discomfort, </a:t>
            </a:r>
          </a:p>
          <a:p>
            <a:pPr eaLnBrk="1" hangingPunct="1"/>
            <a:r>
              <a:rPr lang="en-GB" sz="2800" dirty="0" smtClean="0"/>
              <a:t>Psychological stress</a:t>
            </a:r>
            <a:endParaRPr lang="sw-KE" sz="2800" dirty="0" smtClean="0"/>
          </a:p>
          <a:p>
            <a:pPr eaLnBrk="1" hangingPunct="1"/>
            <a:r>
              <a:rPr lang="en-GB" sz="2800" dirty="0" smtClean="0"/>
              <a:t>Spontaneous abortion</a:t>
            </a:r>
            <a:endParaRPr lang="sw-KE" sz="2800" dirty="0" smtClean="0"/>
          </a:p>
          <a:p>
            <a:pPr eaLnBrk="1" hangingPunct="1"/>
            <a:r>
              <a:rPr lang="en-GB" sz="2800" dirty="0" smtClean="0"/>
              <a:t>Ectopic pregnancy</a:t>
            </a:r>
            <a:endParaRPr lang="sw-KE" sz="2800" dirty="0" smtClean="0"/>
          </a:p>
          <a:p>
            <a:pPr eaLnBrk="1" hangingPunct="1"/>
            <a:r>
              <a:rPr lang="en-GB" sz="2800" dirty="0" err="1" smtClean="0"/>
              <a:t>Epididymitis</a:t>
            </a:r>
            <a:endParaRPr lang="sw-KE" sz="2800" dirty="0" smtClean="0"/>
          </a:p>
          <a:p>
            <a:pPr eaLnBrk="1" hangingPunct="1"/>
            <a:r>
              <a:rPr lang="en-GB" sz="2800" dirty="0" smtClean="0"/>
              <a:t>Pelvic inflammatory disease</a:t>
            </a:r>
            <a:endParaRPr lang="sw-KE" sz="2800" dirty="0" smtClean="0"/>
          </a:p>
          <a:p>
            <a:pPr eaLnBrk="1" hangingPunct="1"/>
            <a:r>
              <a:rPr lang="en-GB" sz="2800" dirty="0" smtClean="0"/>
              <a:t>Infertility-both male and female</a:t>
            </a:r>
            <a:endParaRPr lang="sw-KE" sz="2800" dirty="0" smtClean="0"/>
          </a:p>
          <a:p>
            <a:pPr eaLnBrk="1" hangingPunct="1"/>
            <a:r>
              <a:rPr lang="en-GB" sz="2800" dirty="0" smtClean="0"/>
              <a:t>Chronic pelvic pain</a:t>
            </a:r>
            <a:endParaRPr lang="sw-KE" sz="2800" dirty="0" smtClean="0"/>
          </a:p>
          <a:p>
            <a:pPr eaLnBrk="1" hangingPunct="1"/>
            <a:r>
              <a:rPr lang="en-GB" sz="2800" dirty="0" smtClean="0"/>
              <a:t>Cancers-cervical and liver </a:t>
            </a:r>
            <a:endParaRPr lang="sw-KE" sz="2800" dirty="0" smtClean="0"/>
          </a:p>
          <a:p>
            <a:pPr eaLnBrk="1" hangingPunct="1"/>
            <a:r>
              <a:rPr lang="en-GB" sz="2800" dirty="0" smtClean="0"/>
              <a:t>Death(HIV)</a:t>
            </a:r>
            <a:endParaRPr lang="sw-KE" sz="28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quarter" idx="1"/>
          </p:nvPr>
        </p:nvSpPr>
        <p:spPr>
          <a:xfrm>
            <a:off x="457200" y="228600"/>
            <a:ext cx="8229600" cy="6400800"/>
          </a:xfrm>
        </p:spPr>
        <p:txBody>
          <a:bodyPr/>
          <a:lstStyle/>
          <a:p>
            <a:pPr eaLnBrk="1" hangingPunct="1">
              <a:buFont typeface="Arial" charset="0"/>
              <a:buNone/>
            </a:pPr>
            <a:r>
              <a:rPr lang="en-GB" sz="2800" b="1" u="sng" dirty="0" smtClean="0"/>
              <a:t>Sequelae : Children</a:t>
            </a:r>
            <a:endParaRPr lang="sw-KE" sz="2800" dirty="0" smtClean="0"/>
          </a:p>
          <a:p>
            <a:pPr eaLnBrk="1" hangingPunct="1"/>
            <a:r>
              <a:rPr lang="en-GB" dirty="0" smtClean="0"/>
              <a:t>Prematurity</a:t>
            </a:r>
            <a:endParaRPr lang="sw-KE" dirty="0" smtClean="0"/>
          </a:p>
          <a:p>
            <a:pPr eaLnBrk="1" hangingPunct="1"/>
            <a:r>
              <a:rPr lang="en-GB" dirty="0" smtClean="0"/>
              <a:t>Low birth weights</a:t>
            </a:r>
            <a:endParaRPr lang="sw-KE" dirty="0" smtClean="0"/>
          </a:p>
          <a:p>
            <a:pPr eaLnBrk="1" hangingPunct="1"/>
            <a:r>
              <a:rPr lang="en-GB" dirty="0" smtClean="0"/>
              <a:t>Still births</a:t>
            </a:r>
            <a:endParaRPr lang="sw-KE" dirty="0" smtClean="0"/>
          </a:p>
          <a:p>
            <a:pPr eaLnBrk="1" hangingPunct="1"/>
            <a:r>
              <a:rPr lang="en-GB" dirty="0" smtClean="0"/>
              <a:t>Abortions</a:t>
            </a:r>
            <a:endParaRPr lang="sw-KE" dirty="0" smtClean="0"/>
          </a:p>
          <a:p>
            <a:pPr eaLnBrk="1" hangingPunct="1"/>
            <a:r>
              <a:rPr lang="en-GB" dirty="0" smtClean="0"/>
              <a:t>Congenital syphilis</a:t>
            </a:r>
            <a:endParaRPr lang="sw-KE" dirty="0" smtClean="0"/>
          </a:p>
          <a:p>
            <a:pPr eaLnBrk="1" hangingPunct="1"/>
            <a:r>
              <a:rPr lang="en-GB" dirty="0" smtClean="0"/>
              <a:t>Conjunctivitis</a:t>
            </a:r>
            <a:endParaRPr lang="sw-KE" dirty="0" smtClean="0"/>
          </a:p>
          <a:p>
            <a:pPr eaLnBrk="1" hangingPunct="1"/>
            <a:r>
              <a:rPr lang="en-GB" dirty="0" smtClean="0"/>
              <a:t>Blindness</a:t>
            </a:r>
            <a:endParaRPr lang="sw-KE" dirty="0" smtClean="0"/>
          </a:p>
          <a:p>
            <a:pPr eaLnBrk="1" hangingPunct="1"/>
            <a:r>
              <a:rPr lang="en-GB" dirty="0" smtClean="0"/>
              <a:t>Meningitis</a:t>
            </a:r>
          </a:p>
          <a:p>
            <a:pPr eaLnBrk="1" hangingPunct="1"/>
            <a:r>
              <a:rPr lang="en-GB" dirty="0" smtClean="0"/>
              <a:t>Pneumonia</a:t>
            </a:r>
            <a:endParaRPr lang="sw-KE" dirty="0" smtClean="0"/>
          </a:p>
          <a:p>
            <a:pPr eaLnBrk="1" hangingPunct="1"/>
            <a:r>
              <a:rPr lang="en-GB" dirty="0" smtClean="0"/>
              <a:t>Death</a:t>
            </a:r>
            <a:endParaRPr lang="sw-KE"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Brief Description</a:t>
            </a:r>
            <a:endParaRPr lang="en-US" dirty="0"/>
          </a:p>
        </p:txBody>
      </p:sp>
      <p:sp>
        <p:nvSpPr>
          <p:cNvPr id="2" name="Title 1"/>
          <p:cNvSpPr>
            <a:spLocks noGrp="1"/>
          </p:cNvSpPr>
          <p:nvPr>
            <p:ph type="ctrTitle"/>
          </p:nvPr>
        </p:nvSpPr>
        <p:spPr/>
        <p:txBody>
          <a:bodyPr/>
          <a:lstStyle/>
          <a:p>
            <a:r>
              <a:rPr lang="en-US" dirty="0" smtClean="0"/>
              <a:t>HIV/AIDS</a:t>
            </a:r>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09600"/>
            <a:ext cx="9144000" cy="769938"/>
          </a:xfrm>
        </p:spPr>
        <p:txBody>
          <a:bodyPr/>
          <a:lstStyle/>
          <a:p>
            <a:pPr eaLnBrk="1" hangingPunct="1"/>
            <a:r>
              <a:rPr lang="en-US" sz="3600" b="1" dirty="0" smtClean="0">
                <a:latin typeface="Verdana" pitchFamily="34" charset="0"/>
                <a:ea typeface="Verdana" pitchFamily="34" charset="0"/>
                <a:cs typeface="Verdana" pitchFamily="34" charset="0"/>
              </a:rPr>
              <a:t>Modes of Transmission</a:t>
            </a:r>
          </a:p>
        </p:txBody>
      </p:sp>
      <p:sp>
        <p:nvSpPr>
          <p:cNvPr id="26627" name="Rectangle 3"/>
          <p:cNvSpPr>
            <a:spLocks noGrp="1" noChangeArrowheads="1"/>
          </p:cNvSpPr>
          <p:nvPr>
            <p:ph sz="quarter" idx="1"/>
          </p:nvPr>
        </p:nvSpPr>
        <p:spPr>
          <a:xfrm>
            <a:off x="228600" y="1524000"/>
            <a:ext cx="8701118" cy="4724400"/>
          </a:xfrm>
        </p:spPr>
        <p:txBody>
          <a:bodyPr>
            <a:normAutofit/>
          </a:bodyPr>
          <a:lstStyle/>
          <a:p>
            <a:pPr marL="461963" indent="-461963" eaLnBrk="1" hangingPunct="1">
              <a:lnSpc>
                <a:spcPct val="80000"/>
              </a:lnSpc>
              <a:spcAft>
                <a:spcPct val="20000"/>
              </a:spcAft>
            </a:pPr>
            <a:r>
              <a:rPr lang="en-US" sz="2400" b="1" dirty="0" smtClean="0"/>
              <a:t>Sexual contact</a:t>
            </a:r>
          </a:p>
          <a:p>
            <a:pPr marL="966788" lvl="1" indent="-390525" eaLnBrk="1" hangingPunct="1">
              <a:lnSpc>
                <a:spcPct val="80000"/>
              </a:lnSpc>
              <a:spcAft>
                <a:spcPct val="20000"/>
              </a:spcAft>
            </a:pPr>
            <a:r>
              <a:rPr lang="en-US" sz="2400" dirty="0" smtClean="0"/>
              <a:t>In Africa mainly heterosexual (male  </a:t>
            </a:r>
            <a:r>
              <a:rPr lang="en-US" sz="2400" dirty="0" smtClean="0">
                <a:solidFill>
                  <a:srgbClr val="FF0000"/>
                </a:solidFill>
              </a:rPr>
              <a:t>↔   </a:t>
            </a:r>
            <a:r>
              <a:rPr lang="en-US" sz="2400" dirty="0" smtClean="0"/>
              <a:t>female)</a:t>
            </a:r>
          </a:p>
          <a:p>
            <a:pPr marL="966788" lvl="1" indent="-390525" eaLnBrk="1" hangingPunct="1">
              <a:lnSpc>
                <a:spcPct val="80000"/>
              </a:lnSpc>
              <a:spcAft>
                <a:spcPct val="20000"/>
              </a:spcAft>
            </a:pPr>
            <a:r>
              <a:rPr lang="en-US" sz="2400" dirty="0" smtClean="0"/>
              <a:t>Includes homosexual  (men having sex with men) as well</a:t>
            </a:r>
          </a:p>
          <a:p>
            <a:pPr marL="966788" lvl="1" indent="-390525" eaLnBrk="1" hangingPunct="1">
              <a:lnSpc>
                <a:spcPct val="80000"/>
              </a:lnSpc>
              <a:spcAft>
                <a:spcPct val="20000"/>
              </a:spcAft>
            </a:pPr>
            <a:r>
              <a:rPr lang="en-US" sz="2400" dirty="0" smtClean="0"/>
              <a:t>Non-consensual sexual exposure (assault)</a:t>
            </a:r>
          </a:p>
          <a:p>
            <a:pPr marL="461963" indent="-461963" eaLnBrk="1" hangingPunct="1">
              <a:lnSpc>
                <a:spcPct val="80000"/>
              </a:lnSpc>
              <a:spcAft>
                <a:spcPct val="20000"/>
              </a:spcAft>
            </a:pPr>
            <a:r>
              <a:rPr lang="en-US" sz="2400" b="1" dirty="0" err="1" smtClean="0"/>
              <a:t>Parenteral</a:t>
            </a:r>
            <a:endParaRPr lang="en-US" sz="2400" b="1" dirty="0" smtClean="0"/>
          </a:p>
          <a:p>
            <a:pPr marL="966788" lvl="1" indent="-390525" eaLnBrk="1" hangingPunct="1">
              <a:lnSpc>
                <a:spcPct val="80000"/>
              </a:lnSpc>
              <a:spcAft>
                <a:spcPct val="20000"/>
              </a:spcAft>
            </a:pPr>
            <a:r>
              <a:rPr lang="en-US" sz="2400" dirty="0" smtClean="0"/>
              <a:t>Transfusion of infected blood or blood products</a:t>
            </a:r>
          </a:p>
          <a:p>
            <a:pPr marL="966788" lvl="1" indent="-390525" eaLnBrk="1" hangingPunct="1">
              <a:lnSpc>
                <a:spcPct val="80000"/>
              </a:lnSpc>
              <a:spcAft>
                <a:spcPct val="20000"/>
              </a:spcAft>
            </a:pPr>
            <a:r>
              <a:rPr lang="en-US" sz="2400" dirty="0" smtClean="0"/>
              <a:t>Exposure to infected blood or body fluids through contaminated sharps- IDU through needle-sharing or needle stick accidents </a:t>
            </a:r>
          </a:p>
          <a:p>
            <a:pPr marL="966788" lvl="1" indent="-390525" eaLnBrk="1" hangingPunct="1">
              <a:lnSpc>
                <a:spcPct val="80000"/>
              </a:lnSpc>
              <a:spcAft>
                <a:spcPct val="20000"/>
              </a:spcAft>
            </a:pPr>
            <a:r>
              <a:rPr lang="en-US" sz="2400" dirty="0" smtClean="0"/>
              <a:t>Donated organs, Traditional procedures</a:t>
            </a:r>
          </a:p>
          <a:p>
            <a:pPr marL="461963" indent="-461963" eaLnBrk="1" hangingPunct="1">
              <a:lnSpc>
                <a:spcPct val="80000"/>
              </a:lnSpc>
              <a:spcAft>
                <a:spcPct val="20000"/>
              </a:spcAft>
            </a:pPr>
            <a:r>
              <a:rPr lang="en-US" sz="2400" b="1" dirty="0" err="1" smtClean="0"/>
              <a:t>Perinatal</a:t>
            </a:r>
            <a:endParaRPr lang="en-US" sz="2400" b="1" dirty="0" smtClean="0"/>
          </a:p>
          <a:p>
            <a:pPr marL="966788" lvl="1" indent="-390525" eaLnBrk="1" hangingPunct="1">
              <a:lnSpc>
                <a:spcPct val="80000"/>
              </a:lnSpc>
              <a:spcAft>
                <a:spcPct val="20000"/>
              </a:spcAft>
            </a:pPr>
            <a:r>
              <a:rPr lang="en-US" sz="2400" dirty="0" err="1" smtClean="0"/>
              <a:t>Transplacental</a:t>
            </a:r>
            <a:r>
              <a:rPr lang="en-US" sz="2400" dirty="0" smtClean="0"/>
              <a:t>, during labor/delivery and breastfeeding</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14313"/>
            <a:ext cx="9144000" cy="1462087"/>
          </a:xfrm>
        </p:spPr>
        <p:txBody>
          <a:bodyPr/>
          <a:lstStyle/>
          <a:p>
            <a:pPr eaLnBrk="1" hangingPunct="1"/>
            <a:r>
              <a:rPr lang="en-GB" sz="4000" b="1" dirty="0" smtClean="0">
                <a:latin typeface="Verdana" pitchFamily="34" charset="0"/>
                <a:ea typeface="Verdana" pitchFamily="34" charset="0"/>
                <a:cs typeface="Verdana" pitchFamily="34" charset="0"/>
              </a:rPr>
              <a:t>Factors not associated with risk of transmission</a:t>
            </a:r>
          </a:p>
        </p:txBody>
      </p:sp>
      <p:sp>
        <p:nvSpPr>
          <p:cNvPr id="33795" name="Rectangle 3"/>
          <p:cNvSpPr>
            <a:spLocks noGrp="1" noChangeArrowheads="1"/>
          </p:cNvSpPr>
          <p:nvPr>
            <p:ph sz="quarter" idx="1"/>
          </p:nvPr>
        </p:nvSpPr>
        <p:spPr/>
        <p:txBody>
          <a:bodyPr/>
          <a:lstStyle/>
          <a:p>
            <a:pPr lvl="1" eaLnBrk="1" hangingPunct="1">
              <a:lnSpc>
                <a:spcPct val="150000"/>
              </a:lnSpc>
              <a:buFont typeface="Wingdings" pitchFamily="2" charset="2"/>
              <a:buChar char="§"/>
            </a:pPr>
            <a:r>
              <a:rPr lang="en-GB" sz="3200" dirty="0" smtClean="0"/>
              <a:t>Insect bites</a:t>
            </a:r>
          </a:p>
          <a:p>
            <a:pPr lvl="1" eaLnBrk="1" hangingPunct="1">
              <a:lnSpc>
                <a:spcPct val="150000"/>
              </a:lnSpc>
              <a:buFont typeface="Wingdings" pitchFamily="2" charset="2"/>
              <a:buChar char="§"/>
            </a:pPr>
            <a:r>
              <a:rPr lang="en-GB" sz="3200" dirty="0" smtClean="0"/>
              <a:t>Saliva (kissing)</a:t>
            </a:r>
          </a:p>
          <a:p>
            <a:pPr lvl="1" eaLnBrk="1" hangingPunct="1">
              <a:lnSpc>
                <a:spcPct val="150000"/>
              </a:lnSpc>
              <a:buFont typeface="Wingdings" pitchFamily="2" charset="2"/>
              <a:buChar char="§"/>
            </a:pPr>
            <a:r>
              <a:rPr lang="en-GB" sz="3200" dirty="0" smtClean="0"/>
              <a:t>Sneezing or coughing </a:t>
            </a:r>
          </a:p>
          <a:p>
            <a:pPr lvl="1" eaLnBrk="1" hangingPunct="1">
              <a:lnSpc>
                <a:spcPct val="150000"/>
              </a:lnSpc>
              <a:buFont typeface="Wingdings" pitchFamily="2" charset="2"/>
              <a:buChar char="§"/>
            </a:pPr>
            <a:r>
              <a:rPr lang="en-GB" sz="3200" dirty="0" smtClean="0"/>
              <a:t>Skin contact (e.g. hugging)</a:t>
            </a:r>
          </a:p>
          <a:p>
            <a:pPr lvl="1" eaLnBrk="1" hangingPunct="1">
              <a:lnSpc>
                <a:spcPct val="150000"/>
              </a:lnSpc>
              <a:buFont typeface="Wingdings" pitchFamily="2" charset="2"/>
              <a:buChar char="§"/>
            </a:pPr>
            <a:r>
              <a:rPr lang="en-GB" sz="3200" dirty="0" smtClean="0"/>
              <a:t>Shared use of facilities (e.g. toilets)</a:t>
            </a:r>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0" y="0"/>
            <a:ext cx="8715375" cy="1285875"/>
          </a:xfrm>
        </p:spPr>
        <p:txBody>
          <a:bodyPr/>
          <a:lstStyle/>
          <a:p>
            <a:r>
              <a:rPr lang="en-GB" sz="3200" dirty="0" smtClean="0"/>
              <a:t>Classification of ART </a:t>
            </a:r>
            <a:endParaRPr lang="en-GB" sz="3200" dirty="0"/>
          </a:p>
        </p:txBody>
      </p:sp>
      <p:sp>
        <p:nvSpPr>
          <p:cNvPr id="8196" name="Content Placeholder 2"/>
          <p:cNvSpPr>
            <a:spLocks noGrp="1"/>
          </p:cNvSpPr>
          <p:nvPr>
            <p:ph type="body" idx="4294967295"/>
          </p:nvPr>
        </p:nvSpPr>
        <p:spPr>
          <a:xfrm>
            <a:off x="0" y="1214438"/>
            <a:ext cx="9144000" cy="6102350"/>
          </a:xfrm>
          <a:ln/>
        </p:spPr>
        <p:txBody>
          <a:bodyPr>
            <a:normAutofit/>
          </a:bodyPr>
          <a:lstStyle/>
          <a:p>
            <a:pPr marL="514350" indent="-514350">
              <a:lnSpc>
                <a:spcPct val="80000"/>
              </a:lnSpc>
            </a:pPr>
            <a:r>
              <a:rPr lang="en-US" sz="2800" b="1" dirty="0" err="1"/>
              <a:t>NRTIs</a:t>
            </a:r>
            <a:r>
              <a:rPr lang="en-US" sz="2800" dirty="0"/>
              <a:t> - </a:t>
            </a:r>
            <a:r>
              <a:rPr lang="en-GB" sz="2800" dirty="0"/>
              <a:t>inhibit reverse transcription by being incorporated into the newly synthesized viral DNA and preventing its further elongation. </a:t>
            </a:r>
            <a:endParaRPr lang="en-US" sz="2800" dirty="0"/>
          </a:p>
          <a:p>
            <a:pPr marL="514350" indent="-514350">
              <a:lnSpc>
                <a:spcPct val="80000"/>
              </a:lnSpc>
            </a:pPr>
            <a:endParaRPr lang="en-US" sz="2800" dirty="0"/>
          </a:p>
          <a:p>
            <a:pPr marL="514350" indent="-514350">
              <a:lnSpc>
                <a:spcPct val="80000"/>
              </a:lnSpc>
            </a:pPr>
            <a:r>
              <a:rPr lang="en-US" sz="2800" b="1" dirty="0" err="1"/>
              <a:t>NNRTIs</a:t>
            </a:r>
            <a:r>
              <a:rPr lang="en-US" sz="2800" dirty="0"/>
              <a:t>- </a:t>
            </a:r>
            <a:r>
              <a:rPr lang="en-GB" sz="2800" dirty="0"/>
              <a:t>inhibit reverse transcriptase directly by binding to the enzyme and interfering with its function </a:t>
            </a:r>
          </a:p>
          <a:p>
            <a:pPr marL="514350" indent="-514350">
              <a:lnSpc>
                <a:spcPct val="80000"/>
              </a:lnSpc>
              <a:buFont typeface="Wingdings" pitchFamily="2" charset="2"/>
              <a:buNone/>
            </a:pPr>
            <a:endParaRPr lang="en-US" sz="2800" dirty="0"/>
          </a:p>
          <a:p>
            <a:pPr marL="514350" indent="-514350">
              <a:lnSpc>
                <a:spcPct val="80000"/>
              </a:lnSpc>
            </a:pPr>
            <a:r>
              <a:rPr lang="en-US" sz="2800" b="1" dirty="0"/>
              <a:t>PIs</a:t>
            </a:r>
            <a:r>
              <a:rPr lang="en-US" sz="2800" dirty="0"/>
              <a:t> (Protease Inhibitors) - </a:t>
            </a:r>
            <a:r>
              <a:rPr lang="en-GB" sz="2800" dirty="0"/>
              <a:t>target viral assembly by inhibiting the activity of protease, an enzyme used by HIV to cleave nascent proteins, for final assembly of new </a:t>
            </a:r>
            <a:r>
              <a:rPr lang="en-GB" sz="2800" dirty="0" err="1"/>
              <a:t>virons</a:t>
            </a:r>
            <a:endParaRPr lang="en-US" sz="2800" dirty="0"/>
          </a:p>
          <a:p>
            <a:pPr marL="514350" indent="-514350">
              <a:lnSpc>
                <a:spcPct val="80000"/>
              </a:lnSpc>
            </a:pPr>
            <a:endParaRPr lang="en-US" sz="2800" dirty="0"/>
          </a:p>
          <a:p>
            <a:pPr marL="514350" indent="-514350">
              <a:lnSpc>
                <a:spcPct val="80000"/>
              </a:lnSpc>
            </a:pPr>
            <a:endParaRPr lang="en-US" sz="2800"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Classification cont..</a:t>
            </a:r>
            <a:endParaRPr lang="en-US" dirty="0"/>
          </a:p>
        </p:txBody>
      </p:sp>
      <p:sp>
        <p:nvSpPr>
          <p:cNvPr id="2" name="Content Placeholder 1"/>
          <p:cNvSpPr>
            <a:spLocks noGrp="1"/>
          </p:cNvSpPr>
          <p:nvPr>
            <p:ph sz="quarter" idx="1"/>
          </p:nvPr>
        </p:nvSpPr>
        <p:spPr/>
        <p:txBody>
          <a:bodyPr>
            <a:normAutofit/>
          </a:bodyPr>
          <a:lstStyle/>
          <a:p>
            <a:pPr marL="514350" indent="-514350">
              <a:lnSpc>
                <a:spcPct val="80000"/>
              </a:lnSpc>
            </a:pPr>
            <a:r>
              <a:rPr lang="en-US" sz="2800" b="1" dirty="0" smtClean="0"/>
              <a:t>Entry Inhibitors/Fusion inhibitors </a:t>
            </a:r>
            <a:r>
              <a:rPr lang="en-US" sz="2800" dirty="0" smtClean="0"/>
              <a:t>- </a:t>
            </a:r>
            <a:r>
              <a:rPr lang="en-GB" sz="2800" dirty="0" smtClean="0"/>
              <a:t>interfere with binding, fusion and entry of HIV-1 to the host cell by blocking one of several targets – </a:t>
            </a:r>
            <a:r>
              <a:rPr lang="en-GB" sz="2800" dirty="0" err="1" smtClean="0"/>
              <a:t>maraviroc</a:t>
            </a:r>
            <a:r>
              <a:rPr lang="en-GB" sz="2800" dirty="0" smtClean="0"/>
              <a:t> &amp; </a:t>
            </a:r>
            <a:r>
              <a:rPr lang="en-GB" sz="2800" dirty="0" err="1" smtClean="0"/>
              <a:t>enfurvitide</a:t>
            </a:r>
            <a:endParaRPr lang="en-US" sz="2800" dirty="0" smtClean="0"/>
          </a:p>
          <a:p>
            <a:pPr marL="514350" indent="-514350">
              <a:lnSpc>
                <a:spcPct val="80000"/>
              </a:lnSpc>
            </a:pPr>
            <a:endParaRPr lang="en-US" sz="2800" dirty="0" smtClean="0"/>
          </a:p>
          <a:p>
            <a:pPr marL="514350" indent="-514350">
              <a:lnSpc>
                <a:spcPct val="80000"/>
              </a:lnSpc>
            </a:pPr>
            <a:r>
              <a:rPr lang="en-US" sz="2800" b="1" dirty="0" err="1" smtClean="0"/>
              <a:t>Integrase</a:t>
            </a:r>
            <a:r>
              <a:rPr lang="en-US" sz="2800" b="1" dirty="0" smtClean="0"/>
              <a:t> Inhibitors </a:t>
            </a:r>
            <a:r>
              <a:rPr lang="en-US" sz="2800" dirty="0" smtClean="0"/>
              <a:t>- </a:t>
            </a:r>
            <a:r>
              <a:rPr lang="en-GB" sz="2800" dirty="0" smtClean="0"/>
              <a:t>inhibit the enzyme </a:t>
            </a:r>
            <a:r>
              <a:rPr lang="en-GB" sz="2800" dirty="0" err="1" smtClean="0"/>
              <a:t>integrase</a:t>
            </a:r>
            <a:r>
              <a:rPr lang="en-GB" sz="2800" dirty="0" smtClean="0"/>
              <a:t> which is responsible for integration of viral DNA into the DNA of the infected cell – </a:t>
            </a:r>
            <a:r>
              <a:rPr lang="en-GB" sz="2800" dirty="0" err="1" smtClean="0"/>
              <a:t>Raltegravir</a:t>
            </a:r>
            <a:endParaRPr lang="en-GB" sz="2800" dirty="0" smtClean="0"/>
          </a:p>
          <a:p>
            <a:pPr marL="514350" indent="-514350">
              <a:lnSpc>
                <a:spcPct val="80000"/>
              </a:lnSpc>
            </a:pPr>
            <a:endParaRPr lang="en-US" sz="2800" dirty="0" smtClean="0"/>
          </a:p>
          <a:p>
            <a:pPr marL="514350" indent="-514350">
              <a:lnSpc>
                <a:spcPct val="80000"/>
              </a:lnSpc>
            </a:pPr>
            <a:r>
              <a:rPr lang="en-US" sz="2800" b="1" dirty="0" smtClean="0"/>
              <a:t>Maturation inhibitors </a:t>
            </a:r>
            <a:r>
              <a:rPr lang="en-US" sz="2800" dirty="0" smtClean="0"/>
              <a:t>- </a:t>
            </a:r>
            <a:r>
              <a:rPr lang="en-GB" sz="2800" dirty="0" smtClean="0"/>
              <a:t>inhibit the last step</a:t>
            </a:r>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274638"/>
            <a:ext cx="9144000" cy="1143000"/>
          </a:xfrm>
        </p:spPr>
        <p:txBody>
          <a:bodyPr/>
          <a:lstStyle/>
          <a:p>
            <a:r>
              <a:rPr lang="en-GB" sz="3200" dirty="0"/>
              <a:t>Nucleotide/Nucleoside Reverse Transcriptase inhibitors</a:t>
            </a:r>
          </a:p>
        </p:txBody>
      </p:sp>
      <p:sp>
        <p:nvSpPr>
          <p:cNvPr id="9220" name="Rectangle 5"/>
          <p:cNvSpPr>
            <a:spLocks noGrp="1" noChangeArrowheads="1"/>
          </p:cNvSpPr>
          <p:nvPr>
            <p:ph sz="quarter" idx="1"/>
          </p:nvPr>
        </p:nvSpPr>
        <p:spPr>
          <a:xfrm>
            <a:off x="0" y="1628775"/>
            <a:ext cx="9144000" cy="5229225"/>
          </a:xfrm>
          <a:noFill/>
          <a:ln/>
        </p:spPr>
        <p:txBody>
          <a:bodyPr/>
          <a:lstStyle/>
          <a:p>
            <a:pPr lvl="1">
              <a:lnSpc>
                <a:spcPct val="90000"/>
              </a:lnSpc>
            </a:pPr>
            <a:r>
              <a:rPr lang="en-US" sz="2400" dirty="0" err="1"/>
              <a:t>Zidovudine</a:t>
            </a:r>
            <a:r>
              <a:rPr lang="en-US" sz="2400" dirty="0"/>
              <a:t> (AZT, </a:t>
            </a:r>
            <a:r>
              <a:rPr lang="en-US" sz="2400" dirty="0" err="1"/>
              <a:t>ZDV</a:t>
            </a:r>
            <a:r>
              <a:rPr lang="en-US" sz="2400" dirty="0"/>
              <a:t>, </a:t>
            </a:r>
            <a:r>
              <a:rPr lang="en-US" sz="2400" dirty="0" err="1"/>
              <a:t>Retrovir</a:t>
            </a:r>
            <a:r>
              <a:rPr lang="en-US" sz="2400" dirty="0">
                <a:sym typeface="Symbol" pitchFamily="18" charset="2"/>
              </a:rPr>
              <a:t>)			</a:t>
            </a:r>
          </a:p>
          <a:p>
            <a:pPr lvl="1">
              <a:lnSpc>
                <a:spcPct val="90000"/>
              </a:lnSpc>
            </a:pPr>
            <a:r>
              <a:rPr lang="en-US" sz="2400" dirty="0" err="1">
                <a:sym typeface="Symbol" pitchFamily="18" charset="2"/>
              </a:rPr>
              <a:t>Didanosine</a:t>
            </a:r>
            <a:r>
              <a:rPr lang="en-US" sz="2400" dirty="0">
                <a:sym typeface="Symbol" pitchFamily="18" charset="2"/>
              </a:rPr>
              <a:t> (</a:t>
            </a:r>
            <a:r>
              <a:rPr lang="en-US" sz="2400" dirty="0" err="1">
                <a:sym typeface="Symbol" pitchFamily="18" charset="2"/>
              </a:rPr>
              <a:t>ddI</a:t>
            </a:r>
            <a:r>
              <a:rPr lang="en-US" sz="2400" dirty="0">
                <a:sym typeface="Symbol" pitchFamily="18" charset="2"/>
              </a:rPr>
              <a:t>, </a:t>
            </a:r>
            <a:r>
              <a:rPr lang="en-US" sz="2400" dirty="0" err="1">
                <a:sym typeface="Symbol" pitchFamily="18" charset="2"/>
              </a:rPr>
              <a:t>Videx</a:t>
            </a:r>
            <a:r>
              <a:rPr lang="en-US" sz="2400" dirty="0">
                <a:sym typeface="Symbol" pitchFamily="18" charset="2"/>
              </a:rPr>
              <a:t>, </a:t>
            </a:r>
            <a:r>
              <a:rPr lang="en-US" sz="2400" dirty="0" err="1">
                <a:sym typeface="Symbol" pitchFamily="18" charset="2"/>
              </a:rPr>
              <a:t>Videx</a:t>
            </a:r>
            <a:r>
              <a:rPr lang="en-US" sz="2400" dirty="0">
                <a:sym typeface="Symbol" pitchFamily="18" charset="2"/>
              </a:rPr>
              <a:t> EC)		</a:t>
            </a:r>
          </a:p>
          <a:p>
            <a:pPr lvl="1">
              <a:lnSpc>
                <a:spcPct val="90000"/>
              </a:lnSpc>
            </a:pPr>
            <a:r>
              <a:rPr lang="en-US" sz="2400" dirty="0" err="1">
                <a:sym typeface="Symbol" pitchFamily="18" charset="2"/>
              </a:rPr>
              <a:t>Zalcitabine</a:t>
            </a:r>
            <a:r>
              <a:rPr lang="en-US" sz="2400" dirty="0">
                <a:sym typeface="Symbol" pitchFamily="18" charset="2"/>
              </a:rPr>
              <a:t> (</a:t>
            </a:r>
            <a:r>
              <a:rPr lang="en-US" sz="2400" dirty="0" err="1">
                <a:sym typeface="Symbol" pitchFamily="18" charset="2"/>
              </a:rPr>
              <a:t>ddC</a:t>
            </a:r>
            <a:r>
              <a:rPr lang="en-US" sz="2400" dirty="0">
                <a:sym typeface="Symbol" pitchFamily="18" charset="2"/>
              </a:rPr>
              <a:t>, </a:t>
            </a:r>
            <a:r>
              <a:rPr lang="en-US" sz="2400" dirty="0" err="1">
                <a:sym typeface="Symbol" pitchFamily="18" charset="2"/>
              </a:rPr>
              <a:t>Hivid</a:t>
            </a:r>
            <a:r>
              <a:rPr lang="en-US" sz="2400" dirty="0">
                <a:sym typeface="Symbol" pitchFamily="18" charset="2"/>
              </a:rPr>
              <a:t>)				</a:t>
            </a:r>
          </a:p>
          <a:p>
            <a:pPr lvl="1">
              <a:lnSpc>
                <a:spcPct val="90000"/>
              </a:lnSpc>
            </a:pPr>
            <a:r>
              <a:rPr lang="en-US" sz="2400" dirty="0" err="1">
                <a:sym typeface="Symbol" pitchFamily="18" charset="2"/>
              </a:rPr>
              <a:t>Stavudine</a:t>
            </a:r>
            <a:r>
              <a:rPr lang="en-US" sz="2400" dirty="0">
                <a:sym typeface="Symbol" pitchFamily="18" charset="2"/>
              </a:rPr>
              <a:t> (</a:t>
            </a:r>
            <a:r>
              <a:rPr lang="en-US" sz="2400" dirty="0" err="1">
                <a:sym typeface="Symbol" pitchFamily="18" charset="2"/>
              </a:rPr>
              <a:t>d4T</a:t>
            </a:r>
            <a:r>
              <a:rPr lang="en-US" sz="2400" dirty="0">
                <a:sym typeface="Symbol" pitchFamily="18" charset="2"/>
              </a:rPr>
              <a:t>, </a:t>
            </a:r>
            <a:r>
              <a:rPr lang="en-US" sz="2400" dirty="0" err="1">
                <a:sym typeface="Symbol" pitchFamily="18" charset="2"/>
              </a:rPr>
              <a:t>Zerit</a:t>
            </a:r>
            <a:r>
              <a:rPr lang="en-US" sz="2400" dirty="0">
                <a:sym typeface="Symbol" pitchFamily="18" charset="2"/>
              </a:rPr>
              <a:t>)				</a:t>
            </a:r>
          </a:p>
          <a:p>
            <a:pPr lvl="1">
              <a:lnSpc>
                <a:spcPct val="90000"/>
              </a:lnSpc>
            </a:pPr>
            <a:r>
              <a:rPr lang="en-US" sz="2400" dirty="0" err="1">
                <a:sym typeface="Symbol" pitchFamily="18" charset="2"/>
              </a:rPr>
              <a:t>Lamivudine</a:t>
            </a:r>
            <a:r>
              <a:rPr lang="en-US" sz="2400" dirty="0">
                <a:sym typeface="Symbol" pitchFamily="18" charset="2"/>
              </a:rPr>
              <a:t> (</a:t>
            </a:r>
            <a:r>
              <a:rPr lang="en-US" sz="2400" dirty="0" err="1">
                <a:sym typeface="Symbol" pitchFamily="18" charset="2"/>
              </a:rPr>
              <a:t>3TC</a:t>
            </a:r>
            <a:r>
              <a:rPr lang="en-US" sz="2400" dirty="0">
                <a:sym typeface="Symbol" pitchFamily="18" charset="2"/>
              </a:rPr>
              <a:t>, </a:t>
            </a:r>
            <a:r>
              <a:rPr lang="en-US" sz="2400" dirty="0" err="1">
                <a:sym typeface="Symbol" pitchFamily="18" charset="2"/>
              </a:rPr>
              <a:t>Epivir</a:t>
            </a:r>
            <a:r>
              <a:rPr lang="en-US" sz="2400" dirty="0">
                <a:sym typeface="Symbol" pitchFamily="18" charset="2"/>
              </a:rPr>
              <a:t>)				</a:t>
            </a:r>
          </a:p>
          <a:p>
            <a:pPr lvl="1">
              <a:lnSpc>
                <a:spcPct val="90000"/>
              </a:lnSpc>
            </a:pPr>
            <a:r>
              <a:rPr lang="en-US" sz="2400" dirty="0" err="1">
                <a:sym typeface="Symbol" pitchFamily="18" charset="2"/>
              </a:rPr>
              <a:t>Abacavir</a:t>
            </a:r>
            <a:r>
              <a:rPr lang="en-US" sz="2400" dirty="0">
                <a:sym typeface="Symbol" pitchFamily="18" charset="2"/>
              </a:rPr>
              <a:t> (ABC, </a:t>
            </a:r>
            <a:r>
              <a:rPr lang="en-US" sz="2400" dirty="0" err="1">
                <a:sym typeface="Symbol" pitchFamily="18" charset="2"/>
              </a:rPr>
              <a:t>Ziagen</a:t>
            </a:r>
            <a:r>
              <a:rPr lang="en-US" sz="2400" dirty="0">
                <a:sym typeface="Symbol" pitchFamily="18" charset="2"/>
              </a:rPr>
              <a:t>)				</a:t>
            </a:r>
          </a:p>
          <a:p>
            <a:pPr lvl="1">
              <a:lnSpc>
                <a:spcPct val="90000"/>
              </a:lnSpc>
            </a:pPr>
            <a:r>
              <a:rPr lang="en-US" sz="2400" dirty="0" err="1">
                <a:sym typeface="Symbol" pitchFamily="18" charset="2"/>
              </a:rPr>
              <a:t>Combivir</a:t>
            </a:r>
            <a:r>
              <a:rPr lang="en-US" sz="2400" dirty="0">
                <a:sym typeface="Symbol" pitchFamily="18" charset="2"/>
              </a:rPr>
              <a:t> (AZT/</a:t>
            </a:r>
            <a:r>
              <a:rPr lang="en-US" sz="2400" dirty="0" err="1">
                <a:sym typeface="Symbol" pitchFamily="18" charset="2"/>
              </a:rPr>
              <a:t>3TC</a:t>
            </a:r>
            <a:r>
              <a:rPr lang="en-US" sz="2400" dirty="0">
                <a:sym typeface="Symbol" pitchFamily="18" charset="2"/>
              </a:rPr>
              <a:t>)				</a:t>
            </a:r>
          </a:p>
          <a:p>
            <a:pPr lvl="1">
              <a:lnSpc>
                <a:spcPct val="90000"/>
              </a:lnSpc>
            </a:pPr>
            <a:r>
              <a:rPr lang="en-US" sz="2400" dirty="0" err="1">
                <a:sym typeface="Symbol" pitchFamily="18" charset="2"/>
              </a:rPr>
              <a:t>Trizivir</a:t>
            </a:r>
            <a:r>
              <a:rPr lang="en-US" sz="2400" dirty="0">
                <a:sym typeface="Symbol" pitchFamily="18" charset="2"/>
              </a:rPr>
              <a:t> (AZT/</a:t>
            </a:r>
            <a:r>
              <a:rPr lang="en-US" sz="2400" dirty="0" err="1">
                <a:sym typeface="Symbol" pitchFamily="18" charset="2"/>
              </a:rPr>
              <a:t>3TC</a:t>
            </a:r>
            <a:r>
              <a:rPr lang="en-US" sz="2400" dirty="0">
                <a:sym typeface="Symbol" pitchFamily="18" charset="2"/>
              </a:rPr>
              <a:t>/ABC)				</a:t>
            </a:r>
          </a:p>
          <a:p>
            <a:pPr lvl="1">
              <a:lnSpc>
                <a:spcPct val="90000"/>
              </a:lnSpc>
            </a:pPr>
            <a:r>
              <a:rPr lang="en-US" sz="2400" dirty="0" err="1">
                <a:sym typeface="Symbol" pitchFamily="18" charset="2"/>
              </a:rPr>
              <a:t>Tenofovir</a:t>
            </a:r>
            <a:r>
              <a:rPr lang="en-US" sz="2400" dirty="0">
                <a:sym typeface="Symbol" pitchFamily="18" charset="2"/>
              </a:rPr>
              <a:t> (</a:t>
            </a:r>
            <a:r>
              <a:rPr lang="en-US" sz="2400" dirty="0" err="1">
                <a:sym typeface="Symbol" pitchFamily="18" charset="2"/>
              </a:rPr>
              <a:t>TDF</a:t>
            </a:r>
            <a:r>
              <a:rPr lang="en-US" sz="2400" dirty="0">
                <a:sym typeface="Symbol" pitchFamily="18" charset="2"/>
              </a:rPr>
              <a:t>, </a:t>
            </a:r>
            <a:r>
              <a:rPr lang="en-US" sz="2400" dirty="0" err="1">
                <a:sym typeface="Symbol" pitchFamily="18" charset="2"/>
              </a:rPr>
              <a:t>Viread</a:t>
            </a:r>
            <a:r>
              <a:rPr lang="en-US" sz="2400" dirty="0">
                <a:sym typeface="Symbol" pitchFamily="18" charset="2"/>
              </a:rPr>
              <a:t>)				</a:t>
            </a:r>
          </a:p>
          <a:p>
            <a:pPr lvl="1">
              <a:lnSpc>
                <a:spcPct val="90000"/>
              </a:lnSpc>
            </a:pPr>
            <a:r>
              <a:rPr lang="en-US" sz="2400" dirty="0" err="1">
                <a:sym typeface="Symbol" pitchFamily="18" charset="2"/>
              </a:rPr>
              <a:t>Emtricitabine</a:t>
            </a:r>
            <a:r>
              <a:rPr lang="en-US" sz="2400" dirty="0">
                <a:sym typeface="Symbol" pitchFamily="18" charset="2"/>
              </a:rPr>
              <a:t> (FTC, </a:t>
            </a:r>
            <a:r>
              <a:rPr lang="en-US" sz="2400" dirty="0" err="1">
                <a:sym typeface="Symbol" pitchFamily="18" charset="2"/>
              </a:rPr>
              <a:t>Emtriva</a:t>
            </a:r>
            <a:r>
              <a:rPr lang="en-US" sz="2400" dirty="0">
                <a:sym typeface="Symbol" pitchFamily="18" charset="2"/>
              </a:rPr>
              <a:t> )			</a:t>
            </a:r>
          </a:p>
          <a:p>
            <a:pPr lvl="1">
              <a:lnSpc>
                <a:spcPct val="90000"/>
              </a:lnSpc>
            </a:pPr>
            <a:r>
              <a:rPr lang="en-US" sz="2400" dirty="0" err="1">
                <a:sym typeface="Symbol" pitchFamily="18" charset="2"/>
              </a:rPr>
              <a:t>Epzicom</a:t>
            </a:r>
            <a:r>
              <a:rPr lang="en-US" sz="2400" dirty="0">
                <a:sym typeface="Symbol" pitchFamily="18" charset="2"/>
              </a:rPr>
              <a:t> (ABC/</a:t>
            </a:r>
            <a:r>
              <a:rPr lang="en-US" sz="2400" dirty="0" err="1">
                <a:sym typeface="Symbol" pitchFamily="18" charset="2"/>
              </a:rPr>
              <a:t>3TC</a:t>
            </a:r>
            <a:r>
              <a:rPr lang="en-US" sz="2400" dirty="0">
                <a:sym typeface="Symbol" pitchFamily="18" charset="2"/>
              </a:rPr>
              <a:t>)				</a:t>
            </a:r>
          </a:p>
          <a:p>
            <a:pPr lvl="1">
              <a:lnSpc>
                <a:spcPct val="90000"/>
              </a:lnSpc>
            </a:pPr>
            <a:r>
              <a:rPr lang="en-US" sz="2400" dirty="0" err="1">
                <a:sym typeface="Symbol" pitchFamily="18" charset="2"/>
              </a:rPr>
              <a:t>Truvada</a:t>
            </a:r>
            <a:r>
              <a:rPr lang="en-US" sz="2400" dirty="0">
                <a:sym typeface="Symbol" pitchFamily="18" charset="2"/>
              </a:rPr>
              <a:t> (</a:t>
            </a:r>
            <a:r>
              <a:rPr lang="en-US" sz="2400" dirty="0" err="1">
                <a:sym typeface="Symbol" pitchFamily="18" charset="2"/>
              </a:rPr>
              <a:t>TDF</a:t>
            </a:r>
            <a:r>
              <a:rPr lang="en-US" sz="2400" dirty="0">
                <a:sym typeface="Symbol" pitchFamily="18" charset="2"/>
              </a:rPr>
              <a:t>/FTC)				</a:t>
            </a:r>
            <a:endParaRPr lang="sw-KE" sz="2400" dirty="0">
              <a:sym typeface="Symbol" pitchFamily="18" charset="2"/>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NNRTI</a:t>
            </a:r>
            <a:endParaRPr lang="en-US" dirty="0"/>
          </a:p>
        </p:txBody>
      </p:sp>
      <p:sp>
        <p:nvSpPr>
          <p:cNvPr id="2" name="Content Placeholder 1"/>
          <p:cNvSpPr>
            <a:spLocks noGrp="1"/>
          </p:cNvSpPr>
          <p:nvPr>
            <p:ph sz="quarter" idx="1"/>
          </p:nvPr>
        </p:nvSpPr>
        <p:spPr/>
        <p:txBody>
          <a:bodyPr/>
          <a:lstStyle/>
          <a:p>
            <a:pPr marL="868363" lvl="1" indent="-282575">
              <a:lnSpc>
                <a:spcPct val="80000"/>
              </a:lnSpc>
            </a:pPr>
            <a:r>
              <a:rPr lang="en-US" sz="3600" dirty="0" smtClean="0"/>
              <a:t>Nevirapine (</a:t>
            </a:r>
            <a:r>
              <a:rPr lang="en-US" sz="3600" dirty="0" err="1" smtClean="0"/>
              <a:t>NVP</a:t>
            </a:r>
            <a:r>
              <a:rPr lang="en-US" sz="3600" dirty="0" smtClean="0"/>
              <a:t>, </a:t>
            </a:r>
            <a:r>
              <a:rPr lang="en-US" sz="3600" dirty="0" err="1" smtClean="0"/>
              <a:t>Viramune</a:t>
            </a:r>
            <a:r>
              <a:rPr lang="en-US" sz="3600" dirty="0" smtClean="0">
                <a:sym typeface="Symbol" pitchFamily="18" charset="2"/>
              </a:rPr>
              <a:t>)               		</a:t>
            </a:r>
          </a:p>
          <a:p>
            <a:pPr marL="868363" lvl="1" indent="-282575">
              <a:lnSpc>
                <a:spcPct val="80000"/>
              </a:lnSpc>
            </a:pPr>
            <a:r>
              <a:rPr lang="en-US" sz="3600" dirty="0" err="1" smtClean="0">
                <a:sym typeface="Symbol" pitchFamily="18" charset="2"/>
              </a:rPr>
              <a:t>Delavirdine</a:t>
            </a:r>
            <a:r>
              <a:rPr lang="en-US" sz="3600" dirty="0" smtClean="0">
                <a:sym typeface="Symbol" pitchFamily="18" charset="2"/>
              </a:rPr>
              <a:t> (</a:t>
            </a:r>
            <a:r>
              <a:rPr lang="en-US" sz="3600" dirty="0" err="1" smtClean="0">
                <a:sym typeface="Symbol" pitchFamily="18" charset="2"/>
              </a:rPr>
              <a:t>DLV</a:t>
            </a:r>
            <a:r>
              <a:rPr lang="en-US" sz="3600" dirty="0" smtClean="0">
                <a:sym typeface="Symbol" pitchFamily="18" charset="2"/>
              </a:rPr>
              <a:t>, </a:t>
            </a:r>
            <a:r>
              <a:rPr lang="en-US" sz="3600" dirty="0" err="1" smtClean="0">
                <a:sym typeface="Symbol" pitchFamily="18" charset="2"/>
              </a:rPr>
              <a:t>Rescriptor</a:t>
            </a:r>
            <a:r>
              <a:rPr lang="en-US" sz="3600" dirty="0" smtClean="0">
                <a:sym typeface="Symbol" pitchFamily="18" charset="2"/>
              </a:rPr>
              <a:t>)			</a:t>
            </a:r>
          </a:p>
          <a:p>
            <a:pPr marL="868363" lvl="1" indent="-282575">
              <a:lnSpc>
                <a:spcPct val="80000"/>
              </a:lnSpc>
            </a:pPr>
            <a:r>
              <a:rPr lang="en-US" sz="3600" dirty="0" err="1" smtClean="0">
                <a:sym typeface="Symbol" pitchFamily="18" charset="2"/>
              </a:rPr>
              <a:t>Efavirenz</a:t>
            </a:r>
            <a:r>
              <a:rPr lang="en-US" sz="3600" dirty="0" smtClean="0">
                <a:sym typeface="Symbol" pitchFamily="18" charset="2"/>
              </a:rPr>
              <a:t> (</a:t>
            </a:r>
            <a:r>
              <a:rPr lang="en-US" sz="3600" dirty="0" err="1" smtClean="0">
                <a:sym typeface="Symbol" pitchFamily="18" charset="2"/>
              </a:rPr>
              <a:t>EFV</a:t>
            </a:r>
            <a:r>
              <a:rPr lang="en-US" sz="3600" dirty="0" smtClean="0">
                <a:sym typeface="Symbol" pitchFamily="18" charset="2"/>
              </a:rPr>
              <a:t>, </a:t>
            </a:r>
            <a:r>
              <a:rPr lang="en-US" sz="3600" dirty="0" err="1" smtClean="0">
                <a:sym typeface="Symbol" pitchFamily="18" charset="2"/>
              </a:rPr>
              <a:t>Sustiva</a:t>
            </a:r>
            <a:r>
              <a:rPr lang="en-US" sz="3600" dirty="0" smtClean="0">
                <a:sym typeface="Symbol" pitchFamily="18" charset="2"/>
              </a:rPr>
              <a:t>)		 		</a:t>
            </a:r>
          </a:p>
          <a:p>
            <a:pPr marL="868363" lvl="1" indent="-282575">
              <a:lnSpc>
                <a:spcPct val="80000"/>
              </a:lnSpc>
            </a:pPr>
            <a:r>
              <a:rPr lang="en-US" sz="3600" dirty="0" err="1" smtClean="0">
                <a:sym typeface="Symbol" pitchFamily="18" charset="2"/>
              </a:rPr>
              <a:t>Etravirine</a:t>
            </a:r>
            <a:r>
              <a:rPr lang="en-US" sz="3600" dirty="0" smtClean="0">
                <a:sym typeface="Symbol" pitchFamily="18" charset="2"/>
              </a:rPr>
              <a:t> (</a:t>
            </a:r>
            <a:r>
              <a:rPr lang="en-US" sz="3600" dirty="0" err="1" smtClean="0">
                <a:sym typeface="Symbol" pitchFamily="18" charset="2"/>
              </a:rPr>
              <a:t>Intelence</a:t>
            </a:r>
            <a:r>
              <a:rPr lang="en-US" sz="3600" dirty="0" smtClean="0"/>
              <a:t>™</a:t>
            </a:r>
            <a:r>
              <a:rPr lang="en-US" sz="3600" dirty="0" smtClean="0">
                <a:sym typeface="Symbol" pitchFamily="18" charset="2"/>
              </a:rPr>
              <a:t>)</a:t>
            </a:r>
          </a:p>
          <a:p>
            <a:pPr marL="868363" lvl="1" indent="-282575">
              <a:lnSpc>
                <a:spcPct val="80000"/>
              </a:lnSpc>
            </a:pPr>
            <a:endParaRPr lang="en-US" sz="3600" dirty="0" smtClean="0">
              <a:sym typeface="Symbol" pitchFamily="18" charset="2"/>
            </a:endParaRPr>
          </a:p>
          <a:p>
            <a:pPr marL="868363" lvl="1" indent="-282575">
              <a:lnSpc>
                <a:spcPct val="80000"/>
              </a:lnSpc>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66" cy="868346"/>
          </a:xfrm>
        </p:spPr>
        <p:txBody>
          <a:bodyPr>
            <a:normAutofit/>
          </a:bodyPr>
          <a:lstStyle/>
          <a:p>
            <a:r>
              <a:rPr lang="en-US" dirty="0" smtClean="0"/>
              <a:t>Risk factors</a:t>
            </a:r>
            <a:endParaRPr lang="en-US" dirty="0"/>
          </a:p>
        </p:txBody>
      </p:sp>
      <p:sp>
        <p:nvSpPr>
          <p:cNvPr id="3" name="Content Placeholder 2"/>
          <p:cNvSpPr>
            <a:spLocks noGrp="1"/>
          </p:cNvSpPr>
          <p:nvPr>
            <p:ph sz="quarter" idx="1"/>
          </p:nvPr>
        </p:nvSpPr>
        <p:spPr>
          <a:xfrm>
            <a:off x="0" y="1628800"/>
            <a:ext cx="9144000" cy="5086348"/>
          </a:xfrm>
        </p:spPr>
        <p:txBody>
          <a:bodyPr>
            <a:normAutofit/>
          </a:bodyPr>
          <a:lstStyle/>
          <a:p>
            <a:pPr>
              <a:lnSpc>
                <a:spcPct val="150000"/>
              </a:lnSpc>
            </a:pPr>
            <a:r>
              <a:rPr lang="en-US" dirty="0" smtClean="0"/>
              <a:t>Early sexual  debut in adolescent girls –HPV</a:t>
            </a:r>
          </a:p>
          <a:p>
            <a:pPr>
              <a:lnSpc>
                <a:spcPct val="150000"/>
              </a:lnSpc>
            </a:pPr>
            <a:r>
              <a:rPr lang="en-US" dirty="0" smtClean="0"/>
              <a:t>Multiple sexual partners -serial monogamy or polygamous behaviour</a:t>
            </a:r>
          </a:p>
          <a:p>
            <a:pPr>
              <a:lnSpc>
                <a:spcPct val="150000"/>
              </a:lnSpc>
            </a:pPr>
            <a:r>
              <a:rPr lang="en-US" dirty="0" smtClean="0"/>
              <a:t>Drug and alcohol use</a:t>
            </a:r>
          </a:p>
          <a:p>
            <a:pPr>
              <a:lnSpc>
                <a:spcPct val="150000"/>
              </a:lnSpc>
            </a:pPr>
            <a:r>
              <a:rPr lang="en-US" dirty="0" smtClean="0"/>
              <a:t>Cervical immaturity ;columnar epithelium as opposed to squamous cell in adults.</a:t>
            </a:r>
          </a:p>
          <a:p>
            <a:pPr>
              <a:lnSpc>
                <a:spcPct val="150000"/>
              </a:lnSpc>
            </a:pPr>
            <a:r>
              <a:rPr lang="en-US" dirty="0" smtClean="0"/>
              <a:t>Immunity is less dev in adolescents when they start early sexual activity against a backdrop of naivity.</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50825" y="274638"/>
            <a:ext cx="8435975" cy="1143000"/>
          </a:xfrm>
        </p:spPr>
        <p:txBody>
          <a:bodyPr/>
          <a:lstStyle/>
          <a:p>
            <a:r>
              <a:rPr lang="en-GB" sz="3600"/>
              <a:t>Protease inhibitors</a:t>
            </a:r>
          </a:p>
        </p:txBody>
      </p:sp>
      <p:sp>
        <p:nvSpPr>
          <p:cNvPr id="3" name="Rectangle 2"/>
          <p:cNvSpPr>
            <a:spLocks noGrp="1" noChangeArrowheads="1"/>
          </p:cNvSpPr>
          <p:nvPr>
            <p:ph sz="quarter" idx="1"/>
          </p:nvPr>
        </p:nvSpPr>
        <p:spPr>
          <a:xfrm>
            <a:off x="0" y="1196975"/>
            <a:ext cx="9144000" cy="5661025"/>
          </a:xfrm>
          <a:noFill/>
          <a:ln/>
        </p:spPr>
        <p:txBody>
          <a:bodyPr/>
          <a:lstStyle/>
          <a:p>
            <a:pPr marL="547688" indent="-411163">
              <a:lnSpc>
                <a:spcPct val="90000"/>
              </a:lnSpc>
            </a:pPr>
            <a:endParaRPr lang="en-US" sz="2400" dirty="0"/>
          </a:p>
          <a:p>
            <a:pPr marL="868363" lvl="1" indent="-282575">
              <a:lnSpc>
                <a:spcPct val="90000"/>
              </a:lnSpc>
            </a:pPr>
            <a:r>
              <a:rPr lang="en-US" sz="2400" dirty="0" err="1"/>
              <a:t>Saquinavir-HGC</a:t>
            </a:r>
            <a:r>
              <a:rPr lang="en-US" sz="2400" dirty="0"/>
              <a:t> (</a:t>
            </a:r>
            <a:r>
              <a:rPr lang="en-US" sz="2400" dirty="0" err="1"/>
              <a:t>SQV-HGC</a:t>
            </a:r>
            <a:r>
              <a:rPr lang="en-US" sz="2400" dirty="0"/>
              <a:t>, </a:t>
            </a:r>
            <a:r>
              <a:rPr lang="en-US" sz="2400" dirty="0" err="1"/>
              <a:t>Invirase</a:t>
            </a:r>
            <a:r>
              <a:rPr lang="en-US" sz="2400" dirty="0">
                <a:sym typeface="Symbol" pitchFamily="18" charset="2"/>
              </a:rPr>
              <a:t>)	            	</a:t>
            </a:r>
          </a:p>
          <a:p>
            <a:pPr marL="868363" lvl="1" indent="-282575">
              <a:lnSpc>
                <a:spcPct val="90000"/>
              </a:lnSpc>
            </a:pPr>
            <a:r>
              <a:rPr lang="en-US" sz="2400" dirty="0" err="1">
                <a:sym typeface="Symbol" pitchFamily="18" charset="2"/>
              </a:rPr>
              <a:t>Ritonavir</a:t>
            </a:r>
            <a:r>
              <a:rPr lang="en-US" sz="2400" dirty="0">
                <a:sym typeface="Symbol" pitchFamily="18" charset="2"/>
              </a:rPr>
              <a:t> (</a:t>
            </a:r>
            <a:r>
              <a:rPr lang="en-US" sz="2400" dirty="0" err="1">
                <a:sym typeface="Symbol" pitchFamily="18" charset="2"/>
              </a:rPr>
              <a:t>RTV</a:t>
            </a:r>
            <a:r>
              <a:rPr lang="en-US" sz="2400" dirty="0">
                <a:sym typeface="Symbol" pitchFamily="18" charset="2"/>
              </a:rPr>
              <a:t>, </a:t>
            </a:r>
            <a:r>
              <a:rPr lang="en-US" sz="2400" dirty="0" err="1">
                <a:sym typeface="Symbol" pitchFamily="18" charset="2"/>
              </a:rPr>
              <a:t>Norvir</a:t>
            </a:r>
            <a:r>
              <a:rPr lang="en-US" sz="2400" dirty="0">
                <a:sym typeface="Symbol" pitchFamily="18" charset="2"/>
              </a:rPr>
              <a:t>)				</a:t>
            </a:r>
          </a:p>
          <a:p>
            <a:pPr marL="868363" lvl="1" indent="-282575">
              <a:lnSpc>
                <a:spcPct val="90000"/>
              </a:lnSpc>
            </a:pPr>
            <a:r>
              <a:rPr lang="en-US" sz="2400" dirty="0" err="1">
                <a:sym typeface="Symbol" pitchFamily="18" charset="2"/>
              </a:rPr>
              <a:t>Indinavir</a:t>
            </a:r>
            <a:r>
              <a:rPr lang="en-US" sz="2400" dirty="0">
                <a:sym typeface="Symbol" pitchFamily="18" charset="2"/>
              </a:rPr>
              <a:t> (</a:t>
            </a:r>
            <a:r>
              <a:rPr lang="en-US" sz="2400" dirty="0" err="1">
                <a:sym typeface="Symbol" pitchFamily="18" charset="2"/>
              </a:rPr>
              <a:t>IDV</a:t>
            </a:r>
            <a:r>
              <a:rPr lang="en-US" sz="2400" dirty="0">
                <a:sym typeface="Symbol" pitchFamily="18" charset="2"/>
              </a:rPr>
              <a:t>, </a:t>
            </a:r>
            <a:r>
              <a:rPr lang="en-US" sz="2400" dirty="0" err="1">
                <a:sym typeface="Symbol" pitchFamily="18" charset="2"/>
              </a:rPr>
              <a:t>Crixivan</a:t>
            </a:r>
            <a:r>
              <a:rPr lang="en-US" sz="2400" dirty="0">
                <a:sym typeface="Symbol" pitchFamily="18" charset="2"/>
              </a:rPr>
              <a:t>)				</a:t>
            </a:r>
          </a:p>
          <a:p>
            <a:pPr marL="868363" lvl="1" indent="-282575">
              <a:lnSpc>
                <a:spcPct val="90000"/>
              </a:lnSpc>
            </a:pPr>
            <a:r>
              <a:rPr lang="en-US" sz="2400" dirty="0" err="1">
                <a:sym typeface="Symbol" pitchFamily="18" charset="2"/>
              </a:rPr>
              <a:t>Nelfinavir</a:t>
            </a:r>
            <a:r>
              <a:rPr lang="en-US" sz="2400" dirty="0">
                <a:sym typeface="Symbol" pitchFamily="18" charset="2"/>
              </a:rPr>
              <a:t> (</a:t>
            </a:r>
            <a:r>
              <a:rPr lang="en-US" sz="2400" dirty="0" err="1">
                <a:sym typeface="Symbol" pitchFamily="18" charset="2"/>
              </a:rPr>
              <a:t>NFV</a:t>
            </a:r>
            <a:r>
              <a:rPr lang="en-US" sz="2400" dirty="0">
                <a:sym typeface="Symbol" pitchFamily="18" charset="2"/>
              </a:rPr>
              <a:t>, </a:t>
            </a:r>
            <a:r>
              <a:rPr lang="en-US" sz="2400" dirty="0" err="1">
                <a:sym typeface="Symbol" pitchFamily="18" charset="2"/>
              </a:rPr>
              <a:t>Viracept</a:t>
            </a:r>
            <a:r>
              <a:rPr lang="en-US" sz="2400" dirty="0">
                <a:sym typeface="Symbol" pitchFamily="18" charset="2"/>
              </a:rPr>
              <a:t>)			</a:t>
            </a:r>
          </a:p>
          <a:p>
            <a:pPr marL="868363" lvl="1" indent="-282575">
              <a:lnSpc>
                <a:spcPct val="90000"/>
              </a:lnSpc>
            </a:pPr>
            <a:r>
              <a:rPr lang="en-US" sz="2400" dirty="0" err="1">
                <a:sym typeface="Symbol" pitchFamily="18" charset="2"/>
              </a:rPr>
              <a:t>Saquinavir-SGC</a:t>
            </a:r>
            <a:r>
              <a:rPr lang="en-US" sz="2400" dirty="0">
                <a:sym typeface="Symbol" pitchFamily="18" charset="2"/>
              </a:rPr>
              <a:t> (</a:t>
            </a:r>
            <a:r>
              <a:rPr lang="en-US" sz="2400" dirty="0" err="1">
                <a:sym typeface="Symbol" pitchFamily="18" charset="2"/>
              </a:rPr>
              <a:t>SQV-SGC</a:t>
            </a:r>
            <a:r>
              <a:rPr lang="en-US" sz="2400" dirty="0">
                <a:sym typeface="Symbol" pitchFamily="18" charset="2"/>
              </a:rPr>
              <a:t>, </a:t>
            </a:r>
            <a:r>
              <a:rPr lang="en-US" sz="2400" dirty="0" err="1">
                <a:sym typeface="Symbol" pitchFamily="18" charset="2"/>
              </a:rPr>
              <a:t>Fortovase</a:t>
            </a:r>
            <a:r>
              <a:rPr lang="en-US" sz="2400" dirty="0">
                <a:sym typeface="Symbol" pitchFamily="18" charset="2"/>
              </a:rPr>
              <a:t>)	</a:t>
            </a:r>
          </a:p>
          <a:p>
            <a:pPr marL="868363" lvl="1" indent="-282575">
              <a:lnSpc>
                <a:spcPct val="90000"/>
              </a:lnSpc>
            </a:pPr>
            <a:r>
              <a:rPr lang="en-US" sz="2400" dirty="0" err="1">
                <a:sym typeface="Symbol" pitchFamily="18" charset="2"/>
              </a:rPr>
              <a:t>Amprenavir</a:t>
            </a:r>
            <a:r>
              <a:rPr lang="en-US" sz="2400" dirty="0">
                <a:sym typeface="Symbol" pitchFamily="18" charset="2"/>
              </a:rPr>
              <a:t> (</a:t>
            </a:r>
            <a:r>
              <a:rPr lang="en-US" sz="2400" dirty="0" err="1">
                <a:sym typeface="Symbol" pitchFamily="18" charset="2"/>
              </a:rPr>
              <a:t>APV</a:t>
            </a:r>
            <a:r>
              <a:rPr lang="en-US" sz="2400" dirty="0">
                <a:sym typeface="Symbol" pitchFamily="18" charset="2"/>
              </a:rPr>
              <a:t>, </a:t>
            </a:r>
            <a:r>
              <a:rPr lang="en-US" sz="2400" dirty="0" err="1">
                <a:sym typeface="Symbol" pitchFamily="18" charset="2"/>
              </a:rPr>
              <a:t>Agenerase</a:t>
            </a:r>
            <a:r>
              <a:rPr lang="en-US" sz="2400" dirty="0">
                <a:sym typeface="Symbol" pitchFamily="18" charset="2"/>
              </a:rPr>
              <a:t>)			</a:t>
            </a:r>
          </a:p>
          <a:p>
            <a:pPr marL="868363" lvl="1" indent="-282575">
              <a:lnSpc>
                <a:spcPct val="90000"/>
              </a:lnSpc>
            </a:pPr>
            <a:r>
              <a:rPr lang="en-US" sz="2400" dirty="0" err="1">
                <a:sym typeface="Symbol" pitchFamily="18" charset="2"/>
              </a:rPr>
              <a:t>Lopinavir</a:t>
            </a:r>
            <a:r>
              <a:rPr lang="en-US" sz="2400" dirty="0">
                <a:sym typeface="Symbol" pitchFamily="18" charset="2"/>
              </a:rPr>
              <a:t>/</a:t>
            </a:r>
            <a:r>
              <a:rPr lang="en-US" sz="2400" dirty="0" err="1">
                <a:sym typeface="Symbol" pitchFamily="18" charset="2"/>
              </a:rPr>
              <a:t>ritonavir</a:t>
            </a:r>
            <a:r>
              <a:rPr lang="en-US" sz="2400" dirty="0">
                <a:sym typeface="Symbol" pitchFamily="18" charset="2"/>
              </a:rPr>
              <a:t> (</a:t>
            </a:r>
            <a:r>
              <a:rPr lang="en-US" sz="2400" dirty="0" err="1">
                <a:sym typeface="Symbol" pitchFamily="18" charset="2"/>
              </a:rPr>
              <a:t>KAL</a:t>
            </a:r>
            <a:r>
              <a:rPr lang="en-US" sz="2400" dirty="0">
                <a:sym typeface="Symbol" pitchFamily="18" charset="2"/>
              </a:rPr>
              <a:t>, </a:t>
            </a:r>
            <a:r>
              <a:rPr lang="en-US" sz="2400" dirty="0" err="1">
                <a:sym typeface="Symbol" pitchFamily="18" charset="2"/>
              </a:rPr>
              <a:t>Kaletra</a:t>
            </a:r>
            <a:r>
              <a:rPr lang="en-US" sz="2400" dirty="0">
                <a:sym typeface="Symbol" pitchFamily="18" charset="2"/>
              </a:rPr>
              <a:t>®)		</a:t>
            </a:r>
          </a:p>
          <a:p>
            <a:pPr marL="868363" lvl="1" indent="-282575">
              <a:lnSpc>
                <a:spcPct val="90000"/>
              </a:lnSpc>
            </a:pPr>
            <a:r>
              <a:rPr lang="en-US" sz="2400" dirty="0" err="1">
                <a:sym typeface="Symbol" pitchFamily="18" charset="2"/>
              </a:rPr>
              <a:t>Atazanavir</a:t>
            </a:r>
            <a:r>
              <a:rPr lang="en-US" sz="2400" dirty="0">
                <a:sym typeface="Symbol" pitchFamily="18" charset="2"/>
              </a:rPr>
              <a:t> (ATV, </a:t>
            </a:r>
            <a:r>
              <a:rPr lang="en-US" sz="2400" dirty="0" err="1">
                <a:sym typeface="Symbol" pitchFamily="18" charset="2"/>
              </a:rPr>
              <a:t>Reyataz</a:t>
            </a:r>
            <a:r>
              <a:rPr lang="en-US" sz="2400" dirty="0">
                <a:sym typeface="Symbol" pitchFamily="18" charset="2"/>
              </a:rPr>
              <a:t>®)			</a:t>
            </a:r>
          </a:p>
          <a:p>
            <a:pPr marL="868363" lvl="1" indent="-282575">
              <a:lnSpc>
                <a:spcPct val="90000"/>
              </a:lnSpc>
            </a:pPr>
            <a:r>
              <a:rPr lang="en-US" sz="2400" dirty="0" err="1">
                <a:sym typeface="Symbol" pitchFamily="18" charset="2"/>
              </a:rPr>
              <a:t>Fosamprenavir</a:t>
            </a:r>
            <a:r>
              <a:rPr lang="en-US" sz="2400" dirty="0">
                <a:sym typeface="Symbol" pitchFamily="18" charset="2"/>
              </a:rPr>
              <a:t> (</a:t>
            </a:r>
            <a:r>
              <a:rPr lang="en-US" sz="2400" dirty="0" err="1">
                <a:sym typeface="Symbol" pitchFamily="18" charset="2"/>
              </a:rPr>
              <a:t>fos-APV</a:t>
            </a:r>
            <a:r>
              <a:rPr lang="en-US" sz="2400" dirty="0">
                <a:sym typeface="Symbol" pitchFamily="18" charset="2"/>
              </a:rPr>
              <a:t>, </a:t>
            </a:r>
            <a:r>
              <a:rPr lang="en-US" sz="2400" dirty="0" err="1">
                <a:sym typeface="Symbol" pitchFamily="18" charset="2"/>
              </a:rPr>
              <a:t>Lexiva</a:t>
            </a:r>
            <a:r>
              <a:rPr lang="en-US" sz="2400" dirty="0">
                <a:sym typeface="Symbol" pitchFamily="18" charset="2"/>
              </a:rPr>
              <a:t>®)		</a:t>
            </a:r>
          </a:p>
          <a:p>
            <a:pPr marL="868363" lvl="1" indent="-282575">
              <a:lnSpc>
                <a:spcPct val="90000"/>
              </a:lnSpc>
            </a:pPr>
            <a:r>
              <a:rPr lang="en-US" sz="2400" dirty="0" err="1">
                <a:sym typeface="Symbol" pitchFamily="18" charset="2"/>
              </a:rPr>
              <a:t>Tipranavir</a:t>
            </a:r>
            <a:r>
              <a:rPr lang="en-US" sz="2400" dirty="0">
                <a:sym typeface="Symbol" pitchFamily="18" charset="2"/>
              </a:rPr>
              <a:t> (TPV, </a:t>
            </a:r>
            <a:r>
              <a:rPr lang="en-US" sz="2400" dirty="0" err="1">
                <a:sym typeface="Symbol" pitchFamily="18" charset="2"/>
              </a:rPr>
              <a:t>Aptivus</a:t>
            </a:r>
            <a:r>
              <a:rPr lang="en-US" sz="2400" dirty="0">
                <a:sym typeface="Symbol" pitchFamily="18" charset="2"/>
              </a:rPr>
              <a:t>®)			</a:t>
            </a:r>
          </a:p>
          <a:p>
            <a:pPr marL="868363" lvl="1" indent="-282575">
              <a:lnSpc>
                <a:spcPct val="90000"/>
              </a:lnSpc>
            </a:pPr>
            <a:r>
              <a:rPr lang="en-US" sz="2400" dirty="0" err="1">
                <a:sym typeface="Symbol" pitchFamily="18" charset="2"/>
              </a:rPr>
              <a:t>Darunavir</a:t>
            </a:r>
            <a:r>
              <a:rPr lang="en-US" sz="2400" dirty="0">
                <a:sym typeface="Symbol" pitchFamily="18" charset="2"/>
              </a:rPr>
              <a:t> (</a:t>
            </a:r>
            <a:r>
              <a:rPr lang="en-US" sz="2400" dirty="0" err="1">
                <a:sym typeface="Symbol" pitchFamily="18" charset="2"/>
              </a:rPr>
              <a:t>DRV</a:t>
            </a:r>
            <a:r>
              <a:rPr lang="en-US" sz="2400" dirty="0">
                <a:sym typeface="Symbol" pitchFamily="18" charset="2"/>
              </a:rPr>
              <a:t>, </a:t>
            </a:r>
            <a:r>
              <a:rPr lang="en-US" sz="2400" dirty="0" err="1">
                <a:sym typeface="Symbol" pitchFamily="18" charset="2"/>
              </a:rPr>
              <a:t>Prezista</a:t>
            </a:r>
            <a:r>
              <a:rPr lang="en-US" sz="2400" dirty="0">
                <a:sym typeface="Symbol" pitchFamily="18" charset="2"/>
              </a:rPr>
              <a:t>™)	</a:t>
            </a:r>
            <a:r>
              <a:rPr lang="en-US" sz="2000" dirty="0">
                <a:sym typeface="Symbol" pitchFamily="18" charset="2"/>
              </a:rPr>
              <a:t>		</a:t>
            </a:r>
            <a:endParaRPr lang="sw-KE" sz="2000" dirty="0">
              <a:sym typeface="Symbol" pitchFamily="18" charset="2"/>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274638"/>
            <a:ext cx="8229600" cy="1143000"/>
          </a:xfrm>
        </p:spPr>
        <p:txBody>
          <a:bodyPr anchor="b"/>
          <a:lstStyle/>
          <a:p>
            <a:r>
              <a:rPr lang="en-GB"/>
              <a:t>ARV Combinations</a:t>
            </a:r>
          </a:p>
        </p:txBody>
      </p:sp>
      <p:sp>
        <p:nvSpPr>
          <p:cNvPr id="40963" name="Content Placeholder 2"/>
          <p:cNvSpPr>
            <a:spLocks noGrp="1"/>
          </p:cNvSpPr>
          <p:nvPr>
            <p:ph sz="quarter" idx="4294967295"/>
          </p:nvPr>
        </p:nvSpPr>
        <p:spPr>
          <a:xfrm>
            <a:off x="0" y="1679575"/>
            <a:ext cx="8510588" cy="4395788"/>
          </a:xfrm>
        </p:spPr>
        <p:txBody>
          <a:bodyPr/>
          <a:lstStyle/>
          <a:p>
            <a:pPr marL="273050" indent="-273050"/>
            <a:r>
              <a:rPr lang="en-GB" dirty="0"/>
              <a:t>Factors to consider:</a:t>
            </a:r>
          </a:p>
          <a:p>
            <a:pPr marL="547688" lvl="1" indent="-273050"/>
            <a:r>
              <a:rPr lang="en-GB" sz="2600" dirty="0" smtClean="0"/>
              <a:t>Efficacy- </a:t>
            </a:r>
            <a:r>
              <a:rPr lang="en-GB" sz="2600" dirty="0"/>
              <a:t>Viral suppression</a:t>
            </a:r>
          </a:p>
          <a:p>
            <a:pPr marL="547688" lvl="1" indent="-273050"/>
            <a:r>
              <a:rPr lang="en-GB" sz="2600" dirty="0"/>
              <a:t>Quality of life- toxicity, pill burden</a:t>
            </a:r>
          </a:p>
          <a:p>
            <a:pPr marL="547688" lvl="1" indent="-273050"/>
            <a:r>
              <a:rPr lang="en-GB" sz="2600" dirty="0"/>
              <a:t>Future options</a:t>
            </a:r>
          </a:p>
          <a:p>
            <a:pPr marL="547688" lvl="1" indent="-273050"/>
            <a:r>
              <a:rPr lang="en-GB" sz="2600" dirty="0"/>
              <a:t>Improvement in immune function</a:t>
            </a:r>
          </a:p>
          <a:p>
            <a:pPr marL="547688" lvl="1" indent="-273050"/>
            <a:r>
              <a:rPr lang="en-GB" sz="2600" dirty="0"/>
              <a:t>Resistance patterns</a:t>
            </a:r>
          </a:p>
          <a:p>
            <a:pPr marL="547688" lvl="1" indent="-273050"/>
            <a:r>
              <a:rPr lang="en-GB" sz="2600" dirty="0"/>
              <a:t>Co-morbidities</a:t>
            </a:r>
          </a:p>
        </p:txBody>
      </p:sp>
    </p:spTree>
  </p:cSld>
  <p:clrMapOvr>
    <a:masterClrMapping/>
  </p:clrMapOvr>
  <p:transition>
    <p:wipe dir="d"/>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274638"/>
            <a:ext cx="8229600" cy="1143000"/>
          </a:xfrm>
        </p:spPr>
        <p:txBody>
          <a:bodyPr anchor="b"/>
          <a:lstStyle/>
          <a:p>
            <a:r>
              <a:rPr lang="en-GB"/>
              <a:t>ARV COMBINATIONS</a:t>
            </a:r>
          </a:p>
        </p:txBody>
      </p:sp>
      <p:sp>
        <p:nvSpPr>
          <p:cNvPr id="43011" name="Content Placeholder 2"/>
          <p:cNvSpPr>
            <a:spLocks noGrp="1"/>
          </p:cNvSpPr>
          <p:nvPr>
            <p:ph sz="quarter" idx="4294967295"/>
          </p:nvPr>
        </p:nvSpPr>
        <p:spPr>
          <a:xfrm>
            <a:off x="0" y="1679575"/>
            <a:ext cx="8510588" cy="4395788"/>
          </a:xfrm>
        </p:spPr>
        <p:txBody>
          <a:bodyPr>
            <a:normAutofit/>
          </a:bodyPr>
          <a:lstStyle/>
          <a:p>
            <a:pPr marL="273050" indent="-273050"/>
            <a:r>
              <a:rPr lang="en-GB" b="1" dirty="0"/>
              <a:t>Base/backbone</a:t>
            </a:r>
          </a:p>
          <a:p>
            <a:pPr marL="273050" indent="-273050"/>
            <a:r>
              <a:rPr lang="en-GB" b="1" dirty="0"/>
              <a:t>Base</a:t>
            </a:r>
            <a:r>
              <a:rPr lang="en-GB" dirty="0"/>
              <a:t>- </a:t>
            </a:r>
            <a:r>
              <a:rPr lang="en-GB" dirty="0" err="1"/>
              <a:t>NNRTI</a:t>
            </a:r>
            <a:r>
              <a:rPr lang="en-GB" dirty="0"/>
              <a:t> or PI</a:t>
            </a:r>
          </a:p>
          <a:p>
            <a:pPr marL="547688" lvl="1" indent="-273050"/>
            <a:r>
              <a:rPr lang="en-GB" sz="2600" dirty="0" err="1"/>
              <a:t>EFV</a:t>
            </a:r>
            <a:r>
              <a:rPr lang="en-GB" sz="2600" dirty="0"/>
              <a:t> preferable to </a:t>
            </a:r>
            <a:r>
              <a:rPr lang="en-GB" sz="2600" dirty="0" err="1"/>
              <a:t>NVP</a:t>
            </a:r>
            <a:endParaRPr lang="en-GB" sz="2600" dirty="0"/>
          </a:p>
          <a:p>
            <a:pPr marL="273050" indent="-273050"/>
            <a:r>
              <a:rPr lang="en-GB" b="1" dirty="0" smtClean="0"/>
              <a:t>Backbone</a:t>
            </a:r>
            <a:r>
              <a:rPr lang="en-GB" dirty="0" smtClean="0"/>
              <a:t>-2 </a:t>
            </a:r>
            <a:r>
              <a:rPr lang="en-GB" dirty="0" err="1"/>
              <a:t>NRTIs</a:t>
            </a:r>
            <a:endParaRPr lang="en-GB" dirty="0"/>
          </a:p>
          <a:p>
            <a:pPr marL="547688" lvl="1" indent="-273050"/>
            <a:r>
              <a:rPr lang="en-GB" sz="2600" dirty="0" err="1"/>
              <a:t>TDF</a:t>
            </a:r>
            <a:r>
              <a:rPr lang="en-GB" sz="2600" dirty="0"/>
              <a:t>/</a:t>
            </a:r>
            <a:r>
              <a:rPr lang="en-GB" sz="2600" dirty="0" err="1"/>
              <a:t>FTC</a:t>
            </a:r>
            <a:endParaRPr lang="en-GB" sz="2600" dirty="0"/>
          </a:p>
          <a:p>
            <a:pPr marL="547688" lvl="1" indent="-273050"/>
            <a:r>
              <a:rPr lang="en-GB" sz="2600" dirty="0" err="1"/>
              <a:t>TDF</a:t>
            </a:r>
            <a:r>
              <a:rPr lang="en-GB" sz="2600" dirty="0"/>
              <a:t>/</a:t>
            </a:r>
            <a:r>
              <a:rPr lang="en-GB" sz="2600" dirty="0" err="1"/>
              <a:t>3TC</a:t>
            </a:r>
            <a:endParaRPr lang="en-GB" sz="2600" dirty="0"/>
          </a:p>
          <a:p>
            <a:pPr marL="547688" lvl="1" indent="-273050"/>
            <a:r>
              <a:rPr lang="en-GB" sz="2600" dirty="0"/>
              <a:t>ABC/</a:t>
            </a:r>
            <a:r>
              <a:rPr lang="en-GB" sz="2600" dirty="0" err="1"/>
              <a:t>3TC</a:t>
            </a:r>
            <a:endParaRPr lang="en-GB" sz="2600" dirty="0"/>
          </a:p>
          <a:p>
            <a:pPr marL="547688" lvl="1" indent="-273050"/>
            <a:r>
              <a:rPr lang="en-GB" sz="2600" dirty="0"/>
              <a:t>ABC/</a:t>
            </a:r>
            <a:r>
              <a:rPr lang="en-GB" sz="2600" dirty="0" err="1"/>
              <a:t>FTC</a:t>
            </a:r>
            <a:endParaRPr lang="en-GB" sz="2600" dirty="0"/>
          </a:p>
          <a:p>
            <a:pPr marL="547688" lvl="1" indent="-273050"/>
            <a:r>
              <a:rPr lang="en-GB" sz="2600" dirty="0"/>
              <a:t>Local- AZT/</a:t>
            </a:r>
            <a:r>
              <a:rPr lang="en-GB" sz="2600" dirty="0" err="1"/>
              <a:t>3TC</a:t>
            </a:r>
            <a:r>
              <a:rPr lang="en-GB" sz="2600" dirty="0"/>
              <a:t> or </a:t>
            </a:r>
            <a:r>
              <a:rPr lang="en-GB" sz="2600" dirty="0" err="1"/>
              <a:t>D4t</a:t>
            </a:r>
            <a:r>
              <a:rPr lang="en-GB" sz="2600" dirty="0"/>
              <a:t>/</a:t>
            </a:r>
            <a:r>
              <a:rPr lang="en-GB" sz="2600" dirty="0" err="1"/>
              <a:t>3TC</a:t>
            </a:r>
            <a:endParaRPr lang="en-GB" sz="2600" dirty="0"/>
          </a:p>
        </p:txBody>
      </p:sp>
    </p:spTree>
  </p:cSld>
  <p:clrMapOvr>
    <a:masterClrMapping/>
  </p:clrMapOvr>
  <p:transition>
    <p:dissolv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t>Criteria for ART initiation: Kenya chapter</a:t>
            </a:r>
          </a:p>
        </p:txBody>
      </p:sp>
      <p:sp>
        <p:nvSpPr>
          <p:cNvPr id="20483" name="Rectangle 3"/>
          <p:cNvSpPr>
            <a:spLocks noGrp="1" noChangeArrowheads="1"/>
          </p:cNvSpPr>
          <p:nvPr>
            <p:ph sz="quarter" idx="1"/>
          </p:nvPr>
        </p:nvSpPr>
        <p:spPr/>
        <p:txBody>
          <a:bodyPr>
            <a:normAutofit lnSpcReduction="10000"/>
          </a:bodyPr>
          <a:lstStyle/>
          <a:p>
            <a:pPr marL="609600" indent="-609600">
              <a:buNone/>
            </a:pPr>
            <a:r>
              <a:rPr lang="en-US" dirty="0" smtClean="0"/>
              <a:t>Positive HIV test result,</a:t>
            </a:r>
          </a:p>
          <a:p>
            <a:pPr marL="609600" indent="-609600">
              <a:buNone/>
            </a:pPr>
            <a:r>
              <a:rPr lang="en-US" dirty="0" smtClean="0"/>
              <a:t> </a:t>
            </a:r>
            <a:r>
              <a:rPr lang="en-US" dirty="0"/>
              <a:t>then</a:t>
            </a:r>
          </a:p>
          <a:p>
            <a:pPr marL="609600" indent="-609600">
              <a:buNone/>
            </a:pPr>
            <a:r>
              <a:rPr lang="en-US" dirty="0" smtClean="0"/>
              <a:t>Where there is </a:t>
            </a:r>
            <a:r>
              <a:rPr lang="en-US" dirty="0" err="1" smtClean="0"/>
              <a:t>CD4</a:t>
            </a:r>
            <a:r>
              <a:rPr lang="en-US" dirty="0" smtClean="0"/>
              <a:t> count:</a:t>
            </a:r>
          </a:p>
          <a:p>
            <a:pPr marL="609600" indent="-609600">
              <a:buFont typeface="Wingdings" pitchFamily="2" charset="2"/>
              <a:buNone/>
            </a:pPr>
            <a:r>
              <a:rPr lang="en-US" dirty="0"/>
              <a:t>		WHO stage 1 or 2 </a:t>
            </a:r>
            <a:r>
              <a:rPr lang="en-US" dirty="0" err="1"/>
              <a:t>cd4</a:t>
            </a:r>
            <a:r>
              <a:rPr lang="en-US" dirty="0"/>
              <a:t> ≤ 250/</a:t>
            </a:r>
            <a:r>
              <a:rPr lang="en-US" dirty="0" err="1"/>
              <a:t>mm3</a:t>
            </a:r>
            <a:r>
              <a:rPr lang="en-US" dirty="0"/>
              <a:t> </a:t>
            </a:r>
            <a:r>
              <a:rPr lang="en-US" b="1" dirty="0" smtClean="0"/>
              <a:t>OR</a:t>
            </a:r>
          </a:p>
          <a:p>
            <a:pPr marL="609600" indent="-609600">
              <a:buFont typeface="Wingdings" pitchFamily="2" charset="2"/>
              <a:buNone/>
            </a:pPr>
            <a:endParaRPr lang="en-US" dirty="0"/>
          </a:p>
          <a:p>
            <a:pPr marL="609600" indent="-609600">
              <a:buFont typeface="Wingdings" pitchFamily="2" charset="2"/>
              <a:buNone/>
            </a:pPr>
            <a:r>
              <a:rPr lang="en-US" dirty="0"/>
              <a:t>		WHO stage 3 </a:t>
            </a:r>
            <a:r>
              <a:rPr lang="en-US" dirty="0" err="1"/>
              <a:t>cd4</a:t>
            </a:r>
            <a:r>
              <a:rPr lang="en-US" dirty="0"/>
              <a:t> ≤ 350/</a:t>
            </a:r>
            <a:r>
              <a:rPr lang="en-US" dirty="0" err="1"/>
              <a:t>mm3</a:t>
            </a:r>
            <a:r>
              <a:rPr lang="en-US" dirty="0"/>
              <a:t> </a:t>
            </a:r>
            <a:r>
              <a:rPr lang="en-US" b="1" dirty="0" smtClean="0"/>
              <a:t>OR</a:t>
            </a:r>
          </a:p>
          <a:p>
            <a:pPr marL="609600" indent="-609600">
              <a:buFont typeface="Wingdings" pitchFamily="2" charset="2"/>
              <a:buNone/>
            </a:pPr>
            <a:endParaRPr lang="en-US" dirty="0"/>
          </a:p>
          <a:p>
            <a:pPr marL="609600" indent="-609600">
              <a:buFont typeface="Wingdings" pitchFamily="2" charset="2"/>
              <a:buNone/>
            </a:pPr>
            <a:r>
              <a:rPr lang="en-US" dirty="0"/>
              <a:t>		WHO stage </a:t>
            </a:r>
            <a:r>
              <a:rPr lang="en-US" dirty="0" smtClean="0"/>
              <a:t>4</a:t>
            </a:r>
          </a:p>
          <a:p>
            <a:pPr marL="609600" indent="-609600">
              <a:buFont typeface="Wingdings" pitchFamily="2" charset="2"/>
              <a:buNone/>
            </a:pPr>
            <a:r>
              <a:rPr lang="en-US" dirty="0" smtClean="0"/>
              <a:t>****The Cut point for </a:t>
            </a:r>
            <a:r>
              <a:rPr lang="en-US" dirty="0" err="1" smtClean="0"/>
              <a:t>CD4count</a:t>
            </a:r>
            <a:r>
              <a:rPr lang="en-US" dirty="0" smtClean="0"/>
              <a:t>  may change in different country</a:t>
            </a:r>
            <a:endParaRPr lang="en-US"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sz="4000"/>
              <a:t>Criteria for ART initiation: Kenya chapter</a:t>
            </a:r>
          </a:p>
        </p:txBody>
      </p:sp>
      <p:sp>
        <p:nvSpPr>
          <p:cNvPr id="75779" name="Rectangle 3"/>
          <p:cNvSpPr>
            <a:spLocks noGrp="1" noChangeArrowheads="1"/>
          </p:cNvSpPr>
          <p:nvPr>
            <p:ph sz="quarter" idx="1"/>
          </p:nvPr>
        </p:nvSpPr>
        <p:spPr/>
        <p:txBody>
          <a:bodyPr/>
          <a:lstStyle/>
          <a:p>
            <a:pPr marL="609600" indent="-609600">
              <a:buFont typeface="Wingdings" pitchFamily="2" charset="2"/>
              <a:buNone/>
            </a:pPr>
            <a:r>
              <a:rPr lang="en-US" dirty="0" smtClean="0"/>
              <a:t>Where there is no </a:t>
            </a:r>
            <a:r>
              <a:rPr lang="en-US" dirty="0" err="1" smtClean="0"/>
              <a:t>CD4</a:t>
            </a:r>
            <a:r>
              <a:rPr lang="en-US" dirty="0" smtClean="0"/>
              <a:t> count</a:t>
            </a:r>
          </a:p>
          <a:p>
            <a:pPr marL="609600" indent="-609600">
              <a:buFont typeface="Wingdings" pitchFamily="2" charset="2"/>
              <a:buNone/>
            </a:pPr>
            <a:endParaRPr lang="en-US" dirty="0"/>
          </a:p>
          <a:p>
            <a:pPr marL="609600" indent="-609600">
              <a:buFont typeface="Wingdings" pitchFamily="2" charset="2"/>
              <a:buNone/>
            </a:pPr>
            <a:r>
              <a:rPr lang="en-US" dirty="0"/>
              <a:t>	WHO stage 3 and </a:t>
            </a:r>
            <a:r>
              <a:rPr lang="en-US" dirty="0" smtClean="0"/>
              <a:t>4</a:t>
            </a:r>
          </a:p>
          <a:p>
            <a:pPr marL="609600" indent="-609600">
              <a:buFont typeface="Wingdings" pitchFamily="2" charset="2"/>
              <a:buNone/>
            </a:pPr>
            <a:endParaRPr lang="en-US" dirty="0"/>
          </a:p>
          <a:p>
            <a:pPr marL="609600" indent="-609600">
              <a:buFont typeface="Wingdings" pitchFamily="2" charset="2"/>
              <a:buNone/>
            </a:pPr>
            <a:r>
              <a:rPr lang="en-US" dirty="0"/>
              <a:t>	WHO stage 2 and TLC &lt; 1200/</a:t>
            </a:r>
            <a:r>
              <a:rPr lang="en-US" dirty="0" err="1"/>
              <a:t>mm3</a:t>
            </a: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304800"/>
            <a:ext cx="9144000" cy="963960"/>
          </a:xfrm>
        </p:spPr>
        <p:txBody>
          <a:bodyPr>
            <a:normAutofit fontScale="90000"/>
          </a:bodyPr>
          <a:lstStyle/>
          <a:p>
            <a:pPr algn="ctr" eaLnBrk="1" hangingPunct="1"/>
            <a:r>
              <a:rPr lang="en-US" sz="4800" b="1" dirty="0" smtClean="0">
                <a:solidFill>
                  <a:schemeClr val="folHlink"/>
                </a:solidFill>
              </a:rPr>
              <a:t>HIV-AIDS</a:t>
            </a:r>
            <a:br>
              <a:rPr lang="en-US" sz="4800" b="1" dirty="0" smtClean="0">
                <a:solidFill>
                  <a:schemeClr val="folHlink"/>
                </a:solidFill>
              </a:rPr>
            </a:br>
            <a:endParaRPr lang="en-US" sz="4800" b="1" dirty="0" smtClean="0">
              <a:solidFill>
                <a:schemeClr val="folHlink"/>
              </a:solidFill>
            </a:endParaRPr>
          </a:p>
        </p:txBody>
      </p:sp>
      <p:sp>
        <p:nvSpPr>
          <p:cNvPr id="6147" name="Rectangle 3"/>
          <p:cNvSpPr>
            <a:spLocks noGrp="1" noChangeArrowheads="1"/>
          </p:cNvSpPr>
          <p:nvPr>
            <p:ph type="subTitle" idx="1"/>
          </p:nvPr>
        </p:nvSpPr>
        <p:spPr>
          <a:xfrm>
            <a:off x="0" y="3886200"/>
            <a:ext cx="8839200" cy="1752600"/>
          </a:xfrm>
        </p:spPr>
        <p:txBody>
          <a:bodyPr/>
          <a:lstStyle/>
          <a:p>
            <a:pPr eaLnBrk="1" hangingPunct="1">
              <a:lnSpc>
                <a:spcPct val="90000"/>
              </a:lnSpc>
            </a:pPr>
            <a:endParaRPr lang="en-US" sz="3600" b="1" dirty="0" smtClean="0"/>
          </a:p>
          <a:p>
            <a:pPr eaLnBrk="1" hangingPunct="1">
              <a:lnSpc>
                <a:spcPct val="90000"/>
              </a:lnSpc>
            </a:pPr>
            <a:r>
              <a:rPr lang="en-US" sz="3600" b="1" dirty="0" smtClean="0"/>
              <a:t>Biology of the </a:t>
            </a:r>
            <a:r>
              <a:rPr lang="en-GB" sz="3600" b="1" dirty="0" smtClean="0"/>
              <a:t>Human Immunodeficiency Virus </a:t>
            </a:r>
            <a:r>
              <a:rPr lang="en-US" sz="3600" b="1" dirty="0" smtClean="0"/>
              <a:t>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Objectives </a:t>
            </a:r>
          </a:p>
        </p:txBody>
      </p:sp>
      <p:sp>
        <p:nvSpPr>
          <p:cNvPr id="7171" name="Rectangle 3"/>
          <p:cNvSpPr>
            <a:spLocks noGrp="1" noChangeArrowheads="1"/>
          </p:cNvSpPr>
          <p:nvPr>
            <p:ph type="body" idx="1"/>
          </p:nvPr>
        </p:nvSpPr>
        <p:spPr>
          <a:xfrm>
            <a:off x="493713" y="1905000"/>
            <a:ext cx="8650287" cy="5867400"/>
          </a:xfrm>
        </p:spPr>
        <p:txBody>
          <a:bodyPr/>
          <a:lstStyle/>
          <a:p>
            <a:pPr marL="609600" indent="-609600" eaLnBrk="1" hangingPunct="1">
              <a:buFont typeface="Wingdings" pitchFamily="2" charset="2"/>
              <a:buNone/>
            </a:pPr>
            <a:r>
              <a:rPr lang="en-US" smtClean="0"/>
              <a:t>At the end of this session the participants will be able to:</a:t>
            </a:r>
          </a:p>
          <a:p>
            <a:pPr marL="990600" lvl="1" indent="-533400" eaLnBrk="1" hangingPunct="1">
              <a:buFont typeface="Symbol" pitchFamily="18" charset="2"/>
              <a:buChar char="·"/>
            </a:pPr>
            <a:r>
              <a:rPr lang="en-US" smtClean="0"/>
              <a:t>Understand basic HIV structure</a:t>
            </a:r>
            <a:endParaRPr lang="en-GB" smtClean="0"/>
          </a:p>
          <a:p>
            <a:pPr marL="990600" lvl="1" indent="-533400" eaLnBrk="1" hangingPunct="1">
              <a:buFont typeface="Symbol" pitchFamily="18" charset="2"/>
              <a:buChar char="·"/>
            </a:pPr>
            <a:r>
              <a:rPr lang="en-US" smtClean="0"/>
              <a:t>Describe the significance of genetic diversity and classification of HIV</a:t>
            </a:r>
            <a:endParaRPr lang="en-GB" smtClean="0"/>
          </a:p>
          <a:p>
            <a:pPr marL="990600" lvl="1" indent="-533400" eaLnBrk="1" hangingPunct="1">
              <a:buFont typeface="Symbol" pitchFamily="18" charset="2"/>
              <a:buChar char="·"/>
            </a:pPr>
            <a:r>
              <a:rPr lang="en-US" smtClean="0"/>
              <a:t>Describe the replication cycle of HIV</a:t>
            </a:r>
            <a:endParaRPr lang="en-GB" smtClean="0"/>
          </a:p>
          <a:p>
            <a:pPr marL="990600" lvl="1" indent="-533400" eaLnBrk="1" hangingPunct="1">
              <a:buFont typeface="Symbol" pitchFamily="18" charset="2"/>
              <a:buChar char="·"/>
            </a:pPr>
            <a:r>
              <a:rPr lang="en-US" smtClean="0"/>
              <a:t>Know the targets sites for ARV drugs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14313"/>
            <a:ext cx="8943975" cy="1462087"/>
          </a:xfrm>
        </p:spPr>
        <p:txBody>
          <a:bodyPr/>
          <a:lstStyle/>
          <a:p>
            <a:pPr algn="ctr" eaLnBrk="1" hangingPunct="1"/>
            <a:r>
              <a:rPr lang="en-US" sz="4000" smtClean="0"/>
              <a:t>HIV VIRUS</a:t>
            </a:r>
          </a:p>
        </p:txBody>
      </p:sp>
      <p:sp>
        <p:nvSpPr>
          <p:cNvPr id="8195" name="Rectangle 3"/>
          <p:cNvSpPr>
            <a:spLocks noGrp="1" noChangeArrowheads="1"/>
          </p:cNvSpPr>
          <p:nvPr>
            <p:ph type="body" idx="1"/>
          </p:nvPr>
        </p:nvSpPr>
        <p:spPr>
          <a:xfrm>
            <a:off x="395288" y="2017713"/>
            <a:ext cx="8559800" cy="4114800"/>
          </a:xfrm>
        </p:spPr>
        <p:txBody>
          <a:bodyPr/>
          <a:lstStyle/>
          <a:p>
            <a:pPr marL="609600" indent="-609600" eaLnBrk="1" hangingPunct="1">
              <a:buClr>
                <a:schemeClr val="tx1"/>
              </a:buClr>
            </a:pPr>
            <a:r>
              <a:rPr lang="en-US" sz="2800" smtClean="0"/>
              <a:t>A retrovirus from the Lentivirus family.</a:t>
            </a:r>
          </a:p>
          <a:p>
            <a:pPr marL="609600" indent="-609600" eaLnBrk="1" hangingPunct="1">
              <a:buClr>
                <a:schemeClr val="tx1"/>
              </a:buClr>
            </a:pPr>
            <a:endParaRPr lang="en-US" sz="2800" smtClean="0"/>
          </a:p>
          <a:p>
            <a:pPr marL="609600" indent="-609600" eaLnBrk="1" hangingPunct="1">
              <a:buClr>
                <a:schemeClr val="tx1"/>
              </a:buClr>
            </a:pPr>
            <a:r>
              <a:rPr lang="en-US" sz="2800" smtClean="0"/>
              <a:t>Genetic material consists of a single-stranded ribonucleic acid (RNA)</a:t>
            </a:r>
          </a:p>
          <a:p>
            <a:pPr marL="609600" indent="-609600" eaLnBrk="1" hangingPunct="1">
              <a:buClr>
                <a:schemeClr val="tx1"/>
              </a:buClr>
            </a:pPr>
            <a:endParaRPr lang="en-US" sz="2800" smtClean="0"/>
          </a:p>
          <a:p>
            <a:pPr marL="609600" indent="-609600" eaLnBrk="1" hangingPunct="1">
              <a:buClr>
                <a:schemeClr val="tx1"/>
              </a:buClr>
            </a:pPr>
            <a:r>
              <a:rPr lang="en-US" sz="2800" smtClean="0"/>
              <a:t>Viral particle is spherical in shape with a diameter of 80-100 nanometers (nm).</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14313"/>
            <a:ext cx="8943975" cy="1462087"/>
          </a:xfrm>
        </p:spPr>
        <p:txBody>
          <a:bodyPr/>
          <a:lstStyle/>
          <a:p>
            <a:pPr algn="ctr" eaLnBrk="1" hangingPunct="1"/>
            <a:r>
              <a:rPr lang="en-US" sz="4000" smtClean="0"/>
              <a:t>The Biology Of The Human Immunodeficiency Virus</a:t>
            </a:r>
          </a:p>
        </p:txBody>
      </p:sp>
      <p:sp>
        <p:nvSpPr>
          <p:cNvPr id="9219" name="Rectangle 3"/>
          <p:cNvSpPr>
            <a:spLocks noGrp="1" noChangeArrowheads="1"/>
          </p:cNvSpPr>
          <p:nvPr>
            <p:ph type="body" idx="1"/>
          </p:nvPr>
        </p:nvSpPr>
        <p:spPr>
          <a:xfrm>
            <a:off x="395288" y="2017713"/>
            <a:ext cx="8559800" cy="4579937"/>
          </a:xfrm>
        </p:spPr>
        <p:txBody>
          <a:bodyPr/>
          <a:lstStyle/>
          <a:p>
            <a:pPr marL="609600" indent="-609600" eaLnBrk="1" hangingPunct="1">
              <a:lnSpc>
                <a:spcPct val="80000"/>
              </a:lnSpc>
              <a:buFont typeface="Wingdings" pitchFamily="2" charset="2"/>
              <a:buNone/>
            </a:pPr>
            <a:r>
              <a:rPr lang="en-US" sz="2800" b="1" u="sng" smtClean="0"/>
              <a:t>Basic Virology:</a:t>
            </a:r>
          </a:p>
          <a:p>
            <a:pPr marL="609600" indent="-609600" eaLnBrk="1" hangingPunct="1">
              <a:lnSpc>
                <a:spcPct val="80000"/>
              </a:lnSpc>
              <a:buFont typeface="Wingdings" pitchFamily="2" charset="2"/>
              <a:buNone/>
            </a:pPr>
            <a:r>
              <a:rPr lang="en-US" sz="2800" smtClean="0"/>
              <a:t>There are two types of HIV.</a:t>
            </a:r>
          </a:p>
          <a:p>
            <a:pPr marL="609600" indent="-609600" eaLnBrk="1" hangingPunct="1">
              <a:lnSpc>
                <a:spcPct val="80000"/>
              </a:lnSpc>
            </a:pPr>
            <a:r>
              <a:rPr lang="en-US" sz="2800" b="1" smtClean="0"/>
              <a:t>HIV – 1 </a:t>
            </a:r>
          </a:p>
          <a:p>
            <a:pPr marL="990600" lvl="1" indent="-533400" eaLnBrk="1" hangingPunct="1">
              <a:lnSpc>
                <a:spcPct val="80000"/>
              </a:lnSpc>
            </a:pPr>
            <a:r>
              <a:rPr lang="en-US" sz="2400" smtClean="0"/>
              <a:t>Is found worldwide</a:t>
            </a:r>
          </a:p>
          <a:p>
            <a:pPr marL="990600" lvl="1" indent="-533400" eaLnBrk="1" hangingPunct="1">
              <a:lnSpc>
                <a:spcPct val="80000"/>
              </a:lnSpc>
            </a:pPr>
            <a:r>
              <a:rPr lang="en-US" sz="2400" smtClean="0"/>
              <a:t>Is the main cause of the worldwide pandemic</a:t>
            </a:r>
          </a:p>
          <a:p>
            <a:pPr marL="609600" indent="-609600" eaLnBrk="1" hangingPunct="1">
              <a:lnSpc>
                <a:spcPct val="80000"/>
              </a:lnSpc>
            </a:pPr>
            <a:r>
              <a:rPr lang="en-US" sz="2800" b="1" smtClean="0"/>
              <a:t>HIV – 2</a:t>
            </a:r>
          </a:p>
          <a:p>
            <a:pPr marL="990600" lvl="1" indent="-533400" eaLnBrk="1" hangingPunct="1">
              <a:lnSpc>
                <a:spcPct val="80000"/>
              </a:lnSpc>
            </a:pPr>
            <a:r>
              <a:rPr lang="en-US" sz="2400" smtClean="0"/>
              <a:t>Is mainly found in West Africa, Mozambique and Angola.</a:t>
            </a:r>
          </a:p>
          <a:p>
            <a:pPr marL="990600" lvl="1" indent="-533400" eaLnBrk="1" hangingPunct="1">
              <a:lnSpc>
                <a:spcPct val="80000"/>
              </a:lnSpc>
            </a:pPr>
            <a:r>
              <a:rPr lang="en-US" sz="2400" smtClean="0"/>
              <a:t>Causes a similar illness to HIV – 1</a:t>
            </a:r>
          </a:p>
          <a:p>
            <a:pPr marL="990600" lvl="1" indent="-533400" eaLnBrk="1" hangingPunct="1">
              <a:lnSpc>
                <a:spcPct val="80000"/>
              </a:lnSpc>
            </a:pPr>
            <a:r>
              <a:rPr lang="en-US" sz="2400" smtClean="0"/>
              <a:t>Less efficiently transmissible rarely causing vertical transmission	</a:t>
            </a:r>
          </a:p>
          <a:p>
            <a:pPr marL="990600" lvl="1" indent="-533400" eaLnBrk="1" hangingPunct="1">
              <a:lnSpc>
                <a:spcPct val="80000"/>
              </a:lnSpc>
            </a:pPr>
            <a:r>
              <a:rPr lang="en-US" sz="2400" smtClean="0"/>
              <a:t>Less aggressive with slower disease progression</a:t>
            </a:r>
            <a:r>
              <a:rPr lang="en-US" sz="1400" smtClean="0"/>
              <a:t> </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4313"/>
            <a:ext cx="9144000" cy="1462087"/>
          </a:xfrm>
        </p:spPr>
        <p:txBody>
          <a:bodyPr/>
          <a:lstStyle/>
          <a:p>
            <a:pPr algn="ctr" eaLnBrk="1" hangingPunct="1"/>
            <a:r>
              <a:rPr lang="en-US" sz="5400" smtClean="0"/>
              <a:t>HIV-1 Subtypes</a:t>
            </a:r>
          </a:p>
        </p:txBody>
      </p:sp>
      <p:sp>
        <p:nvSpPr>
          <p:cNvPr id="11267" name="Rectangle 3"/>
          <p:cNvSpPr>
            <a:spLocks noGrp="1" noChangeArrowheads="1"/>
          </p:cNvSpPr>
          <p:nvPr>
            <p:ph type="body" idx="1"/>
          </p:nvPr>
        </p:nvSpPr>
        <p:spPr>
          <a:xfrm>
            <a:off x="0" y="2205038"/>
            <a:ext cx="8955088" cy="4114800"/>
          </a:xfrm>
        </p:spPr>
        <p:txBody>
          <a:bodyPr/>
          <a:lstStyle/>
          <a:p>
            <a:pPr marL="609600" indent="-609600" eaLnBrk="1" hangingPunct="1">
              <a:buClr>
                <a:schemeClr val="tx1"/>
              </a:buClr>
            </a:pPr>
            <a:r>
              <a:rPr lang="en-US" sz="2800" smtClean="0"/>
              <a:t>HIV-1 has many subtypes: A-K</a:t>
            </a:r>
          </a:p>
          <a:p>
            <a:pPr marL="609600" indent="-609600" eaLnBrk="1" hangingPunct="1">
              <a:buClr>
                <a:schemeClr val="tx1"/>
              </a:buClr>
            </a:pPr>
            <a:r>
              <a:rPr lang="en-US" sz="2800" smtClean="0"/>
              <a:t>A-E are the predominant subtypes </a:t>
            </a:r>
          </a:p>
          <a:p>
            <a:pPr marL="990600" lvl="1" indent="-533400" eaLnBrk="1" hangingPunct="1">
              <a:buClr>
                <a:schemeClr val="tx1"/>
              </a:buClr>
            </a:pPr>
            <a:r>
              <a:rPr lang="en-US" sz="2400" b="1" smtClean="0">
                <a:solidFill>
                  <a:schemeClr val="folHlink"/>
                </a:solidFill>
              </a:rPr>
              <a:t>A</a:t>
            </a:r>
            <a:r>
              <a:rPr lang="en-US" sz="2400" smtClean="0"/>
              <a:t>: </a:t>
            </a:r>
            <a:r>
              <a:rPr lang="en-US" sz="2400" b="1" smtClean="0">
                <a:solidFill>
                  <a:srgbClr val="FF0000"/>
                </a:solidFill>
              </a:rPr>
              <a:t>W. Africa, E. Africa, Central Africa</a:t>
            </a:r>
            <a:r>
              <a:rPr lang="en-US" sz="2400" smtClean="0"/>
              <a:t> East Europe &amp; Middle East</a:t>
            </a:r>
          </a:p>
          <a:p>
            <a:pPr marL="990600" lvl="1" indent="-533400" eaLnBrk="1" hangingPunct="1">
              <a:buClr>
                <a:schemeClr val="tx1"/>
              </a:buClr>
            </a:pPr>
            <a:r>
              <a:rPr lang="en-US" sz="2400" b="1" smtClean="0">
                <a:solidFill>
                  <a:schemeClr val="folHlink"/>
                </a:solidFill>
              </a:rPr>
              <a:t>B</a:t>
            </a:r>
            <a:r>
              <a:rPr lang="en-US" sz="2400" smtClean="0"/>
              <a:t>: N. America,  Europe, Middle East, E. Asia, Latin America</a:t>
            </a:r>
          </a:p>
          <a:p>
            <a:pPr marL="990600" lvl="1" indent="-533400" eaLnBrk="1" hangingPunct="1">
              <a:buClr>
                <a:schemeClr val="tx1"/>
              </a:buClr>
            </a:pPr>
            <a:r>
              <a:rPr lang="en-US" sz="2400" b="1" smtClean="0">
                <a:solidFill>
                  <a:schemeClr val="folHlink"/>
                </a:solidFill>
              </a:rPr>
              <a:t>C</a:t>
            </a:r>
            <a:r>
              <a:rPr lang="en-US" sz="2400" smtClean="0"/>
              <a:t>: </a:t>
            </a:r>
            <a:r>
              <a:rPr lang="en-US" sz="2400" b="1" smtClean="0">
                <a:solidFill>
                  <a:srgbClr val="FF0000"/>
                </a:solidFill>
              </a:rPr>
              <a:t>S. Africa</a:t>
            </a:r>
            <a:r>
              <a:rPr lang="en-US" sz="2400" smtClean="0"/>
              <a:t>, S. Asia, </a:t>
            </a:r>
            <a:r>
              <a:rPr lang="en-US" sz="2400" b="1" smtClean="0"/>
              <a:t>Ethiopia</a:t>
            </a:r>
          </a:p>
          <a:p>
            <a:pPr marL="990600" lvl="1" indent="-533400" eaLnBrk="1" hangingPunct="1">
              <a:buClr>
                <a:schemeClr val="tx1"/>
              </a:buClr>
            </a:pPr>
            <a:r>
              <a:rPr lang="en-US" sz="2400" b="1" smtClean="0">
                <a:solidFill>
                  <a:schemeClr val="folHlink"/>
                </a:solidFill>
              </a:rPr>
              <a:t>D</a:t>
            </a:r>
            <a:r>
              <a:rPr lang="en-US" sz="2400" smtClean="0"/>
              <a:t>: </a:t>
            </a:r>
            <a:r>
              <a:rPr lang="en-US" sz="2400" b="1" smtClean="0">
                <a:solidFill>
                  <a:srgbClr val="FF0000"/>
                </a:solidFill>
              </a:rPr>
              <a:t>E. Africa</a:t>
            </a:r>
          </a:p>
          <a:p>
            <a:pPr marL="990600" lvl="1" indent="-533400" eaLnBrk="1" hangingPunct="1">
              <a:buClr>
                <a:schemeClr val="tx1"/>
              </a:buClr>
            </a:pPr>
            <a:r>
              <a:rPr lang="en-US" sz="2400" b="1" smtClean="0">
                <a:solidFill>
                  <a:schemeClr val="folHlink"/>
                </a:solidFill>
              </a:rPr>
              <a:t>E</a:t>
            </a:r>
            <a:r>
              <a:rPr lang="en-US" sz="2400" smtClean="0"/>
              <a:t>: S. E. Asia</a:t>
            </a:r>
          </a:p>
          <a:p>
            <a:pPr marL="609600" indent="-609600" eaLnBrk="1" hangingPunct="1">
              <a:buClr>
                <a:schemeClr val="tx1"/>
              </a:buClr>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778098"/>
          </a:xfrm>
        </p:spPr>
        <p:txBody>
          <a:bodyPr/>
          <a:lstStyle/>
          <a:p>
            <a:r>
              <a:rPr lang="en-US" dirty="0" smtClean="0"/>
              <a:t>Cont…</a:t>
            </a:r>
            <a:endParaRPr lang="en-US" dirty="0"/>
          </a:p>
        </p:txBody>
      </p:sp>
      <p:sp>
        <p:nvSpPr>
          <p:cNvPr id="2" name="Content Placeholder 1"/>
          <p:cNvSpPr>
            <a:spLocks noGrp="1"/>
          </p:cNvSpPr>
          <p:nvPr>
            <p:ph sz="quarter" idx="1"/>
          </p:nvPr>
        </p:nvSpPr>
        <p:spPr>
          <a:xfrm>
            <a:off x="914400" y="1052736"/>
            <a:ext cx="7772400" cy="5544616"/>
          </a:xfrm>
        </p:spPr>
        <p:txBody>
          <a:bodyPr>
            <a:normAutofit fontScale="92500" lnSpcReduction="10000"/>
          </a:bodyPr>
          <a:lstStyle/>
          <a:p>
            <a:pPr>
              <a:lnSpc>
                <a:spcPct val="200000"/>
              </a:lnSpc>
            </a:pPr>
            <a:r>
              <a:rPr lang="en-US" dirty="0" smtClean="0"/>
              <a:t>Poverty</a:t>
            </a:r>
          </a:p>
          <a:p>
            <a:pPr>
              <a:lnSpc>
                <a:spcPct val="200000"/>
              </a:lnSpc>
            </a:pPr>
            <a:r>
              <a:rPr lang="en-US" dirty="0" smtClean="0"/>
              <a:t>Lack of formal education</a:t>
            </a:r>
          </a:p>
          <a:p>
            <a:pPr>
              <a:lnSpc>
                <a:spcPct val="200000"/>
              </a:lnSpc>
            </a:pPr>
            <a:r>
              <a:rPr lang="en-GB" sz="2800" dirty="0" smtClean="0"/>
              <a:t>‘core groups’ like long distance truck driver</a:t>
            </a:r>
            <a:endParaRPr lang="en-US" dirty="0" smtClean="0"/>
          </a:p>
          <a:p>
            <a:pPr>
              <a:lnSpc>
                <a:spcPct val="200000"/>
              </a:lnSpc>
            </a:pPr>
            <a:r>
              <a:rPr lang="en-US" dirty="0" smtClean="0"/>
              <a:t>IV drug users</a:t>
            </a:r>
          </a:p>
          <a:p>
            <a:pPr>
              <a:lnSpc>
                <a:spcPct val="200000"/>
              </a:lnSpc>
            </a:pPr>
            <a:r>
              <a:rPr lang="en-US" dirty="0" smtClean="0"/>
              <a:t>Sexual assault/violence</a:t>
            </a:r>
          </a:p>
          <a:p>
            <a:pPr>
              <a:lnSpc>
                <a:spcPct val="200000"/>
              </a:lnSpc>
            </a:pPr>
            <a:r>
              <a:rPr lang="en-US" dirty="0" smtClean="0"/>
              <a:t>Changing sexual partners frequently</a:t>
            </a:r>
          </a:p>
          <a:p>
            <a:pPr>
              <a:lnSpc>
                <a:spcPct val="200000"/>
              </a:lnSpc>
            </a:pPr>
            <a:r>
              <a:rPr lang="en-US" dirty="0" smtClean="0"/>
              <a:t>Cultural practices- </a:t>
            </a:r>
            <a:r>
              <a:rPr lang="en-US" dirty="0" err="1" smtClean="0"/>
              <a:t>eg</a:t>
            </a:r>
            <a:r>
              <a:rPr lang="en-US" dirty="0" smtClean="0"/>
              <a:t> wife inheritance,</a:t>
            </a:r>
          </a:p>
          <a:p>
            <a:pPr>
              <a:lnSpc>
                <a:spcPct val="200000"/>
              </a:lnSpc>
              <a:buNone/>
            </a:pPr>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85800" y="1143000"/>
          <a:ext cx="7620000" cy="5715000"/>
        </p:xfrm>
        <a:graphic>
          <a:graphicData uri="http://schemas.openxmlformats.org/presentationml/2006/ole">
            <p:oleObj spid="_x0000_s312322" name="Drawing" r:id="rId3" imgW="5085820" imgH="4124604" progId="">
              <p:embed/>
            </p:oleObj>
          </a:graphicData>
        </a:graphic>
      </p:graphicFrame>
      <p:sp>
        <p:nvSpPr>
          <p:cNvPr id="1027" name="Rectangle 5"/>
          <p:cNvSpPr>
            <a:spLocks noGrp="1" noChangeArrowheads="1"/>
          </p:cNvSpPr>
          <p:nvPr>
            <p:ph type="title"/>
          </p:nvPr>
        </p:nvSpPr>
        <p:spPr>
          <a:xfrm>
            <a:off x="0" y="214313"/>
            <a:ext cx="8943975" cy="1004887"/>
          </a:xfrm>
        </p:spPr>
        <p:txBody>
          <a:bodyPr>
            <a:normAutofit fontScale="90000"/>
          </a:bodyPr>
          <a:lstStyle/>
          <a:p>
            <a:pPr algn="ctr" eaLnBrk="1" hangingPunct="1"/>
            <a:r>
              <a:rPr lang="en-US" sz="4000" smtClean="0">
                <a:cs typeface="Times New Roman" charset="0"/>
              </a:rPr>
              <a:t>Structure Of Human Immunodeficiency Virus</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14313"/>
            <a:ext cx="8943975" cy="1462087"/>
          </a:xfrm>
        </p:spPr>
        <p:txBody>
          <a:bodyPr/>
          <a:lstStyle/>
          <a:p>
            <a:pPr algn="ctr" eaLnBrk="1" hangingPunct="1"/>
            <a:r>
              <a:rPr lang="en-US" sz="4000" smtClean="0">
                <a:cs typeface="Times New Roman" charset="0"/>
              </a:rPr>
              <a:t>Structure Of Human Immunodeficiency Virus</a:t>
            </a:r>
            <a:r>
              <a:rPr lang="en-GB" smtClean="0"/>
              <a:t> </a:t>
            </a:r>
          </a:p>
        </p:txBody>
      </p:sp>
      <p:graphicFrame>
        <p:nvGraphicFramePr>
          <p:cNvPr id="2050" name="Object 3"/>
          <p:cNvGraphicFramePr>
            <a:graphicFrameLocks noChangeAspect="1"/>
          </p:cNvGraphicFramePr>
          <p:nvPr>
            <p:ph type="body" idx="1"/>
          </p:nvPr>
        </p:nvGraphicFramePr>
        <p:xfrm>
          <a:off x="3708400" y="2093913"/>
          <a:ext cx="4751388" cy="4038600"/>
        </p:xfrm>
        <a:graphic>
          <a:graphicData uri="http://schemas.openxmlformats.org/presentationml/2006/ole">
            <p:oleObj spid="_x0000_s313346" name="Photo Editor Photo" r:id="rId3" imgW="3809524" imgH="2911092" progId="">
              <p:embed/>
            </p:oleObj>
          </a:graphicData>
        </a:graphic>
      </p:graphicFrame>
      <p:sp>
        <p:nvSpPr>
          <p:cNvPr id="2052" name="Rectangle 4"/>
          <p:cNvSpPr>
            <a:spLocks noChangeArrowheads="1"/>
          </p:cNvSpPr>
          <p:nvPr/>
        </p:nvSpPr>
        <p:spPr bwMode="auto">
          <a:xfrm>
            <a:off x="0" y="1916113"/>
            <a:ext cx="3563938" cy="4941887"/>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a:t>Has an outer double lipid membrane, (derived from the host membrane).</a:t>
            </a:r>
          </a:p>
          <a:p>
            <a:pPr marL="342900" indent="-342900" eaLnBrk="1" hangingPunct="1">
              <a:spcBef>
                <a:spcPct val="20000"/>
              </a:spcBef>
              <a:buClr>
                <a:schemeClr val="folHlink"/>
              </a:buClr>
              <a:buSzPct val="60000"/>
              <a:buFont typeface="Wingdings" pitchFamily="2" charset="2"/>
              <a:buChar char="n"/>
            </a:pPr>
            <a:r>
              <a:rPr lang="en-US" sz="2000"/>
              <a:t>The lipid membrane is lined by a matrix protein.</a:t>
            </a:r>
          </a:p>
          <a:p>
            <a:pPr marL="342900" indent="-342900" eaLnBrk="1" hangingPunct="1">
              <a:spcBef>
                <a:spcPct val="20000"/>
              </a:spcBef>
              <a:buClr>
                <a:schemeClr val="folHlink"/>
              </a:buClr>
              <a:buSzPct val="60000"/>
              <a:buFont typeface="Wingdings" pitchFamily="2" charset="2"/>
              <a:buChar char="n"/>
            </a:pPr>
            <a:r>
              <a:rPr lang="en-US" sz="2000"/>
              <a:t>The lipid membrane is studded with the surface glycoprotein (gp) 120 and the transmembrane gp 41 protein.</a:t>
            </a:r>
          </a:p>
          <a:p>
            <a:pPr marL="342900" indent="-342900" eaLnBrk="1" hangingPunct="1">
              <a:spcBef>
                <a:spcPct val="20000"/>
              </a:spcBef>
              <a:buClr>
                <a:schemeClr val="folHlink"/>
              </a:buClr>
              <a:buSzPct val="60000"/>
              <a:buFont typeface="Wingdings" pitchFamily="2" charset="2"/>
              <a:buChar char="n"/>
            </a:pPr>
            <a:r>
              <a:rPr lang="en-US" sz="2000"/>
              <a:t>These glycoprotein spikes surround the cone-shaped protein core.</a:t>
            </a:r>
          </a:p>
          <a:p>
            <a:pPr marL="342900" indent="-342900" eaLnBrk="1" hangingPunct="1">
              <a:spcBef>
                <a:spcPct val="20000"/>
              </a:spcBef>
              <a:buClr>
                <a:schemeClr val="folHlink"/>
              </a:buClr>
              <a:buSzPct val="60000"/>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14313"/>
            <a:ext cx="8943975" cy="1004887"/>
          </a:xfrm>
        </p:spPr>
        <p:txBody>
          <a:bodyPr>
            <a:normAutofit fontScale="90000"/>
          </a:bodyPr>
          <a:lstStyle/>
          <a:p>
            <a:pPr algn="ctr" eaLnBrk="1" hangingPunct="1"/>
            <a:r>
              <a:rPr lang="en-US" sz="6000" smtClean="0"/>
              <a:t>HIV Structure</a:t>
            </a:r>
          </a:p>
        </p:txBody>
      </p:sp>
      <p:sp>
        <p:nvSpPr>
          <p:cNvPr id="12291" name="Rectangle 3"/>
          <p:cNvSpPr>
            <a:spLocks noGrp="1" noChangeArrowheads="1"/>
          </p:cNvSpPr>
          <p:nvPr>
            <p:ph type="body" idx="1"/>
          </p:nvPr>
        </p:nvSpPr>
        <p:spPr>
          <a:xfrm>
            <a:off x="468313" y="2017713"/>
            <a:ext cx="8486775" cy="4506912"/>
          </a:xfrm>
        </p:spPr>
        <p:txBody>
          <a:bodyPr/>
          <a:lstStyle/>
          <a:p>
            <a:pPr eaLnBrk="1" hangingPunct="1">
              <a:buFont typeface="Wingdings" pitchFamily="2" charset="2"/>
              <a:buNone/>
            </a:pPr>
            <a:r>
              <a:rPr lang="en-US" b="1" u="sng" smtClean="0"/>
              <a:t>HIV Glycoproteins</a:t>
            </a:r>
          </a:p>
          <a:p>
            <a:pPr eaLnBrk="1" hangingPunct="1">
              <a:buClr>
                <a:schemeClr val="tx1"/>
              </a:buClr>
            </a:pPr>
            <a:r>
              <a:rPr lang="en-US" smtClean="0"/>
              <a:t>The gp120 and gp41 mediate the entry of virus into the host cells.</a:t>
            </a:r>
          </a:p>
          <a:p>
            <a:pPr eaLnBrk="1" hangingPunct="1">
              <a:buClr>
                <a:schemeClr val="tx1"/>
              </a:buClr>
              <a:buFont typeface="Wingdings" pitchFamily="2" charset="2"/>
              <a:buNone/>
            </a:pPr>
            <a:endParaRPr lang="en-US" smtClean="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14313"/>
            <a:ext cx="8943975" cy="1462087"/>
          </a:xfrm>
        </p:spPr>
        <p:txBody>
          <a:bodyPr/>
          <a:lstStyle/>
          <a:p>
            <a:pPr algn="ctr" eaLnBrk="1" hangingPunct="1"/>
            <a:r>
              <a:rPr lang="en-US" sz="5400" smtClean="0">
                <a:cs typeface="Times New Roman" charset="0"/>
              </a:rPr>
              <a:t>HIV Structure</a:t>
            </a:r>
          </a:p>
        </p:txBody>
      </p:sp>
      <p:graphicFrame>
        <p:nvGraphicFramePr>
          <p:cNvPr id="3074" name="Object 3"/>
          <p:cNvGraphicFramePr>
            <a:graphicFrameLocks noChangeAspect="1"/>
          </p:cNvGraphicFramePr>
          <p:nvPr>
            <p:ph idx="1"/>
          </p:nvPr>
        </p:nvGraphicFramePr>
        <p:xfrm>
          <a:off x="4643438" y="2060575"/>
          <a:ext cx="4098925" cy="3673475"/>
        </p:xfrm>
        <a:graphic>
          <a:graphicData uri="http://schemas.openxmlformats.org/presentationml/2006/ole">
            <p:oleObj spid="_x0000_s314370" name="Photo Editor Photo" r:id="rId3" imgW="3809524" imgH="2911092" progId="">
              <p:embed/>
            </p:oleObj>
          </a:graphicData>
        </a:graphic>
      </p:graphicFrame>
      <p:sp>
        <p:nvSpPr>
          <p:cNvPr id="3076" name="Rectangle 4"/>
          <p:cNvSpPr>
            <a:spLocks noChangeArrowheads="1"/>
          </p:cNvSpPr>
          <p:nvPr/>
        </p:nvSpPr>
        <p:spPr bwMode="auto">
          <a:xfrm>
            <a:off x="250825" y="2017713"/>
            <a:ext cx="3889375" cy="4506912"/>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None/>
            </a:pPr>
            <a:r>
              <a:rPr lang="en-US" sz="2400" b="1" u="sng"/>
              <a:t>The core (capsid) is made up of several proteins</a:t>
            </a:r>
            <a:r>
              <a:rPr lang="en-US" sz="2400"/>
              <a:t>:-</a:t>
            </a:r>
          </a:p>
          <a:p>
            <a:pPr marL="342900" indent="-342900" eaLnBrk="1" hangingPunct="1">
              <a:spcBef>
                <a:spcPct val="20000"/>
              </a:spcBef>
              <a:buClr>
                <a:schemeClr val="tx1"/>
              </a:buClr>
              <a:buSzPct val="60000"/>
              <a:buFont typeface="Wingdings" pitchFamily="2" charset="2"/>
              <a:buNone/>
            </a:pPr>
            <a:endParaRPr lang="en-US" sz="2400"/>
          </a:p>
          <a:p>
            <a:pPr marL="342900" indent="-342900" eaLnBrk="1" hangingPunct="1">
              <a:spcBef>
                <a:spcPct val="20000"/>
              </a:spcBef>
              <a:buClr>
                <a:schemeClr val="tx1"/>
              </a:buClr>
              <a:buSzPct val="60000"/>
              <a:buFont typeface="Wingdings" pitchFamily="2" charset="2"/>
              <a:buChar char="n"/>
            </a:pPr>
            <a:r>
              <a:rPr lang="en-US" sz="2400"/>
              <a:t>P</a:t>
            </a:r>
            <a:r>
              <a:rPr lang="en-US" sz="2400" baseline="-25000"/>
              <a:t>24</a:t>
            </a:r>
            <a:r>
              <a:rPr lang="en-US" sz="2400"/>
              <a:t> the main protein</a:t>
            </a:r>
            <a:endParaRPr lang="en-US" sz="2400" baseline="-25000"/>
          </a:p>
          <a:p>
            <a:pPr marL="342900" indent="-342900" eaLnBrk="1" hangingPunct="1">
              <a:spcBef>
                <a:spcPct val="20000"/>
              </a:spcBef>
              <a:buClr>
                <a:schemeClr val="tx1"/>
              </a:buClr>
              <a:buSzPct val="60000"/>
              <a:buFont typeface="Wingdings" pitchFamily="2" charset="2"/>
              <a:buChar char="n"/>
            </a:pPr>
            <a:r>
              <a:rPr lang="en-US" sz="2400"/>
              <a:t>Within the capsid are</a:t>
            </a:r>
          </a:p>
          <a:p>
            <a:pPr marL="742950" lvl="1" indent="-285750" eaLnBrk="1" hangingPunct="1">
              <a:spcBef>
                <a:spcPct val="20000"/>
              </a:spcBef>
              <a:buClr>
                <a:schemeClr val="tx1"/>
              </a:buClr>
              <a:buSzPct val="55000"/>
              <a:buFont typeface="Wingdings" pitchFamily="2" charset="2"/>
              <a:buChar char="n"/>
            </a:pPr>
            <a:r>
              <a:rPr lang="en-US" sz="2000"/>
              <a:t>two identical single strands of RNA (the viral genetic material). </a:t>
            </a:r>
          </a:p>
          <a:p>
            <a:pPr marL="742950" lvl="1" indent="-285750" eaLnBrk="1" hangingPunct="1">
              <a:spcBef>
                <a:spcPct val="20000"/>
              </a:spcBef>
              <a:buClr>
                <a:schemeClr val="tx1"/>
              </a:buClr>
              <a:buSzPct val="55000"/>
              <a:buFont typeface="Wingdings" pitchFamily="2" charset="2"/>
              <a:buChar char="n"/>
            </a:pPr>
            <a:r>
              <a:rPr lang="en-US" sz="2000"/>
              <a:t>viral enzymes</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14313"/>
            <a:ext cx="9144000" cy="1157287"/>
          </a:xfrm>
        </p:spPr>
        <p:txBody>
          <a:bodyPr/>
          <a:lstStyle/>
          <a:p>
            <a:pPr algn="ctr" eaLnBrk="1" hangingPunct="1"/>
            <a:r>
              <a:rPr lang="en-US" sz="5400" smtClean="0"/>
              <a:t>HIV Structure</a:t>
            </a:r>
          </a:p>
        </p:txBody>
      </p:sp>
      <p:sp>
        <p:nvSpPr>
          <p:cNvPr id="13315" name="Rectangle 3"/>
          <p:cNvSpPr>
            <a:spLocks noGrp="1" noChangeArrowheads="1"/>
          </p:cNvSpPr>
          <p:nvPr>
            <p:ph type="body" idx="1"/>
          </p:nvPr>
        </p:nvSpPr>
        <p:spPr>
          <a:xfrm>
            <a:off x="323850" y="1989138"/>
            <a:ext cx="8820150" cy="4868862"/>
          </a:xfrm>
        </p:spPr>
        <p:txBody>
          <a:bodyPr/>
          <a:lstStyle/>
          <a:p>
            <a:pPr eaLnBrk="1" hangingPunct="1">
              <a:lnSpc>
                <a:spcPct val="90000"/>
              </a:lnSpc>
              <a:buFont typeface="Wingdings" pitchFamily="2" charset="2"/>
              <a:buNone/>
            </a:pPr>
            <a:r>
              <a:rPr lang="en-US" sz="2400" u="sng" smtClean="0"/>
              <a:t>Viral Enzymes</a:t>
            </a:r>
            <a:endParaRPr lang="en-US" sz="2400" smtClean="0"/>
          </a:p>
          <a:p>
            <a:pPr eaLnBrk="1" hangingPunct="1">
              <a:lnSpc>
                <a:spcPct val="90000"/>
              </a:lnSpc>
              <a:buClr>
                <a:schemeClr val="tx1"/>
              </a:buClr>
            </a:pPr>
            <a:r>
              <a:rPr lang="en-US" sz="2400" smtClean="0"/>
              <a:t>Most important: Reverse Transcriptase (RT), Protease and Integrase.</a:t>
            </a:r>
          </a:p>
          <a:p>
            <a:pPr eaLnBrk="1" hangingPunct="1">
              <a:lnSpc>
                <a:spcPct val="90000"/>
              </a:lnSpc>
              <a:buClr>
                <a:schemeClr val="tx1"/>
              </a:buClr>
            </a:pPr>
            <a:r>
              <a:rPr lang="en-US" sz="2400" smtClean="0"/>
              <a:t>RT converts viral single-stranded RNA into a double stranded deoxyribonucleic acid (DNA).</a:t>
            </a:r>
          </a:p>
          <a:p>
            <a:pPr eaLnBrk="1" hangingPunct="1">
              <a:lnSpc>
                <a:spcPct val="90000"/>
              </a:lnSpc>
              <a:buClr>
                <a:schemeClr val="tx1"/>
              </a:buClr>
            </a:pPr>
            <a:r>
              <a:rPr lang="en-US" sz="2400" smtClean="0"/>
              <a:t>DNA is incorporated into host nucleus as the proviral DNA.</a:t>
            </a:r>
          </a:p>
          <a:p>
            <a:pPr eaLnBrk="1" hangingPunct="1">
              <a:lnSpc>
                <a:spcPct val="90000"/>
              </a:lnSpc>
              <a:buClr>
                <a:schemeClr val="tx1"/>
              </a:buClr>
            </a:pPr>
            <a:r>
              <a:rPr lang="en-US" sz="2400" smtClean="0"/>
              <a:t>Integrase facilitates  integration of the DNA into the host’s chromosomal DNA.</a:t>
            </a:r>
          </a:p>
          <a:p>
            <a:pPr eaLnBrk="1" hangingPunct="1">
              <a:lnSpc>
                <a:spcPct val="90000"/>
              </a:lnSpc>
              <a:buClr>
                <a:schemeClr val="tx1"/>
              </a:buClr>
            </a:pPr>
            <a:r>
              <a:rPr lang="en-US" sz="2400" smtClean="0"/>
              <a:t>Protease enzyme splits generated macro-proteins into smaller viral proteins (core, envelope &amp; regulatory proteins and enzymes) which go into forming new viral particles.</a:t>
            </a:r>
          </a:p>
          <a:p>
            <a:pPr eaLnBrk="1" hangingPunct="1">
              <a:lnSpc>
                <a:spcPct val="90000"/>
              </a:lnSpc>
              <a:buClr>
                <a:schemeClr val="tx1"/>
              </a:buClr>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ulick F1"/>
          <p:cNvPicPr>
            <a:picLocks noGrp="1" noChangeAspect="1" noChangeArrowheads="1"/>
          </p:cNvPicPr>
          <p:nvPr>
            <p:ph idx="4294967295"/>
          </p:nvPr>
        </p:nvPicPr>
        <p:blipFill>
          <a:blip r:embed="rId3" cstate="print"/>
          <a:srcRect/>
          <a:stretch>
            <a:fillRect/>
          </a:stretch>
        </p:blipFill>
        <p:spPr>
          <a:xfrm>
            <a:off x="3124200" y="2133600"/>
            <a:ext cx="6019800" cy="3913188"/>
          </a:xfrm>
          <a:noFill/>
        </p:spPr>
      </p:pic>
      <p:sp>
        <p:nvSpPr>
          <p:cNvPr id="14339" name="Rectangle 3"/>
          <p:cNvSpPr>
            <a:spLocks noGrp="1" noChangeArrowheads="1"/>
          </p:cNvSpPr>
          <p:nvPr>
            <p:ph type="title"/>
          </p:nvPr>
        </p:nvSpPr>
        <p:spPr>
          <a:xfrm>
            <a:off x="0" y="214313"/>
            <a:ext cx="8943975" cy="1004887"/>
          </a:xfrm>
        </p:spPr>
        <p:txBody>
          <a:bodyPr>
            <a:normAutofit fontScale="90000"/>
          </a:bodyPr>
          <a:lstStyle/>
          <a:p>
            <a:pPr algn="ctr" eaLnBrk="1" hangingPunct="1"/>
            <a:r>
              <a:rPr lang="en-US" sz="6000" smtClean="0"/>
              <a:t>HIV Life Cycle</a:t>
            </a:r>
          </a:p>
        </p:txBody>
      </p:sp>
      <p:sp>
        <p:nvSpPr>
          <p:cNvPr id="14340" name="Rectangle 4"/>
          <p:cNvSpPr>
            <a:spLocks noChangeArrowheads="1"/>
          </p:cNvSpPr>
          <p:nvPr/>
        </p:nvSpPr>
        <p:spPr bwMode="auto">
          <a:xfrm>
            <a:off x="0" y="2349500"/>
            <a:ext cx="3492500" cy="4175125"/>
          </a:xfrm>
          <a:prstGeom prst="rect">
            <a:avLst/>
          </a:prstGeom>
          <a:noFill/>
          <a:ln w="9525">
            <a:noFill/>
            <a:miter lim="800000"/>
            <a:headEnd/>
            <a:tailEnd/>
          </a:ln>
        </p:spPr>
        <p:txBody>
          <a:bodyPr/>
          <a:lstStyle/>
          <a:p>
            <a:pPr marL="342900" indent="-342900" eaLnBrk="1" hangingPunct="1">
              <a:spcBef>
                <a:spcPct val="20000"/>
              </a:spcBef>
              <a:buClr>
                <a:schemeClr val="tx1"/>
              </a:buClr>
              <a:buSzPct val="60000"/>
              <a:buFont typeface="Wingdings" pitchFamily="2" charset="2"/>
              <a:buChar char="n"/>
            </a:pPr>
            <a:r>
              <a:rPr lang="en-US" sz="3200"/>
              <a:t>Binding, Fusion and Entry</a:t>
            </a:r>
          </a:p>
          <a:p>
            <a:pPr marL="342900" indent="-342900" eaLnBrk="1" hangingPunct="1">
              <a:spcBef>
                <a:spcPct val="20000"/>
              </a:spcBef>
              <a:buClr>
                <a:schemeClr val="tx1"/>
              </a:buClr>
              <a:buSzPct val="60000"/>
              <a:buFont typeface="Wingdings" pitchFamily="2" charset="2"/>
              <a:buChar char="n"/>
            </a:pPr>
            <a:r>
              <a:rPr lang="en-US" sz="3200"/>
              <a:t>Transcription</a:t>
            </a:r>
          </a:p>
          <a:p>
            <a:pPr marL="342900" indent="-342900" eaLnBrk="1" hangingPunct="1">
              <a:spcBef>
                <a:spcPct val="20000"/>
              </a:spcBef>
              <a:buClr>
                <a:schemeClr val="tx1"/>
              </a:buClr>
              <a:buSzPct val="60000"/>
              <a:buFont typeface="Wingdings" pitchFamily="2" charset="2"/>
              <a:buChar char="n"/>
            </a:pPr>
            <a:r>
              <a:rPr lang="en-US" sz="3200"/>
              <a:t>Integration &amp; Replication</a:t>
            </a:r>
          </a:p>
          <a:p>
            <a:pPr marL="342900" indent="-342900" eaLnBrk="1" hangingPunct="1">
              <a:spcBef>
                <a:spcPct val="20000"/>
              </a:spcBef>
              <a:buClr>
                <a:schemeClr val="tx1"/>
              </a:buClr>
              <a:buSzPct val="60000"/>
              <a:buFont typeface="Wingdings" pitchFamily="2" charset="2"/>
              <a:buChar char="n"/>
            </a:pPr>
            <a:r>
              <a:rPr lang="en-US" sz="3200"/>
              <a:t>Budding </a:t>
            </a:r>
          </a:p>
          <a:p>
            <a:pPr marL="342900" indent="-342900" eaLnBrk="1" hangingPunct="1">
              <a:spcBef>
                <a:spcPct val="20000"/>
              </a:spcBef>
              <a:buClr>
                <a:schemeClr val="tx1"/>
              </a:buClr>
              <a:buSzPct val="60000"/>
              <a:buFont typeface="Wingdings" pitchFamily="2" charset="2"/>
              <a:buChar char="n"/>
            </a:pPr>
            <a:r>
              <a:rPr lang="en-US" sz="3200"/>
              <a:t>Maturation</a:t>
            </a:r>
          </a:p>
          <a:p>
            <a:pPr marL="342900" indent="-342900" eaLnBrk="1" hangingPunct="1">
              <a:spcBef>
                <a:spcPct val="20000"/>
              </a:spcBef>
              <a:buClr>
                <a:schemeClr val="folHlink"/>
              </a:buClr>
              <a:buSzPct val="60000"/>
              <a:buFont typeface="Wingdings" pitchFamily="2" charset="2"/>
              <a:buNone/>
            </a:pPr>
            <a:endParaRPr lang="en-US" sz="320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14313"/>
            <a:ext cx="8943975" cy="1462087"/>
          </a:xfrm>
        </p:spPr>
        <p:txBody>
          <a:bodyPr/>
          <a:lstStyle/>
          <a:p>
            <a:pPr algn="ctr" eaLnBrk="1" hangingPunct="1"/>
            <a:r>
              <a:rPr lang="en-US" sz="4800" smtClean="0"/>
              <a:t>HIV Life Cycle</a:t>
            </a:r>
          </a:p>
        </p:txBody>
      </p:sp>
      <p:sp>
        <p:nvSpPr>
          <p:cNvPr id="15363" name="Rectangle 3"/>
          <p:cNvSpPr>
            <a:spLocks noGrp="1" noChangeArrowheads="1"/>
          </p:cNvSpPr>
          <p:nvPr>
            <p:ph type="body" idx="1"/>
          </p:nvPr>
        </p:nvSpPr>
        <p:spPr>
          <a:xfrm>
            <a:off x="539750" y="2017713"/>
            <a:ext cx="8415338" cy="4506912"/>
          </a:xfrm>
        </p:spPr>
        <p:txBody>
          <a:bodyPr/>
          <a:lstStyle/>
          <a:p>
            <a:pPr eaLnBrk="1" hangingPunct="1">
              <a:buFont typeface="Wingdings" pitchFamily="2" charset="2"/>
              <a:buNone/>
            </a:pPr>
            <a:r>
              <a:rPr lang="en-US" b="1" u="sng" smtClean="0"/>
              <a:t>BINDING:</a:t>
            </a:r>
          </a:p>
          <a:p>
            <a:pPr eaLnBrk="1" hangingPunct="1"/>
            <a:r>
              <a:rPr lang="en-US" smtClean="0"/>
              <a:t>For successful entry into cells the HIV envelope glycoprotein GP 120 binds to the host receptor CD4 molecule </a:t>
            </a:r>
          </a:p>
          <a:p>
            <a:pPr lvl="1" eaLnBrk="1" hangingPunct="1"/>
            <a:r>
              <a:rPr lang="en-US" smtClean="0"/>
              <a:t>co-receptors are necessary (CCR5/CXCR4).</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14313"/>
            <a:ext cx="8943975" cy="1462087"/>
          </a:xfrm>
        </p:spPr>
        <p:txBody>
          <a:bodyPr/>
          <a:lstStyle/>
          <a:p>
            <a:pPr algn="ctr" eaLnBrk="1" hangingPunct="1"/>
            <a:r>
              <a:rPr lang="en-US" sz="6000" smtClean="0"/>
              <a:t>HIV Life Cycle</a:t>
            </a:r>
          </a:p>
        </p:txBody>
      </p:sp>
      <p:sp>
        <p:nvSpPr>
          <p:cNvPr id="16387" name="Rectangle 3"/>
          <p:cNvSpPr>
            <a:spLocks noGrp="1" noChangeArrowheads="1"/>
          </p:cNvSpPr>
          <p:nvPr>
            <p:ph type="body" idx="1"/>
          </p:nvPr>
        </p:nvSpPr>
        <p:spPr>
          <a:xfrm>
            <a:off x="323850" y="2017713"/>
            <a:ext cx="8631238" cy="4840287"/>
          </a:xfrm>
        </p:spPr>
        <p:txBody>
          <a:bodyPr/>
          <a:lstStyle/>
          <a:p>
            <a:pPr eaLnBrk="1" hangingPunct="1">
              <a:buFont typeface="Wingdings" pitchFamily="2" charset="2"/>
              <a:buNone/>
            </a:pPr>
            <a:r>
              <a:rPr lang="en-US" b="1" u="sng" smtClean="0"/>
              <a:t>FUSION and ENTRY:</a:t>
            </a:r>
          </a:p>
          <a:p>
            <a:pPr eaLnBrk="1" hangingPunct="1"/>
            <a:r>
              <a:rPr lang="en-US" sz="3600" smtClean="0"/>
              <a:t>Viral binding to host cell triggers fusion of the viral and host cell membranes </a:t>
            </a:r>
          </a:p>
          <a:p>
            <a:pPr lvl="1" eaLnBrk="1" hangingPunct="1"/>
            <a:r>
              <a:rPr lang="en-US" sz="3200" smtClean="0"/>
              <a:t>Mediated by gp41</a:t>
            </a:r>
          </a:p>
          <a:p>
            <a:pPr eaLnBrk="1" hangingPunct="1"/>
            <a:r>
              <a:rPr lang="en-US" sz="3600" smtClean="0"/>
              <a:t>Allows entry of virus core into host cell cytoplasm</a:t>
            </a:r>
          </a:p>
          <a:p>
            <a:pPr eaLnBrk="1" hangingPunct="1"/>
            <a:r>
              <a:rPr lang="en-US" sz="3600" smtClean="0"/>
              <a:t>Core protein dissolved by host enzymes releasing viral RNA and enzymes</a:t>
            </a:r>
          </a:p>
          <a:p>
            <a:pPr lvl="1" eaLnBrk="1" hangingPunct="1"/>
            <a:endParaRPr lang="en-US" sz="3200" smtClean="0"/>
          </a:p>
          <a:p>
            <a:pPr eaLnBrk="1" hangingPunct="1"/>
            <a:endParaRPr lang="en-US" sz="3600" smtClean="0"/>
          </a:p>
          <a:p>
            <a:pPr eaLnBrk="1" hangingPunct="1"/>
            <a:endParaRPr lang="en-US" sz="3600" smtClean="0"/>
          </a:p>
          <a:p>
            <a:pPr eaLnBrk="1" hangingPunct="1">
              <a:buClr>
                <a:schemeClr val="tx1"/>
              </a:buClr>
              <a:buFont typeface="Wingdings" pitchFamily="2" charset="2"/>
              <a:buNone/>
            </a:pPr>
            <a:endParaRPr lang="en-US" sz="2800" u="sng" smtClean="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14313"/>
            <a:ext cx="8943975" cy="1462087"/>
          </a:xfrm>
        </p:spPr>
        <p:txBody>
          <a:bodyPr/>
          <a:lstStyle/>
          <a:p>
            <a:pPr algn="ctr" eaLnBrk="1" hangingPunct="1"/>
            <a:r>
              <a:rPr lang="en-US" smtClean="0"/>
              <a:t>HIV Life Cycle</a:t>
            </a:r>
          </a:p>
        </p:txBody>
      </p:sp>
      <p:sp>
        <p:nvSpPr>
          <p:cNvPr id="17411" name="Rectangle 3"/>
          <p:cNvSpPr>
            <a:spLocks noGrp="1" noChangeArrowheads="1"/>
          </p:cNvSpPr>
          <p:nvPr>
            <p:ph type="body" idx="1"/>
          </p:nvPr>
        </p:nvSpPr>
        <p:spPr>
          <a:xfrm>
            <a:off x="250825" y="1844675"/>
            <a:ext cx="8704263" cy="5013325"/>
          </a:xfrm>
        </p:spPr>
        <p:txBody>
          <a:bodyPr/>
          <a:lstStyle/>
          <a:p>
            <a:pPr eaLnBrk="1" hangingPunct="1">
              <a:buFont typeface="Wingdings" pitchFamily="2" charset="2"/>
              <a:buNone/>
            </a:pPr>
            <a:r>
              <a:rPr lang="en-US" b="1" smtClean="0"/>
              <a:t>INTEGRATION </a:t>
            </a:r>
          </a:p>
          <a:p>
            <a:pPr eaLnBrk="1" hangingPunct="1"/>
            <a:r>
              <a:rPr lang="en-US" smtClean="0"/>
              <a:t>Reverse transcriptase converts the viral RNA into a DNA molecule</a:t>
            </a:r>
          </a:p>
          <a:p>
            <a:pPr eaLnBrk="1" hangingPunct="1">
              <a:lnSpc>
                <a:spcPct val="80000"/>
              </a:lnSpc>
            </a:pPr>
            <a:endParaRPr lang="en-US" smtClean="0"/>
          </a:p>
          <a:p>
            <a:pPr eaLnBrk="1" hangingPunct="1"/>
            <a:r>
              <a:rPr lang="en-US" smtClean="0"/>
              <a:t>The DNA enters the host cell nucleus  </a:t>
            </a:r>
          </a:p>
          <a:p>
            <a:pPr eaLnBrk="1" hangingPunct="1">
              <a:lnSpc>
                <a:spcPct val="70000"/>
              </a:lnSpc>
            </a:pPr>
            <a:endParaRPr lang="en-US" b="1" smtClean="0"/>
          </a:p>
          <a:p>
            <a:pPr eaLnBrk="1" hangingPunct="1"/>
            <a:r>
              <a:rPr lang="en-US" b="1" smtClean="0"/>
              <a:t>Integrase</a:t>
            </a:r>
            <a:r>
              <a:rPr lang="en-US" smtClean="0"/>
              <a:t> catalyses the process of integration of the viral DNA into the host cell’s DNA</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14313"/>
            <a:ext cx="8943975" cy="1462087"/>
          </a:xfrm>
        </p:spPr>
        <p:txBody>
          <a:bodyPr/>
          <a:lstStyle/>
          <a:p>
            <a:pPr algn="ctr" eaLnBrk="1" hangingPunct="1"/>
            <a:r>
              <a:rPr lang="en-US" smtClean="0"/>
              <a:t>HIV Life Cycle</a:t>
            </a:r>
          </a:p>
        </p:txBody>
      </p:sp>
      <p:sp>
        <p:nvSpPr>
          <p:cNvPr id="18435" name="Rectangle 3"/>
          <p:cNvSpPr>
            <a:spLocks noGrp="1" noChangeArrowheads="1"/>
          </p:cNvSpPr>
          <p:nvPr>
            <p:ph type="body" idx="1"/>
          </p:nvPr>
        </p:nvSpPr>
        <p:spPr>
          <a:xfrm>
            <a:off x="323850" y="1989138"/>
            <a:ext cx="8820150" cy="4618037"/>
          </a:xfrm>
        </p:spPr>
        <p:txBody>
          <a:bodyPr/>
          <a:lstStyle/>
          <a:p>
            <a:pPr eaLnBrk="1" hangingPunct="1">
              <a:buFont typeface="Wingdings" pitchFamily="2" charset="2"/>
              <a:buNone/>
            </a:pPr>
            <a:r>
              <a:rPr lang="en-US" b="1" smtClean="0"/>
              <a:t>REPLICATION</a:t>
            </a:r>
          </a:p>
          <a:p>
            <a:pPr eaLnBrk="1" hangingPunct="1"/>
            <a:r>
              <a:rPr lang="en-US" smtClean="0"/>
              <a:t>Integrated viral DNA turns the host cell into a "factory" for manufacturing more virus.</a:t>
            </a:r>
          </a:p>
          <a:p>
            <a:pPr eaLnBrk="1" hangingPunct="1">
              <a:buFont typeface="Wingdings" pitchFamily="2" charset="2"/>
              <a:buNone/>
            </a:pPr>
            <a:endParaRPr lang="en-US" smtClean="0"/>
          </a:p>
          <a:p>
            <a:pPr eaLnBrk="1" hangingPunct="1"/>
            <a:r>
              <a:rPr lang="en-US" smtClean="0"/>
              <a:t>Viral proteins are produced as a single multi-protein molecule</a:t>
            </a:r>
          </a:p>
          <a:p>
            <a:pPr lvl="1" eaLnBrk="1" hangingPunct="1"/>
            <a:r>
              <a:rPr lang="en-US" smtClean="0"/>
              <a:t>Viral proteins cleaved by protease enzyme </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1196752"/>
          </a:xfrm>
        </p:spPr>
        <p:txBody>
          <a:bodyPr>
            <a:normAutofit fontScale="90000"/>
          </a:bodyPr>
          <a:lstStyle/>
          <a:p>
            <a:r>
              <a:rPr lang="en-US" dirty="0" smtClean="0"/>
              <a:t>Factors making women more vulnerable to STIs/RTIs </a:t>
            </a:r>
            <a:endParaRPr lang="en-US" dirty="0"/>
          </a:p>
        </p:txBody>
      </p:sp>
      <p:sp>
        <p:nvSpPr>
          <p:cNvPr id="3" name="Content Placeholder 2"/>
          <p:cNvSpPr>
            <a:spLocks noGrp="1"/>
          </p:cNvSpPr>
          <p:nvPr>
            <p:ph sz="quarter" idx="1"/>
          </p:nvPr>
        </p:nvSpPr>
        <p:spPr>
          <a:xfrm>
            <a:off x="0" y="1124744"/>
            <a:ext cx="9144000" cy="5733256"/>
          </a:xfrm>
        </p:spPr>
        <p:txBody>
          <a:bodyPr>
            <a:noAutofit/>
          </a:bodyPr>
          <a:lstStyle/>
          <a:p>
            <a:r>
              <a:rPr lang="en-US" dirty="0" smtClean="0"/>
              <a:t>In most cultures women have very little power over sexual practices and choices, such as use of condoms;</a:t>
            </a:r>
          </a:p>
          <a:p>
            <a:r>
              <a:rPr lang="en-US" dirty="0" smtClean="0"/>
              <a:t>Women tend to be economically dependent on their male partners and are therefore more likely to tolerate men’s risky </a:t>
            </a:r>
            <a:r>
              <a:rPr lang="en-US" dirty="0" err="1" smtClean="0"/>
              <a:t>behaviour</a:t>
            </a:r>
            <a:r>
              <a:rPr lang="en-US" dirty="0" smtClean="0"/>
              <a:t> of multiple sexual partners, thus putting themselves at risk of infection;</a:t>
            </a:r>
          </a:p>
          <a:p>
            <a:r>
              <a:rPr lang="en-US" dirty="0" smtClean="0"/>
              <a:t>Sexual violence tends to be directed more towards women by men, making it difficult for women to discuss STIs with their male counterparts;</a:t>
            </a:r>
          </a:p>
          <a:p>
            <a:r>
              <a:rPr lang="en-US" dirty="0" smtClean="0"/>
              <a:t>In some societies the girl-child tends to be married off to an adult male at a very young age, thus exposing the girl to infection;</a:t>
            </a:r>
          </a:p>
          <a:p>
            <a:r>
              <a:rPr lang="en-US" dirty="0" smtClean="0"/>
              <a:t>In some societies a permissive attitude is taken towards men allowing them to have more than one sexual partner.</a:t>
            </a:r>
          </a:p>
          <a:p>
            <a:r>
              <a:rPr lang="en-US" dirty="0" smtClean="0"/>
              <a:t>Physiological aspect of female reproductive system</a:t>
            </a:r>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4000" b="1" smtClean="0"/>
              <a:t>HIV LIFE CYCLE</a:t>
            </a:r>
          </a:p>
        </p:txBody>
      </p:sp>
      <p:sp>
        <p:nvSpPr>
          <p:cNvPr id="19459" name="Rectangle 3"/>
          <p:cNvSpPr>
            <a:spLocks noGrp="1" noChangeArrowheads="1"/>
          </p:cNvSpPr>
          <p:nvPr>
            <p:ph type="body" idx="1"/>
          </p:nvPr>
        </p:nvSpPr>
        <p:spPr>
          <a:xfrm>
            <a:off x="0" y="1844675"/>
            <a:ext cx="9144000" cy="4824413"/>
          </a:xfrm>
        </p:spPr>
        <p:txBody>
          <a:bodyPr/>
          <a:lstStyle/>
          <a:p>
            <a:pPr eaLnBrk="1" hangingPunct="1">
              <a:buFont typeface="Wingdings" pitchFamily="2" charset="2"/>
              <a:buNone/>
            </a:pPr>
            <a:r>
              <a:rPr lang="en-US" b="1" u="sng" smtClean="0"/>
              <a:t>Budding and Maturation: </a:t>
            </a:r>
          </a:p>
          <a:p>
            <a:pPr eaLnBrk="1" hangingPunct="1"/>
            <a:r>
              <a:rPr lang="en-US" smtClean="0"/>
              <a:t>Viral proteins together with RNA gather at the membrane of the CD4+  cells</a:t>
            </a:r>
          </a:p>
          <a:p>
            <a:pPr eaLnBrk="1" hangingPunct="1"/>
            <a:r>
              <a:rPr lang="en-US" smtClean="0"/>
              <a:t>Viral particles are formed which bud off the cell and enter the bloodstream</a:t>
            </a:r>
          </a:p>
          <a:p>
            <a:pPr eaLnBrk="1" hangingPunct="1"/>
            <a:r>
              <a:rPr lang="en-US" smtClean="0"/>
              <a:t>The CD4 cells are often destroyed by HIV virus infection and replication resulting in profound immunodeficiency</a:t>
            </a:r>
            <a:r>
              <a:rPr lang="en-US" i="1" smtClean="0"/>
              <a:t>.</a:t>
            </a:r>
            <a:endParaRPr lang="en-US" smtClean="0"/>
          </a:p>
          <a:p>
            <a:pPr eaLnBrk="1" hangingPunct="1">
              <a:buClr>
                <a:schemeClr val="tx1"/>
              </a:buClr>
            </a:pPr>
            <a:endParaRPr lang="en-US" smtClean="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Gulick F1"/>
          <p:cNvPicPr>
            <a:picLocks noGrp="1" noChangeAspect="1" noChangeArrowheads="1"/>
          </p:cNvPicPr>
          <p:nvPr>
            <p:ph sz="half" idx="4294967295"/>
          </p:nvPr>
        </p:nvPicPr>
        <p:blipFill>
          <a:blip r:embed="rId3" cstate="print"/>
          <a:srcRect/>
          <a:stretch>
            <a:fillRect/>
          </a:stretch>
        </p:blipFill>
        <p:spPr>
          <a:xfrm>
            <a:off x="1331913" y="404813"/>
            <a:ext cx="5473700" cy="3671887"/>
          </a:xfrm>
          <a:noFill/>
        </p:spPr>
      </p:pic>
      <p:sp>
        <p:nvSpPr>
          <p:cNvPr id="20483" name="Rectangle 3"/>
          <p:cNvSpPr>
            <a:spLocks noGrp="1" noChangeArrowheads="1"/>
          </p:cNvSpPr>
          <p:nvPr>
            <p:ph type="body" sz="half" idx="1"/>
          </p:nvPr>
        </p:nvSpPr>
        <p:spPr>
          <a:xfrm>
            <a:off x="0" y="2708275"/>
            <a:ext cx="2916238" cy="3744913"/>
          </a:xfrm>
        </p:spPr>
        <p:txBody>
          <a:bodyPr/>
          <a:lstStyle/>
          <a:p>
            <a:pPr eaLnBrk="1" hangingPunct="1"/>
            <a:r>
              <a:rPr lang="en-US" sz="2400" b="1" smtClean="0"/>
              <a:t>Reverse Transcription</a:t>
            </a:r>
          </a:p>
          <a:p>
            <a:pPr lvl="1" eaLnBrk="1" hangingPunct="1"/>
            <a:r>
              <a:rPr lang="en-US" sz="2000" smtClean="0"/>
              <a:t>The viral enzyme </a:t>
            </a:r>
            <a:r>
              <a:rPr lang="en-US" sz="2000" b="1" smtClean="0"/>
              <a:t>reverse transcriptase</a:t>
            </a:r>
            <a:r>
              <a:rPr lang="en-US" sz="2000" smtClean="0"/>
              <a:t> converts the single stranded viral RNA into double strand DNA</a:t>
            </a:r>
          </a:p>
        </p:txBody>
      </p:sp>
      <p:sp>
        <p:nvSpPr>
          <p:cNvPr id="20484" name="Rectangle 4"/>
          <p:cNvSpPr>
            <a:spLocks noGrp="1" noChangeArrowheads="1"/>
          </p:cNvSpPr>
          <p:nvPr>
            <p:ph type="body" sz="half" idx="2"/>
          </p:nvPr>
        </p:nvSpPr>
        <p:spPr>
          <a:xfrm>
            <a:off x="6300788" y="692150"/>
            <a:ext cx="2843212" cy="6165850"/>
          </a:xfrm>
        </p:spPr>
        <p:txBody>
          <a:bodyPr/>
          <a:lstStyle/>
          <a:p>
            <a:pPr eaLnBrk="1" hangingPunct="1">
              <a:lnSpc>
                <a:spcPct val="80000"/>
              </a:lnSpc>
            </a:pPr>
            <a:r>
              <a:rPr lang="en-US" sz="2400" b="1" smtClean="0"/>
              <a:t>Transcription:</a:t>
            </a:r>
          </a:p>
          <a:p>
            <a:pPr lvl="1" eaLnBrk="1" hangingPunct="1">
              <a:lnSpc>
                <a:spcPct val="80000"/>
              </a:lnSpc>
            </a:pPr>
            <a:r>
              <a:rPr lang="en-US" sz="2000" smtClean="0"/>
              <a:t>Activation of host cell results in transcription of viral DNA into mRNA.</a:t>
            </a:r>
          </a:p>
          <a:p>
            <a:pPr lvl="1" eaLnBrk="1" hangingPunct="1">
              <a:lnSpc>
                <a:spcPct val="80000"/>
              </a:lnSpc>
            </a:pPr>
            <a:r>
              <a:rPr lang="en-US" sz="2000" smtClean="0"/>
              <a:t>mRNA translated into viral precursor proteins</a:t>
            </a:r>
          </a:p>
          <a:p>
            <a:pPr eaLnBrk="1" hangingPunct="1">
              <a:lnSpc>
                <a:spcPct val="80000"/>
              </a:lnSpc>
            </a:pPr>
            <a:r>
              <a:rPr lang="en-US" sz="2400" b="1" smtClean="0"/>
              <a:t>Assembly &amp; Budding</a:t>
            </a:r>
          </a:p>
          <a:p>
            <a:pPr eaLnBrk="1" hangingPunct="1">
              <a:lnSpc>
                <a:spcPct val="80000"/>
              </a:lnSpc>
            </a:pPr>
            <a:r>
              <a:rPr lang="en-US" sz="2000" smtClean="0"/>
              <a:t>Viral precursor proteins processed by </a:t>
            </a:r>
            <a:r>
              <a:rPr lang="en-US" sz="2000" b="1" smtClean="0"/>
              <a:t>protease</a:t>
            </a:r>
            <a:r>
              <a:rPr lang="en-US" sz="2000" smtClean="0"/>
              <a:t> enzyme into usable forms</a:t>
            </a:r>
          </a:p>
          <a:p>
            <a:pPr lvl="1" eaLnBrk="1" hangingPunct="1">
              <a:lnSpc>
                <a:spcPct val="80000"/>
              </a:lnSpc>
            </a:pPr>
            <a:r>
              <a:rPr lang="en-US" sz="1800" smtClean="0"/>
              <a:t>Proteins assembled with RNA to form viral particles which then bud</a:t>
            </a:r>
          </a:p>
        </p:txBody>
      </p:sp>
      <p:sp>
        <p:nvSpPr>
          <p:cNvPr id="20485" name="Rectangle 5"/>
          <p:cNvSpPr>
            <a:spLocks noGrp="1" noChangeArrowheads="1"/>
          </p:cNvSpPr>
          <p:nvPr>
            <p:ph type="title"/>
          </p:nvPr>
        </p:nvSpPr>
        <p:spPr>
          <a:xfrm>
            <a:off x="323850" y="214313"/>
            <a:ext cx="8620125" cy="550862"/>
          </a:xfrm>
        </p:spPr>
        <p:txBody>
          <a:bodyPr>
            <a:normAutofit fontScale="90000"/>
          </a:bodyPr>
          <a:lstStyle/>
          <a:p>
            <a:pPr algn="ctr" eaLnBrk="1" hangingPunct="1"/>
            <a:r>
              <a:rPr lang="en-US" sz="4000" b="1" smtClean="0"/>
              <a:t>HIV LIFE CYCLE: Enzymes</a:t>
            </a:r>
          </a:p>
        </p:txBody>
      </p:sp>
      <p:sp>
        <p:nvSpPr>
          <p:cNvPr id="20486" name="Line 6"/>
          <p:cNvSpPr>
            <a:spLocks noChangeShapeType="1"/>
          </p:cNvSpPr>
          <p:nvPr/>
        </p:nvSpPr>
        <p:spPr bwMode="auto">
          <a:xfrm flipV="1">
            <a:off x="2195513" y="1773238"/>
            <a:ext cx="1150937" cy="1728787"/>
          </a:xfrm>
          <a:prstGeom prst="line">
            <a:avLst/>
          </a:prstGeom>
          <a:noFill/>
          <a:ln w="9525">
            <a:solidFill>
              <a:schemeClr val="hlink"/>
            </a:solidFill>
            <a:round/>
            <a:headEnd/>
            <a:tailEnd type="triangle" w="med" len="med"/>
          </a:ln>
        </p:spPr>
        <p:txBody>
          <a:bodyPr/>
          <a:lstStyle/>
          <a:p>
            <a:endParaRPr lang="en-US"/>
          </a:p>
        </p:txBody>
      </p:sp>
      <p:sp>
        <p:nvSpPr>
          <p:cNvPr id="20487" name="Rectangle 7"/>
          <p:cNvSpPr>
            <a:spLocks noChangeArrowheads="1"/>
          </p:cNvSpPr>
          <p:nvPr/>
        </p:nvSpPr>
        <p:spPr bwMode="auto">
          <a:xfrm>
            <a:off x="2916238" y="4868863"/>
            <a:ext cx="3024187" cy="1555750"/>
          </a:xfrm>
          <a:prstGeom prst="rect">
            <a:avLst/>
          </a:prstGeom>
          <a:noFill/>
          <a:ln w="9525">
            <a:noFill/>
            <a:miter lim="800000"/>
            <a:headEnd/>
            <a:tailEnd/>
          </a:ln>
        </p:spPr>
        <p:txBody>
          <a:bodyPr>
            <a:spAutoFit/>
          </a:bodyPr>
          <a:lstStyle/>
          <a:p>
            <a:r>
              <a:rPr lang="en-US" sz="2400" b="1"/>
              <a:t>Integration</a:t>
            </a:r>
            <a:r>
              <a:rPr lang="en-US" sz="2000" b="1"/>
              <a:t>:</a:t>
            </a:r>
          </a:p>
          <a:p>
            <a:pPr lvl="1"/>
            <a:r>
              <a:rPr lang="en-US"/>
              <a:t>The viral enzyme </a:t>
            </a:r>
            <a:r>
              <a:rPr lang="en-US" b="1"/>
              <a:t>integrase</a:t>
            </a:r>
            <a:r>
              <a:rPr lang="en-US"/>
              <a:t> inserts the viral DNA (viral genetic material) into the host DNA.</a:t>
            </a:r>
          </a:p>
        </p:txBody>
      </p:sp>
      <p:sp>
        <p:nvSpPr>
          <p:cNvPr id="20488" name="Line 8"/>
          <p:cNvSpPr>
            <a:spLocks noChangeShapeType="1"/>
          </p:cNvSpPr>
          <p:nvPr/>
        </p:nvSpPr>
        <p:spPr bwMode="auto">
          <a:xfrm>
            <a:off x="5580063" y="2205038"/>
            <a:ext cx="1152525" cy="1655762"/>
          </a:xfrm>
          <a:prstGeom prst="line">
            <a:avLst/>
          </a:prstGeom>
          <a:noFill/>
          <a:ln w="9525">
            <a:solidFill>
              <a:schemeClr val="hlink"/>
            </a:solidFill>
            <a:round/>
            <a:headEnd type="triangle" w="med" len="med"/>
            <a:tailEnd/>
          </a:ln>
        </p:spPr>
        <p:txBody>
          <a:bodyPr/>
          <a:lstStyle/>
          <a:p>
            <a:endParaRPr lang="en-US"/>
          </a:p>
        </p:txBody>
      </p:sp>
      <p:sp>
        <p:nvSpPr>
          <p:cNvPr id="20489" name="Line 9"/>
          <p:cNvSpPr>
            <a:spLocks noChangeShapeType="1"/>
          </p:cNvSpPr>
          <p:nvPr/>
        </p:nvSpPr>
        <p:spPr bwMode="auto">
          <a:xfrm flipH="1">
            <a:off x="5003800" y="1196975"/>
            <a:ext cx="1800225" cy="719138"/>
          </a:xfrm>
          <a:prstGeom prst="line">
            <a:avLst/>
          </a:prstGeom>
          <a:noFill/>
          <a:ln w="9525">
            <a:solidFill>
              <a:schemeClr val="hlink"/>
            </a:solidFill>
            <a:round/>
            <a:headEnd/>
            <a:tailEnd type="triangle" w="med" len="med"/>
          </a:ln>
        </p:spPr>
        <p:txBody>
          <a:bodyPr/>
          <a:lstStyle/>
          <a:p>
            <a:endParaRPr lang="en-US"/>
          </a:p>
        </p:txBody>
      </p:sp>
      <p:sp>
        <p:nvSpPr>
          <p:cNvPr id="20490" name="Line 10"/>
          <p:cNvSpPr>
            <a:spLocks noChangeShapeType="1"/>
          </p:cNvSpPr>
          <p:nvPr/>
        </p:nvSpPr>
        <p:spPr bwMode="auto">
          <a:xfrm flipV="1">
            <a:off x="3851275" y="2565400"/>
            <a:ext cx="0" cy="2519363"/>
          </a:xfrm>
          <a:prstGeom prst="line">
            <a:avLst/>
          </a:prstGeom>
          <a:noFill/>
          <a:ln w="9525">
            <a:solidFill>
              <a:schemeClr val="hlink"/>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2413" y="214313"/>
            <a:ext cx="9793288" cy="1462087"/>
          </a:xfrm>
        </p:spPr>
        <p:txBody>
          <a:bodyPr/>
          <a:lstStyle/>
          <a:p>
            <a:pPr algn="ctr" eaLnBrk="1" hangingPunct="1"/>
            <a:r>
              <a:rPr lang="en-US" b="1" smtClean="0"/>
              <a:t>Mode of Action of Antiretroviral Drugs</a:t>
            </a:r>
          </a:p>
        </p:txBody>
      </p:sp>
      <p:sp>
        <p:nvSpPr>
          <p:cNvPr id="21507" name="Rectangle 3"/>
          <p:cNvSpPr>
            <a:spLocks noGrp="1" noChangeArrowheads="1"/>
          </p:cNvSpPr>
          <p:nvPr>
            <p:ph type="body" idx="1"/>
          </p:nvPr>
        </p:nvSpPr>
        <p:spPr>
          <a:xfrm>
            <a:off x="468313" y="2017713"/>
            <a:ext cx="8486775" cy="4840287"/>
          </a:xfrm>
        </p:spPr>
        <p:txBody>
          <a:bodyPr/>
          <a:lstStyle/>
          <a:p>
            <a:pPr eaLnBrk="1" hangingPunct="1">
              <a:lnSpc>
                <a:spcPct val="90000"/>
              </a:lnSpc>
              <a:buSzTx/>
              <a:buFont typeface="Wingdings" pitchFamily="2" charset="2"/>
              <a:buChar char="§"/>
            </a:pPr>
            <a:r>
              <a:rPr lang="en-US" smtClean="0"/>
              <a:t>ARV drugs work at different stages of the HIV replication cycle</a:t>
            </a:r>
          </a:p>
          <a:p>
            <a:pPr eaLnBrk="1" hangingPunct="1">
              <a:lnSpc>
                <a:spcPct val="90000"/>
              </a:lnSpc>
              <a:buSzTx/>
              <a:buFont typeface="Wingdings" pitchFamily="2" charset="2"/>
              <a:buChar char="§"/>
            </a:pPr>
            <a:endParaRPr lang="en-US" smtClean="0"/>
          </a:p>
          <a:p>
            <a:pPr eaLnBrk="1" hangingPunct="1">
              <a:lnSpc>
                <a:spcPct val="90000"/>
              </a:lnSpc>
              <a:buSzTx/>
              <a:buFont typeface="Wingdings" pitchFamily="2" charset="2"/>
              <a:buChar char="§"/>
            </a:pPr>
            <a:r>
              <a:rPr lang="en-US" smtClean="0"/>
              <a:t>They interfere with the essential steps in the cycle thus preventing the development of new infectious HIV particles</a:t>
            </a:r>
          </a:p>
          <a:p>
            <a:pPr eaLnBrk="1" hangingPunct="1">
              <a:lnSpc>
                <a:spcPct val="90000"/>
              </a:lnSpc>
              <a:buSzTx/>
              <a:buFont typeface="Wingdings" pitchFamily="2" charset="2"/>
              <a:buChar char="§"/>
            </a:pPr>
            <a:endParaRPr lang="en-US" smtClean="0"/>
          </a:p>
          <a:p>
            <a:pPr eaLnBrk="1" hangingPunct="1">
              <a:lnSpc>
                <a:spcPct val="90000"/>
              </a:lnSpc>
              <a:buSzTx/>
              <a:buFont typeface="Wingdings" pitchFamily="2" charset="2"/>
              <a:buChar char="§"/>
            </a:pPr>
            <a:r>
              <a:rPr lang="en-US" smtClean="0"/>
              <a:t>As a result further destruction of CD4 cells is prevented </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60350"/>
            <a:ext cx="7924800" cy="792163"/>
          </a:xfrm>
        </p:spPr>
        <p:txBody>
          <a:bodyPr>
            <a:normAutofit fontScale="90000"/>
          </a:bodyPr>
          <a:lstStyle/>
          <a:p>
            <a:pPr eaLnBrk="1" hangingPunct="1"/>
            <a:r>
              <a:rPr lang="en-US" sz="4800" smtClean="0"/>
              <a:t>TARGETS OF ARV DRUGS</a:t>
            </a:r>
          </a:p>
        </p:txBody>
      </p:sp>
      <p:grpSp>
        <p:nvGrpSpPr>
          <p:cNvPr id="2" name="Group 3"/>
          <p:cNvGrpSpPr>
            <a:grpSpLocks/>
          </p:cNvGrpSpPr>
          <p:nvPr/>
        </p:nvGrpSpPr>
        <p:grpSpPr bwMode="auto">
          <a:xfrm>
            <a:off x="1331913" y="1409700"/>
            <a:ext cx="7154862" cy="5448300"/>
            <a:chOff x="1250" y="1222"/>
            <a:chExt cx="3484" cy="2264"/>
          </a:xfrm>
        </p:grpSpPr>
        <p:grpSp>
          <p:nvGrpSpPr>
            <p:cNvPr id="3" name="Group 4"/>
            <p:cNvGrpSpPr>
              <a:grpSpLocks/>
            </p:cNvGrpSpPr>
            <p:nvPr/>
          </p:nvGrpSpPr>
          <p:grpSpPr bwMode="auto">
            <a:xfrm>
              <a:off x="1250" y="1319"/>
              <a:ext cx="2844" cy="1866"/>
              <a:chOff x="1250" y="1319"/>
              <a:chExt cx="2844" cy="1866"/>
            </a:xfrm>
          </p:grpSpPr>
          <p:sp>
            <p:nvSpPr>
              <p:cNvPr id="24000" name="Freeform 5"/>
              <p:cNvSpPr>
                <a:spLocks/>
              </p:cNvSpPr>
              <p:nvPr/>
            </p:nvSpPr>
            <p:spPr bwMode="auto">
              <a:xfrm>
                <a:off x="1718" y="1343"/>
                <a:ext cx="2358" cy="1812"/>
              </a:xfrm>
              <a:custGeom>
                <a:avLst/>
                <a:gdLst>
                  <a:gd name="T0" fmla="*/ 2280 w 2358"/>
                  <a:gd name="T1" fmla="*/ 864 h 1812"/>
                  <a:gd name="T2" fmla="*/ 2274 w 2358"/>
                  <a:gd name="T3" fmla="*/ 960 h 1812"/>
                  <a:gd name="T4" fmla="*/ 2274 w 2358"/>
                  <a:gd name="T5" fmla="*/ 1068 h 1812"/>
                  <a:gd name="T6" fmla="*/ 2220 w 2358"/>
                  <a:gd name="T7" fmla="*/ 1314 h 1812"/>
                  <a:gd name="T8" fmla="*/ 2004 w 2358"/>
                  <a:gd name="T9" fmla="*/ 1608 h 1812"/>
                  <a:gd name="T10" fmla="*/ 1620 w 2358"/>
                  <a:gd name="T11" fmla="*/ 1788 h 1812"/>
                  <a:gd name="T12" fmla="*/ 1176 w 2358"/>
                  <a:gd name="T13" fmla="*/ 1794 h 1812"/>
                  <a:gd name="T14" fmla="*/ 798 w 2358"/>
                  <a:gd name="T15" fmla="*/ 1626 h 1812"/>
                  <a:gd name="T16" fmla="*/ 648 w 2358"/>
                  <a:gd name="T17" fmla="*/ 1512 h 1812"/>
                  <a:gd name="T18" fmla="*/ 606 w 2358"/>
                  <a:gd name="T19" fmla="*/ 1440 h 1812"/>
                  <a:gd name="T20" fmla="*/ 570 w 2358"/>
                  <a:gd name="T21" fmla="*/ 1392 h 1812"/>
                  <a:gd name="T22" fmla="*/ 498 w 2358"/>
                  <a:gd name="T23" fmla="*/ 1326 h 1812"/>
                  <a:gd name="T24" fmla="*/ 468 w 2358"/>
                  <a:gd name="T25" fmla="*/ 1272 h 1812"/>
                  <a:gd name="T26" fmla="*/ 444 w 2358"/>
                  <a:gd name="T27" fmla="*/ 1230 h 1812"/>
                  <a:gd name="T28" fmla="*/ 414 w 2358"/>
                  <a:gd name="T29" fmla="*/ 1188 h 1812"/>
                  <a:gd name="T30" fmla="*/ 390 w 2358"/>
                  <a:gd name="T31" fmla="*/ 1104 h 1812"/>
                  <a:gd name="T32" fmla="*/ 378 w 2358"/>
                  <a:gd name="T33" fmla="*/ 1092 h 1812"/>
                  <a:gd name="T34" fmla="*/ 336 w 2358"/>
                  <a:gd name="T35" fmla="*/ 1092 h 1812"/>
                  <a:gd name="T36" fmla="*/ 330 w 2358"/>
                  <a:gd name="T37" fmla="*/ 1104 h 1812"/>
                  <a:gd name="T38" fmla="*/ 168 w 2358"/>
                  <a:gd name="T39" fmla="*/ 1230 h 1812"/>
                  <a:gd name="T40" fmla="*/ 24 w 2358"/>
                  <a:gd name="T41" fmla="*/ 1152 h 1812"/>
                  <a:gd name="T42" fmla="*/ 24 w 2358"/>
                  <a:gd name="T43" fmla="*/ 996 h 1812"/>
                  <a:gd name="T44" fmla="*/ 168 w 2358"/>
                  <a:gd name="T45" fmla="*/ 924 h 1812"/>
                  <a:gd name="T46" fmla="*/ 276 w 2358"/>
                  <a:gd name="T47" fmla="*/ 966 h 1812"/>
                  <a:gd name="T48" fmla="*/ 294 w 2358"/>
                  <a:gd name="T49" fmla="*/ 972 h 1812"/>
                  <a:gd name="T50" fmla="*/ 336 w 2358"/>
                  <a:gd name="T51" fmla="*/ 966 h 1812"/>
                  <a:gd name="T52" fmla="*/ 348 w 2358"/>
                  <a:gd name="T53" fmla="*/ 924 h 1812"/>
                  <a:gd name="T54" fmla="*/ 330 w 2358"/>
                  <a:gd name="T55" fmla="*/ 756 h 1812"/>
                  <a:gd name="T56" fmla="*/ 348 w 2358"/>
                  <a:gd name="T57" fmla="*/ 618 h 1812"/>
                  <a:gd name="T58" fmla="*/ 372 w 2358"/>
                  <a:gd name="T59" fmla="*/ 522 h 1812"/>
                  <a:gd name="T60" fmla="*/ 456 w 2358"/>
                  <a:gd name="T61" fmla="*/ 408 h 1812"/>
                  <a:gd name="T62" fmla="*/ 702 w 2358"/>
                  <a:gd name="T63" fmla="*/ 294 h 1812"/>
                  <a:gd name="T64" fmla="*/ 858 w 2358"/>
                  <a:gd name="T65" fmla="*/ 210 h 1812"/>
                  <a:gd name="T66" fmla="*/ 1002 w 2358"/>
                  <a:gd name="T67" fmla="*/ 126 h 1812"/>
                  <a:gd name="T68" fmla="*/ 1206 w 2358"/>
                  <a:gd name="T69" fmla="*/ 36 h 1812"/>
                  <a:gd name="T70" fmla="*/ 1422 w 2358"/>
                  <a:gd name="T71" fmla="*/ 0 h 1812"/>
                  <a:gd name="T72" fmla="*/ 1614 w 2358"/>
                  <a:gd name="T73" fmla="*/ 30 h 1812"/>
                  <a:gd name="T74" fmla="*/ 1878 w 2358"/>
                  <a:gd name="T75" fmla="*/ 168 h 1812"/>
                  <a:gd name="T76" fmla="*/ 1968 w 2358"/>
                  <a:gd name="T77" fmla="*/ 252 h 1812"/>
                  <a:gd name="T78" fmla="*/ 2010 w 2358"/>
                  <a:gd name="T79" fmla="*/ 252 h 1812"/>
                  <a:gd name="T80" fmla="*/ 2034 w 2358"/>
                  <a:gd name="T81" fmla="*/ 228 h 1812"/>
                  <a:gd name="T82" fmla="*/ 2040 w 2358"/>
                  <a:gd name="T83" fmla="*/ 162 h 1812"/>
                  <a:gd name="T84" fmla="*/ 2118 w 2358"/>
                  <a:gd name="T85" fmla="*/ 30 h 1812"/>
                  <a:gd name="T86" fmla="*/ 2340 w 2358"/>
                  <a:gd name="T87" fmla="*/ 96 h 1812"/>
                  <a:gd name="T88" fmla="*/ 2334 w 2358"/>
                  <a:gd name="T89" fmla="*/ 252 h 1812"/>
                  <a:gd name="T90" fmla="*/ 2220 w 2358"/>
                  <a:gd name="T91" fmla="*/ 318 h 1812"/>
                  <a:gd name="T92" fmla="*/ 2148 w 2358"/>
                  <a:gd name="T93" fmla="*/ 318 h 1812"/>
                  <a:gd name="T94" fmla="*/ 2100 w 2358"/>
                  <a:gd name="T95" fmla="*/ 336 h 1812"/>
                  <a:gd name="T96" fmla="*/ 2094 w 2358"/>
                  <a:gd name="T97" fmla="*/ 372 h 1812"/>
                  <a:gd name="T98" fmla="*/ 2106 w 2358"/>
                  <a:gd name="T99" fmla="*/ 402 h 1812"/>
                  <a:gd name="T100" fmla="*/ 2148 w 2358"/>
                  <a:gd name="T101" fmla="*/ 444 h 1812"/>
                  <a:gd name="T102" fmla="*/ 2160 w 2358"/>
                  <a:gd name="T103" fmla="*/ 474 h 1812"/>
                  <a:gd name="T104" fmla="*/ 2172 w 2358"/>
                  <a:gd name="T105" fmla="*/ 522 h 1812"/>
                  <a:gd name="T106" fmla="*/ 2196 w 2358"/>
                  <a:gd name="T107" fmla="*/ 582 h 1812"/>
                  <a:gd name="T108" fmla="*/ 2244 w 2358"/>
                  <a:gd name="T109" fmla="*/ 672 h 1812"/>
                  <a:gd name="T110" fmla="*/ 2274 w 2358"/>
                  <a:gd name="T111" fmla="*/ 756 h 18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58"/>
                  <a:gd name="T169" fmla="*/ 0 h 1812"/>
                  <a:gd name="T170" fmla="*/ 2358 w 2358"/>
                  <a:gd name="T171" fmla="*/ 1812 h 18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58" h="1812">
                    <a:moveTo>
                      <a:pt x="2274" y="756"/>
                    </a:moveTo>
                    <a:lnTo>
                      <a:pt x="2274" y="792"/>
                    </a:lnTo>
                    <a:lnTo>
                      <a:pt x="2280" y="864"/>
                    </a:lnTo>
                    <a:lnTo>
                      <a:pt x="2274" y="924"/>
                    </a:lnTo>
                    <a:lnTo>
                      <a:pt x="2274" y="960"/>
                    </a:lnTo>
                    <a:lnTo>
                      <a:pt x="2274" y="1002"/>
                    </a:lnTo>
                    <a:lnTo>
                      <a:pt x="2274" y="1068"/>
                    </a:lnTo>
                    <a:lnTo>
                      <a:pt x="2268" y="1128"/>
                    </a:lnTo>
                    <a:lnTo>
                      <a:pt x="2256" y="1194"/>
                    </a:lnTo>
                    <a:lnTo>
                      <a:pt x="2220" y="1314"/>
                    </a:lnTo>
                    <a:lnTo>
                      <a:pt x="2136" y="1470"/>
                    </a:lnTo>
                    <a:lnTo>
                      <a:pt x="2004" y="1608"/>
                    </a:lnTo>
                    <a:lnTo>
                      <a:pt x="1830" y="1722"/>
                    </a:lnTo>
                    <a:lnTo>
                      <a:pt x="1620" y="1788"/>
                    </a:lnTo>
                    <a:lnTo>
                      <a:pt x="1386" y="1812"/>
                    </a:lnTo>
                    <a:lnTo>
                      <a:pt x="1176" y="1794"/>
                    </a:lnTo>
                    <a:lnTo>
                      <a:pt x="1020" y="1752"/>
                    </a:lnTo>
                    <a:lnTo>
                      <a:pt x="906" y="1692"/>
                    </a:lnTo>
                    <a:lnTo>
                      <a:pt x="798" y="1626"/>
                    </a:lnTo>
                    <a:lnTo>
                      <a:pt x="708" y="1566"/>
                    </a:lnTo>
                    <a:lnTo>
                      <a:pt x="648" y="1512"/>
                    </a:lnTo>
                    <a:lnTo>
                      <a:pt x="618" y="1470"/>
                    </a:lnTo>
                    <a:lnTo>
                      <a:pt x="606" y="1440"/>
                    </a:lnTo>
                    <a:lnTo>
                      <a:pt x="588" y="1416"/>
                    </a:lnTo>
                    <a:lnTo>
                      <a:pt x="570" y="1392"/>
                    </a:lnTo>
                    <a:lnTo>
                      <a:pt x="540" y="1368"/>
                    </a:lnTo>
                    <a:lnTo>
                      <a:pt x="516" y="1344"/>
                    </a:lnTo>
                    <a:lnTo>
                      <a:pt x="498" y="1326"/>
                    </a:lnTo>
                    <a:lnTo>
                      <a:pt x="480" y="1302"/>
                    </a:lnTo>
                    <a:lnTo>
                      <a:pt x="468" y="1272"/>
                    </a:lnTo>
                    <a:lnTo>
                      <a:pt x="456" y="1248"/>
                    </a:lnTo>
                    <a:lnTo>
                      <a:pt x="444" y="1230"/>
                    </a:lnTo>
                    <a:lnTo>
                      <a:pt x="432" y="1212"/>
                    </a:lnTo>
                    <a:lnTo>
                      <a:pt x="414" y="1188"/>
                    </a:lnTo>
                    <a:lnTo>
                      <a:pt x="402" y="1158"/>
                    </a:lnTo>
                    <a:lnTo>
                      <a:pt x="396" y="1128"/>
                    </a:lnTo>
                    <a:lnTo>
                      <a:pt x="390" y="1104"/>
                    </a:lnTo>
                    <a:lnTo>
                      <a:pt x="390" y="1098"/>
                    </a:lnTo>
                    <a:lnTo>
                      <a:pt x="378" y="1092"/>
                    </a:lnTo>
                    <a:lnTo>
                      <a:pt x="354" y="1086"/>
                    </a:lnTo>
                    <a:lnTo>
                      <a:pt x="336" y="1092"/>
                    </a:lnTo>
                    <a:lnTo>
                      <a:pt x="330" y="1104"/>
                    </a:lnTo>
                    <a:lnTo>
                      <a:pt x="294" y="1170"/>
                    </a:lnTo>
                    <a:lnTo>
                      <a:pt x="240" y="1218"/>
                    </a:lnTo>
                    <a:lnTo>
                      <a:pt x="168" y="1230"/>
                    </a:lnTo>
                    <a:lnTo>
                      <a:pt x="84" y="1212"/>
                    </a:lnTo>
                    <a:lnTo>
                      <a:pt x="24" y="1152"/>
                    </a:lnTo>
                    <a:lnTo>
                      <a:pt x="0" y="1074"/>
                    </a:lnTo>
                    <a:lnTo>
                      <a:pt x="24" y="996"/>
                    </a:lnTo>
                    <a:lnTo>
                      <a:pt x="84" y="948"/>
                    </a:lnTo>
                    <a:lnTo>
                      <a:pt x="168" y="924"/>
                    </a:lnTo>
                    <a:lnTo>
                      <a:pt x="210" y="930"/>
                    </a:lnTo>
                    <a:lnTo>
                      <a:pt x="246" y="942"/>
                    </a:lnTo>
                    <a:lnTo>
                      <a:pt x="276" y="966"/>
                    </a:lnTo>
                    <a:lnTo>
                      <a:pt x="282" y="966"/>
                    </a:lnTo>
                    <a:lnTo>
                      <a:pt x="294" y="972"/>
                    </a:lnTo>
                    <a:lnTo>
                      <a:pt x="312" y="978"/>
                    </a:lnTo>
                    <a:lnTo>
                      <a:pt x="336" y="966"/>
                    </a:lnTo>
                    <a:lnTo>
                      <a:pt x="348" y="954"/>
                    </a:lnTo>
                    <a:lnTo>
                      <a:pt x="348" y="924"/>
                    </a:lnTo>
                    <a:lnTo>
                      <a:pt x="342" y="870"/>
                    </a:lnTo>
                    <a:lnTo>
                      <a:pt x="336" y="804"/>
                    </a:lnTo>
                    <a:lnTo>
                      <a:pt x="330" y="756"/>
                    </a:lnTo>
                    <a:lnTo>
                      <a:pt x="336" y="696"/>
                    </a:lnTo>
                    <a:lnTo>
                      <a:pt x="348" y="618"/>
                    </a:lnTo>
                    <a:lnTo>
                      <a:pt x="360" y="564"/>
                    </a:lnTo>
                    <a:lnTo>
                      <a:pt x="372" y="522"/>
                    </a:lnTo>
                    <a:lnTo>
                      <a:pt x="402" y="462"/>
                    </a:lnTo>
                    <a:lnTo>
                      <a:pt x="456" y="408"/>
                    </a:lnTo>
                    <a:lnTo>
                      <a:pt x="528" y="360"/>
                    </a:lnTo>
                    <a:lnTo>
                      <a:pt x="618" y="324"/>
                    </a:lnTo>
                    <a:lnTo>
                      <a:pt x="702" y="294"/>
                    </a:lnTo>
                    <a:lnTo>
                      <a:pt x="786" y="252"/>
                    </a:lnTo>
                    <a:lnTo>
                      <a:pt x="858" y="210"/>
                    </a:lnTo>
                    <a:lnTo>
                      <a:pt x="924" y="168"/>
                    </a:lnTo>
                    <a:lnTo>
                      <a:pt x="1002" y="126"/>
                    </a:lnTo>
                    <a:lnTo>
                      <a:pt x="1098" y="78"/>
                    </a:lnTo>
                    <a:lnTo>
                      <a:pt x="1206" y="36"/>
                    </a:lnTo>
                    <a:lnTo>
                      <a:pt x="1296" y="18"/>
                    </a:lnTo>
                    <a:lnTo>
                      <a:pt x="1368" y="6"/>
                    </a:lnTo>
                    <a:lnTo>
                      <a:pt x="1422" y="0"/>
                    </a:lnTo>
                    <a:lnTo>
                      <a:pt x="1494" y="6"/>
                    </a:lnTo>
                    <a:lnTo>
                      <a:pt x="1614" y="30"/>
                    </a:lnTo>
                    <a:lnTo>
                      <a:pt x="1758" y="90"/>
                    </a:lnTo>
                    <a:lnTo>
                      <a:pt x="1878" y="168"/>
                    </a:lnTo>
                    <a:lnTo>
                      <a:pt x="1944" y="228"/>
                    </a:lnTo>
                    <a:lnTo>
                      <a:pt x="1968" y="252"/>
                    </a:lnTo>
                    <a:lnTo>
                      <a:pt x="1980" y="258"/>
                    </a:lnTo>
                    <a:lnTo>
                      <a:pt x="1998" y="258"/>
                    </a:lnTo>
                    <a:lnTo>
                      <a:pt x="2010" y="252"/>
                    </a:lnTo>
                    <a:lnTo>
                      <a:pt x="2022" y="240"/>
                    </a:lnTo>
                    <a:lnTo>
                      <a:pt x="2034" y="228"/>
                    </a:lnTo>
                    <a:lnTo>
                      <a:pt x="2034" y="210"/>
                    </a:lnTo>
                    <a:lnTo>
                      <a:pt x="2040" y="162"/>
                    </a:lnTo>
                    <a:lnTo>
                      <a:pt x="2064" y="84"/>
                    </a:lnTo>
                    <a:lnTo>
                      <a:pt x="2118" y="30"/>
                    </a:lnTo>
                    <a:lnTo>
                      <a:pt x="2202" y="12"/>
                    </a:lnTo>
                    <a:lnTo>
                      <a:pt x="2280" y="36"/>
                    </a:lnTo>
                    <a:lnTo>
                      <a:pt x="2340" y="96"/>
                    </a:lnTo>
                    <a:lnTo>
                      <a:pt x="2358" y="180"/>
                    </a:lnTo>
                    <a:lnTo>
                      <a:pt x="2334" y="252"/>
                    </a:lnTo>
                    <a:lnTo>
                      <a:pt x="2268" y="312"/>
                    </a:lnTo>
                    <a:lnTo>
                      <a:pt x="2220" y="318"/>
                    </a:lnTo>
                    <a:lnTo>
                      <a:pt x="2178" y="324"/>
                    </a:lnTo>
                    <a:lnTo>
                      <a:pt x="2148" y="318"/>
                    </a:lnTo>
                    <a:lnTo>
                      <a:pt x="2136" y="324"/>
                    </a:lnTo>
                    <a:lnTo>
                      <a:pt x="2118" y="330"/>
                    </a:lnTo>
                    <a:lnTo>
                      <a:pt x="2100" y="336"/>
                    </a:lnTo>
                    <a:lnTo>
                      <a:pt x="2094" y="354"/>
                    </a:lnTo>
                    <a:lnTo>
                      <a:pt x="2094" y="372"/>
                    </a:lnTo>
                    <a:lnTo>
                      <a:pt x="2094" y="384"/>
                    </a:lnTo>
                    <a:lnTo>
                      <a:pt x="2106" y="402"/>
                    </a:lnTo>
                    <a:lnTo>
                      <a:pt x="2130" y="426"/>
                    </a:lnTo>
                    <a:lnTo>
                      <a:pt x="2148" y="444"/>
                    </a:lnTo>
                    <a:lnTo>
                      <a:pt x="2154" y="450"/>
                    </a:lnTo>
                    <a:lnTo>
                      <a:pt x="2154" y="462"/>
                    </a:lnTo>
                    <a:lnTo>
                      <a:pt x="2160" y="474"/>
                    </a:lnTo>
                    <a:lnTo>
                      <a:pt x="2166" y="492"/>
                    </a:lnTo>
                    <a:lnTo>
                      <a:pt x="2172" y="522"/>
                    </a:lnTo>
                    <a:lnTo>
                      <a:pt x="2184" y="540"/>
                    </a:lnTo>
                    <a:lnTo>
                      <a:pt x="2196" y="582"/>
                    </a:lnTo>
                    <a:lnTo>
                      <a:pt x="2226" y="636"/>
                    </a:lnTo>
                    <a:lnTo>
                      <a:pt x="2244" y="672"/>
                    </a:lnTo>
                    <a:lnTo>
                      <a:pt x="2250" y="702"/>
                    </a:lnTo>
                    <a:lnTo>
                      <a:pt x="2268" y="738"/>
                    </a:lnTo>
                    <a:lnTo>
                      <a:pt x="2274" y="756"/>
                    </a:lnTo>
                    <a:close/>
                  </a:path>
                </a:pathLst>
              </a:custGeom>
              <a:solidFill>
                <a:srgbClr val="5B828B"/>
              </a:solidFill>
              <a:ln w="9525">
                <a:noFill/>
                <a:round/>
                <a:headEnd/>
                <a:tailEnd/>
              </a:ln>
            </p:spPr>
            <p:txBody>
              <a:bodyPr tIns="91440" bIns="91440"/>
              <a:lstStyle/>
              <a:p>
                <a:endParaRPr lang="en-US"/>
              </a:p>
            </p:txBody>
          </p:sp>
          <p:sp>
            <p:nvSpPr>
              <p:cNvPr id="24001" name="Freeform 6"/>
              <p:cNvSpPr>
                <a:spLocks/>
              </p:cNvSpPr>
              <p:nvPr/>
            </p:nvSpPr>
            <p:spPr bwMode="auto">
              <a:xfrm>
                <a:off x="1694" y="1319"/>
                <a:ext cx="2400" cy="1866"/>
              </a:xfrm>
              <a:custGeom>
                <a:avLst/>
                <a:gdLst>
                  <a:gd name="T0" fmla="*/ 2226 w 2400"/>
                  <a:gd name="T1" fmla="*/ 36 h 1866"/>
                  <a:gd name="T2" fmla="*/ 2292 w 2400"/>
                  <a:gd name="T3" fmla="*/ 336 h 1866"/>
                  <a:gd name="T4" fmla="*/ 2154 w 2400"/>
                  <a:gd name="T5" fmla="*/ 348 h 1866"/>
                  <a:gd name="T6" fmla="*/ 2118 w 2400"/>
                  <a:gd name="T7" fmla="*/ 414 h 1866"/>
                  <a:gd name="T8" fmla="*/ 2178 w 2400"/>
                  <a:gd name="T9" fmla="*/ 474 h 1866"/>
                  <a:gd name="T10" fmla="*/ 2202 w 2400"/>
                  <a:gd name="T11" fmla="*/ 564 h 1866"/>
                  <a:gd name="T12" fmla="*/ 2274 w 2400"/>
                  <a:gd name="T13" fmla="*/ 726 h 1866"/>
                  <a:gd name="T14" fmla="*/ 2316 w 2400"/>
                  <a:gd name="T15" fmla="*/ 750 h 1866"/>
                  <a:gd name="T16" fmla="*/ 2274 w 2400"/>
                  <a:gd name="T17" fmla="*/ 648 h 1866"/>
                  <a:gd name="T18" fmla="*/ 2214 w 2400"/>
                  <a:gd name="T19" fmla="*/ 510 h 1866"/>
                  <a:gd name="T20" fmla="*/ 2160 w 2400"/>
                  <a:gd name="T21" fmla="*/ 420 h 1866"/>
                  <a:gd name="T22" fmla="*/ 2154 w 2400"/>
                  <a:gd name="T23" fmla="*/ 384 h 1866"/>
                  <a:gd name="T24" fmla="*/ 2298 w 2400"/>
                  <a:gd name="T25" fmla="*/ 354 h 1866"/>
                  <a:gd name="T26" fmla="*/ 2316 w 2400"/>
                  <a:gd name="T27" fmla="*/ 48 h 1866"/>
                  <a:gd name="T28" fmla="*/ 2034 w 2400"/>
                  <a:gd name="T29" fmla="*/ 228 h 1866"/>
                  <a:gd name="T30" fmla="*/ 2004 w 2400"/>
                  <a:gd name="T31" fmla="*/ 252 h 1866"/>
                  <a:gd name="T32" fmla="*/ 1782 w 2400"/>
                  <a:gd name="T33" fmla="*/ 84 h 1866"/>
                  <a:gd name="T34" fmla="*/ 978 w 2400"/>
                  <a:gd name="T35" fmla="*/ 138 h 1866"/>
                  <a:gd name="T36" fmla="*/ 438 w 2400"/>
                  <a:gd name="T37" fmla="*/ 420 h 1866"/>
                  <a:gd name="T38" fmla="*/ 330 w 2400"/>
                  <a:gd name="T39" fmla="*/ 696 h 1866"/>
                  <a:gd name="T40" fmla="*/ 336 w 2400"/>
                  <a:gd name="T41" fmla="*/ 960 h 1866"/>
                  <a:gd name="T42" fmla="*/ 312 w 2400"/>
                  <a:gd name="T43" fmla="*/ 972 h 1866"/>
                  <a:gd name="T44" fmla="*/ 186 w 2400"/>
                  <a:gd name="T45" fmla="*/ 930 h 1866"/>
                  <a:gd name="T46" fmla="*/ 30 w 2400"/>
                  <a:gd name="T47" fmla="*/ 1188 h 1866"/>
                  <a:gd name="T48" fmla="*/ 366 w 2400"/>
                  <a:gd name="T49" fmla="*/ 1146 h 1866"/>
                  <a:gd name="T50" fmla="*/ 396 w 2400"/>
                  <a:gd name="T51" fmla="*/ 1152 h 1866"/>
                  <a:gd name="T52" fmla="*/ 438 w 2400"/>
                  <a:gd name="T53" fmla="*/ 1272 h 1866"/>
                  <a:gd name="T54" fmla="*/ 516 w 2400"/>
                  <a:gd name="T55" fmla="*/ 1386 h 1866"/>
                  <a:gd name="T56" fmla="*/ 660 w 2400"/>
                  <a:gd name="T57" fmla="*/ 1566 h 1866"/>
                  <a:gd name="T58" fmla="*/ 1638 w 2400"/>
                  <a:gd name="T59" fmla="*/ 1842 h 1866"/>
                  <a:gd name="T60" fmla="*/ 2310 w 2400"/>
                  <a:gd name="T61" fmla="*/ 1236 h 1866"/>
                  <a:gd name="T62" fmla="*/ 2340 w 2400"/>
                  <a:gd name="T63" fmla="*/ 894 h 1866"/>
                  <a:gd name="T64" fmla="*/ 2328 w 2400"/>
                  <a:gd name="T65" fmla="*/ 876 h 1866"/>
                  <a:gd name="T66" fmla="*/ 2292 w 2400"/>
                  <a:gd name="T67" fmla="*/ 1092 h 1866"/>
                  <a:gd name="T68" fmla="*/ 2160 w 2400"/>
                  <a:gd name="T69" fmla="*/ 1494 h 1866"/>
                  <a:gd name="T70" fmla="*/ 1200 w 2400"/>
                  <a:gd name="T71" fmla="*/ 1818 h 1866"/>
                  <a:gd name="T72" fmla="*/ 732 w 2400"/>
                  <a:gd name="T73" fmla="*/ 1590 h 1866"/>
                  <a:gd name="T74" fmla="*/ 588 w 2400"/>
                  <a:gd name="T75" fmla="*/ 1416 h 1866"/>
                  <a:gd name="T76" fmla="*/ 504 w 2400"/>
                  <a:gd name="T77" fmla="*/ 1326 h 1866"/>
                  <a:gd name="T78" fmla="*/ 438 w 2400"/>
                  <a:gd name="T79" fmla="*/ 1212 h 1866"/>
                  <a:gd name="T80" fmla="*/ 414 w 2400"/>
                  <a:gd name="T81" fmla="*/ 1122 h 1866"/>
                  <a:gd name="T82" fmla="*/ 348 w 2400"/>
                  <a:gd name="T83" fmla="*/ 1134 h 1866"/>
                  <a:gd name="T84" fmla="*/ 108 w 2400"/>
                  <a:gd name="T85" fmla="*/ 1236 h 1866"/>
                  <a:gd name="T86" fmla="*/ 186 w 2400"/>
                  <a:gd name="T87" fmla="*/ 948 h 1866"/>
                  <a:gd name="T88" fmla="*/ 306 w 2400"/>
                  <a:gd name="T89" fmla="*/ 996 h 1866"/>
                  <a:gd name="T90" fmla="*/ 372 w 2400"/>
                  <a:gd name="T91" fmla="*/ 948 h 1866"/>
                  <a:gd name="T92" fmla="*/ 360 w 2400"/>
                  <a:gd name="T93" fmla="*/ 720 h 1866"/>
                  <a:gd name="T94" fmla="*/ 480 w 2400"/>
                  <a:gd name="T95" fmla="*/ 432 h 1866"/>
                  <a:gd name="T96" fmla="*/ 810 w 2400"/>
                  <a:gd name="T97" fmla="*/ 276 h 1866"/>
                  <a:gd name="T98" fmla="*/ 1230 w 2400"/>
                  <a:gd name="T99" fmla="*/ 60 h 1866"/>
                  <a:gd name="T100" fmla="*/ 1518 w 2400"/>
                  <a:gd name="T101" fmla="*/ 30 h 1866"/>
                  <a:gd name="T102" fmla="*/ 1986 w 2400"/>
                  <a:gd name="T103" fmla="*/ 276 h 1866"/>
                  <a:gd name="T104" fmla="*/ 2046 w 2400"/>
                  <a:gd name="T105" fmla="*/ 264 h 18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0"/>
                  <a:gd name="T160" fmla="*/ 0 h 1866"/>
                  <a:gd name="T161" fmla="*/ 2400 w 2400"/>
                  <a:gd name="T162" fmla="*/ 1866 h 18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0" h="1866">
                    <a:moveTo>
                      <a:pt x="2058" y="234"/>
                    </a:moveTo>
                    <a:lnTo>
                      <a:pt x="2064" y="186"/>
                    </a:lnTo>
                    <a:lnTo>
                      <a:pt x="2088" y="114"/>
                    </a:lnTo>
                    <a:lnTo>
                      <a:pt x="2142" y="54"/>
                    </a:lnTo>
                    <a:lnTo>
                      <a:pt x="2226" y="36"/>
                    </a:lnTo>
                    <a:lnTo>
                      <a:pt x="2304" y="60"/>
                    </a:lnTo>
                    <a:lnTo>
                      <a:pt x="2364" y="126"/>
                    </a:lnTo>
                    <a:lnTo>
                      <a:pt x="2382" y="204"/>
                    </a:lnTo>
                    <a:lnTo>
                      <a:pt x="2352" y="282"/>
                    </a:lnTo>
                    <a:lnTo>
                      <a:pt x="2292" y="336"/>
                    </a:lnTo>
                    <a:lnTo>
                      <a:pt x="2244" y="348"/>
                    </a:lnTo>
                    <a:lnTo>
                      <a:pt x="2202" y="348"/>
                    </a:lnTo>
                    <a:lnTo>
                      <a:pt x="2172" y="348"/>
                    </a:lnTo>
                    <a:lnTo>
                      <a:pt x="2154" y="348"/>
                    </a:lnTo>
                    <a:lnTo>
                      <a:pt x="2142" y="354"/>
                    </a:lnTo>
                    <a:lnTo>
                      <a:pt x="2124" y="360"/>
                    </a:lnTo>
                    <a:lnTo>
                      <a:pt x="2118" y="378"/>
                    </a:lnTo>
                    <a:lnTo>
                      <a:pt x="2118" y="396"/>
                    </a:lnTo>
                    <a:lnTo>
                      <a:pt x="2118" y="414"/>
                    </a:lnTo>
                    <a:lnTo>
                      <a:pt x="2130" y="426"/>
                    </a:lnTo>
                    <a:lnTo>
                      <a:pt x="2154" y="450"/>
                    </a:lnTo>
                    <a:lnTo>
                      <a:pt x="2172" y="468"/>
                    </a:lnTo>
                    <a:lnTo>
                      <a:pt x="2178" y="474"/>
                    </a:lnTo>
                    <a:lnTo>
                      <a:pt x="2178" y="486"/>
                    </a:lnTo>
                    <a:lnTo>
                      <a:pt x="2178" y="498"/>
                    </a:lnTo>
                    <a:lnTo>
                      <a:pt x="2184" y="516"/>
                    </a:lnTo>
                    <a:lnTo>
                      <a:pt x="2196" y="546"/>
                    </a:lnTo>
                    <a:lnTo>
                      <a:pt x="2202" y="564"/>
                    </a:lnTo>
                    <a:lnTo>
                      <a:pt x="2220" y="606"/>
                    </a:lnTo>
                    <a:lnTo>
                      <a:pt x="2250" y="660"/>
                    </a:lnTo>
                    <a:lnTo>
                      <a:pt x="2268" y="696"/>
                    </a:lnTo>
                    <a:lnTo>
                      <a:pt x="2274" y="726"/>
                    </a:lnTo>
                    <a:lnTo>
                      <a:pt x="2286" y="762"/>
                    </a:lnTo>
                    <a:lnTo>
                      <a:pt x="2292" y="780"/>
                    </a:lnTo>
                    <a:lnTo>
                      <a:pt x="2322" y="768"/>
                    </a:lnTo>
                    <a:lnTo>
                      <a:pt x="2316" y="750"/>
                    </a:lnTo>
                    <a:lnTo>
                      <a:pt x="2304" y="726"/>
                    </a:lnTo>
                    <a:lnTo>
                      <a:pt x="2298" y="702"/>
                    </a:lnTo>
                    <a:lnTo>
                      <a:pt x="2292" y="690"/>
                    </a:lnTo>
                    <a:lnTo>
                      <a:pt x="2280" y="672"/>
                    </a:lnTo>
                    <a:lnTo>
                      <a:pt x="2274" y="648"/>
                    </a:lnTo>
                    <a:lnTo>
                      <a:pt x="2256" y="612"/>
                    </a:lnTo>
                    <a:lnTo>
                      <a:pt x="2238" y="564"/>
                    </a:lnTo>
                    <a:lnTo>
                      <a:pt x="2220" y="534"/>
                    </a:lnTo>
                    <a:lnTo>
                      <a:pt x="2214" y="510"/>
                    </a:lnTo>
                    <a:lnTo>
                      <a:pt x="2202" y="474"/>
                    </a:lnTo>
                    <a:lnTo>
                      <a:pt x="2196" y="456"/>
                    </a:lnTo>
                    <a:lnTo>
                      <a:pt x="2184" y="444"/>
                    </a:lnTo>
                    <a:lnTo>
                      <a:pt x="2172" y="432"/>
                    </a:lnTo>
                    <a:lnTo>
                      <a:pt x="2160" y="420"/>
                    </a:lnTo>
                    <a:lnTo>
                      <a:pt x="2154" y="414"/>
                    </a:lnTo>
                    <a:lnTo>
                      <a:pt x="2148" y="402"/>
                    </a:lnTo>
                    <a:lnTo>
                      <a:pt x="2142" y="390"/>
                    </a:lnTo>
                    <a:lnTo>
                      <a:pt x="2154" y="384"/>
                    </a:lnTo>
                    <a:lnTo>
                      <a:pt x="2166" y="372"/>
                    </a:lnTo>
                    <a:lnTo>
                      <a:pt x="2178" y="366"/>
                    </a:lnTo>
                    <a:lnTo>
                      <a:pt x="2208" y="372"/>
                    </a:lnTo>
                    <a:lnTo>
                      <a:pt x="2256" y="366"/>
                    </a:lnTo>
                    <a:lnTo>
                      <a:pt x="2298" y="354"/>
                    </a:lnTo>
                    <a:lnTo>
                      <a:pt x="2370" y="288"/>
                    </a:lnTo>
                    <a:lnTo>
                      <a:pt x="2400" y="204"/>
                    </a:lnTo>
                    <a:lnTo>
                      <a:pt x="2382" y="114"/>
                    </a:lnTo>
                    <a:lnTo>
                      <a:pt x="2316" y="48"/>
                    </a:lnTo>
                    <a:lnTo>
                      <a:pt x="2226" y="18"/>
                    </a:lnTo>
                    <a:lnTo>
                      <a:pt x="2130" y="36"/>
                    </a:lnTo>
                    <a:lnTo>
                      <a:pt x="2070" y="84"/>
                    </a:lnTo>
                    <a:lnTo>
                      <a:pt x="2040" y="156"/>
                    </a:lnTo>
                    <a:lnTo>
                      <a:pt x="2034" y="228"/>
                    </a:lnTo>
                    <a:lnTo>
                      <a:pt x="2028" y="234"/>
                    </a:lnTo>
                    <a:lnTo>
                      <a:pt x="2022" y="246"/>
                    </a:lnTo>
                    <a:lnTo>
                      <a:pt x="2016" y="258"/>
                    </a:lnTo>
                    <a:lnTo>
                      <a:pt x="2004" y="252"/>
                    </a:lnTo>
                    <a:lnTo>
                      <a:pt x="1992" y="246"/>
                    </a:lnTo>
                    <a:lnTo>
                      <a:pt x="1986" y="240"/>
                    </a:lnTo>
                    <a:lnTo>
                      <a:pt x="1962" y="210"/>
                    </a:lnTo>
                    <a:lnTo>
                      <a:pt x="1890" y="150"/>
                    </a:lnTo>
                    <a:lnTo>
                      <a:pt x="1782" y="84"/>
                    </a:lnTo>
                    <a:lnTo>
                      <a:pt x="1644" y="24"/>
                    </a:lnTo>
                    <a:lnTo>
                      <a:pt x="1452" y="0"/>
                    </a:lnTo>
                    <a:lnTo>
                      <a:pt x="1200" y="42"/>
                    </a:lnTo>
                    <a:lnTo>
                      <a:pt x="978" y="138"/>
                    </a:lnTo>
                    <a:lnTo>
                      <a:pt x="840" y="216"/>
                    </a:lnTo>
                    <a:lnTo>
                      <a:pt x="732" y="282"/>
                    </a:lnTo>
                    <a:lnTo>
                      <a:pt x="618" y="324"/>
                    </a:lnTo>
                    <a:lnTo>
                      <a:pt x="522" y="366"/>
                    </a:lnTo>
                    <a:lnTo>
                      <a:pt x="438" y="420"/>
                    </a:lnTo>
                    <a:lnTo>
                      <a:pt x="384" y="492"/>
                    </a:lnTo>
                    <a:lnTo>
                      <a:pt x="354" y="570"/>
                    </a:lnTo>
                    <a:lnTo>
                      <a:pt x="342" y="630"/>
                    </a:lnTo>
                    <a:lnTo>
                      <a:pt x="330" y="696"/>
                    </a:lnTo>
                    <a:lnTo>
                      <a:pt x="324" y="780"/>
                    </a:lnTo>
                    <a:lnTo>
                      <a:pt x="324" y="840"/>
                    </a:lnTo>
                    <a:lnTo>
                      <a:pt x="330" y="882"/>
                    </a:lnTo>
                    <a:lnTo>
                      <a:pt x="336" y="930"/>
                    </a:lnTo>
                    <a:lnTo>
                      <a:pt x="336" y="960"/>
                    </a:lnTo>
                    <a:lnTo>
                      <a:pt x="330" y="972"/>
                    </a:lnTo>
                    <a:lnTo>
                      <a:pt x="324" y="978"/>
                    </a:lnTo>
                    <a:lnTo>
                      <a:pt x="318" y="978"/>
                    </a:lnTo>
                    <a:lnTo>
                      <a:pt x="312" y="972"/>
                    </a:lnTo>
                    <a:lnTo>
                      <a:pt x="306" y="966"/>
                    </a:lnTo>
                    <a:lnTo>
                      <a:pt x="300" y="966"/>
                    </a:lnTo>
                    <a:lnTo>
                      <a:pt x="270" y="942"/>
                    </a:lnTo>
                    <a:lnTo>
                      <a:pt x="228" y="930"/>
                    </a:lnTo>
                    <a:lnTo>
                      <a:pt x="186" y="930"/>
                    </a:lnTo>
                    <a:lnTo>
                      <a:pt x="96" y="954"/>
                    </a:lnTo>
                    <a:lnTo>
                      <a:pt x="30" y="1014"/>
                    </a:lnTo>
                    <a:lnTo>
                      <a:pt x="0" y="1098"/>
                    </a:lnTo>
                    <a:lnTo>
                      <a:pt x="30" y="1188"/>
                    </a:lnTo>
                    <a:lnTo>
                      <a:pt x="96" y="1254"/>
                    </a:lnTo>
                    <a:lnTo>
                      <a:pt x="186" y="1278"/>
                    </a:lnTo>
                    <a:lnTo>
                      <a:pt x="264" y="1260"/>
                    </a:lnTo>
                    <a:lnTo>
                      <a:pt x="324" y="1212"/>
                    </a:lnTo>
                    <a:lnTo>
                      <a:pt x="366" y="1146"/>
                    </a:lnTo>
                    <a:lnTo>
                      <a:pt x="372" y="1146"/>
                    </a:lnTo>
                    <a:lnTo>
                      <a:pt x="378" y="1140"/>
                    </a:lnTo>
                    <a:lnTo>
                      <a:pt x="390" y="1146"/>
                    </a:lnTo>
                    <a:lnTo>
                      <a:pt x="396" y="1152"/>
                    </a:lnTo>
                    <a:lnTo>
                      <a:pt x="402" y="1170"/>
                    </a:lnTo>
                    <a:lnTo>
                      <a:pt x="402" y="1182"/>
                    </a:lnTo>
                    <a:lnTo>
                      <a:pt x="408" y="1206"/>
                    </a:lnTo>
                    <a:lnTo>
                      <a:pt x="426" y="1236"/>
                    </a:lnTo>
                    <a:lnTo>
                      <a:pt x="438" y="1272"/>
                    </a:lnTo>
                    <a:lnTo>
                      <a:pt x="456" y="1308"/>
                    </a:lnTo>
                    <a:lnTo>
                      <a:pt x="480" y="1344"/>
                    </a:lnTo>
                    <a:lnTo>
                      <a:pt x="498" y="1368"/>
                    </a:lnTo>
                    <a:lnTo>
                      <a:pt x="516" y="1386"/>
                    </a:lnTo>
                    <a:lnTo>
                      <a:pt x="540" y="1404"/>
                    </a:lnTo>
                    <a:lnTo>
                      <a:pt x="564" y="1440"/>
                    </a:lnTo>
                    <a:lnTo>
                      <a:pt x="600" y="1482"/>
                    </a:lnTo>
                    <a:lnTo>
                      <a:pt x="630" y="1530"/>
                    </a:lnTo>
                    <a:lnTo>
                      <a:pt x="660" y="1566"/>
                    </a:lnTo>
                    <a:lnTo>
                      <a:pt x="768" y="1656"/>
                    </a:lnTo>
                    <a:lnTo>
                      <a:pt x="1002" y="1788"/>
                    </a:lnTo>
                    <a:lnTo>
                      <a:pt x="1332" y="1866"/>
                    </a:lnTo>
                    <a:lnTo>
                      <a:pt x="1638" y="1842"/>
                    </a:lnTo>
                    <a:lnTo>
                      <a:pt x="1848" y="1770"/>
                    </a:lnTo>
                    <a:lnTo>
                      <a:pt x="2034" y="1662"/>
                    </a:lnTo>
                    <a:lnTo>
                      <a:pt x="2178" y="1518"/>
                    </a:lnTo>
                    <a:lnTo>
                      <a:pt x="2268" y="1362"/>
                    </a:lnTo>
                    <a:lnTo>
                      <a:pt x="2310" y="1236"/>
                    </a:lnTo>
                    <a:lnTo>
                      <a:pt x="2322" y="1116"/>
                    </a:lnTo>
                    <a:lnTo>
                      <a:pt x="2328" y="1002"/>
                    </a:lnTo>
                    <a:lnTo>
                      <a:pt x="2334" y="924"/>
                    </a:lnTo>
                    <a:lnTo>
                      <a:pt x="2340" y="894"/>
                    </a:lnTo>
                    <a:lnTo>
                      <a:pt x="2352" y="876"/>
                    </a:lnTo>
                    <a:lnTo>
                      <a:pt x="2334" y="858"/>
                    </a:lnTo>
                    <a:lnTo>
                      <a:pt x="2328" y="876"/>
                    </a:lnTo>
                    <a:lnTo>
                      <a:pt x="2310" y="912"/>
                    </a:lnTo>
                    <a:lnTo>
                      <a:pt x="2298" y="948"/>
                    </a:lnTo>
                    <a:lnTo>
                      <a:pt x="2298" y="984"/>
                    </a:lnTo>
                    <a:lnTo>
                      <a:pt x="2298" y="1026"/>
                    </a:lnTo>
                    <a:lnTo>
                      <a:pt x="2292" y="1092"/>
                    </a:lnTo>
                    <a:lnTo>
                      <a:pt x="2292" y="1152"/>
                    </a:lnTo>
                    <a:lnTo>
                      <a:pt x="2280" y="1218"/>
                    </a:lnTo>
                    <a:lnTo>
                      <a:pt x="2244" y="1338"/>
                    </a:lnTo>
                    <a:lnTo>
                      <a:pt x="2160" y="1494"/>
                    </a:lnTo>
                    <a:lnTo>
                      <a:pt x="2028" y="1632"/>
                    </a:lnTo>
                    <a:lnTo>
                      <a:pt x="1854" y="1746"/>
                    </a:lnTo>
                    <a:lnTo>
                      <a:pt x="1644" y="1812"/>
                    </a:lnTo>
                    <a:lnTo>
                      <a:pt x="1410" y="1836"/>
                    </a:lnTo>
                    <a:lnTo>
                      <a:pt x="1200" y="1818"/>
                    </a:lnTo>
                    <a:lnTo>
                      <a:pt x="1044" y="1776"/>
                    </a:lnTo>
                    <a:lnTo>
                      <a:pt x="924" y="1716"/>
                    </a:lnTo>
                    <a:lnTo>
                      <a:pt x="822" y="1650"/>
                    </a:lnTo>
                    <a:lnTo>
                      <a:pt x="732" y="1590"/>
                    </a:lnTo>
                    <a:lnTo>
                      <a:pt x="672" y="1536"/>
                    </a:lnTo>
                    <a:lnTo>
                      <a:pt x="642" y="1494"/>
                    </a:lnTo>
                    <a:lnTo>
                      <a:pt x="624" y="1464"/>
                    </a:lnTo>
                    <a:lnTo>
                      <a:pt x="612" y="1440"/>
                    </a:lnTo>
                    <a:lnTo>
                      <a:pt x="588" y="1416"/>
                    </a:lnTo>
                    <a:lnTo>
                      <a:pt x="558" y="1392"/>
                    </a:lnTo>
                    <a:lnTo>
                      <a:pt x="540" y="1368"/>
                    </a:lnTo>
                    <a:lnTo>
                      <a:pt x="516" y="1350"/>
                    </a:lnTo>
                    <a:lnTo>
                      <a:pt x="504" y="1326"/>
                    </a:lnTo>
                    <a:lnTo>
                      <a:pt x="492" y="1296"/>
                    </a:lnTo>
                    <a:lnTo>
                      <a:pt x="480" y="1278"/>
                    </a:lnTo>
                    <a:lnTo>
                      <a:pt x="468" y="1254"/>
                    </a:lnTo>
                    <a:lnTo>
                      <a:pt x="456" y="1236"/>
                    </a:lnTo>
                    <a:lnTo>
                      <a:pt x="438" y="1212"/>
                    </a:lnTo>
                    <a:lnTo>
                      <a:pt x="426" y="1182"/>
                    </a:lnTo>
                    <a:lnTo>
                      <a:pt x="420" y="1152"/>
                    </a:lnTo>
                    <a:lnTo>
                      <a:pt x="414" y="1134"/>
                    </a:lnTo>
                    <a:lnTo>
                      <a:pt x="414" y="1122"/>
                    </a:lnTo>
                    <a:lnTo>
                      <a:pt x="402" y="1116"/>
                    </a:lnTo>
                    <a:lnTo>
                      <a:pt x="378" y="1116"/>
                    </a:lnTo>
                    <a:lnTo>
                      <a:pt x="360" y="1116"/>
                    </a:lnTo>
                    <a:lnTo>
                      <a:pt x="348" y="1128"/>
                    </a:lnTo>
                    <a:lnTo>
                      <a:pt x="348" y="1134"/>
                    </a:lnTo>
                    <a:lnTo>
                      <a:pt x="318" y="1194"/>
                    </a:lnTo>
                    <a:lnTo>
                      <a:pt x="264" y="1242"/>
                    </a:lnTo>
                    <a:lnTo>
                      <a:pt x="186" y="1254"/>
                    </a:lnTo>
                    <a:lnTo>
                      <a:pt x="108" y="1236"/>
                    </a:lnTo>
                    <a:lnTo>
                      <a:pt x="48" y="1176"/>
                    </a:lnTo>
                    <a:lnTo>
                      <a:pt x="24" y="1098"/>
                    </a:lnTo>
                    <a:lnTo>
                      <a:pt x="48" y="1020"/>
                    </a:lnTo>
                    <a:lnTo>
                      <a:pt x="108" y="972"/>
                    </a:lnTo>
                    <a:lnTo>
                      <a:pt x="186" y="948"/>
                    </a:lnTo>
                    <a:lnTo>
                      <a:pt x="228" y="954"/>
                    </a:lnTo>
                    <a:lnTo>
                      <a:pt x="270" y="966"/>
                    </a:lnTo>
                    <a:lnTo>
                      <a:pt x="300" y="990"/>
                    </a:lnTo>
                    <a:lnTo>
                      <a:pt x="306" y="996"/>
                    </a:lnTo>
                    <a:lnTo>
                      <a:pt x="318" y="1002"/>
                    </a:lnTo>
                    <a:lnTo>
                      <a:pt x="336" y="1002"/>
                    </a:lnTo>
                    <a:lnTo>
                      <a:pt x="354" y="996"/>
                    </a:lnTo>
                    <a:lnTo>
                      <a:pt x="372" y="978"/>
                    </a:lnTo>
                    <a:lnTo>
                      <a:pt x="372" y="948"/>
                    </a:lnTo>
                    <a:lnTo>
                      <a:pt x="360" y="894"/>
                    </a:lnTo>
                    <a:lnTo>
                      <a:pt x="354" y="828"/>
                    </a:lnTo>
                    <a:lnTo>
                      <a:pt x="354" y="780"/>
                    </a:lnTo>
                    <a:lnTo>
                      <a:pt x="360" y="720"/>
                    </a:lnTo>
                    <a:lnTo>
                      <a:pt x="372" y="642"/>
                    </a:lnTo>
                    <a:lnTo>
                      <a:pt x="384" y="588"/>
                    </a:lnTo>
                    <a:lnTo>
                      <a:pt x="396" y="546"/>
                    </a:lnTo>
                    <a:lnTo>
                      <a:pt x="426" y="486"/>
                    </a:lnTo>
                    <a:lnTo>
                      <a:pt x="480" y="432"/>
                    </a:lnTo>
                    <a:lnTo>
                      <a:pt x="552" y="384"/>
                    </a:lnTo>
                    <a:lnTo>
                      <a:pt x="636" y="354"/>
                    </a:lnTo>
                    <a:lnTo>
                      <a:pt x="726" y="318"/>
                    </a:lnTo>
                    <a:lnTo>
                      <a:pt x="810" y="276"/>
                    </a:lnTo>
                    <a:lnTo>
                      <a:pt x="882" y="234"/>
                    </a:lnTo>
                    <a:lnTo>
                      <a:pt x="942" y="192"/>
                    </a:lnTo>
                    <a:lnTo>
                      <a:pt x="1020" y="150"/>
                    </a:lnTo>
                    <a:lnTo>
                      <a:pt x="1122" y="102"/>
                    </a:lnTo>
                    <a:lnTo>
                      <a:pt x="1230" y="60"/>
                    </a:lnTo>
                    <a:lnTo>
                      <a:pt x="1320" y="42"/>
                    </a:lnTo>
                    <a:lnTo>
                      <a:pt x="1392" y="30"/>
                    </a:lnTo>
                    <a:lnTo>
                      <a:pt x="1446" y="30"/>
                    </a:lnTo>
                    <a:lnTo>
                      <a:pt x="1518" y="30"/>
                    </a:lnTo>
                    <a:lnTo>
                      <a:pt x="1632" y="54"/>
                    </a:lnTo>
                    <a:lnTo>
                      <a:pt x="1776" y="114"/>
                    </a:lnTo>
                    <a:lnTo>
                      <a:pt x="1902" y="192"/>
                    </a:lnTo>
                    <a:lnTo>
                      <a:pt x="1962" y="252"/>
                    </a:lnTo>
                    <a:lnTo>
                      <a:pt x="1986" y="276"/>
                    </a:lnTo>
                    <a:lnTo>
                      <a:pt x="2004" y="282"/>
                    </a:lnTo>
                    <a:lnTo>
                      <a:pt x="2022" y="282"/>
                    </a:lnTo>
                    <a:lnTo>
                      <a:pt x="2034" y="276"/>
                    </a:lnTo>
                    <a:lnTo>
                      <a:pt x="2046" y="264"/>
                    </a:lnTo>
                    <a:lnTo>
                      <a:pt x="2052" y="252"/>
                    </a:lnTo>
                    <a:lnTo>
                      <a:pt x="2058" y="234"/>
                    </a:lnTo>
                    <a:close/>
                  </a:path>
                </a:pathLst>
              </a:custGeom>
              <a:solidFill>
                <a:srgbClr val="999979"/>
              </a:solidFill>
              <a:ln w="9525">
                <a:noFill/>
                <a:round/>
                <a:headEnd/>
                <a:tailEnd/>
              </a:ln>
            </p:spPr>
            <p:txBody>
              <a:bodyPr tIns="91440" bIns="91440"/>
              <a:lstStyle/>
              <a:p>
                <a:endParaRPr lang="en-US"/>
              </a:p>
            </p:txBody>
          </p:sp>
          <p:sp>
            <p:nvSpPr>
              <p:cNvPr id="24002" name="Freeform 7"/>
              <p:cNvSpPr>
                <a:spLocks/>
              </p:cNvSpPr>
              <p:nvPr/>
            </p:nvSpPr>
            <p:spPr bwMode="auto">
              <a:xfrm>
                <a:off x="1694" y="1319"/>
                <a:ext cx="2400" cy="1866"/>
              </a:xfrm>
              <a:custGeom>
                <a:avLst/>
                <a:gdLst>
                  <a:gd name="T0" fmla="*/ 2226 w 2400"/>
                  <a:gd name="T1" fmla="*/ 36 h 1866"/>
                  <a:gd name="T2" fmla="*/ 2292 w 2400"/>
                  <a:gd name="T3" fmla="*/ 336 h 1866"/>
                  <a:gd name="T4" fmla="*/ 2154 w 2400"/>
                  <a:gd name="T5" fmla="*/ 348 h 1866"/>
                  <a:gd name="T6" fmla="*/ 2118 w 2400"/>
                  <a:gd name="T7" fmla="*/ 414 h 1866"/>
                  <a:gd name="T8" fmla="*/ 2178 w 2400"/>
                  <a:gd name="T9" fmla="*/ 474 h 1866"/>
                  <a:gd name="T10" fmla="*/ 2202 w 2400"/>
                  <a:gd name="T11" fmla="*/ 564 h 1866"/>
                  <a:gd name="T12" fmla="*/ 2274 w 2400"/>
                  <a:gd name="T13" fmla="*/ 726 h 1866"/>
                  <a:gd name="T14" fmla="*/ 2316 w 2400"/>
                  <a:gd name="T15" fmla="*/ 750 h 1866"/>
                  <a:gd name="T16" fmla="*/ 2274 w 2400"/>
                  <a:gd name="T17" fmla="*/ 648 h 1866"/>
                  <a:gd name="T18" fmla="*/ 2214 w 2400"/>
                  <a:gd name="T19" fmla="*/ 510 h 1866"/>
                  <a:gd name="T20" fmla="*/ 2160 w 2400"/>
                  <a:gd name="T21" fmla="*/ 420 h 1866"/>
                  <a:gd name="T22" fmla="*/ 2154 w 2400"/>
                  <a:gd name="T23" fmla="*/ 384 h 1866"/>
                  <a:gd name="T24" fmla="*/ 2298 w 2400"/>
                  <a:gd name="T25" fmla="*/ 354 h 1866"/>
                  <a:gd name="T26" fmla="*/ 2316 w 2400"/>
                  <a:gd name="T27" fmla="*/ 48 h 1866"/>
                  <a:gd name="T28" fmla="*/ 2034 w 2400"/>
                  <a:gd name="T29" fmla="*/ 228 h 1866"/>
                  <a:gd name="T30" fmla="*/ 2004 w 2400"/>
                  <a:gd name="T31" fmla="*/ 252 h 1866"/>
                  <a:gd name="T32" fmla="*/ 1782 w 2400"/>
                  <a:gd name="T33" fmla="*/ 84 h 1866"/>
                  <a:gd name="T34" fmla="*/ 978 w 2400"/>
                  <a:gd name="T35" fmla="*/ 138 h 1866"/>
                  <a:gd name="T36" fmla="*/ 438 w 2400"/>
                  <a:gd name="T37" fmla="*/ 420 h 1866"/>
                  <a:gd name="T38" fmla="*/ 330 w 2400"/>
                  <a:gd name="T39" fmla="*/ 696 h 1866"/>
                  <a:gd name="T40" fmla="*/ 336 w 2400"/>
                  <a:gd name="T41" fmla="*/ 960 h 1866"/>
                  <a:gd name="T42" fmla="*/ 312 w 2400"/>
                  <a:gd name="T43" fmla="*/ 972 h 1866"/>
                  <a:gd name="T44" fmla="*/ 186 w 2400"/>
                  <a:gd name="T45" fmla="*/ 930 h 1866"/>
                  <a:gd name="T46" fmla="*/ 30 w 2400"/>
                  <a:gd name="T47" fmla="*/ 1188 h 1866"/>
                  <a:gd name="T48" fmla="*/ 366 w 2400"/>
                  <a:gd name="T49" fmla="*/ 1146 h 1866"/>
                  <a:gd name="T50" fmla="*/ 396 w 2400"/>
                  <a:gd name="T51" fmla="*/ 1152 h 1866"/>
                  <a:gd name="T52" fmla="*/ 438 w 2400"/>
                  <a:gd name="T53" fmla="*/ 1272 h 1866"/>
                  <a:gd name="T54" fmla="*/ 516 w 2400"/>
                  <a:gd name="T55" fmla="*/ 1386 h 1866"/>
                  <a:gd name="T56" fmla="*/ 660 w 2400"/>
                  <a:gd name="T57" fmla="*/ 1566 h 1866"/>
                  <a:gd name="T58" fmla="*/ 1638 w 2400"/>
                  <a:gd name="T59" fmla="*/ 1842 h 1866"/>
                  <a:gd name="T60" fmla="*/ 2310 w 2400"/>
                  <a:gd name="T61" fmla="*/ 1236 h 1866"/>
                  <a:gd name="T62" fmla="*/ 2340 w 2400"/>
                  <a:gd name="T63" fmla="*/ 894 h 1866"/>
                  <a:gd name="T64" fmla="*/ 2328 w 2400"/>
                  <a:gd name="T65" fmla="*/ 876 h 1866"/>
                  <a:gd name="T66" fmla="*/ 2292 w 2400"/>
                  <a:gd name="T67" fmla="*/ 1092 h 1866"/>
                  <a:gd name="T68" fmla="*/ 2160 w 2400"/>
                  <a:gd name="T69" fmla="*/ 1494 h 1866"/>
                  <a:gd name="T70" fmla="*/ 1200 w 2400"/>
                  <a:gd name="T71" fmla="*/ 1818 h 1866"/>
                  <a:gd name="T72" fmla="*/ 732 w 2400"/>
                  <a:gd name="T73" fmla="*/ 1590 h 1866"/>
                  <a:gd name="T74" fmla="*/ 588 w 2400"/>
                  <a:gd name="T75" fmla="*/ 1416 h 1866"/>
                  <a:gd name="T76" fmla="*/ 504 w 2400"/>
                  <a:gd name="T77" fmla="*/ 1326 h 1866"/>
                  <a:gd name="T78" fmla="*/ 438 w 2400"/>
                  <a:gd name="T79" fmla="*/ 1212 h 1866"/>
                  <a:gd name="T80" fmla="*/ 414 w 2400"/>
                  <a:gd name="T81" fmla="*/ 1122 h 1866"/>
                  <a:gd name="T82" fmla="*/ 348 w 2400"/>
                  <a:gd name="T83" fmla="*/ 1134 h 1866"/>
                  <a:gd name="T84" fmla="*/ 108 w 2400"/>
                  <a:gd name="T85" fmla="*/ 1236 h 1866"/>
                  <a:gd name="T86" fmla="*/ 186 w 2400"/>
                  <a:gd name="T87" fmla="*/ 948 h 1866"/>
                  <a:gd name="T88" fmla="*/ 306 w 2400"/>
                  <a:gd name="T89" fmla="*/ 996 h 1866"/>
                  <a:gd name="T90" fmla="*/ 372 w 2400"/>
                  <a:gd name="T91" fmla="*/ 948 h 1866"/>
                  <a:gd name="T92" fmla="*/ 360 w 2400"/>
                  <a:gd name="T93" fmla="*/ 720 h 1866"/>
                  <a:gd name="T94" fmla="*/ 480 w 2400"/>
                  <a:gd name="T95" fmla="*/ 432 h 1866"/>
                  <a:gd name="T96" fmla="*/ 810 w 2400"/>
                  <a:gd name="T97" fmla="*/ 276 h 1866"/>
                  <a:gd name="T98" fmla="*/ 1230 w 2400"/>
                  <a:gd name="T99" fmla="*/ 60 h 1866"/>
                  <a:gd name="T100" fmla="*/ 1518 w 2400"/>
                  <a:gd name="T101" fmla="*/ 30 h 1866"/>
                  <a:gd name="T102" fmla="*/ 1986 w 2400"/>
                  <a:gd name="T103" fmla="*/ 276 h 1866"/>
                  <a:gd name="T104" fmla="*/ 2046 w 2400"/>
                  <a:gd name="T105" fmla="*/ 264 h 18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0"/>
                  <a:gd name="T160" fmla="*/ 0 h 1866"/>
                  <a:gd name="T161" fmla="*/ 2400 w 2400"/>
                  <a:gd name="T162" fmla="*/ 1866 h 18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0" h="1866">
                    <a:moveTo>
                      <a:pt x="2058" y="234"/>
                    </a:moveTo>
                    <a:lnTo>
                      <a:pt x="2064" y="186"/>
                    </a:lnTo>
                    <a:lnTo>
                      <a:pt x="2088" y="114"/>
                    </a:lnTo>
                    <a:lnTo>
                      <a:pt x="2142" y="54"/>
                    </a:lnTo>
                    <a:lnTo>
                      <a:pt x="2226" y="36"/>
                    </a:lnTo>
                    <a:lnTo>
                      <a:pt x="2304" y="60"/>
                    </a:lnTo>
                    <a:lnTo>
                      <a:pt x="2364" y="126"/>
                    </a:lnTo>
                    <a:lnTo>
                      <a:pt x="2382" y="204"/>
                    </a:lnTo>
                    <a:lnTo>
                      <a:pt x="2352" y="282"/>
                    </a:lnTo>
                    <a:lnTo>
                      <a:pt x="2292" y="336"/>
                    </a:lnTo>
                    <a:lnTo>
                      <a:pt x="2244" y="348"/>
                    </a:lnTo>
                    <a:lnTo>
                      <a:pt x="2202" y="348"/>
                    </a:lnTo>
                    <a:lnTo>
                      <a:pt x="2172" y="348"/>
                    </a:lnTo>
                    <a:lnTo>
                      <a:pt x="2154" y="348"/>
                    </a:lnTo>
                    <a:lnTo>
                      <a:pt x="2142" y="354"/>
                    </a:lnTo>
                    <a:lnTo>
                      <a:pt x="2124" y="360"/>
                    </a:lnTo>
                    <a:lnTo>
                      <a:pt x="2118" y="378"/>
                    </a:lnTo>
                    <a:lnTo>
                      <a:pt x="2118" y="396"/>
                    </a:lnTo>
                    <a:lnTo>
                      <a:pt x="2118" y="414"/>
                    </a:lnTo>
                    <a:lnTo>
                      <a:pt x="2130" y="426"/>
                    </a:lnTo>
                    <a:lnTo>
                      <a:pt x="2154" y="450"/>
                    </a:lnTo>
                    <a:lnTo>
                      <a:pt x="2172" y="468"/>
                    </a:lnTo>
                    <a:lnTo>
                      <a:pt x="2178" y="474"/>
                    </a:lnTo>
                    <a:lnTo>
                      <a:pt x="2178" y="486"/>
                    </a:lnTo>
                    <a:lnTo>
                      <a:pt x="2178" y="498"/>
                    </a:lnTo>
                    <a:lnTo>
                      <a:pt x="2184" y="516"/>
                    </a:lnTo>
                    <a:lnTo>
                      <a:pt x="2196" y="546"/>
                    </a:lnTo>
                    <a:lnTo>
                      <a:pt x="2202" y="564"/>
                    </a:lnTo>
                    <a:lnTo>
                      <a:pt x="2220" y="606"/>
                    </a:lnTo>
                    <a:lnTo>
                      <a:pt x="2250" y="660"/>
                    </a:lnTo>
                    <a:lnTo>
                      <a:pt x="2268" y="696"/>
                    </a:lnTo>
                    <a:lnTo>
                      <a:pt x="2274" y="726"/>
                    </a:lnTo>
                    <a:lnTo>
                      <a:pt x="2286" y="762"/>
                    </a:lnTo>
                    <a:lnTo>
                      <a:pt x="2292" y="780"/>
                    </a:lnTo>
                    <a:lnTo>
                      <a:pt x="2322" y="768"/>
                    </a:lnTo>
                    <a:lnTo>
                      <a:pt x="2316" y="750"/>
                    </a:lnTo>
                    <a:lnTo>
                      <a:pt x="2304" y="726"/>
                    </a:lnTo>
                    <a:lnTo>
                      <a:pt x="2298" y="702"/>
                    </a:lnTo>
                    <a:lnTo>
                      <a:pt x="2292" y="690"/>
                    </a:lnTo>
                    <a:lnTo>
                      <a:pt x="2280" y="672"/>
                    </a:lnTo>
                    <a:lnTo>
                      <a:pt x="2274" y="648"/>
                    </a:lnTo>
                    <a:lnTo>
                      <a:pt x="2256" y="612"/>
                    </a:lnTo>
                    <a:lnTo>
                      <a:pt x="2238" y="564"/>
                    </a:lnTo>
                    <a:lnTo>
                      <a:pt x="2220" y="534"/>
                    </a:lnTo>
                    <a:lnTo>
                      <a:pt x="2214" y="510"/>
                    </a:lnTo>
                    <a:lnTo>
                      <a:pt x="2202" y="474"/>
                    </a:lnTo>
                    <a:lnTo>
                      <a:pt x="2196" y="456"/>
                    </a:lnTo>
                    <a:lnTo>
                      <a:pt x="2184" y="444"/>
                    </a:lnTo>
                    <a:lnTo>
                      <a:pt x="2172" y="432"/>
                    </a:lnTo>
                    <a:lnTo>
                      <a:pt x="2160" y="420"/>
                    </a:lnTo>
                    <a:lnTo>
                      <a:pt x="2154" y="414"/>
                    </a:lnTo>
                    <a:lnTo>
                      <a:pt x="2148" y="402"/>
                    </a:lnTo>
                    <a:lnTo>
                      <a:pt x="2142" y="390"/>
                    </a:lnTo>
                    <a:lnTo>
                      <a:pt x="2154" y="384"/>
                    </a:lnTo>
                    <a:lnTo>
                      <a:pt x="2166" y="372"/>
                    </a:lnTo>
                    <a:lnTo>
                      <a:pt x="2178" y="366"/>
                    </a:lnTo>
                    <a:lnTo>
                      <a:pt x="2208" y="372"/>
                    </a:lnTo>
                    <a:lnTo>
                      <a:pt x="2256" y="366"/>
                    </a:lnTo>
                    <a:lnTo>
                      <a:pt x="2298" y="354"/>
                    </a:lnTo>
                    <a:lnTo>
                      <a:pt x="2370" y="288"/>
                    </a:lnTo>
                    <a:lnTo>
                      <a:pt x="2400" y="204"/>
                    </a:lnTo>
                    <a:lnTo>
                      <a:pt x="2382" y="114"/>
                    </a:lnTo>
                    <a:lnTo>
                      <a:pt x="2316" y="48"/>
                    </a:lnTo>
                    <a:lnTo>
                      <a:pt x="2226" y="18"/>
                    </a:lnTo>
                    <a:lnTo>
                      <a:pt x="2130" y="36"/>
                    </a:lnTo>
                    <a:lnTo>
                      <a:pt x="2070" y="84"/>
                    </a:lnTo>
                    <a:lnTo>
                      <a:pt x="2040" y="156"/>
                    </a:lnTo>
                    <a:lnTo>
                      <a:pt x="2034" y="228"/>
                    </a:lnTo>
                    <a:lnTo>
                      <a:pt x="2028" y="234"/>
                    </a:lnTo>
                    <a:lnTo>
                      <a:pt x="2022" y="246"/>
                    </a:lnTo>
                    <a:lnTo>
                      <a:pt x="2016" y="258"/>
                    </a:lnTo>
                    <a:lnTo>
                      <a:pt x="2004" y="252"/>
                    </a:lnTo>
                    <a:lnTo>
                      <a:pt x="1992" y="246"/>
                    </a:lnTo>
                    <a:lnTo>
                      <a:pt x="1986" y="240"/>
                    </a:lnTo>
                    <a:lnTo>
                      <a:pt x="1962" y="210"/>
                    </a:lnTo>
                    <a:lnTo>
                      <a:pt x="1890" y="150"/>
                    </a:lnTo>
                    <a:lnTo>
                      <a:pt x="1782" y="84"/>
                    </a:lnTo>
                    <a:lnTo>
                      <a:pt x="1644" y="24"/>
                    </a:lnTo>
                    <a:lnTo>
                      <a:pt x="1452" y="0"/>
                    </a:lnTo>
                    <a:lnTo>
                      <a:pt x="1200" y="42"/>
                    </a:lnTo>
                    <a:lnTo>
                      <a:pt x="978" y="138"/>
                    </a:lnTo>
                    <a:lnTo>
                      <a:pt x="840" y="216"/>
                    </a:lnTo>
                    <a:lnTo>
                      <a:pt x="732" y="282"/>
                    </a:lnTo>
                    <a:lnTo>
                      <a:pt x="618" y="324"/>
                    </a:lnTo>
                    <a:lnTo>
                      <a:pt x="522" y="366"/>
                    </a:lnTo>
                    <a:lnTo>
                      <a:pt x="438" y="420"/>
                    </a:lnTo>
                    <a:lnTo>
                      <a:pt x="384" y="492"/>
                    </a:lnTo>
                    <a:lnTo>
                      <a:pt x="354" y="570"/>
                    </a:lnTo>
                    <a:lnTo>
                      <a:pt x="342" y="630"/>
                    </a:lnTo>
                    <a:lnTo>
                      <a:pt x="330" y="696"/>
                    </a:lnTo>
                    <a:lnTo>
                      <a:pt x="324" y="780"/>
                    </a:lnTo>
                    <a:lnTo>
                      <a:pt x="324" y="840"/>
                    </a:lnTo>
                    <a:lnTo>
                      <a:pt x="330" y="882"/>
                    </a:lnTo>
                    <a:lnTo>
                      <a:pt x="336" y="930"/>
                    </a:lnTo>
                    <a:lnTo>
                      <a:pt x="336" y="960"/>
                    </a:lnTo>
                    <a:lnTo>
                      <a:pt x="330" y="972"/>
                    </a:lnTo>
                    <a:lnTo>
                      <a:pt x="324" y="978"/>
                    </a:lnTo>
                    <a:lnTo>
                      <a:pt x="318" y="978"/>
                    </a:lnTo>
                    <a:lnTo>
                      <a:pt x="312" y="972"/>
                    </a:lnTo>
                    <a:lnTo>
                      <a:pt x="306" y="966"/>
                    </a:lnTo>
                    <a:lnTo>
                      <a:pt x="300" y="966"/>
                    </a:lnTo>
                    <a:lnTo>
                      <a:pt x="270" y="942"/>
                    </a:lnTo>
                    <a:lnTo>
                      <a:pt x="228" y="930"/>
                    </a:lnTo>
                    <a:lnTo>
                      <a:pt x="186" y="930"/>
                    </a:lnTo>
                    <a:lnTo>
                      <a:pt x="96" y="954"/>
                    </a:lnTo>
                    <a:lnTo>
                      <a:pt x="30" y="1014"/>
                    </a:lnTo>
                    <a:lnTo>
                      <a:pt x="0" y="1098"/>
                    </a:lnTo>
                    <a:lnTo>
                      <a:pt x="30" y="1188"/>
                    </a:lnTo>
                    <a:lnTo>
                      <a:pt x="96" y="1254"/>
                    </a:lnTo>
                    <a:lnTo>
                      <a:pt x="186" y="1278"/>
                    </a:lnTo>
                    <a:lnTo>
                      <a:pt x="264" y="1260"/>
                    </a:lnTo>
                    <a:lnTo>
                      <a:pt x="324" y="1212"/>
                    </a:lnTo>
                    <a:lnTo>
                      <a:pt x="366" y="1146"/>
                    </a:lnTo>
                    <a:lnTo>
                      <a:pt x="372" y="1146"/>
                    </a:lnTo>
                    <a:lnTo>
                      <a:pt x="378" y="1140"/>
                    </a:lnTo>
                    <a:lnTo>
                      <a:pt x="390" y="1146"/>
                    </a:lnTo>
                    <a:lnTo>
                      <a:pt x="396" y="1152"/>
                    </a:lnTo>
                    <a:lnTo>
                      <a:pt x="402" y="1170"/>
                    </a:lnTo>
                    <a:lnTo>
                      <a:pt x="402" y="1182"/>
                    </a:lnTo>
                    <a:lnTo>
                      <a:pt x="408" y="1206"/>
                    </a:lnTo>
                    <a:lnTo>
                      <a:pt x="426" y="1236"/>
                    </a:lnTo>
                    <a:lnTo>
                      <a:pt x="438" y="1272"/>
                    </a:lnTo>
                    <a:lnTo>
                      <a:pt x="456" y="1308"/>
                    </a:lnTo>
                    <a:lnTo>
                      <a:pt x="480" y="1344"/>
                    </a:lnTo>
                    <a:lnTo>
                      <a:pt x="498" y="1368"/>
                    </a:lnTo>
                    <a:lnTo>
                      <a:pt x="516" y="1386"/>
                    </a:lnTo>
                    <a:lnTo>
                      <a:pt x="540" y="1404"/>
                    </a:lnTo>
                    <a:lnTo>
                      <a:pt x="564" y="1440"/>
                    </a:lnTo>
                    <a:lnTo>
                      <a:pt x="600" y="1482"/>
                    </a:lnTo>
                    <a:lnTo>
                      <a:pt x="630" y="1530"/>
                    </a:lnTo>
                    <a:lnTo>
                      <a:pt x="660" y="1566"/>
                    </a:lnTo>
                    <a:lnTo>
                      <a:pt x="768" y="1656"/>
                    </a:lnTo>
                    <a:lnTo>
                      <a:pt x="1002" y="1788"/>
                    </a:lnTo>
                    <a:lnTo>
                      <a:pt x="1332" y="1866"/>
                    </a:lnTo>
                    <a:lnTo>
                      <a:pt x="1638" y="1842"/>
                    </a:lnTo>
                    <a:lnTo>
                      <a:pt x="1848" y="1770"/>
                    </a:lnTo>
                    <a:lnTo>
                      <a:pt x="2034" y="1662"/>
                    </a:lnTo>
                    <a:lnTo>
                      <a:pt x="2178" y="1518"/>
                    </a:lnTo>
                    <a:lnTo>
                      <a:pt x="2268" y="1362"/>
                    </a:lnTo>
                    <a:lnTo>
                      <a:pt x="2310" y="1236"/>
                    </a:lnTo>
                    <a:lnTo>
                      <a:pt x="2322" y="1116"/>
                    </a:lnTo>
                    <a:lnTo>
                      <a:pt x="2328" y="1002"/>
                    </a:lnTo>
                    <a:lnTo>
                      <a:pt x="2334" y="924"/>
                    </a:lnTo>
                    <a:lnTo>
                      <a:pt x="2340" y="894"/>
                    </a:lnTo>
                    <a:lnTo>
                      <a:pt x="2352" y="876"/>
                    </a:lnTo>
                    <a:lnTo>
                      <a:pt x="2334" y="858"/>
                    </a:lnTo>
                    <a:lnTo>
                      <a:pt x="2328" y="876"/>
                    </a:lnTo>
                    <a:lnTo>
                      <a:pt x="2310" y="912"/>
                    </a:lnTo>
                    <a:lnTo>
                      <a:pt x="2298" y="948"/>
                    </a:lnTo>
                    <a:lnTo>
                      <a:pt x="2298" y="984"/>
                    </a:lnTo>
                    <a:lnTo>
                      <a:pt x="2298" y="1026"/>
                    </a:lnTo>
                    <a:lnTo>
                      <a:pt x="2292" y="1092"/>
                    </a:lnTo>
                    <a:lnTo>
                      <a:pt x="2292" y="1152"/>
                    </a:lnTo>
                    <a:lnTo>
                      <a:pt x="2280" y="1218"/>
                    </a:lnTo>
                    <a:lnTo>
                      <a:pt x="2244" y="1338"/>
                    </a:lnTo>
                    <a:lnTo>
                      <a:pt x="2160" y="1494"/>
                    </a:lnTo>
                    <a:lnTo>
                      <a:pt x="2028" y="1632"/>
                    </a:lnTo>
                    <a:lnTo>
                      <a:pt x="1854" y="1746"/>
                    </a:lnTo>
                    <a:lnTo>
                      <a:pt x="1644" y="1812"/>
                    </a:lnTo>
                    <a:lnTo>
                      <a:pt x="1410" y="1836"/>
                    </a:lnTo>
                    <a:lnTo>
                      <a:pt x="1200" y="1818"/>
                    </a:lnTo>
                    <a:lnTo>
                      <a:pt x="1044" y="1776"/>
                    </a:lnTo>
                    <a:lnTo>
                      <a:pt x="924" y="1716"/>
                    </a:lnTo>
                    <a:lnTo>
                      <a:pt x="822" y="1650"/>
                    </a:lnTo>
                    <a:lnTo>
                      <a:pt x="732" y="1590"/>
                    </a:lnTo>
                    <a:lnTo>
                      <a:pt x="672" y="1536"/>
                    </a:lnTo>
                    <a:lnTo>
                      <a:pt x="642" y="1494"/>
                    </a:lnTo>
                    <a:lnTo>
                      <a:pt x="624" y="1464"/>
                    </a:lnTo>
                    <a:lnTo>
                      <a:pt x="612" y="1440"/>
                    </a:lnTo>
                    <a:lnTo>
                      <a:pt x="588" y="1416"/>
                    </a:lnTo>
                    <a:lnTo>
                      <a:pt x="558" y="1392"/>
                    </a:lnTo>
                    <a:lnTo>
                      <a:pt x="540" y="1368"/>
                    </a:lnTo>
                    <a:lnTo>
                      <a:pt x="516" y="1350"/>
                    </a:lnTo>
                    <a:lnTo>
                      <a:pt x="504" y="1326"/>
                    </a:lnTo>
                    <a:lnTo>
                      <a:pt x="492" y="1296"/>
                    </a:lnTo>
                    <a:lnTo>
                      <a:pt x="480" y="1278"/>
                    </a:lnTo>
                    <a:lnTo>
                      <a:pt x="468" y="1254"/>
                    </a:lnTo>
                    <a:lnTo>
                      <a:pt x="456" y="1236"/>
                    </a:lnTo>
                    <a:lnTo>
                      <a:pt x="438" y="1212"/>
                    </a:lnTo>
                    <a:lnTo>
                      <a:pt x="426" y="1182"/>
                    </a:lnTo>
                    <a:lnTo>
                      <a:pt x="420" y="1152"/>
                    </a:lnTo>
                    <a:lnTo>
                      <a:pt x="414" y="1134"/>
                    </a:lnTo>
                    <a:lnTo>
                      <a:pt x="414" y="1122"/>
                    </a:lnTo>
                    <a:lnTo>
                      <a:pt x="402" y="1116"/>
                    </a:lnTo>
                    <a:lnTo>
                      <a:pt x="378" y="1116"/>
                    </a:lnTo>
                    <a:lnTo>
                      <a:pt x="360" y="1116"/>
                    </a:lnTo>
                    <a:lnTo>
                      <a:pt x="348" y="1128"/>
                    </a:lnTo>
                    <a:lnTo>
                      <a:pt x="348" y="1134"/>
                    </a:lnTo>
                    <a:lnTo>
                      <a:pt x="318" y="1194"/>
                    </a:lnTo>
                    <a:lnTo>
                      <a:pt x="264" y="1242"/>
                    </a:lnTo>
                    <a:lnTo>
                      <a:pt x="186" y="1254"/>
                    </a:lnTo>
                    <a:lnTo>
                      <a:pt x="108" y="1236"/>
                    </a:lnTo>
                    <a:lnTo>
                      <a:pt x="48" y="1176"/>
                    </a:lnTo>
                    <a:lnTo>
                      <a:pt x="24" y="1098"/>
                    </a:lnTo>
                    <a:lnTo>
                      <a:pt x="48" y="1020"/>
                    </a:lnTo>
                    <a:lnTo>
                      <a:pt x="108" y="972"/>
                    </a:lnTo>
                    <a:lnTo>
                      <a:pt x="186" y="948"/>
                    </a:lnTo>
                    <a:lnTo>
                      <a:pt x="228" y="954"/>
                    </a:lnTo>
                    <a:lnTo>
                      <a:pt x="270" y="966"/>
                    </a:lnTo>
                    <a:lnTo>
                      <a:pt x="300" y="990"/>
                    </a:lnTo>
                    <a:lnTo>
                      <a:pt x="306" y="996"/>
                    </a:lnTo>
                    <a:lnTo>
                      <a:pt x="318" y="1002"/>
                    </a:lnTo>
                    <a:lnTo>
                      <a:pt x="336" y="1002"/>
                    </a:lnTo>
                    <a:lnTo>
                      <a:pt x="354" y="996"/>
                    </a:lnTo>
                    <a:lnTo>
                      <a:pt x="372" y="978"/>
                    </a:lnTo>
                    <a:lnTo>
                      <a:pt x="372" y="948"/>
                    </a:lnTo>
                    <a:lnTo>
                      <a:pt x="360" y="894"/>
                    </a:lnTo>
                    <a:lnTo>
                      <a:pt x="354" y="828"/>
                    </a:lnTo>
                    <a:lnTo>
                      <a:pt x="354" y="780"/>
                    </a:lnTo>
                    <a:lnTo>
                      <a:pt x="360" y="720"/>
                    </a:lnTo>
                    <a:lnTo>
                      <a:pt x="372" y="642"/>
                    </a:lnTo>
                    <a:lnTo>
                      <a:pt x="384" y="588"/>
                    </a:lnTo>
                    <a:lnTo>
                      <a:pt x="396" y="546"/>
                    </a:lnTo>
                    <a:lnTo>
                      <a:pt x="426" y="486"/>
                    </a:lnTo>
                    <a:lnTo>
                      <a:pt x="480" y="432"/>
                    </a:lnTo>
                    <a:lnTo>
                      <a:pt x="552" y="384"/>
                    </a:lnTo>
                    <a:lnTo>
                      <a:pt x="636" y="354"/>
                    </a:lnTo>
                    <a:lnTo>
                      <a:pt x="726" y="318"/>
                    </a:lnTo>
                    <a:lnTo>
                      <a:pt x="810" y="276"/>
                    </a:lnTo>
                    <a:lnTo>
                      <a:pt x="882" y="234"/>
                    </a:lnTo>
                    <a:lnTo>
                      <a:pt x="942" y="192"/>
                    </a:lnTo>
                    <a:lnTo>
                      <a:pt x="1020" y="150"/>
                    </a:lnTo>
                    <a:lnTo>
                      <a:pt x="1122" y="102"/>
                    </a:lnTo>
                    <a:lnTo>
                      <a:pt x="1230" y="60"/>
                    </a:lnTo>
                    <a:lnTo>
                      <a:pt x="1320" y="42"/>
                    </a:lnTo>
                    <a:lnTo>
                      <a:pt x="1392" y="30"/>
                    </a:lnTo>
                    <a:lnTo>
                      <a:pt x="1446" y="30"/>
                    </a:lnTo>
                    <a:lnTo>
                      <a:pt x="1518" y="30"/>
                    </a:lnTo>
                    <a:lnTo>
                      <a:pt x="1632" y="54"/>
                    </a:lnTo>
                    <a:lnTo>
                      <a:pt x="1776" y="114"/>
                    </a:lnTo>
                    <a:lnTo>
                      <a:pt x="1902" y="192"/>
                    </a:lnTo>
                    <a:lnTo>
                      <a:pt x="1962" y="252"/>
                    </a:lnTo>
                    <a:lnTo>
                      <a:pt x="1986" y="276"/>
                    </a:lnTo>
                    <a:lnTo>
                      <a:pt x="2004" y="282"/>
                    </a:lnTo>
                    <a:lnTo>
                      <a:pt x="2022" y="282"/>
                    </a:lnTo>
                    <a:lnTo>
                      <a:pt x="2034" y="276"/>
                    </a:lnTo>
                    <a:lnTo>
                      <a:pt x="2046" y="264"/>
                    </a:lnTo>
                    <a:lnTo>
                      <a:pt x="2052" y="252"/>
                    </a:lnTo>
                    <a:lnTo>
                      <a:pt x="2058" y="234"/>
                    </a:lnTo>
                  </a:path>
                </a:pathLst>
              </a:custGeom>
              <a:noFill/>
              <a:ln w="9525">
                <a:solidFill>
                  <a:srgbClr val="000000"/>
                </a:solidFill>
                <a:prstDash val="solid"/>
                <a:round/>
                <a:headEnd/>
                <a:tailEnd/>
              </a:ln>
            </p:spPr>
            <p:txBody>
              <a:bodyPr tIns="91440" bIns="91440"/>
              <a:lstStyle/>
              <a:p>
                <a:endParaRPr lang="en-US"/>
              </a:p>
            </p:txBody>
          </p:sp>
          <p:sp>
            <p:nvSpPr>
              <p:cNvPr id="24003" name="Freeform 8"/>
              <p:cNvSpPr>
                <a:spLocks/>
              </p:cNvSpPr>
              <p:nvPr/>
            </p:nvSpPr>
            <p:spPr bwMode="auto">
              <a:xfrm>
                <a:off x="2204" y="2711"/>
                <a:ext cx="108" cy="102"/>
              </a:xfrm>
              <a:custGeom>
                <a:avLst/>
                <a:gdLst>
                  <a:gd name="T0" fmla="*/ 0 w 108"/>
                  <a:gd name="T1" fmla="*/ 42 h 102"/>
                  <a:gd name="T2" fmla="*/ 24 w 108"/>
                  <a:gd name="T3" fmla="*/ 66 h 102"/>
                  <a:gd name="T4" fmla="*/ 24 w 108"/>
                  <a:gd name="T5" fmla="*/ 66 h 102"/>
                  <a:gd name="T6" fmla="*/ 24 w 108"/>
                  <a:gd name="T7" fmla="*/ 66 h 102"/>
                  <a:gd name="T8" fmla="*/ 24 w 108"/>
                  <a:gd name="T9" fmla="*/ 66 h 102"/>
                  <a:gd name="T10" fmla="*/ 24 w 108"/>
                  <a:gd name="T11" fmla="*/ 66 h 102"/>
                  <a:gd name="T12" fmla="*/ 24 w 108"/>
                  <a:gd name="T13" fmla="*/ 66 h 102"/>
                  <a:gd name="T14" fmla="*/ 18 w 108"/>
                  <a:gd name="T15" fmla="*/ 54 h 102"/>
                  <a:gd name="T16" fmla="*/ 18 w 108"/>
                  <a:gd name="T17" fmla="*/ 42 h 102"/>
                  <a:gd name="T18" fmla="*/ 24 w 108"/>
                  <a:gd name="T19" fmla="*/ 36 h 102"/>
                  <a:gd name="T20" fmla="*/ 24 w 108"/>
                  <a:gd name="T21" fmla="*/ 36 h 102"/>
                  <a:gd name="T22" fmla="*/ 30 w 108"/>
                  <a:gd name="T23" fmla="*/ 36 h 102"/>
                  <a:gd name="T24" fmla="*/ 42 w 108"/>
                  <a:gd name="T25" fmla="*/ 42 h 102"/>
                  <a:gd name="T26" fmla="*/ 54 w 108"/>
                  <a:gd name="T27" fmla="*/ 48 h 102"/>
                  <a:gd name="T28" fmla="*/ 54 w 108"/>
                  <a:gd name="T29" fmla="*/ 48 h 102"/>
                  <a:gd name="T30" fmla="*/ 60 w 108"/>
                  <a:gd name="T31" fmla="*/ 66 h 102"/>
                  <a:gd name="T32" fmla="*/ 66 w 108"/>
                  <a:gd name="T33" fmla="*/ 78 h 102"/>
                  <a:gd name="T34" fmla="*/ 60 w 108"/>
                  <a:gd name="T35" fmla="*/ 84 h 102"/>
                  <a:gd name="T36" fmla="*/ 60 w 108"/>
                  <a:gd name="T37" fmla="*/ 84 h 102"/>
                  <a:gd name="T38" fmla="*/ 54 w 108"/>
                  <a:gd name="T39" fmla="*/ 84 h 102"/>
                  <a:gd name="T40" fmla="*/ 42 w 108"/>
                  <a:gd name="T41" fmla="*/ 84 h 102"/>
                  <a:gd name="T42" fmla="*/ 30 w 108"/>
                  <a:gd name="T43" fmla="*/ 72 h 102"/>
                  <a:gd name="T44" fmla="*/ 30 w 108"/>
                  <a:gd name="T45" fmla="*/ 72 h 102"/>
                  <a:gd name="T46" fmla="*/ 30 w 108"/>
                  <a:gd name="T47" fmla="*/ 72 h 102"/>
                  <a:gd name="T48" fmla="*/ 30 w 108"/>
                  <a:gd name="T49" fmla="*/ 72 h 102"/>
                  <a:gd name="T50" fmla="*/ 30 w 108"/>
                  <a:gd name="T51" fmla="*/ 72 h 102"/>
                  <a:gd name="T52" fmla="*/ 30 w 108"/>
                  <a:gd name="T53" fmla="*/ 72 h 102"/>
                  <a:gd name="T54" fmla="*/ 54 w 108"/>
                  <a:gd name="T55" fmla="*/ 102 h 102"/>
                  <a:gd name="T56" fmla="*/ 108 w 108"/>
                  <a:gd name="T57" fmla="*/ 60 h 102"/>
                  <a:gd name="T58" fmla="*/ 54 w 108"/>
                  <a:gd name="T59" fmla="*/ 0 h 102"/>
                  <a:gd name="T60" fmla="*/ 0 w 108"/>
                  <a:gd name="T61" fmla="*/ 4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02"/>
                  <a:gd name="T95" fmla="*/ 108 w 10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02">
                    <a:moveTo>
                      <a:pt x="0" y="42"/>
                    </a:moveTo>
                    <a:lnTo>
                      <a:pt x="24" y="66"/>
                    </a:lnTo>
                    <a:lnTo>
                      <a:pt x="18" y="54"/>
                    </a:lnTo>
                    <a:lnTo>
                      <a:pt x="18" y="42"/>
                    </a:lnTo>
                    <a:lnTo>
                      <a:pt x="24" y="36"/>
                    </a:lnTo>
                    <a:lnTo>
                      <a:pt x="30" y="36"/>
                    </a:lnTo>
                    <a:lnTo>
                      <a:pt x="42" y="42"/>
                    </a:lnTo>
                    <a:lnTo>
                      <a:pt x="54" y="48"/>
                    </a:lnTo>
                    <a:lnTo>
                      <a:pt x="60" y="66"/>
                    </a:lnTo>
                    <a:lnTo>
                      <a:pt x="66" y="78"/>
                    </a:lnTo>
                    <a:lnTo>
                      <a:pt x="60" y="84"/>
                    </a:lnTo>
                    <a:lnTo>
                      <a:pt x="54" y="84"/>
                    </a:lnTo>
                    <a:lnTo>
                      <a:pt x="42" y="84"/>
                    </a:lnTo>
                    <a:lnTo>
                      <a:pt x="30" y="72"/>
                    </a:lnTo>
                    <a:lnTo>
                      <a:pt x="54" y="102"/>
                    </a:lnTo>
                    <a:lnTo>
                      <a:pt x="108" y="60"/>
                    </a:lnTo>
                    <a:lnTo>
                      <a:pt x="54" y="0"/>
                    </a:lnTo>
                    <a:lnTo>
                      <a:pt x="0" y="42"/>
                    </a:lnTo>
                    <a:close/>
                  </a:path>
                </a:pathLst>
              </a:custGeom>
              <a:solidFill>
                <a:srgbClr val="A5A5A5"/>
              </a:solidFill>
              <a:ln w="9525">
                <a:noFill/>
                <a:round/>
                <a:headEnd/>
                <a:tailEnd/>
              </a:ln>
            </p:spPr>
            <p:txBody>
              <a:bodyPr tIns="91440" bIns="91440"/>
              <a:lstStyle/>
              <a:p>
                <a:endParaRPr lang="en-US"/>
              </a:p>
            </p:txBody>
          </p:sp>
          <p:sp>
            <p:nvSpPr>
              <p:cNvPr id="24004" name="Freeform 9"/>
              <p:cNvSpPr>
                <a:spLocks/>
              </p:cNvSpPr>
              <p:nvPr/>
            </p:nvSpPr>
            <p:spPr bwMode="auto">
              <a:xfrm>
                <a:off x="1268" y="2681"/>
                <a:ext cx="396" cy="372"/>
              </a:xfrm>
              <a:custGeom>
                <a:avLst/>
                <a:gdLst>
                  <a:gd name="T0" fmla="*/ 396 w 396"/>
                  <a:gd name="T1" fmla="*/ 186 h 372"/>
                  <a:gd name="T2" fmla="*/ 372 w 396"/>
                  <a:gd name="T3" fmla="*/ 90 h 372"/>
                  <a:gd name="T4" fmla="*/ 300 w 396"/>
                  <a:gd name="T5" fmla="*/ 24 h 372"/>
                  <a:gd name="T6" fmla="*/ 198 w 396"/>
                  <a:gd name="T7" fmla="*/ 0 h 372"/>
                  <a:gd name="T8" fmla="*/ 198 w 396"/>
                  <a:gd name="T9" fmla="*/ 0 h 372"/>
                  <a:gd name="T10" fmla="*/ 96 w 396"/>
                  <a:gd name="T11" fmla="*/ 24 h 372"/>
                  <a:gd name="T12" fmla="*/ 24 w 396"/>
                  <a:gd name="T13" fmla="*/ 90 h 372"/>
                  <a:gd name="T14" fmla="*/ 0 w 396"/>
                  <a:gd name="T15" fmla="*/ 186 h 372"/>
                  <a:gd name="T16" fmla="*/ 0 w 396"/>
                  <a:gd name="T17" fmla="*/ 186 h 372"/>
                  <a:gd name="T18" fmla="*/ 24 w 396"/>
                  <a:gd name="T19" fmla="*/ 276 h 372"/>
                  <a:gd name="T20" fmla="*/ 96 w 396"/>
                  <a:gd name="T21" fmla="*/ 342 h 372"/>
                  <a:gd name="T22" fmla="*/ 198 w 396"/>
                  <a:gd name="T23" fmla="*/ 372 h 372"/>
                  <a:gd name="T24" fmla="*/ 198 w 396"/>
                  <a:gd name="T25" fmla="*/ 372 h 372"/>
                  <a:gd name="T26" fmla="*/ 300 w 396"/>
                  <a:gd name="T27" fmla="*/ 342 h 372"/>
                  <a:gd name="T28" fmla="*/ 372 w 396"/>
                  <a:gd name="T29" fmla="*/ 276 h 372"/>
                  <a:gd name="T30" fmla="*/ 396 w 396"/>
                  <a:gd name="T31" fmla="*/ 186 h 372"/>
                  <a:gd name="T32" fmla="*/ 396 w 396"/>
                  <a:gd name="T33" fmla="*/ 186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6"/>
                  <a:gd name="T52" fmla="*/ 0 h 372"/>
                  <a:gd name="T53" fmla="*/ 396 w 396"/>
                  <a:gd name="T54" fmla="*/ 372 h 3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6" h="372">
                    <a:moveTo>
                      <a:pt x="396" y="186"/>
                    </a:moveTo>
                    <a:lnTo>
                      <a:pt x="372" y="90"/>
                    </a:lnTo>
                    <a:lnTo>
                      <a:pt x="300" y="24"/>
                    </a:lnTo>
                    <a:lnTo>
                      <a:pt x="198" y="0"/>
                    </a:lnTo>
                    <a:lnTo>
                      <a:pt x="96" y="24"/>
                    </a:lnTo>
                    <a:lnTo>
                      <a:pt x="24" y="90"/>
                    </a:lnTo>
                    <a:lnTo>
                      <a:pt x="0" y="186"/>
                    </a:lnTo>
                    <a:lnTo>
                      <a:pt x="24" y="276"/>
                    </a:lnTo>
                    <a:lnTo>
                      <a:pt x="96" y="342"/>
                    </a:lnTo>
                    <a:lnTo>
                      <a:pt x="198" y="372"/>
                    </a:lnTo>
                    <a:lnTo>
                      <a:pt x="300" y="342"/>
                    </a:lnTo>
                    <a:lnTo>
                      <a:pt x="372" y="276"/>
                    </a:lnTo>
                    <a:lnTo>
                      <a:pt x="396" y="186"/>
                    </a:lnTo>
                    <a:close/>
                  </a:path>
                </a:pathLst>
              </a:custGeom>
              <a:solidFill>
                <a:srgbClr val="FA8086"/>
              </a:solidFill>
              <a:ln w="9525">
                <a:noFill/>
                <a:round/>
                <a:headEnd/>
                <a:tailEnd/>
              </a:ln>
            </p:spPr>
            <p:txBody>
              <a:bodyPr tIns="91440" bIns="91440"/>
              <a:lstStyle/>
              <a:p>
                <a:endParaRPr lang="en-US"/>
              </a:p>
            </p:txBody>
          </p:sp>
          <p:sp>
            <p:nvSpPr>
              <p:cNvPr id="24005" name="Freeform 10"/>
              <p:cNvSpPr>
                <a:spLocks/>
              </p:cNvSpPr>
              <p:nvPr/>
            </p:nvSpPr>
            <p:spPr bwMode="auto">
              <a:xfrm>
                <a:off x="1268" y="2681"/>
                <a:ext cx="396" cy="372"/>
              </a:xfrm>
              <a:custGeom>
                <a:avLst/>
                <a:gdLst>
                  <a:gd name="T0" fmla="*/ 396 w 396"/>
                  <a:gd name="T1" fmla="*/ 186 h 372"/>
                  <a:gd name="T2" fmla="*/ 372 w 396"/>
                  <a:gd name="T3" fmla="*/ 90 h 372"/>
                  <a:gd name="T4" fmla="*/ 300 w 396"/>
                  <a:gd name="T5" fmla="*/ 24 h 372"/>
                  <a:gd name="T6" fmla="*/ 198 w 396"/>
                  <a:gd name="T7" fmla="*/ 0 h 372"/>
                  <a:gd name="T8" fmla="*/ 198 w 396"/>
                  <a:gd name="T9" fmla="*/ 0 h 372"/>
                  <a:gd name="T10" fmla="*/ 96 w 396"/>
                  <a:gd name="T11" fmla="*/ 24 h 372"/>
                  <a:gd name="T12" fmla="*/ 24 w 396"/>
                  <a:gd name="T13" fmla="*/ 90 h 372"/>
                  <a:gd name="T14" fmla="*/ 0 w 396"/>
                  <a:gd name="T15" fmla="*/ 186 h 372"/>
                  <a:gd name="T16" fmla="*/ 0 w 396"/>
                  <a:gd name="T17" fmla="*/ 186 h 372"/>
                  <a:gd name="T18" fmla="*/ 24 w 396"/>
                  <a:gd name="T19" fmla="*/ 276 h 372"/>
                  <a:gd name="T20" fmla="*/ 96 w 396"/>
                  <a:gd name="T21" fmla="*/ 342 h 372"/>
                  <a:gd name="T22" fmla="*/ 198 w 396"/>
                  <a:gd name="T23" fmla="*/ 372 h 372"/>
                  <a:gd name="T24" fmla="*/ 198 w 396"/>
                  <a:gd name="T25" fmla="*/ 372 h 372"/>
                  <a:gd name="T26" fmla="*/ 300 w 396"/>
                  <a:gd name="T27" fmla="*/ 342 h 372"/>
                  <a:gd name="T28" fmla="*/ 372 w 396"/>
                  <a:gd name="T29" fmla="*/ 276 h 372"/>
                  <a:gd name="T30" fmla="*/ 396 w 396"/>
                  <a:gd name="T31" fmla="*/ 186 h 372"/>
                  <a:gd name="T32" fmla="*/ 396 w 396"/>
                  <a:gd name="T33" fmla="*/ 186 h 372"/>
                  <a:gd name="T34" fmla="*/ 396 w 396"/>
                  <a:gd name="T35" fmla="*/ 186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6"/>
                  <a:gd name="T55" fmla="*/ 0 h 372"/>
                  <a:gd name="T56" fmla="*/ 396 w 396"/>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6" h="372">
                    <a:moveTo>
                      <a:pt x="396" y="186"/>
                    </a:moveTo>
                    <a:lnTo>
                      <a:pt x="372" y="90"/>
                    </a:lnTo>
                    <a:lnTo>
                      <a:pt x="300" y="24"/>
                    </a:lnTo>
                    <a:lnTo>
                      <a:pt x="198" y="0"/>
                    </a:lnTo>
                    <a:lnTo>
                      <a:pt x="96" y="24"/>
                    </a:lnTo>
                    <a:lnTo>
                      <a:pt x="24" y="90"/>
                    </a:lnTo>
                    <a:lnTo>
                      <a:pt x="0" y="186"/>
                    </a:lnTo>
                    <a:lnTo>
                      <a:pt x="24" y="276"/>
                    </a:lnTo>
                    <a:lnTo>
                      <a:pt x="96" y="342"/>
                    </a:lnTo>
                    <a:lnTo>
                      <a:pt x="198" y="372"/>
                    </a:lnTo>
                    <a:lnTo>
                      <a:pt x="300" y="342"/>
                    </a:lnTo>
                    <a:lnTo>
                      <a:pt x="372" y="276"/>
                    </a:lnTo>
                    <a:lnTo>
                      <a:pt x="396" y="186"/>
                    </a:lnTo>
                  </a:path>
                </a:pathLst>
              </a:custGeom>
              <a:noFill/>
              <a:ln w="9525">
                <a:solidFill>
                  <a:srgbClr val="000000"/>
                </a:solidFill>
                <a:prstDash val="solid"/>
                <a:round/>
                <a:headEnd/>
                <a:tailEnd/>
              </a:ln>
            </p:spPr>
            <p:txBody>
              <a:bodyPr tIns="91440" bIns="91440"/>
              <a:lstStyle/>
              <a:p>
                <a:endParaRPr lang="en-US"/>
              </a:p>
            </p:txBody>
          </p:sp>
          <p:sp>
            <p:nvSpPr>
              <p:cNvPr id="24006" name="Freeform 11"/>
              <p:cNvSpPr>
                <a:spLocks/>
              </p:cNvSpPr>
              <p:nvPr/>
            </p:nvSpPr>
            <p:spPr bwMode="auto">
              <a:xfrm>
                <a:off x="1340" y="2855"/>
                <a:ext cx="36" cy="42"/>
              </a:xfrm>
              <a:custGeom>
                <a:avLst/>
                <a:gdLst>
                  <a:gd name="T0" fmla="*/ 36 w 36"/>
                  <a:gd name="T1" fmla="*/ 24 h 42"/>
                  <a:gd name="T2" fmla="*/ 36 w 36"/>
                  <a:gd name="T3" fmla="*/ 12 h 42"/>
                  <a:gd name="T4" fmla="*/ 30 w 36"/>
                  <a:gd name="T5" fmla="*/ 0 h 42"/>
                  <a:gd name="T6" fmla="*/ 18 w 36"/>
                  <a:gd name="T7" fmla="*/ 0 h 42"/>
                  <a:gd name="T8" fmla="*/ 18 w 36"/>
                  <a:gd name="T9" fmla="*/ 0 h 42"/>
                  <a:gd name="T10" fmla="*/ 12 w 36"/>
                  <a:gd name="T11" fmla="*/ 0 h 42"/>
                  <a:gd name="T12" fmla="*/ 6 w 36"/>
                  <a:gd name="T13" fmla="*/ 12 h 42"/>
                  <a:gd name="T14" fmla="*/ 0 w 36"/>
                  <a:gd name="T15" fmla="*/ 24 h 42"/>
                  <a:gd name="T16" fmla="*/ 0 w 36"/>
                  <a:gd name="T17" fmla="*/ 24 h 42"/>
                  <a:gd name="T18" fmla="*/ 6 w 36"/>
                  <a:gd name="T19" fmla="*/ 30 h 42"/>
                  <a:gd name="T20" fmla="*/ 12 w 36"/>
                  <a:gd name="T21" fmla="*/ 42 h 42"/>
                  <a:gd name="T22" fmla="*/ 18 w 36"/>
                  <a:gd name="T23" fmla="*/ 42 h 42"/>
                  <a:gd name="T24" fmla="*/ 18 w 36"/>
                  <a:gd name="T25" fmla="*/ 42 h 42"/>
                  <a:gd name="T26" fmla="*/ 30 w 36"/>
                  <a:gd name="T27" fmla="*/ 42 h 42"/>
                  <a:gd name="T28" fmla="*/ 36 w 36"/>
                  <a:gd name="T29" fmla="*/ 30 h 42"/>
                  <a:gd name="T30" fmla="*/ 36 w 36"/>
                  <a:gd name="T31" fmla="*/ 24 h 42"/>
                  <a:gd name="T32" fmla="*/ 36 w 36"/>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24"/>
                    </a:moveTo>
                    <a:lnTo>
                      <a:pt x="36" y="12"/>
                    </a:lnTo>
                    <a:lnTo>
                      <a:pt x="30" y="0"/>
                    </a:lnTo>
                    <a:lnTo>
                      <a:pt x="18" y="0"/>
                    </a:lnTo>
                    <a:lnTo>
                      <a:pt x="12" y="0"/>
                    </a:lnTo>
                    <a:lnTo>
                      <a:pt x="6" y="12"/>
                    </a:lnTo>
                    <a:lnTo>
                      <a:pt x="0" y="24"/>
                    </a:lnTo>
                    <a:lnTo>
                      <a:pt x="6" y="30"/>
                    </a:lnTo>
                    <a:lnTo>
                      <a:pt x="12" y="42"/>
                    </a:lnTo>
                    <a:lnTo>
                      <a:pt x="18" y="42"/>
                    </a:lnTo>
                    <a:lnTo>
                      <a:pt x="30" y="42"/>
                    </a:lnTo>
                    <a:lnTo>
                      <a:pt x="36" y="30"/>
                    </a:lnTo>
                    <a:lnTo>
                      <a:pt x="36" y="24"/>
                    </a:lnTo>
                    <a:close/>
                  </a:path>
                </a:pathLst>
              </a:custGeom>
              <a:solidFill>
                <a:srgbClr val="FA8086"/>
              </a:solidFill>
              <a:ln w="9525">
                <a:noFill/>
                <a:round/>
                <a:headEnd/>
                <a:tailEnd/>
              </a:ln>
            </p:spPr>
            <p:txBody>
              <a:bodyPr tIns="91440" bIns="91440"/>
              <a:lstStyle/>
              <a:p>
                <a:endParaRPr lang="en-US"/>
              </a:p>
            </p:txBody>
          </p:sp>
          <p:sp>
            <p:nvSpPr>
              <p:cNvPr id="24007" name="Freeform 12"/>
              <p:cNvSpPr>
                <a:spLocks/>
              </p:cNvSpPr>
              <p:nvPr/>
            </p:nvSpPr>
            <p:spPr bwMode="auto">
              <a:xfrm>
                <a:off x="1340" y="2855"/>
                <a:ext cx="36" cy="42"/>
              </a:xfrm>
              <a:custGeom>
                <a:avLst/>
                <a:gdLst>
                  <a:gd name="T0" fmla="*/ 36 w 36"/>
                  <a:gd name="T1" fmla="*/ 24 h 42"/>
                  <a:gd name="T2" fmla="*/ 36 w 36"/>
                  <a:gd name="T3" fmla="*/ 12 h 42"/>
                  <a:gd name="T4" fmla="*/ 30 w 36"/>
                  <a:gd name="T5" fmla="*/ 0 h 42"/>
                  <a:gd name="T6" fmla="*/ 18 w 36"/>
                  <a:gd name="T7" fmla="*/ 0 h 42"/>
                  <a:gd name="T8" fmla="*/ 18 w 36"/>
                  <a:gd name="T9" fmla="*/ 0 h 42"/>
                  <a:gd name="T10" fmla="*/ 12 w 36"/>
                  <a:gd name="T11" fmla="*/ 0 h 42"/>
                  <a:gd name="T12" fmla="*/ 6 w 36"/>
                  <a:gd name="T13" fmla="*/ 12 h 42"/>
                  <a:gd name="T14" fmla="*/ 0 w 36"/>
                  <a:gd name="T15" fmla="*/ 24 h 42"/>
                  <a:gd name="T16" fmla="*/ 0 w 36"/>
                  <a:gd name="T17" fmla="*/ 24 h 42"/>
                  <a:gd name="T18" fmla="*/ 6 w 36"/>
                  <a:gd name="T19" fmla="*/ 30 h 42"/>
                  <a:gd name="T20" fmla="*/ 12 w 36"/>
                  <a:gd name="T21" fmla="*/ 42 h 42"/>
                  <a:gd name="T22" fmla="*/ 18 w 36"/>
                  <a:gd name="T23" fmla="*/ 42 h 42"/>
                  <a:gd name="T24" fmla="*/ 18 w 36"/>
                  <a:gd name="T25" fmla="*/ 42 h 42"/>
                  <a:gd name="T26" fmla="*/ 30 w 36"/>
                  <a:gd name="T27" fmla="*/ 42 h 42"/>
                  <a:gd name="T28" fmla="*/ 36 w 36"/>
                  <a:gd name="T29" fmla="*/ 30 h 42"/>
                  <a:gd name="T30" fmla="*/ 36 w 36"/>
                  <a:gd name="T31" fmla="*/ 24 h 42"/>
                  <a:gd name="T32" fmla="*/ 36 w 36"/>
                  <a:gd name="T33" fmla="*/ 24 h 42"/>
                  <a:gd name="T34" fmla="*/ 36 w 36"/>
                  <a:gd name="T35" fmla="*/ 24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2"/>
                  <a:gd name="T56" fmla="*/ 36 w 3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2">
                    <a:moveTo>
                      <a:pt x="36" y="24"/>
                    </a:moveTo>
                    <a:lnTo>
                      <a:pt x="36" y="12"/>
                    </a:lnTo>
                    <a:lnTo>
                      <a:pt x="30" y="0"/>
                    </a:lnTo>
                    <a:lnTo>
                      <a:pt x="18" y="0"/>
                    </a:lnTo>
                    <a:lnTo>
                      <a:pt x="12" y="0"/>
                    </a:lnTo>
                    <a:lnTo>
                      <a:pt x="6" y="12"/>
                    </a:lnTo>
                    <a:lnTo>
                      <a:pt x="0" y="24"/>
                    </a:lnTo>
                    <a:lnTo>
                      <a:pt x="6" y="30"/>
                    </a:lnTo>
                    <a:lnTo>
                      <a:pt x="12" y="42"/>
                    </a:lnTo>
                    <a:lnTo>
                      <a:pt x="18" y="42"/>
                    </a:lnTo>
                    <a:lnTo>
                      <a:pt x="30" y="42"/>
                    </a:lnTo>
                    <a:lnTo>
                      <a:pt x="36" y="30"/>
                    </a:lnTo>
                    <a:lnTo>
                      <a:pt x="36" y="24"/>
                    </a:lnTo>
                  </a:path>
                </a:pathLst>
              </a:custGeom>
              <a:noFill/>
              <a:ln w="9525">
                <a:solidFill>
                  <a:srgbClr val="000000"/>
                </a:solidFill>
                <a:prstDash val="solid"/>
                <a:round/>
                <a:headEnd/>
                <a:tailEnd/>
              </a:ln>
            </p:spPr>
            <p:txBody>
              <a:bodyPr tIns="91440" bIns="91440"/>
              <a:lstStyle/>
              <a:p>
                <a:endParaRPr lang="en-US"/>
              </a:p>
            </p:txBody>
          </p:sp>
          <p:sp>
            <p:nvSpPr>
              <p:cNvPr id="24008" name="Freeform 13"/>
              <p:cNvSpPr>
                <a:spLocks/>
              </p:cNvSpPr>
              <p:nvPr/>
            </p:nvSpPr>
            <p:spPr bwMode="auto">
              <a:xfrm>
                <a:off x="1376" y="2927"/>
                <a:ext cx="42" cy="36"/>
              </a:xfrm>
              <a:custGeom>
                <a:avLst/>
                <a:gdLst>
                  <a:gd name="T0" fmla="*/ 36 w 42"/>
                  <a:gd name="T1" fmla="*/ 6 h 36"/>
                  <a:gd name="T2" fmla="*/ 24 w 42"/>
                  <a:gd name="T3" fmla="*/ 0 h 36"/>
                  <a:gd name="T4" fmla="*/ 18 w 42"/>
                  <a:gd name="T5" fmla="*/ 0 h 36"/>
                  <a:gd name="T6" fmla="*/ 6 w 42"/>
                  <a:gd name="T7" fmla="*/ 6 h 36"/>
                  <a:gd name="T8" fmla="*/ 6 w 42"/>
                  <a:gd name="T9" fmla="*/ 6 h 36"/>
                  <a:gd name="T10" fmla="*/ 0 w 42"/>
                  <a:gd name="T11" fmla="*/ 12 h 36"/>
                  <a:gd name="T12" fmla="*/ 6 w 42"/>
                  <a:gd name="T13" fmla="*/ 24 h 36"/>
                  <a:gd name="T14" fmla="*/ 12 w 42"/>
                  <a:gd name="T15" fmla="*/ 30 h 36"/>
                  <a:gd name="T16" fmla="*/ 12 w 42"/>
                  <a:gd name="T17" fmla="*/ 30 h 36"/>
                  <a:gd name="T18" fmla="*/ 18 w 42"/>
                  <a:gd name="T19" fmla="*/ 36 h 36"/>
                  <a:gd name="T20" fmla="*/ 30 w 42"/>
                  <a:gd name="T21" fmla="*/ 36 h 36"/>
                  <a:gd name="T22" fmla="*/ 36 w 42"/>
                  <a:gd name="T23" fmla="*/ 36 h 36"/>
                  <a:gd name="T24" fmla="*/ 36 w 42"/>
                  <a:gd name="T25" fmla="*/ 36 h 36"/>
                  <a:gd name="T26" fmla="*/ 42 w 42"/>
                  <a:gd name="T27" fmla="*/ 24 h 36"/>
                  <a:gd name="T28" fmla="*/ 42 w 42"/>
                  <a:gd name="T29" fmla="*/ 18 h 36"/>
                  <a:gd name="T30" fmla="*/ 36 w 42"/>
                  <a:gd name="T31" fmla="*/ 6 h 36"/>
                  <a:gd name="T32" fmla="*/ 36 w 42"/>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6" y="6"/>
                    </a:moveTo>
                    <a:lnTo>
                      <a:pt x="24" y="0"/>
                    </a:lnTo>
                    <a:lnTo>
                      <a:pt x="18" y="0"/>
                    </a:lnTo>
                    <a:lnTo>
                      <a:pt x="6" y="6"/>
                    </a:lnTo>
                    <a:lnTo>
                      <a:pt x="0" y="12"/>
                    </a:lnTo>
                    <a:lnTo>
                      <a:pt x="6" y="24"/>
                    </a:lnTo>
                    <a:lnTo>
                      <a:pt x="12" y="30"/>
                    </a:lnTo>
                    <a:lnTo>
                      <a:pt x="18" y="36"/>
                    </a:lnTo>
                    <a:lnTo>
                      <a:pt x="30" y="36"/>
                    </a:lnTo>
                    <a:lnTo>
                      <a:pt x="36" y="36"/>
                    </a:lnTo>
                    <a:lnTo>
                      <a:pt x="42" y="24"/>
                    </a:lnTo>
                    <a:lnTo>
                      <a:pt x="42" y="18"/>
                    </a:lnTo>
                    <a:lnTo>
                      <a:pt x="36" y="6"/>
                    </a:lnTo>
                    <a:close/>
                  </a:path>
                </a:pathLst>
              </a:custGeom>
              <a:solidFill>
                <a:srgbClr val="FA8086"/>
              </a:solidFill>
              <a:ln w="9525">
                <a:noFill/>
                <a:round/>
                <a:headEnd/>
                <a:tailEnd/>
              </a:ln>
            </p:spPr>
            <p:txBody>
              <a:bodyPr tIns="91440" bIns="91440"/>
              <a:lstStyle/>
              <a:p>
                <a:endParaRPr lang="en-US"/>
              </a:p>
            </p:txBody>
          </p:sp>
          <p:sp>
            <p:nvSpPr>
              <p:cNvPr id="24009" name="Freeform 14"/>
              <p:cNvSpPr>
                <a:spLocks/>
              </p:cNvSpPr>
              <p:nvPr/>
            </p:nvSpPr>
            <p:spPr bwMode="auto">
              <a:xfrm>
                <a:off x="1376" y="2927"/>
                <a:ext cx="42" cy="36"/>
              </a:xfrm>
              <a:custGeom>
                <a:avLst/>
                <a:gdLst>
                  <a:gd name="T0" fmla="*/ 36 w 42"/>
                  <a:gd name="T1" fmla="*/ 6 h 36"/>
                  <a:gd name="T2" fmla="*/ 24 w 42"/>
                  <a:gd name="T3" fmla="*/ 0 h 36"/>
                  <a:gd name="T4" fmla="*/ 18 w 42"/>
                  <a:gd name="T5" fmla="*/ 0 h 36"/>
                  <a:gd name="T6" fmla="*/ 6 w 42"/>
                  <a:gd name="T7" fmla="*/ 6 h 36"/>
                  <a:gd name="T8" fmla="*/ 6 w 42"/>
                  <a:gd name="T9" fmla="*/ 6 h 36"/>
                  <a:gd name="T10" fmla="*/ 0 w 42"/>
                  <a:gd name="T11" fmla="*/ 12 h 36"/>
                  <a:gd name="T12" fmla="*/ 6 w 42"/>
                  <a:gd name="T13" fmla="*/ 24 h 36"/>
                  <a:gd name="T14" fmla="*/ 12 w 42"/>
                  <a:gd name="T15" fmla="*/ 30 h 36"/>
                  <a:gd name="T16" fmla="*/ 12 w 42"/>
                  <a:gd name="T17" fmla="*/ 30 h 36"/>
                  <a:gd name="T18" fmla="*/ 18 w 42"/>
                  <a:gd name="T19" fmla="*/ 36 h 36"/>
                  <a:gd name="T20" fmla="*/ 30 w 42"/>
                  <a:gd name="T21" fmla="*/ 36 h 36"/>
                  <a:gd name="T22" fmla="*/ 36 w 42"/>
                  <a:gd name="T23" fmla="*/ 36 h 36"/>
                  <a:gd name="T24" fmla="*/ 36 w 42"/>
                  <a:gd name="T25" fmla="*/ 36 h 36"/>
                  <a:gd name="T26" fmla="*/ 42 w 42"/>
                  <a:gd name="T27" fmla="*/ 24 h 36"/>
                  <a:gd name="T28" fmla="*/ 42 w 42"/>
                  <a:gd name="T29" fmla="*/ 18 h 36"/>
                  <a:gd name="T30" fmla="*/ 36 w 42"/>
                  <a:gd name="T31" fmla="*/ 6 h 36"/>
                  <a:gd name="T32" fmla="*/ 36 w 42"/>
                  <a:gd name="T33" fmla="*/ 6 h 36"/>
                  <a:gd name="T34" fmla="*/ 36 w 4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6"/>
                  <a:gd name="T56" fmla="*/ 42 w 42"/>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6">
                    <a:moveTo>
                      <a:pt x="36" y="6"/>
                    </a:moveTo>
                    <a:lnTo>
                      <a:pt x="24" y="0"/>
                    </a:lnTo>
                    <a:lnTo>
                      <a:pt x="18" y="0"/>
                    </a:lnTo>
                    <a:lnTo>
                      <a:pt x="6" y="6"/>
                    </a:lnTo>
                    <a:lnTo>
                      <a:pt x="0" y="12"/>
                    </a:lnTo>
                    <a:lnTo>
                      <a:pt x="6" y="24"/>
                    </a:lnTo>
                    <a:lnTo>
                      <a:pt x="12" y="30"/>
                    </a:lnTo>
                    <a:lnTo>
                      <a:pt x="18" y="36"/>
                    </a:lnTo>
                    <a:lnTo>
                      <a:pt x="30" y="36"/>
                    </a:lnTo>
                    <a:lnTo>
                      <a:pt x="36" y="36"/>
                    </a:lnTo>
                    <a:lnTo>
                      <a:pt x="42" y="24"/>
                    </a:lnTo>
                    <a:lnTo>
                      <a:pt x="42" y="18"/>
                    </a:lnTo>
                    <a:lnTo>
                      <a:pt x="36" y="6"/>
                    </a:lnTo>
                  </a:path>
                </a:pathLst>
              </a:custGeom>
              <a:noFill/>
              <a:ln w="9525">
                <a:solidFill>
                  <a:srgbClr val="000000"/>
                </a:solidFill>
                <a:prstDash val="solid"/>
                <a:round/>
                <a:headEnd/>
                <a:tailEnd/>
              </a:ln>
            </p:spPr>
            <p:txBody>
              <a:bodyPr tIns="91440" bIns="91440"/>
              <a:lstStyle/>
              <a:p>
                <a:endParaRPr lang="en-US"/>
              </a:p>
            </p:txBody>
          </p:sp>
          <p:sp>
            <p:nvSpPr>
              <p:cNvPr id="24010" name="Freeform 15"/>
              <p:cNvSpPr>
                <a:spLocks/>
              </p:cNvSpPr>
              <p:nvPr/>
            </p:nvSpPr>
            <p:spPr bwMode="auto">
              <a:xfrm>
                <a:off x="1454" y="2951"/>
                <a:ext cx="48" cy="36"/>
              </a:xfrm>
              <a:custGeom>
                <a:avLst/>
                <a:gdLst>
                  <a:gd name="T0" fmla="*/ 24 w 48"/>
                  <a:gd name="T1" fmla="*/ 0 h 36"/>
                  <a:gd name="T2" fmla="*/ 12 w 48"/>
                  <a:gd name="T3" fmla="*/ 0 h 36"/>
                  <a:gd name="T4" fmla="*/ 6 w 48"/>
                  <a:gd name="T5" fmla="*/ 6 h 36"/>
                  <a:gd name="T6" fmla="*/ 0 w 48"/>
                  <a:gd name="T7" fmla="*/ 18 h 36"/>
                  <a:gd name="T8" fmla="*/ 0 w 48"/>
                  <a:gd name="T9" fmla="*/ 18 h 36"/>
                  <a:gd name="T10" fmla="*/ 6 w 48"/>
                  <a:gd name="T11" fmla="*/ 24 h 36"/>
                  <a:gd name="T12" fmla="*/ 12 w 48"/>
                  <a:gd name="T13" fmla="*/ 30 h 36"/>
                  <a:gd name="T14" fmla="*/ 24 w 48"/>
                  <a:gd name="T15" fmla="*/ 36 h 36"/>
                  <a:gd name="T16" fmla="*/ 24 w 48"/>
                  <a:gd name="T17" fmla="*/ 36 h 36"/>
                  <a:gd name="T18" fmla="*/ 36 w 48"/>
                  <a:gd name="T19" fmla="*/ 30 h 36"/>
                  <a:gd name="T20" fmla="*/ 42 w 48"/>
                  <a:gd name="T21" fmla="*/ 24 h 36"/>
                  <a:gd name="T22" fmla="*/ 48 w 48"/>
                  <a:gd name="T23" fmla="*/ 18 h 36"/>
                  <a:gd name="T24" fmla="*/ 48 w 48"/>
                  <a:gd name="T25" fmla="*/ 18 h 36"/>
                  <a:gd name="T26" fmla="*/ 42 w 48"/>
                  <a:gd name="T27" fmla="*/ 6 h 36"/>
                  <a:gd name="T28" fmla="*/ 36 w 48"/>
                  <a:gd name="T29" fmla="*/ 0 h 36"/>
                  <a:gd name="T30" fmla="*/ 24 w 48"/>
                  <a:gd name="T31" fmla="*/ 0 h 36"/>
                  <a:gd name="T32" fmla="*/ 24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24" y="0"/>
                    </a:moveTo>
                    <a:lnTo>
                      <a:pt x="12" y="0"/>
                    </a:lnTo>
                    <a:lnTo>
                      <a:pt x="6" y="6"/>
                    </a:lnTo>
                    <a:lnTo>
                      <a:pt x="0" y="18"/>
                    </a:lnTo>
                    <a:lnTo>
                      <a:pt x="6" y="24"/>
                    </a:lnTo>
                    <a:lnTo>
                      <a:pt x="12" y="30"/>
                    </a:lnTo>
                    <a:lnTo>
                      <a:pt x="24" y="36"/>
                    </a:lnTo>
                    <a:lnTo>
                      <a:pt x="36" y="30"/>
                    </a:lnTo>
                    <a:lnTo>
                      <a:pt x="42" y="24"/>
                    </a:lnTo>
                    <a:lnTo>
                      <a:pt x="48" y="18"/>
                    </a:lnTo>
                    <a:lnTo>
                      <a:pt x="42" y="6"/>
                    </a:lnTo>
                    <a:lnTo>
                      <a:pt x="36" y="0"/>
                    </a:lnTo>
                    <a:lnTo>
                      <a:pt x="24" y="0"/>
                    </a:lnTo>
                    <a:close/>
                  </a:path>
                </a:pathLst>
              </a:custGeom>
              <a:solidFill>
                <a:srgbClr val="FA8086"/>
              </a:solidFill>
              <a:ln w="9525">
                <a:noFill/>
                <a:round/>
                <a:headEnd/>
                <a:tailEnd/>
              </a:ln>
            </p:spPr>
            <p:txBody>
              <a:bodyPr tIns="91440" bIns="91440"/>
              <a:lstStyle/>
              <a:p>
                <a:endParaRPr lang="en-US"/>
              </a:p>
            </p:txBody>
          </p:sp>
          <p:sp>
            <p:nvSpPr>
              <p:cNvPr id="24011" name="Freeform 16"/>
              <p:cNvSpPr>
                <a:spLocks/>
              </p:cNvSpPr>
              <p:nvPr/>
            </p:nvSpPr>
            <p:spPr bwMode="auto">
              <a:xfrm>
                <a:off x="1454" y="2951"/>
                <a:ext cx="48" cy="36"/>
              </a:xfrm>
              <a:custGeom>
                <a:avLst/>
                <a:gdLst>
                  <a:gd name="T0" fmla="*/ 24 w 48"/>
                  <a:gd name="T1" fmla="*/ 0 h 36"/>
                  <a:gd name="T2" fmla="*/ 12 w 48"/>
                  <a:gd name="T3" fmla="*/ 0 h 36"/>
                  <a:gd name="T4" fmla="*/ 6 w 48"/>
                  <a:gd name="T5" fmla="*/ 6 h 36"/>
                  <a:gd name="T6" fmla="*/ 0 w 48"/>
                  <a:gd name="T7" fmla="*/ 18 h 36"/>
                  <a:gd name="T8" fmla="*/ 0 w 48"/>
                  <a:gd name="T9" fmla="*/ 18 h 36"/>
                  <a:gd name="T10" fmla="*/ 6 w 48"/>
                  <a:gd name="T11" fmla="*/ 24 h 36"/>
                  <a:gd name="T12" fmla="*/ 12 w 48"/>
                  <a:gd name="T13" fmla="*/ 30 h 36"/>
                  <a:gd name="T14" fmla="*/ 24 w 48"/>
                  <a:gd name="T15" fmla="*/ 36 h 36"/>
                  <a:gd name="T16" fmla="*/ 24 w 48"/>
                  <a:gd name="T17" fmla="*/ 36 h 36"/>
                  <a:gd name="T18" fmla="*/ 36 w 48"/>
                  <a:gd name="T19" fmla="*/ 30 h 36"/>
                  <a:gd name="T20" fmla="*/ 42 w 48"/>
                  <a:gd name="T21" fmla="*/ 24 h 36"/>
                  <a:gd name="T22" fmla="*/ 48 w 48"/>
                  <a:gd name="T23" fmla="*/ 18 h 36"/>
                  <a:gd name="T24" fmla="*/ 48 w 48"/>
                  <a:gd name="T25" fmla="*/ 18 h 36"/>
                  <a:gd name="T26" fmla="*/ 42 w 48"/>
                  <a:gd name="T27" fmla="*/ 6 h 36"/>
                  <a:gd name="T28" fmla="*/ 36 w 48"/>
                  <a:gd name="T29" fmla="*/ 0 h 36"/>
                  <a:gd name="T30" fmla="*/ 24 w 48"/>
                  <a:gd name="T31" fmla="*/ 0 h 36"/>
                  <a:gd name="T32" fmla="*/ 24 w 48"/>
                  <a:gd name="T33" fmla="*/ 0 h 36"/>
                  <a:gd name="T34" fmla="*/ 24 w 48"/>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6"/>
                  <a:gd name="T56" fmla="*/ 48 w 4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6">
                    <a:moveTo>
                      <a:pt x="24" y="0"/>
                    </a:moveTo>
                    <a:lnTo>
                      <a:pt x="12" y="0"/>
                    </a:lnTo>
                    <a:lnTo>
                      <a:pt x="6" y="6"/>
                    </a:lnTo>
                    <a:lnTo>
                      <a:pt x="0" y="18"/>
                    </a:lnTo>
                    <a:lnTo>
                      <a:pt x="6" y="24"/>
                    </a:lnTo>
                    <a:lnTo>
                      <a:pt x="12" y="30"/>
                    </a:lnTo>
                    <a:lnTo>
                      <a:pt x="24" y="36"/>
                    </a:lnTo>
                    <a:lnTo>
                      <a:pt x="36" y="30"/>
                    </a:lnTo>
                    <a:lnTo>
                      <a:pt x="42" y="24"/>
                    </a:lnTo>
                    <a:lnTo>
                      <a:pt x="48" y="18"/>
                    </a:lnTo>
                    <a:lnTo>
                      <a:pt x="42" y="6"/>
                    </a:lnTo>
                    <a:lnTo>
                      <a:pt x="36" y="0"/>
                    </a:lnTo>
                    <a:lnTo>
                      <a:pt x="24" y="0"/>
                    </a:lnTo>
                  </a:path>
                </a:pathLst>
              </a:custGeom>
              <a:noFill/>
              <a:ln w="9525">
                <a:solidFill>
                  <a:srgbClr val="000000"/>
                </a:solidFill>
                <a:prstDash val="solid"/>
                <a:round/>
                <a:headEnd/>
                <a:tailEnd/>
              </a:ln>
            </p:spPr>
            <p:txBody>
              <a:bodyPr tIns="91440" bIns="91440"/>
              <a:lstStyle/>
              <a:p>
                <a:endParaRPr lang="en-US"/>
              </a:p>
            </p:txBody>
          </p:sp>
          <p:sp>
            <p:nvSpPr>
              <p:cNvPr id="24012" name="Freeform 17"/>
              <p:cNvSpPr>
                <a:spLocks/>
              </p:cNvSpPr>
              <p:nvPr/>
            </p:nvSpPr>
            <p:spPr bwMode="auto">
              <a:xfrm>
                <a:off x="1532" y="2909"/>
                <a:ext cx="42" cy="42"/>
              </a:xfrm>
              <a:custGeom>
                <a:avLst/>
                <a:gdLst>
                  <a:gd name="T0" fmla="*/ 6 w 42"/>
                  <a:gd name="T1" fmla="*/ 6 h 42"/>
                  <a:gd name="T2" fmla="*/ 0 w 42"/>
                  <a:gd name="T3" fmla="*/ 18 h 42"/>
                  <a:gd name="T4" fmla="*/ 0 w 42"/>
                  <a:gd name="T5" fmla="*/ 30 h 42"/>
                  <a:gd name="T6" fmla="*/ 0 w 42"/>
                  <a:gd name="T7" fmla="*/ 36 h 42"/>
                  <a:gd name="T8" fmla="*/ 0 w 42"/>
                  <a:gd name="T9" fmla="*/ 36 h 42"/>
                  <a:gd name="T10" fmla="*/ 12 w 42"/>
                  <a:gd name="T11" fmla="*/ 42 h 42"/>
                  <a:gd name="T12" fmla="*/ 24 w 42"/>
                  <a:gd name="T13" fmla="*/ 42 h 42"/>
                  <a:gd name="T14" fmla="*/ 30 w 42"/>
                  <a:gd name="T15" fmla="*/ 30 h 42"/>
                  <a:gd name="T16" fmla="*/ 30 w 42"/>
                  <a:gd name="T17" fmla="*/ 30 h 42"/>
                  <a:gd name="T18" fmla="*/ 36 w 42"/>
                  <a:gd name="T19" fmla="*/ 24 h 42"/>
                  <a:gd name="T20" fmla="*/ 42 w 42"/>
                  <a:gd name="T21" fmla="*/ 12 h 42"/>
                  <a:gd name="T22" fmla="*/ 36 w 42"/>
                  <a:gd name="T23" fmla="*/ 6 h 42"/>
                  <a:gd name="T24" fmla="*/ 36 w 42"/>
                  <a:gd name="T25" fmla="*/ 6 h 42"/>
                  <a:gd name="T26" fmla="*/ 24 w 42"/>
                  <a:gd name="T27" fmla="*/ 0 h 42"/>
                  <a:gd name="T28" fmla="*/ 18 w 42"/>
                  <a:gd name="T29" fmla="*/ 0 h 42"/>
                  <a:gd name="T30" fmla="*/ 6 w 42"/>
                  <a:gd name="T31" fmla="*/ 6 h 42"/>
                  <a:gd name="T32" fmla="*/ 6 w 42"/>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6" y="6"/>
                    </a:moveTo>
                    <a:lnTo>
                      <a:pt x="0" y="18"/>
                    </a:lnTo>
                    <a:lnTo>
                      <a:pt x="0" y="30"/>
                    </a:lnTo>
                    <a:lnTo>
                      <a:pt x="0" y="36"/>
                    </a:lnTo>
                    <a:lnTo>
                      <a:pt x="12" y="42"/>
                    </a:lnTo>
                    <a:lnTo>
                      <a:pt x="24" y="42"/>
                    </a:lnTo>
                    <a:lnTo>
                      <a:pt x="30" y="30"/>
                    </a:lnTo>
                    <a:lnTo>
                      <a:pt x="36" y="24"/>
                    </a:lnTo>
                    <a:lnTo>
                      <a:pt x="42" y="12"/>
                    </a:lnTo>
                    <a:lnTo>
                      <a:pt x="36" y="6"/>
                    </a:lnTo>
                    <a:lnTo>
                      <a:pt x="24" y="0"/>
                    </a:lnTo>
                    <a:lnTo>
                      <a:pt x="18" y="0"/>
                    </a:lnTo>
                    <a:lnTo>
                      <a:pt x="6" y="6"/>
                    </a:lnTo>
                    <a:close/>
                  </a:path>
                </a:pathLst>
              </a:custGeom>
              <a:solidFill>
                <a:srgbClr val="FA8086"/>
              </a:solidFill>
              <a:ln w="9525">
                <a:noFill/>
                <a:round/>
                <a:headEnd/>
                <a:tailEnd/>
              </a:ln>
            </p:spPr>
            <p:txBody>
              <a:bodyPr tIns="91440" bIns="91440"/>
              <a:lstStyle/>
              <a:p>
                <a:endParaRPr lang="en-US"/>
              </a:p>
            </p:txBody>
          </p:sp>
          <p:sp>
            <p:nvSpPr>
              <p:cNvPr id="24013" name="Freeform 18"/>
              <p:cNvSpPr>
                <a:spLocks/>
              </p:cNvSpPr>
              <p:nvPr/>
            </p:nvSpPr>
            <p:spPr bwMode="auto">
              <a:xfrm>
                <a:off x="1532" y="2909"/>
                <a:ext cx="42" cy="42"/>
              </a:xfrm>
              <a:custGeom>
                <a:avLst/>
                <a:gdLst>
                  <a:gd name="T0" fmla="*/ 6 w 42"/>
                  <a:gd name="T1" fmla="*/ 6 h 42"/>
                  <a:gd name="T2" fmla="*/ 0 w 42"/>
                  <a:gd name="T3" fmla="*/ 18 h 42"/>
                  <a:gd name="T4" fmla="*/ 0 w 42"/>
                  <a:gd name="T5" fmla="*/ 30 h 42"/>
                  <a:gd name="T6" fmla="*/ 0 w 42"/>
                  <a:gd name="T7" fmla="*/ 36 h 42"/>
                  <a:gd name="T8" fmla="*/ 0 w 42"/>
                  <a:gd name="T9" fmla="*/ 36 h 42"/>
                  <a:gd name="T10" fmla="*/ 12 w 42"/>
                  <a:gd name="T11" fmla="*/ 42 h 42"/>
                  <a:gd name="T12" fmla="*/ 24 w 42"/>
                  <a:gd name="T13" fmla="*/ 42 h 42"/>
                  <a:gd name="T14" fmla="*/ 30 w 42"/>
                  <a:gd name="T15" fmla="*/ 30 h 42"/>
                  <a:gd name="T16" fmla="*/ 30 w 42"/>
                  <a:gd name="T17" fmla="*/ 30 h 42"/>
                  <a:gd name="T18" fmla="*/ 36 w 42"/>
                  <a:gd name="T19" fmla="*/ 24 h 42"/>
                  <a:gd name="T20" fmla="*/ 42 w 42"/>
                  <a:gd name="T21" fmla="*/ 12 h 42"/>
                  <a:gd name="T22" fmla="*/ 36 w 42"/>
                  <a:gd name="T23" fmla="*/ 6 h 42"/>
                  <a:gd name="T24" fmla="*/ 36 w 42"/>
                  <a:gd name="T25" fmla="*/ 6 h 42"/>
                  <a:gd name="T26" fmla="*/ 24 w 42"/>
                  <a:gd name="T27" fmla="*/ 0 h 42"/>
                  <a:gd name="T28" fmla="*/ 18 w 42"/>
                  <a:gd name="T29" fmla="*/ 0 h 42"/>
                  <a:gd name="T30" fmla="*/ 6 w 42"/>
                  <a:gd name="T31" fmla="*/ 6 h 42"/>
                  <a:gd name="T32" fmla="*/ 6 w 42"/>
                  <a:gd name="T33" fmla="*/ 6 h 42"/>
                  <a:gd name="T34" fmla="*/ 6 w 42"/>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2"/>
                  <a:gd name="T56" fmla="*/ 42 w 4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2">
                    <a:moveTo>
                      <a:pt x="6" y="6"/>
                    </a:moveTo>
                    <a:lnTo>
                      <a:pt x="0" y="18"/>
                    </a:lnTo>
                    <a:lnTo>
                      <a:pt x="0" y="30"/>
                    </a:lnTo>
                    <a:lnTo>
                      <a:pt x="0" y="36"/>
                    </a:lnTo>
                    <a:lnTo>
                      <a:pt x="12" y="42"/>
                    </a:lnTo>
                    <a:lnTo>
                      <a:pt x="24" y="42"/>
                    </a:lnTo>
                    <a:lnTo>
                      <a:pt x="30" y="30"/>
                    </a:lnTo>
                    <a:lnTo>
                      <a:pt x="36" y="24"/>
                    </a:lnTo>
                    <a:lnTo>
                      <a:pt x="42" y="12"/>
                    </a:lnTo>
                    <a:lnTo>
                      <a:pt x="36" y="6"/>
                    </a:lnTo>
                    <a:lnTo>
                      <a:pt x="24" y="0"/>
                    </a:lnTo>
                    <a:lnTo>
                      <a:pt x="18" y="0"/>
                    </a:lnTo>
                    <a:lnTo>
                      <a:pt x="6" y="6"/>
                    </a:lnTo>
                  </a:path>
                </a:pathLst>
              </a:custGeom>
              <a:noFill/>
              <a:ln w="9525">
                <a:solidFill>
                  <a:srgbClr val="000000"/>
                </a:solidFill>
                <a:prstDash val="solid"/>
                <a:round/>
                <a:headEnd/>
                <a:tailEnd/>
              </a:ln>
            </p:spPr>
            <p:txBody>
              <a:bodyPr tIns="91440" bIns="91440"/>
              <a:lstStyle/>
              <a:p>
                <a:endParaRPr lang="en-US"/>
              </a:p>
            </p:txBody>
          </p:sp>
          <p:sp>
            <p:nvSpPr>
              <p:cNvPr id="24014" name="Freeform 19"/>
              <p:cNvSpPr>
                <a:spLocks/>
              </p:cNvSpPr>
              <p:nvPr/>
            </p:nvSpPr>
            <p:spPr bwMode="auto">
              <a:xfrm>
                <a:off x="1556" y="2831"/>
                <a:ext cx="36" cy="42"/>
              </a:xfrm>
              <a:custGeom>
                <a:avLst/>
                <a:gdLst>
                  <a:gd name="T0" fmla="*/ 0 w 36"/>
                  <a:gd name="T1" fmla="*/ 24 h 42"/>
                  <a:gd name="T2" fmla="*/ 0 w 36"/>
                  <a:gd name="T3" fmla="*/ 36 h 42"/>
                  <a:gd name="T4" fmla="*/ 12 w 36"/>
                  <a:gd name="T5" fmla="*/ 42 h 42"/>
                  <a:gd name="T6" fmla="*/ 18 w 36"/>
                  <a:gd name="T7" fmla="*/ 42 h 42"/>
                  <a:gd name="T8" fmla="*/ 18 w 36"/>
                  <a:gd name="T9" fmla="*/ 42 h 42"/>
                  <a:gd name="T10" fmla="*/ 30 w 36"/>
                  <a:gd name="T11" fmla="*/ 42 h 42"/>
                  <a:gd name="T12" fmla="*/ 36 w 36"/>
                  <a:gd name="T13" fmla="*/ 36 h 42"/>
                  <a:gd name="T14" fmla="*/ 36 w 36"/>
                  <a:gd name="T15" fmla="*/ 24 h 42"/>
                  <a:gd name="T16" fmla="*/ 36 w 36"/>
                  <a:gd name="T17" fmla="*/ 24 h 42"/>
                  <a:gd name="T18" fmla="*/ 36 w 36"/>
                  <a:gd name="T19" fmla="*/ 12 h 42"/>
                  <a:gd name="T20" fmla="*/ 30 w 36"/>
                  <a:gd name="T21" fmla="*/ 6 h 42"/>
                  <a:gd name="T22" fmla="*/ 18 w 36"/>
                  <a:gd name="T23" fmla="*/ 0 h 42"/>
                  <a:gd name="T24" fmla="*/ 18 w 36"/>
                  <a:gd name="T25" fmla="*/ 0 h 42"/>
                  <a:gd name="T26" fmla="*/ 12 w 36"/>
                  <a:gd name="T27" fmla="*/ 6 h 42"/>
                  <a:gd name="T28" fmla="*/ 0 w 36"/>
                  <a:gd name="T29" fmla="*/ 12 h 42"/>
                  <a:gd name="T30" fmla="*/ 0 w 36"/>
                  <a:gd name="T31" fmla="*/ 24 h 42"/>
                  <a:gd name="T32" fmla="*/ 0 w 36"/>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0" y="24"/>
                    </a:moveTo>
                    <a:lnTo>
                      <a:pt x="0" y="36"/>
                    </a:lnTo>
                    <a:lnTo>
                      <a:pt x="12" y="42"/>
                    </a:lnTo>
                    <a:lnTo>
                      <a:pt x="18" y="42"/>
                    </a:lnTo>
                    <a:lnTo>
                      <a:pt x="30" y="42"/>
                    </a:lnTo>
                    <a:lnTo>
                      <a:pt x="36" y="36"/>
                    </a:lnTo>
                    <a:lnTo>
                      <a:pt x="36" y="24"/>
                    </a:lnTo>
                    <a:lnTo>
                      <a:pt x="36" y="12"/>
                    </a:lnTo>
                    <a:lnTo>
                      <a:pt x="30" y="6"/>
                    </a:lnTo>
                    <a:lnTo>
                      <a:pt x="18" y="0"/>
                    </a:lnTo>
                    <a:lnTo>
                      <a:pt x="12" y="6"/>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24015" name="Freeform 20"/>
              <p:cNvSpPr>
                <a:spLocks/>
              </p:cNvSpPr>
              <p:nvPr/>
            </p:nvSpPr>
            <p:spPr bwMode="auto">
              <a:xfrm>
                <a:off x="1556" y="2831"/>
                <a:ext cx="36" cy="42"/>
              </a:xfrm>
              <a:custGeom>
                <a:avLst/>
                <a:gdLst>
                  <a:gd name="T0" fmla="*/ 0 w 36"/>
                  <a:gd name="T1" fmla="*/ 24 h 42"/>
                  <a:gd name="T2" fmla="*/ 0 w 36"/>
                  <a:gd name="T3" fmla="*/ 36 h 42"/>
                  <a:gd name="T4" fmla="*/ 12 w 36"/>
                  <a:gd name="T5" fmla="*/ 42 h 42"/>
                  <a:gd name="T6" fmla="*/ 18 w 36"/>
                  <a:gd name="T7" fmla="*/ 42 h 42"/>
                  <a:gd name="T8" fmla="*/ 18 w 36"/>
                  <a:gd name="T9" fmla="*/ 42 h 42"/>
                  <a:gd name="T10" fmla="*/ 30 w 36"/>
                  <a:gd name="T11" fmla="*/ 42 h 42"/>
                  <a:gd name="T12" fmla="*/ 36 w 36"/>
                  <a:gd name="T13" fmla="*/ 36 h 42"/>
                  <a:gd name="T14" fmla="*/ 36 w 36"/>
                  <a:gd name="T15" fmla="*/ 24 h 42"/>
                  <a:gd name="T16" fmla="*/ 36 w 36"/>
                  <a:gd name="T17" fmla="*/ 24 h 42"/>
                  <a:gd name="T18" fmla="*/ 36 w 36"/>
                  <a:gd name="T19" fmla="*/ 12 h 42"/>
                  <a:gd name="T20" fmla="*/ 30 w 36"/>
                  <a:gd name="T21" fmla="*/ 6 h 42"/>
                  <a:gd name="T22" fmla="*/ 18 w 36"/>
                  <a:gd name="T23" fmla="*/ 0 h 42"/>
                  <a:gd name="T24" fmla="*/ 18 w 36"/>
                  <a:gd name="T25" fmla="*/ 0 h 42"/>
                  <a:gd name="T26" fmla="*/ 12 w 36"/>
                  <a:gd name="T27" fmla="*/ 6 h 42"/>
                  <a:gd name="T28" fmla="*/ 0 w 36"/>
                  <a:gd name="T29" fmla="*/ 12 h 42"/>
                  <a:gd name="T30" fmla="*/ 0 w 36"/>
                  <a:gd name="T31" fmla="*/ 24 h 42"/>
                  <a:gd name="T32" fmla="*/ 0 w 36"/>
                  <a:gd name="T33" fmla="*/ 24 h 42"/>
                  <a:gd name="T34" fmla="*/ 0 w 36"/>
                  <a:gd name="T35" fmla="*/ 24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2"/>
                  <a:gd name="T56" fmla="*/ 36 w 3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2">
                    <a:moveTo>
                      <a:pt x="0" y="24"/>
                    </a:moveTo>
                    <a:lnTo>
                      <a:pt x="0" y="36"/>
                    </a:lnTo>
                    <a:lnTo>
                      <a:pt x="12" y="42"/>
                    </a:lnTo>
                    <a:lnTo>
                      <a:pt x="18" y="42"/>
                    </a:lnTo>
                    <a:lnTo>
                      <a:pt x="30" y="42"/>
                    </a:lnTo>
                    <a:lnTo>
                      <a:pt x="36" y="36"/>
                    </a:lnTo>
                    <a:lnTo>
                      <a:pt x="36" y="24"/>
                    </a:lnTo>
                    <a:lnTo>
                      <a:pt x="36" y="12"/>
                    </a:lnTo>
                    <a:lnTo>
                      <a:pt x="30" y="6"/>
                    </a:lnTo>
                    <a:lnTo>
                      <a:pt x="18" y="0"/>
                    </a:lnTo>
                    <a:lnTo>
                      <a:pt x="12" y="6"/>
                    </a:lnTo>
                    <a:lnTo>
                      <a:pt x="0" y="12"/>
                    </a:lnTo>
                    <a:lnTo>
                      <a:pt x="0" y="24"/>
                    </a:lnTo>
                  </a:path>
                </a:pathLst>
              </a:custGeom>
              <a:noFill/>
              <a:ln w="9525">
                <a:solidFill>
                  <a:srgbClr val="000000"/>
                </a:solidFill>
                <a:prstDash val="solid"/>
                <a:round/>
                <a:headEnd/>
                <a:tailEnd/>
              </a:ln>
            </p:spPr>
            <p:txBody>
              <a:bodyPr tIns="91440" bIns="91440"/>
              <a:lstStyle/>
              <a:p>
                <a:endParaRPr lang="en-US"/>
              </a:p>
            </p:txBody>
          </p:sp>
          <p:sp>
            <p:nvSpPr>
              <p:cNvPr id="24016" name="Freeform 21"/>
              <p:cNvSpPr>
                <a:spLocks/>
              </p:cNvSpPr>
              <p:nvPr/>
            </p:nvSpPr>
            <p:spPr bwMode="auto">
              <a:xfrm>
                <a:off x="1514" y="2765"/>
                <a:ext cx="42" cy="42"/>
              </a:xfrm>
              <a:custGeom>
                <a:avLst/>
                <a:gdLst>
                  <a:gd name="T0" fmla="*/ 6 w 42"/>
                  <a:gd name="T1" fmla="*/ 30 h 42"/>
                  <a:gd name="T2" fmla="*/ 18 w 42"/>
                  <a:gd name="T3" fmla="*/ 36 h 42"/>
                  <a:gd name="T4" fmla="*/ 30 w 42"/>
                  <a:gd name="T5" fmla="*/ 42 h 42"/>
                  <a:gd name="T6" fmla="*/ 36 w 42"/>
                  <a:gd name="T7" fmla="*/ 36 h 42"/>
                  <a:gd name="T8" fmla="*/ 36 w 42"/>
                  <a:gd name="T9" fmla="*/ 36 h 42"/>
                  <a:gd name="T10" fmla="*/ 42 w 42"/>
                  <a:gd name="T11" fmla="*/ 30 h 42"/>
                  <a:gd name="T12" fmla="*/ 42 w 42"/>
                  <a:gd name="T13" fmla="*/ 18 h 42"/>
                  <a:gd name="T14" fmla="*/ 36 w 42"/>
                  <a:gd name="T15" fmla="*/ 6 h 42"/>
                  <a:gd name="T16" fmla="*/ 36 w 42"/>
                  <a:gd name="T17" fmla="*/ 6 h 42"/>
                  <a:gd name="T18" fmla="*/ 24 w 42"/>
                  <a:gd name="T19" fmla="*/ 0 h 42"/>
                  <a:gd name="T20" fmla="*/ 12 w 42"/>
                  <a:gd name="T21" fmla="*/ 0 h 42"/>
                  <a:gd name="T22" fmla="*/ 6 w 42"/>
                  <a:gd name="T23" fmla="*/ 6 h 42"/>
                  <a:gd name="T24" fmla="*/ 6 w 42"/>
                  <a:gd name="T25" fmla="*/ 6 h 42"/>
                  <a:gd name="T26" fmla="*/ 0 w 42"/>
                  <a:gd name="T27" fmla="*/ 12 h 42"/>
                  <a:gd name="T28" fmla="*/ 0 w 42"/>
                  <a:gd name="T29" fmla="*/ 24 h 42"/>
                  <a:gd name="T30" fmla="*/ 6 w 42"/>
                  <a:gd name="T31" fmla="*/ 30 h 42"/>
                  <a:gd name="T32" fmla="*/ 6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6" y="30"/>
                    </a:moveTo>
                    <a:lnTo>
                      <a:pt x="18" y="36"/>
                    </a:lnTo>
                    <a:lnTo>
                      <a:pt x="30" y="42"/>
                    </a:lnTo>
                    <a:lnTo>
                      <a:pt x="36" y="36"/>
                    </a:lnTo>
                    <a:lnTo>
                      <a:pt x="42" y="30"/>
                    </a:lnTo>
                    <a:lnTo>
                      <a:pt x="42" y="18"/>
                    </a:lnTo>
                    <a:lnTo>
                      <a:pt x="36" y="6"/>
                    </a:lnTo>
                    <a:lnTo>
                      <a:pt x="24" y="0"/>
                    </a:lnTo>
                    <a:lnTo>
                      <a:pt x="12" y="0"/>
                    </a:lnTo>
                    <a:lnTo>
                      <a:pt x="6" y="6"/>
                    </a:lnTo>
                    <a:lnTo>
                      <a:pt x="0" y="12"/>
                    </a:lnTo>
                    <a:lnTo>
                      <a:pt x="0" y="24"/>
                    </a:lnTo>
                    <a:lnTo>
                      <a:pt x="6" y="30"/>
                    </a:lnTo>
                    <a:close/>
                  </a:path>
                </a:pathLst>
              </a:custGeom>
              <a:solidFill>
                <a:srgbClr val="FA8086"/>
              </a:solidFill>
              <a:ln w="9525">
                <a:noFill/>
                <a:round/>
                <a:headEnd/>
                <a:tailEnd/>
              </a:ln>
            </p:spPr>
            <p:txBody>
              <a:bodyPr tIns="91440" bIns="91440"/>
              <a:lstStyle/>
              <a:p>
                <a:endParaRPr lang="en-US"/>
              </a:p>
            </p:txBody>
          </p:sp>
          <p:sp>
            <p:nvSpPr>
              <p:cNvPr id="24017" name="Freeform 22"/>
              <p:cNvSpPr>
                <a:spLocks/>
              </p:cNvSpPr>
              <p:nvPr/>
            </p:nvSpPr>
            <p:spPr bwMode="auto">
              <a:xfrm>
                <a:off x="1514" y="2765"/>
                <a:ext cx="42" cy="42"/>
              </a:xfrm>
              <a:custGeom>
                <a:avLst/>
                <a:gdLst>
                  <a:gd name="T0" fmla="*/ 6 w 42"/>
                  <a:gd name="T1" fmla="*/ 30 h 42"/>
                  <a:gd name="T2" fmla="*/ 18 w 42"/>
                  <a:gd name="T3" fmla="*/ 36 h 42"/>
                  <a:gd name="T4" fmla="*/ 30 w 42"/>
                  <a:gd name="T5" fmla="*/ 42 h 42"/>
                  <a:gd name="T6" fmla="*/ 36 w 42"/>
                  <a:gd name="T7" fmla="*/ 36 h 42"/>
                  <a:gd name="T8" fmla="*/ 36 w 42"/>
                  <a:gd name="T9" fmla="*/ 36 h 42"/>
                  <a:gd name="T10" fmla="*/ 42 w 42"/>
                  <a:gd name="T11" fmla="*/ 30 h 42"/>
                  <a:gd name="T12" fmla="*/ 42 w 42"/>
                  <a:gd name="T13" fmla="*/ 18 h 42"/>
                  <a:gd name="T14" fmla="*/ 36 w 42"/>
                  <a:gd name="T15" fmla="*/ 6 h 42"/>
                  <a:gd name="T16" fmla="*/ 36 w 42"/>
                  <a:gd name="T17" fmla="*/ 6 h 42"/>
                  <a:gd name="T18" fmla="*/ 24 w 42"/>
                  <a:gd name="T19" fmla="*/ 0 h 42"/>
                  <a:gd name="T20" fmla="*/ 12 w 42"/>
                  <a:gd name="T21" fmla="*/ 0 h 42"/>
                  <a:gd name="T22" fmla="*/ 6 w 42"/>
                  <a:gd name="T23" fmla="*/ 6 h 42"/>
                  <a:gd name="T24" fmla="*/ 6 w 42"/>
                  <a:gd name="T25" fmla="*/ 6 h 42"/>
                  <a:gd name="T26" fmla="*/ 0 w 42"/>
                  <a:gd name="T27" fmla="*/ 12 h 42"/>
                  <a:gd name="T28" fmla="*/ 0 w 42"/>
                  <a:gd name="T29" fmla="*/ 24 h 42"/>
                  <a:gd name="T30" fmla="*/ 6 w 42"/>
                  <a:gd name="T31" fmla="*/ 30 h 42"/>
                  <a:gd name="T32" fmla="*/ 6 w 42"/>
                  <a:gd name="T33" fmla="*/ 30 h 42"/>
                  <a:gd name="T34" fmla="*/ 6 w 42"/>
                  <a:gd name="T35" fmla="*/ 3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2"/>
                  <a:gd name="T56" fmla="*/ 42 w 4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2">
                    <a:moveTo>
                      <a:pt x="6" y="30"/>
                    </a:moveTo>
                    <a:lnTo>
                      <a:pt x="18" y="36"/>
                    </a:lnTo>
                    <a:lnTo>
                      <a:pt x="30" y="42"/>
                    </a:lnTo>
                    <a:lnTo>
                      <a:pt x="36" y="36"/>
                    </a:lnTo>
                    <a:lnTo>
                      <a:pt x="42" y="30"/>
                    </a:lnTo>
                    <a:lnTo>
                      <a:pt x="42" y="18"/>
                    </a:lnTo>
                    <a:lnTo>
                      <a:pt x="36" y="6"/>
                    </a:lnTo>
                    <a:lnTo>
                      <a:pt x="24" y="0"/>
                    </a:lnTo>
                    <a:lnTo>
                      <a:pt x="12" y="0"/>
                    </a:lnTo>
                    <a:lnTo>
                      <a:pt x="6" y="6"/>
                    </a:lnTo>
                    <a:lnTo>
                      <a:pt x="0" y="12"/>
                    </a:lnTo>
                    <a:lnTo>
                      <a:pt x="0" y="24"/>
                    </a:lnTo>
                    <a:lnTo>
                      <a:pt x="6" y="30"/>
                    </a:lnTo>
                  </a:path>
                </a:pathLst>
              </a:custGeom>
              <a:noFill/>
              <a:ln w="9525">
                <a:solidFill>
                  <a:srgbClr val="000000"/>
                </a:solidFill>
                <a:prstDash val="solid"/>
                <a:round/>
                <a:headEnd/>
                <a:tailEnd/>
              </a:ln>
            </p:spPr>
            <p:txBody>
              <a:bodyPr tIns="91440" bIns="91440"/>
              <a:lstStyle/>
              <a:p>
                <a:endParaRPr lang="en-US"/>
              </a:p>
            </p:txBody>
          </p:sp>
          <p:sp>
            <p:nvSpPr>
              <p:cNvPr id="24018" name="Freeform 23"/>
              <p:cNvSpPr>
                <a:spLocks/>
              </p:cNvSpPr>
              <p:nvPr/>
            </p:nvSpPr>
            <p:spPr bwMode="auto">
              <a:xfrm>
                <a:off x="1430" y="2747"/>
                <a:ext cx="48" cy="30"/>
              </a:xfrm>
              <a:custGeom>
                <a:avLst/>
                <a:gdLst>
                  <a:gd name="T0" fmla="*/ 24 w 48"/>
                  <a:gd name="T1" fmla="*/ 30 h 30"/>
                  <a:gd name="T2" fmla="*/ 36 w 48"/>
                  <a:gd name="T3" fmla="*/ 30 h 30"/>
                  <a:gd name="T4" fmla="*/ 42 w 48"/>
                  <a:gd name="T5" fmla="*/ 24 h 30"/>
                  <a:gd name="T6" fmla="*/ 48 w 48"/>
                  <a:gd name="T7" fmla="*/ 18 h 30"/>
                  <a:gd name="T8" fmla="*/ 48 w 48"/>
                  <a:gd name="T9" fmla="*/ 18 h 30"/>
                  <a:gd name="T10" fmla="*/ 42 w 48"/>
                  <a:gd name="T11" fmla="*/ 6 h 30"/>
                  <a:gd name="T12" fmla="*/ 36 w 48"/>
                  <a:gd name="T13" fmla="*/ 0 h 30"/>
                  <a:gd name="T14" fmla="*/ 24 w 48"/>
                  <a:gd name="T15" fmla="*/ 0 h 30"/>
                  <a:gd name="T16" fmla="*/ 24 w 48"/>
                  <a:gd name="T17" fmla="*/ 0 h 30"/>
                  <a:gd name="T18" fmla="*/ 12 w 48"/>
                  <a:gd name="T19" fmla="*/ 0 h 30"/>
                  <a:gd name="T20" fmla="*/ 6 w 48"/>
                  <a:gd name="T21" fmla="*/ 6 h 30"/>
                  <a:gd name="T22" fmla="*/ 0 w 48"/>
                  <a:gd name="T23" fmla="*/ 18 h 30"/>
                  <a:gd name="T24" fmla="*/ 0 w 48"/>
                  <a:gd name="T25" fmla="*/ 18 h 30"/>
                  <a:gd name="T26" fmla="*/ 6 w 48"/>
                  <a:gd name="T27" fmla="*/ 24 h 30"/>
                  <a:gd name="T28" fmla="*/ 12 w 48"/>
                  <a:gd name="T29" fmla="*/ 30 h 30"/>
                  <a:gd name="T30" fmla="*/ 24 w 48"/>
                  <a:gd name="T31" fmla="*/ 30 h 30"/>
                  <a:gd name="T32" fmla="*/ 24 w 4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30"/>
                    </a:moveTo>
                    <a:lnTo>
                      <a:pt x="36" y="30"/>
                    </a:lnTo>
                    <a:lnTo>
                      <a:pt x="42" y="24"/>
                    </a:lnTo>
                    <a:lnTo>
                      <a:pt x="48" y="18"/>
                    </a:lnTo>
                    <a:lnTo>
                      <a:pt x="42" y="6"/>
                    </a:lnTo>
                    <a:lnTo>
                      <a:pt x="36" y="0"/>
                    </a:lnTo>
                    <a:lnTo>
                      <a:pt x="24" y="0"/>
                    </a:lnTo>
                    <a:lnTo>
                      <a:pt x="12" y="0"/>
                    </a:lnTo>
                    <a:lnTo>
                      <a:pt x="6" y="6"/>
                    </a:lnTo>
                    <a:lnTo>
                      <a:pt x="0" y="18"/>
                    </a:lnTo>
                    <a:lnTo>
                      <a:pt x="6" y="24"/>
                    </a:lnTo>
                    <a:lnTo>
                      <a:pt x="12" y="30"/>
                    </a:lnTo>
                    <a:lnTo>
                      <a:pt x="24" y="30"/>
                    </a:lnTo>
                    <a:close/>
                  </a:path>
                </a:pathLst>
              </a:custGeom>
              <a:solidFill>
                <a:srgbClr val="FA8086"/>
              </a:solidFill>
              <a:ln w="9525">
                <a:noFill/>
                <a:round/>
                <a:headEnd/>
                <a:tailEnd/>
              </a:ln>
            </p:spPr>
            <p:txBody>
              <a:bodyPr tIns="91440" bIns="91440"/>
              <a:lstStyle/>
              <a:p>
                <a:endParaRPr lang="en-US"/>
              </a:p>
            </p:txBody>
          </p:sp>
          <p:sp>
            <p:nvSpPr>
              <p:cNvPr id="24019" name="Freeform 24"/>
              <p:cNvSpPr>
                <a:spLocks/>
              </p:cNvSpPr>
              <p:nvPr/>
            </p:nvSpPr>
            <p:spPr bwMode="auto">
              <a:xfrm>
                <a:off x="1430" y="2747"/>
                <a:ext cx="48" cy="30"/>
              </a:xfrm>
              <a:custGeom>
                <a:avLst/>
                <a:gdLst>
                  <a:gd name="T0" fmla="*/ 24 w 48"/>
                  <a:gd name="T1" fmla="*/ 30 h 30"/>
                  <a:gd name="T2" fmla="*/ 36 w 48"/>
                  <a:gd name="T3" fmla="*/ 30 h 30"/>
                  <a:gd name="T4" fmla="*/ 42 w 48"/>
                  <a:gd name="T5" fmla="*/ 24 h 30"/>
                  <a:gd name="T6" fmla="*/ 48 w 48"/>
                  <a:gd name="T7" fmla="*/ 18 h 30"/>
                  <a:gd name="T8" fmla="*/ 48 w 48"/>
                  <a:gd name="T9" fmla="*/ 18 h 30"/>
                  <a:gd name="T10" fmla="*/ 42 w 48"/>
                  <a:gd name="T11" fmla="*/ 6 h 30"/>
                  <a:gd name="T12" fmla="*/ 36 w 48"/>
                  <a:gd name="T13" fmla="*/ 0 h 30"/>
                  <a:gd name="T14" fmla="*/ 24 w 48"/>
                  <a:gd name="T15" fmla="*/ 0 h 30"/>
                  <a:gd name="T16" fmla="*/ 24 w 48"/>
                  <a:gd name="T17" fmla="*/ 0 h 30"/>
                  <a:gd name="T18" fmla="*/ 12 w 48"/>
                  <a:gd name="T19" fmla="*/ 0 h 30"/>
                  <a:gd name="T20" fmla="*/ 6 w 48"/>
                  <a:gd name="T21" fmla="*/ 6 h 30"/>
                  <a:gd name="T22" fmla="*/ 0 w 48"/>
                  <a:gd name="T23" fmla="*/ 18 h 30"/>
                  <a:gd name="T24" fmla="*/ 0 w 48"/>
                  <a:gd name="T25" fmla="*/ 18 h 30"/>
                  <a:gd name="T26" fmla="*/ 6 w 48"/>
                  <a:gd name="T27" fmla="*/ 24 h 30"/>
                  <a:gd name="T28" fmla="*/ 12 w 48"/>
                  <a:gd name="T29" fmla="*/ 30 h 30"/>
                  <a:gd name="T30" fmla="*/ 24 w 48"/>
                  <a:gd name="T31" fmla="*/ 30 h 30"/>
                  <a:gd name="T32" fmla="*/ 24 w 48"/>
                  <a:gd name="T33" fmla="*/ 30 h 30"/>
                  <a:gd name="T34" fmla="*/ 24 w 48"/>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4" y="30"/>
                    </a:moveTo>
                    <a:lnTo>
                      <a:pt x="36" y="30"/>
                    </a:lnTo>
                    <a:lnTo>
                      <a:pt x="42" y="24"/>
                    </a:lnTo>
                    <a:lnTo>
                      <a:pt x="48" y="18"/>
                    </a:lnTo>
                    <a:lnTo>
                      <a:pt x="42" y="6"/>
                    </a:lnTo>
                    <a:lnTo>
                      <a:pt x="36" y="0"/>
                    </a:lnTo>
                    <a:lnTo>
                      <a:pt x="24" y="0"/>
                    </a:lnTo>
                    <a:lnTo>
                      <a:pt x="12" y="0"/>
                    </a:lnTo>
                    <a:lnTo>
                      <a:pt x="6" y="6"/>
                    </a:lnTo>
                    <a:lnTo>
                      <a:pt x="0" y="18"/>
                    </a:lnTo>
                    <a:lnTo>
                      <a:pt x="6" y="24"/>
                    </a:lnTo>
                    <a:lnTo>
                      <a:pt x="12" y="30"/>
                    </a:lnTo>
                    <a:lnTo>
                      <a:pt x="24" y="30"/>
                    </a:lnTo>
                  </a:path>
                </a:pathLst>
              </a:custGeom>
              <a:noFill/>
              <a:ln w="9525">
                <a:solidFill>
                  <a:srgbClr val="000000"/>
                </a:solidFill>
                <a:prstDash val="solid"/>
                <a:round/>
                <a:headEnd/>
                <a:tailEnd/>
              </a:ln>
            </p:spPr>
            <p:txBody>
              <a:bodyPr tIns="91440" bIns="91440"/>
              <a:lstStyle/>
              <a:p>
                <a:endParaRPr lang="en-US"/>
              </a:p>
            </p:txBody>
          </p:sp>
          <p:sp>
            <p:nvSpPr>
              <p:cNvPr id="24020" name="Freeform 25"/>
              <p:cNvSpPr>
                <a:spLocks/>
              </p:cNvSpPr>
              <p:nvPr/>
            </p:nvSpPr>
            <p:spPr bwMode="auto">
              <a:xfrm>
                <a:off x="1364" y="2783"/>
                <a:ext cx="36" cy="36"/>
              </a:xfrm>
              <a:custGeom>
                <a:avLst/>
                <a:gdLst>
                  <a:gd name="T0" fmla="*/ 30 w 36"/>
                  <a:gd name="T1" fmla="*/ 30 h 36"/>
                  <a:gd name="T2" fmla="*/ 36 w 36"/>
                  <a:gd name="T3" fmla="*/ 18 h 36"/>
                  <a:gd name="T4" fmla="*/ 36 w 36"/>
                  <a:gd name="T5" fmla="*/ 12 h 36"/>
                  <a:gd name="T6" fmla="*/ 36 w 36"/>
                  <a:gd name="T7" fmla="*/ 0 h 36"/>
                  <a:gd name="T8" fmla="*/ 36 w 36"/>
                  <a:gd name="T9" fmla="*/ 0 h 36"/>
                  <a:gd name="T10" fmla="*/ 24 w 36"/>
                  <a:gd name="T11" fmla="*/ 0 h 36"/>
                  <a:gd name="T12" fmla="*/ 18 w 36"/>
                  <a:gd name="T13" fmla="*/ 0 h 36"/>
                  <a:gd name="T14" fmla="*/ 6 w 36"/>
                  <a:gd name="T15" fmla="*/ 6 h 36"/>
                  <a:gd name="T16" fmla="*/ 6 w 36"/>
                  <a:gd name="T17" fmla="*/ 6 h 36"/>
                  <a:gd name="T18" fmla="*/ 0 w 36"/>
                  <a:gd name="T19" fmla="*/ 12 h 36"/>
                  <a:gd name="T20" fmla="*/ 0 w 36"/>
                  <a:gd name="T21" fmla="*/ 24 h 36"/>
                  <a:gd name="T22" fmla="*/ 0 w 36"/>
                  <a:gd name="T23" fmla="*/ 30 h 36"/>
                  <a:gd name="T24" fmla="*/ 0 w 36"/>
                  <a:gd name="T25" fmla="*/ 30 h 36"/>
                  <a:gd name="T26" fmla="*/ 12 w 36"/>
                  <a:gd name="T27" fmla="*/ 36 h 36"/>
                  <a:gd name="T28" fmla="*/ 24 w 36"/>
                  <a:gd name="T29" fmla="*/ 36 h 36"/>
                  <a:gd name="T30" fmla="*/ 30 w 36"/>
                  <a:gd name="T31" fmla="*/ 30 h 36"/>
                  <a:gd name="T32" fmla="*/ 30 w 36"/>
                  <a:gd name="T33" fmla="*/ 3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0" y="30"/>
                    </a:moveTo>
                    <a:lnTo>
                      <a:pt x="36" y="18"/>
                    </a:lnTo>
                    <a:lnTo>
                      <a:pt x="36" y="12"/>
                    </a:lnTo>
                    <a:lnTo>
                      <a:pt x="36" y="0"/>
                    </a:lnTo>
                    <a:lnTo>
                      <a:pt x="24" y="0"/>
                    </a:lnTo>
                    <a:lnTo>
                      <a:pt x="18" y="0"/>
                    </a:lnTo>
                    <a:lnTo>
                      <a:pt x="6" y="6"/>
                    </a:lnTo>
                    <a:lnTo>
                      <a:pt x="0" y="12"/>
                    </a:lnTo>
                    <a:lnTo>
                      <a:pt x="0" y="24"/>
                    </a:lnTo>
                    <a:lnTo>
                      <a:pt x="0" y="30"/>
                    </a:lnTo>
                    <a:lnTo>
                      <a:pt x="12" y="36"/>
                    </a:lnTo>
                    <a:lnTo>
                      <a:pt x="24" y="36"/>
                    </a:lnTo>
                    <a:lnTo>
                      <a:pt x="30" y="30"/>
                    </a:lnTo>
                    <a:close/>
                  </a:path>
                </a:pathLst>
              </a:custGeom>
              <a:solidFill>
                <a:srgbClr val="FA8086"/>
              </a:solidFill>
              <a:ln w="9525">
                <a:noFill/>
                <a:round/>
                <a:headEnd/>
                <a:tailEnd/>
              </a:ln>
            </p:spPr>
            <p:txBody>
              <a:bodyPr tIns="91440" bIns="91440"/>
              <a:lstStyle/>
              <a:p>
                <a:endParaRPr lang="en-US"/>
              </a:p>
            </p:txBody>
          </p:sp>
          <p:sp>
            <p:nvSpPr>
              <p:cNvPr id="24021" name="Freeform 26"/>
              <p:cNvSpPr>
                <a:spLocks/>
              </p:cNvSpPr>
              <p:nvPr/>
            </p:nvSpPr>
            <p:spPr bwMode="auto">
              <a:xfrm>
                <a:off x="1364" y="2783"/>
                <a:ext cx="36" cy="36"/>
              </a:xfrm>
              <a:custGeom>
                <a:avLst/>
                <a:gdLst>
                  <a:gd name="T0" fmla="*/ 30 w 36"/>
                  <a:gd name="T1" fmla="*/ 30 h 36"/>
                  <a:gd name="T2" fmla="*/ 36 w 36"/>
                  <a:gd name="T3" fmla="*/ 18 h 36"/>
                  <a:gd name="T4" fmla="*/ 36 w 36"/>
                  <a:gd name="T5" fmla="*/ 12 h 36"/>
                  <a:gd name="T6" fmla="*/ 36 w 36"/>
                  <a:gd name="T7" fmla="*/ 0 h 36"/>
                  <a:gd name="T8" fmla="*/ 36 w 36"/>
                  <a:gd name="T9" fmla="*/ 0 h 36"/>
                  <a:gd name="T10" fmla="*/ 24 w 36"/>
                  <a:gd name="T11" fmla="*/ 0 h 36"/>
                  <a:gd name="T12" fmla="*/ 18 w 36"/>
                  <a:gd name="T13" fmla="*/ 0 h 36"/>
                  <a:gd name="T14" fmla="*/ 6 w 36"/>
                  <a:gd name="T15" fmla="*/ 6 h 36"/>
                  <a:gd name="T16" fmla="*/ 6 w 36"/>
                  <a:gd name="T17" fmla="*/ 6 h 36"/>
                  <a:gd name="T18" fmla="*/ 0 w 36"/>
                  <a:gd name="T19" fmla="*/ 12 h 36"/>
                  <a:gd name="T20" fmla="*/ 0 w 36"/>
                  <a:gd name="T21" fmla="*/ 24 h 36"/>
                  <a:gd name="T22" fmla="*/ 0 w 36"/>
                  <a:gd name="T23" fmla="*/ 30 h 36"/>
                  <a:gd name="T24" fmla="*/ 0 w 36"/>
                  <a:gd name="T25" fmla="*/ 30 h 36"/>
                  <a:gd name="T26" fmla="*/ 12 w 36"/>
                  <a:gd name="T27" fmla="*/ 36 h 36"/>
                  <a:gd name="T28" fmla="*/ 24 w 36"/>
                  <a:gd name="T29" fmla="*/ 36 h 36"/>
                  <a:gd name="T30" fmla="*/ 30 w 36"/>
                  <a:gd name="T31" fmla="*/ 30 h 36"/>
                  <a:gd name="T32" fmla="*/ 30 w 36"/>
                  <a:gd name="T33" fmla="*/ 30 h 36"/>
                  <a:gd name="T34" fmla="*/ 30 w 36"/>
                  <a:gd name="T35" fmla="*/ 3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0" y="30"/>
                    </a:moveTo>
                    <a:lnTo>
                      <a:pt x="36" y="18"/>
                    </a:lnTo>
                    <a:lnTo>
                      <a:pt x="36" y="12"/>
                    </a:lnTo>
                    <a:lnTo>
                      <a:pt x="36" y="0"/>
                    </a:lnTo>
                    <a:lnTo>
                      <a:pt x="24" y="0"/>
                    </a:lnTo>
                    <a:lnTo>
                      <a:pt x="18" y="0"/>
                    </a:lnTo>
                    <a:lnTo>
                      <a:pt x="6" y="6"/>
                    </a:lnTo>
                    <a:lnTo>
                      <a:pt x="0" y="12"/>
                    </a:lnTo>
                    <a:lnTo>
                      <a:pt x="0" y="24"/>
                    </a:lnTo>
                    <a:lnTo>
                      <a:pt x="0" y="30"/>
                    </a:lnTo>
                    <a:lnTo>
                      <a:pt x="12" y="36"/>
                    </a:lnTo>
                    <a:lnTo>
                      <a:pt x="24" y="36"/>
                    </a:lnTo>
                    <a:lnTo>
                      <a:pt x="30" y="30"/>
                    </a:lnTo>
                  </a:path>
                </a:pathLst>
              </a:custGeom>
              <a:noFill/>
              <a:ln w="9525">
                <a:solidFill>
                  <a:srgbClr val="000000"/>
                </a:solidFill>
                <a:prstDash val="solid"/>
                <a:round/>
                <a:headEnd/>
                <a:tailEnd/>
              </a:ln>
            </p:spPr>
            <p:txBody>
              <a:bodyPr tIns="91440" bIns="91440"/>
              <a:lstStyle/>
              <a:p>
                <a:endParaRPr lang="en-US"/>
              </a:p>
            </p:txBody>
          </p:sp>
          <p:sp>
            <p:nvSpPr>
              <p:cNvPr id="24022" name="Freeform 27"/>
              <p:cNvSpPr>
                <a:spLocks/>
              </p:cNvSpPr>
              <p:nvPr/>
            </p:nvSpPr>
            <p:spPr bwMode="auto">
              <a:xfrm>
                <a:off x="1640" y="2813"/>
                <a:ext cx="42" cy="66"/>
              </a:xfrm>
              <a:custGeom>
                <a:avLst/>
                <a:gdLst>
                  <a:gd name="T0" fmla="*/ 42 w 42"/>
                  <a:gd name="T1" fmla="*/ 36 h 66"/>
                  <a:gd name="T2" fmla="*/ 42 w 42"/>
                  <a:gd name="T3" fmla="*/ 18 h 66"/>
                  <a:gd name="T4" fmla="*/ 36 w 42"/>
                  <a:gd name="T5" fmla="*/ 6 h 66"/>
                  <a:gd name="T6" fmla="*/ 24 w 42"/>
                  <a:gd name="T7" fmla="*/ 0 h 66"/>
                  <a:gd name="T8" fmla="*/ 24 w 42"/>
                  <a:gd name="T9" fmla="*/ 0 h 66"/>
                  <a:gd name="T10" fmla="*/ 12 w 42"/>
                  <a:gd name="T11" fmla="*/ 6 h 66"/>
                  <a:gd name="T12" fmla="*/ 6 w 42"/>
                  <a:gd name="T13" fmla="*/ 18 h 66"/>
                  <a:gd name="T14" fmla="*/ 0 w 42"/>
                  <a:gd name="T15" fmla="*/ 36 h 66"/>
                  <a:gd name="T16" fmla="*/ 0 w 42"/>
                  <a:gd name="T17" fmla="*/ 36 h 66"/>
                  <a:gd name="T18" fmla="*/ 6 w 42"/>
                  <a:gd name="T19" fmla="*/ 48 h 66"/>
                  <a:gd name="T20" fmla="*/ 12 w 42"/>
                  <a:gd name="T21" fmla="*/ 60 h 66"/>
                  <a:gd name="T22" fmla="*/ 24 w 42"/>
                  <a:gd name="T23" fmla="*/ 66 h 66"/>
                  <a:gd name="T24" fmla="*/ 24 w 42"/>
                  <a:gd name="T25" fmla="*/ 66 h 66"/>
                  <a:gd name="T26" fmla="*/ 36 w 42"/>
                  <a:gd name="T27" fmla="*/ 60 h 66"/>
                  <a:gd name="T28" fmla="*/ 42 w 42"/>
                  <a:gd name="T29" fmla="*/ 48 h 66"/>
                  <a:gd name="T30" fmla="*/ 42 w 42"/>
                  <a:gd name="T31" fmla="*/ 36 h 66"/>
                  <a:gd name="T32" fmla="*/ 42 w 42"/>
                  <a:gd name="T33" fmla="*/ 3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6"/>
                  <a:gd name="T53" fmla="*/ 42 w 4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6">
                    <a:moveTo>
                      <a:pt x="42" y="36"/>
                    </a:moveTo>
                    <a:lnTo>
                      <a:pt x="42" y="18"/>
                    </a:lnTo>
                    <a:lnTo>
                      <a:pt x="36" y="6"/>
                    </a:lnTo>
                    <a:lnTo>
                      <a:pt x="24" y="0"/>
                    </a:lnTo>
                    <a:lnTo>
                      <a:pt x="12" y="6"/>
                    </a:lnTo>
                    <a:lnTo>
                      <a:pt x="6" y="18"/>
                    </a:lnTo>
                    <a:lnTo>
                      <a:pt x="0" y="36"/>
                    </a:lnTo>
                    <a:lnTo>
                      <a:pt x="6" y="48"/>
                    </a:lnTo>
                    <a:lnTo>
                      <a:pt x="12" y="60"/>
                    </a:lnTo>
                    <a:lnTo>
                      <a:pt x="24" y="66"/>
                    </a:lnTo>
                    <a:lnTo>
                      <a:pt x="36" y="60"/>
                    </a:lnTo>
                    <a:lnTo>
                      <a:pt x="42" y="48"/>
                    </a:lnTo>
                    <a:lnTo>
                      <a:pt x="42" y="36"/>
                    </a:lnTo>
                    <a:close/>
                  </a:path>
                </a:pathLst>
              </a:custGeom>
              <a:solidFill>
                <a:srgbClr val="FA8086"/>
              </a:solidFill>
              <a:ln w="9525">
                <a:noFill/>
                <a:round/>
                <a:headEnd/>
                <a:tailEnd/>
              </a:ln>
            </p:spPr>
            <p:txBody>
              <a:bodyPr tIns="91440" bIns="91440"/>
              <a:lstStyle/>
              <a:p>
                <a:endParaRPr lang="en-US"/>
              </a:p>
            </p:txBody>
          </p:sp>
          <p:sp>
            <p:nvSpPr>
              <p:cNvPr id="24023" name="Freeform 28"/>
              <p:cNvSpPr>
                <a:spLocks/>
              </p:cNvSpPr>
              <p:nvPr/>
            </p:nvSpPr>
            <p:spPr bwMode="auto">
              <a:xfrm>
                <a:off x="1640" y="2813"/>
                <a:ext cx="42" cy="66"/>
              </a:xfrm>
              <a:custGeom>
                <a:avLst/>
                <a:gdLst>
                  <a:gd name="T0" fmla="*/ 42 w 42"/>
                  <a:gd name="T1" fmla="*/ 36 h 66"/>
                  <a:gd name="T2" fmla="*/ 42 w 42"/>
                  <a:gd name="T3" fmla="*/ 18 h 66"/>
                  <a:gd name="T4" fmla="*/ 36 w 42"/>
                  <a:gd name="T5" fmla="*/ 6 h 66"/>
                  <a:gd name="T6" fmla="*/ 24 w 42"/>
                  <a:gd name="T7" fmla="*/ 0 h 66"/>
                  <a:gd name="T8" fmla="*/ 24 w 42"/>
                  <a:gd name="T9" fmla="*/ 0 h 66"/>
                  <a:gd name="T10" fmla="*/ 12 w 42"/>
                  <a:gd name="T11" fmla="*/ 6 h 66"/>
                  <a:gd name="T12" fmla="*/ 6 w 42"/>
                  <a:gd name="T13" fmla="*/ 18 h 66"/>
                  <a:gd name="T14" fmla="*/ 0 w 42"/>
                  <a:gd name="T15" fmla="*/ 36 h 66"/>
                  <a:gd name="T16" fmla="*/ 0 w 42"/>
                  <a:gd name="T17" fmla="*/ 36 h 66"/>
                  <a:gd name="T18" fmla="*/ 6 w 42"/>
                  <a:gd name="T19" fmla="*/ 48 h 66"/>
                  <a:gd name="T20" fmla="*/ 12 w 42"/>
                  <a:gd name="T21" fmla="*/ 60 h 66"/>
                  <a:gd name="T22" fmla="*/ 24 w 42"/>
                  <a:gd name="T23" fmla="*/ 66 h 66"/>
                  <a:gd name="T24" fmla="*/ 24 w 42"/>
                  <a:gd name="T25" fmla="*/ 66 h 66"/>
                  <a:gd name="T26" fmla="*/ 36 w 42"/>
                  <a:gd name="T27" fmla="*/ 60 h 66"/>
                  <a:gd name="T28" fmla="*/ 42 w 42"/>
                  <a:gd name="T29" fmla="*/ 48 h 66"/>
                  <a:gd name="T30" fmla="*/ 42 w 42"/>
                  <a:gd name="T31" fmla="*/ 36 h 66"/>
                  <a:gd name="T32" fmla="*/ 42 w 42"/>
                  <a:gd name="T33" fmla="*/ 36 h 66"/>
                  <a:gd name="T34" fmla="*/ 42 w 4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6"/>
                  <a:gd name="T56" fmla="*/ 42 w 4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6">
                    <a:moveTo>
                      <a:pt x="42" y="36"/>
                    </a:moveTo>
                    <a:lnTo>
                      <a:pt x="42" y="18"/>
                    </a:lnTo>
                    <a:lnTo>
                      <a:pt x="36" y="6"/>
                    </a:lnTo>
                    <a:lnTo>
                      <a:pt x="24" y="0"/>
                    </a:lnTo>
                    <a:lnTo>
                      <a:pt x="12" y="6"/>
                    </a:lnTo>
                    <a:lnTo>
                      <a:pt x="6" y="18"/>
                    </a:lnTo>
                    <a:lnTo>
                      <a:pt x="0" y="36"/>
                    </a:lnTo>
                    <a:lnTo>
                      <a:pt x="6" y="48"/>
                    </a:lnTo>
                    <a:lnTo>
                      <a:pt x="12" y="60"/>
                    </a:lnTo>
                    <a:lnTo>
                      <a:pt x="24" y="66"/>
                    </a:lnTo>
                    <a:lnTo>
                      <a:pt x="36" y="60"/>
                    </a:lnTo>
                    <a:lnTo>
                      <a:pt x="42" y="48"/>
                    </a:lnTo>
                    <a:lnTo>
                      <a:pt x="42" y="36"/>
                    </a:lnTo>
                  </a:path>
                </a:pathLst>
              </a:custGeom>
              <a:noFill/>
              <a:ln w="9525">
                <a:solidFill>
                  <a:srgbClr val="000000"/>
                </a:solidFill>
                <a:prstDash val="solid"/>
                <a:round/>
                <a:headEnd/>
                <a:tailEnd/>
              </a:ln>
            </p:spPr>
            <p:txBody>
              <a:bodyPr tIns="91440" bIns="91440"/>
              <a:lstStyle/>
              <a:p>
                <a:endParaRPr lang="en-US"/>
              </a:p>
            </p:txBody>
          </p:sp>
          <p:sp>
            <p:nvSpPr>
              <p:cNvPr id="24024" name="Freeform 29"/>
              <p:cNvSpPr>
                <a:spLocks/>
              </p:cNvSpPr>
              <p:nvPr/>
            </p:nvSpPr>
            <p:spPr bwMode="auto">
              <a:xfrm>
                <a:off x="1616" y="2747"/>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0 w 48"/>
                  <a:gd name="T11" fmla="*/ 6 h 60"/>
                  <a:gd name="T12" fmla="*/ 0 w 48"/>
                  <a:gd name="T13" fmla="*/ 24 h 60"/>
                  <a:gd name="T14" fmla="*/ 6 w 48"/>
                  <a:gd name="T15" fmla="*/ 36 h 60"/>
                  <a:gd name="T16" fmla="*/ 6 w 48"/>
                  <a:gd name="T17" fmla="*/ 36 h 60"/>
                  <a:gd name="T18" fmla="*/ 12 w 48"/>
                  <a:gd name="T19" fmla="*/ 54 h 60"/>
                  <a:gd name="T20" fmla="*/ 24 w 48"/>
                  <a:gd name="T21" fmla="*/ 60 h 60"/>
                  <a:gd name="T22" fmla="*/ 36 w 48"/>
                  <a:gd name="T23" fmla="*/ 60 h 60"/>
                  <a:gd name="T24" fmla="*/ 36 w 48"/>
                  <a:gd name="T25" fmla="*/ 60 h 60"/>
                  <a:gd name="T26" fmla="*/ 42 w 48"/>
                  <a:gd name="T27" fmla="*/ 54 h 60"/>
                  <a:gd name="T28" fmla="*/ 48 w 48"/>
                  <a:gd name="T29" fmla="*/ 36 h 60"/>
                  <a:gd name="T30" fmla="*/ 42 w 48"/>
                  <a:gd name="T31" fmla="*/ 24 h 60"/>
                  <a:gd name="T32" fmla="*/ 42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42" y="24"/>
                    </a:moveTo>
                    <a:lnTo>
                      <a:pt x="36" y="6"/>
                    </a:lnTo>
                    <a:lnTo>
                      <a:pt x="24" y="0"/>
                    </a:lnTo>
                    <a:lnTo>
                      <a:pt x="12" y="0"/>
                    </a:lnTo>
                    <a:lnTo>
                      <a:pt x="0" y="6"/>
                    </a:lnTo>
                    <a:lnTo>
                      <a:pt x="0" y="24"/>
                    </a:lnTo>
                    <a:lnTo>
                      <a:pt x="6" y="36"/>
                    </a:lnTo>
                    <a:lnTo>
                      <a:pt x="12" y="54"/>
                    </a:lnTo>
                    <a:lnTo>
                      <a:pt x="24" y="60"/>
                    </a:lnTo>
                    <a:lnTo>
                      <a:pt x="36" y="60"/>
                    </a:lnTo>
                    <a:lnTo>
                      <a:pt x="42" y="54"/>
                    </a:lnTo>
                    <a:lnTo>
                      <a:pt x="48" y="36"/>
                    </a:lnTo>
                    <a:lnTo>
                      <a:pt x="42" y="24"/>
                    </a:lnTo>
                    <a:close/>
                  </a:path>
                </a:pathLst>
              </a:custGeom>
              <a:solidFill>
                <a:srgbClr val="FA8086"/>
              </a:solidFill>
              <a:ln w="9525">
                <a:noFill/>
                <a:round/>
                <a:headEnd/>
                <a:tailEnd/>
              </a:ln>
            </p:spPr>
            <p:txBody>
              <a:bodyPr tIns="91440" bIns="91440"/>
              <a:lstStyle/>
              <a:p>
                <a:endParaRPr lang="en-US"/>
              </a:p>
            </p:txBody>
          </p:sp>
          <p:sp>
            <p:nvSpPr>
              <p:cNvPr id="24025" name="Freeform 30"/>
              <p:cNvSpPr>
                <a:spLocks/>
              </p:cNvSpPr>
              <p:nvPr/>
            </p:nvSpPr>
            <p:spPr bwMode="auto">
              <a:xfrm>
                <a:off x="1616" y="2747"/>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0 w 48"/>
                  <a:gd name="T11" fmla="*/ 6 h 60"/>
                  <a:gd name="T12" fmla="*/ 0 w 48"/>
                  <a:gd name="T13" fmla="*/ 24 h 60"/>
                  <a:gd name="T14" fmla="*/ 6 w 48"/>
                  <a:gd name="T15" fmla="*/ 36 h 60"/>
                  <a:gd name="T16" fmla="*/ 6 w 48"/>
                  <a:gd name="T17" fmla="*/ 36 h 60"/>
                  <a:gd name="T18" fmla="*/ 12 w 48"/>
                  <a:gd name="T19" fmla="*/ 54 h 60"/>
                  <a:gd name="T20" fmla="*/ 24 w 48"/>
                  <a:gd name="T21" fmla="*/ 60 h 60"/>
                  <a:gd name="T22" fmla="*/ 36 w 48"/>
                  <a:gd name="T23" fmla="*/ 60 h 60"/>
                  <a:gd name="T24" fmla="*/ 36 w 48"/>
                  <a:gd name="T25" fmla="*/ 60 h 60"/>
                  <a:gd name="T26" fmla="*/ 42 w 48"/>
                  <a:gd name="T27" fmla="*/ 54 h 60"/>
                  <a:gd name="T28" fmla="*/ 48 w 48"/>
                  <a:gd name="T29" fmla="*/ 36 h 60"/>
                  <a:gd name="T30" fmla="*/ 42 w 48"/>
                  <a:gd name="T31" fmla="*/ 24 h 60"/>
                  <a:gd name="T32" fmla="*/ 42 w 48"/>
                  <a:gd name="T33" fmla="*/ 24 h 60"/>
                  <a:gd name="T34" fmla="*/ 42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42" y="24"/>
                    </a:moveTo>
                    <a:lnTo>
                      <a:pt x="36" y="6"/>
                    </a:lnTo>
                    <a:lnTo>
                      <a:pt x="24" y="0"/>
                    </a:lnTo>
                    <a:lnTo>
                      <a:pt x="12" y="0"/>
                    </a:lnTo>
                    <a:lnTo>
                      <a:pt x="0" y="6"/>
                    </a:lnTo>
                    <a:lnTo>
                      <a:pt x="0" y="24"/>
                    </a:lnTo>
                    <a:lnTo>
                      <a:pt x="6" y="36"/>
                    </a:lnTo>
                    <a:lnTo>
                      <a:pt x="12" y="54"/>
                    </a:lnTo>
                    <a:lnTo>
                      <a:pt x="24" y="60"/>
                    </a:lnTo>
                    <a:lnTo>
                      <a:pt x="36" y="60"/>
                    </a:lnTo>
                    <a:lnTo>
                      <a:pt x="42" y="54"/>
                    </a:lnTo>
                    <a:lnTo>
                      <a:pt x="48" y="36"/>
                    </a:lnTo>
                    <a:lnTo>
                      <a:pt x="42" y="24"/>
                    </a:lnTo>
                  </a:path>
                </a:pathLst>
              </a:custGeom>
              <a:noFill/>
              <a:ln w="9525">
                <a:solidFill>
                  <a:srgbClr val="000000"/>
                </a:solidFill>
                <a:prstDash val="solid"/>
                <a:round/>
                <a:headEnd/>
                <a:tailEnd/>
              </a:ln>
            </p:spPr>
            <p:txBody>
              <a:bodyPr tIns="91440" bIns="91440"/>
              <a:lstStyle/>
              <a:p>
                <a:endParaRPr lang="en-US"/>
              </a:p>
            </p:txBody>
          </p:sp>
          <p:sp>
            <p:nvSpPr>
              <p:cNvPr id="24026" name="Freeform 31"/>
              <p:cNvSpPr>
                <a:spLocks/>
              </p:cNvSpPr>
              <p:nvPr/>
            </p:nvSpPr>
            <p:spPr bwMode="auto">
              <a:xfrm>
                <a:off x="1562" y="2693"/>
                <a:ext cx="60" cy="54"/>
              </a:xfrm>
              <a:custGeom>
                <a:avLst/>
                <a:gdLst>
                  <a:gd name="T0" fmla="*/ 42 w 60"/>
                  <a:gd name="T1" fmla="*/ 12 h 54"/>
                  <a:gd name="T2" fmla="*/ 30 w 60"/>
                  <a:gd name="T3" fmla="*/ 6 h 54"/>
                  <a:gd name="T4" fmla="*/ 18 w 60"/>
                  <a:gd name="T5" fmla="*/ 0 h 54"/>
                  <a:gd name="T6" fmla="*/ 6 w 60"/>
                  <a:gd name="T7" fmla="*/ 6 h 54"/>
                  <a:gd name="T8" fmla="*/ 6 w 60"/>
                  <a:gd name="T9" fmla="*/ 6 h 54"/>
                  <a:gd name="T10" fmla="*/ 0 w 60"/>
                  <a:gd name="T11" fmla="*/ 18 h 54"/>
                  <a:gd name="T12" fmla="*/ 6 w 60"/>
                  <a:gd name="T13" fmla="*/ 30 h 54"/>
                  <a:gd name="T14" fmla="*/ 12 w 60"/>
                  <a:gd name="T15" fmla="*/ 42 h 54"/>
                  <a:gd name="T16" fmla="*/ 12 w 60"/>
                  <a:gd name="T17" fmla="*/ 42 h 54"/>
                  <a:gd name="T18" fmla="*/ 30 w 60"/>
                  <a:gd name="T19" fmla="*/ 54 h 54"/>
                  <a:gd name="T20" fmla="*/ 42 w 60"/>
                  <a:gd name="T21" fmla="*/ 54 h 54"/>
                  <a:gd name="T22" fmla="*/ 54 w 60"/>
                  <a:gd name="T23" fmla="*/ 48 h 54"/>
                  <a:gd name="T24" fmla="*/ 54 w 60"/>
                  <a:gd name="T25" fmla="*/ 48 h 54"/>
                  <a:gd name="T26" fmla="*/ 60 w 60"/>
                  <a:gd name="T27" fmla="*/ 42 h 54"/>
                  <a:gd name="T28" fmla="*/ 54 w 60"/>
                  <a:gd name="T29" fmla="*/ 24 h 54"/>
                  <a:gd name="T30" fmla="*/ 42 w 60"/>
                  <a:gd name="T31" fmla="*/ 12 h 54"/>
                  <a:gd name="T32" fmla="*/ 42 w 60"/>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42" y="12"/>
                    </a:moveTo>
                    <a:lnTo>
                      <a:pt x="30" y="6"/>
                    </a:lnTo>
                    <a:lnTo>
                      <a:pt x="18" y="0"/>
                    </a:lnTo>
                    <a:lnTo>
                      <a:pt x="6" y="6"/>
                    </a:lnTo>
                    <a:lnTo>
                      <a:pt x="0" y="18"/>
                    </a:lnTo>
                    <a:lnTo>
                      <a:pt x="6" y="30"/>
                    </a:lnTo>
                    <a:lnTo>
                      <a:pt x="12" y="42"/>
                    </a:lnTo>
                    <a:lnTo>
                      <a:pt x="30" y="54"/>
                    </a:lnTo>
                    <a:lnTo>
                      <a:pt x="42" y="54"/>
                    </a:lnTo>
                    <a:lnTo>
                      <a:pt x="54" y="48"/>
                    </a:lnTo>
                    <a:lnTo>
                      <a:pt x="60" y="42"/>
                    </a:lnTo>
                    <a:lnTo>
                      <a:pt x="54" y="24"/>
                    </a:lnTo>
                    <a:lnTo>
                      <a:pt x="42" y="12"/>
                    </a:lnTo>
                    <a:close/>
                  </a:path>
                </a:pathLst>
              </a:custGeom>
              <a:solidFill>
                <a:srgbClr val="FA8086"/>
              </a:solidFill>
              <a:ln w="9525">
                <a:noFill/>
                <a:round/>
                <a:headEnd/>
                <a:tailEnd/>
              </a:ln>
            </p:spPr>
            <p:txBody>
              <a:bodyPr tIns="91440" bIns="91440"/>
              <a:lstStyle/>
              <a:p>
                <a:endParaRPr lang="en-US"/>
              </a:p>
            </p:txBody>
          </p:sp>
          <p:sp>
            <p:nvSpPr>
              <p:cNvPr id="24027" name="Freeform 32"/>
              <p:cNvSpPr>
                <a:spLocks/>
              </p:cNvSpPr>
              <p:nvPr/>
            </p:nvSpPr>
            <p:spPr bwMode="auto">
              <a:xfrm>
                <a:off x="1562" y="2693"/>
                <a:ext cx="60" cy="54"/>
              </a:xfrm>
              <a:custGeom>
                <a:avLst/>
                <a:gdLst>
                  <a:gd name="T0" fmla="*/ 42 w 60"/>
                  <a:gd name="T1" fmla="*/ 12 h 54"/>
                  <a:gd name="T2" fmla="*/ 30 w 60"/>
                  <a:gd name="T3" fmla="*/ 6 h 54"/>
                  <a:gd name="T4" fmla="*/ 18 w 60"/>
                  <a:gd name="T5" fmla="*/ 0 h 54"/>
                  <a:gd name="T6" fmla="*/ 6 w 60"/>
                  <a:gd name="T7" fmla="*/ 6 h 54"/>
                  <a:gd name="T8" fmla="*/ 6 w 60"/>
                  <a:gd name="T9" fmla="*/ 6 h 54"/>
                  <a:gd name="T10" fmla="*/ 0 w 60"/>
                  <a:gd name="T11" fmla="*/ 18 h 54"/>
                  <a:gd name="T12" fmla="*/ 6 w 60"/>
                  <a:gd name="T13" fmla="*/ 30 h 54"/>
                  <a:gd name="T14" fmla="*/ 12 w 60"/>
                  <a:gd name="T15" fmla="*/ 42 h 54"/>
                  <a:gd name="T16" fmla="*/ 12 w 60"/>
                  <a:gd name="T17" fmla="*/ 42 h 54"/>
                  <a:gd name="T18" fmla="*/ 30 w 60"/>
                  <a:gd name="T19" fmla="*/ 54 h 54"/>
                  <a:gd name="T20" fmla="*/ 42 w 60"/>
                  <a:gd name="T21" fmla="*/ 54 h 54"/>
                  <a:gd name="T22" fmla="*/ 54 w 60"/>
                  <a:gd name="T23" fmla="*/ 48 h 54"/>
                  <a:gd name="T24" fmla="*/ 54 w 60"/>
                  <a:gd name="T25" fmla="*/ 48 h 54"/>
                  <a:gd name="T26" fmla="*/ 60 w 60"/>
                  <a:gd name="T27" fmla="*/ 42 h 54"/>
                  <a:gd name="T28" fmla="*/ 54 w 60"/>
                  <a:gd name="T29" fmla="*/ 24 h 54"/>
                  <a:gd name="T30" fmla="*/ 42 w 60"/>
                  <a:gd name="T31" fmla="*/ 12 h 54"/>
                  <a:gd name="T32" fmla="*/ 42 w 60"/>
                  <a:gd name="T33" fmla="*/ 12 h 54"/>
                  <a:gd name="T34" fmla="*/ 42 w 60"/>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42" y="12"/>
                    </a:moveTo>
                    <a:lnTo>
                      <a:pt x="30" y="6"/>
                    </a:lnTo>
                    <a:lnTo>
                      <a:pt x="18" y="0"/>
                    </a:lnTo>
                    <a:lnTo>
                      <a:pt x="6" y="6"/>
                    </a:lnTo>
                    <a:lnTo>
                      <a:pt x="0" y="18"/>
                    </a:lnTo>
                    <a:lnTo>
                      <a:pt x="6" y="30"/>
                    </a:lnTo>
                    <a:lnTo>
                      <a:pt x="12" y="42"/>
                    </a:lnTo>
                    <a:lnTo>
                      <a:pt x="30" y="54"/>
                    </a:lnTo>
                    <a:lnTo>
                      <a:pt x="42" y="54"/>
                    </a:lnTo>
                    <a:lnTo>
                      <a:pt x="54" y="48"/>
                    </a:lnTo>
                    <a:lnTo>
                      <a:pt x="60" y="42"/>
                    </a:lnTo>
                    <a:lnTo>
                      <a:pt x="54" y="24"/>
                    </a:lnTo>
                    <a:lnTo>
                      <a:pt x="42" y="12"/>
                    </a:lnTo>
                  </a:path>
                </a:pathLst>
              </a:custGeom>
              <a:noFill/>
              <a:ln w="9525">
                <a:solidFill>
                  <a:srgbClr val="000000"/>
                </a:solidFill>
                <a:prstDash val="solid"/>
                <a:round/>
                <a:headEnd/>
                <a:tailEnd/>
              </a:ln>
            </p:spPr>
            <p:txBody>
              <a:bodyPr tIns="91440" bIns="91440"/>
              <a:lstStyle/>
              <a:p>
                <a:endParaRPr lang="en-US"/>
              </a:p>
            </p:txBody>
          </p:sp>
          <p:sp>
            <p:nvSpPr>
              <p:cNvPr id="24028" name="Freeform 33"/>
              <p:cNvSpPr>
                <a:spLocks/>
              </p:cNvSpPr>
              <p:nvPr/>
            </p:nvSpPr>
            <p:spPr bwMode="auto">
              <a:xfrm>
                <a:off x="1490" y="2663"/>
                <a:ext cx="66" cy="48"/>
              </a:xfrm>
              <a:custGeom>
                <a:avLst/>
                <a:gdLst>
                  <a:gd name="T0" fmla="*/ 42 w 66"/>
                  <a:gd name="T1" fmla="*/ 6 h 48"/>
                  <a:gd name="T2" fmla="*/ 24 w 66"/>
                  <a:gd name="T3" fmla="*/ 0 h 48"/>
                  <a:gd name="T4" fmla="*/ 12 w 66"/>
                  <a:gd name="T5" fmla="*/ 6 h 48"/>
                  <a:gd name="T6" fmla="*/ 0 w 66"/>
                  <a:gd name="T7" fmla="*/ 12 h 48"/>
                  <a:gd name="T8" fmla="*/ 0 w 66"/>
                  <a:gd name="T9" fmla="*/ 12 h 48"/>
                  <a:gd name="T10" fmla="*/ 0 w 66"/>
                  <a:gd name="T11" fmla="*/ 24 h 48"/>
                  <a:gd name="T12" fmla="*/ 12 w 66"/>
                  <a:gd name="T13" fmla="*/ 36 h 48"/>
                  <a:gd name="T14" fmla="*/ 24 w 66"/>
                  <a:gd name="T15" fmla="*/ 42 h 48"/>
                  <a:gd name="T16" fmla="*/ 24 w 66"/>
                  <a:gd name="T17" fmla="*/ 42 h 48"/>
                  <a:gd name="T18" fmla="*/ 42 w 66"/>
                  <a:gd name="T19" fmla="*/ 48 h 48"/>
                  <a:gd name="T20" fmla="*/ 54 w 66"/>
                  <a:gd name="T21" fmla="*/ 42 h 48"/>
                  <a:gd name="T22" fmla="*/ 66 w 66"/>
                  <a:gd name="T23" fmla="*/ 36 h 48"/>
                  <a:gd name="T24" fmla="*/ 66 w 66"/>
                  <a:gd name="T25" fmla="*/ 36 h 48"/>
                  <a:gd name="T26" fmla="*/ 66 w 66"/>
                  <a:gd name="T27" fmla="*/ 24 h 48"/>
                  <a:gd name="T28" fmla="*/ 54 w 66"/>
                  <a:gd name="T29" fmla="*/ 12 h 48"/>
                  <a:gd name="T30" fmla="*/ 42 w 66"/>
                  <a:gd name="T31" fmla="*/ 6 h 48"/>
                  <a:gd name="T32" fmla="*/ 42 w 66"/>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8"/>
                  <a:gd name="T53" fmla="*/ 66 w 6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8">
                    <a:moveTo>
                      <a:pt x="42" y="6"/>
                    </a:moveTo>
                    <a:lnTo>
                      <a:pt x="24" y="0"/>
                    </a:lnTo>
                    <a:lnTo>
                      <a:pt x="12" y="6"/>
                    </a:lnTo>
                    <a:lnTo>
                      <a:pt x="0" y="12"/>
                    </a:lnTo>
                    <a:lnTo>
                      <a:pt x="0" y="24"/>
                    </a:lnTo>
                    <a:lnTo>
                      <a:pt x="12" y="36"/>
                    </a:lnTo>
                    <a:lnTo>
                      <a:pt x="24" y="42"/>
                    </a:lnTo>
                    <a:lnTo>
                      <a:pt x="42" y="48"/>
                    </a:lnTo>
                    <a:lnTo>
                      <a:pt x="54" y="42"/>
                    </a:lnTo>
                    <a:lnTo>
                      <a:pt x="66" y="36"/>
                    </a:lnTo>
                    <a:lnTo>
                      <a:pt x="66" y="24"/>
                    </a:lnTo>
                    <a:lnTo>
                      <a:pt x="54" y="12"/>
                    </a:lnTo>
                    <a:lnTo>
                      <a:pt x="42" y="6"/>
                    </a:lnTo>
                    <a:close/>
                  </a:path>
                </a:pathLst>
              </a:custGeom>
              <a:solidFill>
                <a:srgbClr val="FA8086"/>
              </a:solidFill>
              <a:ln w="9525">
                <a:noFill/>
                <a:round/>
                <a:headEnd/>
                <a:tailEnd/>
              </a:ln>
            </p:spPr>
            <p:txBody>
              <a:bodyPr tIns="91440" bIns="91440"/>
              <a:lstStyle/>
              <a:p>
                <a:endParaRPr lang="en-US"/>
              </a:p>
            </p:txBody>
          </p:sp>
          <p:sp>
            <p:nvSpPr>
              <p:cNvPr id="24029" name="Freeform 34"/>
              <p:cNvSpPr>
                <a:spLocks/>
              </p:cNvSpPr>
              <p:nvPr/>
            </p:nvSpPr>
            <p:spPr bwMode="auto">
              <a:xfrm>
                <a:off x="1490" y="2663"/>
                <a:ext cx="66" cy="48"/>
              </a:xfrm>
              <a:custGeom>
                <a:avLst/>
                <a:gdLst>
                  <a:gd name="T0" fmla="*/ 42 w 66"/>
                  <a:gd name="T1" fmla="*/ 6 h 48"/>
                  <a:gd name="T2" fmla="*/ 24 w 66"/>
                  <a:gd name="T3" fmla="*/ 0 h 48"/>
                  <a:gd name="T4" fmla="*/ 12 w 66"/>
                  <a:gd name="T5" fmla="*/ 6 h 48"/>
                  <a:gd name="T6" fmla="*/ 0 w 66"/>
                  <a:gd name="T7" fmla="*/ 12 h 48"/>
                  <a:gd name="T8" fmla="*/ 0 w 66"/>
                  <a:gd name="T9" fmla="*/ 12 h 48"/>
                  <a:gd name="T10" fmla="*/ 0 w 66"/>
                  <a:gd name="T11" fmla="*/ 24 h 48"/>
                  <a:gd name="T12" fmla="*/ 12 w 66"/>
                  <a:gd name="T13" fmla="*/ 36 h 48"/>
                  <a:gd name="T14" fmla="*/ 24 w 66"/>
                  <a:gd name="T15" fmla="*/ 42 h 48"/>
                  <a:gd name="T16" fmla="*/ 24 w 66"/>
                  <a:gd name="T17" fmla="*/ 42 h 48"/>
                  <a:gd name="T18" fmla="*/ 42 w 66"/>
                  <a:gd name="T19" fmla="*/ 48 h 48"/>
                  <a:gd name="T20" fmla="*/ 54 w 66"/>
                  <a:gd name="T21" fmla="*/ 42 h 48"/>
                  <a:gd name="T22" fmla="*/ 66 w 66"/>
                  <a:gd name="T23" fmla="*/ 36 h 48"/>
                  <a:gd name="T24" fmla="*/ 66 w 66"/>
                  <a:gd name="T25" fmla="*/ 36 h 48"/>
                  <a:gd name="T26" fmla="*/ 66 w 66"/>
                  <a:gd name="T27" fmla="*/ 24 h 48"/>
                  <a:gd name="T28" fmla="*/ 54 w 66"/>
                  <a:gd name="T29" fmla="*/ 12 h 48"/>
                  <a:gd name="T30" fmla="*/ 42 w 66"/>
                  <a:gd name="T31" fmla="*/ 6 h 48"/>
                  <a:gd name="T32" fmla="*/ 42 w 66"/>
                  <a:gd name="T33" fmla="*/ 6 h 48"/>
                  <a:gd name="T34" fmla="*/ 42 w 66"/>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8"/>
                  <a:gd name="T56" fmla="*/ 66 w 6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8">
                    <a:moveTo>
                      <a:pt x="42" y="6"/>
                    </a:moveTo>
                    <a:lnTo>
                      <a:pt x="24" y="0"/>
                    </a:lnTo>
                    <a:lnTo>
                      <a:pt x="12" y="6"/>
                    </a:lnTo>
                    <a:lnTo>
                      <a:pt x="0" y="12"/>
                    </a:lnTo>
                    <a:lnTo>
                      <a:pt x="0" y="24"/>
                    </a:lnTo>
                    <a:lnTo>
                      <a:pt x="12" y="36"/>
                    </a:lnTo>
                    <a:lnTo>
                      <a:pt x="24" y="42"/>
                    </a:lnTo>
                    <a:lnTo>
                      <a:pt x="42" y="48"/>
                    </a:lnTo>
                    <a:lnTo>
                      <a:pt x="54" y="42"/>
                    </a:lnTo>
                    <a:lnTo>
                      <a:pt x="66" y="36"/>
                    </a:lnTo>
                    <a:lnTo>
                      <a:pt x="66" y="24"/>
                    </a:lnTo>
                    <a:lnTo>
                      <a:pt x="54" y="12"/>
                    </a:lnTo>
                    <a:lnTo>
                      <a:pt x="42" y="6"/>
                    </a:lnTo>
                  </a:path>
                </a:pathLst>
              </a:custGeom>
              <a:noFill/>
              <a:ln w="9525">
                <a:solidFill>
                  <a:srgbClr val="000000"/>
                </a:solidFill>
                <a:prstDash val="solid"/>
                <a:round/>
                <a:headEnd/>
                <a:tailEnd/>
              </a:ln>
            </p:spPr>
            <p:txBody>
              <a:bodyPr tIns="91440" bIns="91440"/>
              <a:lstStyle/>
              <a:p>
                <a:endParaRPr lang="en-US"/>
              </a:p>
            </p:txBody>
          </p:sp>
          <p:sp>
            <p:nvSpPr>
              <p:cNvPr id="24030" name="Freeform 35"/>
              <p:cNvSpPr>
                <a:spLocks/>
              </p:cNvSpPr>
              <p:nvPr/>
            </p:nvSpPr>
            <p:spPr bwMode="auto">
              <a:xfrm>
                <a:off x="1412" y="2657"/>
                <a:ext cx="66" cy="42"/>
              </a:xfrm>
              <a:custGeom>
                <a:avLst/>
                <a:gdLst>
                  <a:gd name="T0" fmla="*/ 36 w 66"/>
                  <a:gd name="T1" fmla="*/ 0 h 42"/>
                  <a:gd name="T2" fmla="*/ 18 w 66"/>
                  <a:gd name="T3" fmla="*/ 6 h 42"/>
                  <a:gd name="T4" fmla="*/ 6 w 66"/>
                  <a:gd name="T5" fmla="*/ 12 h 42"/>
                  <a:gd name="T6" fmla="*/ 0 w 66"/>
                  <a:gd name="T7" fmla="*/ 24 h 42"/>
                  <a:gd name="T8" fmla="*/ 0 w 66"/>
                  <a:gd name="T9" fmla="*/ 24 h 42"/>
                  <a:gd name="T10" fmla="*/ 6 w 66"/>
                  <a:gd name="T11" fmla="*/ 36 h 42"/>
                  <a:gd name="T12" fmla="*/ 18 w 66"/>
                  <a:gd name="T13" fmla="*/ 42 h 42"/>
                  <a:gd name="T14" fmla="*/ 36 w 66"/>
                  <a:gd name="T15" fmla="*/ 42 h 42"/>
                  <a:gd name="T16" fmla="*/ 36 w 66"/>
                  <a:gd name="T17" fmla="*/ 42 h 42"/>
                  <a:gd name="T18" fmla="*/ 54 w 66"/>
                  <a:gd name="T19" fmla="*/ 42 h 42"/>
                  <a:gd name="T20" fmla="*/ 66 w 66"/>
                  <a:gd name="T21" fmla="*/ 36 h 42"/>
                  <a:gd name="T22" fmla="*/ 66 w 66"/>
                  <a:gd name="T23" fmla="*/ 24 h 42"/>
                  <a:gd name="T24" fmla="*/ 66 w 66"/>
                  <a:gd name="T25" fmla="*/ 24 h 42"/>
                  <a:gd name="T26" fmla="*/ 66 w 66"/>
                  <a:gd name="T27" fmla="*/ 12 h 42"/>
                  <a:gd name="T28" fmla="*/ 54 w 66"/>
                  <a:gd name="T29" fmla="*/ 6 h 42"/>
                  <a:gd name="T30" fmla="*/ 36 w 66"/>
                  <a:gd name="T31" fmla="*/ 0 h 42"/>
                  <a:gd name="T32" fmla="*/ 36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36" y="0"/>
                    </a:moveTo>
                    <a:lnTo>
                      <a:pt x="18" y="6"/>
                    </a:lnTo>
                    <a:lnTo>
                      <a:pt x="6" y="12"/>
                    </a:lnTo>
                    <a:lnTo>
                      <a:pt x="0" y="24"/>
                    </a:lnTo>
                    <a:lnTo>
                      <a:pt x="6" y="36"/>
                    </a:lnTo>
                    <a:lnTo>
                      <a:pt x="18" y="42"/>
                    </a:lnTo>
                    <a:lnTo>
                      <a:pt x="36" y="42"/>
                    </a:lnTo>
                    <a:lnTo>
                      <a:pt x="54" y="42"/>
                    </a:lnTo>
                    <a:lnTo>
                      <a:pt x="66" y="36"/>
                    </a:lnTo>
                    <a:lnTo>
                      <a:pt x="66" y="24"/>
                    </a:lnTo>
                    <a:lnTo>
                      <a:pt x="66" y="12"/>
                    </a:lnTo>
                    <a:lnTo>
                      <a:pt x="54" y="6"/>
                    </a:lnTo>
                    <a:lnTo>
                      <a:pt x="36" y="0"/>
                    </a:lnTo>
                    <a:close/>
                  </a:path>
                </a:pathLst>
              </a:custGeom>
              <a:solidFill>
                <a:srgbClr val="FA8086"/>
              </a:solidFill>
              <a:ln w="9525">
                <a:noFill/>
                <a:round/>
                <a:headEnd/>
                <a:tailEnd/>
              </a:ln>
            </p:spPr>
            <p:txBody>
              <a:bodyPr tIns="91440" bIns="91440"/>
              <a:lstStyle/>
              <a:p>
                <a:endParaRPr lang="en-US"/>
              </a:p>
            </p:txBody>
          </p:sp>
          <p:sp>
            <p:nvSpPr>
              <p:cNvPr id="24031" name="Freeform 36"/>
              <p:cNvSpPr>
                <a:spLocks/>
              </p:cNvSpPr>
              <p:nvPr/>
            </p:nvSpPr>
            <p:spPr bwMode="auto">
              <a:xfrm>
                <a:off x="1412" y="2657"/>
                <a:ext cx="66" cy="42"/>
              </a:xfrm>
              <a:custGeom>
                <a:avLst/>
                <a:gdLst>
                  <a:gd name="T0" fmla="*/ 36 w 66"/>
                  <a:gd name="T1" fmla="*/ 0 h 42"/>
                  <a:gd name="T2" fmla="*/ 18 w 66"/>
                  <a:gd name="T3" fmla="*/ 6 h 42"/>
                  <a:gd name="T4" fmla="*/ 6 w 66"/>
                  <a:gd name="T5" fmla="*/ 12 h 42"/>
                  <a:gd name="T6" fmla="*/ 0 w 66"/>
                  <a:gd name="T7" fmla="*/ 24 h 42"/>
                  <a:gd name="T8" fmla="*/ 0 w 66"/>
                  <a:gd name="T9" fmla="*/ 24 h 42"/>
                  <a:gd name="T10" fmla="*/ 6 w 66"/>
                  <a:gd name="T11" fmla="*/ 36 h 42"/>
                  <a:gd name="T12" fmla="*/ 18 w 66"/>
                  <a:gd name="T13" fmla="*/ 42 h 42"/>
                  <a:gd name="T14" fmla="*/ 36 w 66"/>
                  <a:gd name="T15" fmla="*/ 42 h 42"/>
                  <a:gd name="T16" fmla="*/ 36 w 66"/>
                  <a:gd name="T17" fmla="*/ 42 h 42"/>
                  <a:gd name="T18" fmla="*/ 54 w 66"/>
                  <a:gd name="T19" fmla="*/ 42 h 42"/>
                  <a:gd name="T20" fmla="*/ 66 w 66"/>
                  <a:gd name="T21" fmla="*/ 36 h 42"/>
                  <a:gd name="T22" fmla="*/ 66 w 66"/>
                  <a:gd name="T23" fmla="*/ 24 h 42"/>
                  <a:gd name="T24" fmla="*/ 66 w 66"/>
                  <a:gd name="T25" fmla="*/ 24 h 42"/>
                  <a:gd name="T26" fmla="*/ 66 w 66"/>
                  <a:gd name="T27" fmla="*/ 12 h 42"/>
                  <a:gd name="T28" fmla="*/ 54 w 66"/>
                  <a:gd name="T29" fmla="*/ 6 h 42"/>
                  <a:gd name="T30" fmla="*/ 36 w 66"/>
                  <a:gd name="T31" fmla="*/ 0 h 42"/>
                  <a:gd name="T32" fmla="*/ 36 w 66"/>
                  <a:gd name="T33" fmla="*/ 0 h 42"/>
                  <a:gd name="T34" fmla="*/ 36 w 6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36" y="0"/>
                    </a:moveTo>
                    <a:lnTo>
                      <a:pt x="18" y="6"/>
                    </a:lnTo>
                    <a:lnTo>
                      <a:pt x="6" y="12"/>
                    </a:lnTo>
                    <a:lnTo>
                      <a:pt x="0" y="24"/>
                    </a:lnTo>
                    <a:lnTo>
                      <a:pt x="6" y="36"/>
                    </a:lnTo>
                    <a:lnTo>
                      <a:pt x="18" y="42"/>
                    </a:lnTo>
                    <a:lnTo>
                      <a:pt x="36" y="42"/>
                    </a:lnTo>
                    <a:lnTo>
                      <a:pt x="54" y="42"/>
                    </a:lnTo>
                    <a:lnTo>
                      <a:pt x="66" y="36"/>
                    </a:lnTo>
                    <a:lnTo>
                      <a:pt x="66" y="24"/>
                    </a:lnTo>
                    <a:lnTo>
                      <a:pt x="66" y="12"/>
                    </a:lnTo>
                    <a:lnTo>
                      <a:pt x="54" y="6"/>
                    </a:lnTo>
                    <a:lnTo>
                      <a:pt x="36" y="0"/>
                    </a:lnTo>
                  </a:path>
                </a:pathLst>
              </a:custGeom>
              <a:noFill/>
              <a:ln w="9525">
                <a:solidFill>
                  <a:srgbClr val="000000"/>
                </a:solidFill>
                <a:prstDash val="solid"/>
                <a:round/>
                <a:headEnd/>
                <a:tailEnd/>
              </a:ln>
            </p:spPr>
            <p:txBody>
              <a:bodyPr tIns="91440" bIns="91440"/>
              <a:lstStyle/>
              <a:p>
                <a:endParaRPr lang="en-US"/>
              </a:p>
            </p:txBody>
          </p:sp>
          <p:sp>
            <p:nvSpPr>
              <p:cNvPr id="24032" name="Freeform 37"/>
              <p:cNvSpPr>
                <a:spLocks/>
              </p:cNvSpPr>
              <p:nvPr/>
            </p:nvSpPr>
            <p:spPr bwMode="auto">
              <a:xfrm>
                <a:off x="1340" y="2681"/>
                <a:ext cx="66" cy="42"/>
              </a:xfrm>
              <a:custGeom>
                <a:avLst/>
                <a:gdLst>
                  <a:gd name="T0" fmla="*/ 24 w 66"/>
                  <a:gd name="T1" fmla="*/ 0 h 42"/>
                  <a:gd name="T2" fmla="*/ 12 w 66"/>
                  <a:gd name="T3" fmla="*/ 12 h 42"/>
                  <a:gd name="T4" fmla="*/ 0 w 66"/>
                  <a:gd name="T5" fmla="*/ 24 h 42"/>
                  <a:gd name="T6" fmla="*/ 0 w 66"/>
                  <a:gd name="T7" fmla="*/ 30 h 42"/>
                  <a:gd name="T8" fmla="*/ 0 w 66"/>
                  <a:gd name="T9" fmla="*/ 30 h 42"/>
                  <a:gd name="T10" fmla="*/ 12 w 66"/>
                  <a:gd name="T11" fmla="*/ 42 h 42"/>
                  <a:gd name="T12" fmla="*/ 24 w 66"/>
                  <a:gd name="T13" fmla="*/ 42 h 42"/>
                  <a:gd name="T14" fmla="*/ 42 w 66"/>
                  <a:gd name="T15" fmla="*/ 42 h 42"/>
                  <a:gd name="T16" fmla="*/ 42 w 66"/>
                  <a:gd name="T17" fmla="*/ 42 h 42"/>
                  <a:gd name="T18" fmla="*/ 54 w 66"/>
                  <a:gd name="T19" fmla="*/ 30 h 42"/>
                  <a:gd name="T20" fmla="*/ 66 w 66"/>
                  <a:gd name="T21" fmla="*/ 18 h 42"/>
                  <a:gd name="T22" fmla="*/ 66 w 66"/>
                  <a:gd name="T23" fmla="*/ 6 h 42"/>
                  <a:gd name="T24" fmla="*/ 66 w 66"/>
                  <a:gd name="T25" fmla="*/ 6 h 42"/>
                  <a:gd name="T26" fmla="*/ 54 w 66"/>
                  <a:gd name="T27" fmla="*/ 0 h 42"/>
                  <a:gd name="T28" fmla="*/ 42 w 66"/>
                  <a:gd name="T29" fmla="*/ 0 h 42"/>
                  <a:gd name="T30" fmla="*/ 24 w 66"/>
                  <a:gd name="T31" fmla="*/ 0 h 42"/>
                  <a:gd name="T32" fmla="*/ 24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24" y="0"/>
                    </a:moveTo>
                    <a:lnTo>
                      <a:pt x="12" y="12"/>
                    </a:lnTo>
                    <a:lnTo>
                      <a:pt x="0" y="24"/>
                    </a:lnTo>
                    <a:lnTo>
                      <a:pt x="0" y="30"/>
                    </a:lnTo>
                    <a:lnTo>
                      <a:pt x="12" y="42"/>
                    </a:lnTo>
                    <a:lnTo>
                      <a:pt x="24" y="42"/>
                    </a:lnTo>
                    <a:lnTo>
                      <a:pt x="42" y="42"/>
                    </a:lnTo>
                    <a:lnTo>
                      <a:pt x="54" y="30"/>
                    </a:lnTo>
                    <a:lnTo>
                      <a:pt x="66" y="18"/>
                    </a:lnTo>
                    <a:lnTo>
                      <a:pt x="66" y="6"/>
                    </a:lnTo>
                    <a:lnTo>
                      <a:pt x="54" y="0"/>
                    </a:lnTo>
                    <a:lnTo>
                      <a:pt x="42" y="0"/>
                    </a:lnTo>
                    <a:lnTo>
                      <a:pt x="24" y="0"/>
                    </a:lnTo>
                    <a:close/>
                  </a:path>
                </a:pathLst>
              </a:custGeom>
              <a:solidFill>
                <a:srgbClr val="FA8086"/>
              </a:solidFill>
              <a:ln w="9525">
                <a:noFill/>
                <a:round/>
                <a:headEnd/>
                <a:tailEnd/>
              </a:ln>
            </p:spPr>
            <p:txBody>
              <a:bodyPr tIns="91440" bIns="91440"/>
              <a:lstStyle/>
              <a:p>
                <a:endParaRPr lang="en-US"/>
              </a:p>
            </p:txBody>
          </p:sp>
          <p:sp>
            <p:nvSpPr>
              <p:cNvPr id="24033" name="Freeform 38"/>
              <p:cNvSpPr>
                <a:spLocks/>
              </p:cNvSpPr>
              <p:nvPr/>
            </p:nvSpPr>
            <p:spPr bwMode="auto">
              <a:xfrm>
                <a:off x="1340" y="2681"/>
                <a:ext cx="66" cy="42"/>
              </a:xfrm>
              <a:custGeom>
                <a:avLst/>
                <a:gdLst>
                  <a:gd name="T0" fmla="*/ 24 w 66"/>
                  <a:gd name="T1" fmla="*/ 0 h 42"/>
                  <a:gd name="T2" fmla="*/ 12 w 66"/>
                  <a:gd name="T3" fmla="*/ 12 h 42"/>
                  <a:gd name="T4" fmla="*/ 0 w 66"/>
                  <a:gd name="T5" fmla="*/ 24 h 42"/>
                  <a:gd name="T6" fmla="*/ 0 w 66"/>
                  <a:gd name="T7" fmla="*/ 30 h 42"/>
                  <a:gd name="T8" fmla="*/ 0 w 66"/>
                  <a:gd name="T9" fmla="*/ 30 h 42"/>
                  <a:gd name="T10" fmla="*/ 12 w 66"/>
                  <a:gd name="T11" fmla="*/ 42 h 42"/>
                  <a:gd name="T12" fmla="*/ 24 w 66"/>
                  <a:gd name="T13" fmla="*/ 42 h 42"/>
                  <a:gd name="T14" fmla="*/ 42 w 66"/>
                  <a:gd name="T15" fmla="*/ 42 h 42"/>
                  <a:gd name="T16" fmla="*/ 42 w 66"/>
                  <a:gd name="T17" fmla="*/ 42 h 42"/>
                  <a:gd name="T18" fmla="*/ 54 w 66"/>
                  <a:gd name="T19" fmla="*/ 30 h 42"/>
                  <a:gd name="T20" fmla="*/ 66 w 66"/>
                  <a:gd name="T21" fmla="*/ 18 h 42"/>
                  <a:gd name="T22" fmla="*/ 66 w 66"/>
                  <a:gd name="T23" fmla="*/ 6 h 42"/>
                  <a:gd name="T24" fmla="*/ 66 w 66"/>
                  <a:gd name="T25" fmla="*/ 6 h 42"/>
                  <a:gd name="T26" fmla="*/ 54 w 66"/>
                  <a:gd name="T27" fmla="*/ 0 h 42"/>
                  <a:gd name="T28" fmla="*/ 42 w 66"/>
                  <a:gd name="T29" fmla="*/ 0 h 42"/>
                  <a:gd name="T30" fmla="*/ 24 w 66"/>
                  <a:gd name="T31" fmla="*/ 0 h 42"/>
                  <a:gd name="T32" fmla="*/ 24 w 66"/>
                  <a:gd name="T33" fmla="*/ 0 h 42"/>
                  <a:gd name="T34" fmla="*/ 24 w 6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24" y="0"/>
                    </a:moveTo>
                    <a:lnTo>
                      <a:pt x="12" y="12"/>
                    </a:lnTo>
                    <a:lnTo>
                      <a:pt x="0" y="24"/>
                    </a:lnTo>
                    <a:lnTo>
                      <a:pt x="0" y="30"/>
                    </a:lnTo>
                    <a:lnTo>
                      <a:pt x="12" y="42"/>
                    </a:lnTo>
                    <a:lnTo>
                      <a:pt x="24" y="42"/>
                    </a:lnTo>
                    <a:lnTo>
                      <a:pt x="42" y="42"/>
                    </a:lnTo>
                    <a:lnTo>
                      <a:pt x="54" y="30"/>
                    </a:lnTo>
                    <a:lnTo>
                      <a:pt x="66" y="18"/>
                    </a:lnTo>
                    <a:lnTo>
                      <a:pt x="66" y="6"/>
                    </a:lnTo>
                    <a:lnTo>
                      <a:pt x="54" y="0"/>
                    </a:lnTo>
                    <a:lnTo>
                      <a:pt x="42" y="0"/>
                    </a:lnTo>
                    <a:lnTo>
                      <a:pt x="24" y="0"/>
                    </a:lnTo>
                  </a:path>
                </a:pathLst>
              </a:custGeom>
              <a:noFill/>
              <a:ln w="9525">
                <a:solidFill>
                  <a:srgbClr val="000000"/>
                </a:solidFill>
                <a:prstDash val="solid"/>
                <a:round/>
                <a:headEnd/>
                <a:tailEnd/>
              </a:ln>
            </p:spPr>
            <p:txBody>
              <a:bodyPr tIns="91440" bIns="91440"/>
              <a:lstStyle/>
              <a:p>
                <a:endParaRPr lang="en-US"/>
              </a:p>
            </p:txBody>
          </p:sp>
          <p:sp>
            <p:nvSpPr>
              <p:cNvPr id="24034" name="Freeform 39"/>
              <p:cNvSpPr>
                <a:spLocks/>
              </p:cNvSpPr>
              <p:nvPr/>
            </p:nvSpPr>
            <p:spPr bwMode="auto">
              <a:xfrm>
                <a:off x="1286" y="2723"/>
                <a:ext cx="54" cy="54"/>
              </a:xfrm>
              <a:custGeom>
                <a:avLst/>
                <a:gdLst>
                  <a:gd name="T0" fmla="*/ 12 w 54"/>
                  <a:gd name="T1" fmla="*/ 12 h 54"/>
                  <a:gd name="T2" fmla="*/ 6 w 54"/>
                  <a:gd name="T3" fmla="*/ 24 h 54"/>
                  <a:gd name="T4" fmla="*/ 0 w 54"/>
                  <a:gd name="T5" fmla="*/ 36 h 54"/>
                  <a:gd name="T6" fmla="*/ 6 w 54"/>
                  <a:gd name="T7" fmla="*/ 48 h 54"/>
                  <a:gd name="T8" fmla="*/ 6 w 54"/>
                  <a:gd name="T9" fmla="*/ 48 h 54"/>
                  <a:gd name="T10" fmla="*/ 18 w 54"/>
                  <a:gd name="T11" fmla="*/ 54 h 54"/>
                  <a:gd name="T12" fmla="*/ 30 w 54"/>
                  <a:gd name="T13" fmla="*/ 48 h 54"/>
                  <a:gd name="T14" fmla="*/ 42 w 54"/>
                  <a:gd name="T15" fmla="*/ 42 h 54"/>
                  <a:gd name="T16" fmla="*/ 42 w 54"/>
                  <a:gd name="T17" fmla="*/ 42 h 54"/>
                  <a:gd name="T18" fmla="*/ 54 w 54"/>
                  <a:gd name="T19" fmla="*/ 24 h 54"/>
                  <a:gd name="T20" fmla="*/ 54 w 54"/>
                  <a:gd name="T21" fmla="*/ 12 h 54"/>
                  <a:gd name="T22" fmla="*/ 54 w 54"/>
                  <a:gd name="T23" fmla="*/ 0 h 54"/>
                  <a:gd name="T24" fmla="*/ 54 w 54"/>
                  <a:gd name="T25" fmla="*/ 0 h 54"/>
                  <a:gd name="T26" fmla="*/ 42 w 54"/>
                  <a:gd name="T27" fmla="*/ 0 h 54"/>
                  <a:gd name="T28" fmla="*/ 30 w 54"/>
                  <a:gd name="T29" fmla="*/ 0 h 54"/>
                  <a:gd name="T30" fmla="*/ 12 w 54"/>
                  <a:gd name="T31" fmla="*/ 12 h 54"/>
                  <a:gd name="T32" fmla="*/ 12 w 54"/>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12"/>
                    </a:moveTo>
                    <a:lnTo>
                      <a:pt x="6" y="24"/>
                    </a:lnTo>
                    <a:lnTo>
                      <a:pt x="0" y="36"/>
                    </a:lnTo>
                    <a:lnTo>
                      <a:pt x="6" y="48"/>
                    </a:lnTo>
                    <a:lnTo>
                      <a:pt x="18" y="54"/>
                    </a:lnTo>
                    <a:lnTo>
                      <a:pt x="30" y="48"/>
                    </a:lnTo>
                    <a:lnTo>
                      <a:pt x="42" y="42"/>
                    </a:lnTo>
                    <a:lnTo>
                      <a:pt x="54" y="24"/>
                    </a:lnTo>
                    <a:lnTo>
                      <a:pt x="54" y="12"/>
                    </a:lnTo>
                    <a:lnTo>
                      <a:pt x="54" y="0"/>
                    </a:lnTo>
                    <a:lnTo>
                      <a:pt x="42" y="0"/>
                    </a:lnTo>
                    <a:lnTo>
                      <a:pt x="30" y="0"/>
                    </a:lnTo>
                    <a:lnTo>
                      <a:pt x="12" y="12"/>
                    </a:lnTo>
                    <a:close/>
                  </a:path>
                </a:pathLst>
              </a:custGeom>
              <a:solidFill>
                <a:srgbClr val="FA8086"/>
              </a:solidFill>
              <a:ln w="9525">
                <a:noFill/>
                <a:round/>
                <a:headEnd/>
                <a:tailEnd/>
              </a:ln>
            </p:spPr>
            <p:txBody>
              <a:bodyPr tIns="91440" bIns="91440"/>
              <a:lstStyle/>
              <a:p>
                <a:endParaRPr lang="en-US"/>
              </a:p>
            </p:txBody>
          </p:sp>
          <p:sp>
            <p:nvSpPr>
              <p:cNvPr id="24035" name="Freeform 40"/>
              <p:cNvSpPr>
                <a:spLocks/>
              </p:cNvSpPr>
              <p:nvPr/>
            </p:nvSpPr>
            <p:spPr bwMode="auto">
              <a:xfrm>
                <a:off x="1286" y="2723"/>
                <a:ext cx="54" cy="54"/>
              </a:xfrm>
              <a:custGeom>
                <a:avLst/>
                <a:gdLst>
                  <a:gd name="T0" fmla="*/ 12 w 54"/>
                  <a:gd name="T1" fmla="*/ 12 h 54"/>
                  <a:gd name="T2" fmla="*/ 6 w 54"/>
                  <a:gd name="T3" fmla="*/ 24 h 54"/>
                  <a:gd name="T4" fmla="*/ 0 w 54"/>
                  <a:gd name="T5" fmla="*/ 36 h 54"/>
                  <a:gd name="T6" fmla="*/ 6 w 54"/>
                  <a:gd name="T7" fmla="*/ 48 h 54"/>
                  <a:gd name="T8" fmla="*/ 6 w 54"/>
                  <a:gd name="T9" fmla="*/ 48 h 54"/>
                  <a:gd name="T10" fmla="*/ 18 w 54"/>
                  <a:gd name="T11" fmla="*/ 54 h 54"/>
                  <a:gd name="T12" fmla="*/ 30 w 54"/>
                  <a:gd name="T13" fmla="*/ 48 h 54"/>
                  <a:gd name="T14" fmla="*/ 42 w 54"/>
                  <a:gd name="T15" fmla="*/ 42 h 54"/>
                  <a:gd name="T16" fmla="*/ 42 w 54"/>
                  <a:gd name="T17" fmla="*/ 42 h 54"/>
                  <a:gd name="T18" fmla="*/ 54 w 54"/>
                  <a:gd name="T19" fmla="*/ 24 h 54"/>
                  <a:gd name="T20" fmla="*/ 54 w 54"/>
                  <a:gd name="T21" fmla="*/ 12 h 54"/>
                  <a:gd name="T22" fmla="*/ 54 w 54"/>
                  <a:gd name="T23" fmla="*/ 0 h 54"/>
                  <a:gd name="T24" fmla="*/ 54 w 54"/>
                  <a:gd name="T25" fmla="*/ 0 h 54"/>
                  <a:gd name="T26" fmla="*/ 42 w 54"/>
                  <a:gd name="T27" fmla="*/ 0 h 54"/>
                  <a:gd name="T28" fmla="*/ 30 w 54"/>
                  <a:gd name="T29" fmla="*/ 0 h 54"/>
                  <a:gd name="T30" fmla="*/ 12 w 54"/>
                  <a:gd name="T31" fmla="*/ 12 h 54"/>
                  <a:gd name="T32" fmla="*/ 12 w 54"/>
                  <a:gd name="T33" fmla="*/ 12 h 54"/>
                  <a:gd name="T34" fmla="*/ 12 w 54"/>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12"/>
                    </a:moveTo>
                    <a:lnTo>
                      <a:pt x="6" y="24"/>
                    </a:lnTo>
                    <a:lnTo>
                      <a:pt x="0" y="36"/>
                    </a:lnTo>
                    <a:lnTo>
                      <a:pt x="6" y="48"/>
                    </a:lnTo>
                    <a:lnTo>
                      <a:pt x="18" y="54"/>
                    </a:lnTo>
                    <a:lnTo>
                      <a:pt x="30" y="48"/>
                    </a:lnTo>
                    <a:lnTo>
                      <a:pt x="42" y="42"/>
                    </a:lnTo>
                    <a:lnTo>
                      <a:pt x="54" y="24"/>
                    </a:lnTo>
                    <a:lnTo>
                      <a:pt x="54" y="12"/>
                    </a:lnTo>
                    <a:lnTo>
                      <a:pt x="54" y="0"/>
                    </a:lnTo>
                    <a:lnTo>
                      <a:pt x="42" y="0"/>
                    </a:lnTo>
                    <a:lnTo>
                      <a:pt x="30" y="0"/>
                    </a:lnTo>
                    <a:lnTo>
                      <a:pt x="12" y="12"/>
                    </a:lnTo>
                  </a:path>
                </a:pathLst>
              </a:custGeom>
              <a:noFill/>
              <a:ln w="9525">
                <a:solidFill>
                  <a:srgbClr val="000000"/>
                </a:solidFill>
                <a:prstDash val="solid"/>
                <a:round/>
                <a:headEnd/>
                <a:tailEnd/>
              </a:ln>
            </p:spPr>
            <p:txBody>
              <a:bodyPr tIns="91440" bIns="91440"/>
              <a:lstStyle/>
              <a:p>
                <a:endParaRPr lang="en-US"/>
              </a:p>
            </p:txBody>
          </p:sp>
          <p:sp>
            <p:nvSpPr>
              <p:cNvPr id="24036" name="Freeform 41"/>
              <p:cNvSpPr>
                <a:spLocks/>
              </p:cNvSpPr>
              <p:nvPr/>
            </p:nvSpPr>
            <p:spPr bwMode="auto">
              <a:xfrm>
                <a:off x="1256" y="2783"/>
                <a:ext cx="48" cy="60"/>
              </a:xfrm>
              <a:custGeom>
                <a:avLst/>
                <a:gdLst>
                  <a:gd name="T0" fmla="*/ 0 w 48"/>
                  <a:gd name="T1" fmla="*/ 24 h 60"/>
                  <a:gd name="T2" fmla="*/ 0 w 48"/>
                  <a:gd name="T3" fmla="*/ 36 h 60"/>
                  <a:gd name="T4" fmla="*/ 0 w 48"/>
                  <a:gd name="T5" fmla="*/ 48 h 60"/>
                  <a:gd name="T6" fmla="*/ 12 w 48"/>
                  <a:gd name="T7" fmla="*/ 60 h 60"/>
                  <a:gd name="T8" fmla="*/ 12 w 48"/>
                  <a:gd name="T9" fmla="*/ 60 h 60"/>
                  <a:gd name="T10" fmla="*/ 24 w 48"/>
                  <a:gd name="T11" fmla="*/ 60 h 60"/>
                  <a:gd name="T12" fmla="*/ 36 w 48"/>
                  <a:gd name="T13" fmla="*/ 48 h 60"/>
                  <a:gd name="T14" fmla="*/ 42 w 48"/>
                  <a:gd name="T15" fmla="*/ 36 h 60"/>
                  <a:gd name="T16" fmla="*/ 42 w 48"/>
                  <a:gd name="T17" fmla="*/ 36 h 60"/>
                  <a:gd name="T18" fmla="*/ 48 w 48"/>
                  <a:gd name="T19" fmla="*/ 18 h 60"/>
                  <a:gd name="T20" fmla="*/ 42 w 48"/>
                  <a:gd name="T21" fmla="*/ 6 h 60"/>
                  <a:gd name="T22" fmla="*/ 36 w 48"/>
                  <a:gd name="T23" fmla="*/ 0 h 60"/>
                  <a:gd name="T24" fmla="*/ 36 w 48"/>
                  <a:gd name="T25" fmla="*/ 0 h 60"/>
                  <a:gd name="T26" fmla="*/ 24 w 48"/>
                  <a:gd name="T27" fmla="*/ 0 h 60"/>
                  <a:gd name="T28" fmla="*/ 12 w 48"/>
                  <a:gd name="T29" fmla="*/ 6 h 60"/>
                  <a:gd name="T30" fmla="*/ 0 w 48"/>
                  <a:gd name="T31" fmla="*/ 24 h 60"/>
                  <a:gd name="T32" fmla="*/ 0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0" y="24"/>
                    </a:moveTo>
                    <a:lnTo>
                      <a:pt x="0" y="36"/>
                    </a:lnTo>
                    <a:lnTo>
                      <a:pt x="0" y="48"/>
                    </a:lnTo>
                    <a:lnTo>
                      <a:pt x="12" y="60"/>
                    </a:lnTo>
                    <a:lnTo>
                      <a:pt x="24" y="60"/>
                    </a:lnTo>
                    <a:lnTo>
                      <a:pt x="36" y="48"/>
                    </a:lnTo>
                    <a:lnTo>
                      <a:pt x="42" y="36"/>
                    </a:lnTo>
                    <a:lnTo>
                      <a:pt x="48" y="18"/>
                    </a:lnTo>
                    <a:lnTo>
                      <a:pt x="42" y="6"/>
                    </a:lnTo>
                    <a:lnTo>
                      <a:pt x="36" y="0"/>
                    </a:lnTo>
                    <a:lnTo>
                      <a:pt x="24" y="0"/>
                    </a:lnTo>
                    <a:lnTo>
                      <a:pt x="12" y="6"/>
                    </a:lnTo>
                    <a:lnTo>
                      <a:pt x="0" y="24"/>
                    </a:lnTo>
                    <a:close/>
                  </a:path>
                </a:pathLst>
              </a:custGeom>
              <a:solidFill>
                <a:srgbClr val="FA8086"/>
              </a:solidFill>
              <a:ln w="9525">
                <a:noFill/>
                <a:round/>
                <a:headEnd/>
                <a:tailEnd/>
              </a:ln>
            </p:spPr>
            <p:txBody>
              <a:bodyPr tIns="91440" bIns="91440"/>
              <a:lstStyle/>
              <a:p>
                <a:endParaRPr lang="en-US"/>
              </a:p>
            </p:txBody>
          </p:sp>
          <p:sp>
            <p:nvSpPr>
              <p:cNvPr id="24037" name="Freeform 42"/>
              <p:cNvSpPr>
                <a:spLocks/>
              </p:cNvSpPr>
              <p:nvPr/>
            </p:nvSpPr>
            <p:spPr bwMode="auto">
              <a:xfrm>
                <a:off x="1256" y="2783"/>
                <a:ext cx="48" cy="60"/>
              </a:xfrm>
              <a:custGeom>
                <a:avLst/>
                <a:gdLst>
                  <a:gd name="T0" fmla="*/ 0 w 48"/>
                  <a:gd name="T1" fmla="*/ 24 h 60"/>
                  <a:gd name="T2" fmla="*/ 0 w 48"/>
                  <a:gd name="T3" fmla="*/ 36 h 60"/>
                  <a:gd name="T4" fmla="*/ 0 w 48"/>
                  <a:gd name="T5" fmla="*/ 48 h 60"/>
                  <a:gd name="T6" fmla="*/ 12 w 48"/>
                  <a:gd name="T7" fmla="*/ 60 h 60"/>
                  <a:gd name="T8" fmla="*/ 12 w 48"/>
                  <a:gd name="T9" fmla="*/ 60 h 60"/>
                  <a:gd name="T10" fmla="*/ 24 w 48"/>
                  <a:gd name="T11" fmla="*/ 60 h 60"/>
                  <a:gd name="T12" fmla="*/ 36 w 48"/>
                  <a:gd name="T13" fmla="*/ 48 h 60"/>
                  <a:gd name="T14" fmla="*/ 42 w 48"/>
                  <a:gd name="T15" fmla="*/ 36 h 60"/>
                  <a:gd name="T16" fmla="*/ 42 w 48"/>
                  <a:gd name="T17" fmla="*/ 36 h 60"/>
                  <a:gd name="T18" fmla="*/ 48 w 48"/>
                  <a:gd name="T19" fmla="*/ 18 h 60"/>
                  <a:gd name="T20" fmla="*/ 42 w 48"/>
                  <a:gd name="T21" fmla="*/ 6 h 60"/>
                  <a:gd name="T22" fmla="*/ 36 w 48"/>
                  <a:gd name="T23" fmla="*/ 0 h 60"/>
                  <a:gd name="T24" fmla="*/ 36 w 48"/>
                  <a:gd name="T25" fmla="*/ 0 h 60"/>
                  <a:gd name="T26" fmla="*/ 24 w 48"/>
                  <a:gd name="T27" fmla="*/ 0 h 60"/>
                  <a:gd name="T28" fmla="*/ 12 w 48"/>
                  <a:gd name="T29" fmla="*/ 6 h 60"/>
                  <a:gd name="T30" fmla="*/ 0 w 48"/>
                  <a:gd name="T31" fmla="*/ 24 h 60"/>
                  <a:gd name="T32" fmla="*/ 0 w 48"/>
                  <a:gd name="T33" fmla="*/ 24 h 60"/>
                  <a:gd name="T34" fmla="*/ 0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0" y="24"/>
                    </a:moveTo>
                    <a:lnTo>
                      <a:pt x="0" y="36"/>
                    </a:lnTo>
                    <a:lnTo>
                      <a:pt x="0" y="48"/>
                    </a:lnTo>
                    <a:lnTo>
                      <a:pt x="12" y="60"/>
                    </a:lnTo>
                    <a:lnTo>
                      <a:pt x="24" y="60"/>
                    </a:lnTo>
                    <a:lnTo>
                      <a:pt x="36" y="48"/>
                    </a:lnTo>
                    <a:lnTo>
                      <a:pt x="42" y="36"/>
                    </a:lnTo>
                    <a:lnTo>
                      <a:pt x="48" y="18"/>
                    </a:lnTo>
                    <a:lnTo>
                      <a:pt x="42" y="6"/>
                    </a:lnTo>
                    <a:lnTo>
                      <a:pt x="36" y="0"/>
                    </a:lnTo>
                    <a:lnTo>
                      <a:pt x="24" y="0"/>
                    </a:lnTo>
                    <a:lnTo>
                      <a:pt x="12" y="6"/>
                    </a:lnTo>
                    <a:lnTo>
                      <a:pt x="0" y="24"/>
                    </a:lnTo>
                  </a:path>
                </a:pathLst>
              </a:custGeom>
              <a:noFill/>
              <a:ln w="9525">
                <a:solidFill>
                  <a:srgbClr val="000000"/>
                </a:solidFill>
                <a:prstDash val="solid"/>
                <a:round/>
                <a:headEnd/>
                <a:tailEnd/>
              </a:ln>
            </p:spPr>
            <p:txBody>
              <a:bodyPr tIns="91440" bIns="91440"/>
              <a:lstStyle/>
              <a:p>
                <a:endParaRPr lang="en-US"/>
              </a:p>
            </p:txBody>
          </p:sp>
          <p:sp>
            <p:nvSpPr>
              <p:cNvPr id="24038" name="Freeform 43"/>
              <p:cNvSpPr>
                <a:spLocks/>
              </p:cNvSpPr>
              <p:nvPr/>
            </p:nvSpPr>
            <p:spPr bwMode="auto">
              <a:xfrm>
                <a:off x="1250" y="2855"/>
                <a:ext cx="42" cy="60"/>
              </a:xfrm>
              <a:custGeom>
                <a:avLst/>
                <a:gdLst>
                  <a:gd name="T0" fmla="*/ 0 w 42"/>
                  <a:gd name="T1" fmla="*/ 30 h 60"/>
                  <a:gd name="T2" fmla="*/ 0 w 42"/>
                  <a:gd name="T3" fmla="*/ 48 h 60"/>
                  <a:gd name="T4" fmla="*/ 12 w 42"/>
                  <a:gd name="T5" fmla="*/ 60 h 60"/>
                  <a:gd name="T6" fmla="*/ 24 w 42"/>
                  <a:gd name="T7" fmla="*/ 60 h 60"/>
                  <a:gd name="T8" fmla="*/ 24 w 42"/>
                  <a:gd name="T9" fmla="*/ 60 h 60"/>
                  <a:gd name="T10" fmla="*/ 30 w 42"/>
                  <a:gd name="T11" fmla="*/ 60 h 60"/>
                  <a:gd name="T12" fmla="*/ 42 w 42"/>
                  <a:gd name="T13" fmla="*/ 48 h 60"/>
                  <a:gd name="T14" fmla="*/ 42 w 42"/>
                  <a:gd name="T15" fmla="*/ 30 h 60"/>
                  <a:gd name="T16" fmla="*/ 42 w 42"/>
                  <a:gd name="T17" fmla="*/ 30 h 60"/>
                  <a:gd name="T18" fmla="*/ 42 w 42"/>
                  <a:gd name="T19" fmla="*/ 12 h 60"/>
                  <a:gd name="T20" fmla="*/ 30 w 42"/>
                  <a:gd name="T21" fmla="*/ 0 h 60"/>
                  <a:gd name="T22" fmla="*/ 24 w 42"/>
                  <a:gd name="T23" fmla="*/ 0 h 60"/>
                  <a:gd name="T24" fmla="*/ 24 w 42"/>
                  <a:gd name="T25" fmla="*/ 0 h 60"/>
                  <a:gd name="T26" fmla="*/ 12 w 42"/>
                  <a:gd name="T27" fmla="*/ 0 h 60"/>
                  <a:gd name="T28" fmla="*/ 0 w 42"/>
                  <a:gd name="T29" fmla="*/ 12 h 60"/>
                  <a:gd name="T30" fmla="*/ 0 w 42"/>
                  <a:gd name="T31" fmla="*/ 30 h 60"/>
                  <a:gd name="T32" fmla="*/ 0 w 42"/>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0" y="30"/>
                    </a:moveTo>
                    <a:lnTo>
                      <a:pt x="0" y="48"/>
                    </a:lnTo>
                    <a:lnTo>
                      <a:pt x="12" y="60"/>
                    </a:lnTo>
                    <a:lnTo>
                      <a:pt x="24" y="60"/>
                    </a:lnTo>
                    <a:lnTo>
                      <a:pt x="30" y="60"/>
                    </a:lnTo>
                    <a:lnTo>
                      <a:pt x="42" y="48"/>
                    </a:lnTo>
                    <a:lnTo>
                      <a:pt x="42" y="30"/>
                    </a:lnTo>
                    <a:lnTo>
                      <a:pt x="42" y="12"/>
                    </a:lnTo>
                    <a:lnTo>
                      <a:pt x="30" y="0"/>
                    </a:lnTo>
                    <a:lnTo>
                      <a:pt x="24" y="0"/>
                    </a:lnTo>
                    <a:lnTo>
                      <a:pt x="12" y="0"/>
                    </a:lnTo>
                    <a:lnTo>
                      <a:pt x="0" y="12"/>
                    </a:lnTo>
                    <a:lnTo>
                      <a:pt x="0" y="30"/>
                    </a:lnTo>
                    <a:close/>
                  </a:path>
                </a:pathLst>
              </a:custGeom>
              <a:solidFill>
                <a:srgbClr val="FA8086"/>
              </a:solidFill>
              <a:ln w="9525">
                <a:noFill/>
                <a:round/>
                <a:headEnd/>
                <a:tailEnd/>
              </a:ln>
            </p:spPr>
            <p:txBody>
              <a:bodyPr tIns="91440" bIns="91440"/>
              <a:lstStyle/>
              <a:p>
                <a:endParaRPr lang="en-US"/>
              </a:p>
            </p:txBody>
          </p:sp>
          <p:sp>
            <p:nvSpPr>
              <p:cNvPr id="24039" name="Freeform 44"/>
              <p:cNvSpPr>
                <a:spLocks/>
              </p:cNvSpPr>
              <p:nvPr/>
            </p:nvSpPr>
            <p:spPr bwMode="auto">
              <a:xfrm>
                <a:off x="1250" y="2855"/>
                <a:ext cx="42" cy="60"/>
              </a:xfrm>
              <a:custGeom>
                <a:avLst/>
                <a:gdLst>
                  <a:gd name="T0" fmla="*/ 0 w 42"/>
                  <a:gd name="T1" fmla="*/ 30 h 60"/>
                  <a:gd name="T2" fmla="*/ 0 w 42"/>
                  <a:gd name="T3" fmla="*/ 48 h 60"/>
                  <a:gd name="T4" fmla="*/ 12 w 42"/>
                  <a:gd name="T5" fmla="*/ 60 h 60"/>
                  <a:gd name="T6" fmla="*/ 24 w 42"/>
                  <a:gd name="T7" fmla="*/ 60 h 60"/>
                  <a:gd name="T8" fmla="*/ 24 w 42"/>
                  <a:gd name="T9" fmla="*/ 60 h 60"/>
                  <a:gd name="T10" fmla="*/ 30 w 42"/>
                  <a:gd name="T11" fmla="*/ 60 h 60"/>
                  <a:gd name="T12" fmla="*/ 42 w 42"/>
                  <a:gd name="T13" fmla="*/ 48 h 60"/>
                  <a:gd name="T14" fmla="*/ 42 w 42"/>
                  <a:gd name="T15" fmla="*/ 30 h 60"/>
                  <a:gd name="T16" fmla="*/ 42 w 42"/>
                  <a:gd name="T17" fmla="*/ 30 h 60"/>
                  <a:gd name="T18" fmla="*/ 42 w 42"/>
                  <a:gd name="T19" fmla="*/ 12 h 60"/>
                  <a:gd name="T20" fmla="*/ 30 w 42"/>
                  <a:gd name="T21" fmla="*/ 0 h 60"/>
                  <a:gd name="T22" fmla="*/ 24 w 42"/>
                  <a:gd name="T23" fmla="*/ 0 h 60"/>
                  <a:gd name="T24" fmla="*/ 24 w 42"/>
                  <a:gd name="T25" fmla="*/ 0 h 60"/>
                  <a:gd name="T26" fmla="*/ 12 w 42"/>
                  <a:gd name="T27" fmla="*/ 0 h 60"/>
                  <a:gd name="T28" fmla="*/ 0 w 42"/>
                  <a:gd name="T29" fmla="*/ 12 h 60"/>
                  <a:gd name="T30" fmla="*/ 0 w 42"/>
                  <a:gd name="T31" fmla="*/ 30 h 60"/>
                  <a:gd name="T32" fmla="*/ 0 w 42"/>
                  <a:gd name="T33" fmla="*/ 30 h 60"/>
                  <a:gd name="T34" fmla="*/ 0 w 42"/>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0" y="30"/>
                    </a:moveTo>
                    <a:lnTo>
                      <a:pt x="0" y="48"/>
                    </a:lnTo>
                    <a:lnTo>
                      <a:pt x="12" y="60"/>
                    </a:lnTo>
                    <a:lnTo>
                      <a:pt x="24" y="60"/>
                    </a:lnTo>
                    <a:lnTo>
                      <a:pt x="30" y="60"/>
                    </a:lnTo>
                    <a:lnTo>
                      <a:pt x="42" y="48"/>
                    </a:lnTo>
                    <a:lnTo>
                      <a:pt x="42" y="30"/>
                    </a:lnTo>
                    <a:lnTo>
                      <a:pt x="42" y="12"/>
                    </a:lnTo>
                    <a:lnTo>
                      <a:pt x="30" y="0"/>
                    </a:lnTo>
                    <a:lnTo>
                      <a:pt x="24" y="0"/>
                    </a:lnTo>
                    <a:lnTo>
                      <a:pt x="12" y="0"/>
                    </a:lnTo>
                    <a:lnTo>
                      <a:pt x="0" y="12"/>
                    </a:lnTo>
                    <a:lnTo>
                      <a:pt x="0" y="30"/>
                    </a:lnTo>
                  </a:path>
                </a:pathLst>
              </a:custGeom>
              <a:noFill/>
              <a:ln w="9525">
                <a:solidFill>
                  <a:srgbClr val="000000"/>
                </a:solidFill>
                <a:prstDash val="solid"/>
                <a:round/>
                <a:headEnd/>
                <a:tailEnd/>
              </a:ln>
            </p:spPr>
            <p:txBody>
              <a:bodyPr tIns="91440" bIns="91440"/>
              <a:lstStyle/>
              <a:p>
                <a:endParaRPr lang="en-US"/>
              </a:p>
            </p:txBody>
          </p:sp>
          <p:sp>
            <p:nvSpPr>
              <p:cNvPr id="24040" name="Freeform 45"/>
              <p:cNvSpPr>
                <a:spLocks/>
              </p:cNvSpPr>
              <p:nvPr/>
            </p:nvSpPr>
            <p:spPr bwMode="auto">
              <a:xfrm>
                <a:off x="1268" y="2927"/>
                <a:ext cx="48" cy="60"/>
              </a:xfrm>
              <a:custGeom>
                <a:avLst/>
                <a:gdLst>
                  <a:gd name="T0" fmla="*/ 6 w 48"/>
                  <a:gd name="T1" fmla="*/ 36 h 60"/>
                  <a:gd name="T2" fmla="*/ 18 w 48"/>
                  <a:gd name="T3" fmla="*/ 48 h 60"/>
                  <a:gd name="T4" fmla="*/ 24 w 48"/>
                  <a:gd name="T5" fmla="*/ 60 h 60"/>
                  <a:gd name="T6" fmla="*/ 36 w 48"/>
                  <a:gd name="T7" fmla="*/ 60 h 60"/>
                  <a:gd name="T8" fmla="*/ 36 w 48"/>
                  <a:gd name="T9" fmla="*/ 60 h 60"/>
                  <a:gd name="T10" fmla="*/ 48 w 48"/>
                  <a:gd name="T11" fmla="*/ 48 h 60"/>
                  <a:gd name="T12" fmla="*/ 48 w 48"/>
                  <a:gd name="T13" fmla="*/ 36 h 60"/>
                  <a:gd name="T14" fmla="*/ 48 w 48"/>
                  <a:gd name="T15" fmla="*/ 18 h 60"/>
                  <a:gd name="T16" fmla="*/ 48 w 48"/>
                  <a:gd name="T17" fmla="*/ 18 h 60"/>
                  <a:gd name="T18" fmla="*/ 36 w 48"/>
                  <a:gd name="T19" fmla="*/ 6 h 60"/>
                  <a:gd name="T20" fmla="*/ 24 w 48"/>
                  <a:gd name="T21" fmla="*/ 0 h 60"/>
                  <a:gd name="T22" fmla="*/ 12 w 48"/>
                  <a:gd name="T23" fmla="*/ 0 h 60"/>
                  <a:gd name="T24" fmla="*/ 12 w 48"/>
                  <a:gd name="T25" fmla="*/ 0 h 60"/>
                  <a:gd name="T26" fmla="*/ 6 w 48"/>
                  <a:gd name="T27" fmla="*/ 6 h 60"/>
                  <a:gd name="T28" fmla="*/ 0 w 48"/>
                  <a:gd name="T29" fmla="*/ 18 h 60"/>
                  <a:gd name="T30" fmla="*/ 6 w 48"/>
                  <a:gd name="T31" fmla="*/ 36 h 60"/>
                  <a:gd name="T32" fmla="*/ 6 w 48"/>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6" y="36"/>
                    </a:moveTo>
                    <a:lnTo>
                      <a:pt x="18" y="48"/>
                    </a:lnTo>
                    <a:lnTo>
                      <a:pt x="24" y="60"/>
                    </a:lnTo>
                    <a:lnTo>
                      <a:pt x="36" y="60"/>
                    </a:lnTo>
                    <a:lnTo>
                      <a:pt x="48" y="48"/>
                    </a:lnTo>
                    <a:lnTo>
                      <a:pt x="48" y="36"/>
                    </a:lnTo>
                    <a:lnTo>
                      <a:pt x="48" y="18"/>
                    </a:lnTo>
                    <a:lnTo>
                      <a:pt x="36" y="6"/>
                    </a:lnTo>
                    <a:lnTo>
                      <a:pt x="24" y="0"/>
                    </a:lnTo>
                    <a:lnTo>
                      <a:pt x="12" y="0"/>
                    </a:lnTo>
                    <a:lnTo>
                      <a:pt x="6" y="6"/>
                    </a:lnTo>
                    <a:lnTo>
                      <a:pt x="0" y="18"/>
                    </a:lnTo>
                    <a:lnTo>
                      <a:pt x="6" y="36"/>
                    </a:lnTo>
                    <a:close/>
                  </a:path>
                </a:pathLst>
              </a:custGeom>
              <a:solidFill>
                <a:srgbClr val="FA8086"/>
              </a:solidFill>
              <a:ln w="9525">
                <a:noFill/>
                <a:round/>
                <a:headEnd/>
                <a:tailEnd/>
              </a:ln>
            </p:spPr>
            <p:txBody>
              <a:bodyPr tIns="91440" bIns="91440"/>
              <a:lstStyle/>
              <a:p>
                <a:endParaRPr lang="en-US"/>
              </a:p>
            </p:txBody>
          </p:sp>
          <p:sp>
            <p:nvSpPr>
              <p:cNvPr id="24041" name="Freeform 46"/>
              <p:cNvSpPr>
                <a:spLocks/>
              </p:cNvSpPr>
              <p:nvPr/>
            </p:nvSpPr>
            <p:spPr bwMode="auto">
              <a:xfrm>
                <a:off x="1268" y="2927"/>
                <a:ext cx="48" cy="60"/>
              </a:xfrm>
              <a:custGeom>
                <a:avLst/>
                <a:gdLst>
                  <a:gd name="T0" fmla="*/ 6 w 48"/>
                  <a:gd name="T1" fmla="*/ 36 h 60"/>
                  <a:gd name="T2" fmla="*/ 18 w 48"/>
                  <a:gd name="T3" fmla="*/ 48 h 60"/>
                  <a:gd name="T4" fmla="*/ 24 w 48"/>
                  <a:gd name="T5" fmla="*/ 60 h 60"/>
                  <a:gd name="T6" fmla="*/ 36 w 48"/>
                  <a:gd name="T7" fmla="*/ 60 h 60"/>
                  <a:gd name="T8" fmla="*/ 36 w 48"/>
                  <a:gd name="T9" fmla="*/ 60 h 60"/>
                  <a:gd name="T10" fmla="*/ 48 w 48"/>
                  <a:gd name="T11" fmla="*/ 48 h 60"/>
                  <a:gd name="T12" fmla="*/ 48 w 48"/>
                  <a:gd name="T13" fmla="*/ 36 h 60"/>
                  <a:gd name="T14" fmla="*/ 48 w 48"/>
                  <a:gd name="T15" fmla="*/ 18 h 60"/>
                  <a:gd name="T16" fmla="*/ 48 w 48"/>
                  <a:gd name="T17" fmla="*/ 18 h 60"/>
                  <a:gd name="T18" fmla="*/ 36 w 48"/>
                  <a:gd name="T19" fmla="*/ 6 h 60"/>
                  <a:gd name="T20" fmla="*/ 24 w 48"/>
                  <a:gd name="T21" fmla="*/ 0 h 60"/>
                  <a:gd name="T22" fmla="*/ 12 w 48"/>
                  <a:gd name="T23" fmla="*/ 0 h 60"/>
                  <a:gd name="T24" fmla="*/ 12 w 48"/>
                  <a:gd name="T25" fmla="*/ 0 h 60"/>
                  <a:gd name="T26" fmla="*/ 6 w 48"/>
                  <a:gd name="T27" fmla="*/ 6 h 60"/>
                  <a:gd name="T28" fmla="*/ 0 w 48"/>
                  <a:gd name="T29" fmla="*/ 18 h 60"/>
                  <a:gd name="T30" fmla="*/ 6 w 48"/>
                  <a:gd name="T31" fmla="*/ 36 h 60"/>
                  <a:gd name="T32" fmla="*/ 6 w 48"/>
                  <a:gd name="T33" fmla="*/ 36 h 60"/>
                  <a:gd name="T34" fmla="*/ 6 w 48"/>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6" y="36"/>
                    </a:moveTo>
                    <a:lnTo>
                      <a:pt x="18" y="48"/>
                    </a:lnTo>
                    <a:lnTo>
                      <a:pt x="24" y="60"/>
                    </a:lnTo>
                    <a:lnTo>
                      <a:pt x="36" y="60"/>
                    </a:lnTo>
                    <a:lnTo>
                      <a:pt x="48" y="48"/>
                    </a:lnTo>
                    <a:lnTo>
                      <a:pt x="48" y="36"/>
                    </a:lnTo>
                    <a:lnTo>
                      <a:pt x="48" y="18"/>
                    </a:lnTo>
                    <a:lnTo>
                      <a:pt x="36" y="6"/>
                    </a:lnTo>
                    <a:lnTo>
                      <a:pt x="24" y="0"/>
                    </a:lnTo>
                    <a:lnTo>
                      <a:pt x="12" y="0"/>
                    </a:lnTo>
                    <a:lnTo>
                      <a:pt x="6" y="6"/>
                    </a:lnTo>
                    <a:lnTo>
                      <a:pt x="0" y="18"/>
                    </a:lnTo>
                    <a:lnTo>
                      <a:pt x="6" y="36"/>
                    </a:lnTo>
                  </a:path>
                </a:pathLst>
              </a:custGeom>
              <a:noFill/>
              <a:ln w="9525">
                <a:solidFill>
                  <a:srgbClr val="000000"/>
                </a:solidFill>
                <a:prstDash val="solid"/>
                <a:round/>
                <a:headEnd/>
                <a:tailEnd/>
              </a:ln>
            </p:spPr>
            <p:txBody>
              <a:bodyPr tIns="91440" bIns="91440"/>
              <a:lstStyle/>
              <a:p>
                <a:endParaRPr lang="en-US"/>
              </a:p>
            </p:txBody>
          </p:sp>
          <p:sp>
            <p:nvSpPr>
              <p:cNvPr id="24042" name="Freeform 47"/>
              <p:cNvSpPr>
                <a:spLocks/>
              </p:cNvSpPr>
              <p:nvPr/>
            </p:nvSpPr>
            <p:spPr bwMode="auto">
              <a:xfrm>
                <a:off x="1316" y="2981"/>
                <a:ext cx="54" cy="54"/>
              </a:xfrm>
              <a:custGeom>
                <a:avLst/>
                <a:gdLst>
                  <a:gd name="T0" fmla="*/ 12 w 54"/>
                  <a:gd name="T1" fmla="*/ 42 h 54"/>
                  <a:gd name="T2" fmla="*/ 24 w 54"/>
                  <a:gd name="T3" fmla="*/ 54 h 54"/>
                  <a:gd name="T4" fmla="*/ 42 w 54"/>
                  <a:gd name="T5" fmla="*/ 54 h 54"/>
                  <a:gd name="T6" fmla="*/ 48 w 54"/>
                  <a:gd name="T7" fmla="*/ 54 h 54"/>
                  <a:gd name="T8" fmla="*/ 48 w 54"/>
                  <a:gd name="T9" fmla="*/ 54 h 54"/>
                  <a:gd name="T10" fmla="*/ 54 w 54"/>
                  <a:gd name="T11" fmla="*/ 42 h 54"/>
                  <a:gd name="T12" fmla="*/ 54 w 54"/>
                  <a:gd name="T13" fmla="*/ 30 h 54"/>
                  <a:gd name="T14" fmla="*/ 42 w 54"/>
                  <a:gd name="T15" fmla="*/ 18 h 54"/>
                  <a:gd name="T16" fmla="*/ 42 w 54"/>
                  <a:gd name="T17" fmla="*/ 18 h 54"/>
                  <a:gd name="T18" fmla="*/ 30 w 54"/>
                  <a:gd name="T19" fmla="*/ 6 h 54"/>
                  <a:gd name="T20" fmla="*/ 12 w 54"/>
                  <a:gd name="T21" fmla="*/ 0 h 54"/>
                  <a:gd name="T22" fmla="*/ 0 w 54"/>
                  <a:gd name="T23" fmla="*/ 6 h 54"/>
                  <a:gd name="T24" fmla="*/ 0 w 54"/>
                  <a:gd name="T25" fmla="*/ 6 h 54"/>
                  <a:gd name="T26" fmla="*/ 0 w 54"/>
                  <a:gd name="T27" fmla="*/ 18 h 54"/>
                  <a:gd name="T28" fmla="*/ 0 w 54"/>
                  <a:gd name="T29" fmla="*/ 30 h 54"/>
                  <a:gd name="T30" fmla="*/ 12 w 54"/>
                  <a:gd name="T31" fmla="*/ 42 h 54"/>
                  <a:gd name="T32" fmla="*/ 1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42"/>
                    </a:moveTo>
                    <a:lnTo>
                      <a:pt x="24" y="54"/>
                    </a:lnTo>
                    <a:lnTo>
                      <a:pt x="42" y="54"/>
                    </a:lnTo>
                    <a:lnTo>
                      <a:pt x="48" y="54"/>
                    </a:lnTo>
                    <a:lnTo>
                      <a:pt x="54" y="42"/>
                    </a:lnTo>
                    <a:lnTo>
                      <a:pt x="54" y="30"/>
                    </a:lnTo>
                    <a:lnTo>
                      <a:pt x="42" y="18"/>
                    </a:lnTo>
                    <a:lnTo>
                      <a:pt x="30" y="6"/>
                    </a:lnTo>
                    <a:lnTo>
                      <a:pt x="12" y="0"/>
                    </a:lnTo>
                    <a:lnTo>
                      <a:pt x="0" y="6"/>
                    </a:lnTo>
                    <a:lnTo>
                      <a:pt x="0" y="18"/>
                    </a:lnTo>
                    <a:lnTo>
                      <a:pt x="0" y="30"/>
                    </a:lnTo>
                    <a:lnTo>
                      <a:pt x="12" y="42"/>
                    </a:lnTo>
                    <a:close/>
                  </a:path>
                </a:pathLst>
              </a:custGeom>
              <a:solidFill>
                <a:srgbClr val="FA8086"/>
              </a:solidFill>
              <a:ln w="9525">
                <a:noFill/>
                <a:round/>
                <a:headEnd/>
                <a:tailEnd/>
              </a:ln>
            </p:spPr>
            <p:txBody>
              <a:bodyPr tIns="91440" bIns="91440"/>
              <a:lstStyle/>
              <a:p>
                <a:endParaRPr lang="en-US"/>
              </a:p>
            </p:txBody>
          </p:sp>
          <p:sp>
            <p:nvSpPr>
              <p:cNvPr id="24043" name="Freeform 48"/>
              <p:cNvSpPr>
                <a:spLocks/>
              </p:cNvSpPr>
              <p:nvPr/>
            </p:nvSpPr>
            <p:spPr bwMode="auto">
              <a:xfrm>
                <a:off x="1316" y="2981"/>
                <a:ext cx="54" cy="54"/>
              </a:xfrm>
              <a:custGeom>
                <a:avLst/>
                <a:gdLst>
                  <a:gd name="T0" fmla="*/ 12 w 54"/>
                  <a:gd name="T1" fmla="*/ 42 h 54"/>
                  <a:gd name="T2" fmla="*/ 24 w 54"/>
                  <a:gd name="T3" fmla="*/ 54 h 54"/>
                  <a:gd name="T4" fmla="*/ 42 w 54"/>
                  <a:gd name="T5" fmla="*/ 54 h 54"/>
                  <a:gd name="T6" fmla="*/ 48 w 54"/>
                  <a:gd name="T7" fmla="*/ 54 h 54"/>
                  <a:gd name="T8" fmla="*/ 48 w 54"/>
                  <a:gd name="T9" fmla="*/ 54 h 54"/>
                  <a:gd name="T10" fmla="*/ 54 w 54"/>
                  <a:gd name="T11" fmla="*/ 42 h 54"/>
                  <a:gd name="T12" fmla="*/ 54 w 54"/>
                  <a:gd name="T13" fmla="*/ 30 h 54"/>
                  <a:gd name="T14" fmla="*/ 42 w 54"/>
                  <a:gd name="T15" fmla="*/ 18 h 54"/>
                  <a:gd name="T16" fmla="*/ 42 w 54"/>
                  <a:gd name="T17" fmla="*/ 18 h 54"/>
                  <a:gd name="T18" fmla="*/ 30 w 54"/>
                  <a:gd name="T19" fmla="*/ 6 h 54"/>
                  <a:gd name="T20" fmla="*/ 12 w 54"/>
                  <a:gd name="T21" fmla="*/ 0 h 54"/>
                  <a:gd name="T22" fmla="*/ 0 w 54"/>
                  <a:gd name="T23" fmla="*/ 6 h 54"/>
                  <a:gd name="T24" fmla="*/ 0 w 54"/>
                  <a:gd name="T25" fmla="*/ 6 h 54"/>
                  <a:gd name="T26" fmla="*/ 0 w 54"/>
                  <a:gd name="T27" fmla="*/ 18 h 54"/>
                  <a:gd name="T28" fmla="*/ 0 w 54"/>
                  <a:gd name="T29" fmla="*/ 30 h 54"/>
                  <a:gd name="T30" fmla="*/ 12 w 54"/>
                  <a:gd name="T31" fmla="*/ 42 h 54"/>
                  <a:gd name="T32" fmla="*/ 12 w 54"/>
                  <a:gd name="T33" fmla="*/ 42 h 54"/>
                  <a:gd name="T34" fmla="*/ 1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42"/>
                    </a:moveTo>
                    <a:lnTo>
                      <a:pt x="24" y="54"/>
                    </a:lnTo>
                    <a:lnTo>
                      <a:pt x="42" y="54"/>
                    </a:lnTo>
                    <a:lnTo>
                      <a:pt x="48" y="54"/>
                    </a:lnTo>
                    <a:lnTo>
                      <a:pt x="54" y="42"/>
                    </a:lnTo>
                    <a:lnTo>
                      <a:pt x="54" y="30"/>
                    </a:lnTo>
                    <a:lnTo>
                      <a:pt x="42" y="18"/>
                    </a:lnTo>
                    <a:lnTo>
                      <a:pt x="30" y="6"/>
                    </a:lnTo>
                    <a:lnTo>
                      <a:pt x="12" y="0"/>
                    </a:lnTo>
                    <a:lnTo>
                      <a:pt x="0" y="6"/>
                    </a:lnTo>
                    <a:lnTo>
                      <a:pt x="0" y="18"/>
                    </a:lnTo>
                    <a:lnTo>
                      <a:pt x="0" y="30"/>
                    </a:lnTo>
                    <a:lnTo>
                      <a:pt x="12" y="42"/>
                    </a:lnTo>
                  </a:path>
                </a:pathLst>
              </a:custGeom>
              <a:noFill/>
              <a:ln w="9525">
                <a:solidFill>
                  <a:srgbClr val="000000"/>
                </a:solidFill>
                <a:prstDash val="solid"/>
                <a:round/>
                <a:headEnd/>
                <a:tailEnd/>
              </a:ln>
            </p:spPr>
            <p:txBody>
              <a:bodyPr tIns="91440" bIns="91440"/>
              <a:lstStyle/>
              <a:p>
                <a:endParaRPr lang="en-US"/>
              </a:p>
            </p:txBody>
          </p:sp>
          <p:sp>
            <p:nvSpPr>
              <p:cNvPr id="24044" name="Freeform 49"/>
              <p:cNvSpPr>
                <a:spLocks/>
              </p:cNvSpPr>
              <p:nvPr/>
            </p:nvSpPr>
            <p:spPr bwMode="auto">
              <a:xfrm>
                <a:off x="1382" y="3023"/>
                <a:ext cx="60" cy="42"/>
              </a:xfrm>
              <a:custGeom>
                <a:avLst/>
                <a:gdLst>
                  <a:gd name="T0" fmla="*/ 18 w 60"/>
                  <a:gd name="T1" fmla="*/ 42 h 42"/>
                  <a:gd name="T2" fmla="*/ 36 w 60"/>
                  <a:gd name="T3" fmla="*/ 42 h 42"/>
                  <a:gd name="T4" fmla="*/ 54 w 60"/>
                  <a:gd name="T5" fmla="*/ 42 h 42"/>
                  <a:gd name="T6" fmla="*/ 60 w 60"/>
                  <a:gd name="T7" fmla="*/ 36 h 42"/>
                  <a:gd name="T8" fmla="*/ 60 w 60"/>
                  <a:gd name="T9" fmla="*/ 36 h 42"/>
                  <a:gd name="T10" fmla="*/ 60 w 60"/>
                  <a:gd name="T11" fmla="*/ 24 h 42"/>
                  <a:gd name="T12" fmla="*/ 54 w 60"/>
                  <a:gd name="T13" fmla="*/ 12 h 42"/>
                  <a:gd name="T14" fmla="*/ 36 w 60"/>
                  <a:gd name="T15" fmla="*/ 6 h 42"/>
                  <a:gd name="T16" fmla="*/ 36 w 60"/>
                  <a:gd name="T17" fmla="*/ 6 h 42"/>
                  <a:gd name="T18" fmla="*/ 18 w 60"/>
                  <a:gd name="T19" fmla="*/ 0 h 42"/>
                  <a:gd name="T20" fmla="*/ 6 w 60"/>
                  <a:gd name="T21" fmla="*/ 0 h 42"/>
                  <a:gd name="T22" fmla="*/ 0 w 60"/>
                  <a:gd name="T23" fmla="*/ 12 h 42"/>
                  <a:gd name="T24" fmla="*/ 0 w 60"/>
                  <a:gd name="T25" fmla="*/ 12 h 42"/>
                  <a:gd name="T26" fmla="*/ 0 w 60"/>
                  <a:gd name="T27" fmla="*/ 18 h 42"/>
                  <a:gd name="T28" fmla="*/ 6 w 60"/>
                  <a:gd name="T29" fmla="*/ 30 h 42"/>
                  <a:gd name="T30" fmla="*/ 18 w 60"/>
                  <a:gd name="T31" fmla="*/ 42 h 42"/>
                  <a:gd name="T32" fmla="*/ 18 w 6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18" y="42"/>
                    </a:moveTo>
                    <a:lnTo>
                      <a:pt x="36" y="42"/>
                    </a:lnTo>
                    <a:lnTo>
                      <a:pt x="54" y="42"/>
                    </a:lnTo>
                    <a:lnTo>
                      <a:pt x="60" y="36"/>
                    </a:lnTo>
                    <a:lnTo>
                      <a:pt x="60" y="24"/>
                    </a:lnTo>
                    <a:lnTo>
                      <a:pt x="54" y="12"/>
                    </a:lnTo>
                    <a:lnTo>
                      <a:pt x="36" y="6"/>
                    </a:lnTo>
                    <a:lnTo>
                      <a:pt x="18" y="0"/>
                    </a:lnTo>
                    <a:lnTo>
                      <a:pt x="6" y="0"/>
                    </a:lnTo>
                    <a:lnTo>
                      <a:pt x="0" y="12"/>
                    </a:lnTo>
                    <a:lnTo>
                      <a:pt x="0" y="18"/>
                    </a:lnTo>
                    <a:lnTo>
                      <a:pt x="6" y="30"/>
                    </a:lnTo>
                    <a:lnTo>
                      <a:pt x="18" y="42"/>
                    </a:lnTo>
                    <a:close/>
                  </a:path>
                </a:pathLst>
              </a:custGeom>
              <a:solidFill>
                <a:srgbClr val="FA8086"/>
              </a:solidFill>
              <a:ln w="9525">
                <a:noFill/>
                <a:round/>
                <a:headEnd/>
                <a:tailEnd/>
              </a:ln>
            </p:spPr>
            <p:txBody>
              <a:bodyPr tIns="91440" bIns="91440"/>
              <a:lstStyle/>
              <a:p>
                <a:endParaRPr lang="en-US"/>
              </a:p>
            </p:txBody>
          </p:sp>
          <p:sp>
            <p:nvSpPr>
              <p:cNvPr id="24045" name="Freeform 50"/>
              <p:cNvSpPr>
                <a:spLocks/>
              </p:cNvSpPr>
              <p:nvPr/>
            </p:nvSpPr>
            <p:spPr bwMode="auto">
              <a:xfrm>
                <a:off x="1382" y="3023"/>
                <a:ext cx="60" cy="42"/>
              </a:xfrm>
              <a:custGeom>
                <a:avLst/>
                <a:gdLst>
                  <a:gd name="T0" fmla="*/ 18 w 60"/>
                  <a:gd name="T1" fmla="*/ 42 h 42"/>
                  <a:gd name="T2" fmla="*/ 36 w 60"/>
                  <a:gd name="T3" fmla="*/ 42 h 42"/>
                  <a:gd name="T4" fmla="*/ 54 w 60"/>
                  <a:gd name="T5" fmla="*/ 42 h 42"/>
                  <a:gd name="T6" fmla="*/ 60 w 60"/>
                  <a:gd name="T7" fmla="*/ 36 h 42"/>
                  <a:gd name="T8" fmla="*/ 60 w 60"/>
                  <a:gd name="T9" fmla="*/ 36 h 42"/>
                  <a:gd name="T10" fmla="*/ 60 w 60"/>
                  <a:gd name="T11" fmla="*/ 24 h 42"/>
                  <a:gd name="T12" fmla="*/ 54 w 60"/>
                  <a:gd name="T13" fmla="*/ 12 h 42"/>
                  <a:gd name="T14" fmla="*/ 36 w 60"/>
                  <a:gd name="T15" fmla="*/ 6 h 42"/>
                  <a:gd name="T16" fmla="*/ 36 w 60"/>
                  <a:gd name="T17" fmla="*/ 6 h 42"/>
                  <a:gd name="T18" fmla="*/ 18 w 60"/>
                  <a:gd name="T19" fmla="*/ 0 h 42"/>
                  <a:gd name="T20" fmla="*/ 6 w 60"/>
                  <a:gd name="T21" fmla="*/ 0 h 42"/>
                  <a:gd name="T22" fmla="*/ 0 w 60"/>
                  <a:gd name="T23" fmla="*/ 12 h 42"/>
                  <a:gd name="T24" fmla="*/ 0 w 60"/>
                  <a:gd name="T25" fmla="*/ 12 h 42"/>
                  <a:gd name="T26" fmla="*/ 0 w 60"/>
                  <a:gd name="T27" fmla="*/ 18 h 42"/>
                  <a:gd name="T28" fmla="*/ 6 w 60"/>
                  <a:gd name="T29" fmla="*/ 30 h 42"/>
                  <a:gd name="T30" fmla="*/ 18 w 60"/>
                  <a:gd name="T31" fmla="*/ 42 h 42"/>
                  <a:gd name="T32" fmla="*/ 18 w 60"/>
                  <a:gd name="T33" fmla="*/ 42 h 42"/>
                  <a:gd name="T34" fmla="*/ 18 w 60"/>
                  <a:gd name="T35" fmla="*/ 4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18" y="42"/>
                    </a:moveTo>
                    <a:lnTo>
                      <a:pt x="36" y="42"/>
                    </a:lnTo>
                    <a:lnTo>
                      <a:pt x="54" y="42"/>
                    </a:lnTo>
                    <a:lnTo>
                      <a:pt x="60" y="36"/>
                    </a:lnTo>
                    <a:lnTo>
                      <a:pt x="60" y="24"/>
                    </a:lnTo>
                    <a:lnTo>
                      <a:pt x="54" y="12"/>
                    </a:lnTo>
                    <a:lnTo>
                      <a:pt x="36" y="6"/>
                    </a:lnTo>
                    <a:lnTo>
                      <a:pt x="18" y="0"/>
                    </a:lnTo>
                    <a:lnTo>
                      <a:pt x="6" y="0"/>
                    </a:lnTo>
                    <a:lnTo>
                      <a:pt x="0" y="12"/>
                    </a:lnTo>
                    <a:lnTo>
                      <a:pt x="0" y="18"/>
                    </a:lnTo>
                    <a:lnTo>
                      <a:pt x="6" y="30"/>
                    </a:lnTo>
                    <a:lnTo>
                      <a:pt x="18" y="42"/>
                    </a:lnTo>
                  </a:path>
                </a:pathLst>
              </a:custGeom>
              <a:noFill/>
              <a:ln w="9525">
                <a:solidFill>
                  <a:srgbClr val="000000"/>
                </a:solidFill>
                <a:prstDash val="solid"/>
                <a:round/>
                <a:headEnd/>
                <a:tailEnd/>
              </a:ln>
            </p:spPr>
            <p:txBody>
              <a:bodyPr tIns="91440" bIns="91440"/>
              <a:lstStyle/>
              <a:p>
                <a:endParaRPr lang="en-US"/>
              </a:p>
            </p:txBody>
          </p:sp>
          <p:sp>
            <p:nvSpPr>
              <p:cNvPr id="24046" name="Freeform 51"/>
              <p:cNvSpPr>
                <a:spLocks/>
              </p:cNvSpPr>
              <p:nvPr/>
            </p:nvSpPr>
            <p:spPr bwMode="auto">
              <a:xfrm>
                <a:off x="1454" y="3029"/>
                <a:ext cx="66" cy="42"/>
              </a:xfrm>
              <a:custGeom>
                <a:avLst/>
                <a:gdLst>
                  <a:gd name="T0" fmla="*/ 30 w 66"/>
                  <a:gd name="T1" fmla="*/ 42 h 42"/>
                  <a:gd name="T2" fmla="*/ 48 w 66"/>
                  <a:gd name="T3" fmla="*/ 42 h 42"/>
                  <a:gd name="T4" fmla="*/ 60 w 66"/>
                  <a:gd name="T5" fmla="*/ 36 h 42"/>
                  <a:gd name="T6" fmla="*/ 66 w 66"/>
                  <a:gd name="T7" fmla="*/ 24 h 42"/>
                  <a:gd name="T8" fmla="*/ 66 w 66"/>
                  <a:gd name="T9" fmla="*/ 24 h 42"/>
                  <a:gd name="T10" fmla="*/ 60 w 66"/>
                  <a:gd name="T11" fmla="*/ 12 h 42"/>
                  <a:gd name="T12" fmla="*/ 48 w 66"/>
                  <a:gd name="T13" fmla="*/ 6 h 42"/>
                  <a:gd name="T14" fmla="*/ 30 w 66"/>
                  <a:gd name="T15" fmla="*/ 0 h 42"/>
                  <a:gd name="T16" fmla="*/ 30 w 66"/>
                  <a:gd name="T17" fmla="*/ 0 h 42"/>
                  <a:gd name="T18" fmla="*/ 18 w 66"/>
                  <a:gd name="T19" fmla="*/ 6 h 42"/>
                  <a:gd name="T20" fmla="*/ 6 w 66"/>
                  <a:gd name="T21" fmla="*/ 12 h 42"/>
                  <a:gd name="T22" fmla="*/ 0 w 66"/>
                  <a:gd name="T23" fmla="*/ 24 h 42"/>
                  <a:gd name="T24" fmla="*/ 0 w 66"/>
                  <a:gd name="T25" fmla="*/ 24 h 42"/>
                  <a:gd name="T26" fmla="*/ 6 w 66"/>
                  <a:gd name="T27" fmla="*/ 36 h 42"/>
                  <a:gd name="T28" fmla="*/ 18 w 66"/>
                  <a:gd name="T29" fmla="*/ 42 h 42"/>
                  <a:gd name="T30" fmla="*/ 30 w 66"/>
                  <a:gd name="T31" fmla="*/ 42 h 42"/>
                  <a:gd name="T32" fmla="*/ 30 w 6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30" y="42"/>
                    </a:moveTo>
                    <a:lnTo>
                      <a:pt x="48" y="42"/>
                    </a:lnTo>
                    <a:lnTo>
                      <a:pt x="60" y="36"/>
                    </a:lnTo>
                    <a:lnTo>
                      <a:pt x="66" y="24"/>
                    </a:lnTo>
                    <a:lnTo>
                      <a:pt x="60" y="12"/>
                    </a:lnTo>
                    <a:lnTo>
                      <a:pt x="48" y="6"/>
                    </a:lnTo>
                    <a:lnTo>
                      <a:pt x="30" y="0"/>
                    </a:lnTo>
                    <a:lnTo>
                      <a:pt x="18" y="6"/>
                    </a:lnTo>
                    <a:lnTo>
                      <a:pt x="6" y="12"/>
                    </a:lnTo>
                    <a:lnTo>
                      <a:pt x="0" y="24"/>
                    </a:lnTo>
                    <a:lnTo>
                      <a:pt x="6" y="36"/>
                    </a:lnTo>
                    <a:lnTo>
                      <a:pt x="18" y="42"/>
                    </a:lnTo>
                    <a:lnTo>
                      <a:pt x="30" y="42"/>
                    </a:lnTo>
                    <a:close/>
                  </a:path>
                </a:pathLst>
              </a:custGeom>
              <a:solidFill>
                <a:srgbClr val="FA8086"/>
              </a:solidFill>
              <a:ln w="9525">
                <a:noFill/>
                <a:round/>
                <a:headEnd/>
                <a:tailEnd/>
              </a:ln>
            </p:spPr>
            <p:txBody>
              <a:bodyPr tIns="91440" bIns="91440"/>
              <a:lstStyle/>
              <a:p>
                <a:endParaRPr lang="en-US"/>
              </a:p>
            </p:txBody>
          </p:sp>
          <p:sp>
            <p:nvSpPr>
              <p:cNvPr id="24047" name="Freeform 52"/>
              <p:cNvSpPr>
                <a:spLocks/>
              </p:cNvSpPr>
              <p:nvPr/>
            </p:nvSpPr>
            <p:spPr bwMode="auto">
              <a:xfrm>
                <a:off x="1454" y="3029"/>
                <a:ext cx="66" cy="42"/>
              </a:xfrm>
              <a:custGeom>
                <a:avLst/>
                <a:gdLst>
                  <a:gd name="T0" fmla="*/ 30 w 66"/>
                  <a:gd name="T1" fmla="*/ 42 h 42"/>
                  <a:gd name="T2" fmla="*/ 48 w 66"/>
                  <a:gd name="T3" fmla="*/ 42 h 42"/>
                  <a:gd name="T4" fmla="*/ 60 w 66"/>
                  <a:gd name="T5" fmla="*/ 36 h 42"/>
                  <a:gd name="T6" fmla="*/ 66 w 66"/>
                  <a:gd name="T7" fmla="*/ 24 h 42"/>
                  <a:gd name="T8" fmla="*/ 66 w 66"/>
                  <a:gd name="T9" fmla="*/ 24 h 42"/>
                  <a:gd name="T10" fmla="*/ 60 w 66"/>
                  <a:gd name="T11" fmla="*/ 12 h 42"/>
                  <a:gd name="T12" fmla="*/ 48 w 66"/>
                  <a:gd name="T13" fmla="*/ 6 h 42"/>
                  <a:gd name="T14" fmla="*/ 30 w 66"/>
                  <a:gd name="T15" fmla="*/ 0 h 42"/>
                  <a:gd name="T16" fmla="*/ 30 w 66"/>
                  <a:gd name="T17" fmla="*/ 0 h 42"/>
                  <a:gd name="T18" fmla="*/ 18 w 66"/>
                  <a:gd name="T19" fmla="*/ 6 h 42"/>
                  <a:gd name="T20" fmla="*/ 6 w 66"/>
                  <a:gd name="T21" fmla="*/ 12 h 42"/>
                  <a:gd name="T22" fmla="*/ 0 w 66"/>
                  <a:gd name="T23" fmla="*/ 24 h 42"/>
                  <a:gd name="T24" fmla="*/ 0 w 66"/>
                  <a:gd name="T25" fmla="*/ 24 h 42"/>
                  <a:gd name="T26" fmla="*/ 6 w 66"/>
                  <a:gd name="T27" fmla="*/ 36 h 42"/>
                  <a:gd name="T28" fmla="*/ 18 w 66"/>
                  <a:gd name="T29" fmla="*/ 42 h 42"/>
                  <a:gd name="T30" fmla="*/ 30 w 66"/>
                  <a:gd name="T31" fmla="*/ 42 h 42"/>
                  <a:gd name="T32" fmla="*/ 30 w 66"/>
                  <a:gd name="T33" fmla="*/ 42 h 42"/>
                  <a:gd name="T34" fmla="*/ 30 w 66"/>
                  <a:gd name="T35" fmla="*/ 4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30" y="42"/>
                    </a:moveTo>
                    <a:lnTo>
                      <a:pt x="48" y="42"/>
                    </a:lnTo>
                    <a:lnTo>
                      <a:pt x="60" y="36"/>
                    </a:lnTo>
                    <a:lnTo>
                      <a:pt x="66" y="24"/>
                    </a:lnTo>
                    <a:lnTo>
                      <a:pt x="60" y="12"/>
                    </a:lnTo>
                    <a:lnTo>
                      <a:pt x="48" y="6"/>
                    </a:lnTo>
                    <a:lnTo>
                      <a:pt x="30" y="0"/>
                    </a:lnTo>
                    <a:lnTo>
                      <a:pt x="18" y="6"/>
                    </a:lnTo>
                    <a:lnTo>
                      <a:pt x="6" y="12"/>
                    </a:lnTo>
                    <a:lnTo>
                      <a:pt x="0" y="24"/>
                    </a:lnTo>
                    <a:lnTo>
                      <a:pt x="6" y="36"/>
                    </a:lnTo>
                    <a:lnTo>
                      <a:pt x="18" y="42"/>
                    </a:lnTo>
                    <a:lnTo>
                      <a:pt x="30" y="42"/>
                    </a:lnTo>
                  </a:path>
                </a:pathLst>
              </a:custGeom>
              <a:noFill/>
              <a:ln w="9525">
                <a:solidFill>
                  <a:srgbClr val="000000"/>
                </a:solidFill>
                <a:prstDash val="solid"/>
                <a:round/>
                <a:headEnd/>
                <a:tailEnd/>
              </a:ln>
            </p:spPr>
            <p:txBody>
              <a:bodyPr tIns="91440" bIns="91440"/>
              <a:lstStyle/>
              <a:p>
                <a:endParaRPr lang="en-US"/>
              </a:p>
            </p:txBody>
          </p:sp>
          <p:sp>
            <p:nvSpPr>
              <p:cNvPr id="24048" name="Freeform 53"/>
              <p:cNvSpPr>
                <a:spLocks/>
              </p:cNvSpPr>
              <p:nvPr/>
            </p:nvSpPr>
            <p:spPr bwMode="auto">
              <a:xfrm>
                <a:off x="1526" y="3005"/>
                <a:ext cx="66" cy="48"/>
              </a:xfrm>
              <a:custGeom>
                <a:avLst/>
                <a:gdLst>
                  <a:gd name="T0" fmla="*/ 42 w 66"/>
                  <a:gd name="T1" fmla="*/ 42 h 48"/>
                  <a:gd name="T2" fmla="*/ 54 w 66"/>
                  <a:gd name="T3" fmla="*/ 36 h 48"/>
                  <a:gd name="T4" fmla="*/ 66 w 66"/>
                  <a:gd name="T5" fmla="*/ 24 h 48"/>
                  <a:gd name="T6" fmla="*/ 66 w 66"/>
                  <a:gd name="T7" fmla="*/ 12 h 48"/>
                  <a:gd name="T8" fmla="*/ 66 w 66"/>
                  <a:gd name="T9" fmla="*/ 12 h 48"/>
                  <a:gd name="T10" fmla="*/ 54 w 66"/>
                  <a:gd name="T11" fmla="*/ 6 h 48"/>
                  <a:gd name="T12" fmla="*/ 42 w 66"/>
                  <a:gd name="T13" fmla="*/ 0 h 48"/>
                  <a:gd name="T14" fmla="*/ 24 w 66"/>
                  <a:gd name="T15" fmla="*/ 6 h 48"/>
                  <a:gd name="T16" fmla="*/ 24 w 66"/>
                  <a:gd name="T17" fmla="*/ 6 h 48"/>
                  <a:gd name="T18" fmla="*/ 12 w 66"/>
                  <a:gd name="T19" fmla="*/ 18 h 48"/>
                  <a:gd name="T20" fmla="*/ 0 w 66"/>
                  <a:gd name="T21" fmla="*/ 24 h 48"/>
                  <a:gd name="T22" fmla="*/ 0 w 66"/>
                  <a:gd name="T23" fmla="*/ 36 h 48"/>
                  <a:gd name="T24" fmla="*/ 0 w 66"/>
                  <a:gd name="T25" fmla="*/ 36 h 48"/>
                  <a:gd name="T26" fmla="*/ 12 w 66"/>
                  <a:gd name="T27" fmla="*/ 48 h 48"/>
                  <a:gd name="T28" fmla="*/ 24 w 66"/>
                  <a:gd name="T29" fmla="*/ 48 h 48"/>
                  <a:gd name="T30" fmla="*/ 42 w 66"/>
                  <a:gd name="T31" fmla="*/ 42 h 48"/>
                  <a:gd name="T32" fmla="*/ 42 w 66"/>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8"/>
                  <a:gd name="T53" fmla="*/ 66 w 6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8">
                    <a:moveTo>
                      <a:pt x="42" y="42"/>
                    </a:moveTo>
                    <a:lnTo>
                      <a:pt x="54" y="36"/>
                    </a:lnTo>
                    <a:lnTo>
                      <a:pt x="66" y="24"/>
                    </a:lnTo>
                    <a:lnTo>
                      <a:pt x="66" y="12"/>
                    </a:lnTo>
                    <a:lnTo>
                      <a:pt x="54" y="6"/>
                    </a:lnTo>
                    <a:lnTo>
                      <a:pt x="42" y="0"/>
                    </a:lnTo>
                    <a:lnTo>
                      <a:pt x="24" y="6"/>
                    </a:lnTo>
                    <a:lnTo>
                      <a:pt x="12" y="18"/>
                    </a:lnTo>
                    <a:lnTo>
                      <a:pt x="0" y="24"/>
                    </a:lnTo>
                    <a:lnTo>
                      <a:pt x="0" y="36"/>
                    </a:lnTo>
                    <a:lnTo>
                      <a:pt x="12" y="48"/>
                    </a:lnTo>
                    <a:lnTo>
                      <a:pt x="24" y="48"/>
                    </a:lnTo>
                    <a:lnTo>
                      <a:pt x="42" y="42"/>
                    </a:lnTo>
                    <a:close/>
                  </a:path>
                </a:pathLst>
              </a:custGeom>
              <a:solidFill>
                <a:srgbClr val="FA8086"/>
              </a:solidFill>
              <a:ln w="9525">
                <a:noFill/>
                <a:round/>
                <a:headEnd/>
                <a:tailEnd/>
              </a:ln>
            </p:spPr>
            <p:txBody>
              <a:bodyPr tIns="91440" bIns="91440"/>
              <a:lstStyle/>
              <a:p>
                <a:endParaRPr lang="en-US"/>
              </a:p>
            </p:txBody>
          </p:sp>
          <p:sp>
            <p:nvSpPr>
              <p:cNvPr id="24049" name="Freeform 54"/>
              <p:cNvSpPr>
                <a:spLocks/>
              </p:cNvSpPr>
              <p:nvPr/>
            </p:nvSpPr>
            <p:spPr bwMode="auto">
              <a:xfrm>
                <a:off x="1526" y="3005"/>
                <a:ext cx="66" cy="48"/>
              </a:xfrm>
              <a:custGeom>
                <a:avLst/>
                <a:gdLst>
                  <a:gd name="T0" fmla="*/ 42 w 66"/>
                  <a:gd name="T1" fmla="*/ 42 h 48"/>
                  <a:gd name="T2" fmla="*/ 54 w 66"/>
                  <a:gd name="T3" fmla="*/ 36 h 48"/>
                  <a:gd name="T4" fmla="*/ 66 w 66"/>
                  <a:gd name="T5" fmla="*/ 24 h 48"/>
                  <a:gd name="T6" fmla="*/ 66 w 66"/>
                  <a:gd name="T7" fmla="*/ 12 h 48"/>
                  <a:gd name="T8" fmla="*/ 66 w 66"/>
                  <a:gd name="T9" fmla="*/ 12 h 48"/>
                  <a:gd name="T10" fmla="*/ 54 w 66"/>
                  <a:gd name="T11" fmla="*/ 6 h 48"/>
                  <a:gd name="T12" fmla="*/ 42 w 66"/>
                  <a:gd name="T13" fmla="*/ 0 h 48"/>
                  <a:gd name="T14" fmla="*/ 24 w 66"/>
                  <a:gd name="T15" fmla="*/ 6 h 48"/>
                  <a:gd name="T16" fmla="*/ 24 w 66"/>
                  <a:gd name="T17" fmla="*/ 6 h 48"/>
                  <a:gd name="T18" fmla="*/ 12 w 66"/>
                  <a:gd name="T19" fmla="*/ 18 h 48"/>
                  <a:gd name="T20" fmla="*/ 0 w 66"/>
                  <a:gd name="T21" fmla="*/ 24 h 48"/>
                  <a:gd name="T22" fmla="*/ 0 w 66"/>
                  <a:gd name="T23" fmla="*/ 36 h 48"/>
                  <a:gd name="T24" fmla="*/ 0 w 66"/>
                  <a:gd name="T25" fmla="*/ 36 h 48"/>
                  <a:gd name="T26" fmla="*/ 12 w 66"/>
                  <a:gd name="T27" fmla="*/ 48 h 48"/>
                  <a:gd name="T28" fmla="*/ 24 w 66"/>
                  <a:gd name="T29" fmla="*/ 48 h 48"/>
                  <a:gd name="T30" fmla="*/ 42 w 66"/>
                  <a:gd name="T31" fmla="*/ 42 h 48"/>
                  <a:gd name="T32" fmla="*/ 42 w 66"/>
                  <a:gd name="T33" fmla="*/ 42 h 48"/>
                  <a:gd name="T34" fmla="*/ 42 w 66"/>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8"/>
                  <a:gd name="T56" fmla="*/ 66 w 6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8">
                    <a:moveTo>
                      <a:pt x="42" y="42"/>
                    </a:moveTo>
                    <a:lnTo>
                      <a:pt x="54" y="36"/>
                    </a:lnTo>
                    <a:lnTo>
                      <a:pt x="66" y="24"/>
                    </a:lnTo>
                    <a:lnTo>
                      <a:pt x="66" y="12"/>
                    </a:lnTo>
                    <a:lnTo>
                      <a:pt x="54" y="6"/>
                    </a:lnTo>
                    <a:lnTo>
                      <a:pt x="42" y="0"/>
                    </a:lnTo>
                    <a:lnTo>
                      <a:pt x="24" y="6"/>
                    </a:lnTo>
                    <a:lnTo>
                      <a:pt x="12" y="18"/>
                    </a:lnTo>
                    <a:lnTo>
                      <a:pt x="0" y="24"/>
                    </a:lnTo>
                    <a:lnTo>
                      <a:pt x="0" y="36"/>
                    </a:lnTo>
                    <a:lnTo>
                      <a:pt x="12" y="48"/>
                    </a:lnTo>
                    <a:lnTo>
                      <a:pt x="24" y="48"/>
                    </a:lnTo>
                    <a:lnTo>
                      <a:pt x="42" y="42"/>
                    </a:lnTo>
                  </a:path>
                </a:pathLst>
              </a:custGeom>
              <a:noFill/>
              <a:ln w="9525">
                <a:solidFill>
                  <a:srgbClr val="000000"/>
                </a:solidFill>
                <a:prstDash val="solid"/>
                <a:round/>
                <a:headEnd/>
                <a:tailEnd/>
              </a:ln>
            </p:spPr>
            <p:txBody>
              <a:bodyPr tIns="91440" bIns="91440"/>
              <a:lstStyle/>
              <a:p>
                <a:endParaRPr lang="en-US"/>
              </a:p>
            </p:txBody>
          </p:sp>
          <p:sp>
            <p:nvSpPr>
              <p:cNvPr id="24050" name="Freeform 55"/>
              <p:cNvSpPr>
                <a:spLocks/>
              </p:cNvSpPr>
              <p:nvPr/>
            </p:nvSpPr>
            <p:spPr bwMode="auto">
              <a:xfrm>
                <a:off x="1592" y="2957"/>
                <a:ext cx="54" cy="54"/>
              </a:xfrm>
              <a:custGeom>
                <a:avLst/>
                <a:gdLst>
                  <a:gd name="T0" fmla="*/ 42 w 54"/>
                  <a:gd name="T1" fmla="*/ 42 h 54"/>
                  <a:gd name="T2" fmla="*/ 54 w 54"/>
                  <a:gd name="T3" fmla="*/ 30 h 54"/>
                  <a:gd name="T4" fmla="*/ 54 w 54"/>
                  <a:gd name="T5" fmla="*/ 12 h 54"/>
                  <a:gd name="T6" fmla="*/ 54 w 54"/>
                  <a:gd name="T7" fmla="*/ 6 h 54"/>
                  <a:gd name="T8" fmla="*/ 54 w 54"/>
                  <a:gd name="T9" fmla="*/ 6 h 54"/>
                  <a:gd name="T10" fmla="*/ 42 w 54"/>
                  <a:gd name="T11" fmla="*/ 0 h 54"/>
                  <a:gd name="T12" fmla="*/ 24 w 54"/>
                  <a:gd name="T13" fmla="*/ 0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42"/>
                    </a:moveTo>
                    <a:lnTo>
                      <a:pt x="54" y="30"/>
                    </a:lnTo>
                    <a:lnTo>
                      <a:pt x="54" y="12"/>
                    </a:lnTo>
                    <a:lnTo>
                      <a:pt x="54" y="6"/>
                    </a:lnTo>
                    <a:lnTo>
                      <a:pt x="42" y="0"/>
                    </a:lnTo>
                    <a:lnTo>
                      <a:pt x="24" y="0"/>
                    </a:lnTo>
                    <a:lnTo>
                      <a:pt x="12" y="12"/>
                    </a:lnTo>
                    <a:lnTo>
                      <a:pt x="0" y="24"/>
                    </a:lnTo>
                    <a:lnTo>
                      <a:pt x="0" y="42"/>
                    </a:lnTo>
                    <a:lnTo>
                      <a:pt x="6" y="48"/>
                    </a:lnTo>
                    <a:lnTo>
                      <a:pt x="12" y="54"/>
                    </a:lnTo>
                    <a:lnTo>
                      <a:pt x="30" y="48"/>
                    </a:lnTo>
                    <a:lnTo>
                      <a:pt x="42" y="42"/>
                    </a:lnTo>
                    <a:close/>
                  </a:path>
                </a:pathLst>
              </a:custGeom>
              <a:solidFill>
                <a:srgbClr val="FA8086"/>
              </a:solidFill>
              <a:ln w="9525">
                <a:noFill/>
                <a:round/>
                <a:headEnd/>
                <a:tailEnd/>
              </a:ln>
            </p:spPr>
            <p:txBody>
              <a:bodyPr tIns="91440" bIns="91440"/>
              <a:lstStyle/>
              <a:p>
                <a:endParaRPr lang="en-US"/>
              </a:p>
            </p:txBody>
          </p:sp>
          <p:sp>
            <p:nvSpPr>
              <p:cNvPr id="24051" name="Freeform 56"/>
              <p:cNvSpPr>
                <a:spLocks/>
              </p:cNvSpPr>
              <p:nvPr/>
            </p:nvSpPr>
            <p:spPr bwMode="auto">
              <a:xfrm>
                <a:off x="1592" y="2957"/>
                <a:ext cx="54" cy="54"/>
              </a:xfrm>
              <a:custGeom>
                <a:avLst/>
                <a:gdLst>
                  <a:gd name="T0" fmla="*/ 42 w 54"/>
                  <a:gd name="T1" fmla="*/ 42 h 54"/>
                  <a:gd name="T2" fmla="*/ 54 w 54"/>
                  <a:gd name="T3" fmla="*/ 30 h 54"/>
                  <a:gd name="T4" fmla="*/ 54 w 54"/>
                  <a:gd name="T5" fmla="*/ 12 h 54"/>
                  <a:gd name="T6" fmla="*/ 54 w 54"/>
                  <a:gd name="T7" fmla="*/ 6 h 54"/>
                  <a:gd name="T8" fmla="*/ 54 w 54"/>
                  <a:gd name="T9" fmla="*/ 6 h 54"/>
                  <a:gd name="T10" fmla="*/ 42 w 54"/>
                  <a:gd name="T11" fmla="*/ 0 h 54"/>
                  <a:gd name="T12" fmla="*/ 24 w 54"/>
                  <a:gd name="T13" fmla="*/ 0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4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42"/>
                    </a:moveTo>
                    <a:lnTo>
                      <a:pt x="54" y="30"/>
                    </a:lnTo>
                    <a:lnTo>
                      <a:pt x="54" y="12"/>
                    </a:lnTo>
                    <a:lnTo>
                      <a:pt x="54" y="6"/>
                    </a:lnTo>
                    <a:lnTo>
                      <a:pt x="42" y="0"/>
                    </a:lnTo>
                    <a:lnTo>
                      <a:pt x="24" y="0"/>
                    </a:lnTo>
                    <a:lnTo>
                      <a:pt x="12" y="12"/>
                    </a:lnTo>
                    <a:lnTo>
                      <a:pt x="0" y="24"/>
                    </a:lnTo>
                    <a:lnTo>
                      <a:pt x="0" y="42"/>
                    </a:lnTo>
                    <a:lnTo>
                      <a:pt x="6" y="48"/>
                    </a:lnTo>
                    <a:lnTo>
                      <a:pt x="12" y="54"/>
                    </a:lnTo>
                    <a:lnTo>
                      <a:pt x="30" y="48"/>
                    </a:lnTo>
                    <a:lnTo>
                      <a:pt x="42" y="42"/>
                    </a:lnTo>
                  </a:path>
                </a:pathLst>
              </a:custGeom>
              <a:noFill/>
              <a:ln w="9525">
                <a:solidFill>
                  <a:srgbClr val="000000"/>
                </a:solidFill>
                <a:prstDash val="solid"/>
                <a:round/>
                <a:headEnd/>
                <a:tailEnd/>
              </a:ln>
            </p:spPr>
            <p:txBody>
              <a:bodyPr tIns="91440" bIns="91440"/>
              <a:lstStyle/>
              <a:p>
                <a:endParaRPr lang="en-US"/>
              </a:p>
            </p:txBody>
          </p:sp>
          <p:sp>
            <p:nvSpPr>
              <p:cNvPr id="24052" name="Freeform 57"/>
              <p:cNvSpPr>
                <a:spLocks/>
              </p:cNvSpPr>
              <p:nvPr/>
            </p:nvSpPr>
            <p:spPr bwMode="auto">
              <a:xfrm>
                <a:off x="1634" y="2891"/>
                <a:ext cx="42" cy="60"/>
              </a:xfrm>
              <a:custGeom>
                <a:avLst/>
                <a:gdLst>
                  <a:gd name="T0" fmla="*/ 42 w 42"/>
                  <a:gd name="T1" fmla="*/ 36 h 60"/>
                  <a:gd name="T2" fmla="*/ 42 w 42"/>
                  <a:gd name="T3" fmla="*/ 18 h 60"/>
                  <a:gd name="T4" fmla="*/ 42 w 42"/>
                  <a:gd name="T5" fmla="*/ 6 h 60"/>
                  <a:gd name="T6" fmla="*/ 36 w 42"/>
                  <a:gd name="T7" fmla="*/ 0 h 60"/>
                  <a:gd name="T8" fmla="*/ 36 w 42"/>
                  <a:gd name="T9" fmla="*/ 0 h 60"/>
                  <a:gd name="T10" fmla="*/ 24 w 42"/>
                  <a:gd name="T11" fmla="*/ 0 h 60"/>
                  <a:gd name="T12" fmla="*/ 12 w 42"/>
                  <a:gd name="T13" fmla="*/ 6 h 60"/>
                  <a:gd name="T14" fmla="*/ 0 w 42"/>
                  <a:gd name="T15" fmla="*/ 18 h 60"/>
                  <a:gd name="T16" fmla="*/ 0 w 42"/>
                  <a:gd name="T17" fmla="*/ 18 h 60"/>
                  <a:gd name="T18" fmla="*/ 0 w 42"/>
                  <a:gd name="T19" fmla="*/ 36 h 60"/>
                  <a:gd name="T20" fmla="*/ 0 w 42"/>
                  <a:gd name="T21" fmla="*/ 48 h 60"/>
                  <a:gd name="T22" fmla="*/ 6 w 42"/>
                  <a:gd name="T23" fmla="*/ 60 h 60"/>
                  <a:gd name="T24" fmla="*/ 6 w 42"/>
                  <a:gd name="T25" fmla="*/ 60 h 60"/>
                  <a:gd name="T26" fmla="*/ 18 w 42"/>
                  <a:gd name="T27" fmla="*/ 60 h 60"/>
                  <a:gd name="T28" fmla="*/ 30 w 42"/>
                  <a:gd name="T29" fmla="*/ 48 h 60"/>
                  <a:gd name="T30" fmla="*/ 42 w 42"/>
                  <a:gd name="T31" fmla="*/ 36 h 60"/>
                  <a:gd name="T32" fmla="*/ 42 w 4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42" y="36"/>
                    </a:moveTo>
                    <a:lnTo>
                      <a:pt x="42" y="18"/>
                    </a:lnTo>
                    <a:lnTo>
                      <a:pt x="42" y="6"/>
                    </a:lnTo>
                    <a:lnTo>
                      <a:pt x="36" y="0"/>
                    </a:lnTo>
                    <a:lnTo>
                      <a:pt x="24" y="0"/>
                    </a:lnTo>
                    <a:lnTo>
                      <a:pt x="12" y="6"/>
                    </a:lnTo>
                    <a:lnTo>
                      <a:pt x="0" y="18"/>
                    </a:lnTo>
                    <a:lnTo>
                      <a:pt x="0" y="36"/>
                    </a:lnTo>
                    <a:lnTo>
                      <a:pt x="0" y="48"/>
                    </a:lnTo>
                    <a:lnTo>
                      <a:pt x="6" y="60"/>
                    </a:lnTo>
                    <a:lnTo>
                      <a:pt x="18" y="60"/>
                    </a:lnTo>
                    <a:lnTo>
                      <a:pt x="30" y="48"/>
                    </a:lnTo>
                    <a:lnTo>
                      <a:pt x="42" y="36"/>
                    </a:lnTo>
                    <a:close/>
                  </a:path>
                </a:pathLst>
              </a:custGeom>
              <a:solidFill>
                <a:srgbClr val="FA8086"/>
              </a:solidFill>
              <a:ln w="9525">
                <a:noFill/>
                <a:round/>
                <a:headEnd/>
                <a:tailEnd/>
              </a:ln>
            </p:spPr>
            <p:txBody>
              <a:bodyPr tIns="91440" bIns="91440"/>
              <a:lstStyle/>
              <a:p>
                <a:endParaRPr lang="en-US"/>
              </a:p>
            </p:txBody>
          </p:sp>
          <p:sp>
            <p:nvSpPr>
              <p:cNvPr id="24053" name="Freeform 58"/>
              <p:cNvSpPr>
                <a:spLocks/>
              </p:cNvSpPr>
              <p:nvPr/>
            </p:nvSpPr>
            <p:spPr bwMode="auto">
              <a:xfrm>
                <a:off x="1634" y="2891"/>
                <a:ext cx="42" cy="60"/>
              </a:xfrm>
              <a:custGeom>
                <a:avLst/>
                <a:gdLst>
                  <a:gd name="T0" fmla="*/ 42 w 42"/>
                  <a:gd name="T1" fmla="*/ 36 h 60"/>
                  <a:gd name="T2" fmla="*/ 42 w 42"/>
                  <a:gd name="T3" fmla="*/ 18 h 60"/>
                  <a:gd name="T4" fmla="*/ 42 w 42"/>
                  <a:gd name="T5" fmla="*/ 6 h 60"/>
                  <a:gd name="T6" fmla="*/ 36 w 42"/>
                  <a:gd name="T7" fmla="*/ 0 h 60"/>
                  <a:gd name="T8" fmla="*/ 36 w 42"/>
                  <a:gd name="T9" fmla="*/ 0 h 60"/>
                  <a:gd name="T10" fmla="*/ 24 w 42"/>
                  <a:gd name="T11" fmla="*/ 0 h 60"/>
                  <a:gd name="T12" fmla="*/ 12 w 42"/>
                  <a:gd name="T13" fmla="*/ 6 h 60"/>
                  <a:gd name="T14" fmla="*/ 0 w 42"/>
                  <a:gd name="T15" fmla="*/ 18 h 60"/>
                  <a:gd name="T16" fmla="*/ 0 w 42"/>
                  <a:gd name="T17" fmla="*/ 18 h 60"/>
                  <a:gd name="T18" fmla="*/ 0 w 42"/>
                  <a:gd name="T19" fmla="*/ 36 h 60"/>
                  <a:gd name="T20" fmla="*/ 0 w 42"/>
                  <a:gd name="T21" fmla="*/ 48 h 60"/>
                  <a:gd name="T22" fmla="*/ 6 w 42"/>
                  <a:gd name="T23" fmla="*/ 60 h 60"/>
                  <a:gd name="T24" fmla="*/ 6 w 42"/>
                  <a:gd name="T25" fmla="*/ 60 h 60"/>
                  <a:gd name="T26" fmla="*/ 18 w 42"/>
                  <a:gd name="T27" fmla="*/ 60 h 60"/>
                  <a:gd name="T28" fmla="*/ 30 w 42"/>
                  <a:gd name="T29" fmla="*/ 48 h 60"/>
                  <a:gd name="T30" fmla="*/ 42 w 42"/>
                  <a:gd name="T31" fmla="*/ 36 h 60"/>
                  <a:gd name="T32" fmla="*/ 42 w 42"/>
                  <a:gd name="T33" fmla="*/ 36 h 60"/>
                  <a:gd name="T34" fmla="*/ 42 w 42"/>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42" y="36"/>
                    </a:moveTo>
                    <a:lnTo>
                      <a:pt x="42" y="18"/>
                    </a:lnTo>
                    <a:lnTo>
                      <a:pt x="42" y="6"/>
                    </a:lnTo>
                    <a:lnTo>
                      <a:pt x="36" y="0"/>
                    </a:lnTo>
                    <a:lnTo>
                      <a:pt x="24" y="0"/>
                    </a:lnTo>
                    <a:lnTo>
                      <a:pt x="12" y="6"/>
                    </a:lnTo>
                    <a:lnTo>
                      <a:pt x="0" y="18"/>
                    </a:lnTo>
                    <a:lnTo>
                      <a:pt x="0" y="36"/>
                    </a:lnTo>
                    <a:lnTo>
                      <a:pt x="0" y="48"/>
                    </a:lnTo>
                    <a:lnTo>
                      <a:pt x="6" y="60"/>
                    </a:lnTo>
                    <a:lnTo>
                      <a:pt x="18" y="60"/>
                    </a:lnTo>
                    <a:lnTo>
                      <a:pt x="30" y="48"/>
                    </a:lnTo>
                    <a:lnTo>
                      <a:pt x="42" y="36"/>
                    </a:lnTo>
                  </a:path>
                </a:pathLst>
              </a:custGeom>
              <a:noFill/>
              <a:ln w="9525">
                <a:solidFill>
                  <a:srgbClr val="000000"/>
                </a:solidFill>
                <a:prstDash val="solid"/>
                <a:round/>
                <a:headEnd/>
                <a:tailEnd/>
              </a:ln>
            </p:spPr>
            <p:txBody>
              <a:bodyPr tIns="91440" bIns="91440"/>
              <a:lstStyle/>
              <a:p>
                <a:endParaRPr lang="en-US"/>
              </a:p>
            </p:txBody>
          </p:sp>
          <p:sp>
            <p:nvSpPr>
              <p:cNvPr id="24054" name="Freeform 59"/>
              <p:cNvSpPr>
                <a:spLocks/>
              </p:cNvSpPr>
              <p:nvPr/>
            </p:nvSpPr>
            <p:spPr bwMode="auto">
              <a:xfrm>
                <a:off x="1262" y="2819"/>
                <a:ext cx="36" cy="60"/>
              </a:xfrm>
              <a:custGeom>
                <a:avLst/>
                <a:gdLst>
                  <a:gd name="T0" fmla="*/ 36 w 36"/>
                  <a:gd name="T1" fmla="*/ 30 h 60"/>
                  <a:gd name="T2" fmla="*/ 30 w 36"/>
                  <a:gd name="T3" fmla="*/ 12 h 60"/>
                  <a:gd name="T4" fmla="*/ 24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2 h 60"/>
                  <a:gd name="T20" fmla="*/ 6 w 36"/>
                  <a:gd name="T21" fmla="*/ 54 h 60"/>
                  <a:gd name="T22" fmla="*/ 18 w 36"/>
                  <a:gd name="T23" fmla="*/ 60 h 60"/>
                  <a:gd name="T24" fmla="*/ 18 w 36"/>
                  <a:gd name="T25" fmla="*/ 60 h 60"/>
                  <a:gd name="T26" fmla="*/ 24 w 36"/>
                  <a:gd name="T27" fmla="*/ 54 h 60"/>
                  <a:gd name="T28" fmla="*/ 30 w 36"/>
                  <a:gd name="T29" fmla="*/ 42 h 60"/>
                  <a:gd name="T30" fmla="*/ 36 w 36"/>
                  <a:gd name="T31" fmla="*/ 30 h 60"/>
                  <a:gd name="T32" fmla="*/ 36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36" y="30"/>
                    </a:moveTo>
                    <a:lnTo>
                      <a:pt x="30" y="12"/>
                    </a:lnTo>
                    <a:lnTo>
                      <a:pt x="24" y="0"/>
                    </a:lnTo>
                    <a:lnTo>
                      <a:pt x="18" y="0"/>
                    </a:lnTo>
                    <a:lnTo>
                      <a:pt x="6" y="0"/>
                    </a:lnTo>
                    <a:lnTo>
                      <a:pt x="0" y="12"/>
                    </a:lnTo>
                    <a:lnTo>
                      <a:pt x="0" y="30"/>
                    </a:lnTo>
                    <a:lnTo>
                      <a:pt x="0" y="42"/>
                    </a:lnTo>
                    <a:lnTo>
                      <a:pt x="6" y="54"/>
                    </a:lnTo>
                    <a:lnTo>
                      <a:pt x="18" y="60"/>
                    </a:lnTo>
                    <a:lnTo>
                      <a:pt x="24" y="54"/>
                    </a:lnTo>
                    <a:lnTo>
                      <a:pt x="30" y="42"/>
                    </a:lnTo>
                    <a:lnTo>
                      <a:pt x="36" y="30"/>
                    </a:lnTo>
                    <a:close/>
                  </a:path>
                </a:pathLst>
              </a:custGeom>
              <a:solidFill>
                <a:srgbClr val="FA8086"/>
              </a:solidFill>
              <a:ln w="9525">
                <a:noFill/>
                <a:round/>
                <a:headEnd/>
                <a:tailEnd/>
              </a:ln>
            </p:spPr>
            <p:txBody>
              <a:bodyPr tIns="91440" bIns="91440"/>
              <a:lstStyle/>
              <a:p>
                <a:endParaRPr lang="en-US"/>
              </a:p>
            </p:txBody>
          </p:sp>
          <p:sp>
            <p:nvSpPr>
              <p:cNvPr id="24055" name="Freeform 60"/>
              <p:cNvSpPr>
                <a:spLocks/>
              </p:cNvSpPr>
              <p:nvPr/>
            </p:nvSpPr>
            <p:spPr bwMode="auto">
              <a:xfrm>
                <a:off x="1262" y="2819"/>
                <a:ext cx="36" cy="60"/>
              </a:xfrm>
              <a:custGeom>
                <a:avLst/>
                <a:gdLst>
                  <a:gd name="T0" fmla="*/ 36 w 36"/>
                  <a:gd name="T1" fmla="*/ 30 h 60"/>
                  <a:gd name="T2" fmla="*/ 30 w 36"/>
                  <a:gd name="T3" fmla="*/ 12 h 60"/>
                  <a:gd name="T4" fmla="*/ 24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2 h 60"/>
                  <a:gd name="T20" fmla="*/ 6 w 36"/>
                  <a:gd name="T21" fmla="*/ 54 h 60"/>
                  <a:gd name="T22" fmla="*/ 18 w 36"/>
                  <a:gd name="T23" fmla="*/ 60 h 60"/>
                  <a:gd name="T24" fmla="*/ 18 w 36"/>
                  <a:gd name="T25" fmla="*/ 60 h 60"/>
                  <a:gd name="T26" fmla="*/ 24 w 36"/>
                  <a:gd name="T27" fmla="*/ 54 h 60"/>
                  <a:gd name="T28" fmla="*/ 30 w 36"/>
                  <a:gd name="T29" fmla="*/ 42 h 60"/>
                  <a:gd name="T30" fmla="*/ 36 w 36"/>
                  <a:gd name="T31" fmla="*/ 30 h 60"/>
                  <a:gd name="T32" fmla="*/ 36 w 36"/>
                  <a:gd name="T33" fmla="*/ 30 h 60"/>
                  <a:gd name="T34" fmla="*/ 36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36" y="30"/>
                    </a:moveTo>
                    <a:lnTo>
                      <a:pt x="30" y="12"/>
                    </a:lnTo>
                    <a:lnTo>
                      <a:pt x="24" y="0"/>
                    </a:lnTo>
                    <a:lnTo>
                      <a:pt x="18" y="0"/>
                    </a:lnTo>
                    <a:lnTo>
                      <a:pt x="6" y="0"/>
                    </a:lnTo>
                    <a:lnTo>
                      <a:pt x="0" y="12"/>
                    </a:lnTo>
                    <a:lnTo>
                      <a:pt x="0" y="30"/>
                    </a:lnTo>
                    <a:lnTo>
                      <a:pt x="0" y="42"/>
                    </a:lnTo>
                    <a:lnTo>
                      <a:pt x="6" y="54"/>
                    </a:lnTo>
                    <a:lnTo>
                      <a:pt x="18" y="60"/>
                    </a:lnTo>
                    <a:lnTo>
                      <a:pt x="24" y="54"/>
                    </a:lnTo>
                    <a:lnTo>
                      <a:pt x="30" y="42"/>
                    </a:lnTo>
                    <a:lnTo>
                      <a:pt x="36" y="30"/>
                    </a:lnTo>
                  </a:path>
                </a:pathLst>
              </a:custGeom>
              <a:noFill/>
              <a:ln w="9525">
                <a:solidFill>
                  <a:srgbClr val="000000"/>
                </a:solidFill>
                <a:prstDash val="solid"/>
                <a:round/>
                <a:headEnd/>
                <a:tailEnd/>
              </a:ln>
            </p:spPr>
            <p:txBody>
              <a:bodyPr tIns="91440" bIns="91440"/>
              <a:lstStyle/>
              <a:p>
                <a:endParaRPr lang="en-US"/>
              </a:p>
            </p:txBody>
          </p:sp>
          <p:sp>
            <p:nvSpPr>
              <p:cNvPr id="24056" name="Freeform 61"/>
              <p:cNvSpPr>
                <a:spLocks/>
              </p:cNvSpPr>
              <p:nvPr/>
            </p:nvSpPr>
            <p:spPr bwMode="auto">
              <a:xfrm>
                <a:off x="1262" y="2891"/>
                <a:ext cx="42" cy="54"/>
              </a:xfrm>
              <a:custGeom>
                <a:avLst/>
                <a:gdLst>
                  <a:gd name="T0" fmla="*/ 42 w 42"/>
                  <a:gd name="T1" fmla="*/ 18 h 54"/>
                  <a:gd name="T2" fmla="*/ 30 w 42"/>
                  <a:gd name="T3" fmla="*/ 6 h 54"/>
                  <a:gd name="T4" fmla="*/ 24 w 42"/>
                  <a:gd name="T5" fmla="*/ 0 h 54"/>
                  <a:gd name="T6" fmla="*/ 12 w 42"/>
                  <a:gd name="T7" fmla="*/ 0 h 54"/>
                  <a:gd name="T8" fmla="*/ 12 w 42"/>
                  <a:gd name="T9" fmla="*/ 0 h 54"/>
                  <a:gd name="T10" fmla="*/ 6 w 42"/>
                  <a:gd name="T11" fmla="*/ 6 h 54"/>
                  <a:gd name="T12" fmla="*/ 0 w 42"/>
                  <a:gd name="T13" fmla="*/ 18 h 54"/>
                  <a:gd name="T14" fmla="*/ 6 w 42"/>
                  <a:gd name="T15" fmla="*/ 30 h 54"/>
                  <a:gd name="T16" fmla="*/ 6 w 42"/>
                  <a:gd name="T17" fmla="*/ 30 h 54"/>
                  <a:gd name="T18" fmla="*/ 18 w 42"/>
                  <a:gd name="T19" fmla="*/ 48 h 54"/>
                  <a:gd name="T20" fmla="*/ 24 w 42"/>
                  <a:gd name="T21" fmla="*/ 54 h 54"/>
                  <a:gd name="T22" fmla="*/ 36 w 42"/>
                  <a:gd name="T23" fmla="*/ 54 h 54"/>
                  <a:gd name="T24" fmla="*/ 36 w 42"/>
                  <a:gd name="T25" fmla="*/ 54 h 54"/>
                  <a:gd name="T26" fmla="*/ 42 w 42"/>
                  <a:gd name="T27" fmla="*/ 48 h 54"/>
                  <a:gd name="T28" fmla="*/ 42 w 42"/>
                  <a:gd name="T29" fmla="*/ 36 h 54"/>
                  <a:gd name="T30" fmla="*/ 42 w 42"/>
                  <a:gd name="T31" fmla="*/ 18 h 54"/>
                  <a:gd name="T32" fmla="*/ 42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42" y="18"/>
                    </a:moveTo>
                    <a:lnTo>
                      <a:pt x="30" y="6"/>
                    </a:lnTo>
                    <a:lnTo>
                      <a:pt x="24" y="0"/>
                    </a:lnTo>
                    <a:lnTo>
                      <a:pt x="12" y="0"/>
                    </a:lnTo>
                    <a:lnTo>
                      <a:pt x="6" y="6"/>
                    </a:lnTo>
                    <a:lnTo>
                      <a:pt x="0" y="18"/>
                    </a:lnTo>
                    <a:lnTo>
                      <a:pt x="6" y="30"/>
                    </a:lnTo>
                    <a:lnTo>
                      <a:pt x="18" y="48"/>
                    </a:lnTo>
                    <a:lnTo>
                      <a:pt x="24" y="54"/>
                    </a:lnTo>
                    <a:lnTo>
                      <a:pt x="36" y="54"/>
                    </a:lnTo>
                    <a:lnTo>
                      <a:pt x="42" y="48"/>
                    </a:lnTo>
                    <a:lnTo>
                      <a:pt x="42" y="36"/>
                    </a:lnTo>
                    <a:lnTo>
                      <a:pt x="42" y="18"/>
                    </a:lnTo>
                    <a:close/>
                  </a:path>
                </a:pathLst>
              </a:custGeom>
              <a:solidFill>
                <a:srgbClr val="FA8086"/>
              </a:solidFill>
              <a:ln w="9525">
                <a:noFill/>
                <a:round/>
                <a:headEnd/>
                <a:tailEnd/>
              </a:ln>
            </p:spPr>
            <p:txBody>
              <a:bodyPr tIns="91440" bIns="91440"/>
              <a:lstStyle/>
              <a:p>
                <a:endParaRPr lang="en-US"/>
              </a:p>
            </p:txBody>
          </p:sp>
          <p:sp>
            <p:nvSpPr>
              <p:cNvPr id="24057" name="Freeform 62"/>
              <p:cNvSpPr>
                <a:spLocks/>
              </p:cNvSpPr>
              <p:nvPr/>
            </p:nvSpPr>
            <p:spPr bwMode="auto">
              <a:xfrm>
                <a:off x="1262" y="2891"/>
                <a:ext cx="42" cy="54"/>
              </a:xfrm>
              <a:custGeom>
                <a:avLst/>
                <a:gdLst>
                  <a:gd name="T0" fmla="*/ 42 w 42"/>
                  <a:gd name="T1" fmla="*/ 18 h 54"/>
                  <a:gd name="T2" fmla="*/ 30 w 42"/>
                  <a:gd name="T3" fmla="*/ 6 h 54"/>
                  <a:gd name="T4" fmla="*/ 24 w 42"/>
                  <a:gd name="T5" fmla="*/ 0 h 54"/>
                  <a:gd name="T6" fmla="*/ 12 w 42"/>
                  <a:gd name="T7" fmla="*/ 0 h 54"/>
                  <a:gd name="T8" fmla="*/ 12 w 42"/>
                  <a:gd name="T9" fmla="*/ 0 h 54"/>
                  <a:gd name="T10" fmla="*/ 6 w 42"/>
                  <a:gd name="T11" fmla="*/ 6 h 54"/>
                  <a:gd name="T12" fmla="*/ 0 w 42"/>
                  <a:gd name="T13" fmla="*/ 18 h 54"/>
                  <a:gd name="T14" fmla="*/ 6 w 42"/>
                  <a:gd name="T15" fmla="*/ 30 h 54"/>
                  <a:gd name="T16" fmla="*/ 6 w 42"/>
                  <a:gd name="T17" fmla="*/ 30 h 54"/>
                  <a:gd name="T18" fmla="*/ 18 w 42"/>
                  <a:gd name="T19" fmla="*/ 48 h 54"/>
                  <a:gd name="T20" fmla="*/ 24 w 42"/>
                  <a:gd name="T21" fmla="*/ 54 h 54"/>
                  <a:gd name="T22" fmla="*/ 36 w 42"/>
                  <a:gd name="T23" fmla="*/ 54 h 54"/>
                  <a:gd name="T24" fmla="*/ 36 w 42"/>
                  <a:gd name="T25" fmla="*/ 54 h 54"/>
                  <a:gd name="T26" fmla="*/ 42 w 42"/>
                  <a:gd name="T27" fmla="*/ 48 h 54"/>
                  <a:gd name="T28" fmla="*/ 42 w 42"/>
                  <a:gd name="T29" fmla="*/ 36 h 54"/>
                  <a:gd name="T30" fmla="*/ 42 w 42"/>
                  <a:gd name="T31" fmla="*/ 18 h 54"/>
                  <a:gd name="T32" fmla="*/ 42 w 42"/>
                  <a:gd name="T33" fmla="*/ 18 h 54"/>
                  <a:gd name="T34" fmla="*/ 42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42" y="18"/>
                    </a:moveTo>
                    <a:lnTo>
                      <a:pt x="30" y="6"/>
                    </a:lnTo>
                    <a:lnTo>
                      <a:pt x="24" y="0"/>
                    </a:lnTo>
                    <a:lnTo>
                      <a:pt x="12" y="0"/>
                    </a:lnTo>
                    <a:lnTo>
                      <a:pt x="6" y="6"/>
                    </a:lnTo>
                    <a:lnTo>
                      <a:pt x="0" y="18"/>
                    </a:lnTo>
                    <a:lnTo>
                      <a:pt x="6" y="30"/>
                    </a:lnTo>
                    <a:lnTo>
                      <a:pt x="18" y="48"/>
                    </a:lnTo>
                    <a:lnTo>
                      <a:pt x="24" y="54"/>
                    </a:lnTo>
                    <a:lnTo>
                      <a:pt x="36" y="54"/>
                    </a:lnTo>
                    <a:lnTo>
                      <a:pt x="42" y="48"/>
                    </a:lnTo>
                    <a:lnTo>
                      <a:pt x="42" y="36"/>
                    </a:lnTo>
                    <a:lnTo>
                      <a:pt x="42" y="18"/>
                    </a:lnTo>
                  </a:path>
                </a:pathLst>
              </a:custGeom>
              <a:noFill/>
              <a:ln w="9525">
                <a:solidFill>
                  <a:srgbClr val="000000"/>
                </a:solidFill>
                <a:prstDash val="solid"/>
                <a:round/>
                <a:headEnd/>
                <a:tailEnd/>
              </a:ln>
            </p:spPr>
            <p:txBody>
              <a:bodyPr tIns="91440" bIns="91440"/>
              <a:lstStyle/>
              <a:p>
                <a:endParaRPr lang="en-US"/>
              </a:p>
            </p:txBody>
          </p:sp>
          <p:sp>
            <p:nvSpPr>
              <p:cNvPr id="24058" name="Freeform 63"/>
              <p:cNvSpPr>
                <a:spLocks/>
              </p:cNvSpPr>
              <p:nvPr/>
            </p:nvSpPr>
            <p:spPr bwMode="auto">
              <a:xfrm>
                <a:off x="1292" y="2951"/>
                <a:ext cx="54" cy="54"/>
              </a:xfrm>
              <a:custGeom>
                <a:avLst/>
                <a:gdLst>
                  <a:gd name="T0" fmla="*/ 42 w 54"/>
                  <a:gd name="T1" fmla="*/ 18 h 54"/>
                  <a:gd name="T2" fmla="*/ 30 w 54"/>
                  <a:gd name="T3" fmla="*/ 6 h 54"/>
                  <a:gd name="T4" fmla="*/ 12 w 54"/>
                  <a:gd name="T5" fmla="*/ 0 h 54"/>
                  <a:gd name="T6" fmla="*/ 6 w 54"/>
                  <a:gd name="T7" fmla="*/ 6 h 54"/>
                  <a:gd name="T8" fmla="*/ 6 w 54"/>
                  <a:gd name="T9" fmla="*/ 6 h 54"/>
                  <a:gd name="T10" fmla="*/ 0 w 54"/>
                  <a:gd name="T11" fmla="*/ 18 h 54"/>
                  <a:gd name="T12" fmla="*/ 6 w 54"/>
                  <a:gd name="T13" fmla="*/ 30 h 54"/>
                  <a:gd name="T14" fmla="*/ 18 w 54"/>
                  <a:gd name="T15" fmla="*/ 42 h 54"/>
                  <a:gd name="T16" fmla="*/ 18 w 54"/>
                  <a:gd name="T17" fmla="*/ 42 h 54"/>
                  <a:gd name="T18" fmla="*/ 30 w 54"/>
                  <a:gd name="T19" fmla="*/ 48 h 54"/>
                  <a:gd name="T20" fmla="*/ 42 w 54"/>
                  <a:gd name="T21" fmla="*/ 54 h 54"/>
                  <a:gd name="T22" fmla="*/ 48 w 54"/>
                  <a:gd name="T23" fmla="*/ 48 h 54"/>
                  <a:gd name="T24" fmla="*/ 48 w 54"/>
                  <a:gd name="T25" fmla="*/ 48 h 54"/>
                  <a:gd name="T26" fmla="*/ 54 w 54"/>
                  <a:gd name="T27" fmla="*/ 42 h 54"/>
                  <a:gd name="T28" fmla="*/ 48 w 54"/>
                  <a:gd name="T29" fmla="*/ 30 h 54"/>
                  <a:gd name="T30" fmla="*/ 42 w 54"/>
                  <a:gd name="T31" fmla="*/ 18 h 54"/>
                  <a:gd name="T32" fmla="*/ 42 w 54"/>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18"/>
                    </a:moveTo>
                    <a:lnTo>
                      <a:pt x="30" y="6"/>
                    </a:lnTo>
                    <a:lnTo>
                      <a:pt x="12" y="0"/>
                    </a:lnTo>
                    <a:lnTo>
                      <a:pt x="6" y="6"/>
                    </a:lnTo>
                    <a:lnTo>
                      <a:pt x="0" y="18"/>
                    </a:lnTo>
                    <a:lnTo>
                      <a:pt x="6" y="30"/>
                    </a:lnTo>
                    <a:lnTo>
                      <a:pt x="18" y="42"/>
                    </a:lnTo>
                    <a:lnTo>
                      <a:pt x="30" y="48"/>
                    </a:lnTo>
                    <a:lnTo>
                      <a:pt x="42" y="54"/>
                    </a:lnTo>
                    <a:lnTo>
                      <a:pt x="48" y="48"/>
                    </a:lnTo>
                    <a:lnTo>
                      <a:pt x="54" y="42"/>
                    </a:lnTo>
                    <a:lnTo>
                      <a:pt x="48" y="30"/>
                    </a:lnTo>
                    <a:lnTo>
                      <a:pt x="42" y="18"/>
                    </a:lnTo>
                    <a:close/>
                  </a:path>
                </a:pathLst>
              </a:custGeom>
              <a:solidFill>
                <a:srgbClr val="FA8086"/>
              </a:solidFill>
              <a:ln w="9525">
                <a:noFill/>
                <a:round/>
                <a:headEnd/>
                <a:tailEnd/>
              </a:ln>
            </p:spPr>
            <p:txBody>
              <a:bodyPr tIns="91440" bIns="91440"/>
              <a:lstStyle/>
              <a:p>
                <a:endParaRPr lang="en-US"/>
              </a:p>
            </p:txBody>
          </p:sp>
          <p:sp>
            <p:nvSpPr>
              <p:cNvPr id="24059" name="Freeform 64"/>
              <p:cNvSpPr>
                <a:spLocks/>
              </p:cNvSpPr>
              <p:nvPr/>
            </p:nvSpPr>
            <p:spPr bwMode="auto">
              <a:xfrm>
                <a:off x="1292" y="2951"/>
                <a:ext cx="54" cy="54"/>
              </a:xfrm>
              <a:custGeom>
                <a:avLst/>
                <a:gdLst>
                  <a:gd name="T0" fmla="*/ 42 w 54"/>
                  <a:gd name="T1" fmla="*/ 18 h 54"/>
                  <a:gd name="T2" fmla="*/ 30 w 54"/>
                  <a:gd name="T3" fmla="*/ 6 h 54"/>
                  <a:gd name="T4" fmla="*/ 12 w 54"/>
                  <a:gd name="T5" fmla="*/ 0 h 54"/>
                  <a:gd name="T6" fmla="*/ 6 w 54"/>
                  <a:gd name="T7" fmla="*/ 6 h 54"/>
                  <a:gd name="T8" fmla="*/ 6 w 54"/>
                  <a:gd name="T9" fmla="*/ 6 h 54"/>
                  <a:gd name="T10" fmla="*/ 0 w 54"/>
                  <a:gd name="T11" fmla="*/ 18 h 54"/>
                  <a:gd name="T12" fmla="*/ 6 w 54"/>
                  <a:gd name="T13" fmla="*/ 30 h 54"/>
                  <a:gd name="T14" fmla="*/ 18 w 54"/>
                  <a:gd name="T15" fmla="*/ 42 h 54"/>
                  <a:gd name="T16" fmla="*/ 18 w 54"/>
                  <a:gd name="T17" fmla="*/ 42 h 54"/>
                  <a:gd name="T18" fmla="*/ 30 w 54"/>
                  <a:gd name="T19" fmla="*/ 48 h 54"/>
                  <a:gd name="T20" fmla="*/ 42 w 54"/>
                  <a:gd name="T21" fmla="*/ 54 h 54"/>
                  <a:gd name="T22" fmla="*/ 48 w 54"/>
                  <a:gd name="T23" fmla="*/ 48 h 54"/>
                  <a:gd name="T24" fmla="*/ 48 w 54"/>
                  <a:gd name="T25" fmla="*/ 48 h 54"/>
                  <a:gd name="T26" fmla="*/ 54 w 54"/>
                  <a:gd name="T27" fmla="*/ 42 h 54"/>
                  <a:gd name="T28" fmla="*/ 48 w 54"/>
                  <a:gd name="T29" fmla="*/ 30 h 54"/>
                  <a:gd name="T30" fmla="*/ 42 w 54"/>
                  <a:gd name="T31" fmla="*/ 18 h 54"/>
                  <a:gd name="T32" fmla="*/ 42 w 54"/>
                  <a:gd name="T33" fmla="*/ 18 h 54"/>
                  <a:gd name="T34" fmla="*/ 42 w 54"/>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18"/>
                    </a:moveTo>
                    <a:lnTo>
                      <a:pt x="30" y="6"/>
                    </a:lnTo>
                    <a:lnTo>
                      <a:pt x="12" y="0"/>
                    </a:lnTo>
                    <a:lnTo>
                      <a:pt x="6" y="6"/>
                    </a:lnTo>
                    <a:lnTo>
                      <a:pt x="0" y="18"/>
                    </a:lnTo>
                    <a:lnTo>
                      <a:pt x="6" y="30"/>
                    </a:lnTo>
                    <a:lnTo>
                      <a:pt x="18" y="42"/>
                    </a:lnTo>
                    <a:lnTo>
                      <a:pt x="30" y="48"/>
                    </a:lnTo>
                    <a:lnTo>
                      <a:pt x="42" y="54"/>
                    </a:lnTo>
                    <a:lnTo>
                      <a:pt x="48" y="48"/>
                    </a:lnTo>
                    <a:lnTo>
                      <a:pt x="54" y="42"/>
                    </a:lnTo>
                    <a:lnTo>
                      <a:pt x="48" y="30"/>
                    </a:lnTo>
                    <a:lnTo>
                      <a:pt x="42" y="18"/>
                    </a:lnTo>
                  </a:path>
                </a:pathLst>
              </a:custGeom>
              <a:noFill/>
              <a:ln w="9525">
                <a:solidFill>
                  <a:srgbClr val="000000"/>
                </a:solidFill>
                <a:prstDash val="solid"/>
                <a:round/>
                <a:headEnd/>
                <a:tailEnd/>
              </a:ln>
            </p:spPr>
            <p:txBody>
              <a:bodyPr tIns="91440" bIns="91440"/>
              <a:lstStyle/>
              <a:p>
                <a:endParaRPr lang="en-US"/>
              </a:p>
            </p:txBody>
          </p:sp>
          <p:sp>
            <p:nvSpPr>
              <p:cNvPr id="24060" name="Freeform 65"/>
              <p:cNvSpPr>
                <a:spLocks/>
              </p:cNvSpPr>
              <p:nvPr/>
            </p:nvSpPr>
            <p:spPr bwMode="auto">
              <a:xfrm>
                <a:off x="1346" y="3005"/>
                <a:ext cx="60" cy="36"/>
              </a:xfrm>
              <a:custGeom>
                <a:avLst/>
                <a:gdLst>
                  <a:gd name="T0" fmla="*/ 36 w 60"/>
                  <a:gd name="T1" fmla="*/ 0 h 36"/>
                  <a:gd name="T2" fmla="*/ 24 w 60"/>
                  <a:gd name="T3" fmla="*/ 0 h 36"/>
                  <a:gd name="T4" fmla="*/ 6 w 60"/>
                  <a:gd name="T5" fmla="*/ 0 h 36"/>
                  <a:gd name="T6" fmla="*/ 0 w 60"/>
                  <a:gd name="T7" fmla="*/ 6 h 36"/>
                  <a:gd name="T8" fmla="*/ 0 w 60"/>
                  <a:gd name="T9" fmla="*/ 6 h 36"/>
                  <a:gd name="T10" fmla="*/ 0 w 60"/>
                  <a:gd name="T11" fmla="*/ 18 h 36"/>
                  <a:gd name="T12" fmla="*/ 12 w 60"/>
                  <a:gd name="T13" fmla="*/ 24 h 36"/>
                  <a:gd name="T14" fmla="*/ 24 w 60"/>
                  <a:gd name="T15" fmla="*/ 36 h 36"/>
                  <a:gd name="T16" fmla="*/ 24 w 60"/>
                  <a:gd name="T17" fmla="*/ 36 h 36"/>
                  <a:gd name="T18" fmla="*/ 42 w 60"/>
                  <a:gd name="T19" fmla="*/ 36 h 36"/>
                  <a:gd name="T20" fmla="*/ 54 w 60"/>
                  <a:gd name="T21" fmla="*/ 36 h 36"/>
                  <a:gd name="T22" fmla="*/ 60 w 60"/>
                  <a:gd name="T23" fmla="*/ 30 h 36"/>
                  <a:gd name="T24" fmla="*/ 60 w 60"/>
                  <a:gd name="T25" fmla="*/ 30 h 36"/>
                  <a:gd name="T26" fmla="*/ 60 w 60"/>
                  <a:gd name="T27" fmla="*/ 18 h 36"/>
                  <a:gd name="T28" fmla="*/ 54 w 60"/>
                  <a:gd name="T29" fmla="*/ 12 h 36"/>
                  <a:gd name="T30" fmla="*/ 36 w 60"/>
                  <a:gd name="T31" fmla="*/ 0 h 36"/>
                  <a:gd name="T32" fmla="*/ 36 w 60"/>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6" y="0"/>
                    </a:moveTo>
                    <a:lnTo>
                      <a:pt x="24" y="0"/>
                    </a:lnTo>
                    <a:lnTo>
                      <a:pt x="6" y="0"/>
                    </a:lnTo>
                    <a:lnTo>
                      <a:pt x="0" y="6"/>
                    </a:lnTo>
                    <a:lnTo>
                      <a:pt x="0" y="18"/>
                    </a:lnTo>
                    <a:lnTo>
                      <a:pt x="12" y="24"/>
                    </a:lnTo>
                    <a:lnTo>
                      <a:pt x="24" y="36"/>
                    </a:lnTo>
                    <a:lnTo>
                      <a:pt x="42" y="36"/>
                    </a:lnTo>
                    <a:lnTo>
                      <a:pt x="54" y="36"/>
                    </a:lnTo>
                    <a:lnTo>
                      <a:pt x="60" y="30"/>
                    </a:lnTo>
                    <a:lnTo>
                      <a:pt x="60" y="18"/>
                    </a:lnTo>
                    <a:lnTo>
                      <a:pt x="54" y="12"/>
                    </a:lnTo>
                    <a:lnTo>
                      <a:pt x="36" y="0"/>
                    </a:lnTo>
                    <a:close/>
                  </a:path>
                </a:pathLst>
              </a:custGeom>
              <a:solidFill>
                <a:srgbClr val="FA8086"/>
              </a:solidFill>
              <a:ln w="9525">
                <a:noFill/>
                <a:round/>
                <a:headEnd/>
                <a:tailEnd/>
              </a:ln>
            </p:spPr>
            <p:txBody>
              <a:bodyPr tIns="91440" bIns="91440"/>
              <a:lstStyle/>
              <a:p>
                <a:endParaRPr lang="en-US"/>
              </a:p>
            </p:txBody>
          </p:sp>
          <p:sp>
            <p:nvSpPr>
              <p:cNvPr id="24061" name="Freeform 66"/>
              <p:cNvSpPr>
                <a:spLocks/>
              </p:cNvSpPr>
              <p:nvPr/>
            </p:nvSpPr>
            <p:spPr bwMode="auto">
              <a:xfrm>
                <a:off x="1346" y="3005"/>
                <a:ext cx="60" cy="36"/>
              </a:xfrm>
              <a:custGeom>
                <a:avLst/>
                <a:gdLst>
                  <a:gd name="T0" fmla="*/ 36 w 60"/>
                  <a:gd name="T1" fmla="*/ 0 h 36"/>
                  <a:gd name="T2" fmla="*/ 24 w 60"/>
                  <a:gd name="T3" fmla="*/ 0 h 36"/>
                  <a:gd name="T4" fmla="*/ 6 w 60"/>
                  <a:gd name="T5" fmla="*/ 0 h 36"/>
                  <a:gd name="T6" fmla="*/ 0 w 60"/>
                  <a:gd name="T7" fmla="*/ 6 h 36"/>
                  <a:gd name="T8" fmla="*/ 0 w 60"/>
                  <a:gd name="T9" fmla="*/ 6 h 36"/>
                  <a:gd name="T10" fmla="*/ 0 w 60"/>
                  <a:gd name="T11" fmla="*/ 18 h 36"/>
                  <a:gd name="T12" fmla="*/ 12 w 60"/>
                  <a:gd name="T13" fmla="*/ 24 h 36"/>
                  <a:gd name="T14" fmla="*/ 24 w 60"/>
                  <a:gd name="T15" fmla="*/ 36 h 36"/>
                  <a:gd name="T16" fmla="*/ 24 w 60"/>
                  <a:gd name="T17" fmla="*/ 36 h 36"/>
                  <a:gd name="T18" fmla="*/ 42 w 60"/>
                  <a:gd name="T19" fmla="*/ 36 h 36"/>
                  <a:gd name="T20" fmla="*/ 54 w 60"/>
                  <a:gd name="T21" fmla="*/ 36 h 36"/>
                  <a:gd name="T22" fmla="*/ 60 w 60"/>
                  <a:gd name="T23" fmla="*/ 30 h 36"/>
                  <a:gd name="T24" fmla="*/ 60 w 60"/>
                  <a:gd name="T25" fmla="*/ 30 h 36"/>
                  <a:gd name="T26" fmla="*/ 60 w 60"/>
                  <a:gd name="T27" fmla="*/ 18 h 36"/>
                  <a:gd name="T28" fmla="*/ 54 w 60"/>
                  <a:gd name="T29" fmla="*/ 12 h 36"/>
                  <a:gd name="T30" fmla="*/ 36 w 60"/>
                  <a:gd name="T31" fmla="*/ 0 h 36"/>
                  <a:gd name="T32" fmla="*/ 36 w 60"/>
                  <a:gd name="T33" fmla="*/ 0 h 36"/>
                  <a:gd name="T34" fmla="*/ 36 w 60"/>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6" y="0"/>
                    </a:moveTo>
                    <a:lnTo>
                      <a:pt x="24" y="0"/>
                    </a:lnTo>
                    <a:lnTo>
                      <a:pt x="6" y="0"/>
                    </a:lnTo>
                    <a:lnTo>
                      <a:pt x="0" y="6"/>
                    </a:lnTo>
                    <a:lnTo>
                      <a:pt x="0" y="18"/>
                    </a:lnTo>
                    <a:lnTo>
                      <a:pt x="12" y="24"/>
                    </a:lnTo>
                    <a:lnTo>
                      <a:pt x="24" y="36"/>
                    </a:lnTo>
                    <a:lnTo>
                      <a:pt x="42" y="36"/>
                    </a:lnTo>
                    <a:lnTo>
                      <a:pt x="54" y="36"/>
                    </a:lnTo>
                    <a:lnTo>
                      <a:pt x="60" y="30"/>
                    </a:lnTo>
                    <a:lnTo>
                      <a:pt x="60" y="18"/>
                    </a:lnTo>
                    <a:lnTo>
                      <a:pt x="54" y="12"/>
                    </a:lnTo>
                    <a:lnTo>
                      <a:pt x="36" y="0"/>
                    </a:lnTo>
                  </a:path>
                </a:pathLst>
              </a:custGeom>
              <a:noFill/>
              <a:ln w="9525">
                <a:solidFill>
                  <a:srgbClr val="000000"/>
                </a:solidFill>
                <a:prstDash val="solid"/>
                <a:round/>
                <a:headEnd/>
                <a:tailEnd/>
              </a:ln>
            </p:spPr>
            <p:txBody>
              <a:bodyPr tIns="91440" bIns="91440"/>
              <a:lstStyle/>
              <a:p>
                <a:endParaRPr lang="en-US"/>
              </a:p>
            </p:txBody>
          </p:sp>
          <p:sp>
            <p:nvSpPr>
              <p:cNvPr id="24062" name="Freeform 67"/>
              <p:cNvSpPr>
                <a:spLocks/>
              </p:cNvSpPr>
              <p:nvPr/>
            </p:nvSpPr>
            <p:spPr bwMode="auto">
              <a:xfrm>
                <a:off x="1418" y="3029"/>
                <a:ext cx="60" cy="30"/>
              </a:xfrm>
              <a:custGeom>
                <a:avLst/>
                <a:gdLst>
                  <a:gd name="T0" fmla="*/ 30 w 60"/>
                  <a:gd name="T1" fmla="*/ 0 h 30"/>
                  <a:gd name="T2" fmla="*/ 12 w 60"/>
                  <a:gd name="T3" fmla="*/ 0 h 30"/>
                  <a:gd name="T4" fmla="*/ 0 w 60"/>
                  <a:gd name="T5" fmla="*/ 6 h 30"/>
                  <a:gd name="T6" fmla="*/ 0 w 60"/>
                  <a:gd name="T7" fmla="*/ 12 h 30"/>
                  <a:gd name="T8" fmla="*/ 0 w 60"/>
                  <a:gd name="T9" fmla="*/ 12 h 30"/>
                  <a:gd name="T10" fmla="*/ 0 w 60"/>
                  <a:gd name="T11" fmla="*/ 24 h 30"/>
                  <a:gd name="T12" fmla="*/ 12 w 60"/>
                  <a:gd name="T13" fmla="*/ 30 h 30"/>
                  <a:gd name="T14" fmla="*/ 30 w 60"/>
                  <a:gd name="T15" fmla="*/ 30 h 30"/>
                  <a:gd name="T16" fmla="*/ 30 w 60"/>
                  <a:gd name="T17" fmla="*/ 30 h 30"/>
                  <a:gd name="T18" fmla="*/ 42 w 60"/>
                  <a:gd name="T19" fmla="*/ 30 h 30"/>
                  <a:gd name="T20" fmla="*/ 54 w 60"/>
                  <a:gd name="T21" fmla="*/ 24 h 30"/>
                  <a:gd name="T22" fmla="*/ 60 w 60"/>
                  <a:gd name="T23" fmla="*/ 12 h 30"/>
                  <a:gd name="T24" fmla="*/ 60 w 60"/>
                  <a:gd name="T25" fmla="*/ 12 h 30"/>
                  <a:gd name="T26" fmla="*/ 54 w 60"/>
                  <a:gd name="T27" fmla="*/ 6 h 30"/>
                  <a:gd name="T28" fmla="*/ 42 w 60"/>
                  <a:gd name="T29" fmla="*/ 0 h 30"/>
                  <a:gd name="T30" fmla="*/ 30 w 60"/>
                  <a:gd name="T31" fmla="*/ 0 h 30"/>
                  <a:gd name="T32" fmla="*/ 30 w 6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0"/>
                  <a:gd name="T53" fmla="*/ 60 w 6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0">
                    <a:moveTo>
                      <a:pt x="30" y="0"/>
                    </a:moveTo>
                    <a:lnTo>
                      <a:pt x="12" y="0"/>
                    </a:lnTo>
                    <a:lnTo>
                      <a:pt x="0" y="6"/>
                    </a:lnTo>
                    <a:lnTo>
                      <a:pt x="0" y="12"/>
                    </a:lnTo>
                    <a:lnTo>
                      <a:pt x="0" y="24"/>
                    </a:lnTo>
                    <a:lnTo>
                      <a:pt x="12" y="30"/>
                    </a:lnTo>
                    <a:lnTo>
                      <a:pt x="30" y="30"/>
                    </a:lnTo>
                    <a:lnTo>
                      <a:pt x="42" y="30"/>
                    </a:lnTo>
                    <a:lnTo>
                      <a:pt x="54" y="24"/>
                    </a:lnTo>
                    <a:lnTo>
                      <a:pt x="60" y="12"/>
                    </a:lnTo>
                    <a:lnTo>
                      <a:pt x="54" y="6"/>
                    </a:lnTo>
                    <a:lnTo>
                      <a:pt x="42" y="0"/>
                    </a:lnTo>
                    <a:lnTo>
                      <a:pt x="30" y="0"/>
                    </a:lnTo>
                    <a:close/>
                  </a:path>
                </a:pathLst>
              </a:custGeom>
              <a:solidFill>
                <a:srgbClr val="FA8086"/>
              </a:solidFill>
              <a:ln w="9525">
                <a:noFill/>
                <a:round/>
                <a:headEnd/>
                <a:tailEnd/>
              </a:ln>
            </p:spPr>
            <p:txBody>
              <a:bodyPr tIns="91440" bIns="91440"/>
              <a:lstStyle/>
              <a:p>
                <a:endParaRPr lang="en-US"/>
              </a:p>
            </p:txBody>
          </p:sp>
          <p:sp>
            <p:nvSpPr>
              <p:cNvPr id="24063" name="Freeform 68"/>
              <p:cNvSpPr>
                <a:spLocks/>
              </p:cNvSpPr>
              <p:nvPr/>
            </p:nvSpPr>
            <p:spPr bwMode="auto">
              <a:xfrm>
                <a:off x="1418" y="3029"/>
                <a:ext cx="60" cy="30"/>
              </a:xfrm>
              <a:custGeom>
                <a:avLst/>
                <a:gdLst>
                  <a:gd name="T0" fmla="*/ 30 w 60"/>
                  <a:gd name="T1" fmla="*/ 0 h 30"/>
                  <a:gd name="T2" fmla="*/ 12 w 60"/>
                  <a:gd name="T3" fmla="*/ 0 h 30"/>
                  <a:gd name="T4" fmla="*/ 0 w 60"/>
                  <a:gd name="T5" fmla="*/ 6 h 30"/>
                  <a:gd name="T6" fmla="*/ 0 w 60"/>
                  <a:gd name="T7" fmla="*/ 12 h 30"/>
                  <a:gd name="T8" fmla="*/ 0 w 60"/>
                  <a:gd name="T9" fmla="*/ 12 h 30"/>
                  <a:gd name="T10" fmla="*/ 0 w 60"/>
                  <a:gd name="T11" fmla="*/ 24 h 30"/>
                  <a:gd name="T12" fmla="*/ 12 w 60"/>
                  <a:gd name="T13" fmla="*/ 30 h 30"/>
                  <a:gd name="T14" fmla="*/ 30 w 60"/>
                  <a:gd name="T15" fmla="*/ 30 h 30"/>
                  <a:gd name="T16" fmla="*/ 30 w 60"/>
                  <a:gd name="T17" fmla="*/ 30 h 30"/>
                  <a:gd name="T18" fmla="*/ 42 w 60"/>
                  <a:gd name="T19" fmla="*/ 30 h 30"/>
                  <a:gd name="T20" fmla="*/ 54 w 60"/>
                  <a:gd name="T21" fmla="*/ 24 h 30"/>
                  <a:gd name="T22" fmla="*/ 60 w 60"/>
                  <a:gd name="T23" fmla="*/ 12 h 30"/>
                  <a:gd name="T24" fmla="*/ 60 w 60"/>
                  <a:gd name="T25" fmla="*/ 12 h 30"/>
                  <a:gd name="T26" fmla="*/ 54 w 60"/>
                  <a:gd name="T27" fmla="*/ 6 h 30"/>
                  <a:gd name="T28" fmla="*/ 42 w 60"/>
                  <a:gd name="T29" fmla="*/ 0 h 30"/>
                  <a:gd name="T30" fmla="*/ 30 w 60"/>
                  <a:gd name="T31" fmla="*/ 0 h 30"/>
                  <a:gd name="T32" fmla="*/ 30 w 60"/>
                  <a:gd name="T33" fmla="*/ 0 h 30"/>
                  <a:gd name="T34" fmla="*/ 30 w 60"/>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0"/>
                  <a:gd name="T56" fmla="*/ 60 w 6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0">
                    <a:moveTo>
                      <a:pt x="30" y="0"/>
                    </a:moveTo>
                    <a:lnTo>
                      <a:pt x="12" y="0"/>
                    </a:lnTo>
                    <a:lnTo>
                      <a:pt x="0" y="6"/>
                    </a:lnTo>
                    <a:lnTo>
                      <a:pt x="0" y="12"/>
                    </a:lnTo>
                    <a:lnTo>
                      <a:pt x="0" y="24"/>
                    </a:lnTo>
                    <a:lnTo>
                      <a:pt x="12" y="30"/>
                    </a:lnTo>
                    <a:lnTo>
                      <a:pt x="30" y="30"/>
                    </a:lnTo>
                    <a:lnTo>
                      <a:pt x="42" y="30"/>
                    </a:lnTo>
                    <a:lnTo>
                      <a:pt x="54" y="24"/>
                    </a:lnTo>
                    <a:lnTo>
                      <a:pt x="60" y="12"/>
                    </a:lnTo>
                    <a:lnTo>
                      <a:pt x="54" y="6"/>
                    </a:lnTo>
                    <a:lnTo>
                      <a:pt x="42" y="0"/>
                    </a:lnTo>
                    <a:lnTo>
                      <a:pt x="30" y="0"/>
                    </a:lnTo>
                  </a:path>
                </a:pathLst>
              </a:custGeom>
              <a:noFill/>
              <a:ln w="9525">
                <a:solidFill>
                  <a:srgbClr val="000000"/>
                </a:solidFill>
                <a:prstDash val="solid"/>
                <a:round/>
                <a:headEnd/>
                <a:tailEnd/>
              </a:ln>
            </p:spPr>
            <p:txBody>
              <a:bodyPr tIns="91440" bIns="91440"/>
              <a:lstStyle/>
              <a:p>
                <a:endParaRPr lang="en-US"/>
              </a:p>
            </p:txBody>
          </p:sp>
          <p:sp>
            <p:nvSpPr>
              <p:cNvPr id="24064" name="Freeform 69"/>
              <p:cNvSpPr>
                <a:spLocks/>
              </p:cNvSpPr>
              <p:nvPr/>
            </p:nvSpPr>
            <p:spPr bwMode="auto">
              <a:xfrm>
                <a:off x="1490" y="3017"/>
                <a:ext cx="60" cy="42"/>
              </a:xfrm>
              <a:custGeom>
                <a:avLst/>
                <a:gdLst>
                  <a:gd name="T0" fmla="*/ 24 w 60"/>
                  <a:gd name="T1" fmla="*/ 6 h 42"/>
                  <a:gd name="T2" fmla="*/ 12 w 60"/>
                  <a:gd name="T3" fmla="*/ 12 h 42"/>
                  <a:gd name="T4" fmla="*/ 0 w 60"/>
                  <a:gd name="T5" fmla="*/ 24 h 42"/>
                  <a:gd name="T6" fmla="*/ 0 w 60"/>
                  <a:gd name="T7" fmla="*/ 30 h 42"/>
                  <a:gd name="T8" fmla="*/ 0 w 60"/>
                  <a:gd name="T9" fmla="*/ 30 h 42"/>
                  <a:gd name="T10" fmla="*/ 6 w 60"/>
                  <a:gd name="T11" fmla="*/ 36 h 42"/>
                  <a:gd name="T12" fmla="*/ 24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54 w 60"/>
                  <a:gd name="T27" fmla="*/ 0 h 42"/>
                  <a:gd name="T28" fmla="*/ 36 w 60"/>
                  <a:gd name="T29" fmla="*/ 0 h 42"/>
                  <a:gd name="T30" fmla="*/ 24 w 60"/>
                  <a:gd name="T31" fmla="*/ 6 h 42"/>
                  <a:gd name="T32" fmla="*/ 24 w 60"/>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6"/>
                    </a:moveTo>
                    <a:lnTo>
                      <a:pt x="12" y="12"/>
                    </a:lnTo>
                    <a:lnTo>
                      <a:pt x="0" y="24"/>
                    </a:lnTo>
                    <a:lnTo>
                      <a:pt x="0" y="30"/>
                    </a:lnTo>
                    <a:lnTo>
                      <a:pt x="6" y="36"/>
                    </a:lnTo>
                    <a:lnTo>
                      <a:pt x="24" y="42"/>
                    </a:lnTo>
                    <a:lnTo>
                      <a:pt x="36" y="36"/>
                    </a:lnTo>
                    <a:lnTo>
                      <a:pt x="48" y="30"/>
                    </a:lnTo>
                    <a:lnTo>
                      <a:pt x="60" y="18"/>
                    </a:lnTo>
                    <a:lnTo>
                      <a:pt x="60" y="6"/>
                    </a:lnTo>
                    <a:lnTo>
                      <a:pt x="54" y="0"/>
                    </a:lnTo>
                    <a:lnTo>
                      <a:pt x="36" y="0"/>
                    </a:lnTo>
                    <a:lnTo>
                      <a:pt x="24" y="6"/>
                    </a:lnTo>
                    <a:close/>
                  </a:path>
                </a:pathLst>
              </a:custGeom>
              <a:solidFill>
                <a:srgbClr val="FA8086"/>
              </a:solidFill>
              <a:ln w="9525">
                <a:noFill/>
                <a:round/>
                <a:headEnd/>
                <a:tailEnd/>
              </a:ln>
            </p:spPr>
            <p:txBody>
              <a:bodyPr tIns="91440" bIns="91440"/>
              <a:lstStyle/>
              <a:p>
                <a:endParaRPr lang="en-US"/>
              </a:p>
            </p:txBody>
          </p:sp>
          <p:sp>
            <p:nvSpPr>
              <p:cNvPr id="24065" name="Freeform 70"/>
              <p:cNvSpPr>
                <a:spLocks/>
              </p:cNvSpPr>
              <p:nvPr/>
            </p:nvSpPr>
            <p:spPr bwMode="auto">
              <a:xfrm>
                <a:off x="1490" y="3017"/>
                <a:ext cx="60" cy="42"/>
              </a:xfrm>
              <a:custGeom>
                <a:avLst/>
                <a:gdLst>
                  <a:gd name="T0" fmla="*/ 24 w 60"/>
                  <a:gd name="T1" fmla="*/ 6 h 42"/>
                  <a:gd name="T2" fmla="*/ 12 w 60"/>
                  <a:gd name="T3" fmla="*/ 12 h 42"/>
                  <a:gd name="T4" fmla="*/ 0 w 60"/>
                  <a:gd name="T5" fmla="*/ 24 h 42"/>
                  <a:gd name="T6" fmla="*/ 0 w 60"/>
                  <a:gd name="T7" fmla="*/ 30 h 42"/>
                  <a:gd name="T8" fmla="*/ 0 w 60"/>
                  <a:gd name="T9" fmla="*/ 30 h 42"/>
                  <a:gd name="T10" fmla="*/ 6 w 60"/>
                  <a:gd name="T11" fmla="*/ 36 h 42"/>
                  <a:gd name="T12" fmla="*/ 24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54 w 60"/>
                  <a:gd name="T27" fmla="*/ 0 h 42"/>
                  <a:gd name="T28" fmla="*/ 36 w 60"/>
                  <a:gd name="T29" fmla="*/ 0 h 42"/>
                  <a:gd name="T30" fmla="*/ 24 w 60"/>
                  <a:gd name="T31" fmla="*/ 6 h 42"/>
                  <a:gd name="T32" fmla="*/ 24 w 60"/>
                  <a:gd name="T33" fmla="*/ 6 h 42"/>
                  <a:gd name="T34" fmla="*/ 24 w 60"/>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6"/>
                    </a:moveTo>
                    <a:lnTo>
                      <a:pt x="12" y="12"/>
                    </a:lnTo>
                    <a:lnTo>
                      <a:pt x="0" y="24"/>
                    </a:lnTo>
                    <a:lnTo>
                      <a:pt x="0" y="30"/>
                    </a:lnTo>
                    <a:lnTo>
                      <a:pt x="6" y="36"/>
                    </a:lnTo>
                    <a:lnTo>
                      <a:pt x="24" y="42"/>
                    </a:lnTo>
                    <a:lnTo>
                      <a:pt x="36" y="36"/>
                    </a:lnTo>
                    <a:lnTo>
                      <a:pt x="48" y="30"/>
                    </a:lnTo>
                    <a:lnTo>
                      <a:pt x="60" y="18"/>
                    </a:lnTo>
                    <a:lnTo>
                      <a:pt x="60" y="6"/>
                    </a:lnTo>
                    <a:lnTo>
                      <a:pt x="54" y="0"/>
                    </a:lnTo>
                    <a:lnTo>
                      <a:pt x="36" y="0"/>
                    </a:lnTo>
                    <a:lnTo>
                      <a:pt x="24" y="6"/>
                    </a:lnTo>
                  </a:path>
                </a:pathLst>
              </a:custGeom>
              <a:noFill/>
              <a:ln w="9525">
                <a:solidFill>
                  <a:srgbClr val="000000"/>
                </a:solidFill>
                <a:prstDash val="solid"/>
                <a:round/>
                <a:headEnd/>
                <a:tailEnd/>
              </a:ln>
            </p:spPr>
            <p:txBody>
              <a:bodyPr tIns="91440" bIns="91440"/>
              <a:lstStyle/>
              <a:p>
                <a:endParaRPr lang="en-US"/>
              </a:p>
            </p:txBody>
          </p:sp>
          <p:sp>
            <p:nvSpPr>
              <p:cNvPr id="24066" name="Freeform 71"/>
              <p:cNvSpPr>
                <a:spLocks/>
              </p:cNvSpPr>
              <p:nvPr/>
            </p:nvSpPr>
            <p:spPr bwMode="auto">
              <a:xfrm>
                <a:off x="1562" y="2981"/>
                <a:ext cx="48" cy="48"/>
              </a:xfrm>
              <a:custGeom>
                <a:avLst/>
                <a:gdLst>
                  <a:gd name="T0" fmla="*/ 12 w 48"/>
                  <a:gd name="T1" fmla="*/ 12 h 48"/>
                  <a:gd name="T2" fmla="*/ 0 w 48"/>
                  <a:gd name="T3" fmla="*/ 24 h 48"/>
                  <a:gd name="T4" fmla="*/ 0 w 48"/>
                  <a:gd name="T5" fmla="*/ 36 h 48"/>
                  <a:gd name="T6" fmla="*/ 0 w 48"/>
                  <a:gd name="T7" fmla="*/ 42 h 48"/>
                  <a:gd name="T8" fmla="*/ 0 w 48"/>
                  <a:gd name="T9" fmla="*/ 42 h 48"/>
                  <a:gd name="T10" fmla="*/ 12 w 48"/>
                  <a:gd name="T11" fmla="*/ 48 h 48"/>
                  <a:gd name="T12" fmla="*/ 24 w 48"/>
                  <a:gd name="T13" fmla="*/ 42 h 48"/>
                  <a:gd name="T14" fmla="*/ 36 w 48"/>
                  <a:gd name="T15" fmla="*/ 36 h 48"/>
                  <a:gd name="T16" fmla="*/ 36 w 48"/>
                  <a:gd name="T17" fmla="*/ 36 h 48"/>
                  <a:gd name="T18" fmla="*/ 48 w 48"/>
                  <a:gd name="T19" fmla="*/ 24 h 48"/>
                  <a:gd name="T20" fmla="*/ 48 w 48"/>
                  <a:gd name="T21" fmla="*/ 12 h 48"/>
                  <a:gd name="T22" fmla="*/ 48 w 48"/>
                  <a:gd name="T23" fmla="*/ 0 h 48"/>
                  <a:gd name="T24" fmla="*/ 48 w 48"/>
                  <a:gd name="T25" fmla="*/ 0 h 48"/>
                  <a:gd name="T26" fmla="*/ 36 w 48"/>
                  <a:gd name="T27" fmla="*/ 0 h 48"/>
                  <a:gd name="T28" fmla="*/ 24 w 48"/>
                  <a:gd name="T29" fmla="*/ 0 h 48"/>
                  <a:gd name="T30" fmla="*/ 12 w 48"/>
                  <a:gd name="T31" fmla="*/ 12 h 48"/>
                  <a:gd name="T32" fmla="*/ 12 w 48"/>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12" y="12"/>
                    </a:moveTo>
                    <a:lnTo>
                      <a:pt x="0" y="24"/>
                    </a:lnTo>
                    <a:lnTo>
                      <a:pt x="0" y="36"/>
                    </a:lnTo>
                    <a:lnTo>
                      <a:pt x="0" y="42"/>
                    </a:lnTo>
                    <a:lnTo>
                      <a:pt x="12" y="48"/>
                    </a:lnTo>
                    <a:lnTo>
                      <a:pt x="24" y="42"/>
                    </a:lnTo>
                    <a:lnTo>
                      <a:pt x="36" y="36"/>
                    </a:lnTo>
                    <a:lnTo>
                      <a:pt x="48" y="24"/>
                    </a:lnTo>
                    <a:lnTo>
                      <a:pt x="48" y="12"/>
                    </a:lnTo>
                    <a:lnTo>
                      <a:pt x="48" y="0"/>
                    </a:lnTo>
                    <a:lnTo>
                      <a:pt x="36" y="0"/>
                    </a:lnTo>
                    <a:lnTo>
                      <a:pt x="24" y="0"/>
                    </a:lnTo>
                    <a:lnTo>
                      <a:pt x="12" y="12"/>
                    </a:lnTo>
                    <a:close/>
                  </a:path>
                </a:pathLst>
              </a:custGeom>
              <a:solidFill>
                <a:srgbClr val="FA8086"/>
              </a:solidFill>
              <a:ln w="9525">
                <a:noFill/>
                <a:round/>
                <a:headEnd/>
                <a:tailEnd/>
              </a:ln>
            </p:spPr>
            <p:txBody>
              <a:bodyPr tIns="91440" bIns="91440"/>
              <a:lstStyle/>
              <a:p>
                <a:endParaRPr lang="en-US"/>
              </a:p>
            </p:txBody>
          </p:sp>
          <p:sp>
            <p:nvSpPr>
              <p:cNvPr id="24067" name="Freeform 72"/>
              <p:cNvSpPr>
                <a:spLocks/>
              </p:cNvSpPr>
              <p:nvPr/>
            </p:nvSpPr>
            <p:spPr bwMode="auto">
              <a:xfrm>
                <a:off x="1562" y="2981"/>
                <a:ext cx="48" cy="48"/>
              </a:xfrm>
              <a:custGeom>
                <a:avLst/>
                <a:gdLst>
                  <a:gd name="T0" fmla="*/ 12 w 48"/>
                  <a:gd name="T1" fmla="*/ 12 h 48"/>
                  <a:gd name="T2" fmla="*/ 0 w 48"/>
                  <a:gd name="T3" fmla="*/ 24 h 48"/>
                  <a:gd name="T4" fmla="*/ 0 w 48"/>
                  <a:gd name="T5" fmla="*/ 36 h 48"/>
                  <a:gd name="T6" fmla="*/ 0 w 48"/>
                  <a:gd name="T7" fmla="*/ 42 h 48"/>
                  <a:gd name="T8" fmla="*/ 0 w 48"/>
                  <a:gd name="T9" fmla="*/ 42 h 48"/>
                  <a:gd name="T10" fmla="*/ 12 w 48"/>
                  <a:gd name="T11" fmla="*/ 48 h 48"/>
                  <a:gd name="T12" fmla="*/ 24 w 48"/>
                  <a:gd name="T13" fmla="*/ 42 h 48"/>
                  <a:gd name="T14" fmla="*/ 36 w 48"/>
                  <a:gd name="T15" fmla="*/ 36 h 48"/>
                  <a:gd name="T16" fmla="*/ 36 w 48"/>
                  <a:gd name="T17" fmla="*/ 36 h 48"/>
                  <a:gd name="T18" fmla="*/ 48 w 48"/>
                  <a:gd name="T19" fmla="*/ 24 h 48"/>
                  <a:gd name="T20" fmla="*/ 48 w 48"/>
                  <a:gd name="T21" fmla="*/ 12 h 48"/>
                  <a:gd name="T22" fmla="*/ 48 w 48"/>
                  <a:gd name="T23" fmla="*/ 0 h 48"/>
                  <a:gd name="T24" fmla="*/ 48 w 48"/>
                  <a:gd name="T25" fmla="*/ 0 h 48"/>
                  <a:gd name="T26" fmla="*/ 36 w 48"/>
                  <a:gd name="T27" fmla="*/ 0 h 48"/>
                  <a:gd name="T28" fmla="*/ 24 w 48"/>
                  <a:gd name="T29" fmla="*/ 0 h 48"/>
                  <a:gd name="T30" fmla="*/ 12 w 48"/>
                  <a:gd name="T31" fmla="*/ 12 h 48"/>
                  <a:gd name="T32" fmla="*/ 12 w 48"/>
                  <a:gd name="T33" fmla="*/ 12 h 48"/>
                  <a:gd name="T34" fmla="*/ 12 w 48"/>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12" y="12"/>
                    </a:moveTo>
                    <a:lnTo>
                      <a:pt x="0" y="24"/>
                    </a:lnTo>
                    <a:lnTo>
                      <a:pt x="0" y="36"/>
                    </a:lnTo>
                    <a:lnTo>
                      <a:pt x="0" y="42"/>
                    </a:lnTo>
                    <a:lnTo>
                      <a:pt x="12" y="48"/>
                    </a:lnTo>
                    <a:lnTo>
                      <a:pt x="24" y="42"/>
                    </a:lnTo>
                    <a:lnTo>
                      <a:pt x="36" y="36"/>
                    </a:lnTo>
                    <a:lnTo>
                      <a:pt x="48" y="24"/>
                    </a:lnTo>
                    <a:lnTo>
                      <a:pt x="48" y="12"/>
                    </a:lnTo>
                    <a:lnTo>
                      <a:pt x="48" y="0"/>
                    </a:lnTo>
                    <a:lnTo>
                      <a:pt x="36" y="0"/>
                    </a:lnTo>
                    <a:lnTo>
                      <a:pt x="24" y="0"/>
                    </a:lnTo>
                    <a:lnTo>
                      <a:pt x="12" y="12"/>
                    </a:lnTo>
                  </a:path>
                </a:pathLst>
              </a:custGeom>
              <a:noFill/>
              <a:ln w="9525">
                <a:solidFill>
                  <a:srgbClr val="000000"/>
                </a:solidFill>
                <a:prstDash val="solid"/>
                <a:round/>
                <a:headEnd/>
                <a:tailEnd/>
              </a:ln>
            </p:spPr>
            <p:txBody>
              <a:bodyPr tIns="91440" bIns="91440"/>
              <a:lstStyle/>
              <a:p>
                <a:endParaRPr lang="en-US"/>
              </a:p>
            </p:txBody>
          </p:sp>
          <p:sp>
            <p:nvSpPr>
              <p:cNvPr id="24068" name="Freeform 73"/>
              <p:cNvSpPr>
                <a:spLocks/>
              </p:cNvSpPr>
              <p:nvPr/>
            </p:nvSpPr>
            <p:spPr bwMode="auto">
              <a:xfrm>
                <a:off x="1610" y="2921"/>
                <a:ext cx="42" cy="54"/>
              </a:xfrm>
              <a:custGeom>
                <a:avLst/>
                <a:gdLst>
                  <a:gd name="T0" fmla="*/ 6 w 42"/>
                  <a:gd name="T1" fmla="*/ 24 h 54"/>
                  <a:gd name="T2" fmla="*/ 0 w 42"/>
                  <a:gd name="T3" fmla="*/ 36 h 54"/>
                  <a:gd name="T4" fmla="*/ 6 w 42"/>
                  <a:gd name="T5" fmla="*/ 48 h 54"/>
                  <a:gd name="T6" fmla="*/ 12 w 42"/>
                  <a:gd name="T7" fmla="*/ 54 h 54"/>
                  <a:gd name="T8" fmla="*/ 12 w 42"/>
                  <a:gd name="T9" fmla="*/ 54 h 54"/>
                  <a:gd name="T10" fmla="*/ 18 w 42"/>
                  <a:gd name="T11" fmla="*/ 54 h 54"/>
                  <a:gd name="T12" fmla="*/ 30 w 42"/>
                  <a:gd name="T13" fmla="*/ 48 h 54"/>
                  <a:gd name="T14" fmla="*/ 36 w 42"/>
                  <a:gd name="T15" fmla="*/ 36 h 54"/>
                  <a:gd name="T16" fmla="*/ 36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12 h 54"/>
                  <a:gd name="T30" fmla="*/ 6 w 42"/>
                  <a:gd name="T31" fmla="*/ 24 h 54"/>
                  <a:gd name="T32" fmla="*/ 6 w 42"/>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6" y="24"/>
                    </a:moveTo>
                    <a:lnTo>
                      <a:pt x="0" y="36"/>
                    </a:lnTo>
                    <a:lnTo>
                      <a:pt x="6" y="48"/>
                    </a:lnTo>
                    <a:lnTo>
                      <a:pt x="12" y="54"/>
                    </a:lnTo>
                    <a:lnTo>
                      <a:pt x="18" y="54"/>
                    </a:lnTo>
                    <a:lnTo>
                      <a:pt x="30" y="48"/>
                    </a:lnTo>
                    <a:lnTo>
                      <a:pt x="36" y="36"/>
                    </a:lnTo>
                    <a:lnTo>
                      <a:pt x="42" y="18"/>
                    </a:lnTo>
                    <a:lnTo>
                      <a:pt x="42" y="6"/>
                    </a:lnTo>
                    <a:lnTo>
                      <a:pt x="36" y="0"/>
                    </a:lnTo>
                    <a:lnTo>
                      <a:pt x="24" y="0"/>
                    </a:lnTo>
                    <a:lnTo>
                      <a:pt x="12" y="12"/>
                    </a:lnTo>
                    <a:lnTo>
                      <a:pt x="6" y="24"/>
                    </a:lnTo>
                    <a:close/>
                  </a:path>
                </a:pathLst>
              </a:custGeom>
              <a:solidFill>
                <a:srgbClr val="FA8086"/>
              </a:solidFill>
              <a:ln w="9525">
                <a:noFill/>
                <a:round/>
                <a:headEnd/>
                <a:tailEnd/>
              </a:ln>
            </p:spPr>
            <p:txBody>
              <a:bodyPr tIns="91440" bIns="91440"/>
              <a:lstStyle/>
              <a:p>
                <a:endParaRPr lang="en-US"/>
              </a:p>
            </p:txBody>
          </p:sp>
          <p:sp>
            <p:nvSpPr>
              <p:cNvPr id="24069" name="Freeform 74"/>
              <p:cNvSpPr>
                <a:spLocks/>
              </p:cNvSpPr>
              <p:nvPr/>
            </p:nvSpPr>
            <p:spPr bwMode="auto">
              <a:xfrm>
                <a:off x="1610" y="2921"/>
                <a:ext cx="42" cy="54"/>
              </a:xfrm>
              <a:custGeom>
                <a:avLst/>
                <a:gdLst>
                  <a:gd name="T0" fmla="*/ 6 w 42"/>
                  <a:gd name="T1" fmla="*/ 24 h 54"/>
                  <a:gd name="T2" fmla="*/ 0 w 42"/>
                  <a:gd name="T3" fmla="*/ 36 h 54"/>
                  <a:gd name="T4" fmla="*/ 6 w 42"/>
                  <a:gd name="T5" fmla="*/ 48 h 54"/>
                  <a:gd name="T6" fmla="*/ 12 w 42"/>
                  <a:gd name="T7" fmla="*/ 54 h 54"/>
                  <a:gd name="T8" fmla="*/ 12 w 42"/>
                  <a:gd name="T9" fmla="*/ 54 h 54"/>
                  <a:gd name="T10" fmla="*/ 18 w 42"/>
                  <a:gd name="T11" fmla="*/ 54 h 54"/>
                  <a:gd name="T12" fmla="*/ 30 w 42"/>
                  <a:gd name="T13" fmla="*/ 48 h 54"/>
                  <a:gd name="T14" fmla="*/ 36 w 42"/>
                  <a:gd name="T15" fmla="*/ 36 h 54"/>
                  <a:gd name="T16" fmla="*/ 36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12 h 54"/>
                  <a:gd name="T30" fmla="*/ 6 w 42"/>
                  <a:gd name="T31" fmla="*/ 24 h 54"/>
                  <a:gd name="T32" fmla="*/ 6 w 42"/>
                  <a:gd name="T33" fmla="*/ 24 h 54"/>
                  <a:gd name="T34" fmla="*/ 6 w 42"/>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6" y="24"/>
                    </a:moveTo>
                    <a:lnTo>
                      <a:pt x="0" y="36"/>
                    </a:lnTo>
                    <a:lnTo>
                      <a:pt x="6" y="48"/>
                    </a:lnTo>
                    <a:lnTo>
                      <a:pt x="12" y="54"/>
                    </a:lnTo>
                    <a:lnTo>
                      <a:pt x="18" y="54"/>
                    </a:lnTo>
                    <a:lnTo>
                      <a:pt x="30" y="48"/>
                    </a:lnTo>
                    <a:lnTo>
                      <a:pt x="36" y="36"/>
                    </a:lnTo>
                    <a:lnTo>
                      <a:pt x="42" y="18"/>
                    </a:lnTo>
                    <a:lnTo>
                      <a:pt x="42" y="6"/>
                    </a:lnTo>
                    <a:lnTo>
                      <a:pt x="36" y="0"/>
                    </a:lnTo>
                    <a:lnTo>
                      <a:pt x="24" y="0"/>
                    </a:lnTo>
                    <a:lnTo>
                      <a:pt x="12" y="12"/>
                    </a:lnTo>
                    <a:lnTo>
                      <a:pt x="6" y="24"/>
                    </a:lnTo>
                  </a:path>
                </a:pathLst>
              </a:custGeom>
              <a:noFill/>
              <a:ln w="9525">
                <a:solidFill>
                  <a:srgbClr val="000000"/>
                </a:solidFill>
                <a:prstDash val="solid"/>
                <a:round/>
                <a:headEnd/>
                <a:tailEnd/>
              </a:ln>
            </p:spPr>
            <p:txBody>
              <a:bodyPr tIns="91440" bIns="91440"/>
              <a:lstStyle/>
              <a:p>
                <a:endParaRPr lang="en-US"/>
              </a:p>
            </p:txBody>
          </p:sp>
          <p:sp>
            <p:nvSpPr>
              <p:cNvPr id="24070" name="Freeform 75"/>
              <p:cNvSpPr>
                <a:spLocks/>
              </p:cNvSpPr>
              <p:nvPr/>
            </p:nvSpPr>
            <p:spPr bwMode="auto">
              <a:xfrm>
                <a:off x="1634" y="2855"/>
                <a:ext cx="36" cy="60"/>
              </a:xfrm>
              <a:custGeom>
                <a:avLst/>
                <a:gdLst>
                  <a:gd name="T0" fmla="*/ 0 w 36"/>
                  <a:gd name="T1" fmla="*/ 30 h 60"/>
                  <a:gd name="T2" fmla="*/ 6 w 36"/>
                  <a:gd name="T3" fmla="*/ 42 h 60"/>
                  <a:gd name="T4" fmla="*/ 12 w 36"/>
                  <a:gd name="T5" fmla="*/ 54 h 60"/>
                  <a:gd name="T6" fmla="*/ 18 w 36"/>
                  <a:gd name="T7" fmla="*/ 60 h 60"/>
                  <a:gd name="T8" fmla="*/ 18 w 36"/>
                  <a:gd name="T9" fmla="*/ 60 h 60"/>
                  <a:gd name="T10" fmla="*/ 30 w 36"/>
                  <a:gd name="T11" fmla="*/ 54 h 60"/>
                  <a:gd name="T12" fmla="*/ 36 w 36"/>
                  <a:gd name="T13" fmla="*/ 42 h 60"/>
                  <a:gd name="T14" fmla="*/ 36 w 36"/>
                  <a:gd name="T15" fmla="*/ 30 h 60"/>
                  <a:gd name="T16" fmla="*/ 36 w 36"/>
                  <a:gd name="T17" fmla="*/ 30 h 60"/>
                  <a:gd name="T18" fmla="*/ 36 w 36"/>
                  <a:gd name="T19" fmla="*/ 12 h 60"/>
                  <a:gd name="T20" fmla="*/ 30 w 36"/>
                  <a:gd name="T21" fmla="*/ 0 h 60"/>
                  <a:gd name="T22" fmla="*/ 18 w 36"/>
                  <a:gd name="T23" fmla="*/ 0 h 60"/>
                  <a:gd name="T24" fmla="*/ 18 w 36"/>
                  <a:gd name="T25" fmla="*/ 0 h 60"/>
                  <a:gd name="T26" fmla="*/ 12 w 36"/>
                  <a:gd name="T27" fmla="*/ 0 h 60"/>
                  <a:gd name="T28" fmla="*/ 6 w 36"/>
                  <a:gd name="T29" fmla="*/ 12 h 60"/>
                  <a:gd name="T30" fmla="*/ 0 w 36"/>
                  <a:gd name="T31" fmla="*/ 30 h 60"/>
                  <a:gd name="T32" fmla="*/ 0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0" y="30"/>
                    </a:moveTo>
                    <a:lnTo>
                      <a:pt x="6" y="42"/>
                    </a:lnTo>
                    <a:lnTo>
                      <a:pt x="12" y="54"/>
                    </a:lnTo>
                    <a:lnTo>
                      <a:pt x="18" y="60"/>
                    </a:lnTo>
                    <a:lnTo>
                      <a:pt x="30" y="54"/>
                    </a:lnTo>
                    <a:lnTo>
                      <a:pt x="36" y="42"/>
                    </a:lnTo>
                    <a:lnTo>
                      <a:pt x="36" y="30"/>
                    </a:lnTo>
                    <a:lnTo>
                      <a:pt x="36" y="12"/>
                    </a:lnTo>
                    <a:lnTo>
                      <a:pt x="30" y="0"/>
                    </a:lnTo>
                    <a:lnTo>
                      <a:pt x="18" y="0"/>
                    </a:lnTo>
                    <a:lnTo>
                      <a:pt x="12" y="0"/>
                    </a:lnTo>
                    <a:lnTo>
                      <a:pt x="6" y="12"/>
                    </a:lnTo>
                    <a:lnTo>
                      <a:pt x="0" y="30"/>
                    </a:lnTo>
                    <a:close/>
                  </a:path>
                </a:pathLst>
              </a:custGeom>
              <a:solidFill>
                <a:srgbClr val="FA8086"/>
              </a:solidFill>
              <a:ln w="9525">
                <a:noFill/>
                <a:round/>
                <a:headEnd/>
                <a:tailEnd/>
              </a:ln>
            </p:spPr>
            <p:txBody>
              <a:bodyPr tIns="91440" bIns="91440"/>
              <a:lstStyle/>
              <a:p>
                <a:endParaRPr lang="en-US"/>
              </a:p>
            </p:txBody>
          </p:sp>
          <p:sp>
            <p:nvSpPr>
              <p:cNvPr id="24071" name="Freeform 76"/>
              <p:cNvSpPr>
                <a:spLocks/>
              </p:cNvSpPr>
              <p:nvPr/>
            </p:nvSpPr>
            <p:spPr bwMode="auto">
              <a:xfrm>
                <a:off x="1634" y="2855"/>
                <a:ext cx="36" cy="60"/>
              </a:xfrm>
              <a:custGeom>
                <a:avLst/>
                <a:gdLst>
                  <a:gd name="T0" fmla="*/ 0 w 36"/>
                  <a:gd name="T1" fmla="*/ 30 h 60"/>
                  <a:gd name="T2" fmla="*/ 6 w 36"/>
                  <a:gd name="T3" fmla="*/ 42 h 60"/>
                  <a:gd name="T4" fmla="*/ 12 w 36"/>
                  <a:gd name="T5" fmla="*/ 54 h 60"/>
                  <a:gd name="T6" fmla="*/ 18 w 36"/>
                  <a:gd name="T7" fmla="*/ 60 h 60"/>
                  <a:gd name="T8" fmla="*/ 18 w 36"/>
                  <a:gd name="T9" fmla="*/ 60 h 60"/>
                  <a:gd name="T10" fmla="*/ 30 w 36"/>
                  <a:gd name="T11" fmla="*/ 54 h 60"/>
                  <a:gd name="T12" fmla="*/ 36 w 36"/>
                  <a:gd name="T13" fmla="*/ 42 h 60"/>
                  <a:gd name="T14" fmla="*/ 36 w 36"/>
                  <a:gd name="T15" fmla="*/ 30 h 60"/>
                  <a:gd name="T16" fmla="*/ 36 w 36"/>
                  <a:gd name="T17" fmla="*/ 30 h 60"/>
                  <a:gd name="T18" fmla="*/ 36 w 36"/>
                  <a:gd name="T19" fmla="*/ 12 h 60"/>
                  <a:gd name="T20" fmla="*/ 30 w 36"/>
                  <a:gd name="T21" fmla="*/ 0 h 60"/>
                  <a:gd name="T22" fmla="*/ 18 w 36"/>
                  <a:gd name="T23" fmla="*/ 0 h 60"/>
                  <a:gd name="T24" fmla="*/ 18 w 36"/>
                  <a:gd name="T25" fmla="*/ 0 h 60"/>
                  <a:gd name="T26" fmla="*/ 12 w 36"/>
                  <a:gd name="T27" fmla="*/ 0 h 60"/>
                  <a:gd name="T28" fmla="*/ 6 w 36"/>
                  <a:gd name="T29" fmla="*/ 12 h 60"/>
                  <a:gd name="T30" fmla="*/ 0 w 36"/>
                  <a:gd name="T31" fmla="*/ 30 h 60"/>
                  <a:gd name="T32" fmla="*/ 0 w 36"/>
                  <a:gd name="T33" fmla="*/ 30 h 60"/>
                  <a:gd name="T34" fmla="*/ 0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0" y="30"/>
                    </a:moveTo>
                    <a:lnTo>
                      <a:pt x="6" y="42"/>
                    </a:lnTo>
                    <a:lnTo>
                      <a:pt x="12" y="54"/>
                    </a:lnTo>
                    <a:lnTo>
                      <a:pt x="18" y="60"/>
                    </a:lnTo>
                    <a:lnTo>
                      <a:pt x="30" y="54"/>
                    </a:lnTo>
                    <a:lnTo>
                      <a:pt x="36" y="42"/>
                    </a:lnTo>
                    <a:lnTo>
                      <a:pt x="36" y="30"/>
                    </a:lnTo>
                    <a:lnTo>
                      <a:pt x="36" y="12"/>
                    </a:lnTo>
                    <a:lnTo>
                      <a:pt x="30" y="0"/>
                    </a:lnTo>
                    <a:lnTo>
                      <a:pt x="18" y="0"/>
                    </a:lnTo>
                    <a:lnTo>
                      <a:pt x="12" y="0"/>
                    </a:lnTo>
                    <a:lnTo>
                      <a:pt x="6" y="12"/>
                    </a:lnTo>
                    <a:lnTo>
                      <a:pt x="0" y="30"/>
                    </a:lnTo>
                  </a:path>
                </a:pathLst>
              </a:custGeom>
              <a:noFill/>
              <a:ln w="9525">
                <a:solidFill>
                  <a:srgbClr val="000000"/>
                </a:solidFill>
                <a:prstDash val="solid"/>
                <a:round/>
                <a:headEnd/>
                <a:tailEnd/>
              </a:ln>
            </p:spPr>
            <p:txBody>
              <a:bodyPr tIns="91440" bIns="91440"/>
              <a:lstStyle/>
              <a:p>
                <a:endParaRPr lang="en-US"/>
              </a:p>
            </p:txBody>
          </p:sp>
          <p:sp>
            <p:nvSpPr>
              <p:cNvPr id="24072" name="Freeform 77"/>
              <p:cNvSpPr>
                <a:spLocks/>
              </p:cNvSpPr>
              <p:nvPr/>
            </p:nvSpPr>
            <p:spPr bwMode="auto">
              <a:xfrm>
                <a:off x="1628" y="2783"/>
                <a:ext cx="42" cy="60"/>
              </a:xfrm>
              <a:custGeom>
                <a:avLst/>
                <a:gdLst>
                  <a:gd name="T0" fmla="*/ 0 w 42"/>
                  <a:gd name="T1" fmla="*/ 36 h 60"/>
                  <a:gd name="T2" fmla="*/ 12 w 42"/>
                  <a:gd name="T3" fmla="*/ 48 h 60"/>
                  <a:gd name="T4" fmla="*/ 18 w 42"/>
                  <a:gd name="T5" fmla="*/ 60 h 60"/>
                  <a:gd name="T6" fmla="*/ 30 w 42"/>
                  <a:gd name="T7" fmla="*/ 60 h 60"/>
                  <a:gd name="T8" fmla="*/ 30 w 42"/>
                  <a:gd name="T9" fmla="*/ 60 h 60"/>
                  <a:gd name="T10" fmla="*/ 36 w 42"/>
                  <a:gd name="T11" fmla="*/ 54 h 60"/>
                  <a:gd name="T12" fmla="*/ 42 w 42"/>
                  <a:gd name="T13" fmla="*/ 36 h 60"/>
                  <a:gd name="T14" fmla="*/ 36 w 42"/>
                  <a:gd name="T15" fmla="*/ 24 h 60"/>
                  <a:gd name="T16" fmla="*/ 36 w 42"/>
                  <a:gd name="T17" fmla="*/ 24 h 60"/>
                  <a:gd name="T18" fmla="*/ 24 w 42"/>
                  <a:gd name="T19" fmla="*/ 12 h 60"/>
                  <a:gd name="T20" fmla="*/ 18 w 42"/>
                  <a:gd name="T21" fmla="*/ 6 h 60"/>
                  <a:gd name="T22" fmla="*/ 6 w 42"/>
                  <a:gd name="T23" fmla="*/ 0 h 60"/>
                  <a:gd name="T24" fmla="*/ 6 w 42"/>
                  <a:gd name="T25" fmla="*/ 0 h 60"/>
                  <a:gd name="T26" fmla="*/ 0 w 42"/>
                  <a:gd name="T27" fmla="*/ 12 h 60"/>
                  <a:gd name="T28" fmla="*/ 0 w 42"/>
                  <a:gd name="T29" fmla="*/ 24 h 60"/>
                  <a:gd name="T30" fmla="*/ 0 w 42"/>
                  <a:gd name="T31" fmla="*/ 36 h 60"/>
                  <a:gd name="T32" fmla="*/ 0 w 4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0" y="36"/>
                    </a:moveTo>
                    <a:lnTo>
                      <a:pt x="12" y="48"/>
                    </a:lnTo>
                    <a:lnTo>
                      <a:pt x="18" y="60"/>
                    </a:lnTo>
                    <a:lnTo>
                      <a:pt x="30" y="60"/>
                    </a:lnTo>
                    <a:lnTo>
                      <a:pt x="36" y="54"/>
                    </a:lnTo>
                    <a:lnTo>
                      <a:pt x="42" y="36"/>
                    </a:lnTo>
                    <a:lnTo>
                      <a:pt x="36" y="24"/>
                    </a:lnTo>
                    <a:lnTo>
                      <a:pt x="24" y="12"/>
                    </a:lnTo>
                    <a:lnTo>
                      <a:pt x="18" y="6"/>
                    </a:lnTo>
                    <a:lnTo>
                      <a:pt x="6" y="0"/>
                    </a:lnTo>
                    <a:lnTo>
                      <a:pt x="0" y="12"/>
                    </a:lnTo>
                    <a:lnTo>
                      <a:pt x="0" y="24"/>
                    </a:lnTo>
                    <a:lnTo>
                      <a:pt x="0" y="36"/>
                    </a:lnTo>
                    <a:close/>
                  </a:path>
                </a:pathLst>
              </a:custGeom>
              <a:solidFill>
                <a:srgbClr val="FA8086"/>
              </a:solidFill>
              <a:ln w="9525">
                <a:noFill/>
                <a:round/>
                <a:headEnd/>
                <a:tailEnd/>
              </a:ln>
            </p:spPr>
            <p:txBody>
              <a:bodyPr tIns="91440" bIns="91440"/>
              <a:lstStyle/>
              <a:p>
                <a:endParaRPr lang="en-US"/>
              </a:p>
            </p:txBody>
          </p:sp>
          <p:sp>
            <p:nvSpPr>
              <p:cNvPr id="24073" name="Freeform 78"/>
              <p:cNvSpPr>
                <a:spLocks/>
              </p:cNvSpPr>
              <p:nvPr/>
            </p:nvSpPr>
            <p:spPr bwMode="auto">
              <a:xfrm>
                <a:off x="1628" y="2783"/>
                <a:ext cx="42" cy="60"/>
              </a:xfrm>
              <a:custGeom>
                <a:avLst/>
                <a:gdLst>
                  <a:gd name="T0" fmla="*/ 0 w 42"/>
                  <a:gd name="T1" fmla="*/ 36 h 60"/>
                  <a:gd name="T2" fmla="*/ 12 w 42"/>
                  <a:gd name="T3" fmla="*/ 48 h 60"/>
                  <a:gd name="T4" fmla="*/ 18 w 42"/>
                  <a:gd name="T5" fmla="*/ 60 h 60"/>
                  <a:gd name="T6" fmla="*/ 30 w 42"/>
                  <a:gd name="T7" fmla="*/ 60 h 60"/>
                  <a:gd name="T8" fmla="*/ 30 w 42"/>
                  <a:gd name="T9" fmla="*/ 60 h 60"/>
                  <a:gd name="T10" fmla="*/ 36 w 42"/>
                  <a:gd name="T11" fmla="*/ 54 h 60"/>
                  <a:gd name="T12" fmla="*/ 42 w 42"/>
                  <a:gd name="T13" fmla="*/ 36 h 60"/>
                  <a:gd name="T14" fmla="*/ 36 w 42"/>
                  <a:gd name="T15" fmla="*/ 24 h 60"/>
                  <a:gd name="T16" fmla="*/ 36 w 42"/>
                  <a:gd name="T17" fmla="*/ 24 h 60"/>
                  <a:gd name="T18" fmla="*/ 24 w 42"/>
                  <a:gd name="T19" fmla="*/ 12 h 60"/>
                  <a:gd name="T20" fmla="*/ 18 w 42"/>
                  <a:gd name="T21" fmla="*/ 6 h 60"/>
                  <a:gd name="T22" fmla="*/ 6 w 42"/>
                  <a:gd name="T23" fmla="*/ 0 h 60"/>
                  <a:gd name="T24" fmla="*/ 6 w 42"/>
                  <a:gd name="T25" fmla="*/ 0 h 60"/>
                  <a:gd name="T26" fmla="*/ 0 w 42"/>
                  <a:gd name="T27" fmla="*/ 12 h 60"/>
                  <a:gd name="T28" fmla="*/ 0 w 42"/>
                  <a:gd name="T29" fmla="*/ 24 h 60"/>
                  <a:gd name="T30" fmla="*/ 0 w 42"/>
                  <a:gd name="T31" fmla="*/ 36 h 60"/>
                  <a:gd name="T32" fmla="*/ 0 w 42"/>
                  <a:gd name="T33" fmla="*/ 36 h 60"/>
                  <a:gd name="T34" fmla="*/ 0 w 42"/>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0" y="36"/>
                    </a:moveTo>
                    <a:lnTo>
                      <a:pt x="12" y="48"/>
                    </a:lnTo>
                    <a:lnTo>
                      <a:pt x="18" y="60"/>
                    </a:lnTo>
                    <a:lnTo>
                      <a:pt x="30" y="60"/>
                    </a:lnTo>
                    <a:lnTo>
                      <a:pt x="36" y="54"/>
                    </a:lnTo>
                    <a:lnTo>
                      <a:pt x="42" y="36"/>
                    </a:lnTo>
                    <a:lnTo>
                      <a:pt x="36" y="24"/>
                    </a:lnTo>
                    <a:lnTo>
                      <a:pt x="24" y="12"/>
                    </a:lnTo>
                    <a:lnTo>
                      <a:pt x="18" y="6"/>
                    </a:lnTo>
                    <a:lnTo>
                      <a:pt x="6" y="0"/>
                    </a:lnTo>
                    <a:lnTo>
                      <a:pt x="0" y="12"/>
                    </a:lnTo>
                    <a:lnTo>
                      <a:pt x="0" y="24"/>
                    </a:lnTo>
                    <a:lnTo>
                      <a:pt x="0" y="36"/>
                    </a:lnTo>
                  </a:path>
                </a:pathLst>
              </a:custGeom>
              <a:noFill/>
              <a:ln w="9525">
                <a:solidFill>
                  <a:srgbClr val="000000"/>
                </a:solidFill>
                <a:prstDash val="solid"/>
                <a:round/>
                <a:headEnd/>
                <a:tailEnd/>
              </a:ln>
            </p:spPr>
            <p:txBody>
              <a:bodyPr tIns="91440" bIns="91440"/>
              <a:lstStyle/>
              <a:p>
                <a:endParaRPr lang="en-US"/>
              </a:p>
            </p:txBody>
          </p:sp>
          <p:sp>
            <p:nvSpPr>
              <p:cNvPr id="24074" name="Freeform 79"/>
              <p:cNvSpPr>
                <a:spLocks/>
              </p:cNvSpPr>
              <p:nvPr/>
            </p:nvSpPr>
            <p:spPr bwMode="auto">
              <a:xfrm>
                <a:off x="1586" y="2729"/>
                <a:ext cx="54" cy="48"/>
              </a:xfrm>
              <a:custGeom>
                <a:avLst/>
                <a:gdLst>
                  <a:gd name="T0" fmla="*/ 12 w 54"/>
                  <a:gd name="T1" fmla="*/ 36 h 48"/>
                  <a:gd name="T2" fmla="*/ 24 w 54"/>
                  <a:gd name="T3" fmla="*/ 42 h 48"/>
                  <a:gd name="T4" fmla="*/ 36 w 54"/>
                  <a:gd name="T5" fmla="*/ 48 h 48"/>
                  <a:gd name="T6" fmla="*/ 48 w 54"/>
                  <a:gd name="T7" fmla="*/ 42 h 48"/>
                  <a:gd name="T8" fmla="*/ 48 w 54"/>
                  <a:gd name="T9" fmla="*/ 42 h 48"/>
                  <a:gd name="T10" fmla="*/ 54 w 54"/>
                  <a:gd name="T11" fmla="*/ 36 h 48"/>
                  <a:gd name="T12" fmla="*/ 48 w 54"/>
                  <a:gd name="T13" fmla="*/ 24 h 48"/>
                  <a:gd name="T14" fmla="*/ 36 w 54"/>
                  <a:gd name="T15" fmla="*/ 12 h 48"/>
                  <a:gd name="T16" fmla="*/ 36 w 54"/>
                  <a:gd name="T17" fmla="*/ 12 h 48"/>
                  <a:gd name="T18" fmla="*/ 24 w 54"/>
                  <a:gd name="T19" fmla="*/ 0 h 48"/>
                  <a:gd name="T20" fmla="*/ 12 w 54"/>
                  <a:gd name="T21" fmla="*/ 0 h 48"/>
                  <a:gd name="T22" fmla="*/ 6 w 54"/>
                  <a:gd name="T23" fmla="*/ 0 h 48"/>
                  <a:gd name="T24" fmla="*/ 6 w 54"/>
                  <a:gd name="T25" fmla="*/ 0 h 48"/>
                  <a:gd name="T26" fmla="*/ 0 w 54"/>
                  <a:gd name="T27" fmla="*/ 12 h 48"/>
                  <a:gd name="T28" fmla="*/ 6 w 54"/>
                  <a:gd name="T29" fmla="*/ 24 h 48"/>
                  <a:gd name="T30" fmla="*/ 12 w 54"/>
                  <a:gd name="T31" fmla="*/ 36 h 48"/>
                  <a:gd name="T32" fmla="*/ 12 w 54"/>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12" y="36"/>
                    </a:moveTo>
                    <a:lnTo>
                      <a:pt x="24" y="42"/>
                    </a:lnTo>
                    <a:lnTo>
                      <a:pt x="36" y="48"/>
                    </a:lnTo>
                    <a:lnTo>
                      <a:pt x="48" y="42"/>
                    </a:lnTo>
                    <a:lnTo>
                      <a:pt x="54" y="36"/>
                    </a:lnTo>
                    <a:lnTo>
                      <a:pt x="48" y="24"/>
                    </a:lnTo>
                    <a:lnTo>
                      <a:pt x="36" y="12"/>
                    </a:lnTo>
                    <a:lnTo>
                      <a:pt x="24" y="0"/>
                    </a:lnTo>
                    <a:lnTo>
                      <a:pt x="12" y="0"/>
                    </a:lnTo>
                    <a:lnTo>
                      <a:pt x="6" y="0"/>
                    </a:lnTo>
                    <a:lnTo>
                      <a:pt x="0" y="12"/>
                    </a:lnTo>
                    <a:lnTo>
                      <a:pt x="6" y="24"/>
                    </a:lnTo>
                    <a:lnTo>
                      <a:pt x="12" y="36"/>
                    </a:lnTo>
                    <a:close/>
                  </a:path>
                </a:pathLst>
              </a:custGeom>
              <a:solidFill>
                <a:srgbClr val="FA8086"/>
              </a:solidFill>
              <a:ln w="9525">
                <a:noFill/>
                <a:round/>
                <a:headEnd/>
                <a:tailEnd/>
              </a:ln>
            </p:spPr>
            <p:txBody>
              <a:bodyPr tIns="91440" bIns="91440"/>
              <a:lstStyle/>
              <a:p>
                <a:endParaRPr lang="en-US"/>
              </a:p>
            </p:txBody>
          </p:sp>
          <p:sp>
            <p:nvSpPr>
              <p:cNvPr id="24075" name="Freeform 80"/>
              <p:cNvSpPr>
                <a:spLocks/>
              </p:cNvSpPr>
              <p:nvPr/>
            </p:nvSpPr>
            <p:spPr bwMode="auto">
              <a:xfrm>
                <a:off x="1586" y="2729"/>
                <a:ext cx="54" cy="48"/>
              </a:xfrm>
              <a:custGeom>
                <a:avLst/>
                <a:gdLst>
                  <a:gd name="T0" fmla="*/ 12 w 54"/>
                  <a:gd name="T1" fmla="*/ 36 h 48"/>
                  <a:gd name="T2" fmla="*/ 24 w 54"/>
                  <a:gd name="T3" fmla="*/ 42 h 48"/>
                  <a:gd name="T4" fmla="*/ 36 w 54"/>
                  <a:gd name="T5" fmla="*/ 48 h 48"/>
                  <a:gd name="T6" fmla="*/ 48 w 54"/>
                  <a:gd name="T7" fmla="*/ 42 h 48"/>
                  <a:gd name="T8" fmla="*/ 48 w 54"/>
                  <a:gd name="T9" fmla="*/ 42 h 48"/>
                  <a:gd name="T10" fmla="*/ 54 w 54"/>
                  <a:gd name="T11" fmla="*/ 36 h 48"/>
                  <a:gd name="T12" fmla="*/ 48 w 54"/>
                  <a:gd name="T13" fmla="*/ 24 h 48"/>
                  <a:gd name="T14" fmla="*/ 36 w 54"/>
                  <a:gd name="T15" fmla="*/ 12 h 48"/>
                  <a:gd name="T16" fmla="*/ 36 w 54"/>
                  <a:gd name="T17" fmla="*/ 12 h 48"/>
                  <a:gd name="T18" fmla="*/ 24 w 54"/>
                  <a:gd name="T19" fmla="*/ 0 h 48"/>
                  <a:gd name="T20" fmla="*/ 12 w 54"/>
                  <a:gd name="T21" fmla="*/ 0 h 48"/>
                  <a:gd name="T22" fmla="*/ 6 w 54"/>
                  <a:gd name="T23" fmla="*/ 0 h 48"/>
                  <a:gd name="T24" fmla="*/ 6 w 54"/>
                  <a:gd name="T25" fmla="*/ 0 h 48"/>
                  <a:gd name="T26" fmla="*/ 0 w 54"/>
                  <a:gd name="T27" fmla="*/ 12 h 48"/>
                  <a:gd name="T28" fmla="*/ 6 w 54"/>
                  <a:gd name="T29" fmla="*/ 24 h 48"/>
                  <a:gd name="T30" fmla="*/ 12 w 54"/>
                  <a:gd name="T31" fmla="*/ 36 h 48"/>
                  <a:gd name="T32" fmla="*/ 12 w 54"/>
                  <a:gd name="T33" fmla="*/ 36 h 48"/>
                  <a:gd name="T34" fmla="*/ 12 w 54"/>
                  <a:gd name="T35" fmla="*/ 3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12" y="36"/>
                    </a:moveTo>
                    <a:lnTo>
                      <a:pt x="24" y="42"/>
                    </a:lnTo>
                    <a:lnTo>
                      <a:pt x="36" y="48"/>
                    </a:lnTo>
                    <a:lnTo>
                      <a:pt x="48" y="42"/>
                    </a:lnTo>
                    <a:lnTo>
                      <a:pt x="54" y="36"/>
                    </a:lnTo>
                    <a:lnTo>
                      <a:pt x="48" y="24"/>
                    </a:lnTo>
                    <a:lnTo>
                      <a:pt x="36" y="12"/>
                    </a:lnTo>
                    <a:lnTo>
                      <a:pt x="24" y="0"/>
                    </a:lnTo>
                    <a:lnTo>
                      <a:pt x="12" y="0"/>
                    </a:lnTo>
                    <a:lnTo>
                      <a:pt x="6" y="0"/>
                    </a:lnTo>
                    <a:lnTo>
                      <a:pt x="0" y="12"/>
                    </a:lnTo>
                    <a:lnTo>
                      <a:pt x="6" y="24"/>
                    </a:lnTo>
                    <a:lnTo>
                      <a:pt x="12" y="36"/>
                    </a:lnTo>
                  </a:path>
                </a:pathLst>
              </a:custGeom>
              <a:noFill/>
              <a:ln w="9525">
                <a:solidFill>
                  <a:srgbClr val="000000"/>
                </a:solidFill>
                <a:prstDash val="solid"/>
                <a:round/>
                <a:headEnd/>
                <a:tailEnd/>
              </a:ln>
            </p:spPr>
            <p:txBody>
              <a:bodyPr tIns="91440" bIns="91440"/>
              <a:lstStyle/>
              <a:p>
                <a:endParaRPr lang="en-US"/>
              </a:p>
            </p:txBody>
          </p:sp>
          <p:sp>
            <p:nvSpPr>
              <p:cNvPr id="24076" name="Freeform 81"/>
              <p:cNvSpPr>
                <a:spLocks/>
              </p:cNvSpPr>
              <p:nvPr/>
            </p:nvSpPr>
            <p:spPr bwMode="auto">
              <a:xfrm>
                <a:off x="1526" y="2687"/>
                <a:ext cx="60" cy="42"/>
              </a:xfrm>
              <a:custGeom>
                <a:avLst/>
                <a:gdLst>
                  <a:gd name="T0" fmla="*/ 24 w 60"/>
                  <a:gd name="T1" fmla="*/ 36 h 42"/>
                  <a:gd name="T2" fmla="*/ 36 w 60"/>
                  <a:gd name="T3" fmla="*/ 42 h 42"/>
                  <a:gd name="T4" fmla="*/ 54 w 60"/>
                  <a:gd name="T5" fmla="*/ 36 h 42"/>
                  <a:gd name="T6" fmla="*/ 60 w 60"/>
                  <a:gd name="T7" fmla="*/ 30 h 42"/>
                  <a:gd name="T8" fmla="*/ 60 w 60"/>
                  <a:gd name="T9" fmla="*/ 30 h 42"/>
                  <a:gd name="T10" fmla="*/ 60 w 60"/>
                  <a:gd name="T11" fmla="*/ 24 h 42"/>
                  <a:gd name="T12" fmla="*/ 48 w 60"/>
                  <a:gd name="T13" fmla="*/ 12 h 42"/>
                  <a:gd name="T14" fmla="*/ 36 w 60"/>
                  <a:gd name="T15" fmla="*/ 6 h 42"/>
                  <a:gd name="T16" fmla="*/ 36 w 60"/>
                  <a:gd name="T17" fmla="*/ 6 h 42"/>
                  <a:gd name="T18" fmla="*/ 18 w 60"/>
                  <a:gd name="T19" fmla="*/ 0 h 42"/>
                  <a:gd name="T20" fmla="*/ 6 w 60"/>
                  <a:gd name="T21" fmla="*/ 0 h 42"/>
                  <a:gd name="T22" fmla="*/ 0 w 60"/>
                  <a:gd name="T23" fmla="*/ 6 h 42"/>
                  <a:gd name="T24" fmla="*/ 0 w 60"/>
                  <a:gd name="T25" fmla="*/ 6 h 42"/>
                  <a:gd name="T26" fmla="*/ 0 w 60"/>
                  <a:gd name="T27" fmla="*/ 18 h 42"/>
                  <a:gd name="T28" fmla="*/ 6 w 60"/>
                  <a:gd name="T29" fmla="*/ 30 h 42"/>
                  <a:gd name="T30" fmla="*/ 24 w 60"/>
                  <a:gd name="T31" fmla="*/ 36 h 42"/>
                  <a:gd name="T32" fmla="*/ 24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36"/>
                    </a:moveTo>
                    <a:lnTo>
                      <a:pt x="36" y="42"/>
                    </a:lnTo>
                    <a:lnTo>
                      <a:pt x="54" y="36"/>
                    </a:lnTo>
                    <a:lnTo>
                      <a:pt x="60" y="30"/>
                    </a:lnTo>
                    <a:lnTo>
                      <a:pt x="60" y="24"/>
                    </a:lnTo>
                    <a:lnTo>
                      <a:pt x="48" y="12"/>
                    </a:lnTo>
                    <a:lnTo>
                      <a:pt x="36" y="6"/>
                    </a:lnTo>
                    <a:lnTo>
                      <a:pt x="18" y="0"/>
                    </a:lnTo>
                    <a:lnTo>
                      <a:pt x="6" y="0"/>
                    </a:lnTo>
                    <a:lnTo>
                      <a:pt x="0" y="6"/>
                    </a:lnTo>
                    <a:lnTo>
                      <a:pt x="0" y="18"/>
                    </a:lnTo>
                    <a:lnTo>
                      <a:pt x="6" y="30"/>
                    </a:lnTo>
                    <a:lnTo>
                      <a:pt x="24" y="36"/>
                    </a:lnTo>
                    <a:close/>
                  </a:path>
                </a:pathLst>
              </a:custGeom>
              <a:solidFill>
                <a:srgbClr val="FA8086"/>
              </a:solidFill>
              <a:ln w="9525">
                <a:noFill/>
                <a:round/>
                <a:headEnd/>
                <a:tailEnd/>
              </a:ln>
            </p:spPr>
            <p:txBody>
              <a:bodyPr tIns="91440" bIns="91440"/>
              <a:lstStyle/>
              <a:p>
                <a:endParaRPr lang="en-US"/>
              </a:p>
            </p:txBody>
          </p:sp>
          <p:sp>
            <p:nvSpPr>
              <p:cNvPr id="24077" name="Freeform 82"/>
              <p:cNvSpPr>
                <a:spLocks/>
              </p:cNvSpPr>
              <p:nvPr/>
            </p:nvSpPr>
            <p:spPr bwMode="auto">
              <a:xfrm>
                <a:off x="1526" y="2687"/>
                <a:ext cx="60" cy="42"/>
              </a:xfrm>
              <a:custGeom>
                <a:avLst/>
                <a:gdLst>
                  <a:gd name="T0" fmla="*/ 24 w 60"/>
                  <a:gd name="T1" fmla="*/ 36 h 42"/>
                  <a:gd name="T2" fmla="*/ 36 w 60"/>
                  <a:gd name="T3" fmla="*/ 42 h 42"/>
                  <a:gd name="T4" fmla="*/ 54 w 60"/>
                  <a:gd name="T5" fmla="*/ 36 h 42"/>
                  <a:gd name="T6" fmla="*/ 60 w 60"/>
                  <a:gd name="T7" fmla="*/ 30 h 42"/>
                  <a:gd name="T8" fmla="*/ 60 w 60"/>
                  <a:gd name="T9" fmla="*/ 30 h 42"/>
                  <a:gd name="T10" fmla="*/ 60 w 60"/>
                  <a:gd name="T11" fmla="*/ 24 h 42"/>
                  <a:gd name="T12" fmla="*/ 48 w 60"/>
                  <a:gd name="T13" fmla="*/ 12 h 42"/>
                  <a:gd name="T14" fmla="*/ 36 w 60"/>
                  <a:gd name="T15" fmla="*/ 6 h 42"/>
                  <a:gd name="T16" fmla="*/ 36 w 60"/>
                  <a:gd name="T17" fmla="*/ 6 h 42"/>
                  <a:gd name="T18" fmla="*/ 18 w 60"/>
                  <a:gd name="T19" fmla="*/ 0 h 42"/>
                  <a:gd name="T20" fmla="*/ 6 w 60"/>
                  <a:gd name="T21" fmla="*/ 0 h 42"/>
                  <a:gd name="T22" fmla="*/ 0 w 60"/>
                  <a:gd name="T23" fmla="*/ 6 h 42"/>
                  <a:gd name="T24" fmla="*/ 0 w 60"/>
                  <a:gd name="T25" fmla="*/ 6 h 42"/>
                  <a:gd name="T26" fmla="*/ 0 w 60"/>
                  <a:gd name="T27" fmla="*/ 18 h 42"/>
                  <a:gd name="T28" fmla="*/ 6 w 60"/>
                  <a:gd name="T29" fmla="*/ 30 h 42"/>
                  <a:gd name="T30" fmla="*/ 24 w 60"/>
                  <a:gd name="T31" fmla="*/ 36 h 42"/>
                  <a:gd name="T32" fmla="*/ 24 w 60"/>
                  <a:gd name="T33" fmla="*/ 36 h 42"/>
                  <a:gd name="T34" fmla="*/ 24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36"/>
                    </a:moveTo>
                    <a:lnTo>
                      <a:pt x="36" y="42"/>
                    </a:lnTo>
                    <a:lnTo>
                      <a:pt x="54" y="36"/>
                    </a:lnTo>
                    <a:lnTo>
                      <a:pt x="60" y="30"/>
                    </a:lnTo>
                    <a:lnTo>
                      <a:pt x="60" y="24"/>
                    </a:lnTo>
                    <a:lnTo>
                      <a:pt x="48" y="12"/>
                    </a:lnTo>
                    <a:lnTo>
                      <a:pt x="36" y="6"/>
                    </a:lnTo>
                    <a:lnTo>
                      <a:pt x="18" y="0"/>
                    </a:lnTo>
                    <a:lnTo>
                      <a:pt x="6" y="0"/>
                    </a:lnTo>
                    <a:lnTo>
                      <a:pt x="0" y="6"/>
                    </a:lnTo>
                    <a:lnTo>
                      <a:pt x="0" y="18"/>
                    </a:lnTo>
                    <a:lnTo>
                      <a:pt x="6" y="30"/>
                    </a:lnTo>
                    <a:lnTo>
                      <a:pt x="24" y="36"/>
                    </a:lnTo>
                  </a:path>
                </a:pathLst>
              </a:custGeom>
              <a:noFill/>
              <a:ln w="9525">
                <a:solidFill>
                  <a:srgbClr val="000000"/>
                </a:solidFill>
                <a:prstDash val="solid"/>
                <a:round/>
                <a:headEnd/>
                <a:tailEnd/>
              </a:ln>
            </p:spPr>
            <p:txBody>
              <a:bodyPr tIns="91440" bIns="91440"/>
              <a:lstStyle/>
              <a:p>
                <a:endParaRPr lang="en-US"/>
              </a:p>
            </p:txBody>
          </p:sp>
          <p:sp>
            <p:nvSpPr>
              <p:cNvPr id="24078" name="Freeform 83"/>
              <p:cNvSpPr>
                <a:spLocks/>
              </p:cNvSpPr>
              <p:nvPr/>
            </p:nvSpPr>
            <p:spPr bwMode="auto">
              <a:xfrm>
                <a:off x="1454" y="2669"/>
                <a:ext cx="60" cy="36"/>
              </a:xfrm>
              <a:custGeom>
                <a:avLst/>
                <a:gdLst>
                  <a:gd name="T0" fmla="*/ 30 w 60"/>
                  <a:gd name="T1" fmla="*/ 36 h 36"/>
                  <a:gd name="T2" fmla="*/ 48 w 60"/>
                  <a:gd name="T3" fmla="*/ 30 h 36"/>
                  <a:gd name="T4" fmla="*/ 60 w 60"/>
                  <a:gd name="T5" fmla="*/ 24 h 36"/>
                  <a:gd name="T6" fmla="*/ 60 w 60"/>
                  <a:gd name="T7" fmla="*/ 18 h 36"/>
                  <a:gd name="T8" fmla="*/ 60 w 60"/>
                  <a:gd name="T9" fmla="*/ 18 h 36"/>
                  <a:gd name="T10" fmla="*/ 60 w 60"/>
                  <a:gd name="T11" fmla="*/ 12 h 36"/>
                  <a:gd name="T12" fmla="*/ 48 w 60"/>
                  <a:gd name="T13" fmla="*/ 0 h 36"/>
                  <a:gd name="T14" fmla="*/ 30 w 60"/>
                  <a:gd name="T15" fmla="*/ 0 h 36"/>
                  <a:gd name="T16" fmla="*/ 30 w 60"/>
                  <a:gd name="T17" fmla="*/ 0 h 36"/>
                  <a:gd name="T18" fmla="*/ 18 w 60"/>
                  <a:gd name="T19" fmla="*/ 0 h 36"/>
                  <a:gd name="T20" fmla="*/ 6 w 60"/>
                  <a:gd name="T21" fmla="*/ 12 h 36"/>
                  <a:gd name="T22" fmla="*/ 0 w 60"/>
                  <a:gd name="T23" fmla="*/ 18 h 36"/>
                  <a:gd name="T24" fmla="*/ 0 w 60"/>
                  <a:gd name="T25" fmla="*/ 18 h 36"/>
                  <a:gd name="T26" fmla="*/ 6 w 60"/>
                  <a:gd name="T27" fmla="*/ 24 h 36"/>
                  <a:gd name="T28" fmla="*/ 18 w 60"/>
                  <a:gd name="T29" fmla="*/ 30 h 36"/>
                  <a:gd name="T30" fmla="*/ 30 w 60"/>
                  <a:gd name="T31" fmla="*/ 36 h 36"/>
                  <a:gd name="T32" fmla="*/ 30 w 6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0" y="36"/>
                    </a:moveTo>
                    <a:lnTo>
                      <a:pt x="48" y="30"/>
                    </a:lnTo>
                    <a:lnTo>
                      <a:pt x="60" y="24"/>
                    </a:lnTo>
                    <a:lnTo>
                      <a:pt x="60" y="18"/>
                    </a:lnTo>
                    <a:lnTo>
                      <a:pt x="60" y="12"/>
                    </a:lnTo>
                    <a:lnTo>
                      <a:pt x="48" y="0"/>
                    </a:lnTo>
                    <a:lnTo>
                      <a:pt x="30" y="0"/>
                    </a:lnTo>
                    <a:lnTo>
                      <a:pt x="18" y="0"/>
                    </a:lnTo>
                    <a:lnTo>
                      <a:pt x="6" y="12"/>
                    </a:lnTo>
                    <a:lnTo>
                      <a:pt x="0" y="18"/>
                    </a:lnTo>
                    <a:lnTo>
                      <a:pt x="6" y="24"/>
                    </a:lnTo>
                    <a:lnTo>
                      <a:pt x="18" y="30"/>
                    </a:lnTo>
                    <a:lnTo>
                      <a:pt x="30" y="36"/>
                    </a:lnTo>
                    <a:close/>
                  </a:path>
                </a:pathLst>
              </a:custGeom>
              <a:solidFill>
                <a:srgbClr val="FA8086"/>
              </a:solidFill>
              <a:ln w="9525">
                <a:noFill/>
                <a:round/>
                <a:headEnd/>
                <a:tailEnd/>
              </a:ln>
            </p:spPr>
            <p:txBody>
              <a:bodyPr tIns="91440" bIns="91440"/>
              <a:lstStyle/>
              <a:p>
                <a:endParaRPr lang="en-US"/>
              </a:p>
            </p:txBody>
          </p:sp>
          <p:sp>
            <p:nvSpPr>
              <p:cNvPr id="24079" name="Freeform 84"/>
              <p:cNvSpPr>
                <a:spLocks/>
              </p:cNvSpPr>
              <p:nvPr/>
            </p:nvSpPr>
            <p:spPr bwMode="auto">
              <a:xfrm>
                <a:off x="1454" y="2669"/>
                <a:ext cx="60" cy="36"/>
              </a:xfrm>
              <a:custGeom>
                <a:avLst/>
                <a:gdLst>
                  <a:gd name="T0" fmla="*/ 30 w 60"/>
                  <a:gd name="T1" fmla="*/ 36 h 36"/>
                  <a:gd name="T2" fmla="*/ 48 w 60"/>
                  <a:gd name="T3" fmla="*/ 30 h 36"/>
                  <a:gd name="T4" fmla="*/ 60 w 60"/>
                  <a:gd name="T5" fmla="*/ 24 h 36"/>
                  <a:gd name="T6" fmla="*/ 60 w 60"/>
                  <a:gd name="T7" fmla="*/ 18 h 36"/>
                  <a:gd name="T8" fmla="*/ 60 w 60"/>
                  <a:gd name="T9" fmla="*/ 18 h 36"/>
                  <a:gd name="T10" fmla="*/ 60 w 60"/>
                  <a:gd name="T11" fmla="*/ 12 h 36"/>
                  <a:gd name="T12" fmla="*/ 48 w 60"/>
                  <a:gd name="T13" fmla="*/ 0 h 36"/>
                  <a:gd name="T14" fmla="*/ 30 w 60"/>
                  <a:gd name="T15" fmla="*/ 0 h 36"/>
                  <a:gd name="T16" fmla="*/ 30 w 60"/>
                  <a:gd name="T17" fmla="*/ 0 h 36"/>
                  <a:gd name="T18" fmla="*/ 18 w 60"/>
                  <a:gd name="T19" fmla="*/ 0 h 36"/>
                  <a:gd name="T20" fmla="*/ 6 w 60"/>
                  <a:gd name="T21" fmla="*/ 12 h 36"/>
                  <a:gd name="T22" fmla="*/ 0 w 60"/>
                  <a:gd name="T23" fmla="*/ 18 h 36"/>
                  <a:gd name="T24" fmla="*/ 0 w 60"/>
                  <a:gd name="T25" fmla="*/ 18 h 36"/>
                  <a:gd name="T26" fmla="*/ 6 w 60"/>
                  <a:gd name="T27" fmla="*/ 24 h 36"/>
                  <a:gd name="T28" fmla="*/ 18 w 60"/>
                  <a:gd name="T29" fmla="*/ 30 h 36"/>
                  <a:gd name="T30" fmla="*/ 30 w 60"/>
                  <a:gd name="T31" fmla="*/ 36 h 36"/>
                  <a:gd name="T32" fmla="*/ 30 w 60"/>
                  <a:gd name="T33" fmla="*/ 36 h 36"/>
                  <a:gd name="T34" fmla="*/ 30 w 60"/>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0" y="36"/>
                    </a:moveTo>
                    <a:lnTo>
                      <a:pt x="48" y="30"/>
                    </a:lnTo>
                    <a:lnTo>
                      <a:pt x="60" y="24"/>
                    </a:lnTo>
                    <a:lnTo>
                      <a:pt x="60" y="18"/>
                    </a:lnTo>
                    <a:lnTo>
                      <a:pt x="60" y="12"/>
                    </a:lnTo>
                    <a:lnTo>
                      <a:pt x="48" y="0"/>
                    </a:lnTo>
                    <a:lnTo>
                      <a:pt x="30" y="0"/>
                    </a:lnTo>
                    <a:lnTo>
                      <a:pt x="18" y="0"/>
                    </a:lnTo>
                    <a:lnTo>
                      <a:pt x="6" y="12"/>
                    </a:lnTo>
                    <a:lnTo>
                      <a:pt x="0" y="18"/>
                    </a:lnTo>
                    <a:lnTo>
                      <a:pt x="6" y="24"/>
                    </a:lnTo>
                    <a:lnTo>
                      <a:pt x="18" y="30"/>
                    </a:lnTo>
                    <a:lnTo>
                      <a:pt x="30" y="36"/>
                    </a:lnTo>
                  </a:path>
                </a:pathLst>
              </a:custGeom>
              <a:noFill/>
              <a:ln w="9525">
                <a:solidFill>
                  <a:srgbClr val="000000"/>
                </a:solidFill>
                <a:prstDash val="solid"/>
                <a:round/>
                <a:headEnd/>
                <a:tailEnd/>
              </a:ln>
            </p:spPr>
            <p:txBody>
              <a:bodyPr tIns="91440" bIns="91440"/>
              <a:lstStyle/>
              <a:p>
                <a:endParaRPr lang="en-US"/>
              </a:p>
            </p:txBody>
          </p:sp>
          <p:sp>
            <p:nvSpPr>
              <p:cNvPr id="24080" name="Freeform 85"/>
              <p:cNvSpPr>
                <a:spLocks/>
              </p:cNvSpPr>
              <p:nvPr/>
            </p:nvSpPr>
            <p:spPr bwMode="auto">
              <a:xfrm>
                <a:off x="1382" y="2675"/>
                <a:ext cx="60" cy="36"/>
              </a:xfrm>
              <a:custGeom>
                <a:avLst/>
                <a:gdLst>
                  <a:gd name="T0" fmla="*/ 36 w 60"/>
                  <a:gd name="T1" fmla="*/ 36 h 36"/>
                  <a:gd name="T2" fmla="*/ 48 w 60"/>
                  <a:gd name="T3" fmla="*/ 24 h 36"/>
                  <a:gd name="T4" fmla="*/ 60 w 60"/>
                  <a:gd name="T5" fmla="*/ 18 h 36"/>
                  <a:gd name="T6" fmla="*/ 60 w 60"/>
                  <a:gd name="T7" fmla="*/ 6 h 36"/>
                  <a:gd name="T8" fmla="*/ 60 w 60"/>
                  <a:gd name="T9" fmla="*/ 6 h 36"/>
                  <a:gd name="T10" fmla="*/ 54 w 60"/>
                  <a:gd name="T11" fmla="*/ 0 h 36"/>
                  <a:gd name="T12" fmla="*/ 36 w 60"/>
                  <a:gd name="T13" fmla="*/ 0 h 36"/>
                  <a:gd name="T14" fmla="*/ 24 w 60"/>
                  <a:gd name="T15" fmla="*/ 0 h 36"/>
                  <a:gd name="T16" fmla="*/ 24 w 60"/>
                  <a:gd name="T17" fmla="*/ 0 h 36"/>
                  <a:gd name="T18" fmla="*/ 12 w 60"/>
                  <a:gd name="T19" fmla="*/ 12 h 36"/>
                  <a:gd name="T20" fmla="*/ 0 w 60"/>
                  <a:gd name="T21" fmla="*/ 18 h 36"/>
                  <a:gd name="T22" fmla="*/ 0 w 60"/>
                  <a:gd name="T23" fmla="*/ 30 h 36"/>
                  <a:gd name="T24" fmla="*/ 0 w 60"/>
                  <a:gd name="T25" fmla="*/ 30 h 36"/>
                  <a:gd name="T26" fmla="*/ 6 w 60"/>
                  <a:gd name="T27" fmla="*/ 36 h 36"/>
                  <a:gd name="T28" fmla="*/ 24 w 60"/>
                  <a:gd name="T29" fmla="*/ 36 h 36"/>
                  <a:gd name="T30" fmla="*/ 36 w 60"/>
                  <a:gd name="T31" fmla="*/ 36 h 36"/>
                  <a:gd name="T32" fmla="*/ 36 w 6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6" y="36"/>
                    </a:moveTo>
                    <a:lnTo>
                      <a:pt x="48" y="24"/>
                    </a:lnTo>
                    <a:lnTo>
                      <a:pt x="60" y="18"/>
                    </a:lnTo>
                    <a:lnTo>
                      <a:pt x="60" y="6"/>
                    </a:lnTo>
                    <a:lnTo>
                      <a:pt x="54" y="0"/>
                    </a:lnTo>
                    <a:lnTo>
                      <a:pt x="36" y="0"/>
                    </a:lnTo>
                    <a:lnTo>
                      <a:pt x="24" y="0"/>
                    </a:lnTo>
                    <a:lnTo>
                      <a:pt x="12" y="12"/>
                    </a:lnTo>
                    <a:lnTo>
                      <a:pt x="0" y="18"/>
                    </a:lnTo>
                    <a:lnTo>
                      <a:pt x="0" y="30"/>
                    </a:lnTo>
                    <a:lnTo>
                      <a:pt x="6" y="36"/>
                    </a:lnTo>
                    <a:lnTo>
                      <a:pt x="24" y="36"/>
                    </a:lnTo>
                    <a:lnTo>
                      <a:pt x="36" y="36"/>
                    </a:lnTo>
                    <a:close/>
                  </a:path>
                </a:pathLst>
              </a:custGeom>
              <a:solidFill>
                <a:srgbClr val="FA8086"/>
              </a:solidFill>
              <a:ln w="9525">
                <a:noFill/>
                <a:round/>
                <a:headEnd/>
                <a:tailEnd/>
              </a:ln>
            </p:spPr>
            <p:txBody>
              <a:bodyPr tIns="91440" bIns="91440"/>
              <a:lstStyle/>
              <a:p>
                <a:endParaRPr lang="en-US"/>
              </a:p>
            </p:txBody>
          </p:sp>
          <p:sp>
            <p:nvSpPr>
              <p:cNvPr id="24081" name="Freeform 86"/>
              <p:cNvSpPr>
                <a:spLocks/>
              </p:cNvSpPr>
              <p:nvPr/>
            </p:nvSpPr>
            <p:spPr bwMode="auto">
              <a:xfrm>
                <a:off x="1382" y="2675"/>
                <a:ext cx="60" cy="36"/>
              </a:xfrm>
              <a:custGeom>
                <a:avLst/>
                <a:gdLst>
                  <a:gd name="T0" fmla="*/ 36 w 60"/>
                  <a:gd name="T1" fmla="*/ 36 h 36"/>
                  <a:gd name="T2" fmla="*/ 48 w 60"/>
                  <a:gd name="T3" fmla="*/ 24 h 36"/>
                  <a:gd name="T4" fmla="*/ 60 w 60"/>
                  <a:gd name="T5" fmla="*/ 18 h 36"/>
                  <a:gd name="T6" fmla="*/ 60 w 60"/>
                  <a:gd name="T7" fmla="*/ 6 h 36"/>
                  <a:gd name="T8" fmla="*/ 60 w 60"/>
                  <a:gd name="T9" fmla="*/ 6 h 36"/>
                  <a:gd name="T10" fmla="*/ 54 w 60"/>
                  <a:gd name="T11" fmla="*/ 0 h 36"/>
                  <a:gd name="T12" fmla="*/ 36 w 60"/>
                  <a:gd name="T13" fmla="*/ 0 h 36"/>
                  <a:gd name="T14" fmla="*/ 24 w 60"/>
                  <a:gd name="T15" fmla="*/ 0 h 36"/>
                  <a:gd name="T16" fmla="*/ 24 w 60"/>
                  <a:gd name="T17" fmla="*/ 0 h 36"/>
                  <a:gd name="T18" fmla="*/ 12 w 60"/>
                  <a:gd name="T19" fmla="*/ 12 h 36"/>
                  <a:gd name="T20" fmla="*/ 0 w 60"/>
                  <a:gd name="T21" fmla="*/ 18 h 36"/>
                  <a:gd name="T22" fmla="*/ 0 w 60"/>
                  <a:gd name="T23" fmla="*/ 30 h 36"/>
                  <a:gd name="T24" fmla="*/ 0 w 60"/>
                  <a:gd name="T25" fmla="*/ 30 h 36"/>
                  <a:gd name="T26" fmla="*/ 6 w 60"/>
                  <a:gd name="T27" fmla="*/ 36 h 36"/>
                  <a:gd name="T28" fmla="*/ 24 w 60"/>
                  <a:gd name="T29" fmla="*/ 36 h 36"/>
                  <a:gd name="T30" fmla="*/ 36 w 60"/>
                  <a:gd name="T31" fmla="*/ 36 h 36"/>
                  <a:gd name="T32" fmla="*/ 36 w 60"/>
                  <a:gd name="T33" fmla="*/ 36 h 36"/>
                  <a:gd name="T34" fmla="*/ 36 w 60"/>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6" y="36"/>
                    </a:moveTo>
                    <a:lnTo>
                      <a:pt x="48" y="24"/>
                    </a:lnTo>
                    <a:lnTo>
                      <a:pt x="60" y="18"/>
                    </a:lnTo>
                    <a:lnTo>
                      <a:pt x="60" y="6"/>
                    </a:lnTo>
                    <a:lnTo>
                      <a:pt x="54" y="0"/>
                    </a:lnTo>
                    <a:lnTo>
                      <a:pt x="36" y="0"/>
                    </a:lnTo>
                    <a:lnTo>
                      <a:pt x="24" y="0"/>
                    </a:lnTo>
                    <a:lnTo>
                      <a:pt x="12" y="12"/>
                    </a:lnTo>
                    <a:lnTo>
                      <a:pt x="0" y="18"/>
                    </a:lnTo>
                    <a:lnTo>
                      <a:pt x="0" y="30"/>
                    </a:lnTo>
                    <a:lnTo>
                      <a:pt x="6" y="36"/>
                    </a:lnTo>
                    <a:lnTo>
                      <a:pt x="24" y="36"/>
                    </a:lnTo>
                    <a:lnTo>
                      <a:pt x="36" y="36"/>
                    </a:lnTo>
                  </a:path>
                </a:pathLst>
              </a:custGeom>
              <a:noFill/>
              <a:ln w="9525">
                <a:solidFill>
                  <a:srgbClr val="000000"/>
                </a:solidFill>
                <a:prstDash val="solid"/>
                <a:round/>
                <a:headEnd/>
                <a:tailEnd/>
              </a:ln>
            </p:spPr>
            <p:txBody>
              <a:bodyPr tIns="91440" bIns="91440"/>
              <a:lstStyle/>
              <a:p>
                <a:endParaRPr lang="en-US"/>
              </a:p>
            </p:txBody>
          </p:sp>
          <p:sp>
            <p:nvSpPr>
              <p:cNvPr id="24082" name="Freeform 87"/>
              <p:cNvSpPr>
                <a:spLocks/>
              </p:cNvSpPr>
              <p:nvPr/>
            </p:nvSpPr>
            <p:spPr bwMode="auto">
              <a:xfrm>
                <a:off x="1322" y="2699"/>
                <a:ext cx="48" cy="54"/>
              </a:xfrm>
              <a:custGeom>
                <a:avLst/>
                <a:gdLst>
                  <a:gd name="T0" fmla="*/ 36 w 48"/>
                  <a:gd name="T1" fmla="*/ 42 h 54"/>
                  <a:gd name="T2" fmla="*/ 48 w 48"/>
                  <a:gd name="T3" fmla="*/ 24 h 54"/>
                  <a:gd name="T4" fmla="*/ 48 w 48"/>
                  <a:gd name="T5" fmla="*/ 12 h 54"/>
                  <a:gd name="T6" fmla="*/ 48 w 48"/>
                  <a:gd name="T7" fmla="*/ 6 h 54"/>
                  <a:gd name="T8" fmla="*/ 48 w 48"/>
                  <a:gd name="T9" fmla="*/ 6 h 54"/>
                  <a:gd name="T10" fmla="*/ 36 w 48"/>
                  <a:gd name="T11" fmla="*/ 0 h 54"/>
                  <a:gd name="T12" fmla="*/ 24 w 48"/>
                  <a:gd name="T13" fmla="*/ 6 h 54"/>
                  <a:gd name="T14" fmla="*/ 12 w 48"/>
                  <a:gd name="T15" fmla="*/ 12 h 54"/>
                  <a:gd name="T16" fmla="*/ 12 w 48"/>
                  <a:gd name="T17" fmla="*/ 12 h 54"/>
                  <a:gd name="T18" fmla="*/ 0 w 48"/>
                  <a:gd name="T19" fmla="*/ 30 h 54"/>
                  <a:gd name="T20" fmla="*/ 0 w 48"/>
                  <a:gd name="T21" fmla="*/ 42 h 54"/>
                  <a:gd name="T22" fmla="*/ 0 w 48"/>
                  <a:gd name="T23" fmla="*/ 48 h 54"/>
                  <a:gd name="T24" fmla="*/ 0 w 48"/>
                  <a:gd name="T25" fmla="*/ 48 h 54"/>
                  <a:gd name="T26" fmla="*/ 12 w 48"/>
                  <a:gd name="T27" fmla="*/ 54 h 54"/>
                  <a:gd name="T28" fmla="*/ 24 w 48"/>
                  <a:gd name="T29" fmla="*/ 48 h 54"/>
                  <a:gd name="T30" fmla="*/ 36 w 48"/>
                  <a:gd name="T31" fmla="*/ 42 h 54"/>
                  <a:gd name="T32" fmla="*/ 36 w 48"/>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36" y="42"/>
                    </a:moveTo>
                    <a:lnTo>
                      <a:pt x="48" y="24"/>
                    </a:lnTo>
                    <a:lnTo>
                      <a:pt x="48" y="12"/>
                    </a:lnTo>
                    <a:lnTo>
                      <a:pt x="48" y="6"/>
                    </a:lnTo>
                    <a:lnTo>
                      <a:pt x="36" y="0"/>
                    </a:lnTo>
                    <a:lnTo>
                      <a:pt x="24" y="6"/>
                    </a:lnTo>
                    <a:lnTo>
                      <a:pt x="12" y="12"/>
                    </a:lnTo>
                    <a:lnTo>
                      <a:pt x="0" y="30"/>
                    </a:lnTo>
                    <a:lnTo>
                      <a:pt x="0" y="42"/>
                    </a:lnTo>
                    <a:lnTo>
                      <a:pt x="0" y="48"/>
                    </a:lnTo>
                    <a:lnTo>
                      <a:pt x="12" y="54"/>
                    </a:lnTo>
                    <a:lnTo>
                      <a:pt x="24" y="48"/>
                    </a:lnTo>
                    <a:lnTo>
                      <a:pt x="36" y="42"/>
                    </a:lnTo>
                    <a:close/>
                  </a:path>
                </a:pathLst>
              </a:custGeom>
              <a:solidFill>
                <a:srgbClr val="FA8086"/>
              </a:solidFill>
              <a:ln w="9525">
                <a:noFill/>
                <a:round/>
                <a:headEnd/>
                <a:tailEnd/>
              </a:ln>
            </p:spPr>
            <p:txBody>
              <a:bodyPr tIns="91440" bIns="91440"/>
              <a:lstStyle/>
              <a:p>
                <a:endParaRPr lang="en-US"/>
              </a:p>
            </p:txBody>
          </p:sp>
          <p:sp>
            <p:nvSpPr>
              <p:cNvPr id="24083" name="Freeform 88"/>
              <p:cNvSpPr>
                <a:spLocks/>
              </p:cNvSpPr>
              <p:nvPr/>
            </p:nvSpPr>
            <p:spPr bwMode="auto">
              <a:xfrm>
                <a:off x="1322" y="2699"/>
                <a:ext cx="48" cy="54"/>
              </a:xfrm>
              <a:custGeom>
                <a:avLst/>
                <a:gdLst>
                  <a:gd name="T0" fmla="*/ 36 w 48"/>
                  <a:gd name="T1" fmla="*/ 42 h 54"/>
                  <a:gd name="T2" fmla="*/ 48 w 48"/>
                  <a:gd name="T3" fmla="*/ 24 h 54"/>
                  <a:gd name="T4" fmla="*/ 48 w 48"/>
                  <a:gd name="T5" fmla="*/ 12 h 54"/>
                  <a:gd name="T6" fmla="*/ 48 w 48"/>
                  <a:gd name="T7" fmla="*/ 6 h 54"/>
                  <a:gd name="T8" fmla="*/ 48 w 48"/>
                  <a:gd name="T9" fmla="*/ 6 h 54"/>
                  <a:gd name="T10" fmla="*/ 36 w 48"/>
                  <a:gd name="T11" fmla="*/ 0 h 54"/>
                  <a:gd name="T12" fmla="*/ 24 w 48"/>
                  <a:gd name="T13" fmla="*/ 6 h 54"/>
                  <a:gd name="T14" fmla="*/ 12 w 48"/>
                  <a:gd name="T15" fmla="*/ 12 h 54"/>
                  <a:gd name="T16" fmla="*/ 12 w 48"/>
                  <a:gd name="T17" fmla="*/ 12 h 54"/>
                  <a:gd name="T18" fmla="*/ 0 w 48"/>
                  <a:gd name="T19" fmla="*/ 30 h 54"/>
                  <a:gd name="T20" fmla="*/ 0 w 48"/>
                  <a:gd name="T21" fmla="*/ 42 h 54"/>
                  <a:gd name="T22" fmla="*/ 0 w 48"/>
                  <a:gd name="T23" fmla="*/ 48 h 54"/>
                  <a:gd name="T24" fmla="*/ 0 w 48"/>
                  <a:gd name="T25" fmla="*/ 48 h 54"/>
                  <a:gd name="T26" fmla="*/ 12 w 48"/>
                  <a:gd name="T27" fmla="*/ 54 h 54"/>
                  <a:gd name="T28" fmla="*/ 24 w 48"/>
                  <a:gd name="T29" fmla="*/ 48 h 54"/>
                  <a:gd name="T30" fmla="*/ 36 w 48"/>
                  <a:gd name="T31" fmla="*/ 42 h 54"/>
                  <a:gd name="T32" fmla="*/ 36 w 48"/>
                  <a:gd name="T33" fmla="*/ 42 h 54"/>
                  <a:gd name="T34" fmla="*/ 36 w 48"/>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36" y="42"/>
                    </a:moveTo>
                    <a:lnTo>
                      <a:pt x="48" y="24"/>
                    </a:lnTo>
                    <a:lnTo>
                      <a:pt x="48" y="12"/>
                    </a:lnTo>
                    <a:lnTo>
                      <a:pt x="48" y="6"/>
                    </a:lnTo>
                    <a:lnTo>
                      <a:pt x="36" y="0"/>
                    </a:lnTo>
                    <a:lnTo>
                      <a:pt x="24" y="6"/>
                    </a:lnTo>
                    <a:lnTo>
                      <a:pt x="12" y="12"/>
                    </a:lnTo>
                    <a:lnTo>
                      <a:pt x="0" y="30"/>
                    </a:lnTo>
                    <a:lnTo>
                      <a:pt x="0" y="42"/>
                    </a:lnTo>
                    <a:lnTo>
                      <a:pt x="0" y="48"/>
                    </a:lnTo>
                    <a:lnTo>
                      <a:pt x="12" y="54"/>
                    </a:lnTo>
                    <a:lnTo>
                      <a:pt x="24" y="48"/>
                    </a:lnTo>
                    <a:lnTo>
                      <a:pt x="36" y="42"/>
                    </a:lnTo>
                  </a:path>
                </a:pathLst>
              </a:custGeom>
              <a:noFill/>
              <a:ln w="9525">
                <a:solidFill>
                  <a:srgbClr val="000000"/>
                </a:solidFill>
                <a:prstDash val="solid"/>
                <a:round/>
                <a:headEnd/>
                <a:tailEnd/>
              </a:ln>
            </p:spPr>
            <p:txBody>
              <a:bodyPr tIns="91440" bIns="91440"/>
              <a:lstStyle/>
              <a:p>
                <a:endParaRPr lang="en-US"/>
              </a:p>
            </p:txBody>
          </p:sp>
          <p:sp>
            <p:nvSpPr>
              <p:cNvPr id="24084" name="Freeform 89"/>
              <p:cNvSpPr>
                <a:spLocks/>
              </p:cNvSpPr>
              <p:nvPr/>
            </p:nvSpPr>
            <p:spPr bwMode="auto">
              <a:xfrm>
                <a:off x="1280" y="2753"/>
                <a:ext cx="42" cy="54"/>
              </a:xfrm>
              <a:custGeom>
                <a:avLst/>
                <a:gdLst>
                  <a:gd name="T0" fmla="*/ 36 w 42"/>
                  <a:gd name="T1" fmla="*/ 36 h 54"/>
                  <a:gd name="T2" fmla="*/ 42 w 42"/>
                  <a:gd name="T3" fmla="*/ 18 h 54"/>
                  <a:gd name="T4" fmla="*/ 36 w 42"/>
                  <a:gd name="T5" fmla="*/ 6 h 54"/>
                  <a:gd name="T6" fmla="*/ 30 w 42"/>
                  <a:gd name="T7" fmla="*/ 0 h 54"/>
                  <a:gd name="T8" fmla="*/ 30 w 42"/>
                  <a:gd name="T9" fmla="*/ 0 h 54"/>
                  <a:gd name="T10" fmla="*/ 24 w 42"/>
                  <a:gd name="T11" fmla="*/ 0 h 54"/>
                  <a:gd name="T12" fmla="*/ 12 w 42"/>
                  <a:gd name="T13" fmla="*/ 6 h 54"/>
                  <a:gd name="T14" fmla="*/ 6 w 42"/>
                  <a:gd name="T15" fmla="*/ 18 h 54"/>
                  <a:gd name="T16" fmla="*/ 6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36"/>
                    </a:moveTo>
                    <a:lnTo>
                      <a:pt x="42" y="18"/>
                    </a:lnTo>
                    <a:lnTo>
                      <a:pt x="36" y="6"/>
                    </a:lnTo>
                    <a:lnTo>
                      <a:pt x="30" y="0"/>
                    </a:lnTo>
                    <a:lnTo>
                      <a:pt x="24" y="0"/>
                    </a:lnTo>
                    <a:lnTo>
                      <a:pt x="12" y="6"/>
                    </a:lnTo>
                    <a:lnTo>
                      <a:pt x="6" y="18"/>
                    </a:lnTo>
                    <a:lnTo>
                      <a:pt x="0" y="36"/>
                    </a:lnTo>
                    <a:lnTo>
                      <a:pt x="0" y="48"/>
                    </a:lnTo>
                    <a:lnTo>
                      <a:pt x="6" y="54"/>
                    </a:lnTo>
                    <a:lnTo>
                      <a:pt x="18" y="54"/>
                    </a:lnTo>
                    <a:lnTo>
                      <a:pt x="30" y="48"/>
                    </a:lnTo>
                    <a:lnTo>
                      <a:pt x="36" y="36"/>
                    </a:lnTo>
                    <a:close/>
                  </a:path>
                </a:pathLst>
              </a:custGeom>
              <a:solidFill>
                <a:srgbClr val="FA8086"/>
              </a:solidFill>
              <a:ln w="9525">
                <a:noFill/>
                <a:round/>
                <a:headEnd/>
                <a:tailEnd/>
              </a:ln>
            </p:spPr>
            <p:txBody>
              <a:bodyPr tIns="91440" bIns="91440"/>
              <a:lstStyle/>
              <a:p>
                <a:endParaRPr lang="en-US"/>
              </a:p>
            </p:txBody>
          </p:sp>
          <p:sp>
            <p:nvSpPr>
              <p:cNvPr id="24085" name="Freeform 90"/>
              <p:cNvSpPr>
                <a:spLocks/>
              </p:cNvSpPr>
              <p:nvPr/>
            </p:nvSpPr>
            <p:spPr bwMode="auto">
              <a:xfrm>
                <a:off x="1280" y="2753"/>
                <a:ext cx="42" cy="54"/>
              </a:xfrm>
              <a:custGeom>
                <a:avLst/>
                <a:gdLst>
                  <a:gd name="T0" fmla="*/ 36 w 42"/>
                  <a:gd name="T1" fmla="*/ 36 h 54"/>
                  <a:gd name="T2" fmla="*/ 42 w 42"/>
                  <a:gd name="T3" fmla="*/ 18 h 54"/>
                  <a:gd name="T4" fmla="*/ 36 w 42"/>
                  <a:gd name="T5" fmla="*/ 6 h 54"/>
                  <a:gd name="T6" fmla="*/ 30 w 42"/>
                  <a:gd name="T7" fmla="*/ 0 h 54"/>
                  <a:gd name="T8" fmla="*/ 30 w 42"/>
                  <a:gd name="T9" fmla="*/ 0 h 54"/>
                  <a:gd name="T10" fmla="*/ 24 w 42"/>
                  <a:gd name="T11" fmla="*/ 0 h 54"/>
                  <a:gd name="T12" fmla="*/ 12 w 42"/>
                  <a:gd name="T13" fmla="*/ 6 h 54"/>
                  <a:gd name="T14" fmla="*/ 6 w 42"/>
                  <a:gd name="T15" fmla="*/ 18 h 54"/>
                  <a:gd name="T16" fmla="*/ 6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36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36"/>
                    </a:moveTo>
                    <a:lnTo>
                      <a:pt x="42" y="18"/>
                    </a:lnTo>
                    <a:lnTo>
                      <a:pt x="36" y="6"/>
                    </a:lnTo>
                    <a:lnTo>
                      <a:pt x="30" y="0"/>
                    </a:lnTo>
                    <a:lnTo>
                      <a:pt x="24" y="0"/>
                    </a:lnTo>
                    <a:lnTo>
                      <a:pt x="12" y="6"/>
                    </a:lnTo>
                    <a:lnTo>
                      <a:pt x="6" y="18"/>
                    </a:lnTo>
                    <a:lnTo>
                      <a:pt x="0" y="36"/>
                    </a:lnTo>
                    <a:lnTo>
                      <a:pt x="0" y="48"/>
                    </a:lnTo>
                    <a:lnTo>
                      <a:pt x="6" y="54"/>
                    </a:lnTo>
                    <a:lnTo>
                      <a:pt x="18" y="54"/>
                    </a:lnTo>
                    <a:lnTo>
                      <a:pt x="30" y="48"/>
                    </a:lnTo>
                    <a:lnTo>
                      <a:pt x="36" y="36"/>
                    </a:lnTo>
                  </a:path>
                </a:pathLst>
              </a:custGeom>
              <a:noFill/>
              <a:ln w="9525">
                <a:solidFill>
                  <a:srgbClr val="000000"/>
                </a:solidFill>
                <a:prstDash val="solid"/>
                <a:round/>
                <a:headEnd/>
                <a:tailEnd/>
              </a:ln>
            </p:spPr>
            <p:txBody>
              <a:bodyPr tIns="91440" bIns="91440"/>
              <a:lstStyle/>
              <a:p>
                <a:endParaRPr lang="en-US"/>
              </a:p>
            </p:txBody>
          </p:sp>
          <p:sp>
            <p:nvSpPr>
              <p:cNvPr id="24086" name="Freeform 91"/>
              <p:cNvSpPr>
                <a:spLocks/>
              </p:cNvSpPr>
              <p:nvPr/>
            </p:nvSpPr>
            <p:spPr bwMode="auto">
              <a:xfrm>
                <a:off x="1280" y="2849"/>
                <a:ext cx="36" cy="60"/>
              </a:xfrm>
              <a:custGeom>
                <a:avLst/>
                <a:gdLst>
                  <a:gd name="T0" fmla="*/ 36 w 36"/>
                  <a:gd name="T1" fmla="*/ 30 h 60"/>
                  <a:gd name="T2" fmla="*/ 36 w 36"/>
                  <a:gd name="T3" fmla="*/ 12 h 60"/>
                  <a:gd name="T4" fmla="*/ 30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8 h 60"/>
                  <a:gd name="T20" fmla="*/ 6 w 36"/>
                  <a:gd name="T21" fmla="*/ 54 h 60"/>
                  <a:gd name="T22" fmla="*/ 18 w 36"/>
                  <a:gd name="T23" fmla="*/ 60 h 60"/>
                  <a:gd name="T24" fmla="*/ 18 w 36"/>
                  <a:gd name="T25" fmla="*/ 60 h 60"/>
                  <a:gd name="T26" fmla="*/ 30 w 36"/>
                  <a:gd name="T27" fmla="*/ 54 h 60"/>
                  <a:gd name="T28" fmla="*/ 36 w 36"/>
                  <a:gd name="T29" fmla="*/ 48 h 60"/>
                  <a:gd name="T30" fmla="*/ 36 w 36"/>
                  <a:gd name="T31" fmla="*/ 30 h 60"/>
                  <a:gd name="T32" fmla="*/ 36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36" y="30"/>
                    </a:moveTo>
                    <a:lnTo>
                      <a:pt x="36" y="12"/>
                    </a:lnTo>
                    <a:lnTo>
                      <a:pt x="30" y="0"/>
                    </a:lnTo>
                    <a:lnTo>
                      <a:pt x="18" y="0"/>
                    </a:lnTo>
                    <a:lnTo>
                      <a:pt x="6" y="0"/>
                    </a:lnTo>
                    <a:lnTo>
                      <a:pt x="0" y="12"/>
                    </a:lnTo>
                    <a:lnTo>
                      <a:pt x="0" y="30"/>
                    </a:lnTo>
                    <a:lnTo>
                      <a:pt x="0" y="48"/>
                    </a:lnTo>
                    <a:lnTo>
                      <a:pt x="6" y="54"/>
                    </a:lnTo>
                    <a:lnTo>
                      <a:pt x="18" y="60"/>
                    </a:lnTo>
                    <a:lnTo>
                      <a:pt x="30" y="54"/>
                    </a:lnTo>
                    <a:lnTo>
                      <a:pt x="36" y="48"/>
                    </a:lnTo>
                    <a:lnTo>
                      <a:pt x="36" y="30"/>
                    </a:lnTo>
                    <a:close/>
                  </a:path>
                </a:pathLst>
              </a:custGeom>
              <a:solidFill>
                <a:srgbClr val="FA8086"/>
              </a:solidFill>
              <a:ln w="9525">
                <a:noFill/>
                <a:round/>
                <a:headEnd/>
                <a:tailEnd/>
              </a:ln>
            </p:spPr>
            <p:txBody>
              <a:bodyPr tIns="91440" bIns="91440"/>
              <a:lstStyle/>
              <a:p>
                <a:endParaRPr lang="en-US"/>
              </a:p>
            </p:txBody>
          </p:sp>
          <p:sp>
            <p:nvSpPr>
              <p:cNvPr id="24087" name="Freeform 92"/>
              <p:cNvSpPr>
                <a:spLocks/>
              </p:cNvSpPr>
              <p:nvPr/>
            </p:nvSpPr>
            <p:spPr bwMode="auto">
              <a:xfrm>
                <a:off x="1280" y="2849"/>
                <a:ext cx="36" cy="60"/>
              </a:xfrm>
              <a:custGeom>
                <a:avLst/>
                <a:gdLst>
                  <a:gd name="T0" fmla="*/ 36 w 36"/>
                  <a:gd name="T1" fmla="*/ 30 h 60"/>
                  <a:gd name="T2" fmla="*/ 36 w 36"/>
                  <a:gd name="T3" fmla="*/ 12 h 60"/>
                  <a:gd name="T4" fmla="*/ 30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8 h 60"/>
                  <a:gd name="T20" fmla="*/ 6 w 36"/>
                  <a:gd name="T21" fmla="*/ 54 h 60"/>
                  <a:gd name="T22" fmla="*/ 18 w 36"/>
                  <a:gd name="T23" fmla="*/ 60 h 60"/>
                  <a:gd name="T24" fmla="*/ 18 w 36"/>
                  <a:gd name="T25" fmla="*/ 60 h 60"/>
                  <a:gd name="T26" fmla="*/ 30 w 36"/>
                  <a:gd name="T27" fmla="*/ 54 h 60"/>
                  <a:gd name="T28" fmla="*/ 36 w 36"/>
                  <a:gd name="T29" fmla="*/ 48 h 60"/>
                  <a:gd name="T30" fmla="*/ 36 w 36"/>
                  <a:gd name="T31" fmla="*/ 30 h 60"/>
                  <a:gd name="T32" fmla="*/ 36 w 36"/>
                  <a:gd name="T33" fmla="*/ 30 h 60"/>
                  <a:gd name="T34" fmla="*/ 36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36" y="30"/>
                    </a:moveTo>
                    <a:lnTo>
                      <a:pt x="36" y="12"/>
                    </a:lnTo>
                    <a:lnTo>
                      <a:pt x="30" y="0"/>
                    </a:lnTo>
                    <a:lnTo>
                      <a:pt x="18" y="0"/>
                    </a:lnTo>
                    <a:lnTo>
                      <a:pt x="6" y="0"/>
                    </a:lnTo>
                    <a:lnTo>
                      <a:pt x="0" y="12"/>
                    </a:lnTo>
                    <a:lnTo>
                      <a:pt x="0" y="30"/>
                    </a:lnTo>
                    <a:lnTo>
                      <a:pt x="0" y="48"/>
                    </a:lnTo>
                    <a:lnTo>
                      <a:pt x="6" y="54"/>
                    </a:lnTo>
                    <a:lnTo>
                      <a:pt x="18" y="60"/>
                    </a:lnTo>
                    <a:lnTo>
                      <a:pt x="30" y="54"/>
                    </a:lnTo>
                    <a:lnTo>
                      <a:pt x="36" y="48"/>
                    </a:lnTo>
                    <a:lnTo>
                      <a:pt x="36" y="30"/>
                    </a:lnTo>
                  </a:path>
                </a:pathLst>
              </a:custGeom>
              <a:noFill/>
              <a:ln w="9525">
                <a:solidFill>
                  <a:srgbClr val="000000"/>
                </a:solidFill>
                <a:prstDash val="solid"/>
                <a:round/>
                <a:headEnd/>
                <a:tailEnd/>
              </a:ln>
            </p:spPr>
            <p:txBody>
              <a:bodyPr tIns="91440" bIns="91440"/>
              <a:lstStyle/>
              <a:p>
                <a:endParaRPr lang="en-US"/>
              </a:p>
            </p:txBody>
          </p:sp>
          <p:sp>
            <p:nvSpPr>
              <p:cNvPr id="24088" name="Freeform 93"/>
              <p:cNvSpPr>
                <a:spLocks/>
              </p:cNvSpPr>
              <p:nvPr/>
            </p:nvSpPr>
            <p:spPr bwMode="auto">
              <a:xfrm>
                <a:off x="1292" y="2909"/>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6 w 48"/>
                  <a:gd name="T11" fmla="*/ 6 h 60"/>
                  <a:gd name="T12" fmla="*/ 0 w 48"/>
                  <a:gd name="T13" fmla="*/ 24 h 60"/>
                  <a:gd name="T14" fmla="*/ 6 w 48"/>
                  <a:gd name="T15" fmla="*/ 36 h 60"/>
                  <a:gd name="T16" fmla="*/ 6 w 48"/>
                  <a:gd name="T17" fmla="*/ 36 h 60"/>
                  <a:gd name="T18" fmla="*/ 12 w 48"/>
                  <a:gd name="T19" fmla="*/ 48 h 60"/>
                  <a:gd name="T20" fmla="*/ 24 w 48"/>
                  <a:gd name="T21" fmla="*/ 60 h 60"/>
                  <a:gd name="T22" fmla="*/ 36 w 48"/>
                  <a:gd name="T23" fmla="*/ 60 h 60"/>
                  <a:gd name="T24" fmla="*/ 36 w 48"/>
                  <a:gd name="T25" fmla="*/ 60 h 60"/>
                  <a:gd name="T26" fmla="*/ 42 w 48"/>
                  <a:gd name="T27" fmla="*/ 48 h 60"/>
                  <a:gd name="T28" fmla="*/ 48 w 48"/>
                  <a:gd name="T29" fmla="*/ 36 h 60"/>
                  <a:gd name="T30" fmla="*/ 42 w 48"/>
                  <a:gd name="T31" fmla="*/ 24 h 60"/>
                  <a:gd name="T32" fmla="*/ 42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42" y="24"/>
                    </a:moveTo>
                    <a:lnTo>
                      <a:pt x="36" y="6"/>
                    </a:lnTo>
                    <a:lnTo>
                      <a:pt x="24" y="0"/>
                    </a:lnTo>
                    <a:lnTo>
                      <a:pt x="12" y="0"/>
                    </a:lnTo>
                    <a:lnTo>
                      <a:pt x="6" y="6"/>
                    </a:lnTo>
                    <a:lnTo>
                      <a:pt x="0" y="24"/>
                    </a:lnTo>
                    <a:lnTo>
                      <a:pt x="6" y="36"/>
                    </a:lnTo>
                    <a:lnTo>
                      <a:pt x="12" y="48"/>
                    </a:lnTo>
                    <a:lnTo>
                      <a:pt x="24" y="60"/>
                    </a:lnTo>
                    <a:lnTo>
                      <a:pt x="36" y="60"/>
                    </a:lnTo>
                    <a:lnTo>
                      <a:pt x="42" y="48"/>
                    </a:lnTo>
                    <a:lnTo>
                      <a:pt x="48" y="36"/>
                    </a:lnTo>
                    <a:lnTo>
                      <a:pt x="42" y="24"/>
                    </a:lnTo>
                    <a:close/>
                  </a:path>
                </a:pathLst>
              </a:custGeom>
              <a:solidFill>
                <a:srgbClr val="FA8086"/>
              </a:solidFill>
              <a:ln w="9525">
                <a:noFill/>
                <a:round/>
                <a:headEnd/>
                <a:tailEnd/>
              </a:ln>
            </p:spPr>
            <p:txBody>
              <a:bodyPr tIns="91440" bIns="91440"/>
              <a:lstStyle/>
              <a:p>
                <a:endParaRPr lang="en-US"/>
              </a:p>
            </p:txBody>
          </p:sp>
          <p:sp>
            <p:nvSpPr>
              <p:cNvPr id="24089" name="Freeform 94"/>
              <p:cNvSpPr>
                <a:spLocks/>
              </p:cNvSpPr>
              <p:nvPr/>
            </p:nvSpPr>
            <p:spPr bwMode="auto">
              <a:xfrm>
                <a:off x="1292" y="2909"/>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6 w 48"/>
                  <a:gd name="T11" fmla="*/ 6 h 60"/>
                  <a:gd name="T12" fmla="*/ 0 w 48"/>
                  <a:gd name="T13" fmla="*/ 24 h 60"/>
                  <a:gd name="T14" fmla="*/ 6 w 48"/>
                  <a:gd name="T15" fmla="*/ 36 h 60"/>
                  <a:gd name="T16" fmla="*/ 6 w 48"/>
                  <a:gd name="T17" fmla="*/ 36 h 60"/>
                  <a:gd name="T18" fmla="*/ 12 w 48"/>
                  <a:gd name="T19" fmla="*/ 48 h 60"/>
                  <a:gd name="T20" fmla="*/ 24 w 48"/>
                  <a:gd name="T21" fmla="*/ 60 h 60"/>
                  <a:gd name="T22" fmla="*/ 36 w 48"/>
                  <a:gd name="T23" fmla="*/ 60 h 60"/>
                  <a:gd name="T24" fmla="*/ 36 w 48"/>
                  <a:gd name="T25" fmla="*/ 60 h 60"/>
                  <a:gd name="T26" fmla="*/ 42 w 48"/>
                  <a:gd name="T27" fmla="*/ 48 h 60"/>
                  <a:gd name="T28" fmla="*/ 48 w 48"/>
                  <a:gd name="T29" fmla="*/ 36 h 60"/>
                  <a:gd name="T30" fmla="*/ 42 w 48"/>
                  <a:gd name="T31" fmla="*/ 24 h 60"/>
                  <a:gd name="T32" fmla="*/ 42 w 48"/>
                  <a:gd name="T33" fmla="*/ 24 h 60"/>
                  <a:gd name="T34" fmla="*/ 42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42" y="24"/>
                    </a:moveTo>
                    <a:lnTo>
                      <a:pt x="36" y="6"/>
                    </a:lnTo>
                    <a:lnTo>
                      <a:pt x="24" y="0"/>
                    </a:lnTo>
                    <a:lnTo>
                      <a:pt x="12" y="0"/>
                    </a:lnTo>
                    <a:lnTo>
                      <a:pt x="6" y="6"/>
                    </a:lnTo>
                    <a:lnTo>
                      <a:pt x="0" y="24"/>
                    </a:lnTo>
                    <a:lnTo>
                      <a:pt x="6" y="36"/>
                    </a:lnTo>
                    <a:lnTo>
                      <a:pt x="12" y="48"/>
                    </a:lnTo>
                    <a:lnTo>
                      <a:pt x="24" y="60"/>
                    </a:lnTo>
                    <a:lnTo>
                      <a:pt x="36" y="60"/>
                    </a:lnTo>
                    <a:lnTo>
                      <a:pt x="42" y="48"/>
                    </a:lnTo>
                    <a:lnTo>
                      <a:pt x="48" y="36"/>
                    </a:lnTo>
                    <a:lnTo>
                      <a:pt x="42" y="24"/>
                    </a:lnTo>
                  </a:path>
                </a:pathLst>
              </a:custGeom>
              <a:noFill/>
              <a:ln w="9525">
                <a:solidFill>
                  <a:srgbClr val="000000"/>
                </a:solidFill>
                <a:prstDash val="solid"/>
                <a:round/>
                <a:headEnd/>
                <a:tailEnd/>
              </a:ln>
            </p:spPr>
            <p:txBody>
              <a:bodyPr tIns="91440" bIns="91440"/>
              <a:lstStyle/>
              <a:p>
                <a:endParaRPr lang="en-US"/>
              </a:p>
            </p:txBody>
          </p:sp>
          <p:sp>
            <p:nvSpPr>
              <p:cNvPr id="24090" name="Freeform 95"/>
              <p:cNvSpPr>
                <a:spLocks/>
              </p:cNvSpPr>
              <p:nvPr/>
            </p:nvSpPr>
            <p:spPr bwMode="auto">
              <a:xfrm>
                <a:off x="1328" y="2963"/>
                <a:ext cx="54" cy="48"/>
              </a:xfrm>
              <a:custGeom>
                <a:avLst/>
                <a:gdLst>
                  <a:gd name="T0" fmla="*/ 42 w 54"/>
                  <a:gd name="T1" fmla="*/ 12 h 48"/>
                  <a:gd name="T2" fmla="*/ 30 w 54"/>
                  <a:gd name="T3" fmla="*/ 0 h 48"/>
                  <a:gd name="T4" fmla="*/ 18 w 54"/>
                  <a:gd name="T5" fmla="*/ 0 h 48"/>
                  <a:gd name="T6" fmla="*/ 6 w 54"/>
                  <a:gd name="T7" fmla="*/ 0 h 48"/>
                  <a:gd name="T8" fmla="*/ 6 w 54"/>
                  <a:gd name="T9" fmla="*/ 0 h 48"/>
                  <a:gd name="T10" fmla="*/ 0 w 54"/>
                  <a:gd name="T11" fmla="*/ 12 h 48"/>
                  <a:gd name="T12" fmla="*/ 6 w 54"/>
                  <a:gd name="T13" fmla="*/ 24 h 48"/>
                  <a:gd name="T14" fmla="*/ 18 w 54"/>
                  <a:gd name="T15" fmla="*/ 36 h 48"/>
                  <a:gd name="T16" fmla="*/ 18 w 54"/>
                  <a:gd name="T17" fmla="*/ 36 h 48"/>
                  <a:gd name="T18" fmla="*/ 30 w 54"/>
                  <a:gd name="T19" fmla="*/ 48 h 48"/>
                  <a:gd name="T20" fmla="*/ 42 w 54"/>
                  <a:gd name="T21" fmla="*/ 48 h 48"/>
                  <a:gd name="T22" fmla="*/ 54 w 54"/>
                  <a:gd name="T23" fmla="*/ 48 h 48"/>
                  <a:gd name="T24" fmla="*/ 54 w 54"/>
                  <a:gd name="T25" fmla="*/ 48 h 48"/>
                  <a:gd name="T26" fmla="*/ 54 w 54"/>
                  <a:gd name="T27" fmla="*/ 36 h 48"/>
                  <a:gd name="T28" fmla="*/ 54 w 54"/>
                  <a:gd name="T29" fmla="*/ 24 h 48"/>
                  <a:gd name="T30" fmla="*/ 42 w 54"/>
                  <a:gd name="T31" fmla="*/ 12 h 48"/>
                  <a:gd name="T32" fmla="*/ 42 w 54"/>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42" y="12"/>
                    </a:moveTo>
                    <a:lnTo>
                      <a:pt x="30" y="0"/>
                    </a:lnTo>
                    <a:lnTo>
                      <a:pt x="18" y="0"/>
                    </a:lnTo>
                    <a:lnTo>
                      <a:pt x="6" y="0"/>
                    </a:lnTo>
                    <a:lnTo>
                      <a:pt x="0" y="12"/>
                    </a:lnTo>
                    <a:lnTo>
                      <a:pt x="6" y="24"/>
                    </a:lnTo>
                    <a:lnTo>
                      <a:pt x="18" y="36"/>
                    </a:lnTo>
                    <a:lnTo>
                      <a:pt x="30" y="48"/>
                    </a:lnTo>
                    <a:lnTo>
                      <a:pt x="42" y="48"/>
                    </a:lnTo>
                    <a:lnTo>
                      <a:pt x="54" y="48"/>
                    </a:lnTo>
                    <a:lnTo>
                      <a:pt x="54" y="36"/>
                    </a:lnTo>
                    <a:lnTo>
                      <a:pt x="54" y="24"/>
                    </a:lnTo>
                    <a:lnTo>
                      <a:pt x="42" y="12"/>
                    </a:lnTo>
                    <a:close/>
                  </a:path>
                </a:pathLst>
              </a:custGeom>
              <a:solidFill>
                <a:srgbClr val="FA8086"/>
              </a:solidFill>
              <a:ln w="9525">
                <a:noFill/>
                <a:round/>
                <a:headEnd/>
                <a:tailEnd/>
              </a:ln>
            </p:spPr>
            <p:txBody>
              <a:bodyPr tIns="91440" bIns="91440"/>
              <a:lstStyle/>
              <a:p>
                <a:endParaRPr lang="en-US"/>
              </a:p>
            </p:txBody>
          </p:sp>
          <p:sp>
            <p:nvSpPr>
              <p:cNvPr id="24091" name="Freeform 96"/>
              <p:cNvSpPr>
                <a:spLocks/>
              </p:cNvSpPr>
              <p:nvPr/>
            </p:nvSpPr>
            <p:spPr bwMode="auto">
              <a:xfrm>
                <a:off x="1328" y="2963"/>
                <a:ext cx="54" cy="48"/>
              </a:xfrm>
              <a:custGeom>
                <a:avLst/>
                <a:gdLst>
                  <a:gd name="T0" fmla="*/ 42 w 54"/>
                  <a:gd name="T1" fmla="*/ 12 h 48"/>
                  <a:gd name="T2" fmla="*/ 30 w 54"/>
                  <a:gd name="T3" fmla="*/ 0 h 48"/>
                  <a:gd name="T4" fmla="*/ 18 w 54"/>
                  <a:gd name="T5" fmla="*/ 0 h 48"/>
                  <a:gd name="T6" fmla="*/ 6 w 54"/>
                  <a:gd name="T7" fmla="*/ 0 h 48"/>
                  <a:gd name="T8" fmla="*/ 6 w 54"/>
                  <a:gd name="T9" fmla="*/ 0 h 48"/>
                  <a:gd name="T10" fmla="*/ 0 w 54"/>
                  <a:gd name="T11" fmla="*/ 12 h 48"/>
                  <a:gd name="T12" fmla="*/ 6 w 54"/>
                  <a:gd name="T13" fmla="*/ 24 h 48"/>
                  <a:gd name="T14" fmla="*/ 18 w 54"/>
                  <a:gd name="T15" fmla="*/ 36 h 48"/>
                  <a:gd name="T16" fmla="*/ 18 w 54"/>
                  <a:gd name="T17" fmla="*/ 36 h 48"/>
                  <a:gd name="T18" fmla="*/ 30 w 54"/>
                  <a:gd name="T19" fmla="*/ 48 h 48"/>
                  <a:gd name="T20" fmla="*/ 42 w 54"/>
                  <a:gd name="T21" fmla="*/ 48 h 48"/>
                  <a:gd name="T22" fmla="*/ 54 w 54"/>
                  <a:gd name="T23" fmla="*/ 48 h 48"/>
                  <a:gd name="T24" fmla="*/ 54 w 54"/>
                  <a:gd name="T25" fmla="*/ 48 h 48"/>
                  <a:gd name="T26" fmla="*/ 54 w 54"/>
                  <a:gd name="T27" fmla="*/ 36 h 48"/>
                  <a:gd name="T28" fmla="*/ 54 w 54"/>
                  <a:gd name="T29" fmla="*/ 24 h 48"/>
                  <a:gd name="T30" fmla="*/ 42 w 54"/>
                  <a:gd name="T31" fmla="*/ 12 h 48"/>
                  <a:gd name="T32" fmla="*/ 42 w 54"/>
                  <a:gd name="T33" fmla="*/ 12 h 48"/>
                  <a:gd name="T34" fmla="*/ 42 w 54"/>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42" y="12"/>
                    </a:moveTo>
                    <a:lnTo>
                      <a:pt x="30" y="0"/>
                    </a:lnTo>
                    <a:lnTo>
                      <a:pt x="18" y="0"/>
                    </a:lnTo>
                    <a:lnTo>
                      <a:pt x="6" y="0"/>
                    </a:lnTo>
                    <a:lnTo>
                      <a:pt x="0" y="12"/>
                    </a:lnTo>
                    <a:lnTo>
                      <a:pt x="6" y="24"/>
                    </a:lnTo>
                    <a:lnTo>
                      <a:pt x="18" y="36"/>
                    </a:lnTo>
                    <a:lnTo>
                      <a:pt x="30" y="48"/>
                    </a:lnTo>
                    <a:lnTo>
                      <a:pt x="42" y="48"/>
                    </a:lnTo>
                    <a:lnTo>
                      <a:pt x="54" y="48"/>
                    </a:lnTo>
                    <a:lnTo>
                      <a:pt x="54" y="36"/>
                    </a:lnTo>
                    <a:lnTo>
                      <a:pt x="54" y="24"/>
                    </a:lnTo>
                    <a:lnTo>
                      <a:pt x="42" y="12"/>
                    </a:lnTo>
                  </a:path>
                </a:pathLst>
              </a:custGeom>
              <a:noFill/>
              <a:ln w="9525">
                <a:solidFill>
                  <a:srgbClr val="000000"/>
                </a:solidFill>
                <a:prstDash val="solid"/>
                <a:round/>
                <a:headEnd/>
                <a:tailEnd/>
              </a:ln>
            </p:spPr>
            <p:txBody>
              <a:bodyPr tIns="91440" bIns="91440"/>
              <a:lstStyle/>
              <a:p>
                <a:endParaRPr lang="en-US"/>
              </a:p>
            </p:txBody>
          </p:sp>
          <p:sp>
            <p:nvSpPr>
              <p:cNvPr id="24092" name="Freeform 97"/>
              <p:cNvSpPr>
                <a:spLocks/>
              </p:cNvSpPr>
              <p:nvPr/>
            </p:nvSpPr>
            <p:spPr bwMode="auto">
              <a:xfrm>
                <a:off x="1382" y="2993"/>
                <a:ext cx="60" cy="48"/>
              </a:xfrm>
              <a:custGeom>
                <a:avLst/>
                <a:gdLst>
                  <a:gd name="T0" fmla="*/ 42 w 60"/>
                  <a:gd name="T1" fmla="*/ 6 h 48"/>
                  <a:gd name="T2" fmla="*/ 24 w 60"/>
                  <a:gd name="T3" fmla="*/ 0 h 48"/>
                  <a:gd name="T4" fmla="*/ 12 w 60"/>
                  <a:gd name="T5" fmla="*/ 6 h 48"/>
                  <a:gd name="T6" fmla="*/ 0 w 60"/>
                  <a:gd name="T7" fmla="*/ 12 h 48"/>
                  <a:gd name="T8" fmla="*/ 0 w 60"/>
                  <a:gd name="T9" fmla="*/ 12 h 48"/>
                  <a:gd name="T10" fmla="*/ 0 w 60"/>
                  <a:gd name="T11" fmla="*/ 24 h 48"/>
                  <a:gd name="T12" fmla="*/ 12 w 60"/>
                  <a:gd name="T13" fmla="*/ 36 h 48"/>
                  <a:gd name="T14" fmla="*/ 24 w 60"/>
                  <a:gd name="T15" fmla="*/ 42 h 48"/>
                  <a:gd name="T16" fmla="*/ 24 w 60"/>
                  <a:gd name="T17" fmla="*/ 42 h 48"/>
                  <a:gd name="T18" fmla="*/ 42 w 60"/>
                  <a:gd name="T19" fmla="*/ 48 h 48"/>
                  <a:gd name="T20" fmla="*/ 54 w 60"/>
                  <a:gd name="T21" fmla="*/ 42 h 48"/>
                  <a:gd name="T22" fmla="*/ 60 w 60"/>
                  <a:gd name="T23" fmla="*/ 36 h 48"/>
                  <a:gd name="T24" fmla="*/ 60 w 60"/>
                  <a:gd name="T25" fmla="*/ 36 h 48"/>
                  <a:gd name="T26" fmla="*/ 60 w 60"/>
                  <a:gd name="T27" fmla="*/ 24 h 48"/>
                  <a:gd name="T28" fmla="*/ 54 w 60"/>
                  <a:gd name="T29" fmla="*/ 12 h 48"/>
                  <a:gd name="T30" fmla="*/ 42 w 60"/>
                  <a:gd name="T31" fmla="*/ 6 h 48"/>
                  <a:gd name="T32" fmla="*/ 42 w 60"/>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42" y="6"/>
                    </a:moveTo>
                    <a:lnTo>
                      <a:pt x="24" y="0"/>
                    </a:lnTo>
                    <a:lnTo>
                      <a:pt x="12" y="6"/>
                    </a:lnTo>
                    <a:lnTo>
                      <a:pt x="0" y="12"/>
                    </a:lnTo>
                    <a:lnTo>
                      <a:pt x="0" y="24"/>
                    </a:lnTo>
                    <a:lnTo>
                      <a:pt x="12" y="36"/>
                    </a:lnTo>
                    <a:lnTo>
                      <a:pt x="24" y="42"/>
                    </a:lnTo>
                    <a:lnTo>
                      <a:pt x="42" y="48"/>
                    </a:lnTo>
                    <a:lnTo>
                      <a:pt x="54" y="42"/>
                    </a:lnTo>
                    <a:lnTo>
                      <a:pt x="60" y="36"/>
                    </a:lnTo>
                    <a:lnTo>
                      <a:pt x="60" y="24"/>
                    </a:lnTo>
                    <a:lnTo>
                      <a:pt x="54" y="12"/>
                    </a:lnTo>
                    <a:lnTo>
                      <a:pt x="42" y="6"/>
                    </a:lnTo>
                    <a:close/>
                  </a:path>
                </a:pathLst>
              </a:custGeom>
              <a:solidFill>
                <a:srgbClr val="FA8086"/>
              </a:solidFill>
              <a:ln w="9525">
                <a:noFill/>
                <a:round/>
                <a:headEnd/>
                <a:tailEnd/>
              </a:ln>
            </p:spPr>
            <p:txBody>
              <a:bodyPr tIns="91440" bIns="91440"/>
              <a:lstStyle/>
              <a:p>
                <a:endParaRPr lang="en-US"/>
              </a:p>
            </p:txBody>
          </p:sp>
          <p:sp>
            <p:nvSpPr>
              <p:cNvPr id="24093" name="Freeform 98"/>
              <p:cNvSpPr>
                <a:spLocks/>
              </p:cNvSpPr>
              <p:nvPr/>
            </p:nvSpPr>
            <p:spPr bwMode="auto">
              <a:xfrm>
                <a:off x="1382" y="2993"/>
                <a:ext cx="60" cy="48"/>
              </a:xfrm>
              <a:custGeom>
                <a:avLst/>
                <a:gdLst>
                  <a:gd name="T0" fmla="*/ 42 w 60"/>
                  <a:gd name="T1" fmla="*/ 6 h 48"/>
                  <a:gd name="T2" fmla="*/ 24 w 60"/>
                  <a:gd name="T3" fmla="*/ 0 h 48"/>
                  <a:gd name="T4" fmla="*/ 12 w 60"/>
                  <a:gd name="T5" fmla="*/ 6 h 48"/>
                  <a:gd name="T6" fmla="*/ 0 w 60"/>
                  <a:gd name="T7" fmla="*/ 12 h 48"/>
                  <a:gd name="T8" fmla="*/ 0 w 60"/>
                  <a:gd name="T9" fmla="*/ 12 h 48"/>
                  <a:gd name="T10" fmla="*/ 0 w 60"/>
                  <a:gd name="T11" fmla="*/ 24 h 48"/>
                  <a:gd name="T12" fmla="*/ 12 w 60"/>
                  <a:gd name="T13" fmla="*/ 36 h 48"/>
                  <a:gd name="T14" fmla="*/ 24 w 60"/>
                  <a:gd name="T15" fmla="*/ 42 h 48"/>
                  <a:gd name="T16" fmla="*/ 24 w 60"/>
                  <a:gd name="T17" fmla="*/ 42 h 48"/>
                  <a:gd name="T18" fmla="*/ 42 w 60"/>
                  <a:gd name="T19" fmla="*/ 48 h 48"/>
                  <a:gd name="T20" fmla="*/ 54 w 60"/>
                  <a:gd name="T21" fmla="*/ 42 h 48"/>
                  <a:gd name="T22" fmla="*/ 60 w 60"/>
                  <a:gd name="T23" fmla="*/ 36 h 48"/>
                  <a:gd name="T24" fmla="*/ 60 w 60"/>
                  <a:gd name="T25" fmla="*/ 36 h 48"/>
                  <a:gd name="T26" fmla="*/ 60 w 60"/>
                  <a:gd name="T27" fmla="*/ 24 h 48"/>
                  <a:gd name="T28" fmla="*/ 54 w 60"/>
                  <a:gd name="T29" fmla="*/ 12 h 48"/>
                  <a:gd name="T30" fmla="*/ 42 w 60"/>
                  <a:gd name="T31" fmla="*/ 6 h 48"/>
                  <a:gd name="T32" fmla="*/ 42 w 60"/>
                  <a:gd name="T33" fmla="*/ 6 h 48"/>
                  <a:gd name="T34" fmla="*/ 42 w 60"/>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42" y="6"/>
                    </a:moveTo>
                    <a:lnTo>
                      <a:pt x="24" y="0"/>
                    </a:lnTo>
                    <a:lnTo>
                      <a:pt x="12" y="6"/>
                    </a:lnTo>
                    <a:lnTo>
                      <a:pt x="0" y="12"/>
                    </a:lnTo>
                    <a:lnTo>
                      <a:pt x="0" y="24"/>
                    </a:lnTo>
                    <a:lnTo>
                      <a:pt x="12" y="36"/>
                    </a:lnTo>
                    <a:lnTo>
                      <a:pt x="24" y="42"/>
                    </a:lnTo>
                    <a:lnTo>
                      <a:pt x="42" y="48"/>
                    </a:lnTo>
                    <a:lnTo>
                      <a:pt x="54" y="42"/>
                    </a:lnTo>
                    <a:lnTo>
                      <a:pt x="60" y="36"/>
                    </a:lnTo>
                    <a:lnTo>
                      <a:pt x="60" y="24"/>
                    </a:lnTo>
                    <a:lnTo>
                      <a:pt x="54" y="12"/>
                    </a:lnTo>
                    <a:lnTo>
                      <a:pt x="42" y="6"/>
                    </a:lnTo>
                  </a:path>
                </a:pathLst>
              </a:custGeom>
              <a:noFill/>
              <a:ln w="9525">
                <a:solidFill>
                  <a:srgbClr val="000000"/>
                </a:solidFill>
                <a:prstDash val="solid"/>
                <a:round/>
                <a:headEnd/>
                <a:tailEnd/>
              </a:ln>
            </p:spPr>
            <p:txBody>
              <a:bodyPr tIns="91440" bIns="91440"/>
              <a:lstStyle/>
              <a:p>
                <a:endParaRPr lang="en-US"/>
              </a:p>
            </p:txBody>
          </p:sp>
          <p:sp>
            <p:nvSpPr>
              <p:cNvPr id="24094" name="Freeform 99"/>
              <p:cNvSpPr>
                <a:spLocks/>
              </p:cNvSpPr>
              <p:nvPr/>
            </p:nvSpPr>
            <p:spPr bwMode="auto">
              <a:xfrm>
                <a:off x="1448" y="3005"/>
                <a:ext cx="66" cy="36"/>
              </a:xfrm>
              <a:custGeom>
                <a:avLst/>
                <a:gdLst>
                  <a:gd name="T0" fmla="*/ 30 w 66"/>
                  <a:gd name="T1" fmla="*/ 0 h 36"/>
                  <a:gd name="T2" fmla="*/ 18 w 66"/>
                  <a:gd name="T3" fmla="*/ 0 h 36"/>
                  <a:gd name="T4" fmla="*/ 6 w 66"/>
                  <a:gd name="T5" fmla="*/ 12 h 36"/>
                  <a:gd name="T6" fmla="*/ 0 w 66"/>
                  <a:gd name="T7" fmla="*/ 18 h 36"/>
                  <a:gd name="T8" fmla="*/ 0 w 66"/>
                  <a:gd name="T9" fmla="*/ 18 h 36"/>
                  <a:gd name="T10" fmla="*/ 6 w 66"/>
                  <a:gd name="T11" fmla="*/ 30 h 36"/>
                  <a:gd name="T12" fmla="*/ 18 w 66"/>
                  <a:gd name="T13" fmla="*/ 36 h 36"/>
                  <a:gd name="T14" fmla="*/ 30 w 66"/>
                  <a:gd name="T15" fmla="*/ 36 h 36"/>
                  <a:gd name="T16" fmla="*/ 30 w 66"/>
                  <a:gd name="T17" fmla="*/ 36 h 36"/>
                  <a:gd name="T18" fmla="*/ 48 w 66"/>
                  <a:gd name="T19" fmla="*/ 36 h 36"/>
                  <a:gd name="T20" fmla="*/ 60 w 66"/>
                  <a:gd name="T21" fmla="*/ 30 h 36"/>
                  <a:gd name="T22" fmla="*/ 66 w 66"/>
                  <a:gd name="T23" fmla="*/ 18 h 36"/>
                  <a:gd name="T24" fmla="*/ 66 w 66"/>
                  <a:gd name="T25" fmla="*/ 18 h 36"/>
                  <a:gd name="T26" fmla="*/ 60 w 66"/>
                  <a:gd name="T27" fmla="*/ 12 h 36"/>
                  <a:gd name="T28" fmla="*/ 48 w 66"/>
                  <a:gd name="T29" fmla="*/ 0 h 36"/>
                  <a:gd name="T30" fmla="*/ 30 w 66"/>
                  <a:gd name="T31" fmla="*/ 0 h 36"/>
                  <a:gd name="T32" fmla="*/ 30 w 6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6"/>
                  <a:gd name="T53" fmla="*/ 66 w 6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6">
                    <a:moveTo>
                      <a:pt x="30" y="0"/>
                    </a:moveTo>
                    <a:lnTo>
                      <a:pt x="18" y="0"/>
                    </a:lnTo>
                    <a:lnTo>
                      <a:pt x="6" y="12"/>
                    </a:lnTo>
                    <a:lnTo>
                      <a:pt x="0" y="18"/>
                    </a:lnTo>
                    <a:lnTo>
                      <a:pt x="6" y="30"/>
                    </a:lnTo>
                    <a:lnTo>
                      <a:pt x="18" y="36"/>
                    </a:lnTo>
                    <a:lnTo>
                      <a:pt x="30" y="36"/>
                    </a:lnTo>
                    <a:lnTo>
                      <a:pt x="48" y="36"/>
                    </a:lnTo>
                    <a:lnTo>
                      <a:pt x="60" y="30"/>
                    </a:lnTo>
                    <a:lnTo>
                      <a:pt x="66" y="18"/>
                    </a:lnTo>
                    <a:lnTo>
                      <a:pt x="60" y="12"/>
                    </a:lnTo>
                    <a:lnTo>
                      <a:pt x="48" y="0"/>
                    </a:lnTo>
                    <a:lnTo>
                      <a:pt x="30" y="0"/>
                    </a:lnTo>
                    <a:close/>
                  </a:path>
                </a:pathLst>
              </a:custGeom>
              <a:solidFill>
                <a:srgbClr val="FA8086"/>
              </a:solidFill>
              <a:ln w="9525">
                <a:noFill/>
                <a:round/>
                <a:headEnd/>
                <a:tailEnd/>
              </a:ln>
            </p:spPr>
            <p:txBody>
              <a:bodyPr tIns="91440" bIns="91440"/>
              <a:lstStyle/>
              <a:p>
                <a:endParaRPr lang="en-US"/>
              </a:p>
            </p:txBody>
          </p:sp>
          <p:sp>
            <p:nvSpPr>
              <p:cNvPr id="24095" name="Freeform 100"/>
              <p:cNvSpPr>
                <a:spLocks/>
              </p:cNvSpPr>
              <p:nvPr/>
            </p:nvSpPr>
            <p:spPr bwMode="auto">
              <a:xfrm>
                <a:off x="1448" y="3005"/>
                <a:ext cx="66" cy="36"/>
              </a:xfrm>
              <a:custGeom>
                <a:avLst/>
                <a:gdLst>
                  <a:gd name="T0" fmla="*/ 30 w 66"/>
                  <a:gd name="T1" fmla="*/ 0 h 36"/>
                  <a:gd name="T2" fmla="*/ 18 w 66"/>
                  <a:gd name="T3" fmla="*/ 0 h 36"/>
                  <a:gd name="T4" fmla="*/ 6 w 66"/>
                  <a:gd name="T5" fmla="*/ 12 h 36"/>
                  <a:gd name="T6" fmla="*/ 0 w 66"/>
                  <a:gd name="T7" fmla="*/ 18 h 36"/>
                  <a:gd name="T8" fmla="*/ 0 w 66"/>
                  <a:gd name="T9" fmla="*/ 18 h 36"/>
                  <a:gd name="T10" fmla="*/ 6 w 66"/>
                  <a:gd name="T11" fmla="*/ 30 h 36"/>
                  <a:gd name="T12" fmla="*/ 18 w 66"/>
                  <a:gd name="T13" fmla="*/ 36 h 36"/>
                  <a:gd name="T14" fmla="*/ 30 w 66"/>
                  <a:gd name="T15" fmla="*/ 36 h 36"/>
                  <a:gd name="T16" fmla="*/ 30 w 66"/>
                  <a:gd name="T17" fmla="*/ 36 h 36"/>
                  <a:gd name="T18" fmla="*/ 48 w 66"/>
                  <a:gd name="T19" fmla="*/ 36 h 36"/>
                  <a:gd name="T20" fmla="*/ 60 w 66"/>
                  <a:gd name="T21" fmla="*/ 30 h 36"/>
                  <a:gd name="T22" fmla="*/ 66 w 66"/>
                  <a:gd name="T23" fmla="*/ 18 h 36"/>
                  <a:gd name="T24" fmla="*/ 66 w 66"/>
                  <a:gd name="T25" fmla="*/ 18 h 36"/>
                  <a:gd name="T26" fmla="*/ 60 w 66"/>
                  <a:gd name="T27" fmla="*/ 12 h 36"/>
                  <a:gd name="T28" fmla="*/ 48 w 66"/>
                  <a:gd name="T29" fmla="*/ 0 h 36"/>
                  <a:gd name="T30" fmla="*/ 30 w 66"/>
                  <a:gd name="T31" fmla="*/ 0 h 36"/>
                  <a:gd name="T32" fmla="*/ 30 w 66"/>
                  <a:gd name="T33" fmla="*/ 0 h 36"/>
                  <a:gd name="T34" fmla="*/ 30 w 66"/>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6"/>
                  <a:gd name="T56" fmla="*/ 66 w 6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6">
                    <a:moveTo>
                      <a:pt x="30" y="0"/>
                    </a:moveTo>
                    <a:lnTo>
                      <a:pt x="18" y="0"/>
                    </a:lnTo>
                    <a:lnTo>
                      <a:pt x="6" y="12"/>
                    </a:lnTo>
                    <a:lnTo>
                      <a:pt x="0" y="18"/>
                    </a:lnTo>
                    <a:lnTo>
                      <a:pt x="6" y="30"/>
                    </a:lnTo>
                    <a:lnTo>
                      <a:pt x="18" y="36"/>
                    </a:lnTo>
                    <a:lnTo>
                      <a:pt x="30" y="36"/>
                    </a:lnTo>
                    <a:lnTo>
                      <a:pt x="48" y="36"/>
                    </a:lnTo>
                    <a:lnTo>
                      <a:pt x="60" y="30"/>
                    </a:lnTo>
                    <a:lnTo>
                      <a:pt x="66" y="18"/>
                    </a:lnTo>
                    <a:lnTo>
                      <a:pt x="60" y="12"/>
                    </a:lnTo>
                    <a:lnTo>
                      <a:pt x="48" y="0"/>
                    </a:lnTo>
                    <a:lnTo>
                      <a:pt x="30" y="0"/>
                    </a:lnTo>
                  </a:path>
                </a:pathLst>
              </a:custGeom>
              <a:noFill/>
              <a:ln w="9525">
                <a:solidFill>
                  <a:srgbClr val="000000"/>
                </a:solidFill>
                <a:prstDash val="solid"/>
                <a:round/>
                <a:headEnd/>
                <a:tailEnd/>
              </a:ln>
            </p:spPr>
            <p:txBody>
              <a:bodyPr tIns="91440" bIns="91440"/>
              <a:lstStyle/>
              <a:p>
                <a:endParaRPr lang="en-US"/>
              </a:p>
            </p:txBody>
          </p:sp>
          <p:sp>
            <p:nvSpPr>
              <p:cNvPr id="24096" name="Freeform 101"/>
              <p:cNvSpPr>
                <a:spLocks/>
              </p:cNvSpPr>
              <p:nvPr/>
            </p:nvSpPr>
            <p:spPr bwMode="auto">
              <a:xfrm>
                <a:off x="1514" y="2987"/>
                <a:ext cx="60" cy="42"/>
              </a:xfrm>
              <a:custGeom>
                <a:avLst/>
                <a:gdLst>
                  <a:gd name="T0" fmla="*/ 18 w 60"/>
                  <a:gd name="T1" fmla="*/ 0 h 42"/>
                  <a:gd name="T2" fmla="*/ 6 w 60"/>
                  <a:gd name="T3" fmla="*/ 12 h 42"/>
                  <a:gd name="T4" fmla="*/ 0 w 60"/>
                  <a:gd name="T5" fmla="*/ 18 h 42"/>
                  <a:gd name="T6" fmla="*/ 0 w 60"/>
                  <a:gd name="T7" fmla="*/ 30 h 42"/>
                  <a:gd name="T8" fmla="*/ 0 w 60"/>
                  <a:gd name="T9" fmla="*/ 30 h 42"/>
                  <a:gd name="T10" fmla="*/ 6 w 60"/>
                  <a:gd name="T11" fmla="*/ 36 h 42"/>
                  <a:gd name="T12" fmla="*/ 18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48 w 60"/>
                  <a:gd name="T27" fmla="*/ 0 h 42"/>
                  <a:gd name="T28" fmla="*/ 36 w 60"/>
                  <a:gd name="T29" fmla="*/ 0 h 42"/>
                  <a:gd name="T30" fmla="*/ 18 w 60"/>
                  <a:gd name="T31" fmla="*/ 0 h 42"/>
                  <a:gd name="T32" fmla="*/ 18 w 60"/>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18" y="0"/>
                    </a:moveTo>
                    <a:lnTo>
                      <a:pt x="6" y="12"/>
                    </a:lnTo>
                    <a:lnTo>
                      <a:pt x="0" y="18"/>
                    </a:lnTo>
                    <a:lnTo>
                      <a:pt x="0" y="30"/>
                    </a:lnTo>
                    <a:lnTo>
                      <a:pt x="6" y="36"/>
                    </a:lnTo>
                    <a:lnTo>
                      <a:pt x="18" y="42"/>
                    </a:lnTo>
                    <a:lnTo>
                      <a:pt x="36" y="36"/>
                    </a:lnTo>
                    <a:lnTo>
                      <a:pt x="48" y="30"/>
                    </a:lnTo>
                    <a:lnTo>
                      <a:pt x="60" y="18"/>
                    </a:lnTo>
                    <a:lnTo>
                      <a:pt x="60" y="6"/>
                    </a:lnTo>
                    <a:lnTo>
                      <a:pt x="48" y="0"/>
                    </a:lnTo>
                    <a:lnTo>
                      <a:pt x="36" y="0"/>
                    </a:lnTo>
                    <a:lnTo>
                      <a:pt x="18" y="0"/>
                    </a:lnTo>
                    <a:close/>
                  </a:path>
                </a:pathLst>
              </a:custGeom>
              <a:solidFill>
                <a:srgbClr val="FA8086"/>
              </a:solidFill>
              <a:ln w="9525">
                <a:noFill/>
                <a:round/>
                <a:headEnd/>
                <a:tailEnd/>
              </a:ln>
            </p:spPr>
            <p:txBody>
              <a:bodyPr tIns="91440" bIns="91440"/>
              <a:lstStyle/>
              <a:p>
                <a:endParaRPr lang="en-US"/>
              </a:p>
            </p:txBody>
          </p:sp>
          <p:sp>
            <p:nvSpPr>
              <p:cNvPr id="24097" name="Freeform 102"/>
              <p:cNvSpPr>
                <a:spLocks/>
              </p:cNvSpPr>
              <p:nvPr/>
            </p:nvSpPr>
            <p:spPr bwMode="auto">
              <a:xfrm>
                <a:off x="1514" y="2987"/>
                <a:ext cx="60" cy="42"/>
              </a:xfrm>
              <a:custGeom>
                <a:avLst/>
                <a:gdLst>
                  <a:gd name="T0" fmla="*/ 18 w 60"/>
                  <a:gd name="T1" fmla="*/ 0 h 42"/>
                  <a:gd name="T2" fmla="*/ 6 w 60"/>
                  <a:gd name="T3" fmla="*/ 12 h 42"/>
                  <a:gd name="T4" fmla="*/ 0 w 60"/>
                  <a:gd name="T5" fmla="*/ 18 h 42"/>
                  <a:gd name="T6" fmla="*/ 0 w 60"/>
                  <a:gd name="T7" fmla="*/ 30 h 42"/>
                  <a:gd name="T8" fmla="*/ 0 w 60"/>
                  <a:gd name="T9" fmla="*/ 30 h 42"/>
                  <a:gd name="T10" fmla="*/ 6 w 60"/>
                  <a:gd name="T11" fmla="*/ 36 h 42"/>
                  <a:gd name="T12" fmla="*/ 18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48 w 60"/>
                  <a:gd name="T27" fmla="*/ 0 h 42"/>
                  <a:gd name="T28" fmla="*/ 36 w 60"/>
                  <a:gd name="T29" fmla="*/ 0 h 42"/>
                  <a:gd name="T30" fmla="*/ 18 w 60"/>
                  <a:gd name="T31" fmla="*/ 0 h 42"/>
                  <a:gd name="T32" fmla="*/ 18 w 60"/>
                  <a:gd name="T33" fmla="*/ 0 h 42"/>
                  <a:gd name="T34" fmla="*/ 18 w 60"/>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18" y="0"/>
                    </a:moveTo>
                    <a:lnTo>
                      <a:pt x="6" y="12"/>
                    </a:lnTo>
                    <a:lnTo>
                      <a:pt x="0" y="18"/>
                    </a:lnTo>
                    <a:lnTo>
                      <a:pt x="0" y="30"/>
                    </a:lnTo>
                    <a:lnTo>
                      <a:pt x="6" y="36"/>
                    </a:lnTo>
                    <a:lnTo>
                      <a:pt x="18" y="42"/>
                    </a:lnTo>
                    <a:lnTo>
                      <a:pt x="36" y="36"/>
                    </a:lnTo>
                    <a:lnTo>
                      <a:pt x="48" y="30"/>
                    </a:lnTo>
                    <a:lnTo>
                      <a:pt x="60" y="18"/>
                    </a:lnTo>
                    <a:lnTo>
                      <a:pt x="60" y="6"/>
                    </a:lnTo>
                    <a:lnTo>
                      <a:pt x="48" y="0"/>
                    </a:lnTo>
                    <a:lnTo>
                      <a:pt x="36" y="0"/>
                    </a:lnTo>
                    <a:lnTo>
                      <a:pt x="18" y="0"/>
                    </a:lnTo>
                  </a:path>
                </a:pathLst>
              </a:custGeom>
              <a:noFill/>
              <a:ln w="9525">
                <a:solidFill>
                  <a:srgbClr val="000000"/>
                </a:solidFill>
                <a:prstDash val="solid"/>
                <a:round/>
                <a:headEnd/>
                <a:tailEnd/>
              </a:ln>
            </p:spPr>
            <p:txBody>
              <a:bodyPr tIns="91440" bIns="91440"/>
              <a:lstStyle/>
              <a:p>
                <a:endParaRPr lang="en-US"/>
              </a:p>
            </p:txBody>
          </p:sp>
          <p:sp>
            <p:nvSpPr>
              <p:cNvPr id="24098" name="Freeform 103"/>
              <p:cNvSpPr>
                <a:spLocks/>
              </p:cNvSpPr>
              <p:nvPr/>
            </p:nvSpPr>
            <p:spPr bwMode="auto">
              <a:xfrm>
                <a:off x="1568" y="2939"/>
                <a:ext cx="54" cy="54"/>
              </a:xfrm>
              <a:custGeom>
                <a:avLst/>
                <a:gdLst>
                  <a:gd name="T0" fmla="*/ 12 w 54"/>
                  <a:gd name="T1" fmla="*/ 12 h 54"/>
                  <a:gd name="T2" fmla="*/ 0 w 54"/>
                  <a:gd name="T3" fmla="*/ 30 h 54"/>
                  <a:gd name="T4" fmla="*/ 0 w 54"/>
                  <a:gd name="T5" fmla="*/ 42 h 54"/>
                  <a:gd name="T6" fmla="*/ 0 w 54"/>
                  <a:gd name="T7" fmla="*/ 48 h 54"/>
                  <a:gd name="T8" fmla="*/ 0 w 54"/>
                  <a:gd name="T9" fmla="*/ 48 h 54"/>
                  <a:gd name="T10" fmla="*/ 12 w 54"/>
                  <a:gd name="T11" fmla="*/ 54 h 54"/>
                  <a:gd name="T12" fmla="*/ 24 w 54"/>
                  <a:gd name="T13" fmla="*/ 54 h 54"/>
                  <a:gd name="T14" fmla="*/ 42 w 54"/>
                  <a:gd name="T15" fmla="*/ 42 h 54"/>
                  <a:gd name="T16" fmla="*/ 42 w 54"/>
                  <a:gd name="T17" fmla="*/ 42 h 54"/>
                  <a:gd name="T18" fmla="*/ 48 w 54"/>
                  <a:gd name="T19" fmla="*/ 30 h 54"/>
                  <a:gd name="T20" fmla="*/ 54 w 54"/>
                  <a:gd name="T21" fmla="*/ 18 h 54"/>
                  <a:gd name="T22" fmla="*/ 48 w 54"/>
                  <a:gd name="T23" fmla="*/ 6 h 54"/>
                  <a:gd name="T24" fmla="*/ 48 w 54"/>
                  <a:gd name="T25" fmla="*/ 6 h 54"/>
                  <a:gd name="T26" fmla="*/ 36 w 54"/>
                  <a:gd name="T27" fmla="*/ 0 h 54"/>
                  <a:gd name="T28" fmla="*/ 24 w 54"/>
                  <a:gd name="T29" fmla="*/ 6 h 54"/>
                  <a:gd name="T30" fmla="*/ 12 w 54"/>
                  <a:gd name="T31" fmla="*/ 12 h 54"/>
                  <a:gd name="T32" fmla="*/ 12 w 54"/>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12"/>
                    </a:moveTo>
                    <a:lnTo>
                      <a:pt x="0" y="30"/>
                    </a:lnTo>
                    <a:lnTo>
                      <a:pt x="0" y="42"/>
                    </a:lnTo>
                    <a:lnTo>
                      <a:pt x="0" y="48"/>
                    </a:lnTo>
                    <a:lnTo>
                      <a:pt x="12" y="54"/>
                    </a:lnTo>
                    <a:lnTo>
                      <a:pt x="24" y="54"/>
                    </a:lnTo>
                    <a:lnTo>
                      <a:pt x="42" y="42"/>
                    </a:lnTo>
                    <a:lnTo>
                      <a:pt x="48" y="30"/>
                    </a:lnTo>
                    <a:lnTo>
                      <a:pt x="54" y="18"/>
                    </a:lnTo>
                    <a:lnTo>
                      <a:pt x="48" y="6"/>
                    </a:lnTo>
                    <a:lnTo>
                      <a:pt x="36" y="0"/>
                    </a:lnTo>
                    <a:lnTo>
                      <a:pt x="24" y="6"/>
                    </a:lnTo>
                    <a:lnTo>
                      <a:pt x="12" y="12"/>
                    </a:lnTo>
                    <a:close/>
                  </a:path>
                </a:pathLst>
              </a:custGeom>
              <a:solidFill>
                <a:srgbClr val="FA8086"/>
              </a:solidFill>
              <a:ln w="9525">
                <a:noFill/>
                <a:round/>
                <a:headEnd/>
                <a:tailEnd/>
              </a:ln>
            </p:spPr>
            <p:txBody>
              <a:bodyPr tIns="91440" bIns="91440"/>
              <a:lstStyle/>
              <a:p>
                <a:endParaRPr lang="en-US"/>
              </a:p>
            </p:txBody>
          </p:sp>
          <p:sp>
            <p:nvSpPr>
              <p:cNvPr id="24099" name="Freeform 104"/>
              <p:cNvSpPr>
                <a:spLocks/>
              </p:cNvSpPr>
              <p:nvPr/>
            </p:nvSpPr>
            <p:spPr bwMode="auto">
              <a:xfrm>
                <a:off x="1568" y="2939"/>
                <a:ext cx="54" cy="54"/>
              </a:xfrm>
              <a:custGeom>
                <a:avLst/>
                <a:gdLst>
                  <a:gd name="T0" fmla="*/ 12 w 54"/>
                  <a:gd name="T1" fmla="*/ 12 h 54"/>
                  <a:gd name="T2" fmla="*/ 0 w 54"/>
                  <a:gd name="T3" fmla="*/ 30 h 54"/>
                  <a:gd name="T4" fmla="*/ 0 w 54"/>
                  <a:gd name="T5" fmla="*/ 42 h 54"/>
                  <a:gd name="T6" fmla="*/ 0 w 54"/>
                  <a:gd name="T7" fmla="*/ 48 h 54"/>
                  <a:gd name="T8" fmla="*/ 0 w 54"/>
                  <a:gd name="T9" fmla="*/ 48 h 54"/>
                  <a:gd name="T10" fmla="*/ 12 w 54"/>
                  <a:gd name="T11" fmla="*/ 54 h 54"/>
                  <a:gd name="T12" fmla="*/ 24 w 54"/>
                  <a:gd name="T13" fmla="*/ 54 h 54"/>
                  <a:gd name="T14" fmla="*/ 42 w 54"/>
                  <a:gd name="T15" fmla="*/ 42 h 54"/>
                  <a:gd name="T16" fmla="*/ 42 w 54"/>
                  <a:gd name="T17" fmla="*/ 42 h 54"/>
                  <a:gd name="T18" fmla="*/ 48 w 54"/>
                  <a:gd name="T19" fmla="*/ 30 h 54"/>
                  <a:gd name="T20" fmla="*/ 54 w 54"/>
                  <a:gd name="T21" fmla="*/ 18 h 54"/>
                  <a:gd name="T22" fmla="*/ 48 w 54"/>
                  <a:gd name="T23" fmla="*/ 6 h 54"/>
                  <a:gd name="T24" fmla="*/ 48 w 54"/>
                  <a:gd name="T25" fmla="*/ 6 h 54"/>
                  <a:gd name="T26" fmla="*/ 36 w 54"/>
                  <a:gd name="T27" fmla="*/ 0 h 54"/>
                  <a:gd name="T28" fmla="*/ 24 w 54"/>
                  <a:gd name="T29" fmla="*/ 6 h 54"/>
                  <a:gd name="T30" fmla="*/ 12 w 54"/>
                  <a:gd name="T31" fmla="*/ 12 h 54"/>
                  <a:gd name="T32" fmla="*/ 12 w 54"/>
                  <a:gd name="T33" fmla="*/ 12 h 54"/>
                  <a:gd name="T34" fmla="*/ 12 w 54"/>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12"/>
                    </a:moveTo>
                    <a:lnTo>
                      <a:pt x="0" y="30"/>
                    </a:lnTo>
                    <a:lnTo>
                      <a:pt x="0" y="42"/>
                    </a:lnTo>
                    <a:lnTo>
                      <a:pt x="0" y="48"/>
                    </a:lnTo>
                    <a:lnTo>
                      <a:pt x="12" y="54"/>
                    </a:lnTo>
                    <a:lnTo>
                      <a:pt x="24" y="54"/>
                    </a:lnTo>
                    <a:lnTo>
                      <a:pt x="42" y="42"/>
                    </a:lnTo>
                    <a:lnTo>
                      <a:pt x="48" y="30"/>
                    </a:lnTo>
                    <a:lnTo>
                      <a:pt x="54" y="18"/>
                    </a:lnTo>
                    <a:lnTo>
                      <a:pt x="48" y="6"/>
                    </a:lnTo>
                    <a:lnTo>
                      <a:pt x="36" y="0"/>
                    </a:lnTo>
                    <a:lnTo>
                      <a:pt x="24" y="6"/>
                    </a:lnTo>
                    <a:lnTo>
                      <a:pt x="12" y="12"/>
                    </a:lnTo>
                  </a:path>
                </a:pathLst>
              </a:custGeom>
              <a:noFill/>
              <a:ln w="9525">
                <a:solidFill>
                  <a:srgbClr val="000000"/>
                </a:solidFill>
                <a:prstDash val="solid"/>
                <a:round/>
                <a:headEnd/>
                <a:tailEnd/>
              </a:ln>
            </p:spPr>
            <p:txBody>
              <a:bodyPr tIns="91440" bIns="91440"/>
              <a:lstStyle/>
              <a:p>
                <a:endParaRPr lang="en-US"/>
              </a:p>
            </p:txBody>
          </p:sp>
          <p:sp>
            <p:nvSpPr>
              <p:cNvPr id="24100" name="Freeform 105"/>
              <p:cNvSpPr>
                <a:spLocks/>
              </p:cNvSpPr>
              <p:nvPr/>
            </p:nvSpPr>
            <p:spPr bwMode="auto">
              <a:xfrm>
                <a:off x="1604" y="2885"/>
                <a:ext cx="42" cy="54"/>
              </a:xfrm>
              <a:custGeom>
                <a:avLst/>
                <a:gdLst>
                  <a:gd name="T0" fmla="*/ 0 w 42"/>
                  <a:gd name="T1" fmla="*/ 18 h 54"/>
                  <a:gd name="T2" fmla="*/ 0 w 42"/>
                  <a:gd name="T3" fmla="*/ 36 h 54"/>
                  <a:gd name="T4" fmla="*/ 0 w 42"/>
                  <a:gd name="T5" fmla="*/ 48 h 54"/>
                  <a:gd name="T6" fmla="*/ 6 w 42"/>
                  <a:gd name="T7" fmla="*/ 54 h 54"/>
                  <a:gd name="T8" fmla="*/ 6 w 42"/>
                  <a:gd name="T9" fmla="*/ 54 h 54"/>
                  <a:gd name="T10" fmla="*/ 18 w 42"/>
                  <a:gd name="T11" fmla="*/ 54 h 54"/>
                  <a:gd name="T12" fmla="*/ 30 w 42"/>
                  <a:gd name="T13" fmla="*/ 48 h 54"/>
                  <a:gd name="T14" fmla="*/ 42 w 42"/>
                  <a:gd name="T15" fmla="*/ 36 h 54"/>
                  <a:gd name="T16" fmla="*/ 42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6 h 54"/>
                  <a:gd name="T30" fmla="*/ 0 w 42"/>
                  <a:gd name="T31" fmla="*/ 18 h 54"/>
                  <a:gd name="T32" fmla="*/ 0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18"/>
                    </a:moveTo>
                    <a:lnTo>
                      <a:pt x="0" y="36"/>
                    </a:lnTo>
                    <a:lnTo>
                      <a:pt x="0" y="48"/>
                    </a:lnTo>
                    <a:lnTo>
                      <a:pt x="6" y="54"/>
                    </a:lnTo>
                    <a:lnTo>
                      <a:pt x="18" y="54"/>
                    </a:lnTo>
                    <a:lnTo>
                      <a:pt x="30" y="48"/>
                    </a:lnTo>
                    <a:lnTo>
                      <a:pt x="42" y="36"/>
                    </a:lnTo>
                    <a:lnTo>
                      <a:pt x="42" y="18"/>
                    </a:lnTo>
                    <a:lnTo>
                      <a:pt x="42" y="6"/>
                    </a:lnTo>
                    <a:lnTo>
                      <a:pt x="36" y="0"/>
                    </a:lnTo>
                    <a:lnTo>
                      <a:pt x="24" y="0"/>
                    </a:lnTo>
                    <a:lnTo>
                      <a:pt x="12" y="6"/>
                    </a:lnTo>
                    <a:lnTo>
                      <a:pt x="0" y="18"/>
                    </a:lnTo>
                    <a:close/>
                  </a:path>
                </a:pathLst>
              </a:custGeom>
              <a:solidFill>
                <a:srgbClr val="FA8086"/>
              </a:solidFill>
              <a:ln w="9525">
                <a:noFill/>
                <a:round/>
                <a:headEnd/>
                <a:tailEnd/>
              </a:ln>
            </p:spPr>
            <p:txBody>
              <a:bodyPr tIns="91440" bIns="91440"/>
              <a:lstStyle/>
              <a:p>
                <a:endParaRPr lang="en-US"/>
              </a:p>
            </p:txBody>
          </p:sp>
          <p:sp>
            <p:nvSpPr>
              <p:cNvPr id="24101" name="Freeform 106"/>
              <p:cNvSpPr>
                <a:spLocks/>
              </p:cNvSpPr>
              <p:nvPr/>
            </p:nvSpPr>
            <p:spPr bwMode="auto">
              <a:xfrm>
                <a:off x="1604" y="2885"/>
                <a:ext cx="42" cy="54"/>
              </a:xfrm>
              <a:custGeom>
                <a:avLst/>
                <a:gdLst>
                  <a:gd name="T0" fmla="*/ 0 w 42"/>
                  <a:gd name="T1" fmla="*/ 18 h 54"/>
                  <a:gd name="T2" fmla="*/ 0 w 42"/>
                  <a:gd name="T3" fmla="*/ 36 h 54"/>
                  <a:gd name="T4" fmla="*/ 0 w 42"/>
                  <a:gd name="T5" fmla="*/ 48 h 54"/>
                  <a:gd name="T6" fmla="*/ 6 w 42"/>
                  <a:gd name="T7" fmla="*/ 54 h 54"/>
                  <a:gd name="T8" fmla="*/ 6 w 42"/>
                  <a:gd name="T9" fmla="*/ 54 h 54"/>
                  <a:gd name="T10" fmla="*/ 18 w 42"/>
                  <a:gd name="T11" fmla="*/ 54 h 54"/>
                  <a:gd name="T12" fmla="*/ 30 w 42"/>
                  <a:gd name="T13" fmla="*/ 48 h 54"/>
                  <a:gd name="T14" fmla="*/ 42 w 42"/>
                  <a:gd name="T15" fmla="*/ 36 h 54"/>
                  <a:gd name="T16" fmla="*/ 42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6 h 54"/>
                  <a:gd name="T30" fmla="*/ 0 w 42"/>
                  <a:gd name="T31" fmla="*/ 18 h 54"/>
                  <a:gd name="T32" fmla="*/ 0 w 42"/>
                  <a:gd name="T33" fmla="*/ 18 h 54"/>
                  <a:gd name="T34" fmla="*/ 0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18"/>
                    </a:moveTo>
                    <a:lnTo>
                      <a:pt x="0" y="36"/>
                    </a:lnTo>
                    <a:lnTo>
                      <a:pt x="0" y="48"/>
                    </a:lnTo>
                    <a:lnTo>
                      <a:pt x="6" y="54"/>
                    </a:lnTo>
                    <a:lnTo>
                      <a:pt x="18" y="54"/>
                    </a:lnTo>
                    <a:lnTo>
                      <a:pt x="30" y="48"/>
                    </a:lnTo>
                    <a:lnTo>
                      <a:pt x="42" y="36"/>
                    </a:lnTo>
                    <a:lnTo>
                      <a:pt x="42" y="18"/>
                    </a:lnTo>
                    <a:lnTo>
                      <a:pt x="42" y="6"/>
                    </a:lnTo>
                    <a:lnTo>
                      <a:pt x="36" y="0"/>
                    </a:lnTo>
                    <a:lnTo>
                      <a:pt x="24" y="0"/>
                    </a:lnTo>
                    <a:lnTo>
                      <a:pt x="12" y="6"/>
                    </a:lnTo>
                    <a:lnTo>
                      <a:pt x="0" y="18"/>
                    </a:lnTo>
                  </a:path>
                </a:pathLst>
              </a:custGeom>
              <a:noFill/>
              <a:ln w="9525">
                <a:solidFill>
                  <a:srgbClr val="000000"/>
                </a:solidFill>
                <a:prstDash val="solid"/>
                <a:round/>
                <a:headEnd/>
                <a:tailEnd/>
              </a:ln>
            </p:spPr>
            <p:txBody>
              <a:bodyPr tIns="91440" bIns="91440"/>
              <a:lstStyle/>
              <a:p>
                <a:endParaRPr lang="en-US"/>
              </a:p>
            </p:txBody>
          </p:sp>
          <p:sp>
            <p:nvSpPr>
              <p:cNvPr id="24102" name="Freeform 107"/>
              <p:cNvSpPr>
                <a:spLocks/>
              </p:cNvSpPr>
              <p:nvPr/>
            </p:nvSpPr>
            <p:spPr bwMode="auto">
              <a:xfrm>
                <a:off x="1610" y="2819"/>
                <a:ext cx="42" cy="66"/>
              </a:xfrm>
              <a:custGeom>
                <a:avLst/>
                <a:gdLst>
                  <a:gd name="T0" fmla="*/ 0 w 42"/>
                  <a:gd name="T1" fmla="*/ 30 h 66"/>
                  <a:gd name="T2" fmla="*/ 6 w 42"/>
                  <a:gd name="T3" fmla="*/ 48 h 66"/>
                  <a:gd name="T4" fmla="*/ 12 w 42"/>
                  <a:gd name="T5" fmla="*/ 60 h 66"/>
                  <a:gd name="T6" fmla="*/ 24 w 42"/>
                  <a:gd name="T7" fmla="*/ 66 h 66"/>
                  <a:gd name="T8" fmla="*/ 24 w 42"/>
                  <a:gd name="T9" fmla="*/ 66 h 66"/>
                  <a:gd name="T10" fmla="*/ 30 w 42"/>
                  <a:gd name="T11" fmla="*/ 60 h 66"/>
                  <a:gd name="T12" fmla="*/ 42 w 42"/>
                  <a:gd name="T13" fmla="*/ 48 h 66"/>
                  <a:gd name="T14" fmla="*/ 42 w 42"/>
                  <a:gd name="T15" fmla="*/ 30 h 66"/>
                  <a:gd name="T16" fmla="*/ 42 w 42"/>
                  <a:gd name="T17" fmla="*/ 30 h 66"/>
                  <a:gd name="T18" fmla="*/ 42 w 42"/>
                  <a:gd name="T19" fmla="*/ 18 h 66"/>
                  <a:gd name="T20" fmla="*/ 30 w 42"/>
                  <a:gd name="T21" fmla="*/ 6 h 66"/>
                  <a:gd name="T22" fmla="*/ 24 w 42"/>
                  <a:gd name="T23" fmla="*/ 0 h 66"/>
                  <a:gd name="T24" fmla="*/ 24 w 42"/>
                  <a:gd name="T25" fmla="*/ 0 h 66"/>
                  <a:gd name="T26" fmla="*/ 12 w 42"/>
                  <a:gd name="T27" fmla="*/ 6 h 66"/>
                  <a:gd name="T28" fmla="*/ 6 w 42"/>
                  <a:gd name="T29" fmla="*/ 18 h 66"/>
                  <a:gd name="T30" fmla="*/ 0 w 42"/>
                  <a:gd name="T31" fmla="*/ 30 h 66"/>
                  <a:gd name="T32" fmla="*/ 0 w 42"/>
                  <a:gd name="T33" fmla="*/ 3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6"/>
                  <a:gd name="T53" fmla="*/ 42 w 4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6">
                    <a:moveTo>
                      <a:pt x="0" y="30"/>
                    </a:moveTo>
                    <a:lnTo>
                      <a:pt x="6" y="48"/>
                    </a:lnTo>
                    <a:lnTo>
                      <a:pt x="12" y="60"/>
                    </a:lnTo>
                    <a:lnTo>
                      <a:pt x="24" y="66"/>
                    </a:lnTo>
                    <a:lnTo>
                      <a:pt x="30" y="60"/>
                    </a:lnTo>
                    <a:lnTo>
                      <a:pt x="42" y="48"/>
                    </a:lnTo>
                    <a:lnTo>
                      <a:pt x="42" y="30"/>
                    </a:lnTo>
                    <a:lnTo>
                      <a:pt x="42" y="18"/>
                    </a:lnTo>
                    <a:lnTo>
                      <a:pt x="30" y="6"/>
                    </a:lnTo>
                    <a:lnTo>
                      <a:pt x="24" y="0"/>
                    </a:lnTo>
                    <a:lnTo>
                      <a:pt x="12" y="6"/>
                    </a:lnTo>
                    <a:lnTo>
                      <a:pt x="6" y="18"/>
                    </a:lnTo>
                    <a:lnTo>
                      <a:pt x="0" y="30"/>
                    </a:lnTo>
                    <a:close/>
                  </a:path>
                </a:pathLst>
              </a:custGeom>
              <a:solidFill>
                <a:srgbClr val="FA8086"/>
              </a:solidFill>
              <a:ln w="9525">
                <a:noFill/>
                <a:round/>
                <a:headEnd/>
                <a:tailEnd/>
              </a:ln>
            </p:spPr>
            <p:txBody>
              <a:bodyPr tIns="91440" bIns="91440"/>
              <a:lstStyle/>
              <a:p>
                <a:endParaRPr lang="en-US"/>
              </a:p>
            </p:txBody>
          </p:sp>
          <p:sp>
            <p:nvSpPr>
              <p:cNvPr id="24103" name="Freeform 108"/>
              <p:cNvSpPr>
                <a:spLocks/>
              </p:cNvSpPr>
              <p:nvPr/>
            </p:nvSpPr>
            <p:spPr bwMode="auto">
              <a:xfrm>
                <a:off x="1610" y="2819"/>
                <a:ext cx="42" cy="66"/>
              </a:xfrm>
              <a:custGeom>
                <a:avLst/>
                <a:gdLst>
                  <a:gd name="T0" fmla="*/ 0 w 42"/>
                  <a:gd name="T1" fmla="*/ 30 h 66"/>
                  <a:gd name="T2" fmla="*/ 6 w 42"/>
                  <a:gd name="T3" fmla="*/ 48 h 66"/>
                  <a:gd name="T4" fmla="*/ 12 w 42"/>
                  <a:gd name="T5" fmla="*/ 60 h 66"/>
                  <a:gd name="T6" fmla="*/ 24 w 42"/>
                  <a:gd name="T7" fmla="*/ 66 h 66"/>
                  <a:gd name="T8" fmla="*/ 24 w 42"/>
                  <a:gd name="T9" fmla="*/ 66 h 66"/>
                  <a:gd name="T10" fmla="*/ 30 w 42"/>
                  <a:gd name="T11" fmla="*/ 60 h 66"/>
                  <a:gd name="T12" fmla="*/ 42 w 42"/>
                  <a:gd name="T13" fmla="*/ 48 h 66"/>
                  <a:gd name="T14" fmla="*/ 42 w 42"/>
                  <a:gd name="T15" fmla="*/ 30 h 66"/>
                  <a:gd name="T16" fmla="*/ 42 w 42"/>
                  <a:gd name="T17" fmla="*/ 30 h 66"/>
                  <a:gd name="T18" fmla="*/ 42 w 42"/>
                  <a:gd name="T19" fmla="*/ 18 h 66"/>
                  <a:gd name="T20" fmla="*/ 30 w 42"/>
                  <a:gd name="T21" fmla="*/ 6 h 66"/>
                  <a:gd name="T22" fmla="*/ 24 w 42"/>
                  <a:gd name="T23" fmla="*/ 0 h 66"/>
                  <a:gd name="T24" fmla="*/ 24 w 42"/>
                  <a:gd name="T25" fmla="*/ 0 h 66"/>
                  <a:gd name="T26" fmla="*/ 12 w 42"/>
                  <a:gd name="T27" fmla="*/ 6 h 66"/>
                  <a:gd name="T28" fmla="*/ 6 w 42"/>
                  <a:gd name="T29" fmla="*/ 18 h 66"/>
                  <a:gd name="T30" fmla="*/ 0 w 42"/>
                  <a:gd name="T31" fmla="*/ 30 h 66"/>
                  <a:gd name="T32" fmla="*/ 0 w 42"/>
                  <a:gd name="T33" fmla="*/ 30 h 66"/>
                  <a:gd name="T34" fmla="*/ 0 w 42"/>
                  <a:gd name="T35" fmla="*/ 3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6"/>
                  <a:gd name="T56" fmla="*/ 42 w 4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6">
                    <a:moveTo>
                      <a:pt x="0" y="30"/>
                    </a:moveTo>
                    <a:lnTo>
                      <a:pt x="6" y="48"/>
                    </a:lnTo>
                    <a:lnTo>
                      <a:pt x="12" y="60"/>
                    </a:lnTo>
                    <a:lnTo>
                      <a:pt x="24" y="66"/>
                    </a:lnTo>
                    <a:lnTo>
                      <a:pt x="30" y="60"/>
                    </a:lnTo>
                    <a:lnTo>
                      <a:pt x="42" y="48"/>
                    </a:lnTo>
                    <a:lnTo>
                      <a:pt x="42" y="30"/>
                    </a:lnTo>
                    <a:lnTo>
                      <a:pt x="42" y="18"/>
                    </a:lnTo>
                    <a:lnTo>
                      <a:pt x="30" y="6"/>
                    </a:lnTo>
                    <a:lnTo>
                      <a:pt x="24" y="0"/>
                    </a:lnTo>
                    <a:lnTo>
                      <a:pt x="12" y="6"/>
                    </a:lnTo>
                    <a:lnTo>
                      <a:pt x="6" y="18"/>
                    </a:lnTo>
                    <a:lnTo>
                      <a:pt x="0" y="30"/>
                    </a:lnTo>
                  </a:path>
                </a:pathLst>
              </a:custGeom>
              <a:noFill/>
              <a:ln w="9525">
                <a:solidFill>
                  <a:srgbClr val="000000"/>
                </a:solidFill>
                <a:prstDash val="solid"/>
                <a:round/>
                <a:headEnd/>
                <a:tailEnd/>
              </a:ln>
            </p:spPr>
            <p:txBody>
              <a:bodyPr tIns="91440" bIns="91440"/>
              <a:lstStyle/>
              <a:p>
                <a:endParaRPr lang="en-US"/>
              </a:p>
            </p:txBody>
          </p:sp>
          <p:sp>
            <p:nvSpPr>
              <p:cNvPr id="24104" name="Freeform 109"/>
              <p:cNvSpPr>
                <a:spLocks/>
              </p:cNvSpPr>
              <p:nvPr/>
            </p:nvSpPr>
            <p:spPr bwMode="auto">
              <a:xfrm>
                <a:off x="1592" y="2765"/>
                <a:ext cx="42" cy="54"/>
              </a:xfrm>
              <a:custGeom>
                <a:avLst/>
                <a:gdLst>
                  <a:gd name="T0" fmla="*/ 0 w 42"/>
                  <a:gd name="T1" fmla="*/ 36 h 54"/>
                  <a:gd name="T2" fmla="*/ 12 w 42"/>
                  <a:gd name="T3" fmla="*/ 48 h 54"/>
                  <a:gd name="T4" fmla="*/ 24 w 42"/>
                  <a:gd name="T5" fmla="*/ 54 h 54"/>
                  <a:gd name="T6" fmla="*/ 36 w 42"/>
                  <a:gd name="T7" fmla="*/ 54 h 54"/>
                  <a:gd name="T8" fmla="*/ 36 w 42"/>
                  <a:gd name="T9" fmla="*/ 54 h 54"/>
                  <a:gd name="T10" fmla="*/ 42 w 42"/>
                  <a:gd name="T11" fmla="*/ 48 h 54"/>
                  <a:gd name="T12" fmla="*/ 42 w 42"/>
                  <a:gd name="T13" fmla="*/ 36 h 54"/>
                  <a:gd name="T14" fmla="*/ 42 w 42"/>
                  <a:gd name="T15" fmla="*/ 18 h 54"/>
                  <a:gd name="T16" fmla="*/ 42 w 42"/>
                  <a:gd name="T17" fmla="*/ 18 h 54"/>
                  <a:gd name="T18" fmla="*/ 30 w 42"/>
                  <a:gd name="T19" fmla="*/ 6 h 54"/>
                  <a:gd name="T20" fmla="*/ 18 w 42"/>
                  <a:gd name="T21" fmla="*/ 0 h 54"/>
                  <a:gd name="T22" fmla="*/ 12 w 42"/>
                  <a:gd name="T23" fmla="*/ 0 h 54"/>
                  <a:gd name="T24" fmla="*/ 12 w 42"/>
                  <a:gd name="T25" fmla="*/ 0 h 54"/>
                  <a:gd name="T26" fmla="*/ 0 w 42"/>
                  <a:gd name="T27" fmla="*/ 6 h 54"/>
                  <a:gd name="T28" fmla="*/ 0 w 42"/>
                  <a:gd name="T29" fmla="*/ 18 h 54"/>
                  <a:gd name="T30" fmla="*/ 0 w 42"/>
                  <a:gd name="T31" fmla="*/ 36 h 54"/>
                  <a:gd name="T32" fmla="*/ 0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36"/>
                    </a:moveTo>
                    <a:lnTo>
                      <a:pt x="12" y="48"/>
                    </a:lnTo>
                    <a:lnTo>
                      <a:pt x="24" y="54"/>
                    </a:lnTo>
                    <a:lnTo>
                      <a:pt x="36" y="54"/>
                    </a:lnTo>
                    <a:lnTo>
                      <a:pt x="42" y="48"/>
                    </a:lnTo>
                    <a:lnTo>
                      <a:pt x="42" y="36"/>
                    </a:lnTo>
                    <a:lnTo>
                      <a:pt x="42" y="18"/>
                    </a:lnTo>
                    <a:lnTo>
                      <a:pt x="30" y="6"/>
                    </a:lnTo>
                    <a:lnTo>
                      <a:pt x="18" y="0"/>
                    </a:lnTo>
                    <a:lnTo>
                      <a:pt x="12" y="0"/>
                    </a:lnTo>
                    <a:lnTo>
                      <a:pt x="0" y="6"/>
                    </a:lnTo>
                    <a:lnTo>
                      <a:pt x="0" y="18"/>
                    </a:lnTo>
                    <a:lnTo>
                      <a:pt x="0" y="36"/>
                    </a:lnTo>
                    <a:close/>
                  </a:path>
                </a:pathLst>
              </a:custGeom>
              <a:solidFill>
                <a:srgbClr val="FA8086"/>
              </a:solidFill>
              <a:ln w="9525">
                <a:noFill/>
                <a:round/>
                <a:headEnd/>
                <a:tailEnd/>
              </a:ln>
            </p:spPr>
            <p:txBody>
              <a:bodyPr tIns="91440" bIns="91440"/>
              <a:lstStyle/>
              <a:p>
                <a:endParaRPr lang="en-US"/>
              </a:p>
            </p:txBody>
          </p:sp>
          <p:sp>
            <p:nvSpPr>
              <p:cNvPr id="24105" name="Freeform 110"/>
              <p:cNvSpPr>
                <a:spLocks/>
              </p:cNvSpPr>
              <p:nvPr/>
            </p:nvSpPr>
            <p:spPr bwMode="auto">
              <a:xfrm>
                <a:off x="1592" y="2765"/>
                <a:ext cx="42" cy="54"/>
              </a:xfrm>
              <a:custGeom>
                <a:avLst/>
                <a:gdLst>
                  <a:gd name="T0" fmla="*/ 0 w 42"/>
                  <a:gd name="T1" fmla="*/ 36 h 54"/>
                  <a:gd name="T2" fmla="*/ 12 w 42"/>
                  <a:gd name="T3" fmla="*/ 48 h 54"/>
                  <a:gd name="T4" fmla="*/ 24 w 42"/>
                  <a:gd name="T5" fmla="*/ 54 h 54"/>
                  <a:gd name="T6" fmla="*/ 36 w 42"/>
                  <a:gd name="T7" fmla="*/ 54 h 54"/>
                  <a:gd name="T8" fmla="*/ 36 w 42"/>
                  <a:gd name="T9" fmla="*/ 54 h 54"/>
                  <a:gd name="T10" fmla="*/ 42 w 42"/>
                  <a:gd name="T11" fmla="*/ 48 h 54"/>
                  <a:gd name="T12" fmla="*/ 42 w 42"/>
                  <a:gd name="T13" fmla="*/ 36 h 54"/>
                  <a:gd name="T14" fmla="*/ 42 w 42"/>
                  <a:gd name="T15" fmla="*/ 18 h 54"/>
                  <a:gd name="T16" fmla="*/ 42 w 42"/>
                  <a:gd name="T17" fmla="*/ 18 h 54"/>
                  <a:gd name="T18" fmla="*/ 30 w 42"/>
                  <a:gd name="T19" fmla="*/ 6 h 54"/>
                  <a:gd name="T20" fmla="*/ 18 w 42"/>
                  <a:gd name="T21" fmla="*/ 0 h 54"/>
                  <a:gd name="T22" fmla="*/ 12 w 42"/>
                  <a:gd name="T23" fmla="*/ 0 h 54"/>
                  <a:gd name="T24" fmla="*/ 12 w 42"/>
                  <a:gd name="T25" fmla="*/ 0 h 54"/>
                  <a:gd name="T26" fmla="*/ 0 w 42"/>
                  <a:gd name="T27" fmla="*/ 6 h 54"/>
                  <a:gd name="T28" fmla="*/ 0 w 42"/>
                  <a:gd name="T29" fmla="*/ 18 h 54"/>
                  <a:gd name="T30" fmla="*/ 0 w 42"/>
                  <a:gd name="T31" fmla="*/ 36 h 54"/>
                  <a:gd name="T32" fmla="*/ 0 w 42"/>
                  <a:gd name="T33" fmla="*/ 36 h 54"/>
                  <a:gd name="T34" fmla="*/ 0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36"/>
                    </a:moveTo>
                    <a:lnTo>
                      <a:pt x="12" y="48"/>
                    </a:lnTo>
                    <a:lnTo>
                      <a:pt x="24" y="54"/>
                    </a:lnTo>
                    <a:lnTo>
                      <a:pt x="36" y="54"/>
                    </a:lnTo>
                    <a:lnTo>
                      <a:pt x="42" y="48"/>
                    </a:lnTo>
                    <a:lnTo>
                      <a:pt x="42" y="36"/>
                    </a:lnTo>
                    <a:lnTo>
                      <a:pt x="42" y="18"/>
                    </a:lnTo>
                    <a:lnTo>
                      <a:pt x="30" y="6"/>
                    </a:lnTo>
                    <a:lnTo>
                      <a:pt x="18" y="0"/>
                    </a:lnTo>
                    <a:lnTo>
                      <a:pt x="12" y="0"/>
                    </a:lnTo>
                    <a:lnTo>
                      <a:pt x="0" y="6"/>
                    </a:lnTo>
                    <a:lnTo>
                      <a:pt x="0" y="18"/>
                    </a:lnTo>
                    <a:lnTo>
                      <a:pt x="0" y="36"/>
                    </a:lnTo>
                  </a:path>
                </a:pathLst>
              </a:custGeom>
              <a:noFill/>
              <a:ln w="9525">
                <a:solidFill>
                  <a:srgbClr val="000000"/>
                </a:solidFill>
                <a:prstDash val="solid"/>
                <a:round/>
                <a:headEnd/>
                <a:tailEnd/>
              </a:ln>
            </p:spPr>
            <p:txBody>
              <a:bodyPr tIns="91440" bIns="91440"/>
              <a:lstStyle/>
              <a:p>
                <a:endParaRPr lang="en-US"/>
              </a:p>
            </p:txBody>
          </p:sp>
          <p:sp>
            <p:nvSpPr>
              <p:cNvPr id="24106" name="Freeform 111"/>
              <p:cNvSpPr>
                <a:spLocks/>
              </p:cNvSpPr>
              <p:nvPr/>
            </p:nvSpPr>
            <p:spPr bwMode="auto">
              <a:xfrm>
                <a:off x="1544" y="2717"/>
                <a:ext cx="54" cy="54"/>
              </a:xfrm>
              <a:custGeom>
                <a:avLst/>
                <a:gdLst>
                  <a:gd name="T0" fmla="*/ 12 w 54"/>
                  <a:gd name="T1" fmla="*/ 42 h 54"/>
                  <a:gd name="T2" fmla="*/ 30 w 54"/>
                  <a:gd name="T3" fmla="*/ 48 h 54"/>
                  <a:gd name="T4" fmla="*/ 42 w 54"/>
                  <a:gd name="T5" fmla="*/ 54 h 54"/>
                  <a:gd name="T6" fmla="*/ 54 w 54"/>
                  <a:gd name="T7" fmla="*/ 48 h 54"/>
                  <a:gd name="T8" fmla="*/ 54 w 54"/>
                  <a:gd name="T9" fmla="*/ 48 h 54"/>
                  <a:gd name="T10" fmla="*/ 54 w 54"/>
                  <a:gd name="T11" fmla="*/ 36 h 54"/>
                  <a:gd name="T12" fmla="*/ 54 w 54"/>
                  <a:gd name="T13" fmla="*/ 24 h 54"/>
                  <a:gd name="T14" fmla="*/ 42 w 54"/>
                  <a:gd name="T15" fmla="*/ 12 h 54"/>
                  <a:gd name="T16" fmla="*/ 42 w 54"/>
                  <a:gd name="T17" fmla="*/ 12 h 54"/>
                  <a:gd name="T18" fmla="*/ 30 w 54"/>
                  <a:gd name="T19" fmla="*/ 6 h 54"/>
                  <a:gd name="T20" fmla="*/ 18 w 54"/>
                  <a:gd name="T21" fmla="*/ 0 h 54"/>
                  <a:gd name="T22" fmla="*/ 6 w 54"/>
                  <a:gd name="T23" fmla="*/ 6 h 54"/>
                  <a:gd name="T24" fmla="*/ 6 w 54"/>
                  <a:gd name="T25" fmla="*/ 6 h 54"/>
                  <a:gd name="T26" fmla="*/ 0 w 54"/>
                  <a:gd name="T27" fmla="*/ 12 h 54"/>
                  <a:gd name="T28" fmla="*/ 6 w 54"/>
                  <a:gd name="T29" fmla="*/ 24 h 54"/>
                  <a:gd name="T30" fmla="*/ 12 w 54"/>
                  <a:gd name="T31" fmla="*/ 42 h 54"/>
                  <a:gd name="T32" fmla="*/ 1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42"/>
                    </a:moveTo>
                    <a:lnTo>
                      <a:pt x="30" y="48"/>
                    </a:lnTo>
                    <a:lnTo>
                      <a:pt x="42" y="54"/>
                    </a:lnTo>
                    <a:lnTo>
                      <a:pt x="54" y="48"/>
                    </a:lnTo>
                    <a:lnTo>
                      <a:pt x="54" y="36"/>
                    </a:lnTo>
                    <a:lnTo>
                      <a:pt x="54" y="24"/>
                    </a:lnTo>
                    <a:lnTo>
                      <a:pt x="42" y="12"/>
                    </a:lnTo>
                    <a:lnTo>
                      <a:pt x="30" y="6"/>
                    </a:lnTo>
                    <a:lnTo>
                      <a:pt x="18" y="0"/>
                    </a:lnTo>
                    <a:lnTo>
                      <a:pt x="6" y="6"/>
                    </a:lnTo>
                    <a:lnTo>
                      <a:pt x="0" y="12"/>
                    </a:lnTo>
                    <a:lnTo>
                      <a:pt x="6" y="24"/>
                    </a:lnTo>
                    <a:lnTo>
                      <a:pt x="12" y="42"/>
                    </a:lnTo>
                    <a:close/>
                  </a:path>
                </a:pathLst>
              </a:custGeom>
              <a:solidFill>
                <a:srgbClr val="FA8086"/>
              </a:solidFill>
              <a:ln w="9525">
                <a:noFill/>
                <a:round/>
                <a:headEnd/>
                <a:tailEnd/>
              </a:ln>
            </p:spPr>
            <p:txBody>
              <a:bodyPr tIns="91440" bIns="91440"/>
              <a:lstStyle/>
              <a:p>
                <a:endParaRPr lang="en-US"/>
              </a:p>
            </p:txBody>
          </p:sp>
          <p:sp>
            <p:nvSpPr>
              <p:cNvPr id="24107" name="Freeform 112"/>
              <p:cNvSpPr>
                <a:spLocks/>
              </p:cNvSpPr>
              <p:nvPr/>
            </p:nvSpPr>
            <p:spPr bwMode="auto">
              <a:xfrm>
                <a:off x="1544" y="2717"/>
                <a:ext cx="54" cy="54"/>
              </a:xfrm>
              <a:custGeom>
                <a:avLst/>
                <a:gdLst>
                  <a:gd name="T0" fmla="*/ 12 w 54"/>
                  <a:gd name="T1" fmla="*/ 42 h 54"/>
                  <a:gd name="T2" fmla="*/ 30 w 54"/>
                  <a:gd name="T3" fmla="*/ 48 h 54"/>
                  <a:gd name="T4" fmla="*/ 42 w 54"/>
                  <a:gd name="T5" fmla="*/ 54 h 54"/>
                  <a:gd name="T6" fmla="*/ 54 w 54"/>
                  <a:gd name="T7" fmla="*/ 48 h 54"/>
                  <a:gd name="T8" fmla="*/ 54 w 54"/>
                  <a:gd name="T9" fmla="*/ 48 h 54"/>
                  <a:gd name="T10" fmla="*/ 54 w 54"/>
                  <a:gd name="T11" fmla="*/ 36 h 54"/>
                  <a:gd name="T12" fmla="*/ 54 w 54"/>
                  <a:gd name="T13" fmla="*/ 24 h 54"/>
                  <a:gd name="T14" fmla="*/ 42 w 54"/>
                  <a:gd name="T15" fmla="*/ 12 h 54"/>
                  <a:gd name="T16" fmla="*/ 42 w 54"/>
                  <a:gd name="T17" fmla="*/ 12 h 54"/>
                  <a:gd name="T18" fmla="*/ 30 w 54"/>
                  <a:gd name="T19" fmla="*/ 6 h 54"/>
                  <a:gd name="T20" fmla="*/ 18 w 54"/>
                  <a:gd name="T21" fmla="*/ 0 h 54"/>
                  <a:gd name="T22" fmla="*/ 6 w 54"/>
                  <a:gd name="T23" fmla="*/ 6 h 54"/>
                  <a:gd name="T24" fmla="*/ 6 w 54"/>
                  <a:gd name="T25" fmla="*/ 6 h 54"/>
                  <a:gd name="T26" fmla="*/ 0 w 54"/>
                  <a:gd name="T27" fmla="*/ 12 h 54"/>
                  <a:gd name="T28" fmla="*/ 6 w 54"/>
                  <a:gd name="T29" fmla="*/ 24 h 54"/>
                  <a:gd name="T30" fmla="*/ 12 w 54"/>
                  <a:gd name="T31" fmla="*/ 42 h 54"/>
                  <a:gd name="T32" fmla="*/ 12 w 54"/>
                  <a:gd name="T33" fmla="*/ 42 h 54"/>
                  <a:gd name="T34" fmla="*/ 1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42"/>
                    </a:moveTo>
                    <a:lnTo>
                      <a:pt x="30" y="48"/>
                    </a:lnTo>
                    <a:lnTo>
                      <a:pt x="42" y="54"/>
                    </a:lnTo>
                    <a:lnTo>
                      <a:pt x="54" y="48"/>
                    </a:lnTo>
                    <a:lnTo>
                      <a:pt x="54" y="36"/>
                    </a:lnTo>
                    <a:lnTo>
                      <a:pt x="54" y="24"/>
                    </a:lnTo>
                    <a:lnTo>
                      <a:pt x="42" y="12"/>
                    </a:lnTo>
                    <a:lnTo>
                      <a:pt x="30" y="6"/>
                    </a:lnTo>
                    <a:lnTo>
                      <a:pt x="18" y="0"/>
                    </a:lnTo>
                    <a:lnTo>
                      <a:pt x="6" y="6"/>
                    </a:lnTo>
                    <a:lnTo>
                      <a:pt x="0" y="12"/>
                    </a:lnTo>
                    <a:lnTo>
                      <a:pt x="6" y="24"/>
                    </a:lnTo>
                    <a:lnTo>
                      <a:pt x="12" y="42"/>
                    </a:lnTo>
                  </a:path>
                </a:pathLst>
              </a:custGeom>
              <a:noFill/>
              <a:ln w="9525">
                <a:solidFill>
                  <a:srgbClr val="000000"/>
                </a:solidFill>
                <a:prstDash val="solid"/>
                <a:round/>
                <a:headEnd/>
                <a:tailEnd/>
              </a:ln>
            </p:spPr>
            <p:txBody>
              <a:bodyPr tIns="91440" bIns="91440"/>
              <a:lstStyle/>
              <a:p>
                <a:endParaRPr lang="en-US"/>
              </a:p>
            </p:txBody>
          </p:sp>
          <p:sp>
            <p:nvSpPr>
              <p:cNvPr id="24108" name="Freeform 113"/>
              <p:cNvSpPr>
                <a:spLocks/>
              </p:cNvSpPr>
              <p:nvPr/>
            </p:nvSpPr>
            <p:spPr bwMode="auto">
              <a:xfrm>
                <a:off x="1484" y="2693"/>
                <a:ext cx="60" cy="42"/>
              </a:xfrm>
              <a:custGeom>
                <a:avLst/>
                <a:gdLst>
                  <a:gd name="T0" fmla="*/ 24 w 60"/>
                  <a:gd name="T1" fmla="*/ 36 h 42"/>
                  <a:gd name="T2" fmla="*/ 42 w 60"/>
                  <a:gd name="T3" fmla="*/ 42 h 42"/>
                  <a:gd name="T4" fmla="*/ 54 w 60"/>
                  <a:gd name="T5" fmla="*/ 42 h 42"/>
                  <a:gd name="T6" fmla="*/ 60 w 60"/>
                  <a:gd name="T7" fmla="*/ 30 h 42"/>
                  <a:gd name="T8" fmla="*/ 60 w 60"/>
                  <a:gd name="T9" fmla="*/ 30 h 42"/>
                  <a:gd name="T10" fmla="*/ 60 w 60"/>
                  <a:gd name="T11" fmla="*/ 24 h 42"/>
                  <a:gd name="T12" fmla="*/ 54 w 60"/>
                  <a:gd name="T13" fmla="*/ 12 h 42"/>
                  <a:gd name="T14" fmla="*/ 42 w 60"/>
                  <a:gd name="T15" fmla="*/ 0 h 42"/>
                  <a:gd name="T16" fmla="*/ 42 w 60"/>
                  <a:gd name="T17" fmla="*/ 0 h 42"/>
                  <a:gd name="T18" fmla="*/ 24 w 60"/>
                  <a:gd name="T19" fmla="*/ 0 h 42"/>
                  <a:gd name="T20" fmla="*/ 12 w 60"/>
                  <a:gd name="T21" fmla="*/ 0 h 42"/>
                  <a:gd name="T22" fmla="*/ 0 w 60"/>
                  <a:gd name="T23" fmla="*/ 6 h 42"/>
                  <a:gd name="T24" fmla="*/ 0 w 60"/>
                  <a:gd name="T25" fmla="*/ 6 h 42"/>
                  <a:gd name="T26" fmla="*/ 0 w 60"/>
                  <a:gd name="T27" fmla="*/ 18 h 42"/>
                  <a:gd name="T28" fmla="*/ 12 w 60"/>
                  <a:gd name="T29" fmla="*/ 30 h 42"/>
                  <a:gd name="T30" fmla="*/ 24 w 60"/>
                  <a:gd name="T31" fmla="*/ 36 h 42"/>
                  <a:gd name="T32" fmla="*/ 24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36"/>
                    </a:moveTo>
                    <a:lnTo>
                      <a:pt x="42" y="42"/>
                    </a:lnTo>
                    <a:lnTo>
                      <a:pt x="54" y="42"/>
                    </a:lnTo>
                    <a:lnTo>
                      <a:pt x="60" y="30"/>
                    </a:lnTo>
                    <a:lnTo>
                      <a:pt x="60" y="24"/>
                    </a:lnTo>
                    <a:lnTo>
                      <a:pt x="54" y="12"/>
                    </a:lnTo>
                    <a:lnTo>
                      <a:pt x="42" y="0"/>
                    </a:lnTo>
                    <a:lnTo>
                      <a:pt x="24" y="0"/>
                    </a:lnTo>
                    <a:lnTo>
                      <a:pt x="12" y="0"/>
                    </a:lnTo>
                    <a:lnTo>
                      <a:pt x="0" y="6"/>
                    </a:lnTo>
                    <a:lnTo>
                      <a:pt x="0" y="18"/>
                    </a:lnTo>
                    <a:lnTo>
                      <a:pt x="12" y="30"/>
                    </a:lnTo>
                    <a:lnTo>
                      <a:pt x="24" y="36"/>
                    </a:lnTo>
                    <a:close/>
                  </a:path>
                </a:pathLst>
              </a:custGeom>
              <a:solidFill>
                <a:srgbClr val="FA8086"/>
              </a:solidFill>
              <a:ln w="9525">
                <a:noFill/>
                <a:round/>
                <a:headEnd/>
                <a:tailEnd/>
              </a:ln>
            </p:spPr>
            <p:txBody>
              <a:bodyPr tIns="91440" bIns="91440"/>
              <a:lstStyle/>
              <a:p>
                <a:endParaRPr lang="en-US"/>
              </a:p>
            </p:txBody>
          </p:sp>
          <p:sp>
            <p:nvSpPr>
              <p:cNvPr id="24109" name="Freeform 114"/>
              <p:cNvSpPr>
                <a:spLocks/>
              </p:cNvSpPr>
              <p:nvPr/>
            </p:nvSpPr>
            <p:spPr bwMode="auto">
              <a:xfrm>
                <a:off x="1484" y="2693"/>
                <a:ext cx="60" cy="42"/>
              </a:xfrm>
              <a:custGeom>
                <a:avLst/>
                <a:gdLst>
                  <a:gd name="T0" fmla="*/ 24 w 60"/>
                  <a:gd name="T1" fmla="*/ 36 h 42"/>
                  <a:gd name="T2" fmla="*/ 42 w 60"/>
                  <a:gd name="T3" fmla="*/ 42 h 42"/>
                  <a:gd name="T4" fmla="*/ 54 w 60"/>
                  <a:gd name="T5" fmla="*/ 42 h 42"/>
                  <a:gd name="T6" fmla="*/ 60 w 60"/>
                  <a:gd name="T7" fmla="*/ 30 h 42"/>
                  <a:gd name="T8" fmla="*/ 60 w 60"/>
                  <a:gd name="T9" fmla="*/ 30 h 42"/>
                  <a:gd name="T10" fmla="*/ 60 w 60"/>
                  <a:gd name="T11" fmla="*/ 24 h 42"/>
                  <a:gd name="T12" fmla="*/ 54 w 60"/>
                  <a:gd name="T13" fmla="*/ 12 h 42"/>
                  <a:gd name="T14" fmla="*/ 42 w 60"/>
                  <a:gd name="T15" fmla="*/ 0 h 42"/>
                  <a:gd name="T16" fmla="*/ 42 w 60"/>
                  <a:gd name="T17" fmla="*/ 0 h 42"/>
                  <a:gd name="T18" fmla="*/ 24 w 60"/>
                  <a:gd name="T19" fmla="*/ 0 h 42"/>
                  <a:gd name="T20" fmla="*/ 12 w 60"/>
                  <a:gd name="T21" fmla="*/ 0 h 42"/>
                  <a:gd name="T22" fmla="*/ 0 w 60"/>
                  <a:gd name="T23" fmla="*/ 6 h 42"/>
                  <a:gd name="T24" fmla="*/ 0 w 60"/>
                  <a:gd name="T25" fmla="*/ 6 h 42"/>
                  <a:gd name="T26" fmla="*/ 0 w 60"/>
                  <a:gd name="T27" fmla="*/ 18 h 42"/>
                  <a:gd name="T28" fmla="*/ 12 w 60"/>
                  <a:gd name="T29" fmla="*/ 30 h 42"/>
                  <a:gd name="T30" fmla="*/ 24 w 60"/>
                  <a:gd name="T31" fmla="*/ 36 h 42"/>
                  <a:gd name="T32" fmla="*/ 24 w 60"/>
                  <a:gd name="T33" fmla="*/ 36 h 42"/>
                  <a:gd name="T34" fmla="*/ 24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36"/>
                    </a:moveTo>
                    <a:lnTo>
                      <a:pt x="42" y="42"/>
                    </a:lnTo>
                    <a:lnTo>
                      <a:pt x="54" y="42"/>
                    </a:lnTo>
                    <a:lnTo>
                      <a:pt x="60" y="30"/>
                    </a:lnTo>
                    <a:lnTo>
                      <a:pt x="60" y="24"/>
                    </a:lnTo>
                    <a:lnTo>
                      <a:pt x="54" y="12"/>
                    </a:lnTo>
                    <a:lnTo>
                      <a:pt x="42" y="0"/>
                    </a:lnTo>
                    <a:lnTo>
                      <a:pt x="24" y="0"/>
                    </a:lnTo>
                    <a:lnTo>
                      <a:pt x="12" y="0"/>
                    </a:lnTo>
                    <a:lnTo>
                      <a:pt x="0" y="6"/>
                    </a:lnTo>
                    <a:lnTo>
                      <a:pt x="0" y="18"/>
                    </a:lnTo>
                    <a:lnTo>
                      <a:pt x="12" y="30"/>
                    </a:lnTo>
                    <a:lnTo>
                      <a:pt x="24" y="36"/>
                    </a:lnTo>
                  </a:path>
                </a:pathLst>
              </a:custGeom>
              <a:noFill/>
              <a:ln w="9525">
                <a:solidFill>
                  <a:srgbClr val="000000"/>
                </a:solidFill>
                <a:prstDash val="solid"/>
                <a:round/>
                <a:headEnd/>
                <a:tailEnd/>
              </a:ln>
            </p:spPr>
            <p:txBody>
              <a:bodyPr tIns="91440" bIns="91440"/>
              <a:lstStyle/>
              <a:p>
                <a:endParaRPr lang="en-US"/>
              </a:p>
            </p:txBody>
          </p:sp>
          <p:sp>
            <p:nvSpPr>
              <p:cNvPr id="24110" name="Freeform 115"/>
              <p:cNvSpPr>
                <a:spLocks/>
              </p:cNvSpPr>
              <p:nvPr/>
            </p:nvSpPr>
            <p:spPr bwMode="auto">
              <a:xfrm>
                <a:off x="1418" y="2687"/>
                <a:ext cx="66" cy="36"/>
              </a:xfrm>
              <a:custGeom>
                <a:avLst/>
                <a:gdLst>
                  <a:gd name="T0" fmla="*/ 30 w 66"/>
                  <a:gd name="T1" fmla="*/ 36 h 36"/>
                  <a:gd name="T2" fmla="*/ 48 w 66"/>
                  <a:gd name="T3" fmla="*/ 36 h 36"/>
                  <a:gd name="T4" fmla="*/ 60 w 66"/>
                  <a:gd name="T5" fmla="*/ 30 h 36"/>
                  <a:gd name="T6" fmla="*/ 66 w 66"/>
                  <a:gd name="T7" fmla="*/ 18 h 36"/>
                  <a:gd name="T8" fmla="*/ 66 w 66"/>
                  <a:gd name="T9" fmla="*/ 18 h 36"/>
                  <a:gd name="T10" fmla="*/ 60 w 66"/>
                  <a:gd name="T11" fmla="*/ 12 h 36"/>
                  <a:gd name="T12" fmla="*/ 48 w 66"/>
                  <a:gd name="T13" fmla="*/ 0 h 36"/>
                  <a:gd name="T14" fmla="*/ 30 w 66"/>
                  <a:gd name="T15" fmla="*/ 0 h 36"/>
                  <a:gd name="T16" fmla="*/ 30 w 66"/>
                  <a:gd name="T17" fmla="*/ 0 h 36"/>
                  <a:gd name="T18" fmla="*/ 18 w 66"/>
                  <a:gd name="T19" fmla="*/ 0 h 36"/>
                  <a:gd name="T20" fmla="*/ 6 w 66"/>
                  <a:gd name="T21" fmla="*/ 12 h 36"/>
                  <a:gd name="T22" fmla="*/ 0 w 66"/>
                  <a:gd name="T23" fmla="*/ 18 h 36"/>
                  <a:gd name="T24" fmla="*/ 0 w 66"/>
                  <a:gd name="T25" fmla="*/ 18 h 36"/>
                  <a:gd name="T26" fmla="*/ 6 w 66"/>
                  <a:gd name="T27" fmla="*/ 30 h 36"/>
                  <a:gd name="T28" fmla="*/ 18 w 66"/>
                  <a:gd name="T29" fmla="*/ 36 h 36"/>
                  <a:gd name="T30" fmla="*/ 30 w 66"/>
                  <a:gd name="T31" fmla="*/ 36 h 36"/>
                  <a:gd name="T32" fmla="*/ 30 w 6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6"/>
                  <a:gd name="T53" fmla="*/ 66 w 6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6">
                    <a:moveTo>
                      <a:pt x="30" y="36"/>
                    </a:moveTo>
                    <a:lnTo>
                      <a:pt x="48" y="36"/>
                    </a:lnTo>
                    <a:lnTo>
                      <a:pt x="60" y="30"/>
                    </a:lnTo>
                    <a:lnTo>
                      <a:pt x="66" y="18"/>
                    </a:lnTo>
                    <a:lnTo>
                      <a:pt x="60" y="12"/>
                    </a:lnTo>
                    <a:lnTo>
                      <a:pt x="48" y="0"/>
                    </a:lnTo>
                    <a:lnTo>
                      <a:pt x="30" y="0"/>
                    </a:lnTo>
                    <a:lnTo>
                      <a:pt x="18" y="0"/>
                    </a:lnTo>
                    <a:lnTo>
                      <a:pt x="6" y="12"/>
                    </a:lnTo>
                    <a:lnTo>
                      <a:pt x="0" y="18"/>
                    </a:lnTo>
                    <a:lnTo>
                      <a:pt x="6" y="30"/>
                    </a:lnTo>
                    <a:lnTo>
                      <a:pt x="18" y="36"/>
                    </a:lnTo>
                    <a:lnTo>
                      <a:pt x="30" y="36"/>
                    </a:lnTo>
                    <a:close/>
                  </a:path>
                </a:pathLst>
              </a:custGeom>
              <a:solidFill>
                <a:srgbClr val="FA8086"/>
              </a:solidFill>
              <a:ln w="9525">
                <a:noFill/>
                <a:round/>
                <a:headEnd/>
                <a:tailEnd/>
              </a:ln>
            </p:spPr>
            <p:txBody>
              <a:bodyPr tIns="91440" bIns="91440"/>
              <a:lstStyle/>
              <a:p>
                <a:endParaRPr lang="en-US"/>
              </a:p>
            </p:txBody>
          </p:sp>
          <p:sp>
            <p:nvSpPr>
              <p:cNvPr id="24111" name="Freeform 116"/>
              <p:cNvSpPr>
                <a:spLocks/>
              </p:cNvSpPr>
              <p:nvPr/>
            </p:nvSpPr>
            <p:spPr bwMode="auto">
              <a:xfrm>
                <a:off x="1418" y="2687"/>
                <a:ext cx="66" cy="36"/>
              </a:xfrm>
              <a:custGeom>
                <a:avLst/>
                <a:gdLst>
                  <a:gd name="T0" fmla="*/ 30 w 66"/>
                  <a:gd name="T1" fmla="*/ 36 h 36"/>
                  <a:gd name="T2" fmla="*/ 48 w 66"/>
                  <a:gd name="T3" fmla="*/ 36 h 36"/>
                  <a:gd name="T4" fmla="*/ 60 w 66"/>
                  <a:gd name="T5" fmla="*/ 30 h 36"/>
                  <a:gd name="T6" fmla="*/ 66 w 66"/>
                  <a:gd name="T7" fmla="*/ 18 h 36"/>
                  <a:gd name="T8" fmla="*/ 66 w 66"/>
                  <a:gd name="T9" fmla="*/ 18 h 36"/>
                  <a:gd name="T10" fmla="*/ 60 w 66"/>
                  <a:gd name="T11" fmla="*/ 12 h 36"/>
                  <a:gd name="T12" fmla="*/ 48 w 66"/>
                  <a:gd name="T13" fmla="*/ 0 h 36"/>
                  <a:gd name="T14" fmla="*/ 30 w 66"/>
                  <a:gd name="T15" fmla="*/ 0 h 36"/>
                  <a:gd name="T16" fmla="*/ 30 w 66"/>
                  <a:gd name="T17" fmla="*/ 0 h 36"/>
                  <a:gd name="T18" fmla="*/ 18 w 66"/>
                  <a:gd name="T19" fmla="*/ 0 h 36"/>
                  <a:gd name="T20" fmla="*/ 6 w 66"/>
                  <a:gd name="T21" fmla="*/ 12 h 36"/>
                  <a:gd name="T22" fmla="*/ 0 w 66"/>
                  <a:gd name="T23" fmla="*/ 18 h 36"/>
                  <a:gd name="T24" fmla="*/ 0 w 66"/>
                  <a:gd name="T25" fmla="*/ 18 h 36"/>
                  <a:gd name="T26" fmla="*/ 6 w 66"/>
                  <a:gd name="T27" fmla="*/ 30 h 36"/>
                  <a:gd name="T28" fmla="*/ 18 w 66"/>
                  <a:gd name="T29" fmla="*/ 36 h 36"/>
                  <a:gd name="T30" fmla="*/ 30 w 66"/>
                  <a:gd name="T31" fmla="*/ 36 h 36"/>
                  <a:gd name="T32" fmla="*/ 30 w 66"/>
                  <a:gd name="T33" fmla="*/ 36 h 36"/>
                  <a:gd name="T34" fmla="*/ 30 w 66"/>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6"/>
                  <a:gd name="T56" fmla="*/ 66 w 6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6">
                    <a:moveTo>
                      <a:pt x="30" y="36"/>
                    </a:moveTo>
                    <a:lnTo>
                      <a:pt x="48" y="36"/>
                    </a:lnTo>
                    <a:lnTo>
                      <a:pt x="60" y="30"/>
                    </a:lnTo>
                    <a:lnTo>
                      <a:pt x="66" y="18"/>
                    </a:lnTo>
                    <a:lnTo>
                      <a:pt x="60" y="12"/>
                    </a:lnTo>
                    <a:lnTo>
                      <a:pt x="48" y="0"/>
                    </a:lnTo>
                    <a:lnTo>
                      <a:pt x="30" y="0"/>
                    </a:lnTo>
                    <a:lnTo>
                      <a:pt x="18" y="0"/>
                    </a:lnTo>
                    <a:lnTo>
                      <a:pt x="6" y="12"/>
                    </a:lnTo>
                    <a:lnTo>
                      <a:pt x="0" y="18"/>
                    </a:lnTo>
                    <a:lnTo>
                      <a:pt x="6" y="30"/>
                    </a:lnTo>
                    <a:lnTo>
                      <a:pt x="18" y="36"/>
                    </a:lnTo>
                    <a:lnTo>
                      <a:pt x="30" y="36"/>
                    </a:lnTo>
                  </a:path>
                </a:pathLst>
              </a:custGeom>
              <a:noFill/>
              <a:ln w="9525">
                <a:solidFill>
                  <a:srgbClr val="000000"/>
                </a:solidFill>
                <a:prstDash val="solid"/>
                <a:round/>
                <a:headEnd/>
                <a:tailEnd/>
              </a:ln>
            </p:spPr>
            <p:txBody>
              <a:bodyPr tIns="91440" bIns="91440"/>
              <a:lstStyle/>
              <a:p>
                <a:endParaRPr lang="en-US"/>
              </a:p>
            </p:txBody>
          </p:sp>
          <p:sp>
            <p:nvSpPr>
              <p:cNvPr id="24112" name="Freeform 117"/>
              <p:cNvSpPr>
                <a:spLocks/>
              </p:cNvSpPr>
              <p:nvPr/>
            </p:nvSpPr>
            <p:spPr bwMode="auto">
              <a:xfrm>
                <a:off x="1358" y="2705"/>
                <a:ext cx="60" cy="42"/>
              </a:xfrm>
              <a:custGeom>
                <a:avLst/>
                <a:gdLst>
                  <a:gd name="T0" fmla="*/ 36 w 60"/>
                  <a:gd name="T1" fmla="*/ 36 h 42"/>
                  <a:gd name="T2" fmla="*/ 54 w 60"/>
                  <a:gd name="T3" fmla="*/ 30 h 42"/>
                  <a:gd name="T4" fmla="*/ 60 w 60"/>
                  <a:gd name="T5" fmla="*/ 18 h 42"/>
                  <a:gd name="T6" fmla="*/ 60 w 60"/>
                  <a:gd name="T7" fmla="*/ 6 h 42"/>
                  <a:gd name="T8" fmla="*/ 60 w 60"/>
                  <a:gd name="T9" fmla="*/ 6 h 42"/>
                  <a:gd name="T10" fmla="*/ 54 w 60"/>
                  <a:gd name="T11" fmla="*/ 0 h 42"/>
                  <a:gd name="T12" fmla="*/ 36 w 60"/>
                  <a:gd name="T13" fmla="*/ 0 h 42"/>
                  <a:gd name="T14" fmla="*/ 24 w 60"/>
                  <a:gd name="T15" fmla="*/ 0 h 42"/>
                  <a:gd name="T16" fmla="*/ 24 w 60"/>
                  <a:gd name="T17" fmla="*/ 0 h 42"/>
                  <a:gd name="T18" fmla="*/ 6 w 60"/>
                  <a:gd name="T19" fmla="*/ 12 h 42"/>
                  <a:gd name="T20" fmla="*/ 0 w 60"/>
                  <a:gd name="T21" fmla="*/ 18 h 42"/>
                  <a:gd name="T22" fmla="*/ 0 w 60"/>
                  <a:gd name="T23" fmla="*/ 30 h 42"/>
                  <a:gd name="T24" fmla="*/ 0 w 60"/>
                  <a:gd name="T25" fmla="*/ 30 h 42"/>
                  <a:gd name="T26" fmla="*/ 6 w 60"/>
                  <a:gd name="T27" fmla="*/ 36 h 42"/>
                  <a:gd name="T28" fmla="*/ 24 w 60"/>
                  <a:gd name="T29" fmla="*/ 42 h 42"/>
                  <a:gd name="T30" fmla="*/ 36 w 60"/>
                  <a:gd name="T31" fmla="*/ 36 h 42"/>
                  <a:gd name="T32" fmla="*/ 36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36" y="36"/>
                    </a:moveTo>
                    <a:lnTo>
                      <a:pt x="54" y="30"/>
                    </a:lnTo>
                    <a:lnTo>
                      <a:pt x="60" y="18"/>
                    </a:lnTo>
                    <a:lnTo>
                      <a:pt x="60" y="6"/>
                    </a:lnTo>
                    <a:lnTo>
                      <a:pt x="54" y="0"/>
                    </a:lnTo>
                    <a:lnTo>
                      <a:pt x="36" y="0"/>
                    </a:lnTo>
                    <a:lnTo>
                      <a:pt x="24" y="0"/>
                    </a:lnTo>
                    <a:lnTo>
                      <a:pt x="6" y="12"/>
                    </a:lnTo>
                    <a:lnTo>
                      <a:pt x="0" y="18"/>
                    </a:lnTo>
                    <a:lnTo>
                      <a:pt x="0" y="30"/>
                    </a:lnTo>
                    <a:lnTo>
                      <a:pt x="6" y="36"/>
                    </a:lnTo>
                    <a:lnTo>
                      <a:pt x="24" y="42"/>
                    </a:lnTo>
                    <a:lnTo>
                      <a:pt x="36" y="36"/>
                    </a:lnTo>
                    <a:close/>
                  </a:path>
                </a:pathLst>
              </a:custGeom>
              <a:solidFill>
                <a:srgbClr val="FA8086"/>
              </a:solidFill>
              <a:ln w="9525">
                <a:noFill/>
                <a:round/>
                <a:headEnd/>
                <a:tailEnd/>
              </a:ln>
            </p:spPr>
            <p:txBody>
              <a:bodyPr tIns="91440" bIns="91440"/>
              <a:lstStyle/>
              <a:p>
                <a:endParaRPr lang="en-US"/>
              </a:p>
            </p:txBody>
          </p:sp>
          <p:sp>
            <p:nvSpPr>
              <p:cNvPr id="24113" name="Freeform 118"/>
              <p:cNvSpPr>
                <a:spLocks/>
              </p:cNvSpPr>
              <p:nvPr/>
            </p:nvSpPr>
            <p:spPr bwMode="auto">
              <a:xfrm>
                <a:off x="1358" y="2705"/>
                <a:ext cx="60" cy="42"/>
              </a:xfrm>
              <a:custGeom>
                <a:avLst/>
                <a:gdLst>
                  <a:gd name="T0" fmla="*/ 36 w 60"/>
                  <a:gd name="T1" fmla="*/ 36 h 42"/>
                  <a:gd name="T2" fmla="*/ 54 w 60"/>
                  <a:gd name="T3" fmla="*/ 30 h 42"/>
                  <a:gd name="T4" fmla="*/ 60 w 60"/>
                  <a:gd name="T5" fmla="*/ 18 h 42"/>
                  <a:gd name="T6" fmla="*/ 60 w 60"/>
                  <a:gd name="T7" fmla="*/ 6 h 42"/>
                  <a:gd name="T8" fmla="*/ 60 w 60"/>
                  <a:gd name="T9" fmla="*/ 6 h 42"/>
                  <a:gd name="T10" fmla="*/ 54 w 60"/>
                  <a:gd name="T11" fmla="*/ 0 h 42"/>
                  <a:gd name="T12" fmla="*/ 36 w 60"/>
                  <a:gd name="T13" fmla="*/ 0 h 42"/>
                  <a:gd name="T14" fmla="*/ 24 w 60"/>
                  <a:gd name="T15" fmla="*/ 0 h 42"/>
                  <a:gd name="T16" fmla="*/ 24 w 60"/>
                  <a:gd name="T17" fmla="*/ 0 h 42"/>
                  <a:gd name="T18" fmla="*/ 6 w 60"/>
                  <a:gd name="T19" fmla="*/ 12 h 42"/>
                  <a:gd name="T20" fmla="*/ 0 w 60"/>
                  <a:gd name="T21" fmla="*/ 18 h 42"/>
                  <a:gd name="T22" fmla="*/ 0 w 60"/>
                  <a:gd name="T23" fmla="*/ 30 h 42"/>
                  <a:gd name="T24" fmla="*/ 0 w 60"/>
                  <a:gd name="T25" fmla="*/ 30 h 42"/>
                  <a:gd name="T26" fmla="*/ 6 w 60"/>
                  <a:gd name="T27" fmla="*/ 36 h 42"/>
                  <a:gd name="T28" fmla="*/ 24 w 60"/>
                  <a:gd name="T29" fmla="*/ 42 h 42"/>
                  <a:gd name="T30" fmla="*/ 36 w 60"/>
                  <a:gd name="T31" fmla="*/ 36 h 42"/>
                  <a:gd name="T32" fmla="*/ 36 w 60"/>
                  <a:gd name="T33" fmla="*/ 36 h 42"/>
                  <a:gd name="T34" fmla="*/ 36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36" y="36"/>
                    </a:moveTo>
                    <a:lnTo>
                      <a:pt x="54" y="30"/>
                    </a:lnTo>
                    <a:lnTo>
                      <a:pt x="60" y="18"/>
                    </a:lnTo>
                    <a:lnTo>
                      <a:pt x="60" y="6"/>
                    </a:lnTo>
                    <a:lnTo>
                      <a:pt x="54" y="0"/>
                    </a:lnTo>
                    <a:lnTo>
                      <a:pt x="36" y="0"/>
                    </a:lnTo>
                    <a:lnTo>
                      <a:pt x="24" y="0"/>
                    </a:lnTo>
                    <a:lnTo>
                      <a:pt x="6" y="12"/>
                    </a:lnTo>
                    <a:lnTo>
                      <a:pt x="0" y="18"/>
                    </a:lnTo>
                    <a:lnTo>
                      <a:pt x="0" y="30"/>
                    </a:lnTo>
                    <a:lnTo>
                      <a:pt x="6" y="36"/>
                    </a:lnTo>
                    <a:lnTo>
                      <a:pt x="24" y="42"/>
                    </a:lnTo>
                    <a:lnTo>
                      <a:pt x="36" y="36"/>
                    </a:lnTo>
                  </a:path>
                </a:pathLst>
              </a:custGeom>
              <a:noFill/>
              <a:ln w="9525">
                <a:solidFill>
                  <a:srgbClr val="000000"/>
                </a:solidFill>
                <a:prstDash val="solid"/>
                <a:round/>
                <a:headEnd/>
                <a:tailEnd/>
              </a:ln>
            </p:spPr>
            <p:txBody>
              <a:bodyPr tIns="91440" bIns="91440"/>
              <a:lstStyle/>
              <a:p>
                <a:endParaRPr lang="en-US"/>
              </a:p>
            </p:txBody>
          </p:sp>
          <p:sp>
            <p:nvSpPr>
              <p:cNvPr id="24114" name="Freeform 119"/>
              <p:cNvSpPr>
                <a:spLocks/>
              </p:cNvSpPr>
              <p:nvPr/>
            </p:nvSpPr>
            <p:spPr bwMode="auto">
              <a:xfrm>
                <a:off x="1310" y="2735"/>
                <a:ext cx="54" cy="54"/>
              </a:xfrm>
              <a:custGeom>
                <a:avLst/>
                <a:gdLst>
                  <a:gd name="T0" fmla="*/ 42 w 54"/>
                  <a:gd name="T1" fmla="*/ 42 h 54"/>
                  <a:gd name="T2" fmla="*/ 54 w 54"/>
                  <a:gd name="T3" fmla="*/ 30 h 54"/>
                  <a:gd name="T4" fmla="*/ 54 w 54"/>
                  <a:gd name="T5" fmla="*/ 18 h 54"/>
                  <a:gd name="T6" fmla="*/ 48 w 54"/>
                  <a:gd name="T7" fmla="*/ 6 h 54"/>
                  <a:gd name="T8" fmla="*/ 48 w 54"/>
                  <a:gd name="T9" fmla="*/ 6 h 54"/>
                  <a:gd name="T10" fmla="*/ 42 w 54"/>
                  <a:gd name="T11" fmla="*/ 0 h 54"/>
                  <a:gd name="T12" fmla="*/ 24 w 54"/>
                  <a:gd name="T13" fmla="*/ 6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42"/>
                    </a:moveTo>
                    <a:lnTo>
                      <a:pt x="54" y="30"/>
                    </a:lnTo>
                    <a:lnTo>
                      <a:pt x="54" y="18"/>
                    </a:lnTo>
                    <a:lnTo>
                      <a:pt x="48" y="6"/>
                    </a:lnTo>
                    <a:lnTo>
                      <a:pt x="42" y="0"/>
                    </a:lnTo>
                    <a:lnTo>
                      <a:pt x="24" y="6"/>
                    </a:lnTo>
                    <a:lnTo>
                      <a:pt x="12" y="12"/>
                    </a:lnTo>
                    <a:lnTo>
                      <a:pt x="0" y="24"/>
                    </a:lnTo>
                    <a:lnTo>
                      <a:pt x="0" y="42"/>
                    </a:lnTo>
                    <a:lnTo>
                      <a:pt x="6" y="48"/>
                    </a:lnTo>
                    <a:lnTo>
                      <a:pt x="12" y="54"/>
                    </a:lnTo>
                    <a:lnTo>
                      <a:pt x="30" y="48"/>
                    </a:lnTo>
                    <a:lnTo>
                      <a:pt x="42" y="42"/>
                    </a:lnTo>
                    <a:close/>
                  </a:path>
                </a:pathLst>
              </a:custGeom>
              <a:solidFill>
                <a:srgbClr val="FA8086"/>
              </a:solidFill>
              <a:ln w="9525">
                <a:noFill/>
                <a:round/>
                <a:headEnd/>
                <a:tailEnd/>
              </a:ln>
            </p:spPr>
            <p:txBody>
              <a:bodyPr tIns="91440" bIns="91440"/>
              <a:lstStyle/>
              <a:p>
                <a:endParaRPr lang="en-US"/>
              </a:p>
            </p:txBody>
          </p:sp>
          <p:sp>
            <p:nvSpPr>
              <p:cNvPr id="24115" name="Freeform 120"/>
              <p:cNvSpPr>
                <a:spLocks/>
              </p:cNvSpPr>
              <p:nvPr/>
            </p:nvSpPr>
            <p:spPr bwMode="auto">
              <a:xfrm>
                <a:off x="1310" y="2735"/>
                <a:ext cx="54" cy="54"/>
              </a:xfrm>
              <a:custGeom>
                <a:avLst/>
                <a:gdLst>
                  <a:gd name="T0" fmla="*/ 42 w 54"/>
                  <a:gd name="T1" fmla="*/ 42 h 54"/>
                  <a:gd name="T2" fmla="*/ 54 w 54"/>
                  <a:gd name="T3" fmla="*/ 30 h 54"/>
                  <a:gd name="T4" fmla="*/ 54 w 54"/>
                  <a:gd name="T5" fmla="*/ 18 h 54"/>
                  <a:gd name="T6" fmla="*/ 48 w 54"/>
                  <a:gd name="T7" fmla="*/ 6 h 54"/>
                  <a:gd name="T8" fmla="*/ 48 w 54"/>
                  <a:gd name="T9" fmla="*/ 6 h 54"/>
                  <a:gd name="T10" fmla="*/ 42 w 54"/>
                  <a:gd name="T11" fmla="*/ 0 h 54"/>
                  <a:gd name="T12" fmla="*/ 24 w 54"/>
                  <a:gd name="T13" fmla="*/ 6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4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42"/>
                    </a:moveTo>
                    <a:lnTo>
                      <a:pt x="54" y="30"/>
                    </a:lnTo>
                    <a:lnTo>
                      <a:pt x="54" y="18"/>
                    </a:lnTo>
                    <a:lnTo>
                      <a:pt x="48" y="6"/>
                    </a:lnTo>
                    <a:lnTo>
                      <a:pt x="42" y="0"/>
                    </a:lnTo>
                    <a:lnTo>
                      <a:pt x="24" y="6"/>
                    </a:lnTo>
                    <a:lnTo>
                      <a:pt x="12" y="12"/>
                    </a:lnTo>
                    <a:lnTo>
                      <a:pt x="0" y="24"/>
                    </a:lnTo>
                    <a:lnTo>
                      <a:pt x="0" y="42"/>
                    </a:lnTo>
                    <a:lnTo>
                      <a:pt x="6" y="48"/>
                    </a:lnTo>
                    <a:lnTo>
                      <a:pt x="12" y="54"/>
                    </a:lnTo>
                    <a:lnTo>
                      <a:pt x="30" y="48"/>
                    </a:lnTo>
                    <a:lnTo>
                      <a:pt x="42" y="42"/>
                    </a:lnTo>
                  </a:path>
                </a:pathLst>
              </a:custGeom>
              <a:noFill/>
              <a:ln w="9525">
                <a:solidFill>
                  <a:srgbClr val="000000"/>
                </a:solidFill>
                <a:prstDash val="solid"/>
                <a:round/>
                <a:headEnd/>
                <a:tailEnd/>
              </a:ln>
            </p:spPr>
            <p:txBody>
              <a:bodyPr tIns="91440" bIns="91440"/>
              <a:lstStyle/>
              <a:p>
                <a:endParaRPr lang="en-US"/>
              </a:p>
            </p:txBody>
          </p:sp>
          <p:sp>
            <p:nvSpPr>
              <p:cNvPr id="24116" name="Freeform 121"/>
              <p:cNvSpPr>
                <a:spLocks/>
              </p:cNvSpPr>
              <p:nvPr/>
            </p:nvSpPr>
            <p:spPr bwMode="auto">
              <a:xfrm>
                <a:off x="1286" y="2789"/>
                <a:ext cx="42" cy="54"/>
              </a:xfrm>
              <a:custGeom>
                <a:avLst/>
                <a:gdLst>
                  <a:gd name="T0" fmla="*/ 36 w 42"/>
                  <a:gd name="T1" fmla="*/ 36 h 54"/>
                  <a:gd name="T2" fmla="*/ 42 w 42"/>
                  <a:gd name="T3" fmla="*/ 18 h 54"/>
                  <a:gd name="T4" fmla="*/ 42 w 42"/>
                  <a:gd name="T5" fmla="*/ 6 h 54"/>
                  <a:gd name="T6" fmla="*/ 30 w 42"/>
                  <a:gd name="T7" fmla="*/ 0 h 54"/>
                  <a:gd name="T8" fmla="*/ 30 w 42"/>
                  <a:gd name="T9" fmla="*/ 0 h 54"/>
                  <a:gd name="T10" fmla="*/ 18 w 42"/>
                  <a:gd name="T11" fmla="*/ 0 h 54"/>
                  <a:gd name="T12" fmla="*/ 12 w 42"/>
                  <a:gd name="T13" fmla="*/ 6 h 54"/>
                  <a:gd name="T14" fmla="*/ 0 w 42"/>
                  <a:gd name="T15" fmla="*/ 18 h 54"/>
                  <a:gd name="T16" fmla="*/ 0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36"/>
                    </a:moveTo>
                    <a:lnTo>
                      <a:pt x="42" y="18"/>
                    </a:lnTo>
                    <a:lnTo>
                      <a:pt x="42" y="6"/>
                    </a:lnTo>
                    <a:lnTo>
                      <a:pt x="30" y="0"/>
                    </a:lnTo>
                    <a:lnTo>
                      <a:pt x="18" y="0"/>
                    </a:lnTo>
                    <a:lnTo>
                      <a:pt x="12" y="6"/>
                    </a:lnTo>
                    <a:lnTo>
                      <a:pt x="0" y="18"/>
                    </a:lnTo>
                    <a:lnTo>
                      <a:pt x="0" y="36"/>
                    </a:lnTo>
                    <a:lnTo>
                      <a:pt x="0" y="48"/>
                    </a:lnTo>
                    <a:lnTo>
                      <a:pt x="6" y="54"/>
                    </a:lnTo>
                    <a:lnTo>
                      <a:pt x="18" y="54"/>
                    </a:lnTo>
                    <a:lnTo>
                      <a:pt x="30" y="48"/>
                    </a:lnTo>
                    <a:lnTo>
                      <a:pt x="36" y="36"/>
                    </a:lnTo>
                    <a:close/>
                  </a:path>
                </a:pathLst>
              </a:custGeom>
              <a:solidFill>
                <a:srgbClr val="FA8086"/>
              </a:solidFill>
              <a:ln w="9525">
                <a:noFill/>
                <a:round/>
                <a:headEnd/>
                <a:tailEnd/>
              </a:ln>
            </p:spPr>
            <p:txBody>
              <a:bodyPr tIns="91440" bIns="91440"/>
              <a:lstStyle/>
              <a:p>
                <a:endParaRPr lang="en-US"/>
              </a:p>
            </p:txBody>
          </p:sp>
          <p:sp>
            <p:nvSpPr>
              <p:cNvPr id="24117" name="Freeform 122"/>
              <p:cNvSpPr>
                <a:spLocks/>
              </p:cNvSpPr>
              <p:nvPr/>
            </p:nvSpPr>
            <p:spPr bwMode="auto">
              <a:xfrm>
                <a:off x="1286" y="2789"/>
                <a:ext cx="42" cy="54"/>
              </a:xfrm>
              <a:custGeom>
                <a:avLst/>
                <a:gdLst>
                  <a:gd name="T0" fmla="*/ 36 w 42"/>
                  <a:gd name="T1" fmla="*/ 36 h 54"/>
                  <a:gd name="T2" fmla="*/ 42 w 42"/>
                  <a:gd name="T3" fmla="*/ 18 h 54"/>
                  <a:gd name="T4" fmla="*/ 42 w 42"/>
                  <a:gd name="T5" fmla="*/ 6 h 54"/>
                  <a:gd name="T6" fmla="*/ 30 w 42"/>
                  <a:gd name="T7" fmla="*/ 0 h 54"/>
                  <a:gd name="T8" fmla="*/ 30 w 42"/>
                  <a:gd name="T9" fmla="*/ 0 h 54"/>
                  <a:gd name="T10" fmla="*/ 18 w 42"/>
                  <a:gd name="T11" fmla="*/ 0 h 54"/>
                  <a:gd name="T12" fmla="*/ 12 w 42"/>
                  <a:gd name="T13" fmla="*/ 6 h 54"/>
                  <a:gd name="T14" fmla="*/ 0 w 42"/>
                  <a:gd name="T15" fmla="*/ 18 h 54"/>
                  <a:gd name="T16" fmla="*/ 0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36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36"/>
                    </a:moveTo>
                    <a:lnTo>
                      <a:pt x="42" y="18"/>
                    </a:lnTo>
                    <a:lnTo>
                      <a:pt x="42" y="6"/>
                    </a:lnTo>
                    <a:lnTo>
                      <a:pt x="30" y="0"/>
                    </a:lnTo>
                    <a:lnTo>
                      <a:pt x="18" y="0"/>
                    </a:lnTo>
                    <a:lnTo>
                      <a:pt x="12" y="6"/>
                    </a:lnTo>
                    <a:lnTo>
                      <a:pt x="0" y="18"/>
                    </a:lnTo>
                    <a:lnTo>
                      <a:pt x="0" y="36"/>
                    </a:lnTo>
                    <a:lnTo>
                      <a:pt x="0" y="48"/>
                    </a:lnTo>
                    <a:lnTo>
                      <a:pt x="6" y="54"/>
                    </a:lnTo>
                    <a:lnTo>
                      <a:pt x="18" y="54"/>
                    </a:lnTo>
                    <a:lnTo>
                      <a:pt x="30" y="48"/>
                    </a:lnTo>
                    <a:lnTo>
                      <a:pt x="36" y="36"/>
                    </a:lnTo>
                  </a:path>
                </a:pathLst>
              </a:custGeom>
              <a:noFill/>
              <a:ln w="9525">
                <a:solidFill>
                  <a:srgbClr val="000000"/>
                </a:solidFill>
                <a:prstDash val="solid"/>
                <a:round/>
                <a:headEnd/>
                <a:tailEnd/>
              </a:ln>
            </p:spPr>
            <p:txBody>
              <a:bodyPr tIns="91440" bIns="91440"/>
              <a:lstStyle/>
              <a:p>
                <a:endParaRPr lang="en-US"/>
              </a:p>
            </p:txBody>
          </p:sp>
          <p:sp>
            <p:nvSpPr>
              <p:cNvPr id="24118" name="Freeform 123"/>
              <p:cNvSpPr>
                <a:spLocks/>
              </p:cNvSpPr>
              <p:nvPr/>
            </p:nvSpPr>
            <p:spPr bwMode="auto">
              <a:xfrm>
                <a:off x="1310" y="2825"/>
                <a:ext cx="42" cy="48"/>
              </a:xfrm>
              <a:custGeom>
                <a:avLst/>
                <a:gdLst>
                  <a:gd name="T0" fmla="*/ 42 w 42"/>
                  <a:gd name="T1" fmla="*/ 24 h 48"/>
                  <a:gd name="T2" fmla="*/ 36 w 42"/>
                  <a:gd name="T3" fmla="*/ 12 h 48"/>
                  <a:gd name="T4" fmla="*/ 30 w 42"/>
                  <a:gd name="T5" fmla="*/ 0 h 48"/>
                  <a:gd name="T6" fmla="*/ 24 w 42"/>
                  <a:gd name="T7" fmla="*/ 0 h 48"/>
                  <a:gd name="T8" fmla="*/ 24 w 42"/>
                  <a:gd name="T9" fmla="*/ 0 h 48"/>
                  <a:gd name="T10" fmla="*/ 12 w 42"/>
                  <a:gd name="T11" fmla="*/ 0 h 48"/>
                  <a:gd name="T12" fmla="*/ 6 w 42"/>
                  <a:gd name="T13" fmla="*/ 12 h 48"/>
                  <a:gd name="T14" fmla="*/ 0 w 42"/>
                  <a:gd name="T15" fmla="*/ 24 h 48"/>
                  <a:gd name="T16" fmla="*/ 0 w 42"/>
                  <a:gd name="T17" fmla="*/ 24 h 48"/>
                  <a:gd name="T18" fmla="*/ 6 w 42"/>
                  <a:gd name="T19" fmla="*/ 36 h 48"/>
                  <a:gd name="T20" fmla="*/ 12 w 42"/>
                  <a:gd name="T21" fmla="*/ 48 h 48"/>
                  <a:gd name="T22" fmla="*/ 24 w 42"/>
                  <a:gd name="T23" fmla="*/ 48 h 48"/>
                  <a:gd name="T24" fmla="*/ 24 w 42"/>
                  <a:gd name="T25" fmla="*/ 48 h 48"/>
                  <a:gd name="T26" fmla="*/ 30 w 42"/>
                  <a:gd name="T27" fmla="*/ 48 h 48"/>
                  <a:gd name="T28" fmla="*/ 36 w 42"/>
                  <a:gd name="T29" fmla="*/ 36 h 48"/>
                  <a:gd name="T30" fmla="*/ 42 w 42"/>
                  <a:gd name="T31" fmla="*/ 24 h 48"/>
                  <a:gd name="T32" fmla="*/ 42 w 42"/>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42" y="24"/>
                    </a:moveTo>
                    <a:lnTo>
                      <a:pt x="36" y="12"/>
                    </a:lnTo>
                    <a:lnTo>
                      <a:pt x="30" y="0"/>
                    </a:lnTo>
                    <a:lnTo>
                      <a:pt x="24" y="0"/>
                    </a:lnTo>
                    <a:lnTo>
                      <a:pt x="12" y="0"/>
                    </a:lnTo>
                    <a:lnTo>
                      <a:pt x="6" y="12"/>
                    </a:lnTo>
                    <a:lnTo>
                      <a:pt x="0" y="24"/>
                    </a:lnTo>
                    <a:lnTo>
                      <a:pt x="6" y="36"/>
                    </a:lnTo>
                    <a:lnTo>
                      <a:pt x="12" y="48"/>
                    </a:lnTo>
                    <a:lnTo>
                      <a:pt x="24" y="48"/>
                    </a:lnTo>
                    <a:lnTo>
                      <a:pt x="30" y="48"/>
                    </a:lnTo>
                    <a:lnTo>
                      <a:pt x="36" y="36"/>
                    </a:lnTo>
                    <a:lnTo>
                      <a:pt x="42" y="24"/>
                    </a:lnTo>
                    <a:close/>
                  </a:path>
                </a:pathLst>
              </a:custGeom>
              <a:solidFill>
                <a:srgbClr val="FA8086"/>
              </a:solidFill>
              <a:ln w="9525">
                <a:noFill/>
                <a:round/>
                <a:headEnd/>
                <a:tailEnd/>
              </a:ln>
            </p:spPr>
            <p:txBody>
              <a:bodyPr tIns="91440" bIns="91440"/>
              <a:lstStyle/>
              <a:p>
                <a:endParaRPr lang="en-US"/>
              </a:p>
            </p:txBody>
          </p:sp>
          <p:sp>
            <p:nvSpPr>
              <p:cNvPr id="24119" name="Freeform 124"/>
              <p:cNvSpPr>
                <a:spLocks/>
              </p:cNvSpPr>
              <p:nvPr/>
            </p:nvSpPr>
            <p:spPr bwMode="auto">
              <a:xfrm>
                <a:off x="1310" y="2825"/>
                <a:ext cx="42" cy="48"/>
              </a:xfrm>
              <a:custGeom>
                <a:avLst/>
                <a:gdLst>
                  <a:gd name="T0" fmla="*/ 42 w 42"/>
                  <a:gd name="T1" fmla="*/ 24 h 48"/>
                  <a:gd name="T2" fmla="*/ 36 w 42"/>
                  <a:gd name="T3" fmla="*/ 12 h 48"/>
                  <a:gd name="T4" fmla="*/ 30 w 42"/>
                  <a:gd name="T5" fmla="*/ 0 h 48"/>
                  <a:gd name="T6" fmla="*/ 24 w 42"/>
                  <a:gd name="T7" fmla="*/ 0 h 48"/>
                  <a:gd name="T8" fmla="*/ 24 w 42"/>
                  <a:gd name="T9" fmla="*/ 0 h 48"/>
                  <a:gd name="T10" fmla="*/ 12 w 42"/>
                  <a:gd name="T11" fmla="*/ 0 h 48"/>
                  <a:gd name="T12" fmla="*/ 6 w 42"/>
                  <a:gd name="T13" fmla="*/ 12 h 48"/>
                  <a:gd name="T14" fmla="*/ 0 w 42"/>
                  <a:gd name="T15" fmla="*/ 24 h 48"/>
                  <a:gd name="T16" fmla="*/ 0 w 42"/>
                  <a:gd name="T17" fmla="*/ 24 h 48"/>
                  <a:gd name="T18" fmla="*/ 6 w 42"/>
                  <a:gd name="T19" fmla="*/ 36 h 48"/>
                  <a:gd name="T20" fmla="*/ 12 w 42"/>
                  <a:gd name="T21" fmla="*/ 48 h 48"/>
                  <a:gd name="T22" fmla="*/ 24 w 42"/>
                  <a:gd name="T23" fmla="*/ 48 h 48"/>
                  <a:gd name="T24" fmla="*/ 24 w 42"/>
                  <a:gd name="T25" fmla="*/ 48 h 48"/>
                  <a:gd name="T26" fmla="*/ 30 w 42"/>
                  <a:gd name="T27" fmla="*/ 48 h 48"/>
                  <a:gd name="T28" fmla="*/ 36 w 42"/>
                  <a:gd name="T29" fmla="*/ 36 h 48"/>
                  <a:gd name="T30" fmla="*/ 42 w 42"/>
                  <a:gd name="T31" fmla="*/ 24 h 48"/>
                  <a:gd name="T32" fmla="*/ 42 w 42"/>
                  <a:gd name="T33" fmla="*/ 24 h 48"/>
                  <a:gd name="T34" fmla="*/ 42 w 42"/>
                  <a:gd name="T35" fmla="*/ 2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42" y="24"/>
                    </a:moveTo>
                    <a:lnTo>
                      <a:pt x="36" y="12"/>
                    </a:lnTo>
                    <a:lnTo>
                      <a:pt x="30" y="0"/>
                    </a:lnTo>
                    <a:lnTo>
                      <a:pt x="24" y="0"/>
                    </a:lnTo>
                    <a:lnTo>
                      <a:pt x="12" y="0"/>
                    </a:lnTo>
                    <a:lnTo>
                      <a:pt x="6" y="12"/>
                    </a:lnTo>
                    <a:lnTo>
                      <a:pt x="0" y="24"/>
                    </a:lnTo>
                    <a:lnTo>
                      <a:pt x="6" y="36"/>
                    </a:lnTo>
                    <a:lnTo>
                      <a:pt x="12" y="48"/>
                    </a:lnTo>
                    <a:lnTo>
                      <a:pt x="24" y="48"/>
                    </a:lnTo>
                    <a:lnTo>
                      <a:pt x="30" y="48"/>
                    </a:lnTo>
                    <a:lnTo>
                      <a:pt x="36" y="36"/>
                    </a:lnTo>
                    <a:lnTo>
                      <a:pt x="42" y="24"/>
                    </a:lnTo>
                  </a:path>
                </a:pathLst>
              </a:custGeom>
              <a:noFill/>
              <a:ln w="9525">
                <a:solidFill>
                  <a:srgbClr val="000000"/>
                </a:solidFill>
                <a:prstDash val="solid"/>
                <a:round/>
                <a:headEnd/>
                <a:tailEnd/>
              </a:ln>
            </p:spPr>
            <p:txBody>
              <a:bodyPr tIns="91440" bIns="91440"/>
              <a:lstStyle/>
              <a:p>
                <a:endParaRPr lang="en-US"/>
              </a:p>
            </p:txBody>
          </p:sp>
          <p:sp>
            <p:nvSpPr>
              <p:cNvPr id="24120" name="Freeform 125"/>
              <p:cNvSpPr>
                <a:spLocks/>
              </p:cNvSpPr>
              <p:nvPr/>
            </p:nvSpPr>
            <p:spPr bwMode="auto">
              <a:xfrm>
                <a:off x="1316" y="2873"/>
                <a:ext cx="42" cy="54"/>
              </a:xfrm>
              <a:custGeom>
                <a:avLst/>
                <a:gdLst>
                  <a:gd name="T0" fmla="*/ 36 w 42"/>
                  <a:gd name="T1" fmla="*/ 18 h 54"/>
                  <a:gd name="T2" fmla="*/ 30 w 42"/>
                  <a:gd name="T3" fmla="*/ 6 h 54"/>
                  <a:gd name="T4" fmla="*/ 18 w 42"/>
                  <a:gd name="T5" fmla="*/ 0 h 54"/>
                  <a:gd name="T6" fmla="*/ 6 w 42"/>
                  <a:gd name="T7" fmla="*/ 0 h 54"/>
                  <a:gd name="T8" fmla="*/ 6 w 42"/>
                  <a:gd name="T9" fmla="*/ 0 h 54"/>
                  <a:gd name="T10" fmla="*/ 0 w 42"/>
                  <a:gd name="T11" fmla="*/ 6 h 54"/>
                  <a:gd name="T12" fmla="*/ 0 w 42"/>
                  <a:gd name="T13" fmla="*/ 18 h 54"/>
                  <a:gd name="T14" fmla="*/ 0 w 42"/>
                  <a:gd name="T15" fmla="*/ 36 h 54"/>
                  <a:gd name="T16" fmla="*/ 0 w 42"/>
                  <a:gd name="T17" fmla="*/ 36 h 54"/>
                  <a:gd name="T18" fmla="*/ 12 w 42"/>
                  <a:gd name="T19" fmla="*/ 48 h 54"/>
                  <a:gd name="T20" fmla="*/ 18 w 42"/>
                  <a:gd name="T21" fmla="*/ 54 h 54"/>
                  <a:gd name="T22" fmla="*/ 30 w 42"/>
                  <a:gd name="T23" fmla="*/ 54 h 54"/>
                  <a:gd name="T24" fmla="*/ 30 w 42"/>
                  <a:gd name="T25" fmla="*/ 54 h 54"/>
                  <a:gd name="T26" fmla="*/ 36 w 42"/>
                  <a:gd name="T27" fmla="*/ 42 h 54"/>
                  <a:gd name="T28" fmla="*/ 42 w 42"/>
                  <a:gd name="T29" fmla="*/ 30 h 54"/>
                  <a:gd name="T30" fmla="*/ 36 w 42"/>
                  <a:gd name="T31" fmla="*/ 18 h 54"/>
                  <a:gd name="T32" fmla="*/ 36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18"/>
                    </a:moveTo>
                    <a:lnTo>
                      <a:pt x="30" y="6"/>
                    </a:lnTo>
                    <a:lnTo>
                      <a:pt x="18" y="0"/>
                    </a:lnTo>
                    <a:lnTo>
                      <a:pt x="6" y="0"/>
                    </a:lnTo>
                    <a:lnTo>
                      <a:pt x="0" y="6"/>
                    </a:lnTo>
                    <a:lnTo>
                      <a:pt x="0" y="18"/>
                    </a:lnTo>
                    <a:lnTo>
                      <a:pt x="0" y="36"/>
                    </a:lnTo>
                    <a:lnTo>
                      <a:pt x="12" y="48"/>
                    </a:lnTo>
                    <a:lnTo>
                      <a:pt x="18" y="54"/>
                    </a:lnTo>
                    <a:lnTo>
                      <a:pt x="30" y="54"/>
                    </a:lnTo>
                    <a:lnTo>
                      <a:pt x="36" y="42"/>
                    </a:lnTo>
                    <a:lnTo>
                      <a:pt x="42" y="30"/>
                    </a:lnTo>
                    <a:lnTo>
                      <a:pt x="36" y="18"/>
                    </a:lnTo>
                    <a:close/>
                  </a:path>
                </a:pathLst>
              </a:custGeom>
              <a:solidFill>
                <a:srgbClr val="FA8086"/>
              </a:solidFill>
              <a:ln w="9525">
                <a:noFill/>
                <a:round/>
                <a:headEnd/>
                <a:tailEnd/>
              </a:ln>
            </p:spPr>
            <p:txBody>
              <a:bodyPr tIns="91440" bIns="91440"/>
              <a:lstStyle/>
              <a:p>
                <a:endParaRPr lang="en-US"/>
              </a:p>
            </p:txBody>
          </p:sp>
          <p:sp>
            <p:nvSpPr>
              <p:cNvPr id="24121" name="Freeform 126"/>
              <p:cNvSpPr>
                <a:spLocks/>
              </p:cNvSpPr>
              <p:nvPr/>
            </p:nvSpPr>
            <p:spPr bwMode="auto">
              <a:xfrm>
                <a:off x="1316" y="2873"/>
                <a:ext cx="42" cy="54"/>
              </a:xfrm>
              <a:custGeom>
                <a:avLst/>
                <a:gdLst>
                  <a:gd name="T0" fmla="*/ 36 w 42"/>
                  <a:gd name="T1" fmla="*/ 18 h 54"/>
                  <a:gd name="T2" fmla="*/ 30 w 42"/>
                  <a:gd name="T3" fmla="*/ 6 h 54"/>
                  <a:gd name="T4" fmla="*/ 18 w 42"/>
                  <a:gd name="T5" fmla="*/ 0 h 54"/>
                  <a:gd name="T6" fmla="*/ 6 w 42"/>
                  <a:gd name="T7" fmla="*/ 0 h 54"/>
                  <a:gd name="T8" fmla="*/ 6 w 42"/>
                  <a:gd name="T9" fmla="*/ 0 h 54"/>
                  <a:gd name="T10" fmla="*/ 0 w 42"/>
                  <a:gd name="T11" fmla="*/ 6 h 54"/>
                  <a:gd name="T12" fmla="*/ 0 w 42"/>
                  <a:gd name="T13" fmla="*/ 18 h 54"/>
                  <a:gd name="T14" fmla="*/ 0 w 42"/>
                  <a:gd name="T15" fmla="*/ 36 h 54"/>
                  <a:gd name="T16" fmla="*/ 0 w 42"/>
                  <a:gd name="T17" fmla="*/ 36 h 54"/>
                  <a:gd name="T18" fmla="*/ 12 w 42"/>
                  <a:gd name="T19" fmla="*/ 48 h 54"/>
                  <a:gd name="T20" fmla="*/ 18 w 42"/>
                  <a:gd name="T21" fmla="*/ 54 h 54"/>
                  <a:gd name="T22" fmla="*/ 30 w 42"/>
                  <a:gd name="T23" fmla="*/ 54 h 54"/>
                  <a:gd name="T24" fmla="*/ 30 w 42"/>
                  <a:gd name="T25" fmla="*/ 54 h 54"/>
                  <a:gd name="T26" fmla="*/ 36 w 42"/>
                  <a:gd name="T27" fmla="*/ 42 h 54"/>
                  <a:gd name="T28" fmla="*/ 42 w 42"/>
                  <a:gd name="T29" fmla="*/ 30 h 54"/>
                  <a:gd name="T30" fmla="*/ 36 w 42"/>
                  <a:gd name="T31" fmla="*/ 18 h 54"/>
                  <a:gd name="T32" fmla="*/ 36 w 42"/>
                  <a:gd name="T33" fmla="*/ 18 h 54"/>
                  <a:gd name="T34" fmla="*/ 36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18"/>
                    </a:moveTo>
                    <a:lnTo>
                      <a:pt x="30" y="6"/>
                    </a:lnTo>
                    <a:lnTo>
                      <a:pt x="18" y="0"/>
                    </a:lnTo>
                    <a:lnTo>
                      <a:pt x="6" y="0"/>
                    </a:lnTo>
                    <a:lnTo>
                      <a:pt x="0" y="6"/>
                    </a:lnTo>
                    <a:lnTo>
                      <a:pt x="0" y="18"/>
                    </a:lnTo>
                    <a:lnTo>
                      <a:pt x="0" y="36"/>
                    </a:lnTo>
                    <a:lnTo>
                      <a:pt x="12" y="48"/>
                    </a:lnTo>
                    <a:lnTo>
                      <a:pt x="18" y="54"/>
                    </a:lnTo>
                    <a:lnTo>
                      <a:pt x="30" y="54"/>
                    </a:lnTo>
                    <a:lnTo>
                      <a:pt x="36" y="42"/>
                    </a:lnTo>
                    <a:lnTo>
                      <a:pt x="42" y="30"/>
                    </a:lnTo>
                    <a:lnTo>
                      <a:pt x="36" y="18"/>
                    </a:lnTo>
                  </a:path>
                </a:pathLst>
              </a:custGeom>
              <a:noFill/>
              <a:ln w="9525">
                <a:solidFill>
                  <a:srgbClr val="000000"/>
                </a:solidFill>
                <a:prstDash val="solid"/>
                <a:round/>
                <a:headEnd/>
                <a:tailEnd/>
              </a:ln>
            </p:spPr>
            <p:txBody>
              <a:bodyPr tIns="91440" bIns="91440"/>
              <a:lstStyle/>
              <a:p>
                <a:endParaRPr lang="en-US"/>
              </a:p>
            </p:txBody>
          </p:sp>
          <p:sp>
            <p:nvSpPr>
              <p:cNvPr id="24122" name="Freeform 127"/>
              <p:cNvSpPr>
                <a:spLocks/>
              </p:cNvSpPr>
              <p:nvPr/>
            </p:nvSpPr>
            <p:spPr bwMode="auto">
              <a:xfrm>
                <a:off x="1334" y="2921"/>
                <a:ext cx="48" cy="48"/>
              </a:xfrm>
              <a:custGeom>
                <a:avLst/>
                <a:gdLst>
                  <a:gd name="T0" fmla="*/ 36 w 48"/>
                  <a:gd name="T1" fmla="*/ 12 h 48"/>
                  <a:gd name="T2" fmla="*/ 24 w 48"/>
                  <a:gd name="T3" fmla="*/ 0 h 48"/>
                  <a:gd name="T4" fmla="*/ 12 w 48"/>
                  <a:gd name="T5" fmla="*/ 0 h 48"/>
                  <a:gd name="T6" fmla="*/ 6 w 48"/>
                  <a:gd name="T7" fmla="*/ 6 h 48"/>
                  <a:gd name="T8" fmla="*/ 6 w 48"/>
                  <a:gd name="T9" fmla="*/ 6 h 48"/>
                  <a:gd name="T10" fmla="*/ 0 w 48"/>
                  <a:gd name="T11" fmla="*/ 12 h 48"/>
                  <a:gd name="T12" fmla="*/ 0 w 48"/>
                  <a:gd name="T13" fmla="*/ 24 h 48"/>
                  <a:gd name="T14" fmla="*/ 12 w 48"/>
                  <a:gd name="T15" fmla="*/ 36 h 48"/>
                  <a:gd name="T16" fmla="*/ 12 w 48"/>
                  <a:gd name="T17" fmla="*/ 36 h 48"/>
                  <a:gd name="T18" fmla="*/ 24 w 48"/>
                  <a:gd name="T19" fmla="*/ 42 h 48"/>
                  <a:gd name="T20" fmla="*/ 36 w 48"/>
                  <a:gd name="T21" fmla="*/ 48 h 48"/>
                  <a:gd name="T22" fmla="*/ 42 w 48"/>
                  <a:gd name="T23" fmla="*/ 42 h 48"/>
                  <a:gd name="T24" fmla="*/ 42 w 48"/>
                  <a:gd name="T25" fmla="*/ 42 h 48"/>
                  <a:gd name="T26" fmla="*/ 48 w 48"/>
                  <a:gd name="T27" fmla="*/ 36 h 48"/>
                  <a:gd name="T28" fmla="*/ 48 w 48"/>
                  <a:gd name="T29" fmla="*/ 24 h 48"/>
                  <a:gd name="T30" fmla="*/ 36 w 48"/>
                  <a:gd name="T31" fmla="*/ 12 h 48"/>
                  <a:gd name="T32" fmla="*/ 36 w 48"/>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6" y="12"/>
                    </a:moveTo>
                    <a:lnTo>
                      <a:pt x="24" y="0"/>
                    </a:lnTo>
                    <a:lnTo>
                      <a:pt x="12" y="0"/>
                    </a:lnTo>
                    <a:lnTo>
                      <a:pt x="6" y="6"/>
                    </a:lnTo>
                    <a:lnTo>
                      <a:pt x="0" y="12"/>
                    </a:lnTo>
                    <a:lnTo>
                      <a:pt x="0" y="24"/>
                    </a:lnTo>
                    <a:lnTo>
                      <a:pt x="12" y="36"/>
                    </a:lnTo>
                    <a:lnTo>
                      <a:pt x="24" y="42"/>
                    </a:lnTo>
                    <a:lnTo>
                      <a:pt x="36" y="48"/>
                    </a:lnTo>
                    <a:lnTo>
                      <a:pt x="42" y="42"/>
                    </a:lnTo>
                    <a:lnTo>
                      <a:pt x="48" y="36"/>
                    </a:lnTo>
                    <a:lnTo>
                      <a:pt x="48" y="24"/>
                    </a:lnTo>
                    <a:lnTo>
                      <a:pt x="36" y="12"/>
                    </a:lnTo>
                    <a:close/>
                  </a:path>
                </a:pathLst>
              </a:custGeom>
              <a:solidFill>
                <a:srgbClr val="FA8086"/>
              </a:solidFill>
              <a:ln w="9525">
                <a:noFill/>
                <a:round/>
                <a:headEnd/>
                <a:tailEnd/>
              </a:ln>
            </p:spPr>
            <p:txBody>
              <a:bodyPr tIns="91440" bIns="91440"/>
              <a:lstStyle/>
              <a:p>
                <a:endParaRPr lang="en-US"/>
              </a:p>
            </p:txBody>
          </p:sp>
          <p:sp>
            <p:nvSpPr>
              <p:cNvPr id="24123" name="Freeform 128"/>
              <p:cNvSpPr>
                <a:spLocks/>
              </p:cNvSpPr>
              <p:nvPr/>
            </p:nvSpPr>
            <p:spPr bwMode="auto">
              <a:xfrm>
                <a:off x="1334" y="2921"/>
                <a:ext cx="48" cy="48"/>
              </a:xfrm>
              <a:custGeom>
                <a:avLst/>
                <a:gdLst>
                  <a:gd name="T0" fmla="*/ 36 w 48"/>
                  <a:gd name="T1" fmla="*/ 12 h 48"/>
                  <a:gd name="T2" fmla="*/ 24 w 48"/>
                  <a:gd name="T3" fmla="*/ 0 h 48"/>
                  <a:gd name="T4" fmla="*/ 12 w 48"/>
                  <a:gd name="T5" fmla="*/ 0 h 48"/>
                  <a:gd name="T6" fmla="*/ 6 w 48"/>
                  <a:gd name="T7" fmla="*/ 6 h 48"/>
                  <a:gd name="T8" fmla="*/ 6 w 48"/>
                  <a:gd name="T9" fmla="*/ 6 h 48"/>
                  <a:gd name="T10" fmla="*/ 0 w 48"/>
                  <a:gd name="T11" fmla="*/ 12 h 48"/>
                  <a:gd name="T12" fmla="*/ 0 w 48"/>
                  <a:gd name="T13" fmla="*/ 24 h 48"/>
                  <a:gd name="T14" fmla="*/ 12 w 48"/>
                  <a:gd name="T15" fmla="*/ 36 h 48"/>
                  <a:gd name="T16" fmla="*/ 12 w 48"/>
                  <a:gd name="T17" fmla="*/ 36 h 48"/>
                  <a:gd name="T18" fmla="*/ 24 w 48"/>
                  <a:gd name="T19" fmla="*/ 42 h 48"/>
                  <a:gd name="T20" fmla="*/ 36 w 48"/>
                  <a:gd name="T21" fmla="*/ 48 h 48"/>
                  <a:gd name="T22" fmla="*/ 42 w 48"/>
                  <a:gd name="T23" fmla="*/ 42 h 48"/>
                  <a:gd name="T24" fmla="*/ 42 w 48"/>
                  <a:gd name="T25" fmla="*/ 42 h 48"/>
                  <a:gd name="T26" fmla="*/ 48 w 48"/>
                  <a:gd name="T27" fmla="*/ 36 h 48"/>
                  <a:gd name="T28" fmla="*/ 48 w 48"/>
                  <a:gd name="T29" fmla="*/ 24 h 48"/>
                  <a:gd name="T30" fmla="*/ 36 w 48"/>
                  <a:gd name="T31" fmla="*/ 12 h 48"/>
                  <a:gd name="T32" fmla="*/ 36 w 48"/>
                  <a:gd name="T33" fmla="*/ 12 h 48"/>
                  <a:gd name="T34" fmla="*/ 36 w 48"/>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36" y="12"/>
                    </a:moveTo>
                    <a:lnTo>
                      <a:pt x="24" y="0"/>
                    </a:lnTo>
                    <a:lnTo>
                      <a:pt x="12" y="0"/>
                    </a:lnTo>
                    <a:lnTo>
                      <a:pt x="6" y="6"/>
                    </a:lnTo>
                    <a:lnTo>
                      <a:pt x="0" y="12"/>
                    </a:lnTo>
                    <a:lnTo>
                      <a:pt x="0" y="24"/>
                    </a:lnTo>
                    <a:lnTo>
                      <a:pt x="12" y="36"/>
                    </a:lnTo>
                    <a:lnTo>
                      <a:pt x="24" y="42"/>
                    </a:lnTo>
                    <a:lnTo>
                      <a:pt x="36" y="48"/>
                    </a:lnTo>
                    <a:lnTo>
                      <a:pt x="42" y="42"/>
                    </a:lnTo>
                    <a:lnTo>
                      <a:pt x="48" y="36"/>
                    </a:lnTo>
                    <a:lnTo>
                      <a:pt x="48" y="24"/>
                    </a:lnTo>
                    <a:lnTo>
                      <a:pt x="36" y="12"/>
                    </a:lnTo>
                  </a:path>
                </a:pathLst>
              </a:custGeom>
              <a:noFill/>
              <a:ln w="9525">
                <a:solidFill>
                  <a:srgbClr val="000000"/>
                </a:solidFill>
                <a:prstDash val="solid"/>
                <a:round/>
                <a:headEnd/>
                <a:tailEnd/>
              </a:ln>
            </p:spPr>
            <p:txBody>
              <a:bodyPr tIns="91440" bIns="91440"/>
              <a:lstStyle/>
              <a:p>
                <a:endParaRPr lang="en-US"/>
              </a:p>
            </p:txBody>
          </p:sp>
          <p:sp>
            <p:nvSpPr>
              <p:cNvPr id="24124" name="Freeform 129"/>
              <p:cNvSpPr>
                <a:spLocks/>
              </p:cNvSpPr>
              <p:nvPr/>
            </p:nvSpPr>
            <p:spPr bwMode="auto">
              <a:xfrm>
                <a:off x="1370" y="2957"/>
                <a:ext cx="54" cy="42"/>
              </a:xfrm>
              <a:custGeom>
                <a:avLst/>
                <a:gdLst>
                  <a:gd name="T0" fmla="*/ 36 w 54"/>
                  <a:gd name="T1" fmla="*/ 6 h 42"/>
                  <a:gd name="T2" fmla="*/ 24 w 54"/>
                  <a:gd name="T3" fmla="*/ 0 h 42"/>
                  <a:gd name="T4" fmla="*/ 12 w 54"/>
                  <a:gd name="T5" fmla="*/ 6 h 42"/>
                  <a:gd name="T6" fmla="*/ 0 w 54"/>
                  <a:gd name="T7" fmla="*/ 12 h 42"/>
                  <a:gd name="T8" fmla="*/ 0 w 54"/>
                  <a:gd name="T9" fmla="*/ 12 h 42"/>
                  <a:gd name="T10" fmla="*/ 0 w 54"/>
                  <a:gd name="T11" fmla="*/ 18 h 42"/>
                  <a:gd name="T12" fmla="*/ 12 w 54"/>
                  <a:gd name="T13" fmla="*/ 30 h 42"/>
                  <a:gd name="T14" fmla="*/ 24 w 54"/>
                  <a:gd name="T15" fmla="*/ 36 h 42"/>
                  <a:gd name="T16" fmla="*/ 24 w 54"/>
                  <a:gd name="T17" fmla="*/ 36 h 42"/>
                  <a:gd name="T18" fmla="*/ 36 w 54"/>
                  <a:gd name="T19" fmla="*/ 42 h 42"/>
                  <a:gd name="T20" fmla="*/ 48 w 54"/>
                  <a:gd name="T21" fmla="*/ 36 h 42"/>
                  <a:gd name="T22" fmla="*/ 54 w 54"/>
                  <a:gd name="T23" fmla="*/ 30 h 42"/>
                  <a:gd name="T24" fmla="*/ 54 w 54"/>
                  <a:gd name="T25" fmla="*/ 30 h 42"/>
                  <a:gd name="T26" fmla="*/ 54 w 54"/>
                  <a:gd name="T27" fmla="*/ 18 h 42"/>
                  <a:gd name="T28" fmla="*/ 48 w 54"/>
                  <a:gd name="T29" fmla="*/ 12 h 42"/>
                  <a:gd name="T30" fmla="*/ 36 w 54"/>
                  <a:gd name="T31" fmla="*/ 6 h 42"/>
                  <a:gd name="T32" fmla="*/ 36 w 54"/>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2"/>
                  <a:gd name="T53" fmla="*/ 54 w 5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2">
                    <a:moveTo>
                      <a:pt x="36" y="6"/>
                    </a:moveTo>
                    <a:lnTo>
                      <a:pt x="24" y="0"/>
                    </a:lnTo>
                    <a:lnTo>
                      <a:pt x="12" y="6"/>
                    </a:lnTo>
                    <a:lnTo>
                      <a:pt x="0" y="12"/>
                    </a:lnTo>
                    <a:lnTo>
                      <a:pt x="0" y="18"/>
                    </a:lnTo>
                    <a:lnTo>
                      <a:pt x="12" y="30"/>
                    </a:lnTo>
                    <a:lnTo>
                      <a:pt x="24" y="36"/>
                    </a:lnTo>
                    <a:lnTo>
                      <a:pt x="36" y="42"/>
                    </a:lnTo>
                    <a:lnTo>
                      <a:pt x="48" y="36"/>
                    </a:lnTo>
                    <a:lnTo>
                      <a:pt x="54" y="30"/>
                    </a:lnTo>
                    <a:lnTo>
                      <a:pt x="54" y="18"/>
                    </a:lnTo>
                    <a:lnTo>
                      <a:pt x="48" y="12"/>
                    </a:lnTo>
                    <a:lnTo>
                      <a:pt x="36" y="6"/>
                    </a:lnTo>
                    <a:close/>
                  </a:path>
                </a:pathLst>
              </a:custGeom>
              <a:solidFill>
                <a:srgbClr val="FA8086"/>
              </a:solidFill>
              <a:ln w="9525">
                <a:noFill/>
                <a:round/>
                <a:headEnd/>
                <a:tailEnd/>
              </a:ln>
            </p:spPr>
            <p:txBody>
              <a:bodyPr tIns="91440" bIns="91440"/>
              <a:lstStyle/>
              <a:p>
                <a:endParaRPr lang="en-US"/>
              </a:p>
            </p:txBody>
          </p:sp>
          <p:sp>
            <p:nvSpPr>
              <p:cNvPr id="24125" name="Freeform 130"/>
              <p:cNvSpPr>
                <a:spLocks/>
              </p:cNvSpPr>
              <p:nvPr/>
            </p:nvSpPr>
            <p:spPr bwMode="auto">
              <a:xfrm>
                <a:off x="1370" y="2957"/>
                <a:ext cx="54" cy="42"/>
              </a:xfrm>
              <a:custGeom>
                <a:avLst/>
                <a:gdLst>
                  <a:gd name="T0" fmla="*/ 36 w 54"/>
                  <a:gd name="T1" fmla="*/ 6 h 42"/>
                  <a:gd name="T2" fmla="*/ 24 w 54"/>
                  <a:gd name="T3" fmla="*/ 0 h 42"/>
                  <a:gd name="T4" fmla="*/ 12 w 54"/>
                  <a:gd name="T5" fmla="*/ 6 h 42"/>
                  <a:gd name="T6" fmla="*/ 0 w 54"/>
                  <a:gd name="T7" fmla="*/ 12 h 42"/>
                  <a:gd name="T8" fmla="*/ 0 w 54"/>
                  <a:gd name="T9" fmla="*/ 12 h 42"/>
                  <a:gd name="T10" fmla="*/ 0 w 54"/>
                  <a:gd name="T11" fmla="*/ 18 h 42"/>
                  <a:gd name="T12" fmla="*/ 12 w 54"/>
                  <a:gd name="T13" fmla="*/ 30 h 42"/>
                  <a:gd name="T14" fmla="*/ 24 w 54"/>
                  <a:gd name="T15" fmla="*/ 36 h 42"/>
                  <a:gd name="T16" fmla="*/ 24 w 54"/>
                  <a:gd name="T17" fmla="*/ 36 h 42"/>
                  <a:gd name="T18" fmla="*/ 36 w 54"/>
                  <a:gd name="T19" fmla="*/ 42 h 42"/>
                  <a:gd name="T20" fmla="*/ 48 w 54"/>
                  <a:gd name="T21" fmla="*/ 36 h 42"/>
                  <a:gd name="T22" fmla="*/ 54 w 54"/>
                  <a:gd name="T23" fmla="*/ 30 h 42"/>
                  <a:gd name="T24" fmla="*/ 54 w 54"/>
                  <a:gd name="T25" fmla="*/ 30 h 42"/>
                  <a:gd name="T26" fmla="*/ 54 w 54"/>
                  <a:gd name="T27" fmla="*/ 18 h 42"/>
                  <a:gd name="T28" fmla="*/ 48 w 54"/>
                  <a:gd name="T29" fmla="*/ 12 h 42"/>
                  <a:gd name="T30" fmla="*/ 36 w 54"/>
                  <a:gd name="T31" fmla="*/ 6 h 42"/>
                  <a:gd name="T32" fmla="*/ 36 w 54"/>
                  <a:gd name="T33" fmla="*/ 6 h 42"/>
                  <a:gd name="T34" fmla="*/ 36 w 54"/>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2"/>
                  <a:gd name="T56" fmla="*/ 54 w 5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2">
                    <a:moveTo>
                      <a:pt x="36" y="6"/>
                    </a:moveTo>
                    <a:lnTo>
                      <a:pt x="24" y="0"/>
                    </a:lnTo>
                    <a:lnTo>
                      <a:pt x="12" y="6"/>
                    </a:lnTo>
                    <a:lnTo>
                      <a:pt x="0" y="12"/>
                    </a:lnTo>
                    <a:lnTo>
                      <a:pt x="0" y="18"/>
                    </a:lnTo>
                    <a:lnTo>
                      <a:pt x="12" y="30"/>
                    </a:lnTo>
                    <a:lnTo>
                      <a:pt x="24" y="36"/>
                    </a:lnTo>
                    <a:lnTo>
                      <a:pt x="36" y="42"/>
                    </a:lnTo>
                    <a:lnTo>
                      <a:pt x="48" y="36"/>
                    </a:lnTo>
                    <a:lnTo>
                      <a:pt x="54" y="30"/>
                    </a:lnTo>
                    <a:lnTo>
                      <a:pt x="54" y="18"/>
                    </a:lnTo>
                    <a:lnTo>
                      <a:pt x="48" y="12"/>
                    </a:lnTo>
                    <a:lnTo>
                      <a:pt x="36" y="6"/>
                    </a:lnTo>
                  </a:path>
                </a:pathLst>
              </a:custGeom>
              <a:noFill/>
              <a:ln w="9525">
                <a:solidFill>
                  <a:srgbClr val="000000"/>
                </a:solidFill>
                <a:prstDash val="solid"/>
                <a:round/>
                <a:headEnd/>
                <a:tailEnd/>
              </a:ln>
            </p:spPr>
            <p:txBody>
              <a:bodyPr tIns="91440" bIns="91440"/>
              <a:lstStyle/>
              <a:p>
                <a:endParaRPr lang="en-US"/>
              </a:p>
            </p:txBody>
          </p:sp>
          <p:sp>
            <p:nvSpPr>
              <p:cNvPr id="24126" name="Freeform 131"/>
              <p:cNvSpPr>
                <a:spLocks/>
              </p:cNvSpPr>
              <p:nvPr/>
            </p:nvSpPr>
            <p:spPr bwMode="auto">
              <a:xfrm>
                <a:off x="1418" y="2975"/>
                <a:ext cx="60" cy="36"/>
              </a:xfrm>
              <a:custGeom>
                <a:avLst/>
                <a:gdLst>
                  <a:gd name="T0" fmla="*/ 30 w 60"/>
                  <a:gd name="T1" fmla="*/ 0 h 36"/>
                  <a:gd name="T2" fmla="*/ 18 w 60"/>
                  <a:gd name="T3" fmla="*/ 0 h 36"/>
                  <a:gd name="T4" fmla="*/ 6 w 60"/>
                  <a:gd name="T5" fmla="*/ 12 h 36"/>
                  <a:gd name="T6" fmla="*/ 0 w 60"/>
                  <a:gd name="T7" fmla="*/ 18 h 36"/>
                  <a:gd name="T8" fmla="*/ 0 w 60"/>
                  <a:gd name="T9" fmla="*/ 18 h 36"/>
                  <a:gd name="T10" fmla="*/ 6 w 60"/>
                  <a:gd name="T11" fmla="*/ 30 h 36"/>
                  <a:gd name="T12" fmla="*/ 18 w 60"/>
                  <a:gd name="T13" fmla="*/ 36 h 36"/>
                  <a:gd name="T14" fmla="*/ 30 w 60"/>
                  <a:gd name="T15" fmla="*/ 36 h 36"/>
                  <a:gd name="T16" fmla="*/ 30 w 60"/>
                  <a:gd name="T17" fmla="*/ 36 h 36"/>
                  <a:gd name="T18" fmla="*/ 48 w 60"/>
                  <a:gd name="T19" fmla="*/ 36 h 36"/>
                  <a:gd name="T20" fmla="*/ 54 w 60"/>
                  <a:gd name="T21" fmla="*/ 30 h 36"/>
                  <a:gd name="T22" fmla="*/ 60 w 60"/>
                  <a:gd name="T23" fmla="*/ 18 h 36"/>
                  <a:gd name="T24" fmla="*/ 60 w 60"/>
                  <a:gd name="T25" fmla="*/ 18 h 36"/>
                  <a:gd name="T26" fmla="*/ 54 w 60"/>
                  <a:gd name="T27" fmla="*/ 12 h 36"/>
                  <a:gd name="T28" fmla="*/ 48 w 60"/>
                  <a:gd name="T29" fmla="*/ 0 h 36"/>
                  <a:gd name="T30" fmla="*/ 30 w 60"/>
                  <a:gd name="T31" fmla="*/ 0 h 36"/>
                  <a:gd name="T32" fmla="*/ 30 w 60"/>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0" y="0"/>
                    </a:moveTo>
                    <a:lnTo>
                      <a:pt x="18" y="0"/>
                    </a:lnTo>
                    <a:lnTo>
                      <a:pt x="6" y="12"/>
                    </a:lnTo>
                    <a:lnTo>
                      <a:pt x="0" y="18"/>
                    </a:lnTo>
                    <a:lnTo>
                      <a:pt x="6" y="30"/>
                    </a:lnTo>
                    <a:lnTo>
                      <a:pt x="18" y="36"/>
                    </a:lnTo>
                    <a:lnTo>
                      <a:pt x="30" y="36"/>
                    </a:lnTo>
                    <a:lnTo>
                      <a:pt x="48" y="36"/>
                    </a:lnTo>
                    <a:lnTo>
                      <a:pt x="54" y="30"/>
                    </a:lnTo>
                    <a:lnTo>
                      <a:pt x="60" y="18"/>
                    </a:lnTo>
                    <a:lnTo>
                      <a:pt x="54" y="12"/>
                    </a:lnTo>
                    <a:lnTo>
                      <a:pt x="48" y="0"/>
                    </a:lnTo>
                    <a:lnTo>
                      <a:pt x="30" y="0"/>
                    </a:lnTo>
                    <a:close/>
                  </a:path>
                </a:pathLst>
              </a:custGeom>
              <a:solidFill>
                <a:srgbClr val="FA8086"/>
              </a:solidFill>
              <a:ln w="9525">
                <a:noFill/>
                <a:round/>
                <a:headEnd/>
                <a:tailEnd/>
              </a:ln>
            </p:spPr>
            <p:txBody>
              <a:bodyPr tIns="91440" bIns="91440"/>
              <a:lstStyle/>
              <a:p>
                <a:endParaRPr lang="en-US"/>
              </a:p>
            </p:txBody>
          </p:sp>
          <p:sp>
            <p:nvSpPr>
              <p:cNvPr id="24127" name="Freeform 132"/>
              <p:cNvSpPr>
                <a:spLocks/>
              </p:cNvSpPr>
              <p:nvPr/>
            </p:nvSpPr>
            <p:spPr bwMode="auto">
              <a:xfrm>
                <a:off x="1418" y="2975"/>
                <a:ext cx="60" cy="36"/>
              </a:xfrm>
              <a:custGeom>
                <a:avLst/>
                <a:gdLst>
                  <a:gd name="T0" fmla="*/ 30 w 60"/>
                  <a:gd name="T1" fmla="*/ 0 h 36"/>
                  <a:gd name="T2" fmla="*/ 18 w 60"/>
                  <a:gd name="T3" fmla="*/ 0 h 36"/>
                  <a:gd name="T4" fmla="*/ 6 w 60"/>
                  <a:gd name="T5" fmla="*/ 12 h 36"/>
                  <a:gd name="T6" fmla="*/ 0 w 60"/>
                  <a:gd name="T7" fmla="*/ 18 h 36"/>
                  <a:gd name="T8" fmla="*/ 0 w 60"/>
                  <a:gd name="T9" fmla="*/ 18 h 36"/>
                  <a:gd name="T10" fmla="*/ 6 w 60"/>
                  <a:gd name="T11" fmla="*/ 30 h 36"/>
                  <a:gd name="T12" fmla="*/ 18 w 60"/>
                  <a:gd name="T13" fmla="*/ 36 h 36"/>
                  <a:gd name="T14" fmla="*/ 30 w 60"/>
                  <a:gd name="T15" fmla="*/ 36 h 36"/>
                  <a:gd name="T16" fmla="*/ 30 w 60"/>
                  <a:gd name="T17" fmla="*/ 36 h 36"/>
                  <a:gd name="T18" fmla="*/ 48 w 60"/>
                  <a:gd name="T19" fmla="*/ 36 h 36"/>
                  <a:gd name="T20" fmla="*/ 54 w 60"/>
                  <a:gd name="T21" fmla="*/ 30 h 36"/>
                  <a:gd name="T22" fmla="*/ 60 w 60"/>
                  <a:gd name="T23" fmla="*/ 18 h 36"/>
                  <a:gd name="T24" fmla="*/ 60 w 60"/>
                  <a:gd name="T25" fmla="*/ 18 h 36"/>
                  <a:gd name="T26" fmla="*/ 54 w 60"/>
                  <a:gd name="T27" fmla="*/ 12 h 36"/>
                  <a:gd name="T28" fmla="*/ 48 w 60"/>
                  <a:gd name="T29" fmla="*/ 0 h 36"/>
                  <a:gd name="T30" fmla="*/ 30 w 60"/>
                  <a:gd name="T31" fmla="*/ 0 h 36"/>
                  <a:gd name="T32" fmla="*/ 30 w 60"/>
                  <a:gd name="T33" fmla="*/ 0 h 36"/>
                  <a:gd name="T34" fmla="*/ 30 w 60"/>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0" y="0"/>
                    </a:moveTo>
                    <a:lnTo>
                      <a:pt x="18" y="0"/>
                    </a:lnTo>
                    <a:lnTo>
                      <a:pt x="6" y="12"/>
                    </a:lnTo>
                    <a:lnTo>
                      <a:pt x="0" y="18"/>
                    </a:lnTo>
                    <a:lnTo>
                      <a:pt x="6" y="30"/>
                    </a:lnTo>
                    <a:lnTo>
                      <a:pt x="18" y="36"/>
                    </a:lnTo>
                    <a:lnTo>
                      <a:pt x="30" y="36"/>
                    </a:lnTo>
                    <a:lnTo>
                      <a:pt x="48" y="36"/>
                    </a:lnTo>
                    <a:lnTo>
                      <a:pt x="54" y="30"/>
                    </a:lnTo>
                    <a:lnTo>
                      <a:pt x="60" y="18"/>
                    </a:lnTo>
                    <a:lnTo>
                      <a:pt x="54" y="12"/>
                    </a:lnTo>
                    <a:lnTo>
                      <a:pt x="48" y="0"/>
                    </a:lnTo>
                    <a:lnTo>
                      <a:pt x="30" y="0"/>
                    </a:lnTo>
                  </a:path>
                </a:pathLst>
              </a:custGeom>
              <a:noFill/>
              <a:ln w="9525">
                <a:solidFill>
                  <a:srgbClr val="000000"/>
                </a:solidFill>
                <a:prstDash val="solid"/>
                <a:round/>
                <a:headEnd/>
                <a:tailEnd/>
              </a:ln>
            </p:spPr>
            <p:txBody>
              <a:bodyPr tIns="91440" bIns="91440"/>
              <a:lstStyle/>
              <a:p>
                <a:endParaRPr lang="en-US"/>
              </a:p>
            </p:txBody>
          </p:sp>
          <p:sp>
            <p:nvSpPr>
              <p:cNvPr id="24128" name="Freeform 133"/>
              <p:cNvSpPr>
                <a:spLocks/>
              </p:cNvSpPr>
              <p:nvPr/>
            </p:nvSpPr>
            <p:spPr bwMode="auto">
              <a:xfrm>
                <a:off x="1478" y="2969"/>
                <a:ext cx="48" cy="42"/>
              </a:xfrm>
              <a:custGeom>
                <a:avLst/>
                <a:gdLst>
                  <a:gd name="T0" fmla="*/ 18 w 48"/>
                  <a:gd name="T1" fmla="*/ 6 h 42"/>
                  <a:gd name="T2" fmla="*/ 6 w 48"/>
                  <a:gd name="T3" fmla="*/ 12 h 42"/>
                  <a:gd name="T4" fmla="*/ 0 w 48"/>
                  <a:gd name="T5" fmla="*/ 24 h 42"/>
                  <a:gd name="T6" fmla="*/ 0 w 48"/>
                  <a:gd name="T7" fmla="*/ 30 h 42"/>
                  <a:gd name="T8" fmla="*/ 0 w 48"/>
                  <a:gd name="T9" fmla="*/ 30 h 42"/>
                  <a:gd name="T10" fmla="*/ 6 w 48"/>
                  <a:gd name="T11" fmla="*/ 36 h 42"/>
                  <a:gd name="T12" fmla="*/ 18 w 48"/>
                  <a:gd name="T13" fmla="*/ 42 h 42"/>
                  <a:gd name="T14" fmla="*/ 30 w 48"/>
                  <a:gd name="T15" fmla="*/ 36 h 42"/>
                  <a:gd name="T16" fmla="*/ 30 w 48"/>
                  <a:gd name="T17" fmla="*/ 36 h 42"/>
                  <a:gd name="T18" fmla="*/ 42 w 48"/>
                  <a:gd name="T19" fmla="*/ 30 h 42"/>
                  <a:gd name="T20" fmla="*/ 48 w 48"/>
                  <a:gd name="T21" fmla="*/ 18 h 42"/>
                  <a:gd name="T22" fmla="*/ 48 w 48"/>
                  <a:gd name="T23" fmla="*/ 12 h 42"/>
                  <a:gd name="T24" fmla="*/ 48 w 48"/>
                  <a:gd name="T25" fmla="*/ 12 h 42"/>
                  <a:gd name="T26" fmla="*/ 42 w 48"/>
                  <a:gd name="T27" fmla="*/ 6 h 42"/>
                  <a:gd name="T28" fmla="*/ 30 w 48"/>
                  <a:gd name="T29" fmla="*/ 0 h 42"/>
                  <a:gd name="T30" fmla="*/ 18 w 48"/>
                  <a:gd name="T31" fmla="*/ 6 h 42"/>
                  <a:gd name="T32" fmla="*/ 18 w 48"/>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8" y="6"/>
                    </a:moveTo>
                    <a:lnTo>
                      <a:pt x="6" y="12"/>
                    </a:lnTo>
                    <a:lnTo>
                      <a:pt x="0" y="24"/>
                    </a:lnTo>
                    <a:lnTo>
                      <a:pt x="0" y="30"/>
                    </a:lnTo>
                    <a:lnTo>
                      <a:pt x="6" y="36"/>
                    </a:lnTo>
                    <a:lnTo>
                      <a:pt x="18" y="42"/>
                    </a:lnTo>
                    <a:lnTo>
                      <a:pt x="30" y="36"/>
                    </a:lnTo>
                    <a:lnTo>
                      <a:pt x="42" y="30"/>
                    </a:lnTo>
                    <a:lnTo>
                      <a:pt x="48" y="18"/>
                    </a:lnTo>
                    <a:lnTo>
                      <a:pt x="48" y="12"/>
                    </a:lnTo>
                    <a:lnTo>
                      <a:pt x="42" y="6"/>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24129" name="Freeform 134"/>
              <p:cNvSpPr>
                <a:spLocks/>
              </p:cNvSpPr>
              <p:nvPr/>
            </p:nvSpPr>
            <p:spPr bwMode="auto">
              <a:xfrm>
                <a:off x="1478" y="2969"/>
                <a:ext cx="48" cy="42"/>
              </a:xfrm>
              <a:custGeom>
                <a:avLst/>
                <a:gdLst>
                  <a:gd name="T0" fmla="*/ 18 w 48"/>
                  <a:gd name="T1" fmla="*/ 6 h 42"/>
                  <a:gd name="T2" fmla="*/ 6 w 48"/>
                  <a:gd name="T3" fmla="*/ 12 h 42"/>
                  <a:gd name="T4" fmla="*/ 0 w 48"/>
                  <a:gd name="T5" fmla="*/ 24 h 42"/>
                  <a:gd name="T6" fmla="*/ 0 w 48"/>
                  <a:gd name="T7" fmla="*/ 30 h 42"/>
                  <a:gd name="T8" fmla="*/ 0 w 48"/>
                  <a:gd name="T9" fmla="*/ 30 h 42"/>
                  <a:gd name="T10" fmla="*/ 6 w 48"/>
                  <a:gd name="T11" fmla="*/ 36 h 42"/>
                  <a:gd name="T12" fmla="*/ 18 w 48"/>
                  <a:gd name="T13" fmla="*/ 42 h 42"/>
                  <a:gd name="T14" fmla="*/ 30 w 48"/>
                  <a:gd name="T15" fmla="*/ 36 h 42"/>
                  <a:gd name="T16" fmla="*/ 30 w 48"/>
                  <a:gd name="T17" fmla="*/ 36 h 42"/>
                  <a:gd name="T18" fmla="*/ 42 w 48"/>
                  <a:gd name="T19" fmla="*/ 30 h 42"/>
                  <a:gd name="T20" fmla="*/ 48 w 48"/>
                  <a:gd name="T21" fmla="*/ 18 h 42"/>
                  <a:gd name="T22" fmla="*/ 48 w 48"/>
                  <a:gd name="T23" fmla="*/ 12 h 42"/>
                  <a:gd name="T24" fmla="*/ 48 w 48"/>
                  <a:gd name="T25" fmla="*/ 12 h 42"/>
                  <a:gd name="T26" fmla="*/ 42 w 48"/>
                  <a:gd name="T27" fmla="*/ 6 h 42"/>
                  <a:gd name="T28" fmla="*/ 30 w 48"/>
                  <a:gd name="T29" fmla="*/ 0 h 42"/>
                  <a:gd name="T30" fmla="*/ 18 w 48"/>
                  <a:gd name="T31" fmla="*/ 6 h 42"/>
                  <a:gd name="T32" fmla="*/ 18 w 48"/>
                  <a:gd name="T33" fmla="*/ 6 h 42"/>
                  <a:gd name="T34" fmla="*/ 18 w 48"/>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8" y="6"/>
                    </a:moveTo>
                    <a:lnTo>
                      <a:pt x="6" y="12"/>
                    </a:lnTo>
                    <a:lnTo>
                      <a:pt x="0" y="24"/>
                    </a:lnTo>
                    <a:lnTo>
                      <a:pt x="0" y="30"/>
                    </a:lnTo>
                    <a:lnTo>
                      <a:pt x="6" y="36"/>
                    </a:lnTo>
                    <a:lnTo>
                      <a:pt x="18" y="42"/>
                    </a:lnTo>
                    <a:lnTo>
                      <a:pt x="30" y="36"/>
                    </a:lnTo>
                    <a:lnTo>
                      <a:pt x="42" y="30"/>
                    </a:lnTo>
                    <a:lnTo>
                      <a:pt x="48" y="18"/>
                    </a:lnTo>
                    <a:lnTo>
                      <a:pt x="48" y="12"/>
                    </a:lnTo>
                    <a:lnTo>
                      <a:pt x="42" y="6"/>
                    </a:lnTo>
                    <a:lnTo>
                      <a:pt x="30" y="0"/>
                    </a:lnTo>
                    <a:lnTo>
                      <a:pt x="18" y="6"/>
                    </a:lnTo>
                  </a:path>
                </a:pathLst>
              </a:custGeom>
              <a:noFill/>
              <a:ln w="9525">
                <a:solidFill>
                  <a:srgbClr val="000000"/>
                </a:solidFill>
                <a:prstDash val="solid"/>
                <a:round/>
                <a:headEnd/>
                <a:tailEnd/>
              </a:ln>
            </p:spPr>
            <p:txBody>
              <a:bodyPr tIns="91440" bIns="91440"/>
              <a:lstStyle/>
              <a:p>
                <a:endParaRPr lang="en-US"/>
              </a:p>
            </p:txBody>
          </p:sp>
          <p:sp>
            <p:nvSpPr>
              <p:cNvPr id="24130" name="Freeform 135"/>
              <p:cNvSpPr>
                <a:spLocks/>
              </p:cNvSpPr>
              <p:nvPr/>
            </p:nvSpPr>
            <p:spPr bwMode="auto">
              <a:xfrm>
                <a:off x="1526" y="2945"/>
                <a:ext cx="48" cy="42"/>
              </a:xfrm>
              <a:custGeom>
                <a:avLst/>
                <a:gdLst>
                  <a:gd name="T0" fmla="*/ 12 w 48"/>
                  <a:gd name="T1" fmla="*/ 12 h 42"/>
                  <a:gd name="T2" fmla="*/ 0 w 48"/>
                  <a:gd name="T3" fmla="*/ 18 h 42"/>
                  <a:gd name="T4" fmla="*/ 0 w 48"/>
                  <a:gd name="T5" fmla="*/ 30 h 42"/>
                  <a:gd name="T6" fmla="*/ 6 w 48"/>
                  <a:gd name="T7" fmla="*/ 42 h 42"/>
                  <a:gd name="T8" fmla="*/ 6 w 48"/>
                  <a:gd name="T9" fmla="*/ 42 h 42"/>
                  <a:gd name="T10" fmla="*/ 12 w 48"/>
                  <a:gd name="T11" fmla="*/ 42 h 42"/>
                  <a:gd name="T12" fmla="*/ 24 w 48"/>
                  <a:gd name="T13" fmla="*/ 42 h 42"/>
                  <a:gd name="T14" fmla="*/ 36 w 48"/>
                  <a:gd name="T15" fmla="*/ 36 h 42"/>
                  <a:gd name="T16" fmla="*/ 36 w 48"/>
                  <a:gd name="T17" fmla="*/ 36 h 42"/>
                  <a:gd name="T18" fmla="*/ 48 w 48"/>
                  <a:gd name="T19" fmla="*/ 24 h 42"/>
                  <a:gd name="T20" fmla="*/ 48 w 48"/>
                  <a:gd name="T21" fmla="*/ 12 h 42"/>
                  <a:gd name="T22" fmla="*/ 42 w 48"/>
                  <a:gd name="T23" fmla="*/ 6 h 42"/>
                  <a:gd name="T24" fmla="*/ 42 w 48"/>
                  <a:gd name="T25" fmla="*/ 6 h 42"/>
                  <a:gd name="T26" fmla="*/ 36 w 48"/>
                  <a:gd name="T27" fmla="*/ 0 h 42"/>
                  <a:gd name="T28" fmla="*/ 24 w 48"/>
                  <a:gd name="T29" fmla="*/ 0 h 42"/>
                  <a:gd name="T30" fmla="*/ 12 w 48"/>
                  <a:gd name="T31" fmla="*/ 12 h 42"/>
                  <a:gd name="T32" fmla="*/ 12 w 48"/>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2" y="12"/>
                    </a:moveTo>
                    <a:lnTo>
                      <a:pt x="0" y="18"/>
                    </a:lnTo>
                    <a:lnTo>
                      <a:pt x="0" y="30"/>
                    </a:lnTo>
                    <a:lnTo>
                      <a:pt x="6" y="42"/>
                    </a:lnTo>
                    <a:lnTo>
                      <a:pt x="12" y="42"/>
                    </a:lnTo>
                    <a:lnTo>
                      <a:pt x="24" y="42"/>
                    </a:lnTo>
                    <a:lnTo>
                      <a:pt x="36" y="36"/>
                    </a:lnTo>
                    <a:lnTo>
                      <a:pt x="48" y="24"/>
                    </a:lnTo>
                    <a:lnTo>
                      <a:pt x="48" y="12"/>
                    </a:lnTo>
                    <a:lnTo>
                      <a:pt x="42" y="6"/>
                    </a:lnTo>
                    <a:lnTo>
                      <a:pt x="36" y="0"/>
                    </a:lnTo>
                    <a:lnTo>
                      <a:pt x="24" y="0"/>
                    </a:lnTo>
                    <a:lnTo>
                      <a:pt x="12" y="12"/>
                    </a:lnTo>
                    <a:close/>
                  </a:path>
                </a:pathLst>
              </a:custGeom>
              <a:solidFill>
                <a:srgbClr val="FA8086"/>
              </a:solidFill>
              <a:ln w="9525">
                <a:noFill/>
                <a:round/>
                <a:headEnd/>
                <a:tailEnd/>
              </a:ln>
            </p:spPr>
            <p:txBody>
              <a:bodyPr tIns="91440" bIns="91440"/>
              <a:lstStyle/>
              <a:p>
                <a:endParaRPr lang="en-US"/>
              </a:p>
            </p:txBody>
          </p:sp>
          <p:sp>
            <p:nvSpPr>
              <p:cNvPr id="24131" name="Freeform 136"/>
              <p:cNvSpPr>
                <a:spLocks/>
              </p:cNvSpPr>
              <p:nvPr/>
            </p:nvSpPr>
            <p:spPr bwMode="auto">
              <a:xfrm>
                <a:off x="1526" y="2945"/>
                <a:ext cx="48" cy="42"/>
              </a:xfrm>
              <a:custGeom>
                <a:avLst/>
                <a:gdLst>
                  <a:gd name="T0" fmla="*/ 12 w 48"/>
                  <a:gd name="T1" fmla="*/ 12 h 42"/>
                  <a:gd name="T2" fmla="*/ 0 w 48"/>
                  <a:gd name="T3" fmla="*/ 18 h 42"/>
                  <a:gd name="T4" fmla="*/ 0 w 48"/>
                  <a:gd name="T5" fmla="*/ 30 h 42"/>
                  <a:gd name="T6" fmla="*/ 6 w 48"/>
                  <a:gd name="T7" fmla="*/ 42 h 42"/>
                  <a:gd name="T8" fmla="*/ 6 w 48"/>
                  <a:gd name="T9" fmla="*/ 42 h 42"/>
                  <a:gd name="T10" fmla="*/ 12 w 48"/>
                  <a:gd name="T11" fmla="*/ 42 h 42"/>
                  <a:gd name="T12" fmla="*/ 24 w 48"/>
                  <a:gd name="T13" fmla="*/ 42 h 42"/>
                  <a:gd name="T14" fmla="*/ 36 w 48"/>
                  <a:gd name="T15" fmla="*/ 36 h 42"/>
                  <a:gd name="T16" fmla="*/ 36 w 48"/>
                  <a:gd name="T17" fmla="*/ 36 h 42"/>
                  <a:gd name="T18" fmla="*/ 48 w 48"/>
                  <a:gd name="T19" fmla="*/ 24 h 42"/>
                  <a:gd name="T20" fmla="*/ 48 w 48"/>
                  <a:gd name="T21" fmla="*/ 12 h 42"/>
                  <a:gd name="T22" fmla="*/ 42 w 48"/>
                  <a:gd name="T23" fmla="*/ 6 h 42"/>
                  <a:gd name="T24" fmla="*/ 42 w 48"/>
                  <a:gd name="T25" fmla="*/ 6 h 42"/>
                  <a:gd name="T26" fmla="*/ 36 w 48"/>
                  <a:gd name="T27" fmla="*/ 0 h 42"/>
                  <a:gd name="T28" fmla="*/ 24 w 48"/>
                  <a:gd name="T29" fmla="*/ 0 h 42"/>
                  <a:gd name="T30" fmla="*/ 12 w 48"/>
                  <a:gd name="T31" fmla="*/ 12 h 42"/>
                  <a:gd name="T32" fmla="*/ 12 w 48"/>
                  <a:gd name="T33" fmla="*/ 12 h 42"/>
                  <a:gd name="T34" fmla="*/ 12 w 48"/>
                  <a:gd name="T35" fmla="*/ 1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2" y="12"/>
                    </a:moveTo>
                    <a:lnTo>
                      <a:pt x="0" y="18"/>
                    </a:lnTo>
                    <a:lnTo>
                      <a:pt x="0" y="30"/>
                    </a:lnTo>
                    <a:lnTo>
                      <a:pt x="6" y="42"/>
                    </a:lnTo>
                    <a:lnTo>
                      <a:pt x="12" y="42"/>
                    </a:lnTo>
                    <a:lnTo>
                      <a:pt x="24" y="42"/>
                    </a:lnTo>
                    <a:lnTo>
                      <a:pt x="36" y="36"/>
                    </a:lnTo>
                    <a:lnTo>
                      <a:pt x="48" y="24"/>
                    </a:lnTo>
                    <a:lnTo>
                      <a:pt x="48" y="12"/>
                    </a:lnTo>
                    <a:lnTo>
                      <a:pt x="42" y="6"/>
                    </a:lnTo>
                    <a:lnTo>
                      <a:pt x="36" y="0"/>
                    </a:lnTo>
                    <a:lnTo>
                      <a:pt x="24" y="0"/>
                    </a:lnTo>
                    <a:lnTo>
                      <a:pt x="12" y="12"/>
                    </a:lnTo>
                  </a:path>
                </a:pathLst>
              </a:custGeom>
              <a:noFill/>
              <a:ln w="9525">
                <a:solidFill>
                  <a:srgbClr val="000000"/>
                </a:solidFill>
                <a:prstDash val="solid"/>
                <a:round/>
                <a:headEnd/>
                <a:tailEnd/>
              </a:ln>
            </p:spPr>
            <p:txBody>
              <a:bodyPr tIns="91440" bIns="91440"/>
              <a:lstStyle/>
              <a:p>
                <a:endParaRPr lang="en-US"/>
              </a:p>
            </p:txBody>
          </p:sp>
          <p:sp>
            <p:nvSpPr>
              <p:cNvPr id="24132" name="Freeform 137"/>
              <p:cNvSpPr>
                <a:spLocks/>
              </p:cNvSpPr>
              <p:nvPr/>
            </p:nvSpPr>
            <p:spPr bwMode="auto">
              <a:xfrm>
                <a:off x="1562" y="2903"/>
                <a:ext cx="42" cy="48"/>
              </a:xfrm>
              <a:custGeom>
                <a:avLst/>
                <a:gdLst>
                  <a:gd name="T0" fmla="*/ 6 w 42"/>
                  <a:gd name="T1" fmla="*/ 18 h 48"/>
                  <a:gd name="T2" fmla="*/ 0 w 42"/>
                  <a:gd name="T3" fmla="*/ 30 h 48"/>
                  <a:gd name="T4" fmla="*/ 6 w 42"/>
                  <a:gd name="T5" fmla="*/ 42 h 48"/>
                  <a:gd name="T6" fmla="*/ 12 w 42"/>
                  <a:gd name="T7" fmla="*/ 48 h 48"/>
                  <a:gd name="T8" fmla="*/ 12 w 42"/>
                  <a:gd name="T9" fmla="*/ 48 h 48"/>
                  <a:gd name="T10" fmla="*/ 24 w 42"/>
                  <a:gd name="T11" fmla="*/ 48 h 48"/>
                  <a:gd name="T12" fmla="*/ 30 w 42"/>
                  <a:gd name="T13" fmla="*/ 42 h 48"/>
                  <a:gd name="T14" fmla="*/ 42 w 42"/>
                  <a:gd name="T15" fmla="*/ 30 h 48"/>
                  <a:gd name="T16" fmla="*/ 42 w 42"/>
                  <a:gd name="T17" fmla="*/ 30 h 48"/>
                  <a:gd name="T18" fmla="*/ 42 w 42"/>
                  <a:gd name="T19" fmla="*/ 18 h 48"/>
                  <a:gd name="T20" fmla="*/ 42 w 42"/>
                  <a:gd name="T21" fmla="*/ 6 h 48"/>
                  <a:gd name="T22" fmla="*/ 30 w 42"/>
                  <a:gd name="T23" fmla="*/ 0 h 48"/>
                  <a:gd name="T24" fmla="*/ 30 w 42"/>
                  <a:gd name="T25" fmla="*/ 0 h 48"/>
                  <a:gd name="T26" fmla="*/ 24 w 42"/>
                  <a:gd name="T27" fmla="*/ 0 h 48"/>
                  <a:gd name="T28" fmla="*/ 12 w 42"/>
                  <a:gd name="T29" fmla="*/ 6 h 48"/>
                  <a:gd name="T30" fmla="*/ 6 w 42"/>
                  <a:gd name="T31" fmla="*/ 18 h 48"/>
                  <a:gd name="T32" fmla="*/ 6 w 42"/>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6" y="18"/>
                    </a:moveTo>
                    <a:lnTo>
                      <a:pt x="0" y="30"/>
                    </a:lnTo>
                    <a:lnTo>
                      <a:pt x="6" y="42"/>
                    </a:lnTo>
                    <a:lnTo>
                      <a:pt x="12" y="48"/>
                    </a:lnTo>
                    <a:lnTo>
                      <a:pt x="24" y="48"/>
                    </a:lnTo>
                    <a:lnTo>
                      <a:pt x="30" y="42"/>
                    </a:lnTo>
                    <a:lnTo>
                      <a:pt x="42" y="30"/>
                    </a:lnTo>
                    <a:lnTo>
                      <a:pt x="42" y="18"/>
                    </a:lnTo>
                    <a:lnTo>
                      <a:pt x="42" y="6"/>
                    </a:lnTo>
                    <a:lnTo>
                      <a:pt x="30" y="0"/>
                    </a:lnTo>
                    <a:lnTo>
                      <a:pt x="24" y="0"/>
                    </a:lnTo>
                    <a:lnTo>
                      <a:pt x="12" y="6"/>
                    </a:lnTo>
                    <a:lnTo>
                      <a:pt x="6" y="18"/>
                    </a:lnTo>
                    <a:close/>
                  </a:path>
                </a:pathLst>
              </a:custGeom>
              <a:solidFill>
                <a:srgbClr val="FA8086"/>
              </a:solidFill>
              <a:ln w="9525">
                <a:noFill/>
                <a:round/>
                <a:headEnd/>
                <a:tailEnd/>
              </a:ln>
            </p:spPr>
            <p:txBody>
              <a:bodyPr tIns="91440" bIns="91440"/>
              <a:lstStyle/>
              <a:p>
                <a:endParaRPr lang="en-US"/>
              </a:p>
            </p:txBody>
          </p:sp>
          <p:sp>
            <p:nvSpPr>
              <p:cNvPr id="24133" name="Freeform 138"/>
              <p:cNvSpPr>
                <a:spLocks/>
              </p:cNvSpPr>
              <p:nvPr/>
            </p:nvSpPr>
            <p:spPr bwMode="auto">
              <a:xfrm>
                <a:off x="1562" y="2903"/>
                <a:ext cx="42" cy="48"/>
              </a:xfrm>
              <a:custGeom>
                <a:avLst/>
                <a:gdLst>
                  <a:gd name="T0" fmla="*/ 6 w 42"/>
                  <a:gd name="T1" fmla="*/ 18 h 48"/>
                  <a:gd name="T2" fmla="*/ 0 w 42"/>
                  <a:gd name="T3" fmla="*/ 30 h 48"/>
                  <a:gd name="T4" fmla="*/ 6 w 42"/>
                  <a:gd name="T5" fmla="*/ 42 h 48"/>
                  <a:gd name="T6" fmla="*/ 12 w 42"/>
                  <a:gd name="T7" fmla="*/ 48 h 48"/>
                  <a:gd name="T8" fmla="*/ 12 w 42"/>
                  <a:gd name="T9" fmla="*/ 48 h 48"/>
                  <a:gd name="T10" fmla="*/ 24 w 42"/>
                  <a:gd name="T11" fmla="*/ 48 h 48"/>
                  <a:gd name="T12" fmla="*/ 30 w 42"/>
                  <a:gd name="T13" fmla="*/ 42 h 48"/>
                  <a:gd name="T14" fmla="*/ 42 w 42"/>
                  <a:gd name="T15" fmla="*/ 30 h 48"/>
                  <a:gd name="T16" fmla="*/ 42 w 42"/>
                  <a:gd name="T17" fmla="*/ 30 h 48"/>
                  <a:gd name="T18" fmla="*/ 42 w 42"/>
                  <a:gd name="T19" fmla="*/ 18 h 48"/>
                  <a:gd name="T20" fmla="*/ 42 w 42"/>
                  <a:gd name="T21" fmla="*/ 6 h 48"/>
                  <a:gd name="T22" fmla="*/ 30 w 42"/>
                  <a:gd name="T23" fmla="*/ 0 h 48"/>
                  <a:gd name="T24" fmla="*/ 30 w 42"/>
                  <a:gd name="T25" fmla="*/ 0 h 48"/>
                  <a:gd name="T26" fmla="*/ 24 w 42"/>
                  <a:gd name="T27" fmla="*/ 0 h 48"/>
                  <a:gd name="T28" fmla="*/ 12 w 42"/>
                  <a:gd name="T29" fmla="*/ 6 h 48"/>
                  <a:gd name="T30" fmla="*/ 6 w 42"/>
                  <a:gd name="T31" fmla="*/ 18 h 48"/>
                  <a:gd name="T32" fmla="*/ 6 w 42"/>
                  <a:gd name="T33" fmla="*/ 18 h 48"/>
                  <a:gd name="T34" fmla="*/ 6 w 42"/>
                  <a:gd name="T35" fmla="*/ 1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6" y="18"/>
                    </a:moveTo>
                    <a:lnTo>
                      <a:pt x="0" y="30"/>
                    </a:lnTo>
                    <a:lnTo>
                      <a:pt x="6" y="42"/>
                    </a:lnTo>
                    <a:lnTo>
                      <a:pt x="12" y="48"/>
                    </a:lnTo>
                    <a:lnTo>
                      <a:pt x="24" y="48"/>
                    </a:lnTo>
                    <a:lnTo>
                      <a:pt x="30" y="42"/>
                    </a:lnTo>
                    <a:lnTo>
                      <a:pt x="42" y="30"/>
                    </a:lnTo>
                    <a:lnTo>
                      <a:pt x="42" y="18"/>
                    </a:lnTo>
                    <a:lnTo>
                      <a:pt x="42" y="6"/>
                    </a:lnTo>
                    <a:lnTo>
                      <a:pt x="30" y="0"/>
                    </a:lnTo>
                    <a:lnTo>
                      <a:pt x="24" y="0"/>
                    </a:lnTo>
                    <a:lnTo>
                      <a:pt x="12" y="6"/>
                    </a:lnTo>
                    <a:lnTo>
                      <a:pt x="6" y="18"/>
                    </a:lnTo>
                  </a:path>
                </a:pathLst>
              </a:custGeom>
              <a:noFill/>
              <a:ln w="9525">
                <a:solidFill>
                  <a:srgbClr val="000000"/>
                </a:solidFill>
                <a:prstDash val="solid"/>
                <a:round/>
                <a:headEnd/>
                <a:tailEnd/>
              </a:ln>
            </p:spPr>
            <p:txBody>
              <a:bodyPr tIns="91440" bIns="91440"/>
              <a:lstStyle/>
              <a:p>
                <a:endParaRPr lang="en-US"/>
              </a:p>
            </p:txBody>
          </p:sp>
          <p:sp>
            <p:nvSpPr>
              <p:cNvPr id="24134" name="Freeform 139"/>
              <p:cNvSpPr>
                <a:spLocks/>
              </p:cNvSpPr>
              <p:nvPr/>
            </p:nvSpPr>
            <p:spPr bwMode="auto">
              <a:xfrm>
                <a:off x="1580" y="2855"/>
                <a:ext cx="42" cy="54"/>
              </a:xfrm>
              <a:custGeom>
                <a:avLst/>
                <a:gdLst>
                  <a:gd name="T0" fmla="*/ 0 w 42"/>
                  <a:gd name="T1" fmla="*/ 24 h 54"/>
                  <a:gd name="T2" fmla="*/ 6 w 42"/>
                  <a:gd name="T3" fmla="*/ 42 h 54"/>
                  <a:gd name="T4" fmla="*/ 12 w 42"/>
                  <a:gd name="T5" fmla="*/ 48 h 54"/>
                  <a:gd name="T6" fmla="*/ 18 w 42"/>
                  <a:gd name="T7" fmla="*/ 54 h 54"/>
                  <a:gd name="T8" fmla="*/ 18 w 42"/>
                  <a:gd name="T9" fmla="*/ 54 h 54"/>
                  <a:gd name="T10" fmla="*/ 30 w 42"/>
                  <a:gd name="T11" fmla="*/ 48 h 54"/>
                  <a:gd name="T12" fmla="*/ 36 w 42"/>
                  <a:gd name="T13" fmla="*/ 42 h 54"/>
                  <a:gd name="T14" fmla="*/ 42 w 42"/>
                  <a:gd name="T15" fmla="*/ 24 h 54"/>
                  <a:gd name="T16" fmla="*/ 42 w 42"/>
                  <a:gd name="T17" fmla="*/ 24 h 54"/>
                  <a:gd name="T18" fmla="*/ 36 w 42"/>
                  <a:gd name="T19" fmla="*/ 12 h 54"/>
                  <a:gd name="T20" fmla="*/ 30 w 42"/>
                  <a:gd name="T21" fmla="*/ 0 h 54"/>
                  <a:gd name="T22" fmla="*/ 18 w 42"/>
                  <a:gd name="T23" fmla="*/ 0 h 54"/>
                  <a:gd name="T24" fmla="*/ 18 w 42"/>
                  <a:gd name="T25" fmla="*/ 0 h 54"/>
                  <a:gd name="T26" fmla="*/ 12 w 42"/>
                  <a:gd name="T27" fmla="*/ 0 h 54"/>
                  <a:gd name="T28" fmla="*/ 6 w 42"/>
                  <a:gd name="T29" fmla="*/ 12 h 54"/>
                  <a:gd name="T30" fmla="*/ 0 w 42"/>
                  <a:gd name="T31" fmla="*/ 24 h 54"/>
                  <a:gd name="T32" fmla="*/ 0 w 42"/>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24"/>
                    </a:moveTo>
                    <a:lnTo>
                      <a:pt x="6" y="42"/>
                    </a:lnTo>
                    <a:lnTo>
                      <a:pt x="12" y="48"/>
                    </a:lnTo>
                    <a:lnTo>
                      <a:pt x="18" y="54"/>
                    </a:lnTo>
                    <a:lnTo>
                      <a:pt x="30" y="48"/>
                    </a:lnTo>
                    <a:lnTo>
                      <a:pt x="36" y="42"/>
                    </a:lnTo>
                    <a:lnTo>
                      <a:pt x="42" y="24"/>
                    </a:lnTo>
                    <a:lnTo>
                      <a:pt x="36" y="12"/>
                    </a:lnTo>
                    <a:lnTo>
                      <a:pt x="30" y="0"/>
                    </a:lnTo>
                    <a:lnTo>
                      <a:pt x="18" y="0"/>
                    </a:lnTo>
                    <a:lnTo>
                      <a:pt x="12"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4135" name="Freeform 140"/>
              <p:cNvSpPr>
                <a:spLocks/>
              </p:cNvSpPr>
              <p:nvPr/>
            </p:nvSpPr>
            <p:spPr bwMode="auto">
              <a:xfrm>
                <a:off x="1580" y="2855"/>
                <a:ext cx="42" cy="54"/>
              </a:xfrm>
              <a:custGeom>
                <a:avLst/>
                <a:gdLst>
                  <a:gd name="T0" fmla="*/ 0 w 42"/>
                  <a:gd name="T1" fmla="*/ 24 h 54"/>
                  <a:gd name="T2" fmla="*/ 6 w 42"/>
                  <a:gd name="T3" fmla="*/ 42 h 54"/>
                  <a:gd name="T4" fmla="*/ 12 w 42"/>
                  <a:gd name="T5" fmla="*/ 48 h 54"/>
                  <a:gd name="T6" fmla="*/ 18 w 42"/>
                  <a:gd name="T7" fmla="*/ 54 h 54"/>
                  <a:gd name="T8" fmla="*/ 18 w 42"/>
                  <a:gd name="T9" fmla="*/ 54 h 54"/>
                  <a:gd name="T10" fmla="*/ 30 w 42"/>
                  <a:gd name="T11" fmla="*/ 48 h 54"/>
                  <a:gd name="T12" fmla="*/ 36 w 42"/>
                  <a:gd name="T13" fmla="*/ 42 h 54"/>
                  <a:gd name="T14" fmla="*/ 42 w 42"/>
                  <a:gd name="T15" fmla="*/ 24 h 54"/>
                  <a:gd name="T16" fmla="*/ 42 w 42"/>
                  <a:gd name="T17" fmla="*/ 24 h 54"/>
                  <a:gd name="T18" fmla="*/ 36 w 42"/>
                  <a:gd name="T19" fmla="*/ 12 h 54"/>
                  <a:gd name="T20" fmla="*/ 30 w 42"/>
                  <a:gd name="T21" fmla="*/ 0 h 54"/>
                  <a:gd name="T22" fmla="*/ 18 w 42"/>
                  <a:gd name="T23" fmla="*/ 0 h 54"/>
                  <a:gd name="T24" fmla="*/ 18 w 42"/>
                  <a:gd name="T25" fmla="*/ 0 h 54"/>
                  <a:gd name="T26" fmla="*/ 12 w 42"/>
                  <a:gd name="T27" fmla="*/ 0 h 54"/>
                  <a:gd name="T28" fmla="*/ 6 w 42"/>
                  <a:gd name="T29" fmla="*/ 12 h 54"/>
                  <a:gd name="T30" fmla="*/ 0 w 42"/>
                  <a:gd name="T31" fmla="*/ 24 h 54"/>
                  <a:gd name="T32" fmla="*/ 0 w 42"/>
                  <a:gd name="T33" fmla="*/ 24 h 54"/>
                  <a:gd name="T34" fmla="*/ 0 w 42"/>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24"/>
                    </a:moveTo>
                    <a:lnTo>
                      <a:pt x="6" y="42"/>
                    </a:lnTo>
                    <a:lnTo>
                      <a:pt x="12" y="48"/>
                    </a:lnTo>
                    <a:lnTo>
                      <a:pt x="18" y="54"/>
                    </a:lnTo>
                    <a:lnTo>
                      <a:pt x="30" y="48"/>
                    </a:lnTo>
                    <a:lnTo>
                      <a:pt x="36" y="42"/>
                    </a:lnTo>
                    <a:lnTo>
                      <a:pt x="42" y="24"/>
                    </a:lnTo>
                    <a:lnTo>
                      <a:pt x="36" y="12"/>
                    </a:lnTo>
                    <a:lnTo>
                      <a:pt x="30" y="0"/>
                    </a:lnTo>
                    <a:lnTo>
                      <a:pt x="18" y="0"/>
                    </a:lnTo>
                    <a:lnTo>
                      <a:pt x="12" y="0"/>
                    </a:lnTo>
                    <a:lnTo>
                      <a:pt x="6" y="12"/>
                    </a:lnTo>
                    <a:lnTo>
                      <a:pt x="0" y="24"/>
                    </a:lnTo>
                  </a:path>
                </a:pathLst>
              </a:custGeom>
              <a:noFill/>
              <a:ln w="9525">
                <a:solidFill>
                  <a:srgbClr val="000000"/>
                </a:solidFill>
                <a:prstDash val="solid"/>
                <a:round/>
                <a:headEnd/>
                <a:tailEnd/>
              </a:ln>
            </p:spPr>
            <p:txBody>
              <a:bodyPr tIns="91440" bIns="91440"/>
              <a:lstStyle/>
              <a:p>
                <a:endParaRPr lang="en-US"/>
              </a:p>
            </p:txBody>
          </p:sp>
          <p:sp>
            <p:nvSpPr>
              <p:cNvPr id="24136" name="Freeform 141"/>
              <p:cNvSpPr>
                <a:spLocks/>
              </p:cNvSpPr>
              <p:nvPr/>
            </p:nvSpPr>
            <p:spPr bwMode="auto">
              <a:xfrm>
                <a:off x="1574" y="2807"/>
                <a:ext cx="42" cy="48"/>
              </a:xfrm>
              <a:custGeom>
                <a:avLst/>
                <a:gdLst>
                  <a:gd name="T0" fmla="*/ 6 w 42"/>
                  <a:gd name="T1" fmla="*/ 30 h 48"/>
                  <a:gd name="T2" fmla="*/ 12 w 42"/>
                  <a:gd name="T3" fmla="*/ 42 h 48"/>
                  <a:gd name="T4" fmla="*/ 24 w 42"/>
                  <a:gd name="T5" fmla="*/ 48 h 48"/>
                  <a:gd name="T6" fmla="*/ 36 w 42"/>
                  <a:gd name="T7" fmla="*/ 48 h 48"/>
                  <a:gd name="T8" fmla="*/ 36 w 42"/>
                  <a:gd name="T9" fmla="*/ 48 h 48"/>
                  <a:gd name="T10" fmla="*/ 42 w 42"/>
                  <a:gd name="T11" fmla="*/ 42 h 48"/>
                  <a:gd name="T12" fmla="*/ 42 w 42"/>
                  <a:gd name="T13" fmla="*/ 30 h 48"/>
                  <a:gd name="T14" fmla="*/ 42 w 42"/>
                  <a:gd name="T15" fmla="*/ 18 h 48"/>
                  <a:gd name="T16" fmla="*/ 42 w 42"/>
                  <a:gd name="T17" fmla="*/ 18 h 48"/>
                  <a:gd name="T18" fmla="*/ 30 w 42"/>
                  <a:gd name="T19" fmla="*/ 6 h 48"/>
                  <a:gd name="T20" fmla="*/ 24 w 42"/>
                  <a:gd name="T21" fmla="*/ 0 h 48"/>
                  <a:gd name="T22" fmla="*/ 12 w 42"/>
                  <a:gd name="T23" fmla="*/ 0 h 48"/>
                  <a:gd name="T24" fmla="*/ 12 w 42"/>
                  <a:gd name="T25" fmla="*/ 0 h 48"/>
                  <a:gd name="T26" fmla="*/ 6 w 42"/>
                  <a:gd name="T27" fmla="*/ 6 h 48"/>
                  <a:gd name="T28" fmla="*/ 0 w 42"/>
                  <a:gd name="T29" fmla="*/ 18 h 48"/>
                  <a:gd name="T30" fmla="*/ 6 w 42"/>
                  <a:gd name="T31" fmla="*/ 30 h 48"/>
                  <a:gd name="T32" fmla="*/ 6 w 42"/>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6" y="30"/>
                    </a:moveTo>
                    <a:lnTo>
                      <a:pt x="12" y="42"/>
                    </a:lnTo>
                    <a:lnTo>
                      <a:pt x="24" y="48"/>
                    </a:lnTo>
                    <a:lnTo>
                      <a:pt x="36" y="48"/>
                    </a:lnTo>
                    <a:lnTo>
                      <a:pt x="42" y="42"/>
                    </a:lnTo>
                    <a:lnTo>
                      <a:pt x="42" y="30"/>
                    </a:lnTo>
                    <a:lnTo>
                      <a:pt x="42" y="18"/>
                    </a:lnTo>
                    <a:lnTo>
                      <a:pt x="30" y="6"/>
                    </a:lnTo>
                    <a:lnTo>
                      <a:pt x="24" y="0"/>
                    </a:lnTo>
                    <a:lnTo>
                      <a:pt x="12" y="0"/>
                    </a:lnTo>
                    <a:lnTo>
                      <a:pt x="6"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24137" name="Freeform 142"/>
              <p:cNvSpPr>
                <a:spLocks/>
              </p:cNvSpPr>
              <p:nvPr/>
            </p:nvSpPr>
            <p:spPr bwMode="auto">
              <a:xfrm>
                <a:off x="1574" y="2807"/>
                <a:ext cx="42" cy="48"/>
              </a:xfrm>
              <a:custGeom>
                <a:avLst/>
                <a:gdLst>
                  <a:gd name="T0" fmla="*/ 6 w 42"/>
                  <a:gd name="T1" fmla="*/ 30 h 48"/>
                  <a:gd name="T2" fmla="*/ 12 w 42"/>
                  <a:gd name="T3" fmla="*/ 42 h 48"/>
                  <a:gd name="T4" fmla="*/ 24 w 42"/>
                  <a:gd name="T5" fmla="*/ 48 h 48"/>
                  <a:gd name="T6" fmla="*/ 36 w 42"/>
                  <a:gd name="T7" fmla="*/ 48 h 48"/>
                  <a:gd name="T8" fmla="*/ 36 w 42"/>
                  <a:gd name="T9" fmla="*/ 48 h 48"/>
                  <a:gd name="T10" fmla="*/ 42 w 42"/>
                  <a:gd name="T11" fmla="*/ 42 h 48"/>
                  <a:gd name="T12" fmla="*/ 42 w 42"/>
                  <a:gd name="T13" fmla="*/ 30 h 48"/>
                  <a:gd name="T14" fmla="*/ 42 w 42"/>
                  <a:gd name="T15" fmla="*/ 18 h 48"/>
                  <a:gd name="T16" fmla="*/ 42 w 42"/>
                  <a:gd name="T17" fmla="*/ 18 h 48"/>
                  <a:gd name="T18" fmla="*/ 30 w 42"/>
                  <a:gd name="T19" fmla="*/ 6 h 48"/>
                  <a:gd name="T20" fmla="*/ 24 w 42"/>
                  <a:gd name="T21" fmla="*/ 0 h 48"/>
                  <a:gd name="T22" fmla="*/ 12 w 42"/>
                  <a:gd name="T23" fmla="*/ 0 h 48"/>
                  <a:gd name="T24" fmla="*/ 12 w 42"/>
                  <a:gd name="T25" fmla="*/ 0 h 48"/>
                  <a:gd name="T26" fmla="*/ 6 w 42"/>
                  <a:gd name="T27" fmla="*/ 6 h 48"/>
                  <a:gd name="T28" fmla="*/ 0 w 42"/>
                  <a:gd name="T29" fmla="*/ 18 h 48"/>
                  <a:gd name="T30" fmla="*/ 6 w 42"/>
                  <a:gd name="T31" fmla="*/ 30 h 48"/>
                  <a:gd name="T32" fmla="*/ 6 w 42"/>
                  <a:gd name="T33" fmla="*/ 30 h 48"/>
                  <a:gd name="T34" fmla="*/ 6 w 42"/>
                  <a:gd name="T35" fmla="*/ 3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6" y="30"/>
                    </a:moveTo>
                    <a:lnTo>
                      <a:pt x="12" y="42"/>
                    </a:lnTo>
                    <a:lnTo>
                      <a:pt x="24" y="48"/>
                    </a:lnTo>
                    <a:lnTo>
                      <a:pt x="36" y="48"/>
                    </a:lnTo>
                    <a:lnTo>
                      <a:pt x="42" y="42"/>
                    </a:lnTo>
                    <a:lnTo>
                      <a:pt x="42" y="30"/>
                    </a:lnTo>
                    <a:lnTo>
                      <a:pt x="42" y="18"/>
                    </a:lnTo>
                    <a:lnTo>
                      <a:pt x="30" y="6"/>
                    </a:lnTo>
                    <a:lnTo>
                      <a:pt x="24" y="0"/>
                    </a:lnTo>
                    <a:lnTo>
                      <a:pt x="12" y="0"/>
                    </a:lnTo>
                    <a:lnTo>
                      <a:pt x="6" y="6"/>
                    </a:lnTo>
                    <a:lnTo>
                      <a:pt x="0" y="18"/>
                    </a:lnTo>
                    <a:lnTo>
                      <a:pt x="6" y="30"/>
                    </a:lnTo>
                  </a:path>
                </a:pathLst>
              </a:custGeom>
              <a:noFill/>
              <a:ln w="9525">
                <a:solidFill>
                  <a:srgbClr val="000000"/>
                </a:solidFill>
                <a:prstDash val="solid"/>
                <a:round/>
                <a:headEnd/>
                <a:tailEnd/>
              </a:ln>
            </p:spPr>
            <p:txBody>
              <a:bodyPr tIns="91440" bIns="91440"/>
              <a:lstStyle/>
              <a:p>
                <a:endParaRPr lang="en-US"/>
              </a:p>
            </p:txBody>
          </p:sp>
          <p:sp>
            <p:nvSpPr>
              <p:cNvPr id="24138" name="Freeform 143"/>
              <p:cNvSpPr>
                <a:spLocks/>
              </p:cNvSpPr>
              <p:nvPr/>
            </p:nvSpPr>
            <p:spPr bwMode="auto">
              <a:xfrm>
                <a:off x="1550" y="2765"/>
                <a:ext cx="48" cy="42"/>
              </a:xfrm>
              <a:custGeom>
                <a:avLst/>
                <a:gdLst>
                  <a:gd name="T0" fmla="*/ 12 w 48"/>
                  <a:gd name="T1" fmla="*/ 36 h 42"/>
                  <a:gd name="T2" fmla="*/ 24 w 48"/>
                  <a:gd name="T3" fmla="*/ 42 h 42"/>
                  <a:gd name="T4" fmla="*/ 36 w 48"/>
                  <a:gd name="T5" fmla="*/ 42 h 42"/>
                  <a:gd name="T6" fmla="*/ 42 w 48"/>
                  <a:gd name="T7" fmla="*/ 42 h 42"/>
                  <a:gd name="T8" fmla="*/ 42 w 48"/>
                  <a:gd name="T9" fmla="*/ 42 h 42"/>
                  <a:gd name="T10" fmla="*/ 48 w 48"/>
                  <a:gd name="T11" fmla="*/ 30 h 42"/>
                  <a:gd name="T12" fmla="*/ 42 w 48"/>
                  <a:gd name="T13" fmla="*/ 18 h 42"/>
                  <a:gd name="T14" fmla="*/ 36 w 48"/>
                  <a:gd name="T15" fmla="*/ 6 h 42"/>
                  <a:gd name="T16" fmla="*/ 36 w 48"/>
                  <a:gd name="T17" fmla="*/ 6 h 42"/>
                  <a:gd name="T18" fmla="*/ 24 w 48"/>
                  <a:gd name="T19" fmla="*/ 0 h 42"/>
                  <a:gd name="T20" fmla="*/ 12 w 48"/>
                  <a:gd name="T21" fmla="*/ 0 h 42"/>
                  <a:gd name="T22" fmla="*/ 6 w 48"/>
                  <a:gd name="T23" fmla="*/ 0 h 42"/>
                  <a:gd name="T24" fmla="*/ 6 w 48"/>
                  <a:gd name="T25" fmla="*/ 0 h 42"/>
                  <a:gd name="T26" fmla="*/ 0 w 48"/>
                  <a:gd name="T27" fmla="*/ 12 h 42"/>
                  <a:gd name="T28" fmla="*/ 0 w 48"/>
                  <a:gd name="T29" fmla="*/ 24 h 42"/>
                  <a:gd name="T30" fmla="*/ 12 w 48"/>
                  <a:gd name="T31" fmla="*/ 36 h 42"/>
                  <a:gd name="T32" fmla="*/ 12 w 48"/>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2" y="36"/>
                    </a:moveTo>
                    <a:lnTo>
                      <a:pt x="24" y="42"/>
                    </a:lnTo>
                    <a:lnTo>
                      <a:pt x="36" y="42"/>
                    </a:lnTo>
                    <a:lnTo>
                      <a:pt x="42" y="42"/>
                    </a:lnTo>
                    <a:lnTo>
                      <a:pt x="48" y="30"/>
                    </a:lnTo>
                    <a:lnTo>
                      <a:pt x="42" y="18"/>
                    </a:lnTo>
                    <a:lnTo>
                      <a:pt x="36" y="6"/>
                    </a:lnTo>
                    <a:lnTo>
                      <a:pt x="24" y="0"/>
                    </a:lnTo>
                    <a:lnTo>
                      <a:pt x="12" y="0"/>
                    </a:lnTo>
                    <a:lnTo>
                      <a:pt x="6" y="0"/>
                    </a:lnTo>
                    <a:lnTo>
                      <a:pt x="0" y="12"/>
                    </a:lnTo>
                    <a:lnTo>
                      <a:pt x="0" y="24"/>
                    </a:lnTo>
                    <a:lnTo>
                      <a:pt x="12" y="36"/>
                    </a:lnTo>
                    <a:close/>
                  </a:path>
                </a:pathLst>
              </a:custGeom>
              <a:solidFill>
                <a:srgbClr val="FA8086"/>
              </a:solidFill>
              <a:ln w="9525">
                <a:noFill/>
                <a:round/>
                <a:headEnd/>
                <a:tailEnd/>
              </a:ln>
            </p:spPr>
            <p:txBody>
              <a:bodyPr tIns="91440" bIns="91440"/>
              <a:lstStyle/>
              <a:p>
                <a:endParaRPr lang="en-US"/>
              </a:p>
            </p:txBody>
          </p:sp>
          <p:sp>
            <p:nvSpPr>
              <p:cNvPr id="24139" name="Freeform 144"/>
              <p:cNvSpPr>
                <a:spLocks/>
              </p:cNvSpPr>
              <p:nvPr/>
            </p:nvSpPr>
            <p:spPr bwMode="auto">
              <a:xfrm>
                <a:off x="1550" y="2765"/>
                <a:ext cx="48" cy="42"/>
              </a:xfrm>
              <a:custGeom>
                <a:avLst/>
                <a:gdLst>
                  <a:gd name="T0" fmla="*/ 12 w 48"/>
                  <a:gd name="T1" fmla="*/ 36 h 42"/>
                  <a:gd name="T2" fmla="*/ 24 w 48"/>
                  <a:gd name="T3" fmla="*/ 42 h 42"/>
                  <a:gd name="T4" fmla="*/ 36 w 48"/>
                  <a:gd name="T5" fmla="*/ 42 h 42"/>
                  <a:gd name="T6" fmla="*/ 42 w 48"/>
                  <a:gd name="T7" fmla="*/ 42 h 42"/>
                  <a:gd name="T8" fmla="*/ 42 w 48"/>
                  <a:gd name="T9" fmla="*/ 42 h 42"/>
                  <a:gd name="T10" fmla="*/ 48 w 48"/>
                  <a:gd name="T11" fmla="*/ 30 h 42"/>
                  <a:gd name="T12" fmla="*/ 42 w 48"/>
                  <a:gd name="T13" fmla="*/ 18 h 42"/>
                  <a:gd name="T14" fmla="*/ 36 w 48"/>
                  <a:gd name="T15" fmla="*/ 6 h 42"/>
                  <a:gd name="T16" fmla="*/ 36 w 48"/>
                  <a:gd name="T17" fmla="*/ 6 h 42"/>
                  <a:gd name="T18" fmla="*/ 24 w 48"/>
                  <a:gd name="T19" fmla="*/ 0 h 42"/>
                  <a:gd name="T20" fmla="*/ 12 w 48"/>
                  <a:gd name="T21" fmla="*/ 0 h 42"/>
                  <a:gd name="T22" fmla="*/ 6 w 48"/>
                  <a:gd name="T23" fmla="*/ 0 h 42"/>
                  <a:gd name="T24" fmla="*/ 6 w 48"/>
                  <a:gd name="T25" fmla="*/ 0 h 42"/>
                  <a:gd name="T26" fmla="*/ 0 w 48"/>
                  <a:gd name="T27" fmla="*/ 12 h 42"/>
                  <a:gd name="T28" fmla="*/ 0 w 48"/>
                  <a:gd name="T29" fmla="*/ 24 h 42"/>
                  <a:gd name="T30" fmla="*/ 12 w 48"/>
                  <a:gd name="T31" fmla="*/ 36 h 42"/>
                  <a:gd name="T32" fmla="*/ 12 w 48"/>
                  <a:gd name="T33" fmla="*/ 36 h 42"/>
                  <a:gd name="T34" fmla="*/ 12 w 48"/>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2" y="36"/>
                    </a:moveTo>
                    <a:lnTo>
                      <a:pt x="24" y="42"/>
                    </a:lnTo>
                    <a:lnTo>
                      <a:pt x="36" y="42"/>
                    </a:lnTo>
                    <a:lnTo>
                      <a:pt x="42" y="42"/>
                    </a:lnTo>
                    <a:lnTo>
                      <a:pt x="48" y="30"/>
                    </a:lnTo>
                    <a:lnTo>
                      <a:pt x="42" y="18"/>
                    </a:lnTo>
                    <a:lnTo>
                      <a:pt x="36" y="6"/>
                    </a:lnTo>
                    <a:lnTo>
                      <a:pt x="24" y="0"/>
                    </a:lnTo>
                    <a:lnTo>
                      <a:pt x="12" y="0"/>
                    </a:lnTo>
                    <a:lnTo>
                      <a:pt x="6" y="0"/>
                    </a:lnTo>
                    <a:lnTo>
                      <a:pt x="0" y="12"/>
                    </a:lnTo>
                    <a:lnTo>
                      <a:pt x="0" y="24"/>
                    </a:lnTo>
                    <a:lnTo>
                      <a:pt x="12" y="36"/>
                    </a:lnTo>
                  </a:path>
                </a:pathLst>
              </a:custGeom>
              <a:noFill/>
              <a:ln w="9525">
                <a:solidFill>
                  <a:srgbClr val="000000"/>
                </a:solidFill>
                <a:prstDash val="solid"/>
                <a:round/>
                <a:headEnd/>
                <a:tailEnd/>
              </a:ln>
            </p:spPr>
            <p:txBody>
              <a:bodyPr tIns="91440" bIns="91440"/>
              <a:lstStyle/>
              <a:p>
                <a:endParaRPr lang="en-US"/>
              </a:p>
            </p:txBody>
          </p:sp>
          <p:sp>
            <p:nvSpPr>
              <p:cNvPr id="24140" name="Freeform 145"/>
              <p:cNvSpPr>
                <a:spLocks/>
              </p:cNvSpPr>
              <p:nvPr/>
            </p:nvSpPr>
            <p:spPr bwMode="auto">
              <a:xfrm>
                <a:off x="1508" y="2735"/>
                <a:ext cx="54" cy="36"/>
              </a:xfrm>
              <a:custGeom>
                <a:avLst/>
                <a:gdLst>
                  <a:gd name="T0" fmla="*/ 18 w 54"/>
                  <a:gd name="T1" fmla="*/ 36 h 36"/>
                  <a:gd name="T2" fmla="*/ 30 w 54"/>
                  <a:gd name="T3" fmla="*/ 36 h 36"/>
                  <a:gd name="T4" fmla="*/ 42 w 54"/>
                  <a:gd name="T5" fmla="*/ 36 h 36"/>
                  <a:gd name="T6" fmla="*/ 54 w 54"/>
                  <a:gd name="T7" fmla="*/ 30 h 36"/>
                  <a:gd name="T8" fmla="*/ 54 w 54"/>
                  <a:gd name="T9" fmla="*/ 30 h 36"/>
                  <a:gd name="T10" fmla="*/ 54 w 54"/>
                  <a:gd name="T11" fmla="*/ 18 h 36"/>
                  <a:gd name="T12" fmla="*/ 42 w 54"/>
                  <a:gd name="T13" fmla="*/ 6 h 36"/>
                  <a:gd name="T14" fmla="*/ 30 w 54"/>
                  <a:gd name="T15" fmla="*/ 0 h 36"/>
                  <a:gd name="T16" fmla="*/ 30 w 54"/>
                  <a:gd name="T17" fmla="*/ 0 h 36"/>
                  <a:gd name="T18" fmla="*/ 18 w 54"/>
                  <a:gd name="T19" fmla="*/ 0 h 36"/>
                  <a:gd name="T20" fmla="*/ 6 w 54"/>
                  <a:gd name="T21" fmla="*/ 0 h 36"/>
                  <a:gd name="T22" fmla="*/ 0 w 54"/>
                  <a:gd name="T23" fmla="*/ 6 h 36"/>
                  <a:gd name="T24" fmla="*/ 0 w 54"/>
                  <a:gd name="T25" fmla="*/ 6 h 36"/>
                  <a:gd name="T26" fmla="*/ 0 w 54"/>
                  <a:gd name="T27" fmla="*/ 18 h 36"/>
                  <a:gd name="T28" fmla="*/ 6 w 54"/>
                  <a:gd name="T29" fmla="*/ 30 h 36"/>
                  <a:gd name="T30" fmla="*/ 18 w 54"/>
                  <a:gd name="T31" fmla="*/ 36 h 36"/>
                  <a:gd name="T32" fmla="*/ 18 w 5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18" y="36"/>
                    </a:moveTo>
                    <a:lnTo>
                      <a:pt x="30" y="36"/>
                    </a:lnTo>
                    <a:lnTo>
                      <a:pt x="42" y="36"/>
                    </a:lnTo>
                    <a:lnTo>
                      <a:pt x="54" y="30"/>
                    </a:lnTo>
                    <a:lnTo>
                      <a:pt x="54" y="18"/>
                    </a:lnTo>
                    <a:lnTo>
                      <a:pt x="42" y="6"/>
                    </a:lnTo>
                    <a:lnTo>
                      <a:pt x="30" y="0"/>
                    </a:lnTo>
                    <a:lnTo>
                      <a:pt x="18" y="0"/>
                    </a:lnTo>
                    <a:lnTo>
                      <a:pt x="6" y="0"/>
                    </a:lnTo>
                    <a:lnTo>
                      <a:pt x="0" y="6"/>
                    </a:lnTo>
                    <a:lnTo>
                      <a:pt x="0" y="18"/>
                    </a:lnTo>
                    <a:lnTo>
                      <a:pt x="6" y="30"/>
                    </a:lnTo>
                    <a:lnTo>
                      <a:pt x="18" y="36"/>
                    </a:lnTo>
                    <a:close/>
                  </a:path>
                </a:pathLst>
              </a:custGeom>
              <a:solidFill>
                <a:srgbClr val="FA8086"/>
              </a:solidFill>
              <a:ln w="9525">
                <a:noFill/>
                <a:round/>
                <a:headEnd/>
                <a:tailEnd/>
              </a:ln>
            </p:spPr>
            <p:txBody>
              <a:bodyPr tIns="91440" bIns="91440"/>
              <a:lstStyle/>
              <a:p>
                <a:endParaRPr lang="en-US"/>
              </a:p>
            </p:txBody>
          </p:sp>
          <p:sp>
            <p:nvSpPr>
              <p:cNvPr id="24141" name="Freeform 146"/>
              <p:cNvSpPr>
                <a:spLocks/>
              </p:cNvSpPr>
              <p:nvPr/>
            </p:nvSpPr>
            <p:spPr bwMode="auto">
              <a:xfrm>
                <a:off x="1508" y="2735"/>
                <a:ext cx="54" cy="36"/>
              </a:xfrm>
              <a:custGeom>
                <a:avLst/>
                <a:gdLst>
                  <a:gd name="T0" fmla="*/ 18 w 54"/>
                  <a:gd name="T1" fmla="*/ 36 h 36"/>
                  <a:gd name="T2" fmla="*/ 30 w 54"/>
                  <a:gd name="T3" fmla="*/ 36 h 36"/>
                  <a:gd name="T4" fmla="*/ 42 w 54"/>
                  <a:gd name="T5" fmla="*/ 36 h 36"/>
                  <a:gd name="T6" fmla="*/ 54 w 54"/>
                  <a:gd name="T7" fmla="*/ 30 h 36"/>
                  <a:gd name="T8" fmla="*/ 54 w 54"/>
                  <a:gd name="T9" fmla="*/ 30 h 36"/>
                  <a:gd name="T10" fmla="*/ 54 w 54"/>
                  <a:gd name="T11" fmla="*/ 18 h 36"/>
                  <a:gd name="T12" fmla="*/ 42 w 54"/>
                  <a:gd name="T13" fmla="*/ 6 h 36"/>
                  <a:gd name="T14" fmla="*/ 30 w 54"/>
                  <a:gd name="T15" fmla="*/ 0 h 36"/>
                  <a:gd name="T16" fmla="*/ 30 w 54"/>
                  <a:gd name="T17" fmla="*/ 0 h 36"/>
                  <a:gd name="T18" fmla="*/ 18 w 54"/>
                  <a:gd name="T19" fmla="*/ 0 h 36"/>
                  <a:gd name="T20" fmla="*/ 6 w 54"/>
                  <a:gd name="T21" fmla="*/ 0 h 36"/>
                  <a:gd name="T22" fmla="*/ 0 w 54"/>
                  <a:gd name="T23" fmla="*/ 6 h 36"/>
                  <a:gd name="T24" fmla="*/ 0 w 54"/>
                  <a:gd name="T25" fmla="*/ 6 h 36"/>
                  <a:gd name="T26" fmla="*/ 0 w 54"/>
                  <a:gd name="T27" fmla="*/ 18 h 36"/>
                  <a:gd name="T28" fmla="*/ 6 w 54"/>
                  <a:gd name="T29" fmla="*/ 30 h 36"/>
                  <a:gd name="T30" fmla="*/ 18 w 54"/>
                  <a:gd name="T31" fmla="*/ 36 h 36"/>
                  <a:gd name="T32" fmla="*/ 18 w 54"/>
                  <a:gd name="T33" fmla="*/ 36 h 36"/>
                  <a:gd name="T34" fmla="*/ 18 w 54"/>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6"/>
                  <a:gd name="T56" fmla="*/ 54 w 5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6">
                    <a:moveTo>
                      <a:pt x="18" y="36"/>
                    </a:moveTo>
                    <a:lnTo>
                      <a:pt x="30" y="36"/>
                    </a:lnTo>
                    <a:lnTo>
                      <a:pt x="42" y="36"/>
                    </a:lnTo>
                    <a:lnTo>
                      <a:pt x="54" y="30"/>
                    </a:lnTo>
                    <a:lnTo>
                      <a:pt x="54" y="18"/>
                    </a:lnTo>
                    <a:lnTo>
                      <a:pt x="42" y="6"/>
                    </a:lnTo>
                    <a:lnTo>
                      <a:pt x="30" y="0"/>
                    </a:lnTo>
                    <a:lnTo>
                      <a:pt x="18" y="0"/>
                    </a:lnTo>
                    <a:lnTo>
                      <a:pt x="6" y="0"/>
                    </a:lnTo>
                    <a:lnTo>
                      <a:pt x="0" y="6"/>
                    </a:lnTo>
                    <a:lnTo>
                      <a:pt x="0" y="18"/>
                    </a:lnTo>
                    <a:lnTo>
                      <a:pt x="6" y="30"/>
                    </a:lnTo>
                    <a:lnTo>
                      <a:pt x="18" y="36"/>
                    </a:lnTo>
                  </a:path>
                </a:pathLst>
              </a:custGeom>
              <a:noFill/>
              <a:ln w="9525">
                <a:solidFill>
                  <a:srgbClr val="000000"/>
                </a:solidFill>
                <a:prstDash val="solid"/>
                <a:round/>
                <a:headEnd/>
                <a:tailEnd/>
              </a:ln>
            </p:spPr>
            <p:txBody>
              <a:bodyPr tIns="91440" bIns="91440"/>
              <a:lstStyle/>
              <a:p>
                <a:endParaRPr lang="en-US"/>
              </a:p>
            </p:txBody>
          </p:sp>
          <p:sp>
            <p:nvSpPr>
              <p:cNvPr id="24142" name="Freeform 147"/>
              <p:cNvSpPr>
                <a:spLocks/>
              </p:cNvSpPr>
              <p:nvPr/>
            </p:nvSpPr>
            <p:spPr bwMode="auto">
              <a:xfrm>
                <a:off x="1454" y="2717"/>
                <a:ext cx="54" cy="36"/>
              </a:xfrm>
              <a:custGeom>
                <a:avLst/>
                <a:gdLst>
                  <a:gd name="T0" fmla="*/ 30 w 54"/>
                  <a:gd name="T1" fmla="*/ 36 h 36"/>
                  <a:gd name="T2" fmla="*/ 42 w 54"/>
                  <a:gd name="T3" fmla="*/ 36 h 36"/>
                  <a:gd name="T4" fmla="*/ 54 w 54"/>
                  <a:gd name="T5" fmla="*/ 30 h 36"/>
                  <a:gd name="T6" fmla="*/ 54 w 54"/>
                  <a:gd name="T7" fmla="*/ 18 h 36"/>
                  <a:gd name="T8" fmla="*/ 54 w 54"/>
                  <a:gd name="T9" fmla="*/ 18 h 36"/>
                  <a:gd name="T10" fmla="*/ 54 w 54"/>
                  <a:gd name="T11" fmla="*/ 12 h 36"/>
                  <a:gd name="T12" fmla="*/ 42 w 54"/>
                  <a:gd name="T13" fmla="*/ 6 h 36"/>
                  <a:gd name="T14" fmla="*/ 30 w 54"/>
                  <a:gd name="T15" fmla="*/ 0 h 36"/>
                  <a:gd name="T16" fmla="*/ 30 w 54"/>
                  <a:gd name="T17" fmla="*/ 0 h 36"/>
                  <a:gd name="T18" fmla="*/ 12 w 54"/>
                  <a:gd name="T19" fmla="*/ 6 h 36"/>
                  <a:gd name="T20" fmla="*/ 6 w 54"/>
                  <a:gd name="T21" fmla="*/ 12 h 36"/>
                  <a:gd name="T22" fmla="*/ 0 w 54"/>
                  <a:gd name="T23" fmla="*/ 18 h 36"/>
                  <a:gd name="T24" fmla="*/ 0 w 54"/>
                  <a:gd name="T25" fmla="*/ 18 h 36"/>
                  <a:gd name="T26" fmla="*/ 6 w 54"/>
                  <a:gd name="T27" fmla="*/ 30 h 36"/>
                  <a:gd name="T28" fmla="*/ 12 w 54"/>
                  <a:gd name="T29" fmla="*/ 36 h 36"/>
                  <a:gd name="T30" fmla="*/ 30 w 54"/>
                  <a:gd name="T31" fmla="*/ 36 h 36"/>
                  <a:gd name="T32" fmla="*/ 30 w 5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30" y="36"/>
                    </a:moveTo>
                    <a:lnTo>
                      <a:pt x="42" y="36"/>
                    </a:lnTo>
                    <a:lnTo>
                      <a:pt x="54" y="30"/>
                    </a:lnTo>
                    <a:lnTo>
                      <a:pt x="54" y="18"/>
                    </a:lnTo>
                    <a:lnTo>
                      <a:pt x="54" y="12"/>
                    </a:lnTo>
                    <a:lnTo>
                      <a:pt x="42" y="6"/>
                    </a:lnTo>
                    <a:lnTo>
                      <a:pt x="30" y="0"/>
                    </a:lnTo>
                    <a:lnTo>
                      <a:pt x="12" y="6"/>
                    </a:lnTo>
                    <a:lnTo>
                      <a:pt x="6" y="12"/>
                    </a:lnTo>
                    <a:lnTo>
                      <a:pt x="0" y="18"/>
                    </a:lnTo>
                    <a:lnTo>
                      <a:pt x="6" y="30"/>
                    </a:lnTo>
                    <a:lnTo>
                      <a:pt x="12" y="36"/>
                    </a:lnTo>
                    <a:lnTo>
                      <a:pt x="30" y="36"/>
                    </a:lnTo>
                    <a:close/>
                  </a:path>
                </a:pathLst>
              </a:custGeom>
              <a:solidFill>
                <a:srgbClr val="FA8086"/>
              </a:solidFill>
              <a:ln w="9525">
                <a:noFill/>
                <a:round/>
                <a:headEnd/>
                <a:tailEnd/>
              </a:ln>
            </p:spPr>
            <p:txBody>
              <a:bodyPr tIns="91440" bIns="91440"/>
              <a:lstStyle/>
              <a:p>
                <a:endParaRPr lang="en-US"/>
              </a:p>
            </p:txBody>
          </p:sp>
          <p:sp>
            <p:nvSpPr>
              <p:cNvPr id="24143" name="Freeform 148"/>
              <p:cNvSpPr>
                <a:spLocks/>
              </p:cNvSpPr>
              <p:nvPr/>
            </p:nvSpPr>
            <p:spPr bwMode="auto">
              <a:xfrm>
                <a:off x="1454" y="2717"/>
                <a:ext cx="54" cy="36"/>
              </a:xfrm>
              <a:custGeom>
                <a:avLst/>
                <a:gdLst>
                  <a:gd name="T0" fmla="*/ 30 w 54"/>
                  <a:gd name="T1" fmla="*/ 36 h 36"/>
                  <a:gd name="T2" fmla="*/ 42 w 54"/>
                  <a:gd name="T3" fmla="*/ 36 h 36"/>
                  <a:gd name="T4" fmla="*/ 54 w 54"/>
                  <a:gd name="T5" fmla="*/ 30 h 36"/>
                  <a:gd name="T6" fmla="*/ 54 w 54"/>
                  <a:gd name="T7" fmla="*/ 18 h 36"/>
                  <a:gd name="T8" fmla="*/ 54 w 54"/>
                  <a:gd name="T9" fmla="*/ 18 h 36"/>
                  <a:gd name="T10" fmla="*/ 54 w 54"/>
                  <a:gd name="T11" fmla="*/ 12 h 36"/>
                  <a:gd name="T12" fmla="*/ 42 w 54"/>
                  <a:gd name="T13" fmla="*/ 6 h 36"/>
                  <a:gd name="T14" fmla="*/ 30 w 54"/>
                  <a:gd name="T15" fmla="*/ 0 h 36"/>
                  <a:gd name="T16" fmla="*/ 30 w 54"/>
                  <a:gd name="T17" fmla="*/ 0 h 36"/>
                  <a:gd name="T18" fmla="*/ 12 w 54"/>
                  <a:gd name="T19" fmla="*/ 6 h 36"/>
                  <a:gd name="T20" fmla="*/ 6 w 54"/>
                  <a:gd name="T21" fmla="*/ 12 h 36"/>
                  <a:gd name="T22" fmla="*/ 0 w 54"/>
                  <a:gd name="T23" fmla="*/ 18 h 36"/>
                  <a:gd name="T24" fmla="*/ 0 w 54"/>
                  <a:gd name="T25" fmla="*/ 18 h 36"/>
                  <a:gd name="T26" fmla="*/ 6 w 54"/>
                  <a:gd name="T27" fmla="*/ 30 h 36"/>
                  <a:gd name="T28" fmla="*/ 12 w 54"/>
                  <a:gd name="T29" fmla="*/ 36 h 36"/>
                  <a:gd name="T30" fmla="*/ 30 w 54"/>
                  <a:gd name="T31" fmla="*/ 36 h 36"/>
                  <a:gd name="T32" fmla="*/ 30 w 54"/>
                  <a:gd name="T33" fmla="*/ 36 h 36"/>
                  <a:gd name="T34" fmla="*/ 30 w 54"/>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6"/>
                  <a:gd name="T56" fmla="*/ 54 w 5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6">
                    <a:moveTo>
                      <a:pt x="30" y="36"/>
                    </a:moveTo>
                    <a:lnTo>
                      <a:pt x="42" y="36"/>
                    </a:lnTo>
                    <a:lnTo>
                      <a:pt x="54" y="30"/>
                    </a:lnTo>
                    <a:lnTo>
                      <a:pt x="54" y="18"/>
                    </a:lnTo>
                    <a:lnTo>
                      <a:pt x="54" y="12"/>
                    </a:lnTo>
                    <a:lnTo>
                      <a:pt x="42" y="6"/>
                    </a:lnTo>
                    <a:lnTo>
                      <a:pt x="30" y="0"/>
                    </a:lnTo>
                    <a:lnTo>
                      <a:pt x="12" y="6"/>
                    </a:lnTo>
                    <a:lnTo>
                      <a:pt x="6" y="12"/>
                    </a:lnTo>
                    <a:lnTo>
                      <a:pt x="0" y="18"/>
                    </a:lnTo>
                    <a:lnTo>
                      <a:pt x="6" y="30"/>
                    </a:lnTo>
                    <a:lnTo>
                      <a:pt x="12" y="36"/>
                    </a:lnTo>
                    <a:lnTo>
                      <a:pt x="30" y="36"/>
                    </a:lnTo>
                  </a:path>
                </a:pathLst>
              </a:custGeom>
              <a:noFill/>
              <a:ln w="9525">
                <a:solidFill>
                  <a:srgbClr val="000000"/>
                </a:solidFill>
                <a:prstDash val="solid"/>
                <a:round/>
                <a:headEnd/>
                <a:tailEnd/>
              </a:ln>
            </p:spPr>
            <p:txBody>
              <a:bodyPr tIns="91440" bIns="91440"/>
              <a:lstStyle/>
              <a:p>
                <a:endParaRPr lang="en-US"/>
              </a:p>
            </p:txBody>
          </p:sp>
          <p:sp>
            <p:nvSpPr>
              <p:cNvPr id="24144" name="Freeform 149"/>
              <p:cNvSpPr>
                <a:spLocks/>
              </p:cNvSpPr>
              <p:nvPr/>
            </p:nvSpPr>
            <p:spPr bwMode="auto">
              <a:xfrm>
                <a:off x="1406" y="2723"/>
                <a:ext cx="48" cy="36"/>
              </a:xfrm>
              <a:custGeom>
                <a:avLst/>
                <a:gdLst>
                  <a:gd name="T0" fmla="*/ 30 w 48"/>
                  <a:gd name="T1" fmla="*/ 36 h 36"/>
                  <a:gd name="T2" fmla="*/ 42 w 48"/>
                  <a:gd name="T3" fmla="*/ 24 h 36"/>
                  <a:gd name="T4" fmla="*/ 48 w 48"/>
                  <a:gd name="T5" fmla="*/ 18 h 36"/>
                  <a:gd name="T6" fmla="*/ 48 w 48"/>
                  <a:gd name="T7" fmla="*/ 6 h 36"/>
                  <a:gd name="T8" fmla="*/ 48 w 48"/>
                  <a:gd name="T9" fmla="*/ 6 h 36"/>
                  <a:gd name="T10" fmla="*/ 42 w 48"/>
                  <a:gd name="T11" fmla="*/ 0 h 36"/>
                  <a:gd name="T12" fmla="*/ 30 w 48"/>
                  <a:gd name="T13" fmla="*/ 0 h 36"/>
                  <a:gd name="T14" fmla="*/ 18 w 48"/>
                  <a:gd name="T15" fmla="*/ 0 h 36"/>
                  <a:gd name="T16" fmla="*/ 18 w 48"/>
                  <a:gd name="T17" fmla="*/ 0 h 36"/>
                  <a:gd name="T18" fmla="*/ 6 w 48"/>
                  <a:gd name="T19" fmla="*/ 6 h 36"/>
                  <a:gd name="T20" fmla="*/ 0 w 48"/>
                  <a:gd name="T21" fmla="*/ 18 h 36"/>
                  <a:gd name="T22" fmla="*/ 0 w 48"/>
                  <a:gd name="T23" fmla="*/ 30 h 36"/>
                  <a:gd name="T24" fmla="*/ 0 w 48"/>
                  <a:gd name="T25" fmla="*/ 30 h 36"/>
                  <a:gd name="T26" fmla="*/ 6 w 48"/>
                  <a:gd name="T27" fmla="*/ 36 h 36"/>
                  <a:gd name="T28" fmla="*/ 18 w 48"/>
                  <a:gd name="T29" fmla="*/ 36 h 36"/>
                  <a:gd name="T30" fmla="*/ 30 w 48"/>
                  <a:gd name="T31" fmla="*/ 36 h 36"/>
                  <a:gd name="T32" fmla="*/ 30 w 4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30" y="36"/>
                    </a:moveTo>
                    <a:lnTo>
                      <a:pt x="42" y="24"/>
                    </a:lnTo>
                    <a:lnTo>
                      <a:pt x="48" y="18"/>
                    </a:lnTo>
                    <a:lnTo>
                      <a:pt x="48" y="6"/>
                    </a:lnTo>
                    <a:lnTo>
                      <a:pt x="42" y="0"/>
                    </a:lnTo>
                    <a:lnTo>
                      <a:pt x="30" y="0"/>
                    </a:lnTo>
                    <a:lnTo>
                      <a:pt x="18" y="0"/>
                    </a:lnTo>
                    <a:lnTo>
                      <a:pt x="6" y="6"/>
                    </a:lnTo>
                    <a:lnTo>
                      <a:pt x="0" y="18"/>
                    </a:lnTo>
                    <a:lnTo>
                      <a:pt x="0" y="30"/>
                    </a:lnTo>
                    <a:lnTo>
                      <a:pt x="6" y="36"/>
                    </a:lnTo>
                    <a:lnTo>
                      <a:pt x="18" y="36"/>
                    </a:lnTo>
                    <a:lnTo>
                      <a:pt x="30" y="36"/>
                    </a:lnTo>
                    <a:close/>
                  </a:path>
                </a:pathLst>
              </a:custGeom>
              <a:solidFill>
                <a:srgbClr val="FA8086"/>
              </a:solidFill>
              <a:ln w="9525">
                <a:noFill/>
                <a:round/>
                <a:headEnd/>
                <a:tailEnd/>
              </a:ln>
            </p:spPr>
            <p:txBody>
              <a:bodyPr tIns="91440" bIns="91440"/>
              <a:lstStyle/>
              <a:p>
                <a:endParaRPr lang="en-US"/>
              </a:p>
            </p:txBody>
          </p:sp>
          <p:sp>
            <p:nvSpPr>
              <p:cNvPr id="24145" name="Freeform 150"/>
              <p:cNvSpPr>
                <a:spLocks/>
              </p:cNvSpPr>
              <p:nvPr/>
            </p:nvSpPr>
            <p:spPr bwMode="auto">
              <a:xfrm>
                <a:off x="1406" y="2723"/>
                <a:ext cx="48" cy="36"/>
              </a:xfrm>
              <a:custGeom>
                <a:avLst/>
                <a:gdLst>
                  <a:gd name="T0" fmla="*/ 30 w 48"/>
                  <a:gd name="T1" fmla="*/ 36 h 36"/>
                  <a:gd name="T2" fmla="*/ 42 w 48"/>
                  <a:gd name="T3" fmla="*/ 24 h 36"/>
                  <a:gd name="T4" fmla="*/ 48 w 48"/>
                  <a:gd name="T5" fmla="*/ 18 h 36"/>
                  <a:gd name="T6" fmla="*/ 48 w 48"/>
                  <a:gd name="T7" fmla="*/ 6 h 36"/>
                  <a:gd name="T8" fmla="*/ 48 w 48"/>
                  <a:gd name="T9" fmla="*/ 6 h 36"/>
                  <a:gd name="T10" fmla="*/ 42 w 48"/>
                  <a:gd name="T11" fmla="*/ 0 h 36"/>
                  <a:gd name="T12" fmla="*/ 30 w 48"/>
                  <a:gd name="T13" fmla="*/ 0 h 36"/>
                  <a:gd name="T14" fmla="*/ 18 w 48"/>
                  <a:gd name="T15" fmla="*/ 0 h 36"/>
                  <a:gd name="T16" fmla="*/ 18 w 48"/>
                  <a:gd name="T17" fmla="*/ 0 h 36"/>
                  <a:gd name="T18" fmla="*/ 6 w 48"/>
                  <a:gd name="T19" fmla="*/ 6 h 36"/>
                  <a:gd name="T20" fmla="*/ 0 w 48"/>
                  <a:gd name="T21" fmla="*/ 18 h 36"/>
                  <a:gd name="T22" fmla="*/ 0 w 48"/>
                  <a:gd name="T23" fmla="*/ 30 h 36"/>
                  <a:gd name="T24" fmla="*/ 0 w 48"/>
                  <a:gd name="T25" fmla="*/ 30 h 36"/>
                  <a:gd name="T26" fmla="*/ 6 w 48"/>
                  <a:gd name="T27" fmla="*/ 36 h 36"/>
                  <a:gd name="T28" fmla="*/ 18 w 48"/>
                  <a:gd name="T29" fmla="*/ 36 h 36"/>
                  <a:gd name="T30" fmla="*/ 30 w 48"/>
                  <a:gd name="T31" fmla="*/ 36 h 36"/>
                  <a:gd name="T32" fmla="*/ 30 w 48"/>
                  <a:gd name="T33" fmla="*/ 36 h 36"/>
                  <a:gd name="T34" fmla="*/ 30 w 48"/>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6"/>
                  <a:gd name="T56" fmla="*/ 48 w 4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6">
                    <a:moveTo>
                      <a:pt x="30" y="36"/>
                    </a:moveTo>
                    <a:lnTo>
                      <a:pt x="42" y="24"/>
                    </a:lnTo>
                    <a:lnTo>
                      <a:pt x="48" y="18"/>
                    </a:lnTo>
                    <a:lnTo>
                      <a:pt x="48" y="6"/>
                    </a:lnTo>
                    <a:lnTo>
                      <a:pt x="42" y="0"/>
                    </a:lnTo>
                    <a:lnTo>
                      <a:pt x="30" y="0"/>
                    </a:lnTo>
                    <a:lnTo>
                      <a:pt x="18" y="0"/>
                    </a:lnTo>
                    <a:lnTo>
                      <a:pt x="6" y="6"/>
                    </a:lnTo>
                    <a:lnTo>
                      <a:pt x="0" y="18"/>
                    </a:lnTo>
                    <a:lnTo>
                      <a:pt x="0" y="30"/>
                    </a:lnTo>
                    <a:lnTo>
                      <a:pt x="6" y="36"/>
                    </a:lnTo>
                    <a:lnTo>
                      <a:pt x="18" y="36"/>
                    </a:lnTo>
                    <a:lnTo>
                      <a:pt x="30" y="36"/>
                    </a:lnTo>
                  </a:path>
                </a:pathLst>
              </a:custGeom>
              <a:noFill/>
              <a:ln w="9525">
                <a:solidFill>
                  <a:srgbClr val="000000"/>
                </a:solidFill>
                <a:prstDash val="solid"/>
                <a:round/>
                <a:headEnd/>
                <a:tailEnd/>
              </a:ln>
            </p:spPr>
            <p:txBody>
              <a:bodyPr tIns="91440" bIns="91440"/>
              <a:lstStyle/>
              <a:p>
                <a:endParaRPr lang="en-US"/>
              </a:p>
            </p:txBody>
          </p:sp>
          <p:sp>
            <p:nvSpPr>
              <p:cNvPr id="24146" name="Freeform 151"/>
              <p:cNvSpPr>
                <a:spLocks/>
              </p:cNvSpPr>
              <p:nvPr/>
            </p:nvSpPr>
            <p:spPr bwMode="auto">
              <a:xfrm>
                <a:off x="1358" y="2741"/>
                <a:ext cx="48" cy="48"/>
              </a:xfrm>
              <a:custGeom>
                <a:avLst/>
                <a:gdLst>
                  <a:gd name="T0" fmla="*/ 36 w 48"/>
                  <a:gd name="T1" fmla="*/ 36 h 48"/>
                  <a:gd name="T2" fmla="*/ 48 w 48"/>
                  <a:gd name="T3" fmla="*/ 24 h 48"/>
                  <a:gd name="T4" fmla="*/ 48 w 48"/>
                  <a:gd name="T5" fmla="*/ 12 h 48"/>
                  <a:gd name="T6" fmla="*/ 42 w 48"/>
                  <a:gd name="T7" fmla="*/ 6 h 48"/>
                  <a:gd name="T8" fmla="*/ 42 w 48"/>
                  <a:gd name="T9" fmla="*/ 6 h 48"/>
                  <a:gd name="T10" fmla="*/ 36 w 48"/>
                  <a:gd name="T11" fmla="*/ 0 h 48"/>
                  <a:gd name="T12" fmla="*/ 24 w 48"/>
                  <a:gd name="T13" fmla="*/ 0 h 48"/>
                  <a:gd name="T14" fmla="*/ 12 w 48"/>
                  <a:gd name="T15" fmla="*/ 12 h 48"/>
                  <a:gd name="T16" fmla="*/ 12 w 48"/>
                  <a:gd name="T17" fmla="*/ 12 h 48"/>
                  <a:gd name="T18" fmla="*/ 0 w 48"/>
                  <a:gd name="T19" fmla="*/ 18 h 48"/>
                  <a:gd name="T20" fmla="*/ 0 w 48"/>
                  <a:gd name="T21" fmla="*/ 30 h 48"/>
                  <a:gd name="T22" fmla="*/ 6 w 48"/>
                  <a:gd name="T23" fmla="*/ 42 h 48"/>
                  <a:gd name="T24" fmla="*/ 6 w 48"/>
                  <a:gd name="T25" fmla="*/ 42 h 48"/>
                  <a:gd name="T26" fmla="*/ 12 w 48"/>
                  <a:gd name="T27" fmla="*/ 48 h 48"/>
                  <a:gd name="T28" fmla="*/ 24 w 48"/>
                  <a:gd name="T29" fmla="*/ 42 h 48"/>
                  <a:gd name="T30" fmla="*/ 36 w 48"/>
                  <a:gd name="T31" fmla="*/ 36 h 48"/>
                  <a:gd name="T32" fmla="*/ 36 w 48"/>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6" y="36"/>
                    </a:moveTo>
                    <a:lnTo>
                      <a:pt x="48" y="24"/>
                    </a:lnTo>
                    <a:lnTo>
                      <a:pt x="48" y="12"/>
                    </a:lnTo>
                    <a:lnTo>
                      <a:pt x="42" y="6"/>
                    </a:lnTo>
                    <a:lnTo>
                      <a:pt x="36" y="0"/>
                    </a:lnTo>
                    <a:lnTo>
                      <a:pt x="24" y="0"/>
                    </a:lnTo>
                    <a:lnTo>
                      <a:pt x="12" y="12"/>
                    </a:lnTo>
                    <a:lnTo>
                      <a:pt x="0" y="18"/>
                    </a:lnTo>
                    <a:lnTo>
                      <a:pt x="0" y="30"/>
                    </a:lnTo>
                    <a:lnTo>
                      <a:pt x="6" y="42"/>
                    </a:lnTo>
                    <a:lnTo>
                      <a:pt x="12" y="48"/>
                    </a:lnTo>
                    <a:lnTo>
                      <a:pt x="24" y="42"/>
                    </a:lnTo>
                    <a:lnTo>
                      <a:pt x="36" y="36"/>
                    </a:lnTo>
                    <a:close/>
                  </a:path>
                </a:pathLst>
              </a:custGeom>
              <a:solidFill>
                <a:srgbClr val="FA8086"/>
              </a:solidFill>
              <a:ln w="9525">
                <a:noFill/>
                <a:round/>
                <a:headEnd/>
                <a:tailEnd/>
              </a:ln>
            </p:spPr>
            <p:txBody>
              <a:bodyPr tIns="91440" bIns="91440"/>
              <a:lstStyle/>
              <a:p>
                <a:endParaRPr lang="en-US"/>
              </a:p>
            </p:txBody>
          </p:sp>
          <p:sp>
            <p:nvSpPr>
              <p:cNvPr id="24147" name="Freeform 152"/>
              <p:cNvSpPr>
                <a:spLocks/>
              </p:cNvSpPr>
              <p:nvPr/>
            </p:nvSpPr>
            <p:spPr bwMode="auto">
              <a:xfrm>
                <a:off x="1358" y="2741"/>
                <a:ext cx="48" cy="48"/>
              </a:xfrm>
              <a:custGeom>
                <a:avLst/>
                <a:gdLst>
                  <a:gd name="T0" fmla="*/ 36 w 48"/>
                  <a:gd name="T1" fmla="*/ 36 h 48"/>
                  <a:gd name="T2" fmla="*/ 48 w 48"/>
                  <a:gd name="T3" fmla="*/ 24 h 48"/>
                  <a:gd name="T4" fmla="*/ 48 w 48"/>
                  <a:gd name="T5" fmla="*/ 12 h 48"/>
                  <a:gd name="T6" fmla="*/ 42 w 48"/>
                  <a:gd name="T7" fmla="*/ 6 h 48"/>
                  <a:gd name="T8" fmla="*/ 42 w 48"/>
                  <a:gd name="T9" fmla="*/ 6 h 48"/>
                  <a:gd name="T10" fmla="*/ 36 w 48"/>
                  <a:gd name="T11" fmla="*/ 0 h 48"/>
                  <a:gd name="T12" fmla="*/ 24 w 48"/>
                  <a:gd name="T13" fmla="*/ 0 h 48"/>
                  <a:gd name="T14" fmla="*/ 12 w 48"/>
                  <a:gd name="T15" fmla="*/ 12 h 48"/>
                  <a:gd name="T16" fmla="*/ 12 w 48"/>
                  <a:gd name="T17" fmla="*/ 12 h 48"/>
                  <a:gd name="T18" fmla="*/ 0 w 48"/>
                  <a:gd name="T19" fmla="*/ 18 h 48"/>
                  <a:gd name="T20" fmla="*/ 0 w 48"/>
                  <a:gd name="T21" fmla="*/ 30 h 48"/>
                  <a:gd name="T22" fmla="*/ 6 w 48"/>
                  <a:gd name="T23" fmla="*/ 42 h 48"/>
                  <a:gd name="T24" fmla="*/ 6 w 48"/>
                  <a:gd name="T25" fmla="*/ 42 h 48"/>
                  <a:gd name="T26" fmla="*/ 12 w 48"/>
                  <a:gd name="T27" fmla="*/ 48 h 48"/>
                  <a:gd name="T28" fmla="*/ 24 w 48"/>
                  <a:gd name="T29" fmla="*/ 42 h 48"/>
                  <a:gd name="T30" fmla="*/ 36 w 48"/>
                  <a:gd name="T31" fmla="*/ 36 h 48"/>
                  <a:gd name="T32" fmla="*/ 36 w 48"/>
                  <a:gd name="T33" fmla="*/ 36 h 48"/>
                  <a:gd name="T34" fmla="*/ 36 w 48"/>
                  <a:gd name="T35" fmla="*/ 3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36" y="36"/>
                    </a:moveTo>
                    <a:lnTo>
                      <a:pt x="48" y="24"/>
                    </a:lnTo>
                    <a:lnTo>
                      <a:pt x="48" y="12"/>
                    </a:lnTo>
                    <a:lnTo>
                      <a:pt x="42" y="6"/>
                    </a:lnTo>
                    <a:lnTo>
                      <a:pt x="36" y="0"/>
                    </a:lnTo>
                    <a:lnTo>
                      <a:pt x="24" y="0"/>
                    </a:lnTo>
                    <a:lnTo>
                      <a:pt x="12" y="12"/>
                    </a:lnTo>
                    <a:lnTo>
                      <a:pt x="0" y="18"/>
                    </a:lnTo>
                    <a:lnTo>
                      <a:pt x="0" y="30"/>
                    </a:lnTo>
                    <a:lnTo>
                      <a:pt x="6" y="42"/>
                    </a:lnTo>
                    <a:lnTo>
                      <a:pt x="12" y="48"/>
                    </a:lnTo>
                    <a:lnTo>
                      <a:pt x="24" y="42"/>
                    </a:lnTo>
                    <a:lnTo>
                      <a:pt x="36" y="36"/>
                    </a:lnTo>
                  </a:path>
                </a:pathLst>
              </a:custGeom>
              <a:noFill/>
              <a:ln w="9525">
                <a:solidFill>
                  <a:srgbClr val="000000"/>
                </a:solidFill>
                <a:prstDash val="solid"/>
                <a:round/>
                <a:headEnd/>
                <a:tailEnd/>
              </a:ln>
            </p:spPr>
            <p:txBody>
              <a:bodyPr tIns="91440" bIns="91440"/>
              <a:lstStyle/>
              <a:p>
                <a:endParaRPr lang="en-US"/>
              </a:p>
            </p:txBody>
          </p:sp>
          <p:sp>
            <p:nvSpPr>
              <p:cNvPr id="24148" name="Freeform 153"/>
              <p:cNvSpPr>
                <a:spLocks/>
              </p:cNvSpPr>
              <p:nvPr/>
            </p:nvSpPr>
            <p:spPr bwMode="auto">
              <a:xfrm>
                <a:off x="1328" y="2777"/>
                <a:ext cx="42" cy="48"/>
              </a:xfrm>
              <a:custGeom>
                <a:avLst/>
                <a:gdLst>
                  <a:gd name="T0" fmla="*/ 36 w 42"/>
                  <a:gd name="T1" fmla="*/ 30 h 48"/>
                  <a:gd name="T2" fmla="*/ 42 w 42"/>
                  <a:gd name="T3" fmla="*/ 18 h 48"/>
                  <a:gd name="T4" fmla="*/ 36 w 42"/>
                  <a:gd name="T5" fmla="*/ 6 h 48"/>
                  <a:gd name="T6" fmla="*/ 30 w 42"/>
                  <a:gd name="T7" fmla="*/ 0 h 48"/>
                  <a:gd name="T8" fmla="*/ 30 w 42"/>
                  <a:gd name="T9" fmla="*/ 0 h 48"/>
                  <a:gd name="T10" fmla="*/ 18 w 42"/>
                  <a:gd name="T11" fmla="*/ 0 h 48"/>
                  <a:gd name="T12" fmla="*/ 12 w 42"/>
                  <a:gd name="T13" fmla="*/ 6 h 48"/>
                  <a:gd name="T14" fmla="*/ 0 w 42"/>
                  <a:gd name="T15" fmla="*/ 18 h 48"/>
                  <a:gd name="T16" fmla="*/ 0 w 42"/>
                  <a:gd name="T17" fmla="*/ 18 h 48"/>
                  <a:gd name="T18" fmla="*/ 0 w 42"/>
                  <a:gd name="T19" fmla="*/ 30 h 48"/>
                  <a:gd name="T20" fmla="*/ 0 w 42"/>
                  <a:gd name="T21" fmla="*/ 42 h 48"/>
                  <a:gd name="T22" fmla="*/ 6 w 42"/>
                  <a:gd name="T23" fmla="*/ 48 h 48"/>
                  <a:gd name="T24" fmla="*/ 6 w 42"/>
                  <a:gd name="T25" fmla="*/ 48 h 48"/>
                  <a:gd name="T26" fmla="*/ 18 w 42"/>
                  <a:gd name="T27" fmla="*/ 48 h 48"/>
                  <a:gd name="T28" fmla="*/ 30 w 42"/>
                  <a:gd name="T29" fmla="*/ 42 h 48"/>
                  <a:gd name="T30" fmla="*/ 36 w 42"/>
                  <a:gd name="T31" fmla="*/ 30 h 48"/>
                  <a:gd name="T32" fmla="*/ 36 w 42"/>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36" y="30"/>
                    </a:moveTo>
                    <a:lnTo>
                      <a:pt x="42" y="18"/>
                    </a:lnTo>
                    <a:lnTo>
                      <a:pt x="36" y="6"/>
                    </a:lnTo>
                    <a:lnTo>
                      <a:pt x="30" y="0"/>
                    </a:lnTo>
                    <a:lnTo>
                      <a:pt x="18" y="0"/>
                    </a:lnTo>
                    <a:lnTo>
                      <a:pt x="12" y="6"/>
                    </a:lnTo>
                    <a:lnTo>
                      <a:pt x="0" y="18"/>
                    </a:lnTo>
                    <a:lnTo>
                      <a:pt x="0" y="30"/>
                    </a:lnTo>
                    <a:lnTo>
                      <a:pt x="0" y="42"/>
                    </a:lnTo>
                    <a:lnTo>
                      <a:pt x="6" y="48"/>
                    </a:lnTo>
                    <a:lnTo>
                      <a:pt x="18" y="48"/>
                    </a:lnTo>
                    <a:lnTo>
                      <a:pt x="30" y="42"/>
                    </a:lnTo>
                    <a:lnTo>
                      <a:pt x="36" y="30"/>
                    </a:lnTo>
                    <a:close/>
                  </a:path>
                </a:pathLst>
              </a:custGeom>
              <a:solidFill>
                <a:srgbClr val="FA8086"/>
              </a:solidFill>
              <a:ln w="9525">
                <a:noFill/>
                <a:round/>
                <a:headEnd/>
                <a:tailEnd/>
              </a:ln>
            </p:spPr>
            <p:txBody>
              <a:bodyPr tIns="91440" bIns="91440"/>
              <a:lstStyle/>
              <a:p>
                <a:endParaRPr lang="en-US"/>
              </a:p>
            </p:txBody>
          </p:sp>
          <p:sp>
            <p:nvSpPr>
              <p:cNvPr id="24149" name="Freeform 154"/>
              <p:cNvSpPr>
                <a:spLocks/>
              </p:cNvSpPr>
              <p:nvPr/>
            </p:nvSpPr>
            <p:spPr bwMode="auto">
              <a:xfrm>
                <a:off x="1328" y="2777"/>
                <a:ext cx="42" cy="48"/>
              </a:xfrm>
              <a:custGeom>
                <a:avLst/>
                <a:gdLst>
                  <a:gd name="T0" fmla="*/ 36 w 42"/>
                  <a:gd name="T1" fmla="*/ 30 h 48"/>
                  <a:gd name="T2" fmla="*/ 42 w 42"/>
                  <a:gd name="T3" fmla="*/ 18 h 48"/>
                  <a:gd name="T4" fmla="*/ 36 w 42"/>
                  <a:gd name="T5" fmla="*/ 6 h 48"/>
                  <a:gd name="T6" fmla="*/ 30 w 42"/>
                  <a:gd name="T7" fmla="*/ 0 h 48"/>
                  <a:gd name="T8" fmla="*/ 30 w 42"/>
                  <a:gd name="T9" fmla="*/ 0 h 48"/>
                  <a:gd name="T10" fmla="*/ 18 w 42"/>
                  <a:gd name="T11" fmla="*/ 0 h 48"/>
                  <a:gd name="T12" fmla="*/ 12 w 42"/>
                  <a:gd name="T13" fmla="*/ 6 h 48"/>
                  <a:gd name="T14" fmla="*/ 0 w 42"/>
                  <a:gd name="T15" fmla="*/ 18 h 48"/>
                  <a:gd name="T16" fmla="*/ 0 w 42"/>
                  <a:gd name="T17" fmla="*/ 18 h 48"/>
                  <a:gd name="T18" fmla="*/ 0 w 42"/>
                  <a:gd name="T19" fmla="*/ 30 h 48"/>
                  <a:gd name="T20" fmla="*/ 0 w 42"/>
                  <a:gd name="T21" fmla="*/ 42 h 48"/>
                  <a:gd name="T22" fmla="*/ 6 w 42"/>
                  <a:gd name="T23" fmla="*/ 48 h 48"/>
                  <a:gd name="T24" fmla="*/ 6 w 42"/>
                  <a:gd name="T25" fmla="*/ 48 h 48"/>
                  <a:gd name="T26" fmla="*/ 18 w 42"/>
                  <a:gd name="T27" fmla="*/ 48 h 48"/>
                  <a:gd name="T28" fmla="*/ 30 w 42"/>
                  <a:gd name="T29" fmla="*/ 42 h 48"/>
                  <a:gd name="T30" fmla="*/ 36 w 42"/>
                  <a:gd name="T31" fmla="*/ 30 h 48"/>
                  <a:gd name="T32" fmla="*/ 36 w 42"/>
                  <a:gd name="T33" fmla="*/ 30 h 48"/>
                  <a:gd name="T34" fmla="*/ 36 w 42"/>
                  <a:gd name="T35" fmla="*/ 3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36" y="30"/>
                    </a:moveTo>
                    <a:lnTo>
                      <a:pt x="42" y="18"/>
                    </a:lnTo>
                    <a:lnTo>
                      <a:pt x="36" y="6"/>
                    </a:lnTo>
                    <a:lnTo>
                      <a:pt x="30" y="0"/>
                    </a:lnTo>
                    <a:lnTo>
                      <a:pt x="18" y="0"/>
                    </a:lnTo>
                    <a:lnTo>
                      <a:pt x="12" y="6"/>
                    </a:lnTo>
                    <a:lnTo>
                      <a:pt x="0" y="18"/>
                    </a:lnTo>
                    <a:lnTo>
                      <a:pt x="0" y="30"/>
                    </a:lnTo>
                    <a:lnTo>
                      <a:pt x="0" y="42"/>
                    </a:lnTo>
                    <a:lnTo>
                      <a:pt x="6" y="48"/>
                    </a:lnTo>
                    <a:lnTo>
                      <a:pt x="18" y="48"/>
                    </a:lnTo>
                    <a:lnTo>
                      <a:pt x="30" y="42"/>
                    </a:lnTo>
                    <a:lnTo>
                      <a:pt x="36" y="30"/>
                    </a:lnTo>
                  </a:path>
                </a:pathLst>
              </a:custGeom>
              <a:noFill/>
              <a:ln w="9525">
                <a:solidFill>
                  <a:srgbClr val="000000"/>
                </a:solidFill>
                <a:prstDash val="solid"/>
                <a:round/>
                <a:headEnd/>
                <a:tailEnd/>
              </a:ln>
            </p:spPr>
            <p:txBody>
              <a:bodyPr tIns="91440" bIns="91440"/>
              <a:lstStyle/>
              <a:p>
                <a:endParaRPr lang="en-US"/>
              </a:p>
            </p:txBody>
          </p:sp>
          <p:sp>
            <p:nvSpPr>
              <p:cNvPr id="24150" name="Freeform 155"/>
              <p:cNvSpPr>
                <a:spLocks/>
              </p:cNvSpPr>
              <p:nvPr/>
            </p:nvSpPr>
            <p:spPr bwMode="auto">
              <a:xfrm>
                <a:off x="1394" y="2759"/>
                <a:ext cx="48" cy="48"/>
              </a:xfrm>
              <a:custGeom>
                <a:avLst/>
                <a:gdLst>
                  <a:gd name="T0" fmla="*/ 42 w 48"/>
                  <a:gd name="T1" fmla="*/ 0 h 48"/>
                  <a:gd name="T2" fmla="*/ 36 w 48"/>
                  <a:gd name="T3" fmla="*/ 0 h 48"/>
                  <a:gd name="T4" fmla="*/ 18 w 48"/>
                  <a:gd name="T5" fmla="*/ 0 h 48"/>
                  <a:gd name="T6" fmla="*/ 6 w 48"/>
                  <a:gd name="T7" fmla="*/ 6 h 48"/>
                  <a:gd name="T8" fmla="*/ 6 w 48"/>
                  <a:gd name="T9" fmla="*/ 6 h 48"/>
                  <a:gd name="T10" fmla="*/ 0 w 48"/>
                  <a:gd name="T11" fmla="*/ 18 h 48"/>
                  <a:gd name="T12" fmla="*/ 0 w 48"/>
                  <a:gd name="T13" fmla="*/ 30 h 48"/>
                  <a:gd name="T14" fmla="*/ 6 w 48"/>
                  <a:gd name="T15" fmla="*/ 42 h 48"/>
                  <a:gd name="T16" fmla="*/ 6 w 48"/>
                  <a:gd name="T17" fmla="*/ 42 h 48"/>
                  <a:gd name="T18" fmla="*/ 12 w 48"/>
                  <a:gd name="T19" fmla="*/ 48 h 48"/>
                  <a:gd name="T20" fmla="*/ 30 w 48"/>
                  <a:gd name="T21" fmla="*/ 48 h 48"/>
                  <a:gd name="T22" fmla="*/ 42 w 48"/>
                  <a:gd name="T23" fmla="*/ 36 h 48"/>
                  <a:gd name="T24" fmla="*/ 42 w 48"/>
                  <a:gd name="T25" fmla="*/ 36 h 48"/>
                  <a:gd name="T26" fmla="*/ 48 w 48"/>
                  <a:gd name="T27" fmla="*/ 24 h 48"/>
                  <a:gd name="T28" fmla="*/ 48 w 48"/>
                  <a:gd name="T29" fmla="*/ 12 h 48"/>
                  <a:gd name="T30" fmla="*/ 42 w 48"/>
                  <a:gd name="T31" fmla="*/ 0 h 48"/>
                  <a:gd name="T32" fmla="*/ 42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2" y="0"/>
                    </a:moveTo>
                    <a:lnTo>
                      <a:pt x="36" y="0"/>
                    </a:lnTo>
                    <a:lnTo>
                      <a:pt x="18" y="0"/>
                    </a:lnTo>
                    <a:lnTo>
                      <a:pt x="6" y="6"/>
                    </a:lnTo>
                    <a:lnTo>
                      <a:pt x="0" y="18"/>
                    </a:lnTo>
                    <a:lnTo>
                      <a:pt x="0" y="30"/>
                    </a:lnTo>
                    <a:lnTo>
                      <a:pt x="6" y="42"/>
                    </a:lnTo>
                    <a:lnTo>
                      <a:pt x="12" y="48"/>
                    </a:lnTo>
                    <a:lnTo>
                      <a:pt x="30" y="48"/>
                    </a:lnTo>
                    <a:lnTo>
                      <a:pt x="42" y="36"/>
                    </a:lnTo>
                    <a:lnTo>
                      <a:pt x="48" y="24"/>
                    </a:lnTo>
                    <a:lnTo>
                      <a:pt x="48" y="12"/>
                    </a:lnTo>
                    <a:lnTo>
                      <a:pt x="42" y="0"/>
                    </a:lnTo>
                    <a:close/>
                  </a:path>
                </a:pathLst>
              </a:custGeom>
              <a:solidFill>
                <a:srgbClr val="FA8086"/>
              </a:solidFill>
              <a:ln w="9525">
                <a:noFill/>
                <a:round/>
                <a:headEnd/>
                <a:tailEnd/>
              </a:ln>
            </p:spPr>
            <p:txBody>
              <a:bodyPr tIns="91440" bIns="91440"/>
              <a:lstStyle/>
              <a:p>
                <a:endParaRPr lang="en-US"/>
              </a:p>
            </p:txBody>
          </p:sp>
          <p:sp>
            <p:nvSpPr>
              <p:cNvPr id="24151" name="Freeform 156"/>
              <p:cNvSpPr>
                <a:spLocks/>
              </p:cNvSpPr>
              <p:nvPr/>
            </p:nvSpPr>
            <p:spPr bwMode="auto">
              <a:xfrm>
                <a:off x="1394" y="2759"/>
                <a:ext cx="48" cy="48"/>
              </a:xfrm>
              <a:custGeom>
                <a:avLst/>
                <a:gdLst>
                  <a:gd name="T0" fmla="*/ 42 w 48"/>
                  <a:gd name="T1" fmla="*/ 0 h 48"/>
                  <a:gd name="T2" fmla="*/ 36 w 48"/>
                  <a:gd name="T3" fmla="*/ 0 h 48"/>
                  <a:gd name="T4" fmla="*/ 18 w 48"/>
                  <a:gd name="T5" fmla="*/ 0 h 48"/>
                  <a:gd name="T6" fmla="*/ 6 w 48"/>
                  <a:gd name="T7" fmla="*/ 6 h 48"/>
                  <a:gd name="T8" fmla="*/ 6 w 48"/>
                  <a:gd name="T9" fmla="*/ 6 h 48"/>
                  <a:gd name="T10" fmla="*/ 0 w 48"/>
                  <a:gd name="T11" fmla="*/ 18 h 48"/>
                  <a:gd name="T12" fmla="*/ 0 w 48"/>
                  <a:gd name="T13" fmla="*/ 30 h 48"/>
                  <a:gd name="T14" fmla="*/ 6 w 48"/>
                  <a:gd name="T15" fmla="*/ 42 h 48"/>
                  <a:gd name="T16" fmla="*/ 6 w 48"/>
                  <a:gd name="T17" fmla="*/ 42 h 48"/>
                  <a:gd name="T18" fmla="*/ 12 w 48"/>
                  <a:gd name="T19" fmla="*/ 48 h 48"/>
                  <a:gd name="T20" fmla="*/ 30 w 48"/>
                  <a:gd name="T21" fmla="*/ 48 h 48"/>
                  <a:gd name="T22" fmla="*/ 42 w 48"/>
                  <a:gd name="T23" fmla="*/ 36 h 48"/>
                  <a:gd name="T24" fmla="*/ 42 w 48"/>
                  <a:gd name="T25" fmla="*/ 36 h 48"/>
                  <a:gd name="T26" fmla="*/ 48 w 48"/>
                  <a:gd name="T27" fmla="*/ 24 h 48"/>
                  <a:gd name="T28" fmla="*/ 48 w 48"/>
                  <a:gd name="T29" fmla="*/ 12 h 48"/>
                  <a:gd name="T30" fmla="*/ 42 w 48"/>
                  <a:gd name="T31" fmla="*/ 0 h 48"/>
                  <a:gd name="T32" fmla="*/ 42 w 48"/>
                  <a:gd name="T33" fmla="*/ 0 h 48"/>
                  <a:gd name="T34" fmla="*/ 42 w 48"/>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42" y="0"/>
                    </a:moveTo>
                    <a:lnTo>
                      <a:pt x="36" y="0"/>
                    </a:lnTo>
                    <a:lnTo>
                      <a:pt x="18" y="0"/>
                    </a:lnTo>
                    <a:lnTo>
                      <a:pt x="6" y="6"/>
                    </a:lnTo>
                    <a:lnTo>
                      <a:pt x="0" y="18"/>
                    </a:lnTo>
                    <a:lnTo>
                      <a:pt x="0" y="30"/>
                    </a:lnTo>
                    <a:lnTo>
                      <a:pt x="6" y="42"/>
                    </a:lnTo>
                    <a:lnTo>
                      <a:pt x="12" y="48"/>
                    </a:lnTo>
                    <a:lnTo>
                      <a:pt x="30" y="48"/>
                    </a:lnTo>
                    <a:lnTo>
                      <a:pt x="42" y="36"/>
                    </a:lnTo>
                    <a:lnTo>
                      <a:pt x="48" y="24"/>
                    </a:lnTo>
                    <a:lnTo>
                      <a:pt x="48" y="12"/>
                    </a:lnTo>
                    <a:lnTo>
                      <a:pt x="42" y="0"/>
                    </a:lnTo>
                  </a:path>
                </a:pathLst>
              </a:custGeom>
              <a:noFill/>
              <a:ln w="9525">
                <a:solidFill>
                  <a:srgbClr val="000000"/>
                </a:solidFill>
                <a:prstDash val="solid"/>
                <a:round/>
                <a:headEnd/>
                <a:tailEnd/>
              </a:ln>
            </p:spPr>
            <p:txBody>
              <a:bodyPr tIns="91440" bIns="91440"/>
              <a:lstStyle/>
              <a:p>
                <a:endParaRPr lang="en-US"/>
              </a:p>
            </p:txBody>
          </p:sp>
          <p:sp>
            <p:nvSpPr>
              <p:cNvPr id="24152" name="Freeform 157"/>
              <p:cNvSpPr>
                <a:spLocks/>
              </p:cNvSpPr>
              <p:nvPr/>
            </p:nvSpPr>
            <p:spPr bwMode="auto">
              <a:xfrm>
                <a:off x="1346" y="2813"/>
                <a:ext cx="48" cy="54"/>
              </a:xfrm>
              <a:custGeom>
                <a:avLst/>
                <a:gdLst>
                  <a:gd name="T0" fmla="*/ 24 w 48"/>
                  <a:gd name="T1" fmla="*/ 0 h 54"/>
                  <a:gd name="T2" fmla="*/ 12 w 48"/>
                  <a:gd name="T3" fmla="*/ 0 h 54"/>
                  <a:gd name="T4" fmla="*/ 6 w 48"/>
                  <a:gd name="T5" fmla="*/ 12 h 54"/>
                  <a:gd name="T6" fmla="*/ 0 w 48"/>
                  <a:gd name="T7" fmla="*/ 24 h 54"/>
                  <a:gd name="T8" fmla="*/ 0 w 48"/>
                  <a:gd name="T9" fmla="*/ 24 h 54"/>
                  <a:gd name="T10" fmla="*/ 6 w 48"/>
                  <a:gd name="T11" fmla="*/ 42 h 54"/>
                  <a:gd name="T12" fmla="*/ 12 w 48"/>
                  <a:gd name="T13" fmla="*/ 48 h 54"/>
                  <a:gd name="T14" fmla="*/ 24 w 48"/>
                  <a:gd name="T15" fmla="*/ 54 h 54"/>
                  <a:gd name="T16" fmla="*/ 24 w 48"/>
                  <a:gd name="T17" fmla="*/ 54 h 54"/>
                  <a:gd name="T18" fmla="*/ 36 w 48"/>
                  <a:gd name="T19" fmla="*/ 48 h 54"/>
                  <a:gd name="T20" fmla="*/ 42 w 48"/>
                  <a:gd name="T21" fmla="*/ 42 h 54"/>
                  <a:gd name="T22" fmla="*/ 48 w 48"/>
                  <a:gd name="T23" fmla="*/ 24 h 54"/>
                  <a:gd name="T24" fmla="*/ 48 w 48"/>
                  <a:gd name="T25" fmla="*/ 24 h 54"/>
                  <a:gd name="T26" fmla="*/ 42 w 48"/>
                  <a:gd name="T27" fmla="*/ 12 h 54"/>
                  <a:gd name="T28" fmla="*/ 36 w 48"/>
                  <a:gd name="T29" fmla="*/ 0 h 54"/>
                  <a:gd name="T30" fmla="*/ 24 w 48"/>
                  <a:gd name="T31" fmla="*/ 0 h 54"/>
                  <a:gd name="T32" fmla="*/ 24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24" y="0"/>
                    </a:moveTo>
                    <a:lnTo>
                      <a:pt x="12" y="0"/>
                    </a:lnTo>
                    <a:lnTo>
                      <a:pt x="6" y="12"/>
                    </a:lnTo>
                    <a:lnTo>
                      <a:pt x="0" y="24"/>
                    </a:lnTo>
                    <a:lnTo>
                      <a:pt x="6" y="42"/>
                    </a:lnTo>
                    <a:lnTo>
                      <a:pt x="12" y="48"/>
                    </a:lnTo>
                    <a:lnTo>
                      <a:pt x="24" y="54"/>
                    </a:lnTo>
                    <a:lnTo>
                      <a:pt x="36" y="48"/>
                    </a:lnTo>
                    <a:lnTo>
                      <a:pt x="42" y="42"/>
                    </a:lnTo>
                    <a:lnTo>
                      <a:pt x="48" y="24"/>
                    </a:lnTo>
                    <a:lnTo>
                      <a:pt x="42" y="12"/>
                    </a:lnTo>
                    <a:lnTo>
                      <a:pt x="36" y="0"/>
                    </a:lnTo>
                    <a:lnTo>
                      <a:pt x="24" y="0"/>
                    </a:lnTo>
                    <a:close/>
                  </a:path>
                </a:pathLst>
              </a:custGeom>
              <a:solidFill>
                <a:srgbClr val="FA8086"/>
              </a:solidFill>
              <a:ln w="9525">
                <a:noFill/>
                <a:round/>
                <a:headEnd/>
                <a:tailEnd/>
              </a:ln>
            </p:spPr>
            <p:txBody>
              <a:bodyPr tIns="91440" bIns="91440"/>
              <a:lstStyle/>
              <a:p>
                <a:endParaRPr lang="en-US"/>
              </a:p>
            </p:txBody>
          </p:sp>
          <p:sp>
            <p:nvSpPr>
              <p:cNvPr id="24153" name="Freeform 158"/>
              <p:cNvSpPr>
                <a:spLocks/>
              </p:cNvSpPr>
              <p:nvPr/>
            </p:nvSpPr>
            <p:spPr bwMode="auto">
              <a:xfrm>
                <a:off x="1346" y="2813"/>
                <a:ext cx="48" cy="54"/>
              </a:xfrm>
              <a:custGeom>
                <a:avLst/>
                <a:gdLst>
                  <a:gd name="T0" fmla="*/ 24 w 48"/>
                  <a:gd name="T1" fmla="*/ 0 h 54"/>
                  <a:gd name="T2" fmla="*/ 12 w 48"/>
                  <a:gd name="T3" fmla="*/ 0 h 54"/>
                  <a:gd name="T4" fmla="*/ 6 w 48"/>
                  <a:gd name="T5" fmla="*/ 12 h 54"/>
                  <a:gd name="T6" fmla="*/ 0 w 48"/>
                  <a:gd name="T7" fmla="*/ 24 h 54"/>
                  <a:gd name="T8" fmla="*/ 0 w 48"/>
                  <a:gd name="T9" fmla="*/ 24 h 54"/>
                  <a:gd name="T10" fmla="*/ 6 w 48"/>
                  <a:gd name="T11" fmla="*/ 42 h 54"/>
                  <a:gd name="T12" fmla="*/ 12 w 48"/>
                  <a:gd name="T13" fmla="*/ 48 h 54"/>
                  <a:gd name="T14" fmla="*/ 24 w 48"/>
                  <a:gd name="T15" fmla="*/ 54 h 54"/>
                  <a:gd name="T16" fmla="*/ 24 w 48"/>
                  <a:gd name="T17" fmla="*/ 54 h 54"/>
                  <a:gd name="T18" fmla="*/ 36 w 48"/>
                  <a:gd name="T19" fmla="*/ 48 h 54"/>
                  <a:gd name="T20" fmla="*/ 42 w 48"/>
                  <a:gd name="T21" fmla="*/ 42 h 54"/>
                  <a:gd name="T22" fmla="*/ 48 w 48"/>
                  <a:gd name="T23" fmla="*/ 24 h 54"/>
                  <a:gd name="T24" fmla="*/ 48 w 48"/>
                  <a:gd name="T25" fmla="*/ 24 h 54"/>
                  <a:gd name="T26" fmla="*/ 42 w 48"/>
                  <a:gd name="T27" fmla="*/ 12 h 54"/>
                  <a:gd name="T28" fmla="*/ 36 w 48"/>
                  <a:gd name="T29" fmla="*/ 0 h 54"/>
                  <a:gd name="T30" fmla="*/ 24 w 48"/>
                  <a:gd name="T31" fmla="*/ 0 h 54"/>
                  <a:gd name="T32" fmla="*/ 24 w 48"/>
                  <a:gd name="T33" fmla="*/ 0 h 54"/>
                  <a:gd name="T34" fmla="*/ 24 w 4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24" y="0"/>
                    </a:moveTo>
                    <a:lnTo>
                      <a:pt x="12" y="0"/>
                    </a:lnTo>
                    <a:lnTo>
                      <a:pt x="6" y="12"/>
                    </a:lnTo>
                    <a:lnTo>
                      <a:pt x="0" y="24"/>
                    </a:lnTo>
                    <a:lnTo>
                      <a:pt x="6" y="42"/>
                    </a:lnTo>
                    <a:lnTo>
                      <a:pt x="12" y="48"/>
                    </a:lnTo>
                    <a:lnTo>
                      <a:pt x="24" y="54"/>
                    </a:lnTo>
                    <a:lnTo>
                      <a:pt x="36" y="48"/>
                    </a:lnTo>
                    <a:lnTo>
                      <a:pt x="42" y="42"/>
                    </a:lnTo>
                    <a:lnTo>
                      <a:pt x="48" y="24"/>
                    </a:lnTo>
                    <a:lnTo>
                      <a:pt x="42" y="12"/>
                    </a:lnTo>
                    <a:lnTo>
                      <a:pt x="36" y="0"/>
                    </a:lnTo>
                    <a:lnTo>
                      <a:pt x="24" y="0"/>
                    </a:lnTo>
                  </a:path>
                </a:pathLst>
              </a:custGeom>
              <a:noFill/>
              <a:ln w="9525">
                <a:solidFill>
                  <a:srgbClr val="000000"/>
                </a:solidFill>
                <a:prstDash val="solid"/>
                <a:round/>
                <a:headEnd/>
                <a:tailEnd/>
              </a:ln>
            </p:spPr>
            <p:txBody>
              <a:bodyPr tIns="91440" bIns="91440"/>
              <a:lstStyle/>
              <a:p>
                <a:endParaRPr lang="en-US"/>
              </a:p>
            </p:txBody>
          </p:sp>
          <p:sp>
            <p:nvSpPr>
              <p:cNvPr id="24154" name="Freeform 159"/>
              <p:cNvSpPr>
                <a:spLocks/>
              </p:cNvSpPr>
              <p:nvPr/>
            </p:nvSpPr>
            <p:spPr bwMode="auto">
              <a:xfrm>
                <a:off x="1352" y="2885"/>
                <a:ext cx="54" cy="48"/>
              </a:xfrm>
              <a:custGeom>
                <a:avLst/>
                <a:gdLst>
                  <a:gd name="T0" fmla="*/ 6 w 54"/>
                  <a:gd name="T1" fmla="*/ 6 h 48"/>
                  <a:gd name="T2" fmla="*/ 0 w 54"/>
                  <a:gd name="T3" fmla="*/ 18 h 48"/>
                  <a:gd name="T4" fmla="*/ 0 w 54"/>
                  <a:gd name="T5" fmla="*/ 30 h 48"/>
                  <a:gd name="T6" fmla="*/ 12 w 54"/>
                  <a:gd name="T7" fmla="*/ 42 h 48"/>
                  <a:gd name="T8" fmla="*/ 12 w 54"/>
                  <a:gd name="T9" fmla="*/ 42 h 48"/>
                  <a:gd name="T10" fmla="*/ 24 w 54"/>
                  <a:gd name="T11" fmla="*/ 48 h 48"/>
                  <a:gd name="T12" fmla="*/ 36 w 54"/>
                  <a:gd name="T13" fmla="*/ 48 h 48"/>
                  <a:gd name="T14" fmla="*/ 48 w 54"/>
                  <a:gd name="T15" fmla="*/ 48 h 48"/>
                  <a:gd name="T16" fmla="*/ 48 w 54"/>
                  <a:gd name="T17" fmla="*/ 48 h 48"/>
                  <a:gd name="T18" fmla="*/ 54 w 54"/>
                  <a:gd name="T19" fmla="*/ 36 h 48"/>
                  <a:gd name="T20" fmla="*/ 48 w 54"/>
                  <a:gd name="T21" fmla="*/ 24 h 48"/>
                  <a:gd name="T22" fmla="*/ 42 w 54"/>
                  <a:gd name="T23" fmla="*/ 12 h 48"/>
                  <a:gd name="T24" fmla="*/ 42 w 54"/>
                  <a:gd name="T25" fmla="*/ 12 h 48"/>
                  <a:gd name="T26" fmla="*/ 30 w 54"/>
                  <a:gd name="T27" fmla="*/ 0 h 48"/>
                  <a:gd name="T28" fmla="*/ 18 w 54"/>
                  <a:gd name="T29" fmla="*/ 0 h 48"/>
                  <a:gd name="T30" fmla="*/ 6 w 54"/>
                  <a:gd name="T31" fmla="*/ 6 h 48"/>
                  <a:gd name="T32" fmla="*/ 6 w 5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6" y="6"/>
                    </a:moveTo>
                    <a:lnTo>
                      <a:pt x="0" y="18"/>
                    </a:lnTo>
                    <a:lnTo>
                      <a:pt x="0" y="30"/>
                    </a:lnTo>
                    <a:lnTo>
                      <a:pt x="12" y="42"/>
                    </a:lnTo>
                    <a:lnTo>
                      <a:pt x="24" y="48"/>
                    </a:lnTo>
                    <a:lnTo>
                      <a:pt x="36" y="48"/>
                    </a:lnTo>
                    <a:lnTo>
                      <a:pt x="48" y="48"/>
                    </a:lnTo>
                    <a:lnTo>
                      <a:pt x="54" y="36"/>
                    </a:lnTo>
                    <a:lnTo>
                      <a:pt x="48" y="24"/>
                    </a:lnTo>
                    <a:lnTo>
                      <a:pt x="42" y="12"/>
                    </a:lnTo>
                    <a:lnTo>
                      <a:pt x="30" y="0"/>
                    </a:lnTo>
                    <a:lnTo>
                      <a:pt x="18" y="0"/>
                    </a:lnTo>
                    <a:lnTo>
                      <a:pt x="6" y="6"/>
                    </a:lnTo>
                    <a:close/>
                  </a:path>
                </a:pathLst>
              </a:custGeom>
              <a:solidFill>
                <a:srgbClr val="FA8086"/>
              </a:solidFill>
              <a:ln w="9525">
                <a:noFill/>
                <a:round/>
                <a:headEnd/>
                <a:tailEnd/>
              </a:ln>
            </p:spPr>
            <p:txBody>
              <a:bodyPr tIns="91440" bIns="91440"/>
              <a:lstStyle/>
              <a:p>
                <a:endParaRPr lang="en-US"/>
              </a:p>
            </p:txBody>
          </p:sp>
          <p:sp>
            <p:nvSpPr>
              <p:cNvPr id="24155" name="Freeform 160"/>
              <p:cNvSpPr>
                <a:spLocks/>
              </p:cNvSpPr>
              <p:nvPr/>
            </p:nvSpPr>
            <p:spPr bwMode="auto">
              <a:xfrm>
                <a:off x="1352" y="2885"/>
                <a:ext cx="54" cy="48"/>
              </a:xfrm>
              <a:custGeom>
                <a:avLst/>
                <a:gdLst>
                  <a:gd name="T0" fmla="*/ 6 w 54"/>
                  <a:gd name="T1" fmla="*/ 6 h 48"/>
                  <a:gd name="T2" fmla="*/ 0 w 54"/>
                  <a:gd name="T3" fmla="*/ 18 h 48"/>
                  <a:gd name="T4" fmla="*/ 0 w 54"/>
                  <a:gd name="T5" fmla="*/ 30 h 48"/>
                  <a:gd name="T6" fmla="*/ 12 w 54"/>
                  <a:gd name="T7" fmla="*/ 42 h 48"/>
                  <a:gd name="T8" fmla="*/ 12 w 54"/>
                  <a:gd name="T9" fmla="*/ 42 h 48"/>
                  <a:gd name="T10" fmla="*/ 24 w 54"/>
                  <a:gd name="T11" fmla="*/ 48 h 48"/>
                  <a:gd name="T12" fmla="*/ 36 w 54"/>
                  <a:gd name="T13" fmla="*/ 48 h 48"/>
                  <a:gd name="T14" fmla="*/ 48 w 54"/>
                  <a:gd name="T15" fmla="*/ 48 h 48"/>
                  <a:gd name="T16" fmla="*/ 48 w 54"/>
                  <a:gd name="T17" fmla="*/ 48 h 48"/>
                  <a:gd name="T18" fmla="*/ 54 w 54"/>
                  <a:gd name="T19" fmla="*/ 36 h 48"/>
                  <a:gd name="T20" fmla="*/ 48 w 54"/>
                  <a:gd name="T21" fmla="*/ 24 h 48"/>
                  <a:gd name="T22" fmla="*/ 42 w 54"/>
                  <a:gd name="T23" fmla="*/ 12 h 48"/>
                  <a:gd name="T24" fmla="*/ 42 w 54"/>
                  <a:gd name="T25" fmla="*/ 12 h 48"/>
                  <a:gd name="T26" fmla="*/ 30 w 54"/>
                  <a:gd name="T27" fmla="*/ 0 h 48"/>
                  <a:gd name="T28" fmla="*/ 18 w 54"/>
                  <a:gd name="T29" fmla="*/ 0 h 48"/>
                  <a:gd name="T30" fmla="*/ 6 w 54"/>
                  <a:gd name="T31" fmla="*/ 6 h 48"/>
                  <a:gd name="T32" fmla="*/ 6 w 54"/>
                  <a:gd name="T33" fmla="*/ 6 h 48"/>
                  <a:gd name="T34" fmla="*/ 6 w 5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6" y="6"/>
                    </a:moveTo>
                    <a:lnTo>
                      <a:pt x="0" y="18"/>
                    </a:lnTo>
                    <a:lnTo>
                      <a:pt x="0" y="30"/>
                    </a:lnTo>
                    <a:lnTo>
                      <a:pt x="12" y="42"/>
                    </a:lnTo>
                    <a:lnTo>
                      <a:pt x="24" y="48"/>
                    </a:lnTo>
                    <a:lnTo>
                      <a:pt x="36" y="48"/>
                    </a:lnTo>
                    <a:lnTo>
                      <a:pt x="48" y="48"/>
                    </a:lnTo>
                    <a:lnTo>
                      <a:pt x="54" y="36"/>
                    </a:lnTo>
                    <a:lnTo>
                      <a:pt x="48" y="24"/>
                    </a:lnTo>
                    <a:lnTo>
                      <a:pt x="42" y="12"/>
                    </a:lnTo>
                    <a:lnTo>
                      <a:pt x="30" y="0"/>
                    </a:lnTo>
                    <a:lnTo>
                      <a:pt x="18" y="0"/>
                    </a:lnTo>
                    <a:lnTo>
                      <a:pt x="6" y="6"/>
                    </a:lnTo>
                  </a:path>
                </a:pathLst>
              </a:custGeom>
              <a:noFill/>
              <a:ln w="9525">
                <a:solidFill>
                  <a:srgbClr val="000000"/>
                </a:solidFill>
                <a:prstDash val="solid"/>
                <a:round/>
                <a:headEnd/>
                <a:tailEnd/>
              </a:ln>
            </p:spPr>
            <p:txBody>
              <a:bodyPr tIns="91440" bIns="91440"/>
              <a:lstStyle/>
              <a:p>
                <a:endParaRPr lang="en-US"/>
              </a:p>
            </p:txBody>
          </p:sp>
          <p:sp>
            <p:nvSpPr>
              <p:cNvPr id="24156" name="Freeform 161"/>
              <p:cNvSpPr>
                <a:spLocks/>
              </p:cNvSpPr>
              <p:nvPr/>
            </p:nvSpPr>
            <p:spPr bwMode="auto">
              <a:xfrm>
                <a:off x="1406" y="2933"/>
                <a:ext cx="60" cy="48"/>
              </a:xfrm>
              <a:custGeom>
                <a:avLst/>
                <a:gdLst>
                  <a:gd name="T0" fmla="*/ 0 w 60"/>
                  <a:gd name="T1" fmla="*/ 24 h 48"/>
                  <a:gd name="T2" fmla="*/ 6 w 60"/>
                  <a:gd name="T3" fmla="*/ 36 h 48"/>
                  <a:gd name="T4" fmla="*/ 18 w 60"/>
                  <a:gd name="T5" fmla="*/ 42 h 48"/>
                  <a:gd name="T6" fmla="*/ 30 w 60"/>
                  <a:gd name="T7" fmla="*/ 48 h 48"/>
                  <a:gd name="T8" fmla="*/ 30 w 60"/>
                  <a:gd name="T9" fmla="*/ 48 h 48"/>
                  <a:gd name="T10" fmla="*/ 48 w 60"/>
                  <a:gd name="T11" fmla="*/ 42 h 48"/>
                  <a:gd name="T12" fmla="*/ 60 w 60"/>
                  <a:gd name="T13" fmla="*/ 36 h 48"/>
                  <a:gd name="T14" fmla="*/ 60 w 60"/>
                  <a:gd name="T15" fmla="*/ 24 h 48"/>
                  <a:gd name="T16" fmla="*/ 60 w 60"/>
                  <a:gd name="T17" fmla="*/ 24 h 48"/>
                  <a:gd name="T18" fmla="*/ 60 w 60"/>
                  <a:gd name="T19" fmla="*/ 12 h 48"/>
                  <a:gd name="T20" fmla="*/ 48 w 60"/>
                  <a:gd name="T21" fmla="*/ 6 h 48"/>
                  <a:gd name="T22" fmla="*/ 30 w 60"/>
                  <a:gd name="T23" fmla="*/ 0 h 48"/>
                  <a:gd name="T24" fmla="*/ 30 w 60"/>
                  <a:gd name="T25" fmla="*/ 0 h 48"/>
                  <a:gd name="T26" fmla="*/ 18 w 60"/>
                  <a:gd name="T27" fmla="*/ 6 h 48"/>
                  <a:gd name="T28" fmla="*/ 6 w 60"/>
                  <a:gd name="T29" fmla="*/ 12 h 48"/>
                  <a:gd name="T30" fmla="*/ 0 w 60"/>
                  <a:gd name="T31" fmla="*/ 24 h 48"/>
                  <a:gd name="T32" fmla="*/ 0 w 60"/>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0" y="24"/>
                    </a:moveTo>
                    <a:lnTo>
                      <a:pt x="6" y="36"/>
                    </a:lnTo>
                    <a:lnTo>
                      <a:pt x="18" y="42"/>
                    </a:lnTo>
                    <a:lnTo>
                      <a:pt x="30" y="48"/>
                    </a:lnTo>
                    <a:lnTo>
                      <a:pt x="48" y="42"/>
                    </a:lnTo>
                    <a:lnTo>
                      <a:pt x="60" y="36"/>
                    </a:lnTo>
                    <a:lnTo>
                      <a:pt x="60" y="24"/>
                    </a:lnTo>
                    <a:lnTo>
                      <a:pt x="60" y="12"/>
                    </a:lnTo>
                    <a:lnTo>
                      <a:pt x="48" y="6"/>
                    </a:lnTo>
                    <a:lnTo>
                      <a:pt x="30" y="0"/>
                    </a:lnTo>
                    <a:lnTo>
                      <a:pt x="18" y="6"/>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4157" name="Freeform 162"/>
              <p:cNvSpPr>
                <a:spLocks/>
              </p:cNvSpPr>
              <p:nvPr/>
            </p:nvSpPr>
            <p:spPr bwMode="auto">
              <a:xfrm>
                <a:off x="1406" y="2933"/>
                <a:ext cx="60" cy="48"/>
              </a:xfrm>
              <a:custGeom>
                <a:avLst/>
                <a:gdLst>
                  <a:gd name="T0" fmla="*/ 0 w 60"/>
                  <a:gd name="T1" fmla="*/ 24 h 48"/>
                  <a:gd name="T2" fmla="*/ 6 w 60"/>
                  <a:gd name="T3" fmla="*/ 36 h 48"/>
                  <a:gd name="T4" fmla="*/ 18 w 60"/>
                  <a:gd name="T5" fmla="*/ 42 h 48"/>
                  <a:gd name="T6" fmla="*/ 30 w 60"/>
                  <a:gd name="T7" fmla="*/ 48 h 48"/>
                  <a:gd name="T8" fmla="*/ 30 w 60"/>
                  <a:gd name="T9" fmla="*/ 48 h 48"/>
                  <a:gd name="T10" fmla="*/ 48 w 60"/>
                  <a:gd name="T11" fmla="*/ 42 h 48"/>
                  <a:gd name="T12" fmla="*/ 60 w 60"/>
                  <a:gd name="T13" fmla="*/ 36 h 48"/>
                  <a:gd name="T14" fmla="*/ 60 w 60"/>
                  <a:gd name="T15" fmla="*/ 24 h 48"/>
                  <a:gd name="T16" fmla="*/ 60 w 60"/>
                  <a:gd name="T17" fmla="*/ 24 h 48"/>
                  <a:gd name="T18" fmla="*/ 60 w 60"/>
                  <a:gd name="T19" fmla="*/ 12 h 48"/>
                  <a:gd name="T20" fmla="*/ 48 w 60"/>
                  <a:gd name="T21" fmla="*/ 6 h 48"/>
                  <a:gd name="T22" fmla="*/ 30 w 60"/>
                  <a:gd name="T23" fmla="*/ 0 h 48"/>
                  <a:gd name="T24" fmla="*/ 30 w 60"/>
                  <a:gd name="T25" fmla="*/ 0 h 48"/>
                  <a:gd name="T26" fmla="*/ 18 w 60"/>
                  <a:gd name="T27" fmla="*/ 6 h 48"/>
                  <a:gd name="T28" fmla="*/ 6 w 60"/>
                  <a:gd name="T29" fmla="*/ 12 h 48"/>
                  <a:gd name="T30" fmla="*/ 0 w 60"/>
                  <a:gd name="T31" fmla="*/ 24 h 48"/>
                  <a:gd name="T32" fmla="*/ 0 w 60"/>
                  <a:gd name="T33" fmla="*/ 24 h 48"/>
                  <a:gd name="T34" fmla="*/ 0 w 60"/>
                  <a:gd name="T35" fmla="*/ 2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0" y="24"/>
                    </a:moveTo>
                    <a:lnTo>
                      <a:pt x="6" y="36"/>
                    </a:lnTo>
                    <a:lnTo>
                      <a:pt x="18" y="42"/>
                    </a:lnTo>
                    <a:lnTo>
                      <a:pt x="30" y="48"/>
                    </a:lnTo>
                    <a:lnTo>
                      <a:pt x="48" y="42"/>
                    </a:lnTo>
                    <a:lnTo>
                      <a:pt x="60" y="36"/>
                    </a:lnTo>
                    <a:lnTo>
                      <a:pt x="60" y="24"/>
                    </a:lnTo>
                    <a:lnTo>
                      <a:pt x="60" y="12"/>
                    </a:lnTo>
                    <a:lnTo>
                      <a:pt x="48" y="6"/>
                    </a:lnTo>
                    <a:lnTo>
                      <a:pt x="30" y="0"/>
                    </a:lnTo>
                    <a:lnTo>
                      <a:pt x="18" y="6"/>
                    </a:lnTo>
                    <a:lnTo>
                      <a:pt x="6" y="12"/>
                    </a:lnTo>
                    <a:lnTo>
                      <a:pt x="0" y="24"/>
                    </a:lnTo>
                  </a:path>
                </a:pathLst>
              </a:custGeom>
              <a:noFill/>
              <a:ln w="9525">
                <a:solidFill>
                  <a:srgbClr val="000000"/>
                </a:solidFill>
                <a:prstDash val="solid"/>
                <a:round/>
                <a:headEnd/>
                <a:tailEnd/>
              </a:ln>
            </p:spPr>
            <p:txBody>
              <a:bodyPr tIns="91440" bIns="91440"/>
              <a:lstStyle/>
              <a:p>
                <a:endParaRPr lang="en-US"/>
              </a:p>
            </p:txBody>
          </p:sp>
          <p:sp>
            <p:nvSpPr>
              <p:cNvPr id="24158" name="Freeform 163"/>
              <p:cNvSpPr>
                <a:spLocks/>
              </p:cNvSpPr>
              <p:nvPr/>
            </p:nvSpPr>
            <p:spPr bwMode="auto">
              <a:xfrm>
                <a:off x="1490" y="2927"/>
                <a:ext cx="48" cy="48"/>
              </a:xfrm>
              <a:custGeom>
                <a:avLst/>
                <a:gdLst>
                  <a:gd name="T0" fmla="*/ 6 w 48"/>
                  <a:gd name="T1" fmla="*/ 42 h 48"/>
                  <a:gd name="T2" fmla="*/ 12 w 48"/>
                  <a:gd name="T3" fmla="*/ 48 h 48"/>
                  <a:gd name="T4" fmla="*/ 30 w 48"/>
                  <a:gd name="T5" fmla="*/ 42 h 48"/>
                  <a:gd name="T6" fmla="*/ 42 w 48"/>
                  <a:gd name="T7" fmla="*/ 36 h 48"/>
                  <a:gd name="T8" fmla="*/ 42 w 48"/>
                  <a:gd name="T9" fmla="*/ 36 h 48"/>
                  <a:gd name="T10" fmla="*/ 48 w 48"/>
                  <a:gd name="T11" fmla="*/ 24 h 48"/>
                  <a:gd name="T12" fmla="*/ 48 w 48"/>
                  <a:gd name="T13" fmla="*/ 12 h 48"/>
                  <a:gd name="T14" fmla="*/ 42 w 48"/>
                  <a:gd name="T15" fmla="*/ 0 h 48"/>
                  <a:gd name="T16" fmla="*/ 42 w 48"/>
                  <a:gd name="T17" fmla="*/ 0 h 48"/>
                  <a:gd name="T18" fmla="*/ 36 w 48"/>
                  <a:gd name="T19" fmla="*/ 0 h 48"/>
                  <a:gd name="T20" fmla="*/ 18 w 48"/>
                  <a:gd name="T21" fmla="*/ 0 h 48"/>
                  <a:gd name="T22" fmla="*/ 6 w 48"/>
                  <a:gd name="T23" fmla="*/ 6 h 48"/>
                  <a:gd name="T24" fmla="*/ 6 w 48"/>
                  <a:gd name="T25" fmla="*/ 6 h 48"/>
                  <a:gd name="T26" fmla="*/ 0 w 48"/>
                  <a:gd name="T27" fmla="*/ 18 h 48"/>
                  <a:gd name="T28" fmla="*/ 0 w 48"/>
                  <a:gd name="T29" fmla="*/ 30 h 48"/>
                  <a:gd name="T30" fmla="*/ 6 w 48"/>
                  <a:gd name="T31" fmla="*/ 42 h 48"/>
                  <a:gd name="T32" fmla="*/ 6 w 48"/>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6" y="42"/>
                    </a:moveTo>
                    <a:lnTo>
                      <a:pt x="12" y="48"/>
                    </a:lnTo>
                    <a:lnTo>
                      <a:pt x="30" y="42"/>
                    </a:lnTo>
                    <a:lnTo>
                      <a:pt x="42" y="36"/>
                    </a:lnTo>
                    <a:lnTo>
                      <a:pt x="48" y="24"/>
                    </a:lnTo>
                    <a:lnTo>
                      <a:pt x="48" y="12"/>
                    </a:lnTo>
                    <a:lnTo>
                      <a:pt x="42" y="0"/>
                    </a:lnTo>
                    <a:lnTo>
                      <a:pt x="36" y="0"/>
                    </a:lnTo>
                    <a:lnTo>
                      <a:pt x="18" y="0"/>
                    </a:lnTo>
                    <a:lnTo>
                      <a:pt x="6" y="6"/>
                    </a:lnTo>
                    <a:lnTo>
                      <a:pt x="0" y="18"/>
                    </a:lnTo>
                    <a:lnTo>
                      <a:pt x="0" y="30"/>
                    </a:lnTo>
                    <a:lnTo>
                      <a:pt x="6" y="42"/>
                    </a:lnTo>
                    <a:close/>
                  </a:path>
                </a:pathLst>
              </a:custGeom>
              <a:solidFill>
                <a:srgbClr val="FA8086"/>
              </a:solidFill>
              <a:ln w="9525">
                <a:noFill/>
                <a:round/>
                <a:headEnd/>
                <a:tailEnd/>
              </a:ln>
            </p:spPr>
            <p:txBody>
              <a:bodyPr tIns="91440" bIns="91440"/>
              <a:lstStyle/>
              <a:p>
                <a:endParaRPr lang="en-US"/>
              </a:p>
            </p:txBody>
          </p:sp>
          <p:sp>
            <p:nvSpPr>
              <p:cNvPr id="24159" name="Freeform 164"/>
              <p:cNvSpPr>
                <a:spLocks/>
              </p:cNvSpPr>
              <p:nvPr/>
            </p:nvSpPr>
            <p:spPr bwMode="auto">
              <a:xfrm>
                <a:off x="1490" y="2927"/>
                <a:ext cx="48" cy="48"/>
              </a:xfrm>
              <a:custGeom>
                <a:avLst/>
                <a:gdLst>
                  <a:gd name="T0" fmla="*/ 6 w 48"/>
                  <a:gd name="T1" fmla="*/ 42 h 48"/>
                  <a:gd name="T2" fmla="*/ 12 w 48"/>
                  <a:gd name="T3" fmla="*/ 48 h 48"/>
                  <a:gd name="T4" fmla="*/ 30 w 48"/>
                  <a:gd name="T5" fmla="*/ 42 h 48"/>
                  <a:gd name="T6" fmla="*/ 42 w 48"/>
                  <a:gd name="T7" fmla="*/ 36 h 48"/>
                  <a:gd name="T8" fmla="*/ 42 w 48"/>
                  <a:gd name="T9" fmla="*/ 36 h 48"/>
                  <a:gd name="T10" fmla="*/ 48 w 48"/>
                  <a:gd name="T11" fmla="*/ 24 h 48"/>
                  <a:gd name="T12" fmla="*/ 48 w 48"/>
                  <a:gd name="T13" fmla="*/ 12 h 48"/>
                  <a:gd name="T14" fmla="*/ 42 w 48"/>
                  <a:gd name="T15" fmla="*/ 0 h 48"/>
                  <a:gd name="T16" fmla="*/ 42 w 48"/>
                  <a:gd name="T17" fmla="*/ 0 h 48"/>
                  <a:gd name="T18" fmla="*/ 36 w 48"/>
                  <a:gd name="T19" fmla="*/ 0 h 48"/>
                  <a:gd name="T20" fmla="*/ 18 w 48"/>
                  <a:gd name="T21" fmla="*/ 0 h 48"/>
                  <a:gd name="T22" fmla="*/ 6 w 48"/>
                  <a:gd name="T23" fmla="*/ 6 h 48"/>
                  <a:gd name="T24" fmla="*/ 6 w 48"/>
                  <a:gd name="T25" fmla="*/ 6 h 48"/>
                  <a:gd name="T26" fmla="*/ 0 w 48"/>
                  <a:gd name="T27" fmla="*/ 18 h 48"/>
                  <a:gd name="T28" fmla="*/ 0 w 48"/>
                  <a:gd name="T29" fmla="*/ 30 h 48"/>
                  <a:gd name="T30" fmla="*/ 6 w 48"/>
                  <a:gd name="T31" fmla="*/ 42 h 48"/>
                  <a:gd name="T32" fmla="*/ 6 w 48"/>
                  <a:gd name="T33" fmla="*/ 42 h 48"/>
                  <a:gd name="T34" fmla="*/ 6 w 48"/>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6" y="42"/>
                    </a:moveTo>
                    <a:lnTo>
                      <a:pt x="12" y="48"/>
                    </a:lnTo>
                    <a:lnTo>
                      <a:pt x="30" y="42"/>
                    </a:lnTo>
                    <a:lnTo>
                      <a:pt x="42" y="36"/>
                    </a:lnTo>
                    <a:lnTo>
                      <a:pt x="48" y="24"/>
                    </a:lnTo>
                    <a:lnTo>
                      <a:pt x="48" y="12"/>
                    </a:lnTo>
                    <a:lnTo>
                      <a:pt x="42" y="0"/>
                    </a:lnTo>
                    <a:lnTo>
                      <a:pt x="36" y="0"/>
                    </a:lnTo>
                    <a:lnTo>
                      <a:pt x="18" y="0"/>
                    </a:lnTo>
                    <a:lnTo>
                      <a:pt x="6" y="6"/>
                    </a:lnTo>
                    <a:lnTo>
                      <a:pt x="0" y="18"/>
                    </a:lnTo>
                    <a:lnTo>
                      <a:pt x="0" y="30"/>
                    </a:lnTo>
                    <a:lnTo>
                      <a:pt x="6" y="42"/>
                    </a:lnTo>
                  </a:path>
                </a:pathLst>
              </a:custGeom>
              <a:noFill/>
              <a:ln w="9525">
                <a:solidFill>
                  <a:srgbClr val="000000"/>
                </a:solidFill>
                <a:prstDash val="solid"/>
                <a:round/>
                <a:headEnd/>
                <a:tailEnd/>
              </a:ln>
            </p:spPr>
            <p:txBody>
              <a:bodyPr tIns="91440" bIns="91440"/>
              <a:lstStyle/>
              <a:p>
                <a:endParaRPr lang="en-US"/>
              </a:p>
            </p:txBody>
          </p:sp>
          <p:sp>
            <p:nvSpPr>
              <p:cNvPr id="24160" name="Freeform 165"/>
              <p:cNvSpPr>
                <a:spLocks/>
              </p:cNvSpPr>
              <p:nvPr/>
            </p:nvSpPr>
            <p:spPr bwMode="auto">
              <a:xfrm>
                <a:off x="1538" y="2861"/>
                <a:ext cx="48" cy="60"/>
              </a:xfrm>
              <a:custGeom>
                <a:avLst/>
                <a:gdLst>
                  <a:gd name="T0" fmla="*/ 24 w 48"/>
                  <a:gd name="T1" fmla="*/ 60 h 60"/>
                  <a:gd name="T2" fmla="*/ 36 w 48"/>
                  <a:gd name="T3" fmla="*/ 54 h 60"/>
                  <a:gd name="T4" fmla="*/ 42 w 48"/>
                  <a:gd name="T5" fmla="*/ 42 h 60"/>
                  <a:gd name="T6" fmla="*/ 48 w 48"/>
                  <a:gd name="T7" fmla="*/ 30 h 60"/>
                  <a:gd name="T8" fmla="*/ 48 w 48"/>
                  <a:gd name="T9" fmla="*/ 30 h 60"/>
                  <a:gd name="T10" fmla="*/ 42 w 48"/>
                  <a:gd name="T11" fmla="*/ 18 h 60"/>
                  <a:gd name="T12" fmla="*/ 36 w 48"/>
                  <a:gd name="T13" fmla="*/ 6 h 60"/>
                  <a:gd name="T14" fmla="*/ 24 w 48"/>
                  <a:gd name="T15" fmla="*/ 0 h 60"/>
                  <a:gd name="T16" fmla="*/ 24 w 48"/>
                  <a:gd name="T17" fmla="*/ 0 h 60"/>
                  <a:gd name="T18" fmla="*/ 12 w 48"/>
                  <a:gd name="T19" fmla="*/ 6 h 60"/>
                  <a:gd name="T20" fmla="*/ 6 w 48"/>
                  <a:gd name="T21" fmla="*/ 18 h 60"/>
                  <a:gd name="T22" fmla="*/ 0 w 48"/>
                  <a:gd name="T23" fmla="*/ 30 h 60"/>
                  <a:gd name="T24" fmla="*/ 0 w 48"/>
                  <a:gd name="T25" fmla="*/ 30 h 60"/>
                  <a:gd name="T26" fmla="*/ 6 w 48"/>
                  <a:gd name="T27" fmla="*/ 42 h 60"/>
                  <a:gd name="T28" fmla="*/ 12 w 48"/>
                  <a:gd name="T29" fmla="*/ 54 h 60"/>
                  <a:gd name="T30" fmla="*/ 24 w 48"/>
                  <a:gd name="T31" fmla="*/ 60 h 60"/>
                  <a:gd name="T32" fmla="*/ 24 w 48"/>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24" y="60"/>
                    </a:moveTo>
                    <a:lnTo>
                      <a:pt x="36" y="54"/>
                    </a:lnTo>
                    <a:lnTo>
                      <a:pt x="42" y="42"/>
                    </a:lnTo>
                    <a:lnTo>
                      <a:pt x="48" y="30"/>
                    </a:lnTo>
                    <a:lnTo>
                      <a:pt x="42" y="18"/>
                    </a:lnTo>
                    <a:lnTo>
                      <a:pt x="36" y="6"/>
                    </a:lnTo>
                    <a:lnTo>
                      <a:pt x="24" y="0"/>
                    </a:lnTo>
                    <a:lnTo>
                      <a:pt x="12" y="6"/>
                    </a:lnTo>
                    <a:lnTo>
                      <a:pt x="6" y="18"/>
                    </a:lnTo>
                    <a:lnTo>
                      <a:pt x="0" y="30"/>
                    </a:lnTo>
                    <a:lnTo>
                      <a:pt x="6" y="42"/>
                    </a:lnTo>
                    <a:lnTo>
                      <a:pt x="12" y="54"/>
                    </a:lnTo>
                    <a:lnTo>
                      <a:pt x="24" y="60"/>
                    </a:lnTo>
                    <a:close/>
                  </a:path>
                </a:pathLst>
              </a:custGeom>
              <a:solidFill>
                <a:srgbClr val="FA8086"/>
              </a:solidFill>
              <a:ln w="9525">
                <a:noFill/>
                <a:round/>
                <a:headEnd/>
                <a:tailEnd/>
              </a:ln>
            </p:spPr>
            <p:txBody>
              <a:bodyPr tIns="91440" bIns="91440"/>
              <a:lstStyle/>
              <a:p>
                <a:endParaRPr lang="en-US"/>
              </a:p>
            </p:txBody>
          </p:sp>
          <p:sp>
            <p:nvSpPr>
              <p:cNvPr id="24161" name="Freeform 166"/>
              <p:cNvSpPr>
                <a:spLocks/>
              </p:cNvSpPr>
              <p:nvPr/>
            </p:nvSpPr>
            <p:spPr bwMode="auto">
              <a:xfrm>
                <a:off x="1538" y="2861"/>
                <a:ext cx="48" cy="60"/>
              </a:xfrm>
              <a:custGeom>
                <a:avLst/>
                <a:gdLst>
                  <a:gd name="T0" fmla="*/ 24 w 48"/>
                  <a:gd name="T1" fmla="*/ 60 h 60"/>
                  <a:gd name="T2" fmla="*/ 36 w 48"/>
                  <a:gd name="T3" fmla="*/ 54 h 60"/>
                  <a:gd name="T4" fmla="*/ 42 w 48"/>
                  <a:gd name="T5" fmla="*/ 42 h 60"/>
                  <a:gd name="T6" fmla="*/ 48 w 48"/>
                  <a:gd name="T7" fmla="*/ 30 h 60"/>
                  <a:gd name="T8" fmla="*/ 48 w 48"/>
                  <a:gd name="T9" fmla="*/ 30 h 60"/>
                  <a:gd name="T10" fmla="*/ 42 w 48"/>
                  <a:gd name="T11" fmla="*/ 18 h 60"/>
                  <a:gd name="T12" fmla="*/ 36 w 48"/>
                  <a:gd name="T13" fmla="*/ 6 h 60"/>
                  <a:gd name="T14" fmla="*/ 24 w 48"/>
                  <a:gd name="T15" fmla="*/ 0 h 60"/>
                  <a:gd name="T16" fmla="*/ 24 w 48"/>
                  <a:gd name="T17" fmla="*/ 0 h 60"/>
                  <a:gd name="T18" fmla="*/ 12 w 48"/>
                  <a:gd name="T19" fmla="*/ 6 h 60"/>
                  <a:gd name="T20" fmla="*/ 6 w 48"/>
                  <a:gd name="T21" fmla="*/ 18 h 60"/>
                  <a:gd name="T22" fmla="*/ 0 w 48"/>
                  <a:gd name="T23" fmla="*/ 30 h 60"/>
                  <a:gd name="T24" fmla="*/ 0 w 48"/>
                  <a:gd name="T25" fmla="*/ 30 h 60"/>
                  <a:gd name="T26" fmla="*/ 6 w 48"/>
                  <a:gd name="T27" fmla="*/ 42 h 60"/>
                  <a:gd name="T28" fmla="*/ 12 w 48"/>
                  <a:gd name="T29" fmla="*/ 54 h 60"/>
                  <a:gd name="T30" fmla="*/ 24 w 48"/>
                  <a:gd name="T31" fmla="*/ 60 h 60"/>
                  <a:gd name="T32" fmla="*/ 24 w 48"/>
                  <a:gd name="T33" fmla="*/ 60 h 60"/>
                  <a:gd name="T34" fmla="*/ 24 w 48"/>
                  <a:gd name="T35" fmla="*/ 6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24" y="60"/>
                    </a:moveTo>
                    <a:lnTo>
                      <a:pt x="36" y="54"/>
                    </a:lnTo>
                    <a:lnTo>
                      <a:pt x="42" y="42"/>
                    </a:lnTo>
                    <a:lnTo>
                      <a:pt x="48" y="30"/>
                    </a:lnTo>
                    <a:lnTo>
                      <a:pt x="42" y="18"/>
                    </a:lnTo>
                    <a:lnTo>
                      <a:pt x="36" y="6"/>
                    </a:lnTo>
                    <a:lnTo>
                      <a:pt x="24" y="0"/>
                    </a:lnTo>
                    <a:lnTo>
                      <a:pt x="12" y="6"/>
                    </a:lnTo>
                    <a:lnTo>
                      <a:pt x="6" y="18"/>
                    </a:lnTo>
                    <a:lnTo>
                      <a:pt x="0" y="30"/>
                    </a:lnTo>
                    <a:lnTo>
                      <a:pt x="6" y="42"/>
                    </a:lnTo>
                    <a:lnTo>
                      <a:pt x="12" y="54"/>
                    </a:lnTo>
                    <a:lnTo>
                      <a:pt x="24" y="60"/>
                    </a:lnTo>
                  </a:path>
                </a:pathLst>
              </a:custGeom>
              <a:noFill/>
              <a:ln w="9525">
                <a:solidFill>
                  <a:srgbClr val="000000"/>
                </a:solidFill>
                <a:prstDash val="solid"/>
                <a:round/>
                <a:headEnd/>
                <a:tailEnd/>
              </a:ln>
            </p:spPr>
            <p:txBody>
              <a:bodyPr tIns="91440" bIns="91440"/>
              <a:lstStyle/>
              <a:p>
                <a:endParaRPr lang="en-US"/>
              </a:p>
            </p:txBody>
          </p:sp>
          <p:sp>
            <p:nvSpPr>
              <p:cNvPr id="24162" name="Freeform 167"/>
              <p:cNvSpPr>
                <a:spLocks/>
              </p:cNvSpPr>
              <p:nvPr/>
            </p:nvSpPr>
            <p:spPr bwMode="auto">
              <a:xfrm>
                <a:off x="1526" y="2795"/>
                <a:ext cx="54" cy="48"/>
              </a:xfrm>
              <a:custGeom>
                <a:avLst/>
                <a:gdLst>
                  <a:gd name="T0" fmla="*/ 48 w 54"/>
                  <a:gd name="T1" fmla="*/ 42 h 48"/>
                  <a:gd name="T2" fmla="*/ 54 w 54"/>
                  <a:gd name="T3" fmla="*/ 36 h 48"/>
                  <a:gd name="T4" fmla="*/ 54 w 54"/>
                  <a:gd name="T5" fmla="*/ 24 h 48"/>
                  <a:gd name="T6" fmla="*/ 42 w 54"/>
                  <a:gd name="T7" fmla="*/ 12 h 48"/>
                  <a:gd name="T8" fmla="*/ 42 w 54"/>
                  <a:gd name="T9" fmla="*/ 12 h 48"/>
                  <a:gd name="T10" fmla="*/ 30 w 54"/>
                  <a:gd name="T11" fmla="*/ 0 h 48"/>
                  <a:gd name="T12" fmla="*/ 18 w 54"/>
                  <a:gd name="T13" fmla="*/ 0 h 48"/>
                  <a:gd name="T14" fmla="*/ 6 w 54"/>
                  <a:gd name="T15" fmla="*/ 6 h 48"/>
                  <a:gd name="T16" fmla="*/ 6 w 54"/>
                  <a:gd name="T17" fmla="*/ 6 h 48"/>
                  <a:gd name="T18" fmla="*/ 0 w 54"/>
                  <a:gd name="T19" fmla="*/ 12 h 48"/>
                  <a:gd name="T20" fmla="*/ 6 w 54"/>
                  <a:gd name="T21" fmla="*/ 30 h 48"/>
                  <a:gd name="T22" fmla="*/ 12 w 54"/>
                  <a:gd name="T23" fmla="*/ 42 h 48"/>
                  <a:gd name="T24" fmla="*/ 12 w 54"/>
                  <a:gd name="T25" fmla="*/ 42 h 48"/>
                  <a:gd name="T26" fmla="*/ 24 w 54"/>
                  <a:gd name="T27" fmla="*/ 48 h 48"/>
                  <a:gd name="T28" fmla="*/ 36 w 54"/>
                  <a:gd name="T29" fmla="*/ 48 h 48"/>
                  <a:gd name="T30" fmla="*/ 48 w 54"/>
                  <a:gd name="T31" fmla="*/ 42 h 48"/>
                  <a:gd name="T32" fmla="*/ 48 w 54"/>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48" y="42"/>
                    </a:moveTo>
                    <a:lnTo>
                      <a:pt x="54" y="36"/>
                    </a:lnTo>
                    <a:lnTo>
                      <a:pt x="54" y="24"/>
                    </a:lnTo>
                    <a:lnTo>
                      <a:pt x="42" y="12"/>
                    </a:lnTo>
                    <a:lnTo>
                      <a:pt x="30" y="0"/>
                    </a:lnTo>
                    <a:lnTo>
                      <a:pt x="18" y="0"/>
                    </a:lnTo>
                    <a:lnTo>
                      <a:pt x="6" y="6"/>
                    </a:lnTo>
                    <a:lnTo>
                      <a:pt x="0" y="12"/>
                    </a:lnTo>
                    <a:lnTo>
                      <a:pt x="6" y="30"/>
                    </a:lnTo>
                    <a:lnTo>
                      <a:pt x="12" y="42"/>
                    </a:lnTo>
                    <a:lnTo>
                      <a:pt x="24" y="48"/>
                    </a:lnTo>
                    <a:lnTo>
                      <a:pt x="36" y="48"/>
                    </a:lnTo>
                    <a:lnTo>
                      <a:pt x="48" y="42"/>
                    </a:lnTo>
                    <a:close/>
                  </a:path>
                </a:pathLst>
              </a:custGeom>
              <a:solidFill>
                <a:srgbClr val="FA8086"/>
              </a:solidFill>
              <a:ln w="9525">
                <a:noFill/>
                <a:round/>
                <a:headEnd/>
                <a:tailEnd/>
              </a:ln>
            </p:spPr>
            <p:txBody>
              <a:bodyPr tIns="91440" bIns="91440"/>
              <a:lstStyle/>
              <a:p>
                <a:endParaRPr lang="en-US"/>
              </a:p>
            </p:txBody>
          </p:sp>
          <p:sp>
            <p:nvSpPr>
              <p:cNvPr id="24163" name="Freeform 168"/>
              <p:cNvSpPr>
                <a:spLocks/>
              </p:cNvSpPr>
              <p:nvPr/>
            </p:nvSpPr>
            <p:spPr bwMode="auto">
              <a:xfrm>
                <a:off x="1526" y="2795"/>
                <a:ext cx="54" cy="48"/>
              </a:xfrm>
              <a:custGeom>
                <a:avLst/>
                <a:gdLst>
                  <a:gd name="T0" fmla="*/ 48 w 54"/>
                  <a:gd name="T1" fmla="*/ 42 h 48"/>
                  <a:gd name="T2" fmla="*/ 54 w 54"/>
                  <a:gd name="T3" fmla="*/ 36 h 48"/>
                  <a:gd name="T4" fmla="*/ 54 w 54"/>
                  <a:gd name="T5" fmla="*/ 24 h 48"/>
                  <a:gd name="T6" fmla="*/ 42 w 54"/>
                  <a:gd name="T7" fmla="*/ 12 h 48"/>
                  <a:gd name="T8" fmla="*/ 42 w 54"/>
                  <a:gd name="T9" fmla="*/ 12 h 48"/>
                  <a:gd name="T10" fmla="*/ 30 w 54"/>
                  <a:gd name="T11" fmla="*/ 0 h 48"/>
                  <a:gd name="T12" fmla="*/ 18 w 54"/>
                  <a:gd name="T13" fmla="*/ 0 h 48"/>
                  <a:gd name="T14" fmla="*/ 6 w 54"/>
                  <a:gd name="T15" fmla="*/ 6 h 48"/>
                  <a:gd name="T16" fmla="*/ 6 w 54"/>
                  <a:gd name="T17" fmla="*/ 6 h 48"/>
                  <a:gd name="T18" fmla="*/ 0 w 54"/>
                  <a:gd name="T19" fmla="*/ 12 h 48"/>
                  <a:gd name="T20" fmla="*/ 6 w 54"/>
                  <a:gd name="T21" fmla="*/ 30 h 48"/>
                  <a:gd name="T22" fmla="*/ 12 w 54"/>
                  <a:gd name="T23" fmla="*/ 42 h 48"/>
                  <a:gd name="T24" fmla="*/ 12 w 54"/>
                  <a:gd name="T25" fmla="*/ 42 h 48"/>
                  <a:gd name="T26" fmla="*/ 24 w 54"/>
                  <a:gd name="T27" fmla="*/ 48 h 48"/>
                  <a:gd name="T28" fmla="*/ 36 w 54"/>
                  <a:gd name="T29" fmla="*/ 48 h 48"/>
                  <a:gd name="T30" fmla="*/ 48 w 54"/>
                  <a:gd name="T31" fmla="*/ 42 h 48"/>
                  <a:gd name="T32" fmla="*/ 48 w 54"/>
                  <a:gd name="T33" fmla="*/ 42 h 48"/>
                  <a:gd name="T34" fmla="*/ 48 w 54"/>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48" y="42"/>
                    </a:moveTo>
                    <a:lnTo>
                      <a:pt x="54" y="36"/>
                    </a:lnTo>
                    <a:lnTo>
                      <a:pt x="54" y="24"/>
                    </a:lnTo>
                    <a:lnTo>
                      <a:pt x="42" y="12"/>
                    </a:lnTo>
                    <a:lnTo>
                      <a:pt x="30" y="0"/>
                    </a:lnTo>
                    <a:lnTo>
                      <a:pt x="18" y="0"/>
                    </a:lnTo>
                    <a:lnTo>
                      <a:pt x="6" y="6"/>
                    </a:lnTo>
                    <a:lnTo>
                      <a:pt x="0" y="12"/>
                    </a:lnTo>
                    <a:lnTo>
                      <a:pt x="6" y="30"/>
                    </a:lnTo>
                    <a:lnTo>
                      <a:pt x="12" y="42"/>
                    </a:lnTo>
                    <a:lnTo>
                      <a:pt x="24" y="48"/>
                    </a:lnTo>
                    <a:lnTo>
                      <a:pt x="36" y="48"/>
                    </a:lnTo>
                    <a:lnTo>
                      <a:pt x="48" y="42"/>
                    </a:lnTo>
                  </a:path>
                </a:pathLst>
              </a:custGeom>
              <a:noFill/>
              <a:ln w="9525">
                <a:solidFill>
                  <a:srgbClr val="000000"/>
                </a:solidFill>
                <a:prstDash val="solid"/>
                <a:round/>
                <a:headEnd/>
                <a:tailEnd/>
              </a:ln>
            </p:spPr>
            <p:txBody>
              <a:bodyPr tIns="91440" bIns="91440"/>
              <a:lstStyle/>
              <a:p>
                <a:endParaRPr lang="en-US"/>
              </a:p>
            </p:txBody>
          </p:sp>
          <p:sp>
            <p:nvSpPr>
              <p:cNvPr id="24164" name="Freeform 169"/>
              <p:cNvSpPr>
                <a:spLocks/>
              </p:cNvSpPr>
              <p:nvPr/>
            </p:nvSpPr>
            <p:spPr bwMode="auto">
              <a:xfrm>
                <a:off x="1466" y="2753"/>
                <a:ext cx="60" cy="42"/>
              </a:xfrm>
              <a:custGeom>
                <a:avLst/>
                <a:gdLst>
                  <a:gd name="T0" fmla="*/ 60 w 60"/>
                  <a:gd name="T1" fmla="*/ 18 h 42"/>
                  <a:gd name="T2" fmla="*/ 54 w 60"/>
                  <a:gd name="T3" fmla="*/ 12 h 42"/>
                  <a:gd name="T4" fmla="*/ 42 w 60"/>
                  <a:gd name="T5" fmla="*/ 0 h 42"/>
                  <a:gd name="T6" fmla="*/ 30 w 60"/>
                  <a:gd name="T7" fmla="*/ 0 h 42"/>
                  <a:gd name="T8" fmla="*/ 30 w 60"/>
                  <a:gd name="T9" fmla="*/ 0 h 42"/>
                  <a:gd name="T10" fmla="*/ 12 w 60"/>
                  <a:gd name="T11" fmla="*/ 0 h 42"/>
                  <a:gd name="T12" fmla="*/ 0 w 60"/>
                  <a:gd name="T13" fmla="*/ 12 h 42"/>
                  <a:gd name="T14" fmla="*/ 0 w 60"/>
                  <a:gd name="T15" fmla="*/ 18 h 42"/>
                  <a:gd name="T16" fmla="*/ 0 w 60"/>
                  <a:gd name="T17" fmla="*/ 18 h 42"/>
                  <a:gd name="T18" fmla="*/ 0 w 60"/>
                  <a:gd name="T19" fmla="*/ 30 h 42"/>
                  <a:gd name="T20" fmla="*/ 12 w 60"/>
                  <a:gd name="T21" fmla="*/ 42 h 42"/>
                  <a:gd name="T22" fmla="*/ 30 w 60"/>
                  <a:gd name="T23" fmla="*/ 42 h 42"/>
                  <a:gd name="T24" fmla="*/ 30 w 60"/>
                  <a:gd name="T25" fmla="*/ 42 h 42"/>
                  <a:gd name="T26" fmla="*/ 42 w 60"/>
                  <a:gd name="T27" fmla="*/ 42 h 42"/>
                  <a:gd name="T28" fmla="*/ 54 w 60"/>
                  <a:gd name="T29" fmla="*/ 30 h 42"/>
                  <a:gd name="T30" fmla="*/ 60 w 60"/>
                  <a:gd name="T31" fmla="*/ 18 h 42"/>
                  <a:gd name="T32" fmla="*/ 60 w 6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60" y="18"/>
                    </a:moveTo>
                    <a:lnTo>
                      <a:pt x="54" y="12"/>
                    </a:lnTo>
                    <a:lnTo>
                      <a:pt x="42" y="0"/>
                    </a:lnTo>
                    <a:lnTo>
                      <a:pt x="30" y="0"/>
                    </a:lnTo>
                    <a:lnTo>
                      <a:pt x="12" y="0"/>
                    </a:lnTo>
                    <a:lnTo>
                      <a:pt x="0" y="12"/>
                    </a:lnTo>
                    <a:lnTo>
                      <a:pt x="0" y="18"/>
                    </a:lnTo>
                    <a:lnTo>
                      <a:pt x="0" y="30"/>
                    </a:lnTo>
                    <a:lnTo>
                      <a:pt x="12" y="42"/>
                    </a:lnTo>
                    <a:lnTo>
                      <a:pt x="30" y="42"/>
                    </a:lnTo>
                    <a:lnTo>
                      <a:pt x="42" y="42"/>
                    </a:lnTo>
                    <a:lnTo>
                      <a:pt x="54" y="30"/>
                    </a:lnTo>
                    <a:lnTo>
                      <a:pt x="60" y="18"/>
                    </a:lnTo>
                    <a:close/>
                  </a:path>
                </a:pathLst>
              </a:custGeom>
              <a:solidFill>
                <a:srgbClr val="FA8086"/>
              </a:solidFill>
              <a:ln w="9525">
                <a:noFill/>
                <a:round/>
                <a:headEnd/>
                <a:tailEnd/>
              </a:ln>
            </p:spPr>
            <p:txBody>
              <a:bodyPr tIns="91440" bIns="91440"/>
              <a:lstStyle/>
              <a:p>
                <a:endParaRPr lang="en-US"/>
              </a:p>
            </p:txBody>
          </p:sp>
          <p:sp>
            <p:nvSpPr>
              <p:cNvPr id="24165" name="Freeform 170"/>
              <p:cNvSpPr>
                <a:spLocks/>
              </p:cNvSpPr>
              <p:nvPr/>
            </p:nvSpPr>
            <p:spPr bwMode="auto">
              <a:xfrm>
                <a:off x="1466" y="2753"/>
                <a:ext cx="60" cy="42"/>
              </a:xfrm>
              <a:custGeom>
                <a:avLst/>
                <a:gdLst>
                  <a:gd name="T0" fmla="*/ 60 w 60"/>
                  <a:gd name="T1" fmla="*/ 18 h 42"/>
                  <a:gd name="T2" fmla="*/ 54 w 60"/>
                  <a:gd name="T3" fmla="*/ 12 h 42"/>
                  <a:gd name="T4" fmla="*/ 42 w 60"/>
                  <a:gd name="T5" fmla="*/ 0 h 42"/>
                  <a:gd name="T6" fmla="*/ 30 w 60"/>
                  <a:gd name="T7" fmla="*/ 0 h 42"/>
                  <a:gd name="T8" fmla="*/ 30 w 60"/>
                  <a:gd name="T9" fmla="*/ 0 h 42"/>
                  <a:gd name="T10" fmla="*/ 12 w 60"/>
                  <a:gd name="T11" fmla="*/ 0 h 42"/>
                  <a:gd name="T12" fmla="*/ 0 w 60"/>
                  <a:gd name="T13" fmla="*/ 12 h 42"/>
                  <a:gd name="T14" fmla="*/ 0 w 60"/>
                  <a:gd name="T15" fmla="*/ 18 h 42"/>
                  <a:gd name="T16" fmla="*/ 0 w 60"/>
                  <a:gd name="T17" fmla="*/ 18 h 42"/>
                  <a:gd name="T18" fmla="*/ 0 w 60"/>
                  <a:gd name="T19" fmla="*/ 30 h 42"/>
                  <a:gd name="T20" fmla="*/ 12 w 60"/>
                  <a:gd name="T21" fmla="*/ 42 h 42"/>
                  <a:gd name="T22" fmla="*/ 30 w 60"/>
                  <a:gd name="T23" fmla="*/ 42 h 42"/>
                  <a:gd name="T24" fmla="*/ 30 w 60"/>
                  <a:gd name="T25" fmla="*/ 42 h 42"/>
                  <a:gd name="T26" fmla="*/ 42 w 60"/>
                  <a:gd name="T27" fmla="*/ 42 h 42"/>
                  <a:gd name="T28" fmla="*/ 54 w 60"/>
                  <a:gd name="T29" fmla="*/ 30 h 42"/>
                  <a:gd name="T30" fmla="*/ 60 w 60"/>
                  <a:gd name="T31" fmla="*/ 18 h 42"/>
                  <a:gd name="T32" fmla="*/ 60 w 60"/>
                  <a:gd name="T33" fmla="*/ 18 h 42"/>
                  <a:gd name="T34" fmla="*/ 60 w 60"/>
                  <a:gd name="T35" fmla="*/ 18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60" y="18"/>
                    </a:moveTo>
                    <a:lnTo>
                      <a:pt x="54" y="12"/>
                    </a:lnTo>
                    <a:lnTo>
                      <a:pt x="42" y="0"/>
                    </a:lnTo>
                    <a:lnTo>
                      <a:pt x="30" y="0"/>
                    </a:lnTo>
                    <a:lnTo>
                      <a:pt x="12" y="0"/>
                    </a:lnTo>
                    <a:lnTo>
                      <a:pt x="0" y="12"/>
                    </a:lnTo>
                    <a:lnTo>
                      <a:pt x="0" y="18"/>
                    </a:lnTo>
                    <a:lnTo>
                      <a:pt x="0" y="30"/>
                    </a:lnTo>
                    <a:lnTo>
                      <a:pt x="12" y="42"/>
                    </a:lnTo>
                    <a:lnTo>
                      <a:pt x="30" y="42"/>
                    </a:lnTo>
                    <a:lnTo>
                      <a:pt x="42" y="42"/>
                    </a:lnTo>
                    <a:lnTo>
                      <a:pt x="54" y="30"/>
                    </a:lnTo>
                    <a:lnTo>
                      <a:pt x="60" y="18"/>
                    </a:lnTo>
                  </a:path>
                </a:pathLst>
              </a:custGeom>
              <a:noFill/>
              <a:ln w="9525">
                <a:solidFill>
                  <a:srgbClr val="000000"/>
                </a:solidFill>
                <a:prstDash val="solid"/>
                <a:round/>
                <a:headEnd/>
                <a:tailEnd/>
              </a:ln>
            </p:spPr>
            <p:txBody>
              <a:bodyPr tIns="91440" bIns="91440"/>
              <a:lstStyle/>
              <a:p>
                <a:endParaRPr lang="en-US"/>
              </a:p>
            </p:txBody>
          </p:sp>
          <p:sp>
            <p:nvSpPr>
              <p:cNvPr id="24166" name="Freeform 171"/>
              <p:cNvSpPr>
                <a:spLocks/>
              </p:cNvSpPr>
              <p:nvPr/>
            </p:nvSpPr>
            <p:spPr bwMode="auto">
              <a:xfrm>
                <a:off x="1436" y="2777"/>
                <a:ext cx="60" cy="54"/>
              </a:xfrm>
              <a:custGeom>
                <a:avLst/>
                <a:gdLst>
                  <a:gd name="T0" fmla="*/ 0 w 60"/>
                  <a:gd name="T1" fmla="*/ 24 h 54"/>
                  <a:gd name="T2" fmla="*/ 6 w 60"/>
                  <a:gd name="T3" fmla="*/ 42 h 54"/>
                  <a:gd name="T4" fmla="*/ 12 w 60"/>
                  <a:gd name="T5" fmla="*/ 48 h 54"/>
                  <a:gd name="T6" fmla="*/ 30 w 60"/>
                  <a:gd name="T7" fmla="*/ 54 h 54"/>
                  <a:gd name="T8" fmla="*/ 30 w 60"/>
                  <a:gd name="T9" fmla="*/ 54 h 54"/>
                  <a:gd name="T10" fmla="*/ 42 w 60"/>
                  <a:gd name="T11" fmla="*/ 48 h 54"/>
                  <a:gd name="T12" fmla="*/ 54 w 60"/>
                  <a:gd name="T13" fmla="*/ 42 h 54"/>
                  <a:gd name="T14" fmla="*/ 60 w 60"/>
                  <a:gd name="T15" fmla="*/ 24 h 54"/>
                  <a:gd name="T16" fmla="*/ 60 w 60"/>
                  <a:gd name="T17" fmla="*/ 24 h 54"/>
                  <a:gd name="T18" fmla="*/ 54 w 60"/>
                  <a:gd name="T19" fmla="*/ 12 h 54"/>
                  <a:gd name="T20" fmla="*/ 42 w 60"/>
                  <a:gd name="T21" fmla="*/ 0 h 54"/>
                  <a:gd name="T22" fmla="*/ 30 w 60"/>
                  <a:gd name="T23" fmla="*/ 0 h 54"/>
                  <a:gd name="T24" fmla="*/ 30 w 60"/>
                  <a:gd name="T25" fmla="*/ 0 h 54"/>
                  <a:gd name="T26" fmla="*/ 12 w 60"/>
                  <a:gd name="T27" fmla="*/ 0 h 54"/>
                  <a:gd name="T28" fmla="*/ 6 w 60"/>
                  <a:gd name="T29" fmla="*/ 12 h 54"/>
                  <a:gd name="T30" fmla="*/ 0 w 60"/>
                  <a:gd name="T31" fmla="*/ 24 h 54"/>
                  <a:gd name="T32" fmla="*/ 0 w 60"/>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0" y="24"/>
                    </a:moveTo>
                    <a:lnTo>
                      <a:pt x="6" y="42"/>
                    </a:lnTo>
                    <a:lnTo>
                      <a:pt x="12" y="48"/>
                    </a:lnTo>
                    <a:lnTo>
                      <a:pt x="30" y="54"/>
                    </a:lnTo>
                    <a:lnTo>
                      <a:pt x="42" y="48"/>
                    </a:lnTo>
                    <a:lnTo>
                      <a:pt x="54" y="42"/>
                    </a:lnTo>
                    <a:lnTo>
                      <a:pt x="60" y="24"/>
                    </a:lnTo>
                    <a:lnTo>
                      <a:pt x="54" y="12"/>
                    </a:lnTo>
                    <a:lnTo>
                      <a:pt x="42" y="0"/>
                    </a:lnTo>
                    <a:lnTo>
                      <a:pt x="30" y="0"/>
                    </a:lnTo>
                    <a:lnTo>
                      <a:pt x="12"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4167" name="Freeform 172"/>
              <p:cNvSpPr>
                <a:spLocks/>
              </p:cNvSpPr>
              <p:nvPr/>
            </p:nvSpPr>
            <p:spPr bwMode="auto">
              <a:xfrm>
                <a:off x="1436" y="2777"/>
                <a:ext cx="60" cy="54"/>
              </a:xfrm>
              <a:custGeom>
                <a:avLst/>
                <a:gdLst>
                  <a:gd name="T0" fmla="*/ 0 w 60"/>
                  <a:gd name="T1" fmla="*/ 24 h 54"/>
                  <a:gd name="T2" fmla="*/ 6 w 60"/>
                  <a:gd name="T3" fmla="*/ 42 h 54"/>
                  <a:gd name="T4" fmla="*/ 12 w 60"/>
                  <a:gd name="T5" fmla="*/ 48 h 54"/>
                  <a:gd name="T6" fmla="*/ 30 w 60"/>
                  <a:gd name="T7" fmla="*/ 54 h 54"/>
                  <a:gd name="T8" fmla="*/ 30 w 60"/>
                  <a:gd name="T9" fmla="*/ 54 h 54"/>
                  <a:gd name="T10" fmla="*/ 42 w 60"/>
                  <a:gd name="T11" fmla="*/ 48 h 54"/>
                  <a:gd name="T12" fmla="*/ 54 w 60"/>
                  <a:gd name="T13" fmla="*/ 42 h 54"/>
                  <a:gd name="T14" fmla="*/ 60 w 60"/>
                  <a:gd name="T15" fmla="*/ 24 h 54"/>
                  <a:gd name="T16" fmla="*/ 60 w 60"/>
                  <a:gd name="T17" fmla="*/ 24 h 54"/>
                  <a:gd name="T18" fmla="*/ 54 w 60"/>
                  <a:gd name="T19" fmla="*/ 12 h 54"/>
                  <a:gd name="T20" fmla="*/ 42 w 60"/>
                  <a:gd name="T21" fmla="*/ 0 h 54"/>
                  <a:gd name="T22" fmla="*/ 30 w 60"/>
                  <a:gd name="T23" fmla="*/ 0 h 54"/>
                  <a:gd name="T24" fmla="*/ 30 w 60"/>
                  <a:gd name="T25" fmla="*/ 0 h 54"/>
                  <a:gd name="T26" fmla="*/ 12 w 60"/>
                  <a:gd name="T27" fmla="*/ 0 h 54"/>
                  <a:gd name="T28" fmla="*/ 6 w 60"/>
                  <a:gd name="T29" fmla="*/ 12 h 54"/>
                  <a:gd name="T30" fmla="*/ 0 w 60"/>
                  <a:gd name="T31" fmla="*/ 24 h 54"/>
                  <a:gd name="T32" fmla="*/ 0 w 60"/>
                  <a:gd name="T33" fmla="*/ 24 h 54"/>
                  <a:gd name="T34" fmla="*/ 0 w 60"/>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0" y="24"/>
                    </a:moveTo>
                    <a:lnTo>
                      <a:pt x="6" y="42"/>
                    </a:lnTo>
                    <a:lnTo>
                      <a:pt x="12" y="48"/>
                    </a:lnTo>
                    <a:lnTo>
                      <a:pt x="30" y="54"/>
                    </a:lnTo>
                    <a:lnTo>
                      <a:pt x="42" y="48"/>
                    </a:lnTo>
                    <a:lnTo>
                      <a:pt x="54" y="42"/>
                    </a:lnTo>
                    <a:lnTo>
                      <a:pt x="60" y="24"/>
                    </a:lnTo>
                    <a:lnTo>
                      <a:pt x="54" y="12"/>
                    </a:lnTo>
                    <a:lnTo>
                      <a:pt x="42" y="0"/>
                    </a:lnTo>
                    <a:lnTo>
                      <a:pt x="30" y="0"/>
                    </a:lnTo>
                    <a:lnTo>
                      <a:pt x="12" y="0"/>
                    </a:lnTo>
                    <a:lnTo>
                      <a:pt x="6" y="12"/>
                    </a:lnTo>
                    <a:lnTo>
                      <a:pt x="0" y="24"/>
                    </a:lnTo>
                  </a:path>
                </a:pathLst>
              </a:custGeom>
              <a:noFill/>
              <a:ln w="9525">
                <a:solidFill>
                  <a:srgbClr val="000000"/>
                </a:solidFill>
                <a:prstDash val="solid"/>
                <a:round/>
                <a:headEnd/>
                <a:tailEnd/>
              </a:ln>
            </p:spPr>
            <p:txBody>
              <a:bodyPr tIns="91440" bIns="91440"/>
              <a:lstStyle/>
              <a:p>
                <a:endParaRPr lang="en-US"/>
              </a:p>
            </p:txBody>
          </p:sp>
          <p:sp>
            <p:nvSpPr>
              <p:cNvPr id="24168" name="Freeform 173"/>
              <p:cNvSpPr>
                <a:spLocks/>
              </p:cNvSpPr>
              <p:nvPr/>
            </p:nvSpPr>
            <p:spPr bwMode="auto">
              <a:xfrm>
                <a:off x="1436" y="2903"/>
                <a:ext cx="60" cy="54"/>
              </a:xfrm>
              <a:custGeom>
                <a:avLst/>
                <a:gdLst>
                  <a:gd name="T0" fmla="*/ 60 w 60"/>
                  <a:gd name="T1" fmla="*/ 24 h 54"/>
                  <a:gd name="T2" fmla="*/ 54 w 60"/>
                  <a:gd name="T3" fmla="*/ 12 h 54"/>
                  <a:gd name="T4" fmla="*/ 48 w 60"/>
                  <a:gd name="T5" fmla="*/ 0 h 54"/>
                  <a:gd name="T6" fmla="*/ 30 w 60"/>
                  <a:gd name="T7" fmla="*/ 0 h 54"/>
                  <a:gd name="T8" fmla="*/ 30 w 60"/>
                  <a:gd name="T9" fmla="*/ 0 h 54"/>
                  <a:gd name="T10" fmla="*/ 18 w 60"/>
                  <a:gd name="T11" fmla="*/ 0 h 54"/>
                  <a:gd name="T12" fmla="*/ 6 w 60"/>
                  <a:gd name="T13" fmla="*/ 12 h 54"/>
                  <a:gd name="T14" fmla="*/ 0 w 60"/>
                  <a:gd name="T15" fmla="*/ 24 h 54"/>
                  <a:gd name="T16" fmla="*/ 0 w 60"/>
                  <a:gd name="T17" fmla="*/ 24 h 54"/>
                  <a:gd name="T18" fmla="*/ 6 w 60"/>
                  <a:gd name="T19" fmla="*/ 36 h 54"/>
                  <a:gd name="T20" fmla="*/ 18 w 60"/>
                  <a:gd name="T21" fmla="*/ 48 h 54"/>
                  <a:gd name="T22" fmla="*/ 30 w 60"/>
                  <a:gd name="T23" fmla="*/ 54 h 54"/>
                  <a:gd name="T24" fmla="*/ 30 w 60"/>
                  <a:gd name="T25" fmla="*/ 54 h 54"/>
                  <a:gd name="T26" fmla="*/ 48 w 60"/>
                  <a:gd name="T27" fmla="*/ 48 h 54"/>
                  <a:gd name="T28" fmla="*/ 54 w 60"/>
                  <a:gd name="T29" fmla="*/ 36 h 54"/>
                  <a:gd name="T30" fmla="*/ 60 w 60"/>
                  <a:gd name="T31" fmla="*/ 24 h 54"/>
                  <a:gd name="T32" fmla="*/ 60 w 60"/>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60" y="24"/>
                    </a:moveTo>
                    <a:lnTo>
                      <a:pt x="54" y="12"/>
                    </a:lnTo>
                    <a:lnTo>
                      <a:pt x="48" y="0"/>
                    </a:lnTo>
                    <a:lnTo>
                      <a:pt x="30" y="0"/>
                    </a:lnTo>
                    <a:lnTo>
                      <a:pt x="18" y="0"/>
                    </a:lnTo>
                    <a:lnTo>
                      <a:pt x="6" y="12"/>
                    </a:lnTo>
                    <a:lnTo>
                      <a:pt x="0" y="24"/>
                    </a:lnTo>
                    <a:lnTo>
                      <a:pt x="6" y="36"/>
                    </a:lnTo>
                    <a:lnTo>
                      <a:pt x="18" y="48"/>
                    </a:lnTo>
                    <a:lnTo>
                      <a:pt x="30" y="54"/>
                    </a:lnTo>
                    <a:lnTo>
                      <a:pt x="48" y="48"/>
                    </a:lnTo>
                    <a:lnTo>
                      <a:pt x="54" y="36"/>
                    </a:lnTo>
                    <a:lnTo>
                      <a:pt x="60" y="24"/>
                    </a:lnTo>
                    <a:close/>
                  </a:path>
                </a:pathLst>
              </a:custGeom>
              <a:solidFill>
                <a:srgbClr val="FA8086"/>
              </a:solidFill>
              <a:ln w="9525">
                <a:noFill/>
                <a:round/>
                <a:headEnd/>
                <a:tailEnd/>
              </a:ln>
            </p:spPr>
            <p:txBody>
              <a:bodyPr tIns="91440" bIns="91440"/>
              <a:lstStyle/>
              <a:p>
                <a:endParaRPr lang="en-US"/>
              </a:p>
            </p:txBody>
          </p:sp>
          <p:sp>
            <p:nvSpPr>
              <p:cNvPr id="24169" name="Freeform 174"/>
              <p:cNvSpPr>
                <a:spLocks/>
              </p:cNvSpPr>
              <p:nvPr/>
            </p:nvSpPr>
            <p:spPr bwMode="auto">
              <a:xfrm>
                <a:off x="1436" y="2903"/>
                <a:ext cx="60" cy="54"/>
              </a:xfrm>
              <a:custGeom>
                <a:avLst/>
                <a:gdLst>
                  <a:gd name="T0" fmla="*/ 60 w 60"/>
                  <a:gd name="T1" fmla="*/ 24 h 54"/>
                  <a:gd name="T2" fmla="*/ 54 w 60"/>
                  <a:gd name="T3" fmla="*/ 12 h 54"/>
                  <a:gd name="T4" fmla="*/ 48 w 60"/>
                  <a:gd name="T5" fmla="*/ 0 h 54"/>
                  <a:gd name="T6" fmla="*/ 30 w 60"/>
                  <a:gd name="T7" fmla="*/ 0 h 54"/>
                  <a:gd name="T8" fmla="*/ 30 w 60"/>
                  <a:gd name="T9" fmla="*/ 0 h 54"/>
                  <a:gd name="T10" fmla="*/ 18 w 60"/>
                  <a:gd name="T11" fmla="*/ 0 h 54"/>
                  <a:gd name="T12" fmla="*/ 6 w 60"/>
                  <a:gd name="T13" fmla="*/ 12 h 54"/>
                  <a:gd name="T14" fmla="*/ 0 w 60"/>
                  <a:gd name="T15" fmla="*/ 24 h 54"/>
                  <a:gd name="T16" fmla="*/ 0 w 60"/>
                  <a:gd name="T17" fmla="*/ 24 h 54"/>
                  <a:gd name="T18" fmla="*/ 6 w 60"/>
                  <a:gd name="T19" fmla="*/ 36 h 54"/>
                  <a:gd name="T20" fmla="*/ 18 w 60"/>
                  <a:gd name="T21" fmla="*/ 48 h 54"/>
                  <a:gd name="T22" fmla="*/ 30 w 60"/>
                  <a:gd name="T23" fmla="*/ 54 h 54"/>
                  <a:gd name="T24" fmla="*/ 30 w 60"/>
                  <a:gd name="T25" fmla="*/ 54 h 54"/>
                  <a:gd name="T26" fmla="*/ 48 w 60"/>
                  <a:gd name="T27" fmla="*/ 48 h 54"/>
                  <a:gd name="T28" fmla="*/ 54 w 60"/>
                  <a:gd name="T29" fmla="*/ 36 h 54"/>
                  <a:gd name="T30" fmla="*/ 60 w 60"/>
                  <a:gd name="T31" fmla="*/ 24 h 54"/>
                  <a:gd name="T32" fmla="*/ 60 w 60"/>
                  <a:gd name="T33" fmla="*/ 24 h 54"/>
                  <a:gd name="T34" fmla="*/ 60 w 60"/>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60" y="24"/>
                    </a:moveTo>
                    <a:lnTo>
                      <a:pt x="54" y="12"/>
                    </a:lnTo>
                    <a:lnTo>
                      <a:pt x="48" y="0"/>
                    </a:lnTo>
                    <a:lnTo>
                      <a:pt x="30" y="0"/>
                    </a:lnTo>
                    <a:lnTo>
                      <a:pt x="18" y="0"/>
                    </a:lnTo>
                    <a:lnTo>
                      <a:pt x="6" y="12"/>
                    </a:lnTo>
                    <a:lnTo>
                      <a:pt x="0" y="24"/>
                    </a:lnTo>
                    <a:lnTo>
                      <a:pt x="6" y="36"/>
                    </a:lnTo>
                    <a:lnTo>
                      <a:pt x="18" y="48"/>
                    </a:lnTo>
                    <a:lnTo>
                      <a:pt x="30" y="54"/>
                    </a:lnTo>
                    <a:lnTo>
                      <a:pt x="48" y="48"/>
                    </a:lnTo>
                    <a:lnTo>
                      <a:pt x="54" y="36"/>
                    </a:lnTo>
                    <a:lnTo>
                      <a:pt x="60" y="24"/>
                    </a:lnTo>
                  </a:path>
                </a:pathLst>
              </a:custGeom>
              <a:noFill/>
              <a:ln w="9525">
                <a:solidFill>
                  <a:srgbClr val="000000"/>
                </a:solidFill>
                <a:prstDash val="solid"/>
                <a:round/>
                <a:headEnd/>
                <a:tailEnd/>
              </a:ln>
            </p:spPr>
            <p:txBody>
              <a:bodyPr tIns="91440" bIns="91440"/>
              <a:lstStyle/>
              <a:p>
                <a:endParaRPr lang="en-US"/>
              </a:p>
            </p:txBody>
          </p:sp>
          <p:sp>
            <p:nvSpPr>
              <p:cNvPr id="24170" name="Freeform 175"/>
              <p:cNvSpPr>
                <a:spLocks/>
              </p:cNvSpPr>
              <p:nvPr/>
            </p:nvSpPr>
            <p:spPr bwMode="auto">
              <a:xfrm>
                <a:off x="1502" y="2837"/>
                <a:ext cx="60" cy="54"/>
              </a:xfrm>
              <a:custGeom>
                <a:avLst/>
                <a:gdLst>
                  <a:gd name="T0" fmla="*/ 30 w 60"/>
                  <a:gd name="T1" fmla="*/ 0 h 54"/>
                  <a:gd name="T2" fmla="*/ 18 w 60"/>
                  <a:gd name="T3" fmla="*/ 6 h 54"/>
                  <a:gd name="T4" fmla="*/ 6 w 60"/>
                  <a:gd name="T5" fmla="*/ 12 h 54"/>
                  <a:gd name="T6" fmla="*/ 0 w 60"/>
                  <a:gd name="T7" fmla="*/ 24 h 54"/>
                  <a:gd name="T8" fmla="*/ 0 w 60"/>
                  <a:gd name="T9" fmla="*/ 24 h 54"/>
                  <a:gd name="T10" fmla="*/ 6 w 60"/>
                  <a:gd name="T11" fmla="*/ 42 h 54"/>
                  <a:gd name="T12" fmla="*/ 18 w 60"/>
                  <a:gd name="T13" fmla="*/ 48 h 54"/>
                  <a:gd name="T14" fmla="*/ 30 w 60"/>
                  <a:gd name="T15" fmla="*/ 54 h 54"/>
                  <a:gd name="T16" fmla="*/ 30 w 60"/>
                  <a:gd name="T17" fmla="*/ 54 h 54"/>
                  <a:gd name="T18" fmla="*/ 42 w 60"/>
                  <a:gd name="T19" fmla="*/ 48 h 54"/>
                  <a:gd name="T20" fmla="*/ 54 w 60"/>
                  <a:gd name="T21" fmla="*/ 42 h 54"/>
                  <a:gd name="T22" fmla="*/ 60 w 60"/>
                  <a:gd name="T23" fmla="*/ 24 h 54"/>
                  <a:gd name="T24" fmla="*/ 60 w 60"/>
                  <a:gd name="T25" fmla="*/ 24 h 54"/>
                  <a:gd name="T26" fmla="*/ 54 w 60"/>
                  <a:gd name="T27" fmla="*/ 12 h 54"/>
                  <a:gd name="T28" fmla="*/ 42 w 60"/>
                  <a:gd name="T29" fmla="*/ 6 h 54"/>
                  <a:gd name="T30" fmla="*/ 30 w 60"/>
                  <a:gd name="T31" fmla="*/ 0 h 54"/>
                  <a:gd name="T32" fmla="*/ 30 w 60"/>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30" y="0"/>
                    </a:moveTo>
                    <a:lnTo>
                      <a:pt x="18" y="6"/>
                    </a:lnTo>
                    <a:lnTo>
                      <a:pt x="6" y="12"/>
                    </a:lnTo>
                    <a:lnTo>
                      <a:pt x="0" y="24"/>
                    </a:lnTo>
                    <a:lnTo>
                      <a:pt x="6" y="42"/>
                    </a:lnTo>
                    <a:lnTo>
                      <a:pt x="18" y="48"/>
                    </a:lnTo>
                    <a:lnTo>
                      <a:pt x="30" y="54"/>
                    </a:lnTo>
                    <a:lnTo>
                      <a:pt x="42" y="48"/>
                    </a:lnTo>
                    <a:lnTo>
                      <a:pt x="54" y="42"/>
                    </a:lnTo>
                    <a:lnTo>
                      <a:pt x="60" y="24"/>
                    </a:lnTo>
                    <a:lnTo>
                      <a:pt x="54" y="12"/>
                    </a:lnTo>
                    <a:lnTo>
                      <a:pt x="42" y="6"/>
                    </a:lnTo>
                    <a:lnTo>
                      <a:pt x="30" y="0"/>
                    </a:lnTo>
                    <a:close/>
                  </a:path>
                </a:pathLst>
              </a:custGeom>
              <a:solidFill>
                <a:srgbClr val="FA8086"/>
              </a:solidFill>
              <a:ln w="9525">
                <a:noFill/>
                <a:round/>
                <a:headEnd/>
                <a:tailEnd/>
              </a:ln>
            </p:spPr>
            <p:txBody>
              <a:bodyPr tIns="91440" bIns="91440"/>
              <a:lstStyle/>
              <a:p>
                <a:endParaRPr lang="en-US"/>
              </a:p>
            </p:txBody>
          </p:sp>
          <p:sp>
            <p:nvSpPr>
              <p:cNvPr id="24171" name="Freeform 176"/>
              <p:cNvSpPr>
                <a:spLocks/>
              </p:cNvSpPr>
              <p:nvPr/>
            </p:nvSpPr>
            <p:spPr bwMode="auto">
              <a:xfrm>
                <a:off x="1502" y="2837"/>
                <a:ext cx="60" cy="54"/>
              </a:xfrm>
              <a:custGeom>
                <a:avLst/>
                <a:gdLst>
                  <a:gd name="T0" fmla="*/ 30 w 60"/>
                  <a:gd name="T1" fmla="*/ 0 h 54"/>
                  <a:gd name="T2" fmla="*/ 18 w 60"/>
                  <a:gd name="T3" fmla="*/ 6 h 54"/>
                  <a:gd name="T4" fmla="*/ 6 w 60"/>
                  <a:gd name="T5" fmla="*/ 12 h 54"/>
                  <a:gd name="T6" fmla="*/ 0 w 60"/>
                  <a:gd name="T7" fmla="*/ 24 h 54"/>
                  <a:gd name="T8" fmla="*/ 0 w 60"/>
                  <a:gd name="T9" fmla="*/ 24 h 54"/>
                  <a:gd name="T10" fmla="*/ 6 w 60"/>
                  <a:gd name="T11" fmla="*/ 42 h 54"/>
                  <a:gd name="T12" fmla="*/ 18 w 60"/>
                  <a:gd name="T13" fmla="*/ 48 h 54"/>
                  <a:gd name="T14" fmla="*/ 30 w 60"/>
                  <a:gd name="T15" fmla="*/ 54 h 54"/>
                  <a:gd name="T16" fmla="*/ 30 w 60"/>
                  <a:gd name="T17" fmla="*/ 54 h 54"/>
                  <a:gd name="T18" fmla="*/ 42 w 60"/>
                  <a:gd name="T19" fmla="*/ 48 h 54"/>
                  <a:gd name="T20" fmla="*/ 54 w 60"/>
                  <a:gd name="T21" fmla="*/ 42 h 54"/>
                  <a:gd name="T22" fmla="*/ 60 w 60"/>
                  <a:gd name="T23" fmla="*/ 24 h 54"/>
                  <a:gd name="T24" fmla="*/ 60 w 60"/>
                  <a:gd name="T25" fmla="*/ 24 h 54"/>
                  <a:gd name="T26" fmla="*/ 54 w 60"/>
                  <a:gd name="T27" fmla="*/ 12 h 54"/>
                  <a:gd name="T28" fmla="*/ 42 w 60"/>
                  <a:gd name="T29" fmla="*/ 6 h 54"/>
                  <a:gd name="T30" fmla="*/ 30 w 60"/>
                  <a:gd name="T31" fmla="*/ 0 h 54"/>
                  <a:gd name="T32" fmla="*/ 30 w 60"/>
                  <a:gd name="T33" fmla="*/ 0 h 54"/>
                  <a:gd name="T34" fmla="*/ 30 w 60"/>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30" y="0"/>
                    </a:moveTo>
                    <a:lnTo>
                      <a:pt x="18" y="6"/>
                    </a:lnTo>
                    <a:lnTo>
                      <a:pt x="6" y="12"/>
                    </a:lnTo>
                    <a:lnTo>
                      <a:pt x="0" y="24"/>
                    </a:lnTo>
                    <a:lnTo>
                      <a:pt x="6" y="42"/>
                    </a:lnTo>
                    <a:lnTo>
                      <a:pt x="18" y="48"/>
                    </a:lnTo>
                    <a:lnTo>
                      <a:pt x="30" y="54"/>
                    </a:lnTo>
                    <a:lnTo>
                      <a:pt x="42" y="48"/>
                    </a:lnTo>
                    <a:lnTo>
                      <a:pt x="54" y="42"/>
                    </a:lnTo>
                    <a:lnTo>
                      <a:pt x="60" y="24"/>
                    </a:lnTo>
                    <a:lnTo>
                      <a:pt x="54" y="12"/>
                    </a:lnTo>
                    <a:lnTo>
                      <a:pt x="42" y="6"/>
                    </a:lnTo>
                    <a:lnTo>
                      <a:pt x="30" y="0"/>
                    </a:lnTo>
                  </a:path>
                </a:pathLst>
              </a:custGeom>
              <a:noFill/>
              <a:ln w="9525">
                <a:solidFill>
                  <a:srgbClr val="000000"/>
                </a:solidFill>
                <a:prstDash val="solid"/>
                <a:round/>
                <a:headEnd/>
                <a:tailEnd/>
              </a:ln>
            </p:spPr>
            <p:txBody>
              <a:bodyPr tIns="91440" bIns="91440"/>
              <a:lstStyle/>
              <a:p>
                <a:endParaRPr lang="en-US"/>
              </a:p>
            </p:txBody>
          </p:sp>
          <p:sp>
            <p:nvSpPr>
              <p:cNvPr id="24172" name="Freeform 177"/>
              <p:cNvSpPr>
                <a:spLocks/>
              </p:cNvSpPr>
              <p:nvPr/>
            </p:nvSpPr>
            <p:spPr bwMode="auto">
              <a:xfrm>
                <a:off x="1484" y="2795"/>
                <a:ext cx="54" cy="54"/>
              </a:xfrm>
              <a:custGeom>
                <a:avLst/>
                <a:gdLst>
                  <a:gd name="T0" fmla="*/ 6 w 54"/>
                  <a:gd name="T1" fmla="*/ 6 h 54"/>
                  <a:gd name="T2" fmla="*/ 0 w 54"/>
                  <a:gd name="T3" fmla="*/ 18 h 54"/>
                  <a:gd name="T4" fmla="*/ 0 w 54"/>
                  <a:gd name="T5" fmla="*/ 30 h 54"/>
                  <a:gd name="T6" fmla="*/ 6 w 54"/>
                  <a:gd name="T7" fmla="*/ 42 h 54"/>
                  <a:gd name="T8" fmla="*/ 6 w 54"/>
                  <a:gd name="T9" fmla="*/ 42 h 54"/>
                  <a:gd name="T10" fmla="*/ 18 w 54"/>
                  <a:gd name="T11" fmla="*/ 54 h 54"/>
                  <a:gd name="T12" fmla="*/ 36 w 54"/>
                  <a:gd name="T13" fmla="*/ 54 h 54"/>
                  <a:gd name="T14" fmla="*/ 48 w 54"/>
                  <a:gd name="T15" fmla="*/ 42 h 54"/>
                  <a:gd name="T16" fmla="*/ 48 w 54"/>
                  <a:gd name="T17" fmla="*/ 42 h 54"/>
                  <a:gd name="T18" fmla="*/ 54 w 54"/>
                  <a:gd name="T19" fmla="*/ 30 h 54"/>
                  <a:gd name="T20" fmla="*/ 54 w 54"/>
                  <a:gd name="T21" fmla="*/ 18 h 54"/>
                  <a:gd name="T22" fmla="*/ 48 w 54"/>
                  <a:gd name="T23" fmla="*/ 6 h 54"/>
                  <a:gd name="T24" fmla="*/ 48 w 54"/>
                  <a:gd name="T25" fmla="*/ 6 h 54"/>
                  <a:gd name="T26" fmla="*/ 36 w 54"/>
                  <a:gd name="T27" fmla="*/ 0 h 54"/>
                  <a:gd name="T28" fmla="*/ 18 w 54"/>
                  <a:gd name="T29" fmla="*/ 0 h 54"/>
                  <a:gd name="T30" fmla="*/ 6 w 54"/>
                  <a:gd name="T31" fmla="*/ 6 h 54"/>
                  <a:gd name="T32" fmla="*/ 6 w 54"/>
                  <a:gd name="T33" fmla="*/ 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6" y="6"/>
                    </a:moveTo>
                    <a:lnTo>
                      <a:pt x="0" y="18"/>
                    </a:lnTo>
                    <a:lnTo>
                      <a:pt x="0" y="30"/>
                    </a:lnTo>
                    <a:lnTo>
                      <a:pt x="6" y="42"/>
                    </a:lnTo>
                    <a:lnTo>
                      <a:pt x="18" y="54"/>
                    </a:lnTo>
                    <a:lnTo>
                      <a:pt x="36" y="54"/>
                    </a:lnTo>
                    <a:lnTo>
                      <a:pt x="48" y="42"/>
                    </a:lnTo>
                    <a:lnTo>
                      <a:pt x="54" y="30"/>
                    </a:lnTo>
                    <a:lnTo>
                      <a:pt x="54" y="18"/>
                    </a:lnTo>
                    <a:lnTo>
                      <a:pt x="48" y="6"/>
                    </a:lnTo>
                    <a:lnTo>
                      <a:pt x="36" y="0"/>
                    </a:lnTo>
                    <a:lnTo>
                      <a:pt x="18" y="0"/>
                    </a:lnTo>
                    <a:lnTo>
                      <a:pt x="6" y="6"/>
                    </a:lnTo>
                    <a:close/>
                  </a:path>
                </a:pathLst>
              </a:custGeom>
              <a:solidFill>
                <a:srgbClr val="FA8086"/>
              </a:solidFill>
              <a:ln w="9525">
                <a:noFill/>
                <a:round/>
                <a:headEnd/>
                <a:tailEnd/>
              </a:ln>
            </p:spPr>
            <p:txBody>
              <a:bodyPr tIns="91440" bIns="91440"/>
              <a:lstStyle/>
              <a:p>
                <a:endParaRPr lang="en-US"/>
              </a:p>
            </p:txBody>
          </p:sp>
          <p:sp>
            <p:nvSpPr>
              <p:cNvPr id="24173" name="Freeform 178"/>
              <p:cNvSpPr>
                <a:spLocks/>
              </p:cNvSpPr>
              <p:nvPr/>
            </p:nvSpPr>
            <p:spPr bwMode="auto">
              <a:xfrm>
                <a:off x="1484" y="2795"/>
                <a:ext cx="54" cy="54"/>
              </a:xfrm>
              <a:custGeom>
                <a:avLst/>
                <a:gdLst>
                  <a:gd name="T0" fmla="*/ 6 w 54"/>
                  <a:gd name="T1" fmla="*/ 6 h 54"/>
                  <a:gd name="T2" fmla="*/ 0 w 54"/>
                  <a:gd name="T3" fmla="*/ 18 h 54"/>
                  <a:gd name="T4" fmla="*/ 0 w 54"/>
                  <a:gd name="T5" fmla="*/ 30 h 54"/>
                  <a:gd name="T6" fmla="*/ 6 w 54"/>
                  <a:gd name="T7" fmla="*/ 42 h 54"/>
                  <a:gd name="T8" fmla="*/ 6 w 54"/>
                  <a:gd name="T9" fmla="*/ 42 h 54"/>
                  <a:gd name="T10" fmla="*/ 18 w 54"/>
                  <a:gd name="T11" fmla="*/ 54 h 54"/>
                  <a:gd name="T12" fmla="*/ 36 w 54"/>
                  <a:gd name="T13" fmla="*/ 54 h 54"/>
                  <a:gd name="T14" fmla="*/ 48 w 54"/>
                  <a:gd name="T15" fmla="*/ 42 h 54"/>
                  <a:gd name="T16" fmla="*/ 48 w 54"/>
                  <a:gd name="T17" fmla="*/ 42 h 54"/>
                  <a:gd name="T18" fmla="*/ 54 w 54"/>
                  <a:gd name="T19" fmla="*/ 30 h 54"/>
                  <a:gd name="T20" fmla="*/ 54 w 54"/>
                  <a:gd name="T21" fmla="*/ 18 h 54"/>
                  <a:gd name="T22" fmla="*/ 48 w 54"/>
                  <a:gd name="T23" fmla="*/ 6 h 54"/>
                  <a:gd name="T24" fmla="*/ 48 w 54"/>
                  <a:gd name="T25" fmla="*/ 6 h 54"/>
                  <a:gd name="T26" fmla="*/ 36 w 54"/>
                  <a:gd name="T27" fmla="*/ 0 h 54"/>
                  <a:gd name="T28" fmla="*/ 18 w 54"/>
                  <a:gd name="T29" fmla="*/ 0 h 54"/>
                  <a:gd name="T30" fmla="*/ 6 w 54"/>
                  <a:gd name="T31" fmla="*/ 6 h 54"/>
                  <a:gd name="T32" fmla="*/ 6 w 54"/>
                  <a:gd name="T33" fmla="*/ 6 h 54"/>
                  <a:gd name="T34" fmla="*/ 6 w 54"/>
                  <a:gd name="T35" fmla="*/ 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6" y="6"/>
                    </a:moveTo>
                    <a:lnTo>
                      <a:pt x="0" y="18"/>
                    </a:lnTo>
                    <a:lnTo>
                      <a:pt x="0" y="30"/>
                    </a:lnTo>
                    <a:lnTo>
                      <a:pt x="6" y="42"/>
                    </a:lnTo>
                    <a:lnTo>
                      <a:pt x="18" y="54"/>
                    </a:lnTo>
                    <a:lnTo>
                      <a:pt x="36" y="54"/>
                    </a:lnTo>
                    <a:lnTo>
                      <a:pt x="48" y="42"/>
                    </a:lnTo>
                    <a:lnTo>
                      <a:pt x="54" y="30"/>
                    </a:lnTo>
                    <a:lnTo>
                      <a:pt x="54" y="18"/>
                    </a:lnTo>
                    <a:lnTo>
                      <a:pt x="48" y="6"/>
                    </a:lnTo>
                    <a:lnTo>
                      <a:pt x="36" y="0"/>
                    </a:lnTo>
                    <a:lnTo>
                      <a:pt x="18" y="0"/>
                    </a:lnTo>
                    <a:lnTo>
                      <a:pt x="6" y="6"/>
                    </a:lnTo>
                  </a:path>
                </a:pathLst>
              </a:custGeom>
              <a:noFill/>
              <a:ln w="9525">
                <a:solidFill>
                  <a:srgbClr val="000000"/>
                </a:solidFill>
                <a:prstDash val="solid"/>
                <a:round/>
                <a:headEnd/>
                <a:tailEnd/>
              </a:ln>
            </p:spPr>
            <p:txBody>
              <a:bodyPr tIns="91440" bIns="91440"/>
              <a:lstStyle/>
              <a:p>
                <a:endParaRPr lang="en-US"/>
              </a:p>
            </p:txBody>
          </p:sp>
          <p:sp>
            <p:nvSpPr>
              <p:cNvPr id="24174" name="Freeform 179"/>
              <p:cNvSpPr>
                <a:spLocks/>
              </p:cNvSpPr>
              <p:nvPr/>
            </p:nvSpPr>
            <p:spPr bwMode="auto">
              <a:xfrm>
                <a:off x="1370" y="2837"/>
                <a:ext cx="60" cy="54"/>
              </a:xfrm>
              <a:custGeom>
                <a:avLst/>
                <a:gdLst>
                  <a:gd name="T0" fmla="*/ 30 w 60"/>
                  <a:gd name="T1" fmla="*/ 54 h 54"/>
                  <a:gd name="T2" fmla="*/ 42 w 60"/>
                  <a:gd name="T3" fmla="*/ 54 h 54"/>
                  <a:gd name="T4" fmla="*/ 54 w 60"/>
                  <a:gd name="T5" fmla="*/ 42 h 54"/>
                  <a:gd name="T6" fmla="*/ 60 w 60"/>
                  <a:gd name="T7" fmla="*/ 30 h 54"/>
                  <a:gd name="T8" fmla="*/ 60 w 60"/>
                  <a:gd name="T9" fmla="*/ 30 h 54"/>
                  <a:gd name="T10" fmla="*/ 54 w 60"/>
                  <a:gd name="T11" fmla="*/ 18 h 54"/>
                  <a:gd name="T12" fmla="*/ 42 w 60"/>
                  <a:gd name="T13" fmla="*/ 6 h 54"/>
                  <a:gd name="T14" fmla="*/ 30 w 60"/>
                  <a:gd name="T15" fmla="*/ 0 h 54"/>
                  <a:gd name="T16" fmla="*/ 30 w 60"/>
                  <a:gd name="T17" fmla="*/ 0 h 54"/>
                  <a:gd name="T18" fmla="*/ 18 w 60"/>
                  <a:gd name="T19" fmla="*/ 6 h 54"/>
                  <a:gd name="T20" fmla="*/ 6 w 60"/>
                  <a:gd name="T21" fmla="*/ 18 h 54"/>
                  <a:gd name="T22" fmla="*/ 0 w 60"/>
                  <a:gd name="T23" fmla="*/ 30 h 54"/>
                  <a:gd name="T24" fmla="*/ 0 w 60"/>
                  <a:gd name="T25" fmla="*/ 30 h 54"/>
                  <a:gd name="T26" fmla="*/ 6 w 60"/>
                  <a:gd name="T27" fmla="*/ 42 h 54"/>
                  <a:gd name="T28" fmla="*/ 18 w 60"/>
                  <a:gd name="T29" fmla="*/ 54 h 54"/>
                  <a:gd name="T30" fmla="*/ 30 w 60"/>
                  <a:gd name="T31" fmla="*/ 54 h 54"/>
                  <a:gd name="T32" fmla="*/ 30 w 6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30" y="54"/>
                    </a:moveTo>
                    <a:lnTo>
                      <a:pt x="42" y="54"/>
                    </a:lnTo>
                    <a:lnTo>
                      <a:pt x="54" y="42"/>
                    </a:lnTo>
                    <a:lnTo>
                      <a:pt x="60" y="30"/>
                    </a:lnTo>
                    <a:lnTo>
                      <a:pt x="54" y="18"/>
                    </a:lnTo>
                    <a:lnTo>
                      <a:pt x="42" y="6"/>
                    </a:lnTo>
                    <a:lnTo>
                      <a:pt x="30" y="0"/>
                    </a:lnTo>
                    <a:lnTo>
                      <a:pt x="18" y="6"/>
                    </a:lnTo>
                    <a:lnTo>
                      <a:pt x="6" y="18"/>
                    </a:lnTo>
                    <a:lnTo>
                      <a:pt x="0" y="30"/>
                    </a:lnTo>
                    <a:lnTo>
                      <a:pt x="6" y="42"/>
                    </a:lnTo>
                    <a:lnTo>
                      <a:pt x="18" y="54"/>
                    </a:lnTo>
                    <a:lnTo>
                      <a:pt x="30" y="54"/>
                    </a:lnTo>
                    <a:close/>
                  </a:path>
                </a:pathLst>
              </a:custGeom>
              <a:solidFill>
                <a:srgbClr val="FA8086"/>
              </a:solidFill>
              <a:ln w="9525">
                <a:noFill/>
                <a:round/>
                <a:headEnd/>
                <a:tailEnd/>
              </a:ln>
            </p:spPr>
            <p:txBody>
              <a:bodyPr tIns="91440" bIns="91440"/>
              <a:lstStyle/>
              <a:p>
                <a:endParaRPr lang="en-US"/>
              </a:p>
            </p:txBody>
          </p:sp>
          <p:sp>
            <p:nvSpPr>
              <p:cNvPr id="24175" name="Freeform 180"/>
              <p:cNvSpPr>
                <a:spLocks/>
              </p:cNvSpPr>
              <p:nvPr/>
            </p:nvSpPr>
            <p:spPr bwMode="auto">
              <a:xfrm>
                <a:off x="1370" y="2837"/>
                <a:ext cx="60" cy="54"/>
              </a:xfrm>
              <a:custGeom>
                <a:avLst/>
                <a:gdLst>
                  <a:gd name="T0" fmla="*/ 30 w 60"/>
                  <a:gd name="T1" fmla="*/ 54 h 54"/>
                  <a:gd name="T2" fmla="*/ 42 w 60"/>
                  <a:gd name="T3" fmla="*/ 54 h 54"/>
                  <a:gd name="T4" fmla="*/ 54 w 60"/>
                  <a:gd name="T5" fmla="*/ 42 h 54"/>
                  <a:gd name="T6" fmla="*/ 60 w 60"/>
                  <a:gd name="T7" fmla="*/ 30 h 54"/>
                  <a:gd name="T8" fmla="*/ 60 w 60"/>
                  <a:gd name="T9" fmla="*/ 30 h 54"/>
                  <a:gd name="T10" fmla="*/ 54 w 60"/>
                  <a:gd name="T11" fmla="*/ 18 h 54"/>
                  <a:gd name="T12" fmla="*/ 42 w 60"/>
                  <a:gd name="T13" fmla="*/ 6 h 54"/>
                  <a:gd name="T14" fmla="*/ 30 w 60"/>
                  <a:gd name="T15" fmla="*/ 0 h 54"/>
                  <a:gd name="T16" fmla="*/ 30 w 60"/>
                  <a:gd name="T17" fmla="*/ 0 h 54"/>
                  <a:gd name="T18" fmla="*/ 18 w 60"/>
                  <a:gd name="T19" fmla="*/ 6 h 54"/>
                  <a:gd name="T20" fmla="*/ 6 w 60"/>
                  <a:gd name="T21" fmla="*/ 18 h 54"/>
                  <a:gd name="T22" fmla="*/ 0 w 60"/>
                  <a:gd name="T23" fmla="*/ 30 h 54"/>
                  <a:gd name="T24" fmla="*/ 0 w 60"/>
                  <a:gd name="T25" fmla="*/ 30 h 54"/>
                  <a:gd name="T26" fmla="*/ 6 w 60"/>
                  <a:gd name="T27" fmla="*/ 42 h 54"/>
                  <a:gd name="T28" fmla="*/ 18 w 60"/>
                  <a:gd name="T29" fmla="*/ 54 h 54"/>
                  <a:gd name="T30" fmla="*/ 30 w 60"/>
                  <a:gd name="T31" fmla="*/ 54 h 54"/>
                  <a:gd name="T32" fmla="*/ 30 w 60"/>
                  <a:gd name="T33" fmla="*/ 54 h 54"/>
                  <a:gd name="T34" fmla="*/ 30 w 60"/>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30" y="54"/>
                    </a:moveTo>
                    <a:lnTo>
                      <a:pt x="42" y="54"/>
                    </a:lnTo>
                    <a:lnTo>
                      <a:pt x="54" y="42"/>
                    </a:lnTo>
                    <a:lnTo>
                      <a:pt x="60" y="30"/>
                    </a:lnTo>
                    <a:lnTo>
                      <a:pt x="54" y="18"/>
                    </a:lnTo>
                    <a:lnTo>
                      <a:pt x="42" y="6"/>
                    </a:lnTo>
                    <a:lnTo>
                      <a:pt x="30" y="0"/>
                    </a:lnTo>
                    <a:lnTo>
                      <a:pt x="18" y="6"/>
                    </a:lnTo>
                    <a:lnTo>
                      <a:pt x="6" y="18"/>
                    </a:lnTo>
                    <a:lnTo>
                      <a:pt x="0" y="30"/>
                    </a:lnTo>
                    <a:lnTo>
                      <a:pt x="6" y="42"/>
                    </a:lnTo>
                    <a:lnTo>
                      <a:pt x="18" y="54"/>
                    </a:lnTo>
                    <a:lnTo>
                      <a:pt x="30" y="54"/>
                    </a:lnTo>
                  </a:path>
                </a:pathLst>
              </a:custGeom>
              <a:noFill/>
              <a:ln w="9525">
                <a:solidFill>
                  <a:srgbClr val="000000"/>
                </a:solidFill>
                <a:prstDash val="solid"/>
                <a:round/>
                <a:headEnd/>
                <a:tailEnd/>
              </a:ln>
            </p:spPr>
            <p:txBody>
              <a:bodyPr tIns="91440" bIns="91440"/>
              <a:lstStyle/>
              <a:p>
                <a:endParaRPr lang="en-US"/>
              </a:p>
            </p:txBody>
          </p:sp>
          <p:sp>
            <p:nvSpPr>
              <p:cNvPr id="24176" name="Freeform 181"/>
              <p:cNvSpPr>
                <a:spLocks/>
              </p:cNvSpPr>
              <p:nvPr/>
            </p:nvSpPr>
            <p:spPr bwMode="auto">
              <a:xfrm>
                <a:off x="1394" y="2885"/>
                <a:ext cx="54" cy="54"/>
              </a:xfrm>
              <a:custGeom>
                <a:avLst/>
                <a:gdLst>
                  <a:gd name="T0" fmla="*/ 48 w 54"/>
                  <a:gd name="T1" fmla="*/ 42 h 54"/>
                  <a:gd name="T2" fmla="*/ 54 w 54"/>
                  <a:gd name="T3" fmla="*/ 30 h 54"/>
                  <a:gd name="T4" fmla="*/ 54 w 54"/>
                  <a:gd name="T5" fmla="*/ 18 h 54"/>
                  <a:gd name="T6" fmla="*/ 48 w 54"/>
                  <a:gd name="T7" fmla="*/ 6 h 54"/>
                  <a:gd name="T8" fmla="*/ 48 w 54"/>
                  <a:gd name="T9" fmla="*/ 6 h 54"/>
                  <a:gd name="T10" fmla="*/ 36 w 54"/>
                  <a:gd name="T11" fmla="*/ 0 h 54"/>
                  <a:gd name="T12" fmla="*/ 18 w 54"/>
                  <a:gd name="T13" fmla="*/ 0 h 54"/>
                  <a:gd name="T14" fmla="*/ 6 w 54"/>
                  <a:gd name="T15" fmla="*/ 6 h 54"/>
                  <a:gd name="T16" fmla="*/ 6 w 54"/>
                  <a:gd name="T17" fmla="*/ 6 h 54"/>
                  <a:gd name="T18" fmla="*/ 0 w 54"/>
                  <a:gd name="T19" fmla="*/ 18 h 54"/>
                  <a:gd name="T20" fmla="*/ 0 w 54"/>
                  <a:gd name="T21" fmla="*/ 30 h 54"/>
                  <a:gd name="T22" fmla="*/ 6 w 54"/>
                  <a:gd name="T23" fmla="*/ 42 h 54"/>
                  <a:gd name="T24" fmla="*/ 6 w 54"/>
                  <a:gd name="T25" fmla="*/ 42 h 54"/>
                  <a:gd name="T26" fmla="*/ 18 w 54"/>
                  <a:gd name="T27" fmla="*/ 54 h 54"/>
                  <a:gd name="T28" fmla="*/ 36 w 54"/>
                  <a:gd name="T29" fmla="*/ 54 h 54"/>
                  <a:gd name="T30" fmla="*/ 48 w 54"/>
                  <a:gd name="T31" fmla="*/ 42 h 54"/>
                  <a:gd name="T32" fmla="*/ 48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8" y="42"/>
                    </a:moveTo>
                    <a:lnTo>
                      <a:pt x="54" y="30"/>
                    </a:lnTo>
                    <a:lnTo>
                      <a:pt x="54" y="18"/>
                    </a:lnTo>
                    <a:lnTo>
                      <a:pt x="48" y="6"/>
                    </a:lnTo>
                    <a:lnTo>
                      <a:pt x="36" y="0"/>
                    </a:lnTo>
                    <a:lnTo>
                      <a:pt x="18" y="0"/>
                    </a:lnTo>
                    <a:lnTo>
                      <a:pt x="6" y="6"/>
                    </a:lnTo>
                    <a:lnTo>
                      <a:pt x="0" y="18"/>
                    </a:lnTo>
                    <a:lnTo>
                      <a:pt x="0" y="30"/>
                    </a:lnTo>
                    <a:lnTo>
                      <a:pt x="6" y="42"/>
                    </a:lnTo>
                    <a:lnTo>
                      <a:pt x="18" y="54"/>
                    </a:lnTo>
                    <a:lnTo>
                      <a:pt x="36" y="54"/>
                    </a:lnTo>
                    <a:lnTo>
                      <a:pt x="48" y="42"/>
                    </a:lnTo>
                    <a:close/>
                  </a:path>
                </a:pathLst>
              </a:custGeom>
              <a:solidFill>
                <a:srgbClr val="FA8086"/>
              </a:solidFill>
              <a:ln w="9525">
                <a:noFill/>
                <a:round/>
                <a:headEnd/>
                <a:tailEnd/>
              </a:ln>
            </p:spPr>
            <p:txBody>
              <a:bodyPr tIns="91440" bIns="91440"/>
              <a:lstStyle/>
              <a:p>
                <a:endParaRPr lang="en-US"/>
              </a:p>
            </p:txBody>
          </p:sp>
          <p:sp>
            <p:nvSpPr>
              <p:cNvPr id="24177" name="Freeform 182"/>
              <p:cNvSpPr>
                <a:spLocks/>
              </p:cNvSpPr>
              <p:nvPr/>
            </p:nvSpPr>
            <p:spPr bwMode="auto">
              <a:xfrm>
                <a:off x="1394" y="2885"/>
                <a:ext cx="54" cy="54"/>
              </a:xfrm>
              <a:custGeom>
                <a:avLst/>
                <a:gdLst>
                  <a:gd name="T0" fmla="*/ 48 w 54"/>
                  <a:gd name="T1" fmla="*/ 42 h 54"/>
                  <a:gd name="T2" fmla="*/ 54 w 54"/>
                  <a:gd name="T3" fmla="*/ 30 h 54"/>
                  <a:gd name="T4" fmla="*/ 54 w 54"/>
                  <a:gd name="T5" fmla="*/ 18 h 54"/>
                  <a:gd name="T6" fmla="*/ 48 w 54"/>
                  <a:gd name="T7" fmla="*/ 6 h 54"/>
                  <a:gd name="T8" fmla="*/ 48 w 54"/>
                  <a:gd name="T9" fmla="*/ 6 h 54"/>
                  <a:gd name="T10" fmla="*/ 36 w 54"/>
                  <a:gd name="T11" fmla="*/ 0 h 54"/>
                  <a:gd name="T12" fmla="*/ 18 w 54"/>
                  <a:gd name="T13" fmla="*/ 0 h 54"/>
                  <a:gd name="T14" fmla="*/ 6 w 54"/>
                  <a:gd name="T15" fmla="*/ 6 h 54"/>
                  <a:gd name="T16" fmla="*/ 6 w 54"/>
                  <a:gd name="T17" fmla="*/ 6 h 54"/>
                  <a:gd name="T18" fmla="*/ 0 w 54"/>
                  <a:gd name="T19" fmla="*/ 18 h 54"/>
                  <a:gd name="T20" fmla="*/ 0 w 54"/>
                  <a:gd name="T21" fmla="*/ 30 h 54"/>
                  <a:gd name="T22" fmla="*/ 6 w 54"/>
                  <a:gd name="T23" fmla="*/ 42 h 54"/>
                  <a:gd name="T24" fmla="*/ 6 w 54"/>
                  <a:gd name="T25" fmla="*/ 42 h 54"/>
                  <a:gd name="T26" fmla="*/ 18 w 54"/>
                  <a:gd name="T27" fmla="*/ 54 h 54"/>
                  <a:gd name="T28" fmla="*/ 36 w 54"/>
                  <a:gd name="T29" fmla="*/ 54 h 54"/>
                  <a:gd name="T30" fmla="*/ 48 w 54"/>
                  <a:gd name="T31" fmla="*/ 42 h 54"/>
                  <a:gd name="T32" fmla="*/ 48 w 54"/>
                  <a:gd name="T33" fmla="*/ 42 h 54"/>
                  <a:gd name="T34" fmla="*/ 48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8" y="42"/>
                    </a:moveTo>
                    <a:lnTo>
                      <a:pt x="54" y="30"/>
                    </a:lnTo>
                    <a:lnTo>
                      <a:pt x="54" y="18"/>
                    </a:lnTo>
                    <a:lnTo>
                      <a:pt x="48" y="6"/>
                    </a:lnTo>
                    <a:lnTo>
                      <a:pt x="36" y="0"/>
                    </a:lnTo>
                    <a:lnTo>
                      <a:pt x="18" y="0"/>
                    </a:lnTo>
                    <a:lnTo>
                      <a:pt x="6" y="6"/>
                    </a:lnTo>
                    <a:lnTo>
                      <a:pt x="0" y="18"/>
                    </a:lnTo>
                    <a:lnTo>
                      <a:pt x="0" y="30"/>
                    </a:lnTo>
                    <a:lnTo>
                      <a:pt x="6" y="42"/>
                    </a:lnTo>
                    <a:lnTo>
                      <a:pt x="18" y="54"/>
                    </a:lnTo>
                    <a:lnTo>
                      <a:pt x="36" y="54"/>
                    </a:lnTo>
                    <a:lnTo>
                      <a:pt x="48" y="42"/>
                    </a:lnTo>
                  </a:path>
                </a:pathLst>
              </a:custGeom>
              <a:noFill/>
              <a:ln w="9525">
                <a:solidFill>
                  <a:srgbClr val="000000"/>
                </a:solidFill>
                <a:prstDash val="solid"/>
                <a:round/>
                <a:headEnd/>
                <a:tailEnd/>
              </a:ln>
            </p:spPr>
            <p:txBody>
              <a:bodyPr tIns="91440" bIns="91440"/>
              <a:lstStyle/>
              <a:p>
                <a:endParaRPr lang="en-US"/>
              </a:p>
            </p:txBody>
          </p:sp>
          <p:sp>
            <p:nvSpPr>
              <p:cNvPr id="24178" name="Freeform 183"/>
              <p:cNvSpPr>
                <a:spLocks/>
              </p:cNvSpPr>
              <p:nvPr/>
            </p:nvSpPr>
            <p:spPr bwMode="auto">
              <a:xfrm>
                <a:off x="1388" y="2795"/>
                <a:ext cx="60" cy="54"/>
              </a:xfrm>
              <a:custGeom>
                <a:avLst/>
                <a:gdLst>
                  <a:gd name="T0" fmla="*/ 12 w 60"/>
                  <a:gd name="T1" fmla="*/ 48 h 54"/>
                  <a:gd name="T2" fmla="*/ 24 w 60"/>
                  <a:gd name="T3" fmla="*/ 54 h 54"/>
                  <a:gd name="T4" fmla="*/ 36 w 60"/>
                  <a:gd name="T5" fmla="*/ 54 h 54"/>
                  <a:gd name="T6" fmla="*/ 48 w 60"/>
                  <a:gd name="T7" fmla="*/ 48 h 54"/>
                  <a:gd name="T8" fmla="*/ 48 w 60"/>
                  <a:gd name="T9" fmla="*/ 48 h 54"/>
                  <a:gd name="T10" fmla="*/ 60 w 60"/>
                  <a:gd name="T11" fmla="*/ 36 h 54"/>
                  <a:gd name="T12" fmla="*/ 60 w 60"/>
                  <a:gd name="T13" fmla="*/ 18 h 54"/>
                  <a:gd name="T14" fmla="*/ 48 w 60"/>
                  <a:gd name="T15" fmla="*/ 6 h 54"/>
                  <a:gd name="T16" fmla="*/ 48 w 60"/>
                  <a:gd name="T17" fmla="*/ 6 h 54"/>
                  <a:gd name="T18" fmla="*/ 36 w 60"/>
                  <a:gd name="T19" fmla="*/ 0 h 54"/>
                  <a:gd name="T20" fmla="*/ 24 w 60"/>
                  <a:gd name="T21" fmla="*/ 0 h 54"/>
                  <a:gd name="T22" fmla="*/ 12 w 60"/>
                  <a:gd name="T23" fmla="*/ 6 h 54"/>
                  <a:gd name="T24" fmla="*/ 12 w 60"/>
                  <a:gd name="T25" fmla="*/ 6 h 54"/>
                  <a:gd name="T26" fmla="*/ 0 w 60"/>
                  <a:gd name="T27" fmla="*/ 18 h 54"/>
                  <a:gd name="T28" fmla="*/ 0 w 60"/>
                  <a:gd name="T29" fmla="*/ 36 h 54"/>
                  <a:gd name="T30" fmla="*/ 12 w 60"/>
                  <a:gd name="T31" fmla="*/ 48 h 54"/>
                  <a:gd name="T32" fmla="*/ 12 w 60"/>
                  <a:gd name="T33" fmla="*/ 4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12" y="48"/>
                    </a:moveTo>
                    <a:lnTo>
                      <a:pt x="24" y="54"/>
                    </a:lnTo>
                    <a:lnTo>
                      <a:pt x="36" y="54"/>
                    </a:lnTo>
                    <a:lnTo>
                      <a:pt x="48" y="48"/>
                    </a:lnTo>
                    <a:lnTo>
                      <a:pt x="60" y="36"/>
                    </a:lnTo>
                    <a:lnTo>
                      <a:pt x="60" y="18"/>
                    </a:lnTo>
                    <a:lnTo>
                      <a:pt x="48" y="6"/>
                    </a:lnTo>
                    <a:lnTo>
                      <a:pt x="36" y="0"/>
                    </a:lnTo>
                    <a:lnTo>
                      <a:pt x="24" y="0"/>
                    </a:lnTo>
                    <a:lnTo>
                      <a:pt x="12" y="6"/>
                    </a:lnTo>
                    <a:lnTo>
                      <a:pt x="0" y="18"/>
                    </a:lnTo>
                    <a:lnTo>
                      <a:pt x="0" y="36"/>
                    </a:lnTo>
                    <a:lnTo>
                      <a:pt x="12" y="48"/>
                    </a:lnTo>
                    <a:close/>
                  </a:path>
                </a:pathLst>
              </a:custGeom>
              <a:solidFill>
                <a:srgbClr val="FA8086"/>
              </a:solidFill>
              <a:ln w="9525">
                <a:noFill/>
                <a:round/>
                <a:headEnd/>
                <a:tailEnd/>
              </a:ln>
            </p:spPr>
            <p:txBody>
              <a:bodyPr tIns="91440" bIns="91440"/>
              <a:lstStyle/>
              <a:p>
                <a:endParaRPr lang="en-US"/>
              </a:p>
            </p:txBody>
          </p:sp>
          <p:sp>
            <p:nvSpPr>
              <p:cNvPr id="24179" name="Freeform 184"/>
              <p:cNvSpPr>
                <a:spLocks/>
              </p:cNvSpPr>
              <p:nvPr/>
            </p:nvSpPr>
            <p:spPr bwMode="auto">
              <a:xfrm>
                <a:off x="1388" y="2795"/>
                <a:ext cx="60" cy="54"/>
              </a:xfrm>
              <a:custGeom>
                <a:avLst/>
                <a:gdLst>
                  <a:gd name="T0" fmla="*/ 12 w 60"/>
                  <a:gd name="T1" fmla="*/ 48 h 54"/>
                  <a:gd name="T2" fmla="*/ 24 w 60"/>
                  <a:gd name="T3" fmla="*/ 54 h 54"/>
                  <a:gd name="T4" fmla="*/ 36 w 60"/>
                  <a:gd name="T5" fmla="*/ 54 h 54"/>
                  <a:gd name="T6" fmla="*/ 48 w 60"/>
                  <a:gd name="T7" fmla="*/ 48 h 54"/>
                  <a:gd name="T8" fmla="*/ 48 w 60"/>
                  <a:gd name="T9" fmla="*/ 48 h 54"/>
                  <a:gd name="T10" fmla="*/ 60 w 60"/>
                  <a:gd name="T11" fmla="*/ 36 h 54"/>
                  <a:gd name="T12" fmla="*/ 60 w 60"/>
                  <a:gd name="T13" fmla="*/ 18 h 54"/>
                  <a:gd name="T14" fmla="*/ 48 w 60"/>
                  <a:gd name="T15" fmla="*/ 6 h 54"/>
                  <a:gd name="T16" fmla="*/ 48 w 60"/>
                  <a:gd name="T17" fmla="*/ 6 h 54"/>
                  <a:gd name="T18" fmla="*/ 36 w 60"/>
                  <a:gd name="T19" fmla="*/ 0 h 54"/>
                  <a:gd name="T20" fmla="*/ 24 w 60"/>
                  <a:gd name="T21" fmla="*/ 0 h 54"/>
                  <a:gd name="T22" fmla="*/ 12 w 60"/>
                  <a:gd name="T23" fmla="*/ 6 h 54"/>
                  <a:gd name="T24" fmla="*/ 12 w 60"/>
                  <a:gd name="T25" fmla="*/ 6 h 54"/>
                  <a:gd name="T26" fmla="*/ 0 w 60"/>
                  <a:gd name="T27" fmla="*/ 18 h 54"/>
                  <a:gd name="T28" fmla="*/ 0 w 60"/>
                  <a:gd name="T29" fmla="*/ 36 h 54"/>
                  <a:gd name="T30" fmla="*/ 12 w 60"/>
                  <a:gd name="T31" fmla="*/ 48 h 54"/>
                  <a:gd name="T32" fmla="*/ 12 w 60"/>
                  <a:gd name="T33" fmla="*/ 48 h 54"/>
                  <a:gd name="T34" fmla="*/ 12 w 60"/>
                  <a:gd name="T35" fmla="*/ 4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12" y="48"/>
                    </a:moveTo>
                    <a:lnTo>
                      <a:pt x="24" y="54"/>
                    </a:lnTo>
                    <a:lnTo>
                      <a:pt x="36" y="54"/>
                    </a:lnTo>
                    <a:lnTo>
                      <a:pt x="48" y="48"/>
                    </a:lnTo>
                    <a:lnTo>
                      <a:pt x="60" y="36"/>
                    </a:lnTo>
                    <a:lnTo>
                      <a:pt x="60" y="18"/>
                    </a:lnTo>
                    <a:lnTo>
                      <a:pt x="48" y="6"/>
                    </a:lnTo>
                    <a:lnTo>
                      <a:pt x="36" y="0"/>
                    </a:lnTo>
                    <a:lnTo>
                      <a:pt x="24" y="0"/>
                    </a:lnTo>
                    <a:lnTo>
                      <a:pt x="12" y="6"/>
                    </a:lnTo>
                    <a:lnTo>
                      <a:pt x="0" y="18"/>
                    </a:lnTo>
                    <a:lnTo>
                      <a:pt x="0" y="36"/>
                    </a:lnTo>
                    <a:lnTo>
                      <a:pt x="12" y="48"/>
                    </a:lnTo>
                  </a:path>
                </a:pathLst>
              </a:custGeom>
              <a:noFill/>
              <a:ln w="9525">
                <a:solidFill>
                  <a:srgbClr val="000000"/>
                </a:solidFill>
                <a:prstDash val="solid"/>
                <a:round/>
                <a:headEnd/>
                <a:tailEnd/>
              </a:ln>
            </p:spPr>
            <p:txBody>
              <a:bodyPr tIns="91440" bIns="91440"/>
              <a:lstStyle/>
              <a:p>
                <a:endParaRPr lang="en-US"/>
              </a:p>
            </p:txBody>
          </p:sp>
          <p:sp>
            <p:nvSpPr>
              <p:cNvPr id="24180" name="Freeform 185"/>
              <p:cNvSpPr>
                <a:spLocks/>
              </p:cNvSpPr>
              <p:nvPr/>
            </p:nvSpPr>
            <p:spPr bwMode="auto">
              <a:xfrm>
                <a:off x="1484" y="2885"/>
                <a:ext cx="60" cy="48"/>
              </a:xfrm>
              <a:custGeom>
                <a:avLst/>
                <a:gdLst>
                  <a:gd name="T0" fmla="*/ 48 w 60"/>
                  <a:gd name="T1" fmla="*/ 6 h 48"/>
                  <a:gd name="T2" fmla="*/ 36 w 60"/>
                  <a:gd name="T3" fmla="*/ 0 h 48"/>
                  <a:gd name="T4" fmla="*/ 24 w 60"/>
                  <a:gd name="T5" fmla="*/ 0 h 48"/>
                  <a:gd name="T6" fmla="*/ 12 w 60"/>
                  <a:gd name="T7" fmla="*/ 6 h 48"/>
                  <a:gd name="T8" fmla="*/ 12 w 60"/>
                  <a:gd name="T9" fmla="*/ 6 h 48"/>
                  <a:gd name="T10" fmla="*/ 0 w 60"/>
                  <a:gd name="T11" fmla="*/ 18 h 48"/>
                  <a:gd name="T12" fmla="*/ 0 w 60"/>
                  <a:gd name="T13" fmla="*/ 30 h 48"/>
                  <a:gd name="T14" fmla="*/ 12 w 60"/>
                  <a:gd name="T15" fmla="*/ 42 h 48"/>
                  <a:gd name="T16" fmla="*/ 12 w 60"/>
                  <a:gd name="T17" fmla="*/ 42 h 48"/>
                  <a:gd name="T18" fmla="*/ 24 w 60"/>
                  <a:gd name="T19" fmla="*/ 48 h 48"/>
                  <a:gd name="T20" fmla="*/ 36 w 60"/>
                  <a:gd name="T21" fmla="*/ 48 h 48"/>
                  <a:gd name="T22" fmla="*/ 48 w 60"/>
                  <a:gd name="T23" fmla="*/ 42 h 48"/>
                  <a:gd name="T24" fmla="*/ 48 w 60"/>
                  <a:gd name="T25" fmla="*/ 42 h 48"/>
                  <a:gd name="T26" fmla="*/ 60 w 60"/>
                  <a:gd name="T27" fmla="*/ 30 h 48"/>
                  <a:gd name="T28" fmla="*/ 60 w 60"/>
                  <a:gd name="T29" fmla="*/ 18 h 48"/>
                  <a:gd name="T30" fmla="*/ 48 w 60"/>
                  <a:gd name="T31" fmla="*/ 6 h 48"/>
                  <a:gd name="T32" fmla="*/ 48 w 60"/>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48" y="6"/>
                    </a:moveTo>
                    <a:lnTo>
                      <a:pt x="36" y="0"/>
                    </a:lnTo>
                    <a:lnTo>
                      <a:pt x="24" y="0"/>
                    </a:lnTo>
                    <a:lnTo>
                      <a:pt x="12" y="6"/>
                    </a:lnTo>
                    <a:lnTo>
                      <a:pt x="0" y="18"/>
                    </a:lnTo>
                    <a:lnTo>
                      <a:pt x="0" y="30"/>
                    </a:lnTo>
                    <a:lnTo>
                      <a:pt x="12" y="42"/>
                    </a:lnTo>
                    <a:lnTo>
                      <a:pt x="24" y="48"/>
                    </a:lnTo>
                    <a:lnTo>
                      <a:pt x="36" y="48"/>
                    </a:lnTo>
                    <a:lnTo>
                      <a:pt x="48" y="42"/>
                    </a:lnTo>
                    <a:lnTo>
                      <a:pt x="60" y="30"/>
                    </a:lnTo>
                    <a:lnTo>
                      <a:pt x="60" y="18"/>
                    </a:lnTo>
                    <a:lnTo>
                      <a:pt x="48" y="6"/>
                    </a:lnTo>
                    <a:close/>
                  </a:path>
                </a:pathLst>
              </a:custGeom>
              <a:solidFill>
                <a:srgbClr val="FA8086"/>
              </a:solidFill>
              <a:ln w="9525">
                <a:noFill/>
                <a:round/>
                <a:headEnd/>
                <a:tailEnd/>
              </a:ln>
            </p:spPr>
            <p:txBody>
              <a:bodyPr tIns="91440" bIns="91440"/>
              <a:lstStyle/>
              <a:p>
                <a:endParaRPr lang="en-US"/>
              </a:p>
            </p:txBody>
          </p:sp>
          <p:sp>
            <p:nvSpPr>
              <p:cNvPr id="24181" name="Freeform 186"/>
              <p:cNvSpPr>
                <a:spLocks/>
              </p:cNvSpPr>
              <p:nvPr/>
            </p:nvSpPr>
            <p:spPr bwMode="auto">
              <a:xfrm>
                <a:off x="1484" y="2885"/>
                <a:ext cx="60" cy="48"/>
              </a:xfrm>
              <a:custGeom>
                <a:avLst/>
                <a:gdLst>
                  <a:gd name="T0" fmla="*/ 48 w 60"/>
                  <a:gd name="T1" fmla="*/ 6 h 48"/>
                  <a:gd name="T2" fmla="*/ 36 w 60"/>
                  <a:gd name="T3" fmla="*/ 0 h 48"/>
                  <a:gd name="T4" fmla="*/ 24 w 60"/>
                  <a:gd name="T5" fmla="*/ 0 h 48"/>
                  <a:gd name="T6" fmla="*/ 12 w 60"/>
                  <a:gd name="T7" fmla="*/ 6 h 48"/>
                  <a:gd name="T8" fmla="*/ 12 w 60"/>
                  <a:gd name="T9" fmla="*/ 6 h 48"/>
                  <a:gd name="T10" fmla="*/ 0 w 60"/>
                  <a:gd name="T11" fmla="*/ 18 h 48"/>
                  <a:gd name="T12" fmla="*/ 0 w 60"/>
                  <a:gd name="T13" fmla="*/ 30 h 48"/>
                  <a:gd name="T14" fmla="*/ 12 w 60"/>
                  <a:gd name="T15" fmla="*/ 42 h 48"/>
                  <a:gd name="T16" fmla="*/ 12 w 60"/>
                  <a:gd name="T17" fmla="*/ 42 h 48"/>
                  <a:gd name="T18" fmla="*/ 24 w 60"/>
                  <a:gd name="T19" fmla="*/ 48 h 48"/>
                  <a:gd name="T20" fmla="*/ 36 w 60"/>
                  <a:gd name="T21" fmla="*/ 48 h 48"/>
                  <a:gd name="T22" fmla="*/ 48 w 60"/>
                  <a:gd name="T23" fmla="*/ 42 h 48"/>
                  <a:gd name="T24" fmla="*/ 48 w 60"/>
                  <a:gd name="T25" fmla="*/ 42 h 48"/>
                  <a:gd name="T26" fmla="*/ 60 w 60"/>
                  <a:gd name="T27" fmla="*/ 30 h 48"/>
                  <a:gd name="T28" fmla="*/ 60 w 60"/>
                  <a:gd name="T29" fmla="*/ 18 h 48"/>
                  <a:gd name="T30" fmla="*/ 48 w 60"/>
                  <a:gd name="T31" fmla="*/ 6 h 48"/>
                  <a:gd name="T32" fmla="*/ 48 w 60"/>
                  <a:gd name="T33" fmla="*/ 6 h 48"/>
                  <a:gd name="T34" fmla="*/ 48 w 60"/>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48" y="6"/>
                    </a:moveTo>
                    <a:lnTo>
                      <a:pt x="36" y="0"/>
                    </a:lnTo>
                    <a:lnTo>
                      <a:pt x="24" y="0"/>
                    </a:lnTo>
                    <a:lnTo>
                      <a:pt x="12" y="6"/>
                    </a:lnTo>
                    <a:lnTo>
                      <a:pt x="0" y="18"/>
                    </a:lnTo>
                    <a:lnTo>
                      <a:pt x="0" y="30"/>
                    </a:lnTo>
                    <a:lnTo>
                      <a:pt x="12" y="42"/>
                    </a:lnTo>
                    <a:lnTo>
                      <a:pt x="24" y="48"/>
                    </a:lnTo>
                    <a:lnTo>
                      <a:pt x="36" y="48"/>
                    </a:lnTo>
                    <a:lnTo>
                      <a:pt x="48" y="42"/>
                    </a:lnTo>
                    <a:lnTo>
                      <a:pt x="60" y="30"/>
                    </a:lnTo>
                    <a:lnTo>
                      <a:pt x="60" y="18"/>
                    </a:lnTo>
                    <a:lnTo>
                      <a:pt x="48" y="6"/>
                    </a:lnTo>
                  </a:path>
                </a:pathLst>
              </a:custGeom>
              <a:noFill/>
              <a:ln w="9525">
                <a:solidFill>
                  <a:srgbClr val="000000"/>
                </a:solidFill>
                <a:prstDash val="solid"/>
                <a:round/>
                <a:headEnd/>
                <a:tailEnd/>
              </a:ln>
            </p:spPr>
            <p:txBody>
              <a:bodyPr tIns="91440" bIns="91440"/>
              <a:lstStyle/>
              <a:p>
                <a:endParaRPr lang="en-US"/>
              </a:p>
            </p:txBody>
          </p:sp>
          <p:sp>
            <p:nvSpPr>
              <p:cNvPr id="24182" name="Freeform 187"/>
              <p:cNvSpPr>
                <a:spLocks/>
              </p:cNvSpPr>
              <p:nvPr/>
            </p:nvSpPr>
            <p:spPr bwMode="auto">
              <a:xfrm>
                <a:off x="1424" y="2825"/>
                <a:ext cx="84" cy="78"/>
              </a:xfrm>
              <a:custGeom>
                <a:avLst/>
                <a:gdLst>
                  <a:gd name="T0" fmla="*/ 84 w 84"/>
                  <a:gd name="T1" fmla="*/ 42 h 78"/>
                  <a:gd name="T2" fmla="*/ 78 w 84"/>
                  <a:gd name="T3" fmla="*/ 18 h 78"/>
                  <a:gd name="T4" fmla="*/ 60 w 84"/>
                  <a:gd name="T5" fmla="*/ 6 h 78"/>
                  <a:gd name="T6" fmla="*/ 42 w 84"/>
                  <a:gd name="T7" fmla="*/ 0 h 78"/>
                  <a:gd name="T8" fmla="*/ 42 w 84"/>
                  <a:gd name="T9" fmla="*/ 0 h 78"/>
                  <a:gd name="T10" fmla="*/ 24 w 84"/>
                  <a:gd name="T11" fmla="*/ 6 h 78"/>
                  <a:gd name="T12" fmla="*/ 6 w 84"/>
                  <a:gd name="T13" fmla="*/ 18 h 78"/>
                  <a:gd name="T14" fmla="*/ 0 w 84"/>
                  <a:gd name="T15" fmla="*/ 42 h 78"/>
                  <a:gd name="T16" fmla="*/ 0 w 84"/>
                  <a:gd name="T17" fmla="*/ 42 h 78"/>
                  <a:gd name="T18" fmla="*/ 6 w 84"/>
                  <a:gd name="T19" fmla="*/ 60 h 78"/>
                  <a:gd name="T20" fmla="*/ 24 w 84"/>
                  <a:gd name="T21" fmla="*/ 72 h 78"/>
                  <a:gd name="T22" fmla="*/ 42 w 84"/>
                  <a:gd name="T23" fmla="*/ 78 h 78"/>
                  <a:gd name="T24" fmla="*/ 42 w 84"/>
                  <a:gd name="T25" fmla="*/ 78 h 78"/>
                  <a:gd name="T26" fmla="*/ 60 w 84"/>
                  <a:gd name="T27" fmla="*/ 72 h 78"/>
                  <a:gd name="T28" fmla="*/ 78 w 84"/>
                  <a:gd name="T29" fmla="*/ 60 h 78"/>
                  <a:gd name="T30" fmla="*/ 84 w 84"/>
                  <a:gd name="T31" fmla="*/ 42 h 78"/>
                  <a:gd name="T32" fmla="*/ 84 w 84"/>
                  <a:gd name="T33" fmla="*/ 42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8"/>
                  <a:gd name="T53" fmla="*/ 84 w 8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8">
                    <a:moveTo>
                      <a:pt x="84" y="42"/>
                    </a:moveTo>
                    <a:lnTo>
                      <a:pt x="78" y="18"/>
                    </a:lnTo>
                    <a:lnTo>
                      <a:pt x="60" y="6"/>
                    </a:lnTo>
                    <a:lnTo>
                      <a:pt x="42" y="0"/>
                    </a:lnTo>
                    <a:lnTo>
                      <a:pt x="24" y="6"/>
                    </a:lnTo>
                    <a:lnTo>
                      <a:pt x="6" y="18"/>
                    </a:lnTo>
                    <a:lnTo>
                      <a:pt x="0" y="42"/>
                    </a:lnTo>
                    <a:lnTo>
                      <a:pt x="6" y="60"/>
                    </a:lnTo>
                    <a:lnTo>
                      <a:pt x="24" y="72"/>
                    </a:lnTo>
                    <a:lnTo>
                      <a:pt x="42" y="78"/>
                    </a:lnTo>
                    <a:lnTo>
                      <a:pt x="60" y="72"/>
                    </a:lnTo>
                    <a:lnTo>
                      <a:pt x="78" y="60"/>
                    </a:lnTo>
                    <a:lnTo>
                      <a:pt x="84" y="42"/>
                    </a:lnTo>
                    <a:close/>
                  </a:path>
                </a:pathLst>
              </a:custGeom>
              <a:solidFill>
                <a:srgbClr val="FA8086"/>
              </a:solidFill>
              <a:ln w="9525">
                <a:noFill/>
                <a:round/>
                <a:headEnd/>
                <a:tailEnd/>
              </a:ln>
            </p:spPr>
            <p:txBody>
              <a:bodyPr tIns="91440" bIns="91440"/>
              <a:lstStyle/>
              <a:p>
                <a:endParaRPr lang="en-US"/>
              </a:p>
            </p:txBody>
          </p:sp>
          <p:sp>
            <p:nvSpPr>
              <p:cNvPr id="24183" name="Freeform 188"/>
              <p:cNvSpPr>
                <a:spLocks/>
              </p:cNvSpPr>
              <p:nvPr/>
            </p:nvSpPr>
            <p:spPr bwMode="auto">
              <a:xfrm>
                <a:off x="1424" y="2825"/>
                <a:ext cx="84" cy="78"/>
              </a:xfrm>
              <a:custGeom>
                <a:avLst/>
                <a:gdLst>
                  <a:gd name="T0" fmla="*/ 84 w 84"/>
                  <a:gd name="T1" fmla="*/ 42 h 78"/>
                  <a:gd name="T2" fmla="*/ 78 w 84"/>
                  <a:gd name="T3" fmla="*/ 18 h 78"/>
                  <a:gd name="T4" fmla="*/ 60 w 84"/>
                  <a:gd name="T5" fmla="*/ 6 h 78"/>
                  <a:gd name="T6" fmla="*/ 42 w 84"/>
                  <a:gd name="T7" fmla="*/ 0 h 78"/>
                  <a:gd name="T8" fmla="*/ 42 w 84"/>
                  <a:gd name="T9" fmla="*/ 0 h 78"/>
                  <a:gd name="T10" fmla="*/ 24 w 84"/>
                  <a:gd name="T11" fmla="*/ 6 h 78"/>
                  <a:gd name="T12" fmla="*/ 6 w 84"/>
                  <a:gd name="T13" fmla="*/ 18 h 78"/>
                  <a:gd name="T14" fmla="*/ 0 w 84"/>
                  <a:gd name="T15" fmla="*/ 42 h 78"/>
                  <a:gd name="T16" fmla="*/ 0 w 84"/>
                  <a:gd name="T17" fmla="*/ 42 h 78"/>
                  <a:gd name="T18" fmla="*/ 6 w 84"/>
                  <a:gd name="T19" fmla="*/ 60 h 78"/>
                  <a:gd name="T20" fmla="*/ 24 w 84"/>
                  <a:gd name="T21" fmla="*/ 72 h 78"/>
                  <a:gd name="T22" fmla="*/ 42 w 84"/>
                  <a:gd name="T23" fmla="*/ 78 h 78"/>
                  <a:gd name="T24" fmla="*/ 42 w 84"/>
                  <a:gd name="T25" fmla="*/ 78 h 78"/>
                  <a:gd name="T26" fmla="*/ 60 w 84"/>
                  <a:gd name="T27" fmla="*/ 72 h 78"/>
                  <a:gd name="T28" fmla="*/ 78 w 84"/>
                  <a:gd name="T29" fmla="*/ 60 h 78"/>
                  <a:gd name="T30" fmla="*/ 84 w 84"/>
                  <a:gd name="T31" fmla="*/ 42 h 78"/>
                  <a:gd name="T32" fmla="*/ 84 w 84"/>
                  <a:gd name="T33" fmla="*/ 42 h 78"/>
                  <a:gd name="T34" fmla="*/ 84 w 84"/>
                  <a:gd name="T35" fmla="*/ 42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78"/>
                  <a:gd name="T56" fmla="*/ 84 w 84"/>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78">
                    <a:moveTo>
                      <a:pt x="84" y="42"/>
                    </a:moveTo>
                    <a:lnTo>
                      <a:pt x="78" y="18"/>
                    </a:lnTo>
                    <a:lnTo>
                      <a:pt x="60" y="6"/>
                    </a:lnTo>
                    <a:lnTo>
                      <a:pt x="42" y="0"/>
                    </a:lnTo>
                    <a:lnTo>
                      <a:pt x="24" y="6"/>
                    </a:lnTo>
                    <a:lnTo>
                      <a:pt x="6" y="18"/>
                    </a:lnTo>
                    <a:lnTo>
                      <a:pt x="0" y="42"/>
                    </a:lnTo>
                    <a:lnTo>
                      <a:pt x="6" y="60"/>
                    </a:lnTo>
                    <a:lnTo>
                      <a:pt x="24" y="72"/>
                    </a:lnTo>
                    <a:lnTo>
                      <a:pt x="42" y="78"/>
                    </a:lnTo>
                    <a:lnTo>
                      <a:pt x="60" y="72"/>
                    </a:lnTo>
                    <a:lnTo>
                      <a:pt x="78" y="60"/>
                    </a:lnTo>
                    <a:lnTo>
                      <a:pt x="84" y="42"/>
                    </a:lnTo>
                  </a:path>
                </a:pathLst>
              </a:custGeom>
              <a:noFill/>
              <a:ln w="9525">
                <a:solidFill>
                  <a:srgbClr val="000000"/>
                </a:solidFill>
                <a:prstDash val="solid"/>
                <a:round/>
                <a:headEnd/>
                <a:tailEnd/>
              </a:ln>
            </p:spPr>
            <p:txBody>
              <a:bodyPr tIns="91440" bIns="91440"/>
              <a:lstStyle/>
              <a:p>
                <a:endParaRPr lang="en-US"/>
              </a:p>
            </p:txBody>
          </p:sp>
          <p:sp>
            <p:nvSpPr>
              <p:cNvPr id="24184" name="Freeform 189"/>
              <p:cNvSpPr>
                <a:spLocks/>
              </p:cNvSpPr>
              <p:nvPr/>
            </p:nvSpPr>
            <p:spPr bwMode="auto">
              <a:xfrm>
                <a:off x="1898" y="2729"/>
                <a:ext cx="372" cy="354"/>
              </a:xfrm>
              <a:custGeom>
                <a:avLst/>
                <a:gdLst>
                  <a:gd name="T0" fmla="*/ 372 w 372"/>
                  <a:gd name="T1" fmla="*/ 186 h 354"/>
                  <a:gd name="T2" fmla="*/ 354 w 372"/>
                  <a:gd name="T3" fmla="*/ 96 h 354"/>
                  <a:gd name="T4" fmla="*/ 288 w 372"/>
                  <a:gd name="T5" fmla="*/ 30 h 354"/>
                  <a:gd name="T6" fmla="*/ 198 w 372"/>
                  <a:gd name="T7" fmla="*/ 0 h 354"/>
                  <a:gd name="T8" fmla="*/ 198 w 372"/>
                  <a:gd name="T9" fmla="*/ 0 h 354"/>
                  <a:gd name="T10" fmla="*/ 102 w 372"/>
                  <a:gd name="T11" fmla="*/ 18 h 354"/>
                  <a:gd name="T12" fmla="*/ 30 w 372"/>
                  <a:gd name="T13" fmla="*/ 78 h 354"/>
                  <a:gd name="T14" fmla="*/ 0 w 372"/>
                  <a:gd name="T15" fmla="*/ 162 h 354"/>
                  <a:gd name="T16" fmla="*/ 0 w 372"/>
                  <a:gd name="T17" fmla="*/ 162 h 354"/>
                  <a:gd name="T18" fmla="*/ 18 w 372"/>
                  <a:gd name="T19" fmla="*/ 252 h 354"/>
                  <a:gd name="T20" fmla="*/ 78 w 372"/>
                  <a:gd name="T21" fmla="*/ 324 h 354"/>
                  <a:gd name="T22" fmla="*/ 174 w 372"/>
                  <a:gd name="T23" fmla="*/ 354 h 354"/>
                  <a:gd name="T24" fmla="*/ 174 w 372"/>
                  <a:gd name="T25" fmla="*/ 354 h 354"/>
                  <a:gd name="T26" fmla="*/ 270 w 372"/>
                  <a:gd name="T27" fmla="*/ 336 h 354"/>
                  <a:gd name="T28" fmla="*/ 342 w 372"/>
                  <a:gd name="T29" fmla="*/ 276 h 354"/>
                  <a:gd name="T30" fmla="*/ 372 w 372"/>
                  <a:gd name="T31" fmla="*/ 186 h 354"/>
                  <a:gd name="T32" fmla="*/ 372 w 372"/>
                  <a:gd name="T33" fmla="*/ 186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354"/>
                  <a:gd name="T53" fmla="*/ 372 w 372"/>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354">
                    <a:moveTo>
                      <a:pt x="372" y="186"/>
                    </a:moveTo>
                    <a:lnTo>
                      <a:pt x="354" y="96"/>
                    </a:lnTo>
                    <a:lnTo>
                      <a:pt x="288" y="30"/>
                    </a:lnTo>
                    <a:lnTo>
                      <a:pt x="198" y="0"/>
                    </a:lnTo>
                    <a:lnTo>
                      <a:pt x="102" y="18"/>
                    </a:lnTo>
                    <a:lnTo>
                      <a:pt x="30" y="78"/>
                    </a:lnTo>
                    <a:lnTo>
                      <a:pt x="0" y="162"/>
                    </a:lnTo>
                    <a:lnTo>
                      <a:pt x="18" y="252"/>
                    </a:lnTo>
                    <a:lnTo>
                      <a:pt x="78" y="324"/>
                    </a:lnTo>
                    <a:lnTo>
                      <a:pt x="174" y="354"/>
                    </a:lnTo>
                    <a:lnTo>
                      <a:pt x="270" y="336"/>
                    </a:lnTo>
                    <a:lnTo>
                      <a:pt x="342" y="276"/>
                    </a:lnTo>
                    <a:lnTo>
                      <a:pt x="372" y="186"/>
                    </a:lnTo>
                    <a:close/>
                  </a:path>
                </a:pathLst>
              </a:custGeom>
              <a:solidFill>
                <a:srgbClr val="7ECFE2"/>
              </a:solidFill>
              <a:ln w="9525">
                <a:noFill/>
                <a:round/>
                <a:headEnd/>
                <a:tailEnd/>
              </a:ln>
            </p:spPr>
            <p:txBody>
              <a:bodyPr tIns="91440" bIns="91440"/>
              <a:lstStyle/>
              <a:p>
                <a:endParaRPr lang="en-US"/>
              </a:p>
            </p:txBody>
          </p:sp>
          <p:sp>
            <p:nvSpPr>
              <p:cNvPr id="24185" name="Freeform 190"/>
              <p:cNvSpPr>
                <a:spLocks/>
              </p:cNvSpPr>
              <p:nvPr/>
            </p:nvSpPr>
            <p:spPr bwMode="auto">
              <a:xfrm>
                <a:off x="1898" y="2729"/>
                <a:ext cx="372" cy="354"/>
              </a:xfrm>
              <a:custGeom>
                <a:avLst/>
                <a:gdLst>
                  <a:gd name="T0" fmla="*/ 372 w 372"/>
                  <a:gd name="T1" fmla="*/ 186 h 354"/>
                  <a:gd name="T2" fmla="*/ 354 w 372"/>
                  <a:gd name="T3" fmla="*/ 96 h 354"/>
                  <a:gd name="T4" fmla="*/ 288 w 372"/>
                  <a:gd name="T5" fmla="*/ 30 h 354"/>
                  <a:gd name="T6" fmla="*/ 198 w 372"/>
                  <a:gd name="T7" fmla="*/ 0 h 354"/>
                  <a:gd name="T8" fmla="*/ 198 w 372"/>
                  <a:gd name="T9" fmla="*/ 0 h 354"/>
                  <a:gd name="T10" fmla="*/ 102 w 372"/>
                  <a:gd name="T11" fmla="*/ 18 h 354"/>
                  <a:gd name="T12" fmla="*/ 30 w 372"/>
                  <a:gd name="T13" fmla="*/ 78 h 354"/>
                  <a:gd name="T14" fmla="*/ 0 w 372"/>
                  <a:gd name="T15" fmla="*/ 162 h 354"/>
                  <a:gd name="T16" fmla="*/ 0 w 372"/>
                  <a:gd name="T17" fmla="*/ 162 h 354"/>
                  <a:gd name="T18" fmla="*/ 18 w 372"/>
                  <a:gd name="T19" fmla="*/ 252 h 354"/>
                  <a:gd name="T20" fmla="*/ 78 w 372"/>
                  <a:gd name="T21" fmla="*/ 324 h 354"/>
                  <a:gd name="T22" fmla="*/ 174 w 372"/>
                  <a:gd name="T23" fmla="*/ 354 h 354"/>
                  <a:gd name="T24" fmla="*/ 174 w 372"/>
                  <a:gd name="T25" fmla="*/ 354 h 354"/>
                  <a:gd name="T26" fmla="*/ 270 w 372"/>
                  <a:gd name="T27" fmla="*/ 336 h 354"/>
                  <a:gd name="T28" fmla="*/ 342 w 372"/>
                  <a:gd name="T29" fmla="*/ 276 h 354"/>
                  <a:gd name="T30" fmla="*/ 372 w 372"/>
                  <a:gd name="T31" fmla="*/ 186 h 354"/>
                  <a:gd name="T32" fmla="*/ 372 w 372"/>
                  <a:gd name="T33" fmla="*/ 186 h 354"/>
                  <a:gd name="T34" fmla="*/ 372 w 372"/>
                  <a:gd name="T35" fmla="*/ 186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54"/>
                  <a:gd name="T56" fmla="*/ 372 w 372"/>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54">
                    <a:moveTo>
                      <a:pt x="372" y="186"/>
                    </a:moveTo>
                    <a:lnTo>
                      <a:pt x="354" y="96"/>
                    </a:lnTo>
                    <a:lnTo>
                      <a:pt x="288" y="30"/>
                    </a:lnTo>
                    <a:lnTo>
                      <a:pt x="198" y="0"/>
                    </a:lnTo>
                    <a:lnTo>
                      <a:pt x="102" y="18"/>
                    </a:lnTo>
                    <a:lnTo>
                      <a:pt x="30" y="78"/>
                    </a:lnTo>
                    <a:lnTo>
                      <a:pt x="0" y="162"/>
                    </a:lnTo>
                    <a:lnTo>
                      <a:pt x="18" y="252"/>
                    </a:lnTo>
                    <a:lnTo>
                      <a:pt x="78" y="324"/>
                    </a:lnTo>
                    <a:lnTo>
                      <a:pt x="174" y="354"/>
                    </a:lnTo>
                    <a:lnTo>
                      <a:pt x="270" y="336"/>
                    </a:lnTo>
                    <a:lnTo>
                      <a:pt x="342" y="276"/>
                    </a:lnTo>
                    <a:lnTo>
                      <a:pt x="372" y="186"/>
                    </a:lnTo>
                  </a:path>
                </a:pathLst>
              </a:custGeom>
              <a:noFill/>
              <a:ln w="9525">
                <a:solidFill>
                  <a:srgbClr val="000000"/>
                </a:solidFill>
                <a:prstDash val="solid"/>
                <a:round/>
                <a:headEnd/>
                <a:tailEnd/>
              </a:ln>
            </p:spPr>
            <p:txBody>
              <a:bodyPr tIns="91440" bIns="91440"/>
              <a:lstStyle/>
              <a:p>
                <a:endParaRPr lang="en-US"/>
              </a:p>
            </p:txBody>
          </p:sp>
          <p:sp>
            <p:nvSpPr>
              <p:cNvPr id="24186" name="Freeform 191"/>
              <p:cNvSpPr>
                <a:spLocks/>
              </p:cNvSpPr>
              <p:nvPr/>
            </p:nvSpPr>
            <p:spPr bwMode="auto">
              <a:xfrm>
                <a:off x="2060" y="304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4187" name="Freeform 192"/>
              <p:cNvSpPr>
                <a:spLocks/>
              </p:cNvSpPr>
              <p:nvPr/>
            </p:nvSpPr>
            <p:spPr bwMode="auto">
              <a:xfrm>
                <a:off x="2060" y="304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4188" name="Freeform 193"/>
              <p:cNvSpPr>
                <a:spLocks/>
              </p:cNvSpPr>
              <p:nvPr/>
            </p:nvSpPr>
            <p:spPr bwMode="auto">
              <a:xfrm>
                <a:off x="2078" y="30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4189" name="Freeform 194"/>
              <p:cNvSpPr>
                <a:spLocks/>
              </p:cNvSpPr>
              <p:nvPr/>
            </p:nvSpPr>
            <p:spPr bwMode="auto">
              <a:xfrm>
                <a:off x="2078" y="30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4190" name="Freeform 195"/>
              <p:cNvSpPr>
                <a:spLocks/>
              </p:cNvSpPr>
              <p:nvPr/>
            </p:nvSpPr>
            <p:spPr bwMode="auto">
              <a:xfrm>
                <a:off x="2090" y="3041"/>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4191" name="Freeform 196"/>
              <p:cNvSpPr>
                <a:spLocks/>
              </p:cNvSpPr>
              <p:nvPr/>
            </p:nvSpPr>
            <p:spPr bwMode="auto">
              <a:xfrm>
                <a:off x="2090" y="3041"/>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4192" name="Freeform 197"/>
              <p:cNvSpPr>
                <a:spLocks/>
              </p:cNvSpPr>
              <p:nvPr/>
            </p:nvSpPr>
            <p:spPr bwMode="auto">
              <a:xfrm>
                <a:off x="2108" y="303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8"/>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4193" name="Freeform 198"/>
              <p:cNvSpPr>
                <a:spLocks/>
              </p:cNvSpPr>
              <p:nvPr/>
            </p:nvSpPr>
            <p:spPr bwMode="auto">
              <a:xfrm>
                <a:off x="2108" y="303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8"/>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4194" name="Freeform 199"/>
              <p:cNvSpPr>
                <a:spLocks/>
              </p:cNvSpPr>
              <p:nvPr/>
            </p:nvSpPr>
            <p:spPr bwMode="auto">
              <a:xfrm>
                <a:off x="2126" y="303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4195" name="Freeform 200"/>
              <p:cNvSpPr>
                <a:spLocks/>
              </p:cNvSpPr>
              <p:nvPr/>
            </p:nvSpPr>
            <p:spPr bwMode="auto">
              <a:xfrm>
                <a:off x="2126" y="303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4196" name="Freeform 201"/>
              <p:cNvSpPr>
                <a:spLocks/>
              </p:cNvSpPr>
              <p:nvPr/>
            </p:nvSpPr>
            <p:spPr bwMode="auto">
              <a:xfrm>
                <a:off x="2138" y="302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6" y="6"/>
                    </a:lnTo>
                    <a:lnTo>
                      <a:pt x="6" y="12"/>
                    </a:lnTo>
                    <a:lnTo>
                      <a:pt x="12" y="12"/>
                    </a:lnTo>
                    <a:lnTo>
                      <a:pt x="18" y="6"/>
                    </a:lnTo>
                    <a:lnTo>
                      <a:pt x="18" y="0"/>
                    </a:lnTo>
                    <a:close/>
                  </a:path>
                </a:pathLst>
              </a:custGeom>
              <a:solidFill>
                <a:srgbClr val="FFFF4B"/>
              </a:solidFill>
              <a:ln w="9525">
                <a:noFill/>
                <a:round/>
                <a:headEnd/>
                <a:tailEnd/>
              </a:ln>
            </p:spPr>
            <p:txBody>
              <a:bodyPr tIns="91440" bIns="91440"/>
              <a:lstStyle/>
              <a:p>
                <a:endParaRPr lang="en-US"/>
              </a:p>
            </p:txBody>
          </p:sp>
          <p:sp>
            <p:nvSpPr>
              <p:cNvPr id="24197" name="Freeform 202"/>
              <p:cNvSpPr>
                <a:spLocks/>
              </p:cNvSpPr>
              <p:nvPr/>
            </p:nvSpPr>
            <p:spPr bwMode="auto">
              <a:xfrm>
                <a:off x="2138" y="302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2" y="0"/>
                    </a:lnTo>
                    <a:lnTo>
                      <a:pt x="6" y="0"/>
                    </a:lnTo>
                    <a:lnTo>
                      <a:pt x="0" y="6"/>
                    </a:lnTo>
                    <a:lnTo>
                      <a:pt x="6" y="6"/>
                    </a:lnTo>
                    <a:lnTo>
                      <a:pt x="6" y="12"/>
                    </a:lnTo>
                    <a:lnTo>
                      <a:pt x="12" y="12"/>
                    </a:lnTo>
                    <a:lnTo>
                      <a:pt x="18" y="6"/>
                    </a:lnTo>
                    <a:lnTo>
                      <a:pt x="18" y="0"/>
                    </a:lnTo>
                  </a:path>
                </a:pathLst>
              </a:custGeom>
              <a:noFill/>
              <a:ln w="9525">
                <a:solidFill>
                  <a:srgbClr val="000000"/>
                </a:solidFill>
                <a:prstDash val="solid"/>
                <a:round/>
                <a:headEnd/>
                <a:tailEnd/>
              </a:ln>
            </p:spPr>
            <p:txBody>
              <a:bodyPr tIns="91440" bIns="91440"/>
              <a:lstStyle/>
              <a:p>
                <a:endParaRPr lang="en-US"/>
              </a:p>
            </p:txBody>
          </p:sp>
          <p:sp>
            <p:nvSpPr>
              <p:cNvPr id="24198" name="Freeform 203"/>
              <p:cNvSpPr>
                <a:spLocks/>
              </p:cNvSpPr>
              <p:nvPr/>
            </p:nvSpPr>
            <p:spPr bwMode="auto">
              <a:xfrm>
                <a:off x="2156" y="3017"/>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6"/>
                    </a:lnTo>
                    <a:lnTo>
                      <a:pt x="0" y="12"/>
                    </a:lnTo>
                    <a:lnTo>
                      <a:pt x="6" y="18"/>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4199" name="Freeform 204"/>
              <p:cNvSpPr>
                <a:spLocks/>
              </p:cNvSpPr>
              <p:nvPr/>
            </p:nvSpPr>
            <p:spPr bwMode="auto">
              <a:xfrm>
                <a:off x="2156" y="3017"/>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0"/>
                    </a:lnTo>
                    <a:lnTo>
                      <a:pt x="6" y="0"/>
                    </a:lnTo>
                    <a:lnTo>
                      <a:pt x="0" y="6"/>
                    </a:lnTo>
                    <a:lnTo>
                      <a:pt x="0" y="12"/>
                    </a:lnTo>
                    <a:lnTo>
                      <a:pt x="6" y="18"/>
                    </a:lnTo>
                    <a:lnTo>
                      <a:pt x="12" y="12"/>
                    </a:lnTo>
                    <a:lnTo>
                      <a:pt x="12" y="6"/>
                    </a:lnTo>
                  </a:path>
                </a:pathLst>
              </a:custGeom>
              <a:noFill/>
              <a:ln w="9525">
                <a:solidFill>
                  <a:srgbClr val="000000"/>
                </a:solidFill>
                <a:prstDash val="solid"/>
                <a:round/>
                <a:headEnd/>
                <a:tailEnd/>
              </a:ln>
            </p:spPr>
            <p:txBody>
              <a:bodyPr tIns="91440" bIns="91440"/>
              <a:lstStyle/>
              <a:p>
                <a:endParaRPr lang="en-US"/>
              </a:p>
            </p:txBody>
          </p:sp>
        </p:grpSp>
        <p:grpSp>
          <p:nvGrpSpPr>
            <p:cNvPr id="4" name="Group 205"/>
            <p:cNvGrpSpPr>
              <a:grpSpLocks/>
            </p:cNvGrpSpPr>
            <p:nvPr/>
          </p:nvGrpSpPr>
          <p:grpSpPr bwMode="auto">
            <a:xfrm>
              <a:off x="1868" y="2699"/>
              <a:ext cx="432" cy="414"/>
              <a:chOff x="1868" y="2699"/>
              <a:chExt cx="432" cy="414"/>
            </a:xfrm>
          </p:grpSpPr>
          <p:sp>
            <p:nvSpPr>
              <p:cNvPr id="23800" name="Freeform 206"/>
              <p:cNvSpPr>
                <a:spLocks/>
              </p:cNvSpPr>
              <p:nvPr/>
            </p:nvSpPr>
            <p:spPr bwMode="auto">
              <a:xfrm>
                <a:off x="2168" y="3011"/>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801" name="Freeform 207"/>
              <p:cNvSpPr>
                <a:spLocks/>
              </p:cNvSpPr>
              <p:nvPr/>
            </p:nvSpPr>
            <p:spPr bwMode="auto">
              <a:xfrm>
                <a:off x="2168" y="3011"/>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802" name="Freeform 208"/>
              <p:cNvSpPr>
                <a:spLocks/>
              </p:cNvSpPr>
              <p:nvPr/>
            </p:nvSpPr>
            <p:spPr bwMode="auto">
              <a:xfrm>
                <a:off x="2180" y="2999"/>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803" name="Freeform 209"/>
              <p:cNvSpPr>
                <a:spLocks/>
              </p:cNvSpPr>
              <p:nvPr/>
            </p:nvSpPr>
            <p:spPr bwMode="auto">
              <a:xfrm>
                <a:off x="2180" y="2999"/>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804" name="Freeform 210"/>
              <p:cNvSpPr>
                <a:spLocks/>
              </p:cNvSpPr>
              <p:nvPr/>
            </p:nvSpPr>
            <p:spPr bwMode="auto">
              <a:xfrm>
                <a:off x="2192" y="2987"/>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0" y="12"/>
                    </a:lnTo>
                    <a:lnTo>
                      <a:pt x="6" y="12"/>
                    </a:lnTo>
                    <a:lnTo>
                      <a:pt x="12" y="12"/>
                    </a:lnTo>
                    <a:lnTo>
                      <a:pt x="18" y="6"/>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805" name="Freeform 211"/>
              <p:cNvSpPr>
                <a:spLocks/>
              </p:cNvSpPr>
              <p:nvPr/>
            </p:nvSpPr>
            <p:spPr bwMode="auto">
              <a:xfrm>
                <a:off x="2192" y="2987"/>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0" y="12"/>
                    </a:lnTo>
                    <a:lnTo>
                      <a:pt x="6" y="12"/>
                    </a:lnTo>
                    <a:lnTo>
                      <a:pt x="12" y="12"/>
                    </a:lnTo>
                    <a:lnTo>
                      <a:pt x="18" y="6"/>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806" name="Freeform 212"/>
              <p:cNvSpPr>
                <a:spLocks/>
              </p:cNvSpPr>
              <p:nvPr/>
            </p:nvSpPr>
            <p:spPr bwMode="auto">
              <a:xfrm>
                <a:off x="2204" y="297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807" name="Freeform 213"/>
              <p:cNvSpPr>
                <a:spLocks/>
              </p:cNvSpPr>
              <p:nvPr/>
            </p:nvSpPr>
            <p:spPr bwMode="auto">
              <a:xfrm>
                <a:off x="2204" y="297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808" name="Freeform 214"/>
              <p:cNvSpPr>
                <a:spLocks/>
              </p:cNvSpPr>
              <p:nvPr/>
            </p:nvSpPr>
            <p:spPr bwMode="auto">
              <a:xfrm>
                <a:off x="2210" y="2963"/>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12 w 18"/>
                  <a:gd name="T19" fmla="*/ 12 h 12"/>
                  <a:gd name="T20" fmla="*/ 12 w 18"/>
                  <a:gd name="T21" fmla="*/ 12 h 12"/>
                  <a:gd name="T22" fmla="*/ 12 w 18"/>
                  <a:gd name="T23" fmla="*/ 6 h 12"/>
                  <a:gd name="T24" fmla="*/ 12 w 18"/>
                  <a:gd name="T25" fmla="*/ 6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2" y="6"/>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809" name="Freeform 215"/>
              <p:cNvSpPr>
                <a:spLocks/>
              </p:cNvSpPr>
              <p:nvPr/>
            </p:nvSpPr>
            <p:spPr bwMode="auto">
              <a:xfrm>
                <a:off x="2210" y="2963"/>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12 w 18"/>
                  <a:gd name="T19" fmla="*/ 12 h 12"/>
                  <a:gd name="T20" fmla="*/ 12 w 18"/>
                  <a:gd name="T21" fmla="*/ 12 h 12"/>
                  <a:gd name="T22" fmla="*/ 12 w 18"/>
                  <a:gd name="T23" fmla="*/ 6 h 12"/>
                  <a:gd name="T24" fmla="*/ 12 w 18"/>
                  <a:gd name="T25" fmla="*/ 6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2" y="6"/>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810" name="Freeform 216"/>
              <p:cNvSpPr>
                <a:spLocks/>
              </p:cNvSpPr>
              <p:nvPr/>
            </p:nvSpPr>
            <p:spPr bwMode="auto">
              <a:xfrm>
                <a:off x="2216" y="2945"/>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12 h 12"/>
                  <a:gd name="T24" fmla="*/ 18 w 18"/>
                  <a:gd name="T25" fmla="*/ 12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0" y="12"/>
                    </a:lnTo>
                    <a:lnTo>
                      <a:pt x="6" y="12"/>
                    </a:lnTo>
                    <a:lnTo>
                      <a:pt x="12" y="12"/>
                    </a:lnTo>
                    <a:lnTo>
                      <a:pt x="18"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811" name="Freeform 217"/>
              <p:cNvSpPr>
                <a:spLocks/>
              </p:cNvSpPr>
              <p:nvPr/>
            </p:nvSpPr>
            <p:spPr bwMode="auto">
              <a:xfrm>
                <a:off x="2216" y="2945"/>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12 h 12"/>
                  <a:gd name="T24" fmla="*/ 18 w 18"/>
                  <a:gd name="T25" fmla="*/ 12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0" y="12"/>
                    </a:lnTo>
                    <a:lnTo>
                      <a:pt x="6" y="12"/>
                    </a:lnTo>
                    <a:lnTo>
                      <a:pt x="12" y="12"/>
                    </a:lnTo>
                    <a:lnTo>
                      <a:pt x="18"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812" name="Freeform 218"/>
              <p:cNvSpPr>
                <a:spLocks/>
              </p:cNvSpPr>
              <p:nvPr/>
            </p:nvSpPr>
            <p:spPr bwMode="auto">
              <a:xfrm>
                <a:off x="2222" y="2933"/>
                <a:ext cx="12" cy="12"/>
              </a:xfrm>
              <a:custGeom>
                <a:avLst/>
                <a:gdLst>
                  <a:gd name="T0" fmla="*/ 6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813" name="Freeform 219"/>
              <p:cNvSpPr>
                <a:spLocks/>
              </p:cNvSpPr>
              <p:nvPr/>
            </p:nvSpPr>
            <p:spPr bwMode="auto">
              <a:xfrm>
                <a:off x="2222" y="2933"/>
                <a:ext cx="12" cy="12"/>
              </a:xfrm>
              <a:custGeom>
                <a:avLst/>
                <a:gdLst>
                  <a:gd name="T0" fmla="*/ 6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814" name="Freeform 220"/>
              <p:cNvSpPr>
                <a:spLocks/>
              </p:cNvSpPr>
              <p:nvPr/>
            </p:nvSpPr>
            <p:spPr bwMode="auto">
              <a:xfrm>
                <a:off x="2228" y="291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23815" name="Freeform 221"/>
              <p:cNvSpPr>
                <a:spLocks/>
              </p:cNvSpPr>
              <p:nvPr/>
            </p:nvSpPr>
            <p:spPr bwMode="auto">
              <a:xfrm>
                <a:off x="2228" y="291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6" y="0"/>
                    </a:lnTo>
                  </a:path>
                </a:pathLst>
              </a:custGeom>
              <a:noFill/>
              <a:ln w="9525">
                <a:solidFill>
                  <a:srgbClr val="000000"/>
                </a:solidFill>
                <a:prstDash val="solid"/>
                <a:round/>
                <a:headEnd/>
                <a:tailEnd/>
              </a:ln>
            </p:spPr>
            <p:txBody>
              <a:bodyPr tIns="91440" bIns="91440"/>
              <a:lstStyle/>
              <a:p>
                <a:endParaRPr lang="en-US"/>
              </a:p>
            </p:txBody>
          </p:sp>
          <p:sp>
            <p:nvSpPr>
              <p:cNvPr id="23816" name="Freeform 222"/>
              <p:cNvSpPr>
                <a:spLocks/>
              </p:cNvSpPr>
              <p:nvPr/>
            </p:nvSpPr>
            <p:spPr bwMode="auto">
              <a:xfrm>
                <a:off x="2228" y="2897"/>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0"/>
                    </a:lnTo>
                    <a:lnTo>
                      <a:pt x="0" y="6"/>
                    </a:lnTo>
                    <a:lnTo>
                      <a:pt x="0" y="12"/>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23817" name="Freeform 223"/>
              <p:cNvSpPr>
                <a:spLocks/>
              </p:cNvSpPr>
              <p:nvPr/>
            </p:nvSpPr>
            <p:spPr bwMode="auto">
              <a:xfrm>
                <a:off x="2228" y="2897"/>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0"/>
                    </a:lnTo>
                    <a:lnTo>
                      <a:pt x="0" y="6"/>
                    </a:lnTo>
                    <a:lnTo>
                      <a:pt x="0" y="12"/>
                    </a:lnTo>
                    <a:lnTo>
                      <a:pt x="6" y="18"/>
                    </a:lnTo>
                    <a:lnTo>
                      <a:pt x="12" y="12"/>
                    </a:lnTo>
                    <a:lnTo>
                      <a:pt x="12" y="6"/>
                    </a:lnTo>
                    <a:lnTo>
                      <a:pt x="6" y="0"/>
                    </a:lnTo>
                  </a:path>
                </a:pathLst>
              </a:custGeom>
              <a:noFill/>
              <a:ln w="9525">
                <a:solidFill>
                  <a:srgbClr val="000000"/>
                </a:solidFill>
                <a:prstDash val="solid"/>
                <a:round/>
                <a:headEnd/>
                <a:tailEnd/>
              </a:ln>
            </p:spPr>
            <p:txBody>
              <a:bodyPr tIns="91440" bIns="91440"/>
              <a:lstStyle/>
              <a:p>
                <a:endParaRPr lang="en-US"/>
              </a:p>
            </p:txBody>
          </p:sp>
          <p:sp>
            <p:nvSpPr>
              <p:cNvPr id="23818" name="Freeform 224"/>
              <p:cNvSpPr>
                <a:spLocks/>
              </p:cNvSpPr>
              <p:nvPr/>
            </p:nvSpPr>
            <p:spPr bwMode="auto">
              <a:xfrm>
                <a:off x="2228" y="288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819" name="Freeform 225"/>
              <p:cNvSpPr>
                <a:spLocks/>
              </p:cNvSpPr>
              <p:nvPr/>
            </p:nvSpPr>
            <p:spPr bwMode="auto">
              <a:xfrm>
                <a:off x="2228" y="288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820" name="Freeform 226"/>
              <p:cNvSpPr>
                <a:spLocks/>
              </p:cNvSpPr>
              <p:nvPr/>
            </p:nvSpPr>
            <p:spPr bwMode="auto">
              <a:xfrm>
                <a:off x="2222" y="2867"/>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821" name="Freeform 227"/>
              <p:cNvSpPr>
                <a:spLocks/>
              </p:cNvSpPr>
              <p:nvPr/>
            </p:nvSpPr>
            <p:spPr bwMode="auto">
              <a:xfrm>
                <a:off x="2222" y="2867"/>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822" name="Freeform 228"/>
              <p:cNvSpPr>
                <a:spLocks/>
              </p:cNvSpPr>
              <p:nvPr/>
            </p:nvSpPr>
            <p:spPr bwMode="auto">
              <a:xfrm>
                <a:off x="2216" y="2849"/>
                <a:ext cx="18" cy="18"/>
              </a:xfrm>
              <a:custGeom>
                <a:avLst/>
                <a:gdLst>
                  <a:gd name="T0" fmla="*/ 6 w 18"/>
                  <a:gd name="T1" fmla="*/ 0 h 18"/>
                  <a:gd name="T2" fmla="*/ 6 w 18"/>
                  <a:gd name="T3" fmla="*/ 6 h 18"/>
                  <a:gd name="T4" fmla="*/ 0 w 18"/>
                  <a:gd name="T5" fmla="*/ 6 h 18"/>
                  <a:gd name="T6" fmla="*/ 0 w 18"/>
                  <a:gd name="T7" fmla="*/ 12 h 18"/>
                  <a:gd name="T8" fmla="*/ 0 w 18"/>
                  <a:gd name="T9" fmla="*/ 12 h 18"/>
                  <a:gd name="T10" fmla="*/ 6 w 18"/>
                  <a:gd name="T11" fmla="*/ 12 h 18"/>
                  <a:gd name="T12" fmla="*/ 6 w 18"/>
                  <a:gd name="T13" fmla="*/ 18 h 18"/>
                  <a:gd name="T14" fmla="*/ 12 w 18"/>
                  <a:gd name="T15" fmla="*/ 18 h 18"/>
                  <a:gd name="T16" fmla="*/ 12 w 18"/>
                  <a:gd name="T17" fmla="*/ 18 h 18"/>
                  <a:gd name="T18" fmla="*/ 12 w 18"/>
                  <a:gd name="T19" fmla="*/ 12 h 18"/>
                  <a:gd name="T20" fmla="*/ 18 w 18"/>
                  <a:gd name="T21" fmla="*/ 12 h 18"/>
                  <a:gd name="T22" fmla="*/ 18 w 18"/>
                  <a:gd name="T23" fmla="*/ 6 h 18"/>
                  <a:gd name="T24" fmla="*/ 18 w 18"/>
                  <a:gd name="T25" fmla="*/ 6 h 18"/>
                  <a:gd name="T26" fmla="*/ 12 w 18"/>
                  <a:gd name="T27" fmla="*/ 6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6"/>
                    </a:lnTo>
                    <a:lnTo>
                      <a:pt x="0" y="6"/>
                    </a:lnTo>
                    <a:lnTo>
                      <a:pt x="0" y="12"/>
                    </a:lnTo>
                    <a:lnTo>
                      <a:pt x="6" y="12"/>
                    </a:lnTo>
                    <a:lnTo>
                      <a:pt x="6" y="18"/>
                    </a:lnTo>
                    <a:lnTo>
                      <a:pt x="12" y="18"/>
                    </a:lnTo>
                    <a:lnTo>
                      <a:pt x="12" y="12"/>
                    </a:lnTo>
                    <a:lnTo>
                      <a:pt x="18" y="12"/>
                    </a:lnTo>
                    <a:lnTo>
                      <a:pt x="18" y="6"/>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823" name="Freeform 229"/>
              <p:cNvSpPr>
                <a:spLocks/>
              </p:cNvSpPr>
              <p:nvPr/>
            </p:nvSpPr>
            <p:spPr bwMode="auto">
              <a:xfrm>
                <a:off x="2216" y="2849"/>
                <a:ext cx="18" cy="18"/>
              </a:xfrm>
              <a:custGeom>
                <a:avLst/>
                <a:gdLst>
                  <a:gd name="T0" fmla="*/ 6 w 18"/>
                  <a:gd name="T1" fmla="*/ 0 h 18"/>
                  <a:gd name="T2" fmla="*/ 6 w 18"/>
                  <a:gd name="T3" fmla="*/ 6 h 18"/>
                  <a:gd name="T4" fmla="*/ 0 w 18"/>
                  <a:gd name="T5" fmla="*/ 6 h 18"/>
                  <a:gd name="T6" fmla="*/ 0 w 18"/>
                  <a:gd name="T7" fmla="*/ 12 h 18"/>
                  <a:gd name="T8" fmla="*/ 0 w 18"/>
                  <a:gd name="T9" fmla="*/ 12 h 18"/>
                  <a:gd name="T10" fmla="*/ 6 w 18"/>
                  <a:gd name="T11" fmla="*/ 12 h 18"/>
                  <a:gd name="T12" fmla="*/ 6 w 18"/>
                  <a:gd name="T13" fmla="*/ 18 h 18"/>
                  <a:gd name="T14" fmla="*/ 12 w 18"/>
                  <a:gd name="T15" fmla="*/ 18 h 18"/>
                  <a:gd name="T16" fmla="*/ 12 w 18"/>
                  <a:gd name="T17" fmla="*/ 18 h 18"/>
                  <a:gd name="T18" fmla="*/ 12 w 18"/>
                  <a:gd name="T19" fmla="*/ 12 h 18"/>
                  <a:gd name="T20" fmla="*/ 18 w 18"/>
                  <a:gd name="T21" fmla="*/ 12 h 18"/>
                  <a:gd name="T22" fmla="*/ 18 w 18"/>
                  <a:gd name="T23" fmla="*/ 6 h 18"/>
                  <a:gd name="T24" fmla="*/ 18 w 18"/>
                  <a:gd name="T25" fmla="*/ 6 h 18"/>
                  <a:gd name="T26" fmla="*/ 12 w 18"/>
                  <a:gd name="T27" fmla="*/ 6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6" y="6"/>
                    </a:lnTo>
                    <a:lnTo>
                      <a:pt x="0" y="6"/>
                    </a:lnTo>
                    <a:lnTo>
                      <a:pt x="0" y="12"/>
                    </a:lnTo>
                    <a:lnTo>
                      <a:pt x="6" y="12"/>
                    </a:lnTo>
                    <a:lnTo>
                      <a:pt x="6" y="18"/>
                    </a:lnTo>
                    <a:lnTo>
                      <a:pt x="12" y="18"/>
                    </a:lnTo>
                    <a:lnTo>
                      <a:pt x="12" y="12"/>
                    </a:lnTo>
                    <a:lnTo>
                      <a:pt x="18" y="12"/>
                    </a:lnTo>
                    <a:lnTo>
                      <a:pt x="18" y="6"/>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824" name="Freeform 230"/>
              <p:cNvSpPr>
                <a:spLocks/>
              </p:cNvSpPr>
              <p:nvPr/>
            </p:nvSpPr>
            <p:spPr bwMode="auto">
              <a:xfrm>
                <a:off x="2210" y="2837"/>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6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0" y="12"/>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825" name="Freeform 231"/>
              <p:cNvSpPr>
                <a:spLocks/>
              </p:cNvSpPr>
              <p:nvPr/>
            </p:nvSpPr>
            <p:spPr bwMode="auto">
              <a:xfrm>
                <a:off x="2210" y="2837"/>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6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0" y="12"/>
                    </a:lnTo>
                    <a:lnTo>
                      <a:pt x="6" y="12"/>
                    </a:lnTo>
                    <a:lnTo>
                      <a:pt x="12" y="12"/>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826" name="Freeform 232"/>
              <p:cNvSpPr>
                <a:spLocks/>
              </p:cNvSpPr>
              <p:nvPr/>
            </p:nvSpPr>
            <p:spPr bwMode="auto">
              <a:xfrm>
                <a:off x="2204" y="2825"/>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827" name="Freeform 233"/>
              <p:cNvSpPr>
                <a:spLocks/>
              </p:cNvSpPr>
              <p:nvPr/>
            </p:nvSpPr>
            <p:spPr bwMode="auto">
              <a:xfrm>
                <a:off x="2204" y="2825"/>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828" name="Freeform 234"/>
              <p:cNvSpPr>
                <a:spLocks/>
              </p:cNvSpPr>
              <p:nvPr/>
            </p:nvSpPr>
            <p:spPr bwMode="auto">
              <a:xfrm>
                <a:off x="2192" y="2807"/>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6" y="12"/>
                    </a:lnTo>
                    <a:lnTo>
                      <a:pt x="6" y="18"/>
                    </a:lnTo>
                    <a:lnTo>
                      <a:pt x="12" y="18"/>
                    </a:lnTo>
                    <a:lnTo>
                      <a:pt x="12" y="12"/>
                    </a:lnTo>
                    <a:lnTo>
                      <a:pt x="18" y="12"/>
                    </a:lnTo>
                    <a:lnTo>
                      <a:pt x="18" y="6"/>
                    </a:lnTo>
                    <a:lnTo>
                      <a:pt x="12"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3829" name="Freeform 235"/>
              <p:cNvSpPr>
                <a:spLocks/>
              </p:cNvSpPr>
              <p:nvPr/>
            </p:nvSpPr>
            <p:spPr bwMode="auto">
              <a:xfrm>
                <a:off x="2192" y="2807"/>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6" y="12"/>
                    </a:lnTo>
                    <a:lnTo>
                      <a:pt x="6" y="18"/>
                    </a:lnTo>
                    <a:lnTo>
                      <a:pt x="12" y="18"/>
                    </a:lnTo>
                    <a:lnTo>
                      <a:pt x="12" y="12"/>
                    </a:lnTo>
                    <a:lnTo>
                      <a:pt x="18" y="12"/>
                    </a:lnTo>
                    <a:lnTo>
                      <a:pt x="18" y="6"/>
                    </a:lnTo>
                    <a:lnTo>
                      <a:pt x="12" y="6"/>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3830" name="Freeform 236"/>
              <p:cNvSpPr>
                <a:spLocks/>
              </p:cNvSpPr>
              <p:nvPr/>
            </p:nvSpPr>
            <p:spPr bwMode="auto">
              <a:xfrm>
                <a:off x="2180" y="2795"/>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6" y="12"/>
                    </a:lnTo>
                    <a:lnTo>
                      <a:pt x="6" y="18"/>
                    </a:lnTo>
                    <a:lnTo>
                      <a:pt x="12" y="18"/>
                    </a:lnTo>
                    <a:lnTo>
                      <a:pt x="18" y="12"/>
                    </a:lnTo>
                    <a:lnTo>
                      <a:pt x="18" y="6"/>
                    </a:lnTo>
                    <a:lnTo>
                      <a:pt x="12"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3831" name="Freeform 237"/>
              <p:cNvSpPr>
                <a:spLocks/>
              </p:cNvSpPr>
              <p:nvPr/>
            </p:nvSpPr>
            <p:spPr bwMode="auto">
              <a:xfrm>
                <a:off x="2180" y="2795"/>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6" y="12"/>
                    </a:lnTo>
                    <a:lnTo>
                      <a:pt x="6" y="18"/>
                    </a:lnTo>
                    <a:lnTo>
                      <a:pt x="12" y="18"/>
                    </a:lnTo>
                    <a:lnTo>
                      <a:pt x="18" y="12"/>
                    </a:lnTo>
                    <a:lnTo>
                      <a:pt x="18" y="6"/>
                    </a:lnTo>
                    <a:lnTo>
                      <a:pt x="12" y="6"/>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3832" name="Freeform 238"/>
              <p:cNvSpPr>
                <a:spLocks/>
              </p:cNvSpPr>
              <p:nvPr/>
            </p:nvSpPr>
            <p:spPr bwMode="auto">
              <a:xfrm>
                <a:off x="2168" y="278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6 h 12"/>
                  <a:gd name="T16" fmla="*/ 18 w 18"/>
                  <a:gd name="T17" fmla="*/ 6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833" name="Freeform 239"/>
              <p:cNvSpPr>
                <a:spLocks/>
              </p:cNvSpPr>
              <p:nvPr/>
            </p:nvSpPr>
            <p:spPr bwMode="auto">
              <a:xfrm>
                <a:off x="2168" y="278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6 h 12"/>
                  <a:gd name="T16" fmla="*/ 18 w 18"/>
                  <a:gd name="T17" fmla="*/ 6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834" name="Freeform 240"/>
              <p:cNvSpPr>
                <a:spLocks/>
              </p:cNvSpPr>
              <p:nvPr/>
            </p:nvSpPr>
            <p:spPr bwMode="auto">
              <a:xfrm>
                <a:off x="2156" y="2777"/>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6"/>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835" name="Freeform 241"/>
              <p:cNvSpPr>
                <a:spLocks/>
              </p:cNvSpPr>
              <p:nvPr/>
            </p:nvSpPr>
            <p:spPr bwMode="auto">
              <a:xfrm>
                <a:off x="2156" y="2777"/>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6"/>
                    </a:lnTo>
                    <a:lnTo>
                      <a:pt x="12"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836" name="Freeform 242"/>
              <p:cNvSpPr>
                <a:spLocks/>
              </p:cNvSpPr>
              <p:nvPr/>
            </p:nvSpPr>
            <p:spPr bwMode="auto">
              <a:xfrm>
                <a:off x="2144" y="2771"/>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837" name="Freeform 243"/>
              <p:cNvSpPr>
                <a:spLocks/>
              </p:cNvSpPr>
              <p:nvPr/>
            </p:nvSpPr>
            <p:spPr bwMode="auto">
              <a:xfrm>
                <a:off x="2144" y="2771"/>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838" name="Freeform 244"/>
              <p:cNvSpPr>
                <a:spLocks/>
              </p:cNvSpPr>
              <p:nvPr/>
            </p:nvSpPr>
            <p:spPr bwMode="auto">
              <a:xfrm>
                <a:off x="2126" y="2765"/>
                <a:ext cx="12" cy="12"/>
              </a:xfrm>
              <a:custGeom>
                <a:avLst/>
                <a:gdLst>
                  <a:gd name="T0" fmla="*/ 0 w 12"/>
                  <a:gd name="T1" fmla="*/ 0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839" name="Freeform 245"/>
              <p:cNvSpPr>
                <a:spLocks/>
              </p:cNvSpPr>
              <p:nvPr/>
            </p:nvSpPr>
            <p:spPr bwMode="auto">
              <a:xfrm>
                <a:off x="2126" y="2765"/>
                <a:ext cx="12" cy="12"/>
              </a:xfrm>
              <a:custGeom>
                <a:avLst/>
                <a:gdLst>
                  <a:gd name="T0" fmla="*/ 0 w 12"/>
                  <a:gd name="T1" fmla="*/ 0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840" name="Freeform 246"/>
              <p:cNvSpPr>
                <a:spLocks/>
              </p:cNvSpPr>
              <p:nvPr/>
            </p:nvSpPr>
            <p:spPr bwMode="auto">
              <a:xfrm>
                <a:off x="2108" y="275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841" name="Freeform 247"/>
              <p:cNvSpPr>
                <a:spLocks/>
              </p:cNvSpPr>
              <p:nvPr/>
            </p:nvSpPr>
            <p:spPr bwMode="auto">
              <a:xfrm>
                <a:off x="2108" y="275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842" name="Freeform 248"/>
              <p:cNvSpPr>
                <a:spLocks/>
              </p:cNvSpPr>
              <p:nvPr/>
            </p:nvSpPr>
            <p:spPr bwMode="auto">
              <a:xfrm>
                <a:off x="2096" y="275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0" y="18"/>
                    </a:ln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843" name="Freeform 249"/>
              <p:cNvSpPr>
                <a:spLocks/>
              </p:cNvSpPr>
              <p:nvPr/>
            </p:nvSpPr>
            <p:spPr bwMode="auto">
              <a:xfrm>
                <a:off x="2096" y="275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0" y="18"/>
                    </a:lnTo>
                    <a:lnTo>
                      <a:pt x="6" y="18"/>
                    </a:lnTo>
                    <a:lnTo>
                      <a:pt x="12"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844" name="Freeform 250"/>
              <p:cNvSpPr>
                <a:spLocks/>
              </p:cNvSpPr>
              <p:nvPr/>
            </p:nvSpPr>
            <p:spPr bwMode="auto">
              <a:xfrm>
                <a:off x="2078" y="2753"/>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8"/>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845" name="Freeform 251"/>
              <p:cNvSpPr>
                <a:spLocks/>
              </p:cNvSpPr>
              <p:nvPr/>
            </p:nvSpPr>
            <p:spPr bwMode="auto">
              <a:xfrm>
                <a:off x="2078" y="2753"/>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8"/>
                    </a:lnTo>
                    <a:lnTo>
                      <a:pt x="12"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846" name="Freeform 252"/>
              <p:cNvSpPr>
                <a:spLocks/>
              </p:cNvSpPr>
              <p:nvPr/>
            </p:nvSpPr>
            <p:spPr bwMode="auto">
              <a:xfrm>
                <a:off x="2060" y="2753"/>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847" name="Freeform 253"/>
              <p:cNvSpPr>
                <a:spLocks/>
              </p:cNvSpPr>
              <p:nvPr/>
            </p:nvSpPr>
            <p:spPr bwMode="auto">
              <a:xfrm>
                <a:off x="2060" y="2753"/>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12" y="12"/>
                    </a:lnTo>
                    <a:lnTo>
                      <a:pt x="12" y="6"/>
                    </a:lnTo>
                    <a:lnTo>
                      <a:pt x="12" y="0"/>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848" name="Freeform 254"/>
              <p:cNvSpPr>
                <a:spLocks/>
              </p:cNvSpPr>
              <p:nvPr/>
            </p:nvSpPr>
            <p:spPr bwMode="auto">
              <a:xfrm>
                <a:off x="2042" y="2759"/>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849" name="Freeform 255"/>
              <p:cNvSpPr>
                <a:spLocks/>
              </p:cNvSpPr>
              <p:nvPr/>
            </p:nvSpPr>
            <p:spPr bwMode="auto">
              <a:xfrm>
                <a:off x="2042" y="2759"/>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850" name="Freeform 256"/>
              <p:cNvSpPr>
                <a:spLocks/>
              </p:cNvSpPr>
              <p:nvPr/>
            </p:nvSpPr>
            <p:spPr bwMode="auto">
              <a:xfrm>
                <a:off x="2030" y="2765"/>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851" name="Freeform 257"/>
              <p:cNvSpPr>
                <a:spLocks/>
              </p:cNvSpPr>
              <p:nvPr/>
            </p:nvSpPr>
            <p:spPr bwMode="auto">
              <a:xfrm>
                <a:off x="2030" y="2765"/>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852" name="Freeform 258"/>
              <p:cNvSpPr>
                <a:spLocks/>
              </p:cNvSpPr>
              <p:nvPr/>
            </p:nvSpPr>
            <p:spPr bwMode="auto">
              <a:xfrm>
                <a:off x="2012" y="2771"/>
                <a:ext cx="12" cy="12"/>
              </a:xfrm>
              <a:custGeom>
                <a:avLst/>
                <a:gdLst>
                  <a:gd name="T0" fmla="*/ 0 w 12"/>
                  <a:gd name="T1" fmla="*/ 6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853" name="Freeform 259"/>
              <p:cNvSpPr>
                <a:spLocks/>
              </p:cNvSpPr>
              <p:nvPr/>
            </p:nvSpPr>
            <p:spPr bwMode="auto">
              <a:xfrm>
                <a:off x="2012" y="2771"/>
                <a:ext cx="12" cy="12"/>
              </a:xfrm>
              <a:custGeom>
                <a:avLst/>
                <a:gdLst>
                  <a:gd name="T0" fmla="*/ 0 w 12"/>
                  <a:gd name="T1" fmla="*/ 6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6" y="12"/>
                    </a:lnTo>
                    <a:lnTo>
                      <a:pt x="12"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854" name="Freeform 260"/>
              <p:cNvSpPr>
                <a:spLocks/>
              </p:cNvSpPr>
              <p:nvPr/>
            </p:nvSpPr>
            <p:spPr bwMode="auto">
              <a:xfrm>
                <a:off x="1994" y="277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8" y="0"/>
                    </a:lnTo>
                    <a:lnTo>
                      <a:pt x="12" y="0"/>
                    </a:lnTo>
                    <a:lnTo>
                      <a:pt x="6" y="0"/>
                    </a:lnTo>
                    <a:lnTo>
                      <a:pt x="6" y="6"/>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855" name="Freeform 261"/>
              <p:cNvSpPr>
                <a:spLocks/>
              </p:cNvSpPr>
              <p:nvPr/>
            </p:nvSpPr>
            <p:spPr bwMode="auto">
              <a:xfrm>
                <a:off x="1994" y="277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8" y="0"/>
                    </a:lnTo>
                    <a:lnTo>
                      <a:pt x="12" y="0"/>
                    </a:lnTo>
                    <a:lnTo>
                      <a:pt x="6" y="0"/>
                    </a:lnTo>
                    <a:lnTo>
                      <a:pt x="6" y="6"/>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856" name="Freeform 262"/>
              <p:cNvSpPr>
                <a:spLocks/>
              </p:cNvSpPr>
              <p:nvPr/>
            </p:nvSpPr>
            <p:spPr bwMode="auto">
              <a:xfrm>
                <a:off x="1982" y="2783"/>
                <a:ext cx="18" cy="18"/>
              </a:xfrm>
              <a:custGeom>
                <a:avLst/>
                <a:gdLst>
                  <a:gd name="T0" fmla="*/ 0 w 18"/>
                  <a:gd name="T1" fmla="*/ 12 h 18"/>
                  <a:gd name="T2" fmla="*/ 6 w 18"/>
                  <a:gd name="T3" fmla="*/ 18 h 18"/>
                  <a:gd name="T4" fmla="*/ 12 w 18"/>
                  <a:gd name="T5" fmla="*/ 18 h 18"/>
                  <a:gd name="T6" fmla="*/ 12 w 18"/>
                  <a:gd name="T7" fmla="*/ 12 h 18"/>
                  <a:gd name="T8" fmla="*/ 12 w 18"/>
                  <a:gd name="T9" fmla="*/ 12 h 18"/>
                  <a:gd name="T10" fmla="*/ 18 w 18"/>
                  <a:gd name="T11" fmla="*/ 12 h 18"/>
                  <a:gd name="T12" fmla="*/ 18 w 18"/>
                  <a:gd name="T13" fmla="*/ 6 h 18"/>
                  <a:gd name="T14" fmla="*/ 12 w 18"/>
                  <a:gd name="T15" fmla="*/ 6 h 18"/>
                  <a:gd name="T16" fmla="*/ 12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2" y="12"/>
                    </a:lnTo>
                    <a:lnTo>
                      <a:pt x="18" y="12"/>
                    </a:lnTo>
                    <a:lnTo>
                      <a:pt x="18" y="6"/>
                    </a:lnTo>
                    <a:lnTo>
                      <a:pt x="12" y="6"/>
                    </a:lnTo>
                    <a:lnTo>
                      <a:pt x="12" y="0"/>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857" name="Freeform 263"/>
              <p:cNvSpPr>
                <a:spLocks/>
              </p:cNvSpPr>
              <p:nvPr/>
            </p:nvSpPr>
            <p:spPr bwMode="auto">
              <a:xfrm>
                <a:off x="1982" y="2783"/>
                <a:ext cx="18" cy="18"/>
              </a:xfrm>
              <a:custGeom>
                <a:avLst/>
                <a:gdLst>
                  <a:gd name="T0" fmla="*/ 0 w 18"/>
                  <a:gd name="T1" fmla="*/ 12 h 18"/>
                  <a:gd name="T2" fmla="*/ 6 w 18"/>
                  <a:gd name="T3" fmla="*/ 18 h 18"/>
                  <a:gd name="T4" fmla="*/ 12 w 18"/>
                  <a:gd name="T5" fmla="*/ 18 h 18"/>
                  <a:gd name="T6" fmla="*/ 12 w 18"/>
                  <a:gd name="T7" fmla="*/ 12 h 18"/>
                  <a:gd name="T8" fmla="*/ 12 w 18"/>
                  <a:gd name="T9" fmla="*/ 12 h 18"/>
                  <a:gd name="T10" fmla="*/ 18 w 18"/>
                  <a:gd name="T11" fmla="*/ 12 h 18"/>
                  <a:gd name="T12" fmla="*/ 18 w 18"/>
                  <a:gd name="T13" fmla="*/ 6 h 18"/>
                  <a:gd name="T14" fmla="*/ 12 w 18"/>
                  <a:gd name="T15" fmla="*/ 6 h 18"/>
                  <a:gd name="T16" fmla="*/ 12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8"/>
                    </a:lnTo>
                    <a:lnTo>
                      <a:pt x="12" y="18"/>
                    </a:lnTo>
                    <a:lnTo>
                      <a:pt x="12" y="12"/>
                    </a:lnTo>
                    <a:lnTo>
                      <a:pt x="18" y="12"/>
                    </a:lnTo>
                    <a:lnTo>
                      <a:pt x="18" y="6"/>
                    </a:lnTo>
                    <a:lnTo>
                      <a:pt x="12" y="6"/>
                    </a:lnTo>
                    <a:lnTo>
                      <a:pt x="12" y="0"/>
                    </a:lnTo>
                    <a:lnTo>
                      <a:pt x="6" y="0"/>
                    </a:lnTo>
                    <a:lnTo>
                      <a:pt x="6" y="6"/>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858" name="Freeform 264"/>
              <p:cNvSpPr>
                <a:spLocks/>
              </p:cNvSpPr>
              <p:nvPr/>
            </p:nvSpPr>
            <p:spPr bwMode="auto">
              <a:xfrm>
                <a:off x="1970" y="279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859" name="Freeform 265"/>
              <p:cNvSpPr>
                <a:spLocks/>
              </p:cNvSpPr>
              <p:nvPr/>
            </p:nvSpPr>
            <p:spPr bwMode="auto">
              <a:xfrm>
                <a:off x="1970" y="279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860" name="Freeform 266"/>
              <p:cNvSpPr>
                <a:spLocks/>
              </p:cNvSpPr>
              <p:nvPr/>
            </p:nvSpPr>
            <p:spPr bwMode="auto">
              <a:xfrm>
                <a:off x="1958" y="280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0 w 18"/>
                  <a:gd name="T23" fmla="*/ 6 h 12"/>
                  <a:gd name="T24" fmla="*/ 0 w 18"/>
                  <a:gd name="T25" fmla="*/ 6 h 12"/>
                  <a:gd name="T26" fmla="*/ 0 w 18"/>
                  <a:gd name="T27" fmla="*/ 6 h 12"/>
                  <a:gd name="T28" fmla="*/ 0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2" y="0"/>
                    </a:lnTo>
                    <a:lnTo>
                      <a:pt x="6"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861" name="Freeform 267"/>
              <p:cNvSpPr>
                <a:spLocks/>
              </p:cNvSpPr>
              <p:nvPr/>
            </p:nvSpPr>
            <p:spPr bwMode="auto">
              <a:xfrm>
                <a:off x="1958" y="280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0 w 18"/>
                  <a:gd name="T23" fmla="*/ 6 h 12"/>
                  <a:gd name="T24" fmla="*/ 0 w 18"/>
                  <a:gd name="T25" fmla="*/ 6 h 12"/>
                  <a:gd name="T26" fmla="*/ 0 w 18"/>
                  <a:gd name="T27" fmla="*/ 6 h 12"/>
                  <a:gd name="T28" fmla="*/ 0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2" y="0"/>
                    </a:lnTo>
                    <a:lnTo>
                      <a:pt x="6"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862" name="Freeform 268"/>
              <p:cNvSpPr>
                <a:spLocks/>
              </p:cNvSpPr>
              <p:nvPr/>
            </p:nvSpPr>
            <p:spPr bwMode="auto">
              <a:xfrm>
                <a:off x="1952" y="2819"/>
                <a:ext cx="12" cy="18"/>
              </a:xfrm>
              <a:custGeom>
                <a:avLst/>
                <a:gdLst>
                  <a:gd name="T0" fmla="*/ 0 w 12"/>
                  <a:gd name="T1" fmla="*/ 12 h 18"/>
                  <a:gd name="T2" fmla="*/ 6 w 12"/>
                  <a:gd name="T3" fmla="*/ 18 h 18"/>
                  <a:gd name="T4" fmla="*/ 6 w 12"/>
                  <a:gd name="T5" fmla="*/ 12 h 18"/>
                  <a:gd name="T6" fmla="*/ 12 w 12"/>
                  <a:gd name="T7" fmla="*/ 12 h 18"/>
                  <a:gd name="T8" fmla="*/ 12 w 12"/>
                  <a:gd name="T9" fmla="*/ 12 h 18"/>
                  <a:gd name="T10" fmla="*/ 12 w 12"/>
                  <a:gd name="T11" fmla="*/ 6 h 18"/>
                  <a:gd name="T12" fmla="*/ 12 w 12"/>
                  <a:gd name="T13" fmla="*/ 6 h 18"/>
                  <a:gd name="T14" fmla="*/ 6 w 12"/>
                  <a:gd name="T15" fmla="*/ 0 h 18"/>
                  <a:gd name="T16" fmla="*/ 6 w 12"/>
                  <a:gd name="T17" fmla="*/ 0 h 18"/>
                  <a:gd name="T18" fmla="*/ 6 w 12"/>
                  <a:gd name="T19" fmla="*/ 0 h 18"/>
                  <a:gd name="T20" fmla="*/ 0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6" y="12"/>
                    </a:lnTo>
                    <a:lnTo>
                      <a:pt x="12" y="12"/>
                    </a:lnTo>
                    <a:lnTo>
                      <a:pt x="12" y="6"/>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863" name="Freeform 269"/>
              <p:cNvSpPr>
                <a:spLocks/>
              </p:cNvSpPr>
              <p:nvPr/>
            </p:nvSpPr>
            <p:spPr bwMode="auto">
              <a:xfrm>
                <a:off x="1952" y="2819"/>
                <a:ext cx="12" cy="18"/>
              </a:xfrm>
              <a:custGeom>
                <a:avLst/>
                <a:gdLst>
                  <a:gd name="T0" fmla="*/ 0 w 12"/>
                  <a:gd name="T1" fmla="*/ 12 h 18"/>
                  <a:gd name="T2" fmla="*/ 6 w 12"/>
                  <a:gd name="T3" fmla="*/ 18 h 18"/>
                  <a:gd name="T4" fmla="*/ 6 w 12"/>
                  <a:gd name="T5" fmla="*/ 12 h 18"/>
                  <a:gd name="T6" fmla="*/ 12 w 12"/>
                  <a:gd name="T7" fmla="*/ 12 h 18"/>
                  <a:gd name="T8" fmla="*/ 12 w 12"/>
                  <a:gd name="T9" fmla="*/ 12 h 18"/>
                  <a:gd name="T10" fmla="*/ 12 w 12"/>
                  <a:gd name="T11" fmla="*/ 6 h 18"/>
                  <a:gd name="T12" fmla="*/ 12 w 12"/>
                  <a:gd name="T13" fmla="*/ 6 h 18"/>
                  <a:gd name="T14" fmla="*/ 6 w 12"/>
                  <a:gd name="T15" fmla="*/ 0 h 18"/>
                  <a:gd name="T16" fmla="*/ 6 w 12"/>
                  <a:gd name="T17" fmla="*/ 0 h 18"/>
                  <a:gd name="T18" fmla="*/ 6 w 12"/>
                  <a:gd name="T19" fmla="*/ 0 h 18"/>
                  <a:gd name="T20" fmla="*/ 0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6" y="12"/>
                    </a:lnTo>
                    <a:lnTo>
                      <a:pt x="12" y="12"/>
                    </a:lnTo>
                    <a:lnTo>
                      <a:pt x="12" y="6"/>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864" name="Freeform 270"/>
              <p:cNvSpPr>
                <a:spLocks/>
              </p:cNvSpPr>
              <p:nvPr/>
            </p:nvSpPr>
            <p:spPr bwMode="auto">
              <a:xfrm>
                <a:off x="1940" y="2837"/>
                <a:ext cx="18" cy="12"/>
              </a:xfrm>
              <a:custGeom>
                <a:avLst/>
                <a:gdLst>
                  <a:gd name="T0" fmla="*/ 6 w 18"/>
                  <a:gd name="T1" fmla="*/ 12 h 12"/>
                  <a:gd name="T2" fmla="*/ 12 w 18"/>
                  <a:gd name="T3" fmla="*/ 12 h 12"/>
                  <a:gd name="T4" fmla="*/ 12 w 18"/>
                  <a:gd name="T5" fmla="*/ 12 h 12"/>
                  <a:gd name="T6" fmla="*/ 12 w 18"/>
                  <a:gd name="T7" fmla="*/ 6 h 12"/>
                  <a:gd name="T8" fmla="*/ 12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2" y="6"/>
                    </a:lnTo>
                    <a:lnTo>
                      <a:pt x="18" y="6"/>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865" name="Freeform 271"/>
              <p:cNvSpPr>
                <a:spLocks/>
              </p:cNvSpPr>
              <p:nvPr/>
            </p:nvSpPr>
            <p:spPr bwMode="auto">
              <a:xfrm>
                <a:off x="1940" y="2837"/>
                <a:ext cx="18" cy="12"/>
              </a:xfrm>
              <a:custGeom>
                <a:avLst/>
                <a:gdLst>
                  <a:gd name="T0" fmla="*/ 6 w 18"/>
                  <a:gd name="T1" fmla="*/ 12 h 12"/>
                  <a:gd name="T2" fmla="*/ 12 w 18"/>
                  <a:gd name="T3" fmla="*/ 12 h 12"/>
                  <a:gd name="T4" fmla="*/ 12 w 18"/>
                  <a:gd name="T5" fmla="*/ 12 h 12"/>
                  <a:gd name="T6" fmla="*/ 12 w 18"/>
                  <a:gd name="T7" fmla="*/ 6 h 12"/>
                  <a:gd name="T8" fmla="*/ 12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2" y="6"/>
                    </a:lnTo>
                    <a:lnTo>
                      <a:pt x="18" y="6"/>
                    </a:lnTo>
                    <a:lnTo>
                      <a:pt x="12" y="0"/>
                    </a:lnTo>
                    <a:lnTo>
                      <a:pt x="6" y="0"/>
                    </a:lnTo>
                    <a:lnTo>
                      <a:pt x="0"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866" name="Freeform 272"/>
              <p:cNvSpPr>
                <a:spLocks/>
              </p:cNvSpPr>
              <p:nvPr/>
            </p:nvSpPr>
            <p:spPr bwMode="auto">
              <a:xfrm>
                <a:off x="1934" y="2849"/>
                <a:ext cx="12" cy="12"/>
              </a:xfrm>
              <a:custGeom>
                <a:avLst/>
                <a:gdLst>
                  <a:gd name="T0" fmla="*/ 6 w 12"/>
                  <a:gd name="T1" fmla="*/ 12 h 12"/>
                  <a:gd name="T2" fmla="*/ 12 w 12"/>
                  <a:gd name="T3" fmla="*/ 12 h 12"/>
                  <a:gd name="T4" fmla="*/ 12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867" name="Freeform 273"/>
              <p:cNvSpPr>
                <a:spLocks/>
              </p:cNvSpPr>
              <p:nvPr/>
            </p:nvSpPr>
            <p:spPr bwMode="auto">
              <a:xfrm>
                <a:off x="1934" y="2849"/>
                <a:ext cx="12" cy="12"/>
              </a:xfrm>
              <a:custGeom>
                <a:avLst/>
                <a:gdLst>
                  <a:gd name="T0" fmla="*/ 6 w 12"/>
                  <a:gd name="T1" fmla="*/ 12 h 12"/>
                  <a:gd name="T2" fmla="*/ 12 w 12"/>
                  <a:gd name="T3" fmla="*/ 12 h 12"/>
                  <a:gd name="T4" fmla="*/ 12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868" name="Freeform 274"/>
              <p:cNvSpPr>
                <a:spLocks/>
              </p:cNvSpPr>
              <p:nvPr/>
            </p:nvSpPr>
            <p:spPr bwMode="auto">
              <a:xfrm>
                <a:off x="1928" y="2867"/>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869" name="Freeform 275"/>
              <p:cNvSpPr>
                <a:spLocks/>
              </p:cNvSpPr>
              <p:nvPr/>
            </p:nvSpPr>
            <p:spPr bwMode="auto">
              <a:xfrm>
                <a:off x="1928" y="2867"/>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870" name="Freeform 276"/>
              <p:cNvSpPr>
                <a:spLocks/>
              </p:cNvSpPr>
              <p:nvPr/>
            </p:nvSpPr>
            <p:spPr bwMode="auto">
              <a:xfrm>
                <a:off x="1928" y="2879"/>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12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12" y="12"/>
                    </a:lnTo>
                    <a:lnTo>
                      <a:pt x="12" y="6"/>
                    </a:lnTo>
                    <a:lnTo>
                      <a:pt x="12" y="0"/>
                    </a:lnTo>
                    <a:lnTo>
                      <a:pt x="6" y="0"/>
                    </a:lnTo>
                    <a:lnTo>
                      <a:pt x="0" y="0"/>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23871" name="Freeform 277"/>
              <p:cNvSpPr>
                <a:spLocks/>
              </p:cNvSpPr>
              <p:nvPr/>
            </p:nvSpPr>
            <p:spPr bwMode="auto">
              <a:xfrm>
                <a:off x="1928" y="2879"/>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12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12" y="12"/>
                    </a:lnTo>
                    <a:lnTo>
                      <a:pt x="12" y="6"/>
                    </a:lnTo>
                    <a:lnTo>
                      <a:pt x="12" y="0"/>
                    </a:lnTo>
                    <a:lnTo>
                      <a:pt x="6" y="0"/>
                    </a:lnTo>
                    <a:lnTo>
                      <a:pt x="0" y="0"/>
                    </a:lnTo>
                    <a:lnTo>
                      <a:pt x="0" y="6"/>
                    </a:lnTo>
                    <a:lnTo>
                      <a:pt x="0"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872" name="Freeform 278"/>
              <p:cNvSpPr>
                <a:spLocks/>
              </p:cNvSpPr>
              <p:nvPr/>
            </p:nvSpPr>
            <p:spPr bwMode="auto">
              <a:xfrm>
                <a:off x="1928" y="2897"/>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873" name="Freeform 279"/>
              <p:cNvSpPr>
                <a:spLocks/>
              </p:cNvSpPr>
              <p:nvPr/>
            </p:nvSpPr>
            <p:spPr bwMode="auto">
              <a:xfrm>
                <a:off x="1928" y="2897"/>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874" name="Freeform 280"/>
              <p:cNvSpPr>
                <a:spLocks/>
              </p:cNvSpPr>
              <p:nvPr/>
            </p:nvSpPr>
            <p:spPr bwMode="auto">
              <a:xfrm>
                <a:off x="1928" y="2915"/>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875" name="Freeform 281"/>
              <p:cNvSpPr>
                <a:spLocks/>
              </p:cNvSpPr>
              <p:nvPr/>
            </p:nvSpPr>
            <p:spPr bwMode="auto">
              <a:xfrm>
                <a:off x="1928" y="2915"/>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876" name="Freeform 282"/>
              <p:cNvSpPr>
                <a:spLocks/>
              </p:cNvSpPr>
              <p:nvPr/>
            </p:nvSpPr>
            <p:spPr bwMode="auto">
              <a:xfrm>
                <a:off x="1928" y="2927"/>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2 w 18"/>
                  <a:gd name="T11" fmla="*/ 6 h 12"/>
                  <a:gd name="T12" fmla="*/ 12 w 18"/>
                  <a:gd name="T13" fmla="*/ 0 h 12"/>
                  <a:gd name="T14" fmla="*/ 6 w 18"/>
                  <a:gd name="T15" fmla="*/ 0 h 12"/>
                  <a:gd name="T16" fmla="*/ 6 w 18"/>
                  <a:gd name="T17" fmla="*/ 0 h 12"/>
                  <a:gd name="T18" fmla="*/ 0 w 18"/>
                  <a:gd name="T19" fmla="*/ 6 h 12"/>
                  <a:gd name="T20" fmla="*/ 0 w 18"/>
                  <a:gd name="T21" fmla="*/ 6 h 12"/>
                  <a:gd name="T22" fmla="*/ 0 w 18"/>
                  <a:gd name="T23" fmla="*/ 12 h 12"/>
                  <a:gd name="T24" fmla="*/ 0 w 18"/>
                  <a:gd name="T25" fmla="*/ 12 h 12"/>
                  <a:gd name="T26" fmla="*/ 0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12"/>
                    </a:lnTo>
                    <a:lnTo>
                      <a:pt x="18" y="6"/>
                    </a:lnTo>
                    <a:lnTo>
                      <a:pt x="12"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877" name="Freeform 283"/>
              <p:cNvSpPr>
                <a:spLocks/>
              </p:cNvSpPr>
              <p:nvPr/>
            </p:nvSpPr>
            <p:spPr bwMode="auto">
              <a:xfrm>
                <a:off x="1928" y="2927"/>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2 w 18"/>
                  <a:gd name="T11" fmla="*/ 6 h 12"/>
                  <a:gd name="T12" fmla="*/ 12 w 18"/>
                  <a:gd name="T13" fmla="*/ 0 h 12"/>
                  <a:gd name="T14" fmla="*/ 6 w 18"/>
                  <a:gd name="T15" fmla="*/ 0 h 12"/>
                  <a:gd name="T16" fmla="*/ 6 w 18"/>
                  <a:gd name="T17" fmla="*/ 0 h 12"/>
                  <a:gd name="T18" fmla="*/ 0 w 18"/>
                  <a:gd name="T19" fmla="*/ 6 h 12"/>
                  <a:gd name="T20" fmla="*/ 0 w 18"/>
                  <a:gd name="T21" fmla="*/ 6 h 12"/>
                  <a:gd name="T22" fmla="*/ 0 w 18"/>
                  <a:gd name="T23" fmla="*/ 12 h 12"/>
                  <a:gd name="T24" fmla="*/ 0 w 18"/>
                  <a:gd name="T25" fmla="*/ 12 h 12"/>
                  <a:gd name="T26" fmla="*/ 0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12"/>
                    </a:lnTo>
                    <a:lnTo>
                      <a:pt x="18" y="6"/>
                    </a:lnTo>
                    <a:lnTo>
                      <a:pt x="12" y="6"/>
                    </a:lnTo>
                    <a:lnTo>
                      <a:pt x="12" y="0"/>
                    </a:lnTo>
                    <a:lnTo>
                      <a:pt x="6"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878" name="Freeform 284"/>
              <p:cNvSpPr>
                <a:spLocks/>
              </p:cNvSpPr>
              <p:nvPr/>
            </p:nvSpPr>
            <p:spPr bwMode="auto">
              <a:xfrm>
                <a:off x="1934" y="2945"/>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879" name="Freeform 285"/>
              <p:cNvSpPr>
                <a:spLocks/>
              </p:cNvSpPr>
              <p:nvPr/>
            </p:nvSpPr>
            <p:spPr bwMode="auto">
              <a:xfrm>
                <a:off x="1934" y="2945"/>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880" name="Freeform 286"/>
              <p:cNvSpPr>
                <a:spLocks/>
              </p:cNvSpPr>
              <p:nvPr/>
            </p:nvSpPr>
            <p:spPr bwMode="auto">
              <a:xfrm>
                <a:off x="1940" y="2957"/>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6 w 12"/>
                  <a:gd name="T27" fmla="*/ 12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6"/>
                    </a:lnTo>
                    <a:lnTo>
                      <a:pt x="0" y="12"/>
                    </a:lnTo>
                    <a:lnTo>
                      <a:pt x="6"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881" name="Freeform 287"/>
              <p:cNvSpPr>
                <a:spLocks/>
              </p:cNvSpPr>
              <p:nvPr/>
            </p:nvSpPr>
            <p:spPr bwMode="auto">
              <a:xfrm>
                <a:off x="1940" y="2957"/>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6 w 12"/>
                  <a:gd name="T27" fmla="*/ 12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6"/>
                    </a:lnTo>
                    <a:lnTo>
                      <a:pt x="0" y="12"/>
                    </a:lnTo>
                    <a:lnTo>
                      <a:pt x="6" y="12"/>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882" name="Freeform 288"/>
              <p:cNvSpPr>
                <a:spLocks/>
              </p:cNvSpPr>
              <p:nvPr/>
            </p:nvSpPr>
            <p:spPr bwMode="auto">
              <a:xfrm>
                <a:off x="1946" y="2975"/>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8" y="0"/>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883" name="Freeform 289"/>
              <p:cNvSpPr>
                <a:spLocks/>
              </p:cNvSpPr>
              <p:nvPr/>
            </p:nvSpPr>
            <p:spPr bwMode="auto">
              <a:xfrm>
                <a:off x="1946" y="2975"/>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8" y="0"/>
                    </a:lnTo>
                    <a:lnTo>
                      <a:pt x="12" y="0"/>
                    </a:lnTo>
                    <a:lnTo>
                      <a:pt x="6" y="0"/>
                    </a:lnTo>
                    <a:lnTo>
                      <a:pt x="0"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884" name="Freeform 290"/>
              <p:cNvSpPr>
                <a:spLocks/>
              </p:cNvSpPr>
              <p:nvPr/>
            </p:nvSpPr>
            <p:spPr bwMode="auto">
              <a:xfrm>
                <a:off x="1958" y="298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885" name="Freeform 291"/>
              <p:cNvSpPr>
                <a:spLocks/>
              </p:cNvSpPr>
              <p:nvPr/>
            </p:nvSpPr>
            <p:spPr bwMode="auto">
              <a:xfrm>
                <a:off x="1958" y="298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886" name="Freeform 292"/>
              <p:cNvSpPr>
                <a:spLocks/>
              </p:cNvSpPr>
              <p:nvPr/>
            </p:nvSpPr>
            <p:spPr bwMode="auto">
              <a:xfrm>
                <a:off x="1970" y="299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887" name="Freeform 293"/>
              <p:cNvSpPr>
                <a:spLocks/>
              </p:cNvSpPr>
              <p:nvPr/>
            </p:nvSpPr>
            <p:spPr bwMode="auto">
              <a:xfrm>
                <a:off x="1970" y="299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888" name="Freeform 294"/>
              <p:cNvSpPr>
                <a:spLocks/>
              </p:cNvSpPr>
              <p:nvPr/>
            </p:nvSpPr>
            <p:spPr bwMode="auto">
              <a:xfrm>
                <a:off x="1982" y="301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6"/>
                    </a:lnTo>
                    <a:close/>
                  </a:path>
                </a:pathLst>
              </a:custGeom>
              <a:solidFill>
                <a:srgbClr val="FFFF4B"/>
              </a:solidFill>
              <a:ln w="9525">
                <a:noFill/>
                <a:round/>
                <a:headEnd/>
                <a:tailEnd/>
              </a:ln>
            </p:spPr>
            <p:txBody>
              <a:bodyPr tIns="91440" bIns="91440"/>
              <a:lstStyle/>
              <a:p>
                <a:endParaRPr lang="en-US"/>
              </a:p>
            </p:txBody>
          </p:sp>
          <p:sp>
            <p:nvSpPr>
              <p:cNvPr id="23889" name="Freeform 295"/>
              <p:cNvSpPr>
                <a:spLocks/>
              </p:cNvSpPr>
              <p:nvPr/>
            </p:nvSpPr>
            <p:spPr bwMode="auto">
              <a:xfrm>
                <a:off x="1982" y="301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890" name="Freeform 296"/>
              <p:cNvSpPr>
                <a:spLocks/>
              </p:cNvSpPr>
              <p:nvPr/>
            </p:nvSpPr>
            <p:spPr bwMode="auto">
              <a:xfrm>
                <a:off x="1994" y="3017"/>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2"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891" name="Freeform 297"/>
              <p:cNvSpPr>
                <a:spLocks/>
              </p:cNvSpPr>
              <p:nvPr/>
            </p:nvSpPr>
            <p:spPr bwMode="auto">
              <a:xfrm>
                <a:off x="1994" y="3017"/>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2" y="6"/>
                    </a:lnTo>
                    <a:lnTo>
                      <a:pt x="12" y="0"/>
                    </a:lnTo>
                    <a:lnTo>
                      <a:pt x="6"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892" name="Freeform 298"/>
              <p:cNvSpPr>
                <a:spLocks/>
              </p:cNvSpPr>
              <p:nvPr/>
            </p:nvSpPr>
            <p:spPr bwMode="auto">
              <a:xfrm>
                <a:off x="2012" y="3023"/>
                <a:ext cx="12" cy="18"/>
              </a:xfrm>
              <a:custGeom>
                <a:avLst/>
                <a:gdLst>
                  <a:gd name="T0" fmla="*/ 12 w 12"/>
                  <a:gd name="T1" fmla="*/ 12 h 18"/>
                  <a:gd name="T2" fmla="*/ 12 w 12"/>
                  <a:gd name="T3" fmla="*/ 12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0 w 12"/>
                  <a:gd name="T23" fmla="*/ 18 h 18"/>
                  <a:gd name="T24" fmla="*/ 0 w 12"/>
                  <a:gd name="T25" fmla="*/ 18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6" y="6"/>
                    </a:lnTo>
                    <a:lnTo>
                      <a:pt x="6" y="0"/>
                    </a:lnTo>
                    <a:lnTo>
                      <a:pt x="0" y="6"/>
                    </a:lnTo>
                    <a:lnTo>
                      <a:pt x="0" y="12"/>
                    </a:lnTo>
                    <a:lnTo>
                      <a:pt x="0" y="18"/>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893" name="Freeform 299"/>
              <p:cNvSpPr>
                <a:spLocks/>
              </p:cNvSpPr>
              <p:nvPr/>
            </p:nvSpPr>
            <p:spPr bwMode="auto">
              <a:xfrm>
                <a:off x="2012" y="3023"/>
                <a:ext cx="12" cy="18"/>
              </a:xfrm>
              <a:custGeom>
                <a:avLst/>
                <a:gdLst>
                  <a:gd name="T0" fmla="*/ 12 w 12"/>
                  <a:gd name="T1" fmla="*/ 12 h 18"/>
                  <a:gd name="T2" fmla="*/ 12 w 12"/>
                  <a:gd name="T3" fmla="*/ 12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0 w 12"/>
                  <a:gd name="T23" fmla="*/ 18 h 18"/>
                  <a:gd name="T24" fmla="*/ 0 w 12"/>
                  <a:gd name="T25" fmla="*/ 18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6" y="6"/>
                    </a:lnTo>
                    <a:lnTo>
                      <a:pt x="6" y="0"/>
                    </a:lnTo>
                    <a:lnTo>
                      <a:pt x="0" y="6"/>
                    </a:lnTo>
                    <a:lnTo>
                      <a:pt x="0" y="12"/>
                    </a:lnTo>
                    <a:lnTo>
                      <a:pt x="0" y="18"/>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894" name="Freeform 300"/>
              <p:cNvSpPr>
                <a:spLocks/>
              </p:cNvSpPr>
              <p:nvPr/>
            </p:nvSpPr>
            <p:spPr bwMode="auto">
              <a:xfrm>
                <a:off x="2024" y="3035"/>
                <a:ext cx="12" cy="12"/>
              </a:xfrm>
              <a:custGeom>
                <a:avLst/>
                <a:gdLst>
                  <a:gd name="T0" fmla="*/ 12 w 12"/>
                  <a:gd name="T1" fmla="*/ 6 h 12"/>
                  <a:gd name="T2" fmla="*/ 12 w 12"/>
                  <a:gd name="T3" fmla="*/ 0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895" name="Freeform 301"/>
              <p:cNvSpPr>
                <a:spLocks/>
              </p:cNvSpPr>
              <p:nvPr/>
            </p:nvSpPr>
            <p:spPr bwMode="auto">
              <a:xfrm>
                <a:off x="2024" y="3035"/>
                <a:ext cx="12" cy="12"/>
              </a:xfrm>
              <a:custGeom>
                <a:avLst/>
                <a:gdLst>
                  <a:gd name="T0" fmla="*/ 12 w 12"/>
                  <a:gd name="T1" fmla="*/ 6 h 12"/>
                  <a:gd name="T2" fmla="*/ 12 w 12"/>
                  <a:gd name="T3" fmla="*/ 0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896" name="Freeform 302"/>
              <p:cNvSpPr>
                <a:spLocks/>
              </p:cNvSpPr>
              <p:nvPr/>
            </p:nvSpPr>
            <p:spPr bwMode="auto">
              <a:xfrm>
                <a:off x="2042" y="3035"/>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897" name="Freeform 303"/>
              <p:cNvSpPr>
                <a:spLocks/>
              </p:cNvSpPr>
              <p:nvPr/>
            </p:nvSpPr>
            <p:spPr bwMode="auto">
              <a:xfrm>
                <a:off x="2042" y="3035"/>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0"/>
                    </a:lnTo>
                    <a:lnTo>
                      <a:pt x="0" y="6"/>
                    </a:lnTo>
                    <a:lnTo>
                      <a:pt x="0" y="12"/>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898" name="Freeform 304"/>
              <p:cNvSpPr>
                <a:spLocks/>
              </p:cNvSpPr>
              <p:nvPr/>
            </p:nvSpPr>
            <p:spPr bwMode="auto">
              <a:xfrm>
                <a:off x="1916" y="2747"/>
                <a:ext cx="330" cy="312"/>
              </a:xfrm>
              <a:custGeom>
                <a:avLst/>
                <a:gdLst>
                  <a:gd name="T0" fmla="*/ 330 w 330"/>
                  <a:gd name="T1" fmla="*/ 168 h 312"/>
                  <a:gd name="T2" fmla="*/ 312 w 330"/>
                  <a:gd name="T3" fmla="*/ 90 h 312"/>
                  <a:gd name="T4" fmla="*/ 258 w 330"/>
                  <a:gd name="T5" fmla="*/ 30 h 312"/>
                  <a:gd name="T6" fmla="*/ 180 w 330"/>
                  <a:gd name="T7" fmla="*/ 0 h 312"/>
                  <a:gd name="T8" fmla="*/ 180 w 330"/>
                  <a:gd name="T9" fmla="*/ 0 h 312"/>
                  <a:gd name="T10" fmla="*/ 96 w 330"/>
                  <a:gd name="T11" fmla="*/ 18 h 312"/>
                  <a:gd name="T12" fmla="*/ 30 w 330"/>
                  <a:gd name="T13" fmla="*/ 72 h 312"/>
                  <a:gd name="T14" fmla="*/ 0 w 330"/>
                  <a:gd name="T15" fmla="*/ 144 h 312"/>
                  <a:gd name="T16" fmla="*/ 0 w 330"/>
                  <a:gd name="T17" fmla="*/ 144 h 312"/>
                  <a:gd name="T18" fmla="*/ 18 w 330"/>
                  <a:gd name="T19" fmla="*/ 228 h 312"/>
                  <a:gd name="T20" fmla="*/ 72 w 330"/>
                  <a:gd name="T21" fmla="*/ 288 h 312"/>
                  <a:gd name="T22" fmla="*/ 156 w 330"/>
                  <a:gd name="T23" fmla="*/ 312 h 312"/>
                  <a:gd name="T24" fmla="*/ 156 w 330"/>
                  <a:gd name="T25" fmla="*/ 312 h 312"/>
                  <a:gd name="T26" fmla="*/ 240 w 330"/>
                  <a:gd name="T27" fmla="*/ 300 h 312"/>
                  <a:gd name="T28" fmla="*/ 306 w 330"/>
                  <a:gd name="T29" fmla="*/ 246 h 312"/>
                  <a:gd name="T30" fmla="*/ 330 w 330"/>
                  <a:gd name="T31" fmla="*/ 168 h 312"/>
                  <a:gd name="T32" fmla="*/ 330 w 330"/>
                  <a:gd name="T33" fmla="*/ 168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2"/>
                  <a:gd name="T53" fmla="*/ 330 w 330"/>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2">
                    <a:moveTo>
                      <a:pt x="330" y="168"/>
                    </a:moveTo>
                    <a:lnTo>
                      <a:pt x="312" y="90"/>
                    </a:lnTo>
                    <a:lnTo>
                      <a:pt x="258" y="30"/>
                    </a:lnTo>
                    <a:lnTo>
                      <a:pt x="180" y="0"/>
                    </a:lnTo>
                    <a:lnTo>
                      <a:pt x="96" y="18"/>
                    </a:lnTo>
                    <a:lnTo>
                      <a:pt x="30" y="72"/>
                    </a:lnTo>
                    <a:lnTo>
                      <a:pt x="0" y="144"/>
                    </a:lnTo>
                    <a:lnTo>
                      <a:pt x="18" y="228"/>
                    </a:lnTo>
                    <a:lnTo>
                      <a:pt x="72" y="288"/>
                    </a:lnTo>
                    <a:lnTo>
                      <a:pt x="156" y="312"/>
                    </a:lnTo>
                    <a:lnTo>
                      <a:pt x="240" y="300"/>
                    </a:lnTo>
                    <a:lnTo>
                      <a:pt x="306" y="246"/>
                    </a:lnTo>
                    <a:lnTo>
                      <a:pt x="330" y="168"/>
                    </a:lnTo>
                    <a:close/>
                  </a:path>
                </a:pathLst>
              </a:custGeom>
              <a:solidFill>
                <a:srgbClr val="D9F1F6"/>
              </a:solidFill>
              <a:ln w="9525">
                <a:noFill/>
                <a:round/>
                <a:headEnd/>
                <a:tailEnd/>
              </a:ln>
            </p:spPr>
            <p:txBody>
              <a:bodyPr tIns="91440" bIns="91440"/>
              <a:lstStyle/>
              <a:p>
                <a:endParaRPr lang="en-US"/>
              </a:p>
            </p:txBody>
          </p:sp>
          <p:sp>
            <p:nvSpPr>
              <p:cNvPr id="23899" name="Freeform 305"/>
              <p:cNvSpPr>
                <a:spLocks/>
              </p:cNvSpPr>
              <p:nvPr/>
            </p:nvSpPr>
            <p:spPr bwMode="auto">
              <a:xfrm>
                <a:off x="1916" y="2747"/>
                <a:ext cx="330" cy="312"/>
              </a:xfrm>
              <a:custGeom>
                <a:avLst/>
                <a:gdLst>
                  <a:gd name="T0" fmla="*/ 330 w 330"/>
                  <a:gd name="T1" fmla="*/ 168 h 312"/>
                  <a:gd name="T2" fmla="*/ 312 w 330"/>
                  <a:gd name="T3" fmla="*/ 90 h 312"/>
                  <a:gd name="T4" fmla="*/ 258 w 330"/>
                  <a:gd name="T5" fmla="*/ 30 h 312"/>
                  <a:gd name="T6" fmla="*/ 180 w 330"/>
                  <a:gd name="T7" fmla="*/ 0 h 312"/>
                  <a:gd name="T8" fmla="*/ 180 w 330"/>
                  <a:gd name="T9" fmla="*/ 0 h 312"/>
                  <a:gd name="T10" fmla="*/ 96 w 330"/>
                  <a:gd name="T11" fmla="*/ 18 h 312"/>
                  <a:gd name="T12" fmla="*/ 30 w 330"/>
                  <a:gd name="T13" fmla="*/ 72 h 312"/>
                  <a:gd name="T14" fmla="*/ 0 w 330"/>
                  <a:gd name="T15" fmla="*/ 144 h 312"/>
                  <a:gd name="T16" fmla="*/ 0 w 330"/>
                  <a:gd name="T17" fmla="*/ 144 h 312"/>
                  <a:gd name="T18" fmla="*/ 18 w 330"/>
                  <a:gd name="T19" fmla="*/ 228 h 312"/>
                  <a:gd name="T20" fmla="*/ 72 w 330"/>
                  <a:gd name="T21" fmla="*/ 288 h 312"/>
                  <a:gd name="T22" fmla="*/ 156 w 330"/>
                  <a:gd name="T23" fmla="*/ 312 h 312"/>
                  <a:gd name="T24" fmla="*/ 156 w 330"/>
                  <a:gd name="T25" fmla="*/ 312 h 312"/>
                  <a:gd name="T26" fmla="*/ 240 w 330"/>
                  <a:gd name="T27" fmla="*/ 300 h 312"/>
                  <a:gd name="T28" fmla="*/ 306 w 330"/>
                  <a:gd name="T29" fmla="*/ 246 h 312"/>
                  <a:gd name="T30" fmla="*/ 330 w 330"/>
                  <a:gd name="T31" fmla="*/ 168 h 312"/>
                  <a:gd name="T32" fmla="*/ 330 w 330"/>
                  <a:gd name="T33" fmla="*/ 168 h 312"/>
                  <a:gd name="T34" fmla="*/ 330 w 330"/>
                  <a:gd name="T35" fmla="*/ 168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2"/>
                  <a:gd name="T56" fmla="*/ 330 w 330"/>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2">
                    <a:moveTo>
                      <a:pt x="330" y="168"/>
                    </a:moveTo>
                    <a:lnTo>
                      <a:pt x="312" y="90"/>
                    </a:lnTo>
                    <a:lnTo>
                      <a:pt x="258" y="30"/>
                    </a:lnTo>
                    <a:lnTo>
                      <a:pt x="180" y="0"/>
                    </a:lnTo>
                    <a:lnTo>
                      <a:pt x="96" y="18"/>
                    </a:lnTo>
                    <a:lnTo>
                      <a:pt x="30" y="72"/>
                    </a:lnTo>
                    <a:lnTo>
                      <a:pt x="0" y="144"/>
                    </a:lnTo>
                    <a:lnTo>
                      <a:pt x="18" y="228"/>
                    </a:lnTo>
                    <a:lnTo>
                      <a:pt x="72" y="288"/>
                    </a:lnTo>
                    <a:lnTo>
                      <a:pt x="156" y="312"/>
                    </a:lnTo>
                    <a:lnTo>
                      <a:pt x="240" y="300"/>
                    </a:lnTo>
                    <a:lnTo>
                      <a:pt x="306" y="246"/>
                    </a:lnTo>
                    <a:lnTo>
                      <a:pt x="330" y="168"/>
                    </a:lnTo>
                  </a:path>
                </a:pathLst>
              </a:custGeom>
              <a:noFill/>
              <a:ln w="9525">
                <a:solidFill>
                  <a:srgbClr val="000000"/>
                </a:solidFill>
                <a:prstDash val="solid"/>
                <a:round/>
                <a:headEnd/>
                <a:tailEnd/>
              </a:ln>
            </p:spPr>
            <p:txBody>
              <a:bodyPr tIns="91440" bIns="91440"/>
              <a:lstStyle/>
              <a:p>
                <a:endParaRPr lang="en-US"/>
              </a:p>
            </p:txBody>
          </p:sp>
          <p:sp>
            <p:nvSpPr>
              <p:cNvPr id="23900" name="Freeform 306"/>
              <p:cNvSpPr>
                <a:spLocks/>
              </p:cNvSpPr>
              <p:nvPr/>
            </p:nvSpPr>
            <p:spPr bwMode="auto">
              <a:xfrm>
                <a:off x="1868" y="2867"/>
                <a:ext cx="24" cy="48"/>
              </a:xfrm>
              <a:custGeom>
                <a:avLst/>
                <a:gdLst>
                  <a:gd name="T0" fmla="*/ 24 w 24"/>
                  <a:gd name="T1" fmla="*/ 24 h 48"/>
                  <a:gd name="T2" fmla="*/ 24 w 24"/>
                  <a:gd name="T3" fmla="*/ 12 h 48"/>
                  <a:gd name="T4" fmla="*/ 18 w 24"/>
                  <a:gd name="T5" fmla="*/ 6 h 48"/>
                  <a:gd name="T6" fmla="*/ 12 w 24"/>
                  <a:gd name="T7" fmla="*/ 0 h 48"/>
                  <a:gd name="T8" fmla="*/ 12 w 24"/>
                  <a:gd name="T9" fmla="*/ 0 h 48"/>
                  <a:gd name="T10" fmla="*/ 6 w 24"/>
                  <a:gd name="T11" fmla="*/ 6 h 48"/>
                  <a:gd name="T12" fmla="*/ 0 w 24"/>
                  <a:gd name="T13" fmla="*/ 12 h 48"/>
                  <a:gd name="T14" fmla="*/ 0 w 24"/>
                  <a:gd name="T15" fmla="*/ 24 h 48"/>
                  <a:gd name="T16" fmla="*/ 0 w 24"/>
                  <a:gd name="T17" fmla="*/ 24 h 48"/>
                  <a:gd name="T18" fmla="*/ 0 w 24"/>
                  <a:gd name="T19" fmla="*/ 36 h 48"/>
                  <a:gd name="T20" fmla="*/ 6 w 24"/>
                  <a:gd name="T21" fmla="*/ 48 h 48"/>
                  <a:gd name="T22" fmla="*/ 12 w 24"/>
                  <a:gd name="T23" fmla="*/ 48 h 48"/>
                  <a:gd name="T24" fmla="*/ 12 w 24"/>
                  <a:gd name="T25" fmla="*/ 48 h 48"/>
                  <a:gd name="T26" fmla="*/ 18 w 24"/>
                  <a:gd name="T27" fmla="*/ 48 h 48"/>
                  <a:gd name="T28" fmla="*/ 18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24" y="12"/>
                    </a:lnTo>
                    <a:lnTo>
                      <a:pt x="18" y="6"/>
                    </a:lnTo>
                    <a:lnTo>
                      <a:pt x="12" y="0"/>
                    </a:lnTo>
                    <a:lnTo>
                      <a:pt x="6" y="6"/>
                    </a:lnTo>
                    <a:lnTo>
                      <a:pt x="0" y="12"/>
                    </a:lnTo>
                    <a:lnTo>
                      <a:pt x="0" y="24"/>
                    </a:lnTo>
                    <a:lnTo>
                      <a:pt x="0" y="36"/>
                    </a:lnTo>
                    <a:lnTo>
                      <a:pt x="6" y="48"/>
                    </a:lnTo>
                    <a:lnTo>
                      <a:pt x="12" y="48"/>
                    </a:lnTo>
                    <a:lnTo>
                      <a:pt x="18" y="48"/>
                    </a:lnTo>
                    <a:lnTo>
                      <a:pt x="18" y="36"/>
                    </a:lnTo>
                    <a:lnTo>
                      <a:pt x="24" y="24"/>
                    </a:lnTo>
                    <a:close/>
                  </a:path>
                </a:pathLst>
              </a:custGeom>
              <a:solidFill>
                <a:srgbClr val="FA8086"/>
              </a:solidFill>
              <a:ln w="9525">
                <a:noFill/>
                <a:round/>
                <a:headEnd/>
                <a:tailEnd/>
              </a:ln>
            </p:spPr>
            <p:txBody>
              <a:bodyPr tIns="91440" bIns="91440"/>
              <a:lstStyle/>
              <a:p>
                <a:endParaRPr lang="en-US"/>
              </a:p>
            </p:txBody>
          </p:sp>
          <p:sp>
            <p:nvSpPr>
              <p:cNvPr id="23901" name="Freeform 307"/>
              <p:cNvSpPr>
                <a:spLocks/>
              </p:cNvSpPr>
              <p:nvPr/>
            </p:nvSpPr>
            <p:spPr bwMode="auto">
              <a:xfrm>
                <a:off x="1898" y="2885"/>
                <a:ext cx="18" cy="12"/>
              </a:xfrm>
              <a:custGeom>
                <a:avLst/>
                <a:gdLst>
                  <a:gd name="T0" fmla="*/ 18 w 18"/>
                  <a:gd name="T1" fmla="*/ 6 h 12"/>
                  <a:gd name="T2" fmla="*/ 0 w 18"/>
                  <a:gd name="T3" fmla="*/ 0 h 12"/>
                  <a:gd name="T4" fmla="*/ 0 w 18"/>
                  <a:gd name="T5" fmla="*/ 12 h 12"/>
                  <a:gd name="T6" fmla="*/ 18 w 18"/>
                  <a:gd name="T7" fmla="*/ 12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0" y="0"/>
                    </a:lnTo>
                    <a:lnTo>
                      <a:pt x="0" y="12"/>
                    </a:lnTo>
                    <a:lnTo>
                      <a:pt x="18" y="12"/>
                    </a:lnTo>
                    <a:lnTo>
                      <a:pt x="18" y="6"/>
                    </a:lnTo>
                    <a:close/>
                  </a:path>
                </a:pathLst>
              </a:custGeom>
              <a:solidFill>
                <a:srgbClr val="FA8086"/>
              </a:solidFill>
              <a:ln w="9525">
                <a:noFill/>
                <a:round/>
                <a:headEnd/>
                <a:tailEnd/>
              </a:ln>
            </p:spPr>
            <p:txBody>
              <a:bodyPr tIns="91440" bIns="91440"/>
              <a:lstStyle/>
              <a:p>
                <a:endParaRPr lang="en-US"/>
              </a:p>
            </p:txBody>
          </p:sp>
          <p:sp>
            <p:nvSpPr>
              <p:cNvPr id="23902" name="Line 308"/>
              <p:cNvSpPr>
                <a:spLocks noChangeShapeType="1"/>
              </p:cNvSpPr>
              <p:nvPr/>
            </p:nvSpPr>
            <p:spPr bwMode="auto">
              <a:xfrm>
                <a:off x="1886" y="2891"/>
                <a:ext cx="12" cy="1"/>
              </a:xfrm>
              <a:prstGeom prst="line">
                <a:avLst/>
              </a:prstGeom>
              <a:noFill/>
              <a:ln w="19050">
                <a:solidFill>
                  <a:srgbClr val="FA8086"/>
                </a:solidFill>
                <a:round/>
                <a:headEnd/>
                <a:tailEnd/>
              </a:ln>
            </p:spPr>
            <p:txBody>
              <a:bodyPr tIns="91440" bIns="91440"/>
              <a:lstStyle/>
              <a:p>
                <a:endParaRPr lang="en-US"/>
              </a:p>
            </p:txBody>
          </p:sp>
          <p:sp>
            <p:nvSpPr>
              <p:cNvPr id="23903" name="Freeform 309"/>
              <p:cNvSpPr>
                <a:spLocks/>
              </p:cNvSpPr>
              <p:nvPr/>
            </p:nvSpPr>
            <p:spPr bwMode="auto">
              <a:xfrm>
                <a:off x="1874" y="2945"/>
                <a:ext cx="30" cy="48"/>
              </a:xfrm>
              <a:custGeom>
                <a:avLst/>
                <a:gdLst>
                  <a:gd name="T0" fmla="*/ 24 w 30"/>
                  <a:gd name="T1" fmla="*/ 18 h 48"/>
                  <a:gd name="T2" fmla="*/ 18 w 30"/>
                  <a:gd name="T3" fmla="*/ 6 h 48"/>
                  <a:gd name="T4" fmla="*/ 12 w 30"/>
                  <a:gd name="T5" fmla="*/ 0 h 48"/>
                  <a:gd name="T6" fmla="*/ 6 w 30"/>
                  <a:gd name="T7" fmla="*/ 0 h 48"/>
                  <a:gd name="T8" fmla="*/ 6 w 30"/>
                  <a:gd name="T9" fmla="*/ 0 h 48"/>
                  <a:gd name="T10" fmla="*/ 0 w 30"/>
                  <a:gd name="T11" fmla="*/ 6 h 48"/>
                  <a:gd name="T12" fmla="*/ 0 w 30"/>
                  <a:gd name="T13" fmla="*/ 12 h 48"/>
                  <a:gd name="T14" fmla="*/ 6 w 30"/>
                  <a:gd name="T15" fmla="*/ 24 h 48"/>
                  <a:gd name="T16" fmla="*/ 6 w 30"/>
                  <a:gd name="T17" fmla="*/ 24 h 48"/>
                  <a:gd name="T18" fmla="*/ 12 w 30"/>
                  <a:gd name="T19" fmla="*/ 36 h 48"/>
                  <a:gd name="T20" fmla="*/ 18 w 30"/>
                  <a:gd name="T21" fmla="*/ 42 h 48"/>
                  <a:gd name="T22" fmla="*/ 24 w 30"/>
                  <a:gd name="T23" fmla="*/ 48 h 48"/>
                  <a:gd name="T24" fmla="*/ 24 w 30"/>
                  <a:gd name="T25" fmla="*/ 48 h 48"/>
                  <a:gd name="T26" fmla="*/ 30 w 30"/>
                  <a:gd name="T27" fmla="*/ 42 h 48"/>
                  <a:gd name="T28" fmla="*/ 30 w 30"/>
                  <a:gd name="T29" fmla="*/ 30 h 48"/>
                  <a:gd name="T30" fmla="*/ 24 w 30"/>
                  <a:gd name="T31" fmla="*/ 18 h 48"/>
                  <a:gd name="T32" fmla="*/ 24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18"/>
                    </a:moveTo>
                    <a:lnTo>
                      <a:pt x="18" y="6"/>
                    </a:lnTo>
                    <a:lnTo>
                      <a:pt x="12" y="0"/>
                    </a:lnTo>
                    <a:lnTo>
                      <a:pt x="6" y="0"/>
                    </a:lnTo>
                    <a:lnTo>
                      <a:pt x="0" y="6"/>
                    </a:lnTo>
                    <a:lnTo>
                      <a:pt x="0" y="12"/>
                    </a:lnTo>
                    <a:lnTo>
                      <a:pt x="6" y="24"/>
                    </a:lnTo>
                    <a:lnTo>
                      <a:pt x="12" y="36"/>
                    </a:lnTo>
                    <a:lnTo>
                      <a:pt x="18" y="42"/>
                    </a:lnTo>
                    <a:lnTo>
                      <a:pt x="24" y="48"/>
                    </a:lnTo>
                    <a:lnTo>
                      <a:pt x="30" y="42"/>
                    </a:lnTo>
                    <a:lnTo>
                      <a:pt x="30" y="30"/>
                    </a:lnTo>
                    <a:lnTo>
                      <a:pt x="24" y="18"/>
                    </a:lnTo>
                    <a:close/>
                  </a:path>
                </a:pathLst>
              </a:custGeom>
              <a:solidFill>
                <a:srgbClr val="FA8086"/>
              </a:solidFill>
              <a:ln w="9525">
                <a:noFill/>
                <a:round/>
                <a:headEnd/>
                <a:tailEnd/>
              </a:ln>
            </p:spPr>
            <p:txBody>
              <a:bodyPr tIns="91440" bIns="91440"/>
              <a:lstStyle/>
              <a:p>
                <a:endParaRPr lang="en-US"/>
              </a:p>
            </p:txBody>
          </p:sp>
          <p:sp>
            <p:nvSpPr>
              <p:cNvPr id="23904" name="Freeform 310"/>
              <p:cNvSpPr>
                <a:spLocks/>
              </p:cNvSpPr>
              <p:nvPr/>
            </p:nvSpPr>
            <p:spPr bwMode="auto">
              <a:xfrm>
                <a:off x="1904" y="2951"/>
                <a:ext cx="24" cy="12"/>
              </a:xfrm>
              <a:custGeom>
                <a:avLst/>
                <a:gdLst>
                  <a:gd name="T0" fmla="*/ 18 w 24"/>
                  <a:gd name="T1" fmla="*/ 0 h 12"/>
                  <a:gd name="T2" fmla="*/ 0 w 24"/>
                  <a:gd name="T3" fmla="*/ 6 h 12"/>
                  <a:gd name="T4" fmla="*/ 6 w 24"/>
                  <a:gd name="T5" fmla="*/ 12 h 12"/>
                  <a:gd name="T6" fmla="*/ 24 w 24"/>
                  <a:gd name="T7" fmla="*/ 6 h 12"/>
                  <a:gd name="T8" fmla="*/ 18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8" y="0"/>
                    </a:moveTo>
                    <a:lnTo>
                      <a:pt x="0" y="6"/>
                    </a:lnTo>
                    <a:lnTo>
                      <a:pt x="6" y="12"/>
                    </a:lnTo>
                    <a:lnTo>
                      <a:pt x="24" y="6"/>
                    </a:lnTo>
                    <a:lnTo>
                      <a:pt x="18" y="0"/>
                    </a:lnTo>
                    <a:close/>
                  </a:path>
                </a:pathLst>
              </a:custGeom>
              <a:solidFill>
                <a:srgbClr val="FA8086"/>
              </a:solidFill>
              <a:ln w="9525">
                <a:noFill/>
                <a:round/>
                <a:headEnd/>
                <a:tailEnd/>
              </a:ln>
            </p:spPr>
            <p:txBody>
              <a:bodyPr tIns="91440" bIns="91440"/>
              <a:lstStyle/>
              <a:p>
                <a:endParaRPr lang="en-US"/>
              </a:p>
            </p:txBody>
          </p:sp>
          <p:sp>
            <p:nvSpPr>
              <p:cNvPr id="23905" name="Line 311"/>
              <p:cNvSpPr>
                <a:spLocks noChangeShapeType="1"/>
              </p:cNvSpPr>
              <p:nvPr/>
            </p:nvSpPr>
            <p:spPr bwMode="auto">
              <a:xfrm>
                <a:off x="1898" y="2963"/>
                <a:ext cx="6" cy="1"/>
              </a:xfrm>
              <a:prstGeom prst="line">
                <a:avLst/>
              </a:prstGeom>
              <a:noFill/>
              <a:ln w="19050">
                <a:solidFill>
                  <a:srgbClr val="FA8086"/>
                </a:solidFill>
                <a:round/>
                <a:headEnd/>
                <a:tailEnd/>
              </a:ln>
            </p:spPr>
            <p:txBody>
              <a:bodyPr tIns="91440" bIns="91440"/>
              <a:lstStyle/>
              <a:p>
                <a:endParaRPr lang="en-US"/>
              </a:p>
            </p:txBody>
          </p:sp>
          <p:sp>
            <p:nvSpPr>
              <p:cNvPr id="23906" name="Freeform 312"/>
              <p:cNvSpPr>
                <a:spLocks/>
              </p:cNvSpPr>
              <p:nvPr/>
            </p:nvSpPr>
            <p:spPr bwMode="auto">
              <a:xfrm>
                <a:off x="1910" y="3017"/>
                <a:ext cx="36" cy="36"/>
              </a:xfrm>
              <a:custGeom>
                <a:avLst/>
                <a:gdLst>
                  <a:gd name="T0" fmla="*/ 24 w 36"/>
                  <a:gd name="T1" fmla="*/ 12 h 36"/>
                  <a:gd name="T2" fmla="*/ 18 w 36"/>
                  <a:gd name="T3" fmla="*/ 0 h 36"/>
                  <a:gd name="T4" fmla="*/ 6 w 36"/>
                  <a:gd name="T5" fmla="*/ 0 h 36"/>
                  <a:gd name="T6" fmla="*/ 0 w 36"/>
                  <a:gd name="T7" fmla="*/ 0 h 36"/>
                  <a:gd name="T8" fmla="*/ 0 w 36"/>
                  <a:gd name="T9" fmla="*/ 0 h 36"/>
                  <a:gd name="T10" fmla="*/ 0 w 36"/>
                  <a:gd name="T11" fmla="*/ 6 h 36"/>
                  <a:gd name="T12" fmla="*/ 0 w 36"/>
                  <a:gd name="T13" fmla="*/ 12 h 36"/>
                  <a:gd name="T14" fmla="*/ 12 w 36"/>
                  <a:gd name="T15" fmla="*/ 24 h 36"/>
                  <a:gd name="T16" fmla="*/ 12 w 36"/>
                  <a:gd name="T17" fmla="*/ 24 h 36"/>
                  <a:gd name="T18" fmla="*/ 18 w 36"/>
                  <a:gd name="T19" fmla="*/ 30 h 36"/>
                  <a:gd name="T20" fmla="*/ 30 w 36"/>
                  <a:gd name="T21" fmla="*/ 36 h 36"/>
                  <a:gd name="T22" fmla="*/ 36 w 36"/>
                  <a:gd name="T23" fmla="*/ 36 h 36"/>
                  <a:gd name="T24" fmla="*/ 36 w 36"/>
                  <a:gd name="T25" fmla="*/ 36 h 36"/>
                  <a:gd name="T26" fmla="*/ 36 w 36"/>
                  <a:gd name="T27" fmla="*/ 30 h 36"/>
                  <a:gd name="T28" fmla="*/ 36 w 36"/>
                  <a:gd name="T29" fmla="*/ 18 h 36"/>
                  <a:gd name="T30" fmla="*/ 24 w 36"/>
                  <a:gd name="T31" fmla="*/ 12 h 36"/>
                  <a:gd name="T32" fmla="*/ 24 w 36"/>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24" y="12"/>
                    </a:moveTo>
                    <a:lnTo>
                      <a:pt x="18" y="0"/>
                    </a:lnTo>
                    <a:lnTo>
                      <a:pt x="6" y="0"/>
                    </a:lnTo>
                    <a:lnTo>
                      <a:pt x="0" y="0"/>
                    </a:lnTo>
                    <a:lnTo>
                      <a:pt x="0" y="6"/>
                    </a:lnTo>
                    <a:lnTo>
                      <a:pt x="0" y="12"/>
                    </a:lnTo>
                    <a:lnTo>
                      <a:pt x="12" y="24"/>
                    </a:lnTo>
                    <a:lnTo>
                      <a:pt x="18" y="30"/>
                    </a:lnTo>
                    <a:lnTo>
                      <a:pt x="30" y="36"/>
                    </a:lnTo>
                    <a:lnTo>
                      <a:pt x="36" y="36"/>
                    </a:lnTo>
                    <a:lnTo>
                      <a:pt x="36" y="30"/>
                    </a:lnTo>
                    <a:lnTo>
                      <a:pt x="36" y="18"/>
                    </a:lnTo>
                    <a:lnTo>
                      <a:pt x="24" y="12"/>
                    </a:lnTo>
                    <a:close/>
                  </a:path>
                </a:pathLst>
              </a:custGeom>
              <a:solidFill>
                <a:srgbClr val="FA8086"/>
              </a:solidFill>
              <a:ln w="9525">
                <a:noFill/>
                <a:round/>
                <a:headEnd/>
                <a:tailEnd/>
              </a:ln>
            </p:spPr>
            <p:txBody>
              <a:bodyPr tIns="91440" bIns="91440"/>
              <a:lstStyle/>
              <a:p>
                <a:endParaRPr lang="en-US"/>
              </a:p>
            </p:txBody>
          </p:sp>
          <p:sp>
            <p:nvSpPr>
              <p:cNvPr id="23907" name="Freeform 313"/>
              <p:cNvSpPr>
                <a:spLocks/>
              </p:cNvSpPr>
              <p:nvPr/>
            </p:nvSpPr>
            <p:spPr bwMode="auto">
              <a:xfrm>
                <a:off x="1940" y="3005"/>
                <a:ext cx="18" cy="18"/>
              </a:xfrm>
              <a:custGeom>
                <a:avLst/>
                <a:gdLst>
                  <a:gd name="T0" fmla="*/ 12 w 18"/>
                  <a:gd name="T1" fmla="*/ 0 h 18"/>
                  <a:gd name="T2" fmla="*/ 0 w 18"/>
                  <a:gd name="T3" fmla="*/ 12 h 18"/>
                  <a:gd name="T4" fmla="*/ 6 w 18"/>
                  <a:gd name="T5" fmla="*/ 18 h 18"/>
                  <a:gd name="T6" fmla="*/ 18 w 18"/>
                  <a:gd name="T7" fmla="*/ 6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6" y="18"/>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23908" name="Line 314"/>
              <p:cNvSpPr>
                <a:spLocks noChangeShapeType="1"/>
              </p:cNvSpPr>
              <p:nvPr/>
            </p:nvSpPr>
            <p:spPr bwMode="auto">
              <a:xfrm flipV="1">
                <a:off x="1934" y="3023"/>
                <a:ext cx="6" cy="6"/>
              </a:xfrm>
              <a:prstGeom prst="line">
                <a:avLst/>
              </a:prstGeom>
              <a:noFill/>
              <a:ln w="19050">
                <a:solidFill>
                  <a:srgbClr val="FA8086"/>
                </a:solidFill>
                <a:round/>
                <a:headEnd/>
                <a:tailEnd/>
              </a:ln>
            </p:spPr>
            <p:txBody>
              <a:bodyPr tIns="91440" bIns="91440"/>
              <a:lstStyle/>
              <a:p>
                <a:endParaRPr lang="en-US"/>
              </a:p>
            </p:txBody>
          </p:sp>
          <p:sp>
            <p:nvSpPr>
              <p:cNvPr id="23909" name="Freeform 315"/>
              <p:cNvSpPr>
                <a:spLocks/>
              </p:cNvSpPr>
              <p:nvPr/>
            </p:nvSpPr>
            <p:spPr bwMode="auto">
              <a:xfrm>
                <a:off x="1970" y="3065"/>
                <a:ext cx="42" cy="30"/>
              </a:xfrm>
              <a:custGeom>
                <a:avLst/>
                <a:gdLst>
                  <a:gd name="T0" fmla="*/ 24 w 42"/>
                  <a:gd name="T1" fmla="*/ 6 h 30"/>
                  <a:gd name="T2" fmla="*/ 12 w 42"/>
                  <a:gd name="T3" fmla="*/ 0 h 30"/>
                  <a:gd name="T4" fmla="*/ 6 w 42"/>
                  <a:gd name="T5" fmla="*/ 0 h 30"/>
                  <a:gd name="T6" fmla="*/ 0 w 42"/>
                  <a:gd name="T7" fmla="*/ 6 h 30"/>
                  <a:gd name="T8" fmla="*/ 0 w 42"/>
                  <a:gd name="T9" fmla="*/ 6 h 30"/>
                  <a:gd name="T10" fmla="*/ 0 w 42"/>
                  <a:gd name="T11" fmla="*/ 12 h 30"/>
                  <a:gd name="T12" fmla="*/ 6 w 42"/>
                  <a:gd name="T13" fmla="*/ 18 h 30"/>
                  <a:gd name="T14" fmla="*/ 18 w 42"/>
                  <a:gd name="T15" fmla="*/ 24 h 30"/>
                  <a:gd name="T16" fmla="*/ 18 w 42"/>
                  <a:gd name="T17" fmla="*/ 24 h 30"/>
                  <a:gd name="T18" fmla="*/ 30 w 42"/>
                  <a:gd name="T19" fmla="*/ 30 h 30"/>
                  <a:gd name="T20" fmla="*/ 42 w 42"/>
                  <a:gd name="T21" fmla="*/ 30 h 30"/>
                  <a:gd name="T22" fmla="*/ 42 w 42"/>
                  <a:gd name="T23" fmla="*/ 24 h 30"/>
                  <a:gd name="T24" fmla="*/ 42 w 42"/>
                  <a:gd name="T25" fmla="*/ 24 h 30"/>
                  <a:gd name="T26" fmla="*/ 42 w 42"/>
                  <a:gd name="T27" fmla="*/ 18 h 30"/>
                  <a:gd name="T28" fmla="*/ 36 w 42"/>
                  <a:gd name="T29" fmla="*/ 12 h 30"/>
                  <a:gd name="T30" fmla="*/ 24 w 42"/>
                  <a:gd name="T31" fmla="*/ 6 h 30"/>
                  <a:gd name="T32" fmla="*/ 24 w 42"/>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24" y="6"/>
                    </a:moveTo>
                    <a:lnTo>
                      <a:pt x="12" y="0"/>
                    </a:lnTo>
                    <a:lnTo>
                      <a:pt x="6" y="0"/>
                    </a:lnTo>
                    <a:lnTo>
                      <a:pt x="0" y="6"/>
                    </a:lnTo>
                    <a:lnTo>
                      <a:pt x="0" y="12"/>
                    </a:lnTo>
                    <a:lnTo>
                      <a:pt x="6" y="18"/>
                    </a:lnTo>
                    <a:lnTo>
                      <a:pt x="18" y="24"/>
                    </a:lnTo>
                    <a:lnTo>
                      <a:pt x="30" y="30"/>
                    </a:lnTo>
                    <a:lnTo>
                      <a:pt x="42" y="30"/>
                    </a:lnTo>
                    <a:lnTo>
                      <a:pt x="42" y="24"/>
                    </a:lnTo>
                    <a:lnTo>
                      <a:pt x="42" y="18"/>
                    </a:lnTo>
                    <a:lnTo>
                      <a:pt x="36" y="12"/>
                    </a:lnTo>
                    <a:lnTo>
                      <a:pt x="24" y="6"/>
                    </a:lnTo>
                    <a:close/>
                  </a:path>
                </a:pathLst>
              </a:custGeom>
              <a:solidFill>
                <a:srgbClr val="FA8086"/>
              </a:solidFill>
              <a:ln w="9525">
                <a:noFill/>
                <a:round/>
                <a:headEnd/>
                <a:tailEnd/>
              </a:ln>
            </p:spPr>
            <p:txBody>
              <a:bodyPr tIns="91440" bIns="91440"/>
              <a:lstStyle/>
              <a:p>
                <a:endParaRPr lang="en-US"/>
              </a:p>
            </p:txBody>
          </p:sp>
          <p:sp>
            <p:nvSpPr>
              <p:cNvPr id="23910" name="Freeform 316"/>
              <p:cNvSpPr>
                <a:spLocks/>
              </p:cNvSpPr>
              <p:nvPr/>
            </p:nvSpPr>
            <p:spPr bwMode="auto">
              <a:xfrm>
                <a:off x="1994" y="3047"/>
                <a:ext cx="18" cy="18"/>
              </a:xfrm>
              <a:custGeom>
                <a:avLst/>
                <a:gdLst>
                  <a:gd name="T0" fmla="*/ 12 w 18"/>
                  <a:gd name="T1" fmla="*/ 0 h 18"/>
                  <a:gd name="T2" fmla="*/ 0 w 18"/>
                  <a:gd name="T3" fmla="*/ 12 h 18"/>
                  <a:gd name="T4" fmla="*/ 12 w 18"/>
                  <a:gd name="T5" fmla="*/ 18 h 18"/>
                  <a:gd name="T6" fmla="*/ 18 w 18"/>
                  <a:gd name="T7" fmla="*/ 0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12" y="18"/>
                    </a:lnTo>
                    <a:lnTo>
                      <a:pt x="18" y="0"/>
                    </a:lnTo>
                    <a:lnTo>
                      <a:pt x="12" y="0"/>
                    </a:lnTo>
                    <a:close/>
                  </a:path>
                </a:pathLst>
              </a:custGeom>
              <a:solidFill>
                <a:srgbClr val="FA8086"/>
              </a:solidFill>
              <a:ln w="9525">
                <a:noFill/>
                <a:round/>
                <a:headEnd/>
                <a:tailEnd/>
              </a:ln>
            </p:spPr>
            <p:txBody>
              <a:bodyPr tIns="91440" bIns="91440"/>
              <a:lstStyle/>
              <a:p>
                <a:endParaRPr lang="en-US"/>
              </a:p>
            </p:txBody>
          </p:sp>
          <p:sp>
            <p:nvSpPr>
              <p:cNvPr id="23911" name="Line 317"/>
              <p:cNvSpPr>
                <a:spLocks noChangeShapeType="1"/>
              </p:cNvSpPr>
              <p:nvPr/>
            </p:nvSpPr>
            <p:spPr bwMode="auto">
              <a:xfrm flipV="1">
                <a:off x="1994" y="3065"/>
                <a:ext cx="6" cy="6"/>
              </a:xfrm>
              <a:prstGeom prst="line">
                <a:avLst/>
              </a:prstGeom>
              <a:noFill/>
              <a:ln w="19050">
                <a:solidFill>
                  <a:srgbClr val="FA8086"/>
                </a:solidFill>
                <a:round/>
                <a:headEnd/>
                <a:tailEnd/>
              </a:ln>
            </p:spPr>
            <p:txBody>
              <a:bodyPr tIns="91440" bIns="91440"/>
              <a:lstStyle/>
              <a:p>
                <a:endParaRPr lang="en-US"/>
              </a:p>
            </p:txBody>
          </p:sp>
          <p:sp>
            <p:nvSpPr>
              <p:cNvPr id="23912" name="Freeform 318"/>
              <p:cNvSpPr>
                <a:spLocks/>
              </p:cNvSpPr>
              <p:nvPr/>
            </p:nvSpPr>
            <p:spPr bwMode="auto">
              <a:xfrm>
                <a:off x="2042" y="3089"/>
                <a:ext cx="54" cy="24"/>
              </a:xfrm>
              <a:custGeom>
                <a:avLst/>
                <a:gdLst>
                  <a:gd name="T0" fmla="*/ 30 w 54"/>
                  <a:gd name="T1" fmla="*/ 0 h 24"/>
                  <a:gd name="T2" fmla="*/ 12 w 54"/>
                  <a:gd name="T3" fmla="*/ 0 h 24"/>
                  <a:gd name="T4" fmla="*/ 6 w 54"/>
                  <a:gd name="T5" fmla="*/ 6 h 24"/>
                  <a:gd name="T6" fmla="*/ 0 w 54"/>
                  <a:gd name="T7" fmla="*/ 12 h 24"/>
                  <a:gd name="T8" fmla="*/ 0 w 54"/>
                  <a:gd name="T9" fmla="*/ 12 h 24"/>
                  <a:gd name="T10" fmla="*/ 6 w 54"/>
                  <a:gd name="T11" fmla="*/ 18 h 24"/>
                  <a:gd name="T12" fmla="*/ 12 w 54"/>
                  <a:gd name="T13" fmla="*/ 18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30 w 54"/>
                  <a:gd name="T31" fmla="*/ 0 h 24"/>
                  <a:gd name="T32" fmla="*/ 30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0"/>
                    </a:moveTo>
                    <a:lnTo>
                      <a:pt x="12" y="0"/>
                    </a:lnTo>
                    <a:lnTo>
                      <a:pt x="6" y="6"/>
                    </a:lnTo>
                    <a:lnTo>
                      <a:pt x="0" y="12"/>
                    </a:lnTo>
                    <a:lnTo>
                      <a:pt x="6" y="18"/>
                    </a:lnTo>
                    <a:lnTo>
                      <a:pt x="12" y="18"/>
                    </a:lnTo>
                    <a:lnTo>
                      <a:pt x="24" y="24"/>
                    </a:lnTo>
                    <a:lnTo>
                      <a:pt x="42" y="24"/>
                    </a:lnTo>
                    <a:lnTo>
                      <a:pt x="48" y="18"/>
                    </a:lnTo>
                    <a:lnTo>
                      <a:pt x="54" y="12"/>
                    </a:lnTo>
                    <a:lnTo>
                      <a:pt x="48" y="6"/>
                    </a:lnTo>
                    <a:lnTo>
                      <a:pt x="42" y="6"/>
                    </a:lnTo>
                    <a:lnTo>
                      <a:pt x="30" y="0"/>
                    </a:lnTo>
                    <a:close/>
                  </a:path>
                </a:pathLst>
              </a:custGeom>
              <a:solidFill>
                <a:srgbClr val="FA8086"/>
              </a:solidFill>
              <a:ln w="9525">
                <a:noFill/>
                <a:round/>
                <a:headEnd/>
                <a:tailEnd/>
              </a:ln>
            </p:spPr>
            <p:txBody>
              <a:bodyPr tIns="91440" bIns="91440"/>
              <a:lstStyle/>
              <a:p>
                <a:endParaRPr lang="en-US"/>
              </a:p>
            </p:txBody>
          </p:sp>
          <p:sp>
            <p:nvSpPr>
              <p:cNvPr id="23913" name="Rectangle 319"/>
              <p:cNvSpPr>
                <a:spLocks noChangeArrowheads="1"/>
              </p:cNvSpPr>
              <p:nvPr/>
            </p:nvSpPr>
            <p:spPr bwMode="auto">
              <a:xfrm>
                <a:off x="2066" y="3065"/>
                <a:ext cx="6" cy="18"/>
              </a:xfrm>
              <a:prstGeom prst="rect">
                <a:avLst/>
              </a:prstGeom>
              <a:solidFill>
                <a:srgbClr val="FA8086"/>
              </a:solidFill>
              <a:ln w="9525">
                <a:noFill/>
                <a:miter lim="800000"/>
                <a:headEnd/>
                <a:tailEnd/>
              </a:ln>
            </p:spPr>
            <p:txBody>
              <a:bodyPr tIns="91440" bIns="91440"/>
              <a:lstStyle/>
              <a:p>
                <a:endParaRPr lang="en-US"/>
              </a:p>
            </p:txBody>
          </p:sp>
          <p:sp>
            <p:nvSpPr>
              <p:cNvPr id="23914" name="Line 320"/>
              <p:cNvSpPr>
                <a:spLocks noChangeShapeType="1"/>
              </p:cNvSpPr>
              <p:nvPr/>
            </p:nvSpPr>
            <p:spPr bwMode="auto">
              <a:xfrm flipV="1">
                <a:off x="2066" y="3083"/>
                <a:ext cx="6" cy="6"/>
              </a:xfrm>
              <a:prstGeom prst="line">
                <a:avLst/>
              </a:prstGeom>
              <a:noFill/>
              <a:ln w="19050">
                <a:solidFill>
                  <a:srgbClr val="FA8086"/>
                </a:solidFill>
                <a:round/>
                <a:headEnd/>
                <a:tailEnd/>
              </a:ln>
            </p:spPr>
            <p:txBody>
              <a:bodyPr tIns="91440" bIns="91440"/>
              <a:lstStyle/>
              <a:p>
                <a:endParaRPr lang="en-US"/>
              </a:p>
            </p:txBody>
          </p:sp>
          <p:sp>
            <p:nvSpPr>
              <p:cNvPr id="23915" name="Freeform 321"/>
              <p:cNvSpPr>
                <a:spLocks/>
              </p:cNvSpPr>
              <p:nvPr/>
            </p:nvSpPr>
            <p:spPr bwMode="auto">
              <a:xfrm>
                <a:off x="2126" y="3077"/>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24 h 30"/>
                  <a:gd name="T12" fmla="*/ 12 w 48"/>
                  <a:gd name="T13" fmla="*/ 30 h 30"/>
                  <a:gd name="T14" fmla="*/ 24 w 48"/>
                  <a:gd name="T15" fmla="*/ 24 h 30"/>
                  <a:gd name="T16" fmla="*/ 24 w 48"/>
                  <a:gd name="T17" fmla="*/ 24 h 30"/>
                  <a:gd name="T18" fmla="*/ 36 w 48"/>
                  <a:gd name="T19" fmla="*/ 18 h 30"/>
                  <a:gd name="T20" fmla="*/ 48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24"/>
                    </a:lnTo>
                    <a:lnTo>
                      <a:pt x="12" y="30"/>
                    </a:lnTo>
                    <a:lnTo>
                      <a:pt x="24" y="24"/>
                    </a:lnTo>
                    <a:lnTo>
                      <a:pt x="36" y="18"/>
                    </a:lnTo>
                    <a:lnTo>
                      <a:pt x="48" y="12"/>
                    </a:lnTo>
                    <a:lnTo>
                      <a:pt x="48" y="6"/>
                    </a:lnTo>
                    <a:lnTo>
                      <a:pt x="42"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23916" name="Freeform 322"/>
              <p:cNvSpPr>
                <a:spLocks/>
              </p:cNvSpPr>
              <p:nvPr/>
            </p:nvSpPr>
            <p:spPr bwMode="auto">
              <a:xfrm>
                <a:off x="2132" y="3053"/>
                <a:ext cx="12" cy="24"/>
              </a:xfrm>
              <a:custGeom>
                <a:avLst/>
                <a:gdLst>
                  <a:gd name="T0" fmla="*/ 0 w 12"/>
                  <a:gd name="T1" fmla="*/ 6 h 24"/>
                  <a:gd name="T2" fmla="*/ 6 w 12"/>
                  <a:gd name="T3" fmla="*/ 24 h 24"/>
                  <a:gd name="T4" fmla="*/ 12 w 12"/>
                  <a:gd name="T5" fmla="*/ 18 h 24"/>
                  <a:gd name="T6" fmla="*/ 6 w 12"/>
                  <a:gd name="T7" fmla="*/ 0 h 24"/>
                  <a:gd name="T8" fmla="*/ 0 w 12"/>
                  <a:gd name="T9" fmla="*/ 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6"/>
                    </a:moveTo>
                    <a:lnTo>
                      <a:pt x="6" y="24"/>
                    </a:lnTo>
                    <a:lnTo>
                      <a:pt x="12" y="18"/>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917" name="Line 323"/>
              <p:cNvSpPr>
                <a:spLocks noChangeShapeType="1"/>
              </p:cNvSpPr>
              <p:nvPr/>
            </p:nvSpPr>
            <p:spPr bwMode="auto">
              <a:xfrm flipV="1">
                <a:off x="2144" y="3077"/>
                <a:ext cx="1" cy="6"/>
              </a:xfrm>
              <a:prstGeom prst="line">
                <a:avLst/>
              </a:prstGeom>
              <a:noFill/>
              <a:ln w="19050">
                <a:solidFill>
                  <a:srgbClr val="FA8086"/>
                </a:solidFill>
                <a:round/>
                <a:headEnd/>
                <a:tailEnd/>
              </a:ln>
            </p:spPr>
            <p:txBody>
              <a:bodyPr tIns="91440" bIns="91440"/>
              <a:lstStyle/>
              <a:p>
                <a:endParaRPr lang="en-US"/>
              </a:p>
            </p:txBody>
          </p:sp>
          <p:sp>
            <p:nvSpPr>
              <p:cNvPr id="23918" name="Freeform 324"/>
              <p:cNvSpPr>
                <a:spLocks/>
              </p:cNvSpPr>
              <p:nvPr/>
            </p:nvSpPr>
            <p:spPr bwMode="auto">
              <a:xfrm>
                <a:off x="2198" y="3035"/>
                <a:ext cx="42" cy="36"/>
              </a:xfrm>
              <a:custGeom>
                <a:avLst/>
                <a:gdLst>
                  <a:gd name="T0" fmla="*/ 12 w 42"/>
                  <a:gd name="T1" fmla="*/ 12 h 36"/>
                  <a:gd name="T2" fmla="*/ 0 w 42"/>
                  <a:gd name="T3" fmla="*/ 18 h 36"/>
                  <a:gd name="T4" fmla="*/ 0 w 42"/>
                  <a:gd name="T5" fmla="*/ 30 h 36"/>
                  <a:gd name="T6" fmla="*/ 0 w 42"/>
                  <a:gd name="T7" fmla="*/ 36 h 36"/>
                  <a:gd name="T8" fmla="*/ 0 w 42"/>
                  <a:gd name="T9" fmla="*/ 36 h 36"/>
                  <a:gd name="T10" fmla="*/ 6 w 42"/>
                  <a:gd name="T11" fmla="*/ 36 h 36"/>
                  <a:gd name="T12" fmla="*/ 18 w 42"/>
                  <a:gd name="T13" fmla="*/ 36 h 36"/>
                  <a:gd name="T14" fmla="*/ 24 w 42"/>
                  <a:gd name="T15" fmla="*/ 24 h 36"/>
                  <a:gd name="T16" fmla="*/ 24 w 42"/>
                  <a:gd name="T17" fmla="*/ 24 h 36"/>
                  <a:gd name="T18" fmla="*/ 36 w 42"/>
                  <a:gd name="T19" fmla="*/ 18 h 36"/>
                  <a:gd name="T20" fmla="*/ 42 w 42"/>
                  <a:gd name="T21" fmla="*/ 6 h 36"/>
                  <a:gd name="T22" fmla="*/ 36 w 42"/>
                  <a:gd name="T23" fmla="*/ 0 h 36"/>
                  <a:gd name="T24" fmla="*/ 36 w 42"/>
                  <a:gd name="T25" fmla="*/ 0 h 36"/>
                  <a:gd name="T26" fmla="*/ 30 w 42"/>
                  <a:gd name="T27" fmla="*/ 0 h 36"/>
                  <a:gd name="T28" fmla="*/ 24 w 42"/>
                  <a:gd name="T29" fmla="*/ 6 h 36"/>
                  <a:gd name="T30" fmla="*/ 12 w 42"/>
                  <a:gd name="T31" fmla="*/ 12 h 36"/>
                  <a:gd name="T32" fmla="*/ 12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12"/>
                    </a:moveTo>
                    <a:lnTo>
                      <a:pt x="0" y="18"/>
                    </a:lnTo>
                    <a:lnTo>
                      <a:pt x="0" y="30"/>
                    </a:lnTo>
                    <a:lnTo>
                      <a:pt x="0" y="36"/>
                    </a:lnTo>
                    <a:lnTo>
                      <a:pt x="6" y="36"/>
                    </a:lnTo>
                    <a:lnTo>
                      <a:pt x="18" y="36"/>
                    </a:lnTo>
                    <a:lnTo>
                      <a:pt x="24" y="24"/>
                    </a:lnTo>
                    <a:lnTo>
                      <a:pt x="36" y="18"/>
                    </a:lnTo>
                    <a:lnTo>
                      <a:pt x="42" y="6"/>
                    </a:lnTo>
                    <a:lnTo>
                      <a:pt x="36" y="0"/>
                    </a:lnTo>
                    <a:lnTo>
                      <a:pt x="30" y="0"/>
                    </a:lnTo>
                    <a:lnTo>
                      <a:pt x="24" y="6"/>
                    </a:lnTo>
                    <a:lnTo>
                      <a:pt x="12" y="12"/>
                    </a:lnTo>
                    <a:close/>
                  </a:path>
                </a:pathLst>
              </a:custGeom>
              <a:solidFill>
                <a:srgbClr val="FA8086"/>
              </a:solidFill>
              <a:ln w="9525">
                <a:noFill/>
                <a:round/>
                <a:headEnd/>
                <a:tailEnd/>
              </a:ln>
            </p:spPr>
            <p:txBody>
              <a:bodyPr tIns="91440" bIns="91440"/>
              <a:lstStyle/>
              <a:p>
                <a:endParaRPr lang="en-US"/>
              </a:p>
            </p:txBody>
          </p:sp>
          <p:sp>
            <p:nvSpPr>
              <p:cNvPr id="23919" name="Freeform 325"/>
              <p:cNvSpPr>
                <a:spLocks/>
              </p:cNvSpPr>
              <p:nvPr/>
            </p:nvSpPr>
            <p:spPr bwMode="auto">
              <a:xfrm>
                <a:off x="2186" y="3023"/>
                <a:ext cx="24" cy="18"/>
              </a:xfrm>
              <a:custGeom>
                <a:avLst/>
                <a:gdLst>
                  <a:gd name="T0" fmla="*/ 0 w 24"/>
                  <a:gd name="T1" fmla="*/ 6 h 18"/>
                  <a:gd name="T2" fmla="*/ 18 w 24"/>
                  <a:gd name="T3" fmla="*/ 18 h 18"/>
                  <a:gd name="T4" fmla="*/ 24 w 24"/>
                  <a:gd name="T5" fmla="*/ 12 h 18"/>
                  <a:gd name="T6" fmla="*/ 6 w 24"/>
                  <a:gd name="T7" fmla="*/ 0 h 18"/>
                  <a:gd name="T8" fmla="*/ 0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18" y="18"/>
                    </a:lnTo>
                    <a:lnTo>
                      <a:pt x="24"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920" name="Line 326"/>
              <p:cNvSpPr>
                <a:spLocks noChangeShapeType="1"/>
              </p:cNvSpPr>
              <p:nvPr/>
            </p:nvSpPr>
            <p:spPr bwMode="auto">
              <a:xfrm flipH="1" flipV="1">
                <a:off x="2204" y="3041"/>
                <a:ext cx="6" cy="6"/>
              </a:xfrm>
              <a:prstGeom prst="line">
                <a:avLst/>
              </a:prstGeom>
              <a:noFill/>
              <a:ln w="19050">
                <a:solidFill>
                  <a:srgbClr val="FA8086"/>
                </a:solidFill>
                <a:round/>
                <a:headEnd/>
                <a:tailEnd/>
              </a:ln>
            </p:spPr>
            <p:txBody>
              <a:bodyPr tIns="91440" bIns="91440"/>
              <a:lstStyle/>
              <a:p>
                <a:endParaRPr lang="en-US"/>
              </a:p>
            </p:txBody>
          </p:sp>
          <p:sp>
            <p:nvSpPr>
              <p:cNvPr id="23921" name="Freeform 327"/>
              <p:cNvSpPr>
                <a:spLocks/>
              </p:cNvSpPr>
              <p:nvPr/>
            </p:nvSpPr>
            <p:spPr bwMode="auto">
              <a:xfrm>
                <a:off x="2252" y="2969"/>
                <a:ext cx="30" cy="48"/>
              </a:xfrm>
              <a:custGeom>
                <a:avLst/>
                <a:gdLst>
                  <a:gd name="T0" fmla="*/ 6 w 30"/>
                  <a:gd name="T1" fmla="*/ 18 h 48"/>
                  <a:gd name="T2" fmla="*/ 0 w 30"/>
                  <a:gd name="T3" fmla="*/ 30 h 48"/>
                  <a:gd name="T4" fmla="*/ 0 w 30"/>
                  <a:gd name="T5" fmla="*/ 42 h 48"/>
                  <a:gd name="T6" fmla="*/ 0 w 30"/>
                  <a:gd name="T7" fmla="*/ 48 h 48"/>
                  <a:gd name="T8" fmla="*/ 0 w 30"/>
                  <a:gd name="T9" fmla="*/ 48 h 48"/>
                  <a:gd name="T10" fmla="*/ 12 w 30"/>
                  <a:gd name="T11" fmla="*/ 48 h 48"/>
                  <a:gd name="T12" fmla="*/ 18 w 30"/>
                  <a:gd name="T13" fmla="*/ 42 h 48"/>
                  <a:gd name="T14" fmla="*/ 24 w 30"/>
                  <a:gd name="T15" fmla="*/ 30 h 48"/>
                  <a:gd name="T16" fmla="*/ 24 w 30"/>
                  <a:gd name="T17" fmla="*/ 30 h 48"/>
                  <a:gd name="T18" fmla="*/ 30 w 30"/>
                  <a:gd name="T19" fmla="*/ 18 h 48"/>
                  <a:gd name="T20" fmla="*/ 30 w 30"/>
                  <a:gd name="T21" fmla="*/ 6 h 48"/>
                  <a:gd name="T22" fmla="*/ 24 w 30"/>
                  <a:gd name="T23" fmla="*/ 0 h 48"/>
                  <a:gd name="T24" fmla="*/ 24 w 30"/>
                  <a:gd name="T25" fmla="*/ 0 h 48"/>
                  <a:gd name="T26" fmla="*/ 18 w 30"/>
                  <a:gd name="T27" fmla="*/ 0 h 48"/>
                  <a:gd name="T28" fmla="*/ 12 w 30"/>
                  <a:gd name="T29" fmla="*/ 12 h 48"/>
                  <a:gd name="T30" fmla="*/ 6 w 30"/>
                  <a:gd name="T31" fmla="*/ 18 h 48"/>
                  <a:gd name="T32" fmla="*/ 6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18"/>
                    </a:moveTo>
                    <a:lnTo>
                      <a:pt x="0" y="30"/>
                    </a:lnTo>
                    <a:lnTo>
                      <a:pt x="0" y="42"/>
                    </a:lnTo>
                    <a:lnTo>
                      <a:pt x="0" y="48"/>
                    </a:lnTo>
                    <a:lnTo>
                      <a:pt x="12" y="48"/>
                    </a:lnTo>
                    <a:lnTo>
                      <a:pt x="18" y="42"/>
                    </a:lnTo>
                    <a:lnTo>
                      <a:pt x="24" y="30"/>
                    </a:lnTo>
                    <a:lnTo>
                      <a:pt x="30" y="18"/>
                    </a:lnTo>
                    <a:lnTo>
                      <a:pt x="30" y="6"/>
                    </a:lnTo>
                    <a:lnTo>
                      <a:pt x="24" y="0"/>
                    </a:lnTo>
                    <a:lnTo>
                      <a:pt x="18" y="0"/>
                    </a:lnTo>
                    <a:lnTo>
                      <a:pt x="12" y="12"/>
                    </a:lnTo>
                    <a:lnTo>
                      <a:pt x="6" y="18"/>
                    </a:lnTo>
                    <a:close/>
                  </a:path>
                </a:pathLst>
              </a:custGeom>
              <a:solidFill>
                <a:srgbClr val="FA8086"/>
              </a:solidFill>
              <a:ln w="9525">
                <a:noFill/>
                <a:round/>
                <a:headEnd/>
                <a:tailEnd/>
              </a:ln>
            </p:spPr>
            <p:txBody>
              <a:bodyPr tIns="91440" bIns="91440"/>
              <a:lstStyle/>
              <a:p>
                <a:endParaRPr lang="en-US"/>
              </a:p>
            </p:txBody>
          </p:sp>
          <p:sp>
            <p:nvSpPr>
              <p:cNvPr id="23922" name="Freeform 328"/>
              <p:cNvSpPr>
                <a:spLocks/>
              </p:cNvSpPr>
              <p:nvPr/>
            </p:nvSpPr>
            <p:spPr bwMode="auto">
              <a:xfrm>
                <a:off x="2228" y="2975"/>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923" name="Line 329"/>
              <p:cNvSpPr>
                <a:spLocks noChangeShapeType="1"/>
              </p:cNvSpPr>
              <p:nvPr/>
            </p:nvSpPr>
            <p:spPr bwMode="auto">
              <a:xfrm flipH="1">
                <a:off x="2252" y="2987"/>
                <a:ext cx="6" cy="1"/>
              </a:xfrm>
              <a:prstGeom prst="line">
                <a:avLst/>
              </a:prstGeom>
              <a:noFill/>
              <a:ln w="19050">
                <a:solidFill>
                  <a:srgbClr val="FA8086"/>
                </a:solidFill>
                <a:round/>
                <a:headEnd/>
                <a:tailEnd/>
              </a:ln>
            </p:spPr>
            <p:txBody>
              <a:bodyPr tIns="91440" bIns="91440"/>
              <a:lstStyle/>
              <a:p>
                <a:endParaRPr lang="en-US"/>
              </a:p>
            </p:txBody>
          </p:sp>
          <p:sp>
            <p:nvSpPr>
              <p:cNvPr id="23924" name="Freeform 330"/>
              <p:cNvSpPr>
                <a:spLocks/>
              </p:cNvSpPr>
              <p:nvPr/>
            </p:nvSpPr>
            <p:spPr bwMode="auto">
              <a:xfrm>
                <a:off x="2276" y="2897"/>
                <a:ext cx="24" cy="48"/>
              </a:xfrm>
              <a:custGeom>
                <a:avLst/>
                <a:gdLst>
                  <a:gd name="T0" fmla="*/ 0 w 24"/>
                  <a:gd name="T1" fmla="*/ 24 h 48"/>
                  <a:gd name="T2" fmla="*/ 0 w 24"/>
                  <a:gd name="T3" fmla="*/ 36 h 48"/>
                  <a:gd name="T4" fmla="*/ 6 w 24"/>
                  <a:gd name="T5" fmla="*/ 42 h 48"/>
                  <a:gd name="T6" fmla="*/ 12 w 24"/>
                  <a:gd name="T7" fmla="*/ 48 h 48"/>
                  <a:gd name="T8" fmla="*/ 12 w 24"/>
                  <a:gd name="T9" fmla="*/ 48 h 48"/>
                  <a:gd name="T10" fmla="*/ 18 w 24"/>
                  <a:gd name="T11" fmla="*/ 42 h 48"/>
                  <a:gd name="T12" fmla="*/ 18 w 24"/>
                  <a:gd name="T13" fmla="*/ 36 h 48"/>
                  <a:gd name="T14" fmla="*/ 24 w 24"/>
                  <a:gd name="T15" fmla="*/ 24 h 48"/>
                  <a:gd name="T16" fmla="*/ 24 w 24"/>
                  <a:gd name="T17" fmla="*/ 24 h 48"/>
                  <a:gd name="T18" fmla="*/ 24 w 24"/>
                  <a:gd name="T19" fmla="*/ 12 h 48"/>
                  <a:gd name="T20" fmla="*/ 18 w 24"/>
                  <a:gd name="T21" fmla="*/ 0 h 48"/>
                  <a:gd name="T22" fmla="*/ 12 w 24"/>
                  <a:gd name="T23" fmla="*/ 0 h 48"/>
                  <a:gd name="T24" fmla="*/ 12 w 24"/>
                  <a:gd name="T25" fmla="*/ 0 h 48"/>
                  <a:gd name="T26" fmla="*/ 6 w 24"/>
                  <a:gd name="T27" fmla="*/ 0 h 48"/>
                  <a:gd name="T28" fmla="*/ 6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6" y="42"/>
                    </a:lnTo>
                    <a:lnTo>
                      <a:pt x="12" y="48"/>
                    </a:lnTo>
                    <a:lnTo>
                      <a:pt x="18" y="42"/>
                    </a:lnTo>
                    <a:lnTo>
                      <a:pt x="18" y="36"/>
                    </a:lnTo>
                    <a:lnTo>
                      <a:pt x="24" y="24"/>
                    </a:lnTo>
                    <a:lnTo>
                      <a:pt x="24" y="12"/>
                    </a:lnTo>
                    <a:lnTo>
                      <a:pt x="18" y="0"/>
                    </a:lnTo>
                    <a:lnTo>
                      <a:pt x="12" y="0"/>
                    </a:lnTo>
                    <a:lnTo>
                      <a:pt x="6"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3925" name="Rectangle 331"/>
              <p:cNvSpPr>
                <a:spLocks noChangeArrowheads="1"/>
              </p:cNvSpPr>
              <p:nvPr/>
            </p:nvSpPr>
            <p:spPr bwMode="auto">
              <a:xfrm>
                <a:off x="2246" y="2915"/>
                <a:ext cx="24" cy="6"/>
              </a:xfrm>
              <a:prstGeom prst="rect">
                <a:avLst/>
              </a:prstGeom>
              <a:solidFill>
                <a:srgbClr val="FA8086"/>
              </a:solidFill>
              <a:ln w="9525">
                <a:noFill/>
                <a:miter lim="800000"/>
                <a:headEnd/>
                <a:tailEnd/>
              </a:ln>
            </p:spPr>
            <p:txBody>
              <a:bodyPr tIns="91440" bIns="91440"/>
              <a:lstStyle/>
              <a:p>
                <a:endParaRPr lang="en-US"/>
              </a:p>
            </p:txBody>
          </p:sp>
          <p:sp>
            <p:nvSpPr>
              <p:cNvPr id="23926" name="Line 332"/>
              <p:cNvSpPr>
                <a:spLocks noChangeShapeType="1"/>
              </p:cNvSpPr>
              <p:nvPr/>
            </p:nvSpPr>
            <p:spPr bwMode="auto">
              <a:xfrm flipH="1">
                <a:off x="2270" y="2921"/>
                <a:ext cx="6" cy="1"/>
              </a:xfrm>
              <a:prstGeom prst="line">
                <a:avLst/>
              </a:prstGeom>
              <a:noFill/>
              <a:ln w="19050">
                <a:solidFill>
                  <a:srgbClr val="FA8086"/>
                </a:solidFill>
                <a:round/>
                <a:headEnd/>
                <a:tailEnd/>
              </a:ln>
            </p:spPr>
            <p:txBody>
              <a:bodyPr tIns="91440" bIns="91440"/>
              <a:lstStyle/>
              <a:p>
                <a:endParaRPr lang="en-US"/>
              </a:p>
            </p:txBody>
          </p:sp>
          <p:sp>
            <p:nvSpPr>
              <p:cNvPr id="23927" name="Freeform 333"/>
              <p:cNvSpPr>
                <a:spLocks/>
              </p:cNvSpPr>
              <p:nvPr/>
            </p:nvSpPr>
            <p:spPr bwMode="auto">
              <a:xfrm>
                <a:off x="2264" y="2819"/>
                <a:ext cx="24" cy="48"/>
              </a:xfrm>
              <a:custGeom>
                <a:avLst/>
                <a:gdLst>
                  <a:gd name="T0" fmla="*/ 6 w 24"/>
                  <a:gd name="T1" fmla="*/ 30 h 48"/>
                  <a:gd name="T2" fmla="*/ 6 w 24"/>
                  <a:gd name="T3" fmla="*/ 42 h 48"/>
                  <a:gd name="T4" fmla="*/ 18 w 24"/>
                  <a:gd name="T5" fmla="*/ 48 h 48"/>
                  <a:gd name="T6" fmla="*/ 24 w 24"/>
                  <a:gd name="T7" fmla="*/ 48 h 48"/>
                  <a:gd name="T8" fmla="*/ 24 w 24"/>
                  <a:gd name="T9" fmla="*/ 48 h 48"/>
                  <a:gd name="T10" fmla="*/ 24 w 24"/>
                  <a:gd name="T11" fmla="*/ 42 h 48"/>
                  <a:gd name="T12" fmla="*/ 24 w 24"/>
                  <a:gd name="T13" fmla="*/ 36 h 48"/>
                  <a:gd name="T14" fmla="*/ 24 w 24"/>
                  <a:gd name="T15" fmla="*/ 24 h 48"/>
                  <a:gd name="T16" fmla="*/ 24 w 24"/>
                  <a:gd name="T17" fmla="*/ 24 h 48"/>
                  <a:gd name="T18" fmla="*/ 18 w 24"/>
                  <a:gd name="T19" fmla="*/ 12 h 48"/>
                  <a:gd name="T20" fmla="*/ 12 w 24"/>
                  <a:gd name="T21" fmla="*/ 6 h 48"/>
                  <a:gd name="T22" fmla="*/ 6 w 24"/>
                  <a:gd name="T23" fmla="*/ 0 h 48"/>
                  <a:gd name="T24" fmla="*/ 6 w 24"/>
                  <a:gd name="T25" fmla="*/ 0 h 48"/>
                  <a:gd name="T26" fmla="*/ 0 w 24"/>
                  <a:gd name="T27" fmla="*/ 6 h 48"/>
                  <a:gd name="T28" fmla="*/ 0 w 24"/>
                  <a:gd name="T29" fmla="*/ 18 h 48"/>
                  <a:gd name="T30" fmla="*/ 6 w 24"/>
                  <a:gd name="T31" fmla="*/ 30 h 48"/>
                  <a:gd name="T32" fmla="*/ 6 w 24"/>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6" y="30"/>
                    </a:moveTo>
                    <a:lnTo>
                      <a:pt x="6" y="42"/>
                    </a:lnTo>
                    <a:lnTo>
                      <a:pt x="18" y="48"/>
                    </a:lnTo>
                    <a:lnTo>
                      <a:pt x="24" y="48"/>
                    </a:lnTo>
                    <a:lnTo>
                      <a:pt x="24" y="42"/>
                    </a:lnTo>
                    <a:lnTo>
                      <a:pt x="24" y="36"/>
                    </a:lnTo>
                    <a:lnTo>
                      <a:pt x="24" y="24"/>
                    </a:lnTo>
                    <a:lnTo>
                      <a:pt x="18" y="12"/>
                    </a:lnTo>
                    <a:lnTo>
                      <a:pt x="12" y="6"/>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23928" name="Freeform 334"/>
              <p:cNvSpPr>
                <a:spLocks/>
              </p:cNvSpPr>
              <p:nvPr/>
            </p:nvSpPr>
            <p:spPr bwMode="auto">
              <a:xfrm>
                <a:off x="2240" y="2849"/>
                <a:ext cx="24" cy="12"/>
              </a:xfrm>
              <a:custGeom>
                <a:avLst/>
                <a:gdLst>
                  <a:gd name="T0" fmla="*/ 0 w 24"/>
                  <a:gd name="T1" fmla="*/ 12 h 12"/>
                  <a:gd name="T2" fmla="*/ 24 w 24"/>
                  <a:gd name="T3" fmla="*/ 6 h 12"/>
                  <a:gd name="T4" fmla="*/ 18 w 24"/>
                  <a:gd name="T5" fmla="*/ 0 h 12"/>
                  <a:gd name="T6" fmla="*/ 0 w 24"/>
                  <a:gd name="T7" fmla="*/ 6 h 12"/>
                  <a:gd name="T8" fmla="*/ 0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12"/>
                    </a:moveTo>
                    <a:lnTo>
                      <a:pt x="24" y="6"/>
                    </a:lnTo>
                    <a:lnTo>
                      <a:pt x="18" y="0"/>
                    </a:lnTo>
                    <a:lnTo>
                      <a:pt x="0" y="6"/>
                    </a:lnTo>
                    <a:lnTo>
                      <a:pt x="0" y="12"/>
                    </a:lnTo>
                    <a:close/>
                  </a:path>
                </a:pathLst>
              </a:custGeom>
              <a:solidFill>
                <a:srgbClr val="FA8086"/>
              </a:solidFill>
              <a:ln w="9525">
                <a:noFill/>
                <a:round/>
                <a:headEnd/>
                <a:tailEnd/>
              </a:ln>
            </p:spPr>
            <p:txBody>
              <a:bodyPr tIns="91440" bIns="91440"/>
              <a:lstStyle/>
              <a:p>
                <a:endParaRPr lang="en-US"/>
              </a:p>
            </p:txBody>
          </p:sp>
          <p:sp>
            <p:nvSpPr>
              <p:cNvPr id="23929" name="Line 335"/>
              <p:cNvSpPr>
                <a:spLocks noChangeShapeType="1"/>
              </p:cNvSpPr>
              <p:nvPr/>
            </p:nvSpPr>
            <p:spPr bwMode="auto">
              <a:xfrm flipH="1">
                <a:off x="2258" y="2849"/>
                <a:ext cx="12" cy="1"/>
              </a:xfrm>
              <a:prstGeom prst="line">
                <a:avLst/>
              </a:prstGeom>
              <a:noFill/>
              <a:ln w="19050">
                <a:solidFill>
                  <a:srgbClr val="FA8086"/>
                </a:solidFill>
                <a:round/>
                <a:headEnd/>
                <a:tailEnd/>
              </a:ln>
            </p:spPr>
            <p:txBody>
              <a:bodyPr tIns="91440" bIns="91440"/>
              <a:lstStyle/>
              <a:p>
                <a:endParaRPr lang="en-US"/>
              </a:p>
            </p:txBody>
          </p:sp>
          <p:sp>
            <p:nvSpPr>
              <p:cNvPr id="23930" name="Freeform 336"/>
              <p:cNvSpPr>
                <a:spLocks/>
              </p:cNvSpPr>
              <p:nvPr/>
            </p:nvSpPr>
            <p:spPr bwMode="auto">
              <a:xfrm>
                <a:off x="2204" y="2789"/>
                <a:ext cx="24" cy="18"/>
              </a:xfrm>
              <a:custGeom>
                <a:avLst/>
                <a:gdLst>
                  <a:gd name="T0" fmla="*/ 6 w 24"/>
                  <a:gd name="T1" fmla="*/ 18 h 18"/>
                  <a:gd name="T2" fmla="*/ 24 w 24"/>
                  <a:gd name="T3" fmla="*/ 6 h 18"/>
                  <a:gd name="T4" fmla="*/ 18 w 24"/>
                  <a:gd name="T5" fmla="*/ 0 h 18"/>
                  <a:gd name="T6" fmla="*/ 0 w 24"/>
                  <a:gd name="T7" fmla="*/ 12 h 18"/>
                  <a:gd name="T8" fmla="*/ 6 w 24"/>
                  <a:gd name="T9" fmla="*/ 18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6" y="18"/>
                    </a:moveTo>
                    <a:lnTo>
                      <a:pt x="24" y="6"/>
                    </a:lnTo>
                    <a:lnTo>
                      <a:pt x="18" y="0"/>
                    </a:lnTo>
                    <a:lnTo>
                      <a:pt x="0" y="12"/>
                    </a:lnTo>
                    <a:lnTo>
                      <a:pt x="6" y="18"/>
                    </a:lnTo>
                    <a:close/>
                  </a:path>
                </a:pathLst>
              </a:custGeom>
              <a:solidFill>
                <a:srgbClr val="FA8086"/>
              </a:solidFill>
              <a:ln w="9525">
                <a:noFill/>
                <a:round/>
                <a:headEnd/>
                <a:tailEnd/>
              </a:ln>
            </p:spPr>
            <p:txBody>
              <a:bodyPr tIns="91440" bIns="91440"/>
              <a:lstStyle/>
              <a:p>
                <a:endParaRPr lang="en-US"/>
              </a:p>
            </p:txBody>
          </p:sp>
          <p:sp>
            <p:nvSpPr>
              <p:cNvPr id="23931" name="Line 337"/>
              <p:cNvSpPr>
                <a:spLocks noChangeShapeType="1"/>
              </p:cNvSpPr>
              <p:nvPr/>
            </p:nvSpPr>
            <p:spPr bwMode="auto">
              <a:xfrm flipH="1">
                <a:off x="2222" y="2783"/>
                <a:ext cx="6" cy="6"/>
              </a:xfrm>
              <a:prstGeom prst="line">
                <a:avLst/>
              </a:prstGeom>
              <a:noFill/>
              <a:ln w="19050">
                <a:solidFill>
                  <a:srgbClr val="FA8086"/>
                </a:solidFill>
                <a:round/>
                <a:headEnd/>
                <a:tailEnd/>
              </a:ln>
            </p:spPr>
            <p:txBody>
              <a:bodyPr tIns="91440" bIns="91440"/>
              <a:lstStyle/>
              <a:p>
                <a:endParaRPr lang="en-US"/>
              </a:p>
            </p:txBody>
          </p:sp>
          <p:sp>
            <p:nvSpPr>
              <p:cNvPr id="23932" name="Freeform 338"/>
              <p:cNvSpPr>
                <a:spLocks/>
              </p:cNvSpPr>
              <p:nvPr/>
            </p:nvSpPr>
            <p:spPr bwMode="auto">
              <a:xfrm>
                <a:off x="2156" y="2717"/>
                <a:ext cx="42" cy="30"/>
              </a:xfrm>
              <a:custGeom>
                <a:avLst/>
                <a:gdLst>
                  <a:gd name="T0" fmla="*/ 18 w 42"/>
                  <a:gd name="T1" fmla="*/ 24 h 30"/>
                  <a:gd name="T2" fmla="*/ 30 w 42"/>
                  <a:gd name="T3" fmla="*/ 30 h 30"/>
                  <a:gd name="T4" fmla="*/ 36 w 42"/>
                  <a:gd name="T5" fmla="*/ 30 h 30"/>
                  <a:gd name="T6" fmla="*/ 42 w 42"/>
                  <a:gd name="T7" fmla="*/ 24 h 30"/>
                  <a:gd name="T8" fmla="*/ 42 w 42"/>
                  <a:gd name="T9" fmla="*/ 24 h 30"/>
                  <a:gd name="T10" fmla="*/ 42 w 42"/>
                  <a:gd name="T11" fmla="*/ 18 h 30"/>
                  <a:gd name="T12" fmla="*/ 36 w 42"/>
                  <a:gd name="T13" fmla="*/ 12 h 30"/>
                  <a:gd name="T14" fmla="*/ 24 w 42"/>
                  <a:gd name="T15" fmla="*/ 6 h 30"/>
                  <a:gd name="T16" fmla="*/ 24 w 42"/>
                  <a:gd name="T17" fmla="*/ 6 h 30"/>
                  <a:gd name="T18" fmla="*/ 12 w 42"/>
                  <a:gd name="T19" fmla="*/ 0 h 30"/>
                  <a:gd name="T20" fmla="*/ 6 w 42"/>
                  <a:gd name="T21" fmla="*/ 0 h 30"/>
                  <a:gd name="T22" fmla="*/ 0 w 42"/>
                  <a:gd name="T23" fmla="*/ 6 h 30"/>
                  <a:gd name="T24" fmla="*/ 0 w 42"/>
                  <a:gd name="T25" fmla="*/ 6 h 30"/>
                  <a:gd name="T26" fmla="*/ 0 w 42"/>
                  <a:gd name="T27" fmla="*/ 12 h 30"/>
                  <a:gd name="T28" fmla="*/ 6 w 42"/>
                  <a:gd name="T29" fmla="*/ 18 h 30"/>
                  <a:gd name="T30" fmla="*/ 18 w 42"/>
                  <a:gd name="T31" fmla="*/ 24 h 30"/>
                  <a:gd name="T32" fmla="*/ 18 w 42"/>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18" y="24"/>
                    </a:moveTo>
                    <a:lnTo>
                      <a:pt x="30" y="30"/>
                    </a:lnTo>
                    <a:lnTo>
                      <a:pt x="36" y="30"/>
                    </a:lnTo>
                    <a:lnTo>
                      <a:pt x="42" y="24"/>
                    </a:lnTo>
                    <a:lnTo>
                      <a:pt x="42" y="18"/>
                    </a:lnTo>
                    <a:lnTo>
                      <a:pt x="36" y="12"/>
                    </a:lnTo>
                    <a:lnTo>
                      <a:pt x="24" y="6"/>
                    </a:lnTo>
                    <a:lnTo>
                      <a:pt x="12" y="0"/>
                    </a:lnTo>
                    <a:lnTo>
                      <a:pt x="6" y="0"/>
                    </a:lnTo>
                    <a:lnTo>
                      <a:pt x="0" y="6"/>
                    </a:lnTo>
                    <a:lnTo>
                      <a:pt x="0" y="12"/>
                    </a:lnTo>
                    <a:lnTo>
                      <a:pt x="6" y="18"/>
                    </a:lnTo>
                    <a:lnTo>
                      <a:pt x="18" y="24"/>
                    </a:lnTo>
                    <a:close/>
                  </a:path>
                </a:pathLst>
              </a:custGeom>
              <a:solidFill>
                <a:srgbClr val="FA8086"/>
              </a:solidFill>
              <a:ln w="9525">
                <a:noFill/>
                <a:round/>
                <a:headEnd/>
                <a:tailEnd/>
              </a:ln>
            </p:spPr>
            <p:txBody>
              <a:bodyPr tIns="91440" bIns="91440"/>
              <a:lstStyle/>
              <a:p>
                <a:endParaRPr lang="en-US"/>
              </a:p>
            </p:txBody>
          </p:sp>
          <p:sp>
            <p:nvSpPr>
              <p:cNvPr id="23933" name="Freeform 339"/>
              <p:cNvSpPr>
                <a:spLocks/>
              </p:cNvSpPr>
              <p:nvPr/>
            </p:nvSpPr>
            <p:spPr bwMode="auto">
              <a:xfrm>
                <a:off x="2222" y="2753"/>
                <a:ext cx="42" cy="42"/>
              </a:xfrm>
              <a:custGeom>
                <a:avLst/>
                <a:gdLst>
                  <a:gd name="T0" fmla="*/ 12 w 42"/>
                  <a:gd name="T1" fmla="*/ 30 h 42"/>
                  <a:gd name="T2" fmla="*/ 24 w 42"/>
                  <a:gd name="T3" fmla="*/ 36 h 42"/>
                  <a:gd name="T4" fmla="*/ 30 w 42"/>
                  <a:gd name="T5" fmla="*/ 42 h 42"/>
                  <a:gd name="T6" fmla="*/ 36 w 42"/>
                  <a:gd name="T7" fmla="*/ 42 h 42"/>
                  <a:gd name="T8" fmla="*/ 36 w 42"/>
                  <a:gd name="T9" fmla="*/ 42 h 42"/>
                  <a:gd name="T10" fmla="*/ 42 w 42"/>
                  <a:gd name="T11" fmla="*/ 36 h 42"/>
                  <a:gd name="T12" fmla="*/ 36 w 42"/>
                  <a:gd name="T13" fmla="*/ 24 h 42"/>
                  <a:gd name="T14" fmla="*/ 30 w 42"/>
                  <a:gd name="T15" fmla="*/ 12 h 42"/>
                  <a:gd name="T16" fmla="*/ 30 w 42"/>
                  <a:gd name="T17" fmla="*/ 12 h 42"/>
                  <a:gd name="T18" fmla="*/ 18 w 42"/>
                  <a:gd name="T19" fmla="*/ 6 h 42"/>
                  <a:gd name="T20" fmla="*/ 12 w 42"/>
                  <a:gd name="T21" fmla="*/ 0 h 42"/>
                  <a:gd name="T22" fmla="*/ 0 w 42"/>
                  <a:gd name="T23" fmla="*/ 0 h 42"/>
                  <a:gd name="T24" fmla="*/ 0 w 42"/>
                  <a:gd name="T25" fmla="*/ 0 h 42"/>
                  <a:gd name="T26" fmla="*/ 0 w 42"/>
                  <a:gd name="T27" fmla="*/ 6 h 42"/>
                  <a:gd name="T28" fmla="*/ 6 w 42"/>
                  <a:gd name="T29" fmla="*/ 18 h 42"/>
                  <a:gd name="T30" fmla="*/ 12 w 42"/>
                  <a:gd name="T31" fmla="*/ 30 h 42"/>
                  <a:gd name="T32" fmla="*/ 12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12" y="30"/>
                    </a:moveTo>
                    <a:lnTo>
                      <a:pt x="24" y="36"/>
                    </a:lnTo>
                    <a:lnTo>
                      <a:pt x="30" y="42"/>
                    </a:lnTo>
                    <a:lnTo>
                      <a:pt x="36" y="42"/>
                    </a:lnTo>
                    <a:lnTo>
                      <a:pt x="42" y="36"/>
                    </a:lnTo>
                    <a:lnTo>
                      <a:pt x="36" y="24"/>
                    </a:lnTo>
                    <a:lnTo>
                      <a:pt x="30" y="12"/>
                    </a:lnTo>
                    <a:lnTo>
                      <a:pt x="18" y="6"/>
                    </a:lnTo>
                    <a:lnTo>
                      <a:pt x="12" y="0"/>
                    </a:lnTo>
                    <a:lnTo>
                      <a:pt x="0" y="0"/>
                    </a:lnTo>
                    <a:lnTo>
                      <a:pt x="0" y="6"/>
                    </a:lnTo>
                    <a:lnTo>
                      <a:pt x="6" y="18"/>
                    </a:lnTo>
                    <a:lnTo>
                      <a:pt x="12" y="30"/>
                    </a:lnTo>
                    <a:close/>
                  </a:path>
                </a:pathLst>
              </a:custGeom>
              <a:solidFill>
                <a:srgbClr val="FA8086"/>
              </a:solidFill>
              <a:ln w="9525">
                <a:noFill/>
                <a:round/>
                <a:headEnd/>
                <a:tailEnd/>
              </a:ln>
            </p:spPr>
            <p:txBody>
              <a:bodyPr tIns="91440" bIns="91440"/>
              <a:lstStyle/>
              <a:p>
                <a:endParaRPr lang="en-US"/>
              </a:p>
            </p:txBody>
          </p:sp>
          <p:sp>
            <p:nvSpPr>
              <p:cNvPr id="23934" name="Freeform 340"/>
              <p:cNvSpPr>
                <a:spLocks/>
              </p:cNvSpPr>
              <p:nvPr/>
            </p:nvSpPr>
            <p:spPr bwMode="auto">
              <a:xfrm>
                <a:off x="2156" y="2747"/>
                <a:ext cx="12" cy="18"/>
              </a:xfrm>
              <a:custGeom>
                <a:avLst/>
                <a:gdLst>
                  <a:gd name="T0" fmla="*/ 6 w 12"/>
                  <a:gd name="T1" fmla="*/ 18 h 18"/>
                  <a:gd name="T2" fmla="*/ 12 w 12"/>
                  <a:gd name="T3" fmla="*/ 0 h 18"/>
                  <a:gd name="T4" fmla="*/ 6 w 12"/>
                  <a:gd name="T5" fmla="*/ 0 h 18"/>
                  <a:gd name="T6" fmla="*/ 0 w 12"/>
                  <a:gd name="T7" fmla="*/ 18 h 18"/>
                  <a:gd name="T8" fmla="*/ 6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6" y="18"/>
                    </a:moveTo>
                    <a:lnTo>
                      <a:pt x="12" y="0"/>
                    </a:lnTo>
                    <a:lnTo>
                      <a:pt x="6" y="0"/>
                    </a:lnTo>
                    <a:lnTo>
                      <a:pt x="0" y="18"/>
                    </a:lnTo>
                    <a:lnTo>
                      <a:pt x="6" y="18"/>
                    </a:lnTo>
                    <a:close/>
                  </a:path>
                </a:pathLst>
              </a:custGeom>
              <a:solidFill>
                <a:srgbClr val="FA8086"/>
              </a:solidFill>
              <a:ln w="9525">
                <a:noFill/>
                <a:round/>
                <a:headEnd/>
                <a:tailEnd/>
              </a:ln>
            </p:spPr>
            <p:txBody>
              <a:bodyPr tIns="91440" bIns="91440"/>
              <a:lstStyle/>
              <a:p>
                <a:endParaRPr lang="en-US"/>
              </a:p>
            </p:txBody>
          </p:sp>
          <p:sp>
            <p:nvSpPr>
              <p:cNvPr id="23935" name="Line 341"/>
              <p:cNvSpPr>
                <a:spLocks noChangeShapeType="1"/>
              </p:cNvSpPr>
              <p:nvPr/>
            </p:nvSpPr>
            <p:spPr bwMode="auto">
              <a:xfrm>
                <a:off x="2168" y="2741"/>
                <a:ext cx="1" cy="6"/>
              </a:xfrm>
              <a:prstGeom prst="line">
                <a:avLst/>
              </a:prstGeom>
              <a:noFill/>
              <a:ln w="19050">
                <a:solidFill>
                  <a:srgbClr val="FA8086"/>
                </a:solidFill>
                <a:round/>
                <a:headEnd/>
                <a:tailEnd/>
              </a:ln>
            </p:spPr>
            <p:txBody>
              <a:bodyPr tIns="91440" bIns="91440"/>
              <a:lstStyle/>
              <a:p>
                <a:endParaRPr lang="en-US"/>
              </a:p>
            </p:txBody>
          </p:sp>
          <p:sp>
            <p:nvSpPr>
              <p:cNvPr id="23936" name="Freeform 342"/>
              <p:cNvSpPr>
                <a:spLocks/>
              </p:cNvSpPr>
              <p:nvPr/>
            </p:nvSpPr>
            <p:spPr bwMode="auto">
              <a:xfrm>
                <a:off x="2072" y="2699"/>
                <a:ext cx="54" cy="24"/>
              </a:xfrm>
              <a:custGeom>
                <a:avLst/>
                <a:gdLst>
                  <a:gd name="T0" fmla="*/ 24 w 54"/>
                  <a:gd name="T1" fmla="*/ 24 h 24"/>
                  <a:gd name="T2" fmla="*/ 42 w 54"/>
                  <a:gd name="T3" fmla="*/ 24 h 24"/>
                  <a:gd name="T4" fmla="*/ 48 w 54"/>
                  <a:gd name="T5" fmla="*/ 18 h 24"/>
                  <a:gd name="T6" fmla="*/ 54 w 54"/>
                  <a:gd name="T7" fmla="*/ 12 h 24"/>
                  <a:gd name="T8" fmla="*/ 54 w 54"/>
                  <a:gd name="T9" fmla="*/ 12 h 24"/>
                  <a:gd name="T10" fmla="*/ 48 w 54"/>
                  <a:gd name="T11" fmla="*/ 6 h 24"/>
                  <a:gd name="T12" fmla="*/ 42 w 54"/>
                  <a:gd name="T13" fmla="*/ 6 h 24"/>
                  <a:gd name="T14" fmla="*/ 30 w 54"/>
                  <a:gd name="T15" fmla="*/ 0 h 24"/>
                  <a:gd name="T16" fmla="*/ 30 w 54"/>
                  <a:gd name="T17" fmla="*/ 0 h 24"/>
                  <a:gd name="T18" fmla="*/ 18 w 54"/>
                  <a:gd name="T19" fmla="*/ 0 h 24"/>
                  <a:gd name="T20" fmla="*/ 6 w 54"/>
                  <a:gd name="T21" fmla="*/ 6 h 24"/>
                  <a:gd name="T22" fmla="*/ 0 w 54"/>
                  <a:gd name="T23" fmla="*/ 12 h 24"/>
                  <a:gd name="T24" fmla="*/ 0 w 54"/>
                  <a:gd name="T25" fmla="*/ 12 h 24"/>
                  <a:gd name="T26" fmla="*/ 6 w 54"/>
                  <a:gd name="T27" fmla="*/ 18 h 24"/>
                  <a:gd name="T28" fmla="*/ 12 w 54"/>
                  <a:gd name="T29" fmla="*/ 18 h 24"/>
                  <a:gd name="T30" fmla="*/ 24 w 54"/>
                  <a:gd name="T31" fmla="*/ 24 h 24"/>
                  <a:gd name="T32" fmla="*/ 24 w 5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24"/>
                    </a:moveTo>
                    <a:lnTo>
                      <a:pt x="42" y="24"/>
                    </a:lnTo>
                    <a:lnTo>
                      <a:pt x="48" y="18"/>
                    </a:lnTo>
                    <a:lnTo>
                      <a:pt x="54" y="12"/>
                    </a:lnTo>
                    <a:lnTo>
                      <a:pt x="48" y="6"/>
                    </a:lnTo>
                    <a:lnTo>
                      <a:pt x="42" y="6"/>
                    </a:lnTo>
                    <a:lnTo>
                      <a:pt x="30" y="0"/>
                    </a:lnTo>
                    <a:lnTo>
                      <a:pt x="18" y="0"/>
                    </a:lnTo>
                    <a:lnTo>
                      <a:pt x="6" y="6"/>
                    </a:lnTo>
                    <a:lnTo>
                      <a:pt x="0" y="12"/>
                    </a:lnTo>
                    <a:lnTo>
                      <a:pt x="6" y="18"/>
                    </a:lnTo>
                    <a:lnTo>
                      <a:pt x="12" y="18"/>
                    </a:lnTo>
                    <a:lnTo>
                      <a:pt x="24" y="24"/>
                    </a:lnTo>
                    <a:close/>
                  </a:path>
                </a:pathLst>
              </a:custGeom>
              <a:solidFill>
                <a:srgbClr val="FA8086"/>
              </a:solidFill>
              <a:ln w="9525">
                <a:noFill/>
                <a:round/>
                <a:headEnd/>
                <a:tailEnd/>
              </a:ln>
            </p:spPr>
            <p:txBody>
              <a:bodyPr tIns="91440" bIns="91440"/>
              <a:lstStyle/>
              <a:p>
                <a:endParaRPr lang="en-US"/>
              </a:p>
            </p:txBody>
          </p:sp>
          <p:sp>
            <p:nvSpPr>
              <p:cNvPr id="23937" name="Rectangle 343"/>
              <p:cNvSpPr>
                <a:spLocks noChangeArrowheads="1"/>
              </p:cNvSpPr>
              <p:nvPr/>
            </p:nvSpPr>
            <p:spPr bwMode="auto">
              <a:xfrm>
                <a:off x="2090" y="2729"/>
                <a:ext cx="12" cy="18"/>
              </a:xfrm>
              <a:prstGeom prst="rect">
                <a:avLst/>
              </a:prstGeom>
              <a:solidFill>
                <a:srgbClr val="FA8086"/>
              </a:solidFill>
              <a:ln w="9525">
                <a:noFill/>
                <a:miter lim="800000"/>
                <a:headEnd/>
                <a:tailEnd/>
              </a:ln>
            </p:spPr>
            <p:txBody>
              <a:bodyPr tIns="91440" bIns="91440"/>
              <a:lstStyle/>
              <a:p>
                <a:endParaRPr lang="en-US"/>
              </a:p>
            </p:txBody>
          </p:sp>
          <p:sp>
            <p:nvSpPr>
              <p:cNvPr id="23938" name="Line 344"/>
              <p:cNvSpPr>
                <a:spLocks noChangeShapeType="1"/>
              </p:cNvSpPr>
              <p:nvPr/>
            </p:nvSpPr>
            <p:spPr bwMode="auto">
              <a:xfrm>
                <a:off x="2096" y="2723"/>
                <a:ext cx="1" cy="6"/>
              </a:xfrm>
              <a:prstGeom prst="line">
                <a:avLst/>
              </a:prstGeom>
              <a:noFill/>
              <a:ln w="19050">
                <a:solidFill>
                  <a:srgbClr val="FA8086"/>
                </a:solidFill>
                <a:round/>
                <a:headEnd/>
                <a:tailEnd/>
              </a:ln>
            </p:spPr>
            <p:txBody>
              <a:bodyPr tIns="91440" bIns="91440"/>
              <a:lstStyle/>
              <a:p>
                <a:endParaRPr lang="en-US"/>
              </a:p>
            </p:txBody>
          </p:sp>
          <p:sp>
            <p:nvSpPr>
              <p:cNvPr id="23939" name="Freeform 345"/>
              <p:cNvSpPr>
                <a:spLocks/>
              </p:cNvSpPr>
              <p:nvPr/>
            </p:nvSpPr>
            <p:spPr bwMode="auto">
              <a:xfrm>
                <a:off x="1994" y="2711"/>
                <a:ext cx="48" cy="24"/>
              </a:xfrm>
              <a:custGeom>
                <a:avLst/>
                <a:gdLst>
                  <a:gd name="T0" fmla="*/ 30 w 48"/>
                  <a:gd name="T1" fmla="*/ 18 h 24"/>
                  <a:gd name="T2" fmla="*/ 42 w 48"/>
                  <a:gd name="T3" fmla="*/ 12 h 24"/>
                  <a:gd name="T4" fmla="*/ 48 w 48"/>
                  <a:gd name="T5" fmla="*/ 6 h 24"/>
                  <a:gd name="T6" fmla="*/ 48 w 48"/>
                  <a:gd name="T7" fmla="*/ 0 h 24"/>
                  <a:gd name="T8" fmla="*/ 48 w 48"/>
                  <a:gd name="T9" fmla="*/ 0 h 24"/>
                  <a:gd name="T10" fmla="*/ 48 w 48"/>
                  <a:gd name="T11" fmla="*/ 0 h 24"/>
                  <a:gd name="T12" fmla="*/ 36 w 48"/>
                  <a:gd name="T13" fmla="*/ 0 h 24"/>
                  <a:gd name="T14" fmla="*/ 24 w 48"/>
                  <a:gd name="T15" fmla="*/ 0 h 24"/>
                  <a:gd name="T16" fmla="*/ 24 w 48"/>
                  <a:gd name="T17" fmla="*/ 0 h 24"/>
                  <a:gd name="T18" fmla="*/ 12 w 48"/>
                  <a:gd name="T19" fmla="*/ 6 h 24"/>
                  <a:gd name="T20" fmla="*/ 6 w 48"/>
                  <a:gd name="T21" fmla="*/ 12 h 24"/>
                  <a:gd name="T22" fmla="*/ 0 w 48"/>
                  <a:gd name="T23" fmla="*/ 18 h 24"/>
                  <a:gd name="T24" fmla="*/ 0 w 48"/>
                  <a:gd name="T25" fmla="*/ 18 h 24"/>
                  <a:gd name="T26" fmla="*/ 6 w 48"/>
                  <a:gd name="T27" fmla="*/ 24 h 24"/>
                  <a:gd name="T28" fmla="*/ 18 w 48"/>
                  <a:gd name="T29" fmla="*/ 24 h 24"/>
                  <a:gd name="T30" fmla="*/ 30 w 48"/>
                  <a:gd name="T31" fmla="*/ 18 h 24"/>
                  <a:gd name="T32" fmla="*/ 30 w 4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30" y="18"/>
                    </a:moveTo>
                    <a:lnTo>
                      <a:pt x="42" y="12"/>
                    </a:lnTo>
                    <a:lnTo>
                      <a:pt x="48" y="6"/>
                    </a:lnTo>
                    <a:lnTo>
                      <a:pt x="48" y="0"/>
                    </a:lnTo>
                    <a:lnTo>
                      <a:pt x="36" y="0"/>
                    </a:lnTo>
                    <a:lnTo>
                      <a:pt x="24" y="0"/>
                    </a:lnTo>
                    <a:lnTo>
                      <a:pt x="12" y="6"/>
                    </a:lnTo>
                    <a:lnTo>
                      <a:pt x="6" y="12"/>
                    </a:lnTo>
                    <a:lnTo>
                      <a:pt x="0" y="18"/>
                    </a:lnTo>
                    <a:lnTo>
                      <a:pt x="6" y="24"/>
                    </a:lnTo>
                    <a:lnTo>
                      <a:pt x="18" y="24"/>
                    </a:lnTo>
                    <a:lnTo>
                      <a:pt x="30" y="18"/>
                    </a:lnTo>
                    <a:close/>
                  </a:path>
                </a:pathLst>
              </a:custGeom>
              <a:solidFill>
                <a:srgbClr val="FA8086"/>
              </a:solidFill>
              <a:ln w="9525">
                <a:noFill/>
                <a:round/>
                <a:headEnd/>
                <a:tailEnd/>
              </a:ln>
            </p:spPr>
            <p:txBody>
              <a:bodyPr tIns="91440" bIns="91440"/>
              <a:lstStyle/>
              <a:p>
                <a:endParaRPr lang="en-US"/>
              </a:p>
            </p:txBody>
          </p:sp>
          <p:sp>
            <p:nvSpPr>
              <p:cNvPr id="23940" name="Freeform 346"/>
              <p:cNvSpPr>
                <a:spLocks/>
              </p:cNvSpPr>
              <p:nvPr/>
            </p:nvSpPr>
            <p:spPr bwMode="auto">
              <a:xfrm>
                <a:off x="2018" y="2735"/>
                <a:ext cx="18" cy="24"/>
              </a:xfrm>
              <a:custGeom>
                <a:avLst/>
                <a:gdLst>
                  <a:gd name="T0" fmla="*/ 18 w 18"/>
                  <a:gd name="T1" fmla="*/ 18 h 24"/>
                  <a:gd name="T2" fmla="*/ 12 w 18"/>
                  <a:gd name="T3" fmla="*/ 0 h 24"/>
                  <a:gd name="T4" fmla="*/ 0 w 18"/>
                  <a:gd name="T5" fmla="*/ 6 h 24"/>
                  <a:gd name="T6" fmla="*/ 12 w 18"/>
                  <a:gd name="T7" fmla="*/ 24 h 24"/>
                  <a:gd name="T8" fmla="*/ 18 w 18"/>
                  <a:gd name="T9" fmla="*/ 18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18"/>
                    </a:moveTo>
                    <a:lnTo>
                      <a:pt x="12" y="0"/>
                    </a:lnTo>
                    <a:lnTo>
                      <a:pt x="0" y="6"/>
                    </a:lnTo>
                    <a:lnTo>
                      <a:pt x="12" y="24"/>
                    </a:lnTo>
                    <a:lnTo>
                      <a:pt x="18" y="18"/>
                    </a:lnTo>
                    <a:close/>
                  </a:path>
                </a:pathLst>
              </a:custGeom>
              <a:solidFill>
                <a:srgbClr val="FA8086"/>
              </a:solidFill>
              <a:ln w="9525">
                <a:noFill/>
                <a:round/>
                <a:headEnd/>
                <a:tailEnd/>
              </a:ln>
            </p:spPr>
            <p:txBody>
              <a:bodyPr tIns="91440" bIns="91440"/>
              <a:lstStyle/>
              <a:p>
                <a:endParaRPr lang="en-US"/>
              </a:p>
            </p:txBody>
          </p:sp>
          <p:sp>
            <p:nvSpPr>
              <p:cNvPr id="23941" name="Line 347"/>
              <p:cNvSpPr>
                <a:spLocks noChangeShapeType="1"/>
              </p:cNvSpPr>
              <p:nvPr/>
            </p:nvSpPr>
            <p:spPr bwMode="auto">
              <a:xfrm>
                <a:off x="2024" y="2729"/>
                <a:ext cx="1" cy="6"/>
              </a:xfrm>
              <a:prstGeom prst="line">
                <a:avLst/>
              </a:prstGeom>
              <a:noFill/>
              <a:ln w="19050">
                <a:solidFill>
                  <a:srgbClr val="FA8086"/>
                </a:solidFill>
                <a:round/>
                <a:headEnd/>
                <a:tailEnd/>
              </a:ln>
            </p:spPr>
            <p:txBody>
              <a:bodyPr tIns="91440" bIns="91440"/>
              <a:lstStyle/>
              <a:p>
                <a:endParaRPr lang="en-US"/>
              </a:p>
            </p:txBody>
          </p:sp>
          <p:sp>
            <p:nvSpPr>
              <p:cNvPr id="23942" name="Freeform 348"/>
              <p:cNvSpPr>
                <a:spLocks/>
              </p:cNvSpPr>
              <p:nvPr/>
            </p:nvSpPr>
            <p:spPr bwMode="auto">
              <a:xfrm>
                <a:off x="1928" y="2741"/>
                <a:ext cx="42" cy="36"/>
              </a:xfrm>
              <a:custGeom>
                <a:avLst/>
                <a:gdLst>
                  <a:gd name="T0" fmla="*/ 30 w 42"/>
                  <a:gd name="T1" fmla="*/ 24 h 36"/>
                  <a:gd name="T2" fmla="*/ 36 w 42"/>
                  <a:gd name="T3" fmla="*/ 18 h 36"/>
                  <a:gd name="T4" fmla="*/ 42 w 42"/>
                  <a:gd name="T5" fmla="*/ 6 h 36"/>
                  <a:gd name="T6" fmla="*/ 42 w 42"/>
                  <a:gd name="T7" fmla="*/ 0 h 36"/>
                  <a:gd name="T8" fmla="*/ 42 w 42"/>
                  <a:gd name="T9" fmla="*/ 0 h 36"/>
                  <a:gd name="T10" fmla="*/ 36 w 42"/>
                  <a:gd name="T11" fmla="*/ 0 h 36"/>
                  <a:gd name="T12" fmla="*/ 24 w 42"/>
                  <a:gd name="T13" fmla="*/ 0 h 36"/>
                  <a:gd name="T14" fmla="*/ 18 w 42"/>
                  <a:gd name="T15" fmla="*/ 12 h 36"/>
                  <a:gd name="T16" fmla="*/ 18 w 42"/>
                  <a:gd name="T17" fmla="*/ 12 h 36"/>
                  <a:gd name="T18" fmla="*/ 6 w 42"/>
                  <a:gd name="T19" fmla="*/ 18 h 36"/>
                  <a:gd name="T20" fmla="*/ 0 w 42"/>
                  <a:gd name="T21" fmla="*/ 30 h 36"/>
                  <a:gd name="T22" fmla="*/ 0 w 42"/>
                  <a:gd name="T23" fmla="*/ 36 h 36"/>
                  <a:gd name="T24" fmla="*/ 0 w 42"/>
                  <a:gd name="T25" fmla="*/ 36 h 36"/>
                  <a:gd name="T26" fmla="*/ 12 w 42"/>
                  <a:gd name="T27" fmla="*/ 36 h 36"/>
                  <a:gd name="T28" fmla="*/ 18 w 42"/>
                  <a:gd name="T29" fmla="*/ 30 h 36"/>
                  <a:gd name="T30" fmla="*/ 30 w 42"/>
                  <a:gd name="T31" fmla="*/ 24 h 36"/>
                  <a:gd name="T32" fmla="*/ 30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24"/>
                    </a:moveTo>
                    <a:lnTo>
                      <a:pt x="36" y="18"/>
                    </a:lnTo>
                    <a:lnTo>
                      <a:pt x="42" y="6"/>
                    </a:lnTo>
                    <a:lnTo>
                      <a:pt x="42" y="0"/>
                    </a:lnTo>
                    <a:lnTo>
                      <a:pt x="36" y="0"/>
                    </a:lnTo>
                    <a:lnTo>
                      <a:pt x="24" y="0"/>
                    </a:lnTo>
                    <a:lnTo>
                      <a:pt x="18" y="12"/>
                    </a:lnTo>
                    <a:lnTo>
                      <a:pt x="6" y="18"/>
                    </a:lnTo>
                    <a:lnTo>
                      <a:pt x="0" y="30"/>
                    </a:lnTo>
                    <a:lnTo>
                      <a:pt x="0" y="36"/>
                    </a:lnTo>
                    <a:lnTo>
                      <a:pt x="12" y="36"/>
                    </a:lnTo>
                    <a:lnTo>
                      <a:pt x="18" y="30"/>
                    </a:lnTo>
                    <a:lnTo>
                      <a:pt x="30" y="24"/>
                    </a:lnTo>
                    <a:close/>
                  </a:path>
                </a:pathLst>
              </a:custGeom>
              <a:solidFill>
                <a:srgbClr val="FA8086"/>
              </a:solidFill>
              <a:ln w="9525">
                <a:noFill/>
                <a:round/>
                <a:headEnd/>
                <a:tailEnd/>
              </a:ln>
            </p:spPr>
            <p:txBody>
              <a:bodyPr tIns="91440" bIns="91440"/>
              <a:lstStyle/>
              <a:p>
                <a:endParaRPr lang="en-US"/>
              </a:p>
            </p:txBody>
          </p:sp>
          <p:sp>
            <p:nvSpPr>
              <p:cNvPr id="23943" name="Freeform 349"/>
              <p:cNvSpPr>
                <a:spLocks/>
              </p:cNvSpPr>
              <p:nvPr/>
            </p:nvSpPr>
            <p:spPr bwMode="auto">
              <a:xfrm>
                <a:off x="1958" y="2771"/>
                <a:ext cx="18" cy="18"/>
              </a:xfrm>
              <a:custGeom>
                <a:avLst/>
                <a:gdLst>
                  <a:gd name="T0" fmla="*/ 18 w 18"/>
                  <a:gd name="T1" fmla="*/ 12 h 18"/>
                  <a:gd name="T2" fmla="*/ 6 w 18"/>
                  <a:gd name="T3" fmla="*/ 0 h 18"/>
                  <a:gd name="T4" fmla="*/ 0 w 18"/>
                  <a:gd name="T5" fmla="*/ 0 h 18"/>
                  <a:gd name="T6" fmla="*/ 12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0"/>
                    </a:lnTo>
                    <a:lnTo>
                      <a:pt x="12" y="18"/>
                    </a:lnTo>
                    <a:lnTo>
                      <a:pt x="18" y="12"/>
                    </a:lnTo>
                    <a:close/>
                  </a:path>
                </a:pathLst>
              </a:custGeom>
              <a:solidFill>
                <a:srgbClr val="FA8086"/>
              </a:solidFill>
              <a:ln w="9525">
                <a:noFill/>
                <a:round/>
                <a:headEnd/>
                <a:tailEnd/>
              </a:ln>
            </p:spPr>
            <p:txBody>
              <a:bodyPr tIns="91440" bIns="91440"/>
              <a:lstStyle/>
              <a:p>
                <a:endParaRPr lang="en-US"/>
              </a:p>
            </p:txBody>
          </p:sp>
          <p:sp>
            <p:nvSpPr>
              <p:cNvPr id="23944" name="Line 350"/>
              <p:cNvSpPr>
                <a:spLocks noChangeShapeType="1"/>
              </p:cNvSpPr>
              <p:nvPr/>
            </p:nvSpPr>
            <p:spPr bwMode="auto">
              <a:xfrm>
                <a:off x="1958" y="2765"/>
                <a:ext cx="1" cy="6"/>
              </a:xfrm>
              <a:prstGeom prst="line">
                <a:avLst/>
              </a:prstGeom>
              <a:noFill/>
              <a:ln w="19050">
                <a:solidFill>
                  <a:srgbClr val="FA8086"/>
                </a:solidFill>
                <a:round/>
                <a:headEnd/>
                <a:tailEnd/>
              </a:ln>
            </p:spPr>
            <p:txBody>
              <a:bodyPr tIns="91440" bIns="91440"/>
              <a:lstStyle/>
              <a:p>
                <a:endParaRPr lang="en-US"/>
              </a:p>
            </p:txBody>
          </p:sp>
          <p:sp>
            <p:nvSpPr>
              <p:cNvPr id="23945" name="Freeform 351"/>
              <p:cNvSpPr>
                <a:spLocks/>
              </p:cNvSpPr>
              <p:nvPr/>
            </p:nvSpPr>
            <p:spPr bwMode="auto">
              <a:xfrm>
                <a:off x="1886" y="2795"/>
                <a:ext cx="30" cy="48"/>
              </a:xfrm>
              <a:custGeom>
                <a:avLst/>
                <a:gdLst>
                  <a:gd name="T0" fmla="*/ 24 w 30"/>
                  <a:gd name="T1" fmla="*/ 30 h 48"/>
                  <a:gd name="T2" fmla="*/ 30 w 30"/>
                  <a:gd name="T3" fmla="*/ 18 h 48"/>
                  <a:gd name="T4" fmla="*/ 30 w 30"/>
                  <a:gd name="T5" fmla="*/ 6 h 48"/>
                  <a:gd name="T6" fmla="*/ 24 w 30"/>
                  <a:gd name="T7" fmla="*/ 0 h 48"/>
                  <a:gd name="T8" fmla="*/ 24 w 30"/>
                  <a:gd name="T9" fmla="*/ 0 h 48"/>
                  <a:gd name="T10" fmla="*/ 18 w 30"/>
                  <a:gd name="T11" fmla="*/ 0 h 48"/>
                  <a:gd name="T12" fmla="*/ 12 w 30"/>
                  <a:gd name="T13" fmla="*/ 6 h 48"/>
                  <a:gd name="T14" fmla="*/ 6 w 30"/>
                  <a:gd name="T15" fmla="*/ 18 h 48"/>
                  <a:gd name="T16" fmla="*/ 6 w 30"/>
                  <a:gd name="T17" fmla="*/ 18 h 48"/>
                  <a:gd name="T18" fmla="*/ 0 w 30"/>
                  <a:gd name="T19" fmla="*/ 30 h 48"/>
                  <a:gd name="T20" fmla="*/ 0 w 30"/>
                  <a:gd name="T21" fmla="*/ 42 h 48"/>
                  <a:gd name="T22" fmla="*/ 6 w 30"/>
                  <a:gd name="T23" fmla="*/ 48 h 48"/>
                  <a:gd name="T24" fmla="*/ 6 w 30"/>
                  <a:gd name="T25" fmla="*/ 48 h 48"/>
                  <a:gd name="T26" fmla="*/ 12 w 30"/>
                  <a:gd name="T27" fmla="*/ 42 h 48"/>
                  <a:gd name="T28" fmla="*/ 18 w 30"/>
                  <a:gd name="T29" fmla="*/ 36 h 48"/>
                  <a:gd name="T30" fmla="*/ 24 w 30"/>
                  <a:gd name="T31" fmla="*/ 30 h 48"/>
                  <a:gd name="T32" fmla="*/ 24 w 30"/>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30"/>
                    </a:moveTo>
                    <a:lnTo>
                      <a:pt x="30" y="18"/>
                    </a:lnTo>
                    <a:lnTo>
                      <a:pt x="30" y="6"/>
                    </a:lnTo>
                    <a:lnTo>
                      <a:pt x="24" y="0"/>
                    </a:lnTo>
                    <a:lnTo>
                      <a:pt x="18" y="0"/>
                    </a:lnTo>
                    <a:lnTo>
                      <a:pt x="12" y="6"/>
                    </a:lnTo>
                    <a:lnTo>
                      <a:pt x="6" y="18"/>
                    </a:lnTo>
                    <a:lnTo>
                      <a:pt x="0" y="30"/>
                    </a:lnTo>
                    <a:lnTo>
                      <a:pt x="0" y="42"/>
                    </a:lnTo>
                    <a:lnTo>
                      <a:pt x="6" y="48"/>
                    </a:lnTo>
                    <a:lnTo>
                      <a:pt x="12" y="42"/>
                    </a:lnTo>
                    <a:lnTo>
                      <a:pt x="18" y="36"/>
                    </a:lnTo>
                    <a:lnTo>
                      <a:pt x="24" y="30"/>
                    </a:lnTo>
                    <a:close/>
                  </a:path>
                </a:pathLst>
              </a:custGeom>
              <a:solidFill>
                <a:srgbClr val="FA8086"/>
              </a:solidFill>
              <a:ln w="9525">
                <a:noFill/>
                <a:round/>
                <a:headEnd/>
                <a:tailEnd/>
              </a:ln>
            </p:spPr>
            <p:txBody>
              <a:bodyPr tIns="91440" bIns="91440"/>
              <a:lstStyle/>
              <a:p>
                <a:endParaRPr lang="en-US"/>
              </a:p>
            </p:txBody>
          </p:sp>
          <p:sp>
            <p:nvSpPr>
              <p:cNvPr id="23946" name="Freeform 352"/>
              <p:cNvSpPr>
                <a:spLocks/>
              </p:cNvSpPr>
              <p:nvPr/>
            </p:nvSpPr>
            <p:spPr bwMode="auto">
              <a:xfrm>
                <a:off x="1916" y="2819"/>
                <a:ext cx="18" cy="18"/>
              </a:xfrm>
              <a:custGeom>
                <a:avLst/>
                <a:gdLst>
                  <a:gd name="T0" fmla="*/ 18 w 18"/>
                  <a:gd name="T1" fmla="*/ 12 h 18"/>
                  <a:gd name="T2" fmla="*/ 0 w 18"/>
                  <a:gd name="T3" fmla="*/ 0 h 18"/>
                  <a:gd name="T4" fmla="*/ 0 w 18"/>
                  <a:gd name="T5" fmla="*/ 12 h 18"/>
                  <a:gd name="T6" fmla="*/ 18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0" y="0"/>
                    </a:lnTo>
                    <a:lnTo>
                      <a:pt x="0" y="12"/>
                    </a:lnTo>
                    <a:lnTo>
                      <a:pt x="18" y="18"/>
                    </a:lnTo>
                    <a:lnTo>
                      <a:pt x="18" y="12"/>
                    </a:lnTo>
                    <a:close/>
                  </a:path>
                </a:pathLst>
              </a:custGeom>
              <a:solidFill>
                <a:srgbClr val="FA8086"/>
              </a:solidFill>
              <a:ln w="9525">
                <a:noFill/>
                <a:round/>
                <a:headEnd/>
                <a:tailEnd/>
              </a:ln>
            </p:spPr>
            <p:txBody>
              <a:bodyPr tIns="91440" bIns="91440"/>
              <a:lstStyle/>
              <a:p>
                <a:endParaRPr lang="en-US"/>
              </a:p>
            </p:txBody>
          </p:sp>
          <p:sp>
            <p:nvSpPr>
              <p:cNvPr id="23947" name="Line 353"/>
              <p:cNvSpPr>
                <a:spLocks noChangeShapeType="1"/>
              </p:cNvSpPr>
              <p:nvPr/>
            </p:nvSpPr>
            <p:spPr bwMode="auto">
              <a:xfrm>
                <a:off x="1910" y="2819"/>
                <a:ext cx="6" cy="6"/>
              </a:xfrm>
              <a:prstGeom prst="line">
                <a:avLst/>
              </a:prstGeom>
              <a:noFill/>
              <a:ln w="19050">
                <a:solidFill>
                  <a:srgbClr val="FA8086"/>
                </a:solidFill>
                <a:round/>
                <a:headEnd/>
                <a:tailEnd/>
              </a:ln>
            </p:spPr>
            <p:txBody>
              <a:bodyPr tIns="91440" bIns="91440"/>
              <a:lstStyle/>
              <a:p>
                <a:endParaRPr lang="en-US"/>
              </a:p>
            </p:txBody>
          </p:sp>
          <p:sp>
            <p:nvSpPr>
              <p:cNvPr id="23948" name="Freeform 354"/>
              <p:cNvSpPr>
                <a:spLocks/>
              </p:cNvSpPr>
              <p:nvPr/>
            </p:nvSpPr>
            <p:spPr bwMode="auto">
              <a:xfrm>
                <a:off x="2024" y="2987"/>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949" name="Freeform 355"/>
              <p:cNvSpPr>
                <a:spLocks/>
              </p:cNvSpPr>
              <p:nvPr/>
            </p:nvSpPr>
            <p:spPr bwMode="auto">
              <a:xfrm>
                <a:off x="2024" y="2987"/>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50" name="Freeform 356"/>
              <p:cNvSpPr>
                <a:spLocks/>
              </p:cNvSpPr>
              <p:nvPr/>
            </p:nvSpPr>
            <p:spPr bwMode="auto">
              <a:xfrm>
                <a:off x="2012" y="297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951" name="Freeform 357"/>
              <p:cNvSpPr>
                <a:spLocks/>
              </p:cNvSpPr>
              <p:nvPr/>
            </p:nvSpPr>
            <p:spPr bwMode="auto">
              <a:xfrm>
                <a:off x="2012" y="297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52" name="Freeform 358"/>
              <p:cNvSpPr>
                <a:spLocks/>
              </p:cNvSpPr>
              <p:nvPr/>
            </p:nvSpPr>
            <p:spPr bwMode="auto">
              <a:xfrm>
                <a:off x="2000" y="296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53" name="Freeform 359"/>
              <p:cNvSpPr>
                <a:spLocks/>
              </p:cNvSpPr>
              <p:nvPr/>
            </p:nvSpPr>
            <p:spPr bwMode="auto">
              <a:xfrm>
                <a:off x="2000" y="296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54" name="Freeform 360"/>
              <p:cNvSpPr>
                <a:spLocks/>
              </p:cNvSpPr>
              <p:nvPr/>
            </p:nvSpPr>
            <p:spPr bwMode="auto">
              <a:xfrm>
                <a:off x="1988" y="2951"/>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55" name="Freeform 361"/>
              <p:cNvSpPr>
                <a:spLocks/>
              </p:cNvSpPr>
              <p:nvPr/>
            </p:nvSpPr>
            <p:spPr bwMode="auto">
              <a:xfrm>
                <a:off x="1988" y="2951"/>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56" name="Freeform 362"/>
              <p:cNvSpPr>
                <a:spLocks/>
              </p:cNvSpPr>
              <p:nvPr/>
            </p:nvSpPr>
            <p:spPr bwMode="auto">
              <a:xfrm>
                <a:off x="1976" y="2933"/>
                <a:ext cx="24" cy="18"/>
              </a:xfrm>
              <a:custGeom>
                <a:avLst/>
                <a:gdLst>
                  <a:gd name="T0" fmla="*/ 24 w 24"/>
                  <a:gd name="T1" fmla="*/ 12 h 18"/>
                  <a:gd name="T2" fmla="*/ 18 w 24"/>
                  <a:gd name="T3" fmla="*/ 6 h 18"/>
                  <a:gd name="T4" fmla="*/ 18 w 24"/>
                  <a:gd name="T5" fmla="*/ 6 h 18"/>
                  <a:gd name="T6" fmla="*/ 12 w 24"/>
                  <a:gd name="T7" fmla="*/ 0 h 18"/>
                  <a:gd name="T8" fmla="*/ 12 w 24"/>
                  <a:gd name="T9" fmla="*/ 0 h 18"/>
                  <a:gd name="T10" fmla="*/ 6 w 24"/>
                  <a:gd name="T11" fmla="*/ 6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18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2" y="0"/>
                    </a:lnTo>
                    <a:lnTo>
                      <a:pt x="6" y="6"/>
                    </a:lnTo>
                    <a:lnTo>
                      <a:pt x="0" y="12"/>
                    </a:lnTo>
                    <a:lnTo>
                      <a:pt x="6" y="18"/>
                    </a:lnTo>
                    <a:lnTo>
                      <a:pt x="12" y="18"/>
                    </a:lnTo>
                    <a:lnTo>
                      <a:pt x="18" y="18"/>
                    </a:lnTo>
                    <a:lnTo>
                      <a:pt x="24" y="12"/>
                    </a:lnTo>
                    <a:close/>
                  </a:path>
                </a:pathLst>
              </a:custGeom>
              <a:solidFill>
                <a:srgbClr val="FFFF4B"/>
              </a:solidFill>
              <a:ln w="9525">
                <a:noFill/>
                <a:round/>
                <a:headEnd/>
                <a:tailEnd/>
              </a:ln>
            </p:spPr>
            <p:txBody>
              <a:bodyPr tIns="91440" bIns="91440"/>
              <a:lstStyle/>
              <a:p>
                <a:endParaRPr lang="en-US"/>
              </a:p>
            </p:txBody>
          </p:sp>
          <p:sp>
            <p:nvSpPr>
              <p:cNvPr id="23957" name="Freeform 363"/>
              <p:cNvSpPr>
                <a:spLocks/>
              </p:cNvSpPr>
              <p:nvPr/>
            </p:nvSpPr>
            <p:spPr bwMode="auto">
              <a:xfrm>
                <a:off x="1976" y="2933"/>
                <a:ext cx="24" cy="18"/>
              </a:xfrm>
              <a:custGeom>
                <a:avLst/>
                <a:gdLst>
                  <a:gd name="T0" fmla="*/ 24 w 24"/>
                  <a:gd name="T1" fmla="*/ 12 h 18"/>
                  <a:gd name="T2" fmla="*/ 18 w 24"/>
                  <a:gd name="T3" fmla="*/ 6 h 18"/>
                  <a:gd name="T4" fmla="*/ 18 w 24"/>
                  <a:gd name="T5" fmla="*/ 6 h 18"/>
                  <a:gd name="T6" fmla="*/ 12 w 24"/>
                  <a:gd name="T7" fmla="*/ 0 h 18"/>
                  <a:gd name="T8" fmla="*/ 12 w 24"/>
                  <a:gd name="T9" fmla="*/ 0 h 18"/>
                  <a:gd name="T10" fmla="*/ 6 w 24"/>
                  <a:gd name="T11" fmla="*/ 6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18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2" y="0"/>
                    </a:lnTo>
                    <a:lnTo>
                      <a:pt x="6" y="6"/>
                    </a:lnTo>
                    <a:lnTo>
                      <a:pt x="0" y="12"/>
                    </a:lnTo>
                    <a:lnTo>
                      <a:pt x="6" y="18"/>
                    </a:lnTo>
                    <a:lnTo>
                      <a:pt x="12" y="18"/>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3958" name="Freeform 364"/>
              <p:cNvSpPr>
                <a:spLocks/>
              </p:cNvSpPr>
              <p:nvPr/>
            </p:nvSpPr>
            <p:spPr bwMode="auto">
              <a:xfrm>
                <a:off x="2042" y="2975"/>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959" name="Freeform 365"/>
              <p:cNvSpPr>
                <a:spLocks/>
              </p:cNvSpPr>
              <p:nvPr/>
            </p:nvSpPr>
            <p:spPr bwMode="auto">
              <a:xfrm>
                <a:off x="2042" y="2975"/>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60" name="Freeform 366"/>
              <p:cNvSpPr>
                <a:spLocks/>
              </p:cNvSpPr>
              <p:nvPr/>
            </p:nvSpPr>
            <p:spPr bwMode="auto">
              <a:xfrm>
                <a:off x="2054"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61" name="Freeform 367"/>
              <p:cNvSpPr>
                <a:spLocks/>
              </p:cNvSpPr>
              <p:nvPr/>
            </p:nvSpPr>
            <p:spPr bwMode="auto">
              <a:xfrm>
                <a:off x="2054"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62" name="Freeform 368"/>
              <p:cNvSpPr>
                <a:spLocks/>
              </p:cNvSpPr>
              <p:nvPr/>
            </p:nvSpPr>
            <p:spPr bwMode="auto">
              <a:xfrm>
                <a:off x="2072"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0" y="18"/>
                    </a:lnTo>
                    <a:lnTo>
                      <a:pt x="6" y="18"/>
                    </a:lnTo>
                    <a:lnTo>
                      <a:pt x="12"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963" name="Freeform 369"/>
              <p:cNvSpPr>
                <a:spLocks/>
              </p:cNvSpPr>
              <p:nvPr/>
            </p:nvSpPr>
            <p:spPr bwMode="auto">
              <a:xfrm>
                <a:off x="2072"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0" y="18"/>
                    </a:lnTo>
                    <a:lnTo>
                      <a:pt x="6" y="18"/>
                    </a:lnTo>
                    <a:lnTo>
                      <a:pt x="12" y="18"/>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64" name="Freeform 370"/>
              <p:cNvSpPr>
                <a:spLocks/>
              </p:cNvSpPr>
              <p:nvPr/>
            </p:nvSpPr>
            <p:spPr bwMode="auto">
              <a:xfrm>
                <a:off x="2084" y="294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965" name="Freeform 371"/>
              <p:cNvSpPr>
                <a:spLocks/>
              </p:cNvSpPr>
              <p:nvPr/>
            </p:nvSpPr>
            <p:spPr bwMode="auto">
              <a:xfrm>
                <a:off x="2084" y="294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66" name="Freeform 372"/>
              <p:cNvSpPr>
                <a:spLocks/>
              </p:cNvSpPr>
              <p:nvPr/>
            </p:nvSpPr>
            <p:spPr bwMode="auto">
              <a:xfrm>
                <a:off x="2102" y="2933"/>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967" name="Freeform 373"/>
              <p:cNvSpPr>
                <a:spLocks/>
              </p:cNvSpPr>
              <p:nvPr/>
            </p:nvSpPr>
            <p:spPr bwMode="auto">
              <a:xfrm>
                <a:off x="2102" y="2933"/>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68" name="Freeform 374"/>
              <p:cNvSpPr>
                <a:spLocks/>
              </p:cNvSpPr>
              <p:nvPr/>
            </p:nvSpPr>
            <p:spPr bwMode="auto">
              <a:xfrm>
                <a:off x="2114" y="2927"/>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8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69" name="Freeform 375"/>
              <p:cNvSpPr>
                <a:spLocks/>
              </p:cNvSpPr>
              <p:nvPr/>
            </p:nvSpPr>
            <p:spPr bwMode="auto">
              <a:xfrm>
                <a:off x="2114" y="2927"/>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8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70" name="Freeform 376"/>
              <p:cNvSpPr>
                <a:spLocks/>
              </p:cNvSpPr>
              <p:nvPr/>
            </p:nvSpPr>
            <p:spPr bwMode="auto">
              <a:xfrm>
                <a:off x="2132" y="2915"/>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71" name="Freeform 377"/>
              <p:cNvSpPr>
                <a:spLocks/>
              </p:cNvSpPr>
              <p:nvPr/>
            </p:nvSpPr>
            <p:spPr bwMode="auto">
              <a:xfrm>
                <a:off x="2132" y="2915"/>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72" name="Freeform 378"/>
              <p:cNvSpPr>
                <a:spLocks/>
              </p:cNvSpPr>
              <p:nvPr/>
            </p:nvSpPr>
            <p:spPr bwMode="auto">
              <a:xfrm>
                <a:off x="2144" y="290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973" name="Freeform 379"/>
              <p:cNvSpPr>
                <a:spLocks/>
              </p:cNvSpPr>
              <p:nvPr/>
            </p:nvSpPr>
            <p:spPr bwMode="auto">
              <a:xfrm>
                <a:off x="2144" y="290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6"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74" name="Freeform 380"/>
              <p:cNvSpPr>
                <a:spLocks/>
              </p:cNvSpPr>
              <p:nvPr/>
            </p:nvSpPr>
            <p:spPr bwMode="auto">
              <a:xfrm>
                <a:off x="2162" y="289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975" name="Freeform 381"/>
              <p:cNvSpPr>
                <a:spLocks/>
              </p:cNvSpPr>
              <p:nvPr/>
            </p:nvSpPr>
            <p:spPr bwMode="auto">
              <a:xfrm>
                <a:off x="2162" y="289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76" name="Freeform 382"/>
              <p:cNvSpPr>
                <a:spLocks/>
              </p:cNvSpPr>
              <p:nvPr/>
            </p:nvSpPr>
            <p:spPr bwMode="auto">
              <a:xfrm>
                <a:off x="2180" y="287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977" name="Freeform 383"/>
              <p:cNvSpPr>
                <a:spLocks/>
              </p:cNvSpPr>
              <p:nvPr/>
            </p:nvSpPr>
            <p:spPr bwMode="auto">
              <a:xfrm>
                <a:off x="2180" y="287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78" name="Freeform 384"/>
              <p:cNvSpPr>
                <a:spLocks/>
              </p:cNvSpPr>
              <p:nvPr/>
            </p:nvSpPr>
            <p:spPr bwMode="auto">
              <a:xfrm>
                <a:off x="2168" y="286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79" name="Freeform 385"/>
              <p:cNvSpPr>
                <a:spLocks/>
              </p:cNvSpPr>
              <p:nvPr/>
            </p:nvSpPr>
            <p:spPr bwMode="auto">
              <a:xfrm>
                <a:off x="2168" y="286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80" name="Freeform 386"/>
              <p:cNvSpPr>
                <a:spLocks/>
              </p:cNvSpPr>
              <p:nvPr/>
            </p:nvSpPr>
            <p:spPr bwMode="auto">
              <a:xfrm>
                <a:off x="2156" y="285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81" name="Freeform 387"/>
              <p:cNvSpPr>
                <a:spLocks/>
              </p:cNvSpPr>
              <p:nvPr/>
            </p:nvSpPr>
            <p:spPr bwMode="auto">
              <a:xfrm>
                <a:off x="2156" y="285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82" name="Freeform 388"/>
              <p:cNvSpPr>
                <a:spLocks/>
              </p:cNvSpPr>
              <p:nvPr/>
            </p:nvSpPr>
            <p:spPr bwMode="auto">
              <a:xfrm>
                <a:off x="2144" y="284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83" name="Freeform 389"/>
              <p:cNvSpPr>
                <a:spLocks/>
              </p:cNvSpPr>
              <p:nvPr/>
            </p:nvSpPr>
            <p:spPr bwMode="auto">
              <a:xfrm>
                <a:off x="2144" y="284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84" name="Freeform 390"/>
              <p:cNvSpPr>
                <a:spLocks/>
              </p:cNvSpPr>
              <p:nvPr/>
            </p:nvSpPr>
            <p:spPr bwMode="auto">
              <a:xfrm>
                <a:off x="2132" y="28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985" name="Freeform 391"/>
              <p:cNvSpPr>
                <a:spLocks/>
              </p:cNvSpPr>
              <p:nvPr/>
            </p:nvSpPr>
            <p:spPr bwMode="auto">
              <a:xfrm>
                <a:off x="2132" y="28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86" name="Freeform 392"/>
              <p:cNvSpPr>
                <a:spLocks/>
              </p:cNvSpPr>
              <p:nvPr/>
            </p:nvSpPr>
            <p:spPr bwMode="auto">
              <a:xfrm>
                <a:off x="2120" y="281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987" name="Freeform 393"/>
              <p:cNvSpPr>
                <a:spLocks/>
              </p:cNvSpPr>
              <p:nvPr/>
            </p:nvSpPr>
            <p:spPr bwMode="auto">
              <a:xfrm>
                <a:off x="2120" y="281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988" name="Freeform 394"/>
              <p:cNvSpPr>
                <a:spLocks/>
              </p:cNvSpPr>
              <p:nvPr/>
            </p:nvSpPr>
            <p:spPr bwMode="auto">
              <a:xfrm>
                <a:off x="1964" y="292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89" name="Freeform 395"/>
              <p:cNvSpPr>
                <a:spLocks/>
              </p:cNvSpPr>
              <p:nvPr/>
            </p:nvSpPr>
            <p:spPr bwMode="auto">
              <a:xfrm>
                <a:off x="1964" y="292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90" name="Freeform 396"/>
              <p:cNvSpPr>
                <a:spLocks/>
              </p:cNvSpPr>
              <p:nvPr/>
            </p:nvSpPr>
            <p:spPr bwMode="auto">
              <a:xfrm>
                <a:off x="1982" y="2909"/>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91" name="Freeform 397"/>
              <p:cNvSpPr>
                <a:spLocks/>
              </p:cNvSpPr>
              <p:nvPr/>
            </p:nvSpPr>
            <p:spPr bwMode="auto">
              <a:xfrm>
                <a:off x="1982" y="2909"/>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92" name="Freeform 398"/>
              <p:cNvSpPr>
                <a:spLocks/>
              </p:cNvSpPr>
              <p:nvPr/>
            </p:nvSpPr>
            <p:spPr bwMode="auto">
              <a:xfrm>
                <a:off x="1994" y="289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93" name="Freeform 399"/>
              <p:cNvSpPr>
                <a:spLocks/>
              </p:cNvSpPr>
              <p:nvPr/>
            </p:nvSpPr>
            <p:spPr bwMode="auto">
              <a:xfrm>
                <a:off x="1994" y="289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94" name="Freeform 400"/>
              <p:cNvSpPr>
                <a:spLocks/>
              </p:cNvSpPr>
              <p:nvPr/>
            </p:nvSpPr>
            <p:spPr bwMode="auto">
              <a:xfrm>
                <a:off x="2006"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6"/>
                    </a:lnTo>
                    <a:lnTo>
                      <a:pt x="6" y="12"/>
                    </a:lnTo>
                    <a:lnTo>
                      <a:pt x="6" y="18"/>
                    </a:lnTo>
                    <a:lnTo>
                      <a:pt x="12" y="18"/>
                    </a:lnTo>
                    <a:lnTo>
                      <a:pt x="18"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95" name="Freeform 401"/>
              <p:cNvSpPr>
                <a:spLocks/>
              </p:cNvSpPr>
              <p:nvPr/>
            </p:nvSpPr>
            <p:spPr bwMode="auto">
              <a:xfrm>
                <a:off x="2006"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6"/>
                    </a:lnTo>
                    <a:lnTo>
                      <a:pt x="6" y="12"/>
                    </a:lnTo>
                    <a:lnTo>
                      <a:pt x="6" y="18"/>
                    </a:lnTo>
                    <a:lnTo>
                      <a:pt x="12" y="18"/>
                    </a:lnTo>
                    <a:lnTo>
                      <a:pt x="18"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96" name="Freeform 402"/>
              <p:cNvSpPr>
                <a:spLocks/>
              </p:cNvSpPr>
              <p:nvPr/>
            </p:nvSpPr>
            <p:spPr bwMode="auto">
              <a:xfrm>
                <a:off x="2024"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97" name="Freeform 403"/>
              <p:cNvSpPr>
                <a:spLocks/>
              </p:cNvSpPr>
              <p:nvPr/>
            </p:nvSpPr>
            <p:spPr bwMode="auto">
              <a:xfrm>
                <a:off x="2024"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998" name="Freeform 404"/>
              <p:cNvSpPr>
                <a:spLocks/>
              </p:cNvSpPr>
              <p:nvPr/>
            </p:nvSpPr>
            <p:spPr bwMode="auto">
              <a:xfrm>
                <a:off x="2036" y="2861"/>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0" y="12"/>
                    </a:lnTo>
                    <a:lnTo>
                      <a:pt x="6" y="18"/>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999" name="Freeform 405"/>
              <p:cNvSpPr>
                <a:spLocks/>
              </p:cNvSpPr>
              <p:nvPr/>
            </p:nvSpPr>
            <p:spPr bwMode="auto">
              <a:xfrm>
                <a:off x="2036" y="2861"/>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0" y="12"/>
                    </a:lnTo>
                    <a:lnTo>
                      <a:pt x="6" y="18"/>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grpSp>
        <p:grpSp>
          <p:nvGrpSpPr>
            <p:cNvPr id="5" name="Group 406"/>
            <p:cNvGrpSpPr>
              <a:grpSpLocks/>
            </p:cNvGrpSpPr>
            <p:nvPr/>
          </p:nvGrpSpPr>
          <p:grpSpPr bwMode="auto">
            <a:xfrm>
              <a:off x="1964" y="2297"/>
              <a:ext cx="2454" cy="864"/>
              <a:chOff x="1964" y="2297"/>
              <a:chExt cx="2454" cy="864"/>
            </a:xfrm>
          </p:grpSpPr>
          <p:sp>
            <p:nvSpPr>
              <p:cNvPr id="23600" name="Freeform 407"/>
              <p:cNvSpPr>
                <a:spLocks/>
              </p:cNvSpPr>
              <p:nvPr/>
            </p:nvSpPr>
            <p:spPr bwMode="auto">
              <a:xfrm>
                <a:off x="2048" y="284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6" y="6"/>
                    </a:lnTo>
                    <a:lnTo>
                      <a:pt x="0" y="6"/>
                    </a:lnTo>
                    <a:lnTo>
                      <a:pt x="6"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01" name="Freeform 408"/>
              <p:cNvSpPr>
                <a:spLocks/>
              </p:cNvSpPr>
              <p:nvPr/>
            </p:nvSpPr>
            <p:spPr bwMode="auto">
              <a:xfrm>
                <a:off x="2048" y="284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6" y="6"/>
                    </a:lnTo>
                    <a:lnTo>
                      <a:pt x="0" y="6"/>
                    </a:lnTo>
                    <a:lnTo>
                      <a:pt x="6"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02" name="Freeform 409"/>
              <p:cNvSpPr>
                <a:spLocks/>
              </p:cNvSpPr>
              <p:nvPr/>
            </p:nvSpPr>
            <p:spPr bwMode="auto">
              <a:xfrm>
                <a:off x="2066" y="283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03" name="Freeform 410"/>
              <p:cNvSpPr>
                <a:spLocks/>
              </p:cNvSpPr>
              <p:nvPr/>
            </p:nvSpPr>
            <p:spPr bwMode="auto">
              <a:xfrm>
                <a:off x="2066" y="283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04" name="Freeform 411"/>
              <p:cNvSpPr>
                <a:spLocks/>
              </p:cNvSpPr>
              <p:nvPr/>
            </p:nvSpPr>
            <p:spPr bwMode="auto">
              <a:xfrm>
                <a:off x="2078" y="2825"/>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05" name="Freeform 412"/>
              <p:cNvSpPr>
                <a:spLocks/>
              </p:cNvSpPr>
              <p:nvPr/>
            </p:nvSpPr>
            <p:spPr bwMode="auto">
              <a:xfrm>
                <a:off x="2078" y="2825"/>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06" name="Freeform 413"/>
              <p:cNvSpPr>
                <a:spLocks/>
              </p:cNvSpPr>
              <p:nvPr/>
            </p:nvSpPr>
            <p:spPr bwMode="auto">
              <a:xfrm>
                <a:off x="2090" y="2813"/>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07" name="Freeform 414"/>
              <p:cNvSpPr>
                <a:spLocks/>
              </p:cNvSpPr>
              <p:nvPr/>
            </p:nvSpPr>
            <p:spPr bwMode="auto">
              <a:xfrm>
                <a:off x="2090" y="2813"/>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08" name="Freeform 415"/>
              <p:cNvSpPr>
                <a:spLocks/>
              </p:cNvSpPr>
              <p:nvPr/>
            </p:nvSpPr>
            <p:spPr bwMode="auto">
              <a:xfrm>
                <a:off x="2108" y="2801"/>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09" name="Freeform 416"/>
              <p:cNvSpPr>
                <a:spLocks/>
              </p:cNvSpPr>
              <p:nvPr/>
            </p:nvSpPr>
            <p:spPr bwMode="auto">
              <a:xfrm>
                <a:off x="2108" y="2801"/>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10" name="Freeform 417"/>
              <p:cNvSpPr>
                <a:spLocks/>
              </p:cNvSpPr>
              <p:nvPr/>
            </p:nvSpPr>
            <p:spPr bwMode="auto">
              <a:xfrm>
                <a:off x="2012" y="2891"/>
                <a:ext cx="72" cy="78"/>
              </a:xfrm>
              <a:custGeom>
                <a:avLst/>
                <a:gdLst>
                  <a:gd name="T0" fmla="*/ 66 w 72"/>
                  <a:gd name="T1" fmla="*/ 12 h 78"/>
                  <a:gd name="T2" fmla="*/ 66 w 72"/>
                  <a:gd name="T3" fmla="*/ 18 h 78"/>
                  <a:gd name="T4" fmla="*/ 72 w 72"/>
                  <a:gd name="T5" fmla="*/ 36 h 78"/>
                  <a:gd name="T6" fmla="*/ 72 w 72"/>
                  <a:gd name="T7" fmla="*/ 48 h 78"/>
                  <a:gd name="T8" fmla="*/ 72 w 72"/>
                  <a:gd name="T9" fmla="*/ 48 h 78"/>
                  <a:gd name="T10" fmla="*/ 48 w 72"/>
                  <a:gd name="T11" fmla="*/ 54 h 78"/>
                  <a:gd name="T12" fmla="*/ 30 w 72"/>
                  <a:gd name="T13" fmla="*/ 48 h 78"/>
                  <a:gd name="T14" fmla="*/ 18 w 72"/>
                  <a:gd name="T15" fmla="*/ 54 h 78"/>
                  <a:gd name="T16" fmla="*/ 18 w 72"/>
                  <a:gd name="T17" fmla="*/ 54 h 78"/>
                  <a:gd name="T18" fmla="*/ 12 w 72"/>
                  <a:gd name="T19" fmla="*/ 60 h 78"/>
                  <a:gd name="T20" fmla="*/ 12 w 72"/>
                  <a:gd name="T21" fmla="*/ 66 h 78"/>
                  <a:gd name="T22" fmla="*/ 18 w 72"/>
                  <a:gd name="T23" fmla="*/ 78 h 78"/>
                  <a:gd name="T24" fmla="*/ 18 w 72"/>
                  <a:gd name="T25" fmla="*/ 78 h 78"/>
                  <a:gd name="T26" fmla="*/ 18 w 72"/>
                  <a:gd name="T27" fmla="*/ 78 h 78"/>
                  <a:gd name="T28" fmla="*/ 18 w 72"/>
                  <a:gd name="T29" fmla="*/ 78 h 78"/>
                  <a:gd name="T30" fmla="*/ 18 w 72"/>
                  <a:gd name="T31" fmla="*/ 78 h 78"/>
                  <a:gd name="T32" fmla="*/ 18 w 72"/>
                  <a:gd name="T33" fmla="*/ 78 h 78"/>
                  <a:gd name="T34" fmla="*/ 18 w 72"/>
                  <a:gd name="T35" fmla="*/ 78 h 78"/>
                  <a:gd name="T36" fmla="*/ 12 w 72"/>
                  <a:gd name="T37" fmla="*/ 72 h 78"/>
                  <a:gd name="T38" fmla="*/ 0 w 72"/>
                  <a:gd name="T39" fmla="*/ 54 h 78"/>
                  <a:gd name="T40" fmla="*/ 6 w 72"/>
                  <a:gd name="T41" fmla="*/ 42 h 78"/>
                  <a:gd name="T42" fmla="*/ 6 w 72"/>
                  <a:gd name="T43" fmla="*/ 42 h 78"/>
                  <a:gd name="T44" fmla="*/ 18 w 72"/>
                  <a:gd name="T45" fmla="*/ 36 h 78"/>
                  <a:gd name="T46" fmla="*/ 36 w 72"/>
                  <a:gd name="T47" fmla="*/ 42 h 78"/>
                  <a:gd name="T48" fmla="*/ 54 w 72"/>
                  <a:gd name="T49" fmla="*/ 36 h 78"/>
                  <a:gd name="T50" fmla="*/ 54 w 72"/>
                  <a:gd name="T51" fmla="*/ 36 h 78"/>
                  <a:gd name="T52" fmla="*/ 60 w 72"/>
                  <a:gd name="T53" fmla="*/ 24 h 78"/>
                  <a:gd name="T54" fmla="*/ 54 w 72"/>
                  <a:gd name="T55" fmla="*/ 6 h 78"/>
                  <a:gd name="T56" fmla="*/ 48 w 72"/>
                  <a:gd name="T57" fmla="*/ 0 h 78"/>
                  <a:gd name="T58" fmla="*/ 48 w 72"/>
                  <a:gd name="T59" fmla="*/ 0 h 78"/>
                  <a:gd name="T60" fmla="*/ 66 w 72"/>
                  <a:gd name="T61" fmla="*/ 12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8"/>
                  <a:gd name="T95" fmla="*/ 72 w 72"/>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8">
                    <a:moveTo>
                      <a:pt x="66" y="12"/>
                    </a:moveTo>
                    <a:lnTo>
                      <a:pt x="66" y="18"/>
                    </a:lnTo>
                    <a:lnTo>
                      <a:pt x="72" y="36"/>
                    </a:lnTo>
                    <a:lnTo>
                      <a:pt x="72" y="48"/>
                    </a:lnTo>
                    <a:lnTo>
                      <a:pt x="48" y="54"/>
                    </a:lnTo>
                    <a:lnTo>
                      <a:pt x="30" y="48"/>
                    </a:lnTo>
                    <a:lnTo>
                      <a:pt x="18" y="54"/>
                    </a:lnTo>
                    <a:lnTo>
                      <a:pt x="12" y="60"/>
                    </a:lnTo>
                    <a:lnTo>
                      <a:pt x="12" y="66"/>
                    </a:lnTo>
                    <a:lnTo>
                      <a:pt x="18" y="78"/>
                    </a:lnTo>
                    <a:lnTo>
                      <a:pt x="12" y="72"/>
                    </a:lnTo>
                    <a:lnTo>
                      <a:pt x="0" y="54"/>
                    </a:lnTo>
                    <a:lnTo>
                      <a:pt x="6" y="42"/>
                    </a:lnTo>
                    <a:lnTo>
                      <a:pt x="18" y="36"/>
                    </a:lnTo>
                    <a:lnTo>
                      <a:pt x="36" y="42"/>
                    </a:lnTo>
                    <a:lnTo>
                      <a:pt x="54" y="36"/>
                    </a:lnTo>
                    <a:lnTo>
                      <a:pt x="60" y="24"/>
                    </a:lnTo>
                    <a:lnTo>
                      <a:pt x="54" y="6"/>
                    </a:lnTo>
                    <a:lnTo>
                      <a:pt x="48" y="0"/>
                    </a:lnTo>
                    <a:lnTo>
                      <a:pt x="66" y="12"/>
                    </a:lnTo>
                    <a:close/>
                  </a:path>
                </a:pathLst>
              </a:custGeom>
              <a:solidFill>
                <a:srgbClr val="F98199"/>
              </a:solidFill>
              <a:ln w="9525">
                <a:noFill/>
                <a:round/>
                <a:headEnd/>
                <a:tailEnd/>
              </a:ln>
            </p:spPr>
            <p:txBody>
              <a:bodyPr tIns="91440" bIns="91440"/>
              <a:lstStyle/>
              <a:p>
                <a:endParaRPr lang="en-US"/>
              </a:p>
            </p:txBody>
          </p:sp>
          <p:sp>
            <p:nvSpPr>
              <p:cNvPr id="23611" name="Freeform 418"/>
              <p:cNvSpPr>
                <a:spLocks/>
              </p:cNvSpPr>
              <p:nvPr/>
            </p:nvSpPr>
            <p:spPr bwMode="auto">
              <a:xfrm>
                <a:off x="2012" y="2891"/>
                <a:ext cx="72" cy="78"/>
              </a:xfrm>
              <a:custGeom>
                <a:avLst/>
                <a:gdLst>
                  <a:gd name="T0" fmla="*/ 66 w 72"/>
                  <a:gd name="T1" fmla="*/ 12 h 78"/>
                  <a:gd name="T2" fmla="*/ 66 w 72"/>
                  <a:gd name="T3" fmla="*/ 18 h 78"/>
                  <a:gd name="T4" fmla="*/ 72 w 72"/>
                  <a:gd name="T5" fmla="*/ 36 h 78"/>
                  <a:gd name="T6" fmla="*/ 72 w 72"/>
                  <a:gd name="T7" fmla="*/ 48 h 78"/>
                  <a:gd name="T8" fmla="*/ 72 w 72"/>
                  <a:gd name="T9" fmla="*/ 48 h 78"/>
                  <a:gd name="T10" fmla="*/ 48 w 72"/>
                  <a:gd name="T11" fmla="*/ 54 h 78"/>
                  <a:gd name="T12" fmla="*/ 30 w 72"/>
                  <a:gd name="T13" fmla="*/ 48 h 78"/>
                  <a:gd name="T14" fmla="*/ 18 w 72"/>
                  <a:gd name="T15" fmla="*/ 54 h 78"/>
                  <a:gd name="T16" fmla="*/ 18 w 72"/>
                  <a:gd name="T17" fmla="*/ 54 h 78"/>
                  <a:gd name="T18" fmla="*/ 12 w 72"/>
                  <a:gd name="T19" fmla="*/ 60 h 78"/>
                  <a:gd name="T20" fmla="*/ 12 w 72"/>
                  <a:gd name="T21" fmla="*/ 66 h 78"/>
                  <a:gd name="T22" fmla="*/ 18 w 72"/>
                  <a:gd name="T23" fmla="*/ 78 h 78"/>
                  <a:gd name="T24" fmla="*/ 18 w 72"/>
                  <a:gd name="T25" fmla="*/ 78 h 78"/>
                  <a:gd name="T26" fmla="*/ 18 w 72"/>
                  <a:gd name="T27" fmla="*/ 78 h 78"/>
                  <a:gd name="T28" fmla="*/ 18 w 72"/>
                  <a:gd name="T29" fmla="*/ 78 h 78"/>
                  <a:gd name="T30" fmla="*/ 18 w 72"/>
                  <a:gd name="T31" fmla="*/ 78 h 78"/>
                  <a:gd name="T32" fmla="*/ 18 w 72"/>
                  <a:gd name="T33" fmla="*/ 78 h 78"/>
                  <a:gd name="T34" fmla="*/ 18 w 72"/>
                  <a:gd name="T35" fmla="*/ 78 h 78"/>
                  <a:gd name="T36" fmla="*/ 12 w 72"/>
                  <a:gd name="T37" fmla="*/ 72 h 78"/>
                  <a:gd name="T38" fmla="*/ 0 w 72"/>
                  <a:gd name="T39" fmla="*/ 54 h 78"/>
                  <a:gd name="T40" fmla="*/ 6 w 72"/>
                  <a:gd name="T41" fmla="*/ 42 h 78"/>
                  <a:gd name="T42" fmla="*/ 6 w 72"/>
                  <a:gd name="T43" fmla="*/ 42 h 78"/>
                  <a:gd name="T44" fmla="*/ 18 w 72"/>
                  <a:gd name="T45" fmla="*/ 36 h 78"/>
                  <a:gd name="T46" fmla="*/ 36 w 72"/>
                  <a:gd name="T47" fmla="*/ 42 h 78"/>
                  <a:gd name="T48" fmla="*/ 54 w 72"/>
                  <a:gd name="T49" fmla="*/ 36 h 78"/>
                  <a:gd name="T50" fmla="*/ 54 w 72"/>
                  <a:gd name="T51" fmla="*/ 36 h 78"/>
                  <a:gd name="T52" fmla="*/ 60 w 72"/>
                  <a:gd name="T53" fmla="*/ 24 h 78"/>
                  <a:gd name="T54" fmla="*/ 54 w 72"/>
                  <a:gd name="T55" fmla="*/ 6 h 78"/>
                  <a:gd name="T56" fmla="*/ 48 w 72"/>
                  <a:gd name="T57" fmla="*/ 0 h 78"/>
                  <a:gd name="T58" fmla="*/ 48 w 72"/>
                  <a:gd name="T59" fmla="*/ 0 h 78"/>
                  <a:gd name="T60" fmla="*/ 66 w 72"/>
                  <a:gd name="T61" fmla="*/ 12 h 78"/>
                  <a:gd name="T62" fmla="*/ 66 w 72"/>
                  <a:gd name="T63" fmla="*/ 1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8"/>
                  <a:gd name="T98" fmla="*/ 72 w 72"/>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8">
                    <a:moveTo>
                      <a:pt x="66" y="12"/>
                    </a:moveTo>
                    <a:lnTo>
                      <a:pt x="66" y="18"/>
                    </a:lnTo>
                    <a:lnTo>
                      <a:pt x="72" y="36"/>
                    </a:lnTo>
                    <a:lnTo>
                      <a:pt x="72" y="48"/>
                    </a:lnTo>
                    <a:lnTo>
                      <a:pt x="48" y="54"/>
                    </a:lnTo>
                    <a:lnTo>
                      <a:pt x="30" y="48"/>
                    </a:lnTo>
                    <a:lnTo>
                      <a:pt x="18" y="54"/>
                    </a:lnTo>
                    <a:lnTo>
                      <a:pt x="12" y="60"/>
                    </a:lnTo>
                    <a:lnTo>
                      <a:pt x="12" y="66"/>
                    </a:lnTo>
                    <a:lnTo>
                      <a:pt x="18" y="78"/>
                    </a:lnTo>
                    <a:lnTo>
                      <a:pt x="12" y="72"/>
                    </a:lnTo>
                    <a:lnTo>
                      <a:pt x="0" y="54"/>
                    </a:lnTo>
                    <a:lnTo>
                      <a:pt x="6" y="42"/>
                    </a:lnTo>
                    <a:lnTo>
                      <a:pt x="18" y="36"/>
                    </a:lnTo>
                    <a:lnTo>
                      <a:pt x="36" y="42"/>
                    </a:lnTo>
                    <a:lnTo>
                      <a:pt x="54" y="36"/>
                    </a:lnTo>
                    <a:lnTo>
                      <a:pt x="60" y="24"/>
                    </a:lnTo>
                    <a:lnTo>
                      <a:pt x="54" y="6"/>
                    </a:lnTo>
                    <a:lnTo>
                      <a:pt x="48" y="0"/>
                    </a:lnTo>
                    <a:lnTo>
                      <a:pt x="66" y="12"/>
                    </a:lnTo>
                  </a:path>
                </a:pathLst>
              </a:custGeom>
              <a:noFill/>
              <a:ln w="0">
                <a:solidFill>
                  <a:srgbClr val="000000"/>
                </a:solidFill>
                <a:prstDash val="solid"/>
                <a:round/>
                <a:headEnd/>
                <a:tailEnd/>
              </a:ln>
            </p:spPr>
            <p:txBody>
              <a:bodyPr tIns="91440" bIns="91440"/>
              <a:lstStyle/>
              <a:p>
                <a:endParaRPr lang="en-US"/>
              </a:p>
            </p:txBody>
          </p:sp>
          <p:sp>
            <p:nvSpPr>
              <p:cNvPr id="23612" name="Freeform 419"/>
              <p:cNvSpPr>
                <a:spLocks/>
              </p:cNvSpPr>
              <p:nvPr/>
            </p:nvSpPr>
            <p:spPr bwMode="auto">
              <a:xfrm>
                <a:off x="2054" y="2897"/>
                <a:ext cx="18" cy="18"/>
              </a:xfrm>
              <a:custGeom>
                <a:avLst/>
                <a:gdLst>
                  <a:gd name="T0" fmla="*/ 18 w 18"/>
                  <a:gd name="T1" fmla="*/ 6 h 18"/>
                  <a:gd name="T2" fmla="*/ 12 w 18"/>
                  <a:gd name="T3" fmla="*/ 0 h 18"/>
                  <a:gd name="T4" fmla="*/ 6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6 w 18"/>
                  <a:gd name="T19" fmla="*/ 18 h 18"/>
                  <a:gd name="T20" fmla="*/ 12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0"/>
                    </a:lnTo>
                    <a:lnTo>
                      <a:pt x="6" y="0"/>
                    </a:lnTo>
                    <a:lnTo>
                      <a:pt x="0" y="0"/>
                    </a:lnTo>
                    <a:lnTo>
                      <a:pt x="0" y="6"/>
                    </a:lnTo>
                    <a:lnTo>
                      <a:pt x="0" y="12"/>
                    </a:lnTo>
                    <a:lnTo>
                      <a:pt x="6" y="18"/>
                    </a:lnTo>
                    <a:lnTo>
                      <a:pt x="12" y="18"/>
                    </a:lnTo>
                    <a:lnTo>
                      <a:pt x="18" y="12"/>
                    </a:lnTo>
                    <a:lnTo>
                      <a:pt x="18" y="6"/>
                    </a:lnTo>
                    <a:close/>
                  </a:path>
                </a:pathLst>
              </a:custGeom>
              <a:solidFill>
                <a:srgbClr val="FB805E"/>
              </a:solidFill>
              <a:ln w="9525">
                <a:noFill/>
                <a:round/>
                <a:headEnd/>
                <a:tailEnd/>
              </a:ln>
            </p:spPr>
            <p:txBody>
              <a:bodyPr tIns="91440" bIns="91440"/>
              <a:lstStyle/>
              <a:p>
                <a:endParaRPr lang="en-US"/>
              </a:p>
            </p:txBody>
          </p:sp>
          <p:sp>
            <p:nvSpPr>
              <p:cNvPr id="23613" name="Freeform 420"/>
              <p:cNvSpPr>
                <a:spLocks/>
              </p:cNvSpPr>
              <p:nvPr/>
            </p:nvSpPr>
            <p:spPr bwMode="auto">
              <a:xfrm>
                <a:off x="2072" y="2843"/>
                <a:ext cx="72" cy="78"/>
              </a:xfrm>
              <a:custGeom>
                <a:avLst/>
                <a:gdLst>
                  <a:gd name="T0" fmla="*/ 12 w 72"/>
                  <a:gd name="T1" fmla="*/ 66 h 78"/>
                  <a:gd name="T2" fmla="*/ 6 w 72"/>
                  <a:gd name="T3" fmla="*/ 60 h 78"/>
                  <a:gd name="T4" fmla="*/ 0 w 72"/>
                  <a:gd name="T5" fmla="*/ 42 h 78"/>
                  <a:gd name="T6" fmla="*/ 6 w 72"/>
                  <a:gd name="T7" fmla="*/ 30 h 78"/>
                  <a:gd name="T8" fmla="*/ 6 w 72"/>
                  <a:gd name="T9" fmla="*/ 30 h 78"/>
                  <a:gd name="T10" fmla="*/ 24 w 72"/>
                  <a:gd name="T11" fmla="*/ 24 h 78"/>
                  <a:gd name="T12" fmla="*/ 42 w 72"/>
                  <a:gd name="T13" fmla="*/ 30 h 78"/>
                  <a:gd name="T14" fmla="*/ 60 w 72"/>
                  <a:gd name="T15" fmla="*/ 24 h 78"/>
                  <a:gd name="T16" fmla="*/ 60 w 72"/>
                  <a:gd name="T17" fmla="*/ 24 h 78"/>
                  <a:gd name="T18" fmla="*/ 60 w 72"/>
                  <a:gd name="T19" fmla="*/ 18 h 78"/>
                  <a:gd name="T20" fmla="*/ 60 w 72"/>
                  <a:gd name="T21" fmla="*/ 12 h 78"/>
                  <a:gd name="T22" fmla="*/ 54 w 72"/>
                  <a:gd name="T23" fmla="*/ 0 h 78"/>
                  <a:gd name="T24" fmla="*/ 54 w 72"/>
                  <a:gd name="T25" fmla="*/ 0 h 78"/>
                  <a:gd name="T26" fmla="*/ 54 w 72"/>
                  <a:gd name="T27" fmla="*/ 0 h 78"/>
                  <a:gd name="T28" fmla="*/ 54 w 72"/>
                  <a:gd name="T29" fmla="*/ 0 h 78"/>
                  <a:gd name="T30" fmla="*/ 54 w 72"/>
                  <a:gd name="T31" fmla="*/ 0 h 78"/>
                  <a:gd name="T32" fmla="*/ 54 w 72"/>
                  <a:gd name="T33" fmla="*/ 0 h 78"/>
                  <a:gd name="T34" fmla="*/ 54 w 72"/>
                  <a:gd name="T35" fmla="*/ 0 h 78"/>
                  <a:gd name="T36" fmla="*/ 66 w 72"/>
                  <a:gd name="T37" fmla="*/ 6 h 78"/>
                  <a:gd name="T38" fmla="*/ 72 w 72"/>
                  <a:gd name="T39" fmla="*/ 24 h 78"/>
                  <a:gd name="T40" fmla="*/ 72 w 72"/>
                  <a:gd name="T41" fmla="*/ 36 h 78"/>
                  <a:gd name="T42" fmla="*/ 72 w 72"/>
                  <a:gd name="T43" fmla="*/ 36 h 78"/>
                  <a:gd name="T44" fmla="*/ 60 w 72"/>
                  <a:gd name="T45" fmla="*/ 42 h 78"/>
                  <a:gd name="T46" fmla="*/ 36 w 72"/>
                  <a:gd name="T47" fmla="*/ 36 h 78"/>
                  <a:gd name="T48" fmla="*/ 18 w 72"/>
                  <a:gd name="T49" fmla="*/ 42 h 78"/>
                  <a:gd name="T50" fmla="*/ 18 w 72"/>
                  <a:gd name="T51" fmla="*/ 42 h 78"/>
                  <a:gd name="T52" fmla="*/ 18 w 72"/>
                  <a:gd name="T53" fmla="*/ 54 h 78"/>
                  <a:gd name="T54" fmla="*/ 18 w 72"/>
                  <a:gd name="T55" fmla="*/ 72 h 78"/>
                  <a:gd name="T56" fmla="*/ 24 w 72"/>
                  <a:gd name="T57" fmla="*/ 78 h 78"/>
                  <a:gd name="T58" fmla="*/ 24 w 72"/>
                  <a:gd name="T59" fmla="*/ 78 h 78"/>
                  <a:gd name="T60" fmla="*/ 12 w 72"/>
                  <a:gd name="T61" fmla="*/ 66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8"/>
                  <a:gd name="T95" fmla="*/ 72 w 72"/>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8">
                    <a:moveTo>
                      <a:pt x="12" y="66"/>
                    </a:moveTo>
                    <a:lnTo>
                      <a:pt x="6" y="60"/>
                    </a:lnTo>
                    <a:lnTo>
                      <a:pt x="0" y="42"/>
                    </a:lnTo>
                    <a:lnTo>
                      <a:pt x="6" y="30"/>
                    </a:lnTo>
                    <a:lnTo>
                      <a:pt x="24" y="24"/>
                    </a:lnTo>
                    <a:lnTo>
                      <a:pt x="42" y="30"/>
                    </a:lnTo>
                    <a:lnTo>
                      <a:pt x="60" y="24"/>
                    </a:lnTo>
                    <a:lnTo>
                      <a:pt x="60" y="18"/>
                    </a:lnTo>
                    <a:lnTo>
                      <a:pt x="60" y="12"/>
                    </a:lnTo>
                    <a:lnTo>
                      <a:pt x="54" y="0"/>
                    </a:lnTo>
                    <a:lnTo>
                      <a:pt x="66" y="6"/>
                    </a:lnTo>
                    <a:lnTo>
                      <a:pt x="72" y="24"/>
                    </a:lnTo>
                    <a:lnTo>
                      <a:pt x="72" y="36"/>
                    </a:lnTo>
                    <a:lnTo>
                      <a:pt x="60" y="42"/>
                    </a:lnTo>
                    <a:lnTo>
                      <a:pt x="36" y="36"/>
                    </a:lnTo>
                    <a:lnTo>
                      <a:pt x="18" y="42"/>
                    </a:lnTo>
                    <a:lnTo>
                      <a:pt x="18" y="54"/>
                    </a:lnTo>
                    <a:lnTo>
                      <a:pt x="18" y="72"/>
                    </a:lnTo>
                    <a:lnTo>
                      <a:pt x="24" y="78"/>
                    </a:lnTo>
                    <a:lnTo>
                      <a:pt x="12" y="66"/>
                    </a:lnTo>
                    <a:close/>
                  </a:path>
                </a:pathLst>
              </a:custGeom>
              <a:solidFill>
                <a:srgbClr val="F98199"/>
              </a:solidFill>
              <a:ln w="9525">
                <a:noFill/>
                <a:round/>
                <a:headEnd/>
                <a:tailEnd/>
              </a:ln>
            </p:spPr>
            <p:txBody>
              <a:bodyPr tIns="91440" bIns="91440"/>
              <a:lstStyle/>
              <a:p>
                <a:endParaRPr lang="en-US"/>
              </a:p>
            </p:txBody>
          </p:sp>
          <p:sp>
            <p:nvSpPr>
              <p:cNvPr id="23614" name="Freeform 421"/>
              <p:cNvSpPr>
                <a:spLocks/>
              </p:cNvSpPr>
              <p:nvPr/>
            </p:nvSpPr>
            <p:spPr bwMode="auto">
              <a:xfrm>
                <a:off x="2072" y="2843"/>
                <a:ext cx="72" cy="78"/>
              </a:xfrm>
              <a:custGeom>
                <a:avLst/>
                <a:gdLst>
                  <a:gd name="T0" fmla="*/ 12 w 72"/>
                  <a:gd name="T1" fmla="*/ 66 h 78"/>
                  <a:gd name="T2" fmla="*/ 6 w 72"/>
                  <a:gd name="T3" fmla="*/ 60 h 78"/>
                  <a:gd name="T4" fmla="*/ 0 w 72"/>
                  <a:gd name="T5" fmla="*/ 42 h 78"/>
                  <a:gd name="T6" fmla="*/ 6 w 72"/>
                  <a:gd name="T7" fmla="*/ 30 h 78"/>
                  <a:gd name="T8" fmla="*/ 6 w 72"/>
                  <a:gd name="T9" fmla="*/ 30 h 78"/>
                  <a:gd name="T10" fmla="*/ 24 w 72"/>
                  <a:gd name="T11" fmla="*/ 24 h 78"/>
                  <a:gd name="T12" fmla="*/ 42 w 72"/>
                  <a:gd name="T13" fmla="*/ 30 h 78"/>
                  <a:gd name="T14" fmla="*/ 60 w 72"/>
                  <a:gd name="T15" fmla="*/ 24 h 78"/>
                  <a:gd name="T16" fmla="*/ 60 w 72"/>
                  <a:gd name="T17" fmla="*/ 24 h 78"/>
                  <a:gd name="T18" fmla="*/ 60 w 72"/>
                  <a:gd name="T19" fmla="*/ 18 h 78"/>
                  <a:gd name="T20" fmla="*/ 60 w 72"/>
                  <a:gd name="T21" fmla="*/ 12 h 78"/>
                  <a:gd name="T22" fmla="*/ 54 w 72"/>
                  <a:gd name="T23" fmla="*/ 0 h 78"/>
                  <a:gd name="T24" fmla="*/ 54 w 72"/>
                  <a:gd name="T25" fmla="*/ 0 h 78"/>
                  <a:gd name="T26" fmla="*/ 54 w 72"/>
                  <a:gd name="T27" fmla="*/ 0 h 78"/>
                  <a:gd name="T28" fmla="*/ 54 w 72"/>
                  <a:gd name="T29" fmla="*/ 0 h 78"/>
                  <a:gd name="T30" fmla="*/ 54 w 72"/>
                  <a:gd name="T31" fmla="*/ 0 h 78"/>
                  <a:gd name="T32" fmla="*/ 54 w 72"/>
                  <a:gd name="T33" fmla="*/ 0 h 78"/>
                  <a:gd name="T34" fmla="*/ 54 w 72"/>
                  <a:gd name="T35" fmla="*/ 0 h 78"/>
                  <a:gd name="T36" fmla="*/ 66 w 72"/>
                  <a:gd name="T37" fmla="*/ 6 h 78"/>
                  <a:gd name="T38" fmla="*/ 72 w 72"/>
                  <a:gd name="T39" fmla="*/ 24 h 78"/>
                  <a:gd name="T40" fmla="*/ 72 w 72"/>
                  <a:gd name="T41" fmla="*/ 36 h 78"/>
                  <a:gd name="T42" fmla="*/ 72 w 72"/>
                  <a:gd name="T43" fmla="*/ 36 h 78"/>
                  <a:gd name="T44" fmla="*/ 60 w 72"/>
                  <a:gd name="T45" fmla="*/ 42 h 78"/>
                  <a:gd name="T46" fmla="*/ 36 w 72"/>
                  <a:gd name="T47" fmla="*/ 36 h 78"/>
                  <a:gd name="T48" fmla="*/ 18 w 72"/>
                  <a:gd name="T49" fmla="*/ 42 h 78"/>
                  <a:gd name="T50" fmla="*/ 18 w 72"/>
                  <a:gd name="T51" fmla="*/ 42 h 78"/>
                  <a:gd name="T52" fmla="*/ 18 w 72"/>
                  <a:gd name="T53" fmla="*/ 54 h 78"/>
                  <a:gd name="T54" fmla="*/ 18 w 72"/>
                  <a:gd name="T55" fmla="*/ 72 h 78"/>
                  <a:gd name="T56" fmla="*/ 24 w 72"/>
                  <a:gd name="T57" fmla="*/ 78 h 78"/>
                  <a:gd name="T58" fmla="*/ 24 w 72"/>
                  <a:gd name="T59" fmla="*/ 78 h 78"/>
                  <a:gd name="T60" fmla="*/ 12 w 72"/>
                  <a:gd name="T61" fmla="*/ 66 h 78"/>
                  <a:gd name="T62" fmla="*/ 12 w 72"/>
                  <a:gd name="T63" fmla="*/ 66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8"/>
                  <a:gd name="T98" fmla="*/ 72 w 72"/>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8">
                    <a:moveTo>
                      <a:pt x="12" y="66"/>
                    </a:moveTo>
                    <a:lnTo>
                      <a:pt x="6" y="60"/>
                    </a:lnTo>
                    <a:lnTo>
                      <a:pt x="0" y="42"/>
                    </a:lnTo>
                    <a:lnTo>
                      <a:pt x="6" y="30"/>
                    </a:lnTo>
                    <a:lnTo>
                      <a:pt x="24" y="24"/>
                    </a:lnTo>
                    <a:lnTo>
                      <a:pt x="42" y="30"/>
                    </a:lnTo>
                    <a:lnTo>
                      <a:pt x="60" y="24"/>
                    </a:lnTo>
                    <a:lnTo>
                      <a:pt x="60" y="18"/>
                    </a:lnTo>
                    <a:lnTo>
                      <a:pt x="60" y="12"/>
                    </a:lnTo>
                    <a:lnTo>
                      <a:pt x="54" y="0"/>
                    </a:lnTo>
                    <a:lnTo>
                      <a:pt x="66" y="6"/>
                    </a:lnTo>
                    <a:lnTo>
                      <a:pt x="72" y="24"/>
                    </a:lnTo>
                    <a:lnTo>
                      <a:pt x="72" y="36"/>
                    </a:lnTo>
                    <a:lnTo>
                      <a:pt x="60" y="42"/>
                    </a:lnTo>
                    <a:lnTo>
                      <a:pt x="36" y="36"/>
                    </a:lnTo>
                    <a:lnTo>
                      <a:pt x="18" y="42"/>
                    </a:lnTo>
                    <a:lnTo>
                      <a:pt x="18" y="54"/>
                    </a:lnTo>
                    <a:lnTo>
                      <a:pt x="18" y="72"/>
                    </a:lnTo>
                    <a:lnTo>
                      <a:pt x="24" y="78"/>
                    </a:lnTo>
                    <a:lnTo>
                      <a:pt x="12" y="66"/>
                    </a:lnTo>
                  </a:path>
                </a:pathLst>
              </a:custGeom>
              <a:noFill/>
              <a:ln w="0">
                <a:solidFill>
                  <a:srgbClr val="000000"/>
                </a:solidFill>
                <a:prstDash val="solid"/>
                <a:round/>
                <a:headEnd/>
                <a:tailEnd/>
              </a:ln>
            </p:spPr>
            <p:txBody>
              <a:bodyPr tIns="91440" bIns="91440"/>
              <a:lstStyle/>
              <a:p>
                <a:endParaRPr lang="en-US"/>
              </a:p>
            </p:txBody>
          </p:sp>
          <p:sp>
            <p:nvSpPr>
              <p:cNvPr id="23615" name="Freeform 422"/>
              <p:cNvSpPr>
                <a:spLocks/>
              </p:cNvSpPr>
              <p:nvPr/>
            </p:nvSpPr>
            <p:spPr bwMode="auto">
              <a:xfrm>
                <a:off x="2090" y="2897"/>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2 w 18"/>
                  <a:gd name="T11" fmla="*/ 18 h 18"/>
                  <a:gd name="T12" fmla="*/ 18 w 18"/>
                  <a:gd name="T13" fmla="*/ 12 h 18"/>
                  <a:gd name="T14" fmla="*/ 12 w 18"/>
                  <a:gd name="T15" fmla="*/ 6 h 18"/>
                  <a:gd name="T16" fmla="*/ 12 w 18"/>
                  <a:gd name="T17" fmla="*/ 6 h 18"/>
                  <a:gd name="T18" fmla="*/ 12 w 18"/>
                  <a:gd name="T19" fmla="*/ 6 h 18"/>
                  <a:gd name="T20" fmla="*/ 6 w 18"/>
                  <a:gd name="T21" fmla="*/ 0 h 18"/>
                  <a:gd name="T22" fmla="*/ 0 w 18"/>
                  <a:gd name="T23" fmla="*/ 0 h 18"/>
                  <a:gd name="T24" fmla="*/ 0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8" y="12"/>
                    </a:lnTo>
                    <a:lnTo>
                      <a:pt x="12" y="6"/>
                    </a:lnTo>
                    <a:lnTo>
                      <a:pt x="6" y="0"/>
                    </a:lnTo>
                    <a:lnTo>
                      <a:pt x="0" y="0"/>
                    </a:lnTo>
                    <a:lnTo>
                      <a:pt x="0" y="6"/>
                    </a:lnTo>
                    <a:lnTo>
                      <a:pt x="0" y="12"/>
                    </a:lnTo>
                    <a:close/>
                  </a:path>
                </a:pathLst>
              </a:custGeom>
              <a:solidFill>
                <a:srgbClr val="FB805E"/>
              </a:solidFill>
              <a:ln w="9525">
                <a:noFill/>
                <a:round/>
                <a:headEnd/>
                <a:tailEnd/>
              </a:ln>
            </p:spPr>
            <p:txBody>
              <a:bodyPr tIns="91440" bIns="91440"/>
              <a:lstStyle/>
              <a:p>
                <a:endParaRPr lang="en-US"/>
              </a:p>
            </p:txBody>
          </p:sp>
          <p:sp>
            <p:nvSpPr>
              <p:cNvPr id="23616" name="Freeform 423"/>
              <p:cNvSpPr>
                <a:spLocks/>
              </p:cNvSpPr>
              <p:nvPr/>
            </p:nvSpPr>
            <p:spPr bwMode="auto">
              <a:xfrm>
                <a:off x="1982" y="241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23617" name="Freeform 424"/>
              <p:cNvSpPr>
                <a:spLocks/>
              </p:cNvSpPr>
              <p:nvPr/>
            </p:nvSpPr>
            <p:spPr bwMode="auto">
              <a:xfrm>
                <a:off x="1982" y="241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path>
                </a:pathLst>
              </a:custGeom>
              <a:noFill/>
              <a:ln w="9525">
                <a:solidFill>
                  <a:srgbClr val="000000"/>
                </a:solidFill>
                <a:prstDash val="solid"/>
                <a:round/>
                <a:headEnd/>
                <a:tailEnd/>
              </a:ln>
            </p:spPr>
            <p:txBody>
              <a:bodyPr tIns="91440" bIns="91440"/>
              <a:lstStyle/>
              <a:p>
                <a:endParaRPr lang="en-US"/>
              </a:p>
            </p:txBody>
          </p:sp>
          <p:sp>
            <p:nvSpPr>
              <p:cNvPr id="23618" name="Freeform 425"/>
              <p:cNvSpPr>
                <a:spLocks/>
              </p:cNvSpPr>
              <p:nvPr/>
            </p:nvSpPr>
            <p:spPr bwMode="auto">
              <a:xfrm>
                <a:off x="1982" y="2405"/>
                <a:ext cx="18" cy="18"/>
              </a:xfrm>
              <a:custGeom>
                <a:avLst/>
                <a:gdLst>
                  <a:gd name="T0" fmla="*/ 12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6"/>
                    </a:lnTo>
                    <a:lnTo>
                      <a:pt x="12" y="0"/>
                    </a:lnTo>
                    <a:lnTo>
                      <a:pt x="6" y="0"/>
                    </a:lnTo>
                    <a:lnTo>
                      <a:pt x="0"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619" name="Freeform 426"/>
              <p:cNvSpPr>
                <a:spLocks/>
              </p:cNvSpPr>
              <p:nvPr/>
            </p:nvSpPr>
            <p:spPr bwMode="auto">
              <a:xfrm>
                <a:off x="1982" y="2405"/>
                <a:ext cx="18" cy="18"/>
              </a:xfrm>
              <a:custGeom>
                <a:avLst/>
                <a:gdLst>
                  <a:gd name="T0" fmla="*/ 12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6"/>
                    </a:lnTo>
                    <a:lnTo>
                      <a:pt x="12" y="0"/>
                    </a:lnTo>
                    <a:lnTo>
                      <a:pt x="6" y="0"/>
                    </a:lnTo>
                    <a:lnTo>
                      <a:pt x="0" y="0"/>
                    </a:lnTo>
                    <a:lnTo>
                      <a:pt x="0" y="6"/>
                    </a:lnTo>
                    <a:lnTo>
                      <a:pt x="0" y="12"/>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620" name="Freeform 427"/>
              <p:cNvSpPr>
                <a:spLocks/>
              </p:cNvSpPr>
              <p:nvPr/>
            </p:nvSpPr>
            <p:spPr bwMode="auto">
              <a:xfrm>
                <a:off x="1976" y="238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621" name="Freeform 428"/>
              <p:cNvSpPr>
                <a:spLocks/>
              </p:cNvSpPr>
              <p:nvPr/>
            </p:nvSpPr>
            <p:spPr bwMode="auto">
              <a:xfrm>
                <a:off x="1976" y="238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22" name="Freeform 429"/>
              <p:cNvSpPr>
                <a:spLocks/>
              </p:cNvSpPr>
              <p:nvPr/>
            </p:nvSpPr>
            <p:spPr bwMode="auto">
              <a:xfrm>
                <a:off x="1970" y="2369"/>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8" y="0"/>
                    </a:lnTo>
                    <a:lnTo>
                      <a:pt x="12" y="0"/>
                    </a:lnTo>
                    <a:lnTo>
                      <a:pt x="6" y="0"/>
                    </a:lnTo>
                    <a:lnTo>
                      <a:pt x="6" y="6"/>
                    </a:lnTo>
                    <a:lnTo>
                      <a:pt x="0" y="12"/>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623" name="Freeform 430"/>
              <p:cNvSpPr>
                <a:spLocks/>
              </p:cNvSpPr>
              <p:nvPr/>
            </p:nvSpPr>
            <p:spPr bwMode="auto">
              <a:xfrm>
                <a:off x="1970" y="2369"/>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8" y="0"/>
                    </a:lnTo>
                    <a:lnTo>
                      <a:pt x="12" y="0"/>
                    </a:lnTo>
                    <a:lnTo>
                      <a:pt x="6" y="0"/>
                    </a:lnTo>
                    <a:lnTo>
                      <a:pt x="6" y="6"/>
                    </a:lnTo>
                    <a:lnTo>
                      <a:pt x="0" y="12"/>
                    </a:lnTo>
                    <a:lnTo>
                      <a:pt x="6"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24" name="Freeform 431"/>
              <p:cNvSpPr>
                <a:spLocks/>
              </p:cNvSpPr>
              <p:nvPr/>
            </p:nvSpPr>
            <p:spPr bwMode="auto">
              <a:xfrm>
                <a:off x="1970" y="2351"/>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6" y="0"/>
                    </a:lnTo>
                    <a:lnTo>
                      <a:pt x="0" y="6"/>
                    </a:lnTo>
                    <a:lnTo>
                      <a:pt x="0" y="12"/>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23625" name="Freeform 432"/>
              <p:cNvSpPr>
                <a:spLocks/>
              </p:cNvSpPr>
              <p:nvPr/>
            </p:nvSpPr>
            <p:spPr bwMode="auto">
              <a:xfrm>
                <a:off x="1970" y="2351"/>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6" y="0"/>
                    </a:lnTo>
                    <a:lnTo>
                      <a:pt x="0" y="6"/>
                    </a:lnTo>
                    <a:lnTo>
                      <a:pt x="0" y="12"/>
                    </a:lnTo>
                    <a:lnTo>
                      <a:pt x="6" y="18"/>
                    </a:lnTo>
                    <a:lnTo>
                      <a:pt x="12" y="18"/>
                    </a:lnTo>
                    <a:lnTo>
                      <a:pt x="18" y="18"/>
                    </a:lnTo>
                  </a:path>
                </a:pathLst>
              </a:custGeom>
              <a:noFill/>
              <a:ln w="9525">
                <a:solidFill>
                  <a:srgbClr val="000000"/>
                </a:solidFill>
                <a:prstDash val="solid"/>
                <a:round/>
                <a:headEnd/>
                <a:tailEnd/>
              </a:ln>
            </p:spPr>
            <p:txBody>
              <a:bodyPr tIns="91440" bIns="91440"/>
              <a:lstStyle/>
              <a:p>
                <a:endParaRPr lang="en-US"/>
              </a:p>
            </p:txBody>
          </p:sp>
          <p:sp>
            <p:nvSpPr>
              <p:cNvPr id="23626" name="Freeform 433"/>
              <p:cNvSpPr>
                <a:spLocks/>
              </p:cNvSpPr>
              <p:nvPr/>
            </p:nvSpPr>
            <p:spPr bwMode="auto">
              <a:xfrm>
                <a:off x="2000" y="2417"/>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627" name="Freeform 434"/>
              <p:cNvSpPr>
                <a:spLocks/>
              </p:cNvSpPr>
              <p:nvPr/>
            </p:nvSpPr>
            <p:spPr bwMode="auto">
              <a:xfrm>
                <a:off x="2000" y="2417"/>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28" name="Freeform 435"/>
              <p:cNvSpPr>
                <a:spLocks/>
              </p:cNvSpPr>
              <p:nvPr/>
            </p:nvSpPr>
            <p:spPr bwMode="auto">
              <a:xfrm>
                <a:off x="2018" y="2417"/>
                <a:ext cx="18" cy="12"/>
              </a:xfrm>
              <a:custGeom>
                <a:avLst/>
                <a:gdLst>
                  <a:gd name="T0" fmla="*/ 18 w 18"/>
                  <a:gd name="T1" fmla="*/ 12 h 12"/>
                  <a:gd name="T2" fmla="*/ 18 w 18"/>
                  <a:gd name="T3" fmla="*/ 6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6"/>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29" name="Freeform 436"/>
              <p:cNvSpPr>
                <a:spLocks/>
              </p:cNvSpPr>
              <p:nvPr/>
            </p:nvSpPr>
            <p:spPr bwMode="auto">
              <a:xfrm>
                <a:off x="2018" y="2417"/>
                <a:ext cx="18" cy="12"/>
              </a:xfrm>
              <a:custGeom>
                <a:avLst/>
                <a:gdLst>
                  <a:gd name="T0" fmla="*/ 18 w 18"/>
                  <a:gd name="T1" fmla="*/ 12 h 12"/>
                  <a:gd name="T2" fmla="*/ 18 w 18"/>
                  <a:gd name="T3" fmla="*/ 6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6"/>
                    </a:lnTo>
                    <a:lnTo>
                      <a:pt x="6" y="12"/>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30" name="Freeform 437"/>
              <p:cNvSpPr>
                <a:spLocks/>
              </p:cNvSpPr>
              <p:nvPr/>
            </p:nvSpPr>
            <p:spPr bwMode="auto">
              <a:xfrm>
                <a:off x="2042" y="2411"/>
                <a:ext cx="18" cy="18"/>
              </a:xfrm>
              <a:custGeom>
                <a:avLst/>
                <a:gdLst>
                  <a:gd name="T0" fmla="*/ 12 w 18"/>
                  <a:gd name="T1" fmla="*/ 12 h 18"/>
                  <a:gd name="T2" fmla="*/ 18 w 18"/>
                  <a:gd name="T3" fmla="*/ 12 h 18"/>
                  <a:gd name="T4" fmla="*/ 12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2" y="6"/>
                    </a:lnTo>
                    <a:lnTo>
                      <a:pt x="12" y="0"/>
                    </a:lnTo>
                    <a:lnTo>
                      <a:pt x="6" y="0"/>
                    </a:lnTo>
                    <a:lnTo>
                      <a:pt x="0" y="0"/>
                    </a:lnTo>
                    <a:lnTo>
                      <a:pt x="0" y="6"/>
                    </a:lnTo>
                    <a:lnTo>
                      <a:pt x="0" y="12"/>
                    </a:lnTo>
                    <a:lnTo>
                      <a:pt x="0" y="18"/>
                    </a:lnTo>
                    <a:lnTo>
                      <a:pt x="6" y="18"/>
                    </a:lnTo>
                    <a:lnTo>
                      <a:pt x="12" y="18"/>
                    </a:lnTo>
                    <a:lnTo>
                      <a:pt x="12" y="12"/>
                    </a:lnTo>
                    <a:close/>
                  </a:path>
                </a:pathLst>
              </a:custGeom>
              <a:solidFill>
                <a:srgbClr val="FFFF4B"/>
              </a:solidFill>
              <a:ln w="9525">
                <a:noFill/>
                <a:round/>
                <a:headEnd/>
                <a:tailEnd/>
              </a:ln>
            </p:spPr>
            <p:txBody>
              <a:bodyPr tIns="91440" bIns="91440"/>
              <a:lstStyle/>
              <a:p>
                <a:endParaRPr lang="en-US"/>
              </a:p>
            </p:txBody>
          </p:sp>
          <p:sp>
            <p:nvSpPr>
              <p:cNvPr id="23631" name="Freeform 438"/>
              <p:cNvSpPr>
                <a:spLocks/>
              </p:cNvSpPr>
              <p:nvPr/>
            </p:nvSpPr>
            <p:spPr bwMode="auto">
              <a:xfrm>
                <a:off x="2042" y="2411"/>
                <a:ext cx="18" cy="18"/>
              </a:xfrm>
              <a:custGeom>
                <a:avLst/>
                <a:gdLst>
                  <a:gd name="T0" fmla="*/ 12 w 18"/>
                  <a:gd name="T1" fmla="*/ 12 h 18"/>
                  <a:gd name="T2" fmla="*/ 18 w 18"/>
                  <a:gd name="T3" fmla="*/ 12 h 18"/>
                  <a:gd name="T4" fmla="*/ 12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2" y="6"/>
                    </a:lnTo>
                    <a:lnTo>
                      <a:pt x="12" y="0"/>
                    </a:lnTo>
                    <a:lnTo>
                      <a:pt x="6" y="0"/>
                    </a:lnTo>
                    <a:lnTo>
                      <a:pt x="0" y="0"/>
                    </a:lnTo>
                    <a:lnTo>
                      <a:pt x="0" y="6"/>
                    </a:lnTo>
                    <a:lnTo>
                      <a:pt x="0" y="12"/>
                    </a:lnTo>
                    <a:lnTo>
                      <a:pt x="0" y="18"/>
                    </a:lnTo>
                    <a:lnTo>
                      <a:pt x="6" y="18"/>
                    </a:lnTo>
                    <a:lnTo>
                      <a:pt x="12"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632" name="Freeform 439"/>
              <p:cNvSpPr>
                <a:spLocks/>
              </p:cNvSpPr>
              <p:nvPr/>
            </p:nvSpPr>
            <p:spPr bwMode="auto">
              <a:xfrm>
                <a:off x="2060" y="241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0"/>
                    </a:lnTo>
                    <a:lnTo>
                      <a:pt x="0" y="6"/>
                    </a:lnTo>
                    <a:lnTo>
                      <a:pt x="0"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33" name="Freeform 440"/>
              <p:cNvSpPr>
                <a:spLocks/>
              </p:cNvSpPr>
              <p:nvPr/>
            </p:nvSpPr>
            <p:spPr bwMode="auto">
              <a:xfrm>
                <a:off x="2060" y="241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0"/>
                    </a:lnTo>
                    <a:lnTo>
                      <a:pt x="0" y="6"/>
                    </a:lnTo>
                    <a:lnTo>
                      <a:pt x="0" y="12"/>
                    </a:lnTo>
                    <a:lnTo>
                      <a:pt x="6" y="18"/>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34" name="Freeform 441"/>
              <p:cNvSpPr>
                <a:spLocks/>
              </p:cNvSpPr>
              <p:nvPr/>
            </p:nvSpPr>
            <p:spPr bwMode="auto">
              <a:xfrm>
                <a:off x="2078" y="2405"/>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635" name="Freeform 442"/>
              <p:cNvSpPr>
                <a:spLocks/>
              </p:cNvSpPr>
              <p:nvPr/>
            </p:nvSpPr>
            <p:spPr bwMode="auto">
              <a:xfrm>
                <a:off x="2078" y="2405"/>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36" name="Freeform 443"/>
              <p:cNvSpPr>
                <a:spLocks/>
              </p:cNvSpPr>
              <p:nvPr/>
            </p:nvSpPr>
            <p:spPr bwMode="auto">
              <a:xfrm>
                <a:off x="2096" y="240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37" name="Freeform 444"/>
              <p:cNvSpPr>
                <a:spLocks/>
              </p:cNvSpPr>
              <p:nvPr/>
            </p:nvSpPr>
            <p:spPr bwMode="auto">
              <a:xfrm>
                <a:off x="2096" y="240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38" name="Freeform 445"/>
              <p:cNvSpPr>
                <a:spLocks/>
              </p:cNvSpPr>
              <p:nvPr/>
            </p:nvSpPr>
            <p:spPr bwMode="auto">
              <a:xfrm>
                <a:off x="2114" y="2399"/>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0"/>
                    </a:lnTo>
                    <a:lnTo>
                      <a:pt x="0" y="6"/>
                    </a:lnTo>
                    <a:lnTo>
                      <a:pt x="0" y="12"/>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23639" name="Freeform 446"/>
              <p:cNvSpPr>
                <a:spLocks/>
              </p:cNvSpPr>
              <p:nvPr/>
            </p:nvSpPr>
            <p:spPr bwMode="auto">
              <a:xfrm>
                <a:off x="2114" y="2399"/>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0"/>
                    </a:lnTo>
                    <a:lnTo>
                      <a:pt x="0" y="6"/>
                    </a:lnTo>
                    <a:lnTo>
                      <a:pt x="0" y="12"/>
                    </a:lnTo>
                    <a:lnTo>
                      <a:pt x="6" y="18"/>
                    </a:lnTo>
                    <a:lnTo>
                      <a:pt x="12" y="18"/>
                    </a:lnTo>
                    <a:lnTo>
                      <a:pt x="18" y="18"/>
                    </a:lnTo>
                  </a:path>
                </a:pathLst>
              </a:custGeom>
              <a:noFill/>
              <a:ln w="9525">
                <a:solidFill>
                  <a:srgbClr val="000000"/>
                </a:solidFill>
                <a:prstDash val="solid"/>
                <a:round/>
                <a:headEnd/>
                <a:tailEnd/>
              </a:ln>
            </p:spPr>
            <p:txBody>
              <a:bodyPr tIns="91440" bIns="91440"/>
              <a:lstStyle/>
              <a:p>
                <a:endParaRPr lang="en-US"/>
              </a:p>
            </p:txBody>
          </p:sp>
          <p:sp>
            <p:nvSpPr>
              <p:cNvPr id="23640" name="Freeform 447"/>
              <p:cNvSpPr>
                <a:spLocks/>
              </p:cNvSpPr>
              <p:nvPr/>
            </p:nvSpPr>
            <p:spPr bwMode="auto">
              <a:xfrm>
                <a:off x="2132" y="2399"/>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641" name="Freeform 448"/>
              <p:cNvSpPr>
                <a:spLocks/>
              </p:cNvSpPr>
              <p:nvPr/>
            </p:nvSpPr>
            <p:spPr bwMode="auto">
              <a:xfrm>
                <a:off x="2132" y="2399"/>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42" name="Freeform 449"/>
              <p:cNvSpPr>
                <a:spLocks/>
              </p:cNvSpPr>
              <p:nvPr/>
            </p:nvSpPr>
            <p:spPr bwMode="auto">
              <a:xfrm>
                <a:off x="2150" y="2393"/>
                <a:ext cx="18" cy="18"/>
              </a:xfrm>
              <a:custGeom>
                <a:avLst/>
                <a:gdLst>
                  <a:gd name="T0" fmla="*/ 18 w 18"/>
                  <a:gd name="T1" fmla="*/ 18 h 18"/>
                  <a:gd name="T2" fmla="*/ 18 w 18"/>
                  <a:gd name="T3" fmla="*/ 12 h 18"/>
                  <a:gd name="T4" fmla="*/ 18 w 18"/>
                  <a:gd name="T5" fmla="*/ 6 h 18"/>
                  <a:gd name="T6" fmla="*/ 18 w 18"/>
                  <a:gd name="T7" fmla="*/ 6 h 18"/>
                  <a:gd name="T8" fmla="*/ 18 w 18"/>
                  <a:gd name="T9" fmla="*/ 6 h 18"/>
                  <a:gd name="T10" fmla="*/ 12 w 18"/>
                  <a:gd name="T11" fmla="*/ 0 h 18"/>
                  <a:gd name="T12" fmla="*/ 6 w 18"/>
                  <a:gd name="T13" fmla="*/ 6 h 18"/>
                  <a:gd name="T14" fmla="*/ 6 w 18"/>
                  <a:gd name="T15" fmla="*/ 6 h 18"/>
                  <a:gd name="T16" fmla="*/ 6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0"/>
                    </a:lnTo>
                    <a:lnTo>
                      <a:pt x="6" y="6"/>
                    </a:lnTo>
                    <a:lnTo>
                      <a:pt x="0" y="12"/>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23643" name="Freeform 450"/>
              <p:cNvSpPr>
                <a:spLocks/>
              </p:cNvSpPr>
              <p:nvPr/>
            </p:nvSpPr>
            <p:spPr bwMode="auto">
              <a:xfrm>
                <a:off x="2150" y="2393"/>
                <a:ext cx="18" cy="18"/>
              </a:xfrm>
              <a:custGeom>
                <a:avLst/>
                <a:gdLst>
                  <a:gd name="T0" fmla="*/ 18 w 18"/>
                  <a:gd name="T1" fmla="*/ 18 h 18"/>
                  <a:gd name="T2" fmla="*/ 18 w 18"/>
                  <a:gd name="T3" fmla="*/ 12 h 18"/>
                  <a:gd name="T4" fmla="*/ 18 w 18"/>
                  <a:gd name="T5" fmla="*/ 6 h 18"/>
                  <a:gd name="T6" fmla="*/ 18 w 18"/>
                  <a:gd name="T7" fmla="*/ 6 h 18"/>
                  <a:gd name="T8" fmla="*/ 18 w 18"/>
                  <a:gd name="T9" fmla="*/ 6 h 18"/>
                  <a:gd name="T10" fmla="*/ 12 w 18"/>
                  <a:gd name="T11" fmla="*/ 0 h 18"/>
                  <a:gd name="T12" fmla="*/ 6 w 18"/>
                  <a:gd name="T13" fmla="*/ 6 h 18"/>
                  <a:gd name="T14" fmla="*/ 6 w 18"/>
                  <a:gd name="T15" fmla="*/ 6 h 18"/>
                  <a:gd name="T16" fmla="*/ 6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0"/>
                    </a:lnTo>
                    <a:lnTo>
                      <a:pt x="6" y="6"/>
                    </a:lnTo>
                    <a:lnTo>
                      <a:pt x="0" y="12"/>
                    </a:lnTo>
                    <a:lnTo>
                      <a:pt x="6" y="18"/>
                    </a:lnTo>
                    <a:lnTo>
                      <a:pt x="12" y="18"/>
                    </a:lnTo>
                    <a:lnTo>
                      <a:pt x="18" y="18"/>
                    </a:lnTo>
                  </a:path>
                </a:pathLst>
              </a:custGeom>
              <a:noFill/>
              <a:ln w="9525">
                <a:solidFill>
                  <a:srgbClr val="000000"/>
                </a:solidFill>
                <a:prstDash val="solid"/>
                <a:round/>
                <a:headEnd/>
                <a:tailEnd/>
              </a:ln>
            </p:spPr>
            <p:txBody>
              <a:bodyPr tIns="91440" bIns="91440"/>
              <a:lstStyle/>
              <a:p>
                <a:endParaRPr lang="en-US"/>
              </a:p>
            </p:txBody>
          </p:sp>
          <p:sp>
            <p:nvSpPr>
              <p:cNvPr id="23644" name="Freeform 451"/>
              <p:cNvSpPr>
                <a:spLocks/>
              </p:cNvSpPr>
              <p:nvPr/>
            </p:nvSpPr>
            <p:spPr bwMode="auto">
              <a:xfrm>
                <a:off x="2174" y="2393"/>
                <a:ext cx="18" cy="18"/>
              </a:xfrm>
              <a:custGeom>
                <a:avLst/>
                <a:gdLst>
                  <a:gd name="T0" fmla="*/ 12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8" y="6"/>
                    </a:lnTo>
                    <a:lnTo>
                      <a:pt x="12" y="0"/>
                    </a:lnTo>
                    <a:lnTo>
                      <a:pt x="6" y="0"/>
                    </a:lnTo>
                    <a:lnTo>
                      <a:pt x="0" y="6"/>
                    </a:lnTo>
                    <a:lnTo>
                      <a:pt x="0" y="12"/>
                    </a:lnTo>
                    <a:lnTo>
                      <a:pt x="0" y="18"/>
                    </a:lnTo>
                    <a:lnTo>
                      <a:pt x="6" y="18"/>
                    </a:lnTo>
                    <a:lnTo>
                      <a:pt x="12" y="18"/>
                    </a:lnTo>
                    <a:lnTo>
                      <a:pt x="12" y="12"/>
                    </a:lnTo>
                    <a:close/>
                  </a:path>
                </a:pathLst>
              </a:custGeom>
              <a:solidFill>
                <a:srgbClr val="FFFF4B"/>
              </a:solidFill>
              <a:ln w="9525">
                <a:noFill/>
                <a:round/>
                <a:headEnd/>
                <a:tailEnd/>
              </a:ln>
            </p:spPr>
            <p:txBody>
              <a:bodyPr tIns="91440" bIns="91440"/>
              <a:lstStyle/>
              <a:p>
                <a:endParaRPr lang="en-US"/>
              </a:p>
            </p:txBody>
          </p:sp>
          <p:sp>
            <p:nvSpPr>
              <p:cNvPr id="23645" name="Freeform 452"/>
              <p:cNvSpPr>
                <a:spLocks/>
              </p:cNvSpPr>
              <p:nvPr/>
            </p:nvSpPr>
            <p:spPr bwMode="auto">
              <a:xfrm>
                <a:off x="2174" y="2393"/>
                <a:ext cx="18" cy="18"/>
              </a:xfrm>
              <a:custGeom>
                <a:avLst/>
                <a:gdLst>
                  <a:gd name="T0" fmla="*/ 12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8" y="6"/>
                    </a:lnTo>
                    <a:lnTo>
                      <a:pt x="12" y="0"/>
                    </a:lnTo>
                    <a:lnTo>
                      <a:pt x="6" y="0"/>
                    </a:lnTo>
                    <a:lnTo>
                      <a:pt x="0" y="6"/>
                    </a:lnTo>
                    <a:lnTo>
                      <a:pt x="0" y="12"/>
                    </a:lnTo>
                    <a:lnTo>
                      <a:pt x="0" y="18"/>
                    </a:lnTo>
                    <a:lnTo>
                      <a:pt x="6" y="18"/>
                    </a:lnTo>
                    <a:lnTo>
                      <a:pt x="12"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646" name="Freeform 453"/>
              <p:cNvSpPr>
                <a:spLocks/>
              </p:cNvSpPr>
              <p:nvPr/>
            </p:nvSpPr>
            <p:spPr bwMode="auto">
              <a:xfrm>
                <a:off x="2168" y="2375"/>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8" y="0"/>
                    </a:lnTo>
                    <a:lnTo>
                      <a:pt x="12" y="0"/>
                    </a:lnTo>
                    <a:lnTo>
                      <a:pt x="6" y="0"/>
                    </a:lnTo>
                    <a:lnTo>
                      <a:pt x="6" y="6"/>
                    </a:lnTo>
                    <a:lnTo>
                      <a:pt x="0" y="6"/>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647" name="Freeform 454"/>
              <p:cNvSpPr>
                <a:spLocks/>
              </p:cNvSpPr>
              <p:nvPr/>
            </p:nvSpPr>
            <p:spPr bwMode="auto">
              <a:xfrm>
                <a:off x="2168" y="2375"/>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8" y="0"/>
                    </a:lnTo>
                    <a:lnTo>
                      <a:pt x="12" y="0"/>
                    </a:lnTo>
                    <a:lnTo>
                      <a:pt x="6" y="0"/>
                    </a:lnTo>
                    <a:lnTo>
                      <a:pt x="6" y="6"/>
                    </a:lnTo>
                    <a:lnTo>
                      <a:pt x="0" y="6"/>
                    </a:lnTo>
                    <a:lnTo>
                      <a:pt x="6"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48" name="Freeform 455"/>
              <p:cNvSpPr>
                <a:spLocks/>
              </p:cNvSpPr>
              <p:nvPr/>
            </p:nvSpPr>
            <p:spPr bwMode="auto">
              <a:xfrm>
                <a:off x="2168" y="235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23649" name="Freeform 456"/>
              <p:cNvSpPr>
                <a:spLocks/>
              </p:cNvSpPr>
              <p:nvPr/>
            </p:nvSpPr>
            <p:spPr bwMode="auto">
              <a:xfrm>
                <a:off x="2168" y="235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path>
                </a:pathLst>
              </a:custGeom>
              <a:noFill/>
              <a:ln w="9525">
                <a:solidFill>
                  <a:srgbClr val="000000"/>
                </a:solidFill>
                <a:prstDash val="solid"/>
                <a:round/>
                <a:headEnd/>
                <a:tailEnd/>
              </a:ln>
            </p:spPr>
            <p:txBody>
              <a:bodyPr tIns="91440" bIns="91440"/>
              <a:lstStyle/>
              <a:p>
                <a:endParaRPr lang="en-US"/>
              </a:p>
            </p:txBody>
          </p:sp>
          <p:sp>
            <p:nvSpPr>
              <p:cNvPr id="23650" name="Freeform 457"/>
              <p:cNvSpPr>
                <a:spLocks/>
              </p:cNvSpPr>
              <p:nvPr/>
            </p:nvSpPr>
            <p:spPr bwMode="auto">
              <a:xfrm>
                <a:off x="2162" y="2345"/>
                <a:ext cx="18" cy="18"/>
              </a:xfrm>
              <a:custGeom>
                <a:avLst/>
                <a:gdLst>
                  <a:gd name="T0" fmla="*/ 18 w 18"/>
                  <a:gd name="T1" fmla="*/ 12 h 18"/>
                  <a:gd name="T2" fmla="*/ 18 w 18"/>
                  <a:gd name="T3" fmla="*/ 6 h 18"/>
                  <a:gd name="T4" fmla="*/ 18 w 18"/>
                  <a:gd name="T5" fmla="*/ 0 h 18"/>
                  <a:gd name="T6" fmla="*/ 18 w 18"/>
                  <a:gd name="T7" fmla="*/ 0 h 18"/>
                  <a:gd name="T8" fmla="*/ 18 w 18"/>
                  <a:gd name="T9" fmla="*/ 0 h 18"/>
                  <a:gd name="T10" fmla="*/ 12 w 18"/>
                  <a:gd name="T11" fmla="*/ 0 h 18"/>
                  <a:gd name="T12" fmla="*/ 6 w 18"/>
                  <a:gd name="T13" fmla="*/ 0 h 18"/>
                  <a:gd name="T14" fmla="*/ 6 w 18"/>
                  <a:gd name="T15" fmla="*/ 0 h 18"/>
                  <a:gd name="T16" fmla="*/ 6 w 18"/>
                  <a:gd name="T17" fmla="*/ 0 h 18"/>
                  <a:gd name="T18" fmla="*/ 0 w 18"/>
                  <a:gd name="T19" fmla="*/ 6 h 18"/>
                  <a:gd name="T20" fmla="*/ 0 w 18"/>
                  <a:gd name="T21" fmla="*/ 12 h 18"/>
                  <a:gd name="T22" fmla="*/ 6 w 18"/>
                  <a:gd name="T23" fmla="*/ 12 h 18"/>
                  <a:gd name="T24" fmla="*/ 6 w 18"/>
                  <a:gd name="T25" fmla="*/ 12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2"/>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651" name="Freeform 458"/>
              <p:cNvSpPr>
                <a:spLocks/>
              </p:cNvSpPr>
              <p:nvPr/>
            </p:nvSpPr>
            <p:spPr bwMode="auto">
              <a:xfrm>
                <a:off x="2162" y="2345"/>
                <a:ext cx="18" cy="18"/>
              </a:xfrm>
              <a:custGeom>
                <a:avLst/>
                <a:gdLst>
                  <a:gd name="T0" fmla="*/ 18 w 18"/>
                  <a:gd name="T1" fmla="*/ 12 h 18"/>
                  <a:gd name="T2" fmla="*/ 18 w 18"/>
                  <a:gd name="T3" fmla="*/ 6 h 18"/>
                  <a:gd name="T4" fmla="*/ 18 w 18"/>
                  <a:gd name="T5" fmla="*/ 0 h 18"/>
                  <a:gd name="T6" fmla="*/ 18 w 18"/>
                  <a:gd name="T7" fmla="*/ 0 h 18"/>
                  <a:gd name="T8" fmla="*/ 18 w 18"/>
                  <a:gd name="T9" fmla="*/ 0 h 18"/>
                  <a:gd name="T10" fmla="*/ 12 w 18"/>
                  <a:gd name="T11" fmla="*/ 0 h 18"/>
                  <a:gd name="T12" fmla="*/ 6 w 18"/>
                  <a:gd name="T13" fmla="*/ 0 h 18"/>
                  <a:gd name="T14" fmla="*/ 6 w 18"/>
                  <a:gd name="T15" fmla="*/ 0 h 18"/>
                  <a:gd name="T16" fmla="*/ 6 w 18"/>
                  <a:gd name="T17" fmla="*/ 0 h 18"/>
                  <a:gd name="T18" fmla="*/ 0 w 18"/>
                  <a:gd name="T19" fmla="*/ 6 h 18"/>
                  <a:gd name="T20" fmla="*/ 0 w 18"/>
                  <a:gd name="T21" fmla="*/ 12 h 18"/>
                  <a:gd name="T22" fmla="*/ 6 w 18"/>
                  <a:gd name="T23" fmla="*/ 12 h 18"/>
                  <a:gd name="T24" fmla="*/ 6 w 18"/>
                  <a:gd name="T25" fmla="*/ 12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2"/>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52" name="Freeform 459"/>
              <p:cNvSpPr>
                <a:spLocks/>
              </p:cNvSpPr>
              <p:nvPr/>
            </p:nvSpPr>
            <p:spPr bwMode="auto">
              <a:xfrm>
                <a:off x="2162" y="2333"/>
                <a:ext cx="18" cy="12"/>
              </a:xfrm>
              <a:custGeom>
                <a:avLst/>
                <a:gdLst>
                  <a:gd name="T0" fmla="*/ 12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0 h 12"/>
                  <a:gd name="T16" fmla="*/ 0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6 h 12"/>
                  <a:gd name="T32" fmla="*/ 12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6"/>
                    </a:moveTo>
                    <a:lnTo>
                      <a:pt x="18" y="0"/>
                    </a:lnTo>
                    <a:lnTo>
                      <a:pt x="12" y="0"/>
                    </a:lnTo>
                    <a:lnTo>
                      <a:pt x="6" y="0"/>
                    </a:lnTo>
                    <a:lnTo>
                      <a:pt x="0" y="0"/>
                    </a:lnTo>
                    <a:lnTo>
                      <a:pt x="0" y="6"/>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653" name="Freeform 460"/>
              <p:cNvSpPr>
                <a:spLocks/>
              </p:cNvSpPr>
              <p:nvPr/>
            </p:nvSpPr>
            <p:spPr bwMode="auto">
              <a:xfrm>
                <a:off x="2162" y="2333"/>
                <a:ext cx="18" cy="12"/>
              </a:xfrm>
              <a:custGeom>
                <a:avLst/>
                <a:gdLst>
                  <a:gd name="T0" fmla="*/ 12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0 h 12"/>
                  <a:gd name="T16" fmla="*/ 0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6 h 12"/>
                  <a:gd name="T32" fmla="*/ 12 w 18"/>
                  <a:gd name="T33" fmla="*/ 6 h 12"/>
                  <a:gd name="T34" fmla="*/ 12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6"/>
                    </a:moveTo>
                    <a:lnTo>
                      <a:pt x="18" y="0"/>
                    </a:lnTo>
                    <a:lnTo>
                      <a:pt x="12" y="0"/>
                    </a:lnTo>
                    <a:lnTo>
                      <a:pt x="6" y="0"/>
                    </a:lnTo>
                    <a:lnTo>
                      <a:pt x="0" y="0"/>
                    </a:lnTo>
                    <a:lnTo>
                      <a:pt x="0" y="6"/>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654" name="Freeform 461"/>
              <p:cNvSpPr>
                <a:spLocks/>
              </p:cNvSpPr>
              <p:nvPr/>
            </p:nvSpPr>
            <p:spPr bwMode="auto">
              <a:xfrm>
                <a:off x="2156" y="231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55" name="Freeform 462"/>
              <p:cNvSpPr>
                <a:spLocks/>
              </p:cNvSpPr>
              <p:nvPr/>
            </p:nvSpPr>
            <p:spPr bwMode="auto">
              <a:xfrm>
                <a:off x="2156" y="231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56" name="Freeform 463"/>
              <p:cNvSpPr>
                <a:spLocks/>
              </p:cNvSpPr>
              <p:nvPr/>
            </p:nvSpPr>
            <p:spPr bwMode="auto">
              <a:xfrm>
                <a:off x="1964" y="2333"/>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657" name="Freeform 464"/>
              <p:cNvSpPr>
                <a:spLocks/>
              </p:cNvSpPr>
              <p:nvPr/>
            </p:nvSpPr>
            <p:spPr bwMode="auto">
              <a:xfrm>
                <a:off x="1964" y="2333"/>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58" name="Freeform 465"/>
              <p:cNvSpPr>
                <a:spLocks/>
              </p:cNvSpPr>
              <p:nvPr/>
            </p:nvSpPr>
            <p:spPr bwMode="auto">
              <a:xfrm>
                <a:off x="1982" y="2333"/>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0"/>
                    </a:lnTo>
                    <a:lnTo>
                      <a:pt x="0" y="6"/>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59" name="Freeform 466"/>
              <p:cNvSpPr>
                <a:spLocks/>
              </p:cNvSpPr>
              <p:nvPr/>
            </p:nvSpPr>
            <p:spPr bwMode="auto">
              <a:xfrm>
                <a:off x="1982" y="2333"/>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0"/>
                    </a:lnTo>
                    <a:lnTo>
                      <a:pt x="0" y="6"/>
                    </a:lnTo>
                    <a:lnTo>
                      <a:pt x="6" y="12"/>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60" name="Freeform 467"/>
              <p:cNvSpPr>
                <a:spLocks/>
              </p:cNvSpPr>
              <p:nvPr/>
            </p:nvSpPr>
            <p:spPr bwMode="auto">
              <a:xfrm>
                <a:off x="2000" y="2333"/>
                <a:ext cx="18" cy="12"/>
              </a:xfrm>
              <a:custGeom>
                <a:avLst/>
                <a:gdLst>
                  <a:gd name="T0" fmla="*/ 18 w 18"/>
                  <a:gd name="T1" fmla="*/ 6 h 12"/>
                  <a:gd name="T2" fmla="*/ 18 w 18"/>
                  <a:gd name="T3" fmla="*/ 0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6 w 18"/>
                  <a:gd name="T21" fmla="*/ 6 h 12"/>
                  <a:gd name="T22" fmla="*/ 6 w 18"/>
                  <a:gd name="T23" fmla="*/ 6 h 12"/>
                  <a:gd name="T24" fmla="*/ 6 w 18"/>
                  <a:gd name="T25" fmla="*/ 6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6" y="6"/>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661" name="Freeform 468"/>
              <p:cNvSpPr>
                <a:spLocks/>
              </p:cNvSpPr>
              <p:nvPr/>
            </p:nvSpPr>
            <p:spPr bwMode="auto">
              <a:xfrm>
                <a:off x="2000" y="2333"/>
                <a:ext cx="18" cy="12"/>
              </a:xfrm>
              <a:custGeom>
                <a:avLst/>
                <a:gdLst>
                  <a:gd name="T0" fmla="*/ 18 w 18"/>
                  <a:gd name="T1" fmla="*/ 6 h 12"/>
                  <a:gd name="T2" fmla="*/ 18 w 18"/>
                  <a:gd name="T3" fmla="*/ 0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6 w 18"/>
                  <a:gd name="T21" fmla="*/ 6 h 12"/>
                  <a:gd name="T22" fmla="*/ 6 w 18"/>
                  <a:gd name="T23" fmla="*/ 6 h 12"/>
                  <a:gd name="T24" fmla="*/ 6 w 18"/>
                  <a:gd name="T25" fmla="*/ 6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6" y="6"/>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62" name="Freeform 469"/>
              <p:cNvSpPr>
                <a:spLocks/>
              </p:cNvSpPr>
              <p:nvPr/>
            </p:nvSpPr>
            <p:spPr bwMode="auto">
              <a:xfrm>
                <a:off x="2018" y="2327"/>
                <a:ext cx="18" cy="12"/>
              </a:xfrm>
              <a:custGeom>
                <a:avLst/>
                <a:gdLst>
                  <a:gd name="T0" fmla="*/ 18 w 18"/>
                  <a:gd name="T1" fmla="*/ 6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6 h 12"/>
                  <a:gd name="T16" fmla="*/ 6 w 18"/>
                  <a:gd name="T17" fmla="*/ 6 h 12"/>
                  <a:gd name="T18" fmla="*/ 0 w 18"/>
                  <a:gd name="T19" fmla="*/ 6 h 12"/>
                  <a:gd name="T20" fmla="*/ 6 w 18"/>
                  <a:gd name="T21" fmla="*/ 6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8" y="0"/>
                    </a:lnTo>
                    <a:lnTo>
                      <a:pt x="12" y="0"/>
                    </a:lnTo>
                    <a:lnTo>
                      <a:pt x="6" y="0"/>
                    </a:lnTo>
                    <a:lnTo>
                      <a:pt x="6" y="6"/>
                    </a:lnTo>
                    <a:lnTo>
                      <a:pt x="0" y="6"/>
                    </a:lnTo>
                    <a:lnTo>
                      <a:pt x="6" y="6"/>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63" name="Freeform 470"/>
              <p:cNvSpPr>
                <a:spLocks/>
              </p:cNvSpPr>
              <p:nvPr/>
            </p:nvSpPr>
            <p:spPr bwMode="auto">
              <a:xfrm>
                <a:off x="2018" y="2327"/>
                <a:ext cx="18" cy="12"/>
              </a:xfrm>
              <a:custGeom>
                <a:avLst/>
                <a:gdLst>
                  <a:gd name="T0" fmla="*/ 18 w 18"/>
                  <a:gd name="T1" fmla="*/ 6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6 h 12"/>
                  <a:gd name="T16" fmla="*/ 6 w 18"/>
                  <a:gd name="T17" fmla="*/ 6 h 12"/>
                  <a:gd name="T18" fmla="*/ 0 w 18"/>
                  <a:gd name="T19" fmla="*/ 6 h 12"/>
                  <a:gd name="T20" fmla="*/ 6 w 18"/>
                  <a:gd name="T21" fmla="*/ 6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8" y="0"/>
                    </a:lnTo>
                    <a:lnTo>
                      <a:pt x="12" y="0"/>
                    </a:lnTo>
                    <a:lnTo>
                      <a:pt x="6" y="0"/>
                    </a:lnTo>
                    <a:lnTo>
                      <a:pt x="6" y="6"/>
                    </a:lnTo>
                    <a:lnTo>
                      <a:pt x="0" y="6"/>
                    </a:lnTo>
                    <a:lnTo>
                      <a:pt x="6" y="6"/>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64" name="Freeform 471"/>
              <p:cNvSpPr>
                <a:spLocks/>
              </p:cNvSpPr>
              <p:nvPr/>
            </p:nvSpPr>
            <p:spPr bwMode="auto">
              <a:xfrm>
                <a:off x="2042" y="2321"/>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0 w 18"/>
                  <a:gd name="T21" fmla="*/ 12 h 12"/>
                  <a:gd name="T22" fmla="*/ 0 w 18"/>
                  <a:gd name="T23" fmla="*/ 12 h 12"/>
                  <a:gd name="T24" fmla="*/ 0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665" name="Freeform 472"/>
              <p:cNvSpPr>
                <a:spLocks/>
              </p:cNvSpPr>
              <p:nvPr/>
            </p:nvSpPr>
            <p:spPr bwMode="auto">
              <a:xfrm>
                <a:off x="2042" y="2321"/>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0 w 18"/>
                  <a:gd name="T21" fmla="*/ 12 h 12"/>
                  <a:gd name="T22" fmla="*/ 0 w 18"/>
                  <a:gd name="T23" fmla="*/ 12 h 12"/>
                  <a:gd name="T24" fmla="*/ 0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666" name="Freeform 473"/>
              <p:cNvSpPr>
                <a:spLocks/>
              </p:cNvSpPr>
              <p:nvPr/>
            </p:nvSpPr>
            <p:spPr bwMode="auto">
              <a:xfrm>
                <a:off x="2060" y="2315"/>
                <a:ext cx="18" cy="18"/>
              </a:xfrm>
              <a:custGeom>
                <a:avLst/>
                <a:gdLst>
                  <a:gd name="T0" fmla="*/ 12 w 18"/>
                  <a:gd name="T1" fmla="*/ 12 h 18"/>
                  <a:gd name="T2" fmla="*/ 18 w 18"/>
                  <a:gd name="T3" fmla="*/ 12 h 18"/>
                  <a:gd name="T4" fmla="*/ 12 w 18"/>
                  <a:gd name="T5" fmla="*/ 6 h 18"/>
                  <a:gd name="T6" fmla="*/ 12 w 18"/>
                  <a:gd name="T7" fmla="*/ 6 h 18"/>
                  <a:gd name="T8" fmla="*/ 12 w 18"/>
                  <a:gd name="T9" fmla="*/ 6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2" y="6"/>
                    </a:lnTo>
                    <a:lnTo>
                      <a:pt x="6" y="0"/>
                    </a:lnTo>
                    <a:lnTo>
                      <a:pt x="0" y="6"/>
                    </a:lnTo>
                    <a:lnTo>
                      <a:pt x="0" y="12"/>
                    </a:lnTo>
                    <a:lnTo>
                      <a:pt x="0" y="18"/>
                    </a:lnTo>
                    <a:lnTo>
                      <a:pt x="6" y="18"/>
                    </a:lnTo>
                    <a:lnTo>
                      <a:pt x="12" y="18"/>
                    </a:lnTo>
                    <a:lnTo>
                      <a:pt x="12" y="12"/>
                    </a:lnTo>
                    <a:close/>
                  </a:path>
                </a:pathLst>
              </a:custGeom>
              <a:solidFill>
                <a:srgbClr val="FFFF4B"/>
              </a:solidFill>
              <a:ln w="9525">
                <a:noFill/>
                <a:round/>
                <a:headEnd/>
                <a:tailEnd/>
              </a:ln>
            </p:spPr>
            <p:txBody>
              <a:bodyPr tIns="91440" bIns="91440"/>
              <a:lstStyle/>
              <a:p>
                <a:endParaRPr lang="en-US"/>
              </a:p>
            </p:txBody>
          </p:sp>
          <p:sp>
            <p:nvSpPr>
              <p:cNvPr id="23667" name="Freeform 474"/>
              <p:cNvSpPr>
                <a:spLocks/>
              </p:cNvSpPr>
              <p:nvPr/>
            </p:nvSpPr>
            <p:spPr bwMode="auto">
              <a:xfrm>
                <a:off x="2060" y="2315"/>
                <a:ext cx="18" cy="18"/>
              </a:xfrm>
              <a:custGeom>
                <a:avLst/>
                <a:gdLst>
                  <a:gd name="T0" fmla="*/ 12 w 18"/>
                  <a:gd name="T1" fmla="*/ 12 h 18"/>
                  <a:gd name="T2" fmla="*/ 18 w 18"/>
                  <a:gd name="T3" fmla="*/ 12 h 18"/>
                  <a:gd name="T4" fmla="*/ 12 w 18"/>
                  <a:gd name="T5" fmla="*/ 6 h 18"/>
                  <a:gd name="T6" fmla="*/ 12 w 18"/>
                  <a:gd name="T7" fmla="*/ 6 h 18"/>
                  <a:gd name="T8" fmla="*/ 12 w 18"/>
                  <a:gd name="T9" fmla="*/ 6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2" y="6"/>
                    </a:lnTo>
                    <a:lnTo>
                      <a:pt x="6" y="0"/>
                    </a:lnTo>
                    <a:lnTo>
                      <a:pt x="0" y="6"/>
                    </a:lnTo>
                    <a:lnTo>
                      <a:pt x="0" y="12"/>
                    </a:lnTo>
                    <a:lnTo>
                      <a:pt x="0" y="18"/>
                    </a:lnTo>
                    <a:lnTo>
                      <a:pt x="6" y="18"/>
                    </a:lnTo>
                    <a:lnTo>
                      <a:pt x="12"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668" name="Freeform 475"/>
              <p:cNvSpPr>
                <a:spLocks/>
              </p:cNvSpPr>
              <p:nvPr/>
            </p:nvSpPr>
            <p:spPr bwMode="auto">
              <a:xfrm>
                <a:off x="2078" y="231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69" name="Freeform 476"/>
              <p:cNvSpPr>
                <a:spLocks/>
              </p:cNvSpPr>
              <p:nvPr/>
            </p:nvSpPr>
            <p:spPr bwMode="auto">
              <a:xfrm>
                <a:off x="2078" y="231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70" name="Freeform 477"/>
              <p:cNvSpPr>
                <a:spLocks/>
              </p:cNvSpPr>
              <p:nvPr/>
            </p:nvSpPr>
            <p:spPr bwMode="auto">
              <a:xfrm>
                <a:off x="2096" y="2309"/>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671" name="Freeform 478"/>
              <p:cNvSpPr>
                <a:spLocks/>
              </p:cNvSpPr>
              <p:nvPr/>
            </p:nvSpPr>
            <p:spPr bwMode="auto">
              <a:xfrm>
                <a:off x="2096" y="2309"/>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72" name="Freeform 479"/>
              <p:cNvSpPr>
                <a:spLocks/>
              </p:cNvSpPr>
              <p:nvPr/>
            </p:nvSpPr>
            <p:spPr bwMode="auto">
              <a:xfrm>
                <a:off x="2114" y="230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673" name="Freeform 480"/>
              <p:cNvSpPr>
                <a:spLocks/>
              </p:cNvSpPr>
              <p:nvPr/>
            </p:nvSpPr>
            <p:spPr bwMode="auto">
              <a:xfrm>
                <a:off x="2114" y="230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74" name="Freeform 481"/>
              <p:cNvSpPr>
                <a:spLocks/>
              </p:cNvSpPr>
              <p:nvPr/>
            </p:nvSpPr>
            <p:spPr bwMode="auto">
              <a:xfrm>
                <a:off x="2132" y="2297"/>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6" y="6"/>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675" name="Freeform 482"/>
              <p:cNvSpPr>
                <a:spLocks/>
              </p:cNvSpPr>
              <p:nvPr/>
            </p:nvSpPr>
            <p:spPr bwMode="auto">
              <a:xfrm>
                <a:off x="2132" y="2297"/>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6" y="6"/>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676" name="Freeform 483"/>
              <p:cNvSpPr>
                <a:spLocks/>
              </p:cNvSpPr>
              <p:nvPr/>
            </p:nvSpPr>
            <p:spPr bwMode="auto">
              <a:xfrm>
                <a:off x="2150" y="2297"/>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0 h 12"/>
                  <a:gd name="T16" fmla="*/ 0 w 18"/>
                  <a:gd name="T17" fmla="*/ 0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0"/>
                    </a:lnTo>
                    <a:lnTo>
                      <a:pt x="0" y="6"/>
                    </a:lnTo>
                    <a:lnTo>
                      <a:pt x="0" y="12"/>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677" name="Freeform 484"/>
              <p:cNvSpPr>
                <a:spLocks/>
              </p:cNvSpPr>
              <p:nvPr/>
            </p:nvSpPr>
            <p:spPr bwMode="auto">
              <a:xfrm>
                <a:off x="2150" y="2297"/>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0 h 12"/>
                  <a:gd name="T16" fmla="*/ 0 w 18"/>
                  <a:gd name="T17" fmla="*/ 0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0"/>
                    </a:lnTo>
                    <a:lnTo>
                      <a:pt x="0" y="6"/>
                    </a:lnTo>
                    <a:lnTo>
                      <a:pt x="0" y="12"/>
                    </a:lnTo>
                    <a:lnTo>
                      <a:pt x="6" y="12"/>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678" name="Freeform 485"/>
              <p:cNvSpPr>
                <a:spLocks/>
              </p:cNvSpPr>
              <p:nvPr/>
            </p:nvSpPr>
            <p:spPr bwMode="auto">
              <a:xfrm>
                <a:off x="2000" y="2345"/>
                <a:ext cx="78" cy="54"/>
              </a:xfrm>
              <a:custGeom>
                <a:avLst/>
                <a:gdLst>
                  <a:gd name="T0" fmla="*/ 78 w 78"/>
                  <a:gd name="T1" fmla="*/ 18 h 54"/>
                  <a:gd name="T2" fmla="*/ 78 w 78"/>
                  <a:gd name="T3" fmla="*/ 30 h 54"/>
                  <a:gd name="T4" fmla="*/ 72 w 78"/>
                  <a:gd name="T5" fmla="*/ 42 h 54"/>
                  <a:gd name="T6" fmla="*/ 66 w 78"/>
                  <a:gd name="T7" fmla="*/ 54 h 54"/>
                  <a:gd name="T8" fmla="*/ 66 w 78"/>
                  <a:gd name="T9" fmla="*/ 54 h 54"/>
                  <a:gd name="T10" fmla="*/ 42 w 78"/>
                  <a:gd name="T11" fmla="*/ 48 h 54"/>
                  <a:gd name="T12" fmla="*/ 30 w 78"/>
                  <a:gd name="T13" fmla="*/ 36 h 54"/>
                  <a:gd name="T14" fmla="*/ 12 w 78"/>
                  <a:gd name="T15" fmla="*/ 36 h 54"/>
                  <a:gd name="T16" fmla="*/ 12 w 78"/>
                  <a:gd name="T17" fmla="*/ 36 h 54"/>
                  <a:gd name="T18" fmla="*/ 6 w 78"/>
                  <a:gd name="T19" fmla="*/ 36 h 54"/>
                  <a:gd name="T20" fmla="*/ 6 w 78"/>
                  <a:gd name="T21" fmla="*/ 48 h 54"/>
                  <a:gd name="T22" fmla="*/ 6 w 78"/>
                  <a:gd name="T23" fmla="*/ 54 h 54"/>
                  <a:gd name="T24" fmla="*/ 6 w 78"/>
                  <a:gd name="T25" fmla="*/ 54 h 54"/>
                  <a:gd name="T26" fmla="*/ 6 w 78"/>
                  <a:gd name="T27" fmla="*/ 54 h 54"/>
                  <a:gd name="T28" fmla="*/ 6 w 78"/>
                  <a:gd name="T29" fmla="*/ 54 h 54"/>
                  <a:gd name="T30" fmla="*/ 6 w 78"/>
                  <a:gd name="T31" fmla="*/ 54 h 54"/>
                  <a:gd name="T32" fmla="*/ 6 w 78"/>
                  <a:gd name="T33" fmla="*/ 54 h 54"/>
                  <a:gd name="T34" fmla="*/ 6 w 78"/>
                  <a:gd name="T35" fmla="*/ 54 h 54"/>
                  <a:gd name="T36" fmla="*/ 0 w 78"/>
                  <a:gd name="T37" fmla="*/ 48 h 54"/>
                  <a:gd name="T38" fmla="*/ 0 w 78"/>
                  <a:gd name="T39" fmla="*/ 30 h 54"/>
                  <a:gd name="T40" fmla="*/ 6 w 78"/>
                  <a:gd name="T41" fmla="*/ 18 h 54"/>
                  <a:gd name="T42" fmla="*/ 6 w 78"/>
                  <a:gd name="T43" fmla="*/ 18 h 54"/>
                  <a:gd name="T44" fmla="*/ 24 w 78"/>
                  <a:gd name="T45" fmla="*/ 24 h 54"/>
                  <a:gd name="T46" fmla="*/ 36 w 78"/>
                  <a:gd name="T47" fmla="*/ 36 h 54"/>
                  <a:gd name="T48" fmla="*/ 60 w 78"/>
                  <a:gd name="T49" fmla="*/ 36 h 54"/>
                  <a:gd name="T50" fmla="*/ 60 w 78"/>
                  <a:gd name="T51" fmla="*/ 36 h 54"/>
                  <a:gd name="T52" fmla="*/ 66 w 78"/>
                  <a:gd name="T53" fmla="*/ 24 h 54"/>
                  <a:gd name="T54" fmla="*/ 72 w 78"/>
                  <a:gd name="T55" fmla="*/ 12 h 54"/>
                  <a:gd name="T56" fmla="*/ 72 w 78"/>
                  <a:gd name="T57" fmla="*/ 0 h 54"/>
                  <a:gd name="T58" fmla="*/ 72 w 78"/>
                  <a:gd name="T59" fmla="*/ 0 h 54"/>
                  <a:gd name="T60" fmla="*/ 78 w 78"/>
                  <a:gd name="T61" fmla="*/ 18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78" y="18"/>
                    </a:moveTo>
                    <a:lnTo>
                      <a:pt x="78" y="30"/>
                    </a:lnTo>
                    <a:lnTo>
                      <a:pt x="72" y="42"/>
                    </a:lnTo>
                    <a:lnTo>
                      <a:pt x="66" y="54"/>
                    </a:lnTo>
                    <a:lnTo>
                      <a:pt x="42" y="48"/>
                    </a:lnTo>
                    <a:lnTo>
                      <a:pt x="30" y="36"/>
                    </a:lnTo>
                    <a:lnTo>
                      <a:pt x="12" y="36"/>
                    </a:lnTo>
                    <a:lnTo>
                      <a:pt x="6" y="36"/>
                    </a:lnTo>
                    <a:lnTo>
                      <a:pt x="6" y="48"/>
                    </a:lnTo>
                    <a:lnTo>
                      <a:pt x="6" y="54"/>
                    </a:lnTo>
                    <a:lnTo>
                      <a:pt x="0" y="48"/>
                    </a:lnTo>
                    <a:lnTo>
                      <a:pt x="0" y="30"/>
                    </a:lnTo>
                    <a:lnTo>
                      <a:pt x="6" y="18"/>
                    </a:lnTo>
                    <a:lnTo>
                      <a:pt x="24" y="24"/>
                    </a:lnTo>
                    <a:lnTo>
                      <a:pt x="36" y="36"/>
                    </a:lnTo>
                    <a:lnTo>
                      <a:pt x="60" y="36"/>
                    </a:lnTo>
                    <a:lnTo>
                      <a:pt x="66" y="24"/>
                    </a:lnTo>
                    <a:lnTo>
                      <a:pt x="72" y="12"/>
                    </a:lnTo>
                    <a:lnTo>
                      <a:pt x="72" y="0"/>
                    </a:lnTo>
                    <a:lnTo>
                      <a:pt x="78" y="18"/>
                    </a:lnTo>
                    <a:close/>
                  </a:path>
                </a:pathLst>
              </a:custGeom>
              <a:solidFill>
                <a:srgbClr val="F98199"/>
              </a:solidFill>
              <a:ln w="9525">
                <a:noFill/>
                <a:round/>
                <a:headEnd/>
                <a:tailEnd/>
              </a:ln>
            </p:spPr>
            <p:txBody>
              <a:bodyPr tIns="91440" bIns="91440"/>
              <a:lstStyle/>
              <a:p>
                <a:endParaRPr lang="en-US"/>
              </a:p>
            </p:txBody>
          </p:sp>
          <p:sp>
            <p:nvSpPr>
              <p:cNvPr id="23679" name="Freeform 486"/>
              <p:cNvSpPr>
                <a:spLocks/>
              </p:cNvSpPr>
              <p:nvPr/>
            </p:nvSpPr>
            <p:spPr bwMode="auto">
              <a:xfrm>
                <a:off x="2000" y="2345"/>
                <a:ext cx="78" cy="54"/>
              </a:xfrm>
              <a:custGeom>
                <a:avLst/>
                <a:gdLst>
                  <a:gd name="T0" fmla="*/ 78 w 78"/>
                  <a:gd name="T1" fmla="*/ 18 h 54"/>
                  <a:gd name="T2" fmla="*/ 78 w 78"/>
                  <a:gd name="T3" fmla="*/ 30 h 54"/>
                  <a:gd name="T4" fmla="*/ 72 w 78"/>
                  <a:gd name="T5" fmla="*/ 42 h 54"/>
                  <a:gd name="T6" fmla="*/ 66 w 78"/>
                  <a:gd name="T7" fmla="*/ 54 h 54"/>
                  <a:gd name="T8" fmla="*/ 66 w 78"/>
                  <a:gd name="T9" fmla="*/ 54 h 54"/>
                  <a:gd name="T10" fmla="*/ 42 w 78"/>
                  <a:gd name="T11" fmla="*/ 48 h 54"/>
                  <a:gd name="T12" fmla="*/ 30 w 78"/>
                  <a:gd name="T13" fmla="*/ 36 h 54"/>
                  <a:gd name="T14" fmla="*/ 12 w 78"/>
                  <a:gd name="T15" fmla="*/ 36 h 54"/>
                  <a:gd name="T16" fmla="*/ 12 w 78"/>
                  <a:gd name="T17" fmla="*/ 36 h 54"/>
                  <a:gd name="T18" fmla="*/ 6 w 78"/>
                  <a:gd name="T19" fmla="*/ 36 h 54"/>
                  <a:gd name="T20" fmla="*/ 6 w 78"/>
                  <a:gd name="T21" fmla="*/ 48 h 54"/>
                  <a:gd name="T22" fmla="*/ 6 w 78"/>
                  <a:gd name="T23" fmla="*/ 54 h 54"/>
                  <a:gd name="T24" fmla="*/ 6 w 78"/>
                  <a:gd name="T25" fmla="*/ 54 h 54"/>
                  <a:gd name="T26" fmla="*/ 6 w 78"/>
                  <a:gd name="T27" fmla="*/ 54 h 54"/>
                  <a:gd name="T28" fmla="*/ 6 w 78"/>
                  <a:gd name="T29" fmla="*/ 54 h 54"/>
                  <a:gd name="T30" fmla="*/ 6 w 78"/>
                  <a:gd name="T31" fmla="*/ 54 h 54"/>
                  <a:gd name="T32" fmla="*/ 6 w 78"/>
                  <a:gd name="T33" fmla="*/ 54 h 54"/>
                  <a:gd name="T34" fmla="*/ 6 w 78"/>
                  <a:gd name="T35" fmla="*/ 54 h 54"/>
                  <a:gd name="T36" fmla="*/ 0 w 78"/>
                  <a:gd name="T37" fmla="*/ 48 h 54"/>
                  <a:gd name="T38" fmla="*/ 0 w 78"/>
                  <a:gd name="T39" fmla="*/ 30 h 54"/>
                  <a:gd name="T40" fmla="*/ 6 w 78"/>
                  <a:gd name="T41" fmla="*/ 18 h 54"/>
                  <a:gd name="T42" fmla="*/ 6 w 78"/>
                  <a:gd name="T43" fmla="*/ 18 h 54"/>
                  <a:gd name="T44" fmla="*/ 24 w 78"/>
                  <a:gd name="T45" fmla="*/ 24 h 54"/>
                  <a:gd name="T46" fmla="*/ 36 w 78"/>
                  <a:gd name="T47" fmla="*/ 36 h 54"/>
                  <a:gd name="T48" fmla="*/ 60 w 78"/>
                  <a:gd name="T49" fmla="*/ 36 h 54"/>
                  <a:gd name="T50" fmla="*/ 60 w 78"/>
                  <a:gd name="T51" fmla="*/ 36 h 54"/>
                  <a:gd name="T52" fmla="*/ 66 w 78"/>
                  <a:gd name="T53" fmla="*/ 24 h 54"/>
                  <a:gd name="T54" fmla="*/ 72 w 78"/>
                  <a:gd name="T55" fmla="*/ 12 h 54"/>
                  <a:gd name="T56" fmla="*/ 72 w 78"/>
                  <a:gd name="T57" fmla="*/ 0 h 54"/>
                  <a:gd name="T58" fmla="*/ 72 w 78"/>
                  <a:gd name="T59" fmla="*/ 0 h 54"/>
                  <a:gd name="T60" fmla="*/ 78 w 78"/>
                  <a:gd name="T61" fmla="*/ 18 h 54"/>
                  <a:gd name="T62" fmla="*/ 78 w 78"/>
                  <a:gd name="T63" fmla="*/ 1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78" y="18"/>
                    </a:moveTo>
                    <a:lnTo>
                      <a:pt x="78" y="30"/>
                    </a:lnTo>
                    <a:lnTo>
                      <a:pt x="72" y="42"/>
                    </a:lnTo>
                    <a:lnTo>
                      <a:pt x="66" y="54"/>
                    </a:lnTo>
                    <a:lnTo>
                      <a:pt x="42" y="48"/>
                    </a:lnTo>
                    <a:lnTo>
                      <a:pt x="30" y="36"/>
                    </a:lnTo>
                    <a:lnTo>
                      <a:pt x="12" y="36"/>
                    </a:lnTo>
                    <a:lnTo>
                      <a:pt x="6" y="36"/>
                    </a:lnTo>
                    <a:lnTo>
                      <a:pt x="6" y="48"/>
                    </a:lnTo>
                    <a:lnTo>
                      <a:pt x="6" y="54"/>
                    </a:lnTo>
                    <a:lnTo>
                      <a:pt x="0" y="48"/>
                    </a:lnTo>
                    <a:lnTo>
                      <a:pt x="0" y="30"/>
                    </a:lnTo>
                    <a:lnTo>
                      <a:pt x="6" y="18"/>
                    </a:lnTo>
                    <a:lnTo>
                      <a:pt x="24" y="24"/>
                    </a:lnTo>
                    <a:lnTo>
                      <a:pt x="36" y="36"/>
                    </a:lnTo>
                    <a:lnTo>
                      <a:pt x="60" y="36"/>
                    </a:lnTo>
                    <a:lnTo>
                      <a:pt x="66" y="24"/>
                    </a:lnTo>
                    <a:lnTo>
                      <a:pt x="72" y="12"/>
                    </a:lnTo>
                    <a:lnTo>
                      <a:pt x="72" y="0"/>
                    </a:lnTo>
                    <a:lnTo>
                      <a:pt x="78" y="18"/>
                    </a:lnTo>
                  </a:path>
                </a:pathLst>
              </a:custGeom>
              <a:noFill/>
              <a:ln w="0">
                <a:solidFill>
                  <a:srgbClr val="000000"/>
                </a:solidFill>
                <a:prstDash val="solid"/>
                <a:round/>
                <a:headEnd/>
                <a:tailEnd/>
              </a:ln>
            </p:spPr>
            <p:txBody>
              <a:bodyPr tIns="91440" bIns="91440"/>
              <a:lstStyle/>
              <a:p>
                <a:endParaRPr lang="en-US"/>
              </a:p>
            </p:txBody>
          </p:sp>
          <p:sp>
            <p:nvSpPr>
              <p:cNvPr id="23680" name="Freeform 487"/>
              <p:cNvSpPr>
                <a:spLocks/>
              </p:cNvSpPr>
              <p:nvPr/>
            </p:nvSpPr>
            <p:spPr bwMode="auto">
              <a:xfrm>
                <a:off x="2054" y="2351"/>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6" y="12"/>
                    </a:lnTo>
                    <a:lnTo>
                      <a:pt x="6" y="18"/>
                    </a:lnTo>
                    <a:lnTo>
                      <a:pt x="12" y="18"/>
                    </a:lnTo>
                    <a:lnTo>
                      <a:pt x="18" y="12"/>
                    </a:lnTo>
                    <a:lnTo>
                      <a:pt x="18" y="6"/>
                    </a:lnTo>
                    <a:close/>
                  </a:path>
                </a:pathLst>
              </a:custGeom>
              <a:solidFill>
                <a:srgbClr val="FB805E"/>
              </a:solidFill>
              <a:ln w="9525">
                <a:noFill/>
                <a:round/>
                <a:headEnd/>
                <a:tailEnd/>
              </a:ln>
            </p:spPr>
            <p:txBody>
              <a:bodyPr tIns="91440" bIns="91440"/>
              <a:lstStyle/>
              <a:p>
                <a:endParaRPr lang="en-US"/>
              </a:p>
            </p:txBody>
          </p:sp>
          <p:sp>
            <p:nvSpPr>
              <p:cNvPr id="23681" name="Freeform 488"/>
              <p:cNvSpPr>
                <a:spLocks/>
              </p:cNvSpPr>
              <p:nvPr/>
            </p:nvSpPr>
            <p:spPr bwMode="auto">
              <a:xfrm>
                <a:off x="2078" y="2333"/>
                <a:ext cx="78" cy="54"/>
              </a:xfrm>
              <a:custGeom>
                <a:avLst/>
                <a:gdLst>
                  <a:gd name="T0" fmla="*/ 0 w 78"/>
                  <a:gd name="T1" fmla="*/ 42 h 54"/>
                  <a:gd name="T2" fmla="*/ 0 w 78"/>
                  <a:gd name="T3" fmla="*/ 30 h 54"/>
                  <a:gd name="T4" fmla="*/ 6 w 78"/>
                  <a:gd name="T5" fmla="*/ 18 h 54"/>
                  <a:gd name="T6" fmla="*/ 18 w 78"/>
                  <a:gd name="T7" fmla="*/ 6 h 54"/>
                  <a:gd name="T8" fmla="*/ 18 w 78"/>
                  <a:gd name="T9" fmla="*/ 6 h 54"/>
                  <a:gd name="T10" fmla="*/ 36 w 78"/>
                  <a:gd name="T11" fmla="*/ 6 h 54"/>
                  <a:gd name="T12" fmla="*/ 48 w 78"/>
                  <a:gd name="T13" fmla="*/ 24 h 54"/>
                  <a:gd name="T14" fmla="*/ 66 w 78"/>
                  <a:gd name="T15" fmla="*/ 24 h 54"/>
                  <a:gd name="T16" fmla="*/ 66 w 78"/>
                  <a:gd name="T17" fmla="*/ 24 h 54"/>
                  <a:gd name="T18" fmla="*/ 72 w 78"/>
                  <a:gd name="T19" fmla="*/ 18 h 54"/>
                  <a:gd name="T20" fmla="*/ 72 w 78"/>
                  <a:gd name="T21" fmla="*/ 12 h 54"/>
                  <a:gd name="T22" fmla="*/ 72 w 78"/>
                  <a:gd name="T23" fmla="*/ 6 h 54"/>
                  <a:gd name="T24" fmla="*/ 72 w 78"/>
                  <a:gd name="T25" fmla="*/ 6 h 54"/>
                  <a:gd name="T26" fmla="*/ 72 w 78"/>
                  <a:gd name="T27" fmla="*/ 6 h 54"/>
                  <a:gd name="T28" fmla="*/ 72 w 78"/>
                  <a:gd name="T29" fmla="*/ 0 h 54"/>
                  <a:gd name="T30" fmla="*/ 72 w 78"/>
                  <a:gd name="T31" fmla="*/ 0 h 54"/>
                  <a:gd name="T32" fmla="*/ 72 w 78"/>
                  <a:gd name="T33" fmla="*/ 0 h 54"/>
                  <a:gd name="T34" fmla="*/ 72 w 78"/>
                  <a:gd name="T35" fmla="*/ 0 h 54"/>
                  <a:gd name="T36" fmla="*/ 78 w 78"/>
                  <a:gd name="T37" fmla="*/ 12 h 54"/>
                  <a:gd name="T38" fmla="*/ 78 w 78"/>
                  <a:gd name="T39" fmla="*/ 30 h 54"/>
                  <a:gd name="T40" fmla="*/ 72 w 78"/>
                  <a:gd name="T41" fmla="*/ 42 h 54"/>
                  <a:gd name="T42" fmla="*/ 72 w 78"/>
                  <a:gd name="T43" fmla="*/ 42 h 54"/>
                  <a:gd name="T44" fmla="*/ 54 w 78"/>
                  <a:gd name="T45" fmla="*/ 36 h 54"/>
                  <a:gd name="T46" fmla="*/ 42 w 78"/>
                  <a:gd name="T47" fmla="*/ 24 h 54"/>
                  <a:gd name="T48" fmla="*/ 18 w 78"/>
                  <a:gd name="T49" fmla="*/ 24 h 54"/>
                  <a:gd name="T50" fmla="*/ 18 w 78"/>
                  <a:gd name="T51" fmla="*/ 24 h 54"/>
                  <a:gd name="T52" fmla="*/ 12 w 78"/>
                  <a:gd name="T53" fmla="*/ 30 h 54"/>
                  <a:gd name="T54" fmla="*/ 6 w 78"/>
                  <a:gd name="T55" fmla="*/ 48 h 54"/>
                  <a:gd name="T56" fmla="*/ 6 w 78"/>
                  <a:gd name="T57" fmla="*/ 54 h 54"/>
                  <a:gd name="T58" fmla="*/ 6 w 78"/>
                  <a:gd name="T59" fmla="*/ 54 h 54"/>
                  <a:gd name="T60" fmla="*/ 0 w 78"/>
                  <a:gd name="T61" fmla="*/ 42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0" y="42"/>
                    </a:moveTo>
                    <a:lnTo>
                      <a:pt x="0" y="30"/>
                    </a:lnTo>
                    <a:lnTo>
                      <a:pt x="6" y="18"/>
                    </a:lnTo>
                    <a:lnTo>
                      <a:pt x="18" y="6"/>
                    </a:lnTo>
                    <a:lnTo>
                      <a:pt x="36" y="6"/>
                    </a:lnTo>
                    <a:lnTo>
                      <a:pt x="48" y="24"/>
                    </a:lnTo>
                    <a:lnTo>
                      <a:pt x="66" y="24"/>
                    </a:lnTo>
                    <a:lnTo>
                      <a:pt x="72" y="18"/>
                    </a:lnTo>
                    <a:lnTo>
                      <a:pt x="72" y="12"/>
                    </a:lnTo>
                    <a:lnTo>
                      <a:pt x="72" y="6"/>
                    </a:lnTo>
                    <a:lnTo>
                      <a:pt x="72" y="0"/>
                    </a:lnTo>
                    <a:lnTo>
                      <a:pt x="78" y="12"/>
                    </a:lnTo>
                    <a:lnTo>
                      <a:pt x="78" y="30"/>
                    </a:lnTo>
                    <a:lnTo>
                      <a:pt x="72" y="42"/>
                    </a:lnTo>
                    <a:lnTo>
                      <a:pt x="54" y="36"/>
                    </a:lnTo>
                    <a:lnTo>
                      <a:pt x="42" y="24"/>
                    </a:lnTo>
                    <a:lnTo>
                      <a:pt x="18" y="24"/>
                    </a:lnTo>
                    <a:lnTo>
                      <a:pt x="12" y="30"/>
                    </a:lnTo>
                    <a:lnTo>
                      <a:pt x="6" y="48"/>
                    </a:lnTo>
                    <a:lnTo>
                      <a:pt x="6" y="54"/>
                    </a:lnTo>
                    <a:lnTo>
                      <a:pt x="0" y="42"/>
                    </a:lnTo>
                    <a:close/>
                  </a:path>
                </a:pathLst>
              </a:custGeom>
              <a:solidFill>
                <a:srgbClr val="F98199"/>
              </a:solidFill>
              <a:ln w="9525">
                <a:noFill/>
                <a:round/>
                <a:headEnd/>
                <a:tailEnd/>
              </a:ln>
            </p:spPr>
            <p:txBody>
              <a:bodyPr tIns="91440" bIns="91440"/>
              <a:lstStyle/>
              <a:p>
                <a:endParaRPr lang="en-US"/>
              </a:p>
            </p:txBody>
          </p:sp>
          <p:sp>
            <p:nvSpPr>
              <p:cNvPr id="23682" name="Freeform 489"/>
              <p:cNvSpPr>
                <a:spLocks/>
              </p:cNvSpPr>
              <p:nvPr/>
            </p:nvSpPr>
            <p:spPr bwMode="auto">
              <a:xfrm>
                <a:off x="2078" y="2333"/>
                <a:ext cx="78" cy="54"/>
              </a:xfrm>
              <a:custGeom>
                <a:avLst/>
                <a:gdLst>
                  <a:gd name="T0" fmla="*/ 0 w 78"/>
                  <a:gd name="T1" fmla="*/ 42 h 54"/>
                  <a:gd name="T2" fmla="*/ 0 w 78"/>
                  <a:gd name="T3" fmla="*/ 30 h 54"/>
                  <a:gd name="T4" fmla="*/ 6 w 78"/>
                  <a:gd name="T5" fmla="*/ 18 h 54"/>
                  <a:gd name="T6" fmla="*/ 18 w 78"/>
                  <a:gd name="T7" fmla="*/ 6 h 54"/>
                  <a:gd name="T8" fmla="*/ 18 w 78"/>
                  <a:gd name="T9" fmla="*/ 6 h 54"/>
                  <a:gd name="T10" fmla="*/ 36 w 78"/>
                  <a:gd name="T11" fmla="*/ 6 h 54"/>
                  <a:gd name="T12" fmla="*/ 48 w 78"/>
                  <a:gd name="T13" fmla="*/ 24 h 54"/>
                  <a:gd name="T14" fmla="*/ 66 w 78"/>
                  <a:gd name="T15" fmla="*/ 24 h 54"/>
                  <a:gd name="T16" fmla="*/ 66 w 78"/>
                  <a:gd name="T17" fmla="*/ 24 h 54"/>
                  <a:gd name="T18" fmla="*/ 72 w 78"/>
                  <a:gd name="T19" fmla="*/ 18 h 54"/>
                  <a:gd name="T20" fmla="*/ 72 w 78"/>
                  <a:gd name="T21" fmla="*/ 12 h 54"/>
                  <a:gd name="T22" fmla="*/ 72 w 78"/>
                  <a:gd name="T23" fmla="*/ 6 h 54"/>
                  <a:gd name="T24" fmla="*/ 72 w 78"/>
                  <a:gd name="T25" fmla="*/ 6 h 54"/>
                  <a:gd name="T26" fmla="*/ 72 w 78"/>
                  <a:gd name="T27" fmla="*/ 6 h 54"/>
                  <a:gd name="T28" fmla="*/ 72 w 78"/>
                  <a:gd name="T29" fmla="*/ 0 h 54"/>
                  <a:gd name="T30" fmla="*/ 72 w 78"/>
                  <a:gd name="T31" fmla="*/ 0 h 54"/>
                  <a:gd name="T32" fmla="*/ 72 w 78"/>
                  <a:gd name="T33" fmla="*/ 0 h 54"/>
                  <a:gd name="T34" fmla="*/ 72 w 78"/>
                  <a:gd name="T35" fmla="*/ 0 h 54"/>
                  <a:gd name="T36" fmla="*/ 78 w 78"/>
                  <a:gd name="T37" fmla="*/ 12 h 54"/>
                  <a:gd name="T38" fmla="*/ 78 w 78"/>
                  <a:gd name="T39" fmla="*/ 30 h 54"/>
                  <a:gd name="T40" fmla="*/ 72 w 78"/>
                  <a:gd name="T41" fmla="*/ 42 h 54"/>
                  <a:gd name="T42" fmla="*/ 72 w 78"/>
                  <a:gd name="T43" fmla="*/ 42 h 54"/>
                  <a:gd name="T44" fmla="*/ 54 w 78"/>
                  <a:gd name="T45" fmla="*/ 36 h 54"/>
                  <a:gd name="T46" fmla="*/ 42 w 78"/>
                  <a:gd name="T47" fmla="*/ 24 h 54"/>
                  <a:gd name="T48" fmla="*/ 18 w 78"/>
                  <a:gd name="T49" fmla="*/ 24 h 54"/>
                  <a:gd name="T50" fmla="*/ 18 w 78"/>
                  <a:gd name="T51" fmla="*/ 24 h 54"/>
                  <a:gd name="T52" fmla="*/ 12 w 78"/>
                  <a:gd name="T53" fmla="*/ 30 h 54"/>
                  <a:gd name="T54" fmla="*/ 6 w 78"/>
                  <a:gd name="T55" fmla="*/ 48 h 54"/>
                  <a:gd name="T56" fmla="*/ 6 w 78"/>
                  <a:gd name="T57" fmla="*/ 54 h 54"/>
                  <a:gd name="T58" fmla="*/ 6 w 78"/>
                  <a:gd name="T59" fmla="*/ 54 h 54"/>
                  <a:gd name="T60" fmla="*/ 0 w 78"/>
                  <a:gd name="T61" fmla="*/ 42 h 54"/>
                  <a:gd name="T62" fmla="*/ 0 w 78"/>
                  <a:gd name="T63" fmla="*/ 42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0" y="42"/>
                    </a:moveTo>
                    <a:lnTo>
                      <a:pt x="0" y="30"/>
                    </a:lnTo>
                    <a:lnTo>
                      <a:pt x="6" y="18"/>
                    </a:lnTo>
                    <a:lnTo>
                      <a:pt x="18" y="6"/>
                    </a:lnTo>
                    <a:lnTo>
                      <a:pt x="36" y="6"/>
                    </a:lnTo>
                    <a:lnTo>
                      <a:pt x="48" y="24"/>
                    </a:lnTo>
                    <a:lnTo>
                      <a:pt x="66" y="24"/>
                    </a:lnTo>
                    <a:lnTo>
                      <a:pt x="72" y="18"/>
                    </a:lnTo>
                    <a:lnTo>
                      <a:pt x="72" y="12"/>
                    </a:lnTo>
                    <a:lnTo>
                      <a:pt x="72" y="6"/>
                    </a:lnTo>
                    <a:lnTo>
                      <a:pt x="72" y="0"/>
                    </a:lnTo>
                    <a:lnTo>
                      <a:pt x="78" y="12"/>
                    </a:lnTo>
                    <a:lnTo>
                      <a:pt x="78" y="30"/>
                    </a:lnTo>
                    <a:lnTo>
                      <a:pt x="72" y="42"/>
                    </a:lnTo>
                    <a:lnTo>
                      <a:pt x="54" y="36"/>
                    </a:lnTo>
                    <a:lnTo>
                      <a:pt x="42" y="24"/>
                    </a:lnTo>
                    <a:lnTo>
                      <a:pt x="18" y="24"/>
                    </a:lnTo>
                    <a:lnTo>
                      <a:pt x="12" y="30"/>
                    </a:lnTo>
                    <a:lnTo>
                      <a:pt x="6" y="48"/>
                    </a:lnTo>
                    <a:lnTo>
                      <a:pt x="6" y="54"/>
                    </a:lnTo>
                    <a:lnTo>
                      <a:pt x="0" y="42"/>
                    </a:lnTo>
                  </a:path>
                </a:pathLst>
              </a:custGeom>
              <a:noFill/>
              <a:ln w="0">
                <a:solidFill>
                  <a:srgbClr val="000000"/>
                </a:solidFill>
                <a:prstDash val="solid"/>
                <a:round/>
                <a:headEnd/>
                <a:tailEnd/>
              </a:ln>
            </p:spPr>
            <p:txBody>
              <a:bodyPr tIns="91440" bIns="91440"/>
              <a:lstStyle/>
              <a:p>
                <a:endParaRPr lang="en-US"/>
              </a:p>
            </p:txBody>
          </p:sp>
          <p:sp>
            <p:nvSpPr>
              <p:cNvPr id="23683" name="Freeform 490"/>
              <p:cNvSpPr>
                <a:spLocks/>
              </p:cNvSpPr>
              <p:nvPr/>
            </p:nvSpPr>
            <p:spPr bwMode="auto">
              <a:xfrm>
                <a:off x="2084" y="2369"/>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6"/>
                    </a:lnTo>
                    <a:lnTo>
                      <a:pt x="12" y="0"/>
                    </a:lnTo>
                    <a:lnTo>
                      <a:pt x="6" y="0"/>
                    </a:lnTo>
                    <a:lnTo>
                      <a:pt x="0" y="6"/>
                    </a:lnTo>
                    <a:close/>
                  </a:path>
                </a:pathLst>
              </a:custGeom>
              <a:solidFill>
                <a:srgbClr val="FB805E"/>
              </a:solidFill>
              <a:ln w="9525">
                <a:noFill/>
                <a:round/>
                <a:headEnd/>
                <a:tailEnd/>
              </a:ln>
            </p:spPr>
            <p:txBody>
              <a:bodyPr tIns="91440" bIns="91440"/>
              <a:lstStyle/>
              <a:p>
                <a:endParaRPr lang="en-US"/>
              </a:p>
            </p:txBody>
          </p:sp>
          <p:sp>
            <p:nvSpPr>
              <p:cNvPr id="23684" name="Freeform 491"/>
              <p:cNvSpPr>
                <a:spLocks/>
              </p:cNvSpPr>
              <p:nvPr/>
            </p:nvSpPr>
            <p:spPr bwMode="auto">
              <a:xfrm>
                <a:off x="4046" y="2807"/>
                <a:ext cx="372" cy="354"/>
              </a:xfrm>
              <a:custGeom>
                <a:avLst/>
                <a:gdLst>
                  <a:gd name="T0" fmla="*/ 372 w 372"/>
                  <a:gd name="T1" fmla="*/ 174 h 354"/>
                  <a:gd name="T2" fmla="*/ 348 w 372"/>
                  <a:gd name="T3" fmla="*/ 84 h 354"/>
                  <a:gd name="T4" fmla="*/ 282 w 372"/>
                  <a:gd name="T5" fmla="*/ 24 h 354"/>
                  <a:gd name="T6" fmla="*/ 186 w 372"/>
                  <a:gd name="T7" fmla="*/ 0 h 354"/>
                  <a:gd name="T8" fmla="*/ 186 w 372"/>
                  <a:gd name="T9" fmla="*/ 0 h 354"/>
                  <a:gd name="T10" fmla="*/ 90 w 372"/>
                  <a:gd name="T11" fmla="*/ 24 h 354"/>
                  <a:gd name="T12" fmla="*/ 24 w 372"/>
                  <a:gd name="T13" fmla="*/ 84 h 354"/>
                  <a:gd name="T14" fmla="*/ 0 w 372"/>
                  <a:gd name="T15" fmla="*/ 174 h 354"/>
                  <a:gd name="T16" fmla="*/ 0 w 372"/>
                  <a:gd name="T17" fmla="*/ 174 h 354"/>
                  <a:gd name="T18" fmla="*/ 24 w 372"/>
                  <a:gd name="T19" fmla="*/ 264 h 354"/>
                  <a:gd name="T20" fmla="*/ 90 w 372"/>
                  <a:gd name="T21" fmla="*/ 330 h 354"/>
                  <a:gd name="T22" fmla="*/ 186 w 372"/>
                  <a:gd name="T23" fmla="*/ 354 h 354"/>
                  <a:gd name="T24" fmla="*/ 186 w 372"/>
                  <a:gd name="T25" fmla="*/ 354 h 354"/>
                  <a:gd name="T26" fmla="*/ 282 w 372"/>
                  <a:gd name="T27" fmla="*/ 330 h 354"/>
                  <a:gd name="T28" fmla="*/ 348 w 372"/>
                  <a:gd name="T29" fmla="*/ 264 h 354"/>
                  <a:gd name="T30" fmla="*/ 372 w 372"/>
                  <a:gd name="T31" fmla="*/ 174 h 354"/>
                  <a:gd name="T32" fmla="*/ 372 w 372"/>
                  <a:gd name="T33" fmla="*/ 174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354"/>
                  <a:gd name="T53" fmla="*/ 372 w 372"/>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354">
                    <a:moveTo>
                      <a:pt x="372" y="174"/>
                    </a:moveTo>
                    <a:lnTo>
                      <a:pt x="348" y="84"/>
                    </a:lnTo>
                    <a:lnTo>
                      <a:pt x="282" y="24"/>
                    </a:lnTo>
                    <a:lnTo>
                      <a:pt x="186" y="0"/>
                    </a:lnTo>
                    <a:lnTo>
                      <a:pt x="90" y="24"/>
                    </a:lnTo>
                    <a:lnTo>
                      <a:pt x="24" y="84"/>
                    </a:lnTo>
                    <a:lnTo>
                      <a:pt x="0" y="174"/>
                    </a:lnTo>
                    <a:lnTo>
                      <a:pt x="24" y="264"/>
                    </a:lnTo>
                    <a:lnTo>
                      <a:pt x="90" y="330"/>
                    </a:lnTo>
                    <a:lnTo>
                      <a:pt x="186" y="354"/>
                    </a:lnTo>
                    <a:lnTo>
                      <a:pt x="282" y="330"/>
                    </a:lnTo>
                    <a:lnTo>
                      <a:pt x="348" y="264"/>
                    </a:lnTo>
                    <a:lnTo>
                      <a:pt x="372" y="174"/>
                    </a:lnTo>
                    <a:close/>
                  </a:path>
                </a:pathLst>
              </a:custGeom>
              <a:solidFill>
                <a:srgbClr val="7ECFE2"/>
              </a:solidFill>
              <a:ln w="9525">
                <a:noFill/>
                <a:round/>
                <a:headEnd/>
                <a:tailEnd/>
              </a:ln>
            </p:spPr>
            <p:txBody>
              <a:bodyPr tIns="91440" bIns="91440"/>
              <a:lstStyle/>
              <a:p>
                <a:endParaRPr lang="en-US"/>
              </a:p>
            </p:txBody>
          </p:sp>
          <p:sp>
            <p:nvSpPr>
              <p:cNvPr id="23685" name="Freeform 492"/>
              <p:cNvSpPr>
                <a:spLocks/>
              </p:cNvSpPr>
              <p:nvPr/>
            </p:nvSpPr>
            <p:spPr bwMode="auto">
              <a:xfrm>
                <a:off x="4046" y="2807"/>
                <a:ext cx="372" cy="354"/>
              </a:xfrm>
              <a:custGeom>
                <a:avLst/>
                <a:gdLst>
                  <a:gd name="T0" fmla="*/ 372 w 372"/>
                  <a:gd name="T1" fmla="*/ 174 h 354"/>
                  <a:gd name="T2" fmla="*/ 348 w 372"/>
                  <a:gd name="T3" fmla="*/ 84 h 354"/>
                  <a:gd name="T4" fmla="*/ 282 w 372"/>
                  <a:gd name="T5" fmla="*/ 24 h 354"/>
                  <a:gd name="T6" fmla="*/ 186 w 372"/>
                  <a:gd name="T7" fmla="*/ 0 h 354"/>
                  <a:gd name="T8" fmla="*/ 186 w 372"/>
                  <a:gd name="T9" fmla="*/ 0 h 354"/>
                  <a:gd name="T10" fmla="*/ 90 w 372"/>
                  <a:gd name="T11" fmla="*/ 24 h 354"/>
                  <a:gd name="T12" fmla="*/ 24 w 372"/>
                  <a:gd name="T13" fmla="*/ 84 h 354"/>
                  <a:gd name="T14" fmla="*/ 0 w 372"/>
                  <a:gd name="T15" fmla="*/ 174 h 354"/>
                  <a:gd name="T16" fmla="*/ 0 w 372"/>
                  <a:gd name="T17" fmla="*/ 174 h 354"/>
                  <a:gd name="T18" fmla="*/ 24 w 372"/>
                  <a:gd name="T19" fmla="*/ 264 h 354"/>
                  <a:gd name="T20" fmla="*/ 90 w 372"/>
                  <a:gd name="T21" fmla="*/ 330 h 354"/>
                  <a:gd name="T22" fmla="*/ 186 w 372"/>
                  <a:gd name="T23" fmla="*/ 354 h 354"/>
                  <a:gd name="T24" fmla="*/ 186 w 372"/>
                  <a:gd name="T25" fmla="*/ 354 h 354"/>
                  <a:gd name="T26" fmla="*/ 282 w 372"/>
                  <a:gd name="T27" fmla="*/ 330 h 354"/>
                  <a:gd name="T28" fmla="*/ 348 w 372"/>
                  <a:gd name="T29" fmla="*/ 264 h 354"/>
                  <a:gd name="T30" fmla="*/ 372 w 372"/>
                  <a:gd name="T31" fmla="*/ 174 h 354"/>
                  <a:gd name="T32" fmla="*/ 372 w 372"/>
                  <a:gd name="T33" fmla="*/ 174 h 354"/>
                  <a:gd name="T34" fmla="*/ 372 w 372"/>
                  <a:gd name="T35" fmla="*/ 174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54"/>
                  <a:gd name="T56" fmla="*/ 372 w 372"/>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54">
                    <a:moveTo>
                      <a:pt x="372" y="174"/>
                    </a:moveTo>
                    <a:lnTo>
                      <a:pt x="348" y="84"/>
                    </a:lnTo>
                    <a:lnTo>
                      <a:pt x="282" y="24"/>
                    </a:lnTo>
                    <a:lnTo>
                      <a:pt x="186" y="0"/>
                    </a:lnTo>
                    <a:lnTo>
                      <a:pt x="90" y="24"/>
                    </a:lnTo>
                    <a:lnTo>
                      <a:pt x="24" y="84"/>
                    </a:lnTo>
                    <a:lnTo>
                      <a:pt x="0" y="174"/>
                    </a:lnTo>
                    <a:lnTo>
                      <a:pt x="24" y="264"/>
                    </a:lnTo>
                    <a:lnTo>
                      <a:pt x="90" y="330"/>
                    </a:lnTo>
                    <a:lnTo>
                      <a:pt x="186" y="354"/>
                    </a:lnTo>
                    <a:lnTo>
                      <a:pt x="282" y="330"/>
                    </a:lnTo>
                    <a:lnTo>
                      <a:pt x="348" y="264"/>
                    </a:lnTo>
                    <a:lnTo>
                      <a:pt x="372" y="174"/>
                    </a:lnTo>
                  </a:path>
                </a:pathLst>
              </a:custGeom>
              <a:noFill/>
              <a:ln w="9525">
                <a:solidFill>
                  <a:srgbClr val="000000"/>
                </a:solidFill>
                <a:prstDash val="solid"/>
                <a:round/>
                <a:headEnd/>
                <a:tailEnd/>
              </a:ln>
            </p:spPr>
            <p:txBody>
              <a:bodyPr tIns="91440" bIns="91440"/>
              <a:lstStyle/>
              <a:p>
                <a:endParaRPr lang="en-US"/>
              </a:p>
            </p:txBody>
          </p:sp>
          <p:sp>
            <p:nvSpPr>
              <p:cNvPr id="23686" name="Freeform 493"/>
              <p:cNvSpPr>
                <a:spLocks/>
              </p:cNvSpPr>
              <p:nvPr/>
            </p:nvSpPr>
            <p:spPr bwMode="auto">
              <a:xfrm>
                <a:off x="4220" y="311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687" name="Freeform 494"/>
              <p:cNvSpPr>
                <a:spLocks/>
              </p:cNvSpPr>
              <p:nvPr/>
            </p:nvSpPr>
            <p:spPr bwMode="auto">
              <a:xfrm>
                <a:off x="4220" y="311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688" name="Freeform 495"/>
              <p:cNvSpPr>
                <a:spLocks/>
              </p:cNvSpPr>
              <p:nvPr/>
            </p:nvSpPr>
            <p:spPr bwMode="auto">
              <a:xfrm>
                <a:off x="4232" y="3119"/>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689" name="Freeform 496"/>
              <p:cNvSpPr>
                <a:spLocks/>
              </p:cNvSpPr>
              <p:nvPr/>
            </p:nvSpPr>
            <p:spPr bwMode="auto">
              <a:xfrm>
                <a:off x="4232" y="3119"/>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690" name="Freeform 497"/>
              <p:cNvSpPr>
                <a:spLocks/>
              </p:cNvSpPr>
              <p:nvPr/>
            </p:nvSpPr>
            <p:spPr bwMode="auto">
              <a:xfrm>
                <a:off x="4250" y="311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0"/>
                    </a:lnTo>
                    <a:lnTo>
                      <a:pt x="0" y="6"/>
                    </a:lnTo>
                    <a:lnTo>
                      <a:pt x="6" y="12"/>
                    </a:lnTo>
                    <a:lnTo>
                      <a:pt x="12" y="12"/>
                    </a:lnTo>
                    <a:lnTo>
                      <a:pt x="18" y="6"/>
                    </a:lnTo>
                    <a:lnTo>
                      <a:pt x="18" y="0"/>
                    </a:lnTo>
                    <a:close/>
                  </a:path>
                </a:pathLst>
              </a:custGeom>
              <a:solidFill>
                <a:srgbClr val="FFFF4B"/>
              </a:solidFill>
              <a:ln w="9525">
                <a:noFill/>
                <a:round/>
                <a:headEnd/>
                <a:tailEnd/>
              </a:ln>
            </p:spPr>
            <p:txBody>
              <a:bodyPr tIns="91440" bIns="91440"/>
              <a:lstStyle/>
              <a:p>
                <a:endParaRPr lang="en-US"/>
              </a:p>
            </p:txBody>
          </p:sp>
          <p:sp>
            <p:nvSpPr>
              <p:cNvPr id="23691" name="Freeform 498"/>
              <p:cNvSpPr>
                <a:spLocks/>
              </p:cNvSpPr>
              <p:nvPr/>
            </p:nvSpPr>
            <p:spPr bwMode="auto">
              <a:xfrm>
                <a:off x="4250" y="311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2" y="0"/>
                    </a:lnTo>
                    <a:lnTo>
                      <a:pt x="6" y="0"/>
                    </a:lnTo>
                    <a:lnTo>
                      <a:pt x="0" y="0"/>
                    </a:lnTo>
                    <a:lnTo>
                      <a:pt x="0" y="6"/>
                    </a:lnTo>
                    <a:lnTo>
                      <a:pt x="6" y="12"/>
                    </a:lnTo>
                    <a:lnTo>
                      <a:pt x="12" y="12"/>
                    </a:lnTo>
                    <a:lnTo>
                      <a:pt x="18" y="6"/>
                    </a:lnTo>
                    <a:lnTo>
                      <a:pt x="18" y="0"/>
                    </a:lnTo>
                  </a:path>
                </a:pathLst>
              </a:custGeom>
              <a:noFill/>
              <a:ln w="9525">
                <a:solidFill>
                  <a:srgbClr val="000000"/>
                </a:solidFill>
                <a:prstDash val="solid"/>
                <a:round/>
                <a:headEnd/>
                <a:tailEnd/>
              </a:ln>
            </p:spPr>
            <p:txBody>
              <a:bodyPr tIns="91440" bIns="91440"/>
              <a:lstStyle/>
              <a:p>
                <a:endParaRPr lang="en-US"/>
              </a:p>
            </p:txBody>
          </p:sp>
          <p:sp>
            <p:nvSpPr>
              <p:cNvPr id="23692" name="Freeform 499"/>
              <p:cNvSpPr>
                <a:spLocks/>
              </p:cNvSpPr>
              <p:nvPr/>
            </p:nvSpPr>
            <p:spPr bwMode="auto">
              <a:xfrm>
                <a:off x="4268" y="3113"/>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693" name="Freeform 500"/>
              <p:cNvSpPr>
                <a:spLocks/>
              </p:cNvSpPr>
              <p:nvPr/>
            </p:nvSpPr>
            <p:spPr bwMode="auto">
              <a:xfrm>
                <a:off x="4268" y="3113"/>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694" name="Freeform 501"/>
              <p:cNvSpPr>
                <a:spLocks/>
              </p:cNvSpPr>
              <p:nvPr/>
            </p:nvSpPr>
            <p:spPr bwMode="auto">
              <a:xfrm>
                <a:off x="4286" y="3107"/>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695" name="Freeform 502"/>
              <p:cNvSpPr>
                <a:spLocks/>
              </p:cNvSpPr>
              <p:nvPr/>
            </p:nvSpPr>
            <p:spPr bwMode="auto">
              <a:xfrm>
                <a:off x="4286" y="3107"/>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696" name="Freeform 503"/>
              <p:cNvSpPr>
                <a:spLocks/>
              </p:cNvSpPr>
              <p:nvPr/>
            </p:nvSpPr>
            <p:spPr bwMode="auto">
              <a:xfrm>
                <a:off x="4298" y="3101"/>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697" name="Freeform 504"/>
              <p:cNvSpPr>
                <a:spLocks/>
              </p:cNvSpPr>
              <p:nvPr/>
            </p:nvSpPr>
            <p:spPr bwMode="auto">
              <a:xfrm>
                <a:off x="4298" y="3101"/>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698" name="Freeform 505"/>
              <p:cNvSpPr>
                <a:spLocks/>
              </p:cNvSpPr>
              <p:nvPr/>
            </p:nvSpPr>
            <p:spPr bwMode="auto">
              <a:xfrm>
                <a:off x="4310" y="3089"/>
                <a:ext cx="18" cy="18"/>
              </a:xfrm>
              <a:custGeom>
                <a:avLst/>
                <a:gdLst>
                  <a:gd name="T0" fmla="*/ 18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6 w 18"/>
                  <a:gd name="T15" fmla="*/ 12 h 18"/>
                  <a:gd name="T16" fmla="*/ 6 w 18"/>
                  <a:gd name="T17" fmla="*/ 12 h 18"/>
                  <a:gd name="T18" fmla="*/ 6 w 18"/>
                  <a:gd name="T19" fmla="*/ 18 h 18"/>
                  <a:gd name="T20" fmla="*/ 12 w 18"/>
                  <a:gd name="T21" fmla="*/ 18 h 18"/>
                  <a:gd name="T22" fmla="*/ 12 w 18"/>
                  <a:gd name="T23" fmla="*/ 12 h 18"/>
                  <a:gd name="T24" fmla="*/ 12 w 18"/>
                  <a:gd name="T25" fmla="*/ 12 h 18"/>
                  <a:gd name="T26" fmla="*/ 18 w 18"/>
                  <a:gd name="T27" fmla="*/ 12 h 18"/>
                  <a:gd name="T28" fmla="*/ 18 w 18"/>
                  <a:gd name="T29" fmla="*/ 6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0"/>
                    </a:lnTo>
                    <a:lnTo>
                      <a:pt x="6" y="0"/>
                    </a:lnTo>
                    <a:lnTo>
                      <a:pt x="6" y="6"/>
                    </a:lnTo>
                    <a:lnTo>
                      <a:pt x="0" y="6"/>
                    </a:lnTo>
                    <a:lnTo>
                      <a:pt x="0" y="12"/>
                    </a:lnTo>
                    <a:lnTo>
                      <a:pt x="6" y="12"/>
                    </a:lnTo>
                    <a:lnTo>
                      <a:pt x="6" y="18"/>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699" name="Freeform 506"/>
              <p:cNvSpPr>
                <a:spLocks/>
              </p:cNvSpPr>
              <p:nvPr/>
            </p:nvSpPr>
            <p:spPr bwMode="auto">
              <a:xfrm>
                <a:off x="4310" y="3089"/>
                <a:ext cx="18" cy="18"/>
              </a:xfrm>
              <a:custGeom>
                <a:avLst/>
                <a:gdLst>
                  <a:gd name="T0" fmla="*/ 18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6 w 18"/>
                  <a:gd name="T15" fmla="*/ 12 h 18"/>
                  <a:gd name="T16" fmla="*/ 6 w 18"/>
                  <a:gd name="T17" fmla="*/ 12 h 18"/>
                  <a:gd name="T18" fmla="*/ 6 w 18"/>
                  <a:gd name="T19" fmla="*/ 18 h 18"/>
                  <a:gd name="T20" fmla="*/ 12 w 18"/>
                  <a:gd name="T21" fmla="*/ 18 h 18"/>
                  <a:gd name="T22" fmla="*/ 12 w 18"/>
                  <a:gd name="T23" fmla="*/ 12 h 18"/>
                  <a:gd name="T24" fmla="*/ 12 w 18"/>
                  <a:gd name="T25" fmla="*/ 12 h 18"/>
                  <a:gd name="T26" fmla="*/ 18 w 18"/>
                  <a:gd name="T27" fmla="*/ 12 h 18"/>
                  <a:gd name="T28" fmla="*/ 18 w 18"/>
                  <a:gd name="T29" fmla="*/ 6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0"/>
                    </a:lnTo>
                    <a:lnTo>
                      <a:pt x="6" y="0"/>
                    </a:lnTo>
                    <a:lnTo>
                      <a:pt x="6" y="6"/>
                    </a:lnTo>
                    <a:lnTo>
                      <a:pt x="0" y="6"/>
                    </a:lnTo>
                    <a:lnTo>
                      <a:pt x="0" y="12"/>
                    </a:lnTo>
                    <a:lnTo>
                      <a:pt x="6" y="12"/>
                    </a:lnTo>
                    <a:lnTo>
                      <a:pt x="6" y="18"/>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700" name="Freeform 507"/>
              <p:cNvSpPr>
                <a:spLocks/>
              </p:cNvSpPr>
              <p:nvPr/>
            </p:nvSpPr>
            <p:spPr bwMode="auto">
              <a:xfrm>
                <a:off x="4328" y="3083"/>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701" name="Freeform 508"/>
              <p:cNvSpPr>
                <a:spLocks/>
              </p:cNvSpPr>
              <p:nvPr/>
            </p:nvSpPr>
            <p:spPr bwMode="auto">
              <a:xfrm>
                <a:off x="4328" y="3083"/>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702" name="Freeform 509"/>
              <p:cNvSpPr>
                <a:spLocks/>
              </p:cNvSpPr>
              <p:nvPr/>
            </p:nvSpPr>
            <p:spPr bwMode="auto">
              <a:xfrm>
                <a:off x="4340" y="3071"/>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703" name="Freeform 510"/>
              <p:cNvSpPr>
                <a:spLocks/>
              </p:cNvSpPr>
              <p:nvPr/>
            </p:nvSpPr>
            <p:spPr bwMode="auto">
              <a:xfrm>
                <a:off x="4340" y="3071"/>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704" name="Freeform 511"/>
              <p:cNvSpPr>
                <a:spLocks/>
              </p:cNvSpPr>
              <p:nvPr/>
            </p:nvSpPr>
            <p:spPr bwMode="auto">
              <a:xfrm>
                <a:off x="4346" y="305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705" name="Freeform 512"/>
              <p:cNvSpPr>
                <a:spLocks/>
              </p:cNvSpPr>
              <p:nvPr/>
            </p:nvSpPr>
            <p:spPr bwMode="auto">
              <a:xfrm>
                <a:off x="4346" y="305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706" name="Freeform 513"/>
              <p:cNvSpPr>
                <a:spLocks/>
              </p:cNvSpPr>
              <p:nvPr/>
            </p:nvSpPr>
            <p:spPr bwMode="auto">
              <a:xfrm>
                <a:off x="4358" y="3041"/>
                <a:ext cx="12" cy="18"/>
              </a:xfrm>
              <a:custGeom>
                <a:avLst/>
                <a:gdLst>
                  <a:gd name="T0" fmla="*/ 6 w 12"/>
                  <a:gd name="T1" fmla="*/ 6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8 h 18"/>
                  <a:gd name="T22" fmla="*/ 12 w 12"/>
                  <a:gd name="T23" fmla="*/ 12 h 18"/>
                  <a:gd name="T24" fmla="*/ 12 w 12"/>
                  <a:gd name="T25" fmla="*/ 12 h 18"/>
                  <a:gd name="T26" fmla="*/ 12 w 12"/>
                  <a:gd name="T27" fmla="*/ 6 h 18"/>
                  <a:gd name="T28" fmla="*/ 12 w 12"/>
                  <a:gd name="T29" fmla="*/ 6 h 18"/>
                  <a:gd name="T30" fmla="*/ 6 w 12"/>
                  <a:gd name="T31" fmla="*/ 6 h 18"/>
                  <a:gd name="T32" fmla="*/ 6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6"/>
                    </a:moveTo>
                    <a:lnTo>
                      <a:pt x="6" y="0"/>
                    </a:lnTo>
                    <a:lnTo>
                      <a:pt x="0" y="6"/>
                    </a:lnTo>
                    <a:lnTo>
                      <a:pt x="0" y="12"/>
                    </a:lnTo>
                    <a:lnTo>
                      <a:pt x="0" y="18"/>
                    </a:lnTo>
                    <a:lnTo>
                      <a:pt x="6" y="18"/>
                    </a:lnTo>
                    <a:lnTo>
                      <a:pt x="12" y="18"/>
                    </a:lnTo>
                    <a:lnTo>
                      <a:pt x="12" y="12"/>
                    </a:lnTo>
                    <a:lnTo>
                      <a:pt x="12" y="6"/>
                    </a:lnTo>
                    <a:lnTo>
                      <a:pt x="6" y="6"/>
                    </a:lnTo>
                    <a:close/>
                  </a:path>
                </a:pathLst>
              </a:custGeom>
              <a:solidFill>
                <a:srgbClr val="FFFF4B"/>
              </a:solidFill>
              <a:ln w="9525">
                <a:noFill/>
                <a:round/>
                <a:headEnd/>
                <a:tailEnd/>
              </a:ln>
            </p:spPr>
            <p:txBody>
              <a:bodyPr tIns="91440" bIns="91440"/>
              <a:lstStyle/>
              <a:p>
                <a:endParaRPr lang="en-US"/>
              </a:p>
            </p:txBody>
          </p:sp>
          <p:sp>
            <p:nvSpPr>
              <p:cNvPr id="23707" name="Freeform 514"/>
              <p:cNvSpPr>
                <a:spLocks/>
              </p:cNvSpPr>
              <p:nvPr/>
            </p:nvSpPr>
            <p:spPr bwMode="auto">
              <a:xfrm>
                <a:off x="4358" y="3041"/>
                <a:ext cx="12" cy="18"/>
              </a:xfrm>
              <a:custGeom>
                <a:avLst/>
                <a:gdLst>
                  <a:gd name="T0" fmla="*/ 6 w 12"/>
                  <a:gd name="T1" fmla="*/ 6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8 h 18"/>
                  <a:gd name="T22" fmla="*/ 12 w 12"/>
                  <a:gd name="T23" fmla="*/ 12 h 18"/>
                  <a:gd name="T24" fmla="*/ 12 w 12"/>
                  <a:gd name="T25" fmla="*/ 12 h 18"/>
                  <a:gd name="T26" fmla="*/ 12 w 12"/>
                  <a:gd name="T27" fmla="*/ 6 h 18"/>
                  <a:gd name="T28" fmla="*/ 12 w 12"/>
                  <a:gd name="T29" fmla="*/ 6 h 18"/>
                  <a:gd name="T30" fmla="*/ 6 w 12"/>
                  <a:gd name="T31" fmla="*/ 6 h 18"/>
                  <a:gd name="T32" fmla="*/ 6 w 12"/>
                  <a:gd name="T33" fmla="*/ 6 h 18"/>
                  <a:gd name="T34" fmla="*/ 6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6"/>
                    </a:moveTo>
                    <a:lnTo>
                      <a:pt x="6" y="0"/>
                    </a:lnTo>
                    <a:lnTo>
                      <a:pt x="0" y="6"/>
                    </a:lnTo>
                    <a:lnTo>
                      <a:pt x="0" y="12"/>
                    </a:lnTo>
                    <a:lnTo>
                      <a:pt x="0" y="18"/>
                    </a:lnTo>
                    <a:lnTo>
                      <a:pt x="6" y="18"/>
                    </a:lnTo>
                    <a:lnTo>
                      <a:pt x="12" y="18"/>
                    </a:lnTo>
                    <a:lnTo>
                      <a:pt x="12" y="12"/>
                    </a:lnTo>
                    <a:lnTo>
                      <a:pt x="12" y="6"/>
                    </a:lnTo>
                    <a:lnTo>
                      <a:pt x="6" y="6"/>
                    </a:lnTo>
                  </a:path>
                </a:pathLst>
              </a:custGeom>
              <a:noFill/>
              <a:ln w="9525">
                <a:solidFill>
                  <a:srgbClr val="000000"/>
                </a:solidFill>
                <a:prstDash val="solid"/>
                <a:round/>
                <a:headEnd/>
                <a:tailEnd/>
              </a:ln>
            </p:spPr>
            <p:txBody>
              <a:bodyPr tIns="91440" bIns="91440"/>
              <a:lstStyle/>
              <a:p>
                <a:endParaRPr lang="en-US"/>
              </a:p>
            </p:txBody>
          </p:sp>
          <p:sp>
            <p:nvSpPr>
              <p:cNvPr id="23708" name="Freeform 515"/>
              <p:cNvSpPr>
                <a:spLocks/>
              </p:cNvSpPr>
              <p:nvPr/>
            </p:nvSpPr>
            <p:spPr bwMode="auto">
              <a:xfrm>
                <a:off x="4364" y="3029"/>
                <a:ext cx="12" cy="12"/>
              </a:xfrm>
              <a:custGeom>
                <a:avLst/>
                <a:gdLst>
                  <a:gd name="T0" fmla="*/ 12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709" name="Freeform 516"/>
              <p:cNvSpPr>
                <a:spLocks/>
              </p:cNvSpPr>
              <p:nvPr/>
            </p:nvSpPr>
            <p:spPr bwMode="auto">
              <a:xfrm>
                <a:off x="4364" y="3029"/>
                <a:ext cx="12" cy="12"/>
              </a:xfrm>
              <a:custGeom>
                <a:avLst/>
                <a:gdLst>
                  <a:gd name="T0" fmla="*/ 12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710" name="Freeform 517"/>
              <p:cNvSpPr>
                <a:spLocks/>
              </p:cNvSpPr>
              <p:nvPr/>
            </p:nvSpPr>
            <p:spPr bwMode="auto">
              <a:xfrm>
                <a:off x="4370" y="3011"/>
                <a:ext cx="12" cy="18"/>
              </a:xfrm>
              <a:custGeom>
                <a:avLst/>
                <a:gdLst>
                  <a:gd name="T0" fmla="*/ 6 w 12"/>
                  <a:gd name="T1" fmla="*/ 0 h 18"/>
                  <a:gd name="T2" fmla="*/ 6 w 12"/>
                  <a:gd name="T3" fmla="*/ 6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6"/>
                    </a:lnTo>
                    <a:lnTo>
                      <a:pt x="0" y="6"/>
                    </a:lnTo>
                    <a:lnTo>
                      <a:pt x="0" y="12"/>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23711" name="Freeform 518"/>
              <p:cNvSpPr>
                <a:spLocks/>
              </p:cNvSpPr>
              <p:nvPr/>
            </p:nvSpPr>
            <p:spPr bwMode="auto">
              <a:xfrm>
                <a:off x="4370" y="3011"/>
                <a:ext cx="12" cy="18"/>
              </a:xfrm>
              <a:custGeom>
                <a:avLst/>
                <a:gdLst>
                  <a:gd name="T0" fmla="*/ 6 w 12"/>
                  <a:gd name="T1" fmla="*/ 0 h 18"/>
                  <a:gd name="T2" fmla="*/ 6 w 12"/>
                  <a:gd name="T3" fmla="*/ 6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6"/>
                    </a:lnTo>
                    <a:lnTo>
                      <a:pt x="0" y="6"/>
                    </a:lnTo>
                    <a:lnTo>
                      <a:pt x="0" y="12"/>
                    </a:lnTo>
                    <a:lnTo>
                      <a:pt x="6" y="18"/>
                    </a:lnTo>
                    <a:lnTo>
                      <a:pt x="12" y="12"/>
                    </a:lnTo>
                    <a:lnTo>
                      <a:pt x="12" y="6"/>
                    </a:lnTo>
                    <a:lnTo>
                      <a:pt x="6" y="0"/>
                    </a:lnTo>
                  </a:path>
                </a:pathLst>
              </a:custGeom>
              <a:noFill/>
              <a:ln w="9525">
                <a:solidFill>
                  <a:srgbClr val="000000"/>
                </a:solidFill>
                <a:prstDash val="solid"/>
                <a:round/>
                <a:headEnd/>
                <a:tailEnd/>
              </a:ln>
            </p:spPr>
            <p:txBody>
              <a:bodyPr tIns="91440" bIns="91440"/>
              <a:lstStyle/>
              <a:p>
                <a:endParaRPr lang="en-US"/>
              </a:p>
            </p:txBody>
          </p:sp>
          <p:sp>
            <p:nvSpPr>
              <p:cNvPr id="23712" name="Freeform 519"/>
              <p:cNvSpPr>
                <a:spLocks/>
              </p:cNvSpPr>
              <p:nvPr/>
            </p:nvSpPr>
            <p:spPr bwMode="auto">
              <a:xfrm>
                <a:off x="4370" y="29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713" name="Freeform 520"/>
              <p:cNvSpPr>
                <a:spLocks/>
              </p:cNvSpPr>
              <p:nvPr/>
            </p:nvSpPr>
            <p:spPr bwMode="auto">
              <a:xfrm>
                <a:off x="4370" y="29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714" name="Freeform 521"/>
              <p:cNvSpPr>
                <a:spLocks/>
              </p:cNvSpPr>
              <p:nvPr/>
            </p:nvSpPr>
            <p:spPr bwMode="auto">
              <a:xfrm>
                <a:off x="4376" y="2981"/>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0"/>
                    </a:lnTo>
                    <a:lnTo>
                      <a:pt x="0" y="6"/>
                    </a:lnTo>
                    <a:lnTo>
                      <a:pt x="0" y="12"/>
                    </a:lnTo>
                    <a:lnTo>
                      <a:pt x="6" y="18"/>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715" name="Freeform 522"/>
              <p:cNvSpPr>
                <a:spLocks/>
              </p:cNvSpPr>
              <p:nvPr/>
            </p:nvSpPr>
            <p:spPr bwMode="auto">
              <a:xfrm>
                <a:off x="4376" y="2981"/>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0"/>
                    </a:lnTo>
                    <a:lnTo>
                      <a:pt x="0" y="6"/>
                    </a:lnTo>
                    <a:lnTo>
                      <a:pt x="0" y="12"/>
                    </a:lnTo>
                    <a:lnTo>
                      <a:pt x="6" y="18"/>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716" name="Freeform 523"/>
              <p:cNvSpPr>
                <a:spLocks/>
              </p:cNvSpPr>
              <p:nvPr/>
            </p:nvSpPr>
            <p:spPr bwMode="auto">
              <a:xfrm>
                <a:off x="4376" y="2969"/>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717" name="Freeform 524"/>
              <p:cNvSpPr>
                <a:spLocks/>
              </p:cNvSpPr>
              <p:nvPr/>
            </p:nvSpPr>
            <p:spPr bwMode="auto">
              <a:xfrm>
                <a:off x="4376" y="2969"/>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718" name="Freeform 525"/>
              <p:cNvSpPr>
                <a:spLocks/>
              </p:cNvSpPr>
              <p:nvPr/>
            </p:nvSpPr>
            <p:spPr bwMode="auto">
              <a:xfrm>
                <a:off x="4370" y="29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719" name="Freeform 526"/>
              <p:cNvSpPr>
                <a:spLocks/>
              </p:cNvSpPr>
              <p:nvPr/>
            </p:nvSpPr>
            <p:spPr bwMode="auto">
              <a:xfrm>
                <a:off x="4370" y="29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720" name="Freeform 527"/>
              <p:cNvSpPr>
                <a:spLocks/>
              </p:cNvSpPr>
              <p:nvPr/>
            </p:nvSpPr>
            <p:spPr bwMode="auto">
              <a:xfrm>
                <a:off x="4370" y="293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6"/>
                    </a:lnTo>
                    <a:lnTo>
                      <a:pt x="0" y="12"/>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23721" name="Freeform 528"/>
              <p:cNvSpPr>
                <a:spLocks/>
              </p:cNvSpPr>
              <p:nvPr/>
            </p:nvSpPr>
            <p:spPr bwMode="auto">
              <a:xfrm>
                <a:off x="4370" y="293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6"/>
                    </a:lnTo>
                    <a:lnTo>
                      <a:pt x="0" y="12"/>
                    </a:lnTo>
                    <a:lnTo>
                      <a:pt x="6" y="18"/>
                    </a:lnTo>
                    <a:lnTo>
                      <a:pt x="12" y="12"/>
                    </a:lnTo>
                    <a:lnTo>
                      <a:pt x="12" y="6"/>
                    </a:lnTo>
                    <a:lnTo>
                      <a:pt x="6" y="0"/>
                    </a:lnTo>
                  </a:path>
                </a:pathLst>
              </a:custGeom>
              <a:noFill/>
              <a:ln w="9525">
                <a:solidFill>
                  <a:srgbClr val="000000"/>
                </a:solidFill>
                <a:prstDash val="solid"/>
                <a:round/>
                <a:headEnd/>
                <a:tailEnd/>
              </a:ln>
            </p:spPr>
            <p:txBody>
              <a:bodyPr tIns="91440" bIns="91440"/>
              <a:lstStyle/>
              <a:p>
                <a:endParaRPr lang="en-US"/>
              </a:p>
            </p:txBody>
          </p:sp>
          <p:sp>
            <p:nvSpPr>
              <p:cNvPr id="23722" name="Freeform 529"/>
              <p:cNvSpPr>
                <a:spLocks/>
              </p:cNvSpPr>
              <p:nvPr/>
            </p:nvSpPr>
            <p:spPr bwMode="auto">
              <a:xfrm>
                <a:off x="4364" y="2921"/>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723" name="Freeform 530"/>
              <p:cNvSpPr>
                <a:spLocks/>
              </p:cNvSpPr>
              <p:nvPr/>
            </p:nvSpPr>
            <p:spPr bwMode="auto">
              <a:xfrm>
                <a:off x="4364" y="2921"/>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0" y="12"/>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724" name="Freeform 531"/>
              <p:cNvSpPr>
                <a:spLocks/>
              </p:cNvSpPr>
              <p:nvPr/>
            </p:nvSpPr>
            <p:spPr bwMode="auto">
              <a:xfrm>
                <a:off x="4358" y="29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0" y="18"/>
                    </a:lnTo>
                    <a:lnTo>
                      <a:pt x="6" y="18"/>
                    </a:lnTo>
                    <a:lnTo>
                      <a:pt x="12"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725" name="Freeform 532"/>
              <p:cNvSpPr>
                <a:spLocks/>
              </p:cNvSpPr>
              <p:nvPr/>
            </p:nvSpPr>
            <p:spPr bwMode="auto">
              <a:xfrm>
                <a:off x="4358" y="29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0" y="18"/>
                    </a:lnTo>
                    <a:lnTo>
                      <a:pt x="6" y="18"/>
                    </a:lnTo>
                    <a:lnTo>
                      <a:pt x="12" y="12"/>
                    </a:lnTo>
                    <a:lnTo>
                      <a:pt x="12"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726" name="Freeform 533"/>
              <p:cNvSpPr>
                <a:spLocks/>
              </p:cNvSpPr>
              <p:nvPr/>
            </p:nvSpPr>
            <p:spPr bwMode="auto">
              <a:xfrm>
                <a:off x="4346" y="2891"/>
                <a:ext cx="12" cy="12"/>
              </a:xfrm>
              <a:custGeom>
                <a:avLst/>
                <a:gdLst>
                  <a:gd name="T0" fmla="*/ 0 w 12"/>
                  <a:gd name="T1" fmla="*/ 0 h 12"/>
                  <a:gd name="T2" fmla="*/ 0 w 12"/>
                  <a:gd name="T3" fmla="*/ 6 h 12"/>
                  <a:gd name="T4" fmla="*/ 0 w 12"/>
                  <a:gd name="T5" fmla="*/ 6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727" name="Freeform 534"/>
              <p:cNvSpPr>
                <a:spLocks/>
              </p:cNvSpPr>
              <p:nvPr/>
            </p:nvSpPr>
            <p:spPr bwMode="auto">
              <a:xfrm>
                <a:off x="4346" y="2891"/>
                <a:ext cx="12" cy="12"/>
              </a:xfrm>
              <a:custGeom>
                <a:avLst/>
                <a:gdLst>
                  <a:gd name="T0" fmla="*/ 0 w 12"/>
                  <a:gd name="T1" fmla="*/ 0 h 12"/>
                  <a:gd name="T2" fmla="*/ 0 w 12"/>
                  <a:gd name="T3" fmla="*/ 6 h 12"/>
                  <a:gd name="T4" fmla="*/ 0 w 12"/>
                  <a:gd name="T5" fmla="*/ 6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728" name="Freeform 535"/>
              <p:cNvSpPr>
                <a:spLocks/>
              </p:cNvSpPr>
              <p:nvPr/>
            </p:nvSpPr>
            <p:spPr bwMode="auto">
              <a:xfrm>
                <a:off x="4334" y="287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729" name="Freeform 536"/>
              <p:cNvSpPr>
                <a:spLocks/>
              </p:cNvSpPr>
              <p:nvPr/>
            </p:nvSpPr>
            <p:spPr bwMode="auto">
              <a:xfrm>
                <a:off x="4334" y="287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730" name="Freeform 537"/>
              <p:cNvSpPr>
                <a:spLocks/>
              </p:cNvSpPr>
              <p:nvPr/>
            </p:nvSpPr>
            <p:spPr bwMode="auto">
              <a:xfrm>
                <a:off x="4322" y="286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6"/>
                    </a:moveTo>
                    <a:lnTo>
                      <a:pt x="0" y="6"/>
                    </a:lnTo>
                    <a:lnTo>
                      <a:pt x="0" y="12"/>
                    </a:lnTo>
                    <a:lnTo>
                      <a:pt x="6" y="12"/>
                    </a:lnTo>
                    <a:lnTo>
                      <a:pt x="12" y="12"/>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3731" name="Freeform 538"/>
              <p:cNvSpPr>
                <a:spLocks/>
              </p:cNvSpPr>
              <p:nvPr/>
            </p:nvSpPr>
            <p:spPr bwMode="auto">
              <a:xfrm>
                <a:off x="4322" y="286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6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6"/>
                    </a:moveTo>
                    <a:lnTo>
                      <a:pt x="0" y="6"/>
                    </a:lnTo>
                    <a:lnTo>
                      <a:pt x="0" y="12"/>
                    </a:lnTo>
                    <a:lnTo>
                      <a:pt x="6" y="12"/>
                    </a:lnTo>
                    <a:lnTo>
                      <a:pt x="12" y="12"/>
                    </a:lnTo>
                    <a:lnTo>
                      <a:pt x="18" y="12"/>
                    </a:lnTo>
                    <a:lnTo>
                      <a:pt x="18" y="6"/>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3732" name="Freeform 539"/>
              <p:cNvSpPr>
                <a:spLocks/>
              </p:cNvSpPr>
              <p:nvPr/>
            </p:nvSpPr>
            <p:spPr bwMode="auto">
              <a:xfrm>
                <a:off x="4310" y="2861"/>
                <a:ext cx="12" cy="12"/>
              </a:xfrm>
              <a:custGeom>
                <a:avLst/>
                <a:gdLst>
                  <a:gd name="T0" fmla="*/ 0 w 12"/>
                  <a:gd name="T1" fmla="*/ 0 h 12"/>
                  <a:gd name="T2" fmla="*/ 0 w 12"/>
                  <a:gd name="T3" fmla="*/ 6 h 12"/>
                  <a:gd name="T4" fmla="*/ 0 w 12"/>
                  <a:gd name="T5" fmla="*/ 6 h 12"/>
                  <a:gd name="T6" fmla="*/ 6 w 12"/>
                  <a:gd name="T7" fmla="*/ 12 h 12"/>
                  <a:gd name="T8" fmla="*/ 6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733" name="Freeform 540"/>
              <p:cNvSpPr>
                <a:spLocks/>
              </p:cNvSpPr>
              <p:nvPr/>
            </p:nvSpPr>
            <p:spPr bwMode="auto">
              <a:xfrm>
                <a:off x="4310" y="2861"/>
                <a:ext cx="12" cy="12"/>
              </a:xfrm>
              <a:custGeom>
                <a:avLst/>
                <a:gdLst>
                  <a:gd name="T0" fmla="*/ 0 w 12"/>
                  <a:gd name="T1" fmla="*/ 0 h 12"/>
                  <a:gd name="T2" fmla="*/ 0 w 12"/>
                  <a:gd name="T3" fmla="*/ 6 h 12"/>
                  <a:gd name="T4" fmla="*/ 0 w 12"/>
                  <a:gd name="T5" fmla="*/ 6 h 12"/>
                  <a:gd name="T6" fmla="*/ 6 w 12"/>
                  <a:gd name="T7" fmla="*/ 12 h 12"/>
                  <a:gd name="T8" fmla="*/ 6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734" name="Freeform 541"/>
              <p:cNvSpPr>
                <a:spLocks/>
              </p:cNvSpPr>
              <p:nvPr/>
            </p:nvSpPr>
            <p:spPr bwMode="auto">
              <a:xfrm>
                <a:off x="4298" y="284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735" name="Freeform 542"/>
              <p:cNvSpPr>
                <a:spLocks/>
              </p:cNvSpPr>
              <p:nvPr/>
            </p:nvSpPr>
            <p:spPr bwMode="auto">
              <a:xfrm>
                <a:off x="4298" y="284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736" name="Freeform 543"/>
              <p:cNvSpPr>
                <a:spLocks/>
              </p:cNvSpPr>
              <p:nvPr/>
            </p:nvSpPr>
            <p:spPr bwMode="auto">
              <a:xfrm>
                <a:off x="4280" y="284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737" name="Freeform 544"/>
              <p:cNvSpPr>
                <a:spLocks/>
              </p:cNvSpPr>
              <p:nvPr/>
            </p:nvSpPr>
            <p:spPr bwMode="auto">
              <a:xfrm>
                <a:off x="4280" y="284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738" name="Freeform 545"/>
              <p:cNvSpPr>
                <a:spLocks/>
              </p:cNvSpPr>
              <p:nvPr/>
            </p:nvSpPr>
            <p:spPr bwMode="auto">
              <a:xfrm>
                <a:off x="4262" y="283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739" name="Freeform 546"/>
              <p:cNvSpPr>
                <a:spLocks/>
              </p:cNvSpPr>
              <p:nvPr/>
            </p:nvSpPr>
            <p:spPr bwMode="auto">
              <a:xfrm>
                <a:off x="4262" y="283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12"/>
                    </a:lnTo>
                    <a:lnTo>
                      <a:pt x="18" y="6"/>
                    </a:lnTo>
                    <a:lnTo>
                      <a:pt x="18" y="0"/>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740" name="Freeform 547"/>
              <p:cNvSpPr>
                <a:spLocks/>
              </p:cNvSpPr>
              <p:nvPr/>
            </p:nvSpPr>
            <p:spPr bwMode="auto">
              <a:xfrm>
                <a:off x="4250" y="283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741" name="Freeform 548"/>
              <p:cNvSpPr>
                <a:spLocks/>
              </p:cNvSpPr>
              <p:nvPr/>
            </p:nvSpPr>
            <p:spPr bwMode="auto">
              <a:xfrm>
                <a:off x="4250" y="283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742" name="Freeform 549"/>
              <p:cNvSpPr>
                <a:spLocks/>
              </p:cNvSpPr>
              <p:nvPr/>
            </p:nvSpPr>
            <p:spPr bwMode="auto">
              <a:xfrm>
                <a:off x="4232" y="2831"/>
                <a:ext cx="12" cy="18"/>
              </a:xfrm>
              <a:custGeom>
                <a:avLst/>
                <a:gdLst>
                  <a:gd name="T0" fmla="*/ 0 w 12"/>
                  <a:gd name="T1" fmla="*/ 6 h 18"/>
                  <a:gd name="T2" fmla="*/ 0 w 12"/>
                  <a:gd name="T3" fmla="*/ 12 h 18"/>
                  <a:gd name="T4" fmla="*/ 6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2"/>
                    </a:lnTo>
                    <a:lnTo>
                      <a:pt x="6" y="18"/>
                    </a:lnTo>
                    <a:lnTo>
                      <a:pt x="12" y="12"/>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743" name="Freeform 550"/>
              <p:cNvSpPr>
                <a:spLocks/>
              </p:cNvSpPr>
              <p:nvPr/>
            </p:nvSpPr>
            <p:spPr bwMode="auto">
              <a:xfrm>
                <a:off x="4232" y="2831"/>
                <a:ext cx="12" cy="18"/>
              </a:xfrm>
              <a:custGeom>
                <a:avLst/>
                <a:gdLst>
                  <a:gd name="T0" fmla="*/ 0 w 12"/>
                  <a:gd name="T1" fmla="*/ 6 h 18"/>
                  <a:gd name="T2" fmla="*/ 0 w 12"/>
                  <a:gd name="T3" fmla="*/ 12 h 18"/>
                  <a:gd name="T4" fmla="*/ 6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2"/>
                    </a:lnTo>
                    <a:lnTo>
                      <a:pt x="6" y="18"/>
                    </a:lnTo>
                    <a:lnTo>
                      <a:pt x="12" y="12"/>
                    </a:lnTo>
                    <a:lnTo>
                      <a:pt x="12"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744" name="Freeform 551"/>
              <p:cNvSpPr>
                <a:spLocks/>
              </p:cNvSpPr>
              <p:nvPr/>
            </p:nvSpPr>
            <p:spPr bwMode="auto">
              <a:xfrm>
                <a:off x="4214" y="2831"/>
                <a:ext cx="18" cy="18"/>
              </a:xfrm>
              <a:custGeom>
                <a:avLst/>
                <a:gdLst>
                  <a:gd name="T0" fmla="*/ 0 w 18"/>
                  <a:gd name="T1" fmla="*/ 12 h 18"/>
                  <a:gd name="T2" fmla="*/ 0 w 18"/>
                  <a:gd name="T3" fmla="*/ 12 h 18"/>
                  <a:gd name="T4" fmla="*/ 6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2"/>
                    </a:lnTo>
                    <a:lnTo>
                      <a:pt x="6" y="12"/>
                    </a:lnTo>
                    <a:lnTo>
                      <a:pt x="6" y="18"/>
                    </a:lnTo>
                    <a:lnTo>
                      <a:pt x="12" y="12"/>
                    </a:lnTo>
                    <a:lnTo>
                      <a:pt x="18" y="6"/>
                    </a:lnTo>
                    <a:lnTo>
                      <a:pt x="12" y="6"/>
                    </a:lnTo>
                    <a:lnTo>
                      <a:pt x="12" y="0"/>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45" name="Freeform 552"/>
              <p:cNvSpPr>
                <a:spLocks/>
              </p:cNvSpPr>
              <p:nvPr/>
            </p:nvSpPr>
            <p:spPr bwMode="auto">
              <a:xfrm>
                <a:off x="4214" y="2831"/>
                <a:ext cx="18" cy="18"/>
              </a:xfrm>
              <a:custGeom>
                <a:avLst/>
                <a:gdLst>
                  <a:gd name="T0" fmla="*/ 0 w 18"/>
                  <a:gd name="T1" fmla="*/ 12 h 18"/>
                  <a:gd name="T2" fmla="*/ 0 w 18"/>
                  <a:gd name="T3" fmla="*/ 12 h 18"/>
                  <a:gd name="T4" fmla="*/ 6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2"/>
                    </a:lnTo>
                    <a:lnTo>
                      <a:pt x="6" y="12"/>
                    </a:lnTo>
                    <a:lnTo>
                      <a:pt x="6" y="18"/>
                    </a:lnTo>
                    <a:lnTo>
                      <a:pt x="12" y="12"/>
                    </a:lnTo>
                    <a:lnTo>
                      <a:pt x="18" y="6"/>
                    </a:lnTo>
                    <a:lnTo>
                      <a:pt x="12" y="6"/>
                    </a:lnTo>
                    <a:lnTo>
                      <a:pt x="12" y="0"/>
                    </a:lnTo>
                    <a:lnTo>
                      <a:pt x="6" y="0"/>
                    </a:lnTo>
                    <a:lnTo>
                      <a:pt x="6" y="6"/>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46" name="Freeform 553"/>
              <p:cNvSpPr>
                <a:spLocks/>
              </p:cNvSpPr>
              <p:nvPr/>
            </p:nvSpPr>
            <p:spPr bwMode="auto">
              <a:xfrm>
                <a:off x="4196" y="283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747" name="Freeform 554"/>
              <p:cNvSpPr>
                <a:spLocks/>
              </p:cNvSpPr>
              <p:nvPr/>
            </p:nvSpPr>
            <p:spPr bwMode="auto">
              <a:xfrm>
                <a:off x="4196" y="283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8" y="0"/>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748" name="Freeform 555"/>
              <p:cNvSpPr>
                <a:spLocks/>
              </p:cNvSpPr>
              <p:nvPr/>
            </p:nvSpPr>
            <p:spPr bwMode="auto">
              <a:xfrm>
                <a:off x="4184" y="2837"/>
                <a:ext cx="12" cy="18"/>
              </a:xfrm>
              <a:custGeom>
                <a:avLst/>
                <a:gdLst>
                  <a:gd name="T0" fmla="*/ 0 w 12"/>
                  <a:gd name="T1" fmla="*/ 12 h 18"/>
                  <a:gd name="T2" fmla="*/ 0 w 12"/>
                  <a:gd name="T3" fmla="*/ 12 h 18"/>
                  <a:gd name="T4" fmla="*/ 6 w 12"/>
                  <a:gd name="T5" fmla="*/ 18 h 18"/>
                  <a:gd name="T6" fmla="*/ 6 w 12"/>
                  <a:gd name="T7" fmla="*/ 12 h 18"/>
                  <a:gd name="T8" fmla="*/ 6 w 12"/>
                  <a:gd name="T9" fmla="*/ 12 h 18"/>
                  <a:gd name="T10" fmla="*/ 12 w 12"/>
                  <a:gd name="T11" fmla="*/ 12 h 18"/>
                  <a:gd name="T12" fmla="*/ 12 w 12"/>
                  <a:gd name="T13" fmla="*/ 12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49" name="Freeform 556"/>
              <p:cNvSpPr>
                <a:spLocks/>
              </p:cNvSpPr>
              <p:nvPr/>
            </p:nvSpPr>
            <p:spPr bwMode="auto">
              <a:xfrm>
                <a:off x="4184" y="2837"/>
                <a:ext cx="12" cy="18"/>
              </a:xfrm>
              <a:custGeom>
                <a:avLst/>
                <a:gdLst>
                  <a:gd name="T0" fmla="*/ 0 w 12"/>
                  <a:gd name="T1" fmla="*/ 12 h 18"/>
                  <a:gd name="T2" fmla="*/ 0 w 12"/>
                  <a:gd name="T3" fmla="*/ 12 h 18"/>
                  <a:gd name="T4" fmla="*/ 6 w 12"/>
                  <a:gd name="T5" fmla="*/ 18 h 18"/>
                  <a:gd name="T6" fmla="*/ 6 w 12"/>
                  <a:gd name="T7" fmla="*/ 12 h 18"/>
                  <a:gd name="T8" fmla="*/ 6 w 12"/>
                  <a:gd name="T9" fmla="*/ 12 h 18"/>
                  <a:gd name="T10" fmla="*/ 12 w 12"/>
                  <a:gd name="T11" fmla="*/ 12 h 18"/>
                  <a:gd name="T12" fmla="*/ 12 w 12"/>
                  <a:gd name="T13" fmla="*/ 12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50" name="Freeform 557"/>
              <p:cNvSpPr>
                <a:spLocks/>
              </p:cNvSpPr>
              <p:nvPr/>
            </p:nvSpPr>
            <p:spPr bwMode="auto">
              <a:xfrm>
                <a:off x="4166" y="284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51" name="Freeform 558"/>
              <p:cNvSpPr>
                <a:spLocks/>
              </p:cNvSpPr>
              <p:nvPr/>
            </p:nvSpPr>
            <p:spPr bwMode="auto">
              <a:xfrm>
                <a:off x="4166" y="284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52" name="Freeform 559"/>
              <p:cNvSpPr>
                <a:spLocks/>
              </p:cNvSpPr>
              <p:nvPr/>
            </p:nvSpPr>
            <p:spPr bwMode="auto">
              <a:xfrm>
                <a:off x="4148" y="2849"/>
                <a:ext cx="18" cy="18"/>
              </a:xfrm>
              <a:custGeom>
                <a:avLst/>
                <a:gdLst>
                  <a:gd name="T0" fmla="*/ 6 w 18"/>
                  <a:gd name="T1" fmla="*/ 12 h 18"/>
                  <a:gd name="T2" fmla="*/ 6 w 18"/>
                  <a:gd name="T3" fmla="*/ 12 h 18"/>
                  <a:gd name="T4" fmla="*/ 12 w 18"/>
                  <a:gd name="T5" fmla="*/ 18 h 18"/>
                  <a:gd name="T6" fmla="*/ 12 w 18"/>
                  <a:gd name="T7" fmla="*/ 12 h 18"/>
                  <a:gd name="T8" fmla="*/ 12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12 w 18"/>
                  <a:gd name="T21" fmla="*/ 0 h 18"/>
                  <a:gd name="T22" fmla="*/ 6 w 18"/>
                  <a:gd name="T23" fmla="*/ 0 h 18"/>
                  <a:gd name="T24" fmla="*/ 6 w 18"/>
                  <a:gd name="T25" fmla="*/ 0 h 18"/>
                  <a:gd name="T26" fmla="*/ 6 w 18"/>
                  <a:gd name="T27" fmla="*/ 6 h 18"/>
                  <a:gd name="T28" fmla="*/ 0 w 18"/>
                  <a:gd name="T29" fmla="*/ 6 h 18"/>
                  <a:gd name="T30" fmla="*/ 6 w 18"/>
                  <a:gd name="T31" fmla="*/ 12 h 18"/>
                  <a:gd name="T32" fmla="*/ 6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2"/>
                    </a:moveTo>
                    <a:lnTo>
                      <a:pt x="6" y="12"/>
                    </a:lnTo>
                    <a:lnTo>
                      <a:pt x="12" y="18"/>
                    </a:lnTo>
                    <a:lnTo>
                      <a:pt x="12" y="12"/>
                    </a:lnTo>
                    <a:lnTo>
                      <a:pt x="18" y="12"/>
                    </a:lnTo>
                    <a:lnTo>
                      <a:pt x="18" y="6"/>
                    </a:lnTo>
                    <a:lnTo>
                      <a:pt x="12" y="0"/>
                    </a:lnTo>
                    <a:lnTo>
                      <a:pt x="6" y="0"/>
                    </a:lnTo>
                    <a:lnTo>
                      <a:pt x="6" y="6"/>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753" name="Freeform 560"/>
              <p:cNvSpPr>
                <a:spLocks/>
              </p:cNvSpPr>
              <p:nvPr/>
            </p:nvSpPr>
            <p:spPr bwMode="auto">
              <a:xfrm>
                <a:off x="4148" y="2849"/>
                <a:ext cx="18" cy="18"/>
              </a:xfrm>
              <a:custGeom>
                <a:avLst/>
                <a:gdLst>
                  <a:gd name="T0" fmla="*/ 6 w 18"/>
                  <a:gd name="T1" fmla="*/ 12 h 18"/>
                  <a:gd name="T2" fmla="*/ 6 w 18"/>
                  <a:gd name="T3" fmla="*/ 12 h 18"/>
                  <a:gd name="T4" fmla="*/ 12 w 18"/>
                  <a:gd name="T5" fmla="*/ 18 h 18"/>
                  <a:gd name="T6" fmla="*/ 12 w 18"/>
                  <a:gd name="T7" fmla="*/ 12 h 18"/>
                  <a:gd name="T8" fmla="*/ 12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12 w 18"/>
                  <a:gd name="T21" fmla="*/ 0 h 18"/>
                  <a:gd name="T22" fmla="*/ 6 w 18"/>
                  <a:gd name="T23" fmla="*/ 0 h 18"/>
                  <a:gd name="T24" fmla="*/ 6 w 18"/>
                  <a:gd name="T25" fmla="*/ 0 h 18"/>
                  <a:gd name="T26" fmla="*/ 6 w 18"/>
                  <a:gd name="T27" fmla="*/ 6 h 18"/>
                  <a:gd name="T28" fmla="*/ 0 w 18"/>
                  <a:gd name="T29" fmla="*/ 6 h 18"/>
                  <a:gd name="T30" fmla="*/ 6 w 18"/>
                  <a:gd name="T31" fmla="*/ 12 h 18"/>
                  <a:gd name="T32" fmla="*/ 6 w 18"/>
                  <a:gd name="T33" fmla="*/ 12 h 18"/>
                  <a:gd name="T34" fmla="*/ 6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2"/>
                    </a:moveTo>
                    <a:lnTo>
                      <a:pt x="6" y="12"/>
                    </a:lnTo>
                    <a:lnTo>
                      <a:pt x="12" y="18"/>
                    </a:lnTo>
                    <a:lnTo>
                      <a:pt x="12" y="12"/>
                    </a:lnTo>
                    <a:lnTo>
                      <a:pt x="18" y="12"/>
                    </a:lnTo>
                    <a:lnTo>
                      <a:pt x="18" y="6"/>
                    </a:lnTo>
                    <a:lnTo>
                      <a:pt x="12" y="0"/>
                    </a:lnTo>
                    <a:lnTo>
                      <a:pt x="6" y="0"/>
                    </a:lnTo>
                    <a:lnTo>
                      <a:pt x="6" y="6"/>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754" name="Freeform 561"/>
              <p:cNvSpPr>
                <a:spLocks/>
              </p:cNvSpPr>
              <p:nvPr/>
            </p:nvSpPr>
            <p:spPr bwMode="auto">
              <a:xfrm>
                <a:off x="4136" y="286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55" name="Freeform 562"/>
              <p:cNvSpPr>
                <a:spLocks/>
              </p:cNvSpPr>
              <p:nvPr/>
            </p:nvSpPr>
            <p:spPr bwMode="auto">
              <a:xfrm>
                <a:off x="4136" y="286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56" name="Freeform 563"/>
              <p:cNvSpPr>
                <a:spLocks/>
              </p:cNvSpPr>
              <p:nvPr/>
            </p:nvSpPr>
            <p:spPr bwMode="auto">
              <a:xfrm>
                <a:off x="4124" y="2867"/>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57" name="Freeform 564"/>
              <p:cNvSpPr>
                <a:spLocks/>
              </p:cNvSpPr>
              <p:nvPr/>
            </p:nvSpPr>
            <p:spPr bwMode="auto">
              <a:xfrm>
                <a:off x="4124" y="2867"/>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58" name="Freeform 565"/>
              <p:cNvSpPr>
                <a:spLocks/>
              </p:cNvSpPr>
              <p:nvPr/>
            </p:nvSpPr>
            <p:spPr bwMode="auto">
              <a:xfrm>
                <a:off x="4112" y="2879"/>
                <a:ext cx="12" cy="18"/>
              </a:xfrm>
              <a:custGeom>
                <a:avLst/>
                <a:gdLst>
                  <a:gd name="T0" fmla="*/ 0 w 12"/>
                  <a:gd name="T1" fmla="*/ 12 h 18"/>
                  <a:gd name="T2" fmla="*/ 6 w 12"/>
                  <a:gd name="T3" fmla="*/ 18 h 18"/>
                  <a:gd name="T4" fmla="*/ 12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59" name="Freeform 566"/>
              <p:cNvSpPr>
                <a:spLocks/>
              </p:cNvSpPr>
              <p:nvPr/>
            </p:nvSpPr>
            <p:spPr bwMode="auto">
              <a:xfrm>
                <a:off x="4112" y="2879"/>
                <a:ext cx="12" cy="18"/>
              </a:xfrm>
              <a:custGeom>
                <a:avLst/>
                <a:gdLst>
                  <a:gd name="T0" fmla="*/ 0 w 12"/>
                  <a:gd name="T1" fmla="*/ 12 h 18"/>
                  <a:gd name="T2" fmla="*/ 6 w 12"/>
                  <a:gd name="T3" fmla="*/ 18 h 18"/>
                  <a:gd name="T4" fmla="*/ 12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8"/>
                    </a:lnTo>
                    <a:lnTo>
                      <a:pt x="12"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60" name="Freeform 567"/>
              <p:cNvSpPr>
                <a:spLocks/>
              </p:cNvSpPr>
              <p:nvPr/>
            </p:nvSpPr>
            <p:spPr bwMode="auto">
              <a:xfrm>
                <a:off x="4100" y="2891"/>
                <a:ext cx="18" cy="18"/>
              </a:xfrm>
              <a:custGeom>
                <a:avLst/>
                <a:gdLst>
                  <a:gd name="T0" fmla="*/ 6 w 18"/>
                  <a:gd name="T1" fmla="*/ 18 h 18"/>
                  <a:gd name="T2" fmla="*/ 6 w 18"/>
                  <a:gd name="T3" fmla="*/ 18 h 18"/>
                  <a:gd name="T4" fmla="*/ 12 w 18"/>
                  <a:gd name="T5" fmla="*/ 18 h 18"/>
                  <a:gd name="T6" fmla="*/ 12 w 18"/>
                  <a:gd name="T7" fmla="*/ 12 h 18"/>
                  <a:gd name="T8" fmla="*/ 12 w 18"/>
                  <a:gd name="T9" fmla="*/ 12 h 18"/>
                  <a:gd name="T10" fmla="*/ 18 w 18"/>
                  <a:gd name="T11" fmla="*/ 12 h 18"/>
                  <a:gd name="T12" fmla="*/ 12 w 18"/>
                  <a:gd name="T13" fmla="*/ 6 h 18"/>
                  <a:gd name="T14" fmla="*/ 12 w 18"/>
                  <a:gd name="T15" fmla="*/ 6 h 18"/>
                  <a:gd name="T16" fmla="*/ 12 w 18"/>
                  <a:gd name="T17" fmla="*/ 6 h 18"/>
                  <a:gd name="T18" fmla="*/ 6 w 18"/>
                  <a:gd name="T19" fmla="*/ 0 h 18"/>
                  <a:gd name="T20" fmla="*/ 6 w 18"/>
                  <a:gd name="T21" fmla="*/ 6 h 18"/>
                  <a:gd name="T22" fmla="*/ 0 w 18"/>
                  <a:gd name="T23" fmla="*/ 6 h 18"/>
                  <a:gd name="T24" fmla="*/ 0 w 18"/>
                  <a:gd name="T25" fmla="*/ 6 h 18"/>
                  <a:gd name="T26" fmla="*/ 0 w 18"/>
                  <a:gd name="T27" fmla="*/ 6 h 18"/>
                  <a:gd name="T28" fmla="*/ 0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6" y="18"/>
                    </a:lnTo>
                    <a:lnTo>
                      <a:pt x="12" y="18"/>
                    </a:lnTo>
                    <a:lnTo>
                      <a:pt x="12" y="12"/>
                    </a:lnTo>
                    <a:lnTo>
                      <a:pt x="18" y="12"/>
                    </a:lnTo>
                    <a:lnTo>
                      <a:pt x="12" y="6"/>
                    </a:lnTo>
                    <a:lnTo>
                      <a:pt x="6" y="0"/>
                    </a:lnTo>
                    <a:lnTo>
                      <a:pt x="6" y="6"/>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23761" name="Freeform 568"/>
              <p:cNvSpPr>
                <a:spLocks/>
              </p:cNvSpPr>
              <p:nvPr/>
            </p:nvSpPr>
            <p:spPr bwMode="auto">
              <a:xfrm>
                <a:off x="4100" y="2891"/>
                <a:ext cx="18" cy="18"/>
              </a:xfrm>
              <a:custGeom>
                <a:avLst/>
                <a:gdLst>
                  <a:gd name="T0" fmla="*/ 6 w 18"/>
                  <a:gd name="T1" fmla="*/ 18 h 18"/>
                  <a:gd name="T2" fmla="*/ 6 w 18"/>
                  <a:gd name="T3" fmla="*/ 18 h 18"/>
                  <a:gd name="T4" fmla="*/ 12 w 18"/>
                  <a:gd name="T5" fmla="*/ 18 h 18"/>
                  <a:gd name="T6" fmla="*/ 12 w 18"/>
                  <a:gd name="T7" fmla="*/ 12 h 18"/>
                  <a:gd name="T8" fmla="*/ 12 w 18"/>
                  <a:gd name="T9" fmla="*/ 12 h 18"/>
                  <a:gd name="T10" fmla="*/ 18 w 18"/>
                  <a:gd name="T11" fmla="*/ 12 h 18"/>
                  <a:gd name="T12" fmla="*/ 12 w 18"/>
                  <a:gd name="T13" fmla="*/ 6 h 18"/>
                  <a:gd name="T14" fmla="*/ 12 w 18"/>
                  <a:gd name="T15" fmla="*/ 6 h 18"/>
                  <a:gd name="T16" fmla="*/ 12 w 18"/>
                  <a:gd name="T17" fmla="*/ 6 h 18"/>
                  <a:gd name="T18" fmla="*/ 6 w 18"/>
                  <a:gd name="T19" fmla="*/ 0 h 18"/>
                  <a:gd name="T20" fmla="*/ 6 w 18"/>
                  <a:gd name="T21" fmla="*/ 6 h 18"/>
                  <a:gd name="T22" fmla="*/ 0 w 18"/>
                  <a:gd name="T23" fmla="*/ 6 h 18"/>
                  <a:gd name="T24" fmla="*/ 0 w 18"/>
                  <a:gd name="T25" fmla="*/ 6 h 18"/>
                  <a:gd name="T26" fmla="*/ 0 w 18"/>
                  <a:gd name="T27" fmla="*/ 6 h 18"/>
                  <a:gd name="T28" fmla="*/ 0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6" y="18"/>
                    </a:lnTo>
                    <a:lnTo>
                      <a:pt x="12" y="18"/>
                    </a:lnTo>
                    <a:lnTo>
                      <a:pt x="12" y="12"/>
                    </a:lnTo>
                    <a:lnTo>
                      <a:pt x="18" y="12"/>
                    </a:lnTo>
                    <a:lnTo>
                      <a:pt x="12" y="6"/>
                    </a:lnTo>
                    <a:lnTo>
                      <a:pt x="6" y="0"/>
                    </a:lnTo>
                    <a:lnTo>
                      <a:pt x="6" y="6"/>
                    </a:lnTo>
                    <a:lnTo>
                      <a:pt x="0" y="6"/>
                    </a:lnTo>
                    <a:lnTo>
                      <a:pt x="0"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762" name="Freeform 569"/>
              <p:cNvSpPr>
                <a:spLocks/>
              </p:cNvSpPr>
              <p:nvPr/>
            </p:nvSpPr>
            <p:spPr bwMode="auto">
              <a:xfrm>
                <a:off x="4094" y="29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63" name="Freeform 570"/>
              <p:cNvSpPr>
                <a:spLocks/>
              </p:cNvSpPr>
              <p:nvPr/>
            </p:nvSpPr>
            <p:spPr bwMode="auto">
              <a:xfrm>
                <a:off x="4094" y="29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64" name="Freeform 571"/>
              <p:cNvSpPr>
                <a:spLocks/>
              </p:cNvSpPr>
              <p:nvPr/>
            </p:nvSpPr>
            <p:spPr bwMode="auto">
              <a:xfrm>
                <a:off x="4088" y="292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765" name="Freeform 572"/>
              <p:cNvSpPr>
                <a:spLocks/>
              </p:cNvSpPr>
              <p:nvPr/>
            </p:nvSpPr>
            <p:spPr bwMode="auto">
              <a:xfrm>
                <a:off x="4088" y="292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766" name="Freeform 573"/>
              <p:cNvSpPr>
                <a:spLocks/>
              </p:cNvSpPr>
              <p:nvPr/>
            </p:nvSpPr>
            <p:spPr bwMode="auto">
              <a:xfrm>
                <a:off x="4082" y="293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767" name="Freeform 574"/>
              <p:cNvSpPr>
                <a:spLocks/>
              </p:cNvSpPr>
              <p:nvPr/>
            </p:nvSpPr>
            <p:spPr bwMode="auto">
              <a:xfrm>
                <a:off x="4082" y="293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768" name="Freeform 575"/>
              <p:cNvSpPr>
                <a:spLocks/>
              </p:cNvSpPr>
              <p:nvPr/>
            </p:nvSpPr>
            <p:spPr bwMode="auto">
              <a:xfrm>
                <a:off x="4076" y="2951"/>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769" name="Freeform 576"/>
              <p:cNvSpPr>
                <a:spLocks/>
              </p:cNvSpPr>
              <p:nvPr/>
            </p:nvSpPr>
            <p:spPr bwMode="auto">
              <a:xfrm>
                <a:off x="4076" y="2951"/>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770" name="Freeform 577"/>
              <p:cNvSpPr>
                <a:spLocks/>
              </p:cNvSpPr>
              <p:nvPr/>
            </p:nvSpPr>
            <p:spPr bwMode="auto">
              <a:xfrm>
                <a:off x="4076" y="296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771" name="Freeform 578"/>
              <p:cNvSpPr>
                <a:spLocks/>
              </p:cNvSpPr>
              <p:nvPr/>
            </p:nvSpPr>
            <p:spPr bwMode="auto">
              <a:xfrm>
                <a:off x="4076" y="296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772" name="Freeform 579"/>
              <p:cNvSpPr>
                <a:spLocks/>
              </p:cNvSpPr>
              <p:nvPr/>
            </p:nvSpPr>
            <p:spPr bwMode="auto">
              <a:xfrm>
                <a:off x="4076" y="298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773" name="Freeform 580"/>
              <p:cNvSpPr>
                <a:spLocks/>
              </p:cNvSpPr>
              <p:nvPr/>
            </p:nvSpPr>
            <p:spPr bwMode="auto">
              <a:xfrm>
                <a:off x="4076" y="298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774" name="Freeform 581"/>
              <p:cNvSpPr>
                <a:spLocks/>
              </p:cNvSpPr>
              <p:nvPr/>
            </p:nvSpPr>
            <p:spPr bwMode="auto">
              <a:xfrm>
                <a:off x="4076" y="2999"/>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6 h 12"/>
                  <a:gd name="T22" fmla="*/ 0 w 12"/>
                  <a:gd name="T23" fmla="*/ 12 h 12"/>
                  <a:gd name="T24" fmla="*/ 0 w 12"/>
                  <a:gd name="T25" fmla="*/ 12 h 12"/>
                  <a:gd name="T26" fmla="*/ 0 w 12"/>
                  <a:gd name="T27" fmla="*/ 12 h 12"/>
                  <a:gd name="T28" fmla="*/ 6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775" name="Freeform 582"/>
              <p:cNvSpPr>
                <a:spLocks/>
              </p:cNvSpPr>
              <p:nvPr/>
            </p:nvSpPr>
            <p:spPr bwMode="auto">
              <a:xfrm>
                <a:off x="4076" y="2999"/>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6 h 12"/>
                  <a:gd name="T22" fmla="*/ 0 w 12"/>
                  <a:gd name="T23" fmla="*/ 12 h 12"/>
                  <a:gd name="T24" fmla="*/ 0 w 12"/>
                  <a:gd name="T25" fmla="*/ 12 h 12"/>
                  <a:gd name="T26" fmla="*/ 0 w 12"/>
                  <a:gd name="T27" fmla="*/ 12 h 12"/>
                  <a:gd name="T28" fmla="*/ 6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776" name="Freeform 583"/>
              <p:cNvSpPr>
                <a:spLocks/>
              </p:cNvSpPr>
              <p:nvPr/>
            </p:nvSpPr>
            <p:spPr bwMode="auto">
              <a:xfrm>
                <a:off x="4082" y="301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777" name="Freeform 584"/>
              <p:cNvSpPr>
                <a:spLocks/>
              </p:cNvSpPr>
              <p:nvPr/>
            </p:nvSpPr>
            <p:spPr bwMode="auto">
              <a:xfrm>
                <a:off x="4082" y="301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778" name="Freeform 585"/>
              <p:cNvSpPr>
                <a:spLocks/>
              </p:cNvSpPr>
              <p:nvPr/>
            </p:nvSpPr>
            <p:spPr bwMode="auto">
              <a:xfrm>
                <a:off x="4088" y="3029"/>
                <a:ext cx="12" cy="18"/>
              </a:xfrm>
              <a:custGeom>
                <a:avLst/>
                <a:gdLst>
                  <a:gd name="T0" fmla="*/ 6 w 12"/>
                  <a:gd name="T1" fmla="*/ 12 h 18"/>
                  <a:gd name="T2" fmla="*/ 12 w 12"/>
                  <a:gd name="T3" fmla="*/ 12 h 18"/>
                  <a:gd name="T4" fmla="*/ 12 w 12"/>
                  <a:gd name="T5" fmla="*/ 12 h 18"/>
                  <a:gd name="T6" fmla="*/ 12 w 12"/>
                  <a:gd name="T7" fmla="*/ 6 h 18"/>
                  <a:gd name="T8" fmla="*/ 12 w 12"/>
                  <a:gd name="T9" fmla="*/ 6 h 18"/>
                  <a:gd name="T10" fmla="*/ 6 w 12"/>
                  <a:gd name="T11" fmla="*/ 0 h 18"/>
                  <a:gd name="T12" fmla="*/ 6 w 12"/>
                  <a:gd name="T13" fmla="*/ 0 h 18"/>
                  <a:gd name="T14" fmla="*/ 0 w 12"/>
                  <a:gd name="T15" fmla="*/ 0 h 18"/>
                  <a:gd name="T16" fmla="*/ 0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6 w 12"/>
                  <a:gd name="T29" fmla="*/ 18 h 18"/>
                  <a:gd name="T30" fmla="*/ 6 w 12"/>
                  <a:gd name="T31" fmla="*/ 12 h 18"/>
                  <a:gd name="T32" fmla="*/ 6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2"/>
                    </a:moveTo>
                    <a:lnTo>
                      <a:pt x="12" y="12"/>
                    </a:lnTo>
                    <a:lnTo>
                      <a:pt x="12" y="6"/>
                    </a:lnTo>
                    <a:lnTo>
                      <a:pt x="6" y="0"/>
                    </a:lnTo>
                    <a:lnTo>
                      <a:pt x="0" y="0"/>
                    </a:lnTo>
                    <a:lnTo>
                      <a:pt x="0" y="6"/>
                    </a:lnTo>
                    <a:lnTo>
                      <a:pt x="0" y="12"/>
                    </a:lnTo>
                    <a:lnTo>
                      <a:pt x="6" y="18"/>
                    </a:lnTo>
                    <a:lnTo>
                      <a:pt x="6" y="12"/>
                    </a:lnTo>
                    <a:close/>
                  </a:path>
                </a:pathLst>
              </a:custGeom>
              <a:solidFill>
                <a:srgbClr val="FFFF4B"/>
              </a:solidFill>
              <a:ln w="9525">
                <a:noFill/>
                <a:round/>
                <a:headEnd/>
                <a:tailEnd/>
              </a:ln>
            </p:spPr>
            <p:txBody>
              <a:bodyPr tIns="91440" bIns="91440"/>
              <a:lstStyle/>
              <a:p>
                <a:endParaRPr lang="en-US"/>
              </a:p>
            </p:txBody>
          </p:sp>
          <p:sp>
            <p:nvSpPr>
              <p:cNvPr id="23779" name="Freeform 586"/>
              <p:cNvSpPr>
                <a:spLocks/>
              </p:cNvSpPr>
              <p:nvPr/>
            </p:nvSpPr>
            <p:spPr bwMode="auto">
              <a:xfrm>
                <a:off x="4088" y="3029"/>
                <a:ext cx="12" cy="18"/>
              </a:xfrm>
              <a:custGeom>
                <a:avLst/>
                <a:gdLst>
                  <a:gd name="T0" fmla="*/ 6 w 12"/>
                  <a:gd name="T1" fmla="*/ 12 h 18"/>
                  <a:gd name="T2" fmla="*/ 12 w 12"/>
                  <a:gd name="T3" fmla="*/ 12 h 18"/>
                  <a:gd name="T4" fmla="*/ 12 w 12"/>
                  <a:gd name="T5" fmla="*/ 12 h 18"/>
                  <a:gd name="T6" fmla="*/ 12 w 12"/>
                  <a:gd name="T7" fmla="*/ 6 h 18"/>
                  <a:gd name="T8" fmla="*/ 12 w 12"/>
                  <a:gd name="T9" fmla="*/ 6 h 18"/>
                  <a:gd name="T10" fmla="*/ 6 w 12"/>
                  <a:gd name="T11" fmla="*/ 0 h 18"/>
                  <a:gd name="T12" fmla="*/ 6 w 12"/>
                  <a:gd name="T13" fmla="*/ 0 h 18"/>
                  <a:gd name="T14" fmla="*/ 0 w 12"/>
                  <a:gd name="T15" fmla="*/ 0 h 18"/>
                  <a:gd name="T16" fmla="*/ 0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6 w 12"/>
                  <a:gd name="T29" fmla="*/ 18 h 18"/>
                  <a:gd name="T30" fmla="*/ 6 w 12"/>
                  <a:gd name="T31" fmla="*/ 12 h 18"/>
                  <a:gd name="T32" fmla="*/ 6 w 12"/>
                  <a:gd name="T33" fmla="*/ 12 h 18"/>
                  <a:gd name="T34" fmla="*/ 6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2"/>
                    </a:moveTo>
                    <a:lnTo>
                      <a:pt x="12" y="12"/>
                    </a:lnTo>
                    <a:lnTo>
                      <a:pt x="12" y="6"/>
                    </a:lnTo>
                    <a:lnTo>
                      <a:pt x="6" y="0"/>
                    </a:lnTo>
                    <a:lnTo>
                      <a:pt x="0" y="0"/>
                    </a:lnTo>
                    <a:lnTo>
                      <a:pt x="0" y="6"/>
                    </a:lnTo>
                    <a:lnTo>
                      <a:pt x="0" y="12"/>
                    </a:lnTo>
                    <a:lnTo>
                      <a:pt x="6" y="18"/>
                    </a:lnTo>
                    <a:lnTo>
                      <a:pt x="6" y="12"/>
                    </a:lnTo>
                  </a:path>
                </a:pathLst>
              </a:custGeom>
              <a:noFill/>
              <a:ln w="9525">
                <a:solidFill>
                  <a:srgbClr val="000000"/>
                </a:solidFill>
                <a:prstDash val="solid"/>
                <a:round/>
                <a:headEnd/>
                <a:tailEnd/>
              </a:ln>
            </p:spPr>
            <p:txBody>
              <a:bodyPr tIns="91440" bIns="91440"/>
              <a:lstStyle/>
              <a:p>
                <a:endParaRPr lang="en-US"/>
              </a:p>
            </p:txBody>
          </p:sp>
          <p:sp>
            <p:nvSpPr>
              <p:cNvPr id="23780" name="Freeform 587"/>
              <p:cNvSpPr>
                <a:spLocks/>
              </p:cNvSpPr>
              <p:nvPr/>
            </p:nvSpPr>
            <p:spPr bwMode="auto">
              <a:xfrm>
                <a:off x="4094" y="304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781" name="Freeform 588"/>
              <p:cNvSpPr>
                <a:spLocks/>
              </p:cNvSpPr>
              <p:nvPr/>
            </p:nvSpPr>
            <p:spPr bwMode="auto">
              <a:xfrm>
                <a:off x="4094" y="304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782" name="Freeform 589"/>
              <p:cNvSpPr>
                <a:spLocks/>
              </p:cNvSpPr>
              <p:nvPr/>
            </p:nvSpPr>
            <p:spPr bwMode="auto">
              <a:xfrm>
                <a:off x="4100" y="3059"/>
                <a:ext cx="18" cy="12"/>
              </a:xfrm>
              <a:custGeom>
                <a:avLst/>
                <a:gdLst>
                  <a:gd name="T0" fmla="*/ 12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12"/>
                    </a:lnTo>
                    <a:lnTo>
                      <a:pt x="18" y="6"/>
                    </a:lnTo>
                    <a:lnTo>
                      <a:pt x="12" y="0"/>
                    </a:lnTo>
                    <a:lnTo>
                      <a:pt x="6"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783" name="Freeform 590"/>
              <p:cNvSpPr>
                <a:spLocks/>
              </p:cNvSpPr>
              <p:nvPr/>
            </p:nvSpPr>
            <p:spPr bwMode="auto">
              <a:xfrm>
                <a:off x="4100" y="3059"/>
                <a:ext cx="18" cy="12"/>
              </a:xfrm>
              <a:custGeom>
                <a:avLst/>
                <a:gdLst>
                  <a:gd name="T0" fmla="*/ 12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12"/>
                    </a:lnTo>
                    <a:lnTo>
                      <a:pt x="18" y="6"/>
                    </a:lnTo>
                    <a:lnTo>
                      <a:pt x="12" y="0"/>
                    </a:lnTo>
                    <a:lnTo>
                      <a:pt x="6"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784" name="Freeform 591"/>
              <p:cNvSpPr>
                <a:spLocks/>
              </p:cNvSpPr>
              <p:nvPr/>
            </p:nvSpPr>
            <p:spPr bwMode="auto">
              <a:xfrm>
                <a:off x="4112" y="3071"/>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785" name="Freeform 592"/>
              <p:cNvSpPr>
                <a:spLocks/>
              </p:cNvSpPr>
              <p:nvPr/>
            </p:nvSpPr>
            <p:spPr bwMode="auto">
              <a:xfrm>
                <a:off x="4112" y="3071"/>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786" name="Freeform 593"/>
              <p:cNvSpPr>
                <a:spLocks/>
              </p:cNvSpPr>
              <p:nvPr/>
            </p:nvSpPr>
            <p:spPr bwMode="auto">
              <a:xfrm>
                <a:off x="4124" y="3083"/>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787" name="Freeform 594"/>
              <p:cNvSpPr>
                <a:spLocks/>
              </p:cNvSpPr>
              <p:nvPr/>
            </p:nvSpPr>
            <p:spPr bwMode="auto">
              <a:xfrm>
                <a:off x="4124" y="3083"/>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788" name="Freeform 595"/>
              <p:cNvSpPr>
                <a:spLocks/>
              </p:cNvSpPr>
              <p:nvPr/>
            </p:nvSpPr>
            <p:spPr bwMode="auto">
              <a:xfrm>
                <a:off x="4136" y="3095"/>
                <a:ext cx="18" cy="12"/>
              </a:xfrm>
              <a:custGeom>
                <a:avLst/>
                <a:gdLst>
                  <a:gd name="T0" fmla="*/ 18 w 18"/>
                  <a:gd name="T1" fmla="*/ 6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8" y="0"/>
                    </a:lnTo>
                    <a:lnTo>
                      <a:pt x="12" y="0"/>
                    </a:lnTo>
                    <a:lnTo>
                      <a:pt x="6" y="0"/>
                    </a:lnTo>
                    <a:lnTo>
                      <a:pt x="0" y="0"/>
                    </a:lnTo>
                    <a:lnTo>
                      <a:pt x="0" y="6"/>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789" name="Freeform 596"/>
              <p:cNvSpPr>
                <a:spLocks/>
              </p:cNvSpPr>
              <p:nvPr/>
            </p:nvSpPr>
            <p:spPr bwMode="auto">
              <a:xfrm>
                <a:off x="4136" y="3095"/>
                <a:ext cx="18" cy="12"/>
              </a:xfrm>
              <a:custGeom>
                <a:avLst/>
                <a:gdLst>
                  <a:gd name="T0" fmla="*/ 18 w 18"/>
                  <a:gd name="T1" fmla="*/ 6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8" y="0"/>
                    </a:lnTo>
                    <a:lnTo>
                      <a:pt x="12" y="0"/>
                    </a:lnTo>
                    <a:lnTo>
                      <a:pt x="6" y="0"/>
                    </a:lnTo>
                    <a:lnTo>
                      <a:pt x="0" y="0"/>
                    </a:lnTo>
                    <a:lnTo>
                      <a:pt x="0" y="6"/>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790" name="Freeform 597"/>
              <p:cNvSpPr>
                <a:spLocks/>
              </p:cNvSpPr>
              <p:nvPr/>
            </p:nvSpPr>
            <p:spPr bwMode="auto">
              <a:xfrm>
                <a:off x="4154" y="3101"/>
                <a:ext cx="12" cy="12"/>
              </a:xfrm>
              <a:custGeom>
                <a:avLst/>
                <a:gdLst>
                  <a:gd name="T0" fmla="*/ 12 w 12"/>
                  <a:gd name="T1" fmla="*/ 12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791" name="Freeform 598"/>
              <p:cNvSpPr>
                <a:spLocks/>
              </p:cNvSpPr>
              <p:nvPr/>
            </p:nvSpPr>
            <p:spPr bwMode="auto">
              <a:xfrm>
                <a:off x="4154" y="3101"/>
                <a:ext cx="12" cy="12"/>
              </a:xfrm>
              <a:custGeom>
                <a:avLst/>
                <a:gdLst>
                  <a:gd name="T0" fmla="*/ 12 w 12"/>
                  <a:gd name="T1" fmla="*/ 12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792" name="Freeform 599"/>
              <p:cNvSpPr>
                <a:spLocks/>
              </p:cNvSpPr>
              <p:nvPr/>
            </p:nvSpPr>
            <p:spPr bwMode="auto">
              <a:xfrm>
                <a:off x="4166" y="310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2" y="6"/>
                    </a:lnTo>
                    <a:lnTo>
                      <a:pt x="12" y="0"/>
                    </a:lnTo>
                    <a:lnTo>
                      <a:pt x="6" y="0"/>
                    </a:lnTo>
                    <a:lnTo>
                      <a:pt x="0" y="6"/>
                    </a:lnTo>
                    <a:lnTo>
                      <a:pt x="0" y="12"/>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793" name="Freeform 600"/>
              <p:cNvSpPr>
                <a:spLocks/>
              </p:cNvSpPr>
              <p:nvPr/>
            </p:nvSpPr>
            <p:spPr bwMode="auto">
              <a:xfrm>
                <a:off x="4166" y="310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2" y="6"/>
                    </a:lnTo>
                    <a:lnTo>
                      <a:pt x="12" y="0"/>
                    </a:lnTo>
                    <a:lnTo>
                      <a:pt x="6" y="0"/>
                    </a:lnTo>
                    <a:lnTo>
                      <a:pt x="0" y="6"/>
                    </a:lnTo>
                    <a:lnTo>
                      <a:pt x="0" y="12"/>
                    </a:lnTo>
                    <a:lnTo>
                      <a:pt x="6" y="12"/>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794" name="Freeform 601"/>
              <p:cNvSpPr>
                <a:spLocks/>
              </p:cNvSpPr>
              <p:nvPr/>
            </p:nvSpPr>
            <p:spPr bwMode="auto">
              <a:xfrm>
                <a:off x="4184" y="31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795" name="Freeform 602"/>
              <p:cNvSpPr>
                <a:spLocks/>
              </p:cNvSpPr>
              <p:nvPr/>
            </p:nvSpPr>
            <p:spPr bwMode="auto">
              <a:xfrm>
                <a:off x="4184" y="31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796" name="Freeform 603"/>
              <p:cNvSpPr>
                <a:spLocks/>
              </p:cNvSpPr>
              <p:nvPr/>
            </p:nvSpPr>
            <p:spPr bwMode="auto">
              <a:xfrm>
                <a:off x="4202" y="3119"/>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6"/>
                    </a:lnTo>
                    <a:close/>
                  </a:path>
                </a:pathLst>
              </a:custGeom>
              <a:solidFill>
                <a:srgbClr val="FFFF4B"/>
              </a:solidFill>
              <a:ln w="9525">
                <a:noFill/>
                <a:round/>
                <a:headEnd/>
                <a:tailEnd/>
              </a:ln>
            </p:spPr>
            <p:txBody>
              <a:bodyPr tIns="91440" bIns="91440"/>
              <a:lstStyle/>
              <a:p>
                <a:endParaRPr lang="en-US"/>
              </a:p>
            </p:txBody>
          </p:sp>
          <p:sp>
            <p:nvSpPr>
              <p:cNvPr id="23797" name="Freeform 604"/>
              <p:cNvSpPr>
                <a:spLocks/>
              </p:cNvSpPr>
              <p:nvPr/>
            </p:nvSpPr>
            <p:spPr bwMode="auto">
              <a:xfrm>
                <a:off x="4202" y="3119"/>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798" name="Freeform 605"/>
              <p:cNvSpPr>
                <a:spLocks/>
              </p:cNvSpPr>
              <p:nvPr/>
            </p:nvSpPr>
            <p:spPr bwMode="auto">
              <a:xfrm>
                <a:off x="4064" y="2825"/>
                <a:ext cx="330" cy="312"/>
              </a:xfrm>
              <a:custGeom>
                <a:avLst/>
                <a:gdLst>
                  <a:gd name="T0" fmla="*/ 330 w 330"/>
                  <a:gd name="T1" fmla="*/ 156 h 312"/>
                  <a:gd name="T2" fmla="*/ 312 w 330"/>
                  <a:gd name="T3" fmla="*/ 78 h 312"/>
                  <a:gd name="T4" fmla="*/ 252 w 330"/>
                  <a:gd name="T5" fmla="*/ 24 h 312"/>
                  <a:gd name="T6" fmla="*/ 168 w 330"/>
                  <a:gd name="T7" fmla="*/ 0 h 312"/>
                  <a:gd name="T8" fmla="*/ 168 w 330"/>
                  <a:gd name="T9" fmla="*/ 0 h 312"/>
                  <a:gd name="T10" fmla="*/ 84 w 330"/>
                  <a:gd name="T11" fmla="*/ 24 h 312"/>
                  <a:gd name="T12" fmla="*/ 24 w 330"/>
                  <a:gd name="T13" fmla="*/ 78 h 312"/>
                  <a:gd name="T14" fmla="*/ 0 w 330"/>
                  <a:gd name="T15" fmla="*/ 156 h 312"/>
                  <a:gd name="T16" fmla="*/ 0 w 330"/>
                  <a:gd name="T17" fmla="*/ 156 h 312"/>
                  <a:gd name="T18" fmla="*/ 24 w 330"/>
                  <a:gd name="T19" fmla="*/ 234 h 312"/>
                  <a:gd name="T20" fmla="*/ 84 w 330"/>
                  <a:gd name="T21" fmla="*/ 294 h 312"/>
                  <a:gd name="T22" fmla="*/ 168 w 330"/>
                  <a:gd name="T23" fmla="*/ 312 h 312"/>
                  <a:gd name="T24" fmla="*/ 168 w 330"/>
                  <a:gd name="T25" fmla="*/ 312 h 312"/>
                  <a:gd name="T26" fmla="*/ 252 w 330"/>
                  <a:gd name="T27" fmla="*/ 294 h 312"/>
                  <a:gd name="T28" fmla="*/ 312 w 330"/>
                  <a:gd name="T29" fmla="*/ 234 h 312"/>
                  <a:gd name="T30" fmla="*/ 330 w 330"/>
                  <a:gd name="T31" fmla="*/ 156 h 312"/>
                  <a:gd name="T32" fmla="*/ 330 w 330"/>
                  <a:gd name="T33" fmla="*/ 156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2"/>
                  <a:gd name="T53" fmla="*/ 330 w 330"/>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2">
                    <a:moveTo>
                      <a:pt x="330" y="156"/>
                    </a:moveTo>
                    <a:lnTo>
                      <a:pt x="312" y="78"/>
                    </a:lnTo>
                    <a:lnTo>
                      <a:pt x="252" y="24"/>
                    </a:lnTo>
                    <a:lnTo>
                      <a:pt x="168" y="0"/>
                    </a:lnTo>
                    <a:lnTo>
                      <a:pt x="84" y="24"/>
                    </a:lnTo>
                    <a:lnTo>
                      <a:pt x="24" y="78"/>
                    </a:lnTo>
                    <a:lnTo>
                      <a:pt x="0" y="156"/>
                    </a:lnTo>
                    <a:lnTo>
                      <a:pt x="24" y="234"/>
                    </a:lnTo>
                    <a:lnTo>
                      <a:pt x="84" y="294"/>
                    </a:lnTo>
                    <a:lnTo>
                      <a:pt x="168" y="312"/>
                    </a:lnTo>
                    <a:lnTo>
                      <a:pt x="252" y="294"/>
                    </a:lnTo>
                    <a:lnTo>
                      <a:pt x="312" y="234"/>
                    </a:lnTo>
                    <a:lnTo>
                      <a:pt x="330" y="156"/>
                    </a:lnTo>
                    <a:close/>
                  </a:path>
                </a:pathLst>
              </a:custGeom>
              <a:solidFill>
                <a:srgbClr val="D9F1F6"/>
              </a:solidFill>
              <a:ln w="9525">
                <a:noFill/>
                <a:round/>
                <a:headEnd/>
                <a:tailEnd/>
              </a:ln>
            </p:spPr>
            <p:txBody>
              <a:bodyPr tIns="91440" bIns="91440"/>
              <a:lstStyle/>
              <a:p>
                <a:endParaRPr lang="en-US"/>
              </a:p>
            </p:txBody>
          </p:sp>
          <p:sp>
            <p:nvSpPr>
              <p:cNvPr id="23799" name="Freeform 606"/>
              <p:cNvSpPr>
                <a:spLocks/>
              </p:cNvSpPr>
              <p:nvPr/>
            </p:nvSpPr>
            <p:spPr bwMode="auto">
              <a:xfrm>
                <a:off x="4064" y="2825"/>
                <a:ext cx="330" cy="312"/>
              </a:xfrm>
              <a:custGeom>
                <a:avLst/>
                <a:gdLst>
                  <a:gd name="T0" fmla="*/ 330 w 330"/>
                  <a:gd name="T1" fmla="*/ 156 h 312"/>
                  <a:gd name="T2" fmla="*/ 312 w 330"/>
                  <a:gd name="T3" fmla="*/ 78 h 312"/>
                  <a:gd name="T4" fmla="*/ 252 w 330"/>
                  <a:gd name="T5" fmla="*/ 24 h 312"/>
                  <a:gd name="T6" fmla="*/ 168 w 330"/>
                  <a:gd name="T7" fmla="*/ 0 h 312"/>
                  <a:gd name="T8" fmla="*/ 168 w 330"/>
                  <a:gd name="T9" fmla="*/ 0 h 312"/>
                  <a:gd name="T10" fmla="*/ 84 w 330"/>
                  <a:gd name="T11" fmla="*/ 24 h 312"/>
                  <a:gd name="T12" fmla="*/ 24 w 330"/>
                  <a:gd name="T13" fmla="*/ 78 h 312"/>
                  <a:gd name="T14" fmla="*/ 0 w 330"/>
                  <a:gd name="T15" fmla="*/ 156 h 312"/>
                  <a:gd name="T16" fmla="*/ 0 w 330"/>
                  <a:gd name="T17" fmla="*/ 156 h 312"/>
                  <a:gd name="T18" fmla="*/ 24 w 330"/>
                  <a:gd name="T19" fmla="*/ 234 h 312"/>
                  <a:gd name="T20" fmla="*/ 84 w 330"/>
                  <a:gd name="T21" fmla="*/ 294 h 312"/>
                  <a:gd name="T22" fmla="*/ 168 w 330"/>
                  <a:gd name="T23" fmla="*/ 312 h 312"/>
                  <a:gd name="T24" fmla="*/ 168 w 330"/>
                  <a:gd name="T25" fmla="*/ 312 h 312"/>
                  <a:gd name="T26" fmla="*/ 252 w 330"/>
                  <a:gd name="T27" fmla="*/ 294 h 312"/>
                  <a:gd name="T28" fmla="*/ 312 w 330"/>
                  <a:gd name="T29" fmla="*/ 234 h 312"/>
                  <a:gd name="T30" fmla="*/ 330 w 330"/>
                  <a:gd name="T31" fmla="*/ 156 h 312"/>
                  <a:gd name="T32" fmla="*/ 330 w 330"/>
                  <a:gd name="T33" fmla="*/ 156 h 312"/>
                  <a:gd name="T34" fmla="*/ 330 w 330"/>
                  <a:gd name="T35" fmla="*/ 15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2"/>
                  <a:gd name="T56" fmla="*/ 330 w 330"/>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2">
                    <a:moveTo>
                      <a:pt x="330" y="156"/>
                    </a:moveTo>
                    <a:lnTo>
                      <a:pt x="312" y="78"/>
                    </a:lnTo>
                    <a:lnTo>
                      <a:pt x="252" y="24"/>
                    </a:lnTo>
                    <a:lnTo>
                      <a:pt x="168" y="0"/>
                    </a:lnTo>
                    <a:lnTo>
                      <a:pt x="84" y="24"/>
                    </a:lnTo>
                    <a:lnTo>
                      <a:pt x="24" y="78"/>
                    </a:lnTo>
                    <a:lnTo>
                      <a:pt x="0" y="156"/>
                    </a:lnTo>
                    <a:lnTo>
                      <a:pt x="24" y="234"/>
                    </a:lnTo>
                    <a:lnTo>
                      <a:pt x="84" y="294"/>
                    </a:lnTo>
                    <a:lnTo>
                      <a:pt x="168" y="312"/>
                    </a:lnTo>
                    <a:lnTo>
                      <a:pt x="252" y="294"/>
                    </a:lnTo>
                    <a:lnTo>
                      <a:pt x="312" y="234"/>
                    </a:lnTo>
                    <a:lnTo>
                      <a:pt x="330" y="156"/>
                    </a:lnTo>
                  </a:path>
                </a:pathLst>
              </a:custGeom>
              <a:noFill/>
              <a:ln w="9525">
                <a:solidFill>
                  <a:srgbClr val="000000"/>
                </a:solidFill>
                <a:prstDash val="solid"/>
                <a:round/>
                <a:headEnd/>
                <a:tailEnd/>
              </a:ln>
            </p:spPr>
            <p:txBody>
              <a:bodyPr tIns="91440" bIns="91440"/>
              <a:lstStyle/>
              <a:p>
                <a:endParaRPr lang="en-US"/>
              </a:p>
            </p:txBody>
          </p:sp>
        </p:grpSp>
        <p:grpSp>
          <p:nvGrpSpPr>
            <p:cNvPr id="6" name="Group 607"/>
            <p:cNvGrpSpPr>
              <a:grpSpLocks/>
            </p:cNvGrpSpPr>
            <p:nvPr/>
          </p:nvGrpSpPr>
          <p:grpSpPr bwMode="auto">
            <a:xfrm>
              <a:off x="4016" y="1907"/>
              <a:ext cx="480" cy="1284"/>
              <a:chOff x="4016" y="1907"/>
              <a:chExt cx="480" cy="1284"/>
            </a:xfrm>
          </p:grpSpPr>
          <p:sp>
            <p:nvSpPr>
              <p:cNvPr id="23400" name="Freeform 608"/>
              <p:cNvSpPr>
                <a:spLocks/>
              </p:cNvSpPr>
              <p:nvPr/>
            </p:nvSpPr>
            <p:spPr bwMode="auto">
              <a:xfrm>
                <a:off x="4016" y="2957"/>
                <a:ext cx="24" cy="48"/>
              </a:xfrm>
              <a:custGeom>
                <a:avLst/>
                <a:gdLst>
                  <a:gd name="T0" fmla="*/ 24 w 24"/>
                  <a:gd name="T1" fmla="*/ 24 h 48"/>
                  <a:gd name="T2" fmla="*/ 18 w 24"/>
                  <a:gd name="T3" fmla="*/ 12 h 48"/>
                  <a:gd name="T4" fmla="*/ 18 w 24"/>
                  <a:gd name="T5" fmla="*/ 6 h 48"/>
                  <a:gd name="T6" fmla="*/ 12 w 24"/>
                  <a:gd name="T7" fmla="*/ 0 h 48"/>
                  <a:gd name="T8" fmla="*/ 12 w 24"/>
                  <a:gd name="T9" fmla="*/ 0 h 48"/>
                  <a:gd name="T10" fmla="*/ 6 w 24"/>
                  <a:gd name="T11" fmla="*/ 6 h 48"/>
                  <a:gd name="T12" fmla="*/ 0 w 24"/>
                  <a:gd name="T13" fmla="*/ 12 h 48"/>
                  <a:gd name="T14" fmla="*/ 0 w 24"/>
                  <a:gd name="T15" fmla="*/ 24 h 48"/>
                  <a:gd name="T16" fmla="*/ 0 w 24"/>
                  <a:gd name="T17" fmla="*/ 24 h 48"/>
                  <a:gd name="T18" fmla="*/ 0 w 24"/>
                  <a:gd name="T19" fmla="*/ 36 h 48"/>
                  <a:gd name="T20" fmla="*/ 6 w 24"/>
                  <a:gd name="T21" fmla="*/ 48 h 48"/>
                  <a:gd name="T22" fmla="*/ 12 w 24"/>
                  <a:gd name="T23" fmla="*/ 48 h 48"/>
                  <a:gd name="T24" fmla="*/ 12 w 24"/>
                  <a:gd name="T25" fmla="*/ 48 h 48"/>
                  <a:gd name="T26" fmla="*/ 18 w 24"/>
                  <a:gd name="T27" fmla="*/ 48 h 48"/>
                  <a:gd name="T28" fmla="*/ 18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18" y="12"/>
                    </a:lnTo>
                    <a:lnTo>
                      <a:pt x="18" y="6"/>
                    </a:lnTo>
                    <a:lnTo>
                      <a:pt x="12" y="0"/>
                    </a:lnTo>
                    <a:lnTo>
                      <a:pt x="6" y="6"/>
                    </a:lnTo>
                    <a:lnTo>
                      <a:pt x="0" y="12"/>
                    </a:lnTo>
                    <a:lnTo>
                      <a:pt x="0" y="24"/>
                    </a:lnTo>
                    <a:lnTo>
                      <a:pt x="0" y="36"/>
                    </a:lnTo>
                    <a:lnTo>
                      <a:pt x="6" y="48"/>
                    </a:lnTo>
                    <a:lnTo>
                      <a:pt x="12" y="48"/>
                    </a:lnTo>
                    <a:lnTo>
                      <a:pt x="18" y="48"/>
                    </a:lnTo>
                    <a:lnTo>
                      <a:pt x="18" y="36"/>
                    </a:lnTo>
                    <a:lnTo>
                      <a:pt x="24" y="24"/>
                    </a:lnTo>
                    <a:close/>
                  </a:path>
                </a:pathLst>
              </a:custGeom>
              <a:solidFill>
                <a:srgbClr val="FA8086"/>
              </a:solidFill>
              <a:ln w="9525">
                <a:noFill/>
                <a:round/>
                <a:headEnd/>
                <a:tailEnd/>
              </a:ln>
            </p:spPr>
            <p:txBody>
              <a:bodyPr tIns="91440" bIns="91440"/>
              <a:lstStyle/>
              <a:p>
                <a:endParaRPr lang="en-US"/>
              </a:p>
            </p:txBody>
          </p:sp>
          <p:sp>
            <p:nvSpPr>
              <p:cNvPr id="23401" name="Rectangle 609"/>
              <p:cNvSpPr>
                <a:spLocks noChangeArrowheads="1"/>
              </p:cNvSpPr>
              <p:nvPr/>
            </p:nvSpPr>
            <p:spPr bwMode="auto">
              <a:xfrm>
                <a:off x="4046" y="2975"/>
                <a:ext cx="18" cy="12"/>
              </a:xfrm>
              <a:prstGeom prst="rect">
                <a:avLst/>
              </a:prstGeom>
              <a:solidFill>
                <a:srgbClr val="FA8086"/>
              </a:solidFill>
              <a:ln w="9525">
                <a:noFill/>
                <a:miter lim="800000"/>
                <a:headEnd/>
                <a:tailEnd/>
              </a:ln>
            </p:spPr>
            <p:txBody>
              <a:bodyPr tIns="91440" bIns="91440"/>
              <a:lstStyle/>
              <a:p>
                <a:endParaRPr lang="en-US"/>
              </a:p>
            </p:txBody>
          </p:sp>
          <p:sp>
            <p:nvSpPr>
              <p:cNvPr id="23402" name="Line 610"/>
              <p:cNvSpPr>
                <a:spLocks noChangeShapeType="1"/>
              </p:cNvSpPr>
              <p:nvPr/>
            </p:nvSpPr>
            <p:spPr bwMode="auto">
              <a:xfrm>
                <a:off x="4034" y="2981"/>
                <a:ext cx="12" cy="1"/>
              </a:xfrm>
              <a:prstGeom prst="line">
                <a:avLst/>
              </a:prstGeom>
              <a:noFill/>
              <a:ln w="19050">
                <a:solidFill>
                  <a:srgbClr val="FA8086"/>
                </a:solidFill>
                <a:round/>
                <a:headEnd/>
                <a:tailEnd/>
              </a:ln>
            </p:spPr>
            <p:txBody>
              <a:bodyPr tIns="91440" bIns="91440"/>
              <a:lstStyle/>
              <a:p>
                <a:endParaRPr lang="en-US"/>
              </a:p>
            </p:txBody>
          </p:sp>
          <p:sp>
            <p:nvSpPr>
              <p:cNvPr id="23403" name="Freeform 611"/>
              <p:cNvSpPr>
                <a:spLocks/>
              </p:cNvSpPr>
              <p:nvPr/>
            </p:nvSpPr>
            <p:spPr bwMode="auto">
              <a:xfrm>
                <a:off x="4028" y="3035"/>
                <a:ext cx="30" cy="42"/>
              </a:xfrm>
              <a:custGeom>
                <a:avLst/>
                <a:gdLst>
                  <a:gd name="T0" fmla="*/ 24 w 30"/>
                  <a:gd name="T1" fmla="*/ 18 h 42"/>
                  <a:gd name="T2" fmla="*/ 18 w 30"/>
                  <a:gd name="T3" fmla="*/ 6 h 42"/>
                  <a:gd name="T4" fmla="*/ 12 w 30"/>
                  <a:gd name="T5" fmla="*/ 0 h 42"/>
                  <a:gd name="T6" fmla="*/ 6 w 30"/>
                  <a:gd name="T7" fmla="*/ 0 h 42"/>
                  <a:gd name="T8" fmla="*/ 6 w 30"/>
                  <a:gd name="T9" fmla="*/ 0 h 42"/>
                  <a:gd name="T10" fmla="*/ 0 w 30"/>
                  <a:gd name="T11" fmla="*/ 6 h 42"/>
                  <a:gd name="T12" fmla="*/ 0 w 30"/>
                  <a:gd name="T13" fmla="*/ 12 h 42"/>
                  <a:gd name="T14" fmla="*/ 6 w 30"/>
                  <a:gd name="T15" fmla="*/ 24 h 42"/>
                  <a:gd name="T16" fmla="*/ 6 w 30"/>
                  <a:gd name="T17" fmla="*/ 24 h 42"/>
                  <a:gd name="T18" fmla="*/ 12 w 30"/>
                  <a:gd name="T19" fmla="*/ 36 h 42"/>
                  <a:gd name="T20" fmla="*/ 18 w 30"/>
                  <a:gd name="T21" fmla="*/ 42 h 42"/>
                  <a:gd name="T22" fmla="*/ 24 w 30"/>
                  <a:gd name="T23" fmla="*/ 42 h 42"/>
                  <a:gd name="T24" fmla="*/ 24 w 30"/>
                  <a:gd name="T25" fmla="*/ 42 h 42"/>
                  <a:gd name="T26" fmla="*/ 30 w 30"/>
                  <a:gd name="T27" fmla="*/ 42 h 42"/>
                  <a:gd name="T28" fmla="*/ 30 w 30"/>
                  <a:gd name="T29" fmla="*/ 30 h 42"/>
                  <a:gd name="T30" fmla="*/ 24 w 30"/>
                  <a:gd name="T31" fmla="*/ 18 h 42"/>
                  <a:gd name="T32" fmla="*/ 24 w 3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24" y="18"/>
                    </a:moveTo>
                    <a:lnTo>
                      <a:pt x="18" y="6"/>
                    </a:lnTo>
                    <a:lnTo>
                      <a:pt x="12" y="0"/>
                    </a:lnTo>
                    <a:lnTo>
                      <a:pt x="6" y="0"/>
                    </a:lnTo>
                    <a:lnTo>
                      <a:pt x="0" y="6"/>
                    </a:lnTo>
                    <a:lnTo>
                      <a:pt x="0" y="12"/>
                    </a:lnTo>
                    <a:lnTo>
                      <a:pt x="6" y="24"/>
                    </a:lnTo>
                    <a:lnTo>
                      <a:pt x="12" y="36"/>
                    </a:lnTo>
                    <a:lnTo>
                      <a:pt x="18" y="42"/>
                    </a:lnTo>
                    <a:lnTo>
                      <a:pt x="24" y="42"/>
                    </a:lnTo>
                    <a:lnTo>
                      <a:pt x="30" y="42"/>
                    </a:lnTo>
                    <a:lnTo>
                      <a:pt x="30" y="30"/>
                    </a:lnTo>
                    <a:lnTo>
                      <a:pt x="24" y="18"/>
                    </a:lnTo>
                    <a:close/>
                  </a:path>
                </a:pathLst>
              </a:custGeom>
              <a:solidFill>
                <a:srgbClr val="FA8086"/>
              </a:solidFill>
              <a:ln w="9525">
                <a:noFill/>
                <a:round/>
                <a:headEnd/>
                <a:tailEnd/>
              </a:ln>
            </p:spPr>
            <p:txBody>
              <a:bodyPr tIns="91440" bIns="91440"/>
              <a:lstStyle/>
              <a:p>
                <a:endParaRPr lang="en-US"/>
              </a:p>
            </p:txBody>
          </p:sp>
          <p:sp>
            <p:nvSpPr>
              <p:cNvPr id="23404" name="Freeform 612"/>
              <p:cNvSpPr>
                <a:spLocks/>
              </p:cNvSpPr>
              <p:nvPr/>
            </p:nvSpPr>
            <p:spPr bwMode="auto">
              <a:xfrm>
                <a:off x="4058" y="3041"/>
                <a:ext cx="24" cy="12"/>
              </a:xfrm>
              <a:custGeom>
                <a:avLst/>
                <a:gdLst>
                  <a:gd name="T0" fmla="*/ 18 w 24"/>
                  <a:gd name="T1" fmla="*/ 0 h 12"/>
                  <a:gd name="T2" fmla="*/ 0 w 24"/>
                  <a:gd name="T3" fmla="*/ 6 h 12"/>
                  <a:gd name="T4" fmla="*/ 0 w 24"/>
                  <a:gd name="T5" fmla="*/ 12 h 12"/>
                  <a:gd name="T6" fmla="*/ 24 w 24"/>
                  <a:gd name="T7" fmla="*/ 6 h 12"/>
                  <a:gd name="T8" fmla="*/ 18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8" y="0"/>
                    </a:moveTo>
                    <a:lnTo>
                      <a:pt x="0" y="6"/>
                    </a:lnTo>
                    <a:lnTo>
                      <a:pt x="0" y="12"/>
                    </a:lnTo>
                    <a:lnTo>
                      <a:pt x="24" y="6"/>
                    </a:lnTo>
                    <a:lnTo>
                      <a:pt x="18" y="0"/>
                    </a:lnTo>
                    <a:close/>
                  </a:path>
                </a:pathLst>
              </a:custGeom>
              <a:solidFill>
                <a:srgbClr val="FA8086"/>
              </a:solidFill>
              <a:ln w="9525">
                <a:noFill/>
                <a:round/>
                <a:headEnd/>
                <a:tailEnd/>
              </a:ln>
            </p:spPr>
            <p:txBody>
              <a:bodyPr tIns="91440" bIns="91440"/>
              <a:lstStyle/>
              <a:p>
                <a:endParaRPr lang="en-US"/>
              </a:p>
            </p:txBody>
          </p:sp>
          <p:sp>
            <p:nvSpPr>
              <p:cNvPr id="23405" name="Line 613"/>
              <p:cNvSpPr>
                <a:spLocks noChangeShapeType="1"/>
              </p:cNvSpPr>
              <p:nvPr/>
            </p:nvSpPr>
            <p:spPr bwMode="auto">
              <a:xfrm>
                <a:off x="4052" y="3053"/>
                <a:ext cx="6" cy="1"/>
              </a:xfrm>
              <a:prstGeom prst="line">
                <a:avLst/>
              </a:prstGeom>
              <a:noFill/>
              <a:ln w="19050">
                <a:solidFill>
                  <a:srgbClr val="FA8086"/>
                </a:solidFill>
                <a:round/>
                <a:headEnd/>
                <a:tailEnd/>
              </a:ln>
            </p:spPr>
            <p:txBody>
              <a:bodyPr tIns="91440" bIns="91440"/>
              <a:lstStyle/>
              <a:p>
                <a:endParaRPr lang="en-US"/>
              </a:p>
            </p:txBody>
          </p:sp>
          <p:sp>
            <p:nvSpPr>
              <p:cNvPr id="23406" name="Freeform 614"/>
              <p:cNvSpPr>
                <a:spLocks/>
              </p:cNvSpPr>
              <p:nvPr/>
            </p:nvSpPr>
            <p:spPr bwMode="auto">
              <a:xfrm>
                <a:off x="4064" y="3101"/>
                <a:ext cx="42" cy="36"/>
              </a:xfrm>
              <a:custGeom>
                <a:avLst/>
                <a:gdLst>
                  <a:gd name="T0" fmla="*/ 30 w 42"/>
                  <a:gd name="T1" fmla="*/ 12 h 36"/>
                  <a:gd name="T2" fmla="*/ 18 w 42"/>
                  <a:gd name="T3" fmla="*/ 6 h 36"/>
                  <a:gd name="T4" fmla="*/ 12 w 42"/>
                  <a:gd name="T5" fmla="*/ 0 h 36"/>
                  <a:gd name="T6" fmla="*/ 6 w 42"/>
                  <a:gd name="T7" fmla="*/ 0 h 36"/>
                  <a:gd name="T8" fmla="*/ 6 w 42"/>
                  <a:gd name="T9" fmla="*/ 0 h 36"/>
                  <a:gd name="T10" fmla="*/ 0 w 42"/>
                  <a:gd name="T11" fmla="*/ 6 h 36"/>
                  <a:gd name="T12" fmla="*/ 6 w 42"/>
                  <a:gd name="T13" fmla="*/ 18 h 36"/>
                  <a:gd name="T14" fmla="*/ 12 w 42"/>
                  <a:gd name="T15" fmla="*/ 24 h 36"/>
                  <a:gd name="T16" fmla="*/ 12 w 42"/>
                  <a:gd name="T17" fmla="*/ 24 h 36"/>
                  <a:gd name="T18" fmla="*/ 24 w 42"/>
                  <a:gd name="T19" fmla="*/ 36 h 36"/>
                  <a:gd name="T20" fmla="*/ 36 w 42"/>
                  <a:gd name="T21" fmla="*/ 36 h 36"/>
                  <a:gd name="T22" fmla="*/ 42 w 42"/>
                  <a:gd name="T23" fmla="*/ 36 h 36"/>
                  <a:gd name="T24" fmla="*/ 42 w 42"/>
                  <a:gd name="T25" fmla="*/ 36 h 36"/>
                  <a:gd name="T26" fmla="*/ 42 w 42"/>
                  <a:gd name="T27" fmla="*/ 30 h 36"/>
                  <a:gd name="T28" fmla="*/ 36 w 42"/>
                  <a:gd name="T29" fmla="*/ 24 h 36"/>
                  <a:gd name="T30" fmla="*/ 30 w 42"/>
                  <a:gd name="T31" fmla="*/ 12 h 36"/>
                  <a:gd name="T32" fmla="*/ 30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12"/>
                    </a:moveTo>
                    <a:lnTo>
                      <a:pt x="18" y="6"/>
                    </a:lnTo>
                    <a:lnTo>
                      <a:pt x="12" y="0"/>
                    </a:lnTo>
                    <a:lnTo>
                      <a:pt x="6" y="0"/>
                    </a:lnTo>
                    <a:lnTo>
                      <a:pt x="0" y="6"/>
                    </a:lnTo>
                    <a:lnTo>
                      <a:pt x="6" y="18"/>
                    </a:lnTo>
                    <a:lnTo>
                      <a:pt x="12" y="24"/>
                    </a:lnTo>
                    <a:lnTo>
                      <a:pt x="24" y="36"/>
                    </a:lnTo>
                    <a:lnTo>
                      <a:pt x="36" y="36"/>
                    </a:lnTo>
                    <a:lnTo>
                      <a:pt x="42" y="36"/>
                    </a:lnTo>
                    <a:lnTo>
                      <a:pt x="42" y="30"/>
                    </a:lnTo>
                    <a:lnTo>
                      <a:pt x="36" y="24"/>
                    </a:lnTo>
                    <a:lnTo>
                      <a:pt x="30" y="12"/>
                    </a:lnTo>
                    <a:close/>
                  </a:path>
                </a:pathLst>
              </a:custGeom>
              <a:solidFill>
                <a:srgbClr val="FA8086"/>
              </a:solidFill>
              <a:ln w="9525">
                <a:noFill/>
                <a:round/>
                <a:headEnd/>
                <a:tailEnd/>
              </a:ln>
            </p:spPr>
            <p:txBody>
              <a:bodyPr tIns="91440" bIns="91440"/>
              <a:lstStyle/>
              <a:p>
                <a:endParaRPr lang="en-US"/>
              </a:p>
            </p:txBody>
          </p:sp>
          <p:sp>
            <p:nvSpPr>
              <p:cNvPr id="23407" name="Freeform 615"/>
              <p:cNvSpPr>
                <a:spLocks/>
              </p:cNvSpPr>
              <p:nvPr/>
            </p:nvSpPr>
            <p:spPr bwMode="auto">
              <a:xfrm>
                <a:off x="4094" y="3089"/>
                <a:ext cx="24" cy="24"/>
              </a:xfrm>
              <a:custGeom>
                <a:avLst/>
                <a:gdLst>
                  <a:gd name="T0" fmla="*/ 18 w 24"/>
                  <a:gd name="T1" fmla="*/ 0 h 24"/>
                  <a:gd name="T2" fmla="*/ 0 w 24"/>
                  <a:gd name="T3" fmla="*/ 18 h 24"/>
                  <a:gd name="T4" fmla="*/ 6 w 24"/>
                  <a:gd name="T5" fmla="*/ 24 h 24"/>
                  <a:gd name="T6" fmla="*/ 24 w 24"/>
                  <a:gd name="T7" fmla="*/ 6 h 24"/>
                  <a:gd name="T8" fmla="*/ 18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8" y="0"/>
                    </a:moveTo>
                    <a:lnTo>
                      <a:pt x="0" y="18"/>
                    </a:lnTo>
                    <a:lnTo>
                      <a:pt x="6" y="24"/>
                    </a:lnTo>
                    <a:lnTo>
                      <a:pt x="24" y="6"/>
                    </a:lnTo>
                    <a:lnTo>
                      <a:pt x="18" y="0"/>
                    </a:lnTo>
                    <a:close/>
                  </a:path>
                </a:pathLst>
              </a:custGeom>
              <a:solidFill>
                <a:srgbClr val="FA8086"/>
              </a:solidFill>
              <a:ln w="9525">
                <a:noFill/>
                <a:round/>
                <a:headEnd/>
                <a:tailEnd/>
              </a:ln>
            </p:spPr>
            <p:txBody>
              <a:bodyPr tIns="91440" bIns="91440"/>
              <a:lstStyle/>
              <a:p>
                <a:endParaRPr lang="en-US"/>
              </a:p>
            </p:txBody>
          </p:sp>
          <p:sp>
            <p:nvSpPr>
              <p:cNvPr id="23408" name="Line 616"/>
              <p:cNvSpPr>
                <a:spLocks noChangeShapeType="1"/>
              </p:cNvSpPr>
              <p:nvPr/>
            </p:nvSpPr>
            <p:spPr bwMode="auto">
              <a:xfrm flipV="1">
                <a:off x="4094" y="3107"/>
                <a:ext cx="6" cy="6"/>
              </a:xfrm>
              <a:prstGeom prst="line">
                <a:avLst/>
              </a:prstGeom>
              <a:noFill/>
              <a:ln w="19050">
                <a:solidFill>
                  <a:srgbClr val="FA8086"/>
                </a:solidFill>
                <a:round/>
                <a:headEnd/>
                <a:tailEnd/>
              </a:ln>
            </p:spPr>
            <p:txBody>
              <a:bodyPr tIns="91440" bIns="91440"/>
              <a:lstStyle/>
              <a:p>
                <a:endParaRPr lang="en-US"/>
              </a:p>
            </p:txBody>
          </p:sp>
          <p:sp>
            <p:nvSpPr>
              <p:cNvPr id="23409" name="Freeform 617"/>
              <p:cNvSpPr>
                <a:spLocks/>
              </p:cNvSpPr>
              <p:nvPr/>
            </p:nvSpPr>
            <p:spPr bwMode="auto">
              <a:xfrm>
                <a:off x="4130" y="3149"/>
                <a:ext cx="48" cy="24"/>
              </a:xfrm>
              <a:custGeom>
                <a:avLst/>
                <a:gdLst>
                  <a:gd name="T0" fmla="*/ 24 w 48"/>
                  <a:gd name="T1" fmla="*/ 6 h 24"/>
                  <a:gd name="T2" fmla="*/ 12 w 48"/>
                  <a:gd name="T3" fmla="*/ 0 h 24"/>
                  <a:gd name="T4" fmla="*/ 6 w 48"/>
                  <a:gd name="T5" fmla="*/ 0 h 24"/>
                  <a:gd name="T6" fmla="*/ 0 w 48"/>
                  <a:gd name="T7" fmla="*/ 6 h 24"/>
                  <a:gd name="T8" fmla="*/ 0 w 48"/>
                  <a:gd name="T9" fmla="*/ 6 h 24"/>
                  <a:gd name="T10" fmla="*/ 0 w 48"/>
                  <a:gd name="T11" fmla="*/ 12 h 24"/>
                  <a:gd name="T12" fmla="*/ 6 w 48"/>
                  <a:gd name="T13" fmla="*/ 18 h 24"/>
                  <a:gd name="T14" fmla="*/ 18 w 48"/>
                  <a:gd name="T15" fmla="*/ 24 h 24"/>
                  <a:gd name="T16" fmla="*/ 18 w 48"/>
                  <a:gd name="T17" fmla="*/ 24 h 24"/>
                  <a:gd name="T18" fmla="*/ 30 w 48"/>
                  <a:gd name="T19" fmla="*/ 24 h 24"/>
                  <a:gd name="T20" fmla="*/ 42 w 48"/>
                  <a:gd name="T21" fmla="*/ 24 h 24"/>
                  <a:gd name="T22" fmla="*/ 48 w 48"/>
                  <a:gd name="T23" fmla="*/ 24 h 24"/>
                  <a:gd name="T24" fmla="*/ 48 w 48"/>
                  <a:gd name="T25" fmla="*/ 24 h 24"/>
                  <a:gd name="T26" fmla="*/ 42 w 48"/>
                  <a:gd name="T27" fmla="*/ 18 h 24"/>
                  <a:gd name="T28" fmla="*/ 36 w 48"/>
                  <a:gd name="T29" fmla="*/ 12 h 24"/>
                  <a:gd name="T30" fmla="*/ 24 w 48"/>
                  <a:gd name="T31" fmla="*/ 6 h 24"/>
                  <a:gd name="T32" fmla="*/ 24 w 48"/>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6"/>
                    </a:moveTo>
                    <a:lnTo>
                      <a:pt x="12" y="0"/>
                    </a:lnTo>
                    <a:lnTo>
                      <a:pt x="6" y="0"/>
                    </a:lnTo>
                    <a:lnTo>
                      <a:pt x="0" y="6"/>
                    </a:lnTo>
                    <a:lnTo>
                      <a:pt x="0" y="12"/>
                    </a:lnTo>
                    <a:lnTo>
                      <a:pt x="6" y="18"/>
                    </a:lnTo>
                    <a:lnTo>
                      <a:pt x="18" y="24"/>
                    </a:lnTo>
                    <a:lnTo>
                      <a:pt x="30" y="24"/>
                    </a:lnTo>
                    <a:lnTo>
                      <a:pt x="42" y="24"/>
                    </a:lnTo>
                    <a:lnTo>
                      <a:pt x="48" y="24"/>
                    </a:lnTo>
                    <a:lnTo>
                      <a:pt x="42" y="18"/>
                    </a:lnTo>
                    <a:lnTo>
                      <a:pt x="36" y="12"/>
                    </a:lnTo>
                    <a:lnTo>
                      <a:pt x="24" y="6"/>
                    </a:lnTo>
                    <a:close/>
                  </a:path>
                </a:pathLst>
              </a:custGeom>
              <a:solidFill>
                <a:srgbClr val="FA8086"/>
              </a:solidFill>
              <a:ln w="9525">
                <a:noFill/>
                <a:round/>
                <a:headEnd/>
                <a:tailEnd/>
              </a:ln>
            </p:spPr>
            <p:txBody>
              <a:bodyPr tIns="91440" bIns="91440"/>
              <a:lstStyle/>
              <a:p>
                <a:endParaRPr lang="en-US"/>
              </a:p>
            </p:txBody>
          </p:sp>
          <p:sp>
            <p:nvSpPr>
              <p:cNvPr id="23410" name="Freeform 618"/>
              <p:cNvSpPr>
                <a:spLocks/>
              </p:cNvSpPr>
              <p:nvPr/>
            </p:nvSpPr>
            <p:spPr bwMode="auto">
              <a:xfrm>
                <a:off x="4154" y="3125"/>
                <a:ext cx="18" cy="24"/>
              </a:xfrm>
              <a:custGeom>
                <a:avLst/>
                <a:gdLst>
                  <a:gd name="T0" fmla="*/ 12 w 18"/>
                  <a:gd name="T1" fmla="*/ 0 h 24"/>
                  <a:gd name="T2" fmla="*/ 0 w 18"/>
                  <a:gd name="T3" fmla="*/ 18 h 24"/>
                  <a:gd name="T4" fmla="*/ 12 w 18"/>
                  <a:gd name="T5" fmla="*/ 24 h 24"/>
                  <a:gd name="T6" fmla="*/ 18 w 18"/>
                  <a:gd name="T7" fmla="*/ 6 h 24"/>
                  <a:gd name="T8" fmla="*/ 12 w 18"/>
                  <a:gd name="T9" fmla="*/ 0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0"/>
                    </a:moveTo>
                    <a:lnTo>
                      <a:pt x="0" y="18"/>
                    </a:lnTo>
                    <a:lnTo>
                      <a:pt x="12" y="24"/>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23411" name="Line 619"/>
              <p:cNvSpPr>
                <a:spLocks noChangeShapeType="1"/>
              </p:cNvSpPr>
              <p:nvPr/>
            </p:nvSpPr>
            <p:spPr bwMode="auto">
              <a:xfrm flipV="1">
                <a:off x="4154" y="3149"/>
                <a:ext cx="6" cy="6"/>
              </a:xfrm>
              <a:prstGeom prst="line">
                <a:avLst/>
              </a:prstGeom>
              <a:noFill/>
              <a:ln w="19050">
                <a:solidFill>
                  <a:srgbClr val="FA8086"/>
                </a:solidFill>
                <a:round/>
                <a:headEnd/>
                <a:tailEnd/>
              </a:ln>
            </p:spPr>
            <p:txBody>
              <a:bodyPr tIns="91440" bIns="91440"/>
              <a:lstStyle/>
              <a:p>
                <a:endParaRPr lang="en-US"/>
              </a:p>
            </p:txBody>
          </p:sp>
          <p:sp>
            <p:nvSpPr>
              <p:cNvPr id="23412" name="Freeform 620"/>
              <p:cNvSpPr>
                <a:spLocks/>
              </p:cNvSpPr>
              <p:nvPr/>
            </p:nvSpPr>
            <p:spPr bwMode="auto">
              <a:xfrm>
                <a:off x="4202" y="3167"/>
                <a:ext cx="54" cy="24"/>
              </a:xfrm>
              <a:custGeom>
                <a:avLst/>
                <a:gdLst>
                  <a:gd name="T0" fmla="*/ 30 w 54"/>
                  <a:gd name="T1" fmla="*/ 0 h 24"/>
                  <a:gd name="T2" fmla="*/ 18 w 54"/>
                  <a:gd name="T3" fmla="*/ 0 h 24"/>
                  <a:gd name="T4" fmla="*/ 6 w 54"/>
                  <a:gd name="T5" fmla="*/ 6 h 24"/>
                  <a:gd name="T6" fmla="*/ 0 w 54"/>
                  <a:gd name="T7" fmla="*/ 12 h 24"/>
                  <a:gd name="T8" fmla="*/ 0 w 54"/>
                  <a:gd name="T9" fmla="*/ 12 h 24"/>
                  <a:gd name="T10" fmla="*/ 6 w 54"/>
                  <a:gd name="T11" fmla="*/ 18 h 24"/>
                  <a:gd name="T12" fmla="*/ 18 w 54"/>
                  <a:gd name="T13" fmla="*/ 18 h 24"/>
                  <a:gd name="T14" fmla="*/ 30 w 54"/>
                  <a:gd name="T15" fmla="*/ 24 h 24"/>
                  <a:gd name="T16" fmla="*/ 30 w 54"/>
                  <a:gd name="T17" fmla="*/ 24 h 24"/>
                  <a:gd name="T18" fmla="*/ 42 w 54"/>
                  <a:gd name="T19" fmla="*/ 18 h 24"/>
                  <a:gd name="T20" fmla="*/ 48 w 54"/>
                  <a:gd name="T21" fmla="*/ 18 h 24"/>
                  <a:gd name="T22" fmla="*/ 54 w 54"/>
                  <a:gd name="T23" fmla="*/ 12 h 24"/>
                  <a:gd name="T24" fmla="*/ 54 w 54"/>
                  <a:gd name="T25" fmla="*/ 12 h 24"/>
                  <a:gd name="T26" fmla="*/ 48 w 54"/>
                  <a:gd name="T27" fmla="*/ 6 h 24"/>
                  <a:gd name="T28" fmla="*/ 42 w 54"/>
                  <a:gd name="T29" fmla="*/ 0 h 24"/>
                  <a:gd name="T30" fmla="*/ 30 w 54"/>
                  <a:gd name="T31" fmla="*/ 0 h 24"/>
                  <a:gd name="T32" fmla="*/ 30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0"/>
                    </a:moveTo>
                    <a:lnTo>
                      <a:pt x="18" y="0"/>
                    </a:lnTo>
                    <a:lnTo>
                      <a:pt x="6" y="6"/>
                    </a:lnTo>
                    <a:lnTo>
                      <a:pt x="0" y="12"/>
                    </a:lnTo>
                    <a:lnTo>
                      <a:pt x="6" y="18"/>
                    </a:lnTo>
                    <a:lnTo>
                      <a:pt x="18" y="18"/>
                    </a:lnTo>
                    <a:lnTo>
                      <a:pt x="30" y="24"/>
                    </a:lnTo>
                    <a:lnTo>
                      <a:pt x="42" y="18"/>
                    </a:lnTo>
                    <a:lnTo>
                      <a:pt x="48" y="18"/>
                    </a:lnTo>
                    <a:lnTo>
                      <a:pt x="54" y="12"/>
                    </a:lnTo>
                    <a:lnTo>
                      <a:pt x="48" y="6"/>
                    </a:lnTo>
                    <a:lnTo>
                      <a:pt x="42" y="0"/>
                    </a:lnTo>
                    <a:lnTo>
                      <a:pt x="30" y="0"/>
                    </a:lnTo>
                    <a:close/>
                  </a:path>
                </a:pathLst>
              </a:custGeom>
              <a:solidFill>
                <a:srgbClr val="FA8086"/>
              </a:solidFill>
              <a:ln w="9525">
                <a:noFill/>
                <a:round/>
                <a:headEnd/>
                <a:tailEnd/>
              </a:ln>
            </p:spPr>
            <p:txBody>
              <a:bodyPr tIns="91440" bIns="91440"/>
              <a:lstStyle/>
              <a:p>
                <a:endParaRPr lang="en-US"/>
              </a:p>
            </p:txBody>
          </p:sp>
          <p:sp>
            <p:nvSpPr>
              <p:cNvPr id="23413" name="Rectangle 621"/>
              <p:cNvSpPr>
                <a:spLocks noChangeArrowheads="1"/>
              </p:cNvSpPr>
              <p:nvPr/>
            </p:nvSpPr>
            <p:spPr bwMode="auto">
              <a:xfrm>
                <a:off x="4226" y="3143"/>
                <a:ext cx="6" cy="18"/>
              </a:xfrm>
              <a:prstGeom prst="rect">
                <a:avLst/>
              </a:prstGeom>
              <a:solidFill>
                <a:srgbClr val="FA8086"/>
              </a:solidFill>
              <a:ln w="9525">
                <a:noFill/>
                <a:miter lim="800000"/>
                <a:headEnd/>
                <a:tailEnd/>
              </a:ln>
            </p:spPr>
            <p:txBody>
              <a:bodyPr tIns="91440" bIns="91440"/>
              <a:lstStyle/>
              <a:p>
                <a:endParaRPr lang="en-US"/>
              </a:p>
            </p:txBody>
          </p:sp>
          <p:sp>
            <p:nvSpPr>
              <p:cNvPr id="23414" name="Line 622"/>
              <p:cNvSpPr>
                <a:spLocks noChangeShapeType="1"/>
              </p:cNvSpPr>
              <p:nvPr/>
            </p:nvSpPr>
            <p:spPr bwMode="auto">
              <a:xfrm flipV="1">
                <a:off x="4232" y="3161"/>
                <a:ext cx="1" cy="6"/>
              </a:xfrm>
              <a:prstGeom prst="line">
                <a:avLst/>
              </a:prstGeom>
              <a:noFill/>
              <a:ln w="19050">
                <a:solidFill>
                  <a:srgbClr val="FA8086"/>
                </a:solidFill>
                <a:round/>
                <a:headEnd/>
                <a:tailEnd/>
              </a:ln>
            </p:spPr>
            <p:txBody>
              <a:bodyPr tIns="91440" bIns="91440"/>
              <a:lstStyle/>
              <a:p>
                <a:endParaRPr lang="en-US"/>
              </a:p>
            </p:txBody>
          </p:sp>
          <p:sp>
            <p:nvSpPr>
              <p:cNvPr id="23415" name="Freeform 623"/>
              <p:cNvSpPr>
                <a:spLocks/>
              </p:cNvSpPr>
              <p:nvPr/>
            </p:nvSpPr>
            <p:spPr bwMode="auto">
              <a:xfrm>
                <a:off x="4286" y="3149"/>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30 h 30"/>
                  <a:gd name="T12" fmla="*/ 12 w 48"/>
                  <a:gd name="T13" fmla="*/ 30 h 30"/>
                  <a:gd name="T14" fmla="*/ 30 w 48"/>
                  <a:gd name="T15" fmla="*/ 24 h 30"/>
                  <a:gd name="T16" fmla="*/ 30 w 48"/>
                  <a:gd name="T17" fmla="*/ 24 h 30"/>
                  <a:gd name="T18" fmla="*/ 36 w 48"/>
                  <a:gd name="T19" fmla="*/ 18 h 30"/>
                  <a:gd name="T20" fmla="*/ 48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30"/>
                    </a:lnTo>
                    <a:lnTo>
                      <a:pt x="12" y="30"/>
                    </a:lnTo>
                    <a:lnTo>
                      <a:pt x="30" y="24"/>
                    </a:lnTo>
                    <a:lnTo>
                      <a:pt x="36" y="18"/>
                    </a:lnTo>
                    <a:lnTo>
                      <a:pt x="48" y="12"/>
                    </a:lnTo>
                    <a:lnTo>
                      <a:pt x="48" y="6"/>
                    </a:lnTo>
                    <a:lnTo>
                      <a:pt x="42"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23416" name="Freeform 624"/>
              <p:cNvSpPr>
                <a:spLocks/>
              </p:cNvSpPr>
              <p:nvPr/>
            </p:nvSpPr>
            <p:spPr bwMode="auto">
              <a:xfrm>
                <a:off x="4292" y="3125"/>
                <a:ext cx="12" cy="24"/>
              </a:xfrm>
              <a:custGeom>
                <a:avLst/>
                <a:gdLst>
                  <a:gd name="T0" fmla="*/ 0 w 12"/>
                  <a:gd name="T1" fmla="*/ 6 h 24"/>
                  <a:gd name="T2" fmla="*/ 6 w 12"/>
                  <a:gd name="T3" fmla="*/ 24 h 24"/>
                  <a:gd name="T4" fmla="*/ 12 w 12"/>
                  <a:gd name="T5" fmla="*/ 18 h 24"/>
                  <a:gd name="T6" fmla="*/ 6 w 12"/>
                  <a:gd name="T7" fmla="*/ 0 h 24"/>
                  <a:gd name="T8" fmla="*/ 0 w 12"/>
                  <a:gd name="T9" fmla="*/ 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6"/>
                    </a:moveTo>
                    <a:lnTo>
                      <a:pt x="6" y="24"/>
                    </a:lnTo>
                    <a:lnTo>
                      <a:pt x="12" y="18"/>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417" name="Line 625"/>
              <p:cNvSpPr>
                <a:spLocks noChangeShapeType="1"/>
              </p:cNvSpPr>
              <p:nvPr/>
            </p:nvSpPr>
            <p:spPr bwMode="auto">
              <a:xfrm flipV="1">
                <a:off x="4304" y="3149"/>
                <a:ext cx="1" cy="6"/>
              </a:xfrm>
              <a:prstGeom prst="line">
                <a:avLst/>
              </a:prstGeom>
              <a:noFill/>
              <a:ln w="19050">
                <a:solidFill>
                  <a:srgbClr val="FA8086"/>
                </a:solidFill>
                <a:round/>
                <a:headEnd/>
                <a:tailEnd/>
              </a:ln>
            </p:spPr>
            <p:txBody>
              <a:bodyPr tIns="91440" bIns="91440"/>
              <a:lstStyle/>
              <a:p>
                <a:endParaRPr lang="en-US"/>
              </a:p>
            </p:txBody>
          </p:sp>
          <p:sp>
            <p:nvSpPr>
              <p:cNvPr id="23418" name="Freeform 626"/>
              <p:cNvSpPr>
                <a:spLocks/>
              </p:cNvSpPr>
              <p:nvPr/>
            </p:nvSpPr>
            <p:spPr bwMode="auto">
              <a:xfrm>
                <a:off x="4358" y="3101"/>
                <a:ext cx="36" cy="42"/>
              </a:xfrm>
              <a:custGeom>
                <a:avLst/>
                <a:gdLst>
                  <a:gd name="T0" fmla="*/ 12 w 36"/>
                  <a:gd name="T1" fmla="*/ 12 h 42"/>
                  <a:gd name="T2" fmla="*/ 0 w 36"/>
                  <a:gd name="T3" fmla="*/ 24 h 42"/>
                  <a:gd name="T4" fmla="*/ 0 w 36"/>
                  <a:gd name="T5" fmla="*/ 30 h 42"/>
                  <a:gd name="T6" fmla="*/ 0 w 36"/>
                  <a:gd name="T7" fmla="*/ 36 h 42"/>
                  <a:gd name="T8" fmla="*/ 0 w 36"/>
                  <a:gd name="T9" fmla="*/ 36 h 42"/>
                  <a:gd name="T10" fmla="*/ 6 w 36"/>
                  <a:gd name="T11" fmla="*/ 42 h 42"/>
                  <a:gd name="T12" fmla="*/ 18 w 36"/>
                  <a:gd name="T13" fmla="*/ 36 h 42"/>
                  <a:gd name="T14" fmla="*/ 24 w 36"/>
                  <a:gd name="T15" fmla="*/ 30 h 42"/>
                  <a:gd name="T16" fmla="*/ 24 w 36"/>
                  <a:gd name="T17" fmla="*/ 30 h 42"/>
                  <a:gd name="T18" fmla="*/ 36 w 36"/>
                  <a:gd name="T19" fmla="*/ 18 h 42"/>
                  <a:gd name="T20" fmla="*/ 36 w 36"/>
                  <a:gd name="T21" fmla="*/ 12 h 42"/>
                  <a:gd name="T22" fmla="*/ 36 w 36"/>
                  <a:gd name="T23" fmla="*/ 6 h 42"/>
                  <a:gd name="T24" fmla="*/ 36 w 36"/>
                  <a:gd name="T25" fmla="*/ 6 h 42"/>
                  <a:gd name="T26" fmla="*/ 30 w 36"/>
                  <a:gd name="T27" fmla="*/ 0 h 42"/>
                  <a:gd name="T28" fmla="*/ 18 w 36"/>
                  <a:gd name="T29" fmla="*/ 6 h 42"/>
                  <a:gd name="T30" fmla="*/ 12 w 36"/>
                  <a:gd name="T31" fmla="*/ 12 h 42"/>
                  <a:gd name="T32" fmla="*/ 12 w 36"/>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12"/>
                    </a:moveTo>
                    <a:lnTo>
                      <a:pt x="0" y="24"/>
                    </a:lnTo>
                    <a:lnTo>
                      <a:pt x="0" y="30"/>
                    </a:lnTo>
                    <a:lnTo>
                      <a:pt x="0" y="36"/>
                    </a:lnTo>
                    <a:lnTo>
                      <a:pt x="6" y="42"/>
                    </a:lnTo>
                    <a:lnTo>
                      <a:pt x="18" y="36"/>
                    </a:lnTo>
                    <a:lnTo>
                      <a:pt x="24" y="30"/>
                    </a:lnTo>
                    <a:lnTo>
                      <a:pt x="36" y="18"/>
                    </a:lnTo>
                    <a:lnTo>
                      <a:pt x="36" y="12"/>
                    </a:lnTo>
                    <a:lnTo>
                      <a:pt x="36" y="6"/>
                    </a:lnTo>
                    <a:lnTo>
                      <a:pt x="30" y="0"/>
                    </a:lnTo>
                    <a:lnTo>
                      <a:pt x="18" y="6"/>
                    </a:lnTo>
                    <a:lnTo>
                      <a:pt x="12" y="12"/>
                    </a:lnTo>
                    <a:close/>
                  </a:path>
                </a:pathLst>
              </a:custGeom>
              <a:solidFill>
                <a:srgbClr val="FA8086"/>
              </a:solidFill>
              <a:ln w="9525">
                <a:noFill/>
                <a:round/>
                <a:headEnd/>
                <a:tailEnd/>
              </a:ln>
            </p:spPr>
            <p:txBody>
              <a:bodyPr tIns="91440" bIns="91440"/>
              <a:lstStyle/>
              <a:p>
                <a:endParaRPr lang="en-US"/>
              </a:p>
            </p:txBody>
          </p:sp>
          <p:sp>
            <p:nvSpPr>
              <p:cNvPr id="23419" name="Freeform 627"/>
              <p:cNvSpPr>
                <a:spLocks/>
              </p:cNvSpPr>
              <p:nvPr/>
            </p:nvSpPr>
            <p:spPr bwMode="auto">
              <a:xfrm>
                <a:off x="4346" y="3095"/>
                <a:ext cx="18" cy="18"/>
              </a:xfrm>
              <a:custGeom>
                <a:avLst/>
                <a:gdLst>
                  <a:gd name="T0" fmla="*/ 0 w 18"/>
                  <a:gd name="T1" fmla="*/ 6 h 18"/>
                  <a:gd name="T2" fmla="*/ 12 w 18"/>
                  <a:gd name="T3" fmla="*/ 18 h 18"/>
                  <a:gd name="T4" fmla="*/ 18 w 18"/>
                  <a:gd name="T5" fmla="*/ 12 h 18"/>
                  <a:gd name="T6" fmla="*/ 6 w 18"/>
                  <a:gd name="T7" fmla="*/ 0 h 18"/>
                  <a:gd name="T8" fmla="*/ 0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6"/>
                    </a:moveTo>
                    <a:lnTo>
                      <a:pt x="12" y="18"/>
                    </a:lnTo>
                    <a:lnTo>
                      <a:pt x="18"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420" name="Line 628"/>
              <p:cNvSpPr>
                <a:spLocks noChangeShapeType="1"/>
              </p:cNvSpPr>
              <p:nvPr/>
            </p:nvSpPr>
            <p:spPr bwMode="auto">
              <a:xfrm flipH="1" flipV="1">
                <a:off x="4364" y="3107"/>
                <a:ext cx="6" cy="6"/>
              </a:xfrm>
              <a:prstGeom prst="line">
                <a:avLst/>
              </a:prstGeom>
              <a:noFill/>
              <a:ln w="19050">
                <a:solidFill>
                  <a:srgbClr val="FA8086"/>
                </a:solidFill>
                <a:round/>
                <a:headEnd/>
                <a:tailEnd/>
              </a:ln>
            </p:spPr>
            <p:txBody>
              <a:bodyPr tIns="91440" bIns="91440"/>
              <a:lstStyle/>
              <a:p>
                <a:endParaRPr lang="en-US"/>
              </a:p>
            </p:txBody>
          </p:sp>
          <p:sp>
            <p:nvSpPr>
              <p:cNvPr id="23421" name="Freeform 629"/>
              <p:cNvSpPr>
                <a:spLocks/>
              </p:cNvSpPr>
              <p:nvPr/>
            </p:nvSpPr>
            <p:spPr bwMode="auto">
              <a:xfrm>
                <a:off x="4406" y="3035"/>
                <a:ext cx="30" cy="48"/>
              </a:xfrm>
              <a:custGeom>
                <a:avLst/>
                <a:gdLst>
                  <a:gd name="T0" fmla="*/ 6 w 30"/>
                  <a:gd name="T1" fmla="*/ 18 h 48"/>
                  <a:gd name="T2" fmla="*/ 0 w 30"/>
                  <a:gd name="T3" fmla="*/ 30 h 48"/>
                  <a:gd name="T4" fmla="*/ 0 w 30"/>
                  <a:gd name="T5" fmla="*/ 42 h 48"/>
                  <a:gd name="T6" fmla="*/ 6 w 30"/>
                  <a:gd name="T7" fmla="*/ 48 h 48"/>
                  <a:gd name="T8" fmla="*/ 6 w 30"/>
                  <a:gd name="T9" fmla="*/ 48 h 48"/>
                  <a:gd name="T10" fmla="*/ 12 w 30"/>
                  <a:gd name="T11" fmla="*/ 42 h 48"/>
                  <a:gd name="T12" fmla="*/ 18 w 30"/>
                  <a:gd name="T13" fmla="*/ 36 h 48"/>
                  <a:gd name="T14" fmla="*/ 24 w 30"/>
                  <a:gd name="T15" fmla="*/ 30 h 48"/>
                  <a:gd name="T16" fmla="*/ 24 w 30"/>
                  <a:gd name="T17" fmla="*/ 30 h 48"/>
                  <a:gd name="T18" fmla="*/ 30 w 30"/>
                  <a:gd name="T19" fmla="*/ 18 h 48"/>
                  <a:gd name="T20" fmla="*/ 30 w 30"/>
                  <a:gd name="T21" fmla="*/ 6 h 48"/>
                  <a:gd name="T22" fmla="*/ 24 w 30"/>
                  <a:gd name="T23" fmla="*/ 0 h 48"/>
                  <a:gd name="T24" fmla="*/ 24 w 30"/>
                  <a:gd name="T25" fmla="*/ 0 h 48"/>
                  <a:gd name="T26" fmla="*/ 18 w 30"/>
                  <a:gd name="T27" fmla="*/ 0 h 48"/>
                  <a:gd name="T28" fmla="*/ 12 w 30"/>
                  <a:gd name="T29" fmla="*/ 6 h 48"/>
                  <a:gd name="T30" fmla="*/ 6 w 30"/>
                  <a:gd name="T31" fmla="*/ 18 h 48"/>
                  <a:gd name="T32" fmla="*/ 6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18"/>
                    </a:moveTo>
                    <a:lnTo>
                      <a:pt x="0" y="30"/>
                    </a:lnTo>
                    <a:lnTo>
                      <a:pt x="0" y="42"/>
                    </a:lnTo>
                    <a:lnTo>
                      <a:pt x="6" y="48"/>
                    </a:lnTo>
                    <a:lnTo>
                      <a:pt x="12" y="42"/>
                    </a:lnTo>
                    <a:lnTo>
                      <a:pt x="18" y="36"/>
                    </a:lnTo>
                    <a:lnTo>
                      <a:pt x="24" y="30"/>
                    </a:lnTo>
                    <a:lnTo>
                      <a:pt x="30" y="18"/>
                    </a:lnTo>
                    <a:lnTo>
                      <a:pt x="30" y="6"/>
                    </a:lnTo>
                    <a:lnTo>
                      <a:pt x="24" y="0"/>
                    </a:lnTo>
                    <a:lnTo>
                      <a:pt x="18" y="0"/>
                    </a:lnTo>
                    <a:lnTo>
                      <a:pt x="12" y="6"/>
                    </a:lnTo>
                    <a:lnTo>
                      <a:pt x="6" y="18"/>
                    </a:lnTo>
                    <a:close/>
                  </a:path>
                </a:pathLst>
              </a:custGeom>
              <a:solidFill>
                <a:srgbClr val="FA8086"/>
              </a:solidFill>
              <a:ln w="9525">
                <a:noFill/>
                <a:round/>
                <a:headEnd/>
                <a:tailEnd/>
              </a:ln>
            </p:spPr>
            <p:txBody>
              <a:bodyPr tIns="91440" bIns="91440"/>
              <a:lstStyle/>
              <a:p>
                <a:endParaRPr lang="en-US"/>
              </a:p>
            </p:txBody>
          </p:sp>
          <p:sp>
            <p:nvSpPr>
              <p:cNvPr id="23422" name="Freeform 630"/>
              <p:cNvSpPr>
                <a:spLocks/>
              </p:cNvSpPr>
              <p:nvPr/>
            </p:nvSpPr>
            <p:spPr bwMode="auto">
              <a:xfrm>
                <a:off x="4382" y="3041"/>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423" name="Line 631"/>
              <p:cNvSpPr>
                <a:spLocks noChangeShapeType="1"/>
              </p:cNvSpPr>
              <p:nvPr/>
            </p:nvSpPr>
            <p:spPr bwMode="auto">
              <a:xfrm flipH="1">
                <a:off x="4406" y="3053"/>
                <a:ext cx="6" cy="1"/>
              </a:xfrm>
              <a:prstGeom prst="line">
                <a:avLst/>
              </a:prstGeom>
              <a:noFill/>
              <a:ln w="19050">
                <a:solidFill>
                  <a:srgbClr val="FA8086"/>
                </a:solidFill>
                <a:round/>
                <a:headEnd/>
                <a:tailEnd/>
              </a:ln>
            </p:spPr>
            <p:txBody>
              <a:bodyPr tIns="91440" bIns="91440"/>
              <a:lstStyle/>
              <a:p>
                <a:endParaRPr lang="en-US"/>
              </a:p>
            </p:txBody>
          </p:sp>
          <p:sp>
            <p:nvSpPr>
              <p:cNvPr id="23424" name="Freeform 632"/>
              <p:cNvSpPr>
                <a:spLocks/>
              </p:cNvSpPr>
              <p:nvPr/>
            </p:nvSpPr>
            <p:spPr bwMode="auto">
              <a:xfrm>
                <a:off x="4424" y="2957"/>
                <a:ext cx="24" cy="54"/>
              </a:xfrm>
              <a:custGeom>
                <a:avLst/>
                <a:gdLst>
                  <a:gd name="T0" fmla="*/ 0 w 24"/>
                  <a:gd name="T1" fmla="*/ 24 h 54"/>
                  <a:gd name="T2" fmla="*/ 6 w 24"/>
                  <a:gd name="T3" fmla="*/ 42 h 54"/>
                  <a:gd name="T4" fmla="*/ 6 w 24"/>
                  <a:gd name="T5" fmla="*/ 48 h 54"/>
                  <a:gd name="T6" fmla="*/ 12 w 24"/>
                  <a:gd name="T7" fmla="*/ 54 h 54"/>
                  <a:gd name="T8" fmla="*/ 12 w 24"/>
                  <a:gd name="T9" fmla="*/ 54 h 54"/>
                  <a:gd name="T10" fmla="*/ 18 w 24"/>
                  <a:gd name="T11" fmla="*/ 48 h 54"/>
                  <a:gd name="T12" fmla="*/ 24 w 24"/>
                  <a:gd name="T13" fmla="*/ 42 h 54"/>
                  <a:gd name="T14" fmla="*/ 24 w 24"/>
                  <a:gd name="T15" fmla="*/ 24 h 54"/>
                  <a:gd name="T16" fmla="*/ 24 w 24"/>
                  <a:gd name="T17" fmla="*/ 24 h 54"/>
                  <a:gd name="T18" fmla="*/ 24 w 24"/>
                  <a:gd name="T19" fmla="*/ 12 h 54"/>
                  <a:gd name="T20" fmla="*/ 18 w 24"/>
                  <a:gd name="T21" fmla="*/ 6 h 54"/>
                  <a:gd name="T22" fmla="*/ 12 w 24"/>
                  <a:gd name="T23" fmla="*/ 0 h 54"/>
                  <a:gd name="T24" fmla="*/ 12 w 24"/>
                  <a:gd name="T25" fmla="*/ 0 h 54"/>
                  <a:gd name="T26" fmla="*/ 6 w 24"/>
                  <a:gd name="T27" fmla="*/ 6 h 54"/>
                  <a:gd name="T28" fmla="*/ 6 w 24"/>
                  <a:gd name="T29" fmla="*/ 12 h 54"/>
                  <a:gd name="T30" fmla="*/ 0 w 24"/>
                  <a:gd name="T31" fmla="*/ 24 h 54"/>
                  <a:gd name="T32" fmla="*/ 0 w 24"/>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0" y="24"/>
                    </a:moveTo>
                    <a:lnTo>
                      <a:pt x="6" y="42"/>
                    </a:lnTo>
                    <a:lnTo>
                      <a:pt x="6" y="48"/>
                    </a:lnTo>
                    <a:lnTo>
                      <a:pt x="12" y="54"/>
                    </a:lnTo>
                    <a:lnTo>
                      <a:pt x="18" y="48"/>
                    </a:lnTo>
                    <a:lnTo>
                      <a:pt x="24" y="42"/>
                    </a:lnTo>
                    <a:lnTo>
                      <a:pt x="24" y="24"/>
                    </a:lnTo>
                    <a:lnTo>
                      <a:pt x="24" y="12"/>
                    </a:lnTo>
                    <a:lnTo>
                      <a:pt x="18" y="6"/>
                    </a:lnTo>
                    <a:lnTo>
                      <a:pt x="12" y="0"/>
                    </a:lnTo>
                    <a:lnTo>
                      <a:pt x="6" y="6"/>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3425" name="Rectangle 633"/>
              <p:cNvSpPr>
                <a:spLocks noChangeArrowheads="1"/>
              </p:cNvSpPr>
              <p:nvPr/>
            </p:nvSpPr>
            <p:spPr bwMode="auto">
              <a:xfrm>
                <a:off x="4400" y="2981"/>
                <a:ext cx="18" cy="6"/>
              </a:xfrm>
              <a:prstGeom prst="rect">
                <a:avLst/>
              </a:prstGeom>
              <a:solidFill>
                <a:srgbClr val="FA8086"/>
              </a:solidFill>
              <a:ln w="9525">
                <a:noFill/>
                <a:miter lim="800000"/>
                <a:headEnd/>
                <a:tailEnd/>
              </a:ln>
            </p:spPr>
            <p:txBody>
              <a:bodyPr tIns="91440" bIns="91440"/>
              <a:lstStyle/>
              <a:p>
                <a:endParaRPr lang="en-US"/>
              </a:p>
            </p:txBody>
          </p:sp>
          <p:sp>
            <p:nvSpPr>
              <p:cNvPr id="23426" name="Line 634"/>
              <p:cNvSpPr>
                <a:spLocks noChangeShapeType="1"/>
              </p:cNvSpPr>
              <p:nvPr/>
            </p:nvSpPr>
            <p:spPr bwMode="auto">
              <a:xfrm flipH="1">
                <a:off x="4418" y="2981"/>
                <a:ext cx="6" cy="1"/>
              </a:xfrm>
              <a:prstGeom prst="line">
                <a:avLst/>
              </a:prstGeom>
              <a:noFill/>
              <a:ln w="19050">
                <a:solidFill>
                  <a:srgbClr val="FA8086"/>
                </a:solidFill>
                <a:round/>
                <a:headEnd/>
                <a:tailEnd/>
              </a:ln>
            </p:spPr>
            <p:txBody>
              <a:bodyPr tIns="91440" bIns="91440"/>
              <a:lstStyle/>
              <a:p>
                <a:endParaRPr lang="en-US"/>
              </a:p>
            </p:txBody>
          </p:sp>
          <p:sp>
            <p:nvSpPr>
              <p:cNvPr id="23427" name="Freeform 635"/>
              <p:cNvSpPr>
                <a:spLocks/>
              </p:cNvSpPr>
              <p:nvPr/>
            </p:nvSpPr>
            <p:spPr bwMode="auto">
              <a:xfrm>
                <a:off x="4406" y="2885"/>
                <a:ext cx="30" cy="48"/>
              </a:xfrm>
              <a:custGeom>
                <a:avLst/>
                <a:gdLst>
                  <a:gd name="T0" fmla="*/ 6 w 30"/>
                  <a:gd name="T1" fmla="*/ 30 h 48"/>
                  <a:gd name="T2" fmla="*/ 12 w 30"/>
                  <a:gd name="T3" fmla="*/ 36 h 48"/>
                  <a:gd name="T4" fmla="*/ 18 w 30"/>
                  <a:gd name="T5" fmla="*/ 48 h 48"/>
                  <a:gd name="T6" fmla="*/ 24 w 30"/>
                  <a:gd name="T7" fmla="*/ 48 h 48"/>
                  <a:gd name="T8" fmla="*/ 24 w 30"/>
                  <a:gd name="T9" fmla="*/ 48 h 48"/>
                  <a:gd name="T10" fmla="*/ 30 w 30"/>
                  <a:gd name="T11" fmla="*/ 42 h 48"/>
                  <a:gd name="T12" fmla="*/ 30 w 30"/>
                  <a:gd name="T13" fmla="*/ 30 h 48"/>
                  <a:gd name="T14" fmla="*/ 24 w 30"/>
                  <a:gd name="T15" fmla="*/ 18 h 48"/>
                  <a:gd name="T16" fmla="*/ 24 w 30"/>
                  <a:gd name="T17" fmla="*/ 18 h 48"/>
                  <a:gd name="T18" fmla="*/ 18 w 30"/>
                  <a:gd name="T19" fmla="*/ 12 h 48"/>
                  <a:gd name="T20" fmla="*/ 12 w 30"/>
                  <a:gd name="T21" fmla="*/ 0 h 48"/>
                  <a:gd name="T22" fmla="*/ 6 w 30"/>
                  <a:gd name="T23" fmla="*/ 0 h 48"/>
                  <a:gd name="T24" fmla="*/ 6 w 30"/>
                  <a:gd name="T25" fmla="*/ 0 h 48"/>
                  <a:gd name="T26" fmla="*/ 0 w 30"/>
                  <a:gd name="T27" fmla="*/ 6 h 48"/>
                  <a:gd name="T28" fmla="*/ 0 w 30"/>
                  <a:gd name="T29" fmla="*/ 18 h 48"/>
                  <a:gd name="T30" fmla="*/ 6 w 30"/>
                  <a:gd name="T31" fmla="*/ 30 h 48"/>
                  <a:gd name="T32" fmla="*/ 6 w 30"/>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30"/>
                    </a:moveTo>
                    <a:lnTo>
                      <a:pt x="12" y="36"/>
                    </a:lnTo>
                    <a:lnTo>
                      <a:pt x="18" y="48"/>
                    </a:lnTo>
                    <a:lnTo>
                      <a:pt x="24" y="48"/>
                    </a:lnTo>
                    <a:lnTo>
                      <a:pt x="30" y="42"/>
                    </a:lnTo>
                    <a:lnTo>
                      <a:pt x="30" y="30"/>
                    </a:lnTo>
                    <a:lnTo>
                      <a:pt x="24" y="18"/>
                    </a:lnTo>
                    <a:lnTo>
                      <a:pt x="18" y="12"/>
                    </a:lnTo>
                    <a:lnTo>
                      <a:pt x="12" y="0"/>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23428" name="Freeform 636"/>
              <p:cNvSpPr>
                <a:spLocks/>
              </p:cNvSpPr>
              <p:nvPr/>
            </p:nvSpPr>
            <p:spPr bwMode="auto">
              <a:xfrm>
                <a:off x="4382" y="2915"/>
                <a:ext cx="24" cy="12"/>
              </a:xfrm>
              <a:custGeom>
                <a:avLst/>
                <a:gdLst>
                  <a:gd name="T0" fmla="*/ 6 w 24"/>
                  <a:gd name="T1" fmla="*/ 12 h 12"/>
                  <a:gd name="T2" fmla="*/ 24 w 24"/>
                  <a:gd name="T3" fmla="*/ 6 h 12"/>
                  <a:gd name="T4" fmla="*/ 18 w 24"/>
                  <a:gd name="T5" fmla="*/ 0 h 12"/>
                  <a:gd name="T6" fmla="*/ 0 w 24"/>
                  <a:gd name="T7" fmla="*/ 6 h 12"/>
                  <a:gd name="T8" fmla="*/ 6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6" y="12"/>
                    </a:moveTo>
                    <a:lnTo>
                      <a:pt x="24" y="6"/>
                    </a:lnTo>
                    <a:lnTo>
                      <a:pt x="18" y="0"/>
                    </a:lnTo>
                    <a:lnTo>
                      <a:pt x="0" y="6"/>
                    </a:lnTo>
                    <a:lnTo>
                      <a:pt x="6" y="12"/>
                    </a:lnTo>
                    <a:close/>
                  </a:path>
                </a:pathLst>
              </a:custGeom>
              <a:solidFill>
                <a:srgbClr val="FA8086"/>
              </a:solidFill>
              <a:ln w="9525">
                <a:noFill/>
                <a:round/>
                <a:headEnd/>
                <a:tailEnd/>
              </a:ln>
            </p:spPr>
            <p:txBody>
              <a:bodyPr tIns="91440" bIns="91440"/>
              <a:lstStyle/>
              <a:p>
                <a:endParaRPr lang="en-US"/>
              </a:p>
            </p:txBody>
          </p:sp>
          <p:sp>
            <p:nvSpPr>
              <p:cNvPr id="23429" name="Line 637"/>
              <p:cNvSpPr>
                <a:spLocks noChangeShapeType="1"/>
              </p:cNvSpPr>
              <p:nvPr/>
            </p:nvSpPr>
            <p:spPr bwMode="auto">
              <a:xfrm flipH="1">
                <a:off x="4406" y="2915"/>
                <a:ext cx="6" cy="1"/>
              </a:xfrm>
              <a:prstGeom prst="line">
                <a:avLst/>
              </a:prstGeom>
              <a:noFill/>
              <a:ln w="19050">
                <a:solidFill>
                  <a:srgbClr val="FA8086"/>
                </a:solidFill>
                <a:round/>
                <a:headEnd/>
                <a:tailEnd/>
              </a:ln>
            </p:spPr>
            <p:txBody>
              <a:bodyPr tIns="91440" bIns="91440"/>
              <a:lstStyle/>
              <a:p>
                <a:endParaRPr lang="en-US"/>
              </a:p>
            </p:txBody>
          </p:sp>
          <p:sp>
            <p:nvSpPr>
              <p:cNvPr id="23430" name="Freeform 638"/>
              <p:cNvSpPr>
                <a:spLocks/>
              </p:cNvSpPr>
              <p:nvPr/>
            </p:nvSpPr>
            <p:spPr bwMode="auto">
              <a:xfrm>
                <a:off x="4358" y="2825"/>
                <a:ext cx="36" cy="42"/>
              </a:xfrm>
              <a:custGeom>
                <a:avLst/>
                <a:gdLst>
                  <a:gd name="T0" fmla="*/ 12 w 36"/>
                  <a:gd name="T1" fmla="*/ 30 h 42"/>
                  <a:gd name="T2" fmla="*/ 24 w 36"/>
                  <a:gd name="T3" fmla="*/ 36 h 42"/>
                  <a:gd name="T4" fmla="*/ 30 w 36"/>
                  <a:gd name="T5" fmla="*/ 42 h 42"/>
                  <a:gd name="T6" fmla="*/ 36 w 36"/>
                  <a:gd name="T7" fmla="*/ 36 h 42"/>
                  <a:gd name="T8" fmla="*/ 36 w 36"/>
                  <a:gd name="T9" fmla="*/ 36 h 42"/>
                  <a:gd name="T10" fmla="*/ 36 w 36"/>
                  <a:gd name="T11" fmla="*/ 30 h 42"/>
                  <a:gd name="T12" fmla="*/ 36 w 36"/>
                  <a:gd name="T13" fmla="*/ 24 h 42"/>
                  <a:gd name="T14" fmla="*/ 24 w 36"/>
                  <a:gd name="T15" fmla="*/ 12 h 42"/>
                  <a:gd name="T16" fmla="*/ 24 w 36"/>
                  <a:gd name="T17" fmla="*/ 12 h 42"/>
                  <a:gd name="T18" fmla="*/ 18 w 36"/>
                  <a:gd name="T19" fmla="*/ 6 h 42"/>
                  <a:gd name="T20" fmla="*/ 6 w 36"/>
                  <a:gd name="T21" fmla="*/ 0 h 42"/>
                  <a:gd name="T22" fmla="*/ 0 w 36"/>
                  <a:gd name="T23" fmla="*/ 6 h 42"/>
                  <a:gd name="T24" fmla="*/ 0 w 36"/>
                  <a:gd name="T25" fmla="*/ 6 h 42"/>
                  <a:gd name="T26" fmla="*/ 0 w 36"/>
                  <a:gd name="T27" fmla="*/ 12 h 42"/>
                  <a:gd name="T28" fmla="*/ 6 w 36"/>
                  <a:gd name="T29" fmla="*/ 18 h 42"/>
                  <a:gd name="T30" fmla="*/ 12 w 36"/>
                  <a:gd name="T31" fmla="*/ 30 h 42"/>
                  <a:gd name="T32" fmla="*/ 12 w 36"/>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30"/>
                    </a:moveTo>
                    <a:lnTo>
                      <a:pt x="24" y="36"/>
                    </a:lnTo>
                    <a:lnTo>
                      <a:pt x="30" y="42"/>
                    </a:lnTo>
                    <a:lnTo>
                      <a:pt x="36" y="36"/>
                    </a:lnTo>
                    <a:lnTo>
                      <a:pt x="36" y="30"/>
                    </a:lnTo>
                    <a:lnTo>
                      <a:pt x="36" y="24"/>
                    </a:lnTo>
                    <a:lnTo>
                      <a:pt x="24" y="12"/>
                    </a:lnTo>
                    <a:lnTo>
                      <a:pt x="18" y="6"/>
                    </a:lnTo>
                    <a:lnTo>
                      <a:pt x="6" y="0"/>
                    </a:lnTo>
                    <a:lnTo>
                      <a:pt x="0" y="6"/>
                    </a:lnTo>
                    <a:lnTo>
                      <a:pt x="0" y="12"/>
                    </a:lnTo>
                    <a:lnTo>
                      <a:pt x="6" y="18"/>
                    </a:lnTo>
                    <a:lnTo>
                      <a:pt x="12" y="30"/>
                    </a:lnTo>
                    <a:close/>
                  </a:path>
                </a:pathLst>
              </a:custGeom>
              <a:solidFill>
                <a:srgbClr val="FA8086"/>
              </a:solidFill>
              <a:ln w="9525">
                <a:noFill/>
                <a:round/>
                <a:headEnd/>
                <a:tailEnd/>
              </a:ln>
            </p:spPr>
            <p:txBody>
              <a:bodyPr tIns="91440" bIns="91440"/>
              <a:lstStyle/>
              <a:p>
                <a:endParaRPr lang="en-US"/>
              </a:p>
            </p:txBody>
          </p:sp>
          <p:sp>
            <p:nvSpPr>
              <p:cNvPr id="23431" name="Freeform 639"/>
              <p:cNvSpPr>
                <a:spLocks/>
              </p:cNvSpPr>
              <p:nvPr/>
            </p:nvSpPr>
            <p:spPr bwMode="auto">
              <a:xfrm>
                <a:off x="4346" y="2855"/>
                <a:ext cx="18" cy="18"/>
              </a:xfrm>
              <a:custGeom>
                <a:avLst/>
                <a:gdLst>
                  <a:gd name="T0" fmla="*/ 6 w 18"/>
                  <a:gd name="T1" fmla="*/ 18 h 18"/>
                  <a:gd name="T2" fmla="*/ 18 w 18"/>
                  <a:gd name="T3" fmla="*/ 6 h 18"/>
                  <a:gd name="T4" fmla="*/ 12 w 18"/>
                  <a:gd name="T5" fmla="*/ 0 h 18"/>
                  <a:gd name="T6" fmla="*/ 0 w 18"/>
                  <a:gd name="T7" fmla="*/ 12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6"/>
                    </a:lnTo>
                    <a:lnTo>
                      <a:pt x="12" y="0"/>
                    </a:lnTo>
                    <a:lnTo>
                      <a:pt x="0" y="12"/>
                    </a:lnTo>
                    <a:lnTo>
                      <a:pt x="6" y="18"/>
                    </a:lnTo>
                    <a:close/>
                  </a:path>
                </a:pathLst>
              </a:custGeom>
              <a:solidFill>
                <a:srgbClr val="FA8086"/>
              </a:solidFill>
              <a:ln w="9525">
                <a:noFill/>
                <a:round/>
                <a:headEnd/>
                <a:tailEnd/>
              </a:ln>
            </p:spPr>
            <p:txBody>
              <a:bodyPr tIns="91440" bIns="91440"/>
              <a:lstStyle/>
              <a:p>
                <a:endParaRPr lang="en-US"/>
              </a:p>
            </p:txBody>
          </p:sp>
          <p:sp>
            <p:nvSpPr>
              <p:cNvPr id="23432" name="Line 640"/>
              <p:cNvSpPr>
                <a:spLocks noChangeShapeType="1"/>
              </p:cNvSpPr>
              <p:nvPr/>
            </p:nvSpPr>
            <p:spPr bwMode="auto">
              <a:xfrm flipH="1">
                <a:off x="4364" y="2855"/>
                <a:ext cx="6" cy="1"/>
              </a:xfrm>
              <a:prstGeom prst="line">
                <a:avLst/>
              </a:prstGeom>
              <a:noFill/>
              <a:ln w="19050">
                <a:solidFill>
                  <a:srgbClr val="FA8086"/>
                </a:solidFill>
                <a:round/>
                <a:headEnd/>
                <a:tailEnd/>
              </a:ln>
            </p:spPr>
            <p:txBody>
              <a:bodyPr tIns="91440" bIns="91440"/>
              <a:lstStyle/>
              <a:p>
                <a:endParaRPr lang="en-US"/>
              </a:p>
            </p:txBody>
          </p:sp>
          <p:sp>
            <p:nvSpPr>
              <p:cNvPr id="23433" name="Freeform 641"/>
              <p:cNvSpPr>
                <a:spLocks/>
              </p:cNvSpPr>
              <p:nvPr/>
            </p:nvSpPr>
            <p:spPr bwMode="auto">
              <a:xfrm>
                <a:off x="4286" y="2789"/>
                <a:ext cx="48" cy="30"/>
              </a:xfrm>
              <a:custGeom>
                <a:avLst/>
                <a:gdLst>
                  <a:gd name="T0" fmla="*/ 18 w 48"/>
                  <a:gd name="T1" fmla="*/ 24 h 30"/>
                  <a:gd name="T2" fmla="*/ 36 w 48"/>
                  <a:gd name="T3" fmla="*/ 30 h 30"/>
                  <a:gd name="T4" fmla="*/ 42 w 48"/>
                  <a:gd name="T5" fmla="*/ 24 h 30"/>
                  <a:gd name="T6" fmla="*/ 48 w 48"/>
                  <a:gd name="T7" fmla="*/ 24 h 30"/>
                  <a:gd name="T8" fmla="*/ 48 w 48"/>
                  <a:gd name="T9" fmla="*/ 24 h 30"/>
                  <a:gd name="T10" fmla="*/ 48 w 48"/>
                  <a:gd name="T11" fmla="*/ 18 h 30"/>
                  <a:gd name="T12" fmla="*/ 42 w 48"/>
                  <a:gd name="T13" fmla="*/ 12 h 30"/>
                  <a:gd name="T14" fmla="*/ 30 w 48"/>
                  <a:gd name="T15" fmla="*/ 6 h 30"/>
                  <a:gd name="T16" fmla="*/ 30 w 48"/>
                  <a:gd name="T17" fmla="*/ 6 h 30"/>
                  <a:gd name="T18" fmla="*/ 18 w 48"/>
                  <a:gd name="T19" fmla="*/ 0 h 30"/>
                  <a:gd name="T20" fmla="*/ 6 w 48"/>
                  <a:gd name="T21" fmla="*/ 0 h 30"/>
                  <a:gd name="T22" fmla="*/ 0 w 48"/>
                  <a:gd name="T23" fmla="*/ 6 h 30"/>
                  <a:gd name="T24" fmla="*/ 0 w 48"/>
                  <a:gd name="T25" fmla="*/ 6 h 30"/>
                  <a:gd name="T26" fmla="*/ 0 w 48"/>
                  <a:gd name="T27" fmla="*/ 12 h 30"/>
                  <a:gd name="T28" fmla="*/ 12 w 48"/>
                  <a:gd name="T29" fmla="*/ 18 h 30"/>
                  <a:gd name="T30" fmla="*/ 18 w 48"/>
                  <a:gd name="T31" fmla="*/ 24 h 30"/>
                  <a:gd name="T32" fmla="*/ 18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24"/>
                    </a:moveTo>
                    <a:lnTo>
                      <a:pt x="36" y="30"/>
                    </a:lnTo>
                    <a:lnTo>
                      <a:pt x="42" y="24"/>
                    </a:lnTo>
                    <a:lnTo>
                      <a:pt x="48" y="24"/>
                    </a:lnTo>
                    <a:lnTo>
                      <a:pt x="48" y="18"/>
                    </a:lnTo>
                    <a:lnTo>
                      <a:pt x="42" y="12"/>
                    </a:lnTo>
                    <a:lnTo>
                      <a:pt x="30" y="6"/>
                    </a:lnTo>
                    <a:lnTo>
                      <a:pt x="18" y="0"/>
                    </a:lnTo>
                    <a:lnTo>
                      <a:pt x="6" y="0"/>
                    </a:lnTo>
                    <a:lnTo>
                      <a:pt x="0" y="6"/>
                    </a:lnTo>
                    <a:lnTo>
                      <a:pt x="0" y="12"/>
                    </a:lnTo>
                    <a:lnTo>
                      <a:pt x="12" y="18"/>
                    </a:lnTo>
                    <a:lnTo>
                      <a:pt x="18" y="24"/>
                    </a:lnTo>
                    <a:close/>
                  </a:path>
                </a:pathLst>
              </a:custGeom>
              <a:solidFill>
                <a:srgbClr val="FA8086"/>
              </a:solidFill>
              <a:ln w="9525">
                <a:noFill/>
                <a:round/>
                <a:headEnd/>
                <a:tailEnd/>
              </a:ln>
            </p:spPr>
            <p:txBody>
              <a:bodyPr tIns="91440" bIns="91440"/>
              <a:lstStyle/>
              <a:p>
                <a:endParaRPr lang="en-US"/>
              </a:p>
            </p:txBody>
          </p:sp>
          <p:sp>
            <p:nvSpPr>
              <p:cNvPr id="23434" name="Freeform 642"/>
              <p:cNvSpPr>
                <a:spLocks/>
              </p:cNvSpPr>
              <p:nvPr/>
            </p:nvSpPr>
            <p:spPr bwMode="auto">
              <a:xfrm>
                <a:off x="4292" y="2819"/>
                <a:ext cx="18" cy="18"/>
              </a:xfrm>
              <a:custGeom>
                <a:avLst/>
                <a:gdLst>
                  <a:gd name="T0" fmla="*/ 6 w 18"/>
                  <a:gd name="T1" fmla="*/ 18 h 18"/>
                  <a:gd name="T2" fmla="*/ 18 w 18"/>
                  <a:gd name="T3" fmla="*/ 0 h 18"/>
                  <a:gd name="T4" fmla="*/ 6 w 18"/>
                  <a:gd name="T5" fmla="*/ 0 h 18"/>
                  <a:gd name="T6" fmla="*/ 0 w 18"/>
                  <a:gd name="T7" fmla="*/ 18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0"/>
                    </a:lnTo>
                    <a:lnTo>
                      <a:pt x="6" y="0"/>
                    </a:lnTo>
                    <a:lnTo>
                      <a:pt x="0" y="18"/>
                    </a:lnTo>
                    <a:lnTo>
                      <a:pt x="6" y="18"/>
                    </a:lnTo>
                    <a:close/>
                  </a:path>
                </a:pathLst>
              </a:custGeom>
              <a:solidFill>
                <a:srgbClr val="FA8086"/>
              </a:solidFill>
              <a:ln w="9525">
                <a:noFill/>
                <a:round/>
                <a:headEnd/>
                <a:tailEnd/>
              </a:ln>
            </p:spPr>
            <p:txBody>
              <a:bodyPr tIns="91440" bIns="91440"/>
              <a:lstStyle/>
              <a:p>
                <a:endParaRPr lang="en-US"/>
              </a:p>
            </p:txBody>
          </p:sp>
          <p:sp>
            <p:nvSpPr>
              <p:cNvPr id="23435" name="Line 643"/>
              <p:cNvSpPr>
                <a:spLocks noChangeShapeType="1"/>
              </p:cNvSpPr>
              <p:nvPr/>
            </p:nvSpPr>
            <p:spPr bwMode="auto">
              <a:xfrm>
                <a:off x="4304" y="2813"/>
                <a:ext cx="1" cy="6"/>
              </a:xfrm>
              <a:prstGeom prst="line">
                <a:avLst/>
              </a:prstGeom>
              <a:noFill/>
              <a:ln w="19050">
                <a:solidFill>
                  <a:srgbClr val="FA8086"/>
                </a:solidFill>
                <a:round/>
                <a:headEnd/>
                <a:tailEnd/>
              </a:ln>
            </p:spPr>
            <p:txBody>
              <a:bodyPr tIns="91440" bIns="91440"/>
              <a:lstStyle/>
              <a:p>
                <a:endParaRPr lang="en-US"/>
              </a:p>
            </p:txBody>
          </p:sp>
          <p:sp>
            <p:nvSpPr>
              <p:cNvPr id="23436" name="Freeform 644"/>
              <p:cNvSpPr>
                <a:spLocks/>
              </p:cNvSpPr>
              <p:nvPr/>
            </p:nvSpPr>
            <p:spPr bwMode="auto">
              <a:xfrm>
                <a:off x="4208" y="2777"/>
                <a:ext cx="48" cy="24"/>
              </a:xfrm>
              <a:custGeom>
                <a:avLst/>
                <a:gdLst>
                  <a:gd name="T0" fmla="*/ 24 w 48"/>
                  <a:gd name="T1" fmla="*/ 24 h 24"/>
                  <a:gd name="T2" fmla="*/ 36 w 48"/>
                  <a:gd name="T3" fmla="*/ 18 h 24"/>
                  <a:gd name="T4" fmla="*/ 48 w 48"/>
                  <a:gd name="T5" fmla="*/ 18 h 24"/>
                  <a:gd name="T6" fmla="*/ 48 w 48"/>
                  <a:gd name="T7" fmla="*/ 12 h 24"/>
                  <a:gd name="T8" fmla="*/ 48 w 48"/>
                  <a:gd name="T9" fmla="*/ 12 h 24"/>
                  <a:gd name="T10" fmla="*/ 48 w 48"/>
                  <a:gd name="T11" fmla="*/ 6 h 24"/>
                  <a:gd name="T12" fmla="*/ 36 w 48"/>
                  <a:gd name="T13" fmla="*/ 0 h 24"/>
                  <a:gd name="T14" fmla="*/ 24 w 48"/>
                  <a:gd name="T15" fmla="*/ 0 h 24"/>
                  <a:gd name="T16" fmla="*/ 24 w 48"/>
                  <a:gd name="T17" fmla="*/ 0 h 24"/>
                  <a:gd name="T18" fmla="*/ 12 w 48"/>
                  <a:gd name="T19" fmla="*/ 0 h 24"/>
                  <a:gd name="T20" fmla="*/ 0 w 48"/>
                  <a:gd name="T21" fmla="*/ 6 h 24"/>
                  <a:gd name="T22" fmla="*/ 0 w 48"/>
                  <a:gd name="T23" fmla="*/ 12 h 24"/>
                  <a:gd name="T24" fmla="*/ 0 w 48"/>
                  <a:gd name="T25" fmla="*/ 12 h 24"/>
                  <a:gd name="T26" fmla="*/ 0 w 48"/>
                  <a:gd name="T27" fmla="*/ 18 h 24"/>
                  <a:gd name="T28" fmla="*/ 12 w 48"/>
                  <a:gd name="T29" fmla="*/ 18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8"/>
                    </a:lnTo>
                    <a:lnTo>
                      <a:pt x="48" y="12"/>
                    </a:lnTo>
                    <a:lnTo>
                      <a:pt x="48" y="6"/>
                    </a:lnTo>
                    <a:lnTo>
                      <a:pt x="36" y="0"/>
                    </a:lnTo>
                    <a:lnTo>
                      <a:pt x="24" y="0"/>
                    </a:lnTo>
                    <a:lnTo>
                      <a:pt x="12" y="0"/>
                    </a:lnTo>
                    <a:lnTo>
                      <a:pt x="0" y="6"/>
                    </a:lnTo>
                    <a:lnTo>
                      <a:pt x="0" y="12"/>
                    </a:lnTo>
                    <a:lnTo>
                      <a:pt x="0" y="18"/>
                    </a:lnTo>
                    <a:lnTo>
                      <a:pt x="12" y="18"/>
                    </a:lnTo>
                    <a:lnTo>
                      <a:pt x="24" y="24"/>
                    </a:lnTo>
                    <a:close/>
                  </a:path>
                </a:pathLst>
              </a:custGeom>
              <a:solidFill>
                <a:srgbClr val="FA8086"/>
              </a:solidFill>
              <a:ln w="9525">
                <a:noFill/>
                <a:round/>
                <a:headEnd/>
                <a:tailEnd/>
              </a:ln>
            </p:spPr>
            <p:txBody>
              <a:bodyPr tIns="91440" bIns="91440"/>
              <a:lstStyle/>
              <a:p>
                <a:endParaRPr lang="en-US"/>
              </a:p>
            </p:txBody>
          </p:sp>
          <p:sp>
            <p:nvSpPr>
              <p:cNvPr id="23437" name="Rectangle 645"/>
              <p:cNvSpPr>
                <a:spLocks noChangeArrowheads="1"/>
              </p:cNvSpPr>
              <p:nvPr/>
            </p:nvSpPr>
            <p:spPr bwMode="auto">
              <a:xfrm>
                <a:off x="4226" y="2807"/>
                <a:ext cx="12" cy="18"/>
              </a:xfrm>
              <a:prstGeom prst="rect">
                <a:avLst/>
              </a:prstGeom>
              <a:solidFill>
                <a:srgbClr val="FA8086"/>
              </a:solidFill>
              <a:ln w="9525">
                <a:noFill/>
                <a:miter lim="800000"/>
                <a:headEnd/>
                <a:tailEnd/>
              </a:ln>
            </p:spPr>
            <p:txBody>
              <a:bodyPr tIns="91440" bIns="91440"/>
              <a:lstStyle/>
              <a:p>
                <a:endParaRPr lang="en-US"/>
              </a:p>
            </p:txBody>
          </p:sp>
          <p:sp>
            <p:nvSpPr>
              <p:cNvPr id="23438" name="Line 646"/>
              <p:cNvSpPr>
                <a:spLocks noChangeShapeType="1"/>
              </p:cNvSpPr>
              <p:nvPr/>
            </p:nvSpPr>
            <p:spPr bwMode="auto">
              <a:xfrm>
                <a:off x="4232" y="2795"/>
                <a:ext cx="1" cy="12"/>
              </a:xfrm>
              <a:prstGeom prst="line">
                <a:avLst/>
              </a:prstGeom>
              <a:noFill/>
              <a:ln w="19050">
                <a:solidFill>
                  <a:srgbClr val="FA8086"/>
                </a:solidFill>
                <a:round/>
                <a:headEnd/>
                <a:tailEnd/>
              </a:ln>
            </p:spPr>
            <p:txBody>
              <a:bodyPr tIns="91440" bIns="91440"/>
              <a:lstStyle/>
              <a:p>
                <a:endParaRPr lang="en-US"/>
              </a:p>
            </p:txBody>
          </p:sp>
          <p:sp>
            <p:nvSpPr>
              <p:cNvPr id="23439" name="Freeform 647"/>
              <p:cNvSpPr>
                <a:spLocks/>
              </p:cNvSpPr>
              <p:nvPr/>
            </p:nvSpPr>
            <p:spPr bwMode="auto">
              <a:xfrm>
                <a:off x="4130" y="2789"/>
                <a:ext cx="48" cy="24"/>
              </a:xfrm>
              <a:custGeom>
                <a:avLst/>
                <a:gdLst>
                  <a:gd name="T0" fmla="*/ 30 w 48"/>
                  <a:gd name="T1" fmla="*/ 24 h 24"/>
                  <a:gd name="T2" fmla="*/ 42 w 48"/>
                  <a:gd name="T3" fmla="*/ 18 h 24"/>
                  <a:gd name="T4" fmla="*/ 48 w 48"/>
                  <a:gd name="T5" fmla="*/ 12 h 24"/>
                  <a:gd name="T6" fmla="*/ 48 w 48"/>
                  <a:gd name="T7" fmla="*/ 6 h 24"/>
                  <a:gd name="T8" fmla="*/ 48 w 48"/>
                  <a:gd name="T9" fmla="*/ 6 h 24"/>
                  <a:gd name="T10" fmla="*/ 42 w 48"/>
                  <a:gd name="T11" fmla="*/ 0 h 24"/>
                  <a:gd name="T12" fmla="*/ 30 w 48"/>
                  <a:gd name="T13" fmla="*/ 0 h 24"/>
                  <a:gd name="T14" fmla="*/ 18 w 48"/>
                  <a:gd name="T15" fmla="*/ 6 h 24"/>
                  <a:gd name="T16" fmla="*/ 18 w 48"/>
                  <a:gd name="T17" fmla="*/ 6 h 24"/>
                  <a:gd name="T18" fmla="*/ 6 w 48"/>
                  <a:gd name="T19" fmla="*/ 12 h 24"/>
                  <a:gd name="T20" fmla="*/ 0 w 48"/>
                  <a:gd name="T21" fmla="*/ 18 h 24"/>
                  <a:gd name="T22" fmla="*/ 0 w 48"/>
                  <a:gd name="T23" fmla="*/ 24 h 24"/>
                  <a:gd name="T24" fmla="*/ 0 w 48"/>
                  <a:gd name="T25" fmla="*/ 24 h 24"/>
                  <a:gd name="T26" fmla="*/ 6 w 48"/>
                  <a:gd name="T27" fmla="*/ 24 h 24"/>
                  <a:gd name="T28" fmla="*/ 18 w 48"/>
                  <a:gd name="T29" fmla="*/ 24 h 24"/>
                  <a:gd name="T30" fmla="*/ 30 w 48"/>
                  <a:gd name="T31" fmla="*/ 24 h 24"/>
                  <a:gd name="T32" fmla="*/ 30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30" y="24"/>
                    </a:moveTo>
                    <a:lnTo>
                      <a:pt x="42" y="18"/>
                    </a:lnTo>
                    <a:lnTo>
                      <a:pt x="48" y="12"/>
                    </a:lnTo>
                    <a:lnTo>
                      <a:pt x="48" y="6"/>
                    </a:lnTo>
                    <a:lnTo>
                      <a:pt x="42" y="0"/>
                    </a:lnTo>
                    <a:lnTo>
                      <a:pt x="30" y="0"/>
                    </a:lnTo>
                    <a:lnTo>
                      <a:pt x="18" y="6"/>
                    </a:lnTo>
                    <a:lnTo>
                      <a:pt x="6" y="12"/>
                    </a:lnTo>
                    <a:lnTo>
                      <a:pt x="0" y="18"/>
                    </a:lnTo>
                    <a:lnTo>
                      <a:pt x="0" y="24"/>
                    </a:lnTo>
                    <a:lnTo>
                      <a:pt x="6" y="24"/>
                    </a:lnTo>
                    <a:lnTo>
                      <a:pt x="18" y="24"/>
                    </a:lnTo>
                    <a:lnTo>
                      <a:pt x="30" y="24"/>
                    </a:lnTo>
                    <a:close/>
                  </a:path>
                </a:pathLst>
              </a:custGeom>
              <a:solidFill>
                <a:srgbClr val="FA8086"/>
              </a:solidFill>
              <a:ln w="9525">
                <a:noFill/>
                <a:round/>
                <a:headEnd/>
                <a:tailEnd/>
              </a:ln>
            </p:spPr>
            <p:txBody>
              <a:bodyPr tIns="91440" bIns="91440"/>
              <a:lstStyle/>
              <a:p>
                <a:endParaRPr lang="en-US"/>
              </a:p>
            </p:txBody>
          </p:sp>
          <p:sp>
            <p:nvSpPr>
              <p:cNvPr id="23440" name="Freeform 648"/>
              <p:cNvSpPr>
                <a:spLocks/>
              </p:cNvSpPr>
              <p:nvPr/>
            </p:nvSpPr>
            <p:spPr bwMode="auto">
              <a:xfrm>
                <a:off x="4160" y="2819"/>
                <a:ext cx="12" cy="18"/>
              </a:xfrm>
              <a:custGeom>
                <a:avLst/>
                <a:gdLst>
                  <a:gd name="T0" fmla="*/ 12 w 12"/>
                  <a:gd name="T1" fmla="*/ 18 h 18"/>
                  <a:gd name="T2" fmla="*/ 6 w 12"/>
                  <a:gd name="T3" fmla="*/ 0 h 18"/>
                  <a:gd name="T4" fmla="*/ 0 w 12"/>
                  <a:gd name="T5" fmla="*/ 0 h 18"/>
                  <a:gd name="T6" fmla="*/ 6 w 12"/>
                  <a:gd name="T7" fmla="*/ 18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6" y="0"/>
                    </a:lnTo>
                    <a:lnTo>
                      <a:pt x="0" y="0"/>
                    </a:lnTo>
                    <a:lnTo>
                      <a:pt x="6" y="18"/>
                    </a:lnTo>
                    <a:lnTo>
                      <a:pt x="12" y="18"/>
                    </a:lnTo>
                    <a:close/>
                  </a:path>
                </a:pathLst>
              </a:custGeom>
              <a:solidFill>
                <a:srgbClr val="FA8086"/>
              </a:solidFill>
              <a:ln w="9525">
                <a:noFill/>
                <a:round/>
                <a:headEnd/>
                <a:tailEnd/>
              </a:ln>
            </p:spPr>
            <p:txBody>
              <a:bodyPr tIns="91440" bIns="91440"/>
              <a:lstStyle/>
              <a:p>
                <a:endParaRPr lang="en-US"/>
              </a:p>
            </p:txBody>
          </p:sp>
          <p:sp>
            <p:nvSpPr>
              <p:cNvPr id="23441" name="Line 649"/>
              <p:cNvSpPr>
                <a:spLocks noChangeShapeType="1"/>
              </p:cNvSpPr>
              <p:nvPr/>
            </p:nvSpPr>
            <p:spPr bwMode="auto">
              <a:xfrm>
                <a:off x="4160" y="2813"/>
                <a:ext cx="1" cy="6"/>
              </a:xfrm>
              <a:prstGeom prst="line">
                <a:avLst/>
              </a:prstGeom>
              <a:noFill/>
              <a:ln w="19050">
                <a:solidFill>
                  <a:srgbClr val="FA8086"/>
                </a:solidFill>
                <a:round/>
                <a:headEnd/>
                <a:tailEnd/>
              </a:ln>
            </p:spPr>
            <p:txBody>
              <a:bodyPr tIns="91440" bIns="91440"/>
              <a:lstStyle/>
              <a:p>
                <a:endParaRPr lang="en-US"/>
              </a:p>
            </p:txBody>
          </p:sp>
          <p:sp>
            <p:nvSpPr>
              <p:cNvPr id="23442" name="Freeform 650"/>
              <p:cNvSpPr>
                <a:spLocks/>
              </p:cNvSpPr>
              <p:nvPr/>
            </p:nvSpPr>
            <p:spPr bwMode="auto">
              <a:xfrm>
                <a:off x="4070" y="2825"/>
                <a:ext cx="36" cy="36"/>
              </a:xfrm>
              <a:custGeom>
                <a:avLst/>
                <a:gdLst>
                  <a:gd name="T0" fmla="*/ 24 w 36"/>
                  <a:gd name="T1" fmla="*/ 24 h 36"/>
                  <a:gd name="T2" fmla="*/ 30 w 36"/>
                  <a:gd name="T3" fmla="*/ 18 h 36"/>
                  <a:gd name="T4" fmla="*/ 36 w 36"/>
                  <a:gd name="T5" fmla="*/ 6 h 36"/>
                  <a:gd name="T6" fmla="*/ 36 w 36"/>
                  <a:gd name="T7" fmla="*/ 0 h 36"/>
                  <a:gd name="T8" fmla="*/ 36 w 36"/>
                  <a:gd name="T9" fmla="*/ 0 h 36"/>
                  <a:gd name="T10" fmla="*/ 30 w 36"/>
                  <a:gd name="T11" fmla="*/ 0 h 36"/>
                  <a:gd name="T12" fmla="*/ 18 w 36"/>
                  <a:gd name="T13" fmla="*/ 6 h 36"/>
                  <a:gd name="T14" fmla="*/ 12 w 36"/>
                  <a:gd name="T15" fmla="*/ 12 h 36"/>
                  <a:gd name="T16" fmla="*/ 12 w 36"/>
                  <a:gd name="T17" fmla="*/ 12 h 36"/>
                  <a:gd name="T18" fmla="*/ 0 w 36"/>
                  <a:gd name="T19" fmla="*/ 24 h 36"/>
                  <a:gd name="T20" fmla="*/ 0 w 36"/>
                  <a:gd name="T21" fmla="*/ 30 h 36"/>
                  <a:gd name="T22" fmla="*/ 0 w 36"/>
                  <a:gd name="T23" fmla="*/ 36 h 36"/>
                  <a:gd name="T24" fmla="*/ 0 w 36"/>
                  <a:gd name="T25" fmla="*/ 36 h 36"/>
                  <a:gd name="T26" fmla="*/ 6 w 36"/>
                  <a:gd name="T27" fmla="*/ 36 h 36"/>
                  <a:gd name="T28" fmla="*/ 12 w 36"/>
                  <a:gd name="T29" fmla="*/ 36 h 36"/>
                  <a:gd name="T30" fmla="*/ 24 w 36"/>
                  <a:gd name="T31" fmla="*/ 24 h 36"/>
                  <a:gd name="T32" fmla="*/ 24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24" y="24"/>
                    </a:moveTo>
                    <a:lnTo>
                      <a:pt x="30" y="18"/>
                    </a:lnTo>
                    <a:lnTo>
                      <a:pt x="36" y="6"/>
                    </a:lnTo>
                    <a:lnTo>
                      <a:pt x="36" y="0"/>
                    </a:lnTo>
                    <a:lnTo>
                      <a:pt x="30" y="0"/>
                    </a:lnTo>
                    <a:lnTo>
                      <a:pt x="18" y="6"/>
                    </a:lnTo>
                    <a:lnTo>
                      <a:pt x="12" y="12"/>
                    </a:lnTo>
                    <a:lnTo>
                      <a:pt x="0" y="24"/>
                    </a:lnTo>
                    <a:lnTo>
                      <a:pt x="0" y="30"/>
                    </a:lnTo>
                    <a:lnTo>
                      <a:pt x="0" y="36"/>
                    </a:lnTo>
                    <a:lnTo>
                      <a:pt x="6" y="36"/>
                    </a:lnTo>
                    <a:lnTo>
                      <a:pt x="12" y="36"/>
                    </a:lnTo>
                    <a:lnTo>
                      <a:pt x="24" y="24"/>
                    </a:lnTo>
                    <a:close/>
                  </a:path>
                </a:pathLst>
              </a:custGeom>
              <a:solidFill>
                <a:srgbClr val="FA8086"/>
              </a:solidFill>
              <a:ln w="9525">
                <a:noFill/>
                <a:round/>
                <a:headEnd/>
                <a:tailEnd/>
              </a:ln>
            </p:spPr>
            <p:txBody>
              <a:bodyPr tIns="91440" bIns="91440"/>
              <a:lstStyle/>
              <a:p>
                <a:endParaRPr lang="en-US"/>
              </a:p>
            </p:txBody>
          </p:sp>
          <p:sp>
            <p:nvSpPr>
              <p:cNvPr id="23443" name="Freeform 651"/>
              <p:cNvSpPr>
                <a:spLocks/>
              </p:cNvSpPr>
              <p:nvPr/>
            </p:nvSpPr>
            <p:spPr bwMode="auto">
              <a:xfrm>
                <a:off x="4100" y="2855"/>
                <a:ext cx="18" cy="18"/>
              </a:xfrm>
              <a:custGeom>
                <a:avLst/>
                <a:gdLst>
                  <a:gd name="T0" fmla="*/ 18 w 18"/>
                  <a:gd name="T1" fmla="*/ 12 h 18"/>
                  <a:gd name="T2" fmla="*/ 6 w 18"/>
                  <a:gd name="T3" fmla="*/ 0 h 18"/>
                  <a:gd name="T4" fmla="*/ 0 w 18"/>
                  <a:gd name="T5" fmla="*/ 6 h 18"/>
                  <a:gd name="T6" fmla="*/ 12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6"/>
                    </a:lnTo>
                    <a:lnTo>
                      <a:pt x="12" y="18"/>
                    </a:lnTo>
                    <a:lnTo>
                      <a:pt x="18" y="12"/>
                    </a:lnTo>
                    <a:close/>
                  </a:path>
                </a:pathLst>
              </a:custGeom>
              <a:solidFill>
                <a:srgbClr val="FA8086"/>
              </a:solidFill>
              <a:ln w="9525">
                <a:noFill/>
                <a:round/>
                <a:headEnd/>
                <a:tailEnd/>
              </a:ln>
            </p:spPr>
            <p:txBody>
              <a:bodyPr tIns="91440" bIns="91440"/>
              <a:lstStyle/>
              <a:p>
                <a:endParaRPr lang="en-US"/>
              </a:p>
            </p:txBody>
          </p:sp>
          <p:sp>
            <p:nvSpPr>
              <p:cNvPr id="23444" name="Line 652"/>
              <p:cNvSpPr>
                <a:spLocks noChangeShapeType="1"/>
              </p:cNvSpPr>
              <p:nvPr/>
            </p:nvSpPr>
            <p:spPr bwMode="auto">
              <a:xfrm>
                <a:off x="4094" y="2849"/>
                <a:ext cx="6" cy="6"/>
              </a:xfrm>
              <a:prstGeom prst="line">
                <a:avLst/>
              </a:prstGeom>
              <a:noFill/>
              <a:ln w="19050">
                <a:solidFill>
                  <a:srgbClr val="FA8086"/>
                </a:solidFill>
                <a:round/>
                <a:headEnd/>
                <a:tailEnd/>
              </a:ln>
            </p:spPr>
            <p:txBody>
              <a:bodyPr tIns="91440" bIns="91440"/>
              <a:lstStyle/>
              <a:p>
                <a:endParaRPr lang="en-US"/>
              </a:p>
            </p:txBody>
          </p:sp>
          <p:sp>
            <p:nvSpPr>
              <p:cNvPr id="23445" name="Freeform 653"/>
              <p:cNvSpPr>
                <a:spLocks/>
              </p:cNvSpPr>
              <p:nvPr/>
            </p:nvSpPr>
            <p:spPr bwMode="auto">
              <a:xfrm>
                <a:off x="4028" y="2885"/>
                <a:ext cx="30" cy="48"/>
              </a:xfrm>
              <a:custGeom>
                <a:avLst/>
                <a:gdLst>
                  <a:gd name="T0" fmla="*/ 24 w 30"/>
                  <a:gd name="T1" fmla="*/ 24 h 48"/>
                  <a:gd name="T2" fmla="*/ 30 w 30"/>
                  <a:gd name="T3" fmla="*/ 12 h 48"/>
                  <a:gd name="T4" fmla="*/ 30 w 30"/>
                  <a:gd name="T5" fmla="*/ 6 h 48"/>
                  <a:gd name="T6" fmla="*/ 24 w 30"/>
                  <a:gd name="T7" fmla="*/ 0 h 48"/>
                  <a:gd name="T8" fmla="*/ 24 w 30"/>
                  <a:gd name="T9" fmla="*/ 0 h 48"/>
                  <a:gd name="T10" fmla="*/ 18 w 30"/>
                  <a:gd name="T11" fmla="*/ 0 h 48"/>
                  <a:gd name="T12" fmla="*/ 12 w 30"/>
                  <a:gd name="T13" fmla="*/ 6 h 48"/>
                  <a:gd name="T14" fmla="*/ 6 w 30"/>
                  <a:gd name="T15" fmla="*/ 18 h 48"/>
                  <a:gd name="T16" fmla="*/ 6 w 30"/>
                  <a:gd name="T17" fmla="*/ 18 h 48"/>
                  <a:gd name="T18" fmla="*/ 0 w 30"/>
                  <a:gd name="T19" fmla="*/ 30 h 48"/>
                  <a:gd name="T20" fmla="*/ 0 w 30"/>
                  <a:gd name="T21" fmla="*/ 42 h 48"/>
                  <a:gd name="T22" fmla="*/ 6 w 30"/>
                  <a:gd name="T23" fmla="*/ 48 h 48"/>
                  <a:gd name="T24" fmla="*/ 6 w 30"/>
                  <a:gd name="T25" fmla="*/ 48 h 48"/>
                  <a:gd name="T26" fmla="*/ 12 w 30"/>
                  <a:gd name="T27" fmla="*/ 42 h 48"/>
                  <a:gd name="T28" fmla="*/ 18 w 30"/>
                  <a:gd name="T29" fmla="*/ 36 h 48"/>
                  <a:gd name="T30" fmla="*/ 24 w 30"/>
                  <a:gd name="T31" fmla="*/ 24 h 48"/>
                  <a:gd name="T32" fmla="*/ 24 w 30"/>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24"/>
                    </a:moveTo>
                    <a:lnTo>
                      <a:pt x="30" y="12"/>
                    </a:lnTo>
                    <a:lnTo>
                      <a:pt x="30" y="6"/>
                    </a:lnTo>
                    <a:lnTo>
                      <a:pt x="24" y="0"/>
                    </a:lnTo>
                    <a:lnTo>
                      <a:pt x="18" y="0"/>
                    </a:lnTo>
                    <a:lnTo>
                      <a:pt x="12" y="6"/>
                    </a:lnTo>
                    <a:lnTo>
                      <a:pt x="6" y="18"/>
                    </a:lnTo>
                    <a:lnTo>
                      <a:pt x="0" y="30"/>
                    </a:lnTo>
                    <a:lnTo>
                      <a:pt x="0" y="42"/>
                    </a:lnTo>
                    <a:lnTo>
                      <a:pt x="6" y="48"/>
                    </a:lnTo>
                    <a:lnTo>
                      <a:pt x="12" y="42"/>
                    </a:lnTo>
                    <a:lnTo>
                      <a:pt x="18" y="36"/>
                    </a:lnTo>
                    <a:lnTo>
                      <a:pt x="24" y="24"/>
                    </a:lnTo>
                    <a:close/>
                  </a:path>
                </a:pathLst>
              </a:custGeom>
              <a:solidFill>
                <a:srgbClr val="FA8086"/>
              </a:solidFill>
              <a:ln w="9525">
                <a:noFill/>
                <a:round/>
                <a:headEnd/>
                <a:tailEnd/>
              </a:ln>
            </p:spPr>
            <p:txBody>
              <a:bodyPr tIns="91440" bIns="91440"/>
              <a:lstStyle/>
              <a:p>
                <a:endParaRPr lang="en-US"/>
              </a:p>
            </p:txBody>
          </p:sp>
          <p:sp>
            <p:nvSpPr>
              <p:cNvPr id="23446" name="Freeform 654"/>
              <p:cNvSpPr>
                <a:spLocks/>
              </p:cNvSpPr>
              <p:nvPr/>
            </p:nvSpPr>
            <p:spPr bwMode="auto">
              <a:xfrm>
                <a:off x="4058" y="2909"/>
                <a:ext cx="24" cy="18"/>
              </a:xfrm>
              <a:custGeom>
                <a:avLst/>
                <a:gdLst>
                  <a:gd name="T0" fmla="*/ 24 w 24"/>
                  <a:gd name="T1" fmla="*/ 6 h 18"/>
                  <a:gd name="T2" fmla="*/ 6 w 24"/>
                  <a:gd name="T3" fmla="*/ 0 h 18"/>
                  <a:gd name="T4" fmla="*/ 0 w 24"/>
                  <a:gd name="T5" fmla="*/ 12 h 18"/>
                  <a:gd name="T6" fmla="*/ 18 w 24"/>
                  <a:gd name="T7" fmla="*/ 18 h 18"/>
                  <a:gd name="T8" fmla="*/ 24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6"/>
                    </a:moveTo>
                    <a:lnTo>
                      <a:pt x="6" y="0"/>
                    </a:lnTo>
                    <a:lnTo>
                      <a:pt x="0" y="12"/>
                    </a:lnTo>
                    <a:lnTo>
                      <a:pt x="18" y="18"/>
                    </a:lnTo>
                    <a:lnTo>
                      <a:pt x="24" y="6"/>
                    </a:lnTo>
                    <a:close/>
                  </a:path>
                </a:pathLst>
              </a:custGeom>
              <a:solidFill>
                <a:srgbClr val="FA8086"/>
              </a:solidFill>
              <a:ln w="9525">
                <a:noFill/>
                <a:round/>
                <a:headEnd/>
                <a:tailEnd/>
              </a:ln>
            </p:spPr>
            <p:txBody>
              <a:bodyPr tIns="91440" bIns="91440"/>
              <a:lstStyle/>
              <a:p>
                <a:endParaRPr lang="en-US"/>
              </a:p>
            </p:txBody>
          </p:sp>
          <p:sp>
            <p:nvSpPr>
              <p:cNvPr id="23447" name="Line 655"/>
              <p:cNvSpPr>
                <a:spLocks noChangeShapeType="1"/>
              </p:cNvSpPr>
              <p:nvPr/>
            </p:nvSpPr>
            <p:spPr bwMode="auto">
              <a:xfrm>
                <a:off x="4052" y="2909"/>
                <a:ext cx="6" cy="6"/>
              </a:xfrm>
              <a:prstGeom prst="line">
                <a:avLst/>
              </a:prstGeom>
              <a:noFill/>
              <a:ln w="19050">
                <a:solidFill>
                  <a:srgbClr val="FA8086"/>
                </a:solidFill>
                <a:round/>
                <a:headEnd/>
                <a:tailEnd/>
              </a:ln>
            </p:spPr>
            <p:txBody>
              <a:bodyPr tIns="91440" bIns="91440"/>
              <a:lstStyle/>
              <a:p>
                <a:endParaRPr lang="en-US"/>
              </a:p>
            </p:txBody>
          </p:sp>
          <p:sp>
            <p:nvSpPr>
              <p:cNvPr id="23448" name="Freeform 656"/>
              <p:cNvSpPr>
                <a:spLocks/>
              </p:cNvSpPr>
              <p:nvPr/>
            </p:nvSpPr>
            <p:spPr bwMode="auto">
              <a:xfrm>
                <a:off x="4088" y="1919"/>
                <a:ext cx="378" cy="354"/>
              </a:xfrm>
              <a:custGeom>
                <a:avLst/>
                <a:gdLst>
                  <a:gd name="T0" fmla="*/ 378 w 378"/>
                  <a:gd name="T1" fmla="*/ 180 h 354"/>
                  <a:gd name="T2" fmla="*/ 348 w 378"/>
                  <a:gd name="T3" fmla="*/ 90 h 354"/>
                  <a:gd name="T4" fmla="*/ 282 w 378"/>
                  <a:gd name="T5" fmla="*/ 24 h 354"/>
                  <a:gd name="T6" fmla="*/ 192 w 378"/>
                  <a:gd name="T7" fmla="*/ 0 h 354"/>
                  <a:gd name="T8" fmla="*/ 192 w 378"/>
                  <a:gd name="T9" fmla="*/ 0 h 354"/>
                  <a:gd name="T10" fmla="*/ 96 w 378"/>
                  <a:gd name="T11" fmla="*/ 24 h 354"/>
                  <a:gd name="T12" fmla="*/ 30 w 378"/>
                  <a:gd name="T13" fmla="*/ 90 h 354"/>
                  <a:gd name="T14" fmla="*/ 0 w 378"/>
                  <a:gd name="T15" fmla="*/ 180 h 354"/>
                  <a:gd name="T16" fmla="*/ 0 w 378"/>
                  <a:gd name="T17" fmla="*/ 180 h 354"/>
                  <a:gd name="T18" fmla="*/ 30 w 378"/>
                  <a:gd name="T19" fmla="*/ 270 h 354"/>
                  <a:gd name="T20" fmla="*/ 96 w 378"/>
                  <a:gd name="T21" fmla="*/ 330 h 354"/>
                  <a:gd name="T22" fmla="*/ 192 w 378"/>
                  <a:gd name="T23" fmla="*/ 354 h 354"/>
                  <a:gd name="T24" fmla="*/ 192 w 378"/>
                  <a:gd name="T25" fmla="*/ 354 h 354"/>
                  <a:gd name="T26" fmla="*/ 282 w 378"/>
                  <a:gd name="T27" fmla="*/ 330 h 354"/>
                  <a:gd name="T28" fmla="*/ 348 w 378"/>
                  <a:gd name="T29" fmla="*/ 270 h 354"/>
                  <a:gd name="T30" fmla="*/ 378 w 378"/>
                  <a:gd name="T31" fmla="*/ 180 h 354"/>
                  <a:gd name="T32" fmla="*/ 378 w 378"/>
                  <a:gd name="T33" fmla="*/ 180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8"/>
                  <a:gd name="T52" fmla="*/ 0 h 354"/>
                  <a:gd name="T53" fmla="*/ 378 w 378"/>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8" h="354">
                    <a:moveTo>
                      <a:pt x="378" y="180"/>
                    </a:moveTo>
                    <a:lnTo>
                      <a:pt x="348" y="90"/>
                    </a:lnTo>
                    <a:lnTo>
                      <a:pt x="282" y="24"/>
                    </a:lnTo>
                    <a:lnTo>
                      <a:pt x="192" y="0"/>
                    </a:lnTo>
                    <a:lnTo>
                      <a:pt x="96" y="24"/>
                    </a:lnTo>
                    <a:lnTo>
                      <a:pt x="30" y="90"/>
                    </a:lnTo>
                    <a:lnTo>
                      <a:pt x="0" y="180"/>
                    </a:lnTo>
                    <a:lnTo>
                      <a:pt x="30" y="270"/>
                    </a:lnTo>
                    <a:lnTo>
                      <a:pt x="96" y="330"/>
                    </a:lnTo>
                    <a:lnTo>
                      <a:pt x="192" y="354"/>
                    </a:lnTo>
                    <a:lnTo>
                      <a:pt x="282" y="330"/>
                    </a:lnTo>
                    <a:lnTo>
                      <a:pt x="348" y="270"/>
                    </a:lnTo>
                    <a:lnTo>
                      <a:pt x="378" y="180"/>
                    </a:lnTo>
                    <a:close/>
                  </a:path>
                </a:pathLst>
              </a:custGeom>
              <a:solidFill>
                <a:srgbClr val="7ECFE2"/>
              </a:solidFill>
              <a:ln w="9525">
                <a:noFill/>
                <a:round/>
                <a:headEnd/>
                <a:tailEnd/>
              </a:ln>
            </p:spPr>
            <p:txBody>
              <a:bodyPr tIns="91440" bIns="91440"/>
              <a:lstStyle/>
              <a:p>
                <a:endParaRPr lang="en-US"/>
              </a:p>
            </p:txBody>
          </p:sp>
          <p:sp>
            <p:nvSpPr>
              <p:cNvPr id="23449" name="Freeform 657"/>
              <p:cNvSpPr>
                <a:spLocks/>
              </p:cNvSpPr>
              <p:nvPr/>
            </p:nvSpPr>
            <p:spPr bwMode="auto">
              <a:xfrm>
                <a:off x="4088" y="1919"/>
                <a:ext cx="378" cy="354"/>
              </a:xfrm>
              <a:custGeom>
                <a:avLst/>
                <a:gdLst>
                  <a:gd name="T0" fmla="*/ 378 w 378"/>
                  <a:gd name="T1" fmla="*/ 180 h 354"/>
                  <a:gd name="T2" fmla="*/ 348 w 378"/>
                  <a:gd name="T3" fmla="*/ 90 h 354"/>
                  <a:gd name="T4" fmla="*/ 282 w 378"/>
                  <a:gd name="T5" fmla="*/ 24 h 354"/>
                  <a:gd name="T6" fmla="*/ 192 w 378"/>
                  <a:gd name="T7" fmla="*/ 0 h 354"/>
                  <a:gd name="T8" fmla="*/ 192 w 378"/>
                  <a:gd name="T9" fmla="*/ 0 h 354"/>
                  <a:gd name="T10" fmla="*/ 96 w 378"/>
                  <a:gd name="T11" fmla="*/ 24 h 354"/>
                  <a:gd name="T12" fmla="*/ 30 w 378"/>
                  <a:gd name="T13" fmla="*/ 90 h 354"/>
                  <a:gd name="T14" fmla="*/ 0 w 378"/>
                  <a:gd name="T15" fmla="*/ 180 h 354"/>
                  <a:gd name="T16" fmla="*/ 0 w 378"/>
                  <a:gd name="T17" fmla="*/ 180 h 354"/>
                  <a:gd name="T18" fmla="*/ 30 w 378"/>
                  <a:gd name="T19" fmla="*/ 270 h 354"/>
                  <a:gd name="T20" fmla="*/ 96 w 378"/>
                  <a:gd name="T21" fmla="*/ 330 h 354"/>
                  <a:gd name="T22" fmla="*/ 192 w 378"/>
                  <a:gd name="T23" fmla="*/ 354 h 354"/>
                  <a:gd name="T24" fmla="*/ 192 w 378"/>
                  <a:gd name="T25" fmla="*/ 354 h 354"/>
                  <a:gd name="T26" fmla="*/ 282 w 378"/>
                  <a:gd name="T27" fmla="*/ 330 h 354"/>
                  <a:gd name="T28" fmla="*/ 348 w 378"/>
                  <a:gd name="T29" fmla="*/ 270 h 354"/>
                  <a:gd name="T30" fmla="*/ 378 w 378"/>
                  <a:gd name="T31" fmla="*/ 180 h 354"/>
                  <a:gd name="T32" fmla="*/ 378 w 378"/>
                  <a:gd name="T33" fmla="*/ 180 h 354"/>
                  <a:gd name="T34" fmla="*/ 378 w 378"/>
                  <a:gd name="T35" fmla="*/ 180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8"/>
                  <a:gd name="T55" fmla="*/ 0 h 354"/>
                  <a:gd name="T56" fmla="*/ 378 w 378"/>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8" h="354">
                    <a:moveTo>
                      <a:pt x="378" y="180"/>
                    </a:moveTo>
                    <a:lnTo>
                      <a:pt x="348" y="90"/>
                    </a:lnTo>
                    <a:lnTo>
                      <a:pt x="282" y="24"/>
                    </a:lnTo>
                    <a:lnTo>
                      <a:pt x="192" y="0"/>
                    </a:lnTo>
                    <a:lnTo>
                      <a:pt x="96" y="24"/>
                    </a:lnTo>
                    <a:lnTo>
                      <a:pt x="30" y="90"/>
                    </a:lnTo>
                    <a:lnTo>
                      <a:pt x="0" y="180"/>
                    </a:lnTo>
                    <a:lnTo>
                      <a:pt x="30" y="270"/>
                    </a:lnTo>
                    <a:lnTo>
                      <a:pt x="96" y="330"/>
                    </a:lnTo>
                    <a:lnTo>
                      <a:pt x="192" y="354"/>
                    </a:lnTo>
                    <a:lnTo>
                      <a:pt x="282" y="330"/>
                    </a:lnTo>
                    <a:lnTo>
                      <a:pt x="348" y="270"/>
                    </a:lnTo>
                    <a:lnTo>
                      <a:pt x="378" y="180"/>
                    </a:lnTo>
                  </a:path>
                </a:pathLst>
              </a:custGeom>
              <a:noFill/>
              <a:ln w="9525">
                <a:solidFill>
                  <a:srgbClr val="000000"/>
                </a:solidFill>
                <a:prstDash val="solid"/>
                <a:round/>
                <a:headEnd/>
                <a:tailEnd/>
              </a:ln>
            </p:spPr>
            <p:txBody>
              <a:bodyPr tIns="91440" bIns="91440"/>
              <a:lstStyle/>
              <a:p>
                <a:endParaRPr lang="en-US"/>
              </a:p>
            </p:txBody>
          </p:sp>
          <p:sp>
            <p:nvSpPr>
              <p:cNvPr id="23450" name="Freeform 658"/>
              <p:cNvSpPr>
                <a:spLocks/>
              </p:cNvSpPr>
              <p:nvPr/>
            </p:nvSpPr>
            <p:spPr bwMode="auto">
              <a:xfrm>
                <a:off x="4262" y="2231"/>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2"/>
                    </a:lnTo>
                    <a:lnTo>
                      <a:pt x="6"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451" name="Freeform 659"/>
              <p:cNvSpPr>
                <a:spLocks/>
              </p:cNvSpPr>
              <p:nvPr/>
            </p:nvSpPr>
            <p:spPr bwMode="auto">
              <a:xfrm>
                <a:off x="4262" y="2231"/>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2"/>
                    </a:lnTo>
                    <a:lnTo>
                      <a:pt x="6" y="18"/>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452" name="Freeform 660"/>
              <p:cNvSpPr>
                <a:spLocks/>
              </p:cNvSpPr>
              <p:nvPr/>
            </p:nvSpPr>
            <p:spPr bwMode="auto">
              <a:xfrm>
                <a:off x="4280" y="22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453" name="Freeform 661"/>
              <p:cNvSpPr>
                <a:spLocks/>
              </p:cNvSpPr>
              <p:nvPr/>
            </p:nvSpPr>
            <p:spPr bwMode="auto">
              <a:xfrm>
                <a:off x="4280" y="22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454" name="Freeform 662"/>
              <p:cNvSpPr>
                <a:spLocks/>
              </p:cNvSpPr>
              <p:nvPr/>
            </p:nvSpPr>
            <p:spPr bwMode="auto">
              <a:xfrm>
                <a:off x="4298" y="223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455" name="Freeform 663"/>
              <p:cNvSpPr>
                <a:spLocks/>
              </p:cNvSpPr>
              <p:nvPr/>
            </p:nvSpPr>
            <p:spPr bwMode="auto">
              <a:xfrm>
                <a:off x="4298" y="223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456" name="Freeform 664"/>
              <p:cNvSpPr>
                <a:spLocks/>
              </p:cNvSpPr>
              <p:nvPr/>
            </p:nvSpPr>
            <p:spPr bwMode="auto">
              <a:xfrm>
                <a:off x="4316" y="2225"/>
                <a:ext cx="12" cy="18"/>
              </a:xfrm>
              <a:custGeom>
                <a:avLst/>
                <a:gdLst>
                  <a:gd name="T0" fmla="*/ 12 w 12"/>
                  <a:gd name="T1" fmla="*/ 6 h 18"/>
                  <a:gd name="T2" fmla="*/ 12 w 12"/>
                  <a:gd name="T3" fmla="*/ 6 h 18"/>
                  <a:gd name="T4" fmla="*/ 6 w 12"/>
                  <a:gd name="T5" fmla="*/ 0 h 18"/>
                  <a:gd name="T6" fmla="*/ 0 w 12"/>
                  <a:gd name="T7" fmla="*/ 0 h 18"/>
                  <a:gd name="T8" fmla="*/ 0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2 h 18"/>
                  <a:gd name="T24" fmla="*/ 6 w 12"/>
                  <a:gd name="T25" fmla="*/ 12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6" y="0"/>
                    </a:lnTo>
                    <a:lnTo>
                      <a:pt x="0" y="0"/>
                    </a:lnTo>
                    <a:lnTo>
                      <a:pt x="0" y="6"/>
                    </a:lnTo>
                    <a:lnTo>
                      <a:pt x="0" y="12"/>
                    </a:lnTo>
                    <a:lnTo>
                      <a:pt x="0" y="18"/>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457" name="Freeform 665"/>
              <p:cNvSpPr>
                <a:spLocks/>
              </p:cNvSpPr>
              <p:nvPr/>
            </p:nvSpPr>
            <p:spPr bwMode="auto">
              <a:xfrm>
                <a:off x="4316" y="2225"/>
                <a:ext cx="12" cy="18"/>
              </a:xfrm>
              <a:custGeom>
                <a:avLst/>
                <a:gdLst>
                  <a:gd name="T0" fmla="*/ 12 w 12"/>
                  <a:gd name="T1" fmla="*/ 6 h 18"/>
                  <a:gd name="T2" fmla="*/ 12 w 12"/>
                  <a:gd name="T3" fmla="*/ 6 h 18"/>
                  <a:gd name="T4" fmla="*/ 6 w 12"/>
                  <a:gd name="T5" fmla="*/ 0 h 18"/>
                  <a:gd name="T6" fmla="*/ 0 w 12"/>
                  <a:gd name="T7" fmla="*/ 0 h 18"/>
                  <a:gd name="T8" fmla="*/ 0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2 h 18"/>
                  <a:gd name="T24" fmla="*/ 6 w 12"/>
                  <a:gd name="T25" fmla="*/ 12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6" y="0"/>
                    </a:lnTo>
                    <a:lnTo>
                      <a:pt x="0" y="0"/>
                    </a:lnTo>
                    <a:lnTo>
                      <a:pt x="0" y="6"/>
                    </a:lnTo>
                    <a:lnTo>
                      <a:pt x="0" y="12"/>
                    </a:lnTo>
                    <a:lnTo>
                      <a:pt x="0" y="18"/>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458" name="Freeform 666"/>
              <p:cNvSpPr>
                <a:spLocks/>
              </p:cNvSpPr>
              <p:nvPr/>
            </p:nvSpPr>
            <p:spPr bwMode="auto">
              <a:xfrm>
                <a:off x="4328" y="2219"/>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6"/>
                    </a:lnTo>
                    <a:lnTo>
                      <a:pt x="6" y="0"/>
                    </a:lnTo>
                    <a:lnTo>
                      <a:pt x="0" y="6"/>
                    </a:lnTo>
                    <a:lnTo>
                      <a:pt x="0" y="12"/>
                    </a:lnTo>
                    <a:lnTo>
                      <a:pt x="6" y="12"/>
                    </a:lnTo>
                    <a:lnTo>
                      <a:pt x="6" y="18"/>
                    </a:lnTo>
                    <a:lnTo>
                      <a:pt x="12" y="18"/>
                    </a:lnTo>
                    <a:lnTo>
                      <a:pt x="12" y="12"/>
                    </a:lnTo>
                    <a:lnTo>
                      <a:pt x="18" y="12"/>
                    </a:lnTo>
                    <a:lnTo>
                      <a:pt x="12" y="6"/>
                    </a:lnTo>
                    <a:close/>
                  </a:path>
                </a:pathLst>
              </a:custGeom>
              <a:solidFill>
                <a:srgbClr val="FFFF4B"/>
              </a:solidFill>
              <a:ln w="9525">
                <a:noFill/>
                <a:round/>
                <a:headEnd/>
                <a:tailEnd/>
              </a:ln>
            </p:spPr>
            <p:txBody>
              <a:bodyPr tIns="91440" bIns="91440"/>
              <a:lstStyle/>
              <a:p>
                <a:endParaRPr lang="en-US"/>
              </a:p>
            </p:txBody>
          </p:sp>
          <p:sp>
            <p:nvSpPr>
              <p:cNvPr id="23459" name="Freeform 667"/>
              <p:cNvSpPr>
                <a:spLocks/>
              </p:cNvSpPr>
              <p:nvPr/>
            </p:nvSpPr>
            <p:spPr bwMode="auto">
              <a:xfrm>
                <a:off x="4328" y="2219"/>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2 w 18"/>
                  <a:gd name="T31" fmla="*/ 6 h 18"/>
                  <a:gd name="T32" fmla="*/ 12 w 18"/>
                  <a:gd name="T33" fmla="*/ 6 h 18"/>
                  <a:gd name="T34" fmla="*/ 12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6"/>
                    </a:moveTo>
                    <a:lnTo>
                      <a:pt x="12" y="6"/>
                    </a:lnTo>
                    <a:lnTo>
                      <a:pt x="6" y="0"/>
                    </a:lnTo>
                    <a:lnTo>
                      <a:pt x="0" y="6"/>
                    </a:lnTo>
                    <a:lnTo>
                      <a:pt x="0" y="12"/>
                    </a:lnTo>
                    <a:lnTo>
                      <a:pt x="6" y="12"/>
                    </a:lnTo>
                    <a:lnTo>
                      <a:pt x="6" y="18"/>
                    </a:lnTo>
                    <a:lnTo>
                      <a:pt x="12" y="18"/>
                    </a:lnTo>
                    <a:lnTo>
                      <a:pt x="12" y="12"/>
                    </a:lnTo>
                    <a:lnTo>
                      <a:pt x="18"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460" name="Freeform 668"/>
              <p:cNvSpPr>
                <a:spLocks/>
              </p:cNvSpPr>
              <p:nvPr/>
            </p:nvSpPr>
            <p:spPr bwMode="auto">
              <a:xfrm>
                <a:off x="4346" y="2213"/>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461" name="Freeform 669"/>
              <p:cNvSpPr>
                <a:spLocks/>
              </p:cNvSpPr>
              <p:nvPr/>
            </p:nvSpPr>
            <p:spPr bwMode="auto">
              <a:xfrm>
                <a:off x="4346" y="2213"/>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462" name="Freeform 670"/>
              <p:cNvSpPr>
                <a:spLocks/>
              </p:cNvSpPr>
              <p:nvPr/>
            </p:nvSpPr>
            <p:spPr bwMode="auto">
              <a:xfrm>
                <a:off x="4358" y="2207"/>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463" name="Freeform 671"/>
              <p:cNvSpPr>
                <a:spLocks/>
              </p:cNvSpPr>
              <p:nvPr/>
            </p:nvSpPr>
            <p:spPr bwMode="auto">
              <a:xfrm>
                <a:off x="4358" y="2207"/>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464" name="Freeform 672"/>
              <p:cNvSpPr>
                <a:spLocks/>
              </p:cNvSpPr>
              <p:nvPr/>
            </p:nvSpPr>
            <p:spPr bwMode="auto">
              <a:xfrm>
                <a:off x="4370" y="2195"/>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465" name="Freeform 673"/>
              <p:cNvSpPr>
                <a:spLocks/>
              </p:cNvSpPr>
              <p:nvPr/>
            </p:nvSpPr>
            <p:spPr bwMode="auto">
              <a:xfrm>
                <a:off x="4370" y="2195"/>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6" y="12"/>
                    </a:lnTo>
                    <a:lnTo>
                      <a:pt x="12"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466" name="Freeform 674"/>
              <p:cNvSpPr>
                <a:spLocks/>
              </p:cNvSpPr>
              <p:nvPr/>
            </p:nvSpPr>
            <p:spPr bwMode="auto">
              <a:xfrm>
                <a:off x="4382" y="2183"/>
                <a:ext cx="18" cy="12"/>
              </a:xfrm>
              <a:custGeom>
                <a:avLst/>
                <a:gdLst>
                  <a:gd name="T0" fmla="*/ 12 w 18"/>
                  <a:gd name="T1" fmla="*/ 0 h 12"/>
                  <a:gd name="T2" fmla="*/ 12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467" name="Freeform 675"/>
              <p:cNvSpPr>
                <a:spLocks/>
              </p:cNvSpPr>
              <p:nvPr/>
            </p:nvSpPr>
            <p:spPr bwMode="auto">
              <a:xfrm>
                <a:off x="4382" y="2183"/>
                <a:ext cx="18" cy="12"/>
              </a:xfrm>
              <a:custGeom>
                <a:avLst/>
                <a:gdLst>
                  <a:gd name="T0" fmla="*/ 12 w 18"/>
                  <a:gd name="T1" fmla="*/ 0 h 12"/>
                  <a:gd name="T2" fmla="*/ 12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468" name="Freeform 676"/>
              <p:cNvSpPr>
                <a:spLocks/>
              </p:cNvSpPr>
              <p:nvPr/>
            </p:nvSpPr>
            <p:spPr bwMode="auto">
              <a:xfrm>
                <a:off x="4394" y="2171"/>
                <a:ext cx="12" cy="12"/>
              </a:xfrm>
              <a:custGeom>
                <a:avLst/>
                <a:gdLst>
                  <a:gd name="T0" fmla="*/ 12 w 12"/>
                  <a:gd name="T1" fmla="*/ 0 h 12"/>
                  <a:gd name="T2" fmla="*/ 6 w 12"/>
                  <a:gd name="T3" fmla="*/ 0 h 12"/>
                  <a:gd name="T4" fmla="*/ 6 w 12"/>
                  <a:gd name="T5" fmla="*/ 0 h 12"/>
                  <a:gd name="T6" fmla="*/ 0 w 12"/>
                  <a:gd name="T7" fmla="*/ 6 h 12"/>
                  <a:gd name="T8" fmla="*/ 0 w 12"/>
                  <a:gd name="T9" fmla="*/ 6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469" name="Freeform 677"/>
              <p:cNvSpPr>
                <a:spLocks/>
              </p:cNvSpPr>
              <p:nvPr/>
            </p:nvSpPr>
            <p:spPr bwMode="auto">
              <a:xfrm>
                <a:off x="4394" y="2171"/>
                <a:ext cx="12" cy="12"/>
              </a:xfrm>
              <a:custGeom>
                <a:avLst/>
                <a:gdLst>
                  <a:gd name="T0" fmla="*/ 12 w 12"/>
                  <a:gd name="T1" fmla="*/ 0 h 12"/>
                  <a:gd name="T2" fmla="*/ 6 w 12"/>
                  <a:gd name="T3" fmla="*/ 0 h 12"/>
                  <a:gd name="T4" fmla="*/ 6 w 12"/>
                  <a:gd name="T5" fmla="*/ 0 h 12"/>
                  <a:gd name="T6" fmla="*/ 0 w 12"/>
                  <a:gd name="T7" fmla="*/ 6 h 12"/>
                  <a:gd name="T8" fmla="*/ 0 w 12"/>
                  <a:gd name="T9" fmla="*/ 6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470" name="Freeform 678"/>
              <p:cNvSpPr>
                <a:spLocks/>
              </p:cNvSpPr>
              <p:nvPr/>
            </p:nvSpPr>
            <p:spPr bwMode="auto">
              <a:xfrm>
                <a:off x="4400" y="2159"/>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471" name="Freeform 679"/>
              <p:cNvSpPr>
                <a:spLocks/>
              </p:cNvSpPr>
              <p:nvPr/>
            </p:nvSpPr>
            <p:spPr bwMode="auto">
              <a:xfrm>
                <a:off x="4400" y="2159"/>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472" name="Freeform 680"/>
              <p:cNvSpPr>
                <a:spLocks/>
              </p:cNvSpPr>
              <p:nvPr/>
            </p:nvSpPr>
            <p:spPr bwMode="auto">
              <a:xfrm>
                <a:off x="4412" y="2141"/>
                <a:ext cx="12" cy="18"/>
              </a:xfrm>
              <a:custGeom>
                <a:avLst/>
                <a:gdLst>
                  <a:gd name="T0" fmla="*/ 6 w 12"/>
                  <a:gd name="T1" fmla="*/ 0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0"/>
                    </a:lnTo>
                    <a:lnTo>
                      <a:pt x="0" y="6"/>
                    </a:lnTo>
                    <a:lnTo>
                      <a:pt x="0" y="12"/>
                    </a:lnTo>
                    <a:lnTo>
                      <a:pt x="0" y="18"/>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23473" name="Freeform 681"/>
              <p:cNvSpPr>
                <a:spLocks/>
              </p:cNvSpPr>
              <p:nvPr/>
            </p:nvSpPr>
            <p:spPr bwMode="auto">
              <a:xfrm>
                <a:off x="4412" y="2141"/>
                <a:ext cx="12" cy="18"/>
              </a:xfrm>
              <a:custGeom>
                <a:avLst/>
                <a:gdLst>
                  <a:gd name="T0" fmla="*/ 6 w 12"/>
                  <a:gd name="T1" fmla="*/ 0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0"/>
                    </a:lnTo>
                    <a:lnTo>
                      <a:pt x="0" y="6"/>
                    </a:lnTo>
                    <a:lnTo>
                      <a:pt x="0" y="12"/>
                    </a:lnTo>
                    <a:lnTo>
                      <a:pt x="0" y="18"/>
                    </a:lnTo>
                    <a:lnTo>
                      <a:pt x="6" y="18"/>
                    </a:lnTo>
                    <a:lnTo>
                      <a:pt x="12" y="12"/>
                    </a:lnTo>
                    <a:lnTo>
                      <a:pt x="12" y="6"/>
                    </a:lnTo>
                    <a:lnTo>
                      <a:pt x="6" y="0"/>
                    </a:lnTo>
                  </a:path>
                </a:pathLst>
              </a:custGeom>
              <a:noFill/>
              <a:ln w="9525">
                <a:solidFill>
                  <a:srgbClr val="000000"/>
                </a:solidFill>
                <a:prstDash val="solid"/>
                <a:round/>
                <a:headEnd/>
                <a:tailEnd/>
              </a:ln>
            </p:spPr>
            <p:txBody>
              <a:bodyPr tIns="91440" bIns="91440"/>
              <a:lstStyle/>
              <a:p>
                <a:endParaRPr lang="en-US"/>
              </a:p>
            </p:txBody>
          </p:sp>
          <p:sp>
            <p:nvSpPr>
              <p:cNvPr id="23474" name="Freeform 682"/>
              <p:cNvSpPr>
                <a:spLocks/>
              </p:cNvSpPr>
              <p:nvPr/>
            </p:nvSpPr>
            <p:spPr bwMode="auto">
              <a:xfrm>
                <a:off x="4412" y="212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6 w 18"/>
                  <a:gd name="T15" fmla="*/ 12 h 12"/>
                  <a:gd name="T16" fmla="*/ 6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475" name="Freeform 683"/>
              <p:cNvSpPr>
                <a:spLocks/>
              </p:cNvSpPr>
              <p:nvPr/>
            </p:nvSpPr>
            <p:spPr bwMode="auto">
              <a:xfrm>
                <a:off x="4412" y="212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6 w 18"/>
                  <a:gd name="T15" fmla="*/ 12 h 12"/>
                  <a:gd name="T16" fmla="*/ 6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476" name="Freeform 684"/>
              <p:cNvSpPr>
                <a:spLocks/>
              </p:cNvSpPr>
              <p:nvPr/>
            </p:nvSpPr>
            <p:spPr bwMode="auto">
              <a:xfrm>
                <a:off x="4418" y="2111"/>
                <a:ext cx="12" cy="12"/>
              </a:xfrm>
              <a:custGeom>
                <a:avLst/>
                <a:gdLst>
                  <a:gd name="T0" fmla="*/ 6 w 12"/>
                  <a:gd name="T1" fmla="*/ 0 h 12"/>
                  <a:gd name="T2" fmla="*/ 6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477" name="Freeform 685"/>
              <p:cNvSpPr>
                <a:spLocks/>
              </p:cNvSpPr>
              <p:nvPr/>
            </p:nvSpPr>
            <p:spPr bwMode="auto">
              <a:xfrm>
                <a:off x="4418" y="2111"/>
                <a:ext cx="12" cy="12"/>
              </a:xfrm>
              <a:custGeom>
                <a:avLst/>
                <a:gdLst>
                  <a:gd name="T0" fmla="*/ 6 w 12"/>
                  <a:gd name="T1" fmla="*/ 0 h 12"/>
                  <a:gd name="T2" fmla="*/ 6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478" name="Freeform 686"/>
              <p:cNvSpPr>
                <a:spLocks/>
              </p:cNvSpPr>
              <p:nvPr/>
            </p:nvSpPr>
            <p:spPr bwMode="auto">
              <a:xfrm>
                <a:off x="4418" y="20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479" name="Freeform 687"/>
              <p:cNvSpPr>
                <a:spLocks/>
              </p:cNvSpPr>
              <p:nvPr/>
            </p:nvSpPr>
            <p:spPr bwMode="auto">
              <a:xfrm>
                <a:off x="4418" y="20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480" name="Freeform 688"/>
              <p:cNvSpPr>
                <a:spLocks/>
              </p:cNvSpPr>
              <p:nvPr/>
            </p:nvSpPr>
            <p:spPr bwMode="auto">
              <a:xfrm>
                <a:off x="4418" y="208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481" name="Freeform 689"/>
              <p:cNvSpPr>
                <a:spLocks/>
              </p:cNvSpPr>
              <p:nvPr/>
            </p:nvSpPr>
            <p:spPr bwMode="auto">
              <a:xfrm>
                <a:off x="4418" y="208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482" name="Freeform 690"/>
              <p:cNvSpPr>
                <a:spLocks/>
              </p:cNvSpPr>
              <p:nvPr/>
            </p:nvSpPr>
            <p:spPr bwMode="auto">
              <a:xfrm>
                <a:off x="4418" y="206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6"/>
                    </a:lnTo>
                    <a:lnTo>
                      <a:pt x="0" y="12"/>
                    </a:lnTo>
                    <a:lnTo>
                      <a:pt x="6" y="12"/>
                    </a:lnTo>
                    <a:lnTo>
                      <a:pt x="6" y="18"/>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483" name="Freeform 691"/>
              <p:cNvSpPr>
                <a:spLocks/>
              </p:cNvSpPr>
              <p:nvPr/>
            </p:nvSpPr>
            <p:spPr bwMode="auto">
              <a:xfrm>
                <a:off x="4418" y="206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6"/>
                    </a:lnTo>
                    <a:lnTo>
                      <a:pt x="0" y="12"/>
                    </a:lnTo>
                    <a:lnTo>
                      <a:pt x="6" y="12"/>
                    </a:lnTo>
                    <a:lnTo>
                      <a:pt x="6" y="18"/>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484" name="Freeform 692"/>
              <p:cNvSpPr>
                <a:spLocks/>
              </p:cNvSpPr>
              <p:nvPr/>
            </p:nvSpPr>
            <p:spPr bwMode="auto">
              <a:xfrm>
                <a:off x="4412" y="20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485" name="Freeform 693"/>
              <p:cNvSpPr>
                <a:spLocks/>
              </p:cNvSpPr>
              <p:nvPr/>
            </p:nvSpPr>
            <p:spPr bwMode="auto">
              <a:xfrm>
                <a:off x="4412" y="20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486" name="Freeform 694"/>
              <p:cNvSpPr>
                <a:spLocks/>
              </p:cNvSpPr>
              <p:nvPr/>
            </p:nvSpPr>
            <p:spPr bwMode="auto">
              <a:xfrm>
                <a:off x="4406" y="2033"/>
                <a:ext cx="18" cy="12"/>
              </a:xfrm>
              <a:custGeom>
                <a:avLst/>
                <a:gdLst>
                  <a:gd name="T0" fmla="*/ 6 w 18"/>
                  <a:gd name="T1" fmla="*/ 0 h 12"/>
                  <a:gd name="T2" fmla="*/ 6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6"/>
                    </a:lnTo>
                    <a:lnTo>
                      <a:pt x="0" y="6"/>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487" name="Freeform 695"/>
              <p:cNvSpPr>
                <a:spLocks/>
              </p:cNvSpPr>
              <p:nvPr/>
            </p:nvSpPr>
            <p:spPr bwMode="auto">
              <a:xfrm>
                <a:off x="4406" y="2033"/>
                <a:ext cx="18" cy="12"/>
              </a:xfrm>
              <a:custGeom>
                <a:avLst/>
                <a:gdLst>
                  <a:gd name="T0" fmla="*/ 6 w 18"/>
                  <a:gd name="T1" fmla="*/ 0 h 12"/>
                  <a:gd name="T2" fmla="*/ 6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6"/>
                    </a:lnTo>
                    <a:lnTo>
                      <a:pt x="0" y="6"/>
                    </a:lnTo>
                    <a:lnTo>
                      <a:pt x="6" y="12"/>
                    </a:lnTo>
                    <a:lnTo>
                      <a:pt x="12" y="12"/>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488" name="Freeform 696"/>
              <p:cNvSpPr>
                <a:spLocks/>
              </p:cNvSpPr>
              <p:nvPr/>
            </p:nvSpPr>
            <p:spPr bwMode="auto">
              <a:xfrm>
                <a:off x="4400" y="2021"/>
                <a:ext cx="18" cy="12"/>
              </a:xfrm>
              <a:custGeom>
                <a:avLst/>
                <a:gdLst>
                  <a:gd name="T0" fmla="*/ 6 w 18"/>
                  <a:gd name="T1" fmla="*/ 0 h 12"/>
                  <a:gd name="T2" fmla="*/ 0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6" y="12"/>
                    </a:lnTo>
                    <a:lnTo>
                      <a:pt x="12" y="12"/>
                    </a:lnTo>
                    <a:lnTo>
                      <a:pt x="12" y="6"/>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489" name="Freeform 697"/>
              <p:cNvSpPr>
                <a:spLocks/>
              </p:cNvSpPr>
              <p:nvPr/>
            </p:nvSpPr>
            <p:spPr bwMode="auto">
              <a:xfrm>
                <a:off x="4400" y="2021"/>
                <a:ext cx="18" cy="12"/>
              </a:xfrm>
              <a:custGeom>
                <a:avLst/>
                <a:gdLst>
                  <a:gd name="T0" fmla="*/ 6 w 18"/>
                  <a:gd name="T1" fmla="*/ 0 h 12"/>
                  <a:gd name="T2" fmla="*/ 0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6" y="12"/>
                    </a:lnTo>
                    <a:lnTo>
                      <a:pt x="12" y="12"/>
                    </a:lnTo>
                    <a:lnTo>
                      <a:pt x="12" y="6"/>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490" name="Freeform 698"/>
              <p:cNvSpPr>
                <a:spLocks/>
              </p:cNvSpPr>
              <p:nvPr/>
            </p:nvSpPr>
            <p:spPr bwMode="auto">
              <a:xfrm>
                <a:off x="4394" y="20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6 h 18"/>
                  <a:gd name="T22" fmla="*/ 12 w 12"/>
                  <a:gd name="T23" fmla="*/ 6 h 18"/>
                  <a:gd name="T24" fmla="*/ 12 w 12"/>
                  <a:gd name="T25" fmla="*/ 6 h 18"/>
                  <a:gd name="T26" fmla="*/ 6 w 12"/>
                  <a:gd name="T27" fmla="*/ 6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0" y="18"/>
                    </a:lnTo>
                    <a:lnTo>
                      <a:pt x="6" y="18"/>
                    </a:lnTo>
                    <a:lnTo>
                      <a:pt x="12" y="18"/>
                    </a:lnTo>
                    <a:lnTo>
                      <a:pt x="12" y="12"/>
                    </a:lnTo>
                    <a:lnTo>
                      <a:pt x="12" y="6"/>
                    </a:lnTo>
                    <a:lnTo>
                      <a:pt x="6"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491" name="Freeform 699"/>
              <p:cNvSpPr>
                <a:spLocks/>
              </p:cNvSpPr>
              <p:nvPr/>
            </p:nvSpPr>
            <p:spPr bwMode="auto">
              <a:xfrm>
                <a:off x="4394" y="20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6 h 18"/>
                  <a:gd name="T22" fmla="*/ 12 w 12"/>
                  <a:gd name="T23" fmla="*/ 6 h 18"/>
                  <a:gd name="T24" fmla="*/ 12 w 12"/>
                  <a:gd name="T25" fmla="*/ 6 h 18"/>
                  <a:gd name="T26" fmla="*/ 6 w 12"/>
                  <a:gd name="T27" fmla="*/ 6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0" y="18"/>
                    </a:lnTo>
                    <a:lnTo>
                      <a:pt x="6" y="18"/>
                    </a:lnTo>
                    <a:lnTo>
                      <a:pt x="12" y="18"/>
                    </a:lnTo>
                    <a:lnTo>
                      <a:pt x="12" y="12"/>
                    </a:lnTo>
                    <a:lnTo>
                      <a:pt x="12" y="6"/>
                    </a:lnTo>
                    <a:lnTo>
                      <a:pt x="6"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492" name="Freeform 700"/>
              <p:cNvSpPr>
                <a:spLocks/>
              </p:cNvSpPr>
              <p:nvPr/>
            </p:nvSpPr>
            <p:spPr bwMode="auto">
              <a:xfrm>
                <a:off x="4382" y="1991"/>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6 w 12"/>
                  <a:gd name="T11" fmla="*/ 18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6" y="18"/>
                    </a:lnTo>
                    <a:lnTo>
                      <a:pt x="12"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493" name="Freeform 701"/>
              <p:cNvSpPr>
                <a:spLocks/>
              </p:cNvSpPr>
              <p:nvPr/>
            </p:nvSpPr>
            <p:spPr bwMode="auto">
              <a:xfrm>
                <a:off x="4382" y="1991"/>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6 w 12"/>
                  <a:gd name="T11" fmla="*/ 18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6" y="18"/>
                    </a:lnTo>
                    <a:lnTo>
                      <a:pt x="12" y="12"/>
                    </a:lnTo>
                    <a:lnTo>
                      <a:pt x="12"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494" name="Freeform 702"/>
              <p:cNvSpPr>
                <a:spLocks/>
              </p:cNvSpPr>
              <p:nvPr/>
            </p:nvSpPr>
            <p:spPr bwMode="auto">
              <a:xfrm>
                <a:off x="4370" y="1985"/>
                <a:ext cx="12" cy="12"/>
              </a:xfrm>
              <a:custGeom>
                <a:avLst/>
                <a:gdLst>
                  <a:gd name="T0" fmla="*/ 0 w 12"/>
                  <a:gd name="T1" fmla="*/ 0 h 12"/>
                  <a:gd name="T2" fmla="*/ 0 w 12"/>
                  <a:gd name="T3" fmla="*/ 0 h 12"/>
                  <a:gd name="T4" fmla="*/ 0 w 12"/>
                  <a:gd name="T5" fmla="*/ 6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495" name="Freeform 703"/>
              <p:cNvSpPr>
                <a:spLocks/>
              </p:cNvSpPr>
              <p:nvPr/>
            </p:nvSpPr>
            <p:spPr bwMode="auto">
              <a:xfrm>
                <a:off x="4370" y="1985"/>
                <a:ext cx="12" cy="12"/>
              </a:xfrm>
              <a:custGeom>
                <a:avLst/>
                <a:gdLst>
                  <a:gd name="T0" fmla="*/ 0 w 12"/>
                  <a:gd name="T1" fmla="*/ 0 h 12"/>
                  <a:gd name="T2" fmla="*/ 0 w 12"/>
                  <a:gd name="T3" fmla="*/ 0 h 12"/>
                  <a:gd name="T4" fmla="*/ 0 w 12"/>
                  <a:gd name="T5" fmla="*/ 6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0" y="12"/>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496" name="Freeform 704"/>
              <p:cNvSpPr>
                <a:spLocks/>
              </p:cNvSpPr>
              <p:nvPr/>
            </p:nvSpPr>
            <p:spPr bwMode="auto">
              <a:xfrm>
                <a:off x="4358" y="1973"/>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497" name="Freeform 705"/>
              <p:cNvSpPr>
                <a:spLocks/>
              </p:cNvSpPr>
              <p:nvPr/>
            </p:nvSpPr>
            <p:spPr bwMode="auto">
              <a:xfrm>
                <a:off x="4358" y="1973"/>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498" name="Freeform 706"/>
              <p:cNvSpPr>
                <a:spLocks/>
              </p:cNvSpPr>
              <p:nvPr/>
            </p:nvSpPr>
            <p:spPr bwMode="auto">
              <a:xfrm>
                <a:off x="4340" y="1961"/>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6"/>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499" name="Freeform 707"/>
              <p:cNvSpPr>
                <a:spLocks/>
              </p:cNvSpPr>
              <p:nvPr/>
            </p:nvSpPr>
            <p:spPr bwMode="auto">
              <a:xfrm>
                <a:off x="4340" y="1961"/>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6"/>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500" name="Freeform 708"/>
              <p:cNvSpPr>
                <a:spLocks/>
              </p:cNvSpPr>
              <p:nvPr/>
            </p:nvSpPr>
            <p:spPr bwMode="auto">
              <a:xfrm>
                <a:off x="4328" y="1955"/>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8"/>
                    </a:lnTo>
                    <a:lnTo>
                      <a:pt x="12"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501" name="Freeform 709"/>
              <p:cNvSpPr>
                <a:spLocks/>
              </p:cNvSpPr>
              <p:nvPr/>
            </p:nvSpPr>
            <p:spPr bwMode="auto">
              <a:xfrm>
                <a:off x="4328" y="1955"/>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8"/>
                    </a:lnTo>
                    <a:lnTo>
                      <a:pt x="12" y="12"/>
                    </a:lnTo>
                    <a:lnTo>
                      <a:pt x="12"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502" name="Freeform 710"/>
              <p:cNvSpPr>
                <a:spLocks/>
              </p:cNvSpPr>
              <p:nvPr/>
            </p:nvSpPr>
            <p:spPr bwMode="auto">
              <a:xfrm>
                <a:off x="4310" y="194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2 w 18"/>
                  <a:gd name="T19" fmla="*/ 6 h 18"/>
                  <a:gd name="T20" fmla="*/ 12 w 18"/>
                  <a:gd name="T21" fmla="*/ 6 h 18"/>
                  <a:gd name="T22" fmla="*/ 12 w 18"/>
                  <a:gd name="T23" fmla="*/ 0 h 18"/>
                  <a:gd name="T24" fmla="*/ 12 w 18"/>
                  <a:gd name="T25" fmla="*/ 0 h 18"/>
                  <a:gd name="T26" fmla="*/ 6 w 18"/>
                  <a:gd name="T27" fmla="*/ 6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2" y="6"/>
                    </a:lnTo>
                    <a:lnTo>
                      <a:pt x="12"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503" name="Freeform 711"/>
              <p:cNvSpPr>
                <a:spLocks/>
              </p:cNvSpPr>
              <p:nvPr/>
            </p:nvSpPr>
            <p:spPr bwMode="auto">
              <a:xfrm>
                <a:off x="4310" y="194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2 w 18"/>
                  <a:gd name="T19" fmla="*/ 6 h 18"/>
                  <a:gd name="T20" fmla="*/ 12 w 18"/>
                  <a:gd name="T21" fmla="*/ 6 h 18"/>
                  <a:gd name="T22" fmla="*/ 12 w 18"/>
                  <a:gd name="T23" fmla="*/ 0 h 18"/>
                  <a:gd name="T24" fmla="*/ 12 w 18"/>
                  <a:gd name="T25" fmla="*/ 0 h 18"/>
                  <a:gd name="T26" fmla="*/ 6 w 18"/>
                  <a:gd name="T27" fmla="*/ 6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2" y="6"/>
                    </a:lnTo>
                    <a:lnTo>
                      <a:pt x="12"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504" name="Freeform 712"/>
              <p:cNvSpPr>
                <a:spLocks/>
              </p:cNvSpPr>
              <p:nvPr/>
            </p:nvSpPr>
            <p:spPr bwMode="auto">
              <a:xfrm>
                <a:off x="4292" y="194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505" name="Freeform 713"/>
              <p:cNvSpPr>
                <a:spLocks/>
              </p:cNvSpPr>
              <p:nvPr/>
            </p:nvSpPr>
            <p:spPr bwMode="auto">
              <a:xfrm>
                <a:off x="4292" y="194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506" name="Freeform 714"/>
              <p:cNvSpPr>
                <a:spLocks/>
              </p:cNvSpPr>
              <p:nvPr/>
            </p:nvSpPr>
            <p:spPr bwMode="auto">
              <a:xfrm>
                <a:off x="4280"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507" name="Freeform 715"/>
              <p:cNvSpPr>
                <a:spLocks/>
              </p:cNvSpPr>
              <p:nvPr/>
            </p:nvSpPr>
            <p:spPr bwMode="auto">
              <a:xfrm>
                <a:off x="4280"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508" name="Freeform 716"/>
              <p:cNvSpPr>
                <a:spLocks/>
              </p:cNvSpPr>
              <p:nvPr/>
            </p:nvSpPr>
            <p:spPr bwMode="auto">
              <a:xfrm>
                <a:off x="4262"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509" name="Freeform 717"/>
              <p:cNvSpPr>
                <a:spLocks/>
              </p:cNvSpPr>
              <p:nvPr/>
            </p:nvSpPr>
            <p:spPr bwMode="auto">
              <a:xfrm>
                <a:off x="4262"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510" name="Freeform 718"/>
              <p:cNvSpPr>
                <a:spLocks/>
              </p:cNvSpPr>
              <p:nvPr/>
            </p:nvSpPr>
            <p:spPr bwMode="auto">
              <a:xfrm>
                <a:off x="4244" y="194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511" name="Freeform 719"/>
              <p:cNvSpPr>
                <a:spLocks/>
              </p:cNvSpPr>
              <p:nvPr/>
            </p:nvSpPr>
            <p:spPr bwMode="auto">
              <a:xfrm>
                <a:off x="4244" y="194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512" name="Freeform 720"/>
              <p:cNvSpPr>
                <a:spLocks/>
              </p:cNvSpPr>
              <p:nvPr/>
            </p:nvSpPr>
            <p:spPr bwMode="auto">
              <a:xfrm>
                <a:off x="4226" y="1955"/>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2" y="6"/>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513" name="Freeform 721"/>
              <p:cNvSpPr>
                <a:spLocks/>
              </p:cNvSpPr>
              <p:nvPr/>
            </p:nvSpPr>
            <p:spPr bwMode="auto">
              <a:xfrm>
                <a:off x="4226" y="1955"/>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2" y="6"/>
                    </a:lnTo>
                    <a:lnTo>
                      <a:pt x="18" y="6"/>
                    </a:lnTo>
                    <a:lnTo>
                      <a:pt x="18" y="0"/>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514" name="Freeform 722"/>
              <p:cNvSpPr>
                <a:spLocks/>
              </p:cNvSpPr>
              <p:nvPr/>
            </p:nvSpPr>
            <p:spPr bwMode="auto">
              <a:xfrm>
                <a:off x="4214" y="1955"/>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6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2"/>
                    </a:lnTo>
                    <a:lnTo>
                      <a:pt x="12" y="6"/>
                    </a:lnTo>
                    <a:lnTo>
                      <a:pt x="6"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515" name="Freeform 723"/>
              <p:cNvSpPr>
                <a:spLocks/>
              </p:cNvSpPr>
              <p:nvPr/>
            </p:nvSpPr>
            <p:spPr bwMode="auto">
              <a:xfrm>
                <a:off x="4214" y="1955"/>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6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2"/>
                    </a:lnTo>
                    <a:lnTo>
                      <a:pt x="12" y="6"/>
                    </a:lnTo>
                    <a:lnTo>
                      <a:pt x="6"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516" name="Freeform 724"/>
              <p:cNvSpPr>
                <a:spLocks/>
              </p:cNvSpPr>
              <p:nvPr/>
            </p:nvSpPr>
            <p:spPr bwMode="auto">
              <a:xfrm>
                <a:off x="4196" y="19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2" y="6"/>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517" name="Freeform 725"/>
              <p:cNvSpPr>
                <a:spLocks/>
              </p:cNvSpPr>
              <p:nvPr/>
            </p:nvSpPr>
            <p:spPr bwMode="auto">
              <a:xfrm>
                <a:off x="4196" y="19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2" y="6"/>
                    </a:lnTo>
                    <a:lnTo>
                      <a:pt x="18"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518" name="Freeform 726"/>
              <p:cNvSpPr>
                <a:spLocks/>
              </p:cNvSpPr>
              <p:nvPr/>
            </p:nvSpPr>
            <p:spPr bwMode="auto">
              <a:xfrm>
                <a:off x="4184" y="197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519" name="Freeform 727"/>
              <p:cNvSpPr>
                <a:spLocks/>
              </p:cNvSpPr>
              <p:nvPr/>
            </p:nvSpPr>
            <p:spPr bwMode="auto">
              <a:xfrm>
                <a:off x="4184" y="197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520" name="Freeform 728"/>
              <p:cNvSpPr>
                <a:spLocks/>
              </p:cNvSpPr>
              <p:nvPr/>
            </p:nvSpPr>
            <p:spPr bwMode="auto">
              <a:xfrm>
                <a:off x="4172" y="1985"/>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521" name="Freeform 729"/>
              <p:cNvSpPr>
                <a:spLocks/>
              </p:cNvSpPr>
              <p:nvPr/>
            </p:nvSpPr>
            <p:spPr bwMode="auto">
              <a:xfrm>
                <a:off x="4172" y="1985"/>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522" name="Freeform 730"/>
              <p:cNvSpPr>
                <a:spLocks/>
              </p:cNvSpPr>
              <p:nvPr/>
            </p:nvSpPr>
            <p:spPr bwMode="auto">
              <a:xfrm>
                <a:off x="4160" y="1997"/>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523" name="Freeform 731"/>
              <p:cNvSpPr>
                <a:spLocks/>
              </p:cNvSpPr>
              <p:nvPr/>
            </p:nvSpPr>
            <p:spPr bwMode="auto">
              <a:xfrm>
                <a:off x="4160" y="1997"/>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524" name="Freeform 732"/>
              <p:cNvSpPr>
                <a:spLocks/>
              </p:cNvSpPr>
              <p:nvPr/>
            </p:nvSpPr>
            <p:spPr bwMode="auto">
              <a:xfrm>
                <a:off x="4148" y="20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525" name="Freeform 733"/>
              <p:cNvSpPr>
                <a:spLocks/>
              </p:cNvSpPr>
              <p:nvPr/>
            </p:nvSpPr>
            <p:spPr bwMode="auto">
              <a:xfrm>
                <a:off x="4148" y="20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526" name="Freeform 734"/>
              <p:cNvSpPr>
                <a:spLocks/>
              </p:cNvSpPr>
              <p:nvPr/>
            </p:nvSpPr>
            <p:spPr bwMode="auto">
              <a:xfrm>
                <a:off x="4136" y="20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6 h 12"/>
                  <a:gd name="T12" fmla="*/ 18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12"/>
                    </a:lnTo>
                    <a:lnTo>
                      <a:pt x="18" y="6"/>
                    </a:lnTo>
                    <a:lnTo>
                      <a:pt x="18" y="0"/>
                    </a:lnTo>
                    <a:lnTo>
                      <a:pt x="12" y="0"/>
                    </a:lnTo>
                    <a:lnTo>
                      <a:pt x="6"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527" name="Freeform 735"/>
              <p:cNvSpPr>
                <a:spLocks/>
              </p:cNvSpPr>
              <p:nvPr/>
            </p:nvSpPr>
            <p:spPr bwMode="auto">
              <a:xfrm>
                <a:off x="4136" y="20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6 h 12"/>
                  <a:gd name="T12" fmla="*/ 18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12"/>
                    </a:lnTo>
                    <a:lnTo>
                      <a:pt x="18" y="6"/>
                    </a:lnTo>
                    <a:lnTo>
                      <a:pt x="18" y="0"/>
                    </a:lnTo>
                    <a:lnTo>
                      <a:pt x="12" y="0"/>
                    </a:lnTo>
                    <a:lnTo>
                      <a:pt x="6"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528" name="Freeform 736"/>
              <p:cNvSpPr>
                <a:spLocks/>
              </p:cNvSpPr>
              <p:nvPr/>
            </p:nvSpPr>
            <p:spPr bwMode="auto">
              <a:xfrm>
                <a:off x="4130" y="2033"/>
                <a:ext cx="18" cy="18"/>
              </a:xfrm>
              <a:custGeom>
                <a:avLst/>
                <a:gdLst>
                  <a:gd name="T0" fmla="*/ 6 w 18"/>
                  <a:gd name="T1" fmla="*/ 18 h 18"/>
                  <a:gd name="T2" fmla="*/ 12 w 18"/>
                  <a:gd name="T3" fmla="*/ 18 h 18"/>
                  <a:gd name="T4" fmla="*/ 12 w 18"/>
                  <a:gd name="T5" fmla="*/ 12 h 18"/>
                  <a:gd name="T6" fmla="*/ 12 w 18"/>
                  <a:gd name="T7" fmla="*/ 12 h 18"/>
                  <a:gd name="T8" fmla="*/ 12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0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2" y="12"/>
                    </a:lnTo>
                    <a:lnTo>
                      <a:pt x="18" y="6"/>
                    </a:lnTo>
                    <a:lnTo>
                      <a:pt x="12" y="6"/>
                    </a:lnTo>
                    <a:lnTo>
                      <a:pt x="12" y="0"/>
                    </a:lnTo>
                    <a:lnTo>
                      <a:pt x="6" y="0"/>
                    </a:lnTo>
                    <a:lnTo>
                      <a:pt x="6" y="6"/>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23529" name="Freeform 737"/>
              <p:cNvSpPr>
                <a:spLocks/>
              </p:cNvSpPr>
              <p:nvPr/>
            </p:nvSpPr>
            <p:spPr bwMode="auto">
              <a:xfrm>
                <a:off x="4130" y="2033"/>
                <a:ext cx="18" cy="18"/>
              </a:xfrm>
              <a:custGeom>
                <a:avLst/>
                <a:gdLst>
                  <a:gd name="T0" fmla="*/ 6 w 18"/>
                  <a:gd name="T1" fmla="*/ 18 h 18"/>
                  <a:gd name="T2" fmla="*/ 12 w 18"/>
                  <a:gd name="T3" fmla="*/ 18 h 18"/>
                  <a:gd name="T4" fmla="*/ 12 w 18"/>
                  <a:gd name="T5" fmla="*/ 12 h 18"/>
                  <a:gd name="T6" fmla="*/ 12 w 18"/>
                  <a:gd name="T7" fmla="*/ 12 h 18"/>
                  <a:gd name="T8" fmla="*/ 12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0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2" y="12"/>
                    </a:lnTo>
                    <a:lnTo>
                      <a:pt x="18" y="6"/>
                    </a:lnTo>
                    <a:lnTo>
                      <a:pt x="12" y="6"/>
                    </a:lnTo>
                    <a:lnTo>
                      <a:pt x="12" y="0"/>
                    </a:lnTo>
                    <a:lnTo>
                      <a:pt x="6" y="0"/>
                    </a:lnTo>
                    <a:lnTo>
                      <a:pt x="6" y="6"/>
                    </a:lnTo>
                    <a:lnTo>
                      <a:pt x="0" y="6"/>
                    </a:lnTo>
                    <a:lnTo>
                      <a:pt x="0"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530" name="Freeform 738"/>
              <p:cNvSpPr>
                <a:spLocks/>
              </p:cNvSpPr>
              <p:nvPr/>
            </p:nvSpPr>
            <p:spPr bwMode="auto">
              <a:xfrm>
                <a:off x="4124" y="2051"/>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2" y="0"/>
                    </a:lnTo>
                    <a:lnTo>
                      <a:pt x="6"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531" name="Freeform 739"/>
              <p:cNvSpPr>
                <a:spLocks/>
              </p:cNvSpPr>
              <p:nvPr/>
            </p:nvSpPr>
            <p:spPr bwMode="auto">
              <a:xfrm>
                <a:off x="4124" y="2051"/>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2" y="0"/>
                    </a:lnTo>
                    <a:lnTo>
                      <a:pt x="6"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532" name="Freeform 740"/>
              <p:cNvSpPr>
                <a:spLocks/>
              </p:cNvSpPr>
              <p:nvPr/>
            </p:nvSpPr>
            <p:spPr bwMode="auto">
              <a:xfrm>
                <a:off x="4124" y="2069"/>
                <a:ext cx="12" cy="12"/>
              </a:xfrm>
              <a:custGeom>
                <a:avLst/>
                <a:gdLst>
                  <a:gd name="T0" fmla="*/ 6 w 12"/>
                  <a:gd name="T1" fmla="*/ 12 h 12"/>
                  <a:gd name="T2" fmla="*/ 6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533" name="Freeform 741"/>
              <p:cNvSpPr>
                <a:spLocks/>
              </p:cNvSpPr>
              <p:nvPr/>
            </p:nvSpPr>
            <p:spPr bwMode="auto">
              <a:xfrm>
                <a:off x="4124" y="2069"/>
                <a:ext cx="12" cy="12"/>
              </a:xfrm>
              <a:custGeom>
                <a:avLst/>
                <a:gdLst>
                  <a:gd name="T0" fmla="*/ 6 w 12"/>
                  <a:gd name="T1" fmla="*/ 12 h 12"/>
                  <a:gd name="T2" fmla="*/ 6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534" name="Freeform 742"/>
              <p:cNvSpPr>
                <a:spLocks/>
              </p:cNvSpPr>
              <p:nvPr/>
            </p:nvSpPr>
            <p:spPr bwMode="auto">
              <a:xfrm>
                <a:off x="4118" y="2081"/>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0 w 18"/>
                  <a:gd name="T21" fmla="*/ 6 h 12"/>
                  <a:gd name="T22" fmla="*/ 0 w 18"/>
                  <a:gd name="T23" fmla="*/ 6 h 12"/>
                  <a:gd name="T24" fmla="*/ 0 w 18"/>
                  <a:gd name="T25" fmla="*/ 6 h 12"/>
                  <a:gd name="T26" fmla="*/ 0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12"/>
                    </a:lnTo>
                    <a:lnTo>
                      <a:pt x="18"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35" name="Freeform 743"/>
              <p:cNvSpPr>
                <a:spLocks/>
              </p:cNvSpPr>
              <p:nvPr/>
            </p:nvSpPr>
            <p:spPr bwMode="auto">
              <a:xfrm>
                <a:off x="4118" y="2081"/>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0 w 18"/>
                  <a:gd name="T21" fmla="*/ 6 h 12"/>
                  <a:gd name="T22" fmla="*/ 0 w 18"/>
                  <a:gd name="T23" fmla="*/ 6 h 12"/>
                  <a:gd name="T24" fmla="*/ 0 w 18"/>
                  <a:gd name="T25" fmla="*/ 6 h 12"/>
                  <a:gd name="T26" fmla="*/ 0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12"/>
                    </a:lnTo>
                    <a:lnTo>
                      <a:pt x="18" y="6"/>
                    </a:lnTo>
                    <a:lnTo>
                      <a:pt x="12" y="0"/>
                    </a:lnTo>
                    <a:lnTo>
                      <a:pt x="6"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36" name="Freeform 744"/>
              <p:cNvSpPr>
                <a:spLocks/>
              </p:cNvSpPr>
              <p:nvPr/>
            </p:nvSpPr>
            <p:spPr bwMode="auto">
              <a:xfrm>
                <a:off x="4118" y="209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8" y="0"/>
                    </a:lnTo>
                    <a:lnTo>
                      <a:pt x="12" y="0"/>
                    </a:lnTo>
                    <a:lnTo>
                      <a:pt x="6"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37" name="Freeform 745"/>
              <p:cNvSpPr>
                <a:spLocks/>
              </p:cNvSpPr>
              <p:nvPr/>
            </p:nvSpPr>
            <p:spPr bwMode="auto">
              <a:xfrm>
                <a:off x="4118" y="209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8" y="0"/>
                    </a:lnTo>
                    <a:lnTo>
                      <a:pt x="12" y="0"/>
                    </a:lnTo>
                    <a:lnTo>
                      <a:pt x="6"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38" name="Freeform 746"/>
              <p:cNvSpPr>
                <a:spLocks/>
              </p:cNvSpPr>
              <p:nvPr/>
            </p:nvSpPr>
            <p:spPr bwMode="auto">
              <a:xfrm>
                <a:off x="4124" y="2117"/>
                <a:ext cx="12" cy="12"/>
              </a:xfrm>
              <a:custGeom>
                <a:avLst/>
                <a:gdLst>
                  <a:gd name="T0" fmla="*/ 6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539" name="Freeform 747"/>
              <p:cNvSpPr>
                <a:spLocks/>
              </p:cNvSpPr>
              <p:nvPr/>
            </p:nvSpPr>
            <p:spPr bwMode="auto">
              <a:xfrm>
                <a:off x="4124" y="2117"/>
                <a:ext cx="12" cy="12"/>
              </a:xfrm>
              <a:custGeom>
                <a:avLst/>
                <a:gdLst>
                  <a:gd name="T0" fmla="*/ 6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540" name="Freeform 748"/>
              <p:cNvSpPr>
                <a:spLocks/>
              </p:cNvSpPr>
              <p:nvPr/>
            </p:nvSpPr>
            <p:spPr bwMode="auto">
              <a:xfrm>
                <a:off x="4124" y="212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12 h 12"/>
                  <a:gd name="T24" fmla="*/ 0 w 18"/>
                  <a:gd name="T25" fmla="*/ 12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41" name="Freeform 749"/>
              <p:cNvSpPr>
                <a:spLocks/>
              </p:cNvSpPr>
              <p:nvPr/>
            </p:nvSpPr>
            <p:spPr bwMode="auto">
              <a:xfrm>
                <a:off x="4124" y="212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12 h 12"/>
                  <a:gd name="T24" fmla="*/ 0 w 18"/>
                  <a:gd name="T25" fmla="*/ 12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42" name="Freeform 750"/>
              <p:cNvSpPr>
                <a:spLocks/>
              </p:cNvSpPr>
              <p:nvPr/>
            </p:nvSpPr>
            <p:spPr bwMode="auto">
              <a:xfrm>
                <a:off x="4130" y="2147"/>
                <a:ext cx="18" cy="12"/>
              </a:xfrm>
              <a:custGeom>
                <a:avLst/>
                <a:gdLst>
                  <a:gd name="T0" fmla="*/ 12 w 18"/>
                  <a:gd name="T1" fmla="*/ 12 h 12"/>
                  <a:gd name="T2" fmla="*/ 12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6"/>
                    </a:lnTo>
                    <a:lnTo>
                      <a:pt x="18" y="6"/>
                    </a:lnTo>
                    <a:lnTo>
                      <a:pt x="18" y="0"/>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43" name="Freeform 751"/>
              <p:cNvSpPr>
                <a:spLocks/>
              </p:cNvSpPr>
              <p:nvPr/>
            </p:nvSpPr>
            <p:spPr bwMode="auto">
              <a:xfrm>
                <a:off x="4130" y="2147"/>
                <a:ext cx="18" cy="12"/>
              </a:xfrm>
              <a:custGeom>
                <a:avLst/>
                <a:gdLst>
                  <a:gd name="T0" fmla="*/ 12 w 18"/>
                  <a:gd name="T1" fmla="*/ 12 h 12"/>
                  <a:gd name="T2" fmla="*/ 12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6"/>
                    </a:lnTo>
                    <a:lnTo>
                      <a:pt x="18" y="6"/>
                    </a:lnTo>
                    <a:lnTo>
                      <a:pt x="18" y="0"/>
                    </a:lnTo>
                    <a:lnTo>
                      <a:pt x="12" y="0"/>
                    </a:lnTo>
                    <a:lnTo>
                      <a:pt x="6" y="0"/>
                    </a:lnTo>
                    <a:lnTo>
                      <a:pt x="0"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44" name="Freeform 752"/>
              <p:cNvSpPr>
                <a:spLocks/>
              </p:cNvSpPr>
              <p:nvPr/>
            </p:nvSpPr>
            <p:spPr bwMode="auto">
              <a:xfrm>
                <a:off x="4136" y="2159"/>
                <a:ext cx="18" cy="12"/>
              </a:xfrm>
              <a:custGeom>
                <a:avLst/>
                <a:gdLst>
                  <a:gd name="T0" fmla="*/ 12 w 18"/>
                  <a:gd name="T1" fmla="*/ 12 h 12"/>
                  <a:gd name="T2" fmla="*/ 18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12"/>
                    </a:lnTo>
                    <a:lnTo>
                      <a:pt x="18" y="6"/>
                    </a:lnTo>
                    <a:lnTo>
                      <a:pt x="12" y="0"/>
                    </a:lnTo>
                    <a:lnTo>
                      <a:pt x="6" y="0"/>
                    </a:lnTo>
                    <a:lnTo>
                      <a:pt x="6" y="6"/>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45" name="Freeform 753"/>
              <p:cNvSpPr>
                <a:spLocks/>
              </p:cNvSpPr>
              <p:nvPr/>
            </p:nvSpPr>
            <p:spPr bwMode="auto">
              <a:xfrm>
                <a:off x="4136" y="2159"/>
                <a:ext cx="18" cy="12"/>
              </a:xfrm>
              <a:custGeom>
                <a:avLst/>
                <a:gdLst>
                  <a:gd name="T0" fmla="*/ 12 w 18"/>
                  <a:gd name="T1" fmla="*/ 12 h 12"/>
                  <a:gd name="T2" fmla="*/ 18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12"/>
                    </a:lnTo>
                    <a:lnTo>
                      <a:pt x="18" y="6"/>
                    </a:lnTo>
                    <a:lnTo>
                      <a:pt x="12" y="0"/>
                    </a:lnTo>
                    <a:lnTo>
                      <a:pt x="6" y="0"/>
                    </a:lnTo>
                    <a:lnTo>
                      <a:pt x="6" y="6"/>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46" name="Freeform 754"/>
              <p:cNvSpPr>
                <a:spLocks/>
              </p:cNvSpPr>
              <p:nvPr/>
            </p:nvSpPr>
            <p:spPr bwMode="auto">
              <a:xfrm>
                <a:off x="4148" y="2171"/>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547" name="Freeform 755"/>
              <p:cNvSpPr>
                <a:spLocks/>
              </p:cNvSpPr>
              <p:nvPr/>
            </p:nvSpPr>
            <p:spPr bwMode="auto">
              <a:xfrm>
                <a:off x="4148" y="2171"/>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6"/>
                    </a:lnTo>
                    <a:lnTo>
                      <a:pt x="0" y="12"/>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548" name="Freeform 756"/>
              <p:cNvSpPr>
                <a:spLocks/>
              </p:cNvSpPr>
              <p:nvPr/>
            </p:nvSpPr>
            <p:spPr bwMode="auto">
              <a:xfrm>
                <a:off x="4160" y="2183"/>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6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549" name="Freeform 757"/>
              <p:cNvSpPr>
                <a:spLocks/>
              </p:cNvSpPr>
              <p:nvPr/>
            </p:nvSpPr>
            <p:spPr bwMode="auto">
              <a:xfrm>
                <a:off x="4160" y="2183"/>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6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6" y="0"/>
                    </a:lnTo>
                    <a:lnTo>
                      <a:pt x="0" y="6"/>
                    </a:lnTo>
                    <a:lnTo>
                      <a:pt x="0" y="12"/>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550" name="Freeform 758"/>
              <p:cNvSpPr>
                <a:spLocks/>
              </p:cNvSpPr>
              <p:nvPr/>
            </p:nvSpPr>
            <p:spPr bwMode="auto">
              <a:xfrm>
                <a:off x="4172" y="2195"/>
                <a:ext cx="12" cy="18"/>
              </a:xfrm>
              <a:custGeom>
                <a:avLst/>
                <a:gdLst>
                  <a:gd name="T0" fmla="*/ 12 w 12"/>
                  <a:gd name="T1" fmla="*/ 12 h 18"/>
                  <a:gd name="T2" fmla="*/ 12 w 12"/>
                  <a:gd name="T3" fmla="*/ 12 h 18"/>
                  <a:gd name="T4" fmla="*/ 12 w 12"/>
                  <a:gd name="T5" fmla="*/ 6 h 18"/>
                  <a:gd name="T6" fmla="*/ 12 w 12"/>
                  <a:gd name="T7" fmla="*/ 0 h 18"/>
                  <a:gd name="T8" fmla="*/ 12 w 12"/>
                  <a:gd name="T9" fmla="*/ 0 h 18"/>
                  <a:gd name="T10" fmla="*/ 6 w 12"/>
                  <a:gd name="T11" fmla="*/ 0 h 18"/>
                  <a:gd name="T12" fmla="*/ 0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0"/>
                    </a:lnTo>
                    <a:lnTo>
                      <a:pt x="0" y="6"/>
                    </a:lnTo>
                    <a:lnTo>
                      <a:pt x="0" y="12"/>
                    </a:lnTo>
                    <a:lnTo>
                      <a:pt x="6" y="18"/>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51" name="Freeform 759"/>
              <p:cNvSpPr>
                <a:spLocks/>
              </p:cNvSpPr>
              <p:nvPr/>
            </p:nvSpPr>
            <p:spPr bwMode="auto">
              <a:xfrm>
                <a:off x="4172" y="2195"/>
                <a:ext cx="12" cy="18"/>
              </a:xfrm>
              <a:custGeom>
                <a:avLst/>
                <a:gdLst>
                  <a:gd name="T0" fmla="*/ 12 w 12"/>
                  <a:gd name="T1" fmla="*/ 12 h 18"/>
                  <a:gd name="T2" fmla="*/ 12 w 12"/>
                  <a:gd name="T3" fmla="*/ 12 h 18"/>
                  <a:gd name="T4" fmla="*/ 12 w 12"/>
                  <a:gd name="T5" fmla="*/ 6 h 18"/>
                  <a:gd name="T6" fmla="*/ 12 w 12"/>
                  <a:gd name="T7" fmla="*/ 0 h 18"/>
                  <a:gd name="T8" fmla="*/ 12 w 12"/>
                  <a:gd name="T9" fmla="*/ 0 h 18"/>
                  <a:gd name="T10" fmla="*/ 6 w 12"/>
                  <a:gd name="T11" fmla="*/ 0 h 18"/>
                  <a:gd name="T12" fmla="*/ 0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0"/>
                    </a:lnTo>
                    <a:lnTo>
                      <a:pt x="0" y="6"/>
                    </a:lnTo>
                    <a:lnTo>
                      <a:pt x="0" y="12"/>
                    </a:lnTo>
                    <a:lnTo>
                      <a:pt x="6" y="18"/>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52" name="Freeform 760"/>
              <p:cNvSpPr>
                <a:spLocks/>
              </p:cNvSpPr>
              <p:nvPr/>
            </p:nvSpPr>
            <p:spPr bwMode="auto">
              <a:xfrm>
                <a:off x="4184" y="220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553" name="Freeform 761"/>
              <p:cNvSpPr>
                <a:spLocks/>
              </p:cNvSpPr>
              <p:nvPr/>
            </p:nvSpPr>
            <p:spPr bwMode="auto">
              <a:xfrm>
                <a:off x="4184" y="220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554" name="Freeform 762"/>
              <p:cNvSpPr>
                <a:spLocks/>
              </p:cNvSpPr>
              <p:nvPr/>
            </p:nvSpPr>
            <p:spPr bwMode="auto">
              <a:xfrm>
                <a:off x="4196" y="221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555" name="Freeform 763"/>
              <p:cNvSpPr>
                <a:spLocks/>
              </p:cNvSpPr>
              <p:nvPr/>
            </p:nvSpPr>
            <p:spPr bwMode="auto">
              <a:xfrm>
                <a:off x="4196" y="221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556" name="Freeform 764"/>
              <p:cNvSpPr>
                <a:spLocks/>
              </p:cNvSpPr>
              <p:nvPr/>
            </p:nvSpPr>
            <p:spPr bwMode="auto">
              <a:xfrm>
                <a:off x="4214" y="2219"/>
                <a:ext cx="12" cy="18"/>
              </a:xfrm>
              <a:custGeom>
                <a:avLst/>
                <a:gdLst>
                  <a:gd name="T0" fmla="*/ 12 w 12"/>
                  <a:gd name="T1" fmla="*/ 12 h 18"/>
                  <a:gd name="T2" fmla="*/ 12 w 12"/>
                  <a:gd name="T3" fmla="*/ 6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6"/>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23557" name="Freeform 765"/>
              <p:cNvSpPr>
                <a:spLocks/>
              </p:cNvSpPr>
              <p:nvPr/>
            </p:nvSpPr>
            <p:spPr bwMode="auto">
              <a:xfrm>
                <a:off x="4214" y="2219"/>
                <a:ext cx="12" cy="18"/>
              </a:xfrm>
              <a:custGeom>
                <a:avLst/>
                <a:gdLst>
                  <a:gd name="T0" fmla="*/ 12 w 12"/>
                  <a:gd name="T1" fmla="*/ 12 h 18"/>
                  <a:gd name="T2" fmla="*/ 12 w 12"/>
                  <a:gd name="T3" fmla="*/ 6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6"/>
                    </a:lnTo>
                    <a:lnTo>
                      <a:pt x="6" y="0"/>
                    </a:lnTo>
                    <a:lnTo>
                      <a:pt x="0" y="6"/>
                    </a:lnTo>
                    <a:lnTo>
                      <a:pt x="0" y="12"/>
                    </a:lnTo>
                    <a:lnTo>
                      <a:pt x="6"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3558" name="Freeform 766"/>
              <p:cNvSpPr>
                <a:spLocks/>
              </p:cNvSpPr>
              <p:nvPr/>
            </p:nvSpPr>
            <p:spPr bwMode="auto">
              <a:xfrm>
                <a:off x="4226" y="22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6"/>
                    </a:lnTo>
                    <a:lnTo>
                      <a:pt x="6"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559" name="Freeform 767"/>
              <p:cNvSpPr>
                <a:spLocks/>
              </p:cNvSpPr>
              <p:nvPr/>
            </p:nvSpPr>
            <p:spPr bwMode="auto">
              <a:xfrm>
                <a:off x="4226" y="22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6"/>
                    </a:lnTo>
                    <a:lnTo>
                      <a:pt x="6"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560" name="Freeform 768"/>
              <p:cNvSpPr>
                <a:spLocks/>
              </p:cNvSpPr>
              <p:nvPr/>
            </p:nvSpPr>
            <p:spPr bwMode="auto">
              <a:xfrm>
                <a:off x="4244" y="2231"/>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0"/>
                    </a:lnTo>
                    <a:lnTo>
                      <a:pt x="0" y="6"/>
                    </a:lnTo>
                    <a:lnTo>
                      <a:pt x="0" y="12"/>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561" name="Freeform 769"/>
              <p:cNvSpPr>
                <a:spLocks/>
              </p:cNvSpPr>
              <p:nvPr/>
            </p:nvSpPr>
            <p:spPr bwMode="auto">
              <a:xfrm>
                <a:off x="4244" y="2231"/>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0"/>
                    </a:lnTo>
                    <a:lnTo>
                      <a:pt x="0" y="6"/>
                    </a:lnTo>
                    <a:lnTo>
                      <a:pt x="0" y="12"/>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562" name="Freeform 770"/>
              <p:cNvSpPr>
                <a:spLocks/>
              </p:cNvSpPr>
              <p:nvPr/>
            </p:nvSpPr>
            <p:spPr bwMode="auto">
              <a:xfrm>
                <a:off x="4112" y="1937"/>
                <a:ext cx="330" cy="318"/>
              </a:xfrm>
              <a:custGeom>
                <a:avLst/>
                <a:gdLst>
                  <a:gd name="T0" fmla="*/ 330 w 330"/>
                  <a:gd name="T1" fmla="*/ 162 h 318"/>
                  <a:gd name="T2" fmla="*/ 306 w 330"/>
                  <a:gd name="T3" fmla="*/ 78 h 318"/>
                  <a:gd name="T4" fmla="*/ 246 w 330"/>
                  <a:gd name="T5" fmla="*/ 24 h 318"/>
                  <a:gd name="T6" fmla="*/ 168 w 330"/>
                  <a:gd name="T7" fmla="*/ 0 h 318"/>
                  <a:gd name="T8" fmla="*/ 168 w 330"/>
                  <a:gd name="T9" fmla="*/ 0 h 318"/>
                  <a:gd name="T10" fmla="*/ 84 w 330"/>
                  <a:gd name="T11" fmla="*/ 24 h 318"/>
                  <a:gd name="T12" fmla="*/ 24 w 330"/>
                  <a:gd name="T13" fmla="*/ 78 h 318"/>
                  <a:gd name="T14" fmla="*/ 0 w 330"/>
                  <a:gd name="T15" fmla="*/ 162 h 318"/>
                  <a:gd name="T16" fmla="*/ 0 w 330"/>
                  <a:gd name="T17" fmla="*/ 162 h 318"/>
                  <a:gd name="T18" fmla="*/ 24 w 330"/>
                  <a:gd name="T19" fmla="*/ 240 h 318"/>
                  <a:gd name="T20" fmla="*/ 84 w 330"/>
                  <a:gd name="T21" fmla="*/ 294 h 318"/>
                  <a:gd name="T22" fmla="*/ 168 w 330"/>
                  <a:gd name="T23" fmla="*/ 318 h 318"/>
                  <a:gd name="T24" fmla="*/ 168 w 330"/>
                  <a:gd name="T25" fmla="*/ 318 h 318"/>
                  <a:gd name="T26" fmla="*/ 246 w 330"/>
                  <a:gd name="T27" fmla="*/ 294 h 318"/>
                  <a:gd name="T28" fmla="*/ 306 w 330"/>
                  <a:gd name="T29" fmla="*/ 240 h 318"/>
                  <a:gd name="T30" fmla="*/ 330 w 330"/>
                  <a:gd name="T31" fmla="*/ 162 h 318"/>
                  <a:gd name="T32" fmla="*/ 330 w 330"/>
                  <a:gd name="T33" fmla="*/ 16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8"/>
                  <a:gd name="T53" fmla="*/ 330 w 330"/>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8">
                    <a:moveTo>
                      <a:pt x="330" y="162"/>
                    </a:moveTo>
                    <a:lnTo>
                      <a:pt x="306" y="78"/>
                    </a:lnTo>
                    <a:lnTo>
                      <a:pt x="246" y="24"/>
                    </a:lnTo>
                    <a:lnTo>
                      <a:pt x="168" y="0"/>
                    </a:lnTo>
                    <a:lnTo>
                      <a:pt x="84" y="24"/>
                    </a:lnTo>
                    <a:lnTo>
                      <a:pt x="24" y="78"/>
                    </a:lnTo>
                    <a:lnTo>
                      <a:pt x="0" y="162"/>
                    </a:lnTo>
                    <a:lnTo>
                      <a:pt x="24" y="240"/>
                    </a:lnTo>
                    <a:lnTo>
                      <a:pt x="84" y="294"/>
                    </a:lnTo>
                    <a:lnTo>
                      <a:pt x="168" y="318"/>
                    </a:lnTo>
                    <a:lnTo>
                      <a:pt x="246" y="294"/>
                    </a:lnTo>
                    <a:lnTo>
                      <a:pt x="306" y="240"/>
                    </a:lnTo>
                    <a:lnTo>
                      <a:pt x="330" y="162"/>
                    </a:lnTo>
                    <a:close/>
                  </a:path>
                </a:pathLst>
              </a:custGeom>
              <a:solidFill>
                <a:srgbClr val="D9F1F6"/>
              </a:solidFill>
              <a:ln w="9525">
                <a:noFill/>
                <a:round/>
                <a:headEnd/>
                <a:tailEnd/>
              </a:ln>
            </p:spPr>
            <p:txBody>
              <a:bodyPr tIns="91440" bIns="91440"/>
              <a:lstStyle/>
              <a:p>
                <a:endParaRPr lang="en-US"/>
              </a:p>
            </p:txBody>
          </p:sp>
          <p:sp>
            <p:nvSpPr>
              <p:cNvPr id="23563" name="Freeform 771"/>
              <p:cNvSpPr>
                <a:spLocks/>
              </p:cNvSpPr>
              <p:nvPr/>
            </p:nvSpPr>
            <p:spPr bwMode="auto">
              <a:xfrm>
                <a:off x="4112" y="1937"/>
                <a:ext cx="330" cy="318"/>
              </a:xfrm>
              <a:custGeom>
                <a:avLst/>
                <a:gdLst>
                  <a:gd name="T0" fmla="*/ 330 w 330"/>
                  <a:gd name="T1" fmla="*/ 162 h 318"/>
                  <a:gd name="T2" fmla="*/ 306 w 330"/>
                  <a:gd name="T3" fmla="*/ 78 h 318"/>
                  <a:gd name="T4" fmla="*/ 246 w 330"/>
                  <a:gd name="T5" fmla="*/ 24 h 318"/>
                  <a:gd name="T6" fmla="*/ 168 w 330"/>
                  <a:gd name="T7" fmla="*/ 0 h 318"/>
                  <a:gd name="T8" fmla="*/ 168 w 330"/>
                  <a:gd name="T9" fmla="*/ 0 h 318"/>
                  <a:gd name="T10" fmla="*/ 84 w 330"/>
                  <a:gd name="T11" fmla="*/ 24 h 318"/>
                  <a:gd name="T12" fmla="*/ 24 w 330"/>
                  <a:gd name="T13" fmla="*/ 78 h 318"/>
                  <a:gd name="T14" fmla="*/ 0 w 330"/>
                  <a:gd name="T15" fmla="*/ 162 h 318"/>
                  <a:gd name="T16" fmla="*/ 0 w 330"/>
                  <a:gd name="T17" fmla="*/ 162 h 318"/>
                  <a:gd name="T18" fmla="*/ 24 w 330"/>
                  <a:gd name="T19" fmla="*/ 240 h 318"/>
                  <a:gd name="T20" fmla="*/ 84 w 330"/>
                  <a:gd name="T21" fmla="*/ 294 h 318"/>
                  <a:gd name="T22" fmla="*/ 168 w 330"/>
                  <a:gd name="T23" fmla="*/ 318 h 318"/>
                  <a:gd name="T24" fmla="*/ 168 w 330"/>
                  <a:gd name="T25" fmla="*/ 318 h 318"/>
                  <a:gd name="T26" fmla="*/ 246 w 330"/>
                  <a:gd name="T27" fmla="*/ 294 h 318"/>
                  <a:gd name="T28" fmla="*/ 306 w 330"/>
                  <a:gd name="T29" fmla="*/ 240 h 318"/>
                  <a:gd name="T30" fmla="*/ 330 w 330"/>
                  <a:gd name="T31" fmla="*/ 162 h 318"/>
                  <a:gd name="T32" fmla="*/ 330 w 330"/>
                  <a:gd name="T33" fmla="*/ 162 h 318"/>
                  <a:gd name="T34" fmla="*/ 330 w 330"/>
                  <a:gd name="T35" fmla="*/ 162 h 3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8"/>
                  <a:gd name="T56" fmla="*/ 330 w 330"/>
                  <a:gd name="T57" fmla="*/ 318 h 3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8">
                    <a:moveTo>
                      <a:pt x="330" y="162"/>
                    </a:moveTo>
                    <a:lnTo>
                      <a:pt x="306" y="78"/>
                    </a:lnTo>
                    <a:lnTo>
                      <a:pt x="246" y="24"/>
                    </a:lnTo>
                    <a:lnTo>
                      <a:pt x="168" y="0"/>
                    </a:lnTo>
                    <a:lnTo>
                      <a:pt x="84" y="24"/>
                    </a:lnTo>
                    <a:lnTo>
                      <a:pt x="24" y="78"/>
                    </a:lnTo>
                    <a:lnTo>
                      <a:pt x="0" y="162"/>
                    </a:lnTo>
                    <a:lnTo>
                      <a:pt x="24" y="240"/>
                    </a:lnTo>
                    <a:lnTo>
                      <a:pt x="84" y="294"/>
                    </a:lnTo>
                    <a:lnTo>
                      <a:pt x="168" y="318"/>
                    </a:lnTo>
                    <a:lnTo>
                      <a:pt x="246" y="294"/>
                    </a:lnTo>
                    <a:lnTo>
                      <a:pt x="306" y="240"/>
                    </a:lnTo>
                    <a:lnTo>
                      <a:pt x="330" y="162"/>
                    </a:lnTo>
                  </a:path>
                </a:pathLst>
              </a:custGeom>
              <a:noFill/>
              <a:ln w="9525">
                <a:solidFill>
                  <a:srgbClr val="000000"/>
                </a:solidFill>
                <a:prstDash val="solid"/>
                <a:round/>
                <a:headEnd/>
                <a:tailEnd/>
              </a:ln>
            </p:spPr>
            <p:txBody>
              <a:bodyPr tIns="91440" bIns="91440"/>
              <a:lstStyle/>
              <a:p>
                <a:endParaRPr lang="en-US"/>
              </a:p>
            </p:txBody>
          </p:sp>
          <p:sp>
            <p:nvSpPr>
              <p:cNvPr id="23564" name="Freeform 772"/>
              <p:cNvSpPr>
                <a:spLocks/>
              </p:cNvSpPr>
              <p:nvPr/>
            </p:nvSpPr>
            <p:spPr bwMode="auto">
              <a:xfrm>
                <a:off x="4064" y="2069"/>
                <a:ext cx="18" cy="54"/>
              </a:xfrm>
              <a:custGeom>
                <a:avLst/>
                <a:gdLst>
                  <a:gd name="T0" fmla="*/ 18 w 18"/>
                  <a:gd name="T1" fmla="*/ 30 h 54"/>
                  <a:gd name="T2" fmla="*/ 18 w 18"/>
                  <a:gd name="T3" fmla="*/ 12 h 54"/>
                  <a:gd name="T4" fmla="*/ 12 w 18"/>
                  <a:gd name="T5" fmla="*/ 6 h 54"/>
                  <a:gd name="T6" fmla="*/ 6 w 18"/>
                  <a:gd name="T7" fmla="*/ 0 h 54"/>
                  <a:gd name="T8" fmla="*/ 6 w 18"/>
                  <a:gd name="T9" fmla="*/ 0 h 54"/>
                  <a:gd name="T10" fmla="*/ 0 w 18"/>
                  <a:gd name="T11" fmla="*/ 6 h 54"/>
                  <a:gd name="T12" fmla="*/ 0 w 18"/>
                  <a:gd name="T13" fmla="*/ 12 h 54"/>
                  <a:gd name="T14" fmla="*/ 0 w 18"/>
                  <a:gd name="T15" fmla="*/ 30 h 54"/>
                  <a:gd name="T16" fmla="*/ 0 w 18"/>
                  <a:gd name="T17" fmla="*/ 30 h 54"/>
                  <a:gd name="T18" fmla="*/ 0 w 18"/>
                  <a:gd name="T19" fmla="*/ 42 h 54"/>
                  <a:gd name="T20" fmla="*/ 0 w 18"/>
                  <a:gd name="T21" fmla="*/ 48 h 54"/>
                  <a:gd name="T22" fmla="*/ 6 w 18"/>
                  <a:gd name="T23" fmla="*/ 54 h 54"/>
                  <a:gd name="T24" fmla="*/ 6 w 18"/>
                  <a:gd name="T25" fmla="*/ 54 h 54"/>
                  <a:gd name="T26" fmla="*/ 12 w 18"/>
                  <a:gd name="T27" fmla="*/ 48 h 54"/>
                  <a:gd name="T28" fmla="*/ 18 w 18"/>
                  <a:gd name="T29" fmla="*/ 42 h 54"/>
                  <a:gd name="T30" fmla="*/ 18 w 18"/>
                  <a:gd name="T31" fmla="*/ 30 h 54"/>
                  <a:gd name="T32" fmla="*/ 18 w 18"/>
                  <a:gd name="T33" fmla="*/ 3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4"/>
                  <a:gd name="T53" fmla="*/ 18 w 1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4">
                    <a:moveTo>
                      <a:pt x="18" y="30"/>
                    </a:moveTo>
                    <a:lnTo>
                      <a:pt x="18" y="12"/>
                    </a:lnTo>
                    <a:lnTo>
                      <a:pt x="12" y="6"/>
                    </a:lnTo>
                    <a:lnTo>
                      <a:pt x="6" y="0"/>
                    </a:lnTo>
                    <a:lnTo>
                      <a:pt x="0" y="6"/>
                    </a:lnTo>
                    <a:lnTo>
                      <a:pt x="0" y="12"/>
                    </a:lnTo>
                    <a:lnTo>
                      <a:pt x="0" y="30"/>
                    </a:lnTo>
                    <a:lnTo>
                      <a:pt x="0" y="42"/>
                    </a:lnTo>
                    <a:lnTo>
                      <a:pt x="0" y="48"/>
                    </a:lnTo>
                    <a:lnTo>
                      <a:pt x="6" y="54"/>
                    </a:lnTo>
                    <a:lnTo>
                      <a:pt x="12" y="48"/>
                    </a:lnTo>
                    <a:lnTo>
                      <a:pt x="18" y="42"/>
                    </a:lnTo>
                    <a:lnTo>
                      <a:pt x="18" y="30"/>
                    </a:lnTo>
                    <a:close/>
                  </a:path>
                </a:pathLst>
              </a:custGeom>
              <a:solidFill>
                <a:srgbClr val="FA8086"/>
              </a:solidFill>
              <a:ln w="9525">
                <a:noFill/>
                <a:round/>
                <a:headEnd/>
                <a:tailEnd/>
              </a:ln>
            </p:spPr>
            <p:txBody>
              <a:bodyPr tIns="91440" bIns="91440"/>
              <a:lstStyle/>
              <a:p>
                <a:endParaRPr lang="en-US"/>
              </a:p>
            </p:txBody>
          </p:sp>
          <p:sp>
            <p:nvSpPr>
              <p:cNvPr id="23565" name="Rectangle 773"/>
              <p:cNvSpPr>
                <a:spLocks noChangeArrowheads="1"/>
              </p:cNvSpPr>
              <p:nvPr/>
            </p:nvSpPr>
            <p:spPr bwMode="auto">
              <a:xfrm>
                <a:off x="4094" y="2093"/>
                <a:ext cx="18" cy="6"/>
              </a:xfrm>
              <a:prstGeom prst="rect">
                <a:avLst/>
              </a:prstGeom>
              <a:solidFill>
                <a:srgbClr val="FA8086"/>
              </a:solidFill>
              <a:ln w="9525">
                <a:noFill/>
                <a:miter lim="800000"/>
                <a:headEnd/>
                <a:tailEnd/>
              </a:ln>
            </p:spPr>
            <p:txBody>
              <a:bodyPr tIns="91440" bIns="91440"/>
              <a:lstStyle/>
              <a:p>
                <a:endParaRPr lang="en-US"/>
              </a:p>
            </p:txBody>
          </p:sp>
          <p:sp>
            <p:nvSpPr>
              <p:cNvPr id="23566" name="Line 774"/>
              <p:cNvSpPr>
                <a:spLocks noChangeShapeType="1"/>
              </p:cNvSpPr>
              <p:nvPr/>
            </p:nvSpPr>
            <p:spPr bwMode="auto">
              <a:xfrm>
                <a:off x="4082" y="2099"/>
                <a:ext cx="6" cy="1"/>
              </a:xfrm>
              <a:prstGeom prst="line">
                <a:avLst/>
              </a:prstGeom>
              <a:noFill/>
              <a:ln w="19050">
                <a:solidFill>
                  <a:srgbClr val="FA8086"/>
                </a:solidFill>
                <a:round/>
                <a:headEnd/>
                <a:tailEnd/>
              </a:ln>
            </p:spPr>
            <p:txBody>
              <a:bodyPr tIns="91440" bIns="91440"/>
              <a:lstStyle/>
              <a:p>
                <a:endParaRPr lang="en-US"/>
              </a:p>
            </p:txBody>
          </p:sp>
          <p:sp>
            <p:nvSpPr>
              <p:cNvPr id="23567" name="Freeform 775"/>
              <p:cNvSpPr>
                <a:spLocks/>
              </p:cNvSpPr>
              <p:nvPr/>
            </p:nvSpPr>
            <p:spPr bwMode="auto">
              <a:xfrm>
                <a:off x="4076" y="2147"/>
                <a:ext cx="24" cy="48"/>
              </a:xfrm>
              <a:custGeom>
                <a:avLst/>
                <a:gdLst>
                  <a:gd name="T0" fmla="*/ 24 w 24"/>
                  <a:gd name="T1" fmla="*/ 18 h 48"/>
                  <a:gd name="T2" fmla="*/ 18 w 24"/>
                  <a:gd name="T3" fmla="*/ 6 h 48"/>
                  <a:gd name="T4" fmla="*/ 6 w 24"/>
                  <a:gd name="T5" fmla="*/ 0 h 48"/>
                  <a:gd name="T6" fmla="*/ 0 w 24"/>
                  <a:gd name="T7" fmla="*/ 0 h 48"/>
                  <a:gd name="T8" fmla="*/ 0 w 24"/>
                  <a:gd name="T9" fmla="*/ 0 h 48"/>
                  <a:gd name="T10" fmla="*/ 0 w 24"/>
                  <a:gd name="T11" fmla="*/ 6 h 48"/>
                  <a:gd name="T12" fmla="*/ 0 w 24"/>
                  <a:gd name="T13" fmla="*/ 18 h 48"/>
                  <a:gd name="T14" fmla="*/ 0 w 24"/>
                  <a:gd name="T15" fmla="*/ 30 h 48"/>
                  <a:gd name="T16" fmla="*/ 0 w 24"/>
                  <a:gd name="T17" fmla="*/ 30 h 48"/>
                  <a:gd name="T18" fmla="*/ 6 w 24"/>
                  <a:gd name="T19" fmla="*/ 36 h 48"/>
                  <a:gd name="T20" fmla="*/ 12 w 24"/>
                  <a:gd name="T21" fmla="*/ 48 h 48"/>
                  <a:gd name="T22" fmla="*/ 24 w 24"/>
                  <a:gd name="T23" fmla="*/ 48 h 48"/>
                  <a:gd name="T24" fmla="*/ 24 w 24"/>
                  <a:gd name="T25" fmla="*/ 48 h 48"/>
                  <a:gd name="T26" fmla="*/ 24 w 24"/>
                  <a:gd name="T27" fmla="*/ 42 h 48"/>
                  <a:gd name="T28" fmla="*/ 24 w 24"/>
                  <a:gd name="T29" fmla="*/ 30 h 48"/>
                  <a:gd name="T30" fmla="*/ 24 w 24"/>
                  <a:gd name="T31" fmla="*/ 18 h 48"/>
                  <a:gd name="T32" fmla="*/ 24 w 24"/>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18"/>
                    </a:moveTo>
                    <a:lnTo>
                      <a:pt x="18" y="6"/>
                    </a:lnTo>
                    <a:lnTo>
                      <a:pt x="6" y="0"/>
                    </a:lnTo>
                    <a:lnTo>
                      <a:pt x="0" y="0"/>
                    </a:lnTo>
                    <a:lnTo>
                      <a:pt x="0" y="6"/>
                    </a:lnTo>
                    <a:lnTo>
                      <a:pt x="0" y="18"/>
                    </a:lnTo>
                    <a:lnTo>
                      <a:pt x="0" y="30"/>
                    </a:lnTo>
                    <a:lnTo>
                      <a:pt x="6" y="36"/>
                    </a:lnTo>
                    <a:lnTo>
                      <a:pt x="12" y="48"/>
                    </a:lnTo>
                    <a:lnTo>
                      <a:pt x="24" y="48"/>
                    </a:lnTo>
                    <a:lnTo>
                      <a:pt x="24" y="42"/>
                    </a:lnTo>
                    <a:lnTo>
                      <a:pt x="24" y="30"/>
                    </a:lnTo>
                    <a:lnTo>
                      <a:pt x="24" y="18"/>
                    </a:lnTo>
                    <a:close/>
                  </a:path>
                </a:pathLst>
              </a:custGeom>
              <a:solidFill>
                <a:srgbClr val="FA8086"/>
              </a:solidFill>
              <a:ln w="9525">
                <a:noFill/>
                <a:round/>
                <a:headEnd/>
                <a:tailEnd/>
              </a:ln>
            </p:spPr>
            <p:txBody>
              <a:bodyPr tIns="91440" bIns="91440"/>
              <a:lstStyle/>
              <a:p>
                <a:endParaRPr lang="en-US"/>
              </a:p>
            </p:txBody>
          </p:sp>
          <p:sp>
            <p:nvSpPr>
              <p:cNvPr id="23568" name="Freeform 776"/>
              <p:cNvSpPr>
                <a:spLocks/>
              </p:cNvSpPr>
              <p:nvPr/>
            </p:nvSpPr>
            <p:spPr bwMode="auto">
              <a:xfrm>
                <a:off x="4106" y="2153"/>
                <a:ext cx="18" cy="12"/>
              </a:xfrm>
              <a:custGeom>
                <a:avLst/>
                <a:gdLst>
                  <a:gd name="T0" fmla="*/ 18 w 18"/>
                  <a:gd name="T1" fmla="*/ 0 h 12"/>
                  <a:gd name="T2" fmla="*/ 0 w 18"/>
                  <a:gd name="T3" fmla="*/ 6 h 12"/>
                  <a:gd name="T4" fmla="*/ 0 w 18"/>
                  <a:gd name="T5" fmla="*/ 12 h 12"/>
                  <a:gd name="T6" fmla="*/ 18 w 18"/>
                  <a:gd name="T7" fmla="*/ 6 h 12"/>
                  <a:gd name="T8" fmla="*/ 18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0"/>
                    </a:moveTo>
                    <a:lnTo>
                      <a:pt x="0" y="6"/>
                    </a:lnTo>
                    <a:lnTo>
                      <a:pt x="0" y="12"/>
                    </a:lnTo>
                    <a:lnTo>
                      <a:pt x="18" y="6"/>
                    </a:lnTo>
                    <a:lnTo>
                      <a:pt x="18" y="0"/>
                    </a:lnTo>
                    <a:close/>
                  </a:path>
                </a:pathLst>
              </a:custGeom>
              <a:solidFill>
                <a:srgbClr val="FA8086"/>
              </a:solidFill>
              <a:ln w="9525">
                <a:noFill/>
                <a:round/>
                <a:headEnd/>
                <a:tailEnd/>
              </a:ln>
            </p:spPr>
            <p:txBody>
              <a:bodyPr tIns="91440" bIns="91440"/>
              <a:lstStyle/>
              <a:p>
                <a:endParaRPr lang="en-US"/>
              </a:p>
            </p:txBody>
          </p:sp>
          <p:sp>
            <p:nvSpPr>
              <p:cNvPr id="23569" name="Line 777"/>
              <p:cNvSpPr>
                <a:spLocks noChangeShapeType="1"/>
              </p:cNvSpPr>
              <p:nvPr/>
            </p:nvSpPr>
            <p:spPr bwMode="auto">
              <a:xfrm>
                <a:off x="4094" y="2165"/>
                <a:ext cx="12" cy="1"/>
              </a:xfrm>
              <a:prstGeom prst="line">
                <a:avLst/>
              </a:prstGeom>
              <a:noFill/>
              <a:ln w="19050">
                <a:solidFill>
                  <a:srgbClr val="FA8086"/>
                </a:solidFill>
                <a:round/>
                <a:headEnd/>
                <a:tailEnd/>
              </a:ln>
            </p:spPr>
            <p:txBody>
              <a:bodyPr tIns="91440" bIns="91440"/>
              <a:lstStyle/>
              <a:p>
                <a:endParaRPr lang="en-US"/>
              </a:p>
            </p:txBody>
          </p:sp>
          <p:sp>
            <p:nvSpPr>
              <p:cNvPr id="23570" name="Freeform 778"/>
              <p:cNvSpPr>
                <a:spLocks/>
              </p:cNvSpPr>
              <p:nvPr/>
            </p:nvSpPr>
            <p:spPr bwMode="auto">
              <a:xfrm>
                <a:off x="4112" y="2213"/>
                <a:ext cx="42" cy="42"/>
              </a:xfrm>
              <a:custGeom>
                <a:avLst/>
                <a:gdLst>
                  <a:gd name="T0" fmla="*/ 30 w 42"/>
                  <a:gd name="T1" fmla="*/ 12 h 42"/>
                  <a:gd name="T2" fmla="*/ 18 w 42"/>
                  <a:gd name="T3" fmla="*/ 6 h 42"/>
                  <a:gd name="T4" fmla="*/ 6 w 42"/>
                  <a:gd name="T5" fmla="*/ 0 h 42"/>
                  <a:gd name="T6" fmla="*/ 0 w 42"/>
                  <a:gd name="T7" fmla="*/ 6 h 42"/>
                  <a:gd name="T8" fmla="*/ 0 w 42"/>
                  <a:gd name="T9" fmla="*/ 6 h 42"/>
                  <a:gd name="T10" fmla="*/ 0 w 42"/>
                  <a:gd name="T11" fmla="*/ 12 h 42"/>
                  <a:gd name="T12" fmla="*/ 6 w 42"/>
                  <a:gd name="T13" fmla="*/ 18 h 42"/>
                  <a:gd name="T14" fmla="*/ 12 w 42"/>
                  <a:gd name="T15" fmla="*/ 30 h 42"/>
                  <a:gd name="T16" fmla="*/ 12 w 42"/>
                  <a:gd name="T17" fmla="*/ 30 h 42"/>
                  <a:gd name="T18" fmla="*/ 24 w 42"/>
                  <a:gd name="T19" fmla="*/ 36 h 42"/>
                  <a:gd name="T20" fmla="*/ 30 w 42"/>
                  <a:gd name="T21" fmla="*/ 42 h 42"/>
                  <a:gd name="T22" fmla="*/ 36 w 42"/>
                  <a:gd name="T23" fmla="*/ 36 h 42"/>
                  <a:gd name="T24" fmla="*/ 36 w 42"/>
                  <a:gd name="T25" fmla="*/ 36 h 42"/>
                  <a:gd name="T26" fmla="*/ 42 w 42"/>
                  <a:gd name="T27" fmla="*/ 30 h 42"/>
                  <a:gd name="T28" fmla="*/ 36 w 42"/>
                  <a:gd name="T29" fmla="*/ 24 h 42"/>
                  <a:gd name="T30" fmla="*/ 30 w 42"/>
                  <a:gd name="T31" fmla="*/ 12 h 42"/>
                  <a:gd name="T32" fmla="*/ 30 w 42"/>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12"/>
                    </a:moveTo>
                    <a:lnTo>
                      <a:pt x="18" y="6"/>
                    </a:lnTo>
                    <a:lnTo>
                      <a:pt x="6" y="0"/>
                    </a:lnTo>
                    <a:lnTo>
                      <a:pt x="0" y="6"/>
                    </a:lnTo>
                    <a:lnTo>
                      <a:pt x="0" y="12"/>
                    </a:lnTo>
                    <a:lnTo>
                      <a:pt x="6" y="18"/>
                    </a:lnTo>
                    <a:lnTo>
                      <a:pt x="12" y="30"/>
                    </a:lnTo>
                    <a:lnTo>
                      <a:pt x="24" y="36"/>
                    </a:lnTo>
                    <a:lnTo>
                      <a:pt x="30" y="42"/>
                    </a:lnTo>
                    <a:lnTo>
                      <a:pt x="36" y="36"/>
                    </a:lnTo>
                    <a:lnTo>
                      <a:pt x="42" y="30"/>
                    </a:lnTo>
                    <a:lnTo>
                      <a:pt x="36" y="24"/>
                    </a:lnTo>
                    <a:lnTo>
                      <a:pt x="30" y="12"/>
                    </a:lnTo>
                    <a:close/>
                  </a:path>
                </a:pathLst>
              </a:custGeom>
              <a:solidFill>
                <a:srgbClr val="FA8086"/>
              </a:solidFill>
              <a:ln w="9525">
                <a:noFill/>
                <a:round/>
                <a:headEnd/>
                <a:tailEnd/>
              </a:ln>
            </p:spPr>
            <p:txBody>
              <a:bodyPr tIns="91440" bIns="91440"/>
              <a:lstStyle/>
              <a:p>
                <a:endParaRPr lang="en-US"/>
              </a:p>
            </p:txBody>
          </p:sp>
          <p:sp>
            <p:nvSpPr>
              <p:cNvPr id="23571" name="Freeform 779"/>
              <p:cNvSpPr>
                <a:spLocks/>
              </p:cNvSpPr>
              <p:nvPr/>
            </p:nvSpPr>
            <p:spPr bwMode="auto">
              <a:xfrm>
                <a:off x="4142" y="2207"/>
                <a:ext cx="18" cy="18"/>
              </a:xfrm>
              <a:custGeom>
                <a:avLst/>
                <a:gdLst>
                  <a:gd name="T0" fmla="*/ 12 w 18"/>
                  <a:gd name="T1" fmla="*/ 0 h 18"/>
                  <a:gd name="T2" fmla="*/ 0 w 18"/>
                  <a:gd name="T3" fmla="*/ 12 h 18"/>
                  <a:gd name="T4" fmla="*/ 6 w 18"/>
                  <a:gd name="T5" fmla="*/ 18 h 18"/>
                  <a:gd name="T6" fmla="*/ 18 w 18"/>
                  <a:gd name="T7" fmla="*/ 6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6" y="18"/>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23572" name="Line 780"/>
              <p:cNvSpPr>
                <a:spLocks noChangeShapeType="1"/>
              </p:cNvSpPr>
              <p:nvPr/>
            </p:nvSpPr>
            <p:spPr bwMode="auto">
              <a:xfrm>
                <a:off x="4136" y="2225"/>
                <a:ext cx="6" cy="1"/>
              </a:xfrm>
              <a:prstGeom prst="line">
                <a:avLst/>
              </a:prstGeom>
              <a:noFill/>
              <a:ln w="19050">
                <a:solidFill>
                  <a:srgbClr val="FA8086"/>
                </a:solidFill>
                <a:round/>
                <a:headEnd/>
                <a:tailEnd/>
              </a:ln>
            </p:spPr>
            <p:txBody>
              <a:bodyPr tIns="91440" bIns="91440"/>
              <a:lstStyle/>
              <a:p>
                <a:endParaRPr lang="en-US"/>
              </a:p>
            </p:txBody>
          </p:sp>
          <p:sp>
            <p:nvSpPr>
              <p:cNvPr id="23573" name="Freeform 781"/>
              <p:cNvSpPr>
                <a:spLocks/>
              </p:cNvSpPr>
              <p:nvPr/>
            </p:nvSpPr>
            <p:spPr bwMode="auto">
              <a:xfrm>
                <a:off x="4172" y="2261"/>
                <a:ext cx="48" cy="30"/>
              </a:xfrm>
              <a:custGeom>
                <a:avLst/>
                <a:gdLst>
                  <a:gd name="T0" fmla="*/ 30 w 48"/>
                  <a:gd name="T1" fmla="*/ 6 h 30"/>
                  <a:gd name="T2" fmla="*/ 18 w 48"/>
                  <a:gd name="T3" fmla="*/ 0 h 30"/>
                  <a:gd name="T4" fmla="*/ 6 w 48"/>
                  <a:gd name="T5" fmla="*/ 0 h 30"/>
                  <a:gd name="T6" fmla="*/ 0 w 48"/>
                  <a:gd name="T7" fmla="*/ 6 h 30"/>
                  <a:gd name="T8" fmla="*/ 0 w 48"/>
                  <a:gd name="T9" fmla="*/ 6 h 30"/>
                  <a:gd name="T10" fmla="*/ 6 w 48"/>
                  <a:gd name="T11" fmla="*/ 12 h 30"/>
                  <a:gd name="T12" fmla="*/ 12 w 48"/>
                  <a:gd name="T13" fmla="*/ 18 h 30"/>
                  <a:gd name="T14" fmla="*/ 24 w 48"/>
                  <a:gd name="T15" fmla="*/ 24 h 30"/>
                  <a:gd name="T16" fmla="*/ 24 w 48"/>
                  <a:gd name="T17" fmla="*/ 24 h 30"/>
                  <a:gd name="T18" fmla="*/ 36 w 48"/>
                  <a:gd name="T19" fmla="*/ 30 h 30"/>
                  <a:gd name="T20" fmla="*/ 42 w 48"/>
                  <a:gd name="T21" fmla="*/ 30 h 30"/>
                  <a:gd name="T22" fmla="*/ 48 w 48"/>
                  <a:gd name="T23" fmla="*/ 24 h 30"/>
                  <a:gd name="T24" fmla="*/ 48 w 48"/>
                  <a:gd name="T25" fmla="*/ 24 h 30"/>
                  <a:gd name="T26" fmla="*/ 48 w 48"/>
                  <a:gd name="T27" fmla="*/ 18 h 30"/>
                  <a:gd name="T28" fmla="*/ 42 w 48"/>
                  <a:gd name="T29" fmla="*/ 12 h 30"/>
                  <a:gd name="T30" fmla="*/ 30 w 48"/>
                  <a:gd name="T31" fmla="*/ 6 h 30"/>
                  <a:gd name="T32" fmla="*/ 30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6"/>
                    </a:moveTo>
                    <a:lnTo>
                      <a:pt x="18" y="0"/>
                    </a:lnTo>
                    <a:lnTo>
                      <a:pt x="6" y="0"/>
                    </a:lnTo>
                    <a:lnTo>
                      <a:pt x="0" y="6"/>
                    </a:lnTo>
                    <a:lnTo>
                      <a:pt x="6" y="12"/>
                    </a:lnTo>
                    <a:lnTo>
                      <a:pt x="12" y="18"/>
                    </a:lnTo>
                    <a:lnTo>
                      <a:pt x="24" y="24"/>
                    </a:lnTo>
                    <a:lnTo>
                      <a:pt x="36" y="30"/>
                    </a:lnTo>
                    <a:lnTo>
                      <a:pt x="42" y="30"/>
                    </a:lnTo>
                    <a:lnTo>
                      <a:pt x="48" y="24"/>
                    </a:lnTo>
                    <a:lnTo>
                      <a:pt x="48" y="18"/>
                    </a:lnTo>
                    <a:lnTo>
                      <a:pt x="42" y="12"/>
                    </a:lnTo>
                    <a:lnTo>
                      <a:pt x="30" y="6"/>
                    </a:lnTo>
                    <a:close/>
                  </a:path>
                </a:pathLst>
              </a:custGeom>
              <a:solidFill>
                <a:srgbClr val="FA8086"/>
              </a:solidFill>
              <a:ln w="9525">
                <a:noFill/>
                <a:round/>
                <a:headEnd/>
                <a:tailEnd/>
              </a:ln>
            </p:spPr>
            <p:txBody>
              <a:bodyPr tIns="91440" bIns="91440"/>
              <a:lstStyle/>
              <a:p>
                <a:endParaRPr lang="en-US"/>
              </a:p>
            </p:txBody>
          </p:sp>
          <p:sp>
            <p:nvSpPr>
              <p:cNvPr id="23574" name="Freeform 782"/>
              <p:cNvSpPr>
                <a:spLocks/>
              </p:cNvSpPr>
              <p:nvPr/>
            </p:nvSpPr>
            <p:spPr bwMode="auto">
              <a:xfrm>
                <a:off x="4202" y="2243"/>
                <a:ext cx="12" cy="18"/>
              </a:xfrm>
              <a:custGeom>
                <a:avLst/>
                <a:gdLst>
                  <a:gd name="T0" fmla="*/ 6 w 12"/>
                  <a:gd name="T1" fmla="*/ 0 h 18"/>
                  <a:gd name="T2" fmla="*/ 0 w 12"/>
                  <a:gd name="T3" fmla="*/ 18 h 18"/>
                  <a:gd name="T4" fmla="*/ 6 w 12"/>
                  <a:gd name="T5" fmla="*/ 18 h 18"/>
                  <a:gd name="T6" fmla="*/ 12 w 12"/>
                  <a:gd name="T7" fmla="*/ 0 h 18"/>
                  <a:gd name="T8" fmla="*/ 6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6" y="0"/>
                    </a:moveTo>
                    <a:lnTo>
                      <a:pt x="0" y="18"/>
                    </a:lnTo>
                    <a:lnTo>
                      <a:pt x="6" y="18"/>
                    </a:lnTo>
                    <a:lnTo>
                      <a:pt x="12" y="0"/>
                    </a:lnTo>
                    <a:lnTo>
                      <a:pt x="6" y="0"/>
                    </a:lnTo>
                    <a:close/>
                  </a:path>
                </a:pathLst>
              </a:custGeom>
              <a:solidFill>
                <a:srgbClr val="FA8086"/>
              </a:solidFill>
              <a:ln w="9525">
                <a:noFill/>
                <a:round/>
                <a:headEnd/>
                <a:tailEnd/>
              </a:ln>
            </p:spPr>
            <p:txBody>
              <a:bodyPr tIns="91440" bIns="91440"/>
              <a:lstStyle/>
              <a:p>
                <a:endParaRPr lang="en-US"/>
              </a:p>
            </p:txBody>
          </p:sp>
          <p:sp>
            <p:nvSpPr>
              <p:cNvPr id="23575" name="Line 783"/>
              <p:cNvSpPr>
                <a:spLocks noChangeShapeType="1"/>
              </p:cNvSpPr>
              <p:nvPr/>
            </p:nvSpPr>
            <p:spPr bwMode="auto">
              <a:xfrm flipV="1">
                <a:off x="4202" y="2261"/>
                <a:ext cx="6" cy="6"/>
              </a:xfrm>
              <a:prstGeom prst="line">
                <a:avLst/>
              </a:prstGeom>
              <a:noFill/>
              <a:ln w="19050">
                <a:solidFill>
                  <a:srgbClr val="FA8086"/>
                </a:solidFill>
                <a:round/>
                <a:headEnd/>
                <a:tailEnd/>
              </a:ln>
            </p:spPr>
            <p:txBody>
              <a:bodyPr tIns="91440" bIns="91440"/>
              <a:lstStyle/>
              <a:p>
                <a:endParaRPr lang="en-US"/>
              </a:p>
            </p:txBody>
          </p:sp>
          <p:sp>
            <p:nvSpPr>
              <p:cNvPr id="23576" name="Freeform 784"/>
              <p:cNvSpPr>
                <a:spLocks/>
              </p:cNvSpPr>
              <p:nvPr/>
            </p:nvSpPr>
            <p:spPr bwMode="auto">
              <a:xfrm>
                <a:off x="4250" y="2279"/>
                <a:ext cx="54" cy="24"/>
              </a:xfrm>
              <a:custGeom>
                <a:avLst/>
                <a:gdLst>
                  <a:gd name="T0" fmla="*/ 24 w 54"/>
                  <a:gd name="T1" fmla="*/ 0 h 24"/>
                  <a:gd name="T2" fmla="*/ 12 w 54"/>
                  <a:gd name="T3" fmla="*/ 6 h 24"/>
                  <a:gd name="T4" fmla="*/ 6 w 54"/>
                  <a:gd name="T5" fmla="*/ 6 h 24"/>
                  <a:gd name="T6" fmla="*/ 0 w 54"/>
                  <a:gd name="T7" fmla="*/ 12 h 24"/>
                  <a:gd name="T8" fmla="*/ 0 w 54"/>
                  <a:gd name="T9" fmla="*/ 12 h 24"/>
                  <a:gd name="T10" fmla="*/ 6 w 54"/>
                  <a:gd name="T11" fmla="*/ 18 h 24"/>
                  <a:gd name="T12" fmla="*/ 12 w 54"/>
                  <a:gd name="T13" fmla="*/ 24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24 w 54"/>
                  <a:gd name="T31" fmla="*/ 0 h 24"/>
                  <a:gd name="T32" fmla="*/ 24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0"/>
                    </a:moveTo>
                    <a:lnTo>
                      <a:pt x="12" y="6"/>
                    </a:lnTo>
                    <a:lnTo>
                      <a:pt x="6" y="6"/>
                    </a:lnTo>
                    <a:lnTo>
                      <a:pt x="0" y="12"/>
                    </a:lnTo>
                    <a:lnTo>
                      <a:pt x="6" y="18"/>
                    </a:lnTo>
                    <a:lnTo>
                      <a:pt x="12" y="24"/>
                    </a:lnTo>
                    <a:lnTo>
                      <a:pt x="24" y="24"/>
                    </a:lnTo>
                    <a:lnTo>
                      <a:pt x="42" y="24"/>
                    </a:lnTo>
                    <a:lnTo>
                      <a:pt x="48" y="18"/>
                    </a:lnTo>
                    <a:lnTo>
                      <a:pt x="54" y="12"/>
                    </a:lnTo>
                    <a:lnTo>
                      <a:pt x="48" y="6"/>
                    </a:lnTo>
                    <a:lnTo>
                      <a:pt x="42" y="6"/>
                    </a:lnTo>
                    <a:lnTo>
                      <a:pt x="24" y="0"/>
                    </a:lnTo>
                    <a:close/>
                  </a:path>
                </a:pathLst>
              </a:custGeom>
              <a:solidFill>
                <a:srgbClr val="FA8086"/>
              </a:solidFill>
              <a:ln w="9525">
                <a:noFill/>
                <a:round/>
                <a:headEnd/>
                <a:tailEnd/>
              </a:ln>
            </p:spPr>
            <p:txBody>
              <a:bodyPr tIns="91440" bIns="91440"/>
              <a:lstStyle/>
              <a:p>
                <a:endParaRPr lang="en-US"/>
              </a:p>
            </p:txBody>
          </p:sp>
          <p:sp>
            <p:nvSpPr>
              <p:cNvPr id="23577" name="Rectangle 785"/>
              <p:cNvSpPr>
                <a:spLocks noChangeArrowheads="1"/>
              </p:cNvSpPr>
              <p:nvPr/>
            </p:nvSpPr>
            <p:spPr bwMode="auto">
              <a:xfrm>
                <a:off x="4274" y="2255"/>
                <a:ext cx="6" cy="18"/>
              </a:xfrm>
              <a:prstGeom prst="rect">
                <a:avLst/>
              </a:prstGeom>
              <a:solidFill>
                <a:srgbClr val="FA8086"/>
              </a:solidFill>
              <a:ln w="9525">
                <a:noFill/>
                <a:miter lim="800000"/>
                <a:headEnd/>
                <a:tailEnd/>
              </a:ln>
            </p:spPr>
            <p:txBody>
              <a:bodyPr tIns="91440" bIns="91440"/>
              <a:lstStyle/>
              <a:p>
                <a:endParaRPr lang="en-US"/>
              </a:p>
            </p:txBody>
          </p:sp>
          <p:sp>
            <p:nvSpPr>
              <p:cNvPr id="23578" name="Line 786"/>
              <p:cNvSpPr>
                <a:spLocks noChangeShapeType="1"/>
              </p:cNvSpPr>
              <p:nvPr/>
            </p:nvSpPr>
            <p:spPr bwMode="auto">
              <a:xfrm flipV="1">
                <a:off x="4274" y="2273"/>
                <a:ext cx="1" cy="12"/>
              </a:xfrm>
              <a:prstGeom prst="line">
                <a:avLst/>
              </a:prstGeom>
              <a:noFill/>
              <a:ln w="19050">
                <a:solidFill>
                  <a:srgbClr val="FA8086"/>
                </a:solidFill>
                <a:round/>
                <a:headEnd/>
                <a:tailEnd/>
              </a:ln>
            </p:spPr>
            <p:txBody>
              <a:bodyPr tIns="91440" bIns="91440"/>
              <a:lstStyle/>
              <a:p>
                <a:endParaRPr lang="en-US"/>
              </a:p>
            </p:txBody>
          </p:sp>
          <p:sp>
            <p:nvSpPr>
              <p:cNvPr id="23579" name="Freeform 787"/>
              <p:cNvSpPr>
                <a:spLocks/>
              </p:cNvSpPr>
              <p:nvPr/>
            </p:nvSpPr>
            <p:spPr bwMode="auto">
              <a:xfrm>
                <a:off x="4334" y="2267"/>
                <a:ext cx="42" cy="24"/>
              </a:xfrm>
              <a:custGeom>
                <a:avLst/>
                <a:gdLst>
                  <a:gd name="T0" fmla="*/ 18 w 42"/>
                  <a:gd name="T1" fmla="*/ 0 h 24"/>
                  <a:gd name="T2" fmla="*/ 6 w 42"/>
                  <a:gd name="T3" fmla="*/ 6 h 24"/>
                  <a:gd name="T4" fmla="*/ 0 w 42"/>
                  <a:gd name="T5" fmla="*/ 12 h 24"/>
                  <a:gd name="T6" fmla="*/ 0 w 42"/>
                  <a:gd name="T7" fmla="*/ 18 h 24"/>
                  <a:gd name="T8" fmla="*/ 0 w 42"/>
                  <a:gd name="T9" fmla="*/ 18 h 24"/>
                  <a:gd name="T10" fmla="*/ 0 w 42"/>
                  <a:gd name="T11" fmla="*/ 24 h 24"/>
                  <a:gd name="T12" fmla="*/ 12 w 42"/>
                  <a:gd name="T13" fmla="*/ 24 h 24"/>
                  <a:gd name="T14" fmla="*/ 24 w 42"/>
                  <a:gd name="T15" fmla="*/ 18 h 24"/>
                  <a:gd name="T16" fmla="*/ 24 w 42"/>
                  <a:gd name="T17" fmla="*/ 18 h 24"/>
                  <a:gd name="T18" fmla="*/ 36 w 42"/>
                  <a:gd name="T19" fmla="*/ 12 h 24"/>
                  <a:gd name="T20" fmla="*/ 42 w 42"/>
                  <a:gd name="T21" fmla="*/ 6 h 24"/>
                  <a:gd name="T22" fmla="*/ 42 w 42"/>
                  <a:gd name="T23" fmla="*/ 0 h 24"/>
                  <a:gd name="T24" fmla="*/ 42 w 42"/>
                  <a:gd name="T25" fmla="*/ 0 h 24"/>
                  <a:gd name="T26" fmla="*/ 42 w 42"/>
                  <a:gd name="T27" fmla="*/ 0 h 24"/>
                  <a:gd name="T28" fmla="*/ 30 w 42"/>
                  <a:gd name="T29" fmla="*/ 0 h 24"/>
                  <a:gd name="T30" fmla="*/ 18 w 42"/>
                  <a:gd name="T31" fmla="*/ 0 h 24"/>
                  <a:gd name="T32" fmla="*/ 18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18" y="0"/>
                    </a:moveTo>
                    <a:lnTo>
                      <a:pt x="6" y="6"/>
                    </a:lnTo>
                    <a:lnTo>
                      <a:pt x="0" y="12"/>
                    </a:lnTo>
                    <a:lnTo>
                      <a:pt x="0" y="18"/>
                    </a:lnTo>
                    <a:lnTo>
                      <a:pt x="0" y="24"/>
                    </a:lnTo>
                    <a:lnTo>
                      <a:pt x="12" y="24"/>
                    </a:lnTo>
                    <a:lnTo>
                      <a:pt x="24" y="18"/>
                    </a:lnTo>
                    <a:lnTo>
                      <a:pt x="36" y="12"/>
                    </a:lnTo>
                    <a:lnTo>
                      <a:pt x="42" y="6"/>
                    </a:lnTo>
                    <a:lnTo>
                      <a:pt x="42" y="0"/>
                    </a:lnTo>
                    <a:lnTo>
                      <a:pt x="30" y="0"/>
                    </a:lnTo>
                    <a:lnTo>
                      <a:pt x="18" y="0"/>
                    </a:lnTo>
                    <a:close/>
                  </a:path>
                </a:pathLst>
              </a:custGeom>
              <a:solidFill>
                <a:srgbClr val="FA8086"/>
              </a:solidFill>
              <a:ln w="9525">
                <a:noFill/>
                <a:round/>
                <a:headEnd/>
                <a:tailEnd/>
              </a:ln>
            </p:spPr>
            <p:txBody>
              <a:bodyPr tIns="91440" bIns="91440"/>
              <a:lstStyle/>
              <a:p>
                <a:endParaRPr lang="en-US"/>
              </a:p>
            </p:txBody>
          </p:sp>
          <p:sp>
            <p:nvSpPr>
              <p:cNvPr id="23580" name="Freeform 788"/>
              <p:cNvSpPr>
                <a:spLocks/>
              </p:cNvSpPr>
              <p:nvPr/>
            </p:nvSpPr>
            <p:spPr bwMode="auto">
              <a:xfrm>
                <a:off x="4334" y="2243"/>
                <a:ext cx="18" cy="18"/>
              </a:xfrm>
              <a:custGeom>
                <a:avLst/>
                <a:gdLst>
                  <a:gd name="T0" fmla="*/ 0 w 18"/>
                  <a:gd name="T1" fmla="*/ 0 h 18"/>
                  <a:gd name="T2" fmla="*/ 12 w 18"/>
                  <a:gd name="T3" fmla="*/ 18 h 18"/>
                  <a:gd name="T4" fmla="*/ 18 w 18"/>
                  <a:gd name="T5" fmla="*/ 18 h 18"/>
                  <a:gd name="T6" fmla="*/ 12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0"/>
                    </a:moveTo>
                    <a:lnTo>
                      <a:pt x="12" y="18"/>
                    </a:lnTo>
                    <a:lnTo>
                      <a:pt x="18" y="18"/>
                    </a:lnTo>
                    <a:lnTo>
                      <a:pt x="12" y="0"/>
                    </a:lnTo>
                    <a:lnTo>
                      <a:pt x="0" y="0"/>
                    </a:lnTo>
                    <a:close/>
                  </a:path>
                </a:pathLst>
              </a:custGeom>
              <a:solidFill>
                <a:srgbClr val="FA8086"/>
              </a:solidFill>
              <a:ln w="9525">
                <a:noFill/>
                <a:round/>
                <a:headEnd/>
                <a:tailEnd/>
              </a:ln>
            </p:spPr>
            <p:txBody>
              <a:bodyPr tIns="91440" bIns="91440"/>
              <a:lstStyle/>
              <a:p>
                <a:endParaRPr lang="en-US"/>
              </a:p>
            </p:txBody>
          </p:sp>
          <p:sp>
            <p:nvSpPr>
              <p:cNvPr id="23581" name="Line 789"/>
              <p:cNvSpPr>
                <a:spLocks noChangeShapeType="1"/>
              </p:cNvSpPr>
              <p:nvPr/>
            </p:nvSpPr>
            <p:spPr bwMode="auto">
              <a:xfrm flipH="1" flipV="1">
                <a:off x="4346" y="2261"/>
                <a:ext cx="6" cy="6"/>
              </a:xfrm>
              <a:prstGeom prst="line">
                <a:avLst/>
              </a:prstGeom>
              <a:noFill/>
              <a:ln w="19050">
                <a:solidFill>
                  <a:srgbClr val="FA8086"/>
                </a:solidFill>
                <a:round/>
                <a:headEnd/>
                <a:tailEnd/>
              </a:ln>
            </p:spPr>
            <p:txBody>
              <a:bodyPr tIns="91440" bIns="91440"/>
              <a:lstStyle/>
              <a:p>
                <a:endParaRPr lang="en-US"/>
              </a:p>
            </p:txBody>
          </p:sp>
          <p:sp>
            <p:nvSpPr>
              <p:cNvPr id="23582" name="Freeform 790"/>
              <p:cNvSpPr>
                <a:spLocks/>
              </p:cNvSpPr>
              <p:nvPr/>
            </p:nvSpPr>
            <p:spPr bwMode="auto">
              <a:xfrm>
                <a:off x="4400" y="2219"/>
                <a:ext cx="42" cy="36"/>
              </a:xfrm>
              <a:custGeom>
                <a:avLst/>
                <a:gdLst>
                  <a:gd name="T0" fmla="*/ 12 w 42"/>
                  <a:gd name="T1" fmla="*/ 12 h 36"/>
                  <a:gd name="T2" fmla="*/ 6 w 42"/>
                  <a:gd name="T3" fmla="*/ 18 h 36"/>
                  <a:gd name="T4" fmla="*/ 0 w 42"/>
                  <a:gd name="T5" fmla="*/ 30 h 36"/>
                  <a:gd name="T6" fmla="*/ 6 w 42"/>
                  <a:gd name="T7" fmla="*/ 36 h 36"/>
                  <a:gd name="T8" fmla="*/ 6 w 42"/>
                  <a:gd name="T9" fmla="*/ 36 h 36"/>
                  <a:gd name="T10" fmla="*/ 12 w 42"/>
                  <a:gd name="T11" fmla="*/ 36 h 36"/>
                  <a:gd name="T12" fmla="*/ 18 w 42"/>
                  <a:gd name="T13" fmla="*/ 30 h 36"/>
                  <a:gd name="T14" fmla="*/ 30 w 42"/>
                  <a:gd name="T15" fmla="*/ 24 h 36"/>
                  <a:gd name="T16" fmla="*/ 30 w 42"/>
                  <a:gd name="T17" fmla="*/ 24 h 36"/>
                  <a:gd name="T18" fmla="*/ 36 w 42"/>
                  <a:gd name="T19" fmla="*/ 12 h 36"/>
                  <a:gd name="T20" fmla="*/ 42 w 42"/>
                  <a:gd name="T21" fmla="*/ 6 h 36"/>
                  <a:gd name="T22" fmla="*/ 42 w 42"/>
                  <a:gd name="T23" fmla="*/ 0 h 36"/>
                  <a:gd name="T24" fmla="*/ 42 w 42"/>
                  <a:gd name="T25" fmla="*/ 0 h 36"/>
                  <a:gd name="T26" fmla="*/ 36 w 42"/>
                  <a:gd name="T27" fmla="*/ 0 h 36"/>
                  <a:gd name="T28" fmla="*/ 24 w 42"/>
                  <a:gd name="T29" fmla="*/ 0 h 36"/>
                  <a:gd name="T30" fmla="*/ 12 w 42"/>
                  <a:gd name="T31" fmla="*/ 12 h 36"/>
                  <a:gd name="T32" fmla="*/ 12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12"/>
                    </a:moveTo>
                    <a:lnTo>
                      <a:pt x="6" y="18"/>
                    </a:lnTo>
                    <a:lnTo>
                      <a:pt x="0" y="30"/>
                    </a:lnTo>
                    <a:lnTo>
                      <a:pt x="6" y="36"/>
                    </a:lnTo>
                    <a:lnTo>
                      <a:pt x="12" y="36"/>
                    </a:lnTo>
                    <a:lnTo>
                      <a:pt x="18" y="30"/>
                    </a:lnTo>
                    <a:lnTo>
                      <a:pt x="30" y="24"/>
                    </a:lnTo>
                    <a:lnTo>
                      <a:pt x="36" y="12"/>
                    </a:lnTo>
                    <a:lnTo>
                      <a:pt x="42" y="6"/>
                    </a:lnTo>
                    <a:lnTo>
                      <a:pt x="42" y="0"/>
                    </a:lnTo>
                    <a:lnTo>
                      <a:pt x="36" y="0"/>
                    </a:lnTo>
                    <a:lnTo>
                      <a:pt x="24" y="0"/>
                    </a:lnTo>
                    <a:lnTo>
                      <a:pt x="12" y="12"/>
                    </a:lnTo>
                    <a:close/>
                  </a:path>
                </a:pathLst>
              </a:custGeom>
              <a:solidFill>
                <a:srgbClr val="FA8086"/>
              </a:solidFill>
              <a:ln w="9525">
                <a:noFill/>
                <a:round/>
                <a:headEnd/>
                <a:tailEnd/>
              </a:ln>
            </p:spPr>
            <p:txBody>
              <a:bodyPr tIns="91440" bIns="91440"/>
              <a:lstStyle/>
              <a:p>
                <a:endParaRPr lang="en-US"/>
              </a:p>
            </p:txBody>
          </p:sp>
          <p:sp>
            <p:nvSpPr>
              <p:cNvPr id="23583" name="Freeform 791"/>
              <p:cNvSpPr>
                <a:spLocks/>
              </p:cNvSpPr>
              <p:nvPr/>
            </p:nvSpPr>
            <p:spPr bwMode="auto">
              <a:xfrm>
                <a:off x="4388" y="2207"/>
                <a:ext cx="24" cy="18"/>
              </a:xfrm>
              <a:custGeom>
                <a:avLst/>
                <a:gdLst>
                  <a:gd name="T0" fmla="*/ 0 w 24"/>
                  <a:gd name="T1" fmla="*/ 6 h 18"/>
                  <a:gd name="T2" fmla="*/ 18 w 24"/>
                  <a:gd name="T3" fmla="*/ 18 h 18"/>
                  <a:gd name="T4" fmla="*/ 24 w 24"/>
                  <a:gd name="T5" fmla="*/ 12 h 18"/>
                  <a:gd name="T6" fmla="*/ 6 w 24"/>
                  <a:gd name="T7" fmla="*/ 0 h 18"/>
                  <a:gd name="T8" fmla="*/ 0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18" y="18"/>
                    </a:lnTo>
                    <a:lnTo>
                      <a:pt x="24"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584" name="Line 792"/>
              <p:cNvSpPr>
                <a:spLocks noChangeShapeType="1"/>
              </p:cNvSpPr>
              <p:nvPr/>
            </p:nvSpPr>
            <p:spPr bwMode="auto">
              <a:xfrm flipH="1" flipV="1">
                <a:off x="4406" y="2225"/>
                <a:ext cx="6" cy="6"/>
              </a:xfrm>
              <a:prstGeom prst="line">
                <a:avLst/>
              </a:prstGeom>
              <a:noFill/>
              <a:ln w="19050">
                <a:solidFill>
                  <a:srgbClr val="FA8086"/>
                </a:solidFill>
                <a:round/>
                <a:headEnd/>
                <a:tailEnd/>
              </a:ln>
            </p:spPr>
            <p:txBody>
              <a:bodyPr tIns="91440" bIns="91440"/>
              <a:lstStyle/>
              <a:p>
                <a:endParaRPr lang="en-US"/>
              </a:p>
            </p:txBody>
          </p:sp>
          <p:sp>
            <p:nvSpPr>
              <p:cNvPr id="23585" name="Freeform 793"/>
              <p:cNvSpPr>
                <a:spLocks/>
              </p:cNvSpPr>
              <p:nvPr/>
            </p:nvSpPr>
            <p:spPr bwMode="auto">
              <a:xfrm>
                <a:off x="4454" y="2147"/>
                <a:ext cx="24" cy="48"/>
              </a:xfrm>
              <a:custGeom>
                <a:avLst/>
                <a:gdLst>
                  <a:gd name="T0" fmla="*/ 0 w 24"/>
                  <a:gd name="T1" fmla="*/ 24 h 48"/>
                  <a:gd name="T2" fmla="*/ 0 w 24"/>
                  <a:gd name="T3" fmla="*/ 36 h 48"/>
                  <a:gd name="T4" fmla="*/ 0 w 24"/>
                  <a:gd name="T5" fmla="*/ 42 h 48"/>
                  <a:gd name="T6" fmla="*/ 0 w 24"/>
                  <a:gd name="T7" fmla="*/ 48 h 48"/>
                  <a:gd name="T8" fmla="*/ 0 w 24"/>
                  <a:gd name="T9" fmla="*/ 48 h 48"/>
                  <a:gd name="T10" fmla="*/ 12 w 24"/>
                  <a:gd name="T11" fmla="*/ 48 h 48"/>
                  <a:gd name="T12" fmla="*/ 18 w 24"/>
                  <a:gd name="T13" fmla="*/ 42 h 48"/>
                  <a:gd name="T14" fmla="*/ 24 w 24"/>
                  <a:gd name="T15" fmla="*/ 30 h 48"/>
                  <a:gd name="T16" fmla="*/ 24 w 24"/>
                  <a:gd name="T17" fmla="*/ 30 h 48"/>
                  <a:gd name="T18" fmla="*/ 24 w 24"/>
                  <a:gd name="T19" fmla="*/ 18 h 48"/>
                  <a:gd name="T20" fmla="*/ 24 w 24"/>
                  <a:gd name="T21" fmla="*/ 6 h 48"/>
                  <a:gd name="T22" fmla="*/ 24 w 24"/>
                  <a:gd name="T23" fmla="*/ 0 h 48"/>
                  <a:gd name="T24" fmla="*/ 24 w 24"/>
                  <a:gd name="T25" fmla="*/ 0 h 48"/>
                  <a:gd name="T26" fmla="*/ 18 w 24"/>
                  <a:gd name="T27" fmla="*/ 6 h 48"/>
                  <a:gd name="T28" fmla="*/ 6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0" y="42"/>
                    </a:lnTo>
                    <a:lnTo>
                      <a:pt x="0" y="48"/>
                    </a:lnTo>
                    <a:lnTo>
                      <a:pt x="12" y="48"/>
                    </a:lnTo>
                    <a:lnTo>
                      <a:pt x="18" y="42"/>
                    </a:lnTo>
                    <a:lnTo>
                      <a:pt x="24" y="30"/>
                    </a:lnTo>
                    <a:lnTo>
                      <a:pt x="24" y="18"/>
                    </a:lnTo>
                    <a:lnTo>
                      <a:pt x="24" y="6"/>
                    </a:lnTo>
                    <a:lnTo>
                      <a:pt x="24" y="0"/>
                    </a:lnTo>
                    <a:lnTo>
                      <a:pt x="18" y="6"/>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3586" name="Freeform 794"/>
              <p:cNvSpPr>
                <a:spLocks/>
              </p:cNvSpPr>
              <p:nvPr/>
            </p:nvSpPr>
            <p:spPr bwMode="auto">
              <a:xfrm>
                <a:off x="4430" y="2153"/>
                <a:ext cx="18" cy="18"/>
              </a:xfrm>
              <a:custGeom>
                <a:avLst/>
                <a:gdLst>
                  <a:gd name="T0" fmla="*/ 0 w 18"/>
                  <a:gd name="T1" fmla="*/ 12 h 18"/>
                  <a:gd name="T2" fmla="*/ 18 w 18"/>
                  <a:gd name="T3" fmla="*/ 18 h 18"/>
                  <a:gd name="T4" fmla="*/ 18 w 18"/>
                  <a:gd name="T5" fmla="*/ 6 h 18"/>
                  <a:gd name="T6" fmla="*/ 0 w 18"/>
                  <a:gd name="T7" fmla="*/ 0 h 18"/>
                  <a:gd name="T8" fmla="*/ 0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2"/>
                    </a:moveTo>
                    <a:lnTo>
                      <a:pt x="18" y="18"/>
                    </a:lnTo>
                    <a:lnTo>
                      <a:pt x="18" y="6"/>
                    </a:lnTo>
                    <a:lnTo>
                      <a:pt x="0" y="0"/>
                    </a:lnTo>
                    <a:lnTo>
                      <a:pt x="0" y="12"/>
                    </a:lnTo>
                    <a:close/>
                  </a:path>
                </a:pathLst>
              </a:custGeom>
              <a:solidFill>
                <a:srgbClr val="FA8086"/>
              </a:solidFill>
              <a:ln w="9525">
                <a:noFill/>
                <a:round/>
                <a:headEnd/>
                <a:tailEnd/>
              </a:ln>
            </p:spPr>
            <p:txBody>
              <a:bodyPr tIns="91440" bIns="91440"/>
              <a:lstStyle/>
              <a:p>
                <a:endParaRPr lang="en-US"/>
              </a:p>
            </p:txBody>
          </p:sp>
          <p:sp>
            <p:nvSpPr>
              <p:cNvPr id="23587" name="Line 795"/>
              <p:cNvSpPr>
                <a:spLocks noChangeShapeType="1"/>
              </p:cNvSpPr>
              <p:nvPr/>
            </p:nvSpPr>
            <p:spPr bwMode="auto">
              <a:xfrm flipH="1" flipV="1">
                <a:off x="4448" y="2165"/>
                <a:ext cx="12" cy="6"/>
              </a:xfrm>
              <a:prstGeom prst="line">
                <a:avLst/>
              </a:prstGeom>
              <a:noFill/>
              <a:ln w="19050">
                <a:solidFill>
                  <a:srgbClr val="FA8086"/>
                </a:solidFill>
                <a:round/>
                <a:headEnd/>
                <a:tailEnd/>
              </a:ln>
            </p:spPr>
            <p:txBody>
              <a:bodyPr tIns="91440" bIns="91440"/>
              <a:lstStyle/>
              <a:p>
                <a:endParaRPr lang="en-US"/>
              </a:p>
            </p:txBody>
          </p:sp>
          <p:sp>
            <p:nvSpPr>
              <p:cNvPr id="23588" name="Freeform 796"/>
              <p:cNvSpPr>
                <a:spLocks/>
              </p:cNvSpPr>
              <p:nvPr/>
            </p:nvSpPr>
            <p:spPr bwMode="auto">
              <a:xfrm>
                <a:off x="4472" y="2075"/>
                <a:ext cx="24" cy="48"/>
              </a:xfrm>
              <a:custGeom>
                <a:avLst/>
                <a:gdLst>
                  <a:gd name="T0" fmla="*/ 0 w 24"/>
                  <a:gd name="T1" fmla="*/ 24 h 48"/>
                  <a:gd name="T2" fmla="*/ 0 w 24"/>
                  <a:gd name="T3" fmla="*/ 36 h 48"/>
                  <a:gd name="T4" fmla="*/ 6 w 24"/>
                  <a:gd name="T5" fmla="*/ 42 h 48"/>
                  <a:gd name="T6" fmla="*/ 12 w 24"/>
                  <a:gd name="T7" fmla="*/ 48 h 48"/>
                  <a:gd name="T8" fmla="*/ 12 w 24"/>
                  <a:gd name="T9" fmla="*/ 48 h 48"/>
                  <a:gd name="T10" fmla="*/ 18 w 24"/>
                  <a:gd name="T11" fmla="*/ 42 h 48"/>
                  <a:gd name="T12" fmla="*/ 18 w 24"/>
                  <a:gd name="T13" fmla="*/ 36 h 48"/>
                  <a:gd name="T14" fmla="*/ 24 w 24"/>
                  <a:gd name="T15" fmla="*/ 24 h 48"/>
                  <a:gd name="T16" fmla="*/ 24 w 24"/>
                  <a:gd name="T17" fmla="*/ 24 h 48"/>
                  <a:gd name="T18" fmla="*/ 18 w 24"/>
                  <a:gd name="T19" fmla="*/ 12 h 48"/>
                  <a:gd name="T20" fmla="*/ 18 w 24"/>
                  <a:gd name="T21" fmla="*/ 0 h 48"/>
                  <a:gd name="T22" fmla="*/ 12 w 24"/>
                  <a:gd name="T23" fmla="*/ 0 h 48"/>
                  <a:gd name="T24" fmla="*/ 12 w 24"/>
                  <a:gd name="T25" fmla="*/ 0 h 48"/>
                  <a:gd name="T26" fmla="*/ 6 w 24"/>
                  <a:gd name="T27" fmla="*/ 0 h 48"/>
                  <a:gd name="T28" fmla="*/ 0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6" y="42"/>
                    </a:lnTo>
                    <a:lnTo>
                      <a:pt x="12" y="48"/>
                    </a:lnTo>
                    <a:lnTo>
                      <a:pt x="18" y="42"/>
                    </a:lnTo>
                    <a:lnTo>
                      <a:pt x="18" y="36"/>
                    </a:lnTo>
                    <a:lnTo>
                      <a:pt x="24" y="24"/>
                    </a:lnTo>
                    <a:lnTo>
                      <a:pt x="18" y="12"/>
                    </a:lnTo>
                    <a:lnTo>
                      <a:pt x="18" y="0"/>
                    </a:lnTo>
                    <a:lnTo>
                      <a:pt x="12" y="0"/>
                    </a:lnTo>
                    <a:lnTo>
                      <a:pt x="6" y="0"/>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23589" name="Rectangle 797"/>
              <p:cNvSpPr>
                <a:spLocks noChangeArrowheads="1"/>
              </p:cNvSpPr>
              <p:nvPr/>
            </p:nvSpPr>
            <p:spPr bwMode="auto">
              <a:xfrm>
                <a:off x="4442" y="2093"/>
                <a:ext cx="24" cy="12"/>
              </a:xfrm>
              <a:prstGeom prst="rect">
                <a:avLst/>
              </a:prstGeom>
              <a:solidFill>
                <a:srgbClr val="FA8086"/>
              </a:solidFill>
              <a:ln w="9525">
                <a:noFill/>
                <a:miter lim="800000"/>
                <a:headEnd/>
                <a:tailEnd/>
              </a:ln>
            </p:spPr>
            <p:txBody>
              <a:bodyPr tIns="91440" bIns="91440"/>
              <a:lstStyle/>
              <a:p>
                <a:endParaRPr lang="en-US"/>
              </a:p>
            </p:txBody>
          </p:sp>
          <p:sp>
            <p:nvSpPr>
              <p:cNvPr id="23590" name="Line 798"/>
              <p:cNvSpPr>
                <a:spLocks noChangeShapeType="1"/>
              </p:cNvSpPr>
              <p:nvPr/>
            </p:nvSpPr>
            <p:spPr bwMode="auto">
              <a:xfrm flipH="1">
                <a:off x="4466" y="2099"/>
                <a:ext cx="6" cy="1"/>
              </a:xfrm>
              <a:prstGeom prst="line">
                <a:avLst/>
              </a:prstGeom>
              <a:noFill/>
              <a:ln w="19050">
                <a:solidFill>
                  <a:srgbClr val="FA8086"/>
                </a:solidFill>
                <a:round/>
                <a:headEnd/>
                <a:tailEnd/>
              </a:ln>
            </p:spPr>
            <p:txBody>
              <a:bodyPr tIns="91440" bIns="91440"/>
              <a:lstStyle/>
              <a:p>
                <a:endParaRPr lang="en-US"/>
              </a:p>
            </p:txBody>
          </p:sp>
          <p:sp>
            <p:nvSpPr>
              <p:cNvPr id="23591" name="Freeform 799"/>
              <p:cNvSpPr>
                <a:spLocks/>
              </p:cNvSpPr>
              <p:nvPr/>
            </p:nvSpPr>
            <p:spPr bwMode="auto">
              <a:xfrm>
                <a:off x="4454" y="2003"/>
                <a:ext cx="24" cy="42"/>
              </a:xfrm>
              <a:custGeom>
                <a:avLst/>
                <a:gdLst>
                  <a:gd name="T0" fmla="*/ 0 w 24"/>
                  <a:gd name="T1" fmla="*/ 24 h 42"/>
                  <a:gd name="T2" fmla="*/ 12 w 24"/>
                  <a:gd name="T3" fmla="*/ 36 h 42"/>
                  <a:gd name="T4" fmla="*/ 18 w 24"/>
                  <a:gd name="T5" fmla="*/ 42 h 42"/>
                  <a:gd name="T6" fmla="*/ 24 w 24"/>
                  <a:gd name="T7" fmla="*/ 42 h 42"/>
                  <a:gd name="T8" fmla="*/ 24 w 24"/>
                  <a:gd name="T9" fmla="*/ 42 h 42"/>
                  <a:gd name="T10" fmla="*/ 24 w 24"/>
                  <a:gd name="T11" fmla="*/ 36 h 42"/>
                  <a:gd name="T12" fmla="*/ 24 w 24"/>
                  <a:gd name="T13" fmla="*/ 30 h 42"/>
                  <a:gd name="T14" fmla="*/ 24 w 24"/>
                  <a:gd name="T15" fmla="*/ 18 h 42"/>
                  <a:gd name="T16" fmla="*/ 24 w 24"/>
                  <a:gd name="T17" fmla="*/ 18 h 42"/>
                  <a:gd name="T18" fmla="*/ 18 w 24"/>
                  <a:gd name="T19" fmla="*/ 6 h 42"/>
                  <a:gd name="T20" fmla="*/ 12 w 24"/>
                  <a:gd name="T21" fmla="*/ 0 h 42"/>
                  <a:gd name="T22" fmla="*/ 6 w 24"/>
                  <a:gd name="T23" fmla="*/ 0 h 42"/>
                  <a:gd name="T24" fmla="*/ 6 w 24"/>
                  <a:gd name="T25" fmla="*/ 0 h 42"/>
                  <a:gd name="T26" fmla="*/ 0 w 24"/>
                  <a:gd name="T27" fmla="*/ 0 h 42"/>
                  <a:gd name="T28" fmla="*/ 0 w 24"/>
                  <a:gd name="T29" fmla="*/ 12 h 42"/>
                  <a:gd name="T30" fmla="*/ 0 w 24"/>
                  <a:gd name="T31" fmla="*/ 24 h 42"/>
                  <a:gd name="T32" fmla="*/ 0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0" y="24"/>
                    </a:moveTo>
                    <a:lnTo>
                      <a:pt x="12" y="36"/>
                    </a:lnTo>
                    <a:lnTo>
                      <a:pt x="18" y="42"/>
                    </a:lnTo>
                    <a:lnTo>
                      <a:pt x="24" y="42"/>
                    </a:lnTo>
                    <a:lnTo>
                      <a:pt x="24" y="36"/>
                    </a:lnTo>
                    <a:lnTo>
                      <a:pt x="24" y="30"/>
                    </a:lnTo>
                    <a:lnTo>
                      <a:pt x="24" y="18"/>
                    </a:lnTo>
                    <a:lnTo>
                      <a:pt x="18" y="6"/>
                    </a:lnTo>
                    <a:lnTo>
                      <a:pt x="12" y="0"/>
                    </a:lnTo>
                    <a:lnTo>
                      <a:pt x="6" y="0"/>
                    </a:lnTo>
                    <a:lnTo>
                      <a:pt x="0" y="0"/>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23592" name="Freeform 800"/>
              <p:cNvSpPr>
                <a:spLocks/>
              </p:cNvSpPr>
              <p:nvPr/>
            </p:nvSpPr>
            <p:spPr bwMode="auto">
              <a:xfrm>
                <a:off x="4430" y="2027"/>
                <a:ext cx="24" cy="12"/>
              </a:xfrm>
              <a:custGeom>
                <a:avLst/>
                <a:gdLst>
                  <a:gd name="T0" fmla="*/ 0 w 24"/>
                  <a:gd name="T1" fmla="*/ 12 h 12"/>
                  <a:gd name="T2" fmla="*/ 24 w 24"/>
                  <a:gd name="T3" fmla="*/ 6 h 12"/>
                  <a:gd name="T4" fmla="*/ 18 w 24"/>
                  <a:gd name="T5" fmla="*/ 0 h 12"/>
                  <a:gd name="T6" fmla="*/ 0 w 24"/>
                  <a:gd name="T7" fmla="*/ 6 h 12"/>
                  <a:gd name="T8" fmla="*/ 0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12"/>
                    </a:moveTo>
                    <a:lnTo>
                      <a:pt x="24" y="6"/>
                    </a:lnTo>
                    <a:lnTo>
                      <a:pt x="18" y="0"/>
                    </a:lnTo>
                    <a:lnTo>
                      <a:pt x="0" y="6"/>
                    </a:lnTo>
                    <a:lnTo>
                      <a:pt x="0" y="12"/>
                    </a:lnTo>
                    <a:close/>
                  </a:path>
                </a:pathLst>
              </a:custGeom>
              <a:solidFill>
                <a:srgbClr val="FA8086"/>
              </a:solidFill>
              <a:ln w="9525">
                <a:noFill/>
                <a:round/>
                <a:headEnd/>
                <a:tailEnd/>
              </a:ln>
            </p:spPr>
            <p:txBody>
              <a:bodyPr tIns="91440" bIns="91440"/>
              <a:lstStyle/>
              <a:p>
                <a:endParaRPr lang="en-US"/>
              </a:p>
            </p:txBody>
          </p:sp>
          <p:sp>
            <p:nvSpPr>
              <p:cNvPr id="23593" name="Line 801"/>
              <p:cNvSpPr>
                <a:spLocks noChangeShapeType="1"/>
              </p:cNvSpPr>
              <p:nvPr/>
            </p:nvSpPr>
            <p:spPr bwMode="auto">
              <a:xfrm flipH="1">
                <a:off x="4448" y="2027"/>
                <a:ext cx="12" cy="1"/>
              </a:xfrm>
              <a:prstGeom prst="line">
                <a:avLst/>
              </a:prstGeom>
              <a:noFill/>
              <a:ln w="19050">
                <a:solidFill>
                  <a:srgbClr val="FA8086"/>
                </a:solidFill>
                <a:round/>
                <a:headEnd/>
                <a:tailEnd/>
              </a:ln>
            </p:spPr>
            <p:txBody>
              <a:bodyPr tIns="91440" bIns="91440"/>
              <a:lstStyle/>
              <a:p>
                <a:endParaRPr lang="en-US"/>
              </a:p>
            </p:txBody>
          </p:sp>
          <p:sp>
            <p:nvSpPr>
              <p:cNvPr id="23594" name="Freeform 802"/>
              <p:cNvSpPr>
                <a:spLocks/>
              </p:cNvSpPr>
              <p:nvPr/>
            </p:nvSpPr>
            <p:spPr bwMode="auto">
              <a:xfrm>
                <a:off x="4406" y="1943"/>
                <a:ext cx="36" cy="36"/>
              </a:xfrm>
              <a:custGeom>
                <a:avLst/>
                <a:gdLst>
                  <a:gd name="T0" fmla="*/ 12 w 36"/>
                  <a:gd name="T1" fmla="*/ 24 h 36"/>
                  <a:gd name="T2" fmla="*/ 18 w 36"/>
                  <a:gd name="T3" fmla="*/ 30 h 36"/>
                  <a:gd name="T4" fmla="*/ 30 w 36"/>
                  <a:gd name="T5" fmla="*/ 36 h 36"/>
                  <a:gd name="T6" fmla="*/ 36 w 36"/>
                  <a:gd name="T7" fmla="*/ 36 h 36"/>
                  <a:gd name="T8" fmla="*/ 36 w 36"/>
                  <a:gd name="T9" fmla="*/ 36 h 36"/>
                  <a:gd name="T10" fmla="*/ 36 w 36"/>
                  <a:gd name="T11" fmla="*/ 30 h 36"/>
                  <a:gd name="T12" fmla="*/ 30 w 36"/>
                  <a:gd name="T13" fmla="*/ 18 h 36"/>
                  <a:gd name="T14" fmla="*/ 24 w 36"/>
                  <a:gd name="T15" fmla="*/ 12 h 36"/>
                  <a:gd name="T16" fmla="*/ 24 w 36"/>
                  <a:gd name="T17" fmla="*/ 12 h 36"/>
                  <a:gd name="T18" fmla="*/ 12 w 36"/>
                  <a:gd name="T19" fmla="*/ 0 h 36"/>
                  <a:gd name="T20" fmla="*/ 6 w 36"/>
                  <a:gd name="T21" fmla="*/ 0 h 36"/>
                  <a:gd name="T22" fmla="*/ 0 w 36"/>
                  <a:gd name="T23" fmla="*/ 0 h 36"/>
                  <a:gd name="T24" fmla="*/ 0 w 36"/>
                  <a:gd name="T25" fmla="*/ 0 h 36"/>
                  <a:gd name="T26" fmla="*/ 0 w 36"/>
                  <a:gd name="T27" fmla="*/ 6 h 36"/>
                  <a:gd name="T28" fmla="*/ 0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0"/>
                    </a:lnTo>
                    <a:lnTo>
                      <a:pt x="30" y="36"/>
                    </a:lnTo>
                    <a:lnTo>
                      <a:pt x="36" y="36"/>
                    </a:lnTo>
                    <a:lnTo>
                      <a:pt x="36" y="30"/>
                    </a:lnTo>
                    <a:lnTo>
                      <a:pt x="30" y="18"/>
                    </a:lnTo>
                    <a:lnTo>
                      <a:pt x="24" y="12"/>
                    </a:lnTo>
                    <a:lnTo>
                      <a:pt x="12" y="0"/>
                    </a:lnTo>
                    <a:lnTo>
                      <a:pt x="6" y="0"/>
                    </a:lnTo>
                    <a:lnTo>
                      <a:pt x="0" y="0"/>
                    </a:lnTo>
                    <a:lnTo>
                      <a:pt x="0" y="6"/>
                    </a:lnTo>
                    <a:lnTo>
                      <a:pt x="0" y="12"/>
                    </a:lnTo>
                    <a:lnTo>
                      <a:pt x="12" y="24"/>
                    </a:lnTo>
                    <a:close/>
                  </a:path>
                </a:pathLst>
              </a:custGeom>
              <a:solidFill>
                <a:srgbClr val="FA8086"/>
              </a:solidFill>
              <a:ln w="9525">
                <a:noFill/>
                <a:round/>
                <a:headEnd/>
                <a:tailEnd/>
              </a:ln>
            </p:spPr>
            <p:txBody>
              <a:bodyPr tIns="91440" bIns="91440"/>
              <a:lstStyle/>
              <a:p>
                <a:endParaRPr lang="en-US"/>
              </a:p>
            </p:txBody>
          </p:sp>
          <p:sp>
            <p:nvSpPr>
              <p:cNvPr id="23595" name="Freeform 803"/>
              <p:cNvSpPr>
                <a:spLocks/>
              </p:cNvSpPr>
              <p:nvPr/>
            </p:nvSpPr>
            <p:spPr bwMode="auto">
              <a:xfrm>
                <a:off x="4394" y="1967"/>
                <a:ext cx="18" cy="24"/>
              </a:xfrm>
              <a:custGeom>
                <a:avLst/>
                <a:gdLst>
                  <a:gd name="T0" fmla="*/ 6 w 18"/>
                  <a:gd name="T1" fmla="*/ 24 h 24"/>
                  <a:gd name="T2" fmla="*/ 18 w 18"/>
                  <a:gd name="T3" fmla="*/ 6 h 24"/>
                  <a:gd name="T4" fmla="*/ 12 w 18"/>
                  <a:gd name="T5" fmla="*/ 0 h 24"/>
                  <a:gd name="T6" fmla="*/ 0 w 18"/>
                  <a:gd name="T7" fmla="*/ 18 h 24"/>
                  <a:gd name="T8" fmla="*/ 6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6" y="24"/>
                    </a:moveTo>
                    <a:lnTo>
                      <a:pt x="18" y="6"/>
                    </a:lnTo>
                    <a:lnTo>
                      <a:pt x="12" y="0"/>
                    </a:lnTo>
                    <a:lnTo>
                      <a:pt x="0" y="18"/>
                    </a:lnTo>
                    <a:lnTo>
                      <a:pt x="6" y="24"/>
                    </a:lnTo>
                    <a:close/>
                  </a:path>
                </a:pathLst>
              </a:custGeom>
              <a:solidFill>
                <a:srgbClr val="FA8086"/>
              </a:solidFill>
              <a:ln w="9525">
                <a:noFill/>
                <a:round/>
                <a:headEnd/>
                <a:tailEnd/>
              </a:ln>
            </p:spPr>
            <p:txBody>
              <a:bodyPr tIns="91440" bIns="91440"/>
              <a:lstStyle/>
              <a:p>
                <a:endParaRPr lang="en-US"/>
              </a:p>
            </p:txBody>
          </p:sp>
          <p:sp>
            <p:nvSpPr>
              <p:cNvPr id="23596" name="Line 804"/>
              <p:cNvSpPr>
                <a:spLocks noChangeShapeType="1"/>
              </p:cNvSpPr>
              <p:nvPr/>
            </p:nvSpPr>
            <p:spPr bwMode="auto">
              <a:xfrm flipH="1">
                <a:off x="4412" y="1967"/>
                <a:ext cx="6" cy="6"/>
              </a:xfrm>
              <a:prstGeom prst="line">
                <a:avLst/>
              </a:prstGeom>
              <a:noFill/>
              <a:ln w="19050">
                <a:solidFill>
                  <a:srgbClr val="FA8086"/>
                </a:solidFill>
                <a:round/>
                <a:headEnd/>
                <a:tailEnd/>
              </a:ln>
            </p:spPr>
            <p:txBody>
              <a:bodyPr tIns="91440" bIns="91440"/>
              <a:lstStyle/>
              <a:p>
                <a:endParaRPr lang="en-US"/>
              </a:p>
            </p:txBody>
          </p:sp>
          <p:sp>
            <p:nvSpPr>
              <p:cNvPr id="23597" name="Freeform 805"/>
              <p:cNvSpPr>
                <a:spLocks/>
              </p:cNvSpPr>
              <p:nvPr/>
            </p:nvSpPr>
            <p:spPr bwMode="auto">
              <a:xfrm>
                <a:off x="4334" y="1907"/>
                <a:ext cx="48" cy="24"/>
              </a:xfrm>
              <a:custGeom>
                <a:avLst/>
                <a:gdLst>
                  <a:gd name="T0" fmla="*/ 18 w 48"/>
                  <a:gd name="T1" fmla="*/ 18 h 24"/>
                  <a:gd name="T2" fmla="*/ 30 w 48"/>
                  <a:gd name="T3" fmla="*/ 24 h 24"/>
                  <a:gd name="T4" fmla="*/ 42 w 48"/>
                  <a:gd name="T5" fmla="*/ 24 h 24"/>
                  <a:gd name="T6" fmla="*/ 48 w 48"/>
                  <a:gd name="T7" fmla="*/ 18 h 24"/>
                  <a:gd name="T8" fmla="*/ 48 w 48"/>
                  <a:gd name="T9" fmla="*/ 18 h 24"/>
                  <a:gd name="T10" fmla="*/ 48 w 48"/>
                  <a:gd name="T11" fmla="*/ 12 h 24"/>
                  <a:gd name="T12" fmla="*/ 36 w 48"/>
                  <a:gd name="T13" fmla="*/ 6 h 24"/>
                  <a:gd name="T14" fmla="*/ 24 w 48"/>
                  <a:gd name="T15" fmla="*/ 0 h 24"/>
                  <a:gd name="T16" fmla="*/ 24 w 48"/>
                  <a:gd name="T17" fmla="*/ 0 h 24"/>
                  <a:gd name="T18" fmla="*/ 12 w 48"/>
                  <a:gd name="T19" fmla="*/ 0 h 24"/>
                  <a:gd name="T20" fmla="*/ 6 w 48"/>
                  <a:gd name="T21" fmla="*/ 0 h 24"/>
                  <a:gd name="T22" fmla="*/ 0 w 48"/>
                  <a:gd name="T23" fmla="*/ 0 h 24"/>
                  <a:gd name="T24" fmla="*/ 0 w 48"/>
                  <a:gd name="T25" fmla="*/ 0 h 24"/>
                  <a:gd name="T26" fmla="*/ 0 w 48"/>
                  <a:gd name="T27" fmla="*/ 6 h 24"/>
                  <a:gd name="T28" fmla="*/ 6 w 48"/>
                  <a:gd name="T29" fmla="*/ 12 h 24"/>
                  <a:gd name="T30" fmla="*/ 18 w 48"/>
                  <a:gd name="T31" fmla="*/ 18 h 24"/>
                  <a:gd name="T32" fmla="*/ 18 w 4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18" y="18"/>
                    </a:moveTo>
                    <a:lnTo>
                      <a:pt x="30" y="24"/>
                    </a:lnTo>
                    <a:lnTo>
                      <a:pt x="42" y="24"/>
                    </a:lnTo>
                    <a:lnTo>
                      <a:pt x="48" y="18"/>
                    </a:lnTo>
                    <a:lnTo>
                      <a:pt x="48" y="12"/>
                    </a:lnTo>
                    <a:lnTo>
                      <a:pt x="36" y="6"/>
                    </a:lnTo>
                    <a:lnTo>
                      <a:pt x="24" y="0"/>
                    </a:lnTo>
                    <a:lnTo>
                      <a:pt x="12" y="0"/>
                    </a:lnTo>
                    <a:lnTo>
                      <a:pt x="6" y="0"/>
                    </a:lnTo>
                    <a:lnTo>
                      <a:pt x="0" y="0"/>
                    </a:lnTo>
                    <a:lnTo>
                      <a:pt x="0" y="6"/>
                    </a:lnTo>
                    <a:lnTo>
                      <a:pt x="6" y="12"/>
                    </a:lnTo>
                    <a:lnTo>
                      <a:pt x="18" y="18"/>
                    </a:lnTo>
                    <a:close/>
                  </a:path>
                </a:pathLst>
              </a:custGeom>
              <a:solidFill>
                <a:srgbClr val="FA8086"/>
              </a:solidFill>
              <a:ln w="9525">
                <a:noFill/>
                <a:round/>
                <a:headEnd/>
                <a:tailEnd/>
              </a:ln>
            </p:spPr>
            <p:txBody>
              <a:bodyPr tIns="91440" bIns="91440"/>
              <a:lstStyle/>
              <a:p>
                <a:endParaRPr lang="en-US"/>
              </a:p>
            </p:txBody>
          </p:sp>
          <p:sp>
            <p:nvSpPr>
              <p:cNvPr id="23598" name="Freeform 806"/>
              <p:cNvSpPr>
                <a:spLocks/>
              </p:cNvSpPr>
              <p:nvPr/>
            </p:nvSpPr>
            <p:spPr bwMode="auto">
              <a:xfrm>
                <a:off x="4340" y="1931"/>
                <a:ext cx="12" cy="24"/>
              </a:xfrm>
              <a:custGeom>
                <a:avLst/>
                <a:gdLst>
                  <a:gd name="T0" fmla="*/ 6 w 12"/>
                  <a:gd name="T1" fmla="*/ 24 h 24"/>
                  <a:gd name="T2" fmla="*/ 12 w 12"/>
                  <a:gd name="T3" fmla="*/ 6 h 24"/>
                  <a:gd name="T4" fmla="*/ 6 w 12"/>
                  <a:gd name="T5" fmla="*/ 0 h 24"/>
                  <a:gd name="T6" fmla="*/ 0 w 12"/>
                  <a:gd name="T7" fmla="*/ 18 h 24"/>
                  <a:gd name="T8" fmla="*/ 6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6" y="24"/>
                    </a:moveTo>
                    <a:lnTo>
                      <a:pt x="12" y="6"/>
                    </a:lnTo>
                    <a:lnTo>
                      <a:pt x="6" y="0"/>
                    </a:lnTo>
                    <a:lnTo>
                      <a:pt x="0" y="18"/>
                    </a:lnTo>
                    <a:lnTo>
                      <a:pt x="6" y="24"/>
                    </a:lnTo>
                    <a:close/>
                  </a:path>
                </a:pathLst>
              </a:custGeom>
              <a:solidFill>
                <a:srgbClr val="FA8086"/>
              </a:solidFill>
              <a:ln w="9525">
                <a:noFill/>
                <a:round/>
                <a:headEnd/>
                <a:tailEnd/>
              </a:ln>
            </p:spPr>
            <p:txBody>
              <a:bodyPr tIns="91440" bIns="91440"/>
              <a:lstStyle/>
              <a:p>
                <a:endParaRPr lang="en-US"/>
              </a:p>
            </p:txBody>
          </p:sp>
          <p:sp>
            <p:nvSpPr>
              <p:cNvPr id="23599" name="Line 807"/>
              <p:cNvSpPr>
                <a:spLocks noChangeShapeType="1"/>
              </p:cNvSpPr>
              <p:nvPr/>
            </p:nvSpPr>
            <p:spPr bwMode="auto">
              <a:xfrm>
                <a:off x="4352" y="1925"/>
                <a:ext cx="1" cy="6"/>
              </a:xfrm>
              <a:prstGeom prst="line">
                <a:avLst/>
              </a:prstGeom>
              <a:noFill/>
              <a:ln w="19050">
                <a:solidFill>
                  <a:srgbClr val="FA8086"/>
                </a:solidFill>
                <a:round/>
                <a:headEnd/>
                <a:tailEnd/>
              </a:ln>
            </p:spPr>
            <p:txBody>
              <a:bodyPr tIns="91440" bIns="91440"/>
              <a:lstStyle/>
              <a:p>
                <a:endParaRPr lang="en-US"/>
              </a:p>
            </p:txBody>
          </p:sp>
        </p:grpSp>
        <p:grpSp>
          <p:nvGrpSpPr>
            <p:cNvPr id="7" name="Group 808"/>
            <p:cNvGrpSpPr>
              <a:grpSpLocks/>
            </p:cNvGrpSpPr>
            <p:nvPr/>
          </p:nvGrpSpPr>
          <p:grpSpPr bwMode="auto">
            <a:xfrm>
              <a:off x="1664" y="1889"/>
              <a:ext cx="2712" cy="1200"/>
              <a:chOff x="1664" y="1889"/>
              <a:chExt cx="2712" cy="1200"/>
            </a:xfrm>
          </p:grpSpPr>
          <p:sp>
            <p:nvSpPr>
              <p:cNvPr id="23200" name="Freeform 809"/>
              <p:cNvSpPr>
                <a:spLocks/>
              </p:cNvSpPr>
              <p:nvPr/>
            </p:nvSpPr>
            <p:spPr bwMode="auto">
              <a:xfrm>
                <a:off x="4250" y="1889"/>
                <a:ext cx="54" cy="24"/>
              </a:xfrm>
              <a:custGeom>
                <a:avLst/>
                <a:gdLst>
                  <a:gd name="T0" fmla="*/ 30 w 54"/>
                  <a:gd name="T1" fmla="*/ 24 h 24"/>
                  <a:gd name="T2" fmla="*/ 42 w 54"/>
                  <a:gd name="T3" fmla="*/ 24 h 24"/>
                  <a:gd name="T4" fmla="*/ 48 w 54"/>
                  <a:gd name="T5" fmla="*/ 18 h 24"/>
                  <a:gd name="T6" fmla="*/ 54 w 54"/>
                  <a:gd name="T7" fmla="*/ 12 h 24"/>
                  <a:gd name="T8" fmla="*/ 54 w 54"/>
                  <a:gd name="T9" fmla="*/ 12 h 24"/>
                  <a:gd name="T10" fmla="*/ 48 w 54"/>
                  <a:gd name="T11" fmla="*/ 6 h 24"/>
                  <a:gd name="T12" fmla="*/ 42 w 54"/>
                  <a:gd name="T13" fmla="*/ 6 h 24"/>
                  <a:gd name="T14" fmla="*/ 30 w 54"/>
                  <a:gd name="T15" fmla="*/ 0 h 24"/>
                  <a:gd name="T16" fmla="*/ 30 w 54"/>
                  <a:gd name="T17" fmla="*/ 0 h 24"/>
                  <a:gd name="T18" fmla="*/ 18 w 54"/>
                  <a:gd name="T19" fmla="*/ 6 h 24"/>
                  <a:gd name="T20" fmla="*/ 6 w 54"/>
                  <a:gd name="T21" fmla="*/ 6 h 24"/>
                  <a:gd name="T22" fmla="*/ 0 w 54"/>
                  <a:gd name="T23" fmla="*/ 12 h 24"/>
                  <a:gd name="T24" fmla="*/ 0 w 54"/>
                  <a:gd name="T25" fmla="*/ 12 h 24"/>
                  <a:gd name="T26" fmla="*/ 6 w 54"/>
                  <a:gd name="T27" fmla="*/ 18 h 24"/>
                  <a:gd name="T28" fmla="*/ 18 w 54"/>
                  <a:gd name="T29" fmla="*/ 24 h 24"/>
                  <a:gd name="T30" fmla="*/ 30 w 54"/>
                  <a:gd name="T31" fmla="*/ 24 h 24"/>
                  <a:gd name="T32" fmla="*/ 30 w 5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24"/>
                    </a:moveTo>
                    <a:lnTo>
                      <a:pt x="42" y="24"/>
                    </a:lnTo>
                    <a:lnTo>
                      <a:pt x="48" y="18"/>
                    </a:lnTo>
                    <a:lnTo>
                      <a:pt x="54" y="12"/>
                    </a:lnTo>
                    <a:lnTo>
                      <a:pt x="48" y="6"/>
                    </a:lnTo>
                    <a:lnTo>
                      <a:pt x="42" y="6"/>
                    </a:lnTo>
                    <a:lnTo>
                      <a:pt x="30" y="0"/>
                    </a:lnTo>
                    <a:lnTo>
                      <a:pt x="18" y="6"/>
                    </a:lnTo>
                    <a:lnTo>
                      <a:pt x="6" y="6"/>
                    </a:lnTo>
                    <a:lnTo>
                      <a:pt x="0" y="12"/>
                    </a:lnTo>
                    <a:lnTo>
                      <a:pt x="6" y="18"/>
                    </a:lnTo>
                    <a:lnTo>
                      <a:pt x="18" y="24"/>
                    </a:lnTo>
                    <a:lnTo>
                      <a:pt x="30" y="24"/>
                    </a:lnTo>
                    <a:close/>
                  </a:path>
                </a:pathLst>
              </a:custGeom>
              <a:solidFill>
                <a:srgbClr val="FA8086"/>
              </a:solidFill>
              <a:ln w="9525">
                <a:noFill/>
                <a:round/>
                <a:headEnd/>
                <a:tailEnd/>
              </a:ln>
            </p:spPr>
            <p:txBody>
              <a:bodyPr tIns="91440" bIns="91440"/>
              <a:lstStyle/>
              <a:p>
                <a:endParaRPr lang="en-US"/>
              </a:p>
            </p:txBody>
          </p:sp>
          <p:sp>
            <p:nvSpPr>
              <p:cNvPr id="23201" name="Rectangle 810"/>
              <p:cNvSpPr>
                <a:spLocks noChangeArrowheads="1"/>
              </p:cNvSpPr>
              <p:nvPr/>
            </p:nvSpPr>
            <p:spPr bwMode="auto">
              <a:xfrm>
                <a:off x="4274" y="1919"/>
                <a:ext cx="6" cy="18"/>
              </a:xfrm>
              <a:prstGeom prst="rect">
                <a:avLst/>
              </a:prstGeom>
              <a:solidFill>
                <a:srgbClr val="FA8086"/>
              </a:solidFill>
              <a:ln w="9525">
                <a:noFill/>
                <a:miter lim="800000"/>
                <a:headEnd/>
                <a:tailEnd/>
              </a:ln>
            </p:spPr>
            <p:txBody>
              <a:bodyPr tIns="91440" bIns="91440"/>
              <a:lstStyle/>
              <a:p>
                <a:endParaRPr lang="en-US"/>
              </a:p>
            </p:txBody>
          </p:sp>
          <p:sp>
            <p:nvSpPr>
              <p:cNvPr id="23202" name="Line 811"/>
              <p:cNvSpPr>
                <a:spLocks noChangeShapeType="1"/>
              </p:cNvSpPr>
              <p:nvPr/>
            </p:nvSpPr>
            <p:spPr bwMode="auto">
              <a:xfrm>
                <a:off x="4280" y="1913"/>
                <a:ext cx="1" cy="6"/>
              </a:xfrm>
              <a:prstGeom prst="line">
                <a:avLst/>
              </a:prstGeom>
              <a:noFill/>
              <a:ln w="19050">
                <a:solidFill>
                  <a:srgbClr val="FA8086"/>
                </a:solidFill>
                <a:round/>
                <a:headEnd/>
                <a:tailEnd/>
              </a:ln>
            </p:spPr>
            <p:txBody>
              <a:bodyPr tIns="91440" bIns="91440"/>
              <a:lstStyle/>
              <a:p>
                <a:endParaRPr lang="en-US"/>
              </a:p>
            </p:txBody>
          </p:sp>
          <p:sp>
            <p:nvSpPr>
              <p:cNvPr id="23203" name="Freeform 812"/>
              <p:cNvSpPr>
                <a:spLocks/>
              </p:cNvSpPr>
              <p:nvPr/>
            </p:nvSpPr>
            <p:spPr bwMode="auto">
              <a:xfrm>
                <a:off x="4178" y="1901"/>
                <a:ext cx="48" cy="30"/>
              </a:xfrm>
              <a:custGeom>
                <a:avLst/>
                <a:gdLst>
                  <a:gd name="T0" fmla="*/ 24 w 48"/>
                  <a:gd name="T1" fmla="*/ 24 h 30"/>
                  <a:gd name="T2" fmla="*/ 36 w 48"/>
                  <a:gd name="T3" fmla="*/ 18 h 30"/>
                  <a:gd name="T4" fmla="*/ 42 w 48"/>
                  <a:gd name="T5" fmla="*/ 12 h 30"/>
                  <a:gd name="T6" fmla="*/ 48 w 48"/>
                  <a:gd name="T7" fmla="*/ 6 h 30"/>
                  <a:gd name="T8" fmla="*/ 48 w 48"/>
                  <a:gd name="T9" fmla="*/ 6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2 w 48"/>
                  <a:gd name="T29" fmla="*/ 30 h 30"/>
                  <a:gd name="T30" fmla="*/ 24 w 48"/>
                  <a:gd name="T31" fmla="*/ 24 h 30"/>
                  <a:gd name="T32" fmla="*/ 24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24"/>
                    </a:moveTo>
                    <a:lnTo>
                      <a:pt x="36" y="18"/>
                    </a:lnTo>
                    <a:lnTo>
                      <a:pt x="42" y="12"/>
                    </a:lnTo>
                    <a:lnTo>
                      <a:pt x="48" y="6"/>
                    </a:lnTo>
                    <a:lnTo>
                      <a:pt x="42" y="0"/>
                    </a:lnTo>
                    <a:lnTo>
                      <a:pt x="30" y="0"/>
                    </a:lnTo>
                    <a:lnTo>
                      <a:pt x="18" y="6"/>
                    </a:lnTo>
                    <a:lnTo>
                      <a:pt x="6" y="12"/>
                    </a:lnTo>
                    <a:lnTo>
                      <a:pt x="0" y="18"/>
                    </a:lnTo>
                    <a:lnTo>
                      <a:pt x="0" y="24"/>
                    </a:lnTo>
                    <a:lnTo>
                      <a:pt x="6" y="30"/>
                    </a:lnTo>
                    <a:lnTo>
                      <a:pt x="12" y="30"/>
                    </a:lnTo>
                    <a:lnTo>
                      <a:pt x="24" y="24"/>
                    </a:lnTo>
                    <a:close/>
                  </a:path>
                </a:pathLst>
              </a:custGeom>
              <a:solidFill>
                <a:srgbClr val="FA8086"/>
              </a:solidFill>
              <a:ln w="9525">
                <a:noFill/>
                <a:round/>
                <a:headEnd/>
                <a:tailEnd/>
              </a:ln>
            </p:spPr>
            <p:txBody>
              <a:bodyPr tIns="91440" bIns="91440"/>
              <a:lstStyle/>
              <a:p>
                <a:endParaRPr lang="en-US"/>
              </a:p>
            </p:txBody>
          </p:sp>
          <p:sp>
            <p:nvSpPr>
              <p:cNvPr id="23204" name="Freeform 813"/>
              <p:cNvSpPr>
                <a:spLocks/>
              </p:cNvSpPr>
              <p:nvPr/>
            </p:nvSpPr>
            <p:spPr bwMode="auto">
              <a:xfrm>
                <a:off x="4202" y="1931"/>
                <a:ext cx="18" cy="24"/>
              </a:xfrm>
              <a:custGeom>
                <a:avLst/>
                <a:gdLst>
                  <a:gd name="T0" fmla="*/ 18 w 18"/>
                  <a:gd name="T1" fmla="*/ 18 h 24"/>
                  <a:gd name="T2" fmla="*/ 6 w 18"/>
                  <a:gd name="T3" fmla="*/ 0 h 24"/>
                  <a:gd name="T4" fmla="*/ 0 w 18"/>
                  <a:gd name="T5" fmla="*/ 6 h 24"/>
                  <a:gd name="T6" fmla="*/ 6 w 18"/>
                  <a:gd name="T7" fmla="*/ 24 h 24"/>
                  <a:gd name="T8" fmla="*/ 18 w 18"/>
                  <a:gd name="T9" fmla="*/ 18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18"/>
                    </a:moveTo>
                    <a:lnTo>
                      <a:pt x="6" y="0"/>
                    </a:lnTo>
                    <a:lnTo>
                      <a:pt x="0" y="6"/>
                    </a:lnTo>
                    <a:lnTo>
                      <a:pt x="6" y="24"/>
                    </a:lnTo>
                    <a:lnTo>
                      <a:pt x="18" y="18"/>
                    </a:lnTo>
                    <a:close/>
                  </a:path>
                </a:pathLst>
              </a:custGeom>
              <a:solidFill>
                <a:srgbClr val="FA8086"/>
              </a:solidFill>
              <a:ln w="9525">
                <a:noFill/>
                <a:round/>
                <a:headEnd/>
                <a:tailEnd/>
              </a:ln>
            </p:spPr>
            <p:txBody>
              <a:bodyPr tIns="91440" bIns="91440"/>
              <a:lstStyle/>
              <a:p>
                <a:endParaRPr lang="en-US"/>
              </a:p>
            </p:txBody>
          </p:sp>
          <p:sp>
            <p:nvSpPr>
              <p:cNvPr id="23205" name="Line 814"/>
              <p:cNvSpPr>
                <a:spLocks noChangeShapeType="1"/>
              </p:cNvSpPr>
              <p:nvPr/>
            </p:nvSpPr>
            <p:spPr bwMode="auto">
              <a:xfrm>
                <a:off x="4202" y="1925"/>
                <a:ext cx="6" cy="6"/>
              </a:xfrm>
              <a:prstGeom prst="line">
                <a:avLst/>
              </a:prstGeom>
              <a:noFill/>
              <a:ln w="19050">
                <a:solidFill>
                  <a:srgbClr val="FA8086"/>
                </a:solidFill>
                <a:round/>
                <a:headEnd/>
                <a:tailEnd/>
              </a:ln>
            </p:spPr>
            <p:txBody>
              <a:bodyPr tIns="91440" bIns="91440"/>
              <a:lstStyle/>
              <a:p>
                <a:endParaRPr lang="en-US"/>
              </a:p>
            </p:txBody>
          </p:sp>
          <p:sp>
            <p:nvSpPr>
              <p:cNvPr id="23206" name="Freeform 815"/>
              <p:cNvSpPr>
                <a:spLocks/>
              </p:cNvSpPr>
              <p:nvPr/>
            </p:nvSpPr>
            <p:spPr bwMode="auto">
              <a:xfrm>
                <a:off x="4112" y="1937"/>
                <a:ext cx="42" cy="42"/>
              </a:xfrm>
              <a:custGeom>
                <a:avLst/>
                <a:gdLst>
                  <a:gd name="T0" fmla="*/ 30 w 42"/>
                  <a:gd name="T1" fmla="*/ 30 h 42"/>
                  <a:gd name="T2" fmla="*/ 36 w 42"/>
                  <a:gd name="T3" fmla="*/ 18 h 42"/>
                  <a:gd name="T4" fmla="*/ 42 w 42"/>
                  <a:gd name="T5" fmla="*/ 12 h 42"/>
                  <a:gd name="T6" fmla="*/ 36 w 42"/>
                  <a:gd name="T7" fmla="*/ 6 h 42"/>
                  <a:gd name="T8" fmla="*/ 36 w 42"/>
                  <a:gd name="T9" fmla="*/ 6 h 42"/>
                  <a:gd name="T10" fmla="*/ 30 w 42"/>
                  <a:gd name="T11" fmla="*/ 0 h 42"/>
                  <a:gd name="T12" fmla="*/ 24 w 42"/>
                  <a:gd name="T13" fmla="*/ 6 h 42"/>
                  <a:gd name="T14" fmla="*/ 12 w 42"/>
                  <a:gd name="T15" fmla="*/ 12 h 42"/>
                  <a:gd name="T16" fmla="*/ 12 w 42"/>
                  <a:gd name="T17" fmla="*/ 12 h 42"/>
                  <a:gd name="T18" fmla="*/ 6 w 42"/>
                  <a:gd name="T19" fmla="*/ 24 h 42"/>
                  <a:gd name="T20" fmla="*/ 0 w 42"/>
                  <a:gd name="T21" fmla="*/ 30 h 42"/>
                  <a:gd name="T22" fmla="*/ 0 w 42"/>
                  <a:gd name="T23" fmla="*/ 36 h 42"/>
                  <a:gd name="T24" fmla="*/ 0 w 42"/>
                  <a:gd name="T25" fmla="*/ 36 h 42"/>
                  <a:gd name="T26" fmla="*/ 12 w 42"/>
                  <a:gd name="T27" fmla="*/ 42 h 42"/>
                  <a:gd name="T28" fmla="*/ 18 w 42"/>
                  <a:gd name="T29" fmla="*/ 36 h 42"/>
                  <a:gd name="T30" fmla="*/ 30 w 42"/>
                  <a:gd name="T31" fmla="*/ 30 h 42"/>
                  <a:gd name="T32" fmla="*/ 30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30"/>
                    </a:moveTo>
                    <a:lnTo>
                      <a:pt x="36" y="18"/>
                    </a:lnTo>
                    <a:lnTo>
                      <a:pt x="42" y="12"/>
                    </a:lnTo>
                    <a:lnTo>
                      <a:pt x="36" y="6"/>
                    </a:lnTo>
                    <a:lnTo>
                      <a:pt x="30" y="0"/>
                    </a:lnTo>
                    <a:lnTo>
                      <a:pt x="24" y="6"/>
                    </a:lnTo>
                    <a:lnTo>
                      <a:pt x="12" y="12"/>
                    </a:lnTo>
                    <a:lnTo>
                      <a:pt x="6" y="24"/>
                    </a:lnTo>
                    <a:lnTo>
                      <a:pt x="0" y="30"/>
                    </a:lnTo>
                    <a:lnTo>
                      <a:pt x="0" y="36"/>
                    </a:lnTo>
                    <a:lnTo>
                      <a:pt x="12" y="42"/>
                    </a:lnTo>
                    <a:lnTo>
                      <a:pt x="18" y="36"/>
                    </a:lnTo>
                    <a:lnTo>
                      <a:pt x="30" y="30"/>
                    </a:lnTo>
                    <a:close/>
                  </a:path>
                </a:pathLst>
              </a:custGeom>
              <a:solidFill>
                <a:srgbClr val="FA8086"/>
              </a:solidFill>
              <a:ln w="9525">
                <a:noFill/>
                <a:round/>
                <a:headEnd/>
                <a:tailEnd/>
              </a:ln>
            </p:spPr>
            <p:txBody>
              <a:bodyPr tIns="91440" bIns="91440"/>
              <a:lstStyle/>
              <a:p>
                <a:endParaRPr lang="en-US"/>
              </a:p>
            </p:txBody>
          </p:sp>
          <p:sp>
            <p:nvSpPr>
              <p:cNvPr id="23207" name="Freeform 816"/>
              <p:cNvSpPr>
                <a:spLocks/>
              </p:cNvSpPr>
              <p:nvPr/>
            </p:nvSpPr>
            <p:spPr bwMode="auto">
              <a:xfrm>
                <a:off x="4142" y="1967"/>
                <a:ext cx="24" cy="18"/>
              </a:xfrm>
              <a:custGeom>
                <a:avLst/>
                <a:gdLst>
                  <a:gd name="T0" fmla="*/ 24 w 24"/>
                  <a:gd name="T1" fmla="*/ 12 h 18"/>
                  <a:gd name="T2" fmla="*/ 6 w 24"/>
                  <a:gd name="T3" fmla="*/ 0 h 18"/>
                  <a:gd name="T4" fmla="*/ 0 w 24"/>
                  <a:gd name="T5" fmla="*/ 6 h 18"/>
                  <a:gd name="T6" fmla="*/ 18 w 24"/>
                  <a:gd name="T7" fmla="*/ 18 h 18"/>
                  <a:gd name="T8" fmla="*/ 24 w 24"/>
                  <a:gd name="T9" fmla="*/ 1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2"/>
                    </a:moveTo>
                    <a:lnTo>
                      <a:pt x="6" y="0"/>
                    </a:lnTo>
                    <a:lnTo>
                      <a:pt x="0" y="6"/>
                    </a:lnTo>
                    <a:lnTo>
                      <a:pt x="18" y="18"/>
                    </a:lnTo>
                    <a:lnTo>
                      <a:pt x="24" y="12"/>
                    </a:lnTo>
                    <a:close/>
                  </a:path>
                </a:pathLst>
              </a:custGeom>
              <a:solidFill>
                <a:srgbClr val="FA8086"/>
              </a:solidFill>
              <a:ln w="9525">
                <a:noFill/>
                <a:round/>
                <a:headEnd/>
                <a:tailEnd/>
              </a:ln>
            </p:spPr>
            <p:txBody>
              <a:bodyPr tIns="91440" bIns="91440"/>
              <a:lstStyle/>
              <a:p>
                <a:endParaRPr lang="en-US"/>
              </a:p>
            </p:txBody>
          </p:sp>
          <p:sp>
            <p:nvSpPr>
              <p:cNvPr id="23208" name="Line 817"/>
              <p:cNvSpPr>
                <a:spLocks noChangeShapeType="1"/>
              </p:cNvSpPr>
              <p:nvPr/>
            </p:nvSpPr>
            <p:spPr bwMode="auto">
              <a:xfrm>
                <a:off x="4142" y="1967"/>
                <a:ext cx="6" cy="6"/>
              </a:xfrm>
              <a:prstGeom prst="line">
                <a:avLst/>
              </a:prstGeom>
              <a:noFill/>
              <a:ln w="19050">
                <a:solidFill>
                  <a:srgbClr val="FA8086"/>
                </a:solidFill>
                <a:round/>
                <a:headEnd/>
                <a:tailEnd/>
              </a:ln>
            </p:spPr>
            <p:txBody>
              <a:bodyPr tIns="91440" bIns="91440"/>
              <a:lstStyle/>
              <a:p>
                <a:endParaRPr lang="en-US"/>
              </a:p>
            </p:txBody>
          </p:sp>
          <p:sp>
            <p:nvSpPr>
              <p:cNvPr id="23209" name="Freeform 818"/>
              <p:cNvSpPr>
                <a:spLocks/>
              </p:cNvSpPr>
              <p:nvPr/>
            </p:nvSpPr>
            <p:spPr bwMode="auto">
              <a:xfrm>
                <a:off x="4076" y="1997"/>
                <a:ext cx="24" cy="48"/>
              </a:xfrm>
              <a:custGeom>
                <a:avLst/>
                <a:gdLst>
                  <a:gd name="T0" fmla="*/ 24 w 24"/>
                  <a:gd name="T1" fmla="*/ 30 h 48"/>
                  <a:gd name="T2" fmla="*/ 24 w 24"/>
                  <a:gd name="T3" fmla="*/ 18 h 48"/>
                  <a:gd name="T4" fmla="*/ 24 w 24"/>
                  <a:gd name="T5" fmla="*/ 6 h 48"/>
                  <a:gd name="T6" fmla="*/ 24 w 24"/>
                  <a:gd name="T7" fmla="*/ 0 h 48"/>
                  <a:gd name="T8" fmla="*/ 24 w 24"/>
                  <a:gd name="T9" fmla="*/ 0 h 48"/>
                  <a:gd name="T10" fmla="*/ 18 w 24"/>
                  <a:gd name="T11" fmla="*/ 6 h 48"/>
                  <a:gd name="T12" fmla="*/ 6 w 24"/>
                  <a:gd name="T13" fmla="*/ 12 h 48"/>
                  <a:gd name="T14" fmla="*/ 0 w 24"/>
                  <a:gd name="T15" fmla="*/ 18 h 48"/>
                  <a:gd name="T16" fmla="*/ 0 w 24"/>
                  <a:gd name="T17" fmla="*/ 18 h 48"/>
                  <a:gd name="T18" fmla="*/ 0 w 24"/>
                  <a:gd name="T19" fmla="*/ 30 h 48"/>
                  <a:gd name="T20" fmla="*/ 0 w 24"/>
                  <a:gd name="T21" fmla="*/ 42 h 48"/>
                  <a:gd name="T22" fmla="*/ 0 w 24"/>
                  <a:gd name="T23" fmla="*/ 48 h 48"/>
                  <a:gd name="T24" fmla="*/ 0 w 24"/>
                  <a:gd name="T25" fmla="*/ 48 h 48"/>
                  <a:gd name="T26" fmla="*/ 6 w 24"/>
                  <a:gd name="T27" fmla="*/ 48 h 48"/>
                  <a:gd name="T28" fmla="*/ 18 w 24"/>
                  <a:gd name="T29" fmla="*/ 42 h 48"/>
                  <a:gd name="T30" fmla="*/ 24 w 24"/>
                  <a:gd name="T31" fmla="*/ 30 h 48"/>
                  <a:gd name="T32" fmla="*/ 24 w 24"/>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30"/>
                    </a:moveTo>
                    <a:lnTo>
                      <a:pt x="24" y="18"/>
                    </a:lnTo>
                    <a:lnTo>
                      <a:pt x="24" y="6"/>
                    </a:lnTo>
                    <a:lnTo>
                      <a:pt x="24" y="0"/>
                    </a:lnTo>
                    <a:lnTo>
                      <a:pt x="18" y="6"/>
                    </a:lnTo>
                    <a:lnTo>
                      <a:pt x="6" y="12"/>
                    </a:lnTo>
                    <a:lnTo>
                      <a:pt x="0" y="18"/>
                    </a:lnTo>
                    <a:lnTo>
                      <a:pt x="0" y="30"/>
                    </a:lnTo>
                    <a:lnTo>
                      <a:pt x="0" y="42"/>
                    </a:lnTo>
                    <a:lnTo>
                      <a:pt x="0" y="48"/>
                    </a:lnTo>
                    <a:lnTo>
                      <a:pt x="6" y="48"/>
                    </a:lnTo>
                    <a:lnTo>
                      <a:pt x="18" y="42"/>
                    </a:lnTo>
                    <a:lnTo>
                      <a:pt x="24" y="30"/>
                    </a:lnTo>
                    <a:close/>
                  </a:path>
                </a:pathLst>
              </a:custGeom>
              <a:solidFill>
                <a:srgbClr val="FA8086"/>
              </a:solidFill>
              <a:ln w="9525">
                <a:noFill/>
                <a:round/>
                <a:headEnd/>
                <a:tailEnd/>
              </a:ln>
            </p:spPr>
            <p:txBody>
              <a:bodyPr tIns="91440" bIns="91440"/>
              <a:lstStyle/>
              <a:p>
                <a:endParaRPr lang="en-US"/>
              </a:p>
            </p:txBody>
          </p:sp>
          <p:sp>
            <p:nvSpPr>
              <p:cNvPr id="23210" name="Freeform 819"/>
              <p:cNvSpPr>
                <a:spLocks/>
              </p:cNvSpPr>
              <p:nvPr/>
            </p:nvSpPr>
            <p:spPr bwMode="auto">
              <a:xfrm>
                <a:off x="4106" y="2027"/>
                <a:ext cx="18" cy="12"/>
              </a:xfrm>
              <a:custGeom>
                <a:avLst/>
                <a:gdLst>
                  <a:gd name="T0" fmla="*/ 18 w 18"/>
                  <a:gd name="T1" fmla="*/ 6 h 12"/>
                  <a:gd name="T2" fmla="*/ 0 w 18"/>
                  <a:gd name="T3" fmla="*/ 0 h 12"/>
                  <a:gd name="T4" fmla="*/ 0 w 18"/>
                  <a:gd name="T5" fmla="*/ 6 h 12"/>
                  <a:gd name="T6" fmla="*/ 18 w 18"/>
                  <a:gd name="T7" fmla="*/ 12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0" y="0"/>
                    </a:lnTo>
                    <a:lnTo>
                      <a:pt x="0" y="6"/>
                    </a:lnTo>
                    <a:lnTo>
                      <a:pt x="18" y="12"/>
                    </a:lnTo>
                    <a:lnTo>
                      <a:pt x="18" y="6"/>
                    </a:lnTo>
                    <a:close/>
                  </a:path>
                </a:pathLst>
              </a:custGeom>
              <a:solidFill>
                <a:srgbClr val="FA8086"/>
              </a:solidFill>
              <a:ln w="9525">
                <a:noFill/>
                <a:round/>
                <a:headEnd/>
                <a:tailEnd/>
              </a:ln>
            </p:spPr>
            <p:txBody>
              <a:bodyPr tIns="91440" bIns="91440"/>
              <a:lstStyle/>
              <a:p>
                <a:endParaRPr lang="en-US"/>
              </a:p>
            </p:txBody>
          </p:sp>
          <p:sp>
            <p:nvSpPr>
              <p:cNvPr id="23211" name="Line 820"/>
              <p:cNvSpPr>
                <a:spLocks noChangeShapeType="1"/>
              </p:cNvSpPr>
              <p:nvPr/>
            </p:nvSpPr>
            <p:spPr bwMode="auto">
              <a:xfrm>
                <a:off x="4100" y="2027"/>
                <a:ext cx="6" cy="1"/>
              </a:xfrm>
              <a:prstGeom prst="line">
                <a:avLst/>
              </a:prstGeom>
              <a:noFill/>
              <a:ln w="19050">
                <a:solidFill>
                  <a:srgbClr val="FA8086"/>
                </a:solidFill>
                <a:round/>
                <a:headEnd/>
                <a:tailEnd/>
              </a:ln>
            </p:spPr>
            <p:txBody>
              <a:bodyPr tIns="91440" bIns="91440"/>
              <a:lstStyle/>
              <a:p>
                <a:endParaRPr lang="en-US"/>
              </a:p>
            </p:txBody>
          </p:sp>
          <p:sp>
            <p:nvSpPr>
              <p:cNvPr id="23212" name="Freeform 821"/>
              <p:cNvSpPr>
                <a:spLocks/>
              </p:cNvSpPr>
              <p:nvPr/>
            </p:nvSpPr>
            <p:spPr bwMode="auto">
              <a:xfrm>
                <a:off x="4172" y="307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13" name="Freeform 822"/>
              <p:cNvSpPr>
                <a:spLocks/>
              </p:cNvSpPr>
              <p:nvPr/>
            </p:nvSpPr>
            <p:spPr bwMode="auto">
              <a:xfrm>
                <a:off x="4172" y="307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14" name="Freeform 823"/>
              <p:cNvSpPr>
                <a:spLocks/>
              </p:cNvSpPr>
              <p:nvPr/>
            </p:nvSpPr>
            <p:spPr bwMode="auto">
              <a:xfrm>
                <a:off x="4160" y="305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15" name="Freeform 824"/>
              <p:cNvSpPr>
                <a:spLocks/>
              </p:cNvSpPr>
              <p:nvPr/>
            </p:nvSpPr>
            <p:spPr bwMode="auto">
              <a:xfrm>
                <a:off x="4160" y="305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16" name="Freeform 825"/>
              <p:cNvSpPr>
                <a:spLocks/>
              </p:cNvSpPr>
              <p:nvPr/>
            </p:nvSpPr>
            <p:spPr bwMode="auto">
              <a:xfrm>
                <a:off x="4154" y="3041"/>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17" name="Freeform 826"/>
              <p:cNvSpPr>
                <a:spLocks/>
              </p:cNvSpPr>
              <p:nvPr/>
            </p:nvSpPr>
            <p:spPr bwMode="auto">
              <a:xfrm>
                <a:off x="4154" y="3041"/>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18" name="Freeform 827"/>
              <p:cNvSpPr>
                <a:spLocks/>
              </p:cNvSpPr>
              <p:nvPr/>
            </p:nvSpPr>
            <p:spPr bwMode="auto">
              <a:xfrm>
                <a:off x="4142" y="30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0" y="18"/>
                    </a:lnTo>
                    <a:lnTo>
                      <a:pt x="6" y="18"/>
                    </a:lnTo>
                    <a:lnTo>
                      <a:pt x="12"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219" name="Freeform 828"/>
              <p:cNvSpPr>
                <a:spLocks/>
              </p:cNvSpPr>
              <p:nvPr/>
            </p:nvSpPr>
            <p:spPr bwMode="auto">
              <a:xfrm>
                <a:off x="4142" y="30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0" y="18"/>
                    </a:lnTo>
                    <a:lnTo>
                      <a:pt x="6" y="18"/>
                    </a:lnTo>
                    <a:lnTo>
                      <a:pt x="12" y="18"/>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220" name="Freeform 829"/>
              <p:cNvSpPr>
                <a:spLocks/>
              </p:cNvSpPr>
              <p:nvPr/>
            </p:nvSpPr>
            <p:spPr bwMode="auto">
              <a:xfrm>
                <a:off x="4130" y="301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21" name="Freeform 830"/>
              <p:cNvSpPr>
                <a:spLocks/>
              </p:cNvSpPr>
              <p:nvPr/>
            </p:nvSpPr>
            <p:spPr bwMode="auto">
              <a:xfrm>
                <a:off x="4130" y="301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22" name="Freeform 831"/>
              <p:cNvSpPr>
                <a:spLocks/>
              </p:cNvSpPr>
              <p:nvPr/>
            </p:nvSpPr>
            <p:spPr bwMode="auto">
              <a:xfrm>
                <a:off x="4202" y="3053"/>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0"/>
                    </a:lnTo>
                    <a:lnTo>
                      <a:pt x="0" y="6"/>
                    </a:lnTo>
                    <a:lnTo>
                      <a:pt x="0" y="12"/>
                    </a:lnTo>
                    <a:lnTo>
                      <a:pt x="0" y="18"/>
                    </a:lnTo>
                    <a:lnTo>
                      <a:pt x="6" y="18"/>
                    </a:lnTo>
                    <a:lnTo>
                      <a:pt x="12"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223" name="Freeform 832"/>
              <p:cNvSpPr>
                <a:spLocks/>
              </p:cNvSpPr>
              <p:nvPr/>
            </p:nvSpPr>
            <p:spPr bwMode="auto">
              <a:xfrm>
                <a:off x="4202" y="3053"/>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0"/>
                    </a:lnTo>
                    <a:lnTo>
                      <a:pt x="0" y="6"/>
                    </a:lnTo>
                    <a:lnTo>
                      <a:pt x="0" y="12"/>
                    </a:lnTo>
                    <a:lnTo>
                      <a:pt x="0" y="18"/>
                    </a:lnTo>
                    <a:lnTo>
                      <a:pt x="6" y="18"/>
                    </a:lnTo>
                    <a:lnTo>
                      <a:pt x="12" y="18"/>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24" name="Freeform 833"/>
              <p:cNvSpPr>
                <a:spLocks/>
              </p:cNvSpPr>
              <p:nvPr/>
            </p:nvSpPr>
            <p:spPr bwMode="auto">
              <a:xfrm>
                <a:off x="4214" y="304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25" name="Freeform 834"/>
              <p:cNvSpPr>
                <a:spLocks/>
              </p:cNvSpPr>
              <p:nvPr/>
            </p:nvSpPr>
            <p:spPr bwMode="auto">
              <a:xfrm>
                <a:off x="4214" y="304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26" name="Freeform 835"/>
              <p:cNvSpPr>
                <a:spLocks/>
              </p:cNvSpPr>
              <p:nvPr/>
            </p:nvSpPr>
            <p:spPr bwMode="auto">
              <a:xfrm>
                <a:off x="4232" y="302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27" name="Freeform 836"/>
              <p:cNvSpPr>
                <a:spLocks/>
              </p:cNvSpPr>
              <p:nvPr/>
            </p:nvSpPr>
            <p:spPr bwMode="auto">
              <a:xfrm>
                <a:off x="4232" y="302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28" name="Freeform 837"/>
              <p:cNvSpPr>
                <a:spLocks/>
              </p:cNvSpPr>
              <p:nvPr/>
            </p:nvSpPr>
            <p:spPr bwMode="auto">
              <a:xfrm>
                <a:off x="4244" y="302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29" name="Freeform 838"/>
              <p:cNvSpPr>
                <a:spLocks/>
              </p:cNvSpPr>
              <p:nvPr/>
            </p:nvSpPr>
            <p:spPr bwMode="auto">
              <a:xfrm>
                <a:off x="4244" y="302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30" name="Freeform 839"/>
              <p:cNvSpPr>
                <a:spLocks/>
              </p:cNvSpPr>
              <p:nvPr/>
            </p:nvSpPr>
            <p:spPr bwMode="auto">
              <a:xfrm>
                <a:off x="4262" y="301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31" name="Freeform 840"/>
              <p:cNvSpPr>
                <a:spLocks/>
              </p:cNvSpPr>
              <p:nvPr/>
            </p:nvSpPr>
            <p:spPr bwMode="auto">
              <a:xfrm>
                <a:off x="4262" y="301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32" name="Freeform 841"/>
              <p:cNvSpPr>
                <a:spLocks/>
              </p:cNvSpPr>
              <p:nvPr/>
            </p:nvSpPr>
            <p:spPr bwMode="auto">
              <a:xfrm>
                <a:off x="4274" y="2999"/>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33" name="Freeform 842"/>
              <p:cNvSpPr>
                <a:spLocks/>
              </p:cNvSpPr>
              <p:nvPr/>
            </p:nvSpPr>
            <p:spPr bwMode="auto">
              <a:xfrm>
                <a:off x="4274" y="2999"/>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34" name="Freeform 843"/>
              <p:cNvSpPr>
                <a:spLocks/>
              </p:cNvSpPr>
              <p:nvPr/>
            </p:nvSpPr>
            <p:spPr bwMode="auto">
              <a:xfrm>
                <a:off x="4292" y="298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35" name="Freeform 844"/>
              <p:cNvSpPr>
                <a:spLocks/>
              </p:cNvSpPr>
              <p:nvPr/>
            </p:nvSpPr>
            <p:spPr bwMode="auto">
              <a:xfrm>
                <a:off x="4292" y="298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36" name="Freeform 845"/>
              <p:cNvSpPr>
                <a:spLocks/>
              </p:cNvSpPr>
              <p:nvPr/>
            </p:nvSpPr>
            <p:spPr bwMode="auto">
              <a:xfrm>
                <a:off x="4304" y="297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37" name="Freeform 846"/>
              <p:cNvSpPr>
                <a:spLocks/>
              </p:cNvSpPr>
              <p:nvPr/>
            </p:nvSpPr>
            <p:spPr bwMode="auto">
              <a:xfrm>
                <a:off x="4304" y="297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38" name="Freeform 847"/>
              <p:cNvSpPr>
                <a:spLocks/>
              </p:cNvSpPr>
              <p:nvPr/>
            </p:nvSpPr>
            <p:spPr bwMode="auto">
              <a:xfrm>
                <a:off x="4322"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39" name="Freeform 848"/>
              <p:cNvSpPr>
                <a:spLocks/>
              </p:cNvSpPr>
              <p:nvPr/>
            </p:nvSpPr>
            <p:spPr bwMode="auto">
              <a:xfrm>
                <a:off x="4322"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40" name="Freeform 849"/>
              <p:cNvSpPr>
                <a:spLocks/>
              </p:cNvSpPr>
              <p:nvPr/>
            </p:nvSpPr>
            <p:spPr bwMode="auto">
              <a:xfrm>
                <a:off x="4340"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241" name="Freeform 850"/>
              <p:cNvSpPr>
                <a:spLocks/>
              </p:cNvSpPr>
              <p:nvPr/>
            </p:nvSpPr>
            <p:spPr bwMode="auto">
              <a:xfrm>
                <a:off x="4340"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42" name="Freeform 851"/>
              <p:cNvSpPr>
                <a:spLocks/>
              </p:cNvSpPr>
              <p:nvPr/>
            </p:nvSpPr>
            <p:spPr bwMode="auto">
              <a:xfrm>
                <a:off x="4328" y="293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43" name="Freeform 852"/>
              <p:cNvSpPr>
                <a:spLocks/>
              </p:cNvSpPr>
              <p:nvPr/>
            </p:nvSpPr>
            <p:spPr bwMode="auto">
              <a:xfrm>
                <a:off x="4328" y="293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44" name="Freeform 853"/>
              <p:cNvSpPr>
                <a:spLocks/>
              </p:cNvSpPr>
              <p:nvPr/>
            </p:nvSpPr>
            <p:spPr bwMode="auto">
              <a:xfrm>
                <a:off x="4316" y="2927"/>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45" name="Freeform 854"/>
              <p:cNvSpPr>
                <a:spLocks/>
              </p:cNvSpPr>
              <p:nvPr/>
            </p:nvSpPr>
            <p:spPr bwMode="auto">
              <a:xfrm>
                <a:off x="4316" y="2927"/>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46" name="Freeform 855"/>
              <p:cNvSpPr>
                <a:spLocks/>
              </p:cNvSpPr>
              <p:nvPr/>
            </p:nvSpPr>
            <p:spPr bwMode="auto">
              <a:xfrm>
                <a:off x="4304" y="291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47" name="Freeform 856"/>
              <p:cNvSpPr>
                <a:spLocks/>
              </p:cNvSpPr>
              <p:nvPr/>
            </p:nvSpPr>
            <p:spPr bwMode="auto">
              <a:xfrm>
                <a:off x="4304" y="291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48" name="Freeform 857"/>
              <p:cNvSpPr>
                <a:spLocks/>
              </p:cNvSpPr>
              <p:nvPr/>
            </p:nvSpPr>
            <p:spPr bwMode="auto">
              <a:xfrm>
                <a:off x="4292" y="290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49" name="Freeform 858"/>
              <p:cNvSpPr>
                <a:spLocks/>
              </p:cNvSpPr>
              <p:nvPr/>
            </p:nvSpPr>
            <p:spPr bwMode="auto">
              <a:xfrm>
                <a:off x="4292" y="290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50" name="Freeform 859"/>
              <p:cNvSpPr>
                <a:spLocks/>
              </p:cNvSpPr>
              <p:nvPr/>
            </p:nvSpPr>
            <p:spPr bwMode="auto">
              <a:xfrm>
                <a:off x="4280" y="288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51" name="Freeform 860"/>
              <p:cNvSpPr>
                <a:spLocks/>
              </p:cNvSpPr>
              <p:nvPr/>
            </p:nvSpPr>
            <p:spPr bwMode="auto">
              <a:xfrm>
                <a:off x="4280" y="288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52" name="Freeform 861"/>
              <p:cNvSpPr>
                <a:spLocks/>
              </p:cNvSpPr>
              <p:nvPr/>
            </p:nvSpPr>
            <p:spPr bwMode="auto">
              <a:xfrm>
                <a:off x="4118" y="3005"/>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53" name="Freeform 862"/>
              <p:cNvSpPr>
                <a:spLocks/>
              </p:cNvSpPr>
              <p:nvPr/>
            </p:nvSpPr>
            <p:spPr bwMode="auto">
              <a:xfrm>
                <a:off x="4118" y="3005"/>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54" name="Freeform 863"/>
              <p:cNvSpPr>
                <a:spLocks/>
              </p:cNvSpPr>
              <p:nvPr/>
            </p:nvSpPr>
            <p:spPr bwMode="auto">
              <a:xfrm>
                <a:off x="4142" y="2981"/>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55" name="Freeform 864"/>
              <p:cNvSpPr>
                <a:spLocks/>
              </p:cNvSpPr>
              <p:nvPr/>
            </p:nvSpPr>
            <p:spPr bwMode="auto">
              <a:xfrm>
                <a:off x="4142" y="2981"/>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56" name="Freeform 865"/>
              <p:cNvSpPr>
                <a:spLocks/>
              </p:cNvSpPr>
              <p:nvPr/>
            </p:nvSpPr>
            <p:spPr bwMode="auto">
              <a:xfrm>
                <a:off x="4184" y="3065"/>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18" y="6"/>
                    </a:lnTo>
                    <a:lnTo>
                      <a:pt x="18" y="0"/>
                    </a:lnTo>
                    <a:lnTo>
                      <a:pt x="12" y="0"/>
                    </a:lnTo>
                    <a:lnTo>
                      <a:pt x="6" y="0"/>
                    </a:lnTo>
                    <a:lnTo>
                      <a:pt x="6" y="6"/>
                    </a:lnTo>
                    <a:lnTo>
                      <a:pt x="0" y="6"/>
                    </a:lnTo>
                    <a:lnTo>
                      <a:pt x="6" y="12"/>
                    </a:lnTo>
                    <a:lnTo>
                      <a:pt x="6" y="18"/>
                    </a:lnTo>
                    <a:lnTo>
                      <a:pt x="12" y="18"/>
                    </a:lnTo>
                    <a:lnTo>
                      <a:pt x="18" y="18"/>
                    </a:lnTo>
                    <a:lnTo>
                      <a:pt x="18" y="12"/>
                    </a:lnTo>
                    <a:lnTo>
                      <a:pt x="24" y="6"/>
                    </a:lnTo>
                    <a:close/>
                  </a:path>
                </a:pathLst>
              </a:custGeom>
              <a:solidFill>
                <a:srgbClr val="FFFF4B"/>
              </a:solidFill>
              <a:ln w="9525">
                <a:noFill/>
                <a:round/>
                <a:headEnd/>
                <a:tailEnd/>
              </a:ln>
            </p:spPr>
            <p:txBody>
              <a:bodyPr tIns="91440" bIns="91440"/>
              <a:lstStyle/>
              <a:p>
                <a:endParaRPr lang="en-US"/>
              </a:p>
            </p:txBody>
          </p:sp>
          <p:sp>
            <p:nvSpPr>
              <p:cNvPr id="23257" name="Freeform 866"/>
              <p:cNvSpPr>
                <a:spLocks/>
              </p:cNvSpPr>
              <p:nvPr/>
            </p:nvSpPr>
            <p:spPr bwMode="auto">
              <a:xfrm>
                <a:off x="4184" y="3065"/>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18" y="6"/>
                    </a:lnTo>
                    <a:lnTo>
                      <a:pt x="18" y="0"/>
                    </a:lnTo>
                    <a:lnTo>
                      <a:pt x="12" y="0"/>
                    </a:lnTo>
                    <a:lnTo>
                      <a:pt x="6" y="0"/>
                    </a:lnTo>
                    <a:lnTo>
                      <a:pt x="6" y="6"/>
                    </a:lnTo>
                    <a:lnTo>
                      <a:pt x="0" y="6"/>
                    </a:lnTo>
                    <a:lnTo>
                      <a:pt x="6" y="12"/>
                    </a:lnTo>
                    <a:lnTo>
                      <a:pt x="6" y="18"/>
                    </a:lnTo>
                    <a:lnTo>
                      <a:pt x="12" y="18"/>
                    </a:lnTo>
                    <a:lnTo>
                      <a:pt x="18" y="18"/>
                    </a:lnTo>
                    <a:lnTo>
                      <a:pt x="18" y="12"/>
                    </a:lnTo>
                    <a:lnTo>
                      <a:pt x="24" y="6"/>
                    </a:lnTo>
                  </a:path>
                </a:pathLst>
              </a:custGeom>
              <a:noFill/>
              <a:ln w="9525">
                <a:solidFill>
                  <a:srgbClr val="000000"/>
                </a:solidFill>
                <a:prstDash val="solid"/>
                <a:round/>
                <a:headEnd/>
                <a:tailEnd/>
              </a:ln>
            </p:spPr>
            <p:txBody>
              <a:bodyPr tIns="91440" bIns="91440"/>
              <a:lstStyle/>
              <a:p>
                <a:endParaRPr lang="en-US"/>
              </a:p>
            </p:txBody>
          </p:sp>
          <p:sp>
            <p:nvSpPr>
              <p:cNvPr id="23258" name="Freeform 867"/>
              <p:cNvSpPr>
                <a:spLocks/>
              </p:cNvSpPr>
              <p:nvPr/>
            </p:nvSpPr>
            <p:spPr bwMode="auto">
              <a:xfrm>
                <a:off x="4130" y="2993"/>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59" name="Freeform 868"/>
              <p:cNvSpPr>
                <a:spLocks/>
              </p:cNvSpPr>
              <p:nvPr/>
            </p:nvSpPr>
            <p:spPr bwMode="auto">
              <a:xfrm>
                <a:off x="4130" y="2993"/>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60" name="Freeform 869"/>
              <p:cNvSpPr>
                <a:spLocks/>
              </p:cNvSpPr>
              <p:nvPr/>
            </p:nvSpPr>
            <p:spPr bwMode="auto">
              <a:xfrm>
                <a:off x="4154" y="296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6"/>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61" name="Freeform 870"/>
              <p:cNvSpPr>
                <a:spLocks/>
              </p:cNvSpPr>
              <p:nvPr/>
            </p:nvSpPr>
            <p:spPr bwMode="auto">
              <a:xfrm>
                <a:off x="4154" y="296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6"/>
                    </a:lnTo>
                    <a:lnTo>
                      <a:pt x="0" y="6"/>
                    </a:lnTo>
                    <a:lnTo>
                      <a:pt x="0" y="12"/>
                    </a:lnTo>
                    <a:lnTo>
                      <a:pt x="0" y="18"/>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62" name="Freeform 871"/>
              <p:cNvSpPr>
                <a:spLocks/>
              </p:cNvSpPr>
              <p:nvPr/>
            </p:nvSpPr>
            <p:spPr bwMode="auto">
              <a:xfrm>
                <a:off x="4166" y="295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63" name="Freeform 872"/>
              <p:cNvSpPr>
                <a:spLocks/>
              </p:cNvSpPr>
              <p:nvPr/>
            </p:nvSpPr>
            <p:spPr bwMode="auto">
              <a:xfrm>
                <a:off x="4166" y="295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64" name="Freeform 873"/>
              <p:cNvSpPr>
                <a:spLocks/>
              </p:cNvSpPr>
              <p:nvPr/>
            </p:nvSpPr>
            <p:spPr bwMode="auto">
              <a:xfrm>
                <a:off x="4184" y="2945"/>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65" name="Freeform 874"/>
              <p:cNvSpPr>
                <a:spLocks/>
              </p:cNvSpPr>
              <p:nvPr/>
            </p:nvSpPr>
            <p:spPr bwMode="auto">
              <a:xfrm>
                <a:off x="4184" y="2945"/>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66" name="Freeform 875"/>
              <p:cNvSpPr>
                <a:spLocks/>
              </p:cNvSpPr>
              <p:nvPr/>
            </p:nvSpPr>
            <p:spPr bwMode="auto">
              <a:xfrm>
                <a:off x="4196" y="2933"/>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67" name="Freeform 876"/>
              <p:cNvSpPr>
                <a:spLocks/>
              </p:cNvSpPr>
              <p:nvPr/>
            </p:nvSpPr>
            <p:spPr bwMode="auto">
              <a:xfrm>
                <a:off x="4196" y="2933"/>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6"/>
                    </a:lnTo>
                    <a:lnTo>
                      <a:pt x="0" y="12"/>
                    </a:lnTo>
                    <a:lnTo>
                      <a:pt x="0" y="18"/>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68" name="Freeform 877"/>
              <p:cNvSpPr>
                <a:spLocks/>
              </p:cNvSpPr>
              <p:nvPr/>
            </p:nvSpPr>
            <p:spPr bwMode="auto">
              <a:xfrm>
                <a:off x="4208" y="292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12"/>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23269" name="Freeform 878"/>
              <p:cNvSpPr>
                <a:spLocks/>
              </p:cNvSpPr>
              <p:nvPr/>
            </p:nvSpPr>
            <p:spPr bwMode="auto">
              <a:xfrm>
                <a:off x="4208" y="292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12"/>
                    </a:lnTo>
                    <a:lnTo>
                      <a:pt x="6" y="12"/>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70" name="Freeform 879"/>
              <p:cNvSpPr>
                <a:spLocks/>
              </p:cNvSpPr>
              <p:nvPr/>
            </p:nvSpPr>
            <p:spPr bwMode="auto">
              <a:xfrm>
                <a:off x="4226" y="290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71" name="Freeform 880"/>
              <p:cNvSpPr>
                <a:spLocks/>
              </p:cNvSpPr>
              <p:nvPr/>
            </p:nvSpPr>
            <p:spPr bwMode="auto">
              <a:xfrm>
                <a:off x="4226" y="290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72" name="Freeform 881"/>
              <p:cNvSpPr>
                <a:spLocks/>
              </p:cNvSpPr>
              <p:nvPr/>
            </p:nvSpPr>
            <p:spPr bwMode="auto">
              <a:xfrm>
                <a:off x="4238" y="2897"/>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23273" name="Freeform 882"/>
              <p:cNvSpPr>
                <a:spLocks/>
              </p:cNvSpPr>
              <p:nvPr/>
            </p:nvSpPr>
            <p:spPr bwMode="auto">
              <a:xfrm>
                <a:off x="4238" y="2897"/>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3274" name="Freeform 883"/>
              <p:cNvSpPr>
                <a:spLocks/>
              </p:cNvSpPr>
              <p:nvPr/>
            </p:nvSpPr>
            <p:spPr bwMode="auto">
              <a:xfrm>
                <a:off x="4250"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75" name="Freeform 884"/>
              <p:cNvSpPr>
                <a:spLocks/>
              </p:cNvSpPr>
              <p:nvPr/>
            </p:nvSpPr>
            <p:spPr bwMode="auto">
              <a:xfrm>
                <a:off x="4250"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76" name="Freeform 885"/>
              <p:cNvSpPr>
                <a:spLocks/>
              </p:cNvSpPr>
              <p:nvPr/>
            </p:nvSpPr>
            <p:spPr bwMode="auto">
              <a:xfrm>
                <a:off x="4268"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77" name="Freeform 886"/>
              <p:cNvSpPr>
                <a:spLocks/>
              </p:cNvSpPr>
              <p:nvPr/>
            </p:nvSpPr>
            <p:spPr bwMode="auto">
              <a:xfrm>
                <a:off x="4268"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78" name="Freeform 887"/>
              <p:cNvSpPr>
                <a:spLocks/>
              </p:cNvSpPr>
              <p:nvPr/>
            </p:nvSpPr>
            <p:spPr bwMode="auto">
              <a:xfrm>
                <a:off x="4166" y="2975"/>
                <a:ext cx="72" cy="72"/>
              </a:xfrm>
              <a:custGeom>
                <a:avLst/>
                <a:gdLst>
                  <a:gd name="T0" fmla="*/ 60 w 72"/>
                  <a:gd name="T1" fmla="*/ 12 h 72"/>
                  <a:gd name="T2" fmla="*/ 66 w 72"/>
                  <a:gd name="T3" fmla="*/ 18 h 72"/>
                  <a:gd name="T4" fmla="*/ 72 w 72"/>
                  <a:gd name="T5" fmla="*/ 30 h 72"/>
                  <a:gd name="T6" fmla="*/ 66 w 72"/>
                  <a:gd name="T7" fmla="*/ 48 h 72"/>
                  <a:gd name="T8" fmla="*/ 66 w 72"/>
                  <a:gd name="T9" fmla="*/ 48 h 72"/>
                  <a:gd name="T10" fmla="*/ 48 w 72"/>
                  <a:gd name="T11" fmla="*/ 54 h 72"/>
                  <a:gd name="T12" fmla="*/ 30 w 72"/>
                  <a:gd name="T13" fmla="*/ 48 h 72"/>
                  <a:gd name="T14" fmla="*/ 18 w 72"/>
                  <a:gd name="T15" fmla="*/ 48 h 72"/>
                  <a:gd name="T16" fmla="*/ 18 w 72"/>
                  <a:gd name="T17" fmla="*/ 48 h 72"/>
                  <a:gd name="T18" fmla="*/ 12 w 72"/>
                  <a:gd name="T19" fmla="*/ 60 h 72"/>
                  <a:gd name="T20" fmla="*/ 12 w 72"/>
                  <a:gd name="T21" fmla="*/ 66 h 72"/>
                  <a:gd name="T22" fmla="*/ 18 w 72"/>
                  <a:gd name="T23" fmla="*/ 72 h 72"/>
                  <a:gd name="T24" fmla="*/ 18 w 72"/>
                  <a:gd name="T25" fmla="*/ 72 h 72"/>
                  <a:gd name="T26" fmla="*/ 18 w 72"/>
                  <a:gd name="T27" fmla="*/ 72 h 72"/>
                  <a:gd name="T28" fmla="*/ 18 w 72"/>
                  <a:gd name="T29" fmla="*/ 72 h 72"/>
                  <a:gd name="T30" fmla="*/ 18 w 72"/>
                  <a:gd name="T31" fmla="*/ 72 h 72"/>
                  <a:gd name="T32" fmla="*/ 18 w 72"/>
                  <a:gd name="T33" fmla="*/ 72 h 72"/>
                  <a:gd name="T34" fmla="*/ 18 w 72"/>
                  <a:gd name="T35" fmla="*/ 72 h 72"/>
                  <a:gd name="T36" fmla="*/ 12 w 72"/>
                  <a:gd name="T37" fmla="*/ 66 h 72"/>
                  <a:gd name="T38" fmla="*/ 0 w 72"/>
                  <a:gd name="T39" fmla="*/ 54 h 72"/>
                  <a:gd name="T40" fmla="*/ 0 w 72"/>
                  <a:gd name="T41" fmla="*/ 36 h 72"/>
                  <a:gd name="T42" fmla="*/ 0 w 72"/>
                  <a:gd name="T43" fmla="*/ 36 h 72"/>
                  <a:gd name="T44" fmla="*/ 18 w 72"/>
                  <a:gd name="T45" fmla="*/ 36 h 72"/>
                  <a:gd name="T46" fmla="*/ 36 w 72"/>
                  <a:gd name="T47" fmla="*/ 42 h 72"/>
                  <a:gd name="T48" fmla="*/ 54 w 72"/>
                  <a:gd name="T49" fmla="*/ 36 h 72"/>
                  <a:gd name="T50" fmla="*/ 54 w 72"/>
                  <a:gd name="T51" fmla="*/ 36 h 72"/>
                  <a:gd name="T52" fmla="*/ 60 w 72"/>
                  <a:gd name="T53" fmla="*/ 18 h 72"/>
                  <a:gd name="T54" fmla="*/ 54 w 72"/>
                  <a:gd name="T55" fmla="*/ 6 h 72"/>
                  <a:gd name="T56" fmla="*/ 48 w 72"/>
                  <a:gd name="T57" fmla="*/ 0 h 72"/>
                  <a:gd name="T58" fmla="*/ 48 w 72"/>
                  <a:gd name="T59" fmla="*/ 0 h 72"/>
                  <a:gd name="T60" fmla="*/ 60 w 72"/>
                  <a:gd name="T61" fmla="*/ 12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60" y="12"/>
                    </a:moveTo>
                    <a:lnTo>
                      <a:pt x="66" y="18"/>
                    </a:lnTo>
                    <a:lnTo>
                      <a:pt x="72" y="30"/>
                    </a:lnTo>
                    <a:lnTo>
                      <a:pt x="66" y="48"/>
                    </a:lnTo>
                    <a:lnTo>
                      <a:pt x="48" y="54"/>
                    </a:lnTo>
                    <a:lnTo>
                      <a:pt x="30" y="48"/>
                    </a:lnTo>
                    <a:lnTo>
                      <a:pt x="18" y="48"/>
                    </a:lnTo>
                    <a:lnTo>
                      <a:pt x="12" y="60"/>
                    </a:lnTo>
                    <a:lnTo>
                      <a:pt x="12" y="66"/>
                    </a:lnTo>
                    <a:lnTo>
                      <a:pt x="18" y="72"/>
                    </a:lnTo>
                    <a:lnTo>
                      <a:pt x="12" y="66"/>
                    </a:lnTo>
                    <a:lnTo>
                      <a:pt x="0" y="54"/>
                    </a:lnTo>
                    <a:lnTo>
                      <a:pt x="0" y="36"/>
                    </a:lnTo>
                    <a:lnTo>
                      <a:pt x="18" y="36"/>
                    </a:lnTo>
                    <a:lnTo>
                      <a:pt x="36" y="42"/>
                    </a:lnTo>
                    <a:lnTo>
                      <a:pt x="54" y="36"/>
                    </a:lnTo>
                    <a:lnTo>
                      <a:pt x="60" y="18"/>
                    </a:lnTo>
                    <a:lnTo>
                      <a:pt x="54" y="6"/>
                    </a:lnTo>
                    <a:lnTo>
                      <a:pt x="48" y="0"/>
                    </a:lnTo>
                    <a:lnTo>
                      <a:pt x="60" y="12"/>
                    </a:lnTo>
                    <a:close/>
                  </a:path>
                </a:pathLst>
              </a:custGeom>
              <a:solidFill>
                <a:srgbClr val="F98199"/>
              </a:solidFill>
              <a:ln w="9525">
                <a:noFill/>
                <a:round/>
                <a:headEnd/>
                <a:tailEnd/>
              </a:ln>
            </p:spPr>
            <p:txBody>
              <a:bodyPr tIns="91440" bIns="91440"/>
              <a:lstStyle/>
              <a:p>
                <a:endParaRPr lang="en-US"/>
              </a:p>
            </p:txBody>
          </p:sp>
          <p:sp>
            <p:nvSpPr>
              <p:cNvPr id="23279" name="Freeform 888"/>
              <p:cNvSpPr>
                <a:spLocks/>
              </p:cNvSpPr>
              <p:nvPr/>
            </p:nvSpPr>
            <p:spPr bwMode="auto">
              <a:xfrm>
                <a:off x="4166" y="2975"/>
                <a:ext cx="72" cy="72"/>
              </a:xfrm>
              <a:custGeom>
                <a:avLst/>
                <a:gdLst>
                  <a:gd name="T0" fmla="*/ 60 w 72"/>
                  <a:gd name="T1" fmla="*/ 12 h 72"/>
                  <a:gd name="T2" fmla="*/ 66 w 72"/>
                  <a:gd name="T3" fmla="*/ 18 h 72"/>
                  <a:gd name="T4" fmla="*/ 72 w 72"/>
                  <a:gd name="T5" fmla="*/ 30 h 72"/>
                  <a:gd name="T6" fmla="*/ 66 w 72"/>
                  <a:gd name="T7" fmla="*/ 48 h 72"/>
                  <a:gd name="T8" fmla="*/ 66 w 72"/>
                  <a:gd name="T9" fmla="*/ 48 h 72"/>
                  <a:gd name="T10" fmla="*/ 48 w 72"/>
                  <a:gd name="T11" fmla="*/ 54 h 72"/>
                  <a:gd name="T12" fmla="*/ 30 w 72"/>
                  <a:gd name="T13" fmla="*/ 48 h 72"/>
                  <a:gd name="T14" fmla="*/ 18 w 72"/>
                  <a:gd name="T15" fmla="*/ 48 h 72"/>
                  <a:gd name="T16" fmla="*/ 18 w 72"/>
                  <a:gd name="T17" fmla="*/ 48 h 72"/>
                  <a:gd name="T18" fmla="*/ 12 w 72"/>
                  <a:gd name="T19" fmla="*/ 60 h 72"/>
                  <a:gd name="T20" fmla="*/ 12 w 72"/>
                  <a:gd name="T21" fmla="*/ 66 h 72"/>
                  <a:gd name="T22" fmla="*/ 18 w 72"/>
                  <a:gd name="T23" fmla="*/ 72 h 72"/>
                  <a:gd name="T24" fmla="*/ 18 w 72"/>
                  <a:gd name="T25" fmla="*/ 72 h 72"/>
                  <a:gd name="T26" fmla="*/ 18 w 72"/>
                  <a:gd name="T27" fmla="*/ 72 h 72"/>
                  <a:gd name="T28" fmla="*/ 18 w 72"/>
                  <a:gd name="T29" fmla="*/ 72 h 72"/>
                  <a:gd name="T30" fmla="*/ 18 w 72"/>
                  <a:gd name="T31" fmla="*/ 72 h 72"/>
                  <a:gd name="T32" fmla="*/ 18 w 72"/>
                  <a:gd name="T33" fmla="*/ 72 h 72"/>
                  <a:gd name="T34" fmla="*/ 18 w 72"/>
                  <a:gd name="T35" fmla="*/ 72 h 72"/>
                  <a:gd name="T36" fmla="*/ 12 w 72"/>
                  <a:gd name="T37" fmla="*/ 66 h 72"/>
                  <a:gd name="T38" fmla="*/ 0 w 72"/>
                  <a:gd name="T39" fmla="*/ 54 h 72"/>
                  <a:gd name="T40" fmla="*/ 0 w 72"/>
                  <a:gd name="T41" fmla="*/ 36 h 72"/>
                  <a:gd name="T42" fmla="*/ 0 w 72"/>
                  <a:gd name="T43" fmla="*/ 36 h 72"/>
                  <a:gd name="T44" fmla="*/ 18 w 72"/>
                  <a:gd name="T45" fmla="*/ 36 h 72"/>
                  <a:gd name="T46" fmla="*/ 36 w 72"/>
                  <a:gd name="T47" fmla="*/ 42 h 72"/>
                  <a:gd name="T48" fmla="*/ 54 w 72"/>
                  <a:gd name="T49" fmla="*/ 36 h 72"/>
                  <a:gd name="T50" fmla="*/ 54 w 72"/>
                  <a:gd name="T51" fmla="*/ 36 h 72"/>
                  <a:gd name="T52" fmla="*/ 60 w 72"/>
                  <a:gd name="T53" fmla="*/ 18 h 72"/>
                  <a:gd name="T54" fmla="*/ 54 w 72"/>
                  <a:gd name="T55" fmla="*/ 6 h 72"/>
                  <a:gd name="T56" fmla="*/ 48 w 72"/>
                  <a:gd name="T57" fmla="*/ 0 h 72"/>
                  <a:gd name="T58" fmla="*/ 48 w 72"/>
                  <a:gd name="T59" fmla="*/ 0 h 72"/>
                  <a:gd name="T60" fmla="*/ 60 w 72"/>
                  <a:gd name="T61" fmla="*/ 12 h 72"/>
                  <a:gd name="T62" fmla="*/ 60 w 72"/>
                  <a:gd name="T63" fmla="*/ 1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60" y="12"/>
                    </a:moveTo>
                    <a:lnTo>
                      <a:pt x="66" y="18"/>
                    </a:lnTo>
                    <a:lnTo>
                      <a:pt x="72" y="30"/>
                    </a:lnTo>
                    <a:lnTo>
                      <a:pt x="66" y="48"/>
                    </a:lnTo>
                    <a:lnTo>
                      <a:pt x="48" y="54"/>
                    </a:lnTo>
                    <a:lnTo>
                      <a:pt x="30" y="48"/>
                    </a:lnTo>
                    <a:lnTo>
                      <a:pt x="18" y="48"/>
                    </a:lnTo>
                    <a:lnTo>
                      <a:pt x="12" y="60"/>
                    </a:lnTo>
                    <a:lnTo>
                      <a:pt x="12" y="66"/>
                    </a:lnTo>
                    <a:lnTo>
                      <a:pt x="18" y="72"/>
                    </a:lnTo>
                    <a:lnTo>
                      <a:pt x="12" y="66"/>
                    </a:lnTo>
                    <a:lnTo>
                      <a:pt x="0" y="54"/>
                    </a:lnTo>
                    <a:lnTo>
                      <a:pt x="0" y="36"/>
                    </a:lnTo>
                    <a:lnTo>
                      <a:pt x="18" y="36"/>
                    </a:lnTo>
                    <a:lnTo>
                      <a:pt x="36" y="42"/>
                    </a:lnTo>
                    <a:lnTo>
                      <a:pt x="54" y="36"/>
                    </a:lnTo>
                    <a:lnTo>
                      <a:pt x="60" y="18"/>
                    </a:lnTo>
                    <a:lnTo>
                      <a:pt x="54" y="6"/>
                    </a:lnTo>
                    <a:lnTo>
                      <a:pt x="48" y="0"/>
                    </a:lnTo>
                    <a:lnTo>
                      <a:pt x="60" y="12"/>
                    </a:lnTo>
                  </a:path>
                </a:pathLst>
              </a:custGeom>
              <a:noFill/>
              <a:ln w="9525">
                <a:solidFill>
                  <a:srgbClr val="000000"/>
                </a:solidFill>
                <a:prstDash val="solid"/>
                <a:round/>
                <a:headEnd/>
                <a:tailEnd/>
              </a:ln>
            </p:spPr>
            <p:txBody>
              <a:bodyPr tIns="91440" bIns="91440"/>
              <a:lstStyle/>
              <a:p>
                <a:endParaRPr lang="en-US"/>
              </a:p>
            </p:txBody>
          </p:sp>
          <p:sp>
            <p:nvSpPr>
              <p:cNvPr id="23280" name="Freeform 889"/>
              <p:cNvSpPr>
                <a:spLocks/>
              </p:cNvSpPr>
              <p:nvPr/>
            </p:nvSpPr>
            <p:spPr bwMode="auto">
              <a:xfrm>
                <a:off x="4208" y="2975"/>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6"/>
                    </a:lnTo>
                    <a:lnTo>
                      <a:pt x="6" y="0"/>
                    </a:lnTo>
                    <a:lnTo>
                      <a:pt x="0" y="6"/>
                    </a:lnTo>
                    <a:lnTo>
                      <a:pt x="0" y="12"/>
                    </a:lnTo>
                    <a:lnTo>
                      <a:pt x="6" y="18"/>
                    </a:lnTo>
                    <a:lnTo>
                      <a:pt x="12" y="18"/>
                    </a:lnTo>
                    <a:lnTo>
                      <a:pt x="18" y="18"/>
                    </a:lnTo>
                    <a:lnTo>
                      <a:pt x="18" y="12"/>
                    </a:lnTo>
                    <a:lnTo>
                      <a:pt x="12" y="6"/>
                    </a:lnTo>
                    <a:close/>
                  </a:path>
                </a:pathLst>
              </a:custGeom>
              <a:solidFill>
                <a:srgbClr val="FB805E"/>
              </a:solidFill>
              <a:ln w="9525">
                <a:noFill/>
                <a:round/>
                <a:headEnd/>
                <a:tailEnd/>
              </a:ln>
            </p:spPr>
            <p:txBody>
              <a:bodyPr tIns="91440" bIns="91440"/>
              <a:lstStyle/>
              <a:p>
                <a:endParaRPr lang="en-US"/>
              </a:p>
            </p:txBody>
          </p:sp>
          <p:sp>
            <p:nvSpPr>
              <p:cNvPr id="23281" name="Freeform 890"/>
              <p:cNvSpPr>
                <a:spLocks/>
              </p:cNvSpPr>
              <p:nvPr/>
            </p:nvSpPr>
            <p:spPr bwMode="auto">
              <a:xfrm>
                <a:off x="4232" y="2921"/>
                <a:ext cx="72" cy="72"/>
              </a:xfrm>
              <a:custGeom>
                <a:avLst/>
                <a:gdLst>
                  <a:gd name="T0" fmla="*/ 12 w 72"/>
                  <a:gd name="T1" fmla="*/ 60 h 72"/>
                  <a:gd name="T2" fmla="*/ 6 w 72"/>
                  <a:gd name="T3" fmla="*/ 54 h 72"/>
                  <a:gd name="T4" fmla="*/ 0 w 72"/>
                  <a:gd name="T5" fmla="*/ 42 h 72"/>
                  <a:gd name="T6" fmla="*/ 6 w 72"/>
                  <a:gd name="T7" fmla="*/ 24 h 72"/>
                  <a:gd name="T8" fmla="*/ 6 w 72"/>
                  <a:gd name="T9" fmla="*/ 24 h 72"/>
                  <a:gd name="T10" fmla="*/ 24 w 72"/>
                  <a:gd name="T11" fmla="*/ 18 h 72"/>
                  <a:gd name="T12" fmla="*/ 42 w 72"/>
                  <a:gd name="T13" fmla="*/ 24 h 72"/>
                  <a:gd name="T14" fmla="*/ 60 w 72"/>
                  <a:gd name="T15" fmla="*/ 24 h 72"/>
                  <a:gd name="T16" fmla="*/ 60 w 72"/>
                  <a:gd name="T17" fmla="*/ 24 h 72"/>
                  <a:gd name="T18" fmla="*/ 66 w 72"/>
                  <a:gd name="T19" fmla="*/ 18 h 72"/>
                  <a:gd name="T20" fmla="*/ 60 w 72"/>
                  <a:gd name="T21" fmla="*/ 6 h 72"/>
                  <a:gd name="T22" fmla="*/ 54 w 72"/>
                  <a:gd name="T23" fmla="*/ 0 h 72"/>
                  <a:gd name="T24" fmla="*/ 54 w 72"/>
                  <a:gd name="T25" fmla="*/ 0 h 72"/>
                  <a:gd name="T26" fmla="*/ 54 w 72"/>
                  <a:gd name="T27" fmla="*/ 0 h 72"/>
                  <a:gd name="T28" fmla="*/ 54 w 72"/>
                  <a:gd name="T29" fmla="*/ 0 h 72"/>
                  <a:gd name="T30" fmla="*/ 54 w 72"/>
                  <a:gd name="T31" fmla="*/ 0 h 72"/>
                  <a:gd name="T32" fmla="*/ 54 w 72"/>
                  <a:gd name="T33" fmla="*/ 0 h 72"/>
                  <a:gd name="T34" fmla="*/ 54 w 72"/>
                  <a:gd name="T35" fmla="*/ 0 h 72"/>
                  <a:gd name="T36" fmla="*/ 66 w 72"/>
                  <a:gd name="T37" fmla="*/ 6 h 72"/>
                  <a:gd name="T38" fmla="*/ 72 w 72"/>
                  <a:gd name="T39" fmla="*/ 18 h 72"/>
                  <a:gd name="T40" fmla="*/ 72 w 72"/>
                  <a:gd name="T41" fmla="*/ 36 h 72"/>
                  <a:gd name="T42" fmla="*/ 72 w 72"/>
                  <a:gd name="T43" fmla="*/ 36 h 72"/>
                  <a:gd name="T44" fmla="*/ 60 w 72"/>
                  <a:gd name="T45" fmla="*/ 36 h 72"/>
                  <a:gd name="T46" fmla="*/ 36 w 72"/>
                  <a:gd name="T47" fmla="*/ 30 h 72"/>
                  <a:gd name="T48" fmla="*/ 18 w 72"/>
                  <a:gd name="T49" fmla="*/ 36 h 72"/>
                  <a:gd name="T50" fmla="*/ 18 w 72"/>
                  <a:gd name="T51" fmla="*/ 36 h 72"/>
                  <a:gd name="T52" fmla="*/ 18 w 72"/>
                  <a:gd name="T53" fmla="*/ 54 h 72"/>
                  <a:gd name="T54" fmla="*/ 18 w 72"/>
                  <a:gd name="T55" fmla="*/ 66 h 72"/>
                  <a:gd name="T56" fmla="*/ 24 w 72"/>
                  <a:gd name="T57" fmla="*/ 72 h 72"/>
                  <a:gd name="T58" fmla="*/ 24 w 72"/>
                  <a:gd name="T59" fmla="*/ 72 h 72"/>
                  <a:gd name="T60" fmla="*/ 12 w 72"/>
                  <a:gd name="T61" fmla="*/ 60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12" y="60"/>
                    </a:moveTo>
                    <a:lnTo>
                      <a:pt x="6" y="54"/>
                    </a:lnTo>
                    <a:lnTo>
                      <a:pt x="0" y="42"/>
                    </a:lnTo>
                    <a:lnTo>
                      <a:pt x="6" y="24"/>
                    </a:lnTo>
                    <a:lnTo>
                      <a:pt x="24" y="18"/>
                    </a:lnTo>
                    <a:lnTo>
                      <a:pt x="42" y="24"/>
                    </a:lnTo>
                    <a:lnTo>
                      <a:pt x="60" y="24"/>
                    </a:lnTo>
                    <a:lnTo>
                      <a:pt x="66" y="18"/>
                    </a:lnTo>
                    <a:lnTo>
                      <a:pt x="60" y="6"/>
                    </a:lnTo>
                    <a:lnTo>
                      <a:pt x="54" y="0"/>
                    </a:lnTo>
                    <a:lnTo>
                      <a:pt x="66" y="6"/>
                    </a:lnTo>
                    <a:lnTo>
                      <a:pt x="72" y="18"/>
                    </a:lnTo>
                    <a:lnTo>
                      <a:pt x="72" y="36"/>
                    </a:lnTo>
                    <a:lnTo>
                      <a:pt x="60" y="36"/>
                    </a:lnTo>
                    <a:lnTo>
                      <a:pt x="36" y="30"/>
                    </a:lnTo>
                    <a:lnTo>
                      <a:pt x="18" y="36"/>
                    </a:lnTo>
                    <a:lnTo>
                      <a:pt x="18" y="54"/>
                    </a:lnTo>
                    <a:lnTo>
                      <a:pt x="18" y="66"/>
                    </a:lnTo>
                    <a:lnTo>
                      <a:pt x="24" y="72"/>
                    </a:lnTo>
                    <a:lnTo>
                      <a:pt x="12" y="60"/>
                    </a:lnTo>
                    <a:close/>
                  </a:path>
                </a:pathLst>
              </a:custGeom>
              <a:solidFill>
                <a:srgbClr val="F98199"/>
              </a:solidFill>
              <a:ln w="9525">
                <a:noFill/>
                <a:round/>
                <a:headEnd/>
                <a:tailEnd/>
              </a:ln>
            </p:spPr>
            <p:txBody>
              <a:bodyPr tIns="91440" bIns="91440"/>
              <a:lstStyle/>
              <a:p>
                <a:endParaRPr lang="en-US"/>
              </a:p>
            </p:txBody>
          </p:sp>
          <p:sp>
            <p:nvSpPr>
              <p:cNvPr id="23282" name="Freeform 891"/>
              <p:cNvSpPr>
                <a:spLocks/>
              </p:cNvSpPr>
              <p:nvPr/>
            </p:nvSpPr>
            <p:spPr bwMode="auto">
              <a:xfrm>
                <a:off x="4232" y="2921"/>
                <a:ext cx="72" cy="72"/>
              </a:xfrm>
              <a:custGeom>
                <a:avLst/>
                <a:gdLst>
                  <a:gd name="T0" fmla="*/ 12 w 72"/>
                  <a:gd name="T1" fmla="*/ 60 h 72"/>
                  <a:gd name="T2" fmla="*/ 6 w 72"/>
                  <a:gd name="T3" fmla="*/ 54 h 72"/>
                  <a:gd name="T4" fmla="*/ 0 w 72"/>
                  <a:gd name="T5" fmla="*/ 42 h 72"/>
                  <a:gd name="T6" fmla="*/ 6 w 72"/>
                  <a:gd name="T7" fmla="*/ 24 h 72"/>
                  <a:gd name="T8" fmla="*/ 6 w 72"/>
                  <a:gd name="T9" fmla="*/ 24 h 72"/>
                  <a:gd name="T10" fmla="*/ 24 w 72"/>
                  <a:gd name="T11" fmla="*/ 18 h 72"/>
                  <a:gd name="T12" fmla="*/ 42 w 72"/>
                  <a:gd name="T13" fmla="*/ 24 h 72"/>
                  <a:gd name="T14" fmla="*/ 60 w 72"/>
                  <a:gd name="T15" fmla="*/ 24 h 72"/>
                  <a:gd name="T16" fmla="*/ 60 w 72"/>
                  <a:gd name="T17" fmla="*/ 24 h 72"/>
                  <a:gd name="T18" fmla="*/ 66 w 72"/>
                  <a:gd name="T19" fmla="*/ 18 h 72"/>
                  <a:gd name="T20" fmla="*/ 60 w 72"/>
                  <a:gd name="T21" fmla="*/ 6 h 72"/>
                  <a:gd name="T22" fmla="*/ 54 w 72"/>
                  <a:gd name="T23" fmla="*/ 0 h 72"/>
                  <a:gd name="T24" fmla="*/ 54 w 72"/>
                  <a:gd name="T25" fmla="*/ 0 h 72"/>
                  <a:gd name="T26" fmla="*/ 54 w 72"/>
                  <a:gd name="T27" fmla="*/ 0 h 72"/>
                  <a:gd name="T28" fmla="*/ 54 w 72"/>
                  <a:gd name="T29" fmla="*/ 0 h 72"/>
                  <a:gd name="T30" fmla="*/ 54 w 72"/>
                  <a:gd name="T31" fmla="*/ 0 h 72"/>
                  <a:gd name="T32" fmla="*/ 54 w 72"/>
                  <a:gd name="T33" fmla="*/ 0 h 72"/>
                  <a:gd name="T34" fmla="*/ 54 w 72"/>
                  <a:gd name="T35" fmla="*/ 0 h 72"/>
                  <a:gd name="T36" fmla="*/ 66 w 72"/>
                  <a:gd name="T37" fmla="*/ 6 h 72"/>
                  <a:gd name="T38" fmla="*/ 72 w 72"/>
                  <a:gd name="T39" fmla="*/ 18 h 72"/>
                  <a:gd name="T40" fmla="*/ 72 w 72"/>
                  <a:gd name="T41" fmla="*/ 36 h 72"/>
                  <a:gd name="T42" fmla="*/ 72 w 72"/>
                  <a:gd name="T43" fmla="*/ 36 h 72"/>
                  <a:gd name="T44" fmla="*/ 60 w 72"/>
                  <a:gd name="T45" fmla="*/ 36 h 72"/>
                  <a:gd name="T46" fmla="*/ 36 w 72"/>
                  <a:gd name="T47" fmla="*/ 30 h 72"/>
                  <a:gd name="T48" fmla="*/ 18 w 72"/>
                  <a:gd name="T49" fmla="*/ 36 h 72"/>
                  <a:gd name="T50" fmla="*/ 18 w 72"/>
                  <a:gd name="T51" fmla="*/ 36 h 72"/>
                  <a:gd name="T52" fmla="*/ 18 w 72"/>
                  <a:gd name="T53" fmla="*/ 54 h 72"/>
                  <a:gd name="T54" fmla="*/ 18 w 72"/>
                  <a:gd name="T55" fmla="*/ 66 h 72"/>
                  <a:gd name="T56" fmla="*/ 24 w 72"/>
                  <a:gd name="T57" fmla="*/ 72 h 72"/>
                  <a:gd name="T58" fmla="*/ 24 w 72"/>
                  <a:gd name="T59" fmla="*/ 72 h 72"/>
                  <a:gd name="T60" fmla="*/ 12 w 72"/>
                  <a:gd name="T61" fmla="*/ 60 h 72"/>
                  <a:gd name="T62" fmla="*/ 12 w 72"/>
                  <a:gd name="T63" fmla="*/ 6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12" y="60"/>
                    </a:moveTo>
                    <a:lnTo>
                      <a:pt x="6" y="54"/>
                    </a:lnTo>
                    <a:lnTo>
                      <a:pt x="0" y="42"/>
                    </a:lnTo>
                    <a:lnTo>
                      <a:pt x="6" y="24"/>
                    </a:lnTo>
                    <a:lnTo>
                      <a:pt x="24" y="18"/>
                    </a:lnTo>
                    <a:lnTo>
                      <a:pt x="42" y="24"/>
                    </a:lnTo>
                    <a:lnTo>
                      <a:pt x="60" y="24"/>
                    </a:lnTo>
                    <a:lnTo>
                      <a:pt x="66" y="18"/>
                    </a:lnTo>
                    <a:lnTo>
                      <a:pt x="60" y="6"/>
                    </a:lnTo>
                    <a:lnTo>
                      <a:pt x="54" y="0"/>
                    </a:lnTo>
                    <a:lnTo>
                      <a:pt x="66" y="6"/>
                    </a:lnTo>
                    <a:lnTo>
                      <a:pt x="72" y="18"/>
                    </a:lnTo>
                    <a:lnTo>
                      <a:pt x="72" y="36"/>
                    </a:lnTo>
                    <a:lnTo>
                      <a:pt x="60" y="36"/>
                    </a:lnTo>
                    <a:lnTo>
                      <a:pt x="36" y="30"/>
                    </a:lnTo>
                    <a:lnTo>
                      <a:pt x="18" y="36"/>
                    </a:lnTo>
                    <a:lnTo>
                      <a:pt x="18" y="54"/>
                    </a:lnTo>
                    <a:lnTo>
                      <a:pt x="18" y="66"/>
                    </a:lnTo>
                    <a:lnTo>
                      <a:pt x="24" y="72"/>
                    </a:lnTo>
                    <a:lnTo>
                      <a:pt x="12" y="60"/>
                    </a:lnTo>
                  </a:path>
                </a:pathLst>
              </a:custGeom>
              <a:noFill/>
              <a:ln w="9525">
                <a:solidFill>
                  <a:srgbClr val="000000"/>
                </a:solidFill>
                <a:prstDash val="solid"/>
                <a:round/>
                <a:headEnd/>
                <a:tailEnd/>
              </a:ln>
            </p:spPr>
            <p:txBody>
              <a:bodyPr tIns="91440" bIns="91440"/>
              <a:lstStyle/>
              <a:p>
                <a:endParaRPr lang="en-US"/>
              </a:p>
            </p:txBody>
          </p:sp>
          <p:sp>
            <p:nvSpPr>
              <p:cNvPr id="23283" name="Freeform 892"/>
              <p:cNvSpPr>
                <a:spLocks/>
              </p:cNvSpPr>
              <p:nvPr/>
            </p:nvSpPr>
            <p:spPr bwMode="auto">
              <a:xfrm>
                <a:off x="4250" y="2975"/>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2 w 18"/>
                  <a:gd name="T15" fmla="*/ 6 h 18"/>
                  <a:gd name="T16" fmla="*/ 12 w 18"/>
                  <a:gd name="T17" fmla="*/ 6 h 18"/>
                  <a:gd name="T18" fmla="*/ 12 w 18"/>
                  <a:gd name="T19" fmla="*/ 0 h 18"/>
                  <a:gd name="T20" fmla="*/ 6 w 18"/>
                  <a:gd name="T21" fmla="*/ 0 h 18"/>
                  <a:gd name="T22" fmla="*/ 0 w 18"/>
                  <a:gd name="T23" fmla="*/ 0 h 18"/>
                  <a:gd name="T24" fmla="*/ 0 w 18"/>
                  <a:gd name="T25" fmla="*/ 0 h 18"/>
                  <a:gd name="T26" fmla="*/ 0 w 18"/>
                  <a:gd name="T27" fmla="*/ 0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2" y="12"/>
                    </a:lnTo>
                    <a:lnTo>
                      <a:pt x="18" y="12"/>
                    </a:lnTo>
                    <a:lnTo>
                      <a:pt x="12" y="6"/>
                    </a:lnTo>
                    <a:lnTo>
                      <a:pt x="12" y="0"/>
                    </a:lnTo>
                    <a:lnTo>
                      <a:pt x="6" y="0"/>
                    </a:lnTo>
                    <a:lnTo>
                      <a:pt x="0" y="0"/>
                    </a:lnTo>
                    <a:lnTo>
                      <a:pt x="0" y="6"/>
                    </a:lnTo>
                    <a:lnTo>
                      <a:pt x="0" y="12"/>
                    </a:lnTo>
                    <a:close/>
                  </a:path>
                </a:pathLst>
              </a:custGeom>
              <a:solidFill>
                <a:srgbClr val="FB805E"/>
              </a:solidFill>
              <a:ln w="9525">
                <a:noFill/>
                <a:round/>
                <a:headEnd/>
                <a:tailEnd/>
              </a:ln>
            </p:spPr>
            <p:txBody>
              <a:bodyPr tIns="91440" bIns="91440"/>
              <a:lstStyle/>
              <a:p>
                <a:endParaRPr lang="en-US"/>
              </a:p>
            </p:txBody>
          </p:sp>
          <p:sp>
            <p:nvSpPr>
              <p:cNvPr id="23284" name="Freeform 893"/>
              <p:cNvSpPr>
                <a:spLocks/>
              </p:cNvSpPr>
              <p:nvPr/>
            </p:nvSpPr>
            <p:spPr bwMode="auto">
              <a:xfrm>
                <a:off x="4190" y="2087"/>
                <a:ext cx="84" cy="54"/>
              </a:xfrm>
              <a:custGeom>
                <a:avLst/>
                <a:gdLst>
                  <a:gd name="T0" fmla="*/ 78 w 84"/>
                  <a:gd name="T1" fmla="*/ 24 h 54"/>
                  <a:gd name="T2" fmla="*/ 78 w 84"/>
                  <a:gd name="T3" fmla="*/ 18 h 54"/>
                  <a:gd name="T4" fmla="*/ 66 w 84"/>
                  <a:gd name="T5" fmla="*/ 6 h 54"/>
                  <a:gd name="T6" fmla="*/ 54 w 84"/>
                  <a:gd name="T7" fmla="*/ 0 h 54"/>
                  <a:gd name="T8" fmla="*/ 54 w 84"/>
                  <a:gd name="T9" fmla="*/ 0 h 54"/>
                  <a:gd name="T10" fmla="*/ 36 w 84"/>
                  <a:gd name="T11" fmla="*/ 12 h 54"/>
                  <a:gd name="T12" fmla="*/ 30 w 84"/>
                  <a:gd name="T13" fmla="*/ 30 h 54"/>
                  <a:gd name="T14" fmla="*/ 18 w 84"/>
                  <a:gd name="T15" fmla="*/ 36 h 54"/>
                  <a:gd name="T16" fmla="*/ 18 w 84"/>
                  <a:gd name="T17" fmla="*/ 36 h 54"/>
                  <a:gd name="T18" fmla="*/ 12 w 84"/>
                  <a:gd name="T19" fmla="*/ 36 h 54"/>
                  <a:gd name="T20" fmla="*/ 6 w 84"/>
                  <a:gd name="T21" fmla="*/ 30 h 54"/>
                  <a:gd name="T22" fmla="*/ 0 w 84"/>
                  <a:gd name="T23" fmla="*/ 24 h 54"/>
                  <a:gd name="T24" fmla="*/ 0 w 84"/>
                  <a:gd name="T25" fmla="*/ 24 h 54"/>
                  <a:gd name="T26" fmla="*/ 0 w 84"/>
                  <a:gd name="T27" fmla="*/ 24 h 54"/>
                  <a:gd name="T28" fmla="*/ 0 w 84"/>
                  <a:gd name="T29" fmla="*/ 24 h 54"/>
                  <a:gd name="T30" fmla="*/ 0 w 84"/>
                  <a:gd name="T31" fmla="*/ 24 h 54"/>
                  <a:gd name="T32" fmla="*/ 0 w 84"/>
                  <a:gd name="T33" fmla="*/ 24 h 54"/>
                  <a:gd name="T34" fmla="*/ 0 w 84"/>
                  <a:gd name="T35" fmla="*/ 24 h 54"/>
                  <a:gd name="T36" fmla="*/ 0 w 84"/>
                  <a:gd name="T37" fmla="*/ 30 h 54"/>
                  <a:gd name="T38" fmla="*/ 6 w 84"/>
                  <a:gd name="T39" fmla="*/ 48 h 54"/>
                  <a:gd name="T40" fmla="*/ 18 w 84"/>
                  <a:gd name="T41" fmla="*/ 54 h 54"/>
                  <a:gd name="T42" fmla="*/ 18 w 84"/>
                  <a:gd name="T43" fmla="*/ 54 h 54"/>
                  <a:gd name="T44" fmla="*/ 30 w 84"/>
                  <a:gd name="T45" fmla="*/ 48 h 54"/>
                  <a:gd name="T46" fmla="*/ 36 w 84"/>
                  <a:gd name="T47" fmla="*/ 30 h 54"/>
                  <a:gd name="T48" fmla="*/ 54 w 84"/>
                  <a:gd name="T49" fmla="*/ 18 h 54"/>
                  <a:gd name="T50" fmla="*/ 54 w 84"/>
                  <a:gd name="T51" fmla="*/ 18 h 54"/>
                  <a:gd name="T52" fmla="*/ 72 w 84"/>
                  <a:gd name="T53" fmla="*/ 24 h 54"/>
                  <a:gd name="T54" fmla="*/ 78 w 84"/>
                  <a:gd name="T55" fmla="*/ 36 h 54"/>
                  <a:gd name="T56" fmla="*/ 84 w 84"/>
                  <a:gd name="T57" fmla="*/ 42 h 54"/>
                  <a:gd name="T58" fmla="*/ 84 w 84"/>
                  <a:gd name="T59" fmla="*/ 42 h 54"/>
                  <a:gd name="T60" fmla="*/ 78 w 84"/>
                  <a:gd name="T61" fmla="*/ 24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54"/>
                  <a:gd name="T95" fmla="*/ 84 w 84"/>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54">
                    <a:moveTo>
                      <a:pt x="78" y="24"/>
                    </a:moveTo>
                    <a:lnTo>
                      <a:pt x="78" y="18"/>
                    </a:lnTo>
                    <a:lnTo>
                      <a:pt x="66" y="6"/>
                    </a:lnTo>
                    <a:lnTo>
                      <a:pt x="54" y="0"/>
                    </a:lnTo>
                    <a:lnTo>
                      <a:pt x="36" y="12"/>
                    </a:lnTo>
                    <a:lnTo>
                      <a:pt x="30" y="30"/>
                    </a:lnTo>
                    <a:lnTo>
                      <a:pt x="18" y="36"/>
                    </a:lnTo>
                    <a:lnTo>
                      <a:pt x="12" y="36"/>
                    </a:lnTo>
                    <a:lnTo>
                      <a:pt x="6" y="30"/>
                    </a:lnTo>
                    <a:lnTo>
                      <a:pt x="0" y="24"/>
                    </a:lnTo>
                    <a:lnTo>
                      <a:pt x="0" y="30"/>
                    </a:lnTo>
                    <a:lnTo>
                      <a:pt x="6" y="48"/>
                    </a:lnTo>
                    <a:lnTo>
                      <a:pt x="18" y="54"/>
                    </a:lnTo>
                    <a:lnTo>
                      <a:pt x="30" y="48"/>
                    </a:lnTo>
                    <a:lnTo>
                      <a:pt x="36" y="30"/>
                    </a:lnTo>
                    <a:lnTo>
                      <a:pt x="54" y="18"/>
                    </a:lnTo>
                    <a:lnTo>
                      <a:pt x="72" y="24"/>
                    </a:lnTo>
                    <a:lnTo>
                      <a:pt x="78" y="36"/>
                    </a:lnTo>
                    <a:lnTo>
                      <a:pt x="84" y="42"/>
                    </a:lnTo>
                    <a:lnTo>
                      <a:pt x="78" y="24"/>
                    </a:lnTo>
                    <a:close/>
                  </a:path>
                </a:pathLst>
              </a:custGeom>
              <a:solidFill>
                <a:srgbClr val="F98199"/>
              </a:solidFill>
              <a:ln w="9525">
                <a:noFill/>
                <a:round/>
                <a:headEnd/>
                <a:tailEnd/>
              </a:ln>
            </p:spPr>
            <p:txBody>
              <a:bodyPr tIns="91440" bIns="91440"/>
              <a:lstStyle/>
              <a:p>
                <a:endParaRPr lang="en-US"/>
              </a:p>
            </p:txBody>
          </p:sp>
          <p:sp>
            <p:nvSpPr>
              <p:cNvPr id="23285" name="Freeform 894"/>
              <p:cNvSpPr>
                <a:spLocks/>
              </p:cNvSpPr>
              <p:nvPr/>
            </p:nvSpPr>
            <p:spPr bwMode="auto">
              <a:xfrm>
                <a:off x="4190" y="2087"/>
                <a:ext cx="84" cy="54"/>
              </a:xfrm>
              <a:custGeom>
                <a:avLst/>
                <a:gdLst>
                  <a:gd name="T0" fmla="*/ 78 w 84"/>
                  <a:gd name="T1" fmla="*/ 24 h 54"/>
                  <a:gd name="T2" fmla="*/ 78 w 84"/>
                  <a:gd name="T3" fmla="*/ 18 h 54"/>
                  <a:gd name="T4" fmla="*/ 66 w 84"/>
                  <a:gd name="T5" fmla="*/ 6 h 54"/>
                  <a:gd name="T6" fmla="*/ 54 w 84"/>
                  <a:gd name="T7" fmla="*/ 0 h 54"/>
                  <a:gd name="T8" fmla="*/ 54 w 84"/>
                  <a:gd name="T9" fmla="*/ 0 h 54"/>
                  <a:gd name="T10" fmla="*/ 36 w 84"/>
                  <a:gd name="T11" fmla="*/ 12 h 54"/>
                  <a:gd name="T12" fmla="*/ 30 w 84"/>
                  <a:gd name="T13" fmla="*/ 30 h 54"/>
                  <a:gd name="T14" fmla="*/ 18 w 84"/>
                  <a:gd name="T15" fmla="*/ 36 h 54"/>
                  <a:gd name="T16" fmla="*/ 18 w 84"/>
                  <a:gd name="T17" fmla="*/ 36 h 54"/>
                  <a:gd name="T18" fmla="*/ 12 w 84"/>
                  <a:gd name="T19" fmla="*/ 36 h 54"/>
                  <a:gd name="T20" fmla="*/ 6 w 84"/>
                  <a:gd name="T21" fmla="*/ 30 h 54"/>
                  <a:gd name="T22" fmla="*/ 0 w 84"/>
                  <a:gd name="T23" fmla="*/ 24 h 54"/>
                  <a:gd name="T24" fmla="*/ 0 w 84"/>
                  <a:gd name="T25" fmla="*/ 24 h 54"/>
                  <a:gd name="T26" fmla="*/ 0 w 84"/>
                  <a:gd name="T27" fmla="*/ 24 h 54"/>
                  <a:gd name="T28" fmla="*/ 0 w 84"/>
                  <a:gd name="T29" fmla="*/ 24 h 54"/>
                  <a:gd name="T30" fmla="*/ 0 w 84"/>
                  <a:gd name="T31" fmla="*/ 24 h 54"/>
                  <a:gd name="T32" fmla="*/ 0 w 84"/>
                  <a:gd name="T33" fmla="*/ 24 h 54"/>
                  <a:gd name="T34" fmla="*/ 0 w 84"/>
                  <a:gd name="T35" fmla="*/ 24 h 54"/>
                  <a:gd name="T36" fmla="*/ 0 w 84"/>
                  <a:gd name="T37" fmla="*/ 30 h 54"/>
                  <a:gd name="T38" fmla="*/ 6 w 84"/>
                  <a:gd name="T39" fmla="*/ 48 h 54"/>
                  <a:gd name="T40" fmla="*/ 18 w 84"/>
                  <a:gd name="T41" fmla="*/ 54 h 54"/>
                  <a:gd name="T42" fmla="*/ 18 w 84"/>
                  <a:gd name="T43" fmla="*/ 54 h 54"/>
                  <a:gd name="T44" fmla="*/ 30 w 84"/>
                  <a:gd name="T45" fmla="*/ 48 h 54"/>
                  <a:gd name="T46" fmla="*/ 36 w 84"/>
                  <a:gd name="T47" fmla="*/ 30 h 54"/>
                  <a:gd name="T48" fmla="*/ 54 w 84"/>
                  <a:gd name="T49" fmla="*/ 18 h 54"/>
                  <a:gd name="T50" fmla="*/ 54 w 84"/>
                  <a:gd name="T51" fmla="*/ 18 h 54"/>
                  <a:gd name="T52" fmla="*/ 72 w 84"/>
                  <a:gd name="T53" fmla="*/ 24 h 54"/>
                  <a:gd name="T54" fmla="*/ 78 w 84"/>
                  <a:gd name="T55" fmla="*/ 36 h 54"/>
                  <a:gd name="T56" fmla="*/ 84 w 84"/>
                  <a:gd name="T57" fmla="*/ 42 h 54"/>
                  <a:gd name="T58" fmla="*/ 84 w 84"/>
                  <a:gd name="T59" fmla="*/ 42 h 54"/>
                  <a:gd name="T60" fmla="*/ 78 w 84"/>
                  <a:gd name="T61" fmla="*/ 24 h 54"/>
                  <a:gd name="T62" fmla="*/ 78 w 84"/>
                  <a:gd name="T63" fmla="*/ 2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54"/>
                  <a:gd name="T98" fmla="*/ 84 w 84"/>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54">
                    <a:moveTo>
                      <a:pt x="78" y="24"/>
                    </a:moveTo>
                    <a:lnTo>
                      <a:pt x="78" y="18"/>
                    </a:lnTo>
                    <a:lnTo>
                      <a:pt x="66" y="6"/>
                    </a:lnTo>
                    <a:lnTo>
                      <a:pt x="54" y="0"/>
                    </a:lnTo>
                    <a:lnTo>
                      <a:pt x="36" y="12"/>
                    </a:lnTo>
                    <a:lnTo>
                      <a:pt x="30" y="30"/>
                    </a:lnTo>
                    <a:lnTo>
                      <a:pt x="18" y="36"/>
                    </a:lnTo>
                    <a:lnTo>
                      <a:pt x="12" y="36"/>
                    </a:lnTo>
                    <a:lnTo>
                      <a:pt x="6" y="30"/>
                    </a:lnTo>
                    <a:lnTo>
                      <a:pt x="0" y="24"/>
                    </a:lnTo>
                    <a:lnTo>
                      <a:pt x="0" y="30"/>
                    </a:lnTo>
                    <a:lnTo>
                      <a:pt x="6" y="48"/>
                    </a:lnTo>
                    <a:lnTo>
                      <a:pt x="18" y="54"/>
                    </a:lnTo>
                    <a:lnTo>
                      <a:pt x="30" y="48"/>
                    </a:lnTo>
                    <a:lnTo>
                      <a:pt x="36" y="30"/>
                    </a:lnTo>
                    <a:lnTo>
                      <a:pt x="54" y="18"/>
                    </a:lnTo>
                    <a:lnTo>
                      <a:pt x="72" y="24"/>
                    </a:lnTo>
                    <a:lnTo>
                      <a:pt x="78" y="36"/>
                    </a:lnTo>
                    <a:lnTo>
                      <a:pt x="84" y="42"/>
                    </a:lnTo>
                    <a:lnTo>
                      <a:pt x="78" y="24"/>
                    </a:lnTo>
                  </a:path>
                </a:pathLst>
              </a:custGeom>
              <a:noFill/>
              <a:ln w="9525">
                <a:solidFill>
                  <a:srgbClr val="000000"/>
                </a:solidFill>
                <a:prstDash val="solid"/>
                <a:round/>
                <a:headEnd/>
                <a:tailEnd/>
              </a:ln>
            </p:spPr>
            <p:txBody>
              <a:bodyPr tIns="91440" bIns="91440"/>
              <a:lstStyle/>
              <a:p>
                <a:endParaRPr lang="en-US"/>
              </a:p>
            </p:txBody>
          </p:sp>
          <p:sp>
            <p:nvSpPr>
              <p:cNvPr id="23286" name="Freeform 895"/>
              <p:cNvSpPr>
                <a:spLocks/>
              </p:cNvSpPr>
              <p:nvPr/>
            </p:nvSpPr>
            <p:spPr bwMode="auto">
              <a:xfrm>
                <a:off x="4298" y="2057"/>
                <a:ext cx="78" cy="54"/>
              </a:xfrm>
              <a:custGeom>
                <a:avLst/>
                <a:gdLst>
                  <a:gd name="T0" fmla="*/ 0 w 78"/>
                  <a:gd name="T1" fmla="*/ 30 h 54"/>
                  <a:gd name="T2" fmla="*/ 6 w 78"/>
                  <a:gd name="T3" fmla="*/ 36 h 54"/>
                  <a:gd name="T4" fmla="*/ 12 w 78"/>
                  <a:gd name="T5" fmla="*/ 48 h 54"/>
                  <a:gd name="T6" fmla="*/ 30 w 78"/>
                  <a:gd name="T7" fmla="*/ 54 h 54"/>
                  <a:gd name="T8" fmla="*/ 30 w 78"/>
                  <a:gd name="T9" fmla="*/ 54 h 54"/>
                  <a:gd name="T10" fmla="*/ 42 w 78"/>
                  <a:gd name="T11" fmla="*/ 42 h 54"/>
                  <a:gd name="T12" fmla="*/ 54 w 78"/>
                  <a:gd name="T13" fmla="*/ 30 h 54"/>
                  <a:gd name="T14" fmla="*/ 60 w 78"/>
                  <a:gd name="T15" fmla="*/ 18 h 54"/>
                  <a:gd name="T16" fmla="*/ 60 w 78"/>
                  <a:gd name="T17" fmla="*/ 18 h 54"/>
                  <a:gd name="T18" fmla="*/ 72 w 78"/>
                  <a:gd name="T19" fmla="*/ 18 h 54"/>
                  <a:gd name="T20" fmla="*/ 78 w 78"/>
                  <a:gd name="T21" fmla="*/ 24 h 54"/>
                  <a:gd name="T22" fmla="*/ 78 w 78"/>
                  <a:gd name="T23" fmla="*/ 36 h 54"/>
                  <a:gd name="T24" fmla="*/ 78 w 78"/>
                  <a:gd name="T25" fmla="*/ 36 h 54"/>
                  <a:gd name="T26" fmla="*/ 78 w 78"/>
                  <a:gd name="T27" fmla="*/ 36 h 54"/>
                  <a:gd name="T28" fmla="*/ 78 w 78"/>
                  <a:gd name="T29" fmla="*/ 36 h 54"/>
                  <a:gd name="T30" fmla="*/ 78 w 78"/>
                  <a:gd name="T31" fmla="*/ 36 h 54"/>
                  <a:gd name="T32" fmla="*/ 78 w 78"/>
                  <a:gd name="T33" fmla="*/ 36 h 54"/>
                  <a:gd name="T34" fmla="*/ 78 w 78"/>
                  <a:gd name="T35" fmla="*/ 36 h 54"/>
                  <a:gd name="T36" fmla="*/ 78 w 78"/>
                  <a:gd name="T37" fmla="*/ 24 h 54"/>
                  <a:gd name="T38" fmla="*/ 72 w 78"/>
                  <a:gd name="T39" fmla="*/ 12 h 54"/>
                  <a:gd name="T40" fmla="*/ 60 w 78"/>
                  <a:gd name="T41" fmla="*/ 0 h 54"/>
                  <a:gd name="T42" fmla="*/ 60 w 78"/>
                  <a:gd name="T43" fmla="*/ 0 h 54"/>
                  <a:gd name="T44" fmla="*/ 48 w 78"/>
                  <a:gd name="T45" fmla="*/ 12 h 54"/>
                  <a:gd name="T46" fmla="*/ 42 w 78"/>
                  <a:gd name="T47" fmla="*/ 30 h 54"/>
                  <a:gd name="T48" fmla="*/ 24 w 78"/>
                  <a:gd name="T49" fmla="*/ 42 h 54"/>
                  <a:gd name="T50" fmla="*/ 24 w 78"/>
                  <a:gd name="T51" fmla="*/ 42 h 54"/>
                  <a:gd name="T52" fmla="*/ 12 w 78"/>
                  <a:gd name="T53" fmla="*/ 36 h 54"/>
                  <a:gd name="T54" fmla="*/ 0 w 78"/>
                  <a:gd name="T55" fmla="*/ 18 h 54"/>
                  <a:gd name="T56" fmla="*/ 0 w 78"/>
                  <a:gd name="T57" fmla="*/ 12 h 54"/>
                  <a:gd name="T58" fmla="*/ 0 w 78"/>
                  <a:gd name="T59" fmla="*/ 12 h 54"/>
                  <a:gd name="T60" fmla="*/ 0 w 78"/>
                  <a:gd name="T61" fmla="*/ 3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0" y="30"/>
                    </a:moveTo>
                    <a:lnTo>
                      <a:pt x="6" y="36"/>
                    </a:lnTo>
                    <a:lnTo>
                      <a:pt x="12" y="48"/>
                    </a:lnTo>
                    <a:lnTo>
                      <a:pt x="30" y="54"/>
                    </a:lnTo>
                    <a:lnTo>
                      <a:pt x="42" y="42"/>
                    </a:lnTo>
                    <a:lnTo>
                      <a:pt x="54" y="30"/>
                    </a:lnTo>
                    <a:lnTo>
                      <a:pt x="60" y="18"/>
                    </a:lnTo>
                    <a:lnTo>
                      <a:pt x="72" y="18"/>
                    </a:lnTo>
                    <a:lnTo>
                      <a:pt x="78" y="24"/>
                    </a:lnTo>
                    <a:lnTo>
                      <a:pt x="78" y="36"/>
                    </a:lnTo>
                    <a:lnTo>
                      <a:pt x="78" y="24"/>
                    </a:lnTo>
                    <a:lnTo>
                      <a:pt x="72" y="12"/>
                    </a:lnTo>
                    <a:lnTo>
                      <a:pt x="60" y="0"/>
                    </a:lnTo>
                    <a:lnTo>
                      <a:pt x="48" y="12"/>
                    </a:lnTo>
                    <a:lnTo>
                      <a:pt x="42" y="30"/>
                    </a:lnTo>
                    <a:lnTo>
                      <a:pt x="24" y="42"/>
                    </a:lnTo>
                    <a:lnTo>
                      <a:pt x="12" y="36"/>
                    </a:lnTo>
                    <a:lnTo>
                      <a:pt x="0" y="18"/>
                    </a:lnTo>
                    <a:lnTo>
                      <a:pt x="0" y="12"/>
                    </a:lnTo>
                    <a:lnTo>
                      <a:pt x="0" y="30"/>
                    </a:lnTo>
                    <a:close/>
                  </a:path>
                </a:pathLst>
              </a:custGeom>
              <a:solidFill>
                <a:srgbClr val="F98199"/>
              </a:solidFill>
              <a:ln w="9525">
                <a:noFill/>
                <a:round/>
                <a:headEnd/>
                <a:tailEnd/>
              </a:ln>
            </p:spPr>
            <p:txBody>
              <a:bodyPr tIns="91440" bIns="91440"/>
              <a:lstStyle/>
              <a:p>
                <a:endParaRPr lang="en-US"/>
              </a:p>
            </p:txBody>
          </p:sp>
          <p:sp>
            <p:nvSpPr>
              <p:cNvPr id="23287" name="Freeform 896"/>
              <p:cNvSpPr>
                <a:spLocks/>
              </p:cNvSpPr>
              <p:nvPr/>
            </p:nvSpPr>
            <p:spPr bwMode="auto">
              <a:xfrm>
                <a:off x="4298" y="2057"/>
                <a:ext cx="78" cy="54"/>
              </a:xfrm>
              <a:custGeom>
                <a:avLst/>
                <a:gdLst>
                  <a:gd name="T0" fmla="*/ 0 w 78"/>
                  <a:gd name="T1" fmla="*/ 30 h 54"/>
                  <a:gd name="T2" fmla="*/ 6 w 78"/>
                  <a:gd name="T3" fmla="*/ 36 h 54"/>
                  <a:gd name="T4" fmla="*/ 12 w 78"/>
                  <a:gd name="T5" fmla="*/ 48 h 54"/>
                  <a:gd name="T6" fmla="*/ 30 w 78"/>
                  <a:gd name="T7" fmla="*/ 54 h 54"/>
                  <a:gd name="T8" fmla="*/ 30 w 78"/>
                  <a:gd name="T9" fmla="*/ 54 h 54"/>
                  <a:gd name="T10" fmla="*/ 42 w 78"/>
                  <a:gd name="T11" fmla="*/ 42 h 54"/>
                  <a:gd name="T12" fmla="*/ 54 w 78"/>
                  <a:gd name="T13" fmla="*/ 30 h 54"/>
                  <a:gd name="T14" fmla="*/ 60 w 78"/>
                  <a:gd name="T15" fmla="*/ 18 h 54"/>
                  <a:gd name="T16" fmla="*/ 60 w 78"/>
                  <a:gd name="T17" fmla="*/ 18 h 54"/>
                  <a:gd name="T18" fmla="*/ 72 w 78"/>
                  <a:gd name="T19" fmla="*/ 18 h 54"/>
                  <a:gd name="T20" fmla="*/ 78 w 78"/>
                  <a:gd name="T21" fmla="*/ 24 h 54"/>
                  <a:gd name="T22" fmla="*/ 78 w 78"/>
                  <a:gd name="T23" fmla="*/ 36 h 54"/>
                  <a:gd name="T24" fmla="*/ 78 w 78"/>
                  <a:gd name="T25" fmla="*/ 36 h 54"/>
                  <a:gd name="T26" fmla="*/ 78 w 78"/>
                  <a:gd name="T27" fmla="*/ 36 h 54"/>
                  <a:gd name="T28" fmla="*/ 78 w 78"/>
                  <a:gd name="T29" fmla="*/ 36 h 54"/>
                  <a:gd name="T30" fmla="*/ 78 w 78"/>
                  <a:gd name="T31" fmla="*/ 36 h 54"/>
                  <a:gd name="T32" fmla="*/ 78 w 78"/>
                  <a:gd name="T33" fmla="*/ 36 h 54"/>
                  <a:gd name="T34" fmla="*/ 78 w 78"/>
                  <a:gd name="T35" fmla="*/ 36 h 54"/>
                  <a:gd name="T36" fmla="*/ 78 w 78"/>
                  <a:gd name="T37" fmla="*/ 24 h 54"/>
                  <a:gd name="T38" fmla="*/ 72 w 78"/>
                  <a:gd name="T39" fmla="*/ 12 h 54"/>
                  <a:gd name="T40" fmla="*/ 60 w 78"/>
                  <a:gd name="T41" fmla="*/ 0 h 54"/>
                  <a:gd name="T42" fmla="*/ 60 w 78"/>
                  <a:gd name="T43" fmla="*/ 0 h 54"/>
                  <a:gd name="T44" fmla="*/ 48 w 78"/>
                  <a:gd name="T45" fmla="*/ 12 h 54"/>
                  <a:gd name="T46" fmla="*/ 42 w 78"/>
                  <a:gd name="T47" fmla="*/ 30 h 54"/>
                  <a:gd name="T48" fmla="*/ 24 w 78"/>
                  <a:gd name="T49" fmla="*/ 42 h 54"/>
                  <a:gd name="T50" fmla="*/ 24 w 78"/>
                  <a:gd name="T51" fmla="*/ 42 h 54"/>
                  <a:gd name="T52" fmla="*/ 12 w 78"/>
                  <a:gd name="T53" fmla="*/ 36 h 54"/>
                  <a:gd name="T54" fmla="*/ 0 w 78"/>
                  <a:gd name="T55" fmla="*/ 18 h 54"/>
                  <a:gd name="T56" fmla="*/ 0 w 78"/>
                  <a:gd name="T57" fmla="*/ 12 h 54"/>
                  <a:gd name="T58" fmla="*/ 0 w 78"/>
                  <a:gd name="T59" fmla="*/ 12 h 54"/>
                  <a:gd name="T60" fmla="*/ 0 w 78"/>
                  <a:gd name="T61" fmla="*/ 30 h 54"/>
                  <a:gd name="T62" fmla="*/ 0 w 78"/>
                  <a:gd name="T63" fmla="*/ 3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0" y="30"/>
                    </a:moveTo>
                    <a:lnTo>
                      <a:pt x="6" y="36"/>
                    </a:lnTo>
                    <a:lnTo>
                      <a:pt x="12" y="48"/>
                    </a:lnTo>
                    <a:lnTo>
                      <a:pt x="30" y="54"/>
                    </a:lnTo>
                    <a:lnTo>
                      <a:pt x="42" y="42"/>
                    </a:lnTo>
                    <a:lnTo>
                      <a:pt x="54" y="30"/>
                    </a:lnTo>
                    <a:lnTo>
                      <a:pt x="60" y="18"/>
                    </a:lnTo>
                    <a:lnTo>
                      <a:pt x="72" y="18"/>
                    </a:lnTo>
                    <a:lnTo>
                      <a:pt x="78" y="24"/>
                    </a:lnTo>
                    <a:lnTo>
                      <a:pt x="78" y="36"/>
                    </a:lnTo>
                    <a:lnTo>
                      <a:pt x="78" y="24"/>
                    </a:lnTo>
                    <a:lnTo>
                      <a:pt x="72" y="12"/>
                    </a:lnTo>
                    <a:lnTo>
                      <a:pt x="60" y="0"/>
                    </a:lnTo>
                    <a:lnTo>
                      <a:pt x="48" y="12"/>
                    </a:lnTo>
                    <a:lnTo>
                      <a:pt x="42" y="30"/>
                    </a:lnTo>
                    <a:lnTo>
                      <a:pt x="24" y="42"/>
                    </a:lnTo>
                    <a:lnTo>
                      <a:pt x="12" y="36"/>
                    </a:lnTo>
                    <a:lnTo>
                      <a:pt x="0" y="18"/>
                    </a:lnTo>
                    <a:lnTo>
                      <a:pt x="0" y="12"/>
                    </a:lnTo>
                    <a:lnTo>
                      <a:pt x="0" y="30"/>
                    </a:lnTo>
                  </a:path>
                </a:pathLst>
              </a:custGeom>
              <a:noFill/>
              <a:ln w="9525">
                <a:solidFill>
                  <a:srgbClr val="000000"/>
                </a:solidFill>
                <a:prstDash val="solid"/>
                <a:round/>
                <a:headEnd/>
                <a:tailEnd/>
              </a:ln>
            </p:spPr>
            <p:txBody>
              <a:bodyPr tIns="91440" bIns="91440"/>
              <a:lstStyle/>
              <a:p>
                <a:endParaRPr lang="en-US"/>
              </a:p>
            </p:txBody>
          </p:sp>
          <p:sp>
            <p:nvSpPr>
              <p:cNvPr id="23288" name="Freeform 897"/>
              <p:cNvSpPr>
                <a:spLocks/>
              </p:cNvSpPr>
              <p:nvPr/>
            </p:nvSpPr>
            <p:spPr bwMode="auto">
              <a:xfrm>
                <a:off x="4298" y="2069"/>
                <a:ext cx="18" cy="18"/>
              </a:xfrm>
              <a:custGeom>
                <a:avLst/>
                <a:gdLst>
                  <a:gd name="T0" fmla="*/ 0 w 18"/>
                  <a:gd name="T1" fmla="*/ 12 h 18"/>
                  <a:gd name="T2" fmla="*/ 0 w 18"/>
                  <a:gd name="T3" fmla="*/ 6 h 18"/>
                  <a:gd name="T4" fmla="*/ 0 w 18"/>
                  <a:gd name="T5" fmla="*/ 0 h 18"/>
                  <a:gd name="T6" fmla="*/ 6 w 18"/>
                  <a:gd name="T7" fmla="*/ 0 h 18"/>
                  <a:gd name="T8" fmla="*/ 6 w 18"/>
                  <a:gd name="T9" fmla="*/ 0 h 18"/>
                  <a:gd name="T10" fmla="*/ 6 w 18"/>
                  <a:gd name="T11" fmla="*/ 0 h 18"/>
                  <a:gd name="T12" fmla="*/ 12 w 18"/>
                  <a:gd name="T13" fmla="*/ 0 h 18"/>
                  <a:gd name="T14" fmla="*/ 18 w 18"/>
                  <a:gd name="T15" fmla="*/ 6 h 18"/>
                  <a:gd name="T16" fmla="*/ 18 w 18"/>
                  <a:gd name="T17" fmla="*/ 6 h 18"/>
                  <a:gd name="T18" fmla="*/ 18 w 18"/>
                  <a:gd name="T19" fmla="*/ 12 h 18"/>
                  <a:gd name="T20" fmla="*/ 18 w 18"/>
                  <a:gd name="T21" fmla="*/ 18 h 18"/>
                  <a:gd name="T22" fmla="*/ 12 w 18"/>
                  <a:gd name="T23" fmla="*/ 18 h 18"/>
                  <a:gd name="T24" fmla="*/ 12 w 18"/>
                  <a:gd name="T25" fmla="*/ 18 h 18"/>
                  <a:gd name="T26" fmla="*/ 12 w 18"/>
                  <a:gd name="T27" fmla="*/ 18 h 18"/>
                  <a:gd name="T28" fmla="*/ 6 w 18"/>
                  <a:gd name="T29" fmla="*/ 18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6"/>
                    </a:lnTo>
                    <a:lnTo>
                      <a:pt x="0" y="0"/>
                    </a:lnTo>
                    <a:lnTo>
                      <a:pt x="6" y="0"/>
                    </a:lnTo>
                    <a:lnTo>
                      <a:pt x="12" y="0"/>
                    </a:lnTo>
                    <a:lnTo>
                      <a:pt x="18" y="6"/>
                    </a:lnTo>
                    <a:lnTo>
                      <a:pt x="18" y="12"/>
                    </a:lnTo>
                    <a:lnTo>
                      <a:pt x="18" y="18"/>
                    </a:lnTo>
                    <a:lnTo>
                      <a:pt x="12" y="18"/>
                    </a:lnTo>
                    <a:lnTo>
                      <a:pt x="6" y="18"/>
                    </a:lnTo>
                    <a:lnTo>
                      <a:pt x="0" y="12"/>
                    </a:lnTo>
                    <a:close/>
                  </a:path>
                </a:pathLst>
              </a:custGeom>
              <a:solidFill>
                <a:srgbClr val="FB805E"/>
              </a:solidFill>
              <a:ln w="9525">
                <a:noFill/>
                <a:round/>
                <a:headEnd/>
                <a:tailEnd/>
              </a:ln>
            </p:spPr>
            <p:txBody>
              <a:bodyPr tIns="91440" bIns="91440"/>
              <a:lstStyle/>
              <a:p>
                <a:endParaRPr lang="en-US"/>
              </a:p>
            </p:txBody>
          </p:sp>
          <p:sp>
            <p:nvSpPr>
              <p:cNvPr id="23289" name="Freeform 898"/>
              <p:cNvSpPr>
                <a:spLocks/>
              </p:cNvSpPr>
              <p:nvPr/>
            </p:nvSpPr>
            <p:spPr bwMode="auto">
              <a:xfrm>
                <a:off x="4256" y="2111"/>
                <a:ext cx="12" cy="24"/>
              </a:xfrm>
              <a:custGeom>
                <a:avLst/>
                <a:gdLst>
                  <a:gd name="T0" fmla="*/ 12 w 12"/>
                  <a:gd name="T1" fmla="*/ 24 h 24"/>
                  <a:gd name="T2" fmla="*/ 6 w 12"/>
                  <a:gd name="T3" fmla="*/ 18 h 24"/>
                  <a:gd name="T4" fmla="*/ 0 w 12"/>
                  <a:gd name="T5" fmla="*/ 18 h 24"/>
                  <a:gd name="T6" fmla="*/ 0 w 12"/>
                  <a:gd name="T7" fmla="*/ 18 h 24"/>
                  <a:gd name="T8" fmla="*/ 0 w 12"/>
                  <a:gd name="T9" fmla="*/ 18 h 24"/>
                  <a:gd name="T10" fmla="*/ 0 w 12"/>
                  <a:gd name="T11" fmla="*/ 12 h 24"/>
                  <a:gd name="T12" fmla="*/ 0 w 12"/>
                  <a:gd name="T13" fmla="*/ 6 h 24"/>
                  <a:gd name="T14" fmla="*/ 0 w 12"/>
                  <a:gd name="T15" fmla="*/ 0 h 24"/>
                  <a:gd name="T16" fmla="*/ 12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24"/>
                    </a:moveTo>
                    <a:lnTo>
                      <a:pt x="6" y="18"/>
                    </a:lnTo>
                    <a:lnTo>
                      <a:pt x="0" y="18"/>
                    </a:lnTo>
                    <a:lnTo>
                      <a:pt x="0" y="12"/>
                    </a:lnTo>
                    <a:lnTo>
                      <a:pt x="0" y="6"/>
                    </a:lnTo>
                    <a:lnTo>
                      <a:pt x="0" y="0"/>
                    </a:lnTo>
                    <a:lnTo>
                      <a:pt x="12" y="24"/>
                    </a:lnTo>
                    <a:close/>
                  </a:path>
                </a:pathLst>
              </a:custGeom>
              <a:solidFill>
                <a:srgbClr val="FB805E"/>
              </a:solidFill>
              <a:ln w="9525">
                <a:noFill/>
                <a:round/>
                <a:headEnd/>
                <a:tailEnd/>
              </a:ln>
            </p:spPr>
            <p:txBody>
              <a:bodyPr tIns="91440" bIns="91440"/>
              <a:lstStyle/>
              <a:p>
                <a:endParaRPr lang="en-US"/>
              </a:p>
            </p:txBody>
          </p:sp>
          <p:sp>
            <p:nvSpPr>
              <p:cNvPr id="23290" name="Freeform 899"/>
              <p:cNvSpPr>
                <a:spLocks/>
              </p:cNvSpPr>
              <p:nvPr/>
            </p:nvSpPr>
            <p:spPr bwMode="auto">
              <a:xfrm>
                <a:off x="1868"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0" y="12"/>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291" name="Freeform 900"/>
              <p:cNvSpPr>
                <a:spLocks/>
              </p:cNvSpPr>
              <p:nvPr/>
            </p:nvSpPr>
            <p:spPr bwMode="auto">
              <a:xfrm>
                <a:off x="1868"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0" y="12"/>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92" name="Freeform 901"/>
              <p:cNvSpPr>
                <a:spLocks/>
              </p:cNvSpPr>
              <p:nvPr/>
            </p:nvSpPr>
            <p:spPr bwMode="auto">
              <a:xfrm>
                <a:off x="1886" y="255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293" name="Freeform 902"/>
              <p:cNvSpPr>
                <a:spLocks/>
              </p:cNvSpPr>
              <p:nvPr/>
            </p:nvSpPr>
            <p:spPr bwMode="auto">
              <a:xfrm>
                <a:off x="1886" y="255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294" name="Freeform 903"/>
              <p:cNvSpPr>
                <a:spLocks/>
              </p:cNvSpPr>
              <p:nvPr/>
            </p:nvSpPr>
            <p:spPr bwMode="auto">
              <a:xfrm>
                <a:off x="1904" y="255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295" name="Freeform 904"/>
              <p:cNvSpPr>
                <a:spLocks/>
              </p:cNvSpPr>
              <p:nvPr/>
            </p:nvSpPr>
            <p:spPr bwMode="auto">
              <a:xfrm>
                <a:off x="1904" y="255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296" name="Freeform 905"/>
              <p:cNvSpPr>
                <a:spLocks/>
              </p:cNvSpPr>
              <p:nvPr/>
            </p:nvSpPr>
            <p:spPr bwMode="auto">
              <a:xfrm>
                <a:off x="1916" y="254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6 w 18"/>
                  <a:gd name="T21" fmla="*/ 12 h 12"/>
                  <a:gd name="T22" fmla="*/ 12 w 18"/>
                  <a:gd name="T23" fmla="*/ 12 h 12"/>
                  <a:gd name="T24" fmla="*/ 12 w 18"/>
                  <a:gd name="T25" fmla="*/ 12 h 12"/>
                  <a:gd name="T26" fmla="*/ 18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6"/>
                    </a:lnTo>
                    <a:lnTo>
                      <a:pt x="6" y="6"/>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297" name="Freeform 906"/>
              <p:cNvSpPr>
                <a:spLocks/>
              </p:cNvSpPr>
              <p:nvPr/>
            </p:nvSpPr>
            <p:spPr bwMode="auto">
              <a:xfrm>
                <a:off x="1916" y="254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6 w 18"/>
                  <a:gd name="T21" fmla="*/ 12 h 12"/>
                  <a:gd name="T22" fmla="*/ 12 w 18"/>
                  <a:gd name="T23" fmla="*/ 12 h 12"/>
                  <a:gd name="T24" fmla="*/ 12 w 18"/>
                  <a:gd name="T25" fmla="*/ 12 h 12"/>
                  <a:gd name="T26" fmla="*/ 18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6"/>
                    </a:lnTo>
                    <a:lnTo>
                      <a:pt x="6" y="6"/>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298" name="Freeform 907"/>
              <p:cNvSpPr>
                <a:spLocks/>
              </p:cNvSpPr>
              <p:nvPr/>
            </p:nvSpPr>
            <p:spPr bwMode="auto">
              <a:xfrm>
                <a:off x="1934" y="2543"/>
                <a:ext cx="18" cy="12"/>
              </a:xfrm>
              <a:custGeom>
                <a:avLst/>
                <a:gdLst>
                  <a:gd name="T0" fmla="*/ 12 w 18"/>
                  <a:gd name="T1" fmla="*/ 6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2 w 18"/>
                  <a:gd name="T31" fmla="*/ 6 h 12"/>
                  <a:gd name="T32" fmla="*/ 12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6"/>
                    </a:moveTo>
                    <a:lnTo>
                      <a:pt x="12" y="0"/>
                    </a:lnTo>
                    <a:lnTo>
                      <a:pt x="6" y="0"/>
                    </a:lnTo>
                    <a:lnTo>
                      <a:pt x="0" y="6"/>
                    </a:lnTo>
                    <a:lnTo>
                      <a:pt x="0" y="12"/>
                    </a:lnTo>
                    <a:lnTo>
                      <a:pt x="6" y="12"/>
                    </a:lnTo>
                    <a:lnTo>
                      <a:pt x="12" y="12"/>
                    </a:lnTo>
                    <a:lnTo>
                      <a:pt x="18" y="6"/>
                    </a:lnTo>
                    <a:lnTo>
                      <a:pt x="12" y="6"/>
                    </a:lnTo>
                    <a:close/>
                  </a:path>
                </a:pathLst>
              </a:custGeom>
              <a:solidFill>
                <a:srgbClr val="FFFF4B"/>
              </a:solidFill>
              <a:ln w="9525">
                <a:noFill/>
                <a:round/>
                <a:headEnd/>
                <a:tailEnd/>
              </a:ln>
            </p:spPr>
            <p:txBody>
              <a:bodyPr tIns="91440" bIns="91440"/>
              <a:lstStyle/>
              <a:p>
                <a:endParaRPr lang="en-US"/>
              </a:p>
            </p:txBody>
          </p:sp>
          <p:sp>
            <p:nvSpPr>
              <p:cNvPr id="23299" name="Freeform 908"/>
              <p:cNvSpPr>
                <a:spLocks/>
              </p:cNvSpPr>
              <p:nvPr/>
            </p:nvSpPr>
            <p:spPr bwMode="auto">
              <a:xfrm>
                <a:off x="1934" y="2543"/>
                <a:ext cx="18" cy="12"/>
              </a:xfrm>
              <a:custGeom>
                <a:avLst/>
                <a:gdLst>
                  <a:gd name="T0" fmla="*/ 12 w 18"/>
                  <a:gd name="T1" fmla="*/ 6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2 w 18"/>
                  <a:gd name="T31" fmla="*/ 6 h 12"/>
                  <a:gd name="T32" fmla="*/ 12 w 18"/>
                  <a:gd name="T33" fmla="*/ 6 h 12"/>
                  <a:gd name="T34" fmla="*/ 12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6"/>
                    </a:moveTo>
                    <a:lnTo>
                      <a:pt x="12" y="0"/>
                    </a:lnTo>
                    <a:lnTo>
                      <a:pt x="6" y="0"/>
                    </a:lnTo>
                    <a:lnTo>
                      <a:pt x="0" y="6"/>
                    </a:lnTo>
                    <a:lnTo>
                      <a:pt x="0" y="12"/>
                    </a:lnTo>
                    <a:lnTo>
                      <a:pt x="6" y="12"/>
                    </a:lnTo>
                    <a:lnTo>
                      <a:pt x="12" y="12"/>
                    </a:lnTo>
                    <a:lnTo>
                      <a:pt x="18" y="6"/>
                    </a:lnTo>
                    <a:lnTo>
                      <a:pt x="12" y="6"/>
                    </a:lnTo>
                  </a:path>
                </a:pathLst>
              </a:custGeom>
              <a:noFill/>
              <a:ln w="9525">
                <a:solidFill>
                  <a:srgbClr val="000000"/>
                </a:solidFill>
                <a:prstDash val="solid"/>
                <a:round/>
                <a:headEnd/>
                <a:tailEnd/>
              </a:ln>
            </p:spPr>
            <p:txBody>
              <a:bodyPr tIns="91440" bIns="91440"/>
              <a:lstStyle/>
              <a:p>
                <a:endParaRPr lang="en-US"/>
              </a:p>
            </p:txBody>
          </p:sp>
          <p:sp>
            <p:nvSpPr>
              <p:cNvPr id="23300" name="Freeform 909"/>
              <p:cNvSpPr>
                <a:spLocks/>
              </p:cNvSpPr>
              <p:nvPr/>
            </p:nvSpPr>
            <p:spPr bwMode="auto">
              <a:xfrm>
                <a:off x="1952" y="2537"/>
                <a:ext cx="12" cy="12"/>
              </a:xfrm>
              <a:custGeom>
                <a:avLst/>
                <a:gdLst>
                  <a:gd name="T0" fmla="*/ 12 w 12"/>
                  <a:gd name="T1" fmla="*/ 0 h 12"/>
                  <a:gd name="T2" fmla="*/ 6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301" name="Freeform 910"/>
              <p:cNvSpPr>
                <a:spLocks/>
              </p:cNvSpPr>
              <p:nvPr/>
            </p:nvSpPr>
            <p:spPr bwMode="auto">
              <a:xfrm>
                <a:off x="1952" y="2537"/>
                <a:ext cx="12" cy="12"/>
              </a:xfrm>
              <a:custGeom>
                <a:avLst/>
                <a:gdLst>
                  <a:gd name="T0" fmla="*/ 12 w 12"/>
                  <a:gd name="T1" fmla="*/ 0 h 12"/>
                  <a:gd name="T2" fmla="*/ 6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302" name="Freeform 911"/>
              <p:cNvSpPr>
                <a:spLocks/>
              </p:cNvSpPr>
              <p:nvPr/>
            </p:nvSpPr>
            <p:spPr bwMode="auto">
              <a:xfrm>
                <a:off x="1964" y="2525"/>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6"/>
                    </a:lnTo>
                    <a:lnTo>
                      <a:pt x="0" y="12"/>
                    </a:lnTo>
                    <a:lnTo>
                      <a:pt x="6" y="18"/>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303" name="Freeform 912"/>
              <p:cNvSpPr>
                <a:spLocks/>
              </p:cNvSpPr>
              <p:nvPr/>
            </p:nvSpPr>
            <p:spPr bwMode="auto">
              <a:xfrm>
                <a:off x="1964" y="2525"/>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0"/>
                    </a:lnTo>
                    <a:lnTo>
                      <a:pt x="6" y="0"/>
                    </a:lnTo>
                    <a:lnTo>
                      <a:pt x="0" y="6"/>
                    </a:lnTo>
                    <a:lnTo>
                      <a:pt x="0" y="12"/>
                    </a:lnTo>
                    <a:lnTo>
                      <a:pt x="6" y="18"/>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304" name="Freeform 913"/>
              <p:cNvSpPr>
                <a:spLocks/>
              </p:cNvSpPr>
              <p:nvPr/>
            </p:nvSpPr>
            <p:spPr bwMode="auto">
              <a:xfrm>
                <a:off x="1976" y="251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305" name="Freeform 914"/>
              <p:cNvSpPr>
                <a:spLocks/>
              </p:cNvSpPr>
              <p:nvPr/>
            </p:nvSpPr>
            <p:spPr bwMode="auto">
              <a:xfrm>
                <a:off x="1976" y="251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0" y="12"/>
                    </a:lnTo>
                    <a:lnTo>
                      <a:pt x="6" y="12"/>
                    </a:lnTo>
                    <a:lnTo>
                      <a:pt x="12"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306" name="Freeform 915"/>
              <p:cNvSpPr>
                <a:spLocks/>
              </p:cNvSpPr>
              <p:nvPr/>
            </p:nvSpPr>
            <p:spPr bwMode="auto">
              <a:xfrm>
                <a:off x="1988" y="2507"/>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8" y="6"/>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307" name="Freeform 916"/>
              <p:cNvSpPr>
                <a:spLocks/>
              </p:cNvSpPr>
              <p:nvPr/>
            </p:nvSpPr>
            <p:spPr bwMode="auto">
              <a:xfrm>
                <a:off x="1988" y="2507"/>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8" y="6"/>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308" name="Freeform 917"/>
              <p:cNvSpPr>
                <a:spLocks/>
              </p:cNvSpPr>
              <p:nvPr/>
            </p:nvSpPr>
            <p:spPr bwMode="auto">
              <a:xfrm>
                <a:off x="2000" y="249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309" name="Freeform 918"/>
              <p:cNvSpPr>
                <a:spLocks/>
              </p:cNvSpPr>
              <p:nvPr/>
            </p:nvSpPr>
            <p:spPr bwMode="auto">
              <a:xfrm>
                <a:off x="2000" y="249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310" name="Freeform 919"/>
              <p:cNvSpPr>
                <a:spLocks/>
              </p:cNvSpPr>
              <p:nvPr/>
            </p:nvSpPr>
            <p:spPr bwMode="auto">
              <a:xfrm>
                <a:off x="1946" y="2291"/>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12"/>
                    </a:lnTo>
                    <a:lnTo>
                      <a:pt x="18" y="6"/>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311" name="Freeform 920"/>
              <p:cNvSpPr>
                <a:spLocks/>
              </p:cNvSpPr>
              <p:nvPr/>
            </p:nvSpPr>
            <p:spPr bwMode="auto">
              <a:xfrm>
                <a:off x="1946" y="2291"/>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12"/>
                    </a:lnTo>
                    <a:lnTo>
                      <a:pt x="18" y="6"/>
                    </a:lnTo>
                    <a:lnTo>
                      <a:pt x="12"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312" name="Freeform 921"/>
              <p:cNvSpPr>
                <a:spLocks/>
              </p:cNvSpPr>
              <p:nvPr/>
            </p:nvSpPr>
            <p:spPr bwMode="auto">
              <a:xfrm>
                <a:off x="1934" y="2285"/>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313" name="Freeform 922"/>
              <p:cNvSpPr>
                <a:spLocks/>
              </p:cNvSpPr>
              <p:nvPr/>
            </p:nvSpPr>
            <p:spPr bwMode="auto">
              <a:xfrm>
                <a:off x="1934" y="2285"/>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314" name="Freeform 923"/>
              <p:cNvSpPr>
                <a:spLocks/>
              </p:cNvSpPr>
              <p:nvPr/>
            </p:nvSpPr>
            <p:spPr bwMode="auto">
              <a:xfrm>
                <a:off x="1916" y="2279"/>
                <a:ext cx="12" cy="12"/>
              </a:xfrm>
              <a:custGeom>
                <a:avLst/>
                <a:gdLst>
                  <a:gd name="T0" fmla="*/ 0 w 12"/>
                  <a:gd name="T1" fmla="*/ 6 h 12"/>
                  <a:gd name="T2" fmla="*/ 0 w 12"/>
                  <a:gd name="T3" fmla="*/ 12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315" name="Freeform 924"/>
              <p:cNvSpPr>
                <a:spLocks/>
              </p:cNvSpPr>
              <p:nvPr/>
            </p:nvSpPr>
            <p:spPr bwMode="auto">
              <a:xfrm>
                <a:off x="1916" y="2279"/>
                <a:ext cx="12" cy="12"/>
              </a:xfrm>
              <a:custGeom>
                <a:avLst/>
                <a:gdLst>
                  <a:gd name="T0" fmla="*/ 0 w 12"/>
                  <a:gd name="T1" fmla="*/ 6 h 12"/>
                  <a:gd name="T2" fmla="*/ 0 w 12"/>
                  <a:gd name="T3" fmla="*/ 12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316" name="Freeform 925"/>
              <p:cNvSpPr>
                <a:spLocks/>
              </p:cNvSpPr>
              <p:nvPr/>
            </p:nvSpPr>
            <p:spPr bwMode="auto">
              <a:xfrm>
                <a:off x="1898" y="227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2 w 18"/>
                  <a:gd name="T13" fmla="*/ 6 h 12"/>
                  <a:gd name="T14" fmla="*/ 18 w 18"/>
                  <a:gd name="T15" fmla="*/ 6 h 12"/>
                  <a:gd name="T16" fmla="*/ 18 w 18"/>
                  <a:gd name="T17" fmla="*/ 6 h 12"/>
                  <a:gd name="T18" fmla="*/ 18 w 18"/>
                  <a:gd name="T19" fmla="*/ 0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2" y="6"/>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317" name="Freeform 926"/>
              <p:cNvSpPr>
                <a:spLocks/>
              </p:cNvSpPr>
              <p:nvPr/>
            </p:nvSpPr>
            <p:spPr bwMode="auto">
              <a:xfrm>
                <a:off x="1898" y="227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2 w 18"/>
                  <a:gd name="T13" fmla="*/ 6 h 12"/>
                  <a:gd name="T14" fmla="*/ 18 w 18"/>
                  <a:gd name="T15" fmla="*/ 6 h 12"/>
                  <a:gd name="T16" fmla="*/ 18 w 18"/>
                  <a:gd name="T17" fmla="*/ 6 h 12"/>
                  <a:gd name="T18" fmla="*/ 18 w 18"/>
                  <a:gd name="T19" fmla="*/ 0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2" y="6"/>
                    </a:lnTo>
                    <a:lnTo>
                      <a:pt x="18" y="6"/>
                    </a:lnTo>
                    <a:lnTo>
                      <a:pt x="18" y="0"/>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318" name="Freeform 927"/>
              <p:cNvSpPr>
                <a:spLocks/>
              </p:cNvSpPr>
              <p:nvPr/>
            </p:nvSpPr>
            <p:spPr bwMode="auto">
              <a:xfrm>
                <a:off x="1880" y="2273"/>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2" y="12"/>
                    </a:lnTo>
                    <a:lnTo>
                      <a:pt x="18" y="12"/>
                    </a:lnTo>
                    <a:lnTo>
                      <a:pt x="18" y="6"/>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319" name="Freeform 928"/>
              <p:cNvSpPr>
                <a:spLocks/>
              </p:cNvSpPr>
              <p:nvPr/>
            </p:nvSpPr>
            <p:spPr bwMode="auto">
              <a:xfrm>
                <a:off x="1880" y="2273"/>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2" y="12"/>
                    </a:lnTo>
                    <a:lnTo>
                      <a:pt x="18" y="12"/>
                    </a:lnTo>
                    <a:lnTo>
                      <a:pt x="18" y="6"/>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320" name="Freeform 929"/>
              <p:cNvSpPr>
                <a:spLocks/>
              </p:cNvSpPr>
              <p:nvPr/>
            </p:nvSpPr>
            <p:spPr bwMode="auto">
              <a:xfrm>
                <a:off x="1868" y="227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0" y="18"/>
                    </a:ln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321" name="Freeform 930"/>
              <p:cNvSpPr>
                <a:spLocks/>
              </p:cNvSpPr>
              <p:nvPr/>
            </p:nvSpPr>
            <p:spPr bwMode="auto">
              <a:xfrm>
                <a:off x="1868" y="227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0" y="18"/>
                    </a:lnTo>
                    <a:lnTo>
                      <a:pt x="6" y="18"/>
                    </a:lnTo>
                    <a:lnTo>
                      <a:pt x="12"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322" name="Freeform 931"/>
              <p:cNvSpPr>
                <a:spLocks/>
              </p:cNvSpPr>
              <p:nvPr/>
            </p:nvSpPr>
            <p:spPr bwMode="auto">
              <a:xfrm>
                <a:off x="1850" y="227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323" name="Freeform 932"/>
              <p:cNvSpPr>
                <a:spLocks/>
              </p:cNvSpPr>
              <p:nvPr/>
            </p:nvSpPr>
            <p:spPr bwMode="auto">
              <a:xfrm>
                <a:off x="1850" y="227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324" name="Freeform 933"/>
              <p:cNvSpPr>
                <a:spLocks/>
              </p:cNvSpPr>
              <p:nvPr/>
            </p:nvSpPr>
            <p:spPr bwMode="auto">
              <a:xfrm>
                <a:off x="1832" y="227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2" y="12"/>
                    </a:lnTo>
                    <a:lnTo>
                      <a:pt x="18" y="12"/>
                    </a:lnTo>
                    <a:lnTo>
                      <a:pt x="18" y="6"/>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325" name="Freeform 934"/>
              <p:cNvSpPr>
                <a:spLocks/>
              </p:cNvSpPr>
              <p:nvPr/>
            </p:nvSpPr>
            <p:spPr bwMode="auto">
              <a:xfrm>
                <a:off x="1832" y="227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2" y="12"/>
                    </a:lnTo>
                    <a:lnTo>
                      <a:pt x="18" y="12"/>
                    </a:lnTo>
                    <a:lnTo>
                      <a:pt x="18" y="6"/>
                    </a:lnTo>
                    <a:lnTo>
                      <a:pt x="12" y="6"/>
                    </a:lnTo>
                    <a:lnTo>
                      <a:pt x="12" y="0"/>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326" name="Freeform 935"/>
              <p:cNvSpPr>
                <a:spLocks/>
              </p:cNvSpPr>
              <p:nvPr/>
            </p:nvSpPr>
            <p:spPr bwMode="auto">
              <a:xfrm>
                <a:off x="1820" y="2285"/>
                <a:ext cx="12" cy="12"/>
              </a:xfrm>
              <a:custGeom>
                <a:avLst/>
                <a:gdLst>
                  <a:gd name="T0" fmla="*/ 0 w 12"/>
                  <a:gd name="T1" fmla="*/ 12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327" name="Freeform 936"/>
              <p:cNvSpPr>
                <a:spLocks/>
              </p:cNvSpPr>
              <p:nvPr/>
            </p:nvSpPr>
            <p:spPr bwMode="auto">
              <a:xfrm>
                <a:off x="1820" y="2285"/>
                <a:ext cx="12" cy="12"/>
              </a:xfrm>
              <a:custGeom>
                <a:avLst/>
                <a:gdLst>
                  <a:gd name="T0" fmla="*/ 0 w 12"/>
                  <a:gd name="T1" fmla="*/ 12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328" name="Freeform 937"/>
              <p:cNvSpPr>
                <a:spLocks/>
              </p:cNvSpPr>
              <p:nvPr/>
            </p:nvSpPr>
            <p:spPr bwMode="auto">
              <a:xfrm>
                <a:off x="1802" y="2291"/>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6 w 12"/>
                  <a:gd name="T23" fmla="*/ 0 h 18"/>
                  <a:gd name="T24" fmla="*/ 6 w 12"/>
                  <a:gd name="T25" fmla="*/ 0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329" name="Freeform 938"/>
              <p:cNvSpPr>
                <a:spLocks/>
              </p:cNvSpPr>
              <p:nvPr/>
            </p:nvSpPr>
            <p:spPr bwMode="auto">
              <a:xfrm>
                <a:off x="1802" y="2291"/>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6 w 12"/>
                  <a:gd name="T23" fmla="*/ 0 h 18"/>
                  <a:gd name="T24" fmla="*/ 6 w 12"/>
                  <a:gd name="T25" fmla="*/ 0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2"/>
                    </a:lnTo>
                    <a:lnTo>
                      <a:pt x="12" y="6"/>
                    </a:lnTo>
                    <a:lnTo>
                      <a:pt x="12" y="0"/>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330" name="Freeform 939"/>
              <p:cNvSpPr>
                <a:spLocks/>
              </p:cNvSpPr>
              <p:nvPr/>
            </p:nvSpPr>
            <p:spPr bwMode="auto">
              <a:xfrm>
                <a:off x="1790" y="230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331" name="Freeform 940"/>
              <p:cNvSpPr>
                <a:spLocks/>
              </p:cNvSpPr>
              <p:nvPr/>
            </p:nvSpPr>
            <p:spPr bwMode="auto">
              <a:xfrm>
                <a:off x="1790" y="230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332" name="Freeform 941"/>
              <p:cNvSpPr>
                <a:spLocks/>
              </p:cNvSpPr>
              <p:nvPr/>
            </p:nvSpPr>
            <p:spPr bwMode="auto">
              <a:xfrm>
                <a:off x="1772" y="2309"/>
                <a:ext cx="18" cy="18"/>
              </a:xfrm>
              <a:custGeom>
                <a:avLst/>
                <a:gdLst>
                  <a:gd name="T0" fmla="*/ 6 w 18"/>
                  <a:gd name="T1" fmla="*/ 12 h 18"/>
                  <a:gd name="T2" fmla="*/ 6 w 18"/>
                  <a:gd name="T3" fmla="*/ 18 h 18"/>
                  <a:gd name="T4" fmla="*/ 12 w 18"/>
                  <a:gd name="T5" fmla="*/ 18 h 18"/>
                  <a:gd name="T6" fmla="*/ 18 w 18"/>
                  <a:gd name="T7" fmla="*/ 12 h 18"/>
                  <a:gd name="T8" fmla="*/ 18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6 w 18"/>
                  <a:gd name="T31" fmla="*/ 12 h 18"/>
                  <a:gd name="T32" fmla="*/ 6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2"/>
                    </a:moveTo>
                    <a:lnTo>
                      <a:pt x="6" y="18"/>
                    </a:lnTo>
                    <a:lnTo>
                      <a:pt x="12" y="18"/>
                    </a:lnTo>
                    <a:lnTo>
                      <a:pt x="18" y="12"/>
                    </a:lnTo>
                    <a:lnTo>
                      <a:pt x="18" y="6"/>
                    </a:lnTo>
                    <a:lnTo>
                      <a:pt x="12" y="0"/>
                    </a:lnTo>
                    <a:lnTo>
                      <a:pt x="6" y="0"/>
                    </a:lnTo>
                    <a:lnTo>
                      <a:pt x="6" y="6"/>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333" name="Freeform 942"/>
              <p:cNvSpPr>
                <a:spLocks/>
              </p:cNvSpPr>
              <p:nvPr/>
            </p:nvSpPr>
            <p:spPr bwMode="auto">
              <a:xfrm>
                <a:off x="1772" y="2309"/>
                <a:ext cx="18" cy="18"/>
              </a:xfrm>
              <a:custGeom>
                <a:avLst/>
                <a:gdLst>
                  <a:gd name="T0" fmla="*/ 6 w 18"/>
                  <a:gd name="T1" fmla="*/ 12 h 18"/>
                  <a:gd name="T2" fmla="*/ 6 w 18"/>
                  <a:gd name="T3" fmla="*/ 18 h 18"/>
                  <a:gd name="T4" fmla="*/ 12 w 18"/>
                  <a:gd name="T5" fmla="*/ 18 h 18"/>
                  <a:gd name="T6" fmla="*/ 18 w 18"/>
                  <a:gd name="T7" fmla="*/ 12 h 18"/>
                  <a:gd name="T8" fmla="*/ 18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6 w 18"/>
                  <a:gd name="T31" fmla="*/ 12 h 18"/>
                  <a:gd name="T32" fmla="*/ 6 w 18"/>
                  <a:gd name="T33" fmla="*/ 12 h 18"/>
                  <a:gd name="T34" fmla="*/ 6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2"/>
                    </a:moveTo>
                    <a:lnTo>
                      <a:pt x="6" y="18"/>
                    </a:lnTo>
                    <a:lnTo>
                      <a:pt x="12" y="18"/>
                    </a:lnTo>
                    <a:lnTo>
                      <a:pt x="18" y="12"/>
                    </a:lnTo>
                    <a:lnTo>
                      <a:pt x="18" y="6"/>
                    </a:lnTo>
                    <a:lnTo>
                      <a:pt x="12" y="0"/>
                    </a:lnTo>
                    <a:lnTo>
                      <a:pt x="6" y="0"/>
                    </a:lnTo>
                    <a:lnTo>
                      <a:pt x="6" y="6"/>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334" name="Freeform 943"/>
              <p:cNvSpPr>
                <a:spLocks/>
              </p:cNvSpPr>
              <p:nvPr/>
            </p:nvSpPr>
            <p:spPr bwMode="auto">
              <a:xfrm>
                <a:off x="1760" y="23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12 h 12"/>
                  <a:gd name="T12" fmla="*/ 18 w 18"/>
                  <a:gd name="T13" fmla="*/ 6 h 12"/>
                  <a:gd name="T14" fmla="*/ 12 w 18"/>
                  <a:gd name="T15" fmla="*/ 6 h 12"/>
                  <a:gd name="T16" fmla="*/ 12 w 18"/>
                  <a:gd name="T17" fmla="*/ 6 h 12"/>
                  <a:gd name="T18" fmla="*/ 12 w 18"/>
                  <a:gd name="T19" fmla="*/ 0 h 12"/>
                  <a:gd name="T20" fmla="*/ 6 w 18"/>
                  <a:gd name="T21" fmla="*/ 0 h 12"/>
                  <a:gd name="T22" fmla="*/ 6 w 18"/>
                  <a:gd name="T23" fmla="*/ 6 h 12"/>
                  <a:gd name="T24" fmla="*/ 6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12"/>
                    </a:lnTo>
                    <a:lnTo>
                      <a:pt x="18" y="6"/>
                    </a:lnTo>
                    <a:lnTo>
                      <a:pt x="12" y="6"/>
                    </a:lnTo>
                    <a:lnTo>
                      <a:pt x="12" y="0"/>
                    </a:lnTo>
                    <a:lnTo>
                      <a:pt x="6" y="0"/>
                    </a:lnTo>
                    <a:lnTo>
                      <a:pt x="6" y="6"/>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335" name="Freeform 944"/>
              <p:cNvSpPr>
                <a:spLocks/>
              </p:cNvSpPr>
              <p:nvPr/>
            </p:nvSpPr>
            <p:spPr bwMode="auto">
              <a:xfrm>
                <a:off x="1760" y="23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12 h 12"/>
                  <a:gd name="T12" fmla="*/ 18 w 18"/>
                  <a:gd name="T13" fmla="*/ 6 h 12"/>
                  <a:gd name="T14" fmla="*/ 12 w 18"/>
                  <a:gd name="T15" fmla="*/ 6 h 12"/>
                  <a:gd name="T16" fmla="*/ 12 w 18"/>
                  <a:gd name="T17" fmla="*/ 6 h 12"/>
                  <a:gd name="T18" fmla="*/ 12 w 18"/>
                  <a:gd name="T19" fmla="*/ 0 h 12"/>
                  <a:gd name="T20" fmla="*/ 6 w 18"/>
                  <a:gd name="T21" fmla="*/ 0 h 12"/>
                  <a:gd name="T22" fmla="*/ 6 w 18"/>
                  <a:gd name="T23" fmla="*/ 6 h 12"/>
                  <a:gd name="T24" fmla="*/ 6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12"/>
                    </a:lnTo>
                    <a:lnTo>
                      <a:pt x="18" y="6"/>
                    </a:lnTo>
                    <a:lnTo>
                      <a:pt x="12" y="6"/>
                    </a:lnTo>
                    <a:lnTo>
                      <a:pt x="12" y="0"/>
                    </a:lnTo>
                    <a:lnTo>
                      <a:pt x="6" y="0"/>
                    </a:lnTo>
                    <a:lnTo>
                      <a:pt x="6" y="6"/>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336" name="Freeform 945"/>
              <p:cNvSpPr>
                <a:spLocks/>
              </p:cNvSpPr>
              <p:nvPr/>
            </p:nvSpPr>
            <p:spPr bwMode="auto">
              <a:xfrm>
                <a:off x="1754" y="2333"/>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337" name="Freeform 946"/>
              <p:cNvSpPr>
                <a:spLocks/>
              </p:cNvSpPr>
              <p:nvPr/>
            </p:nvSpPr>
            <p:spPr bwMode="auto">
              <a:xfrm>
                <a:off x="1754" y="2333"/>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338" name="Freeform 947"/>
              <p:cNvSpPr>
                <a:spLocks/>
              </p:cNvSpPr>
              <p:nvPr/>
            </p:nvSpPr>
            <p:spPr bwMode="auto">
              <a:xfrm>
                <a:off x="1742" y="234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339" name="Freeform 948"/>
              <p:cNvSpPr>
                <a:spLocks/>
              </p:cNvSpPr>
              <p:nvPr/>
            </p:nvSpPr>
            <p:spPr bwMode="auto">
              <a:xfrm>
                <a:off x="1742" y="234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2" y="0"/>
                    </a:lnTo>
                    <a:lnTo>
                      <a:pt x="6" y="0"/>
                    </a:lnTo>
                    <a:lnTo>
                      <a:pt x="0"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340" name="Freeform 949"/>
              <p:cNvSpPr>
                <a:spLocks/>
              </p:cNvSpPr>
              <p:nvPr/>
            </p:nvSpPr>
            <p:spPr bwMode="auto">
              <a:xfrm>
                <a:off x="1736" y="2357"/>
                <a:ext cx="12" cy="12"/>
              </a:xfrm>
              <a:custGeom>
                <a:avLst/>
                <a:gdLst>
                  <a:gd name="T0" fmla="*/ 6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341" name="Freeform 950"/>
              <p:cNvSpPr>
                <a:spLocks/>
              </p:cNvSpPr>
              <p:nvPr/>
            </p:nvSpPr>
            <p:spPr bwMode="auto">
              <a:xfrm>
                <a:off x="1736" y="2357"/>
                <a:ext cx="12" cy="12"/>
              </a:xfrm>
              <a:custGeom>
                <a:avLst/>
                <a:gdLst>
                  <a:gd name="T0" fmla="*/ 6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342" name="Freeform 951"/>
              <p:cNvSpPr>
                <a:spLocks/>
              </p:cNvSpPr>
              <p:nvPr/>
            </p:nvSpPr>
            <p:spPr bwMode="auto">
              <a:xfrm>
                <a:off x="1730" y="237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343" name="Freeform 952"/>
              <p:cNvSpPr>
                <a:spLocks/>
              </p:cNvSpPr>
              <p:nvPr/>
            </p:nvSpPr>
            <p:spPr bwMode="auto">
              <a:xfrm>
                <a:off x="1730" y="237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344" name="Freeform 953"/>
              <p:cNvSpPr>
                <a:spLocks/>
              </p:cNvSpPr>
              <p:nvPr/>
            </p:nvSpPr>
            <p:spPr bwMode="auto">
              <a:xfrm>
                <a:off x="1730" y="2387"/>
                <a:ext cx="12" cy="18"/>
              </a:xfrm>
              <a:custGeom>
                <a:avLst/>
                <a:gdLst>
                  <a:gd name="T0" fmla="*/ 6 w 12"/>
                  <a:gd name="T1" fmla="*/ 18 h 18"/>
                  <a:gd name="T2" fmla="*/ 6 w 12"/>
                  <a:gd name="T3" fmla="*/ 12 h 18"/>
                  <a:gd name="T4" fmla="*/ 12 w 12"/>
                  <a:gd name="T5" fmla="*/ 12 h 18"/>
                  <a:gd name="T6" fmla="*/ 12 w 12"/>
                  <a:gd name="T7" fmla="*/ 12 h 18"/>
                  <a:gd name="T8" fmla="*/ 12 w 12"/>
                  <a:gd name="T9" fmla="*/ 12 h 18"/>
                  <a:gd name="T10" fmla="*/ 12 w 12"/>
                  <a:gd name="T11" fmla="*/ 6 h 18"/>
                  <a:gd name="T12" fmla="*/ 6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6" y="12"/>
                    </a:lnTo>
                    <a:lnTo>
                      <a:pt x="12" y="12"/>
                    </a:lnTo>
                    <a:lnTo>
                      <a:pt x="12" y="6"/>
                    </a:lnTo>
                    <a:lnTo>
                      <a:pt x="6" y="0"/>
                    </a:lnTo>
                    <a:lnTo>
                      <a:pt x="0" y="0"/>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23345" name="Freeform 954"/>
              <p:cNvSpPr>
                <a:spLocks/>
              </p:cNvSpPr>
              <p:nvPr/>
            </p:nvSpPr>
            <p:spPr bwMode="auto">
              <a:xfrm>
                <a:off x="1730" y="2387"/>
                <a:ext cx="12" cy="18"/>
              </a:xfrm>
              <a:custGeom>
                <a:avLst/>
                <a:gdLst>
                  <a:gd name="T0" fmla="*/ 6 w 12"/>
                  <a:gd name="T1" fmla="*/ 18 h 18"/>
                  <a:gd name="T2" fmla="*/ 6 w 12"/>
                  <a:gd name="T3" fmla="*/ 12 h 18"/>
                  <a:gd name="T4" fmla="*/ 12 w 12"/>
                  <a:gd name="T5" fmla="*/ 12 h 18"/>
                  <a:gd name="T6" fmla="*/ 12 w 12"/>
                  <a:gd name="T7" fmla="*/ 12 h 18"/>
                  <a:gd name="T8" fmla="*/ 12 w 12"/>
                  <a:gd name="T9" fmla="*/ 12 h 18"/>
                  <a:gd name="T10" fmla="*/ 12 w 12"/>
                  <a:gd name="T11" fmla="*/ 6 h 18"/>
                  <a:gd name="T12" fmla="*/ 6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6" y="12"/>
                    </a:lnTo>
                    <a:lnTo>
                      <a:pt x="12" y="12"/>
                    </a:lnTo>
                    <a:lnTo>
                      <a:pt x="12" y="6"/>
                    </a:lnTo>
                    <a:lnTo>
                      <a:pt x="6" y="0"/>
                    </a:lnTo>
                    <a:lnTo>
                      <a:pt x="0" y="0"/>
                    </a:lnTo>
                    <a:lnTo>
                      <a:pt x="0" y="6"/>
                    </a:lnTo>
                    <a:lnTo>
                      <a:pt x="0"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346" name="Freeform 955"/>
              <p:cNvSpPr>
                <a:spLocks/>
              </p:cNvSpPr>
              <p:nvPr/>
            </p:nvSpPr>
            <p:spPr bwMode="auto">
              <a:xfrm>
                <a:off x="1724" y="240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12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347" name="Freeform 956"/>
              <p:cNvSpPr>
                <a:spLocks/>
              </p:cNvSpPr>
              <p:nvPr/>
            </p:nvSpPr>
            <p:spPr bwMode="auto">
              <a:xfrm>
                <a:off x="1724" y="240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12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348" name="Freeform 957"/>
              <p:cNvSpPr>
                <a:spLocks/>
              </p:cNvSpPr>
              <p:nvPr/>
            </p:nvSpPr>
            <p:spPr bwMode="auto">
              <a:xfrm>
                <a:off x="1724" y="242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49" name="Freeform 958"/>
              <p:cNvSpPr>
                <a:spLocks/>
              </p:cNvSpPr>
              <p:nvPr/>
            </p:nvSpPr>
            <p:spPr bwMode="auto">
              <a:xfrm>
                <a:off x="1724" y="242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50" name="Freeform 959"/>
              <p:cNvSpPr>
                <a:spLocks/>
              </p:cNvSpPr>
              <p:nvPr/>
            </p:nvSpPr>
            <p:spPr bwMode="auto">
              <a:xfrm>
                <a:off x="1730" y="2435"/>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12" y="12"/>
                    </a:lnTo>
                    <a:lnTo>
                      <a:pt x="12" y="6"/>
                    </a:lnTo>
                    <a:lnTo>
                      <a:pt x="6" y="0"/>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23351" name="Freeform 960"/>
              <p:cNvSpPr>
                <a:spLocks/>
              </p:cNvSpPr>
              <p:nvPr/>
            </p:nvSpPr>
            <p:spPr bwMode="auto">
              <a:xfrm>
                <a:off x="1730" y="2435"/>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12" y="12"/>
                    </a:lnTo>
                    <a:lnTo>
                      <a:pt x="12" y="6"/>
                    </a:lnTo>
                    <a:lnTo>
                      <a:pt x="6" y="0"/>
                    </a:lnTo>
                    <a:lnTo>
                      <a:pt x="0" y="6"/>
                    </a:lnTo>
                    <a:lnTo>
                      <a:pt x="0"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352" name="Freeform 961"/>
              <p:cNvSpPr>
                <a:spLocks/>
              </p:cNvSpPr>
              <p:nvPr/>
            </p:nvSpPr>
            <p:spPr bwMode="auto">
              <a:xfrm>
                <a:off x="1730" y="245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53" name="Freeform 962"/>
              <p:cNvSpPr>
                <a:spLocks/>
              </p:cNvSpPr>
              <p:nvPr/>
            </p:nvSpPr>
            <p:spPr bwMode="auto">
              <a:xfrm>
                <a:off x="1730" y="245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0"/>
                    </a:lnTo>
                    <a:lnTo>
                      <a:pt x="0"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54" name="Freeform 963"/>
              <p:cNvSpPr>
                <a:spLocks/>
              </p:cNvSpPr>
              <p:nvPr/>
            </p:nvSpPr>
            <p:spPr bwMode="auto">
              <a:xfrm>
                <a:off x="1736" y="2465"/>
                <a:ext cx="18" cy="18"/>
              </a:xfrm>
              <a:custGeom>
                <a:avLst/>
                <a:gdLst>
                  <a:gd name="T0" fmla="*/ 12 w 18"/>
                  <a:gd name="T1" fmla="*/ 18 h 18"/>
                  <a:gd name="T2" fmla="*/ 12 w 18"/>
                  <a:gd name="T3" fmla="*/ 12 h 18"/>
                  <a:gd name="T4" fmla="*/ 18 w 18"/>
                  <a:gd name="T5" fmla="*/ 12 h 18"/>
                  <a:gd name="T6" fmla="*/ 12 w 18"/>
                  <a:gd name="T7" fmla="*/ 6 h 18"/>
                  <a:gd name="T8" fmla="*/ 12 w 18"/>
                  <a:gd name="T9" fmla="*/ 6 h 18"/>
                  <a:gd name="T10" fmla="*/ 12 w 18"/>
                  <a:gd name="T11" fmla="*/ 6 h 18"/>
                  <a:gd name="T12" fmla="*/ 6 w 18"/>
                  <a:gd name="T13" fmla="*/ 0 h 18"/>
                  <a:gd name="T14" fmla="*/ 6 w 18"/>
                  <a:gd name="T15" fmla="*/ 0 h 18"/>
                  <a:gd name="T16" fmla="*/ 6 w 18"/>
                  <a:gd name="T17" fmla="*/ 0 h 18"/>
                  <a:gd name="T18" fmla="*/ 0 w 18"/>
                  <a:gd name="T19" fmla="*/ 6 h 18"/>
                  <a:gd name="T20" fmla="*/ 0 w 18"/>
                  <a:gd name="T21" fmla="*/ 6 h 18"/>
                  <a:gd name="T22" fmla="*/ 0 w 18"/>
                  <a:gd name="T23" fmla="*/ 12 h 18"/>
                  <a:gd name="T24" fmla="*/ 0 w 18"/>
                  <a:gd name="T25" fmla="*/ 12 h 18"/>
                  <a:gd name="T26" fmla="*/ 6 w 18"/>
                  <a:gd name="T27" fmla="*/ 12 h 18"/>
                  <a:gd name="T28" fmla="*/ 6 w 18"/>
                  <a:gd name="T29" fmla="*/ 18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2" y="6"/>
                    </a:lnTo>
                    <a:lnTo>
                      <a:pt x="6" y="0"/>
                    </a:lnTo>
                    <a:lnTo>
                      <a:pt x="0" y="6"/>
                    </a:lnTo>
                    <a:lnTo>
                      <a:pt x="0" y="12"/>
                    </a:lnTo>
                    <a:lnTo>
                      <a:pt x="6" y="12"/>
                    </a:lnTo>
                    <a:lnTo>
                      <a:pt x="6" y="18"/>
                    </a:lnTo>
                    <a:lnTo>
                      <a:pt x="12" y="18"/>
                    </a:lnTo>
                    <a:close/>
                  </a:path>
                </a:pathLst>
              </a:custGeom>
              <a:solidFill>
                <a:srgbClr val="FFFF4B"/>
              </a:solidFill>
              <a:ln w="9525">
                <a:noFill/>
                <a:round/>
                <a:headEnd/>
                <a:tailEnd/>
              </a:ln>
            </p:spPr>
            <p:txBody>
              <a:bodyPr tIns="91440" bIns="91440"/>
              <a:lstStyle/>
              <a:p>
                <a:endParaRPr lang="en-US"/>
              </a:p>
            </p:txBody>
          </p:sp>
          <p:sp>
            <p:nvSpPr>
              <p:cNvPr id="23355" name="Freeform 964"/>
              <p:cNvSpPr>
                <a:spLocks/>
              </p:cNvSpPr>
              <p:nvPr/>
            </p:nvSpPr>
            <p:spPr bwMode="auto">
              <a:xfrm>
                <a:off x="1736" y="2465"/>
                <a:ext cx="18" cy="18"/>
              </a:xfrm>
              <a:custGeom>
                <a:avLst/>
                <a:gdLst>
                  <a:gd name="T0" fmla="*/ 12 w 18"/>
                  <a:gd name="T1" fmla="*/ 18 h 18"/>
                  <a:gd name="T2" fmla="*/ 12 w 18"/>
                  <a:gd name="T3" fmla="*/ 12 h 18"/>
                  <a:gd name="T4" fmla="*/ 18 w 18"/>
                  <a:gd name="T5" fmla="*/ 12 h 18"/>
                  <a:gd name="T6" fmla="*/ 12 w 18"/>
                  <a:gd name="T7" fmla="*/ 6 h 18"/>
                  <a:gd name="T8" fmla="*/ 12 w 18"/>
                  <a:gd name="T9" fmla="*/ 6 h 18"/>
                  <a:gd name="T10" fmla="*/ 12 w 18"/>
                  <a:gd name="T11" fmla="*/ 6 h 18"/>
                  <a:gd name="T12" fmla="*/ 6 w 18"/>
                  <a:gd name="T13" fmla="*/ 0 h 18"/>
                  <a:gd name="T14" fmla="*/ 6 w 18"/>
                  <a:gd name="T15" fmla="*/ 0 h 18"/>
                  <a:gd name="T16" fmla="*/ 6 w 18"/>
                  <a:gd name="T17" fmla="*/ 0 h 18"/>
                  <a:gd name="T18" fmla="*/ 0 w 18"/>
                  <a:gd name="T19" fmla="*/ 6 h 18"/>
                  <a:gd name="T20" fmla="*/ 0 w 18"/>
                  <a:gd name="T21" fmla="*/ 6 h 18"/>
                  <a:gd name="T22" fmla="*/ 0 w 18"/>
                  <a:gd name="T23" fmla="*/ 12 h 18"/>
                  <a:gd name="T24" fmla="*/ 0 w 18"/>
                  <a:gd name="T25" fmla="*/ 12 h 18"/>
                  <a:gd name="T26" fmla="*/ 6 w 18"/>
                  <a:gd name="T27" fmla="*/ 12 h 18"/>
                  <a:gd name="T28" fmla="*/ 6 w 18"/>
                  <a:gd name="T29" fmla="*/ 18 h 18"/>
                  <a:gd name="T30" fmla="*/ 12 w 18"/>
                  <a:gd name="T31" fmla="*/ 18 h 18"/>
                  <a:gd name="T32" fmla="*/ 12 w 18"/>
                  <a:gd name="T33" fmla="*/ 18 h 18"/>
                  <a:gd name="T34" fmla="*/ 12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8"/>
                    </a:moveTo>
                    <a:lnTo>
                      <a:pt x="12" y="12"/>
                    </a:lnTo>
                    <a:lnTo>
                      <a:pt x="18" y="12"/>
                    </a:lnTo>
                    <a:lnTo>
                      <a:pt x="12" y="6"/>
                    </a:lnTo>
                    <a:lnTo>
                      <a:pt x="6" y="0"/>
                    </a:lnTo>
                    <a:lnTo>
                      <a:pt x="0" y="6"/>
                    </a:lnTo>
                    <a:lnTo>
                      <a:pt x="0" y="12"/>
                    </a:lnTo>
                    <a:lnTo>
                      <a:pt x="6" y="12"/>
                    </a:lnTo>
                    <a:lnTo>
                      <a:pt x="6" y="18"/>
                    </a:lnTo>
                    <a:lnTo>
                      <a:pt x="12" y="18"/>
                    </a:lnTo>
                  </a:path>
                </a:pathLst>
              </a:custGeom>
              <a:noFill/>
              <a:ln w="9525">
                <a:solidFill>
                  <a:srgbClr val="000000"/>
                </a:solidFill>
                <a:prstDash val="solid"/>
                <a:round/>
                <a:headEnd/>
                <a:tailEnd/>
              </a:ln>
            </p:spPr>
            <p:txBody>
              <a:bodyPr tIns="91440" bIns="91440"/>
              <a:lstStyle/>
              <a:p>
                <a:endParaRPr lang="en-US"/>
              </a:p>
            </p:txBody>
          </p:sp>
          <p:sp>
            <p:nvSpPr>
              <p:cNvPr id="23356" name="Freeform 965"/>
              <p:cNvSpPr>
                <a:spLocks/>
              </p:cNvSpPr>
              <p:nvPr/>
            </p:nvSpPr>
            <p:spPr bwMode="auto">
              <a:xfrm>
                <a:off x="1742" y="2483"/>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6 w 18"/>
                  <a:gd name="T23" fmla="*/ 6 h 12"/>
                  <a:gd name="T24" fmla="*/ 6 w 18"/>
                  <a:gd name="T25" fmla="*/ 6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8" y="0"/>
                    </a:lnTo>
                    <a:lnTo>
                      <a:pt x="12" y="0"/>
                    </a:lnTo>
                    <a:lnTo>
                      <a:pt x="6" y="0"/>
                    </a:lnTo>
                    <a:lnTo>
                      <a:pt x="0" y="6"/>
                    </a:lnTo>
                    <a:lnTo>
                      <a:pt x="6"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57" name="Freeform 966"/>
              <p:cNvSpPr>
                <a:spLocks/>
              </p:cNvSpPr>
              <p:nvPr/>
            </p:nvSpPr>
            <p:spPr bwMode="auto">
              <a:xfrm>
                <a:off x="1742" y="2483"/>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6 w 18"/>
                  <a:gd name="T23" fmla="*/ 6 h 12"/>
                  <a:gd name="T24" fmla="*/ 6 w 18"/>
                  <a:gd name="T25" fmla="*/ 6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8" y="0"/>
                    </a:lnTo>
                    <a:lnTo>
                      <a:pt x="12" y="0"/>
                    </a:lnTo>
                    <a:lnTo>
                      <a:pt x="6" y="0"/>
                    </a:lnTo>
                    <a:lnTo>
                      <a:pt x="0" y="6"/>
                    </a:lnTo>
                    <a:lnTo>
                      <a:pt x="6" y="6"/>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58" name="Freeform 967"/>
              <p:cNvSpPr>
                <a:spLocks/>
              </p:cNvSpPr>
              <p:nvPr/>
            </p:nvSpPr>
            <p:spPr bwMode="auto">
              <a:xfrm>
                <a:off x="1754" y="2495"/>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59" name="Freeform 968"/>
              <p:cNvSpPr>
                <a:spLocks/>
              </p:cNvSpPr>
              <p:nvPr/>
            </p:nvSpPr>
            <p:spPr bwMode="auto">
              <a:xfrm>
                <a:off x="1754" y="2495"/>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60" name="Freeform 969"/>
              <p:cNvSpPr>
                <a:spLocks/>
              </p:cNvSpPr>
              <p:nvPr/>
            </p:nvSpPr>
            <p:spPr bwMode="auto">
              <a:xfrm>
                <a:off x="1766" y="2507"/>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61" name="Freeform 970"/>
              <p:cNvSpPr>
                <a:spLocks/>
              </p:cNvSpPr>
              <p:nvPr/>
            </p:nvSpPr>
            <p:spPr bwMode="auto">
              <a:xfrm>
                <a:off x="1766" y="2507"/>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62" name="Freeform 971"/>
              <p:cNvSpPr>
                <a:spLocks/>
              </p:cNvSpPr>
              <p:nvPr/>
            </p:nvSpPr>
            <p:spPr bwMode="auto">
              <a:xfrm>
                <a:off x="1778" y="251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63" name="Freeform 972"/>
              <p:cNvSpPr>
                <a:spLocks/>
              </p:cNvSpPr>
              <p:nvPr/>
            </p:nvSpPr>
            <p:spPr bwMode="auto">
              <a:xfrm>
                <a:off x="1778" y="251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64" name="Freeform 973"/>
              <p:cNvSpPr>
                <a:spLocks/>
              </p:cNvSpPr>
              <p:nvPr/>
            </p:nvSpPr>
            <p:spPr bwMode="auto">
              <a:xfrm>
                <a:off x="1790" y="253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365" name="Freeform 974"/>
              <p:cNvSpPr>
                <a:spLocks/>
              </p:cNvSpPr>
              <p:nvPr/>
            </p:nvSpPr>
            <p:spPr bwMode="auto">
              <a:xfrm>
                <a:off x="1790" y="253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366" name="Freeform 975"/>
              <p:cNvSpPr>
                <a:spLocks/>
              </p:cNvSpPr>
              <p:nvPr/>
            </p:nvSpPr>
            <p:spPr bwMode="auto">
              <a:xfrm>
                <a:off x="1802" y="253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2" y="6"/>
                    </a:lnTo>
                    <a:lnTo>
                      <a:pt x="12" y="0"/>
                    </a:lnTo>
                    <a:lnTo>
                      <a:pt x="6" y="0"/>
                    </a:lnTo>
                    <a:lnTo>
                      <a:pt x="0" y="6"/>
                    </a:lnTo>
                    <a:lnTo>
                      <a:pt x="0" y="12"/>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23367" name="Freeform 976"/>
              <p:cNvSpPr>
                <a:spLocks/>
              </p:cNvSpPr>
              <p:nvPr/>
            </p:nvSpPr>
            <p:spPr bwMode="auto">
              <a:xfrm>
                <a:off x="1802" y="253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2" y="6"/>
                    </a:lnTo>
                    <a:lnTo>
                      <a:pt x="12" y="0"/>
                    </a:lnTo>
                    <a:lnTo>
                      <a:pt x="6" y="0"/>
                    </a:lnTo>
                    <a:lnTo>
                      <a:pt x="0" y="6"/>
                    </a:lnTo>
                    <a:lnTo>
                      <a:pt x="0" y="12"/>
                    </a:lnTo>
                    <a:lnTo>
                      <a:pt x="6" y="12"/>
                    </a:lnTo>
                    <a:lnTo>
                      <a:pt x="12" y="12"/>
                    </a:lnTo>
                    <a:lnTo>
                      <a:pt x="18" y="12"/>
                    </a:lnTo>
                  </a:path>
                </a:pathLst>
              </a:custGeom>
              <a:noFill/>
              <a:ln w="9525">
                <a:solidFill>
                  <a:srgbClr val="000000"/>
                </a:solidFill>
                <a:prstDash val="solid"/>
                <a:round/>
                <a:headEnd/>
                <a:tailEnd/>
              </a:ln>
            </p:spPr>
            <p:txBody>
              <a:bodyPr tIns="91440" bIns="91440"/>
              <a:lstStyle/>
              <a:p>
                <a:endParaRPr lang="en-US"/>
              </a:p>
            </p:txBody>
          </p:sp>
          <p:sp>
            <p:nvSpPr>
              <p:cNvPr id="23368" name="Freeform 977"/>
              <p:cNvSpPr>
                <a:spLocks/>
              </p:cNvSpPr>
              <p:nvPr/>
            </p:nvSpPr>
            <p:spPr bwMode="auto">
              <a:xfrm>
                <a:off x="1820" y="2543"/>
                <a:ext cx="12" cy="12"/>
              </a:xfrm>
              <a:custGeom>
                <a:avLst/>
                <a:gdLst>
                  <a:gd name="T0" fmla="*/ 12 w 12"/>
                  <a:gd name="T1" fmla="*/ 12 h 12"/>
                  <a:gd name="T2" fmla="*/ 12 w 12"/>
                  <a:gd name="T3" fmla="*/ 6 h 12"/>
                  <a:gd name="T4" fmla="*/ 12 w 12"/>
                  <a:gd name="T5" fmla="*/ 6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23369" name="Freeform 978"/>
              <p:cNvSpPr>
                <a:spLocks/>
              </p:cNvSpPr>
              <p:nvPr/>
            </p:nvSpPr>
            <p:spPr bwMode="auto">
              <a:xfrm>
                <a:off x="1820" y="2543"/>
                <a:ext cx="12" cy="12"/>
              </a:xfrm>
              <a:custGeom>
                <a:avLst/>
                <a:gdLst>
                  <a:gd name="T0" fmla="*/ 12 w 12"/>
                  <a:gd name="T1" fmla="*/ 12 h 12"/>
                  <a:gd name="T2" fmla="*/ 12 w 12"/>
                  <a:gd name="T3" fmla="*/ 6 h 12"/>
                  <a:gd name="T4" fmla="*/ 12 w 12"/>
                  <a:gd name="T5" fmla="*/ 6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6" y="0"/>
                    </a:lnTo>
                    <a:lnTo>
                      <a:pt x="0" y="0"/>
                    </a:lnTo>
                    <a:lnTo>
                      <a:pt x="0" y="6"/>
                    </a:lnTo>
                    <a:lnTo>
                      <a:pt x="0" y="12"/>
                    </a:lnTo>
                    <a:lnTo>
                      <a:pt x="6" y="12"/>
                    </a:lnTo>
                    <a:lnTo>
                      <a:pt x="12" y="12"/>
                    </a:lnTo>
                  </a:path>
                </a:pathLst>
              </a:custGeom>
              <a:noFill/>
              <a:ln w="9525">
                <a:solidFill>
                  <a:srgbClr val="000000"/>
                </a:solidFill>
                <a:prstDash val="solid"/>
                <a:round/>
                <a:headEnd/>
                <a:tailEnd/>
              </a:ln>
            </p:spPr>
            <p:txBody>
              <a:bodyPr tIns="91440" bIns="91440"/>
              <a:lstStyle/>
              <a:p>
                <a:endParaRPr lang="en-US"/>
              </a:p>
            </p:txBody>
          </p:sp>
          <p:sp>
            <p:nvSpPr>
              <p:cNvPr id="23370" name="Freeform 979"/>
              <p:cNvSpPr>
                <a:spLocks/>
              </p:cNvSpPr>
              <p:nvPr/>
            </p:nvSpPr>
            <p:spPr bwMode="auto">
              <a:xfrm>
                <a:off x="1832" y="25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23371" name="Freeform 980"/>
              <p:cNvSpPr>
                <a:spLocks/>
              </p:cNvSpPr>
              <p:nvPr/>
            </p:nvSpPr>
            <p:spPr bwMode="auto">
              <a:xfrm>
                <a:off x="1832" y="25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372" name="Freeform 981"/>
              <p:cNvSpPr>
                <a:spLocks/>
              </p:cNvSpPr>
              <p:nvPr/>
            </p:nvSpPr>
            <p:spPr bwMode="auto">
              <a:xfrm>
                <a:off x="1850"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6" y="12"/>
                    </a:lnTo>
                    <a:lnTo>
                      <a:pt x="12" y="12"/>
                    </a:lnTo>
                    <a:lnTo>
                      <a:pt x="12" y="6"/>
                    </a:lnTo>
                    <a:lnTo>
                      <a:pt x="18" y="6"/>
                    </a:lnTo>
                    <a:close/>
                  </a:path>
                </a:pathLst>
              </a:custGeom>
              <a:solidFill>
                <a:srgbClr val="FFFF4B"/>
              </a:solidFill>
              <a:ln w="9525">
                <a:noFill/>
                <a:round/>
                <a:headEnd/>
                <a:tailEnd/>
              </a:ln>
            </p:spPr>
            <p:txBody>
              <a:bodyPr tIns="91440" bIns="91440"/>
              <a:lstStyle/>
              <a:p>
                <a:endParaRPr lang="en-US"/>
              </a:p>
            </p:txBody>
          </p:sp>
          <p:sp>
            <p:nvSpPr>
              <p:cNvPr id="23373" name="Freeform 982"/>
              <p:cNvSpPr>
                <a:spLocks/>
              </p:cNvSpPr>
              <p:nvPr/>
            </p:nvSpPr>
            <p:spPr bwMode="auto">
              <a:xfrm>
                <a:off x="1850"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6" y="12"/>
                    </a:lnTo>
                    <a:lnTo>
                      <a:pt x="12" y="12"/>
                    </a:lnTo>
                    <a:lnTo>
                      <a:pt x="12" y="6"/>
                    </a:lnTo>
                    <a:lnTo>
                      <a:pt x="18" y="6"/>
                    </a:lnTo>
                  </a:path>
                </a:pathLst>
              </a:custGeom>
              <a:noFill/>
              <a:ln w="9525">
                <a:solidFill>
                  <a:srgbClr val="000000"/>
                </a:solidFill>
                <a:prstDash val="solid"/>
                <a:round/>
                <a:headEnd/>
                <a:tailEnd/>
              </a:ln>
            </p:spPr>
            <p:txBody>
              <a:bodyPr tIns="91440" bIns="91440"/>
              <a:lstStyle/>
              <a:p>
                <a:endParaRPr lang="en-US"/>
              </a:p>
            </p:txBody>
          </p:sp>
          <p:sp>
            <p:nvSpPr>
              <p:cNvPr id="23374" name="Freeform 983"/>
              <p:cNvSpPr>
                <a:spLocks/>
              </p:cNvSpPr>
              <p:nvPr/>
            </p:nvSpPr>
            <p:spPr bwMode="auto">
              <a:xfrm>
                <a:off x="1664" y="2393"/>
                <a:ext cx="24" cy="48"/>
              </a:xfrm>
              <a:custGeom>
                <a:avLst/>
                <a:gdLst>
                  <a:gd name="T0" fmla="*/ 24 w 24"/>
                  <a:gd name="T1" fmla="*/ 24 h 48"/>
                  <a:gd name="T2" fmla="*/ 24 w 24"/>
                  <a:gd name="T3" fmla="*/ 12 h 48"/>
                  <a:gd name="T4" fmla="*/ 18 w 24"/>
                  <a:gd name="T5" fmla="*/ 6 h 48"/>
                  <a:gd name="T6" fmla="*/ 12 w 24"/>
                  <a:gd name="T7" fmla="*/ 0 h 48"/>
                  <a:gd name="T8" fmla="*/ 12 w 24"/>
                  <a:gd name="T9" fmla="*/ 0 h 48"/>
                  <a:gd name="T10" fmla="*/ 6 w 24"/>
                  <a:gd name="T11" fmla="*/ 6 h 48"/>
                  <a:gd name="T12" fmla="*/ 6 w 24"/>
                  <a:gd name="T13" fmla="*/ 12 h 48"/>
                  <a:gd name="T14" fmla="*/ 0 w 24"/>
                  <a:gd name="T15" fmla="*/ 24 h 48"/>
                  <a:gd name="T16" fmla="*/ 0 w 24"/>
                  <a:gd name="T17" fmla="*/ 24 h 48"/>
                  <a:gd name="T18" fmla="*/ 6 w 24"/>
                  <a:gd name="T19" fmla="*/ 36 h 48"/>
                  <a:gd name="T20" fmla="*/ 6 w 24"/>
                  <a:gd name="T21" fmla="*/ 48 h 48"/>
                  <a:gd name="T22" fmla="*/ 12 w 24"/>
                  <a:gd name="T23" fmla="*/ 48 h 48"/>
                  <a:gd name="T24" fmla="*/ 12 w 24"/>
                  <a:gd name="T25" fmla="*/ 48 h 48"/>
                  <a:gd name="T26" fmla="*/ 18 w 24"/>
                  <a:gd name="T27" fmla="*/ 48 h 48"/>
                  <a:gd name="T28" fmla="*/ 24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24" y="12"/>
                    </a:lnTo>
                    <a:lnTo>
                      <a:pt x="18" y="6"/>
                    </a:lnTo>
                    <a:lnTo>
                      <a:pt x="12" y="0"/>
                    </a:lnTo>
                    <a:lnTo>
                      <a:pt x="6" y="6"/>
                    </a:lnTo>
                    <a:lnTo>
                      <a:pt x="6" y="12"/>
                    </a:lnTo>
                    <a:lnTo>
                      <a:pt x="0" y="24"/>
                    </a:lnTo>
                    <a:lnTo>
                      <a:pt x="6" y="36"/>
                    </a:lnTo>
                    <a:lnTo>
                      <a:pt x="6" y="48"/>
                    </a:lnTo>
                    <a:lnTo>
                      <a:pt x="12" y="48"/>
                    </a:lnTo>
                    <a:lnTo>
                      <a:pt x="18" y="48"/>
                    </a:lnTo>
                    <a:lnTo>
                      <a:pt x="24" y="36"/>
                    </a:lnTo>
                    <a:lnTo>
                      <a:pt x="24" y="24"/>
                    </a:lnTo>
                    <a:close/>
                  </a:path>
                </a:pathLst>
              </a:custGeom>
              <a:solidFill>
                <a:srgbClr val="FA8086"/>
              </a:solidFill>
              <a:ln w="9525">
                <a:noFill/>
                <a:round/>
                <a:headEnd/>
                <a:tailEnd/>
              </a:ln>
            </p:spPr>
            <p:txBody>
              <a:bodyPr tIns="91440" bIns="91440"/>
              <a:lstStyle/>
              <a:p>
                <a:endParaRPr lang="en-US"/>
              </a:p>
            </p:txBody>
          </p:sp>
          <p:sp>
            <p:nvSpPr>
              <p:cNvPr id="23375" name="Rectangle 984"/>
              <p:cNvSpPr>
                <a:spLocks noChangeArrowheads="1"/>
              </p:cNvSpPr>
              <p:nvPr/>
            </p:nvSpPr>
            <p:spPr bwMode="auto">
              <a:xfrm>
                <a:off x="1694" y="2417"/>
                <a:ext cx="24" cy="6"/>
              </a:xfrm>
              <a:prstGeom prst="rect">
                <a:avLst/>
              </a:prstGeom>
              <a:solidFill>
                <a:srgbClr val="FA8086"/>
              </a:solidFill>
              <a:ln w="9525">
                <a:noFill/>
                <a:miter lim="800000"/>
                <a:headEnd/>
                <a:tailEnd/>
              </a:ln>
            </p:spPr>
            <p:txBody>
              <a:bodyPr tIns="91440" bIns="91440"/>
              <a:lstStyle/>
              <a:p>
                <a:endParaRPr lang="en-US"/>
              </a:p>
            </p:txBody>
          </p:sp>
          <p:sp>
            <p:nvSpPr>
              <p:cNvPr id="23376" name="Line 985"/>
              <p:cNvSpPr>
                <a:spLocks noChangeShapeType="1"/>
              </p:cNvSpPr>
              <p:nvPr/>
            </p:nvSpPr>
            <p:spPr bwMode="auto">
              <a:xfrm>
                <a:off x="1688" y="2417"/>
                <a:ext cx="6" cy="1"/>
              </a:xfrm>
              <a:prstGeom prst="line">
                <a:avLst/>
              </a:prstGeom>
              <a:noFill/>
              <a:ln w="19050">
                <a:solidFill>
                  <a:srgbClr val="FA8086"/>
                </a:solidFill>
                <a:round/>
                <a:headEnd/>
                <a:tailEnd/>
              </a:ln>
            </p:spPr>
            <p:txBody>
              <a:bodyPr tIns="91440" bIns="91440"/>
              <a:lstStyle/>
              <a:p>
                <a:endParaRPr lang="en-US"/>
              </a:p>
            </p:txBody>
          </p:sp>
          <p:sp>
            <p:nvSpPr>
              <p:cNvPr id="23377" name="Freeform 986"/>
              <p:cNvSpPr>
                <a:spLocks/>
              </p:cNvSpPr>
              <p:nvPr/>
            </p:nvSpPr>
            <p:spPr bwMode="auto">
              <a:xfrm>
                <a:off x="1682" y="2471"/>
                <a:ext cx="24" cy="42"/>
              </a:xfrm>
              <a:custGeom>
                <a:avLst/>
                <a:gdLst>
                  <a:gd name="T0" fmla="*/ 24 w 24"/>
                  <a:gd name="T1" fmla="*/ 18 h 42"/>
                  <a:gd name="T2" fmla="*/ 12 w 24"/>
                  <a:gd name="T3" fmla="*/ 6 h 42"/>
                  <a:gd name="T4" fmla="*/ 6 w 24"/>
                  <a:gd name="T5" fmla="*/ 0 h 42"/>
                  <a:gd name="T6" fmla="*/ 0 w 24"/>
                  <a:gd name="T7" fmla="*/ 0 h 42"/>
                  <a:gd name="T8" fmla="*/ 0 w 24"/>
                  <a:gd name="T9" fmla="*/ 0 h 42"/>
                  <a:gd name="T10" fmla="*/ 0 w 24"/>
                  <a:gd name="T11" fmla="*/ 6 h 42"/>
                  <a:gd name="T12" fmla="*/ 0 w 24"/>
                  <a:gd name="T13" fmla="*/ 12 h 42"/>
                  <a:gd name="T14" fmla="*/ 0 w 24"/>
                  <a:gd name="T15" fmla="*/ 24 h 42"/>
                  <a:gd name="T16" fmla="*/ 0 w 24"/>
                  <a:gd name="T17" fmla="*/ 24 h 42"/>
                  <a:gd name="T18" fmla="*/ 6 w 24"/>
                  <a:gd name="T19" fmla="*/ 36 h 42"/>
                  <a:gd name="T20" fmla="*/ 18 w 24"/>
                  <a:gd name="T21" fmla="*/ 42 h 42"/>
                  <a:gd name="T22" fmla="*/ 18 w 24"/>
                  <a:gd name="T23" fmla="*/ 42 h 42"/>
                  <a:gd name="T24" fmla="*/ 18 w 24"/>
                  <a:gd name="T25" fmla="*/ 42 h 42"/>
                  <a:gd name="T26" fmla="*/ 24 w 24"/>
                  <a:gd name="T27" fmla="*/ 42 h 42"/>
                  <a:gd name="T28" fmla="*/ 24 w 24"/>
                  <a:gd name="T29" fmla="*/ 30 h 42"/>
                  <a:gd name="T30" fmla="*/ 24 w 24"/>
                  <a:gd name="T31" fmla="*/ 18 h 42"/>
                  <a:gd name="T32" fmla="*/ 24 w 24"/>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18"/>
                    </a:moveTo>
                    <a:lnTo>
                      <a:pt x="12" y="6"/>
                    </a:lnTo>
                    <a:lnTo>
                      <a:pt x="6" y="0"/>
                    </a:lnTo>
                    <a:lnTo>
                      <a:pt x="0" y="0"/>
                    </a:lnTo>
                    <a:lnTo>
                      <a:pt x="0" y="6"/>
                    </a:lnTo>
                    <a:lnTo>
                      <a:pt x="0" y="12"/>
                    </a:lnTo>
                    <a:lnTo>
                      <a:pt x="0" y="24"/>
                    </a:lnTo>
                    <a:lnTo>
                      <a:pt x="6" y="36"/>
                    </a:lnTo>
                    <a:lnTo>
                      <a:pt x="18" y="42"/>
                    </a:lnTo>
                    <a:lnTo>
                      <a:pt x="24" y="42"/>
                    </a:lnTo>
                    <a:lnTo>
                      <a:pt x="24" y="30"/>
                    </a:lnTo>
                    <a:lnTo>
                      <a:pt x="24" y="18"/>
                    </a:lnTo>
                    <a:close/>
                  </a:path>
                </a:pathLst>
              </a:custGeom>
              <a:solidFill>
                <a:srgbClr val="FA8086"/>
              </a:solidFill>
              <a:ln w="9525">
                <a:noFill/>
                <a:round/>
                <a:headEnd/>
                <a:tailEnd/>
              </a:ln>
            </p:spPr>
            <p:txBody>
              <a:bodyPr tIns="91440" bIns="91440"/>
              <a:lstStyle/>
              <a:p>
                <a:endParaRPr lang="en-US"/>
              </a:p>
            </p:txBody>
          </p:sp>
          <p:sp>
            <p:nvSpPr>
              <p:cNvPr id="23378" name="Freeform 987"/>
              <p:cNvSpPr>
                <a:spLocks/>
              </p:cNvSpPr>
              <p:nvPr/>
            </p:nvSpPr>
            <p:spPr bwMode="auto">
              <a:xfrm>
                <a:off x="1706" y="2477"/>
                <a:ext cx="24" cy="12"/>
              </a:xfrm>
              <a:custGeom>
                <a:avLst/>
                <a:gdLst>
                  <a:gd name="T0" fmla="*/ 24 w 24"/>
                  <a:gd name="T1" fmla="*/ 0 h 12"/>
                  <a:gd name="T2" fmla="*/ 0 w 24"/>
                  <a:gd name="T3" fmla="*/ 6 h 12"/>
                  <a:gd name="T4" fmla="*/ 6 w 24"/>
                  <a:gd name="T5" fmla="*/ 12 h 12"/>
                  <a:gd name="T6" fmla="*/ 24 w 24"/>
                  <a:gd name="T7" fmla="*/ 6 h 12"/>
                  <a:gd name="T8" fmla="*/ 24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0"/>
                    </a:moveTo>
                    <a:lnTo>
                      <a:pt x="0" y="6"/>
                    </a:lnTo>
                    <a:lnTo>
                      <a:pt x="6" y="12"/>
                    </a:lnTo>
                    <a:lnTo>
                      <a:pt x="24" y="6"/>
                    </a:lnTo>
                    <a:lnTo>
                      <a:pt x="24" y="0"/>
                    </a:lnTo>
                    <a:close/>
                  </a:path>
                </a:pathLst>
              </a:custGeom>
              <a:solidFill>
                <a:srgbClr val="FA8086"/>
              </a:solidFill>
              <a:ln w="9525">
                <a:noFill/>
                <a:round/>
                <a:headEnd/>
                <a:tailEnd/>
              </a:ln>
            </p:spPr>
            <p:txBody>
              <a:bodyPr tIns="91440" bIns="91440"/>
              <a:lstStyle/>
              <a:p>
                <a:endParaRPr lang="en-US"/>
              </a:p>
            </p:txBody>
          </p:sp>
          <p:sp>
            <p:nvSpPr>
              <p:cNvPr id="23379" name="Line 988"/>
              <p:cNvSpPr>
                <a:spLocks noChangeShapeType="1"/>
              </p:cNvSpPr>
              <p:nvPr/>
            </p:nvSpPr>
            <p:spPr bwMode="auto">
              <a:xfrm>
                <a:off x="1700" y="2489"/>
                <a:ext cx="12" cy="1"/>
              </a:xfrm>
              <a:prstGeom prst="line">
                <a:avLst/>
              </a:prstGeom>
              <a:noFill/>
              <a:ln w="19050">
                <a:solidFill>
                  <a:srgbClr val="FA8086"/>
                </a:solidFill>
                <a:round/>
                <a:headEnd/>
                <a:tailEnd/>
              </a:ln>
            </p:spPr>
            <p:txBody>
              <a:bodyPr tIns="91440" bIns="91440"/>
              <a:lstStyle/>
              <a:p>
                <a:endParaRPr lang="en-US"/>
              </a:p>
            </p:txBody>
          </p:sp>
          <p:sp>
            <p:nvSpPr>
              <p:cNvPr id="23380" name="Freeform 989"/>
              <p:cNvSpPr>
                <a:spLocks/>
              </p:cNvSpPr>
              <p:nvPr/>
            </p:nvSpPr>
            <p:spPr bwMode="auto">
              <a:xfrm>
                <a:off x="1718" y="2537"/>
                <a:ext cx="42" cy="42"/>
              </a:xfrm>
              <a:custGeom>
                <a:avLst/>
                <a:gdLst>
                  <a:gd name="T0" fmla="*/ 30 w 42"/>
                  <a:gd name="T1" fmla="*/ 12 h 42"/>
                  <a:gd name="T2" fmla="*/ 18 w 42"/>
                  <a:gd name="T3" fmla="*/ 6 h 42"/>
                  <a:gd name="T4" fmla="*/ 6 w 42"/>
                  <a:gd name="T5" fmla="*/ 0 h 42"/>
                  <a:gd name="T6" fmla="*/ 0 w 42"/>
                  <a:gd name="T7" fmla="*/ 6 h 42"/>
                  <a:gd name="T8" fmla="*/ 0 w 42"/>
                  <a:gd name="T9" fmla="*/ 6 h 42"/>
                  <a:gd name="T10" fmla="*/ 0 w 42"/>
                  <a:gd name="T11" fmla="*/ 12 h 42"/>
                  <a:gd name="T12" fmla="*/ 6 w 42"/>
                  <a:gd name="T13" fmla="*/ 18 h 42"/>
                  <a:gd name="T14" fmla="*/ 12 w 42"/>
                  <a:gd name="T15" fmla="*/ 30 h 42"/>
                  <a:gd name="T16" fmla="*/ 12 w 42"/>
                  <a:gd name="T17" fmla="*/ 30 h 42"/>
                  <a:gd name="T18" fmla="*/ 24 w 42"/>
                  <a:gd name="T19" fmla="*/ 36 h 42"/>
                  <a:gd name="T20" fmla="*/ 30 w 42"/>
                  <a:gd name="T21" fmla="*/ 42 h 42"/>
                  <a:gd name="T22" fmla="*/ 36 w 42"/>
                  <a:gd name="T23" fmla="*/ 36 h 42"/>
                  <a:gd name="T24" fmla="*/ 36 w 42"/>
                  <a:gd name="T25" fmla="*/ 36 h 42"/>
                  <a:gd name="T26" fmla="*/ 42 w 42"/>
                  <a:gd name="T27" fmla="*/ 30 h 42"/>
                  <a:gd name="T28" fmla="*/ 36 w 42"/>
                  <a:gd name="T29" fmla="*/ 24 h 42"/>
                  <a:gd name="T30" fmla="*/ 30 w 42"/>
                  <a:gd name="T31" fmla="*/ 12 h 42"/>
                  <a:gd name="T32" fmla="*/ 30 w 42"/>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12"/>
                    </a:moveTo>
                    <a:lnTo>
                      <a:pt x="18" y="6"/>
                    </a:lnTo>
                    <a:lnTo>
                      <a:pt x="6" y="0"/>
                    </a:lnTo>
                    <a:lnTo>
                      <a:pt x="0" y="6"/>
                    </a:lnTo>
                    <a:lnTo>
                      <a:pt x="0" y="12"/>
                    </a:lnTo>
                    <a:lnTo>
                      <a:pt x="6" y="18"/>
                    </a:lnTo>
                    <a:lnTo>
                      <a:pt x="12" y="30"/>
                    </a:lnTo>
                    <a:lnTo>
                      <a:pt x="24" y="36"/>
                    </a:lnTo>
                    <a:lnTo>
                      <a:pt x="30" y="42"/>
                    </a:lnTo>
                    <a:lnTo>
                      <a:pt x="36" y="36"/>
                    </a:lnTo>
                    <a:lnTo>
                      <a:pt x="42" y="30"/>
                    </a:lnTo>
                    <a:lnTo>
                      <a:pt x="36" y="24"/>
                    </a:lnTo>
                    <a:lnTo>
                      <a:pt x="30" y="12"/>
                    </a:lnTo>
                    <a:close/>
                  </a:path>
                </a:pathLst>
              </a:custGeom>
              <a:solidFill>
                <a:srgbClr val="FA8086"/>
              </a:solidFill>
              <a:ln w="9525">
                <a:noFill/>
                <a:round/>
                <a:headEnd/>
                <a:tailEnd/>
              </a:ln>
            </p:spPr>
            <p:txBody>
              <a:bodyPr tIns="91440" bIns="91440"/>
              <a:lstStyle/>
              <a:p>
                <a:endParaRPr lang="en-US"/>
              </a:p>
            </p:txBody>
          </p:sp>
          <p:sp>
            <p:nvSpPr>
              <p:cNvPr id="23381" name="Freeform 990"/>
              <p:cNvSpPr>
                <a:spLocks/>
              </p:cNvSpPr>
              <p:nvPr/>
            </p:nvSpPr>
            <p:spPr bwMode="auto">
              <a:xfrm>
                <a:off x="1748" y="2525"/>
                <a:ext cx="18" cy="24"/>
              </a:xfrm>
              <a:custGeom>
                <a:avLst/>
                <a:gdLst>
                  <a:gd name="T0" fmla="*/ 12 w 18"/>
                  <a:gd name="T1" fmla="*/ 0 h 24"/>
                  <a:gd name="T2" fmla="*/ 0 w 18"/>
                  <a:gd name="T3" fmla="*/ 18 h 24"/>
                  <a:gd name="T4" fmla="*/ 6 w 18"/>
                  <a:gd name="T5" fmla="*/ 24 h 24"/>
                  <a:gd name="T6" fmla="*/ 18 w 18"/>
                  <a:gd name="T7" fmla="*/ 6 h 24"/>
                  <a:gd name="T8" fmla="*/ 12 w 18"/>
                  <a:gd name="T9" fmla="*/ 0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0"/>
                    </a:moveTo>
                    <a:lnTo>
                      <a:pt x="0" y="18"/>
                    </a:lnTo>
                    <a:lnTo>
                      <a:pt x="6" y="24"/>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23382" name="Line 991"/>
              <p:cNvSpPr>
                <a:spLocks noChangeShapeType="1"/>
              </p:cNvSpPr>
              <p:nvPr/>
            </p:nvSpPr>
            <p:spPr bwMode="auto">
              <a:xfrm flipV="1">
                <a:off x="1742" y="2543"/>
                <a:ext cx="6" cy="6"/>
              </a:xfrm>
              <a:prstGeom prst="line">
                <a:avLst/>
              </a:prstGeom>
              <a:noFill/>
              <a:ln w="19050">
                <a:solidFill>
                  <a:srgbClr val="FA8086"/>
                </a:solidFill>
                <a:round/>
                <a:headEnd/>
                <a:tailEnd/>
              </a:ln>
            </p:spPr>
            <p:txBody>
              <a:bodyPr tIns="91440" bIns="91440"/>
              <a:lstStyle/>
              <a:p>
                <a:endParaRPr lang="en-US"/>
              </a:p>
            </p:txBody>
          </p:sp>
          <p:sp>
            <p:nvSpPr>
              <p:cNvPr id="23383" name="Freeform 992"/>
              <p:cNvSpPr>
                <a:spLocks/>
              </p:cNvSpPr>
              <p:nvPr/>
            </p:nvSpPr>
            <p:spPr bwMode="auto">
              <a:xfrm>
                <a:off x="1778" y="2585"/>
                <a:ext cx="48" cy="30"/>
              </a:xfrm>
              <a:custGeom>
                <a:avLst/>
                <a:gdLst>
                  <a:gd name="T0" fmla="*/ 30 w 48"/>
                  <a:gd name="T1" fmla="*/ 6 h 30"/>
                  <a:gd name="T2" fmla="*/ 18 w 48"/>
                  <a:gd name="T3" fmla="*/ 0 h 30"/>
                  <a:gd name="T4" fmla="*/ 6 w 48"/>
                  <a:gd name="T5" fmla="*/ 0 h 30"/>
                  <a:gd name="T6" fmla="*/ 0 w 48"/>
                  <a:gd name="T7" fmla="*/ 6 h 30"/>
                  <a:gd name="T8" fmla="*/ 0 w 48"/>
                  <a:gd name="T9" fmla="*/ 6 h 30"/>
                  <a:gd name="T10" fmla="*/ 6 w 48"/>
                  <a:gd name="T11" fmla="*/ 12 h 30"/>
                  <a:gd name="T12" fmla="*/ 12 w 48"/>
                  <a:gd name="T13" fmla="*/ 18 h 30"/>
                  <a:gd name="T14" fmla="*/ 24 w 48"/>
                  <a:gd name="T15" fmla="*/ 24 h 30"/>
                  <a:gd name="T16" fmla="*/ 24 w 48"/>
                  <a:gd name="T17" fmla="*/ 24 h 30"/>
                  <a:gd name="T18" fmla="*/ 36 w 48"/>
                  <a:gd name="T19" fmla="*/ 30 h 30"/>
                  <a:gd name="T20" fmla="*/ 42 w 48"/>
                  <a:gd name="T21" fmla="*/ 30 h 30"/>
                  <a:gd name="T22" fmla="*/ 48 w 48"/>
                  <a:gd name="T23" fmla="*/ 24 h 30"/>
                  <a:gd name="T24" fmla="*/ 48 w 48"/>
                  <a:gd name="T25" fmla="*/ 24 h 30"/>
                  <a:gd name="T26" fmla="*/ 48 w 48"/>
                  <a:gd name="T27" fmla="*/ 18 h 30"/>
                  <a:gd name="T28" fmla="*/ 42 w 48"/>
                  <a:gd name="T29" fmla="*/ 12 h 30"/>
                  <a:gd name="T30" fmla="*/ 30 w 48"/>
                  <a:gd name="T31" fmla="*/ 6 h 30"/>
                  <a:gd name="T32" fmla="*/ 30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6"/>
                    </a:moveTo>
                    <a:lnTo>
                      <a:pt x="18" y="0"/>
                    </a:lnTo>
                    <a:lnTo>
                      <a:pt x="6" y="0"/>
                    </a:lnTo>
                    <a:lnTo>
                      <a:pt x="0" y="6"/>
                    </a:lnTo>
                    <a:lnTo>
                      <a:pt x="6" y="12"/>
                    </a:lnTo>
                    <a:lnTo>
                      <a:pt x="12" y="18"/>
                    </a:lnTo>
                    <a:lnTo>
                      <a:pt x="24" y="24"/>
                    </a:lnTo>
                    <a:lnTo>
                      <a:pt x="36" y="30"/>
                    </a:lnTo>
                    <a:lnTo>
                      <a:pt x="42" y="30"/>
                    </a:lnTo>
                    <a:lnTo>
                      <a:pt x="48" y="24"/>
                    </a:lnTo>
                    <a:lnTo>
                      <a:pt x="48" y="18"/>
                    </a:lnTo>
                    <a:lnTo>
                      <a:pt x="42" y="12"/>
                    </a:lnTo>
                    <a:lnTo>
                      <a:pt x="30" y="6"/>
                    </a:lnTo>
                    <a:close/>
                  </a:path>
                </a:pathLst>
              </a:custGeom>
              <a:solidFill>
                <a:srgbClr val="FA8086"/>
              </a:solidFill>
              <a:ln w="9525">
                <a:noFill/>
                <a:round/>
                <a:headEnd/>
                <a:tailEnd/>
              </a:ln>
            </p:spPr>
            <p:txBody>
              <a:bodyPr tIns="91440" bIns="91440"/>
              <a:lstStyle/>
              <a:p>
                <a:endParaRPr lang="en-US"/>
              </a:p>
            </p:txBody>
          </p:sp>
          <p:sp>
            <p:nvSpPr>
              <p:cNvPr id="23384" name="Freeform 993"/>
              <p:cNvSpPr>
                <a:spLocks/>
              </p:cNvSpPr>
              <p:nvPr/>
            </p:nvSpPr>
            <p:spPr bwMode="auto">
              <a:xfrm>
                <a:off x="1808" y="2561"/>
                <a:ext cx="12" cy="24"/>
              </a:xfrm>
              <a:custGeom>
                <a:avLst/>
                <a:gdLst>
                  <a:gd name="T0" fmla="*/ 6 w 12"/>
                  <a:gd name="T1" fmla="*/ 0 h 24"/>
                  <a:gd name="T2" fmla="*/ 0 w 12"/>
                  <a:gd name="T3" fmla="*/ 18 h 24"/>
                  <a:gd name="T4" fmla="*/ 6 w 12"/>
                  <a:gd name="T5" fmla="*/ 24 h 24"/>
                  <a:gd name="T6" fmla="*/ 12 w 12"/>
                  <a:gd name="T7" fmla="*/ 6 h 24"/>
                  <a:gd name="T8" fmla="*/ 6 w 12"/>
                  <a:gd name="T9" fmla="*/ 0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6" y="0"/>
                    </a:moveTo>
                    <a:lnTo>
                      <a:pt x="0" y="18"/>
                    </a:lnTo>
                    <a:lnTo>
                      <a:pt x="6" y="24"/>
                    </a:lnTo>
                    <a:lnTo>
                      <a:pt x="12" y="6"/>
                    </a:lnTo>
                    <a:lnTo>
                      <a:pt x="6" y="0"/>
                    </a:lnTo>
                    <a:close/>
                  </a:path>
                </a:pathLst>
              </a:custGeom>
              <a:solidFill>
                <a:srgbClr val="FA8086"/>
              </a:solidFill>
              <a:ln w="9525">
                <a:noFill/>
                <a:round/>
                <a:headEnd/>
                <a:tailEnd/>
              </a:ln>
            </p:spPr>
            <p:txBody>
              <a:bodyPr tIns="91440" bIns="91440"/>
              <a:lstStyle/>
              <a:p>
                <a:endParaRPr lang="en-US"/>
              </a:p>
            </p:txBody>
          </p:sp>
          <p:sp>
            <p:nvSpPr>
              <p:cNvPr id="23385" name="Line 994"/>
              <p:cNvSpPr>
                <a:spLocks noChangeShapeType="1"/>
              </p:cNvSpPr>
              <p:nvPr/>
            </p:nvSpPr>
            <p:spPr bwMode="auto">
              <a:xfrm flipV="1">
                <a:off x="1808" y="2585"/>
                <a:ext cx="1" cy="6"/>
              </a:xfrm>
              <a:prstGeom prst="line">
                <a:avLst/>
              </a:prstGeom>
              <a:noFill/>
              <a:ln w="19050">
                <a:solidFill>
                  <a:srgbClr val="FA8086"/>
                </a:solidFill>
                <a:round/>
                <a:headEnd/>
                <a:tailEnd/>
              </a:ln>
            </p:spPr>
            <p:txBody>
              <a:bodyPr tIns="91440" bIns="91440"/>
              <a:lstStyle/>
              <a:p>
                <a:endParaRPr lang="en-US"/>
              </a:p>
            </p:txBody>
          </p:sp>
          <p:sp>
            <p:nvSpPr>
              <p:cNvPr id="23386" name="Freeform 995"/>
              <p:cNvSpPr>
                <a:spLocks/>
              </p:cNvSpPr>
              <p:nvPr/>
            </p:nvSpPr>
            <p:spPr bwMode="auto">
              <a:xfrm>
                <a:off x="1856" y="2603"/>
                <a:ext cx="54" cy="24"/>
              </a:xfrm>
              <a:custGeom>
                <a:avLst/>
                <a:gdLst>
                  <a:gd name="T0" fmla="*/ 24 w 54"/>
                  <a:gd name="T1" fmla="*/ 0 h 24"/>
                  <a:gd name="T2" fmla="*/ 12 w 54"/>
                  <a:gd name="T3" fmla="*/ 6 h 24"/>
                  <a:gd name="T4" fmla="*/ 6 w 54"/>
                  <a:gd name="T5" fmla="*/ 6 h 24"/>
                  <a:gd name="T6" fmla="*/ 0 w 54"/>
                  <a:gd name="T7" fmla="*/ 12 h 24"/>
                  <a:gd name="T8" fmla="*/ 0 w 54"/>
                  <a:gd name="T9" fmla="*/ 12 h 24"/>
                  <a:gd name="T10" fmla="*/ 6 w 54"/>
                  <a:gd name="T11" fmla="*/ 18 h 24"/>
                  <a:gd name="T12" fmla="*/ 12 w 54"/>
                  <a:gd name="T13" fmla="*/ 24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24 w 54"/>
                  <a:gd name="T31" fmla="*/ 0 h 24"/>
                  <a:gd name="T32" fmla="*/ 24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0"/>
                    </a:moveTo>
                    <a:lnTo>
                      <a:pt x="12" y="6"/>
                    </a:lnTo>
                    <a:lnTo>
                      <a:pt x="6" y="6"/>
                    </a:lnTo>
                    <a:lnTo>
                      <a:pt x="0" y="12"/>
                    </a:lnTo>
                    <a:lnTo>
                      <a:pt x="6" y="18"/>
                    </a:lnTo>
                    <a:lnTo>
                      <a:pt x="12" y="24"/>
                    </a:lnTo>
                    <a:lnTo>
                      <a:pt x="24" y="24"/>
                    </a:lnTo>
                    <a:lnTo>
                      <a:pt x="42" y="24"/>
                    </a:lnTo>
                    <a:lnTo>
                      <a:pt x="48" y="18"/>
                    </a:lnTo>
                    <a:lnTo>
                      <a:pt x="54" y="12"/>
                    </a:lnTo>
                    <a:lnTo>
                      <a:pt x="48" y="6"/>
                    </a:lnTo>
                    <a:lnTo>
                      <a:pt x="42" y="6"/>
                    </a:lnTo>
                    <a:lnTo>
                      <a:pt x="24" y="0"/>
                    </a:lnTo>
                    <a:close/>
                  </a:path>
                </a:pathLst>
              </a:custGeom>
              <a:solidFill>
                <a:srgbClr val="FA8086"/>
              </a:solidFill>
              <a:ln w="9525">
                <a:noFill/>
                <a:round/>
                <a:headEnd/>
                <a:tailEnd/>
              </a:ln>
            </p:spPr>
            <p:txBody>
              <a:bodyPr tIns="91440" bIns="91440"/>
              <a:lstStyle/>
              <a:p>
                <a:endParaRPr lang="en-US"/>
              </a:p>
            </p:txBody>
          </p:sp>
          <p:sp>
            <p:nvSpPr>
              <p:cNvPr id="23387" name="Rectangle 996"/>
              <p:cNvSpPr>
                <a:spLocks noChangeArrowheads="1"/>
              </p:cNvSpPr>
              <p:nvPr/>
            </p:nvSpPr>
            <p:spPr bwMode="auto">
              <a:xfrm>
                <a:off x="1880" y="2579"/>
                <a:ext cx="6" cy="18"/>
              </a:xfrm>
              <a:prstGeom prst="rect">
                <a:avLst/>
              </a:prstGeom>
              <a:solidFill>
                <a:srgbClr val="FA8086"/>
              </a:solidFill>
              <a:ln w="9525">
                <a:noFill/>
                <a:miter lim="800000"/>
                <a:headEnd/>
                <a:tailEnd/>
              </a:ln>
            </p:spPr>
            <p:txBody>
              <a:bodyPr tIns="91440" bIns="91440"/>
              <a:lstStyle/>
              <a:p>
                <a:endParaRPr lang="en-US"/>
              </a:p>
            </p:txBody>
          </p:sp>
          <p:sp>
            <p:nvSpPr>
              <p:cNvPr id="23388" name="Line 997"/>
              <p:cNvSpPr>
                <a:spLocks noChangeShapeType="1"/>
              </p:cNvSpPr>
              <p:nvPr/>
            </p:nvSpPr>
            <p:spPr bwMode="auto">
              <a:xfrm flipV="1">
                <a:off x="1880" y="2597"/>
                <a:ext cx="1" cy="6"/>
              </a:xfrm>
              <a:prstGeom prst="line">
                <a:avLst/>
              </a:prstGeom>
              <a:noFill/>
              <a:ln w="19050">
                <a:solidFill>
                  <a:srgbClr val="FA8086"/>
                </a:solidFill>
                <a:round/>
                <a:headEnd/>
                <a:tailEnd/>
              </a:ln>
            </p:spPr>
            <p:txBody>
              <a:bodyPr tIns="91440" bIns="91440"/>
              <a:lstStyle/>
              <a:p>
                <a:endParaRPr lang="en-US"/>
              </a:p>
            </p:txBody>
          </p:sp>
          <p:sp>
            <p:nvSpPr>
              <p:cNvPr id="23389" name="Freeform 998"/>
              <p:cNvSpPr>
                <a:spLocks/>
              </p:cNvSpPr>
              <p:nvPr/>
            </p:nvSpPr>
            <p:spPr bwMode="auto">
              <a:xfrm>
                <a:off x="1940" y="2585"/>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30 h 30"/>
                  <a:gd name="T12" fmla="*/ 12 w 48"/>
                  <a:gd name="T13" fmla="*/ 30 h 30"/>
                  <a:gd name="T14" fmla="*/ 24 w 48"/>
                  <a:gd name="T15" fmla="*/ 24 h 30"/>
                  <a:gd name="T16" fmla="*/ 24 w 48"/>
                  <a:gd name="T17" fmla="*/ 24 h 30"/>
                  <a:gd name="T18" fmla="*/ 36 w 48"/>
                  <a:gd name="T19" fmla="*/ 18 h 30"/>
                  <a:gd name="T20" fmla="*/ 42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30"/>
                    </a:lnTo>
                    <a:lnTo>
                      <a:pt x="12" y="30"/>
                    </a:lnTo>
                    <a:lnTo>
                      <a:pt x="24" y="24"/>
                    </a:lnTo>
                    <a:lnTo>
                      <a:pt x="36" y="18"/>
                    </a:lnTo>
                    <a:lnTo>
                      <a:pt x="42" y="12"/>
                    </a:lnTo>
                    <a:lnTo>
                      <a:pt x="48" y="6"/>
                    </a:lnTo>
                    <a:lnTo>
                      <a:pt x="42"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23390" name="Freeform 999"/>
              <p:cNvSpPr>
                <a:spLocks/>
              </p:cNvSpPr>
              <p:nvPr/>
            </p:nvSpPr>
            <p:spPr bwMode="auto">
              <a:xfrm>
                <a:off x="1940" y="2561"/>
                <a:ext cx="18" cy="24"/>
              </a:xfrm>
              <a:custGeom>
                <a:avLst/>
                <a:gdLst>
                  <a:gd name="T0" fmla="*/ 0 w 18"/>
                  <a:gd name="T1" fmla="*/ 6 h 24"/>
                  <a:gd name="T2" fmla="*/ 12 w 18"/>
                  <a:gd name="T3" fmla="*/ 24 h 24"/>
                  <a:gd name="T4" fmla="*/ 18 w 18"/>
                  <a:gd name="T5" fmla="*/ 18 h 24"/>
                  <a:gd name="T6" fmla="*/ 12 w 18"/>
                  <a:gd name="T7" fmla="*/ 0 h 24"/>
                  <a:gd name="T8" fmla="*/ 0 w 18"/>
                  <a:gd name="T9" fmla="*/ 6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0" y="6"/>
                    </a:moveTo>
                    <a:lnTo>
                      <a:pt x="12" y="24"/>
                    </a:lnTo>
                    <a:lnTo>
                      <a:pt x="18" y="18"/>
                    </a:lnTo>
                    <a:lnTo>
                      <a:pt x="12" y="0"/>
                    </a:lnTo>
                    <a:lnTo>
                      <a:pt x="0" y="6"/>
                    </a:lnTo>
                    <a:close/>
                  </a:path>
                </a:pathLst>
              </a:custGeom>
              <a:solidFill>
                <a:srgbClr val="FA8086"/>
              </a:solidFill>
              <a:ln w="9525">
                <a:noFill/>
                <a:round/>
                <a:headEnd/>
                <a:tailEnd/>
              </a:ln>
            </p:spPr>
            <p:txBody>
              <a:bodyPr tIns="91440" bIns="91440"/>
              <a:lstStyle/>
              <a:p>
                <a:endParaRPr lang="en-US"/>
              </a:p>
            </p:txBody>
          </p:sp>
          <p:sp>
            <p:nvSpPr>
              <p:cNvPr id="23391" name="Line 1000"/>
              <p:cNvSpPr>
                <a:spLocks noChangeShapeType="1"/>
              </p:cNvSpPr>
              <p:nvPr/>
            </p:nvSpPr>
            <p:spPr bwMode="auto">
              <a:xfrm flipH="1" flipV="1">
                <a:off x="1952" y="2585"/>
                <a:ext cx="6" cy="6"/>
              </a:xfrm>
              <a:prstGeom prst="line">
                <a:avLst/>
              </a:prstGeom>
              <a:noFill/>
              <a:ln w="19050">
                <a:solidFill>
                  <a:srgbClr val="FA8086"/>
                </a:solidFill>
                <a:round/>
                <a:headEnd/>
                <a:tailEnd/>
              </a:ln>
            </p:spPr>
            <p:txBody>
              <a:bodyPr tIns="91440" bIns="91440"/>
              <a:lstStyle/>
              <a:p>
                <a:endParaRPr lang="en-US"/>
              </a:p>
            </p:txBody>
          </p:sp>
          <p:sp>
            <p:nvSpPr>
              <p:cNvPr id="23392" name="Freeform 1001"/>
              <p:cNvSpPr>
                <a:spLocks/>
              </p:cNvSpPr>
              <p:nvPr/>
            </p:nvSpPr>
            <p:spPr bwMode="auto">
              <a:xfrm>
                <a:off x="1862" y="2219"/>
                <a:ext cx="48" cy="24"/>
              </a:xfrm>
              <a:custGeom>
                <a:avLst/>
                <a:gdLst>
                  <a:gd name="T0" fmla="*/ 24 w 48"/>
                  <a:gd name="T1" fmla="*/ 24 h 24"/>
                  <a:gd name="T2" fmla="*/ 36 w 48"/>
                  <a:gd name="T3" fmla="*/ 24 h 24"/>
                  <a:gd name="T4" fmla="*/ 42 w 48"/>
                  <a:gd name="T5" fmla="*/ 18 h 24"/>
                  <a:gd name="T6" fmla="*/ 48 w 48"/>
                  <a:gd name="T7" fmla="*/ 12 h 24"/>
                  <a:gd name="T8" fmla="*/ 48 w 48"/>
                  <a:gd name="T9" fmla="*/ 12 h 24"/>
                  <a:gd name="T10" fmla="*/ 42 w 48"/>
                  <a:gd name="T11" fmla="*/ 6 h 24"/>
                  <a:gd name="T12" fmla="*/ 36 w 48"/>
                  <a:gd name="T13" fmla="*/ 6 h 24"/>
                  <a:gd name="T14" fmla="*/ 24 w 48"/>
                  <a:gd name="T15" fmla="*/ 0 h 24"/>
                  <a:gd name="T16" fmla="*/ 24 w 48"/>
                  <a:gd name="T17" fmla="*/ 0 h 24"/>
                  <a:gd name="T18" fmla="*/ 12 w 48"/>
                  <a:gd name="T19" fmla="*/ 6 h 24"/>
                  <a:gd name="T20" fmla="*/ 0 w 48"/>
                  <a:gd name="T21" fmla="*/ 6 h 24"/>
                  <a:gd name="T22" fmla="*/ 0 w 48"/>
                  <a:gd name="T23" fmla="*/ 12 h 24"/>
                  <a:gd name="T24" fmla="*/ 0 w 48"/>
                  <a:gd name="T25" fmla="*/ 12 h 24"/>
                  <a:gd name="T26" fmla="*/ 0 w 48"/>
                  <a:gd name="T27" fmla="*/ 18 h 24"/>
                  <a:gd name="T28" fmla="*/ 12 w 48"/>
                  <a:gd name="T29" fmla="*/ 24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24"/>
                    </a:lnTo>
                    <a:lnTo>
                      <a:pt x="42" y="18"/>
                    </a:lnTo>
                    <a:lnTo>
                      <a:pt x="48" y="12"/>
                    </a:lnTo>
                    <a:lnTo>
                      <a:pt x="42" y="6"/>
                    </a:lnTo>
                    <a:lnTo>
                      <a:pt x="36" y="6"/>
                    </a:lnTo>
                    <a:lnTo>
                      <a:pt x="24" y="0"/>
                    </a:lnTo>
                    <a:lnTo>
                      <a:pt x="12" y="6"/>
                    </a:lnTo>
                    <a:lnTo>
                      <a:pt x="0" y="6"/>
                    </a:lnTo>
                    <a:lnTo>
                      <a:pt x="0" y="12"/>
                    </a:lnTo>
                    <a:lnTo>
                      <a:pt x="0" y="18"/>
                    </a:lnTo>
                    <a:lnTo>
                      <a:pt x="12" y="24"/>
                    </a:lnTo>
                    <a:lnTo>
                      <a:pt x="24" y="24"/>
                    </a:lnTo>
                    <a:close/>
                  </a:path>
                </a:pathLst>
              </a:custGeom>
              <a:solidFill>
                <a:srgbClr val="FA8086"/>
              </a:solidFill>
              <a:ln w="9525">
                <a:noFill/>
                <a:round/>
                <a:headEnd/>
                <a:tailEnd/>
              </a:ln>
            </p:spPr>
            <p:txBody>
              <a:bodyPr tIns="91440" bIns="91440"/>
              <a:lstStyle/>
              <a:p>
                <a:endParaRPr lang="en-US"/>
              </a:p>
            </p:txBody>
          </p:sp>
          <p:sp>
            <p:nvSpPr>
              <p:cNvPr id="23393" name="Rectangle 1002"/>
              <p:cNvSpPr>
                <a:spLocks noChangeArrowheads="1"/>
              </p:cNvSpPr>
              <p:nvPr/>
            </p:nvSpPr>
            <p:spPr bwMode="auto">
              <a:xfrm>
                <a:off x="1880" y="2249"/>
                <a:ext cx="6" cy="18"/>
              </a:xfrm>
              <a:prstGeom prst="rect">
                <a:avLst/>
              </a:prstGeom>
              <a:solidFill>
                <a:srgbClr val="FA8086"/>
              </a:solidFill>
              <a:ln w="9525">
                <a:noFill/>
                <a:miter lim="800000"/>
                <a:headEnd/>
                <a:tailEnd/>
              </a:ln>
            </p:spPr>
            <p:txBody>
              <a:bodyPr tIns="91440" bIns="91440"/>
              <a:lstStyle/>
              <a:p>
                <a:endParaRPr lang="en-US"/>
              </a:p>
            </p:txBody>
          </p:sp>
          <p:sp>
            <p:nvSpPr>
              <p:cNvPr id="23394" name="Line 1003"/>
              <p:cNvSpPr>
                <a:spLocks noChangeShapeType="1"/>
              </p:cNvSpPr>
              <p:nvPr/>
            </p:nvSpPr>
            <p:spPr bwMode="auto">
              <a:xfrm>
                <a:off x="1886" y="2237"/>
                <a:ext cx="1" cy="12"/>
              </a:xfrm>
              <a:prstGeom prst="line">
                <a:avLst/>
              </a:prstGeom>
              <a:noFill/>
              <a:ln w="19050">
                <a:solidFill>
                  <a:srgbClr val="FA8086"/>
                </a:solidFill>
                <a:round/>
                <a:headEnd/>
                <a:tailEnd/>
              </a:ln>
            </p:spPr>
            <p:txBody>
              <a:bodyPr tIns="91440" bIns="91440"/>
              <a:lstStyle/>
              <a:p>
                <a:endParaRPr lang="en-US"/>
              </a:p>
            </p:txBody>
          </p:sp>
          <p:sp>
            <p:nvSpPr>
              <p:cNvPr id="23395" name="Freeform 1004"/>
              <p:cNvSpPr>
                <a:spLocks/>
              </p:cNvSpPr>
              <p:nvPr/>
            </p:nvSpPr>
            <p:spPr bwMode="auto">
              <a:xfrm>
                <a:off x="1784" y="2231"/>
                <a:ext cx="48" cy="30"/>
              </a:xfrm>
              <a:custGeom>
                <a:avLst/>
                <a:gdLst>
                  <a:gd name="T0" fmla="*/ 24 w 48"/>
                  <a:gd name="T1" fmla="*/ 24 h 30"/>
                  <a:gd name="T2" fmla="*/ 36 w 48"/>
                  <a:gd name="T3" fmla="*/ 18 h 30"/>
                  <a:gd name="T4" fmla="*/ 42 w 48"/>
                  <a:gd name="T5" fmla="*/ 12 h 30"/>
                  <a:gd name="T6" fmla="*/ 48 w 48"/>
                  <a:gd name="T7" fmla="*/ 6 h 30"/>
                  <a:gd name="T8" fmla="*/ 48 w 48"/>
                  <a:gd name="T9" fmla="*/ 6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2 w 48"/>
                  <a:gd name="T29" fmla="*/ 30 h 30"/>
                  <a:gd name="T30" fmla="*/ 24 w 48"/>
                  <a:gd name="T31" fmla="*/ 24 h 30"/>
                  <a:gd name="T32" fmla="*/ 24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24"/>
                    </a:moveTo>
                    <a:lnTo>
                      <a:pt x="36" y="18"/>
                    </a:lnTo>
                    <a:lnTo>
                      <a:pt x="42" y="12"/>
                    </a:lnTo>
                    <a:lnTo>
                      <a:pt x="48" y="6"/>
                    </a:lnTo>
                    <a:lnTo>
                      <a:pt x="42" y="0"/>
                    </a:lnTo>
                    <a:lnTo>
                      <a:pt x="30" y="0"/>
                    </a:lnTo>
                    <a:lnTo>
                      <a:pt x="18" y="6"/>
                    </a:lnTo>
                    <a:lnTo>
                      <a:pt x="6" y="12"/>
                    </a:lnTo>
                    <a:lnTo>
                      <a:pt x="0" y="18"/>
                    </a:lnTo>
                    <a:lnTo>
                      <a:pt x="0" y="24"/>
                    </a:lnTo>
                    <a:lnTo>
                      <a:pt x="6" y="30"/>
                    </a:lnTo>
                    <a:lnTo>
                      <a:pt x="12" y="30"/>
                    </a:lnTo>
                    <a:lnTo>
                      <a:pt x="24" y="24"/>
                    </a:lnTo>
                    <a:close/>
                  </a:path>
                </a:pathLst>
              </a:custGeom>
              <a:solidFill>
                <a:srgbClr val="FA8086"/>
              </a:solidFill>
              <a:ln w="9525">
                <a:noFill/>
                <a:round/>
                <a:headEnd/>
                <a:tailEnd/>
              </a:ln>
            </p:spPr>
            <p:txBody>
              <a:bodyPr tIns="91440" bIns="91440"/>
              <a:lstStyle/>
              <a:p>
                <a:endParaRPr lang="en-US"/>
              </a:p>
            </p:txBody>
          </p:sp>
          <p:sp>
            <p:nvSpPr>
              <p:cNvPr id="23396" name="Freeform 1005"/>
              <p:cNvSpPr>
                <a:spLocks/>
              </p:cNvSpPr>
              <p:nvPr/>
            </p:nvSpPr>
            <p:spPr bwMode="auto">
              <a:xfrm>
                <a:off x="1808" y="2261"/>
                <a:ext cx="18" cy="18"/>
              </a:xfrm>
              <a:custGeom>
                <a:avLst/>
                <a:gdLst>
                  <a:gd name="T0" fmla="*/ 18 w 18"/>
                  <a:gd name="T1" fmla="*/ 18 h 18"/>
                  <a:gd name="T2" fmla="*/ 6 w 18"/>
                  <a:gd name="T3" fmla="*/ 0 h 18"/>
                  <a:gd name="T4" fmla="*/ 0 w 18"/>
                  <a:gd name="T5" fmla="*/ 0 h 18"/>
                  <a:gd name="T6" fmla="*/ 6 w 18"/>
                  <a:gd name="T7" fmla="*/ 18 h 18"/>
                  <a:gd name="T8" fmla="*/ 18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8"/>
                    </a:moveTo>
                    <a:lnTo>
                      <a:pt x="6" y="0"/>
                    </a:lnTo>
                    <a:lnTo>
                      <a:pt x="0" y="0"/>
                    </a:lnTo>
                    <a:lnTo>
                      <a:pt x="6" y="18"/>
                    </a:lnTo>
                    <a:lnTo>
                      <a:pt x="18" y="18"/>
                    </a:lnTo>
                    <a:close/>
                  </a:path>
                </a:pathLst>
              </a:custGeom>
              <a:solidFill>
                <a:srgbClr val="FA8086"/>
              </a:solidFill>
              <a:ln w="9525">
                <a:noFill/>
                <a:round/>
                <a:headEnd/>
                <a:tailEnd/>
              </a:ln>
            </p:spPr>
            <p:txBody>
              <a:bodyPr tIns="91440" bIns="91440"/>
              <a:lstStyle/>
              <a:p>
                <a:endParaRPr lang="en-US"/>
              </a:p>
            </p:txBody>
          </p:sp>
          <p:sp>
            <p:nvSpPr>
              <p:cNvPr id="23397" name="Line 1006"/>
              <p:cNvSpPr>
                <a:spLocks noChangeShapeType="1"/>
              </p:cNvSpPr>
              <p:nvPr/>
            </p:nvSpPr>
            <p:spPr bwMode="auto">
              <a:xfrm>
                <a:off x="1808" y="2255"/>
                <a:ext cx="6" cy="6"/>
              </a:xfrm>
              <a:prstGeom prst="line">
                <a:avLst/>
              </a:prstGeom>
              <a:noFill/>
              <a:ln w="19050">
                <a:solidFill>
                  <a:srgbClr val="FA8086"/>
                </a:solidFill>
                <a:round/>
                <a:headEnd/>
                <a:tailEnd/>
              </a:ln>
            </p:spPr>
            <p:txBody>
              <a:bodyPr tIns="91440" bIns="91440"/>
              <a:lstStyle/>
              <a:p>
                <a:endParaRPr lang="en-US"/>
              </a:p>
            </p:txBody>
          </p:sp>
          <p:sp>
            <p:nvSpPr>
              <p:cNvPr id="23398" name="Freeform 1007"/>
              <p:cNvSpPr>
                <a:spLocks/>
              </p:cNvSpPr>
              <p:nvPr/>
            </p:nvSpPr>
            <p:spPr bwMode="auto">
              <a:xfrm>
                <a:off x="1718" y="2267"/>
                <a:ext cx="42" cy="42"/>
              </a:xfrm>
              <a:custGeom>
                <a:avLst/>
                <a:gdLst>
                  <a:gd name="T0" fmla="*/ 30 w 42"/>
                  <a:gd name="T1" fmla="*/ 30 h 42"/>
                  <a:gd name="T2" fmla="*/ 36 w 42"/>
                  <a:gd name="T3" fmla="*/ 18 h 42"/>
                  <a:gd name="T4" fmla="*/ 42 w 42"/>
                  <a:gd name="T5" fmla="*/ 12 h 42"/>
                  <a:gd name="T6" fmla="*/ 42 w 42"/>
                  <a:gd name="T7" fmla="*/ 6 h 42"/>
                  <a:gd name="T8" fmla="*/ 42 w 42"/>
                  <a:gd name="T9" fmla="*/ 6 h 42"/>
                  <a:gd name="T10" fmla="*/ 36 w 42"/>
                  <a:gd name="T11" fmla="*/ 0 h 42"/>
                  <a:gd name="T12" fmla="*/ 24 w 42"/>
                  <a:gd name="T13" fmla="*/ 6 h 42"/>
                  <a:gd name="T14" fmla="*/ 12 w 42"/>
                  <a:gd name="T15" fmla="*/ 12 h 42"/>
                  <a:gd name="T16" fmla="*/ 12 w 42"/>
                  <a:gd name="T17" fmla="*/ 12 h 42"/>
                  <a:gd name="T18" fmla="*/ 6 w 42"/>
                  <a:gd name="T19" fmla="*/ 24 h 42"/>
                  <a:gd name="T20" fmla="*/ 0 w 42"/>
                  <a:gd name="T21" fmla="*/ 30 h 42"/>
                  <a:gd name="T22" fmla="*/ 6 w 42"/>
                  <a:gd name="T23" fmla="*/ 36 h 42"/>
                  <a:gd name="T24" fmla="*/ 6 w 42"/>
                  <a:gd name="T25" fmla="*/ 36 h 42"/>
                  <a:gd name="T26" fmla="*/ 12 w 42"/>
                  <a:gd name="T27" fmla="*/ 42 h 42"/>
                  <a:gd name="T28" fmla="*/ 18 w 42"/>
                  <a:gd name="T29" fmla="*/ 36 h 42"/>
                  <a:gd name="T30" fmla="*/ 30 w 42"/>
                  <a:gd name="T31" fmla="*/ 30 h 42"/>
                  <a:gd name="T32" fmla="*/ 30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30"/>
                    </a:moveTo>
                    <a:lnTo>
                      <a:pt x="36" y="18"/>
                    </a:lnTo>
                    <a:lnTo>
                      <a:pt x="42" y="12"/>
                    </a:lnTo>
                    <a:lnTo>
                      <a:pt x="42" y="6"/>
                    </a:lnTo>
                    <a:lnTo>
                      <a:pt x="36" y="0"/>
                    </a:lnTo>
                    <a:lnTo>
                      <a:pt x="24" y="6"/>
                    </a:lnTo>
                    <a:lnTo>
                      <a:pt x="12" y="12"/>
                    </a:lnTo>
                    <a:lnTo>
                      <a:pt x="6" y="24"/>
                    </a:lnTo>
                    <a:lnTo>
                      <a:pt x="0" y="30"/>
                    </a:lnTo>
                    <a:lnTo>
                      <a:pt x="6" y="36"/>
                    </a:lnTo>
                    <a:lnTo>
                      <a:pt x="12" y="42"/>
                    </a:lnTo>
                    <a:lnTo>
                      <a:pt x="18" y="36"/>
                    </a:lnTo>
                    <a:lnTo>
                      <a:pt x="30" y="30"/>
                    </a:lnTo>
                    <a:close/>
                  </a:path>
                </a:pathLst>
              </a:custGeom>
              <a:solidFill>
                <a:srgbClr val="FA8086"/>
              </a:solidFill>
              <a:ln w="9525">
                <a:noFill/>
                <a:round/>
                <a:headEnd/>
                <a:tailEnd/>
              </a:ln>
            </p:spPr>
            <p:txBody>
              <a:bodyPr tIns="91440" bIns="91440"/>
              <a:lstStyle/>
              <a:p>
                <a:endParaRPr lang="en-US"/>
              </a:p>
            </p:txBody>
          </p:sp>
          <p:sp>
            <p:nvSpPr>
              <p:cNvPr id="23399" name="Freeform 1008"/>
              <p:cNvSpPr>
                <a:spLocks/>
              </p:cNvSpPr>
              <p:nvPr/>
            </p:nvSpPr>
            <p:spPr bwMode="auto">
              <a:xfrm>
                <a:off x="1748" y="2297"/>
                <a:ext cx="24" cy="18"/>
              </a:xfrm>
              <a:custGeom>
                <a:avLst/>
                <a:gdLst>
                  <a:gd name="T0" fmla="*/ 24 w 24"/>
                  <a:gd name="T1" fmla="*/ 12 h 18"/>
                  <a:gd name="T2" fmla="*/ 6 w 24"/>
                  <a:gd name="T3" fmla="*/ 0 h 18"/>
                  <a:gd name="T4" fmla="*/ 0 w 24"/>
                  <a:gd name="T5" fmla="*/ 6 h 18"/>
                  <a:gd name="T6" fmla="*/ 18 w 24"/>
                  <a:gd name="T7" fmla="*/ 18 h 18"/>
                  <a:gd name="T8" fmla="*/ 24 w 24"/>
                  <a:gd name="T9" fmla="*/ 1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2"/>
                    </a:moveTo>
                    <a:lnTo>
                      <a:pt x="6" y="0"/>
                    </a:lnTo>
                    <a:lnTo>
                      <a:pt x="0" y="6"/>
                    </a:lnTo>
                    <a:lnTo>
                      <a:pt x="18" y="18"/>
                    </a:lnTo>
                    <a:lnTo>
                      <a:pt x="24" y="12"/>
                    </a:lnTo>
                    <a:close/>
                  </a:path>
                </a:pathLst>
              </a:custGeom>
              <a:solidFill>
                <a:srgbClr val="FA8086"/>
              </a:solidFill>
              <a:ln w="9525">
                <a:noFill/>
                <a:round/>
                <a:headEnd/>
                <a:tailEnd/>
              </a:ln>
            </p:spPr>
            <p:txBody>
              <a:bodyPr tIns="91440" bIns="91440"/>
              <a:lstStyle/>
              <a:p>
                <a:endParaRPr lang="en-US"/>
              </a:p>
            </p:txBody>
          </p:sp>
        </p:grpSp>
        <p:grpSp>
          <p:nvGrpSpPr>
            <p:cNvPr id="8" name="Group 1009"/>
            <p:cNvGrpSpPr>
              <a:grpSpLocks/>
            </p:cNvGrpSpPr>
            <p:nvPr/>
          </p:nvGrpSpPr>
          <p:grpSpPr bwMode="auto">
            <a:xfrm>
              <a:off x="1682" y="1307"/>
              <a:ext cx="2634" cy="1062"/>
              <a:chOff x="1682" y="1307"/>
              <a:chExt cx="2634" cy="1062"/>
            </a:xfrm>
          </p:grpSpPr>
          <p:sp>
            <p:nvSpPr>
              <p:cNvPr id="23000" name="Line 1010"/>
              <p:cNvSpPr>
                <a:spLocks noChangeShapeType="1"/>
              </p:cNvSpPr>
              <p:nvPr/>
            </p:nvSpPr>
            <p:spPr bwMode="auto">
              <a:xfrm>
                <a:off x="1748" y="2291"/>
                <a:ext cx="6" cy="6"/>
              </a:xfrm>
              <a:prstGeom prst="line">
                <a:avLst/>
              </a:prstGeom>
              <a:noFill/>
              <a:ln w="19050">
                <a:solidFill>
                  <a:srgbClr val="FA8086"/>
                </a:solidFill>
                <a:round/>
                <a:headEnd/>
                <a:tailEnd/>
              </a:ln>
            </p:spPr>
            <p:txBody>
              <a:bodyPr tIns="91440" bIns="91440"/>
              <a:lstStyle/>
              <a:p>
                <a:endParaRPr lang="en-US"/>
              </a:p>
            </p:txBody>
          </p:sp>
          <p:sp>
            <p:nvSpPr>
              <p:cNvPr id="23001" name="Freeform 1011"/>
              <p:cNvSpPr>
                <a:spLocks/>
              </p:cNvSpPr>
              <p:nvPr/>
            </p:nvSpPr>
            <p:spPr bwMode="auto">
              <a:xfrm>
                <a:off x="1682" y="2327"/>
                <a:ext cx="24" cy="42"/>
              </a:xfrm>
              <a:custGeom>
                <a:avLst/>
                <a:gdLst>
                  <a:gd name="T0" fmla="*/ 24 w 24"/>
                  <a:gd name="T1" fmla="*/ 24 h 42"/>
                  <a:gd name="T2" fmla="*/ 24 w 24"/>
                  <a:gd name="T3" fmla="*/ 12 h 42"/>
                  <a:gd name="T4" fmla="*/ 24 w 24"/>
                  <a:gd name="T5" fmla="*/ 6 h 42"/>
                  <a:gd name="T6" fmla="*/ 24 w 24"/>
                  <a:gd name="T7" fmla="*/ 0 h 42"/>
                  <a:gd name="T8" fmla="*/ 24 w 24"/>
                  <a:gd name="T9" fmla="*/ 0 h 42"/>
                  <a:gd name="T10" fmla="*/ 18 w 24"/>
                  <a:gd name="T11" fmla="*/ 0 h 42"/>
                  <a:gd name="T12" fmla="*/ 6 w 24"/>
                  <a:gd name="T13" fmla="*/ 6 h 42"/>
                  <a:gd name="T14" fmla="*/ 0 w 24"/>
                  <a:gd name="T15" fmla="*/ 12 h 42"/>
                  <a:gd name="T16" fmla="*/ 0 w 24"/>
                  <a:gd name="T17" fmla="*/ 12 h 42"/>
                  <a:gd name="T18" fmla="*/ 0 w 24"/>
                  <a:gd name="T19" fmla="*/ 24 h 42"/>
                  <a:gd name="T20" fmla="*/ 0 w 24"/>
                  <a:gd name="T21" fmla="*/ 36 h 42"/>
                  <a:gd name="T22" fmla="*/ 0 w 24"/>
                  <a:gd name="T23" fmla="*/ 42 h 42"/>
                  <a:gd name="T24" fmla="*/ 0 w 24"/>
                  <a:gd name="T25" fmla="*/ 42 h 42"/>
                  <a:gd name="T26" fmla="*/ 12 w 24"/>
                  <a:gd name="T27" fmla="*/ 42 h 42"/>
                  <a:gd name="T28" fmla="*/ 18 w 24"/>
                  <a:gd name="T29" fmla="*/ 30 h 42"/>
                  <a:gd name="T30" fmla="*/ 24 w 24"/>
                  <a:gd name="T31" fmla="*/ 24 h 42"/>
                  <a:gd name="T32" fmla="*/ 24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24"/>
                    </a:moveTo>
                    <a:lnTo>
                      <a:pt x="24" y="12"/>
                    </a:lnTo>
                    <a:lnTo>
                      <a:pt x="24" y="6"/>
                    </a:lnTo>
                    <a:lnTo>
                      <a:pt x="24" y="0"/>
                    </a:lnTo>
                    <a:lnTo>
                      <a:pt x="18" y="0"/>
                    </a:lnTo>
                    <a:lnTo>
                      <a:pt x="6" y="6"/>
                    </a:lnTo>
                    <a:lnTo>
                      <a:pt x="0" y="12"/>
                    </a:lnTo>
                    <a:lnTo>
                      <a:pt x="0" y="24"/>
                    </a:lnTo>
                    <a:lnTo>
                      <a:pt x="0" y="36"/>
                    </a:lnTo>
                    <a:lnTo>
                      <a:pt x="0" y="42"/>
                    </a:lnTo>
                    <a:lnTo>
                      <a:pt x="12" y="42"/>
                    </a:lnTo>
                    <a:lnTo>
                      <a:pt x="18" y="30"/>
                    </a:lnTo>
                    <a:lnTo>
                      <a:pt x="24" y="24"/>
                    </a:lnTo>
                    <a:close/>
                  </a:path>
                </a:pathLst>
              </a:custGeom>
              <a:solidFill>
                <a:srgbClr val="FA8086"/>
              </a:solidFill>
              <a:ln w="9525">
                <a:noFill/>
                <a:round/>
                <a:headEnd/>
                <a:tailEnd/>
              </a:ln>
            </p:spPr>
            <p:txBody>
              <a:bodyPr tIns="91440" bIns="91440"/>
              <a:lstStyle/>
              <a:p>
                <a:endParaRPr lang="en-US"/>
              </a:p>
            </p:txBody>
          </p:sp>
          <p:sp>
            <p:nvSpPr>
              <p:cNvPr id="23002" name="Freeform 1012"/>
              <p:cNvSpPr>
                <a:spLocks/>
              </p:cNvSpPr>
              <p:nvPr/>
            </p:nvSpPr>
            <p:spPr bwMode="auto">
              <a:xfrm>
                <a:off x="1712" y="2345"/>
                <a:ext cx="18" cy="18"/>
              </a:xfrm>
              <a:custGeom>
                <a:avLst/>
                <a:gdLst>
                  <a:gd name="T0" fmla="*/ 18 w 18"/>
                  <a:gd name="T1" fmla="*/ 12 h 18"/>
                  <a:gd name="T2" fmla="*/ 0 w 18"/>
                  <a:gd name="T3" fmla="*/ 0 h 18"/>
                  <a:gd name="T4" fmla="*/ 0 w 18"/>
                  <a:gd name="T5" fmla="*/ 12 h 18"/>
                  <a:gd name="T6" fmla="*/ 18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0" y="0"/>
                    </a:lnTo>
                    <a:lnTo>
                      <a:pt x="0" y="12"/>
                    </a:lnTo>
                    <a:lnTo>
                      <a:pt x="18" y="18"/>
                    </a:lnTo>
                    <a:lnTo>
                      <a:pt x="18" y="12"/>
                    </a:lnTo>
                    <a:close/>
                  </a:path>
                </a:pathLst>
              </a:custGeom>
              <a:solidFill>
                <a:srgbClr val="FA8086"/>
              </a:solidFill>
              <a:ln w="9525">
                <a:noFill/>
                <a:round/>
                <a:headEnd/>
                <a:tailEnd/>
              </a:ln>
            </p:spPr>
            <p:txBody>
              <a:bodyPr tIns="91440" bIns="91440"/>
              <a:lstStyle/>
              <a:p>
                <a:endParaRPr lang="en-US"/>
              </a:p>
            </p:txBody>
          </p:sp>
          <p:sp>
            <p:nvSpPr>
              <p:cNvPr id="23003" name="Line 1013"/>
              <p:cNvSpPr>
                <a:spLocks noChangeShapeType="1"/>
              </p:cNvSpPr>
              <p:nvPr/>
            </p:nvSpPr>
            <p:spPr bwMode="auto">
              <a:xfrm>
                <a:off x="1700" y="2345"/>
                <a:ext cx="12" cy="6"/>
              </a:xfrm>
              <a:prstGeom prst="line">
                <a:avLst/>
              </a:prstGeom>
              <a:noFill/>
              <a:ln w="19050">
                <a:solidFill>
                  <a:srgbClr val="FA8086"/>
                </a:solidFill>
                <a:round/>
                <a:headEnd/>
                <a:tailEnd/>
              </a:ln>
            </p:spPr>
            <p:txBody>
              <a:bodyPr tIns="91440" bIns="91440"/>
              <a:lstStyle/>
              <a:p>
                <a:endParaRPr lang="en-US"/>
              </a:p>
            </p:txBody>
          </p:sp>
          <p:sp>
            <p:nvSpPr>
              <p:cNvPr id="23004" name="Freeform 1014"/>
              <p:cNvSpPr>
                <a:spLocks/>
              </p:cNvSpPr>
              <p:nvPr/>
            </p:nvSpPr>
            <p:spPr bwMode="auto">
              <a:xfrm>
                <a:off x="3842" y="1373"/>
                <a:ext cx="12" cy="18"/>
              </a:xfrm>
              <a:custGeom>
                <a:avLst/>
                <a:gdLst>
                  <a:gd name="T0" fmla="*/ 0 w 12"/>
                  <a:gd name="T1" fmla="*/ 12 h 18"/>
                  <a:gd name="T2" fmla="*/ 0 w 12"/>
                  <a:gd name="T3" fmla="*/ 18 h 18"/>
                  <a:gd name="T4" fmla="*/ 6 w 12"/>
                  <a:gd name="T5" fmla="*/ 18 h 18"/>
                  <a:gd name="T6" fmla="*/ 12 w 12"/>
                  <a:gd name="T7" fmla="*/ 18 h 18"/>
                  <a:gd name="T8" fmla="*/ 12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05" name="Freeform 1015"/>
              <p:cNvSpPr>
                <a:spLocks/>
              </p:cNvSpPr>
              <p:nvPr/>
            </p:nvSpPr>
            <p:spPr bwMode="auto">
              <a:xfrm>
                <a:off x="3842" y="1373"/>
                <a:ext cx="12" cy="18"/>
              </a:xfrm>
              <a:custGeom>
                <a:avLst/>
                <a:gdLst>
                  <a:gd name="T0" fmla="*/ 0 w 12"/>
                  <a:gd name="T1" fmla="*/ 12 h 18"/>
                  <a:gd name="T2" fmla="*/ 0 w 12"/>
                  <a:gd name="T3" fmla="*/ 18 h 18"/>
                  <a:gd name="T4" fmla="*/ 6 w 12"/>
                  <a:gd name="T5" fmla="*/ 18 h 18"/>
                  <a:gd name="T6" fmla="*/ 12 w 12"/>
                  <a:gd name="T7" fmla="*/ 18 h 18"/>
                  <a:gd name="T8" fmla="*/ 12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8"/>
                    </a:lnTo>
                    <a:lnTo>
                      <a:pt x="12"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06" name="Freeform 1016"/>
              <p:cNvSpPr>
                <a:spLocks/>
              </p:cNvSpPr>
              <p:nvPr/>
            </p:nvSpPr>
            <p:spPr bwMode="auto">
              <a:xfrm>
                <a:off x="3824" y="1385"/>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8" y="0"/>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23007" name="Freeform 1017"/>
              <p:cNvSpPr>
                <a:spLocks/>
              </p:cNvSpPr>
              <p:nvPr/>
            </p:nvSpPr>
            <p:spPr bwMode="auto">
              <a:xfrm>
                <a:off x="3824" y="1385"/>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8" y="0"/>
                    </a:lnTo>
                    <a:lnTo>
                      <a:pt x="12" y="0"/>
                    </a:lnTo>
                    <a:lnTo>
                      <a:pt x="6" y="0"/>
                    </a:lnTo>
                    <a:lnTo>
                      <a:pt x="0" y="0"/>
                    </a:lnTo>
                    <a:lnTo>
                      <a:pt x="0" y="6"/>
                    </a:lnTo>
                    <a:lnTo>
                      <a:pt x="6" y="12"/>
                    </a:lnTo>
                  </a:path>
                </a:pathLst>
              </a:custGeom>
              <a:noFill/>
              <a:ln w="9525">
                <a:solidFill>
                  <a:srgbClr val="000000"/>
                </a:solidFill>
                <a:prstDash val="solid"/>
                <a:round/>
                <a:headEnd/>
                <a:tailEnd/>
              </a:ln>
            </p:spPr>
            <p:txBody>
              <a:bodyPr tIns="91440" bIns="91440"/>
              <a:lstStyle/>
              <a:p>
                <a:endParaRPr lang="en-US"/>
              </a:p>
            </p:txBody>
          </p:sp>
          <p:sp>
            <p:nvSpPr>
              <p:cNvPr id="23008" name="Freeform 1018"/>
              <p:cNvSpPr>
                <a:spLocks/>
              </p:cNvSpPr>
              <p:nvPr/>
            </p:nvSpPr>
            <p:spPr bwMode="auto">
              <a:xfrm>
                <a:off x="3812" y="1391"/>
                <a:ext cx="12" cy="18"/>
              </a:xfrm>
              <a:custGeom>
                <a:avLst/>
                <a:gdLst>
                  <a:gd name="T0" fmla="*/ 0 w 12"/>
                  <a:gd name="T1" fmla="*/ 12 h 18"/>
                  <a:gd name="T2" fmla="*/ 6 w 12"/>
                  <a:gd name="T3" fmla="*/ 12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2"/>
                    </a:lnTo>
                    <a:lnTo>
                      <a:pt x="6" y="18"/>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09" name="Freeform 1019"/>
              <p:cNvSpPr>
                <a:spLocks/>
              </p:cNvSpPr>
              <p:nvPr/>
            </p:nvSpPr>
            <p:spPr bwMode="auto">
              <a:xfrm>
                <a:off x="3812" y="1391"/>
                <a:ext cx="12" cy="18"/>
              </a:xfrm>
              <a:custGeom>
                <a:avLst/>
                <a:gdLst>
                  <a:gd name="T0" fmla="*/ 0 w 12"/>
                  <a:gd name="T1" fmla="*/ 12 h 18"/>
                  <a:gd name="T2" fmla="*/ 6 w 12"/>
                  <a:gd name="T3" fmla="*/ 12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2"/>
                    </a:lnTo>
                    <a:lnTo>
                      <a:pt x="6" y="18"/>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10" name="Freeform 1020"/>
              <p:cNvSpPr>
                <a:spLocks/>
              </p:cNvSpPr>
              <p:nvPr/>
            </p:nvSpPr>
            <p:spPr bwMode="auto">
              <a:xfrm>
                <a:off x="3800" y="1403"/>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11" name="Freeform 1021"/>
              <p:cNvSpPr>
                <a:spLocks/>
              </p:cNvSpPr>
              <p:nvPr/>
            </p:nvSpPr>
            <p:spPr bwMode="auto">
              <a:xfrm>
                <a:off x="3800" y="1403"/>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12" name="Freeform 1022"/>
              <p:cNvSpPr>
                <a:spLocks/>
              </p:cNvSpPr>
              <p:nvPr/>
            </p:nvSpPr>
            <p:spPr bwMode="auto">
              <a:xfrm>
                <a:off x="3788" y="141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13" name="Freeform 1023"/>
              <p:cNvSpPr>
                <a:spLocks/>
              </p:cNvSpPr>
              <p:nvPr/>
            </p:nvSpPr>
            <p:spPr bwMode="auto">
              <a:xfrm>
                <a:off x="3788" y="141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14" name="Freeform 1024"/>
              <p:cNvSpPr>
                <a:spLocks/>
              </p:cNvSpPr>
              <p:nvPr/>
            </p:nvSpPr>
            <p:spPr bwMode="auto">
              <a:xfrm>
                <a:off x="3782" y="1427"/>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15" name="Freeform 1025"/>
              <p:cNvSpPr>
                <a:spLocks/>
              </p:cNvSpPr>
              <p:nvPr/>
            </p:nvSpPr>
            <p:spPr bwMode="auto">
              <a:xfrm>
                <a:off x="3782" y="1427"/>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16" name="Freeform 1026"/>
              <p:cNvSpPr>
                <a:spLocks/>
              </p:cNvSpPr>
              <p:nvPr/>
            </p:nvSpPr>
            <p:spPr bwMode="auto">
              <a:xfrm>
                <a:off x="3770" y="1439"/>
                <a:ext cx="18" cy="18"/>
              </a:xfrm>
              <a:custGeom>
                <a:avLst/>
                <a:gdLst>
                  <a:gd name="T0" fmla="*/ 6 w 18"/>
                  <a:gd name="T1" fmla="*/ 18 h 18"/>
                  <a:gd name="T2" fmla="*/ 12 w 18"/>
                  <a:gd name="T3" fmla="*/ 18 h 18"/>
                  <a:gd name="T4" fmla="*/ 12 w 18"/>
                  <a:gd name="T5" fmla="*/ 12 h 18"/>
                  <a:gd name="T6" fmla="*/ 18 w 18"/>
                  <a:gd name="T7" fmla="*/ 12 h 18"/>
                  <a:gd name="T8" fmla="*/ 18 w 18"/>
                  <a:gd name="T9" fmla="*/ 12 h 18"/>
                  <a:gd name="T10" fmla="*/ 18 w 18"/>
                  <a:gd name="T11" fmla="*/ 6 h 18"/>
                  <a:gd name="T12" fmla="*/ 18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2" y="12"/>
                    </a:lnTo>
                    <a:lnTo>
                      <a:pt x="18" y="12"/>
                    </a:lnTo>
                    <a:lnTo>
                      <a:pt x="18" y="6"/>
                    </a:lnTo>
                    <a:lnTo>
                      <a:pt x="12" y="0"/>
                    </a:lnTo>
                    <a:lnTo>
                      <a:pt x="6" y="0"/>
                    </a:lnTo>
                    <a:lnTo>
                      <a:pt x="6" y="6"/>
                    </a:lnTo>
                    <a:lnTo>
                      <a:pt x="0" y="6"/>
                    </a:lnTo>
                    <a:lnTo>
                      <a:pt x="0" y="12"/>
                    </a:lnTo>
                    <a:lnTo>
                      <a:pt x="6" y="12"/>
                    </a:lnTo>
                    <a:lnTo>
                      <a:pt x="6" y="18"/>
                    </a:lnTo>
                    <a:close/>
                  </a:path>
                </a:pathLst>
              </a:custGeom>
              <a:solidFill>
                <a:srgbClr val="FFFF4B"/>
              </a:solidFill>
              <a:ln w="9525">
                <a:noFill/>
                <a:round/>
                <a:headEnd/>
                <a:tailEnd/>
              </a:ln>
            </p:spPr>
            <p:txBody>
              <a:bodyPr tIns="91440" bIns="91440"/>
              <a:lstStyle/>
              <a:p>
                <a:endParaRPr lang="en-US"/>
              </a:p>
            </p:txBody>
          </p:sp>
          <p:sp>
            <p:nvSpPr>
              <p:cNvPr id="23017" name="Freeform 1027"/>
              <p:cNvSpPr>
                <a:spLocks/>
              </p:cNvSpPr>
              <p:nvPr/>
            </p:nvSpPr>
            <p:spPr bwMode="auto">
              <a:xfrm>
                <a:off x="3770" y="1439"/>
                <a:ext cx="18" cy="18"/>
              </a:xfrm>
              <a:custGeom>
                <a:avLst/>
                <a:gdLst>
                  <a:gd name="T0" fmla="*/ 6 w 18"/>
                  <a:gd name="T1" fmla="*/ 18 h 18"/>
                  <a:gd name="T2" fmla="*/ 12 w 18"/>
                  <a:gd name="T3" fmla="*/ 18 h 18"/>
                  <a:gd name="T4" fmla="*/ 12 w 18"/>
                  <a:gd name="T5" fmla="*/ 12 h 18"/>
                  <a:gd name="T6" fmla="*/ 18 w 18"/>
                  <a:gd name="T7" fmla="*/ 12 h 18"/>
                  <a:gd name="T8" fmla="*/ 18 w 18"/>
                  <a:gd name="T9" fmla="*/ 12 h 18"/>
                  <a:gd name="T10" fmla="*/ 18 w 18"/>
                  <a:gd name="T11" fmla="*/ 6 h 18"/>
                  <a:gd name="T12" fmla="*/ 18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2" y="12"/>
                    </a:lnTo>
                    <a:lnTo>
                      <a:pt x="18" y="12"/>
                    </a:lnTo>
                    <a:lnTo>
                      <a:pt x="18" y="6"/>
                    </a:lnTo>
                    <a:lnTo>
                      <a:pt x="12" y="0"/>
                    </a:lnTo>
                    <a:lnTo>
                      <a:pt x="6" y="0"/>
                    </a:lnTo>
                    <a:lnTo>
                      <a:pt x="6" y="6"/>
                    </a:lnTo>
                    <a:lnTo>
                      <a:pt x="0" y="6"/>
                    </a:lnTo>
                    <a:lnTo>
                      <a:pt x="0" y="12"/>
                    </a:lnTo>
                    <a:lnTo>
                      <a:pt x="6"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018" name="Freeform 1028"/>
              <p:cNvSpPr>
                <a:spLocks/>
              </p:cNvSpPr>
              <p:nvPr/>
            </p:nvSpPr>
            <p:spPr bwMode="auto">
              <a:xfrm>
                <a:off x="3758" y="1469"/>
                <a:ext cx="18" cy="18"/>
              </a:xfrm>
              <a:custGeom>
                <a:avLst/>
                <a:gdLst>
                  <a:gd name="T0" fmla="*/ 6 w 18"/>
                  <a:gd name="T1" fmla="*/ 18 h 18"/>
                  <a:gd name="T2" fmla="*/ 12 w 18"/>
                  <a:gd name="T3" fmla="*/ 18 h 18"/>
                  <a:gd name="T4" fmla="*/ 18 w 18"/>
                  <a:gd name="T5" fmla="*/ 12 h 18"/>
                  <a:gd name="T6" fmla="*/ 18 w 18"/>
                  <a:gd name="T7" fmla="*/ 12 h 18"/>
                  <a:gd name="T8" fmla="*/ 18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8" y="12"/>
                    </a:lnTo>
                    <a:lnTo>
                      <a:pt x="18" y="6"/>
                    </a:lnTo>
                    <a:lnTo>
                      <a:pt x="12" y="6"/>
                    </a:lnTo>
                    <a:lnTo>
                      <a:pt x="12" y="0"/>
                    </a:lnTo>
                    <a:lnTo>
                      <a:pt x="6" y="0"/>
                    </a:lnTo>
                    <a:lnTo>
                      <a:pt x="6" y="6"/>
                    </a:lnTo>
                    <a:lnTo>
                      <a:pt x="0" y="6"/>
                    </a:lnTo>
                    <a:lnTo>
                      <a:pt x="0" y="12"/>
                    </a:lnTo>
                    <a:lnTo>
                      <a:pt x="6" y="12"/>
                    </a:lnTo>
                    <a:lnTo>
                      <a:pt x="6" y="18"/>
                    </a:lnTo>
                    <a:close/>
                  </a:path>
                </a:pathLst>
              </a:custGeom>
              <a:solidFill>
                <a:srgbClr val="FFFF4B"/>
              </a:solidFill>
              <a:ln w="9525">
                <a:noFill/>
                <a:round/>
                <a:headEnd/>
                <a:tailEnd/>
              </a:ln>
            </p:spPr>
            <p:txBody>
              <a:bodyPr tIns="91440" bIns="91440"/>
              <a:lstStyle/>
              <a:p>
                <a:endParaRPr lang="en-US"/>
              </a:p>
            </p:txBody>
          </p:sp>
          <p:sp>
            <p:nvSpPr>
              <p:cNvPr id="23019" name="Freeform 1029"/>
              <p:cNvSpPr>
                <a:spLocks/>
              </p:cNvSpPr>
              <p:nvPr/>
            </p:nvSpPr>
            <p:spPr bwMode="auto">
              <a:xfrm>
                <a:off x="3758" y="1469"/>
                <a:ext cx="18" cy="18"/>
              </a:xfrm>
              <a:custGeom>
                <a:avLst/>
                <a:gdLst>
                  <a:gd name="T0" fmla="*/ 6 w 18"/>
                  <a:gd name="T1" fmla="*/ 18 h 18"/>
                  <a:gd name="T2" fmla="*/ 12 w 18"/>
                  <a:gd name="T3" fmla="*/ 18 h 18"/>
                  <a:gd name="T4" fmla="*/ 18 w 18"/>
                  <a:gd name="T5" fmla="*/ 12 h 18"/>
                  <a:gd name="T6" fmla="*/ 18 w 18"/>
                  <a:gd name="T7" fmla="*/ 12 h 18"/>
                  <a:gd name="T8" fmla="*/ 18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8" y="12"/>
                    </a:lnTo>
                    <a:lnTo>
                      <a:pt x="18" y="6"/>
                    </a:lnTo>
                    <a:lnTo>
                      <a:pt x="12" y="6"/>
                    </a:lnTo>
                    <a:lnTo>
                      <a:pt x="12" y="0"/>
                    </a:lnTo>
                    <a:lnTo>
                      <a:pt x="6" y="0"/>
                    </a:lnTo>
                    <a:lnTo>
                      <a:pt x="6" y="6"/>
                    </a:lnTo>
                    <a:lnTo>
                      <a:pt x="0" y="6"/>
                    </a:lnTo>
                    <a:lnTo>
                      <a:pt x="0" y="12"/>
                    </a:lnTo>
                    <a:lnTo>
                      <a:pt x="6" y="12"/>
                    </a:lnTo>
                    <a:lnTo>
                      <a:pt x="6" y="18"/>
                    </a:lnTo>
                  </a:path>
                </a:pathLst>
              </a:custGeom>
              <a:noFill/>
              <a:ln w="9525">
                <a:solidFill>
                  <a:srgbClr val="000000"/>
                </a:solidFill>
                <a:prstDash val="solid"/>
                <a:round/>
                <a:headEnd/>
                <a:tailEnd/>
              </a:ln>
            </p:spPr>
            <p:txBody>
              <a:bodyPr tIns="91440" bIns="91440"/>
              <a:lstStyle/>
              <a:p>
                <a:endParaRPr lang="en-US"/>
              </a:p>
            </p:txBody>
          </p:sp>
          <p:sp>
            <p:nvSpPr>
              <p:cNvPr id="23020" name="Freeform 1030"/>
              <p:cNvSpPr>
                <a:spLocks/>
              </p:cNvSpPr>
              <p:nvPr/>
            </p:nvSpPr>
            <p:spPr bwMode="auto">
              <a:xfrm>
                <a:off x="3758" y="1487"/>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23021" name="Freeform 1031"/>
              <p:cNvSpPr>
                <a:spLocks/>
              </p:cNvSpPr>
              <p:nvPr/>
            </p:nvSpPr>
            <p:spPr bwMode="auto">
              <a:xfrm>
                <a:off x="3758" y="1487"/>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prstDash val="solid"/>
                <a:round/>
                <a:headEnd/>
                <a:tailEnd/>
              </a:ln>
            </p:spPr>
            <p:txBody>
              <a:bodyPr tIns="91440" bIns="91440"/>
              <a:lstStyle/>
              <a:p>
                <a:endParaRPr lang="en-US"/>
              </a:p>
            </p:txBody>
          </p:sp>
          <p:sp>
            <p:nvSpPr>
              <p:cNvPr id="23022" name="Freeform 1032"/>
              <p:cNvSpPr>
                <a:spLocks/>
              </p:cNvSpPr>
              <p:nvPr/>
            </p:nvSpPr>
            <p:spPr bwMode="auto">
              <a:xfrm>
                <a:off x="3896" y="16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23023" name="Freeform 1033"/>
              <p:cNvSpPr>
                <a:spLocks/>
              </p:cNvSpPr>
              <p:nvPr/>
            </p:nvSpPr>
            <p:spPr bwMode="auto">
              <a:xfrm>
                <a:off x="3896" y="16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3024" name="Freeform 1034"/>
              <p:cNvSpPr>
                <a:spLocks/>
              </p:cNvSpPr>
              <p:nvPr/>
            </p:nvSpPr>
            <p:spPr bwMode="auto">
              <a:xfrm>
                <a:off x="3932" y="1649"/>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025" name="Freeform 1035"/>
              <p:cNvSpPr>
                <a:spLocks/>
              </p:cNvSpPr>
              <p:nvPr/>
            </p:nvSpPr>
            <p:spPr bwMode="auto">
              <a:xfrm>
                <a:off x="3932" y="1649"/>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026" name="Freeform 1036"/>
              <p:cNvSpPr>
                <a:spLocks/>
              </p:cNvSpPr>
              <p:nvPr/>
            </p:nvSpPr>
            <p:spPr bwMode="auto">
              <a:xfrm>
                <a:off x="3950" y="1643"/>
                <a:ext cx="12" cy="12"/>
              </a:xfrm>
              <a:custGeom>
                <a:avLst/>
                <a:gdLst>
                  <a:gd name="T0" fmla="*/ 12 w 12"/>
                  <a:gd name="T1" fmla="*/ 6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23027" name="Freeform 1037"/>
              <p:cNvSpPr>
                <a:spLocks/>
              </p:cNvSpPr>
              <p:nvPr/>
            </p:nvSpPr>
            <p:spPr bwMode="auto">
              <a:xfrm>
                <a:off x="3950" y="1643"/>
                <a:ext cx="12" cy="12"/>
              </a:xfrm>
              <a:custGeom>
                <a:avLst/>
                <a:gdLst>
                  <a:gd name="T0" fmla="*/ 12 w 12"/>
                  <a:gd name="T1" fmla="*/ 6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3028" name="Freeform 1038"/>
              <p:cNvSpPr>
                <a:spLocks/>
              </p:cNvSpPr>
              <p:nvPr/>
            </p:nvSpPr>
            <p:spPr bwMode="auto">
              <a:xfrm>
                <a:off x="3980" y="1631"/>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029" name="Freeform 1039"/>
              <p:cNvSpPr>
                <a:spLocks/>
              </p:cNvSpPr>
              <p:nvPr/>
            </p:nvSpPr>
            <p:spPr bwMode="auto">
              <a:xfrm>
                <a:off x="3980" y="1631"/>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030" name="Freeform 1040"/>
              <p:cNvSpPr>
                <a:spLocks/>
              </p:cNvSpPr>
              <p:nvPr/>
            </p:nvSpPr>
            <p:spPr bwMode="auto">
              <a:xfrm>
                <a:off x="3992" y="1619"/>
                <a:ext cx="18" cy="18"/>
              </a:xfrm>
              <a:custGeom>
                <a:avLst/>
                <a:gdLst>
                  <a:gd name="T0" fmla="*/ 12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0 w 18"/>
                  <a:gd name="T15" fmla="*/ 12 h 18"/>
                  <a:gd name="T16" fmla="*/ 0 w 18"/>
                  <a:gd name="T17" fmla="*/ 12 h 18"/>
                  <a:gd name="T18" fmla="*/ 6 w 18"/>
                  <a:gd name="T19" fmla="*/ 18 h 18"/>
                  <a:gd name="T20" fmla="*/ 6 w 18"/>
                  <a:gd name="T21" fmla="*/ 18 h 18"/>
                  <a:gd name="T22" fmla="*/ 12 w 18"/>
                  <a:gd name="T23" fmla="*/ 12 h 18"/>
                  <a:gd name="T24" fmla="*/ 12 w 18"/>
                  <a:gd name="T25" fmla="*/ 12 h 18"/>
                  <a:gd name="T26" fmla="*/ 12 w 18"/>
                  <a:gd name="T27" fmla="*/ 12 h 18"/>
                  <a:gd name="T28" fmla="*/ 18 w 18"/>
                  <a:gd name="T29" fmla="*/ 6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0"/>
                    </a:lnTo>
                    <a:lnTo>
                      <a:pt x="6" y="0"/>
                    </a:lnTo>
                    <a:lnTo>
                      <a:pt x="6" y="6"/>
                    </a:lnTo>
                    <a:lnTo>
                      <a:pt x="0" y="6"/>
                    </a:lnTo>
                    <a:lnTo>
                      <a:pt x="0" y="12"/>
                    </a:lnTo>
                    <a:lnTo>
                      <a:pt x="6" y="18"/>
                    </a:lnTo>
                    <a:lnTo>
                      <a:pt x="12" y="12"/>
                    </a:lnTo>
                    <a:lnTo>
                      <a:pt x="18" y="6"/>
                    </a:lnTo>
                    <a:lnTo>
                      <a:pt x="12" y="6"/>
                    </a:lnTo>
                    <a:close/>
                  </a:path>
                </a:pathLst>
              </a:custGeom>
              <a:solidFill>
                <a:srgbClr val="FFFF4B"/>
              </a:solidFill>
              <a:ln w="9525">
                <a:noFill/>
                <a:round/>
                <a:headEnd/>
                <a:tailEnd/>
              </a:ln>
            </p:spPr>
            <p:txBody>
              <a:bodyPr tIns="91440" bIns="91440"/>
              <a:lstStyle/>
              <a:p>
                <a:endParaRPr lang="en-US"/>
              </a:p>
            </p:txBody>
          </p:sp>
          <p:sp>
            <p:nvSpPr>
              <p:cNvPr id="23031" name="Freeform 1041"/>
              <p:cNvSpPr>
                <a:spLocks/>
              </p:cNvSpPr>
              <p:nvPr/>
            </p:nvSpPr>
            <p:spPr bwMode="auto">
              <a:xfrm>
                <a:off x="3992" y="1619"/>
                <a:ext cx="18" cy="18"/>
              </a:xfrm>
              <a:custGeom>
                <a:avLst/>
                <a:gdLst>
                  <a:gd name="T0" fmla="*/ 12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0 w 18"/>
                  <a:gd name="T15" fmla="*/ 12 h 18"/>
                  <a:gd name="T16" fmla="*/ 0 w 18"/>
                  <a:gd name="T17" fmla="*/ 12 h 18"/>
                  <a:gd name="T18" fmla="*/ 6 w 18"/>
                  <a:gd name="T19" fmla="*/ 18 h 18"/>
                  <a:gd name="T20" fmla="*/ 6 w 18"/>
                  <a:gd name="T21" fmla="*/ 18 h 18"/>
                  <a:gd name="T22" fmla="*/ 12 w 18"/>
                  <a:gd name="T23" fmla="*/ 12 h 18"/>
                  <a:gd name="T24" fmla="*/ 12 w 18"/>
                  <a:gd name="T25" fmla="*/ 12 h 18"/>
                  <a:gd name="T26" fmla="*/ 12 w 18"/>
                  <a:gd name="T27" fmla="*/ 12 h 18"/>
                  <a:gd name="T28" fmla="*/ 18 w 18"/>
                  <a:gd name="T29" fmla="*/ 6 h 18"/>
                  <a:gd name="T30" fmla="*/ 12 w 18"/>
                  <a:gd name="T31" fmla="*/ 6 h 18"/>
                  <a:gd name="T32" fmla="*/ 12 w 18"/>
                  <a:gd name="T33" fmla="*/ 6 h 18"/>
                  <a:gd name="T34" fmla="*/ 12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6"/>
                    </a:moveTo>
                    <a:lnTo>
                      <a:pt x="12" y="0"/>
                    </a:lnTo>
                    <a:lnTo>
                      <a:pt x="6" y="0"/>
                    </a:lnTo>
                    <a:lnTo>
                      <a:pt x="6" y="6"/>
                    </a:lnTo>
                    <a:lnTo>
                      <a:pt x="0" y="6"/>
                    </a:lnTo>
                    <a:lnTo>
                      <a:pt x="0" y="12"/>
                    </a:lnTo>
                    <a:lnTo>
                      <a:pt x="6" y="18"/>
                    </a:lnTo>
                    <a:lnTo>
                      <a:pt x="12" y="12"/>
                    </a:lnTo>
                    <a:lnTo>
                      <a:pt x="18" y="6"/>
                    </a:lnTo>
                    <a:lnTo>
                      <a:pt x="12" y="6"/>
                    </a:lnTo>
                  </a:path>
                </a:pathLst>
              </a:custGeom>
              <a:noFill/>
              <a:ln w="9525">
                <a:solidFill>
                  <a:srgbClr val="000000"/>
                </a:solidFill>
                <a:prstDash val="solid"/>
                <a:round/>
                <a:headEnd/>
                <a:tailEnd/>
              </a:ln>
            </p:spPr>
            <p:txBody>
              <a:bodyPr tIns="91440" bIns="91440"/>
              <a:lstStyle/>
              <a:p>
                <a:endParaRPr lang="en-US"/>
              </a:p>
            </p:txBody>
          </p:sp>
          <p:sp>
            <p:nvSpPr>
              <p:cNvPr id="23032" name="Freeform 1042"/>
              <p:cNvSpPr>
                <a:spLocks/>
              </p:cNvSpPr>
              <p:nvPr/>
            </p:nvSpPr>
            <p:spPr bwMode="auto">
              <a:xfrm>
                <a:off x="4004" y="1613"/>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0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033" name="Freeform 1043"/>
              <p:cNvSpPr>
                <a:spLocks/>
              </p:cNvSpPr>
              <p:nvPr/>
            </p:nvSpPr>
            <p:spPr bwMode="auto">
              <a:xfrm>
                <a:off x="4004" y="1613"/>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0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034" name="Freeform 1044"/>
              <p:cNvSpPr>
                <a:spLocks/>
              </p:cNvSpPr>
              <p:nvPr/>
            </p:nvSpPr>
            <p:spPr bwMode="auto">
              <a:xfrm>
                <a:off x="4016" y="1601"/>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035" name="Freeform 1045"/>
              <p:cNvSpPr>
                <a:spLocks/>
              </p:cNvSpPr>
              <p:nvPr/>
            </p:nvSpPr>
            <p:spPr bwMode="auto">
              <a:xfrm>
                <a:off x="4016" y="1601"/>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036" name="Freeform 1046"/>
              <p:cNvSpPr>
                <a:spLocks/>
              </p:cNvSpPr>
              <p:nvPr/>
            </p:nvSpPr>
            <p:spPr bwMode="auto">
              <a:xfrm>
                <a:off x="4028" y="1589"/>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037" name="Freeform 1047"/>
              <p:cNvSpPr>
                <a:spLocks/>
              </p:cNvSpPr>
              <p:nvPr/>
            </p:nvSpPr>
            <p:spPr bwMode="auto">
              <a:xfrm>
                <a:off x="4028" y="1589"/>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038" name="Freeform 1048"/>
              <p:cNvSpPr>
                <a:spLocks/>
              </p:cNvSpPr>
              <p:nvPr/>
            </p:nvSpPr>
            <p:spPr bwMode="auto">
              <a:xfrm>
                <a:off x="4034" y="1571"/>
                <a:ext cx="18" cy="18"/>
              </a:xfrm>
              <a:custGeom>
                <a:avLst/>
                <a:gdLst>
                  <a:gd name="T0" fmla="*/ 12 w 18"/>
                  <a:gd name="T1" fmla="*/ 0 h 18"/>
                  <a:gd name="T2" fmla="*/ 6 w 18"/>
                  <a:gd name="T3" fmla="*/ 0 h 18"/>
                  <a:gd name="T4" fmla="*/ 6 w 18"/>
                  <a:gd name="T5" fmla="*/ 0 h 18"/>
                  <a:gd name="T6" fmla="*/ 0 w 18"/>
                  <a:gd name="T7" fmla="*/ 6 h 18"/>
                  <a:gd name="T8" fmla="*/ 0 w 18"/>
                  <a:gd name="T9" fmla="*/ 6 h 18"/>
                  <a:gd name="T10" fmla="*/ 0 w 18"/>
                  <a:gd name="T11" fmla="*/ 12 h 18"/>
                  <a:gd name="T12" fmla="*/ 6 w 18"/>
                  <a:gd name="T13" fmla="*/ 12 h 18"/>
                  <a:gd name="T14" fmla="*/ 6 w 18"/>
                  <a:gd name="T15" fmla="*/ 12 h 18"/>
                  <a:gd name="T16" fmla="*/ 6 w 18"/>
                  <a:gd name="T17" fmla="*/ 12 h 18"/>
                  <a:gd name="T18" fmla="*/ 12 w 18"/>
                  <a:gd name="T19" fmla="*/ 18 h 18"/>
                  <a:gd name="T20" fmla="*/ 12 w 18"/>
                  <a:gd name="T21" fmla="*/ 12 h 18"/>
                  <a:gd name="T22" fmla="*/ 18 w 18"/>
                  <a:gd name="T23" fmla="*/ 12 h 18"/>
                  <a:gd name="T24" fmla="*/ 18 w 18"/>
                  <a:gd name="T25" fmla="*/ 12 h 18"/>
                  <a:gd name="T26" fmla="*/ 18 w 18"/>
                  <a:gd name="T27" fmla="*/ 6 h 18"/>
                  <a:gd name="T28" fmla="*/ 18 w 18"/>
                  <a:gd name="T29" fmla="*/ 6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6" y="0"/>
                    </a:lnTo>
                    <a:lnTo>
                      <a:pt x="0" y="6"/>
                    </a:lnTo>
                    <a:lnTo>
                      <a:pt x="0" y="12"/>
                    </a:lnTo>
                    <a:lnTo>
                      <a:pt x="6" y="12"/>
                    </a:lnTo>
                    <a:lnTo>
                      <a:pt x="12" y="18"/>
                    </a:lnTo>
                    <a:lnTo>
                      <a:pt x="12" y="12"/>
                    </a:lnTo>
                    <a:lnTo>
                      <a:pt x="18"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23039" name="Freeform 1049"/>
              <p:cNvSpPr>
                <a:spLocks/>
              </p:cNvSpPr>
              <p:nvPr/>
            </p:nvSpPr>
            <p:spPr bwMode="auto">
              <a:xfrm>
                <a:off x="4034" y="1571"/>
                <a:ext cx="18" cy="18"/>
              </a:xfrm>
              <a:custGeom>
                <a:avLst/>
                <a:gdLst>
                  <a:gd name="T0" fmla="*/ 12 w 18"/>
                  <a:gd name="T1" fmla="*/ 0 h 18"/>
                  <a:gd name="T2" fmla="*/ 6 w 18"/>
                  <a:gd name="T3" fmla="*/ 0 h 18"/>
                  <a:gd name="T4" fmla="*/ 6 w 18"/>
                  <a:gd name="T5" fmla="*/ 0 h 18"/>
                  <a:gd name="T6" fmla="*/ 0 w 18"/>
                  <a:gd name="T7" fmla="*/ 6 h 18"/>
                  <a:gd name="T8" fmla="*/ 0 w 18"/>
                  <a:gd name="T9" fmla="*/ 6 h 18"/>
                  <a:gd name="T10" fmla="*/ 0 w 18"/>
                  <a:gd name="T11" fmla="*/ 12 h 18"/>
                  <a:gd name="T12" fmla="*/ 6 w 18"/>
                  <a:gd name="T13" fmla="*/ 12 h 18"/>
                  <a:gd name="T14" fmla="*/ 6 w 18"/>
                  <a:gd name="T15" fmla="*/ 12 h 18"/>
                  <a:gd name="T16" fmla="*/ 6 w 18"/>
                  <a:gd name="T17" fmla="*/ 12 h 18"/>
                  <a:gd name="T18" fmla="*/ 12 w 18"/>
                  <a:gd name="T19" fmla="*/ 18 h 18"/>
                  <a:gd name="T20" fmla="*/ 12 w 18"/>
                  <a:gd name="T21" fmla="*/ 12 h 18"/>
                  <a:gd name="T22" fmla="*/ 18 w 18"/>
                  <a:gd name="T23" fmla="*/ 12 h 18"/>
                  <a:gd name="T24" fmla="*/ 18 w 18"/>
                  <a:gd name="T25" fmla="*/ 12 h 18"/>
                  <a:gd name="T26" fmla="*/ 18 w 18"/>
                  <a:gd name="T27" fmla="*/ 6 h 18"/>
                  <a:gd name="T28" fmla="*/ 18 w 18"/>
                  <a:gd name="T29" fmla="*/ 6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6" y="0"/>
                    </a:lnTo>
                    <a:lnTo>
                      <a:pt x="0" y="6"/>
                    </a:lnTo>
                    <a:lnTo>
                      <a:pt x="0" y="12"/>
                    </a:lnTo>
                    <a:lnTo>
                      <a:pt x="6" y="12"/>
                    </a:lnTo>
                    <a:lnTo>
                      <a:pt x="12" y="18"/>
                    </a:lnTo>
                    <a:lnTo>
                      <a:pt x="12" y="12"/>
                    </a:lnTo>
                    <a:lnTo>
                      <a:pt x="18" y="12"/>
                    </a:lnTo>
                    <a:lnTo>
                      <a:pt x="18" y="6"/>
                    </a:lnTo>
                    <a:lnTo>
                      <a:pt x="12" y="0"/>
                    </a:lnTo>
                  </a:path>
                </a:pathLst>
              </a:custGeom>
              <a:noFill/>
              <a:ln w="9525">
                <a:solidFill>
                  <a:srgbClr val="000000"/>
                </a:solidFill>
                <a:prstDash val="solid"/>
                <a:round/>
                <a:headEnd/>
                <a:tailEnd/>
              </a:ln>
            </p:spPr>
            <p:txBody>
              <a:bodyPr tIns="91440" bIns="91440"/>
              <a:lstStyle/>
              <a:p>
                <a:endParaRPr lang="en-US"/>
              </a:p>
            </p:txBody>
          </p:sp>
          <p:sp>
            <p:nvSpPr>
              <p:cNvPr id="23040" name="Freeform 1050"/>
              <p:cNvSpPr>
                <a:spLocks/>
              </p:cNvSpPr>
              <p:nvPr/>
            </p:nvSpPr>
            <p:spPr bwMode="auto">
              <a:xfrm>
                <a:off x="4040" y="1559"/>
                <a:ext cx="18" cy="12"/>
              </a:xfrm>
              <a:custGeom>
                <a:avLst/>
                <a:gdLst>
                  <a:gd name="T0" fmla="*/ 12 w 18"/>
                  <a:gd name="T1" fmla="*/ 0 h 12"/>
                  <a:gd name="T2" fmla="*/ 6 w 18"/>
                  <a:gd name="T3" fmla="*/ 0 h 12"/>
                  <a:gd name="T4" fmla="*/ 6 w 18"/>
                  <a:gd name="T5" fmla="*/ 0 h 12"/>
                  <a:gd name="T6" fmla="*/ 6 w 18"/>
                  <a:gd name="T7" fmla="*/ 6 h 12"/>
                  <a:gd name="T8" fmla="*/ 6 w 18"/>
                  <a:gd name="T9" fmla="*/ 6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6" y="6"/>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23041" name="Freeform 1051"/>
              <p:cNvSpPr>
                <a:spLocks/>
              </p:cNvSpPr>
              <p:nvPr/>
            </p:nvSpPr>
            <p:spPr bwMode="auto">
              <a:xfrm>
                <a:off x="4040" y="1559"/>
                <a:ext cx="18" cy="12"/>
              </a:xfrm>
              <a:custGeom>
                <a:avLst/>
                <a:gdLst>
                  <a:gd name="T0" fmla="*/ 12 w 18"/>
                  <a:gd name="T1" fmla="*/ 0 h 12"/>
                  <a:gd name="T2" fmla="*/ 6 w 18"/>
                  <a:gd name="T3" fmla="*/ 0 h 12"/>
                  <a:gd name="T4" fmla="*/ 6 w 18"/>
                  <a:gd name="T5" fmla="*/ 0 h 12"/>
                  <a:gd name="T6" fmla="*/ 6 w 18"/>
                  <a:gd name="T7" fmla="*/ 6 h 12"/>
                  <a:gd name="T8" fmla="*/ 6 w 18"/>
                  <a:gd name="T9" fmla="*/ 6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6" y="6"/>
                    </a:lnTo>
                    <a:lnTo>
                      <a:pt x="0" y="6"/>
                    </a:lnTo>
                    <a:lnTo>
                      <a:pt x="6" y="12"/>
                    </a:lnTo>
                    <a:lnTo>
                      <a:pt x="12" y="12"/>
                    </a:lnTo>
                    <a:lnTo>
                      <a:pt x="18" y="6"/>
                    </a:lnTo>
                    <a:lnTo>
                      <a:pt x="18" y="0"/>
                    </a:lnTo>
                    <a:lnTo>
                      <a:pt x="12" y="0"/>
                    </a:lnTo>
                  </a:path>
                </a:pathLst>
              </a:custGeom>
              <a:noFill/>
              <a:ln w="9525">
                <a:solidFill>
                  <a:srgbClr val="000000"/>
                </a:solidFill>
                <a:prstDash val="solid"/>
                <a:round/>
                <a:headEnd/>
                <a:tailEnd/>
              </a:ln>
            </p:spPr>
            <p:txBody>
              <a:bodyPr tIns="91440" bIns="91440"/>
              <a:lstStyle/>
              <a:p>
                <a:endParaRPr lang="en-US"/>
              </a:p>
            </p:txBody>
          </p:sp>
          <p:sp>
            <p:nvSpPr>
              <p:cNvPr id="23042" name="Freeform 1052"/>
              <p:cNvSpPr>
                <a:spLocks/>
              </p:cNvSpPr>
              <p:nvPr/>
            </p:nvSpPr>
            <p:spPr bwMode="auto">
              <a:xfrm>
                <a:off x="4046" y="1541"/>
                <a:ext cx="18" cy="18"/>
              </a:xfrm>
              <a:custGeom>
                <a:avLst/>
                <a:gdLst>
                  <a:gd name="T0" fmla="*/ 12 w 18"/>
                  <a:gd name="T1" fmla="*/ 0 h 18"/>
                  <a:gd name="T2" fmla="*/ 6 w 18"/>
                  <a:gd name="T3" fmla="*/ 0 h 18"/>
                  <a:gd name="T4" fmla="*/ 6 w 18"/>
                  <a:gd name="T5" fmla="*/ 6 h 18"/>
                  <a:gd name="T6" fmla="*/ 0 w 18"/>
                  <a:gd name="T7" fmla="*/ 6 h 18"/>
                  <a:gd name="T8" fmla="*/ 0 w 18"/>
                  <a:gd name="T9" fmla="*/ 6 h 18"/>
                  <a:gd name="T10" fmla="*/ 0 w 18"/>
                  <a:gd name="T11" fmla="*/ 12 h 18"/>
                  <a:gd name="T12" fmla="*/ 6 w 18"/>
                  <a:gd name="T13" fmla="*/ 12 h 18"/>
                  <a:gd name="T14" fmla="*/ 6 w 18"/>
                  <a:gd name="T15" fmla="*/ 18 h 18"/>
                  <a:gd name="T16" fmla="*/ 6 w 18"/>
                  <a:gd name="T17" fmla="*/ 18 h 18"/>
                  <a:gd name="T18" fmla="*/ 12 w 18"/>
                  <a:gd name="T19" fmla="*/ 18 h 18"/>
                  <a:gd name="T20" fmla="*/ 12 w 18"/>
                  <a:gd name="T21" fmla="*/ 12 h 18"/>
                  <a:gd name="T22" fmla="*/ 18 w 18"/>
                  <a:gd name="T23" fmla="*/ 12 h 18"/>
                  <a:gd name="T24" fmla="*/ 18 w 18"/>
                  <a:gd name="T25" fmla="*/ 12 h 18"/>
                  <a:gd name="T26" fmla="*/ 18 w 18"/>
                  <a:gd name="T27" fmla="*/ 6 h 18"/>
                  <a:gd name="T28" fmla="*/ 12 w 18"/>
                  <a:gd name="T29" fmla="*/ 6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23043" name="Freeform 1053"/>
              <p:cNvSpPr>
                <a:spLocks/>
              </p:cNvSpPr>
              <p:nvPr/>
            </p:nvSpPr>
            <p:spPr bwMode="auto">
              <a:xfrm>
                <a:off x="4046" y="1541"/>
                <a:ext cx="18" cy="18"/>
              </a:xfrm>
              <a:custGeom>
                <a:avLst/>
                <a:gdLst>
                  <a:gd name="T0" fmla="*/ 12 w 18"/>
                  <a:gd name="T1" fmla="*/ 0 h 18"/>
                  <a:gd name="T2" fmla="*/ 6 w 18"/>
                  <a:gd name="T3" fmla="*/ 0 h 18"/>
                  <a:gd name="T4" fmla="*/ 6 w 18"/>
                  <a:gd name="T5" fmla="*/ 6 h 18"/>
                  <a:gd name="T6" fmla="*/ 0 w 18"/>
                  <a:gd name="T7" fmla="*/ 6 h 18"/>
                  <a:gd name="T8" fmla="*/ 0 w 18"/>
                  <a:gd name="T9" fmla="*/ 6 h 18"/>
                  <a:gd name="T10" fmla="*/ 0 w 18"/>
                  <a:gd name="T11" fmla="*/ 12 h 18"/>
                  <a:gd name="T12" fmla="*/ 6 w 18"/>
                  <a:gd name="T13" fmla="*/ 12 h 18"/>
                  <a:gd name="T14" fmla="*/ 6 w 18"/>
                  <a:gd name="T15" fmla="*/ 18 h 18"/>
                  <a:gd name="T16" fmla="*/ 6 w 18"/>
                  <a:gd name="T17" fmla="*/ 18 h 18"/>
                  <a:gd name="T18" fmla="*/ 12 w 18"/>
                  <a:gd name="T19" fmla="*/ 18 h 18"/>
                  <a:gd name="T20" fmla="*/ 12 w 18"/>
                  <a:gd name="T21" fmla="*/ 12 h 18"/>
                  <a:gd name="T22" fmla="*/ 18 w 18"/>
                  <a:gd name="T23" fmla="*/ 12 h 18"/>
                  <a:gd name="T24" fmla="*/ 18 w 18"/>
                  <a:gd name="T25" fmla="*/ 12 h 18"/>
                  <a:gd name="T26" fmla="*/ 18 w 18"/>
                  <a:gd name="T27" fmla="*/ 6 h 18"/>
                  <a:gd name="T28" fmla="*/ 12 w 18"/>
                  <a:gd name="T29" fmla="*/ 6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path>
                </a:pathLst>
              </a:custGeom>
              <a:noFill/>
              <a:ln w="9525">
                <a:solidFill>
                  <a:srgbClr val="000000"/>
                </a:solidFill>
                <a:prstDash val="solid"/>
                <a:round/>
                <a:headEnd/>
                <a:tailEnd/>
              </a:ln>
            </p:spPr>
            <p:txBody>
              <a:bodyPr tIns="91440" bIns="91440"/>
              <a:lstStyle/>
              <a:p>
                <a:endParaRPr lang="en-US"/>
              </a:p>
            </p:txBody>
          </p:sp>
          <p:sp>
            <p:nvSpPr>
              <p:cNvPr id="23044" name="Freeform 1054"/>
              <p:cNvSpPr>
                <a:spLocks/>
              </p:cNvSpPr>
              <p:nvPr/>
            </p:nvSpPr>
            <p:spPr bwMode="auto">
              <a:xfrm>
                <a:off x="4052" y="1529"/>
                <a:ext cx="12" cy="12"/>
              </a:xfrm>
              <a:custGeom>
                <a:avLst/>
                <a:gdLst>
                  <a:gd name="T0" fmla="*/ 6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45" name="Freeform 1055"/>
              <p:cNvSpPr>
                <a:spLocks/>
              </p:cNvSpPr>
              <p:nvPr/>
            </p:nvSpPr>
            <p:spPr bwMode="auto">
              <a:xfrm>
                <a:off x="4052" y="1529"/>
                <a:ext cx="12" cy="12"/>
              </a:xfrm>
              <a:custGeom>
                <a:avLst/>
                <a:gdLst>
                  <a:gd name="T0" fmla="*/ 6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46" name="Freeform 1056"/>
              <p:cNvSpPr>
                <a:spLocks/>
              </p:cNvSpPr>
              <p:nvPr/>
            </p:nvSpPr>
            <p:spPr bwMode="auto">
              <a:xfrm>
                <a:off x="4052" y="151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2 w 18"/>
                  <a:gd name="T27" fmla="*/ 6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0" y="12"/>
                    </a:lnTo>
                    <a:lnTo>
                      <a:pt x="6" y="12"/>
                    </a:lnTo>
                    <a:lnTo>
                      <a:pt x="12" y="12"/>
                    </a:lnTo>
                    <a:lnTo>
                      <a:pt x="18" y="6"/>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47" name="Freeform 1057"/>
              <p:cNvSpPr>
                <a:spLocks/>
              </p:cNvSpPr>
              <p:nvPr/>
            </p:nvSpPr>
            <p:spPr bwMode="auto">
              <a:xfrm>
                <a:off x="4052" y="151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2 w 18"/>
                  <a:gd name="T27" fmla="*/ 6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0" y="12"/>
                    </a:lnTo>
                    <a:lnTo>
                      <a:pt x="6" y="12"/>
                    </a:lnTo>
                    <a:lnTo>
                      <a:pt x="12" y="12"/>
                    </a:lnTo>
                    <a:lnTo>
                      <a:pt x="18" y="6"/>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48" name="Freeform 1058"/>
              <p:cNvSpPr>
                <a:spLocks/>
              </p:cNvSpPr>
              <p:nvPr/>
            </p:nvSpPr>
            <p:spPr bwMode="auto">
              <a:xfrm>
                <a:off x="4052" y="1493"/>
                <a:ext cx="12" cy="18"/>
              </a:xfrm>
              <a:custGeom>
                <a:avLst/>
                <a:gdLst>
                  <a:gd name="T0" fmla="*/ 6 w 12"/>
                  <a:gd name="T1" fmla="*/ 0 h 18"/>
                  <a:gd name="T2" fmla="*/ 6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6"/>
                    </a:lnTo>
                    <a:lnTo>
                      <a:pt x="0" y="6"/>
                    </a:lnTo>
                    <a:lnTo>
                      <a:pt x="0" y="12"/>
                    </a:lnTo>
                    <a:lnTo>
                      <a:pt x="6" y="18"/>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49" name="Freeform 1059"/>
              <p:cNvSpPr>
                <a:spLocks/>
              </p:cNvSpPr>
              <p:nvPr/>
            </p:nvSpPr>
            <p:spPr bwMode="auto">
              <a:xfrm>
                <a:off x="4052" y="1493"/>
                <a:ext cx="12" cy="18"/>
              </a:xfrm>
              <a:custGeom>
                <a:avLst/>
                <a:gdLst>
                  <a:gd name="T0" fmla="*/ 6 w 12"/>
                  <a:gd name="T1" fmla="*/ 0 h 18"/>
                  <a:gd name="T2" fmla="*/ 6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6"/>
                    </a:lnTo>
                    <a:lnTo>
                      <a:pt x="0" y="6"/>
                    </a:lnTo>
                    <a:lnTo>
                      <a:pt x="0" y="12"/>
                    </a:lnTo>
                    <a:lnTo>
                      <a:pt x="6" y="18"/>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50" name="Freeform 1060"/>
              <p:cNvSpPr>
                <a:spLocks/>
              </p:cNvSpPr>
              <p:nvPr/>
            </p:nvSpPr>
            <p:spPr bwMode="auto">
              <a:xfrm>
                <a:off x="4052" y="1481"/>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51" name="Freeform 1061"/>
              <p:cNvSpPr>
                <a:spLocks/>
              </p:cNvSpPr>
              <p:nvPr/>
            </p:nvSpPr>
            <p:spPr bwMode="auto">
              <a:xfrm>
                <a:off x="4052" y="1481"/>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52" name="Freeform 1062"/>
              <p:cNvSpPr>
                <a:spLocks/>
              </p:cNvSpPr>
              <p:nvPr/>
            </p:nvSpPr>
            <p:spPr bwMode="auto">
              <a:xfrm>
                <a:off x="4046" y="1463"/>
                <a:ext cx="12" cy="12"/>
              </a:xfrm>
              <a:custGeom>
                <a:avLst/>
                <a:gdLst>
                  <a:gd name="T0" fmla="*/ 6 w 12"/>
                  <a:gd name="T1" fmla="*/ 0 h 12"/>
                  <a:gd name="T2" fmla="*/ 0 w 12"/>
                  <a:gd name="T3" fmla="*/ 0 h 12"/>
                  <a:gd name="T4" fmla="*/ 0 w 12"/>
                  <a:gd name="T5" fmla="*/ 6 h 12"/>
                  <a:gd name="T6" fmla="*/ 0 w 12"/>
                  <a:gd name="T7" fmla="*/ 12 h 12"/>
                  <a:gd name="T8" fmla="*/ 0 w 12"/>
                  <a:gd name="T9" fmla="*/ 12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53" name="Freeform 1063"/>
              <p:cNvSpPr>
                <a:spLocks/>
              </p:cNvSpPr>
              <p:nvPr/>
            </p:nvSpPr>
            <p:spPr bwMode="auto">
              <a:xfrm>
                <a:off x="4046" y="1463"/>
                <a:ext cx="12" cy="12"/>
              </a:xfrm>
              <a:custGeom>
                <a:avLst/>
                <a:gdLst>
                  <a:gd name="T0" fmla="*/ 6 w 12"/>
                  <a:gd name="T1" fmla="*/ 0 h 12"/>
                  <a:gd name="T2" fmla="*/ 0 w 12"/>
                  <a:gd name="T3" fmla="*/ 0 h 12"/>
                  <a:gd name="T4" fmla="*/ 0 w 12"/>
                  <a:gd name="T5" fmla="*/ 6 h 12"/>
                  <a:gd name="T6" fmla="*/ 0 w 12"/>
                  <a:gd name="T7" fmla="*/ 12 h 12"/>
                  <a:gd name="T8" fmla="*/ 0 w 12"/>
                  <a:gd name="T9" fmla="*/ 12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54" name="Freeform 1064"/>
              <p:cNvSpPr>
                <a:spLocks/>
              </p:cNvSpPr>
              <p:nvPr/>
            </p:nvSpPr>
            <p:spPr bwMode="auto">
              <a:xfrm>
                <a:off x="4040" y="1451"/>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55" name="Freeform 1065"/>
              <p:cNvSpPr>
                <a:spLocks/>
              </p:cNvSpPr>
              <p:nvPr/>
            </p:nvSpPr>
            <p:spPr bwMode="auto">
              <a:xfrm>
                <a:off x="4040" y="1451"/>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6" y="12"/>
                    </a:lnTo>
                    <a:lnTo>
                      <a:pt x="12" y="12"/>
                    </a:lnTo>
                    <a:lnTo>
                      <a:pt x="12"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56" name="Freeform 1066"/>
              <p:cNvSpPr>
                <a:spLocks/>
              </p:cNvSpPr>
              <p:nvPr/>
            </p:nvSpPr>
            <p:spPr bwMode="auto">
              <a:xfrm>
                <a:off x="4034" y="1433"/>
                <a:ext cx="12" cy="18"/>
              </a:xfrm>
              <a:custGeom>
                <a:avLst/>
                <a:gdLst>
                  <a:gd name="T0" fmla="*/ 0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0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6"/>
                    </a:lnTo>
                    <a:lnTo>
                      <a:pt x="0" y="12"/>
                    </a:lnTo>
                    <a:lnTo>
                      <a:pt x="6" y="18"/>
                    </a:lnTo>
                    <a:lnTo>
                      <a:pt x="12" y="12"/>
                    </a:lnTo>
                    <a:lnTo>
                      <a:pt x="12" y="6"/>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057" name="Freeform 1067"/>
              <p:cNvSpPr>
                <a:spLocks/>
              </p:cNvSpPr>
              <p:nvPr/>
            </p:nvSpPr>
            <p:spPr bwMode="auto">
              <a:xfrm>
                <a:off x="4034" y="1433"/>
                <a:ext cx="12" cy="18"/>
              </a:xfrm>
              <a:custGeom>
                <a:avLst/>
                <a:gdLst>
                  <a:gd name="T0" fmla="*/ 0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0"/>
                    </a:moveTo>
                    <a:lnTo>
                      <a:pt x="0" y="6"/>
                    </a:lnTo>
                    <a:lnTo>
                      <a:pt x="0" y="12"/>
                    </a:lnTo>
                    <a:lnTo>
                      <a:pt x="6" y="18"/>
                    </a:lnTo>
                    <a:lnTo>
                      <a:pt x="12" y="12"/>
                    </a:lnTo>
                    <a:lnTo>
                      <a:pt x="12" y="6"/>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058" name="Freeform 1068"/>
              <p:cNvSpPr>
                <a:spLocks/>
              </p:cNvSpPr>
              <p:nvPr/>
            </p:nvSpPr>
            <p:spPr bwMode="auto">
              <a:xfrm>
                <a:off x="4022" y="1421"/>
                <a:ext cx="18" cy="12"/>
              </a:xfrm>
              <a:custGeom>
                <a:avLst/>
                <a:gdLst>
                  <a:gd name="T0" fmla="*/ 6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0" y="12"/>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59" name="Freeform 1069"/>
              <p:cNvSpPr>
                <a:spLocks/>
              </p:cNvSpPr>
              <p:nvPr/>
            </p:nvSpPr>
            <p:spPr bwMode="auto">
              <a:xfrm>
                <a:off x="4022" y="1421"/>
                <a:ext cx="18" cy="12"/>
              </a:xfrm>
              <a:custGeom>
                <a:avLst/>
                <a:gdLst>
                  <a:gd name="T0" fmla="*/ 6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0" y="12"/>
                    </a:lnTo>
                    <a:lnTo>
                      <a:pt x="6" y="12"/>
                    </a:lnTo>
                    <a:lnTo>
                      <a:pt x="12" y="12"/>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60" name="Freeform 1070"/>
              <p:cNvSpPr>
                <a:spLocks/>
              </p:cNvSpPr>
              <p:nvPr/>
            </p:nvSpPr>
            <p:spPr bwMode="auto">
              <a:xfrm>
                <a:off x="4010" y="140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061" name="Freeform 1071"/>
              <p:cNvSpPr>
                <a:spLocks/>
              </p:cNvSpPr>
              <p:nvPr/>
            </p:nvSpPr>
            <p:spPr bwMode="auto">
              <a:xfrm>
                <a:off x="4010" y="140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062" name="Freeform 1072"/>
              <p:cNvSpPr>
                <a:spLocks/>
              </p:cNvSpPr>
              <p:nvPr/>
            </p:nvSpPr>
            <p:spPr bwMode="auto">
              <a:xfrm>
                <a:off x="3998" y="139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6"/>
                    </a:moveTo>
                    <a:lnTo>
                      <a:pt x="0" y="6"/>
                    </a:lnTo>
                    <a:lnTo>
                      <a:pt x="0" y="12"/>
                    </a:lnTo>
                    <a:lnTo>
                      <a:pt x="6" y="12"/>
                    </a:lnTo>
                    <a:lnTo>
                      <a:pt x="12" y="12"/>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3063" name="Freeform 1073"/>
              <p:cNvSpPr>
                <a:spLocks/>
              </p:cNvSpPr>
              <p:nvPr/>
            </p:nvSpPr>
            <p:spPr bwMode="auto">
              <a:xfrm>
                <a:off x="3998" y="139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6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6"/>
                    </a:moveTo>
                    <a:lnTo>
                      <a:pt x="0" y="6"/>
                    </a:lnTo>
                    <a:lnTo>
                      <a:pt x="0" y="12"/>
                    </a:lnTo>
                    <a:lnTo>
                      <a:pt x="6" y="12"/>
                    </a:lnTo>
                    <a:lnTo>
                      <a:pt x="12" y="12"/>
                    </a:lnTo>
                    <a:lnTo>
                      <a:pt x="18" y="12"/>
                    </a:lnTo>
                    <a:lnTo>
                      <a:pt x="18" y="6"/>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3064" name="Freeform 1074"/>
              <p:cNvSpPr>
                <a:spLocks/>
              </p:cNvSpPr>
              <p:nvPr/>
            </p:nvSpPr>
            <p:spPr bwMode="auto">
              <a:xfrm>
                <a:off x="3986" y="138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2" y="6"/>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065" name="Freeform 1075"/>
              <p:cNvSpPr>
                <a:spLocks/>
              </p:cNvSpPr>
              <p:nvPr/>
            </p:nvSpPr>
            <p:spPr bwMode="auto">
              <a:xfrm>
                <a:off x="3986" y="138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2" y="6"/>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066" name="Freeform 1076"/>
              <p:cNvSpPr>
                <a:spLocks/>
              </p:cNvSpPr>
              <p:nvPr/>
            </p:nvSpPr>
            <p:spPr bwMode="auto">
              <a:xfrm>
                <a:off x="3974" y="137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067" name="Freeform 1077"/>
              <p:cNvSpPr>
                <a:spLocks/>
              </p:cNvSpPr>
              <p:nvPr/>
            </p:nvSpPr>
            <p:spPr bwMode="auto">
              <a:xfrm>
                <a:off x="3974" y="137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068" name="Freeform 1078"/>
              <p:cNvSpPr>
                <a:spLocks/>
              </p:cNvSpPr>
              <p:nvPr/>
            </p:nvSpPr>
            <p:spPr bwMode="auto">
              <a:xfrm>
                <a:off x="3956" y="137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069" name="Freeform 1079"/>
              <p:cNvSpPr>
                <a:spLocks/>
              </p:cNvSpPr>
              <p:nvPr/>
            </p:nvSpPr>
            <p:spPr bwMode="auto">
              <a:xfrm>
                <a:off x="3956" y="137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070" name="Freeform 1080"/>
              <p:cNvSpPr>
                <a:spLocks/>
              </p:cNvSpPr>
              <p:nvPr/>
            </p:nvSpPr>
            <p:spPr bwMode="auto">
              <a:xfrm>
                <a:off x="3938" y="136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071" name="Freeform 1081"/>
              <p:cNvSpPr>
                <a:spLocks/>
              </p:cNvSpPr>
              <p:nvPr/>
            </p:nvSpPr>
            <p:spPr bwMode="auto">
              <a:xfrm>
                <a:off x="3938" y="136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12"/>
                    </a:lnTo>
                    <a:lnTo>
                      <a:pt x="18" y="6"/>
                    </a:lnTo>
                    <a:lnTo>
                      <a:pt x="18" y="0"/>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072" name="Freeform 1082"/>
              <p:cNvSpPr>
                <a:spLocks/>
              </p:cNvSpPr>
              <p:nvPr/>
            </p:nvSpPr>
            <p:spPr bwMode="auto">
              <a:xfrm>
                <a:off x="3926" y="136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073" name="Freeform 1083"/>
              <p:cNvSpPr>
                <a:spLocks/>
              </p:cNvSpPr>
              <p:nvPr/>
            </p:nvSpPr>
            <p:spPr bwMode="auto">
              <a:xfrm>
                <a:off x="3926" y="136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074" name="Freeform 1084"/>
              <p:cNvSpPr>
                <a:spLocks/>
              </p:cNvSpPr>
              <p:nvPr/>
            </p:nvSpPr>
            <p:spPr bwMode="auto">
              <a:xfrm>
                <a:off x="3908" y="1361"/>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12" y="18"/>
                    </a:lnTo>
                    <a:lnTo>
                      <a:pt x="12" y="12"/>
                    </a:lnTo>
                    <a:lnTo>
                      <a:pt x="12" y="6"/>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75" name="Freeform 1085"/>
              <p:cNvSpPr>
                <a:spLocks/>
              </p:cNvSpPr>
              <p:nvPr/>
            </p:nvSpPr>
            <p:spPr bwMode="auto">
              <a:xfrm>
                <a:off x="3908" y="1361"/>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12" y="18"/>
                    </a:lnTo>
                    <a:lnTo>
                      <a:pt x="12" y="12"/>
                    </a:lnTo>
                    <a:lnTo>
                      <a:pt x="12" y="6"/>
                    </a:lnTo>
                    <a:lnTo>
                      <a:pt x="6" y="0"/>
                    </a:lnTo>
                    <a:lnTo>
                      <a:pt x="6" y="6"/>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76" name="Freeform 1086"/>
              <p:cNvSpPr>
                <a:spLocks/>
              </p:cNvSpPr>
              <p:nvPr/>
            </p:nvSpPr>
            <p:spPr bwMode="auto">
              <a:xfrm>
                <a:off x="3890" y="1361"/>
                <a:ext cx="18" cy="18"/>
              </a:xfrm>
              <a:custGeom>
                <a:avLst/>
                <a:gdLst>
                  <a:gd name="T0" fmla="*/ 0 w 18"/>
                  <a:gd name="T1" fmla="*/ 12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2 w 18"/>
                  <a:gd name="T19" fmla="*/ 6 h 18"/>
                  <a:gd name="T20" fmla="*/ 12 w 18"/>
                  <a:gd name="T21" fmla="*/ 6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2"/>
                    </a:lnTo>
                    <a:lnTo>
                      <a:pt x="6" y="18"/>
                    </a:lnTo>
                    <a:lnTo>
                      <a:pt x="12" y="18"/>
                    </a:lnTo>
                    <a:lnTo>
                      <a:pt x="12" y="12"/>
                    </a:lnTo>
                    <a:lnTo>
                      <a:pt x="18" y="6"/>
                    </a:lnTo>
                    <a:lnTo>
                      <a:pt x="12" y="6"/>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77" name="Freeform 1087"/>
              <p:cNvSpPr>
                <a:spLocks/>
              </p:cNvSpPr>
              <p:nvPr/>
            </p:nvSpPr>
            <p:spPr bwMode="auto">
              <a:xfrm>
                <a:off x="3890" y="1361"/>
                <a:ext cx="18" cy="18"/>
              </a:xfrm>
              <a:custGeom>
                <a:avLst/>
                <a:gdLst>
                  <a:gd name="T0" fmla="*/ 0 w 18"/>
                  <a:gd name="T1" fmla="*/ 12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2 w 18"/>
                  <a:gd name="T19" fmla="*/ 6 h 18"/>
                  <a:gd name="T20" fmla="*/ 12 w 18"/>
                  <a:gd name="T21" fmla="*/ 6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2"/>
                    </a:lnTo>
                    <a:lnTo>
                      <a:pt x="6" y="18"/>
                    </a:lnTo>
                    <a:lnTo>
                      <a:pt x="12" y="18"/>
                    </a:lnTo>
                    <a:lnTo>
                      <a:pt x="12" y="12"/>
                    </a:lnTo>
                    <a:lnTo>
                      <a:pt x="18" y="6"/>
                    </a:lnTo>
                    <a:lnTo>
                      <a:pt x="12" y="6"/>
                    </a:lnTo>
                    <a:lnTo>
                      <a:pt x="6" y="0"/>
                    </a:lnTo>
                    <a:lnTo>
                      <a:pt x="6" y="6"/>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78" name="Freeform 1088"/>
              <p:cNvSpPr>
                <a:spLocks/>
              </p:cNvSpPr>
              <p:nvPr/>
            </p:nvSpPr>
            <p:spPr bwMode="auto">
              <a:xfrm>
                <a:off x="3872" y="13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079" name="Freeform 1089"/>
              <p:cNvSpPr>
                <a:spLocks/>
              </p:cNvSpPr>
              <p:nvPr/>
            </p:nvSpPr>
            <p:spPr bwMode="auto">
              <a:xfrm>
                <a:off x="3872" y="13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080" name="Freeform 1090"/>
              <p:cNvSpPr>
                <a:spLocks/>
              </p:cNvSpPr>
              <p:nvPr/>
            </p:nvSpPr>
            <p:spPr bwMode="auto">
              <a:xfrm>
                <a:off x="3860" y="1367"/>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3081" name="Freeform 1091"/>
              <p:cNvSpPr>
                <a:spLocks/>
              </p:cNvSpPr>
              <p:nvPr/>
            </p:nvSpPr>
            <p:spPr bwMode="auto">
              <a:xfrm>
                <a:off x="3860" y="1367"/>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3082" name="Freeform 1092"/>
              <p:cNvSpPr>
                <a:spLocks/>
              </p:cNvSpPr>
              <p:nvPr/>
            </p:nvSpPr>
            <p:spPr bwMode="auto">
              <a:xfrm>
                <a:off x="4076" y="1403"/>
                <a:ext cx="30" cy="42"/>
              </a:xfrm>
              <a:custGeom>
                <a:avLst/>
                <a:gdLst>
                  <a:gd name="T0" fmla="*/ 6 w 30"/>
                  <a:gd name="T1" fmla="*/ 30 h 42"/>
                  <a:gd name="T2" fmla="*/ 12 w 30"/>
                  <a:gd name="T3" fmla="*/ 36 h 42"/>
                  <a:gd name="T4" fmla="*/ 24 w 30"/>
                  <a:gd name="T5" fmla="*/ 42 h 42"/>
                  <a:gd name="T6" fmla="*/ 30 w 30"/>
                  <a:gd name="T7" fmla="*/ 42 h 42"/>
                  <a:gd name="T8" fmla="*/ 30 w 30"/>
                  <a:gd name="T9" fmla="*/ 42 h 42"/>
                  <a:gd name="T10" fmla="*/ 30 w 30"/>
                  <a:gd name="T11" fmla="*/ 36 h 42"/>
                  <a:gd name="T12" fmla="*/ 30 w 30"/>
                  <a:gd name="T13" fmla="*/ 30 h 42"/>
                  <a:gd name="T14" fmla="*/ 24 w 30"/>
                  <a:gd name="T15" fmla="*/ 18 h 42"/>
                  <a:gd name="T16" fmla="*/ 24 w 30"/>
                  <a:gd name="T17" fmla="*/ 18 h 42"/>
                  <a:gd name="T18" fmla="*/ 18 w 30"/>
                  <a:gd name="T19" fmla="*/ 6 h 42"/>
                  <a:gd name="T20" fmla="*/ 12 w 30"/>
                  <a:gd name="T21" fmla="*/ 0 h 42"/>
                  <a:gd name="T22" fmla="*/ 6 w 30"/>
                  <a:gd name="T23" fmla="*/ 0 h 42"/>
                  <a:gd name="T24" fmla="*/ 6 w 30"/>
                  <a:gd name="T25" fmla="*/ 0 h 42"/>
                  <a:gd name="T26" fmla="*/ 0 w 30"/>
                  <a:gd name="T27" fmla="*/ 6 h 42"/>
                  <a:gd name="T28" fmla="*/ 0 w 30"/>
                  <a:gd name="T29" fmla="*/ 18 h 42"/>
                  <a:gd name="T30" fmla="*/ 6 w 30"/>
                  <a:gd name="T31" fmla="*/ 30 h 42"/>
                  <a:gd name="T32" fmla="*/ 6 w 30"/>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30"/>
                    </a:moveTo>
                    <a:lnTo>
                      <a:pt x="12" y="36"/>
                    </a:lnTo>
                    <a:lnTo>
                      <a:pt x="24" y="42"/>
                    </a:lnTo>
                    <a:lnTo>
                      <a:pt x="30" y="42"/>
                    </a:lnTo>
                    <a:lnTo>
                      <a:pt x="30" y="36"/>
                    </a:lnTo>
                    <a:lnTo>
                      <a:pt x="30" y="30"/>
                    </a:lnTo>
                    <a:lnTo>
                      <a:pt x="24" y="18"/>
                    </a:lnTo>
                    <a:lnTo>
                      <a:pt x="18" y="6"/>
                    </a:lnTo>
                    <a:lnTo>
                      <a:pt x="12" y="0"/>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23083" name="Freeform 1093"/>
              <p:cNvSpPr>
                <a:spLocks/>
              </p:cNvSpPr>
              <p:nvPr/>
            </p:nvSpPr>
            <p:spPr bwMode="auto">
              <a:xfrm>
                <a:off x="4058" y="1433"/>
                <a:ext cx="18" cy="12"/>
              </a:xfrm>
              <a:custGeom>
                <a:avLst/>
                <a:gdLst>
                  <a:gd name="T0" fmla="*/ 0 w 18"/>
                  <a:gd name="T1" fmla="*/ 12 h 12"/>
                  <a:gd name="T2" fmla="*/ 18 w 18"/>
                  <a:gd name="T3" fmla="*/ 6 h 12"/>
                  <a:gd name="T4" fmla="*/ 18 w 18"/>
                  <a:gd name="T5" fmla="*/ 0 h 12"/>
                  <a:gd name="T6" fmla="*/ 0 w 18"/>
                  <a:gd name="T7" fmla="*/ 6 h 12"/>
                  <a:gd name="T8" fmla="*/ 0 w 18"/>
                  <a:gd name="T9" fmla="*/ 12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12"/>
                    </a:moveTo>
                    <a:lnTo>
                      <a:pt x="18" y="6"/>
                    </a:lnTo>
                    <a:lnTo>
                      <a:pt x="18" y="0"/>
                    </a:lnTo>
                    <a:lnTo>
                      <a:pt x="0" y="6"/>
                    </a:lnTo>
                    <a:lnTo>
                      <a:pt x="0" y="12"/>
                    </a:lnTo>
                    <a:close/>
                  </a:path>
                </a:pathLst>
              </a:custGeom>
              <a:solidFill>
                <a:srgbClr val="FA8086"/>
              </a:solidFill>
              <a:ln w="9525">
                <a:noFill/>
                <a:round/>
                <a:headEnd/>
                <a:tailEnd/>
              </a:ln>
            </p:spPr>
            <p:txBody>
              <a:bodyPr tIns="91440" bIns="91440"/>
              <a:lstStyle/>
              <a:p>
                <a:endParaRPr lang="en-US"/>
              </a:p>
            </p:txBody>
          </p:sp>
          <p:sp>
            <p:nvSpPr>
              <p:cNvPr id="23084" name="Freeform 1094"/>
              <p:cNvSpPr>
                <a:spLocks/>
              </p:cNvSpPr>
              <p:nvPr/>
            </p:nvSpPr>
            <p:spPr bwMode="auto">
              <a:xfrm>
                <a:off x="3656" y="1535"/>
                <a:ext cx="36" cy="36"/>
              </a:xfrm>
              <a:custGeom>
                <a:avLst/>
                <a:gdLst>
                  <a:gd name="T0" fmla="*/ 6 w 36"/>
                  <a:gd name="T1" fmla="*/ 36 h 36"/>
                  <a:gd name="T2" fmla="*/ 36 w 36"/>
                  <a:gd name="T3" fmla="*/ 6 h 36"/>
                  <a:gd name="T4" fmla="*/ 30 w 36"/>
                  <a:gd name="T5" fmla="*/ 0 h 36"/>
                  <a:gd name="T6" fmla="*/ 0 w 36"/>
                  <a:gd name="T7" fmla="*/ 30 h 36"/>
                  <a:gd name="T8" fmla="*/ 6 w 36"/>
                  <a:gd name="T9" fmla="*/ 3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6" y="36"/>
                    </a:moveTo>
                    <a:lnTo>
                      <a:pt x="36" y="6"/>
                    </a:lnTo>
                    <a:lnTo>
                      <a:pt x="30" y="0"/>
                    </a:lnTo>
                    <a:lnTo>
                      <a:pt x="0" y="30"/>
                    </a:lnTo>
                    <a:lnTo>
                      <a:pt x="6" y="36"/>
                    </a:lnTo>
                    <a:close/>
                  </a:path>
                </a:pathLst>
              </a:custGeom>
              <a:solidFill>
                <a:srgbClr val="FA8086"/>
              </a:solidFill>
              <a:ln w="9525">
                <a:noFill/>
                <a:round/>
                <a:headEnd/>
                <a:tailEnd/>
              </a:ln>
            </p:spPr>
            <p:txBody>
              <a:bodyPr tIns="91440" bIns="91440"/>
              <a:lstStyle/>
              <a:p>
                <a:endParaRPr lang="en-US"/>
              </a:p>
            </p:txBody>
          </p:sp>
          <p:sp>
            <p:nvSpPr>
              <p:cNvPr id="23085" name="Line 1095"/>
              <p:cNvSpPr>
                <a:spLocks noChangeShapeType="1"/>
              </p:cNvSpPr>
              <p:nvPr/>
            </p:nvSpPr>
            <p:spPr bwMode="auto">
              <a:xfrm flipH="1">
                <a:off x="4076" y="1427"/>
                <a:ext cx="6" cy="6"/>
              </a:xfrm>
              <a:prstGeom prst="line">
                <a:avLst/>
              </a:prstGeom>
              <a:noFill/>
              <a:ln w="19050">
                <a:solidFill>
                  <a:srgbClr val="FA8086"/>
                </a:solidFill>
                <a:round/>
                <a:headEnd/>
                <a:tailEnd/>
              </a:ln>
            </p:spPr>
            <p:txBody>
              <a:bodyPr tIns="91440" bIns="91440"/>
              <a:lstStyle/>
              <a:p>
                <a:endParaRPr lang="en-US"/>
              </a:p>
            </p:txBody>
          </p:sp>
          <p:sp>
            <p:nvSpPr>
              <p:cNvPr id="23086" name="Freeform 1096"/>
              <p:cNvSpPr>
                <a:spLocks/>
              </p:cNvSpPr>
              <p:nvPr/>
            </p:nvSpPr>
            <p:spPr bwMode="auto">
              <a:xfrm>
                <a:off x="4022" y="1349"/>
                <a:ext cx="42" cy="36"/>
              </a:xfrm>
              <a:custGeom>
                <a:avLst/>
                <a:gdLst>
                  <a:gd name="T0" fmla="*/ 12 w 42"/>
                  <a:gd name="T1" fmla="*/ 24 h 36"/>
                  <a:gd name="T2" fmla="*/ 24 w 42"/>
                  <a:gd name="T3" fmla="*/ 30 h 36"/>
                  <a:gd name="T4" fmla="*/ 36 w 42"/>
                  <a:gd name="T5" fmla="*/ 36 h 36"/>
                  <a:gd name="T6" fmla="*/ 42 w 42"/>
                  <a:gd name="T7" fmla="*/ 30 h 36"/>
                  <a:gd name="T8" fmla="*/ 42 w 42"/>
                  <a:gd name="T9" fmla="*/ 30 h 36"/>
                  <a:gd name="T10" fmla="*/ 42 w 42"/>
                  <a:gd name="T11" fmla="*/ 24 h 36"/>
                  <a:gd name="T12" fmla="*/ 36 w 42"/>
                  <a:gd name="T13" fmla="*/ 18 h 36"/>
                  <a:gd name="T14" fmla="*/ 30 w 42"/>
                  <a:gd name="T15" fmla="*/ 6 h 36"/>
                  <a:gd name="T16" fmla="*/ 30 w 42"/>
                  <a:gd name="T17" fmla="*/ 6 h 36"/>
                  <a:gd name="T18" fmla="*/ 18 w 42"/>
                  <a:gd name="T19" fmla="*/ 0 h 36"/>
                  <a:gd name="T20" fmla="*/ 6 w 42"/>
                  <a:gd name="T21" fmla="*/ 0 h 36"/>
                  <a:gd name="T22" fmla="*/ 0 w 42"/>
                  <a:gd name="T23" fmla="*/ 0 h 36"/>
                  <a:gd name="T24" fmla="*/ 0 w 42"/>
                  <a:gd name="T25" fmla="*/ 0 h 36"/>
                  <a:gd name="T26" fmla="*/ 0 w 42"/>
                  <a:gd name="T27" fmla="*/ 6 h 36"/>
                  <a:gd name="T28" fmla="*/ 6 w 42"/>
                  <a:gd name="T29" fmla="*/ 18 h 36"/>
                  <a:gd name="T30" fmla="*/ 12 w 42"/>
                  <a:gd name="T31" fmla="*/ 24 h 36"/>
                  <a:gd name="T32" fmla="*/ 12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24"/>
                    </a:moveTo>
                    <a:lnTo>
                      <a:pt x="24" y="30"/>
                    </a:lnTo>
                    <a:lnTo>
                      <a:pt x="36" y="36"/>
                    </a:lnTo>
                    <a:lnTo>
                      <a:pt x="42" y="30"/>
                    </a:lnTo>
                    <a:lnTo>
                      <a:pt x="42" y="24"/>
                    </a:lnTo>
                    <a:lnTo>
                      <a:pt x="36" y="18"/>
                    </a:lnTo>
                    <a:lnTo>
                      <a:pt x="30" y="6"/>
                    </a:lnTo>
                    <a:lnTo>
                      <a:pt x="18" y="0"/>
                    </a:lnTo>
                    <a:lnTo>
                      <a:pt x="6" y="0"/>
                    </a:lnTo>
                    <a:lnTo>
                      <a:pt x="0" y="0"/>
                    </a:lnTo>
                    <a:lnTo>
                      <a:pt x="0" y="6"/>
                    </a:lnTo>
                    <a:lnTo>
                      <a:pt x="6" y="18"/>
                    </a:lnTo>
                    <a:lnTo>
                      <a:pt x="12" y="24"/>
                    </a:lnTo>
                    <a:close/>
                  </a:path>
                </a:pathLst>
              </a:custGeom>
              <a:solidFill>
                <a:srgbClr val="FA8086"/>
              </a:solidFill>
              <a:ln w="9525">
                <a:noFill/>
                <a:round/>
                <a:headEnd/>
                <a:tailEnd/>
              </a:ln>
            </p:spPr>
            <p:txBody>
              <a:bodyPr tIns="91440" bIns="91440"/>
              <a:lstStyle/>
              <a:p>
                <a:endParaRPr lang="en-US"/>
              </a:p>
            </p:txBody>
          </p:sp>
          <p:sp>
            <p:nvSpPr>
              <p:cNvPr id="23087" name="Freeform 1097"/>
              <p:cNvSpPr>
                <a:spLocks/>
              </p:cNvSpPr>
              <p:nvPr/>
            </p:nvSpPr>
            <p:spPr bwMode="auto">
              <a:xfrm>
                <a:off x="4016" y="1379"/>
                <a:ext cx="18" cy="18"/>
              </a:xfrm>
              <a:custGeom>
                <a:avLst/>
                <a:gdLst>
                  <a:gd name="T0" fmla="*/ 6 w 18"/>
                  <a:gd name="T1" fmla="*/ 18 h 18"/>
                  <a:gd name="T2" fmla="*/ 18 w 18"/>
                  <a:gd name="T3" fmla="*/ 0 h 18"/>
                  <a:gd name="T4" fmla="*/ 12 w 18"/>
                  <a:gd name="T5" fmla="*/ 0 h 18"/>
                  <a:gd name="T6" fmla="*/ 0 w 18"/>
                  <a:gd name="T7" fmla="*/ 12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0"/>
                    </a:lnTo>
                    <a:lnTo>
                      <a:pt x="12" y="0"/>
                    </a:lnTo>
                    <a:lnTo>
                      <a:pt x="0" y="12"/>
                    </a:lnTo>
                    <a:lnTo>
                      <a:pt x="6" y="18"/>
                    </a:lnTo>
                    <a:close/>
                  </a:path>
                </a:pathLst>
              </a:custGeom>
              <a:solidFill>
                <a:srgbClr val="FA8086"/>
              </a:solidFill>
              <a:ln w="9525">
                <a:noFill/>
                <a:round/>
                <a:headEnd/>
                <a:tailEnd/>
              </a:ln>
            </p:spPr>
            <p:txBody>
              <a:bodyPr tIns="91440" bIns="91440"/>
              <a:lstStyle/>
              <a:p>
                <a:endParaRPr lang="en-US"/>
              </a:p>
            </p:txBody>
          </p:sp>
          <p:sp>
            <p:nvSpPr>
              <p:cNvPr id="23088" name="Line 1098"/>
              <p:cNvSpPr>
                <a:spLocks noChangeShapeType="1"/>
              </p:cNvSpPr>
              <p:nvPr/>
            </p:nvSpPr>
            <p:spPr bwMode="auto">
              <a:xfrm flipH="1">
                <a:off x="4034" y="1373"/>
                <a:ext cx="6" cy="6"/>
              </a:xfrm>
              <a:prstGeom prst="line">
                <a:avLst/>
              </a:prstGeom>
              <a:noFill/>
              <a:ln w="19050">
                <a:solidFill>
                  <a:srgbClr val="FA8086"/>
                </a:solidFill>
                <a:round/>
                <a:headEnd/>
                <a:tailEnd/>
              </a:ln>
            </p:spPr>
            <p:txBody>
              <a:bodyPr tIns="91440" bIns="91440"/>
              <a:lstStyle/>
              <a:p>
                <a:endParaRPr lang="en-US"/>
              </a:p>
            </p:txBody>
          </p:sp>
          <p:sp>
            <p:nvSpPr>
              <p:cNvPr id="23089" name="Freeform 1099"/>
              <p:cNvSpPr>
                <a:spLocks/>
              </p:cNvSpPr>
              <p:nvPr/>
            </p:nvSpPr>
            <p:spPr bwMode="auto">
              <a:xfrm>
                <a:off x="3950" y="1313"/>
                <a:ext cx="48" cy="30"/>
              </a:xfrm>
              <a:custGeom>
                <a:avLst/>
                <a:gdLst>
                  <a:gd name="T0" fmla="*/ 18 w 48"/>
                  <a:gd name="T1" fmla="*/ 24 h 30"/>
                  <a:gd name="T2" fmla="*/ 36 w 48"/>
                  <a:gd name="T3" fmla="*/ 30 h 30"/>
                  <a:gd name="T4" fmla="*/ 42 w 48"/>
                  <a:gd name="T5" fmla="*/ 24 h 30"/>
                  <a:gd name="T6" fmla="*/ 48 w 48"/>
                  <a:gd name="T7" fmla="*/ 24 h 30"/>
                  <a:gd name="T8" fmla="*/ 48 w 48"/>
                  <a:gd name="T9" fmla="*/ 24 h 30"/>
                  <a:gd name="T10" fmla="*/ 48 w 48"/>
                  <a:gd name="T11" fmla="*/ 18 h 30"/>
                  <a:gd name="T12" fmla="*/ 42 w 48"/>
                  <a:gd name="T13" fmla="*/ 12 h 30"/>
                  <a:gd name="T14" fmla="*/ 30 w 48"/>
                  <a:gd name="T15" fmla="*/ 6 h 30"/>
                  <a:gd name="T16" fmla="*/ 30 w 48"/>
                  <a:gd name="T17" fmla="*/ 6 h 30"/>
                  <a:gd name="T18" fmla="*/ 18 w 48"/>
                  <a:gd name="T19" fmla="*/ 0 h 30"/>
                  <a:gd name="T20" fmla="*/ 6 w 48"/>
                  <a:gd name="T21" fmla="*/ 6 h 30"/>
                  <a:gd name="T22" fmla="*/ 0 w 48"/>
                  <a:gd name="T23" fmla="*/ 6 h 30"/>
                  <a:gd name="T24" fmla="*/ 0 w 48"/>
                  <a:gd name="T25" fmla="*/ 6 h 30"/>
                  <a:gd name="T26" fmla="*/ 0 w 48"/>
                  <a:gd name="T27" fmla="*/ 12 h 30"/>
                  <a:gd name="T28" fmla="*/ 12 w 48"/>
                  <a:gd name="T29" fmla="*/ 18 h 30"/>
                  <a:gd name="T30" fmla="*/ 18 w 48"/>
                  <a:gd name="T31" fmla="*/ 24 h 30"/>
                  <a:gd name="T32" fmla="*/ 18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24"/>
                    </a:moveTo>
                    <a:lnTo>
                      <a:pt x="36" y="30"/>
                    </a:lnTo>
                    <a:lnTo>
                      <a:pt x="42" y="24"/>
                    </a:lnTo>
                    <a:lnTo>
                      <a:pt x="48" y="24"/>
                    </a:lnTo>
                    <a:lnTo>
                      <a:pt x="48" y="18"/>
                    </a:lnTo>
                    <a:lnTo>
                      <a:pt x="42" y="12"/>
                    </a:lnTo>
                    <a:lnTo>
                      <a:pt x="30" y="6"/>
                    </a:lnTo>
                    <a:lnTo>
                      <a:pt x="18" y="0"/>
                    </a:lnTo>
                    <a:lnTo>
                      <a:pt x="6" y="6"/>
                    </a:lnTo>
                    <a:lnTo>
                      <a:pt x="0" y="6"/>
                    </a:lnTo>
                    <a:lnTo>
                      <a:pt x="0" y="12"/>
                    </a:lnTo>
                    <a:lnTo>
                      <a:pt x="12" y="18"/>
                    </a:lnTo>
                    <a:lnTo>
                      <a:pt x="18" y="24"/>
                    </a:lnTo>
                    <a:close/>
                  </a:path>
                </a:pathLst>
              </a:custGeom>
              <a:solidFill>
                <a:srgbClr val="FA8086"/>
              </a:solidFill>
              <a:ln w="9525">
                <a:noFill/>
                <a:round/>
                <a:headEnd/>
                <a:tailEnd/>
              </a:ln>
            </p:spPr>
            <p:txBody>
              <a:bodyPr tIns="91440" bIns="91440"/>
              <a:lstStyle/>
              <a:p>
                <a:endParaRPr lang="en-US"/>
              </a:p>
            </p:txBody>
          </p:sp>
          <p:sp>
            <p:nvSpPr>
              <p:cNvPr id="23090" name="Freeform 1100"/>
              <p:cNvSpPr>
                <a:spLocks/>
              </p:cNvSpPr>
              <p:nvPr/>
            </p:nvSpPr>
            <p:spPr bwMode="auto">
              <a:xfrm>
                <a:off x="3956" y="1343"/>
                <a:ext cx="18" cy="24"/>
              </a:xfrm>
              <a:custGeom>
                <a:avLst/>
                <a:gdLst>
                  <a:gd name="T0" fmla="*/ 12 w 18"/>
                  <a:gd name="T1" fmla="*/ 24 h 24"/>
                  <a:gd name="T2" fmla="*/ 18 w 18"/>
                  <a:gd name="T3" fmla="*/ 6 h 24"/>
                  <a:gd name="T4" fmla="*/ 6 w 18"/>
                  <a:gd name="T5" fmla="*/ 0 h 24"/>
                  <a:gd name="T6" fmla="*/ 0 w 18"/>
                  <a:gd name="T7" fmla="*/ 18 h 24"/>
                  <a:gd name="T8" fmla="*/ 12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24"/>
                    </a:moveTo>
                    <a:lnTo>
                      <a:pt x="18" y="6"/>
                    </a:lnTo>
                    <a:lnTo>
                      <a:pt x="6" y="0"/>
                    </a:lnTo>
                    <a:lnTo>
                      <a:pt x="0" y="18"/>
                    </a:lnTo>
                    <a:lnTo>
                      <a:pt x="12" y="24"/>
                    </a:lnTo>
                    <a:close/>
                  </a:path>
                </a:pathLst>
              </a:custGeom>
              <a:solidFill>
                <a:srgbClr val="FA8086"/>
              </a:solidFill>
              <a:ln w="9525">
                <a:noFill/>
                <a:round/>
                <a:headEnd/>
                <a:tailEnd/>
              </a:ln>
            </p:spPr>
            <p:txBody>
              <a:bodyPr tIns="91440" bIns="91440"/>
              <a:lstStyle/>
              <a:p>
                <a:endParaRPr lang="en-US"/>
              </a:p>
            </p:txBody>
          </p:sp>
          <p:sp>
            <p:nvSpPr>
              <p:cNvPr id="23091" name="Line 1101"/>
              <p:cNvSpPr>
                <a:spLocks noChangeShapeType="1"/>
              </p:cNvSpPr>
              <p:nvPr/>
            </p:nvSpPr>
            <p:spPr bwMode="auto">
              <a:xfrm flipH="1">
                <a:off x="3968" y="1337"/>
                <a:ext cx="6" cy="6"/>
              </a:xfrm>
              <a:prstGeom prst="line">
                <a:avLst/>
              </a:prstGeom>
              <a:noFill/>
              <a:ln w="19050">
                <a:solidFill>
                  <a:srgbClr val="FA8086"/>
                </a:solidFill>
                <a:round/>
                <a:headEnd/>
                <a:tailEnd/>
              </a:ln>
            </p:spPr>
            <p:txBody>
              <a:bodyPr tIns="91440" bIns="91440"/>
              <a:lstStyle/>
              <a:p>
                <a:endParaRPr lang="en-US"/>
              </a:p>
            </p:txBody>
          </p:sp>
          <p:sp>
            <p:nvSpPr>
              <p:cNvPr id="23092" name="Freeform 1102"/>
              <p:cNvSpPr>
                <a:spLocks/>
              </p:cNvSpPr>
              <p:nvPr/>
            </p:nvSpPr>
            <p:spPr bwMode="auto">
              <a:xfrm>
                <a:off x="3872" y="1307"/>
                <a:ext cx="48" cy="24"/>
              </a:xfrm>
              <a:custGeom>
                <a:avLst/>
                <a:gdLst>
                  <a:gd name="T0" fmla="*/ 24 w 48"/>
                  <a:gd name="T1" fmla="*/ 24 h 24"/>
                  <a:gd name="T2" fmla="*/ 36 w 48"/>
                  <a:gd name="T3" fmla="*/ 18 h 24"/>
                  <a:gd name="T4" fmla="*/ 48 w 48"/>
                  <a:gd name="T5" fmla="*/ 12 h 24"/>
                  <a:gd name="T6" fmla="*/ 48 w 48"/>
                  <a:gd name="T7" fmla="*/ 12 h 24"/>
                  <a:gd name="T8" fmla="*/ 48 w 48"/>
                  <a:gd name="T9" fmla="*/ 12 h 24"/>
                  <a:gd name="T10" fmla="*/ 42 w 48"/>
                  <a:gd name="T11" fmla="*/ 6 h 24"/>
                  <a:gd name="T12" fmla="*/ 36 w 48"/>
                  <a:gd name="T13" fmla="*/ 0 h 24"/>
                  <a:gd name="T14" fmla="*/ 24 w 48"/>
                  <a:gd name="T15" fmla="*/ 0 h 24"/>
                  <a:gd name="T16" fmla="*/ 24 w 48"/>
                  <a:gd name="T17" fmla="*/ 0 h 24"/>
                  <a:gd name="T18" fmla="*/ 12 w 48"/>
                  <a:gd name="T19" fmla="*/ 6 h 24"/>
                  <a:gd name="T20" fmla="*/ 0 w 48"/>
                  <a:gd name="T21" fmla="*/ 6 h 24"/>
                  <a:gd name="T22" fmla="*/ 0 w 48"/>
                  <a:gd name="T23" fmla="*/ 12 h 24"/>
                  <a:gd name="T24" fmla="*/ 0 w 48"/>
                  <a:gd name="T25" fmla="*/ 12 h 24"/>
                  <a:gd name="T26" fmla="*/ 0 w 48"/>
                  <a:gd name="T27" fmla="*/ 18 h 24"/>
                  <a:gd name="T28" fmla="*/ 12 w 48"/>
                  <a:gd name="T29" fmla="*/ 24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2"/>
                    </a:lnTo>
                    <a:lnTo>
                      <a:pt x="42" y="6"/>
                    </a:lnTo>
                    <a:lnTo>
                      <a:pt x="36" y="0"/>
                    </a:lnTo>
                    <a:lnTo>
                      <a:pt x="24" y="0"/>
                    </a:lnTo>
                    <a:lnTo>
                      <a:pt x="12" y="6"/>
                    </a:lnTo>
                    <a:lnTo>
                      <a:pt x="0" y="6"/>
                    </a:lnTo>
                    <a:lnTo>
                      <a:pt x="0" y="12"/>
                    </a:lnTo>
                    <a:lnTo>
                      <a:pt x="0" y="18"/>
                    </a:lnTo>
                    <a:lnTo>
                      <a:pt x="12" y="24"/>
                    </a:lnTo>
                    <a:lnTo>
                      <a:pt x="24" y="24"/>
                    </a:lnTo>
                    <a:close/>
                  </a:path>
                </a:pathLst>
              </a:custGeom>
              <a:solidFill>
                <a:srgbClr val="FA8086"/>
              </a:solidFill>
              <a:ln w="9525">
                <a:noFill/>
                <a:round/>
                <a:headEnd/>
                <a:tailEnd/>
              </a:ln>
            </p:spPr>
            <p:txBody>
              <a:bodyPr tIns="91440" bIns="91440"/>
              <a:lstStyle/>
              <a:p>
                <a:endParaRPr lang="en-US"/>
              </a:p>
            </p:txBody>
          </p:sp>
          <p:sp>
            <p:nvSpPr>
              <p:cNvPr id="23093" name="Freeform 1103"/>
              <p:cNvSpPr>
                <a:spLocks/>
              </p:cNvSpPr>
              <p:nvPr/>
            </p:nvSpPr>
            <p:spPr bwMode="auto">
              <a:xfrm>
                <a:off x="3890" y="1337"/>
                <a:ext cx="12" cy="18"/>
              </a:xfrm>
              <a:custGeom>
                <a:avLst/>
                <a:gdLst>
                  <a:gd name="T0" fmla="*/ 12 w 12"/>
                  <a:gd name="T1" fmla="*/ 18 h 18"/>
                  <a:gd name="T2" fmla="*/ 12 w 12"/>
                  <a:gd name="T3" fmla="*/ 0 h 18"/>
                  <a:gd name="T4" fmla="*/ 0 w 12"/>
                  <a:gd name="T5" fmla="*/ 0 h 18"/>
                  <a:gd name="T6" fmla="*/ 6 w 12"/>
                  <a:gd name="T7" fmla="*/ 18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12" y="0"/>
                    </a:lnTo>
                    <a:lnTo>
                      <a:pt x="0" y="0"/>
                    </a:lnTo>
                    <a:lnTo>
                      <a:pt x="6" y="18"/>
                    </a:lnTo>
                    <a:lnTo>
                      <a:pt x="12" y="18"/>
                    </a:lnTo>
                    <a:close/>
                  </a:path>
                </a:pathLst>
              </a:custGeom>
              <a:solidFill>
                <a:srgbClr val="FA8086"/>
              </a:solidFill>
              <a:ln w="9525">
                <a:noFill/>
                <a:round/>
                <a:headEnd/>
                <a:tailEnd/>
              </a:ln>
            </p:spPr>
            <p:txBody>
              <a:bodyPr tIns="91440" bIns="91440"/>
              <a:lstStyle/>
              <a:p>
                <a:endParaRPr lang="en-US"/>
              </a:p>
            </p:txBody>
          </p:sp>
          <p:sp>
            <p:nvSpPr>
              <p:cNvPr id="23094" name="Line 1104"/>
              <p:cNvSpPr>
                <a:spLocks noChangeShapeType="1"/>
              </p:cNvSpPr>
              <p:nvPr/>
            </p:nvSpPr>
            <p:spPr bwMode="auto">
              <a:xfrm>
                <a:off x="3896" y="1325"/>
                <a:ext cx="1" cy="12"/>
              </a:xfrm>
              <a:prstGeom prst="line">
                <a:avLst/>
              </a:prstGeom>
              <a:noFill/>
              <a:ln w="19050">
                <a:solidFill>
                  <a:srgbClr val="FA8086"/>
                </a:solidFill>
                <a:round/>
                <a:headEnd/>
                <a:tailEnd/>
              </a:ln>
            </p:spPr>
            <p:txBody>
              <a:bodyPr tIns="91440" bIns="91440"/>
              <a:lstStyle/>
              <a:p>
                <a:endParaRPr lang="en-US"/>
              </a:p>
            </p:txBody>
          </p:sp>
          <p:sp>
            <p:nvSpPr>
              <p:cNvPr id="23095" name="Freeform 1105"/>
              <p:cNvSpPr>
                <a:spLocks/>
              </p:cNvSpPr>
              <p:nvPr/>
            </p:nvSpPr>
            <p:spPr bwMode="auto">
              <a:xfrm>
                <a:off x="3794" y="1325"/>
                <a:ext cx="48" cy="30"/>
              </a:xfrm>
              <a:custGeom>
                <a:avLst/>
                <a:gdLst>
                  <a:gd name="T0" fmla="*/ 30 w 48"/>
                  <a:gd name="T1" fmla="*/ 24 h 30"/>
                  <a:gd name="T2" fmla="*/ 42 w 48"/>
                  <a:gd name="T3" fmla="*/ 18 h 30"/>
                  <a:gd name="T4" fmla="*/ 48 w 48"/>
                  <a:gd name="T5" fmla="*/ 6 h 30"/>
                  <a:gd name="T6" fmla="*/ 48 w 48"/>
                  <a:gd name="T7" fmla="*/ 0 h 30"/>
                  <a:gd name="T8" fmla="*/ 48 w 48"/>
                  <a:gd name="T9" fmla="*/ 0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8 w 48"/>
                  <a:gd name="T29" fmla="*/ 24 h 30"/>
                  <a:gd name="T30" fmla="*/ 30 w 48"/>
                  <a:gd name="T31" fmla="*/ 24 h 30"/>
                  <a:gd name="T32" fmla="*/ 30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24"/>
                    </a:moveTo>
                    <a:lnTo>
                      <a:pt x="42" y="18"/>
                    </a:lnTo>
                    <a:lnTo>
                      <a:pt x="48" y="6"/>
                    </a:lnTo>
                    <a:lnTo>
                      <a:pt x="48" y="0"/>
                    </a:lnTo>
                    <a:lnTo>
                      <a:pt x="42" y="0"/>
                    </a:lnTo>
                    <a:lnTo>
                      <a:pt x="30" y="0"/>
                    </a:lnTo>
                    <a:lnTo>
                      <a:pt x="18" y="6"/>
                    </a:lnTo>
                    <a:lnTo>
                      <a:pt x="6" y="12"/>
                    </a:lnTo>
                    <a:lnTo>
                      <a:pt x="0" y="18"/>
                    </a:lnTo>
                    <a:lnTo>
                      <a:pt x="0" y="24"/>
                    </a:lnTo>
                    <a:lnTo>
                      <a:pt x="6" y="30"/>
                    </a:lnTo>
                    <a:lnTo>
                      <a:pt x="18" y="24"/>
                    </a:lnTo>
                    <a:lnTo>
                      <a:pt x="30" y="24"/>
                    </a:lnTo>
                    <a:close/>
                  </a:path>
                </a:pathLst>
              </a:custGeom>
              <a:solidFill>
                <a:srgbClr val="FA8086"/>
              </a:solidFill>
              <a:ln w="9525">
                <a:noFill/>
                <a:round/>
                <a:headEnd/>
                <a:tailEnd/>
              </a:ln>
            </p:spPr>
            <p:txBody>
              <a:bodyPr tIns="91440" bIns="91440"/>
              <a:lstStyle/>
              <a:p>
                <a:endParaRPr lang="en-US"/>
              </a:p>
            </p:txBody>
          </p:sp>
          <p:sp>
            <p:nvSpPr>
              <p:cNvPr id="23096" name="Freeform 1106"/>
              <p:cNvSpPr>
                <a:spLocks/>
              </p:cNvSpPr>
              <p:nvPr/>
            </p:nvSpPr>
            <p:spPr bwMode="auto">
              <a:xfrm>
                <a:off x="3824" y="1355"/>
                <a:ext cx="18" cy="18"/>
              </a:xfrm>
              <a:custGeom>
                <a:avLst/>
                <a:gdLst>
                  <a:gd name="T0" fmla="*/ 18 w 18"/>
                  <a:gd name="T1" fmla="*/ 12 h 18"/>
                  <a:gd name="T2" fmla="*/ 6 w 18"/>
                  <a:gd name="T3" fmla="*/ 0 h 18"/>
                  <a:gd name="T4" fmla="*/ 0 w 18"/>
                  <a:gd name="T5" fmla="*/ 0 h 18"/>
                  <a:gd name="T6" fmla="*/ 6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0"/>
                    </a:lnTo>
                    <a:lnTo>
                      <a:pt x="6" y="18"/>
                    </a:lnTo>
                    <a:lnTo>
                      <a:pt x="18" y="12"/>
                    </a:lnTo>
                    <a:close/>
                  </a:path>
                </a:pathLst>
              </a:custGeom>
              <a:solidFill>
                <a:srgbClr val="FA8086"/>
              </a:solidFill>
              <a:ln w="9525">
                <a:noFill/>
                <a:round/>
                <a:headEnd/>
                <a:tailEnd/>
              </a:ln>
            </p:spPr>
            <p:txBody>
              <a:bodyPr tIns="91440" bIns="91440"/>
              <a:lstStyle/>
              <a:p>
                <a:endParaRPr lang="en-US"/>
              </a:p>
            </p:txBody>
          </p:sp>
          <p:sp>
            <p:nvSpPr>
              <p:cNvPr id="23097" name="Line 1107"/>
              <p:cNvSpPr>
                <a:spLocks noChangeShapeType="1"/>
              </p:cNvSpPr>
              <p:nvPr/>
            </p:nvSpPr>
            <p:spPr bwMode="auto">
              <a:xfrm>
                <a:off x="3824" y="1349"/>
                <a:ext cx="1" cy="6"/>
              </a:xfrm>
              <a:prstGeom prst="line">
                <a:avLst/>
              </a:prstGeom>
              <a:noFill/>
              <a:ln w="19050">
                <a:solidFill>
                  <a:srgbClr val="FA8086"/>
                </a:solidFill>
                <a:round/>
                <a:headEnd/>
                <a:tailEnd/>
              </a:ln>
            </p:spPr>
            <p:txBody>
              <a:bodyPr tIns="91440" bIns="91440"/>
              <a:lstStyle/>
              <a:p>
                <a:endParaRPr lang="en-US"/>
              </a:p>
            </p:txBody>
          </p:sp>
          <p:sp>
            <p:nvSpPr>
              <p:cNvPr id="23098" name="Freeform 1108"/>
              <p:cNvSpPr>
                <a:spLocks/>
              </p:cNvSpPr>
              <p:nvPr/>
            </p:nvSpPr>
            <p:spPr bwMode="auto">
              <a:xfrm>
                <a:off x="3734" y="1367"/>
                <a:ext cx="42" cy="36"/>
              </a:xfrm>
              <a:custGeom>
                <a:avLst/>
                <a:gdLst>
                  <a:gd name="T0" fmla="*/ 30 w 42"/>
                  <a:gd name="T1" fmla="*/ 24 h 36"/>
                  <a:gd name="T2" fmla="*/ 36 w 42"/>
                  <a:gd name="T3" fmla="*/ 12 h 36"/>
                  <a:gd name="T4" fmla="*/ 42 w 42"/>
                  <a:gd name="T5" fmla="*/ 6 h 36"/>
                  <a:gd name="T6" fmla="*/ 36 w 42"/>
                  <a:gd name="T7" fmla="*/ 0 h 36"/>
                  <a:gd name="T8" fmla="*/ 36 w 42"/>
                  <a:gd name="T9" fmla="*/ 0 h 36"/>
                  <a:gd name="T10" fmla="*/ 30 w 42"/>
                  <a:gd name="T11" fmla="*/ 0 h 36"/>
                  <a:gd name="T12" fmla="*/ 24 w 42"/>
                  <a:gd name="T13" fmla="*/ 0 h 36"/>
                  <a:gd name="T14" fmla="*/ 12 w 42"/>
                  <a:gd name="T15" fmla="*/ 12 h 36"/>
                  <a:gd name="T16" fmla="*/ 12 w 42"/>
                  <a:gd name="T17" fmla="*/ 12 h 36"/>
                  <a:gd name="T18" fmla="*/ 6 w 42"/>
                  <a:gd name="T19" fmla="*/ 24 h 36"/>
                  <a:gd name="T20" fmla="*/ 0 w 42"/>
                  <a:gd name="T21" fmla="*/ 30 h 36"/>
                  <a:gd name="T22" fmla="*/ 6 w 42"/>
                  <a:gd name="T23" fmla="*/ 36 h 36"/>
                  <a:gd name="T24" fmla="*/ 6 w 42"/>
                  <a:gd name="T25" fmla="*/ 36 h 36"/>
                  <a:gd name="T26" fmla="*/ 12 w 42"/>
                  <a:gd name="T27" fmla="*/ 36 h 36"/>
                  <a:gd name="T28" fmla="*/ 18 w 42"/>
                  <a:gd name="T29" fmla="*/ 36 h 36"/>
                  <a:gd name="T30" fmla="*/ 30 w 42"/>
                  <a:gd name="T31" fmla="*/ 24 h 36"/>
                  <a:gd name="T32" fmla="*/ 30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24"/>
                    </a:moveTo>
                    <a:lnTo>
                      <a:pt x="36" y="12"/>
                    </a:lnTo>
                    <a:lnTo>
                      <a:pt x="42" y="6"/>
                    </a:lnTo>
                    <a:lnTo>
                      <a:pt x="36" y="0"/>
                    </a:lnTo>
                    <a:lnTo>
                      <a:pt x="30" y="0"/>
                    </a:lnTo>
                    <a:lnTo>
                      <a:pt x="24" y="0"/>
                    </a:lnTo>
                    <a:lnTo>
                      <a:pt x="12" y="12"/>
                    </a:lnTo>
                    <a:lnTo>
                      <a:pt x="6" y="24"/>
                    </a:lnTo>
                    <a:lnTo>
                      <a:pt x="0" y="30"/>
                    </a:lnTo>
                    <a:lnTo>
                      <a:pt x="6" y="36"/>
                    </a:lnTo>
                    <a:lnTo>
                      <a:pt x="12" y="36"/>
                    </a:lnTo>
                    <a:lnTo>
                      <a:pt x="18" y="36"/>
                    </a:lnTo>
                    <a:lnTo>
                      <a:pt x="30" y="24"/>
                    </a:lnTo>
                    <a:close/>
                  </a:path>
                </a:pathLst>
              </a:custGeom>
              <a:solidFill>
                <a:srgbClr val="FA8086"/>
              </a:solidFill>
              <a:ln w="9525">
                <a:noFill/>
                <a:round/>
                <a:headEnd/>
                <a:tailEnd/>
              </a:ln>
            </p:spPr>
            <p:txBody>
              <a:bodyPr tIns="91440" bIns="91440"/>
              <a:lstStyle/>
              <a:p>
                <a:endParaRPr lang="en-US"/>
              </a:p>
            </p:txBody>
          </p:sp>
          <p:sp>
            <p:nvSpPr>
              <p:cNvPr id="23099" name="Freeform 1109"/>
              <p:cNvSpPr>
                <a:spLocks/>
              </p:cNvSpPr>
              <p:nvPr/>
            </p:nvSpPr>
            <p:spPr bwMode="auto">
              <a:xfrm>
                <a:off x="3764" y="1391"/>
                <a:ext cx="24" cy="24"/>
              </a:xfrm>
              <a:custGeom>
                <a:avLst/>
                <a:gdLst>
                  <a:gd name="T0" fmla="*/ 24 w 24"/>
                  <a:gd name="T1" fmla="*/ 18 h 24"/>
                  <a:gd name="T2" fmla="*/ 6 w 24"/>
                  <a:gd name="T3" fmla="*/ 0 h 24"/>
                  <a:gd name="T4" fmla="*/ 0 w 24"/>
                  <a:gd name="T5" fmla="*/ 6 h 24"/>
                  <a:gd name="T6" fmla="*/ 18 w 24"/>
                  <a:gd name="T7" fmla="*/ 24 h 24"/>
                  <a:gd name="T8" fmla="*/ 24 w 24"/>
                  <a:gd name="T9" fmla="*/ 18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18"/>
                    </a:moveTo>
                    <a:lnTo>
                      <a:pt x="6" y="0"/>
                    </a:lnTo>
                    <a:lnTo>
                      <a:pt x="0" y="6"/>
                    </a:lnTo>
                    <a:lnTo>
                      <a:pt x="18" y="24"/>
                    </a:lnTo>
                    <a:lnTo>
                      <a:pt x="24" y="18"/>
                    </a:lnTo>
                    <a:close/>
                  </a:path>
                </a:pathLst>
              </a:custGeom>
              <a:solidFill>
                <a:srgbClr val="FA8086"/>
              </a:solidFill>
              <a:ln w="9525">
                <a:noFill/>
                <a:round/>
                <a:headEnd/>
                <a:tailEnd/>
              </a:ln>
            </p:spPr>
            <p:txBody>
              <a:bodyPr tIns="91440" bIns="91440"/>
              <a:lstStyle/>
              <a:p>
                <a:endParaRPr lang="en-US"/>
              </a:p>
            </p:txBody>
          </p:sp>
          <p:sp>
            <p:nvSpPr>
              <p:cNvPr id="23100" name="Line 1110"/>
              <p:cNvSpPr>
                <a:spLocks noChangeShapeType="1"/>
              </p:cNvSpPr>
              <p:nvPr/>
            </p:nvSpPr>
            <p:spPr bwMode="auto">
              <a:xfrm>
                <a:off x="3764" y="1391"/>
                <a:ext cx="6" cy="6"/>
              </a:xfrm>
              <a:prstGeom prst="line">
                <a:avLst/>
              </a:prstGeom>
              <a:noFill/>
              <a:ln w="19050">
                <a:solidFill>
                  <a:srgbClr val="FA8086"/>
                </a:solidFill>
                <a:round/>
                <a:headEnd/>
                <a:tailEnd/>
              </a:ln>
            </p:spPr>
            <p:txBody>
              <a:bodyPr tIns="91440" bIns="91440"/>
              <a:lstStyle/>
              <a:p>
                <a:endParaRPr lang="en-US"/>
              </a:p>
            </p:txBody>
          </p:sp>
          <p:sp>
            <p:nvSpPr>
              <p:cNvPr id="23101" name="Freeform 1111"/>
              <p:cNvSpPr>
                <a:spLocks/>
              </p:cNvSpPr>
              <p:nvPr/>
            </p:nvSpPr>
            <p:spPr bwMode="auto">
              <a:xfrm>
                <a:off x="3980" y="1673"/>
                <a:ext cx="42" cy="30"/>
              </a:xfrm>
              <a:custGeom>
                <a:avLst/>
                <a:gdLst>
                  <a:gd name="T0" fmla="*/ 18 w 42"/>
                  <a:gd name="T1" fmla="*/ 6 h 30"/>
                  <a:gd name="T2" fmla="*/ 6 w 42"/>
                  <a:gd name="T3" fmla="*/ 12 h 30"/>
                  <a:gd name="T4" fmla="*/ 0 w 42"/>
                  <a:gd name="T5" fmla="*/ 18 h 30"/>
                  <a:gd name="T6" fmla="*/ 0 w 42"/>
                  <a:gd name="T7" fmla="*/ 24 h 30"/>
                  <a:gd name="T8" fmla="*/ 0 w 42"/>
                  <a:gd name="T9" fmla="*/ 24 h 30"/>
                  <a:gd name="T10" fmla="*/ 6 w 42"/>
                  <a:gd name="T11" fmla="*/ 30 h 30"/>
                  <a:gd name="T12" fmla="*/ 12 w 42"/>
                  <a:gd name="T13" fmla="*/ 30 h 30"/>
                  <a:gd name="T14" fmla="*/ 24 w 42"/>
                  <a:gd name="T15" fmla="*/ 24 h 30"/>
                  <a:gd name="T16" fmla="*/ 24 w 42"/>
                  <a:gd name="T17" fmla="*/ 24 h 30"/>
                  <a:gd name="T18" fmla="*/ 36 w 42"/>
                  <a:gd name="T19" fmla="*/ 18 h 30"/>
                  <a:gd name="T20" fmla="*/ 42 w 42"/>
                  <a:gd name="T21" fmla="*/ 12 h 30"/>
                  <a:gd name="T22" fmla="*/ 42 w 42"/>
                  <a:gd name="T23" fmla="*/ 6 h 30"/>
                  <a:gd name="T24" fmla="*/ 42 w 42"/>
                  <a:gd name="T25" fmla="*/ 6 h 30"/>
                  <a:gd name="T26" fmla="*/ 36 w 42"/>
                  <a:gd name="T27" fmla="*/ 0 h 30"/>
                  <a:gd name="T28" fmla="*/ 30 w 42"/>
                  <a:gd name="T29" fmla="*/ 0 h 30"/>
                  <a:gd name="T30" fmla="*/ 18 w 42"/>
                  <a:gd name="T31" fmla="*/ 6 h 30"/>
                  <a:gd name="T32" fmla="*/ 18 w 42"/>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18" y="6"/>
                    </a:moveTo>
                    <a:lnTo>
                      <a:pt x="6" y="12"/>
                    </a:lnTo>
                    <a:lnTo>
                      <a:pt x="0" y="18"/>
                    </a:lnTo>
                    <a:lnTo>
                      <a:pt x="0" y="24"/>
                    </a:lnTo>
                    <a:lnTo>
                      <a:pt x="6" y="30"/>
                    </a:lnTo>
                    <a:lnTo>
                      <a:pt x="12" y="30"/>
                    </a:lnTo>
                    <a:lnTo>
                      <a:pt x="24" y="24"/>
                    </a:lnTo>
                    <a:lnTo>
                      <a:pt x="36" y="18"/>
                    </a:lnTo>
                    <a:lnTo>
                      <a:pt x="42" y="12"/>
                    </a:lnTo>
                    <a:lnTo>
                      <a:pt x="42" y="6"/>
                    </a:lnTo>
                    <a:lnTo>
                      <a:pt x="36"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23102" name="Freeform 1112"/>
              <p:cNvSpPr>
                <a:spLocks/>
              </p:cNvSpPr>
              <p:nvPr/>
            </p:nvSpPr>
            <p:spPr bwMode="auto">
              <a:xfrm>
                <a:off x="4010" y="2033"/>
                <a:ext cx="36" cy="36"/>
              </a:xfrm>
              <a:custGeom>
                <a:avLst/>
                <a:gdLst>
                  <a:gd name="T0" fmla="*/ 12 w 36"/>
                  <a:gd name="T1" fmla="*/ 24 h 36"/>
                  <a:gd name="T2" fmla="*/ 18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30 w 36"/>
                  <a:gd name="T15" fmla="*/ 12 h 36"/>
                  <a:gd name="T16" fmla="*/ 30 w 36"/>
                  <a:gd name="T17" fmla="*/ 12 h 36"/>
                  <a:gd name="T18" fmla="*/ 18 w 36"/>
                  <a:gd name="T19" fmla="*/ 6 h 36"/>
                  <a:gd name="T20" fmla="*/ 12 w 36"/>
                  <a:gd name="T21" fmla="*/ 0 h 36"/>
                  <a:gd name="T22" fmla="*/ 6 w 36"/>
                  <a:gd name="T23" fmla="*/ 0 h 36"/>
                  <a:gd name="T24" fmla="*/ 6 w 36"/>
                  <a:gd name="T25" fmla="*/ 0 h 36"/>
                  <a:gd name="T26" fmla="*/ 0 w 36"/>
                  <a:gd name="T27" fmla="*/ 6 h 36"/>
                  <a:gd name="T28" fmla="*/ 6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6"/>
                    </a:lnTo>
                    <a:lnTo>
                      <a:pt x="30" y="36"/>
                    </a:lnTo>
                    <a:lnTo>
                      <a:pt x="36" y="36"/>
                    </a:lnTo>
                    <a:lnTo>
                      <a:pt x="36" y="30"/>
                    </a:lnTo>
                    <a:lnTo>
                      <a:pt x="36" y="24"/>
                    </a:lnTo>
                    <a:lnTo>
                      <a:pt x="30" y="12"/>
                    </a:lnTo>
                    <a:lnTo>
                      <a:pt x="18" y="6"/>
                    </a:lnTo>
                    <a:lnTo>
                      <a:pt x="12" y="0"/>
                    </a:lnTo>
                    <a:lnTo>
                      <a:pt x="6" y="0"/>
                    </a:lnTo>
                    <a:lnTo>
                      <a:pt x="0" y="6"/>
                    </a:lnTo>
                    <a:lnTo>
                      <a:pt x="6" y="12"/>
                    </a:lnTo>
                    <a:lnTo>
                      <a:pt x="12" y="24"/>
                    </a:lnTo>
                    <a:close/>
                  </a:path>
                </a:pathLst>
              </a:custGeom>
              <a:solidFill>
                <a:srgbClr val="FA8086"/>
              </a:solidFill>
              <a:ln w="9525">
                <a:noFill/>
                <a:round/>
                <a:headEnd/>
                <a:tailEnd/>
              </a:ln>
            </p:spPr>
            <p:txBody>
              <a:bodyPr tIns="91440" bIns="91440"/>
              <a:lstStyle/>
              <a:p>
                <a:endParaRPr lang="en-US"/>
              </a:p>
            </p:txBody>
          </p:sp>
          <p:sp>
            <p:nvSpPr>
              <p:cNvPr id="23103" name="Freeform 1113"/>
              <p:cNvSpPr>
                <a:spLocks/>
              </p:cNvSpPr>
              <p:nvPr/>
            </p:nvSpPr>
            <p:spPr bwMode="auto">
              <a:xfrm>
                <a:off x="3920" y="1811"/>
                <a:ext cx="30" cy="42"/>
              </a:xfrm>
              <a:custGeom>
                <a:avLst/>
                <a:gdLst>
                  <a:gd name="T0" fmla="*/ 6 w 30"/>
                  <a:gd name="T1" fmla="*/ 30 h 42"/>
                  <a:gd name="T2" fmla="*/ 12 w 30"/>
                  <a:gd name="T3" fmla="*/ 36 h 42"/>
                  <a:gd name="T4" fmla="*/ 24 w 30"/>
                  <a:gd name="T5" fmla="*/ 42 h 42"/>
                  <a:gd name="T6" fmla="*/ 30 w 30"/>
                  <a:gd name="T7" fmla="*/ 42 h 42"/>
                  <a:gd name="T8" fmla="*/ 30 w 30"/>
                  <a:gd name="T9" fmla="*/ 42 h 42"/>
                  <a:gd name="T10" fmla="*/ 30 w 30"/>
                  <a:gd name="T11" fmla="*/ 42 h 42"/>
                  <a:gd name="T12" fmla="*/ 30 w 30"/>
                  <a:gd name="T13" fmla="*/ 30 h 42"/>
                  <a:gd name="T14" fmla="*/ 24 w 30"/>
                  <a:gd name="T15" fmla="*/ 18 h 42"/>
                  <a:gd name="T16" fmla="*/ 24 w 30"/>
                  <a:gd name="T17" fmla="*/ 18 h 42"/>
                  <a:gd name="T18" fmla="*/ 18 w 30"/>
                  <a:gd name="T19" fmla="*/ 6 h 42"/>
                  <a:gd name="T20" fmla="*/ 12 w 30"/>
                  <a:gd name="T21" fmla="*/ 0 h 42"/>
                  <a:gd name="T22" fmla="*/ 6 w 30"/>
                  <a:gd name="T23" fmla="*/ 0 h 42"/>
                  <a:gd name="T24" fmla="*/ 6 w 30"/>
                  <a:gd name="T25" fmla="*/ 0 h 42"/>
                  <a:gd name="T26" fmla="*/ 0 w 30"/>
                  <a:gd name="T27" fmla="*/ 6 h 42"/>
                  <a:gd name="T28" fmla="*/ 0 w 30"/>
                  <a:gd name="T29" fmla="*/ 18 h 42"/>
                  <a:gd name="T30" fmla="*/ 6 w 30"/>
                  <a:gd name="T31" fmla="*/ 30 h 42"/>
                  <a:gd name="T32" fmla="*/ 6 w 30"/>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30"/>
                    </a:moveTo>
                    <a:lnTo>
                      <a:pt x="12" y="36"/>
                    </a:lnTo>
                    <a:lnTo>
                      <a:pt x="24" y="42"/>
                    </a:lnTo>
                    <a:lnTo>
                      <a:pt x="30" y="42"/>
                    </a:lnTo>
                    <a:lnTo>
                      <a:pt x="30" y="30"/>
                    </a:lnTo>
                    <a:lnTo>
                      <a:pt x="24" y="18"/>
                    </a:lnTo>
                    <a:lnTo>
                      <a:pt x="18" y="6"/>
                    </a:lnTo>
                    <a:lnTo>
                      <a:pt x="12" y="0"/>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23104" name="Freeform 1114"/>
              <p:cNvSpPr>
                <a:spLocks/>
              </p:cNvSpPr>
              <p:nvPr/>
            </p:nvSpPr>
            <p:spPr bwMode="auto">
              <a:xfrm>
                <a:off x="4040" y="2291"/>
                <a:ext cx="24" cy="42"/>
              </a:xfrm>
              <a:custGeom>
                <a:avLst/>
                <a:gdLst>
                  <a:gd name="T0" fmla="*/ 0 w 24"/>
                  <a:gd name="T1" fmla="*/ 24 h 42"/>
                  <a:gd name="T2" fmla="*/ 6 w 24"/>
                  <a:gd name="T3" fmla="*/ 36 h 42"/>
                  <a:gd name="T4" fmla="*/ 6 w 24"/>
                  <a:gd name="T5" fmla="*/ 42 h 42"/>
                  <a:gd name="T6" fmla="*/ 12 w 24"/>
                  <a:gd name="T7" fmla="*/ 42 h 42"/>
                  <a:gd name="T8" fmla="*/ 12 w 24"/>
                  <a:gd name="T9" fmla="*/ 42 h 42"/>
                  <a:gd name="T10" fmla="*/ 18 w 24"/>
                  <a:gd name="T11" fmla="*/ 42 h 42"/>
                  <a:gd name="T12" fmla="*/ 24 w 24"/>
                  <a:gd name="T13" fmla="*/ 36 h 42"/>
                  <a:gd name="T14" fmla="*/ 24 w 24"/>
                  <a:gd name="T15" fmla="*/ 24 h 42"/>
                  <a:gd name="T16" fmla="*/ 24 w 24"/>
                  <a:gd name="T17" fmla="*/ 24 h 42"/>
                  <a:gd name="T18" fmla="*/ 24 w 24"/>
                  <a:gd name="T19" fmla="*/ 12 h 42"/>
                  <a:gd name="T20" fmla="*/ 18 w 24"/>
                  <a:gd name="T21" fmla="*/ 0 h 42"/>
                  <a:gd name="T22" fmla="*/ 12 w 24"/>
                  <a:gd name="T23" fmla="*/ 0 h 42"/>
                  <a:gd name="T24" fmla="*/ 12 w 24"/>
                  <a:gd name="T25" fmla="*/ 0 h 42"/>
                  <a:gd name="T26" fmla="*/ 6 w 24"/>
                  <a:gd name="T27" fmla="*/ 0 h 42"/>
                  <a:gd name="T28" fmla="*/ 6 w 24"/>
                  <a:gd name="T29" fmla="*/ 12 h 42"/>
                  <a:gd name="T30" fmla="*/ 0 w 24"/>
                  <a:gd name="T31" fmla="*/ 24 h 42"/>
                  <a:gd name="T32" fmla="*/ 0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0" y="24"/>
                    </a:moveTo>
                    <a:lnTo>
                      <a:pt x="6" y="36"/>
                    </a:lnTo>
                    <a:lnTo>
                      <a:pt x="6" y="42"/>
                    </a:lnTo>
                    <a:lnTo>
                      <a:pt x="12" y="42"/>
                    </a:lnTo>
                    <a:lnTo>
                      <a:pt x="18" y="42"/>
                    </a:lnTo>
                    <a:lnTo>
                      <a:pt x="24" y="36"/>
                    </a:lnTo>
                    <a:lnTo>
                      <a:pt x="24" y="24"/>
                    </a:lnTo>
                    <a:lnTo>
                      <a:pt x="24" y="12"/>
                    </a:lnTo>
                    <a:lnTo>
                      <a:pt x="18" y="0"/>
                    </a:lnTo>
                    <a:lnTo>
                      <a:pt x="12" y="0"/>
                    </a:lnTo>
                    <a:lnTo>
                      <a:pt x="6"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23105" name="Freeform 1115"/>
              <p:cNvSpPr>
                <a:spLocks/>
              </p:cNvSpPr>
              <p:nvPr/>
            </p:nvSpPr>
            <p:spPr bwMode="auto">
              <a:xfrm>
                <a:off x="3896" y="1745"/>
                <a:ext cx="30" cy="42"/>
              </a:xfrm>
              <a:custGeom>
                <a:avLst/>
                <a:gdLst>
                  <a:gd name="T0" fmla="*/ 6 w 30"/>
                  <a:gd name="T1" fmla="*/ 24 h 42"/>
                  <a:gd name="T2" fmla="*/ 12 w 30"/>
                  <a:gd name="T3" fmla="*/ 36 h 42"/>
                  <a:gd name="T4" fmla="*/ 18 w 30"/>
                  <a:gd name="T5" fmla="*/ 42 h 42"/>
                  <a:gd name="T6" fmla="*/ 30 w 30"/>
                  <a:gd name="T7" fmla="*/ 42 h 42"/>
                  <a:gd name="T8" fmla="*/ 30 w 30"/>
                  <a:gd name="T9" fmla="*/ 42 h 42"/>
                  <a:gd name="T10" fmla="*/ 30 w 30"/>
                  <a:gd name="T11" fmla="*/ 36 h 42"/>
                  <a:gd name="T12" fmla="*/ 30 w 30"/>
                  <a:gd name="T13" fmla="*/ 24 h 42"/>
                  <a:gd name="T14" fmla="*/ 24 w 30"/>
                  <a:gd name="T15" fmla="*/ 18 h 42"/>
                  <a:gd name="T16" fmla="*/ 24 w 30"/>
                  <a:gd name="T17" fmla="*/ 18 h 42"/>
                  <a:gd name="T18" fmla="*/ 18 w 30"/>
                  <a:gd name="T19" fmla="*/ 6 h 42"/>
                  <a:gd name="T20" fmla="*/ 6 w 30"/>
                  <a:gd name="T21" fmla="*/ 0 h 42"/>
                  <a:gd name="T22" fmla="*/ 0 w 30"/>
                  <a:gd name="T23" fmla="*/ 0 h 42"/>
                  <a:gd name="T24" fmla="*/ 0 w 30"/>
                  <a:gd name="T25" fmla="*/ 0 h 42"/>
                  <a:gd name="T26" fmla="*/ 0 w 30"/>
                  <a:gd name="T27" fmla="*/ 6 h 42"/>
                  <a:gd name="T28" fmla="*/ 0 w 30"/>
                  <a:gd name="T29" fmla="*/ 12 h 42"/>
                  <a:gd name="T30" fmla="*/ 6 w 30"/>
                  <a:gd name="T31" fmla="*/ 24 h 42"/>
                  <a:gd name="T32" fmla="*/ 6 w 30"/>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24"/>
                    </a:moveTo>
                    <a:lnTo>
                      <a:pt x="12" y="36"/>
                    </a:lnTo>
                    <a:lnTo>
                      <a:pt x="18" y="42"/>
                    </a:lnTo>
                    <a:lnTo>
                      <a:pt x="30" y="42"/>
                    </a:lnTo>
                    <a:lnTo>
                      <a:pt x="30" y="36"/>
                    </a:lnTo>
                    <a:lnTo>
                      <a:pt x="30" y="24"/>
                    </a:lnTo>
                    <a:lnTo>
                      <a:pt x="24" y="18"/>
                    </a:lnTo>
                    <a:lnTo>
                      <a:pt x="18" y="6"/>
                    </a:lnTo>
                    <a:lnTo>
                      <a:pt x="6" y="0"/>
                    </a:lnTo>
                    <a:lnTo>
                      <a:pt x="0" y="0"/>
                    </a:lnTo>
                    <a:lnTo>
                      <a:pt x="0" y="6"/>
                    </a:lnTo>
                    <a:lnTo>
                      <a:pt x="0" y="12"/>
                    </a:lnTo>
                    <a:lnTo>
                      <a:pt x="6" y="24"/>
                    </a:lnTo>
                    <a:close/>
                  </a:path>
                </a:pathLst>
              </a:custGeom>
              <a:solidFill>
                <a:srgbClr val="FA8086"/>
              </a:solidFill>
              <a:ln w="9525">
                <a:noFill/>
                <a:round/>
                <a:headEnd/>
                <a:tailEnd/>
              </a:ln>
            </p:spPr>
            <p:txBody>
              <a:bodyPr tIns="91440" bIns="91440"/>
              <a:lstStyle/>
              <a:p>
                <a:endParaRPr lang="en-US"/>
              </a:p>
            </p:txBody>
          </p:sp>
          <p:sp>
            <p:nvSpPr>
              <p:cNvPr id="23106" name="Freeform 1116"/>
              <p:cNvSpPr>
                <a:spLocks/>
              </p:cNvSpPr>
              <p:nvPr/>
            </p:nvSpPr>
            <p:spPr bwMode="auto">
              <a:xfrm>
                <a:off x="3674" y="1517"/>
                <a:ext cx="36" cy="36"/>
              </a:xfrm>
              <a:custGeom>
                <a:avLst/>
                <a:gdLst>
                  <a:gd name="T0" fmla="*/ 12 w 36"/>
                  <a:gd name="T1" fmla="*/ 24 h 36"/>
                  <a:gd name="T2" fmla="*/ 24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30 w 36"/>
                  <a:gd name="T15" fmla="*/ 12 h 36"/>
                  <a:gd name="T16" fmla="*/ 30 w 36"/>
                  <a:gd name="T17" fmla="*/ 12 h 36"/>
                  <a:gd name="T18" fmla="*/ 18 w 36"/>
                  <a:gd name="T19" fmla="*/ 0 h 36"/>
                  <a:gd name="T20" fmla="*/ 12 w 36"/>
                  <a:gd name="T21" fmla="*/ 0 h 36"/>
                  <a:gd name="T22" fmla="*/ 6 w 36"/>
                  <a:gd name="T23" fmla="*/ 0 h 36"/>
                  <a:gd name="T24" fmla="*/ 6 w 36"/>
                  <a:gd name="T25" fmla="*/ 0 h 36"/>
                  <a:gd name="T26" fmla="*/ 0 w 36"/>
                  <a:gd name="T27" fmla="*/ 6 h 36"/>
                  <a:gd name="T28" fmla="*/ 6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24" y="36"/>
                    </a:lnTo>
                    <a:lnTo>
                      <a:pt x="30" y="36"/>
                    </a:lnTo>
                    <a:lnTo>
                      <a:pt x="36" y="36"/>
                    </a:lnTo>
                    <a:lnTo>
                      <a:pt x="36" y="30"/>
                    </a:lnTo>
                    <a:lnTo>
                      <a:pt x="36" y="24"/>
                    </a:lnTo>
                    <a:lnTo>
                      <a:pt x="30" y="12"/>
                    </a:lnTo>
                    <a:lnTo>
                      <a:pt x="18" y="0"/>
                    </a:lnTo>
                    <a:lnTo>
                      <a:pt x="12" y="0"/>
                    </a:lnTo>
                    <a:lnTo>
                      <a:pt x="6" y="0"/>
                    </a:lnTo>
                    <a:lnTo>
                      <a:pt x="0" y="6"/>
                    </a:lnTo>
                    <a:lnTo>
                      <a:pt x="6" y="12"/>
                    </a:lnTo>
                    <a:lnTo>
                      <a:pt x="12" y="24"/>
                    </a:lnTo>
                    <a:close/>
                  </a:path>
                </a:pathLst>
              </a:custGeom>
              <a:solidFill>
                <a:srgbClr val="FA8086"/>
              </a:solidFill>
              <a:ln w="9525">
                <a:noFill/>
                <a:round/>
                <a:headEnd/>
                <a:tailEnd/>
              </a:ln>
            </p:spPr>
            <p:txBody>
              <a:bodyPr tIns="91440" bIns="91440"/>
              <a:lstStyle/>
              <a:p>
                <a:endParaRPr lang="en-US"/>
              </a:p>
            </p:txBody>
          </p:sp>
          <p:sp>
            <p:nvSpPr>
              <p:cNvPr id="23107" name="Freeform 1117"/>
              <p:cNvSpPr>
                <a:spLocks/>
              </p:cNvSpPr>
              <p:nvPr/>
            </p:nvSpPr>
            <p:spPr bwMode="auto">
              <a:xfrm>
                <a:off x="3632" y="1469"/>
                <a:ext cx="36" cy="36"/>
              </a:xfrm>
              <a:custGeom>
                <a:avLst/>
                <a:gdLst>
                  <a:gd name="T0" fmla="*/ 12 w 36"/>
                  <a:gd name="T1" fmla="*/ 24 h 36"/>
                  <a:gd name="T2" fmla="*/ 18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24 w 36"/>
                  <a:gd name="T15" fmla="*/ 12 h 36"/>
                  <a:gd name="T16" fmla="*/ 24 w 36"/>
                  <a:gd name="T17" fmla="*/ 12 h 36"/>
                  <a:gd name="T18" fmla="*/ 18 w 36"/>
                  <a:gd name="T19" fmla="*/ 0 h 36"/>
                  <a:gd name="T20" fmla="*/ 6 w 36"/>
                  <a:gd name="T21" fmla="*/ 0 h 36"/>
                  <a:gd name="T22" fmla="*/ 0 w 36"/>
                  <a:gd name="T23" fmla="*/ 0 h 36"/>
                  <a:gd name="T24" fmla="*/ 0 w 36"/>
                  <a:gd name="T25" fmla="*/ 0 h 36"/>
                  <a:gd name="T26" fmla="*/ 0 w 36"/>
                  <a:gd name="T27" fmla="*/ 6 h 36"/>
                  <a:gd name="T28" fmla="*/ 0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6"/>
                    </a:lnTo>
                    <a:lnTo>
                      <a:pt x="30" y="36"/>
                    </a:lnTo>
                    <a:lnTo>
                      <a:pt x="36" y="36"/>
                    </a:lnTo>
                    <a:lnTo>
                      <a:pt x="36" y="30"/>
                    </a:lnTo>
                    <a:lnTo>
                      <a:pt x="36" y="24"/>
                    </a:lnTo>
                    <a:lnTo>
                      <a:pt x="24" y="12"/>
                    </a:lnTo>
                    <a:lnTo>
                      <a:pt x="18" y="0"/>
                    </a:lnTo>
                    <a:lnTo>
                      <a:pt x="6" y="0"/>
                    </a:lnTo>
                    <a:lnTo>
                      <a:pt x="0" y="0"/>
                    </a:lnTo>
                    <a:lnTo>
                      <a:pt x="0" y="6"/>
                    </a:lnTo>
                    <a:lnTo>
                      <a:pt x="0" y="12"/>
                    </a:lnTo>
                    <a:lnTo>
                      <a:pt x="12" y="24"/>
                    </a:lnTo>
                    <a:close/>
                  </a:path>
                </a:pathLst>
              </a:custGeom>
              <a:solidFill>
                <a:srgbClr val="FA8086"/>
              </a:solidFill>
              <a:ln w="9525">
                <a:noFill/>
                <a:round/>
                <a:headEnd/>
                <a:tailEnd/>
              </a:ln>
            </p:spPr>
            <p:txBody>
              <a:bodyPr tIns="91440" bIns="91440"/>
              <a:lstStyle/>
              <a:p>
                <a:endParaRPr lang="en-US"/>
              </a:p>
            </p:txBody>
          </p:sp>
          <p:sp>
            <p:nvSpPr>
              <p:cNvPr id="23108" name="Freeform 1118"/>
              <p:cNvSpPr>
                <a:spLocks/>
              </p:cNvSpPr>
              <p:nvPr/>
            </p:nvSpPr>
            <p:spPr bwMode="auto">
              <a:xfrm>
                <a:off x="3872" y="1703"/>
                <a:ext cx="48" cy="24"/>
              </a:xfrm>
              <a:custGeom>
                <a:avLst/>
                <a:gdLst>
                  <a:gd name="T0" fmla="*/ 24 w 48"/>
                  <a:gd name="T1" fmla="*/ 24 h 24"/>
                  <a:gd name="T2" fmla="*/ 36 w 48"/>
                  <a:gd name="T3" fmla="*/ 18 h 24"/>
                  <a:gd name="T4" fmla="*/ 48 w 48"/>
                  <a:gd name="T5" fmla="*/ 18 h 24"/>
                  <a:gd name="T6" fmla="*/ 48 w 48"/>
                  <a:gd name="T7" fmla="*/ 12 h 24"/>
                  <a:gd name="T8" fmla="*/ 48 w 48"/>
                  <a:gd name="T9" fmla="*/ 12 h 24"/>
                  <a:gd name="T10" fmla="*/ 48 w 48"/>
                  <a:gd name="T11" fmla="*/ 6 h 24"/>
                  <a:gd name="T12" fmla="*/ 36 w 48"/>
                  <a:gd name="T13" fmla="*/ 0 h 24"/>
                  <a:gd name="T14" fmla="*/ 24 w 48"/>
                  <a:gd name="T15" fmla="*/ 0 h 24"/>
                  <a:gd name="T16" fmla="*/ 24 w 48"/>
                  <a:gd name="T17" fmla="*/ 0 h 24"/>
                  <a:gd name="T18" fmla="*/ 12 w 48"/>
                  <a:gd name="T19" fmla="*/ 0 h 24"/>
                  <a:gd name="T20" fmla="*/ 0 w 48"/>
                  <a:gd name="T21" fmla="*/ 6 h 24"/>
                  <a:gd name="T22" fmla="*/ 0 w 48"/>
                  <a:gd name="T23" fmla="*/ 12 h 24"/>
                  <a:gd name="T24" fmla="*/ 0 w 48"/>
                  <a:gd name="T25" fmla="*/ 12 h 24"/>
                  <a:gd name="T26" fmla="*/ 0 w 48"/>
                  <a:gd name="T27" fmla="*/ 18 h 24"/>
                  <a:gd name="T28" fmla="*/ 12 w 48"/>
                  <a:gd name="T29" fmla="*/ 18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8"/>
                    </a:lnTo>
                    <a:lnTo>
                      <a:pt x="48" y="12"/>
                    </a:lnTo>
                    <a:lnTo>
                      <a:pt x="48" y="6"/>
                    </a:lnTo>
                    <a:lnTo>
                      <a:pt x="36" y="0"/>
                    </a:lnTo>
                    <a:lnTo>
                      <a:pt x="24" y="0"/>
                    </a:lnTo>
                    <a:lnTo>
                      <a:pt x="12" y="0"/>
                    </a:lnTo>
                    <a:lnTo>
                      <a:pt x="0" y="6"/>
                    </a:lnTo>
                    <a:lnTo>
                      <a:pt x="0" y="12"/>
                    </a:lnTo>
                    <a:lnTo>
                      <a:pt x="0" y="18"/>
                    </a:lnTo>
                    <a:lnTo>
                      <a:pt x="12" y="18"/>
                    </a:lnTo>
                    <a:lnTo>
                      <a:pt x="24" y="24"/>
                    </a:lnTo>
                    <a:close/>
                  </a:path>
                </a:pathLst>
              </a:custGeom>
              <a:solidFill>
                <a:srgbClr val="FA8086"/>
              </a:solidFill>
              <a:ln w="9525">
                <a:noFill/>
                <a:round/>
                <a:headEnd/>
                <a:tailEnd/>
              </a:ln>
            </p:spPr>
            <p:txBody>
              <a:bodyPr tIns="91440" bIns="91440"/>
              <a:lstStyle/>
              <a:p>
                <a:endParaRPr lang="en-US"/>
              </a:p>
            </p:txBody>
          </p:sp>
          <p:sp>
            <p:nvSpPr>
              <p:cNvPr id="23109" name="Freeform 1119"/>
              <p:cNvSpPr>
                <a:spLocks/>
              </p:cNvSpPr>
              <p:nvPr/>
            </p:nvSpPr>
            <p:spPr bwMode="auto">
              <a:xfrm>
                <a:off x="3998" y="1961"/>
                <a:ext cx="18" cy="48"/>
              </a:xfrm>
              <a:custGeom>
                <a:avLst/>
                <a:gdLst>
                  <a:gd name="T0" fmla="*/ 0 w 18"/>
                  <a:gd name="T1" fmla="*/ 30 h 48"/>
                  <a:gd name="T2" fmla="*/ 0 w 18"/>
                  <a:gd name="T3" fmla="*/ 42 h 48"/>
                  <a:gd name="T4" fmla="*/ 6 w 18"/>
                  <a:gd name="T5" fmla="*/ 48 h 48"/>
                  <a:gd name="T6" fmla="*/ 12 w 18"/>
                  <a:gd name="T7" fmla="*/ 48 h 48"/>
                  <a:gd name="T8" fmla="*/ 12 w 18"/>
                  <a:gd name="T9" fmla="*/ 48 h 48"/>
                  <a:gd name="T10" fmla="*/ 18 w 18"/>
                  <a:gd name="T11" fmla="*/ 48 h 48"/>
                  <a:gd name="T12" fmla="*/ 18 w 18"/>
                  <a:gd name="T13" fmla="*/ 36 h 48"/>
                  <a:gd name="T14" fmla="*/ 18 w 18"/>
                  <a:gd name="T15" fmla="*/ 24 h 48"/>
                  <a:gd name="T16" fmla="*/ 18 w 18"/>
                  <a:gd name="T17" fmla="*/ 24 h 48"/>
                  <a:gd name="T18" fmla="*/ 18 w 18"/>
                  <a:gd name="T19" fmla="*/ 12 h 48"/>
                  <a:gd name="T20" fmla="*/ 12 w 18"/>
                  <a:gd name="T21" fmla="*/ 6 h 48"/>
                  <a:gd name="T22" fmla="*/ 6 w 18"/>
                  <a:gd name="T23" fmla="*/ 0 h 48"/>
                  <a:gd name="T24" fmla="*/ 6 w 18"/>
                  <a:gd name="T25" fmla="*/ 0 h 48"/>
                  <a:gd name="T26" fmla="*/ 0 w 18"/>
                  <a:gd name="T27" fmla="*/ 6 h 48"/>
                  <a:gd name="T28" fmla="*/ 0 w 18"/>
                  <a:gd name="T29" fmla="*/ 18 h 48"/>
                  <a:gd name="T30" fmla="*/ 0 w 18"/>
                  <a:gd name="T31" fmla="*/ 30 h 48"/>
                  <a:gd name="T32" fmla="*/ 0 w 18"/>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8"/>
                  <a:gd name="T53" fmla="*/ 18 w 1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8">
                    <a:moveTo>
                      <a:pt x="0" y="30"/>
                    </a:moveTo>
                    <a:lnTo>
                      <a:pt x="0" y="42"/>
                    </a:lnTo>
                    <a:lnTo>
                      <a:pt x="6" y="48"/>
                    </a:lnTo>
                    <a:lnTo>
                      <a:pt x="12" y="48"/>
                    </a:lnTo>
                    <a:lnTo>
                      <a:pt x="18" y="48"/>
                    </a:lnTo>
                    <a:lnTo>
                      <a:pt x="18" y="36"/>
                    </a:lnTo>
                    <a:lnTo>
                      <a:pt x="18" y="24"/>
                    </a:lnTo>
                    <a:lnTo>
                      <a:pt x="18" y="12"/>
                    </a:lnTo>
                    <a:lnTo>
                      <a:pt x="12" y="6"/>
                    </a:lnTo>
                    <a:lnTo>
                      <a:pt x="6" y="0"/>
                    </a:lnTo>
                    <a:lnTo>
                      <a:pt x="0" y="6"/>
                    </a:lnTo>
                    <a:lnTo>
                      <a:pt x="0" y="18"/>
                    </a:lnTo>
                    <a:lnTo>
                      <a:pt x="0" y="30"/>
                    </a:lnTo>
                    <a:close/>
                  </a:path>
                </a:pathLst>
              </a:custGeom>
              <a:solidFill>
                <a:srgbClr val="FA8086"/>
              </a:solidFill>
              <a:ln w="9525">
                <a:noFill/>
                <a:round/>
                <a:headEnd/>
                <a:tailEnd/>
              </a:ln>
            </p:spPr>
            <p:txBody>
              <a:bodyPr tIns="91440" bIns="91440"/>
              <a:lstStyle/>
              <a:p>
                <a:endParaRPr lang="en-US"/>
              </a:p>
            </p:txBody>
          </p:sp>
          <p:sp>
            <p:nvSpPr>
              <p:cNvPr id="23110" name="Freeform 1120"/>
              <p:cNvSpPr>
                <a:spLocks/>
              </p:cNvSpPr>
              <p:nvPr/>
            </p:nvSpPr>
            <p:spPr bwMode="auto">
              <a:xfrm>
                <a:off x="4046" y="2231"/>
                <a:ext cx="24" cy="48"/>
              </a:xfrm>
              <a:custGeom>
                <a:avLst/>
                <a:gdLst>
                  <a:gd name="T0" fmla="*/ 0 w 24"/>
                  <a:gd name="T1" fmla="*/ 18 h 48"/>
                  <a:gd name="T2" fmla="*/ 0 w 24"/>
                  <a:gd name="T3" fmla="*/ 30 h 48"/>
                  <a:gd name="T4" fmla="*/ 0 w 24"/>
                  <a:gd name="T5" fmla="*/ 42 h 48"/>
                  <a:gd name="T6" fmla="*/ 6 w 24"/>
                  <a:gd name="T7" fmla="*/ 48 h 48"/>
                  <a:gd name="T8" fmla="*/ 6 w 24"/>
                  <a:gd name="T9" fmla="*/ 48 h 48"/>
                  <a:gd name="T10" fmla="*/ 12 w 24"/>
                  <a:gd name="T11" fmla="*/ 42 h 48"/>
                  <a:gd name="T12" fmla="*/ 18 w 24"/>
                  <a:gd name="T13" fmla="*/ 36 h 48"/>
                  <a:gd name="T14" fmla="*/ 24 w 24"/>
                  <a:gd name="T15" fmla="*/ 24 h 48"/>
                  <a:gd name="T16" fmla="*/ 24 w 24"/>
                  <a:gd name="T17" fmla="*/ 24 h 48"/>
                  <a:gd name="T18" fmla="*/ 24 w 24"/>
                  <a:gd name="T19" fmla="*/ 12 h 48"/>
                  <a:gd name="T20" fmla="*/ 18 w 24"/>
                  <a:gd name="T21" fmla="*/ 0 h 48"/>
                  <a:gd name="T22" fmla="*/ 18 w 24"/>
                  <a:gd name="T23" fmla="*/ 0 h 48"/>
                  <a:gd name="T24" fmla="*/ 18 w 24"/>
                  <a:gd name="T25" fmla="*/ 0 h 48"/>
                  <a:gd name="T26" fmla="*/ 6 w 24"/>
                  <a:gd name="T27" fmla="*/ 0 h 48"/>
                  <a:gd name="T28" fmla="*/ 6 w 24"/>
                  <a:gd name="T29" fmla="*/ 6 h 48"/>
                  <a:gd name="T30" fmla="*/ 0 w 24"/>
                  <a:gd name="T31" fmla="*/ 18 h 48"/>
                  <a:gd name="T32" fmla="*/ 0 w 24"/>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18"/>
                    </a:moveTo>
                    <a:lnTo>
                      <a:pt x="0" y="30"/>
                    </a:lnTo>
                    <a:lnTo>
                      <a:pt x="0" y="42"/>
                    </a:lnTo>
                    <a:lnTo>
                      <a:pt x="6" y="48"/>
                    </a:lnTo>
                    <a:lnTo>
                      <a:pt x="12" y="42"/>
                    </a:lnTo>
                    <a:lnTo>
                      <a:pt x="18" y="36"/>
                    </a:lnTo>
                    <a:lnTo>
                      <a:pt x="24" y="24"/>
                    </a:lnTo>
                    <a:lnTo>
                      <a:pt x="24" y="12"/>
                    </a:lnTo>
                    <a:lnTo>
                      <a:pt x="18" y="0"/>
                    </a:lnTo>
                    <a:lnTo>
                      <a:pt x="6" y="0"/>
                    </a:lnTo>
                    <a:lnTo>
                      <a:pt x="6" y="6"/>
                    </a:lnTo>
                    <a:lnTo>
                      <a:pt x="0" y="18"/>
                    </a:lnTo>
                    <a:close/>
                  </a:path>
                </a:pathLst>
              </a:custGeom>
              <a:solidFill>
                <a:srgbClr val="FA8086"/>
              </a:solidFill>
              <a:ln w="9525">
                <a:noFill/>
                <a:round/>
                <a:headEnd/>
                <a:tailEnd/>
              </a:ln>
            </p:spPr>
            <p:txBody>
              <a:bodyPr tIns="91440" bIns="91440"/>
              <a:lstStyle/>
              <a:p>
                <a:endParaRPr lang="en-US"/>
              </a:p>
            </p:txBody>
          </p:sp>
          <p:sp>
            <p:nvSpPr>
              <p:cNvPr id="23111" name="Freeform 1121"/>
              <p:cNvSpPr>
                <a:spLocks/>
              </p:cNvSpPr>
              <p:nvPr/>
            </p:nvSpPr>
            <p:spPr bwMode="auto">
              <a:xfrm>
                <a:off x="3980" y="1655"/>
                <a:ext cx="18" cy="18"/>
              </a:xfrm>
              <a:custGeom>
                <a:avLst/>
                <a:gdLst>
                  <a:gd name="T0" fmla="*/ 0 w 18"/>
                  <a:gd name="T1" fmla="*/ 0 h 18"/>
                  <a:gd name="T2" fmla="*/ 6 w 18"/>
                  <a:gd name="T3" fmla="*/ 18 h 18"/>
                  <a:gd name="T4" fmla="*/ 18 w 18"/>
                  <a:gd name="T5" fmla="*/ 12 h 18"/>
                  <a:gd name="T6" fmla="*/ 6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0"/>
                    </a:moveTo>
                    <a:lnTo>
                      <a:pt x="6" y="18"/>
                    </a:lnTo>
                    <a:lnTo>
                      <a:pt x="18" y="12"/>
                    </a:lnTo>
                    <a:lnTo>
                      <a:pt x="6" y="0"/>
                    </a:lnTo>
                    <a:lnTo>
                      <a:pt x="0" y="0"/>
                    </a:lnTo>
                    <a:close/>
                  </a:path>
                </a:pathLst>
              </a:custGeom>
              <a:solidFill>
                <a:srgbClr val="FA8086"/>
              </a:solidFill>
              <a:ln w="9525">
                <a:noFill/>
                <a:round/>
                <a:headEnd/>
                <a:tailEnd/>
              </a:ln>
            </p:spPr>
            <p:txBody>
              <a:bodyPr tIns="91440" bIns="91440"/>
              <a:lstStyle/>
              <a:p>
                <a:endParaRPr lang="en-US"/>
              </a:p>
            </p:txBody>
          </p:sp>
          <p:sp>
            <p:nvSpPr>
              <p:cNvPr id="23112" name="Line 1122"/>
              <p:cNvSpPr>
                <a:spLocks noChangeShapeType="1"/>
              </p:cNvSpPr>
              <p:nvPr/>
            </p:nvSpPr>
            <p:spPr bwMode="auto">
              <a:xfrm flipH="1" flipV="1">
                <a:off x="3992" y="1673"/>
                <a:ext cx="6" cy="6"/>
              </a:xfrm>
              <a:prstGeom prst="line">
                <a:avLst/>
              </a:prstGeom>
              <a:noFill/>
              <a:ln w="19050">
                <a:solidFill>
                  <a:srgbClr val="FA8086"/>
                </a:solidFill>
                <a:round/>
                <a:headEnd/>
                <a:tailEnd/>
              </a:ln>
            </p:spPr>
            <p:txBody>
              <a:bodyPr tIns="91440" bIns="91440"/>
              <a:lstStyle/>
              <a:p>
                <a:endParaRPr lang="en-US"/>
              </a:p>
            </p:txBody>
          </p:sp>
          <p:sp>
            <p:nvSpPr>
              <p:cNvPr id="23113" name="Freeform 1123"/>
              <p:cNvSpPr>
                <a:spLocks/>
              </p:cNvSpPr>
              <p:nvPr/>
            </p:nvSpPr>
            <p:spPr bwMode="auto">
              <a:xfrm>
                <a:off x="4046" y="1619"/>
                <a:ext cx="36" cy="42"/>
              </a:xfrm>
              <a:custGeom>
                <a:avLst/>
                <a:gdLst>
                  <a:gd name="T0" fmla="*/ 12 w 36"/>
                  <a:gd name="T1" fmla="*/ 12 h 42"/>
                  <a:gd name="T2" fmla="*/ 0 w 36"/>
                  <a:gd name="T3" fmla="*/ 24 h 42"/>
                  <a:gd name="T4" fmla="*/ 0 w 36"/>
                  <a:gd name="T5" fmla="*/ 36 h 42"/>
                  <a:gd name="T6" fmla="*/ 0 w 36"/>
                  <a:gd name="T7" fmla="*/ 42 h 42"/>
                  <a:gd name="T8" fmla="*/ 0 w 36"/>
                  <a:gd name="T9" fmla="*/ 42 h 42"/>
                  <a:gd name="T10" fmla="*/ 6 w 36"/>
                  <a:gd name="T11" fmla="*/ 42 h 42"/>
                  <a:gd name="T12" fmla="*/ 18 w 36"/>
                  <a:gd name="T13" fmla="*/ 36 h 42"/>
                  <a:gd name="T14" fmla="*/ 24 w 36"/>
                  <a:gd name="T15" fmla="*/ 30 h 42"/>
                  <a:gd name="T16" fmla="*/ 24 w 36"/>
                  <a:gd name="T17" fmla="*/ 30 h 42"/>
                  <a:gd name="T18" fmla="*/ 36 w 36"/>
                  <a:gd name="T19" fmla="*/ 18 h 42"/>
                  <a:gd name="T20" fmla="*/ 36 w 36"/>
                  <a:gd name="T21" fmla="*/ 12 h 42"/>
                  <a:gd name="T22" fmla="*/ 36 w 36"/>
                  <a:gd name="T23" fmla="*/ 6 h 42"/>
                  <a:gd name="T24" fmla="*/ 36 w 36"/>
                  <a:gd name="T25" fmla="*/ 6 h 42"/>
                  <a:gd name="T26" fmla="*/ 30 w 36"/>
                  <a:gd name="T27" fmla="*/ 0 h 42"/>
                  <a:gd name="T28" fmla="*/ 18 w 36"/>
                  <a:gd name="T29" fmla="*/ 6 h 42"/>
                  <a:gd name="T30" fmla="*/ 12 w 36"/>
                  <a:gd name="T31" fmla="*/ 12 h 42"/>
                  <a:gd name="T32" fmla="*/ 12 w 36"/>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12"/>
                    </a:moveTo>
                    <a:lnTo>
                      <a:pt x="0" y="24"/>
                    </a:lnTo>
                    <a:lnTo>
                      <a:pt x="0" y="36"/>
                    </a:lnTo>
                    <a:lnTo>
                      <a:pt x="0" y="42"/>
                    </a:lnTo>
                    <a:lnTo>
                      <a:pt x="6" y="42"/>
                    </a:lnTo>
                    <a:lnTo>
                      <a:pt x="18" y="36"/>
                    </a:lnTo>
                    <a:lnTo>
                      <a:pt x="24" y="30"/>
                    </a:lnTo>
                    <a:lnTo>
                      <a:pt x="36" y="18"/>
                    </a:lnTo>
                    <a:lnTo>
                      <a:pt x="36" y="12"/>
                    </a:lnTo>
                    <a:lnTo>
                      <a:pt x="36" y="6"/>
                    </a:lnTo>
                    <a:lnTo>
                      <a:pt x="30" y="0"/>
                    </a:lnTo>
                    <a:lnTo>
                      <a:pt x="18" y="6"/>
                    </a:lnTo>
                    <a:lnTo>
                      <a:pt x="12" y="12"/>
                    </a:lnTo>
                    <a:close/>
                  </a:path>
                </a:pathLst>
              </a:custGeom>
              <a:solidFill>
                <a:srgbClr val="FA8086"/>
              </a:solidFill>
              <a:ln w="9525">
                <a:noFill/>
                <a:round/>
                <a:headEnd/>
                <a:tailEnd/>
              </a:ln>
            </p:spPr>
            <p:txBody>
              <a:bodyPr tIns="91440" bIns="91440"/>
              <a:lstStyle/>
              <a:p>
                <a:endParaRPr lang="en-US"/>
              </a:p>
            </p:txBody>
          </p:sp>
          <p:sp>
            <p:nvSpPr>
              <p:cNvPr id="23114" name="Freeform 1124"/>
              <p:cNvSpPr>
                <a:spLocks/>
              </p:cNvSpPr>
              <p:nvPr/>
            </p:nvSpPr>
            <p:spPr bwMode="auto">
              <a:xfrm>
                <a:off x="4034" y="1613"/>
                <a:ext cx="18" cy="18"/>
              </a:xfrm>
              <a:custGeom>
                <a:avLst/>
                <a:gdLst>
                  <a:gd name="T0" fmla="*/ 0 w 18"/>
                  <a:gd name="T1" fmla="*/ 6 h 18"/>
                  <a:gd name="T2" fmla="*/ 12 w 18"/>
                  <a:gd name="T3" fmla="*/ 18 h 18"/>
                  <a:gd name="T4" fmla="*/ 18 w 18"/>
                  <a:gd name="T5" fmla="*/ 12 h 18"/>
                  <a:gd name="T6" fmla="*/ 6 w 18"/>
                  <a:gd name="T7" fmla="*/ 0 h 18"/>
                  <a:gd name="T8" fmla="*/ 0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6"/>
                    </a:moveTo>
                    <a:lnTo>
                      <a:pt x="12" y="18"/>
                    </a:lnTo>
                    <a:lnTo>
                      <a:pt x="18"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115" name="Line 1125"/>
              <p:cNvSpPr>
                <a:spLocks noChangeShapeType="1"/>
              </p:cNvSpPr>
              <p:nvPr/>
            </p:nvSpPr>
            <p:spPr bwMode="auto">
              <a:xfrm flipH="1" flipV="1">
                <a:off x="4052" y="1631"/>
                <a:ext cx="6" cy="6"/>
              </a:xfrm>
              <a:prstGeom prst="line">
                <a:avLst/>
              </a:prstGeom>
              <a:noFill/>
              <a:ln w="19050">
                <a:solidFill>
                  <a:srgbClr val="FA8086"/>
                </a:solidFill>
                <a:round/>
                <a:headEnd/>
                <a:tailEnd/>
              </a:ln>
            </p:spPr>
            <p:txBody>
              <a:bodyPr tIns="91440" bIns="91440"/>
              <a:lstStyle/>
              <a:p>
                <a:endParaRPr lang="en-US"/>
              </a:p>
            </p:txBody>
          </p:sp>
          <p:sp>
            <p:nvSpPr>
              <p:cNvPr id="23116" name="Freeform 1126"/>
              <p:cNvSpPr>
                <a:spLocks/>
              </p:cNvSpPr>
              <p:nvPr/>
            </p:nvSpPr>
            <p:spPr bwMode="auto">
              <a:xfrm>
                <a:off x="4088" y="1553"/>
                <a:ext cx="30" cy="42"/>
              </a:xfrm>
              <a:custGeom>
                <a:avLst/>
                <a:gdLst>
                  <a:gd name="T0" fmla="*/ 6 w 30"/>
                  <a:gd name="T1" fmla="*/ 18 h 42"/>
                  <a:gd name="T2" fmla="*/ 0 w 30"/>
                  <a:gd name="T3" fmla="*/ 30 h 42"/>
                  <a:gd name="T4" fmla="*/ 6 w 30"/>
                  <a:gd name="T5" fmla="*/ 42 h 42"/>
                  <a:gd name="T6" fmla="*/ 6 w 30"/>
                  <a:gd name="T7" fmla="*/ 42 h 42"/>
                  <a:gd name="T8" fmla="*/ 6 w 30"/>
                  <a:gd name="T9" fmla="*/ 42 h 42"/>
                  <a:gd name="T10" fmla="*/ 12 w 30"/>
                  <a:gd name="T11" fmla="*/ 42 h 42"/>
                  <a:gd name="T12" fmla="*/ 18 w 30"/>
                  <a:gd name="T13" fmla="*/ 36 h 42"/>
                  <a:gd name="T14" fmla="*/ 24 w 30"/>
                  <a:gd name="T15" fmla="*/ 24 h 42"/>
                  <a:gd name="T16" fmla="*/ 24 w 30"/>
                  <a:gd name="T17" fmla="*/ 24 h 42"/>
                  <a:gd name="T18" fmla="*/ 30 w 30"/>
                  <a:gd name="T19" fmla="*/ 12 h 42"/>
                  <a:gd name="T20" fmla="*/ 30 w 30"/>
                  <a:gd name="T21" fmla="*/ 6 h 42"/>
                  <a:gd name="T22" fmla="*/ 24 w 30"/>
                  <a:gd name="T23" fmla="*/ 0 h 42"/>
                  <a:gd name="T24" fmla="*/ 24 w 30"/>
                  <a:gd name="T25" fmla="*/ 0 h 42"/>
                  <a:gd name="T26" fmla="*/ 18 w 30"/>
                  <a:gd name="T27" fmla="*/ 0 h 42"/>
                  <a:gd name="T28" fmla="*/ 12 w 30"/>
                  <a:gd name="T29" fmla="*/ 6 h 42"/>
                  <a:gd name="T30" fmla="*/ 6 w 30"/>
                  <a:gd name="T31" fmla="*/ 18 h 42"/>
                  <a:gd name="T32" fmla="*/ 6 w 3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18"/>
                    </a:moveTo>
                    <a:lnTo>
                      <a:pt x="0" y="30"/>
                    </a:lnTo>
                    <a:lnTo>
                      <a:pt x="6" y="42"/>
                    </a:lnTo>
                    <a:lnTo>
                      <a:pt x="12" y="42"/>
                    </a:lnTo>
                    <a:lnTo>
                      <a:pt x="18" y="36"/>
                    </a:lnTo>
                    <a:lnTo>
                      <a:pt x="24" y="24"/>
                    </a:lnTo>
                    <a:lnTo>
                      <a:pt x="30" y="12"/>
                    </a:lnTo>
                    <a:lnTo>
                      <a:pt x="30" y="6"/>
                    </a:lnTo>
                    <a:lnTo>
                      <a:pt x="24" y="0"/>
                    </a:lnTo>
                    <a:lnTo>
                      <a:pt x="18" y="0"/>
                    </a:lnTo>
                    <a:lnTo>
                      <a:pt x="12" y="6"/>
                    </a:lnTo>
                    <a:lnTo>
                      <a:pt x="6" y="18"/>
                    </a:lnTo>
                    <a:close/>
                  </a:path>
                </a:pathLst>
              </a:custGeom>
              <a:solidFill>
                <a:srgbClr val="FA8086"/>
              </a:solidFill>
              <a:ln w="9525">
                <a:noFill/>
                <a:round/>
                <a:headEnd/>
                <a:tailEnd/>
              </a:ln>
            </p:spPr>
            <p:txBody>
              <a:bodyPr tIns="91440" bIns="91440"/>
              <a:lstStyle/>
              <a:p>
                <a:endParaRPr lang="en-US"/>
              </a:p>
            </p:txBody>
          </p:sp>
          <p:sp>
            <p:nvSpPr>
              <p:cNvPr id="23117" name="Freeform 1127"/>
              <p:cNvSpPr>
                <a:spLocks/>
              </p:cNvSpPr>
              <p:nvPr/>
            </p:nvSpPr>
            <p:spPr bwMode="auto">
              <a:xfrm>
                <a:off x="4064" y="1559"/>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23118" name="Line 1128"/>
              <p:cNvSpPr>
                <a:spLocks noChangeShapeType="1"/>
              </p:cNvSpPr>
              <p:nvPr/>
            </p:nvSpPr>
            <p:spPr bwMode="auto">
              <a:xfrm flipH="1">
                <a:off x="4088" y="1571"/>
                <a:ext cx="6" cy="1"/>
              </a:xfrm>
              <a:prstGeom prst="line">
                <a:avLst/>
              </a:prstGeom>
              <a:noFill/>
              <a:ln w="19050">
                <a:solidFill>
                  <a:srgbClr val="FA8086"/>
                </a:solidFill>
                <a:round/>
                <a:headEnd/>
                <a:tailEnd/>
              </a:ln>
            </p:spPr>
            <p:txBody>
              <a:bodyPr tIns="91440" bIns="91440"/>
              <a:lstStyle/>
              <a:p>
                <a:endParaRPr lang="en-US"/>
              </a:p>
            </p:txBody>
          </p:sp>
          <p:sp>
            <p:nvSpPr>
              <p:cNvPr id="23119" name="Freeform 1129"/>
              <p:cNvSpPr>
                <a:spLocks/>
              </p:cNvSpPr>
              <p:nvPr/>
            </p:nvSpPr>
            <p:spPr bwMode="auto">
              <a:xfrm>
                <a:off x="4106" y="1475"/>
                <a:ext cx="18" cy="48"/>
              </a:xfrm>
              <a:custGeom>
                <a:avLst/>
                <a:gdLst>
                  <a:gd name="T0" fmla="*/ 0 w 18"/>
                  <a:gd name="T1" fmla="*/ 24 h 48"/>
                  <a:gd name="T2" fmla="*/ 0 w 18"/>
                  <a:gd name="T3" fmla="*/ 36 h 48"/>
                  <a:gd name="T4" fmla="*/ 6 w 18"/>
                  <a:gd name="T5" fmla="*/ 48 h 48"/>
                  <a:gd name="T6" fmla="*/ 12 w 18"/>
                  <a:gd name="T7" fmla="*/ 48 h 48"/>
                  <a:gd name="T8" fmla="*/ 12 w 18"/>
                  <a:gd name="T9" fmla="*/ 48 h 48"/>
                  <a:gd name="T10" fmla="*/ 18 w 18"/>
                  <a:gd name="T11" fmla="*/ 42 h 48"/>
                  <a:gd name="T12" fmla="*/ 18 w 18"/>
                  <a:gd name="T13" fmla="*/ 36 h 48"/>
                  <a:gd name="T14" fmla="*/ 18 w 18"/>
                  <a:gd name="T15" fmla="*/ 24 h 48"/>
                  <a:gd name="T16" fmla="*/ 18 w 18"/>
                  <a:gd name="T17" fmla="*/ 24 h 48"/>
                  <a:gd name="T18" fmla="*/ 18 w 18"/>
                  <a:gd name="T19" fmla="*/ 12 h 48"/>
                  <a:gd name="T20" fmla="*/ 12 w 18"/>
                  <a:gd name="T21" fmla="*/ 0 h 48"/>
                  <a:gd name="T22" fmla="*/ 6 w 18"/>
                  <a:gd name="T23" fmla="*/ 0 h 48"/>
                  <a:gd name="T24" fmla="*/ 6 w 18"/>
                  <a:gd name="T25" fmla="*/ 0 h 48"/>
                  <a:gd name="T26" fmla="*/ 0 w 18"/>
                  <a:gd name="T27" fmla="*/ 6 h 48"/>
                  <a:gd name="T28" fmla="*/ 0 w 18"/>
                  <a:gd name="T29" fmla="*/ 12 h 48"/>
                  <a:gd name="T30" fmla="*/ 0 w 18"/>
                  <a:gd name="T31" fmla="*/ 24 h 48"/>
                  <a:gd name="T32" fmla="*/ 0 w 18"/>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8"/>
                  <a:gd name="T53" fmla="*/ 18 w 1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8">
                    <a:moveTo>
                      <a:pt x="0" y="24"/>
                    </a:moveTo>
                    <a:lnTo>
                      <a:pt x="0" y="36"/>
                    </a:lnTo>
                    <a:lnTo>
                      <a:pt x="6" y="48"/>
                    </a:lnTo>
                    <a:lnTo>
                      <a:pt x="12" y="48"/>
                    </a:lnTo>
                    <a:lnTo>
                      <a:pt x="18" y="42"/>
                    </a:lnTo>
                    <a:lnTo>
                      <a:pt x="18" y="36"/>
                    </a:lnTo>
                    <a:lnTo>
                      <a:pt x="18" y="24"/>
                    </a:lnTo>
                    <a:lnTo>
                      <a:pt x="18" y="12"/>
                    </a:lnTo>
                    <a:lnTo>
                      <a:pt x="12" y="0"/>
                    </a:lnTo>
                    <a:lnTo>
                      <a:pt x="6" y="0"/>
                    </a:lnTo>
                    <a:lnTo>
                      <a:pt x="0" y="6"/>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23120" name="Rectangle 1130"/>
              <p:cNvSpPr>
                <a:spLocks noChangeArrowheads="1"/>
              </p:cNvSpPr>
              <p:nvPr/>
            </p:nvSpPr>
            <p:spPr bwMode="auto">
              <a:xfrm>
                <a:off x="4076" y="1499"/>
                <a:ext cx="18" cy="6"/>
              </a:xfrm>
              <a:prstGeom prst="rect">
                <a:avLst/>
              </a:prstGeom>
              <a:solidFill>
                <a:srgbClr val="FA8086"/>
              </a:solidFill>
              <a:ln w="9525">
                <a:noFill/>
                <a:miter lim="800000"/>
                <a:headEnd/>
                <a:tailEnd/>
              </a:ln>
            </p:spPr>
            <p:txBody>
              <a:bodyPr tIns="91440" bIns="91440"/>
              <a:lstStyle/>
              <a:p>
                <a:endParaRPr lang="en-US"/>
              </a:p>
            </p:txBody>
          </p:sp>
          <p:sp>
            <p:nvSpPr>
              <p:cNvPr id="23121" name="Line 1131"/>
              <p:cNvSpPr>
                <a:spLocks noChangeShapeType="1"/>
              </p:cNvSpPr>
              <p:nvPr/>
            </p:nvSpPr>
            <p:spPr bwMode="auto">
              <a:xfrm flipH="1">
                <a:off x="4094" y="1499"/>
                <a:ext cx="12" cy="1"/>
              </a:xfrm>
              <a:prstGeom prst="line">
                <a:avLst/>
              </a:prstGeom>
              <a:noFill/>
              <a:ln w="19050">
                <a:solidFill>
                  <a:srgbClr val="FA8086"/>
                </a:solidFill>
                <a:round/>
                <a:headEnd/>
                <a:tailEnd/>
              </a:ln>
            </p:spPr>
            <p:txBody>
              <a:bodyPr tIns="91440" bIns="91440"/>
              <a:lstStyle/>
              <a:p>
                <a:endParaRPr lang="en-US"/>
              </a:p>
            </p:txBody>
          </p:sp>
          <p:sp>
            <p:nvSpPr>
              <p:cNvPr id="23122" name="Freeform 1132"/>
              <p:cNvSpPr>
                <a:spLocks/>
              </p:cNvSpPr>
              <p:nvPr/>
            </p:nvSpPr>
            <p:spPr bwMode="auto">
              <a:xfrm>
                <a:off x="3980" y="1427"/>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close/>
                  </a:path>
                </a:pathLst>
              </a:custGeom>
              <a:solidFill>
                <a:srgbClr val="FFFF4B"/>
              </a:solidFill>
              <a:ln w="9525">
                <a:noFill/>
                <a:round/>
                <a:headEnd/>
                <a:tailEnd/>
              </a:ln>
            </p:spPr>
            <p:txBody>
              <a:bodyPr tIns="91440" bIns="91440"/>
              <a:lstStyle/>
              <a:p>
                <a:endParaRPr lang="en-US"/>
              </a:p>
            </p:txBody>
          </p:sp>
          <p:sp>
            <p:nvSpPr>
              <p:cNvPr id="23123" name="Freeform 1133"/>
              <p:cNvSpPr>
                <a:spLocks/>
              </p:cNvSpPr>
              <p:nvPr/>
            </p:nvSpPr>
            <p:spPr bwMode="auto">
              <a:xfrm>
                <a:off x="3980" y="1427"/>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path>
                </a:pathLst>
              </a:custGeom>
              <a:noFill/>
              <a:ln w="9525">
                <a:solidFill>
                  <a:srgbClr val="000000"/>
                </a:solidFill>
                <a:prstDash val="solid"/>
                <a:round/>
                <a:headEnd/>
                <a:tailEnd/>
              </a:ln>
            </p:spPr>
            <p:txBody>
              <a:bodyPr tIns="91440" bIns="91440"/>
              <a:lstStyle/>
              <a:p>
                <a:endParaRPr lang="en-US"/>
              </a:p>
            </p:txBody>
          </p:sp>
          <p:sp>
            <p:nvSpPr>
              <p:cNvPr id="23124" name="Freeform 1134"/>
              <p:cNvSpPr>
                <a:spLocks/>
              </p:cNvSpPr>
              <p:nvPr/>
            </p:nvSpPr>
            <p:spPr bwMode="auto">
              <a:xfrm>
                <a:off x="3992" y="144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25" name="Freeform 1135"/>
              <p:cNvSpPr>
                <a:spLocks/>
              </p:cNvSpPr>
              <p:nvPr/>
            </p:nvSpPr>
            <p:spPr bwMode="auto">
              <a:xfrm>
                <a:off x="3992" y="144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26" name="Freeform 1136"/>
              <p:cNvSpPr>
                <a:spLocks/>
              </p:cNvSpPr>
              <p:nvPr/>
            </p:nvSpPr>
            <p:spPr bwMode="auto">
              <a:xfrm>
                <a:off x="4004" y="146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127" name="Freeform 1137"/>
              <p:cNvSpPr>
                <a:spLocks/>
              </p:cNvSpPr>
              <p:nvPr/>
            </p:nvSpPr>
            <p:spPr bwMode="auto">
              <a:xfrm>
                <a:off x="4004" y="146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128" name="Freeform 1138"/>
              <p:cNvSpPr>
                <a:spLocks/>
              </p:cNvSpPr>
              <p:nvPr/>
            </p:nvSpPr>
            <p:spPr bwMode="auto">
              <a:xfrm>
                <a:off x="4010" y="1487"/>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29" name="Freeform 1139"/>
              <p:cNvSpPr>
                <a:spLocks/>
              </p:cNvSpPr>
              <p:nvPr/>
            </p:nvSpPr>
            <p:spPr bwMode="auto">
              <a:xfrm>
                <a:off x="4010" y="1487"/>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30" name="Freeform 1140"/>
              <p:cNvSpPr>
                <a:spLocks/>
              </p:cNvSpPr>
              <p:nvPr/>
            </p:nvSpPr>
            <p:spPr bwMode="auto">
              <a:xfrm>
                <a:off x="3992" y="1499"/>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131" name="Freeform 1141"/>
              <p:cNvSpPr>
                <a:spLocks/>
              </p:cNvSpPr>
              <p:nvPr/>
            </p:nvSpPr>
            <p:spPr bwMode="auto">
              <a:xfrm>
                <a:off x="3992" y="1499"/>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132" name="Freeform 1142"/>
              <p:cNvSpPr>
                <a:spLocks/>
              </p:cNvSpPr>
              <p:nvPr/>
            </p:nvSpPr>
            <p:spPr bwMode="auto">
              <a:xfrm>
                <a:off x="3950" y="142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8" y="18"/>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33" name="Freeform 1143"/>
              <p:cNvSpPr>
                <a:spLocks/>
              </p:cNvSpPr>
              <p:nvPr/>
            </p:nvSpPr>
            <p:spPr bwMode="auto">
              <a:xfrm>
                <a:off x="3950" y="142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8" y="18"/>
                    </a:lnTo>
                    <a:lnTo>
                      <a:pt x="18" y="12"/>
                    </a:lnTo>
                    <a:lnTo>
                      <a:pt x="18" y="6"/>
                    </a:lnTo>
                    <a:lnTo>
                      <a:pt x="18" y="0"/>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34" name="Freeform 1144"/>
              <p:cNvSpPr>
                <a:spLocks/>
              </p:cNvSpPr>
              <p:nvPr/>
            </p:nvSpPr>
            <p:spPr bwMode="auto">
              <a:xfrm>
                <a:off x="3920" y="140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close/>
                  </a:path>
                </a:pathLst>
              </a:custGeom>
              <a:solidFill>
                <a:srgbClr val="FFFF4B"/>
              </a:solidFill>
              <a:ln w="9525">
                <a:noFill/>
                <a:round/>
                <a:headEnd/>
                <a:tailEnd/>
              </a:ln>
            </p:spPr>
            <p:txBody>
              <a:bodyPr tIns="91440" bIns="91440"/>
              <a:lstStyle/>
              <a:p>
                <a:endParaRPr lang="en-US"/>
              </a:p>
            </p:txBody>
          </p:sp>
          <p:sp>
            <p:nvSpPr>
              <p:cNvPr id="23135" name="Freeform 1145"/>
              <p:cNvSpPr>
                <a:spLocks/>
              </p:cNvSpPr>
              <p:nvPr/>
            </p:nvSpPr>
            <p:spPr bwMode="auto">
              <a:xfrm>
                <a:off x="3920" y="140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path>
                </a:pathLst>
              </a:custGeom>
              <a:noFill/>
              <a:ln w="9525">
                <a:solidFill>
                  <a:srgbClr val="000000"/>
                </a:solidFill>
                <a:prstDash val="solid"/>
                <a:round/>
                <a:headEnd/>
                <a:tailEnd/>
              </a:ln>
            </p:spPr>
            <p:txBody>
              <a:bodyPr tIns="91440" bIns="91440"/>
              <a:lstStyle/>
              <a:p>
                <a:endParaRPr lang="en-US"/>
              </a:p>
            </p:txBody>
          </p:sp>
          <p:sp>
            <p:nvSpPr>
              <p:cNvPr id="23136" name="Freeform 1146"/>
              <p:cNvSpPr>
                <a:spLocks/>
              </p:cNvSpPr>
              <p:nvPr/>
            </p:nvSpPr>
            <p:spPr bwMode="auto">
              <a:xfrm>
                <a:off x="3908" y="14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37" name="Freeform 1147"/>
              <p:cNvSpPr>
                <a:spLocks/>
              </p:cNvSpPr>
              <p:nvPr/>
            </p:nvSpPr>
            <p:spPr bwMode="auto">
              <a:xfrm>
                <a:off x="3908" y="14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38" name="Freeform 1148"/>
              <p:cNvSpPr>
                <a:spLocks/>
              </p:cNvSpPr>
              <p:nvPr/>
            </p:nvSpPr>
            <p:spPr bwMode="auto">
              <a:xfrm>
                <a:off x="3896" y="143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139" name="Freeform 1149"/>
              <p:cNvSpPr>
                <a:spLocks/>
              </p:cNvSpPr>
              <p:nvPr/>
            </p:nvSpPr>
            <p:spPr bwMode="auto">
              <a:xfrm>
                <a:off x="3896" y="143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140" name="Freeform 1150"/>
              <p:cNvSpPr>
                <a:spLocks/>
              </p:cNvSpPr>
              <p:nvPr/>
            </p:nvSpPr>
            <p:spPr bwMode="auto">
              <a:xfrm>
                <a:off x="3878" y="144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141" name="Freeform 1151"/>
              <p:cNvSpPr>
                <a:spLocks/>
              </p:cNvSpPr>
              <p:nvPr/>
            </p:nvSpPr>
            <p:spPr bwMode="auto">
              <a:xfrm>
                <a:off x="3878" y="144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8" y="0"/>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142" name="Freeform 1152"/>
              <p:cNvSpPr>
                <a:spLocks/>
              </p:cNvSpPr>
              <p:nvPr/>
            </p:nvSpPr>
            <p:spPr bwMode="auto">
              <a:xfrm>
                <a:off x="3860" y="145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8" y="18"/>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43" name="Freeform 1153"/>
              <p:cNvSpPr>
                <a:spLocks/>
              </p:cNvSpPr>
              <p:nvPr/>
            </p:nvSpPr>
            <p:spPr bwMode="auto">
              <a:xfrm>
                <a:off x="3860" y="145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8" y="18"/>
                    </a:lnTo>
                    <a:lnTo>
                      <a:pt x="18" y="12"/>
                    </a:lnTo>
                    <a:lnTo>
                      <a:pt x="18" y="6"/>
                    </a:lnTo>
                    <a:lnTo>
                      <a:pt x="18" y="0"/>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44" name="Freeform 1154"/>
              <p:cNvSpPr>
                <a:spLocks/>
              </p:cNvSpPr>
              <p:nvPr/>
            </p:nvSpPr>
            <p:spPr bwMode="auto">
              <a:xfrm>
                <a:off x="3842" y="145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145" name="Freeform 1155"/>
              <p:cNvSpPr>
                <a:spLocks/>
              </p:cNvSpPr>
              <p:nvPr/>
            </p:nvSpPr>
            <p:spPr bwMode="auto">
              <a:xfrm>
                <a:off x="3842" y="145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146" name="Freeform 1156"/>
              <p:cNvSpPr>
                <a:spLocks/>
              </p:cNvSpPr>
              <p:nvPr/>
            </p:nvSpPr>
            <p:spPr bwMode="auto">
              <a:xfrm>
                <a:off x="3830" y="147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8"/>
                    </a:lnTo>
                    <a:lnTo>
                      <a:pt x="18"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147" name="Freeform 1157"/>
              <p:cNvSpPr>
                <a:spLocks/>
              </p:cNvSpPr>
              <p:nvPr/>
            </p:nvSpPr>
            <p:spPr bwMode="auto">
              <a:xfrm>
                <a:off x="3830" y="147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8"/>
                    </a:lnTo>
                    <a:lnTo>
                      <a:pt x="18" y="12"/>
                    </a:lnTo>
                    <a:lnTo>
                      <a:pt x="18" y="6"/>
                    </a:lnTo>
                    <a:lnTo>
                      <a:pt x="18" y="0"/>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148" name="Freeform 1158"/>
              <p:cNvSpPr>
                <a:spLocks/>
              </p:cNvSpPr>
              <p:nvPr/>
            </p:nvSpPr>
            <p:spPr bwMode="auto">
              <a:xfrm>
                <a:off x="3818" y="14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3149" name="Freeform 1159"/>
              <p:cNvSpPr>
                <a:spLocks/>
              </p:cNvSpPr>
              <p:nvPr/>
            </p:nvSpPr>
            <p:spPr bwMode="auto">
              <a:xfrm>
                <a:off x="3818" y="14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3150" name="Freeform 1160"/>
              <p:cNvSpPr>
                <a:spLocks/>
              </p:cNvSpPr>
              <p:nvPr/>
            </p:nvSpPr>
            <p:spPr bwMode="auto">
              <a:xfrm>
                <a:off x="3800" y="1499"/>
                <a:ext cx="18" cy="18"/>
              </a:xfrm>
              <a:custGeom>
                <a:avLst/>
                <a:gdLst>
                  <a:gd name="T0" fmla="*/ 0 w 18"/>
                  <a:gd name="T1" fmla="*/ 6 h 18"/>
                  <a:gd name="T2" fmla="*/ 0 w 18"/>
                  <a:gd name="T3" fmla="*/ 12 h 18"/>
                  <a:gd name="T4" fmla="*/ 6 w 18"/>
                  <a:gd name="T5" fmla="*/ 12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12" y="18"/>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51" name="Freeform 1161"/>
              <p:cNvSpPr>
                <a:spLocks/>
              </p:cNvSpPr>
              <p:nvPr/>
            </p:nvSpPr>
            <p:spPr bwMode="auto">
              <a:xfrm>
                <a:off x="3800" y="1499"/>
                <a:ext cx="18" cy="18"/>
              </a:xfrm>
              <a:custGeom>
                <a:avLst/>
                <a:gdLst>
                  <a:gd name="T0" fmla="*/ 0 w 18"/>
                  <a:gd name="T1" fmla="*/ 6 h 18"/>
                  <a:gd name="T2" fmla="*/ 0 w 18"/>
                  <a:gd name="T3" fmla="*/ 12 h 18"/>
                  <a:gd name="T4" fmla="*/ 6 w 18"/>
                  <a:gd name="T5" fmla="*/ 12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12" y="18"/>
                    </a:lnTo>
                    <a:lnTo>
                      <a:pt x="18" y="12"/>
                    </a:lnTo>
                    <a:lnTo>
                      <a:pt x="18" y="6"/>
                    </a:lnTo>
                    <a:lnTo>
                      <a:pt x="18" y="0"/>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52" name="Freeform 1162"/>
              <p:cNvSpPr>
                <a:spLocks/>
              </p:cNvSpPr>
              <p:nvPr/>
            </p:nvSpPr>
            <p:spPr bwMode="auto">
              <a:xfrm>
                <a:off x="3518" y="1745"/>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8 w 18"/>
                  <a:gd name="T27" fmla="*/ 6 h 18"/>
                  <a:gd name="T28" fmla="*/ 12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0" y="18"/>
                    </a:lnTo>
                    <a:lnTo>
                      <a:pt x="6" y="18"/>
                    </a:lnTo>
                    <a:lnTo>
                      <a:pt x="12" y="18"/>
                    </a:lnTo>
                    <a:lnTo>
                      <a:pt x="18" y="18"/>
                    </a:lnTo>
                    <a:lnTo>
                      <a:pt x="18" y="12"/>
                    </a:lnTo>
                    <a:lnTo>
                      <a:pt x="18" y="6"/>
                    </a:lnTo>
                    <a:lnTo>
                      <a:pt x="12" y="0"/>
                    </a:lnTo>
                    <a:lnTo>
                      <a:pt x="6" y="6"/>
                    </a:lnTo>
                    <a:close/>
                  </a:path>
                </a:pathLst>
              </a:custGeom>
              <a:solidFill>
                <a:srgbClr val="FFFF4B"/>
              </a:solidFill>
              <a:ln w="9525">
                <a:noFill/>
                <a:round/>
                <a:headEnd/>
                <a:tailEnd/>
              </a:ln>
            </p:spPr>
            <p:txBody>
              <a:bodyPr tIns="91440" bIns="91440"/>
              <a:lstStyle/>
              <a:p>
                <a:endParaRPr lang="en-US"/>
              </a:p>
            </p:txBody>
          </p:sp>
          <p:sp>
            <p:nvSpPr>
              <p:cNvPr id="23153" name="Freeform 1163"/>
              <p:cNvSpPr>
                <a:spLocks/>
              </p:cNvSpPr>
              <p:nvPr/>
            </p:nvSpPr>
            <p:spPr bwMode="auto">
              <a:xfrm>
                <a:off x="3518" y="1745"/>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8 w 18"/>
                  <a:gd name="T27" fmla="*/ 6 h 18"/>
                  <a:gd name="T28" fmla="*/ 12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0" y="18"/>
                    </a:lnTo>
                    <a:lnTo>
                      <a:pt x="6" y="18"/>
                    </a:lnTo>
                    <a:lnTo>
                      <a:pt x="12" y="18"/>
                    </a:lnTo>
                    <a:lnTo>
                      <a:pt x="18" y="18"/>
                    </a:lnTo>
                    <a:lnTo>
                      <a:pt x="18" y="12"/>
                    </a:lnTo>
                    <a:lnTo>
                      <a:pt x="18" y="6"/>
                    </a:lnTo>
                    <a:lnTo>
                      <a:pt x="12" y="0"/>
                    </a:lnTo>
                    <a:lnTo>
                      <a:pt x="6" y="6"/>
                    </a:lnTo>
                  </a:path>
                </a:pathLst>
              </a:custGeom>
              <a:noFill/>
              <a:ln w="9525">
                <a:solidFill>
                  <a:srgbClr val="000000"/>
                </a:solidFill>
                <a:prstDash val="solid"/>
                <a:round/>
                <a:headEnd/>
                <a:tailEnd/>
              </a:ln>
            </p:spPr>
            <p:txBody>
              <a:bodyPr tIns="91440" bIns="91440"/>
              <a:lstStyle/>
              <a:p>
                <a:endParaRPr lang="en-US"/>
              </a:p>
            </p:txBody>
          </p:sp>
          <p:sp>
            <p:nvSpPr>
              <p:cNvPr id="23154" name="Freeform 1164"/>
              <p:cNvSpPr>
                <a:spLocks/>
              </p:cNvSpPr>
              <p:nvPr/>
            </p:nvSpPr>
            <p:spPr bwMode="auto">
              <a:xfrm>
                <a:off x="3500" y="1739"/>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6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2 w 18"/>
                  <a:gd name="T27" fmla="*/ 6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0" y="18"/>
                    </a:lnTo>
                    <a:lnTo>
                      <a:pt x="6" y="18"/>
                    </a:lnTo>
                    <a:lnTo>
                      <a:pt x="12" y="18"/>
                    </a:lnTo>
                    <a:lnTo>
                      <a:pt x="18" y="18"/>
                    </a:lnTo>
                    <a:lnTo>
                      <a:pt x="18" y="12"/>
                    </a:lnTo>
                    <a:lnTo>
                      <a:pt x="18" y="6"/>
                    </a:lnTo>
                    <a:lnTo>
                      <a:pt x="12" y="6"/>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3155" name="Freeform 1165"/>
              <p:cNvSpPr>
                <a:spLocks/>
              </p:cNvSpPr>
              <p:nvPr/>
            </p:nvSpPr>
            <p:spPr bwMode="auto">
              <a:xfrm>
                <a:off x="3500" y="1739"/>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6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2 w 18"/>
                  <a:gd name="T27" fmla="*/ 6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0" y="18"/>
                    </a:lnTo>
                    <a:lnTo>
                      <a:pt x="6" y="18"/>
                    </a:lnTo>
                    <a:lnTo>
                      <a:pt x="12" y="18"/>
                    </a:lnTo>
                    <a:lnTo>
                      <a:pt x="18" y="18"/>
                    </a:lnTo>
                    <a:lnTo>
                      <a:pt x="18" y="12"/>
                    </a:lnTo>
                    <a:lnTo>
                      <a:pt x="18" y="6"/>
                    </a:lnTo>
                    <a:lnTo>
                      <a:pt x="12" y="6"/>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3156" name="Freeform 1166"/>
              <p:cNvSpPr>
                <a:spLocks/>
              </p:cNvSpPr>
              <p:nvPr/>
            </p:nvSpPr>
            <p:spPr bwMode="auto">
              <a:xfrm>
                <a:off x="3482" y="174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0 w 18"/>
                  <a:gd name="T11" fmla="*/ 12 h 18"/>
                  <a:gd name="T12" fmla="*/ 6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0"/>
                    </a:lnTo>
                    <a:lnTo>
                      <a:pt x="0" y="6"/>
                    </a:lnTo>
                    <a:lnTo>
                      <a:pt x="0" y="12"/>
                    </a:lnTo>
                    <a:lnTo>
                      <a:pt x="6" y="18"/>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57" name="Freeform 1167"/>
              <p:cNvSpPr>
                <a:spLocks/>
              </p:cNvSpPr>
              <p:nvPr/>
            </p:nvSpPr>
            <p:spPr bwMode="auto">
              <a:xfrm>
                <a:off x="3482" y="174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0 w 18"/>
                  <a:gd name="T11" fmla="*/ 12 h 18"/>
                  <a:gd name="T12" fmla="*/ 6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0"/>
                    </a:lnTo>
                    <a:lnTo>
                      <a:pt x="0" y="6"/>
                    </a:lnTo>
                    <a:lnTo>
                      <a:pt x="0" y="12"/>
                    </a:lnTo>
                    <a:lnTo>
                      <a:pt x="6" y="18"/>
                    </a:lnTo>
                    <a:lnTo>
                      <a:pt x="12" y="12"/>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158" name="Freeform 1168"/>
              <p:cNvSpPr>
                <a:spLocks/>
              </p:cNvSpPr>
              <p:nvPr/>
            </p:nvSpPr>
            <p:spPr bwMode="auto">
              <a:xfrm>
                <a:off x="3464" y="1739"/>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0" y="12"/>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59" name="Freeform 1169"/>
              <p:cNvSpPr>
                <a:spLocks/>
              </p:cNvSpPr>
              <p:nvPr/>
            </p:nvSpPr>
            <p:spPr bwMode="auto">
              <a:xfrm>
                <a:off x="3464" y="1739"/>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0" y="12"/>
                    </a:lnTo>
                    <a:lnTo>
                      <a:pt x="6" y="12"/>
                    </a:lnTo>
                    <a:lnTo>
                      <a:pt x="12" y="12"/>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160" name="Freeform 1170"/>
              <p:cNvSpPr>
                <a:spLocks/>
              </p:cNvSpPr>
              <p:nvPr/>
            </p:nvSpPr>
            <p:spPr bwMode="auto">
              <a:xfrm>
                <a:off x="3452" y="1727"/>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61" name="Freeform 1171"/>
              <p:cNvSpPr>
                <a:spLocks/>
              </p:cNvSpPr>
              <p:nvPr/>
            </p:nvSpPr>
            <p:spPr bwMode="auto">
              <a:xfrm>
                <a:off x="3452" y="1727"/>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162" name="Freeform 1172"/>
              <p:cNvSpPr>
                <a:spLocks/>
              </p:cNvSpPr>
              <p:nvPr/>
            </p:nvSpPr>
            <p:spPr bwMode="auto">
              <a:xfrm>
                <a:off x="3440" y="1715"/>
                <a:ext cx="12" cy="18"/>
              </a:xfrm>
              <a:custGeom>
                <a:avLst/>
                <a:gdLst>
                  <a:gd name="T0" fmla="*/ 0 w 12"/>
                  <a:gd name="T1" fmla="*/ 0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12 h 18"/>
                  <a:gd name="T22" fmla="*/ 12 w 12"/>
                  <a:gd name="T23" fmla="*/ 6 h 18"/>
                  <a:gd name="T24" fmla="*/ 12 w 12"/>
                  <a:gd name="T25" fmla="*/ 6 h 18"/>
                  <a:gd name="T26" fmla="*/ 12 w 12"/>
                  <a:gd name="T27" fmla="*/ 0 h 18"/>
                  <a:gd name="T28" fmla="*/ 6 w 12"/>
                  <a:gd name="T29" fmla="*/ 0 h 18"/>
                  <a:gd name="T30" fmla="*/ 0 w 12"/>
                  <a:gd name="T31" fmla="*/ 0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6"/>
                    </a:lnTo>
                    <a:lnTo>
                      <a:pt x="0" y="12"/>
                    </a:lnTo>
                    <a:lnTo>
                      <a:pt x="0" y="18"/>
                    </a:lnTo>
                    <a:lnTo>
                      <a:pt x="6" y="18"/>
                    </a:lnTo>
                    <a:lnTo>
                      <a:pt x="12" y="18"/>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63" name="Freeform 1173"/>
              <p:cNvSpPr>
                <a:spLocks/>
              </p:cNvSpPr>
              <p:nvPr/>
            </p:nvSpPr>
            <p:spPr bwMode="auto">
              <a:xfrm>
                <a:off x="3440" y="1715"/>
                <a:ext cx="12" cy="18"/>
              </a:xfrm>
              <a:custGeom>
                <a:avLst/>
                <a:gdLst>
                  <a:gd name="T0" fmla="*/ 0 w 12"/>
                  <a:gd name="T1" fmla="*/ 0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12 h 18"/>
                  <a:gd name="T22" fmla="*/ 12 w 12"/>
                  <a:gd name="T23" fmla="*/ 6 h 18"/>
                  <a:gd name="T24" fmla="*/ 12 w 12"/>
                  <a:gd name="T25" fmla="*/ 6 h 18"/>
                  <a:gd name="T26" fmla="*/ 12 w 12"/>
                  <a:gd name="T27" fmla="*/ 0 h 18"/>
                  <a:gd name="T28" fmla="*/ 6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0"/>
                    </a:moveTo>
                    <a:lnTo>
                      <a:pt x="0" y="6"/>
                    </a:lnTo>
                    <a:lnTo>
                      <a:pt x="0" y="12"/>
                    </a:lnTo>
                    <a:lnTo>
                      <a:pt x="0" y="18"/>
                    </a:lnTo>
                    <a:lnTo>
                      <a:pt x="6" y="18"/>
                    </a:lnTo>
                    <a:lnTo>
                      <a:pt x="12" y="18"/>
                    </a:lnTo>
                    <a:lnTo>
                      <a:pt x="12" y="12"/>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64" name="Freeform 1174"/>
              <p:cNvSpPr>
                <a:spLocks/>
              </p:cNvSpPr>
              <p:nvPr/>
            </p:nvSpPr>
            <p:spPr bwMode="auto">
              <a:xfrm>
                <a:off x="3416" y="1715"/>
                <a:ext cx="18" cy="18"/>
              </a:xfrm>
              <a:custGeom>
                <a:avLst/>
                <a:gdLst>
                  <a:gd name="T0" fmla="*/ 6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65" name="Freeform 1175"/>
              <p:cNvSpPr>
                <a:spLocks/>
              </p:cNvSpPr>
              <p:nvPr/>
            </p:nvSpPr>
            <p:spPr bwMode="auto">
              <a:xfrm>
                <a:off x="3416" y="1715"/>
                <a:ext cx="18" cy="18"/>
              </a:xfrm>
              <a:custGeom>
                <a:avLst/>
                <a:gdLst>
                  <a:gd name="T0" fmla="*/ 6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166" name="Freeform 1176"/>
              <p:cNvSpPr>
                <a:spLocks/>
              </p:cNvSpPr>
              <p:nvPr/>
            </p:nvSpPr>
            <p:spPr bwMode="auto">
              <a:xfrm>
                <a:off x="3398" y="171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6 w 18"/>
                  <a:gd name="T11" fmla="*/ 12 h 18"/>
                  <a:gd name="T12" fmla="*/ 12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0"/>
                    </a:lnTo>
                    <a:lnTo>
                      <a:pt x="0" y="6"/>
                    </a:lnTo>
                    <a:lnTo>
                      <a:pt x="0" y="12"/>
                    </a:lnTo>
                    <a:lnTo>
                      <a:pt x="6" y="12"/>
                    </a:lnTo>
                    <a:lnTo>
                      <a:pt x="12" y="18"/>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67" name="Freeform 1177"/>
              <p:cNvSpPr>
                <a:spLocks/>
              </p:cNvSpPr>
              <p:nvPr/>
            </p:nvSpPr>
            <p:spPr bwMode="auto">
              <a:xfrm>
                <a:off x="3398" y="171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6 w 18"/>
                  <a:gd name="T11" fmla="*/ 12 h 18"/>
                  <a:gd name="T12" fmla="*/ 12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0"/>
                    </a:lnTo>
                    <a:lnTo>
                      <a:pt x="0" y="6"/>
                    </a:lnTo>
                    <a:lnTo>
                      <a:pt x="0" y="12"/>
                    </a:lnTo>
                    <a:lnTo>
                      <a:pt x="6" y="12"/>
                    </a:lnTo>
                    <a:lnTo>
                      <a:pt x="12" y="18"/>
                    </a:lnTo>
                    <a:lnTo>
                      <a:pt x="12" y="12"/>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168" name="Freeform 1178"/>
              <p:cNvSpPr>
                <a:spLocks/>
              </p:cNvSpPr>
              <p:nvPr/>
            </p:nvSpPr>
            <p:spPr bwMode="auto">
              <a:xfrm>
                <a:off x="3380" y="1709"/>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69" name="Freeform 1179"/>
              <p:cNvSpPr>
                <a:spLocks/>
              </p:cNvSpPr>
              <p:nvPr/>
            </p:nvSpPr>
            <p:spPr bwMode="auto">
              <a:xfrm>
                <a:off x="3380" y="1709"/>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3170" name="Freeform 1180"/>
              <p:cNvSpPr>
                <a:spLocks/>
              </p:cNvSpPr>
              <p:nvPr/>
            </p:nvSpPr>
            <p:spPr bwMode="auto">
              <a:xfrm>
                <a:off x="3644" y="1715"/>
                <a:ext cx="18" cy="18"/>
              </a:xfrm>
              <a:custGeom>
                <a:avLst/>
                <a:gdLst>
                  <a:gd name="T0" fmla="*/ 0 w 18"/>
                  <a:gd name="T1" fmla="*/ 6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2"/>
                    </a:lnTo>
                    <a:lnTo>
                      <a:pt x="12" y="18"/>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71" name="Freeform 1181"/>
              <p:cNvSpPr>
                <a:spLocks/>
              </p:cNvSpPr>
              <p:nvPr/>
            </p:nvSpPr>
            <p:spPr bwMode="auto">
              <a:xfrm>
                <a:off x="3644" y="1715"/>
                <a:ext cx="18" cy="18"/>
              </a:xfrm>
              <a:custGeom>
                <a:avLst/>
                <a:gdLst>
                  <a:gd name="T0" fmla="*/ 0 w 18"/>
                  <a:gd name="T1" fmla="*/ 6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2"/>
                    </a:lnTo>
                    <a:lnTo>
                      <a:pt x="12" y="18"/>
                    </a:lnTo>
                    <a:lnTo>
                      <a:pt x="12" y="12"/>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72" name="Freeform 1182"/>
              <p:cNvSpPr>
                <a:spLocks/>
              </p:cNvSpPr>
              <p:nvPr/>
            </p:nvSpPr>
            <p:spPr bwMode="auto">
              <a:xfrm>
                <a:off x="3626" y="17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2" y="6"/>
                    </a:lnTo>
                    <a:lnTo>
                      <a:pt x="12"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3173" name="Freeform 1183"/>
              <p:cNvSpPr>
                <a:spLocks/>
              </p:cNvSpPr>
              <p:nvPr/>
            </p:nvSpPr>
            <p:spPr bwMode="auto">
              <a:xfrm>
                <a:off x="3626" y="17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2" y="6"/>
                    </a:lnTo>
                    <a:lnTo>
                      <a:pt x="12"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3174" name="Freeform 1184"/>
              <p:cNvSpPr>
                <a:spLocks/>
              </p:cNvSpPr>
              <p:nvPr/>
            </p:nvSpPr>
            <p:spPr bwMode="auto">
              <a:xfrm>
                <a:off x="3608" y="1733"/>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75" name="Freeform 1185"/>
              <p:cNvSpPr>
                <a:spLocks/>
              </p:cNvSpPr>
              <p:nvPr/>
            </p:nvSpPr>
            <p:spPr bwMode="auto">
              <a:xfrm>
                <a:off x="3608" y="1733"/>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76" name="Freeform 1186"/>
              <p:cNvSpPr>
                <a:spLocks/>
              </p:cNvSpPr>
              <p:nvPr/>
            </p:nvSpPr>
            <p:spPr bwMode="auto">
              <a:xfrm>
                <a:off x="3590" y="173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77" name="Freeform 1187"/>
              <p:cNvSpPr>
                <a:spLocks/>
              </p:cNvSpPr>
              <p:nvPr/>
            </p:nvSpPr>
            <p:spPr bwMode="auto">
              <a:xfrm>
                <a:off x="3590" y="173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78" name="Freeform 1188"/>
              <p:cNvSpPr>
                <a:spLocks/>
              </p:cNvSpPr>
              <p:nvPr/>
            </p:nvSpPr>
            <p:spPr bwMode="auto">
              <a:xfrm>
                <a:off x="3644" y="1781"/>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79" name="Freeform 1189"/>
              <p:cNvSpPr>
                <a:spLocks/>
              </p:cNvSpPr>
              <p:nvPr/>
            </p:nvSpPr>
            <p:spPr bwMode="auto">
              <a:xfrm>
                <a:off x="3644" y="1781"/>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80" name="Freeform 1190"/>
              <p:cNvSpPr>
                <a:spLocks/>
              </p:cNvSpPr>
              <p:nvPr/>
            </p:nvSpPr>
            <p:spPr bwMode="auto">
              <a:xfrm>
                <a:off x="3626"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81" name="Freeform 1191"/>
              <p:cNvSpPr>
                <a:spLocks/>
              </p:cNvSpPr>
              <p:nvPr/>
            </p:nvSpPr>
            <p:spPr bwMode="auto">
              <a:xfrm>
                <a:off x="3626"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82" name="Freeform 1192"/>
              <p:cNvSpPr>
                <a:spLocks/>
              </p:cNvSpPr>
              <p:nvPr/>
            </p:nvSpPr>
            <p:spPr bwMode="auto">
              <a:xfrm>
                <a:off x="3608"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83" name="Freeform 1193"/>
              <p:cNvSpPr>
                <a:spLocks/>
              </p:cNvSpPr>
              <p:nvPr/>
            </p:nvSpPr>
            <p:spPr bwMode="auto">
              <a:xfrm>
                <a:off x="3608"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84" name="Freeform 1194"/>
              <p:cNvSpPr>
                <a:spLocks/>
              </p:cNvSpPr>
              <p:nvPr/>
            </p:nvSpPr>
            <p:spPr bwMode="auto">
              <a:xfrm>
                <a:off x="3590" y="1787"/>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85" name="Freeform 1195"/>
              <p:cNvSpPr>
                <a:spLocks/>
              </p:cNvSpPr>
              <p:nvPr/>
            </p:nvSpPr>
            <p:spPr bwMode="auto">
              <a:xfrm>
                <a:off x="3590" y="1787"/>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86" name="Freeform 1196"/>
              <p:cNvSpPr>
                <a:spLocks/>
              </p:cNvSpPr>
              <p:nvPr/>
            </p:nvSpPr>
            <p:spPr bwMode="auto">
              <a:xfrm>
                <a:off x="4298" y="1997"/>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87" name="Freeform 1197"/>
              <p:cNvSpPr>
                <a:spLocks/>
              </p:cNvSpPr>
              <p:nvPr/>
            </p:nvSpPr>
            <p:spPr bwMode="auto">
              <a:xfrm>
                <a:off x="4298" y="1997"/>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88" name="Freeform 1198"/>
              <p:cNvSpPr>
                <a:spLocks/>
              </p:cNvSpPr>
              <p:nvPr/>
            </p:nvSpPr>
            <p:spPr bwMode="auto">
              <a:xfrm>
                <a:off x="4286" y="1997"/>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8"/>
                    </a:lnTo>
                    <a:lnTo>
                      <a:pt x="12" y="18"/>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89" name="Freeform 1199"/>
              <p:cNvSpPr>
                <a:spLocks/>
              </p:cNvSpPr>
              <p:nvPr/>
            </p:nvSpPr>
            <p:spPr bwMode="auto">
              <a:xfrm>
                <a:off x="4286" y="1997"/>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8"/>
                    </a:lnTo>
                    <a:lnTo>
                      <a:pt x="12" y="18"/>
                    </a:lnTo>
                    <a:lnTo>
                      <a:pt x="12" y="12"/>
                    </a:lnTo>
                    <a:lnTo>
                      <a:pt x="18"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90" name="Freeform 1200"/>
              <p:cNvSpPr>
                <a:spLocks/>
              </p:cNvSpPr>
              <p:nvPr/>
            </p:nvSpPr>
            <p:spPr bwMode="auto">
              <a:xfrm>
                <a:off x="4268" y="2003"/>
                <a:ext cx="18" cy="18"/>
              </a:xfrm>
              <a:custGeom>
                <a:avLst/>
                <a:gdLst>
                  <a:gd name="T0" fmla="*/ 0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0" y="18"/>
                    </a:lnTo>
                    <a:lnTo>
                      <a:pt x="6" y="18"/>
                    </a:lnTo>
                    <a:lnTo>
                      <a:pt x="12" y="18"/>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91" name="Freeform 1201"/>
              <p:cNvSpPr>
                <a:spLocks/>
              </p:cNvSpPr>
              <p:nvPr/>
            </p:nvSpPr>
            <p:spPr bwMode="auto">
              <a:xfrm>
                <a:off x="4268" y="2003"/>
                <a:ext cx="18" cy="18"/>
              </a:xfrm>
              <a:custGeom>
                <a:avLst/>
                <a:gdLst>
                  <a:gd name="T0" fmla="*/ 0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0" y="18"/>
                    </a:lnTo>
                    <a:lnTo>
                      <a:pt x="6" y="18"/>
                    </a:lnTo>
                    <a:lnTo>
                      <a:pt x="12" y="18"/>
                    </a:lnTo>
                    <a:lnTo>
                      <a:pt x="12" y="12"/>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92" name="Freeform 1202"/>
              <p:cNvSpPr>
                <a:spLocks/>
              </p:cNvSpPr>
              <p:nvPr/>
            </p:nvSpPr>
            <p:spPr bwMode="auto">
              <a:xfrm>
                <a:off x="4250" y="2009"/>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8"/>
                    </a:lnTo>
                    <a:lnTo>
                      <a:pt x="12" y="18"/>
                    </a:lnTo>
                    <a:lnTo>
                      <a:pt x="12" y="12"/>
                    </a:lnTo>
                    <a:lnTo>
                      <a:pt x="18" y="6"/>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3193" name="Freeform 1203"/>
              <p:cNvSpPr>
                <a:spLocks/>
              </p:cNvSpPr>
              <p:nvPr/>
            </p:nvSpPr>
            <p:spPr bwMode="auto">
              <a:xfrm>
                <a:off x="4250" y="2009"/>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8"/>
                    </a:lnTo>
                    <a:lnTo>
                      <a:pt x="12" y="18"/>
                    </a:lnTo>
                    <a:lnTo>
                      <a:pt x="12" y="12"/>
                    </a:lnTo>
                    <a:lnTo>
                      <a:pt x="18" y="6"/>
                    </a:lnTo>
                    <a:lnTo>
                      <a:pt x="12"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3194" name="Freeform 1204"/>
              <p:cNvSpPr>
                <a:spLocks/>
              </p:cNvSpPr>
              <p:nvPr/>
            </p:nvSpPr>
            <p:spPr bwMode="auto">
              <a:xfrm>
                <a:off x="4226" y="2009"/>
                <a:ext cx="18" cy="18"/>
              </a:xfrm>
              <a:custGeom>
                <a:avLst/>
                <a:gdLst>
                  <a:gd name="T0" fmla="*/ 6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12"/>
                    </a:lnTo>
                    <a:lnTo>
                      <a:pt x="6" y="18"/>
                    </a:lnTo>
                    <a:lnTo>
                      <a:pt x="12" y="18"/>
                    </a:lnTo>
                    <a:lnTo>
                      <a:pt x="18" y="18"/>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3195" name="Freeform 1205"/>
              <p:cNvSpPr>
                <a:spLocks/>
              </p:cNvSpPr>
              <p:nvPr/>
            </p:nvSpPr>
            <p:spPr bwMode="auto">
              <a:xfrm>
                <a:off x="4226" y="2009"/>
                <a:ext cx="18" cy="18"/>
              </a:xfrm>
              <a:custGeom>
                <a:avLst/>
                <a:gdLst>
                  <a:gd name="T0" fmla="*/ 6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12"/>
                    </a:lnTo>
                    <a:lnTo>
                      <a:pt x="6" y="18"/>
                    </a:lnTo>
                    <a:lnTo>
                      <a:pt x="12" y="18"/>
                    </a:lnTo>
                    <a:lnTo>
                      <a:pt x="18" y="18"/>
                    </a:lnTo>
                    <a:lnTo>
                      <a:pt x="18" y="12"/>
                    </a:lnTo>
                    <a:lnTo>
                      <a:pt x="18" y="6"/>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3196" name="Freeform 1206"/>
              <p:cNvSpPr>
                <a:spLocks/>
              </p:cNvSpPr>
              <p:nvPr/>
            </p:nvSpPr>
            <p:spPr bwMode="auto">
              <a:xfrm>
                <a:off x="4250" y="2141"/>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3197" name="Freeform 1207"/>
              <p:cNvSpPr>
                <a:spLocks/>
              </p:cNvSpPr>
              <p:nvPr/>
            </p:nvSpPr>
            <p:spPr bwMode="auto">
              <a:xfrm>
                <a:off x="4250" y="2141"/>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2"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3198" name="Freeform 1208"/>
              <p:cNvSpPr>
                <a:spLocks/>
              </p:cNvSpPr>
              <p:nvPr/>
            </p:nvSpPr>
            <p:spPr bwMode="auto">
              <a:xfrm>
                <a:off x="4232" y="2147"/>
                <a:ext cx="18" cy="12"/>
              </a:xfrm>
              <a:custGeom>
                <a:avLst/>
                <a:gdLst>
                  <a:gd name="T0" fmla="*/ 6 w 18"/>
                  <a:gd name="T1" fmla="*/ 0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3199" name="Freeform 1209"/>
              <p:cNvSpPr>
                <a:spLocks/>
              </p:cNvSpPr>
              <p:nvPr/>
            </p:nvSpPr>
            <p:spPr bwMode="auto">
              <a:xfrm>
                <a:off x="4232" y="2147"/>
                <a:ext cx="18" cy="12"/>
              </a:xfrm>
              <a:custGeom>
                <a:avLst/>
                <a:gdLst>
                  <a:gd name="T0" fmla="*/ 6 w 18"/>
                  <a:gd name="T1" fmla="*/ 0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grpSp>
        <p:grpSp>
          <p:nvGrpSpPr>
            <p:cNvPr id="9" name="Group 1210"/>
            <p:cNvGrpSpPr>
              <a:grpSpLocks/>
            </p:cNvGrpSpPr>
            <p:nvPr/>
          </p:nvGrpSpPr>
          <p:grpSpPr bwMode="auto">
            <a:xfrm>
              <a:off x="1994" y="1427"/>
              <a:ext cx="2412" cy="1668"/>
              <a:chOff x="1994" y="1427"/>
              <a:chExt cx="2412" cy="1668"/>
            </a:xfrm>
          </p:grpSpPr>
          <p:sp>
            <p:nvSpPr>
              <p:cNvPr id="22800" name="Freeform 1211"/>
              <p:cNvSpPr>
                <a:spLocks/>
              </p:cNvSpPr>
              <p:nvPr/>
            </p:nvSpPr>
            <p:spPr bwMode="auto">
              <a:xfrm>
                <a:off x="4214" y="2153"/>
                <a:ext cx="18" cy="18"/>
              </a:xfrm>
              <a:custGeom>
                <a:avLst/>
                <a:gdLst>
                  <a:gd name="T0" fmla="*/ 6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2"/>
                    </a:lnTo>
                    <a:lnTo>
                      <a:pt x="12" y="18"/>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2801" name="Freeform 1212"/>
              <p:cNvSpPr>
                <a:spLocks/>
              </p:cNvSpPr>
              <p:nvPr/>
            </p:nvSpPr>
            <p:spPr bwMode="auto">
              <a:xfrm>
                <a:off x="4214" y="2153"/>
                <a:ext cx="18" cy="18"/>
              </a:xfrm>
              <a:custGeom>
                <a:avLst/>
                <a:gdLst>
                  <a:gd name="T0" fmla="*/ 6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2"/>
                    </a:lnTo>
                    <a:lnTo>
                      <a:pt x="12" y="18"/>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2802" name="Freeform 1213"/>
              <p:cNvSpPr>
                <a:spLocks/>
              </p:cNvSpPr>
              <p:nvPr/>
            </p:nvSpPr>
            <p:spPr bwMode="auto">
              <a:xfrm>
                <a:off x="4196" y="2159"/>
                <a:ext cx="18" cy="12"/>
              </a:xfrm>
              <a:custGeom>
                <a:avLst/>
                <a:gdLst>
                  <a:gd name="T0" fmla="*/ 6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0" y="12"/>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2803" name="Freeform 1214"/>
              <p:cNvSpPr>
                <a:spLocks/>
              </p:cNvSpPr>
              <p:nvPr/>
            </p:nvSpPr>
            <p:spPr bwMode="auto">
              <a:xfrm>
                <a:off x="4196" y="2159"/>
                <a:ext cx="18" cy="12"/>
              </a:xfrm>
              <a:custGeom>
                <a:avLst/>
                <a:gdLst>
                  <a:gd name="T0" fmla="*/ 6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0" y="12"/>
                    </a:lnTo>
                    <a:lnTo>
                      <a:pt x="6" y="12"/>
                    </a:lnTo>
                    <a:lnTo>
                      <a:pt x="12" y="12"/>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2804" name="Freeform 1215"/>
              <p:cNvSpPr>
                <a:spLocks/>
              </p:cNvSpPr>
              <p:nvPr/>
            </p:nvSpPr>
            <p:spPr bwMode="auto">
              <a:xfrm>
                <a:off x="4178" y="2159"/>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05" name="Freeform 1216"/>
              <p:cNvSpPr>
                <a:spLocks/>
              </p:cNvSpPr>
              <p:nvPr/>
            </p:nvSpPr>
            <p:spPr bwMode="auto">
              <a:xfrm>
                <a:off x="4178" y="2159"/>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06" name="Freeform 1217"/>
              <p:cNvSpPr>
                <a:spLocks/>
              </p:cNvSpPr>
              <p:nvPr/>
            </p:nvSpPr>
            <p:spPr bwMode="auto">
              <a:xfrm>
                <a:off x="4364" y="215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07" name="Freeform 1218"/>
              <p:cNvSpPr>
                <a:spLocks/>
              </p:cNvSpPr>
              <p:nvPr/>
            </p:nvSpPr>
            <p:spPr bwMode="auto">
              <a:xfrm>
                <a:off x="4364" y="215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08" name="Freeform 1219"/>
              <p:cNvSpPr>
                <a:spLocks/>
              </p:cNvSpPr>
              <p:nvPr/>
            </p:nvSpPr>
            <p:spPr bwMode="auto">
              <a:xfrm>
                <a:off x="4346" y="2165"/>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09" name="Freeform 1220"/>
              <p:cNvSpPr>
                <a:spLocks/>
              </p:cNvSpPr>
              <p:nvPr/>
            </p:nvSpPr>
            <p:spPr bwMode="auto">
              <a:xfrm>
                <a:off x="4346" y="2165"/>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10" name="Freeform 1221"/>
              <p:cNvSpPr>
                <a:spLocks/>
              </p:cNvSpPr>
              <p:nvPr/>
            </p:nvSpPr>
            <p:spPr bwMode="auto">
              <a:xfrm>
                <a:off x="4328" y="2171"/>
                <a:ext cx="18" cy="12"/>
              </a:xfrm>
              <a:custGeom>
                <a:avLst/>
                <a:gdLst>
                  <a:gd name="T0" fmla="*/ 0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2811" name="Freeform 1222"/>
              <p:cNvSpPr>
                <a:spLocks/>
              </p:cNvSpPr>
              <p:nvPr/>
            </p:nvSpPr>
            <p:spPr bwMode="auto">
              <a:xfrm>
                <a:off x="4328" y="2171"/>
                <a:ext cx="18" cy="12"/>
              </a:xfrm>
              <a:custGeom>
                <a:avLst/>
                <a:gdLst>
                  <a:gd name="T0" fmla="*/ 0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2812" name="Freeform 1223"/>
              <p:cNvSpPr>
                <a:spLocks/>
              </p:cNvSpPr>
              <p:nvPr/>
            </p:nvSpPr>
            <p:spPr bwMode="auto">
              <a:xfrm>
                <a:off x="4334" y="2123"/>
                <a:ext cx="18" cy="18"/>
              </a:xfrm>
              <a:custGeom>
                <a:avLst/>
                <a:gdLst>
                  <a:gd name="T0" fmla="*/ 6 w 18"/>
                  <a:gd name="T1" fmla="*/ 6 h 18"/>
                  <a:gd name="T2" fmla="*/ 0 w 18"/>
                  <a:gd name="T3" fmla="*/ 6 h 18"/>
                  <a:gd name="T4" fmla="*/ 6 w 18"/>
                  <a:gd name="T5" fmla="*/ 12 h 18"/>
                  <a:gd name="T6" fmla="*/ 6 w 18"/>
                  <a:gd name="T7" fmla="*/ 18 h 18"/>
                  <a:gd name="T8" fmla="*/ 6 w 18"/>
                  <a:gd name="T9" fmla="*/ 18 h 18"/>
                  <a:gd name="T10" fmla="*/ 12 w 18"/>
                  <a:gd name="T11" fmla="*/ 18 h 18"/>
                  <a:gd name="T12" fmla="*/ 18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6" y="12"/>
                    </a:lnTo>
                    <a:lnTo>
                      <a:pt x="6" y="18"/>
                    </a:lnTo>
                    <a:lnTo>
                      <a:pt x="12" y="18"/>
                    </a:lnTo>
                    <a:lnTo>
                      <a:pt x="18" y="18"/>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2813" name="Freeform 1224"/>
              <p:cNvSpPr>
                <a:spLocks/>
              </p:cNvSpPr>
              <p:nvPr/>
            </p:nvSpPr>
            <p:spPr bwMode="auto">
              <a:xfrm>
                <a:off x="4334" y="2123"/>
                <a:ext cx="18" cy="18"/>
              </a:xfrm>
              <a:custGeom>
                <a:avLst/>
                <a:gdLst>
                  <a:gd name="T0" fmla="*/ 6 w 18"/>
                  <a:gd name="T1" fmla="*/ 6 h 18"/>
                  <a:gd name="T2" fmla="*/ 0 w 18"/>
                  <a:gd name="T3" fmla="*/ 6 h 18"/>
                  <a:gd name="T4" fmla="*/ 6 w 18"/>
                  <a:gd name="T5" fmla="*/ 12 h 18"/>
                  <a:gd name="T6" fmla="*/ 6 w 18"/>
                  <a:gd name="T7" fmla="*/ 18 h 18"/>
                  <a:gd name="T8" fmla="*/ 6 w 18"/>
                  <a:gd name="T9" fmla="*/ 18 h 18"/>
                  <a:gd name="T10" fmla="*/ 12 w 18"/>
                  <a:gd name="T11" fmla="*/ 18 h 18"/>
                  <a:gd name="T12" fmla="*/ 18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6" y="12"/>
                    </a:lnTo>
                    <a:lnTo>
                      <a:pt x="6" y="18"/>
                    </a:lnTo>
                    <a:lnTo>
                      <a:pt x="12" y="18"/>
                    </a:lnTo>
                    <a:lnTo>
                      <a:pt x="18" y="18"/>
                    </a:lnTo>
                    <a:lnTo>
                      <a:pt x="18" y="12"/>
                    </a:lnTo>
                    <a:lnTo>
                      <a:pt x="18" y="6"/>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2814" name="Freeform 1225"/>
              <p:cNvSpPr>
                <a:spLocks/>
              </p:cNvSpPr>
              <p:nvPr/>
            </p:nvSpPr>
            <p:spPr bwMode="auto">
              <a:xfrm>
                <a:off x="4316" y="2129"/>
                <a:ext cx="18" cy="18"/>
              </a:xfrm>
              <a:custGeom>
                <a:avLst/>
                <a:gdLst>
                  <a:gd name="T0" fmla="*/ 6 w 18"/>
                  <a:gd name="T1" fmla="*/ 0 h 18"/>
                  <a:gd name="T2" fmla="*/ 0 w 18"/>
                  <a:gd name="T3" fmla="*/ 6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2815" name="Freeform 1226"/>
              <p:cNvSpPr>
                <a:spLocks/>
              </p:cNvSpPr>
              <p:nvPr/>
            </p:nvSpPr>
            <p:spPr bwMode="auto">
              <a:xfrm>
                <a:off x="4316" y="2129"/>
                <a:ext cx="18" cy="18"/>
              </a:xfrm>
              <a:custGeom>
                <a:avLst/>
                <a:gdLst>
                  <a:gd name="T0" fmla="*/ 6 w 18"/>
                  <a:gd name="T1" fmla="*/ 0 h 18"/>
                  <a:gd name="T2" fmla="*/ 0 w 18"/>
                  <a:gd name="T3" fmla="*/ 6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2816" name="Freeform 1227"/>
              <p:cNvSpPr>
                <a:spLocks/>
              </p:cNvSpPr>
              <p:nvPr/>
            </p:nvSpPr>
            <p:spPr bwMode="auto">
              <a:xfrm>
                <a:off x="4298" y="2135"/>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22817" name="Freeform 1228"/>
              <p:cNvSpPr>
                <a:spLocks/>
              </p:cNvSpPr>
              <p:nvPr/>
            </p:nvSpPr>
            <p:spPr bwMode="auto">
              <a:xfrm>
                <a:off x="4298" y="2135"/>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8" y="0"/>
                    </a:lnTo>
                    <a:lnTo>
                      <a:pt x="12" y="0"/>
                    </a:lnTo>
                    <a:lnTo>
                      <a:pt x="6" y="0"/>
                    </a:lnTo>
                  </a:path>
                </a:pathLst>
              </a:custGeom>
              <a:noFill/>
              <a:ln w="9525">
                <a:solidFill>
                  <a:srgbClr val="000000"/>
                </a:solidFill>
                <a:prstDash val="solid"/>
                <a:round/>
                <a:headEnd/>
                <a:tailEnd/>
              </a:ln>
            </p:spPr>
            <p:txBody>
              <a:bodyPr tIns="91440" bIns="91440"/>
              <a:lstStyle/>
              <a:p>
                <a:endParaRPr lang="en-US"/>
              </a:p>
            </p:txBody>
          </p:sp>
          <p:sp>
            <p:nvSpPr>
              <p:cNvPr id="22818" name="Freeform 1229"/>
              <p:cNvSpPr>
                <a:spLocks/>
              </p:cNvSpPr>
              <p:nvPr/>
            </p:nvSpPr>
            <p:spPr bwMode="auto">
              <a:xfrm>
                <a:off x="3932" y="1427"/>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2819" name="Freeform 1230"/>
              <p:cNvSpPr>
                <a:spLocks/>
              </p:cNvSpPr>
              <p:nvPr/>
            </p:nvSpPr>
            <p:spPr bwMode="auto">
              <a:xfrm>
                <a:off x="3932" y="1427"/>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2820" name="Freeform 1231"/>
              <p:cNvSpPr>
                <a:spLocks/>
              </p:cNvSpPr>
              <p:nvPr/>
            </p:nvSpPr>
            <p:spPr bwMode="auto">
              <a:xfrm>
                <a:off x="4352" y="200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21" name="Freeform 1232"/>
              <p:cNvSpPr>
                <a:spLocks/>
              </p:cNvSpPr>
              <p:nvPr/>
            </p:nvSpPr>
            <p:spPr bwMode="auto">
              <a:xfrm>
                <a:off x="4352" y="200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22" name="Freeform 1233"/>
              <p:cNvSpPr>
                <a:spLocks/>
              </p:cNvSpPr>
              <p:nvPr/>
            </p:nvSpPr>
            <p:spPr bwMode="auto">
              <a:xfrm>
                <a:off x="4334" y="2015"/>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2" y="12"/>
                    </a:lnTo>
                    <a:lnTo>
                      <a:pt x="18" y="6"/>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2823" name="Freeform 1234"/>
              <p:cNvSpPr>
                <a:spLocks/>
              </p:cNvSpPr>
              <p:nvPr/>
            </p:nvSpPr>
            <p:spPr bwMode="auto">
              <a:xfrm>
                <a:off x="4334" y="2015"/>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2" y="12"/>
                    </a:lnTo>
                    <a:lnTo>
                      <a:pt x="18" y="6"/>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2824" name="Freeform 1235"/>
              <p:cNvSpPr>
                <a:spLocks/>
              </p:cNvSpPr>
              <p:nvPr/>
            </p:nvSpPr>
            <p:spPr bwMode="auto">
              <a:xfrm>
                <a:off x="4316"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25" name="Freeform 1236"/>
              <p:cNvSpPr>
                <a:spLocks/>
              </p:cNvSpPr>
              <p:nvPr/>
            </p:nvSpPr>
            <p:spPr bwMode="auto">
              <a:xfrm>
                <a:off x="4316"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26" name="Freeform 1237"/>
              <p:cNvSpPr>
                <a:spLocks/>
              </p:cNvSpPr>
              <p:nvPr/>
            </p:nvSpPr>
            <p:spPr bwMode="auto">
              <a:xfrm>
                <a:off x="4358"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27" name="Freeform 1238"/>
              <p:cNvSpPr>
                <a:spLocks/>
              </p:cNvSpPr>
              <p:nvPr/>
            </p:nvSpPr>
            <p:spPr bwMode="auto">
              <a:xfrm>
                <a:off x="4358"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28" name="Freeform 1239"/>
              <p:cNvSpPr>
                <a:spLocks/>
              </p:cNvSpPr>
              <p:nvPr/>
            </p:nvSpPr>
            <p:spPr bwMode="auto">
              <a:xfrm>
                <a:off x="4160" y="2027"/>
                <a:ext cx="18" cy="18"/>
              </a:xfrm>
              <a:custGeom>
                <a:avLst/>
                <a:gdLst>
                  <a:gd name="T0" fmla="*/ 18 w 18"/>
                  <a:gd name="T1" fmla="*/ 6 h 18"/>
                  <a:gd name="T2" fmla="*/ 18 w 18"/>
                  <a:gd name="T3" fmla="*/ 6 h 18"/>
                  <a:gd name="T4" fmla="*/ 18 w 18"/>
                  <a:gd name="T5" fmla="*/ 12 h 18"/>
                  <a:gd name="T6" fmla="*/ 18 w 18"/>
                  <a:gd name="T7" fmla="*/ 18 h 18"/>
                  <a:gd name="T8" fmla="*/ 18 w 18"/>
                  <a:gd name="T9" fmla="*/ 18 h 18"/>
                  <a:gd name="T10" fmla="*/ 12 w 18"/>
                  <a:gd name="T11" fmla="*/ 18 h 18"/>
                  <a:gd name="T12" fmla="*/ 6 w 18"/>
                  <a:gd name="T13" fmla="*/ 18 h 18"/>
                  <a:gd name="T14" fmla="*/ 0 w 18"/>
                  <a:gd name="T15" fmla="*/ 18 h 18"/>
                  <a:gd name="T16" fmla="*/ 0 w 18"/>
                  <a:gd name="T17" fmla="*/ 18 h 18"/>
                  <a:gd name="T18" fmla="*/ 0 w 18"/>
                  <a:gd name="T19" fmla="*/ 12 h 18"/>
                  <a:gd name="T20" fmla="*/ 0 w 18"/>
                  <a:gd name="T21" fmla="*/ 6 h 18"/>
                  <a:gd name="T22" fmla="*/ 0 w 18"/>
                  <a:gd name="T23" fmla="*/ 6 h 18"/>
                  <a:gd name="T24" fmla="*/ 0 w 18"/>
                  <a:gd name="T25" fmla="*/ 6 h 18"/>
                  <a:gd name="T26" fmla="*/ 6 w 18"/>
                  <a:gd name="T27" fmla="*/ 0 h 18"/>
                  <a:gd name="T28" fmla="*/ 12 w 18"/>
                  <a:gd name="T29" fmla="*/ 0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12"/>
                    </a:lnTo>
                    <a:lnTo>
                      <a:pt x="18" y="18"/>
                    </a:lnTo>
                    <a:lnTo>
                      <a:pt x="12" y="18"/>
                    </a:lnTo>
                    <a:lnTo>
                      <a:pt x="6" y="18"/>
                    </a:lnTo>
                    <a:lnTo>
                      <a:pt x="0" y="18"/>
                    </a:lnTo>
                    <a:lnTo>
                      <a:pt x="0" y="12"/>
                    </a:lnTo>
                    <a:lnTo>
                      <a:pt x="0" y="6"/>
                    </a:lnTo>
                    <a:lnTo>
                      <a:pt x="6" y="0"/>
                    </a:lnTo>
                    <a:lnTo>
                      <a:pt x="12" y="0"/>
                    </a:lnTo>
                    <a:lnTo>
                      <a:pt x="18" y="6"/>
                    </a:lnTo>
                    <a:close/>
                  </a:path>
                </a:pathLst>
              </a:custGeom>
              <a:solidFill>
                <a:srgbClr val="FFFF4B"/>
              </a:solidFill>
              <a:ln w="9525">
                <a:noFill/>
                <a:round/>
                <a:headEnd/>
                <a:tailEnd/>
              </a:ln>
            </p:spPr>
            <p:txBody>
              <a:bodyPr tIns="91440" bIns="91440"/>
              <a:lstStyle/>
              <a:p>
                <a:endParaRPr lang="en-US"/>
              </a:p>
            </p:txBody>
          </p:sp>
          <p:sp>
            <p:nvSpPr>
              <p:cNvPr id="22829" name="Freeform 1240"/>
              <p:cNvSpPr>
                <a:spLocks/>
              </p:cNvSpPr>
              <p:nvPr/>
            </p:nvSpPr>
            <p:spPr bwMode="auto">
              <a:xfrm>
                <a:off x="4160" y="2027"/>
                <a:ext cx="18" cy="18"/>
              </a:xfrm>
              <a:custGeom>
                <a:avLst/>
                <a:gdLst>
                  <a:gd name="T0" fmla="*/ 18 w 18"/>
                  <a:gd name="T1" fmla="*/ 6 h 18"/>
                  <a:gd name="T2" fmla="*/ 18 w 18"/>
                  <a:gd name="T3" fmla="*/ 6 h 18"/>
                  <a:gd name="T4" fmla="*/ 18 w 18"/>
                  <a:gd name="T5" fmla="*/ 12 h 18"/>
                  <a:gd name="T6" fmla="*/ 18 w 18"/>
                  <a:gd name="T7" fmla="*/ 18 h 18"/>
                  <a:gd name="T8" fmla="*/ 18 w 18"/>
                  <a:gd name="T9" fmla="*/ 18 h 18"/>
                  <a:gd name="T10" fmla="*/ 12 w 18"/>
                  <a:gd name="T11" fmla="*/ 18 h 18"/>
                  <a:gd name="T12" fmla="*/ 6 w 18"/>
                  <a:gd name="T13" fmla="*/ 18 h 18"/>
                  <a:gd name="T14" fmla="*/ 0 w 18"/>
                  <a:gd name="T15" fmla="*/ 18 h 18"/>
                  <a:gd name="T16" fmla="*/ 0 w 18"/>
                  <a:gd name="T17" fmla="*/ 18 h 18"/>
                  <a:gd name="T18" fmla="*/ 0 w 18"/>
                  <a:gd name="T19" fmla="*/ 12 h 18"/>
                  <a:gd name="T20" fmla="*/ 0 w 18"/>
                  <a:gd name="T21" fmla="*/ 6 h 18"/>
                  <a:gd name="T22" fmla="*/ 0 w 18"/>
                  <a:gd name="T23" fmla="*/ 6 h 18"/>
                  <a:gd name="T24" fmla="*/ 0 w 18"/>
                  <a:gd name="T25" fmla="*/ 6 h 18"/>
                  <a:gd name="T26" fmla="*/ 6 w 18"/>
                  <a:gd name="T27" fmla="*/ 0 h 18"/>
                  <a:gd name="T28" fmla="*/ 12 w 18"/>
                  <a:gd name="T29" fmla="*/ 0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12"/>
                    </a:lnTo>
                    <a:lnTo>
                      <a:pt x="18" y="18"/>
                    </a:lnTo>
                    <a:lnTo>
                      <a:pt x="12" y="18"/>
                    </a:lnTo>
                    <a:lnTo>
                      <a:pt x="6" y="18"/>
                    </a:lnTo>
                    <a:lnTo>
                      <a:pt x="0" y="18"/>
                    </a:lnTo>
                    <a:lnTo>
                      <a:pt x="0" y="12"/>
                    </a:lnTo>
                    <a:lnTo>
                      <a:pt x="0" y="6"/>
                    </a:lnTo>
                    <a:lnTo>
                      <a:pt x="6" y="0"/>
                    </a:lnTo>
                    <a:lnTo>
                      <a:pt x="12" y="0"/>
                    </a:lnTo>
                    <a:lnTo>
                      <a:pt x="18" y="6"/>
                    </a:lnTo>
                  </a:path>
                </a:pathLst>
              </a:custGeom>
              <a:noFill/>
              <a:ln w="9525">
                <a:solidFill>
                  <a:srgbClr val="000000"/>
                </a:solidFill>
                <a:prstDash val="solid"/>
                <a:round/>
                <a:headEnd/>
                <a:tailEnd/>
              </a:ln>
            </p:spPr>
            <p:txBody>
              <a:bodyPr tIns="91440" bIns="91440"/>
              <a:lstStyle/>
              <a:p>
                <a:endParaRPr lang="en-US"/>
              </a:p>
            </p:txBody>
          </p:sp>
          <p:sp>
            <p:nvSpPr>
              <p:cNvPr id="22830" name="Freeform 1241"/>
              <p:cNvSpPr>
                <a:spLocks/>
              </p:cNvSpPr>
              <p:nvPr/>
            </p:nvSpPr>
            <p:spPr bwMode="auto">
              <a:xfrm>
                <a:off x="4178" y="2027"/>
                <a:ext cx="18" cy="18"/>
              </a:xfrm>
              <a:custGeom>
                <a:avLst/>
                <a:gdLst>
                  <a:gd name="T0" fmla="*/ 18 w 18"/>
                  <a:gd name="T1" fmla="*/ 0 h 18"/>
                  <a:gd name="T2" fmla="*/ 18 w 18"/>
                  <a:gd name="T3" fmla="*/ 6 h 18"/>
                  <a:gd name="T4" fmla="*/ 18 w 18"/>
                  <a:gd name="T5" fmla="*/ 12 h 18"/>
                  <a:gd name="T6" fmla="*/ 18 w 18"/>
                  <a:gd name="T7" fmla="*/ 12 h 18"/>
                  <a:gd name="T8" fmla="*/ 18 w 18"/>
                  <a:gd name="T9" fmla="*/ 12 h 18"/>
                  <a:gd name="T10" fmla="*/ 12 w 18"/>
                  <a:gd name="T11" fmla="*/ 18 h 18"/>
                  <a:gd name="T12" fmla="*/ 12 w 18"/>
                  <a:gd name="T13" fmla="*/ 18 h 18"/>
                  <a:gd name="T14" fmla="*/ 6 w 18"/>
                  <a:gd name="T15" fmla="*/ 12 h 18"/>
                  <a:gd name="T16" fmla="*/ 6 w 18"/>
                  <a:gd name="T17" fmla="*/ 12 h 18"/>
                  <a:gd name="T18" fmla="*/ 6 w 18"/>
                  <a:gd name="T19" fmla="*/ 12 h 18"/>
                  <a:gd name="T20" fmla="*/ 0 w 18"/>
                  <a:gd name="T21" fmla="*/ 6 h 18"/>
                  <a:gd name="T22" fmla="*/ 6 w 18"/>
                  <a:gd name="T23" fmla="*/ 0 h 18"/>
                  <a:gd name="T24" fmla="*/ 6 w 18"/>
                  <a:gd name="T25" fmla="*/ 0 h 18"/>
                  <a:gd name="T26" fmla="*/ 12 w 18"/>
                  <a:gd name="T27" fmla="*/ 0 h 18"/>
                  <a:gd name="T28" fmla="*/ 12 w 18"/>
                  <a:gd name="T29" fmla="*/ 0 h 18"/>
                  <a:gd name="T30" fmla="*/ 18 w 18"/>
                  <a:gd name="T31" fmla="*/ 0 h 18"/>
                  <a:gd name="T32" fmla="*/ 18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0"/>
                    </a:moveTo>
                    <a:lnTo>
                      <a:pt x="18" y="6"/>
                    </a:lnTo>
                    <a:lnTo>
                      <a:pt x="18" y="12"/>
                    </a:lnTo>
                    <a:lnTo>
                      <a:pt x="12" y="18"/>
                    </a:lnTo>
                    <a:lnTo>
                      <a:pt x="6" y="12"/>
                    </a:lnTo>
                    <a:lnTo>
                      <a:pt x="0" y="6"/>
                    </a:lnTo>
                    <a:lnTo>
                      <a:pt x="6" y="0"/>
                    </a:lnTo>
                    <a:lnTo>
                      <a:pt x="12" y="0"/>
                    </a:lnTo>
                    <a:lnTo>
                      <a:pt x="18" y="0"/>
                    </a:lnTo>
                    <a:close/>
                  </a:path>
                </a:pathLst>
              </a:custGeom>
              <a:solidFill>
                <a:srgbClr val="FFFF4B"/>
              </a:solidFill>
              <a:ln w="9525">
                <a:noFill/>
                <a:round/>
                <a:headEnd/>
                <a:tailEnd/>
              </a:ln>
            </p:spPr>
            <p:txBody>
              <a:bodyPr tIns="91440" bIns="91440"/>
              <a:lstStyle/>
              <a:p>
                <a:endParaRPr lang="en-US"/>
              </a:p>
            </p:txBody>
          </p:sp>
          <p:sp>
            <p:nvSpPr>
              <p:cNvPr id="22831" name="Freeform 1242"/>
              <p:cNvSpPr>
                <a:spLocks/>
              </p:cNvSpPr>
              <p:nvPr/>
            </p:nvSpPr>
            <p:spPr bwMode="auto">
              <a:xfrm>
                <a:off x="4178" y="2027"/>
                <a:ext cx="18" cy="18"/>
              </a:xfrm>
              <a:custGeom>
                <a:avLst/>
                <a:gdLst>
                  <a:gd name="T0" fmla="*/ 18 w 18"/>
                  <a:gd name="T1" fmla="*/ 0 h 18"/>
                  <a:gd name="T2" fmla="*/ 18 w 18"/>
                  <a:gd name="T3" fmla="*/ 6 h 18"/>
                  <a:gd name="T4" fmla="*/ 18 w 18"/>
                  <a:gd name="T5" fmla="*/ 12 h 18"/>
                  <a:gd name="T6" fmla="*/ 18 w 18"/>
                  <a:gd name="T7" fmla="*/ 12 h 18"/>
                  <a:gd name="T8" fmla="*/ 18 w 18"/>
                  <a:gd name="T9" fmla="*/ 12 h 18"/>
                  <a:gd name="T10" fmla="*/ 12 w 18"/>
                  <a:gd name="T11" fmla="*/ 18 h 18"/>
                  <a:gd name="T12" fmla="*/ 12 w 18"/>
                  <a:gd name="T13" fmla="*/ 18 h 18"/>
                  <a:gd name="T14" fmla="*/ 6 w 18"/>
                  <a:gd name="T15" fmla="*/ 12 h 18"/>
                  <a:gd name="T16" fmla="*/ 6 w 18"/>
                  <a:gd name="T17" fmla="*/ 12 h 18"/>
                  <a:gd name="T18" fmla="*/ 6 w 18"/>
                  <a:gd name="T19" fmla="*/ 12 h 18"/>
                  <a:gd name="T20" fmla="*/ 0 w 18"/>
                  <a:gd name="T21" fmla="*/ 6 h 18"/>
                  <a:gd name="T22" fmla="*/ 6 w 18"/>
                  <a:gd name="T23" fmla="*/ 0 h 18"/>
                  <a:gd name="T24" fmla="*/ 6 w 18"/>
                  <a:gd name="T25" fmla="*/ 0 h 18"/>
                  <a:gd name="T26" fmla="*/ 12 w 18"/>
                  <a:gd name="T27" fmla="*/ 0 h 18"/>
                  <a:gd name="T28" fmla="*/ 12 w 18"/>
                  <a:gd name="T29" fmla="*/ 0 h 18"/>
                  <a:gd name="T30" fmla="*/ 18 w 18"/>
                  <a:gd name="T31" fmla="*/ 0 h 18"/>
                  <a:gd name="T32" fmla="*/ 18 w 18"/>
                  <a:gd name="T33" fmla="*/ 0 h 18"/>
                  <a:gd name="T34" fmla="*/ 18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0"/>
                    </a:moveTo>
                    <a:lnTo>
                      <a:pt x="18" y="6"/>
                    </a:lnTo>
                    <a:lnTo>
                      <a:pt x="18" y="12"/>
                    </a:lnTo>
                    <a:lnTo>
                      <a:pt x="12" y="18"/>
                    </a:lnTo>
                    <a:lnTo>
                      <a:pt x="6" y="12"/>
                    </a:lnTo>
                    <a:lnTo>
                      <a:pt x="0" y="6"/>
                    </a:lnTo>
                    <a:lnTo>
                      <a:pt x="6" y="0"/>
                    </a:lnTo>
                    <a:lnTo>
                      <a:pt x="12" y="0"/>
                    </a:lnTo>
                    <a:lnTo>
                      <a:pt x="18" y="0"/>
                    </a:lnTo>
                  </a:path>
                </a:pathLst>
              </a:custGeom>
              <a:noFill/>
              <a:ln w="9525">
                <a:solidFill>
                  <a:srgbClr val="000000"/>
                </a:solidFill>
                <a:prstDash val="solid"/>
                <a:round/>
                <a:headEnd/>
                <a:tailEnd/>
              </a:ln>
            </p:spPr>
            <p:txBody>
              <a:bodyPr tIns="91440" bIns="91440"/>
              <a:lstStyle/>
              <a:p>
                <a:endParaRPr lang="en-US"/>
              </a:p>
            </p:txBody>
          </p:sp>
          <p:sp>
            <p:nvSpPr>
              <p:cNvPr id="22832" name="Freeform 1243"/>
              <p:cNvSpPr>
                <a:spLocks/>
              </p:cNvSpPr>
              <p:nvPr/>
            </p:nvSpPr>
            <p:spPr bwMode="auto">
              <a:xfrm>
                <a:off x="4202" y="2033"/>
                <a:ext cx="18" cy="18"/>
              </a:xfrm>
              <a:custGeom>
                <a:avLst/>
                <a:gdLst>
                  <a:gd name="T0" fmla="*/ 12 w 18"/>
                  <a:gd name="T1" fmla="*/ 0 h 18"/>
                  <a:gd name="T2" fmla="*/ 12 w 18"/>
                  <a:gd name="T3" fmla="*/ 6 h 18"/>
                  <a:gd name="T4" fmla="*/ 18 w 18"/>
                  <a:gd name="T5" fmla="*/ 12 h 18"/>
                  <a:gd name="T6" fmla="*/ 12 w 18"/>
                  <a:gd name="T7" fmla="*/ 12 h 18"/>
                  <a:gd name="T8" fmla="*/ 12 w 18"/>
                  <a:gd name="T9" fmla="*/ 12 h 18"/>
                  <a:gd name="T10" fmla="*/ 6 w 18"/>
                  <a:gd name="T11" fmla="*/ 18 h 18"/>
                  <a:gd name="T12" fmla="*/ 6 w 18"/>
                  <a:gd name="T13" fmla="*/ 18 h 18"/>
                  <a:gd name="T14" fmla="*/ 0 w 18"/>
                  <a:gd name="T15" fmla="*/ 12 h 18"/>
                  <a:gd name="T16" fmla="*/ 0 w 18"/>
                  <a:gd name="T17" fmla="*/ 12 h 18"/>
                  <a:gd name="T18" fmla="*/ 0 w 18"/>
                  <a:gd name="T19" fmla="*/ 12 h 18"/>
                  <a:gd name="T20" fmla="*/ 0 w 18"/>
                  <a:gd name="T21" fmla="*/ 6 h 18"/>
                  <a:gd name="T22" fmla="*/ 0 w 18"/>
                  <a:gd name="T23" fmla="*/ 0 h 18"/>
                  <a:gd name="T24" fmla="*/ 0 w 18"/>
                  <a:gd name="T25" fmla="*/ 0 h 18"/>
                  <a:gd name="T26" fmla="*/ 6 w 18"/>
                  <a:gd name="T27" fmla="*/ 0 h 18"/>
                  <a:gd name="T28" fmla="*/ 6 w 18"/>
                  <a:gd name="T29" fmla="*/ 0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12" y="6"/>
                    </a:lnTo>
                    <a:lnTo>
                      <a:pt x="18" y="12"/>
                    </a:lnTo>
                    <a:lnTo>
                      <a:pt x="12" y="12"/>
                    </a:lnTo>
                    <a:lnTo>
                      <a:pt x="6" y="18"/>
                    </a:lnTo>
                    <a:lnTo>
                      <a:pt x="0" y="12"/>
                    </a:lnTo>
                    <a:lnTo>
                      <a:pt x="0" y="6"/>
                    </a:lnTo>
                    <a:lnTo>
                      <a:pt x="0" y="0"/>
                    </a:lnTo>
                    <a:lnTo>
                      <a:pt x="6" y="0"/>
                    </a:lnTo>
                    <a:lnTo>
                      <a:pt x="12" y="0"/>
                    </a:lnTo>
                    <a:close/>
                  </a:path>
                </a:pathLst>
              </a:custGeom>
              <a:solidFill>
                <a:srgbClr val="FFFF4B"/>
              </a:solidFill>
              <a:ln w="9525">
                <a:noFill/>
                <a:round/>
                <a:headEnd/>
                <a:tailEnd/>
              </a:ln>
            </p:spPr>
            <p:txBody>
              <a:bodyPr tIns="91440" bIns="91440"/>
              <a:lstStyle/>
              <a:p>
                <a:endParaRPr lang="en-US"/>
              </a:p>
            </p:txBody>
          </p:sp>
          <p:sp>
            <p:nvSpPr>
              <p:cNvPr id="22833" name="Freeform 1244"/>
              <p:cNvSpPr>
                <a:spLocks/>
              </p:cNvSpPr>
              <p:nvPr/>
            </p:nvSpPr>
            <p:spPr bwMode="auto">
              <a:xfrm>
                <a:off x="4202" y="2033"/>
                <a:ext cx="18" cy="18"/>
              </a:xfrm>
              <a:custGeom>
                <a:avLst/>
                <a:gdLst>
                  <a:gd name="T0" fmla="*/ 12 w 18"/>
                  <a:gd name="T1" fmla="*/ 0 h 18"/>
                  <a:gd name="T2" fmla="*/ 12 w 18"/>
                  <a:gd name="T3" fmla="*/ 6 h 18"/>
                  <a:gd name="T4" fmla="*/ 18 w 18"/>
                  <a:gd name="T5" fmla="*/ 12 h 18"/>
                  <a:gd name="T6" fmla="*/ 12 w 18"/>
                  <a:gd name="T7" fmla="*/ 12 h 18"/>
                  <a:gd name="T8" fmla="*/ 12 w 18"/>
                  <a:gd name="T9" fmla="*/ 12 h 18"/>
                  <a:gd name="T10" fmla="*/ 6 w 18"/>
                  <a:gd name="T11" fmla="*/ 18 h 18"/>
                  <a:gd name="T12" fmla="*/ 6 w 18"/>
                  <a:gd name="T13" fmla="*/ 18 h 18"/>
                  <a:gd name="T14" fmla="*/ 0 w 18"/>
                  <a:gd name="T15" fmla="*/ 12 h 18"/>
                  <a:gd name="T16" fmla="*/ 0 w 18"/>
                  <a:gd name="T17" fmla="*/ 12 h 18"/>
                  <a:gd name="T18" fmla="*/ 0 w 18"/>
                  <a:gd name="T19" fmla="*/ 12 h 18"/>
                  <a:gd name="T20" fmla="*/ 0 w 18"/>
                  <a:gd name="T21" fmla="*/ 6 h 18"/>
                  <a:gd name="T22" fmla="*/ 0 w 18"/>
                  <a:gd name="T23" fmla="*/ 0 h 18"/>
                  <a:gd name="T24" fmla="*/ 0 w 18"/>
                  <a:gd name="T25" fmla="*/ 0 h 18"/>
                  <a:gd name="T26" fmla="*/ 6 w 18"/>
                  <a:gd name="T27" fmla="*/ 0 h 18"/>
                  <a:gd name="T28" fmla="*/ 6 w 18"/>
                  <a:gd name="T29" fmla="*/ 0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12" y="6"/>
                    </a:lnTo>
                    <a:lnTo>
                      <a:pt x="18" y="12"/>
                    </a:lnTo>
                    <a:lnTo>
                      <a:pt x="12" y="12"/>
                    </a:lnTo>
                    <a:lnTo>
                      <a:pt x="6" y="18"/>
                    </a:lnTo>
                    <a:lnTo>
                      <a:pt x="0" y="12"/>
                    </a:lnTo>
                    <a:lnTo>
                      <a:pt x="0" y="6"/>
                    </a:lnTo>
                    <a:lnTo>
                      <a:pt x="0" y="0"/>
                    </a:lnTo>
                    <a:lnTo>
                      <a:pt x="6" y="0"/>
                    </a:lnTo>
                    <a:lnTo>
                      <a:pt x="12" y="0"/>
                    </a:lnTo>
                  </a:path>
                </a:pathLst>
              </a:custGeom>
              <a:noFill/>
              <a:ln w="9525">
                <a:solidFill>
                  <a:srgbClr val="000000"/>
                </a:solidFill>
                <a:prstDash val="solid"/>
                <a:round/>
                <a:headEnd/>
                <a:tailEnd/>
              </a:ln>
            </p:spPr>
            <p:txBody>
              <a:bodyPr tIns="91440" bIns="91440"/>
              <a:lstStyle/>
              <a:p>
                <a:endParaRPr lang="en-US"/>
              </a:p>
            </p:txBody>
          </p:sp>
          <p:sp>
            <p:nvSpPr>
              <p:cNvPr id="22834" name="Freeform 1245"/>
              <p:cNvSpPr>
                <a:spLocks/>
              </p:cNvSpPr>
              <p:nvPr/>
            </p:nvSpPr>
            <p:spPr bwMode="auto">
              <a:xfrm>
                <a:off x="4160" y="2051"/>
                <a:ext cx="18" cy="12"/>
              </a:xfrm>
              <a:custGeom>
                <a:avLst/>
                <a:gdLst>
                  <a:gd name="T0" fmla="*/ 18 w 18"/>
                  <a:gd name="T1" fmla="*/ 0 h 12"/>
                  <a:gd name="T2" fmla="*/ 18 w 18"/>
                  <a:gd name="T3" fmla="*/ 0 h 12"/>
                  <a:gd name="T4" fmla="*/ 18 w 18"/>
                  <a:gd name="T5" fmla="*/ 6 h 12"/>
                  <a:gd name="T6" fmla="*/ 18 w 18"/>
                  <a:gd name="T7" fmla="*/ 12 h 12"/>
                  <a:gd name="T8" fmla="*/ 18 w 18"/>
                  <a:gd name="T9" fmla="*/ 12 h 12"/>
                  <a:gd name="T10" fmla="*/ 12 w 18"/>
                  <a:gd name="T11" fmla="*/ 12 h 12"/>
                  <a:gd name="T12" fmla="*/ 12 w 18"/>
                  <a:gd name="T13" fmla="*/ 12 h 12"/>
                  <a:gd name="T14" fmla="*/ 6 w 18"/>
                  <a:gd name="T15" fmla="*/ 12 h 12"/>
                  <a:gd name="T16" fmla="*/ 6 w 18"/>
                  <a:gd name="T17" fmla="*/ 12 h 12"/>
                  <a:gd name="T18" fmla="*/ 0 w 18"/>
                  <a:gd name="T19" fmla="*/ 6 h 12"/>
                  <a:gd name="T20" fmla="*/ 0 w 18"/>
                  <a:gd name="T21" fmla="*/ 6 h 12"/>
                  <a:gd name="T22" fmla="*/ 6 w 18"/>
                  <a:gd name="T23" fmla="*/ 0 h 12"/>
                  <a:gd name="T24" fmla="*/ 6 w 18"/>
                  <a:gd name="T25" fmla="*/ 0 h 12"/>
                  <a:gd name="T26" fmla="*/ 6 w 18"/>
                  <a:gd name="T27" fmla="*/ 0 h 12"/>
                  <a:gd name="T28" fmla="*/ 12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8" y="0"/>
                    </a:lnTo>
                    <a:lnTo>
                      <a:pt x="18" y="6"/>
                    </a:lnTo>
                    <a:lnTo>
                      <a:pt x="18" y="12"/>
                    </a:lnTo>
                    <a:lnTo>
                      <a:pt x="12" y="12"/>
                    </a:lnTo>
                    <a:lnTo>
                      <a:pt x="6" y="12"/>
                    </a:lnTo>
                    <a:lnTo>
                      <a:pt x="0" y="6"/>
                    </a:lnTo>
                    <a:lnTo>
                      <a:pt x="6" y="0"/>
                    </a:lnTo>
                    <a:lnTo>
                      <a:pt x="12" y="0"/>
                    </a:lnTo>
                    <a:lnTo>
                      <a:pt x="18" y="0"/>
                    </a:lnTo>
                    <a:close/>
                  </a:path>
                </a:pathLst>
              </a:custGeom>
              <a:solidFill>
                <a:srgbClr val="FFFF4B"/>
              </a:solidFill>
              <a:ln w="9525">
                <a:noFill/>
                <a:round/>
                <a:headEnd/>
                <a:tailEnd/>
              </a:ln>
            </p:spPr>
            <p:txBody>
              <a:bodyPr tIns="91440" bIns="91440"/>
              <a:lstStyle/>
              <a:p>
                <a:endParaRPr lang="en-US"/>
              </a:p>
            </p:txBody>
          </p:sp>
          <p:sp>
            <p:nvSpPr>
              <p:cNvPr id="22835" name="Freeform 1246"/>
              <p:cNvSpPr>
                <a:spLocks/>
              </p:cNvSpPr>
              <p:nvPr/>
            </p:nvSpPr>
            <p:spPr bwMode="auto">
              <a:xfrm>
                <a:off x="4160" y="2051"/>
                <a:ext cx="18" cy="12"/>
              </a:xfrm>
              <a:custGeom>
                <a:avLst/>
                <a:gdLst>
                  <a:gd name="T0" fmla="*/ 18 w 18"/>
                  <a:gd name="T1" fmla="*/ 0 h 12"/>
                  <a:gd name="T2" fmla="*/ 18 w 18"/>
                  <a:gd name="T3" fmla="*/ 0 h 12"/>
                  <a:gd name="T4" fmla="*/ 18 w 18"/>
                  <a:gd name="T5" fmla="*/ 6 h 12"/>
                  <a:gd name="T6" fmla="*/ 18 w 18"/>
                  <a:gd name="T7" fmla="*/ 12 h 12"/>
                  <a:gd name="T8" fmla="*/ 18 w 18"/>
                  <a:gd name="T9" fmla="*/ 12 h 12"/>
                  <a:gd name="T10" fmla="*/ 12 w 18"/>
                  <a:gd name="T11" fmla="*/ 12 h 12"/>
                  <a:gd name="T12" fmla="*/ 12 w 18"/>
                  <a:gd name="T13" fmla="*/ 12 h 12"/>
                  <a:gd name="T14" fmla="*/ 6 w 18"/>
                  <a:gd name="T15" fmla="*/ 12 h 12"/>
                  <a:gd name="T16" fmla="*/ 6 w 18"/>
                  <a:gd name="T17" fmla="*/ 12 h 12"/>
                  <a:gd name="T18" fmla="*/ 0 w 18"/>
                  <a:gd name="T19" fmla="*/ 6 h 12"/>
                  <a:gd name="T20" fmla="*/ 0 w 18"/>
                  <a:gd name="T21" fmla="*/ 6 h 12"/>
                  <a:gd name="T22" fmla="*/ 6 w 18"/>
                  <a:gd name="T23" fmla="*/ 0 h 12"/>
                  <a:gd name="T24" fmla="*/ 6 w 18"/>
                  <a:gd name="T25" fmla="*/ 0 h 12"/>
                  <a:gd name="T26" fmla="*/ 6 w 18"/>
                  <a:gd name="T27" fmla="*/ 0 h 12"/>
                  <a:gd name="T28" fmla="*/ 12 w 18"/>
                  <a:gd name="T29" fmla="*/ 0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8" y="0"/>
                    </a:lnTo>
                    <a:lnTo>
                      <a:pt x="18" y="6"/>
                    </a:lnTo>
                    <a:lnTo>
                      <a:pt x="18" y="12"/>
                    </a:lnTo>
                    <a:lnTo>
                      <a:pt x="12" y="12"/>
                    </a:lnTo>
                    <a:lnTo>
                      <a:pt x="6" y="12"/>
                    </a:lnTo>
                    <a:lnTo>
                      <a:pt x="0" y="6"/>
                    </a:lnTo>
                    <a:lnTo>
                      <a:pt x="6" y="0"/>
                    </a:lnTo>
                    <a:lnTo>
                      <a:pt x="12" y="0"/>
                    </a:lnTo>
                    <a:lnTo>
                      <a:pt x="18" y="0"/>
                    </a:lnTo>
                  </a:path>
                </a:pathLst>
              </a:custGeom>
              <a:noFill/>
              <a:ln w="9525">
                <a:solidFill>
                  <a:srgbClr val="000000"/>
                </a:solidFill>
                <a:prstDash val="solid"/>
                <a:round/>
                <a:headEnd/>
                <a:tailEnd/>
              </a:ln>
            </p:spPr>
            <p:txBody>
              <a:bodyPr tIns="91440" bIns="91440"/>
              <a:lstStyle/>
              <a:p>
                <a:endParaRPr lang="en-US"/>
              </a:p>
            </p:txBody>
          </p:sp>
          <p:sp>
            <p:nvSpPr>
              <p:cNvPr id="22836" name="Freeform 1247"/>
              <p:cNvSpPr>
                <a:spLocks/>
              </p:cNvSpPr>
              <p:nvPr/>
            </p:nvSpPr>
            <p:spPr bwMode="auto">
              <a:xfrm>
                <a:off x="4376" y="2123"/>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0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2837" name="Freeform 1248"/>
              <p:cNvSpPr>
                <a:spLocks/>
              </p:cNvSpPr>
              <p:nvPr/>
            </p:nvSpPr>
            <p:spPr bwMode="auto">
              <a:xfrm>
                <a:off x="4376" y="2123"/>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0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2838" name="Freeform 1249"/>
              <p:cNvSpPr>
                <a:spLocks/>
              </p:cNvSpPr>
              <p:nvPr/>
            </p:nvSpPr>
            <p:spPr bwMode="auto">
              <a:xfrm>
                <a:off x="4256" y="218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8" y="0"/>
                    </a:lnTo>
                    <a:lnTo>
                      <a:pt x="12"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2839" name="Freeform 1250"/>
              <p:cNvSpPr>
                <a:spLocks/>
              </p:cNvSpPr>
              <p:nvPr/>
            </p:nvSpPr>
            <p:spPr bwMode="auto">
              <a:xfrm>
                <a:off x="4256" y="218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8" y="0"/>
                    </a:lnTo>
                    <a:lnTo>
                      <a:pt x="12"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2840" name="Freeform 1251"/>
              <p:cNvSpPr>
                <a:spLocks/>
              </p:cNvSpPr>
              <p:nvPr/>
            </p:nvSpPr>
            <p:spPr bwMode="auto">
              <a:xfrm>
                <a:off x="4154" y="207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2"/>
                    </a:lnTo>
                    <a:lnTo>
                      <a:pt x="12" y="18"/>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2841" name="Freeform 1252"/>
              <p:cNvSpPr>
                <a:spLocks/>
              </p:cNvSpPr>
              <p:nvPr/>
            </p:nvSpPr>
            <p:spPr bwMode="auto">
              <a:xfrm>
                <a:off x="4154" y="207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2"/>
                    </a:lnTo>
                    <a:lnTo>
                      <a:pt x="12" y="18"/>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2842" name="Freeform 1253"/>
              <p:cNvSpPr>
                <a:spLocks/>
              </p:cNvSpPr>
              <p:nvPr/>
            </p:nvSpPr>
            <p:spPr bwMode="auto">
              <a:xfrm>
                <a:off x="4274" y="2141"/>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43" name="Freeform 1254"/>
              <p:cNvSpPr>
                <a:spLocks/>
              </p:cNvSpPr>
              <p:nvPr/>
            </p:nvSpPr>
            <p:spPr bwMode="auto">
              <a:xfrm>
                <a:off x="4274" y="2141"/>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44" name="Freeform 1255"/>
              <p:cNvSpPr>
                <a:spLocks/>
              </p:cNvSpPr>
              <p:nvPr/>
            </p:nvSpPr>
            <p:spPr bwMode="auto">
              <a:xfrm>
                <a:off x="4226" y="219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2"/>
                    </a:lnTo>
                    <a:lnTo>
                      <a:pt x="12" y="18"/>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2845" name="Freeform 1256"/>
              <p:cNvSpPr>
                <a:spLocks/>
              </p:cNvSpPr>
              <p:nvPr/>
            </p:nvSpPr>
            <p:spPr bwMode="auto">
              <a:xfrm>
                <a:off x="4226" y="219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2"/>
                    </a:lnTo>
                    <a:lnTo>
                      <a:pt x="12" y="18"/>
                    </a:lnTo>
                    <a:lnTo>
                      <a:pt x="12" y="12"/>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2846" name="Freeform 1257"/>
              <p:cNvSpPr>
                <a:spLocks/>
              </p:cNvSpPr>
              <p:nvPr/>
            </p:nvSpPr>
            <p:spPr bwMode="auto">
              <a:xfrm>
                <a:off x="4154" y="209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22847" name="Freeform 1258"/>
              <p:cNvSpPr>
                <a:spLocks/>
              </p:cNvSpPr>
              <p:nvPr/>
            </p:nvSpPr>
            <p:spPr bwMode="auto">
              <a:xfrm>
                <a:off x="4154" y="209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2848" name="Freeform 1259"/>
              <p:cNvSpPr>
                <a:spLocks/>
              </p:cNvSpPr>
              <p:nvPr/>
            </p:nvSpPr>
            <p:spPr bwMode="auto">
              <a:xfrm>
                <a:off x="4382" y="2093"/>
                <a:ext cx="24" cy="18"/>
              </a:xfrm>
              <a:custGeom>
                <a:avLst/>
                <a:gdLst>
                  <a:gd name="T0" fmla="*/ 6 w 24"/>
                  <a:gd name="T1" fmla="*/ 6 h 18"/>
                  <a:gd name="T2" fmla="*/ 0 w 24"/>
                  <a:gd name="T3" fmla="*/ 12 h 18"/>
                  <a:gd name="T4" fmla="*/ 6 w 24"/>
                  <a:gd name="T5" fmla="*/ 12 h 18"/>
                  <a:gd name="T6" fmla="*/ 6 w 24"/>
                  <a:gd name="T7" fmla="*/ 18 h 18"/>
                  <a:gd name="T8" fmla="*/ 6 w 24"/>
                  <a:gd name="T9" fmla="*/ 18 h 18"/>
                  <a:gd name="T10" fmla="*/ 12 w 24"/>
                  <a:gd name="T11" fmla="*/ 18 h 18"/>
                  <a:gd name="T12" fmla="*/ 18 w 24"/>
                  <a:gd name="T13" fmla="*/ 18 h 18"/>
                  <a:gd name="T14" fmla="*/ 18 w 24"/>
                  <a:gd name="T15" fmla="*/ 12 h 18"/>
                  <a:gd name="T16" fmla="*/ 18 w 24"/>
                  <a:gd name="T17" fmla="*/ 12 h 18"/>
                  <a:gd name="T18" fmla="*/ 24 w 24"/>
                  <a:gd name="T19" fmla="*/ 12 h 18"/>
                  <a:gd name="T20" fmla="*/ 18 w 24"/>
                  <a:gd name="T21" fmla="*/ 6 h 18"/>
                  <a:gd name="T22" fmla="*/ 18 w 24"/>
                  <a:gd name="T23" fmla="*/ 0 h 18"/>
                  <a:gd name="T24" fmla="*/ 18 w 24"/>
                  <a:gd name="T25" fmla="*/ 0 h 18"/>
                  <a:gd name="T26" fmla="*/ 12 w 24"/>
                  <a:gd name="T27" fmla="*/ 0 h 18"/>
                  <a:gd name="T28" fmla="*/ 6 w 24"/>
                  <a:gd name="T29" fmla="*/ 0 h 18"/>
                  <a:gd name="T30" fmla="*/ 6 w 24"/>
                  <a:gd name="T31" fmla="*/ 6 h 18"/>
                  <a:gd name="T32" fmla="*/ 6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6" y="6"/>
                    </a:moveTo>
                    <a:lnTo>
                      <a:pt x="0" y="12"/>
                    </a:lnTo>
                    <a:lnTo>
                      <a:pt x="6" y="12"/>
                    </a:lnTo>
                    <a:lnTo>
                      <a:pt x="6" y="18"/>
                    </a:lnTo>
                    <a:lnTo>
                      <a:pt x="12" y="18"/>
                    </a:lnTo>
                    <a:lnTo>
                      <a:pt x="18" y="18"/>
                    </a:lnTo>
                    <a:lnTo>
                      <a:pt x="18" y="12"/>
                    </a:lnTo>
                    <a:lnTo>
                      <a:pt x="24" y="12"/>
                    </a:lnTo>
                    <a:lnTo>
                      <a:pt x="18" y="6"/>
                    </a:lnTo>
                    <a:lnTo>
                      <a:pt x="18" y="0"/>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22849" name="Freeform 1260"/>
              <p:cNvSpPr>
                <a:spLocks/>
              </p:cNvSpPr>
              <p:nvPr/>
            </p:nvSpPr>
            <p:spPr bwMode="auto">
              <a:xfrm>
                <a:off x="4382" y="2093"/>
                <a:ext cx="24" cy="18"/>
              </a:xfrm>
              <a:custGeom>
                <a:avLst/>
                <a:gdLst>
                  <a:gd name="T0" fmla="*/ 6 w 24"/>
                  <a:gd name="T1" fmla="*/ 6 h 18"/>
                  <a:gd name="T2" fmla="*/ 0 w 24"/>
                  <a:gd name="T3" fmla="*/ 12 h 18"/>
                  <a:gd name="T4" fmla="*/ 6 w 24"/>
                  <a:gd name="T5" fmla="*/ 12 h 18"/>
                  <a:gd name="T6" fmla="*/ 6 w 24"/>
                  <a:gd name="T7" fmla="*/ 18 h 18"/>
                  <a:gd name="T8" fmla="*/ 6 w 24"/>
                  <a:gd name="T9" fmla="*/ 18 h 18"/>
                  <a:gd name="T10" fmla="*/ 12 w 24"/>
                  <a:gd name="T11" fmla="*/ 18 h 18"/>
                  <a:gd name="T12" fmla="*/ 18 w 24"/>
                  <a:gd name="T13" fmla="*/ 18 h 18"/>
                  <a:gd name="T14" fmla="*/ 18 w 24"/>
                  <a:gd name="T15" fmla="*/ 12 h 18"/>
                  <a:gd name="T16" fmla="*/ 18 w 24"/>
                  <a:gd name="T17" fmla="*/ 12 h 18"/>
                  <a:gd name="T18" fmla="*/ 24 w 24"/>
                  <a:gd name="T19" fmla="*/ 12 h 18"/>
                  <a:gd name="T20" fmla="*/ 18 w 24"/>
                  <a:gd name="T21" fmla="*/ 6 h 18"/>
                  <a:gd name="T22" fmla="*/ 18 w 24"/>
                  <a:gd name="T23" fmla="*/ 0 h 18"/>
                  <a:gd name="T24" fmla="*/ 18 w 24"/>
                  <a:gd name="T25" fmla="*/ 0 h 18"/>
                  <a:gd name="T26" fmla="*/ 12 w 24"/>
                  <a:gd name="T27" fmla="*/ 0 h 18"/>
                  <a:gd name="T28" fmla="*/ 6 w 24"/>
                  <a:gd name="T29" fmla="*/ 0 h 18"/>
                  <a:gd name="T30" fmla="*/ 6 w 24"/>
                  <a:gd name="T31" fmla="*/ 6 h 18"/>
                  <a:gd name="T32" fmla="*/ 6 w 24"/>
                  <a:gd name="T33" fmla="*/ 6 h 18"/>
                  <a:gd name="T34" fmla="*/ 6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6" y="6"/>
                    </a:moveTo>
                    <a:lnTo>
                      <a:pt x="0" y="12"/>
                    </a:lnTo>
                    <a:lnTo>
                      <a:pt x="6" y="12"/>
                    </a:lnTo>
                    <a:lnTo>
                      <a:pt x="6" y="18"/>
                    </a:lnTo>
                    <a:lnTo>
                      <a:pt x="12" y="18"/>
                    </a:lnTo>
                    <a:lnTo>
                      <a:pt x="18" y="18"/>
                    </a:lnTo>
                    <a:lnTo>
                      <a:pt x="18" y="12"/>
                    </a:lnTo>
                    <a:lnTo>
                      <a:pt x="24" y="12"/>
                    </a:lnTo>
                    <a:lnTo>
                      <a:pt x="18" y="6"/>
                    </a:lnTo>
                    <a:lnTo>
                      <a:pt x="18" y="0"/>
                    </a:lnTo>
                    <a:lnTo>
                      <a:pt x="12" y="0"/>
                    </a:lnTo>
                    <a:lnTo>
                      <a:pt x="6" y="0"/>
                    </a:lnTo>
                    <a:lnTo>
                      <a:pt x="6" y="6"/>
                    </a:lnTo>
                  </a:path>
                </a:pathLst>
              </a:custGeom>
              <a:noFill/>
              <a:ln w="9525">
                <a:solidFill>
                  <a:srgbClr val="000000"/>
                </a:solidFill>
                <a:prstDash val="solid"/>
                <a:round/>
                <a:headEnd/>
                <a:tailEnd/>
              </a:ln>
            </p:spPr>
            <p:txBody>
              <a:bodyPr tIns="91440" bIns="91440"/>
              <a:lstStyle/>
              <a:p>
                <a:endParaRPr lang="en-US"/>
              </a:p>
            </p:txBody>
          </p:sp>
          <p:sp>
            <p:nvSpPr>
              <p:cNvPr id="22850" name="Freeform 1261"/>
              <p:cNvSpPr>
                <a:spLocks/>
              </p:cNvSpPr>
              <p:nvPr/>
            </p:nvSpPr>
            <p:spPr bwMode="auto">
              <a:xfrm>
                <a:off x="3830" y="1595"/>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51" name="Freeform 1262"/>
              <p:cNvSpPr>
                <a:spLocks/>
              </p:cNvSpPr>
              <p:nvPr/>
            </p:nvSpPr>
            <p:spPr bwMode="auto">
              <a:xfrm>
                <a:off x="3830" y="1595"/>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52" name="Freeform 1263"/>
              <p:cNvSpPr>
                <a:spLocks/>
              </p:cNvSpPr>
              <p:nvPr/>
            </p:nvSpPr>
            <p:spPr bwMode="auto">
              <a:xfrm>
                <a:off x="3818" y="160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2853" name="Freeform 1264"/>
              <p:cNvSpPr>
                <a:spLocks/>
              </p:cNvSpPr>
              <p:nvPr/>
            </p:nvSpPr>
            <p:spPr bwMode="auto">
              <a:xfrm>
                <a:off x="3818" y="160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8"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2854" name="Freeform 1265"/>
              <p:cNvSpPr>
                <a:spLocks/>
              </p:cNvSpPr>
              <p:nvPr/>
            </p:nvSpPr>
            <p:spPr bwMode="auto">
              <a:xfrm>
                <a:off x="3692" y="173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55" name="Freeform 1266"/>
              <p:cNvSpPr>
                <a:spLocks/>
              </p:cNvSpPr>
              <p:nvPr/>
            </p:nvSpPr>
            <p:spPr bwMode="auto">
              <a:xfrm>
                <a:off x="3692" y="173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6"/>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56" name="Freeform 1267"/>
              <p:cNvSpPr>
                <a:spLocks/>
              </p:cNvSpPr>
              <p:nvPr/>
            </p:nvSpPr>
            <p:spPr bwMode="auto">
              <a:xfrm>
                <a:off x="3674" y="1751"/>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22857" name="Freeform 1268"/>
              <p:cNvSpPr>
                <a:spLocks/>
              </p:cNvSpPr>
              <p:nvPr/>
            </p:nvSpPr>
            <p:spPr bwMode="auto">
              <a:xfrm>
                <a:off x="3674" y="1751"/>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path>
                </a:pathLst>
              </a:custGeom>
              <a:noFill/>
              <a:ln w="9525">
                <a:solidFill>
                  <a:srgbClr val="000000"/>
                </a:solidFill>
                <a:prstDash val="solid"/>
                <a:round/>
                <a:headEnd/>
                <a:tailEnd/>
              </a:ln>
            </p:spPr>
            <p:txBody>
              <a:bodyPr tIns="91440" bIns="91440"/>
              <a:lstStyle/>
              <a:p>
                <a:endParaRPr lang="en-US"/>
              </a:p>
            </p:txBody>
          </p:sp>
          <p:sp>
            <p:nvSpPr>
              <p:cNvPr id="22858" name="Freeform 1269"/>
              <p:cNvSpPr>
                <a:spLocks/>
              </p:cNvSpPr>
              <p:nvPr/>
            </p:nvSpPr>
            <p:spPr bwMode="auto">
              <a:xfrm>
                <a:off x="3848" y="158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59" name="Freeform 1270"/>
              <p:cNvSpPr>
                <a:spLocks/>
              </p:cNvSpPr>
              <p:nvPr/>
            </p:nvSpPr>
            <p:spPr bwMode="auto">
              <a:xfrm>
                <a:off x="3848" y="158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60" name="Freeform 1271"/>
              <p:cNvSpPr>
                <a:spLocks/>
              </p:cNvSpPr>
              <p:nvPr/>
            </p:nvSpPr>
            <p:spPr bwMode="auto">
              <a:xfrm>
                <a:off x="3986" y="151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61" name="Freeform 1272"/>
              <p:cNvSpPr>
                <a:spLocks/>
              </p:cNvSpPr>
              <p:nvPr/>
            </p:nvSpPr>
            <p:spPr bwMode="auto">
              <a:xfrm>
                <a:off x="3986" y="151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62" name="Freeform 1273"/>
              <p:cNvSpPr>
                <a:spLocks/>
              </p:cNvSpPr>
              <p:nvPr/>
            </p:nvSpPr>
            <p:spPr bwMode="auto">
              <a:xfrm>
                <a:off x="3956" y="1511"/>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6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8" y="18"/>
                    </a:lnTo>
                    <a:lnTo>
                      <a:pt x="18" y="12"/>
                    </a:lnTo>
                    <a:lnTo>
                      <a:pt x="18" y="6"/>
                    </a:lnTo>
                    <a:lnTo>
                      <a:pt x="12" y="0"/>
                    </a:lnTo>
                    <a:lnTo>
                      <a:pt x="6" y="6"/>
                    </a:lnTo>
                    <a:lnTo>
                      <a:pt x="0" y="12"/>
                    </a:lnTo>
                    <a:close/>
                  </a:path>
                </a:pathLst>
              </a:custGeom>
              <a:solidFill>
                <a:srgbClr val="FFFF4B"/>
              </a:solidFill>
              <a:ln w="9525">
                <a:noFill/>
                <a:round/>
                <a:headEnd/>
                <a:tailEnd/>
              </a:ln>
            </p:spPr>
            <p:txBody>
              <a:bodyPr tIns="91440" bIns="91440"/>
              <a:lstStyle/>
              <a:p>
                <a:endParaRPr lang="en-US"/>
              </a:p>
            </p:txBody>
          </p:sp>
          <p:sp>
            <p:nvSpPr>
              <p:cNvPr id="22863" name="Freeform 1274"/>
              <p:cNvSpPr>
                <a:spLocks/>
              </p:cNvSpPr>
              <p:nvPr/>
            </p:nvSpPr>
            <p:spPr bwMode="auto">
              <a:xfrm>
                <a:off x="3956" y="1511"/>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6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8"/>
                    </a:lnTo>
                    <a:lnTo>
                      <a:pt x="12" y="18"/>
                    </a:lnTo>
                    <a:lnTo>
                      <a:pt x="18" y="18"/>
                    </a:lnTo>
                    <a:lnTo>
                      <a:pt x="18" y="12"/>
                    </a:lnTo>
                    <a:lnTo>
                      <a:pt x="18" y="6"/>
                    </a:lnTo>
                    <a:lnTo>
                      <a:pt x="12" y="0"/>
                    </a:lnTo>
                    <a:lnTo>
                      <a:pt x="6" y="6"/>
                    </a:lnTo>
                    <a:lnTo>
                      <a:pt x="0" y="12"/>
                    </a:lnTo>
                  </a:path>
                </a:pathLst>
              </a:custGeom>
              <a:noFill/>
              <a:ln w="9525">
                <a:solidFill>
                  <a:srgbClr val="000000"/>
                </a:solidFill>
                <a:prstDash val="solid"/>
                <a:round/>
                <a:headEnd/>
                <a:tailEnd/>
              </a:ln>
            </p:spPr>
            <p:txBody>
              <a:bodyPr tIns="91440" bIns="91440"/>
              <a:lstStyle/>
              <a:p>
                <a:endParaRPr lang="en-US"/>
              </a:p>
            </p:txBody>
          </p:sp>
          <p:sp>
            <p:nvSpPr>
              <p:cNvPr id="22864" name="Freeform 1275"/>
              <p:cNvSpPr>
                <a:spLocks/>
              </p:cNvSpPr>
              <p:nvPr/>
            </p:nvSpPr>
            <p:spPr bwMode="auto">
              <a:xfrm>
                <a:off x="3950" y="152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2865" name="Freeform 1276"/>
              <p:cNvSpPr>
                <a:spLocks/>
              </p:cNvSpPr>
              <p:nvPr/>
            </p:nvSpPr>
            <p:spPr bwMode="auto">
              <a:xfrm>
                <a:off x="3950" y="152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2"/>
                    </a:lnTo>
                    <a:lnTo>
                      <a:pt x="18" y="6"/>
                    </a:lnTo>
                    <a:lnTo>
                      <a:pt x="18" y="0"/>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2866" name="Freeform 1277"/>
              <p:cNvSpPr>
                <a:spLocks/>
              </p:cNvSpPr>
              <p:nvPr/>
            </p:nvSpPr>
            <p:spPr bwMode="auto">
              <a:xfrm>
                <a:off x="3944" y="156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2"/>
                    </a:lnTo>
                    <a:lnTo>
                      <a:pt x="18" y="6"/>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2867" name="Freeform 1278"/>
              <p:cNvSpPr>
                <a:spLocks/>
              </p:cNvSpPr>
              <p:nvPr/>
            </p:nvSpPr>
            <p:spPr bwMode="auto">
              <a:xfrm>
                <a:off x="3944" y="156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2"/>
                    </a:lnTo>
                    <a:lnTo>
                      <a:pt x="18" y="6"/>
                    </a:lnTo>
                    <a:lnTo>
                      <a:pt x="12" y="6"/>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2868" name="Freeform 1279"/>
              <p:cNvSpPr>
                <a:spLocks/>
              </p:cNvSpPr>
              <p:nvPr/>
            </p:nvSpPr>
            <p:spPr bwMode="auto">
              <a:xfrm>
                <a:off x="3944" y="1547"/>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2869" name="Freeform 1280"/>
              <p:cNvSpPr>
                <a:spLocks/>
              </p:cNvSpPr>
              <p:nvPr/>
            </p:nvSpPr>
            <p:spPr bwMode="auto">
              <a:xfrm>
                <a:off x="3944" y="1547"/>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2870" name="Freeform 1281"/>
              <p:cNvSpPr>
                <a:spLocks/>
              </p:cNvSpPr>
              <p:nvPr/>
            </p:nvSpPr>
            <p:spPr bwMode="auto">
              <a:xfrm>
                <a:off x="3932" y="1583"/>
                <a:ext cx="18" cy="18"/>
              </a:xfrm>
              <a:custGeom>
                <a:avLst/>
                <a:gdLst>
                  <a:gd name="T0" fmla="*/ 0 w 18"/>
                  <a:gd name="T1" fmla="*/ 12 h 18"/>
                  <a:gd name="T2" fmla="*/ 0 w 18"/>
                  <a:gd name="T3" fmla="*/ 18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6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8"/>
                    </a:lnTo>
                    <a:lnTo>
                      <a:pt x="6" y="18"/>
                    </a:lnTo>
                    <a:lnTo>
                      <a:pt x="12" y="18"/>
                    </a:lnTo>
                    <a:lnTo>
                      <a:pt x="18"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22871" name="Freeform 1282"/>
              <p:cNvSpPr>
                <a:spLocks/>
              </p:cNvSpPr>
              <p:nvPr/>
            </p:nvSpPr>
            <p:spPr bwMode="auto">
              <a:xfrm>
                <a:off x="3932" y="1583"/>
                <a:ext cx="18" cy="18"/>
              </a:xfrm>
              <a:custGeom>
                <a:avLst/>
                <a:gdLst>
                  <a:gd name="T0" fmla="*/ 0 w 18"/>
                  <a:gd name="T1" fmla="*/ 12 h 18"/>
                  <a:gd name="T2" fmla="*/ 0 w 18"/>
                  <a:gd name="T3" fmla="*/ 18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6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8"/>
                    </a:lnTo>
                    <a:lnTo>
                      <a:pt x="6" y="18"/>
                    </a:lnTo>
                    <a:lnTo>
                      <a:pt x="12" y="18"/>
                    </a:lnTo>
                    <a:lnTo>
                      <a:pt x="18" y="12"/>
                    </a:lnTo>
                    <a:lnTo>
                      <a:pt x="12" y="6"/>
                    </a:lnTo>
                    <a:lnTo>
                      <a:pt x="6" y="0"/>
                    </a:lnTo>
                    <a:lnTo>
                      <a:pt x="0" y="6"/>
                    </a:lnTo>
                    <a:lnTo>
                      <a:pt x="0" y="12"/>
                    </a:lnTo>
                  </a:path>
                </a:pathLst>
              </a:custGeom>
              <a:noFill/>
              <a:ln w="9525">
                <a:solidFill>
                  <a:srgbClr val="000000"/>
                </a:solidFill>
                <a:prstDash val="solid"/>
                <a:round/>
                <a:headEnd/>
                <a:tailEnd/>
              </a:ln>
            </p:spPr>
            <p:txBody>
              <a:bodyPr tIns="91440" bIns="91440"/>
              <a:lstStyle/>
              <a:p>
                <a:endParaRPr lang="en-US"/>
              </a:p>
            </p:txBody>
          </p:sp>
          <p:sp>
            <p:nvSpPr>
              <p:cNvPr id="22872" name="Freeform 1283"/>
              <p:cNvSpPr>
                <a:spLocks/>
              </p:cNvSpPr>
              <p:nvPr/>
            </p:nvSpPr>
            <p:spPr bwMode="auto">
              <a:xfrm>
                <a:off x="3914" y="159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73" name="Freeform 1284"/>
              <p:cNvSpPr>
                <a:spLocks/>
              </p:cNvSpPr>
              <p:nvPr/>
            </p:nvSpPr>
            <p:spPr bwMode="auto">
              <a:xfrm>
                <a:off x="3914" y="159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74" name="Freeform 1285"/>
              <p:cNvSpPr>
                <a:spLocks/>
              </p:cNvSpPr>
              <p:nvPr/>
            </p:nvSpPr>
            <p:spPr bwMode="auto">
              <a:xfrm>
                <a:off x="3896" y="159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22875" name="Freeform 1286"/>
              <p:cNvSpPr>
                <a:spLocks/>
              </p:cNvSpPr>
              <p:nvPr/>
            </p:nvSpPr>
            <p:spPr bwMode="auto">
              <a:xfrm>
                <a:off x="3896" y="159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prstDash val="solid"/>
                <a:round/>
                <a:headEnd/>
                <a:tailEnd/>
              </a:ln>
            </p:spPr>
            <p:txBody>
              <a:bodyPr tIns="91440" bIns="91440"/>
              <a:lstStyle/>
              <a:p>
                <a:endParaRPr lang="en-US"/>
              </a:p>
            </p:txBody>
          </p:sp>
          <p:sp>
            <p:nvSpPr>
              <p:cNvPr id="22876" name="Freeform 1287"/>
              <p:cNvSpPr>
                <a:spLocks/>
              </p:cNvSpPr>
              <p:nvPr/>
            </p:nvSpPr>
            <p:spPr bwMode="auto">
              <a:xfrm>
                <a:off x="3878" y="159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22877" name="Freeform 1288"/>
              <p:cNvSpPr>
                <a:spLocks/>
              </p:cNvSpPr>
              <p:nvPr/>
            </p:nvSpPr>
            <p:spPr bwMode="auto">
              <a:xfrm>
                <a:off x="3878" y="159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path>
                </a:pathLst>
              </a:custGeom>
              <a:noFill/>
              <a:ln w="9525">
                <a:solidFill>
                  <a:srgbClr val="000000"/>
                </a:solidFill>
                <a:prstDash val="solid"/>
                <a:round/>
                <a:headEnd/>
                <a:tailEnd/>
              </a:ln>
            </p:spPr>
            <p:txBody>
              <a:bodyPr tIns="91440" bIns="91440"/>
              <a:lstStyle/>
              <a:p>
                <a:endParaRPr lang="en-US"/>
              </a:p>
            </p:txBody>
          </p:sp>
          <p:sp>
            <p:nvSpPr>
              <p:cNvPr id="22878" name="Freeform 1289"/>
              <p:cNvSpPr>
                <a:spLocks/>
              </p:cNvSpPr>
              <p:nvPr/>
            </p:nvSpPr>
            <p:spPr bwMode="auto">
              <a:xfrm>
                <a:off x="3716" y="1619"/>
                <a:ext cx="72" cy="72"/>
              </a:xfrm>
              <a:custGeom>
                <a:avLst/>
                <a:gdLst>
                  <a:gd name="T0" fmla="*/ 12 w 72"/>
                  <a:gd name="T1" fmla="*/ 66 h 72"/>
                  <a:gd name="T2" fmla="*/ 18 w 72"/>
                  <a:gd name="T3" fmla="*/ 66 h 72"/>
                  <a:gd name="T4" fmla="*/ 36 w 72"/>
                  <a:gd name="T5" fmla="*/ 72 h 72"/>
                  <a:gd name="T6" fmla="*/ 48 w 72"/>
                  <a:gd name="T7" fmla="*/ 66 h 72"/>
                  <a:gd name="T8" fmla="*/ 48 w 72"/>
                  <a:gd name="T9" fmla="*/ 66 h 72"/>
                  <a:gd name="T10" fmla="*/ 54 w 72"/>
                  <a:gd name="T11" fmla="*/ 48 h 72"/>
                  <a:gd name="T12" fmla="*/ 48 w 72"/>
                  <a:gd name="T13" fmla="*/ 30 h 72"/>
                  <a:gd name="T14" fmla="*/ 48 w 72"/>
                  <a:gd name="T15" fmla="*/ 18 h 72"/>
                  <a:gd name="T16" fmla="*/ 48 w 72"/>
                  <a:gd name="T17" fmla="*/ 18 h 72"/>
                  <a:gd name="T18" fmla="*/ 54 w 72"/>
                  <a:gd name="T19" fmla="*/ 12 h 72"/>
                  <a:gd name="T20" fmla="*/ 66 w 72"/>
                  <a:gd name="T21" fmla="*/ 12 h 72"/>
                  <a:gd name="T22" fmla="*/ 72 w 72"/>
                  <a:gd name="T23" fmla="*/ 18 h 72"/>
                  <a:gd name="T24" fmla="*/ 72 w 72"/>
                  <a:gd name="T25" fmla="*/ 18 h 72"/>
                  <a:gd name="T26" fmla="*/ 72 w 72"/>
                  <a:gd name="T27" fmla="*/ 18 h 72"/>
                  <a:gd name="T28" fmla="*/ 72 w 72"/>
                  <a:gd name="T29" fmla="*/ 18 h 72"/>
                  <a:gd name="T30" fmla="*/ 72 w 72"/>
                  <a:gd name="T31" fmla="*/ 18 h 72"/>
                  <a:gd name="T32" fmla="*/ 72 w 72"/>
                  <a:gd name="T33" fmla="*/ 18 h 72"/>
                  <a:gd name="T34" fmla="*/ 72 w 72"/>
                  <a:gd name="T35" fmla="*/ 18 h 72"/>
                  <a:gd name="T36" fmla="*/ 66 w 72"/>
                  <a:gd name="T37" fmla="*/ 12 h 72"/>
                  <a:gd name="T38" fmla="*/ 48 w 72"/>
                  <a:gd name="T39" fmla="*/ 0 h 72"/>
                  <a:gd name="T40" fmla="*/ 36 w 72"/>
                  <a:gd name="T41" fmla="*/ 6 h 72"/>
                  <a:gd name="T42" fmla="*/ 36 w 72"/>
                  <a:gd name="T43" fmla="*/ 6 h 72"/>
                  <a:gd name="T44" fmla="*/ 30 w 72"/>
                  <a:gd name="T45" fmla="*/ 18 h 72"/>
                  <a:gd name="T46" fmla="*/ 42 w 72"/>
                  <a:gd name="T47" fmla="*/ 36 h 72"/>
                  <a:gd name="T48" fmla="*/ 36 w 72"/>
                  <a:gd name="T49" fmla="*/ 54 h 72"/>
                  <a:gd name="T50" fmla="*/ 36 w 72"/>
                  <a:gd name="T51" fmla="*/ 54 h 72"/>
                  <a:gd name="T52" fmla="*/ 24 w 72"/>
                  <a:gd name="T53" fmla="*/ 60 h 72"/>
                  <a:gd name="T54" fmla="*/ 6 w 72"/>
                  <a:gd name="T55" fmla="*/ 60 h 72"/>
                  <a:gd name="T56" fmla="*/ 0 w 72"/>
                  <a:gd name="T57" fmla="*/ 54 h 72"/>
                  <a:gd name="T58" fmla="*/ 0 w 72"/>
                  <a:gd name="T59" fmla="*/ 54 h 72"/>
                  <a:gd name="T60" fmla="*/ 12 w 72"/>
                  <a:gd name="T61" fmla="*/ 66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12" y="66"/>
                    </a:moveTo>
                    <a:lnTo>
                      <a:pt x="18" y="66"/>
                    </a:lnTo>
                    <a:lnTo>
                      <a:pt x="36" y="72"/>
                    </a:lnTo>
                    <a:lnTo>
                      <a:pt x="48" y="66"/>
                    </a:lnTo>
                    <a:lnTo>
                      <a:pt x="54" y="48"/>
                    </a:lnTo>
                    <a:lnTo>
                      <a:pt x="48" y="30"/>
                    </a:lnTo>
                    <a:lnTo>
                      <a:pt x="48" y="18"/>
                    </a:lnTo>
                    <a:lnTo>
                      <a:pt x="54" y="12"/>
                    </a:lnTo>
                    <a:lnTo>
                      <a:pt x="66" y="12"/>
                    </a:lnTo>
                    <a:lnTo>
                      <a:pt x="72" y="18"/>
                    </a:lnTo>
                    <a:lnTo>
                      <a:pt x="66" y="12"/>
                    </a:lnTo>
                    <a:lnTo>
                      <a:pt x="48" y="0"/>
                    </a:lnTo>
                    <a:lnTo>
                      <a:pt x="36" y="6"/>
                    </a:lnTo>
                    <a:lnTo>
                      <a:pt x="30" y="18"/>
                    </a:lnTo>
                    <a:lnTo>
                      <a:pt x="42" y="36"/>
                    </a:lnTo>
                    <a:lnTo>
                      <a:pt x="36" y="54"/>
                    </a:lnTo>
                    <a:lnTo>
                      <a:pt x="24" y="60"/>
                    </a:lnTo>
                    <a:lnTo>
                      <a:pt x="6" y="60"/>
                    </a:lnTo>
                    <a:lnTo>
                      <a:pt x="0" y="54"/>
                    </a:lnTo>
                    <a:lnTo>
                      <a:pt x="12" y="66"/>
                    </a:lnTo>
                    <a:close/>
                  </a:path>
                </a:pathLst>
              </a:custGeom>
              <a:solidFill>
                <a:srgbClr val="F98199"/>
              </a:solidFill>
              <a:ln w="9525">
                <a:noFill/>
                <a:round/>
                <a:headEnd/>
                <a:tailEnd/>
              </a:ln>
            </p:spPr>
            <p:txBody>
              <a:bodyPr tIns="91440" bIns="91440"/>
              <a:lstStyle/>
              <a:p>
                <a:endParaRPr lang="en-US"/>
              </a:p>
            </p:txBody>
          </p:sp>
          <p:sp>
            <p:nvSpPr>
              <p:cNvPr id="22879" name="Freeform 1290"/>
              <p:cNvSpPr>
                <a:spLocks/>
              </p:cNvSpPr>
              <p:nvPr/>
            </p:nvSpPr>
            <p:spPr bwMode="auto">
              <a:xfrm>
                <a:off x="3716" y="1619"/>
                <a:ext cx="72" cy="72"/>
              </a:xfrm>
              <a:custGeom>
                <a:avLst/>
                <a:gdLst>
                  <a:gd name="T0" fmla="*/ 12 w 72"/>
                  <a:gd name="T1" fmla="*/ 66 h 72"/>
                  <a:gd name="T2" fmla="*/ 18 w 72"/>
                  <a:gd name="T3" fmla="*/ 66 h 72"/>
                  <a:gd name="T4" fmla="*/ 36 w 72"/>
                  <a:gd name="T5" fmla="*/ 72 h 72"/>
                  <a:gd name="T6" fmla="*/ 48 w 72"/>
                  <a:gd name="T7" fmla="*/ 66 h 72"/>
                  <a:gd name="T8" fmla="*/ 48 w 72"/>
                  <a:gd name="T9" fmla="*/ 66 h 72"/>
                  <a:gd name="T10" fmla="*/ 54 w 72"/>
                  <a:gd name="T11" fmla="*/ 48 h 72"/>
                  <a:gd name="T12" fmla="*/ 48 w 72"/>
                  <a:gd name="T13" fmla="*/ 30 h 72"/>
                  <a:gd name="T14" fmla="*/ 48 w 72"/>
                  <a:gd name="T15" fmla="*/ 18 h 72"/>
                  <a:gd name="T16" fmla="*/ 48 w 72"/>
                  <a:gd name="T17" fmla="*/ 18 h 72"/>
                  <a:gd name="T18" fmla="*/ 54 w 72"/>
                  <a:gd name="T19" fmla="*/ 12 h 72"/>
                  <a:gd name="T20" fmla="*/ 66 w 72"/>
                  <a:gd name="T21" fmla="*/ 12 h 72"/>
                  <a:gd name="T22" fmla="*/ 72 w 72"/>
                  <a:gd name="T23" fmla="*/ 18 h 72"/>
                  <a:gd name="T24" fmla="*/ 72 w 72"/>
                  <a:gd name="T25" fmla="*/ 18 h 72"/>
                  <a:gd name="T26" fmla="*/ 72 w 72"/>
                  <a:gd name="T27" fmla="*/ 18 h 72"/>
                  <a:gd name="T28" fmla="*/ 72 w 72"/>
                  <a:gd name="T29" fmla="*/ 18 h 72"/>
                  <a:gd name="T30" fmla="*/ 72 w 72"/>
                  <a:gd name="T31" fmla="*/ 18 h 72"/>
                  <a:gd name="T32" fmla="*/ 72 w 72"/>
                  <a:gd name="T33" fmla="*/ 18 h 72"/>
                  <a:gd name="T34" fmla="*/ 72 w 72"/>
                  <a:gd name="T35" fmla="*/ 18 h 72"/>
                  <a:gd name="T36" fmla="*/ 66 w 72"/>
                  <a:gd name="T37" fmla="*/ 12 h 72"/>
                  <a:gd name="T38" fmla="*/ 48 w 72"/>
                  <a:gd name="T39" fmla="*/ 0 h 72"/>
                  <a:gd name="T40" fmla="*/ 36 w 72"/>
                  <a:gd name="T41" fmla="*/ 6 h 72"/>
                  <a:gd name="T42" fmla="*/ 36 w 72"/>
                  <a:gd name="T43" fmla="*/ 6 h 72"/>
                  <a:gd name="T44" fmla="*/ 30 w 72"/>
                  <a:gd name="T45" fmla="*/ 18 h 72"/>
                  <a:gd name="T46" fmla="*/ 42 w 72"/>
                  <a:gd name="T47" fmla="*/ 36 h 72"/>
                  <a:gd name="T48" fmla="*/ 36 w 72"/>
                  <a:gd name="T49" fmla="*/ 54 h 72"/>
                  <a:gd name="T50" fmla="*/ 36 w 72"/>
                  <a:gd name="T51" fmla="*/ 54 h 72"/>
                  <a:gd name="T52" fmla="*/ 24 w 72"/>
                  <a:gd name="T53" fmla="*/ 60 h 72"/>
                  <a:gd name="T54" fmla="*/ 6 w 72"/>
                  <a:gd name="T55" fmla="*/ 60 h 72"/>
                  <a:gd name="T56" fmla="*/ 0 w 72"/>
                  <a:gd name="T57" fmla="*/ 54 h 72"/>
                  <a:gd name="T58" fmla="*/ 0 w 72"/>
                  <a:gd name="T59" fmla="*/ 54 h 72"/>
                  <a:gd name="T60" fmla="*/ 12 w 72"/>
                  <a:gd name="T61" fmla="*/ 66 h 72"/>
                  <a:gd name="T62" fmla="*/ 12 w 72"/>
                  <a:gd name="T63" fmla="*/ 66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12" y="66"/>
                    </a:moveTo>
                    <a:lnTo>
                      <a:pt x="18" y="66"/>
                    </a:lnTo>
                    <a:lnTo>
                      <a:pt x="36" y="72"/>
                    </a:lnTo>
                    <a:lnTo>
                      <a:pt x="48" y="66"/>
                    </a:lnTo>
                    <a:lnTo>
                      <a:pt x="54" y="48"/>
                    </a:lnTo>
                    <a:lnTo>
                      <a:pt x="48" y="30"/>
                    </a:lnTo>
                    <a:lnTo>
                      <a:pt x="48" y="18"/>
                    </a:lnTo>
                    <a:lnTo>
                      <a:pt x="54" y="12"/>
                    </a:lnTo>
                    <a:lnTo>
                      <a:pt x="66" y="12"/>
                    </a:lnTo>
                    <a:lnTo>
                      <a:pt x="72" y="18"/>
                    </a:lnTo>
                    <a:lnTo>
                      <a:pt x="66" y="12"/>
                    </a:lnTo>
                    <a:lnTo>
                      <a:pt x="48" y="0"/>
                    </a:lnTo>
                    <a:lnTo>
                      <a:pt x="36" y="6"/>
                    </a:lnTo>
                    <a:lnTo>
                      <a:pt x="30" y="18"/>
                    </a:lnTo>
                    <a:lnTo>
                      <a:pt x="42" y="36"/>
                    </a:lnTo>
                    <a:lnTo>
                      <a:pt x="36" y="54"/>
                    </a:lnTo>
                    <a:lnTo>
                      <a:pt x="24" y="60"/>
                    </a:lnTo>
                    <a:lnTo>
                      <a:pt x="6" y="60"/>
                    </a:lnTo>
                    <a:lnTo>
                      <a:pt x="0" y="54"/>
                    </a:lnTo>
                    <a:lnTo>
                      <a:pt x="12" y="66"/>
                    </a:lnTo>
                  </a:path>
                </a:pathLst>
              </a:custGeom>
              <a:noFill/>
              <a:ln w="9525">
                <a:solidFill>
                  <a:srgbClr val="000000"/>
                </a:solidFill>
                <a:prstDash val="solid"/>
                <a:round/>
                <a:headEnd/>
                <a:tailEnd/>
              </a:ln>
            </p:spPr>
            <p:txBody>
              <a:bodyPr tIns="91440" bIns="91440"/>
              <a:lstStyle/>
              <a:p>
                <a:endParaRPr lang="en-US"/>
              </a:p>
            </p:txBody>
          </p:sp>
          <p:sp>
            <p:nvSpPr>
              <p:cNvPr id="22880" name="Freeform 1291"/>
              <p:cNvSpPr>
                <a:spLocks/>
              </p:cNvSpPr>
              <p:nvPr/>
            </p:nvSpPr>
            <p:spPr bwMode="auto">
              <a:xfrm>
                <a:off x="3686" y="1691"/>
                <a:ext cx="30" cy="30"/>
              </a:xfrm>
              <a:custGeom>
                <a:avLst/>
                <a:gdLst>
                  <a:gd name="T0" fmla="*/ 6 w 30"/>
                  <a:gd name="T1" fmla="*/ 30 h 30"/>
                  <a:gd name="T2" fmla="*/ 6 w 30"/>
                  <a:gd name="T3" fmla="*/ 30 h 30"/>
                  <a:gd name="T4" fmla="*/ 18 w 30"/>
                  <a:gd name="T5" fmla="*/ 30 h 30"/>
                  <a:gd name="T6" fmla="*/ 24 w 30"/>
                  <a:gd name="T7" fmla="*/ 30 h 30"/>
                  <a:gd name="T8" fmla="*/ 24 w 30"/>
                  <a:gd name="T9" fmla="*/ 30 h 30"/>
                  <a:gd name="T10" fmla="*/ 24 w 30"/>
                  <a:gd name="T11" fmla="*/ 18 h 30"/>
                  <a:gd name="T12" fmla="*/ 24 w 30"/>
                  <a:gd name="T13" fmla="*/ 12 h 30"/>
                  <a:gd name="T14" fmla="*/ 18 w 30"/>
                  <a:gd name="T15" fmla="*/ 6 h 30"/>
                  <a:gd name="T16" fmla="*/ 18 w 30"/>
                  <a:gd name="T17" fmla="*/ 6 h 30"/>
                  <a:gd name="T18" fmla="*/ 24 w 30"/>
                  <a:gd name="T19" fmla="*/ 0 h 30"/>
                  <a:gd name="T20" fmla="*/ 30 w 30"/>
                  <a:gd name="T21" fmla="*/ 0 h 30"/>
                  <a:gd name="T22" fmla="*/ 30 w 30"/>
                  <a:gd name="T23" fmla="*/ 6 h 30"/>
                  <a:gd name="T24" fmla="*/ 30 w 30"/>
                  <a:gd name="T25" fmla="*/ 6 h 30"/>
                  <a:gd name="T26" fmla="*/ 30 w 30"/>
                  <a:gd name="T27" fmla="*/ 6 h 30"/>
                  <a:gd name="T28" fmla="*/ 30 w 30"/>
                  <a:gd name="T29" fmla="*/ 6 h 30"/>
                  <a:gd name="T30" fmla="*/ 30 w 30"/>
                  <a:gd name="T31" fmla="*/ 6 h 30"/>
                  <a:gd name="T32" fmla="*/ 30 w 30"/>
                  <a:gd name="T33" fmla="*/ 6 h 30"/>
                  <a:gd name="T34" fmla="*/ 30 w 30"/>
                  <a:gd name="T35" fmla="*/ 6 h 30"/>
                  <a:gd name="T36" fmla="*/ 30 w 30"/>
                  <a:gd name="T37" fmla="*/ 6 h 30"/>
                  <a:gd name="T38" fmla="*/ 24 w 30"/>
                  <a:gd name="T39" fmla="*/ 0 h 30"/>
                  <a:gd name="T40" fmla="*/ 12 w 30"/>
                  <a:gd name="T41" fmla="*/ 0 h 30"/>
                  <a:gd name="T42" fmla="*/ 12 w 30"/>
                  <a:gd name="T43" fmla="*/ 0 h 30"/>
                  <a:gd name="T44" fmla="*/ 12 w 30"/>
                  <a:gd name="T45" fmla="*/ 6 h 30"/>
                  <a:gd name="T46" fmla="*/ 18 w 30"/>
                  <a:gd name="T47" fmla="*/ 12 h 30"/>
                  <a:gd name="T48" fmla="*/ 18 w 30"/>
                  <a:gd name="T49" fmla="*/ 24 h 30"/>
                  <a:gd name="T50" fmla="*/ 18 w 30"/>
                  <a:gd name="T51" fmla="*/ 24 h 30"/>
                  <a:gd name="T52" fmla="*/ 12 w 30"/>
                  <a:gd name="T53" fmla="*/ 24 h 30"/>
                  <a:gd name="T54" fmla="*/ 0 w 30"/>
                  <a:gd name="T55" fmla="*/ 24 h 30"/>
                  <a:gd name="T56" fmla="*/ 0 w 30"/>
                  <a:gd name="T57" fmla="*/ 24 h 30"/>
                  <a:gd name="T58" fmla="*/ 0 w 30"/>
                  <a:gd name="T59" fmla="*/ 24 h 30"/>
                  <a:gd name="T60" fmla="*/ 6 w 30"/>
                  <a:gd name="T61" fmla="*/ 3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30"/>
                  <a:gd name="T95" fmla="*/ 30 w 30"/>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30">
                    <a:moveTo>
                      <a:pt x="6" y="30"/>
                    </a:moveTo>
                    <a:lnTo>
                      <a:pt x="6" y="30"/>
                    </a:lnTo>
                    <a:lnTo>
                      <a:pt x="18" y="30"/>
                    </a:lnTo>
                    <a:lnTo>
                      <a:pt x="24" y="30"/>
                    </a:lnTo>
                    <a:lnTo>
                      <a:pt x="24" y="18"/>
                    </a:lnTo>
                    <a:lnTo>
                      <a:pt x="24" y="12"/>
                    </a:lnTo>
                    <a:lnTo>
                      <a:pt x="18" y="6"/>
                    </a:lnTo>
                    <a:lnTo>
                      <a:pt x="24" y="0"/>
                    </a:lnTo>
                    <a:lnTo>
                      <a:pt x="30" y="0"/>
                    </a:lnTo>
                    <a:lnTo>
                      <a:pt x="30" y="6"/>
                    </a:lnTo>
                    <a:lnTo>
                      <a:pt x="24" y="0"/>
                    </a:lnTo>
                    <a:lnTo>
                      <a:pt x="12" y="0"/>
                    </a:lnTo>
                    <a:lnTo>
                      <a:pt x="12" y="6"/>
                    </a:lnTo>
                    <a:lnTo>
                      <a:pt x="18" y="12"/>
                    </a:lnTo>
                    <a:lnTo>
                      <a:pt x="18" y="24"/>
                    </a:lnTo>
                    <a:lnTo>
                      <a:pt x="12" y="24"/>
                    </a:lnTo>
                    <a:lnTo>
                      <a:pt x="0" y="24"/>
                    </a:lnTo>
                    <a:lnTo>
                      <a:pt x="6" y="30"/>
                    </a:lnTo>
                    <a:close/>
                  </a:path>
                </a:pathLst>
              </a:custGeom>
              <a:solidFill>
                <a:srgbClr val="F98199"/>
              </a:solidFill>
              <a:ln w="9525">
                <a:noFill/>
                <a:round/>
                <a:headEnd/>
                <a:tailEnd/>
              </a:ln>
            </p:spPr>
            <p:txBody>
              <a:bodyPr tIns="91440" bIns="91440"/>
              <a:lstStyle/>
              <a:p>
                <a:endParaRPr lang="en-US"/>
              </a:p>
            </p:txBody>
          </p:sp>
          <p:sp>
            <p:nvSpPr>
              <p:cNvPr id="22881" name="Freeform 1292"/>
              <p:cNvSpPr>
                <a:spLocks/>
              </p:cNvSpPr>
              <p:nvPr/>
            </p:nvSpPr>
            <p:spPr bwMode="auto">
              <a:xfrm>
                <a:off x="3686" y="1691"/>
                <a:ext cx="30" cy="30"/>
              </a:xfrm>
              <a:custGeom>
                <a:avLst/>
                <a:gdLst>
                  <a:gd name="T0" fmla="*/ 6 w 30"/>
                  <a:gd name="T1" fmla="*/ 30 h 30"/>
                  <a:gd name="T2" fmla="*/ 6 w 30"/>
                  <a:gd name="T3" fmla="*/ 30 h 30"/>
                  <a:gd name="T4" fmla="*/ 18 w 30"/>
                  <a:gd name="T5" fmla="*/ 30 h 30"/>
                  <a:gd name="T6" fmla="*/ 24 w 30"/>
                  <a:gd name="T7" fmla="*/ 30 h 30"/>
                  <a:gd name="T8" fmla="*/ 24 w 30"/>
                  <a:gd name="T9" fmla="*/ 30 h 30"/>
                  <a:gd name="T10" fmla="*/ 24 w 30"/>
                  <a:gd name="T11" fmla="*/ 18 h 30"/>
                  <a:gd name="T12" fmla="*/ 24 w 30"/>
                  <a:gd name="T13" fmla="*/ 12 h 30"/>
                  <a:gd name="T14" fmla="*/ 18 w 30"/>
                  <a:gd name="T15" fmla="*/ 6 h 30"/>
                  <a:gd name="T16" fmla="*/ 18 w 30"/>
                  <a:gd name="T17" fmla="*/ 6 h 30"/>
                  <a:gd name="T18" fmla="*/ 24 w 30"/>
                  <a:gd name="T19" fmla="*/ 0 h 30"/>
                  <a:gd name="T20" fmla="*/ 30 w 30"/>
                  <a:gd name="T21" fmla="*/ 0 h 30"/>
                  <a:gd name="T22" fmla="*/ 30 w 30"/>
                  <a:gd name="T23" fmla="*/ 6 h 30"/>
                  <a:gd name="T24" fmla="*/ 30 w 30"/>
                  <a:gd name="T25" fmla="*/ 6 h 30"/>
                  <a:gd name="T26" fmla="*/ 30 w 30"/>
                  <a:gd name="T27" fmla="*/ 6 h 30"/>
                  <a:gd name="T28" fmla="*/ 30 w 30"/>
                  <a:gd name="T29" fmla="*/ 6 h 30"/>
                  <a:gd name="T30" fmla="*/ 30 w 30"/>
                  <a:gd name="T31" fmla="*/ 6 h 30"/>
                  <a:gd name="T32" fmla="*/ 30 w 30"/>
                  <a:gd name="T33" fmla="*/ 6 h 30"/>
                  <a:gd name="T34" fmla="*/ 30 w 30"/>
                  <a:gd name="T35" fmla="*/ 6 h 30"/>
                  <a:gd name="T36" fmla="*/ 30 w 30"/>
                  <a:gd name="T37" fmla="*/ 6 h 30"/>
                  <a:gd name="T38" fmla="*/ 24 w 30"/>
                  <a:gd name="T39" fmla="*/ 0 h 30"/>
                  <a:gd name="T40" fmla="*/ 12 w 30"/>
                  <a:gd name="T41" fmla="*/ 0 h 30"/>
                  <a:gd name="T42" fmla="*/ 12 w 30"/>
                  <a:gd name="T43" fmla="*/ 0 h 30"/>
                  <a:gd name="T44" fmla="*/ 12 w 30"/>
                  <a:gd name="T45" fmla="*/ 6 h 30"/>
                  <a:gd name="T46" fmla="*/ 18 w 30"/>
                  <a:gd name="T47" fmla="*/ 12 h 30"/>
                  <a:gd name="T48" fmla="*/ 18 w 30"/>
                  <a:gd name="T49" fmla="*/ 24 h 30"/>
                  <a:gd name="T50" fmla="*/ 18 w 30"/>
                  <a:gd name="T51" fmla="*/ 24 h 30"/>
                  <a:gd name="T52" fmla="*/ 12 w 30"/>
                  <a:gd name="T53" fmla="*/ 24 h 30"/>
                  <a:gd name="T54" fmla="*/ 0 w 30"/>
                  <a:gd name="T55" fmla="*/ 24 h 30"/>
                  <a:gd name="T56" fmla="*/ 0 w 30"/>
                  <a:gd name="T57" fmla="*/ 24 h 30"/>
                  <a:gd name="T58" fmla="*/ 0 w 30"/>
                  <a:gd name="T59" fmla="*/ 24 h 30"/>
                  <a:gd name="T60" fmla="*/ 6 w 30"/>
                  <a:gd name="T61" fmla="*/ 30 h 30"/>
                  <a:gd name="T62" fmla="*/ 6 w 30"/>
                  <a:gd name="T63" fmla="*/ 3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0"/>
                  <a:gd name="T98" fmla="*/ 30 w 30"/>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0">
                    <a:moveTo>
                      <a:pt x="6" y="30"/>
                    </a:moveTo>
                    <a:lnTo>
                      <a:pt x="6" y="30"/>
                    </a:lnTo>
                    <a:lnTo>
                      <a:pt x="18" y="30"/>
                    </a:lnTo>
                    <a:lnTo>
                      <a:pt x="24" y="30"/>
                    </a:lnTo>
                    <a:lnTo>
                      <a:pt x="24" y="18"/>
                    </a:lnTo>
                    <a:lnTo>
                      <a:pt x="24" y="12"/>
                    </a:lnTo>
                    <a:lnTo>
                      <a:pt x="18" y="6"/>
                    </a:lnTo>
                    <a:lnTo>
                      <a:pt x="24" y="0"/>
                    </a:lnTo>
                    <a:lnTo>
                      <a:pt x="30" y="0"/>
                    </a:lnTo>
                    <a:lnTo>
                      <a:pt x="30" y="6"/>
                    </a:lnTo>
                    <a:lnTo>
                      <a:pt x="24" y="0"/>
                    </a:lnTo>
                    <a:lnTo>
                      <a:pt x="12" y="0"/>
                    </a:lnTo>
                    <a:lnTo>
                      <a:pt x="12" y="6"/>
                    </a:lnTo>
                    <a:lnTo>
                      <a:pt x="18" y="12"/>
                    </a:lnTo>
                    <a:lnTo>
                      <a:pt x="18" y="24"/>
                    </a:lnTo>
                    <a:lnTo>
                      <a:pt x="12" y="24"/>
                    </a:lnTo>
                    <a:lnTo>
                      <a:pt x="0" y="24"/>
                    </a:lnTo>
                    <a:lnTo>
                      <a:pt x="6" y="30"/>
                    </a:lnTo>
                  </a:path>
                </a:pathLst>
              </a:custGeom>
              <a:noFill/>
              <a:ln w="9525">
                <a:solidFill>
                  <a:srgbClr val="000000"/>
                </a:solidFill>
                <a:prstDash val="solid"/>
                <a:round/>
                <a:headEnd/>
                <a:tailEnd/>
              </a:ln>
            </p:spPr>
            <p:txBody>
              <a:bodyPr tIns="91440" bIns="91440"/>
              <a:lstStyle/>
              <a:p>
                <a:endParaRPr lang="en-US"/>
              </a:p>
            </p:txBody>
          </p:sp>
          <p:sp>
            <p:nvSpPr>
              <p:cNvPr id="22882" name="Freeform 1293"/>
              <p:cNvSpPr>
                <a:spLocks/>
              </p:cNvSpPr>
              <p:nvPr/>
            </p:nvSpPr>
            <p:spPr bwMode="auto">
              <a:xfrm>
                <a:off x="3722" y="1649"/>
                <a:ext cx="18" cy="12"/>
              </a:xfrm>
              <a:custGeom>
                <a:avLst/>
                <a:gdLst>
                  <a:gd name="T0" fmla="*/ 6 w 18"/>
                  <a:gd name="T1" fmla="*/ 12 h 12"/>
                  <a:gd name="T2" fmla="*/ 0 w 18"/>
                  <a:gd name="T3" fmla="*/ 12 h 12"/>
                  <a:gd name="T4" fmla="*/ 0 w 18"/>
                  <a:gd name="T5" fmla="*/ 6 h 12"/>
                  <a:gd name="T6" fmla="*/ 0 w 18"/>
                  <a:gd name="T7" fmla="*/ 0 h 12"/>
                  <a:gd name="T8" fmla="*/ 0 w 18"/>
                  <a:gd name="T9" fmla="*/ 0 h 12"/>
                  <a:gd name="T10" fmla="*/ 0 w 18"/>
                  <a:gd name="T11" fmla="*/ 0 h 12"/>
                  <a:gd name="T12" fmla="*/ 6 w 18"/>
                  <a:gd name="T13" fmla="*/ 0 h 12"/>
                  <a:gd name="T14" fmla="*/ 12 w 18"/>
                  <a:gd name="T15" fmla="*/ 0 h 12"/>
                  <a:gd name="T16" fmla="*/ 12 w 18"/>
                  <a:gd name="T17" fmla="*/ 0 h 12"/>
                  <a:gd name="T18" fmla="*/ 12 w 18"/>
                  <a:gd name="T19" fmla="*/ 0 h 12"/>
                  <a:gd name="T20" fmla="*/ 18 w 18"/>
                  <a:gd name="T21" fmla="*/ 6 h 12"/>
                  <a:gd name="T22" fmla="*/ 18 w 18"/>
                  <a:gd name="T23" fmla="*/ 12 h 12"/>
                  <a:gd name="T24" fmla="*/ 18 w 18"/>
                  <a:gd name="T25" fmla="*/ 12 h 12"/>
                  <a:gd name="T26" fmla="*/ 18 w 18"/>
                  <a:gd name="T27" fmla="*/ 12 h 12"/>
                  <a:gd name="T28" fmla="*/ 12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0" y="12"/>
                    </a:lnTo>
                    <a:lnTo>
                      <a:pt x="0" y="6"/>
                    </a:lnTo>
                    <a:lnTo>
                      <a:pt x="0" y="0"/>
                    </a:lnTo>
                    <a:lnTo>
                      <a:pt x="6" y="0"/>
                    </a:lnTo>
                    <a:lnTo>
                      <a:pt x="12" y="0"/>
                    </a:lnTo>
                    <a:lnTo>
                      <a:pt x="18" y="6"/>
                    </a:lnTo>
                    <a:lnTo>
                      <a:pt x="18" y="12"/>
                    </a:lnTo>
                    <a:lnTo>
                      <a:pt x="12" y="12"/>
                    </a:lnTo>
                    <a:lnTo>
                      <a:pt x="6" y="12"/>
                    </a:lnTo>
                    <a:close/>
                  </a:path>
                </a:pathLst>
              </a:custGeom>
              <a:solidFill>
                <a:srgbClr val="FB805E"/>
              </a:solidFill>
              <a:ln w="9525">
                <a:noFill/>
                <a:round/>
                <a:headEnd/>
                <a:tailEnd/>
              </a:ln>
            </p:spPr>
            <p:txBody>
              <a:bodyPr tIns="91440" bIns="91440"/>
              <a:lstStyle/>
              <a:p>
                <a:endParaRPr lang="en-US"/>
              </a:p>
            </p:txBody>
          </p:sp>
          <p:sp>
            <p:nvSpPr>
              <p:cNvPr id="22883" name="Freeform 1294"/>
              <p:cNvSpPr>
                <a:spLocks/>
              </p:cNvSpPr>
              <p:nvPr/>
            </p:nvSpPr>
            <p:spPr bwMode="auto">
              <a:xfrm>
                <a:off x="3848" y="1505"/>
                <a:ext cx="90" cy="60"/>
              </a:xfrm>
              <a:custGeom>
                <a:avLst/>
                <a:gdLst>
                  <a:gd name="T0" fmla="*/ 84 w 90"/>
                  <a:gd name="T1" fmla="*/ 18 h 60"/>
                  <a:gd name="T2" fmla="*/ 78 w 90"/>
                  <a:gd name="T3" fmla="*/ 12 h 60"/>
                  <a:gd name="T4" fmla="*/ 66 w 90"/>
                  <a:gd name="T5" fmla="*/ 0 h 60"/>
                  <a:gd name="T6" fmla="*/ 48 w 90"/>
                  <a:gd name="T7" fmla="*/ 0 h 60"/>
                  <a:gd name="T8" fmla="*/ 48 w 90"/>
                  <a:gd name="T9" fmla="*/ 0 h 60"/>
                  <a:gd name="T10" fmla="*/ 36 w 90"/>
                  <a:gd name="T11" fmla="*/ 12 h 60"/>
                  <a:gd name="T12" fmla="*/ 36 w 90"/>
                  <a:gd name="T13" fmla="*/ 30 h 60"/>
                  <a:gd name="T14" fmla="*/ 24 w 90"/>
                  <a:gd name="T15" fmla="*/ 42 h 60"/>
                  <a:gd name="T16" fmla="*/ 24 w 90"/>
                  <a:gd name="T17" fmla="*/ 42 h 60"/>
                  <a:gd name="T18" fmla="*/ 18 w 90"/>
                  <a:gd name="T19" fmla="*/ 42 h 60"/>
                  <a:gd name="T20" fmla="*/ 12 w 90"/>
                  <a:gd name="T21" fmla="*/ 42 h 60"/>
                  <a:gd name="T22" fmla="*/ 6 w 90"/>
                  <a:gd name="T23" fmla="*/ 30 h 60"/>
                  <a:gd name="T24" fmla="*/ 6 w 90"/>
                  <a:gd name="T25" fmla="*/ 30 h 60"/>
                  <a:gd name="T26" fmla="*/ 6 w 90"/>
                  <a:gd name="T27" fmla="*/ 30 h 60"/>
                  <a:gd name="T28" fmla="*/ 6 w 90"/>
                  <a:gd name="T29" fmla="*/ 30 h 60"/>
                  <a:gd name="T30" fmla="*/ 0 w 90"/>
                  <a:gd name="T31" fmla="*/ 30 h 60"/>
                  <a:gd name="T32" fmla="*/ 0 w 90"/>
                  <a:gd name="T33" fmla="*/ 30 h 60"/>
                  <a:gd name="T34" fmla="*/ 0 w 90"/>
                  <a:gd name="T35" fmla="*/ 30 h 60"/>
                  <a:gd name="T36" fmla="*/ 6 w 90"/>
                  <a:gd name="T37" fmla="*/ 42 h 60"/>
                  <a:gd name="T38" fmla="*/ 18 w 90"/>
                  <a:gd name="T39" fmla="*/ 54 h 60"/>
                  <a:gd name="T40" fmla="*/ 30 w 90"/>
                  <a:gd name="T41" fmla="*/ 60 h 60"/>
                  <a:gd name="T42" fmla="*/ 30 w 90"/>
                  <a:gd name="T43" fmla="*/ 60 h 60"/>
                  <a:gd name="T44" fmla="*/ 42 w 90"/>
                  <a:gd name="T45" fmla="*/ 48 h 60"/>
                  <a:gd name="T46" fmla="*/ 42 w 90"/>
                  <a:gd name="T47" fmla="*/ 30 h 60"/>
                  <a:gd name="T48" fmla="*/ 54 w 90"/>
                  <a:gd name="T49" fmla="*/ 12 h 60"/>
                  <a:gd name="T50" fmla="*/ 54 w 90"/>
                  <a:gd name="T51" fmla="*/ 12 h 60"/>
                  <a:gd name="T52" fmla="*/ 72 w 90"/>
                  <a:gd name="T53" fmla="*/ 12 h 60"/>
                  <a:gd name="T54" fmla="*/ 84 w 90"/>
                  <a:gd name="T55" fmla="*/ 24 h 60"/>
                  <a:gd name="T56" fmla="*/ 90 w 90"/>
                  <a:gd name="T57" fmla="*/ 30 h 60"/>
                  <a:gd name="T58" fmla="*/ 90 w 90"/>
                  <a:gd name="T59" fmla="*/ 30 h 60"/>
                  <a:gd name="T60" fmla="*/ 84 w 90"/>
                  <a:gd name="T61" fmla="*/ 18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
                  <a:gd name="T94" fmla="*/ 0 h 60"/>
                  <a:gd name="T95" fmla="*/ 90 w 9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 h="60">
                    <a:moveTo>
                      <a:pt x="84" y="18"/>
                    </a:moveTo>
                    <a:lnTo>
                      <a:pt x="78" y="12"/>
                    </a:lnTo>
                    <a:lnTo>
                      <a:pt x="66" y="0"/>
                    </a:lnTo>
                    <a:lnTo>
                      <a:pt x="48" y="0"/>
                    </a:lnTo>
                    <a:lnTo>
                      <a:pt x="36" y="12"/>
                    </a:lnTo>
                    <a:lnTo>
                      <a:pt x="36" y="30"/>
                    </a:lnTo>
                    <a:lnTo>
                      <a:pt x="24" y="42"/>
                    </a:lnTo>
                    <a:lnTo>
                      <a:pt x="18" y="42"/>
                    </a:lnTo>
                    <a:lnTo>
                      <a:pt x="12" y="42"/>
                    </a:lnTo>
                    <a:lnTo>
                      <a:pt x="6" y="30"/>
                    </a:lnTo>
                    <a:lnTo>
                      <a:pt x="0" y="30"/>
                    </a:lnTo>
                    <a:lnTo>
                      <a:pt x="6" y="42"/>
                    </a:lnTo>
                    <a:lnTo>
                      <a:pt x="18" y="54"/>
                    </a:lnTo>
                    <a:lnTo>
                      <a:pt x="30" y="60"/>
                    </a:lnTo>
                    <a:lnTo>
                      <a:pt x="42" y="48"/>
                    </a:lnTo>
                    <a:lnTo>
                      <a:pt x="42" y="30"/>
                    </a:lnTo>
                    <a:lnTo>
                      <a:pt x="54" y="12"/>
                    </a:lnTo>
                    <a:lnTo>
                      <a:pt x="72" y="12"/>
                    </a:lnTo>
                    <a:lnTo>
                      <a:pt x="84" y="24"/>
                    </a:lnTo>
                    <a:lnTo>
                      <a:pt x="90" y="30"/>
                    </a:lnTo>
                    <a:lnTo>
                      <a:pt x="84" y="18"/>
                    </a:lnTo>
                    <a:close/>
                  </a:path>
                </a:pathLst>
              </a:custGeom>
              <a:solidFill>
                <a:srgbClr val="F98199"/>
              </a:solidFill>
              <a:ln w="9525">
                <a:noFill/>
                <a:round/>
                <a:headEnd/>
                <a:tailEnd/>
              </a:ln>
            </p:spPr>
            <p:txBody>
              <a:bodyPr tIns="91440" bIns="91440"/>
              <a:lstStyle/>
              <a:p>
                <a:endParaRPr lang="en-US"/>
              </a:p>
            </p:txBody>
          </p:sp>
          <p:sp>
            <p:nvSpPr>
              <p:cNvPr id="22884" name="Freeform 1295"/>
              <p:cNvSpPr>
                <a:spLocks/>
              </p:cNvSpPr>
              <p:nvPr/>
            </p:nvSpPr>
            <p:spPr bwMode="auto">
              <a:xfrm>
                <a:off x="3848" y="1505"/>
                <a:ext cx="90" cy="60"/>
              </a:xfrm>
              <a:custGeom>
                <a:avLst/>
                <a:gdLst>
                  <a:gd name="T0" fmla="*/ 84 w 90"/>
                  <a:gd name="T1" fmla="*/ 18 h 60"/>
                  <a:gd name="T2" fmla="*/ 78 w 90"/>
                  <a:gd name="T3" fmla="*/ 12 h 60"/>
                  <a:gd name="T4" fmla="*/ 66 w 90"/>
                  <a:gd name="T5" fmla="*/ 0 h 60"/>
                  <a:gd name="T6" fmla="*/ 48 w 90"/>
                  <a:gd name="T7" fmla="*/ 0 h 60"/>
                  <a:gd name="T8" fmla="*/ 48 w 90"/>
                  <a:gd name="T9" fmla="*/ 0 h 60"/>
                  <a:gd name="T10" fmla="*/ 36 w 90"/>
                  <a:gd name="T11" fmla="*/ 12 h 60"/>
                  <a:gd name="T12" fmla="*/ 36 w 90"/>
                  <a:gd name="T13" fmla="*/ 30 h 60"/>
                  <a:gd name="T14" fmla="*/ 24 w 90"/>
                  <a:gd name="T15" fmla="*/ 42 h 60"/>
                  <a:gd name="T16" fmla="*/ 24 w 90"/>
                  <a:gd name="T17" fmla="*/ 42 h 60"/>
                  <a:gd name="T18" fmla="*/ 18 w 90"/>
                  <a:gd name="T19" fmla="*/ 42 h 60"/>
                  <a:gd name="T20" fmla="*/ 12 w 90"/>
                  <a:gd name="T21" fmla="*/ 42 h 60"/>
                  <a:gd name="T22" fmla="*/ 6 w 90"/>
                  <a:gd name="T23" fmla="*/ 30 h 60"/>
                  <a:gd name="T24" fmla="*/ 6 w 90"/>
                  <a:gd name="T25" fmla="*/ 30 h 60"/>
                  <a:gd name="T26" fmla="*/ 6 w 90"/>
                  <a:gd name="T27" fmla="*/ 30 h 60"/>
                  <a:gd name="T28" fmla="*/ 6 w 90"/>
                  <a:gd name="T29" fmla="*/ 30 h 60"/>
                  <a:gd name="T30" fmla="*/ 0 w 90"/>
                  <a:gd name="T31" fmla="*/ 30 h 60"/>
                  <a:gd name="T32" fmla="*/ 0 w 90"/>
                  <a:gd name="T33" fmla="*/ 30 h 60"/>
                  <a:gd name="T34" fmla="*/ 0 w 90"/>
                  <a:gd name="T35" fmla="*/ 30 h 60"/>
                  <a:gd name="T36" fmla="*/ 6 w 90"/>
                  <a:gd name="T37" fmla="*/ 42 h 60"/>
                  <a:gd name="T38" fmla="*/ 18 w 90"/>
                  <a:gd name="T39" fmla="*/ 54 h 60"/>
                  <a:gd name="T40" fmla="*/ 30 w 90"/>
                  <a:gd name="T41" fmla="*/ 60 h 60"/>
                  <a:gd name="T42" fmla="*/ 30 w 90"/>
                  <a:gd name="T43" fmla="*/ 60 h 60"/>
                  <a:gd name="T44" fmla="*/ 42 w 90"/>
                  <a:gd name="T45" fmla="*/ 48 h 60"/>
                  <a:gd name="T46" fmla="*/ 42 w 90"/>
                  <a:gd name="T47" fmla="*/ 30 h 60"/>
                  <a:gd name="T48" fmla="*/ 54 w 90"/>
                  <a:gd name="T49" fmla="*/ 12 h 60"/>
                  <a:gd name="T50" fmla="*/ 54 w 90"/>
                  <a:gd name="T51" fmla="*/ 12 h 60"/>
                  <a:gd name="T52" fmla="*/ 72 w 90"/>
                  <a:gd name="T53" fmla="*/ 12 h 60"/>
                  <a:gd name="T54" fmla="*/ 84 w 90"/>
                  <a:gd name="T55" fmla="*/ 24 h 60"/>
                  <a:gd name="T56" fmla="*/ 90 w 90"/>
                  <a:gd name="T57" fmla="*/ 30 h 60"/>
                  <a:gd name="T58" fmla="*/ 90 w 90"/>
                  <a:gd name="T59" fmla="*/ 30 h 60"/>
                  <a:gd name="T60" fmla="*/ 84 w 90"/>
                  <a:gd name="T61" fmla="*/ 18 h 60"/>
                  <a:gd name="T62" fmla="*/ 84 w 90"/>
                  <a:gd name="T63" fmla="*/ 1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60"/>
                  <a:gd name="T98" fmla="*/ 90 w 90"/>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60">
                    <a:moveTo>
                      <a:pt x="84" y="18"/>
                    </a:moveTo>
                    <a:lnTo>
                      <a:pt x="78" y="12"/>
                    </a:lnTo>
                    <a:lnTo>
                      <a:pt x="66" y="0"/>
                    </a:lnTo>
                    <a:lnTo>
                      <a:pt x="48" y="0"/>
                    </a:lnTo>
                    <a:lnTo>
                      <a:pt x="36" y="12"/>
                    </a:lnTo>
                    <a:lnTo>
                      <a:pt x="36" y="30"/>
                    </a:lnTo>
                    <a:lnTo>
                      <a:pt x="24" y="42"/>
                    </a:lnTo>
                    <a:lnTo>
                      <a:pt x="18" y="42"/>
                    </a:lnTo>
                    <a:lnTo>
                      <a:pt x="12" y="42"/>
                    </a:lnTo>
                    <a:lnTo>
                      <a:pt x="6" y="30"/>
                    </a:lnTo>
                    <a:lnTo>
                      <a:pt x="0" y="30"/>
                    </a:lnTo>
                    <a:lnTo>
                      <a:pt x="6" y="42"/>
                    </a:lnTo>
                    <a:lnTo>
                      <a:pt x="18" y="54"/>
                    </a:lnTo>
                    <a:lnTo>
                      <a:pt x="30" y="60"/>
                    </a:lnTo>
                    <a:lnTo>
                      <a:pt x="42" y="48"/>
                    </a:lnTo>
                    <a:lnTo>
                      <a:pt x="42" y="30"/>
                    </a:lnTo>
                    <a:lnTo>
                      <a:pt x="54" y="12"/>
                    </a:lnTo>
                    <a:lnTo>
                      <a:pt x="72" y="12"/>
                    </a:lnTo>
                    <a:lnTo>
                      <a:pt x="84" y="24"/>
                    </a:lnTo>
                    <a:lnTo>
                      <a:pt x="90" y="30"/>
                    </a:lnTo>
                    <a:lnTo>
                      <a:pt x="84" y="18"/>
                    </a:lnTo>
                  </a:path>
                </a:pathLst>
              </a:custGeom>
              <a:noFill/>
              <a:ln w="9525">
                <a:solidFill>
                  <a:srgbClr val="000000"/>
                </a:solidFill>
                <a:prstDash val="solid"/>
                <a:round/>
                <a:headEnd/>
                <a:tailEnd/>
              </a:ln>
            </p:spPr>
            <p:txBody>
              <a:bodyPr tIns="91440" bIns="91440"/>
              <a:lstStyle/>
              <a:p>
                <a:endParaRPr lang="en-US"/>
              </a:p>
            </p:txBody>
          </p:sp>
          <p:sp>
            <p:nvSpPr>
              <p:cNvPr id="22885" name="Freeform 1296"/>
              <p:cNvSpPr>
                <a:spLocks/>
              </p:cNvSpPr>
              <p:nvPr/>
            </p:nvSpPr>
            <p:spPr bwMode="auto">
              <a:xfrm>
                <a:off x="3908" y="1529"/>
                <a:ext cx="12" cy="18"/>
              </a:xfrm>
              <a:custGeom>
                <a:avLst/>
                <a:gdLst>
                  <a:gd name="T0" fmla="*/ 12 w 12"/>
                  <a:gd name="T1" fmla="*/ 6 h 18"/>
                  <a:gd name="T2" fmla="*/ 12 w 12"/>
                  <a:gd name="T3" fmla="*/ 0 h 18"/>
                  <a:gd name="T4" fmla="*/ 6 w 12"/>
                  <a:gd name="T5" fmla="*/ 0 h 18"/>
                  <a:gd name="T6" fmla="*/ 0 w 12"/>
                  <a:gd name="T7" fmla="*/ 0 h 18"/>
                  <a:gd name="T8" fmla="*/ 0 w 12"/>
                  <a:gd name="T9" fmla="*/ 0 h 18"/>
                  <a:gd name="T10" fmla="*/ 0 w 12"/>
                  <a:gd name="T11" fmla="*/ 0 h 18"/>
                  <a:gd name="T12" fmla="*/ 0 w 12"/>
                  <a:gd name="T13" fmla="*/ 6 h 18"/>
                  <a:gd name="T14" fmla="*/ 0 w 12"/>
                  <a:gd name="T15" fmla="*/ 12 h 18"/>
                  <a:gd name="T16" fmla="*/ 0 w 12"/>
                  <a:gd name="T17" fmla="*/ 12 h 18"/>
                  <a:gd name="T18" fmla="*/ 0 w 12"/>
                  <a:gd name="T19" fmla="*/ 18 h 18"/>
                  <a:gd name="T20" fmla="*/ 6 w 12"/>
                  <a:gd name="T21" fmla="*/ 18 h 18"/>
                  <a:gd name="T22" fmla="*/ 12 w 12"/>
                  <a:gd name="T23" fmla="*/ 18 h 18"/>
                  <a:gd name="T24" fmla="*/ 12 w 12"/>
                  <a:gd name="T25" fmla="*/ 18 h 18"/>
                  <a:gd name="T26" fmla="*/ 12 w 12"/>
                  <a:gd name="T27" fmla="*/ 18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0"/>
                    </a:lnTo>
                    <a:lnTo>
                      <a:pt x="0" y="6"/>
                    </a:lnTo>
                    <a:lnTo>
                      <a:pt x="0" y="12"/>
                    </a:lnTo>
                    <a:lnTo>
                      <a:pt x="0" y="18"/>
                    </a:lnTo>
                    <a:lnTo>
                      <a:pt x="6" y="18"/>
                    </a:lnTo>
                    <a:lnTo>
                      <a:pt x="12" y="18"/>
                    </a:lnTo>
                    <a:lnTo>
                      <a:pt x="12" y="12"/>
                    </a:lnTo>
                    <a:lnTo>
                      <a:pt x="12" y="6"/>
                    </a:lnTo>
                    <a:close/>
                  </a:path>
                </a:pathLst>
              </a:custGeom>
              <a:solidFill>
                <a:srgbClr val="FB805E"/>
              </a:solidFill>
              <a:ln w="9525">
                <a:noFill/>
                <a:round/>
                <a:headEnd/>
                <a:tailEnd/>
              </a:ln>
            </p:spPr>
            <p:txBody>
              <a:bodyPr tIns="91440" bIns="91440"/>
              <a:lstStyle/>
              <a:p>
                <a:endParaRPr lang="en-US"/>
              </a:p>
            </p:txBody>
          </p:sp>
          <p:sp>
            <p:nvSpPr>
              <p:cNvPr id="22886" name="Freeform 1297"/>
              <p:cNvSpPr>
                <a:spLocks/>
              </p:cNvSpPr>
              <p:nvPr/>
            </p:nvSpPr>
            <p:spPr bwMode="auto">
              <a:xfrm>
                <a:off x="2366" y="2897"/>
                <a:ext cx="114" cy="102"/>
              </a:xfrm>
              <a:custGeom>
                <a:avLst/>
                <a:gdLst>
                  <a:gd name="T0" fmla="*/ 0 w 114"/>
                  <a:gd name="T1" fmla="*/ 54 h 102"/>
                  <a:gd name="T2" fmla="*/ 24 w 114"/>
                  <a:gd name="T3" fmla="*/ 78 h 102"/>
                  <a:gd name="T4" fmla="*/ 24 w 114"/>
                  <a:gd name="T5" fmla="*/ 78 h 102"/>
                  <a:gd name="T6" fmla="*/ 30 w 114"/>
                  <a:gd name="T7" fmla="*/ 72 h 102"/>
                  <a:gd name="T8" fmla="*/ 30 w 114"/>
                  <a:gd name="T9" fmla="*/ 72 h 102"/>
                  <a:gd name="T10" fmla="*/ 30 w 114"/>
                  <a:gd name="T11" fmla="*/ 72 h 102"/>
                  <a:gd name="T12" fmla="*/ 30 w 114"/>
                  <a:gd name="T13" fmla="*/ 72 h 102"/>
                  <a:gd name="T14" fmla="*/ 18 w 114"/>
                  <a:gd name="T15" fmla="*/ 60 h 102"/>
                  <a:gd name="T16" fmla="*/ 18 w 114"/>
                  <a:gd name="T17" fmla="*/ 54 h 102"/>
                  <a:gd name="T18" fmla="*/ 18 w 114"/>
                  <a:gd name="T19" fmla="*/ 42 h 102"/>
                  <a:gd name="T20" fmla="*/ 18 w 114"/>
                  <a:gd name="T21" fmla="*/ 42 h 102"/>
                  <a:gd name="T22" fmla="*/ 30 w 114"/>
                  <a:gd name="T23" fmla="*/ 42 h 102"/>
                  <a:gd name="T24" fmla="*/ 42 w 114"/>
                  <a:gd name="T25" fmla="*/ 42 h 102"/>
                  <a:gd name="T26" fmla="*/ 54 w 114"/>
                  <a:gd name="T27" fmla="*/ 54 h 102"/>
                  <a:gd name="T28" fmla="*/ 54 w 114"/>
                  <a:gd name="T29" fmla="*/ 54 h 102"/>
                  <a:gd name="T30" fmla="*/ 66 w 114"/>
                  <a:gd name="T31" fmla="*/ 66 h 102"/>
                  <a:gd name="T32" fmla="*/ 66 w 114"/>
                  <a:gd name="T33" fmla="*/ 78 h 102"/>
                  <a:gd name="T34" fmla="*/ 66 w 114"/>
                  <a:gd name="T35" fmla="*/ 84 h 102"/>
                  <a:gd name="T36" fmla="*/ 66 w 114"/>
                  <a:gd name="T37" fmla="*/ 84 h 102"/>
                  <a:gd name="T38" fmla="*/ 60 w 114"/>
                  <a:gd name="T39" fmla="*/ 90 h 102"/>
                  <a:gd name="T40" fmla="*/ 48 w 114"/>
                  <a:gd name="T41" fmla="*/ 84 h 102"/>
                  <a:gd name="T42" fmla="*/ 36 w 114"/>
                  <a:gd name="T43" fmla="*/ 78 h 102"/>
                  <a:gd name="T44" fmla="*/ 36 w 114"/>
                  <a:gd name="T45" fmla="*/ 78 h 102"/>
                  <a:gd name="T46" fmla="*/ 36 w 114"/>
                  <a:gd name="T47" fmla="*/ 78 h 102"/>
                  <a:gd name="T48" fmla="*/ 36 w 114"/>
                  <a:gd name="T49" fmla="*/ 78 h 102"/>
                  <a:gd name="T50" fmla="*/ 36 w 114"/>
                  <a:gd name="T51" fmla="*/ 78 h 102"/>
                  <a:gd name="T52" fmla="*/ 36 w 114"/>
                  <a:gd name="T53" fmla="*/ 78 h 102"/>
                  <a:gd name="T54" fmla="*/ 60 w 114"/>
                  <a:gd name="T55" fmla="*/ 102 h 102"/>
                  <a:gd name="T56" fmla="*/ 114 w 114"/>
                  <a:gd name="T57" fmla="*/ 54 h 102"/>
                  <a:gd name="T58" fmla="*/ 48 w 114"/>
                  <a:gd name="T59" fmla="*/ 0 h 102"/>
                  <a:gd name="T60" fmla="*/ 0 w 114"/>
                  <a:gd name="T61" fmla="*/ 5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102"/>
                  <a:gd name="T95" fmla="*/ 114 w 114"/>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102">
                    <a:moveTo>
                      <a:pt x="0" y="54"/>
                    </a:moveTo>
                    <a:lnTo>
                      <a:pt x="24" y="78"/>
                    </a:lnTo>
                    <a:lnTo>
                      <a:pt x="30" y="72"/>
                    </a:lnTo>
                    <a:lnTo>
                      <a:pt x="18" y="60"/>
                    </a:lnTo>
                    <a:lnTo>
                      <a:pt x="18" y="54"/>
                    </a:lnTo>
                    <a:lnTo>
                      <a:pt x="18" y="42"/>
                    </a:lnTo>
                    <a:lnTo>
                      <a:pt x="30" y="42"/>
                    </a:lnTo>
                    <a:lnTo>
                      <a:pt x="42" y="42"/>
                    </a:lnTo>
                    <a:lnTo>
                      <a:pt x="54" y="54"/>
                    </a:lnTo>
                    <a:lnTo>
                      <a:pt x="66" y="66"/>
                    </a:lnTo>
                    <a:lnTo>
                      <a:pt x="66" y="78"/>
                    </a:lnTo>
                    <a:lnTo>
                      <a:pt x="66" y="84"/>
                    </a:lnTo>
                    <a:lnTo>
                      <a:pt x="60" y="90"/>
                    </a:lnTo>
                    <a:lnTo>
                      <a:pt x="48" y="84"/>
                    </a:lnTo>
                    <a:lnTo>
                      <a:pt x="36" y="78"/>
                    </a:lnTo>
                    <a:lnTo>
                      <a:pt x="60" y="102"/>
                    </a:lnTo>
                    <a:lnTo>
                      <a:pt x="114" y="54"/>
                    </a:lnTo>
                    <a:lnTo>
                      <a:pt x="48" y="0"/>
                    </a:lnTo>
                    <a:lnTo>
                      <a:pt x="0" y="54"/>
                    </a:lnTo>
                    <a:close/>
                  </a:path>
                </a:pathLst>
              </a:custGeom>
              <a:solidFill>
                <a:srgbClr val="A5A5A5"/>
              </a:solidFill>
              <a:ln w="9525">
                <a:noFill/>
                <a:round/>
                <a:headEnd/>
                <a:tailEnd/>
              </a:ln>
            </p:spPr>
            <p:txBody>
              <a:bodyPr tIns="91440" bIns="91440"/>
              <a:lstStyle/>
              <a:p>
                <a:endParaRPr lang="en-US"/>
              </a:p>
            </p:txBody>
          </p:sp>
          <p:sp>
            <p:nvSpPr>
              <p:cNvPr id="22887" name="Freeform 1298"/>
              <p:cNvSpPr>
                <a:spLocks/>
              </p:cNvSpPr>
              <p:nvPr/>
            </p:nvSpPr>
            <p:spPr bwMode="auto">
              <a:xfrm>
                <a:off x="2504" y="2993"/>
                <a:ext cx="108" cy="102"/>
              </a:xfrm>
              <a:custGeom>
                <a:avLst/>
                <a:gdLst>
                  <a:gd name="T0" fmla="*/ 0 w 108"/>
                  <a:gd name="T1" fmla="*/ 54 h 102"/>
                  <a:gd name="T2" fmla="*/ 24 w 108"/>
                  <a:gd name="T3" fmla="*/ 72 h 102"/>
                  <a:gd name="T4" fmla="*/ 24 w 108"/>
                  <a:gd name="T5" fmla="*/ 72 h 102"/>
                  <a:gd name="T6" fmla="*/ 24 w 108"/>
                  <a:gd name="T7" fmla="*/ 72 h 102"/>
                  <a:gd name="T8" fmla="*/ 30 w 108"/>
                  <a:gd name="T9" fmla="*/ 72 h 102"/>
                  <a:gd name="T10" fmla="*/ 30 w 108"/>
                  <a:gd name="T11" fmla="*/ 72 h 102"/>
                  <a:gd name="T12" fmla="*/ 30 w 108"/>
                  <a:gd name="T13" fmla="*/ 72 h 102"/>
                  <a:gd name="T14" fmla="*/ 18 w 108"/>
                  <a:gd name="T15" fmla="*/ 60 h 102"/>
                  <a:gd name="T16" fmla="*/ 12 w 108"/>
                  <a:gd name="T17" fmla="*/ 54 h 102"/>
                  <a:gd name="T18" fmla="*/ 18 w 108"/>
                  <a:gd name="T19" fmla="*/ 42 h 102"/>
                  <a:gd name="T20" fmla="*/ 18 w 108"/>
                  <a:gd name="T21" fmla="*/ 42 h 102"/>
                  <a:gd name="T22" fmla="*/ 24 w 108"/>
                  <a:gd name="T23" fmla="*/ 42 h 102"/>
                  <a:gd name="T24" fmla="*/ 36 w 108"/>
                  <a:gd name="T25" fmla="*/ 42 h 102"/>
                  <a:gd name="T26" fmla="*/ 54 w 108"/>
                  <a:gd name="T27" fmla="*/ 48 h 102"/>
                  <a:gd name="T28" fmla="*/ 54 w 108"/>
                  <a:gd name="T29" fmla="*/ 48 h 102"/>
                  <a:gd name="T30" fmla="*/ 60 w 108"/>
                  <a:gd name="T31" fmla="*/ 60 h 102"/>
                  <a:gd name="T32" fmla="*/ 66 w 108"/>
                  <a:gd name="T33" fmla="*/ 72 h 102"/>
                  <a:gd name="T34" fmla="*/ 66 w 108"/>
                  <a:gd name="T35" fmla="*/ 78 h 102"/>
                  <a:gd name="T36" fmla="*/ 66 w 108"/>
                  <a:gd name="T37" fmla="*/ 78 h 102"/>
                  <a:gd name="T38" fmla="*/ 60 w 108"/>
                  <a:gd name="T39" fmla="*/ 84 h 102"/>
                  <a:gd name="T40" fmla="*/ 48 w 108"/>
                  <a:gd name="T41" fmla="*/ 84 h 102"/>
                  <a:gd name="T42" fmla="*/ 36 w 108"/>
                  <a:gd name="T43" fmla="*/ 78 h 102"/>
                  <a:gd name="T44" fmla="*/ 36 w 108"/>
                  <a:gd name="T45" fmla="*/ 78 h 102"/>
                  <a:gd name="T46" fmla="*/ 36 w 108"/>
                  <a:gd name="T47" fmla="*/ 78 h 102"/>
                  <a:gd name="T48" fmla="*/ 36 w 108"/>
                  <a:gd name="T49" fmla="*/ 78 h 102"/>
                  <a:gd name="T50" fmla="*/ 30 w 108"/>
                  <a:gd name="T51" fmla="*/ 78 h 102"/>
                  <a:gd name="T52" fmla="*/ 30 w 108"/>
                  <a:gd name="T53" fmla="*/ 78 h 102"/>
                  <a:gd name="T54" fmla="*/ 66 w 108"/>
                  <a:gd name="T55" fmla="*/ 102 h 102"/>
                  <a:gd name="T56" fmla="*/ 108 w 108"/>
                  <a:gd name="T57" fmla="*/ 42 h 102"/>
                  <a:gd name="T58" fmla="*/ 42 w 108"/>
                  <a:gd name="T59" fmla="*/ 0 h 102"/>
                  <a:gd name="T60" fmla="*/ 0 w 108"/>
                  <a:gd name="T61" fmla="*/ 5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02"/>
                  <a:gd name="T95" fmla="*/ 108 w 10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02">
                    <a:moveTo>
                      <a:pt x="0" y="54"/>
                    </a:moveTo>
                    <a:lnTo>
                      <a:pt x="24" y="72"/>
                    </a:lnTo>
                    <a:lnTo>
                      <a:pt x="30" y="72"/>
                    </a:lnTo>
                    <a:lnTo>
                      <a:pt x="18" y="60"/>
                    </a:lnTo>
                    <a:lnTo>
                      <a:pt x="12" y="54"/>
                    </a:lnTo>
                    <a:lnTo>
                      <a:pt x="18" y="42"/>
                    </a:lnTo>
                    <a:lnTo>
                      <a:pt x="24" y="42"/>
                    </a:lnTo>
                    <a:lnTo>
                      <a:pt x="36" y="42"/>
                    </a:lnTo>
                    <a:lnTo>
                      <a:pt x="54" y="48"/>
                    </a:lnTo>
                    <a:lnTo>
                      <a:pt x="60" y="60"/>
                    </a:lnTo>
                    <a:lnTo>
                      <a:pt x="66" y="72"/>
                    </a:lnTo>
                    <a:lnTo>
                      <a:pt x="66" y="78"/>
                    </a:lnTo>
                    <a:lnTo>
                      <a:pt x="60" y="84"/>
                    </a:lnTo>
                    <a:lnTo>
                      <a:pt x="48" y="84"/>
                    </a:lnTo>
                    <a:lnTo>
                      <a:pt x="36" y="78"/>
                    </a:lnTo>
                    <a:lnTo>
                      <a:pt x="30" y="78"/>
                    </a:lnTo>
                    <a:lnTo>
                      <a:pt x="66" y="102"/>
                    </a:lnTo>
                    <a:lnTo>
                      <a:pt x="108" y="42"/>
                    </a:lnTo>
                    <a:lnTo>
                      <a:pt x="42" y="0"/>
                    </a:lnTo>
                    <a:lnTo>
                      <a:pt x="0" y="54"/>
                    </a:lnTo>
                    <a:close/>
                  </a:path>
                </a:pathLst>
              </a:custGeom>
              <a:solidFill>
                <a:srgbClr val="A5A5A5"/>
              </a:solidFill>
              <a:ln w="9525">
                <a:noFill/>
                <a:round/>
                <a:headEnd/>
                <a:tailEnd/>
              </a:ln>
            </p:spPr>
            <p:txBody>
              <a:bodyPr tIns="91440" bIns="91440"/>
              <a:lstStyle/>
              <a:p>
                <a:endParaRPr lang="en-US"/>
              </a:p>
            </p:txBody>
          </p:sp>
          <p:sp>
            <p:nvSpPr>
              <p:cNvPr id="22888" name="Freeform 1299"/>
              <p:cNvSpPr>
                <a:spLocks/>
              </p:cNvSpPr>
              <p:nvPr/>
            </p:nvSpPr>
            <p:spPr bwMode="auto">
              <a:xfrm>
                <a:off x="2012" y="2279"/>
                <a:ext cx="18" cy="18"/>
              </a:xfrm>
              <a:custGeom>
                <a:avLst/>
                <a:gdLst>
                  <a:gd name="T0" fmla="*/ 18 w 18"/>
                  <a:gd name="T1" fmla="*/ 0 h 18"/>
                  <a:gd name="T2" fmla="*/ 12 w 18"/>
                  <a:gd name="T3" fmla="*/ 12 h 18"/>
                  <a:gd name="T4" fmla="*/ 6 w 18"/>
                  <a:gd name="T5" fmla="*/ 18 h 18"/>
                  <a:gd name="T6" fmla="*/ 0 w 18"/>
                  <a:gd name="T7" fmla="*/ 18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8" y="0"/>
                    </a:moveTo>
                    <a:lnTo>
                      <a:pt x="12" y="12"/>
                    </a:lnTo>
                    <a:lnTo>
                      <a:pt x="6" y="18"/>
                    </a:lnTo>
                    <a:lnTo>
                      <a:pt x="0" y="18"/>
                    </a:lnTo>
                  </a:path>
                </a:pathLst>
              </a:custGeom>
              <a:noFill/>
              <a:ln w="9525">
                <a:solidFill>
                  <a:srgbClr val="000000"/>
                </a:solidFill>
                <a:prstDash val="solid"/>
                <a:round/>
                <a:headEnd/>
                <a:tailEnd/>
              </a:ln>
            </p:spPr>
            <p:txBody>
              <a:bodyPr tIns="91440" bIns="91440"/>
              <a:lstStyle/>
              <a:p>
                <a:endParaRPr lang="en-US"/>
              </a:p>
            </p:txBody>
          </p:sp>
          <p:sp>
            <p:nvSpPr>
              <p:cNvPr id="22889" name="Freeform 1300"/>
              <p:cNvSpPr>
                <a:spLocks/>
              </p:cNvSpPr>
              <p:nvPr/>
            </p:nvSpPr>
            <p:spPr bwMode="auto">
              <a:xfrm>
                <a:off x="1994" y="2285"/>
                <a:ext cx="18" cy="12"/>
              </a:xfrm>
              <a:custGeom>
                <a:avLst/>
                <a:gdLst>
                  <a:gd name="T0" fmla="*/ 18 w 18"/>
                  <a:gd name="T1" fmla="*/ 12 h 12"/>
                  <a:gd name="T2" fmla="*/ 12 w 18"/>
                  <a:gd name="T3" fmla="*/ 6 h 12"/>
                  <a:gd name="T4" fmla="*/ 6 w 18"/>
                  <a:gd name="T5" fmla="*/ 0 h 12"/>
                  <a:gd name="T6" fmla="*/ 0 w 18"/>
                  <a:gd name="T7" fmla="*/ 0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18" y="12"/>
                    </a:moveTo>
                    <a:lnTo>
                      <a:pt x="12" y="6"/>
                    </a:lnTo>
                    <a:lnTo>
                      <a:pt x="6" y="0"/>
                    </a:lnTo>
                    <a:lnTo>
                      <a:pt x="0" y="0"/>
                    </a:lnTo>
                  </a:path>
                </a:pathLst>
              </a:custGeom>
              <a:noFill/>
              <a:ln w="9525">
                <a:solidFill>
                  <a:srgbClr val="000000"/>
                </a:solidFill>
                <a:prstDash val="solid"/>
                <a:round/>
                <a:headEnd/>
                <a:tailEnd/>
              </a:ln>
            </p:spPr>
            <p:txBody>
              <a:bodyPr tIns="91440" bIns="91440"/>
              <a:lstStyle/>
              <a:p>
                <a:endParaRPr lang="en-US"/>
              </a:p>
            </p:txBody>
          </p:sp>
          <p:sp>
            <p:nvSpPr>
              <p:cNvPr id="22890" name="Freeform 1301"/>
              <p:cNvSpPr>
                <a:spLocks/>
              </p:cNvSpPr>
              <p:nvPr/>
            </p:nvSpPr>
            <p:spPr bwMode="auto">
              <a:xfrm>
                <a:off x="2570" y="2393"/>
                <a:ext cx="36" cy="42"/>
              </a:xfrm>
              <a:custGeom>
                <a:avLst/>
                <a:gdLst>
                  <a:gd name="T0" fmla="*/ 0 w 36"/>
                  <a:gd name="T1" fmla="*/ 12 h 42"/>
                  <a:gd name="T2" fmla="*/ 30 w 36"/>
                  <a:gd name="T3" fmla="*/ 42 h 42"/>
                  <a:gd name="T4" fmla="*/ 36 w 36"/>
                  <a:gd name="T5" fmla="*/ 0 h 42"/>
                  <a:gd name="T6" fmla="*/ 24 w 36"/>
                  <a:gd name="T7" fmla="*/ 18 h 42"/>
                  <a:gd name="T8" fmla="*/ 0 w 36"/>
                  <a:gd name="T9" fmla="*/ 12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12"/>
                    </a:moveTo>
                    <a:lnTo>
                      <a:pt x="30" y="42"/>
                    </a:lnTo>
                    <a:lnTo>
                      <a:pt x="36" y="0"/>
                    </a:lnTo>
                    <a:lnTo>
                      <a:pt x="24" y="18"/>
                    </a:lnTo>
                    <a:lnTo>
                      <a:pt x="0" y="12"/>
                    </a:lnTo>
                    <a:close/>
                  </a:path>
                </a:pathLst>
              </a:custGeom>
              <a:solidFill>
                <a:srgbClr val="FFFFFF"/>
              </a:solidFill>
              <a:ln w="9525">
                <a:noFill/>
                <a:round/>
                <a:headEnd/>
                <a:tailEnd/>
              </a:ln>
            </p:spPr>
            <p:txBody>
              <a:bodyPr tIns="91440" bIns="91440"/>
              <a:lstStyle/>
              <a:p>
                <a:endParaRPr lang="en-US"/>
              </a:p>
            </p:txBody>
          </p:sp>
          <p:sp>
            <p:nvSpPr>
              <p:cNvPr id="22891" name="Freeform 1302"/>
              <p:cNvSpPr>
                <a:spLocks/>
              </p:cNvSpPr>
              <p:nvPr/>
            </p:nvSpPr>
            <p:spPr bwMode="auto">
              <a:xfrm>
                <a:off x="3068" y="2675"/>
                <a:ext cx="30" cy="36"/>
              </a:xfrm>
              <a:custGeom>
                <a:avLst/>
                <a:gdLst>
                  <a:gd name="T0" fmla="*/ 30 w 30"/>
                  <a:gd name="T1" fmla="*/ 36 h 36"/>
                  <a:gd name="T2" fmla="*/ 24 w 30"/>
                  <a:gd name="T3" fmla="*/ 0 h 36"/>
                  <a:gd name="T4" fmla="*/ 0 w 30"/>
                  <a:gd name="T5" fmla="*/ 30 h 36"/>
                  <a:gd name="T6" fmla="*/ 18 w 30"/>
                  <a:gd name="T7" fmla="*/ 24 h 36"/>
                  <a:gd name="T8" fmla="*/ 30 w 30"/>
                  <a:gd name="T9" fmla="*/ 36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36"/>
                    </a:moveTo>
                    <a:lnTo>
                      <a:pt x="24" y="0"/>
                    </a:lnTo>
                    <a:lnTo>
                      <a:pt x="0" y="30"/>
                    </a:lnTo>
                    <a:lnTo>
                      <a:pt x="18" y="24"/>
                    </a:lnTo>
                    <a:lnTo>
                      <a:pt x="30" y="36"/>
                    </a:lnTo>
                    <a:close/>
                  </a:path>
                </a:pathLst>
              </a:custGeom>
              <a:solidFill>
                <a:srgbClr val="FFFFFF"/>
              </a:solidFill>
              <a:ln w="9525">
                <a:noFill/>
                <a:round/>
                <a:headEnd/>
                <a:tailEnd/>
              </a:ln>
            </p:spPr>
            <p:txBody>
              <a:bodyPr tIns="91440" bIns="91440"/>
              <a:lstStyle/>
              <a:p>
                <a:endParaRPr lang="en-US"/>
              </a:p>
            </p:txBody>
          </p:sp>
          <p:sp>
            <p:nvSpPr>
              <p:cNvPr id="22892" name="Freeform 1303"/>
              <p:cNvSpPr>
                <a:spLocks/>
              </p:cNvSpPr>
              <p:nvPr/>
            </p:nvSpPr>
            <p:spPr bwMode="auto">
              <a:xfrm>
                <a:off x="3026" y="1733"/>
                <a:ext cx="42" cy="36"/>
              </a:xfrm>
              <a:custGeom>
                <a:avLst/>
                <a:gdLst>
                  <a:gd name="T0" fmla="*/ 12 w 42"/>
                  <a:gd name="T1" fmla="*/ 36 h 36"/>
                  <a:gd name="T2" fmla="*/ 42 w 42"/>
                  <a:gd name="T3" fmla="*/ 6 h 36"/>
                  <a:gd name="T4" fmla="*/ 0 w 42"/>
                  <a:gd name="T5" fmla="*/ 0 h 36"/>
                  <a:gd name="T6" fmla="*/ 18 w 42"/>
                  <a:gd name="T7" fmla="*/ 12 h 36"/>
                  <a:gd name="T8" fmla="*/ 12 w 42"/>
                  <a:gd name="T9" fmla="*/ 36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12" y="36"/>
                    </a:moveTo>
                    <a:lnTo>
                      <a:pt x="42" y="6"/>
                    </a:lnTo>
                    <a:lnTo>
                      <a:pt x="0" y="0"/>
                    </a:lnTo>
                    <a:lnTo>
                      <a:pt x="18" y="12"/>
                    </a:lnTo>
                    <a:lnTo>
                      <a:pt x="12" y="36"/>
                    </a:lnTo>
                    <a:close/>
                  </a:path>
                </a:pathLst>
              </a:custGeom>
              <a:solidFill>
                <a:srgbClr val="FFFFFF"/>
              </a:solidFill>
              <a:ln w="9525">
                <a:noFill/>
                <a:round/>
                <a:headEnd/>
                <a:tailEnd/>
              </a:ln>
            </p:spPr>
            <p:txBody>
              <a:bodyPr tIns="91440" bIns="91440"/>
              <a:lstStyle/>
              <a:p>
                <a:endParaRPr lang="en-US"/>
              </a:p>
            </p:txBody>
          </p:sp>
          <p:sp>
            <p:nvSpPr>
              <p:cNvPr id="22893" name="Freeform 1304"/>
              <p:cNvSpPr>
                <a:spLocks/>
              </p:cNvSpPr>
              <p:nvPr/>
            </p:nvSpPr>
            <p:spPr bwMode="auto">
              <a:xfrm>
                <a:off x="2420" y="2249"/>
                <a:ext cx="174" cy="162"/>
              </a:xfrm>
              <a:custGeom>
                <a:avLst/>
                <a:gdLst>
                  <a:gd name="T0" fmla="*/ 0 w 174"/>
                  <a:gd name="T1" fmla="*/ 0 h 162"/>
                  <a:gd name="T2" fmla="*/ 36 w 174"/>
                  <a:gd name="T3" fmla="*/ 12 h 162"/>
                  <a:gd name="T4" fmla="*/ 108 w 174"/>
                  <a:gd name="T5" fmla="*/ 66 h 162"/>
                  <a:gd name="T6" fmla="*/ 174 w 174"/>
                  <a:gd name="T7" fmla="*/ 162 h 162"/>
                  <a:gd name="T8" fmla="*/ 0 60000 65536"/>
                  <a:gd name="T9" fmla="*/ 0 60000 65536"/>
                  <a:gd name="T10" fmla="*/ 0 60000 65536"/>
                  <a:gd name="T11" fmla="*/ 0 60000 65536"/>
                  <a:gd name="T12" fmla="*/ 0 w 174"/>
                  <a:gd name="T13" fmla="*/ 0 h 162"/>
                  <a:gd name="T14" fmla="*/ 174 w 174"/>
                  <a:gd name="T15" fmla="*/ 162 h 162"/>
                </a:gdLst>
                <a:ahLst/>
                <a:cxnLst>
                  <a:cxn ang="T8">
                    <a:pos x="T0" y="T1"/>
                  </a:cxn>
                  <a:cxn ang="T9">
                    <a:pos x="T2" y="T3"/>
                  </a:cxn>
                  <a:cxn ang="T10">
                    <a:pos x="T4" y="T5"/>
                  </a:cxn>
                  <a:cxn ang="T11">
                    <a:pos x="T6" y="T7"/>
                  </a:cxn>
                </a:cxnLst>
                <a:rect l="T12" t="T13" r="T14" b="T15"/>
                <a:pathLst>
                  <a:path w="174" h="162">
                    <a:moveTo>
                      <a:pt x="0" y="0"/>
                    </a:moveTo>
                    <a:lnTo>
                      <a:pt x="36" y="12"/>
                    </a:lnTo>
                    <a:lnTo>
                      <a:pt x="108" y="66"/>
                    </a:lnTo>
                    <a:lnTo>
                      <a:pt x="174" y="162"/>
                    </a:lnTo>
                  </a:path>
                </a:pathLst>
              </a:custGeom>
              <a:noFill/>
              <a:ln w="9525">
                <a:solidFill>
                  <a:srgbClr val="FFFFFF"/>
                </a:solidFill>
                <a:prstDash val="solid"/>
                <a:round/>
                <a:headEnd/>
                <a:tailEnd/>
              </a:ln>
            </p:spPr>
            <p:txBody>
              <a:bodyPr tIns="91440" bIns="91440"/>
              <a:lstStyle/>
              <a:p>
                <a:endParaRPr lang="en-US"/>
              </a:p>
            </p:txBody>
          </p:sp>
          <p:sp>
            <p:nvSpPr>
              <p:cNvPr id="22894" name="Freeform 1305"/>
              <p:cNvSpPr>
                <a:spLocks/>
              </p:cNvSpPr>
              <p:nvPr/>
            </p:nvSpPr>
            <p:spPr bwMode="auto">
              <a:xfrm>
                <a:off x="2876" y="2777"/>
                <a:ext cx="126" cy="30"/>
              </a:xfrm>
              <a:custGeom>
                <a:avLst/>
                <a:gdLst>
                  <a:gd name="T0" fmla="*/ 0 w 126"/>
                  <a:gd name="T1" fmla="*/ 0 h 30"/>
                  <a:gd name="T2" fmla="*/ 18 w 126"/>
                  <a:gd name="T3" fmla="*/ 12 h 30"/>
                  <a:gd name="T4" fmla="*/ 60 w 126"/>
                  <a:gd name="T5" fmla="*/ 30 h 30"/>
                  <a:gd name="T6" fmla="*/ 126 w 126"/>
                  <a:gd name="T7" fmla="*/ 30 h 30"/>
                  <a:gd name="T8" fmla="*/ 0 60000 65536"/>
                  <a:gd name="T9" fmla="*/ 0 60000 65536"/>
                  <a:gd name="T10" fmla="*/ 0 60000 65536"/>
                  <a:gd name="T11" fmla="*/ 0 60000 65536"/>
                  <a:gd name="T12" fmla="*/ 0 w 126"/>
                  <a:gd name="T13" fmla="*/ 0 h 30"/>
                  <a:gd name="T14" fmla="*/ 126 w 126"/>
                  <a:gd name="T15" fmla="*/ 30 h 30"/>
                </a:gdLst>
                <a:ahLst/>
                <a:cxnLst>
                  <a:cxn ang="T8">
                    <a:pos x="T0" y="T1"/>
                  </a:cxn>
                  <a:cxn ang="T9">
                    <a:pos x="T2" y="T3"/>
                  </a:cxn>
                  <a:cxn ang="T10">
                    <a:pos x="T4" y="T5"/>
                  </a:cxn>
                  <a:cxn ang="T11">
                    <a:pos x="T6" y="T7"/>
                  </a:cxn>
                </a:cxnLst>
                <a:rect l="T12" t="T13" r="T14" b="T15"/>
                <a:pathLst>
                  <a:path w="126" h="30">
                    <a:moveTo>
                      <a:pt x="0" y="0"/>
                    </a:moveTo>
                    <a:lnTo>
                      <a:pt x="18" y="12"/>
                    </a:lnTo>
                    <a:lnTo>
                      <a:pt x="60" y="30"/>
                    </a:lnTo>
                    <a:lnTo>
                      <a:pt x="126" y="30"/>
                    </a:lnTo>
                  </a:path>
                </a:pathLst>
              </a:custGeom>
              <a:noFill/>
              <a:ln w="9525">
                <a:solidFill>
                  <a:srgbClr val="FFFFFF"/>
                </a:solidFill>
                <a:prstDash val="solid"/>
                <a:round/>
                <a:headEnd/>
                <a:tailEnd/>
              </a:ln>
            </p:spPr>
            <p:txBody>
              <a:bodyPr tIns="91440" bIns="91440"/>
              <a:lstStyle/>
              <a:p>
                <a:endParaRPr lang="en-US"/>
              </a:p>
            </p:txBody>
          </p:sp>
          <p:sp>
            <p:nvSpPr>
              <p:cNvPr id="22895" name="Freeform 1306"/>
              <p:cNvSpPr>
                <a:spLocks/>
              </p:cNvSpPr>
              <p:nvPr/>
            </p:nvSpPr>
            <p:spPr bwMode="auto">
              <a:xfrm>
                <a:off x="3002" y="2741"/>
                <a:ext cx="60" cy="66"/>
              </a:xfrm>
              <a:custGeom>
                <a:avLst/>
                <a:gdLst>
                  <a:gd name="T0" fmla="*/ 0 w 60"/>
                  <a:gd name="T1" fmla="*/ 66 h 66"/>
                  <a:gd name="T2" fmla="*/ 30 w 60"/>
                  <a:gd name="T3" fmla="*/ 48 h 66"/>
                  <a:gd name="T4" fmla="*/ 48 w 60"/>
                  <a:gd name="T5" fmla="*/ 24 h 66"/>
                  <a:gd name="T6" fmla="*/ 60 w 60"/>
                  <a:gd name="T7" fmla="*/ 0 h 66"/>
                  <a:gd name="T8" fmla="*/ 0 60000 65536"/>
                  <a:gd name="T9" fmla="*/ 0 60000 65536"/>
                  <a:gd name="T10" fmla="*/ 0 60000 65536"/>
                  <a:gd name="T11" fmla="*/ 0 60000 65536"/>
                  <a:gd name="T12" fmla="*/ 0 w 60"/>
                  <a:gd name="T13" fmla="*/ 0 h 66"/>
                  <a:gd name="T14" fmla="*/ 60 w 60"/>
                  <a:gd name="T15" fmla="*/ 66 h 66"/>
                </a:gdLst>
                <a:ahLst/>
                <a:cxnLst>
                  <a:cxn ang="T8">
                    <a:pos x="T0" y="T1"/>
                  </a:cxn>
                  <a:cxn ang="T9">
                    <a:pos x="T2" y="T3"/>
                  </a:cxn>
                  <a:cxn ang="T10">
                    <a:pos x="T4" y="T5"/>
                  </a:cxn>
                  <a:cxn ang="T11">
                    <a:pos x="T6" y="T7"/>
                  </a:cxn>
                </a:cxnLst>
                <a:rect l="T12" t="T13" r="T14" b="T15"/>
                <a:pathLst>
                  <a:path w="60" h="66">
                    <a:moveTo>
                      <a:pt x="0" y="66"/>
                    </a:moveTo>
                    <a:lnTo>
                      <a:pt x="30" y="48"/>
                    </a:lnTo>
                    <a:lnTo>
                      <a:pt x="48" y="24"/>
                    </a:lnTo>
                    <a:lnTo>
                      <a:pt x="60" y="0"/>
                    </a:lnTo>
                  </a:path>
                </a:pathLst>
              </a:custGeom>
              <a:noFill/>
              <a:ln w="9525">
                <a:solidFill>
                  <a:srgbClr val="FFFFFF"/>
                </a:solidFill>
                <a:prstDash val="solid"/>
                <a:round/>
                <a:headEnd/>
                <a:tailEnd/>
              </a:ln>
            </p:spPr>
            <p:txBody>
              <a:bodyPr tIns="91440" bIns="91440"/>
              <a:lstStyle/>
              <a:p>
                <a:endParaRPr lang="en-US"/>
              </a:p>
            </p:txBody>
          </p:sp>
          <p:sp>
            <p:nvSpPr>
              <p:cNvPr id="22896" name="Freeform 1307"/>
              <p:cNvSpPr>
                <a:spLocks/>
              </p:cNvSpPr>
              <p:nvPr/>
            </p:nvSpPr>
            <p:spPr bwMode="auto">
              <a:xfrm>
                <a:off x="3062" y="2687"/>
                <a:ext cx="24" cy="54"/>
              </a:xfrm>
              <a:custGeom>
                <a:avLst/>
                <a:gdLst>
                  <a:gd name="T0" fmla="*/ 0 w 24"/>
                  <a:gd name="T1" fmla="*/ 54 h 54"/>
                  <a:gd name="T2" fmla="*/ 12 w 24"/>
                  <a:gd name="T3" fmla="*/ 30 h 54"/>
                  <a:gd name="T4" fmla="*/ 24 w 24"/>
                  <a:gd name="T5" fmla="*/ 12 h 54"/>
                  <a:gd name="T6" fmla="*/ 24 w 24"/>
                  <a:gd name="T7" fmla="*/ 0 h 54"/>
                  <a:gd name="T8" fmla="*/ 0 60000 65536"/>
                  <a:gd name="T9" fmla="*/ 0 60000 65536"/>
                  <a:gd name="T10" fmla="*/ 0 60000 65536"/>
                  <a:gd name="T11" fmla="*/ 0 60000 65536"/>
                  <a:gd name="T12" fmla="*/ 0 w 24"/>
                  <a:gd name="T13" fmla="*/ 0 h 54"/>
                  <a:gd name="T14" fmla="*/ 24 w 24"/>
                  <a:gd name="T15" fmla="*/ 54 h 54"/>
                </a:gdLst>
                <a:ahLst/>
                <a:cxnLst>
                  <a:cxn ang="T8">
                    <a:pos x="T0" y="T1"/>
                  </a:cxn>
                  <a:cxn ang="T9">
                    <a:pos x="T2" y="T3"/>
                  </a:cxn>
                  <a:cxn ang="T10">
                    <a:pos x="T4" y="T5"/>
                  </a:cxn>
                  <a:cxn ang="T11">
                    <a:pos x="T6" y="T7"/>
                  </a:cxn>
                </a:cxnLst>
                <a:rect l="T12" t="T13" r="T14" b="T15"/>
                <a:pathLst>
                  <a:path w="24" h="54">
                    <a:moveTo>
                      <a:pt x="0" y="54"/>
                    </a:moveTo>
                    <a:lnTo>
                      <a:pt x="12" y="30"/>
                    </a:lnTo>
                    <a:lnTo>
                      <a:pt x="24" y="12"/>
                    </a:lnTo>
                    <a:lnTo>
                      <a:pt x="24" y="0"/>
                    </a:lnTo>
                  </a:path>
                </a:pathLst>
              </a:custGeom>
              <a:noFill/>
              <a:ln w="9525">
                <a:solidFill>
                  <a:srgbClr val="FFFFFF"/>
                </a:solidFill>
                <a:prstDash val="solid"/>
                <a:round/>
                <a:headEnd/>
                <a:tailEnd/>
              </a:ln>
            </p:spPr>
            <p:txBody>
              <a:bodyPr tIns="91440" bIns="91440"/>
              <a:lstStyle/>
              <a:p>
                <a:endParaRPr lang="en-US"/>
              </a:p>
            </p:txBody>
          </p:sp>
          <p:sp>
            <p:nvSpPr>
              <p:cNvPr id="22897" name="Freeform 1308"/>
              <p:cNvSpPr>
                <a:spLocks/>
              </p:cNvSpPr>
              <p:nvPr/>
            </p:nvSpPr>
            <p:spPr bwMode="auto">
              <a:xfrm>
                <a:off x="3074" y="2333"/>
                <a:ext cx="24" cy="66"/>
              </a:xfrm>
              <a:custGeom>
                <a:avLst/>
                <a:gdLst>
                  <a:gd name="T0" fmla="*/ 24 w 24"/>
                  <a:gd name="T1" fmla="*/ 66 h 66"/>
                  <a:gd name="T2" fmla="*/ 18 w 24"/>
                  <a:gd name="T3" fmla="*/ 54 h 66"/>
                  <a:gd name="T4" fmla="*/ 12 w 24"/>
                  <a:gd name="T5" fmla="*/ 30 h 66"/>
                  <a:gd name="T6" fmla="*/ 0 w 24"/>
                  <a:gd name="T7" fmla="*/ 0 h 66"/>
                  <a:gd name="T8" fmla="*/ 0 60000 65536"/>
                  <a:gd name="T9" fmla="*/ 0 60000 65536"/>
                  <a:gd name="T10" fmla="*/ 0 60000 65536"/>
                  <a:gd name="T11" fmla="*/ 0 60000 65536"/>
                  <a:gd name="T12" fmla="*/ 0 w 24"/>
                  <a:gd name="T13" fmla="*/ 0 h 66"/>
                  <a:gd name="T14" fmla="*/ 24 w 24"/>
                  <a:gd name="T15" fmla="*/ 66 h 66"/>
                </a:gdLst>
                <a:ahLst/>
                <a:cxnLst>
                  <a:cxn ang="T8">
                    <a:pos x="T0" y="T1"/>
                  </a:cxn>
                  <a:cxn ang="T9">
                    <a:pos x="T2" y="T3"/>
                  </a:cxn>
                  <a:cxn ang="T10">
                    <a:pos x="T4" y="T5"/>
                  </a:cxn>
                  <a:cxn ang="T11">
                    <a:pos x="T6" y="T7"/>
                  </a:cxn>
                </a:cxnLst>
                <a:rect l="T12" t="T13" r="T14" b="T15"/>
                <a:pathLst>
                  <a:path w="24" h="66">
                    <a:moveTo>
                      <a:pt x="24" y="66"/>
                    </a:moveTo>
                    <a:lnTo>
                      <a:pt x="18" y="54"/>
                    </a:lnTo>
                    <a:lnTo>
                      <a:pt x="12" y="30"/>
                    </a:lnTo>
                    <a:lnTo>
                      <a:pt x="0" y="0"/>
                    </a:lnTo>
                  </a:path>
                </a:pathLst>
              </a:custGeom>
              <a:noFill/>
              <a:ln w="9525">
                <a:solidFill>
                  <a:srgbClr val="FFFFFF"/>
                </a:solidFill>
                <a:prstDash val="solid"/>
                <a:round/>
                <a:headEnd/>
                <a:tailEnd/>
              </a:ln>
            </p:spPr>
            <p:txBody>
              <a:bodyPr tIns="91440" bIns="91440"/>
              <a:lstStyle/>
              <a:p>
                <a:endParaRPr lang="en-US"/>
              </a:p>
            </p:txBody>
          </p:sp>
          <p:sp>
            <p:nvSpPr>
              <p:cNvPr id="22898" name="Freeform 1309"/>
              <p:cNvSpPr>
                <a:spLocks/>
              </p:cNvSpPr>
              <p:nvPr/>
            </p:nvSpPr>
            <p:spPr bwMode="auto">
              <a:xfrm>
                <a:off x="2990" y="2237"/>
                <a:ext cx="84" cy="96"/>
              </a:xfrm>
              <a:custGeom>
                <a:avLst/>
                <a:gdLst>
                  <a:gd name="T0" fmla="*/ 84 w 84"/>
                  <a:gd name="T1" fmla="*/ 96 h 96"/>
                  <a:gd name="T2" fmla="*/ 54 w 84"/>
                  <a:gd name="T3" fmla="*/ 60 h 96"/>
                  <a:gd name="T4" fmla="*/ 18 w 84"/>
                  <a:gd name="T5" fmla="*/ 18 h 96"/>
                  <a:gd name="T6" fmla="*/ 0 w 84"/>
                  <a:gd name="T7" fmla="*/ 0 h 96"/>
                  <a:gd name="T8" fmla="*/ 0 60000 65536"/>
                  <a:gd name="T9" fmla="*/ 0 60000 65536"/>
                  <a:gd name="T10" fmla="*/ 0 60000 65536"/>
                  <a:gd name="T11" fmla="*/ 0 60000 65536"/>
                  <a:gd name="T12" fmla="*/ 0 w 84"/>
                  <a:gd name="T13" fmla="*/ 0 h 96"/>
                  <a:gd name="T14" fmla="*/ 84 w 84"/>
                  <a:gd name="T15" fmla="*/ 96 h 96"/>
                </a:gdLst>
                <a:ahLst/>
                <a:cxnLst>
                  <a:cxn ang="T8">
                    <a:pos x="T0" y="T1"/>
                  </a:cxn>
                  <a:cxn ang="T9">
                    <a:pos x="T2" y="T3"/>
                  </a:cxn>
                  <a:cxn ang="T10">
                    <a:pos x="T4" y="T5"/>
                  </a:cxn>
                  <a:cxn ang="T11">
                    <a:pos x="T6" y="T7"/>
                  </a:cxn>
                </a:cxnLst>
                <a:rect l="T12" t="T13" r="T14" b="T15"/>
                <a:pathLst>
                  <a:path w="84" h="96">
                    <a:moveTo>
                      <a:pt x="84" y="96"/>
                    </a:moveTo>
                    <a:lnTo>
                      <a:pt x="54" y="60"/>
                    </a:lnTo>
                    <a:lnTo>
                      <a:pt x="18" y="18"/>
                    </a:lnTo>
                    <a:lnTo>
                      <a:pt x="0" y="0"/>
                    </a:lnTo>
                  </a:path>
                </a:pathLst>
              </a:custGeom>
              <a:noFill/>
              <a:ln w="9525">
                <a:solidFill>
                  <a:srgbClr val="FFFFFF"/>
                </a:solidFill>
                <a:prstDash val="solid"/>
                <a:round/>
                <a:headEnd/>
                <a:tailEnd/>
              </a:ln>
            </p:spPr>
            <p:txBody>
              <a:bodyPr tIns="91440" bIns="91440"/>
              <a:lstStyle/>
              <a:p>
                <a:endParaRPr lang="en-US"/>
              </a:p>
            </p:txBody>
          </p:sp>
          <p:sp>
            <p:nvSpPr>
              <p:cNvPr id="22899" name="Freeform 1310"/>
              <p:cNvSpPr>
                <a:spLocks/>
              </p:cNvSpPr>
              <p:nvPr/>
            </p:nvSpPr>
            <p:spPr bwMode="auto">
              <a:xfrm>
                <a:off x="2876" y="1835"/>
                <a:ext cx="30" cy="138"/>
              </a:xfrm>
              <a:custGeom>
                <a:avLst/>
                <a:gdLst>
                  <a:gd name="T0" fmla="*/ 0 w 30"/>
                  <a:gd name="T1" fmla="*/ 138 h 138"/>
                  <a:gd name="T2" fmla="*/ 0 w 30"/>
                  <a:gd name="T3" fmla="*/ 96 h 138"/>
                  <a:gd name="T4" fmla="*/ 12 w 30"/>
                  <a:gd name="T5" fmla="*/ 42 h 138"/>
                  <a:gd name="T6" fmla="*/ 30 w 30"/>
                  <a:gd name="T7" fmla="*/ 0 h 138"/>
                  <a:gd name="T8" fmla="*/ 0 60000 65536"/>
                  <a:gd name="T9" fmla="*/ 0 60000 65536"/>
                  <a:gd name="T10" fmla="*/ 0 60000 65536"/>
                  <a:gd name="T11" fmla="*/ 0 60000 65536"/>
                  <a:gd name="T12" fmla="*/ 0 w 30"/>
                  <a:gd name="T13" fmla="*/ 0 h 138"/>
                  <a:gd name="T14" fmla="*/ 30 w 30"/>
                  <a:gd name="T15" fmla="*/ 138 h 138"/>
                </a:gdLst>
                <a:ahLst/>
                <a:cxnLst>
                  <a:cxn ang="T8">
                    <a:pos x="T0" y="T1"/>
                  </a:cxn>
                  <a:cxn ang="T9">
                    <a:pos x="T2" y="T3"/>
                  </a:cxn>
                  <a:cxn ang="T10">
                    <a:pos x="T4" y="T5"/>
                  </a:cxn>
                  <a:cxn ang="T11">
                    <a:pos x="T6" y="T7"/>
                  </a:cxn>
                </a:cxnLst>
                <a:rect l="T12" t="T13" r="T14" b="T15"/>
                <a:pathLst>
                  <a:path w="30" h="138">
                    <a:moveTo>
                      <a:pt x="0" y="138"/>
                    </a:moveTo>
                    <a:lnTo>
                      <a:pt x="0" y="96"/>
                    </a:lnTo>
                    <a:lnTo>
                      <a:pt x="12" y="42"/>
                    </a:lnTo>
                    <a:lnTo>
                      <a:pt x="30" y="0"/>
                    </a:lnTo>
                  </a:path>
                </a:pathLst>
              </a:custGeom>
              <a:noFill/>
              <a:ln w="9525">
                <a:solidFill>
                  <a:srgbClr val="FFFFFF"/>
                </a:solidFill>
                <a:prstDash val="solid"/>
                <a:round/>
                <a:headEnd/>
                <a:tailEnd/>
              </a:ln>
            </p:spPr>
            <p:txBody>
              <a:bodyPr tIns="91440" bIns="91440"/>
              <a:lstStyle/>
              <a:p>
                <a:endParaRPr lang="en-US"/>
              </a:p>
            </p:txBody>
          </p:sp>
          <p:sp>
            <p:nvSpPr>
              <p:cNvPr id="22900" name="Freeform 1311"/>
              <p:cNvSpPr>
                <a:spLocks/>
              </p:cNvSpPr>
              <p:nvPr/>
            </p:nvSpPr>
            <p:spPr bwMode="auto">
              <a:xfrm>
                <a:off x="2906" y="1775"/>
                <a:ext cx="72" cy="60"/>
              </a:xfrm>
              <a:custGeom>
                <a:avLst/>
                <a:gdLst>
                  <a:gd name="T0" fmla="*/ 0 w 72"/>
                  <a:gd name="T1" fmla="*/ 60 h 60"/>
                  <a:gd name="T2" fmla="*/ 30 w 72"/>
                  <a:gd name="T3" fmla="*/ 30 h 60"/>
                  <a:gd name="T4" fmla="*/ 54 w 72"/>
                  <a:gd name="T5" fmla="*/ 12 h 60"/>
                  <a:gd name="T6" fmla="*/ 72 w 72"/>
                  <a:gd name="T7" fmla="*/ 0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0" y="60"/>
                    </a:moveTo>
                    <a:lnTo>
                      <a:pt x="30" y="30"/>
                    </a:lnTo>
                    <a:lnTo>
                      <a:pt x="54" y="12"/>
                    </a:lnTo>
                    <a:lnTo>
                      <a:pt x="72" y="0"/>
                    </a:lnTo>
                  </a:path>
                </a:pathLst>
              </a:custGeom>
              <a:noFill/>
              <a:ln w="9525">
                <a:solidFill>
                  <a:srgbClr val="FFFFFF"/>
                </a:solidFill>
                <a:prstDash val="solid"/>
                <a:round/>
                <a:headEnd/>
                <a:tailEnd/>
              </a:ln>
            </p:spPr>
            <p:txBody>
              <a:bodyPr tIns="91440" bIns="91440"/>
              <a:lstStyle/>
              <a:p>
                <a:endParaRPr lang="en-US"/>
              </a:p>
            </p:txBody>
          </p:sp>
          <p:sp>
            <p:nvSpPr>
              <p:cNvPr id="22901" name="Freeform 1312"/>
              <p:cNvSpPr>
                <a:spLocks/>
              </p:cNvSpPr>
              <p:nvPr/>
            </p:nvSpPr>
            <p:spPr bwMode="auto">
              <a:xfrm>
                <a:off x="2978" y="1739"/>
                <a:ext cx="84" cy="36"/>
              </a:xfrm>
              <a:custGeom>
                <a:avLst/>
                <a:gdLst>
                  <a:gd name="T0" fmla="*/ 0 w 84"/>
                  <a:gd name="T1" fmla="*/ 36 h 36"/>
                  <a:gd name="T2" fmla="*/ 30 w 84"/>
                  <a:gd name="T3" fmla="*/ 24 h 36"/>
                  <a:gd name="T4" fmla="*/ 72 w 84"/>
                  <a:gd name="T5" fmla="*/ 6 h 36"/>
                  <a:gd name="T6" fmla="*/ 84 w 84"/>
                  <a:gd name="T7" fmla="*/ 0 h 36"/>
                  <a:gd name="T8" fmla="*/ 0 60000 65536"/>
                  <a:gd name="T9" fmla="*/ 0 60000 65536"/>
                  <a:gd name="T10" fmla="*/ 0 60000 65536"/>
                  <a:gd name="T11" fmla="*/ 0 60000 65536"/>
                  <a:gd name="T12" fmla="*/ 0 w 84"/>
                  <a:gd name="T13" fmla="*/ 0 h 36"/>
                  <a:gd name="T14" fmla="*/ 84 w 84"/>
                  <a:gd name="T15" fmla="*/ 36 h 36"/>
                </a:gdLst>
                <a:ahLst/>
                <a:cxnLst>
                  <a:cxn ang="T8">
                    <a:pos x="T0" y="T1"/>
                  </a:cxn>
                  <a:cxn ang="T9">
                    <a:pos x="T2" y="T3"/>
                  </a:cxn>
                  <a:cxn ang="T10">
                    <a:pos x="T4" y="T5"/>
                  </a:cxn>
                  <a:cxn ang="T11">
                    <a:pos x="T6" y="T7"/>
                  </a:cxn>
                </a:cxnLst>
                <a:rect l="T12" t="T13" r="T14" b="T15"/>
                <a:pathLst>
                  <a:path w="84" h="36">
                    <a:moveTo>
                      <a:pt x="0" y="36"/>
                    </a:moveTo>
                    <a:lnTo>
                      <a:pt x="30" y="24"/>
                    </a:lnTo>
                    <a:lnTo>
                      <a:pt x="72" y="6"/>
                    </a:lnTo>
                    <a:lnTo>
                      <a:pt x="84" y="0"/>
                    </a:lnTo>
                  </a:path>
                </a:pathLst>
              </a:custGeom>
              <a:noFill/>
              <a:ln w="9525">
                <a:solidFill>
                  <a:srgbClr val="FFFFFF"/>
                </a:solidFill>
                <a:prstDash val="solid"/>
                <a:round/>
                <a:headEnd/>
                <a:tailEnd/>
              </a:ln>
            </p:spPr>
            <p:txBody>
              <a:bodyPr tIns="91440" bIns="91440"/>
              <a:lstStyle/>
              <a:p>
                <a:endParaRPr lang="en-US"/>
              </a:p>
            </p:txBody>
          </p:sp>
          <p:sp>
            <p:nvSpPr>
              <p:cNvPr id="22902" name="Freeform 1313"/>
              <p:cNvSpPr>
                <a:spLocks/>
              </p:cNvSpPr>
              <p:nvPr/>
            </p:nvSpPr>
            <p:spPr bwMode="auto">
              <a:xfrm>
                <a:off x="3320" y="2579"/>
                <a:ext cx="186" cy="234"/>
              </a:xfrm>
              <a:custGeom>
                <a:avLst/>
                <a:gdLst>
                  <a:gd name="T0" fmla="*/ 186 w 186"/>
                  <a:gd name="T1" fmla="*/ 0 h 234"/>
                  <a:gd name="T2" fmla="*/ 120 w 186"/>
                  <a:gd name="T3" fmla="*/ 120 h 234"/>
                  <a:gd name="T4" fmla="*/ 36 w 186"/>
                  <a:gd name="T5" fmla="*/ 204 h 234"/>
                  <a:gd name="T6" fmla="*/ 0 w 186"/>
                  <a:gd name="T7" fmla="*/ 234 h 234"/>
                  <a:gd name="T8" fmla="*/ 0 60000 65536"/>
                  <a:gd name="T9" fmla="*/ 0 60000 65536"/>
                  <a:gd name="T10" fmla="*/ 0 60000 65536"/>
                  <a:gd name="T11" fmla="*/ 0 60000 65536"/>
                  <a:gd name="T12" fmla="*/ 0 w 186"/>
                  <a:gd name="T13" fmla="*/ 0 h 234"/>
                  <a:gd name="T14" fmla="*/ 186 w 186"/>
                  <a:gd name="T15" fmla="*/ 234 h 234"/>
                </a:gdLst>
                <a:ahLst/>
                <a:cxnLst>
                  <a:cxn ang="T8">
                    <a:pos x="T0" y="T1"/>
                  </a:cxn>
                  <a:cxn ang="T9">
                    <a:pos x="T2" y="T3"/>
                  </a:cxn>
                  <a:cxn ang="T10">
                    <a:pos x="T4" y="T5"/>
                  </a:cxn>
                  <a:cxn ang="T11">
                    <a:pos x="T6" y="T7"/>
                  </a:cxn>
                </a:cxnLst>
                <a:rect l="T12" t="T13" r="T14" b="T15"/>
                <a:pathLst>
                  <a:path w="186" h="234">
                    <a:moveTo>
                      <a:pt x="186" y="0"/>
                    </a:moveTo>
                    <a:lnTo>
                      <a:pt x="120" y="120"/>
                    </a:lnTo>
                    <a:lnTo>
                      <a:pt x="36" y="204"/>
                    </a:lnTo>
                    <a:lnTo>
                      <a:pt x="0" y="234"/>
                    </a:lnTo>
                  </a:path>
                </a:pathLst>
              </a:custGeom>
              <a:noFill/>
              <a:ln w="9525">
                <a:solidFill>
                  <a:srgbClr val="FFFFFF"/>
                </a:solidFill>
                <a:prstDash val="sysDash"/>
                <a:round/>
                <a:headEnd/>
                <a:tailEnd/>
              </a:ln>
            </p:spPr>
            <p:txBody>
              <a:bodyPr tIns="91440" bIns="91440"/>
              <a:lstStyle/>
              <a:p>
                <a:endParaRPr lang="en-US"/>
              </a:p>
            </p:txBody>
          </p:sp>
          <p:sp>
            <p:nvSpPr>
              <p:cNvPr id="22903" name="Freeform 1314"/>
              <p:cNvSpPr>
                <a:spLocks/>
              </p:cNvSpPr>
              <p:nvPr/>
            </p:nvSpPr>
            <p:spPr bwMode="auto">
              <a:xfrm>
                <a:off x="3014" y="2813"/>
                <a:ext cx="306" cy="126"/>
              </a:xfrm>
              <a:custGeom>
                <a:avLst/>
                <a:gdLst>
                  <a:gd name="T0" fmla="*/ 306 w 306"/>
                  <a:gd name="T1" fmla="*/ 0 h 126"/>
                  <a:gd name="T2" fmla="*/ 264 w 306"/>
                  <a:gd name="T3" fmla="*/ 24 h 126"/>
                  <a:gd name="T4" fmla="*/ 156 w 306"/>
                  <a:gd name="T5" fmla="*/ 84 h 126"/>
                  <a:gd name="T6" fmla="*/ 0 w 306"/>
                  <a:gd name="T7" fmla="*/ 126 h 126"/>
                  <a:gd name="T8" fmla="*/ 0 60000 65536"/>
                  <a:gd name="T9" fmla="*/ 0 60000 65536"/>
                  <a:gd name="T10" fmla="*/ 0 60000 65536"/>
                  <a:gd name="T11" fmla="*/ 0 60000 65536"/>
                  <a:gd name="T12" fmla="*/ 0 w 306"/>
                  <a:gd name="T13" fmla="*/ 0 h 126"/>
                  <a:gd name="T14" fmla="*/ 306 w 306"/>
                  <a:gd name="T15" fmla="*/ 126 h 126"/>
                </a:gdLst>
                <a:ahLst/>
                <a:cxnLst>
                  <a:cxn ang="T8">
                    <a:pos x="T0" y="T1"/>
                  </a:cxn>
                  <a:cxn ang="T9">
                    <a:pos x="T2" y="T3"/>
                  </a:cxn>
                  <a:cxn ang="T10">
                    <a:pos x="T4" y="T5"/>
                  </a:cxn>
                  <a:cxn ang="T11">
                    <a:pos x="T6" y="T7"/>
                  </a:cxn>
                </a:cxnLst>
                <a:rect l="T12" t="T13" r="T14" b="T15"/>
                <a:pathLst>
                  <a:path w="306" h="126">
                    <a:moveTo>
                      <a:pt x="306" y="0"/>
                    </a:moveTo>
                    <a:lnTo>
                      <a:pt x="264" y="24"/>
                    </a:lnTo>
                    <a:lnTo>
                      <a:pt x="156" y="84"/>
                    </a:lnTo>
                    <a:lnTo>
                      <a:pt x="0" y="126"/>
                    </a:lnTo>
                  </a:path>
                </a:pathLst>
              </a:custGeom>
              <a:noFill/>
              <a:ln w="9525">
                <a:solidFill>
                  <a:srgbClr val="FFFFFF"/>
                </a:solidFill>
                <a:prstDash val="sysDash"/>
                <a:round/>
                <a:headEnd/>
                <a:tailEnd/>
              </a:ln>
            </p:spPr>
            <p:txBody>
              <a:bodyPr tIns="91440" bIns="91440"/>
              <a:lstStyle/>
              <a:p>
                <a:endParaRPr lang="en-US"/>
              </a:p>
            </p:txBody>
          </p:sp>
          <p:sp>
            <p:nvSpPr>
              <p:cNvPr id="22904" name="Freeform 1315"/>
              <p:cNvSpPr>
                <a:spLocks/>
              </p:cNvSpPr>
              <p:nvPr/>
            </p:nvSpPr>
            <p:spPr bwMode="auto">
              <a:xfrm>
                <a:off x="2606" y="2849"/>
                <a:ext cx="408" cy="90"/>
              </a:xfrm>
              <a:custGeom>
                <a:avLst/>
                <a:gdLst>
                  <a:gd name="T0" fmla="*/ 408 w 408"/>
                  <a:gd name="T1" fmla="*/ 90 h 90"/>
                  <a:gd name="T2" fmla="*/ 240 w 408"/>
                  <a:gd name="T3" fmla="*/ 84 h 90"/>
                  <a:gd name="T4" fmla="*/ 90 w 408"/>
                  <a:gd name="T5" fmla="*/ 42 h 90"/>
                  <a:gd name="T6" fmla="*/ 0 w 408"/>
                  <a:gd name="T7" fmla="*/ 0 h 90"/>
                  <a:gd name="T8" fmla="*/ 0 60000 65536"/>
                  <a:gd name="T9" fmla="*/ 0 60000 65536"/>
                  <a:gd name="T10" fmla="*/ 0 60000 65536"/>
                  <a:gd name="T11" fmla="*/ 0 60000 65536"/>
                  <a:gd name="T12" fmla="*/ 0 w 408"/>
                  <a:gd name="T13" fmla="*/ 0 h 90"/>
                  <a:gd name="T14" fmla="*/ 408 w 408"/>
                  <a:gd name="T15" fmla="*/ 90 h 90"/>
                </a:gdLst>
                <a:ahLst/>
                <a:cxnLst>
                  <a:cxn ang="T8">
                    <a:pos x="T0" y="T1"/>
                  </a:cxn>
                  <a:cxn ang="T9">
                    <a:pos x="T2" y="T3"/>
                  </a:cxn>
                  <a:cxn ang="T10">
                    <a:pos x="T4" y="T5"/>
                  </a:cxn>
                  <a:cxn ang="T11">
                    <a:pos x="T6" y="T7"/>
                  </a:cxn>
                </a:cxnLst>
                <a:rect l="T12" t="T13" r="T14" b="T15"/>
                <a:pathLst>
                  <a:path w="408" h="90">
                    <a:moveTo>
                      <a:pt x="408" y="90"/>
                    </a:moveTo>
                    <a:lnTo>
                      <a:pt x="240" y="84"/>
                    </a:lnTo>
                    <a:lnTo>
                      <a:pt x="90" y="42"/>
                    </a:lnTo>
                    <a:lnTo>
                      <a:pt x="0" y="0"/>
                    </a:lnTo>
                  </a:path>
                </a:pathLst>
              </a:custGeom>
              <a:noFill/>
              <a:ln w="9525">
                <a:solidFill>
                  <a:srgbClr val="FFFFFF"/>
                </a:solidFill>
                <a:prstDash val="sysDash"/>
                <a:round/>
                <a:headEnd/>
                <a:tailEnd/>
              </a:ln>
            </p:spPr>
            <p:txBody>
              <a:bodyPr tIns="91440" bIns="91440"/>
              <a:lstStyle/>
              <a:p>
                <a:endParaRPr lang="en-US"/>
              </a:p>
            </p:txBody>
          </p:sp>
          <p:sp>
            <p:nvSpPr>
              <p:cNvPr id="22905" name="Freeform 1316"/>
              <p:cNvSpPr>
                <a:spLocks/>
              </p:cNvSpPr>
              <p:nvPr/>
            </p:nvSpPr>
            <p:spPr bwMode="auto">
              <a:xfrm>
                <a:off x="2492" y="2651"/>
                <a:ext cx="114" cy="198"/>
              </a:xfrm>
              <a:custGeom>
                <a:avLst/>
                <a:gdLst>
                  <a:gd name="T0" fmla="*/ 114 w 114"/>
                  <a:gd name="T1" fmla="*/ 198 h 198"/>
                  <a:gd name="T2" fmla="*/ 60 w 114"/>
                  <a:gd name="T3" fmla="*/ 150 h 198"/>
                  <a:gd name="T4" fmla="*/ 18 w 114"/>
                  <a:gd name="T5" fmla="*/ 78 h 198"/>
                  <a:gd name="T6" fmla="*/ 0 w 114"/>
                  <a:gd name="T7" fmla="*/ 0 h 198"/>
                  <a:gd name="T8" fmla="*/ 0 60000 65536"/>
                  <a:gd name="T9" fmla="*/ 0 60000 65536"/>
                  <a:gd name="T10" fmla="*/ 0 60000 65536"/>
                  <a:gd name="T11" fmla="*/ 0 60000 65536"/>
                  <a:gd name="T12" fmla="*/ 0 w 114"/>
                  <a:gd name="T13" fmla="*/ 0 h 198"/>
                  <a:gd name="T14" fmla="*/ 114 w 114"/>
                  <a:gd name="T15" fmla="*/ 198 h 198"/>
                </a:gdLst>
                <a:ahLst/>
                <a:cxnLst>
                  <a:cxn ang="T8">
                    <a:pos x="T0" y="T1"/>
                  </a:cxn>
                  <a:cxn ang="T9">
                    <a:pos x="T2" y="T3"/>
                  </a:cxn>
                  <a:cxn ang="T10">
                    <a:pos x="T4" y="T5"/>
                  </a:cxn>
                  <a:cxn ang="T11">
                    <a:pos x="T6" y="T7"/>
                  </a:cxn>
                </a:cxnLst>
                <a:rect l="T12" t="T13" r="T14" b="T15"/>
                <a:pathLst>
                  <a:path w="114" h="198">
                    <a:moveTo>
                      <a:pt x="114" y="198"/>
                    </a:moveTo>
                    <a:lnTo>
                      <a:pt x="60" y="150"/>
                    </a:lnTo>
                    <a:lnTo>
                      <a:pt x="18" y="78"/>
                    </a:lnTo>
                    <a:lnTo>
                      <a:pt x="0" y="0"/>
                    </a:lnTo>
                  </a:path>
                </a:pathLst>
              </a:custGeom>
              <a:noFill/>
              <a:ln w="9525">
                <a:solidFill>
                  <a:srgbClr val="FFFFFF"/>
                </a:solidFill>
                <a:prstDash val="sysDash"/>
                <a:round/>
                <a:headEnd/>
                <a:tailEnd/>
              </a:ln>
            </p:spPr>
            <p:txBody>
              <a:bodyPr tIns="91440" bIns="91440"/>
              <a:lstStyle/>
              <a:p>
                <a:endParaRPr lang="en-US"/>
              </a:p>
            </p:txBody>
          </p:sp>
          <p:sp>
            <p:nvSpPr>
              <p:cNvPr id="22906" name="Freeform 1317"/>
              <p:cNvSpPr>
                <a:spLocks/>
              </p:cNvSpPr>
              <p:nvPr/>
            </p:nvSpPr>
            <p:spPr bwMode="auto">
              <a:xfrm>
                <a:off x="2468" y="2405"/>
                <a:ext cx="24" cy="246"/>
              </a:xfrm>
              <a:custGeom>
                <a:avLst/>
                <a:gdLst>
                  <a:gd name="T0" fmla="*/ 24 w 24"/>
                  <a:gd name="T1" fmla="*/ 246 h 246"/>
                  <a:gd name="T2" fmla="*/ 12 w 24"/>
                  <a:gd name="T3" fmla="*/ 150 h 246"/>
                  <a:gd name="T4" fmla="*/ 0 w 24"/>
                  <a:gd name="T5" fmla="*/ 48 h 246"/>
                  <a:gd name="T6" fmla="*/ 0 w 24"/>
                  <a:gd name="T7" fmla="*/ 0 h 246"/>
                  <a:gd name="T8" fmla="*/ 0 60000 65536"/>
                  <a:gd name="T9" fmla="*/ 0 60000 65536"/>
                  <a:gd name="T10" fmla="*/ 0 60000 65536"/>
                  <a:gd name="T11" fmla="*/ 0 60000 65536"/>
                  <a:gd name="T12" fmla="*/ 0 w 24"/>
                  <a:gd name="T13" fmla="*/ 0 h 246"/>
                  <a:gd name="T14" fmla="*/ 24 w 24"/>
                  <a:gd name="T15" fmla="*/ 246 h 246"/>
                </a:gdLst>
                <a:ahLst/>
                <a:cxnLst>
                  <a:cxn ang="T8">
                    <a:pos x="T0" y="T1"/>
                  </a:cxn>
                  <a:cxn ang="T9">
                    <a:pos x="T2" y="T3"/>
                  </a:cxn>
                  <a:cxn ang="T10">
                    <a:pos x="T4" y="T5"/>
                  </a:cxn>
                  <a:cxn ang="T11">
                    <a:pos x="T6" y="T7"/>
                  </a:cxn>
                </a:cxnLst>
                <a:rect l="T12" t="T13" r="T14" b="T15"/>
                <a:pathLst>
                  <a:path w="24" h="246">
                    <a:moveTo>
                      <a:pt x="24" y="246"/>
                    </a:moveTo>
                    <a:lnTo>
                      <a:pt x="12" y="150"/>
                    </a:lnTo>
                    <a:lnTo>
                      <a:pt x="0" y="48"/>
                    </a:lnTo>
                    <a:lnTo>
                      <a:pt x="0" y="0"/>
                    </a:lnTo>
                  </a:path>
                </a:pathLst>
              </a:custGeom>
              <a:noFill/>
              <a:ln w="9525">
                <a:solidFill>
                  <a:srgbClr val="FFFFFF"/>
                </a:solidFill>
                <a:prstDash val="sysDash"/>
                <a:round/>
                <a:headEnd/>
                <a:tailEnd/>
              </a:ln>
            </p:spPr>
            <p:txBody>
              <a:bodyPr tIns="91440" bIns="91440"/>
              <a:lstStyle/>
              <a:p>
                <a:endParaRPr lang="en-US"/>
              </a:p>
            </p:txBody>
          </p:sp>
          <p:sp>
            <p:nvSpPr>
              <p:cNvPr id="22907" name="Freeform 1318"/>
              <p:cNvSpPr>
                <a:spLocks/>
              </p:cNvSpPr>
              <p:nvPr/>
            </p:nvSpPr>
            <p:spPr bwMode="auto">
              <a:xfrm>
                <a:off x="2456" y="2231"/>
                <a:ext cx="12" cy="174"/>
              </a:xfrm>
              <a:custGeom>
                <a:avLst/>
                <a:gdLst>
                  <a:gd name="T0" fmla="*/ 12 w 12"/>
                  <a:gd name="T1" fmla="*/ 174 h 174"/>
                  <a:gd name="T2" fmla="*/ 6 w 12"/>
                  <a:gd name="T3" fmla="*/ 132 h 174"/>
                  <a:gd name="T4" fmla="*/ 0 w 12"/>
                  <a:gd name="T5" fmla="*/ 66 h 174"/>
                  <a:gd name="T6" fmla="*/ 0 w 12"/>
                  <a:gd name="T7" fmla="*/ 0 h 174"/>
                  <a:gd name="T8" fmla="*/ 0 60000 65536"/>
                  <a:gd name="T9" fmla="*/ 0 60000 65536"/>
                  <a:gd name="T10" fmla="*/ 0 60000 65536"/>
                  <a:gd name="T11" fmla="*/ 0 60000 65536"/>
                  <a:gd name="T12" fmla="*/ 0 w 12"/>
                  <a:gd name="T13" fmla="*/ 0 h 174"/>
                  <a:gd name="T14" fmla="*/ 12 w 12"/>
                  <a:gd name="T15" fmla="*/ 174 h 174"/>
                </a:gdLst>
                <a:ahLst/>
                <a:cxnLst>
                  <a:cxn ang="T8">
                    <a:pos x="T0" y="T1"/>
                  </a:cxn>
                  <a:cxn ang="T9">
                    <a:pos x="T2" y="T3"/>
                  </a:cxn>
                  <a:cxn ang="T10">
                    <a:pos x="T4" y="T5"/>
                  </a:cxn>
                  <a:cxn ang="T11">
                    <a:pos x="T6" y="T7"/>
                  </a:cxn>
                </a:cxnLst>
                <a:rect l="T12" t="T13" r="T14" b="T15"/>
                <a:pathLst>
                  <a:path w="12" h="174">
                    <a:moveTo>
                      <a:pt x="12" y="174"/>
                    </a:moveTo>
                    <a:lnTo>
                      <a:pt x="6" y="132"/>
                    </a:lnTo>
                    <a:lnTo>
                      <a:pt x="0" y="66"/>
                    </a:lnTo>
                    <a:lnTo>
                      <a:pt x="0" y="0"/>
                    </a:lnTo>
                  </a:path>
                </a:pathLst>
              </a:custGeom>
              <a:noFill/>
              <a:ln w="9525">
                <a:solidFill>
                  <a:srgbClr val="FFFFFF"/>
                </a:solidFill>
                <a:prstDash val="sysDash"/>
                <a:round/>
                <a:headEnd/>
                <a:tailEnd/>
              </a:ln>
            </p:spPr>
            <p:txBody>
              <a:bodyPr tIns="91440" bIns="91440"/>
              <a:lstStyle/>
              <a:p>
                <a:endParaRPr lang="en-US"/>
              </a:p>
            </p:txBody>
          </p:sp>
          <p:sp>
            <p:nvSpPr>
              <p:cNvPr id="22908" name="Freeform 1319"/>
              <p:cNvSpPr>
                <a:spLocks/>
              </p:cNvSpPr>
              <p:nvPr/>
            </p:nvSpPr>
            <p:spPr bwMode="auto">
              <a:xfrm>
                <a:off x="2456" y="2063"/>
                <a:ext cx="30" cy="168"/>
              </a:xfrm>
              <a:custGeom>
                <a:avLst/>
                <a:gdLst>
                  <a:gd name="T0" fmla="*/ 0 w 30"/>
                  <a:gd name="T1" fmla="*/ 168 h 168"/>
                  <a:gd name="T2" fmla="*/ 6 w 30"/>
                  <a:gd name="T3" fmla="*/ 120 h 168"/>
                  <a:gd name="T4" fmla="*/ 18 w 30"/>
                  <a:gd name="T5" fmla="*/ 54 h 168"/>
                  <a:gd name="T6" fmla="*/ 30 w 30"/>
                  <a:gd name="T7" fmla="*/ 0 h 168"/>
                  <a:gd name="T8" fmla="*/ 0 60000 65536"/>
                  <a:gd name="T9" fmla="*/ 0 60000 65536"/>
                  <a:gd name="T10" fmla="*/ 0 60000 65536"/>
                  <a:gd name="T11" fmla="*/ 0 60000 65536"/>
                  <a:gd name="T12" fmla="*/ 0 w 30"/>
                  <a:gd name="T13" fmla="*/ 0 h 168"/>
                  <a:gd name="T14" fmla="*/ 30 w 30"/>
                  <a:gd name="T15" fmla="*/ 168 h 168"/>
                </a:gdLst>
                <a:ahLst/>
                <a:cxnLst>
                  <a:cxn ang="T8">
                    <a:pos x="T0" y="T1"/>
                  </a:cxn>
                  <a:cxn ang="T9">
                    <a:pos x="T2" y="T3"/>
                  </a:cxn>
                  <a:cxn ang="T10">
                    <a:pos x="T4" y="T5"/>
                  </a:cxn>
                  <a:cxn ang="T11">
                    <a:pos x="T6" y="T7"/>
                  </a:cxn>
                </a:cxnLst>
                <a:rect l="T12" t="T13" r="T14" b="T15"/>
                <a:pathLst>
                  <a:path w="30" h="168">
                    <a:moveTo>
                      <a:pt x="0" y="168"/>
                    </a:moveTo>
                    <a:lnTo>
                      <a:pt x="6" y="120"/>
                    </a:lnTo>
                    <a:lnTo>
                      <a:pt x="18" y="54"/>
                    </a:lnTo>
                    <a:lnTo>
                      <a:pt x="30" y="0"/>
                    </a:lnTo>
                  </a:path>
                </a:pathLst>
              </a:custGeom>
              <a:noFill/>
              <a:ln w="9525">
                <a:solidFill>
                  <a:srgbClr val="FFFFFF"/>
                </a:solidFill>
                <a:prstDash val="sysDash"/>
                <a:round/>
                <a:headEnd/>
                <a:tailEnd/>
              </a:ln>
            </p:spPr>
            <p:txBody>
              <a:bodyPr tIns="91440" bIns="91440"/>
              <a:lstStyle/>
              <a:p>
                <a:endParaRPr lang="en-US"/>
              </a:p>
            </p:txBody>
          </p:sp>
          <p:sp>
            <p:nvSpPr>
              <p:cNvPr id="22909" name="Freeform 1320"/>
              <p:cNvSpPr>
                <a:spLocks/>
              </p:cNvSpPr>
              <p:nvPr/>
            </p:nvSpPr>
            <p:spPr bwMode="auto">
              <a:xfrm>
                <a:off x="2486" y="1877"/>
                <a:ext cx="150" cy="186"/>
              </a:xfrm>
              <a:custGeom>
                <a:avLst/>
                <a:gdLst>
                  <a:gd name="T0" fmla="*/ 0 w 150"/>
                  <a:gd name="T1" fmla="*/ 186 h 186"/>
                  <a:gd name="T2" fmla="*/ 30 w 150"/>
                  <a:gd name="T3" fmla="*/ 132 h 186"/>
                  <a:gd name="T4" fmla="*/ 78 w 150"/>
                  <a:gd name="T5" fmla="*/ 60 h 186"/>
                  <a:gd name="T6" fmla="*/ 150 w 150"/>
                  <a:gd name="T7" fmla="*/ 0 h 186"/>
                  <a:gd name="T8" fmla="*/ 0 60000 65536"/>
                  <a:gd name="T9" fmla="*/ 0 60000 65536"/>
                  <a:gd name="T10" fmla="*/ 0 60000 65536"/>
                  <a:gd name="T11" fmla="*/ 0 60000 65536"/>
                  <a:gd name="T12" fmla="*/ 0 w 150"/>
                  <a:gd name="T13" fmla="*/ 0 h 186"/>
                  <a:gd name="T14" fmla="*/ 150 w 150"/>
                  <a:gd name="T15" fmla="*/ 186 h 186"/>
                </a:gdLst>
                <a:ahLst/>
                <a:cxnLst>
                  <a:cxn ang="T8">
                    <a:pos x="T0" y="T1"/>
                  </a:cxn>
                  <a:cxn ang="T9">
                    <a:pos x="T2" y="T3"/>
                  </a:cxn>
                  <a:cxn ang="T10">
                    <a:pos x="T4" y="T5"/>
                  </a:cxn>
                  <a:cxn ang="T11">
                    <a:pos x="T6" y="T7"/>
                  </a:cxn>
                </a:cxnLst>
                <a:rect l="T12" t="T13" r="T14" b="T15"/>
                <a:pathLst>
                  <a:path w="150" h="186">
                    <a:moveTo>
                      <a:pt x="0" y="186"/>
                    </a:moveTo>
                    <a:lnTo>
                      <a:pt x="30" y="132"/>
                    </a:lnTo>
                    <a:lnTo>
                      <a:pt x="78" y="60"/>
                    </a:lnTo>
                    <a:lnTo>
                      <a:pt x="150" y="0"/>
                    </a:lnTo>
                  </a:path>
                </a:pathLst>
              </a:custGeom>
              <a:noFill/>
              <a:ln w="9525">
                <a:solidFill>
                  <a:srgbClr val="FFFFFF"/>
                </a:solidFill>
                <a:prstDash val="sysDash"/>
                <a:round/>
                <a:headEnd/>
                <a:tailEnd/>
              </a:ln>
            </p:spPr>
            <p:txBody>
              <a:bodyPr tIns="91440" bIns="91440"/>
              <a:lstStyle/>
              <a:p>
                <a:endParaRPr lang="en-US"/>
              </a:p>
            </p:txBody>
          </p:sp>
          <p:sp>
            <p:nvSpPr>
              <p:cNvPr id="22910" name="Freeform 1321"/>
              <p:cNvSpPr>
                <a:spLocks/>
              </p:cNvSpPr>
              <p:nvPr/>
            </p:nvSpPr>
            <p:spPr bwMode="auto">
              <a:xfrm>
                <a:off x="2636" y="1793"/>
                <a:ext cx="342" cy="84"/>
              </a:xfrm>
              <a:custGeom>
                <a:avLst/>
                <a:gdLst>
                  <a:gd name="T0" fmla="*/ 0 w 342"/>
                  <a:gd name="T1" fmla="*/ 84 h 84"/>
                  <a:gd name="T2" fmla="*/ 90 w 342"/>
                  <a:gd name="T3" fmla="*/ 36 h 84"/>
                  <a:gd name="T4" fmla="*/ 198 w 342"/>
                  <a:gd name="T5" fmla="*/ 0 h 84"/>
                  <a:gd name="T6" fmla="*/ 342 w 342"/>
                  <a:gd name="T7" fmla="*/ 12 h 84"/>
                  <a:gd name="T8" fmla="*/ 0 60000 65536"/>
                  <a:gd name="T9" fmla="*/ 0 60000 65536"/>
                  <a:gd name="T10" fmla="*/ 0 60000 65536"/>
                  <a:gd name="T11" fmla="*/ 0 60000 65536"/>
                  <a:gd name="T12" fmla="*/ 0 w 342"/>
                  <a:gd name="T13" fmla="*/ 0 h 84"/>
                  <a:gd name="T14" fmla="*/ 342 w 342"/>
                  <a:gd name="T15" fmla="*/ 84 h 84"/>
                </a:gdLst>
                <a:ahLst/>
                <a:cxnLst>
                  <a:cxn ang="T8">
                    <a:pos x="T0" y="T1"/>
                  </a:cxn>
                  <a:cxn ang="T9">
                    <a:pos x="T2" y="T3"/>
                  </a:cxn>
                  <a:cxn ang="T10">
                    <a:pos x="T4" y="T5"/>
                  </a:cxn>
                  <a:cxn ang="T11">
                    <a:pos x="T6" y="T7"/>
                  </a:cxn>
                </a:cxnLst>
                <a:rect l="T12" t="T13" r="T14" b="T15"/>
                <a:pathLst>
                  <a:path w="342" h="84">
                    <a:moveTo>
                      <a:pt x="0" y="84"/>
                    </a:moveTo>
                    <a:lnTo>
                      <a:pt x="90" y="36"/>
                    </a:lnTo>
                    <a:lnTo>
                      <a:pt x="198" y="0"/>
                    </a:lnTo>
                    <a:lnTo>
                      <a:pt x="342" y="12"/>
                    </a:lnTo>
                  </a:path>
                </a:pathLst>
              </a:custGeom>
              <a:noFill/>
              <a:ln w="9525">
                <a:solidFill>
                  <a:srgbClr val="FFFFFF"/>
                </a:solidFill>
                <a:prstDash val="sysDash"/>
                <a:round/>
                <a:headEnd/>
                <a:tailEnd/>
              </a:ln>
            </p:spPr>
            <p:txBody>
              <a:bodyPr tIns="91440" bIns="91440"/>
              <a:lstStyle/>
              <a:p>
                <a:endParaRPr lang="en-US"/>
              </a:p>
            </p:txBody>
          </p:sp>
          <p:sp>
            <p:nvSpPr>
              <p:cNvPr id="22911" name="Freeform 1322"/>
              <p:cNvSpPr>
                <a:spLocks/>
              </p:cNvSpPr>
              <p:nvPr/>
            </p:nvSpPr>
            <p:spPr bwMode="auto">
              <a:xfrm>
                <a:off x="2978" y="1805"/>
                <a:ext cx="432" cy="282"/>
              </a:xfrm>
              <a:custGeom>
                <a:avLst/>
                <a:gdLst>
                  <a:gd name="T0" fmla="*/ 0 w 432"/>
                  <a:gd name="T1" fmla="*/ 0 h 282"/>
                  <a:gd name="T2" fmla="*/ 156 w 432"/>
                  <a:gd name="T3" fmla="*/ 60 h 282"/>
                  <a:gd name="T4" fmla="*/ 306 w 432"/>
                  <a:gd name="T5" fmla="*/ 156 h 282"/>
                  <a:gd name="T6" fmla="*/ 432 w 432"/>
                  <a:gd name="T7" fmla="*/ 282 h 282"/>
                  <a:gd name="T8" fmla="*/ 0 60000 65536"/>
                  <a:gd name="T9" fmla="*/ 0 60000 65536"/>
                  <a:gd name="T10" fmla="*/ 0 60000 65536"/>
                  <a:gd name="T11" fmla="*/ 0 60000 65536"/>
                  <a:gd name="T12" fmla="*/ 0 w 432"/>
                  <a:gd name="T13" fmla="*/ 0 h 282"/>
                  <a:gd name="T14" fmla="*/ 432 w 432"/>
                  <a:gd name="T15" fmla="*/ 282 h 282"/>
                </a:gdLst>
                <a:ahLst/>
                <a:cxnLst>
                  <a:cxn ang="T8">
                    <a:pos x="T0" y="T1"/>
                  </a:cxn>
                  <a:cxn ang="T9">
                    <a:pos x="T2" y="T3"/>
                  </a:cxn>
                  <a:cxn ang="T10">
                    <a:pos x="T4" y="T5"/>
                  </a:cxn>
                  <a:cxn ang="T11">
                    <a:pos x="T6" y="T7"/>
                  </a:cxn>
                </a:cxnLst>
                <a:rect l="T12" t="T13" r="T14" b="T15"/>
                <a:pathLst>
                  <a:path w="432" h="282">
                    <a:moveTo>
                      <a:pt x="0" y="0"/>
                    </a:moveTo>
                    <a:lnTo>
                      <a:pt x="156" y="60"/>
                    </a:lnTo>
                    <a:lnTo>
                      <a:pt x="306" y="156"/>
                    </a:lnTo>
                    <a:lnTo>
                      <a:pt x="432" y="282"/>
                    </a:lnTo>
                  </a:path>
                </a:pathLst>
              </a:custGeom>
              <a:noFill/>
              <a:ln w="9525">
                <a:solidFill>
                  <a:srgbClr val="FFFFFF"/>
                </a:solidFill>
                <a:prstDash val="sysDash"/>
                <a:round/>
                <a:headEnd/>
                <a:tailEnd/>
              </a:ln>
            </p:spPr>
            <p:txBody>
              <a:bodyPr tIns="91440" bIns="91440"/>
              <a:lstStyle/>
              <a:p>
                <a:endParaRPr lang="en-US"/>
              </a:p>
            </p:txBody>
          </p:sp>
          <p:sp>
            <p:nvSpPr>
              <p:cNvPr id="22912" name="Freeform 1323"/>
              <p:cNvSpPr>
                <a:spLocks/>
              </p:cNvSpPr>
              <p:nvPr/>
            </p:nvSpPr>
            <p:spPr bwMode="auto">
              <a:xfrm>
                <a:off x="3410" y="2087"/>
                <a:ext cx="120" cy="390"/>
              </a:xfrm>
              <a:custGeom>
                <a:avLst/>
                <a:gdLst>
                  <a:gd name="T0" fmla="*/ 0 w 120"/>
                  <a:gd name="T1" fmla="*/ 0 h 390"/>
                  <a:gd name="T2" fmla="*/ 78 w 120"/>
                  <a:gd name="T3" fmla="*/ 132 h 390"/>
                  <a:gd name="T4" fmla="*/ 120 w 120"/>
                  <a:gd name="T5" fmla="*/ 252 h 390"/>
                  <a:gd name="T6" fmla="*/ 120 w 120"/>
                  <a:gd name="T7" fmla="*/ 390 h 390"/>
                  <a:gd name="T8" fmla="*/ 0 60000 65536"/>
                  <a:gd name="T9" fmla="*/ 0 60000 65536"/>
                  <a:gd name="T10" fmla="*/ 0 60000 65536"/>
                  <a:gd name="T11" fmla="*/ 0 60000 65536"/>
                  <a:gd name="T12" fmla="*/ 0 w 120"/>
                  <a:gd name="T13" fmla="*/ 0 h 390"/>
                  <a:gd name="T14" fmla="*/ 120 w 120"/>
                  <a:gd name="T15" fmla="*/ 390 h 390"/>
                </a:gdLst>
                <a:ahLst/>
                <a:cxnLst>
                  <a:cxn ang="T8">
                    <a:pos x="T0" y="T1"/>
                  </a:cxn>
                  <a:cxn ang="T9">
                    <a:pos x="T2" y="T3"/>
                  </a:cxn>
                  <a:cxn ang="T10">
                    <a:pos x="T4" y="T5"/>
                  </a:cxn>
                  <a:cxn ang="T11">
                    <a:pos x="T6" y="T7"/>
                  </a:cxn>
                </a:cxnLst>
                <a:rect l="T12" t="T13" r="T14" b="T15"/>
                <a:pathLst>
                  <a:path w="120" h="390">
                    <a:moveTo>
                      <a:pt x="0" y="0"/>
                    </a:moveTo>
                    <a:lnTo>
                      <a:pt x="78" y="132"/>
                    </a:lnTo>
                    <a:lnTo>
                      <a:pt x="120" y="252"/>
                    </a:lnTo>
                    <a:lnTo>
                      <a:pt x="120" y="390"/>
                    </a:lnTo>
                  </a:path>
                </a:pathLst>
              </a:custGeom>
              <a:noFill/>
              <a:ln w="9525">
                <a:solidFill>
                  <a:srgbClr val="FFFFFF"/>
                </a:solidFill>
                <a:prstDash val="sysDash"/>
                <a:round/>
                <a:headEnd/>
                <a:tailEnd/>
              </a:ln>
            </p:spPr>
            <p:txBody>
              <a:bodyPr tIns="91440" bIns="91440"/>
              <a:lstStyle/>
              <a:p>
                <a:endParaRPr lang="en-US"/>
              </a:p>
            </p:txBody>
          </p:sp>
          <p:sp>
            <p:nvSpPr>
              <p:cNvPr id="22913" name="Freeform 1324"/>
              <p:cNvSpPr>
                <a:spLocks/>
              </p:cNvSpPr>
              <p:nvPr/>
            </p:nvSpPr>
            <p:spPr bwMode="auto">
              <a:xfrm>
                <a:off x="2540" y="2453"/>
                <a:ext cx="360" cy="348"/>
              </a:xfrm>
              <a:custGeom>
                <a:avLst/>
                <a:gdLst>
                  <a:gd name="T0" fmla="*/ 66 w 360"/>
                  <a:gd name="T1" fmla="*/ 276 h 348"/>
                  <a:gd name="T2" fmla="*/ 54 w 360"/>
                  <a:gd name="T3" fmla="*/ 264 h 348"/>
                  <a:gd name="T4" fmla="*/ 30 w 360"/>
                  <a:gd name="T5" fmla="*/ 258 h 348"/>
                  <a:gd name="T6" fmla="*/ 36 w 360"/>
                  <a:gd name="T7" fmla="*/ 216 h 348"/>
                  <a:gd name="T8" fmla="*/ 12 w 360"/>
                  <a:gd name="T9" fmla="*/ 204 h 348"/>
                  <a:gd name="T10" fmla="*/ 12 w 360"/>
                  <a:gd name="T11" fmla="*/ 186 h 348"/>
                  <a:gd name="T12" fmla="*/ 24 w 360"/>
                  <a:gd name="T13" fmla="*/ 168 h 348"/>
                  <a:gd name="T14" fmla="*/ 0 w 360"/>
                  <a:gd name="T15" fmla="*/ 132 h 348"/>
                  <a:gd name="T16" fmla="*/ 24 w 360"/>
                  <a:gd name="T17" fmla="*/ 126 h 348"/>
                  <a:gd name="T18" fmla="*/ 42 w 360"/>
                  <a:gd name="T19" fmla="*/ 108 h 348"/>
                  <a:gd name="T20" fmla="*/ 30 w 360"/>
                  <a:gd name="T21" fmla="*/ 78 h 348"/>
                  <a:gd name="T22" fmla="*/ 78 w 360"/>
                  <a:gd name="T23" fmla="*/ 72 h 348"/>
                  <a:gd name="T24" fmla="*/ 78 w 360"/>
                  <a:gd name="T25" fmla="*/ 42 h 348"/>
                  <a:gd name="T26" fmla="*/ 90 w 360"/>
                  <a:gd name="T27" fmla="*/ 30 h 348"/>
                  <a:gd name="T28" fmla="*/ 120 w 360"/>
                  <a:gd name="T29" fmla="*/ 42 h 348"/>
                  <a:gd name="T30" fmla="*/ 144 w 360"/>
                  <a:gd name="T31" fmla="*/ 0 h 348"/>
                  <a:gd name="T32" fmla="*/ 162 w 360"/>
                  <a:gd name="T33" fmla="*/ 18 h 348"/>
                  <a:gd name="T34" fmla="*/ 186 w 360"/>
                  <a:gd name="T35" fmla="*/ 18 h 348"/>
                  <a:gd name="T36" fmla="*/ 210 w 360"/>
                  <a:gd name="T37" fmla="*/ 0 h 348"/>
                  <a:gd name="T38" fmla="*/ 234 w 360"/>
                  <a:gd name="T39" fmla="*/ 36 h 348"/>
                  <a:gd name="T40" fmla="*/ 276 w 360"/>
                  <a:gd name="T41" fmla="*/ 30 h 348"/>
                  <a:gd name="T42" fmla="*/ 294 w 360"/>
                  <a:gd name="T43" fmla="*/ 48 h 348"/>
                  <a:gd name="T44" fmla="*/ 288 w 360"/>
                  <a:gd name="T45" fmla="*/ 72 h 348"/>
                  <a:gd name="T46" fmla="*/ 336 w 360"/>
                  <a:gd name="T47" fmla="*/ 84 h 348"/>
                  <a:gd name="T48" fmla="*/ 324 w 360"/>
                  <a:gd name="T49" fmla="*/ 108 h 348"/>
                  <a:gd name="T50" fmla="*/ 330 w 360"/>
                  <a:gd name="T51" fmla="*/ 132 h 348"/>
                  <a:gd name="T52" fmla="*/ 360 w 360"/>
                  <a:gd name="T53" fmla="*/ 150 h 348"/>
                  <a:gd name="T54" fmla="*/ 330 w 360"/>
                  <a:gd name="T55" fmla="*/ 180 h 348"/>
                  <a:gd name="T56" fmla="*/ 342 w 360"/>
                  <a:gd name="T57" fmla="*/ 216 h 348"/>
                  <a:gd name="T58" fmla="*/ 336 w 360"/>
                  <a:gd name="T59" fmla="*/ 240 h 348"/>
                  <a:gd name="T60" fmla="*/ 306 w 360"/>
                  <a:gd name="T61" fmla="*/ 246 h 348"/>
                  <a:gd name="T62" fmla="*/ 306 w 360"/>
                  <a:gd name="T63" fmla="*/ 294 h 348"/>
                  <a:gd name="T64" fmla="*/ 276 w 360"/>
                  <a:gd name="T65" fmla="*/ 288 h 348"/>
                  <a:gd name="T66" fmla="*/ 258 w 360"/>
                  <a:gd name="T67" fmla="*/ 300 h 348"/>
                  <a:gd name="T68" fmla="*/ 252 w 360"/>
                  <a:gd name="T69" fmla="*/ 330 h 348"/>
                  <a:gd name="T70" fmla="*/ 210 w 360"/>
                  <a:gd name="T71" fmla="*/ 312 h 348"/>
                  <a:gd name="T72" fmla="*/ 198 w 360"/>
                  <a:gd name="T73" fmla="*/ 336 h 348"/>
                  <a:gd name="T74" fmla="*/ 174 w 360"/>
                  <a:gd name="T75" fmla="*/ 336 h 348"/>
                  <a:gd name="T76" fmla="*/ 156 w 360"/>
                  <a:gd name="T77" fmla="*/ 312 h 348"/>
                  <a:gd name="T78" fmla="*/ 120 w 360"/>
                  <a:gd name="T79" fmla="*/ 336 h 348"/>
                  <a:gd name="T80" fmla="*/ 108 w 360"/>
                  <a:gd name="T81" fmla="*/ 306 h 348"/>
                  <a:gd name="T82" fmla="*/ 90 w 360"/>
                  <a:gd name="T83" fmla="*/ 300 h 348"/>
                  <a:gd name="T84" fmla="*/ 72 w 360"/>
                  <a:gd name="T85" fmla="*/ 306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48"/>
                  <a:gd name="T131" fmla="*/ 360 w 360"/>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48">
                    <a:moveTo>
                      <a:pt x="72" y="306"/>
                    </a:moveTo>
                    <a:lnTo>
                      <a:pt x="66" y="294"/>
                    </a:lnTo>
                    <a:lnTo>
                      <a:pt x="66" y="276"/>
                    </a:lnTo>
                    <a:lnTo>
                      <a:pt x="66" y="264"/>
                    </a:lnTo>
                    <a:lnTo>
                      <a:pt x="54" y="264"/>
                    </a:lnTo>
                    <a:lnTo>
                      <a:pt x="36" y="264"/>
                    </a:lnTo>
                    <a:lnTo>
                      <a:pt x="30" y="258"/>
                    </a:lnTo>
                    <a:lnTo>
                      <a:pt x="30" y="246"/>
                    </a:lnTo>
                    <a:lnTo>
                      <a:pt x="36" y="228"/>
                    </a:lnTo>
                    <a:lnTo>
                      <a:pt x="36" y="216"/>
                    </a:lnTo>
                    <a:lnTo>
                      <a:pt x="30" y="204"/>
                    </a:lnTo>
                    <a:lnTo>
                      <a:pt x="12" y="204"/>
                    </a:lnTo>
                    <a:lnTo>
                      <a:pt x="6" y="192"/>
                    </a:lnTo>
                    <a:lnTo>
                      <a:pt x="12" y="186"/>
                    </a:lnTo>
                    <a:lnTo>
                      <a:pt x="18" y="180"/>
                    </a:lnTo>
                    <a:lnTo>
                      <a:pt x="24" y="168"/>
                    </a:lnTo>
                    <a:lnTo>
                      <a:pt x="18" y="156"/>
                    </a:lnTo>
                    <a:lnTo>
                      <a:pt x="6" y="144"/>
                    </a:lnTo>
                    <a:lnTo>
                      <a:pt x="0" y="132"/>
                    </a:lnTo>
                    <a:lnTo>
                      <a:pt x="12" y="126"/>
                    </a:lnTo>
                    <a:lnTo>
                      <a:pt x="24" y="126"/>
                    </a:lnTo>
                    <a:lnTo>
                      <a:pt x="42" y="120"/>
                    </a:lnTo>
                    <a:lnTo>
                      <a:pt x="42" y="108"/>
                    </a:lnTo>
                    <a:lnTo>
                      <a:pt x="30" y="90"/>
                    </a:lnTo>
                    <a:lnTo>
                      <a:pt x="30" y="78"/>
                    </a:lnTo>
                    <a:lnTo>
                      <a:pt x="42" y="72"/>
                    </a:lnTo>
                    <a:lnTo>
                      <a:pt x="60" y="72"/>
                    </a:lnTo>
                    <a:lnTo>
                      <a:pt x="78" y="72"/>
                    </a:lnTo>
                    <a:lnTo>
                      <a:pt x="78" y="60"/>
                    </a:lnTo>
                    <a:lnTo>
                      <a:pt x="78" y="42"/>
                    </a:lnTo>
                    <a:lnTo>
                      <a:pt x="78" y="30"/>
                    </a:lnTo>
                    <a:lnTo>
                      <a:pt x="90" y="30"/>
                    </a:lnTo>
                    <a:lnTo>
                      <a:pt x="108" y="36"/>
                    </a:lnTo>
                    <a:lnTo>
                      <a:pt x="120" y="42"/>
                    </a:lnTo>
                    <a:lnTo>
                      <a:pt x="126" y="30"/>
                    </a:lnTo>
                    <a:lnTo>
                      <a:pt x="138" y="12"/>
                    </a:lnTo>
                    <a:lnTo>
                      <a:pt x="144" y="0"/>
                    </a:lnTo>
                    <a:lnTo>
                      <a:pt x="150" y="6"/>
                    </a:lnTo>
                    <a:lnTo>
                      <a:pt x="162" y="18"/>
                    </a:lnTo>
                    <a:lnTo>
                      <a:pt x="168" y="24"/>
                    </a:lnTo>
                    <a:lnTo>
                      <a:pt x="186" y="18"/>
                    </a:lnTo>
                    <a:lnTo>
                      <a:pt x="198" y="6"/>
                    </a:lnTo>
                    <a:lnTo>
                      <a:pt x="210" y="0"/>
                    </a:lnTo>
                    <a:lnTo>
                      <a:pt x="222" y="12"/>
                    </a:lnTo>
                    <a:lnTo>
                      <a:pt x="228" y="24"/>
                    </a:lnTo>
                    <a:lnTo>
                      <a:pt x="234" y="36"/>
                    </a:lnTo>
                    <a:lnTo>
                      <a:pt x="252" y="36"/>
                    </a:lnTo>
                    <a:lnTo>
                      <a:pt x="276" y="30"/>
                    </a:lnTo>
                    <a:lnTo>
                      <a:pt x="294" y="36"/>
                    </a:lnTo>
                    <a:lnTo>
                      <a:pt x="294" y="48"/>
                    </a:lnTo>
                    <a:lnTo>
                      <a:pt x="288" y="60"/>
                    </a:lnTo>
                    <a:lnTo>
                      <a:pt x="288" y="72"/>
                    </a:lnTo>
                    <a:lnTo>
                      <a:pt x="306" y="78"/>
                    </a:lnTo>
                    <a:lnTo>
                      <a:pt x="324" y="78"/>
                    </a:lnTo>
                    <a:lnTo>
                      <a:pt x="336" y="84"/>
                    </a:lnTo>
                    <a:lnTo>
                      <a:pt x="336" y="96"/>
                    </a:lnTo>
                    <a:lnTo>
                      <a:pt x="324" y="108"/>
                    </a:lnTo>
                    <a:lnTo>
                      <a:pt x="324" y="120"/>
                    </a:lnTo>
                    <a:lnTo>
                      <a:pt x="330" y="132"/>
                    </a:lnTo>
                    <a:lnTo>
                      <a:pt x="348" y="138"/>
                    </a:lnTo>
                    <a:lnTo>
                      <a:pt x="360" y="150"/>
                    </a:lnTo>
                    <a:lnTo>
                      <a:pt x="348" y="162"/>
                    </a:lnTo>
                    <a:lnTo>
                      <a:pt x="336" y="168"/>
                    </a:lnTo>
                    <a:lnTo>
                      <a:pt x="330" y="180"/>
                    </a:lnTo>
                    <a:lnTo>
                      <a:pt x="336" y="198"/>
                    </a:lnTo>
                    <a:lnTo>
                      <a:pt x="342" y="216"/>
                    </a:lnTo>
                    <a:lnTo>
                      <a:pt x="348" y="228"/>
                    </a:lnTo>
                    <a:lnTo>
                      <a:pt x="336" y="240"/>
                    </a:lnTo>
                    <a:lnTo>
                      <a:pt x="318" y="240"/>
                    </a:lnTo>
                    <a:lnTo>
                      <a:pt x="306" y="246"/>
                    </a:lnTo>
                    <a:lnTo>
                      <a:pt x="306" y="258"/>
                    </a:lnTo>
                    <a:lnTo>
                      <a:pt x="312" y="282"/>
                    </a:lnTo>
                    <a:lnTo>
                      <a:pt x="306" y="294"/>
                    </a:lnTo>
                    <a:lnTo>
                      <a:pt x="294" y="294"/>
                    </a:lnTo>
                    <a:lnTo>
                      <a:pt x="276" y="288"/>
                    </a:lnTo>
                    <a:lnTo>
                      <a:pt x="264" y="288"/>
                    </a:lnTo>
                    <a:lnTo>
                      <a:pt x="258" y="300"/>
                    </a:lnTo>
                    <a:lnTo>
                      <a:pt x="258" y="318"/>
                    </a:lnTo>
                    <a:lnTo>
                      <a:pt x="252" y="330"/>
                    </a:lnTo>
                    <a:lnTo>
                      <a:pt x="234" y="324"/>
                    </a:lnTo>
                    <a:lnTo>
                      <a:pt x="222" y="312"/>
                    </a:lnTo>
                    <a:lnTo>
                      <a:pt x="210" y="312"/>
                    </a:lnTo>
                    <a:lnTo>
                      <a:pt x="204" y="324"/>
                    </a:lnTo>
                    <a:lnTo>
                      <a:pt x="198" y="336"/>
                    </a:lnTo>
                    <a:lnTo>
                      <a:pt x="186" y="348"/>
                    </a:lnTo>
                    <a:lnTo>
                      <a:pt x="174" y="336"/>
                    </a:lnTo>
                    <a:lnTo>
                      <a:pt x="162" y="318"/>
                    </a:lnTo>
                    <a:lnTo>
                      <a:pt x="156" y="312"/>
                    </a:lnTo>
                    <a:lnTo>
                      <a:pt x="144" y="318"/>
                    </a:lnTo>
                    <a:lnTo>
                      <a:pt x="132" y="330"/>
                    </a:lnTo>
                    <a:lnTo>
                      <a:pt x="120" y="336"/>
                    </a:lnTo>
                    <a:lnTo>
                      <a:pt x="108" y="324"/>
                    </a:lnTo>
                    <a:lnTo>
                      <a:pt x="108" y="306"/>
                    </a:lnTo>
                    <a:lnTo>
                      <a:pt x="102" y="300"/>
                    </a:lnTo>
                    <a:lnTo>
                      <a:pt x="90" y="300"/>
                    </a:lnTo>
                    <a:lnTo>
                      <a:pt x="84" y="306"/>
                    </a:lnTo>
                    <a:lnTo>
                      <a:pt x="72" y="306"/>
                    </a:lnTo>
                    <a:close/>
                  </a:path>
                </a:pathLst>
              </a:custGeom>
              <a:noFill/>
              <a:ln w="9525">
                <a:noFill/>
                <a:round/>
                <a:headEnd/>
                <a:tailEnd/>
              </a:ln>
            </p:spPr>
            <p:txBody>
              <a:bodyPr tIns="91440" bIns="91440"/>
              <a:lstStyle/>
              <a:p>
                <a:endParaRPr lang="en-US"/>
              </a:p>
            </p:txBody>
          </p:sp>
          <p:sp>
            <p:nvSpPr>
              <p:cNvPr id="22914" name="Freeform 1325"/>
              <p:cNvSpPr>
                <a:spLocks/>
              </p:cNvSpPr>
              <p:nvPr/>
            </p:nvSpPr>
            <p:spPr bwMode="auto">
              <a:xfrm>
                <a:off x="2540" y="2453"/>
                <a:ext cx="360" cy="348"/>
              </a:xfrm>
              <a:custGeom>
                <a:avLst/>
                <a:gdLst>
                  <a:gd name="T0" fmla="*/ 66 w 360"/>
                  <a:gd name="T1" fmla="*/ 276 h 348"/>
                  <a:gd name="T2" fmla="*/ 54 w 360"/>
                  <a:gd name="T3" fmla="*/ 264 h 348"/>
                  <a:gd name="T4" fmla="*/ 30 w 360"/>
                  <a:gd name="T5" fmla="*/ 258 h 348"/>
                  <a:gd name="T6" fmla="*/ 36 w 360"/>
                  <a:gd name="T7" fmla="*/ 216 h 348"/>
                  <a:gd name="T8" fmla="*/ 12 w 360"/>
                  <a:gd name="T9" fmla="*/ 204 h 348"/>
                  <a:gd name="T10" fmla="*/ 12 w 360"/>
                  <a:gd name="T11" fmla="*/ 186 h 348"/>
                  <a:gd name="T12" fmla="*/ 24 w 360"/>
                  <a:gd name="T13" fmla="*/ 168 h 348"/>
                  <a:gd name="T14" fmla="*/ 0 w 360"/>
                  <a:gd name="T15" fmla="*/ 132 h 348"/>
                  <a:gd name="T16" fmla="*/ 24 w 360"/>
                  <a:gd name="T17" fmla="*/ 126 h 348"/>
                  <a:gd name="T18" fmla="*/ 42 w 360"/>
                  <a:gd name="T19" fmla="*/ 108 h 348"/>
                  <a:gd name="T20" fmla="*/ 30 w 360"/>
                  <a:gd name="T21" fmla="*/ 78 h 348"/>
                  <a:gd name="T22" fmla="*/ 78 w 360"/>
                  <a:gd name="T23" fmla="*/ 72 h 348"/>
                  <a:gd name="T24" fmla="*/ 78 w 360"/>
                  <a:gd name="T25" fmla="*/ 42 h 348"/>
                  <a:gd name="T26" fmla="*/ 90 w 360"/>
                  <a:gd name="T27" fmla="*/ 30 h 348"/>
                  <a:gd name="T28" fmla="*/ 120 w 360"/>
                  <a:gd name="T29" fmla="*/ 42 h 348"/>
                  <a:gd name="T30" fmla="*/ 144 w 360"/>
                  <a:gd name="T31" fmla="*/ 0 h 348"/>
                  <a:gd name="T32" fmla="*/ 162 w 360"/>
                  <a:gd name="T33" fmla="*/ 18 h 348"/>
                  <a:gd name="T34" fmla="*/ 186 w 360"/>
                  <a:gd name="T35" fmla="*/ 18 h 348"/>
                  <a:gd name="T36" fmla="*/ 210 w 360"/>
                  <a:gd name="T37" fmla="*/ 0 h 348"/>
                  <a:gd name="T38" fmla="*/ 234 w 360"/>
                  <a:gd name="T39" fmla="*/ 36 h 348"/>
                  <a:gd name="T40" fmla="*/ 276 w 360"/>
                  <a:gd name="T41" fmla="*/ 30 h 348"/>
                  <a:gd name="T42" fmla="*/ 294 w 360"/>
                  <a:gd name="T43" fmla="*/ 48 h 348"/>
                  <a:gd name="T44" fmla="*/ 288 w 360"/>
                  <a:gd name="T45" fmla="*/ 72 h 348"/>
                  <a:gd name="T46" fmla="*/ 336 w 360"/>
                  <a:gd name="T47" fmla="*/ 84 h 348"/>
                  <a:gd name="T48" fmla="*/ 324 w 360"/>
                  <a:gd name="T49" fmla="*/ 108 h 348"/>
                  <a:gd name="T50" fmla="*/ 330 w 360"/>
                  <a:gd name="T51" fmla="*/ 132 h 348"/>
                  <a:gd name="T52" fmla="*/ 360 w 360"/>
                  <a:gd name="T53" fmla="*/ 150 h 348"/>
                  <a:gd name="T54" fmla="*/ 330 w 360"/>
                  <a:gd name="T55" fmla="*/ 180 h 348"/>
                  <a:gd name="T56" fmla="*/ 342 w 360"/>
                  <a:gd name="T57" fmla="*/ 216 h 348"/>
                  <a:gd name="T58" fmla="*/ 336 w 360"/>
                  <a:gd name="T59" fmla="*/ 240 h 348"/>
                  <a:gd name="T60" fmla="*/ 306 w 360"/>
                  <a:gd name="T61" fmla="*/ 246 h 348"/>
                  <a:gd name="T62" fmla="*/ 306 w 360"/>
                  <a:gd name="T63" fmla="*/ 294 h 348"/>
                  <a:gd name="T64" fmla="*/ 276 w 360"/>
                  <a:gd name="T65" fmla="*/ 288 h 348"/>
                  <a:gd name="T66" fmla="*/ 258 w 360"/>
                  <a:gd name="T67" fmla="*/ 300 h 348"/>
                  <a:gd name="T68" fmla="*/ 252 w 360"/>
                  <a:gd name="T69" fmla="*/ 330 h 348"/>
                  <a:gd name="T70" fmla="*/ 210 w 360"/>
                  <a:gd name="T71" fmla="*/ 312 h 348"/>
                  <a:gd name="T72" fmla="*/ 198 w 360"/>
                  <a:gd name="T73" fmla="*/ 336 h 348"/>
                  <a:gd name="T74" fmla="*/ 174 w 360"/>
                  <a:gd name="T75" fmla="*/ 336 h 348"/>
                  <a:gd name="T76" fmla="*/ 156 w 360"/>
                  <a:gd name="T77" fmla="*/ 312 h 348"/>
                  <a:gd name="T78" fmla="*/ 120 w 360"/>
                  <a:gd name="T79" fmla="*/ 336 h 348"/>
                  <a:gd name="T80" fmla="*/ 108 w 360"/>
                  <a:gd name="T81" fmla="*/ 306 h 348"/>
                  <a:gd name="T82" fmla="*/ 90 w 360"/>
                  <a:gd name="T83" fmla="*/ 300 h 348"/>
                  <a:gd name="T84" fmla="*/ 72 w 360"/>
                  <a:gd name="T85" fmla="*/ 306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48"/>
                  <a:gd name="T131" fmla="*/ 360 w 360"/>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48">
                    <a:moveTo>
                      <a:pt x="72" y="306"/>
                    </a:moveTo>
                    <a:lnTo>
                      <a:pt x="66" y="294"/>
                    </a:lnTo>
                    <a:lnTo>
                      <a:pt x="66" y="276"/>
                    </a:lnTo>
                    <a:lnTo>
                      <a:pt x="66" y="264"/>
                    </a:lnTo>
                    <a:lnTo>
                      <a:pt x="54" y="264"/>
                    </a:lnTo>
                    <a:lnTo>
                      <a:pt x="36" y="264"/>
                    </a:lnTo>
                    <a:lnTo>
                      <a:pt x="30" y="258"/>
                    </a:lnTo>
                    <a:lnTo>
                      <a:pt x="30" y="246"/>
                    </a:lnTo>
                    <a:lnTo>
                      <a:pt x="36" y="228"/>
                    </a:lnTo>
                    <a:lnTo>
                      <a:pt x="36" y="216"/>
                    </a:lnTo>
                    <a:lnTo>
                      <a:pt x="30" y="204"/>
                    </a:lnTo>
                    <a:lnTo>
                      <a:pt x="12" y="204"/>
                    </a:lnTo>
                    <a:lnTo>
                      <a:pt x="6" y="192"/>
                    </a:lnTo>
                    <a:lnTo>
                      <a:pt x="12" y="186"/>
                    </a:lnTo>
                    <a:lnTo>
                      <a:pt x="18" y="180"/>
                    </a:lnTo>
                    <a:lnTo>
                      <a:pt x="24" y="168"/>
                    </a:lnTo>
                    <a:lnTo>
                      <a:pt x="18" y="156"/>
                    </a:lnTo>
                    <a:lnTo>
                      <a:pt x="6" y="144"/>
                    </a:lnTo>
                    <a:lnTo>
                      <a:pt x="0" y="132"/>
                    </a:lnTo>
                    <a:lnTo>
                      <a:pt x="12" y="126"/>
                    </a:lnTo>
                    <a:lnTo>
                      <a:pt x="24" y="126"/>
                    </a:lnTo>
                    <a:lnTo>
                      <a:pt x="42" y="120"/>
                    </a:lnTo>
                    <a:lnTo>
                      <a:pt x="42" y="108"/>
                    </a:lnTo>
                    <a:lnTo>
                      <a:pt x="30" y="90"/>
                    </a:lnTo>
                    <a:lnTo>
                      <a:pt x="30" y="78"/>
                    </a:lnTo>
                    <a:lnTo>
                      <a:pt x="42" y="72"/>
                    </a:lnTo>
                    <a:lnTo>
                      <a:pt x="60" y="72"/>
                    </a:lnTo>
                    <a:lnTo>
                      <a:pt x="78" y="72"/>
                    </a:lnTo>
                    <a:lnTo>
                      <a:pt x="78" y="60"/>
                    </a:lnTo>
                    <a:lnTo>
                      <a:pt x="78" y="42"/>
                    </a:lnTo>
                    <a:lnTo>
                      <a:pt x="78" y="30"/>
                    </a:lnTo>
                    <a:lnTo>
                      <a:pt x="90" y="30"/>
                    </a:lnTo>
                    <a:lnTo>
                      <a:pt x="108" y="36"/>
                    </a:lnTo>
                    <a:lnTo>
                      <a:pt x="120" y="42"/>
                    </a:lnTo>
                    <a:lnTo>
                      <a:pt x="126" y="30"/>
                    </a:lnTo>
                    <a:lnTo>
                      <a:pt x="138" y="12"/>
                    </a:lnTo>
                    <a:lnTo>
                      <a:pt x="144" y="0"/>
                    </a:lnTo>
                    <a:lnTo>
                      <a:pt x="150" y="6"/>
                    </a:lnTo>
                    <a:lnTo>
                      <a:pt x="162" y="18"/>
                    </a:lnTo>
                    <a:lnTo>
                      <a:pt x="168" y="24"/>
                    </a:lnTo>
                    <a:lnTo>
                      <a:pt x="186" y="18"/>
                    </a:lnTo>
                    <a:lnTo>
                      <a:pt x="198" y="6"/>
                    </a:lnTo>
                    <a:lnTo>
                      <a:pt x="210" y="0"/>
                    </a:lnTo>
                    <a:lnTo>
                      <a:pt x="222" y="12"/>
                    </a:lnTo>
                    <a:lnTo>
                      <a:pt x="228" y="24"/>
                    </a:lnTo>
                    <a:lnTo>
                      <a:pt x="234" y="36"/>
                    </a:lnTo>
                    <a:lnTo>
                      <a:pt x="252" y="36"/>
                    </a:lnTo>
                    <a:lnTo>
                      <a:pt x="276" y="30"/>
                    </a:lnTo>
                    <a:lnTo>
                      <a:pt x="294" y="36"/>
                    </a:lnTo>
                    <a:lnTo>
                      <a:pt x="294" y="48"/>
                    </a:lnTo>
                    <a:lnTo>
                      <a:pt x="288" y="60"/>
                    </a:lnTo>
                    <a:lnTo>
                      <a:pt x="288" y="72"/>
                    </a:lnTo>
                    <a:lnTo>
                      <a:pt x="306" y="78"/>
                    </a:lnTo>
                    <a:lnTo>
                      <a:pt x="324" y="78"/>
                    </a:lnTo>
                    <a:lnTo>
                      <a:pt x="336" y="84"/>
                    </a:lnTo>
                    <a:lnTo>
                      <a:pt x="336" y="96"/>
                    </a:lnTo>
                    <a:lnTo>
                      <a:pt x="324" y="108"/>
                    </a:lnTo>
                    <a:lnTo>
                      <a:pt x="324" y="120"/>
                    </a:lnTo>
                    <a:lnTo>
                      <a:pt x="330" y="132"/>
                    </a:lnTo>
                    <a:lnTo>
                      <a:pt x="348" y="138"/>
                    </a:lnTo>
                    <a:lnTo>
                      <a:pt x="360" y="150"/>
                    </a:lnTo>
                    <a:lnTo>
                      <a:pt x="348" y="162"/>
                    </a:lnTo>
                    <a:lnTo>
                      <a:pt x="336" y="168"/>
                    </a:lnTo>
                    <a:lnTo>
                      <a:pt x="330" y="180"/>
                    </a:lnTo>
                    <a:lnTo>
                      <a:pt x="336" y="198"/>
                    </a:lnTo>
                    <a:lnTo>
                      <a:pt x="342" y="216"/>
                    </a:lnTo>
                    <a:lnTo>
                      <a:pt x="348" y="228"/>
                    </a:lnTo>
                    <a:lnTo>
                      <a:pt x="336" y="240"/>
                    </a:lnTo>
                    <a:lnTo>
                      <a:pt x="318" y="240"/>
                    </a:lnTo>
                    <a:lnTo>
                      <a:pt x="306" y="246"/>
                    </a:lnTo>
                    <a:lnTo>
                      <a:pt x="306" y="258"/>
                    </a:lnTo>
                    <a:lnTo>
                      <a:pt x="312" y="282"/>
                    </a:lnTo>
                    <a:lnTo>
                      <a:pt x="306" y="294"/>
                    </a:lnTo>
                    <a:lnTo>
                      <a:pt x="294" y="294"/>
                    </a:lnTo>
                    <a:lnTo>
                      <a:pt x="276" y="288"/>
                    </a:lnTo>
                    <a:lnTo>
                      <a:pt x="264" y="288"/>
                    </a:lnTo>
                    <a:lnTo>
                      <a:pt x="258" y="300"/>
                    </a:lnTo>
                    <a:lnTo>
                      <a:pt x="258" y="318"/>
                    </a:lnTo>
                    <a:lnTo>
                      <a:pt x="252" y="330"/>
                    </a:lnTo>
                    <a:lnTo>
                      <a:pt x="234" y="324"/>
                    </a:lnTo>
                    <a:lnTo>
                      <a:pt x="222" y="312"/>
                    </a:lnTo>
                    <a:lnTo>
                      <a:pt x="210" y="312"/>
                    </a:lnTo>
                    <a:lnTo>
                      <a:pt x="204" y="324"/>
                    </a:lnTo>
                    <a:lnTo>
                      <a:pt x="198" y="336"/>
                    </a:lnTo>
                    <a:lnTo>
                      <a:pt x="186" y="348"/>
                    </a:lnTo>
                    <a:lnTo>
                      <a:pt x="174" y="336"/>
                    </a:lnTo>
                    <a:lnTo>
                      <a:pt x="162" y="318"/>
                    </a:lnTo>
                    <a:lnTo>
                      <a:pt x="156" y="312"/>
                    </a:lnTo>
                    <a:lnTo>
                      <a:pt x="144" y="318"/>
                    </a:lnTo>
                    <a:lnTo>
                      <a:pt x="132" y="330"/>
                    </a:lnTo>
                    <a:lnTo>
                      <a:pt x="120" y="336"/>
                    </a:lnTo>
                    <a:lnTo>
                      <a:pt x="108" y="324"/>
                    </a:lnTo>
                    <a:lnTo>
                      <a:pt x="108" y="306"/>
                    </a:lnTo>
                    <a:lnTo>
                      <a:pt x="102" y="300"/>
                    </a:lnTo>
                    <a:lnTo>
                      <a:pt x="90" y="300"/>
                    </a:lnTo>
                    <a:lnTo>
                      <a:pt x="84" y="306"/>
                    </a:lnTo>
                    <a:lnTo>
                      <a:pt x="72" y="306"/>
                    </a:lnTo>
                  </a:path>
                </a:pathLst>
              </a:custGeom>
              <a:noFill/>
              <a:ln w="9525">
                <a:solidFill>
                  <a:srgbClr val="FFFFFF"/>
                </a:solidFill>
                <a:prstDash val="solid"/>
                <a:round/>
                <a:headEnd/>
                <a:tailEnd/>
              </a:ln>
            </p:spPr>
            <p:txBody>
              <a:bodyPr tIns="91440" bIns="91440"/>
              <a:lstStyle/>
              <a:p>
                <a:endParaRPr lang="en-US"/>
              </a:p>
            </p:txBody>
          </p:sp>
          <p:sp>
            <p:nvSpPr>
              <p:cNvPr id="22915" name="Freeform 1326"/>
              <p:cNvSpPr>
                <a:spLocks/>
              </p:cNvSpPr>
              <p:nvPr/>
            </p:nvSpPr>
            <p:spPr bwMode="auto">
              <a:xfrm>
                <a:off x="2546" y="2453"/>
                <a:ext cx="354" cy="342"/>
              </a:xfrm>
              <a:custGeom>
                <a:avLst/>
                <a:gdLst>
                  <a:gd name="T0" fmla="*/ 48 w 354"/>
                  <a:gd name="T1" fmla="*/ 258 h 342"/>
                  <a:gd name="T2" fmla="*/ 36 w 354"/>
                  <a:gd name="T3" fmla="*/ 240 h 342"/>
                  <a:gd name="T4" fmla="*/ 6 w 354"/>
                  <a:gd name="T5" fmla="*/ 234 h 342"/>
                  <a:gd name="T6" fmla="*/ 30 w 354"/>
                  <a:gd name="T7" fmla="*/ 192 h 342"/>
                  <a:gd name="T8" fmla="*/ 6 w 354"/>
                  <a:gd name="T9" fmla="*/ 174 h 342"/>
                  <a:gd name="T10" fmla="*/ 6 w 354"/>
                  <a:gd name="T11" fmla="*/ 156 h 342"/>
                  <a:gd name="T12" fmla="*/ 24 w 354"/>
                  <a:gd name="T13" fmla="*/ 144 h 342"/>
                  <a:gd name="T14" fmla="*/ 6 w 354"/>
                  <a:gd name="T15" fmla="*/ 102 h 342"/>
                  <a:gd name="T16" fmla="*/ 30 w 354"/>
                  <a:gd name="T17" fmla="*/ 102 h 342"/>
                  <a:gd name="T18" fmla="*/ 48 w 354"/>
                  <a:gd name="T19" fmla="*/ 84 h 342"/>
                  <a:gd name="T20" fmla="*/ 42 w 354"/>
                  <a:gd name="T21" fmla="*/ 54 h 342"/>
                  <a:gd name="T22" fmla="*/ 90 w 354"/>
                  <a:gd name="T23" fmla="*/ 54 h 342"/>
                  <a:gd name="T24" fmla="*/ 96 w 354"/>
                  <a:gd name="T25" fmla="*/ 24 h 342"/>
                  <a:gd name="T26" fmla="*/ 114 w 354"/>
                  <a:gd name="T27" fmla="*/ 18 h 342"/>
                  <a:gd name="T28" fmla="*/ 138 w 354"/>
                  <a:gd name="T29" fmla="*/ 30 h 342"/>
                  <a:gd name="T30" fmla="*/ 168 w 354"/>
                  <a:gd name="T31" fmla="*/ 0 h 342"/>
                  <a:gd name="T32" fmla="*/ 186 w 354"/>
                  <a:gd name="T33" fmla="*/ 18 h 342"/>
                  <a:gd name="T34" fmla="*/ 204 w 354"/>
                  <a:gd name="T35" fmla="*/ 18 h 342"/>
                  <a:gd name="T36" fmla="*/ 234 w 354"/>
                  <a:gd name="T37" fmla="*/ 12 h 342"/>
                  <a:gd name="T38" fmla="*/ 252 w 354"/>
                  <a:gd name="T39" fmla="*/ 48 h 342"/>
                  <a:gd name="T40" fmla="*/ 294 w 354"/>
                  <a:gd name="T41" fmla="*/ 48 h 342"/>
                  <a:gd name="T42" fmla="*/ 312 w 354"/>
                  <a:gd name="T43" fmla="*/ 66 h 342"/>
                  <a:gd name="T44" fmla="*/ 300 w 354"/>
                  <a:gd name="T45" fmla="*/ 90 h 342"/>
                  <a:gd name="T46" fmla="*/ 342 w 354"/>
                  <a:gd name="T47" fmla="*/ 108 h 342"/>
                  <a:gd name="T48" fmla="*/ 330 w 354"/>
                  <a:gd name="T49" fmla="*/ 132 h 342"/>
                  <a:gd name="T50" fmla="*/ 330 w 354"/>
                  <a:gd name="T51" fmla="*/ 156 h 342"/>
                  <a:gd name="T52" fmla="*/ 354 w 354"/>
                  <a:gd name="T53" fmla="*/ 180 h 342"/>
                  <a:gd name="T54" fmla="*/ 318 w 354"/>
                  <a:gd name="T55" fmla="*/ 204 h 342"/>
                  <a:gd name="T56" fmla="*/ 330 w 354"/>
                  <a:gd name="T57" fmla="*/ 240 h 342"/>
                  <a:gd name="T58" fmla="*/ 318 w 354"/>
                  <a:gd name="T59" fmla="*/ 264 h 342"/>
                  <a:gd name="T60" fmla="*/ 288 w 354"/>
                  <a:gd name="T61" fmla="*/ 264 h 342"/>
                  <a:gd name="T62" fmla="*/ 276 w 354"/>
                  <a:gd name="T63" fmla="*/ 312 h 342"/>
                  <a:gd name="T64" fmla="*/ 246 w 354"/>
                  <a:gd name="T65" fmla="*/ 300 h 342"/>
                  <a:gd name="T66" fmla="*/ 228 w 354"/>
                  <a:gd name="T67" fmla="*/ 306 h 342"/>
                  <a:gd name="T68" fmla="*/ 216 w 354"/>
                  <a:gd name="T69" fmla="*/ 336 h 342"/>
                  <a:gd name="T70" fmla="*/ 180 w 354"/>
                  <a:gd name="T71" fmla="*/ 312 h 342"/>
                  <a:gd name="T72" fmla="*/ 162 w 354"/>
                  <a:gd name="T73" fmla="*/ 336 h 342"/>
                  <a:gd name="T74" fmla="*/ 138 w 354"/>
                  <a:gd name="T75" fmla="*/ 336 h 342"/>
                  <a:gd name="T76" fmla="*/ 120 w 354"/>
                  <a:gd name="T77" fmla="*/ 306 h 342"/>
                  <a:gd name="T78" fmla="*/ 84 w 354"/>
                  <a:gd name="T79" fmla="*/ 318 h 342"/>
                  <a:gd name="T80" fmla="*/ 78 w 354"/>
                  <a:gd name="T81" fmla="*/ 294 h 342"/>
                  <a:gd name="T82" fmla="*/ 66 w 354"/>
                  <a:gd name="T83" fmla="*/ 282 h 342"/>
                  <a:gd name="T84" fmla="*/ 42 w 354"/>
                  <a:gd name="T85" fmla="*/ 288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342"/>
                  <a:gd name="T131" fmla="*/ 354 w 354"/>
                  <a:gd name="T132" fmla="*/ 342 h 3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342">
                    <a:moveTo>
                      <a:pt x="42" y="288"/>
                    </a:moveTo>
                    <a:lnTo>
                      <a:pt x="36" y="276"/>
                    </a:lnTo>
                    <a:lnTo>
                      <a:pt x="48" y="258"/>
                    </a:lnTo>
                    <a:lnTo>
                      <a:pt x="48" y="246"/>
                    </a:lnTo>
                    <a:lnTo>
                      <a:pt x="36" y="240"/>
                    </a:lnTo>
                    <a:lnTo>
                      <a:pt x="18" y="234"/>
                    </a:lnTo>
                    <a:lnTo>
                      <a:pt x="6" y="234"/>
                    </a:lnTo>
                    <a:lnTo>
                      <a:pt x="12" y="222"/>
                    </a:lnTo>
                    <a:lnTo>
                      <a:pt x="24" y="204"/>
                    </a:lnTo>
                    <a:lnTo>
                      <a:pt x="30" y="192"/>
                    </a:lnTo>
                    <a:lnTo>
                      <a:pt x="18" y="180"/>
                    </a:lnTo>
                    <a:lnTo>
                      <a:pt x="6" y="174"/>
                    </a:lnTo>
                    <a:lnTo>
                      <a:pt x="0" y="168"/>
                    </a:lnTo>
                    <a:lnTo>
                      <a:pt x="6" y="156"/>
                    </a:lnTo>
                    <a:lnTo>
                      <a:pt x="18" y="150"/>
                    </a:lnTo>
                    <a:lnTo>
                      <a:pt x="24" y="144"/>
                    </a:lnTo>
                    <a:lnTo>
                      <a:pt x="18" y="126"/>
                    </a:lnTo>
                    <a:lnTo>
                      <a:pt x="12" y="114"/>
                    </a:lnTo>
                    <a:lnTo>
                      <a:pt x="6" y="102"/>
                    </a:lnTo>
                    <a:lnTo>
                      <a:pt x="18" y="102"/>
                    </a:lnTo>
                    <a:lnTo>
                      <a:pt x="30" y="102"/>
                    </a:lnTo>
                    <a:lnTo>
                      <a:pt x="48" y="96"/>
                    </a:lnTo>
                    <a:lnTo>
                      <a:pt x="48" y="84"/>
                    </a:lnTo>
                    <a:lnTo>
                      <a:pt x="42" y="66"/>
                    </a:lnTo>
                    <a:lnTo>
                      <a:pt x="42" y="54"/>
                    </a:lnTo>
                    <a:lnTo>
                      <a:pt x="60" y="54"/>
                    </a:lnTo>
                    <a:lnTo>
                      <a:pt x="78" y="54"/>
                    </a:lnTo>
                    <a:lnTo>
                      <a:pt x="90" y="54"/>
                    </a:lnTo>
                    <a:lnTo>
                      <a:pt x="96" y="42"/>
                    </a:lnTo>
                    <a:lnTo>
                      <a:pt x="96" y="24"/>
                    </a:lnTo>
                    <a:lnTo>
                      <a:pt x="102" y="12"/>
                    </a:lnTo>
                    <a:lnTo>
                      <a:pt x="114" y="18"/>
                    </a:lnTo>
                    <a:lnTo>
                      <a:pt x="126" y="30"/>
                    </a:lnTo>
                    <a:lnTo>
                      <a:pt x="138" y="30"/>
                    </a:lnTo>
                    <a:lnTo>
                      <a:pt x="150" y="24"/>
                    </a:lnTo>
                    <a:lnTo>
                      <a:pt x="162" y="6"/>
                    </a:lnTo>
                    <a:lnTo>
                      <a:pt x="168" y="0"/>
                    </a:lnTo>
                    <a:lnTo>
                      <a:pt x="180" y="6"/>
                    </a:lnTo>
                    <a:lnTo>
                      <a:pt x="186" y="18"/>
                    </a:lnTo>
                    <a:lnTo>
                      <a:pt x="192" y="24"/>
                    </a:lnTo>
                    <a:lnTo>
                      <a:pt x="204" y="18"/>
                    </a:lnTo>
                    <a:lnTo>
                      <a:pt x="222" y="12"/>
                    </a:lnTo>
                    <a:lnTo>
                      <a:pt x="234" y="12"/>
                    </a:lnTo>
                    <a:lnTo>
                      <a:pt x="246" y="18"/>
                    </a:lnTo>
                    <a:lnTo>
                      <a:pt x="246" y="36"/>
                    </a:lnTo>
                    <a:lnTo>
                      <a:pt x="252" y="48"/>
                    </a:lnTo>
                    <a:lnTo>
                      <a:pt x="270" y="48"/>
                    </a:lnTo>
                    <a:lnTo>
                      <a:pt x="294" y="48"/>
                    </a:lnTo>
                    <a:lnTo>
                      <a:pt x="312" y="54"/>
                    </a:lnTo>
                    <a:lnTo>
                      <a:pt x="312" y="66"/>
                    </a:lnTo>
                    <a:lnTo>
                      <a:pt x="300" y="78"/>
                    </a:lnTo>
                    <a:lnTo>
                      <a:pt x="300" y="90"/>
                    </a:lnTo>
                    <a:lnTo>
                      <a:pt x="312" y="96"/>
                    </a:lnTo>
                    <a:lnTo>
                      <a:pt x="330" y="102"/>
                    </a:lnTo>
                    <a:lnTo>
                      <a:pt x="342" y="108"/>
                    </a:lnTo>
                    <a:lnTo>
                      <a:pt x="342" y="120"/>
                    </a:lnTo>
                    <a:lnTo>
                      <a:pt x="330" y="132"/>
                    </a:lnTo>
                    <a:lnTo>
                      <a:pt x="324" y="144"/>
                    </a:lnTo>
                    <a:lnTo>
                      <a:pt x="330" y="156"/>
                    </a:lnTo>
                    <a:lnTo>
                      <a:pt x="348" y="168"/>
                    </a:lnTo>
                    <a:lnTo>
                      <a:pt x="354" y="180"/>
                    </a:lnTo>
                    <a:lnTo>
                      <a:pt x="342" y="186"/>
                    </a:lnTo>
                    <a:lnTo>
                      <a:pt x="330" y="198"/>
                    </a:lnTo>
                    <a:lnTo>
                      <a:pt x="318" y="204"/>
                    </a:lnTo>
                    <a:lnTo>
                      <a:pt x="318" y="222"/>
                    </a:lnTo>
                    <a:lnTo>
                      <a:pt x="330" y="240"/>
                    </a:lnTo>
                    <a:lnTo>
                      <a:pt x="330" y="258"/>
                    </a:lnTo>
                    <a:lnTo>
                      <a:pt x="318" y="264"/>
                    </a:lnTo>
                    <a:lnTo>
                      <a:pt x="300" y="264"/>
                    </a:lnTo>
                    <a:lnTo>
                      <a:pt x="288" y="264"/>
                    </a:lnTo>
                    <a:lnTo>
                      <a:pt x="282" y="282"/>
                    </a:lnTo>
                    <a:lnTo>
                      <a:pt x="282" y="300"/>
                    </a:lnTo>
                    <a:lnTo>
                      <a:pt x="276" y="312"/>
                    </a:lnTo>
                    <a:lnTo>
                      <a:pt x="264" y="312"/>
                    </a:lnTo>
                    <a:lnTo>
                      <a:pt x="246" y="300"/>
                    </a:lnTo>
                    <a:lnTo>
                      <a:pt x="234" y="300"/>
                    </a:lnTo>
                    <a:lnTo>
                      <a:pt x="228" y="306"/>
                    </a:lnTo>
                    <a:lnTo>
                      <a:pt x="222" y="324"/>
                    </a:lnTo>
                    <a:lnTo>
                      <a:pt x="216" y="336"/>
                    </a:lnTo>
                    <a:lnTo>
                      <a:pt x="198" y="330"/>
                    </a:lnTo>
                    <a:lnTo>
                      <a:pt x="192" y="318"/>
                    </a:lnTo>
                    <a:lnTo>
                      <a:pt x="180" y="312"/>
                    </a:lnTo>
                    <a:lnTo>
                      <a:pt x="168" y="324"/>
                    </a:lnTo>
                    <a:lnTo>
                      <a:pt x="162" y="336"/>
                    </a:lnTo>
                    <a:lnTo>
                      <a:pt x="150" y="342"/>
                    </a:lnTo>
                    <a:lnTo>
                      <a:pt x="138" y="336"/>
                    </a:lnTo>
                    <a:lnTo>
                      <a:pt x="132" y="318"/>
                    </a:lnTo>
                    <a:lnTo>
                      <a:pt x="120" y="306"/>
                    </a:lnTo>
                    <a:lnTo>
                      <a:pt x="108" y="306"/>
                    </a:lnTo>
                    <a:lnTo>
                      <a:pt x="102" y="318"/>
                    </a:lnTo>
                    <a:lnTo>
                      <a:pt x="84" y="318"/>
                    </a:lnTo>
                    <a:lnTo>
                      <a:pt x="78" y="312"/>
                    </a:lnTo>
                    <a:lnTo>
                      <a:pt x="78" y="294"/>
                    </a:lnTo>
                    <a:lnTo>
                      <a:pt x="78" y="282"/>
                    </a:lnTo>
                    <a:lnTo>
                      <a:pt x="66" y="282"/>
                    </a:lnTo>
                    <a:lnTo>
                      <a:pt x="54" y="288"/>
                    </a:lnTo>
                    <a:lnTo>
                      <a:pt x="42" y="288"/>
                    </a:lnTo>
                    <a:close/>
                  </a:path>
                </a:pathLst>
              </a:custGeom>
              <a:noFill/>
              <a:ln w="9525">
                <a:noFill/>
                <a:round/>
                <a:headEnd/>
                <a:tailEnd/>
              </a:ln>
            </p:spPr>
            <p:txBody>
              <a:bodyPr tIns="91440" bIns="91440"/>
              <a:lstStyle/>
              <a:p>
                <a:endParaRPr lang="en-US"/>
              </a:p>
            </p:txBody>
          </p:sp>
          <p:sp>
            <p:nvSpPr>
              <p:cNvPr id="22916" name="Freeform 1327"/>
              <p:cNvSpPr>
                <a:spLocks/>
              </p:cNvSpPr>
              <p:nvPr/>
            </p:nvSpPr>
            <p:spPr bwMode="auto">
              <a:xfrm>
                <a:off x="2546" y="2453"/>
                <a:ext cx="354" cy="342"/>
              </a:xfrm>
              <a:custGeom>
                <a:avLst/>
                <a:gdLst>
                  <a:gd name="T0" fmla="*/ 48 w 354"/>
                  <a:gd name="T1" fmla="*/ 258 h 342"/>
                  <a:gd name="T2" fmla="*/ 36 w 354"/>
                  <a:gd name="T3" fmla="*/ 240 h 342"/>
                  <a:gd name="T4" fmla="*/ 6 w 354"/>
                  <a:gd name="T5" fmla="*/ 234 h 342"/>
                  <a:gd name="T6" fmla="*/ 30 w 354"/>
                  <a:gd name="T7" fmla="*/ 192 h 342"/>
                  <a:gd name="T8" fmla="*/ 6 w 354"/>
                  <a:gd name="T9" fmla="*/ 174 h 342"/>
                  <a:gd name="T10" fmla="*/ 6 w 354"/>
                  <a:gd name="T11" fmla="*/ 156 h 342"/>
                  <a:gd name="T12" fmla="*/ 24 w 354"/>
                  <a:gd name="T13" fmla="*/ 144 h 342"/>
                  <a:gd name="T14" fmla="*/ 6 w 354"/>
                  <a:gd name="T15" fmla="*/ 102 h 342"/>
                  <a:gd name="T16" fmla="*/ 30 w 354"/>
                  <a:gd name="T17" fmla="*/ 102 h 342"/>
                  <a:gd name="T18" fmla="*/ 48 w 354"/>
                  <a:gd name="T19" fmla="*/ 84 h 342"/>
                  <a:gd name="T20" fmla="*/ 42 w 354"/>
                  <a:gd name="T21" fmla="*/ 54 h 342"/>
                  <a:gd name="T22" fmla="*/ 90 w 354"/>
                  <a:gd name="T23" fmla="*/ 54 h 342"/>
                  <a:gd name="T24" fmla="*/ 96 w 354"/>
                  <a:gd name="T25" fmla="*/ 24 h 342"/>
                  <a:gd name="T26" fmla="*/ 114 w 354"/>
                  <a:gd name="T27" fmla="*/ 18 h 342"/>
                  <a:gd name="T28" fmla="*/ 138 w 354"/>
                  <a:gd name="T29" fmla="*/ 30 h 342"/>
                  <a:gd name="T30" fmla="*/ 168 w 354"/>
                  <a:gd name="T31" fmla="*/ 0 h 342"/>
                  <a:gd name="T32" fmla="*/ 186 w 354"/>
                  <a:gd name="T33" fmla="*/ 18 h 342"/>
                  <a:gd name="T34" fmla="*/ 204 w 354"/>
                  <a:gd name="T35" fmla="*/ 18 h 342"/>
                  <a:gd name="T36" fmla="*/ 234 w 354"/>
                  <a:gd name="T37" fmla="*/ 12 h 342"/>
                  <a:gd name="T38" fmla="*/ 252 w 354"/>
                  <a:gd name="T39" fmla="*/ 48 h 342"/>
                  <a:gd name="T40" fmla="*/ 294 w 354"/>
                  <a:gd name="T41" fmla="*/ 48 h 342"/>
                  <a:gd name="T42" fmla="*/ 312 w 354"/>
                  <a:gd name="T43" fmla="*/ 66 h 342"/>
                  <a:gd name="T44" fmla="*/ 300 w 354"/>
                  <a:gd name="T45" fmla="*/ 90 h 342"/>
                  <a:gd name="T46" fmla="*/ 342 w 354"/>
                  <a:gd name="T47" fmla="*/ 108 h 342"/>
                  <a:gd name="T48" fmla="*/ 330 w 354"/>
                  <a:gd name="T49" fmla="*/ 132 h 342"/>
                  <a:gd name="T50" fmla="*/ 330 w 354"/>
                  <a:gd name="T51" fmla="*/ 156 h 342"/>
                  <a:gd name="T52" fmla="*/ 354 w 354"/>
                  <a:gd name="T53" fmla="*/ 180 h 342"/>
                  <a:gd name="T54" fmla="*/ 318 w 354"/>
                  <a:gd name="T55" fmla="*/ 204 h 342"/>
                  <a:gd name="T56" fmla="*/ 330 w 354"/>
                  <a:gd name="T57" fmla="*/ 240 h 342"/>
                  <a:gd name="T58" fmla="*/ 318 w 354"/>
                  <a:gd name="T59" fmla="*/ 264 h 342"/>
                  <a:gd name="T60" fmla="*/ 288 w 354"/>
                  <a:gd name="T61" fmla="*/ 264 h 342"/>
                  <a:gd name="T62" fmla="*/ 276 w 354"/>
                  <a:gd name="T63" fmla="*/ 312 h 342"/>
                  <a:gd name="T64" fmla="*/ 246 w 354"/>
                  <a:gd name="T65" fmla="*/ 300 h 342"/>
                  <a:gd name="T66" fmla="*/ 228 w 354"/>
                  <a:gd name="T67" fmla="*/ 306 h 342"/>
                  <a:gd name="T68" fmla="*/ 216 w 354"/>
                  <a:gd name="T69" fmla="*/ 336 h 342"/>
                  <a:gd name="T70" fmla="*/ 180 w 354"/>
                  <a:gd name="T71" fmla="*/ 312 h 342"/>
                  <a:gd name="T72" fmla="*/ 162 w 354"/>
                  <a:gd name="T73" fmla="*/ 336 h 342"/>
                  <a:gd name="T74" fmla="*/ 138 w 354"/>
                  <a:gd name="T75" fmla="*/ 336 h 342"/>
                  <a:gd name="T76" fmla="*/ 120 w 354"/>
                  <a:gd name="T77" fmla="*/ 306 h 342"/>
                  <a:gd name="T78" fmla="*/ 84 w 354"/>
                  <a:gd name="T79" fmla="*/ 318 h 342"/>
                  <a:gd name="T80" fmla="*/ 78 w 354"/>
                  <a:gd name="T81" fmla="*/ 294 h 342"/>
                  <a:gd name="T82" fmla="*/ 66 w 354"/>
                  <a:gd name="T83" fmla="*/ 282 h 342"/>
                  <a:gd name="T84" fmla="*/ 42 w 354"/>
                  <a:gd name="T85" fmla="*/ 288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342"/>
                  <a:gd name="T131" fmla="*/ 354 w 354"/>
                  <a:gd name="T132" fmla="*/ 342 h 3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342">
                    <a:moveTo>
                      <a:pt x="42" y="288"/>
                    </a:moveTo>
                    <a:lnTo>
                      <a:pt x="36" y="276"/>
                    </a:lnTo>
                    <a:lnTo>
                      <a:pt x="48" y="258"/>
                    </a:lnTo>
                    <a:lnTo>
                      <a:pt x="48" y="246"/>
                    </a:lnTo>
                    <a:lnTo>
                      <a:pt x="36" y="240"/>
                    </a:lnTo>
                    <a:lnTo>
                      <a:pt x="18" y="234"/>
                    </a:lnTo>
                    <a:lnTo>
                      <a:pt x="6" y="234"/>
                    </a:lnTo>
                    <a:lnTo>
                      <a:pt x="12" y="222"/>
                    </a:lnTo>
                    <a:lnTo>
                      <a:pt x="24" y="204"/>
                    </a:lnTo>
                    <a:lnTo>
                      <a:pt x="30" y="192"/>
                    </a:lnTo>
                    <a:lnTo>
                      <a:pt x="18" y="180"/>
                    </a:lnTo>
                    <a:lnTo>
                      <a:pt x="6" y="174"/>
                    </a:lnTo>
                    <a:lnTo>
                      <a:pt x="0" y="168"/>
                    </a:lnTo>
                    <a:lnTo>
                      <a:pt x="6" y="156"/>
                    </a:lnTo>
                    <a:lnTo>
                      <a:pt x="18" y="150"/>
                    </a:lnTo>
                    <a:lnTo>
                      <a:pt x="24" y="144"/>
                    </a:lnTo>
                    <a:lnTo>
                      <a:pt x="18" y="126"/>
                    </a:lnTo>
                    <a:lnTo>
                      <a:pt x="12" y="114"/>
                    </a:lnTo>
                    <a:lnTo>
                      <a:pt x="6" y="102"/>
                    </a:lnTo>
                    <a:lnTo>
                      <a:pt x="18" y="102"/>
                    </a:lnTo>
                    <a:lnTo>
                      <a:pt x="30" y="102"/>
                    </a:lnTo>
                    <a:lnTo>
                      <a:pt x="48" y="96"/>
                    </a:lnTo>
                    <a:lnTo>
                      <a:pt x="48" y="84"/>
                    </a:lnTo>
                    <a:lnTo>
                      <a:pt x="42" y="66"/>
                    </a:lnTo>
                    <a:lnTo>
                      <a:pt x="42" y="54"/>
                    </a:lnTo>
                    <a:lnTo>
                      <a:pt x="60" y="54"/>
                    </a:lnTo>
                    <a:lnTo>
                      <a:pt x="78" y="54"/>
                    </a:lnTo>
                    <a:lnTo>
                      <a:pt x="90" y="54"/>
                    </a:lnTo>
                    <a:lnTo>
                      <a:pt x="96" y="42"/>
                    </a:lnTo>
                    <a:lnTo>
                      <a:pt x="96" y="24"/>
                    </a:lnTo>
                    <a:lnTo>
                      <a:pt x="102" y="12"/>
                    </a:lnTo>
                    <a:lnTo>
                      <a:pt x="114" y="18"/>
                    </a:lnTo>
                    <a:lnTo>
                      <a:pt x="126" y="30"/>
                    </a:lnTo>
                    <a:lnTo>
                      <a:pt x="138" y="30"/>
                    </a:lnTo>
                    <a:lnTo>
                      <a:pt x="150" y="24"/>
                    </a:lnTo>
                    <a:lnTo>
                      <a:pt x="162" y="6"/>
                    </a:lnTo>
                    <a:lnTo>
                      <a:pt x="168" y="0"/>
                    </a:lnTo>
                    <a:lnTo>
                      <a:pt x="180" y="6"/>
                    </a:lnTo>
                    <a:lnTo>
                      <a:pt x="186" y="18"/>
                    </a:lnTo>
                    <a:lnTo>
                      <a:pt x="192" y="24"/>
                    </a:lnTo>
                    <a:lnTo>
                      <a:pt x="204" y="18"/>
                    </a:lnTo>
                    <a:lnTo>
                      <a:pt x="222" y="12"/>
                    </a:lnTo>
                    <a:lnTo>
                      <a:pt x="234" y="12"/>
                    </a:lnTo>
                    <a:lnTo>
                      <a:pt x="246" y="18"/>
                    </a:lnTo>
                    <a:lnTo>
                      <a:pt x="246" y="36"/>
                    </a:lnTo>
                    <a:lnTo>
                      <a:pt x="252" y="48"/>
                    </a:lnTo>
                    <a:lnTo>
                      <a:pt x="270" y="48"/>
                    </a:lnTo>
                    <a:lnTo>
                      <a:pt x="294" y="48"/>
                    </a:lnTo>
                    <a:lnTo>
                      <a:pt x="312" y="54"/>
                    </a:lnTo>
                    <a:lnTo>
                      <a:pt x="312" y="66"/>
                    </a:lnTo>
                    <a:lnTo>
                      <a:pt x="300" y="78"/>
                    </a:lnTo>
                    <a:lnTo>
                      <a:pt x="300" y="90"/>
                    </a:lnTo>
                    <a:lnTo>
                      <a:pt x="312" y="96"/>
                    </a:lnTo>
                    <a:lnTo>
                      <a:pt x="330" y="102"/>
                    </a:lnTo>
                    <a:lnTo>
                      <a:pt x="342" y="108"/>
                    </a:lnTo>
                    <a:lnTo>
                      <a:pt x="342" y="120"/>
                    </a:lnTo>
                    <a:lnTo>
                      <a:pt x="330" y="132"/>
                    </a:lnTo>
                    <a:lnTo>
                      <a:pt x="324" y="144"/>
                    </a:lnTo>
                    <a:lnTo>
                      <a:pt x="330" y="156"/>
                    </a:lnTo>
                    <a:lnTo>
                      <a:pt x="348" y="168"/>
                    </a:lnTo>
                    <a:lnTo>
                      <a:pt x="354" y="180"/>
                    </a:lnTo>
                    <a:lnTo>
                      <a:pt x="342" y="186"/>
                    </a:lnTo>
                    <a:lnTo>
                      <a:pt x="330" y="198"/>
                    </a:lnTo>
                    <a:lnTo>
                      <a:pt x="318" y="204"/>
                    </a:lnTo>
                    <a:lnTo>
                      <a:pt x="318" y="222"/>
                    </a:lnTo>
                    <a:lnTo>
                      <a:pt x="330" y="240"/>
                    </a:lnTo>
                    <a:lnTo>
                      <a:pt x="330" y="258"/>
                    </a:lnTo>
                    <a:lnTo>
                      <a:pt x="318" y="264"/>
                    </a:lnTo>
                    <a:lnTo>
                      <a:pt x="300" y="264"/>
                    </a:lnTo>
                    <a:lnTo>
                      <a:pt x="288" y="264"/>
                    </a:lnTo>
                    <a:lnTo>
                      <a:pt x="282" y="282"/>
                    </a:lnTo>
                    <a:lnTo>
                      <a:pt x="282" y="300"/>
                    </a:lnTo>
                    <a:lnTo>
                      <a:pt x="276" y="312"/>
                    </a:lnTo>
                    <a:lnTo>
                      <a:pt x="264" y="312"/>
                    </a:lnTo>
                    <a:lnTo>
                      <a:pt x="246" y="300"/>
                    </a:lnTo>
                    <a:lnTo>
                      <a:pt x="234" y="300"/>
                    </a:lnTo>
                    <a:lnTo>
                      <a:pt x="228" y="306"/>
                    </a:lnTo>
                    <a:lnTo>
                      <a:pt x="222" y="324"/>
                    </a:lnTo>
                    <a:lnTo>
                      <a:pt x="216" y="336"/>
                    </a:lnTo>
                    <a:lnTo>
                      <a:pt x="198" y="330"/>
                    </a:lnTo>
                    <a:lnTo>
                      <a:pt x="192" y="318"/>
                    </a:lnTo>
                    <a:lnTo>
                      <a:pt x="180" y="312"/>
                    </a:lnTo>
                    <a:lnTo>
                      <a:pt x="168" y="324"/>
                    </a:lnTo>
                    <a:lnTo>
                      <a:pt x="162" y="336"/>
                    </a:lnTo>
                    <a:lnTo>
                      <a:pt x="150" y="342"/>
                    </a:lnTo>
                    <a:lnTo>
                      <a:pt x="138" y="336"/>
                    </a:lnTo>
                    <a:lnTo>
                      <a:pt x="132" y="318"/>
                    </a:lnTo>
                    <a:lnTo>
                      <a:pt x="120" y="306"/>
                    </a:lnTo>
                    <a:lnTo>
                      <a:pt x="108" y="306"/>
                    </a:lnTo>
                    <a:lnTo>
                      <a:pt x="102" y="318"/>
                    </a:lnTo>
                    <a:lnTo>
                      <a:pt x="84" y="318"/>
                    </a:lnTo>
                    <a:lnTo>
                      <a:pt x="78" y="312"/>
                    </a:lnTo>
                    <a:lnTo>
                      <a:pt x="78" y="294"/>
                    </a:lnTo>
                    <a:lnTo>
                      <a:pt x="78" y="282"/>
                    </a:lnTo>
                    <a:lnTo>
                      <a:pt x="66" y="282"/>
                    </a:lnTo>
                    <a:lnTo>
                      <a:pt x="54" y="288"/>
                    </a:lnTo>
                    <a:lnTo>
                      <a:pt x="42" y="288"/>
                    </a:lnTo>
                  </a:path>
                </a:pathLst>
              </a:custGeom>
              <a:noFill/>
              <a:ln w="9525">
                <a:solidFill>
                  <a:srgbClr val="FFFFFF"/>
                </a:solidFill>
                <a:prstDash val="solid"/>
                <a:round/>
                <a:headEnd/>
                <a:tailEnd/>
              </a:ln>
            </p:spPr>
            <p:txBody>
              <a:bodyPr tIns="91440" bIns="91440"/>
              <a:lstStyle/>
              <a:p>
                <a:endParaRPr lang="en-US"/>
              </a:p>
            </p:txBody>
          </p:sp>
          <p:sp>
            <p:nvSpPr>
              <p:cNvPr id="22917" name="Freeform 1328"/>
              <p:cNvSpPr>
                <a:spLocks/>
              </p:cNvSpPr>
              <p:nvPr/>
            </p:nvSpPr>
            <p:spPr bwMode="auto">
              <a:xfrm>
                <a:off x="2954" y="2567"/>
                <a:ext cx="396" cy="36"/>
              </a:xfrm>
              <a:custGeom>
                <a:avLst/>
                <a:gdLst>
                  <a:gd name="T0" fmla="*/ 384 w 396"/>
                  <a:gd name="T1" fmla="*/ 24 h 36"/>
                  <a:gd name="T2" fmla="*/ 354 w 396"/>
                  <a:gd name="T3" fmla="*/ 0 h 36"/>
                  <a:gd name="T4" fmla="*/ 348 w 396"/>
                  <a:gd name="T5" fmla="*/ 6 h 36"/>
                  <a:gd name="T6" fmla="*/ 324 w 396"/>
                  <a:gd name="T7" fmla="*/ 30 h 36"/>
                  <a:gd name="T8" fmla="*/ 312 w 396"/>
                  <a:gd name="T9" fmla="*/ 24 h 36"/>
                  <a:gd name="T10" fmla="*/ 282 w 396"/>
                  <a:gd name="T11" fmla="*/ 0 h 36"/>
                  <a:gd name="T12" fmla="*/ 264 w 396"/>
                  <a:gd name="T13" fmla="*/ 6 h 36"/>
                  <a:gd name="T14" fmla="*/ 240 w 396"/>
                  <a:gd name="T15" fmla="*/ 30 h 36"/>
                  <a:gd name="T16" fmla="*/ 228 w 396"/>
                  <a:gd name="T17" fmla="*/ 24 h 36"/>
                  <a:gd name="T18" fmla="*/ 198 w 396"/>
                  <a:gd name="T19" fmla="*/ 0 h 36"/>
                  <a:gd name="T20" fmla="*/ 180 w 396"/>
                  <a:gd name="T21" fmla="*/ 12 h 36"/>
                  <a:gd name="T22" fmla="*/ 156 w 396"/>
                  <a:gd name="T23" fmla="*/ 30 h 36"/>
                  <a:gd name="T24" fmla="*/ 144 w 396"/>
                  <a:gd name="T25" fmla="*/ 24 h 36"/>
                  <a:gd name="T26" fmla="*/ 114 w 396"/>
                  <a:gd name="T27" fmla="*/ 0 h 36"/>
                  <a:gd name="T28" fmla="*/ 102 w 396"/>
                  <a:gd name="T29" fmla="*/ 12 h 36"/>
                  <a:gd name="T30" fmla="*/ 66 w 396"/>
                  <a:gd name="T31" fmla="*/ 36 h 36"/>
                  <a:gd name="T32" fmla="*/ 48 w 396"/>
                  <a:gd name="T33" fmla="*/ 24 h 36"/>
                  <a:gd name="T34" fmla="*/ 24 w 396"/>
                  <a:gd name="T35" fmla="*/ 0 h 36"/>
                  <a:gd name="T36" fmla="*/ 0 w 396"/>
                  <a:gd name="T37" fmla="*/ 0 h 36"/>
                  <a:gd name="T38" fmla="*/ 6 w 396"/>
                  <a:gd name="T39" fmla="*/ 6 h 36"/>
                  <a:gd name="T40" fmla="*/ 36 w 396"/>
                  <a:gd name="T41" fmla="*/ 36 h 36"/>
                  <a:gd name="T42" fmla="*/ 54 w 396"/>
                  <a:gd name="T43" fmla="*/ 24 h 36"/>
                  <a:gd name="T44" fmla="*/ 90 w 396"/>
                  <a:gd name="T45" fmla="*/ 0 h 36"/>
                  <a:gd name="T46" fmla="*/ 102 w 396"/>
                  <a:gd name="T47" fmla="*/ 6 h 36"/>
                  <a:gd name="T48" fmla="*/ 132 w 396"/>
                  <a:gd name="T49" fmla="*/ 30 h 36"/>
                  <a:gd name="T50" fmla="*/ 144 w 396"/>
                  <a:gd name="T51" fmla="*/ 24 h 36"/>
                  <a:gd name="T52" fmla="*/ 168 w 396"/>
                  <a:gd name="T53" fmla="*/ 0 h 36"/>
                  <a:gd name="T54" fmla="*/ 186 w 396"/>
                  <a:gd name="T55" fmla="*/ 6 h 36"/>
                  <a:gd name="T56" fmla="*/ 210 w 396"/>
                  <a:gd name="T57" fmla="*/ 30 h 36"/>
                  <a:gd name="T58" fmla="*/ 228 w 396"/>
                  <a:gd name="T59" fmla="*/ 24 h 36"/>
                  <a:gd name="T60" fmla="*/ 252 w 396"/>
                  <a:gd name="T61" fmla="*/ 0 h 36"/>
                  <a:gd name="T62" fmla="*/ 270 w 396"/>
                  <a:gd name="T63" fmla="*/ 6 h 36"/>
                  <a:gd name="T64" fmla="*/ 300 w 396"/>
                  <a:gd name="T65" fmla="*/ 30 h 36"/>
                  <a:gd name="T66" fmla="*/ 312 w 396"/>
                  <a:gd name="T67" fmla="*/ 24 h 36"/>
                  <a:gd name="T68" fmla="*/ 330 w 396"/>
                  <a:gd name="T69" fmla="*/ 0 h 36"/>
                  <a:gd name="T70" fmla="*/ 342 w 396"/>
                  <a:gd name="T71" fmla="*/ 6 h 36"/>
                  <a:gd name="T72" fmla="*/ 366 w 396"/>
                  <a:gd name="T73" fmla="*/ 30 h 36"/>
                  <a:gd name="T74" fmla="*/ 372 w 396"/>
                  <a:gd name="T75" fmla="*/ 30 h 36"/>
                  <a:gd name="T76" fmla="*/ 396 w 396"/>
                  <a:gd name="T77" fmla="*/ 30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6"/>
                  <a:gd name="T118" fmla="*/ 0 h 36"/>
                  <a:gd name="T119" fmla="*/ 396 w 39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6" h="36">
                    <a:moveTo>
                      <a:pt x="396" y="30"/>
                    </a:moveTo>
                    <a:lnTo>
                      <a:pt x="384" y="24"/>
                    </a:lnTo>
                    <a:lnTo>
                      <a:pt x="372" y="6"/>
                    </a:lnTo>
                    <a:lnTo>
                      <a:pt x="354" y="0"/>
                    </a:lnTo>
                    <a:lnTo>
                      <a:pt x="348" y="6"/>
                    </a:lnTo>
                    <a:lnTo>
                      <a:pt x="336" y="24"/>
                    </a:lnTo>
                    <a:lnTo>
                      <a:pt x="324" y="30"/>
                    </a:lnTo>
                    <a:lnTo>
                      <a:pt x="312" y="24"/>
                    </a:lnTo>
                    <a:lnTo>
                      <a:pt x="294" y="6"/>
                    </a:lnTo>
                    <a:lnTo>
                      <a:pt x="282" y="0"/>
                    </a:lnTo>
                    <a:lnTo>
                      <a:pt x="264" y="6"/>
                    </a:lnTo>
                    <a:lnTo>
                      <a:pt x="252" y="24"/>
                    </a:lnTo>
                    <a:lnTo>
                      <a:pt x="240" y="30"/>
                    </a:lnTo>
                    <a:lnTo>
                      <a:pt x="228" y="24"/>
                    </a:lnTo>
                    <a:lnTo>
                      <a:pt x="216" y="6"/>
                    </a:lnTo>
                    <a:lnTo>
                      <a:pt x="198" y="0"/>
                    </a:lnTo>
                    <a:lnTo>
                      <a:pt x="180" y="12"/>
                    </a:lnTo>
                    <a:lnTo>
                      <a:pt x="168" y="24"/>
                    </a:lnTo>
                    <a:lnTo>
                      <a:pt x="156" y="30"/>
                    </a:lnTo>
                    <a:lnTo>
                      <a:pt x="144" y="24"/>
                    </a:lnTo>
                    <a:lnTo>
                      <a:pt x="132" y="6"/>
                    </a:lnTo>
                    <a:lnTo>
                      <a:pt x="114" y="0"/>
                    </a:lnTo>
                    <a:lnTo>
                      <a:pt x="102" y="12"/>
                    </a:lnTo>
                    <a:lnTo>
                      <a:pt x="84" y="24"/>
                    </a:lnTo>
                    <a:lnTo>
                      <a:pt x="66" y="36"/>
                    </a:lnTo>
                    <a:lnTo>
                      <a:pt x="48" y="24"/>
                    </a:lnTo>
                    <a:lnTo>
                      <a:pt x="30" y="6"/>
                    </a:lnTo>
                    <a:lnTo>
                      <a:pt x="24" y="0"/>
                    </a:lnTo>
                    <a:lnTo>
                      <a:pt x="0" y="0"/>
                    </a:lnTo>
                    <a:lnTo>
                      <a:pt x="6" y="6"/>
                    </a:lnTo>
                    <a:lnTo>
                      <a:pt x="18" y="24"/>
                    </a:lnTo>
                    <a:lnTo>
                      <a:pt x="36" y="36"/>
                    </a:lnTo>
                    <a:lnTo>
                      <a:pt x="54" y="24"/>
                    </a:lnTo>
                    <a:lnTo>
                      <a:pt x="72" y="12"/>
                    </a:lnTo>
                    <a:lnTo>
                      <a:pt x="90" y="0"/>
                    </a:lnTo>
                    <a:lnTo>
                      <a:pt x="102" y="6"/>
                    </a:lnTo>
                    <a:lnTo>
                      <a:pt x="114" y="24"/>
                    </a:lnTo>
                    <a:lnTo>
                      <a:pt x="132" y="30"/>
                    </a:lnTo>
                    <a:lnTo>
                      <a:pt x="144" y="24"/>
                    </a:lnTo>
                    <a:lnTo>
                      <a:pt x="156" y="12"/>
                    </a:lnTo>
                    <a:lnTo>
                      <a:pt x="168" y="0"/>
                    </a:lnTo>
                    <a:lnTo>
                      <a:pt x="186" y="6"/>
                    </a:lnTo>
                    <a:lnTo>
                      <a:pt x="198" y="24"/>
                    </a:lnTo>
                    <a:lnTo>
                      <a:pt x="210" y="30"/>
                    </a:lnTo>
                    <a:lnTo>
                      <a:pt x="228" y="24"/>
                    </a:lnTo>
                    <a:lnTo>
                      <a:pt x="240" y="6"/>
                    </a:lnTo>
                    <a:lnTo>
                      <a:pt x="252" y="0"/>
                    </a:lnTo>
                    <a:lnTo>
                      <a:pt x="270" y="6"/>
                    </a:lnTo>
                    <a:lnTo>
                      <a:pt x="282" y="24"/>
                    </a:lnTo>
                    <a:lnTo>
                      <a:pt x="300" y="30"/>
                    </a:lnTo>
                    <a:lnTo>
                      <a:pt x="312" y="24"/>
                    </a:lnTo>
                    <a:lnTo>
                      <a:pt x="318" y="6"/>
                    </a:lnTo>
                    <a:lnTo>
                      <a:pt x="330" y="0"/>
                    </a:lnTo>
                    <a:lnTo>
                      <a:pt x="342" y="6"/>
                    </a:lnTo>
                    <a:lnTo>
                      <a:pt x="354" y="24"/>
                    </a:lnTo>
                    <a:lnTo>
                      <a:pt x="366" y="30"/>
                    </a:lnTo>
                    <a:lnTo>
                      <a:pt x="372" y="30"/>
                    </a:lnTo>
                    <a:lnTo>
                      <a:pt x="390" y="30"/>
                    </a:lnTo>
                    <a:lnTo>
                      <a:pt x="396" y="30"/>
                    </a:lnTo>
                    <a:close/>
                  </a:path>
                </a:pathLst>
              </a:custGeom>
              <a:noFill/>
              <a:ln w="9525">
                <a:noFill/>
                <a:round/>
                <a:headEnd/>
                <a:tailEnd/>
              </a:ln>
            </p:spPr>
            <p:txBody>
              <a:bodyPr tIns="91440" bIns="91440"/>
              <a:lstStyle/>
              <a:p>
                <a:endParaRPr lang="en-US"/>
              </a:p>
            </p:txBody>
          </p:sp>
          <p:sp>
            <p:nvSpPr>
              <p:cNvPr id="22918" name="Freeform 1329"/>
              <p:cNvSpPr>
                <a:spLocks/>
              </p:cNvSpPr>
              <p:nvPr/>
            </p:nvSpPr>
            <p:spPr bwMode="auto">
              <a:xfrm>
                <a:off x="2954" y="2567"/>
                <a:ext cx="396" cy="36"/>
              </a:xfrm>
              <a:custGeom>
                <a:avLst/>
                <a:gdLst>
                  <a:gd name="T0" fmla="*/ 384 w 396"/>
                  <a:gd name="T1" fmla="*/ 24 h 36"/>
                  <a:gd name="T2" fmla="*/ 354 w 396"/>
                  <a:gd name="T3" fmla="*/ 0 h 36"/>
                  <a:gd name="T4" fmla="*/ 348 w 396"/>
                  <a:gd name="T5" fmla="*/ 6 h 36"/>
                  <a:gd name="T6" fmla="*/ 324 w 396"/>
                  <a:gd name="T7" fmla="*/ 30 h 36"/>
                  <a:gd name="T8" fmla="*/ 312 w 396"/>
                  <a:gd name="T9" fmla="*/ 24 h 36"/>
                  <a:gd name="T10" fmla="*/ 282 w 396"/>
                  <a:gd name="T11" fmla="*/ 0 h 36"/>
                  <a:gd name="T12" fmla="*/ 264 w 396"/>
                  <a:gd name="T13" fmla="*/ 6 h 36"/>
                  <a:gd name="T14" fmla="*/ 240 w 396"/>
                  <a:gd name="T15" fmla="*/ 30 h 36"/>
                  <a:gd name="T16" fmla="*/ 228 w 396"/>
                  <a:gd name="T17" fmla="*/ 24 h 36"/>
                  <a:gd name="T18" fmla="*/ 198 w 396"/>
                  <a:gd name="T19" fmla="*/ 0 h 36"/>
                  <a:gd name="T20" fmla="*/ 180 w 396"/>
                  <a:gd name="T21" fmla="*/ 12 h 36"/>
                  <a:gd name="T22" fmla="*/ 156 w 396"/>
                  <a:gd name="T23" fmla="*/ 30 h 36"/>
                  <a:gd name="T24" fmla="*/ 144 w 396"/>
                  <a:gd name="T25" fmla="*/ 24 h 36"/>
                  <a:gd name="T26" fmla="*/ 114 w 396"/>
                  <a:gd name="T27" fmla="*/ 0 h 36"/>
                  <a:gd name="T28" fmla="*/ 102 w 396"/>
                  <a:gd name="T29" fmla="*/ 12 h 36"/>
                  <a:gd name="T30" fmla="*/ 66 w 396"/>
                  <a:gd name="T31" fmla="*/ 36 h 36"/>
                  <a:gd name="T32" fmla="*/ 48 w 396"/>
                  <a:gd name="T33" fmla="*/ 24 h 36"/>
                  <a:gd name="T34" fmla="*/ 24 w 396"/>
                  <a:gd name="T35" fmla="*/ 0 h 36"/>
                  <a:gd name="T36" fmla="*/ 0 w 396"/>
                  <a:gd name="T37" fmla="*/ 0 h 36"/>
                  <a:gd name="T38" fmla="*/ 6 w 396"/>
                  <a:gd name="T39" fmla="*/ 6 h 36"/>
                  <a:gd name="T40" fmla="*/ 36 w 396"/>
                  <a:gd name="T41" fmla="*/ 36 h 36"/>
                  <a:gd name="T42" fmla="*/ 54 w 396"/>
                  <a:gd name="T43" fmla="*/ 24 h 36"/>
                  <a:gd name="T44" fmla="*/ 90 w 396"/>
                  <a:gd name="T45" fmla="*/ 0 h 36"/>
                  <a:gd name="T46" fmla="*/ 102 w 396"/>
                  <a:gd name="T47" fmla="*/ 6 h 36"/>
                  <a:gd name="T48" fmla="*/ 132 w 396"/>
                  <a:gd name="T49" fmla="*/ 30 h 36"/>
                  <a:gd name="T50" fmla="*/ 144 w 396"/>
                  <a:gd name="T51" fmla="*/ 24 h 36"/>
                  <a:gd name="T52" fmla="*/ 168 w 396"/>
                  <a:gd name="T53" fmla="*/ 0 h 36"/>
                  <a:gd name="T54" fmla="*/ 186 w 396"/>
                  <a:gd name="T55" fmla="*/ 6 h 36"/>
                  <a:gd name="T56" fmla="*/ 210 w 396"/>
                  <a:gd name="T57" fmla="*/ 30 h 36"/>
                  <a:gd name="T58" fmla="*/ 228 w 396"/>
                  <a:gd name="T59" fmla="*/ 24 h 36"/>
                  <a:gd name="T60" fmla="*/ 252 w 396"/>
                  <a:gd name="T61" fmla="*/ 0 h 36"/>
                  <a:gd name="T62" fmla="*/ 270 w 396"/>
                  <a:gd name="T63" fmla="*/ 6 h 36"/>
                  <a:gd name="T64" fmla="*/ 300 w 396"/>
                  <a:gd name="T65" fmla="*/ 30 h 36"/>
                  <a:gd name="T66" fmla="*/ 312 w 396"/>
                  <a:gd name="T67" fmla="*/ 24 h 36"/>
                  <a:gd name="T68" fmla="*/ 330 w 396"/>
                  <a:gd name="T69" fmla="*/ 0 h 36"/>
                  <a:gd name="T70" fmla="*/ 342 w 396"/>
                  <a:gd name="T71" fmla="*/ 6 h 36"/>
                  <a:gd name="T72" fmla="*/ 366 w 396"/>
                  <a:gd name="T73" fmla="*/ 30 h 36"/>
                  <a:gd name="T74" fmla="*/ 372 w 396"/>
                  <a:gd name="T75" fmla="*/ 30 h 36"/>
                  <a:gd name="T76" fmla="*/ 396 w 396"/>
                  <a:gd name="T77" fmla="*/ 30 h 36"/>
                  <a:gd name="T78" fmla="*/ 396 w 396"/>
                  <a:gd name="T79" fmla="*/ 3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6"/>
                  <a:gd name="T122" fmla="*/ 396 w 39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6">
                    <a:moveTo>
                      <a:pt x="396" y="30"/>
                    </a:moveTo>
                    <a:lnTo>
                      <a:pt x="384" y="24"/>
                    </a:lnTo>
                    <a:lnTo>
                      <a:pt x="372" y="6"/>
                    </a:lnTo>
                    <a:lnTo>
                      <a:pt x="354" y="0"/>
                    </a:lnTo>
                    <a:lnTo>
                      <a:pt x="348" y="6"/>
                    </a:lnTo>
                    <a:lnTo>
                      <a:pt x="336" y="24"/>
                    </a:lnTo>
                    <a:lnTo>
                      <a:pt x="324" y="30"/>
                    </a:lnTo>
                    <a:lnTo>
                      <a:pt x="312" y="24"/>
                    </a:lnTo>
                    <a:lnTo>
                      <a:pt x="294" y="6"/>
                    </a:lnTo>
                    <a:lnTo>
                      <a:pt x="282" y="0"/>
                    </a:lnTo>
                    <a:lnTo>
                      <a:pt x="264" y="6"/>
                    </a:lnTo>
                    <a:lnTo>
                      <a:pt x="252" y="24"/>
                    </a:lnTo>
                    <a:lnTo>
                      <a:pt x="240" y="30"/>
                    </a:lnTo>
                    <a:lnTo>
                      <a:pt x="228" y="24"/>
                    </a:lnTo>
                    <a:lnTo>
                      <a:pt x="216" y="6"/>
                    </a:lnTo>
                    <a:lnTo>
                      <a:pt x="198" y="0"/>
                    </a:lnTo>
                    <a:lnTo>
                      <a:pt x="180" y="12"/>
                    </a:lnTo>
                    <a:lnTo>
                      <a:pt x="168" y="24"/>
                    </a:lnTo>
                    <a:lnTo>
                      <a:pt x="156" y="30"/>
                    </a:lnTo>
                    <a:lnTo>
                      <a:pt x="144" y="24"/>
                    </a:lnTo>
                    <a:lnTo>
                      <a:pt x="132" y="6"/>
                    </a:lnTo>
                    <a:lnTo>
                      <a:pt x="114" y="0"/>
                    </a:lnTo>
                    <a:lnTo>
                      <a:pt x="102" y="12"/>
                    </a:lnTo>
                    <a:lnTo>
                      <a:pt x="84" y="24"/>
                    </a:lnTo>
                    <a:lnTo>
                      <a:pt x="66" y="36"/>
                    </a:lnTo>
                    <a:lnTo>
                      <a:pt x="48" y="24"/>
                    </a:lnTo>
                    <a:lnTo>
                      <a:pt x="30" y="6"/>
                    </a:lnTo>
                    <a:lnTo>
                      <a:pt x="24" y="0"/>
                    </a:lnTo>
                    <a:lnTo>
                      <a:pt x="0" y="0"/>
                    </a:lnTo>
                    <a:lnTo>
                      <a:pt x="6" y="6"/>
                    </a:lnTo>
                    <a:lnTo>
                      <a:pt x="18" y="24"/>
                    </a:lnTo>
                    <a:lnTo>
                      <a:pt x="36" y="36"/>
                    </a:lnTo>
                    <a:lnTo>
                      <a:pt x="54" y="24"/>
                    </a:lnTo>
                    <a:lnTo>
                      <a:pt x="72" y="12"/>
                    </a:lnTo>
                    <a:lnTo>
                      <a:pt x="90" y="0"/>
                    </a:lnTo>
                    <a:lnTo>
                      <a:pt x="102" y="6"/>
                    </a:lnTo>
                    <a:lnTo>
                      <a:pt x="114" y="24"/>
                    </a:lnTo>
                    <a:lnTo>
                      <a:pt x="132" y="30"/>
                    </a:lnTo>
                    <a:lnTo>
                      <a:pt x="144" y="24"/>
                    </a:lnTo>
                    <a:lnTo>
                      <a:pt x="156" y="12"/>
                    </a:lnTo>
                    <a:lnTo>
                      <a:pt x="168" y="0"/>
                    </a:lnTo>
                    <a:lnTo>
                      <a:pt x="186" y="6"/>
                    </a:lnTo>
                    <a:lnTo>
                      <a:pt x="198" y="24"/>
                    </a:lnTo>
                    <a:lnTo>
                      <a:pt x="210" y="30"/>
                    </a:lnTo>
                    <a:lnTo>
                      <a:pt x="228" y="24"/>
                    </a:lnTo>
                    <a:lnTo>
                      <a:pt x="240" y="6"/>
                    </a:lnTo>
                    <a:lnTo>
                      <a:pt x="252" y="0"/>
                    </a:lnTo>
                    <a:lnTo>
                      <a:pt x="270" y="6"/>
                    </a:lnTo>
                    <a:lnTo>
                      <a:pt x="282" y="24"/>
                    </a:lnTo>
                    <a:lnTo>
                      <a:pt x="300" y="30"/>
                    </a:lnTo>
                    <a:lnTo>
                      <a:pt x="312" y="24"/>
                    </a:lnTo>
                    <a:lnTo>
                      <a:pt x="318" y="6"/>
                    </a:lnTo>
                    <a:lnTo>
                      <a:pt x="330" y="0"/>
                    </a:lnTo>
                    <a:lnTo>
                      <a:pt x="342" y="6"/>
                    </a:lnTo>
                    <a:lnTo>
                      <a:pt x="354" y="24"/>
                    </a:lnTo>
                    <a:lnTo>
                      <a:pt x="366" y="30"/>
                    </a:lnTo>
                    <a:lnTo>
                      <a:pt x="372" y="30"/>
                    </a:lnTo>
                    <a:lnTo>
                      <a:pt x="390" y="30"/>
                    </a:lnTo>
                    <a:lnTo>
                      <a:pt x="396" y="30"/>
                    </a:lnTo>
                  </a:path>
                </a:pathLst>
              </a:custGeom>
              <a:noFill/>
              <a:ln w="9525">
                <a:solidFill>
                  <a:srgbClr val="FFFFFF"/>
                </a:solidFill>
                <a:prstDash val="solid"/>
                <a:round/>
                <a:headEnd/>
                <a:tailEnd/>
              </a:ln>
            </p:spPr>
            <p:txBody>
              <a:bodyPr tIns="91440" bIns="91440"/>
              <a:lstStyle/>
              <a:p>
                <a:endParaRPr lang="en-US"/>
              </a:p>
            </p:txBody>
          </p:sp>
          <p:sp>
            <p:nvSpPr>
              <p:cNvPr id="22919" name="Freeform 1330"/>
              <p:cNvSpPr>
                <a:spLocks/>
              </p:cNvSpPr>
              <p:nvPr/>
            </p:nvSpPr>
            <p:spPr bwMode="auto">
              <a:xfrm>
                <a:off x="2246" y="2327"/>
                <a:ext cx="24" cy="12"/>
              </a:xfrm>
              <a:custGeom>
                <a:avLst/>
                <a:gdLst>
                  <a:gd name="T0" fmla="*/ 0 w 24"/>
                  <a:gd name="T1" fmla="*/ 12 h 12"/>
                  <a:gd name="T2" fmla="*/ 6 w 24"/>
                  <a:gd name="T3" fmla="*/ 6 h 12"/>
                  <a:gd name="T4" fmla="*/ 18 w 24"/>
                  <a:gd name="T5" fmla="*/ 6 h 12"/>
                  <a:gd name="T6" fmla="*/ 24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6" y="6"/>
                    </a:lnTo>
                    <a:lnTo>
                      <a:pt x="18" y="6"/>
                    </a:lnTo>
                    <a:lnTo>
                      <a:pt x="24" y="0"/>
                    </a:lnTo>
                  </a:path>
                </a:pathLst>
              </a:custGeom>
              <a:noFill/>
              <a:ln w="9525">
                <a:solidFill>
                  <a:srgbClr val="FFFFFF"/>
                </a:solidFill>
                <a:prstDash val="solid"/>
                <a:round/>
                <a:headEnd/>
                <a:tailEnd/>
              </a:ln>
            </p:spPr>
            <p:txBody>
              <a:bodyPr tIns="91440" bIns="91440"/>
              <a:lstStyle/>
              <a:p>
                <a:endParaRPr lang="en-US"/>
              </a:p>
            </p:txBody>
          </p:sp>
          <p:sp>
            <p:nvSpPr>
              <p:cNvPr id="22920" name="Freeform 1331"/>
              <p:cNvSpPr>
                <a:spLocks/>
              </p:cNvSpPr>
              <p:nvPr/>
            </p:nvSpPr>
            <p:spPr bwMode="auto">
              <a:xfrm>
                <a:off x="2234" y="2309"/>
                <a:ext cx="36" cy="18"/>
              </a:xfrm>
              <a:custGeom>
                <a:avLst/>
                <a:gdLst>
                  <a:gd name="T0" fmla="*/ 36 w 36"/>
                  <a:gd name="T1" fmla="*/ 18 h 18"/>
                  <a:gd name="T2" fmla="*/ 24 w 36"/>
                  <a:gd name="T3" fmla="*/ 12 h 18"/>
                  <a:gd name="T4" fmla="*/ 12 w 36"/>
                  <a:gd name="T5" fmla="*/ 6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36" y="18"/>
                    </a:moveTo>
                    <a:lnTo>
                      <a:pt x="24" y="12"/>
                    </a:lnTo>
                    <a:lnTo>
                      <a:pt x="12" y="6"/>
                    </a:lnTo>
                    <a:lnTo>
                      <a:pt x="0" y="0"/>
                    </a:lnTo>
                  </a:path>
                </a:pathLst>
              </a:custGeom>
              <a:noFill/>
              <a:ln w="9525">
                <a:solidFill>
                  <a:srgbClr val="FFFFFF"/>
                </a:solidFill>
                <a:prstDash val="solid"/>
                <a:round/>
                <a:headEnd/>
                <a:tailEnd/>
              </a:ln>
            </p:spPr>
            <p:txBody>
              <a:bodyPr tIns="91440" bIns="91440"/>
              <a:lstStyle/>
              <a:p>
                <a:endParaRPr lang="en-US"/>
              </a:p>
            </p:txBody>
          </p:sp>
          <p:sp>
            <p:nvSpPr>
              <p:cNvPr id="22921" name="Freeform 1332"/>
              <p:cNvSpPr>
                <a:spLocks/>
              </p:cNvSpPr>
              <p:nvPr/>
            </p:nvSpPr>
            <p:spPr bwMode="auto">
              <a:xfrm>
                <a:off x="2234" y="2285"/>
                <a:ext cx="24" cy="24"/>
              </a:xfrm>
              <a:custGeom>
                <a:avLst/>
                <a:gdLst>
                  <a:gd name="T0" fmla="*/ 0 w 24"/>
                  <a:gd name="T1" fmla="*/ 24 h 24"/>
                  <a:gd name="T2" fmla="*/ 6 w 24"/>
                  <a:gd name="T3" fmla="*/ 12 h 24"/>
                  <a:gd name="T4" fmla="*/ 18 w 24"/>
                  <a:gd name="T5" fmla="*/ 6 h 24"/>
                  <a:gd name="T6" fmla="*/ 24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6" y="12"/>
                    </a:lnTo>
                    <a:lnTo>
                      <a:pt x="18" y="6"/>
                    </a:lnTo>
                    <a:lnTo>
                      <a:pt x="24" y="0"/>
                    </a:lnTo>
                  </a:path>
                </a:pathLst>
              </a:custGeom>
              <a:noFill/>
              <a:ln w="9525">
                <a:solidFill>
                  <a:srgbClr val="FFFFFF"/>
                </a:solidFill>
                <a:prstDash val="solid"/>
                <a:round/>
                <a:headEnd/>
                <a:tailEnd/>
              </a:ln>
            </p:spPr>
            <p:txBody>
              <a:bodyPr tIns="91440" bIns="91440"/>
              <a:lstStyle/>
              <a:p>
                <a:endParaRPr lang="en-US"/>
              </a:p>
            </p:txBody>
          </p:sp>
          <p:sp>
            <p:nvSpPr>
              <p:cNvPr id="22922" name="Freeform 1333"/>
              <p:cNvSpPr>
                <a:spLocks/>
              </p:cNvSpPr>
              <p:nvPr/>
            </p:nvSpPr>
            <p:spPr bwMode="auto">
              <a:xfrm>
                <a:off x="2222" y="2261"/>
                <a:ext cx="36" cy="24"/>
              </a:xfrm>
              <a:custGeom>
                <a:avLst/>
                <a:gdLst>
                  <a:gd name="T0" fmla="*/ 36 w 36"/>
                  <a:gd name="T1" fmla="*/ 24 h 24"/>
                  <a:gd name="T2" fmla="*/ 30 w 36"/>
                  <a:gd name="T3" fmla="*/ 12 h 24"/>
                  <a:gd name="T4" fmla="*/ 12 w 36"/>
                  <a:gd name="T5" fmla="*/ 6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36" y="24"/>
                    </a:moveTo>
                    <a:lnTo>
                      <a:pt x="30" y="12"/>
                    </a:lnTo>
                    <a:lnTo>
                      <a:pt x="12" y="6"/>
                    </a:lnTo>
                    <a:lnTo>
                      <a:pt x="0" y="0"/>
                    </a:lnTo>
                  </a:path>
                </a:pathLst>
              </a:custGeom>
              <a:noFill/>
              <a:ln w="9525">
                <a:solidFill>
                  <a:srgbClr val="FFFFFF"/>
                </a:solidFill>
                <a:prstDash val="solid"/>
                <a:round/>
                <a:headEnd/>
                <a:tailEnd/>
              </a:ln>
            </p:spPr>
            <p:txBody>
              <a:bodyPr tIns="91440" bIns="91440"/>
              <a:lstStyle/>
              <a:p>
                <a:endParaRPr lang="en-US"/>
              </a:p>
            </p:txBody>
          </p:sp>
          <p:sp>
            <p:nvSpPr>
              <p:cNvPr id="22923" name="Freeform 1334"/>
              <p:cNvSpPr>
                <a:spLocks/>
              </p:cNvSpPr>
              <p:nvPr/>
            </p:nvSpPr>
            <p:spPr bwMode="auto">
              <a:xfrm>
                <a:off x="2222" y="2237"/>
                <a:ext cx="24" cy="24"/>
              </a:xfrm>
              <a:custGeom>
                <a:avLst/>
                <a:gdLst>
                  <a:gd name="T0" fmla="*/ 0 w 24"/>
                  <a:gd name="T1" fmla="*/ 24 h 24"/>
                  <a:gd name="T2" fmla="*/ 6 w 24"/>
                  <a:gd name="T3" fmla="*/ 12 h 24"/>
                  <a:gd name="T4" fmla="*/ 18 w 24"/>
                  <a:gd name="T5" fmla="*/ 6 h 24"/>
                  <a:gd name="T6" fmla="*/ 24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6" y="12"/>
                    </a:lnTo>
                    <a:lnTo>
                      <a:pt x="18" y="6"/>
                    </a:lnTo>
                    <a:lnTo>
                      <a:pt x="24" y="0"/>
                    </a:lnTo>
                  </a:path>
                </a:pathLst>
              </a:custGeom>
              <a:noFill/>
              <a:ln w="9525">
                <a:solidFill>
                  <a:srgbClr val="FFFFFF"/>
                </a:solidFill>
                <a:prstDash val="solid"/>
                <a:round/>
                <a:headEnd/>
                <a:tailEnd/>
              </a:ln>
            </p:spPr>
            <p:txBody>
              <a:bodyPr tIns="91440" bIns="91440"/>
              <a:lstStyle/>
              <a:p>
                <a:endParaRPr lang="en-US"/>
              </a:p>
            </p:txBody>
          </p:sp>
          <p:sp>
            <p:nvSpPr>
              <p:cNvPr id="22924" name="Freeform 1335"/>
              <p:cNvSpPr>
                <a:spLocks/>
              </p:cNvSpPr>
              <p:nvPr/>
            </p:nvSpPr>
            <p:spPr bwMode="auto">
              <a:xfrm>
                <a:off x="2210" y="2213"/>
                <a:ext cx="36" cy="24"/>
              </a:xfrm>
              <a:custGeom>
                <a:avLst/>
                <a:gdLst>
                  <a:gd name="T0" fmla="*/ 36 w 36"/>
                  <a:gd name="T1" fmla="*/ 24 h 24"/>
                  <a:gd name="T2" fmla="*/ 24 w 36"/>
                  <a:gd name="T3" fmla="*/ 12 h 24"/>
                  <a:gd name="T4" fmla="*/ 12 w 36"/>
                  <a:gd name="T5" fmla="*/ 6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36" y="24"/>
                    </a:moveTo>
                    <a:lnTo>
                      <a:pt x="24" y="12"/>
                    </a:lnTo>
                    <a:lnTo>
                      <a:pt x="12" y="6"/>
                    </a:lnTo>
                    <a:lnTo>
                      <a:pt x="0" y="0"/>
                    </a:lnTo>
                  </a:path>
                </a:pathLst>
              </a:custGeom>
              <a:noFill/>
              <a:ln w="9525">
                <a:solidFill>
                  <a:srgbClr val="FFFFFF"/>
                </a:solidFill>
                <a:prstDash val="solid"/>
                <a:round/>
                <a:headEnd/>
                <a:tailEnd/>
              </a:ln>
            </p:spPr>
            <p:txBody>
              <a:bodyPr tIns="91440" bIns="91440"/>
              <a:lstStyle/>
              <a:p>
                <a:endParaRPr lang="en-US"/>
              </a:p>
            </p:txBody>
          </p:sp>
          <p:sp>
            <p:nvSpPr>
              <p:cNvPr id="22925" name="Freeform 1336"/>
              <p:cNvSpPr>
                <a:spLocks/>
              </p:cNvSpPr>
              <p:nvPr/>
            </p:nvSpPr>
            <p:spPr bwMode="auto">
              <a:xfrm>
                <a:off x="2210" y="2183"/>
                <a:ext cx="24" cy="30"/>
              </a:xfrm>
              <a:custGeom>
                <a:avLst/>
                <a:gdLst>
                  <a:gd name="T0" fmla="*/ 0 w 24"/>
                  <a:gd name="T1" fmla="*/ 30 h 30"/>
                  <a:gd name="T2" fmla="*/ 12 w 24"/>
                  <a:gd name="T3" fmla="*/ 24 h 30"/>
                  <a:gd name="T4" fmla="*/ 24 w 24"/>
                  <a:gd name="T5" fmla="*/ 18 h 30"/>
                  <a:gd name="T6" fmla="*/ 24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12" y="24"/>
                    </a:lnTo>
                    <a:lnTo>
                      <a:pt x="24" y="18"/>
                    </a:lnTo>
                    <a:lnTo>
                      <a:pt x="24" y="0"/>
                    </a:lnTo>
                  </a:path>
                </a:pathLst>
              </a:custGeom>
              <a:noFill/>
              <a:ln w="9525">
                <a:solidFill>
                  <a:srgbClr val="FFFFFF"/>
                </a:solidFill>
                <a:prstDash val="solid"/>
                <a:round/>
                <a:headEnd/>
                <a:tailEnd/>
              </a:ln>
            </p:spPr>
            <p:txBody>
              <a:bodyPr tIns="91440" bIns="91440"/>
              <a:lstStyle/>
              <a:p>
                <a:endParaRPr lang="en-US"/>
              </a:p>
            </p:txBody>
          </p:sp>
          <p:sp>
            <p:nvSpPr>
              <p:cNvPr id="22926" name="Freeform 1337"/>
              <p:cNvSpPr>
                <a:spLocks/>
              </p:cNvSpPr>
              <p:nvPr/>
            </p:nvSpPr>
            <p:spPr bwMode="auto">
              <a:xfrm>
                <a:off x="2198" y="2165"/>
                <a:ext cx="36" cy="18"/>
              </a:xfrm>
              <a:custGeom>
                <a:avLst/>
                <a:gdLst>
                  <a:gd name="T0" fmla="*/ 36 w 36"/>
                  <a:gd name="T1" fmla="*/ 18 h 18"/>
                  <a:gd name="T2" fmla="*/ 24 w 36"/>
                  <a:gd name="T3" fmla="*/ 12 h 18"/>
                  <a:gd name="T4" fmla="*/ 6 w 36"/>
                  <a:gd name="T5" fmla="*/ 12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36" y="18"/>
                    </a:moveTo>
                    <a:lnTo>
                      <a:pt x="24" y="12"/>
                    </a:lnTo>
                    <a:lnTo>
                      <a:pt x="6" y="12"/>
                    </a:lnTo>
                    <a:lnTo>
                      <a:pt x="0" y="0"/>
                    </a:lnTo>
                  </a:path>
                </a:pathLst>
              </a:custGeom>
              <a:noFill/>
              <a:ln w="9525">
                <a:solidFill>
                  <a:srgbClr val="FFFFFF"/>
                </a:solidFill>
                <a:prstDash val="solid"/>
                <a:round/>
                <a:headEnd/>
                <a:tailEnd/>
              </a:ln>
            </p:spPr>
            <p:txBody>
              <a:bodyPr tIns="91440" bIns="91440"/>
              <a:lstStyle/>
              <a:p>
                <a:endParaRPr lang="en-US"/>
              </a:p>
            </p:txBody>
          </p:sp>
          <p:sp>
            <p:nvSpPr>
              <p:cNvPr id="22927" name="Freeform 1338"/>
              <p:cNvSpPr>
                <a:spLocks/>
              </p:cNvSpPr>
              <p:nvPr/>
            </p:nvSpPr>
            <p:spPr bwMode="auto">
              <a:xfrm>
                <a:off x="2198" y="2147"/>
                <a:ext cx="30" cy="18"/>
              </a:xfrm>
              <a:custGeom>
                <a:avLst/>
                <a:gdLst>
                  <a:gd name="T0" fmla="*/ 0 w 30"/>
                  <a:gd name="T1" fmla="*/ 18 h 18"/>
                  <a:gd name="T2" fmla="*/ 6 w 30"/>
                  <a:gd name="T3" fmla="*/ 12 h 18"/>
                  <a:gd name="T4" fmla="*/ 18 w 30"/>
                  <a:gd name="T5" fmla="*/ 0 h 18"/>
                  <a:gd name="T6" fmla="*/ 30 w 30"/>
                  <a:gd name="T7" fmla="*/ 0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0" y="18"/>
                    </a:moveTo>
                    <a:lnTo>
                      <a:pt x="6" y="12"/>
                    </a:lnTo>
                    <a:lnTo>
                      <a:pt x="18" y="0"/>
                    </a:lnTo>
                    <a:lnTo>
                      <a:pt x="30" y="0"/>
                    </a:lnTo>
                  </a:path>
                </a:pathLst>
              </a:custGeom>
              <a:noFill/>
              <a:ln w="9525">
                <a:solidFill>
                  <a:srgbClr val="FFFFFF"/>
                </a:solidFill>
                <a:prstDash val="solid"/>
                <a:round/>
                <a:headEnd/>
                <a:tailEnd/>
              </a:ln>
            </p:spPr>
            <p:txBody>
              <a:bodyPr tIns="91440" bIns="91440"/>
              <a:lstStyle/>
              <a:p>
                <a:endParaRPr lang="en-US"/>
              </a:p>
            </p:txBody>
          </p:sp>
          <p:sp>
            <p:nvSpPr>
              <p:cNvPr id="22928" name="Freeform 1339"/>
              <p:cNvSpPr>
                <a:spLocks/>
              </p:cNvSpPr>
              <p:nvPr/>
            </p:nvSpPr>
            <p:spPr bwMode="auto">
              <a:xfrm>
                <a:off x="2258" y="2399"/>
                <a:ext cx="30" cy="18"/>
              </a:xfrm>
              <a:custGeom>
                <a:avLst/>
                <a:gdLst>
                  <a:gd name="T0" fmla="*/ 30 w 30"/>
                  <a:gd name="T1" fmla="*/ 18 h 18"/>
                  <a:gd name="T2" fmla="*/ 18 w 30"/>
                  <a:gd name="T3" fmla="*/ 12 h 18"/>
                  <a:gd name="T4" fmla="*/ 6 w 30"/>
                  <a:gd name="T5" fmla="*/ 6 h 18"/>
                  <a:gd name="T6" fmla="*/ 0 w 30"/>
                  <a:gd name="T7" fmla="*/ 0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30" y="18"/>
                    </a:moveTo>
                    <a:lnTo>
                      <a:pt x="18" y="12"/>
                    </a:lnTo>
                    <a:lnTo>
                      <a:pt x="6" y="6"/>
                    </a:lnTo>
                    <a:lnTo>
                      <a:pt x="0" y="0"/>
                    </a:lnTo>
                  </a:path>
                </a:pathLst>
              </a:custGeom>
              <a:noFill/>
              <a:ln w="9525">
                <a:solidFill>
                  <a:srgbClr val="FFFFFF"/>
                </a:solidFill>
                <a:prstDash val="solid"/>
                <a:round/>
                <a:headEnd/>
                <a:tailEnd/>
              </a:ln>
            </p:spPr>
            <p:txBody>
              <a:bodyPr tIns="91440" bIns="91440"/>
              <a:lstStyle/>
              <a:p>
                <a:endParaRPr lang="en-US"/>
              </a:p>
            </p:txBody>
          </p:sp>
          <p:sp>
            <p:nvSpPr>
              <p:cNvPr id="22929" name="Freeform 1340"/>
              <p:cNvSpPr>
                <a:spLocks/>
              </p:cNvSpPr>
              <p:nvPr/>
            </p:nvSpPr>
            <p:spPr bwMode="auto">
              <a:xfrm>
                <a:off x="2258" y="2375"/>
                <a:ext cx="18" cy="24"/>
              </a:xfrm>
              <a:custGeom>
                <a:avLst/>
                <a:gdLst>
                  <a:gd name="T0" fmla="*/ 0 w 18"/>
                  <a:gd name="T1" fmla="*/ 24 h 24"/>
                  <a:gd name="T2" fmla="*/ 6 w 18"/>
                  <a:gd name="T3" fmla="*/ 12 h 24"/>
                  <a:gd name="T4" fmla="*/ 18 w 18"/>
                  <a:gd name="T5" fmla="*/ 6 h 24"/>
                  <a:gd name="T6" fmla="*/ 18 w 18"/>
                  <a:gd name="T7" fmla="*/ 0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6" y="12"/>
                    </a:lnTo>
                    <a:lnTo>
                      <a:pt x="18" y="6"/>
                    </a:lnTo>
                    <a:lnTo>
                      <a:pt x="18" y="0"/>
                    </a:lnTo>
                  </a:path>
                </a:pathLst>
              </a:custGeom>
              <a:noFill/>
              <a:ln w="9525">
                <a:solidFill>
                  <a:srgbClr val="FFFFFF"/>
                </a:solidFill>
                <a:prstDash val="solid"/>
                <a:round/>
                <a:headEnd/>
                <a:tailEnd/>
              </a:ln>
            </p:spPr>
            <p:txBody>
              <a:bodyPr tIns="91440" bIns="91440"/>
              <a:lstStyle/>
              <a:p>
                <a:endParaRPr lang="en-US"/>
              </a:p>
            </p:txBody>
          </p:sp>
          <p:sp>
            <p:nvSpPr>
              <p:cNvPr id="22930" name="Freeform 1341"/>
              <p:cNvSpPr>
                <a:spLocks/>
              </p:cNvSpPr>
              <p:nvPr/>
            </p:nvSpPr>
            <p:spPr bwMode="auto">
              <a:xfrm>
                <a:off x="2240" y="2345"/>
                <a:ext cx="36" cy="30"/>
              </a:xfrm>
              <a:custGeom>
                <a:avLst/>
                <a:gdLst>
                  <a:gd name="T0" fmla="*/ 36 w 36"/>
                  <a:gd name="T1" fmla="*/ 30 h 30"/>
                  <a:gd name="T2" fmla="*/ 24 w 36"/>
                  <a:gd name="T3" fmla="*/ 18 h 30"/>
                  <a:gd name="T4" fmla="*/ 12 w 36"/>
                  <a:gd name="T5" fmla="*/ 12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36" y="30"/>
                    </a:moveTo>
                    <a:lnTo>
                      <a:pt x="24" y="18"/>
                    </a:lnTo>
                    <a:lnTo>
                      <a:pt x="12" y="12"/>
                    </a:lnTo>
                    <a:lnTo>
                      <a:pt x="0" y="0"/>
                    </a:lnTo>
                  </a:path>
                </a:pathLst>
              </a:custGeom>
              <a:noFill/>
              <a:ln w="9525">
                <a:solidFill>
                  <a:srgbClr val="FFFFFF"/>
                </a:solidFill>
                <a:prstDash val="solid"/>
                <a:round/>
                <a:headEnd/>
                <a:tailEnd/>
              </a:ln>
            </p:spPr>
            <p:txBody>
              <a:bodyPr tIns="91440" bIns="91440"/>
              <a:lstStyle/>
              <a:p>
                <a:endParaRPr lang="en-US"/>
              </a:p>
            </p:txBody>
          </p:sp>
          <p:sp>
            <p:nvSpPr>
              <p:cNvPr id="22931" name="Freeform 1342"/>
              <p:cNvSpPr>
                <a:spLocks/>
              </p:cNvSpPr>
              <p:nvPr/>
            </p:nvSpPr>
            <p:spPr bwMode="auto">
              <a:xfrm>
                <a:off x="2240" y="2327"/>
                <a:ext cx="24" cy="18"/>
              </a:xfrm>
              <a:custGeom>
                <a:avLst/>
                <a:gdLst>
                  <a:gd name="T0" fmla="*/ 0 w 24"/>
                  <a:gd name="T1" fmla="*/ 18 h 18"/>
                  <a:gd name="T2" fmla="*/ 6 w 24"/>
                  <a:gd name="T3" fmla="*/ 6 h 18"/>
                  <a:gd name="T4" fmla="*/ 18 w 24"/>
                  <a:gd name="T5" fmla="*/ 6 h 18"/>
                  <a:gd name="T6" fmla="*/ 24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0" y="18"/>
                    </a:moveTo>
                    <a:lnTo>
                      <a:pt x="6" y="6"/>
                    </a:lnTo>
                    <a:lnTo>
                      <a:pt x="18" y="6"/>
                    </a:lnTo>
                    <a:lnTo>
                      <a:pt x="24" y="0"/>
                    </a:lnTo>
                  </a:path>
                </a:pathLst>
              </a:custGeom>
              <a:noFill/>
              <a:ln w="9525">
                <a:solidFill>
                  <a:srgbClr val="FFFFFF"/>
                </a:solidFill>
                <a:prstDash val="solid"/>
                <a:round/>
                <a:headEnd/>
                <a:tailEnd/>
              </a:ln>
            </p:spPr>
            <p:txBody>
              <a:bodyPr tIns="91440" bIns="91440"/>
              <a:lstStyle/>
              <a:p>
                <a:endParaRPr lang="en-US"/>
              </a:p>
            </p:txBody>
          </p:sp>
          <p:sp>
            <p:nvSpPr>
              <p:cNvPr id="22932" name="Freeform 1343"/>
              <p:cNvSpPr>
                <a:spLocks/>
              </p:cNvSpPr>
              <p:nvPr/>
            </p:nvSpPr>
            <p:spPr bwMode="auto">
              <a:xfrm>
                <a:off x="2942" y="2423"/>
                <a:ext cx="396" cy="36"/>
              </a:xfrm>
              <a:custGeom>
                <a:avLst/>
                <a:gdLst>
                  <a:gd name="T0" fmla="*/ 384 w 396"/>
                  <a:gd name="T1" fmla="*/ 24 h 36"/>
                  <a:gd name="T2" fmla="*/ 354 w 396"/>
                  <a:gd name="T3" fmla="*/ 0 h 36"/>
                  <a:gd name="T4" fmla="*/ 348 w 396"/>
                  <a:gd name="T5" fmla="*/ 12 h 36"/>
                  <a:gd name="T6" fmla="*/ 324 w 396"/>
                  <a:gd name="T7" fmla="*/ 36 h 36"/>
                  <a:gd name="T8" fmla="*/ 312 w 396"/>
                  <a:gd name="T9" fmla="*/ 24 h 36"/>
                  <a:gd name="T10" fmla="*/ 282 w 396"/>
                  <a:gd name="T11" fmla="*/ 0 h 36"/>
                  <a:gd name="T12" fmla="*/ 264 w 396"/>
                  <a:gd name="T13" fmla="*/ 12 h 36"/>
                  <a:gd name="T14" fmla="*/ 240 w 396"/>
                  <a:gd name="T15" fmla="*/ 36 h 36"/>
                  <a:gd name="T16" fmla="*/ 222 w 396"/>
                  <a:gd name="T17" fmla="*/ 24 h 36"/>
                  <a:gd name="T18" fmla="*/ 198 w 396"/>
                  <a:gd name="T19" fmla="*/ 6 h 36"/>
                  <a:gd name="T20" fmla="*/ 180 w 396"/>
                  <a:gd name="T21" fmla="*/ 12 h 36"/>
                  <a:gd name="T22" fmla="*/ 156 w 396"/>
                  <a:gd name="T23" fmla="*/ 36 h 36"/>
                  <a:gd name="T24" fmla="*/ 138 w 396"/>
                  <a:gd name="T25" fmla="*/ 24 h 36"/>
                  <a:gd name="T26" fmla="*/ 114 w 396"/>
                  <a:gd name="T27" fmla="*/ 6 h 36"/>
                  <a:gd name="T28" fmla="*/ 96 w 396"/>
                  <a:gd name="T29" fmla="*/ 12 h 36"/>
                  <a:gd name="T30" fmla="*/ 66 w 396"/>
                  <a:gd name="T31" fmla="*/ 36 h 36"/>
                  <a:gd name="T32" fmla="*/ 48 w 396"/>
                  <a:gd name="T33" fmla="*/ 30 h 36"/>
                  <a:gd name="T34" fmla="*/ 24 w 396"/>
                  <a:gd name="T35" fmla="*/ 0 h 36"/>
                  <a:gd name="T36" fmla="*/ 0 w 396"/>
                  <a:gd name="T37" fmla="*/ 0 h 36"/>
                  <a:gd name="T38" fmla="*/ 6 w 396"/>
                  <a:gd name="T39" fmla="*/ 12 h 36"/>
                  <a:gd name="T40" fmla="*/ 36 w 396"/>
                  <a:gd name="T41" fmla="*/ 36 h 36"/>
                  <a:gd name="T42" fmla="*/ 54 w 396"/>
                  <a:gd name="T43" fmla="*/ 30 h 36"/>
                  <a:gd name="T44" fmla="*/ 90 w 396"/>
                  <a:gd name="T45" fmla="*/ 6 h 36"/>
                  <a:gd name="T46" fmla="*/ 102 w 396"/>
                  <a:gd name="T47" fmla="*/ 12 h 36"/>
                  <a:gd name="T48" fmla="*/ 126 w 396"/>
                  <a:gd name="T49" fmla="*/ 36 h 36"/>
                  <a:gd name="T50" fmla="*/ 144 w 396"/>
                  <a:gd name="T51" fmla="*/ 30 h 36"/>
                  <a:gd name="T52" fmla="*/ 168 w 396"/>
                  <a:gd name="T53" fmla="*/ 6 h 36"/>
                  <a:gd name="T54" fmla="*/ 186 w 396"/>
                  <a:gd name="T55" fmla="*/ 12 h 36"/>
                  <a:gd name="T56" fmla="*/ 210 w 396"/>
                  <a:gd name="T57" fmla="*/ 36 h 36"/>
                  <a:gd name="T58" fmla="*/ 228 w 396"/>
                  <a:gd name="T59" fmla="*/ 24 h 36"/>
                  <a:gd name="T60" fmla="*/ 252 w 396"/>
                  <a:gd name="T61" fmla="*/ 0 h 36"/>
                  <a:gd name="T62" fmla="*/ 270 w 396"/>
                  <a:gd name="T63" fmla="*/ 12 h 36"/>
                  <a:gd name="T64" fmla="*/ 300 w 396"/>
                  <a:gd name="T65" fmla="*/ 36 h 36"/>
                  <a:gd name="T66" fmla="*/ 312 w 396"/>
                  <a:gd name="T67" fmla="*/ 24 h 36"/>
                  <a:gd name="T68" fmla="*/ 330 w 396"/>
                  <a:gd name="T69" fmla="*/ 0 h 36"/>
                  <a:gd name="T70" fmla="*/ 342 w 396"/>
                  <a:gd name="T71" fmla="*/ 12 h 36"/>
                  <a:gd name="T72" fmla="*/ 366 w 396"/>
                  <a:gd name="T73" fmla="*/ 36 h 36"/>
                  <a:gd name="T74" fmla="*/ 372 w 396"/>
                  <a:gd name="T75" fmla="*/ 36 h 36"/>
                  <a:gd name="T76" fmla="*/ 396 w 396"/>
                  <a:gd name="T77" fmla="*/ 36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6"/>
                  <a:gd name="T118" fmla="*/ 0 h 36"/>
                  <a:gd name="T119" fmla="*/ 396 w 39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6" h="36">
                    <a:moveTo>
                      <a:pt x="396" y="36"/>
                    </a:moveTo>
                    <a:lnTo>
                      <a:pt x="384" y="24"/>
                    </a:lnTo>
                    <a:lnTo>
                      <a:pt x="372" y="12"/>
                    </a:lnTo>
                    <a:lnTo>
                      <a:pt x="354" y="0"/>
                    </a:lnTo>
                    <a:lnTo>
                      <a:pt x="348" y="12"/>
                    </a:lnTo>
                    <a:lnTo>
                      <a:pt x="336" y="24"/>
                    </a:lnTo>
                    <a:lnTo>
                      <a:pt x="324" y="36"/>
                    </a:lnTo>
                    <a:lnTo>
                      <a:pt x="312" y="24"/>
                    </a:lnTo>
                    <a:lnTo>
                      <a:pt x="294" y="12"/>
                    </a:lnTo>
                    <a:lnTo>
                      <a:pt x="282" y="0"/>
                    </a:lnTo>
                    <a:lnTo>
                      <a:pt x="264" y="12"/>
                    </a:lnTo>
                    <a:lnTo>
                      <a:pt x="252" y="24"/>
                    </a:lnTo>
                    <a:lnTo>
                      <a:pt x="240" y="36"/>
                    </a:lnTo>
                    <a:lnTo>
                      <a:pt x="222" y="24"/>
                    </a:lnTo>
                    <a:lnTo>
                      <a:pt x="210" y="12"/>
                    </a:lnTo>
                    <a:lnTo>
                      <a:pt x="198" y="6"/>
                    </a:lnTo>
                    <a:lnTo>
                      <a:pt x="180" y="12"/>
                    </a:lnTo>
                    <a:lnTo>
                      <a:pt x="168" y="30"/>
                    </a:lnTo>
                    <a:lnTo>
                      <a:pt x="156" y="36"/>
                    </a:lnTo>
                    <a:lnTo>
                      <a:pt x="138" y="24"/>
                    </a:lnTo>
                    <a:lnTo>
                      <a:pt x="126" y="12"/>
                    </a:lnTo>
                    <a:lnTo>
                      <a:pt x="114" y="6"/>
                    </a:lnTo>
                    <a:lnTo>
                      <a:pt x="96" y="12"/>
                    </a:lnTo>
                    <a:lnTo>
                      <a:pt x="78" y="30"/>
                    </a:lnTo>
                    <a:lnTo>
                      <a:pt x="66" y="36"/>
                    </a:lnTo>
                    <a:lnTo>
                      <a:pt x="48" y="30"/>
                    </a:lnTo>
                    <a:lnTo>
                      <a:pt x="30" y="12"/>
                    </a:lnTo>
                    <a:lnTo>
                      <a:pt x="24" y="0"/>
                    </a:lnTo>
                    <a:lnTo>
                      <a:pt x="0" y="0"/>
                    </a:lnTo>
                    <a:lnTo>
                      <a:pt x="6" y="12"/>
                    </a:lnTo>
                    <a:lnTo>
                      <a:pt x="18" y="30"/>
                    </a:lnTo>
                    <a:lnTo>
                      <a:pt x="36" y="36"/>
                    </a:lnTo>
                    <a:lnTo>
                      <a:pt x="54" y="30"/>
                    </a:lnTo>
                    <a:lnTo>
                      <a:pt x="72" y="12"/>
                    </a:lnTo>
                    <a:lnTo>
                      <a:pt x="90" y="6"/>
                    </a:lnTo>
                    <a:lnTo>
                      <a:pt x="102" y="12"/>
                    </a:lnTo>
                    <a:lnTo>
                      <a:pt x="114" y="24"/>
                    </a:lnTo>
                    <a:lnTo>
                      <a:pt x="126" y="36"/>
                    </a:lnTo>
                    <a:lnTo>
                      <a:pt x="144" y="30"/>
                    </a:lnTo>
                    <a:lnTo>
                      <a:pt x="156" y="12"/>
                    </a:lnTo>
                    <a:lnTo>
                      <a:pt x="168" y="6"/>
                    </a:lnTo>
                    <a:lnTo>
                      <a:pt x="186" y="12"/>
                    </a:lnTo>
                    <a:lnTo>
                      <a:pt x="198" y="24"/>
                    </a:lnTo>
                    <a:lnTo>
                      <a:pt x="210" y="36"/>
                    </a:lnTo>
                    <a:lnTo>
                      <a:pt x="228" y="24"/>
                    </a:lnTo>
                    <a:lnTo>
                      <a:pt x="240" y="12"/>
                    </a:lnTo>
                    <a:lnTo>
                      <a:pt x="252" y="0"/>
                    </a:lnTo>
                    <a:lnTo>
                      <a:pt x="270" y="12"/>
                    </a:lnTo>
                    <a:lnTo>
                      <a:pt x="282" y="24"/>
                    </a:lnTo>
                    <a:lnTo>
                      <a:pt x="300" y="36"/>
                    </a:lnTo>
                    <a:lnTo>
                      <a:pt x="312" y="24"/>
                    </a:lnTo>
                    <a:lnTo>
                      <a:pt x="318" y="12"/>
                    </a:lnTo>
                    <a:lnTo>
                      <a:pt x="330" y="0"/>
                    </a:lnTo>
                    <a:lnTo>
                      <a:pt x="342" y="12"/>
                    </a:lnTo>
                    <a:lnTo>
                      <a:pt x="354" y="24"/>
                    </a:lnTo>
                    <a:lnTo>
                      <a:pt x="366" y="36"/>
                    </a:lnTo>
                    <a:lnTo>
                      <a:pt x="372" y="36"/>
                    </a:lnTo>
                    <a:lnTo>
                      <a:pt x="384" y="36"/>
                    </a:lnTo>
                    <a:lnTo>
                      <a:pt x="396" y="36"/>
                    </a:lnTo>
                    <a:close/>
                  </a:path>
                </a:pathLst>
              </a:custGeom>
              <a:noFill/>
              <a:ln w="9525">
                <a:noFill/>
                <a:round/>
                <a:headEnd/>
                <a:tailEnd/>
              </a:ln>
            </p:spPr>
            <p:txBody>
              <a:bodyPr tIns="91440" bIns="91440"/>
              <a:lstStyle/>
              <a:p>
                <a:endParaRPr lang="en-US"/>
              </a:p>
            </p:txBody>
          </p:sp>
          <p:sp>
            <p:nvSpPr>
              <p:cNvPr id="22933" name="Freeform 1344"/>
              <p:cNvSpPr>
                <a:spLocks/>
              </p:cNvSpPr>
              <p:nvPr/>
            </p:nvSpPr>
            <p:spPr bwMode="auto">
              <a:xfrm>
                <a:off x="2942" y="2423"/>
                <a:ext cx="396" cy="36"/>
              </a:xfrm>
              <a:custGeom>
                <a:avLst/>
                <a:gdLst>
                  <a:gd name="T0" fmla="*/ 384 w 396"/>
                  <a:gd name="T1" fmla="*/ 24 h 36"/>
                  <a:gd name="T2" fmla="*/ 354 w 396"/>
                  <a:gd name="T3" fmla="*/ 0 h 36"/>
                  <a:gd name="T4" fmla="*/ 348 w 396"/>
                  <a:gd name="T5" fmla="*/ 12 h 36"/>
                  <a:gd name="T6" fmla="*/ 324 w 396"/>
                  <a:gd name="T7" fmla="*/ 36 h 36"/>
                  <a:gd name="T8" fmla="*/ 312 w 396"/>
                  <a:gd name="T9" fmla="*/ 24 h 36"/>
                  <a:gd name="T10" fmla="*/ 282 w 396"/>
                  <a:gd name="T11" fmla="*/ 0 h 36"/>
                  <a:gd name="T12" fmla="*/ 264 w 396"/>
                  <a:gd name="T13" fmla="*/ 12 h 36"/>
                  <a:gd name="T14" fmla="*/ 240 w 396"/>
                  <a:gd name="T15" fmla="*/ 36 h 36"/>
                  <a:gd name="T16" fmla="*/ 222 w 396"/>
                  <a:gd name="T17" fmla="*/ 24 h 36"/>
                  <a:gd name="T18" fmla="*/ 198 w 396"/>
                  <a:gd name="T19" fmla="*/ 6 h 36"/>
                  <a:gd name="T20" fmla="*/ 180 w 396"/>
                  <a:gd name="T21" fmla="*/ 12 h 36"/>
                  <a:gd name="T22" fmla="*/ 156 w 396"/>
                  <a:gd name="T23" fmla="*/ 36 h 36"/>
                  <a:gd name="T24" fmla="*/ 138 w 396"/>
                  <a:gd name="T25" fmla="*/ 24 h 36"/>
                  <a:gd name="T26" fmla="*/ 114 w 396"/>
                  <a:gd name="T27" fmla="*/ 6 h 36"/>
                  <a:gd name="T28" fmla="*/ 96 w 396"/>
                  <a:gd name="T29" fmla="*/ 12 h 36"/>
                  <a:gd name="T30" fmla="*/ 66 w 396"/>
                  <a:gd name="T31" fmla="*/ 36 h 36"/>
                  <a:gd name="T32" fmla="*/ 48 w 396"/>
                  <a:gd name="T33" fmla="*/ 30 h 36"/>
                  <a:gd name="T34" fmla="*/ 24 w 396"/>
                  <a:gd name="T35" fmla="*/ 0 h 36"/>
                  <a:gd name="T36" fmla="*/ 0 w 396"/>
                  <a:gd name="T37" fmla="*/ 0 h 36"/>
                  <a:gd name="T38" fmla="*/ 6 w 396"/>
                  <a:gd name="T39" fmla="*/ 12 h 36"/>
                  <a:gd name="T40" fmla="*/ 36 w 396"/>
                  <a:gd name="T41" fmla="*/ 36 h 36"/>
                  <a:gd name="T42" fmla="*/ 54 w 396"/>
                  <a:gd name="T43" fmla="*/ 30 h 36"/>
                  <a:gd name="T44" fmla="*/ 90 w 396"/>
                  <a:gd name="T45" fmla="*/ 6 h 36"/>
                  <a:gd name="T46" fmla="*/ 102 w 396"/>
                  <a:gd name="T47" fmla="*/ 12 h 36"/>
                  <a:gd name="T48" fmla="*/ 126 w 396"/>
                  <a:gd name="T49" fmla="*/ 36 h 36"/>
                  <a:gd name="T50" fmla="*/ 144 w 396"/>
                  <a:gd name="T51" fmla="*/ 30 h 36"/>
                  <a:gd name="T52" fmla="*/ 168 w 396"/>
                  <a:gd name="T53" fmla="*/ 6 h 36"/>
                  <a:gd name="T54" fmla="*/ 186 w 396"/>
                  <a:gd name="T55" fmla="*/ 12 h 36"/>
                  <a:gd name="T56" fmla="*/ 210 w 396"/>
                  <a:gd name="T57" fmla="*/ 36 h 36"/>
                  <a:gd name="T58" fmla="*/ 228 w 396"/>
                  <a:gd name="T59" fmla="*/ 24 h 36"/>
                  <a:gd name="T60" fmla="*/ 252 w 396"/>
                  <a:gd name="T61" fmla="*/ 0 h 36"/>
                  <a:gd name="T62" fmla="*/ 270 w 396"/>
                  <a:gd name="T63" fmla="*/ 12 h 36"/>
                  <a:gd name="T64" fmla="*/ 300 w 396"/>
                  <a:gd name="T65" fmla="*/ 36 h 36"/>
                  <a:gd name="T66" fmla="*/ 312 w 396"/>
                  <a:gd name="T67" fmla="*/ 24 h 36"/>
                  <a:gd name="T68" fmla="*/ 330 w 396"/>
                  <a:gd name="T69" fmla="*/ 0 h 36"/>
                  <a:gd name="T70" fmla="*/ 342 w 396"/>
                  <a:gd name="T71" fmla="*/ 12 h 36"/>
                  <a:gd name="T72" fmla="*/ 366 w 396"/>
                  <a:gd name="T73" fmla="*/ 36 h 36"/>
                  <a:gd name="T74" fmla="*/ 372 w 396"/>
                  <a:gd name="T75" fmla="*/ 36 h 36"/>
                  <a:gd name="T76" fmla="*/ 396 w 396"/>
                  <a:gd name="T77" fmla="*/ 36 h 36"/>
                  <a:gd name="T78" fmla="*/ 396 w 396"/>
                  <a:gd name="T79" fmla="*/ 36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6"/>
                  <a:gd name="T122" fmla="*/ 396 w 39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6">
                    <a:moveTo>
                      <a:pt x="396" y="36"/>
                    </a:moveTo>
                    <a:lnTo>
                      <a:pt x="384" y="24"/>
                    </a:lnTo>
                    <a:lnTo>
                      <a:pt x="372" y="12"/>
                    </a:lnTo>
                    <a:lnTo>
                      <a:pt x="354" y="0"/>
                    </a:lnTo>
                    <a:lnTo>
                      <a:pt x="348" y="12"/>
                    </a:lnTo>
                    <a:lnTo>
                      <a:pt x="336" y="24"/>
                    </a:lnTo>
                    <a:lnTo>
                      <a:pt x="324" y="36"/>
                    </a:lnTo>
                    <a:lnTo>
                      <a:pt x="312" y="24"/>
                    </a:lnTo>
                    <a:lnTo>
                      <a:pt x="294" y="12"/>
                    </a:lnTo>
                    <a:lnTo>
                      <a:pt x="282" y="0"/>
                    </a:lnTo>
                    <a:lnTo>
                      <a:pt x="264" y="12"/>
                    </a:lnTo>
                    <a:lnTo>
                      <a:pt x="252" y="24"/>
                    </a:lnTo>
                    <a:lnTo>
                      <a:pt x="240" y="36"/>
                    </a:lnTo>
                    <a:lnTo>
                      <a:pt x="222" y="24"/>
                    </a:lnTo>
                    <a:lnTo>
                      <a:pt x="210" y="12"/>
                    </a:lnTo>
                    <a:lnTo>
                      <a:pt x="198" y="6"/>
                    </a:lnTo>
                    <a:lnTo>
                      <a:pt x="180" y="12"/>
                    </a:lnTo>
                    <a:lnTo>
                      <a:pt x="168" y="30"/>
                    </a:lnTo>
                    <a:lnTo>
                      <a:pt x="156" y="36"/>
                    </a:lnTo>
                    <a:lnTo>
                      <a:pt x="138" y="24"/>
                    </a:lnTo>
                    <a:lnTo>
                      <a:pt x="126" y="12"/>
                    </a:lnTo>
                    <a:lnTo>
                      <a:pt x="114" y="6"/>
                    </a:lnTo>
                    <a:lnTo>
                      <a:pt x="96" y="12"/>
                    </a:lnTo>
                    <a:lnTo>
                      <a:pt x="78" y="30"/>
                    </a:lnTo>
                    <a:lnTo>
                      <a:pt x="66" y="36"/>
                    </a:lnTo>
                    <a:lnTo>
                      <a:pt x="48" y="30"/>
                    </a:lnTo>
                    <a:lnTo>
                      <a:pt x="30" y="12"/>
                    </a:lnTo>
                    <a:lnTo>
                      <a:pt x="24" y="0"/>
                    </a:lnTo>
                    <a:lnTo>
                      <a:pt x="0" y="0"/>
                    </a:lnTo>
                    <a:lnTo>
                      <a:pt x="6" y="12"/>
                    </a:lnTo>
                    <a:lnTo>
                      <a:pt x="18" y="30"/>
                    </a:lnTo>
                    <a:lnTo>
                      <a:pt x="36" y="36"/>
                    </a:lnTo>
                    <a:lnTo>
                      <a:pt x="54" y="30"/>
                    </a:lnTo>
                    <a:lnTo>
                      <a:pt x="72" y="12"/>
                    </a:lnTo>
                    <a:lnTo>
                      <a:pt x="90" y="6"/>
                    </a:lnTo>
                    <a:lnTo>
                      <a:pt x="102" y="12"/>
                    </a:lnTo>
                    <a:lnTo>
                      <a:pt x="114" y="24"/>
                    </a:lnTo>
                    <a:lnTo>
                      <a:pt x="126" y="36"/>
                    </a:lnTo>
                    <a:lnTo>
                      <a:pt x="144" y="30"/>
                    </a:lnTo>
                    <a:lnTo>
                      <a:pt x="156" y="12"/>
                    </a:lnTo>
                    <a:lnTo>
                      <a:pt x="168" y="6"/>
                    </a:lnTo>
                    <a:lnTo>
                      <a:pt x="186" y="12"/>
                    </a:lnTo>
                    <a:lnTo>
                      <a:pt x="198" y="24"/>
                    </a:lnTo>
                    <a:lnTo>
                      <a:pt x="210" y="36"/>
                    </a:lnTo>
                    <a:lnTo>
                      <a:pt x="228" y="24"/>
                    </a:lnTo>
                    <a:lnTo>
                      <a:pt x="240" y="12"/>
                    </a:lnTo>
                    <a:lnTo>
                      <a:pt x="252" y="0"/>
                    </a:lnTo>
                    <a:lnTo>
                      <a:pt x="270" y="12"/>
                    </a:lnTo>
                    <a:lnTo>
                      <a:pt x="282" y="24"/>
                    </a:lnTo>
                    <a:lnTo>
                      <a:pt x="300" y="36"/>
                    </a:lnTo>
                    <a:lnTo>
                      <a:pt x="312" y="24"/>
                    </a:lnTo>
                    <a:lnTo>
                      <a:pt x="318" y="12"/>
                    </a:lnTo>
                    <a:lnTo>
                      <a:pt x="330" y="0"/>
                    </a:lnTo>
                    <a:lnTo>
                      <a:pt x="342" y="12"/>
                    </a:lnTo>
                    <a:lnTo>
                      <a:pt x="354" y="24"/>
                    </a:lnTo>
                    <a:lnTo>
                      <a:pt x="366" y="36"/>
                    </a:lnTo>
                    <a:lnTo>
                      <a:pt x="372" y="36"/>
                    </a:lnTo>
                    <a:lnTo>
                      <a:pt x="384" y="36"/>
                    </a:lnTo>
                    <a:lnTo>
                      <a:pt x="396" y="36"/>
                    </a:lnTo>
                  </a:path>
                </a:pathLst>
              </a:custGeom>
              <a:noFill/>
              <a:ln w="9525">
                <a:solidFill>
                  <a:srgbClr val="FFFFFF"/>
                </a:solidFill>
                <a:prstDash val="solid"/>
                <a:round/>
                <a:headEnd/>
                <a:tailEnd/>
              </a:ln>
            </p:spPr>
            <p:txBody>
              <a:bodyPr tIns="91440" bIns="91440"/>
              <a:lstStyle/>
              <a:p>
                <a:endParaRPr lang="en-US"/>
              </a:p>
            </p:txBody>
          </p:sp>
          <p:sp>
            <p:nvSpPr>
              <p:cNvPr id="22934" name="Freeform 1345"/>
              <p:cNvSpPr>
                <a:spLocks/>
              </p:cNvSpPr>
              <p:nvPr/>
            </p:nvSpPr>
            <p:spPr bwMode="auto">
              <a:xfrm>
                <a:off x="2306" y="2087"/>
                <a:ext cx="24" cy="36"/>
              </a:xfrm>
              <a:custGeom>
                <a:avLst/>
                <a:gdLst>
                  <a:gd name="T0" fmla="*/ 24 w 24"/>
                  <a:gd name="T1" fmla="*/ 0 h 36"/>
                  <a:gd name="T2" fmla="*/ 18 w 24"/>
                  <a:gd name="T3" fmla="*/ 6 h 36"/>
                  <a:gd name="T4" fmla="*/ 6 w 24"/>
                  <a:gd name="T5" fmla="*/ 18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6"/>
                    </a:lnTo>
                    <a:lnTo>
                      <a:pt x="6" y="18"/>
                    </a:lnTo>
                    <a:lnTo>
                      <a:pt x="0" y="36"/>
                    </a:lnTo>
                  </a:path>
                </a:pathLst>
              </a:custGeom>
              <a:noFill/>
              <a:ln w="9525">
                <a:solidFill>
                  <a:srgbClr val="FFFFFF"/>
                </a:solidFill>
                <a:prstDash val="solid"/>
                <a:round/>
                <a:headEnd/>
                <a:tailEnd/>
              </a:ln>
            </p:spPr>
            <p:txBody>
              <a:bodyPr tIns="91440" bIns="91440"/>
              <a:lstStyle/>
              <a:p>
                <a:endParaRPr lang="en-US"/>
              </a:p>
            </p:txBody>
          </p:sp>
          <p:sp>
            <p:nvSpPr>
              <p:cNvPr id="22935" name="Freeform 1346"/>
              <p:cNvSpPr>
                <a:spLocks/>
              </p:cNvSpPr>
              <p:nvPr/>
            </p:nvSpPr>
            <p:spPr bwMode="auto">
              <a:xfrm>
                <a:off x="2306" y="2123"/>
                <a:ext cx="48" cy="36"/>
              </a:xfrm>
              <a:custGeom>
                <a:avLst/>
                <a:gdLst>
                  <a:gd name="T0" fmla="*/ 0 w 48"/>
                  <a:gd name="T1" fmla="*/ 0 h 36"/>
                  <a:gd name="T2" fmla="*/ 12 w 48"/>
                  <a:gd name="T3" fmla="*/ 12 h 36"/>
                  <a:gd name="T4" fmla="*/ 30 w 48"/>
                  <a:gd name="T5" fmla="*/ 24 h 36"/>
                  <a:gd name="T6" fmla="*/ 48 w 48"/>
                  <a:gd name="T7" fmla="*/ 36 h 36"/>
                  <a:gd name="T8" fmla="*/ 0 60000 65536"/>
                  <a:gd name="T9" fmla="*/ 0 60000 65536"/>
                  <a:gd name="T10" fmla="*/ 0 60000 65536"/>
                  <a:gd name="T11" fmla="*/ 0 60000 65536"/>
                  <a:gd name="T12" fmla="*/ 0 w 48"/>
                  <a:gd name="T13" fmla="*/ 0 h 36"/>
                  <a:gd name="T14" fmla="*/ 48 w 48"/>
                  <a:gd name="T15" fmla="*/ 36 h 36"/>
                </a:gdLst>
                <a:ahLst/>
                <a:cxnLst>
                  <a:cxn ang="T8">
                    <a:pos x="T0" y="T1"/>
                  </a:cxn>
                  <a:cxn ang="T9">
                    <a:pos x="T2" y="T3"/>
                  </a:cxn>
                  <a:cxn ang="T10">
                    <a:pos x="T4" y="T5"/>
                  </a:cxn>
                  <a:cxn ang="T11">
                    <a:pos x="T6" y="T7"/>
                  </a:cxn>
                </a:cxnLst>
                <a:rect l="T12" t="T13" r="T14" b="T15"/>
                <a:pathLst>
                  <a:path w="48" h="36">
                    <a:moveTo>
                      <a:pt x="0" y="0"/>
                    </a:moveTo>
                    <a:lnTo>
                      <a:pt x="12" y="12"/>
                    </a:lnTo>
                    <a:lnTo>
                      <a:pt x="30" y="24"/>
                    </a:lnTo>
                    <a:lnTo>
                      <a:pt x="48" y="36"/>
                    </a:lnTo>
                  </a:path>
                </a:pathLst>
              </a:custGeom>
              <a:noFill/>
              <a:ln w="9525">
                <a:solidFill>
                  <a:srgbClr val="FFFFFF"/>
                </a:solidFill>
                <a:prstDash val="solid"/>
                <a:round/>
                <a:headEnd/>
                <a:tailEnd/>
              </a:ln>
            </p:spPr>
            <p:txBody>
              <a:bodyPr tIns="91440" bIns="91440"/>
              <a:lstStyle/>
              <a:p>
                <a:endParaRPr lang="en-US"/>
              </a:p>
            </p:txBody>
          </p:sp>
          <p:sp>
            <p:nvSpPr>
              <p:cNvPr id="22936" name="Freeform 1347"/>
              <p:cNvSpPr>
                <a:spLocks/>
              </p:cNvSpPr>
              <p:nvPr/>
            </p:nvSpPr>
            <p:spPr bwMode="auto">
              <a:xfrm>
                <a:off x="2330" y="2159"/>
                <a:ext cx="24" cy="36"/>
              </a:xfrm>
              <a:custGeom>
                <a:avLst/>
                <a:gdLst>
                  <a:gd name="T0" fmla="*/ 24 w 24"/>
                  <a:gd name="T1" fmla="*/ 0 h 36"/>
                  <a:gd name="T2" fmla="*/ 18 w 24"/>
                  <a:gd name="T3" fmla="*/ 12 h 36"/>
                  <a:gd name="T4" fmla="*/ 6 w 24"/>
                  <a:gd name="T5" fmla="*/ 24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12"/>
                    </a:lnTo>
                    <a:lnTo>
                      <a:pt x="6" y="24"/>
                    </a:lnTo>
                    <a:lnTo>
                      <a:pt x="0" y="36"/>
                    </a:lnTo>
                  </a:path>
                </a:pathLst>
              </a:custGeom>
              <a:noFill/>
              <a:ln w="9525">
                <a:solidFill>
                  <a:srgbClr val="FFFFFF"/>
                </a:solidFill>
                <a:prstDash val="solid"/>
                <a:round/>
                <a:headEnd/>
                <a:tailEnd/>
              </a:ln>
            </p:spPr>
            <p:txBody>
              <a:bodyPr tIns="91440" bIns="91440"/>
              <a:lstStyle/>
              <a:p>
                <a:endParaRPr lang="en-US"/>
              </a:p>
            </p:txBody>
          </p:sp>
          <p:sp>
            <p:nvSpPr>
              <p:cNvPr id="22937" name="Freeform 1348"/>
              <p:cNvSpPr>
                <a:spLocks/>
              </p:cNvSpPr>
              <p:nvPr/>
            </p:nvSpPr>
            <p:spPr bwMode="auto">
              <a:xfrm>
                <a:off x="2330" y="2195"/>
                <a:ext cx="42" cy="24"/>
              </a:xfrm>
              <a:custGeom>
                <a:avLst/>
                <a:gdLst>
                  <a:gd name="T0" fmla="*/ 0 w 42"/>
                  <a:gd name="T1" fmla="*/ 0 h 24"/>
                  <a:gd name="T2" fmla="*/ 12 w 42"/>
                  <a:gd name="T3" fmla="*/ 6 h 24"/>
                  <a:gd name="T4" fmla="*/ 30 w 42"/>
                  <a:gd name="T5" fmla="*/ 12 h 24"/>
                  <a:gd name="T6" fmla="*/ 42 w 42"/>
                  <a:gd name="T7" fmla="*/ 24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0" y="0"/>
                    </a:moveTo>
                    <a:lnTo>
                      <a:pt x="12" y="6"/>
                    </a:lnTo>
                    <a:lnTo>
                      <a:pt x="30" y="12"/>
                    </a:lnTo>
                    <a:lnTo>
                      <a:pt x="42" y="24"/>
                    </a:lnTo>
                  </a:path>
                </a:pathLst>
              </a:custGeom>
              <a:noFill/>
              <a:ln w="9525">
                <a:solidFill>
                  <a:srgbClr val="FFFFFF"/>
                </a:solidFill>
                <a:prstDash val="solid"/>
                <a:round/>
                <a:headEnd/>
                <a:tailEnd/>
              </a:ln>
            </p:spPr>
            <p:txBody>
              <a:bodyPr tIns="91440" bIns="91440"/>
              <a:lstStyle/>
              <a:p>
                <a:endParaRPr lang="en-US"/>
              </a:p>
            </p:txBody>
          </p:sp>
          <p:sp>
            <p:nvSpPr>
              <p:cNvPr id="22938" name="Freeform 1349"/>
              <p:cNvSpPr>
                <a:spLocks/>
              </p:cNvSpPr>
              <p:nvPr/>
            </p:nvSpPr>
            <p:spPr bwMode="auto">
              <a:xfrm>
                <a:off x="2348" y="2219"/>
                <a:ext cx="24" cy="42"/>
              </a:xfrm>
              <a:custGeom>
                <a:avLst/>
                <a:gdLst>
                  <a:gd name="T0" fmla="*/ 24 w 24"/>
                  <a:gd name="T1" fmla="*/ 0 h 42"/>
                  <a:gd name="T2" fmla="*/ 18 w 24"/>
                  <a:gd name="T3" fmla="*/ 18 h 42"/>
                  <a:gd name="T4" fmla="*/ 6 w 24"/>
                  <a:gd name="T5" fmla="*/ 30 h 42"/>
                  <a:gd name="T6" fmla="*/ 0 w 24"/>
                  <a:gd name="T7" fmla="*/ 42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24" y="0"/>
                    </a:moveTo>
                    <a:lnTo>
                      <a:pt x="18" y="18"/>
                    </a:lnTo>
                    <a:lnTo>
                      <a:pt x="6" y="30"/>
                    </a:lnTo>
                    <a:lnTo>
                      <a:pt x="0" y="42"/>
                    </a:lnTo>
                  </a:path>
                </a:pathLst>
              </a:custGeom>
              <a:noFill/>
              <a:ln w="9525">
                <a:solidFill>
                  <a:srgbClr val="FFFFFF"/>
                </a:solidFill>
                <a:prstDash val="solid"/>
                <a:round/>
                <a:headEnd/>
                <a:tailEnd/>
              </a:ln>
            </p:spPr>
            <p:txBody>
              <a:bodyPr tIns="91440" bIns="91440"/>
              <a:lstStyle/>
              <a:p>
                <a:endParaRPr lang="en-US"/>
              </a:p>
            </p:txBody>
          </p:sp>
          <p:sp>
            <p:nvSpPr>
              <p:cNvPr id="22939" name="Freeform 1350"/>
              <p:cNvSpPr>
                <a:spLocks/>
              </p:cNvSpPr>
              <p:nvPr/>
            </p:nvSpPr>
            <p:spPr bwMode="auto">
              <a:xfrm>
                <a:off x="2348" y="2261"/>
                <a:ext cx="42" cy="24"/>
              </a:xfrm>
              <a:custGeom>
                <a:avLst/>
                <a:gdLst>
                  <a:gd name="T0" fmla="*/ 0 w 42"/>
                  <a:gd name="T1" fmla="*/ 0 h 24"/>
                  <a:gd name="T2" fmla="*/ 12 w 42"/>
                  <a:gd name="T3" fmla="*/ 6 h 24"/>
                  <a:gd name="T4" fmla="*/ 30 w 42"/>
                  <a:gd name="T5" fmla="*/ 18 h 24"/>
                  <a:gd name="T6" fmla="*/ 42 w 42"/>
                  <a:gd name="T7" fmla="*/ 24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0" y="0"/>
                    </a:moveTo>
                    <a:lnTo>
                      <a:pt x="12" y="6"/>
                    </a:lnTo>
                    <a:lnTo>
                      <a:pt x="30" y="18"/>
                    </a:lnTo>
                    <a:lnTo>
                      <a:pt x="42" y="24"/>
                    </a:lnTo>
                  </a:path>
                </a:pathLst>
              </a:custGeom>
              <a:noFill/>
              <a:ln w="9525">
                <a:solidFill>
                  <a:srgbClr val="FFFFFF"/>
                </a:solidFill>
                <a:prstDash val="solid"/>
                <a:round/>
                <a:headEnd/>
                <a:tailEnd/>
              </a:ln>
            </p:spPr>
            <p:txBody>
              <a:bodyPr tIns="91440" bIns="91440"/>
              <a:lstStyle/>
              <a:p>
                <a:endParaRPr lang="en-US"/>
              </a:p>
            </p:txBody>
          </p:sp>
          <p:sp>
            <p:nvSpPr>
              <p:cNvPr id="22940" name="Freeform 1351"/>
              <p:cNvSpPr>
                <a:spLocks/>
              </p:cNvSpPr>
              <p:nvPr/>
            </p:nvSpPr>
            <p:spPr bwMode="auto">
              <a:xfrm>
                <a:off x="2366" y="2285"/>
                <a:ext cx="24" cy="42"/>
              </a:xfrm>
              <a:custGeom>
                <a:avLst/>
                <a:gdLst>
                  <a:gd name="T0" fmla="*/ 24 w 24"/>
                  <a:gd name="T1" fmla="*/ 0 h 42"/>
                  <a:gd name="T2" fmla="*/ 18 w 24"/>
                  <a:gd name="T3" fmla="*/ 18 h 42"/>
                  <a:gd name="T4" fmla="*/ 6 w 24"/>
                  <a:gd name="T5" fmla="*/ 30 h 42"/>
                  <a:gd name="T6" fmla="*/ 0 w 24"/>
                  <a:gd name="T7" fmla="*/ 42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24" y="0"/>
                    </a:moveTo>
                    <a:lnTo>
                      <a:pt x="18" y="18"/>
                    </a:lnTo>
                    <a:lnTo>
                      <a:pt x="6" y="30"/>
                    </a:lnTo>
                    <a:lnTo>
                      <a:pt x="0" y="42"/>
                    </a:lnTo>
                  </a:path>
                </a:pathLst>
              </a:custGeom>
              <a:noFill/>
              <a:ln w="9525">
                <a:solidFill>
                  <a:srgbClr val="FFFFFF"/>
                </a:solidFill>
                <a:prstDash val="solid"/>
                <a:round/>
                <a:headEnd/>
                <a:tailEnd/>
              </a:ln>
            </p:spPr>
            <p:txBody>
              <a:bodyPr tIns="91440" bIns="91440"/>
              <a:lstStyle/>
              <a:p>
                <a:endParaRPr lang="en-US"/>
              </a:p>
            </p:txBody>
          </p:sp>
          <p:sp>
            <p:nvSpPr>
              <p:cNvPr id="22941" name="Freeform 1352"/>
              <p:cNvSpPr>
                <a:spLocks/>
              </p:cNvSpPr>
              <p:nvPr/>
            </p:nvSpPr>
            <p:spPr bwMode="auto">
              <a:xfrm>
                <a:off x="2366" y="2327"/>
                <a:ext cx="42" cy="12"/>
              </a:xfrm>
              <a:custGeom>
                <a:avLst/>
                <a:gdLst>
                  <a:gd name="T0" fmla="*/ 0 w 42"/>
                  <a:gd name="T1" fmla="*/ 0 h 12"/>
                  <a:gd name="T2" fmla="*/ 12 w 42"/>
                  <a:gd name="T3" fmla="*/ 6 h 12"/>
                  <a:gd name="T4" fmla="*/ 30 w 42"/>
                  <a:gd name="T5" fmla="*/ 6 h 12"/>
                  <a:gd name="T6" fmla="*/ 42 w 42"/>
                  <a:gd name="T7" fmla="*/ 12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2" y="6"/>
                    </a:lnTo>
                    <a:lnTo>
                      <a:pt x="30" y="6"/>
                    </a:lnTo>
                    <a:lnTo>
                      <a:pt x="42" y="12"/>
                    </a:lnTo>
                  </a:path>
                </a:pathLst>
              </a:custGeom>
              <a:noFill/>
              <a:ln w="9525">
                <a:solidFill>
                  <a:srgbClr val="FFFFFF"/>
                </a:solidFill>
                <a:prstDash val="solid"/>
                <a:round/>
                <a:headEnd/>
                <a:tailEnd/>
              </a:ln>
            </p:spPr>
            <p:txBody>
              <a:bodyPr tIns="91440" bIns="91440"/>
              <a:lstStyle/>
              <a:p>
                <a:endParaRPr lang="en-US"/>
              </a:p>
            </p:txBody>
          </p:sp>
          <p:sp>
            <p:nvSpPr>
              <p:cNvPr id="22942" name="Freeform 1353"/>
              <p:cNvSpPr>
                <a:spLocks/>
              </p:cNvSpPr>
              <p:nvPr/>
            </p:nvSpPr>
            <p:spPr bwMode="auto">
              <a:xfrm>
                <a:off x="2384" y="2339"/>
                <a:ext cx="24" cy="36"/>
              </a:xfrm>
              <a:custGeom>
                <a:avLst/>
                <a:gdLst>
                  <a:gd name="T0" fmla="*/ 24 w 24"/>
                  <a:gd name="T1" fmla="*/ 0 h 36"/>
                  <a:gd name="T2" fmla="*/ 18 w 24"/>
                  <a:gd name="T3" fmla="*/ 12 h 36"/>
                  <a:gd name="T4" fmla="*/ 6 w 24"/>
                  <a:gd name="T5" fmla="*/ 30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12"/>
                    </a:lnTo>
                    <a:lnTo>
                      <a:pt x="6" y="30"/>
                    </a:lnTo>
                    <a:lnTo>
                      <a:pt x="0" y="36"/>
                    </a:lnTo>
                  </a:path>
                </a:pathLst>
              </a:custGeom>
              <a:noFill/>
              <a:ln w="9525">
                <a:solidFill>
                  <a:srgbClr val="FFFFFF"/>
                </a:solidFill>
                <a:prstDash val="solid"/>
                <a:round/>
                <a:headEnd/>
                <a:tailEnd/>
              </a:ln>
            </p:spPr>
            <p:txBody>
              <a:bodyPr tIns="91440" bIns="91440"/>
              <a:lstStyle/>
              <a:p>
                <a:endParaRPr lang="en-US"/>
              </a:p>
            </p:txBody>
          </p:sp>
          <p:sp>
            <p:nvSpPr>
              <p:cNvPr id="22943" name="Freeform 1354"/>
              <p:cNvSpPr>
                <a:spLocks/>
              </p:cNvSpPr>
              <p:nvPr/>
            </p:nvSpPr>
            <p:spPr bwMode="auto">
              <a:xfrm>
                <a:off x="2390" y="2369"/>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prstDash val="solid"/>
                <a:round/>
                <a:headEnd/>
                <a:tailEnd/>
              </a:ln>
            </p:spPr>
            <p:txBody>
              <a:bodyPr tIns="91440" bIns="91440"/>
              <a:lstStyle/>
              <a:p>
                <a:endParaRPr lang="en-US"/>
              </a:p>
            </p:txBody>
          </p:sp>
          <p:sp>
            <p:nvSpPr>
              <p:cNvPr id="22944" name="Freeform 1355"/>
              <p:cNvSpPr>
                <a:spLocks/>
              </p:cNvSpPr>
              <p:nvPr/>
            </p:nvSpPr>
            <p:spPr bwMode="auto">
              <a:xfrm>
                <a:off x="2372" y="2351"/>
                <a:ext cx="42" cy="18"/>
              </a:xfrm>
              <a:custGeom>
                <a:avLst/>
                <a:gdLst>
                  <a:gd name="T0" fmla="*/ 42 w 42"/>
                  <a:gd name="T1" fmla="*/ 18 h 18"/>
                  <a:gd name="T2" fmla="*/ 30 w 42"/>
                  <a:gd name="T3" fmla="*/ 12 h 18"/>
                  <a:gd name="T4" fmla="*/ 12 w 42"/>
                  <a:gd name="T5" fmla="*/ 6 h 18"/>
                  <a:gd name="T6" fmla="*/ 0 w 42"/>
                  <a:gd name="T7" fmla="*/ 0 h 18"/>
                  <a:gd name="T8" fmla="*/ 0 60000 65536"/>
                  <a:gd name="T9" fmla="*/ 0 60000 65536"/>
                  <a:gd name="T10" fmla="*/ 0 60000 65536"/>
                  <a:gd name="T11" fmla="*/ 0 60000 65536"/>
                  <a:gd name="T12" fmla="*/ 0 w 42"/>
                  <a:gd name="T13" fmla="*/ 0 h 18"/>
                  <a:gd name="T14" fmla="*/ 42 w 42"/>
                  <a:gd name="T15" fmla="*/ 18 h 18"/>
                </a:gdLst>
                <a:ahLst/>
                <a:cxnLst>
                  <a:cxn ang="T8">
                    <a:pos x="T0" y="T1"/>
                  </a:cxn>
                  <a:cxn ang="T9">
                    <a:pos x="T2" y="T3"/>
                  </a:cxn>
                  <a:cxn ang="T10">
                    <a:pos x="T4" y="T5"/>
                  </a:cxn>
                  <a:cxn ang="T11">
                    <a:pos x="T6" y="T7"/>
                  </a:cxn>
                </a:cxnLst>
                <a:rect l="T12" t="T13" r="T14" b="T15"/>
                <a:pathLst>
                  <a:path w="42" h="18">
                    <a:moveTo>
                      <a:pt x="42" y="18"/>
                    </a:moveTo>
                    <a:lnTo>
                      <a:pt x="30" y="12"/>
                    </a:lnTo>
                    <a:lnTo>
                      <a:pt x="12" y="6"/>
                    </a:lnTo>
                    <a:lnTo>
                      <a:pt x="0" y="0"/>
                    </a:lnTo>
                  </a:path>
                </a:pathLst>
              </a:custGeom>
              <a:noFill/>
              <a:ln w="9525">
                <a:solidFill>
                  <a:srgbClr val="FFFFFF"/>
                </a:solidFill>
                <a:prstDash val="solid"/>
                <a:round/>
                <a:headEnd/>
                <a:tailEnd/>
              </a:ln>
            </p:spPr>
            <p:txBody>
              <a:bodyPr tIns="91440" bIns="91440"/>
              <a:lstStyle/>
              <a:p>
                <a:endParaRPr lang="en-US"/>
              </a:p>
            </p:txBody>
          </p:sp>
          <p:sp>
            <p:nvSpPr>
              <p:cNvPr id="22945" name="Freeform 1356"/>
              <p:cNvSpPr>
                <a:spLocks/>
              </p:cNvSpPr>
              <p:nvPr/>
            </p:nvSpPr>
            <p:spPr bwMode="auto">
              <a:xfrm>
                <a:off x="2372" y="2315"/>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prstDash val="solid"/>
                <a:round/>
                <a:headEnd/>
                <a:tailEnd/>
              </a:ln>
            </p:spPr>
            <p:txBody>
              <a:bodyPr tIns="91440" bIns="91440"/>
              <a:lstStyle/>
              <a:p>
                <a:endParaRPr lang="en-US"/>
              </a:p>
            </p:txBody>
          </p:sp>
          <p:sp>
            <p:nvSpPr>
              <p:cNvPr id="22946" name="Freeform 1357"/>
              <p:cNvSpPr>
                <a:spLocks/>
              </p:cNvSpPr>
              <p:nvPr/>
            </p:nvSpPr>
            <p:spPr bwMode="auto">
              <a:xfrm>
                <a:off x="2354" y="2285"/>
                <a:ext cx="42" cy="30"/>
              </a:xfrm>
              <a:custGeom>
                <a:avLst/>
                <a:gdLst>
                  <a:gd name="T0" fmla="*/ 42 w 42"/>
                  <a:gd name="T1" fmla="*/ 30 h 30"/>
                  <a:gd name="T2" fmla="*/ 30 w 42"/>
                  <a:gd name="T3" fmla="*/ 18 h 30"/>
                  <a:gd name="T4" fmla="*/ 12 w 42"/>
                  <a:gd name="T5" fmla="*/ 12 h 30"/>
                  <a:gd name="T6" fmla="*/ 0 w 42"/>
                  <a:gd name="T7" fmla="*/ 0 h 30"/>
                  <a:gd name="T8" fmla="*/ 0 60000 65536"/>
                  <a:gd name="T9" fmla="*/ 0 60000 65536"/>
                  <a:gd name="T10" fmla="*/ 0 60000 65536"/>
                  <a:gd name="T11" fmla="*/ 0 60000 65536"/>
                  <a:gd name="T12" fmla="*/ 0 w 42"/>
                  <a:gd name="T13" fmla="*/ 0 h 30"/>
                  <a:gd name="T14" fmla="*/ 42 w 42"/>
                  <a:gd name="T15" fmla="*/ 30 h 30"/>
                </a:gdLst>
                <a:ahLst/>
                <a:cxnLst>
                  <a:cxn ang="T8">
                    <a:pos x="T0" y="T1"/>
                  </a:cxn>
                  <a:cxn ang="T9">
                    <a:pos x="T2" y="T3"/>
                  </a:cxn>
                  <a:cxn ang="T10">
                    <a:pos x="T4" y="T5"/>
                  </a:cxn>
                  <a:cxn ang="T11">
                    <a:pos x="T6" y="T7"/>
                  </a:cxn>
                </a:cxnLst>
                <a:rect l="T12" t="T13" r="T14" b="T15"/>
                <a:pathLst>
                  <a:path w="42" h="30">
                    <a:moveTo>
                      <a:pt x="42" y="30"/>
                    </a:moveTo>
                    <a:lnTo>
                      <a:pt x="30" y="18"/>
                    </a:lnTo>
                    <a:lnTo>
                      <a:pt x="12" y="12"/>
                    </a:lnTo>
                    <a:lnTo>
                      <a:pt x="0" y="0"/>
                    </a:lnTo>
                  </a:path>
                </a:pathLst>
              </a:custGeom>
              <a:noFill/>
              <a:ln w="9525">
                <a:solidFill>
                  <a:srgbClr val="FFFFFF"/>
                </a:solidFill>
                <a:prstDash val="solid"/>
                <a:round/>
                <a:headEnd/>
                <a:tailEnd/>
              </a:ln>
            </p:spPr>
            <p:txBody>
              <a:bodyPr tIns="91440" bIns="91440"/>
              <a:lstStyle/>
              <a:p>
                <a:endParaRPr lang="en-US"/>
              </a:p>
            </p:txBody>
          </p:sp>
          <p:sp>
            <p:nvSpPr>
              <p:cNvPr id="22947" name="Freeform 1358"/>
              <p:cNvSpPr>
                <a:spLocks/>
              </p:cNvSpPr>
              <p:nvPr/>
            </p:nvSpPr>
            <p:spPr bwMode="auto">
              <a:xfrm>
                <a:off x="2354" y="2249"/>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prstDash val="solid"/>
                <a:round/>
                <a:headEnd/>
                <a:tailEnd/>
              </a:ln>
            </p:spPr>
            <p:txBody>
              <a:bodyPr tIns="91440" bIns="91440"/>
              <a:lstStyle/>
              <a:p>
                <a:endParaRPr lang="en-US"/>
              </a:p>
            </p:txBody>
          </p:sp>
          <p:sp>
            <p:nvSpPr>
              <p:cNvPr id="22948" name="Freeform 1359"/>
              <p:cNvSpPr>
                <a:spLocks/>
              </p:cNvSpPr>
              <p:nvPr/>
            </p:nvSpPr>
            <p:spPr bwMode="auto">
              <a:xfrm>
                <a:off x="2336" y="2225"/>
                <a:ext cx="42" cy="24"/>
              </a:xfrm>
              <a:custGeom>
                <a:avLst/>
                <a:gdLst>
                  <a:gd name="T0" fmla="*/ 42 w 42"/>
                  <a:gd name="T1" fmla="*/ 24 h 24"/>
                  <a:gd name="T2" fmla="*/ 30 w 42"/>
                  <a:gd name="T3" fmla="*/ 12 h 24"/>
                  <a:gd name="T4" fmla="*/ 12 w 42"/>
                  <a:gd name="T5" fmla="*/ 6 h 24"/>
                  <a:gd name="T6" fmla="*/ 0 w 42"/>
                  <a:gd name="T7" fmla="*/ 0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42" y="24"/>
                    </a:moveTo>
                    <a:lnTo>
                      <a:pt x="30" y="12"/>
                    </a:lnTo>
                    <a:lnTo>
                      <a:pt x="12" y="6"/>
                    </a:lnTo>
                    <a:lnTo>
                      <a:pt x="0" y="0"/>
                    </a:lnTo>
                  </a:path>
                </a:pathLst>
              </a:custGeom>
              <a:noFill/>
              <a:ln w="9525">
                <a:solidFill>
                  <a:srgbClr val="FFFFFF"/>
                </a:solidFill>
                <a:prstDash val="solid"/>
                <a:round/>
                <a:headEnd/>
                <a:tailEnd/>
              </a:ln>
            </p:spPr>
            <p:txBody>
              <a:bodyPr tIns="91440" bIns="91440"/>
              <a:lstStyle/>
              <a:p>
                <a:endParaRPr lang="en-US"/>
              </a:p>
            </p:txBody>
          </p:sp>
          <p:sp>
            <p:nvSpPr>
              <p:cNvPr id="22949" name="Freeform 1360"/>
              <p:cNvSpPr>
                <a:spLocks/>
              </p:cNvSpPr>
              <p:nvPr/>
            </p:nvSpPr>
            <p:spPr bwMode="auto">
              <a:xfrm>
                <a:off x="2336" y="2183"/>
                <a:ext cx="24" cy="42"/>
              </a:xfrm>
              <a:custGeom>
                <a:avLst/>
                <a:gdLst>
                  <a:gd name="T0" fmla="*/ 0 w 24"/>
                  <a:gd name="T1" fmla="*/ 42 h 42"/>
                  <a:gd name="T2" fmla="*/ 6 w 24"/>
                  <a:gd name="T3" fmla="*/ 24 h 42"/>
                  <a:gd name="T4" fmla="*/ 18 w 24"/>
                  <a:gd name="T5" fmla="*/ 12 h 42"/>
                  <a:gd name="T6" fmla="*/ 24 w 24"/>
                  <a:gd name="T7" fmla="*/ 0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0" y="42"/>
                    </a:moveTo>
                    <a:lnTo>
                      <a:pt x="6" y="24"/>
                    </a:lnTo>
                    <a:lnTo>
                      <a:pt x="18" y="12"/>
                    </a:lnTo>
                    <a:lnTo>
                      <a:pt x="24" y="0"/>
                    </a:lnTo>
                  </a:path>
                </a:pathLst>
              </a:custGeom>
              <a:noFill/>
              <a:ln w="9525">
                <a:solidFill>
                  <a:srgbClr val="FFFFFF"/>
                </a:solidFill>
                <a:prstDash val="solid"/>
                <a:round/>
                <a:headEnd/>
                <a:tailEnd/>
              </a:ln>
            </p:spPr>
            <p:txBody>
              <a:bodyPr tIns="91440" bIns="91440"/>
              <a:lstStyle/>
              <a:p>
                <a:endParaRPr lang="en-US"/>
              </a:p>
            </p:txBody>
          </p:sp>
          <p:sp>
            <p:nvSpPr>
              <p:cNvPr id="22950" name="Freeform 1361"/>
              <p:cNvSpPr>
                <a:spLocks/>
              </p:cNvSpPr>
              <p:nvPr/>
            </p:nvSpPr>
            <p:spPr bwMode="auto">
              <a:xfrm>
                <a:off x="2312" y="2147"/>
                <a:ext cx="48" cy="36"/>
              </a:xfrm>
              <a:custGeom>
                <a:avLst/>
                <a:gdLst>
                  <a:gd name="T0" fmla="*/ 48 w 48"/>
                  <a:gd name="T1" fmla="*/ 36 h 36"/>
                  <a:gd name="T2" fmla="*/ 30 w 48"/>
                  <a:gd name="T3" fmla="*/ 24 h 36"/>
                  <a:gd name="T4" fmla="*/ 12 w 48"/>
                  <a:gd name="T5" fmla="*/ 12 h 36"/>
                  <a:gd name="T6" fmla="*/ 0 w 48"/>
                  <a:gd name="T7" fmla="*/ 0 h 36"/>
                  <a:gd name="T8" fmla="*/ 0 60000 65536"/>
                  <a:gd name="T9" fmla="*/ 0 60000 65536"/>
                  <a:gd name="T10" fmla="*/ 0 60000 65536"/>
                  <a:gd name="T11" fmla="*/ 0 60000 65536"/>
                  <a:gd name="T12" fmla="*/ 0 w 48"/>
                  <a:gd name="T13" fmla="*/ 0 h 36"/>
                  <a:gd name="T14" fmla="*/ 48 w 48"/>
                  <a:gd name="T15" fmla="*/ 36 h 36"/>
                </a:gdLst>
                <a:ahLst/>
                <a:cxnLst>
                  <a:cxn ang="T8">
                    <a:pos x="T0" y="T1"/>
                  </a:cxn>
                  <a:cxn ang="T9">
                    <a:pos x="T2" y="T3"/>
                  </a:cxn>
                  <a:cxn ang="T10">
                    <a:pos x="T4" y="T5"/>
                  </a:cxn>
                  <a:cxn ang="T11">
                    <a:pos x="T6" y="T7"/>
                  </a:cxn>
                </a:cxnLst>
                <a:rect l="T12" t="T13" r="T14" b="T15"/>
                <a:pathLst>
                  <a:path w="48" h="36">
                    <a:moveTo>
                      <a:pt x="48" y="36"/>
                    </a:moveTo>
                    <a:lnTo>
                      <a:pt x="30" y="24"/>
                    </a:lnTo>
                    <a:lnTo>
                      <a:pt x="12" y="12"/>
                    </a:lnTo>
                    <a:lnTo>
                      <a:pt x="0" y="0"/>
                    </a:lnTo>
                  </a:path>
                </a:pathLst>
              </a:custGeom>
              <a:noFill/>
              <a:ln w="9525">
                <a:solidFill>
                  <a:srgbClr val="FFFFFF"/>
                </a:solidFill>
                <a:prstDash val="solid"/>
                <a:round/>
                <a:headEnd/>
                <a:tailEnd/>
              </a:ln>
            </p:spPr>
            <p:txBody>
              <a:bodyPr tIns="91440" bIns="91440"/>
              <a:lstStyle/>
              <a:p>
                <a:endParaRPr lang="en-US"/>
              </a:p>
            </p:txBody>
          </p:sp>
          <p:sp>
            <p:nvSpPr>
              <p:cNvPr id="22951" name="Freeform 1362"/>
              <p:cNvSpPr>
                <a:spLocks/>
              </p:cNvSpPr>
              <p:nvPr/>
            </p:nvSpPr>
            <p:spPr bwMode="auto">
              <a:xfrm>
                <a:off x="2312" y="2111"/>
                <a:ext cx="24" cy="36"/>
              </a:xfrm>
              <a:custGeom>
                <a:avLst/>
                <a:gdLst>
                  <a:gd name="T0" fmla="*/ 0 w 24"/>
                  <a:gd name="T1" fmla="*/ 36 h 36"/>
                  <a:gd name="T2" fmla="*/ 6 w 24"/>
                  <a:gd name="T3" fmla="*/ 24 h 36"/>
                  <a:gd name="T4" fmla="*/ 18 w 24"/>
                  <a:gd name="T5" fmla="*/ 6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6"/>
                    </a:lnTo>
                    <a:lnTo>
                      <a:pt x="24" y="0"/>
                    </a:lnTo>
                  </a:path>
                </a:pathLst>
              </a:custGeom>
              <a:noFill/>
              <a:ln w="9525">
                <a:solidFill>
                  <a:srgbClr val="FFFFFF"/>
                </a:solidFill>
                <a:prstDash val="solid"/>
                <a:round/>
                <a:headEnd/>
                <a:tailEnd/>
              </a:ln>
            </p:spPr>
            <p:txBody>
              <a:bodyPr tIns="91440" bIns="91440"/>
              <a:lstStyle/>
              <a:p>
                <a:endParaRPr lang="en-US"/>
              </a:p>
            </p:txBody>
          </p:sp>
          <p:sp>
            <p:nvSpPr>
              <p:cNvPr id="22952" name="Freeform 1363"/>
              <p:cNvSpPr>
                <a:spLocks/>
              </p:cNvSpPr>
              <p:nvPr/>
            </p:nvSpPr>
            <p:spPr bwMode="auto">
              <a:xfrm>
                <a:off x="2666" y="215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53" name="Freeform 1364"/>
              <p:cNvSpPr>
                <a:spLocks/>
              </p:cNvSpPr>
              <p:nvPr/>
            </p:nvSpPr>
            <p:spPr bwMode="auto">
              <a:xfrm>
                <a:off x="2666" y="215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54" name="Freeform 1365"/>
              <p:cNvSpPr>
                <a:spLocks/>
              </p:cNvSpPr>
              <p:nvPr/>
            </p:nvSpPr>
            <p:spPr bwMode="auto">
              <a:xfrm>
                <a:off x="2726" y="2117"/>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22955" name="Freeform 1366"/>
              <p:cNvSpPr>
                <a:spLocks/>
              </p:cNvSpPr>
              <p:nvPr/>
            </p:nvSpPr>
            <p:spPr bwMode="auto">
              <a:xfrm>
                <a:off x="2726" y="2117"/>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path>
                </a:pathLst>
              </a:custGeom>
              <a:noFill/>
              <a:ln w="9525">
                <a:solidFill>
                  <a:srgbClr val="000000"/>
                </a:solidFill>
                <a:prstDash val="solid"/>
                <a:round/>
                <a:headEnd/>
                <a:tailEnd/>
              </a:ln>
            </p:spPr>
            <p:txBody>
              <a:bodyPr tIns="91440" bIns="91440"/>
              <a:lstStyle/>
              <a:p>
                <a:endParaRPr lang="en-US"/>
              </a:p>
            </p:txBody>
          </p:sp>
          <p:sp>
            <p:nvSpPr>
              <p:cNvPr id="22956" name="Freeform 1367"/>
              <p:cNvSpPr>
                <a:spLocks/>
              </p:cNvSpPr>
              <p:nvPr/>
            </p:nvSpPr>
            <p:spPr bwMode="auto">
              <a:xfrm>
                <a:off x="2750" y="210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957" name="Freeform 1368"/>
              <p:cNvSpPr>
                <a:spLocks/>
              </p:cNvSpPr>
              <p:nvPr/>
            </p:nvSpPr>
            <p:spPr bwMode="auto">
              <a:xfrm>
                <a:off x="2750" y="210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58" name="Freeform 1369"/>
              <p:cNvSpPr>
                <a:spLocks/>
              </p:cNvSpPr>
              <p:nvPr/>
            </p:nvSpPr>
            <p:spPr bwMode="auto">
              <a:xfrm>
                <a:off x="2768" y="209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59" name="Freeform 1370"/>
              <p:cNvSpPr>
                <a:spLocks/>
              </p:cNvSpPr>
              <p:nvPr/>
            </p:nvSpPr>
            <p:spPr bwMode="auto">
              <a:xfrm>
                <a:off x="2768" y="209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60" name="Freeform 1371"/>
              <p:cNvSpPr>
                <a:spLocks/>
              </p:cNvSpPr>
              <p:nvPr/>
            </p:nvSpPr>
            <p:spPr bwMode="auto">
              <a:xfrm>
                <a:off x="2792" y="209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w="9525">
                <a:noFill/>
                <a:round/>
                <a:headEnd/>
                <a:tailEnd/>
              </a:ln>
            </p:spPr>
            <p:txBody>
              <a:bodyPr tIns="91440" bIns="91440"/>
              <a:lstStyle/>
              <a:p>
                <a:endParaRPr lang="en-US"/>
              </a:p>
            </p:txBody>
          </p:sp>
          <p:sp>
            <p:nvSpPr>
              <p:cNvPr id="22961" name="Freeform 1372"/>
              <p:cNvSpPr>
                <a:spLocks/>
              </p:cNvSpPr>
              <p:nvPr/>
            </p:nvSpPr>
            <p:spPr bwMode="auto">
              <a:xfrm>
                <a:off x="2792" y="209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prstDash val="solid"/>
                <a:round/>
                <a:headEnd/>
                <a:tailEnd/>
              </a:ln>
            </p:spPr>
            <p:txBody>
              <a:bodyPr tIns="91440" bIns="91440"/>
              <a:lstStyle/>
              <a:p>
                <a:endParaRPr lang="en-US"/>
              </a:p>
            </p:txBody>
          </p:sp>
          <p:sp>
            <p:nvSpPr>
              <p:cNvPr id="22962" name="Freeform 1373"/>
              <p:cNvSpPr>
                <a:spLocks/>
              </p:cNvSpPr>
              <p:nvPr/>
            </p:nvSpPr>
            <p:spPr bwMode="auto">
              <a:xfrm>
                <a:off x="2816" y="208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0" y="18"/>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963" name="Freeform 1374"/>
              <p:cNvSpPr>
                <a:spLocks/>
              </p:cNvSpPr>
              <p:nvPr/>
            </p:nvSpPr>
            <p:spPr bwMode="auto">
              <a:xfrm>
                <a:off x="2816" y="208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0" y="18"/>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964" name="Freeform 1375"/>
              <p:cNvSpPr>
                <a:spLocks/>
              </p:cNvSpPr>
              <p:nvPr/>
            </p:nvSpPr>
            <p:spPr bwMode="auto">
              <a:xfrm>
                <a:off x="2834" y="207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965" name="Freeform 1376"/>
              <p:cNvSpPr>
                <a:spLocks/>
              </p:cNvSpPr>
              <p:nvPr/>
            </p:nvSpPr>
            <p:spPr bwMode="auto">
              <a:xfrm>
                <a:off x="2834" y="207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66" name="Freeform 1377"/>
              <p:cNvSpPr>
                <a:spLocks/>
              </p:cNvSpPr>
              <p:nvPr/>
            </p:nvSpPr>
            <p:spPr bwMode="auto">
              <a:xfrm>
                <a:off x="2858" y="206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967" name="Freeform 1378"/>
              <p:cNvSpPr>
                <a:spLocks/>
              </p:cNvSpPr>
              <p:nvPr/>
            </p:nvSpPr>
            <p:spPr bwMode="auto">
              <a:xfrm>
                <a:off x="2858" y="206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968" name="Freeform 1379"/>
              <p:cNvSpPr>
                <a:spLocks/>
              </p:cNvSpPr>
              <p:nvPr/>
            </p:nvSpPr>
            <p:spPr bwMode="auto">
              <a:xfrm>
                <a:off x="2876" y="206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969" name="Freeform 1380"/>
              <p:cNvSpPr>
                <a:spLocks/>
              </p:cNvSpPr>
              <p:nvPr/>
            </p:nvSpPr>
            <p:spPr bwMode="auto">
              <a:xfrm>
                <a:off x="2876" y="206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70" name="Freeform 1381"/>
              <p:cNvSpPr>
                <a:spLocks/>
              </p:cNvSpPr>
              <p:nvPr/>
            </p:nvSpPr>
            <p:spPr bwMode="auto">
              <a:xfrm>
                <a:off x="2900" y="20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971" name="Freeform 1382"/>
              <p:cNvSpPr>
                <a:spLocks/>
              </p:cNvSpPr>
              <p:nvPr/>
            </p:nvSpPr>
            <p:spPr bwMode="auto">
              <a:xfrm>
                <a:off x="2900" y="20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972" name="Freeform 1383"/>
              <p:cNvSpPr>
                <a:spLocks/>
              </p:cNvSpPr>
              <p:nvPr/>
            </p:nvSpPr>
            <p:spPr bwMode="auto">
              <a:xfrm>
                <a:off x="2918" y="2051"/>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73" name="Freeform 1384"/>
              <p:cNvSpPr>
                <a:spLocks/>
              </p:cNvSpPr>
              <p:nvPr/>
            </p:nvSpPr>
            <p:spPr bwMode="auto">
              <a:xfrm>
                <a:off x="2918" y="2051"/>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74" name="Freeform 1385"/>
              <p:cNvSpPr>
                <a:spLocks/>
              </p:cNvSpPr>
              <p:nvPr/>
            </p:nvSpPr>
            <p:spPr bwMode="auto">
              <a:xfrm>
                <a:off x="2942" y="205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FF"/>
              </a:solidFill>
              <a:ln w="9525">
                <a:noFill/>
                <a:round/>
                <a:headEnd/>
                <a:tailEnd/>
              </a:ln>
            </p:spPr>
            <p:txBody>
              <a:bodyPr tIns="91440" bIns="91440"/>
              <a:lstStyle/>
              <a:p>
                <a:endParaRPr lang="en-US"/>
              </a:p>
            </p:txBody>
          </p:sp>
          <p:sp>
            <p:nvSpPr>
              <p:cNvPr id="22975" name="Freeform 1386"/>
              <p:cNvSpPr>
                <a:spLocks/>
              </p:cNvSpPr>
              <p:nvPr/>
            </p:nvSpPr>
            <p:spPr bwMode="auto">
              <a:xfrm>
                <a:off x="2942" y="205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976" name="Freeform 1387"/>
              <p:cNvSpPr>
                <a:spLocks/>
              </p:cNvSpPr>
              <p:nvPr/>
            </p:nvSpPr>
            <p:spPr bwMode="auto">
              <a:xfrm>
                <a:off x="2960" y="203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77" name="Freeform 1388"/>
              <p:cNvSpPr>
                <a:spLocks/>
              </p:cNvSpPr>
              <p:nvPr/>
            </p:nvSpPr>
            <p:spPr bwMode="auto">
              <a:xfrm>
                <a:off x="2960" y="203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78" name="Freeform 1389"/>
              <p:cNvSpPr>
                <a:spLocks/>
              </p:cNvSpPr>
              <p:nvPr/>
            </p:nvSpPr>
            <p:spPr bwMode="auto">
              <a:xfrm>
                <a:off x="2978" y="202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79" name="Freeform 1390"/>
              <p:cNvSpPr>
                <a:spLocks/>
              </p:cNvSpPr>
              <p:nvPr/>
            </p:nvSpPr>
            <p:spPr bwMode="auto">
              <a:xfrm>
                <a:off x="2978" y="202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80" name="Freeform 1391"/>
              <p:cNvSpPr>
                <a:spLocks/>
              </p:cNvSpPr>
              <p:nvPr/>
            </p:nvSpPr>
            <p:spPr bwMode="auto">
              <a:xfrm>
                <a:off x="2990" y="200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81" name="Freeform 1392"/>
              <p:cNvSpPr>
                <a:spLocks/>
              </p:cNvSpPr>
              <p:nvPr/>
            </p:nvSpPr>
            <p:spPr bwMode="auto">
              <a:xfrm>
                <a:off x="2990" y="200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82" name="Freeform 1393"/>
              <p:cNvSpPr>
                <a:spLocks/>
              </p:cNvSpPr>
              <p:nvPr/>
            </p:nvSpPr>
            <p:spPr bwMode="auto">
              <a:xfrm>
                <a:off x="3002" y="199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83" name="Freeform 1394"/>
              <p:cNvSpPr>
                <a:spLocks/>
              </p:cNvSpPr>
              <p:nvPr/>
            </p:nvSpPr>
            <p:spPr bwMode="auto">
              <a:xfrm>
                <a:off x="3002" y="199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84" name="Freeform 1395"/>
              <p:cNvSpPr>
                <a:spLocks/>
              </p:cNvSpPr>
              <p:nvPr/>
            </p:nvSpPr>
            <p:spPr bwMode="auto">
              <a:xfrm>
                <a:off x="3008" y="1973"/>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985" name="Freeform 1396"/>
              <p:cNvSpPr>
                <a:spLocks/>
              </p:cNvSpPr>
              <p:nvPr/>
            </p:nvSpPr>
            <p:spPr bwMode="auto">
              <a:xfrm>
                <a:off x="3008" y="1973"/>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986" name="Freeform 1397"/>
              <p:cNvSpPr>
                <a:spLocks/>
              </p:cNvSpPr>
              <p:nvPr/>
            </p:nvSpPr>
            <p:spPr bwMode="auto">
              <a:xfrm>
                <a:off x="3002" y="1955"/>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6" y="6"/>
                    </a:lnTo>
                    <a:lnTo>
                      <a:pt x="0" y="6"/>
                    </a:lnTo>
                    <a:lnTo>
                      <a:pt x="6"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22987" name="Freeform 1398"/>
              <p:cNvSpPr>
                <a:spLocks/>
              </p:cNvSpPr>
              <p:nvPr/>
            </p:nvSpPr>
            <p:spPr bwMode="auto">
              <a:xfrm>
                <a:off x="3002" y="1955"/>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6" y="6"/>
                    </a:lnTo>
                    <a:lnTo>
                      <a:pt x="0" y="6"/>
                    </a:lnTo>
                    <a:lnTo>
                      <a:pt x="6" y="12"/>
                    </a:lnTo>
                    <a:lnTo>
                      <a:pt x="6" y="18"/>
                    </a:lnTo>
                    <a:lnTo>
                      <a:pt x="12" y="18"/>
                    </a:lnTo>
                    <a:lnTo>
                      <a:pt x="18" y="18"/>
                    </a:lnTo>
                    <a:lnTo>
                      <a:pt x="24" y="12"/>
                    </a:lnTo>
                    <a:lnTo>
                      <a:pt x="24" y="6"/>
                    </a:lnTo>
                  </a:path>
                </a:pathLst>
              </a:custGeom>
              <a:noFill/>
              <a:ln w="9525">
                <a:solidFill>
                  <a:srgbClr val="000000"/>
                </a:solidFill>
                <a:prstDash val="solid"/>
                <a:round/>
                <a:headEnd/>
                <a:tailEnd/>
              </a:ln>
            </p:spPr>
            <p:txBody>
              <a:bodyPr tIns="91440" bIns="91440"/>
              <a:lstStyle/>
              <a:p>
                <a:endParaRPr lang="en-US"/>
              </a:p>
            </p:txBody>
          </p:sp>
          <p:sp>
            <p:nvSpPr>
              <p:cNvPr id="22988" name="Freeform 1399"/>
              <p:cNvSpPr>
                <a:spLocks/>
              </p:cNvSpPr>
              <p:nvPr/>
            </p:nvSpPr>
            <p:spPr bwMode="auto">
              <a:xfrm>
                <a:off x="2996" y="1937"/>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w="9525">
                <a:noFill/>
                <a:round/>
                <a:headEnd/>
                <a:tailEnd/>
              </a:ln>
            </p:spPr>
            <p:txBody>
              <a:bodyPr tIns="91440" bIns="91440"/>
              <a:lstStyle/>
              <a:p>
                <a:endParaRPr lang="en-US"/>
              </a:p>
            </p:txBody>
          </p:sp>
          <p:sp>
            <p:nvSpPr>
              <p:cNvPr id="22989" name="Freeform 1400"/>
              <p:cNvSpPr>
                <a:spLocks/>
              </p:cNvSpPr>
              <p:nvPr/>
            </p:nvSpPr>
            <p:spPr bwMode="auto">
              <a:xfrm>
                <a:off x="2996" y="1937"/>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prstDash val="solid"/>
                <a:round/>
                <a:headEnd/>
                <a:tailEnd/>
              </a:ln>
            </p:spPr>
            <p:txBody>
              <a:bodyPr tIns="91440" bIns="91440"/>
              <a:lstStyle/>
              <a:p>
                <a:endParaRPr lang="en-US"/>
              </a:p>
            </p:txBody>
          </p:sp>
          <p:sp>
            <p:nvSpPr>
              <p:cNvPr id="22990" name="Freeform 1401"/>
              <p:cNvSpPr>
                <a:spLocks/>
              </p:cNvSpPr>
              <p:nvPr/>
            </p:nvSpPr>
            <p:spPr bwMode="auto">
              <a:xfrm>
                <a:off x="2984" y="191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991" name="Freeform 1402"/>
              <p:cNvSpPr>
                <a:spLocks/>
              </p:cNvSpPr>
              <p:nvPr/>
            </p:nvSpPr>
            <p:spPr bwMode="auto">
              <a:xfrm>
                <a:off x="2984" y="191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992" name="Freeform 1403"/>
              <p:cNvSpPr>
                <a:spLocks/>
              </p:cNvSpPr>
              <p:nvPr/>
            </p:nvSpPr>
            <p:spPr bwMode="auto">
              <a:xfrm>
                <a:off x="2966" y="190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93" name="Freeform 1404"/>
              <p:cNvSpPr>
                <a:spLocks/>
              </p:cNvSpPr>
              <p:nvPr/>
            </p:nvSpPr>
            <p:spPr bwMode="auto">
              <a:xfrm>
                <a:off x="2966" y="190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94" name="Freeform 1405"/>
              <p:cNvSpPr>
                <a:spLocks/>
              </p:cNvSpPr>
              <p:nvPr/>
            </p:nvSpPr>
            <p:spPr bwMode="auto">
              <a:xfrm>
                <a:off x="2948" y="1895"/>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95" name="Freeform 1406"/>
              <p:cNvSpPr>
                <a:spLocks/>
              </p:cNvSpPr>
              <p:nvPr/>
            </p:nvSpPr>
            <p:spPr bwMode="auto">
              <a:xfrm>
                <a:off x="2948" y="1895"/>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96" name="Freeform 1407"/>
              <p:cNvSpPr>
                <a:spLocks/>
              </p:cNvSpPr>
              <p:nvPr/>
            </p:nvSpPr>
            <p:spPr bwMode="auto">
              <a:xfrm>
                <a:off x="2690" y="2153"/>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997" name="Freeform 1408"/>
              <p:cNvSpPr>
                <a:spLocks/>
              </p:cNvSpPr>
              <p:nvPr/>
            </p:nvSpPr>
            <p:spPr bwMode="auto">
              <a:xfrm>
                <a:off x="2690" y="2153"/>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998" name="Freeform 1409"/>
              <p:cNvSpPr>
                <a:spLocks/>
              </p:cNvSpPr>
              <p:nvPr/>
            </p:nvSpPr>
            <p:spPr bwMode="auto">
              <a:xfrm>
                <a:off x="2714" y="2147"/>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18" y="6"/>
                    </a:lnTo>
                    <a:lnTo>
                      <a:pt x="18" y="0"/>
                    </a:lnTo>
                    <a:lnTo>
                      <a:pt x="12" y="0"/>
                    </a:lnTo>
                    <a:lnTo>
                      <a:pt x="6" y="0"/>
                    </a:lnTo>
                    <a:lnTo>
                      <a:pt x="0" y="6"/>
                    </a:lnTo>
                    <a:lnTo>
                      <a:pt x="0" y="12"/>
                    </a:lnTo>
                    <a:lnTo>
                      <a:pt x="6" y="18"/>
                    </a:lnTo>
                    <a:lnTo>
                      <a:pt x="12" y="18"/>
                    </a:lnTo>
                    <a:lnTo>
                      <a:pt x="18" y="18"/>
                    </a:lnTo>
                    <a:lnTo>
                      <a:pt x="18" y="12"/>
                    </a:lnTo>
                    <a:lnTo>
                      <a:pt x="24" y="6"/>
                    </a:lnTo>
                    <a:close/>
                  </a:path>
                </a:pathLst>
              </a:custGeom>
              <a:solidFill>
                <a:srgbClr val="FFFFFF"/>
              </a:solidFill>
              <a:ln w="9525">
                <a:noFill/>
                <a:round/>
                <a:headEnd/>
                <a:tailEnd/>
              </a:ln>
            </p:spPr>
            <p:txBody>
              <a:bodyPr tIns="91440" bIns="91440"/>
              <a:lstStyle/>
              <a:p>
                <a:endParaRPr lang="en-US"/>
              </a:p>
            </p:txBody>
          </p:sp>
          <p:sp>
            <p:nvSpPr>
              <p:cNvPr id="22999" name="Freeform 1410"/>
              <p:cNvSpPr>
                <a:spLocks/>
              </p:cNvSpPr>
              <p:nvPr/>
            </p:nvSpPr>
            <p:spPr bwMode="auto">
              <a:xfrm>
                <a:off x="2714" y="2147"/>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18" y="6"/>
                    </a:lnTo>
                    <a:lnTo>
                      <a:pt x="18" y="0"/>
                    </a:lnTo>
                    <a:lnTo>
                      <a:pt x="12" y="0"/>
                    </a:lnTo>
                    <a:lnTo>
                      <a:pt x="6" y="0"/>
                    </a:lnTo>
                    <a:lnTo>
                      <a:pt x="0" y="6"/>
                    </a:lnTo>
                    <a:lnTo>
                      <a:pt x="0" y="12"/>
                    </a:lnTo>
                    <a:lnTo>
                      <a:pt x="6" y="18"/>
                    </a:lnTo>
                    <a:lnTo>
                      <a:pt x="12" y="18"/>
                    </a:lnTo>
                    <a:lnTo>
                      <a:pt x="18" y="18"/>
                    </a:lnTo>
                    <a:lnTo>
                      <a:pt x="18" y="12"/>
                    </a:lnTo>
                    <a:lnTo>
                      <a:pt x="24" y="6"/>
                    </a:lnTo>
                  </a:path>
                </a:pathLst>
              </a:custGeom>
              <a:noFill/>
              <a:ln w="9525">
                <a:solidFill>
                  <a:srgbClr val="000000"/>
                </a:solidFill>
                <a:prstDash val="solid"/>
                <a:round/>
                <a:headEnd/>
                <a:tailEnd/>
              </a:ln>
            </p:spPr>
            <p:txBody>
              <a:bodyPr tIns="91440" bIns="91440"/>
              <a:lstStyle/>
              <a:p>
                <a:endParaRPr lang="en-US"/>
              </a:p>
            </p:txBody>
          </p:sp>
        </p:grpSp>
        <p:grpSp>
          <p:nvGrpSpPr>
            <p:cNvPr id="10" name="Group 1411"/>
            <p:cNvGrpSpPr>
              <a:grpSpLocks/>
            </p:cNvGrpSpPr>
            <p:nvPr/>
          </p:nvGrpSpPr>
          <p:grpSpPr bwMode="auto">
            <a:xfrm>
              <a:off x="1280" y="1337"/>
              <a:ext cx="3240" cy="1994"/>
              <a:chOff x="1280" y="1337"/>
              <a:chExt cx="3240" cy="1994"/>
            </a:xfrm>
          </p:grpSpPr>
          <p:sp>
            <p:nvSpPr>
              <p:cNvPr id="22600" name="Freeform 1412"/>
              <p:cNvSpPr>
                <a:spLocks/>
              </p:cNvSpPr>
              <p:nvPr/>
            </p:nvSpPr>
            <p:spPr bwMode="auto">
              <a:xfrm>
                <a:off x="2738" y="2135"/>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01" name="Freeform 1413"/>
              <p:cNvSpPr>
                <a:spLocks/>
              </p:cNvSpPr>
              <p:nvPr/>
            </p:nvSpPr>
            <p:spPr bwMode="auto">
              <a:xfrm>
                <a:off x="2738" y="2135"/>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02" name="Freeform 1414"/>
              <p:cNvSpPr>
                <a:spLocks/>
              </p:cNvSpPr>
              <p:nvPr/>
            </p:nvSpPr>
            <p:spPr bwMode="auto">
              <a:xfrm>
                <a:off x="2762" y="21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0" y="18"/>
                    </a:lnTo>
                    <a:lnTo>
                      <a:pt x="6" y="18"/>
                    </a:lnTo>
                    <a:lnTo>
                      <a:pt x="12" y="18"/>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03" name="Freeform 1415"/>
              <p:cNvSpPr>
                <a:spLocks/>
              </p:cNvSpPr>
              <p:nvPr/>
            </p:nvSpPr>
            <p:spPr bwMode="auto">
              <a:xfrm>
                <a:off x="2762" y="21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0" y="18"/>
                    </a:lnTo>
                    <a:lnTo>
                      <a:pt x="6" y="18"/>
                    </a:lnTo>
                    <a:lnTo>
                      <a:pt x="12" y="18"/>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04" name="Freeform 1416"/>
              <p:cNvSpPr>
                <a:spLocks/>
              </p:cNvSpPr>
              <p:nvPr/>
            </p:nvSpPr>
            <p:spPr bwMode="auto">
              <a:xfrm>
                <a:off x="2780" y="2123"/>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22605" name="Freeform 1417"/>
              <p:cNvSpPr>
                <a:spLocks/>
              </p:cNvSpPr>
              <p:nvPr/>
            </p:nvSpPr>
            <p:spPr bwMode="auto">
              <a:xfrm>
                <a:off x="2780" y="2123"/>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path>
                </a:pathLst>
              </a:custGeom>
              <a:noFill/>
              <a:ln w="9525">
                <a:solidFill>
                  <a:srgbClr val="000000"/>
                </a:solidFill>
                <a:prstDash val="solid"/>
                <a:round/>
                <a:headEnd/>
                <a:tailEnd/>
              </a:ln>
            </p:spPr>
            <p:txBody>
              <a:bodyPr tIns="91440" bIns="91440"/>
              <a:lstStyle/>
              <a:p>
                <a:endParaRPr lang="en-US"/>
              </a:p>
            </p:txBody>
          </p:sp>
          <p:sp>
            <p:nvSpPr>
              <p:cNvPr id="22606" name="Freeform 1418"/>
              <p:cNvSpPr>
                <a:spLocks/>
              </p:cNvSpPr>
              <p:nvPr/>
            </p:nvSpPr>
            <p:spPr bwMode="auto">
              <a:xfrm>
                <a:off x="2810" y="2117"/>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07" name="Freeform 1419"/>
              <p:cNvSpPr>
                <a:spLocks/>
              </p:cNvSpPr>
              <p:nvPr/>
            </p:nvSpPr>
            <p:spPr bwMode="auto">
              <a:xfrm>
                <a:off x="2810" y="2117"/>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08" name="Freeform 1420"/>
              <p:cNvSpPr>
                <a:spLocks/>
              </p:cNvSpPr>
              <p:nvPr/>
            </p:nvSpPr>
            <p:spPr bwMode="auto">
              <a:xfrm>
                <a:off x="2834"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09" name="Freeform 1421"/>
              <p:cNvSpPr>
                <a:spLocks/>
              </p:cNvSpPr>
              <p:nvPr/>
            </p:nvSpPr>
            <p:spPr bwMode="auto">
              <a:xfrm>
                <a:off x="2834"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10" name="Freeform 1422"/>
              <p:cNvSpPr>
                <a:spLocks/>
              </p:cNvSpPr>
              <p:nvPr/>
            </p:nvSpPr>
            <p:spPr bwMode="auto">
              <a:xfrm>
                <a:off x="2858" y="2117"/>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11" name="Freeform 1423"/>
              <p:cNvSpPr>
                <a:spLocks/>
              </p:cNvSpPr>
              <p:nvPr/>
            </p:nvSpPr>
            <p:spPr bwMode="auto">
              <a:xfrm>
                <a:off x="2858" y="2117"/>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12" name="Freeform 1424"/>
              <p:cNvSpPr>
                <a:spLocks/>
              </p:cNvSpPr>
              <p:nvPr/>
            </p:nvSpPr>
            <p:spPr bwMode="auto">
              <a:xfrm>
                <a:off x="2882"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13" name="Freeform 1425"/>
              <p:cNvSpPr>
                <a:spLocks/>
              </p:cNvSpPr>
              <p:nvPr/>
            </p:nvSpPr>
            <p:spPr bwMode="auto">
              <a:xfrm>
                <a:off x="2882"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14" name="Freeform 1426"/>
              <p:cNvSpPr>
                <a:spLocks/>
              </p:cNvSpPr>
              <p:nvPr/>
            </p:nvSpPr>
            <p:spPr bwMode="auto">
              <a:xfrm>
                <a:off x="2906" y="2123"/>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615" name="Freeform 1427"/>
              <p:cNvSpPr>
                <a:spLocks/>
              </p:cNvSpPr>
              <p:nvPr/>
            </p:nvSpPr>
            <p:spPr bwMode="auto">
              <a:xfrm>
                <a:off x="2906" y="2123"/>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16" name="Freeform 1428"/>
              <p:cNvSpPr>
                <a:spLocks/>
              </p:cNvSpPr>
              <p:nvPr/>
            </p:nvSpPr>
            <p:spPr bwMode="auto">
              <a:xfrm>
                <a:off x="2924" y="212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617" name="Freeform 1429"/>
              <p:cNvSpPr>
                <a:spLocks/>
              </p:cNvSpPr>
              <p:nvPr/>
            </p:nvSpPr>
            <p:spPr bwMode="auto">
              <a:xfrm>
                <a:off x="2924" y="212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18" name="Freeform 1430"/>
              <p:cNvSpPr>
                <a:spLocks/>
              </p:cNvSpPr>
              <p:nvPr/>
            </p:nvSpPr>
            <p:spPr bwMode="auto">
              <a:xfrm>
                <a:off x="2948" y="212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619" name="Freeform 1431"/>
              <p:cNvSpPr>
                <a:spLocks/>
              </p:cNvSpPr>
              <p:nvPr/>
            </p:nvSpPr>
            <p:spPr bwMode="auto">
              <a:xfrm>
                <a:off x="2948" y="212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20" name="Freeform 1432"/>
              <p:cNvSpPr>
                <a:spLocks/>
              </p:cNvSpPr>
              <p:nvPr/>
            </p:nvSpPr>
            <p:spPr bwMode="auto">
              <a:xfrm>
                <a:off x="2972" y="2135"/>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21" name="Freeform 1433"/>
              <p:cNvSpPr>
                <a:spLocks/>
              </p:cNvSpPr>
              <p:nvPr/>
            </p:nvSpPr>
            <p:spPr bwMode="auto">
              <a:xfrm>
                <a:off x="2972" y="2135"/>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22" name="Freeform 1434"/>
              <p:cNvSpPr>
                <a:spLocks/>
              </p:cNvSpPr>
              <p:nvPr/>
            </p:nvSpPr>
            <p:spPr bwMode="auto">
              <a:xfrm>
                <a:off x="2990" y="214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623" name="Freeform 1435"/>
              <p:cNvSpPr>
                <a:spLocks/>
              </p:cNvSpPr>
              <p:nvPr/>
            </p:nvSpPr>
            <p:spPr bwMode="auto">
              <a:xfrm>
                <a:off x="2990" y="214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24" name="Freeform 1436"/>
              <p:cNvSpPr>
                <a:spLocks/>
              </p:cNvSpPr>
              <p:nvPr/>
            </p:nvSpPr>
            <p:spPr bwMode="auto">
              <a:xfrm>
                <a:off x="3014" y="2147"/>
                <a:ext cx="18" cy="24"/>
              </a:xfrm>
              <a:custGeom>
                <a:avLst/>
                <a:gdLst>
                  <a:gd name="T0" fmla="*/ 18 w 18"/>
                  <a:gd name="T1" fmla="*/ 12 h 24"/>
                  <a:gd name="T2" fmla="*/ 18 w 18"/>
                  <a:gd name="T3" fmla="*/ 6 h 24"/>
                  <a:gd name="T4" fmla="*/ 18 w 18"/>
                  <a:gd name="T5" fmla="*/ 0 h 24"/>
                  <a:gd name="T6" fmla="*/ 12 w 18"/>
                  <a:gd name="T7" fmla="*/ 0 h 24"/>
                  <a:gd name="T8" fmla="*/ 12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12 w 18"/>
                  <a:gd name="T23" fmla="*/ 24 h 24"/>
                  <a:gd name="T24" fmla="*/ 12 w 18"/>
                  <a:gd name="T25" fmla="*/ 24 h 24"/>
                  <a:gd name="T26" fmla="*/ 18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8" y="0"/>
                    </a:lnTo>
                    <a:lnTo>
                      <a:pt x="12" y="0"/>
                    </a:lnTo>
                    <a:lnTo>
                      <a:pt x="6" y="0"/>
                    </a:lnTo>
                    <a:lnTo>
                      <a:pt x="0" y="6"/>
                    </a:lnTo>
                    <a:lnTo>
                      <a:pt x="0" y="12"/>
                    </a:lnTo>
                    <a:lnTo>
                      <a:pt x="0" y="18"/>
                    </a:lnTo>
                    <a:lnTo>
                      <a:pt x="6" y="18"/>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25" name="Freeform 1437"/>
              <p:cNvSpPr>
                <a:spLocks/>
              </p:cNvSpPr>
              <p:nvPr/>
            </p:nvSpPr>
            <p:spPr bwMode="auto">
              <a:xfrm>
                <a:off x="3014" y="2147"/>
                <a:ext cx="18" cy="24"/>
              </a:xfrm>
              <a:custGeom>
                <a:avLst/>
                <a:gdLst>
                  <a:gd name="T0" fmla="*/ 18 w 18"/>
                  <a:gd name="T1" fmla="*/ 12 h 24"/>
                  <a:gd name="T2" fmla="*/ 18 w 18"/>
                  <a:gd name="T3" fmla="*/ 6 h 24"/>
                  <a:gd name="T4" fmla="*/ 18 w 18"/>
                  <a:gd name="T5" fmla="*/ 0 h 24"/>
                  <a:gd name="T6" fmla="*/ 12 w 18"/>
                  <a:gd name="T7" fmla="*/ 0 h 24"/>
                  <a:gd name="T8" fmla="*/ 12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12 w 18"/>
                  <a:gd name="T23" fmla="*/ 24 h 24"/>
                  <a:gd name="T24" fmla="*/ 12 w 18"/>
                  <a:gd name="T25" fmla="*/ 24 h 24"/>
                  <a:gd name="T26" fmla="*/ 18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8" y="0"/>
                    </a:lnTo>
                    <a:lnTo>
                      <a:pt x="12" y="0"/>
                    </a:lnTo>
                    <a:lnTo>
                      <a:pt x="6" y="0"/>
                    </a:lnTo>
                    <a:lnTo>
                      <a:pt x="0" y="6"/>
                    </a:lnTo>
                    <a:lnTo>
                      <a:pt x="0" y="12"/>
                    </a:lnTo>
                    <a:lnTo>
                      <a:pt x="0" y="18"/>
                    </a:lnTo>
                    <a:lnTo>
                      <a:pt x="6" y="18"/>
                    </a:lnTo>
                    <a:lnTo>
                      <a:pt x="12"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26" name="Freeform 1438"/>
              <p:cNvSpPr>
                <a:spLocks/>
              </p:cNvSpPr>
              <p:nvPr/>
            </p:nvSpPr>
            <p:spPr bwMode="auto">
              <a:xfrm>
                <a:off x="3032" y="215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627" name="Freeform 1439"/>
              <p:cNvSpPr>
                <a:spLocks/>
              </p:cNvSpPr>
              <p:nvPr/>
            </p:nvSpPr>
            <p:spPr bwMode="auto">
              <a:xfrm>
                <a:off x="3032" y="215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28" name="Freeform 1440"/>
              <p:cNvSpPr>
                <a:spLocks/>
              </p:cNvSpPr>
              <p:nvPr/>
            </p:nvSpPr>
            <p:spPr bwMode="auto">
              <a:xfrm>
                <a:off x="3056" y="215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29" name="Freeform 1441"/>
              <p:cNvSpPr>
                <a:spLocks/>
              </p:cNvSpPr>
              <p:nvPr/>
            </p:nvSpPr>
            <p:spPr bwMode="auto">
              <a:xfrm>
                <a:off x="3056" y="215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30" name="Freeform 1442"/>
              <p:cNvSpPr>
                <a:spLocks/>
              </p:cNvSpPr>
              <p:nvPr/>
            </p:nvSpPr>
            <p:spPr bwMode="auto">
              <a:xfrm>
                <a:off x="3080"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31" name="Freeform 1443"/>
              <p:cNvSpPr>
                <a:spLocks/>
              </p:cNvSpPr>
              <p:nvPr/>
            </p:nvSpPr>
            <p:spPr bwMode="auto">
              <a:xfrm>
                <a:off x="3080"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32" name="Freeform 1444"/>
              <p:cNvSpPr>
                <a:spLocks/>
              </p:cNvSpPr>
              <p:nvPr/>
            </p:nvSpPr>
            <p:spPr bwMode="auto">
              <a:xfrm>
                <a:off x="3104" y="2159"/>
                <a:ext cx="18" cy="24"/>
              </a:xfrm>
              <a:custGeom>
                <a:avLst/>
                <a:gdLst>
                  <a:gd name="T0" fmla="*/ 18 w 18"/>
                  <a:gd name="T1" fmla="*/ 12 h 24"/>
                  <a:gd name="T2" fmla="*/ 18 w 18"/>
                  <a:gd name="T3" fmla="*/ 6 h 24"/>
                  <a:gd name="T4" fmla="*/ 18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8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6"/>
                    </a:lnTo>
                    <a:lnTo>
                      <a:pt x="0" y="6"/>
                    </a:lnTo>
                    <a:lnTo>
                      <a:pt x="0" y="12"/>
                    </a:lnTo>
                    <a:lnTo>
                      <a:pt x="0" y="18"/>
                    </a:lnTo>
                    <a:lnTo>
                      <a:pt x="6" y="24"/>
                    </a:lnTo>
                    <a:lnTo>
                      <a:pt x="12" y="24"/>
                    </a:lnTo>
                    <a:lnTo>
                      <a:pt x="18"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33" name="Freeform 1445"/>
              <p:cNvSpPr>
                <a:spLocks/>
              </p:cNvSpPr>
              <p:nvPr/>
            </p:nvSpPr>
            <p:spPr bwMode="auto">
              <a:xfrm>
                <a:off x="3104" y="2159"/>
                <a:ext cx="18" cy="24"/>
              </a:xfrm>
              <a:custGeom>
                <a:avLst/>
                <a:gdLst>
                  <a:gd name="T0" fmla="*/ 18 w 18"/>
                  <a:gd name="T1" fmla="*/ 12 h 24"/>
                  <a:gd name="T2" fmla="*/ 18 w 18"/>
                  <a:gd name="T3" fmla="*/ 6 h 24"/>
                  <a:gd name="T4" fmla="*/ 18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8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6"/>
                    </a:lnTo>
                    <a:lnTo>
                      <a:pt x="0" y="6"/>
                    </a:lnTo>
                    <a:lnTo>
                      <a:pt x="0" y="12"/>
                    </a:lnTo>
                    <a:lnTo>
                      <a:pt x="0" y="18"/>
                    </a:lnTo>
                    <a:lnTo>
                      <a:pt x="6" y="24"/>
                    </a:lnTo>
                    <a:lnTo>
                      <a:pt x="12" y="24"/>
                    </a:lnTo>
                    <a:lnTo>
                      <a:pt x="18"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34" name="Freeform 1446"/>
              <p:cNvSpPr>
                <a:spLocks/>
              </p:cNvSpPr>
              <p:nvPr/>
            </p:nvSpPr>
            <p:spPr bwMode="auto">
              <a:xfrm>
                <a:off x="3128" y="2165"/>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635" name="Freeform 1447"/>
              <p:cNvSpPr>
                <a:spLocks/>
              </p:cNvSpPr>
              <p:nvPr/>
            </p:nvSpPr>
            <p:spPr bwMode="auto">
              <a:xfrm>
                <a:off x="3128" y="2165"/>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36" name="Freeform 1448"/>
              <p:cNvSpPr>
                <a:spLocks/>
              </p:cNvSpPr>
              <p:nvPr/>
            </p:nvSpPr>
            <p:spPr bwMode="auto">
              <a:xfrm>
                <a:off x="3146"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37" name="Freeform 1449"/>
              <p:cNvSpPr>
                <a:spLocks/>
              </p:cNvSpPr>
              <p:nvPr/>
            </p:nvSpPr>
            <p:spPr bwMode="auto">
              <a:xfrm>
                <a:off x="3146"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38" name="Freeform 1450"/>
              <p:cNvSpPr>
                <a:spLocks/>
              </p:cNvSpPr>
              <p:nvPr/>
            </p:nvSpPr>
            <p:spPr bwMode="auto">
              <a:xfrm>
                <a:off x="3164" y="2159"/>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22639" name="Freeform 1451"/>
              <p:cNvSpPr>
                <a:spLocks/>
              </p:cNvSpPr>
              <p:nvPr/>
            </p:nvSpPr>
            <p:spPr bwMode="auto">
              <a:xfrm>
                <a:off x="3164" y="2159"/>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path>
                </a:pathLst>
              </a:custGeom>
              <a:noFill/>
              <a:ln w="9525">
                <a:solidFill>
                  <a:srgbClr val="000000"/>
                </a:solidFill>
                <a:prstDash val="solid"/>
                <a:round/>
                <a:headEnd/>
                <a:tailEnd/>
              </a:ln>
            </p:spPr>
            <p:txBody>
              <a:bodyPr tIns="91440" bIns="91440"/>
              <a:lstStyle/>
              <a:p>
                <a:endParaRPr lang="en-US"/>
              </a:p>
            </p:txBody>
          </p:sp>
          <p:sp>
            <p:nvSpPr>
              <p:cNvPr id="22640" name="Freeform 1452"/>
              <p:cNvSpPr>
                <a:spLocks/>
              </p:cNvSpPr>
              <p:nvPr/>
            </p:nvSpPr>
            <p:spPr bwMode="auto">
              <a:xfrm>
                <a:off x="3188" y="2153"/>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0 w 18"/>
                  <a:gd name="T11" fmla="*/ 6 h 24"/>
                  <a:gd name="T12" fmla="*/ 0 w 18"/>
                  <a:gd name="T13" fmla="*/ 6 h 24"/>
                  <a:gd name="T14" fmla="*/ 0 w 18"/>
                  <a:gd name="T15" fmla="*/ 12 h 24"/>
                  <a:gd name="T16" fmla="*/ 0 w 18"/>
                  <a:gd name="T17" fmla="*/ 12 h 24"/>
                  <a:gd name="T18" fmla="*/ 0 w 18"/>
                  <a:gd name="T19" fmla="*/ 18 h 24"/>
                  <a:gd name="T20" fmla="*/ 0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0" y="6"/>
                    </a:lnTo>
                    <a:lnTo>
                      <a:pt x="0" y="12"/>
                    </a:lnTo>
                    <a:lnTo>
                      <a:pt x="0" y="18"/>
                    </a:lnTo>
                    <a:lnTo>
                      <a:pt x="0" y="24"/>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22641" name="Freeform 1453"/>
              <p:cNvSpPr>
                <a:spLocks/>
              </p:cNvSpPr>
              <p:nvPr/>
            </p:nvSpPr>
            <p:spPr bwMode="auto">
              <a:xfrm>
                <a:off x="3188" y="2153"/>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0 w 18"/>
                  <a:gd name="T11" fmla="*/ 6 h 24"/>
                  <a:gd name="T12" fmla="*/ 0 w 18"/>
                  <a:gd name="T13" fmla="*/ 6 h 24"/>
                  <a:gd name="T14" fmla="*/ 0 w 18"/>
                  <a:gd name="T15" fmla="*/ 12 h 24"/>
                  <a:gd name="T16" fmla="*/ 0 w 18"/>
                  <a:gd name="T17" fmla="*/ 12 h 24"/>
                  <a:gd name="T18" fmla="*/ 0 w 18"/>
                  <a:gd name="T19" fmla="*/ 18 h 24"/>
                  <a:gd name="T20" fmla="*/ 0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0" y="6"/>
                    </a:lnTo>
                    <a:lnTo>
                      <a:pt x="0" y="12"/>
                    </a:lnTo>
                    <a:lnTo>
                      <a:pt x="0" y="18"/>
                    </a:lnTo>
                    <a:lnTo>
                      <a:pt x="0" y="24"/>
                    </a:lnTo>
                    <a:lnTo>
                      <a:pt x="6" y="24"/>
                    </a:lnTo>
                    <a:lnTo>
                      <a:pt x="12" y="24"/>
                    </a:lnTo>
                    <a:lnTo>
                      <a:pt x="18" y="18"/>
                    </a:lnTo>
                    <a:lnTo>
                      <a:pt x="18" y="12"/>
                    </a:lnTo>
                  </a:path>
                </a:pathLst>
              </a:custGeom>
              <a:noFill/>
              <a:ln w="9525">
                <a:solidFill>
                  <a:srgbClr val="000000"/>
                </a:solidFill>
                <a:prstDash val="solid"/>
                <a:round/>
                <a:headEnd/>
                <a:tailEnd/>
              </a:ln>
            </p:spPr>
            <p:txBody>
              <a:bodyPr tIns="91440" bIns="91440"/>
              <a:lstStyle/>
              <a:p>
                <a:endParaRPr lang="en-US"/>
              </a:p>
            </p:txBody>
          </p:sp>
          <p:sp>
            <p:nvSpPr>
              <p:cNvPr id="22642" name="Freeform 1454"/>
              <p:cNvSpPr>
                <a:spLocks/>
              </p:cNvSpPr>
              <p:nvPr/>
            </p:nvSpPr>
            <p:spPr bwMode="auto">
              <a:xfrm>
                <a:off x="3206" y="215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w="9525">
                <a:noFill/>
                <a:round/>
                <a:headEnd/>
                <a:tailEnd/>
              </a:ln>
            </p:spPr>
            <p:txBody>
              <a:bodyPr tIns="91440" bIns="91440"/>
              <a:lstStyle/>
              <a:p>
                <a:endParaRPr lang="en-US"/>
              </a:p>
            </p:txBody>
          </p:sp>
          <p:sp>
            <p:nvSpPr>
              <p:cNvPr id="22643" name="Freeform 1455"/>
              <p:cNvSpPr>
                <a:spLocks/>
              </p:cNvSpPr>
              <p:nvPr/>
            </p:nvSpPr>
            <p:spPr bwMode="auto">
              <a:xfrm>
                <a:off x="3206" y="215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prstDash val="solid"/>
                <a:round/>
                <a:headEnd/>
                <a:tailEnd/>
              </a:ln>
            </p:spPr>
            <p:txBody>
              <a:bodyPr tIns="91440" bIns="91440"/>
              <a:lstStyle/>
              <a:p>
                <a:endParaRPr lang="en-US"/>
              </a:p>
            </p:txBody>
          </p:sp>
          <p:sp>
            <p:nvSpPr>
              <p:cNvPr id="22644" name="Freeform 1456"/>
              <p:cNvSpPr>
                <a:spLocks/>
              </p:cNvSpPr>
              <p:nvPr/>
            </p:nvSpPr>
            <p:spPr bwMode="auto">
              <a:xfrm>
                <a:off x="3224" y="2147"/>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645" name="Freeform 1457"/>
              <p:cNvSpPr>
                <a:spLocks/>
              </p:cNvSpPr>
              <p:nvPr/>
            </p:nvSpPr>
            <p:spPr bwMode="auto">
              <a:xfrm>
                <a:off x="3224" y="2147"/>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46" name="Freeform 1458"/>
              <p:cNvSpPr>
                <a:spLocks/>
              </p:cNvSpPr>
              <p:nvPr/>
            </p:nvSpPr>
            <p:spPr bwMode="auto">
              <a:xfrm>
                <a:off x="3242" y="2141"/>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22647" name="Freeform 1459"/>
              <p:cNvSpPr>
                <a:spLocks/>
              </p:cNvSpPr>
              <p:nvPr/>
            </p:nvSpPr>
            <p:spPr bwMode="auto">
              <a:xfrm>
                <a:off x="3242" y="2141"/>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path>
                </a:pathLst>
              </a:custGeom>
              <a:noFill/>
              <a:ln w="9525">
                <a:solidFill>
                  <a:srgbClr val="000000"/>
                </a:solidFill>
                <a:prstDash val="solid"/>
                <a:round/>
                <a:headEnd/>
                <a:tailEnd/>
              </a:ln>
            </p:spPr>
            <p:txBody>
              <a:bodyPr tIns="91440" bIns="91440"/>
              <a:lstStyle/>
              <a:p>
                <a:endParaRPr lang="en-US"/>
              </a:p>
            </p:txBody>
          </p:sp>
          <p:sp>
            <p:nvSpPr>
              <p:cNvPr id="22648" name="Freeform 1460"/>
              <p:cNvSpPr>
                <a:spLocks/>
              </p:cNvSpPr>
              <p:nvPr/>
            </p:nvSpPr>
            <p:spPr bwMode="auto">
              <a:xfrm>
                <a:off x="3260" y="212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0" y="18"/>
                    </a:lnTo>
                    <a:lnTo>
                      <a:pt x="6" y="18"/>
                    </a:lnTo>
                    <a:lnTo>
                      <a:pt x="12" y="18"/>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22649" name="Freeform 1461"/>
              <p:cNvSpPr>
                <a:spLocks/>
              </p:cNvSpPr>
              <p:nvPr/>
            </p:nvSpPr>
            <p:spPr bwMode="auto">
              <a:xfrm>
                <a:off x="3260" y="212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0" y="18"/>
                    </a:lnTo>
                    <a:lnTo>
                      <a:pt x="6" y="18"/>
                    </a:lnTo>
                    <a:lnTo>
                      <a:pt x="12" y="18"/>
                    </a:lnTo>
                    <a:lnTo>
                      <a:pt x="18" y="18"/>
                    </a:lnTo>
                    <a:lnTo>
                      <a:pt x="24"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50" name="Freeform 1462"/>
              <p:cNvSpPr>
                <a:spLocks/>
              </p:cNvSpPr>
              <p:nvPr/>
            </p:nvSpPr>
            <p:spPr bwMode="auto">
              <a:xfrm>
                <a:off x="3284" y="2123"/>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22651" name="Freeform 1463"/>
              <p:cNvSpPr>
                <a:spLocks/>
              </p:cNvSpPr>
              <p:nvPr/>
            </p:nvSpPr>
            <p:spPr bwMode="auto">
              <a:xfrm>
                <a:off x="3284" y="2123"/>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prstDash val="solid"/>
                <a:round/>
                <a:headEnd/>
                <a:tailEnd/>
              </a:ln>
            </p:spPr>
            <p:txBody>
              <a:bodyPr tIns="91440" bIns="91440"/>
              <a:lstStyle/>
              <a:p>
                <a:endParaRPr lang="en-US"/>
              </a:p>
            </p:txBody>
          </p:sp>
          <p:sp>
            <p:nvSpPr>
              <p:cNvPr id="22652" name="Freeform 1464"/>
              <p:cNvSpPr>
                <a:spLocks/>
              </p:cNvSpPr>
              <p:nvPr/>
            </p:nvSpPr>
            <p:spPr bwMode="auto">
              <a:xfrm>
                <a:off x="3308" y="2123"/>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653" name="Freeform 1465"/>
              <p:cNvSpPr>
                <a:spLocks/>
              </p:cNvSpPr>
              <p:nvPr/>
            </p:nvSpPr>
            <p:spPr bwMode="auto">
              <a:xfrm>
                <a:off x="3308" y="2123"/>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54" name="Freeform 1466"/>
              <p:cNvSpPr>
                <a:spLocks/>
              </p:cNvSpPr>
              <p:nvPr/>
            </p:nvSpPr>
            <p:spPr bwMode="auto">
              <a:xfrm>
                <a:off x="3104" y="1667"/>
                <a:ext cx="48" cy="54"/>
              </a:xfrm>
              <a:custGeom>
                <a:avLst/>
                <a:gdLst>
                  <a:gd name="T0" fmla="*/ 42 w 48"/>
                  <a:gd name="T1" fmla="*/ 54 h 54"/>
                  <a:gd name="T2" fmla="*/ 48 w 48"/>
                  <a:gd name="T3" fmla="*/ 42 h 54"/>
                  <a:gd name="T4" fmla="*/ 48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2" y="54"/>
                    </a:moveTo>
                    <a:lnTo>
                      <a:pt x="48" y="42"/>
                    </a:lnTo>
                    <a:lnTo>
                      <a:pt x="48" y="30"/>
                    </a:lnTo>
                    <a:lnTo>
                      <a:pt x="36" y="18"/>
                    </a:lnTo>
                    <a:lnTo>
                      <a:pt x="24" y="6"/>
                    </a:lnTo>
                    <a:lnTo>
                      <a:pt x="12" y="0"/>
                    </a:lnTo>
                    <a:lnTo>
                      <a:pt x="6" y="0"/>
                    </a:lnTo>
                    <a:lnTo>
                      <a:pt x="0" y="6"/>
                    </a:lnTo>
                    <a:lnTo>
                      <a:pt x="6" y="18"/>
                    </a:lnTo>
                    <a:lnTo>
                      <a:pt x="12" y="36"/>
                    </a:lnTo>
                    <a:lnTo>
                      <a:pt x="24" y="48"/>
                    </a:lnTo>
                    <a:lnTo>
                      <a:pt x="36" y="54"/>
                    </a:lnTo>
                    <a:lnTo>
                      <a:pt x="42" y="54"/>
                    </a:lnTo>
                    <a:close/>
                  </a:path>
                </a:pathLst>
              </a:custGeom>
              <a:solidFill>
                <a:srgbClr val="000000"/>
              </a:solidFill>
              <a:ln w="9525">
                <a:noFill/>
                <a:round/>
                <a:headEnd/>
                <a:tailEnd/>
              </a:ln>
            </p:spPr>
            <p:txBody>
              <a:bodyPr tIns="91440" bIns="91440"/>
              <a:lstStyle/>
              <a:p>
                <a:endParaRPr lang="en-US"/>
              </a:p>
            </p:txBody>
          </p:sp>
          <p:sp>
            <p:nvSpPr>
              <p:cNvPr id="22655" name="Freeform 1467"/>
              <p:cNvSpPr>
                <a:spLocks/>
              </p:cNvSpPr>
              <p:nvPr/>
            </p:nvSpPr>
            <p:spPr bwMode="auto">
              <a:xfrm>
                <a:off x="3104" y="1667"/>
                <a:ext cx="48" cy="54"/>
              </a:xfrm>
              <a:custGeom>
                <a:avLst/>
                <a:gdLst>
                  <a:gd name="T0" fmla="*/ 42 w 48"/>
                  <a:gd name="T1" fmla="*/ 54 h 54"/>
                  <a:gd name="T2" fmla="*/ 48 w 48"/>
                  <a:gd name="T3" fmla="*/ 42 h 54"/>
                  <a:gd name="T4" fmla="*/ 48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42 w 48"/>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42" y="54"/>
                    </a:moveTo>
                    <a:lnTo>
                      <a:pt x="48" y="42"/>
                    </a:lnTo>
                    <a:lnTo>
                      <a:pt x="48" y="30"/>
                    </a:lnTo>
                    <a:lnTo>
                      <a:pt x="36" y="18"/>
                    </a:lnTo>
                    <a:lnTo>
                      <a:pt x="24" y="6"/>
                    </a:lnTo>
                    <a:lnTo>
                      <a:pt x="12" y="0"/>
                    </a:lnTo>
                    <a:lnTo>
                      <a:pt x="6" y="0"/>
                    </a:lnTo>
                    <a:lnTo>
                      <a:pt x="0" y="6"/>
                    </a:lnTo>
                    <a:lnTo>
                      <a:pt x="6" y="18"/>
                    </a:lnTo>
                    <a:lnTo>
                      <a:pt x="12" y="36"/>
                    </a:lnTo>
                    <a:lnTo>
                      <a:pt x="24" y="48"/>
                    </a:lnTo>
                    <a:lnTo>
                      <a:pt x="36" y="54"/>
                    </a:lnTo>
                    <a:lnTo>
                      <a:pt x="42" y="54"/>
                    </a:lnTo>
                  </a:path>
                </a:pathLst>
              </a:custGeom>
              <a:noFill/>
              <a:ln w="9525">
                <a:solidFill>
                  <a:srgbClr val="000000"/>
                </a:solidFill>
                <a:prstDash val="solid"/>
                <a:round/>
                <a:headEnd/>
                <a:tailEnd/>
              </a:ln>
            </p:spPr>
            <p:txBody>
              <a:bodyPr tIns="91440" bIns="91440"/>
              <a:lstStyle/>
              <a:p>
                <a:endParaRPr lang="en-US"/>
              </a:p>
            </p:txBody>
          </p:sp>
          <p:sp>
            <p:nvSpPr>
              <p:cNvPr id="22656" name="Freeform 1468"/>
              <p:cNvSpPr>
                <a:spLocks/>
              </p:cNvSpPr>
              <p:nvPr/>
            </p:nvSpPr>
            <p:spPr bwMode="auto">
              <a:xfrm>
                <a:off x="3098" y="1673"/>
                <a:ext cx="48" cy="54"/>
              </a:xfrm>
              <a:custGeom>
                <a:avLst/>
                <a:gdLst>
                  <a:gd name="T0" fmla="*/ 42 w 48"/>
                  <a:gd name="T1" fmla="*/ 54 h 54"/>
                  <a:gd name="T2" fmla="*/ 48 w 48"/>
                  <a:gd name="T3" fmla="*/ 42 h 54"/>
                  <a:gd name="T4" fmla="*/ 42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2" y="54"/>
                    </a:moveTo>
                    <a:lnTo>
                      <a:pt x="48" y="42"/>
                    </a:lnTo>
                    <a:lnTo>
                      <a:pt x="42" y="30"/>
                    </a:lnTo>
                    <a:lnTo>
                      <a:pt x="36" y="18"/>
                    </a:lnTo>
                    <a:lnTo>
                      <a:pt x="24" y="6"/>
                    </a:lnTo>
                    <a:lnTo>
                      <a:pt x="12" y="0"/>
                    </a:lnTo>
                    <a:lnTo>
                      <a:pt x="6" y="0"/>
                    </a:lnTo>
                    <a:lnTo>
                      <a:pt x="0" y="6"/>
                    </a:lnTo>
                    <a:lnTo>
                      <a:pt x="6" y="18"/>
                    </a:lnTo>
                    <a:lnTo>
                      <a:pt x="12" y="36"/>
                    </a:lnTo>
                    <a:lnTo>
                      <a:pt x="24" y="48"/>
                    </a:lnTo>
                    <a:lnTo>
                      <a:pt x="36" y="54"/>
                    </a:lnTo>
                    <a:lnTo>
                      <a:pt x="42" y="54"/>
                    </a:lnTo>
                    <a:close/>
                  </a:path>
                </a:pathLst>
              </a:custGeom>
              <a:solidFill>
                <a:srgbClr val="FFFFFF"/>
              </a:solidFill>
              <a:ln w="9525">
                <a:noFill/>
                <a:round/>
                <a:headEnd/>
                <a:tailEnd/>
              </a:ln>
            </p:spPr>
            <p:txBody>
              <a:bodyPr tIns="91440" bIns="91440"/>
              <a:lstStyle/>
              <a:p>
                <a:endParaRPr lang="en-US"/>
              </a:p>
            </p:txBody>
          </p:sp>
          <p:sp>
            <p:nvSpPr>
              <p:cNvPr id="22657" name="Freeform 1469"/>
              <p:cNvSpPr>
                <a:spLocks/>
              </p:cNvSpPr>
              <p:nvPr/>
            </p:nvSpPr>
            <p:spPr bwMode="auto">
              <a:xfrm>
                <a:off x="3098" y="1673"/>
                <a:ext cx="48" cy="54"/>
              </a:xfrm>
              <a:custGeom>
                <a:avLst/>
                <a:gdLst>
                  <a:gd name="T0" fmla="*/ 42 w 48"/>
                  <a:gd name="T1" fmla="*/ 54 h 54"/>
                  <a:gd name="T2" fmla="*/ 48 w 48"/>
                  <a:gd name="T3" fmla="*/ 42 h 54"/>
                  <a:gd name="T4" fmla="*/ 42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42 w 48"/>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42" y="54"/>
                    </a:moveTo>
                    <a:lnTo>
                      <a:pt x="48" y="42"/>
                    </a:lnTo>
                    <a:lnTo>
                      <a:pt x="42" y="30"/>
                    </a:lnTo>
                    <a:lnTo>
                      <a:pt x="36" y="18"/>
                    </a:lnTo>
                    <a:lnTo>
                      <a:pt x="24" y="6"/>
                    </a:lnTo>
                    <a:lnTo>
                      <a:pt x="12" y="0"/>
                    </a:lnTo>
                    <a:lnTo>
                      <a:pt x="6" y="0"/>
                    </a:lnTo>
                    <a:lnTo>
                      <a:pt x="0" y="6"/>
                    </a:lnTo>
                    <a:lnTo>
                      <a:pt x="6" y="18"/>
                    </a:lnTo>
                    <a:lnTo>
                      <a:pt x="12" y="36"/>
                    </a:lnTo>
                    <a:lnTo>
                      <a:pt x="24" y="48"/>
                    </a:lnTo>
                    <a:lnTo>
                      <a:pt x="36" y="54"/>
                    </a:lnTo>
                    <a:lnTo>
                      <a:pt x="42" y="54"/>
                    </a:lnTo>
                  </a:path>
                </a:pathLst>
              </a:custGeom>
              <a:noFill/>
              <a:ln w="9525">
                <a:solidFill>
                  <a:srgbClr val="000000"/>
                </a:solidFill>
                <a:prstDash val="solid"/>
                <a:round/>
                <a:headEnd/>
                <a:tailEnd/>
              </a:ln>
            </p:spPr>
            <p:txBody>
              <a:bodyPr tIns="91440" bIns="91440"/>
              <a:lstStyle/>
              <a:p>
                <a:endParaRPr lang="en-US"/>
              </a:p>
            </p:txBody>
          </p:sp>
          <p:sp>
            <p:nvSpPr>
              <p:cNvPr id="22658" name="Freeform 1470"/>
              <p:cNvSpPr>
                <a:spLocks/>
              </p:cNvSpPr>
              <p:nvPr/>
            </p:nvSpPr>
            <p:spPr bwMode="auto">
              <a:xfrm>
                <a:off x="3134" y="1655"/>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6 w 36"/>
                  <a:gd name="T11" fmla="*/ 0 h 24"/>
                  <a:gd name="T12" fmla="*/ 0 w 36"/>
                  <a:gd name="T13" fmla="*/ 6 h 24"/>
                  <a:gd name="T14" fmla="*/ 0 w 36"/>
                  <a:gd name="T15" fmla="*/ 12 h 24"/>
                  <a:gd name="T16" fmla="*/ 0 w 36"/>
                  <a:gd name="T17" fmla="*/ 12 h 24"/>
                  <a:gd name="T18" fmla="*/ 0 w 36"/>
                  <a:gd name="T19" fmla="*/ 18 h 24"/>
                  <a:gd name="T20" fmla="*/ 6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6" y="0"/>
                    </a:lnTo>
                    <a:lnTo>
                      <a:pt x="0" y="6"/>
                    </a:lnTo>
                    <a:lnTo>
                      <a:pt x="0" y="12"/>
                    </a:lnTo>
                    <a:lnTo>
                      <a:pt x="0" y="18"/>
                    </a:lnTo>
                    <a:lnTo>
                      <a:pt x="6" y="24"/>
                    </a:lnTo>
                    <a:lnTo>
                      <a:pt x="18" y="24"/>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22659" name="Freeform 1471"/>
              <p:cNvSpPr>
                <a:spLocks/>
              </p:cNvSpPr>
              <p:nvPr/>
            </p:nvSpPr>
            <p:spPr bwMode="auto">
              <a:xfrm>
                <a:off x="3134" y="1655"/>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6 w 36"/>
                  <a:gd name="T11" fmla="*/ 0 h 24"/>
                  <a:gd name="T12" fmla="*/ 0 w 36"/>
                  <a:gd name="T13" fmla="*/ 6 h 24"/>
                  <a:gd name="T14" fmla="*/ 0 w 36"/>
                  <a:gd name="T15" fmla="*/ 12 h 24"/>
                  <a:gd name="T16" fmla="*/ 0 w 36"/>
                  <a:gd name="T17" fmla="*/ 12 h 24"/>
                  <a:gd name="T18" fmla="*/ 0 w 36"/>
                  <a:gd name="T19" fmla="*/ 18 h 24"/>
                  <a:gd name="T20" fmla="*/ 6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6" y="0"/>
                    </a:lnTo>
                    <a:lnTo>
                      <a:pt x="0" y="6"/>
                    </a:lnTo>
                    <a:lnTo>
                      <a:pt x="0" y="12"/>
                    </a:lnTo>
                    <a:lnTo>
                      <a:pt x="0" y="18"/>
                    </a:lnTo>
                    <a:lnTo>
                      <a:pt x="6" y="24"/>
                    </a:lnTo>
                    <a:lnTo>
                      <a:pt x="18" y="24"/>
                    </a:lnTo>
                    <a:lnTo>
                      <a:pt x="24" y="24"/>
                    </a:lnTo>
                    <a:lnTo>
                      <a:pt x="30"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60" name="Freeform 1472"/>
              <p:cNvSpPr>
                <a:spLocks/>
              </p:cNvSpPr>
              <p:nvPr/>
            </p:nvSpPr>
            <p:spPr bwMode="auto">
              <a:xfrm>
                <a:off x="3164" y="1637"/>
                <a:ext cx="30" cy="24"/>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6 w 30"/>
                  <a:gd name="T11" fmla="*/ 0 h 24"/>
                  <a:gd name="T12" fmla="*/ 0 w 30"/>
                  <a:gd name="T13" fmla="*/ 6 h 24"/>
                  <a:gd name="T14" fmla="*/ 0 w 30"/>
                  <a:gd name="T15" fmla="*/ 12 h 24"/>
                  <a:gd name="T16" fmla="*/ 0 w 30"/>
                  <a:gd name="T17" fmla="*/ 12 h 24"/>
                  <a:gd name="T18" fmla="*/ 0 w 30"/>
                  <a:gd name="T19" fmla="*/ 18 h 24"/>
                  <a:gd name="T20" fmla="*/ 6 w 30"/>
                  <a:gd name="T21" fmla="*/ 24 h 24"/>
                  <a:gd name="T22" fmla="*/ 18 w 30"/>
                  <a:gd name="T23" fmla="*/ 24 h 24"/>
                  <a:gd name="T24" fmla="*/ 18 w 30"/>
                  <a:gd name="T25" fmla="*/ 24 h 24"/>
                  <a:gd name="T26" fmla="*/ 24 w 30"/>
                  <a:gd name="T27" fmla="*/ 24 h 24"/>
                  <a:gd name="T28" fmla="*/ 30 w 30"/>
                  <a:gd name="T29" fmla="*/ 18 h 24"/>
                  <a:gd name="T30" fmla="*/ 30 w 30"/>
                  <a:gd name="T31" fmla="*/ 12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6" y="0"/>
                    </a:lnTo>
                    <a:lnTo>
                      <a:pt x="0" y="6"/>
                    </a:lnTo>
                    <a:lnTo>
                      <a:pt x="0" y="12"/>
                    </a:lnTo>
                    <a:lnTo>
                      <a:pt x="0" y="18"/>
                    </a:lnTo>
                    <a:lnTo>
                      <a:pt x="6" y="24"/>
                    </a:lnTo>
                    <a:lnTo>
                      <a:pt x="18" y="24"/>
                    </a:lnTo>
                    <a:lnTo>
                      <a:pt x="24" y="24"/>
                    </a:lnTo>
                    <a:lnTo>
                      <a:pt x="30" y="18"/>
                    </a:lnTo>
                    <a:lnTo>
                      <a:pt x="30" y="12"/>
                    </a:lnTo>
                    <a:close/>
                  </a:path>
                </a:pathLst>
              </a:custGeom>
              <a:solidFill>
                <a:srgbClr val="FFFF4B"/>
              </a:solidFill>
              <a:ln w="9525">
                <a:noFill/>
                <a:round/>
                <a:headEnd/>
                <a:tailEnd/>
              </a:ln>
            </p:spPr>
            <p:txBody>
              <a:bodyPr tIns="91440" bIns="91440"/>
              <a:lstStyle/>
              <a:p>
                <a:endParaRPr lang="en-US"/>
              </a:p>
            </p:txBody>
          </p:sp>
          <p:sp>
            <p:nvSpPr>
              <p:cNvPr id="22661" name="Freeform 1473"/>
              <p:cNvSpPr>
                <a:spLocks/>
              </p:cNvSpPr>
              <p:nvPr/>
            </p:nvSpPr>
            <p:spPr bwMode="auto">
              <a:xfrm>
                <a:off x="3164" y="1637"/>
                <a:ext cx="30" cy="24"/>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6 w 30"/>
                  <a:gd name="T11" fmla="*/ 0 h 24"/>
                  <a:gd name="T12" fmla="*/ 0 w 30"/>
                  <a:gd name="T13" fmla="*/ 6 h 24"/>
                  <a:gd name="T14" fmla="*/ 0 w 30"/>
                  <a:gd name="T15" fmla="*/ 12 h 24"/>
                  <a:gd name="T16" fmla="*/ 0 w 30"/>
                  <a:gd name="T17" fmla="*/ 12 h 24"/>
                  <a:gd name="T18" fmla="*/ 0 w 30"/>
                  <a:gd name="T19" fmla="*/ 18 h 24"/>
                  <a:gd name="T20" fmla="*/ 6 w 30"/>
                  <a:gd name="T21" fmla="*/ 24 h 24"/>
                  <a:gd name="T22" fmla="*/ 18 w 30"/>
                  <a:gd name="T23" fmla="*/ 24 h 24"/>
                  <a:gd name="T24" fmla="*/ 18 w 30"/>
                  <a:gd name="T25" fmla="*/ 24 h 24"/>
                  <a:gd name="T26" fmla="*/ 24 w 30"/>
                  <a:gd name="T27" fmla="*/ 24 h 24"/>
                  <a:gd name="T28" fmla="*/ 30 w 30"/>
                  <a:gd name="T29" fmla="*/ 18 h 24"/>
                  <a:gd name="T30" fmla="*/ 30 w 30"/>
                  <a:gd name="T31" fmla="*/ 12 h 24"/>
                  <a:gd name="T32" fmla="*/ 30 w 30"/>
                  <a:gd name="T33" fmla="*/ 12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8" y="0"/>
                    </a:lnTo>
                    <a:lnTo>
                      <a:pt x="6" y="0"/>
                    </a:lnTo>
                    <a:lnTo>
                      <a:pt x="0" y="6"/>
                    </a:lnTo>
                    <a:lnTo>
                      <a:pt x="0" y="12"/>
                    </a:lnTo>
                    <a:lnTo>
                      <a:pt x="0" y="18"/>
                    </a:lnTo>
                    <a:lnTo>
                      <a:pt x="6" y="24"/>
                    </a:lnTo>
                    <a:lnTo>
                      <a:pt x="18" y="24"/>
                    </a:lnTo>
                    <a:lnTo>
                      <a:pt x="24" y="24"/>
                    </a:lnTo>
                    <a:lnTo>
                      <a:pt x="30" y="18"/>
                    </a:lnTo>
                    <a:lnTo>
                      <a:pt x="30" y="12"/>
                    </a:lnTo>
                  </a:path>
                </a:pathLst>
              </a:custGeom>
              <a:noFill/>
              <a:ln w="9525">
                <a:solidFill>
                  <a:srgbClr val="000000"/>
                </a:solidFill>
                <a:prstDash val="solid"/>
                <a:round/>
                <a:headEnd/>
                <a:tailEnd/>
              </a:ln>
            </p:spPr>
            <p:txBody>
              <a:bodyPr tIns="91440" bIns="91440"/>
              <a:lstStyle/>
              <a:p>
                <a:endParaRPr lang="en-US"/>
              </a:p>
            </p:txBody>
          </p:sp>
          <p:sp>
            <p:nvSpPr>
              <p:cNvPr id="22662" name="Freeform 1474"/>
              <p:cNvSpPr>
                <a:spLocks/>
              </p:cNvSpPr>
              <p:nvPr/>
            </p:nvSpPr>
            <p:spPr bwMode="auto">
              <a:xfrm>
                <a:off x="3170" y="161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close/>
                  </a:path>
                </a:pathLst>
              </a:custGeom>
              <a:solidFill>
                <a:srgbClr val="FFFF4B"/>
              </a:solidFill>
              <a:ln w="9525">
                <a:noFill/>
                <a:round/>
                <a:headEnd/>
                <a:tailEnd/>
              </a:ln>
            </p:spPr>
            <p:txBody>
              <a:bodyPr tIns="91440" bIns="91440"/>
              <a:lstStyle/>
              <a:p>
                <a:endParaRPr lang="en-US"/>
              </a:p>
            </p:txBody>
          </p:sp>
          <p:sp>
            <p:nvSpPr>
              <p:cNvPr id="22663" name="Freeform 1475"/>
              <p:cNvSpPr>
                <a:spLocks/>
              </p:cNvSpPr>
              <p:nvPr/>
            </p:nvSpPr>
            <p:spPr bwMode="auto">
              <a:xfrm>
                <a:off x="3170" y="161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64" name="Freeform 1476"/>
              <p:cNvSpPr>
                <a:spLocks/>
              </p:cNvSpPr>
              <p:nvPr/>
            </p:nvSpPr>
            <p:spPr bwMode="auto">
              <a:xfrm>
                <a:off x="3182" y="158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22665" name="Freeform 1477"/>
              <p:cNvSpPr>
                <a:spLocks/>
              </p:cNvSpPr>
              <p:nvPr/>
            </p:nvSpPr>
            <p:spPr bwMode="auto">
              <a:xfrm>
                <a:off x="3182" y="158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66" name="Freeform 1478"/>
              <p:cNvSpPr>
                <a:spLocks/>
              </p:cNvSpPr>
              <p:nvPr/>
            </p:nvSpPr>
            <p:spPr bwMode="auto">
              <a:xfrm>
                <a:off x="3194" y="1565"/>
                <a:ext cx="36" cy="30"/>
              </a:xfrm>
              <a:custGeom>
                <a:avLst/>
                <a:gdLst>
                  <a:gd name="T0" fmla="*/ 36 w 36"/>
                  <a:gd name="T1" fmla="*/ 12 h 30"/>
                  <a:gd name="T2" fmla="*/ 36 w 36"/>
                  <a:gd name="T3" fmla="*/ 6 h 30"/>
                  <a:gd name="T4" fmla="*/ 30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18 h 30"/>
                  <a:gd name="T20" fmla="*/ 12 w 36"/>
                  <a:gd name="T21" fmla="*/ 24 h 30"/>
                  <a:gd name="T22" fmla="*/ 18 w 36"/>
                  <a:gd name="T23" fmla="*/ 30 h 30"/>
                  <a:gd name="T24" fmla="*/ 18 w 36"/>
                  <a:gd name="T25" fmla="*/ 30 h 30"/>
                  <a:gd name="T26" fmla="*/ 30 w 36"/>
                  <a:gd name="T27" fmla="*/ 24 h 30"/>
                  <a:gd name="T28" fmla="*/ 36 w 36"/>
                  <a:gd name="T29" fmla="*/ 18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6" y="6"/>
                    </a:lnTo>
                    <a:lnTo>
                      <a:pt x="30" y="6"/>
                    </a:lnTo>
                    <a:lnTo>
                      <a:pt x="18" y="0"/>
                    </a:lnTo>
                    <a:lnTo>
                      <a:pt x="12" y="6"/>
                    </a:lnTo>
                    <a:lnTo>
                      <a:pt x="6" y="6"/>
                    </a:lnTo>
                    <a:lnTo>
                      <a:pt x="0" y="12"/>
                    </a:lnTo>
                    <a:lnTo>
                      <a:pt x="6" y="18"/>
                    </a:lnTo>
                    <a:lnTo>
                      <a:pt x="12" y="24"/>
                    </a:lnTo>
                    <a:lnTo>
                      <a:pt x="18" y="30"/>
                    </a:lnTo>
                    <a:lnTo>
                      <a:pt x="30" y="24"/>
                    </a:lnTo>
                    <a:lnTo>
                      <a:pt x="36" y="18"/>
                    </a:lnTo>
                    <a:lnTo>
                      <a:pt x="36" y="12"/>
                    </a:lnTo>
                    <a:close/>
                  </a:path>
                </a:pathLst>
              </a:custGeom>
              <a:solidFill>
                <a:srgbClr val="FFFF4B"/>
              </a:solidFill>
              <a:ln w="9525">
                <a:noFill/>
                <a:round/>
                <a:headEnd/>
                <a:tailEnd/>
              </a:ln>
            </p:spPr>
            <p:txBody>
              <a:bodyPr tIns="91440" bIns="91440"/>
              <a:lstStyle/>
              <a:p>
                <a:endParaRPr lang="en-US"/>
              </a:p>
            </p:txBody>
          </p:sp>
          <p:sp>
            <p:nvSpPr>
              <p:cNvPr id="22667" name="Freeform 1479"/>
              <p:cNvSpPr>
                <a:spLocks/>
              </p:cNvSpPr>
              <p:nvPr/>
            </p:nvSpPr>
            <p:spPr bwMode="auto">
              <a:xfrm>
                <a:off x="3194" y="1565"/>
                <a:ext cx="36" cy="30"/>
              </a:xfrm>
              <a:custGeom>
                <a:avLst/>
                <a:gdLst>
                  <a:gd name="T0" fmla="*/ 36 w 36"/>
                  <a:gd name="T1" fmla="*/ 12 h 30"/>
                  <a:gd name="T2" fmla="*/ 36 w 36"/>
                  <a:gd name="T3" fmla="*/ 6 h 30"/>
                  <a:gd name="T4" fmla="*/ 30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18 h 30"/>
                  <a:gd name="T20" fmla="*/ 12 w 36"/>
                  <a:gd name="T21" fmla="*/ 24 h 30"/>
                  <a:gd name="T22" fmla="*/ 18 w 36"/>
                  <a:gd name="T23" fmla="*/ 30 h 30"/>
                  <a:gd name="T24" fmla="*/ 18 w 36"/>
                  <a:gd name="T25" fmla="*/ 30 h 30"/>
                  <a:gd name="T26" fmla="*/ 30 w 36"/>
                  <a:gd name="T27" fmla="*/ 24 h 30"/>
                  <a:gd name="T28" fmla="*/ 36 w 36"/>
                  <a:gd name="T29" fmla="*/ 18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6" y="6"/>
                    </a:lnTo>
                    <a:lnTo>
                      <a:pt x="30" y="6"/>
                    </a:lnTo>
                    <a:lnTo>
                      <a:pt x="18" y="0"/>
                    </a:lnTo>
                    <a:lnTo>
                      <a:pt x="12" y="6"/>
                    </a:lnTo>
                    <a:lnTo>
                      <a:pt x="6" y="6"/>
                    </a:lnTo>
                    <a:lnTo>
                      <a:pt x="0" y="12"/>
                    </a:lnTo>
                    <a:lnTo>
                      <a:pt x="6" y="18"/>
                    </a:lnTo>
                    <a:lnTo>
                      <a:pt x="12" y="24"/>
                    </a:lnTo>
                    <a:lnTo>
                      <a:pt x="18" y="30"/>
                    </a:lnTo>
                    <a:lnTo>
                      <a:pt x="30" y="24"/>
                    </a:lnTo>
                    <a:lnTo>
                      <a:pt x="36"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68" name="Freeform 1480"/>
              <p:cNvSpPr>
                <a:spLocks/>
              </p:cNvSpPr>
              <p:nvPr/>
            </p:nvSpPr>
            <p:spPr bwMode="auto">
              <a:xfrm>
                <a:off x="3218" y="1547"/>
                <a:ext cx="36" cy="30"/>
              </a:xfrm>
              <a:custGeom>
                <a:avLst/>
                <a:gdLst>
                  <a:gd name="T0" fmla="*/ 36 w 36"/>
                  <a:gd name="T1" fmla="*/ 12 h 30"/>
                  <a:gd name="T2" fmla="*/ 30 w 36"/>
                  <a:gd name="T3" fmla="*/ 6 h 30"/>
                  <a:gd name="T4" fmla="*/ 24 w 36"/>
                  <a:gd name="T5" fmla="*/ 6 h 30"/>
                  <a:gd name="T6" fmla="*/ 18 w 36"/>
                  <a:gd name="T7" fmla="*/ 0 h 30"/>
                  <a:gd name="T8" fmla="*/ 18 w 36"/>
                  <a:gd name="T9" fmla="*/ 0 h 30"/>
                  <a:gd name="T10" fmla="*/ 6 w 36"/>
                  <a:gd name="T11" fmla="*/ 6 h 30"/>
                  <a:gd name="T12" fmla="*/ 0 w 36"/>
                  <a:gd name="T13" fmla="*/ 6 h 30"/>
                  <a:gd name="T14" fmla="*/ 0 w 36"/>
                  <a:gd name="T15" fmla="*/ 12 h 30"/>
                  <a:gd name="T16" fmla="*/ 0 w 36"/>
                  <a:gd name="T17" fmla="*/ 12 h 30"/>
                  <a:gd name="T18" fmla="*/ 0 w 36"/>
                  <a:gd name="T19" fmla="*/ 18 h 30"/>
                  <a:gd name="T20" fmla="*/ 6 w 36"/>
                  <a:gd name="T21" fmla="*/ 24 h 30"/>
                  <a:gd name="T22" fmla="*/ 18 w 36"/>
                  <a:gd name="T23" fmla="*/ 30 h 30"/>
                  <a:gd name="T24" fmla="*/ 18 w 36"/>
                  <a:gd name="T25" fmla="*/ 30 h 30"/>
                  <a:gd name="T26" fmla="*/ 24 w 36"/>
                  <a:gd name="T27" fmla="*/ 24 h 30"/>
                  <a:gd name="T28" fmla="*/ 30 w 36"/>
                  <a:gd name="T29" fmla="*/ 18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0" y="6"/>
                    </a:lnTo>
                    <a:lnTo>
                      <a:pt x="24" y="6"/>
                    </a:lnTo>
                    <a:lnTo>
                      <a:pt x="18" y="0"/>
                    </a:lnTo>
                    <a:lnTo>
                      <a:pt x="6" y="6"/>
                    </a:lnTo>
                    <a:lnTo>
                      <a:pt x="0" y="6"/>
                    </a:lnTo>
                    <a:lnTo>
                      <a:pt x="0" y="12"/>
                    </a:lnTo>
                    <a:lnTo>
                      <a:pt x="0" y="18"/>
                    </a:lnTo>
                    <a:lnTo>
                      <a:pt x="6" y="24"/>
                    </a:lnTo>
                    <a:lnTo>
                      <a:pt x="18" y="30"/>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22669" name="Freeform 1481"/>
              <p:cNvSpPr>
                <a:spLocks/>
              </p:cNvSpPr>
              <p:nvPr/>
            </p:nvSpPr>
            <p:spPr bwMode="auto">
              <a:xfrm>
                <a:off x="3218" y="1547"/>
                <a:ext cx="36" cy="30"/>
              </a:xfrm>
              <a:custGeom>
                <a:avLst/>
                <a:gdLst>
                  <a:gd name="T0" fmla="*/ 36 w 36"/>
                  <a:gd name="T1" fmla="*/ 12 h 30"/>
                  <a:gd name="T2" fmla="*/ 30 w 36"/>
                  <a:gd name="T3" fmla="*/ 6 h 30"/>
                  <a:gd name="T4" fmla="*/ 24 w 36"/>
                  <a:gd name="T5" fmla="*/ 6 h 30"/>
                  <a:gd name="T6" fmla="*/ 18 w 36"/>
                  <a:gd name="T7" fmla="*/ 0 h 30"/>
                  <a:gd name="T8" fmla="*/ 18 w 36"/>
                  <a:gd name="T9" fmla="*/ 0 h 30"/>
                  <a:gd name="T10" fmla="*/ 6 w 36"/>
                  <a:gd name="T11" fmla="*/ 6 h 30"/>
                  <a:gd name="T12" fmla="*/ 0 w 36"/>
                  <a:gd name="T13" fmla="*/ 6 h 30"/>
                  <a:gd name="T14" fmla="*/ 0 w 36"/>
                  <a:gd name="T15" fmla="*/ 12 h 30"/>
                  <a:gd name="T16" fmla="*/ 0 w 36"/>
                  <a:gd name="T17" fmla="*/ 12 h 30"/>
                  <a:gd name="T18" fmla="*/ 0 w 36"/>
                  <a:gd name="T19" fmla="*/ 18 h 30"/>
                  <a:gd name="T20" fmla="*/ 6 w 36"/>
                  <a:gd name="T21" fmla="*/ 24 h 30"/>
                  <a:gd name="T22" fmla="*/ 18 w 36"/>
                  <a:gd name="T23" fmla="*/ 30 h 30"/>
                  <a:gd name="T24" fmla="*/ 18 w 36"/>
                  <a:gd name="T25" fmla="*/ 30 h 30"/>
                  <a:gd name="T26" fmla="*/ 24 w 36"/>
                  <a:gd name="T27" fmla="*/ 24 h 30"/>
                  <a:gd name="T28" fmla="*/ 30 w 36"/>
                  <a:gd name="T29" fmla="*/ 18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0" y="6"/>
                    </a:lnTo>
                    <a:lnTo>
                      <a:pt x="24" y="6"/>
                    </a:lnTo>
                    <a:lnTo>
                      <a:pt x="18" y="0"/>
                    </a:lnTo>
                    <a:lnTo>
                      <a:pt x="6" y="6"/>
                    </a:lnTo>
                    <a:lnTo>
                      <a:pt x="0" y="6"/>
                    </a:lnTo>
                    <a:lnTo>
                      <a:pt x="0" y="12"/>
                    </a:lnTo>
                    <a:lnTo>
                      <a:pt x="0" y="18"/>
                    </a:lnTo>
                    <a:lnTo>
                      <a:pt x="6" y="24"/>
                    </a:lnTo>
                    <a:lnTo>
                      <a:pt x="18" y="30"/>
                    </a:lnTo>
                    <a:lnTo>
                      <a:pt x="24" y="24"/>
                    </a:lnTo>
                    <a:lnTo>
                      <a:pt x="30"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70" name="Freeform 1482"/>
              <p:cNvSpPr>
                <a:spLocks/>
              </p:cNvSpPr>
              <p:nvPr/>
            </p:nvSpPr>
            <p:spPr bwMode="auto">
              <a:xfrm>
                <a:off x="3242" y="1535"/>
                <a:ext cx="36" cy="30"/>
              </a:xfrm>
              <a:custGeom>
                <a:avLst/>
                <a:gdLst>
                  <a:gd name="T0" fmla="*/ 36 w 36"/>
                  <a:gd name="T1" fmla="*/ 12 h 30"/>
                  <a:gd name="T2" fmla="*/ 36 w 36"/>
                  <a:gd name="T3" fmla="*/ 6 h 30"/>
                  <a:gd name="T4" fmla="*/ 24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24 h 30"/>
                  <a:gd name="T20" fmla="*/ 12 w 36"/>
                  <a:gd name="T21" fmla="*/ 24 h 30"/>
                  <a:gd name="T22" fmla="*/ 18 w 36"/>
                  <a:gd name="T23" fmla="*/ 30 h 30"/>
                  <a:gd name="T24" fmla="*/ 18 w 36"/>
                  <a:gd name="T25" fmla="*/ 30 h 30"/>
                  <a:gd name="T26" fmla="*/ 24 w 36"/>
                  <a:gd name="T27" fmla="*/ 24 h 30"/>
                  <a:gd name="T28" fmla="*/ 36 w 36"/>
                  <a:gd name="T29" fmla="*/ 24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6" y="6"/>
                    </a:lnTo>
                    <a:lnTo>
                      <a:pt x="24" y="6"/>
                    </a:lnTo>
                    <a:lnTo>
                      <a:pt x="18" y="0"/>
                    </a:lnTo>
                    <a:lnTo>
                      <a:pt x="12" y="6"/>
                    </a:lnTo>
                    <a:lnTo>
                      <a:pt x="6" y="6"/>
                    </a:lnTo>
                    <a:lnTo>
                      <a:pt x="0" y="12"/>
                    </a:lnTo>
                    <a:lnTo>
                      <a:pt x="6" y="24"/>
                    </a:lnTo>
                    <a:lnTo>
                      <a:pt x="12" y="24"/>
                    </a:lnTo>
                    <a:lnTo>
                      <a:pt x="18" y="30"/>
                    </a:lnTo>
                    <a:lnTo>
                      <a:pt x="24" y="24"/>
                    </a:lnTo>
                    <a:lnTo>
                      <a:pt x="36" y="24"/>
                    </a:lnTo>
                    <a:lnTo>
                      <a:pt x="36" y="12"/>
                    </a:lnTo>
                    <a:close/>
                  </a:path>
                </a:pathLst>
              </a:custGeom>
              <a:solidFill>
                <a:srgbClr val="FFFF4B"/>
              </a:solidFill>
              <a:ln w="9525">
                <a:noFill/>
                <a:round/>
                <a:headEnd/>
                <a:tailEnd/>
              </a:ln>
            </p:spPr>
            <p:txBody>
              <a:bodyPr tIns="91440" bIns="91440"/>
              <a:lstStyle/>
              <a:p>
                <a:endParaRPr lang="en-US"/>
              </a:p>
            </p:txBody>
          </p:sp>
          <p:sp>
            <p:nvSpPr>
              <p:cNvPr id="22671" name="Freeform 1483"/>
              <p:cNvSpPr>
                <a:spLocks/>
              </p:cNvSpPr>
              <p:nvPr/>
            </p:nvSpPr>
            <p:spPr bwMode="auto">
              <a:xfrm>
                <a:off x="3242" y="1535"/>
                <a:ext cx="36" cy="30"/>
              </a:xfrm>
              <a:custGeom>
                <a:avLst/>
                <a:gdLst>
                  <a:gd name="T0" fmla="*/ 36 w 36"/>
                  <a:gd name="T1" fmla="*/ 12 h 30"/>
                  <a:gd name="T2" fmla="*/ 36 w 36"/>
                  <a:gd name="T3" fmla="*/ 6 h 30"/>
                  <a:gd name="T4" fmla="*/ 24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24 h 30"/>
                  <a:gd name="T20" fmla="*/ 12 w 36"/>
                  <a:gd name="T21" fmla="*/ 24 h 30"/>
                  <a:gd name="T22" fmla="*/ 18 w 36"/>
                  <a:gd name="T23" fmla="*/ 30 h 30"/>
                  <a:gd name="T24" fmla="*/ 18 w 36"/>
                  <a:gd name="T25" fmla="*/ 30 h 30"/>
                  <a:gd name="T26" fmla="*/ 24 w 36"/>
                  <a:gd name="T27" fmla="*/ 24 h 30"/>
                  <a:gd name="T28" fmla="*/ 36 w 36"/>
                  <a:gd name="T29" fmla="*/ 24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6" y="6"/>
                    </a:lnTo>
                    <a:lnTo>
                      <a:pt x="24" y="6"/>
                    </a:lnTo>
                    <a:lnTo>
                      <a:pt x="18" y="0"/>
                    </a:lnTo>
                    <a:lnTo>
                      <a:pt x="12" y="6"/>
                    </a:lnTo>
                    <a:lnTo>
                      <a:pt x="6" y="6"/>
                    </a:lnTo>
                    <a:lnTo>
                      <a:pt x="0" y="12"/>
                    </a:lnTo>
                    <a:lnTo>
                      <a:pt x="6" y="24"/>
                    </a:lnTo>
                    <a:lnTo>
                      <a:pt x="12" y="24"/>
                    </a:lnTo>
                    <a:lnTo>
                      <a:pt x="18" y="30"/>
                    </a:lnTo>
                    <a:lnTo>
                      <a:pt x="24" y="24"/>
                    </a:lnTo>
                    <a:lnTo>
                      <a:pt x="36" y="24"/>
                    </a:lnTo>
                    <a:lnTo>
                      <a:pt x="36" y="12"/>
                    </a:lnTo>
                  </a:path>
                </a:pathLst>
              </a:custGeom>
              <a:noFill/>
              <a:ln w="9525">
                <a:solidFill>
                  <a:srgbClr val="000000"/>
                </a:solidFill>
                <a:prstDash val="solid"/>
                <a:round/>
                <a:headEnd/>
                <a:tailEnd/>
              </a:ln>
            </p:spPr>
            <p:txBody>
              <a:bodyPr tIns="91440" bIns="91440"/>
              <a:lstStyle/>
              <a:p>
                <a:endParaRPr lang="en-US"/>
              </a:p>
            </p:txBody>
          </p:sp>
          <p:sp>
            <p:nvSpPr>
              <p:cNvPr id="22672" name="Freeform 1484"/>
              <p:cNvSpPr>
                <a:spLocks/>
              </p:cNvSpPr>
              <p:nvPr/>
            </p:nvSpPr>
            <p:spPr bwMode="auto">
              <a:xfrm>
                <a:off x="3266" y="152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close/>
                  </a:path>
                </a:pathLst>
              </a:custGeom>
              <a:solidFill>
                <a:srgbClr val="FFFF4B"/>
              </a:solidFill>
              <a:ln w="9525">
                <a:noFill/>
                <a:round/>
                <a:headEnd/>
                <a:tailEnd/>
              </a:ln>
            </p:spPr>
            <p:txBody>
              <a:bodyPr tIns="91440" bIns="91440"/>
              <a:lstStyle/>
              <a:p>
                <a:endParaRPr lang="en-US"/>
              </a:p>
            </p:txBody>
          </p:sp>
          <p:sp>
            <p:nvSpPr>
              <p:cNvPr id="22673" name="Freeform 1485"/>
              <p:cNvSpPr>
                <a:spLocks/>
              </p:cNvSpPr>
              <p:nvPr/>
            </p:nvSpPr>
            <p:spPr bwMode="auto">
              <a:xfrm>
                <a:off x="3266" y="152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74" name="Freeform 1486"/>
              <p:cNvSpPr>
                <a:spLocks/>
              </p:cNvSpPr>
              <p:nvPr/>
            </p:nvSpPr>
            <p:spPr bwMode="auto">
              <a:xfrm>
                <a:off x="3284" y="149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22675" name="Freeform 1487"/>
              <p:cNvSpPr>
                <a:spLocks/>
              </p:cNvSpPr>
              <p:nvPr/>
            </p:nvSpPr>
            <p:spPr bwMode="auto">
              <a:xfrm>
                <a:off x="3284" y="149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path>
                </a:pathLst>
              </a:custGeom>
              <a:noFill/>
              <a:ln w="9525">
                <a:solidFill>
                  <a:srgbClr val="000000"/>
                </a:solidFill>
                <a:prstDash val="solid"/>
                <a:round/>
                <a:headEnd/>
                <a:tailEnd/>
              </a:ln>
            </p:spPr>
            <p:txBody>
              <a:bodyPr tIns="91440" bIns="91440"/>
              <a:lstStyle/>
              <a:p>
                <a:endParaRPr lang="en-US"/>
              </a:p>
            </p:txBody>
          </p:sp>
          <p:sp>
            <p:nvSpPr>
              <p:cNvPr id="22676" name="Freeform 1488"/>
              <p:cNvSpPr>
                <a:spLocks/>
              </p:cNvSpPr>
              <p:nvPr/>
            </p:nvSpPr>
            <p:spPr bwMode="auto">
              <a:xfrm>
                <a:off x="2948" y="1607"/>
                <a:ext cx="12" cy="18"/>
              </a:xfrm>
              <a:custGeom>
                <a:avLst/>
                <a:gdLst>
                  <a:gd name="T0" fmla="*/ 12 w 12"/>
                  <a:gd name="T1" fmla="*/ 6 h 18"/>
                  <a:gd name="T2" fmla="*/ 12 w 12"/>
                  <a:gd name="T3" fmla="*/ 6 h 18"/>
                  <a:gd name="T4" fmla="*/ 6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6" y="0"/>
                    </a:lnTo>
                    <a:lnTo>
                      <a:pt x="0" y="0"/>
                    </a:lnTo>
                    <a:lnTo>
                      <a:pt x="0" y="6"/>
                    </a:lnTo>
                    <a:lnTo>
                      <a:pt x="0" y="12"/>
                    </a:lnTo>
                    <a:lnTo>
                      <a:pt x="6" y="18"/>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77" name="Freeform 1489"/>
              <p:cNvSpPr>
                <a:spLocks/>
              </p:cNvSpPr>
              <p:nvPr/>
            </p:nvSpPr>
            <p:spPr bwMode="auto">
              <a:xfrm>
                <a:off x="2948" y="1607"/>
                <a:ext cx="12" cy="18"/>
              </a:xfrm>
              <a:custGeom>
                <a:avLst/>
                <a:gdLst>
                  <a:gd name="T0" fmla="*/ 12 w 12"/>
                  <a:gd name="T1" fmla="*/ 6 h 18"/>
                  <a:gd name="T2" fmla="*/ 12 w 12"/>
                  <a:gd name="T3" fmla="*/ 6 h 18"/>
                  <a:gd name="T4" fmla="*/ 6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6" y="0"/>
                    </a:lnTo>
                    <a:lnTo>
                      <a:pt x="0" y="0"/>
                    </a:lnTo>
                    <a:lnTo>
                      <a:pt x="0" y="6"/>
                    </a:lnTo>
                    <a:lnTo>
                      <a:pt x="0" y="12"/>
                    </a:lnTo>
                    <a:lnTo>
                      <a:pt x="6" y="18"/>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78" name="Freeform 1490"/>
              <p:cNvSpPr>
                <a:spLocks/>
              </p:cNvSpPr>
              <p:nvPr/>
            </p:nvSpPr>
            <p:spPr bwMode="auto">
              <a:xfrm>
                <a:off x="2960" y="16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79" name="Freeform 1491"/>
              <p:cNvSpPr>
                <a:spLocks/>
              </p:cNvSpPr>
              <p:nvPr/>
            </p:nvSpPr>
            <p:spPr bwMode="auto">
              <a:xfrm>
                <a:off x="2960" y="16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80" name="Freeform 1492"/>
              <p:cNvSpPr>
                <a:spLocks/>
              </p:cNvSpPr>
              <p:nvPr/>
            </p:nvSpPr>
            <p:spPr bwMode="auto">
              <a:xfrm>
                <a:off x="2978" y="161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6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12" y="0"/>
                    </a:lnTo>
                    <a:lnTo>
                      <a:pt x="6" y="0"/>
                    </a:lnTo>
                    <a:lnTo>
                      <a:pt x="0" y="6"/>
                    </a:lnTo>
                    <a:lnTo>
                      <a:pt x="0" y="12"/>
                    </a:lnTo>
                    <a:lnTo>
                      <a:pt x="6" y="12"/>
                    </a:lnTo>
                    <a:lnTo>
                      <a:pt x="6" y="18"/>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81" name="Freeform 1493"/>
              <p:cNvSpPr>
                <a:spLocks/>
              </p:cNvSpPr>
              <p:nvPr/>
            </p:nvSpPr>
            <p:spPr bwMode="auto">
              <a:xfrm>
                <a:off x="2978" y="161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6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12" y="0"/>
                    </a:lnTo>
                    <a:lnTo>
                      <a:pt x="6" y="0"/>
                    </a:lnTo>
                    <a:lnTo>
                      <a:pt x="0" y="6"/>
                    </a:lnTo>
                    <a:lnTo>
                      <a:pt x="0" y="12"/>
                    </a:lnTo>
                    <a:lnTo>
                      <a:pt x="6" y="12"/>
                    </a:lnTo>
                    <a:lnTo>
                      <a:pt x="6" y="18"/>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82" name="Freeform 1494"/>
              <p:cNvSpPr>
                <a:spLocks/>
              </p:cNvSpPr>
              <p:nvPr/>
            </p:nvSpPr>
            <p:spPr bwMode="auto">
              <a:xfrm>
                <a:off x="2996" y="162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83" name="Freeform 1495"/>
              <p:cNvSpPr>
                <a:spLocks/>
              </p:cNvSpPr>
              <p:nvPr/>
            </p:nvSpPr>
            <p:spPr bwMode="auto">
              <a:xfrm>
                <a:off x="2996" y="162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84" name="Freeform 1496"/>
              <p:cNvSpPr>
                <a:spLocks/>
              </p:cNvSpPr>
              <p:nvPr/>
            </p:nvSpPr>
            <p:spPr bwMode="auto">
              <a:xfrm>
                <a:off x="3008" y="1631"/>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6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6"/>
                    </a:lnTo>
                    <a:lnTo>
                      <a:pt x="6" y="12"/>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22685" name="Freeform 1497"/>
              <p:cNvSpPr>
                <a:spLocks/>
              </p:cNvSpPr>
              <p:nvPr/>
            </p:nvSpPr>
            <p:spPr bwMode="auto">
              <a:xfrm>
                <a:off x="3008" y="1631"/>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6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6"/>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86" name="Freeform 1498"/>
              <p:cNvSpPr>
                <a:spLocks/>
              </p:cNvSpPr>
              <p:nvPr/>
            </p:nvSpPr>
            <p:spPr bwMode="auto">
              <a:xfrm>
                <a:off x="3026" y="16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87" name="Freeform 1499"/>
              <p:cNvSpPr>
                <a:spLocks/>
              </p:cNvSpPr>
              <p:nvPr/>
            </p:nvSpPr>
            <p:spPr bwMode="auto">
              <a:xfrm>
                <a:off x="3026" y="16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88" name="Freeform 1500"/>
              <p:cNvSpPr>
                <a:spLocks/>
              </p:cNvSpPr>
              <p:nvPr/>
            </p:nvSpPr>
            <p:spPr bwMode="auto">
              <a:xfrm>
                <a:off x="3038" y="163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2"/>
                    </a:lnTo>
                    <a:lnTo>
                      <a:pt x="12" y="18"/>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689" name="Freeform 1501"/>
              <p:cNvSpPr>
                <a:spLocks/>
              </p:cNvSpPr>
              <p:nvPr/>
            </p:nvSpPr>
            <p:spPr bwMode="auto">
              <a:xfrm>
                <a:off x="3038" y="163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2"/>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90" name="Freeform 1502"/>
              <p:cNvSpPr>
                <a:spLocks/>
              </p:cNvSpPr>
              <p:nvPr/>
            </p:nvSpPr>
            <p:spPr bwMode="auto">
              <a:xfrm>
                <a:off x="3056" y="164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91" name="Freeform 1503"/>
              <p:cNvSpPr>
                <a:spLocks/>
              </p:cNvSpPr>
              <p:nvPr/>
            </p:nvSpPr>
            <p:spPr bwMode="auto">
              <a:xfrm>
                <a:off x="3056" y="164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92" name="Freeform 1504"/>
              <p:cNvSpPr>
                <a:spLocks/>
              </p:cNvSpPr>
              <p:nvPr/>
            </p:nvSpPr>
            <p:spPr bwMode="auto">
              <a:xfrm>
                <a:off x="3068" y="165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2"/>
                    </a:lnTo>
                    <a:lnTo>
                      <a:pt x="6" y="18"/>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22693" name="Freeform 1505"/>
              <p:cNvSpPr>
                <a:spLocks/>
              </p:cNvSpPr>
              <p:nvPr/>
            </p:nvSpPr>
            <p:spPr bwMode="auto">
              <a:xfrm>
                <a:off x="3068" y="165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2"/>
                    </a:lnTo>
                    <a:lnTo>
                      <a:pt x="6" y="18"/>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94" name="Freeform 1506"/>
              <p:cNvSpPr>
                <a:spLocks/>
              </p:cNvSpPr>
              <p:nvPr/>
            </p:nvSpPr>
            <p:spPr bwMode="auto">
              <a:xfrm>
                <a:off x="3086" y="1661"/>
                <a:ext cx="12" cy="12"/>
              </a:xfrm>
              <a:custGeom>
                <a:avLst/>
                <a:gdLst>
                  <a:gd name="T0" fmla="*/ 12 w 12"/>
                  <a:gd name="T1" fmla="*/ 6 h 12"/>
                  <a:gd name="T2" fmla="*/ 12 w 12"/>
                  <a:gd name="T3" fmla="*/ 6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95" name="Freeform 1507"/>
              <p:cNvSpPr>
                <a:spLocks/>
              </p:cNvSpPr>
              <p:nvPr/>
            </p:nvSpPr>
            <p:spPr bwMode="auto">
              <a:xfrm>
                <a:off x="3086" y="1661"/>
                <a:ext cx="12" cy="12"/>
              </a:xfrm>
              <a:custGeom>
                <a:avLst/>
                <a:gdLst>
                  <a:gd name="T0" fmla="*/ 12 w 12"/>
                  <a:gd name="T1" fmla="*/ 6 h 12"/>
                  <a:gd name="T2" fmla="*/ 12 w 12"/>
                  <a:gd name="T3" fmla="*/ 6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696" name="Freeform 1508"/>
              <p:cNvSpPr>
                <a:spLocks/>
              </p:cNvSpPr>
              <p:nvPr/>
            </p:nvSpPr>
            <p:spPr bwMode="auto">
              <a:xfrm>
                <a:off x="3152" y="1733"/>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697" name="Freeform 1509"/>
              <p:cNvSpPr>
                <a:spLocks/>
              </p:cNvSpPr>
              <p:nvPr/>
            </p:nvSpPr>
            <p:spPr bwMode="auto">
              <a:xfrm>
                <a:off x="3152" y="1733"/>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698" name="Freeform 1510"/>
              <p:cNvSpPr>
                <a:spLocks/>
              </p:cNvSpPr>
              <p:nvPr/>
            </p:nvSpPr>
            <p:spPr bwMode="auto">
              <a:xfrm>
                <a:off x="3146" y="172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699" name="Freeform 1511"/>
              <p:cNvSpPr>
                <a:spLocks/>
              </p:cNvSpPr>
              <p:nvPr/>
            </p:nvSpPr>
            <p:spPr bwMode="auto">
              <a:xfrm>
                <a:off x="3146" y="172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00" name="Freeform 1512"/>
              <p:cNvSpPr>
                <a:spLocks/>
              </p:cNvSpPr>
              <p:nvPr/>
            </p:nvSpPr>
            <p:spPr bwMode="auto">
              <a:xfrm>
                <a:off x="3164" y="174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01" name="Freeform 1513"/>
              <p:cNvSpPr>
                <a:spLocks/>
              </p:cNvSpPr>
              <p:nvPr/>
            </p:nvSpPr>
            <p:spPr bwMode="auto">
              <a:xfrm>
                <a:off x="3164" y="174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02" name="Freeform 1514"/>
              <p:cNvSpPr>
                <a:spLocks/>
              </p:cNvSpPr>
              <p:nvPr/>
            </p:nvSpPr>
            <p:spPr bwMode="auto">
              <a:xfrm>
                <a:off x="3170" y="175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03" name="Freeform 1515"/>
              <p:cNvSpPr>
                <a:spLocks/>
              </p:cNvSpPr>
              <p:nvPr/>
            </p:nvSpPr>
            <p:spPr bwMode="auto">
              <a:xfrm>
                <a:off x="3170" y="175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04" name="Freeform 1516"/>
              <p:cNvSpPr>
                <a:spLocks/>
              </p:cNvSpPr>
              <p:nvPr/>
            </p:nvSpPr>
            <p:spPr bwMode="auto">
              <a:xfrm>
                <a:off x="3176" y="176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6" y="12"/>
                    </a:lnTo>
                    <a:lnTo>
                      <a:pt x="12" y="12"/>
                    </a:lnTo>
                    <a:lnTo>
                      <a:pt x="12" y="6"/>
                    </a:lnTo>
                    <a:lnTo>
                      <a:pt x="18" y="6"/>
                    </a:lnTo>
                    <a:close/>
                  </a:path>
                </a:pathLst>
              </a:custGeom>
              <a:solidFill>
                <a:srgbClr val="FFFFFF"/>
              </a:solidFill>
              <a:ln w="9525">
                <a:noFill/>
                <a:round/>
                <a:headEnd/>
                <a:tailEnd/>
              </a:ln>
            </p:spPr>
            <p:txBody>
              <a:bodyPr tIns="91440" bIns="91440"/>
              <a:lstStyle/>
              <a:p>
                <a:endParaRPr lang="en-US"/>
              </a:p>
            </p:txBody>
          </p:sp>
          <p:sp>
            <p:nvSpPr>
              <p:cNvPr id="22705" name="Freeform 1517"/>
              <p:cNvSpPr>
                <a:spLocks/>
              </p:cNvSpPr>
              <p:nvPr/>
            </p:nvSpPr>
            <p:spPr bwMode="auto">
              <a:xfrm>
                <a:off x="3176" y="176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6" y="12"/>
                    </a:lnTo>
                    <a:lnTo>
                      <a:pt x="12" y="12"/>
                    </a:lnTo>
                    <a:lnTo>
                      <a:pt x="12" y="6"/>
                    </a:lnTo>
                    <a:lnTo>
                      <a:pt x="18" y="6"/>
                    </a:lnTo>
                  </a:path>
                </a:pathLst>
              </a:custGeom>
              <a:noFill/>
              <a:ln w="9525">
                <a:solidFill>
                  <a:srgbClr val="000000"/>
                </a:solidFill>
                <a:prstDash val="solid"/>
                <a:round/>
                <a:headEnd/>
                <a:tailEnd/>
              </a:ln>
            </p:spPr>
            <p:txBody>
              <a:bodyPr tIns="91440" bIns="91440"/>
              <a:lstStyle/>
              <a:p>
                <a:endParaRPr lang="en-US"/>
              </a:p>
            </p:txBody>
          </p:sp>
          <p:sp>
            <p:nvSpPr>
              <p:cNvPr id="22706" name="Freeform 1518"/>
              <p:cNvSpPr>
                <a:spLocks/>
              </p:cNvSpPr>
              <p:nvPr/>
            </p:nvSpPr>
            <p:spPr bwMode="auto">
              <a:xfrm>
                <a:off x="3188" y="1775"/>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07" name="Freeform 1519"/>
              <p:cNvSpPr>
                <a:spLocks/>
              </p:cNvSpPr>
              <p:nvPr/>
            </p:nvSpPr>
            <p:spPr bwMode="auto">
              <a:xfrm>
                <a:off x="3188" y="1775"/>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08" name="Freeform 1520"/>
              <p:cNvSpPr>
                <a:spLocks/>
              </p:cNvSpPr>
              <p:nvPr/>
            </p:nvSpPr>
            <p:spPr bwMode="auto">
              <a:xfrm>
                <a:off x="3194" y="178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2"/>
                    </a:lnTo>
                    <a:lnTo>
                      <a:pt x="6" y="18"/>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709" name="Freeform 1521"/>
              <p:cNvSpPr>
                <a:spLocks/>
              </p:cNvSpPr>
              <p:nvPr/>
            </p:nvSpPr>
            <p:spPr bwMode="auto">
              <a:xfrm>
                <a:off x="3194" y="178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2"/>
                    </a:lnTo>
                    <a:lnTo>
                      <a:pt x="6"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710" name="Freeform 1522"/>
              <p:cNvSpPr>
                <a:spLocks/>
              </p:cNvSpPr>
              <p:nvPr/>
            </p:nvSpPr>
            <p:spPr bwMode="auto">
              <a:xfrm>
                <a:off x="3206" y="179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11" name="Freeform 1523"/>
              <p:cNvSpPr>
                <a:spLocks/>
              </p:cNvSpPr>
              <p:nvPr/>
            </p:nvSpPr>
            <p:spPr bwMode="auto">
              <a:xfrm>
                <a:off x="3206" y="179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12" name="Freeform 1524"/>
              <p:cNvSpPr>
                <a:spLocks/>
              </p:cNvSpPr>
              <p:nvPr/>
            </p:nvSpPr>
            <p:spPr bwMode="auto">
              <a:xfrm>
                <a:off x="3218" y="1799"/>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13" name="Freeform 1525"/>
              <p:cNvSpPr>
                <a:spLocks/>
              </p:cNvSpPr>
              <p:nvPr/>
            </p:nvSpPr>
            <p:spPr bwMode="auto">
              <a:xfrm>
                <a:off x="3218" y="1799"/>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14" name="Freeform 1526"/>
              <p:cNvSpPr>
                <a:spLocks/>
              </p:cNvSpPr>
              <p:nvPr/>
            </p:nvSpPr>
            <p:spPr bwMode="auto">
              <a:xfrm>
                <a:off x="3230" y="1805"/>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715" name="Freeform 1527"/>
              <p:cNvSpPr>
                <a:spLocks/>
              </p:cNvSpPr>
              <p:nvPr/>
            </p:nvSpPr>
            <p:spPr bwMode="auto">
              <a:xfrm>
                <a:off x="3230" y="1805"/>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716" name="Freeform 1528"/>
              <p:cNvSpPr>
                <a:spLocks/>
              </p:cNvSpPr>
              <p:nvPr/>
            </p:nvSpPr>
            <p:spPr bwMode="auto">
              <a:xfrm>
                <a:off x="3242" y="1817"/>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6" y="12"/>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22717" name="Freeform 1529"/>
              <p:cNvSpPr>
                <a:spLocks/>
              </p:cNvSpPr>
              <p:nvPr/>
            </p:nvSpPr>
            <p:spPr bwMode="auto">
              <a:xfrm>
                <a:off x="3242" y="1817"/>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718" name="Freeform 1530"/>
              <p:cNvSpPr>
                <a:spLocks/>
              </p:cNvSpPr>
              <p:nvPr/>
            </p:nvSpPr>
            <p:spPr bwMode="auto">
              <a:xfrm>
                <a:off x="3254" y="182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19" name="Freeform 1531"/>
              <p:cNvSpPr>
                <a:spLocks/>
              </p:cNvSpPr>
              <p:nvPr/>
            </p:nvSpPr>
            <p:spPr bwMode="auto">
              <a:xfrm>
                <a:off x="3254" y="182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20" name="Freeform 1532"/>
              <p:cNvSpPr>
                <a:spLocks/>
              </p:cNvSpPr>
              <p:nvPr/>
            </p:nvSpPr>
            <p:spPr bwMode="auto">
              <a:xfrm>
                <a:off x="3266" y="1829"/>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6" y="6"/>
                    </a:lnTo>
                    <a:lnTo>
                      <a:pt x="0" y="6"/>
                    </a:lnTo>
                    <a:lnTo>
                      <a:pt x="6" y="12"/>
                    </a:lnTo>
                    <a:lnTo>
                      <a:pt x="12" y="18"/>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721" name="Freeform 1533"/>
              <p:cNvSpPr>
                <a:spLocks/>
              </p:cNvSpPr>
              <p:nvPr/>
            </p:nvSpPr>
            <p:spPr bwMode="auto">
              <a:xfrm>
                <a:off x="3266" y="1829"/>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6" y="6"/>
                    </a:lnTo>
                    <a:lnTo>
                      <a:pt x="0" y="6"/>
                    </a:lnTo>
                    <a:lnTo>
                      <a:pt x="6" y="12"/>
                    </a:lnTo>
                    <a:lnTo>
                      <a:pt x="12" y="18"/>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722" name="Freeform 1534"/>
              <p:cNvSpPr>
                <a:spLocks/>
              </p:cNvSpPr>
              <p:nvPr/>
            </p:nvSpPr>
            <p:spPr bwMode="auto">
              <a:xfrm>
                <a:off x="3284" y="18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6"/>
                    </a:lnTo>
                    <a:close/>
                  </a:path>
                </a:pathLst>
              </a:custGeom>
              <a:solidFill>
                <a:srgbClr val="FFFFFF"/>
              </a:solidFill>
              <a:ln w="9525">
                <a:noFill/>
                <a:round/>
                <a:headEnd/>
                <a:tailEnd/>
              </a:ln>
            </p:spPr>
            <p:txBody>
              <a:bodyPr tIns="91440" bIns="91440"/>
              <a:lstStyle/>
              <a:p>
                <a:endParaRPr lang="en-US"/>
              </a:p>
            </p:txBody>
          </p:sp>
          <p:sp>
            <p:nvSpPr>
              <p:cNvPr id="22723" name="Freeform 1535"/>
              <p:cNvSpPr>
                <a:spLocks/>
              </p:cNvSpPr>
              <p:nvPr/>
            </p:nvSpPr>
            <p:spPr bwMode="auto">
              <a:xfrm>
                <a:off x="3284" y="18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24" name="Freeform 1536"/>
              <p:cNvSpPr>
                <a:spLocks/>
              </p:cNvSpPr>
              <p:nvPr/>
            </p:nvSpPr>
            <p:spPr bwMode="auto">
              <a:xfrm>
                <a:off x="3296" y="184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25" name="Freeform 1537"/>
              <p:cNvSpPr>
                <a:spLocks/>
              </p:cNvSpPr>
              <p:nvPr/>
            </p:nvSpPr>
            <p:spPr bwMode="auto">
              <a:xfrm>
                <a:off x="3296" y="184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26" name="Freeform 1538"/>
              <p:cNvSpPr>
                <a:spLocks/>
              </p:cNvSpPr>
              <p:nvPr/>
            </p:nvSpPr>
            <p:spPr bwMode="auto">
              <a:xfrm>
                <a:off x="3308" y="185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27" name="Freeform 1539"/>
              <p:cNvSpPr>
                <a:spLocks/>
              </p:cNvSpPr>
              <p:nvPr/>
            </p:nvSpPr>
            <p:spPr bwMode="auto">
              <a:xfrm>
                <a:off x="3308" y="185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28" name="Freeform 1540"/>
              <p:cNvSpPr>
                <a:spLocks/>
              </p:cNvSpPr>
              <p:nvPr/>
            </p:nvSpPr>
            <p:spPr bwMode="auto">
              <a:xfrm>
                <a:off x="3326" y="1853"/>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8 h 18"/>
                  <a:gd name="T24" fmla="*/ 6 w 12"/>
                  <a:gd name="T25" fmla="*/ 18 h 18"/>
                  <a:gd name="T26" fmla="*/ 12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0"/>
                    </a:lnTo>
                    <a:lnTo>
                      <a:pt x="0" y="6"/>
                    </a:lnTo>
                    <a:lnTo>
                      <a:pt x="0" y="12"/>
                    </a:lnTo>
                    <a:lnTo>
                      <a:pt x="0" y="18"/>
                    </a:lnTo>
                    <a:lnTo>
                      <a:pt x="6" y="18"/>
                    </a:lnTo>
                    <a:lnTo>
                      <a:pt x="12" y="18"/>
                    </a:lnTo>
                    <a:lnTo>
                      <a:pt x="12" y="12"/>
                    </a:lnTo>
                    <a:close/>
                  </a:path>
                </a:pathLst>
              </a:custGeom>
              <a:solidFill>
                <a:srgbClr val="FFFFFF"/>
              </a:solidFill>
              <a:ln w="9525">
                <a:noFill/>
                <a:round/>
                <a:headEnd/>
                <a:tailEnd/>
              </a:ln>
            </p:spPr>
            <p:txBody>
              <a:bodyPr tIns="91440" bIns="91440"/>
              <a:lstStyle/>
              <a:p>
                <a:endParaRPr lang="en-US"/>
              </a:p>
            </p:txBody>
          </p:sp>
          <p:sp>
            <p:nvSpPr>
              <p:cNvPr id="22729" name="Freeform 1541"/>
              <p:cNvSpPr>
                <a:spLocks/>
              </p:cNvSpPr>
              <p:nvPr/>
            </p:nvSpPr>
            <p:spPr bwMode="auto">
              <a:xfrm>
                <a:off x="3326" y="1853"/>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8 h 18"/>
                  <a:gd name="T24" fmla="*/ 6 w 12"/>
                  <a:gd name="T25" fmla="*/ 18 h 18"/>
                  <a:gd name="T26" fmla="*/ 12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0"/>
                    </a:lnTo>
                    <a:lnTo>
                      <a:pt x="0" y="6"/>
                    </a:lnTo>
                    <a:lnTo>
                      <a:pt x="0" y="12"/>
                    </a:lnTo>
                    <a:lnTo>
                      <a:pt x="0" y="18"/>
                    </a:lnTo>
                    <a:lnTo>
                      <a:pt x="6" y="18"/>
                    </a:lnTo>
                    <a:lnTo>
                      <a:pt x="12" y="18"/>
                    </a:lnTo>
                    <a:lnTo>
                      <a:pt x="12" y="12"/>
                    </a:lnTo>
                  </a:path>
                </a:pathLst>
              </a:custGeom>
              <a:noFill/>
              <a:ln w="9525">
                <a:solidFill>
                  <a:srgbClr val="000000"/>
                </a:solidFill>
                <a:prstDash val="solid"/>
                <a:round/>
                <a:headEnd/>
                <a:tailEnd/>
              </a:ln>
            </p:spPr>
            <p:txBody>
              <a:bodyPr tIns="91440" bIns="91440"/>
              <a:lstStyle/>
              <a:p>
                <a:endParaRPr lang="en-US"/>
              </a:p>
            </p:txBody>
          </p:sp>
          <p:sp>
            <p:nvSpPr>
              <p:cNvPr id="22730" name="Freeform 1542"/>
              <p:cNvSpPr>
                <a:spLocks/>
              </p:cNvSpPr>
              <p:nvPr/>
            </p:nvSpPr>
            <p:spPr bwMode="auto">
              <a:xfrm>
                <a:off x="3338" y="185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6" y="6"/>
                    </a:lnTo>
                    <a:lnTo>
                      <a:pt x="0" y="6"/>
                    </a:lnTo>
                    <a:lnTo>
                      <a:pt x="6" y="12"/>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22731" name="Freeform 1543"/>
              <p:cNvSpPr>
                <a:spLocks/>
              </p:cNvSpPr>
              <p:nvPr/>
            </p:nvSpPr>
            <p:spPr bwMode="auto">
              <a:xfrm>
                <a:off x="3338" y="185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6" y="6"/>
                    </a:lnTo>
                    <a:lnTo>
                      <a:pt x="0" y="6"/>
                    </a:lnTo>
                    <a:lnTo>
                      <a:pt x="6" y="12"/>
                    </a:lnTo>
                    <a:lnTo>
                      <a:pt x="12" y="12"/>
                    </a:lnTo>
                    <a:lnTo>
                      <a:pt x="18"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732" name="Freeform 1544"/>
              <p:cNvSpPr>
                <a:spLocks/>
              </p:cNvSpPr>
              <p:nvPr/>
            </p:nvSpPr>
            <p:spPr bwMode="auto">
              <a:xfrm>
                <a:off x="3356" y="185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12" y="0"/>
                    </a:lnTo>
                    <a:lnTo>
                      <a:pt x="6" y="0"/>
                    </a:lnTo>
                    <a:lnTo>
                      <a:pt x="0" y="0"/>
                    </a:lnTo>
                    <a:lnTo>
                      <a:pt x="0" y="6"/>
                    </a:lnTo>
                    <a:lnTo>
                      <a:pt x="0" y="12"/>
                    </a:lnTo>
                    <a:lnTo>
                      <a:pt x="6" y="18"/>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33" name="Freeform 1545"/>
              <p:cNvSpPr>
                <a:spLocks/>
              </p:cNvSpPr>
              <p:nvPr/>
            </p:nvSpPr>
            <p:spPr bwMode="auto">
              <a:xfrm>
                <a:off x="3356" y="185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12" y="0"/>
                    </a:lnTo>
                    <a:lnTo>
                      <a:pt x="6" y="0"/>
                    </a:lnTo>
                    <a:lnTo>
                      <a:pt x="0" y="0"/>
                    </a:lnTo>
                    <a:lnTo>
                      <a:pt x="0" y="6"/>
                    </a:lnTo>
                    <a:lnTo>
                      <a:pt x="0" y="12"/>
                    </a:lnTo>
                    <a:lnTo>
                      <a:pt x="6" y="18"/>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34" name="Freeform 1546"/>
              <p:cNvSpPr>
                <a:spLocks/>
              </p:cNvSpPr>
              <p:nvPr/>
            </p:nvSpPr>
            <p:spPr bwMode="auto">
              <a:xfrm>
                <a:off x="3368" y="1865"/>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22735" name="Freeform 1547"/>
              <p:cNvSpPr>
                <a:spLocks/>
              </p:cNvSpPr>
              <p:nvPr/>
            </p:nvSpPr>
            <p:spPr bwMode="auto">
              <a:xfrm>
                <a:off x="3368" y="1865"/>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prstDash val="solid"/>
                <a:round/>
                <a:headEnd/>
                <a:tailEnd/>
              </a:ln>
            </p:spPr>
            <p:txBody>
              <a:bodyPr tIns="91440" bIns="91440"/>
              <a:lstStyle/>
              <a:p>
                <a:endParaRPr lang="en-US"/>
              </a:p>
            </p:txBody>
          </p:sp>
          <p:sp>
            <p:nvSpPr>
              <p:cNvPr id="22736" name="Freeform 1548"/>
              <p:cNvSpPr>
                <a:spLocks/>
              </p:cNvSpPr>
              <p:nvPr/>
            </p:nvSpPr>
            <p:spPr bwMode="auto">
              <a:xfrm>
                <a:off x="3380" y="1871"/>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0" y="12"/>
                    </a:lnTo>
                    <a:lnTo>
                      <a:pt x="6" y="12"/>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22737" name="Freeform 1549"/>
              <p:cNvSpPr>
                <a:spLocks/>
              </p:cNvSpPr>
              <p:nvPr/>
            </p:nvSpPr>
            <p:spPr bwMode="auto">
              <a:xfrm>
                <a:off x="3380" y="1871"/>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0" y="12"/>
                    </a:lnTo>
                    <a:lnTo>
                      <a:pt x="6" y="12"/>
                    </a:lnTo>
                    <a:lnTo>
                      <a:pt x="12" y="12"/>
                    </a:lnTo>
                    <a:lnTo>
                      <a:pt x="18" y="6"/>
                    </a:lnTo>
                  </a:path>
                </a:pathLst>
              </a:custGeom>
              <a:noFill/>
              <a:ln w="9525">
                <a:solidFill>
                  <a:srgbClr val="000000"/>
                </a:solidFill>
                <a:prstDash val="solid"/>
                <a:round/>
                <a:headEnd/>
                <a:tailEnd/>
              </a:ln>
            </p:spPr>
            <p:txBody>
              <a:bodyPr tIns="91440" bIns="91440"/>
              <a:lstStyle/>
              <a:p>
                <a:endParaRPr lang="en-US"/>
              </a:p>
            </p:txBody>
          </p:sp>
          <p:sp>
            <p:nvSpPr>
              <p:cNvPr id="22738" name="Rectangle 1550"/>
              <p:cNvSpPr>
                <a:spLocks noChangeArrowheads="1"/>
              </p:cNvSpPr>
              <p:nvPr/>
            </p:nvSpPr>
            <p:spPr bwMode="auto">
              <a:xfrm>
                <a:off x="3128" y="2771"/>
                <a:ext cx="228" cy="180"/>
              </a:xfrm>
              <a:prstGeom prst="rect">
                <a:avLst/>
              </a:prstGeom>
              <a:solidFill>
                <a:srgbClr val="5B828B"/>
              </a:solidFill>
              <a:ln w="9525">
                <a:noFill/>
                <a:miter lim="800000"/>
                <a:headEnd/>
                <a:tailEnd/>
              </a:ln>
            </p:spPr>
            <p:txBody>
              <a:bodyPr tIns="91440" bIns="91440"/>
              <a:lstStyle/>
              <a:p>
                <a:endParaRPr lang="en-US"/>
              </a:p>
            </p:txBody>
          </p:sp>
          <p:sp>
            <p:nvSpPr>
              <p:cNvPr id="22739" name="Freeform 1551"/>
              <p:cNvSpPr>
                <a:spLocks/>
              </p:cNvSpPr>
              <p:nvPr/>
            </p:nvSpPr>
            <p:spPr bwMode="auto">
              <a:xfrm>
                <a:off x="3218" y="1661"/>
                <a:ext cx="114" cy="36"/>
              </a:xfrm>
              <a:custGeom>
                <a:avLst/>
                <a:gdLst>
                  <a:gd name="T0" fmla="*/ 0 w 114"/>
                  <a:gd name="T1" fmla="*/ 0 h 36"/>
                  <a:gd name="T2" fmla="*/ 18 w 114"/>
                  <a:gd name="T3" fmla="*/ 6 h 36"/>
                  <a:gd name="T4" fmla="*/ 60 w 114"/>
                  <a:gd name="T5" fmla="*/ 24 h 36"/>
                  <a:gd name="T6" fmla="*/ 114 w 114"/>
                  <a:gd name="T7" fmla="*/ 36 h 36"/>
                  <a:gd name="T8" fmla="*/ 0 60000 65536"/>
                  <a:gd name="T9" fmla="*/ 0 60000 65536"/>
                  <a:gd name="T10" fmla="*/ 0 60000 65536"/>
                  <a:gd name="T11" fmla="*/ 0 60000 65536"/>
                  <a:gd name="T12" fmla="*/ 0 w 114"/>
                  <a:gd name="T13" fmla="*/ 0 h 36"/>
                  <a:gd name="T14" fmla="*/ 114 w 114"/>
                  <a:gd name="T15" fmla="*/ 36 h 36"/>
                </a:gdLst>
                <a:ahLst/>
                <a:cxnLst>
                  <a:cxn ang="T8">
                    <a:pos x="T0" y="T1"/>
                  </a:cxn>
                  <a:cxn ang="T9">
                    <a:pos x="T2" y="T3"/>
                  </a:cxn>
                  <a:cxn ang="T10">
                    <a:pos x="T4" y="T5"/>
                  </a:cxn>
                  <a:cxn ang="T11">
                    <a:pos x="T6" y="T7"/>
                  </a:cxn>
                </a:cxnLst>
                <a:rect l="T12" t="T13" r="T14" b="T15"/>
                <a:pathLst>
                  <a:path w="114" h="36">
                    <a:moveTo>
                      <a:pt x="0" y="0"/>
                    </a:moveTo>
                    <a:lnTo>
                      <a:pt x="18" y="6"/>
                    </a:lnTo>
                    <a:lnTo>
                      <a:pt x="60" y="24"/>
                    </a:lnTo>
                    <a:lnTo>
                      <a:pt x="114" y="36"/>
                    </a:lnTo>
                  </a:path>
                </a:pathLst>
              </a:custGeom>
              <a:noFill/>
              <a:ln w="9525">
                <a:solidFill>
                  <a:srgbClr val="FFFFFF"/>
                </a:solidFill>
                <a:prstDash val="solid"/>
                <a:round/>
                <a:headEnd/>
                <a:tailEnd/>
              </a:ln>
            </p:spPr>
            <p:txBody>
              <a:bodyPr tIns="91440" bIns="91440"/>
              <a:lstStyle/>
              <a:p>
                <a:endParaRPr lang="en-US"/>
              </a:p>
            </p:txBody>
          </p:sp>
          <p:sp>
            <p:nvSpPr>
              <p:cNvPr id="22740" name="Freeform 1552"/>
              <p:cNvSpPr>
                <a:spLocks/>
              </p:cNvSpPr>
              <p:nvPr/>
            </p:nvSpPr>
            <p:spPr bwMode="auto">
              <a:xfrm>
                <a:off x="3320" y="1685"/>
                <a:ext cx="36" cy="24"/>
              </a:xfrm>
              <a:custGeom>
                <a:avLst/>
                <a:gdLst>
                  <a:gd name="T0" fmla="*/ 36 w 36"/>
                  <a:gd name="T1" fmla="*/ 12 h 24"/>
                  <a:gd name="T2" fmla="*/ 0 w 36"/>
                  <a:gd name="T3" fmla="*/ 24 h 24"/>
                  <a:gd name="T4" fmla="*/ 6 w 36"/>
                  <a:gd name="T5" fmla="*/ 12 h 24"/>
                  <a:gd name="T6" fmla="*/ 0 w 36"/>
                  <a:gd name="T7" fmla="*/ 0 h 24"/>
                  <a:gd name="T8" fmla="*/ 36 w 36"/>
                  <a:gd name="T9" fmla="*/ 12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12"/>
                    </a:moveTo>
                    <a:lnTo>
                      <a:pt x="0" y="24"/>
                    </a:lnTo>
                    <a:lnTo>
                      <a:pt x="6" y="12"/>
                    </a:lnTo>
                    <a:lnTo>
                      <a:pt x="0" y="0"/>
                    </a:lnTo>
                    <a:lnTo>
                      <a:pt x="36" y="12"/>
                    </a:lnTo>
                    <a:close/>
                  </a:path>
                </a:pathLst>
              </a:custGeom>
              <a:solidFill>
                <a:srgbClr val="FFFFFF"/>
              </a:solidFill>
              <a:ln w="9525">
                <a:noFill/>
                <a:round/>
                <a:headEnd/>
                <a:tailEnd/>
              </a:ln>
            </p:spPr>
            <p:txBody>
              <a:bodyPr tIns="91440" bIns="91440"/>
              <a:lstStyle/>
              <a:p>
                <a:endParaRPr lang="en-US"/>
              </a:p>
            </p:txBody>
          </p:sp>
          <p:sp>
            <p:nvSpPr>
              <p:cNvPr id="22741" name="Freeform 1553"/>
              <p:cNvSpPr>
                <a:spLocks/>
              </p:cNvSpPr>
              <p:nvPr/>
            </p:nvSpPr>
            <p:spPr bwMode="auto">
              <a:xfrm>
                <a:off x="3608" y="1493"/>
                <a:ext cx="36" cy="30"/>
              </a:xfrm>
              <a:custGeom>
                <a:avLst/>
                <a:gdLst>
                  <a:gd name="T0" fmla="*/ 6 w 36"/>
                  <a:gd name="T1" fmla="*/ 30 h 30"/>
                  <a:gd name="T2" fmla="*/ 36 w 36"/>
                  <a:gd name="T3" fmla="*/ 6 h 30"/>
                  <a:gd name="T4" fmla="*/ 30 w 36"/>
                  <a:gd name="T5" fmla="*/ 0 h 30"/>
                  <a:gd name="T6" fmla="*/ 0 w 36"/>
                  <a:gd name="T7" fmla="*/ 24 h 30"/>
                  <a:gd name="T8" fmla="*/ 6 w 36"/>
                  <a:gd name="T9" fmla="*/ 3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6" y="30"/>
                    </a:moveTo>
                    <a:lnTo>
                      <a:pt x="36" y="6"/>
                    </a:lnTo>
                    <a:lnTo>
                      <a:pt x="30" y="0"/>
                    </a:lnTo>
                    <a:lnTo>
                      <a:pt x="0" y="24"/>
                    </a:lnTo>
                    <a:lnTo>
                      <a:pt x="6" y="30"/>
                    </a:lnTo>
                    <a:close/>
                  </a:path>
                </a:pathLst>
              </a:custGeom>
              <a:solidFill>
                <a:srgbClr val="FA8086"/>
              </a:solidFill>
              <a:ln w="9525">
                <a:noFill/>
                <a:round/>
                <a:headEnd/>
                <a:tailEnd/>
              </a:ln>
            </p:spPr>
            <p:txBody>
              <a:bodyPr tIns="91440" bIns="91440"/>
              <a:lstStyle/>
              <a:p>
                <a:endParaRPr lang="en-US"/>
              </a:p>
            </p:txBody>
          </p:sp>
          <p:sp>
            <p:nvSpPr>
              <p:cNvPr id="22742" name="Rectangle 1554"/>
              <p:cNvSpPr>
                <a:spLocks noChangeArrowheads="1"/>
              </p:cNvSpPr>
              <p:nvPr/>
            </p:nvSpPr>
            <p:spPr bwMode="auto">
              <a:xfrm>
                <a:off x="3890" y="1667"/>
                <a:ext cx="6" cy="36"/>
              </a:xfrm>
              <a:prstGeom prst="rect">
                <a:avLst/>
              </a:prstGeom>
              <a:solidFill>
                <a:srgbClr val="FA8086"/>
              </a:solidFill>
              <a:ln w="9525">
                <a:noFill/>
                <a:miter lim="800000"/>
                <a:headEnd/>
                <a:tailEnd/>
              </a:ln>
            </p:spPr>
            <p:txBody>
              <a:bodyPr tIns="91440" bIns="91440"/>
              <a:lstStyle/>
              <a:p>
                <a:endParaRPr lang="en-US"/>
              </a:p>
            </p:txBody>
          </p:sp>
          <p:sp>
            <p:nvSpPr>
              <p:cNvPr id="22743" name="Freeform 1555"/>
              <p:cNvSpPr>
                <a:spLocks/>
              </p:cNvSpPr>
              <p:nvPr/>
            </p:nvSpPr>
            <p:spPr bwMode="auto">
              <a:xfrm>
                <a:off x="3866" y="1769"/>
                <a:ext cx="36" cy="18"/>
              </a:xfrm>
              <a:custGeom>
                <a:avLst/>
                <a:gdLst>
                  <a:gd name="T0" fmla="*/ 6 w 36"/>
                  <a:gd name="T1" fmla="*/ 18 h 18"/>
                  <a:gd name="T2" fmla="*/ 0 w 36"/>
                  <a:gd name="T3" fmla="*/ 12 h 18"/>
                  <a:gd name="T4" fmla="*/ 36 w 36"/>
                  <a:gd name="T5" fmla="*/ 0 h 18"/>
                  <a:gd name="T6" fmla="*/ 36 w 36"/>
                  <a:gd name="T7" fmla="*/ 6 h 18"/>
                  <a:gd name="T8" fmla="*/ 6 w 36"/>
                  <a:gd name="T9" fmla="*/ 18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6" y="18"/>
                    </a:moveTo>
                    <a:lnTo>
                      <a:pt x="0" y="12"/>
                    </a:lnTo>
                    <a:lnTo>
                      <a:pt x="36" y="0"/>
                    </a:lnTo>
                    <a:lnTo>
                      <a:pt x="36" y="6"/>
                    </a:lnTo>
                    <a:lnTo>
                      <a:pt x="6" y="18"/>
                    </a:lnTo>
                    <a:close/>
                  </a:path>
                </a:pathLst>
              </a:custGeom>
              <a:solidFill>
                <a:srgbClr val="FA8086"/>
              </a:solidFill>
              <a:ln w="9525">
                <a:noFill/>
                <a:round/>
                <a:headEnd/>
                <a:tailEnd/>
              </a:ln>
            </p:spPr>
            <p:txBody>
              <a:bodyPr tIns="91440" bIns="91440"/>
              <a:lstStyle/>
              <a:p>
                <a:endParaRPr lang="en-US"/>
              </a:p>
            </p:txBody>
          </p:sp>
          <p:sp>
            <p:nvSpPr>
              <p:cNvPr id="22744" name="Freeform 1556"/>
              <p:cNvSpPr>
                <a:spLocks/>
              </p:cNvSpPr>
              <p:nvPr/>
            </p:nvSpPr>
            <p:spPr bwMode="auto">
              <a:xfrm>
                <a:off x="3890" y="1835"/>
                <a:ext cx="36" cy="18"/>
              </a:xfrm>
              <a:custGeom>
                <a:avLst/>
                <a:gdLst>
                  <a:gd name="T0" fmla="*/ 0 w 36"/>
                  <a:gd name="T1" fmla="*/ 18 h 18"/>
                  <a:gd name="T2" fmla="*/ 0 w 36"/>
                  <a:gd name="T3" fmla="*/ 12 h 18"/>
                  <a:gd name="T4" fmla="*/ 30 w 36"/>
                  <a:gd name="T5" fmla="*/ 0 h 18"/>
                  <a:gd name="T6" fmla="*/ 36 w 36"/>
                  <a:gd name="T7" fmla="*/ 6 h 18"/>
                  <a:gd name="T8" fmla="*/ 0 w 36"/>
                  <a:gd name="T9" fmla="*/ 18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0" y="18"/>
                    </a:moveTo>
                    <a:lnTo>
                      <a:pt x="0" y="12"/>
                    </a:lnTo>
                    <a:lnTo>
                      <a:pt x="30" y="0"/>
                    </a:lnTo>
                    <a:lnTo>
                      <a:pt x="36" y="6"/>
                    </a:lnTo>
                    <a:lnTo>
                      <a:pt x="0" y="18"/>
                    </a:lnTo>
                    <a:close/>
                  </a:path>
                </a:pathLst>
              </a:custGeom>
              <a:solidFill>
                <a:srgbClr val="FA8086"/>
              </a:solidFill>
              <a:ln w="9525">
                <a:noFill/>
                <a:round/>
                <a:headEnd/>
                <a:tailEnd/>
              </a:ln>
            </p:spPr>
            <p:txBody>
              <a:bodyPr tIns="91440" bIns="91440"/>
              <a:lstStyle/>
              <a:p>
                <a:endParaRPr lang="en-US"/>
              </a:p>
            </p:txBody>
          </p:sp>
          <p:sp>
            <p:nvSpPr>
              <p:cNvPr id="22745" name="Freeform 1557"/>
              <p:cNvSpPr>
                <a:spLocks/>
              </p:cNvSpPr>
              <p:nvPr/>
            </p:nvSpPr>
            <p:spPr bwMode="auto">
              <a:xfrm>
                <a:off x="3956" y="1985"/>
                <a:ext cx="42" cy="30"/>
              </a:xfrm>
              <a:custGeom>
                <a:avLst/>
                <a:gdLst>
                  <a:gd name="T0" fmla="*/ 0 w 42"/>
                  <a:gd name="T1" fmla="*/ 30 h 30"/>
                  <a:gd name="T2" fmla="*/ 0 w 42"/>
                  <a:gd name="T3" fmla="*/ 18 h 30"/>
                  <a:gd name="T4" fmla="*/ 42 w 42"/>
                  <a:gd name="T5" fmla="*/ 0 h 30"/>
                  <a:gd name="T6" fmla="*/ 42 w 42"/>
                  <a:gd name="T7" fmla="*/ 12 h 30"/>
                  <a:gd name="T8" fmla="*/ 0 w 42"/>
                  <a:gd name="T9" fmla="*/ 30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0" y="30"/>
                    </a:moveTo>
                    <a:lnTo>
                      <a:pt x="0" y="18"/>
                    </a:lnTo>
                    <a:lnTo>
                      <a:pt x="42" y="0"/>
                    </a:lnTo>
                    <a:lnTo>
                      <a:pt x="42" y="12"/>
                    </a:lnTo>
                    <a:lnTo>
                      <a:pt x="0" y="30"/>
                    </a:lnTo>
                    <a:close/>
                  </a:path>
                </a:pathLst>
              </a:custGeom>
              <a:solidFill>
                <a:srgbClr val="FA8086"/>
              </a:solidFill>
              <a:ln w="9525">
                <a:noFill/>
                <a:round/>
                <a:headEnd/>
                <a:tailEnd/>
              </a:ln>
            </p:spPr>
            <p:txBody>
              <a:bodyPr tIns="91440" bIns="91440"/>
              <a:lstStyle/>
              <a:p>
                <a:endParaRPr lang="en-US"/>
              </a:p>
            </p:txBody>
          </p:sp>
          <p:sp>
            <p:nvSpPr>
              <p:cNvPr id="22746" name="Freeform 1558"/>
              <p:cNvSpPr>
                <a:spLocks/>
              </p:cNvSpPr>
              <p:nvPr/>
            </p:nvSpPr>
            <p:spPr bwMode="auto">
              <a:xfrm>
                <a:off x="3980" y="2051"/>
                <a:ext cx="42" cy="24"/>
              </a:xfrm>
              <a:custGeom>
                <a:avLst/>
                <a:gdLst>
                  <a:gd name="T0" fmla="*/ 0 w 42"/>
                  <a:gd name="T1" fmla="*/ 24 h 24"/>
                  <a:gd name="T2" fmla="*/ 0 w 42"/>
                  <a:gd name="T3" fmla="*/ 12 h 24"/>
                  <a:gd name="T4" fmla="*/ 36 w 42"/>
                  <a:gd name="T5" fmla="*/ 0 h 24"/>
                  <a:gd name="T6" fmla="*/ 42 w 42"/>
                  <a:gd name="T7" fmla="*/ 12 h 24"/>
                  <a:gd name="T8" fmla="*/ 0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4"/>
                    </a:moveTo>
                    <a:lnTo>
                      <a:pt x="0" y="12"/>
                    </a:lnTo>
                    <a:lnTo>
                      <a:pt x="36" y="0"/>
                    </a:lnTo>
                    <a:lnTo>
                      <a:pt x="42" y="12"/>
                    </a:lnTo>
                    <a:lnTo>
                      <a:pt x="0" y="24"/>
                    </a:lnTo>
                    <a:close/>
                  </a:path>
                </a:pathLst>
              </a:custGeom>
              <a:solidFill>
                <a:srgbClr val="FA8086"/>
              </a:solidFill>
              <a:ln w="9525">
                <a:noFill/>
                <a:round/>
                <a:headEnd/>
                <a:tailEnd/>
              </a:ln>
            </p:spPr>
            <p:txBody>
              <a:bodyPr tIns="91440" bIns="91440"/>
              <a:lstStyle/>
              <a:p>
                <a:endParaRPr lang="en-US"/>
              </a:p>
            </p:txBody>
          </p:sp>
          <p:sp>
            <p:nvSpPr>
              <p:cNvPr id="22747" name="Rectangle 1559"/>
              <p:cNvSpPr>
                <a:spLocks noChangeArrowheads="1"/>
              </p:cNvSpPr>
              <p:nvPr/>
            </p:nvSpPr>
            <p:spPr bwMode="auto">
              <a:xfrm>
                <a:off x="3992" y="2315"/>
                <a:ext cx="48" cy="6"/>
              </a:xfrm>
              <a:prstGeom prst="rect">
                <a:avLst/>
              </a:prstGeom>
              <a:solidFill>
                <a:srgbClr val="FA8086"/>
              </a:solidFill>
              <a:ln w="9525">
                <a:noFill/>
                <a:miter lim="800000"/>
                <a:headEnd/>
                <a:tailEnd/>
              </a:ln>
            </p:spPr>
            <p:txBody>
              <a:bodyPr tIns="91440" bIns="91440"/>
              <a:lstStyle/>
              <a:p>
                <a:endParaRPr lang="en-US"/>
              </a:p>
            </p:txBody>
          </p:sp>
          <p:sp>
            <p:nvSpPr>
              <p:cNvPr id="22748" name="Rectangle 1560"/>
              <p:cNvSpPr>
                <a:spLocks noChangeArrowheads="1"/>
              </p:cNvSpPr>
              <p:nvPr/>
            </p:nvSpPr>
            <p:spPr bwMode="auto">
              <a:xfrm>
                <a:off x="3998" y="2249"/>
                <a:ext cx="48" cy="6"/>
              </a:xfrm>
              <a:prstGeom prst="rect">
                <a:avLst/>
              </a:prstGeom>
              <a:solidFill>
                <a:srgbClr val="FA8086"/>
              </a:solidFill>
              <a:ln w="9525">
                <a:noFill/>
                <a:miter lim="800000"/>
                <a:headEnd/>
                <a:tailEnd/>
              </a:ln>
            </p:spPr>
            <p:txBody>
              <a:bodyPr tIns="91440" bIns="91440"/>
              <a:lstStyle/>
              <a:p>
                <a:endParaRPr lang="en-US"/>
              </a:p>
            </p:txBody>
          </p:sp>
          <p:sp>
            <p:nvSpPr>
              <p:cNvPr id="22749" name="Line 1561"/>
              <p:cNvSpPr>
                <a:spLocks noChangeShapeType="1"/>
              </p:cNvSpPr>
              <p:nvPr/>
            </p:nvSpPr>
            <p:spPr bwMode="auto">
              <a:xfrm flipV="1">
                <a:off x="2162" y="2123"/>
                <a:ext cx="1" cy="162"/>
              </a:xfrm>
              <a:prstGeom prst="line">
                <a:avLst/>
              </a:prstGeom>
              <a:noFill/>
              <a:ln w="9525">
                <a:solidFill>
                  <a:srgbClr val="FFFFFF"/>
                </a:solidFill>
                <a:prstDash val="sysDash"/>
                <a:round/>
                <a:headEnd/>
                <a:tailEnd/>
              </a:ln>
            </p:spPr>
            <p:txBody>
              <a:bodyPr tIns="91440" bIns="91440"/>
              <a:lstStyle/>
              <a:p>
                <a:endParaRPr lang="en-US"/>
              </a:p>
            </p:txBody>
          </p:sp>
          <p:sp>
            <p:nvSpPr>
              <p:cNvPr id="22750" name="Line 1562"/>
              <p:cNvSpPr>
                <a:spLocks noChangeShapeType="1"/>
              </p:cNvSpPr>
              <p:nvPr/>
            </p:nvSpPr>
            <p:spPr bwMode="auto">
              <a:xfrm>
                <a:off x="2186" y="2405"/>
                <a:ext cx="60" cy="48"/>
              </a:xfrm>
              <a:prstGeom prst="line">
                <a:avLst/>
              </a:prstGeom>
              <a:noFill/>
              <a:ln w="9525">
                <a:solidFill>
                  <a:srgbClr val="FFFFFF"/>
                </a:solidFill>
                <a:prstDash val="sysDash"/>
                <a:round/>
                <a:headEnd/>
                <a:tailEnd/>
              </a:ln>
            </p:spPr>
            <p:txBody>
              <a:bodyPr tIns="91440" bIns="91440"/>
              <a:lstStyle/>
              <a:p>
                <a:endParaRPr lang="en-US"/>
              </a:p>
            </p:txBody>
          </p:sp>
          <p:sp>
            <p:nvSpPr>
              <p:cNvPr id="22751" name="Freeform 1563"/>
              <p:cNvSpPr>
                <a:spLocks/>
              </p:cNvSpPr>
              <p:nvPr/>
            </p:nvSpPr>
            <p:spPr bwMode="auto">
              <a:xfrm>
                <a:off x="2972" y="2219"/>
                <a:ext cx="42" cy="36"/>
              </a:xfrm>
              <a:custGeom>
                <a:avLst/>
                <a:gdLst>
                  <a:gd name="T0" fmla="*/ 42 w 42"/>
                  <a:gd name="T1" fmla="*/ 12 h 36"/>
                  <a:gd name="T2" fmla="*/ 0 w 42"/>
                  <a:gd name="T3" fmla="*/ 0 h 36"/>
                  <a:gd name="T4" fmla="*/ 12 w 42"/>
                  <a:gd name="T5" fmla="*/ 36 h 36"/>
                  <a:gd name="T6" fmla="*/ 18 w 42"/>
                  <a:gd name="T7" fmla="*/ 18 h 36"/>
                  <a:gd name="T8" fmla="*/ 42 w 42"/>
                  <a:gd name="T9" fmla="*/ 12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42" y="12"/>
                    </a:moveTo>
                    <a:lnTo>
                      <a:pt x="0" y="0"/>
                    </a:lnTo>
                    <a:lnTo>
                      <a:pt x="12" y="36"/>
                    </a:lnTo>
                    <a:lnTo>
                      <a:pt x="18" y="18"/>
                    </a:lnTo>
                    <a:lnTo>
                      <a:pt x="42" y="12"/>
                    </a:lnTo>
                    <a:close/>
                  </a:path>
                </a:pathLst>
              </a:custGeom>
              <a:solidFill>
                <a:srgbClr val="FFFFFF"/>
              </a:solidFill>
              <a:ln w="9525">
                <a:noFill/>
                <a:round/>
                <a:headEnd/>
                <a:tailEnd/>
              </a:ln>
            </p:spPr>
            <p:txBody>
              <a:bodyPr tIns="91440" bIns="91440"/>
              <a:lstStyle/>
              <a:p>
                <a:endParaRPr lang="en-US"/>
              </a:p>
            </p:txBody>
          </p:sp>
          <p:sp>
            <p:nvSpPr>
              <p:cNvPr id="22752" name="Freeform 1564"/>
              <p:cNvSpPr>
                <a:spLocks/>
              </p:cNvSpPr>
              <p:nvPr/>
            </p:nvSpPr>
            <p:spPr bwMode="auto">
              <a:xfrm>
                <a:off x="2168" y="2057"/>
                <a:ext cx="282" cy="396"/>
              </a:xfrm>
              <a:custGeom>
                <a:avLst/>
                <a:gdLst>
                  <a:gd name="T0" fmla="*/ 282 w 282"/>
                  <a:gd name="T1" fmla="*/ 342 h 396"/>
                  <a:gd name="T2" fmla="*/ 204 w 282"/>
                  <a:gd name="T3" fmla="*/ 0 h 396"/>
                  <a:gd name="T4" fmla="*/ 0 w 282"/>
                  <a:gd name="T5" fmla="*/ 54 h 396"/>
                  <a:gd name="T6" fmla="*/ 78 w 282"/>
                  <a:gd name="T7" fmla="*/ 396 h 396"/>
                  <a:gd name="T8" fmla="*/ 282 w 282"/>
                  <a:gd name="T9" fmla="*/ 342 h 396"/>
                  <a:gd name="T10" fmla="*/ 0 60000 65536"/>
                  <a:gd name="T11" fmla="*/ 0 60000 65536"/>
                  <a:gd name="T12" fmla="*/ 0 60000 65536"/>
                  <a:gd name="T13" fmla="*/ 0 60000 65536"/>
                  <a:gd name="T14" fmla="*/ 0 60000 65536"/>
                  <a:gd name="T15" fmla="*/ 0 w 282"/>
                  <a:gd name="T16" fmla="*/ 0 h 396"/>
                  <a:gd name="T17" fmla="*/ 282 w 282"/>
                  <a:gd name="T18" fmla="*/ 396 h 396"/>
                </a:gdLst>
                <a:ahLst/>
                <a:cxnLst>
                  <a:cxn ang="T10">
                    <a:pos x="T0" y="T1"/>
                  </a:cxn>
                  <a:cxn ang="T11">
                    <a:pos x="T2" y="T3"/>
                  </a:cxn>
                  <a:cxn ang="T12">
                    <a:pos x="T4" y="T5"/>
                  </a:cxn>
                  <a:cxn ang="T13">
                    <a:pos x="T6" y="T7"/>
                  </a:cxn>
                  <a:cxn ang="T14">
                    <a:pos x="T8" y="T9"/>
                  </a:cxn>
                </a:cxnLst>
                <a:rect l="T15" t="T16" r="T17" b="T18"/>
                <a:pathLst>
                  <a:path w="282" h="396">
                    <a:moveTo>
                      <a:pt x="282" y="342"/>
                    </a:moveTo>
                    <a:lnTo>
                      <a:pt x="204" y="0"/>
                    </a:lnTo>
                    <a:lnTo>
                      <a:pt x="0" y="54"/>
                    </a:lnTo>
                    <a:lnTo>
                      <a:pt x="78" y="396"/>
                    </a:lnTo>
                    <a:lnTo>
                      <a:pt x="282" y="342"/>
                    </a:lnTo>
                    <a:close/>
                  </a:path>
                </a:pathLst>
              </a:custGeom>
              <a:noFill/>
              <a:ln w="9525">
                <a:noFill/>
                <a:round/>
                <a:headEnd/>
                <a:tailEnd/>
              </a:ln>
            </p:spPr>
            <p:txBody>
              <a:bodyPr tIns="91440" bIns="91440"/>
              <a:lstStyle/>
              <a:p>
                <a:endParaRPr lang="en-US"/>
              </a:p>
            </p:txBody>
          </p:sp>
          <p:sp>
            <p:nvSpPr>
              <p:cNvPr id="22753" name="Freeform 1565"/>
              <p:cNvSpPr>
                <a:spLocks/>
              </p:cNvSpPr>
              <p:nvPr/>
            </p:nvSpPr>
            <p:spPr bwMode="auto">
              <a:xfrm>
                <a:off x="2168" y="2057"/>
                <a:ext cx="282" cy="396"/>
              </a:xfrm>
              <a:custGeom>
                <a:avLst/>
                <a:gdLst>
                  <a:gd name="T0" fmla="*/ 282 w 282"/>
                  <a:gd name="T1" fmla="*/ 342 h 396"/>
                  <a:gd name="T2" fmla="*/ 204 w 282"/>
                  <a:gd name="T3" fmla="*/ 0 h 396"/>
                  <a:gd name="T4" fmla="*/ 0 w 282"/>
                  <a:gd name="T5" fmla="*/ 54 h 396"/>
                  <a:gd name="T6" fmla="*/ 78 w 282"/>
                  <a:gd name="T7" fmla="*/ 396 h 396"/>
                  <a:gd name="T8" fmla="*/ 282 w 282"/>
                  <a:gd name="T9" fmla="*/ 342 h 396"/>
                  <a:gd name="T10" fmla="*/ 282 w 282"/>
                  <a:gd name="T11" fmla="*/ 342 h 396"/>
                  <a:gd name="T12" fmla="*/ 0 60000 65536"/>
                  <a:gd name="T13" fmla="*/ 0 60000 65536"/>
                  <a:gd name="T14" fmla="*/ 0 60000 65536"/>
                  <a:gd name="T15" fmla="*/ 0 60000 65536"/>
                  <a:gd name="T16" fmla="*/ 0 60000 65536"/>
                  <a:gd name="T17" fmla="*/ 0 60000 65536"/>
                  <a:gd name="T18" fmla="*/ 0 w 282"/>
                  <a:gd name="T19" fmla="*/ 0 h 396"/>
                  <a:gd name="T20" fmla="*/ 282 w 282"/>
                  <a:gd name="T21" fmla="*/ 396 h 396"/>
                </a:gdLst>
                <a:ahLst/>
                <a:cxnLst>
                  <a:cxn ang="T12">
                    <a:pos x="T0" y="T1"/>
                  </a:cxn>
                  <a:cxn ang="T13">
                    <a:pos x="T2" y="T3"/>
                  </a:cxn>
                  <a:cxn ang="T14">
                    <a:pos x="T4" y="T5"/>
                  </a:cxn>
                  <a:cxn ang="T15">
                    <a:pos x="T6" y="T7"/>
                  </a:cxn>
                  <a:cxn ang="T16">
                    <a:pos x="T8" y="T9"/>
                  </a:cxn>
                  <a:cxn ang="T17">
                    <a:pos x="T10" y="T11"/>
                  </a:cxn>
                </a:cxnLst>
                <a:rect l="T18" t="T19" r="T20" b="T21"/>
                <a:pathLst>
                  <a:path w="282" h="396">
                    <a:moveTo>
                      <a:pt x="282" y="342"/>
                    </a:moveTo>
                    <a:lnTo>
                      <a:pt x="204" y="0"/>
                    </a:lnTo>
                    <a:lnTo>
                      <a:pt x="0" y="54"/>
                    </a:lnTo>
                    <a:lnTo>
                      <a:pt x="78" y="396"/>
                    </a:lnTo>
                    <a:lnTo>
                      <a:pt x="282" y="342"/>
                    </a:lnTo>
                  </a:path>
                </a:pathLst>
              </a:custGeom>
              <a:noFill/>
              <a:ln w="9525">
                <a:solidFill>
                  <a:srgbClr val="FFFFFF"/>
                </a:solidFill>
                <a:prstDash val="solid"/>
                <a:round/>
                <a:headEnd/>
                <a:tailEnd/>
              </a:ln>
            </p:spPr>
            <p:txBody>
              <a:bodyPr tIns="91440" bIns="91440"/>
              <a:lstStyle/>
              <a:p>
                <a:endParaRPr lang="en-US"/>
              </a:p>
            </p:txBody>
          </p:sp>
          <p:sp>
            <p:nvSpPr>
              <p:cNvPr id="22754" name="Freeform 1566"/>
              <p:cNvSpPr>
                <a:spLocks/>
              </p:cNvSpPr>
              <p:nvPr/>
            </p:nvSpPr>
            <p:spPr bwMode="auto">
              <a:xfrm>
                <a:off x="3176" y="3179"/>
                <a:ext cx="30" cy="36"/>
              </a:xfrm>
              <a:custGeom>
                <a:avLst/>
                <a:gdLst>
                  <a:gd name="T0" fmla="*/ 0 w 30"/>
                  <a:gd name="T1" fmla="*/ 0 h 36"/>
                  <a:gd name="T2" fmla="*/ 12 w 30"/>
                  <a:gd name="T3" fmla="*/ 18 h 36"/>
                  <a:gd name="T4" fmla="*/ 24 w 30"/>
                  <a:gd name="T5" fmla="*/ 30 h 36"/>
                  <a:gd name="T6" fmla="*/ 30 w 30"/>
                  <a:gd name="T7" fmla="*/ 36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0"/>
                    </a:moveTo>
                    <a:lnTo>
                      <a:pt x="12" y="18"/>
                    </a:lnTo>
                    <a:lnTo>
                      <a:pt x="24" y="30"/>
                    </a:lnTo>
                    <a:lnTo>
                      <a:pt x="30" y="36"/>
                    </a:lnTo>
                  </a:path>
                </a:pathLst>
              </a:custGeom>
              <a:noFill/>
              <a:ln w="9525">
                <a:solidFill>
                  <a:srgbClr val="FFFFFF"/>
                </a:solidFill>
                <a:prstDash val="solid"/>
                <a:round/>
                <a:headEnd/>
                <a:tailEnd/>
              </a:ln>
            </p:spPr>
            <p:txBody>
              <a:bodyPr tIns="91440" bIns="91440"/>
              <a:lstStyle/>
              <a:p>
                <a:endParaRPr lang="en-US"/>
              </a:p>
            </p:txBody>
          </p:sp>
          <p:sp>
            <p:nvSpPr>
              <p:cNvPr id="22755" name="Freeform 1567"/>
              <p:cNvSpPr>
                <a:spLocks/>
              </p:cNvSpPr>
              <p:nvPr/>
            </p:nvSpPr>
            <p:spPr bwMode="auto">
              <a:xfrm>
                <a:off x="3206" y="3173"/>
                <a:ext cx="6" cy="42"/>
              </a:xfrm>
              <a:custGeom>
                <a:avLst/>
                <a:gdLst>
                  <a:gd name="T0" fmla="*/ 0 w 6"/>
                  <a:gd name="T1" fmla="*/ 42 h 42"/>
                  <a:gd name="T2" fmla="*/ 6 w 6"/>
                  <a:gd name="T3" fmla="*/ 36 h 42"/>
                  <a:gd name="T4" fmla="*/ 6 w 6"/>
                  <a:gd name="T5" fmla="*/ 18 h 42"/>
                  <a:gd name="T6" fmla="*/ 0 w 6"/>
                  <a:gd name="T7" fmla="*/ 0 h 42"/>
                  <a:gd name="T8" fmla="*/ 0 60000 65536"/>
                  <a:gd name="T9" fmla="*/ 0 60000 65536"/>
                  <a:gd name="T10" fmla="*/ 0 60000 65536"/>
                  <a:gd name="T11" fmla="*/ 0 60000 65536"/>
                  <a:gd name="T12" fmla="*/ 0 w 6"/>
                  <a:gd name="T13" fmla="*/ 0 h 42"/>
                  <a:gd name="T14" fmla="*/ 6 w 6"/>
                  <a:gd name="T15" fmla="*/ 42 h 42"/>
                </a:gdLst>
                <a:ahLst/>
                <a:cxnLst>
                  <a:cxn ang="T8">
                    <a:pos x="T0" y="T1"/>
                  </a:cxn>
                  <a:cxn ang="T9">
                    <a:pos x="T2" y="T3"/>
                  </a:cxn>
                  <a:cxn ang="T10">
                    <a:pos x="T4" y="T5"/>
                  </a:cxn>
                  <a:cxn ang="T11">
                    <a:pos x="T6" y="T7"/>
                  </a:cxn>
                </a:cxnLst>
                <a:rect l="T12" t="T13" r="T14" b="T15"/>
                <a:pathLst>
                  <a:path w="6" h="42">
                    <a:moveTo>
                      <a:pt x="0" y="42"/>
                    </a:moveTo>
                    <a:lnTo>
                      <a:pt x="6" y="36"/>
                    </a:lnTo>
                    <a:lnTo>
                      <a:pt x="6" y="18"/>
                    </a:lnTo>
                    <a:lnTo>
                      <a:pt x="0" y="0"/>
                    </a:lnTo>
                  </a:path>
                </a:pathLst>
              </a:custGeom>
              <a:noFill/>
              <a:ln w="9525">
                <a:solidFill>
                  <a:srgbClr val="FFFFFF"/>
                </a:solidFill>
                <a:prstDash val="solid"/>
                <a:round/>
                <a:headEnd/>
                <a:tailEnd/>
              </a:ln>
            </p:spPr>
            <p:txBody>
              <a:bodyPr tIns="91440" bIns="91440"/>
              <a:lstStyle/>
              <a:p>
                <a:endParaRPr lang="en-US"/>
              </a:p>
            </p:txBody>
          </p:sp>
          <p:sp>
            <p:nvSpPr>
              <p:cNvPr id="22756" name="Freeform 1568"/>
              <p:cNvSpPr>
                <a:spLocks/>
              </p:cNvSpPr>
              <p:nvPr/>
            </p:nvSpPr>
            <p:spPr bwMode="auto">
              <a:xfrm>
                <a:off x="3164" y="3101"/>
                <a:ext cx="42" cy="72"/>
              </a:xfrm>
              <a:custGeom>
                <a:avLst/>
                <a:gdLst>
                  <a:gd name="T0" fmla="*/ 42 w 42"/>
                  <a:gd name="T1" fmla="*/ 72 h 72"/>
                  <a:gd name="T2" fmla="*/ 30 w 42"/>
                  <a:gd name="T3" fmla="*/ 48 h 72"/>
                  <a:gd name="T4" fmla="*/ 18 w 42"/>
                  <a:gd name="T5" fmla="*/ 18 h 72"/>
                  <a:gd name="T6" fmla="*/ 0 w 42"/>
                  <a:gd name="T7" fmla="*/ 0 h 72"/>
                  <a:gd name="T8" fmla="*/ 0 60000 65536"/>
                  <a:gd name="T9" fmla="*/ 0 60000 65536"/>
                  <a:gd name="T10" fmla="*/ 0 60000 65536"/>
                  <a:gd name="T11" fmla="*/ 0 60000 65536"/>
                  <a:gd name="T12" fmla="*/ 0 w 42"/>
                  <a:gd name="T13" fmla="*/ 0 h 72"/>
                  <a:gd name="T14" fmla="*/ 42 w 42"/>
                  <a:gd name="T15" fmla="*/ 72 h 72"/>
                </a:gdLst>
                <a:ahLst/>
                <a:cxnLst>
                  <a:cxn ang="T8">
                    <a:pos x="T0" y="T1"/>
                  </a:cxn>
                  <a:cxn ang="T9">
                    <a:pos x="T2" y="T3"/>
                  </a:cxn>
                  <a:cxn ang="T10">
                    <a:pos x="T4" y="T5"/>
                  </a:cxn>
                  <a:cxn ang="T11">
                    <a:pos x="T6" y="T7"/>
                  </a:cxn>
                </a:cxnLst>
                <a:rect l="T12" t="T13" r="T14" b="T15"/>
                <a:pathLst>
                  <a:path w="42" h="72">
                    <a:moveTo>
                      <a:pt x="42" y="72"/>
                    </a:moveTo>
                    <a:lnTo>
                      <a:pt x="30" y="48"/>
                    </a:lnTo>
                    <a:lnTo>
                      <a:pt x="18" y="18"/>
                    </a:lnTo>
                    <a:lnTo>
                      <a:pt x="0" y="0"/>
                    </a:lnTo>
                  </a:path>
                </a:pathLst>
              </a:custGeom>
              <a:noFill/>
              <a:ln w="9525">
                <a:solidFill>
                  <a:srgbClr val="FFFFFF"/>
                </a:solidFill>
                <a:prstDash val="solid"/>
                <a:round/>
                <a:headEnd/>
                <a:tailEnd/>
              </a:ln>
            </p:spPr>
            <p:txBody>
              <a:bodyPr tIns="91440" bIns="91440"/>
              <a:lstStyle/>
              <a:p>
                <a:endParaRPr lang="en-US"/>
              </a:p>
            </p:txBody>
          </p:sp>
          <p:sp>
            <p:nvSpPr>
              <p:cNvPr id="22757" name="Freeform 1569"/>
              <p:cNvSpPr>
                <a:spLocks/>
              </p:cNvSpPr>
              <p:nvPr/>
            </p:nvSpPr>
            <p:spPr bwMode="auto">
              <a:xfrm>
                <a:off x="3152" y="3101"/>
                <a:ext cx="12" cy="48"/>
              </a:xfrm>
              <a:custGeom>
                <a:avLst/>
                <a:gdLst>
                  <a:gd name="T0" fmla="*/ 12 w 12"/>
                  <a:gd name="T1" fmla="*/ 0 h 48"/>
                  <a:gd name="T2" fmla="*/ 6 w 12"/>
                  <a:gd name="T3" fmla="*/ 6 h 48"/>
                  <a:gd name="T4" fmla="*/ 0 w 12"/>
                  <a:gd name="T5" fmla="*/ 24 h 48"/>
                  <a:gd name="T6" fmla="*/ 6 w 12"/>
                  <a:gd name="T7" fmla="*/ 48 h 48"/>
                  <a:gd name="T8" fmla="*/ 0 60000 65536"/>
                  <a:gd name="T9" fmla="*/ 0 60000 65536"/>
                  <a:gd name="T10" fmla="*/ 0 60000 65536"/>
                  <a:gd name="T11" fmla="*/ 0 60000 65536"/>
                  <a:gd name="T12" fmla="*/ 0 w 12"/>
                  <a:gd name="T13" fmla="*/ 0 h 48"/>
                  <a:gd name="T14" fmla="*/ 12 w 12"/>
                  <a:gd name="T15" fmla="*/ 48 h 48"/>
                </a:gdLst>
                <a:ahLst/>
                <a:cxnLst>
                  <a:cxn ang="T8">
                    <a:pos x="T0" y="T1"/>
                  </a:cxn>
                  <a:cxn ang="T9">
                    <a:pos x="T2" y="T3"/>
                  </a:cxn>
                  <a:cxn ang="T10">
                    <a:pos x="T4" y="T5"/>
                  </a:cxn>
                  <a:cxn ang="T11">
                    <a:pos x="T6" y="T7"/>
                  </a:cxn>
                </a:cxnLst>
                <a:rect l="T12" t="T13" r="T14" b="T15"/>
                <a:pathLst>
                  <a:path w="12" h="48">
                    <a:moveTo>
                      <a:pt x="12" y="0"/>
                    </a:moveTo>
                    <a:lnTo>
                      <a:pt x="6" y="6"/>
                    </a:lnTo>
                    <a:lnTo>
                      <a:pt x="0" y="24"/>
                    </a:lnTo>
                    <a:lnTo>
                      <a:pt x="6" y="48"/>
                    </a:lnTo>
                  </a:path>
                </a:pathLst>
              </a:custGeom>
              <a:noFill/>
              <a:ln w="9525">
                <a:solidFill>
                  <a:srgbClr val="FFFFFF"/>
                </a:solidFill>
                <a:prstDash val="solid"/>
                <a:round/>
                <a:headEnd/>
                <a:tailEnd/>
              </a:ln>
            </p:spPr>
            <p:txBody>
              <a:bodyPr tIns="91440" bIns="91440"/>
              <a:lstStyle/>
              <a:p>
                <a:endParaRPr lang="en-US"/>
              </a:p>
            </p:txBody>
          </p:sp>
          <p:sp>
            <p:nvSpPr>
              <p:cNvPr id="22758" name="Freeform 1570"/>
              <p:cNvSpPr>
                <a:spLocks/>
              </p:cNvSpPr>
              <p:nvPr/>
            </p:nvSpPr>
            <p:spPr bwMode="auto">
              <a:xfrm>
                <a:off x="1748" y="2657"/>
                <a:ext cx="30" cy="36"/>
              </a:xfrm>
              <a:custGeom>
                <a:avLst/>
                <a:gdLst>
                  <a:gd name="T0" fmla="*/ 30 w 30"/>
                  <a:gd name="T1" fmla="*/ 36 h 36"/>
                  <a:gd name="T2" fmla="*/ 30 w 30"/>
                  <a:gd name="T3" fmla="*/ 0 h 36"/>
                  <a:gd name="T4" fmla="*/ 0 w 30"/>
                  <a:gd name="T5" fmla="*/ 24 h 36"/>
                  <a:gd name="T6" fmla="*/ 18 w 30"/>
                  <a:gd name="T7" fmla="*/ 18 h 36"/>
                  <a:gd name="T8" fmla="*/ 30 w 30"/>
                  <a:gd name="T9" fmla="*/ 36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36"/>
                    </a:moveTo>
                    <a:lnTo>
                      <a:pt x="30" y="0"/>
                    </a:lnTo>
                    <a:lnTo>
                      <a:pt x="0" y="24"/>
                    </a:lnTo>
                    <a:lnTo>
                      <a:pt x="18" y="18"/>
                    </a:lnTo>
                    <a:lnTo>
                      <a:pt x="30" y="36"/>
                    </a:lnTo>
                    <a:close/>
                  </a:path>
                </a:pathLst>
              </a:custGeom>
              <a:solidFill>
                <a:srgbClr val="FFFFFF"/>
              </a:solidFill>
              <a:ln w="9525">
                <a:noFill/>
                <a:round/>
                <a:headEnd/>
                <a:tailEnd/>
              </a:ln>
            </p:spPr>
            <p:txBody>
              <a:bodyPr tIns="91440" bIns="91440"/>
              <a:lstStyle/>
              <a:p>
                <a:endParaRPr lang="en-US"/>
              </a:p>
            </p:txBody>
          </p:sp>
          <p:sp>
            <p:nvSpPr>
              <p:cNvPr id="22759" name="Freeform 1571"/>
              <p:cNvSpPr>
                <a:spLocks/>
              </p:cNvSpPr>
              <p:nvPr/>
            </p:nvSpPr>
            <p:spPr bwMode="auto">
              <a:xfrm>
                <a:off x="3104" y="2477"/>
                <a:ext cx="36" cy="36"/>
              </a:xfrm>
              <a:custGeom>
                <a:avLst/>
                <a:gdLst>
                  <a:gd name="T0" fmla="*/ 36 w 36"/>
                  <a:gd name="T1" fmla="*/ 36 h 36"/>
                  <a:gd name="T2" fmla="*/ 18 w 36"/>
                  <a:gd name="T3" fmla="*/ 0 h 36"/>
                  <a:gd name="T4" fmla="*/ 0 w 36"/>
                  <a:gd name="T5" fmla="*/ 36 h 36"/>
                  <a:gd name="T6" fmla="*/ 18 w 36"/>
                  <a:gd name="T7" fmla="*/ 24 h 36"/>
                  <a:gd name="T8" fmla="*/ 36 w 36"/>
                  <a:gd name="T9" fmla="*/ 3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36"/>
                    </a:moveTo>
                    <a:lnTo>
                      <a:pt x="18" y="0"/>
                    </a:lnTo>
                    <a:lnTo>
                      <a:pt x="0" y="36"/>
                    </a:lnTo>
                    <a:lnTo>
                      <a:pt x="18" y="24"/>
                    </a:lnTo>
                    <a:lnTo>
                      <a:pt x="36" y="36"/>
                    </a:lnTo>
                    <a:close/>
                  </a:path>
                </a:pathLst>
              </a:custGeom>
              <a:solidFill>
                <a:srgbClr val="FFFFFF"/>
              </a:solidFill>
              <a:ln w="9525">
                <a:noFill/>
                <a:round/>
                <a:headEnd/>
                <a:tailEnd/>
              </a:ln>
            </p:spPr>
            <p:txBody>
              <a:bodyPr tIns="91440" bIns="91440"/>
              <a:lstStyle/>
              <a:p>
                <a:endParaRPr lang="en-US"/>
              </a:p>
            </p:txBody>
          </p:sp>
          <p:sp>
            <p:nvSpPr>
              <p:cNvPr id="22760" name="Freeform 1572"/>
              <p:cNvSpPr>
                <a:spLocks/>
              </p:cNvSpPr>
              <p:nvPr/>
            </p:nvSpPr>
            <p:spPr bwMode="auto">
              <a:xfrm>
                <a:off x="1772" y="2777"/>
                <a:ext cx="78" cy="48"/>
              </a:xfrm>
              <a:custGeom>
                <a:avLst/>
                <a:gdLst>
                  <a:gd name="T0" fmla="*/ 78 w 78"/>
                  <a:gd name="T1" fmla="*/ 48 h 48"/>
                  <a:gd name="T2" fmla="*/ 60 w 78"/>
                  <a:gd name="T3" fmla="*/ 42 h 48"/>
                  <a:gd name="T4" fmla="*/ 24 w 78"/>
                  <a:gd name="T5" fmla="*/ 24 h 48"/>
                  <a:gd name="T6" fmla="*/ 0 w 78"/>
                  <a:gd name="T7" fmla="*/ 0 h 48"/>
                  <a:gd name="T8" fmla="*/ 0 60000 65536"/>
                  <a:gd name="T9" fmla="*/ 0 60000 65536"/>
                  <a:gd name="T10" fmla="*/ 0 60000 65536"/>
                  <a:gd name="T11" fmla="*/ 0 60000 65536"/>
                  <a:gd name="T12" fmla="*/ 0 w 78"/>
                  <a:gd name="T13" fmla="*/ 0 h 48"/>
                  <a:gd name="T14" fmla="*/ 78 w 78"/>
                  <a:gd name="T15" fmla="*/ 48 h 48"/>
                </a:gdLst>
                <a:ahLst/>
                <a:cxnLst>
                  <a:cxn ang="T8">
                    <a:pos x="T0" y="T1"/>
                  </a:cxn>
                  <a:cxn ang="T9">
                    <a:pos x="T2" y="T3"/>
                  </a:cxn>
                  <a:cxn ang="T10">
                    <a:pos x="T4" y="T5"/>
                  </a:cxn>
                  <a:cxn ang="T11">
                    <a:pos x="T6" y="T7"/>
                  </a:cxn>
                </a:cxnLst>
                <a:rect l="T12" t="T13" r="T14" b="T15"/>
                <a:pathLst>
                  <a:path w="78" h="48">
                    <a:moveTo>
                      <a:pt x="78" y="48"/>
                    </a:moveTo>
                    <a:lnTo>
                      <a:pt x="60" y="42"/>
                    </a:lnTo>
                    <a:lnTo>
                      <a:pt x="24" y="24"/>
                    </a:lnTo>
                    <a:lnTo>
                      <a:pt x="0" y="0"/>
                    </a:lnTo>
                  </a:path>
                </a:pathLst>
              </a:custGeom>
              <a:noFill/>
              <a:ln w="9525">
                <a:solidFill>
                  <a:srgbClr val="FFFFFF"/>
                </a:solidFill>
                <a:prstDash val="solid"/>
                <a:round/>
                <a:headEnd/>
                <a:tailEnd/>
              </a:ln>
            </p:spPr>
            <p:txBody>
              <a:bodyPr tIns="91440" bIns="91440"/>
              <a:lstStyle/>
              <a:p>
                <a:endParaRPr lang="en-US"/>
              </a:p>
            </p:txBody>
          </p:sp>
          <p:sp>
            <p:nvSpPr>
              <p:cNvPr id="22761" name="Freeform 1573"/>
              <p:cNvSpPr>
                <a:spLocks/>
              </p:cNvSpPr>
              <p:nvPr/>
            </p:nvSpPr>
            <p:spPr bwMode="auto">
              <a:xfrm>
                <a:off x="1760" y="2723"/>
                <a:ext cx="12" cy="54"/>
              </a:xfrm>
              <a:custGeom>
                <a:avLst/>
                <a:gdLst>
                  <a:gd name="T0" fmla="*/ 12 w 12"/>
                  <a:gd name="T1" fmla="*/ 54 h 54"/>
                  <a:gd name="T2" fmla="*/ 0 w 12"/>
                  <a:gd name="T3" fmla="*/ 30 h 54"/>
                  <a:gd name="T4" fmla="*/ 0 w 12"/>
                  <a:gd name="T5" fmla="*/ 12 h 54"/>
                  <a:gd name="T6" fmla="*/ 0 w 12"/>
                  <a:gd name="T7" fmla="*/ 0 h 54"/>
                  <a:gd name="T8" fmla="*/ 0 60000 65536"/>
                  <a:gd name="T9" fmla="*/ 0 60000 65536"/>
                  <a:gd name="T10" fmla="*/ 0 60000 65536"/>
                  <a:gd name="T11" fmla="*/ 0 60000 65536"/>
                  <a:gd name="T12" fmla="*/ 0 w 12"/>
                  <a:gd name="T13" fmla="*/ 0 h 54"/>
                  <a:gd name="T14" fmla="*/ 12 w 12"/>
                  <a:gd name="T15" fmla="*/ 54 h 54"/>
                </a:gdLst>
                <a:ahLst/>
                <a:cxnLst>
                  <a:cxn ang="T8">
                    <a:pos x="T0" y="T1"/>
                  </a:cxn>
                  <a:cxn ang="T9">
                    <a:pos x="T2" y="T3"/>
                  </a:cxn>
                  <a:cxn ang="T10">
                    <a:pos x="T4" y="T5"/>
                  </a:cxn>
                  <a:cxn ang="T11">
                    <a:pos x="T6" y="T7"/>
                  </a:cxn>
                </a:cxnLst>
                <a:rect l="T12" t="T13" r="T14" b="T15"/>
                <a:pathLst>
                  <a:path w="12" h="54">
                    <a:moveTo>
                      <a:pt x="12" y="54"/>
                    </a:moveTo>
                    <a:lnTo>
                      <a:pt x="0" y="30"/>
                    </a:lnTo>
                    <a:lnTo>
                      <a:pt x="0" y="12"/>
                    </a:lnTo>
                    <a:lnTo>
                      <a:pt x="0" y="0"/>
                    </a:lnTo>
                  </a:path>
                </a:pathLst>
              </a:custGeom>
              <a:noFill/>
              <a:ln w="9525">
                <a:solidFill>
                  <a:srgbClr val="FFFFFF"/>
                </a:solidFill>
                <a:prstDash val="solid"/>
                <a:round/>
                <a:headEnd/>
                <a:tailEnd/>
              </a:ln>
            </p:spPr>
            <p:txBody>
              <a:bodyPr tIns="91440" bIns="91440"/>
              <a:lstStyle/>
              <a:p>
                <a:endParaRPr lang="en-US"/>
              </a:p>
            </p:txBody>
          </p:sp>
          <p:sp>
            <p:nvSpPr>
              <p:cNvPr id="22762" name="Freeform 1574"/>
              <p:cNvSpPr>
                <a:spLocks/>
              </p:cNvSpPr>
              <p:nvPr/>
            </p:nvSpPr>
            <p:spPr bwMode="auto">
              <a:xfrm>
                <a:off x="1760" y="2675"/>
                <a:ext cx="6" cy="48"/>
              </a:xfrm>
              <a:custGeom>
                <a:avLst/>
                <a:gdLst>
                  <a:gd name="T0" fmla="*/ 0 w 6"/>
                  <a:gd name="T1" fmla="*/ 48 h 48"/>
                  <a:gd name="T2" fmla="*/ 0 w 6"/>
                  <a:gd name="T3" fmla="*/ 30 h 48"/>
                  <a:gd name="T4" fmla="*/ 0 w 6"/>
                  <a:gd name="T5" fmla="*/ 12 h 48"/>
                  <a:gd name="T6" fmla="*/ 6 w 6"/>
                  <a:gd name="T7" fmla="*/ 0 h 48"/>
                  <a:gd name="T8" fmla="*/ 0 60000 65536"/>
                  <a:gd name="T9" fmla="*/ 0 60000 65536"/>
                  <a:gd name="T10" fmla="*/ 0 60000 65536"/>
                  <a:gd name="T11" fmla="*/ 0 60000 65536"/>
                  <a:gd name="T12" fmla="*/ 0 w 6"/>
                  <a:gd name="T13" fmla="*/ 0 h 48"/>
                  <a:gd name="T14" fmla="*/ 6 w 6"/>
                  <a:gd name="T15" fmla="*/ 48 h 48"/>
                </a:gdLst>
                <a:ahLst/>
                <a:cxnLst>
                  <a:cxn ang="T8">
                    <a:pos x="T0" y="T1"/>
                  </a:cxn>
                  <a:cxn ang="T9">
                    <a:pos x="T2" y="T3"/>
                  </a:cxn>
                  <a:cxn ang="T10">
                    <a:pos x="T4" y="T5"/>
                  </a:cxn>
                  <a:cxn ang="T11">
                    <a:pos x="T6" y="T7"/>
                  </a:cxn>
                </a:cxnLst>
                <a:rect l="T12" t="T13" r="T14" b="T15"/>
                <a:pathLst>
                  <a:path w="6" h="48">
                    <a:moveTo>
                      <a:pt x="0" y="48"/>
                    </a:moveTo>
                    <a:lnTo>
                      <a:pt x="0" y="30"/>
                    </a:lnTo>
                    <a:lnTo>
                      <a:pt x="0" y="12"/>
                    </a:lnTo>
                    <a:lnTo>
                      <a:pt x="6" y="0"/>
                    </a:lnTo>
                  </a:path>
                </a:pathLst>
              </a:custGeom>
              <a:noFill/>
              <a:ln w="9525">
                <a:solidFill>
                  <a:srgbClr val="FFFFFF"/>
                </a:solidFill>
                <a:prstDash val="solid"/>
                <a:round/>
                <a:headEnd/>
                <a:tailEnd/>
              </a:ln>
            </p:spPr>
            <p:txBody>
              <a:bodyPr tIns="91440" bIns="91440"/>
              <a:lstStyle/>
              <a:p>
                <a:endParaRPr lang="en-US"/>
              </a:p>
            </p:txBody>
          </p:sp>
          <p:sp>
            <p:nvSpPr>
              <p:cNvPr id="22763" name="Freeform 1575"/>
              <p:cNvSpPr>
                <a:spLocks/>
              </p:cNvSpPr>
              <p:nvPr/>
            </p:nvSpPr>
            <p:spPr bwMode="auto">
              <a:xfrm>
                <a:off x="4136" y="1397"/>
                <a:ext cx="102" cy="48"/>
              </a:xfrm>
              <a:custGeom>
                <a:avLst/>
                <a:gdLst>
                  <a:gd name="T0" fmla="*/ 0 w 102"/>
                  <a:gd name="T1" fmla="*/ 48 h 48"/>
                  <a:gd name="T2" fmla="*/ 102 w 102"/>
                  <a:gd name="T3" fmla="*/ 0 h 48"/>
                  <a:gd name="T4" fmla="*/ 0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102" y="0"/>
                    </a:lnTo>
                    <a:lnTo>
                      <a:pt x="0" y="48"/>
                    </a:lnTo>
                    <a:close/>
                  </a:path>
                </a:pathLst>
              </a:custGeom>
              <a:solidFill>
                <a:srgbClr val="000000"/>
              </a:solidFill>
              <a:ln w="9525">
                <a:noFill/>
                <a:round/>
                <a:headEnd/>
                <a:tailEnd/>
              </a:ln>
            </p:spPr>
            <p:txBody>
              <a:bodyPr tIns="91440" bIns="91440"/>
              <a:lstStyle/>
              <a:p>
                <a:endParaRPr lang="en-US"/>
              </a:p>
            </p:txBody>
          </p:sp>
          <p:sp>
            <p:nvSpPr>
              <p:cNvPr id="22764" name="Line 1576"/>
              <p:cNvSpPr>
                <a:spLocks noChangeShapeType="1"/>
              </p:cNvSpPr>
              <p:nvPr/>
            </p:nvSpPr>
            <p:spPr bwMode="auto">
              <a:xfrm flipV="1">
                <a:off x="4136" y="1397"/>
                <a:ext cx="102" cy="48"/>
              </a:xfrm>
              <a:prstGeom prst="line">
                <a:avLst/>
              </a:prstGeom>
              <a:noFill/>
              <a:ln w="9525">
                <a:solidFill>
                  <a:srgbClr val="FFFFFF"/>
                </a:solidFill>
                <a:round/>
                <a:headEnd/>
                <a:tailEnd/>
              </a:ln>
            </p:spPr>
            <p:txBody>
              <a:bodyPr tIns="91440" bIns="91440"/>
              <a:lstStyle/>
              <a:p>
                <a:endParaRPr lang="en-US"/>
              </a:p>
            </p:txBody>
          </p:sp>
          <p:sp>
            <p:nvSpPr>
              <p:cNvPr id="22765" name="Freeform 1577"/>
              <p:cNvSpPr>
                <a:spLocks/>
              </p:cNvSpPr>
              <p:nvPr/>
            </p:nvSpPr>
            <p:spPr bwMode="auto">
              <a:xfrm>
                <a:off x="3656" y="1337"/>
                <a:ext cx="1" cy="120"/>
              </a:xfrm>
              <a:custGeom>
                <a:avLst/>
                <a:gdLst>
                  <a:gd name="T0" fmla="*/ 0 w 1"/>
                  <a:gd name="T1" fmla="*/ 120 h 120"/>
                  <a:gd name="T2" fmla="*/ 0 w 1"/>
                  <a:gd name="T3" fmla="*/ 0 h 120"/>
                  <a:gd name="T4" fmla="*/ 0 w 1"/>
                  <a:gd name="T5" fmla="*/ 120 h 120"/>
                  <a:gd name="T6" fmla="*/ 0 60000 65536"/>
                  <a:gd name="T7" fmla="*/ 0 60000 65536"/>
                  <a:gd name="T8" fmla="*/ 0 60000 65536"/>
                  <a:gd name="T9" fmla="*/ 0 w 1"/>
                  <a:gd name="T10" fmla="*/ 0 h 120"/>
                  <a:gd name="T11" fmla="*/ 1 w 1"/>
                  <a:gd name="T12" fmla="*/ 120 h 120"/>
                </a:gdLst>
                <a:ahLst/>
                <a:cxnLst>
                  <a:cxn ang="T6">
                    <a:pos x="T0" y="T1"/>
                  </a:cxn>
                  <a:cxn ang="T7">
                    <a:pos x="T2" y="T3"/>
                  </a:cxn>
                  <a:cxn ang="T8">
                    <a:pos x="T4" y="T5"/>
                  </a:cxn>
                </a:cxnLst>
                <a:rect l="T9" t="T10" r="T11" b="T12"/>
                <a:pathLst>
                  <a:path w="1" h="120">
                    <a:moveTo>
                      <a:pt x="0" y="120"/>
                    </a:moveTo>
                    <a:lnTo>
                      <a:pt x="0" y="0"/>
                    </a:lnTo>
                    <a:lnTo>
                      <a:pt x="0" y="120"/>
                    </a:lnTo>
                    <a:close/>
                  </a:path>
                </a:pathLst>
              </a:custGeom>
              <a:solidFill>
                <a:srgbClr val="000000"/>
              </a:solidFill>
              <a:ln w="9525">
                <a:noFill/>
                <a:round/>
                <a:headEnd/>
                <a:tailEnd/>
              </a:ln>
            </p:spPr>
            <p:txBody>
              <a:bodyPr tIns="91440" bIns="91440"/>
              <a:lstStyle/>
              <a:p>
                <a:endParaRPr lang="en-US"/>
              </a:p>
            </p:txBody>
          </p:sp>
          <p:sp>
            <p:nvSpPr>
              <p:cNvPr id="22766" name="Line 1578"/>
              <p:cNvSpPr>
                <a:spLocks noChangeShapeType="1"/>
              </p:cNvSpPr>
              <p:nvPr/>
            </p:nvSpPr>
            <p:spPr bwMode="auto">
              <a:xfrm flipV="1">
                <a:off x="3656" y="1337"/>
                <a:ext cx="1" cy="120"/>
              </a:xfrm>
              <a:prstGeom prst="line">
                <a:avLst/>
              </a:prstGeom>
              <a:noFill/>
              <a:ln w="9525">
                <a:solidFill>
                  <a:srgbClr val="FFFFFF"/>
                </a:solidFill>
                <a:round/>
                <a:headEnd/>
                <a:tailEnd/>
              </a:ln>
            </p:spPr>
            <p:txBody>
              <a:bodyPr tIns="91440" bIns="91440"/>
              <a:lstStyle/>
              <a:p>
                <a:endParaRPr lang="en-US"/>
              </a:p>
            </p:txBody>
          </p:sp>
          <p:sp>
            <p:nvSpPr>
              <p:cNvPr id="22767" name="Freeform 1579"/>
              <p:cNvSpPr>
                <a:spLocks/>
              </p:cNvSpPr>
              <p:nvPr/>
            </p:nvSpPr>
            <p:spPr bwMode="auto">
              <a:xfrm>
                <a:off x="2252" y="2435"/>
                <a:ext cx="30" cy="78"/>
              </a:xfrm>
              <a:custGeom>
                <a:avLst/>
                <a:gdLst>
                  <a:gd name="T0" fmla="*/ 0 w 30"/>
                  <a:gd name="T1" fmla="*/ 78 h 78"/>
                  <a:gd name="T2" fmla="*/ 30 w 30"/>
                  <a:gd name="T3" fmla="*/ 0 h 78"/>
                  <a:gd name="T4" fmla="*/ 0 w 30"/>
                  <a:gd name="T5" fmla="*/ 78 h 78"/>
                  <a:gd name="T6" fmla="*/ 0 60000 65536"/>
                  <a:gd name="T7" fmla="*/ 0 60000 65536"/>
                  <a:gd name="T8" fmla="*/ 0 60000 65536"/>
                  <a:gd name="T9" fmla="*/ 0 w 30"/>
                  <a:gd name="T10" fmla="*/ 0 h 78"/>
                  <a:gd name="T11" fmla="*/ 30 w 30"/>
                  <a:gd name="T12" fmla="*/ 78 h 78"/>
                </a:gdLst>
                <a:ahLst/>
                <a:cxnLst>
                  <a:cxn ang="T6">
                    <a:pos x="T0" y="T1"/>
                  </a:cxn>
                  <a:cxn ang="T7">
                    <a:pos x="T2" y="T3"/>
                  </a:cxn>
                  <a:cxn ang="T8">
                    <a:pos x="T4" y="T5"/>
                  </a:cxn>
                </a:cxnLst>
                <a:rect l="T9" t="T10" r="T11" b="T12"/>
                <a:pathLst>
                  <a:path w="30" h="78">
                    <a:moveTo>
                      <a:pt x="0" y="78"/>
                    </a:moveTo>
                    <a:lnTo>
                      <a:pt x="30" y="0"/>
                    </a:lnTo>
                    <a:lnTo>
                      <a:pt x="0" y="78"/>
                    </a:lnTo>
                    <a:close/>
                  </a:path>
                </a:pathLst>
              </a:custGeom>
              <a:solidFill>
                <a:srgbClr val="000000"/>
              </a:solidFill>
              <a:ln w="9525">
                <a:noFill/>
                <a:round/>
                <a:headEnd/>
                <a:tailEnd/>
              </a:ln>
            </p:spPr>
            <p:txBody>
              <a:bodyPr tIns="91440" bIns="91440"/>
              <a:lstStyle/>
              <a:p>
                <a:endParaRPr lang="en-US"/>
              </a:p>
            </p:txBody>
          </p:sp>
          <p:sp>
            <p:nvSpPr>
              <p:cNvPr id="22768" name="Line 1580"/>
              <p:cNvSpPr>
                <a:spLocks noChangeShapeType="1"/>
              </p:cNvSpPr>
              <p:nvPr/>
            </p:nvSpPr>
            <p:spPr bwMode="auto">
              <a:xfrm flipV="1">
                <a:off x="2252" y="2435"/>
                <a:ext cx="30" cy="78"/>
              </a:xfrm>
              <a:prstGeom prst="line">
                <a:avLst/>
              </a:prstGeom>
              <a:noFill/>
              <a:ln w="9525">
                <a:solidFill>
                  <a:srgbClr val="FFFFFF"/>
                </a:solidFill>
                <a:round/>
                <a:headEnd/>
                <a:tailEnd/>
              </a:ln>
            </p:spPr>
            <p:txBody>
              <a:bodyPr tIns="91440" bIns="91440"/>
              <a:lstStyle/>
              <a:p>
                <a:endParaRPr lang="en-US"/>
              </a:p>
            </p:txBody>
          </p:sp>
          <p:sp>
            <p:nvSpPr>
              <p:cNvPr id="22769" name="Freeform 1581"/>
              <p:cNvSpPr>
                <a:spLocks/>
              </p:cNvSpPr>
              <p:nvPr/>
            </p:nvSpPr>
            <p:spPr bwMode="auto">
              <a:xfrm>
                <a:off x="2390" y="2417"/>
                <a:ext cx="24" cy="84"/>
              </a:xfrm>
              <a:custGeom>
                <a:avLst/>
                <a:gdLst>
                  <a:gd name="T0" fmla="*/ 0 w 24"/>
                  <a:gd name="T1" fmla="*/ 84 h 84"/>
                  <a:gd name="T2" fmla="*/ 24 w 24"/>
                  <a:gd name="T3" fmla="*/ 0 h 84"/>
                  <a:gd name="T4" fmla="*/ 0 w 24"/>
                  <a:gd name="T5" fmla="*/ 84 h 84"/>
                  <a:gd name="T6" fmla="*/ 0 60000 65536"/>
                  <a:gd name="T7" fmla="*/ 0 60000 65536"/>
                  <a:gd name="T8" fmla="*/ 0 60000 65536"/>
                  <a:gd name="T9" fmla="*/ 0 w 24"/>
                  <a:gd name="T10" fmla="*/ 0 h 84"/>
                  <a:gd name="T11" fmla="*/ 24 w 24"/>
                  <a:gd name="T12" fmla="*/ 84 h 84"/>
                </a:gdLst>
                <a:ahLst/>
                <a:cxnLst>
                  <a:cxn ang="T6">
                    <a:pos x="T0" y="T1"/>
                  </a:cxn>
                  <a:cxn ang="T7">
                    <a:pos x="T2" y="T3"/>
                  </a:cxn>
                  <a:cxn ang="T8">
                    <a:pos x="T4" y="T5"/>
                  </a:cxn>
                </a:cxnLst>
                <a:rect l="T9" t="T10" r="T11" b="T12"/>
                <a:pathLst>
                  <a:path w="24" h="84">
                    <a:moveTo>
                      <a:pt x="0" y="84"/>
                    </a:moveTo>
                    <a:lnTo>
                      <a:pt x="24" y="0"/>
                    </a:lnTo>
                    <a:lnTo>
                      <a:pt x="0" y="84"/>
                    </a:lnTo>
                    <a:close/>
                  </a:path>
                </a:pathLst>
              </a:custGeom>
              <a:solidFill>
                <a:srgbClr val="000000"/>
              </a:solidFill>
              <a:ln w="9525">
                <a:noFill/>
                <a:round/>
                <a:headEnd/>
                <a:tailEnd/>
              </a:ln>
            </p:spPr>
            <p:txBody>
              <a:bodyPr tIns="91440" bIns="91440"/>
              <a:lstStyle/>
              <a:p>
                <a:endParaRPr lang="en-US"/>
              </a:p>
            </p:txBody>
          </p:sp>
          <p:sp>
            <p:nvSpPr>
              <p:cNvPr id="22770" name="Line 1582"/>
              <p:cNvSpPr>
                <a:spLocks noChangeShapeType="1"/>
              </p:cNvSpPr>
              <p:nvPr/>
            </p:nvSpPr>
            <p:spPr bwMode="auto">
              <a:xfrm flipV="1">
                <a:off x="2390" y="2417"/>
                <a:ext cx="24" cy="84"/>
              </a:xfrm>
              <a:prstGeom prst="line">
                <a:avLst/>
              </a:prstGeom>
              <a:noFill/>
              <a:ln w="9525">
                <a:solidFill>
                  <a:srgbClr val="FFFFFF"/>
                </a:solidFill>
                <a:round/>
                <a:headEnd/>
                <a:tailEnd/>
              </a:ln>
            </p:spPr>
            <p:txBody>
              <a:bodyPr tIns="91440" bIns="91440"/>
              <a:lstStyle/>
              <a:p>
                <a:endParaRPr lang="en-US"/>
              </a:p>
            </p:txBody>
          </p:sp>
          <p:sp>
            <p:nvSpPr>
              <p:cNvPr id="22771" name="Freeform 1583"/>
              <p:cNvSpPr>
                <a:spLocks/>
              </p:cNvSpPr>
              <p:nvPr/>
            </p:nvSpPr>
            <p:spPr bwMode="auto">
              <a:xfrm>
                <a:off x="3122" y="2501"/>
                <a:ext cx="1" cy="42"/>
              </a:xfrm>
              <a:custGeom>
                <a:avLst/>
                <a:gdLst>
                  <a:gd name="T0" fmla="*/ 0 w 1"/>
                  <a:gd name="T1" fmla="*/ 42 h 42"/>
                  <a:gd name="T2" fmla="*/ 0 w 1"/>
                  <a:gd name="T3" fmla="*/ 0 h 42"/>
                  <a:gd name="T4" fmla="*/ 0 w 1"/>
                  <a:gd name="T5" fmla="*/ 42 h 42"/>
                  <a:gd name="T6" fmla="*/ 0 60000 65536"/>
                  <a:gd name="T7" fmla="*/ 0 60000 65536"/>
                  <a:gd name="T8" fmla="*/ 0 60000 65536"/>
                  <a:gd name="T9" fmla="*/ 0 w 1"/>
                  <a:gd name="T10" fmla="*/ 0 h 42"/>
                  <a:gd name="T11" fmla="*/ 1 w 1"/>
                  <a:gd name="T12" fmla="*/ 42 h 42"/>
                </a:gdLst>
                <a:ahLst/>
                <a:cxnLst>
                  <a:cxn ang="T6">
                    <a:pos x="T0" y="T1"/>
                  </a:cxn>
                  <a:cxn ang="T7">
                    <a:pos x="T2" y="T3"/>
                  </a:cxn>
                  <a:cxn ang="T8">
                    <a:pos x="T4" y="T5"/>
                  </a:cxn>
                </a:cxnLst>
                <a:rect l="T9" t="T10" r="T11" b="T12"/>
                <a:pathLst>
                  <a:path w="1" h="42">
                    <a:moveTo>
                      <a:pt x="0" y="42"/>
                    </a:moveTo>
                    <a:lnTo>
                      <a:pt x="0" y="0"/>
                    </a:lnTo>
                    <a:lnTo>
                      <a:pt x="0" y="42"/>
                    </a:lnTo>
                    <a:close/>
                  </a:path>
                </a:pathLst>
              </a:custGeom>
              <a:solidFill>
                <a:srgbClr val="000000"/>
              </a:solidFill>
              <a:ln w="9525">
                <a:noFill/>
                <a:round/>
                <a:headEnd/>
                <a:tailEnd/>
              </a:ln>
            </p:spPr>
            <p:txBody>
              <a:bodyPr tIns="91440" bIns="91440"/>
              <a:lstStyle/>
              <a:p>
                <a:endParaRPr lang="en-US"/>
              </a:p>
            </p:txBody>
          </p:sp>
          <p:sp>
            <p:nvSpPr>
              <p:cNvPr id="22772" name="Line 1584"/>
              <p:cNvSpPr>
                <a:spLocks noChangeShapeType="1"/>
              </p:cNvSpPr>
              <p:nvPr/>
            </p:nvSpPr>
            <p:spPr bwMode="auto">
              <a:xfrm flipV="1">
                <a:off x="3122" y="2501"/>
                <a:ext cx="1" cy="42"/>
              </a:xfrm>
              <a:prstGeom prst="line">
                <a:avLst/>
              </a:prstGeom>
              <a:noFill/>
              <a:ln w="9525">
                <a:solidFill>
                  <a:srgbClr val="FFFFFF"/>
                </a:solidFill>
                <a:round/>
                <a:headEnd/>
                <a:tailEnd/>
              </a:ln>
            </p:spPr>
            <p:txBody>
              <a:bodyPr tIns="91440" bIns="91440"/>
              <a:lstStyle/>
              <a:p>
                <a:endParaRPr lang="en-US"/>
              </a:p>
            </p:txBody>
          </p:sp>
          <p:sp>
            <p:nvSpPr>
              <p:cNvPr id="22773" name="Freeform 1585"/>
              <p:cNvSpPr>
                <a:spLocks/>
              </p:cNvSpPr>
              <p:nvPr/>
            </p:nvSpPr>
            <p:spPr bwMode="auto">
              <a:xfrm>
                <a:off x="2426" y="2999"/>
                <a:ext cx="90" cy="126"/>
              </a:xfrm>
              <a:custGeom>
                <a:avLst/>
                <a:gdLst>
                  <a:gd name="T0" fmla="*/ 12 w 90"/>
                  <a:gd name="T1" fmla="*/ 0 h 126"/>
                  <a:gd name="T2" fmla="*/ 0 w 90"/>
                  <a:gd name="T3" fmla="*/ 126 h 126"/>
                  <a:gd name="T4" fmla="*/ 90 w 90"/>
                  <a:gd name="T5" fmla="*/ 66 h 126"/>
                  <a:gd name="T6" fmla="*/ 0 60000 65536"/>
                  <a:gd name="T7" fmla="*/ 0 60000 65536"/>
                  <a:gd name="T8" fmla="*/ 0 60000 65536"/>
                  <a:gd name="T9" fmla="*/ 0 w 90"/>
                  <a:gd name="T10" fmla="*/ 0 h 126"/>
                  <a:gd name="T11" fmla="*/ 90 w 90"/>
                  <a:gd name="T12" fmla="*/ 126 h 126"/>
                </a:gdLst>
                <a:ahLst/>
                <a:cxnLst>
                  <a:cxn ang="T6">
                    <a:pos x="T0" y="T1"/>
                  </a:cxn>
                  <a:cxn ang="T7">
                    <a:pos x="T2" y="T3"/>
                  </a:cxn>
                  <a:cxn ang="T8">
                    <a:pos x="T4" y="T5"/>
                  </a:cxn>
                </a:cxnLst>
                <a:rect l="T9" t="T10" r="T11" b="T12"/>
                <a:pathLst>
                  <a:path w="90" h="126">
                    <a:moveTo>
                      <a:pt x="12" y="0"/>
                    </a:moveTo>
                    <a:lnTo>
                      <a:pt x="0" y="126"/>
                    </a:lnTo>
                    <a:lnTo>
                      <a:pt x="90" y="66"/>
                    </a:lnTo>
                  </a:path>
                </a:pathLst>
              </a:custGeom>
              <a:noFill/>
              <a:ln w="9525">
                <a:solidFill>
                  <a:srgbClr val="FFFFFF"/>
                </a:solidFill>
                <a:prstDash val="solid"/>
                <a:round/>
                <a:headEnd/>
                <a:tailEnd/>
              </a:ln>
            </p:spPr>
            <p:txBody>
              <a:bodyPr tIns="91440" bIns="91440"/>
              <a:lstStyle/>
              <a:p>
                <a:endParaRPr lang="en-US"/>
              </a:p>
            </p:txBody>
          </p:sp>
          <p:sp>
            <p:nvSpPr>
              <p:cNvPr id="22774" name="Freeform 1586"/>
              <p:cNvSpPr>
                <a:spLocks/>
              </p:cNvSpPr>
              <p:nvPr/>
            </p:nvSpPr>
            <p:spPr bwMode="auto">
              <a:xfrm>
                <a:off x="2042" y="1595"/>
                <a:ext cx="144" cy="126"/>
              </a:xfrm>
              <a:custGeom>
                <a:avLst/>
                <a:gdLst>
                  <a:gd name="T0" fmla="*/ 144 w 144"/>
                  <a:gd name="T1" fmla="*/ 126 h 126"/>
                  <a:gd name="T2" fmla="*/ 0 w 144"/>
                  <a:gd name="T3" fmla="*/ 0 h 126"/>
                  <a:gd name="T4" fmla="*/ 144 w 144"/>
                  <a:gd name="T5" fmla="*/ 126 h 126"/>
                  <a:gd name="T6" fmla="*/ 0 60000 65536"/>
                  <a:gd name="T7" fmla="*/ 0 60000 65536"/>
                  <a:gd name="T8" fmla="*/ 0 60000 65536"/>
                  <a:gd name="T9" fmla="*/ 0 w 144"/>
                  <a:gd name="T10" fmla="*/ 0 h 126"/>
                  <a:gd name="T11" fmla="*/ 144 w 144"/>
                  <a:gd name="T12" fmla="*/ 126 h 126"/>
                </a:gdLst>
                <a:ahLst/>
                <a:cxnLst>
                  <a:cxn ang="T6">
                    <a:pos x="T0" y="T1"/>
                  </a:cxn>
                  <a:cxn ang="T7">
                    <a:pos x="T2" y="T3"/>
                  </a:cxn>
                  <a:cxn ang="T8">
                    <a:pos x="T4" y="T5"/>
                  </a:cxn>
                </a:cxnLst>
                <a:rect l="T9" t="T10" r="T11" b="T12"/>
                <a:pathLst>
                  <a:path w="144" h="126">
                    <a:moveTo>
                      <a:pt x="144" y="126"/>
                    </a:moveTo>
                    <a:lnTo>
                      <a:pt x="0" y="0"/>
                    </a:lnTo>
                    <a:lnTo>
                      <a:pt x="144" y="126"/>
                    </a:lnTo>
                    <a:close/>
                  </a:path>
                </a:pathLst>
              </a:custGeom>
              <a:solidFill>
                <a:srgbClr val="000000"/>
              </a:solidFill>
              <a:ln w="9525">
                <a:noFill/>
                <a:round/>
                <a:headEnd/>
                <a:tailEnd/>
              </a:ln>
            </p:spPr>
            <p:txBody>
              <a:bodyPr tIns="91440" bIns="91440"/>
              <a:lstStyle/>
              <a:p>
                <a:endParaRPr lang="en-US"/>
              </a:p>
            </p:txBody>
          </p:sp>
          <p:sp>
            <p:nvSpPr>
              <p:cNvPr id="22775" name="Line 1587"/>
              <p:cNvSpPr>
                <a:spLocks noChangeShapeType="1"/>
              </p:cNvSpPr>
              <p:nvPr/>
            </p:nvSpPr>
            <p:spPr bwMode="auto">
              <a:xfrm flipH="1" flipV="1">
                <a:off x="2042" y="1595"/>
                <a:ext cx="144" cy="126"/>
              </a:xfrm>
              <a:prstGeom prst="line">
                <a:avLst/>
              </a:prstGeom>
              <a:noFill/>
              <a:ln w="9525">
                <a:solidFill>
                  <a:srgbClr val="FFFFFF"/>
                </a:solidFill>
                <a:round/>
                <a:headEnd/>
                <a:tailEnd/>
              </a:ln>
            </p:spPr>
            <p:txBody>
              <a:bodyPr tIns="91440" bIns="91440"/>
              <a:lstStyle/>
              <a:p>
                <a:endParaRPr lang="en-US"/>
              </a:p>
            </p:txBody>
          </p:sp>
          <p:sp>
            <p:nvSpPr>
              <p:cNvPr id="22776" name="Freeform 1588"/>
              <p:cNvSpPr>
                <a:spLocks/>
              </p:cNvSpPr>
              <p:nvPr/>
            </p:nvSpPr>
            <p:spPr bwMode="auto">
              <a:xfrm>
                <a:off x="3530" y="1337"/>
                <a:ext cx="60" cy="132"/>
              </a:xfrm>
              <a:custGeom>
                <a:avLst/>
                <a:gdLst>
                  <a:gd name="T0" fmla="*/ 60 w 60"/>
                  <a:gd name="T1" fmla="*/ 132 h 132"/>
                  <a:gd name="T2" fmla="*/ 0 w 60"/>
                  <a:gd name="T3" fmla="*/ 0 h 132"/>
                  <a:gd name="T4" fmla="*/ 60 w 60"/>
                  <a:gd name="T5" fmla="*/ 132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60" y="132"/>
                    </a:moveTo>
                    <a:lnTo>
                      <a:pt x="0" y="0"/>
                    </a:lnTo>
                    <a:lnTo>
                      <a:pt x="60" y="132"/>
                    </a:lnTo>
                    <a:close/>
                  </a:path>
                </a:pathLst>
              </a:custGeom>
              <a:solidFill>
                <a:srgbClr val="000000"/>
              </a:solidFill>
              <a:ln w="9525">
                <a:noFill/>
                <a:round/>
                <a:headEnd/>
                <a:tailEnd/>
              </a:ln>
            </p:spPr>
            <p:txBody>
              <a:bodyPr tIns="91440" bIns="91440"/>
              <a:lstStyle/>
              <a:p>
                <a:endParaRPr lang="en-US"/>
              </a:p>
            </p:txBody>
          </p:sp>
          <p:sp>
            <p:nvSpPr>
              <p:cNvPr id="22777" name="Line 1589"/>
              <p:cNvSpPr>
                <a:spLocks noChangeShapeType="1"/>
              </p:cNvSpPr>
              <p:nvPr/>
            </p:nvSpPr>
            <p:spPr bwMode="auto">
              <a:xfrm flipH="1" flipV="1">
                <a:off x="3530" y="1337"/>
                <a:ext cx="60" cy="132"/>
              </a:xfrm>
              <a:prstGeom prst="line">
                <a:avLst/>
              </a:prstGeom>
              <a:noFill/>
              <a:ln w="9525">
                <a:solidFill>
                  <a:srgbClr val="FFFFFF"/>
                </a:solidFill>
                <a:round/>
                <a:headEnd/>
                <a:tailEnd/>
              </a:ln>
            </p:spPr>
            <p:txBody>
              <a:bodyPr tIns="91440" bIns="91440"/>
              <a:lstStyle/>
              <a:p>
                <a:endParaRPr lang="en-US"/>
              </a:p>
            </p:txBody>
          </p:sp>
          <p:sp>
            <p:nvSpPr>
              <p:cNvPr id="22778" name="Freeform 1590"/>
              <p:cNvSpPr>
                <a:spLocks/>
              </p:cNvSpPr>
              <p:nvPr/>
            </p:nvSpPr>
            <p:spPr bwMode="auto">
              <a:xfrm>
                <a:off x="1610" y="2123"/>
                <a:ext cx="108" cy="132"/>
              </a:xfrm>
              <a:custGeom>
                <a:avLst/>
                <a:gdLst>
                  <a:gd name="T0" fmla="*/ 0 w 108"/>
                  <a:gd name="T1" fmla="*/ 0 h 132"/>
                  <a:gd name="T2" fmla="*/ 108 w 108"/>
                  <a:gd name="T3" fmla="*/ 132 h 132"/>
                  <a:gd name="T4" fmla="*/ 0 w 108"/>
                  <a:gd name="T5" fmla="*/ 0 h 132"/>
                  <a:gd name="T6" fmla="*/ 0 60000 65536"/>
                  <a:gd name="T7" fmla="*/ 0 60000 65536"/>
                  <a:gd name="T8" fmla="*/ 0 60000 65536"/>
                  <a:gd name="T9" fmla="*/ 0 w 108"/>
                  <a:gd name="T10" fmla="*/ 0 h 132"/>
                  <a:gd name="T11" fmla="*/ 108 w 108"/>
                  <a:gd name="T12" fmla="*/ 132 h 132"/>
                </a:gdLst>
                <a:ahLst/>
                <a:cxnLst>
                  <a:cxn ang="T6">
                    <a:pos x="T0" y="T1"/>
                  </a:cxn>
                  <a:cxn ang="T7">
                    <a:pos x="T2" y="T3"/>
                  </a:cxn>
                  <a:cxn ang="T8">
                    <a:pos x="T4" y="T5"/>
                  </a:cxn>
                </a:cxnLst>
                <a:rect l="T9" t="T10" r="T11" b="T12"/>
                <a:pathLst>
                  <a:path w="108" h="132">
                    <a:moveTo>
                      <a:pt x="0" y="0"/>
                    </a:moveTo>
                    <a:lnTo>
                      <a:pt x="108" y="132"/>
                    </a:lnTo>
                    <a:lnTo>
                      <a:pt x="0" y="0"/>
                    </a:lnTo>
                    <a:close/>
                  </a:path>
                </a:pathLst>
              </a:custGeom>
              <a:solidFill>
                <a:srgbClr val="000000"/>
              </a:solidFill>
              <a:ln w="9525">
                <a:noFill/>
                <a:round/>
                <a:headEnd/>
                <a:tailEnd/>
              </a:ln>
            </p:spPr>
            <p:txBody>
              <a:bodyPr tIns="91440" bIns="91440"/>
              <a:lstStyle/>
              <a:p>
                <a:endParaRPr lang="en-US"/>
              </a:p>
            </p:txBody>
          </p:sp>
          <p:sp>
            <p:nvSpPr>
              <p:cNvPr id="22779" name="Line 1591"/>
              <p:cNvSpPr>
                <a:spLocks noChangeShapeType="1"/>
              </p:cNvSpPr>
              <p:nvPr/>
            </p:nvSpPr>
            <p:spPr bwMode="auto">
              <a:xfrm>
                <a:off x="1610" y="2123"/>
                <a:ext cx="108" cy="132"/>
              </a:xfrm>
              <a:prstGeom prst="line">
                <a:avLst/>
              </a:prstGeom>
              <a:noFill/>
              <a:ln w="9525">
                <a:solidFill>
                  <a:srgbClr val="FFFFFF"/>
                </a:solidFill>
                <a:round/>
                <a:headEnd/>
                <a:tailEnd/>
              </a:ln>
            </p:spPr>
            <p:txBody>
              <a:bodyPr tIns="91440" bIns="91440"/>
              <a:lstStyle/>
              <a:p>
                <a:endParaRPr lang="en-US"/>
              </a:p>
            </p:txBody>
          </p:sp>
          <p:sp>
            <p:nvSpPr>
              <p:cNvPr id="22780" name="Freeform 1592"/>
              <p:cNvSpPr>
                <a:spLocks/>
              </p:cNvSpPr>
              <p:nvPr/>
            </p:nvSpPr>
            <p:spPr bwMode="auto">
              <a:xfrm>
                <a:off x="1460" y="3071"/>
                <a:ext cx="1" cy="108"/>
              </a:xfrm>
              <a:custGeom>
                <a:avLst/>
                <a:gdLst>
                  <a:gd name="T0" fmla="*/ 0 w 1"/>
                  <a:gd name="T1" fmla="*/ 0 h 108"/>
                  <a:gd name="T2" fmla="*/ 0 w 1"/>
                  <a:gd name="T3" fmla="*/ 108 h 108"/>
                  <a:gd name="T4" fmla="*/ 0 w 1"/>
                  <a:gd name="T5" fmla="*/ 0 h 108"/>
                  <a:gd name="T6" fmla="*/ 0 60000 65536"/>
                  <a:gd name="T7" fmla="*/ 0 60000 65536"/>
                  <a:gd name="T8" fmla="*/ 0 60000 65536"/>
                  <a:gd name="T9" fmla="*/ 0 w 1"/>
                  <a:gd name="T10" fmla="*/ 0 h 108"/>
                  <a:gd name="T11" fmla="*/ 1 w 1"/>
                  <a:gd name="T12" fmla="*/ 108 h 108"/>
                </a:gdLst>
                <a:ahLst/>
                <a:cxnLst>
                  <a:cxn ang="T6">
                    <a:pos x="T0" y="T1"/>
                  </a:cxn>
                  <a:cxn ang="T7">
                    <a:pos x="T2" y="T3"/>
                  </a:cxn>
                  <a:cxn ang="T8">
                    <a:pos x="T4" y="T5"/>
                  </a:cxn>
                </a:cxnLst>
                <a:rect l="T9" t="T10" r="T11" b="T12"/>
                <a:pathLst>
                  <a:path w="1" h="108">
                    <a:moveTo>
                      <a:pt x="0" y="0"/>
                    </a:moveTo>
                    <a:lnTo>
                      <a:pt x="0" y="108"/>
                    </a:lnTo>
                    <a:lnTo>
                      <a:pt x="0" y="0"/>
                    </a:lnTo>
                    <a:close/>
                  </a:path>
                </a:pathLst>
              </a:custGeom>
              <a:solidFill>
                <a:srgbClr val="000000"/>
              </a:solidFill>
              <a:ln w="9525">
                <a:noFill/>
                <a:round/>
                <a:headEnd/>
                <a:tailEnd/>
              </a:ln>
            </p:spPr>
            <p:txBody>
              <a:bodyPr tIns="91440" bIns="91440"/>
              <a:lstStyle/>
              <a:p>
                <a:endParaRPr lang="en-US"/>
              </a:p>
            </p:txBody>
          </p:sp>
          <p:sp>
            <p:nvSpPr>
              <p:cNvPr id="22781" name="Line 1593"/>
              <p:cNvSpPr>
                <a:spLocks noChangeShapeType="1"/>
              </p:cNvSpPr>
              <p:nvPr/>
            </p:nvSpPr>
            <p:spPr bwMode="auto">
              <a:xfrm>
                <a:off x="1460" y="3071"/>
                <a:ext cx="1" cy="108"/>
              </a:xfrm>
              <a:prstGeom prst="line">
                <a:avLst/>
              </a:prstGeom>
              <a:noFill/>
              <a:ln w="9525">
                <a:solidFill>
                  <a:srgbClr val="FFFFFF"/>
                </a:solidFill>
                <a:round/>
                <a:headEnd/>
                <a:tailEnd/>
              </a:ln>
            </p:spPr>
            <p:txBody>
              <a:bodyPr tIns="91440" bIns="91440"/>
              <a:lstStyle/>
              <a:p>
                <a:endParaRPr lang="en-US"/>
              </a:p>
            </p:txBody>
          </p:sp>
          <p:sp>
            <p:nvSpPr>
              <p:cNvPr id="22782" name="Freeform 1594"/>
              <p:cNvSpPr>
                <a:spLocks/>
              </p:cNvSpPr>
              <p:nvPr/>
            </p:nvSpPr>
            <p:spPr bwMode="auto">
              <a:xfrm>
                <a:off x="1682" y="2939"/>
                <a:ext cx="156" cy="1"/>
              </a:xfrm>
              <a:custGeom>
                <a:avLst/>
                <a:gdLst>
                  <a:gd name="T0" fmla="*/ 0 w 156"/>
                  <a:gd name="T1" fmla="*/ 0 h 1"/>
                  <a:gd name="T2" fmla="*/ 156 w 156"/>
                  <a:gd name="T3" fmla="*/ 0 h 1"/>
                  <a:gd name="T4" fmla="*/ 0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0" y="0"/>
                    </a:moveTo>
                    <a:lnTo>
                      <a:pt x="156" y="0"/>
                    </a:lnTo>
                    <a:lnTo>
                      <a:pt x="0" y="0"/>
                    </a:lnTo>
                    <a:close/>
                  </a:path>
                </a:pathLst>
              </a:custGeom>
              <a:solidFill>
                <a:srgbClr val="000000"/>
              </a:solidFill>
              <a:ln w="9525">
                <a:noFill/>
                <a:round/>
                <a:headEnd/>
                <a:tailEnd/>
              </a:ln>
            </p:spPr>
            <p:txBody>
              <a:bodyPr tIns="91440" bIns="91440"/>
              <a:lstStyle/>
              <a:p>
                <a:endParaRPr lang="en-US"/>
              </a:p>
            </p:txBody>
          </p:sp>
          <p:sp>
            <p:nvSpPr>
              <p:cNvPr id="22783" name="Line 1595"/>
              <p:cNvSpPr>
                <a:spLocks noChangeShapeType="1"/>
              </p:cNvSpPr>
              <p:nvPr/>
            </p:nvSpPr>
            <p:spPr bwMode="auto">
              <a:xfrm>
                <a:off x="1682" y="2939"/>
                <a:ext cx="156" cy="1"/>
              </a:xfrm>
              <a:prstGeom prst="line">
                <a:avLst/>
              </a:prstGeom>
              <a:noFill/>
              <a:ln w="9525">
                <a:solidFill>
                  <a:srgbClr val="FFFFFF"/>
                </a:solidFill>
                <a:round/>
                <a:headEnd/>
                <a:tailEnd/>
              </a:ln>
            </p:spPr>
            <p:txBody>
              <a:bodyPr tIns="91440" bIns="91440"/>
              <a:lstStyle/>
              <a:p>
                <a:endParaRPr lang="en-US"/>
              </a:p>
            </p:txBody>
          </p:sp>
          <p:sp>
            <p:nvSpPr>
              <p:cNvPr id="22784" name="Freeform 1596"/>
              <p:cNvSpPr>
                <a:spLocks/>
              </p:cNvSpPr>
              <p:nvPr/>
            </p:nvSpPr>
            <p:spPr bwMode="auto">
              <a:xfrm>
                <a:off x="1826" y="2927"/>
                <a:ext cx="30" cy="30"/>
              </a:xfrm>
              <a:custGeom>
                <a:avLst/>
                <a:gdLst>
                  <a:gd name="T0" fmla="*/ 30 w 30"/>
                  <a:gd name="T1" fmla="*/ 12 h 30"/>
                  <a:gd name="T2" fmla="*/ 18 w 30"/>
                  <a:gd name="T3" fmla="*/ 18 h 30"/>
                  <a:gd name="T4" fmla="*/ 12 w 30"/>
                  <a:gd name="T5" fmla="*/ 24 h 30"/>
                  <a:gd name="T6" fmla="*/ 0 w 30"/>
                  <a:gd name="T7" fmla="*/ 30 h 30"/>
                  <a:gd name="T8" fmla="*/ 0 w 30"/>
                  <a:gd name="T9" fmla="*/ 30 h 30"/>
                  <a:gd name="T10" fmla="*/ 0 w 30"/>
                  <a:gd name="T11" fmla="*/ 24 h 30"/>
                  <a:gd name="T12" fmla="*/ 6 w 30"/>
                  <a:gd name="T13" fmla="*/ 18 h 30"/>
                  <a:gd name="T14" fmla="*/ 6 w 30"/>
                  <a:gd name="T15" fmla="*/ 12 h 30"/>
                  <a:gd name="T16" fmla="*/ 6 w 30"/>
                  <a:gd name="T17" fmla="*/ 12 h 30"/>
                  <a:gd name="T18" fmla="*/ 6 w 30"/>
                  <a:gd name="T19" fmla="*/ 12 h 30"/>
                  <a:gd name="T20" fmla="*/ 6 w 30"/>
                  <a:gd name="T21" fmla="*/ 12 h 30"/>
                  <a:gd name="T22" fmla="*/ 0 w 30"/>
                  <a:gd name="T23" fmla="*/ 0 h 30"/>
                  <a:gd name="T24" fmla="*/ 0 w 30"/>
                  <a:gd name="T25" fmla="*/ 0 h 30"/>
                  <a:gd name="T26" fmla="*/ 0 w 30"/>
                  <a:gd name="T27" fmla="*/ 0 h 30"/>
                  <a:gd name="T28" fmla="*/ 12 w 30"/>
                  <a:gd name="T29" fmla="*/ 6 h 30"/>
                  <a:gd name="T30" fmla="*/ 18 w 30"/>
                  <a:gd name="T31" fmla="*/ 12 h 30"/>
                  <a:gd name="T32" fmla="*/ 30 w 30"/>
                  <a:gd name="T33" fmla="*/ 12 h 30"/>
                  <a:gd name="T34" fmla="*/ 30 w 30"/>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30" y="12"/>
                    </a:moveTo>
                    <a:lnTo>
                      <a:pt x="18" y="18"/>
                    </a:lnTo>
                    <a:lnTo>
                      <a:pt x="12" y="24"/>
                    </a:lnTo>
                    <a:lnTo>
                      <a:pt x="0" y="30"/>
                    </a:lnTo>
                    <a:lnTo>
                      <a:pt x="0" y="24"/>
                    </a:lnTo>
                    <a:lnTo>
                      <a:pt x="6" y="18"/>
                    </a:lnTo>
                    <a:lnTo>
                      <a:pt x="6" y="12"/>
                    </a:lnTo>
                    <a:lnTo>
                      <a:pt x="0" y="0"/>
                    </a:lnTo>
                    <a:lnTo>
                      <a:pt x="12" y="6"/>
                    </a:lnTo>
                    <a:lnTo>
                      <a:pt x="18" y="12"/>
                    </a:lnTo>
                    <a:lnTo>
                      <a:pt x="30" y="12"/>
                    </a:lnTo>
                    <a:close/>
                  </a:path>
                </a:pathLst>
              </a:custGeom>
              <a:solidFill>
                <a:srgbClr val="FFFFFF"/>
              </a:solidFill>
              <a:ln w="9525">
                <a:noFill/>
                <a:round/>
                <a:headEnd/>
                <a:tailEnd/>
              </a:ln>
            </p:spPr>
            <p:txBody>
              <a:bodyPr tIns="91440" bIns="91440"/>
              <a:lstStyle/>
              <a:p>
                <a:endParaRPr lang="en-US"/>
              </a:p>
            </p:txBody>
          </p:sp>
          <p:sp>
            <p:nvSpPr>
              <p:cNvPr id="22785" name="Freeform 1597"/>
              <p:cNvSpPr>
                <a:spLocks/>
              </p:cNvSpPr>
              <p:nvPr/>
            </p:nvSpPr>
            <p:spPr bwMode="auto">
              <a:xfrm>
                <a:off x="4274" y="2351"/>
                <a:ext cx="42" cy="378"/>
              </a:xfrm>
              <a:custGeom>
                <a:avLst/>
                <a:gdLst>
                  <a:gd name="T0" fmla="*/ 42 w 42"/>
                  <a:gd name="T1" fmla="*/ 0 h 378"/>
                  <a:gd name="T2" fmla="*/ 0 w 42"/>
                  <a:gd name="T3" fmla="*/ 378 h 378"/>
                  <a:gd name="T4" fmla="*/ 42 w 42"/>
                  <a:gd name="T5" fmla="*/ 0 h 378"/>
                  <a:gd name="T6" fmla="*/ 0 60000 65536"/>
                  <a:gd name="T7" fmla="*/ 0 60000 65536"/>
                  <a:gd name="T8" fmla="*/ 0 60000 65536"/>
                  <a:gd name="T9" fmla="*/ 0 w 42"/>
                  <a:gd name="T10" fmla="*/ 0 h 378"/>
                  <a:gd name="T11" fmla="*/ 42 w 42"/>
                  <a:gd name="T12" fmla="*/ 378 h 378"/>
                </a:gdLst>
                <a:ahLst/>
                <a:cxnLst>
                  <a:cxn ang="T6">
                    <a:pos x="T0" y="T1"/>
                  </a:cxn>
                  <a:cxn ang="T7">
                    <a:pos x="T2" y="T3"/>
                  </a:cxn>
                  <a:cxn ang="T8">
                    <a:pos x="T4" y="T5"/>
                  </a:cxn>
                </a:cxnLst>
                <a:rect l="T9" t="T10" r="T11" b="T12"/>
                <a:pathLst>
                  <a:path w="42" h="378">
                    <a:moveTo>
                      <a:pt x="42" y="0"/>
                    </a:moveTo>
                    <a:lnTo>
                      <a:pt x="0" y="378"/>
                    </a:lnTo>
                    <a:lnTo>
                      <a:pt x="42" y="0"/>
                    </a:lnTo>
                    <a:close/>
                  </a:path>
                </a:pathLst>
              </a:custGeom>
              <a:solidFill>
                <a:srgbClr val="FFFFFF"/>
              </a:solidFill>
              <a:ln w="9525">
                <a:noFill/>
                <a:round/>
                <a:headEnd/>
                <a:tailEnd/>
              </a:ln>
            </p:spPr>
            <p:txBody>
              <a:bodyPr tIns="91440" bIns="91440"/>
              <a:lstStyle/>
              <a:p>
                <a:endParaRPr lang="en-US"/>
              </a:p>
            </p:txBody>
          </p:sp>
          <p:sp>
            <p:nvSpPr>
              <p:cNvPr id="22786" name="Line 1598"/>
              <p:cNvSpPr>
                <a:spLocks noChangeShapeType="1"/>
              </p:cNvSpPr>
              <p:nvPr/>
            </p:nvSpPr>
            <p:spPr bwMode="auto">
              <a:xfrm flipH="1">
                <a:off x="4274" y="2351"/>
                <a:ext cx="42" cy="378"/>
              </a:xfrm>
              <a:prstGeom prst="line">
                <a:avLst/>
              </a:prstGeom>
              <a:noFill/>
              <a:ln w="9525">
                <a:solidFill>
                  <a:srgbClr val="FFFFFF"/>
                </a:solidFill>
                <a:round/>
                <a:headEnd/>
                <a:tailEnd/>
              </a:ln>
            </p:spPr>
            <p:txBody>
              <a:bodyPr tIns="91440" bIns="91440"/>
              <a:lstStyle/>
              <a:p>
                <a:endParaRPr lang="en-US"/>
              </a:p>
            </p:txBody>
          </p:sp>
          <p:sp>
            <p:nvSpPr>
              <p:cNvPr id="22787" name="Freeform 1599"/>
              <p:cNvSpPr>
                <a:spLocks/>
              </p:cNvSpPr>
              <p:nvPr/>
            </p:nvSpPr>
            <p:spPr bwMode="auto">
              <a:xfrm>
                <a:off x="4262" y="2723"/>
                <a:ext cx="30" cy="30"/>
              </a:xfrm>
              <a:custGeom>
                <a:avLst/>
                <a:gdLst>
                  <a:gd name="T0" fmla="*/ 12 w 30"/>
                  <a:gd name="T1" fmla="*/ 30 h 30"/>
                  <a:gd name="T2" fmla="*/ 12 w 30"/>
                  <a:gd name="T3" fmla="*/ 18 h 30"/>
                  <a:gd name="T4" fmla="*/ 6 w 30"/>
                  <a:gd name="T5" fmla="*/ 6 h 30"/>
                  <a:gd name="T6" fmla="*/ 0 w 30"/>
                  <a:gd name="T7" fmla="*/ 0 h 30"/>
                  <a:gd name="T8" fmla="*/ 0 w 30"/>
                  <a:gd name="T9" fmla="*/ 0 h 30"/>
                  <a:gd name="T10" fmla="*/ 6 w 30"/>
                  <a:gd name="T11" fmla="*/ 0 h 30"/>
                  <a:gd name="T12" fmla="*/ 12 w 30"/>
                  <a:gd name="T13" fmla="*/ 6 h 30"/>
                  <a:gd name="T14" fmla="*/ 18 w 30"/>
                  <a:gd name="T15" fmla="*/ 6 h 30"/>
                  <a:gd name="T16" fmla="*/ 18 w 30"/>
                  <a:gd name="T17" fmla="*/ 6 h 30"/>
                  <a:gd name="T18" fmla="*/ 18 w 30"/>
                  <a:gd name="T19" fmla="*/ 6 h 30"/>
                  <a:gd name="T20" fmla="*/ 18 w 30"/>
                  <a:gd name="T21" fmla="*/ 6 h 30"/>
                  <a:gd name="T22" fmla="*/ 30 w 30"/>
                  <a:gd name="T23" fmla="*/ 0 h 30"/>
                  <a:gd name="T24" fmla="*/ 30 w 30"/>
                  <a:gd name="T25" fmla="*/ 0 h 30"/>
                  <a:gd name="T26" fmla="*/ 30 w 30"/>
                  <a:gd name="T27" fmla="*/ 0 h 30"/>
                  <a:gd name="T28" fmla="*/ 24 w 30"/>
                  <a:gd name="T29" fmla="*/ 6 h 30"/>
                  <a:gd name="T30" fmla="*/ 18 w 30"/>
                  <a:gd name="T31" fmla="*/ 18 h 30"/>
                  <a:gd name="T32" fmla="*/ 12 w 30"/>
                  <a:gd name="T33" fmla="*/ 30 h 30"/>
                  <a:gd name="T34" fmla="*/ 12 w 30"/>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2" y="30"/>
                    </a:moveTo>
                    <a:lnTo>
                      <a:pt x="12" y="18"/>
                    </a:lnTo>
                    <a:lnTo>
                      <a:pt x="6" y="6"/>
                    </a:lnTo>
                    <a:lnTo>
                      <a:pt x="0" y="0"/>
                    </a:lnTo>
                    <a:lnTo>
                      <a:pt x="6" y="0"/>
                    </a:lnTo>
                    <a:lnTo>
                      <a:pt x="12" y="6"/>
                    </a:lnTo>
                    <a:lnTo>
                      <a:pt x="18" y="6"/>
                    </a:lnTo>
                    <a:lnTo>
                      <a:pt x="30" y="0"/>
                    </a:lnTo>
                    <a:lnTo>
                      <a:pt x="24" y="6"/>
                    </a:lnTo>
                    <a:lnTo>
                      <a:pt x="18" y="18"/>
                    </a:lnTo>
                    <a:lnTo>
                      <a:pt x="12" y="30"/>
                    </a:lnTo>
                    <a:close/>
                  </a:path>
                </a:pathLst>
              </a:custGeom>
              <a:solidFill>
                <a:srgbClr val="FFFFFF"/>
              </a:solidFill>
              <a:ln w="9525">
                <a:noFill/>
                <a:round/>
                <a:headEnd/>
                <a:tailEnd/>
              </a:ln>
            </p:spPr>
            <p:txBody>
              <a:bodyPr tIns="91440" bIns="91440"/>
              <a:lstStyle/>
              <a:p>
                <a:endParaRPr lang="en-US"/>
              </a:p>
            </p:txBody>
          </p:sp>
          <p:sp>
            <p:nvSpPr>
              <p:cNvPr id="22788" name="Freeform 1600"/>
              <p:cNvSpPr>
                <a:spLocks/>
              </p:cNvSpPr>
              <p:nvPr/>
            </p:nvSpPr>
            <p:spPr bwMode="auto">
              <a:xfrm>
                <a:off x="3206" y="3215"/>
                <a:ext cx="1" cy="60"/>
              </a:xfrm>
              <a:custGeom>
                <a:avLst/>
                <a:gdLst>
                  <a:gd name="T0" fmla="*/ 0 w 1"/>
                  <a:gd name="T1" fmla="*/ 0 h 60"/>
                  <a:gd name="T2" fmla="*/ 0 w 1"/>
                  <a:gd name="T3" fmla="*/ 60 h 60"/>
                  <a:gd name="T4" fmla="*/ 0 w 1"/>
                  <a:gd name="T5" fmla="*/ 0 h 60"/>
                  <a:gd name="T6" fmla="*/ 0 60000 65536"/>
                  <a:gd name="T7" fmla="*/ 0 60000 65536"/>
                  <a:gd name="T8" fmla="*/ 0 60000 65536"/>
                  <a:gd name="T9" fmla="*/ 0 w 1"/>
                  <a:gd name="T10" fmla="*/ 0 h 60"/>
                  <a:gd name="T11" fmla="*/ 1 w 1"/>
                  <a:gd name="T12" fmla="*/ 60 h 60"/>
                </a:gdLst>
                <a:ahLst/>
                <a:cxnLst>
                  <a:cxn ang="T6">
                    <a:pos x="T0" y="T1"/>
                  </a:cxn>
                  <a:cxn ang="T7">
                    <a:pos x="T2" y="T3"/>
                  </a:cxn>
                  <a:cxn ang="T8">
                    <a:pos x="T4" y="T5"/>
                  </a:cxn>
                </a:cxnLst>
                <a:rect l="T9" t="T10" r="T11" b="T12"/>
                <a:pathLst>
                  <a:path w="1" h="60">
                    <a:moveTo>
                      <a:pt x="0" y="0"/>
                    </a:moveTo>
                    <a:lnTo>
                      <a:pt x="0" y="60"/>
                    </a:lnTo>
                    <a:lnTo>
                      <a:pt x="0" y="0"/>
                    </a:lnTo>
                    <a:close/>
                  </a:path>
                </a:pathLst>
              </a:custGeom>
              <a:solidFill>
                <a:srgbClr val="000000"/>
              </a:solidFill>
              <a:ln w="9525">
                <a:noFill/>
                <a:round/>
                <a:headEnd/>
                <a:tailEnd/>
              </a:ln>
            </p:spPr>
            <p:txBody>
              <a:bodyPr tIns="91440" bIns="91440"/>
              <a:lstStyle/>
              <a:p>
                <a:endParaRPr lang="en-US"/>
              </a:p>
            </p:txBody>
          </p:sp>
          <p:sp>
            <p:nvSpPr>
              <p:cNvPr id="22789" name="Line 1601"/>
              <p:cNvSpPr>
                <a:spLocks noChangeShapeType="1"/>
              </p:cNvSpPr>
              <p:nvPr/>
            </p:nvSpPr>
            <p:spPr bwMode="auto">
              <a:xfrm>
                <a:off x="3206" y="3215"/>
                <a:ext cx="1" cy="60"/>
              </a:xfrm>
              <a:prstGeom prst="line">
                <a:avLst/>
              </a:prstGeom>
              <a:noFill/>
              <a:ln w="9525">
                <a:solidFill>
                  <a:srgbClr val="FFFFFF"/>
                </a:solidFill>
                <a:round/>
                <a:headEnd/>
                <a:tailEnd/>
              </a:ln>
            </p:spPr>
            <p:txBody>
              <a:bodyPr tIns="91440" bIns="91440"/>
              <a:lstStyle/>
              <a:p>
                <a:endParaRPr lang="en-US"/>
              </a:p>
            </p:txBody>
          </p:sp>
          <p:sp>
            <p:nvSpPr>
              <p:cNvPr id="22790" name="Freeform 1602"/>
              <p:cNvSpPr>
                <a:spLocks/>
              </p:cNvSpPr>
              <p:nvPr/>
            </p:nvSpPr>
            <p:spPr bwMode="auto">
              <a:xfrm>
                <a:off x="4172" y="1847"/>
                <a:ext cx="42" cy="36"/>
              </a:xfrm>
              <a:custGeom>
                <a:avLst/>
                <a:gdLst>
                  <a:gd name="T0" fmla="*/ 24 w 42"/>
                  <a:gd name="T1" fmla="*/ 0 h 36"/>
                  <a:gd name="T2" fmla="*/ 42 w 42"/>
                  <a:gd name="T3" fmla="*/ 36 h 36"/>
                  <a:gd name="T4" fmla="*/ 0 w 42"/>
                  <a:gd name="T5" fmla="*/ 24 h 36"/>
                  <a:gd name="T6" fmla="*/ 24 w 42"/>
                  <a:gd name="T7" fmla="*/ 18 h 36"/>
                  <a:gd name="T8" fmla="*/ 24 w 42"/>
                  <a:gd name="T9" fmla="*/ 0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24" y="0"/>
                    </a:moveTo>
                    <a:lnTo>
                      <a:pt x="42" y="36"/>
                    </a:lnTo>
                    <a:lnTo>
                      <a:pt x="0" y="24"/>
                    </a:lnTo>
                    <a:lnTo>
                      <a:pt x="24" y="18"/>
                    </a:lnTo>
                    <a:lnTo>
                      <a:pt x="24" y="0"/>
                    </a:lnTo>
                    <a:close/>
                  </a:path>
                </a:pathLst>
              </a:custGeom>
              <a:solidFill>
                <a:srgbClr val="FFFFFF"/>
              </a:solidFill>
              <a:ln w="9525">
                <a:noFill/>
                <a:round/>
                <a:headEnd/>
                <a:tailEnd/>
              </a:ln>
            </p:spPr>
            <p:txBody>
              <a:bodyPr tIns="91440" bIns="91440"/>
              <a:lstStyle/>
              <a:p>
                <a:endParaRPr lang="en-US"/>
              </a:p>
            </p:txBody>
          </p:sp>
          <p:sp>
            <p:nvSpPr>
              <p:cNvPr id="22791" name="Freeform 1603"/>
              <p:cNvSpPr>
                <a:spLocks/>
              </p:cNvSpPr>
              <p:nvPr/>
            </p:nvSpPr>
            <p:spPr bwMode="auto">
              <a:xfrm>
                <a:off x="4070" y="1685"/>
                <a:ext cx="126" cy="180"/>
              </a:xfrm>
              <a:custGeom>
                <a:avLst/>
                <a:gdLst>
                  <a:gd name="T0" fmla="*/ 0 w 126"/>
                  <a:gd name="T1" fmla="*/ 0 h 180"/>
                  <a:gd name="T2" fmla="*/ 6 w 126"/>
                  <a:gd name="T3" fmla="*/ 30 h 180"/>
                  <a:gd name="T4" fmla="*/ 36 w 126"/>
                  <a:gd name="T5" fmla="*/ 102 h 180"/>
                  <a:gd name="T6" fmla="*/ 126 w 126"/>
                  <a:gd name="T7" fmla="*/ 180 h 180"/>
                  <a:gd name="T8" fmla="*/ 0 60000 65536"/>
                  <a:gd name="T9" fmla="*/ 0 60000 65536"/>
                  <a:gd name="T10" fmla="*/ 0 60000 65536"/>
                  <a:gd name="T11" fmla="*/ 0 60000 65536"/>
                  <a:gd name="T12" fmla="*/ 0 w 126"/>
                  <a:gd name="T13" fmla="*/ 0 h 180"/>
                  <a:gd name="T14" fmla="*/ 126 w 126"/>
                  <a:gd name="T15" fmla="*/ 180 h 180"/>
                </a:gdLst>
                <a:ahLst/>
                <a:cxnLst>
                  <a:cxn ang="T8">
                    <a:pos x="T0" y="T1"/>
                  </a:cxn>
                  <a:cxn ang="T9">
                    <a:pos x="T2" y="T3"/>
                  </a:cxn>
                  <a:cxn ang="T10">
                    <a:pos x="T4" y="T5"/>
                  </a:cxn>
                  <a:cxn ang="T11">
                    <a:pos x="T6" y="T7"/>
                  </a:cxn>
                </a:cxnLst>
                <a:rect l="T12" t="T13" r="T14" b="T15"/>
                <a:pathLst>
                  <a:path w="126" h="180">
                    <a:moveTo>
                      <a:pt x="0" y="0"/>
                    </a:moveTo>
                    <a:lnTo>
                      <a:pt x="6" y="30"/>
                    </a:lnTo>
                    <a:lnTo>
                      <a:pt x="36" y="102"/>
                    </a:lnTo>
                    <a:lnTo>
                      <a:pt x="126" y="180"/>
                    </a:lnTo>
                  </a:path>
                </a:pathLst>
              </a:custGeom>
              <a:noFill/>
              <a:ln w="9525">
                <a:solidFill>
                  <a:srgbClr val="FFFFFF"/>
                </a:solidFill>
                <a:prstDash val="solid"/>
                <a:round/>
                <a:headEnd/>
                <a:tailEnd/>
              </a:ln>
            </p:spPr>
            <p:txBody>
              <a:bodyPr tIns="91440" bIns="91440"/>
              <a:lstStyle/>
              <a:p>
                <a:endParaRPr lang="en-US"/>
              </a:p>
            </p:txBody>
          </p:sp>
          <p:sp>
            <p:nvSpPr>
              <p:cNvPr id="22792" name="Freeform 1604"/>
              <p:cNvSpPr>
                <a:spLocks/>
              </p:cNvSpPr>
              <p:nvPr/>
            </p:nvSpPr>
            <p:spPr bwMode="auto">
              <a:xfrm>
                <a:off x="4454" y="1853"/>
                <a:ext cx="66" cy="96"/>
              </a:xfrm>
              <a:custGeom>
                <a:avLst/>
                <a:gdLst>
                  <a:gd name="T0" fmla="*/ 0 w 66"/>
                  <a:gd name="T1" fmla="*/ 96 h 96"/>
                  <a:gd name="T2" fmla="*/ 66 w 66"/>
                  <a:gd name="T3" fmla="*/ 0 h 96"/>
                  <a:gd name="T4" fmla="*/ 0 w 66"/>
                  <a:gd name="T5" fmla="*/ 96 h 96"/>
                  <a:gd name="T6" fmla="*/ 0 60000 65536"/>
                  <a:gd name="T7" fmla="*/ 0 60000 65536"/>
                  <a:gd name="T8" fmla="*/ 0 60000 65536"/>
                  <a:gd name="T9" fmla="*/ 0 w 66"/>
                  <a:gd name="T10" fmla="*/ 0 h 96"/>
                  <a:gd name="T11" fmla="*/ 66 w 66"/>
                  <a:gd name="T12" fmla="*/ 96 h 96"/>
                </a:gdLst>
                <a:ahLst/>
                <a:cxnLst>
                  <a:cxn ang="T6">
                    <a:pos x="T0" y="T1"/>
                  </a:cxn>
                  <a:cxn ang="T7">
                    <a:pos x="T2" y="T3"/>
                  </a:cxn>
                  <a:cxn ang="T8">
                    <a:pos x="T4" y="T5"/>
                  </a:cxn>
                </a:cxnLst>
                <a:rect l="T9" t="T10" r="T11" b="T12"/>
                <a:pathLst>
                  <a:path w="66" h="96">
                    <a:moveTo>
                      <a:pt x="0" y="96"/>
                    </a:moveTo>
                    <a:lnTo>
                      <a:pt x="66" y="0"/>
                    </a:lnTo>
                    <a:lnTo>
                      <a:pt x="0" y="96"/>
                    </a:lnTo>
                    <a:close/>
                  </a:path>
                </a:pathLst>
              </a:custGeom>
              <a:solidFill>
                <a:srgbClr val="000000"/>
              </a:solidFill>
              <a:ln w="9525">
                <a:noFill/>
                <a:round/>
                <a:headEnd/>
                <a:tailEnd/>
              </a:ln>
            </p:spPr>
            <p:txBody>
              <a:bodyPr tIns="91440" bIns="91440"/>
              <a:lstStyle/>
              <a:p>
                <a:endParaRPr lang="en-US"/>
              </a:p>
            </p:txBody>
          </p:sp>
          <p:sp>
            <p:nvSpPr>
              <p:cNvPr id="22793" name="Line 1605"/>
              <p:cNvSpPr>
                <a:spLocks noChangeShapeType="1"/>
              </p:cNvSpPr>
              <p:nvPr/>
            </p:nvSpPr>
            <p:spPr bwMode="auto">
              <a:xfrm flipV="1">
                <a:off x="4454" y="1853"/>
                <a:ext cx="66" cy="96"/>
              </a:xfrm>
              <a:prstGeom prst="line">
                <a:avLst/>
              </a:prstGeom>
              <a:noFill/>
              <a:ln w="9525">
                <a:solidFill>
                  <a:srgbClr val="FFFFFF"/>
                </a:solidFill>
                <a:round/>
                <a:headEnd/>
                <a:tailEnd/>
              </a:ln>
            </p:spPr>
            <p:txBody>
              <a:bodyPr tIns="91440" bIns="91440"/>
              <a:lstStyle/>
              <a:p>
                <a:endParaRPr lang="en-US"/>
              </a:p>
            </p:txBody>
          </p:sp>
          <p:sp>
            <p:nvSpPr>
              <p:cNvPr id="22794" name="Freeform 1606"/>
              <p:cNvSpPr>
                <a:spLocks/>
              </p:cNvSpPr>
              <p:nvPr/>
            </p:nvSpPr>
            <p:spPr bwMode="auto">
              <a:xfrm>
                <a:off x="2294" y="2249"/>
                <a:ext cx="42" cy="30"/>
              </a:xfrm>
              <a:custGeom>
                <a:avLst/>
                <a:gdLst>
                  <a:gd name="T0" fmla="*/ 6 w 42"/>
                  <a:gd name="T1" fmla="*/ 30 h 30"/>
                  <a:gd name="T2" fmla="*/ 42 w 42"/>
                  <a:gd name="T3" fmla="*/ 12 h 30"/>
                  <a:gd name="T4" fmla="*/ 0 w 42"/>
                  <a:gd name="T5" fmla="*/ 0 h 30"/>
                  <a:gd name="T6" fmla="*/ 18 w 42"/>
                  <a:gd name="T7" fmla="*/ 12 h 30"/>
                  <a:gd name="T8" fmla="*/ 6 w 42"/>
                  <a:gd name="T9" fmla="*/ 30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6" y="30"/>
                    </a:moveTo>
                    <a:lnTo>
                      <a:pt x="42" y="12"/>
                    </a:lnTo>
                    <a:lnTo>
                      <a:pt x="0" y="0"/>
                    </a:lnTo>
                    <a:lnTo>
                      <a:pt x="18" y="12"/>
                    </a:lnTo>
                    <a:lnTo>
                      <a:pt x="6" y="30"/>
                    </a:lnTo>
                    <a:close/>
                  </a:path>
                </a:pathLst>
              </a:custGeom>
              <a:solidFill>
                <a:srgbClr val="FFFFFF"/>
              </a:solidFill>
              <a:ln w="9525">
                <a:noFill/>
                <a:round/>
                <a:headEnd/>
                <a:tailEnd/>
              </a:ln>
            </p:spPr>
            <p:txBody>
              <a:bodyPr tIns="91440" bIns="91440"/>
              <a:lstStyle/>
              <a:p>
                <a:endParaRPr lang="en-US"/>
              </a:p>
            </p:txBody>
          </p:sp>
          <p:sp>
            <p:nvSpPr>
              <p:cNvPr id="22795" name="Freeform 1607"/>
              <p:cNvSpPr>
                <a:spLocks/>
              </p:cNvSpPr>
              <p:nvPr/>
            </p:nvSpPr>
            <p:spPr bwMode="auto">
              <a:xfrm>
                <a:off x="2294" y="2249"/>
                <a:ext cx="42" cy="30"/>
              </a:xfrm>
              <a:custGeom>
                <a:avLst/>
                <a:gdLst>
                  <a:gd name="T0" fmla="*/ 6 w 42"/>
                  <a:gd name="T1" fmla="*/ 30 h 30"/>
                  <a:gd name="T2" fmla="*/ 42 w 42"/>
                  <a:gd name="T3" fmla="*/ 12 h 30"/>
                  <a:gd name="T4" fmla="*/ 0 w 42"/>
                  <a:gd name="T5" fmla="*/ 0 h 30"/>
                  <a:gd name="T6" fmla="*/ 18 w 42"/>
                  <a:gd name="T7" fmla="*/ 12 h 30"/>
                  <a:gd name="T8" fmla="*/ 6 w 42"/>
                  <a:gd name="T9" fmla="*/ 30 h 30"/>
                  <a:gd name="T10" fmla="*/ 6 w 42"/>
                  <a:gd name="T11" fmla="*/ 30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6" y="30"/>
                    </a:moveTo>
                    <a:lnTo>
                      <a:pt x="42" y="12"/>
                    </a:lnTo>
                    <a:lnTo>
                      <a:pt x="0" y="0"/>
                    </a:lnTo>
                    <a:lnTo>
                      <a:pt x="18" y="12"/>
                    </a:lnTo>
                    <a:lnTo>
                      <a:pt x="6" y="30"/>
                    </a:lnTo>
                  </a:path>
                </a:pathLst>
              </a:custGeom>
              <a:noFill/>
              <a:ln w="9525">
                <a:solidFill>
                  <a:srgbClr val="FFFFFF"/>
                </a:solidFill>
                <a:prstDash val="solid"/>
                <a:round/>
                <a:headEnd/>
                <a:tailEnd/>
              </a:ln>
            </p:spPr>
            <p:txBody>
              <a:bodyPr tIns="91440" bIns="91440"/>
              <a:lstStyle/>
              <a:p>
                <a:endParaRPr lang="en-US"/>
              </a:p>
            </p:txBody>
          </p:sp>
          <p:sp>
            <p:nvSpPr>
              <p:cNvPr id="22796" name="Freeform 1608"/>
              <p:cNvSpPr>
                <a:spLocks/>
              </p:cNvSpPr>
              <p:nvPr/>
            </p:nvSpPr>
            <p:spPr bwMode="auto">
              <a:xfrm>
                <a:off x="2276" y="2261"/>
                <a:ext cx="36" cy="1"/>
              </a:xfrm>
              <a:custGeom>
                <a:avLst/>
                <a:gdLst>
                  <a:gd name="T0" fmla="*/ 0 w 36"/>
                  <a:gd name="T1" fmla="*/ 0 h 1"/>
                  <a:gd name="T2" fmla="*/ 36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0" y="0"/>
                    </a:moveTo>
                    <a:lnTo>
                      <a:pt x="36" y="0"/>
                    </a:lnTo>
                    <a:lnTo>
                      <a:pt x="0" y="0"/>
                    </a:lnTo>
                    <a:close/>
                  </a:path>
                </a:pathLst>
              </a:custGeom>
              <a:solidFill>
                <a:srgbClr val="FFFFFF"/>
              </a:solidFill>
              <a:ln w="9525">
                <a:noFill/>
                <a:round/>
                <a:headEnd/>
                <a:tailEnd/>
              </a:ln>
            </p:spPr>
            <p:txBody>
              <a:bodyPr tIns="91440" bIns="91440"/>
              <a:lstStyle/>
              <a:p>
                <a:endParaRPr lang="en-US"/>
              </a:p>
            </p:txBody>
          </p:sp>
          <p:sp>
            <p:nvSpPr>
              <p:cNvPr id="22797" name="Line 1609"/>
              <p:cNvSpPr>
                <a:spLocks noChangeShapeType="1"/>
              </p:cNvSpPr>
              <p:nvPr/>
            </p:nvSpPr>
            <p:spPr bwMode="auto">
              <a:xfrm>
                <a:off x="2276" y="2261"/>
                <a:ext cx="36" cy="1"/>
              </a:xfrm>
              <a:prstGeom prst="line">
                <a:avLst/>
              </a:prstGeom>
              <a:noFill/>
              <a:ln w="9525">
                <a:solidFill>
                  <a:srgbClr val="FFFFFF"/>
                </a:solidFill>
                <a:round/>
                <a:headEnd/>
                <a:tailEnd/>
              </a:ln>
            </p:spPr>
            <p:txBody>
              <a:bodyPr tIns="91440" bIns="91440"/>
              <a:lstStyle/>
              <a:p>
                <a:endParaRPr lang="en-US"/>
              </a:p>
            </p:txBody>
          </p:sp>
          <p:sp>
            <p:nvSpPr>
              <p:cNvPr id="22798" name="Rectangle 1610"/>
              <p:cNvSpPr>
                <a:spLocks noChangeArrowheads="1"/>
              </p:cNvSpPr>
              <p:nvPr/>
            </p:nvSpPr>
            <p:spPr bwMode="auto">
              <a:xfrm>
                <a:off x="1298" y="3191"/>
                <a:ext cx="428"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HIV particle</a:t>
                </a:r>
                <a:endParaRPr lang="en-US" sz="1000">
                  <a:latin typeface="Arial" charset="0"/>
                </a:endParaRPr>
              </a:p>
            </p:txBody>
          </p:sp>
          <p:sp>
            <p:nvSpPr>
              <p:cNvPr id="22799" name="Rectangle 1611"/>
              <p:cNvSpPr>
                <a:spLocks noChangeArrowheads="1"/>
              </p:cNvSpPr>
              <p:nvPr/>
            </p:nvSpPr>
            <p:spPr bwMode="auto">
              <a:xfrm>
                <a:off x="1280" y="2032"/>
                <a:ext cx="360"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Injection </a:t>
                </a:r>
                <a:endParaRPr lang="en-US" sz="1000">
                  <a:latin typeface="Arial" charset="0"/>
                </a:endParaRPr>
              </a:p>
            </p:txBody>
          </p:sp>
        </p:grpSp>
        <p:sp>
          <p:nvSpPr>
            <p:cNvPr id="22557" name="Rectangle 1612"/>
            <p:cNvSpPr>
              <a:spLocks noChangeArrowheads="1"/>
            </p:cNvSpPr>
            <p:nvPr/>
          </p:nvSpPr>
          <p:spPr bwMode="auto">
            <a:xfrm>
              <a:off x="1280" y="2104"/>
              <a:ext cx="166"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of </a:t>
              </a:r>
              <a:endParaRPr lang="en-US" sz="1000">
                <a:latin typeface="Arial" charset="0"/>
              </a:endParaRPr>
            </a:p>
          </p:txBody>
        </p:sp>
        <p:sp>
          <p:nvSpPr>
            <p:cNvPr id="22558" name="Rectangle 1613"/>
            <p:cNvSpPr>
              <a:spLocks noChangeArrowheads="1"/>
            </p:cNvSpPr>
            <p:nvPr/>
          </p:nvSpPr>
          <p:spPr bwMode="auto">
            <a:xfrm>
              <a:off x="1280" y="2176"/>
              <a:ext cx="347"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contents</a:t>
              </a:r>
              <a:endParaRPr lang="en-US" sz="1000">
                <a:latin typeface="Arial" charset="0"/>
              </a:endParaRPr>
            </a:p>
          </p:txBody>
        </p:sp>
        <p:sp>
          <p:nvSpPr>
            <p:cNvPr id="22559" name="Rectangle 1614"/>
            <p:cNvSpPr>
              <a:spLocks noChangeArrowheads="1"/>
            </p:cNvSpPr>
            <p:nvPr/>
          </p:nvSpPr>
          <p:spPr bwMode="auto">
            <a:xfrm>
              <a:off x="1910" y="1486"/>
              <a:ext cx="440"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HOST CELL</a:t>
              </a:r>
              <a:endParaRPr lang="en-US" sz="1000">
                <a:latin typeface="Arial" charset="0"/>
              </a:endParaRPr>
            </a:p>
          </p:txBody>
        </p:sp>
        <p:sp>
          <p:nvSpPr>
            <p:cNvPr id="22560" name="Rectangle 1615"/>
            <p:cNvSpPr>
              <a:spLocks noChangeArrowheads="1"/>
            </p:cNvSpPr>
            <p:nvPr/>
          </p:nvSpPr>
          <p:spPr bwMode="auto">
            <a:xfrm>
              <a:off x="1988" y="3190"/>
              <a:ext cx="90" cy="178"/>
            </a:xfrm>
            <a:prstGeom prst="rect">
              <a:avLst/>
            </a:prstGeom>
            <a:noFill/>
            <a:ln w="9525">
              <a:noFill/>
              <a:miter lim="800000"/>
              <a:headEnd/>
              <a:tailEnd/>
            </a:ln>
          </p:spPr>
          <p:txBody>
            <a:bodyPr wrap="none" tIns="91440" bIns="91440">
              <a:spAutoFit/>
            </a:bodyPr>
            <a:lstStyle/>
            <a:p>
              <a:pPr eaLnBrk="1" hangingPunct="1"/>
              <a:endParaRPr lang="en-US" sz="1600">
                <a:latin typeface="Arial" charset="0"/>
              </a:endParaRPr>
            </a:p>
          </p:txBody>
        </p:sp>
        <p:sp>
          <p:nvSpPr>
            <p:cNvPr id="22561" name="Rectangle 1616"/>
            <p:cNvSpPr>
              <a:spLocks noChangeArrowheads="1"/>
            </p:cNvSpPr>
            <p:nvPr/>
          </p:nvSpPr>
          <p:spPr bwMode="auto">
            <a:xfrm>
              <a:off x="2414" y="3118"/>
              <a:ext cx="320"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Binding</a:t>
              </a:r>
              <a:endParaRPr lang="en-US" sz="1000">
                <a:latin typeface="Arial" charset="0"/>
              </a:endParaRPr>
            </a:p>
          </p:txBody>
        </p:sp>
        <p:sp>
          <p:nvSpPr>
            <p:cNvPr id="22562" name="Rectangle 1617"/>
            <p:cNvSpPr>
              <a:spLocks noChangeArrowheads="1"/>
            </p:cNvSpPr>
            <p:nvPr/>
          </p:nvSpPr>
          <p:spPr bwMode="auto">
            <a:xfrm>
              <a:off x="2414" y="3190"/>
              <a:ext cx="230"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sites</a:t>
              </a:r>
              <a:endParaRPr lang="en-US" sz="1000">
                <a:latin typeface="Arial" charset="0"/>
              </a:endParaRPr>
            </a:p>
          </p:txBody>
        </p:sp>
        <p:sp>
          <p:nvSpPr>
            <p:cNvPr id="22563" name="Rectangle 1618"/>
            <p:cNvSpPr>
              <a:spLocks noChangeArrowheads="1"/>
            </p:cNvSpPr>
            <p:nvPr/>
          </p:nvSpPr>
          <p:spPr bwMode="auto">
            <a:xfrm>
              <a:off x="2180" y="2500"/>
              <a:ext cx="224"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RNA</a:t>
              </a:r>
              <a:endParaRPr lang="en-US" sz="1000">
                <a:latin typeface="Arial" charset="0"/>
              </a:endParaRPr>
            </a:p>
          </p:txBody>
        </p:sp>
        <p:sp>
          <p:nvSpPr>
            <p:cNvPr id="22564" name="Rectangle 1619"/>
            <p:cNvSpPr>
              <a:spLocks noChangeArrowheads="1"/>
            </p:cNvSpPr>
            <p:nvPr/>
          </p:nvSpPr>
          <p:spPr bwMode="auto">
            <a:xfrm>
              <a:off x="2330" y="2482"/>
              <a:ext cx="224"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DNA</a:t>
              </a:r>
              <a:endParaRPr lang="en-US" sz="1000">
                <a:latin typeface="Arial" charset="0"/>
              </a:endParaRPr>
            </a:p>
          </p:txBody>
        </p:sp>
        <p:sp>
          <p:nvSpPr>
            <p:cNvPr id="22565" name="Rectangle 1620"/>
            <p:cNvSpPr>
              <a:spLocks noChangeArrowheads="1"/>
            </p:cNvSpPr>
            <p:nvPr/>
          </p:nvSpPr>
          <p:spPr bwMode="auto">
            <a:xfrm>
              <a:off x="2102" y="1888"/>
              <a:ext cx="328"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Reverse</a:t>
              </a:r>
              <a:endParaRPr lang="en-US" sz="1000">
                <a:latin typeface="Arial" charset="0"/>
              </a:endParaRPr>
            </a:p>
          </p:txBody>
        </p:sp>
        <p:sp>
          <p:nvSpPr>
            <p:cNvPr id="22566" name="Rectangle 1621"/>
            <p:cNvSpPr>
              <a:spLocks noChangeArrowheads="1"/>
            </p:cNvSpPr>
            <p:nvPr/>
          </p:nvSpPr>
          <p:spPr bwMode="auto">
            <a:xfrm>
              <a:off x="2102" y="1960"/>
              <a:ext cx="467"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transcription</a:t>
              </a:r>
              <a:endParaRPr lang="en-US" sz="1000">
                <a:latin typeface="Arial" charset="0"/>
              </a:endParaRPr>
            </a:p>
          </p:txBody>
        </p:sp>
        <p:sp>
          <p:nvSpPr>
            <p:cNvPr id="22567" name="Rectangle 1622"/>
            <p:cNvSpPr>
              <a:spLocks noChangeArrowheads="1"/>
            </p:cNvSpPr>
            <p:nvPr/>
          </p:nvSpPr>
          <p:spPr bwMode="auto">
            <a:xfrm>
              <a:off x="2564" y="1960"/>
              <a:ext cx="484"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Transcription</a:t>
              </a:r>
              <a:endParaRPr lang="en-US" sz="1000">
                <a:latin typeface="Arial" charset="0"/>
              </a:endParaRPr>
            </a:p>
          </p:txBody>
        </p:sp>
        <p:sp>
          <p:nvSpPr>
            <p:cNvPr id="22568" name="Rectangle 1623"/>
            <p:cNvSpPr>
              <a:spLocks noChangeArrowheads="1"/>
            </p:cNvSpPr>
            <p:nvPr/>
          </p:nvSpPr>
          <p:spPr bwMode="auto">
            <a:xfrm>
              <a:off x="3086" y="2764"/>
              <a:ext cx="748"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Integration of provirus</a:t>
              </a:r>
              <a:endParaRPr lang="en-US" sz="1000">
                <a:latin typeface="Arial" charset="0"/>
              </a:endParaRPr>
            </a:p>
          </p:txBody>
        </p:sp>
        <p:sp>
          <p:nvSpPr>
            <p:cNvPr id="22569" name="Rectangle 1624"/>
            <p:cNvSpPr>
              <a:spLocks noChangeArrowheads="1"/>
            </p:cNvSpPr>
            <p:nvPr/>
          </p:nvSpPr>
          <p:spPr bwMode="auto">
            <a:xfrm>
              <a:off x="3086" y="2836"/>
              <a:ext cx="654"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DNA into host DNA</a:t>
              </a:r>
              <a:endParaRPr lang="en-US" sz="1000">
                <a:latin typeface="Arial" charset="0"/>
              </a:endParaRPr>
            </a:p>
          </p:txBody>
        </p:sp>
        <p:sp>
          <p:nvSpPr>
            <p:cNvPr id="22570" name="Rectangle 1625"/>
            <p:cNvSpPr>
              <a:spLocks noChangeArrowheads="1"/>
            </p:cNvSpPr>
            <p:nvPr/>
          </p:nvSpPr>
          <p:spPr bwMode="auto">
            <a:xfrm>
              <a:off x="2894" y="1450"/>
              <a:ext cx="422"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Translation</a:t>
              </a:r>
              <a:endParaRPr lang="en-US" sz="1000">
                <a:latin typeface="Arial" charset="0"/>
              </a:endParaRPr>
            </a:p>
          </p:txBody>
        </p:sp>
        <p:sp>
          <p:nvSpPr>
            <p:cNvPr id="22571" name="Rectangle 1626"/>
            <p:cNvSpPr>
              <a:spLocks noChangeArrowheads="1"/>
            </p:cNvSpPr>
            <p:nvPr/>
          </p:nvSpPr>
          <p:spPr bwMode="auto">
            <a:xfrm>
              <a:off x="3110" y="3274"/>
              <a:ext cx="202"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Cell</a:t>
              </a:r>
              <a:endParaRPr lang="en-US" sz="1000">
                <a:latin typeface="Arial" charset="0"/>
              </a:endParaRPr>
            </a:p>
          </p:txBody>
        </p:sp>
        <p:sp>
          <p:nvSpPr>
            <p:cNvPr id="22572" name="Rectangle 1627"/>
            <p:cNvSpPr>
              <a:spLocks noChangeArrowheads="1"/>
            </p:cNvSpPr>
            <p:nvPr/>
          </p:nvSpPr>
          <p:spPr bwMode="auto">
            <a:xfrm>
              <a:off x="3110" y="3346"/>
              <a:ext cx="401"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membrane</a:t>
              </a:r>
              <a:endParaRPr lang="en-US" sz="1000">
                <a:latin typeface="Arial" charset="0"/>
              </a:endParaRPr>
            </a:p>
          </p:txBody>
        </p:sp>
        <p:sp>
          <p:nvSpPr>
            <p:cNvPr id="22573" name="Rectangle 1628"/>
            <p:cNvSpPr>
              <a:spLocks noChangeArrowheads="1"/>
            </p:cNvSpPr>
            <p:nvPr/>
          </p:nvSpPr>
          <p:spPr bwMode="auto">
            <a:xfrm>
              <a:off x="4100" y="3244"/>
              <a:ext cx="409"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Completed</a:t>
              </a:r>
              <a:endParaRPr lang="en-US" sz="1000">
                <a:latin typeface="Arial" charset="0"/>
              </a:endParaRPr>
            </a:p>
          </p:txBody>
        </p:sp>
        <p:sp>
          <p:nvSpPr>
            <p:cNvPr id="22574" name="Rectangle 1629"/>
            <p:cNvSpPr>
              <a:spLocks noChangeArrowheads="1"/>
            </p:cNvSpPr>
            <p:nvPr/>
          </p:nvSpPr>
          <p:spPr bwMode="auto">
            <a:xfrm>
              <a:off x="4100" y="3316"/>
              <a:ext cx="428"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HIV particle</a:t>
              </a:r>
              <a:endParaRPr lang="en-US" sz="1000">
                <a:latin typeface="Arial" charset="0"/>
              </a:endParaRPr>
            </a:p>
          </p:txBody>
        </p:sp>
        <p:sp>
          <p:nvSpPr>
            <p:cNvPr id="22575" name="Rectangle 1630"/>
            <p:cNvSpPr>
              <a:spLocks noChangeArrowheads="1"/>
            </p:cNvSpPr>
            <p:nvPr/>
          </p:nvSpPr>
          <p:spPr bwMode="auto">
            <a:xfrm>
              <a:off x="4328" y="2548"/>
              <a:ext cx="406"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Maturation</a:t>
              </a:r>
              <a:endParaRPr lang="en-US" sz="1000">
                <a:latin typeface="Arial" charset="0"/>
              </a:endParaRPr>
            </a:p>
          </p:txBody>
        </p:sp>
        <p:sp>
          <p:nvSpPr>
            <p:cNvPr id="22576" name="Rectangle 1631"/>
            <p:cNvSpPr>
              <a:spLocks noChangeArrowheads="1"/>
            </p:cNvSpPr>
            <p:nvPr/>
          </p:nvSpPr>
          <p:spPr bwMode="auto">
            <a:xfrm>
              <a:off x="4364" y="1756"/>
              <a:ext cx="341"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Budding</a:t>
              </a:r>
              <a:endParaRPr lang="en-US" sz="1000">
                <a:latin typeface="Arial" charset="0"/>
              </a:endParaRPr>
            </a:p>
          </p:txBody>
        </p:sp>
        <p:sp>
          <p:nvSpPr>
            <p:cNvPr id="22577" name="Rectangle 1632"/>
            <p:cNvSpPr>
              <a:spLocks noChangeArrowheads="1"/>
            </p:cNvSpPr>
            <p:nvPr/>
          </p:nvSpPr>
          <p:spPr bwMode="auto">
            <a:xfrm>
              <a:off x="4178" y="1222"/>
              <a:ext cx="223"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Viral</a:t>
              </a:r>
              <a:endParaRPr lang="en-US" sz="1000">
                <a:latin typeface="Arial" charset="0"/>
              </a:endParaRPr>
            </a:p>
          </p:txBody>
        </p:sp>
        <p:sp>
          <p:nvSpPr>
            <p:cNvPr id="22578" name="Rectangle 1633"/>
            <p:cNvSpPr>
              <a:spLocks noChangeArrowheads="1"/>
            </p:cNvSpPr>
            <p:nvPr/>
          </p:nvSpPr>
          <p:spPr bwMode="auto">
            <a:xfrm>
              <a:off x="4178" y="1294"/>
              <a:ext cx="370"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assembly</a:t>
              </a:r>
              <a:endParaRPr lang="en-US" sz="1000">
                <a:latin typeface="Arial" charset="0"/>
              </a:endParaRPr>
            </a:p>
          </p:txBody>
        </p:sp>
        <p:sp>
          <p:nvSpPr>
            <p:cNvPr id="22579" name="Rectangle 1634"/>
            <p:cNvSpPr>
              <a:spLocks noChangeArrowheads="1"/>
            </p:cNvSpPr>
            <p:nvPr/>
          </p:nvSpPr>
          <p:spPr bwMode="auto">
            <a:xfrm>
              <a:off x="3362" y="1504"/>
              <a:ext cx="302"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Protein</a:t>
              </a:r>
              <a:endParaRPr lang="en-US" sz="1000">
                <a:latin typeface="Arial" charset="0"/>
              </a:endParaRPr>
            </a:p>
          </p:txBody>
        </p:sp>
        <p:sp>
          <p:nvSpPr>
            <p:cNvPr id="22580" name="Rectangle 1635"/>
            <p:cNvSpPr>
              <a:spLocks noChangeArrowheads="1"/>
            </p:cNvSpPr>
            <p:nvPr/>
          </p:nvSpPr>
          <p:spPr bwMode="auto">
            <a:xfrm>
              <a:off x="3362" y="1577"/>
              <a:ext cx="348"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cleavage</a:t>
              </a:r>
              <a:endParaRPr lang="en-US" sz="1000">
                <a:latin typeface="Arial" charset="0"/>
              </a:endParaRPr>
            </a:p>
          </p:txBody>
        </p:sp>
        <p:sp>
          <p:nvSpPr>
            <p:cNvPr id="22581" name="Rectangle 1636"/>
            <p:cNvSpPr>
              <a:spLocks noChangeArrowheads="1"/>
            </p:cNvSpPr>
            <p:nvPr/>
          </p:nvSpPr>
          <p:spPr bwMode="auto">
            <a:xfrm>
              <a:off x="3446" y="1246"/>
              <a:ext cx="234"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gp41</a:t>
              </a:r>
              <a:endParaRPr lang="en-US" sz="1000">
                <a:latin typeface="Arial" charset="0"/>
              </a:endParaRPr>
            </a:p>
          </p:txBody>
        </p:sp>
        <p:sp>
          <p:nvSpPr>
            <p:cNvPr id="22582" name="Rectangle 1637"/>
            <p:cNvSpPr>
              <a:spLocks noChangeArrowheads="1"/>
            </p:cNvSpPr>
            <p:nvPr/>
          </p:nvSpPr>
          <p:spPr bwMode="auto">
            <a:xfrm>
              <a:off x="3638" y="1234"/>
              <a:ext cx="267"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gp120</a:t>
              </a:r>
              <a:endParaRPr lang="en-US" sz="1000">
                <a:latin typeface="Arial" charset="0"/>
              </a:endParaRPr>
            </a:p>
          </p:txBody>
        </p:sp>
        <p:sp>
          <p:nvSpPr>
            <p:cNvPr id="22583" name="Rectangle 1638"/>
            <p:cNvSpPr>
              <a:spLocks noChangeArrowheads="1"/>
            </p:cNvSpPr>
            <p:nvPr/>
          </p:nvSpPr>
          <p:spPr bwMode="auto">
            <a:xfrm>
              <a:off x="1508" y="1577"/>
              <a:ext cx="292"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RNA s </a:t>
              </a:r>
              <a:endParaRPr lang="en-US" sz="1000">
                <a:latin typeface="Arial" charset="0"/>
              </a:endParaRPr>
            </a:p>
          </p:txBody>
        </p:sp>
        <p:sp>
          <p:nvSpPr>
            <p:cNvPr id="22584" name="Rectangle 1639"/>
            <p:cNvSpPr>
              <a:spLocks noChangeArrowheads="1"/>
            </p:cNvSpPr>
            <p:nvPr/>
          </p:nvSpPr>
          <p:spPr bwMode="auto">
            <a:xfrm>
              <a:off x="1480" y="1649"/>
              <a:ext cx="124" cy="139"/>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e</a:t>
              </a:r>
              <a:endParaRPr lang="en-US" sz="1000">
                <a:latin typeface="Arial" charset="0"/>
              </a:endParaRPr>
            </a:p>
          </p:txBody>
        </p:sp>
        <p:sp>
          <p:nvSpPr>
            <p:cNvPr id="22585" name="Rectangle 1640"/>
            <p:cNvSpPr>
              <a:spLocks noChangeArrowheads="1"/>
            </p:cNvSpPr>
            <p:nvPr/>
          </p:nvSpPr>
          <p:spPr bwMode="auto">
            <a:xfrm>
              <a:off x="1508" y="1720"/>
              <a:ext cx="90" cy="140"/>
            </a:xfrm>
            <a:prstGeom prst="rect">
              <a:avLst/>
            </a:prstGeom>
            <a:noFill/>
            <a:ln w="9525">
              <a:noFill/>
              <a:miter lim="800000"/>
              <a:headEnd/>
              <a:tailEnd/>
            </a:ln>
          </p:spPr>
          <p:txBody>
            <a:bodyPr wrap="none" tIns="91440" bIns="91440">
              <a:spAutoFit/>
            </a:bodyPr>
            <a:lstStyle/>
            <a:p>
              <a:pPr eaLnBrk="1" hangingPunct="1"/>
              <a:endParaRPr lang="en-US" sz="1000">
                <a:latin typeface="Arial" charset="0"/>
              </a:endParaRPr>
            </a:p>
          </p:txBody>
        </p:sp>
        <p:sp>
          <p:nvSpPr>
            <p:cNvPr id="22586" name="Freeform 1641"/>
            <p:cNvSpPr>
              <a:spLocks/>
            </p:cNvSpPr>
            <p:nvPr/>
          </p:nvSpPr>
          <p:spPr bwMode="auto">
            <a:xfrm>
              <a:off x="1784" y="1823"/>
              <a:ext cx="264" cy="522"/>
            </a:xfrm>
            <a:custGeom>
              <a:avLst/>
              <a:gdLst>
                <a:gd name="T0" fmla="*/ 0 w 264"/>
                <a:gd name="T1" fmla="*/ 0 h 522"/>
                <a:gd name="T2" fmla="*/ 264 w 264"/>
                <a:gd name="T3" fmla="*/ 522 h 522"/>
                <a:gd name="T4" fmla="*/ 0 w 264"/>
                <a:gd name="T5" fmla="*/ 0 h 522"/>
                <a:gd name="T6" fmla="*/ 0 60000 65536"/>
                <a:gd name="T7" fmla="*/ 0 60000 65536"/>
                <a:gd name="T8" fmla="*/ 0 60000 65536"/>
                <a:gd name="T9" fmla="*/ 0 w 264"/>
                <a:gd name="T10" fmla="*/ 0 h 522"/>
                <a:gd name="T11" fmla="*/ 264 w 264"/>
                <a:gd name="T12" fmla="*/ 522 h 522"/>
              </a:gdLst>
              <a:ahLst/>
              <a:cxnLst>
                <a:cxn ang="T6">
                  <a:pos x="T0" y="T1"/>
                </a:cxn>
                <a:cxn ang="T7">
                  <a:pos x="T2" y="T3"/>
                </a:cxn>
                <a:cxn ang="T8">
                  <a:pos x="T4" y="T5"/>
                </a:cxn>
              </a:cxnLst>
              <a:rect l="T9" t="T10" r="T11" b="T12"/>
              <a:pathLst>
                <a:path w="264" h="522">
                  <a:moveTo>
                    <a:pt x="0" y="0"/>
                  </a:moveTo>
                  <a:lnTo>
                    <a:pt x="264" y="522"/>
                  </a:lnTo>
                  <a:lnTo>
                    <a:pt x="0" y="0"/>
                  </a:lnTo>
                  <a:close/>
                </a:path>
              </a:pathLst>
            </a:custGeom>
            <a:solidFill>
              <a:srgbClr val="000000"/>
            </a:solidFill>
            <a:ln w="9525">
              <a:noFill/>
              <a:round/>
              <a:headEnd/>
              <a:tailEnd/>
            </a:ln>
          </p:spPr>
          <p:txBody>
            <a:bodyPr tIns="91440" bIns="91440"/>
            <a:lstStyle/>
            <a:p>
              <a:endParaRPr lang="en-US"/>
            </a:p>
          </p:txBody>
        </p:sp>
        <p:sp>
          <p:nvSpPr>
            <p:cNvPr id="22587" name="Line 1642"/>
            <p:cNvSpPr>
              <a:spLocks noChangeShapeType="1"/>
            </p:cNvSpPr>
            <p:nvPr/>
          </p:nvSpPr>
          <p:spPr bwMode="auto">
            <a:xfrm>
              <a:off x="1784" y="1823"/>
              <a:ext cx="264" cy="522"/>
            </a:xfrm>
            <a:prstGeom prst="line">
              <a:avLst/>
            </a:prstGeom>
            <a:noFill/>
            <a:ln w="9525">
              <a:solidFill>
                <a:srgbClr val="FFFFFF"/>
              </a:solidFill>
              <a:round/>
              <a:headEnd/>
              <a:tailEnd/>
            </a:ln>
          </p:spPr>
          <p:txBody>
            <a:bodyPr tIns="91440" bIns="91440"/>
            <a:lstStyle/>
            <a:p>
              <a:endParaRPr lang="en-US"/>
            </a:p>
          </p:txBody>
        </p:sp>
        <p:sp>
          <p:nvSpPr>
            <p:cNvPr id="22588" name="Rectangle 1643"/>
            <p:cNvSpPr>
              <a:spLocks noChangeArrowheads="1"/>
            </p:cNvSpPr>
            <p:nvPr/>
          </p:nvSpPr>
          <p:spPr bwMode="auto">
            <a:xfrm>
              <a:off x="3494" y="1864"/>
              <a:ext cx="349"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Protease</a:t>
              </a:r>
              <a:endParaRPr lang="en-US" sz="1000">
                <a:latin typeface="Arial" charset="0"/>
              </a:endParaRPr>
            </a:p>
          </p:txBody>
        </p:sp>
        <p:sp>
          <p:nvSpPr>
            <p:cNvPr id="22589" name="Rectangle 1644"/>
            <p:cNvSpPr>
              <a:spLocks noChangeArrowheads="1"/>
            </p:cNvSpPr>
            <p:nvPr/>
          </p:nvSpPr>
          <p:spPr bwMode="auto">
            <a:xfrm>
              <a:off x="3416" y="2458"/>
              <a:ext cx="363"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Integrase</a:t>
              </a:r>
              <a:endParaRPr lang="en-US" sz="1000">
                <a:latin typeface="Arial" charset="0"/>
              </a:endParaRPr>
            </a:p>
          </p:txBody>
        </p:sp>
        <p:sp>
          <p:nvSpPr>
            <p:cNvPr id="22590" name="Rectangle 1645"/>
            <p:cNvSpPr>
              <a:spLocks noChangeArrowheads="1"/>
            </p:cNvSpPr>
            <p:nvPr/>
          </p:nvSpPr>
          <p:spPr bwMode="auto">
            <a:xfrm>
              <a:off x="4220" y="1564"/>
              <a:ext cx="90" cy="140"/>
            </a:xfrm>
            <a:prstGeom prst="rect">
              <a:avLst/>
            </a:prstGeom>
            <a:noFill/>
            <a:ln w="9525">
              <a:noFill/>
              <a:miter lim="800000"/>
              <a:headEnd/>
              <a:tailEnd/>
            </a:ln>
          </p:spPr>
          <p:txBody>
            <a:bodyPr wrap="none" tIns="91440" bIns="91440">
              <a:spAutoFit/>
            </a:bodyPr>
            <a:lstStyle/>
            <a:p>
              <a:pPr eaLnBrk="1" hangingPunct="1"/>
              <a:endParaRPr lang="en-US" sz="1000">
                <a:latin typeface="Arial" charset="0"/>
              </a:endParaRPr>
            </a:p>
          </p:txBody>
        </p:sp>
        <p:sp>
          <p:nvSpPr>
            <p:cNvPr id="22591" name="Freeform 1646"/>
            <p:cNvSpPr>
              <a:spLocks/>
            </p:cNvSpPr>
            <p:nvPr/>
          </p:nvSpPr>
          <p:spPr bwMode="auto">
            <a:xfrm>
              <a:off x="3758" y="1649"/>
              <a:ext cx="426" cy="78"/>
            </a:xfrm>
            <a:custGeom>
              <a:avLst/>
              <a:gdLst>
                <a:gd name="T0" fmla="*/ 426 w 426"/>
                <a:gd name="T1" fmla="*/ 0 h 78"/>
                <a:gd name="T2" fmla="*/ 0 w 426"/>
                <a:gd name="T3" fmla="*/ 78 h 78"/>
                <a:gd name="T4" fmla="*/ 426 w 426"/>
                <a:gd name="T5" fmla="*/ 0 h 78"/>
                <a:gd name="T6" fmla="*/ 0 60000 65536"/>
                <a:gd name="T7" fmla="*/ 0 60000 65536"/>
                <a:gd name="T8" fmla="*/ 0 60000 65536"/>
                <a:gd name="T9" fmla="*/ 0 w 426"/>
                <a:gd name="T10" fmla="*/ 0 h 78"/>
                <a:gd name="T11" fmla="*/ 426 w 426"/>
                <a:gd name="T12" fmla="*/ 78 h 78"/>
              </a:gdLst>
              <a:ahLst/>
              <a:cxnLst>
                <a:cxn ang="T6">
                  <a:pos x="T0" y="T1"/>
                </a:cxn>
                <a:cxn ang="T7">
                  <a:pos x="T2" y="T3"/>
                </a:cxn>
                <a:cxn ang="T8">
                  <a:pos x="T4" y="T5"/>
                </a:cxn>
              </a:cxnLst>
              <a:rect l="T9" t="T10" r="T11" b="T12"/>
              <a:pathLst>
                <a:path w="426" h="78">
                  <a:moveTo>
                    <a:pt x="426" y="0"/>
                  </a:moveTo>
                  <a:lnTo>
                    <a:pt x="0" y="78"/>
                  </a:lnTo>
                  <a:lnTo>
                    <a:pt x="426" y="0"/>
                  </a:lnTo>
                  <a:close/>
                </a:path>
              </a:pathLst>
            </a:custGeom>
            <a:solidFill>
              <a:srgbClr val="000000"/>
            </a:solidFill>
            <a:ln w="9525">
              <a:noFill/>
              <a:round/>
              <a:headEnd/>
              <a:tailEnd/>
            </a:ln>
          </p:spPr>
          <p:txBody>
            <a:bodyPr tIns="91440" bIns="91440"/>
            <a:lstStyle/>
            <a:p>
              <a:endParaRPr lang="en-US"/>
            </a:p>
          </p:txBody>
        </p:sp>
        <p:sp>
          <p:nvSpPr>
            <p:cNvPr id="22592" name="Line 1647"/>
            <p:cNvSpPr>
              <a:spLocks noChangeShapeType="1"/>
            </p:cNvSpPr>
            <p:nvPr/>
          </p:nvSpPr>
          <p:spPr bwMode="auto">
            <a:xfrm flipH="1">
              <a:off x="3758" y="1649"/>
              <a:ext cx="426" cy="78"/>
            </a:xfrm>
            <a:prstGeom prst="line">
              <a:avLst/>
            </a:prstGeom>
            <a:noFill/>
            <a:ln w="9525">
              <a:solidFill>
                <a:srgbClr val="FFFFFF"/>
              </a:solidFill>
              <a:round/>
              <a:headEnd/>
              <a:tailEnd/>
            </a:ln>
          </p:spPr>
          <p:txBody>
            <a:bodyPr tIns="91440" bIns="91440"/>
            <a:lstStyle/>
            <a:p>
              <a:endParaRPr lang="en-US"/>
            </a:p>
          </p:txBody>
        </p:sp>
        <p:sp>
          <p:nvSpPr>
            <p:cNvPr id="22593" name="Freeform 1648"/>
            <p:cNvSpPr>
              <a:spLocks/>
            </p:cNvSpPr>
            <p:nvPr/>
          </p:nvSpPr>
          <p:spPr bwMode="auto">
            <a:xfrm>
              <a:off x="2096" y="3107"/>
              <a:ext cx="1" cy="78"/>
            </a:xfrm>
            <a:custGeom>
              <a:avLst/>
              <a:gdLst>
                <a:gd name="T0" fmla="*/ 0 w 1"/>
                <a:gd name="T1" fmla="*/ 0 h 78"/>
                <a:gd name="T2" fmla="*/ 0 w 1"/>
                <a:gd name="T3" fmla="*/ 78 h 78"/>
                <a:gd name="T4" fmla="*/ 0 w 1"/>
                <a:gd name="T5" fmla="*/ 0 h 78"/>
                <a:gd name="T6" fmla="*/ 0 60000 65536"/>
                <a:gd name="T7" fmla="*/ 0 60000 65536"/>
                <a:gd name="T8" fmla="*/ 0 60000 65536"/>
                <a:gd name="T9" fmla="*/ 0 w 1"/>
                <a:gd name="T10" fmla="*/ 0 h 78"/>
                <a:gd name="T11" fmla="*/ 1 w 1"/>
                <a:gd name="T12" fmla="*/ 78 h 78"/>
              </a:gdLst>
              <a:ahLst/>
              <a:cxnLst>
                <a:cxn ang="T6">
                  <a:pos x="T0" y="T1"/>
                </a:cxn>
                <a:cxn ang="T7">
                  <a:pos x="T2" y="T3"/>
                </a:cxn>
                <a:cxn ang="T8">
                  <a:pos x="T4" y="T5"/>
                </a:cxn>
              </a:cxnLst>
              <a:rect l="T9" t="T10" r="T11" b="T12"/>
              <a:pathLst>
                <a:path w="1" h="78">
                  <a:moveTo>
                    <a:pt x="0" y="0"/>
                  </a:moveTo>
                  <a:lnTo>
                    <a:pt x="0" y="78"/>
                  </a:lnTo>
                  <a:lnTo>
                    <a:pt x="0" y="0"/>
                  </a:lnTo>
                  <a:close/>
                </a:path>
              </a:pathLst>
            </a:custGeom>
            <a:solidFill>
              <a:srgbClr val="000000"/>
            </a:solidFill>
            <a:ln w="9525">
              <a:noFill/>
              <a:round/>
              <a:headEnd/>
              <a:tailEnd/>
            </a:ln>
          </p:spPr>
          <p:txBody>
            <a:bodyPr tIns="91440" bIns="91440"/>
            <a:lstStyle/>
            <a:p>
              <a:endParaRPr lang="en-US"/>
            </a:p>
          </p:txBody>
        </p:sp>
        <p:sp>
          <p:nvSpPr>
            <p:cNvPr id="22594" name="Line 1649"/>
            <p:cNvSpPr>
              <a:spLocks noChangeShapeType="1"/>
            </p:cNvSpPr>
            <p:nvPr/>
          </p:nvSpPr>
          <p:spPr bwMode="auto">
            <a:xfrm>
              <a:off x="2096" y="3107"/>
              <a:ext cx="1" cy="78"/>
            </a:xfrm>
            <a:prstGeom prst="line">
              <a:avLst/>
            </a:prstGeom>
            <a:noFill/>
            <a:ln w="9525">
              <a:solidFill>
                <a:srgbClr val="FFFFFF"/>
              </a:solidFill>
              <a:round/>
              <a:headEnd/>
              <a:tailEnd/>
            </a:ln>
          </p:spPr>
          <p:txBody>
            <a:bodyPr tIns="91440" bIns="91440"/>
            <a:lstStyle/>
            <a:p>
              <a:endParaRPr lang="en-US"/>
            </a:p>
          </p:txBody>
        </p:sp>
        <p:sp>
          <p:nvSpPr>
            <p:cNvPr id="22595" name="Freeform 1650"/>
            <p:cNvSpPr>
              <a:spLocks/>
            </p:cNvSpPr>
            <p:nvPr/>
          </p:nvSpPr>
          <p:spPr bwMode="auto">
            <a:xfrm>
              <a:off x="4256" y="3203"/>
              <a:ext cx="1" cy="48"/>
            </a:xfrm>
            <a:custGeom>
              <a:avLst/>
              <a:gdLst>
                <a:gd name="T0" fmla="*/ 0 w 1"/>
                <a:gd name="T1" fmla="*/ 0 h 48"/>
                <a:gd name="T2" fmla="*/ 0 w 1"/>
                <a:gd name="T3" fmla="*/ 48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solidFill>
              <a:srgbClr val="000000"/>
            </a:solidFill>
            <a:ln w="9525">
              <a:noFill/>
              <a:round/>
              <a:headEnd/>
              <a:tailEnd/>
            </a:ln>
          </p:spPr>
          <p:txBody>
            <a:bodyPr tIns="91440" bIns="91440"/>
            <a:lstStyle/>
            <a:p>
              <a:endParaRPr lang="en-US"/>
            </a:p>
          </p:txBody>
        </p:sp>
        <p:sp>
          <p:nvSpPr>
            <p:cNvPr id="22596" name="Line 1651"/>
            <p:cNvSpPr>
              <a:spLocks noChangeShapeType="1"/>
            </p:cNvSpPr>
            <p:nvPr/>
          </p:nvSpPr>
          <p:spPr bwMode="auto">
            <a:xfrm>
              <a:off x="4256" y="3203"/>
              <a:ext cx="1" cy="48"/>
            </a:xfrm>
            <a:prstGeom prst="line">
              <a:avLst/>
            </a:prstGeom>
            <a:noFill/>
            <a:ln w="9525">
              <a:solidFill>
                <a:srgbClr val="FFFFFF"/>
              </a:solidFill>
              <a:round/>
              <a:headEnd/>
              <a:tailEnd/>
            </a:ln>
          </p:spPr>
          <p:txBody>
            <a:bodyPr tIns="91440" bIns="91440"/>
            <a:lstStyle/>
            <a:p>
              <a:endParaRPr lang="en-US"/>
            </a:p>
          </p:txBody>
        </p:sp>
        <p:sp>
          <p:nvSpPr>
            <p:cNvPr id="22597" name="Rectangle 1652"/>
            <p:cNvSpPr>
              <a:spLocks noChangeArrowheads="1"/>
            </p:cNvSpPr>
            <p:nvPr/>
          </p:nvSpPr>
          <p:spPr bwMode="auto">
            <a:xfrm>
              <a:off x="2606" y="2506"/>
              <a:ext cx="339"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Provirus</a:t>
              </a:r>
              <a:endParaRPr lang="en-US" sz="1000">
                <a:latin typeface="Arial" charset="0"/>
              </a:endParaRPr>
            </a:p>
          </p:txBody>
        </p:sp>
        <p:sp>
          <p:nvSpPr>
            <p:cNvPr id="22598" name="Rectangle 1653"/>
            <p:cNvSpPr>
              <a:spLocks noChangeArrowheads="1"/>
            </p:cNvSpPr>
            <p:nvPr/>
          </p:nvSpPr>
          <p:spPr bwMode="auto">
            <a:xfrm>
              <a:off x="2606" y="2572"/>
              <a:ext cx="332"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(circular</a:t>
              </a:r>
              <a:endParaRPr lang="en-US" sz="1000">
                <a:latin typeface="Arial" charset="0"/>
              </a:endParaRPr>
            </a:p>
          </p:txBody>
        </p:sp>
        <p:sp>
          <p:nvSpPr>
            <p:cNvPr id="22599" name="Rectangle 1654"/>
            <p:cNvSpPr>
              <a:spLocks noChangeArrowheads="1"/>
            </p:cNvSpPr>
            <p:nvPr/>
          </p:nvSpPr>
          <p:spPr bwMode="auto">
            <a:xfrm>
              <a:off x="2606" y="2638"/>
              <a:ext cx="378" cy="140"/>
            </a:xfrm>
            <a:prstGeom prst="rect">
              <a:avLst/>
            </a:prstGeom>
            <a:noFill/>
            <a:ln w="9525">
              <a:noFill/>
              <a:miter lim="800000"/>
              <a:headEnd/>
              <a:tailEnd/>
            </a:ln>
          </p:spPr>
          <p:txBody>
            <a:bodyPr wrap="none" tIns="91440" bIns="91440">
              <a:spAutoFit/>
            </a:bodyPr>
            <a:lstStyle/>
            <a:p>
              <a:pPr eaLnBrk="1" hangingPunct="1"/>
              <a:r>
                <a:rPr lang="en-US" sz="1000" b="1">
                  <a:solidFill>
                    <a:srgbClr val="FFFFFF"/>
                  </a:solidFill>
                  <a:latin typeface="Arial" charset="0"/>
                </a:rPr>
                <a:t>structure)</a:t>
              </a:r>
              <a:endParaRPr lang="en-US" sz="1000">
                <a:latin typeface="Arial" charset="0"/>
              </a:endParaRPr>
            </a:p>
          </p:txBody>
        </p:sp>
      </p:grpSp>
      <p:grpSp>
        <p:nvGrpSpPr>
          <p:cNvPr id="11" name="Group 1655"/>
          <p:cNvGrpSpPr>
            <a:grpSpLocks/>
          </p:cNvGrpSpPr>
          <p:nvPr/>
        </p:nvGrpSpPr>
        <p:grpSpPr bwMode="auto">
          <a:xfrm>
            <a:off x="0" y="2362200"/>
            <a:ext cx="3429000" cy="1447800"/>
            <a:chOff x="192" y="1152"/>
            <a:chExt cx="1872" cy="912"/>
          </a:xfrm>
        </p:grpSpPr>
        <p:sp>
          <p:nvSpPr>
            <p:cNvPr id="22547" name="Oval 1656"/>
            <p:cNvSpPr>
              <a:spLocks noChangeArrowheads="1"/>
            </p:cNvSpPr>
            <p:nvPr/>
          </p:nvSpPr>
          <p:spPr bwMode="auto">
            <a:xfrm>
              <a:off x="192" y="1152"/>
              <a:ext cx="864" cy="720"/>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2548" name="Freeform 1657"/>
            <p:cNvSpPr>
              <a:spLocks/>
            </p:cNvSpPr>
            <p:nvPr/>
          </p:nvSpPr>
          <p:spPr bwMode="auto">
            <a:xfrm rot="-233680">
              <a:off x="960" y="1536"/>
              <a:ext cx="1104" cy="528"/>
            </a:xfrm>
            <a:custGeom>
              <a:avLst/>
              <a:gdLst>
                <a:gd name="T0" fmla="*/ 48 w 1056"/>
                <a:gd name="T1" fmla="*/ 0 h 480"/>
                <a:gd name="T2" fmla="*/ 1056 w 1056"/>
                <a:gd name="T3" fmla="*/ 480 h 480"/>
                <a:gd name="T4" fmla="*/ 0 w 1056"/>
                <a:gd name="T5" fmla="*/ 96 h 480"/>
                <a:gd name="T6" fmla="*/ 48 w 1056"/>
                <a:gd name="T7" fmla="*/ 0 h 480"/>
                <a:gd name="T8" fmla="*/ 0 60000 65536"/>
                <a:gd name="T9" fmla="*/ 0 60000 65536"/>
                <a:gd name="T10" fmla="*/ 0 60000 65536"/>
                <a:gd name="T11" fmla="*/ 0 60000 65536"/>
                <a:gd name="T12" fmla="*/ 0 w 1056"/>
                <a:gd name="T13" fmla="*/ 0 h 480"/>
                <a:gd name="T14" fmla="*/ 1056 w 1056"/>
                <a:gd name="T15" fmla="*/ 480 h 480"/>
              </a:gdLst>
              <a:ahLst/>
              <a:cxnLst>
                <a:cxn ang="T8">
                  <a:pos x="T0" y="T1"/>
                </a:cxn>
                <a:cxn ang="T9">
                  <a:pos x="T2" y="T3"/>
                </a:cxn>
                <a:cxn ang="T10">
                  <a:pos x="T4" y="T5"/>
                </a:cxn>
                <a:cxn ang="T11">
                  <a:pos x="T6" y="T7"/>
                </a:cxn>
              </a:cxnLst>
              <a:rect l="T12" t="T13" r="T14" b="T15"/>
              <a:pathLst>
                <a:path w="1056" h="480">
                  <a:moveTo>
                    <a:pt x="48" y="0"/>
                  </a:moveTo>
                  <a:lnTo>
                    <a:pt x="1056" y="480"/>
                  </a:lnTo>
                  <a:lnTo>
                    <a:pt x="0" y="96"/>
                  </a:lnTo>
                  <a:lnTo>
                    <a:pt x="48" y="0"/>
                  </a:lnTo>
                  <a:close/>
                </a:path>
              </a:pathLst>
            </a:custGeom>
            <a:solidFill>
              <a:schemeClr val="accent1"/>
            </a:solidFill>
            <a:ln w="9525">
              <a:solidFill>
                <a:schemeClr val="accent1"/>
              </a:solidFill>
              <a:round/>
              <a:headEnd/>
              <a:tailEnd/>
            </a:ln>
          </p:spPr>
          <p:txBody>
            <a:bodyPr wrap="none"/>
            <a:lstStyle/>
            <a:p>
              <a:endParaRPr lang="en-US"/>
            </a:p>
          </p:txBody>
        </p:sp>
      </p:grpSp>
      <p:grpSp>
        <p:nvGrpSpPr>
          <p:cNvPr id="12" name="Group 1658"/>
          <p:cNvGrpSpPr>
            <a:grpSpLocks/>
          </p:cNvGrpSpPr>
          <p:nvPr/>
        </p:nvGrpSpPr>
        <p:grpSpPr bwMode="auto">
          <a:xfrm rot="446227">
            <a:off x="5267325" y="2589213"/>
            <a:ext cx="3875088" cy="1765300"/>
            <a:chOff x="3888" y="1824"/>
            <a:chExt cx="1680" cy="864"/>
          </a:xfrm>
        </p:grpSpPr>
        <p:sp>
          <p:nvSpPr>
            <p:cNvPr id="22545" name="Oval 1659"/>
            <p:cNvSpPr>
              <a:spLocks noChangeArrowheads="1"/>
            </p:cNvSpPr>
            <p:nvPr/>
          </p:nvSpPr>
          <p:spPr bwMode="auto">
            <a:xfrm>
              <a:off x="4848" y="2064"/>
              <a:ext cx="720" cy="624"/>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2546" name="Freeform 1660"/>
            <p:cNvSpPr>
              <a:spLocks/>
            </p:cNvSpPr>
            <p:nvPr/>
          </p:nvSpPr>
          <p:spPr bwMode="auto">
            <a:xfrm>
              <a:off x="3888" y="1824"/>
              <a:ext cx="1008" cy="576"/>
            </a:xfrm>
            <a:custGeom>
              <a:avLst/>
              <a:gdLst>
                <a:gd name="T0" fmla="*/ 912 w 912"/>
                <a:gd name="T1" fmla="*/ 432 h 528"/>
                <a:gd name="T2" fmla="*/ 0 w 912"/>
                <a:gd name="T3" fmla="*/ 0 h 528"/>
                <a:gd name="T4" fmla="*/ 912 w 912"/>
                <a:gd name="T5" fmla="*/ 528 h 528"/>
                <a:gd name="T6" fmla="*/ 912 w 912"/>
                <a:gd name="T7" fmla="*/ 432 h 528"/>
                <a:gd name="T8" fmla="*/ 0 60000 65536"/>
                <a:gd name="T9" fmla="*/ 0 60000 65536"/>
                <a:gd name="T10" fmla="*/ 0 60000 65536"/>
                <a:gd name="T11" fmla="*/ 0 60000 65536"/>
                <a:gd name="T12" fmla="*/ 0 w 912"/>
                <a:gd name="T13" fmla="*/ 0 h 528"/>
                <a:gd name="T14" fmla="*/ 912 w 912"/>
                <a:gd name="T15" fmla="*/ 528 h 528"/>
              </a:gdLst>
              <a:ahLst/>
              <a:cxnLst>
                <a:cxn ang="T8">
                  <a:pos x="T0" y="T1"/>
                </a:cxn>
                <a:cxn ang="T9">
                  <a:pos x="T2" y="T3"/>
                </a:cxn>
                <a:cxn ang="T10">
                  <a:pos x="T4" y="T5"/>
                </a:cxn>
                <a:cxn ang="T11">
                  <a:pos x="T6" y="T7"/>
                </a:cxn>
              </a:cxnLst>
              <a:rect l="T12" t="T13" r="T14" b="T15"/>
              <a:pathLst>
                <a:path w="912" h="528">
                  <a:moveTo>
                    <a:pt x="912" y="432"/>
                  </a:moveTo>
                  <a:lnTo>
                    <a:pt x="0" y="0"/>
                  </a:lnTo>
                  <a:lnTo>
                    <a:pt x="912" y="528"/>
                  </a:lnTo>
                  <a:lnTo>
                    <a:pt x="912" y="432"/>
                  </a:lnTo>
                  <a:close/>
                </a:path>
              </a:pathLst>
            </a:custGeom>
            <a:solidFill>
              <a:schemeClr val="accent1"/>
            </a:solidFill>
            <a:ln w="9525">
              <a:solidFill>
                <a:schemeClr val="accent1"/>
              </a:solidFill>
              <a:round/>
              <a:headEnd/>
              <a:tailEnd/>
            </a:ln>
          </p:spPr>
          <p:txBody>
            <a:bodyPr wrap="none"/>
            <a:lstStyle/>
            <a:p>
              <a:endParaRPr lang="en-US"/>
            </a:p>
          </p:txBody>
        </p:sp>
      </p:grpSp>
      <p:sp>
        <p:nvSpPr>
          <p:cNvPr id="22534" name="Text Box 1661"/>
          <p:cNvSpPr txBox="1">
            <a:spLocks noChangeArrowheads="1"/>
          </p:cNvSpPr>
          <p:nvPr/>
        </p:nvSpPr>
        <p:spPr bwMode="auto">
          <a:xfrm>
            <a:off x="7696200" y="3213100"/>
            <a:ext cx="1219200" cy="1247775"/>
          </a:xfrm>
          <a:prstGeom prst="rect">
            <a:avLst/>
          </a:prstGeom>
          <a:noFill/>
          <a:ln w="9525">
            <a:noFill/>
            <a:miter lim="800000"/>
            <a:headEnd/>
            <a:tailEnd/>
          </a:ln>
        </p:spPr>
        <p:txBody>
          <a:bodyPr>
            <a:spAutoFit/>
          </a:bodyPr>
          <a:lstStyle/>
          <a:p>
            <a:pPr algn="ctr">
              <a:spcBef>
                <a:spcPct val="50000"/>
              </a:spcBef>
            </a:pPr>
            <a:r>
              <a:rPr lang="en-US" sz="1400" b="1">
                <a:latin typeface="Verdana" pitchFamily="34" charset="0"/>
              </a:rPr>
              <a:t>Protease inhibitors (e.g. Kaletra) </a:t>
            </a:r>
            <a:r>
              <a:rPr lang="en-US" sz="2000" b="1">
                <a:solidFill>
                  <a:schemeClr val="hlink"/>
                </a:solidFill>
                <a:latin typeface="Verdana" pitchFamily="34" charset="0"/>
              </a:rPr>
              <a:t>3</a:t>
            </a:r>
            <a:endParaRPr lang="en-US" sz="1400" b="1">
              <a:latin typeface="Verdana" pitchFamily="34" charset="0"/>
            </a:endParaRPr>
          </a:p>
        </p:txBody>
      </p:sp>
      <p:sp>
        <p:nvSpPr>
          <p:cNvPr id="22535" name="Text Box 1662"/>
          <p:cNvSpPr txBox="1">
            <a:spLocks noChangeArrowheads="1"/>
          </p:cNvSpPr>
          <p:nvPr/>
        </p:nvSpPr>
        <p:spPr bwMode="auto">
          <a:xfrm>
            <a:off x="533400" y="2895600"/>
            <a:ext cx="5334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22536" name="Text Box 1663"/>
          <p:cNvSpPr txBox="1">
            <a:spLocks noChangeArrowheads="1"/>
          </p:cNvSpPr>
          <p:nvPr/>
        </p:nvSpPr>
        <p:spPr bwMode="auto">
          <a:xfrm>
            <a:off x="0" y="2349500"/>
            <a:ext cx="1476375" cy="1004888"/>
          </a:xfrm>
          <a:prstGeom prst="rect">
            <a:avLst/>
          </a:prstGeom>
          <a:noFill/>
          <a:ln w="9525">
            <a:noFill/>
            <a:miter lim="800000"/>
            <a:headEnd/>
            <a:tailEnd/>
          </a:ln>
        </p:spPr>
        <p:txBody>
          <a:bodyPr>
            <a:spAutoFit/>
          </a:bodyPr>
          <a:lstStyle/>
          <a:p>
            <a:pPr algn="ctr">
              <a:spcBef>
                <a:spcPct val="50000"/>
              </a:spcBef>
            </a:pPr>
            <a:r>
              <a:rPr lang="en-US" sz="1400" b="1">
                <a:latin typeface="Verdana" pitchFamily="34" charset="0"/>
              </a:rPr>
              <a:t>NRTI’s &amp; NNRTI’s/ NtRTIs  (e.g. AZT)</a:t>
            </a:r>
            <a:r>
              <a:rPr lang="en-US" b="1">
                <a:solidFill>
                  <a:schemeClr val="hlink"/>
                </a:solidFill>
                <a:latin typeface="Verdana" pitchFamily="34" charset="0"/>
              </a:rPr>
              <a:t>2</a:t>
            </a:r>
          </a:p>
        </p:txBody>
      </p:sp>
      <p:grpSp>
        <p:nvGrpSpPr>
          <p:cNvPr id="13" name="Group 1664"/>
          <p:cNvGrpSpPr>
            <a:grpSpLocks/>
          </p:cNvGrpSpPr>
          <p:nvPr/>
        </p:nvGrpSpPr>
        <p:grpSpPr bwMode="auto">
          <a:xfrm>
            <a:off x="0" y="3810000"/>
            <a:ext cx="3352800" cy="1219200"/>
            <a:chOff x="192" y="1152"/>
            <a:chExt cx="1872" cy="912"/>
          </a:xfrm>
        </p:grpSpPr>
        <p:sp>
          <p:nvSpPr>
            <p:cNvPr id="22543" name="Oval 1665"/>
            <p:cNvSpPr>
              <a:spLocks noChangeArrowheads="1"/>
            </p:cNvSpPr>
            <p:nvPr/>
          </p:nvSpPr>
          <p:spPr bwMode="auto">
            <a:xfrm>
              <a:off x="192" y="1152"/>
              <a:ext cx="864" cy="720"/>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2544" name="Freeform 1666"/>
            <p:cNvSpPr>
              <a:spLocks/>
            </p:cNvSpPr>
            <p:nvPr/>
          </p:nvSpPr>
          <p:spPr bwMode="auto">
            <a:xfrm rot="-233680">
              <a:off x="960" y="1536"/>
              <a:ext cx="1104" cy="528"/>
            </a:xfrm>
            <a:custGeom>
              <a:avLst/>
              <a:gdLst>
                <a:gd name="T0" fmla="*/ 48 w 1056"/>
                <a:gd name="T1" fmla="*/ 0 h 480"/>
                <a:gd name="T2" fmla="*/ 1056 w 1056"/>
                <a:gd name="T3" fmla="*/ 480 h 480"/>
                <a:gd name="T4" fmla="*/ 0 w 1056"/>
                <a:gd name="T5" fmla="*/ 96 h 480"/>
                <a:gd name="T6" fmla="*/ 48 w 1056"/>
                <a:gd name="T7" fmla="*/ 0 h 480"/>
                <a:gd name="T8" fmla="*/ 0 60000 65536"/>
                <a:gd name="T9" fmla="*/ 0 60000 65536"/>
                <a:gd name="T10" fmla="*/ 0 60000 65536"/>
                <a:gd name="T11" fmla="*/ 0 60000 65536"/>
                <a:gd name="T12" fmla="*/ 0 w 1056"/>
                <a:gd name="T13" fmla="*/ 0 h 480"/>
                <a:gd name="T14" fmla="*/ 1056 w 1056"/>
                <a:gd name="T15" fmla="*/ 480 h 480"/>
              </a:gdLst>
              <a:ahLst/>
              <a:cxnLst>
                <a:cxn ang="T8">
                  <a:pos x="T0" y="T1"/>
                </a:cxn>
                <a:cxn ang="T9">
                  <a:pos x="T2" y="T3"/>
                </a:cxn>
                <a:cxn ang="T10">
                  <a:pos x="T4" y="T5"/>
                </a:cxn>
                <a:cxn ang="T11">
                  <a:pos x="T6" y="T7"/>
                </a:cxn>
              </a:cxnLst>
              <a:rect l="T12" t="T13" r="T14" b="T15"/>
              <a:pathLst>
                <a:path w="1056" h="480">
                  <a:moveTo>
                    <a:pt x="48" y="0"/>
                  </a:moveTo>
                  <a:lnTo>
                    <a:pt x="1056" y="480"/>
                  </a:lnTo>
                  <a:lnTo>
                    <a:pt x="0" y="96"/>
                  </a:lnTo>
                  <a:lnTo>
                    <a:pt x="48" y="0"/>
                  </a:lnTo>
                  <a:close/>
                </a:path>
              </a:pathLst>
            </a:custGeom>
            <a:solidFill>
              <a:schemeClr val="accent1"/>
            </a:solidFill>
            <a:ln w="9525">
              <a:solidFill>
                <a:schemeClr val="accent1"/>
              </a:solidFill>
              <a:round/>
              <a:headEnd/>
              <a:tailEnd/>
            </a:ln>
          </p:spPr>
          <p:txBody>
            <a:bodyPr wrap="none"/>
            <a:lstStyle/>
            <a:p>
              <a:endParaRPr lang="en-US"/>
            </a:p>
          </p:txBody>
        </p:sp>
      </p:grpSp>
      <p:sp>
        <p:nvSpPr>
          <p:cNvPr id="22538" name="Text Box 1667"/>
          <p:cNvSpPr txBox="1">
            <a:spLocks noChangeArrowheads="1"/>
          </p:cNvSpPr>
          <p:nvPr/>
        </p:nvSpPr>
        <p:spPr bwMode="auto">
          <a:xfrm>
            <a:off x="0" y="3933825"/>
            <a:ext cx="1692275" cy="801688"/>
          </a:xfrm>
          <a:prstGeom prst="rect">
            <a:avLst/>
          </a:prstGeom>
          <a:noFill/>
          <a:ln w="9525">
            <a:solidFill>
              <a:schemeClr val="hlink"/>
            </a:solidFill>
            <a:miter lim="800000"/>
            <a:headEnd/>
            <a:tailEnd/>
          </a:ln>
        </p:spPr>
        <p:txBody>
          <a:bodyPr>
            <a:spAutoFit/>
          </a:bodyPr>
          <a:lstStyle/>
          <a:p>
            <a:pPr algn="ctr">
              <a:spcBef>
                <a:spcPct val="50000"/>
              </a:spcBef>
            </a:pPr>
            <a:r>
              <a:rPr lang="en-US" sz="1400" b="1">
                <a:latin typeface="Verdana" pitchFamily="34" charset="0"/>
              </a:rPr>
              <a:t>Entry/Fusion inhibitors work here </a:t>
            </a:r>
            <a:r>
              <a:rPr lang="en-US" b="1">
                <a:solidFill>
                  <a:schemeClr val="hlink"/>
                </a:solidFill>
                <a:latin typeface="Verdana" pitchFamily="34" charset="0"/>
              </a:rPr>
              <a:t>1</a:t>
            </a:r>
          </a:p>
        </p:txBody>
      </p:sp>
      <p:sp>
        <p:nvSpPr>
          <p:cNvPr id="22539" name="Text Box 1668"/>
          <p:cNvSpPr txBox="1">
            <a:spLocks noChangeArrowheads="1"/>
          </p:cNvSpPr>
          <p:nvPr/>
        </p:nvSpPr>
        <p:spPr bwMode="auto">
          <a:xfrm>
            <a:off x="2133600" y="1828800"/>
            <a:ext cx="762000" cy="641350"/>
          </a:xfrm>
          <a:prstGeom prst="rect">
            <a:avLst/>
          </a:prstGeom>
          <a:noFill/>
          <a:ln w="12700" cap="sq">
            <a:noFill/>
            <a:miter lim="800000"/>
            <a:headEnd type="none" w="sm" len="sm"/>
            <a:tailEnd type="none" w="sm" len="sm"/>
          </a:ln>
        </p:spPr>
        <p:txBody>
          <a:bodyPr>
            <a:spAutoFit/>
          </a:bodyPr>
          <a:lstStyle/>
          <a:p>
            <a:pPr algn="ctr">
              <a:spcBef>
                <a:spcPct val="50000"/>
              </a:spcBef>
            </a:pPr>
            <a:r>
              <a:rPr lang="en-US"/>
              <a:t>CD4 Cell</a:t>
            </a:r>
          </a:p>
        </p:txBody>
      </p:sp>
      <p:sp>
        <p:nvSpPr>
          <p:cNvPr id="22540" name="Line 1669"/>
          <p:cNvSpPr>
            <a:spLocks noChangeShapeType="1"/>
          </p:cNvSpPr>
          <p:nvPr/>
        </p:nvSpPr>
        <p:spPr bwMode="auto">
          <a:xfrm>
            <a:off x="2743200" y="2133600"/>
            <a:ext cx="609600" cy="228600"/>
          </a:xfrm>
          <a:prstGeom prst="line">
            <a:avLst/>
          </a:prstGeom>
          <a:noFill/>
          <a:ln w="19050" cap="sq">
            <a:solidFill>
              <a:schemeClr val="tx1"/>
            </a:solidFill>
            <a:miter lim="800000"/>
            <a:headEnd type="none" w="sm" len="sm"/>
            <a:tailEnd type="triangle" w="med" len="lg"/>
          </a:ln>
        </p:spPr>
        <p:txBody>
          <a:bodyPr wrap="none"/>
          <a:lstStyle/>
          <a:p>
            <a:endParaRPr lang="en-US"/>
          </a:p>
        </p:txBody>
      </p:sp>
      <p:sp>
        <p:nvSpPr>
          <p:cNvPr id="22541" name="Text Box 1670"/>
          <p:cNvSpPr txBox="1">
            <a:spLocks noChangeArrowheads="1"/>
          </p:cNvSpPr>
          <p:nvPr/>
        </p:nvSpPr>
        <p:spPr bwMode="auto">
          <a:xfrm>
            <a:off x="304800" y="5715000"/>
            <a:ext cx="1066800" cy="641350"/>
          </a:xfrm>
          <a:prstGeom prst="rect">
            <a:avLst/>
          </a:prstGeom>
          <a:noFill/>
          <a:ln w="12700" cap="sq">
            <a:noFill/>
            <a:miter lim="800000"/>
            <a:headEnd type="none" w="sm" len="sm"/>
            <a:tailEnd type="none" w="sm" len="sm"/>
          </a:ln>
        </p:spPr>
        <p:txBody>
          <a:bodyPr>
            <a:spAutoFit/>
          </a:bodyPr>
          <a:lstStyle/>
          <a:p>
            <a:pPr algn="ctr">
              <a:spcBef>
                <a:spcPct val="50000"/>
              </a:spcBef>
            </a:pPr>
            <a:r>
              <a:rPr lang="en-US"/>
              <a:t>HIV Particle</a:t>
            </a:r>
          </a:p>
        </p:txBody>
      </p:sp>
      <p:sp>
        <p:nvSpPr>
          <p:cNvPr id="22542" name="Line 1671"/>
          <p:cNvSpPr>
            <a:spLocks noChangeShapeType="1"/>
          </p:cNvSpPr>
          <p:nvPr/>
        </p:nvSpPr>
        <p:spPr bwMode="auto">
          <a:xfrm flipV="1">
            <a:off x="1066800" y="5638800"/>
            <a:ext cx="381000" cy="304800"/>
          </a:xfrm>
          <a:prstGeom prst="line">
            <a:avLst/>
          </a:prstGeom>
          <a:noFill/>
          <a:ln w="19050" cap="sq">
            <a:solidFill>
              <a:schemeClr val="tx1"/>
            </a:solidFill>
            <a:miter lim="800000"/>
            <a:headEnd type="none" w="sm" len="sm"/>
            <a:tailEnd type="triangle" w="med" len="lg"/>
          </a:ln>
        </p:spPr>
        <p:txBody>
          <a:bodyPr wrap="none"/>
          <a:lstStyle/>
          <a:p>
            <a:endParaRPr lang="en-US"/>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228600"/>
            <a:ext cx="9144000" cy="2224088"/>
          </a:xfrm>
        </p:spPr>
        <p:txBody>
          <a:bodyPr/>
          <a:lstStyle/>
          <a:p>
            <a:pPr algn="ctr"/>
            <a:r>
              <a:rPr lang="en-US" sz="4800" b="1" dirty="0">
                <a:solidFill>
                  <a:schemeClr val="folHlink"/>
                </a:solidFill>
              </a:rPr>
              <a:t/>
            </a:r>
            <a:br>
              <a:rPr lang="en-US" sz="4800" b="1" dirty="0">
                <a:solidFill>
                  <a:schemeClr val="folHlink"/>
                </a:solidFill>
              </a:rPr>
            </a:br>
            <a:endParaRPr lang="en-US" sz="4800" b="1" dirty="0">
              <a:solidFill>
                <a:schemeClr val="folHlink"/>
              </a:solidFill>
            </a:endParaRPr>
          </a:p>
        </p:txBody>
      </p:sp>
      <p:sp>
        <p:nvSpPr>
          <p:cNvPr id="86019" name="Rectangle 3"/>
          <p:cNvSpPr>
            <a:spLocks noGrp="1" noChangeArrowheads="1"/>
          </p:cNvSpPr>
          <p:nvPr>
            <p:ph type="subTitle" idx="1"/>
          </p:nvPr>
        </p:nvSpPr>
        <p:spPr>
          <a:xfrm>
            <a:off x="0" y="3886200"/>
            <a:ext cx="9144000" cy="1752600"/>
          </a:xfrm>
        </p:spPr>
        <p:txBody>
          <a:bodyPr/>
          <a:lstStyle/>
          <a:p>
            <a:pPr>
              <a:lnSpc>
                <a:spcPct val="90000"/>
              </a:lnSpc>
            </a:pPr>
            <a:endParaRPr lang="en-US" sz="3600" dirty="0"/>
          </a:p>
          <a:p>
            <a:pPr>
              <a:lnSpc>
                <a:spcPct val="90000"/>
              </a:lnSpc>
            </a:pPr>
            <a:r>
              <a:rPr lang="en-GB" sz="3600" b="1" dirty="0"/>
              <a:t>Natural History and Progression Of HIV Infection</a:t>
            </a:r>
            <a:r>
              <a:rPr lang="en-US" sz="3600" b="1" dirty="0"/>
              <a:t> </a:t>
            </a: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b="1">
                <a:latin typeface="CG Omega" pitchFamily="34" charset="0"/>
              </a:rPr>
              <a:t>Cells of the immune system </a:t>
            </a:r>
            <a:endParaRPr lang="en-US" b="1">
              <a:latin typeface="CG Omega" pitchFamily="34" charset="0"/>
            </a:endParaRPr>
          </a:p>
        </p:txBody>
      </p:sp>
      <p:sp>
        <p:nvSpPr>
          <p:cNvPr id="88067" name="Rectangle 3"/>
          <p:cNvSpPr>
            <a:spLocks noGrp="1" noChangeArrowheads="1"/>
          </p:cNvSpPr>
          <p:nvPr>
            <p:ph type="body" idx="1"/>
          </p:nvPr>
        </p:nvSpPr>
        <p:spPr>
          <a:xfrm>
            <a:off x="381000" y="1340769"/>
            <a:ext cx="8574088" cy="5288632"/>
          </a:xfrm>
        </p:spPr>
        <p:txBody>
          <a:bodyPr>
            <a:normAutofit/>
          </a:bodyPr>
          <a:lstStyle/>
          <a:p>
            <a:pPr>
              <a:lnSpc>
                <a:spcPct val="80000"/>
              </a:lnSpc>
            </a:pPr>
            <a:r>
              <a:rPr lang="en-GB" sz="2800" dirty="0">
                <a:latin typeface="CG Omega" pitchFamily="34" charset="0"/>
              </a:rPr>
              <a:t>Responsible for protecting the body from invading foreign bodies </a:t>
            </a:r>
          </a:p>
          <a:p>
            <a:pPr>
              <a:lnSpc>
                <a:spcPct val="80000"/>
              </a:lnSpc>
            </a:pPr>
            <a:r>
              <a:rPr lang="en-GB" sz="2800" dirty="0">
                <a:latin typeface="CG Omega" pitchFamily="34" charset="0"/>
              </a:rPr>
              <a:t>Found in blood and tissues</a:t>
            </a:r>
          </a:p>
          <a:p>
            <a:pPr>
              <a:lnSpc>
                <a:spcPct val="80000"/>
              </a:lnSpc>
            </a:pPr>
            <a:r>
              <a:rPr lang="en-GB" sz="2800" dirty="0">
                <a:latin typeface="CG Omega" pitchFamily="34" charset="0"/>
              </a:rPr>
              <a:t>In blood mostly are white blood cells (WBC)</a:t>
            </a:r>
          </a:p>
          <a:p>
            <a:pPr lvl="2">
              <a:lnSpc>
                <a:spcPct val="80000"/>
              </a:lnSpc>
            </a:pPr>
            <a:r>
              <a:rPr lang="en-GB" sz="2800" dirty="0">
                <a:latin typeface="CG Omega" pitchFamily="34" charset="0"/>
              </a:rPr>
              <a:t>Macrophages clearing the body of infected, old or damaged cells</a:t>
            </a:r>
          </a:p>
          <a:p>
            <a:pPr lvl="2">
              <a:lnSpc>
                <a:spcPct val="80000"/>
              </a:lnSpc>
            </a:pPr>
            <a:r>
              <a:rPr lang="en-GB" sz="2800" dirty="0">
                <a:latin typeface="CG Omega" pitchFamily="34" charset="0"/>
              </a:rPr>
              <a:t>Neutrophils attack bacteria</a:t>
            </a:r>
          </a:p>
          <a:p>
            <a:pPr lvl="2">
              <a:lnSpc>
                <a:spcPct val="80000"/>
              </a:lnSpc>
            </a:pPr>
            <a:r>
              <a:rPr lang="en-GB" sz="2800" dirty="0" err="1">
                <a:latin typeface="CG Omega" pitchFamily="34" charset="0"/>
              </a:rPr>
              <a:t>Eosinophils</a:t>
            </a:r>
            <a:r>
              <a:rPr lang="en-GB" sz="2800" dirty="0">
                <a:latin typeface="CG Omega" pitchFamily="34" charset="0"/>
              </a:rPr>
              <a:t> attack worms (and mediate allergies)</a:t>
            </a:r>
          </a:p>
          <a:p>
            <a:pPr lvl="2">
              <a:lnSpc>
                <a:spcPct val="80000"/>
              </a:lnSpc>
            </a:pPr>
            <a:r>
              <a:rPr lang="en-GB" sz="2800" dirty="0">
                <a:latin typeface="CG Omega" pitchFamily="34" charset="0"/>
              </a:rPr>
              <a:t>B-lymphocytes make antibodies </a:t>
            </a:r>
          </a:p>
          <a:p>
            <a:pPr lvl="2">
              <a:lnSpc>
                <a:spcPct val="80000"/>
              </a:lnSpc>
            </a:pPr>
            <a:r>
              <a:rPr lang="en-GB" sz="2800" dirty="0">
                <a:latin typeface="CG Omega" pitchFamily="34" charset="0"/>
              </a:rPr>
              <a:t>T-lymphocytes </a:t>
            </a:r>
          </a:p>
          <a:p>
            <a:pPr lvl="3">
              <a:lnSpc>
                <a:spcPct val="80000"/>
              </a:lnSpc>
            </a:pPr>
            <a:r>
              <a:rPr lang="en-GB" sz="2800" dirty="0">
                <a:latin typeface="CG Omega" pitchFamily="34" charset="0"/>
              </a:rPr>
              <a:t>T cells are responsible for attacking viruses, fungi and some bacteria like </a:t>
            </a:r>
            <a:r>
              <a:rPr lang="en-GB" sz="2800" dirty="0" err="1">
                <a:latin typeface="CG Omega" pitchFamily="34" charset="0"/>
              </a:rPr>
              <a:t>mycobacteria</a:t>
            </a:r>
            <a:endParaRPr lang="en-GB" sz="2800" dirty="0">
              <a:latin typeface="CG Omega" pitchFamily="34" charset="0"/>
            </a:endParaRPr>
          </a:p>
          <a:p>
            <a:pPr lvl="3">
              <a:lnSpc>
                <a:spcPct val="80000"/>
              </a:lnSpc>
            </a:pPr>
            <a:r>
              <a:rPr lang="en-GB" sz="2800" dirty="0">
                <a:latin typeface="CG Omega" pitchFamily="34" charset="0"/>
              </a:rPr>
              <a:t>T helper (CD4) cells are central in orchestrating function of other immune cells</a:t>
            </a:r>
          </a:p>
          <a:p>
            <a:pPr lvl="3">
              <a:lnSpc>
                <a:spcPct val="80000"/>
              </a:lnSpc>
            </a:pPr>
            <a:r>
              <a:rPr lang="en-GB" sz="2800" dirty="0">
                <a:latin typeface="CG Omega" pitchFamily="34" charset="0"/>
              </a:rPr>
              <a:t>CD8 or T killer cells are able to destroy infected cells</a:t>
            </a:r>
            <a:endParaRPr lang="en-US" sz="2800" dirty="0">
              <a:latin typeface="CG Omega" pitchFamily="34" charset="0"/>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CD4</a:t>
            </a:r>
          </a:p>
        </p:txBody>
      </p:sp>
      <p:sp>
        <p:nvSpPr>
          <p:cNvPr id="139267" name="Rectangle 3"/>
          <p:cNvSpPr>
            <a:spLocks noGrp="1" noChangeArrowheads="1"/>
          </p:cNvSpPr>
          <p:nvPr>
            <p:ph type="body" idx="1"/>
          </p:nvPr>
        </p:nvSpPr>
        <p:spPr/>
        <p:txBody>
          <a:bodyPr/>
          <a:lstStyle/>
          <a:p>
            <a:pPr>
              <a:lnSpc>
                <a:spcPct val="90000"/>
              </a:lnSpc>
            </a:pPr>
            <a:r>
              <a:rPr lang="en-US" sz="2800"/>
              <a:t>Also known as  T-helper cells</a:t>
            </a:r>
          </a:p>
          <a:p>
            <a:pPr>
              <a:lnSpc>
                <a:spcPct val="90000"/>
              </a:lnSpc>
            </a:pPr>
            <a:r>
              <a:rPr lang="en-US" sz="2800"/>
              <a:t>Are 500 to 1600 per mm</a:t>
            </a:r>
          </a:p>
          <a:p>
            <a:pPr>
              <a:lnSpc>
                <a:spcPct val="90000"/>
              </a:lnSpc>
            </a:pPr>
            <a:r>
              <a:rPr lang="en-US" sz="2800"/>
              <a:t>Play a coordinating role in the immune system</a:t>
            </a:r>
          </a:p>
          <a:p>
            <a:pPr>
              <a:lnSpc>
                <a:spcPct val="90000"/>
              </a:lnSpc>
            </a:pPr>
            <a:r>
              <a:rPr lang="en-US" sz="2800"/>
              <a:t>Attract B lymphocytes to release antibodies which attach to and trap foreign invaders</a:t>
            </a:r>
          </a:p>
          <a:p>
            <a:pPr>
              <a:lnSpc>
                <a:spcPct val="90000"/>
              </a:lnSpc>
            </a:pPr>
            <a:r>
              <a:rPr lang="en-US" sz="2800"/>
              <a:t>Attract CD8 cells to divide (proliferate) and kill cells infected with foreign organisms </a:t>
            </a:r>
          </a:p>
          <a:p>
            <a:pPr>
              <a:lnSpc>
                <a:spcPct val="90000"/>
              </a:lnSpc>
            </a:pPr>
            <a:r>
              <a:rPr lang="en-US" sz="2800"/>
              <a:t>Activate macrophages to kill organisms</a:t>
            </a:r>
          </a:p>
          <a:p>
            <a:pPr>
              <a:lnSpc>
                <a:spcPct val="90000"/>
              </a:lnSpc>
            </a:pPr>
            <a:endParaRPr lang="en-US" sz="2800"/>
          </a:p>
          <a:p>
            <a:pPr>
              <a:lnSpc>
                <a:spcPct val="90000"/>
              </a:lnSpc>
            </a:pPr>
            <a:endParaRPr lang="en-US" sz="240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00025" y="0"/>
            <a:ext cx="8943975" cy="1295400"/>
          </a:xfrm>
        </p:spPr>
        <p:txBody>
          <a:bodyPr/>
          <a:lstStyle/>
          <a:p>
            <a:pPr algn="ctr"/>
            <a:r>
              <a:rPr lang="en-US"/>
              <a:t>How HIV Affects Immune System</a:t>
            </a:r>
          </a:p>
        </p:txBody>
      </p:sp>
      <p:sp>
        <p:nvSpPr>
          <p:cNvPr id="89091" name="Rectangle 3"/>
          <p:cNvSpPr>
            <a:spLocks noGrp="1" noChangeArrowheads="1"/>
          </p:cNvSpPr>
          <p:nvPr>
            <p:ph type="body" idx="1"/>
          </p:nvPr>
        </p:nvSpPr>
        <p:spPr>
          <a:xfrm>
            <a:off x="762000" y="1484785"/>
            <a:ext cx="8193088" cy="5068416"/>
          </a:xfrm>
        </p:spPr>
        <p:txBody>
          <a:bodyPr>
            <a:normAutofit/>
          </a:bodyPr>
          <a:lstStyle/>
          <a:p>
            <a:r>
              <a:rPr lang="en-US" sz="3200" dirty="0"/>
              <a:t>HIV attaches to cells of the immune system through special surface markers called CD4 receptors </a:t>
            </a:r>
          </a:p>
          <a:p>
            <a:r>
              <a:rPr lang="en-US" sz="3200" dirty="0"/>
              <a:t>The following immune cells have CD4 receptors</a:t>
            </a:r>
          </a:p>
          <a:p>
            <a:pPr lvl="2"/>
            <a:r>
              <a:rPr lang="en-US" sz="3200" dirty="0"/>
              <a:t>T-Lymphocytes – CD4+ Cells</a:t>
            </a:r>
          </a:p>
          <a:p>
            <a:pPr lvl="2"/>
            <a:r>
              <a:rPr lang="en-US" sz="3200" dirty="0"/>
              <a:t>Macrophages</a:t>
            </a:r>
          </a:p>
          <a:p>
            <a:pPr lvl="2"/>
            <a:r>
              <a:rPr lang="en-US" sz="3200" dirty="0" err="1"/>
              <a:t>Monocytes</a:t>
            </a:r>
            <a:endParaRPr lang="en-US" sz="3200" dirty="0"/>
          </a:p>
          <a:p>
            <a:pPr lvl="2"/>
            <a:r>
              <a:rPr lang="en-US" sz="3200" dirty="0" err="1"/>
              <a:t>Dendritic</a:t>
            </a:r>
            <a:r>
              <a:rPr lang="en-US" sz="3200" dirty="0"/>
              <a:t> cells </a:t>
            </a:r>
            <a:endParaRPr lang="en-GB" sz="3200" dirty="0">
              <a:latin typeface="CG Omega" pitchFamily="34" charset="0"/>
            </a:endParaRPr>
          </a:p>
          <a:p>
            <a:r>
              <a:rPr lang="en-GB" sz="3200" dirty="0">
                <a:latin typeface="CG Omega" pitchFamily="34" charset="0"/>
              </a:rPr>
              <a:t>HIV infection of CD4 cells causes cell dysfunction and death </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214313"/>
            <a:ext cx="9144000" cy="928687"/>
          </a:xfrm>
        </p:spPr>
        <p:txBody>
          <a:bodyPr/>
          <a:lstStyle/>
          <a:p>
            <a:pPr algn="ctr"/>
            <a:r>
              <a:rPr lang="en-GB" sz="4000"/>
              <a:t>Effect of HIV on the Immune System</a:t>
            </a:r>
          </a:p>
        </p:txBody>
      </p:sp>
      <p:sp>
        <p:nvSpPr>
          <p:cNvPr id="107523" name="Rectangle 3"/>
          <p:cNvSpPr>
            <a:spLocks noGrp="1" noChangeArrowheads="1"/>
          </p:cNvSpPr>
          <p:nvPr>
            <p:ph type="body" idx="1"/>
          </p:nvPr>
        </p:nvSpPr>
        <p:spPr>
          <a:xfrm>
            <a:off x="609600" y="1981200"/>
            <a:ext cx="8534400" cy="4535488"/>
          </a:xfrm>
        </p:spPr>
        <p:txBody>
          <a:bodyPr/>
          <a:lstStyle/>
          <a:p>
            <a:r>
              <a:rPr lang="en-GB"/>
              <a:t>The hallmark of HIV/AIDS is a profound immunodeficiency as a result depletion of  CD4+ T lymphocytes.</a:t>
            </a:r>
          </a:p>
          <a:p>
            <a:endParaRPr lang="en-GB"/>
          </a:p>
          <a:p>
            <a:r>
              <a:rPr lang="en-GB"/>
              <a:t>The CD4+ T cell depletion is two fold</a:t>
            </a:r>
          </a:p>
          <a:p>
            <a:pPr lvl="1"/>
            <a:r>
              <a:rPr lang="en-GB" sz="3200"/>
              <a:t>Reduction in numbers</a:t>
            </a:r>
          </a:p>
          <a:p>
            <a:pPr lvl="1"/>
            <a:r>
              <a:rPr lang="en-GB" sz="3200"/>
              <a:t>Impairment in function</a:t>
            </a:r>
          </a:p>
          <a:p>
            <a:endParaRPr lang="en-GB">
              <a:latin typeface="CG Omeg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making women more vulnerable to STIs/RTIs  cont’</a:t>
            </a:r>
            <a:endParaRPr lang="en-US" dirty="0"/>
          </a:p>
        </p:txBody>
      </p:sp>
      <p:sp>
        <p:nvSpPr>
          <p:cNvPr id="3" name="Content Placeholder 2"/>
          <p:cNvSpPr>
            <a:spLocks noGrp="1"/>
          </p:cNvSpPr>
          <p:nvPr>
            <p:ph sz="quarter" idx="1"/>
          </p:nvPr>
        </p:nvSpPr>
        <p:spPr>
          <a:xfrm>
            <a:off x="914400" y="1772816"/>
            <a:ext cx="7772400" cy="4246984"/>
          </a:xfrm>
        </p:spPr>
        <p:txBody>
          <a:bodyPr>
            <a:normAutofit/>
          </a:bodyPr>
          <a:lstStyle/>
          <a:p>
            <a:r>
              <a:rPr lang="en-US" sz="3200" dirty="0" smtClean="0"/>
              <a:t>Women are less likely to have symptoms of common STDs — such as </a:t>
            </a:r>
            <a:r>
              <a:rPr lang="en-US" sz="3200" dirty="0" err="1" smtClean="0"/>
              <a:t>chlamydia</a:t>
            </a:r>
            <a:r>
              <a:rPr lang="en-US" sz="3200" dirty="0" smtClean="0"/>
              <a:t> and gonorrhea — compared to men.</a:t>
            </a:r>
          </a:p>
          <a:p>
            <a:r>
              <a:rPr lang="en-US" sz="3200" dirty="0" smtClean="0"/>
              <a:t>Women are more likely to confuse symptoms of an STD for something else. </a:t>
            </a:r>
            <a:endParaRPr lang="en-US" sz="3200" dirty="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214313"/>
            <a:ext cx="8991600" cy="1004887"/>
          </a:xfrm>
        </p:spPr>
        <p:txBody>
          <a:bodyPr/>
          <a:lstStyle/>
          <a:p>
            <a:pPr algn="ctr"/>
            <a:r>
              <a:rPr lang="en-GB" sz="3600"/>
              <a:t>Effect of HIV on the Immune System</a:t>
            </a:r>
            <a:endParaRPr lang="en-US" sz="3600"/>
          </a:p>
        </p:txBody>
      </p:sp>
      <p:sp>
        <p:nvSpPr>
          <p:cNvPr id="108547" name="Rectangle 3"/>
          <p:cNvSpPr>
            <a:spLocks noGrp="1" noChangeArrowheads="1"/>
          </p:cNvSpPr>
          <p:nvPr>
            <p:ph type="body" idx="1"/>
          </p:nvPr>
        </p:nvSpPr>
        <p:spPr>
          <a:xfrm>
            <a:off x="0" y="2017713"/>
            <a:ext cx="8955088" cy="4114800"/>
          </a:xfrm>
        </p:spPr>
        <p:txBody>
          <a:bodyPr/>
          <a:lstStyle/>
          <a:p>
            <a:r>
              <a:rPr lang="en-GB">
                <a:latin typeface="CG Omega" pitchFamily="34" charset="0"/>
              </a:rPr>
              <a:t>Reduction in the CD4 cell number and the effects on their function reduces the capacity of the body to fight infectious diseases.</a:t>
            </a:r>
          </a:p>
          <a:p>
            <a:endParaRPr lang="en-GB">
              <a:latin typeface="CG Omega" pitchFamily="34" charset="0"/>
            </a:endParaRPr>
          </a:p>
          <a:p>
            <a:r>
              <a:rPr lang="en-GB">
                <a:latin typeface="CG Omega" pitchFamily="34" charset="0"/>
              </a:rPr>
              <a:t>Individuals with HIV infection are therefore increasingly susceptible to many infections especially at later stages of HIV infection</a:t>
            </a:r>
          </a:p>
          <a:p>
            <a:endParaRPr lang="en-US"/>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Natural History of HIV Infection</a:t>
            </a:r>
          </a:p>
        </p:txBody>
      </p:sp>
      <p:sp>
        <p:nvSpPr>
          <p:cNvPr id="140291" name="Rectangle 3"/>
          <p:cNvSpPr>
            <a:spLocks noGrp="1" noChangeArrowheads="1"/>
          </p:cNvSpPr>
          <p:nvPr>
            <p:ph type="body" idx="1"/>
          </p:nvPr>
        </p:nvSpPr>
        <p:spPr/>
        <p:txBody>
          <a:bodyPr/>
          <a:lstStyle/>
          <a:p>
            <a:r>
              <a:rPr lang="en-US"/>
              <a:t>What do we mean by ‘natural history’?</a:t>
            </a:r>
          </a:p>
          <a:p>
            <a:r>
              <a:rPr lang="en-US"/>
              <a:t>Acquisition of infection</a:t>
            </a:r>
          </a:p>
          <a:p>
            <a:r>
              <a:rPr lang="en-US"/>
              <a:t>Development of disease</a:t>
            </a:r>
          </a:p>
          <a:p>
            <a:r>
              <a:rPr lang="en-US"/>
              <a:t>Recovery or death</a:t>
            </a:r>
          </a:p>
          <a:p>
            <a:r>
              <a:rPr lang="en-US"/>
              <a:t>How Long?</a:t>
            </a:r>
          </a:p>
          <a:p>
            <a:r>
              <a:rPr lang="en-US"/>
              <a:t>What are the features?</a:t>
            </a:r>
          </a:p>
          <a:p>
            <a:r>
              <a:rPr lang="en-US"/>
              <a:t>Does not necessarily mean untreated</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14313"/>
            <a:ext cx="9144000" cy="1462087"/>
          </a:xfrm>
        </p:spPr>
        <p:txBody>
          <a:bodyPr/>
          <a:lstStyle/>
          <a:p>
            <a:pPr algn="ctr"/>
            <a:r>
              <a:rPr lang="en-US" sz="4000"/>
              <a:t>Host immune response during HIV infection</a:t>
            </a:r>
          </a:p>
        </p:txBody>
      </p:sp>
      <p:sp>
        <p:nvSpPr>
          <p:cNvPr id="90115" name="Rectangle 3"/>
          <p:cNvSpPr>
            <a:spLocks noGrp="1" noChangeArrowheads="1"/>
          </p:cNvSpPr>
          <p:nvPr>
            <p:ph type="body" idx="1"/>
          </p:nvPr>
        </p:nvSpPr>
        <p:spPr>
          <a:xfrm>
            <a:off x="0" y="1828800"/>
            <a:ext cx="8955088" cy="5029200"/>
          </a:xfrm>
        </p:spPr>
        <p:txBody>
          <a:bodyPr/>
          <a:lstStyle/>
          <a:p>
            <a:pPr>
              <a:lnSpc>
                <a:spcPct val="90000"/>
              </a:lnSpc>
            </a:pPr>
            <a:r>
              <a:rPr lang="en-US" b="1"/>
              <a:t>Primary HIV Infection</a:t>
            </a:r>
          </a:p>
          <a:p>
            <a:pPr lvl="1">
              <a:lnSpc>
                <a:spcPct val="90000"/>
              </a:lnSpc>
            </a:pPr>
            <a:r>
              <a:rPr lang="en-US"/>
              <a:t>On exposure, there is a 2-4 week period of intense viral replication and widespread dissemination of virus characterized by </a:t>
            </a:r>
          </a:p>
          <a:p>
            <a:pPr lvl="2">
              <a:lnSpc>
                <a:spcPct val="90000"/>
              </a:lnSpc>
            </a:pPr>
            <a:r>
              <a:rPr lang="en-US"/>
              <a:t>High plasma viral load (RNA)</a:t>
            </a:r>
          </a:p>
          <a:p>
            <a:pPr lvl="2">
              <a:lnSpc>
                <a:spcPct val="90000"/>
              </a:lnSpc>
            </a:pPr>
            <a:r>
              <a:rPr lang="en-US"/>
              <a:t>Rapid decline in CD4 count</a:t>
            </a:r>
          </a:p>
          <a:p>
            <a:pPr lvl="2">
              <a:lnSpc>
                <a:spcPct val="90000"/>
              </a:lnSpc>
            </a:pPr>
            <a:r>
              <a:rPr lang="en-US"/>
              <a:t>In some cases an acute illness occurs</a:t>
            </a:r>
          </a:p>
          <a:p>
            <a:pPr lvl="3">
              <a:lnSpc>
                <a:spcPct val="90000"/>
              </a:lnSpc>
            </a:pPr>
            <a:r>
              <a:rPr lang="en-US"/>
              <a:t>Lasts from 1-2 weeks, but it is rarely diagnosed</a:t>
            </a:r>
          </a:p>
          <a:p>
            <a:pPr lvl="3">
              <a:lnSpc>
                <a:spcPct val="90000"/>
              </a:lnSpc>
            </a:pPr>
            <a:r>
              <a:rPr lang="en-US"/>
              <a:t>Symptoms if present resemble those of other viral illnesses; requires high index of suspicion</a:t>
            </a:r>
          </a:p>
          <a:p>
            <a:pPr lvl="2">
              <a:lnSpc>
                <a:spcPct val="90000"/>
              </a:lnSpc>
            </a:pPr>
            <a:r>
              <a:rPr lang="en-US"/>
              <a:t>Symptom resolution with reduction in plasma viremia due to development of an immune response and antibodies to the virus </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0" y="214313"/>
            <a:ext cx="8382000" cy="1004887"/>
          </a:xfrm>
        </p:spPr>
        <p:txBody>
          <a:bodyPr/>
          <a:lstStyle/>
          <a:p>
            <a:pPr algn="ctr"/>
            <a:r>
              <a:rPr lang="en-US"/>
              <a:t>Asymptomatic Disease (Latency)</a:t>
            </a:r>
          </a:p>
        </p:txBody>
      </p:sp>
      <p:sp>
        <p:nvSpPr>
          <p:cNvPr id="132099" name="Rectangle 3"/>
          <p:cNvSpPr>
            <a:spLocks noGrp="1" noChangeArrowheads="1"/>
          </p:cNvSpPr>
          <p:nvPr>
            <p:ph type="body" idx="1"/>
          </p:nvPr>
        </p:nvSpPr>
        <p:spPr>
          <a:xfrm>
            <a:off x="457200" y="2017713"/>
            <a:ext cx="8497888" cy="4114800"/>
          </a:xfrm>
        </p:spPr>
        <p:txBody>
          <a:bodyPr/>
          <a:lstStyle/>
          <a:p>
            <a:pPr>
              <a:lnSpc>
                <a:spcPct val="90000"/>
              </a:lnSpc>
            </a:pPr>
            <a:r>
              <a:rPr lang="en-US" sz="2400"/>
              <a:t>Patients then enter a stage of asymptomatic disease phase lasting on average 2-10 years (clinical latency)</a:t>
            </a:r>
          </a:p>
          <a:p>
            <a:pPr>
              <a:lnSpc>
                <a:spcPct val="90000"/>
              </a:lnSpc>
            </a:pPr>
            <a:endParaRPr lang="en-US" sz="2400"/>
          </a:p>
          <a:p>
            <a:pPr>
              <a:lnSpc>
                <a:spcPct val="90000"/>
              </a:lnSpc>
            </a:pPr>
            <a:r>
              <a:rPr lang="en-US" sz="2400"/>
              <a:t>Characterized by gradual decline in CD4 count</a:t>
            </a:r>
          </a:p>
          <a:p>
            <a:pPr lvl="1">
              <a:lnSpc>
                <a:spcPct val="90000"/>
              </a:lnSpc>
            </a:pPr>
            <a:r>
              <a:rPr lang="en-US" sz="2000"/>
              <a:t>Rate depends on viral load</a:t>
            </a:r>
          </a:p>
          <a:p>
            <a:pPr>
              <a:lnSpc>
                <a:spcPct val="90000"/>
              </a:lnSpc>
            </a:pPr>
            <a:endParaRPr lang="en-US" sz="2400"/>
          </a:p>
          <a:p>
            <a:pPr>
              <a:lnSpc>
                <a:spcPct val="90000"/>
              </a:lnSpc>
            </a:pPr>
            <a:r>
              <a:rPr lang="en-US" sz="2400"/>
              <a:t>Long term non- progressors</a:t>
            </a:r>
          </a:p>
          <a:p>
            <a:pPr lvl="1">
              <a:lnSpc>
                <a:spcPct val="90000"/>
              </a:lnSpc>
            </a:pPr>
            <a:r>
              <a:rPr lang="en-US" sz="2000"/>
              <a:t>Rare </a:t>
            </a:r>
          </a:p>
          <a:p>
            <a:pPr lvl="1">
              <a:lnSpc>
                <a:spcPct val="90000"/>
              </a:lnSpc>
            </a:pPr>
            <a:r>
              <a:rPr lang="en-US" sz="2000"/>
              <a:t>&gt;&gt;10-15 year survival without ART</a:t>
            </a:r>
          </a:p>
          <a:p>
            <a:pPr lvl="1">
              <a:lnSpc>
                <a:spcPct val="90000"/>
              </a:lnSpc>
            </a:pPr>
            <a:r>
              <a:rPr lang="en-US" sz="2000"/>
              <a:t>CD4&gt;500; low viral load</a:t>
            </a:r>
          </a:p>
          <a:p>
            <a:pPr lvl="1">
              <a:lnSpc>
                <a:spcPct val="90000"/>
              </a:lnSpc>
            </a:pPr>
            <a:r>
              <a:rPr lang="en-US" sz="2000"/>
              <a:t>Host genetic/immunological or viral factors may be involved </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214313"/>
            <a:ext cx="8334375" cy="1004887"/>
          </a:xfrm>
        </p:spPr>
        <p:txBody>
          <a:bodyPr/>
          <a:lstStyle/>
          <a:p>
            <a:pPr algn="ctr"/>
            <a:r>
              <a:rPr lang="en-US"/>
              <a:t>Symptomatic Disease and AIDS</a:t>
            </a:r>
          </a:p>
        </p:txBody>
      </p:sp>
      <p:sp>
        <p:nvSpPr>
          <p:cNvPr id="135171" name="Rectangle 3"/>
          <p:cNvSpPr>
            <a:spLocks noGrp="1" noChangeArrowheads="1"/>
          </p:cNvSpPr>
          <p:nvPr>
            <p:ph type="body" idx="1"/>
          </p:nvPr>
        </p:nvSpPr>
        <p:spPr>
          <a:xfrm>
            <a:off x="304800" y="1828800"/>
            <a:ext cx="8650288" cy="4648200"/>
          </a:xfrm>
        </p:spPr>
        <p:txBody>
          <a:bodyPr/>
          <a:lstStyle/>
          <a:p>
            <a:pPr>
              <a:lnSpc>
                <a:spcPct val="130000"/>
              </a:lnSpc>
            </a:pPr>
            <a:r>
              <a:rPr lang="en-US" sz="2800"/>
              <a:t>Viral load continues to rise causing </a:t>
            </a:r>
          </a:p>
          <a:p>
            <a:pPr lvl="1">
              <a:lnSpc>
                <a:spcPct val="130000"/>
              </a:lnSpc>
            </a:pPr>
            <a:r>
              <a:rPr lang="en-US" sz="2400"/>
              <a:t>Increased demands on immune system as production of CD4 cells cannot match destruction</a:t>
            </a:r>
          </a:p>
          <a:p>
            <a:pPr lvl="1">
              <a:lnSpc>
                <a:spcPct val="130000"/>
              </a:lnSpc>
            </a:pPr>
            <a:r>
              <a:rPr lang="en-US" sz="2400"/>
              <a:t>Increased susceptibility to common infections (URTI, pneumonia, skin etc)</a:t>
            </a:r>
          </a:p>
          <a:p>
            <a:pPr lvl="1"/>
            <a:r>
              <a:rPr lang="en-US" sz="2400"/>
              <a:t>Late-stage disease is characterized by a CD4 count &lt;200cells/mm</a:t>
            </a:r>
            <a:r>
              <a:rPr lang="en-US" sz="2400" baseline="30000"/>
              <a:t>3</a:t>
            </a:r>
            <a:r>
              <a:rPr lang="en-US" sz="2400"/>
              <a:t> and the development of opportunistic infections, selected tumors, wasting, and neurological complications).</a:t>
            </a:r>
          </a:p>
          <a:p>
            <a:endParaRPr lang="en-US" sz="280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6121400" y="1500188"/>
            <a:ext cx="2713038" cy="336550"/>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Bacterial skin infections</a:t>
            </a:r>
          </a:p>
        </p:txBody>
      </p:sp>
      <p:sp>
        <p:nvSpPr>
          <p:cNvPr id="97283" name="Text Box 3"/>
          <p:cNvSpPr txBox="1">
            <a:spLocks noChangeArrowheads="1"/>
          </p:cNvSpPr>
          <p:nvPr/>
        </p:nvSpPr>
        <p:spPr bwMode="auto">
          <a:xfrm>
            <a:off x="6121400" y="1857375"/>
            <a:ext cx="2713038" cy="336550"/>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Shingles</a:t>
            </a:r>
          </a:p>
        </p:txBody>
      </p:sp>
      <p:sp>
        <p:nvSpPr>
          <p:cNvPr id="97284" name="Text Box 4"/>
          <p:cNvSpPr txBox="1">
            <a:spLocks noChangeArrowheads="1"/>
          </p:cNvSpPr>
          <p:nvPr/>
        </p:nvSpPr>
        <p:spPr bwMode="auto">
          <a:xfrm>
            <a:off x="6121400" y="2225675"/>
            <a:ext cx="2841625" cy="336550"/>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Thrush (mouth &amp; tongue)</a:t>
            </a:r>
          </a:p>
        </p:txBody>
      </p:sp>
      <p:sp>
        <p:nvSpPr>
          <p:cNvPr id="97285" name="Text Box 5"/>
          <p:cNvSpPr txBox="1">
            <a:spLocks noChangeArrowheads="1"/>
          </p:cNvSpPr>
          <p:nvPr/>
        </p:nvSpPr>
        <p:spPr bwMode="auto">
          <a:xfrm>
            <a:off x="6121400" y="2514600"/>
            <a:ext cx="2713038" cy="581025"/>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Pneumococcal disease/ </a:t>
            </a:r>
            <a:r>
              <a:rPr lang="en-GB" sz="1600" b="1">
                <a:solidFill>
                  <a:schemeClr val="hlink"/>
                </a:solidFill>
                <a:latin typeface="Arial" charset="0"/>
              </a:rPr>
              <a:t>TB at any time</a:t>
            </a:r>
          </a:p>
        </p:txBody>
      </p:sp>
      <p:sp>
        <p:nvSpPr>
          <p:cNvPr id="97286" name="Text Box 6"/>
          <p:cNvSpPr txBox="1">
            <a:spLocks noChangeArrowheads="1"/>
          </p:cNvSpPr>
          <p:nvPr/>
        </p:nvSpPr>
        <p:spPr bwMode="auto">
          <a:xfrm>
            <a:off x="6121400" y="3048000"/>
            <a:ext cx="2713038" cy="336550"/>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Oral hairy leukoplakia</a:t>
            </a:r>
          </a:p>
        </p:txBody>
      </p:sp>
      <p:sp>
        <p:nvSpPr>
          <p:cNvPr id="97287" name="Text Box 7"/>
          <p:cNvSpPr txBox="1">
            <a:spLocks noChangeArrowheads="1"/>
          </p:cNvSpPr>
          <p:nvPr/>
        </p:nvSpPr>
        <p:spPr bwMode="auto">
          <a:xfrm>
            <a:off x="6096000" y="3429000"/>
            <a:ext cx="2713038" cy="336550"/>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EPTB more likely</a:t>
            </a:r>
          </a:p>
        </p:txBody>
      </p:sp>
      <p:sp>
        <p:nvSpPr>
          <p:cNvPr id="97288" name="Line 8"/>
          <p:cNvSpPr>
            <a:spLocks noChangeShapeType="1"/>
          </p:cNvSpPr>
          <p:nvPr/>
        </p:nvSpPr>
        <p:spPr bwMode="auto">
          <a:xfrm flipV="1">
            <a:off x="2746375" y="1652588"/>
            <a:ext cx="0" cy="1196975"/>
          </a:xfrm>
          <a:prstGeom prst="line">
            <a:avLst/>
          </a:prstGeom>
          <a:noFill/>
          <a:ln w="38100">
            <a:solidFill>
              <a:srgbClr val="99CCFF"/>
            </a:solidFill>
            <a:round/>
            <a:headEnd/>
            <a:tailEnd/>
          </a:ln>
          <a:effectLst/>
        </p:spPr>
        <p:txBody>
          <a:bodyPr wrap="none" anchor="ctr"/>
          <a:lstStyle/>
          <a:p>
            <a:endParaRPr lang="en-US"/>
          </a:p>
        </p:txBody>
      </p:sp>
      <p:sp>
        <p:nvSpPr>
          <p:cNvPr id="97289" name="Line 9"/>
          <p:cNvSpPr>
            <a:spLocks noChangeShapeType="1"/>
          </p:cNvSpPr>
          <p:nvPr/>
        </p:nvSpPr>
        <p:spPr bwMode="auto">
          <a:xfrm>
            <a:off x="2733675" y="1668463"/>
            <a:ext cx="3254375" cy="0"/>
          </a:xfrm>
          <a:prstGeom prst="line">
            <a:avLst/>
          </a:prstGeom>
          <a:noFill/>
          <a:ln w="38100">
            <a:solidFill>
              <a:srgbClr val="99CCFF"/>
            </a:solidFill>
            <a:round/>
            <a:headEnd/>
            <a:tailEnd/>
          </a:ln>
          <a:effectLst/>
        </p:spPr>
        <p:txBody>
          <a:bodyPr wrap="none" anchor="ctr"/>
          <a:lstStyle/>
          <a:p>
            <a:endParaRPr lang="en-US"/>
          </a:p>
        </p:txBody>
      </p:sp>
      <p:sp>
        <p:nvSpPr>
          <p:cNvPr id="97290" name="Line 10"/>
          <p:cNvSpPr>
            <a:spLocks noChangeShapeType="1"/>
          </p:cNvSpPr>
          <p:nvPr/>
        </p:nvSpPr>
        <p:spPr bwMode="auto">
          <a:xfrm flipV="1">
            <a:off x="3149600" y="1941513"/>
            <a:ext cx="0" cy="1192212"/>
          </a:xfrm>
          <a:prstGeom prst="line">
            <a:avLst/>
          </a:prstGeom>
          <a:noFill/>
          <a:ln w="38100">
            <a:solidFill>
              <a:srgbClr val="99CCFF"/>
            </a:solidFill>
            <a:round/>
            <a:headEnd/>
            <a:tailEnd/>
          </a:ln>
          <a:effectLst/>
        </p:spPr>
        <p:txBody>
          <a:bodyPr wrap="none" anchor="ctr"/>
          <a:lstStyle/>
          <a:p>
            <a:endParaRPr lang="en-US"/>
          </a:p>
        </p:txBody>
      </p:sp>
      <p:sp>
        <p:nvSpPr>
          <p:cNvPr id="97291" name="Line 11"/>
          <p:cNvSpPr>
            <a:spLocks noChangeShapeType="1"/>
          </p:cNvSpPr>
          <p:nvPr/>
        </p:nvSpPr>
        <p:spPr bwMode="auto">
          <a:xfrm>
            <a:off x="3149600" y="1958975"/>
            <a:ext cx="2838450" cy="0"/>
          </a:xfrm>
          <a:prstGeom prst="line">
            <a:avLst/>
          </a:prstGeom>
          <a:noFill/>
          <a:ln w="38100">
            <a:solidFill>
              <a:srgbClr val="99CCFF"/>
            </a:solidFill>
            <a:round/>
            <a:headEnd/>
            <a:tailEnd/>
          </a:ln>
          <a:effectLst/>
        </p:spPr>
        <p:txBody>
          <a:bodyPr wrap="none" anchor="ctr"/>
          <a:lstStyle/>
          <a:p>
            <a:endParaRPr lang="en-US"/>
          </a:p>
        </p:txBody>
      </p:sp>
      <p:sp>
        <p:nvSpPr>
          <p:cNvPr id="97292" name="Line 12"/>
          <p:cNvSpPr>
            <a:spLocks noChangeShapeType="1"/>
          </p:cNvSpPr>
          <p:nvPr/>
        </p:nvSpPr>
        <p:spPr bwMode="auto">
          <a:xfrm flipH="1" flipV="1">
            <a:off x="3459163" y="2376488"/>
            <a:ext cx="0" cy="1162050"/>
          </a:xfrm>
          <a:prstGeom prst="line">
            <a:avLst/>
          </a:prstGeom>
          <a:noFill/>
          <a:ln w="38100">
            <a:solidFill>
              <a:srgbClr val="99CCFF"/>
            </a:solidFill>
            <a:round/>
            <a:headEnd/>
            <a:tailEnd/>
          </a:ln>
          <a:effectLst/>
        </p:spPr>
        <p:txBody>
          <a:bodyPr wrap="none" anchor="ctr"/>
          <a:lstStyle/>
          <a:p>
            <a:endParaRPr lang="en-US"/>
          </a:p>
        </p:txBody>
      </p:sp>
      <p:sp>
        <p:nvSpPr>
          <p:cNvPr id="97293" name="Line 13"/>
          <p:cNvSpPr>
            <a:spLocks noChangeShapeType="1"/>
          </p:cNvSpPr>
          <p:nvPr/>
        </p:nvSpPr>
        <p:spPr bwMode="auto">
          <a:xfrm>
            <a:off x="3465513" y="2393950"/>
            <a:ext cx="2522537" cy="0"/>
          </a:xfrm>
          <a:prstGeom prst="line">
            <a:avLst/>
          </a:prstGeom>
          <a:noFill/>
          <a:ln w="38100">
            <a:solidFill>
              <a:srgbClr val="99CCFF"/>
            </a:solidFill>
            <a:round/>
            <a:headEnd/>
            <a:tailEnd/>
          </a:ln>
          <a:effectLst/>
        </p:spPr>
        <p:txBody>
          <a:bodyPr wrap="none" anchor="ctr"/>
          <a:lstStyle/>
          <a:p>
            <a:endParaRPr lang="en-US"/>
          </a:p>
        </p:txBody>
      </p:sp>
      <p:sp>
        <p:nvSpPr>
          <p:cNvPr id="97294" name="Line 14"/>
          <p:cNvSpPr>
            <a:spLocks noChangeShapeType="1"/>
          </p:cNvSpPr>
          <p:nvPr/>
        </p:nvSpPr>
        <p:spPr bwMode="auto">
          <a:xfrm flipV="1">
            <a:off x="3851275" y="2767013"/>
            <a:ext cx="0" cy="1181100"/>
          </a:xfrm>
          <a:prstGeom prst="line">
            <a:avLst/>
          </a:prstGeom>
          <a:noFill/>
          <a:ln w="38100">
            <a:solidFill>
              <a:srgbClr val="99CCFF"/>
            </a:solidFill>
            <a:round/>
            <a:headEnd/>
            <a:tailEnd/>
          </a:ln>
          <a:effectLst/>
        </p:spPr>
        <p:txBody>
          <a:bodyPr wrap="none" anchor="ctr"/>
          <a:lstStyle/>
          <a:p>
            <a:endParaRPr lang="en-US"/>
          </a:p>
        </p:txBody>
      </p:sp>
      <p:sp>
        <p:nvSpPr>
          <p:cNvPr id="97295" name="Line 15"/>
          <p:cNvSpPr>
            <a:spLocks noChangeShapeType="1"/>
          </p:cNvSpPr>
          <p:nvPr/>
        </p:nvSpPr>
        <p:spPr bwMode="auto">
          <a:xfrm>
            <a:off x="3851275" y="2784475"/>
            <a:ext cx="2136775" cy="0"/>
          </a:xfrm>
          <a:prstGeom prst="line">
            <a:avLst/>
          </a:prstGeom>
          <a:noFill/>
          <a:ln w="38100">
            <a:solidFill>
              <a:srgbClr val="99CCFF"/>
            </a:solidFill>
            <a:round/>
            <a:headEnd/>
            <a:tailEnd/>
          </a:ln>
          <a:effectLst/>
        </p:spPr>
        <p:txBody>
          <a:bodyPr wrap="none" anchor="ctr"/>
          <a:lstStyle/>
          <a:p>
            <a:endParaRPr lang="en-US"/>
          </a:p>
        </p:txBody>
      </p:sp>
      <p:sp>
        <p:nvSpPr>
          <p:cNvPr id="97296" name="Line 16"/>
          <p:cNvSpPr>
            <a:spLocks noChangeShapeType="1"/>
          </p:cNvSpPr>
          <p:nvPr/>
        </p:nvSpPr>
        <p:spPr bwMode="auto">
          <a:xfrm flipH="1" flipV="1">
            <a:off x="4132263" y="3152775"/>
            <a:ext cx="0" cy="1143000"/>
          </a:xfrm>
          <a:prstGeom prst="line">
            <a:avLst/>
          </a:prstGeom>
          <a:noFill/>
          <a:ln w="38100">
            <a:solidFill>
              <a:srgbClr val="99CCFF"/>
            </a:solidFill>
            <a:round/>
            <a:headEnd/>
            <a:tailEnd/>
          </a:ln>
          <a:effectLst/>
        </p:spPr>
        <p:txBody>
          <a:bodyPr wrap="none" anchor="ctr"/>
          <a:lstStyle/>
          <a:p>
            <a:endParaRPr lang="en-US"/>
          </a:p>
        </p:txBody>
      </p:sp>
      <p:sp>
        <p:nvSpPr>
          <p:cNvPr id="97297" name="Line 17"/>
          <p:cNvSpPr>
            <a:spLocks noChangeShapeType="1"/>
          </p:cNvSpPr>
          <p:nvPr/>
        </p:nvSpPr>
        <p:spPr bwMode="auto">
          <a:xfrm>
            <a:off x="4146550" y="3171825"/>
            <a:ext cx="1841500" cy="0"/>
          </a:xfrm>
          <a:prstGeom prst="line">
            <a:avLst/>
          </a:prstGeom>
          <a:noFill/>
          <a:ln w="38100">
            <a:solidFill>
              <a:srgbClr val="99CCFF"/>
            </a:solidFill>
            <a:round/>
            <a:headEnd/>
            <a:tailEnd/>
          </a:ln>
          <a:effectLst/>
        </p:spPr>
        <p:txBody>
          <a:bodyPr wrap="none" anchor="ctr"/>
          <a:lstStyle/>
          <a:p>
            <a:endParaRPr lang="en-US"/>
          </a:p>
        </p:txBody>
      </p:sp>
      <p:sp>
        <p:nvSpPr>
          <p:cNvPr id="97298" name="Line 18"/>
          <p:cNvSpPr>
            <a:spLocks noChangeShapeType="1"/>
          </p:cNvSpPr>
          <p:nvPr/>
        </p:nvSpPr>
        <p:spPr bwMode="auto">
          <a:xfrm flipH="1" flipV="1">
            <a:off x="4348163" y="3527425"/>
            <a:ext cx="0" cy="1020763"/>
          </a:xfrm>
          <a:prstGeom prst="line">
            <a:avLst/>
          </a:prstGeom>
          <a:noFill/>
          <a:ln w="38100">
            <a:solidFill>
              <a:srgbClr val="99CCFF"/>
            </a:solidFill>
            <a:round/>
            <a:headEnd/>
            <a:tailEnd/>
          </a:ln>
          <a:effectLst/>
        </p:spPr>
        <p:txBody>
          <a:bodyPr wrap="none" anchor="ctr"/>
          <a:lstStyle/>
          <a:p>
            <a:endParaRPr lang="en-US"/>
          </a:p>
        </p:txBody>
      </p:sp>
      <p:sp>
        <p:nvSpPr>
          <p:cNvPr id="97299" name="Line 19"/>
          <p:cNvSpPr>
            <a:spLocks noChangeShapeType="1"/>
          </p:cNvSpPr>
          <p:nvPr/>
        </p:nvSpPr>
        <p:spPr bwMode="auto">
          <a:xfrm>
            <a:off x="4327525" y="3543300"/>
            <a:ext cx="1647825" cy="0"/>
          </a:xfrm>
          <a:prstGeom prst="line">
            <a:avLst/>
          </a:prstGeom>
          <a:noFill/>
          <a:ln w="38100">
            <a:solidFill>
              <a:srgbClr val="99CCFF"/>
            </a:solidFill>
            <a:round/>
            <a:headEnd/>
            <a:tailEnd/>
          </a:ln>
          <a:effectLst/>
        </p:spPr>
        <p:txBody>
          <a:bodyPr wrap="none" anchor="ctr"/>
          <a:lstStyle/>
          <a:p>
            <a:endParaRPr lang="en-US"/>
          </a:p>
        </p:txBody>
      </p:sp>
      <p:sp>
        <p:nvSpPr>
          <p:cNvPr id="97300" name="Line 20"/>
          <p:cNvSpPr>
            <a:spLocks noChangeShapeType="1"/>
          </p:cNvSpPr>
          <p:nvPr/>
        </p:nvSpPr>
        <p:spPr bwMode="auto">
          <a:xfrm flipH="1" flipV="1">
            <a:off x="5065713" y="3978275"/>
            <a:ext cx="0" cy="1276350"/>
          </a:xfrm>
          <a:prstGeom prst="line">
            <a:avLst/>
          </a:prstGeom>
          <a:noFill/>
          <a:ln w="38100">
            <a:solidFill>
              <a:srgbClr val="99CCFF"/>
            </a:solidFill>
            <a:round/>
            <a:headEnd/>
            <a:tailEnd/>
          </a:ln>
          <a:effectLst/>
        </p:spPr>
        <p:txBody>
          <a:bodyPr wrap="none" anchor="ctr"/>
          <a:lstStyle/>
          <a:p>
            <a:endParaRPr lang="en-US"/>
          </a:p>
        </p:txBody>
      </p:sp>
      <p:sp>
        <p:nvSpPr>
          <p:cNvPr id="97301" name="Line 21"/>
          <p:cNvSpPr>
            <a:spLocks noChangeShapeType="1"/>
          </p:cNvSpPr>
          <p:nvPr/>
        </p:nvSpPr>
        <p:spPr bwMode="auto">
          <a:xfrm flipV="1">
            <a:off x="5045075" y="3959225"/>
            <a:ext cx="946150" cy="0"/>
          </a:xfrm>
          <a:prstGeom prst="line">
            <a:avLst/>
          </a:prstGeom>
          <a:noFill/>
          <a:ln w="38100">
            <a:solidFill>
              <a:srgbClr val="99CCFF"/>
            </a:solidFill>
            <a:round/>
            <a:headEnd/>
            <a:tailEnd/>
          </a:ln>
          <a:effectLst/>
        </p:spPr>
        <p:txBody>
          <a:bodyPr wrap="none" anchor="ctr"/>
          <a:lstStyle/>
          <a:p>
            <a:endParaRPr lang="en-US"/>
          </a:p>
        </p:txBody>
      </p:sp>
      <p:sp>
        <p:nvSpPr>
          <p:cNvPr id="97302" name="Text Box 22"/>
          <p:cNvSpPr txBox="1">
            <a:spLocks noChangeArrowheads="1"/>
          </p:cNvSpPr>
          <p:nvPr/>
        </p:nvSpPr>
        <p:spPr bwMode="auto">
          <a:xfrm>
            <a:off x="6121400" y="3810000"/>
            <a:ext cx="2805113" cy="1360488"/>
          </a:xfrm>
          <a:prstGeom prst="rect">
            <a:avLst/>
          </a:prstGeom>
          <a:noFill/>
          <a:ln w="9525">
            <a:noFill/>
            <a:miter lim="800000"/>
            <a:headEnd/>
            <a:tailEnd/>
          </a:ln>
          <a:effectLst/>
        </p:spPr>
        <p:txBody>
          <a:bodyPr>
            <a:spAutoFit/>
          </a:bodyPr>
          <a:lstStyle/>
          <a:p>
            <a:pPr>
              <a:lnSpc>
                <a:spcPct val="80000"/>
              </a:lnSpc>
              <a:spcBef>
                <a:spcPct val="50000"/>
              </a:spcBef>
            </a:pPr>
            <a:r>
              <a:rPr lang="en-GB" sz="1600" b="1">
                <a:solidFill>
                  <a:schemeClr val="accent1"/>
                </a:solidFill>
                <a:latin typeface="Arial" charset="0"/>
              </a:rPr>
              <a:t>PCP</a:t>
            </a:r>
          </a:p>
          <a:p>
            <a:pPr>
              <a:lnSpc>
                <a:spcPct val="80000"/>
              </a:lnSpc>
              <a:spcBef>
                <a:spcPct val="30000"/>
              </a:spcBef>
            </a:pPr>
            <a:r>
              <a:rPr lang="en-GB" sz="1600" b="1">
                <a:solidFill>
                  <a:schemeClr val="accent1"/>
                </a:solidFill>
                <a:latin typeface="Arial" charset="0"/>
              </a:rPr>
              <a:t>Cryptococcal meningitis</a:t>
            </a:r>
          </a:p>
          <a:p>
            <a:pPr>
              <a:lnSpc>
                <a:spcPct val="80000"/>
              </a:lnSpc>
              <a:spcBef>
                <a:spcPct val="30000"/>
              </a:spcBef>
            </a:pPr>
            <a:r>
              <a:rPr lang="en-GB" sz="1600" b="1">
                <a:solidFill>
                  <a:schemeClr val="accent1"/>
                </a:solidFill>
                <a:latin typeface="Arial" charset="0"/>
              </a:rPr>
              <a:t>Toxoplasmosis</a:t>
            </a:r>
          </a:p>
          <a:p>
            <a:pPr>
              <a:lnSpc>
                <a:spcPct val="80000"/>
              </a:lnSpc>
              <a:spcBef>
                <a:spcPct val="30000"/>
              </a:spcBef>
            </a:pPr>
            <a:r>
              <a:rPr lang="en-GB" sz="1600" b="1">
                <a:solidFill>
                  <a:schemeClr val="accent1"/>
                </a:solidFill>
                <a:latin typeface="Arial" charset="0"/>
              </a:rPr>
              <a:t>Herpes simplex infections</a:t>
            </a:r>
          </a:p>
          <a:p>
            <a:pPr>
              <a:lnSpc>
                <a:spcPct val="80000"/>
              </a:lnSpc>
              <a:spcBef>
                <a:spcPct val="30000"/>
              </a:spcBef>
            </a:pPr>
            <a:r>
              <a:rPr lang="en-GB" sz="1600" b="1">
                <a:solidFill>
                  <a:schemeClr val="accent1"/>
                </a:solidFill>
                <a:latin typeface="Arial" charset="0"/>
              </a:rPr>
              <a:t>Histoplasmosis</a:t>
            </a:r>
          </a:p>
        </p:txBody>
      </p:sp>
      <p:sp>
        <p:nvSpPr>
          <p:cNvPr id="97303" name="Text Box 23"/>
          <p:cNvSpPr txBox="1">
            <a:spLocks noChangeArrowheads="1"/>
          </p:cNvSpPr>
          <p:nvPr/>
        </p:nvSpPr>
        <p:spPr bwMode="auto">
          <a:xfrm>
            <a:off x="503238" y="5218113"/>
            <a:ext cx="522287" cy="336550"/>
          </a:xfrm>
          <a:prstGeom prst="rect">
            <a:avLst/>
          </a:prstGeom>
          <a:noFill/>
          <a:ln w="9525">
            <a:noFill/>
            <a:miter lim="800000"/>
            <a:headEnd/>
            <a:tailEnd/>
          </a:ln>
          <a:effectLst/>
        </p:spPr>
        <p:txBody>
          <a:bodyPr wrap="none">
            <a:spAutoFit/>
          </a:bodyPr>
          <a:lstStyle/>
          <a:p>
            <a:r>
              <a:rPr lang="en-GB" altLang="en-GB" sz="1600" b="1">
                <a:solidFill>
                  <a:schemeClr val="accent1"/>
                </a:solidFill>
                <a:latin typeface="Arial" charset="0"/>
              </a:rPr>
              <a:t>100</a:t>
            </a:r>
          </a:p>
        </p:txBody>
      </p:sp>
      <p:sp>
        <p:nvSpPr>
          <p:cNvPr id="97304" name="Text Box 24"/>
          <p:cNvSpPr txBox="1">
            <a:spLocks noChangeArrowheads="1"/>
          </p:cNvSpPr>
          <p:nvPr/>
        </p:nvSpPr>
        <p:spPr bwMode="auto">
          <a:xfrm>
            <a:off x="503238" y="4302125"/>
            <a:ext cx="522287" cy="336550"/>
          </a:xfrm>
          <a:prstGeom prst="rect">
            <a:avLst/>
          </a:prstGeom>
          <a:noFill/>
          <a:ln w="9525">
            <a:noFill/>
            <a:miter lim="800000"/>
            <a:headEnd/>
            <a:tailEnd/>
          </a:ln>
          <a:effectLst/>
        </p:spPr>
        <p:txBody>
          <a:bodyPr wrap="none">
            <a:spAutoFit/>
          </a:bodyPr>
          <a:lstStyle/>
          <a:p>
            <a:r>
              <a:rPr lang="en-GB" altLang="en-GB" sz="1600" b="1">
                <a:solidFill>
                  <a:schemeClr val="accent1"/>
                </a:solidFill>
                <a:latin typeface="Arial" charset="0"/>
              </a:rPr>
              <a:t>250</a:t>
            </a:r>
          </a:p>
        </p:txBody>
      </p:sp>
      <p:sp>
        <p:nvSpPr>
          <p:cNvPr id="97305" name="Text Box 25"/>
          <p:cNvSpPr txBox="1">
            <a:spLocks noChangeArrowheads="1"/>
          </p:cNvSpPr>
          <p:nvPr/>
        </p:nvSpPr>
        <p:spPr bwMode="auto">
          <a:xfrm>
            <a:off x="503238" y="2457450"/>
            <a:ext cx="522287" cy="336550"/>
          </a:xfrm>
          <a:prstGeom prst="rect">
            <a:avLst/>
          </a:prstGeom>
          <a:noFill/>
          <a:ln w="9525">
            <a:noFill/>
            <a:miter lim="800000"/>
            <a:headEnd/>
            <a:tailEnd/>
          </a:ln>
          <a:effectLst/>
        </p:spPr>
        <p:txBody>
          <a:bodyPr wrap="none">
            <a:spAutoFit/>
          </a:bodyPr>
          <a:lstStyle/>
          <a:p>
            <a:r>
              <a:rPr lang="en-GB" altLang="en-GB" sz="1600" b="1">
                <a:solidFill>
                  <a:schemeClr val="accent1"/>
                </a:solidFill>
                <a:latin typeface="Arial" charset="0"/>
              </a:rPr>
              <a:t>500</a:t>
            </a:r>
          </a:p>
        </p:txBody>
      </p:sp>
      <p:sp>
        <p:nvSpPr>
          <p:cNvPr id="97306" name="Text Box 26"/>
          <p:cNvSpPr txBox="1">
            <a:spLocks noChangeArrowheads="1"/>
          </p:cNvSpPr>
          <p:nvPr/>
        </p:nvSpPr>
        <p:spPr bwMode="auto">
          <a:xfrm>
            <a:off x="2532063" y="5818188"/>
            <a:ext cx="296862" cy="336550"/>
          </a:xfrm>
          <a:prstGeom prst="rect">
            <a:avLst/>
          </a:prstGeom>
          <a:noFill/>
          <a:ln w="9525">
            <a:noFill/>
            <a:miter lim="800000"/>
            <a:headEnd/>
            <a:tailEnd/>
          </a:ln>
          <a:effectLst/>
        </p:spPr>
        <p:txBody>
          <a:bodyPr wrap="none">
            <a:spAutoFit/>
          </a:bodyPr>
          <a:lstStyle/>
          <a:p>
            <a:r>
              <a:rPr lang="en-GB" altLang="en-GB" sz="1600" b="1">
                <a:solidFill>
                  <a:schemeClr val="bg1"/>
                </a:solidFill>
                <a:latin typeface="Arial" charset="0"/>
              </a:rPr>
              <a:t>7</a:t>
            </a:r>
          </a:p>
        </p:txBody>
      </p:sp>
      <p:sp>
        <p:nvSpPr>
          <p:cNvPr id="97308" name="Text Box 28"/>
          <p:cNvSpPr txBox="1">
            <a:spLocks noChangeArrowheads="1"/>
          </p:cNvSpPr>
          <p:nvPr/>
        </p:nvSpPr>
        <p:spPr bwMode="auto">
          <a:xfrm>
            <a:off x="4862513" y="5818188"/>
            <a:ext cx="296862" cy="336550"/>
          </a:xfrm>
          <a:prstGeom prst="rect">
            <a:avLst/>
          </a:prstGeom>
          <a:noFill/>
          <a:ln w="9525">
            <a:noFill/>
            <a:miter lim="800000"/>
            <a:headEnd/>
            <a:tailEnd/>
          </a:ln>
          <a:effectLst/>
        </p:spPr>
        <p:txBody>
          <a:bodyPr wrap="none">
            <a:spAutoFit/>
          </a:bodyPr>
          <a:lstStyle/>
          <a:p>
            <a:r>
              <a:rPr lang="en-GB" altLang="en-GB" sz="1600" b="1">
                <a:solidFill>
                  <a:schemeClr val="bg1"/>
                </a:solidFill>
                <a:latin typeface="Arial" charset="0"/>
              </a:rPr>
              <a:t>9</a:t>
            </a:r>
          </a:p>
        </p:txBody>
      </p:sp>
      <p:sp>
        <p:nvSpPr>
          <p:cNvPr id="97309" name="Text Box 29"/>
          <p:cNvSpPr txBox="1">
            <a:spLocks noChangeArrowheads="1"/>
          </p:cNvSpPr>
          <p:nvPr/>
        </p:nvSpPr>
        <p:spPr bwMode="auto">
          <a:xfrm rot="-5400000">
            <a:off x="-1238250" y="3778250"/>
            <a:ext cx="3092450" cy="336550"/>
          </a:xfrm>
          <a:prstGeom prst="rect">
            <a:avLst/>
          </a:prstGeom>
          <a:noFill/>
          <a:ln w="9525">
            <a:noFill/>
            <a:miter lim="800000"/>
            <a:headEnd/>
            <a:tailEnd/>
          </a:ln>
          <a:effectLst/>
        </p:spPr>
        <p:txBody>
          <a:bodyPr>
            <a:spAutoFit/>
          </a:bodyPr>
          <a:lstStyle/>
          <a:p>
            <a:pPr algn="ctr"/>
            <a:r>
              <a:rPr lang="en-GB" altLang="en-GB" sz="1600" b="1">
                <a:solidFill>
                  <a:schemeClr val="accent1"/>
                </a:solidFill>
                <a:latin typeface="Arial" charset="0"/>
              </a:rPr>
              <a:t>CD4 cell count (cells/mm</a:t>
            </a:r>
            <a:r>
              <a:rPr lang="en-GB" altLang="en-GB" sz="1600" b="1" baseline="30000">
                <a:solidFill>
                  <a:schemeClr val="accent1"/>
                </a:solidFill>
                <a:latin typeface="Arial" charset="0"/>
              </a:rPr>
              <a:t>3</a:t>
            </a:r>
            <a:r>
              <a:rPr lang="en-GB" altLang="en-GB" sz="1600" b="1">
                <a:solidFill>
                  <a:schemeClr val="accent1"/>
                </a:solidFill>
                <a:latin typeface="Arial" charset="0"/>
              </a:rPr>
              <a:t>)</a:t>
            </a:r>
          </a:p>
        </p:txBody>
      </p:sp>
      <p:sp>
        <p:nvSpPr>
          <p:cNvPr id="97311" name="Text Box 31"/>
          <p:cNvSpPr txBox="1">
            <a:spLocks noChangeArrowheads="1"/>
          </p:cNvSpPr>
          <p:nvPr/>
        </p:nvSpPr>
        <p:spPr bwMode="auto">
          <a:xfrm>
            <a:off x="5837238" y="5818188"/>
            <a:ext cx="409575" cy="336550"/>
          </a:xfrm>
          <a:prstGeom prst="rect">
            <a:avLst/>
          </a:prstGeom>
          <a:noFill/>
          <a:ln w="9525">
            <a:noFill/>
            <a:miter lim="800000"/>
            <a:headEnd/>
            <a:tailEnd/>
          </a:ln>
          <a:effectLst/>
        </p:spPr>
        <p:txBody>
          <a:bodyPr wrap="none">
            <a:spAutoFit/>
          </a:bodyPr>
          <a:lstStyle/>
          <a:p>
            <a:r>
              <a:rPr lang="en-GB" altLang="en-GB" sz="1600" b="1">
                <a:solidFill>
                  <a:schemeClr val="bg1"/>
                </a:solidFill>
                <a:latin typeface="Arial" charset="0"/>
              </a:rPr>
              <a:t>10</a:t>
            </a:r>
          </a:p>
        </p:txBody>
      </p:sp>
      <p:sp>
        <p:nvSpPr>
          <p:cNvPr id="97312" name="Line 32"/>
          <p:cNvSpPr>
            <a:spLocks noChangeShapeType="1"/>
          </p:cNvSpPr>
          <p:nvPr/>
        </p:nvSpPr>
        <p:spPr bwMode="auto">
          <a:xfrm>
            <a:off x="1071563" y="6267450"/>
            <a:ext cx="4945062" cy="0"/>
          </a:xfrm>
          <a:prstGeom prst="line">
            <a:avLst/>
          </a:prstGeom>
          <a:noFill/>
          <a:ln w="31750">
            <a:solidFill>
              <a:schemeClr val="tx1"/>
            </a:solidFill>
            <a:round/>
            <a:headEnd/>
            <a:tailEnd type="triangle" w="med" len="med"/>
          </a:ln>
          <a:effectLst/>
        </p:spPr>
        <p:txBody>
          <a:bodyPr wrap="none" anchor="ctr"/>
          <a:lstStyle/>
          <a:p>
            <a:endParaRPr lang="en-US"/>
          </a:p>
        </p:txBody>
      </p:sp>
      <p:sp>
        <p:nvSpPr>
          <p:cNvPr id="97313" name="Rectangle 33"/>
          <p:cNvSpPr>
            <a:spLocks noChangeAspect="1" noChangeArrowheads="1"/>
          </p:cNvSpPr>
          <p:nvPr/>
        </p:nvSpPr>
        <p:spPr bwMode="auto">
          <a:xfrm>
            <a:off x="5189538" y="5548313"/>
            <a:ext cx="292100" cy="215900"/>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14" name="Rectangle 34"/>
          <p:cNvSpPr>
            <a:spLocks noChangeAspect="1" noChangeArrowheads="1"/>
          </p:cNvSpPr>
          <p:nvPr/>
        </p:nvSpPr>
        <p:spPr bwMode="auto">
          <a:xfrm>
            <a:off x="5461000" y="5588000"/>
            <a:ext cx="155575" cy="176213"/>
          </a:xfrm>
          <a:prstGeom prst="rect">
            <a:avLst/>
          </a:prstGeom>
          <a:solidFill>
            <a:srgbClr val="66FF33"/>
          </a:solidFill>
          <a:ln w="9525">
            <a:noFill/>
            <a:miter lim="800000"/>
            <a:headEnd/>
            <a:tailEnd/>
          </a:ln>
          <a:effectLst/>
        </p:spPr>
        <p:txBody>
          <a:bodyPr wrap="none" anchor="ctr"/>
          <a:lstStyle/>
          <a:p>
            <a:endParaRPr lang="en-US"/>
          </a:p>
        </p:txBody>
      </p:sp>
      <p:sp>
        <p:nvSpPr>
          <p:cNvPr id="97315" name="Rectangle 35"/>
          <p:cNvSpPr>
            <a:spLocks noChangeAspect="1" noChangeArrowheads="1"/>
          </p:cNvSpPr>
          <p:nvPr/>
        </p:nvSpPr>
        <p:spPr bwMode="auto">
          <a:xfrm flipV="1">
            <a:off x="5438775" y="5588000"/>
            <a:ext cx="120650" cy="176213"/>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16" name="Rectangle 36"/>
          <p:cNvSpPr>
            <a:spLocks noChangeAspect="1" noChangeArrowheads="1"/>
          </p:cNvSpPr>
          <p:nvPr/>
        </p:nvSpPr>
        <p:spPr bwMode="auto">
          <a:xfrm>
            <a:off x="5067300" y="5487988"/>
            <a:ext cx="211138" cy="276225"/>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17" name="Rectangle 37"/>
          <p:cNvSpPr>
            <a:spLocks noChangeAspect="1" noChangeArrowheads="1"/>
          </p:cNvSpPr>
          <p:nvPr/>
        </p:nvSpPr>
        <p:spPr bwMode="auto">
          <a:xfrm>
            <a:off x="4079875" y="4672013"/>
            <a:ext cx="236538" cy="1090612"/>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18" name="Rectangle 38"/>
          <p:cNvSpPr>
            <a:spLocks noChangeAspect="1" noChangeArrowheads="1"/>
          </p:cNvSpPr>
          <p:nvPr/>
        </p:nvSpPr>
        <p:spPr bwMode="auto">
          <a:xfrm>
            <a:off x="3140075" y="3605213"/>
            <a:ext cx="292100" cy="2159000"/>
          </a:xfrm>
          <a:prstGeom prst="rect">
            <a:avLst/>
          </a:prstGeom>
          <a:gradFill rotWithShape="0">
            <a:gsLst>
              <a:gs pos="0">
                <a:srgbClr val="FFFF00"/>
              </a:gs>
              <a:gs pos="100000">
                <a:srgbClr val="FF6600"/>
              </a:gs>
            </a:gsLst>
            <a:lin ang="5400000" scaled="1"/>
          </a:gradFill>
          <a:ln w="9525">
            <a:noFill/>
            <a:miter lim="800000"/>
            <a:headEnd/>
            <a:tailEnd/>
          </a:ln>
          <a:effectLst/>
        </p:spPr>
        <p:txBody>
          <a:bodyPr wrap="none" anchor="ctr"/>
          <a:lstStyle/>
          <a:p>
            <a:endParaRPr lang="en-US"/>
          </a:p>
        </p:txBody>
      </p:sp>
      <p:sp>
        <p:nvSpPr>
          <p:cNvPr id="97319" name="AutoShape 39"/>
          <p:cNvSpPr>
            <a:spLocks noChangeAspect="1" noChangeArrowheads="1"/>
          </p:cNvSpPr>
          <p:nvPr/>
        </p:nvSpPr>
        <p:spPr bwMode="auto">
          <a:xfrm>
            <a:off x="3138488" y="3268663"/>
            <a:ext cx="301625" cy="342900"/>
          </a:xfrm>
          <a:prstGeom prst="rtTriangle">
            <a:avLst/>
          </a:prstGeom>
          <a:solidFill>
            <a:srgbClr val="FFFF00"/>
          </a:solidFill>
          <a:ln w="9525">
            <a:noFill/>
            <a:miter lim="800000"/>
            <a:headEnd/>
            <a:tailEnd/>
          </a:ln>
          <a:effectLst/>
        </p:spPr>
        <p:txBody>
          <a:bodyPr wrap="none" anchor="ctr"/>
          <a:lstStyle/>
          <a:p>
            <a:endParaRPr lang="en-US"/>
          </a:p>
        </p:txBody>
      </p:sp>
      <p:sp>
        <p:nvSpPr>
          <p:cNvPr id="97320" name="Rectangle 40"/>
          <p:cNvSpPr>
            <a:spLocks noChangeAspect="1" noChangeArrowheads="1"/>
          </p:cNvSpPr>
          <p:nvPr/>
        </p:nvSpPr>
        <p:spPr bwMode="auto">
          <a:xfrm>
            <a:off x="2735263" y="3265488"/>
            <a:ext cx="404812" cy="2497137"/>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21" name="AutoShape 41"/>
          <p:cNvSpPr>
            <a:spLocks noChangeAspect="1" noChangeArrowheads="1"/>
          </p:cNvSpPr>
          <p:nvPr/>
        </p:nvSpPr>
        <p:spPr bwMode="auto">
          <a:xfrm>
            <a:off x="2724150" y="2874963"/>
            <a:ext cx="420688" cy="390525"/>
          </a:xfrm>
          <a:prstGeom prst="rtTriangle">
            <a:avLst/>
          </a:prstGeom>
          <a:solidFill>
            <a:srgbClr val="00FFFF"/>
          </a:solidFill>
          <a:ln w="9525">
            <a:noFill/>
            <a:miter lim="800000"/>
            <a:headEnd/>
            <a:tailEnd/>
          </a:ln>
          <a:effectLst/>
        </p:spPr>
        <p:txBody>
          <a:bodyPr wrap="none" anchor="ctr"/>
          <a:lstStyle/>
          <a:p>
            <a:endParaRPr lang="en-US"/>
          </a:p>
        </p:txBody>
      </p:sp>
      <p:sp>
        <p:nvSpPr>
          <p:cNvPr id="97322" name="AutoShape 42"/>
          <p:cNvSpPr>
            <a:spLocks noChangeAspect="1" noChangeArrowheads="1"/>
          </p:cNvSpPr>
          <p:nvPr/>
        </p:nvSpPr>
        <p:spPr bwMode="auto">
          <a:xfrm>
            <a:off x="3427413" y="3598863"/>
            <a:ext cx="404812" cy="495300"/>
          </a:xfrm>
          <a:prstGeom prst="rtTriangle">
            <a:avLst/>
          </a:prstGeom>
          <a:solidFill>
            <a:srgbClr val="00FFFF"/>
          </a:solidFill>
          <a:ln w="9525">
            <a:noFill/>
            <a:miter lim="800000"/>
            <a:headEnd/>
            <a:tailEnd/>
          </a:ln>
          <a:effectLst/>
        </p:spPr>
        <p:txBody>
          <a:bodyPr wrap="none" anchor="ctr"/>
          <a:lstStyle/>
          <a:p>
            <a:endParaRPr lang="en-US"/>
          </a:p>
        </p:txBody>
      </p:sp>
      <p:sp>
        <p:nvSpPr>
          <p:cNvPr id="97323" name="Rectangle 43"/>
          <p:cNvSpPr>
            <a:spLocks noChangeAspect="1" noChangeArrowheads="1"/>
          </p:cNvSpPr>
          <p:nvPr/>
        </p:nvSpPr>
        <p:spPr bwMode="auto">
          <a:xfrm>
            <a:off x="3427413" y="4089400"/>
            <a:ext cx="404812" cy="1674813"/>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24" name="Rectangle 44"/>
          <p:cNvSpPr>
            <a:spLocks noChangeAspect="1" noChangeArrowheads="1"/>
          </p:cNvSpPr>
          <p:nvPr/>
        </p:nvSpPr>
        <p:spPr bwMode="auto">
          <a:xfrm>
            <a:off x="3832225" y="4403725"/>
            <a:ext cx="261938" cy="1357313"/>
          </a:xfrm>
          <a:prstGeom prst="rect">
            <a:avLst/>
          </a:prstGeom>
          <a:gradFill rotWithShape="0">
            <a:gsLst>
              <a:gs pos="0">
                <a:srgbClr val="FFFF00"/>
              </a:gs>
              <a:gs pos="100000">
                <a:srgbClr val="FF6600"/>
              </a:gs>
            </a:gsLst>
            <a:lin ang="5400000" scaled="1"/>
          </a:gradFill>
          <a:ln w="9525">
            <a:noFill/>
            <a:miter lim="800000"/>
            <a:headEnd/>
            <a:tailEnd/>
          </a:ln>
          <a:effectLst/>
        </p:spPr>
        <p:txBody>
          <a:bodyPr wrap="none" anchor="ctr"/>
          <a:lstStyle/>
          <a:p>
            <a:endParaRPr lang="en-US"/>
          </a:p>
        </p:txBody>
      </p:sp>
      <p:sp>
        <p:nvSpPr>
          <p:cNvPr id="97325" name="Rectangle 45"/>
          <p:cNvSpPr>
            <a:spLocks noChangeAspect="1" noChangeArrowheads="1"/>
          </p:cNvSpPr>
          <p:nvPr/>
        </p:nvSpPr>
        <p:spPr bwMode="auto">
          <a:xfrm>
            <a:off x="1090613" y="2881313"/>
            <a:ext cx="1644650" cy="2887662"/>
          </a:xfrm>
          <a:prstGeom prst="rect">
            <a:avLst/>
          </a:prstGeom>
          <a:gradFill rotWithShape="0">
            <a:gsLst>
              <a:gs pos="0">
                <a:srgbClr val="FFFF00"/>
              </a:gs>
              <a:gs pos="100000">
                <a:srgbClr val="FF6600"/>
              </a:gs>
            </a:gsLst>
            <a:lin ang="5400000" scaled="1"/>
          </a:gradFill>
          <a:ln w="9525">
            <a:noFill/>
            <a:miter lim="800000"/>
            <a:headEnd/>
            <a:tailEnd/>
          </a:ln>
          <a:effectLst/>
        </p:spPr>
        <p:txBody>
          <a:bodyPr wrap="none" anchor="ctr"/>
          <a:lstStyle/>
          <a:p>
            <a:endParaRPr lang="en-US"/>
          </a:p>
        </p:txBody>
      </p:sp>
      <p:sp>
        <p:nvSpPr>
          <p:cNvPr id="97326" name="AutoShape 46"/>
          <p:cNvSpPr>
            <a:spLocks noChangeAspect="1" noChangeArrowheads="1"/>
          </p:cNvSpPr>
          <p:nvPr/>
        </p:nvSpPr>
        <p:spPr bwMode="auto">
          <a:xfrm rot="-464541">
            <a:off x="2535238" y="2671763"/>
            <a:ext cx="179387" cy="222250"/>
          </a:xfrm>
          <a:prstGeom prst="rtTriangle">
            <a:avLst/>
          </a:prstGeom>
          <a:solidFill>
            <a:srgbClr val="FFFF00"/>
          </a:solidFill>
          <a:ln w="9525">
            <a:noFill/>
            <a:miter lim="800000"/>
            <a:headEnd/>
            <a:tailEnd/>
          </a:ln>
          <a:effectLst/>
        </p:spPr>
        <p:txBody>
          <a:bodyPr wrap="none" anchor="ctr"/>
          <a:lstStyle/>
          <a:p>
            <a:pPr algn="ctr"/>
            <a:endParaRPr lang="en-US" sz="2400">
              <a:latin typeface="Times New Roman" charset="0"/>
            </a:endParaRPr>
          </a:p>
        </p:txBody>
      </p:sp>
      <p:sp>
        <p:nvSpPr>
          <p:cNvPr id="97327" name="AutoShape 47"/>
          <p:cNvSpPr>
            <a:spLocks noChangeAspect="1" noChangeArrowheads="1"/>
          </p:cNvSpPr>
          <p:nvPr/>
        </p:nvSpPr>
        <p:spPr bwMode="auto">
          <a:xfrm rot="-421110">
            <a:off x="2427288" y="2587625"/>
            <a:ext cx="133350" cy="144463"/>
          </a:xfrm>
          <a:prstGeom prst="rtTriangle">
            <a:avLst/>
          </a:prstGeom>
          <a:solidFill>
            <a:srgbClr val="FFFF00"/>
          </a:solidFill>
          <a:ln w="9525">
            <a:noFill/>
            <a:miter lim="800000"/>
            <a:headEnd/>
            <a:tailEnd/>
          </a:ln>
          <a:effectLst/>
        </p:spPr>
        <p:txBody>
          <a:bodyPr wrap="none" anchor="ctr"/>
          <a:lstStyle/>
          <a:p>
            <a:pPr algn="ctr"/>
            <a:r>
              <a:rPr lang="en-GB" sz="2400">
                <a:latin typeface="Times New Roman" charset="0"/>
              </a:rPr>
              <a:t> </a:t>
            </a:r>
          </a:p>
        </p:txBody>
      </p:sp>
      <p:sp>
        <p:nvSpPr>
          <p:cNvPr id="97328" name="AutoShape 48"/>
          <p:cNvSpPr>
            <a:spLocks noChangeAspect="1" noChangeArrowheads="1"/>
          </p:cNvSpPr>
          <p:nvPr/>
        </p:nvSpPr>
        <p:spPr bwMode="auto">
          <a:xfrm rot="-743348">
            <a:off x="2276475" y="2476500"/>
            <a:ext cx="131763" cy="144463"/>
          </a:xfrm>
          <a:prstGeom prst="rtTriangle">
            <a:avLst/>
          </a:prstGeom>
          <a:solidFill>
            <a:srgbClr val="FFFF00"/>
          </a:solidFill>
          <a:ln w="9525">
            <a:noFill/>
            <a:miter lim="800000"/>
            <a:headEnd/>
            <a:tailEnd/>
          </a:ln>
          <a:effectLst/>
        </p:spPr>
        <p:txBody>
          <a:bodyPr wrap="none" anchor="ctr"/>
          <a:lstStyle/>
          <a:p>
            <a:pPr algn="ctr"/>
            <a:endParaRPr lang="en-US" sz="2400">
              <a:latin typeface="Times New Roman" charset="0"/>
            </a:endParaRPr>
          </a:p>
        </p:txBody>
      </p:sp>
      <p:sp>
        <p:nvSpPr>
          <p:cNvPr id="97329" name="AutoShape 49"/>
          <p:cNvSpPr>
            <a:spLocks noChangeAspect="1" noChangeArrowheads="1"/>
          </p:cNvSpPr>
          <p:nvPr/>
        </p:nvSpPr>
        <p:spPr bwMode="auto">
          <a:xfrm rot="20280000">
            <a:off x="2111375" y="2379663"/>
            <a:ext cx="133350" cy="144462"/>
          </a:xfrm>
          <a:prstGeom prst="rtTriangle">
            <a:avLst/>
          </a:prstGeom>
          <a:solidFill>
            <a:srgbClr val="FFFF00"/>
          </a:solidFill>
          <a:ln w="9525">
            <a:noFill/>
            <a:miter lim="800000"/>
            <a:headEnd/>
            <a:tailEnd/>
          </a:ln>
          <a:effectLst/>
        </p:spPr>
        <p:txBody>
          <a:bodyPr wrap="none" anchor="ctr"/>
          <a:lstStyle/>
          <a:p>
            <a:pPr algn="ctr"/>
            <a:endParaRPr lang="en-US" sz="2400">
              <a:latin typeface="Times New Roman" charset="0"/>
            </a:endParaRPr>
          </a:p>
        </p:txBody>
      </p:sp>
      <p:sp>
        <p:nvSpPr>
          <p:cNvPr id="97330" name="AutoShape 50"/>
          <p:cNvSpPr>
            <a:spLocks noChangeAspect="1" noChangeArrowheads="1"/>
          </p:cNvSpPr>
          <p:nvPr/>
        </p:nvSpPr>
        <p:spPr bwMode="auto">
          <a:xfrm rot="-1427124">
            <a:off x="1938338" y="2298700"/>
            <a:ext cx="133350" cy="144463"/>
          </a:xfrm>
          <a:prstGeom prst="rtTriangle">
            <a:avLst/>
          </a:prstGeom>
          <a:solidFill>
            <a:srgbClr val="FFFF00"/>
          </a:solidFill>
          <a:ln w="9525">
            <a:noFill/>
            <a:miter lim="800000"/>
            <a:headEnd/>
            <a:tailEnd/>
          </a:ln>
          <a:effectLst/>
        </p:spPr>
        <p:txBody>
          <a:bodyPr wrap="none" anchor="ctr"/>
          <a:lstStyle/>
          <a:p>
            <a:pPr algn="ctr"/>
            <a:endParaRPr lang="en-US" sz="2400">
              <a:latin typeface="Times New Roman" charset="0"/>
            </a:endParaRPr>
          </a:p>
        </p:txBody>
      </p:sp>
      <p:sp>
        <p:nvSpPr>
          <p:cNvPr id="97331" name="AutoShape 51"/>
          <p:cNvSpPr>
            <a:spLocks noChangeAspect="1" noChangeArrowheads="1"/>
          </p:cNvSpPr>
          <p:nvPr/>
        </p:nvSpPr>
        <p:spPr bwMode="auto">
          <a:xfrm rot="18562006">
            <a:off x="1391444" y="2147094"/>
            <a:ext cx="133350" cy="144462"/>
          </a:xfrm>
          <a:prstGeom prst="rtTriangle">
            <a:avLst/>
          </a:prstGeom>
          <a:solidFill>
            <a:srgbClr val="FFFF00"/>
          </a:solidFill>
          <a:ln w="9525">
            <a:noFill/>
            <a:miter lim="800000"/>
            <a:headEnd/>
            <a:tailEnd/>
          </a:ln>
          <a:effectLst/>
        </p:spPr>
        <p:txBody>
          <a:bodyPr vert="eaVert" wrap="none" anchor="ctr"/>
          <a:lstStyle/>
          <a:p>
            <a:pPr algn="ctr"/>
            <a:endParaRPr lang="en-US" sz="2400">
              <a:latin typeface="Times New Roman" charset="0"/>
            </a:endParaRPr>
          </a:p>
        </p:txBody>
      </p:sp>
      <p:sp>
        <p:nvSpPr>
          <p:cNvPr id="97332" name="AutoShape 52"/>
          <p:cNvSpPr>
            <a:spLocks noChangeAspect="1" noChangeArrowheads="1"/>
          </p:cNvSpPr>
          <p:nvPr/>
        </p:nvSpPr>
        <p:spPr bwMode="auto">
          <a:xfrm rot="19750671">
            <a:off x="1574800" y="2170113"/>
            <a:ext cx="133350" cy="144462"/>
          </a:xfrm>
          <a:prstGeom prst="rtTriangle">
            <a:avLst/>
          </a:prstGeom>
          <a:solidFill>
            <a:srgbClr val="FFFF00"/>
          </a:solidFill>
          <a:ln w="9525">
            <a:noFill/>
            <a:miter lim="800000"/>
            <a:headEnd/>
            <a:tailEnd/>
          </a:ln>
          <a:effectLst/>
        </p:spPr>
        <p:txBody>
          <a:bodyPr wrap="none" anchor="ctr"/>
          <a:lstStyle/>
          <a:p>
            <a:pPr algn="ctr"/>
            <a:endParaRPr lang="en-US" sz="2400">
              <a:latin typeface="Times New Roman" charset="0"/>
            </a:endParaRPr>
          </a:p>
        </p:txBody>
      </p:sp>
      <p:sp>
        <p:nvSpPr>
          <p:cNvPr id="97333" name="AutoShape 53"/>
          <p:cNvSpPr>
            <a:spLocks noChangeAspect="1" noChangeArrowheads="1"/>
          </p:cNvSpPr>
          <p:nvPr/>
        </p:nvSpPr>
        <p:spPr bwMode="auto">
          <a:xfrm rot="19908442">
            <a:off x="1752600" y="2228850"/>
            <a:ext cx="133350" cy="142875"/>
          </a:xfrm>
          <a:prstGeom prst="rtTriangle">
            <a:avLst/>
          </a:prstGeom>
          <a:solidFill>
            <a:srgbClr val="FFFF00"/>
          </a:solidFill>
          <a:ln w="9525">
            <a:noFill/>
            <a:miter lim="800000"/>
            <a:headEnd/>
            <a:tailEnd/>
          </a:ln>
          <a:effectLst/>
        </p:spPr>
        <p:txBody>
          <a:bodyPr wrap="none" anchor="ctr"/>
          <a:lstStyle/>
          <a:p>
            <a:pPr algn="ctr"/>
            <a:endParaRPr lang="en-US" sz="2400">
              <a:latin typeface="Times New Roman" charset="0"/>
            </a:endParaRPr>
          </a:p>
        </p:txBody>
      </p:sp>
      <p:sp>
        <p:nvSpPr>
          <p:cNvPr id="97334" name="AutoShape 54"/>
          <p:cNvSpPr>
            <a:spLocks noChangeAspect="1" noChangeArrowheads="1"/>
          </p:cNvSpPr>
          <p:nvPr/>
        </p:nvSpPr>
        <p:spPr bwMode="auto">
          <a:xfrm rot="18783944">
            <a:off x="1191419" y="2159794"/>
            <a:ext cx="133350" cy="144462"/>
          </a:xfrm>
          <a:prstGeom prst="rtTriangle">
            <a:avLst/>
          </a:prstGeom>
          <a:solidFill>
            <a:srgbClr val="FFFF00"/>
          </a:solidFill>
          <a:ln w="9525">
            <a:noFill/>
            <a:miter lim="800000"/>
            <a:headEnd/>
            <a:tailEnd/>
          </a:ln>
          <a:effectLst/>
        </p:spPr>
        <p:txBody>
          <a:bodyPr vert="eaVert" wrap="none" anchor="ctr"/>
          <a:lstStyle/>
          <a:p>
            <a:pPr algn="ctr"/>
            <a:endParaRPr lang="en-US" sz="2400">
              <a:latin typeface="Times New Roman" charset="0"/>
            </a:endParaRPr>
          </a:p>
        </p:txBody>
      </p:sp>
      <p:sp>
        <p:nvSpPr>
          <p:cNvPr id="97335" name="Rectangle 55"/>
          <p:cNvSpPr>
            <a:spLocks noChangeAspect="1" noChangeArrowheads="1"/>
          </p:cNvSpPr>
          <p:nvPr/>
        </p:nvSpPr>
        <p:spPr bwMode="auto">
          <a:xfrm>
            <a:off x="1090613" y="2720975"/>
            <a:ext cx="1471612" cy="179388"/>
          </a:xfrm>
          <a:prstGeom prst="rect">
            <a:avLst/>
          </a:prstGeom>
          <a:solidFill>
            <a:srgbClr val="FFFF00"/>
          </a:solidFill>
          <a:ln w="9525">
            <a:noFill/>
            <a:miter lim="800000"/>
            <a:headEnd/>
            <a:tailEnd/>
          </a:ln>
          <a:effectLst/>
        </p:spPr>
        <p:txBody>
          <a:bodyPr wrap="none" anchor="ctr"/>
          <a:lstStyle/>
          <a:p>
            <a:endParaRPr lang="en-US"/>
          </a:p>
        </p:txBody>
      </p:sp>
      <p:sp>
        <p:nvSpPr>
          <p:cNvPr id="97336" name="Rectangle 56"/>
          <p:cNvSpPr>
            <a:spLocks noChangeAspect="1" noChangeArrowheads="1"/>
          </p:cNvSpPr>
          <p:nvPr/>
        </p:nvSpPr>
        <p:spPr bwMode="auto">
          <a:xfrm>
            <a:off x="1090613" y="2616200"/>
            <a:ext cx="1350962" cy="114300"/>
          </a:xfrm>
          <a:prstGeom prst="rect">
            <a:avLst/>
          </a:prstGeom>
          <a:solidFill>
            <a:srgbClr val="FFFF00"/>
          </a:solidFill>
          <a:ln w="9525">
            <a:noFill/>
            <a:miter lim="800000"/>
            <a:headEnd/>
            <a:tailEnd/>
          </a:ln>
          <a:effectLst/>
        </p:spPr>
        <p:txBody>
          <a:bodyPr wrap="none" anchor="ctr"/>
          <a:lstStyle/>
          <a:p>
            <a:endParaRPr lang="en-US"/>
          </a:p>
        </p:txBody>
      </p:sp>
      <p:sp>
        <p:nvSpPr>
          <p:cNvPr id="97337" name="Rectangle 57"/>
          <p:cNvSpPr>
            <a:spLocks noChangeAspect="1" noChangeArrowheads="1"/>
          </p:cNvSpPr>
          <p:nvPr/>
        </p:nvSpPr>
        <p:spPr bwMode="auto">
          <a:xfrm>
            <a:off x="1090613" y="2501900"/>
            <a:ext cx="1165225" cy="125413"/>
          </a:xfrm>
          <a:prstGeom prst="rect">
            <a:avLst/>
          </a:prstGeom>
          <a:solidFill>
            <a:srgbClr val="FFFF00"/>
          </a:solidFill>
          <a:ln w="9525">
            <a:noFill/>
            <a:miter lim="800000"/>
            <a:headEnd/>
            <a:tailEnd/>
          </a:ln>
          <a:effectLst/>
        </p:spPr>
        <p:txBody>
          <a:bodyPr wrap="none" anchor="ctr"/>
          <a:lstStyle/>
          <a:p>
            <a:endParaRPr lang="en-US"/>
          </a:p>
        </p:txBody>
      </p:sp>
      <p:sp>
        <p:nvSpPr>
          <p:cNvPr id="97338" name="Rectangle 58"/>
          <p:cNvSpPr>
            <a:spLocks noChangeAspect="1" noChangeArrowheads="1"/>
          </p:cNvSpPr>
          <p:nvPr/>
        </p:nvSpPr>
        <p:spPr bwMode="auto">
          <a:xfrm>
            <a:off x="1090613" y="2387600"/>
            <a:ext cx="912812" cy="114300"/>
          </a:xfrm>
          <a:prstGeom prst="rect">
            <a:avLst/>
          </a:prstGeom>
          <a:solidFill>
            <a:srgbClr val="FFFF00"/>
          </a:solidFill>
          <a:ln w="9525">
            <a:noFill/>
            <a:miter lim="800000"/>
            <a:headEnd/>
            <a:tailEnd/>
          </a:ln>
          <a:effectLst/>
        </p:spPr>
        <p:txBody>
          <a:bodyPr wrap="none" anchor="ctr"/>
          <a:lstStyle/>
          <a:p>
            <a:endParaRPr lang="en-US"/>
          </a:p>
        </p:txBody>
      </p:sp>
      <p:sp>
        <p:nvSpPr>
          <p:cNvPr id="97339" name="Rectangle 59"/>
          <p:cNvSpPr>
            <a:spLocks noChangeAspect="1" noChangeArrowheads="1"/>
          </p:cNvSpPr>
          <p:nvPr/>
        </p:nvSpPr>
        <p:spPr bwMode="auto">
          <a:xfrm>
            <a:off x="1090613" y="2274888"/>
            <a:ext cx="612775" cy="112712"/>
          </a:xfrm>
          <a:prstGeom prst="rect">
            <a:avLst/>
          </a:prstGeom>
          <a:solidFill>
            <a:srgbClr val="FFFF00"/>
          </a:solidFill>
          <a:ln w="9525">
            <a:noFill/>
            <a:miter lim="800000"/>
            <a:headEnd/>
            <a:tailEnd/>
          </a:ln>
          <a:effectLst/>
        </p:spPr>
        <p:txBody>
          <a:bodyPr wrap="none" anchor="ctr"/>
          <a:lstStyle/>
          <a:p>
            <a:endParaRPr lang="en-US"/>
          </a:p>
        </p:txBody>
      </p:sp>
      <p:sp>
        <p:nvSpPr>
          <p:cNvPr id="97340" name="Rectangle 60"/>
          <p:cNvSpPr>
            <a:spLocks noChangeAspect="1" noChangeArrowheads="1"/>
          </p:cNvSpPr>
          <p:nvPr/>
        </p:nvSpPr>
        <p:spPr bwMode="auto">
          <a:xfrm rot="1171693">
            <a:off x="1554163" y="2379663"/>
            <a:ext cx="717550" cy="112712"/>
          </a:xfrm>
          <a:prstGeom prst="rect">
            <a:avLst/>
          </a:prstGeom>
          <a:solidFill>
            <a:srgbClr val="FFFF00"/>
          </a:solidFill>
          <a:ln w="9525">
            <a:noFill/>
            <a:miter lim="800000"/>
            <a:headEnd/>
            <a:tailEnd/>
          </a:ln>
          <a:effectLst/>
        </p:spPr>
        <p:txBody>
          <a:bodyPr wrap="none" anchor="ctr"/>
          <a:lstStyle/>
          <a:p>
            <a:endParaRPr lang="en-US"/>
          </a:p>
        </p:txBody>
      </p:sp>
      <p:sp>
        <p:nvSpPr>
          <p:cNvPr id="97341" name="Rectangle 61"/>
          <p:cNvSpPr>
            <a:spLocks noChangeAspect="1" noChangeArrowheads="1"/>
          </p:cNvSpPr>
          <p:nvPr/>
        </p:nvSpPr>
        <p:spPr bwMode="auto">
          <a:xfrm rot="1171693">
            <a:off x="2200275" y="2514600"/>
            <a:ext cx="104775" cy="112713"/>
          </a:xfrm>
          <a:prstGeom prst="rect">
            <a:avLst/>
          </a:prstGeom>
          <a:solidFill>
            <a:srgbClr val="FFFF00"/>
          </a:solidFill>
          <a:ln w="9525">
            <a:noFill/>
            <a:miter lim="800000"/>
            <a:headEnd/>
            <a:tailEnd/>
          </a:ln>
          <a:effectLst/>
        </p:spPr>
        <p:txBody>
          <a:bodyPr wrap="none" anchor="ctr"/>
          <a:lstStyle/>
          <a:p>
            <a:endParaRPr lang="en-US"/>
          </a:p>
        </p:txBody>
      </p:sp>
      <p:sp>
        <p:nvSpPr>
          <p:cNvPr id="97342" name="Rectangle 62"/>
          <p:cNvSpPr>
            <a:spLocks noChangeAspect="1" noChangeArrowheads="1"/>
          </p:cNvSpPr>
          <p:nvPr/>
        </p:nvSpPr>
        <p:spPr bwMode="auto">
          <a:xfrm rot="1171693">
            <a:off x="1582738" y="2287588"/>
            <a:ext cx="382587" cy="114300"/>
          </a:xfrm>
          <a:prstGeom prst="rect">
            <a:avLst/>
          </a:prstGeom>
          <a:solidFill>
            <a:srgbClr val="FFFF00"/>
          </a:solidFill>
          <a:ln w="9525">
            <a:noFill/>
            <a:miter lim="800000"/>
            <a:headEnd/>
            <a:tailEnd/>
          </a:ln>
          <a:effectLst/>
        </p:spPr>
        <p:txBody>
          <a:bodyPr wrap="none" anchor="ctr"/>
          <a:lstStyle/>
          <a:p>
            <a:endParaRPr lang="en-US"/>
          </a:p>
        </p:txBody>
      </p:sp>
      <p:sp>
        <p:nvSpPr>
          <p:cNvPr id="97343" name="Rectangle 63"/>
          <p:cNvSpPr>
            <a:spLocks noChangeAspect="1" noChangeArrowheads="1"/>
          </p:cNvSpPr>
          <p:nvPr/>
        </p:nvSpPr>
        <p:spPr bwMode="auto">
          <a:xfrm rot="196080">
            <a:off x="1998663" y="2413000"/>
            <a:ext cx="104775" cy="103188"/>
          </a:xfrm>
          <a:prstGeom prst="rect">
            <a:avLst/>
          </a:prstGeom>
          <a:solidFill>
            <a:srgbClr val="FFFF00"/>
          </a:solidFill>
          <a:ln w="9525">
            <a:noFill/>
            <a:miter lim="800000"/>
            <a:headEnd/>
            <a:tailEnd/>
          </a:ln>
          <a:effectLst/>
        </p:spPr>
        <p:txBody>
          <a:bodyPr wrap="none" anchor="ctr"/>
          <a:lstStyle/>
          <a:p>
            <a:endParaRPr lang="en-US"/>
          </a:p>
        </p:txBody>
      </p:sp>
      <p:sp>
        <p:nvSpPr>
          <p:cNvPr id="97344" name="Rectangle 64"/>
          <p:cNvSpPr>
            <a:spLocks noChangeAspect="1" noChangeArrowheads="1"/>
          </p:cNvSpPr>
          <p:nvPr/>
        </p:nvSpPr>
        <p:spPr bwMode="auto">
          <a:xfrm rot="196080">
            <a:off x="2320925" y="2603500"/>
            <a:ext cx="103188" cy="104775"/>
          </a:xfrm>
          <a:prstGeom prst="rect">
            <a:avLst/>
          </a:prstGeom>
          <a:solidFill>
            <a:srgbClr val="FFFF00"/>
          </a:solidFill>
          <a:ln w="9525">
            <a:noFill/>
            <a:miter lim="800000"/>
            <a:headEnd/>
            <a:tailEnd/>
          </a:ln>
          <a:effectLst/>
        </p:spPr>
        <p:txBody>
          <a:bodyPr wrap="none" anchor="ctr"/>
          <a:lstStyle/>
          <a:p>
            <a:endParaRPr lang="en-US"/>
          </a:p>
        </p:txBody>
      </p:sp>
      <p:sp>
        <p:nvSpPr>
          <p:cNvPr id="97345" name="Rectangle 65"/>
          <p:cNvSpPr>
            <a:spLocks noChangeAspect="1" noChangeArrowheads="1"/>
          </p:cNvSpPr>
          <p:nvPr/>
        </p:nvSpPr>
        <p:spPr bwMode="auto">
          <a:xfrm rot="196080">
            <a:off x="1474788" y="2225675"/>
            <a:ext cx="104775" cy="104775"/>
          </a:xfrm>
          <a:prstGeom prst="rect">
            <a:avLst/>
          </a:prstGeom>
          <a:solidFill>
            <a:srgbClr val="FFFF00"/>
          </a:solidFill>
          <a:ln w="9525">
            <a:noFill/>
            <a:miter lim="800000"/>
            <a:headEnd/>
            <a:tailEnd/>
          </a:ln>
          <a:effectLst/>
        </p:spPr>
        <p:txBody>
          <a:bodyPr wrap="none" anchor="ctr"/>
          <a:lstStyle/>
          <a:p>
            <a:endParaRPr lang="en-US"/>
          </a:p>
        </p:txBody>
      </p:sp>
      <p:sp>
        <p:nvSpPr>
          <p:cNvPr id="97346" name="Rectangle 66"/>
          <p:cNvSpPr>
            <a:spLocks noChangeAspect="1" noChangeArrowheads="1"/>
          </p:cNvSpPr>
          <p:nvPr/>
        </p:nvSpPr>
        <p:spPr bwMode="auto">
          <a:xfrm rot="196080">
            <a:off x="1309688" y="2219325"/>
            <a:ext cx="104775" cy="104775"/>
          </a:xfrm>
          <a:prstGeom prst="rect">
            <a:avLst/>
          </a:prstGeom>
          <a:solidFill>
            <a:srgbClr val="FFFF00"/>
          </a:solidFill>
          <a:ln w="9525">
            <a:noFill/>
            <a:miter lim="800000"/>
            <a:headEnd/>
            <a:tailEnd/>
          </a:ln>
          <a:effectLst/>
        </p:spPr>
        <p:txBody>
          <a:bodyPr wrap="none" anchor="ctr"/>
          <a:lstStyle/>
          <a:p>
            <a:endParaRPr lang="en-US"/>
          </a:p>
        </p:txBody>
      </p:sp>
      <p:sp>
        <p:nvSpPr>
          <p:cNvPr id="97347" name="Rectangle 67"/>
          <p:cNvSpPr>
            <a:spLocks noChangeAspect="1" noChangeArrowheads="1"/>
          </p:cNvSpPr>
          <p:nvPr/>
        </p:nvSpPr>
        <p:spPr bwMode="auto">
          <a:xfrm>
            <a:off x="1090613" y="2222500"/>
            <a:ext cx="500062" cy="112713"/>
          </a:xfrm>
          <a:prstGeom prst="rect">
            <a:avLst/>
          </a:prstGeom>
          <a:solidFill>
            <a:srgbClr val="FFFF00"/>
          </a:solidFill>
          <a:ln w="9525">
            <a:noFill/>
            <a:miter lim="800000"/>
            <a:headEnd/>
            <a:tailEnd/>
          </a:ln>
          <a:effectLst/>
        </p:spPr>
        <p:txBody>
          <a:bodyPr wrap="none" anchor="ctr"/>
          <a:lstStyle/>
          <a:p>
            <a:endParaRPr lang="en-US"/>
          </a:p>
        </p:txBody>
      </p:sp>
      <p:sp>
        <p:nvSpPr>
          <p:cNvPr id="97348" name="Line 68"/>
          <p:cNvSpPr>
            <a:spLocks noChangeAspect="1" noChangeShapeType="1"/>
          </p:cNvSpPr>
          <p:nvPr/>
        </p:nvSpPr>
        <p:spPr bwMode="auto">
          <a:xfrm>
            <a:off x="1077913" y="2197100"/>
            <a:ext cx="0" cy="3582988"/>
          </a:xfrm>
          <a:prstGeom prst="line">
            <a:avLst/>
          </a:prstGeom>
          <a:noFill/>
          <a:ln w="31750">
            <a:solidFill>
              <a:schemeClr val="bg1"/>
            </a:solidFill>
            <a:round/>
            <a:headEnd/>
            <a:tailEnd/>
          </a:ln>
          <a:effectLst/>
        </p:spPr>
        <p:txBody>
          <a:bodyPr wrap="none" anchor="ctr"/>
          <a:lstStyle/>
          <a:p>
            <a:endParaRPr lang="en-US"/>
          </a:p>
        </p:txBody>
      </p:sp>
      <p:sp>
        <p:nvSpPr>
          <p:cNvPr id="97349" name="AutoShape 69"/>
          <p:cNvSpPr>
            <a:spLocks noChangeAspect="1" noChangeArrowheads="1"/>
          </p:cNvSpPr>
          <p:nvPr/>
        </p:nvSpPr>
        <p:spPr bwMode="auto">
          <a:xfrm>
            <a:off x="4089400" y="4403725"/>
            <a:ext cx="238125" cy="282575"/>
          </a:xfrm>
          <a:prstGeom prst="rtTriangle">
            <a:avLst/>
          </a:prstGeom>
          <a:solidFill>
            <a:srgbClr val="00FFFF"/>
          </a:solidFill>
          <a:ln w="9525">
            <a:noFill/>
            <a:miter lim="800000"/>
            <a:headEnd/>
            <a:tailEnd/>
          </a:ln>
          <a:effectLst/>
        </p:spPr>
        <p:txBody>
          <a:bodyPr wrap="none" anchor="ctr"/>
          <a:lstStyle/>
          <a:p>
            <a:endParaRPr lang="en-US"/>
          </a:p>
        </p:txBody>
      </p:sp>
      <p:sp>
        <p:nvSpPr>
          <p:cNvPr id="97350" name="AutoShape 70"/>
          <p:cNvSpPr>
            <a:spLocks noChangeAspect="1" noChangeArrowheads="1"/>
          </p:cNvSpPr>
          <p:nvPr/>
        </p:nvSpPr>
        <p:spPr bwMode="auto">
          <a:xfrm>
            <a:off x="3832225" y="4084638"/>
            <a:ext cx="261938" cy="323850"/>
          </a:xfrm>
          <a:prstGeom prst="rtTriangle">
            <a:avLst/>
          </a:prstGeom>
          <a:solidFill>
            <a:srgbClr val="FFFF00"/>
          </a:solidFill>
          <a:ln w="9525">
            <a:noFill/>
            <a:miter lim="800000"/>
            <a:headEnd/>
            <a:tailEnd/>
          </a:ln>
          <a:effectLst/>
        </p:spPr>
        <p:txBody>
          <a:bodyPr wrap="none" anchor="ctr"/>
          <a:lstStyle/>
          <a:p>
            <a:endParaRPr lang="en-US"/>
          </a:p>
        </p:txBody>
      </p:sp>
      <p:sp>
        <p:nvSpPr>
          <p:cNvPr id="97351" name="AutoShape 71"/>
          <p:cNvSpPr>
            <a:spLocks noChangeAspect="1" noChangeArrowheads="1"/>
          </p:cNvSpPr>
          <p:nvPr/>
        </p:nvSpPr>
        <p:spPr bwMode="auto">
          <a:xfrm rot="-496225">
            <a:off x="4565650" y="4935538"/>
            <a:ext cx="177800" cy="222250"/>
          </a:xfrm>
          <a:prstGeom prst="rtTriangle">
            <a:avLst/>
          </a:prstGeom>
          <a:solidFill>
            <a:srgbClr val="FFFF00"/>
          </a:solidFill>
          <a:ln w="9525">
            <a:noFill/>
            <a:miter lim="800000"/>
            <a:headEnd/>
            <a:tailEnd/>
          </a:ln>
          <a:effectLst/>
        </p:spPr>
        <p:txBody>
          <a:bodyPr wrap="none" anchor="ctr"/>
          <a:lstStyle/>
          <a:p>
            <a:endParaRPr lang="en-US"/>
          </a:p>
        </p:txBody>
      </p:sp>
      <p:sp>
        <p:nvSpPr>
          <p:cNvPr id="97352" name="AutoShape 72"/>
          <p:cNvSpPr>
            <a:spLocks noChangeAspect="1" noChangeArrowheads="1"/>
          </p:cNvSpPr>
          <p:nvPr/>
        </p:nvSpPr>
        <p:spPr bwMode="auto">
          <a:xfrm>
            <a:off x="4725988" y="5121275"/>
            <a:ext cx="179387" cy="127000"/>
          </a:xfrm>
          <a:prstGeom prst="rtTriangle">
            <a:avLst/>
          </a:prstGeom>
          <a:solidFill>
            <a:srgbClr val="FFFF00"/>
          </a:solidFill>
          <a:ln w="9525">
            <a:noFill/>
            <a:miter lim="800000"/>
            <a:headEnd/>
            <a:tailEnd/>
          </a:ln>
          <a:effectLst/>
        </p:spPr>
        <p:txBody>
          <a:bodyPr wrap="none" anchor="ctr"/>
          <a:lstStyle/>
          <a:p>
            <a:endParaRPr lang="en-US"/>
          </a:p>
        </p:txBody>
      </p:sp>
      <p:sp>
        <p:nvSpPr>
          <p:cNvPr id="97353" name="AutoShape 73"/>
          <p:cNvSpPr>
            <a:spLocks noChangeAspect="1" noChangeArrowheads="1"/>
          </p:cNvSpPr>
          <p:nvPr/>
        </p:nvSpPr>
        <p:spPr bwMode="auto">
          <a:xfrm>
            <a:off x="4891088" y="5241925"/>
            <a:ext cx="179387" cy="127000"/>
          </a:xfrm>
          <a:prstGeom prst="rtTriangle">
            <a:avLst/>
          </a:prstGeom>
          <a:solidFill>
            <a:srgbClr val="FFFF00"/>
          </a:solidFill>
          <a:ln w="9525">
            <a:noFill/>
            <a:miter lim="800000"/>
            <a:headEnd/>
            <a:tailEnd/>
          </a:ln>
          <a:effectLst/>
        </p:spPr>
        <p:txBody>
          <a:bodyPr wrap="none" anchor="ctr"/>
          <a:lstStyle/>
          <a:p>
            <a:endParaRPr lang="en-US"/>
          </a:p>
        </p:txBody>
      </p:sp>
      <p:sp>
        <p:nvSpPr>
          <p:cNvPr id="97354" name="AutoShape 74"/>
          <p:cNvSpPr>
            <a:spLocks noChangeAspect="1" noChangeArrowheads="1"/>
          </p:cNvSpPr>
          <p:nvPr/>
        </p:nvSpPr>
        <p:spPr bwMode="auto">
          <a:xfrm>
            <a:off x="4313238" y="4670425"/>
            <a:ext cx="274637" cy="311150"/>
          </a:xfrm>
          <a:prstGeom prst="rtTriangle">
            <a:avLst/>
          </a:prstGeom>
          <a:solidFill>
            <a:srgbClr val="FFFF00"/>
          </a:solidFill>
          <a:ln w="9525">
            <a:noFill/>
            <a:miter lim="800000"/>
            <a:headEnd/>
            <a:tailEnd/>
          </a:ln>
          <a:effectLst/>
        </p:spPr>
        <p:txBody>
          <a:bodyPr wrap="none" anchor="ctr"/>
          <a:lstStyle/>
          <a:p>
            <a:endParaRPr lang="en-US"/>
          </a:p>
        </p:txBody>
      </p:sp>
      <p:sp>
        <p:nvSpPr>
          <p:cNvPr id="97355" name="AutoShape 75"/>
          <p:cNvSpPr>
            <a:spLocks noChangeAspect="1" noChangeArrowheads="1"/>
          </p:cNvSpPr>
          <p:nvPr/>
        </p:nvSpPr>
        <p:spPr bwMode="auto">
          <a:xfrm rot="-652553">
            <a:off x="5262563" y="5454650"/>
            <a:ext cx="174625" cy="104775"/>
          </a:xfrm>
          <a:prstGeom prst="rtTriangle">
            <a:avLst/>
          </a:prstGeom>
          <a:solidFill>
            <a:srgbClr val="00FFFF"/>
          </a:solidFill>
          <a:ln w="9525">
            <a:noFill/>
            <a:miter lim="800000"/>
            <a:headEnd/>
            <a:tailEnd/>
          </a:ln>
          <a:effectLst/>
        </p:spPr>
        <p:txBody>
          <a:bodyPr wrap="none" anchor="ctr"/>
          <a:lstStyle/>
          <a:p>
            <a:endParaRPr lang="en-US"/>
          </a:p>
        </p:txBody>
      </p:sp>
      <p:sp>
        <p:nvSpPr>
          <p:cNvPr id="97356" name="AutoShape 76"/>
          <p:cNvSpPr>
            <a:spLocks noChangeAspect="1" noChangeArrowheads="1"/>
          </p:cNvSpPr>
          <p:nvPr/>
        </p:nvSpPr>
        <p:spPr bwMode="auto">
          <a:xfrm rot="-1112325">
            <a:off x="5437188" y="5507038"/>
            <a:ext cx="200025" cy="104775"/>
          </a:xfrm>
          <a:prstGeom prst="rtTriangle">
            <a:avLst/>
          </a:prstGeom>
          <a:solidFill>
            <a:srgbClr val="00FFFF"/>
          </a:solidFill>
          <a:ln w="9525">
            <a:noFill/>
            <a:miter lim="800000"/>
            <a:headEnd/>
            <a:tailEnd/>
          </a:ln>
          <a:effectLst/>
        </p:spPr>
        <p:txBody>
          <a:bodyPr wrap="none" anchor="ctr"/>
          <a:lstStyle/>
          <a:p>
            <a:endParaRPr lang="en-US"/>
          </a:p>
        </p:txBody>
      </p:sp>
      <p:sp>
        <p:nvSpPr>
          <p:cNvPr id="97357" name="AutoShape 77"/>
          <p:cNvSpPr>
            <a:spLocks noChangeAspect="1" noChangeArrowheads="1"/>
          </p:cNvSpPr>
          <p:nvPr/>
        </p:nvSpPr>
        <p:spPr bwMode="auto">
          <a:xfrm>
            <a:off x="5057775" y="5367338"/>
            <a:ext cx="239713" cy="122237"/>
          </a:xfrm>
          <a:prstGeom prst="rtTriangle">
            <a:avLst/>
          </a:prstGeom>
          <a:solidFill>
            <a:srgbClr val="00FFFF"/>
          </a:solidFill>
          <a:ln w="9525">
            <a:noFill/>
            <a:miter lim="800000"/>
            <a:headEnd/>
            <a:tailEnd/>
          </a:ln>
          <a:effectLst/>
        </p:spPr>
        <p:txBody>
          <a:bodyPr wrap="none" anchor="ctr"/>
          <a:lstStyle/>
          <a:p>
            <a:endParaRPr lang="en-US"/>
          </a:p>
        </p:txBody>
      </p:sp>
      <p:sp>
        <p:nvSpPr>
          <p:cNvPr id="97358" name="Rectangle 78"/>
          <p:cNvSpPr>
            <a:spLocks noChangeArrowheads="1"/>
          </p:cNvSpPr>
          <p:nvPr/>
        </p:nvSpPr>
        <p:spPr bwMode="auto">
          <a:xfrm rot="-5393680">
            <a:off x="4339431" y="5364957"/>
            <a:ext cx="631825" cy="160338"/>
          </a:xfrm>
          <a:prstGeom prst="rect">
            <a:avLst/>
          </a:prstGeom>
          <a:gradFill rotWithShape="0">
            <a:gsLst>
              <a:gs pos="0">
                <a:srgbClr val="FFFF00"/>
              </a:gs>
              <a:gs pos="100000">
                <a:srgbClr val="FF6600"/>
              </a:gs>
            </a:gsLst>
            <a:lin ang="5400000" scaled="1"/>
          </a:gradFill>
          <a:ln w="9525">
            <a:noFill/>
            <a:miter lim="800000"/>
            <a:headEnd/>
            <a:tailEnd/>
          </a:ln>
          <a:effectLst/>
        </p:spPr>
        <p:txBody>
          <a:bodyPr wrap="none" anchor="ctr"/>
          <a:lstStyle/>
          <a:p>
            <a:endParaRPr lang="en-US"/>
          </a:p>
        </p:txBody>
      </p:sp>
      <p:sp>
        <p:nvSpPr>
          <p:cNvPr id="97359" name="Rectangle 79"/>
          <p:cNvSpPr>
            <a:spLocks noChangeArrowheads="1"/>
          </p:cNvSpPr>
          <p:nvPr/>
        </p:nvSpPr>
        <p:spPr bwMode="auto">
          <a:xfrm rot="-5393680">
            <a:off x="4055269" y="5241131"/>
            <a:ext cx="781050" cy="261938"/>
          </a:xfrm>
          <a:prstGeom prst="rect">
            <a:avLst/>
          </a:prstGeom>
          <a:gradFill rotWithShape="0">
            <a:gsLst>
              <a:gs pos="0">
                <a:srgbClr val="FFFF00"/>
              </a:gs>
              <a:gs pos="100000">
                <a:srgbClr val="FF6600"/>
              </a:gs>
            </a:gsLst>
            <a:lin ang="5400000" scaled="1"/>
          </a:gradFill>
          <a:ln w="9525">
            <a:noFill/>
            <a:miter lim="800000"/>
            <a:headEnd/>
            <a:tailEnd/>
          </a:ln>
          <a:effectLst/>
        </p:spPr>
        <p:txBody>
          <a:bodyPr wrap="none" anchor="ctr"/>
          <a:lstStyle/>
          <a:p>
            <a:endParaRPr lang="en-US"/>
          </a:p>
        </p:txBody>
      </p:sp>
      <p:sp>
        <p:nvSpPr>
          <p:cNvPr id="97360" name="Rectangle 80"/>
          <p:cNvSpPr>
            <a:spLocks noChangeArrowheads="1"/>
          </p:cNvSpPr>
          <p:nvPr/>
        </p:nvSpPr>
        <p:spPr bwMode="auto">
          <a:xfrm rot="-5393680">
            <a:off x="4553744" y="5422107"/>
            <a:ext cx="523875" cy="160337"/>
          </a:xfrm>
          <a:prstGeom prst="rect">
            <a:avLst/>
          </a:prstGeom>
          <a:gradFill rotWithShape="0">
            <a:gsLst>
              <a:gs pos="0">
                <a:srgbClr val="FFFF00"/>
              </a:gs>
              <a:gs pos="100000">
                <a:srgbClr val="FF6600"/>
              </a:gs>
            </a:gsLst>
            <a:lin ang="5400000" scaled="1"/>
          </a:gradFill>
          <a:ln w="9525">
            <a:noFill/>
            <a:miter lim="800000"/>
            <a:headEnd/>
            <a:tailEnd/>
          </a:ln>
          <a:effectLst/>
        </p:spPr>
        <p:txBody>
          <a:bodyPr wrap="none" anchor="ctr"/>
          <a:lstStyle/>
          <a:p>
            <a:endParaRPr lang="en-US"/>
          </a:p>
        </p:txBody>
      </p:sp>
      <p:sp>
        <p:nvSpPr>
          <p:cNvPr id="97361" name="Rectangle 81"/>
          <p:cNvSpPr>
            <a:spLocks noChangeArrowheads="1"/>
          </p:cNvSpPr>
          <p:nvPr/>
        </p:nvSpPr>
        <p:spPr bwMode="auto">
          <a:xfrm rot="-5393680">
            <a:off x="4777582" y="5469731"/>
            <a:ext cx="393700" cy="185737"/>
          </a:xfrm>
          <a:prstGeom prst="rect">
            <a:avLst/>
          </a:prstGeom>
          <a:gradFill rotWithShape="0">
            <a:gsLst>
              <a:gs pos="0">
                <a:srgbClr val="FFFF00"/>
              </a:gs>
              <a:gs pos="100000">
                <a:srgbClr val="FF6600"/>
              </a:gs>
            </a:gsLst>
            <a:lin ang="5400000" scaled="1"/>
          </a:gradFill>
          <a:ln w="9525">
            <a:noFill/>
            <a:miter lim="800000"/>
            <a:headEnd/>
            <a:tailEnd/>
          </a:ln>
          <a:effectLst/>
        </p:spPr>
        <p:txBody>
          <a:bodyPr vert="eaVert" wrap="none" anchor="ctr"/>
          <a:lstStyle/>
          <a:p>
            <a:pPr algn="ctr"/>
            <a:endParaRPr lang="en-US" sz="2000" baseline="30000">
              <a:solidFill>
                <a:schemeClr val="bg1"/>
              </a:solidFill>
              <a:latin typeface="Times New Roman" charset="0"/>
            </a:endParaRPr>
          </a:p>
        </p:txBody>
      </p:sp>
      <p:sp>
        <p:nvSpPr>
          <p:cNvPr id="97362" name="Text Box 82"/>
          <p:cNvSpPr txBox="1">
            <a:spLocks noChangeArrowheads="1"/>
          </p:cNvSpPr>
          <p:nvPr/>
        </p:nvSpPr>
        <p:spPr bwMode="auto">
          <a:xfrm>
            <a:off x="6121400" y="5456238"/>
            <a:ext cx="3251200" cy="336550"/>
          </a:xfrm>
          <a:prstGeom prst="rect">
            <a:avLst/>
          </a:prstGeom>
          <a:noFill/>
          <a:ln w="9525">
            <a:noFill/>
            <a:miter lim="800000"/>
            <a:headEnd/>
            <a:tailEnd/>
          </a:ln>
          <a:effectLst/>
        </p:spPr>
        <p:txBody>
          <a:bodyPr>
            <a:spAutoFit/>
          </a:bodyPr>
          <a:lstStyle/>
          <a:p>
            <a:pPr>
              <a:spcBef>
                <a:spcPct val="50000"/>
              </a:spcBef>
            </a:pPr>
            <a:r>
              <a:rPr lang="en-GB" sz="1600" b="1">
                <a:solidFill>
                  <a:schemeClr val="accent1"/>
                </a:solidFill>
                <a:latin typeface="Arial" charset="0"/>
              </a:rPr>
              <a:t>Cytomegalovirus infections</a:t>
            </a:r>
          </a:p>
        </p:txBody>
      </p:sp>
      <p:sp>
        <p:nvSpPr>
          <p:cNvPr id="97363" name="Rectangle 83"/>
          <p:cNvSpPr>
            <a:spLocks noChangeAspect="1" noChangeArrowheads="1"/>
          </p:cNvSpPr>
          <p:nvPr/>
        </p:nvSpPr>
        <p:spPr bwMode="auto">
          <a:xfrm flipV="1">
            <a:off x="5551488" y="5578475"/>
            <a:ext cx="320675" cy="185738"/>
          </a:xfrm>
          <a:prstGeom prst="rect">
            <a:avLst/>
          </a:prstGeom>
          <a:gradFill rotWithShape="0">
            <a:gsLst>
              <a:gs pos="0">
                <a:srgbClr val="00FFFF"/>
              </a:gs>
              <a:gs pos="100000">
                <a:srgbClr val="00FFFF">
                  <a:gamma/>
                  <a:shade val="46275"/>
                  <a:invGamma/>
                </a:srgbClr>
              </a:gs>
            </a:gsLst>
            <a:lin ang="5400000" scaled="1"/>
          </a:gradFill>
          <a:ln w="9525">
            <a:noFill/>
            <a:miter lim="800000"/>
            <a:headEnd/>
            <a:tailEnd/>
          </a:ln>
          <a:effectLst/>
        </p:spPr>
        <p:txBody>
          <a:bodyPr wrap="none" anchor="ctr"/>
          <a:lstStyle/>
          <a:p>
            <a:endParaRPr lang="en-US"/>
          </a:p>
        </p:txBody>
      </p:sp>
      <p:sp>
        <p:nvSpPr>
          <p:cNvPr id="97364" name="Text Box 84"/>
          <p:cNvSpPr txBox="1">
            <a:spLocks noChangeArrowheads="1"/>
          </p:cNvSpPr>
          <p:nvPr/>
        </p:nvSpPr>
        <p:spPr bwMode="auto">
          <a:xfrm>
            <a:off x="6121400" y="5929313"/>
            <a:ext cx="2828925" cy="581025"/>
          </a:xfrm>
          <a:prstGeom prst="rect">
            <a:avLst/>
          </a:prstGeom>
          <a:noFill/>
          <a:ln w="9525">
            <a:noFill/>
            <a:miter lim="800000"/>
            <a:headEnd/>
            <a:tailEnd/>
          </a:ln>
          <a:effectLst/>
        </p:spPr>
        <p:txBody>
          <a:bodyPr>
            <a:spAutoFit/>
          </a:bodyPr>
          <a:lstStyle/>
          <a:p>
            <a:pPr>
              <a:spcBef>
                <a:spcPct val="50000"/>
              </a:spcBef>
            </a:pPr>
            <a:r>
              <a:rPr lang="en-GB" sz="1600" b="1" i="1">
                <a:solidFill>
                  <a:schemeClr val="accent1"/>
                </a:solidFill>
                <a:latin typeface="Arial" charset="0"/>
              </a:rPr>
              <a:t>Mycobacterium avium</a:t>
            </a:r>
            <a:r>
              <a:rPr lang="en-GB" sz="1600" b="1">
                <a:solidFill>
                  <a:schemeClr val="accent1"/>
                </a:solidFill>
                <a:latin typeface="Arial" charset="0"/>
              </a:rPr>
              <a:t> Complex infections</a:t>
            </a:r>
          </a:p>
        </p:txBody>
      </p:sp>
      <p:sp>
        <p:nvSpPr>
          <p:cNvPr id="97365" name="Rectangle 85"/>
          <p:cNvSpPr>
            <a:spLocks noGrp="1" noChangeArrowheads="1"/>
          </p:cNvSpPr>
          <p:nvPr>
            <p:ph type="title"/>
          </p:nvPr>
        </p:nvSpPr>
        <p:spPr>
          <a:xfrm>
            <a:off x="0" y="228600"/>
            <a:ext cx="9144000" cy="1295400"/>
          </a:xfrm>
          <a:noFill/>
          <a:ln/>
        </p:spPr>
        <p:txBody>
          <a:bodyPr>
            <a:normAutofit fontScale="90000"/>
          </a:bodyPr>
          <a:lstStyle/>
          <a:p>
            <a:pPr algn="ctr"/>
            <a:r>
              <a:rPr lang="en-GB" sz="4000"/>
              <a:t>Opportunistic Infections During Disease Progression</a:t>
            </a:r>
          </a:p>
        </p:txBody>
      </p:sp>
      <p:sp>
        <p:nvSpPr>
          <p:cNvPr id="97366" name="Line 86"/>
          <p:cNvSpPr>
            <a:spLocks noChangeAspect="1" noChangeShapeType="1"/>
          </p:cNvSpPr>
          <p:nvPr/>
        </p:nvSpPr>
        <p:spPr bwMode="auto">
          <a:xfrm flipH="1">
            <a:off x="1085850" y="5770563"/>
            <a:ext cx="5005388" cy="0"/>
          </a:xfrm>
          <a:prstGeom prst="line">
            <a:avLst/>
          </a:prstGeom>
          <a:noFill/>
          <a:ln w="31750">
            <a:solidFill>
              <a:schemeClr val="bg1"/>
            </a:solidFill>
            <a:round/>
            <a:headEnd/>
            <a:tailEnd/>
          </a:ln>
          <a:effectLst/>
        </p:spPr>
        <p:txBody>
          <a:bodyPr wrap="none" anchor="ctr"/>
          <a:lstStyle/>
          <a:p>
            <a:endParaRPr lang="en-US"/>
          </a:p>
        </p:txBody>
      </p:sp>
      <p:sp>
        <p:nvSpPr>
          <p:cNvPr id="97367" name="Text Box 87"/>
          <p:cNvSpPr txBox="1">
            <a:spLocks noChangeArrowheads="1"/>
          </p:cNvSpPr>
          <p:nvPr/>
        </p:nvSpPr>
        <p:spPr bwMode="auto">
          <a:xfrm>
            <a:off x="4343400" y="5791200"/>
            <a:ext cx="144780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3-15 years</a:t>
            </a:r>
          </a:p>
        </p:txBody>
      </p:sp>
      <p:sp>
        <p:nvSpPr>
          <p:cNvPr id="97368" name="Text Box 88"/>
          <p:cNvSpPr txBox="1">
            <a:spLocks noChangeArrowheads="1"/>
          </p:cNvSpPr>
          <p:nvPr/>
        </p:nvSpPr>
        <p:spPr bwMode="auto">
          <a:xfrm>
            <a:off x="2438400" y="6400800"/>
            <a:ext cx="251460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Time after infection</a:t>
            </a: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Disease Staging</a:t>
            </a:r>
          </a:p>
        </p:txBody>
      </p:sp>
      <p:sp>
        <p:nvSpPr>
          <p:cNvPr id="119811" name="Rectangle 3"/>
          <p:cNvSpPr>
            <a:spLocks noGrp="1" noChangeArrowheads="1"/>
          </p:cNvSpPr>
          <p:nvPr>
            <p:ph type="body" idx="1"/>
          </p:nvPr>
        </p:nvSpPr>
        <p:spPr>
          <a:xfrm>
            <a:off x="304800" y="2017713"/>
            <a:ext cx="8650288" cy="4840287"/>
          </a:xfrm>
        </p:spPr>
        <p:txBody>
          <a:bodyPr/>
          <a:lstStyle/>
          <a:p>
            <a:pPr>
              <a:lnSpc>
                <a:spcPct val="90000"/>
              </a:lnSpc>
            </a:pPr>
            <a:r>
              <a:rPr lang="en-US"/>
              <a:t>WHO Clinical Staging designed to</a:t>
            </a:r>
          </a:p>
          <a:p>
            <a:pPr lvl="1">
              <a:lnSpc>
                <a:spcPct val="90000"/>
              </a:lnSpc>
            </a:pPr>
            <a:r>
              <a:rPr lang="en-US"/>
              <a:t>Be used where HIV infection is confirmed with an antibody/virological test</a:t>
            </a:r>
          </a:p>
          <a:p>
            <a:pPr lvl="1">
              <a:lnSpc>
                <a:spcPct val="90000"/>
              </a:lnSpc>
            </a:pPr>
            <a:r>
              <a:rPr lang="en-US"/>
              <a:t>Help monitor patients and determine prognosis</a:t>
            </a:r>
          </a:p>
          <a:p>
            <a:pPr lvl="1">
              <a:lnSpc>
                <a:spcPct val="90000"/>
              </a:lnSpc>
            </a:pPr>
            <a:r>
              <a:rPr lang="en-US"/>
              <a:t>Help determine prioritize need for preventive therapies</a:t>
            </a:r>
          </a:p>
          <a:p>
            <a:pPr lvl="1">
              <a:lnSpc>
                <a:spcPct val="90000"/>
              </a:lnSpc>
            </a:pPr>
            <a:r>
              <a:rPr lang="en-US"/>
              <a:t>Provide guidance as to when to start or review ARV drug therapy</a:t>
            </a:r>
          </a:p>
          <a:p>
            <a:pPr lvl="1">
              <a:lnSpc>
                <a:spcPct val="90000"/>
              </a:lnSpc>
            </a:pPr>
            <a:r>
              <a:rPr lang="en-US"/>
              <a:t>Help assess clinical response to therapy in the absence of appropriate laboratory tests</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9144000" cy="838200"/>
          </a:xfrm>
        </p:spPr>
        <p:txBody>
          <a:bodyPr/>
          <a:lstStyle/>
          <a:p>
            <a:pPr algn="ctr"/>
            <a:r>
              <a:rPr lang="en-GB" sz="3200"/>
              <a:t>Revised WHO Classification Clinical Stages</a:t>
            </a:r>
            <a:r>
              <a:rPr lang="en-GB" sz="4000"/>
              <a:t> I &amp; II</a:t>
            </a:r>
            <a:endParaRPr lang="en-US" sz="4000"/>
          </a:p>
        </p:txBody>
      </p:sp>
      <p:graphicFrame>
        <p:nvGraphicFramePr>
          <p:cNvPr id="99433" name="Group 105"/>
          <p:cNvGraphicFramePr>
            <a:graphicFrameLocks noGrp="1"/>
          </p:cNvGraphicFramePr>
          <p:nvPr>
            <p:ph idx="1"/>
          </p:nvPr>
        </p:nvGraphicFramePr>
        <p:xfrm>
          <a:off x="0" y="914400"/>
          <a:ext cx="9399905" cy="5942204"/>
        </p:xfrm>
        <a:graphic>
          <a:graphicData uri="http://schemas.openxmlformats.org/drawingml/2006/table">
            <a:tbl>
              <a:tblPr/>
              <a:tblGrid>
                <a:gridCol w="1949450"/>
                <a:gridCol w="7242175"/>
                <a:gridCol w="208280"/>
              </a:tblGrid>
              <a:tr h="536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smtClean="0">
                          <a:ln>
                            <a:noFill/>
                          </a:ln>
                          <a:solidFill>
                            <a:schemeClr val="tx1"/>
                          </a:solidFill>
                          <a:effectLst/>
                          <a:latin typeface="Tahoma" pitchFamily="34" charset="0"/>
                        </a:rPr>
                        <a:t>Clinical stage</a:t>
                      </a: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smtClean="0">
                          <a:ln>
                            <a:noFill/>
                          </a:ln>
                          <a:solidFill>
                            <a:schemeClr val="tx1"/>
                          </a:solidFill>
                          <a:effectLst/>
                          <a:latin typeface="Tahoma" pitchFamily="34" charset="0"/>
                        </a:rPr>
                        <a:t>Selected symptoms</a:t>
                      </a:r>
                      <a:endParaRPr kumimoji="0" lang="en-US" sz="20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rgbClr val="CCFF66"/>
                    </a:solidFill>
                  </a:tcPr>
                </a:tc>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1455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smtClean="0">
                          <a:ln>
                            <a:noFill/>
                          </a:ln>
                          <a:solidFill>
                            <a:schemeClr val="tx1"/>
                          </a:solidFill>
                          <a:effectLst/>
                          <a:latin typeface="Tahoma" pitchFamily="34" charset="0"/>
                          <a:ea typeface="宋体" pitchFamily="2" charset="-122"/>
                        </a:rPr>
                        <a:t>Primary HIV Infection</a:t>
                      </a:r>
                      <a:endParaRPr kumimoji="0" lang="en-US"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Unrecognized Acute retroviral syndrome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Acute febrile illness 2-4 wks post-exposure often with lymphadenopathy and skin manifestations</a:t>
                      </a:r>
                      <a:endParaRPr kumimoji="0" lang="en-US" sz="1800" b="0" i="0" u="none" strike="noStrike" cap="none" normalizeH="0" baseline="0" smtClean="0">
                        <a:ln>
                          <a:noFill/>
                        </a:ln>
                        <a:solidFill>
                          <a:schemeClr val="tx1"/>
                        </a:solidFill>
                        <a:effectLst/>
                        <a:latin typeface="Tahoma" pitchFamily="34" charset="0"/>
                      </a:endParaRPr>
                    </a:p>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vMerge="1">
                  <a:txBody>
                    <a:bodyPr/>
                    <a:lstStyle/>
                    <a:p>
                      <a:endParaRPr lang="en-US"/>
                    </a:p>
                  </a:txBody>
                  <a:tcPr/>
                </a:tc>
              </a:tr>
              <a:tr h="827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800" b="1" i="0" u="none" strike="noStrike" cap="none" normalizeH="0" baseline="0" smtClean="0">
                          <a:ln>
                            <a:noFill/>
                          </a:ln>
                          <a:solidFill>
                            <a:schemeClr val="tx1"/>
                          </a:solidFill>
                          <a:effectLst/>
                          <a:latin typeface="Tahoma" pitchFamily="34" charset="0"/>
                        </a:rPr>
                        <a:t> Stage I</a:t>
                      </a:r>
                      <a:endParaRPr kumimoji="0" lang="en-US"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1800" b="0" i="0" u="none" strike="noStrike" cap="none" normalizeH="0" baseline="0" smtClean="0">
                          <a:ln>
                            <a:noFill/>
                          </a:ln>
                          <a:solidFill>
                            <a:schemeClr val="tx1"/>
                          </a:solidFill>
                          <a:effectLst/>
                          <a:latin typeface="Tahoma" pitchFamily="34" charset="0"/>
                        </a:rPr>
                        <a:t>Asymptomatic</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1800" b="0" i="0" u="none" strike="noStrike" cap="none" normalizeH="0" baseline="0" smtClean="0">
                          <a:ln>
                            <a:noFill/>
                          </a:ln>
                          <a:solidFill>
                            <a:schemeClr val="tx1"/>
                          </a:solidFill>
                          <a:effectLst/>
                          <a:latin typeface="Tahoma" pitchFamily="34" charset="0"/>
                        </a:rPr>
                        <a:t>Persistent generalized lymphadenopathy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vMerge="1">
                  <a:txBody>
                    <a:bodyPr/>
                    <a:lstStyle/>
                    <a:p>
                      <a:endParaRPr lang="en-US"/>
                    </a:p>
                  </a:txBody>
                  <a:tcPr/>
                </a:tc>
              </a:tr>
              <a:tr h="292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 Stage II</a:t>
                      </a:r>
                      <a:r>
                        <a:rPr kumimoji="0" lang="en-US" sz="1800" b="0" i="0" u="none" strike="noStrike" cap="none" normalizeH="0" baseline="0" smtClean="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Moderate unexplained weight loss (&lt;10% of presumed or measured body weight)</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Recurrent upper respiratory tract infections (sinusitis, bronchitis, otitis media, pharyngitis)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Herpes zoster (past or current episodes in last 2 years)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Angular cheilitis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Recurrent oral ulcerations (2 or more episodes in 6 months)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Papular pruritic eruptions; Seborrhoeic dermatitis; Fungal nail infections of fingers </a:t>
                      </a:r>
                      <a:endParaRPr kumimoji="0" lang="en-US"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214313"/>
            <a:ext cx="9144000" cy="700087"/>
          </a:xfrm>
        </p:spPr>
        <p:txBody>
          <a:bodyPr/>
          <a:lstStyle/>
          <a:p>
            <a:pPr algn="ctr"/>
            <a:r>
              <a:rPr lang="en-GB" sz="3600"/>
              <a:t>Revised WHO Classification Clinical Stage III</a:t>
            </a:r>
            <a:endParaRPr lang="en-US" sz="3600"/>
          </a:p>
        </p:txBody>
      </p:sp>
      <p:graphicFrame>
        <p:nvGraphicFramePr>
          <p:cNvPr id="100460" name="Group 108"/>
          <p:cNvGraphicFramePr>
            <a:graphicFrameLocks noGrp="1"/>
          </p:cNvGraphicFramePr>
          <p:nvPr>
            <p:ph idx="1"/>
          </p:nvPr>
        </p:nvGraphicFramePr>
        <p:xfrm>
          <a:off x="0" y="1152525"/>
          <a:ext cx="9353868" cy="5706428"/>
        </p:xfrm>
        <a:graphic>
          <a:graphicData uri="http://schemas.openxmlformats.org/drawingml/2006/table">
            <a:tbl>
              <a:tblPr/>
              <a:tblGrid>
                <a:gridCol w="1524000"/>
                <a:gridCol w="7621588"/>
                <a:gridCol w="208280"/>
              </a:tblGrid>
              <a:tr h="661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smtClean="0">
                          <a:ln>
                            <a:noFill/>
                          </a:ln>
                          <a:solidFill>
                            <a:schemeClr val="tx1"/>
                          </a:solidFill>
                          <a:effectLst/>
                          <a:latin typeface="Tahoma" pitchFamily="34" charset="0"/>
                        </a:rPr>
                        <a:t>Clinical Stage</a:t>
                      </a:r>
                      <a:r>
                        <a:rPr kumimoji="0" lang="en-GB" sz="1800" b="1" i="0" u="none" strike="noStrike" cap="none" normalizeH="0" baseline="0" smtClean="0">
                          <a:ln>
                            <a:noFill/>
                          </a:ln>
                          <a:solidFill>
                            <a:schemeClr val="tx1"/>
                          </a:solidFill>
                          <a:effectLst/>
                          <a:latin typeface="Tahoma" pitchFamily="34" charset="0"/>
                        </a:rPr>
                        <a:t> </a:t>
                      </a:r>
                      <a:endParaRPr kumimoji="0" lang="en-US"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1" i="0" u="none" strike="noStrike" cap="none" normalizeH="0" baseline="0" smtClean="0">
                          <a:ln>
                            <a:noFill/>
                          </a:ln>
                          <a:solidFill>
                            <a:schemeClr val="tx1"/>
                          </a:solidFill>
                          <a:effectLst/>
                          <a:latin typeface="Tahoma" pitchFamily="34" charset="0"/>
                        </a:rPr>
                        <a:t>Selected symptoms</a:t>
                      </a:r>
                      <a:endParaRPr kumimoji="0" lang="en-US" sz="20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5005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Stage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2"/>
                    </a:solid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1" u="none" strike="noStrike" cap="none" normalizeH="0" baseline="0" smtClean="0">
                          <a:ln>
                            <a:noFill/>
                          </a:ln>
                          <a:solidFill>
                            <a:schemeClr val="tx2"/>
                          </a:solidFill>
                          <a:effectLst/>
                          <a:latin typeface="Tahoma" pitchFamily="34" charset="0"/>
                          <a:ea typeface="宋体" pitchFamily="2" charset="-122"/>
                        </a:rPr>
                        <a:t>       Conditions where a presumptive diagnosis can be made using clinical signs or simple investigations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Severe weight loss (&gt;10% presumed or measured body weight)</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Unexplained chronic diarrhea for &gt; 1 month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Unexplained persistent fever (intermittent or constant for &gt; 1month)</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Oral candidiasis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Oral hairy leucoplakia</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Pulmonary tuberculosis (diagnosed in last 2 years)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Severe presumed bacterial infections (e.g. pneumonia, empyema, pyomyositis, bone or joint infection, meningitis, bacteremia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zh-CN" sz="1800" b="0" i="0" u="none" strike="noStrike" cap="none" normalizeH="0" baseline="0" smtClean="0">
                          <a:ln>
                            <a:noFill/>
                          </a:ln>
                          <a:solidFill>
                            <a:schemeClr val="tx1"/>
                          </a:solidFill>
                          <a:effectLst/>
                          <a:latin typeface="Tahoma" pitchFamily="34" charset="0"/>
                          <a:ea typeface="宋体" pitchFamily="2" charset="-122"/>
                        </a:rPr>
                        <a:t>Acute necrotizing ulcerative stomatitis, gingivitis or periodontitis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1" u="none" strike="noStrike" cap="none" normalizeH="0" baseline="0" smtClean="0">
                          <a:ln>
                            <a:noFill/>
                          </a:ln>
                          <a:solidFill>
                            <a:schemeClr val="tx2"/>
                          </a:solidFill>
                          <a:effectLst/>
                          <a:latin typeface="Tahoma" pitchFamily="34" charset="0"/>
                          <a:ea typeface="宋体" pitchFamily="2" charset="-122"/>
                        </a:rPr>
                        <a:t>Conditions where confirmatory diagnostic testing is necessary</a:t>
                      </a:r>
                      <a:r>
                        <a:rPr kumimoji="0" lang="en-US" altLang="zh-CN" sz="1800" b="1" i="1" u="none" strike="noStrike" cap="none" normalizeH="0" baseline="0" smtClean="0">
                          <a:ln>
                            <a:noFill/>
                          </a:ln>
                          <a:solidFill>
                            <a:schemeClr val="tx1"/>
                          </a:solidFill>
                          <a:effectLst/>
                          <a:latin typeface="Tahoma" pitchFamily="34" charset="0"/>
                          <a:ea typeface="宋体" pitchFamily="2" charset="-122"/>
                        </a:rPr>
                        <a:t> </a:t>
                      </a:r>
                      <a:r>
                        <a:rPr kumimoji="0" lang="en-US" altLang="zh-CN" sz="1800" b="0" i="0" u="none" strike="noStrike" cap="none" normalizeH="0" baseline="0" smtClean="0">
                          <a:ln>
                            <a:noFill/>
                          </a:ln>
                          <a:solidFill>
                            <a:schemeClr val="tx1"/>
                          </a:solidFill>
                          <a:effectLst/>
                          <a:latin typeface="Tahoma" pitchFamily="34" charset="0"/>
                          <a:ea typeface="宋体" pitchFamily="2" charset="-122"/>
                        </a:rPr>
                        <a:t>Unexplained anemia (&lt;8gm/dl), neutropenia (&lt;1,000/mm3) or thrombocytopenia (&lt;30,000/ mm3) for &gt; 1 month</a:t>
                      </a:r>
                      <a:br>
                        <a:rPr kumimoji="0" lang="en-US" altLang="zh-CN" sz="1800" b="0" i="0" u="none" strike="noStrike" cap="none" normalizeH="0" baseline="0" smtClean="0">
                          <a:ln>
                            <a:noFill/>
                          </a:ln>
                          <a:solidFill>
                            <a:schemeClr val="tx1"/>
                          </a:solidFill>
                          <a:effectLst/>
                          <a:latin typeface="Tahoma" pitchFamily="34" charset="0"/>
                          <a:ea typeface="宋体" pitchFamily="2" charset="-122"/>
                        </a:rPr>
                      </a:br>
                      <a:endParaRPr kumimoji="0" lang="en-US"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2"/>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0" y="214313"/>
            <a:ext cx="9144000" cy="852487"/>
          </a:xfrm>
        </p:spPr>
        <p:txBody>
          <a:bodyPr>
            <a:normAutofit fontScale="90000"/>
          </a:bodyPr>
          <a:lstStyle/>
          <a:p>
            <a:pPr algn="ctr"/>
            <a:r>
              <a:rPr lang="en-GB" sz="3200"/>
              <a:t>Revised WHO Classification Clinical Stage IV</a:t>
            </a:r>
            <a:br>
              <a:rPr lang="en-GB" sz="3200"/>
            </a:br>
            <a:r>
              <a:rPr lang="en-GB" sz="3200">
                <a:solidFill>
                  <a:schemeClr val="tx1"/>
                </a:solidFill>
              </a:rPr>
              <a:t>Selected Symptoms</a:t>
            </a:r>
            <a:endParaRPr lang="en-US" sz="3200">
              <a:solidFill>
                <a:schemeClr val="tx1"/>
              </a:solidFill>
            </a:endParaRPr>
          </a:p>
        </p:txBody>
      </p:sp>
      <p:sp>
        <p:nvSpPr>
          <p:cNvPr id="123909" name="Rectangle 5"/>
          <p:cNvSpPr>
            <a:spLocks noGrp="1" noChangeArrowheads="1"/>
          </p:cNvSpPr>
          <p:nvPr>
            <p:ph type="body" sz="half" idx="1"/>
          </p:nvPr>
        </p:nvSpPr>
        <p:spPr>
          <a:xfrm>
            <a:off x="0" y="990600"/>
            <a:ext cx="4611688" cy="5867400"/>
          </a:xfrm>
          <a:solidFill>
            <a:srgbClr val="CCFF66"/>
          </a:solidFill>
        </p:spPr>
        <p:txBody>
          <a:bodyPr/>
          <a:lstStyle/>
          <a:p>
            <a:pPr>
              <a:lnSpc>
                <a:spcPct val="80000"/>
              </a:lnSpc>
              <a:buFont typeface="Wingdings" pitchFamily="2" charset="2"/>
              <a:buNone/>
            </a:pPr>
            <a:r>
              <a:rPr lang="en-US" altLang="zh-CN" sz="2000" i="1">
                <a:solidFill>
                  <a:schemeClr val="tx2"/>
                </a:solidFill>
                <a:ea typeface="宋体" pitchFamily="2" charset="-122"/>
              </a:rPr>
              <a:t>Conditions where a presumptive diagnosis can be made using clinical signs or simple investigations:</a:t>
            </a:r>
            <a:r>
              <a:rPr lang="en-US" altLang="zh-CN" sz="2000">
                <a:solidFill>
                  <a:schemeClr val="tx2"/>
                </a:solidFill>
                <a:ea typeface="宋体" pitchFamily="2" charset="-122"/>
              </a:rPr>
              <a:t> </a:t>
            </a:r>
            <a:endParaRPr lang="en-US" sz="1600">
              <a:solidFill>
                <a:schemeClr val="tx2"/>
              </a:solidFill>
            </a:endParaRPr>
          </a:p>
          <a:p>
            <a:pPr>
              <a:lnSpc>
                <a:spcPct val="80000"/>
              </a:lnSpc>
            </a:pPr>
            <a:r>
              <a:rPr lang="en-US" sz="2000"/>
              <a:t>HIV wasting syndrome </a:t>
            </a:r>
          </a:p>
          <a:p>
            <a:pPr>
              <a:lnSpc>
                <a:spcPct val="80000"/>
              </a:lnSpc>
            </a:pPr>
            <a:r>
              <a:rPr lang="en-US" sz="2000"/>
              <a:t>Pneumocystis carinii pneumonia (PCP)</a:t>
            </a:r>
          </a:p>
          <a:p>
            <a:pPr>
              <a:lnSpc>
                <a:spcPct val="80000"/>
              </a:lnSpc>
            </a:pPr>
            <a:r>
              <a:rPr lang="en-US" sz="2000"/>
              <a:t>Recurrent severe bacterial pneumonia </a:t>
            </a:r>
          </a:p>
          <a:p>
            <a:pPr>
              <a:lnSpc>
                <a:spcPct val="80000"/>
              </a:lnSpc>
            </a:pPr>
            <a:r>
              <a:rPr lang="en-US" sz="2000"/>
              <a:t>Cryptococcal meningitis</a:t>
            </a:r>
          </a:p>
          <a:p>
            <a:pPr>
              <a:lnSpc>
                <a:spcPct val="80000"/>
              </a:lnSpc>
            </a:pPr>
            <a:r>
              <a:rPr lang="en-US" sz="2000"/>
              <a:t>Toxoplasmosis of the brain</a:t>
            </a:r>
          </a:p>
          <a:p>
            <a:pPr>
              <a:lnSpc>
                <a:spcPct val="80000"/>
              </a:lnSpc>
            </a:pPr>
            <a:r>
              <a:rPr lang="en-US" sz="2000"/>
              <a:t>Chronic orolabial, genital or anorectal herpes simplex infection for &gt; 1month</a:t>
            </a:r>
          </a:p>
          <a:p>
            <a:pPr>
              <a:lnSpc>
                <a:spcPct val="80000"/>
              </a:lnSpc>
            </a:pPr>
            <a:r>
              <a:rPr lang="en-US" sz="2000"/>
              <a:t>Kaposi’s sarcoma (KS)</a:t>
            </a:r>
          </a:p>
          <a:p>
            <a:pPr>
              <a:lnSpc>
                <a:spcPct val="80000"/>
              </a:lnSpc>
            </a:pPr>
            <a:r>
              <a:rPr lang="en-US" sz="2000"/>
              <a:t>HIV encephalopathy</a:t>
            </a:r>
          </a:p>
          <a:p>
            <a:pPr>
              <a:lnSpc>
                <a:spcPct val="80000"/>
              </a:lnSpc>
            </a:pPr>
            <a:r>
              <a:rPr lang="en-US" sz="2000"/>
              <a:t>Extrapulmonary tuberculosis</a:t>
            </a:r>
          </a:p>
          <a:p>
            <a:pPr>
              <a:lnSpc>
                <a:spcPct val="80000"/>
              </a:lnSpc>
            </a:pPr>
            <a:r>
              <a:rPr lang="en-US" sz="2000"/>
              <a:t>Cryptosporidiosis, with diarrhea &gt;1 month</a:t>
            </a:r>
          </a:p>
          <a:p>
            <a:pPr>
              <a:lnSpc>
                <a:spcPct val="80000"/>
              </a:lnSpc>
            </a:pPr>
            <a:r>
              <a:rPr lang="en-US" sz="2000"/>
              <a:t>Isosporiasis</a:t>
            </a:r>
          </a:p>
        </p:txBody>
      </p:sp>
      <p:sp>
        <p:nvSpPr>
          <p:cNvPr id="123910" name="Rectangle 6"/>
          <p:cNvSpPr>
            <a:spLocks noGrp="1" noChangeArrowheads="1"/>
          </p:cNvSpPr>
          <p:nvPr>
            <p:ph type="body" sz="half" idx="2"/>
          </p:nvPr>
        </p:nvSpPr>
        <p:spPr>
          <a:xfrm>
            <a:off x="4608513" y="990600"/>
            <a:ext cx="4535487" cy="5867400"/>
          </a:xfrm>
          <a:solidFill>
            <a:schemeClr val="accent2"/>
          </a:solidFill>
        </p:spPr>
        <p:txBody>
          <a:bodyPr/>
          <a:lstStyle/>
          <a:p>
            <a:pPr>
              <a:lnSpc>
                <a:spcPct val="80000"/>
              </a:lnSpc>
              <a:buFont typeface="Wingdings" pitchFamily="2" charset="2"/>
              <a:buNone/>
            </a:pPr>
            <a:r>
              <a:rPr lang="en-GB" altLang="zh-CN" sz="2000" i="1">
                <a:solidFill>
                  <a:schemeClr val="tx2"/>
                </a:solidFill>
                <a:ea typeface="宋体" pitchFamily="2" charset="-122"/>
              </a:rPr>
              <a:t>Conditions where confirmatory diagnostic testing is necessary</a:t>
            </a:r>
            <a:r>
              <a:rPr lang="en-US" altLang="zh-CN" sz="2000">
                <a:solidFill>
                  <a:schemeClr val="tx2"/>
                </a:solidFill>
                <a:ea typeface="宋体" pitchFamily="2" charset="-122"/>
              </a:rPr>
              <a:t> </a:t>
            </a:r>
            <a:endParaRPr lang="en-US" sz="1600">
              <a:solidFill>
                <a:schemeClr val="tx2"/>
              </a:solidFill>
            </a:endParaRPr>
          </a:p>
          <a:p>
            <a:pPr>
              <a:lnSpc>
                <a:spcPct val="80000"/>
              </a:lnSpc>
            </a:pPr>
            <a:endParaRPr lang="en-US" sz="1600">
              <a:solidFill>
                <a:schemeClr val="tx2"/>
              </a:solidFill>
            </a:endParaRPr>
          </a:p>
          <a:p>
            <a:pPr>
              <a:lnSpc>
                <a:spcPct val="80000"/>
              </a:lnSpc>
            </a:pPr>
            <a:r>
              <a:rPr lang="en-US" sz="2000"/>
              <a:t>Candidiasis of the esophagus or airways </a:t>
            </a:r>
          </a:p>
          <a:p>
            <a:pPr>
              <a:lnSpc>
                <a:spcPct val="80000"/>
              </a:lnSpc>
            </a:pPr>
            <a:r>
              <a:rPr lang="en-US" sz="2000"/>
              <a:t>Cytomegalovirus (CMV) retinitis or disease of organs (other than liver, spleen, or lymph nodes) </a:t>
            </a:r>
          </a:p>
          <a:p>
            <a:pPr>
              <a:lnSpc>
                <a:spcPct val="80000"/>
              </a:lnSpc>
            </a:pPr>
            <a:r>
              <a:rPr lang="en-US" sz="2000"/>
              <a:t>Non-typhoid salmonella septicemia (NTS) </a:t>
            </a:r>
          </a:p>
          <a:p>
            <a:pPr>
              <a:lnSpc>
                <a:spcPct val="80000"/>
              </a:lnSpc>
            </a:pPr>
            <a:r>
              <a:rPr lang="en-US" sz="2000"/>
              <a:t>Lymphoma cerebral or B cell NHL</a:t>
            </a:r>
          </a:p>
          <a:p>
            <a:pPr>
              <a:lnSpc>
                <a:spcPct val="80000"/>
              </a:lnSpc>
            </a:pPr>
            <a:r>
              <a:rPr lang="en-US" sz="2000"/>
              <a:t>Invasive cervical carcinoma</a:t>
            </a:r>
          </a:p>
          <a:p>
            <a:pPr>
              <a:lnSpc>
                <a:spcPct val="80000"/>
              </a:lnSpc>
            </a:pPr>
            <a:r>
              <a:rPr lang="en-US" sz="2000"/>
              <a:t>Visceral Leishmaniasis</a:t>
            </a:r>
          </a:p>
          <a:p>
            <a:pPr>
              <a:lnSpc>
                <a:spcPct val="80000"/>
              </a:lnSpc>
            </a:pPr>
            <a:r>
              <a:rPr lang="en-US" sz="2000"/>
              <a:t>Cryptococcosis (extrapulmonary)</a:t>
            </a:r>
          </a:p>
          <a:p>
            <a:pPr>
              <a:lnSpc>
                <a:spcPct val="80000"/>
              </a:lnSpc>
            </a:pPr>
            <a:r>
              <a:rPr lang="en-US" sz="2000"/>
              <a:t>Disseminated non tuberculous mycobacterial infection</a:t>
            </a:r>
          </a:p>
          <a:p>
            <a:pPr>
              <a:lnSpc>
                <a:spcPct val="80000"/>
              </a:lnSpc>
            </a:pPr>
            <a:r>
              <a:rPr lang="en-US" sz="2000"/>
              <a:t>Progressive multifocal leukoencephalopathy </a:t>
            </a:r>
          </a:p>
          <a:p>
            <a:pPr>
              <a:lnSpc>
                <a:spcPct val="80000"/>
              </a:lnSpc>
            </a:pPr>
            <a:r>
              <a:rPr lang="en-US" sz="2000"/>
              <a:t>Any disseminated endemic mycosis (e.g. histoplasmosis)</a:t>
            </a:r>
          </a:p>
          <a:p>
            <a:pPr>
              <a:lnSpc>
                <a:spcPct val="80000"/>
              </a:lnSpc>
            </a:pPr>
            <a:endParaRPr 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76"/>
            <a:ext cx="8229600" cy="1143000"/>
          </a:xfrm>
        </p:spPr>
        <p:txBody>
          <a:bodyPr>
            <a:normAutofit fontScale="90000"/>
          </a:bodyPr>
          <a:lstStyle/>
          <a:p>
            <a:r>
              <a:rPr lang="en-US" dirty="0" smtClean="0"/>
              <a:t/>
            </a:r>
            <a:br>
              <a:rPr lang="en-US" dirty="0" smtClean="0"/>
            </a:br>
            <a:r>
              <a:rPr lang="en-US" dirty="0" smtClean="0"/>
              <a:t>INTRODUCTION</a:t>
            </a:r>
            <a:endParaRPr lang="en-US" dirty="0"/>
          </a:p>
        </p:txBody>
      </p:sp>
      <p:sp>
        <p:nvSpPr>
          <p:cNvPr id="3" name="Content Placeholder 2"/>
          <p:cNvSpPr>
            <a:spLocks noGrp="1"/>
          </p:cNvSpPr>
          <p:nvPr>
            <p:ph sz="quarter" idx="1"/>
          </p:nvPr>
        </p:nvSpPr>
        <p:spPr>
          <a:xfrm>
            <a:off x="500034" y="1357297"/>
            <a:ext cx="8286808" cy="5500703"/>
          </a:xfrm>
        </p:spPr>
        <p:txBody>
          <a:bodyPr>
            <a:normAutofit/>
          </a:bodyPr>
          <a:lstStyle/>
          <a:p>
            <a:r>
              <a:rPr lang="en-US" dirty="0" smtClean="0"/>
              <a:t>STDS refers to a variety of clinical syndromes that  are transmitted  mainly through sexual contact but are also transmitted through other routes</a:t>
            </a:r>
          </a:p>
          <a:p>
            <a:endParaRPr lang="en-US" dirty="0" smtClean="0"/>
          </a:p>
          <a:p>
            <a:r>
              <a:rPr lang="en-US" dirty="0" smtClean="0"/>
              <a:t>There has been a steady rise in the diseases despite efforts to curb HIV/AIDS  which is an STD  that continually receives international attention due to its epidemic nature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making adolescent girls more prone to STIs/RTIs </a:t>
            </a:r>
            <a:endParaRPr lang="en-US" dirty="0"/>
          </a:p>
        </p:txBody>
      </p:sp>
      <p:sp>
        <p:nvSpPr>
          <p:cNvPr id="3" name="Content Placeholder 2"/>
          <p:cNvSpPr>
            <a:spLocks noGrp="1"/>
          </p:cNvSpPr>
          <p:nvPr>
            <p:ph sz="quarter" idx="1"/>
          </p:nvPr>
        </p:nvSpPr>
        <p:spPr>
          <a:xfrm>
            <a:off x="914400" y="1628800"/>
            <a:ext cx="7772400" cy="4391000"/>
          </a:xfrm>
        </p:spPr>
        <p:txBody>
          <a:bodyPr>
            <a:normAutofit/>
          </a:bodyPr>
          <a:lstStyle/>
          <a:p>
            <a:r>
              <a:rPr lang="en-US" dirty="0" smtClean="0"/>
              <a:t>Sexual activity is usually earlier for girls than for boys;</a:t>
            </a:r>
          </a:p>
          <a:p>
            <a:r>
              <a:rPr lang="en-US" dirty="0" smtClean="0"/>
              <a:t>Girls tend to have sex with older male partners, who have more sexual experience and are more likely to carry infections;</a:t>
            </a:r>
          </a:p>
          <a:p>
            <a:r>
              <a:rPr lang="en-US" dirty="0" smtClean="0"/>
              <a:t>Young women are biologically more susceptible to STIs than older women. This is because their vaginal mucosa and cervical tissue are immature, and this makes these tissues more vulnerable to STIs</a:t>
            </a:r>
          </a:p>
          <a:p>
            <a:pPr>
              <a:buNone/>
            </a:pPr>
            <a:endParaRPr lang="en-US" dirty="0" smtClean="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t>Summary </a:t>
            </a:r>
          </a:p>
        </p:txBody>
      </p:sp>
      <p:sp>
        <p:nvSpPr>
          <p:cNvPr id="105475" name="Rectangle 3"/>
          <p:cNvSpPr>
            <a:spLocks noGrp="1" noChangeArrowheads="1"/>
          </p:cNvSpPr>
          <p:nvPr>
            <p:ph type="body" idx="1"/>
          </p:nvPr>
        </p:nvSpPr>
        <p:spPr>
          <a:xfrm>
            <a:off x="0" y="2017713"/>
            <a:ext cx="8955088" cy="4535487"/>
          </a:xfrm>
        </p:spPr>
        <p:txBody>
          <a:bodyPr/>
          <a:lstStyle/>
          <a:p>
            <a:pPr>
              <a:lnSpc>
                <a:spcPct val="80000"/>
              </a:lnSpc>
            </a:pPr>
            <a:r>
              <a:rPr lang="en-US" sz="2800"/>
              <a:t>HIV targets cells with the CD4 receptor</a:t>
            </a:r>
          </a:p>
          <a:p>
            <a:pPr>
              <a:lnSpc>
                <a:spcPct val="80000"/>
              </a:lnSpc>
            </a:pPr>
            <a:endParaRPr lang="en-US" sz="2800"/>
          </a:p>
          <a:p>
            <a:pPr>
              <a:lnSpc>
                <a:spcPct val="80000"/>
              </a:lnSpc>
            </a:pPr>
            <a:r>
              <a:rPr lang="en-US" sz="2800"/>
              <a:t>Reduction in number of CD4+ cells destroys the immune system of the host</a:t>
            </a:r>
          </a:p>
          <a:p>
            <a:pPr>
              <a:lnSpc>
                <a:spcPct val="80000"/>
              </a:lnSpc>
            </a:pPr>
            <a:endParaRPr lang="en-US" sz="2800"/>
          </a:p>
          <a:p>
            <a:pPr>
              <a:lnSpc>
                <a:spcPct val="80000"/>
              </a:lnSpc>
            </a:pPr>
            <a:r>
              <a:rPr lang="en-US" sz="2800"/>
              <a:t>Patients with low CD4+ cell count are susceptible to many infections</a:t>
            </a:r>
          </a:p>
          <a:p>
            <a:pPr>
              <a:lnSpc>
                <a:spcPct val="80000"/>
              </a:lnSpc>
            </a:pPr>
            <a:endParaRPr lang="en-US" sz="2800"/>
          </a:p>
          <a:p>
            <a:pPr>
              <a:lnSpc>
                <a:spcPct val="80000"/>
              </a:lnSpc>
            </a:pPr>
            <a:r>
              <a:rPr lang="en-US" sz="2800"/>
              <a:t>WHO Clinical Staging criteria can be used to prioritize need for preventive therapy as well as when to start or review ART </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228600" y="685800"/>
            <a:ext cx="8763000" cy="1828800"/>
          </a:xfrm>
        </p:spPr>
        <p:txBody>
          <a:bodyPr/>
          <a:lstStyle/>
          <a:p>
            <a:pPr algn="ctr"/>
            <a:endParaRPr lang="en-US" sz="4800" b="1" dirty="0">
              <a:solidFill>
                <a:schemeClr val="folHlink"/>
              </a:solidFill>
            </a:endParaRPr>
          </a:p>
        </p:txBody>
      </p:sp>
      <p:sp>
        <p:nvSpPr>
          <p:cNvPr id="86019" name="Rectangle 3"/>
          <p:cNvSpPr>
            <a:spLocks noGrp="1" noChangeArrowheads="1"/>
          </p:cNvSpPr>
          <p:nvPr>
            <p:ph type="subTitle" idx="1"/>
          </p:nvPr>
        </p:nvSpPr>
        <p:spPr>
          <a:xfrm>
            <a:off x="762000" y="3581400"/>
            <a:ext cx="7696200" cy="2057400"/>
          </a:xfrm>
        </p:spPr>
        <p:txBody>
          <a:bodyPr/>
          <a:lstStyle/>
          <a:p>
            <a:r>
              <a:rPr lang="en-US" sz="3600" b="1" dirty="0" smtClean="0"/>
              <a:t>Laboratory </a:t>
            </a:r>
            <a:r>
              <a:rPr lang="en-US" sz="3600" b="1" dirty="0"/>
              <a:t>Diagnosis and Monitoring of HIV Infection</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14313"/>
            <a:ext cx="8943975" cy="1081087"/>
          </a:xfrm>
        </p:spPr>
        <p:txBody>
          <a:bodyPr/>
          <a:lstStyle/>
          <a:p>
            <a:pPr algn="ctr"/>
            <a:r>
              <a:rPr lang="en-US"/>
              <a:t>Introduction </a:t>
            </a:r>
          </a:p>
        </p:txBody>
      </p:sp>
      <p:sp>
        <p:nvSpPr>
          <p:cNvPr id="88067" name="Rectangle 3"/>
          <p:cNvSpPr>
            <a:spLocks noGrp="1" noChangeArrowheads="1"/>
          </p:cNvSpPr>
          <p:nvPr>
            <p:ph type="body" idx="1"/>
          </p:nvPr>
        </p:nvSpPr>
        <p:spPr>
          <a:xfrm>
            <a:off x="251520" y="1447800"/>
            <a:ext cx="8435280" cy="5149552"/>
          </a:xfrm>
        </p:spPr>
        <p:txBody>
          <a:bodyPr>
            <a:normAutofit fontScale="85000" lnSpcReduction="10000"/>
          </a:bodyPr>
          <a:lstStyle/>
          <a:p>
            <a:pPr>
              <a:lnSpc>
                <a:spcPct val="80000"/>
              </a:lnSpc>
            </a:pPr>
            <a:r>
              <a:rPr lang="en-US" sz="3200" dirty="0"/>
              <a:t>Importance of Laboratory tests in the management of HIV infection </a:t>
            </a:r>
          </a:p>
          <a:p>
            <a:pPr lvl="2">
              <a:lnSpc>
                <a:spcPct val="80000"/>
              </a:lnSpc>
            </a:pPr>
            <a:endParaRPr lang="en-US" sz="3200" dirty="0"/>
          </a:p>
          <a:p>
            <a:pPr lvl="2">
              <a:lnSpc>
                <a:spcPct val="80000"/>
              </a:lnSpc>
            </a:pPr>
            <a:r>
              <a:rPr lang="en-US" sz="3200" dirty="0"/>
              <a:t>Diagnosis (HIV test) </a:t>
            </a:r>
          </a:p>
          <a:p>
            <a:pPr lvl="2">
              <a:lnSpc>
                <a:spcPct val="80000"/>
              </a:lnSpc>
            </a:pPr>
            <a:endParaRPr lang="en-US" sz="3200" dirty="0"/>
          </a:p>
          <a:p>
            <a:pPr lvl="2">
              <a:lnSpc>
                <a:spcPct val="80000"/>
              </a:lnSpc>
            </a:pPr>
            <a:r>
              <a:rPr lang="en-US" sz="3200" dirty="0"/>
              <a:t>Staging of HIV disease (CD4 T cell analysis)</a:t>
            </a:r>
          </a:p>
          <a:p>
            <a:pPr lvl="2">
              <a:lnSpc>
                <a:spcPct val="80000"/>
              </a:lnSpc>
            </a:pPr>
            <a:endParaRPr lang="en-US" sz="3200" dirty="0"/>
          </a:p>
          <a:p>
            <a:pPr lvl="2">
              <a:lnSpc>
                <a:spcPct val="80000"/>
              </a:lnSpc>
            </a:pPr>
            <a:r>
              <a:rPr lang="en-US" sz="3200" dirty="0"/>
              <a:t>determining prognosis (CD4 T cell analysis/viral load)</a:t>
            </a:r>
          </a:p>
          <a:p>
            <a:pPr lvl="2">
              <a:lnSpc>
                <a:spcPct val="80000"/>
              </a:lnSpc>
            </a:pPr>
            <a:endParaRPr lang="en-US" sz="3200" dirty="0"/>
          </a:p>
          <a:p>
            <a:pPr lvl="2">
              <a:lnSpc>
                <a:spcPct val="80000"/>
              </a:lnSpc>
            </a:pPr>
            <a:r>
              <a:rPr lang="en-US" sz="3200" dirty="0"/>
              <a:t>Determine when to initiate preventive therapies and ART(CD4 T cell analysis)</a:t>
            </a:r>
          </a:p>
          <a:p>
            <a:pPr lvl="2">
              <a:lnSpc>
                <a:spcPct val="80000"/>
              </a:lnSpc>
            </a:pPr>
            <a:endParaRPr lang="en-US" sz="3200" dirty="0"/>
          </a:p>
          <a:p>
            <a:pPr lvl="2">
              <a:lnSpc>
                <a:spcPct val="80000"/>
              </a:lnSpc>
            </a:pPr>
            <a:r>
              <a:rPr lang="en-US" sz="3200" dirty="0"/>
              <a:t>To assess response to ART (CD4 T cell analysis/viral load)</a:t>
            </a:r>
          </a:p>
          <a:p>
            <a:pPr lvl="2">
              <a:lnSpc>
                <a:spcPct val="80000"/>
              </a:lnSpc>
            </a:pPr>
            <a:endParaRPr lang="en-US" sz="3200" dirty="0"/>
          </a:p>
          <a:p>
            <a:pPr lvl="2">
              <a:lnSpc>
                <a:spcPct val="80000"/>
              </a:lnSpc>
            </a:pPr>
            <a:r>
              <a:rPr lang="en-US" sz="3200" dirty="0"/>
              <a:t>To evaluate patients for toxicity to ARVs (RFT/LFT)</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274638"/>
            <a:ext cx="7772400" cy="706090"/>
          </a:xfrm>
        </p:spPr>
        <p:txBody>
          <a:bodyPr>
            <a:normAutofit fontScale="90000"/>
          </a:bodyPr>
          <a:lstStyle/>
          <a:p>
            <a:r>
              <a:rPr lang="en-US" dirty="0"/>
              <a:t> HIV diagnosis</a:t>
            </a:r>
          </a:p>
        </p:txBody>
      </p:sp>
      <p:sp>
        <p:nvSpPr>
          <p:cNvPr id="89091" name="Rectangle 3"/>
          <p:cNvSpPr>
            <a:spLocks noGrp="1" noChangeArrowheads="1"/>
          </p:cNvSpPr>
          <p:nvPr>
            <p:ph type="body" idx="1"/>
          </p:nvPr>
        </p:nvSpPr>
        <p:spPr>
          <a:xfrm>
            <a:off x="0" y="980728"/>
            <a:ext cx="9144000" cy="5616624"/>
          </a:xfrm>
        </p:spPr>
        <p:txBody>
          <a:bodyPr>
            <a:normAutofit lnSpcReduction="10000"/>
          </a:bodyPr>
          <a:lstStyle/>
          <a:p>
            <a:pPr>
              <a:lnSpc>
                <a:spcPct val="80000"/>
              </a:lnSpc>
              <a:buFont typeface="Wingdings" pitchFamily="2" charset="2"/>
              <a:buNone/>
            </a:pPr>
            <a:endParaRPr lang="en-US" sz="2000" dirty="0"/>
          </a:p>
          <a:p>
            <a:pPr>
              <a:lnSpc>
                <a:spcPct val="80000"/>
              </a:lnSpc>
            </a:pPr>
            <a:r>
              <a:rPr lang="en-US" sz="2800" b="1" dirty="0"/>
              <a:t>Choice of test used for diagnosis depends on:</a:t>
            </a:r>
          </a:p>
          <a:p>
            <a:pPr>
              <a:lnSpc>
                <a:spcPct val="80000"/>
              </a:lnSpc>
            </a:pPr>
            <a:endParaRPr lang="en-US" sz="2800" b="1" dirty="0"/>
          </a:p>
          <a:p>
            <a:pPr lvl="2">
              <a:lnSpc>
                <a:spcPct val="80000"/>
              </a:lnSpc>
            </a:pPr>
            <a:r>
              <a:rPr lang="en-US" sz="2800" dirty="0"/>
              <a:t>Purpose of the test e.g.</a:t>
            </a:r>
          </a:p>
          <a:p>
            <a:pPr lvl="3">
              <a:lnSpc>
                <a:spcPct val="80000"/>
              </a:lnSpc>
            </a:pPr>
            <a:endParaRPr lang="en-US" sz="2800" dirty="0"/>
          </a:p>
          <a:p>
            <a:pPr lvl="3">
              <a:lnSpc>
                <a:spcPct val="80000"/>
              </a:lnSpc>
            </a:pPr>
            <a:r>
              <a:rPr lang="en-US" sz="2800" dirty="0"/>
              <a:t>For Diagnosis of HIV infection</a:t>
            </a:r>
          </a:p>
          <a:p>
            <a:pPr lvl="3">
              <a:lnSpc>
                <a:spcPct val="80000"/>
              </a:lnSpc>
            </a:pPr>
            <a:endParaRPr lang="en-US" sz="2800" dirty="0"/>
          </a:p>
          <a:p>
            <a:pPr lvl="3">
              <a:lnSpc>
                <a:spcPct val="80000"/>
              </a:lnSpc>
            </a:pPr>
            <a:r>
              <a:rPr lang="en-US" sz="2800" dirty="0"/>
              <a:t>For Surveillance of HIV infection in the population</a:t>
            </a:r>
          </a:p>
          <a:p>
            <a:pPr lvl="3">
              <a:lnSpc>
                <a:spcPct val="80000"/>
              </a:lnSpc>
            </a:pPr>
            <a:endParaRPr lang="en-US" sz="2800" dirty="0"/>
          </a:p>
          <a:p>
            <a:pPr lvl="3">
              <a:lnSpc>
                <a:spcPct val="80000"/>
              </a:lnSpc>
            </a:pPr>
            <a:r>
              <a:rPr lang="en-US" sz="2800" dirty="0"/>
              <a:t>For Screening of blood and blood products</a:t>
            </a:r>
          </a:p>
          <a:p>
            <a:pPr lvl="3">
              <a:lnSpc>
                <a:spcPct val="80000"/>
              </a:lnSpc>
              <a:buFont typeface="Wingdings" pitchFamily="2" charset="2"/>
              <a:buNone/>
            </a:pPr>
            <a:endParaRPr lang="en-US" sz="2800" dirty="0"/>
          </a:p>
          <a:p>
            <a:pPr lvl="2">
              <a:lnSpc>
                <a:spcPct val="80000"/>
              </a:lnSpc>
            </a:pPr>
            <a:r>
              <a:rPr lang="en-US" sz="2800" dirty="0"/>
              <a:t>Sensitivity and specificity of the test being used</a:t>
            </a:r>
          </a:p>
          <a:p>
            <a:pPr lvl="2">
              <a:lnSpc>
                <a:spcPct val="80000"/>
              </a:lnSpc>
              <a:buFont typeface="Wingdings" pitchFamily="2" charset="2"/>
              <a:buNone/>
            </a:pPr>
            <a:endParaRPr lang="en-US" sz="2800" dirty="0"/>
          </a:p>
          <a:p>
            <a:pPr lvl="2">
              <a:lnSpc>
                <a:spcPct val="80000"/>
              </a:lnSpc>
            </a:pPr>
            <a:r>
              <a:rPr lang="en-US" sz="2800" dirty="0"/>
              <a:t>Prevalence of HIV infection in the population where the test is being used</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66838" y="252413"/>
            <a:ext cx="7361237" cy="974725"/>
          </a:xfrm>
        </p:spPr>
        <p:txBody>
          <a:bodyPr/>
          <a:lstStyle/>
          <a:p>
            <a:r>
              <a:rPr lang="en-US"/>
              <a:t>Tests that can be used</a:t>
            </a:r>
          </a:p>
        </p:txBody>
      </p:sp>
      <p:sp>
        <p:nvSpPr>
          <p:cNvPr id="90115" name="Rectangle 3"/>
          <p:cNvSpPr>
            <a:spLocks noGrp="1" noChangeArrowheads="1"/>
          </p:cNvSpPr>
          <p:nvPr>
            <p:ph type="body" idx="1"/>
          </p:nvPr>
        </p:nvSpPr>
        <p:spPr>
          <a:xfrm>
            <a:off x="533400" y="1268760"/>
            <a:ext cx="8382000" cy="5256584"/>
          </a:xfrm>
        </p:spPr>
        <p:txBody>
          <a:bodyPr/>
          <a:lstStyle/>
          <a:p>
            <a:pPr>
              <a:lnSpc>
                <a:spcPct val="90000"/>
              </a:lnSpc>
            </a:pPr>
            <a:r>
              <a:rPr lang="en-US" sz="2800" b="1" dirty="0"/>
              <a:t>Serological methods: antibody/antigen based test</a:t>
            </a:r>
            <a:r>
              <a:rPr lang="en-US" sz="2800" dirty="0"/>
              <a:t> </a:t>
            </a:r>
          </a:p>
          <a:p>
            <a:pPr lvl="1">
              <a:lnSpc>
                <a:spcPct val="40000"/>
              </a:lnSpc>
              <a:buFont typeface="Wingdings" pitchFamily="2" charset="2"/>
              <a:buNone/>
            </a:pPr>
            <a:endParaRPr lang="en-US" sz="2800" dirty="0"/>
          </a:p>
          <a:p>
            <a:pPr lvl="2">
              <a:lnSpc>
                <a:spcPct val="90000"/>
              </a:lnSpc>
            </a:pPr>
            <a:endParaRPr lang="en-US" sz="2800" dirty="0"/>
          </a:p>
          <a:p>
            <a:pPr lvl="2">
              <a:lnSpc>
                <a:spcPct val="90000"/>
              </a:lnSpc>
            </a:pPr>
            <a:r>
              <a:rPr lang="en-US" sz="2800" dirty="0"/>
              <a:t>Enzyme </a:t>
            </a:r>
            <a:r>
              <a:rPr lang="en-US" sz="2800" dirty="0" err="1"/>
              <a:t>Immunosorbent</a:t>
            </a:r>
            <a:r>
              <a:rPr lang="en-US" sz="2800" dirty="0"/>
              <a:t> Assay (ELISA)</a:t>
            </a:r>
          </a:p>
          <a:p>
            <a:pPr lvl="3">
              <a:lnSpc>
                <a:spcPct val="90000"/>
              </a:lnSpc>
            </a:pPr>
            <a:endParaRPr lang="en-US" sz="2800" dirty="0"/>
          </a:p>
          <a:p>
            <a:pPr lvl="2">
              <a:lnSpc>
                <a:spcPct val="90000"/>
              </a:lnSpc>
            </a:pPr>
            <a:r>
              <a:rPr lang="en-US" sz="2800" dirty="0"/>
              <a:t>Western </a:t>
            </a:r>
            <a:r>
              <a:rPr lang="en-US" sz="2800" dirty="0" smtClean="0"/>
              <a:t>Blot</a:t>
            </a:r>
            <a:endParaRPr lang="en-US" sz="2800" dirty="0"/>
          </a:p>
          <a:p>
            <a:pPr>
              <a:lnSpc>
                <a:spcPct val="90000"/>
              </a:lnSpc>
            </a:pPr>
            <a:endParaRPr lang="en-US" sz="2800" b="1" dirty="0"/>
          </a:p>
          <a:p>
            <a:pPr>
              <a:lnSpc>
                <a:spcPct val="90000"/>
              </a:lnSpc>
            </a:pPr>
            <a:r>
              <a:rPr lang="en-US" sz="2800" b="1" dirty="0"/>
              <a:t>Viral detection methods</a:t>
            </a:r>
          </a:p>
          <a:p>
            <a:pPr lvl="2">
              <a:lnSpc>
                <a:spcPct val="90000"/>
              </a:lnSpc>
            </a:pPr>
            <a:endParaRPr lang="en-US" sz="2800" dirty="0"/>
          </a:p>
          <a:p>
            <a:pPr lvl="2">
              <a:lnSpc>
                <a:spcPct val="90000"/>
              </a:lnSpc>
            </a:pPr>
            <a:r>
              <a:rPr lang="en-US" sz="2800" dirty="0"/>
              <a:t>PCR</a:t>
            </a:r>
          </a:p>
          <a:p>
            <a:pPr lvl="2">
              <a:lnSpc>
                <a:spcPct val="90000"/>
              </a:lnSpc>
            </a:pPr>
            <a:endParaRPr lang="en-US" sz="2800" dirty="0"/>
          </a:p>
          <a:p>
            <a:pPr lvl="2">
              <a:lnSpc>
                <a:spcPct val="90000"/>
              </a:lnSpc>
            </a:pPr>
            <a:r>
              <a:rPr lang="en-US" sz="2800" dirty="0"/>
              <a:t>Culture: Rarely used</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4000" b="1"/>
              <a:t>Serological methods</a:t>
            </a:r>
          </a:p>
        </p:txBody>
      </p:sp>
      <p:sp>
        <p:nvSpPr>
          <p:cNvPr id="128003" name="Rectangle 3"/>
          <p:cNvSpPr>
            <a:spLocks noGrp="1" noChangeArrowheads="1"/>
          </p:cNvSpPr>
          <p:nvPr>
            <p:ph type="body" idx="1"/>
          </p:nvPr>
        </p:nvSpPr>
        <p:spPr>
          <a:xfrm>
            <a:off x="914400" y="1447800"/>
            <a:ext cx="7772400" cy="5149552"/>
          </a:xfrm>
        </p:spPr>
        <p:txBody>
          <a:bodyPr>
            <a:noAutofit/>
          </a:bodyPr>
          <a:lstStyle/>
          <a:p>
            <a:pPr>
              <a:lnSpc>
                <a:spcPct val="80000"/>
              </a:lnSpc>
            </a:pPr>
            <a:r>
              <a:rPr lang="en-US" sz="3200" dirty="0"/>
              <a:t>Common and widely used tests</a:t>
            </a:r>
          </a:p>
          <a:p>
            <a:pPr>
              <a:lnSpc>
                <a:spcPct val="80000"/>
              </a:lnSpc>
            </a:pPr>
            <a:endParaRPr lang="en-US" sz="3200" dirty="0"/>
          </a:p>
          <a:p>
            <a:pPr>
              <a:lnSpc>
                <a:spcPct val="80000"/>
              </a:lnSpc>
            </a:pPr>
            <a:r>
              <a:rPr lang="en-US" sz="3200" dirty="0"/>
              <a:t>Based on the principal of antigen antibody reaction</a:t>
            </a:r>
          </a:p>
          <a:p>
            <a:pPr>
              <a:lnSpc>
                <a:spcPct val="80000"/>
              </a:lnSpc>
            </a:pPr>
            <a:endParaRPr lang="en-US" sz="3200" dirty="0"/>
          </a:p>
          <a:p>
            <a:pPr>
              <a:lnSpc>
                <a:spcPct val="80000"/>
              </a:lnSpc>
            </a:pPr>
            <a:r>
              <a:rPr lang="en-US" sz="3200" dirty="0"/>
              <a:t>Antibody takes some time to be produced after an infection</a:t>
            </a:r>
          </a:p>
          <a:p>
            <a:pPr>
              <a:lnSpc>
                <a:spcPct val="80000"/>
              </a:lnSpc>
            </a:pPr>
            <a:endParaRPr lang="en-US" sz="3200" dirty="0"/>
          </a:p>
          <a:p>
            <a:pPr>
              <a:lnSpc>
                <a:spcPct val="80000"/>
              </a:lnSpc>
            </a:pPr>
            <a:r>
              <a:rPr lang="en-US" sz="3200" dirty="0"/>
              <a:t>Therefore all these tests have a problem of making a diagnosis during the period immediately after infection with HIV prior to the appearance of detectable antibodies</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Window Period</a:t>
            </a:r>
          </a:p>
        </p:txBody>
      </p:sp>
      <p:sp>
        <p:nvSpPr>
          <p:cNvPr id="92163" name="Rectangle 3"/>
          <p:cNvSpPr>
            <a:spLocks noGrp="1" noChangeArrowheads="1"/>
          </p:cNvSpPr>
          <p:nvPr>
            <p:ph type="body" idx="1"/>
          </p:nvPr>
        </p:nvSpPr>
        <p:spPr>
          <a:xfrm>
            <a:off x="323528" y="2017712"/>
            <a:ext cx="8271197" cy="4651647"/>
          </a:xfrm>
        </p:spPr>
        <p:txBody>
          <a:bodyPr>
            <a:normAutofit fontScale="92500" lnSpcReduction="20000"/>
          </a:bodyPr>
          <a:lstStyle/>
          <a:p>
            <a:pPr>
              <a:lnSpc>
                <a:spcPct val="80000"/>
              </a:lnSpc>
            </a:pPr>
            <a:r>
              <a:rPr lang="en-US" sz="3200" dirty="0"/>
              <a:t>“Period of time between the onset of infection with HIV and the appearance of detectable antibodies”</a:t>
            </a:r>
          </a:p>
          <a:p>
            <a:pPr>
              <a:lnSpc>
                <a:spcPct val="80000"/>
              </a:lnSpc>
            </a:pPr>
            <a:endParaRPr lang="en-US" sz="3200" dirty="0"/>
          </a:p>
          <a:p>
            <a:pPr>
              <a:lnSpc>
                <a:spcPct val="80000"/>
              </a:lnSpc>
            </a:pPr>
            <a:r>
              <a:rPr lang="en-US" sz="3200" dirty="0"/>
              <a:t>Depends on:</a:t>
            </a:r>
          </a:p>
          <a:p>
            <a:pPr lvl="1">
              <a:lnSpc>
                <a:spcPct val="80000"/>
              </a:lnSpc>
            </a:pPr>
            <a:endParaRPr lang="en-US" sz="3200" dirty="0"/>
          </a:p>
          <a:p>
            <a:pPr lvl="1">
              <a:lnSpc>
                <a:spcPct val="80000"/>
              </a:lnSpc>
            </a:pPr>
            <a:r>
              <a:rPr lang="en-US" sz="3200" dirty="0"/>
              <a:t>Sensitivity of the test kit (ability to detect low levels of antibodies) </a:t>
            </a:r>
          </a:p>
          <a:p>
            <a:pPr lvl="1">
              <a:lnSpc>
                <a:spcPct val="80000"/>
              </a:lnSpc>
            </a:pPr>
            <a:endParaRPr lang="en-US" sz="3200" dirty="0"/>
          </a:p>
          <a:p>
            <a:pPr lvl="1">
              <a:lnSpc>
                <a:spcPct val="80000"/>
              </a:lnSpc>
            </a:pPr>
            <a:r>
              <a:rPr lang="en-US" sz="3200" dirty="0"/>
              <a:t>The duration the body takes to produces antibodies (5-7 days) after infection</a:t>
            </a:r>
          </a:p>
          <a:p>
            <a:pPr lvl="1">
              <a:lnSpc>
                <a:spcPct val="80000"/>
              </a:lnSpc>
            </a:pPr>
            <a:endParaRPr lang="en-US" sz="3200" dirty="0"/>
          </a:p>
          <a:p>
            <a:pPr lvl="1">
              <a:lnSpc>
                <a:spcPct val="80000"/>
              </a:lnSpc>
            </a:pPr>
            <a:r>
              <a:rPr lang="en-US" sz="3200" dirty="0"/>
              <a:t>The level of antibodies produced (low levels during early infection).</a:t>
            </a:r>
          </a:p>
          <a:p>
            <a:pPr lvl="2">
              <a:lnSpc>
                <a:spcPct val="80000"/>
              </a:lnSpc>
              <a:buFont typeface="Wingdings" pitchFamily="2" charset="2"/>
              <a:buNone/>
            </a:pPr>
            <a:endParaRPr lang="en-US" sz="1600" dirty="0"/>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ELISA</a:t>
            </a:r>
          </a:p>
        </p:txBody>
      </p:sp>
      <p:sp>
        <p:nvSpPr>
          <p:cNvPr id="129027" name="Rectangle 3"/>
          <p:cNvSpPr>
            <a:spLocks noGrp="1" noChangeArrowheads="1"/>
          </p:cNvSpPr>
          <p:nvPr>
            <p:ph type="body" idx="1"/>
          </p:nvPr>
        </p:nvSpPr>
        <p:spPr>
          <a:xfrm>
            <a:off x="323528" y="1447800"/>
            <a:ext cx="8363272" cy="5149552"/>
          </a:xfrm>
        </p:spPr>
        <p:txBody>
          <a:bodyPr>
            <a:normAutofit/>
          </a:bodyPr>
          <a:lstStyle/>
          <a:p>
            <a:pPr>
              <a:lnSpc>
                <a:spcPct val="90000"/>
              </a:lnSpc>
            </a:pPr>
            <a:r>
              <a:rPr lang="en-US" sz="3200" dirty="0"/>
              <a:t>Over 40 different kits available</a:t>
            </a:r>
          </a:p>
          <a:p>
            <a:pPr>
              <a:lnSpc>
                <a:spcPct val="90000"/>
              </a:lnSpc>
            </a:pPr>
            <a:endParaRPr lang="en-US" sz="3200" dirty="0"/>
          </a:p>
          <a:p>
            <a:pPr>
              <a:lnSpc>
                <a:spcPct val="90000"/>
              </a:lnSpc>
            </a:pPr>
            <a:r>
              <a:rPr lang="en-US" sz="3200" dirty="0"/>
              <a:t>Have relatively simple methodology</a:t>
            </a:r>
          </a:p>
          <a:p>
            <a:pPr>
              <a:lnSpc>
                <a:spcPct val="90000"/>
              </a:lnSpc>
            </a:pPr>
            <a:endParaRPr lang="en-US" sz="3200" dirty="0"/>
          </a:p>
          <a:p>
            <a:pPr>
              <a:lnSpc>
                <a:spcPct val="90000"/>
              </a:lnSpc>
            </a:pPr>
            <a:r>
              <a:rPr lang="en-US" sz="3200" dirty="0"/>
              <a:t>High sensitivity of  99.3-99.7% and  high specificity of  &gt;99.7%</a:t>
            </a:r>
          </a:p>
          <a:p>
            <a:pPr>
              <a:lnSpc>
                <a:spcPct val="90000"/>
              </a:lnSpc>
            </a:pPr>
            <a:endParaRPr lang="en-US" sz="3200" dirty="0"/>
          </a:p>
          <a:p>
            <a:pPr>
              <a:lnSpc>
                <a:spcPct val="90000"/>
              </a:lnSpc>
            </a:pPr>
            <a:r>
              <a:rPr lang="en-US" sz="3200" dirty="0"/>
              <a:t>Suitable for testing large samples</a:t>
            </a:r>
          </a:p>
          <a:p>
            <a:pPr>
              <a:lnSpc>
                <a:spcPct val="90000"/>
              </a:lnSpc>
            </a:pPr>
            <a:endParaRPr lang="en-US" sz="3200" dirty="0"/>
          </a:p>
          <a:p>
            <a:pPr>
              <a:lnSpc>
                <a:spcPct val="90000"/>
              </a:lnSpc>
            </a:pPr>
            <a:r>
              <a:rPr lang="en-US" sz="3200" dirty="0"/>
              <a:t>Detect both HIV-1/2 antibody</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Rapid Tests</a:t>
            </a:r>
          </a:p>
        </p:txBody>
      </p:sp>
      <p:sp>
        <p:nvSpPr>
          <p:cNvPr id="93187" name="Rectangle 3"/>
          <p:cNvSpPr>
            <a:spLocks noGrp="1" noChangeArrowheads="1"/>
          </p:cNvSpPr>
          <p:nvPr>
            <p:ph type="body" idx="1"/>
          </p:nvPr>
        </p:nvSpPr>
        <p:spPr>
          <a:xfrm>
            <a:off x="381000" y="1484784"/>
            <a:ext cx="8574088" cy="5373215"/>
          </a:xfrm>
        </p:spPr>
        <p:txBody>
          <a:bodyPr>
            <a:normAutofit/>
          </a:bodyPr>
          <a:lstStyle/>
          <a:p>
            <a:pPr>
              <a:lnSpc>
                <a:spcPct val="80000"/>
              </a:lnSpc>
            </a:pPr>
            <a:r>
              <a:rPr lang="en-US" sz="2800" dirty="0"/>
              <a:t>Developed in the late 1980s</a:t>
            </a:r>
          </a:p>
          <a:p>
            <a:pPr>
              <a:lnSpc>
                <a:spcPct val="80000"/>
              </a:lnSpc>
            </a:pPr>
            <a:endParaRPr lang="en-US" sz="2800" dirty="0"/>
          </a:p>
          <a:p>
            <a:pPr>
              <a:lnSpc>
                <a:spcPct val="80000"/>
              </a:lnSpc>
            </a:pPr>
            <a:r>
              <a:rPr lang="en-US" sz="2800" dirty="0"/>
              <a:t>Can be performed in less than 20 minutes </a:t>
            </a:r>
          </a:p>
          <a:p>
            <a:pPr>
              <a:lnSpc>
                <a:spcPct val="80000"/>
              </a:lnSpc>
            </a:pPr>
            <a:endParaRPr lang="en-US" sz="2800" dirty="0"/>
          </a:p>
          <a:p>
            <a:pPr lvl="1">
              <a:lnSpc>
                <a:spcPct val="80000"/>
              </a:lnSpc>
            </a:pPr>
            <a:r>
              <a:rPr lang="en-US" sz="2800" dirty="0"/>
              <a:t>therefore also referred as  “Simple/Rapid” (S/R) assays</a:t>
            </a:r>
          </a:p>
          <a:p>
            <a:pPr>
              <a:lnSpc>
                <a:spcPct val="80000"/>
              </a:lnSpc>
            </a:pPr>
            <a:endParaRPr lang="en-US" sz="2800" dirty="0"/>
          </a:p>
          <a:p>
            <a:pPr>
              <a:lnSpc>
                <a:spcPct val="80000"/>
              </a:lnSpc>
            </a:pPr>
            <a:r>
              <a:rPr lang="en-US" sz="2800" dirty="0"/>
              <a:t>Can be performed easily without instruments</a:t>
            </a:r>
          </a:p>
          <a:p>
            <a:pPr>
              <a:lnSpc>
                <a:spcPct val="80000"/>
              </a:lnSpc>
            </a:pPr>
            <a:endParaRPr lang="en-US" sz="2800" dirty="0"/>
          </a:p>
          <a:p>
            <a:pPr>
              <a:lnSpc>
                <a:spcPct val="80000"/>
              </a:lnSpc>
            </a:pPr>
            <a:r>
              <a:rPr lang="en-US" sz="2800" dirty="0"/>
              <a:t>A positive result is indicated by the appearance of a colored dot or line</a:t>
            </a:r>
          </a:p>
          <a:p>
            <a:pPr>
              <a:lnSpc>
                <a:spcPct val="80000"/>
              </a:lnSpc>
            </a:pPr>
            <a:endParaRPr lang="en-US" sz="2800" dirty="0"/>
          </a:p>
          <a:p>
            <a:pPr>
              <a:lnSpc>
                <a:spcPct val="80000"/>
              </a:lnSpc>
            </a:pPr>
            <a:r>
              <a:rPr lang="en-US" sz="2800" dirty="0"/>
              <a:t>Examples – Determine, </a:t>
            </a:r>
            <a:r>
              <a:rPr lang="en-US" sz="2800" dirty="0" err="1"/>
              <a:t>Unigold</a:t>
            </a:r>
            <a:r>
              <a:rPr lang="en-US" sz="2800" dirty="0"/>
              <a:t> and </a:t>
            </a:r>
            <a:r>
              <a:rPr lang="en-US" sz="2800" dirty="0" err="1"/>
              <a:t>Oraquick</a:t>
            </a:r>
            <a:r>
              <a:rPr lang="en-US" sz="2800" dirty="0"/>
              <a:t>.</a:t>
            </a:r>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Confirmatory Tests</a:t>
            </a:r>
          </a:p>
        </p:txBody>
      </p:sp>
      <p:sp>
        <p:nvSpPr>
          <p:cNvPr id="99331" name="Rectangle 3"/>
          <p:cNvSpPr>
            <a:spLocks noGrp="1" noChangeArrowheads="1"/>
          </p:cNvSpPr>
          <p:nvPr>
            <p:ph type="body" idx="1"/>
          </p:nvPr>
        </p:nvSpPr>
        <p:spPr>
          <a:xfrm>
            <a:off x="914400" y="1447800"/>
            <a:ext cx="7772400" cy="5149552"/>
          </a:xfrm>
        </p:spPr>
        <p:txBody>
          <a:bodyPr>
            <a:normAutofit/>
          </a:bodyPr>
          <a:lstStyle/>
          <a:p>
            <a:pPr>
              <a:lnSpc>
                <a:spcPct val="90000"/>
              </a:lnSpc>
            </a:pPr>
            <a:r>
              <a:rPr lang="en-US" sz="2800" dirty="0"/>
              <a:t>All </a:t>
            </a:r>
            <a:r>
              <a:rPr lang="en-US" sz="2800" b="1" dirty="0"/>
              <a:t>positive</a:t>
            </a:r>
            <a:r>
              <a:rPr lang="en-US" sz="2800" dirty="0"/>
              <a:t> tests should be confirmed with another test</a:t>
            </a:r>
          </a:p>
          <a:p>
            <a:pPr>
              <a:lnSpc>
                <a:spcPct val="90000"/>
              </a:lnSpc>
              <a:buFont typeface="Wingdings" pitchFamily="2" charset="2"/>
              <a:buNone/>
            </a:pPr>
            <a:endParaRPr lang="en-US" sz="2800" dirty="0"/>
          </a:p>
          <a:p>
            <a:pPr>
              <a:lnSpc>
                <a:spcPct val="90000"/>
              </a:lnSpc>
            </a:pPr>
            <a:r>
              <a:rPr lang="en-US" sz="2800" dirty="0"/>
              <a:t>Not usually necessary to confirm </a:t>
            </a:r>
            <a:r>
              <a:rPr lang="en-US" sz="2800" b="1" dirty="0"/>
              <a:t>negative </a:t>
            </a:r>
            <a:r>
              <a:rPr lang="en-US" sz="2800" dirty="0"/>
              <a:t>tests</a:t>
            </a:r>
          </a:p>
          <a:p>
            <a:pPr>
              <a:lnSpc>
                <a:spcPct val="90000"/>
              </a:lnSpc>
            </a:pPr>
            <a:r>
              <a:rPr lang="en-US" sz="2800" dirty="0"/>
              <a:t>There are very specific assays that are used to verify positive HIV results e.g. Western Blot</a:t>
            </a:r>
          </a:p>
          <a:p>
            <a:pPr>
              <a:lnSpc>
                <a:spcPct val="90000"/>
              </a:lnSpc>
              <a:buFont typeface="Wingdings" pitchFamily="2" charset="2"/>
              <a:buNone/>
            </a:pPr>
            <a:endParaRPr lang="en-US" sz="2800" b="1" dirty="0"/>
          </a:p>
          <a:p>
            <a:pPr lvl="1">
              <a:lnSpc>
                <a:spcPct val="90000"/>
              </a:lnSpc>
            </a:pPr>
            <a:r>
              <a:rPr lang="en-US" sz="2800" dirty="0"/>
              <a:t>Designed to identify individuals who are not infected but who have reactive screening test results</a:t>
            </a:r>
          </a:p>
          <a:p>
            <a:pPr lvl="1">
              <a:lnSpc>
                <a:spcPct val="90000"/>
              </a:lnSpc>
            </a:pPr>
            <a:endParaRPr lang="en-US" sz="2800" dirty="0"/>
          </a:p>
          <a:p>
            <a:pPr lvl="1">
              <a:lnSpc>
                <a:spcPct val="90000"/>
              </a:lnSpc>
            </a:pPr>
            <a:r>
              <a:rPr lang="en-US" sz="2800" dirty="0"/>
              <a:t>High specificity- therefore produce few false-negative results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making young people more vulnerable to STIs/RTIs</a:t>
            </a:r>
            <a:endParaRPr lang="en-US" dirty="0"/>
          </a:p>
        </p:txBody>
      </p:sp>
      <p:sp>
        <p:nvSpPr>
          <p:cNvPr id="3" name="Content Placeholder 2"/>
          <p:cNvSpPr>
            <a:spLocks noGrp="1"/>
          </p:cNvSpPr>
          <p:nvPr>
            <p:ph sz="quarter" idx="1"/>
          </p:nvPr>
        </p:nvSpPr>
        <p:spPr>
          <a:xfrm>
            <a:off x="251520" y="1447800"/>
            <a:ext cx="8892480" cy="5410200"/>
          </a:xfrm>
        </p:spPr>
        <p:txBody>
          <a:bodyPr>
            <a:normAutofit fontScale="92500" lnSpcReduction="20000"/>
          </a:bodyPr>
          <a:lstStyle/>
          <a:p>
            <a:r>
              <a:rPr lang="en-US" dirty="0" smtClean="0"/>
              <a:t>Boys and girls may have immune systems that have not previously been challenged and have not mobilized defenses against STIs and HIV.</a:t>
            </a:r>
          </a:p>
          <a:p>
            <a:r>
              <a:rPr lang="en-US" dirty="0" smtClean="0"/>
              <a:t>Risky sexual behavior as they tend to try out their sexuality</a:t>
            </a:r>
          </a:p>
          <a:p>
            <a:r>
              <a:rPr lang="en-US" dirty="0" smtClean="0"/>
              <a:t>Adolescents often lack basic information concerning their sexual health, or the symptoms, transmission and treatment of STIs. </a:t>
            </a:r>
          </a:p>
          <a:p>
            <a:r>
              <a:rPr lang="en-US" dirty="0" smtClean="0"/>
              <a:t>poor communication between young people and their elders, and there are few learning materials (books, magazines) designed for young people.</a:t>
            </a:r>
          </a:p>
          <a:p>
            <a:r>
              <a:rPr lang="en-US" dirty="0" smtClean="0"/>
              <a:t>Sexual intercourse is often unplanned and spontaneous among young people.</a:t>
            </a:r>
          </a:p>
          <a:p>
            <a:r>
              <a:rPr lang="en-US" dirty="0" smtClean="0"/>
              <a:t>They often have multiple, short-term sexual relationships and do not consistently use condoms. </a:t>
            </a:r>
          </a:p>
          <a:p>
            <a:r>
              <a:rPr lang="en-US" dirty="0" smtClean="0"/>
              <a:t>Young people may feel peer pressure to have sex before they are emotionally ready to be sexually active and they often confuse sex with love and engage in sex before they are ready in the name of ‘love’ </a:t>
            </a:r>
          </a:p>
          <a:p>
            <a:r>
              <a:rPr lang="en-US" dirty="0" smtClean="0"/>
              <a:t>Young men sometimes have a need to prove their sexual powers. </a:t>
            </a:r>
            <a:endParaRPr lang="en-US" dirty="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143000" y="381000"/>
            <a:ext cx="7543800" cy="671736"/>
          </a:xfrm>
        </p:spPr>
        <p:txBody>
          <a:bodyPr>
            <a:normAutofit fontScale="90000"/>
          </a:bodyPr>
          <a:lstStyle/>
          <a:p>
            <a:r>
              <a:rPr lang="en-US" sz="4000" dirty="0"/>
              <a:t>Alternative Confirmatory Strategies </a:t>
            </a:r>
          </a:p>
        </p:txBody>
      </p:sp>
      <p:sp>
        <p:nvSpPr>
          <p:cNvPr id="101379" name="Rectangle 3"/>
          <p:cNvSpPr>
            <a:spLocks noGrp="1" noChangeArrowheads="1"/>
          </p:cNvSpPr>
          <p:nvPr>
            <p:ph type="body" idx="1"/>
          </p:nvPr>
        </p:nvSpPr>
        <p:spPr>
          <a:xfrm>
            <a:off x="251520" y="1052736"/>
            <a:ext cx="8892480" cy="5805264"/>
          </a:xfrm>
        </p:spPr>
        <p:txBody>
          <a:bodyPr>
            <a:noAutofit/>
          </a:bodyPr>
          <a:lstStyle/>
          <a:p>
            <a:pPr>
              <a:lnSpc>
                <a:spcPct val="80000"/>
              </a:lnSpc>
            </a:pPr>
            <a:r>
              <a:rPr lang="en-US" sz="2800" dirty="0"/>
              <a:t>Developed by UNIADS/WHO  for use in confirming initial HIV positive tests</a:t>
            </a:r>
          </a:p>
          <a:p>
            <a:pPr>
              <a:lnSpc>
                <a:spcPct val="80000"/>
              </a:lnSpc>
            </a:pPr>
            <a:endParaRPr lang="en-US" sz="2800" dirty="0"/>
          </a:p>
          <a:p>
            <a:pPr>
              <a:lnSpc>
                <a:spcPct val="80000"/>
              </a:lnSpc>
            </a:pPr>
            <a:r>
              <a:rPr lang="en-US" sz="2800" dirty="0"/>
              <a:t>maximizes accuracy while minimizing high cost associated with Western Blot but retaining similar predictive values to Western blot and others.</a:t>
            </a:r>
          </a:p>
          <a:p>
            <a:pPr>
              <a:lnSpc>
                <a:spcPct val="80000"/>
              </a:lnSpc>
            </a:pPr>
            <a:endParaRPr lang="en-US" sz="2800" dirty="0"/>
          </a:p>
          <a:p>
            <a:pPr>
              <a:lnSpc>
                <a:spcPct val="80000"/>
              </a:lnSpc>
            </a:pPr>
            <a:r>
              <a:rPr lang="en-US" sz="2800" dirty="0"/>
              <a:t>Three testing strategies recommended by UNAIDS/WHO</a:t>
            </a:r>
          </a:p>
          <a:p>
            <a:pPr>
              <a:lnSpc>
                <a:spcPct val="80000"/>
              </a:lnSpc>
            </a:pPr>
            <a:endParaRPr lang="en-US" sz="2800" dirty="0"/>
          </a:p>
          <a:p>
            <a:pPr>
              <a:lnSpc>
                <a:spcPct val="80000"/>
              </a:lnSpc>
            </a:pPr>
            <a:r>
              <a:rPr lang="en-US" sz="2800" dirty="0"/>
              <a:t>Strategy used depends on purpose of the test and the prevalence of HIV in the population</a:t>
            </a:r>
          </a:p>
          <a:p>
            <a:pPr>
              <a:lnSpc>
                <a:spcPct val="80000"/>
              </a:lnSpc>
            </a:pPr>
            <a:endParaRPr lang="en-US" sz="2800" dirty="0"/>
          </a:p>
          <a:p>
            <a:pPr>
              <a:lnSpc>
                <a:spcPct val="80000"/>
              </a:lnSpc>
            </a:pPr>
            <a:r>
              <a:rPr lang="en-US" sz="2800" dirty="0"/>
              <a:t>The strategy used works on the principle of using two screening tests either in parallel or sequentially</a:t>
            </a:r>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600200" y="914400"/>
            <a:ext cx="898525" cy="336550"/>
          </a:xfrm>
          <a:prstGeom prst="rect">
            <a:avLst/>
          </a:prstGeom>
          <a:noFill/>
          <a:ln w="9525">
            <a:noFill/>
            <a:miter lim="800000"/>
            <a:headEnd/>
            <a:tailEnd/>
          </a:ln>
          <a:effectLst/>
        </p:spPr>
        <p:txBody>
          <a:bodyPr wrap="none">
            <a:spAutoFit/>
          </a:bodyPr>
          <a:lstStyle/>
          <a:p>
            <a:pPr eaLnBrk="1" hangingPunct="1"/>
            <a:r>
              <a:rPr lang="en-US" sz="1600">
                <a:solidFill>
                  <a:srgbClr val="FF0000"/>
                </a:solidFill>
                <a:latin typeface="Times New Roman" charset="0"/>
              </a:rPr>
              <a:t>sensitive</a:t>
            </a:r>
          </a:p>
        </p:txBody>
      </p:sp>
      <p:sp>
        <p:nvSpPr>
          <p:cNvPr id="102403" name="Text Box 3"/>
          <p:cNvSpPr txBox="1">
            <a:spLocks noChangeArrowheads="1"/>
          </p:cNvSpPr>
          <p:nvPr/>
        </p:nvSpPr>
        <p:spPr bwMode="auto">
          <a:xfrm>
            <a:off x="481013" y="2254250"/>
            <a:ext cx="738187" cy="336550"/>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Report</a:t>
            </a:r>
          </a:p>
        </p:txBody>
      </p:sp>
      <p:sp>
        <p:nvSpPr>
          <p:cNvPr id="102404" name="Text Box 4"/>
          <p:cNvSpPr txBox="1">
            <a:spLocks noChangeArrowheads="1"/>
          </p:cNvSpPr>
          <p:nvPr/>
        </p:nvSpPr>
        <p:spPr bwMode="auto">
          <a:xfrm>
            <a:off x="1619250" y="2254250"/>
            <a:ext cx="1276350" cy="336550"/>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Consider +ve</a:t>
            </a:r>
          </a:p>
        </p:txBody>
      </p:sp>
      <p:grpSp>
        <p:nvGrpSpPr>
          <p:cNvPr id="2" name="Group 5"/>
          <p:cNvGrpSpPr>
            <a:grpSpLocks/>
          </p:cNvGrpSpPr>
          <p:nvPr/>
        </p:nvGrpSpPr>
        <p:grpSpPr bwMode="auto">
          <a:xfrm>
            <a:off x="609600" y="838200"/>
            <a:ext cx="1939925" cy="1463675"/>
            <a:chOff x="384" y="528"/>
            <a:chExt cx="1222" cy="922"/>
          </a:xfrm>
        </p:grpSpPr>
        <p:grpSp>
          <p:nvGrpSpPr>
            <p:cNvPr id="3" name="Group 6"/>
            <p:cNvGrpSpPr>
              <a:grpSpLocks/>
            </p:cNvGrpSpPr>
            <p:nvPr/>
          </p:nvGrpSpPr>
          <p:grpSpPr bwMode="auto">
            <a:xfrm>
              <a:off x="528" y="768"/>
              <a:ext cx="912" cy="480"/>
              <a:chOff x="528" y="768"/>
              <a:chExt cx="912" cy="480"/>
            </a:xfrm>
          </p:grpSpPr>
          <p:sp>
            <p:nvSpPr>
              <p:cNvPr id="102407" name="Freeform 7"/>
              <p:cNvSpPr>
                <a:spLocks/>
              </p:cNvSpPr>
              <p:nvPr/>
            </p:nvSpPr>
            <p:spPr bwMode="auto">
              <a:xfrm>
                <a:off x="528" y="1008"/>
                <a:ext cx="912" cy="240"/>
              </a:xfrm>
              <a:custGeom>
                <a:avLst/>
                <a:gdLst/>
                <a:ahLst/>
                <a:cxnLst>
                  <a:cxn ang="0">
                    <a:pos x="0" y="432"/>
                  </a:cxn>
                  <a:cxn ang="0">
                    <a:pos x="0" y="0"/>
                  </a:cxn>
                  <a:cxn ang="0">
                    <a:pos x="912" y="0"/>
                  </a:cxn>
                  <a:cxn ang="0">
                    <a:pos x="912" y="432"/>
                  </a:cxn>
                </a:cxnLst>
                <a:rect l="0" t="0" r="r" b="b"/>
                <a:pathLst>
                  <a:path w="912" h="432">
                    <a:moveTo>
                      <a:pt x="0" y="432"/>
                    </a:moveTo>
                    <a:lnTo>
                      <a:pt x="0" y="0"/>
                    </a:lnTo>
                    <a:lnTo>
                      <a:pt x="912" y="0"/>
                    </a:lnTo>
                    <a:lnTo>
                      <a:pt x="912" y="432"/>
                    </a:lnTo>
                  </a:path>
                </a:pathLst>
              </a:custGeom>
              <a:noFill/>
              <a:ln w="38100">
                <a:solidFill>
                  <a:schemeClr val="tx1"/>
                </a:solidFill>
                <a:round/>
                <a:headEnd/>
                <a:tailEnd/>
              </a:ln>
              <a:effectLst/>
            </p:spPr>
            <p:txBody>
              <a:bodyPr/>
              <a:lstStyle/>
              <a:p>
                <a:endParaRPr lang="en-US"/>
              </a:p>
            </p:txBody>
          </p:sp>
          <p:sp>
            <p:nvSpPr>
              <p:cNvPr id="102408" name="Line 8"/>
              <p:cNvSpPr>
                <a:spLocks noChangeShapeType="1"/>
              </p:cNvSpPr>
              <p:nvPr/>
            </p:nvSpPr>
            <p:spPr bwMode="auto">
              <a:xfrm flipV="1">
                <a:off x="984" y="768"/>
                <a:ext cx="0" cy="240"/>
              </a:xfrm>
              <a:prstGeom prst="line">
                <a:avLst/>
              </a:prstGeom>
              <a:noFill/>
              <a:ln w="38100">
                <a:solidFill>
                  <a:schemeClr val="tx1"/>
                </a:solidFill>
                <a:round/>
                <a:headEnd/>
                <a:tailEnd/>
              </a:ln>
              <a:effectLst/>
            </p:spPr>
            <p:txBody>
              <a:bodyPr/>
              <a:lstStyle/>
              <a:p>
                <a:endParaRPr lang="en-US"/>
              </a:p>
            </p:txBody>
          </p:sp>
        </p:grpSp>
        <p:sp>
          <p:nvSpPr>
            <p:cNvPr id="102409" name="Text Box 9"/>
            <p:cNvSpPr txBox="1">
              <a:spLocks noChangeArrowheads="1"/>
            </p:cNvSpPr>
            <p:nvPr/>
          </p:nvSpPr>
          <p:spPr bwMode="auto">
            <a:xfrm>
              <a:off x="864" y="528"/>
              <a:ext cx="255" cy="288"/>
            </a:xfrm>
            <a:prstGeom prst="rect">
              <a:avLst/>
            </a:prstGeom>
            <a:noFill/>
            <a:ln w="9525">
              <a:noFill/>
              <a:miter lim="800000"/>
              <a:headEnd/>
              <a:tailEnd/>
            </a:ln>
            <a:effectLst/>
          </p:spPr>
          <p:txBody>
            <a:bodyPr wrap="none">
              <a:spAutoFit/>
            </a:bodyPr>
            <a:lstStyle/>
            <a:p>
              <a:pPr eaLnBrk="1" hangingPunct="1"/>
              <a:r>
                <a:rPr lang="en-US" sz="2400" b="1">
                  <a:latin typeface="Times New Roman" charset="0"/>
                </a:rPr>
                <a:t>A</a:t>
              </a:r>
            </a:p>
          </p:txBody>
        </p:sp>
        <p:sp>
          <p:nvSpPr>
            <p:cNvPr id="102410" name="Text Box 10"/>
            <p:cNvSpPr txBox="1">
              <a:spLocks noChangeArrowheads="1"/>
            </p:cNvSpPr>
            <p:nvPr/>
          </p:nvSpPr>
          <p:spPr bwMode="auto">
            <a:xfrm>
              <a:off x="1248" y="1200"/>
              <a:ext cx="358"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sp>
          <p:nvSpPr>
            <p:cNvPr id="102411" name="Text Box 11"/>
            <p:cNvSpPr txBox="1">
              <a:spLocks noChangeArrowheads="1"/>
            </p:cNvSpPr>
            <p:nvPr/>
          </p:nvSpPr>
          <p:spPr bwMode="auto">
            <a:xfrm>
              <a:off x="384" y="1200"/>
              <a:ext cx="320"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grpSp>
      <p:sp>
        <p:nvSpPr>
          <p:cNvPr id="102412" name="Text Box 12"/>
          <p:cNvSpPr txBox="1">
            <a:spLocks noChangeArrowheads="1"/>
          </p:cNvSpPr>
          <p:nvPr/>
        </p:nvSpPr>
        <p:spPr bwMode="auto">
          <a:xfrm>
            <a:off x="4994275" y="2879725"/>
            <a:ext cx="819150" cy="336550"/>
          </a:xfrm>
          <a:prstGeom prst="rect">
            <a:avLst/>
          </a:prstGeom>
          <a:noFill/>
          <a:ln w="9525">
            <a:noFill/>
            <a:miter lim="800000"/>
            <a:headEnd/>
            <a:tailEnd/>
          </a:ln>
          <a:effectLst/>
        </p:spPr>
        <p:txBody>
          <a:bodyPr wrap="none">
            <a:spAutoFit/>
          </a:bodyPr>
          <a:lstStyle/>
          <a:p>
            <a:pPr eaLnBrk="1" hangingPunct="1"/>
            <a:r>
              <a:rPr lang="en-US" sz="1600">
                <a:solidFill>
                  <a:schemeClr val="tx2"/>
                </a:solidFill>
                <a:latin typeface="Times New Roman" charset="0"/>
              </a:rPr>
              <a:t>specific</a:t>
            </a:r>
          </a:p>
        </p:txBody>
      </p:sp>
      <p:grpSp>
        <p:nvGrpSpPr>
          <p:cNvPr id="4" name="Group 13"/>
          <p:cNvGrpSpPr>
            <a:grpSpLocks/>
          </p:cNvGrpSpPr>
          <p:nvPr/>
        </p:nvGrpSpPr>
        <p:grpSpPr bwMode="auto">
          <a:xfrm>
            <a:off x="4003675" y="2362200"/>
            <a:ext cx="1939925" cy="1905000"/>
            <a:chOff x="2522" y="1488"/>
            <a:chExt cx="1222" cy="1200"/>
          </a:xfrm>
        </p:grpSpPr>
        <p:grpSp>
          <p:nvGrpSpPr>
            <p:cNvPr id="5" name="Group 14"/>
            <p:cNvGrpSpPr>
              <a:grpSpLocks/>
            </p:cNvGrpSpPr>
            <p:nvPr/>
          </p:nvGrpSpPr>
          <p:grpSpPr bwMode="auto">
            <a:xfrm>
              <a:off x="2522" y="1766"/>
              <a:ext cx="1222" cy="922"/>
              <a:chOff x="384" y="528"/>
              <a:chExt cx="1222" cy="922"/>
            </a:xfrm>
          </p:grpSpPr>
          <p:grpSp>
            <p:nvGrpSpPr>
              <p:cNvPr id="6" name="Group 15"/>
              <p:cNvGrpSpPr>
                <a:grpSpLocks/>
              </p:cNvGrpSpPr>
              <p:nvPr/>
            </p:nvGrpSpPr>
            <p:grpSpPr bwMode="auto">
              <a:xfrm>
                <a:off x="528" y="768"/>
                <a:ext cx="912" cy="480"/>
                <a:chOff x="528" y="768"/>
                <a:chExt cx="912" cy="480"/>
              </a:xfrm>
            </p:grpSpPr>
            <p:sp>
              <p:nvSpPr>
                <p:cNvPr id="102416" name="Freeform 16"/>
                <p:cNvSpPr>
                  <a:spLocks/>
                </p:cNvSpPr>
                <p:nvPr/>
              </p:nvSpPr>
              <p:spPr bwMode="auto">
                <a:xfrm>
                  <a:off x="528" y="1008"/>
                  <a:ext cx="912" cy="240"/>
                </a:xfrm>
                <a:custGeom>
                  <a:avLst/>
                  <a:gdLst/>
                  <a:ahLst/>
                  <a:cxnLst>
                    <a:cxn ang="0">
                      <a:pos x="0" y="432"/>
                    </a:cxn>
                    <a:cxn ang="0">
                      <a:pos x="0" y="0"/>
                    </a:cxn>
                    <a:cxn ang="0">
                      <a:pos x="912" y="0"/>
                    </a:cxn>
                    <a:cxn ang="0">
                      <a:pos x="912" y="432"/>
                    </a:cxn>
                  </a:cxnLst>
                  <a:rect l="0" t="0" r="r" b="b"/>
                  <a:pathLst>
                    <a:path w="912" h="432">
                      <a:moveTo>
                        <a:pt x="0" y="432"/>
                      </a:moveTo>
                      <a:lnTo>
                        <a:pt x="0" y="0"/>
                      </a:lnTo>
                      <a:lnTo>
                        <a:pt x="912" y="0"/>
                      </a:lnTo>
                      <a:lnTo>
                        <a:pt x="912" y="432"/>
                      </a:lnTo>
                    </a:path>
                  </a:pathLst>
                </a:custGeom>
                <a:noFill/>
                <a:ln w="38100">
                  <a:solidFill>
                    <a:schemeClr val="tx1"/>
                  </a:solidFill>
                  <a:round/>
                  <a:headEnd/>
                  <a:tailEnd/>
                </a:ln>
                <a:effectLst/>
              </p:spPr>
              <p:txBody>
                <a:bodyPr/>
                <a:lstStyle/>
                <a:p>
                  <a:endParaRPr lang="en-US"/>
                </a:p>
              </p:txBody>
            </p:sp>
            <p:sp>
              <p:nvSpPr>
                <p:cNvPr id="102417" name="Line 17"/>
                <p:cNvSpPr>
                  <a:spLocks noChangeShapeType="1"/>
                </p:cNvSpPr>
                <p:nvPr/>
              </p:nvSpPr>
              <p:spPr bwMode="auto">
                <a:xfrm flipV="1">
                  <a:off x="984" y="768"/>
                  <a:ext cx="0" cy="240"/>
                </a:xfrm>
                <a:prstGeom prst="line">
                  <a:avLst/>
                </a:prstGeom>
                <a:noFill/>
                <a:ln w="38100">
                  <a:solidFill>
                    <a:schemeClr val="tx1"/>
                  </a:solidFill>
                  <a:round/>
                  <a:headEnd/>
                  <a:tailEnd/>
                </a:ln>
                <a:effectLst/>
              </p:spPr>
              <p:txBody>
                <a:bodyPr/>
                <a:lstStyle/>
                <a:p>
                  <a:endParaRPr lang="en-US"/>
                </a:p>
              </p:txBody>
            </p:sp>
          </p:grpSp>
          <p:sp>
            <p:nvSpPr>
              <p:cNvPr id="102418" name="Text Box 18"/>
              <p:cNvSpPr txBox="1">
                <a:spLocks noChangeArrowheads="1"/>
              </p:cNvSpPr>
              <p:nvPr/>
            </p:nvSpPr>
            <p:spPr bwMode="auto">
              <a:xfrm>
                <a:off x="864" y="528"/>
                <a:ext cx="244" cy="288"/>
              </a:xfrm>
              <a:prstGeom prst="rect">
                <a:avLst/>
              </a:prstGeom>
              <a:noFill/>
              <a:ln w="9525">
                <a:noFill/>
                <a:miter lim="800000"/>
                <a:headEnd/>
                <a:tailEnd/>
              </a:ln>
              <a:effectLst/>
            </p:spPr>
            <p:txBody>
              <a:bodyPr wrap="none">
                <a:spAutoFit/>
              </a:bodyPr>
              <a:lstStyle/>
              <a:p>
                <a:pPr eaLnBrk="1" hangingPunct="1"/>
                <a:r>
                  <a:rPr lang="en-US" sz="2400" b="1">
                    <a:latin typeface="Times New Roman" charset="0"/>
                  </a:rPr>
                  <a:t>B</a:t>
                </a:r>
              </a:p>
            </p:txBody>
          </p:sp>
          <p:sp>
            <p:nvSpPr>
              <p:cNvPr id="102419" name="Text Box 19"/>
              <p:cNvSpPr txBox="1">
                <a:spLocks noChangeArrowheads="1"/>
              </p:cNvSpPr>
              <p:nvPr/>
            </p:nvSpPr>
            <p:spPr bwMode="auto">
              <a:xfrm>
                <a:off x="1248" y="1200"/>
                <a:ext cx="358"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sp>
            <p:nvSpPr>
              <p:cNvPr id="102420" name="Text Box 20"/>
              <p:cNvSpPr txBox="1">
                <a:spLocks noChangeArrowheads="1"/>
              </p:cNvSpPr>
              <p:nvPr/>
            </p:nvSpPr>
            <p:spPr bwMode="auto">
              <a:xfrm>
                <a:off x="384" y="1200"/>
                <a:ext cx="320"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grpSp>
        <p:sp>
          <p:nvSpPr>
            <p:cNvPr id="102421" name="Line 21"/>
            <p:cNvSpPr>
              <a:spLocks noChangeShapeType="1"/>
            </p:cNvSpPr>
            <p:nvPr/>
          </p:nvSpPr>
          <p:spPr bwMode="auto">
            <a:xfrm>
              <a:off x="3120" y="1488"/>
              <a:ext cx="0" cy="288"/>
            </a:xfrm>
            <a:prstGeom prst="line">
              <a:avLst/>
            </a:prstGeom>
            <a:noFill/>
            <a:ln w="38100">
              <a:solidFill>
                <a:schemeClr val="tx1"/>
              </a:solidFill>
              <a:round/>
              <a:headEnd/>
              <a:tailEnd/>
            </a:ln>
            <a:effectLst/>
          </p:spPr>
          <p:txBody>
            <a:bodyPr/>
            <a:lstStyle/>
            <a:p>
              <a:endParaRPr lang="en-US"/>
            </a:p>
          </p:txBody>
        </p:sp>
      </p:grpSp>
      <p:grpSp>
        <p:nvGrpSpPr>
          <p:cNvPr id="7" name="Group 22"/>
          <p:cNvGrpSpPr>
            <a:grpSpLocks/>
          </p:cNvGrpSpPr>
          <p:nvPr/>
        </p:nvGrpSpPr>
        <p:grpSpPr bwMode="auto">
          <a:xfrm>
            <a:off x="3148013" y="838200"/>
            <a:ext cx="2089150" cy="1752600"/>
            <a:chOff x="1983" y="528"/>
            <a:chExt cx="1316" cy="1104"/>
          </a:xfrm>
        </p:grpSpPr>
        <p:sp>
          <p:nvSpPr>
            <p:cNvPr id="102423" name="Text Box 23"/>
            <p:cNvSpPr txBox="1">
              <a:spLocks noChangeArrowheads="1"/>
            </p:cNvSpPr>
            <p:nvPr/>
          </p:nvSpPr>
          <p:spPr bwMode="auto">
            <a:xfrm>
              <a:off x="2698" y="576"/>
              <a:ext cx="566" cy="212"/>
            </a:xfrm>
            <a:prstGeom prst="rect">
              <a:avLst/>
            </a:prstGeom>
            <a:noFill/>
            <a:ln w="9525">
              <a:noFill/>
              <a:miter lim="800000"/>
              <a:headEnd/>
              <a:tailEnd/>
            </a:ln>
            <a:effectLst/>
          </p:spPr>
          <p:txBody>
            <a:bodyPr wrap="none">
              <a:spAutoFit/>
            </a:bodyPr>
            <a:lstStyle/>
            <a:p>
              <a:pPr eaLnBrk="1" hangingPunct="1"/>
              <a:r>
                <a:rPr lang="en-US" sz="1600">
                  <a:solidFill>
                    <a:srgbClr val="FF0000"/>
                  </a:solidFill>
                  <a:latin typeface="Times New Roman" charset="0"/>
                </a:rPr>
                <a:t>sensitive</a:t>
              </a:r>
            </a:p>
          </p:txBody>
        </p:sp>
        <p:grpSp>
          <p:nvGrpSpPr>
            <p:cNvPr id="8" name="Group 24"/>
            <p:cNvGrpSpPr>
              <a:grpSpLocks/>
            </p:cNvGrpSpPr>
            <p:nvPr/>
          </p:nvGrpSpPr>
          <p:grpSpPr bwMode="auto">
            <a:xfrm>
              <a:off x="1983" y="528"/>
              <a:ext cx="1316" cy="1104"/>
              <a:chOff x="1983" y="528"/>
              <a:chExt cx="1316" cy="1104"/>
            </a:xfrm>
          </p:grpSpPr>
          <p:grpSp>
            <p:nvGrpSpPr>
              <p:cNvPr id="9" name="Group 25"/>
              <p:cNvGrpSpPr>
                <a:grpSpLocks/>
              </p:cNvGrpSpPr>
              <p:nvPr/>
            </p:nvGrpSpPr>
            <p:grpSpPr bwMode="auto">
              <a:xfrm>
                <a:off x="2077" y="528"/>
                <a:ext cx="1222" cy="922"/>
                <a:chOff x="1946" y="528"/>
                <a:chExt cx="1222" cy="922"/>
              </a:xfrm>
            </p:grpSpPr>
            <p:grpSp>
              <p:nvGrpSpPr>
                <p:cNvPr id="10" name="Group 26"/>
                <p:cNvGrpSpPr>
                  <a:grpSpLocks/>
                </p:cNvGrpSpPr>
                <p:nvPr/>
              </p:nvGrpSpPr>
              <p:grpSpPr bwMode="auto">
                <a:xfrm>
                  <a:off x="2090" y="768"/>
                  <a:ext cx="912" cy="480"/>
                  <a:chOff x="528" y="768"/>
                  <a:chExt cx="912" cy="480"/>
                </a:xfrm>
              </p:grpSpPr>
              <p:sp>
                <p:nvSpPr>
                  <p:cNvPr id="102427" name="Freeform 27"/>
                  <p:cNvSpPr>
                    <a:spLocks/>
                  </p:cNvSpPr>
                  <p:nvPr/>
                </p:nvSpPr>
                <p:spPr bwMode="auto">
                  <a:xfrm>
                    <a:off x="528" y="1008"/>
                    <a:ext cx="912" cy="240"/>
                  </a:xfrm>
                  <a:custGeom>
                    <a:avLst/>
                    <a:gdLst/>
                    <a:ahLst/>
                    <a:cxnLst>
                      <a:cxn ang="0">
                        <a:pos x="0" y="432"/>
                      </a:cxn>
                      <a:cxn ang="0">
                        <a:pos x="0" y="0"/>
                      </a:cxn>
                      <a:cxn ang="0">
                        <a:pos x="912" y="0"/>
                      </a:cxn>
                      <a:cxn ang="0">
                        <a:pos x="912" y="432"/>
                      </a:cxn>
                    </a:cxnLst>
                    <a:rect l="0" t="0" r="r" b="b"/>
                    <a:pathLst>
                      <a:path w="912" h="432">
                        <a:moveTo>
                          <a:pt x="0" y="432"/>
                        </a:moveTo>
                        <a:lnTo>
                          <a:pt x="0" y="0"/>
                        </a:lnTo>
                        <a:lnTo>
                          <a:pt x="912" y="0"/>
                        </a:lnTo>
                        <a:lnTo>
                          <a:pt x="912" y="432"/>
                        </a:lnTo>
                      </a:path>
                    </a:pathLst>
                  </a:custGeom>
                  <a:noFill/>
                  <a:ln w="38100">
                    <a:solidFill>
                      <a:schemeClr val="tx1"/>
                    </a:solidFill>
                    <a:round/>
                    <a:headEnd/>
                    <a:tailEnd/>
                  </a:ln>
                  <a:effectLst/>
                </p:spPr>
                <p:txBody>
                  <a:bodyPr/>
                  <a:lstStyle/>
                  <a:p>
                    <a:endParaRPr lang="en-US"/>
                  </a:p>
                </p:txBody>
              </p:sp>
              <p:sp>
                <p:nvSpPr>
                  <p:cNvPr id="102428" name="Line 28"/>
                  <p:cNvSpPr>
                    <a:spLocks noChangeShapeType="1"/>
                  </p:cNvSpPr>
                  <p:nvPr/>
                </p:nvSpPr>
                <p:spPr bwMode="auto">
                  <a:xfrm flipV="1">
                    <a:off x="984" y="768"/>
                    <a:ext cx="0" cy="240"/>
                  </a:xfrm>
                  <a:prstGeom prst="line">
                    <a:avLst/>
                  </a:prstGeom>
                  <a:noFill/>
                  <a:ln w="38100">
                    <a:solidFill>
                      <a:schemeClr val="tx1"/>
                    </a:solidFill>
                    <a:round/>
                    <a:headEnd/>
                    <a:tailEnd/>
                  </a:ln>
                  <a:effectLst/>
                </p:spPr>
                <p:txBody>
                  <a:bodyPr/>
                  <a:lstStyle/>
                  <a:p>
                    <a:endParaRPr lang="en-US"/>
                  </a:p>
                </p:txBody>
              </p:sp>
            </p:grpSp>
            <p:sp>
              <p:nvSpPr>
                <p:cNvPr id="102429" name="Text Box 29"/>
                <p:cNvSpPr txBox="1">
                  <a:spLocks noChangeArrowheads="1"/>
                </p:cNvSpPr>
                <p:nvPr/>
              </p:nvSpPr>
              <p:spPr bwMode="auto">
                <a:xfrm>
                  <a:off x="2426" y="528"/>
                  <a:ext cx="255" cy="288"/>
                </a:xfrm>
                <a:prstGeom prst="rect">
                  <a:avLst/>
                </a:prstGeom>
                <a:noFill/>
                <a:ln w="9525">
                  <a:noFill/>
                  <a:miter lim="800000"/>
                  <a:headEnd/>
                  <a:tailEnd/>
                </a:ln>
                <a:effectLst/>
              </p:spPr>
              <p:txBody>
                <a:bodyPr wrap="none">
                  <a:spAutoFit/>
                </a:bodyPr>
                <a:lstStyle/>
                <a:p>
                  <a:pPr eaLnBrk="1" hangingPunct="1"/>
                  <a:r>
                    <a:rPr lang="en-US" sz="2400" b="1">
                      <a:latin typeface="Times New Roman" charset="0"/>
                    </a:rPr>
                    <a:t>A</a:t>
                  </a:r>
                </a:p>
              </p:txBody>
            </p:sp>
            <p:sp>
              <p:nvSpPr>
                <p:cNvPr id="102430" name="Text Box 30"/>
                <p:cNvSpPr txBox="1">
                  <a:spLocks noChangeArrowheads="1"/>
                </p:cNvSpPr>
                <p:nvPr/>
              </p:nvSpPr>
              <p:spPr bwMode="auto">
                <a:xfrm>
                  <a:off x="2810" y="1200"/>
                  <a:ext cx="358"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sp>
              <p:nvSpPr>
                <p:cNvPr id="102431" name="Text Box 31"/>
                <p:cNvSpPr txBox="1">
                  <a:spLocks noChangeArrowheads="1"/>
                </p:cNvSpPr>
                <p:nvPr/>
              </p:nvSpPr>
              <p:spPr bwMode="auto">
                <a:xfrm>
                  <a:off x="1946" y="1200"/>
                  <a:ext cx="320"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grpSp>
          <p:sp>
            <p:nvSpPr>
              <p:cNvPr id="102432" name="Text Box 32"/>
              <p:cNvSpPr txBox="1">
                <a:spLocks noChangeArrowheads="1"/>
              </p:cNvSpPr>
              <p:nvPr/>
            </p:nvSpPr>
            <p:spPr bwMode="auto">
              <a:xfrm>
                <a:off x="1983" y="1420"/>
                <a:ext cx="465" cy="212"/>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Report</a:t>
                </a:r>
              </a:p>
            </p:txBody>
          </p:sp>
        </p:grpSp>
      </p:grpSp>
      <p:sp>
        <p:nvSpPr>
          <p:cNvPr id="102433" name="Text Box 33"/>
          <p:cNvSpPr txBox="1">
            <a:spLocks noChangeArrowheads="1"/>
          </p:cNvSpPr>
          <p:nvPr/>
        </p:nvSpPr>
        <p:spPr bwMode="auto">
          <a:xfrm>
            <a:off x="3581400" y="4159250"/>
            <a:ext cx="1317625" cy="336550"/>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Indeterminate</a:t>
            </a:r>
          </a:p>
        </p:txBody>
      </p:sp>
      <p:sp>
        <p:nvSpPr>
          <p:cNvPr id="102434" name="Text Box 34"/>
          <p:cNvSpPr txBox="1">
            <a:spLocks noChangeArrowheads="1"/>
          </p:cNvSpPr>
          <p:nvPr/>
        </p:nvSpPr>
        <p:spPr bwMode="auto">
          <a:xfrm>
            <a:off x="5281613" y="4159250"/>
            <a:ext cx="738187" cy="336550"/>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Report</a:t>
            </a:r>
          </a:p>
        </p:txBody>
      </p:sp>
      <p:sp>
        <p:nvSpPr>
          <p:cNvPr id="102435" name="Text Box 35"/>
          <p:cNvSpPr txBox="1">
            <a:spLocks noChangeArrowheads="1"/>
          </p:cNvSpPr>
          <p:nvPr/>
        </p:nvSpPr>
        <p:spPr bwMode="auto">
          <a:xfrm>
            <a:off x="6975475" y="4784725"/>
            <a:ext cx="898525" cy="336550"/>
          </a:xfrm>
          <a:prstGeom prst="rect">
            <a:avLst/>
          </a:prstGeom>
          <a:noFill/>
          <a:ln w="9525">
            <a:noFill/>
            <a:miter lim="800000"/>
            <a:headEnd/>
            <a:tailEnd/>
          </a:ln>
          <a:effectLst/>
        </p:spPr>
        <p:txBody>
          <a:bodyPr wrap="none">
            <a:spAutoFit/>
          </a:bodyPr>
          <a:lstStyle/>
          <a:p>
            <a:pPr eaLnBrk="1" hangingPunct="1"/>
            <a:r>
              <a:rPr lang="en-US" sz="1600">
                <a:solidFill>
                  <a:srgbClr val="FF0000"/>
                </a:solidFill>
                <a:latin typeface="Times New Roman" charset="0"/>
              </a:rPr>
              <a:t>sensitive</a:t>
            </a:r>
          </a:p>
        </p:txBody>
      </p:sp>
      <p:grpSp>
        <p:nvGrpSpPr>
          <p:cNvPr id="11" name="Group 36"/>
          <p:cNvGrpSpPr>
            <a:grpSpLocks/>
          </p:cNvGrpSpPr>
          <p:nvPr/>
        </p:nvGrpSpPr>
        <p:grpSpPr bwMode="auto">
          <a:xfrm>
            <a:off x="5984875" y="4267200"/>
            <a:ext cx="1939925" cy="1905000"/>
            <a:chOff x="3770" y="2688"/>
            <a:chExt cx="1222" cy="1200"/>
          </a:xfrm>
        </p:grpSpPr>
        <p:grpSp>
          <p:nvGrpSpPr>
            <p:cNvPr id="12" name="Group 37"/>
            <p:cNvGrpSpPr>
              <a:grpSpLocks/>
            </p:cNvGrpSpPr>
            <p:nvPr/>
          </p:nvGrpSpPr>
          <p:grpSpPr bwMode="auto">
            <a:xfrm>
              <a:off x="3770" y="2966"/>
              <a:ext cx="1222" cy="922"/>
              <a:chOff x="384" y="528"/>
              <a:chExt cx="1222" cy="922"/>
            </a:xfrm>
          </p:grpSpPr>
          <p:grpSp>
            <p:nvGrpSpPr>
              <p:cNvPr id="13" name="Group 38"/>
              <p:cNvGrpSpPr>
                <a:grpSpLocks/>
              </p:cNvGrpSpPr>
              <p:nvPr/>
            </p:nvGrpSpPr>
            <p:grpSpPr bwMode="auto">
              <a:xfrm>
                <a:off x="528" y="768"/>
                <a:ext cx="912" cy="480"/>
                <a:chOff x="528" y="768"/>
                <a:chExt cx="912" cy="480"/>
              </a:xfrm>
            </p:grpSpPr>
            <p:sp>
              <p:nvSpPr>
                <p:cNvPr id="102439" name="Freeform 39"/>
                <p:cNvSpPr>
                  <a:spLocks/>
                </p:cNvSpPr>
                <p:nvPr/>
              </p:nvSpPr>
              <p:spPr bwMode="auto">
                <a:xfrm>
                  <a:off x="528" y="1008"/>
                  <a:ext cx="912" cy="240"/>
                </a:xfrm>
                <a:custGeom>
                  <a:avLst/>
                  <a:gdLst/>
                  <a:ahLst/>
                  <a:cxnLst>
                    <a:cxn ang="0">
                      <a:pos x="0" y="432"/>
                    </a:cxn>
                    <a:cxn ang="0">
                      <a:pos x="0" y="0"/>
                    </a:cxn>
                    <a:cxn ang="0">
                      <a:pos x="912" y="0"/>
                    </a:cxn>
                    <a:cxn ang="0">
                      <a:pos x="912" y="432"/>
                    </a:cxn>
                  </a:cxnLst>
                  <a:rect l="0" t="0" r="r" b="b"/>
                  <a:pathLst>
                    <a:path w="912" h="432">
                      <a:moveTo>
                        <a:pt x="0" y="432"/>
                      </a:moveTo>
                      <a:lnTo>
                        <a:pt x="0" y="0"/>
                      </a:lnTo>
                      <a:lnTo>
                        <a:pt x="912" y="0"/>
                      </a:lnTo>
                      <a:lnTo>
                        <a:pt x="912" y="432"/>
                      </a:lnTo>
                    </a:path>
                  </a:pathLst>
                </a:custGeom>
                <a:noFill/>
                <a:ln w="38100">
                  <a:solidFill>
                    <a:schemeClr val="tx1"/>
                  </a:solidFill>
                  <a:round/>
                  <a:headEnd/>
                  <a:tailEnd/>
                </a:ln>
                <a:effectLst/>
              </p:spPr>
              <p:txBody>
                <a:bodyPr/>
                <a:lstStyle/>
                <a:p>
                  <a:endParaRPr lang="en-US"/>
                </a:p>
              </p:txBody>
            </p:sp>
            <p:sp>
              <p:nvSpPr>
                <p:cNvPr id="102440" name="Line 40"/>
                <p:cNvSpPr>
                  <a:spLocks noChangeShapeType="1"/>
                </p:cNvSpPr>
                <p:nvPr/>
              </p:nvSpPr>
              <p:spPr bwMode="auto">
                <a:xfrm flipV="1">
                  <a:off x="984" y="768"/>
                  <a:ext cx="0" cy="240"/>
                </a:xfrm>
                <a:prstGeom prst="line">
                  <a:avLst/>
                </a:prstGeom>
                <a:noFill/>
                <a:ln w="38100">
                  <a:solidFill>
                    <a:schemeClr val="tx1"/>
                  </a:solidFill>
                  <a:round/>
                  <a:headEnd/>
                  <a:tailEnd/>
                </a:ln>
                <a:effectLst/>
              </p:spPr>
              <p:txBody>
                <a:bodyPr/>
                <a:lstStyle/>
                <a:p>
                  <a:endParaRPr lang="en-US"/>
                </a:p>
              </p:txBody>
            </p:sp>
          </p:grpSp>
          <p:sp>
            <p:nvSpPr>
              <p:cNvPr id="102441" name="Text Box 41"/>
              <p:cNvSpPr txBox="1">
                <a:spLocks noChangeArrowheads="1"/>
              </p:cNvSpPr>
              <p:nvPr/>
            </p:nvSpPr>
            <p:spPr bwMode="auto">
              <a:xfrm>
                <a:off x="864" y="528"/>
                <a:ext cx="255" cy="288"/>
              </a:xfrm>
              <a:prstGeom prst="rect">
                <a:avLst/>
              </a:prstGeom>
              <a:noFill/>
              <a:ln w="9525">
                <a:noFill/>
                <a:miter lim="800000"/>
                <a:headEnd/>
                <a:tailEnd/>
              </a:ln>
              <a:effectLst/>
            </p:spPr>
            <p:txBody>
              <a:bodyPr wrap="none">
                <a:spAutoFit/>
              </a:bodyPr>
              <a:lstStyle/>
              <a:p>
                <a:pPr eaLnBrk="1" hangingPunct="1"/>
                <a:r>
                  <a:rPr lang="en-US" sz="2400" b="1">
                    <a:latin typeface="Times New Roman" charset="0"/>
                  </a:rPr>
                  <a:t>C</a:t>
                </a:r>
              </a:p>
            </p:txBody>
          </p:sp>
          <p:sp>
            <p:nvSpPr>
              <p:cNvPr id="102442" name="Text Box 42"/>
              <p:cNvSpPr txBox="1">
                <a:spLocks noChangeArrowheads="1"/>
              </p:cNvSpPr>
              <p:nvPr/>
            </p:nvSpPr>
            <p:spPr bwMode="auto">
              <a:xfrm>
                <a:off x="1248" y="1200"/>
                <a:ext cx="358"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sp>
            <p:nvSpPr>
              <p:cNvPr id="102443" name="Text Box 43"/>
              <p:cNvSpPr txBox="1">
                <a:spLocks noChangeArrowheads="1"/>
              </p:cNvSpPr>
              <p:nvPr/>
            </p:nvSpPr>
            <p:spPr bwMode="auto">
              <a:xfrm>
                <a:off x="384" y="1200"/>
                <a:ext cx="320"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grpSp>
        <p:sp>
          <p:nvSpPr>
            <p:cNvPr id="102444" name="Line 44"/>
            <p:cNvSpPr>
              <a:spLocks noChangeShapeType="1"/>
            </p:cNvSpPr>
            <p:nvPr/>
          </p:nvSpPr>
          <p:spPr bwMode="auto">
            <a:xfrm>
              <a:off x="4368" y="2688"/>
              <a:ext cx="0" cy="288"/>
            </a:xfrm>
            <a:prstGeom prst="line">
              <a:avLst/>
            </a:prstGeom>
            <a:noFill/>
            <a:ln w="38100">
              <a:solidFill>
                <a:schemeClr val="tx1"/>
              </a:solidFill>
              <a:round/>
              <a:headEnd/>
              <a:tailEnd/>
            </a:ln>
            <a:effectLst/>
          </p:spPr>
          <p:txBody>
            <a:bodyPr/>
            <a:lstStyle/>
            <a:p>
              <a:endParaRPr lang="en-US"/>
            </a:p>
          </p:txBody>
        </p:sp>
      </p:grpSp>
      <p:sp>
        <p:nvSpPr>
          <p:cNvPr id="102445" name="Text Box 45"/>
          <p:cNvSpPr txBox="1">
            <a:spLocks noChangeArrowheads="1"/>
          </p:cNvSpPr>
          <p:nvPr/>
        </p:nvSpPr>
        <p:spPr bwMode="auto">
          <a:xfrm>
            <a:off x="5845175" y="6083300"/>
            <a:ext cx="957263" cy="533400"/>
          </a:xfrm>
          <a:prstGeom prst="rect">
            <a:avLst/>
          </a:prstGeom>
          <a:noFill/>
          <a:ln w="9525">
            <a:noFill/>
            <a:miter lim="800000"/>
            <a:headEnd/>
            <a:tailEnd/>
          </a:ln>
          <a:effectLst/>
        </p:spPr>
        <p:txBody>
          <a:bodyPr wrap="none">
            <a:spAutoFit/>
          </a:bodyPr>
          <a:lstStyle/>
          <a:p>
            <a:pPr algn="ctr" eaLnBrk="1" hangingPunct="1">
              <a:lnSpc>
                <a:spcPct val="90000"/>
              </a:lnSpc>
            </a:pPr>
            <a:r>
              <a:rPr lang="en-US" sz="1600" b="1">
                <a:solidFill>
                  <a:srgbClr val="008000"/>
                </a:solidFill>
                <a:latin typeface="Times New Roman" charset="0"/>
              </a:rPr>
              <a:t>+  -  -</a:t>
            </a:r>
          </a:p>
          <a:p>
            <a:pPr algn="ctr" eaLnBrk="1" hangingPunct="1">
              <a:lnSpc>
                <a:spcPct val="90000"/>
              </a:lnSpc>
            </a:pPr>
            <a:r>
              <a:rPr lang="en-US" sz="1600" b="1">
                <a:solidFill>
                  <a:srgbClr val="008000"/>
                </a:solidFill>
                <a:latin typeface="Times New Roman" charset="0"/>
              </a:rPr>
              <a:t>Low risk</a:t>
            </a:r>
          </a:p>
        </p:txBody>
      </p:sp>
      <p:grpSp>
        <p:nvGrpSpPr>
          <p:cNvPr id="14" name="Group 46"/>
          <p:cNvGrpSpPr>
            <a:grpSpLocks/>
          </p:cNvGrpSpPr>
          <p:nvPr/>
        </p:nvGrpSpPr>
        <p:grpSpPr bwMode="auto">
          <a:xfrm>
            <a:off x="5891213" y="838200"/>
            <a:ext cx="2830512" cy="3657600"/>
            <a:chOff x="3711" y="528"/>
            <a:chExt cx="1783" cy="2304"/>
          </a:xfrm>
        </p:grpSpPr>
        <p:grpSp>
          <p:nvGrpSpPr>
            <p:cNvPr id="15" name="Group 47"/>
            <p:cNvGrpSpPr>
              <a:grpSpLocks/>
            </p:cNvGrpSpPr>
            <p:nvPr/>
          </p:nvGrpSpPr>
          <p:grpSpPr bwMode="auto">
            <a:xfrm>
              <a:off x="3770" y="528"/>
              <a:ext cx="1222" cy="922"/>
              <a:chOff x="3508" y="528"/>
              <a:chExt cx="1222" cy="922"/>
            </a:xfrm>
          </p:grpSpPr>
          <p:grpSp>
            <p:nvGrpSpPr>
              <p:cNvPr id="16" name="Group 48"/>
              <p:cNvGrpSpPr>
                <a:grpSpLocks/>
              </p:cNvGrpSpPr>
              <p:nvPr/>
            </p:nvGrpSpPr>
            <p:grpSpPr bwMode="auto">
              <a:xfrm>
                <a:off x="3652" y="768"/>
                <a:ext cx="912" cy="480"/>
                <a:chOff x="528" y="768"/>
                <a:chExt cx="912" cy="480"/>
              </a:xfrm>
            </p:grpSpPr>
            <p:sp>
              <p:nvSpPr>
                <p:cNvPr id="102449" name="Freeform 49"/>
                <p:cNvSpPr>
                  <a:spLocks/>
                </p:cNvSpPr>
                <p:nvPr/>
              </p:nvSpPr>
              <p:spPr bwMode="auto">
                <a:xfrm>
                  <a:off x="528" y="1008"/>
                  <a:ext cx="912" cy="240"/>
                </a:xfrm>
                <a:custGeom>
                  <a:avLst/>
                  <a:gdLst/>
                  <a:ahLst/>
                  <a:cxnLst>
                    <a:cxn ang="0">
                      <a:pos x="0" y="432"/>
                    </a:cxn>
                    <a:cxn ang="0">
                      <a:pos x="0" y="0"/>
                    </a:cxn>
                    <a:cxn ang="0">
                      <a:pos x="912" y="0"/>
                    </a:cxn>
                    <a:cxn ang="0">
                      <a:pos x="912" y="432"/>
                    </a:cxn>
                  </a:cxnLst>
                  <a:rect l="0" t="0" r="r" b="b"/>
                  <a:pathLst>
                    <a:path w="912" h="432">
                      <a:moveTo>
                        <a:pt x="0" y="432"/>
                      </a:moveTo>
                      <a:lnTo>
                        <a:pt x="0" y="0"/>
                      </a:lnTo>
                      <a:lnTo>
                        <a:pt x="912" y="0"/>
                      </a:lnTo>
                      <a:lnTo>
                        <a:pt x="912" y="432"/>
                      </a:lnTo>
                    </a:path>
                  </a:pathLst>
                </a:custGeom>
                <a:noFill/>
                <a:ln w="38100">
                  <a:solidFill>
                    <a:schemeClr val="tx1"/>
                  </a:solidFill>
                  <a:round/>
                  <a:headEnd/>
                  <a:tailEnd/>
                </a:ln>
                <a:effectLst/>
              </p:spPr>
              <p:txBody>
                <a:bodyPr/>
                <a:lstStyle/>
                <a:p>
                  <a:endParaRPr lang="en-US"/>
                </a:p>
              </p:txBody>
            </p:sp>
            <p:sp>
              <p:nvSpPr>
                <p:cNvPr id="102450" name="Line 50"/>
                <p:cNvSpPr>
                  <a:spLocks noChangeShapeType="1"/>
                </p:cNvSpPr>
                <p:nvPr/>
              </p:nvSpPr>
              <p:spPr bwMode="auto">
                <a:xfrm flipV="1">
                  <a:off x="984" y="768"/>
                  <a:ext cx="0" cy="240"/>
                </a:xfrm>
                <a:prstGeom prst="line">
                  <a:avLst/>
                </a:prstGeom>
                <a:noFill/>
                <a:ln w="38100">
                  <a:solidFill>
                    <a:schemeClr val="tx1"/>
                  </a:solidFill>
                  <a:round/>
                  <a:headEnd/>
                  <a:tailEnd/>
                </a:ln>
                <a:effectLst/>
              </p:spPr>
              <p:txBody>
                <a:bodyPr/>
                <a:lstStyle/>
                <a:p>
                  <a:endParaRPr lang="en-US"/>
                </a:p>
              </p:txBody>
            </p:sp>
          </p:grpSp>
          <p:sp>
            <p:nvSpPr>
              <p:cNvPr id="102451" name="Text Box 51"/>
              <p:cNvSpPr txBox="1">
                <a:spLocks noChangeArrowheads="1"/>
              </p:cNvSpPr>
              <p:nvPr/>
            </p:nvSpPr>
            <p:spPr bwMode="auto">
              <a:xfrm>
                <a:off x="3988" y="528"/>
                <a:ext cx="255" cy="288"/>
              </a:xfrm>
              <a:prstGeom prst="rect">
                <a:avLst/>
              </a:prstGeom>
              <a:noFill/>
              <a:ln w="9525">
                <a:noFill/>
                <a:miter lim="800000"/>
                <a:headEnd/>
                <a:tailEnd/>
              </a:ln>
              <a:effectLst/>
            </p:spPr>
            <p:txBody>
              <a:bodyPr wrap="none">
                <a:spAutoFit/>
              </a:bodyPr>
              <a:lstStyle/>
              <a:p>
                <a:pPr eaLnBrk="1" hangingPunct="1"/>
                <a:r>
                  <a:rPr lang="en-US" sz="2400" b="1">
                    <a:latin typeface="Times New Roman" charset="0"/>
                  </a:rPr>
                  <a:t>A</a:t>
                </a:r>
              </a:p>
            </p:txBody>
          </p:sp>
          <p:sp>
            <p:nvSpPr>
              <p:cNvPr id="102452" name="Text Box 52"/>
              <p:cNvSpPr txBox="1">
                <a:spLocks noChangeArrowheads="1"/>
              </p:cNvSpPr>
              <p:nvPr/>
            </p:nvSpPr>
            <p:spPr bwMode="auto">
              <a:xfrm>
                <a:off x="4372" y="1200"/>
                <a:ext cx="358"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sp>
            <p:nvSpPr>
              <p:cNvPr id="102453" name="Text Box 53"/>
              <p:cNvSpPr txBox="1">
                <a:spLocks noChangeArrowheads="1"/>
              </p:cNvSpPr>
              <p:nvPr/>
            </p:nvSpPr>
            <p:spPr bwMode="auto">
              <a:xfrm>
                <a:off x="3508" y="1200"/>
                <a:ext cx="320"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grpSp>
        <p:sp>
          <p:nvSpPr>
            <p:cNvPr id="102454" name="Text Box 54"/>
            <p:cNvSpPr txBox="1">
              <a:spLocks noChangeArrowheads="1"/>
            </p:cNvSpPr>
            <p:nvPr/>
          </p:nvSpPr>
          <p:spPr bwMode="auto">
            <a:xfrm>
              <a:off x="4388" y="576"/>
              <a:ext cx="566" cy="212"/>
            </a:xfrm>
            <a:prstGeom prst="rect">
              <a:avLst/>
            </a:prstGeom>
            <a:noFill/>
            <a:ln w="9525">
              <a:noFill/>
              <a:miter lim="800000"/>
              <a:headEnd/>
              <a:tailEnd/>
            </a:ln>
            <a:effectLst/>
          </p:spPr>
          <p:txBody>
            <a:bodyPr wrap="none">
              <a:spAutoFit/>
            </a:bodyPr>
            <a:lstStyle/>
            <a:p>
              <a:pPr eaLnBrk="1" hangingPunct="1"/>
              <a:r>
                <a:rPr lang="en-US" sz="1600">
                  <a:solidFill>
                    <a:srgbClr val="FF0000"/>
                  </a:solidFill>
                  <a:latin typeface="Times New Roman" charset="0"/>
                </a:rPr>
                <a:t>sensitive</a:t>
              </a:r>
            </a:p>
          </p:txBody>
        </p:sp>
        <p:sp>
          <p:nvSpPr>
            <p:cNvPr id="102455" name="Text Box 55"/>
            <p:cNvSpPr txBox="1">
              <a:spLocks noChangeArrowheads="1"/>
            </p:cNvSpPr>
            <p:nvPr/>
          </p:nvSpPr>
          <p:spPr bwMode="auto">
            <a:xfrm>
              <a:off x="4848" y="1814"/>
              <a:ext cx="516" cy="212"/>
            </a:xfrm>
            <a:prstGeom prst="rect">
              <a:avLst/>
            </a:prstGeom>
            <a:noFill/>
            <a:ln w="9525">
              <a:noFill/>
              <a:miter lim="800000"/>
              <a:headEnd/>
              <a:tailEnd/>
            </a:ln>
            <a:effectLst/>
          </p:spPr>
          <p:txBody>
            <a:bodyPr wrap="none">
              <a:spAutoFit/>
            </a:bodyPr>
            <a:lstStyle/>
            <a:p>
              <a:pPr eaLnBrk="1" hangingPunct="1"/>
              <a:r>
                <a:rPr lang="en-US" sz="1600">
                  <a:latin typeface="Times New Roman" charset="0"/>
                </a:rPr>
                <a:t>specific</a:t>
              </a:r>
            </a:p>
          </p:txBody>
        </p:sp>
        <p:grpSp>
          <p:nvGrpSpPr>
            <p:cNvPr id="17" name="Group 56"/>
            <p:cNvGrpSpPr>
              <a:grpSpLocks/>
            </p:cNvGrpSpPr>
            <p:nvPr/>
          </p:nvGrpSpPr>
          <p:grpSpPr bwMode="auto">
            <a:xfrm>
              <a:off x="4224" y="1766"/>
              <a:ext cx="1222" cy="922"/>
              <a:chOff x="384" y="528"/>
              <a:chExt cx="1222" cy="922"/>
            </a:xfrm>
          </p:grpSpPr>
          <p:grpSp>
            <p:nvGrpSpPr>
              <p:cNvPr id="18" name="Group 57"/>
              <p:cNvGrpSpPr>
                <a:grpSpLocks/>
              </p:cNvGrpSpPr>
              <p:nvPr/>
            </p:nvGrpSpPr>
            <p:grpSpPr bwMode="auto">
              <a:xfrm>
                <a:off x="528" y="768"/>
                <a:ext cx="912" cy="480"/>
                <a:chOff x="528" y="768"/>
                <a:chExt cx="912" cy="480"/>
              </a:xfrm>
            </p:grpSpPr>
            <p:sp>
              <p:nvSpPr>
                <p:cNvPr id="102458" name="Freeform 58"/>
                <p:cNvSpPr>
                  <a:spLocks/>
                </p:cNvSpPr>
                <p:nvPr/>
              </p:nvSpPr>
              <p:spPr bwMode="auto">
                <a:xfrm>
                  <a:off x="528" y="1008"/>
                  <a:ext cx="912" cy="240"/>
                </a:xfrm>
                <a:custGeom>
                  <a:avLst/>
                  <a:gdLst/>
                  <a:ahLst/>
                  <a:cxnLst>
                    <a:cxn ang="0">
                      <a:pos x="0" y="432"/>
                    </a:cxn>
                    <a:cxn ang="0">
                      <a:pos x="0" y="0"/>
                    </a:cxn>
                    <a:cxn ang="0">
                      <a:pos x="912" y="0"/>
                    </a:cxn>
                    <a:cxn ang="0">
                      <a:pos x="912" y="432"/>
                    </a:cxn>
                  </a:cxnLst>
                  <a:rect l="0" t="0" r="r" b="b"/>
                  <a:pathLst>
                    <a:path w="912" h="432">
                      <a:moveTo>
                        <a:pt x="0" y="432"/>
                      </a:moveTo>
                      <a:lnTo>
                        <a:pt x="0" y="0"/>
                      </a:lnTo>
                      <a:lnTo>
                        <a:pt x="912" y="0"/>
                      </a:lnTo>
                      <a:lnTo>
                        <a:pt x="912" y="432"/>
                      </a:lnTo>
                    </a:path>
                  </a:pathLst>
                </a:custGeom>
                <a:noFill/>
                <a:ln w="38100">
                  <a:solidFill>
                    <a:schemeClr val="tx1"/>
                  </a:solidFill>
                  <a:round/>
                  <a:headEnd/>
                  <a:tailEnd/>
                </a:ln>
                <a:effectLst/>
              </p:spPr>
              <p:txBody>
                <a:bodyPr/>
                <a:lstStyle/>
                <a:p>
                  <a:endParaRPr lang="en-US"/>
                </a:p>
              </p:txBody>
            </p:sp>
            <p:sp>
              <p:nvSpPr>
                <p:cNvPr id="102459" name="Line 59"/>
                <p:cNvSpPr>
                  <a:spLocks noChangeShapeType="1"/>
                </p:cNvSpPr>
                <p:nvPr/>
              </p:nvSpPr>
              <p:spPr bwMode="auto">
                <a:xfrm flipV="1">
                  <a:off x="984" y="768"/>
                  <a:ext cx="0" cy="240"/>
                </a:xfrm>
                <a:prstGeom prst="line">
                  <a:avLst/>
                </a:prstGeom>
                <a:noFill/>
                <a:ln w="38100">
                  <a:solidFill>
                    <a:schemeClr val="tx1"/>
                  </a:solidFill>
                  <a:round/>
                  <a:headEnd/>
                  <a:tailEnd/>
                </a:ln>
                <a:effectLst/>
              </p:spPr>
              <p:txBody>
                <a:bodyPr/>
                <a:lstStyle/>
                <a:p>
                  <a:endParaRPr lang="en-US"/>
                </a:p>
              </p:txBody>
            </p:sp>
          </p:grpSp>
          <p:sp>
            <p:nvSpPr>
              <p:cNvPr id="102460" name="Text Box 60"/>
              <p:cNvSpPr txBox="1">
                <a:spLocks noChangeArrowheads="1"/>
              </p:cNvSpPr>
              <p:nvPr/>
            </p:nvSpPr>
            <p:spPr bwMode="auto">
              <a:xfrm>
                <a:off x="864" y="528"/>
                <a:ext cx="244" cy="288"/>
              </a:xfrm>
              <a:prstGeom prst="rect">
                <a:avLst/>
              </a:prstGeom>
              <a:noFill/>
              <a:ln w="9525">
                <a:noFill/>
                <a:miter lim="800000"/>
                <a:headEnd/>
                <a:tailEnd/>
              </a:ln>
              <a:effectLst/>
            </p:spPr>
            <p:txBody>
              <a:bodyPr wrap="none">
                <a:spAutoFit/>
              </a:bodyPr>
              <a:lstStyle/>
              <a:p>
                <a:pPr eaLnBrk="1" hangingPunct="1"/>
                <a:r>
                  <a:rPr lang="en-US" sz="2400" b="1">
                    <a:latin typeface="Times New Roman" charset="0"/>
                  </a:rPr>
                  <a:t>B</a:t>
                </a:r>
              </a:p>
            </p:txBody>
          </p:sp>
          <p:sp>
            <p:nvSpPr>
              <p:cNvPr id="102461" name="Text Box 61"/>
              <p:cNvSpPr txBox="1">
                <a:spLocks noChangeArrowheads="1"/>
              </p:cNvSpPr>
              <p:nvPr/>
            </p:nvSpPr>
            <p:spPr bwMode="auto">
              <a:xfrm>
                <a:off x="1248" y="1200"/>
                <a:ext cx="358"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sp>
            <p:nvSpPr>
              <p:cNvPr id="102462" name="Text Box 62"/>
              <p:cNvSpPr txBox="1">
                <a:spLocks noChangeArrowheads="1"/>
              </p:cNvSpPr>
              <p:nvPr/>
            </p:nvSpPr>
            <p:spPr bwMode="auto">
              <a:xfrm>
                <a:off x="384" y="1200"/>
                <a:ext cx="320" cy="250"/>
              </a:xfrm>
              <a:prstGeom prst="rect">
                <a:avLst/>
              </a:prstGeom>
              <a:noFill/>
              <a:ln w="9525">
                <a:noFill/>
                <a:miter lim="800000"/>
                <a:headEnd/>
                <a:tailEnd/>
              </a:ln>
              <a:effectLst/>
            </p:spPr>
            <p:txBody>
              <a:bodyPr wrap="none">
                <a:spAutoFit/>
              </a:bodyPr>
              <a:lstStyle/>
              <a:p>
                <a:pPr eaLnBrk="1" hangingPunct="1"/>
                <a:r>
                  <a:rPr lang="en-US" sz="2000" b="1">
                    <a:latin typeface="Times New Roman" charset="0"/>
                  </a:rPr>
                  <a:t>-ve</a:t>
                </a:r>
              </a:p>
            </p:txBody>
          </p:sp>
        </p:grpSp>
        <p:sp>
          <p:nvSpPr>
            <p:cNvPr id="102463" name="Line 63"/>
            <p:cNvSpPr>
              <a:spLocks noChangeShapeType="1"/>
            </p:cNvSpPr>
            <p:nvPr/>
          </p:nvSpPr>
          <p:spPr bwMode="auto">
            <a:xfrm>
              <a:off x="4822" y="1488"/>
              <a:ext cx="0" cy="288"/>
            </a:xfrm>
            <a:prstGeom prst="line">
              <a:avLst/>
            </a:prstGeom>
            <a:noFill/>
            <a:ln w="38100">
              <a:solidFill>
                <a:schemeClr val="tx1"/>
              </a:solidFill>
              <a:round/>
              <a:headEnd/>
              <a:tailEnd/>
            </a:ln>
            <a:effectLst/>
          </p:spPr>
          <p:txBody>
            <a:bodyPr/>
            <a:lstStyle/>
            <a:p>
              <a:endParaRPr lang="en-US"/>
            </a:p>
          </p:txBody>
        </p:sp>
        <p:sp>
          <p:nvSpPr>
            <p:cNvPr id="102464" name="Text Box 64"/>
            <p:cNvSpPr txBox="1">
              <a:spLocks noChangeArrowheads="1"/>
            </p:cNvSpPr>
            <p:nvPr/>
          </p:nvSpPr>
          <p:spPr bwMode="auto">
            <a:xfrm>
              <a:off x="5029" y="2620"/>
              <a:ext cx="465" cy="212"/>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Report</a:t>
              </a:r>
            </a:p>
          </p:txBody>
        </p:sp>
        <p:sp>
          <p:nvSpPr>
            <p:cNvPr id="102465" name="Text Box 65"/>
            <p:cNvSpPr txBox="1">
              <a:spLocks noChangeArrowheads="1"/>
            </p:cNvSpPr>
            <p:nvPr/>
          </p:nvSpPr>
          <p:spPr bwMode="auto">
            <a:xfrm>
              <a:off x="3711" y="1420"/>
              <a:ext cx="465" cy="212"/>
            </a:xfrm>
            <a:prstGeom prst="rect">
              <a:avLst/>
            </a:prstGeom>
            <a:noFill/>
            <a:ln w="9525">
              <a:noFill/>
              <a:miter lim="800000"/>
              <a:headEnd/>
              <a:tailEnd/>
            </a:ln>
            <a:effectLst/>
          </p:spPr>
          <p:txBody>
            <a:bodyPr wrap="none">
              <a:spAutoFit/>
            </a:bodyPr>
            <a:lstStyle/>
            <a:p>
              <a:pPr eaLnBrk="1" hangingPunct="1"/>
              <a:r>
                <a:rPr lang="en-US" sz="1600">
                  <a:solidFill>
                    <a:srgbClr val="008000"/>
                  </a:solidFill>
                  <a:latin typeface="Times New Roman" charset="0"/>
                </a:rPr>
                <a:t>Report</a:t>
              </a:r>
            </a:p>
          </p:txBody>
        </p:sp>
      </p:grpSp>
      <p:sp>
        <p:nvSpPr>
          <p:cNvPr id="102466" name="Text Box 66"/>
          <p:cNvSpPr txBox="1">
            <a:spLocks noChangeArrowheads="1"/>
          </p:cNvSpPr>
          <p:nvPr/>
        </p:nvSpPr>
        <p:spPr bwMode="auto">
          <a:xfrm>
            <a:off x="685800" y="2720975"/>
            <a:ext cx="1636713" cy="458788"/>
          </a:xfrm>
          <a:prstGeom prst="rect">
            <a:avLst/>
          </a:prstGeom>
          <a:noFill/>
          <a:ln w="9525">
            <a:noFill/>
            <a:miter lim="800000"/>
            <a:headEnd/>
            <a:tailEnd/>
          </a:ln>
          <a:effectLst/>
        </p:spPr>
        <p:txBody>
          <a:bodyPr wrap="none">
            <a:spAutoFit/>
          </a:bodyPr>
          <a:lstStyle/>
          <a:p>
            <a:pPr algn="ctr" eaLnBrk="1" hangingPunct="1">
              <a:lnSpc>
                <a:spcPct val="150000"/>
              </a:lnSpc>
            </a:pPr>
            <a:r>
              <a:rPr lang="en-US" sz="1600" b="1">
                <a:solidFill>
                  <a:srgbClr val="000000"/>
                </a:solidFill>
                <a:latin typeface="Times New Roman" charset="0"/>
              </a:rPr>
              <a:t>TRANSFUSION</a:t>
            </a:r>
          </a:p>
        </p:txBody>
      </p:sp>
      <p:sp>
        <p:nvSpPr>
          <p:cNvPr id="102467" name="Text Box 67"/>
          <p:cNvSpPr txBox="1">
            <a:spLocks noChangeArrowheads="1"/>
          </p:cNvSpPr>
          <p:nvPr/>
        </p:nvSpPr>
        <p:spPr bwMode="auto">
          <a:xfrm>
            <a:off x="4078288" y="4518025"/>
            <a:ext cx="1792287" cy="1192213"/>
          </a:xfrm>
          <a:prstGeom prst="rect">
            <a:avLst/>
          </a:prstGeom>
          <a:noFill/>
          <a:ln w="9525">
            <a:noFill/>
            <a:miter lim="800000"/>
            <a:headEnd/>
            <a:tailEnd/>
          </a:ln>
          <a:effectLst/>
        </p:spPr>
        <p:txBody>
          <a:bodyPr wrap="none">
            <a:spAutoFit/>
          </a:bodyPr>
          <a:lstStyle/>
          <a:p>
            <a:pPr algn="ctr" eaLnBrk="1" hangingPunct="1">
              <a:lnSpc>
                <a:spcPct val="150000"/>
              </a:lnSpc>
            </a:pPr>
            <a:r>
              <a:rPr lang="en-US" sz="1600" b="1">
                <a:solidFill>
                  <a:srgbClr val="800000"/>
                </a:solidFill>
                <a:latin typeface="Times New Roman" charset="0"/>
              </a:rPr>
              <a:t>TRANSFUSION</a:t>
            </a:r>
          </a:p>
          <a:p>
            <a:pPr algn="ctr" eaLnBrk="1" hangingPunct="1">
              <a:lnSpc>
                <a:spcPct val="150000"/>
              </a:lnSpc>
            </a:pPr>
            <a:r>
              <a:rPr lang="en-US" sz="1600" b="1">
                <a:solidFill>
                  <a:srgbClr val="800000"/>
                </a:solidFill>
                <a:latin typeface="Times New Roman" charset="0"/>
              </a:rPr>
              <a:t>SURVEILLANCE</a:t>
            </a:r>
          </a:p>
          <a:p>
            <a:pPr algn="ctr" eaLnBrk="1" hangingPunct="1">
              <a:lnSpc>
                <a:spcPct val="150000"/>
              </a:lnSpc>
            </a:pPr>
            <a:r>
              <a:rPr lang="en-US" sz="1600" b="1">
                <a:solidFill>
                  <a:srgbClr val="800000"/>
                </a:solidFill>
                <a:latin typeface="Times New Roman" charset="0"/>
              </a:rPr>
              <a:t>DIAGNOSIS</a:t>
            </a:r>
          </a:p>
        </p:txBody>
      </p:sp>
      <p:sp>
        <p:nvSpPr>
          <p:cNvPr id="102468" name="Text Box 68"/>
          <p:cNvSpPr txBox="1">
            <a:spLocks noChangeArrowheads="1"/>
          </p:cNvSpPr>
          <p:nvPr/>
        </p:nvSpPr>
        <p:spPr bwMode="auto">
          <a:xfrm>
            <a:off x="6372225" y="6400800"/>
            <a:ext cx="1323975" cy="458788"/>
          </a:xfrm>
          <a:prstGeom prst="rect">
            <a:avLst/>
          </a:prstGeom>
          <a:noFill/>
          <a:ln w="9525">
            <a:noFill/>
            <a:miter lim="800000"/>
            <a:headEnd/>
            <a:tailEnd/>
          </a:ln>
          <a:effectLst/>
        </p:spPr>
        <p:txBody>
          <a:bodyPr wrap="none">
            <a:spAutoFit/>
          </a:bodyPr>
          <a:lstStyle/>
          <a:p>
            <a:pPr algn="ctr" eaLnBrk="1" hangingPunct="1">
              <a:lnSpc>
                <a:spcPct val="150000"/>
              </a:lnSpc>
            </a:pPr>
            <a:r>
              <a:rPr lang="en-US" sz="1600" b="1">
                <a:solidFill>
                  <a:srgbClr val="800000"/>
                </a:solidFill>
                <a:latin typeface="Times New Roman" charset="0"/>
              </a:rPr>
              <a:t>DIAGNOSIS</a:t>
            </a:r>
          </a:p>
        </p:txBody>
      </p:sp>
      <p:grpSp>
        <p:nvGrpSpPr>
          <p:cNvPr id="19" name="Group 69"/>
          <p:cNvGrpSpPr>
            <a:grpSpLocks/>
          </p:cNvGrpSpPr>
          <p:nvPr/>
        </p:nvGrpSpPr>
        <p:grpSpPr bwMode="auto">
          <a:xfrm>
            <a:off x="1428750" y="427038"/>
            <a:ext cx="5810250" cy="639762"/>
            <a:chOff x="900" y="269"/>
            <a:chExt cx="3660" cy="403"/>
          </a:xfrm>
        </p:grpSpPr>
        <p:sp>
          <p:nvSpPr>
            <p:cNvPr id="102470" name="Text Box 70"/>
            <p:cNvSpPr txBox="1">
              <a:spLocks noChangeArrowheads="1"/>
            </p:cNvSpPr>
            <p:nvPr/>
          </p:nvSpPr>
          <p:spPr bwMode="auto">
            <a:xfrm>
              <a:off x="900" y="269"/>
              <a:ext cx="191" cy="403"/>
            </a:xfrm>
            <a:prstGeom prst="rect">
              <a:avLst/>
            </a:prstGeom>
            <a:noFill/>
            <a:ln w="9525">
              <a:noFill/>
              <a:miter lim="800000"/>
              <a:headEnd/>
              <a:tailEnd/>
            </a:ln>
            <a:effectLst/>
          </p:spPr>
          <p:txBody>
            <a:bodyPr wrap="none">
              <a:spAutoFit/>
            </a:bodyPr>
            <a:lstStyle/>
            <a:p>
              <a:pPr algn="ctr" eaLnBrk="1" hangingPunct="1">
                <a:lnSpc>
                  <a:spcPct val="150000"/>
                </a:lnSpc>
              </a:pPr>
              <a:r>
                <a:rPr lang="en-US" sz="2400" b="1">
                  <a:solidFill>
                    <a:srgbClr val="800000"/>
                  </a:solidFill>
                  <a:latin typeface="Times New Roman" charset="0"/>
                </a:rPr>
                <a:t>I</a:t>
              </a:r>
            </a:p>
          </p:txBody>
        </p:sp>
        <p:sp>
          <p:nvSpPr>
            <p:cNvPr id="102471" name="Text Box 71"/>
            <p:cNvSpPr txBox="1">
              <a:spLocks noChangeArrowheads="1"/>
            </p:cNvSpPr>
            <p:nvPr/>
          </p:nvSpPr>
          <p:spPr bwMode="auto">
            <a:xfrm>
              <a:off x="2566" y="269"/>
              <a:ext cx="266" cy="403"/>
            </a:xfrm>
            <a:prstGeom prst="rect">
              <a:avLst/>
            </a:prstGeom>
            <a:noFill/>
            <a:ln w="9525">
              <a:noFill/>
              <a:miter lim="800000"/>
              <a:headEnd/>
              <a:tailEnd/>
            </a:ln>
            <a:effectLst/>
          </p:spPr>
          <p:txBody>
            <a:bodyPr wrap="none">
              <a:spAutoFit/>
            </a:bodyPr>
            <a:lstStyle/>
            <a:p>
              <a:pPr algn="ctr" eaLnBrk="1" hangingPunct="1">
                <a:lnSpc>
                  <a:spcPct val="150000"/>
                </a:lnSpc>
              </a:pPr>
              <a:r>
                <a:rPr lang="en-US" sz="2400" b="1">
                  <a:solidFill>
                    <a:srgbClr val="800000"/>
                  </a:solidFill>
                  <a:latin typeface="Times New Roman" charset="0"/>
                </a:rPr>
                <a:t>II</a:t>
              </a:r>
            </a:p>
          </p:txBody>
        </p:sp>
        <p:sp>
          <p:nvSpPr>
            <p:cNvPr id="102472" name="Text Box 72"/>
            <p:cNvSpPr txBox="1">
              <a:spLocks noChangeArrowheads="1"/>
            </p:cNvSpPr>
            <p:nvPr/>
          </p:nvSpPr>
          <p:spPr bwMode="auto">
            <a:xfrm>
              <a:off x="4219" y="269"/>
              <a:ext cx="341" cy="403"/>
            </a:xfrm>
            <a:prstGeom prst="rect">
              <a:avLst/>
            </a:prstGeom>
            <a:noFill/>
            <a:ln w="9525">
              <a:noFill/>
              <a:miter lim="800000"/>
              <a:headEnd/>
              <a:tailEnd/>
            </a:ln>
            <a:effectLst/>
          </p:spPr>
          <p:txBody>
            <a:bodyPr wrap="none">
              <a:spAutoFit/>
            </a:bodyPr>
            <a:lstStyle/>
            <a:p>
              <a:pPr algn="ctr" eaLnBrk="1" hangingPunct="1">
                <a:lnSpc>
                  <a:spcPct val="150000"/>
                </a:lnSpc>
              </a:pPr>
              <a:r>
                <a:rPr lang="en-US" sz="2400" b="1">
                  <a:solidFill>
                    <a:srgbClr val="800000"/>
                  </a:solidFill>
                  <a:latin typeface="Times New Roman" charset="0"/>
                </a:rPr>
                <a:t>III</a:t>
              </a:r>
            </a:p>
          </p:txBody>
        </p:sp>
      </p:grpSp>
      <p:sp>
        <p:nvSpPr>
          <p:cNvPr id="102473" name="Text Box 73"/>
          <p:cNvSpPr txBox="1">
            <a:spLocks noChangeArrowheads="1"/>
          </p:cNvSpPr>
          <p:nvPr/>
        </p:nvSpPr>
        <p:spPr bwMode="auto">
          <a:xfrm>
            <a:off x="2006600" y="0"/>
            <a:ext cx="5094288" cy="639763"/>
          </a:xfrm>
          <a:prstGeom prst="rect">
            <a:avLst/>
          </a:prstGeom>
          <a:noFill/>
          <a:ln w="9525">
            <a:noFill/>
            <a:miter lim="800000"/>
            <a:headEnd/>
            <a:tailEnd/>
          </a:ln>
          <a:effectLst/>
        </p:spPr>
        <p:txBody>
          <a:bodyPr wrap="none">
            <a:spAutoFit/>
          </a:bodyPr>
          <a:lstStyle/>
          <a:p>
            <a:pPr algn="ctr" eaLnBrk="1" hangingPunct="1">
              <a:lnSpc>
                <a:spcPct val="150000"/>
              </a:lnSpc>
            </a:pPr>
            <a:r>
              <a:rPr lang="en-US" sz="2400" b="1">
                <a:latin typeface="Times New Roman" charset="0"/>
              </a:rPr>
              <a:t>WHO HIV antibody testing strategies</a:t>
            </a:r>
          </a:p>
        </p:txBody>
      </p:sp>
      <p:sp>
        <p:nvSpPr>
          <p:cNvPr id="102474" name="Text Box 74"/>
          <p:cNvSpPr txBox="1">
            <a:spLocks noChangeArrowheads="1"/>
          </p:cNvSpPr>
          <p:nvPr/>
        </p:nvSpPr>
        <p:spPr bwMode="auto">
          <a:xfrm>
            <a:off x="7172325" y="6096000"/>
            <a:ext cx="1004888" cy="533400"/>
          </a:xfrm>
          <a:prstGeom prst="rect">
            <a:avLst/>
          </a:prstGeom>
          <a:noFill/>
          <a:ln w="9525">
            <a:noFill/>
            <a:miter lim="800000"/>
            <a:headEnd/>
            <a:tailEnd/>
          </a:ln>
          <a:effectLst/>
        </p:spPr>
        <p:txBody>
          <a:bodyPr wrap="none">
            <a:spAutoFit/>
          </a:bodyPr>
          <a:lstStyle/>
          <a:p>
            <a:pPr algn="ctr" eaLnBrk="1" hangingPunct="1">
              <a:lnSpc>
                <a:spcPct val="90000"/>
              </a:lnSpc>
            </a:pPr>
            <a:r>
              <a:rPr lang="en-US" sz="1600" b="1">
                <a:solidFill>
                  <a:srgbClr val="008000"/>
                </a:solidFill>
                <a:latin typeface="Times New Roman" charset="0"/>
              </a:rPr>
              <a:t>+  -  +</a:t>
            </a:r>
          </a:p>
          <a:p>
            <a:pPr algn="ctr" eaLnBrk="1" hangingPunct="1">
              <a:lnSpc>
                <a:spcPct val="90000"/>
              </a:lnSpc>
            </a:pPr>
            <a:r>
              <a:rPr lang="en-US" sz="1600" b="1">
                <a:solidFill>
                  <a:srgbClr val="008000"/>
                </a:solidFill>
                <a:latin typeface="Times New Roman" charset="0"/>
              </a:rPr>
              <a:t>High risk</a:t>
            </a:r>
          </a:p>
        </p:txBody>
      </p:sp>
      <p:grpSp>
        <p:nvGrpSpPr>
          <p:cNvPr id="20" name="Group 75"/>
          <p:cNvGrpSpPr>
            <a:grpSpLocks/>
          </p:cNvGrpSpPr>
          <p:nvPr/>
        </p:nvGrpSpPr>
        <p:grpSpPr bwMode="auto">
          <a:xfrm>
            <a:off x="609600" y="3810000"/>
            <a:ext cx="2025650" cy="854075"/>
            <a:chOff x="384" y="2400"/>
            <a:chExt cx="1276" cy="538"/>
          </a:xfrm>
        </p:grpSpPr>
        <p:sp>
          <p:nvSpPr>
            <p:cNvPr id="102476" name="Text Box 76"/>
            <p:cNvSpPr txBox="1">
              <a:spLocks noChangeArrowheads="1"/>
            </p:cNvSpPr>
            <p:nvPr/>
          </p:nvSpPr>
          <p:spPr bwMode="auto">
            <a:xfrm>
              <a:off x="384" y="2400"/>
              <a:ext cx="1276" cy="250"/>
            </a:xfrm>
            <a:prstGeom prst="rect">
              <a:avLst/>
            </a:prstGeom>
            <a:noFill/>
            <a:ln w="9525">
              <a:noFill/>
              <a:miter lim="800000"/>
              <a:headEnd/>
              <a:tailEnd/>
            </a:ln>
            <a:effectLst/>
          </p:spPr>
          <p:txBody>
            <a:bodyPr wrap="none">
              <a:spAutoFit/>
            </a:bodyPr>
            <a:lstStyle/>
            <a:p>
              <a:pPr eaLnBrk="1" hangingPunct="1"/>
              <a:r>
                <a:rPr lang="en-US" sz="2000" b="1">
                  <a:solidFill>
                    <a:srgbClr val="0000FF"/>
                  </a:solidFill>
                  <a:latin typeface="Times New Roman" charset="0"/>
                </a:rPr>
                <a:t>Sensitivity &gt;97%</a:t>
              </a:r>
            </a:p>
          </p:txBody>
        </p:sp>
        <p:sp>
          <p:nvSpPr>
            <p:cNvPr id="102477" name="Text Box 77"/>
            <p:cNvSpPr txBox="1">
              <a:spLocks noChangeArrowheads="1"/>
            </p:cNvSpPr>
            <p:nvPr/>
          </p:nvSpPr>
          <p:spPr bwMode="auto">
            <a:xfrm>
              <a:off x="384" y="2688"/>
              <a:ext cx="1276" cy="250"/>
            </a:xfrm>
            <a:prstGeom prst="rect">
              <a:avLst/>
            </a:prstGeom>
            <a:noFill/>
            <a:ln w="9525">
              <a:noFill/>
              <a:miter lim="800000"/>
              <a:headEnd/>
              <a:tailEnd/>
            </a:ln>
            <a:effectLst/>
          </p:spPr>
          <p:txBody>
            <a:bodyPr wrap="none">
              <a:spAutoFit/>
            </a:bodyPr>
            <a:lstStyle/>
            <a:p>
              <a:pPr eaLnBrk="1" hangingPunct="1"/>
              <a:r>
                <a:rPr lang="en-US" sz="2000" b="1">
                  <a:solidFill>
                    <a:srgbClr val="0000FF"/>
                  </a:solidFill>
                  <a:latin typeface="Times New Roman" charset="0"/>
                </a:rPr>
                <a:t>Specificity &gt;95%</a:t>
              </a:r>
            </a:p>
          </p:txBody>
        </p:sp>
      </p:grpSp>
      <p:sp>
        <p:nvSpPr>
          <p:cNvPr id="102478" name="Text Box 78"/>
          <p:cNvSpPr txBox="1">
            <a:spLocks noChangeArrowheads="1"/>
          </p:cNvSpPr>
          <p:nvPr/>
        </p:nvSpPr>
        <p:spPr bwMode="auto">
          <a:xfrm>
            <a:off x="609600" y="5165725"/>
            <a:ext cx="2325688" cy="396875"/>
          </a:xfrm>
          <a:prstGeom prst="rect">
            <a:avLst/>
          </a:prstGeom>
          <a:noFill/>
          <a:ln w="9525">
            <a:noFill/>
            <a:miter lim="800000"/>
            <a:headEnd/>
            <a:tailEnd/>
          </a:ln>
          <a:effectLst/>
        </p:spPr>
        <p:txBody>
          <a:bodyPr wrap="none">
            <a:spAutoFit/>
          </a:bodyPr>
          <a:lstStyle/>
          <a:p>
            <a:pPr eaLnBrk="1" hangingPunct="1"/>
            <a:r>
              <a:rPr lang="en-US" sz="2000" b="1">
                <a:solidFill>
                  <a:srgbClr val="003300"/>
                </a:solidFill>
                <a:latin typeface="Times New Roman" charset="0"/>
              </a:rPr>
              <a:t>SERIAL TESTING</a:t>
            </a:r>
          </a:p>
        </p:txBody>
      </p:sp>
      <p:sp>
        <p:nvSpPr>
          <p:cNvPr id="102479" name="Text Box 79"/>
          <p:cNvSpPr txBox="1">
            <a:spLocks noChangeArrowheads="1"/>
          </p:cNvSpPr>
          <p:nvPr/>
        </p:nvSpPr>
        <p:spPr bwMode="auto">
          <a:xfrm>
            <a:off x="609600" y="5786438"/>
            <a:ext cx="2765425" cy="396875"/>
          </a:xfrm>
          <a:prstGeom prst="rect">
            <a:avLst/>
          </a:prstGeom>
          <a:noFill/>
          <a:ln w="9525">
            <a:noFill/>
            <a:miter lim="800000"/>
            <a:headEnd/>
            <a:tailEnd/>
          </a:ln>
          <a:effectLst/>
        </p:spPr>
        <p:txBody>
          <a:bodyPr wrap="none">
            <a:spAutoFit/>
          </a:bodyPr>
          <a:lstStyle/>
          <a:p>
            <a:pPr eaLnBrk="1" hangingPunct="1"/>
            <a:r>
              <a:rPr lang="en-US" sz="2000" b="1">
                <a:solidFill>
                  <a:srgbClr val="003300"/>
                </a:solidFill>
                <a:latin typeface="Times New Roman" charset="0"/>
              </a:rPr>
              <a:t>PARALLEL TESTING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2"/>
                                        </p:tgtEl>
                                        <p:attrNameLst>
                                          <p:attrName>style.visibility</p:attrName>
                                        </p:attrNameLst>
                                      </p:cBhvr>
                                      <p:to>
                                        <p:strVal val="visible"/>
                                      </p:to>
                                    </p:set>
                                    <p:anim calcmode="lin" valueType="num">
                                      <p:cBhvr additive="base">
                                        <p:cTn id="19" dur="500" fill="hold"/>
                                        <p:tgtEl>
                                          <p:spTgt spid="102402"/>
                                        </p:tgtEl>
                                        <p:attrNameLst>
                                          <p:attrName>ppt_x</p:attrName>
                                        </p:attrNameLst>
                                      </p:cBhvr>
                                      <p:tavLst>
                                        <p:tav tm="0">
                                          <p:val>
                                            <p:strVal val="0-#ppt_w/2"/>
                                          </p:val>
                                        </p:tav>
                                        <p:tav tm="100000">
                                          <p:val>
                                            <p:strVal val="#ppt_x"/>
                                          </p:val>
                                        </p:tav>
                                      </p:tavLst>
                                    </p:anim>
                                    <p:anim calcmode="lin" valueType="num">
                                      <p:cBhvr additive="base">
                                        <p:cTn id="20"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gtEl>
                                        <p:attrNameLst>
                                          <p:attrName>style.visibility</p:attrName>
                                        </p:attrNameLst>
                                      </p:cBhvr>
                                      <p:to>
                                        <p:strVal val="visible"/>
                                      </p:to>
                                    </p:set>
                                    <p:anim calcmode="lin" valueType="num">
                                      <p:cBhvr additive="base">
                                        <p:cTn id="25" dur="500" fill="hold"/>
                                        <p:tgtEl>
                                          <p:spTgt spid="102403"/>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04"/>
                                        </p:tgtEl>
                                        <p:attrNameLst>
                                          <p:attrName>style.visibility</p:attrName>
                                        </p:attrNameLst>
                                      </p:cBhvr>
                                      <p:to>
                                        <p:strVal val="visible"/>
                                      </p:to>
                                    </p:set>
                                    <p:anim calcmode="lin" valueType="num">
                                      <p:cBhvr additive="base">
                                        <p:cTn id="31" dur="500" fill="hold"/>
                                        <p:tgtEl>
                                          <p:spTgt spid="102404"/>
                                        </p:tgtEl>
                                        <p:attrNameLst>
                                          <p:attrName>ppt_x</p:attrName>
                                        </p:attrNameLst>
                                      </p:cBhvr>
                                      <p:tavLst>
                                        <p:tav tm="0">
                                          <p:val>
                                            <p:strVal val="0-#ppt_w/2"/>
                                          </p:val>
                                        </p:tav>
                                        <p:tav tm="100000">
                                          <p:val>
                                            <p:strVal val="#ppt_x"/>
                                          </p:val>
                                        </p:tav>
                                      </p:tavLst>
                                    </p:anim>
                                    <p:anim calcmode="lin" valueType="num">
                                      <p:cBhvr additive="base">
                                        <p:cTn id="32"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66"/>
                                        </p:tgtEl>
                                        <p:attrNameLst>
                                          <p:attrName>style.visibility</p:attrName>
                                        </p:attrNameLst>
                                      </p:cBhvr>
                                      <p:to>
                                        <p:strVal val="visible"/>
                                      </p:to>
                                    </p:set>
                                    <p:anim calcmode="lin" valueType="num">
                                      <p:cBhvr additive="base">
                                        <p:cTn id="37" dur="500" fill="hold"/>
                                        <p:tgtEl>
                                          <p:spTgt spid="102466"/>
                                        </p:tgtEl>
                                        <p:attrNameLst>
                                          <p:attrName>ppt_x</p:attrName>
                                        </p:attrNameLst>
                                      </p:cBhvr>
                                      <p:tavLst>
                                        <p:tav tm="0">
                                          <p:val>
                                            <p:strVal val="0-#ppt_w/2"/>
                                          </p:val>
                                        </p:tav>
                                        <p:tav tm="100000">
                                          <p:val>
                                            <p:strVal val="#ppt_x"/>
                                          </p:val>
                                        </p:tav>
                                      </p:tavLst>
                                    </p:anim>
                                    <p:anim calcmode="lin" valueType="num">
                                      <p:cBhvr additive="base">
                                        <p:cTn id="38" dur="500" fill="hold"/>
                                        <p:tgtEl>
                                          <p:spTgt spid="1024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12"/>
                                        </p:tgtEl>
                                        <p:attrNameLst>
                                          <p:attrName>style.visibility</p:attrName>
                                        </p:attrNameLst>
                                      </p:cBhvr>
                                      <p:to>
                                        <p:strVal val="visible"/>
                                      </p:to>
                                    </p:set>
                                    <p:anim calcmode="lin" valueType="num">
                                      <p:cBhvr additive="base">
                                        <p:cTn id="55" dur="500" fill="hold"/>
                                        <p:tgtEl>
                                          <p:spTgt spid="102412"/>
                                        </p:tgtEl>
                                        <p:attrNameLst>
                                          <p:attrName>ppt_x</p:attrName>
                                        </p:attrNameLst>
                                      </p:cBhvr>
                                      <p:tavLst>
                                        <p:tav tm="0">
                                          <p:val>
                                            <p:strVal val="0-#ppt_w/2"/>
                                          </p:val>
                                        </p:tav>
                                        <p:tav tm="100000">
                                          <p:val>
                                            <p:strVal val="#ppt_x"/>
                                          </p:val>
                                        </p:tav>
                                      </p:tavLst>
                                    </p:anim>
                                    <p:anim calcmode="lin" valueType="num">
                                      <p:cBhvr additive="base">
                                        <p:cTn id="56" dur="500" fill="hold"/>
                                        <p:tgtEl>
                                          <p:spTgt spid="1024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34"/>
                                        </p:tgtEl>
                                        <p:attrNameLst>
                                          <p:attrName>style.visibility</p:attrName>
                                        </p:attrNameLst>
                                      </p:cBhvr>
                                      <p:to>
                                        <p:strVal val="visible"/>
                                      </p:to>
                                    </p:set>
                                    <p:anim calcmode="lin" valueType="num">
                                      <p:cBhvr additive="base">
                                        <p:cTn id="61" dur="500" fill="hold"/>
                                        <p:tgtEl>
                                          <p:spTgt spid="102434"/>
                                        </p:tgtEl>
                                        <p:attrNameLst>
                                          <p:attrName>ppt_x</p:attrName>
                                        </p:attrNameLst>
                                      </p:cBhvr>
                                      <p:tavLst>
                                        <p:tav tm="0">
                                          <p:val>
                                            <p:strVal val="0-#ppt_w/2"/>
                                          </p:val>
                                        </p:tav>
                                        <p:tav tm="100000">
                                          <p:val>
                                            <p:strVal val="#ppt_x"/>
                                          </p:val>
                                        </p:tav>
                                      </p:tavLst>
                                    </p:anim>
                                    <p:anim calcmode="lin" valueType="num">
                                      <p:cBhvr additive="base">
                                        <p:cTn id="62" dur="500" fill="hold"/>
                                        <p:tgtEl>
                                          <p:spTgt spid="10243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2433"/>
                                        </p:tgtEl>
                                        <p:attrNameLst>
                                          <p:attrName>style.visibility</p:attrName>
                                        </p:attrNameLst>
                                      </p:cBhvr>
                                      <p:to>
                                        <p:strVal val="visible"/>
                                      </p:to>
                                    </p:set>
                                    <p:anim calcmode="lin" valueType="num">
                                      <p:cBhvr additive="base">
                                        <p:cTn id="67" dur="500" fill="hold"/>
                                        <p:tgtEl>
                                          <p:spTgt spid="102433"/>
                                        </p:tgtEl>
                                        <p:attrNameLst>
                                          <p:attrName>ppt_x</p:attrName>
                                        </p:attrNameLst>
                                      </p:cBhvr>
                                      <p:tavLst>
                                        <p:tav tm="0">
                                          <p:val>
                                            <p:strVal val="0-#ppt_w/2"/>
                                          </p:val>
                                        </p:tav>
                                        <p:tav tm="100000">
                                          <p:val>
                                            <p:strVal val="#ppt_x"/>
                                          </p:val>
                                        </p:tav>
                                      </p:tavLst>
                                    </p:anim>
                                    <p:anim calcmode="lin" valueType="num">
                                      <p:cBhvr additive="base">
                                        <p:cTn id="68" dur="500" fill="hold"/>
                                        <p:tgtEl>
                                          <p:spTgt spid="10243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2467"/>
                                        </p:tgtEl>
                                        <p:attrNameLst>
                                          <p:attrName>style.visibility</p:attrName>
                                        </p:attrNameLst>
                                      </p:cBhvr>
                                      <p:to>
                                        <p:strVal val="visible"/>
                                      </p:to>
                                    </p:set>
                                    <p:anim calcmode="lin" valueType="num">
                                      <p:cBhvr additive="base">
                                        <p:cTn id="73" dur="500" fill="hold"/>
                                        <p:tgtEl>
                                          <p:spTgt spid="102467"/>
                                        </p:tgtEl>
                                        <p:attrNameLst>
                                          <p:attrName>ppt_x</p:attrName>
                                        </p:attrNameLst>
                                      </p:cBhvr>
                                      <p:tavLst>
                                        <p:tav tm="0">
                                          <p:val>
                                            <p:strVal val="0-#ppt_w/2"/>
                                          </p:val>
                                        </p:tav>
                                        <p:tav tm="100000">
                                          <p:val>
                                            <p:strVal val="#ppt_x"/>
                                          </p:val>
                                        </p:tav>
                                      </p:tavLst>
                                    </p:anim>
                                    <p:anim calcmode="lin" valueType="num">
                                      <p:cBhvr additive="base">
                                        <p:cTn id="74" dur="500" fill="hold"/>
                                        <p:tgtEl>
                                          <p:spTgt spid="10246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0-#ppt_w/2"/>
                                          </p:val>
                                        </p:tav>
                                        <p:tav tm="100000">
                                          <p:val>
                                            <p:strVal val="#ppt_x"/>
                                          </p:val>
                                        </p:tav>
                                      </p:tavLst>
                                    </p:anim>
                                    <p:anim calcmode="lin" valueType="num">
                                      <p:cBhvr additive="base">
                                        <p:cTn id="8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2435"/>
                                        </p:tgtEl>
                                        <p:attrNameLst>
                                          <p:attrName>style.visibility</p:attrName>
                                        </p:attrNameLst>
                                      </p:cBhvr>
                                      <p:to>
                                        <p:strVal val="visible"/>
                                      </p:to>
                                    </p:set>
                                    <p:anim calcmode="lin" valueType="num">
                                      <p:cBhvr additive="base">
                                        <p:cTn id="91" dur="500" fill="hold"/>
                                        <p:tgtEl>
                                          <p:spTgt spid="102435"/>
                                        </p:tgtEl>
                                        <p:attrNameLst>
                                          <p:attrName>ppt_x</p:attrName>
                                        </p:attrNameLst>
                                      </p:cBhvr>
                                      <p:tavLst>
                                        <p:tav tm="0">
                                          <p:val>
                                            <p:strVal val="0-#ppt_w/2"/>
                                          </p:val>
                                        </p:tav>
                                        <p:tav tm="100000">
                                          <p:val>
                                            <p:strVal val="#ppt_x"/>
                                          </p:val>
                                        </p:tav>
                                      </p:tavLst>
                                    </p:anim>
                                    <p:anim calcmode="lin" valueType="num">
                                      <p:cBhvr additive="base">
                                        <p:cTn id="92" dur="500" fill="hold"/>
                                        <p:tgtEl>
                                          <p:spTgt spid="10243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2445"/>
                                        </p:tgtEl>
                                        <p:attrNameLst>
                                          <p:attrName>style.visibility</p:attrName>
                                        </p:attrNameLst>
                                      </p:cBhvr>
                                      <p:to>
                                        <p:strVal val="visible"/>
                                      </p:to>
                                    </p:set>
                                    <p:anim calcmode="lin" valueType="num">
                                      <p:cBhvr additive="base">
                                        <p:cTn id="97" dur="500" fill="hold"/>
                                        <p:tgtEl>
                                          <p:spTgt spid="102445"/>
                                        </p:tgtEl>
                                        <p:attrNameLst>
                                          <p:attrName>ppt_x</p:attrName>
                                        </p:attrNameLst>
                                      </p:cBhvr>
                                      <p:tavLst>
                                        <p:tav tm="0">
                                          <p:val>
                                            <p:strVal val="0-#ppt_w/2"/>
                                          </p:val>
                                        </p:tav>
                                        <p:tav tm="100000">
                                          <p:val>
                                            <p:strVal val="#ppt_x"/>
                                          </p:val>
                                        </p:tav>
                                      </p:tavLst>
                                    </p:anim>
                                    <p:anim calcmode="lin" valueType="num">
                                      <p:cBhvr additive="base">
                                        <p:cTn id="98" dur="500" fill="hold"/>
                                        <p:tgtEl>
                                          <p:spTgt spid="10244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2474"/>
                                        </p:tgtEl>
                                        <p:attrNameLst>
                                          <p:attrName>style.visibility</p:attrName>
                                        </p:attrNameLst>
                                      </p:cBhvr>
                                      <p:to>
                                        <p:strVal val="visible"/>
                                      </p:to>
                                    </p:set>
                                    <p:anim calcmode="lin" valueType="num">
                                      <p:cBhvr additive="base">
                                        <p:cTn id="103" dur="500" fill="hold"/>
                                        <p:tgtEl>
                                          <p:spTgt spid="102474"/>
                                        </p:tgtEl>
                                        <p:attrNameLst>
                                          <p:attrName>ppt_x</p:attrName>
                                        </p:attrNameLst>
                                      </p:cBhvr>
                                      <p:tavLst>
                                        <p:tav tm="0">
                                          <p:val>
                                            <p:strVal val="0-#ppt_w/2"/>
                                          </p:val>
                                        </p:tav>
                                        <p:tav tm="100000">
                                          <p:val>
                                            <p:strVal val="#ppt_x"/>
                                          </p:val>
                                        </p:tav>
                                      </p:tavLst>
                                    </p:anim>
                                    <p:anim calcmode="lin" valueType="num">
                                      <p:cBhvr additive="base">
                                        <p:cTn id="104" dur="500" fill="hold"/>
                                        <p:tgtEl>
                                          <p:spTgt spid="10247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02468"/>
                                        </p:tgtEl>
                                        <p:attrNameLst>
                                          <p:attrName>style.visibility</p:attrName>
                                        </p:attrNameLst>
                                      </p:cBhvr>
                                      <p:to>
                                        <p:strVal val="visible"/>
                                      </p:to>
                                    </p:set>
                                    <p:anim calcmode="lin" valueType="num">
                                      <p:cBhvr additive="base">
                                        <p:cTn id="109" dur="500" fill="hold"/>
                                        <p:tgtEl>
                                          <p:spTgt spid="102468"/>
                                        </p:tgtEl>
                                        <p:attrNameLst>
                                          <p:attrName>ppt_x</p:attrName>
                                        </p:attrNameLst>
                                      </p:cBhvr>
                                      <p:tavLst>
                                        <p:tav tm="0">
                                          <p:val>
                                            <p:strVal val="0-#ppt_w/2"/>
                                          </p:val>
                                        </p:tav>
                                        <p:tav tm="100000">
                                          <p:val>
                                            <p:strVal val="#ppt_x"/>
                                          </p:val>
                                        </p:tav>
                                      </p:tavLst>
                                    </p:anim>
                                    <p:anim calcmode="lin" valueType="num">
                                      <p:cBhvr additive="base">
                                        <p:cTn id="110" dur="500" fill="hold"/>
                                        <p:tgtEl>
                                          <p:spTgt spid="102468"/>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0-#ppt_w/2"/>
                                          </p:val>
                                        </p:tav>
                                        <p:tav tm="100000">
                                          <p:val>
                                            <p:strVal val="#ppt_x"/>
                                          </p:val>
                                        </p:tav>
                                      </p:tavLst>
                                    </p:anim>
                                    <p:anim calcmode="lin" valueType="num">
                                      <p:cBhvr additive="base">
                                        <p:cTn id="1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02478"/>
                                        </p:tgtEl>
                                        <p:attrNameLst>
                                          <p:attrName>style.visibility</p:attrName>
                                        </p:attrNameLst>
                                      </p:cBhvr>
                                      <p:to>
                                        <p:strVal val="visible"/>
                                      </p:to>
                                    </p:set>
                                    <p:anim calcmode="lin" valueType="num">
                                      <p:cBhvr additive="base">
                                        <p:cTn id="121" dur="500" fill="hold"/>
                                        <p:tgtEl>
                                          <p:spTgt spid="102478"/>
                                        </p:tgtEl>
                                        <p:attrNameLst>
                                          <p:attrName>ppt_x</p:attrName>
                                        </p:attrNameLst>
                                      </p:cBhvr>
                                      <p:tavLst>
                                        <p:tav tm="0">
                                          <p:val>
                                            <p:strVal val="0-#ppt_w/2"/>
                                          </p:val>
                                        </p:tav>
                                        <p:tav tm="100000">
                                          <p:val>
                                            <p:strVal val="#ppt_x"/>
                                          </p:val>
                                        </p:tav>
                                      </p:tavLst>
                                    </p:anim>
                                    <p:anim calcmode="lin" valueType="num">
                                      <p:cBhvr additive="base">
                                        <p:cTn id="122" dur="500" fill="hold"/>
                                        <p:tgtEl>
                                          <p:spTgt spid="102478"/>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02479"/>
                                        </p:tgtEl>
                                        <p:attrNameLst>
                                          <p:attrName>style.visibility</p:attrName>
                                        </p:attrNameLst>
                                      </p:cBhvr>
                                      <p:to>
                                        <p:strVal val="visible"/>
                                      </p:to>
                                    </p:set>
                                    <p:anim calcmode="lin" valueType="num">
                                      <p:cBhvr additive="base">
                                        <p:cTn id="127" dur="500" fill="hold"/>
                                        <p:tgtEl>
                                          <p:spTgt spid="102479"/>
                                        </p:tgtEl>
                                        <p:attrNameLst>
                                          <p:attrName>ppt_x</p:attrName>
                                        </p:attrNameLst>
                                      </p:cBhvr>
                                      <p:tavLst>
                                        <p:tav tm="0">
                                          <p:val>
                                            <p:strVal val="0-#ppt_w/2"/>
                                          </p:val>
                                        </p:tav>
                                        <p:tav tm="100000">
                                          <p:val>
                                            <p:strVal val="#ppt_x"/>
                                          </p:val>
                                        </p:tav>
                                      </p:tavLst>
                                    </p:anim>
                                    <p:anim calcmode="lin" valueType="num">
                                      <p:cBhvr additive="base">
                                        <p:cTn id="128" dur="500" fill="hold"/>
                                        <p:tgtEl>
                                          <p:spTgt spid="1024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autoUpdateAnimBg="0"/>
      <p:bldP spid="102404" grpId="0" autoUpdateAnimBg="0"/>
      <p:bldP spid="102412" grpId="0" autoUpdateAnimBg="0"/>
      <p:bldP spid="102433" grpId="0" autoUpdateAnimBg="0"/>
      <p:bldP spid="102434" grpId="0" autoUpdateAnimBg="0"/>
      <p:bldP spid="102435" grpId="0" autoUpdateAnimBg="0"/>
      <p:bldP spid="102445" grpId="0" autoUpdateAnimBg="0"/>
      <p:bldP spid="102466" grpId="0" autoUpdateAnimBg="0"/>
      <p:bldP spid="102467" grpId="0" autoUpdateAnimBg="0"/>
      <p:bldP spid="102468" grpId="0" autoUpdateAnimBg="0"/>
      <p:bldP spid="102474" grpId="0" autoUpdateAnimBg="0"/>
      <p:bldP spid="102478" grpId="0" autoUpdateAnimBg="0"/>
      <p:bldP spid="102479" grpId="0" autoUpdateAnimBg="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False-Positive Result</a:t>
            </a:r>
          </a:p>
        </p:txBody>
      </p:sp>
      <p:sp>
        <p:nvSpPr>
          <p:cNvPr id="105475" name="Rectangle 3"/>
          <p:cNvSpPr>
            <a:spLocks noGrp="1" noChangeArrowheads="1"/>
          </p:cNvSpPr>
          <p:nvPr>
            <p:ph type="body" idx="1"/>
          </p:nvPr>
        </p:nvSpPr>
        <p:spPr>
          <a:xfrm>
            <a:off x="457200" y="1340769"/>
            <a:ext cx="8497888" cy="5517232"/>
          </a:xfrm>
        </p:spPr>
        <p:txBody>
          <a:bodyPr>
            <a:normAutofit fontScale="92500" lnSpcReduction="10000"/>
          </a:bodyPr>
          <a:lstStyle/>
          <a:p>
            <a:pPr>
              <a:lnSpc>
                <a:spcPct val="80000"/>
              </a:lnSpc>
            </a:pPr>
            <a:r>
              <a:rPr lang="en-US" sz="2800" dirty="0"/>
              <a:t>HIV tests are highly sensitive.</a:t>
            </a:r>
          </a:p>
          <a:p>
            <a:pPr>
              <a:lnSpc>
                <a:spcPct val="60000"/>
              </a:lnSpc>
              <a:buFont typeface="Wingdings" pitchFamily="2" charset="2"/>
              <a:buNone/>
            </a:pPr>
            <a:endParaRPr lang="en-US" sz="2800" dirty="0"/>
          </a:p>
          <a:p>
            <a:pPr>
              <a:lnSpc>
                <a:spcPct val="80000"/>
              </a:lnSpc>
            </a:pPr>
            <a:r>
              <a:rPr lang="en-US" sz="2800" dirty="0"/>
              <a:t>A positive HIV tests will be sometimes obtained in absence HIV infection (no HIV antibodies in the blood) referred as a </a:t>
            </a:r>
            <a:r>
              <a:rPr lang="en-US" sz="2800" b="1" dirty="0"/>
              <a:t>“false-positive”</a:t>
            </a:r>
          </a:p>
          <a:p>
            <a:pPr lvl="1">
              <a:lnSpc>
                <a:spcPct val="60000"/>
              </a:lnSpc>
            </a:pPr>
            <a:endParaRPr lang="en-GB" sz="2800" dirty="0"/>
          </a:p>
          <a:p>
            <a:pPr lvl="1">
              <a:lnSpc>
                <a:spcPct val="80000"/>
              </a:lnSpc>
            </a:pPr>
            <a:r>
              <a:rPr lang="en-GB" sz="2800" dirty="0"/>
              <a:t>Influenza immunization may temporarily cause a false-positive</a:t>
            </a:r>
          </a:p>
          <a:p>
            <a:pPr lvl="1">
              <a:lnSpc>
                <a:spcPct val="60000"/>
              </a:lnSpc>
            </a:pPr>
            <a:endParaRPr lang="en-GB" sz="2800" dirty="0"/>
          </a:p>
          <a:p>
            <a:pPr lvl="1">
              <a:lnSpc>
                <a:spcPct val="80000"/>
              </a:lnSpc>
            </a:pPr>
            <a:r>
              <a:rPr lang="en-GB" sz="2800" dirty="0"/>
              <a:t>Improper interpretation</a:t>
            </a:r>
          </a:p>
          <a:p>
            <a:pPr lvl="1">
              <a:lnSpc>
                <a:spcPct val="60000"/>
              </a:lnSpc>
            </a:pPr>
            <a:endParaRPr lang="en-GB" sz="2800" dirty="0"/>
          </a:p>
          <a:p>
            <a:pPr lvl="1">
              <a:lnSpc>
                <a:spcPct val="80000"/>
              </a:lnSpc>
            </a:pPr>
            <a:r>
              <a:rPr lang="en-GB" sz="2800" dirty="0"/>
              <a:t>Autoimmune diseases - RA/SLE </a:t>
            </a:r>
          </a:p>
          <a:p>
            <a:pPr lvl="1">
              <a:lnSpc>
                <a:spcPct val="60000"/>
              </a:lnSpc>
            </a:pPr>
            <a:endParaRPr lang="en-GB" sz="2800" dirty="0"/>
          </a:p>
          <a:p>
            <a:pPr lvl="1">
              <a:lnSpc>
                <a:spcPct val="80000"/>
              </a:lnSpc>
            </a:pPr>
            <a:r>
              <a:rPr lang="en-GB" sz="2800" dirty="0"/>
              <a:t>Identified by additional testing.</a:t>
            </a:r>
          </a:p>
          <a:p>
            <a:pPr>
              <a:lnSpc>
                <a:spcPct val="60000"/>
              </a:lnSpc>
            </a:pPr>
            <a:endParaRPr lang="en-US" sz="2800" dirty="0"/>
          </a:p>
          <a:p>
            <a:pPr>
              <a:lnSpc>
                <a:spcPct val="80000"/>
              </a:lnSpc>
            </a:pPr>
            <a:r>
              <a:rPr lang="en-US" sz="2800" dirty="0"/>
              <a:t>All positive results must be confirmed by another test method. </a:t>
            </a:r>
          </a:p>
          <a:p>
            <a:pPr>
              <a:lnSpc>
                <a:spcPct val="60000"/>
              </a:lnSpc>
              <a:buFont typeface="Wingdings" pitchFamily="2" charset="2"/>
              <a:buNone/>
            </a:pPr>
            <a:endParaRPr lang="en-US" sz="2800" dirty="0"/>
          </a:p>
          <a:p>
            <a:pPr>
              <a:lnSpc>
                <a:spcPct val="80000"/>
              </a:lnSpc>
            </a:pPr>
            <a:r>
              <a:rPr lang="en-US" sz="2800" dirty="0"/>
              <a:t>A confirmed positive result from the second test method means that the individual is infected with HIV.</a:t>
            </a:r>
          </a:p>
          <a:p>
            <a:pPr>
              <a:lnSpc>
                <a:spcPct val="80000"/>
              </a:lnSpc>
              <a:buFont typeface="Wingdings" pitchFamily="2" charset="2"/>
              <a:buNone/>
            </a:pPr>
            <a:endParaRPr lang="en-US" sz="2000" dirty="0"/>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14400" y="274638"/>
            <a:ext cx="7772400" cy="706090"/>
          </a:xfrm>
        </p:spPr>
        <p:txBody>
          <a:bodyPr>
            <a:normAutofit fontScale="90000"/>
          </a:bodyPr>
          <a:lstStyle/>
          <a:p>
            <a:r>
              <a:rPr lang="en-US" dirty="0"/>
              <a:t>False-Negative Result</a:t>
            </a:r>
          </a:p>
        </p:txBody>
      </p:sp>
      <p:sp>
        <p:nvSpPr>
          <p:cNvPr id="106499" name="Rectangle 3"/>
          <p:cNvSpPr>
            <a:spLocks noGrp="1" noChangeArrowheads="1"/>
          </p:cNvSpPr>
          <p:nvPr>
            <p:ph type="body" idx="1"/>
          </p:nvPr>
        </p:nvSpPr>
        <p:spPr>
          <a:xfrm>
            <a:off x="228600" y="908720"/>
            <a:ext cx="8726488" cy="5949280"/>
          </a:xfrm>
        </p:spPr>
        <p:txBody>
          <a:bodyPr>
            <a:normAutofit lnSpcReduction="10000"/>
          </a:bodyPr>
          <a:lstStyle/>
          <a:p>
            <a:pPr>
              <a:lnSpc>
                <a:spcPct val="80000"/>
              </a:lnSpc>
            </a:pPr>
            <a:r>
              <a:rPr lang="en-US" sz="2800" dirty="0"/>
              <a:t>This is a negative HIV test results in an HIV infected person ( where the HIV test should have been positive). </a:t>
            </a:r>
          </a:p>
          <a:p>
            <a:pPr>
              <a:lnSpc>
                <a:spcPct val="80000"/>
              </a:lnSpc>
              <a:buFont typeface="Wingdings" pitchFamily="2" charset="2"/>
              <a:buNone/>
            </a:pPr>
            <a:endParaRPr lang="en-US" sz="2800" dirty="0"/>
          </a:p>
          <a:p>
            <a:pPr>
              <a:lnSpc>
                <a:spcPct val="80000"/>
              </a:lnSpc>
            </a:pPr>
            <a:r>
              <a:rPr lang="en-US" sz="2800" dirty="0"/>
              <a:t>Causes</a:t>
            </a:r>
          </a:p>
          <a:p>
            <a:pPr lvl="1">
              <a:lnSpc>
                <a:spcPct val="80000"/>
              </a:lnSpc>
            </a:pPr>
            <a:r>
              <a:rPr lang="en-US" sz="2800" dirty="0"/>
              <a:t>newly infected patient at the window period </a:t>
            </a:r>
          </a:p>
          <a:p>
            <a:pPr lvl="2">
              <a:lnSpc>
                <a:spcPct val="80000"/>
              </a:lnSpc>
            </a:pPr>
            <a:r>
              <a:rPr lang="en-US" sz="2800" dirty="0"/>
              <a:t>No HIV antibodies are  yet being produced </a:t>
            </a:r>
          </a:p>
          <a:p>
            <a:pPr lvl="1">
              <a:lnSpc>
                <a:spcPct val="50000"/>
              </a:lnSpc>
            </a:pPr>
            <a:endParaRPr lang="en-US" sz="2800" dirty="0"/>
          </a:p>
          <a:p>
            <a:pPr lvl="1">
              <a:lnSpc>
                <a:spcPct val="80000"/>
              </a:lnSpc>
            </a:pPr>
            <a:r>
              <a:rPr lang="en-US" sz="2800" dirty="0" err="1"/>
              <a:t>Seroreversion</a:t>
            </a:r>
            <a:endParaRPr lang="en-US" sz="2800" dirty="0"/>
          </a:p>
          <a:p>
            <a:pPr lvl="3">
              <a:lnSpc>
                <a:spcPct val="80000"/>
              </a:lnSpc>
            </a:pPr>
            <a:r>
              <a:rPr lang="en-US" sz="2800" dirty="0"/>
              <a:t>End stage of HIV</a:t>
            </a:r>
          </a:p>
          <a:p>
            <a:pPr lvl="3">
              <a:lnSpc>
                <a:spcPct val="80000"/>
              </a:lnSpc>
            </a:pPr>
            <a:r>
              <a:rPr lang="en-US" sz="2800" dirty="0"/>
              <a:t>Prolonged immune reconstitution with HAART</a:t>
            </a:r>
          </a:p>
          <a:p>
            <a:pPr lvl="1">
              <a:lnSpc>
                <a:spcPct val="50000"/>
              </a:lnSpc>
            </a:pPr>
            <a:endParaRPr lang="en-US" sz="2800" dirty="0"/>
          </a:p>
          <a:p>
            <a:pPr lvl="1">
              <a:lnSpc>
                <a:spcPct val="80000"/>
              </a:lnSpc>
            </a:pPr>
            <a:r>
              <a:rPr lang="en-US" sz="2800" dirty="0" smtClean="0"/>
              <a:t>FN </a:t>
            </a:r>
            <a:r>
              <a:rPr lang="en-US" sz="2800" dirty="0"/>
              <a:t>in HIV-2)</a:t>
            </a:r>
          </a:p>
          <a:p>
            <a:pPr lvl="1">
              <a:lnSpc>
                <a:spcPct val="50000"/>
              </a:lnSpc>
            </a:pPr>
            <a:endParaRPr lang="en-US" sz="2800" dirty="0"/>
          </a:p>
          <a:p>
            <a:pPr lvl="1">
              <a:lnSpc>
                <a:spcPct val="80000"/>
              </a:lnSpc>
            </a:pPr>
            <a:r>
              <a:rPr lang="en-US" sz="2800" dirty="0"/>
              <a:t>Technical error</a:t>
            </a:r>
          </a:p>
          <a:p>
            <a:pPr>
              <a:lnSpc>
                <a:spcPct val="50000"/>
              </a:lnSpc>
            </a:pPr>
            <a:endParaRPr lang="en-US" sz="2800" dirty="0"/>
          </a:p>
          <a:p>
            <a:pPr>
              <a:lnSpc>
                <a:spcPct val="80000"/>
              </a:lnSpc>
            </a:pPr>
            <a:r>
              <a:rPr lang="en-US" sz="2800" dirty="0"/>
              <a:t>If it occurs in high-risk patients, repeat the test after a time before reassuring the person that they are not infected with HIV</a:t>
            </a:r>
          </a:p>
          <a:p>
            <a:pPr>
              <a:lnSpc>
                <a:spcPct val="80000"/>
              </a:lnSpc>
            </a:pPr>
            <a:endParaRPr lang="en-US" sz="500" dirty="0"/>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Indeterminate Result</a:t>
            </a:r>
          </a:p>
        </p:txBody>
      </p:sp>
      <p:sp>
        <p:nvSpPr>
          <p:cNvPr id="107523" name="Rectangle 3"/>
          <p:cNvSpPr>
            <a:spLocks noGrp="1" noChangeArrowheads="1"/>
          </p:cNvSpPr>
          <p:nvPr>
            <p:ph type="body" idx="1"/>
          </p:nvPr>
        </p:nvSpPr>
        <p:spPr>
          <a:xfrm>
            <a:off x="0" y="1412776"/>
            <a:ext cx="8955088" cy="5445224"/>
          </a:xfrm>
        </p:spPr>
        <p:txBody>
          <a:bodyPr>
            <a:normAutofit fontScale="92500" lnSpcReduction="10000"/>
          </a:bodyPr>
          <a:lstStyle/>
          <a:p>
            <a:pPr>
              <a:lnSpc>
                <a:spcPct val="80000"/>
              </a:lnSpc>
            </a:pPr>
            <a:endParaRPr lang="en-US" sz="1400" dirty="0"/>
          </a:p>
          <a:p>
            <a:pPr>
              <a:lnSpc>
                <a:spcPct val="80000"/>
              </a:lnSpc>
            </a:pPr>
            <a:r>
              <a:rPr lang="en-US" sz="2800" dirty="0"/>
              <a:t>Occurs when 2 different testing kits gives different results (-/+ or+/-)</a:t>
            </a:r>
          </a:p>
          <a:p>
            <a:pPr>
              <a:lnSpc>
                <a:spcPct val="80000"/>
              </a:lnSpc>
            </a:pPr>
            <a:endParaRPr lang="en-US" sz="2800" dirty="0"/>
          </a:p>
          <a:p>
            <a:pPr>
              <a:lnSpc>
                <a:spcPct val="80000"/>
              </a:lnSpc>
            </a:pPr>
            <a:r>
              <a:rPr lang="en-US" sz="2800" dirty="0"/>
              <a:t>Causes of Indeterminate results: </a:t>
            </a:r>
          </a:p>
          <a:p>
            <a:pPr lvl="2">
              <a:lnSpc>
                <a:spcPct val="80000"/>
              </a:lnSpc>
            </a:pPr>
            <a:r>
              <a:rPr lang="en-US" sz="2800" dirty="0"/>
              <a:t>in people with clinical signs meeting WHO criteria 3, stages III or IV.</a:t>
            </a:r>
          </a:p>
          <a:p>
            <a:pPr lvl="2">
              <a:lnSpc>
                <a:spcPct val="80000"/>
              </a:lnSpc>
            </a:pPr>
            <a:endParaRPr lang="en-US" sz="2800" dirty="0"/>
          </a:p>
          <a:p>
            <a:pPr lvl="2">
              <a:lnSpc>
                <a:spcPct val="80000"/>
              </a:lnSpc>
            </a:pPr>
            <a:r>
              <a:rPr lang="en-US" sz="2800" dirty="0"/>
              <a:t>During </a:t>
            </a:r>
            <a:r>
              <a:rPr lang="en-US" sz="2800" dirty="0" err="1"/>
              <a:t>sero</a:t>
            </a:r>
            <a:r>
              <a:rPr lang="en-US" sz="2800" dirty="0"/>
              <a:t>-conversion phase</a:t>
            </a:r>
          </a:p>
          <a:p>
            <a:pPr lvl="2">
              <a:lnSpc>
                <a:spcPct val="80000"/>
              </a:lnSpc>
            </a:pPr>
            <a:endParaRPr lang="en-US" sz="2800" dirty="0"/>
          </a:p>
          <a:p>
            <a:pPr lvl="2">
              <a:lnSpc>
                <a:spcPct val="80000"/>
              </a:lnSpc>
            </a:pPr>
            <a:r>
              <a:rPr lang="en-US" sz="2800" dirty="0"/>
              <a:t>Autoantibody</a:t>
            </a:r>
          </a:p>
          <a:p>
            <a:pPr lvl="2">
              <a:lnSpc>
                <a:spcPct val="80000"/>
              </a:lnSpc>
            </a:pPr>
            <a:endParaRPr lang="en-US" sz="2800" dirty="0"/>
          </a:p>
          <a:p>
            <a:pPr lvl="2">
              <a:lnSpc>
                <a:spcPct val="80000"/>
              </a:lnSpc>
            </a:pPr>
            <a:r>
              <a:rPr lang="en-US" sz="2800" dirty="0"/>
              <a:t>Infection with O strain or HIV-2</a:t>
            </a:r>
          </a:p>
          <a:p>
            <a:pPr lvl="2">
              <a:lnSpc>
                <a:spcPct val="80000"/>
              </a:lnSpc>
            </a:pPr>
            <a:endParaRPr lang="en-US" sz="2800" dirty="0"/>
          </a:p>
          <a:p>
            <a:pPr lvl="2">
              <a:lnSpc>
                <a:spcPct val="80000"/>
              </a:lnSpc>
            </a:pPr>
            <a:r>
              <a:rPr lang="en-US" sz="2800" dirty="0"/>
              <a:t>HIV vaccine recipients</a:t>
            </a:r>
          </a:p>
          <a:p>
            <a:pPr lvl="2">
              <a:lnSpc>
                <a:spcPct val="80000"/>
              </a:lnSpc>
            </a:pPr>
            <a:endParaRPr lang="en-US" sz="2800" dirty="0"/>
          </a:p>
          <a:p>
            <a:pPr lvl="2">
              <a:lnSpc>
                <a:spcPct val="80000"/>
              </a:lnSpc>
            </a:pPr>
            <a:r>
              <a:rPr lang="en-US" sz="2800" dirty="0"/>
              <a:t>Technical or clerical error</a:t>
            </a:r>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a:t>How to handle indeterminate results</a:t>
            </a:r>
          </a:p>
        </p:txBody>
      </p:sp>
      <p:sp>
        <p:nvSpPr>
          <p:cNvPr id="132099" name="Rectangle 3"/>
          <p:cNvSpPr>
            <a:spLocks noGrp="1" noChangeArrowheads="1"/>
          </p:cNvSpPr>
          <p:nvPr>
            <p:ph type="body" idx="1"/>
          </p:nvPr>
        </p:nvSpPr>
        <p:spPr>
          <a:xfrm>
            <a:off x="914400" y="1447800"/>
            <a:ext cx="7772400" cy="5149552"/>
          </a:xfrm>
        </p:spPr>
        <p:txBody>
          <a:bodyPr>
            <a:noAutofit/>
          </a:bodyPr>
          <a:lstStyle/>
          <a:p>
            <a:pPr>
              <a:lnSpc>
                <a:spcPct val="80000"/>
              </a:lnSpc>
            </a:pPr>
            <a:r>
              <a:rPr lang="en-US" sz="2800" dirty="0"/>
              <a:t>Obtain and test a second sample after a minimum of 2 weeks in asymptomatic individuals</a:t>
            </a:r>
          </a:p>
          <a:p>
            <a:pPr lvl="1">
              <a:lnSpc>
                <a:spcPct val="80000"/>
              </a:lnSpc>
            </a:pPr>
            <a:endParaRPr lang="en-US" sz="2800" dirty="0"/>
          </a:p>
          <a:p>
            <a:pPr>
              <a:lnSpc>
                <a:spcPct val="80000"/>
              </a:lnSpc>
            </a:pPr>
            <a:r>
              <a:rPr lang="en-US" sz="2800" dirty="0"/>
              <a:t>test the second sample using the appropriate strategy and if indeterminate use confirmatory assay.</a:t>
            </a:r>
          </a:p>
          <a:p>
            <a:pPr>
              <a:lnSpc>
                <a:spcPct val="80000"/>
              </a:lnSpc>
            </a:pPr>
            <a:endParaRPr lang="en-US" sz="2800" dirty="0"/>
          </a:p>
          <a:p>
            <a:pPr>
              <a:lnSpc>
                <a:spcPct val="80000"/>
              </a:lnSpc>
            </a:pPr>
            <a:r>
              <a:rPr lang="en-US" sz="2800" dirty="0"/>
              <a:t>If confirmatory test result is also indeterminate, follow-up the person for a longer period (3 to 12 months</a:t>
            </a:r>
            <a:r>
              <a:rPr lang="en-US" sz="2800" dirty="0" smtClean="0"/>
              <a:t>).</a:t>
            </a:r>
            <a:endParaRPr lang="en-US" sz="2800" dirty="0"/>
          </a:p>
          <a:p>
            <a:pPr>
              <a:lnSpc>
                <a:spcPct val="80000"/>
              </a:lnSpc>
            </a:pPr>
            <a:endParaRPr lang="en-US" sz="2800" dirty="0"/>
          </a:p>
          <a:p>
            <a:pPr>
              <a:lnSpc>
                <a:spcPct val="80000"/>
              </a:lnSpc>
            </a:pPr>
            <a:r>
              <a:rPr lang="en-US" sz="2800" dirty="0"/>
              <a:t>If the results remain indeterminate after one year, the person is considered to be HIV-negative.</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rapid HIV tests</a:t>
            </a:r>
            <a:endParaRPr lang="en-US" dirty="0"/>
          </a:p>
        </p:txBody>
      </p:sp>
      <p:sp>
        <p:nvSpPr>
          <p:cNvPr id="3" name="Content Placeholder 2"/>
          <p:cNvSpPr>
            <a:spLocks noGrp="1"/>
          </p:cNvSpPr>
          <p:nvPr>
            <p:ph sz="quarter" idx="1"/>
          </p:nvPr>
        </p:nvSpPr>
        <p:spPr/>
        <p:txBody>
          <a:bodyPr/>
          <a:lstStyle/>
          <a:p>
            <a:r>
              <a:rPr lang="en-US" dirty="0" smtClean="0"/>
              <a:t>Accuracy</a:t>
            </a:r>
          </a:p>
          <a:p>
            <a:r>
              <a:rPr lang="en-US" dirty="0" smtClean="0"/>
              <a:t>High sensitivity</a:t>
            </a:r>
          </a:p>
          <a:p>
            <a:r>
              <a:rPr lang="en-US" dirty="0" smtClean="0"/>
              <a:t>High specificity</a:t>
            </a:r>
          </a:p>
          <a:p>
            <a:r>
              <a:rPr lang="en-US" dirty="0" smtClean="0"/>
              <a:t>High </a:t>
            </a:r>
            <a:r>
              <a:rPr lang="en-US" dirty="0" err="1" smtClean="0"/>
              <a:t>reproductivity</a:t>
            </a:r>
            <a:endParaRPr lang="en-US" dirty="0" smtClean="0"/>
          </a:p>
          <a:p>
            <a:r>
              <a:rPr lang="en-US" dirty="0" smtClean="0"/>
              <a:t>Easy to interpret</a:t>
            </a:r>
          </a:p>
          <a:p>
            <a:r>
              <a:rPr lang="en-US" dirty="0" smtClean="0"/>
              <a:t>Rapid</a:t>
            </a:r>
          </a:p>
          <a:p>
            <a:r>
              <a:rPr lang="en-US" dirty="0" smtClean="0"/>
              <a:t>Easy to store</a:t>
            </a:r>
          </a:p>
          <a:p>
            <a:r>
              <a:rPr lang="en-US" dirty="0" smtClean="0"/>
              <a:t>Minimal waste</a:t>
            </a:r>
          </a:p>
          <a:p>
            <a:r>
              <a:rPr lang="en-US" dirty="0" smtClean="0"/>
              <a:t>Low cost.</a:t>
            </a:r>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HIV testing</a:t>
            </a:r>
            <a:endParaRPr lang="en-US" dirty="0"/>
          </a:p>
        </p:txBody>
      </p:sp>
      <p:sp>
        <p:nvSpPr>
          <p:cNvPr id="3" name="Content Placeholder 2"/>
          <p:cNvSpPr>
            <a:spLocks noGrp="1"/>
          </p:cNvSpPr>
          <p:nvPr>
            <p:ph sz="quarter" idx="1"/>
          </p:nvPr>
        </p:nvSpPr>
        <p:spPr/>
        <p:txBody>
          <a:bodyPr/>
          <a:lstStyle/>
          <a:p>
            <a:r>
              <a:rPr lang="en-US" dirty="0" smtClean="0"/>
              <a:t>Surveillance </a:t>
            </a:r>
          </a:p>
          <a:p>
            <a:r>
              <a:rPr lang="en-US" dirty="0" smtClean="0"/>
              <a:t>Blood screening</a:t>
            </a:r>
          </a:p>
          <a:p>
            <a:r>
              <a:rPr lang="en-US" dirty="0" smtClean="0"/>
              <a:t>Voluntary individual testing</a:t>
            </a:r>
          </a:p>
          <a:p>
            <a:r>
              <a:rPr lang="en-US" dirty="0" smtClean="0"/>
              <a:t>Diagnostic testing</a:t>
            </a:r>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HIV  testing </a:t>
            </a:r>
            <a:endParaRPr lang="en-US" dirty="0"/>
          </a:p>
        </p:txBody>
      </p:sp>
      <p:sp>
        <p:nvSpPr>
          <p:cNvPr id="3" name="Content Placeholder 2"/>
          <p:cNvSpPr>
            <a:spLocks noGrp="1"/>
          </p:cNvSpPr>
          <p:nvPr>
            <p:ph sz="quarter" idx="1"/>
          </p:nvPr>
        </p:nvSpPr>
        <p:spPr>
          <a:xfrm>
            <a:off x="914400" y="2564904"/>
            <a:ext cx="7772400" cy="3454896"/>
          </a:xfrm>
        </p:spPr>
        <p:txBody>
          <a:bodyPr>
            <a:normAutofit/>
          </a:bodyPr>
          <a:lstStyle/>
          <a:p>
            <a:pPr marL="514350" indent="-514350">
              <a:buFont typeface="+mj-lt"/>
              <a:buAutoNum type="arabicPeriod"/>
            </a:pPr>
            <a:r>
              <a:rPr lang="en-US" sz="3200" dirty="0" smtClean="0"/>
              <a:t>Voluntary counseling and testing</a:t>
            </a:r>
          </a:p>
          <a:p>
            <a:pPr marL="514350" indent="-514350">
              <a:buFont typeface="+mj-lt"/>
              <a:buAutoNum type="arabicPeriod"/>
            </a:pPr>
            <a:r>
              <a:rPr lang="en-US" sz="3200" dirty="0" smtClean="0"/>
              <a:t>Diagnostic HIV testing</a:t>
            </a:r>
          </a:p>
          <a:p>
            <a:pPr marL="514350" indent="-514350">
              <a:buFont typeface="+mj-lt"/>
              <a:buAutoNum type="arabicPeriod"/>
            </a:pPr>
            <a:r>
              <a:rPr lang="en-US" sz="3200" dirty="0" smtClean="0"/>
              <a:t>Provider initiated counseling and testing</a:t>
            </a:r>
          </a:p>
          <a:p>
            <a:pPr marL="514350" indent="-514350">
              <a:buFont typeface="+mj-lt"/>
              <a:buAutoNum type="arabicPeriod"/>
            </a:pPr>
            <a:r>
              <a:rPr lang="en-US" sz="3200" dirty="0" smtClean="0"/>
              <a:t>Mandatory HIV testing and screening</a:t>
            </a:r>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making young people more vulnerable to STIs/RTIs</a:t>
            </a:r>
            <a:endParaRPr lang="en-US" dirty="0"/>
          </a:p>
        </p:txBody>
      </p:sp>
      <p:sp>
        <p:nvSpPr>
          <p:cNvPr id="3" name="Content Placeholder 2"/>
          <p:cNvSpPr>
            <a:spLocks noGrp="1"/>
          </p:cNvSpPr>
          <p:nvPr>
            <p:ph sz="quarter" idx="1"/>
          </p:nvPr>
        </p:nvSpPr>
        <p:spPr>
          <a:xfrm>
            <a:off x="179512" y="1447800"/>
            <a:ext cx="8964488" cy="5149552"/>
          </a:xfrm>
        </p:spPr>
        <p:txBody>
          <a:bodyPr>
            <a:normAutofit/>
          </a:bodyPr>
          <a:lstStyle/>
          <a:p>
            <a:r>
              <a:rPr lang="en-US" sz="2800" dirty="0" smtClean="0"/>
              <a:t>Sexual violence and exploitation, lack of formal education (including sex education), inability to negotiate with partners about sexual decisions (in some cultures, girls are not empowered to say ‘No’) and lack of access to reproductive health services together put young women at especially high risk. </a:t>
            </a:r>
          </a:p>
          <a:p>
            <a:r>
              <a:rPr lang="en-US" sz="2800" dirty="0" smtClean="0"/>
              <a:t>Some adolescents are subject to early marriage, forced sex, trafficking and poverty, and may engage in sex work for money or </a:t>
            </a:r>
            <a:r>
              <a:rPr lang="en-US" sz="2800" dirty="0" err="1" smtClean="0"/>
              <a:t>favours</a:t>
            </a:r>
            <a:r>
              <a:rPr lang="en-US" sz="2800" dirty="0" smtClean="0"/>
              <a:t>. </a:t>
            </a:r>
          </a:p>
          <a:p>
            <a:r>
              <a:rPr lang="en-US" sz="2800" dirty="0" smtClean="0"/>
              <a:t>Substance abuse or experimentation with drugs and alcohol is common among young people, which often leads to their making irresponsible decisions such as having unprotected sex.</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making men more vulnerable for STIs/RTIs</a:t>
            </a:r>
            <a:endParaRPr lang="en-US" dirty="0"/>
          </a:p>
        </p:txBody>
      </p:sp>
      <p:sp>
        <p:nvSpPr>
          <p:cNvPr id="3" name="Content Placeholder 2"/>
          <p:cNvSpPr>
            <a:spLocks noGrp="1"/>
          </p:cNvSpPr>
          <p:nvPr>
            <p:ph sz="quarter" idx="1"/>
          </p:nvPr>
        </p:nvSpPr>
        <p:spPr>
          <a:xfrm>
            <a:off x="914400" y="1628800"/>
            <a:ext cx="7772400" cy="4391000"/>
          </a:xfrm>
        </p:spPr>
        <p:txBody>
          <a:bodyPr/>
          <a:lstStyle/>
          <a:p>
            <a:r>
              <a:rPr lang="en-US" dirty="0" smtClean="0"/>
              <a:t>Men are involved in activities/jobs that take them away from their families for a long period thus making them have extramarital affairs</a:t>
            </a:r>
          </a:p>
          <a:p>
            <a:r>
              <a:rPr lang="en-US" dirty="0" smtClean="0"/>
              <a:t>Some cultures allow men to have more wives and places sex as a man’s right</a:t>
            </a:r>
          </a:p>
          <a:p>
            <a:r>
              <a:rPr lang="en-US" dirty="0" smtClean="0"/>
              <a:t> substance abuse is commonly higher among men that increase in risky sexual </a:t>
            </a:r>
            <a:r>
              <a:rPr lang="en-US" dirty="0" err="1" smtClean="0"/>
              <a:t>behaviour</a:t>
            </a:r>
            <a:endParaRPr lang="en-US" dirty="0" smtClean="0"/>
          </a:p>
          <a:p>
            <a:r>
              <a:rPr lang="en-US" dirty="0" smtClean="0"/>
              <a:t>Cultural practices such as wife inheritance predisposes men to STIs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STIs/RTIs</a:t>
            </a:r>
            <a:endParaRPr lang="en-US" dirty="0"/>
          </a:p>
        </p:txBody>
      </p:sp>
      <p:sp>
        <p:nvSpPr>
          <p:cNvPr id="3" name="Content Placeholder 2"/>
          <p:cNvSpPr>
            <a:spLocks noGrp="1"/>
          </p:cNvSpPr>
          <p:nvPr>
            <p:ph sz="quarter" idx="1"/>
          </p:nvPr>
        </p:nvSpPr>
        <p:spPr>
          <a:xfrm>
            <a:off x="914400" y="1628800"/>
            <a:ext cx="7772400" cy="4391000"/>
          </a:xfrm>
        </p:spPr>
        <p:txBody>
          <a:bodyPr>
            <a:normAutofit/>
          </a:bodyPr>
          <a:lstStyle/>
          <a:p>
            <a:r>
              <a:rPr lang="en-US" sz="3200" dirty="0" smtClean="0"/>
              <a:t>STIs have many negative effects. Their effects can be classified as follows:-</a:t>
            </a:r>
          </a:p>
          <a:p>
            <a:pPr marL="1062990" lvl="2" indent="-514350">
              <a:buFont typeface="+mj-lt"/>
              <a:buAutoNum type="arabicPeriod"/>
            </a:pPr>
            <a:r>
              <a:rPr lang="en-US" sz="3200" dirty="0" smtClean="0"/>
              <a:t>Effects to the affected individual</a:t>
            </a:r>
          </a:p>
          <a:p>
            <a:pPr marL="1062990" lvl="2" indent="-514350">
              <a:buFont typeface="+mj-lt"/>
              <a:buAutoNum type="arabicPeriod"/>
            </a:pPr>
            <a:r>
              <a:rPr lang="en-US" sz="3200" dirty="0" smtClean="0"/>
              <a:t>Effects to the baby.</a:t>
            </a:r>
          </a:p>
          <a:p>
            <a:pPr marL="1062990" lvl="2" indent="-514350">
              <a:buFont typeface="+mj-lt"/>
              <a:buAutoNum type="arabicPeriod"/>
            </a:pPr>
            <a:r>
              <a:rPr lang="en-US" sz="3200" dirty="0" smtClean="0"/>
              <a:t>Effects to the family</a:t>
            </a:r>
          </a:p>
          <a:p>
            <a:pPr marL="1062990" lvl="2" indent="-514350">
              <a:buFont typeface="+mj-lt"/>
              <a:buAutoNum type="arabicPeriod"/>
            </a:pPr>
            <a:r>
              <a:rPr lang="en-US" sz="3200" dirty="0" smtClean="0"/>
              <a:t>Effects to the community</a:t>
            </a:r>
          </a:p>
          <a:p>
            <a:pPr marL="1062990" lvl="2" indent="-514350">
              <a:buFont typeface="+mj-lt"/>
              <a:buAutoNum type="arabicPeriod"/>
            </a:pPr>
            <a:r>
              <a:rPr lang="en-US" sz="3200" dirty="0" smtClean="0"/>
              <a:t>Effects to the nation</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to the affected individual</a:t>
            </a:r>
            <a:endParaRPr lang="en-US" dirty="0"/>
          </a:p>
        </p:txBody>
      </p:sp>
      <p:sp>
        <p:nvSpPr>
          <p:cNvPr id="3" name="Content Placeholder 2"/>
          <p:cNvSpPr>
            <a:spLocks noGrp="1"/>
          </p:cNvSpPr>
          <p:nvPr>
            <p:ph sz="quarter" idx="1"/>
          </p:nvPr>
        </p:nvSpPr>
        <p:spPr>
          <a:xfrm>
            <a:off x="914400" y="1447800"/>
            <a:ext cx="7772400" cy="5077544"/>
          </a:xfrm>
        </p:spPr>
        <p:txBody>
          <a:bodyPr>
            <a:normAutofit lnSpcReduction="10000"/>
          </a:bodyPr>
          <a:lstStyle/>
          <a:p>
            <a:r>
              <a:rPr lang="en-US" dirty="0" smtClean="0"/>
              <a:t>Miscarriage</a:t>
            </a:r>
          </a:p>
          <a:p>
            <a:r>
              <a:rPr lang="en-US" dirty="0" smtClean="0"/>
              <a:t>Infertility</a:t>
            </a:r>
          </a:p>
          <a:p>
            <a:r>
              <a:rPr lang="en-US" dirty="0" smtClean="0"/>
              <a:t>Ectopic pregnancy</a:t>
            </a:r>
          </a:p>
          <a:p>
            <a:r>
              <a:rPr lang="en-US" dirty="0" smtClean="0"/>
              <a:t>Pelvic diseases including salphigitis</a:t>
            </a:r>
          </a:p>
          <a:p>
            <a:r>
              <a:rPr lang="en-US" dirty="0" smtClean="0"/>
              <a:t>Poor maternal health</a:t>
            </a:r>
          </a:p>
          <a:p>
            <a:r>
              <a:rPr lang="en-US" dirty="0" smtClean="0"/>
              <a:t>Economic constrains</a:t>
            </a:r>
          </a:p>
          <a:p>
            <a:r>
              <a:rPr lang="en-US" dirty="0" smtClean="0"/>
              <a:t>Psychological/emotional suffering</a:t>
            </a:r>
          </a:p>
          <a:p>
            <a:r>
              <a:rPr lang="en-US" dirty="0" smtClean="0"/>
              <a:t>Altered sexual performance</a:t>
            </a:r>
          </a:p>
          <a:p>
            <a:r>
              <a:rPr lang="en-US" dirty="0" smtClean="0"/>
              <a:t>Cancers of the reproductive system</a:t>
            </a:r>
          </a:p>
          <a:p>
            <a:r>
              <a:rPr lang="en-US" dirty="0" smtClean="0"/>
              <a:t>Increased susceptibility to HIV </a:t>
            </a:r>
          </a:p>
          <a:p>
            <a:r>
              <a:rPr lang="en-US" dirty="0" smtClean="0"/>
              <a:t>Heart diseases</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to the baby</a:t>
            </a:r>
            <a:endParaRPr lang="en-US" dirty="0"/>
          </a:p>
        </p:txBody>
      </p:sp>
      <p:sp>
        <p:nvSpPr>
          <p:cNvPr id="3" name="Content Placeholder 2"/>
          <p:cNvSpPr>
            <a:spLocks noGrp="1"/>
          </p:cNvSpPr>
          <p:nvPr>
            <p:ph sz="quarter" idx="1"/>
          </p:nvPr>
        </p:nvSpPr>
        <p:spPr/>
        <p:txBody>
          <a:bodyPr/>
          <a:lstStyle/>
          <a:p>
            <a:r>
              <a:rPr lang="en-US" dirty="0" smtClean="0"/>
              <a:t>Low birth weight</a:t>
            </a:r>
          </a:p>
          <a:p>
            <a:r>
              <a:rPr lang="en-US" dirty="0" smtClean="0"/>
              <a:t>Eye infection(</a:t>
            </a:r>
            <a:r>
              <a:rPr lang="en-US" dirty="0" err="1" smtClean="0"/>
              <a:t>opthalmia</a:t>
            </a:r>
            <a:r>
              <a:rPr lang="en-US" dirty="0" smtClean="0"/>
              <a:t> </a:t>
            </a:r>
            <a:r>
              <a:rPr lang="en-US" dirty="0" err="1" smtClean="0"/>
              <a:t>neonatorum</a:t>
            </a:r>
            <a:r>
              <a:rPr lang="en-US" dirty="0" smtClean="0"/>
              <a:t>)</a:t>
            </a:r>
          </a:p>
          <a:p>
            <a:r>
              <a:rPr lang="en-US" dirty="0" smtClean="0"/>
              <a:t>Blindness</a:t>
            </a:r>
          </a:p>
          <a:p>
            <a:r>
              <a:rPr lang="en-US" dirty="0" smtClean="0"/>
              <a:t>Deafness</a:t>
            </a:r>
          </a:p>
          <a:p>
            <a:r>
              <a:rPr lang="en-US" dirty="0" smtClean="0"/>
              <a:t>Neurologic damage</a:t>
            </a:r>
          </a:p>
          <a:p>
            <a:r>
              <a:rPr lang="en-US" dirty="0" smtClean="0"/>
              <a:t>Still birth</a:t>
            </a:r>
          </a:p>
          <a:p>
            <a:r>
              <a:rPr lang="en-US" dirty="0" smtClean="0"/>
              <a:t>Brain damage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to the family</a:t>
            </a:r>
            <a:endParaRPr lang="en-US" dirty="0"/>
          </a:p>
        </p:txBody>
      </p:sp>
      <p:sp>
        <p:nvSpPr>
          <p:cNvPr id="3" name="Content Placeholder 2"/>
          <p:cNvSpPr>
            <a:spLocks noGrp="1"/>
          </p:cNvSpPr>
          <p:nvPr>
            <p:ph sz="quarter" idx="1"/>
          </p:nvPr>
        </p:nvSpPr>
        <p:spPr/>
        <p:txBody>
          <a:bodyPr/>
          <a:lstStyle/>
          <a:p>
            <a:r>
              <a:rPr lang="en-US" dirty="0" smtClean="0"/>
              <a:t>Marriage break-ups</a:t>
            </a:r>
          </a:p>
          <a:p>
            <a:r>
              <a:rPr lang="en-US" dirty="0" smtClean="0"/>
              <a:t>Reduced productivity</a:t>
            </a:r>
          </a:p>
          <a:p>
            <a:r>
              <a:rPr lang="en-US" dirty="0" smtClean="0"/>
              <a:t>Economic constrains</a:t>
            </a:r>
          </a:p>
          <a:p>
            <a:r>
              <a:rPr lang="en-US" dirty="0" smtClean="0"/>
              <a:t>Problem of rearing children by a single parents/orphaned children</a:t>
            </a:r>
          </a:p>
          <a:p>
            <a:r>
              <a:rPr lang="en-US" dirty="0" smtClean="0"/>
              <a:t>loss of employment.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to the community</a:t>
            </a:r>
            <a:endParaRPr lang="en-US" dirty="0"/>
          </a:p>
        </p:txBody>
      </p:sp>
      <p:sp>
        <p:nvSpPr>
          <p:cNvPr id="3" name="Content Placeholder 2"/>
          <p:cNvSpPr>
            <a:spLocks noGrp="1"/>
          </p:cNvSpPr>
          <p:nvPr>
            <p:ph sz="quarter" idx="1"/>
          </p:nvPr>
        </p:nvSpPr>
        <p:spPr>
          <a:xfrm>
            <a:off x="914400" y="1916832"/>
            <a:ext cx="7772400" cy="4102968"/>
          </a:xfrm>
        </p:spPr>
        <p:txBody>
          <a:bodyPr/>
          <a:lstStyle/>
          <a:p>
            <a:r>
              <a:rPr lang="en-US" dirty="0" smtClean="0"/>
              <a:t>Reduced productivity</a:t>
            </a:r>
          </a:p>
          <a:p>
            <a:r>
              <a:rPr lang="en-US" dirty="0" smtClean="0"/>
              <a:t>loss of employment and broken marriage.</a:t>
            </a:r>
          </a:p>
          <a:p>
            <a:r>
              <a:rPr lang="en-US" dirty="0" smtClean="0"/>
              <a:t>Increased sibling led families due to orphaned children</a:t>
            </a:r>
          </a:p>
          <a:p>
            <a:r>
              <a:rPr lang="en-US" dirty="0" smtClean="0"/>
              <a:t>Reduction in households income and </a:t>
            </a:r>
            <a:r>
              <a:rPr lang="en-US" dirty="0" err="1" smtClean="0"/>
              <a:t>neccessities</a:t>
            </a:r>
            <a:endParaRPr lang="en-US" dirty="0" smtClean="0"/>
          </a:p>
          <a:p>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to a nation</a:t>
            </a:r>
            <a:endParaRPr lang="en-US" dirty="0"/>
          </a:p>
        </p:txBody>
      </p:sp>
      <p:sp>
        <p:nvSpPr>
          <p:cNvPr id="3" name="Content Placeholder 2"/>
          <p:cNvSpPr>
            <a:spLocks noGrp="1"/>
          </p:cNvSpPr>
          <p:nvPr>
            <p:ph sz="quarter" idx="1"/>
          </p:nvPr>
        </p:nvSpPr>
        <p:spPr/>
        <p:txBody>
          <a:bodyPr/>
          <a:lstStyle/>
          <a:p>
            <a:r>
              <a:rPr lang="en-US" dirty="0" smtClean="0"/>
              <a:t>Increased morbidity associated with STIs/RTIs</a:t>
            </a:r>
          </a:p>
          <a:p>
            <a:r>
              <a:rPr lang="en-US" dirty="0" smtClean="0"/>
              <a:t>Increased mortality associated with STIs/RTIs leading to reduced workforce and low productivity</a:t>
            </a:r>
          </a:p>
          <a:p>
            <a:r>
              <a:rPr lang="en-US" dirty="0" smtClean="0"/>
              <a:t>Constrains of population dynamics as young people get affected by STIs</a:t>
            </a:r>
          </a:p>
          <a:p>
            <a:r>
              <a:rPr lang="en-US" dirty="0" smtClean="0"/>
              <a:t>Economic constrains as budgetary allocation is more focused to taking care of those affected</a:t>
            </a:r>
          </a:p>
          <a:p>
            <a:r>
              <a:rPr lang="en-US" dirty="0" smtClean="0"/>
              <a:t>Reduction in resources available for public expenditure as taxable population reduces</a:t>
            </a:r>
          </a:p>
          <a:p>
            <a:r>
              <a:rPr lang="en-US" dirty="0" smtClean="0"/>
              <a:t>Reduction in life expectancy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t>
            </a:r>
            <a:endParaRPr lang="en-US" dirty="0"/>
          </a:p>
        </p:txBody>
      </p:sp>
      <p:sp>
        <p:nvSpPr>
          <p:cNvPr id="2" name="Content Placeholder 1"/>
          <p:cNvSpPr>
            <a:spLocks noGrp="1"/>
          </p:cNvSpPr>
          <p:nvPr>
            <p:ph sz="quarter" idx="1"/>
          </p:nvPr>
        </p:nvSpPr>
        <p:spPr/>
        <p:txBody>
          <a:bodyPr/>
          <a:lstStyle/>
          <a:p>
            <a:r>
              <a:rPr lang="en-US" dirty="0" smtClean="0"/>
              <a:t>This is mainly due to liberal behavior among young people, media influence ,drug use, and culture changes especially in SSA.</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normAutofit/>
          </a:bodyPr>
          <a:lstStyle/>
          <a:p>
            <a:r>
              <a:rPr lang="en-US" dirty="0" smtClean="0">
                <a:solidFill>
                  <a:schemeClr val="tx1"/>
                </a:solidFill>
              </a:rPr>
              <a:t>Challenges in treating STIs</a:t>
            </a:r>
            <a:endParaRPr lang="en-US" dirty="0">
              <a:solidFill>
                <a:schemeClr val="tx1"/>
              </a:solidFill>
            </a:endParaRPr>
          </a:p>
        </p:txBody>
      </p:sp>
      <p:sp>
        <p:nvSpPr>
          <p:cNvPr id="3" name="Content Placeholder 2"/>
          <p:cNvSpPr>
            <a:spLocks noGrp="1"/>
          </p:cNvSpPr>
          <p:nvPr>
            <p:ph sz="quarter" idx="1"/>
          </p:nvPr>
        </p:nvSpPr>
        <p:spPr>
          <a:xfrm>
            <a:off x="457200" y="1556792"/>
            <a:ext cx="8401080" cy="5086918"/>
          </a:xfrm>
        </p:spPr>
        <p:txBody>
          <a:bodyPr>
            <a:normAutofit fontScale="92500" lnSpcReduction="10000"/>
          </a:bodyPr>
          <a:lstStyle/>
          <a:p>
            <a:r>
              <a:rPr lang="en-US" dirty="0" smtClean="0"/>
              <a:t>Embarrassing nature of illness prompts patients to self treat leading to inadequate  or inappropriate treatment</a:t>
            </a:r>
          </a:p>
          <a:p>
            <a:pPr>
              <a:buNone/>
            </a:pPr>
            <a:endParaRPr lang="en-US" dirty="0" smtClean="0"/>
          </a:p>
          <a:p>
            <a:r>
              <a:rPr lang="en-US" dirty="0" smtClean="0"/>
              <a:t>Lack of confidentiality amongst care givers especially  when dealing with adolescents</a:t>
            </a:r>
          </a:p>
          <a:p>
            <a:endParaRPr lang="en-US" dirty="0" smtClean="0"/>
          </a:p>
          <a:p>
            <a:r>
              <a:rPr lang="en-US" dirty="0" smtClean="0"/>
              <a:t>Poor attitude of care givers towards patients with STIS.</a:t>
            </a:r>
          </a:p>
          <a:p>
            <a:endParaRPr lang="en-US" dirty="0" smtClean="0"/>
          </a:p>
          <a:p>
            <a:r>
              <a:rPr lang="en-US" dirty="0" smtClean="0"/>
              <a:t>Harsh response from parents instills fear in adolescents willing to seek treatment.</a:t>
            </a:r>
          </a:p>
          <a:p>
            <a:endParaRPr lang="en-US" dirty="0" smtClean="0"/>
          </a:p>
          <a:p>
            <a:r>
              <a:rPr lang="en-US" dirty="0" smtClean="0"/>
              <a:t>Contact  tracing; unfaithful  partners scared of telling spouses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sz="3200" dirty="0" smtClean="0"/>
              <a:t>Challenges in management of STI/RTIs can be expressed in terms of 3-delays.</a:t>
            </a:r>
          </a:p>
          <a:p>
            <a:r>
              <a:rPr lang="en-US" sz="3200" dirty="0" smtClean="0"/>
              <a:t>3-delays model has three perspectives in health seeking or utilization :-</a:t>
            </a:r>
          </a:p>
          <a:p>
            <a:pPr lvl="2">
              <a:buFont typeface="Wingdings 2" pitchFamily="18" charset="2"/>
              <a:buChar char="P"/>
            </a:pPr>
            <a:r>
              <a:rPr lang="en-US" sz="3200" dirty="0" smtClean="0"/>
              <a:t>First delay-delay at home</a:t>
            </a:r>
          </a:p>
          <a:p>
            <a:pPr lvl="2">
              <a:buFont typeface="Wingdings 2" pitchFamily="18" charset="2"/>
              <a:buChar char="P"/>
            </a:pPr>
            <a:r>
              <a:rPr lang="en-US" sz="3200" dirty="0" smtClean="0"/>
              <a:t>Second delay-delay in reaching the health facility</a:t>
            </a:r>
          </a:p>
          <a:p>
            <a:pPr lvl="2">
              <a:buFont typeface="Wingdings 2" pitchFamily="18" charset="2"/>
              <a:buChar char="P"/>
            </a:pPr>
            <a:r>
              <a:rPr lang="en-US" sz="3200" dirty="0" smtClean="0"/>
              <a:t>Third delay-delay at receiving  health services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329642" cy="1071570"/>
          </a:xfrm>
        </p:spPr>
        <p:txBody>
          <a:bodyPr>
            <a:normAutofit/>
          </a:bodyPr>
          <a:lstStyle/>
          <a:p>
            <a:r>
              <a:rPr lang="en-US" dirty="0" smtClean="0"/>
              <a:t>Clinical prevention guidelines</a:t>
            </a:r>
            <a:endParaRPr lang="en-US" dirty="0"/>
          </a:p>
        </p:txBody>
      </p:sp>
      <p:sp>
        <p:nvSpPr>
          <p:cNvPr id="3" name="Content Placeholder 2"/>
          <p:cNvSpPr>
            <a:spLocks noGrp="1"/>
          </p:cNvSpPr>
          <p:nvPr>
            <p:ph sz="quarter" idx="1"/>
          </p:nvPr>
        </p:nvSpPr>
        <p:spPr>
          <a:xfrm>
            <a:off x="428596" y="1556792"/>
            <a:ext cx="8429684" cy="5301208"/>
          </a:xfrm>
        </p:spPr>
        <p:txBody>
          <a:bodyPr>
            <a:normAutofit/>
          </a:bodyPr>
          <a:lstStyle/>
          <a:p>
            <a:pPr>
              <a:buNone/>
            </a:pPr>
            <a:r>
              <a:rPr lang="en-US" dirty="0" smtClean="0"/>
              <a:t>The </a:t>
            </a:r>
            <a:r>
              <a:rPr lang="en-US" dirty="0"/>
              <a:t>prevention and control of STDs are based on the following </a:t>
            </a:r>
            <a:r>
              <a:rPr lang="en-US" b="1" dirty="0"/>
              <a:t>five major strategies</a:t>
            </a:r>
            <a:r>
              <a:rPr lang="en-US" dirty="0"/>
              <a:t>: </a:t>
            </a:r>
          </a:p>
          <a:p>
            <a:pPr>
              <a:buNone/>
            </a:pPr>
            <a:r>
              <a:rPr lang="en-US" dirty="0"/>
              <a:t>• </a:t>
            </a:r>
            <a:r>
              <a:rPr lang="en-US" b="1" dirty="0" smtClean="0"/>
              <a:t>Education </a:t>
            </a:r>
            <a:r>
              <a:rPr lang="en-US" b="1" dirty="0"/>
              <a:t>and counseling </a:t>
            </a:r>
            <a:r>
              <a:rPr lang="en-US" dirty="0"/>
              <a:t>of persons at risk on ways to avoid STDs through changes in sexual behaviors and use of recommended prevention </a:t>
            </a:r>
            <a:r>
              <a:rPr lang="en-US" dirty="0" smtClean="0"/>
              <a:t>services</a:t>
            </a:r>
          </a:p>
          <a:p>
            <a:pPr>
              <a:buNone/>
            </a:pPr>
            <a:endParaRPr lang="en-US" dirty="0"/>
          </a:p>
          <a:p>
            <a:pPr>
              <a:buNone/>
            </a:pPr>
            <a:r>
              <a:rPr lang="en-US" dirty="0"/>
              <a:t>• </a:t>
            </a:r>
            <a:r>
              <a:rPr lang="en-US" b="1" dirty="0" smtClean="0"/>
              <a:t>Identification</a:t>
            </a:r>
            <a:r>
              <a:rPr lang="en-US" dirty="0" smtClean="0"/>
              <a:t> </a:t>
            </a:r>
            <a:r>
              <a:rPr lang="en-US" dirty="0"/>
              <a:t>of asymptomatically infected persons and of symptomatic persons </a:t>
            </a:r>
            <a:r>
              <a:rPr lang="en-US" b="1" dirty="0"/>
              <a:t>unlikely </a:t>
            </a:r>
            <a:r>
              <a:rPr lang="en-US" dirty="0"/>
              <a:t>to seek diagnostic and treatment </a:t>
            </a:r>
            <a:r>
              <a:rPr lang="en-US" dirty="0" smtClean="0"/>
              <a:t>services</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Strategies cont…</a:t>
            </a:r>
            <a:endParaRPr lang="en-US" dirty="0"/>
          </a:p>
        </p:txBody>
      </p:sp>
      <p:sp>
        <p:nvSpPr>
          <p:cNvPr id="2" name="Content Placeholder 1"/>
          <p:cNvSpPr>
            <a:spLocks noGrp="1"/>
          </p:cNvSpPr>
          <p:nvPr>
            <p:ph sz="quarter" idx="1"/>
          </p:nvPr>
        </p:nvSpPr>
        <p:spPr/>
        <p:txBody>
          <a:bodyPr>
            <a:normAutofit/>
          </a:bodyPr>
          <a:lstStyle/>
          <a:p>
            <a:r>
              <a:rPr lang="en-US" b="1" dirty="0" smtClean="0"/>
              <a:t>Effective diagnosis, treatment and counseling </a:t>
            </a:r>
            <a:r>
              <a:rPr lang="en-US" dirty="0" smtClean="0"/>
              <a:t>of infected persons</a:t>
            </a:r>
          </a:p>
          <a:p>
            <a:pPr>
              <a:buNone/>
            </a:pPr>
            <a:endParaRPr lang="en-US" dirty="0" smtClean="0"/>
          </a:p>
          <a:p>
            <a:r>
              <a:rPr lang="en-US" dirty="0" smtClean="0"/>
              <a:t>Evaluation, treatment and counseling of </a:t>
            </a:r>
            <a:r>
              <a:rPr lang="en-US" b="1" dirty="0" smtClean="0"/>
              <a:t>sex partners</a:t>
            </a:r>
            <a:r>
              <a:rPr lang="en-US" dirty="0" smtClean="0"/>
              <a:t> of persons who are infected with an STIs</a:t>
            </a:r>
          </a:p>
          <a:p>
            <a:pPr>
              <a:buNone/>
            </a:pPr>
            <a:endParaRPr lang="en-US" dirty="0" smtClean="0"/>
          </a:p>
          <a:p>
            <a:r>
              <a:rPr lang="en-US" dirty="0" smtClean="0"/>
              <a:t>Pre-exposure prophylaxis </a:t>
            </a:r>
            <a:r>
              <a:rPr lang="en-US" b="1" dirty="0" smtClean="0"/>
              <a:t>of persons </a:t>
            </a:r>
            <a:r>
              <a:rPr lang="en-US" dirty="0" smtClean="0"/>
              <a:t>at risk for STIs/RTIs</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28" cy="654032"/>
          </a:xfrm>
        </p:spPr>
        <p:txBody>
          <a:bodyPr>
            <a:normAutofit fontScale="90000"/>
          </a:bodyPr>
          <a:lstStyle/>
          <a:p>
            <a:r>
              <a:rPr lang="en-US" dirty="0" smtClean="0"/>
              <a:t>Special considerations</a:t>
            </a:r>
            <a:endParaRPr lang="en-US" dirty="0"/>
          </a:p>
        </p:txBody>
      </p:sp>
      <p:sp>
        <p:nvSpPr>
          <p:cNvPr id="3" name="Content Placeholder 2"/>
          <p:cNvSpPr>
            <a:spLocks noGrp="1"/>
          </p:cNvSpPr>
          <p:nvPr>
            <p:ph sz="quarter" idx="1"/>
          </p:nvPr>
        </p:nvSpPr>
        <p:spPr>
          <a:xfrm>
            <a:off x="457200" y="1142984"/>
            <a:ext cx="8401080" cy="5715016"/>
          </a:xfrm>
        </p:spPr>
        <p:txBody>
          <a:bodyPr>
            <a:normAutofit/>
          </a:bodyPr>
          <a:lstStyle/>
          <a:p>
            <a:pPr>
              <a:lnSpc>
                <a:spcPct val="200000"/>
              </a:lnSpc>
            </a:pPr>
            <a:r>
              <a:rPr lang="en-US" dirty="0" smtClean="0"/>
              <a:t>Pregnant women</a:t>
            </a:r>
          </a:p>
          <a:p>
            <a:pPr>
              <a:lnSpc>
                <a:spcPct val="200000"/>
              </a:lnSpc>
            </a:pPr>
            <a:r>
              <a:rPr lang="en-US" dirty="0" smtClean="0"/>
              <a:t>Patients in correctional facilities</a:t>
            </a:r>
          </a:p>
          <a:p>
            <a:pPr>
              <a:lnSpc>
                <a:spcPct val="200000"/>
              </a:lnSpc>
            </a:pPr>
            <a:r>
              <a:rPr lang="en-US" dirty="0" smtClean="0"/>
              <a:t>Men who have sex with other men (MSM) </a:t>
            </a:r>
          </a:p>
          <a:p>
            <a:pPr>
              <a:lnSpc>
                <a:spcPct val="200000"/>
              </a:lnSpc>
            </a:pPr>
            <a:r>
              <a:rPr lang="en-US" dirty="0" smtClean="0"/>
              <a:t>Women who have sex with other women</a:t>
            </a:r>
          </a:p>
          <a:p>
            <a:pPr>
              <a:lnSpc>
                <a:spcPct val="200000"/>
              </a:lnSpc>
            </a:pPr>
            <a:r>
              <a:rPr lang="en-US" dirty="0" smtClean="0"/>
              <a:t>Injecting drug users</a:t>
            </a:r>
          </a:p>
          <a:p>
            <a:pPr>
              <a:lnSpc>
                <a:spcPct val="200000"/>
              </a:lnSpc>
            </a:pPr>
            <a:r>
              <a:rPr lang="en-US" dirty="0" smtClean="0"/>
              <a:t>Children with STIS following sexual abuse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Special consideration cont…</a:t>
            </a:r>
            <a:endParaRPr lang="en-US" dirty="0"/>
          </a:p>
        </p:txBody>
      </p:sp>
      <p:sp>
        <p:nvSpPr>
          <p:cNvPr id="2" name="Content Placeholder 1"/>
          <p:cNvSpPr>
            <a:spLocks noGrp="1"/>
          </p:cNvSpPr>
          <p:nvPr>
            <p:ph sz="quarter" idx="1"/>
          </p:nvPr>
        </p:nvSpPr>
        <p:spPr/>
        <p:txBody>
          <a:bodyPr>
            <a:normAutofit/>
          </a:bodyPr>
          <a:lstStyle/>
          <a:p>
            <a:pPr>
              <a:lnSpc>
                <a:spcPct val="200000"/>
              </a:lnSpc>
            </a:pPr>
            <a:r>
              <a:rPr lang="en-US" dirty="0" smtClean="0"/>
              <a:t>Adolescents</a:t>
            </a:r>
          </a:p>
          <a:p>
            <a:pPr>
              <a:lnSpc>
                <a:spcPct val="200000"/>
              </a:lnSpc>
            </a:pPr>
            <a:r>
              <a:rPr lang="en-US" dirty="0" smtClean="0"/>
              <a:t>STIS in patients with mental and physical disabilities</a:t>
            </a:r>
          </a:p>
          <a:p>
            <a:pPr>
              <a:lnSpc>
                <a:spcPct val="200000"/>
              </a:lnSpc>
            </a:pPr>
            <a:r>
              <a:rPr lang="en-US" dirty="0" smtClean="0"/>
              <a:t>STIS  and their r/ship with HIV/AIDS</a:t>
            </a:r>
          </a:p>
          <a:p>
            <a:pPr>
              <a:lnSpc>
                <a:spcPct val="200000"/>
              </a:lnSpc>
            </a:pPr>
            <a:r>
              <a:rPr lang="en-US" dirty="0" smtClean="0"/>
              <a:t>Patients with allergies to conventional medication</a:t>
            </a:r>
          </a:p>
          <a:p>
            <a:pPr>
              <a:lnSpc>
                <a:spcPct val="200000"/>
              </a:lnSpc>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14282" y="0"/>
            <a:ext cx="8643998" cy="1214422"/>
          </a:xfrm>
        </p:spPr>
        <p:txBody>
          <a:bodyPr>
            <a:normAutofit fontScale="90000"/>
          </a:bodyPr>
          <a:lstStyle/>
          <a:p>
            <a:r>
              <a:rPr lang="en-US" b="0" dirty="0" smtClean="0"/>
              <a:t/>
            </a:r>
            <a:br>
              <a:rPr lang="en-US" b="0" dirty="0" smtClean="0"/>
            </a:br>
            <a:r>
              <a:rPr lang="en-US" b="0" dirty="0" smtClean="0"/>
              <a:t>The </a:t>
            </a:r>
            <a:r>
              <a:rPr lang="en-US" b="0" dirty="0"/>
              <a:t>general </a:t>
            </a:r>
            <a:r>
              <a:rPr lang="en-US" b="0" dirty="0" smtClean="0"/>
              <a:t>principles in management</a:t>
            </a:r>
            <a:r>
              <a:rPr lang="en-US" b="0" i="1" dirty="0"/>
              <a:t/>
            </a:r>
            <a:br>
              <a:rPr lang="en-US" b="0" i="1" dirty="0"/>
            </a:br>
            <a:endParaRPr lang="en-US" b="0" i="1" dirty="0"/>
          </a:p>
        </p:txBody>
      </p:sp>
      <p:sp>
        <p:nvSpPr>
          <p:cNvPr id="110595" name="Rectangle 3"/>
          <p:cNvSpPr>
            <a:spLocks noGrp="1" noChangeArrowheads="1"/>
          </p:cNvSpPr>
          <p:nvPr>
            <p:ph sz="quarter" idx="1"/>
          </p:nvPr>
        </p:nvSpPr>
        <p:spPr>
          <a:xfrm>
            <a:off x="357158" y="1268760"/>
            <a:ext cx="8572560" cy="5446388"/>
          </a:xfrm>
        </p:spPr>
        <p:txBody>
          <a:bodyPr>
            <a:normAutofit/>
          </a:bodyPr>
          <a:lstStyle/>
          <a:p>
            <a:pPr marL="609600" indent="-609600">
              <a:lnSpc>
                <a:spcPct val="200000"/>
              </a:lnSpc>
              <a:buFont typeface="+mj-lt"/>
              <a:buAutoNum type="arabicPeriod"/>
            </a:pPr>
            <a:r>
              <a:rPr lang="en-US" sz="2400" b="1" dirty="0" smtClean="0"/>
              <a:t>Establish </a:t>
            </a:r>
            <a:r>
              <a:rPr lang="en-US" sz="2400" b="1" dirty="0"/>
              <a:t>the diagnosis or syndrome </a:t>
            </a:r>
            <a:r>
              <a:rPr lang="en-US" sz="2400" dirty="0"/>
              <a:t>by examination and screen for other possible </a:t>
            </a:r>
            <a:r>
              <a:rPr lang="en-US" sz="2400" dirty="0" smtClean="0"/>
              <a:t>STDS (</a:t>
            </a:r>
            <a:r>
              <a:rPr lang="en-US" sz="2400" dirty="0"/>
              <a:t>multiple concomitant STDS are possible).</a:t>
            </a:r>
          </a:p>
          <a:p>
            <a:pPr marL="609600" indent="-609600">
              <a:lnSpc>
                <a:spcPct val="200000"/>
              </a:lnSpc>
              <a:buFont typeface="+mj-lt"/>
              <a:buAutoNum type="arabicPeriod"/>
            </a:pPr>
            <a:r>
              <a:rPr lang="en-US" sz="2400" b="1" dirty="0" smtClean="0"/>
              <a:t>Routine </a:t>
            </a:r>
            <a:r>
              <a:rPr lang="en-US" sz="2400" b="1" dirty="0"/>
              <a:t>screening and </a:t>
            </a:r>
            <a:r>
              <a:rPr lang="en-US" sz="2400" b="1" dirty="0" err="1"/>
              <a:t>counselling</a:t>
            </a:r>
            <a:r>
              <a:rPr lang="en-US" sz="2400" dirty="0"/>
              <a:t> even in asymptomatic patients(especially females)</a:t>
            </a:r>
          </a:p>
          <a:p>
            <a:pPr marL="609600" indent="-609600">
              <a:lnSpc>
                <a:spcPct val="200000"/>
              </a:lnSpc>
              <a:buFont typeface="+mj-lt"/>
              <a:buAutoNum type="arabicPeriod"/>
            </a:pPr>
            <a:r>
              <a:rPr lang="en-US" sz="2400" b="1" dirty="0" smtClean="0"/>
              <a:t>Prompt </a:t>
            </a:r>
            <a:r>
              <a:rPr lang="en-US" sz="2400" b="1" dirty="0"/>
              <a:t>and simple </a:t>
            </a:r>
            <a:r>
              <a:rPr lang="en-US" sz="2400" b="1" dirty="0" smtClean="0"/>
              <a:t>treatment</a:t>
            </a:r>
            <a:r>
              <a:rPr lang="en-US" sz="2400" dirty="0" smtClean="0"/>
              <a:t>(</a:t>
            </a:r>
            <a:r>
              <a:rPr lang="en-US" sz="2400" dirty="0" err="1" smtClean="0"/>
              <a:t>prefferably</a:t>
            </a:r>
            <a:r>
              <a:rPr lang="en-US" sz="2400" dirty="0" smtClean="0"/>
              <a:t> </a:t>
            </a:r>
            <a:r>
              <a:rPr lang="en-US" sz="2400" dirty="0"/>
              <a:t>single dose Rx to improve compliance</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Principles cont….</a:t>
            </a:r>
            <a:endParaRPr lang="en-US" dirty="0"/>
          </a:p>
        </p:txBody>
      </p:sp>
      <p:sp>
        <p:nvSpPr>
          <p:cNvPr id="2" name="Content Placeholder 1"/>
          <p:cNvSpPr>
            <a:spLocks noGrp="1"/>
          </p:cNvSpPr>
          <p:nvPr>
            <p:ph sz="quarter" idx="1"/>
          </p:nvPr>
        </p:nvSpPr>
        <p:spPr>
          <a:xfrm>
            <a:off x="457200" y="1357298"/>
            <a:ext cx="8229600" cy="4649993"/>
          </a:xfrm>
        </p:spPr>
        <p:txBody>
          <a:bodyPr>
            <a:normAutofit fontScale="92500" lnSpcReduction="20000"/>
          </a:bodyPr>
          <a:lstStyle/>
          <a:p>
            <a:pPr marL="609600" indent="-609600">
              <a:lnSpc>
                <a:spcPct val="200000"/>
              </a:lnSpc>
              <a:buNone/>
            </a:pPr>
            <a:r>
              <a:rPr lang="en-US" sz="2800" dirty="0" smtClean="0"/>
              <a:t>4) </a:t>
            </a:r>
            <a:r>
              <a:rPr lang="en-US" sz="2800" b="1" dirty="0" smtClean="0"/>
              <a:t>Contact tracing </a:t>
            </a:r>
            <a:r>
              <a:rPr lang="en-US" sz="2800" dirty="0" smtClean="0"/>
              <a:t>by patient referral.</a:t>
            </a:r>
          </a:p>
          <a:p>
            <a:pPr marL="609600" indent="-609600">
              <a:lnSpc>
                <a:spcPct val="200000"/>
              </a:lnSpc>
              <a:buFontTx/>
              <a:buNone/>
            </a:pPr>
            <a:r>
              <a:rPr lang="en-US" sz="2800" dirty="0" smtClean="0"/>
              <a:t>5) </a:t>
            </a:r>
            <a:r>
              <a:rPr lang="en-US" sz="2800" b="1" dirty="0" smtClean="0"/>
              <a:t>Routine </a:t>
            </a:r>
            <a:r>
              <a:rPr lang="en-US" sz="2800" dirty="0" smtClean="0"/>
              <a:t>screening for contact</a:t>
            </a:r>
          </a:p>
          <a:p>
            <a:pPr marL="609600" indent="-609600">
              <a:lnSpc>
                <a:spcPct val="200000"/>
              </a:lnSpc>
              <a:buFontTx/>
              <a:buNone/>
            </a:pPr>
            <a:r>
              <a:rPr lang="en-US" sz="2800" dirty="0" smtClean="0"/>
              <a:t>6) </a:t>
            </a:r>
            <a:r>
              <a:rPr lang="en-US" sz="2800" b="1" dirty="0" smtClean="0"/>
              <a:t>Health education on safe sex</a:t>
            </a:r>
            <a:r>
              <a:rPr lang="en-US" sz="2800" dirty="0" smtClean="0"/>
              <a:t>, monogamous relationships, </a:t>
            </a:r>
            <a:r>
              <a:rPr lang="en-US" sz="2800" b="1" dirty="0" smtClean="0"/>
              <a:t>proper and consistent condom use</a:t>
            </a:r>
            <a:r>
              <a:rPr lang="en-US" sz="2800" dirty="0" smtClean="0"/>
              <a:t>, prompt and routine medical consultation after unsafe exposure.</a:t>
            </a:r>
          </a:p>
          <a:p>
            <a:pPr marL="609600" indent="-609600">
              <a:lnSpc>
                <a:spcPct val="200000"/>
              </a:lnSpc>
              <a:buFontTx/>
              <a:buNone/>
            </a:pPr>
            <a:r>
              <a:rPr lang="en-US" sz="2800" dirty="0" smtClean="0"/>
              <a:t>7) </a:t>
            </a:r>
            <a:r>
              <a:rPr lang="en-US" sz="2800" b="1" dirty="0" smtClean="0"/>
              <a:t>Follow up for test and cure</a:t>
            </a:r>
            <a:r>
              <a:rPr lang="en-US" sz="2800" dirty="0" smtClean="0"/>
              <a:t>.</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practice guidelines for primary care</a:t>
            </a:r>
            <a:br>
              <a:rPr lang="en-US" dirty="0" smtClean="0"/>
            </a:br>
            <a:r>
              <a:rPr lang="en-US" dirty="0" smtClean="0"/>
              <a:t>providers .</a:t>
            </a:r>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pPr>
              <a:buFont typeface="Wingdings 2" pitchFamily="18" charset="2"/>
              <a:buChar char="P"/>
            </a:pPr>
            <a:r>
              <a:rPr lang="en-US" sz="2800" dirty="0" smtClean="0"/>
              <a:t>Healthcare providers who are attending STI clients should include the following points in their routine care:-</a:t>
            </a:r>
          </a:p>
          <a:p>
            <a:pPr>
              <a:buFont typeface="Wingdings 2" pitchFamily="18" charset="2"/>
              <a:buChar char="P"/>
            </a:pPr>
            <a:r>
              <a:rPr lang="en-US" sz="2800" dirty="0" smtClean="0"/>
              <a:t>Routinely communicate awareness of STD and sexual health concerns</a:t>
            </a:r>
          </a:p>
          <a:p>
            <a:pPr>
              <a:buFont typeface="Wingdings 2" pitchFamily="18" charset="2"/>
              <a:buChar char="P"/>
            </a:pPr>
            <a:r>
              <a:rPr lang="en-US" sz="2800" dirty="0" smtClean="0"/>
              <a:t>Provide appropriate information on STDs</a:t>
            </a:r>
          </a:p>
          <a:p>
            <a:pPr>
              <a:buFont typeface="Wingdings 2" pitchFamily="18" charset="2"/>
              <a:buChar char="P"/>
            </a:pPr>
            <a:r>
              <a:rPr lang="en-US" sz="2800" dirty="0" smtClean="0"/>
              <a:t>Plan and motivate prevention as a laudable and healthy behavior</a:t>
            </a:r>
          </a:p>
          <a:p>
            <a:pPr>
              <a:buFont typeface="Wingdings 2" pitchFamily="18" charset="2"/>
              <a:buChar char="P"/>
            </a:pPr>
            <a:r>
              <a:rPr lang="en-US" sz="2800" dirty="0" smtClean="0"/>
              <a:t>Provide appropriate STD prevention medical services e.g. routinely offer HBV</a:t>
            </a:r>
          </a:p>
          <a:p>
            <a:pPr>
              <a:buFont typeface="Wingdings 2" pitchFamily="18" charset="2"/>
              <a:buChar char="P"/>
            </a:pPr>
            <a:r>
              <a:rPr lang="en-US" sz="2800" dirty="0" smtClean="0"/>
              <a:t>vaccination, cervical cancer screening, STD/HIV testing to all pregnant women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practice guidelines for primary care</a:t>
            </a:r>
            <a:br>
              <a:rPr lang="en-US" dirty="0" smtClean="0"/>
            </a:br>
            <a:r>
              <a:rPr lang="en-US" dirty="0" smtClean="0"/>
              <a:t>providers cont’</a:t>
            </a:r>
            <a:endParaRPr lang="en-US" dirty="0"/>
          </a:p>
        </p:txBody>
      </p:sp>
      <p:sp>
        <p:nvSpPr>
          <p:cNvPr id="3" name="Content Placeholder 2"/>
          <p:cNvSpPr>
            <a:spLocks noGrp="1"/>
          </p:cNvSpPr>
          <p:nvPr>
            <p:ph sz="quarter" idx="1"/>
          </p:nvPr>
        </p:nvSpPr>
        <p:spPr>
          <a:xfrm>
            <a:off x="0" y="1447800"/>
            <a:ext cx="9144000" cy="5149552"/>
          </a:xfrm>
        </p:spPr>
        <p:txBody>
          <a:bodyPr>
            <a:noAutofit/>
          </a:bodyPr>
          <a:lstStyle/>
          <a:p>
            <a:pPr>
              <a:buFont typeface="Wingdings 2" pitchFamily="18" charset="2"/>
              <a:buChar char="P"/>
            </a:pPr>
            <a:r>
              <a:rPr lang="en-US" sz="3200" dirty="0" smtClean="0"/>
              <a:t>Secondary prevention e.g. screen all sexually active patients for common STDs such as </a:t>
            </a:r>
            <a:r>
              <a:rPr lang="en-US" sz="3200" dirty="0" err="1" smtClean="0"/>
              <a:t>chlamydia</a:t>
            </a:r>
            <a:r>
              <a:rPr lang="en-US" sz="3200" dirty="0" smtClean="0"/>
              <a:t>, genital herpes and HPV when the opportunity arises during physical examinations and during the assessment of genital and non-genital tract symptoms compatible with a STD.</a:t>
            </a:r>
          </a:p>
          <a:p>
            <a:pPr>
              <a:buFont typeface="Wingdings 2" pitchFamily="18" charset="2"/>
              <a:buChar char="P"/>
            </a:pPr>
            <a:r>
              <a:rPr lang="en-US" sz="3200" dirty="0" smtClean="0"/>
              <a:t>Establish a referral network of "user-friendly" specialist colleagues experienced in STD for assistance in addressing STD and sexual health issues</a:t>
            </a:r>
          </a:p>
          <a:p>
            <a:pPr>
              <a:buFont typeface="Wingdings 2" pitchFamily="18" charset="2"/>
              <a:buChar char="P"/>
            </a:pPr>
            <a:r>
              <a:rPr lang="en-US" sz="3200" dirty="0" smtClean="0"/>
              <a:t>Self-evaluation e.g. look at areas that require improvement</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smtClean="0"/>
              <a:t>Epidemiology of STI/RTIs and HIV-AIDS</a:t>
            </a:r>
            <a:endParaRPr lang="en-US" dirty="0"/>
          </a:p>
        </p:txBody>
      </p:sp>
      <p:sp>
        <p:nvSpPr>
          <p:cNvPr id="3" name="Content Placeholder 2"/>
          <p:cNvSpPr>
            <a:spLocks noGrp="1"/>
          </p:cNvSpPr>
          <p:nvPr>
            <p:ph sz="quarter" idx="1"/>
          </p:nvPr>
        </p:nvSpPr>
        <p:spPr>
          <a:xfrm>
            <a:off x="323528" y="1052736"/>
            <a:ext cx="8568952" cy="5805264"/>
          </a:xfrm>
        </p:spPr>
        <p:txBody>
          <a:bodyPr>
            <a:normAutofit/>
          </a:bodyPr>
          <a:lstStyle/>
          <a:p>
            <a:r>
              <a:rPr lang="en-US" b="1" dirty="0" smtClean="0"/>
              <a:t>Epidemiology</a:t>
            </a:r>
            <a:r>
              <a:rPr lang="en-US" dirty="0" smtClean="0"/>
              <a:t>-Study of determinants and distribution of health related events.</a:t>
            </a:r>
          </a:p>
          <a:p>
            <a:r>
              <a:rPr lang="en-US" b="1" dirty="0" smtClean="0"/>
              <a:t>Endemic</a:t>
            </a:r>
            <a:r>
              <a:rPr lang="en-US" dirty="0" smtClean="0"/>
              <a:t>- A disease that is regularly found among particular people or in a certain area.</a:t>
            </a:r>
          </a:p>
          <a:p>
            <a:r>
              <a:rPr lang="en-US" b="1" dirty="0" smtClean="0"/>
              <a:t>Pandemic-</a:t>
            </a:r>
            <a:r>
              <a:rPr lang="en-US" dirty="0" smtClean="0"/>
              <a:t>A disease that has spread through human populations across a large region</a:t>
            </a:r>
          </a:p>
          <a:p>
            <a:r>
              <a:rPr lang="en-US" b="1" dirty="0" smtClean="0"/>
              <a:t>Epidemic</a:t>
            </a:r>
            <a:r>
              <a:rPr lang="en-US" dirty="0" smtClean="0"/>
              <a:t>-outbreak</a:t>
            </a:r>
          </a:p>
          <a:p>
            <a:r>
              <a:rPr lang="en-US" b="1" dirty="0" smtClean="0"/>
              <a:t>Vertical transmission</a:t>
            </a:r>
            <a:r>
              <a:rPr lang="en-US" dirty="0" smtClean="0"/>
              <a:t>-Passage of a </a:t>
            </a:r>
            <a:r>
              <a:rPr lang="en-US" i="1" dirty="0" smtClean="0"/>
              <a:t>disease</a:t>
            </a:r>
            <a:r>
              <a:rPr lang="en-US" dirty="0" smtClean="0"/>
              <a:t>-causing agent (pathogen) from mother to baby during pregnancy or the period immediately before birth.</a:t>
            </a:r>
          </a:p>
          <a:p>
            <a:r>
              <a:rPr lang="en-US" b="1" dirty="0" smtClean="0"/>
              <a:t>Horizontal transmission</a:t>
            </a:r>
            <a:r>
              <a:rPr lang="en-US" dirty="0" smtClean="0"/>
              <a:t>-the spread of an infectious agent from one person or group to another, usually through contact with contaminated material, such as sputum or feces.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between other STIs and HIV</a:t>
            </a:r>
            <a:endParaRPr lang="en-US" dirty="0"/>
          </a:p>
        </p:txBody>
      </p:sp>
      <p:sp>
        <p:nvSpPr>
          <p:cNvPr id="3" name="Content Placeholder 2"/>
          <p:cNvSpPr>
            <a:spLocks noGrp="1"/>
          </p:cNvSpPr>
          <p:nvPr>
            <p:ph sz="quarter" idx="1"/>
          </p:nvPr>
        </p:nvSpPr>
        <p:spPr>
          <a:xfrm>
            <a:off x="323528" y="1484784"/>
            <a:ext cx="8363272" cy="5040560"/>
          </a:xfrm>
        </p:spPr>
        <p:txBody>
          <a:bodyPr>
            <a:noAutofit/>
          </a:bodyPr>
          <a:lstStyle/>
          <a:p>
            <a:r>
              <a:rPr lang="en-US" sz="2800" dirty="0" smtClean="0"/>
              <a:t>STI/RTI primarily disrupt the integrity of the skin/mucosal barrier, enabling HIV easy access to the body. </a:t>
            </a:r>
          </a:p>
          <a:p>
            <a:r>
              <a:rPr lang="en-US" sz="2800" dirty="0" smtClean="0"/>
              <a:t>The presence of genital ulcers is known to increase the risk of HIV transmission by 10 to 100 times. </a:t>
            </a:r>
          </a:p>
          <a:p>
            <a:r>
              <a:rPr lang="en-US" sz="2800" dirty="0" smtClean="0"/>
              <a:t>STI/RTI that primarily cause inflammation, such as gonorrhea, </a:t>
            </a:r>
            <a:r>
              <a:rPr lang="en-US" sz="2800" dirty="0" err="1" smtClean="0"/>
              <a:t>trichomoniasis</a:t>
            </a:r>
            <a:r>
              <a:rPr lang="en-US" sz="2800" dirty="0" smtClean="0"/>
              <a:t>, and </a:t>
            </a:r>
            <a:r>
              <a:rPr lang="en-US" sz="2800" dirty="0" err="1" smtClean="0"/>
              <a:t>chlamydia</a:t>
            </a:r>
            <a:r>
              <a:rPr lang="en-US" sz="2800" dirty="0" smtClean="0"/>
              <a:t>, weaken the skin barrier to HIV. </a:t>
            </a:r>
          </a:p>
          <a:p>
            <a:r>
              <a:rPr lang="en-US" sz="2800" dirty="0" smtClean="0"/>
              <a:t>Increased viral shedding has been reported in genital fluids of patients with STI/RTI.</a:t>
            </a:r>
          </a:p>
          <a:p>
            <a:r>
              <a:rPr lang="en-US" sz="2800" dirty="0" smtClean="0"/>
              <a:t>STI/RTI treatment has been demonstrated to significantly reduce </a:t>
            </a:r>
            <a:r>
              <a:rPr lang="en-US" sz="2800" dirty="0" err="1" smtClean="0"/>
              <a:t>HIVviral</a:t>
            </a:r>
            <a:r>
              <a:rPr lang="en-US" sz="2800" dirty="0" smtClean="0"/>
              <a:t> shedding.</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lstStyle/>
          <a:p>
            <a:r>
              <a:rPr lang="en-US" dirty="0" smtClean="0"/>
              <a:t>HIV effects on STIs/RTIs</a:t>
            </a:r>
            <a:endParaRPr lang="en-US" dirty="0"/>
          </a:p>
        </p:txBody>
      </p:sp>
      <p:sp>
        <p:nvSpPr>
          <p:cNvPr id="3" name="Content Placeholder 2"/>
          <p:cNvSpPr>
            <a:spLocks noGrp="1"/>
          </p:cNvSpPr>
          <p:nvPr>
            <p:ph sz="quarter" idx="1"/>
          </p:nvPr>
        </p:nvSpPr>
        <p:spPr/>
        <p:txBody>
          <a:bodyPr>
            <a:normAutofit/>
          </a:bodyPr>
          <a:lstStyle/>
          <a:p>
            <a:r>
              <a:rPr lang="en-US" sz="3200" dirty="0" smtClean="0"/>
              <a:t>HIV alters the response of STI/RTI pathogens to antibiotics. This has been reported for chancroid and syphilis.</a:t>
            </a:r>
          </a:p>
          <a:p>
            <a:r>
              <a:rPr lang="en-US" sz="3200" dirty="0" smtClean="0"/>
              <a:t>HIV alters the clinical appearance and natural history of STI/RTI as in genital herpes and syphilis. </a:t>
            </a:r>
          </a:p>
          <a:p>
            <a:r>
              <a:rPr lang="en-US" sz="3200" dirty="0" smtClean="0"/>
              <a:t>HIV-infected individuals have increased susceptibility to STI/RTI.</a:t>
            </a:r>
            <a:endParaRPr lang="en-US"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Male circumcision and HIV </a:t>
            </a:r>
            <a:endParaRPr lang="en-US" dirty="0"/>
          </a:p>
        </p:txBody>
      </p:sp>
      <p:sp>
        <p:nvSpPr>
          <p:cNvPr id="3" name="Content Placeholder 2"/>
          <p:cNvSpPr>
            <a:spLocks noGrp="1"/>
          </p:cNvSpPr>
          <p:nvPr>
            <p:ph sz="quarter" idx="1"/>
          </p:nvPr>
        </p:nvSpPr>
        <p:spPr>
          <a:xfrm>
            <a:off x="179512" y="980728"/>
            <a:ext cx="8507288" cy="5688632"/>
          </a:xfrm>
        </p:spPr>
        <p:txBody>
          <a:bodyPr>
            <a:normAutofit fontScale="25000" lnSpcReduction="20000"/>
          </a:bodyPr>
          <a:lstStyle/>
          <a:p>
            <a:r>
              <a:rPr lang="en-US" sz="10000" dirty="0" smtClean="0"/>
              <a:t>Male circumcision is the surgical removal of some or all of the foreskin (or prepuce) from the penis.</a:t>
            </a:r>
          </a:p>
          <a:p>
            <a:r>
              <a:rPr lang="en-US" sz="10000" dirty="0" smtClean="0"/>
              <a:t>Several types of research have documented that male circumcision significantly reduces the risk of men contracting HIV through penile-vaginal sex.</a:t>
            </a:r>
          </a:p>
          <a:p>
            <a:r>
              <a:rPr lang="en-US" sz="10000" dirty="0" smtClean="0"/>
              <a:t>Penile foreskin(</a:t>
            </a:r>
            <a:r>
              <a:rPr lang="en-US" sz="10000" dirty="0" err="1" smtClean="0"/>
              <a:t>prepuse</a:t>
            </a:r>
            <a:r>
              <a:rPr lang="en-US" sz="10000" dirty="0" smtClean="0"/>
              <a:t>) is believed  to increase the risk of HIV infection in the following ways:-</a:t>
            </a:r>
          </a:p>
          <a:p>
            <a:pPr lvl="2">
              <a:buFont typeface="Wingdings 2" pitchFamily="18" charset="2"/>
              <a:buChar char="P"/>
            </a:pPr>
            <a:r>
              <a:rPr lang="en-US" sz="9400" dirty="0" smtClean="0"/>
              <a:t>Compared with the dry external skin surface of the </a:t>
            </a:r>
            <a:r>
              <a:rPr lang="en-US" sz="9400" dirty="0" err="1" smtClean="0"/>
              <a:t>glans</a:t>
            </a:r>
            <a:r>
              <a:rPr lang="en-US" sz="9400" dirty="0" smtClean="0"/>
              <a:t> penis and penile shaft, the inner mucosa of the foreskin has less </a:t>
            </a:r>
            <a:r>
              <a:rPr lang="en-US" sz="9400" dirty="0" err="1" smtClean="0"/>
              <a:t>keratinization</a:t>
            </a:r>
            <a:r>
              <a:rPr lang="en-US" sz="9400" dirty="0" smtClean="0"/>
              <a:t> (deposition of fibrous protein) and a higher density of target cells for HIV infection</a:t>
            </a:r>
          </a:p>
          <a:p>
            <a:pPr lvl="2">
              <a:buFont typeface="Wingdings 2" pitchFamily="18" charset="2"/>
              <a:buChar char="P"/>
            </a:pPr>
            <a:r>
              <a:rPr lang="en-US" sz="9400" dirty="0" smtClean="0"/>
              <a:t>The foreskin also have greater susceptibility to traumatic epithelial disruptions (tears) during intercourse, providing a portal of entry for pathogens, including HIV.</a:t>
            </a:r>
          </a:p>
          <a:p>
            <a:pPr lvl="2">
              <a:buFont typeface="Wingdings 2" pitchFamily="18" charset="2"/>
              <a:buChar char="P"/>
            </a:pPr>
            <a:r>
              <a:rPr lang="en-US" sz="9400" dirty="0" smtClean="0"/>
              <a:t>the microenvironment in the </a:t>
            </a:r>
            <a:r>
              <a:rPr lang="en-US" sz="9400" dirty="0" err="1" smtClean="0"/>
              <a:t>preputial</a:t>
            </a:r>
            <a:r>
              <a:rPr lang="en-US" sz="9400" dirty="0" smtClean="0"/>
              <a:t> sac between the </a:t>
            </a:r>
            <a:r>
              <a:rPr lang="en-US" sz="9400" dirty="0" err="1" smtClean="0"/>
              <a:t>unretracted</a:t>
            </a:r>
            <a:r>
              <a:rPr lang="en-US" sz="9400" dirty="0" smtClean="0"/>
              <a:t> foreskin and the </a:t>
            </a:r>
            <a:r>
              <a:rPr lang="en-US" sz="9400" dirty="0" err="1" smtClean="0"/>
              <a:t>glans</a:t>
            </a:r>
            <a:r>
              <a:rPr lang="en-US" sz="9400" dirty="0" smtClean="0"/>
              <a:t> penis may be conducive to viral </a:t>
            </a:r>
            <a:r>
              <a:rPr lang="en-US" sz="9400" dirty="0" err="1" smtClean="0"/>
              <a:t>survival.The</a:t>
            </a:r>
            <a:r>
              <a:rPr lang="en-US" sz="9400" dirty="0" smtClean="0"/>
              <a:t> trapping of vaginal secretions in these </a:t>
            </a:r>
            <a:r>
              <a:rPr lang="en-US" sz="9400" dirty="0" err="1" smtClean="0"/>
              <a:t>preputial</a:t>
            </a:r>
            <a:r>
              <a:rPr lang="en-US" sz="9400" dirty="0" smtClean="0"/>
              <a:t> sacs aids in insulation that increases HIV survival</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RUGENDO.M.MORRIS</a:t>
            </a:r>
          </a:p>
          <a:p>
            <a:r>
              <a:rPr lang="en-US" dirty="0" err="1" smtClean="0"/>
              <a:t>BSc.N</a:t>
            </a:r>
            <a:r>
              <a:rPr lang="en-US" dirty="0" smtClean="0"/>
              <a:t>(</a:t>
            </a:r>
            <a:r>
              <a:rPr lang="en-US" dirty="0" err="1" smtClean="0"/>
              <a:t>UoN</a:t>
            </a:r>
            <a:r>
              <a:rPr lang="en-US" dirty="0" smtClean="0"/>
              <a:t>),MPH std(Maseno)</a:t>
            </a:r>
            <a:endParaRPr lang="en-US" dirty="0"/>
          </a:p>
        </p:txBody>
      </p:sp>
      <p:sp>
        <p:nvSpPr>
          <p:cNvPr id="3" name="Title 2"/>
          <p:cNvSpPr>
            <a:spLocks noGrp="1"/>
          </p:cNvSpPr>
          <p:nvPr>
            <p:ph type="ctrTitle"/>
          </p:nvPr>
        </p:nvSpPr>
        <p:spPr/>
        <p:txBody>
          <a:bodyPr/>
          <a:lstStyle/>
          <a:p>
            <a:r>
              <a:rPr lang="en-US" dirty="0" smtClean="0"/>
              <a:t>APPROACHES USED IN MANAGEMENT OF STI/RTI</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used in management of STI/RTIs</a:t>
            </a:r>
            <a:endParaRPr lang="en-US" dirty="0"/>
          </a:p>
        </p:txBody>
      </p:sp>
      <p:sp>
        <p:nvSpPr>
          <p:cNvPr id="3" name="Content Placeholder 2"/>
          <p:cNvSpPr>
            <a:spLocks noGrp="1"/>
          </p:cNvSpPr>
          <p:nvPr>
            <p:ph sz="quarter" idx="1"/>
          </p:nvPr>
        </p:nvSpPr>
        <p:spPr>
          <a:xfrm>
            <a:off x="914400" y="1772816"/>
            <a:ext cx="7772400" cy="4246984"/>
          </a:xfrm>
        </p:spPr>
        <p:txBody>
          <a:bodyPr/>
          <a:lstStyle/>
          <a:p>
            <a:r>
              <a:rPr lang="en-US" sz="3600" dirty="0" smtClean="0"/>
              <a:t>There are three main approaches used in management of sexually transmitted infections:-</a:t>
            </a:r>
          </a:p>
          <a:p>
            <a:pPr lvl="5"/>
            <a:r>
              <a:rPr lang="en-US" sz="3600" dirty="0" err="1" smtClean="0"/>
              <a:t>Aetiological</a:t>
            </a:r>
            <a:r>
              <a:rPr lang="en-US" sz="3600" dirty="0" smtClean="0"/>
              <a:t> diagnosis</a:t>
            </a:r>
          </a:p>
          <a:p>
            <a:pPr lvl="5"/>
            <a:r>
              <a:rPr lang="en-US" sz="3600" dirty="0" smtClean="0"/>
              <a:t>Clinical diagnosis</a:t>
            </a:r>
          </a:p>
          <a:p>
            <a:pPr lvl="5"/>
            <a:r>
              <a:rPr lang="en-US" sz="3600" dirty="0" smtClean="0"/>
              <a:t>Syndromic approach/diagnosis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Aetiological</a:t>
            </a:r>
            <a:r>
              <a:rPr lang="en-US" dirty="0" smtClean="0"/>
              <a:t> </a:t>
            </a:r>
            <a:r>
              <a:rPr lang="en-US" dirty="0" err="1" smtClean="0"/>
              <a:t>diagnois</a:t>
            </a:r>
            <a:endParaRPr lang="en-US" dirty="0"/>
          </a:p>
        </p:txBody>
      </p:sp>
      <p:sp>
        <p:nvSpPr>
          <p:cNvPr id="3" name="Content Placeholder 2"/>
          <p:cNvSpPr>
            <a:spLocks noGrp="1"/>
          </p:cNvSpPr>
          <p:nvPr>
            <p:ph sz="quarter" idx="1"/>
          </p:nvPr>
        </p:nvSpPr>
        <p:spPr>
          <a:xfrm>
            <a:off x="914400" y="2132856"/>
            <a:ext cx="7772400" cy="3886944"/>
          </a:xfrm>
        </p:spPr>
        <p:txBody>
          <a:bodyPr>
            <a:normAutofit/>
          </a:bodyPr>
          <a:lstStyle/>
          <a:p>
            <a:r>
              <a:rPr lang="en-US" sz="3600" dirty="0" smtClean="0"/>
              <a:t>Identifying the organism causing the symptoms through laboratory tests. </a:t>
            </a:r>
          </a:p>
          <a:p>
            <a:r>
              <a:rPr lang="en-US" sz="3600" dirty="0" smtClean="0"/>
              <a:t>This is not only expensive and manpower intensive, but also time consuming. </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Challenges with </a:t>
            </a:r>
            <a:r>
              <a:rPr lang="en-US" b="1" dirty="0" err="1" smtClean="0"/>
              <a:t>Aetiological</a:t>
            </a:r>
            <a:r>
              <a:rPr lang="en-US" b="1" dirty="0" smtClean="0"/>
              <a:t> Approach in Management of STIs</a:t>
            </a:r>
            <a:endParaRPr lang="en-US" dirty="0"/>
          </a:p>
        </p:txBody>
      </p:sp>
      <p:sp>
        <p:nvSpPr>
          <p:cNvPr id="3" name="Content Placeholder 2"/>
          <p:cNvSpPr>
            <a:spLocks noGrp="1"/>
          </p:cNvSpPr>
          <p:nvPr>
            <p:ph sz="quarter" idx="1"/>
          </p:nvPr>
        </p:nvSpPr>
        <p:spPr>
          <a:xfrm>
            <a:off x="0" y="1772816"/>
            <a:ext cx="9144000" cy="4824536"/>
          </a:xfrm>
        </p:spPr>
        <p:txBody>
          <a:bodyPr>
            <a:normAutofit/>
          </a:bodyPr>
          <a:lstStyle/>
          <a:p>
            <a:r>
              <a:rPr lang="en-US" sz="2800" dirty="0" smtClean="0"/>
              <a:t>In most health care settings in Kenya, health care providers lack time and/or equipment to diagnose STI/RTI through laboratory tests. </a:t>
            </a:r>
          </a:p>
          <a:p>
            <a:r>
              <a:rPr lang="en-US" sz="2800" dirty="0" smtClean="0"/>
              <a:t>The reliability of test results in most settings is affected by the sensitivity and specificity of the available STI/RTI tests and competence of the laboratory staff. </a:t>
            </a:r>
          </a:p>
          <a:p>
            <a:r>
              <a:rPr lang="en-US" sz="2800" dirty="0" smtClean="0"/>
              <a:t>Use of laboratories is time consuming for patients and clinicians. </a:t>
            </a:r>
          </a:p>
          <a:p>
            <a:r>
              <a:rPr lang="en-US" sz="2800" dirty="0" smtClean="0"/>
              <a:t>It is common for many patients not to return for test results, so the opportunity to treat them is lost. </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Diagnosis</a:t>
            </a:r>
            <a:endParaRPr lang="en-US" dirty="0"/>
          </a:p>
        </p:txBody>
      </p:sp>
      <p:sp>
        <p:nvSpPr>
          <p:cNvPr id="3" name="Content Placeholder 2"/>
          <p:cNvSpPr>
            <a:spLocks noGrp="1"/>
          </p:cNvSpPr>
          <p:nvPr>
            <p:ph sz="quarter" idx="1"/>
          </p:nvPr>
        </p:nvSpPr>
        <p:spPr>
          <a:xfrm>
            <a:off x="914400" y="2132856"/>
            <a:ext cx="7772400" cy="3886944"/>
          </a:xfrm>
        </p:spPr>
        <p:txBody>
          <a:bodyPr>
            <a:normAutofit/>
          </a:bodyPr>
          <a:lstStyle/>
          <a:p>
            <a:r>
              <a:rPr lang="en-US" sz="3600" dirty="0" smtClean="0"/>
              <a:t>Identifying the STI/RTI based on clinical experience. However, even experienced STI/RTI service providers often make wrong diagnoses.</a:t>
            </a:r>
            <a:endParaRPr lang="en-US" sz="3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Challenges with Clinical Approach in Management of STIs</a:t>
            </a:r>
            <a:endParaRPr lang="en-US" dirty="0"/>
          </a:p>
        </p:txBody>
      </p:sp>
      <p:sp>
        <p:nvSpPr>
          <p:cNvPr id="3" name="Content Placeholder 2"/>
          <p:cNvSpPr>
            <a:spLocks noGrp="1"/>
          </p:cNvSpPr>
          <p:nvPr>
            <p:ph sz="quarter" idx="1"/>
          </p:nvPr>
        </p:nvSpPr>
        <p:spPr>
          <a:xfrm>
            <a:off x="914400" y="1916832"/>
            <a:ext cx="7772400" cy="4102968"/>
          </a:xfrm>
        </p:spPr>
        <p:txBody>
          <a:bodyPr>
            <a:normAutofit/>
          </a:bodyPr>
          <a:lstStyle/>
          <a:p>
            <a:r>
              <a:rPr lang="en-US" sz="3600" dirty="0" smtClean="0"/>
              <a:t>Many health workers often diagnose STI/RTI based on clinical judgment alone, which in most cases turns out to be wrong. </a:t>
            </a:r>
          </a:p>
          <a:p>
            <a:r>
              <a:rPr lang="en-US" sz="3600" dirty="0" smtClean="0"/>
              <a:t>Mixed infections with STI/RTI agents that produce similar signs and symptoms are common and may be missed with clinical approach.</a:t>
            </a:r>
            <a:endParaRPr lang="en-US" sz="3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Syndromic management</a:t>
            </a:r>
            <a:endParaRPr lang="en-US" dirty="0"/>
          </a:p>
        </p:txBody>
      </p:sp>
      <p:sp>
        <p:nvSpPr>
          <p:cNvPr id="3" name="Content Placeholder 2"/>
          <p:cNvSpPr>
            <a:spLocks noGrp="1"/>
          </p:cNvSpPr>
          <p:nvPr>
            <p:ph sz="quarter" idx="1"/>
          </p:nvPr>
        </p:nvSpPr>
        <p:spPr>
          <a:xfrm>
            <a:off x="683568" y="1447800"/>
            <a:ext cx="8003232" cy="5149552"/>
          </a:xfrm>
        </p:spPr>
        <p:txBody>
          <a:bodyPr>
            <a:noAutofit/>
          </a:bodyPr>
          <a:lstStyle/>
          <a:p>
            <a:r>
              <a:rPr lang="en-US" sz="3200" dirty="0" smtClean="0"/>
              <a:t>Traditional diagnosis of STIs has relied on identifying the organism causing the symptoms through sophisticated laboratory facilities. </a:t>
            </a:r>
          </a:p>
          <a:p>
            <a:r>
              <a:rPr lang="en-US" sz="3200" dirty="0" smtClean="0"/>
              <a:t>This places constrains on time and resources, increases costs and reduces access to treatment. Moreover, such facilities are not readily available. </a:t>
            </a:r>
          </a:p>
          <a:p>
            <a:r>
              <a:rPr lang="en-US" sz="3200" dirty="0" smtClean="0"/>
              <a:t>As such, clients may not receive treatment in time, which results in continuing spread of the disease and increasing the risk of developing complications associated with infection. </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Epidemiology of STI/RTIs and HIV-AIDS</a:t>
            </a:r>
            <a:endParaRPr lang="en-US" dirty="0"/>
          </a:p>
        </p:txBody>
      </p:sp>
      <p:sp>
        <p:nvSpPr>
          <p:cNvPr id="3" name="Content Placeholder 2"/>
          <p:cNvSpPr>
            <a:spLocks noGrp="1"/>
          </p:cNvSpPr>
          <p:nvPr>
            <p:ph sz="quarter" idx="1"/>
          </p:nvPr>
        </p:nvSpPr>
        <p:spPr>
          <a:xfrm>
            <a:off x="251520" y="1447800"/>
            <a:ext cx="8640960" cy="4572000"/>
          </a:xfrm>
        </p:spPr>
        <p:txBody>
          <a:bodyPr>
            <a:normAutofit fontScale="92500" lnSpcReduction="20000"/>
          </a:bodyPr>
          <a:lstStyle/>
          <a:p>
            <a:r>
              <a:rPr lang="en-US" sz="3200" b="1" dirty="0" err="1" smtClean="0"/>
              <a:t>Hyperendemic</a:t>
            </a:r>
            <a:r>
              <a:rPr lang="en-US" sz="3200" dirty="0" smtClean="0"/>
              <a:t>- expresses that the disease is constantly present at high incidence and/or prevalence rate and affects all age groups equally</a:t>
            </a:r>
          </a:p>
          <a:p>
            <a:r>
              <a:rPr lang="en-US" sz="3200" b="1" dirty="0" err="1" smtClean="0"/>
              <a:t>Holoendemic</a:t>
            </a:r>
            <a:r>
              <a:rPr lang="en-US" sz="3200" dirty="0" smtClean="0">
                <a:latin typeface="Arial"/>
              </a:rPr>
              <a:t>-</a:t>
            </a:r>
            <a:r>
              <a:rPr lang="en-US" sz="3200" dirty="0" smtClean="0"/>
              <a:t>expresses a high level of infection beginning early in life and affecting most of the child population, leading to a state of equilibrium such that the adult population shows evidence of the disease much less commonly than do the children (e.g. malaria)</a:t>
            </a:r>
          </a:p>
          <a:p>
            <a:r>
              <a:rPr lang="en-US" sz="3200" b="1" dirty="0" smtClean="0"/>
              <a:t>Sporadic infection- </a:t>
            </a:r>
            <a:r>
              <a:rPr lang="en-US" sz="3200" dirty="0" smtClean="0"/>
              <a:t>scattered about. The cases occur irregularly, haphazardly from time to time, and generally infrequently</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Syndromic management cont..</a:t>
            </a:r>
            <a:endParaRPr lang="en-US" dirty="0"/>
          </a:p>
        </p:txBody>
      </p:sp>
      <p:sp>
        <p:nvSpPr>
          <p:cNvPr id="3" name="Content Placeholder 2"/>
          <p:cNvSpPr>
            <a:spLocks noGrp="1"/>
          </p:cNvSpPr>
          <p:nvPr>
            <p:ph sz="quarter" idx="1"/>
          </p:nvPr>
        </p:nvSpPr>
        <p:spPr>
          <a:xfrm>
            <a:off x="0" y="1052736"/>
            <a:ext cx="9144000" cy="5805264"/>
          </a:xfrm>
        </p:spPr>
        <p:txBody>
          <a:bodyPr>
            <a:normAutofit lnSpcReduction="10000"/>
          </a:bodyPr>
          <a:lstStyle/>
          <a:p>
            <a:r>
              <a:rPr lang="en-US" sz="3200" dirty="0" smtClean="0"/>
              <a:t>The syndromic approach to STI management (SMA) is based on the fact that most common causes of STIs present signs and symptoms that can be grouped and used as a basis for treatment. Such groups of commonly occurring signs and symptoms are known as syndromes.</a:t>
            </a:r>
          </a:p>
          <a:p>
            <a:r>
              <a:rPr lang="en-US" sz="3200" dirty="0" smtClean="0"/>
              <a:t>The client would then be treated for the most common infections that might have caused that particular set of symptoms and signs. In the case of urethral discharge, for example, the treatment targets Chlamydia </a:t>
            </a:r>
            <a:r>
              <a:rPr lang="en-US" sz="3200" dirty="0" err="1" smtClean="0"/>
              <a:t>trachomatis</a:t>
            </a:r>
            <a:r>
              <a:rPr lang="en-US" sz="3200" dirty="0" smtClean="0"/>
              <a:t>, </a:t>
            </a:r>
            <a:r>
              <a:rPr lang="en-US" sz="3200" dirty="0" err="1" smtClean="0"/>
              <a:t>Neisseria</a:t>
            </a:r>
            <a:r>
              <a:rPr lang="en-US" sz="3200" dirty="0" smtClean="0"/>
              <a:t> </a:t>
            </a:r>
            <a:r>
              <a:rPr lang="en-US" sz="3200" dirty="0" err="1" smtClean="0"/>
              <a:t>gonorrhoeae</a:t>
            </a:r>
            <a:r>
              <a:rPr lang="en-US" sz="3200" dirty="0" smtClean="0"/>
              <a:t> and </a:t>
            </a:r>
            <a:r>
              <a:rPr lang="en-US" sz="3200" dirty="0" err="1" smtClean="0"/>
              <a:t>Trichomonas</a:t>
            </a:r>
            <a:r>
              <a:rPr lang="en-US" sz="3200" dirty="0" smtClean="0"/>
              <a:t> </a:t>
            </a:r>
            <a:r>
              <a:rPr lang="en-US" sz="3200" dirty="0" err="1" smtClean="0"/>
              <a:t>vaginalis</a:t>
            </a:r>
            <a:r>
              <a:rPr lang="en-US" sz="3200" dirty="0" smtClean="0"/>
              <a:t>.  </a:t>
            </a:r>
          </a:p>
          <a:p>
            <a:r>
              <a:rPr lang="en-US" sz="2800" dirty="0" smtClean="0"/>
              <a:t>In Syndromic Management Approach  flowcharts are used to guide health care providers in using SMA to manage the syndromes. </a:t>
            </a:r>
            <a:endParaRPr lang="en-US"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effective Syndromic management approach</a:t>
            </a:r>
            <a:endParaRPr lang="en-US" dirty="0"/>
          </a:p>
        </p:txBody>
      </p:sp>
      <p:sp>
        <p:nvSpPr>
          <p:cNvPr id="3" name="Content Placeholder 2"/>
          <p:cNvSpPr>
            <a:spLocks noGrp="1"/>
          </p:cNvSpPr>
          <p:nvPr>
            <p:ph sz="quarter" idx="1"/>
          </p:nvPr>
        </p:nvSpPr>
        <p:spPr>
          <a:xfrm>
            <a:off x="467544" y="1447800"/>
            <a:ext cx="8219256" cy="5149552"/>
          </a:xfrm>
        </p:spPr>
        <p:txBody>
          <a:bodyPr>
            <a:normAutofit/>
          </a:bodyPr>
          <a:lstStyle/>
          <a:p>
            <a:pPr>
              <a:lnSpc>
                <a:spcPct val="120000"/>
              </a:lnSpc>
            </a:pPr>
            <a:r>
              <a:rPr lang="en-US" dirty="0" smtClean="0"/>
              <a:t>Extensive in-service training of service providers in order to increase their skills and knowledge in recognizing STI-associated syndromes and managing clients according to clinical management protocols and flowchart </a:t>
            </a:r>
          </a:p>
          <a:p>
            <a:pPr>
              <a:lnSpc>
                <a:spcPct val="120000"/>
              </a:lnSpc>
            </a:pPr>
            <a:r>
              <a:rPr lang="en-US" dirty="0" smtClean="0"/>
              <a:t> Regular supportive supervision of implementing staff so as to sustain the necessary momentum for the providers to fully adopt syndromic management approach. </a:t>
            </a:r>
          </a:p>
          <a:p>
            <a:pPr>
              <a:lnSpc>
                <a:spcPct val="120000"/>
              </a:lnSpc>
            </a:pPr>
            <a:r>
              <a:rPr lang="en-US" dirty="0" smtClean="0"/>
              <a:t>Extensive orientation of managers and supervisors in health facilities, as well as other staff </a:t>
            </a:r>
          </a:p>
          <a:p>
            <a:pPr>
              <a:lnSpc>
                <a:spcPct val="12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effective Syndromic management approach cont….</a:t>
            </a:r>
            <a:endParaRPr lang="en-US" dirty="0"/>
          </a:p>
        </p:txBody>
      </p:sp>
      <p:sp>
        <p:nvSpPr>
          <p:cNvPr id="3" name="Content Placeholder 2"/>
          <p:cNvSpPr>
            <a:spLocks noGrp="1"/>
          </p:cNvSpPr>
          <p:nvPr>
            <p:ph sz="quarter" idx="1"/>
          </p:nvPr>
        </p:nvSpPr>
        <p:spPr>
          <a:xfrm>
            <a:off x="914400" y="1844824"/>
            <a:ext cx="7772400" cy="4174976"/>
          </a:xfrm>
        </p:spPr>
        <p:txBody>
          <a:bodyPr>
            <a:normAutofit lnSpcReduction="10000"/>
          </a:bodyPr>
          <a:lstStyle/>
          <a:p>
            <a:pPr>
              <a:lnSpc>
                <a:spcPct val="120000"/>
              </a:lnSpc>
            </a:pPr>
            <a:r>
              <a:rPr lang="en-US" sz="3200" dirty="0" smtClean="0"/>
              <a:t>Sustained availability of the recommended drugs on an uninterrupted basis so that there is no room for substitution of drugs for treatment </a:t>
            </a:r>
          </a:p>
          <a:p>
            <a:pPr>
              <a:lnSpc>
                <a:spcPct val="120000"/>
              </a:lnSpc>
            </a:pPr>
            <a:r>
              <a:rPr lang="en-US" sz="3200" dirty="0" smtClean="0"/>
              <a:t>Continued epidemiological surveillance for STIs and drug sensitivity studies, in order to maintain anti-microbial efficacy, and by changing first line treatment when appropriate</a:t>
            </a:r>
            <a:endParaRPr lang="en-US"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1"/>
          </p:nvPr>
        </p:nvSpPr>
        <p:spPr>
          <a:xfrm>
            <a:off x="457200" y="285728"/>
            <a:ext cx="8229600" cy="6343672"/>
          </a:xfrm>
        </p:spPr>
        <p:txBody>
          <a:bodyPr>
            <a:normAutofit fontScale="77500" lnSpcReduction="20000"/>
          </a:bodyPr>
          <a:lstStyle/>
          <a:p>
            <a:pPr eaLnBrk="1" hangingPunct="1">
              <a:buFont typeface="Arial" charset="0"/>
              <a:buNone/>
            </a:pPr>
            <a:r>
              <a:rPr lang="en-GB" sz="4100" b="1" dirty="0" smtClean="0"/>
              <a:t>Advantages of Syndromic approach </a:t>
            </a:r>
            <a:endParaRPr lang="en-GB" sz="4000" dirty="0" smtClean="0"/>
          </a:p>
          <a:p>
            <a:pPr eaLnBrk="1" hangingPunct="1">
              <a:lnSpc>
                <a:spcPct val="160000"/>
              </a:lnSpc>
            </a:pPr>
            <a:r>
              <a:rPr lang="en-GB" sz="4000" dirty="0" smtClean="0"/>
              <a:t>Highly sensitive</a:t>
            </a:r>
            <a:endParaRPr lang="sw-KE" sz="4000" dirty="0" smtClean="0"/>
          </a:p>
          <a:p>
            <a:pPr eaLnBrk="1" hangingPunct="1">
              <a:lnSpc>
                <a:spcPct val="160000"/>
              </a:lnSpc>
            </a:pPr>
            <a:r>
              <a:rPr lang="en-GB" sz="4000" dirty="0" smtClean="0"/>
              <a:t>Manages mixed infections</a:t>
            </a:r>
            <a:endParaRPr lang="sw-KE" sz="4000" dirty="0" smtClean="0"/>
          </a:p>
          <a:p>
            <a:pPr eaLnBrk="1" hangingPunct="1">
              <a:lnSpc>
                <a:spcPct val="160000"/>
              </a:lnSpc>
            </a:pPr>
            <a:r>
              <a:rPr lang="en-GB" sz="4000" dirty="0" smtClean="0"/>
              <a:t>Immediate treatment</a:t>
            </a:r>
            <a:endParaRPr lang="sw-KE" sz="4000" dirty="0" smtClean="0"/>
          </a:p>
          <a:p>
            <a:pPr eaLnBrk="1" hangingPunct="1">
              <a:lnSpc>
                <a:spcPct val="160000"/>
              </a:lnSpc>
            </a:pPr>
            <a:r>
              <a:rPr lang="en-GB" sz="4000" dirty="0" smtClean="0"/>
              <a:t>Avoids expensive lab tests</a:t>
            </a:r>
            <a:endParaRPr lang="sw-KE" sz="4000" dirty="0" smtClean="0"/>
          </a:p>
          <a:p>
            <a:pPr eaLnBrk="1" hangingPunct="1">
              <a:lnSpc>
                <a:spcPct val="160000"/>
              </a:lnSpc>
            </a:pPr>
            <a:r>
              <a:rPr lang="en-GB" sz="4000" dirty="0" smtClean="0"/>
              <a:t>Implementable at primary care level</a:t>
            </a:r>
            <a:endParaRPr lang="sw-KE" sz="4000" dirty="0" smtClean="0"/>
          </a:p>
          <a:p>
            <a:pPr eaLnBrk="1" hangingPunct="1">
              <a:lnSpc>
                <a:spcPct val="160000"/>
              </a:lnSpc>
            </a:pPr>
            <a:r>
              <a:rPr lang="en-GB" sz="4000" dirty="0" smtClean="0"/>
              <a:t>Incorporates counselling and partner management</a:t>
            </a:r>
            <a:endParaRPr lang="sw-KE" sz="4000" dirty="0" smtClean="0"/>
          </a:p>
          <a:p>
            <a:pPr eaLnBrk="1" hangingPunct="1">
              <a:lnSpc>
                <a:spcPct val="160000"/>
              </a:lnSpc>
            </a:pPr>
            <a:r>
              <a:rPr lang="en-GB" sz="4000" dirty="0" smtClean="0"/>
              <a:t>Allows uniformity of case mx</a:t>
            </a:r>
            <a:endParaRPr lang="sw-KE" sz="40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fontScale="90000"/>
          </a:bodyPr>
          <a:lstStyle/>
          <a:p>
            <a:r>
              <a:rPr lang="en-US" dirty="0" smtClean="0"/>
              <a:t>Advantages of Syndromic Approach cont..</a:t>
            </a:r>
            <a:endParaRPr lang="en-US" dirty="0"/>
          </a:p>
        </p:txBody>
      </p:sp>
      <p:sp>
        <p:nvSpPr>
          <p:cNvPr id="3" name="Content Placeholder 2"/>
          <p:cNvSpPr>
            <a:spLocks noGrp="1"/>
          </p:cNvSpPr>
          <p:nvPr>
            <p:ph sz="quarter" idx="1"/>
          </p:nvPr>
        </p:nvSpPr>
        <p:spPr>
          <a:xfrm>
            <a:off x="179512" y="1268760"/>
            <a:ext cx="8964488" cy="5589240"/>
          </a:xfrm>
        </p:spPr>
        <p:txBody>
          <a:bodyPr>
            <a:normAutofit/>
          </a:bodyPr>
          <a:lstStyle/>
          <a:p>
            <a:r>
              <a:rPr lang="en-US" dirty="0" smtClean="0"/>
              <a:t>Improved management of STIs</a:t>
            </a:r>
          </a:p>
          <a:p>
            <a:r>
              <a:rPr lang="en-US" dirty="0" smtClean="0"/>
              <a:t>Enables treatment of symptomatic patients in one visit without being referred for laboratory tests, which may not be available the same day, necessitating a return visit</a:t>
            </a:r>
          </a:p>
          <a:p>
            <a:r>
              <a:rPr lang="en-US" dirty="0" smtClean="0"/>
              <a:t>Enables treatment for STI/RTI to be provided even in peripheral health units</a:t>
            </a:r>
          </a:p>
          <a:p>
            <a:r>
              <a:rPr lang="en-US" dirty="0" smtClean="0"/>
              <a:t>Standardizes management of STIs</a:t>
            </a:r>
          </a:p>
          <a:p>
            <a:r>
              <a:rPr lang="en-US" dirty="0" smtClean="0"/>
              <a:t>Referrals are limited to complicated cases</a:t>
            </a:r>
          </a:p>
          <a:p>
            <a:r>
              <a:rPr lang="en-US" dirty="0" smtClean="0"/>
              <a:t>Economical, timely</a:t>
            </a:r>
          </a:p>
          <a:p>
            <a:r>
              <a:rPr lang="en-US" dirty="0" smtClean="0"/>
              <a:t>Allows for bulk drug purchasing</a:t>
            </a:r>
          </a:p>
          <a:p>
            <a:r>
              <a:rPr lang="en-US" dirty="0" smtClean="0"/>
              <a:t>Some of the drugs used </a:t>
            </a:r>
            <a:r>
              <a:rPr lang="en-US" smtClean="0"/>
              <a:t>are stat, single </a:t>
            </a:r>
            <a:r>
              <a:rPr lang="en-US" dirty="0" smtClean="0"/>
              <a:t>doses and are give under DOT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
          </p:nvPr>
        </p:nvSpPr>
        <p:spPr>
          <a:xfrm>
            <a:off x="0" y="304800"/>
            <a:ext cx="8686800" cy="6553200"/>
          </a:xfrm>
        </p:spPr>
        <p:txBody>
          <a:bodyPr>
            <a:normAutofit fontScale="92500" lnSpcReduction="20000"/>
          </a:bodyPr>
          <a:lstStyle/>
          <a:p>
            <a:pPr eaLnBrk="1" hangingPunct="1">
              <a:buFont typeface="Arial" charset="0"/>
              <a:buNone/>
            </a:pPr>
            <a:r>
              <a:rPr lang="en-GB" sz="4100" b="1" dirty="0" smtClean="0"/>
              <a:t>Disadvantages of syndromic approach</a:t>
            </a:r>
            <a:endParaRPr lang="en-GB" sz="3600" dirty="0" smtClean="0"/>
          </a:p>
          <a:p>
            <a:pPr eaLnBrk="1" hangingPunct="1">
              <a:lnSpc>
                <a:spcPct val="150000"/>
              </a:lnSpc>
            </a:pPr>
            <a:r>
              <a:rPr lang="en-GB" sz="3600" dirty="0" smtClean="0"/>
              <a:t>Requires retraining of staff</a:t>
            </a:r>
            <a:endParaRPr lang="sw-KE" sz="3600" dirty="0" smtClean="0"/>
          </a:p>
          <a:p>
            <a:pPr eaLnBrk="1" hangingPunct="1">
              <a:lnSpc>
                <a:spcPct val="150000"/>
              </a:lnSpc>
            </a:pPr>
            <a:r>
              <a:rPr lang="en-GB" sz="3600" dirty="0" smtClean="0"/>
              <a:t>Resistance from medical staff who prefer doing things the usual way</a:t>
            </a:r>
            <a:endParaRPr lang="sw-KE" sz="3600" dirty="0" smtClean="0"/>
          </a:p>
          <a:p>
            <a:pPr eaLnBrk="1" hangingPunct="1">
              <a:lnSpc>
                <a:spcPct val="150000"/>
              </a:lnSpc>
            </a:pPr>
            <a:r>
              <a:rPr lang="en-GB" sz="3600" dirty="0" smtClean="0"/>
              <a:t>Over diagnosing and over treatment leading to drug resistance, increased drug costs, domestic violence</a:t>
            </a:r>
            <a:endParaRPr lang="sw-KE" sz="3600" dirty="0" smtClean="0"/>
          </a:p>
          <a:p>
            <a:pPr eaLnBrk="1" hangingPunct="1">
              <a:lnSpc>
                <a:spcPct val="150000"/>
              </a:lnSpc>
            </a:pPr>
            <a:r>
              <a:rPr lang="en-GB" sz="3600" dirty="0" smtClean="0"/>
              <a:t>Does not detect asymptomatic cases</a:t>
            </a:r>
            <a:endParaRPr lang="sw-KE" sz="3600" dirty="0" smtClean="0"/>
          </a:p>
          <a:p>
            <a:pPr eaLnBrk="1" hangingPunct="1">
              <a:lnSpc>
                <a:spcPct val="150000"/>
              </a:lnSpc>
            </a:pPr>
            <a:r>
              <a:rPr lang="en-GB" sz="3600" dirty="0" smtClean="0"/>
              <a:t>Requires periodic survey for drug sensitivity and disease epidemiology</a:t>
            </a:r>
            <a:endParaRPr lang="sw-KE" sz="36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268760"/>
          </a:xfrm>
        </p:spPr>
        <p:txBody>
          <a:bodyPr>
            <a:normAutofit fontScale="90000"/>
          </a:bodyPr>
          <a:lstStyle/>
          <a:p>
            <a:r>
              <a:rPr lang="en-GB" b="1" dirty="0" smtClean="0"/>
              <a:t/>
            </a:r>
            <a:br>
              <a:rPr lang="en-GB" b="1" dirty="0" smtClean="0"/>
            </a:br>
            <a:r>
              <a:rPr lang="en-GB" b="1" dirty="0" smtClean="0"/>
              <a:t>Disadvantages of syndromic approach</a:t>
            </a:r>
            <a:r>
              <a:rPr lang="en-GB" sz="3200" dirty="0" smtClean="0"/>
              <a:t/>
            </a:r>
            <a:br>
              <a:rPr lang="en-GB" sz="3200" dirty="0" smtClean="0"/>
            </a:br>
            <a:endParaRPr lang="en-US" dirty="0"/>
          </a:p>
        </p:txBody>
      </p:sp>
      <p:sp>
        <p:nvSpPr>
          <p:cNvPr id="3" name="Content Placeholder 2"/>
          <p:cNvSpPr>
            <a:spLocks noGrp="1"/>
          </p:cNvSpPr>
          <p:nvPr>
            <p:ph sz="quarter" idx="1"/>
          </p:nvPr>
        </p:nvSpPr>
        <p:spPr>
          <a:xfrm>
            <a:off x="914400" y="1340768"/>
            <a:ext cx="7772400" cy="4679032"/>
          </a:xfrm>
        </p:spPr>
        <p:txBody>
          <a:bodyPr>
            <a:normAutofit/>
          </a:bodyPr>
          <a:lstStyle/>
          <a:p>
            <a:r>
              <a:rPr lang="en-US" sz="3200" dirty="0" smtClean="0"/>
              <a:t>Does not adequately address needs of patients with symptomatic STI/RTI, especially women.</a:t>
            </a:r>
          </a:p>
          <a:p>
            <a:r>
              <a:rPr lang="en-US" sz="3200" dirty="0" smtClean="0"/>
              <a:t>This may lead to wastage of drugs when treating STI/RTI that patients do not actually have.</a:t>
            </a:r>
          </a:p>
          <a:p>
            <a:r>
              <a:rPr lang="en-US" sz="3200" dirty="0" smtClean="0"/>
              <a:t>Requires regular update and microbial surveillance.</a:t>
            </a:r>
          </a:p>
          <a:p>
            <a:r>
              <a:rPr lang="en-US" sz="3200" dirty="0" smtClean="0"/>
              <a:t>Some drugs in the syndromic approach may no longer be effective.</a:t>
            </a:r>
            <a:endParaRPr lang="en-US"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Syndromic treatment algorithms</a:t>
            </a:r>
            <a:endParaRPr lang="en-US" dirty="0"/>
          </a:p>
        </p:txBody>
      </p:sp>
      <p:sp>
        <p:nvSpPr>
          <p:cNvPr id="2" name="Content Placeholder 1"/>
          <p:cNvSpPr>
            <a:spLocks noGrp="1"/>
          </p:cNvSpPr>
          <p:nvPr>
            <p:ph sz="quarter" idx="1"/>
          </p:nvPr>
        </p:nvSpPr>
        <p:spPr/>
        <p:txBody>
          <a:bodyPr/>
          <a:lstStyle/>
          <a:p>
            <a:r>
              <a:rPr lang="en-US" dirty="0" smtClean="0"/>
              <a:t>Flow charts for diagnosis and treatment formalising the syndromic approach for STI/</a:t>
            </a:r>
            <a:r>
              <a:rPr lang="en-US" dirty="0" err="1" smtClean="0"/>
              <a:t>RTIs</a:t>
            </a:r>
            <a:endParaRPr lang="en-US" dirty="0" smtClean="0"/>
          </a:p>
          <a:p>
            <a:pPr>
              <a:buNone/>
            </a:pPr>
            <a:endParaRPr lang="en-US" dirty="0" smtClean="0"/>
          </a:p>
          <a:p>
            <a:r>
              <a:rPr lang="en-US" dirty="0" smtClean="0"/>
              <a:t>Provide </a:t>
            </a:r>
            <a:r>
              <a:rPr lang="en-US" dirty="0" err="1" smtClean="0"/>
              <a:t>HCW</a:t>
            </a:r>
            <a:r>
              <a:rPr lang="en-US" dirty="0" smtClean="0"/>
              <a:t> with step by step instruction to diagnose and treat the STI/</a:t>
            </a:r>
            <a:r>
              <a:rPr lang="en-US" dirty="0" err="1" smtClean="0"/>
              <a:t>RTIs</a:t>
            </a:r>
            <a:r>
              <a:rPr lang="en-US" dirty="0" smtClean="0"/>
              <a:t> with the recommended drugs</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STI/RTI Syndromic Treatment Algorithms </a:t>
            </a:r>
            <a:endParaRPr lang="en-US" b="1" dirty="0"/>
          </a:p>
        </p:txBody>
      </p:sp>
      <p:sp>
        <p:nvSpPr>
          <p:cNvPr id="3" name="Content Placeholder 2"/>
          <p:cNvSpPr>
            <a:spLocks noGrp="1"/>
          </p:cNvSpPr>
          <p:nvPr>
            <p:ph sz="quarter" idx="1"/>
          </p:nvPr>
        </p:nvSpPr>
        <p:spPr>
          <a:xfrm>
            <a:off x="914400" y="1628800"/>
            <a:ext cx="7772400" cy="4896544"/>
          </a:xfrm>
        </p:spPr>
        <p:txBody>
          <a:bodyPr>
            <a:noAutofit/>
          </a:bodyPr>
          <a:lstStyle/>
          <a:p>
            <a:r>
              <a:rPr lang="en-US" sz="3600" dirty="0" smtClean="0"/>
              <a:t>They are problem oriented and improve clinical diagnosis</a:t>
            </a:r>
          </a:p>
          <a:p>
            <a:r>
              <a:rPr lang="en-US" sz="3600" dirty="0" smtClean="0"/>
              <a:t>Can be used as a training tool for primary care providers</a:t>
            </a:r>
          </a:p>
          <a:p>
            <a:r>
              <a:rPr lang="en-US" sz="3600" dirty="0" smtClean="0"/>
              <a:t>Enable standardization of treatment</a:t>
            </a:r>
          </a:p>
          <a:p>
            <a:r>
              <a:rPr lang="en-US" sz="3600" dirty="0" smtClean="0"/>
              <a:t>Enable disease surveillance</a:t>
            </a:r>
          </a:p>
          <a:p>
            <a:r>
              <a:rPr lang="en-US" sz="3600" dirty="0" smtClean="0"/>
              <a:t>Enable evaluation of training</a:t>
            </a:r>
          </a:p>
          <a:p>
            <a:r>
              <a:rPr lang="en-US" sz="3600" dirty="0" smtClean="0"/>
              <a:t>Enable treatment in one visit</a:t>
            </a:r>
            <a:endParaRPr lang="en-US" sz="3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5170" name="Picture 2"/>
          <p:cNvPicPr>
            <a:picLocks noGrp="1" noChangeAspect="1" noChangeArrowheads="1"/>
          </p:cNvPicPr>
          <p:nvPr>
            <p:ph sz="quarter" idx="1"/>
          </p:nvPr>
        </p:nvPicPr>
        <p:blipFill>
          <a:blip r:embed="rId2" cstate="print"/>
          <a:srcRect/>
          <a:stretch>
            <a:fillRect/>
          </a:stretch>
        </p:blipFill>
        <p:spPr bwMode="auto">
          <a:xfrm rot="5400000">
            <a:off x="1142999" y="-1142998"/>
            <a:ext cx="6858001"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smtClean="0"/>
              <a:t>Epidemiology of STIs/RTIs</a:t>
            </a:r>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r>
              <a:rPr lang="en-US" dirty="0" smtClean="0"/>
              <a:t>Sexually transmitted infections (STI) remain a public health problem of major significance in most parts of the world. The incidence of acute STI is believed to be high in many countries and failure to diagnose and treat STI at an early stage may result in serious complications and </a:t>
            </a:r>
            <a:r>
              <a:rPr lang="en-US" dirty="0" err="1" smtClean="0"/>
              <a:t>sequelae</a:t>
            </a:r>
            <a:r>
              <a:rPr lang="en-US" dirty="0" smtClean="0"/>
              <a:t>, including infertility, </a:t>
            </a:r>
            <a:r>
              <a:rPr lang="en-US" dirty="0" err="1" smtClean="0"/>
              <a:t>foetal</a:t>
            </a:r>
            <a:r>
              <a:rPr lang="en-US" dirty="0" smtClean="0"/>
              <a:t> wastage, ectopic pregnancy, </a:t>
            </a:r>
            <a:r>
              <a:rPr lang="en-US" dirty="0" err="1" smtClean="0"/>
              <a:t>anogenital</a:t>
            </a:r>
            <a:r>
              <a:rPr lang="en-US" dirty="0" smtClean="0"/>
              <a:t> cancer and premature death, as well as neonatal and infant infections. The individual and national expenditure for STI care can be substantial.</a:t>
            </a:r>
          </a:p>
          <a:p>
            <a:r>
              <a:rPr lang="en-US" dirty="0" smtClean="0"/>
              <a:t>The appearance of the human immunodeficiency virus (HIV) and the acquired immunodeficiency syndrome (AIDS) has focused greater attention on the control of STI. There is a strong correlation between the spread of conventional STI and HIV transmission and both ulcerative and non-ulcerative STI have been found to increase the risk of sexual transmission of HIV</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922114"/>
          </a:xfrm>
        </p:spPr>
        <p:txBody>
          <a:bodyPr>
            <a:normAutofit fontScale="90000"/>
          </a:bodyPr>
          <a:lstStyle/>
          <a:p>
            <a:r>
              <a:rPr lang="en-US" dirty="0" smtClean="0"/>
              <a:t>Some of the Drugs used in syndromic management-first line drugs</a:t>
            </a:r>
            <a:endParaRPr lang="en-US" dirty="0"/>
          </a:p>
        </p:txBody>
      </p:sp>
      <p:sp>
        <p:nvSpPr>
          <p:cNvPr id="3" name="Content Placeholder 2"/>
          <p:cNvSpPr>
            <a:spLocks noGrp="1"/>
          </p:cNvSpPr>
          <p:nvPr>
            <p:ph sz="quarter" idx="1"/>
          </p:nvPr>
        </p:nvSpPr>
        <p:spPr>
          <a:xfrm>
            <a:off x="251520" y="1124744"/>
            <a:ext cx="8435280" cy="5733256"/>
          </a:xfrm>
        </p:spPr>
        <p:txBody>
          <a:bodyPr>
            <a:normAutofit/>
          </a:bodyPr>
          <a:lstStyle/>
          <a:p>
            <a:r>
              <a:rPr lang="en-US" dirty="0" err="1" smtClean="0"/>
              <a:t>Benzathine</a:t>
            </a:r>
            <a:r>
              <a:rPr lang="en-US" dirty="0" smtClean="0"/>
              <a:t> penicillin for intramuscular injection.</a:t>
            </a:r>
          </a:p>
          <a:p>
            <a:r>
              <a:rPr lang="en-US" dirty="0" err="1" smtClean="0"/>
              <a:t>Gentamicin</a:t>
            </a:r>
            <a:r>
              <a:rPr lang="en-US" dirty="0" smtClean="0"/>
              <a:t> for intramuscular injection. </a:t>
            </a:r>
          </a:p>
          <a:p>
            <a:r>
              <a:rPr lang="en-US" dirty="0" smtClean="0"/>
              <a:t>Acyclovir 400 or 800mg tablets/capsules . </a:t>
            </a:r>
          </a:p>
          <a:p>
            <a:r>
              <a:rPr lang="en-US" dirty="0" err="1" smtClean="0"/>
              <a:t>Doxycycline</a:t>
            </a:r>
            <a:r>
              <a:rPr lang="en-US" dirty="0" smtClean="0"/>
              <a:t> 100mg tablets/capsules . </a:t>
            </a:r>
          </a:p>
          <a:p>
            <a:r>
              <a:rPr lang="en-US" dirty="0" smtClean="0"/>
              <a:t>Erythromycin 500mg tablets/capsules . </a:t>
            </a:r>
          </a:p>
          <a:p>
            <a:r>
              <a:rPr lang="en-US" dirty="0" smtClean="0"/>
              <a:t>Erythromycin </a:t>
            </a:r>
            <a:r>
              <a:rPr lang="en-US" dirty="0" err="1" smtClean="0"/>
              <a:t>paediatric</a:t>
            </a:r>
            <a:r>
              <a:rPr lang="en-US" dirty="0" smtClean="0"/>
              <a:t> suspension . </a:t>
            </a:r>
          </a:p>
          <a:p>
            <a:r>
              <a:rPr lang="en-US" dirty="0" err="1" smtClean="0"/>
              <a:t>Metronidazole</a:t>
            </a:r>
            <a:r>
              <a:rPr lang="en-US" dirty="0" smtClean="0"/>
              <a:t> 400 mg tablets. </a:t>
            </a:r>
          </a:p>
          <a:p>
            <a:r>
              <a:rPr lang="en-US" dirty="0" err="1" smtClean="0"/>
              <a:t>Clotrimazole</a:t>
            </a:r>
            <a:r>
              <a:rPr lang="en-US" dirty="0" smtClean="0"/>
              <a:t> 500mg vaginal </a:t>
            </a:r>
            <a:r>
              <a:rPr lang="en-US" dirty="0" err="1" smtClean="0"/>
              <a:t>pessaries</a:t>
            </a:r>
            <a:r>
              <a:rPr lang="en-US" dirty="0" smtClean="0"/>
              <a:t> . </a:t>
            </a:r>
          </a:p>
          <a:p>
            <a:r>
              <a:rPr lang="en-US" dirty="0" smtClean="0"/>
              <a:t>Gentian violet 1% solution . </a:t>
            </a:r>
          </a:p>
          <a:p>
            <a:r>
              <a:rPr lang="en-US" dirty="0" smtClean="0"/>
              <a:t>Podophyllin lotion 20% . </a:t>
            </a:r>
          </a:p>
          <a:p>
            <a:r>
              <a:rPr lang="en-US" dirty="0" smtClean="0"/>
              <a:t>Tetracycline eye ointment </a:t>
            </a:r>
          </a:p>
          <a:p>
            <a:r>
              <a:rPr lang="en-US" dirty="0" err="1" smtClean="0"/>
              <a:t>Norfloxacin</a:t>
            </a:r>
            <a:r>
              <a:rPr lang="en-US" dirty="0" smtClean="0"/>
              <a:t> 800mg stat dose/ciprofloxacin 500mg stat</a:t>
            </a:r>
          </a:p>
          <a:p>
            <a:pPr>
              <a:buNone/>
            </a:pP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of the Drugs used in syndromic management-second line drugs</a:t>
            </a:r>
            <a:endParaRPr lang="en-US" dirty="0"/>
          </a:p>
        </p:txBody>
      </p:sp>
      <p:sp>
        <p:nvSpPr>
          <p:cNvPr id="3" name="Content Placeholder 2"/>
          <p:cNvSpPr>
            <a:spLocks noGrp="1"/>
          </p:cNvSpPr>
          <p:nvPr>
            <p:ph sz="quarter" idx="1"/>
          </p:nvPr>
        </p:nvSpPr>
        <p:spPr>
          <a:xfrm>
            <a:off x="914400" y="1988840"/>
            <a:ext cx="7772400" cy="4030960"/>
          </a:xfrm>
        </p:spPr>
        <p:txBody>
          <a:bodyPr>
            <a:normAutofit/>
          </a:bodyPr>
          <a:lstStyle/>
          <a:p>
            <a:r>
              <a:rPr lang="en-US" sz="3200" dirty="0" err="1" smtClean="0"/>
              <a:t>Azithromycin</a:t>
            </a:r>
            <a:r>
              <a:rPr lang="en-US" sz="3200" dirty="0" smtClean="0"/>
              <a:t> 2g tablets/capsules. </a:t>
            </a:r>
          </a:p>
          <a:p>
            <a:r>
              <a:rPr lang="en-US" sz="3200" dirty="0" err="1" smtClean="0"/>
              <a:t>Ceftriaxone</a:t>
            </a:r>
            <a:r>
              <a:rPr lang="en-US" sz="3200" dirty="0" smtClean="0"/>
              <a:t> for intramuscular injection. </a:t>
            </a:r>
          </a:p>
          <a:p>
            <a:r>
              <a:rPr lang="en-US" sz="3200" dirty="0" err="1" smtClean="0"/>
              <a:t>Fluconazole</a:t>
            </a:r>
            <a:r>
              <a:rPr lang="en-US" sz="3200" dirty="0" smtClean="0"/>
              <a:t> 150mg tablets/capsules </a:t>
            </a:r>
          </a:p>
          <a:p>
            <a:r>
              <a:rPr lang="en-US" sz="3200" dirty="0" err="1" smtClean="0"/>
              <a:t>Spectinomycin</a:t>
            </a:r>
            <a:r>
              <a:rPr lang="en-US" sz="3200" dirty="0" smtClean="0"/>
              <a:t> 2gm intramuscular injection stat</a:t>
            </a:r>
            <a:endParaRPr lang="en-US"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lstStyle/>
          <a:p>
            <a:r>
              <a:rPr lang="en-US" dirty="0" smtClean="0"/>
              <a:t>Criteria for selecting STIs Drugs</a:t>
            </a:r>
            <a:endParaRPr lang="en-US" dirty="0"/>
          </a:p>
        </p:txBody>
      </p:sp>
      <p:sp>
        <p:nvSpPr>
          <p:cNvPr id="3" name="Content Placeholder 2"/>
          <p:cNvSpPr>
            <a:spLocks noGrp="1"/>
          </p:cNvSpPr>
          <p:nvPr>
            <p:ph sz="quarter" idx="1"/>
          </p:nvPr>
        </p:nvSpPr>
        <p:spPr>
          <a:xfrm>
            <a:off x="179512" y="1124744"/>
            <a:ext cx="8784976" cy="5544616"/>
          </a:xfrm>
        </p:spPr>
        <p:txBody>
          <a:bodyPr>
            <a:noAutofit/>
          </a:bodyPr>
          <a:lstStyle/>
          <a:p>
            <a:r>
              <a:rPr lang="en-US" sz="2800" b="1" dirty="0" smtClean="0"/>
              <a:t>Drugs selected for treating STI should meet the following criteria:</a:t>
            </a:r>
            <a:endParaRPr lang="en-US" sz="2800" dirty="0" smtClean="0"/>
          </a:p>
          <a:p>
            <a:pPr lvl="1">
              <a:buFont typeface="Wingdings 2" pitchFamily="18" charset="2"/>
              <a:buChar char="P"/>
            </a:pPr>
            <a:r>
              <a:rPr lang="en-US" sz="2800" dirty="0" smtClean="0"/>
              <a:t>high efficacy (at least 95%)</a:t>
            </a:r>
          </a:p>
          <a:p>
            <a:pPr lvl="1">
              <a:buFont typeface="Wingdings 2" pitchFamily="18" charset="2"/>
              <a:buChar char="P"/>
            </a:pPr>
            <a:r>
              <a:rPr lang="en-US" sz="2800" dirty="0" smtClean="0"/>
              <a:t>low cost</a:t>
            </a:r>
          </a:p>
          <a:p>
            <a:pPr lvl="1">
              <a:buFont typeface="Wingdings 2" pitchFamily="18" charset="2"/>
              <a:buChar char="P"/>
            </a:pPr>
            <a:r>
              <a:rPr lang="en-US" sz="2800" dirty="0" smtClean="0"/>
              <a:t>acceptable toxicity and tolerance</a:t>
            </a:r>
          </a:p>
          <a:p>
            <a:pPr lvl="1">
              <a:buFont typeface="Wingdings 2" pitchFamily="18" charset="2"/>
              <a:buChar char="P"/>
            </a:pPr>
            <a:r>
              <a:rPr lang="en-US" sz="2800" dirty="0" smtClean="0"/>
              <a:t>organism resistance unlikely to develop or likely to be delayed</a:t>
            </a:r>
          </a:p>
          <a:p>
            <a:pPr lvl="1">
              <a:buFont typeface="Wingdings 2" pitchFamily="18" charset="2"/>
              <a:buChar char="P"/>
            </a:pPr>
            <a:r>
              <a:rPr lang="en-US" sz="2800" dirty="0" smtClean="0"/>
              <a:t> single dose</a:t>
            </a:r>
          </a:p>
          <a:p>
            <a:pPr lvl="1">
              <a:buFont typeface="Wingdings 2" pitchFamily="18" charset="2"/>
              <a:buChar char="P"/>
            </a:pPr>
            <a:r>
              <a:rPr lang="en-US" sz="2800" dirty="0" smtClean="0"/>
              <a:t>oral administration</a:t>
            </a:r>
          </a:p>
          <a:p>
            <a:pPr lvl="1">
              <a:buFont typeface="Wingdings 2" pitchFamily="18" charset="2"/>
              <a:buChar char="P"/>
            </a:pPr>
            <a:r>
              <a:rPr lang="en-US" sz="2800" dirty="0" smtClean="0"/>
              <a:t>not contraindicated for pregnant or lactating women.</a:t>
            </a:r>
          </a:p>
          <a:p>
            <a:pPr>
              <a:buNone/>
            </a:pPr>
            <a:r>
              <a:rPr lang="en-US" sz="2800" b="1" dirty="0" smtClean="0"/>
              <a:t>NB-</a:t>
            </a:r>
            <a:r>
              <a:rPr lang="en-US" sz="2800" dirty="0" smtClean="0"/>
              <a:t>Appropriate drugs should be included in the national Essential Drugs list and in choosing drugs, consideration should be given to the capabilities and experience of health personnel</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268760"/>
          </a:xfrm>
        </p:spPr>
        <p:txBody>
          <a:bodyPr>
            <a:normAutofit fontScale="90000"/>
          </a:bodyPr>
          <a:lstStyle/>
          <a:p>
            <a:r>
              <a:rPr lang="en-US" dirty="0" smtClean="0"/>
              <a:t>STIs/RTIs drug adherence and compliance</a:t>
            </a:r>
            <a:endParaRPr lang="en-US" dirty="0"/>
          </a:p>
        </p:txBody>
      </p:sp>
      <p:sp>
        <p:nvSpPr>
          <p:cNvPr id="3" name="Content Placeholder 2"/>
          <p:cNvSpPr>
            <a:spLocks noGrp="1"/>
          </p:cNvSpPr>
          <p:nvPr>
            <p:ph sz="quarter" idx="1"/>
          </p:nvPr>
        </p:nvSpPr>
        <p:spPr>
          <a:xfrm>
            <a:off x="179512" y="1052736"/>
            <a:ext cx="8507288" cy="5616624"/>
          </a:xfrm>
        </p:spPr>
        <p:txBody>
          <a:bodyPr/>
          <a:lstStyle/>
          <a:p>
            <a:pPr>
              <a:lnSpc>
                <a:spcPct val="80000"/>
              </a:lnSpc>
              <a:spcBef>
                <a:spcPct val="75000"/>
              </a:spcBef>
              <a:buClr>
                <a:srgbClr val="004C4D"/>
              </a:buClr>
              <a:buSzPct val="80000"/>
            </a:pPr>
            <a:endParaRPr lang="en-US" sz="2400" b="1" i="1" dirty="0" smtClean="0">
              <a:latin typeface="Times New Roman" pitchFamily="18" charset="0"/>
              <a:cs typeface="Times New Roman" pitchFamily="18" charset="0"/>
            </a:endParaRPr>
          </a:p>
          <a:p>
            <a:pPr>
              <a:lnSpc>
                <a:spcPct val="80000"/>
              </a:lnSpc>
              <a:spcBef>
                <a:spcPct val="75000"/>
              </a:spcBef>
              <a:buClr>
                <a:srgbClr val="004C4D"/>
              </a:buClr>
              <a:buSzPct val="80000"/>
            </a:pPr>
            <a:r>
              <a:rPr lang="en-US" sz="2400" b="1" i="1" dirty="0" smtClean="0">
                <a:latin typeface="Times New Roman" pitchFamily="18" charset="0"/>
                <a:cs typeface="Times New Roman" pitchFamily="18" charset="0"/>
              </a:rPr>
              <a:t>Adherence</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defined as the extent to which a person’s behavior corresponds with the agreed recommendations of the healthcare provider</a:t>
            </a:r>
          </a:p>
          <a:p>
            <a:pPr lvl="1">
              <a:spcBef>
                <a:spcPct val="75000"/>
              </a:spcBef>
              <a:buClr>
                <a:srgbClr val="004C4D"/>
              </a:buClr>
              <a:buSzPct val="80000"/>
            </a:pPr>
            <a:r>
              <a:rPr lang="en-US" dirty="0" smtClean="0">
                <a:latin typeface="Times New Roman" pitchFamily="18" charset="0"/>
                <a:cs typeface="Times New Roman" pitchFamily="18" charset="0"/>
              </a:rPr>
              <a:t>It is facilitated by </a:t>
            </a:r>
            <a:r>
              <a:rPr lang="en-US" b="1" dirty="0" smtClean="0">
                <a:latin typeface="Times New Roman" pitchFamily="18" charset="0"/>
                <a:cs typeface="Times New Roman" pitchFamily="18" charset="0"/>
              </a:rPr>
              <a:t>concordance</a:t>
            </a:r>
            <a:r>
              <a:rPr lang="en-US" dirty="0" smtClean="0">
                <a:latin typeface="Times New Roman" pitchFamily="18" charset="0"/>
                <a:cs typeface="Times New Roman" pitchFamily="18" charset="0"/>
              </a:rPr>
              <a:t>:- discussion and agreement between healthcare provider and the client / patient</a:t>
            </a:r>
          </a:p>
          <a:p>
            <a:pPr>
              <a:lnSpc>
                <a:spcPct val="80000"/>
              </a:lnSpc>
              <a:spcBef>
                <a:spcPct val="75000"/>
              </a:spcBef>
              <a:buClr>
                <a:srgbClr val="004C4D"/>
              </a:buClr>
              <a:buSzPct val="80000"/>
            </a:pPr>
            <a:r>
              <a:rPr lang="en-US" sz="2400" b="1" i="1" dirty="0" smtClean="0">
                <a:latin typeface="Times New Roman" pitchFamily="18" charset="0"/>
                <a:cs typeface="Times New Roman" pitchFamily="18" charset="0"/>
              </a:rPr>
              <a:t>Compliance</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defined as acting in accordance to a command</a:t>
            </a:r>
          </a:p>
          <a:p>
            <a:pPr lvl="1">
              <a:spcBef>
                <a:spcPct val="75000"/>
              </a:spcBef>
              <a:buClr>
                <a:srgbClr val="004C4D"/>
              </a:buClr>
              <a:buSzPct val="80000"/>
            </a:pPr>
            <a:r>
              <a:rPr lang="en-US" dirty="0" smtClean="0">
                <a:latin typeface="Times New Roman" pitchFamily="18" charset="0"/>
                <a:cs typeface="Times New Roman" pitchFamily="18" charset="0"/>
              </a:rPr>
              <a:t>The healthcare worker decides on the “best” therapeutic strategy. The patient does not participate in the decision-making.</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Non-adherence to STIs/RTIs drugs</a:t>
            </a:r>
            <a:endParaRPr lang="en-US" dirty="0"/>
          </a:p>
        </p:txBody>
      </p:sp>
      <p:sp>
        <p:nvSpPr>
          <p:cNvPr id="3" name="Content Placeholder 2"/>
          <p:cNvSpPr>
            <a:spLocks noGrp="1"/>
          </p:cNvSpPr>
          <p:nvPr>
            <p:ph sz="quarter" idx="1"/>
          </p:nvPr>
        </p:nvSpPr>
        <p:spPr/>
        <p:txBody>
          <a:bodyPr/>
          <a:lstStyle/>
          <a:p>
            <a:pPr>
              <a:lnSpc>
                <a:spcPct val="80000"/>
              </a:lnSpc>
              <a:buFontTx/>
              <a:buNone/>
            </a:pPr>
            <a:r>
              <a:rPr lang="en-GB" sz="2400" b="1" dirty="0" smtClean="0">
                <a:latin typeface="Times New Roman" pitchFamily="18" charset="0"/>
              </a:rPr>
              <a:t>Examples</a:t>
            </a:r>
            <a:endParaRPr lang="en-US" sz="2400" b="1" dirty="0" smtClean="0">
              <a:latin typeface="Times New Roman" pitchFamily="18" charset="0"/>
            </a:endParaRPr>
          </a:p>
          <a:p>
            <a:pPr>
              <a:lnSpc>
                <a:spcPct val="80000"/>
              </a:lnSpc>
            </a:pPr>
            <a:r>
              <a:rPr lang="en-US" sz="2400" dirty="0" smtClean="0">
                <a:latin typeface="Times New Roman" pitchFamily="18" charset="0"/>
              </a:rPr>
              <a:t>Missing one dose of a given drug</a:t>
            </a:r>
          </a:p>
          <a:p>
            <a:pPr>
              <a:lnSpc>
                <a:spcPct val="80000"/>
              </a:lnSpc>
            </a:pPr>
            <a:endParaRPr lang="en-US" sz="2400" dirty="0" smtClean="0">
              <a:latin typeface="Times New Roman" pitchFamily="18" charset="0"/>
            </a:endParaRPr>
          </a:p>
          <a:p>
            <a:pPr>
              <a:lnSpc>
                <a:spcPct val="80000"/>
              </a:lnSpc>
            </a:pPr>
            <a:r>
              <a:rPr lang="en-US" sz="2400" dirty="0" smtClean="0">
                <a:latin typeface="Times New Roman" pitchFamily="18" charset="0"/>
              </a:rPr>
              <a:t>Missing multiple doses of one or more prescribed medications</a:t>
            </a:r>
          </a:p>
          <a:p>
            <a:pPr>
              <a:lnSpc>
                <a:spcPct val="80000"/>
              </a:lnSpc>
            </a:pPr>
            <a:endParaRPr lang="en-US" sz="2400" dirty="0" smtClean="0">
              <a:latin typeface="Times New Roman" pitchFamily="18" charset="0"/>
            </a:endParaRPr>
          </a:p>
          <a:p>
            <a:pPr>
              <a:lnSpc>
                <a:spcPct val="80000"/>
              </a:lnSpc>
            </a:pPr>
            <a:r>
              <a:rPr lang="en-US" sz="2400" dirty="0" smtClean="0">
                <a:latin typeface="Times New Roman" pitchFamily="18" charset="0"/>
              </a:rPr>
              <a:t>Missing whole days of treatment</a:t>
            </a:r>
          </a:p>
          <a:p>
            <a:pPr>
              <a:lnSpc>
                <a:spcPct val="80000"/>
              </a:lnSpc>
              <a:buFontTx/>
              <a:buNone/>
            </a:pPr>
            <a:endParaRPr lang="en-US" sz="2400" dirty="0" smtClean="0">
              <a:latin typeface="Times New Roman" pitchFamily="18" charset="0"/>
            </a:endParaRPr>
          </a:p>
          <a:p>
            <a:pPr>
              <a:lnSpc>
                <a:spcPct val="80000"/>
              </a:lnSpc>
            </a:pPr>
            <a:r>
              <a:rPr lang="en-US" sz="2400" dirty="0" smtClean="0">
                <a:latin typeface="Times New Roman" pitchFamily="18" charset="0"/>
              </a:rPr>
              <a:t>Not following the proper interval between drug doses</a:t>
            </a:r>
          </a:p>
          <a:p>
            <a:pPr>
              <a:lnSpc>
                <a:spcPct val="80000"/>
              </a:lnSpc>
              <a:buFontTx/>
              <a:buNone/>
            </a:pPr>
            <a:endParaRPr lang="en-US" sz="2400" dirty="0" smtClean="0">
              <a:latin typeface="Times New Roman" pitchFamily="18" charset="0"/>
            </a:endParaRPr>
          </a:p>
          <a:p>
            <a:pPr>
              <a:lnSpc>
                <a:spcPct val="80000"/>
              </a:lnSpc>
            </a:pPr>
            <a:r>
              <a:rPr lang="en-US" sz="2400" dirty="0" smtClean="0">
                <a:latin typeface="Times New Roman" pitchFamily="18" charset="0"/>
              </a:rPr>
              <a:t>Not observing the dietary instructions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monitor adherence</a:t>
            </a:r>
            <a:endParaRPr lang="en-US" dirty="0"/>
          </a:p>
        </p:txBody>
      </p:sp>
      <p:sp>
        <p:nvSpPr>
          <p:cNvPr id="3" name="Content Placeholder 2"/>
          <p:cNvSpPr>
            <a:spLocks noGrp="1"/>
          </p:cNvSpPr>
          <p:nvPr>
            <p:ph sz="quarter" idx="1"/>
          </p:nvPr>
        </p:nvSpPr>
        <p:spPr>
          <a:xfrm>
            <a:off x="914400" y="1628800"/>
            <a:ext cx="7772400" cy="4391000"/>
          </a:xfrm>
        </p:spPr>
        <p:txBody>
          <a:bodyPr/>
          <a:lstStyle/>
          <a:p>
            <a:r>
              <a:rPr lang="en-US" sz="3200" dirty="0" smtClean="0"/>
              <a:t>Pill counts</a:t>
            </a:r>
          </a:p>
          <a:p>
            <a:r>
              <a:rPr lang="en-US" sz="3200" dirty="0" smtClean="0"/>
              <a:t>Self-reporting</a:t>
            </a:r>
          </a:p>
          <a:p>
            <a:r>
              <a:rPr lang="en-US" sz="3200" dirty="0" smtClean="0"/>
              <a:t>Drug Adherence register or Patient dispensing records</a:t>
            </a:r>
          </a:p>
          <a:p>
            <a:r>
              <a:rPr lang="en-US" sz="3200" dirty="0" smtClean="0"/>
              <a:t>Monitoring by Community Health Workers or Social workers</a:t>
            </a:r>
            <a:endParaRPr lang="en-GB" sz="3200" dirty="0" smtClean="0"/>
          </a:p>
          <a:p>
            <a:r>
              <a:rPr lang="en-GB" sz="3200" dirty="0" smtClean="0"/>
              <a:t>Treatment buddies/ family members</a:t>
            </a:r>
            <a:endParaRPr lang="en-US" sz="3200"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483768" y="1268760"/>
            <a:ext cx="4773216" cy="690562"/>
          </a:xfrm>
        </p:spPr>
        <p:txBody>
          <a:bodyPr/>
          <a:lstStyle/>
          <a:p>
            <a:r>
              <a:rPr lang="en-US" sz="3200" dirty="0">
                <a:solidFill>
                  <a:srgbClr val="0000FF"/>
                </a:solidFill>
              </a:rPr>
              <a:t>SAMPLE LABEL</a:t>
            </a:r>
          </a:p>
        </p:txBody>
      </p:sp>
      <p:sp>
        <p:nvSpPr>
          <p:cNvPr id="58371" name="Rectangle 3"/>
          <p:cNvSpPr>
            <a:spLocks noChangeArrowheads="1"/>
          </p:cNvSpPr>
          <p:nvPr/>
        </p:nvSpPr>
        <p:spPr bwMode="auto">
          <a:xfrm>
            <a:off x="250825" y="1772816"/>
            <a:ext cx="8713788" cy="3970318"/>
          </a:xfrm>
          <a:prstGeom prst="rect">
            <a:avLst/>
          </a:prstGeom>
          <a:noFill/>
          <a:ln w="9525">
            <a:noFill/>
            <a:miter lim="800000"/>
            <a:headEnd/>
            <a:tailEnd/>
          </a:ln>
          <a:effectLst/>
        </p:spPr>
        <p:txBody>
          <a:bodyPr wrap="square">
            <a:spAutoFit/>
          </a:bodyPr>
          <a:lstStyle/>
          <a:p>
            <a:r>
              <a:rPr lang="en-US" sz="2800" dirty="0"/>
              <a:t>Drug............................................Quantity................</a:t>
            </a:r>
          </a:p>
          <a:p>
            <a:r>
              <a:rPr lang="en-US" sz="2800" dirty="0"/>
              <a:t>Batch No......................</a:t>
            </a:r>
          </a:p>
          <a:p>
            <a:endParaRPr lang="en-US" sz="2800" dirty="0"/>
          </a:p>
          <a:p>
            <a:r>
              <a:rPr lang="en-US" sz="2800" dirty="0"/>
              <a:t>Take______ Cap/Tab/ml________ times daily</a:t>
            </a:r>
          </a:p>
          <a:p>
            <a:r>
              <a:rPr lang="en-US" sz="2800" dirty="0"/>
              <a:t> at _______AM and ____________PM</a:t>
            </a:r>
          </a:p>
          <a:p>
            <a:endParaRPr lang="en-US" sz="2800" dirty="0"/>
          </a:p>
          <a:p>
            <a:r>
              <a:rPr lang="en-US" sz="2800" dirty="0"/>
              <a:t>Name __________________   Date _____________</a:t>
            </a:r>
          </a:p>
          <a:p>
            <a:r>
              <a:rPr lang="en-US" sz="2800" dirty="0"/>
              <a:t>Special Instructions: -------------------------------------------------------------------------------------------------------------------</a:t>
            </a:r>
          </a:p>
        </p:txBody>
      </p:sp>
      <p:sp>
        <p:nvSpPr>
          <p:cNvPr id="58372" name="Rectangle 4"/>
          <p:cNvSpPr>
            <a:spLocks noChangeArrowheads="1"/>
          </p:cNvSpPr>
          <p:nvPr/>
        </p:nvSpPr>
        <p:spPr bwMode="auto">
          <a:xfrm>
            <a:off x="395288" y="0"/>
            <a:ext cx="7905750" cy="1268760"/>
          </a:xfrm>
          <a:prstGeom prst="rect">
            <a:avLst/>
          </a:prstGeom>
          <a:noFill/>
          <a:ln w="9525">
            <a:noFill/>
            <a:miter lim="800000"/>
            <a:headEnd/>
            <a:tailEnd/>
          </a:ln>
          <a:effectLst/>
        </p:spPr>
        <p:txBody>
          <a:bodyPr anchor="ctr"/>
          <a:lstStyle/>
          <a:p>
            <a:pPr algn="ctr"/>
            <a:r>
              <a:rPr lang="en-US" sz="4400" b="1" dirty="0">
                <a:solidFill>
                  <a:schemeClr val="tx2"/>
                </a:solidFill>
                <a:latin typeface="Times New Roman" pitchFamily="18" charset="0"/>
              </a:rPr>
              <a:t>How </a:t>
            </a:r>
            <a:r>
              <a:rPr lang="en-US" sz="4400" b="1" dirty="0" smtClean="0">
                <a:solidFill>
                  <a:schemeClr val="tx2"/>
                </a:solidFill>
                <a:latin typeface="Times New Roman" pitchFamily="18" charset="0"/>
              </a:rPr>
              <a:t>should STI Drug be </a:t>
            </a:r>
            <a:r>
              <a:rPr lang="en-US" sz="4400" b="1" dirty="0">
                <a:solidFill>
                  <a:schemeClr val="tx2"/>
                </a:solidFill>
                <a:latin typeface="Times New Roman" pitchFamily="18" charset="0"/>
              </a:rPr>
              <a:t>labeled?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Case management of STI/RTI patients</a:t>
            </a:r>
            <a:endParaRPr lang="en-US" dirty="0"/>
          </a:p>
        </p:txBody>
      </p:sp>
      <p:sp>
        <p:nvSpPr>
          <p:cNvPr id="3" name="Content Placeholder 2"/>
          <p:cNvSpPr>
            <a:spLocks noGrp="1"/>
          </p:cNvSpPr>
          <p:nvPr>
            <p:ph sz="quarter" idx="1"/>
          </p:nvPr>
        </p:nvSpPr>
        <p:spPr>
          <a:xfrm>
            <a:off x="251520" y="1340768"/>
            <a:ext cx="8435280" cy="5184576"/>
          </a:xfrm>
        </p:spPr>
        <p:txBody>
          <a:bodyPr>
            <a:normAutofit/>
          </a:bodyPr>
          <a:lstStyle/>
          <a:p>
            <a:r>
              <a:rPr lang="en-US" sz="3000" dirty="0" smtClean="0"/>
              <a:t>Goals of case management includes:-</a:t>
            </a:r>
          </a:p>
          <a:p>
            <a:pPr lvl="2">
              <a:buFont typeface="Wingdings 2" pitchFamily="18" charset="2"/>
              <a:buChar char="P"/>
            </a:pPr>
            <a:r>
              <a:rPr lang="en-US" sz="3000" dirty="0" smtClean="0"/>
              <a:t>To make a correct diagnosis based on appropriate clinical assessment</a:t>
            </a:r>
          </a:p>
          <a:p>
            <a:pPr lvl="2">
              <a:buFont typeface="Wingdings 2" pitchFamily="18" charset="2"/>
              <a:buChar char="P"/>
            </a:pPr>
            <a:r>
              <a:rPr lang="en-US" sz="3000" dirty="0" smtClean="0"/>
              <a:t>To provide proper antimicrobial therapy in order to obtain cure, decrease infectivity, and avoid complications</a:t>
            </a:r>
          </a:p>
          <a:p>
            <a:pPr lvl="2">
              <a:buFont typeface="Wingdings 2" pitchFamily="18" charset="2"/>
              <a:buChar char="P"/>
            </a:pPr>
            <a:r>
              <a:rPr lang="en-US" sz="3000" dirty="0" smtClean="0"/>
              <a:t>To reduce and prevent future risk-taking </a:t>
            </a:r>
            <a:r>
              <a:rPr lang="en-US" sz="3000" dirty="0" err="1" smtClean="0"/>
              <a:t>behaviour</a:t>
            </a:r>
            <a:endParaRPr lang="en-US" sz="3000" dirty="0" smtClean="0"/>
          </a:p>
          <a:p>
            <a:pPr lvl="2">
              <a:buFont typeface="Wingdings 2" pitchFamily="18" charset="2"/>
              <a:buChar char="P"/>
            </a:pPr>
            <a:r>
              <a:rPr lang="en-US" sz="3000" dirty="0" smtClean="0"/>
              <a:t>To treat sexual partners in order to break the transmission chain</a:t>
            </a:r>
          </a:p>
          <a:p>
            <a:pPr lvl="2">
              <a:buFont typeface="Wingdings 2" pitchFamily="18" charset="2"/>
              <a:buChar char="P"/>
            </a:pPr>
            <a:r>
              <a:rPr lang="en-US" sz="3000" dirty="0" smtClean="0"/>
              <a:t>Follow up</a:t>
            </a:r>
            <a:endParaRPr lang="en-US" sz="3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Case management of STI/RTI patients</a:t>
            </a:r>
            <a:endParaRPr lang="en-US" dirty="0"/>
          </a:p>
        </p:txBody>
      </p:sp>
      <p:sp>
        <p:nvSpPr>
          <p:cNvPr id="3" name="Content Placeholder 2"/>
          <p:cNvSpPr>
            <a:spLocks noGrp="1"/>
          </p:cNvSpPr>
          <p:nvPr>
            <p:ph sz="quarter" idx="1"/>
          </p:nvPr>
        </p:nvSpPr>
        <p:spPr>
          <a:xfrm>
            <a:off x="0" y="908720"/>
            <a:ext cx="9144000" cy="5688632"/>
          </a:xfrm>
        </p:spPr>
        <p:txBody>
          <a:bodyPr>
            <a:noAutofit/>
          </a:bodyPr>
          <a:lstStyle/>
          <a:p>
            <a:r>
              <a:rPr lang="en-US" sz="2500" dirty="0" smtClean="0"/>
              <a:t>Case management of STI/RTI refers to the care of a person with an STI/RTI syndrome.</a:t>
            </a:r>
          </a:p>
          <a:p>
            <a:r>
              <a:rPr lang="en-US" sz="2500" dirty="0" smtClean="0"/>
              <a:t>The objective of effective STI/RTI case management is to cure the patient, break the chain of transmission, prevent re-infection, and avoid complications. </a:t>
            </a:r>
          </a:p>
          <a:p>
            <a:r>
              <a:rPr lang="en-US" sz="2500" dirty="0" smtClean="0"/>
              <a:t>STI/RTI case management includes:</a:t>
            </a:r>
          </a:p>
          <a:p>
            <a:pPr>
              <a:buNone/>
            </a:pPr>
            <a:r>
              <a:rPr lang="en-US" sz="2500" dirty="0" smtClean="0"/>
              <a:t>		▬ proper clinical assessment</a:t>
            </a:r>
          </a:p>
          <a:p>
            <a:pPr>
              <a:buNone/>
            </a:pPr>
            <a:r>
              <a:rPr lang="en-US" sz="2500" dirty="0" smtClean="0"/>
              <a:t>		▬ correct diagnosis</a:t>
            </a:r>
          </a:p>
          <a:p>
            <a:pPr>
              <a:buNone/>
            </a:pPr>
            <a:r>
              <a:rPr lang="en-US" sz="2500" dirty="0" smtClean="0"/>
              <a:t>		▬ prescription of appropriate medication</a:t>
            </a:r>
          </a:p>
          <a:p>
            <a:pPr>
              <a:buNone/>
            </a:pPr>
            <a:r>
              <a:rPr lang="en-US" sz="2500" dirty="0" smtClean="0"/>
              <a:t>		▬ education about risk reduction</a:t>
            </a:r>
          </a:p>
          <a:p>
            <a:pPr>
              <a:buNone/>
            </a:pPr>
            <a:r>
              <a:rPr lang="en-US" sz="2500" dirty="0" smtClean="0"/>
              <a:t>		▬ treatment compliance</a:t>
            </a:r>
          </a:p>
          <a:p>
            <a:pPr>
              <a:buNone/>
            </a:pPr>
            <a:r>
              <a:rPr lang="en-US" sz="2500" dirty="0" smtClean="0"/>
              <a:t>		▬ condom use </a:t>
            </a:r>
          </a:p>
          <a:p>
            <a:pPr>
              <a:buNone/>
            </a:pPr>
            <a:r>
              <a:rPr lang="en-US" sz="2500" dirty="0" smtClean="0"/>
              <a:t>		▬ partner management</a:t>
            </a:r>
            <a:endParaRPr lang="en-US" sz="25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Case management of STI/RTI patients</a:t>
            </a:r>
            <a:endParaRPr lang="en-US" dirty="0"/>
          </a:p>
        </p:txBody>
      </p:sp>
      <p:sp>
        <p:nvSpPr>
          <p:cNvPr id="2" name="Content Placeholder 1"/>
          <p:cNvSpPr>
            <a:spLocks noGrp="1"/>
          </p:cNvSpPr>
          <p:nvPr>
            <p:ph sz="quarter" idx="1"/>
          </p:nvPr>
        </p:nvSpPr>
        <p:spPr>
          <a:xfrm>
            <a:off x="179512" y="1600200"/>
            <a:ext cx="8586536" cy="5257800"/>
          </a:xfrm>
        </p:spPr>
        <p:txBody>
          <a:bodyPr>
            <a:normAutofit fontScale="92500" lnSpcReduction="20000"/>
          </a:bodyPr>
          <a:lstStyle/>
          <a:p>
            <a:pPr>
              <a:lnSpc>
                <a:spcPct val="150000"/>
              </a:lnSpc>
            </a:pPr>
            <a:r>
              <a:rPr lang="en-US" sz="3200" b="1" dirty="0" smtClean="0"/>
              <a:t>4Cs</a:t>
            </a:r>
          </a:p>
          <a:p>
            <a:pPr lvl="1">
              <a:buFont typeface="Wingdings" pitchFamily="2" charset="2"/>
              <a:buChar char="§"/>
            </a:pPr>
            <a:r>
              <a:rPr lang="en-US" sz="3200" b="1" dirty="0" smtClean="0"/>
              <a:t>Counselling: </a:t>
            </a:r>
            <a:r>
              <a:rPr lang="en-US" sz="3200" dirty="0" smtClean="0"/>
              <a:t>Empathize with your patient, dialogue with the </a:t>
            </a:r>
            <a:r>
              <a:rPr lang="en-US" sz="3200" dirty="0" err="1" smtClean="0"/>
              <a:t>client,discuss</a:t>
            </a:r>
            <a:r>
              <a:rPr lang="en-US" sz="3200" dirty="0" smtClean="0"/>
              <a:t> other 3 Cs, offer testing and counseling services.</a:t>
            </a:r>
          </a:p>
          <a:p>
            <a:pPr lvl="1">
              <a:buFont typeface="Wingdings" pitchFamily="2" charset="2"/>
              <a:buChar char="§"/>
            </a:pPr>
            <a:r>
              <a:rPr lang="en-US" sz="3200" b="1" dirty="0" smtClean="0"/>
              <a:t>Compliance: </a:t>
            </a:r>
            <a:r>
              <a:rPr lang="en-US" sz="3200" dirty="0" smtClean="0"/>
              <a:t>Your patient should avoid self-medication, take full course of medication and not share or keep it, and follow instructions as advised.</a:t>
            </a:r>
          </a:p>
          <a:p>
            <a:pPr lvl="1">
              <a:buFont typeface="Wingdings" pitchFamily="2" charset="2"/>
              <a:buChar char="§"/>
            </a:pPr>
            <a:r>
              <a:rPr lang="en-US" sz="3200" b="1" dirty="0" smtClean="0"/>
              <a:t>Contact tracing</a:t>
            </a:r>
            <a:r>
              <a:rPr lang="en-US" sz="3200" dirty="0" smtClean="0"/>
              <a:t>: Encourage disclosure and tell all his/her sexual partners to seek medication. </a:t>
            </a:r>
          </a:p>
          <a:p>
            <a:pPr lvl="1">
              <a:buFont typeface="Wingdings" pitchFamily="2" charset="2"/>
              <a:buChar char="§"/>
            </a:pPr>
            <a:r>
              <a:rPr lang="en-US" sz="3200" b="1" dirty="0" smtClean="0"/>
              <a:t>Condom use</a:t>
            </a:r>
            <a:r>
              <a:rPr lang="en-US" sz="3200" dirty="0" smtClean="0"/>
              <a:t>-proper/correct and consistent use, give condoms to the client, explain and demonstrate the proper use of condoms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smtClean="0"/>
              <a:t>Epidemiology of STIs/RTIs</a:t>
            </a:r>
            <a:endParaRPr lang="en-US" dirty="0"/>
          </a:p>
        </p:txBody>
      </p:sp>
      <p:sp>
        <p:nvSpPr>
          <p:cNvPr id="3" name="Content Placeholder 2"/>
          <p:cNvSpPr>
            <a:spLocks noGrp="1"/>
          </p:cNvSpPr>
          <p:nvPr>
            <p:ph sz="quarter" idx="1"/>
          </p:nvPr>
        </p:nvSpPr>
        <p:spPr>
          <a:xfrm>
            <a:off x="0" y="1124744"/>
            <a:ext cx="9144000" cy="5733256"/>
          </a:xfrm>
        </p:spPr>
        <p:txBody>
          <a:bodyPr>
            <a:normAutofit/>
          </a:bodyPr>
          <a:lstStyle/>
          <a:p>
            <a:r>
              <a:rPr lang="en-GB" dirty="0" smtClean="0"/>
              <a:t>The sub-Saharan African region is the hardest hit, with about 70% of the global number of PHIV living here. There are currently about 23 million PLHIV in the region.  The region contributes nearly the same proportion of the 3.1 million deaths and 5 million new infections globally. </a:t>
            </a:r>
            <a:endParaRPr lang="en-US" dirty="0" smtClean="0"/>
          </a:p>
          <a:p>
            <a:r>
              <a:rPr lang="en-GB" dirty="0" smtClean="0"/>
              <a:t>There are about 12 million children orphaned by AIDS in sub-Saharan Africa and the number is expected to rise, in the absence of more accessible care and treatment for the infected, as the pandemic matures. The HIV pandemic in SSA has a feminine character, with about 60% of all PLHIV being women.  South Africa has the largest absolute number of PLHIV in SSA, with an estimated 5 million; and Botswana with the highest HIV prevalence at 38%. Countries in Southern Africa have the highest relative HIV prevalence in SSA; and Uganda in the East African region has the highest prevalence at 6.4% (UNGASS, 2010).</a:t>
            </a:r>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84784"/>
            <a:ext cx="180020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Syndrome assessment</a:t>
            </a:r>
            <a:endParaRPr lang="en-US" dirty="0"/>
          </a:p>
        </p:txBody>
      </p:sp>
      <p:sp>
        <p:nvSpPr>
          <p:cNvPr id="3" name="Rectangle 2"/>
          <p:cNvSpPr/>
          <p:nvPr/>
        </p:nvSpPr>
        <p:spPr>
          <a:xfrm>
            <a:off x="251520" y="4509120"/>
            <a:ext cx="187220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Risk assessment</a:t>
            </a:r>
            <a:endParaRPr lang="en-US" dirty="0"/>
          </a:p>
        </p:txBody>
      </p:sp>
      <p:sp>
        <p:nvSpPr>
          <p:cNvPr id="4" name="Rectangle 3"/>
          <p:cNvSpPr/>
          <p:nvPr/>
        </p:nvSpPr>
        <p:spPr>
          <a:xfrm>
            <a:off x="4139952" y="1772816"/>
            <a:ext cx="16561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Diagnostic test</a:t>
            </a:r>
            <a:endParaRPr lang="en-US" dirty="0"/>
          </a:p>
        </p:txBody>
      </p:sp>
      <p:sp>
        <p:nvSpPr>
          <p:cNvPr id="5" name="Rectangle 4"/>
          <p:cNvSpPr/>
          <p:nvPr/>
        </p:nvSpPr>
        <p:spPr>
          <a:xfrm>
            <a:off x="4211960" y="4653136"/>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Screening tests</a:t>
            </a:r>
            <a:endParaRPr lang="en-US" dirty="0"/>
          </a:p>
        </p:txBody>
      </p:sp>
      <p:sp>
        <p:nvSpPr>
          <p:cNvPr id="6" name="Rectangle 5"/>
          <p:cNvSpPr/>
          <p:nvPr/>
        </p:nvSpPr>
        <p:spPr>
          <a:xfrm>
            <a:off x="2483768" y="3284984"/>
            <a:ext cx="11521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Diagnosis</a:t>
            </a:r>
            <a:endParaRPr lang="en-US" dirty="0"/>
          </a:p>
        </p:txBody>
      </p:sp>
      <p:sp>
        <p:nvSpPr>
          <p:cNvPr id="7" name="Rectangle 6"/>
          <p:cNvSpPr/>
          <p:nvPr/>
        </p:nvSpPr>
        <p:spPr>
          <a:xfrm>
            <a:off x="4067944" y="3573016"/>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Treatment </a:t>
            </a:r>
            <a:endParaRPr lang="en-US" dirty="0"/>
          </a:p>
        </p:txBody>
      </p:sp>
      <p:sp>
        <p:nvSpPr>
          <p:cNvPr id="8" name="Rectangle 7"/>
          <p:cNvSpPr/>
          <p:nvPr/>
        </p:nvSpPr>
        <p:spPr>
          <a:xfrm>
            <a:off x="5796136" y="357301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4Cs</a:t>
            </a:r>
            <a:endParaRPr lang="en-US" dirty="0"/>
          </a:p>
        </p:txBody>
      </p:sp>
      <p:sp>
        <p:nvSpPr>
          <p:cNvPr id="9" name="Up-Down Arrow 8"/>
          <p:cNvSpPr/>
          <p:nvPr/>
        </p:nvSpPr>
        <p:spPr>
          <a:xfrm>
            <a:off x="1043608" y="2708920"/>
            <a:ext cx="288032" cy="17281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2" idx="3"/>
            <a:endCxn id="6" idx="0"/>
          </p:cNvCxnSpPr>
          <p:nvPr/>
        </p:nvCxnSpPr>
        <p:spPr>
          <a:xfrm>
            <a:off x="2051720" y="2060848"/>
            <a:ext cx="100811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2"/>
          </p:cNvCxnSpPr>
          <p:nvPr/>
        </p:nvCxnSpPr>
        <p:spPr>
          <a:xfrm flipV="1">
            <a:off x="1979712" y="4149080"/>
            <a:ext cx="108012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1"/>
          </p:cNvCxnSpPr>
          <p:nvPr/>
        </p:nvCxnSpPr>
        <p:spPr>
          <a:xfrm flipH="1">
            <a:off x="2627784" y="2132856"/>
            <a:ext cx="151216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1"/>
          </p:cNvCxnSpPr>
          <p:nvPr/>
        </p:nvCxnSpPr>
        <p:spPr>
          <a:xfrm flipH="1" flipV="1">
            <a:off x="2627784" y="4581128"/>
            <a:ext cx="1584176"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a:off x="5436096" y="3789040"/>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04248" y="2564904"/>
            <a:ext cx="2123728"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Compliance</a:t>
            </a:r>
          </a:p>
          <a:p>
            <a:pPr algn="ctr"/>
            <a:r>
              <a:rPr lang="en-US" dirty="0" smtClean="0"/>
              <a:t>Contact tracing</a:t>
            </a:r>
          </a:p>
          <a:p>
            <a:pPr algn="ctr"/>
            <a:r>
              <a:rPr lang="en-US" dirty="0" smtClean="0"/>
              <a:t>Condom use</a:t>
            </a:r>
          </a:p>
          <a:p>
            <a:pPr algn="ctr"/>
            <a:r>
              <a:rPr lang="en-US" dirty="0" smtClean="0"/>
              <a:t>Counseling </a:t>
            </a:r>
            <a:endParaRPr lang="en-US" dirty="0"/>
          </a:p>
        </p:txBody>
      </p:sp>
      <p:sp>
        <p:nvSpPr>
          <p:cNvPr id="54" name="Notched Right Arrow 53"/>
          <p:cNvSpPr/>
          <p:nvPr/>
        </p:nvSpPr>
        <p:spPr>
          <a:xfrm>
            <a:off x="6444208" y="3789040"/>
            <a:ext cx="288032"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a:off x="3707904" y="3717032"/>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management of STI/RTI patients cont</a:t>
            </a:r>
            <a:endParaRPr lang="en-US" dirty="0"/>
          </a:p>
        </p:txBody>
      </p:sp>
      <p:sp>
        <p:nvSpPr>
          <p:cNvPr id="3" name="Content Placeholder 2"/>
          <p:cNvSpPr>
            <a:spLocks noGrp="1"/>
          </p:cNvSpPr>
          <p:nvPr>
            <p:ph sz="quarter" idx="1"/>
          </p:nvPr>
        </p:nvSpPr>
        <p:spPr>
          <a:xfrm>
            <a:off x="251520" y="1340768"/>
            <a:ext cx="8435280" cy="5517232"/>
          </a:xfrm>
        </p:spPr>
        <p:txBody>
          <a:bodyPr>
            <a:normAutofit lnSpcReduction="10000"/>
          </a:bodyPr>
          <a:lstStyle/>
          <a:p>
            <a:r>
              <a:rPr lang="en-US" sz="2800" dirty="0" smtClean="0"/>
              <a:t>When the healthcare provider is offering counseling ,he/she should check whether the client knows:-</a:t>
            </a:r>
          </a:p>
          <a:p>
            <a:pPr lvl="2">
              <a:buFont typeface="Wingdings 2" pitchFamily="18" charset="2"/>
              <a:buChar char="P"/>
            </a:pPr>
            <a:r>
              <a:rPr lang="en-US" sz="2800" dirty="0" smtClean="0"/>
              <a:t>The nature of the infection and possible complications, including increased risk of contracting or transmitting HIV </a:t>
            </a:r>
          </a:p>
          <a:p>
            <a:pPr lvl="2">
              <a:buFont typeface="Wingdings 2" pitchFamily="18" charset="2"/>
              <a:buChar char="P"/>
            </a:pPr>
            <a:r>
              <a:rPr lang="en-US" sz="2800" dirty="0" smtClean="0"/>
              <a:t>How the client became infected </a:t>
            </a:r>
          </a:p>
          <a:p>
            <a:pPr lvl="2">
              <a:buFont typeface="Wingdings 2" pitchFamily="18" charset="2"/>
              <a:buChar char="P"/>
            </a:pPr>
            <a:r>
              <a:rPr lang="en-US" sz="2800" dirty="0" smtClean="0"/>
              <a:t>The possibility of asymptomatic infection, particularly in women </a:t>
            </a:r>
          </a:p>
          <a:p>
            <a:pPr lvl="2">
              <a:buFont typeface="Wingdings 2" pitchFamily="18" charset="2"/>
              <a:buChar char="P"/>
            </a:pPr>
            <a:r>
              <a:rPr lang="en-US" sz="2800" dirty="0" smtClean="0"/>
              <a:t>The importance of treatment compliance to ensure cure </a:t>
            </a:r>
          </a:p>
          <a:p>
            <a:pPr lvl="2">
              <a:buFont typeface="Wingdings 2" pitchFamily="18" charset="2"/>
              <a:buChar char="P"/>
            </a:pPr>
            <a:r>
              <a:rPr lang="en-US" sz="2800" dirty="0" smtClean="0"/>
              <a:t>The importance of abstinence from unsafe sex </a:t>
            </a:r>
          </a:p>
          <a:p>
            <a:pPr lvl="2">
              <a:buFont typeface="Wingdings 2" pitchFamily="18" charset="2"/>
              <a:buChar char="P"/>
            </a:pPr>
            <a:r>
              <a:rPr lang="en-US" sz="2800" dirty="0" smtClean="0"/>
              <a:t>The importance of changing sexual </a:t>
            </a:r>
            <a:r>
              <a:rPr lang="en-US" sz="2800" dirty="0" err="1" smtClean="0"/>
              <a:t>behaviour</a:t>
            </a:r>
            <a:r>
              <a:rPr lang="en-US" sz="2800" dirty="0" smtClean="0"/>
              <a:t> and how to avoid engaging in risky practices and how to cope with a situation that may lead to unsafe practices </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management of STI/RTI patients cont</a:t>
            </a:r>
            <a:endParaRPr lang="en-US" dirty="0"/>
          </a:p>
        </p:txBody>
      </p:sp>
      <p:sp>
        <p:nvSpPr>
          <p:cNvPr id="3" name="Content Placeholder 2"/>
          <p:cNvSpPr>
            <a:spLocks noGrp="1"/>
          </p:cNvSpPr>
          <p:nvPr>
            <p:ph sz="quarter" idx="1"/>
          </p:nvPr>
        </p:nvSpPr>
        <p:spPr>
          <a:xfrm>
            <a:off x="914400" y="1700808"/>
            <a:ext cx="7772400" cy="4318992"/>
          </a:xfrm>
        </p:spPr>
        <p:txBody>
          <a:bodyPr/>
          <a:lstStyle/>
          <a:p>
            <a:pPr>
              <a:buFont typeface="Wingdings 2" pitchFamily="18" charset="2"/>
              <a:buChar char="P"/>
            </a:pPr>
            <a:r>
              <a:rPr lang="en-US" sz="3600" dirty="0" smtClean="0"/>
              <a:t>The need to return for the follow-up visit </a:t>
            </a:r>
          </a:p>
          <a:p>
            <a:pPr>
              <a:buFont typeface="Wingdings 2" pitchFamily="18" charset="2"/>
              <a:buChar char="P"/>
            </a:pPr>
            <a:r>
              <a:rPr lang="en-US" sz="3600" dirty="0" smtClean="0"/>
              <a:t>How to use a condom </a:t>
            </a:r>
          </a:p>
          <a:p>
            <a:pPr>
              <a:buFont typeface="Wingdings 2" pitchFamily="18" charset="2"/>
              <a:buChar char="P"/>
            </a:pPr>
            <a:r>
              <a:rPr lang="en-US" sz="3600" dirty="0" smtClean="0"/>
              <a:t>The importance of partner notification and treatment </a:t>
            </a:r>
          </a:p>
          <a:p>
            <a:pPr>
              <a:buFont typeface="Wingdings 2" pitchFamily="18" charset="2"/>
              <a:buChar char="P"/>
            </a:pPr>
            <a:r>
              <a:rPr lang="en-US" sz="3600" dirty="0" smtClean="0"/>
              <a:t>Conducting a test for HIV infection and </a:t>
            </a:r>
            <a:r>
              <a:rPr lang="en-US" sz="3600" dirty="0" err="1" smtClean="0"/>
              <a:t>counselling</a:t>
            </a:r>
            <a:r>
              <a:rPr lang="en-US" sz="3600" dirty="0" smtClean="0"/>
              <a:t>, when information is provided </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Component of case management</a:t>
            </a:r>
            <a:endParaRPr lang="en-US" dirty="0"/>
          </a:p>
        </p:txBody>
      </p:sp>
      <p:sp>
        <p:nvSpPr>
          <p:cNvPr id="2" name="Content Placeholder 1"/>
          <p:cNvSpPr>
            <a:spLocks noGrp="1"/>
          </p:cNvSpPr>
          <p:nvPr>
            <p:ph sz="quarter" idx="1"/>
          </p:nvPr>
        </p:nvSpPr>
        <p:spPr/>
        <p:txBody>
          <a:bodyPr>
            <a:normAutofit/>
          </a:bodyPr>
          <a:lstStyle/>
          <a:p>
            <a:pPr>
              <a:lnSpc>
                <a:spcPct val="200000"/>
              </a:lnSpc>
            </a:pPr>
            <a:r>
              <a:rPr lang="en-US" dirty="0" smtClean="0"/>
              <a:t>Clinical assessment based on appropriate history taking</a:t>
            </a:r>
          </a:p>
          <a:p>
            <a:pPr>
              <a:lnSpc>
                <a:spcPct val="200000"/>
              </a:lnSpc>
            </a:pPr>
            <a:r>
              <a:rPr lang="en-US" dirty="0" smtClean="0"/>
              <a:t>Physical examination</a:t>
            </a:r>
          </a:p>
          <a:p>
            <a:pPr>
              <a:lnSpc>
                <a:spcPct val="200000"/>
              </a:lnSpc>
            </a:pPr>
            <a:r>
              <a:rPr lang="en-US" dirty="0" smtClean="0"/>
              <a:t>Syndromic classification</a:t>
            </a:r>
          </a:p>
          <a:p>
            <a:pPr>
              <a:lnSpc>
                <a:spcPct val="200000"/>
              </a:lnSpc>
            </a:pPr>
            <a:r>
              <a:rPr lang="en-US" dirty="0" smtClean="0"/>
              <a:t>Specific syndromic treatment</a:t>
            </a:r>
          </a:p>
          <a:p>
            <a:pPr>
              <a:lnSpc>
                <a:spcPct val="200000"/>
              </a:lnSpc>
            </a:pPr>
            <a:r>
              <a:rPr lang="en-US" dirty="0" smtClean="0"/>
              <a:t>Education/counselling</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Taking </a:t>
            </a:r>
            <a:endParaRPr lang="en-US" dirty="0"/>
          </a:p>
        </p:txBody>
      </p:sp>
      <p:sp>
        <p:nvSpPr>
          <p:cNvPr id="3" name="Content Placeholder 2"/>
          <p:cNvSpPr>
            <a:spLocks noGrp="1"/>
          </p:cNvSpPr>
          <p:nvPr>
            <p:ph sz="quarter" idx="1"/>
          </p:nvPr>
        </p:nvSpPr>
        <p:spPr>
          <a:xfrm>
            <a:off x="179512" y="1447800"/>
            <a:ext cx="8507288" cy="5149552"/>
          </a:xfrm>
        </p:spPr>
        <p:txBody>
          <a:bodyPr>
            <a:normAutofit/>
          </a:bodyPr>
          <a:lstStyle/>
          <a:p>
            <a:r>
              <a:rPr lang="en-US" dirty="0" smtClean="0"/>
              <a:t>Components of History taking for STI/RTI client:-</a:t>
            </a:r>
          </a:p>
          <a:p>
            <a:pPr marL="514350" indent="-514350">
              <a:buFont typeface="+mj-lt"/>
              <a:buAutoNum type="arabicPeriod"/>
            </a:pPr>
            <a:r>
              <a:rPr lang="en-US" b="1" dirty="0" smtClean="0"/>
              <a:t>Socio-demographic data</a:t>
            </a:r>
            <a:r>
              <a:rPr lang="en-US" dirty="0" smtClean="0"/>
              <a:t>-name, age, </a:t>
            </a:r>
            <a:r>
              <a:rPr lang="en-US" dirty="0" err="1" smtClean="0"/>
              <a:t>sex,adress,marital</a:t>
            </a:r>
            <a:r>
              <a:rPr lang="en-US" dirty="0" smtClean="0"/>
              <a:t> status, occupation and workplace </a:t>
            </a:r>
            <a:r>
              <a:rPr lang="en-US" dirty="0" err="1" smtClean="0"/>
              <a:t>location,religion</a:t>
            </a:r>
            <a:r>
              <a:rPr lang="en-US" dirty="0" smtClean="0"/>
              <a:t> etc</a:t>
            </a:r>
          </a:p>
          <a:p>
            <a:pPr marL="514350" indent="-514350">
              <a:buFont typeface="+mj-lt"/>
              <a:buAutoNum type="arabicPeriod"/>
            </a:pPr>
            <a:r>
              <a:rPr lang="en-US" b="1" dirty="0" smtClean="0"/>
              <a:t>Chief complaints</a:t>
            </a:r>
            <a:r>
              <a:rPr lang="en-US" dirty="0" smtClean="0"/>
              <a:t>-should be in client’s own words</a:t>
            </a:r>
          </a:p>
          <a:p>
            <a:pPr marL="514350" indent="-514350">
              <a:buFont typeface="+mj-lt"/>
              <a:buAutoNum type="arabicPeriod"/>
            </a:pPr>
            <a:r>
              <a:rPr lang="en-US" b="1" dirty="0" smtClean="0"/>
              <a:t>History of Presenting illness</a:t>
            </a:r>
            <a:r>
              <a:rPr lang="en-US" dirty="0" smtClean="0"/>
              <a:t>-presenting symptoms ,their duration and their progression; presumed time of infection; medication taken for the illness, self-administered or prescribed.</a:t>
            </a:r>
          </a:p>
          <a:p>
            <a:pPr marL="514350" indent="-514350">
              <a:buFont typeface="+mj-lt"/>
              <a:buAutoNum type="arabicPeriod"/>
            </a:pPr>
            <a:r>
              <a:rPr lang="en-US" b="1" dirty="0" smtClean="0"/>
              <a:t>Medical/surgical history</a:t>
            </a:r>
            <a:r>
              <a:rPr lang="en-US" dirty="0" smtClean="0"/>
              <a:t>-past STI, previous signs, when, duration, how were treated and outcome. Other major </a:t>
            </a:r>
            <a:r>
              <a:rPr lang="en-US" dirty="0" err="1" smtClean="0"/>
              <a:t>illneses-type,when</a:t>
            </a:r>
            <a:r>
              <a:rPr lang="en-US" dirty="0" smtClean="0"/>
              <a:t>, duration, treatment and </a:t>
            </a:r>
            <a:r>
              <a:rPr lang="en-US" dirty="0" err="1" smtClean="0"/>
              <a:t>outcome;drug</a:t>
            </a:r>
            <a:r>
              <a:rPr lang="en-US" dirty="0" smtClean="0"/>
              <a:t> </a:t>
            </a:r>
            <a:r>
              <a:rPr lang="en-US" dirty="0" err="1" smtClean="0"/>
              <a:t>allergies,history</a:t>
            </a:r>
            <a:r>
              <a:rPr lang="en-US" dirty="0" smtClean="0"/>
              <a:t> of blood </a:t>
            </a:r>
            <a:r>
              <a:rPr lang="en-US" dirty="0" err="1" smtClean="0"/>
              <a:t>transfusion,intravenous</a:t>
            </a:r>
            <a:r>
              <a:rPr lang="en-US" dirty="0" smtClean="0"/>
              <a:t> drug use</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634082"/>
          </a:xfrm>
        </p:spPr>
        <p:txBody>
          <a:bodyPr>
            <a:normAutofit fontScale="90000"/>
          </a:bodyPr>
          <a:lstStyle/>
          <a:p>
            <a:r>
              <a:rPr lang="en-US" b="1" dirty="0" smtClean="0"/>
              <a:t>History Taking  cont’</a:t>
            </a:r>
            <a:endParaRPr lang="en-US" dirty="0"/>
          </a:p>
        </p:txBody>
      </p:sp>
      <p:sp>
        <p:nvSpPr>
          <p:cNvPr id="3" name="Content Placeholder 2"/>
          <p:cNvSpPr>
            <a:spLocks noGrp="1"/>
          </p:cNvSpPr>
          <p:nvPr>
            <p:ph sz="quarter" idx="1"/>
          </p:nvPr>
        </p:nvSpPr>
        <p:spPr>
          <a:xfrm>
            <a:off x="0" y="836712"/>
            <a:ext cx="9144000" cy="6021288"/>
          </a:xfrm>
        </p:spPr>
        <p:txBody>
          <a:bodyPr>
            <a:noAutofit/>
          </a:bodyPr>
          <a:lstStyle/>
          <a:p>
            <a:pPr marL="560070" indent="-514350">
              <a:buFont typeface="+mj-lt"/>
              <a:buAutoNum type="arabicPeriod" startAt="5"/>
            </a:pPr>
            <a:r>
              <a:rPr lang="en-US" sz="2700" b="1" dirty="0" smtClean="0"/>
              <a:t>Female’s obstetrical and gynecology history</a:t>
            </a:r>
            <a:r>
              <a:rPr lang="en-US" sz="2700" dirty="0" smtClean="0"/>
              <a:t>-parity and outcome, date of last normal menstrual period, history of contraceptive use including types and duration, pain and bleeding during sexual intercourse, menstrual flow-irregular, painful, heavy or scanty; unusual vaginal discharge; Number of children with their ages from the youngest to oldest; Number of abortions with ages of gestation in order of occurrence</a:t>
            </a:r>
          </a:p>
          <a:p>
            <a:pPr marL="514350" indent="-514350">
              <a:buFont typeface="+mj-lt"/>
              <a:buAutoNum type="arabicPeriod" startAt="5"/>
            </a:pPr>
            <a:r>
              <a:rPr lang="en-US" sz="2700" b="1" dirty="0" smtClean="0"/>
              <a:t>Sexual history</a:t>
            </a:r>
            <a:r>
              <a:rPr lang="en-US" sz="2700" dirty="0" smtClean="0"/>
              <a:t>-STI risk factors, last sexual intercourse-date, casual or regular partner, type of intercourse-anal, vaginal, oral; condom use; number of sexual partners in the last three months; recent sexual contact who may be source of the infection or who may have become infected through later sexual contact; sexual contact at any time with partner known to have a STI including HIV-AIDS; sexual orientation.</a:t>
            </a:r>
            <a:endParaRPr lang="en-US" sz="27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Taking  cont’</a:t>
            </a:r>
            <a:endParaRPr lang="en-US" dirty="0"/>
          </a:p>
        </p:txBody>
      </p:sp>
      <p:sp>
        <p:nvSpPr>
          <p:cNvPr id="3" name="Content Placeholder 2"/>
          <p:cNvSpPr>
            <a:spLocks noGrp="1"/>
          </p:cNvSpPr>
          <p:nvPr>
            <p:ph sz="quarter" idx="1"/>
          </p:nvPr>
        </p:nvSpPr>
        <p:spPr>
          <a:xfrm>
            <a:off x="914400" y="1700808"/>
            <a:ext cx="7772400" cy="4318992"/>
          </a:xfrm>
        </p:spPr>
        <p:txBody>
          <a:bodyPr>
            <a:normAutofit/>
          </a:bodyPr>
          <a:lstStyle/>
          <a:p>
            <a:pPr marL="514350" indent="-514350">
              <a:buFont typeface="+mj-lt"/>
              <a:buAutoNum type="arabicPeriod" startAt="7"/>
            </a:pPr>
            <a:r>
              <a:rPr lang="en-US" sz="3200" b="1" dirty="0" smtClean="0"/>
              <a:t>Possible HIV infection</a:t>
            </a:r>
            <a:r>
              <a:rPr lang="en-US" sz="3200" dirty="0" smtClean="0"/>
              <a:t>-persistent fever and chills; drenching night sweats; fatigue and lethargy; involuntary weight loss; persistent generalized lymphadenopathy; chronic cough; chronic or recurrent diarrhea; skin conditions such as persistent pruritis, herpes zoster, Kaposi's sarcoma</a:t>
            </a:r>
            <a:endParaRPr lang="en-US" sz="3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History Taking  questioning techniques</a:t>
            </a:r>
            <a:endParaRPr lang="en-US" dirty="0"/>
          </a:p>
        </p:txBody>
      </p:sp>
      <p:sp>
        <p:nvSpPr>
          <p:cNvPr id="3" name="Content Placeholder 2"/>
          <p:cNvSpPr>
            <a:spLocks noGrp="1"/>
          </p:cNvSpPr>
          <p:nvPr>
            <p:ph sz="quarter" idx="1"/>
          </p:nvPr>
        </p:nvSpPr>
        <p:spPr>
          <a:xfrm>
            <a:off x="395536" y="1700808"/>
            <a:ext cx="8748464" cy="5157192"/>
          </a:xfrm>
        </p:spPr>
        <p:txBody>
          <a:bodyPr>
            <a:noAutofit/>
          </a:bodyPr>
          <a:lstStyle/>
          <a:p>
            <a:pPr>
              <a:buNone/>
            </a:pPr>
            <a:r>
              <a:rPr lang="en-US" sz="3200" b="1" i="1" dirty="0" smtClean="0"/>
              <a:t>A)Questioning technique </a:t>
            </a:r>
          </a:p>
          <a:p>
            <a:r>
              <a:rPr lang="en-US" sz="3200" dirty="0" smtClean="0"/>
              <a:t>Begin by asking open-ended questions which allow the patient to express his/her problems. </a:t>
            </a:r>
          </a:p>
          <a:p>
            <a:r>
              <a:rPr lang="en-US" sz="3200" dirty="0" smtClean="0"/>
              <a:t>Close-ended questions should be used at the end to clarify issues as necessary</a:t>
            </a:r>
          </a:p>
          <a:p>
            <a:pPr>
              <a:buNone/>
            </a:pPr>
            <a:endParaRPr lang="en-US" sz="2400" i="1"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Taking  cont’</a:t>
            </a:r>
            <a:endParaRPr lang="en-US" dirty="0"/>
          </a:p>
        </p:txBody>
      </p:sp>
      <p:sp>
        <p:nvSpPr>
          <p:cNvPr id="3" name="Content Placeholder 2"/>
          <p:cNvSpPr>
            <a:spLocks noGrp="1"/>
          </p:cNvSpPr>
          <p:nvPr>
            <p:ph sz="quarter" idx="1"/>
          </p:nvPr>
        </p:nvSpPr>
        <p:spPr/>
        <p:txBody>
          <a:bodyPr>
            <a:normAutofit/>
          </a:bodyPr>
          <a:lstStyle/>
          <a:p>
            <a:r>
              <a:rPr lang="en-US" sz="3200" dirty="0" smtClean="0"/>
              <a:t>When you are taking history from a STI client ,remember to gather more information about:-</a:t>
            </a:r>
          </a:p>
          <a:p>
            <a:pPr lvl="2">
              <a:buFont typeface="Wingdings 2" pitchFamily="18" charset="2"/>
              <a:buChar char="R"/>
            </a:pPr>
            <a:r>
              <a:rPr lang="en-US" sz="3200" dirty="0" smtClean="0"/>
              <a:t>Exposure </a:t>
            </a:r>
          </a:p>
          <a:p>
            <a:pPr lvl="2">
              <a:buFont typeface="Wingdings 2" pitchFamily="18" charset="2"/>
              <a:buChar char="R"/>
            </a:pPr>
            <a:r>
              <a:rPr lang="en-US" sz="3200" dirty="0" smtClean="0"/>
              <a:t>Acquisition of the infection</a:t>
            </a:r>
          </a:p>
          <a:p>
            <a:pPr lvl="2">
              <a:buFont typeface="Wingdings 2" pitchFamily="18" charset="2"/>
              <a:buChar char="R"/>
            </a:pPr>
            <a:r>
              <a:rPr lang="en-US" sz="3200" dirty="0" smtClean="0"/>
              <a:t>Duration of infectivity</a:t>
            </a:r>
          </a:p>
          <a:p>
            <a:pPr lvl="2">
              <a:buFont typeface="Wingdings 2" pitchFamily="18" charset="2"/>
              <a:buChar char="R"/>
            </a:pPr>
            <a:r>
              <a:rPr lang="en-US" sz="3200" dirty="0" smtClean="0"/>
              <a:t>Persistence and infectivity of the infection</a:t>
            </a:r>
          </a:p>
          <a:p>
            <a:pPr lvl="2">
              <a:buFont typeface="Wingdings 2" pitchFamily="18" charset="2"/>
              <a:buChar char="R"/>
            </a:pPr>
            <a:r>
              <a:rPr lang="en-US" sz="3200" dirty="0" smtClean="0"/>
              <a:t>Intervention points </a:t>
            </a:r>
            <a:endParaRPr lang="en-US" sz="3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b="1" dirty="0" smtClean="0"/>
              <a:t>Physical Examination </a:t>
            </a:r>
            <a:endParaRPr lang="en-US" dirty="0"/>
          </a:p>
        </p:txBody>
      </p:sp>
      <p:sp>
        <p:nvSpPr>
          <p:cNvPr id="3" name="Content Placeholder 2"/>
          <p:cNvSpPr>
            <a:spLocks noGrp="1"/>
          </p:cNvSpPr>
          <p:nvPr>
            <p:ph sz="quarter" idx="1"/>
          </p:nvPr>
        </p:nvSpPr>
        <p:spPr>
          <a:xfrm>
            <a:off x="0" y="764704"/>
            <a:ext cx="9144000" cy="5832648"/>
          </a:xfrm>
        </p:spPr>
        <p:txBody>
          <a:bodyPr>
            <a:normAutofit lnSpcReduction="10000"/>
          </a:bodyPr>
          <a:lstStyle/>
          <a:p>
            <a:pPr>
              <a:buNone/>
            </a:pPr>
            <a:r>
              <a:rPr lang="en-US" sz="2800" b="1" dirty="0" smtClean="0"/>
              <a:t>A).Genital Examination: Males</a:t>
            </a:r>
            <a:endParaRPr lang="en-US" dirty="0" smtClean="0"/>
          </a:p>
          <a:p>
            <a:r>
              <a:rPr lang="en-US" b="1" dirty="0" smtClean="0"/>
              <a:t>General examination</a:t>
            </a:r>
            <a:r>
              <a:rPr lang="en-US" dirty="0" smtClean="0"/>
              <a:t>: an inspection of the skin is carried out and any rash, sores, lumps, warts and discoloration are noted. Then palpation is carried out to determine the presence of enlargement of lymph nodes in the anterior and posterior cervical region, </a:t>
            </a:r>
            <a:r>
              <a:rPr lang="en-US" dirty="0" err="1" smtClean="0"/>
              <a:t>submental</a:t>
            </a:r>
            <a:r>
              <a:rPr lang="en-US" dirty="0" smtClean="0"/>
              <a:t>, </a:t>
            </a:r>
            <a:r>
              <a:rPr lang="en-US" dirty="0" err="1" smtClean="0"/>
              <a:t>suboccipital</a:t>
            </a:r>
            <a:r>
              <a:rPr lang="en-US" dirty="0" smtClean="0"/>
              <a:t>, </a:t>
            </a:r>
            <a:r>
              <a:rPr lang="en-US" dirty="0" err="1" smtClean="0"/>
              <a:t>axillary</a:t>
            </a:r>
            <a:r>
              <a:rPr lang="en-US" dirty="0" smtClean="0"/>
              <a:t> and </a:t>
            </a:r>
            <a:r>
              <a:rPr lang="en-US" dirty="0" err="1" smtClean="0"/>
              <a:t>epitrochlear</a:t>
            </a:r>
            <a:r>
              <a:rPr lang="en-US" dirty="0" smtClean="0"/>
              <a:t> areas ;</a:t>
            </a:r>
            <a:r>
              <a:rPr lang="en-US" sz="2800" dirty="0" smtClean="0"/>
              <a:t> hair and skin, the palms and soles, </a:t>
            </a:r>
            <a:r>
              <a:rPr lang="en-US" sz="2800" dirty="0" err="1" smtClean="0"/>
              <a:t>preauricularand</a:t>
            </a:r>
            <a:r>
              <a:rPr lang="en-US" sz="2800" dirty="0" smtClean="0"/>
              <a:t> </a:t>
            </a:r>
            <a:r>
              <a:rPr lang="en-US" sz="2800" dirty="0" err="1" smtClean="0"/>
              <a:t>epitrochlearlymph</a:t>
            </a:r>
            <a:r>
              <a:rPr lang="en-US" sz="2800" dirty="0" smtClean="0"/>
              <a:t> nodes, eyes, mouth, abdomen, and inguinal lymph nodes.</a:t>
            </a:r>
            <a:endParaRPr lang="en-US" dirty="0" smtClean="0"/>
          </a:p>
          <a:p>
            <a:r>
              <a:rPr lang="en-US" b="1" dirty="0" smtClean="0"/>
              <a:t>Examination of the oral </a:t>
            </a:r>
            <a:r>
              <a:rPr lang="en-US" b="1" dirty="0" err="1" smtClean="0"/>
              <a:t>cavity</a:t>
            </a:r>
            <a:r>
              <a:rPr lang="en-US" dirty="0" err="1" smtClean="0"/>
              <a:t>:The</a:t>
            </a:r>
            <a:r>
              <a:rPr lang="en-US" dirty="0" smtClean="0"/>
              <a:t> oral cavity should be carefully </a:t>
            </a:r>
            <a:r>
              <a:rPr lang="en-US" dirty="0" err="1" smtClean="0"/>
              <a:t>visualised</a:t>
            </a:r>
            <a:r>
              <a:rPr lang="en-US" dirty="0" smtClean="0"/>
              <a:t> with a torch for ulcers, </a:t>
            </a:r>
            <a:r>
              <a:rPr lang="en-US" dirty="0" err="1" smtClean="0"/>
              <a:t>candidiasis</a:t>
            </a:r>
            <a:r>
              <a:rPr lang="en-US" dirty="0" smtClean="0"/>
              <a:t>, </a:t>
            </a:r>
            <a:r>
              <a:rPr lang="en-US" dirty="0" err="1" smtClean="0"/>
              <a:t>leukoplakia</a:t>
            </a:r>
            <a:r>
              <a:rPr lang="en-US" dirty="0" smtClean="0"/>
              <a:t>, gingivitis, and lumps </a:t>
            </a:r>
          </a:p>
          <a:p>
            <a:r>
              <a:rPr lang="en-US" b="1" dirty="0" smtClean="0"/>
              <a:t>Examination of the penis</a:t>
            </a:r>
            <a:r>
              <a:rPr lang="en-US" dirty="0" smtClean="0"/>
              <a:t>: first the foreskin should be retracted to look for redness, rash, discharge, warts and ulcers on the </a:t>
            </a:r>
            <a:r>
              <a:rPr lang="en-US" dirty="0" err="1" smtClean="0"/>
              <a:t>glans</a:t>
            </a:r>
            <a:r>
              <a:rPr lang="en-US" dirty="0" smtClean="0"/>
              <a:t> penis, then the urethra should be milked for discharge if an obvious urethral discharge is not seen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dirty="0" smtClean="0"/>
              <a:t>Epidemiology of STIs/RTIs</a:t>
            </a:r>
            <a:endParaRPr lang="en-US" dirty="0"/>
          </a:p>
        </p:txBody>
      </p:sp>
      <p:sp>
        <p:nvSpPr>
          <p:cNvPr id="3" name="Content Placeholder 2"/>
          <p:cNvSpPr>
            <a:spLocks noGrp="1"/>
          </p:cNvSpPr>
          <p:nvPr>
            <p:ph sz="quarter" idx="1"/>
          </p:nvPr>
        </p:nvSpPr>
        <p:spPr>
          <a:xfrm>
            <a:off x="0" y="764704"/>
            <a:ext cx="9144000" cy="5832648"/>
          </a:xfrm>
        </p:spPr>
        <p:txBody>
          <a:bodyPr>
            <a:normAutofit lnSpcReduction="10000"/>
          </a:bodyPr>
          <a:lstStyle/>
          <a:p>
            <a:r>
              <a:rPr lang="en-GB" dirty="0" smtClean="0"/>
              <a:t>After index case reported in 1984, Kenya experienced a rapid spread of HIV throughout the country. The epidemic peaked in 1995-1996 with the prevalence estimated at 10.5% at the time (NASCOP 2012 Kenya AIDS epidemic update 2011)</a:t>
            </a:r>
          </a:p>
          <a:p>
            <a:r>
              <a:rPr lang="en-US" dirty="0" smtClean="0"/>
              <a:t>HIV prevalence was significantly higher among women than men aged 20–29 years and 35–39 </a:t>
            </a:r>
            <a:r>
              <a:rPr lang="en-US" dirty="0" err="1" smtClean="0"/>
              <a:t>years.The</a:t>
            </a:r>
            <a:r>
              <a:rPr lang="en-US" dirty="0" smtClean="0"/>
              <a:t> highest prevalence among women was among those aged 35–39 years and 45–49 years among men.(KAIS,2012)</a:t>
            </a:r>
          </a:p>
          <a:p>
            <a:r>
              <a:rPr lang="en-US" dirty="0" smtClean="0"/>
              <a:t>HIV prevalence peaked at age group 45–49 years among both women and men and therea.er declined with increasing age.(KAIS,2012).</a:t>
            </a:r>
          </a:p>
          <a:p>
            <a:r>
              <a:rPr lang="en-US" dirty="0" smtClean="0"/>
              <a:t>Among youth aged 15–24 years, HIV prevalence was higher among women than men from the age of 17 years. Among women, HIV increased linearly with increasing age, with the highest increase between the ages of 22 and 23 years. Among men, HIV remained low and stable until aged 24 years.(KAIS,2012)</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Examination </a:t>
            </a:r>
            <a:endParaRPr lang="en-US" dirty="0"/>
          </a:p>
        </p:txBody>
      </p:sp>
      <p:sp>
        <p:nvSpPr>
          <p:cNvPr id="3" name="Content Placeholder 2"/>
          <p:cNvSpPr>
            <a:spLocks noGrp="1"/>
          </p:cNvSpPr>
          <p:nvPr>
            <p:ph sz="quarter" idx="1"/>
          </p:nvPr>
        </p:nvSpPr>
        <p:spPr/>
        <p:txBody>
          <a:bodyPr/>
          <a:lstStyle/>
          <a:p>
            <a:r>
              <a:rPr lang="en-US" sz="3200" b="1" dirty="0" smtClean="0"/>
              <a:t>Examination of the scrotum and testes for swelling and/or pain</a:t>
            </a:r>
            <a:r>
              <a:rPr lang="en-US" sz="3200" dirty="0" smtClean="0"/>
              <a:t>: Both the scrotum and testes should be carefully palpated with the aim of ruling out any swelling and pain. </a:t>
            </a:r>
          </a:p>
          <a:p>
            <a:r>
              <a:rPr lang="en-US" sz="3200" b="1" dirty="0" smtClean="0"/>
              <a:t>Examination of the inguinal and femoral triangle lymph nodes</a:t>
            </a:r>
            <a:r>
              <a:rPr lang="en-US" sz="3200" dirty="0" smtClean="0"/>
              <a:t>: The inguinal areas and the femoral triangles should be palpated to check for lymphadenopathy or lymphadenitis. </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b="1" dirty="0" smtClean="0"/>
              <a:t>Physical Examination </a:t>
            </a:r>
            <a:endParaRPr lang="en-US" dirty="0"/>
          </a:p>
        </p:txBody>
      </p:sp>
      <p:sp>
        <p:nvSpPr>
          <p:cNvPr id="3" name="Content Placeholder 2"/>
          <p:cNvSpPr>
            <a:spLocks noGrp="1"/>
          </p:cNvSpPr>
          <p:nvPr>
            <p:ph sz="quarter" idx="1"/>
          </p:nvPr>
        </p:nvSpPr>
        <p:spPr>
          <a:xfrm>
            <a:off x="0" y="980728"/>
            <a:ext cx="9144000" cy="5877272"/>
          </a:xfrm>
        </p:spPr>
        <p:txBody>
          <a:bodyPr>
            <a:normAutofit fontScale="92500" lnSpcReduction="10000"/>
          </a:bodyPr>
          <a:lstStyle/>
          <a:p>
            <a:pPr>
              <a:buNone/>
            </a:pPr>
            <a:r>
              <a:rPr lang="en-US" sz="2800" b="1" dirty="0" smtClean="0"/>
              <a:t>B).Genital Examination: Females</a:t>
            </a:r>
            <a:endParaRPr lang="en-US" dirty="0" smtClean="0"/>
          </a:p>
          <a:p>
            <a:r>
              <a:rPr lang="en-US" b="1" dirty="0" smtClean="0"/>
              <a:t>General examination</a:t>
            </a:r>
            <a:r>
              <a:rPr lang="en-US" dirty="0" smtClean="0"/>
              <a:t>: an inspection of the skin is carried out and any rash, sores, lumps, warts and discoloration are noted. Then palpation is carried out to determine the presence of enlargement of lymph nodes in the anterior and posterior cervical region, </a:t>
            </a:r>
            <a:r>
              <a:rPr lang="en-US" dirty="0" err="1" smtClean="0"/>
              <a:t>submental</a:t>
            </a:r>
            <a:r>
              <a:rPr lang="en-US" dirty="0" smtClean="0"/>
              <a:t>, </a:t>
            </a:r>
            <a:r>
              <a:rPr lang="en-US" dirty="0" err="1" smtClean="0"/>
              <a:t>suboccipital</a:t>
            </a:r>
            <a:r>
              <a:rPr lang="en-US" dirty="0" smtClean="0"/>
              <a:t>, </a:t>
            </a:r>
            <a:r>
              <a:rPr lang="en-US" dirty="0" err="1" smtClean="0"/>
              <a:t>axillary</a:t>
            </a:r>
            <a:r>
              <a:rPr lang="en-US" dirty="0" smtClean="0"/>
              <a:t> and </a:t>
            </a:r>
            <a:r>
              <a:rPr lang="en-US" dirty="0" err="1" smtClean="0"/>
              <a:t>epitrochlear</a:t>
            </a:r>
            <a:r>
              <a:rPr lang="en-US" dirty="0" smtClean="0"/>
              <a:t> areas </a:t>
            </a:r>
          </a:p>
          <a:p>
            <a:r>
              <a:rPr lang="en-US" b="1" dirty="0" smtClean="0"/>
              <a:t>Examination of the oral cavity</a:t>
            </a:r>
            <a:r>
              <a:rPr lang="en-US" dirty="0" smtClean="0"/>
              <a:t>: The oral cavity should be carefully </a:t>
            </a:r>
            <a:r>
              <a:rPr lang="en-US" dirty="0" err="1" smtClean="0"/>
              <a:t>visualised</a:t>
            </a:r>
            <a:r>
              <a:rPr lang="en-US" dirty="0" smtClean="0"/>
              <a:t> with a torch for ulcers, </a:t>
            </a:r>
            <a:r>
              <a:rPr lang="en-US" dirty="0" err="1" smtClean="0"/>
              <a:t>candidiasis</a:t>
            </a:r>
            <a:r>
              <a:rPr lang="en-US" dirty="0" smtClean="0"/>
              <a:t>, </a:t>
            </a:r>
            <a:r>
              <a:rPr lang="en-US" dirty="0" err="1" smtClean="0"/>
              <a:t>leukoplakia</a:t>
            </a:r>
            <a:r>
              <a:rPr lang="en-US" dirty="0" smtClean="0"/>
              <a:t>, gingivitis, and lumps </a:t>
            </a:r>
          </a:p>
          <a:p>
            <a:r>
              <a:rPr lang="en-US" dirty="0" smtClean="0"/>
              <a:t>Examination of the abdomen: The abdomen is inspected and any obvious lumps are noted. The abdomen is then palpated and the size of the liver and spleen and the presence of any masses, tenderness, guarding and rebound tenderness is noted </a:t>
            </a:r>
          </a:p>
          <a:p>
            <a:r>
              <a:rPr lang="en-US" b="1" dirty="0" smtClean="0"/>
              <a:t>Examination of the inguinal and femoral triangle lymph nodes</a:t>
            </a:r>
            <a:r>
              <a:rPr lang="en-US" dirty="0" smtClean="0"/>
              <a:t>: The inguinal areas and the femoral triangles should be palpated to check for lymphadenopathy or lymphadenitis. </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b="1" dirty="0" smtClean="0"/>
              <a:t>Physical Examination  cont’</a:t>
            </a:r>
            <a:endParaRPr lang="en-US" dirty="0"/>
          </a:p>
        </p:txBody>
      </p:sp>
      <p:sp>
        <p:nvSpPr>
          <p:cNvPr id="3" name="Content Placeholder 2"/>
          <p:cNvSpPr>
            <a:spLocks noGrp="1"/>
          </p:cNvSpPr>
          <p:nvPr>
            <p:ph sz="quarter" idx="1"/>
          </p:nvPr>
        </p:nvSpPr>
        <p:spPr>
          <a:xfrm>
            <a:off x="179512" y="1052736"/>
            <a:ext cx="8964488" cy="5805264"/>
          </a:xfrm>
        </p:spPr>
        <p:txBody>
          <a:bodyPr>
            <a:normAutofit fontScale="85000" lnSpcReduction="20000"/>
          </a:bodyPr>
          <a:lstStyle/>
          <a:p>
            <a:r>
              <a:rPr lang="en-US" sz="2900" b="1" dirty="0" smtClean="0"/>
              <a:t>Examination of the vulva</a:t>
            </a:r>
            <a:r>
              <a:rPr lang="en-US" sz="2900" dirty="0" smtClean="0"/>
              <a:t>: The labia should be separated, the vulva should be visually inspected for any lesions and the </a:t>
            </a:r>
            <a:r>
              <a:rPr lang="en-US" sz="2900" dirty="0" err="1" smtClean="0"/>
              <a:t>Bartholins</a:t>
            </a:r>
            <a:r>
              <a:rPr lang="en-US" sz="2900" dirty="0" smtClean="0"/>
              <a:t> glands should be milked for discharge </a:t>
            </a:r>
          </a:p>
          <a:p>
            <a:r>
              <a:rPr lang="en-US" sz="2900" b="1" dirty="0" smtClean="0"/>
              <a:t>Examination of the anus and perineum</a:t>
            </a:r>
            <a:r>
              <a:rPr lang="en-US" sz="2900" dirty="0" smtClean="0"/>
              <a:t>: The anal area should be visually inspected for any lesions. </a:t>
            </a:r>
          </a:p>
          <a:p>
            <a:r>
              <a:rPr lang="en-US" sz="2900" b="1" dirty="0" smtClean="0"/>
              <a:t>Speculum examination</a:t>
            </a:r>
            <a:r>
              <a:rPr lang="en-US" sz="2900" dirty="0" smtClean="0"/>
              <a:t>: The speculum should be inserted fully and gently opened in order to </a:t>
            </a:r>
            <a:r>
              <a:rPr lang="en-US" sz="2900" dirty="0" err="1" smtClean="0"/>
              <a:t>visualise</a:t>
            </a:r>
            <a:r>
              <a:rPr lang="en-US" sz="2900" dirty="0" smtClean="0"/>
              <a:t> the cervix; then gently withdrawn to visualize vaginal mucosa as it falls into place. </a:t>
            </a:r>
          </a:p>
          <a:p>
            <a:r>
              <a:rPr lang="en-US" sz="2900" b="1" dirty="0" smtClean="0"/>
              <a:t>Digital bimanual examination</a:t>
            </a:r>
            <a:r>
              <a:rPr lang="en-US" sz="2900" dirty="0" smtClean="0"/>
              <a:t>: Physical examination in women is not complete without a </a:t>
            </a:r>
            <a:r>
              <a:rPr lang="en-US" sz="2900" dirty="0" err="1" smtClean="0"/>
              <a:t>a</a:t>
            </a:r>
            <a:r>
              <a:rPr lang="en-US" sz="2900" dirty="0" smtClean="0"/>
              <a:t> digital bimanual examination which will help to enlist cervical tenderness/excitation or </a:t>
            </a:r>
            <a:r>
              <a:rPr lang="en-US" sz="2900" dirty="0" err="1" smtClean="0"/>
              <a:t>adnexal</a:t>
            </a:r>
            <a:r>
              <a:rPr lang="en-US" sz="2900" dirty="0" smtClean="0"/>
              <a:t> masses. The digital bimanual examination, or vaginal examination, is carried out by inserting the index and middle fingers of one hand into the vagina and placing the other hand on the lower abdominal. The area between the </a:t>
            </a:r>
            <a:r>
              <a:rPr lang="en-US" sz="2900" dirty="0" err="1" smtClean="0"/>
              <a:t>examiner‟s</a:t>
            </a:r>
            <a:r>
              <a:rPr lang="en-US" sz="2900" dirty="0" smtClean="0"/>
              <a:t> two hands is palpated and tenderness and swelling and masses are noted. The cervix is moved gently to the side to detect cervical excitation tenderness </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for STIs/RTIs</a:t>
            </a:r>
            <a:endParaRPr lang="en-US" dirty="0"/>
          </a:p>
        </p:txBody>
      </p:sp>
      <p:sp>
        <p:nvSpPr>
          <p:cNvPr id="3" name="Content Placeholder 2"/>
          <p:cNvSpPr>
            <a:spLocks noGrp="1"/>
          </p:cNvSpPr>
          <p:nvPr>
            <p:ph sz="quarter" idx="1"/>
          </p:nvPr>
        </p:nvSpPr>
        <p:spPr>
          <a:xfrm>
            <a:off x="395536" y="1447800"/>
            <a:ext cx="8568952" cy="5005536"/>
          </a:xfrm>
        </p:spPr>
        <p:txBody>
          <a:bodyPr>
            <a:normAutofit lnSpcReduction="10000"/>
          </a:bodyPr>
          <a:lstStyle/>
          <a:p>
            <a:r>
              <a:rPr lang="en-US" sz="3200" dirty="0" smtClean="0"/>
              <a:t>STI risk assessment involves using clients‟ responses to questions about symptoms of STIs, demographic characteristics and </a:t>
            </a:r>
            <a:r>
              <a:rPr lang="en-US" sz="3200" dirty="0" err="1" smtClean="0"/>
              <a:t>behaviour</a:t>
            </a:r>
            <a:r>
              <a:rPr lang="en-US" sz="3200" dirty="0" smtClean="0"/>
              <a:t> to gauge their risk of exposure to infection, and to help them perceive their own risk. Risk assessment can be used as part of prevention counseling, as a way to determine who should be tested or treated for STIs.</a:t>
            </a:r>
          </a:p>
          <a:p>
            <a:r>
              <a:rPr lang="en-US" sz="3200" dirty="0" smtClean="0"/>
              <a:t>A brief risk assessment can guide decisions about what screening tests for STDs are indicated for particular patients. The content of a brief risk assessment should cover the following areas, summarized as “</a:t>
            </a:r>
            <a:r>
              <a:rPr lang="en-US" sz="3200" b="1" dirty="0" smtClean="0"/>
              <a:t>The 5 P’s”: </a:t>
            </a:r>
            <a:endParaRPr lang="en-US" sz="3200"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assessment for STIs/RTIs cont’</a:t>
            </a:r>
            <a:endParaRPr lang="en-US" dirty="0"/>
          </a:p>
        </p:txBody>
      </p:sp>
      <p:sp>
        <p:nvSpPr>
          <p:cNvPr id="3" name="Content Placeholder 2"/>
          <p:cNvSpPr>
            <a:spLocks noGrp="1"/>
          </p:cNvSpPr>
          <p:nvPr>
            <p:ph sz="quarter" idx="1"/>
          </p:nvPr>
        </p:nvSpPr>
        <p:spPr>
          <a:xfrm>
            <a:off x="179512" y="1447800"/>
            <a:ext cx="8507288" cy="5410200"/>
          </a:xfrm>
        </p:spPr>
        <p:txBody>
          <a:bodyPr>
            <a:normAutofit/>
          </a:bodyPr>
          <a:lstStyle/>
          <a:p>
            <a:pPr>
              <a:buNone/>
            </a:pPr>
            <a:r>
              <a:rPr lang="en-US" b="1" dirty="0" smtClean="0"/>
              <a:t>1.P-Past STI</a:t>
            </a:r>
          </a:p>
          <a:p>
            <a:pPr lvl="1">
              <a:buFont typeface="Wingdings 2" pitchFamily="18" charset="2"/>
              <a:buChar char="P"/>
            </a:pPr>
            <a:r>
              <a:rPr lang="en-US" dirty="0" smtClean="0"/>
              <a:t>Check whether the client has ever had a STI</a:t>
            </a:r>
          </a:p>
          <a:p>
            <a:pPr>
              <a:buNone/>
            </a:pPr>
            <a:r>
              <a:rPr lang="en-US" b="1" dirty="0" smtClean="0"/>
              <a:t>2.P-Partners</a:t>
            </a:r>
          </a:p>
          <a:p>
            <a:pPr lvl="1">
              <a:buFont typeface="Wingdings 2" pitchFamily="18" charset="2"/>
              <a:buChar char="P"/>
            </a:pPr>
            <a:r>
              <a:rPr lang="en-US" dirty="0" smtClean="0"/>
              <a:t>Check whether has had sex with men, women, or both?” </a:t>
            </a:r>
          </a:p>
          <a:p>
            <a:pPr lvl="1">
              <a:buFont typeface="Wingdings 2" pitchFamily="18" charset="2"/>
              <a:buChar char="P"/>
            </a:pPr>
            <a:r>
              <a:rPr lang="en-US" dirty="0" smtClean="0"/>
              <a:t>Check In the past six months, how many people the client have sex with.</a:t>
            </a:r>
          </a:p>
          <a:p>
            <a:pPr lvl="1">
              <a:buFont typeface="Wingdings 2" pitchFamily="18" charset="2"/>
              <a:buChar char="P"/>
            </a:pPr>
            <a:r>
              <a:rPr lang="en-US" dirty="0" smtClean="0"/>
              <a:t>check whether any of client’s sex partners in the past 12 months had sex with other partners while they were still in a sexual relationship with the client. </a:t>
            </a:r>
          </a:p>
          <a:p>
            <a:pPr>
              <a:buNone/>
            </a:pPr>
            <a:r>
              <a:rPr lang="en-US" b="1" dirty="0" smtClean="0"/>
              <a:t>3.P-Practices-sexual and needle sharing</a:t>
            </a:r>
          </a:p>
          <a:p>
            <a:pPr lvl="1">
              <a:buFont typeface="Wingdings 2" pitchFamily="18" charset="2"/>
              <a:buChar char="P"/>
            </a:pPr>
            <a:r>
              <a:rPr lang="en-US" dirty="0" smtClean="0"/>
              <a:t>vaginal,anal or oral sex.</a:t>
            </a:r>
          </a:p>
          <a:p>
            <a:pPr lvl="1">
              <a:buFont typeface="Wingdings 2" pitchFamily="18" charset="2"/>
              <a:buChar char="P"/>
            </a:pPr>
            <a:r>
              <a:rPr lang="en-US" dirty="0" smtClean="0"/>
              <a:t>Sharing of needles to inject drugs	</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assessment for STIs/RTIs cont’</a:t>
            </a:r>
            <a:endParaRPr lang="en-US" dirty="0"/>
          </a:p>
        </p:txBody>
      </p:sp>
      <p:sp>
        <p:nvSpPr>
          <p:cNvPr id="3" name="Content Placeholder 2"/>
          <p:cNvSpPr>
            <a:spLocks noGrp="1"/>
          </p:cNvSpPr>
          <p:nvPr>
            <p:ph sz="quarter" idx="1"/>
          </p:nvPr>
        </p:nvSpPr>
        <p:spPr/>
        <p:txBody>
          <a:bodyPr>
            <a:noAutofit/>
          </a:bodyPr>
          <a:lstStyle/>
          <a:p>
            <a:pPr>
              <a:buNone/>
            </a:pPr>
            <a:r>
              <a:rPr lang="en-US" sz="3200" b="1" dirty="0" smtClean="0"/>
              <a:t>4.P-Prevention</a:t>
            </a:r>
          </a:p>
          <a:p>
            <a:pPr lvl="2">
              <a:buFont typeface="Wingdings 2" pitchFamily="18" charset="2"/>
              <a:buChar char="P"/>
            </a:pPr>
            <a:r>
              <a:rPr lang="en-US" sz="3200" dirty="0" smtClean="0"/>
              <a:t>Check what the client does to prevent acquiring STI</a:t>
            </a:r>
          </a:p>
          <a:p>
            <a:pPr lvl="2">
              <a:buFont typeface="Wingdings 2" pitchFamily="18" charset="2"/>
              <a:buChar char="P"/>
            </a:pPr>
            <a:r>
              <a:rPr lang="en-US" sz="3200" dirty="0" smtClean="0"/>
              <a:t>Probe for condom use (evaluate  consistency and correct condom use).</a:t>
            </a:r>
          </a:p>
          <a:p>
            <a:pPr>
              <a:buNone/>
            </a:pPr>
            <a:r>
              <a:rPr lang="en-US" sz="3200" b="1" dirty="0" smtClean="0"/>
              <a:t>5.P-Pregnancy plan and prevention</a:t>
            </a:r>
          </a:p>
          <a:p>
            <a:pPr lvl="2">
              <a:buFont typeface="Wingdings 2" pitchFamily="18" charset="2"/>
              <a:buChar char="P"/>
            </a:pPr>
            <a:r>
              <a:rPr lang="en-US" sz="3200" dirty="0" smtClean="0"/>
              <a:t>Check the feelings of the client if they were to be pregnant</a:t>
            </a:r>
          </a:p>
          <a:p>
            <a:pPr lvl="2">
              <a:buFont typeface="Wingdings 2" pitchFamily="18" charset="2"/>
              <a:buChar char="P"/>
            </a:pPr>
            <a:r>
              <a:rPr lang="en-US" sz="3200" dirty="0" smtClean="0"/>
              <a:t>Probe for pregnancy prevention strategies</a:t>
            </a:r>
            <a:endParaRPr lang="en-US" sz="32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normAutofit fontScale="90000"/>
          </a:bodyPr>
          <a:lstStyle/>
          <a:p>
            <a:r>
              <a:rPr lang="en-US" dirty="0" smtClean="0"/>
              <a:t>Risk assessment for STIs/RTIs cont’</a:t>
            </a:r>
            <a:endParaRPr lang="en-US" dirty="0"/>
          </a:p>
        </p:txBody>
      </p:sp>
      <p:sp>
        <p:nvSpPr>
          <p:cNvPr id="3" name="Content Placeholder 2"/>
          <p:cNvSpPr>
            <a:spLocks noGrp="1"/>
          </p:cNvSpPr>
          <p:nvPr>
            <p:ph sz="quarter" idx="1"/>
          </p:nvPr>
        </p:nvSpPr>
        <p:spPr>
          <a:xfrm>
            <a:off x="914400" y="1124744"/>
            <a:ext cx="7772400" cy="5472608"/>
          </a:xfrm>
        </p:spPr>
        <p:txBody>
          <a:bodyPr>
            <a:noAutofit/>
          </a:bodyPr>
          <a:lstStyle/>
          <a:p>
            <a:r>
              <a:rPr lang="en-US" sz="3000" dirty="0" smtClean="0"/>
              <a:t>Service providers should keep in mind the many factors that may influence a client’s perception of his/her own risk, (especially in women) including the fact that the client him/herself may see him/herself as “free from risk” if he/she is monogamous, without recognizing the risks posed by the partner’s behavior. </a:t>
            </a:r>
          </a:p>
          <a:p>
            <a:r>
              <a:rPr lang="en-US" sz="3000" dirty="0" smtClean="0"/>
              <a:t>Young people often do not perceive their risk of infection due to feelings of invulnerability and lack of future focus. All clients should have a risk assessment done before proceeding to physical examination.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assessment for STIs/RTIs cont’</a:t>
            </a:r>
            <a:endParaRPr lang="en-US" dirty="0"/>
          </a:p>
        </p:txBody>
      </p:sp>
      <p:sp>
        <p:nvSpPr>
          <p:cNvPr id="3" name="Content Placeholder 2"/>
          <p:cNvSpPr>
            <a:spLocks noGrp="1"/>
          </p:cNvSpPr>
          <p:nvPr>
            <p:ph sz="quarter" idx="1"/>
          </p:nvPr>
        </p:nvSpPr>
        <p:spPr/>
        <p:txBody>
          <a:bodyPr/>
          <a:lstStyle/>
          <a:p>
            <a:pPr>
              <a:lnSpc>
                <a:spcPct val="90000"/>
              </a:lnSpc>
            </a:pPr>
            <a:r>
              <a:rPr lang="en-US" sz="3200" dirty="0" smtClean="0"/>
              <a:t>Risk assessment should also focus on:-</a:t>
            </a:r>
          </a:p>
          <a:p>
            <a:pPr lvl="1">
              <a:lnSpc>
                <a:spcPct val="90000"/>
              </a:lnSpc>
              <a:buFont typeface="Wingdings" pitchFamily="2" charset="2"/>
              <a:buChar char="§"/>
            </a:pPr>
            <a:r>
              <a:rPr lang="en-US" sz="3200" dirty="0" smtClean="0"/>
              <a:t>Sexual </a:t>
            </a:r>
            <a:r>
              <a:rPr lang="en-US" sz="3200" dirty="0" err="1" smtClean="0"/>
              <a:t>behaviours</a:t>
            </a:r>
            <a:endParaRPr lang="en-US" sz="3200" dirty="0" smtClean="0"/>
          </a:p>
          <a:p>
            <a:pPr lvl="1">
              <a:lnSpc>
                <a:spcPct val="90000"/>
              </a:lnSpc>
              <a:buFont typeface="Wingdings" pitchFamily="2" charset="2"/>
              <a:buChar char="§"/>
            </a:pPr>
            <a:r>
              <a:rPr lang="en-US" sz="3200" dirty="0" smtClean="0"/>
              <a:t>Specific exposures</a:t>
            </a:r>
          </a:p>
          <a:p>
            <a:pPr lvl="1">
              <a:lnSpc>
                <a:spcPct val="90000"/>
              </a:lnSpc>
              <a:buFont typeface="Wingdings" pitchFamily="2" charset="2"/>
              <a:buChar char="§"/>
            </a:pPr>
            <a:r>
              <a:rPr lang="en-US" sz="3200" dirty="0" smtClean="0"/>
              <a:t>Socio-demographics/other high risk markers:</a:t>
            </a:r>
          </a:p>
          <a:p>
            <a:pPr lvl="2">
              <a:lnSpc>
                <a:spcPct val="90000"/>
              </a:lnSpc>
              <a:buFont typeface="Wingdings" pitchFamily="2" charset="2"/>
              <a:buChar char="§"/>
            </a:pPr>
            <a:r>
              <a:rPr lang="en-US" sz="3200" dirty="0" smtClean="0"/>
              <a:t>young age</a:t>
            </a:r>
          </a:p>
          <a:p>
            <a:pPr lvl="2">
              <a:lnSpc>
                <a:spcPct val="90000"/>
              </a:lnSpc>
              <a:buFont typeface="Wingdings" pitchFamily="2" charset="2"/>
              <a:buChar char="§"/>
            </a:pPr>
            <a:r>
              <a:rPr lang="en-US" sz="3200" dirty="0" smtClean="0"/>
              <a:t>marital status: not living with steady partner</a:t>
            </a:r>
          </a:p>
          <a:p>
            <a:pPr lvl="2">
              <a:lnSpc>
                <a:spcPct val="90000"/>
              </a:lnSpc>
              <a:buFont typeface="Wingdings" pitchFamily="2" charset="2"/>
              <a:buChar char="§"/>
            </a:pPr>
            <a:r>
              <a:rPr lang="en-US" sz="3200" dirty="0" smtClean="0"/>
              <a:t>partner problems</a:t>
            </a:r>
          </a:p>
          <a:p>
            <a:pPr lvl="1">
              <a:lnSpc>
                <a:spcPct val="90000"/>
              </a:lnSpc>
              <a:buFont typeface="Wingdings" pitchFamily="2" charset="2"/>
              <a:buChar char="§"/>
            </a:pPr>
            <a:r>
              <a:rPr lang="en-US" sz="3200" dirty="0" smtClean="0"/>
              <a:t>History of reproductive health</a:t>
            </a:r>
          </a:p>
          <a:p>
            <a:pPr lvl="1">
              <a:lnSpc>
                <a:spcPct val="90000"/>
              </a:lnSpc>
              <a:buFont typeface="Wingdings" pitchFamily="2" charset="2"/>
              <a:buChar char="§"/>
            </a:pPr>
            <a:r>
              <a:rPr lang="en-US" sz="3200" dirty="0" smtClean="0"/>
              <a:t>History of past STI</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Education/</a:t>
            </a:r>
            <a:r>
              <a:rPr lang="en-US" b="1" dirty="0" err="1" smtClean="0"/>
              <a:t>Counselling</a:t>
            </a:r>
            <a:endParaRPr lang="en-US" dirty="0"/>
          </a:p>
        </p:txBody>
      </p:sp>
      <p:sp>
        <p:nvSpPr>
          <p:cNvPr id="3" name="Content Placeholder 2"/>
          <p:cNvSpPr>
            <a:spLocks noGrp="1"/>
          </p:cNvSpPr>
          <p:nvPr>
            <p:ph sz="quarter" idx="1"/>
          </p:nvPr>
        </p:nvSpPr>
        <p:spPr>
          <a:xfrm>
            <a:off x="251520" y="1447800"/>
            <a:ext cx="8435280" cy="5410200"/>
          </a:xfrm>
        </p:spPr>
        <p:txBody>
          <a:bodyPr>
            <a:normAutofit/>
          </a:bodyPr>
          <a:lstStyle/>
          <a:p>
            <a:r>
              <a:rPr lang="en-US" sz="3000" b="1" dirty="0" smtClean="0"/>
              <a:t>End each treatment session with education and </a:t>
            </a:r>
            <a:r>
              <a:rPr lang="en-US" sz="3000" b="1" dirty="0" err="1" smtClean="0"/>
              <a:t>counselling</a:t>
            </a:r>
            <a:r>
              <a:rPr lang="en-US" sz="3000" b="1" dirty="0" smtClean="0"/>
              <a:t> on:</a:t>
            </a:r>
          </a:p>
          <a:p>
            <a:pPr lvl="2">
              <a:buFont typeface="Wingdings 2" pitchFamily="18" charset="2"/>
              <a:buChar char="P"/>
            </a:pPr>
            <a:r>
              <a:rPr lang="en-US" sz="3000" dirty="0" smtClean="0"/>
              <a:t>Treatment compliance </a:t>
            </a:r>
          </a:p>
          <a:p>
            <a:pPr lvl="2">
              <a:buFont typeface="Wingdings 2" pitchFamily="18" charset="2"/>
              <a:buChar char="P"/>
            </a:pPr>
            <a:r>
              <a:rPr lang="en-US" sz="3000" dirty="0" smtClean="0"/>
              <a:t>Nature of infection</a:t>
            </a:r>
          </a:p>
          <a:p>
            <a:pPr lvl="2">
              <a:buFont typeface="Wingdings 2" pitchFamily="18" charset="2"/>
              <a:buChar char="P"/>
            </a:pPr>
            <a:r>
              <a:rPr lang="en-US" sz="3000" dirty="0" smtClean="0"/>
              <a:t>Mode of transmission of infection</a:t>
            </a:r>
          </a:p>
          <a:p>
            <a:pPr lvl="2">
              <a:buFont typeface="Wingdings 2" pitchFamily="18" charset="2"/>
              <a:buChar char="P"/>
            </a:pPr>
            <a:r>
              <a:rPr lang="en-US" sz="3000" dirty="0" smtClean="0"/>
              <a:t>Risk reduction</a:t>
            </a:r>
          </a:p>
          <a:p>
            <a:pPr lvl="2">
              <a:buFont typeface="Wingdings 2" pitchFamily="18" charset="2"/>
              <a:buChar char="P"/>
            </a:pPr>
            <a:r>
              <a:rPr lang="en-US" sz="3000" dirty="0" smtClean="0"/>
              <a:t>Proper use of condoms and other safer sex methods</a:t>
            </a:r>
          </a:p>
          <a:p>
            <a:pPr lvl="2">
              <a:buFont typeface="Wingdings 2" pitchFamily="18" charset="2"/>
              <a:buChar char="P"/>
            </a:pPr>
            <a:r>
              <a:rPr lang="en-US" sz="3000" dirty="0" smtClean="0"/>
              <a:t>Early STI/RTI care seeking </a:t>
            </a:r>
            <a:r>
              <a:rPr lang="en-US" sz="3000" dirty="0" err="1" smtClean="0"/>
              <a:t>behaviour</a:t>
            </a:r>
            <a:endParaRPr lang="en-US" sz="3000" dirty="0" smtClean="0"/>
          </a:p>
          <a:p>
            <a:pPr lvl="2">
              <a:buFont typeface="Wingdings 2" pitchFamily="18" charset="2"/>
              <a:buChar char="P"/>
            </a:pPr>
            <a:r>
              <a:rPr lang="en-US" sz="3000" dirty="0" smtClean="0"/>
              <a:t>Partner notification and treatment</a:t>
            </a:r>
          </a:p>
          <a:p>
            <a:pPr lvl="2">
              <a:buFont typeface="Wingdings 2" pitchFamily="18" charset="2"/>
              <a:buChar char="P"/>
            </a:pPr>
            <a:r>
              <a:rPr lang="en-US" sz="3000" b="1" dirty="0" smtClean="0"/>
              <a:t>Four Cs</a:t>
            </a:r>
            <a:endParaRPr lang="en-US" sz="3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STIs/RTIs messages</a:t>
            </a:r>
            <a:endParaRPr lang="en-US" dirty="0"/>
          </a:p>
        </p:txBody>
      </p:sp>
      <p:sp>
        <p:nvSpPr>
          <p:cNvPr id="3" name="Content Placeholder 2"/>
          <p:cNvSpPr>
            <a:spLocks noGrp="1"/>
          </p:cNvSpPr>
          <p:nvPr>
            <p:ph sz="quarter" idx="1"/>
          </p:nvPr>
        </p:nvSpPr>
        <p:spPr/>
        <p:txBody>
          <a:bodyPr/>
          <a:lstStyle/>
          <a:p>
            <a:pPr>
              <a:buNone/>
            </a:pPr>
            <a:r>
              <a:rPr lang="en-US" sz="2800" dirty="0" smtClean="0"/>
              <a:t>STI messages should be:-</a:t>
            </a:r>
          </a:p>
          <a:p>
            <a:pPr>
              <a:buFont typeface="Wingdings" pitchFamily="2" charset="2"/>
              <a:buChar char="§"/>
            </a:pPr>
            <a:r>
              <a:rPr lang="en-US" sz="2800" b="1" dirty="0" smtClean="0"/>
              <a:t>Accurate</a:t>
            </a:r>
          </a:p>
          <a:p>
            <a:pPr>
              <a:buFont typeface="Wingdings" pitchFamily="2" charset="2"/>
              <a:buChar char="§"/>
            </a:pPr>
            <a:r>
              <a:rPr lang="en-US" sz="2800" b="1" dirty="0" smtClean="0"/>
              <a:t>Simple</a:t>
            </a:r>
          </a:p>
          <a:p>
            <a:pPr>
              <a:buFont typeface="Wingdings" pitchFamily="2" charset="2"/>
              <a:buChar char="§"/>
            </a:pPr>
            <a:r>
              <a:rPr lang="en-US" sz="2800" b="1" dirty="0" smtClean="0"/>
              <a:t>Clear</a:t>
            </a:r>
          </a:p>
          <a:p>
            <a:pPr>
              <a:buFont typeface="Wingdings" pitchFamily="2" charset="2"/>
              <a:buChar char="§"/>
            </a:pPr>
            <a:r>
              <a:rPr lang="en-US" sz="2800" b="1" dirty="0" smtClean="0"/>
              <a:t>Relevant</a:t>
            </a:r>
          </a:p>
          <a:p>
            <a:pPr>
              <a:buFont typeface="Wingdings" pitchFamily="2" charset="2"/>
              <a:buChar char="§"/>
            </a:pPr>
            <a:r>
              <a:rPr lang="en-US" sz="2800" b="1" dirty="0" smtClean="0"/>
              <a:t>Motivating </a:t>
            </a:r>
            <a:endParaRPr lang="en-GB" sz="2800" b="1"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2865</TotalTime>
  <Words>19298</Words>
  <Application>Microsoft Office PowerPoint</Application>
  <PresentationFormat>On-screen Show (4:3)</PresentationFormat>
  <Paragraphs>2512</Paragraphs>
  <Slides>318</Slides>
  <Notes>55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318</vt:i4>
      </vt:variant>
    </vt:vector>
  </HeadingPairs>
  <TitlesOfParts>
    <vt:vector size="321" baseType="lpstr">
      <vt:lpstr>Equity</vt:lpstr>
      <vt:lpstr>Drawing</vt:lpstr>
      <vt:lpstr>Photo Editor Photo</vt:lpstr>
      <vt:lpstr>HIV/AIDS &amp; STIs/RTIs</vt:lpstr>
      <vt:lpstr>Learning Objectives</vt:lpstr>
      <vt:lpstr> INTRODUCTION</vt:lpstr>
      <vt:lpstr>Cont…</vt:lpstr>
      <vt:lpstr>Epidemiology of STI/RTIs and HIV-AIDS</vt:lpstr>
      <vt:lpstr>Epidemiology of STI/RTIs and HIV-AIDS</vt:lpstr>
      <vt:lpstr>Epidemiology of STIs/RTIs</vt:lpstr>
      <vt:lpstr>Epidemiology of STIs/RTIs</vt:lpstr>
      <vt:lpstr>Epidemiology of STIs/RTIs</vt:lpstr>
      <vt:lpstr>Epidemiology of STIs/RTIs</vt:lpstr>
      <vt:lpstr>Review of male and female reproductive organs</vt:lpstr>
      <vt:lpstr>The Male Reproductive Organs</vt:lpstr>
      <vt:lpstr>Male reproductive organs       External Anatomy</vt:lpstr>
      <vt:lpstr>Male reproductive organs       External Anatomy</vt:lpstr>
      <vt:lpstr>The Male Reproductive Organs:                  Internal Anatomy </vt:lpstr>
      <vt:lpstr>The Male Reproductive Organs:                  Internal Anatomy </vt:lpstr>
      <vt:lpstr>The Female Reproductive Organs:    External Anatomy</vt:lpstr>
      <vt:lpstr>The Female Reproductive Organs:    External Anatomy </vt:lpstr>
      <vt:lpstr>The Female Reproductive Organs:    External Anatomy </vt:lpstr>
      <vt:lpstr>The Female Reproductive Organs:    Internal Anatomy</vt:lpstr>
      <vt:lpstr>The Female Reproductive Organs:    Internal Anatomy</vt:lpstr>
      <vt:lpstr>The Female Reproductive Organs:    Internal Anatomy</vt:lpstr>
      <vt:lpstr>Slide 23</vt:lpstr>
      <vt:lpstr>Slide 24</vt:lpstr>
      <vt:lpstr>Routes of transmission</vt:lpstr>
      <vt:lpstr>Risk factors</vt:lpstr>
      <vt:lpstr>Cont…</vt:lpstr>
      <vt:lpstr>Factors making women more vulnerable to STIs/RTIs </vt:lpstr>
      <vt:lpstr>Factors making women more vulnerable to STIs/RTIs  cont’</vt:lpstr>
      <vt:lpstr>Factors making adolescent girls more prone to STIs/RTIs </vt:lpstr>
      <vt:lpstr>Factors making young people more vulnerable to STIs/RTIs</vt:lpstr>
      <vt:lpstr>Factors making young people more vulnerable to STIs/RTIs</vt:lpstr>
      <vt:lpstr>Factors making men more vulnerable for STIs/RTIs</vt:lpstr>
      <vt:lpstr>Effects of STIs/RTIs</vt:lpstr>
      <vt:lpstr>Effects to the affected individual</vt:lpstr>
      <vt:lpstr>Effects to the baby</vt:lpstr>
      <vt:lpstr>Effects to the family</vt:lpstr>
      <vt:lpstr>Effects to the community</vt:lpstr>
      <vt:lpstr>Effects to a nation</vt:lpstr>
      <vt:lpstr>Challenges in treating STIs</vt:lpstr>
      <vt:lpstr>Cont….</vt:lpstr>
      <vt:lpstr>Clinical prevention guidelines</vt:lpstr>
      <vt:lpstr>Strategies cont…</vt:lpstr>
      <vt:lpstr>Special considerations</vt:lpstr>
      <vt:lpstr>Special consideration cont…</vt:lpstr>
      <vt:lpstr> The general principles in management </vt:lpstr>
      <vt:lpstr>Principles cont….</vt:lpstr>
      <vt:lpstr>key practice guidelines for primary care providers .</vt:lpstr>
      <vt:lpstr>key practice guidelines for primary care providers cont’</vt:lpstr>
      <vt:lpstr>Association between other STIs and HIV</vt:lpstr>
      <vt:lpstr>HIV effects on STIs/RTIs</vt:lpstr>
      <vt:lpstr>Male circumcision and HIV </vt:lpstr>
      <vt:lpstr>APPROACHES USED IN MANAGEMENT OF STI/RTI</vt:lpstr>
      <vt:lpstr>Approaches used in management of STI/RTIs</vt:lpstr>
      <vt:lpstr>Aetiological diagnois</vt:lpstr>
      <vt:lpstr>Challenges with Aetiological Approach in Management of STIs</vt:lpstr>
      <vt:lpstr>Clinical Diagnosis</vt:lpstr>
      <vt:lpstr>Challenges with Clinical Approach in Management of STIs</vt:lpstr>
      <vt:lpstr>Syndromic management</vt:lpstr>
      <vt:lpstr>Syndromic management cont..</vt:lpstr>
      <vt:lpstr>Requirements for effective Syndromic management approach</vt:lpstr>
      <vt:lpstr>Requirements for effective Syndromic management approach cont….</vt:lpstr>
      <vt:lpstr>Slide 63</vt:lpstr>
      <vt:lpstr>Advantages of Syndromic Approach cont..</vt:lpstr>
      <vt:lpstr>Slide 65</vt:lpstr>
      <vt:lpstr> Disadvantages of syndromic approach </vt:lpstr>
      <vt:lpstr>Syndromic treatment algorithms</vt:lpstr>
      <vt:lpstr>Advantages of STI/RTI Syndromic Treatment Algorithms </vt:lpstr>
      <vt:lpstr>Slide 69</vt:lpstr>
      <vt:lpstr>Some of the Drugs used in syndromic management-first line drugs</vt:lpstr>
      <vt:lpstr>Some of the Drugs used in syndromic management-second line drugs</vt:lpstr>
      <vt:lpstr>Criteria for selecting STIs Drugs</vt:lpstr>
      <vt:lpstr>STIs/RTIs drug adherence and compliance</vt:lpstr>
      <vt:lpstr>Non-adherence to STIs/RTIs drugs</vt:lpstr>
      <vt:lpstr>Ways to monitor adherence</vt:lpstr>
      <vt:lpstr>SAMPLE LABEL</vt:lpstr>
      <vt:lpstr>Case management of STI/RTI patients</vt:lpstr>
      <vt:lpstr>Case management of STI/RTI patients</vt:lpstr>
      <vt:lpstr>Case management of STI/RTI patients</vt:lpstr>
      <vt:lpstr>Slide 80</vt:lpstr>
      <vt:lpstr>Case management of STI/RTI patients cont</vt:lpstr>
      <vt:lpstr>Case management of STI/RTI patients cont</vt:lpstr>
      <vt:lpstr>Component of case management</vt:lpstr>
      <vt:lpstr>History Taking </vt:lpstr>
      <vt:lpstr>History Taking  cont’</vt:lpstr>
      <vt:lpstr>History Taking  cont’</vt:lpstr>
      <vt:lpstr>History Taking  questioning techniques</vt:lpstr>
      <vt:lpstr>History Taking  cont’</vt:lpstr>
      <vt:lpstr>Physical Examination </vt:lpstr>
      <vt:lpstr>Physical Examination </vt:lpstr>
      <vt:lpstr>Physical Examination </vt:lpstr>
      <vt:lpstr>Physical Examination  cont’</vt:lpstr>
      <vt:lpstr>Risk assessment for STIs/RTIs</vt:lpstr>
      <vt:lpstr>Risk assessment for STIs/RTIs cont’</vt:lpstr>
      <vt:lpstr>Risk assessment for STIs/RTIs cont’</vt:lpstr>
      <vt:lpstr>Risk assessment for STIs/RTIs cont’</vt:lpstr>
      <vt:lpstr>Risk assessment for STIs/RTIs cont’</vt:lpstr>
      <vt:lpstr>Education/Counselling</vt:lpstr>
      <vt:lpstr>STIs/RTIs messages</vt:lpstr>
      <vt:lpstr>Content of STIs/RTIs message</vt:lpstr>
      <vt:lpstr>Partner management</vt:lpstr>
      <vt:lpstr>Partner Notification</vt:lpstr>
      <vt:lpstr>Importance of Partner Notification</vt:lpstr>
      <vt:lpstr>Principles of Partner Notification </vt:lpstr>
      <vt:lpstr>Principles of Partner Notification </vt:lpstr>
      <vt:lpstr>General Counseling Guidelines</vt:lpstr>
      <vt:lpstr>General Counseling Guidelines</vt:lpstr>
      <vt:lpstr>General Counseling Guidelines</vt:lpstr>
      <vt:lpstr>Factors that may hinder partner notification</vt:lpstr>
      <vt:lpstr>Principles in partner notification</vt:lpstr>
      <vt:lpstr>STIs/RTIs prevention measures</vt:lpstr>
      <vt:lpstr>Primary STI/RTIs Prevention measures</vt:lpstr>
      <vt:lpstr>Secondary STI/RTIs Prevention measures</vt:lpstr>
      <vt:lpstr>Secondary STI/RTIs Prevention measures cont’</vt:lpstr>
      <vt:lpstr>Factors hindering health seeking for STIs/RTIs</vt:lpstr>
      <vt:lpstr>Factors hindering health seeking for STIs/RTIs</vt:lpstr>
      <vt:lpstr>Prevention of RTI/STIs</vt:lpstr>
      <vt:lpstr>WHO guidelines on management of STDs; the syndromic approach.</vt:lpstr>
      <vt:lpstr>Syndromic presentation cont…</vt:lpstr>
      <vt:lpstr>1.Urethral discharge</vt:lpstr>
      <vt:lpstr>Urethral discharge cont’</vt:lpstr>
      <vt:lpstr>Signs and symptoms</vt:lpstr>
      <vt:lpstr>Complications of urethritis</vt:lpstr>
      <vt:lpstr>Diagnosis of urethritis</vt:lpstr>
      <vt:lpstr>Treatment </vt:lpstr>
      <vt:lpstr>Prevention and control</vt:lpstr>
      <vt:lpstr>Slide 127</vt:lpstr>
      <vt:lpstr>Slide 128</vt:lpstr>
      <vt:lpstr>Slide 129</vt:lpstr>
      <vt:lpstr>2.Gonorrhoea</vt:lpstr>
      <vt:lpstr>Signs and symptoms</vt:lpstr>
      <vt:lpstr>Gonococcal Cervicitis</vt:lpstr>
      <vt:lpstr>Signs and symptoms cont’</vt:lpstr>
      <vt:lpstr>Signs and symptoms cont’</vt:lpstr>
      <vt:lpstr>Complications of gonorrhoea</vt:lpstr>
      <vt:lpstr>Diagnosis </vt:lpstr>
      <vt:lpstr>Treatment: Gonoccocal infections of Urethra, Cervix, </vt:lpstr>
      <vt:lpstr>Prevention and control</vt:lpstr>
      <vt:lpstr>VAGINAL D</vt:lpstr>
      <vt:lpstr>Characteristics of Vaginal Discharge by causative agent</vt:lpstr>
      <vt:lpstr>Slide 141</vt:lpstr>
      <vt:lpstr>Chlamydia </vt:lpstr>
      <vt:lpstr>Signs and symptoms of Chlamydia</vt:lpstr>
      <vt:lpstr>Diagnosis </vt:lpstr>
      <vt:lpstr>Complications associated with chlamydia </vt:lpstr>
      <vt:lpstr>Treatment </vt:lpstr>
      <vt:lpstr>Prevention and control</vt:lpstr>
      <vt:lpstr>Trichomoniasis</vt:lpstr>
      <vt:lpstr>Signs and symptoms</vt:lpstr>
      <vt:lpstr>Typical vaginal discharge caused by trichomoniasis </vt:lpstr>
      <vt:lpstr>“Strawberry cervix” due to  T. vaginalis </vt:lpstr>
      <vt:lpstr>Diagnosis of trichomoniasis</vt:lpstr>
      <vt:lpstr>Complications </vt:lpstr>
      <vt:lpstr>Treatment </vt:lpstr>
      <vt:lpstr>Prevention and control </vt:lpstr>
      <vt:lpstr>Candidiasis </vt:lpstr>
      <vt:lpstr>Candidiasis –signs and symptoms</vt:lpstr>
      <vt:lpstr>Discharge from candidiasis</vt:lpstr>
      <vt:lpstr>Cont’</vt:lpstr>
      <vt:lpstr>Diagnosis </vt:lpstr>
      <vt:lpstr>Treatment </vt:lpstr>
      <vt:lpstr>Complications </vt:lpstr>
      <vt:lpstr>Prevention and control </vt:lpstr>
      <vt:lpstr>Recurrent VulvoVaginalCandidiasis</vt:lpstr>
      <vt:lpstr>Gardnerella vaginalis</vt:lpstr>
      <vt:lpstr>Gardnerella vaginalis cont’</vt:lpstr>
      <vt:lpstr>Treatment </vt:lpstr>
      <vt:lpstr>Cont..</vt:lpstr>
      <vt:lpstr>Treatment  cont’</vt:lpstr>
      <vt:lpstr>Prevention and control</vt:lpstr>
      <vt:lpstr>Genital Ulcer Disease</vt:lpstr>
      <vt:lpstr>Cont…</vt:lpstr>
      <vt:lpstr>Cont…</vt:lpstr>
      <vt:lpstr>Syphilis </vt:lpstr>
      <vt:lpstr>Syphilis cont’</vt:lpstr>
      <vt:lpstr>Early/primary syphilis</vt:lpstr>
      <vt:lpstr>Secondary stage of syphilis</vt:lpstr>
      <vt:lpstr>copper penny" rash of secondary syphilis</vt:lpstr>
      <vt:lpstr>Reddish papules and nodules over much of the body due to secondary syphilis</vt:lpstr>
      <vt:lpstr>Picture showing secondary chancre and condyloma</vt:lpstr>
      <vt:lpstr>Latent syphilis </vt:lpstr>
      <vt:lpstr>Tertiary syphilis </vt:lpstr>
      <vt:lpstr>Tertiary syphilis cont’</vt:lpstr>
      <vt:lpstr>Diagnosis of syphilis </vt:lpstr>
      <vt:lpstr>Complications </vt:lpstr>
      <vt:lpstr>Treatment of syphilis</vt:lpstr>
      <vt:lpstr>Treatment of syphilis cont’</vt:lpstr>
      <vt:lpstr>Treatment of syphilis cont’</vt:lpstr>
      <vt:lpstr>Prevention and control of syphilis</vt:lpstr>
      <vt:lpstr>Chancroid disease</vt:lpstr>
      <vt:lpstr>Signs and symptoms</vt:lpstr>
      <vt:lpstr>Signs and symptoms cont’</vt:lpstr>
      <vt:lpstr>Common location of the ulcer</vt:lpstr>
      <vt:lpstr>Slide 194</vt:lpstr>
      <vt:lpstr>Similarities and Differences between syphilitic and chancroid ulcer</vt:lpstr>
      <vt:lpstr>Differences </vt:lpstr>
      <vt:lpstr>Complications </vt:lpstr>
      <vt:lpstr>Diagnosis </vt:lpstr>
      <vt:lpstr>Treatment </vt:lpstr>
      <vt:lpstr>Prevention and control</vt:lpstr>
      <vt:lpstr>Herpes simplex</vt:lpstr>
      <vt:lpstr>Herpes simplex cont’</vt:lpstr>
      <vt:lpstr>Signs and symptoms</vt:lpstr>
      <vt:lpstr>Genital herpes vesicles</vt:lpstr>
      <vt:lpstr>Slide 205</vt:lpstr>
      <vt:lpstr>Diagnosis </vt:lpstr>
      <vt:lpstr>Treatment of First Clinical Episode of Genital Herpes</vt:lpstr>
      <vt:lpstr>Prevention and control</vt:lpstr>
      <vt:lpstr>Lymphogranuloma venereum:  Clinical presentation</vt:lpstr>
      <vt:lpstr>Lymphogranuloma venereum</vt:lpstr>
      <vt:lpstr>Signs and symptoms</vt:lpstr>
      <vt:lpstr>Diagnostic criteria </vt:lpstr>
      <vt:lpstr>Lymphogranuloma venereum</vt:lpstr>
      <vt:lpstr>Complications </vt:lpstr>
      <vt:lpstr>     Lymphogranuloma venereum: Treatment</vt:lpstr>
      <vt:lpstr>Granuloma Inguinale (Donovanosis) </vt:lpstr>
      <vt:lpstr>Granuloma Inguinale (Donovanosis) </vt:lpstr>
      <vt:lpstr>Granuloma Inguinale (Donovanosis) </vt:lpstr>
      <vt:lpstr>Complications </vt:lpstr>
      <vt:lpstr>Pelvic inflammatory disease(PID)</vt:lpstr>
      <vt:lpstr>Slide 221</vt:lpstr>
      <vt:lpstr>Signs and symptoms</vt:lpstr>
      <vt:lpstr>Diagnosis </vt:lpstr>
      <vt:lpstr>Differential diagnosis </vt:lpstr>
      <vt:lpstr>Complications </vt:lpstr>
      <vt:lpstr>Risk factors for PID</vt:lpstr>
      <vt:lpstr>Criteria for admitting a client with PID</vt:lpstr>
      <vt:lpstr>Acute Salpingitis</vt:lpstr>
      <vt:lpstr>PID outpatient treatment</vt:lpstr>
      <vt:lpstr>PID -Treatment</vt:lpstr>
      <vt:lpstr>PID Sequelae</vt:lpstr>
      <vt:lpstr>Prevention and control of PID</vt:lpstr>
      <vt:lpstr>Other reproductive health disorders</vt:lpstr>
      <vt:lpstr>Slide 234</vt:lpstr>
      <vt:lpstr>Slide 235</vt:lpstr>
      <vt:lpstr>Neonatal conjunctivitis/ophthalmia neonatorum</vt:lpstr>
      <vt:lpstr>Signs and symptoms </vt:lpstr>
      <vt:lpstr>Complications </vt:lpstr>
      <vt:lpstr>Diagnosis </vt:lpstr>
      <vt:lpstr>Prevention and control </vt:lpstr>
      <vt:lpstr>Prevention and control cont’ </vt:lpstr>
      <vt:lpstr>        NEONETAL CONJUCTIVITIS</vt:lpstr>
      <vt:lpstr>Treatment </vt:lpstr>
      <vt:lpstr>Human Papilloma virus</vt:lpstr>
      <vt:lpstr>Genital Warts in a Male</vt:lpstr>
      <vt:lpstr>Female Genital Warts</vt:lpstr>
      <vt:lpstr>HPV Warts on the Thigh</vt:lpstr>
      <vt:lpstr>Perianal Warts</vt:lpstr>
      <vt:lpstr>Management of warts</vt:lpstr>
      <vt:lpstr>Preventing HPV</vt:lpstr>
      <vt:lpstr>Slide 251</vt:lpstr>
      <vt:lpstr>Slide 252</vt:lpstr>
      <vt:lpstr>HIV/AIDS</vt:lpstr>
      <vt:lpstr>Modes of Transmission</vt:lpstr>
      <vt:lpstr>Factors not associated with risk of transmission</vt:lpstr>
      <vt:lpstr>Classification of ART </vt:lpstr>
      <vt:lpstr>Classification cont..</vt:lpstr>
      <vt:lpstr>Nucleotide/Nucleoside Reverse Transcriptase inhibitors</vt:lpstr>
      <vt:lpstr>NNRTI</vt:lpstr>
      <vt:lpstr>Protease inhibitors</vt:lpstr>
      <vt:lpstr>ARV Combinations</vt:lpstr>
      <vt:lpstr>ARV COMBINATIONS</vt:lpstr>
      <vt:lpstr>Criteria for ART initiation: Kenya chapter</vt:lpstr>
      <vt:lpstr>Criteria for ART initiation: Kenya chapter</vt:lpstr>
      <vt:lpstr>HIV-AIDS </vt:lpstr>
      <vt:lpstr>Objectives </vt:lpstr>
      <vt:lpstr>HIV VIRUS</vt:lpstr>
      <vt:lpstr>The Biology Of The Human Immunodeficiency Virus</vt:lpstr>
      <vt:lpstr>HIV-1 Subtypes</vt:lpstr>
      <vt:lpstr>Structure Of Human Immunodeficiency Virus</vt:lpstr>
      <vt:lpstr>Structure Of Human Immunodeficiency Virus </vt:lpstr>
      <vt:lpstr>HIV Structure</vt:lpstr>
      <vt:lpstr>HIV Structure</vt:lpstr>
      <vt:lpstr>HIV Structure</vt:lpstr>
      <vt:lpstr>HIV Life Cycle</vt:lpstr>
      <vt:lpstr>HIV Life Cycle</vt:lpstr>
      <vt:lpstr>HIV Life Cycle</vt:lpstr>
      <vt:lpstr>HIV Life Cycle</vt:lpstr>
      <vt:lpstr>HIV Life Cycle</vt:lpstr>
      <vt:lpstr>HIV LIFE CYCLE</vt:lpstr>
      <vt:lpstr>HIV LIFE CYCLE: Enzymes</vt:lpstr>
      <vt:lpstr>Mode of Action of Antiretroviral Drugs</vt:lpstr>
      <vt:lpstr>TARGETS OF ARV DRUGS</vt:lpstr>
      <vt:lpstr>Slide 284</vt:lpstr>
      <vt:lpstr> </vt:lpstr>
      <vt:lpstr>Cells of the immune system </vt:lpstr>
      <vt:lpstr>CD4</vt:lpstr>
      <vt:lpstr>How HIV Affects Immune System</vt:lpstr>
      <vt:lpstr>Effect of HIV on the Immune System</vt:lpstr>
      <vt:lpstr>Effect of HIV on the Immune System</vt:lpstr>
      <vt:lpstr>Natural History of HIV Infection</vt:lpstr>
      <vt:lpstr>Host immune response during HIV infection</vt:lpstr>
      <vt:lpstr>Asymptomatic Disease (Latency)</vt:lpstr>
      <vt:lpstr>Symptomatic Disease and AIDS</vt:lpstr>
      <vt:lpstr>Opportunistic Infections During Disease Progression</vt:lpstr>
      <vt:lpstr>Disease Staging</vt:lpstr>
      <vt:lpstr>Revised WHO Classification Clinical Stages I &amp; II</vt:lpstr>
      <vt:lpstr>Revised WHO Classification Clinical Stage III</vt:lpstr>
      <vt:lpstr>Revised WHO Classification Clinical Stage IV Selected Symptoms</vt:lpstr>
      <vt:lpstr>Summary </vt:lpstr>
      <vt:lpstr>Slide 301</vt:lpstr>
      <vt:lpstr>Introduction </vt:lpstr>
      <vt:lpstr> HIV diagnosis</vt:lpstr>
      <vt:lpstr>Tests that can be used</vt:lpstr>
      <vt:lpstr>Serological methods</vt:lpstr>
      <vt:lpstr>Window Period</vt:lpstr>
      <vt:lpstr>ELISA</vt:lpstr>
      <vt:lpstr>Rapid Tests</vt:lpstr>
      <vt:lpstr>Confirmatory Tests</vt:lpstr>
      <vt:lpstr>Alternative Confirmatory Strategies </vt:lpstr>
      <vt:lpstr>Slide 311</vt:lpstr>
      <vt:lpstr>False-Positive Result</vt:lpstr>
      <vt:lpstr>False-Negative Result</vt:lpstr>
      <vt:lpstr>Indeterminate Result</vt:lpstr>
      <vt:lpstr>How to handle indeterminate results</vt:lpstr>
      <vt:lpstr>Characteristics of rapid HIV tests</vt:lpstr>
      <vt:lpstr>Purpose of HIV testing</vt:lpstr>
      <vt:lpstr>Types of HIV  testing </vt:lpstr>
    </vt:vector>
  </TitlesOfParts>
  <Company>Waf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management of sexually transmitted illnesses</dc:title>
  <dc:creator>Maggie</dc:creator>
  <cp:lastModifiedBy>Morris</cp:lastModifiedBy>
  <cp:revision>384</cp:revision>
  <dcterms:created xsi:type="dcterms:W3CDTF">2012-03-10T13:06:29Z</dcterms:created>
  <dcterms:modified xsi:type="dcterms:W3CDTF">2018-02-03T15:27:24Z</dcterms:modified>
</cp:coreProperties>
</file>