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256" r:id="rId2"/>
    <p:sldId id="329" r:id="rId3"/>
    <p:sldId id="257" r:id="rId4"/>
    <p:sldId id="323" r:id="rId5"/>
    <p:sldId id="330" r:id="rId6"/>
    <p:sldId id="331" r:id="rId7"/>
    <p:sldId id="260" r:id="rId8"/>
    <p:sldId id="261" r:id="rId9"/>
    <p:sldId id="324" r:id="rId10"/>
    <p:sldId id="262" r:id="rId11"/>
    <p:sldId id="263" r:id="rId12"/>
    <p:sldId id="325" r:id="rId13"/>
    <p:sldId id="268" r:id="rId14"/>
    <p:sldId id="326" r:id="rId15"/>
    <p:sldId id="265" r:id="rId16"/>
    <p:sldId id="327" r:id="rId17"/>
    <p:sldId id="332" r:id="rId18"/>
    <p:sldId id="338" r:id="rId19"/>
    <p:sldId id="339" r:id="rId20"/>
    <p:sldId id="343" r:id="rId21"/>
    <p:sldId id="344" r:id="rId22"/>
    <p:sldId id="267" r:id="rId23"/>
    <p:sldId id="328" r:id="rId24"/>
    <p:sldId id="269" r:id="rId25"/>
    <p:sldId id="271" r:id="rId26"/>
    <p:sldId id="273" r:id="rId27"/>
    <p:sldId id="275" r:id="rId28"/>
    <p:sldId id="276" r:id="rId29"/>
    <p:sldId id="352" r:id="rId30"/>
    <p:sldId id="282" r:id="rId31"/>
    <p:sldId id="284" r:id="rId32"/>
    <p:sldId id="286" r:id="rId33"/>
    <p:sldId id="288" r:id="rId34"/>
    <p:sldId id="290" r:id="rId35"/>
    <p:sldId id="333" r:id="rId36"/>
    <p:sldId id="292" r:id="rId37"/>
    <p:sldId id="293" r:id="rId38"/>
    <p:sldId id="296" r:id="rId39"/>
    <p:sldId id="294" r:id="rId40"/>
    <p:sldId id="298" r:id="rId41"/>
    <p:sldId id="299" r:id="rId42"/>
    <p:sldId id="301" r:id="rId43"/>
    <p:sldId id="306" r:id="rId44"/>
    <p:sldId id="334" r:id="rId45"/>
    <p:sldId id="302" r:id="rId46"/>
    <p:sldId id="303" r:id="rId47"/>
    <p:sldId id="337" r:id="rId48"/>
    <p:sldId id="305" r:id="rId49"/>
    <p:sldId id="353" r:id="rId50"/>
    <p:sldId id="307" r:id="rId51"/>
    <p:sldId id="308" r:id="rId52"/>
    <p:sldId id="309" r:id="rId53"/>
    <p:sldId id="310" r:id="rId54"/>
    <p:sldId id="311" r:id="rId55"/>
    <p:sldId id="312" r:id="rId56"/>
    <p:sldId id="335" r:id="rId57"/>
    <p:sldId id="313" r:id="rId58"/>
    <p:sldId id="314" r:id="rId59"/>
    <p:sldId id="315" r:id="rId60"/>
    <p:sldId id="316" r:id="rId61"/>
    <p:sldId id="317" r:id="rId62"/>
    <p:sldId id="318" r:id="rId63"/>
    <p:sldId id="319" r:id="rId64"/>
    <p:sldId id="340" r:id="rId65"/>
    <p:sldId id="346" r:id="rId66"/>
    <p:sldId id="347" r:id="rId67"/>
    <p:sldId id="350" r:id="rId68"/>
    <p:sldId id="351" r:id="rId69"/>
    <p:sldId id="342" r:id="rId70"/>
    <p:sldId id="391" r:id="rId71"/>
    <p:sldId id="392" r:id="rId72"/>
    <p:sldId id="393" r:id="rId73"/>
    <p:sldId id="361" r:id="rId74"/>
    <p:sldId id="357" r:id="rId75"/>
    <p:sldId id="358" r:id="rId76"/>
    <p:sldId id="394" r:id="rId77"/>
    <p:sldId id="360" r:id="rId78"/>
    <p:sldId id="388" r:id="rId79"/>
    <p:sldId id="362" r:id="rId80"/>
    <p:sldId id="364" r:id="rId81"/>
    <p:sldId id="380" r:id="rId82"/>
    <p:sldId id="366" r:id="rId83"/>
    <p:sldId id="367" r:id="rId84"/>
    <p:sldId id="368" r:id="rId85"/>
    <p:sldId id="379" r:id="rId86"/>
    <p:sldId id="370" r:id="rId87"/>
    <p:sldId id="371" r:id="rId88"/>
    <p:sldId id="395" r:id="rId89"/>
    <p:sldId id="396" r:id="rId90"/>
    <p:sldId id="373" r:id="rId91"/>
    <p:sldId id="374" r:id="rId92"/>
    <p:sldId id="375" r:id="rId93"/>
    <p:sldId id="376" r:id="rId94"/>
    <p:sldId id="381" r:id="rId95"/>
    <p:sldId id="382" r:id="rId96"/>
    <p:sldId id="386" r:id="rId97"/>
    <p:sldId id="385" r:id="rId98"/>
    <p:sldId id="387" r:id="rId99"/>
    <p:sldId id="383" r:id="rId100"/>
    <p:sldId id="384" r:id="rId101"/>
    <p:sldId id="389" r:id="rId102"/>
    <p:sldId id="390" r:id="rId103"/>
    <p:sldId id="397" r:id="rId104"/>
    <p:sldId id="345" r:id="rId105"/>
    <p:sldId id="321"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6420" autoAdjust="0"/>
  </p:normalViewPr>
  <p:slideViewPr>
    <p:cSldViewPr>
      <p:cViewPr varScale="1">
        <p:scale>
          <a:sx n="64" d="100"/>
          <a:sy n="64" d="100"/>
        </p:scale>
        <p:origin x="-1308" y="-96"/>
      </p:cViewPr>
      <p:guideLst>
        <p:guide orient="horz" pos="2160"/>
        <p:guide pos="2880"/>
      </p:guideLst>
    </p:cSldViewPr>
  </p:slideViewPr>
  <p:outlineViewPr>
    <p:cViewPr>
      <p:scale>
        <a:sx n="33" d="100"/>
        <a:sy n="33" d="100"/>
      </p:scale>
      <p:origin x="240" y="25866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74DCBF-E14A-4742-8C9E-3B2B802EA179}" type="datetimeFigureOut">
              <a:rPr lang="en-US" smtClean="0"/>
              <a:pPr/>
              <a:t>4/11/2014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360B6-8DD3-43BB-B6FE-C484AD2DF1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4360B6-8DD3-43BB-B6FE-C484AD2DF170}" type="slidenum">
              <a:rPr lang="en-US" smtClean="0"/>
              <a:pPr/>
              <a:t>22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814F36-E10A-40FC-B5BD-7FA7C1A64DBD}" type="slidenum">
              <a:rPr lang="en-US"/>
              <a:pPr/>
              <a:t>45</a:t>
            </a:fld>
            <a:endParaRPr lang="en-US"/>
          </a:p>
        </p:txBody>
      </p:sp>
      <p:sp>
        <p:nvSpPr>
          <p:cNvPr id="412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FA2D5EAE-0D80-4667-889D-62037CE572B0}" type="slidenum">
              <a:rPr lang="en-US" sz="1200" b="0" i="0"/>
              <a:pPr algn="r" defTabSz="906463" eaLnBrk="1" hangingPunct="1"/>
              <a:t>45</a:t>
            </a:fld>
            <a:endParaRPr lang="en-US" sz="1200" b="0" i="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37335A2-2CBA-46C8-8622-F1EBCD34D612}" type="slidenum">
              <a:rPr lang="en-US"/>
              <a:pPr/>
              <a:t>46</a:t>
            </a:fld>
            <a:endParaRPr lang="en-US"/>
          </a:p>
        </p:txBody>
      </p:sp>
      <p:sp>
        <p:nvSpPr>
          <p:cNvPr id="422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954AF902-5CFE-4C9C-AD2E-E4BD25A724AF}" type="slidenum">
              <a:rPr lang="en-US" sz="1200" b="0" i="0"/>
              <a:pPr algn="r" defTabSz="906463" eaLnBrk="1" hangingPunct="1"/>
              <a:t>46</a:t>
            </a:fld>
            <a:endParaRPr lang="en-US" sz="1200" b="0" i="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r>
              <a:rPr lang="en-US"/>
              <a:t>Slide  </a:t>
            </a:r>
            <a:fld id="{1A5FAA50-229F-4767-BC3F-A407B19AC139}" type="slidenum">
              <a:rPr lang="en-US"/>
              <a:pPr/>
              <a:t>47</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err="1"/>
              <a:t>Lymphogranuloma</a:t>
            </a:r>
            <a:r>
              <a:rPr lang="en-US" dirty="0"/>
              <a:t> </a:t>
            </a:r>
            <a:r>
              <a:rPr lang="en-US" dirty="0" err="1"/>
              <a:t>venereum</a:t>
            </a:r>
            <a:r>
              <a:rPr lang="en-US" dirty="0"/>
              <a:t> causes unilateral or bilateral buboes.  There may be a genital papule or ulcer associated with this, but often there is no genital lesion.  It is treated with prolonged </a:t>
            </a:r>
            <a:r>
              <a:rPr lang="en-US" dirty="0" err="1"/>
              <a:t>doxycyline</a:t>
            </a:r>
            <a:r>
              <a:rPr lang="en-US" dirty="0"/>
              <a:t> or erythromycin, with aspiration of the buboes as needed.  As usual, </a:t>
            </a:r>
            <a:r>
              <a:rPr lang="en-US" dirty="0" err="1"/>
              <a:t>RPR</a:t>
            </a:r>
            <a:r>
              <a:rPr lang="en-US" dirty="0"/>
              <a:t> and HIV tests are offered and prevention counseling, condom use, and referral of the partner are important.</a:t>
            </a:r>
          </a:p>
          <a:p>
            <a:r>
              <a:rPr lang="en-US" dirty="0"/>
              <a:t>Image Source:  ©</a:t>
            </a:r>
            <a:r>
              <a:rPr lang="en-US" dirty="0" err="1"/>
              <a:t>Wellcome</a:t>
            </a:r>
            <a:r>
              <a:rPr lang="en-US" dirty="0"/>
              <a:t> Trust.  CD Rom:  Topics in International Health – Sexually Transmitted Infections.  The Trustee of the </a:t>
            </a:r>
            <a:r>
              <a:rPr lang="en-US" dirty="0" err="1"/>
              <a:t>Wellcome</a:t>
            </a:r>
            <a:r>
              <a:rPr lang="en-US" dirty="0"/>
              <a:t> Trust, London, Second Edition, 2003. ISBN 0-85199-631-0</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r>
              <a:rPr lang="en-US"/>
              <a:t>Slide  </a:t>
            </a:r>
            <a:fld id="{132B3978-BDD4-46F1-8B23-A226122AAE8E}" type="slidenum">
              <a:rPr lang="en-US"/>
              <a:pPr/>
              <a:t>49</a:t>
            </a:fld>
            <a:endParaRPr 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r>
              <a:rPr lang="en-US" dirty="0" err="1"/>
              <a:t>Granuloma</a:t>
            </a:r>
            <a:r>
              <a:rPr lang="en-US" dirty="0"/>
              <a:t> inguinal is a rare cause of genital ulcer in Namibia.  These are very large, chronic, but painless ulcers that can have heaped up tissue.  Treatment is with a long course of </a:t>
            </a:r>
            <a:r>
              <a:rPr lang="en-US" dirty="0" err="1"/>
              <a:t>doxycycline</a:t>
            </a:r>
            <a:r>
              <a:rPr lang="en-US" dirty="0"/>
              <a:t> or erythromycin.</a:t>
            </a:r>
          </a:p>
          <a:p>
            <a:r>
              <a:rPr lang="en-ZA" dirty="0"/>
              <a:t>In summary, ask the participants to suggest a diagnosis for the case presented. Do not force participants to respond or wait too long for an answer.  Acknowledge any diagnoses offered; then simply proceed to the following slides and present the diagnosis, treatment, and management </a:t>
            </a:r>
            <a:endParaRPr lang="en-US" dirty="0"/>
          </a:p>
          <a:p>
            <a:r>
              <a:rPr lang="en-US" dirty="0"/>
              <a:t>Image Source:  ©</a:t>
            </a:r>
            <a:r>
              <a:rPr lang="en-US" dirty="0" err="1"/>
              <a:t>Wellcome</a:t>
            </a:r>
            <a:r>
              <a:rPr lang="en-US" dirty="0"/>
              <a:t> Trust.  CD Rom:  Topics in International Health – Sexually Transmitted Infections.  The Trustee of the </a:t>
            </a:r>
            <a:r>
              <a:rPr lang="en-US" dirty="0" err="1"/>
              <a:t>Wellcome</a:t>
            </a:r>
            <a:r>
              <a:rPr lang="en-US" dirty="0"/>
              <a:t> Trust, London, Second Edition, 2003. ISBN 0-85199-631-0</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0CECB-3688-4793-9F77-82CED0EA57B5}" type="slidenum">
              <a:rPr lang="en-US"/>
              <a:pPr/>
              <a:t>54</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sz="1000"/>
              <a:t>YES</a:t>
            </a:r>
          </a:p>
          <a:p>
            <a:r>
              <a:rPr lang="en-US" sz="1000"/>
              <a:t>NO</a:t>
            </a:r>
          </a:p>
          <a:p>
            <a:r>
              <a:rPr lang="en-US" sz="1000"/>
              <a:t>Abdominal guarding or rebound tenderness</a:t>
            </a:r>
          </a:p>
          <a:p>
            <a:r>
              <a:rPr lang="en-US" sz="1000"/>
              <a:t>Abdominal mass</a:t>
            </a:r>
          </a:p>
          <a:p>
            <a:r>
              <a:rPr lang="en-US" sz="1000"/>
              <a:t>Abn .PV bleeding</a:t>
            </a:r>
          </a:p>
          <a:p>
            <a:r>
              <a:rPr lang="en-US" sz="1000"/>
              <a:t>Refer patient for SX or gyne.assesment</a:t>
            </a:r>
          </a:p>
          <a:p>
            <a:r>
              <a:rPr lang="en-US" sz="1000"/>
              <a:t>Start IV fluids to stabilize</a:t>
            </a:r>
          </a:p>
          <a:p>
            <a:r>
              <a:rPr lang="en-US" sz="1000"/>
              <a:t>Cervical excitation tenderness </a:t>
            </a:r>
          </a:p>
          <a:p>
            <a:r>
              <a:rPr lang="en-US" sz="1000"/>
              <a:t>Or LA tenderness </a:t>
            </a:r>
          </a:p>
          <a:p>
            <a:r>
              <a:rPr lang="en-US" sz="1000"/>
              <a:t>Vaginal D/fever</a:t>
            </a:r>
          </a:p>
          <a:p>
            <a:r>
              <a:rPr lang="en-US" sz="1000"/>
              <a:t>Manage as PID</a:t>
            </a:r>
          </a:p>
          <a:p>
            <a:r>
              <a:rPr lang="en-US" sz="1000"/>
              <a:t>Review after 3 days</a:t>
            </a:r>
          </a:p>
          <a:p>
            <a:r>
              <a:rPr lang="en-US" sz="1000"/>
              <a:t>Patient has improved?</a:t>
            </a:r>
          </a:p>
          <a:p>
            <a:r>
              <a:rPr lang="en-US" sz="1000"/>
              <a:t>CT RX for PID</a:t>
            </a:r>
          </a:p>
          <a:p>
            <a:r>
              <a:rPr lang="en-US" sz="1000"/>
              <a:t>Provide protection</a:t>
            </a:r>
          </a:p>
          <a:p>
            <a:r>
              <a:rPr lang="en-US" sz="1000"/>
              <a:t>HIV counselling and testing</a:t>
            </a:r>
          </a:p>
          <a:p>
            <a:r>
              <a:rPr lang="en-US" sz="1000"/>
              <a:t>Any other illness?</a:t>
            </a:r>
          </a:p>
          <a:p>
            <a:r>
              <a:rPr lang="en-US" sz="1000"/>
              <a:t>Manage as appropriately</a:t>
            </a:r>
          </a:p>
          <a:p>
            <a:r>
              <a:rPr lang="en-US" sz="1000"/>
              <a:t>Refer patient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A218B-240B-4A7D-9E51-6B76DC33F667}" type="slidenum">
              <a:rPr lang="en-US"/>
              <a:pPr/>
              <a:t>56</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8A1EBA-2652-4842-9071-83490BD76BC0}" type="slidenum">
              <a:rPr lang="en-US"/>
              <a:pPr/>
              <a:t>57</a:t>
            </a:fld>
            <a:endParaRPr lang="en-US"/>
          </a:p>
        </p:txBody>
      </p:sp>
      <p:sp>
        <p:nvSpPr>
          <p:cNvPr id="404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5F459057-6623-4518-B707-0E7D3BB43D1D}" type="slidenum">
              <a:rPr lang="en-US" sz="1200" b="0" i="0"/>
              <a:pPr algn="r" defTabSz="906463" eaLnBrk="1" hangingPunct="1"/>
              <a:t>57</a:t>
            </a:fld>
            <a:endParaRPr lang="en-US" sz="1200" b="0" i="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332E6A-6DF7-494B-8325-235250C70491}" type="slidenum">
              <a:rPr lang="en-US"/>
              <a:pPr/>
              <a:t>58</a:t>
            </a:fld>
            <a:endParaRPr lang="en-US"/>
          </a:p>
        </p:txBody>
      </p:sp>
      <p:sp>
        <p:nvSpPr>
          <p:cNvPr id="406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55292470-64E4-4D39-86FC-B131688C3773}" type="slidenum">
              <a:rPr lang="en-US" sz="1200" b="0" i="0"/>
              <a:pPr algn="r" defTabSz="906463" eaLnBrk="1" hangingPunct="1"/>
              <a:t>58</a:t>
            </a:fld>
            <a:endParaRPr lang="en-US" sz="1200" b="0" i="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36BD8F0-F82F-4371-BDA9-A3C7279BAB66}" type="slidenum">
              <a:rPr lang="en-US"/>
              <a:pPr/>
              <a:t>59</a:t>
            </a:fld>
            <a:endParaRPr lang="en-US"/>
          </a:p>
        </p:txBody>
      </p:sp>
      <p:sp>
        <p:nvSpPr>
          <p:cNvPr id="408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A28EE336-8C1B-42FB-872D-612A06106E68}" type="slidenum">
              <a:rPr lang="en-US" sz="1200" b="0" i="0"/>
              <a:pPr algn="r" defTabSz="906463" eaLnBrk="1" hangingPunct="1"/>
              <a:t>59</a:t>
            </a:fld>
            <a:endParaRPr lang="en-US" sz="1200" b="0" i="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C252BF-1DB8-4263-9BA5-1E16ABA6A6BA}" type="slidenum">
              <a:rPr lang="en-US"/>
              <a:pPr/>
              <a:t>60</a:t>
            </a:fld>
            <a:endParaRPr lang="en-US"/>
          </a:p>
        </p:txBody>
      </p:sp>
      <p:sp>
        <p:nvSpPr>
          <p:cNvPr id="410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63DAC28F-9703-4F0D-949A-AADB9B74F471}" type="slidenum">
              <a:rPr lang="en-US" sz="1200" b="0" i="0"/>
              <a:pPr algn="r" defTabSz="906463" eaLnBrk="1" hangingPunct="1"/>
              <a:t>60</a:t>
            </a:fld>
            <a:endParaRPr lang="en-US" sz="1200" b="0" i="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A244F-7B05-469A-88C3-1F4C3B1F854F}" type="slidenum">
              <a:rPr lang="en-US"/>
              <a:pPr/>
              <a:t>26</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3818B-EB36-469C-9919-3B7CF05B655D}" type="slidenum">
              <a:rPr lang="en-US"/>
              <a:pPr/>
              <a:t>61</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t>YES NO</a:t>
            </a:r>
          </a:p>
          <a:p>
            <a:r>
              <a:rPr lang="en-US"/>
              <a:t>Testis rortated or elevated or Hx of trauma</a:t>
            </a:r>
          </a:p>
          <a:p>
            <a:r>
              <a:rPr lang="en-US"/>
              <a:t>Refer to surgery</a:t>
            </a:r>
          </a:p>
          <a:p>
            <a:r>
              <a:rPr lang="en-US"/>
              <a:t>Reassure PT and educate </a:t>
            </a:r>
          </a:p>
          <a:p>
            <a:r>
              <a:rPr lang="en-US"/>
              <a:t>Provide analgesics PRN</a:t>
            </a:r>
          </a:p>
          <a:p>
            <a:r>
              <a:rPr lang="en-US"/>
              <a:t>Promote and provide condoms</a:t>
            </a:r>
          </a:p>
          <a:p>
            <a:r>
              <a:rPr lang="en-US"/>
              <a:t>HIV counsel/testing</a:t>
            </a:r>
          </a:p>
          <a:p>
            <a:r>
              <a:rPr lang="en-US"/>
              <a:t>Treat for gonorrhoea and chlamydia</a:t>
            </a:r>
          </a:p>
          <a:p>
            <a:r>
              <a:rPr lang="en-US"/>
              <a:t>Educate and counsel</a:t>
            </a:r>
          </a:p>
          <a:p>
            <a:r>
              <a:rPr lang="en-US"/>
              <a:t>Promote and provide condoms</a:t>
            </a:r>
          </a:p>
          <a:p>
            <a:r>
              <a:rPr lang="en-US"/>
              <a:t>Partner nmx</a:t>
            </a:r>
          </a:p>
          <a:p>
            <a:r>
              <a:rPr lang="en-US"/>
              <a:t>HIV counsel/testing</a:t>
            </a:r>
          </a:p>
          <a:p>
            <a:r>
              <a:rPr lang="en-US"/>
              <a:t>Review after 7 days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026F0-059B-44E9-9313-4F43C4C2F4A0}" type="slidenum">
              <a:rPr lang="en-US"/>
              <a:pPr/>
              <a:t>62</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t>YES</a:t>
            </a:r>
          </a:p>
          <a:p>
            <a:r>
              <a:rPr lang="en-US"/>
              <a:t>Take the checks and exam </a:t>
            </a:r>
          </a:p>
          <a:p>
            <a:r>
              <a:rPr lang="en-US"/>
              <a:t>Inguinal/femoral bubos present</a:t>
            </a:r>
          </a:p>
          <a:p>
            <a:r>
              <a:rPr lang="en-US"/>
              <a:t>Ulcers present?</a:t>
            </a:r>
          </a:p>
          <a:p>
            <a:r>
              <a:rPr lang="en-US"/>
              <a:t>Use  GUD flowchartkbgg===</a:t>
            </a:r>
          </a:p>
          <a:p>
            <a:r>
              <a:rPr lang="en-US"/>
              <a:t>Educate,counsel and test for HIV</a:t>
            </a:r>
          </a:p>
          <a:p>
            <a:r>
              <a:rPr lang="en-US"/>
              <a:t>Promote use of condoms</a:t>
            </a:r>
          </a:p>
          <a:p>
            <a:r>
              <a:rPr lang="en-US"/>
              <a:t>Treat for LGV and chancroid</a:t>
            </a:r>
          </a:p>
          <a:p>
            <a:r>
              <a:rPr lang="en-US"/>
              <a:t>If flactuand do aspiration</a:t>
            </a:r>
          </a:p>
          <a:p>
            <a:r>
              <a:rPr lang="en-US"/>
              <a:t>Partner RX </a:t>
            </a:r>
          </a:p>
          <a:p>
            <a:r>
              <a:rPr lang="en-US"/>
              <a:t>Education </a:t>
            </a:r>
          </a:p>
          <a:p>
            <a:r>
              <a:rPr lang="en-US"/>
              <a:t>HIV counsel/testing</a:t>
            </a:r>
          </a:p>
          <a:p>
            <a:r>
              <a:rPr lang="en-US"/>
              <a:t>Review after 7days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BBB2E-18DB-4DF4-9484-B63A2656D19B}" type="slidenum">
              <a:rPr lang="en-US"/>
              <a:pPr/>
              <a:t>63</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t>YES NO</a:t>
            </a:r>
          </a:p>
          <a:p>
            <a:r>
              <a:rPr lang="en-US"/>
              <a:t>Take HX and exam</a:t>
            </a:r>
          </a:p>
          <a:p>
            <a:r>
              <a:rPr lang="en-US"/>
              <a:t>Bilateral or unilateral swollen eyelids</a:t>
            </a:r>
          </a:p>
          <a:p>
            <a:r>
              <a:rPr lang="en-US"/>
              <a:t>With purulent D</a:t>
            </a:r>
          </a:p>
          <a:p>
            <a:r>
              <a:rPr lang="en-US"/>
              <a:t>Treat for gonorrhoea and chlamydia </a:t>
            </a:r>
          </a:p>
          <a:p>
            <a:r>
              <a:rPr lang="en-US"/>
              <a:t>Treat mother and partner for G&amp;C </a:t>
            </a:r>
          </a:p>
          <a:p>
            <a:r>
              <a:rPr lang="en-US"/>
              <a:t>Educate mother </a:t>
            </a:r>
          </a:p>
          <a:p>
            <a:r>
              <a:rPr lang="en-US"/>
              <a:t>Return in 3 days </a:t>
            </a:r>
          </a:p>
          <a:p>
            <a:r>
              <a:rPr lang="en-US"/>
              <a:t>Improved?</a:t>
            </a:r>
          </a:p>
          <a:p>
            <a:r>
              <a:rPr lang="en-US"/>
              <a:t>CT RX</a:t>
            </a:r>
          </a:p>
          <a:p>
            <a:r>
              <a:rPr lang="en-US"/>
              <a:t>Reassure mother</a:t>
            </a:r>
          </a:p>
          <a:p>
            <a:r>
              <a:rPr lang="en-US"/>
              <a:t>TCA PRN </a:t>
            </a:r>
          </a:p>
          <a:p>
            <a:r>
              <a:rPr lang="en-US"/>
              <a:t>REFFER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AF230-DFDA-4401-AEDB-11D7E8387090}" type="slidenum">
              <a:rPr lang="en-US"/>
              <a:pPr/>
              <a:t>65</a:t>
            </a:fld>
            <a:endParaRPr lang="en-US"/>
          </a:p>
        </p:txBody>
      </p:sp>
      <p:sp>
        <p:nvSpPr>
          <p:cNvPr id="27650" name="Rectangle 2"/>
          <p:cNvSpPr>
            <a:spLocks noGrp="1" noRot="1" noChangeAspect="1" noChangeArrowheads="1" noTextEdit="1"/>
          </p:cNvSpPr>
          <p:nvPr>
            <p:ph type="sldImg"/>
          </p:nvPr>
        </p:nvSpPr>
        <p:spPr>
          <a:xfrm>
            <a:off x="1152921" y="685250"/>
            <a:ext cx="4556858" cy="3429393"/>
          </a:xfrm>
          <a:ln/>
        </p:spPr>
      </p:sp>
      <p:sp>
        <p:nvSpPr>
          <p:cNvPr id="27651" name="Rectangle 3"/>
          <p:cNvSpPr>
            <a:spLocks noGrp="1" noChangeArrowheads="1"/>
          </p:cNvSpPr>
          <p:nvPr>
            <p:ph type="body" idx="1"/>
          </p:nvPr>
        </p:nvSpPr>
        <p:spPr>
          <a:xfrm>
            <a:off x="914818" y="4344108"/>
            <a:ext cx="5028365" cy="4114643"/>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ECAE6-7DD7-4922-957C-7F04298FFB4B}" type="slidenum">
              <a:rPr lang="en-US"/>
              <a:pPr/>
              <a:t>66</a:t>
            </a:fld>
            <a:endParaRPr lang="en-US"/>
          </a:p>
        </p:txBody>
      </p:sp>
      <p:sp>
        <p:nvSpPr>
          <p:cNvPr id="39938" name="Rectangle 2"/>
          <p:cNvSpPr>
            <a:spLocks noGrp="1" noRot="1" noChangeAspect="1" noChangeArrowheads="1" noTextEdit="1"/>
          </p:cNvSpPr>
          <p:nvPr>
            <p:ph type="sldImg"/>
          </p:nvPr>
        </p:nvSpPr>
        <p:spPr>
          <a:xfrm>
            <a:off x="1152921" y="685250"/>
            <a:ext cx="4556858" cy="3429393"/>
          </a:xfrm>
          <a:ln/>
        </p:spPr>
      </p:sp>
      <p:sp>
        <p:nvSpPr>
          <p:cNvPr id="39939" name="Rectangle 3"/>
          <p:cNvSpPr>
            <a:spLocks noGrp="1" noChangeArrowheads="1"/>
          </p:cNvSpPr>
          <p:nvPr>
            <p:ph type="body" idx="1"/>
          </p:nvPr>
        </p:nvSpPr>
        <p:spPr>
          <a:xfrm>
            <a:off x="914818" y="4344108"/>
            <a:ext cx="5028365" cy="4114643"/>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C1D96-E4CB-4724-80B2-B08507E50F57}" type="slidenum">
              <a:rPr lang="en-US"/>
              <a:pPr/>
              <a:t>67</a:t>
            </a:fld>
            <a:endParaRPr lang="en-US"/>
          </a:p>
        </p:txBody>
      </p:sp>
      <p:sp>
        <p:nvSpPr>
          <p:cNvPr id="44034" name="Rectangle 2"/>
          <p:cNvSpPr>
            <a:spLocks noGrp="1" noRot="1" noChangeAspect="1" noChangeArrowheads="1" noTextEdit="1"/>
          </p:cNvSpPr>
          <p:nvPr>
            <p:ph type="sldImg"/>
          </p:nvPr>
        </p:nvSpPr>
        <p:spPr>
          <a:xfrm>
            <a:off x="1314268" y="457358"/>
            <a:ext cx="4152708" cy="3124488"/>
          </a:xfrm>
          <a:ln/>
        </p:spPr>
      </p:sp>
      <p:sp>
        <p:nvSpPr>
          <p:cNvPr id="44035" name="Rectangle 3"/>
          <p:cNvSpPr>
            <a:spLocks noGrp="1" noChangeArrowheads="1"/>
          </p:cNvSpPr>
          <p:nvPr>
            <p:ph type="body" idx="1"/>
          </p:nvPr>
        </p:nvSpPr>
        <p:spPr>
          <a:xfrm>
            <a:off x="303895" y="3657287"/>
            <a:ext cx="6250210" cy="5181809"/>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C4004-C91D-463B-AA4B-2987E96D23C5}" type="slidenum">
              <a:rPr lang="en-US"/>
              <a:pPr/>
              <a:t>68</a:t>
            </a:fld>
            <a:endParaRPr lang="en-US"/>
          </a:p>
        </p:txBody>
      </p:sp>
      <p:sp>
        <p:nvSpPr>
          <p:cNvPr id="48130" name="Rectangle 2"/>
          <p:cNvSpPr>
            <a:spLocks noGrp="1" noRot="1" noChangeAspect="1" noChangeArrowheads="1" noTextEdit="1"/>
          </p:cNvSpPr>
          <p:nvPr>
            <p:ph type="sldImg"/>
          </p:nvPr>
        </p:nvSpPr>
        <p:spPr>
          <a:xfrm>
            <a:off x="1314268" y="457358"/>
            <a:ext cx="4152708" cy="3124488"/>
          </a:xfrm>
          <a:ln/>
        </p:spPr>
      </p:sp>
      <p:sp>
        <p:nvSpPr>
          <p:cNvPr id="48131" name="Rectangle 3"/>
          <p:cNvSpPr>
            <a:spLocks noGrp="1" noChangeArrowheads="1"/>
          </p:cNvSpPr>
          <p:nvPr>
            <p:ph type="body" idx="1"/>
          </p:nvPr>
        </p:nvSpPr>
        <p:spPr>
          <a:xfrm>
            <a:off x="303895" y="3657287"/>
            <a:ext cx="6250210" cy="5181809"/>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81037F4-9AB6-46CF-854B-111913CFE60F}" type="slidenum">
              <a:rPr lang="en-US" smtClean="0"/>
              <a:pPr/>
              <a:t>77</a:t>
            </a:fld>
            <a:endParaRPr lang="en-US" smtClean="0"/>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3DC3F5-28D9-49CC-90C2-7A4DF0F87DDE}" type="slidenum">
              <a:rPr lang="en-GB"/>
              <a:pPr/>
              <a:t>99</a:t>
            </a:fld>
            <a:endParaRPr lang="en-GB"/>
          </a:p>
        </p:txBody>
      </p:sp>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pPr>
              <a:spcBef>
                <a:spcPct val="0"/>
              </a:spcBef>
            </a:pPr>
            <a:endParaRPr lang="en-US"/>
          </a:p>
        </p:txBody>
      </p:sp>
      <p:sp>
        <p:nvSpPr>
          <p:cNvPr id="419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39C1620-A7ED-42A7-9DAC-73B32108ADAC}" type="slidenum">
              <a:rPr lang="en-GB" sz="1200">
                <a:latin typeface="Calibri" pitchFamily="34" charset="0"/>
              </a:rPr>
              <a:pPr algn="r"/>
              <a:t>99</a:t>
            </a:fld>
            <a:endParaRPr lang="en-GB"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599F6D-1A3B-4555-B5BE-510B15358475}" type="slidenum">
              <a:rPr lang="en-GB"/>
              <a:pPr/>
              <a:t>100</a:t>
            </a:fld>
            <a:endParaRPr lang="en-GB"/>
          </a:p>
        </p:txBody>
      </p:sp>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p:txBody>
          <a:bodyPr/>
          <a:lstStyle/>
          <a:p>
            <a:pPr>
              <a:spcBef>
                <a:spcPct val="0"/>
              </a:spcBef>
            </a:pPr>
            <a:endParaRPr lang="en-US"/>
          </a:p>
        </p:txBody>
      </p:sp>
      <p:sp>
        <p:nvSpPr>
          <p:cNvPr id="440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2AE59DE-7CA4-4825-9C42-F227ECCBBE75}" type="slidenum">
              <a:rPr lang="en-GB" sz="1200">
                <a:latin typeface="Calibri" pitchFamily="34" charset="0"/>
              </a:rPr>
              <a:pPr algn="r"/>
              <a:t>100</a:t>
            </a:fld>
            <a:endParaRPr lang="en-GB"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A3D147-FDBE-44CB-84D7-C88D2AAA772E}" type="slidenum">
              <a:rPr lang="en-US"/>
              <a:pPr/>
              <a:t>27</a:t>
            </a:fld>
            <a:endParaRPr lang="en-US"/>
          </a:p>
        </p:txBody>
      </p:sp>
      <p:sp>
        <p:nvSpPr>
          <p:cNvPr id="400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52869D24-061C-4633-AC5F-6994FD9F59DD}" type="slidenum">
              <a:rPr lang="en-US" sz="1200" b="0" i="0"/>
              <a:pPr algn="r" defTabSz="906463" eaLnBrk="1" hangingPunct="1"/>
              <a:t>27</a:t>
            </a:fld>
            <a:endParaRPr lang="en-US" sz="1200" b="0" i="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6671C-B08F-409E-BE7A-9056C800CF67}" type="slidenum">
              <a:rPr lang="en-US"/>
              <a:pPr/>
              <a:t>101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4994-0F83-493D-80DA-19929B3815EA}" type="slidenum">
              <a:rPr lang="en-US"/>
              <a:pPr/>
              <a:t>102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E4D0B-26D2-45B6-83FD-A122A95D9B50}" type="slidenum">
              <a:rPr lang="en-US"/>
              <a:pPr/>
              <a:t>30</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B9AE35-DF92-475A-8ACF-53AA33E07112}" type="slidenum">
              <a:rPr lang="en-US"/>
              <a:pPr/>
              <a:t>31</a:t>
            </a:fld>
            <a:endParaRPr lang="en-US"/>
          </a:p>
        </p:txBody>
      </p:sp>
      <p:sp>
        <p:nvSpPr>
          <p:cNvPr id="394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4435B716-AD76-4B26-8AAE-5DB6B01B277E}" type="slidenum">
              <a:rPr lang="en-US" sz="1200" b="0" i="0"/>
              <a:pPr algn="r" defTabSz="906463" eaLnBrk="1" hangingPunct="1"/>
              <a:t>31</a:t>
            </a:fld>
            <a:endParaRPr lang="en-US" sz="1200" b="0" i="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xfrm>
            <a:off x="687388" y="4343400"/>
            <a:ext cx="5483225" cy="4114800"/>
          </a:xfrm>
          <a:noFill/>
        </p:spPr>
        <p:txBody>
          <a:bodyPr lIns="90575" tIns="45287" rIns="90575" bIns="45287"/>
          <a:lstStyle/>
          <a:p>
            <a:pPr eaLnBrk="1" hangingPunct="1"/>
            <a:r>
              <a:rPr lang="en-US"/>
              <a:t>TREATMENT OF SEX PATNERS NOT REQUIRED.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ACB62E-B721-4BC3-A3D0-CB7E7BFDDAAD}" type="slidenum">
              <a:rPr lang="en-US"/>
              <a:pPr/>
              <a:t>32</a:t>
            </a:fld>
            <a:endParaRPr lang="en-US"/>
          </a:p>
        </p:txBody>
      </p:sp>
      <p:sp>
        <p:nvSpPr>
          <p:cNvPr id="396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B395D78F-7806-422E-A1FE-58908B54F063}" type="slidenum">
              <a:rPr lang="en-US" sz="1200" b="0" i="0"/>
              <a:pPr algn="r" defTabSz="906463" eaLnBrk="1" hangingPunct="1"/>
              <a:t>32</a:t>
            </a:fld>
            <a:endParaRPr lang="en-US" sz="1200" b="0" i="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A2665-5076-42C1-9DE2-963F0E5660CE}" type="slidenum">
              <a:rPr lang="en-US"/>
              <a:pPr/>
              <a:t>35</a:t>
            </a:fld>
            <a:endParaRPr lang="en-US"/>
          </a:p>
        </p:txBody>
      </p:sp>
      <p:sp>
        <p:nvSpPr>
          <p:cNvPr id="140290" name="Rectangle 2"/>
          <p:cNvSpPr>
            <a:spLocks noGrp="1" noRot="1" noChangeAspect="1" noChangeArrowheads="1" noTextEdit="1"/>
          </p:cNvSpPr>
          <p:nvPr>
            <p:ph type="sldImg"/>
          </p:nvPr>
        </p:nvSpPr>
        <p:spPr>
          <a:xfrm>
            <a:off x="1130300" y="674688"/>
            <a:ext cx="4597400" cy="3448050"/>
          </a:xfrm>
          <a:ln/>
        </p:spPr>
      </p:sp>
      <p:sp>
        <p:nvSpPr>
          <p:cNvPr id="140291" name="Rectangle 3"/>
          <p:cNvSpPr>
            <a:spLocks noGrp="1" noChangeArrowheads="1"/>
          </p:cNvSpPr>
          <p:nvPr>
            <p:ph type="body" idx="1"/>
          </p:nvPr>
        </p:nvSpPr>
        <p:spPr>
          <a:xfrm>
            <a:off x="893763" y="4271963"/>
            <a:ext cx="4921250" cy="4048125"/>
          </a:xfrm>
        </p:spPr>
        <p:txBody>
          <a:bodyPr/>
          <a:lstStyle/>
          <a:p>
            <a:r>
              <a:rPr lang="en-US" dirty="0"/>
              <a:t>Genital ulcers are most commonly caused by syphilis,  </a:t>
            </a:r>
            <a:r>
              <a:rPr lang="en-US" dirty="0" err="1"/>
              <a:t>chancroid</a:t>
            </a:r>
            <a:r>
              <a:rPr lang="en-US" dirty="0"/>
              <a:t>, or herpes simplex. These etiologies cannot be  reliably distinguished from one another on clinical grounds  and may coexist in the same individual. HIV-infected persons  with syphilis may have abnormal serologic results, such as  unusually high titers, false negatives, or delayed  </a:t>
            </a:r>
            <a:r>
              <a:rPr lang="en-US" dirty="0" err="1"/>
              <a:t>seroreactivity</a:t>
            </a:r>
            <a:r>
              <a:rPr lang="en-US" dirty="0"/>
              <a:t>, although generally serologic tests can be  interpreted in the usual manner. The clinical presentation  of syphilis is variable at all stages, but atypical  manifestations may be seen in the setting of HIV infection.  </a:t>
            </a:r>
            <a:r>
              <a:rPr lang="en-US" dirty="0" err="1"/>
              <a:t>Neurosyphilis</a:t>
            </a:r>
            <a:r>
              <a:rPr lang="en-US" dirty="0"/>
              <a:t> should be considered in the differential  diagnosis when HIV-infected individuals present with  neurologic signs or symptoms. Therapy is not altered by the  presence of HIV infection.</a:t>
            </a:r>
          </a:p>
          <a:p>
            <a:endParaRPr lang="en-US" dirty="0"/>
          </a:p>
          <a:p>
            <a:r>
              <a:rPr lang="en-US" dirty="0"/>
              <a:t>With </a:t>
            </a:r>
            <a:r>
              <a:rPr lang="en-US" dirty="0" err="1"/>
              <a:t>chancroid</a:t>
            </a:r>
            <a:r>
              <a:rPr lang="en-US" dirty="0"/>
              <a:t>, response to treatment may be diminished in  the HIV-infected person; with use of single dose therapies,  close follow-up is necessary since treatment failure may be  more likely. Herpes simplex infections are chronic,  involving relapsing infections that cannot be cured by  current therapies, although infections can be controlled by  suppressive or intermittent antiviral agents such as  acyclovir. In the HIV-infected client with genital herpes,  more frequent, prolonged, and/or severe episodes are common  with progressive </a:t>
            </a:r>
            <a:r>
              <a:rPr lang="en-US" dirty="0" err="1"/>
              <a:t>immunesuppression</a:t>
            </a:r>
            <a:r>
              <a:rPr lang="en-US" dirty="0"/>
              <a:t> and lesions may be  atypical in appearance or location.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3B9FBE6-C77E-44D5-B0C6-D52C41239249}" type="slidenum">
              <a:rPr lang="en-US"/>
              <a:pPr/>
              <a:t>38</a:t>
            </a:fld>
            <a:endParaRPr lang="en-US"/>
          </a:p>
        </p:txBody>
      </p:sp>
      <p:sp>
        <p:nvSpPr>
          <p:cNvPr id="416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49C5E90E-A303-4A48-BA93-59758C98F4A8}" type="slidenum">
              <a:rPr lang="en-US" sz="1200" b="0" i="0"/>
              <a:pPr algn="r" defTabSz="906463" eaLnBrk="1" hangingPunct="1"/>
              <a:t>38</a:t>
            </a:fld>
            <a:endParaRPr lang="en-US" sz="1200" b="0" i="0"/>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995C79-9069-4402-B4EE-4F0FCA3FA864}" type="slidenum">
              <a:rPr lang="en-US"/>
              <a:pPr/>
              <a:t>40</a:t>
            </a:fld>
            <a:endParaRPr lang="en-US"/>
          </a:p>
        </p:txBody>
      </p:sp>
      <p:sp>
        <p:nvSpPr>
          <p:cNvPr id="434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575" tIns="45287" rIns="90575" bIns="45287" anchor="b"/>
          <a:lstStyle/>
          <a:p>
            <a:pPr algn="r" defTabSz="906463" eaLnBrk="1" hangingPunct="1"/>
            <a:fld id="{76B9B101-A927-4DC1-A030-A16146FB5864}" type="slidenum">
              <a:rPr lang="en-US" sz="1200" b="0" i="0"/>
              <a:pPr algn="r" defTabSz="906463" eaLnBrk="1" hangingPunct="1"/>
              <a:t>40</a:t>
            </a:fld>
            <a:endParaRPr lang="en-US" sz="1200" b="0" i="0"/>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687388" y="4343400"/>
            <a:ext cx="5483225" cy="4114800"/>
          </a:xfrm>
        </p:spPr>
        <p:txBody>
          <a:bodyPr lIns="90575" tIns="45287" rIns="90575" bIns="45287"/>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16FEB00-4DB2-41CA-870A-A74E0656DE66}" type="datetimeFigureOut">
              <a:rPr lang="en-US" smtClean="0"/>
              <a:pPr/>
              <a:t>4/11/2014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5D01C6-A032-441C-8EE7-8E74CF134E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2F20B6B-26DE-4106-BD85-966225A5F51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05D01C6-A032-441C-8EE7-8E74CF134E6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6FEB00-4DB2-41CA-870A-A74E0656DE66}" type="datetimeFigureOut">
              <a:rPr lang="en-US" smtClean="0"/>
              <a:pPr/>
              <a:t>4/11/2014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6FEB00-4DB2-41CA-870A-A74E0656DE66}" type="datetimeFigureOut">
              <a:rPr lang="en-US" smtClean="0"/>
              <a:pPr/>
              <a:t>4/11/2014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5D01C6-A032-441C-8EE7-8E74CF134E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16FEB00-4DB2-41CA-870A-A74E0656DE66}" type="datetimeFigureOut">
              <a:rPr lang="en-US" smtClean="0"/>
              <a:pPr/>
              <a:t>4/11/2014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5D01C6-A032-441C-8EE7-8E74CF134E6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6FEB00-4DB2-41CA-870A-A74E0656DE66}" type="datetimeFigureOut">
              <a:rPr lang="en-US" smtClean="0"/>
              <a:pPr/>
              <a:t>4/11/2014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5D01C6-A032-441C-8EE7-8E74CF134E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HIV/AIDS &amp; STIs/</a:t>
            </a:r>
            <a:r>
              <a:rPr lang="en-US" dirty="0" err="1" smtClean="0"/>
              <a:t>RTIs</a:t>
            </a:r>
            <a:endParaRPr lang="en-US" dirty="0"/>
          </a:p>
        </p:txBody>
      </p:sp>
      <p:sp>
        <p:nvSpPr>
          <p:cNvPr id="3" name="Subtitle 2"/>
          <p:cNvSpPr>
            <a:spLocks noGrp="1"/>
          </p:cNvSpPr>
          <p:nvPr>
            <p:ph type="subTitle" idx="1"/>
          </p:nvPr>
        </p:nvSpPr>
        <p:spPr/>
        <p:txBody>
          <a:bodyPr/>
          <a:lstStyle/>
          <a:p>
            <a:r>
              <a:rPr lang="en-US" dirty="0" smtClean="0"/>
              <a:t>F. W. MBUTHIA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401080" cy="5500726"/>
          </a:xfrm>
        </p:spPr>
        <p:txBody>
          <a:bodyPr>
            <a:normAutofit fontScale="92500"/>
          </a:bodyPr>
          <a:lstStyle/>
          <a:p>
            <a:r>
              <a:rPr lang="en-US" dirty="0" smtClean="0"/>
              <a:t>Embarrassing nature of illness prompts patients to self treat leading to inadequate  or inappropriate treatment</a:t>
            </a:r>
          </a:p>
          <a:p>
            <a:pPr>
              <a:buNone/>
            </a:pPr>
            <a:endParaRPr lang="en-US" dirty="0" smtClean="0"/>
          </a:p>
          <a:p>
            <a:r>
              <a:rPr lang="en-US" dirty="0" smtClean="0"/>
              <a:t>Lack of confidentiality amongst care givers especially  when dealing with adolescents</a:t>
            </a:r>
          </a:p>
          <a:p>
            <a:endParaRPr lang="en-US" dirty="0" smtClean="0"/>
          </a:p>
          <a:p>
            <a:r>
              <a:rPr lang="en-US" dirty="0" smtClean="0"/>
              <a:t>Poor attitude of care givers towards patients with STIS.</a:t>
            </a:r>
          </a:p>
          <a:p>
            <a:endParaRPr lang="en-US" dirty="0" smtClean="0"/>
          </a:p>
          <a:p>
            <a:r>
              <a:rPr lang="en-US" dirty="0" smtClean="0"/>
              <a:t>Harsh response from parents instills fear in adolescents willing to seek treatment.</a:t>
            </a:r>
          </a:p>
          <a:p>
            <a:endParaRPr lang="en-US" dirty="0" smtClean="0"/>
          </a:p>
          <a:p>
            <a:r>
              <a:rPr lang="en-US" dirty="0" smtClean="0"/>
              <a:t>Contact  tracing; unfaithful  partners scared of telling spouses</a:t>
            </a:r>
            <a:endParaRPr lang="en-US" dirty="0"/>
          </a:p>
        </p:txBody>
      </p:sp>
      <p:sp>
        <p:nvSpPr>
          <p:cNvPr id="2" name="Title 1"/>
          <p:cNvSpPr>
            <a:spLocks noGrp="1"/>
          </p:cNvSpPr>
          <p:nvPr>
            <p:ph type="title"/>
          </p:nvPr>
        </p:nvSpPr>
        <p:spPr>
          <a:xfrm>
            <a:off x="457200" y="0"/>
            <a:ext cx="8229600" cy="1285860"/>
          </a:xfrm>
        </p:spPr>
        <p:txBody>
          <a:bodyPr>
            <a:normAutofit/>
          </a:bodyPr>
          <a:lstStyle/>
          <a:p>
            <a:r>
              <a:rPr lang="en-US" dirty="0" smtClean="0">
                <a:solidFill>
                  <a:schemeClr val="tx1"/>
                </a:solidFill>
              </a:rPr>
              <a:t>Challenges in treating STIs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nchor="b"/>
          <a:lstStyle/>
          <a:p>
            <a:r>
              <a:rPr lang="en-GB"/>
              <a:t>ARV COMBINATIONS</a:t>
            </a:r>
          </a:p>
        </p:txBody>
      </p:sp>
      <p:sp>
        <p:nvSpPr>
          <p:cNvPr id="43011" name="Content Placeholder 2"/>
          <p:cNvSpPr>
            <a:spLocks noGrp="1"/>
          </p:cNvSpPr>
          <p:nvPr>
            <p:ph sz="quarter" idx="4294967295"/>
          </p:nvPr>
        </p:nvSpPr>
        <p:spPr>
          <a:xfrm>
            <a:off x="301625" y="1679575"/>
            <a:ext cx="8510588" cy="4395788"/>
          </a:xfrm>
        </p:spPr>
        <p:txBody>
          <a:bodyPr>
            <a:normAutofit/>
          </a:bodyPr>
          <a:lstStyle/>
          <a:p>
            <a:pPr marL="273050" indent="-273050"/>
            <a:r>
              <a:rPr lang="en-GB" b="1" dirty="0"/>
              <a:t>Base/backbone</a:t>
            </a:r>
          </a:p>
          <a:p>
            <a:pPr marL="273050" indent="-273050"/>
            <a:r>
              <a:rPr lang="en-GB" b="1" dirty="0"/>
              <a:t>Base</a:t>
            </a:r>
            <a:r>
              <a:rPr lang="en-GB" dirty="0"/>
              <a:t>- </a:t>
            </a:r>
            <a:r>
              <a:rPr lang="en-GB" dirty="0" err="1"/>
              <a:t>NNRTI</a:t>
            </a:r>
            <a:r>
              <a:rPr lang="en-GB" dirty="0"/>
              <a:t> or PI</a:t>
            </a:r>
          </a:p>
          <a:p>
            <a:pPr marL="547688" lvl="1" indent="-273050"/>
            <a:r>
              <a:rPr lang="en-GB" sz="2600" dirty="0" err="1"/>
              <a:t>EFV</a:t>
            </a:r>
            <a:r>
              <a:rPr lang="en-GB" sz="2600" dirty="0"/>
              <a:t> preferable to </a:t>
            </a:r>
            <a:r>
              <a:rPr lang="en-GB" sz="2600" dirty="0" err="1"/>
              <a:t>NVP</a:t>
            </a:r>
            <a:endParaRPr lang="en-GB" sz="2600" dirty="0"/>
          </a:p>
          <a:p>
            <a:pPr marL="273050" indent="-273050"/>
            <a:r>
              <a:rPr lang="en-GB" b="1" dirty="0" smtClean="0"/>
              <a:t>Backbone</a:t>
            </a:r>
            <a:r>
              <a:rPr lang="en-GB" dirty="0" smtClean="0"/>
              <a:t>-2 </a:t>
            </a:r>
            <a:r>
              <a:rPr lang="en-GB" dirty="0" err="1"/>
              <a:t>NRTIs</a:t>
            </a:r>
            <a:endParaRPr lang="en-GB" dirty="0"/>
          </a:p>
          <a:p>
            <a:pPr marL="547688" lvl="1" indent="-273050"/>
            <a:r>
              <a:rPr lang="en-GB" sz="2600" dirty="0" err="1"/>
              <a:t>TDF</a:t>
            </a:r>
            <a:r>
              <a:rPr lang="en-GB" sz="2600" dirty="0"/>
              <a:t>/</a:t>
            </a:r>
            <a:r>
              <a:rPr lang="en-GB" sz="2600" dirty="0" err="1"/>
              <a:t>FTC</a:t>
            </a:r>
            <a:endParaRPr lang="en-GB" sz="2600" dirty="0"/>
          </a:p>
          <a:p>
            <a:pPr marL="547688" lvl="1" indent="-273050"/>
            <a:r>
              <a:rPr lang="en-GB" sz="2600" dirty="0" err="1"/>
              <a:t>TDF</a:t>
            </a:r>
            <a:r>
              <a:rPr lang="en-GB" sz="2600" dirty="0"/>
              <a:t>/</a:t>
            </a:r>
            <a:r>
              <a:rPr lang="en-GB" sz="2600" dirty="0" err="1"/>
              <a:t>3TC</a:t>
            </a:r>
            <a:endParaRPr lang="en-GB" sz="2600" dirty="0"/>
          </a:p>
          <a:p>
            <a:pPr marL="547688" lvl="1" indent="-273050"/>
            <a:r>
              <a:rPr lang="en-GB" sz="2600" dirty="0"/>
              <a:t>ABC/</a:t>
            </a:r>
            <a:r>
              <a:rPr lang="en-GB" sz="2600" dirty="0" err="1"/>
              <a:t>3TC</a:t>
            </a:r>
            <a:endParaRPr lang="en-GB" sz="2600" dirty="0"/>
          </a:p>
          <a:p>
            <a:pPr marL="547688" lvl="1" indent="-273050"/>
            <a:r>
              <a:rPr lang="en-GB" sz="2600" dirty="0"/>
              <a:t>ABC/</a:t>
            </a:r>
            <a:r>
              <a:rPr lang="en-GB" sz="2600" dirty="0" err="1"/>
              <a:t>FTC</a:t>
            </a:r>
            <a:endParaRPr lang="en-GB" sz="2600" dirty="0"/>
          </a:p>
          <a:p>
            <a:pPr marL="547688" lvl="1" indent="-273050"/>
            <a:r>
              <a:rPr lang="en-GB" sz="2600" dirty="0"/>
              <a:t>Local- AZT/</a:t>
            </a:r>
            <a:r>
              <a:rPr lang="en-GB" sz="2600" dirty="0" err="1"/>
              <a:t>3TC</a:t>
            </a:r>
            <a:r>
              <a:rPr lang="en-GB" sz="2600" dirty="0"/>
              <a:t> or </a:t>
            </a:r>
            <a:r>
              <a:rPr lang="en-GB" sz="2600" dirty="0" err="1"/>
              <a:t>D4t</a:t>
            </a:r>
            <a:r>
              <a:rPr lang="en-GB" sz="2600" dirty="0"/>
              <a:t>/</a:t>
            </a:r>
            <a:r>
              <a:rPr lang="en-GB" sz="2600" dirty="0" err="1"/>
              <a:t>3TC</a:t>
            </a:r>
            <a:endParaRPr lang="en-GB" sz="2600" dirty="0"/>
          </a:p>
        </p:txBody>
      </p:sp>
    </p:spTree>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000"/>
              <a:t>Criteria for ART initiation: Kenya chapter</a:t>
            </a:r>
          </a:p>
        </p:txBody>
      </p:sp>
      <p:sp>
        <p:nvSpPr>
          <p:cNvPr id="20483" name="Rectangle 3"/>
          <p:cNvSpPr>
            <a:spLocks noGrp="1" noChangeArrowheads="1"/>
          </p:cNvSpPr>
          <p:nvPr>
            <p:ph type="body" idx="1"/>
          </p:nvPr>
        </p:nvSpPr>
        <p:spPr/>
        <p:txBody>
          <a:bodyPr>
            <a:normAutofit lnSpcReduction="10000"/>
          </a:bodyPr>
          <a:lstStyle/>
          <a:p>
            <a:pPr marL="609600" indent="-609600">
              <a:buNone/>
            </a:pPr>
            <a:r>
              <a:rPr lang="en-US" dirty="0" smtClean="0"/>
              <a:t>Positive HIV test result,</a:t>
            </a:r>
          </a:p>
          <a:p>
            <a:pPr marL="609600" indent="-609600">
              <a:buNone/>
            </a:pPr>
            <a:r>
              <a:rPr lang="en-US" dirty="0" smtClean="0"/>
              <a:t> </a:t>
            </a:r>
            <a:r>
              <a:rPr lang="en-US" dirty="0"/>
              <a:t>then</a:t>
            </a:r>
          </a:p>
          <a:p>
            <a:pPr marL="609600" indent="-609600">
              <a:buNone/>
            </a:pPr>
            <a:r>
              <a:rPr lang="en-US" dirty="0" smtClean="0"/>
              <a:t>Where there is </a:t>
            </a:r>
            <a:r>
              <a:rPr lang="en-US" dirty="0" err="1" smtClean="0"/>
              <a:t>CD4</a:t>
            </a:r>
            <a:r>
              <a:rPr lang="en-US" dirty="0" smtClean="0"/>
              <a:t> count:</a:t>
            </a:r>
          </a:p>
          <a:p>
            <a:pPr marL="609600" indent="-609600">
              <a:buFont typeface="Wingdings" pitchFamily="2" charset="2"/>
              <a:buNone/>
            </a:pPr>
            <a:r>
              <a:rPr lang="en-US" dirty="0"/>
              <a:t>		WHO stage 1 or 2 </a:t>
            </a:r>
            <a:r>
              <a:rPr lang="en-US" dirty="0" err="1"/>
              <a:t>cd4</a:t>
            </a:r>
            <a:r>
              <a:rPr lang="en-US" dirty="0"/>
              <a:t> ≤ 250/</a:t>
            </a:r>
            <a:r>
              <a:rPr lang="en-US" dirty="0" err="1"/>
              <a:t>mm3</a:t>
            </a:r>
            <a:r>
              <a:rPr lang="en-US" dirty="0"/>
              <a:t> </a:t>
            </a:r>
            <a:r>
              <a:rPr lang="en-US" b="1" dirty="0" smtClean="0"/>
              <a:t>OR</a:t>
            </a:r>
          </a:p>
          <a:p>
            <a:pPr marL="609600" indent="-609600">
              <a:buFont typeface="Wingdings" pitchFamily="2" charset="2"/>
              <a:buNone/>
            </a:pPr>
            <a:endParaRPr lang="en-US" dirty="0"/>
          </a:p>
          <a:p>
            <a:pPr marL="609600" indent="-609600">
              <a:buFont typeface="Wingdings" pitchFamily="2" charset="2"/>
              <a:buNone/>
            </a:pPr>
            <a:r>
              <a:rPr lang="en-US" dirty="0"/>
              <a:t>		WHO stage 3 </a:t>
            </a:r>
            <a:r>
              <a:rPr lang="en-US" dirty="0" err="1"/>
              <a:t>cd4</a:t>
            </a:r>
            <a:r>
              <a:rPr lang="en-US" dirty="0"/>
              <a:t> ≤ 350/</a:t>
            </a:r>
            <a:r>
              <a:rPr lang="en-US" dirty="0" err="1"/>
              <a:t>mm3</a:t>
            </a:r>
            <a:r>
              <a:rPr lang="en-US" dirty="0"/>
              <a:t> </a:t>
            </a:r>
            <a:r>
              <a:rPr lang="en-US" b="1" dirty="0" smtClean="0"/>
              <a:t>OR</a:t>
            </a:r>
          </a:p>
          <a:p>
            <a:pPr marL="609600" indent="-609600">
              <a:buFont typeface="Wingdings" pitchFamily="2" charset="2"/>
              <a:buNone/>
            </a:pPr>
            <a:endParaRPr lang="en-US" dirty="0"/>
          </a:p>
          <a:p>
            <a:pPr marL="609600" indent="-609600">
              <a:buFont typeface="Wingdings" pitchFamily="2" charset="2"/>
              <a:buNone/>
            </a:pPr>
            <a:r>
              <a:rPr lang="en-US" dirty="0"/>
              <a:t>		WHO stage </a:t>
            </a:r>
            <a:r>
              <a:rPr lang="en-US" dirty="0" smtClean="0"/>
              <a:t>4</a:t>
            </a:r>
          </a:p>
          <a:p>
            <a:pPr marL="609600" indent="-609600">
              <a:buFont typeface="Wingdings" pitchFamily="2" charset="2"/>
              <a:buNone/>
            </a:pPr>
            <a:r>
              <a:rPr lang="en-US" dirty="0" smtClean="0"/>
              <a:t>****The Cut point for </a:t>
            </a:r>
            <a:r>
              <a:rPr lang="en-US" dirty="0" err="1" smtClean="0"/>
              <a:t>CD4count</a:t>
            </a:r>
            <a:r>
              <a:rPr lang="en-US" dirty="0" smtClean="0"/>
              <a:t>  may change in different country</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sz="4000"/>
              <a:t>Criteria for ART initiation: Kenya chapter</a:t>
            </a:r>
          </a:p>
        </p:txBody>
      </p:sp>
      <p:sp>
        <p:nvSpPr>
          <p:cNvPr id="75779" name="Rectangle 3"/>
          <p:cNvSpPr>
            <a:spLocks noGrp="1" noChangeArrowheads="1"/>
          </p:cNvSpPr>
          <p:nvPr>
            <p:ph type="body" idx="1"/>
          </p:nvPr>
        </p:nvSpPr>
        <p:spPr/>
        <p:txBody>
          <a:bodyPr/>
          <a:lstStyle/>
          <a:p>
            <a:pPr marL="609600" indent="-609600">
              <a:buFont typeface="Wingdings" pitchFamily="2" charset="2"/>
              <a:buNone/>
            </a:pPr>
            <a:r>
              <a:rPr lang="en-US" dirty="0" smtClean="0"/>
              <a:t>Where there is no </a:t>
            </a:r>
            <a:r>
              <a:rPr lang="en-US" dirty="0" err="1" smtClean="0"/>
              <a:t>CD4</a:t>
            </a:r>
            <a:r>
              <a:rPr lang="en-US" dirty="0" smtClean="0"/>
              <a:t> count</a:t>
            </a:r>
          </a:p>
          <a:p>
            <a:pPr marL="609600" indent="-609600">
              <a:buFont typeface="Wingdings" pitchFamily="2" charset="2"/>
              <a:buNone/>
            </a:pPr>
            <a:endParaRPr lang="en-US" dirty="0"/>
          </a:p>
          <a:p>
            <a:pPr marL="609600" indent="-609600">
              <a:buFont typeface="Wingdings" pitchFamily="2" charset="2"/>
              <a:buNone/>
            </a:pPr>
            <a:r>
              <a:rPr lang="en-US" dirty="0"/>
              <a:t>	WHO stage 3 and </a:t>
            </a:r>
            <a:r>
              <a:rPr lang="en-US" dirty="0" smtClean="0"/>
              <a:t>4</a:t>
            </a:r>
          </a:p>
          <a:p>
            <a:pPr marL="609600" indent="-609600">
              <a:buFont typeface="Wingdings" pitchFamily="2" charset="2"/>
              <a:buNone/>
            </a:pPr>
            <a:endParaRPr lang="en-US" dirty="0"/>
          </a:p>
          <a:p>
            <a:pPr marL="609600" indent="-609600">
              <a:buFont typeface="Wingdings" pitchFamily="2" charset="2"/>
              <a:buNone/>
            </a:pPr>
            <a:r>
              <a:rPr lang="en-US" dirty="0"/>
              <a:t>	WHO stage 2 and TLC &lt; 1200/</a:t>
            </a:r>
            <a:r>
              <a:rPr lang="en-US" dirty="0" err="1"/>
              <a:t>mm3</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r>
              <a:rPr lang="en-US"/>
              <a:t>QUESTIONS?</a:t>
            </a:r>
          </a:p>
        </p:txBody>
      </p:sp>
      <p:pic>
        <p:nvPicPr>
          <p:cNvPr id="91140" name="Picture 4" descr="hands5"/>
          <p:cNvPicPr>
            <a:picLocks noGrp="1" noChangeAspect="1" noChangeArrowheads="1"/>
          </p:cNvPicPr>
          <p:nvPr>
            <p:ph type="body" idx="1"/>
          </p:nvPr>
        </p:nvPicPr>
        <p:blipFill>
          <a:blip r:embed="rId2"/>
          <a:srcRect/>
          <a:stretch>
            <a:fillRect/>
          </a:stretch>
        </p:blipFill>
        <p:spPr>
          <a:xfrm>
            <a:off x="2217738" y="1600200"/>
            <a:ext cx="4708525" cy="4525963"/>
          </a:xfrm>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90878"/>
          </a:xfrm>
        </p:spPr>
        <p:txBody>
          <a:bodyPr/>
          <a:lstStyle/>
          <a:p>
            <a:r>
              <a:rPr lang="en-US" dirty="0" smtClean="0"/>
              <a:t>Describe the association between HIV infection and other RTI/STIs</a:t>
            </a:r>
          </a:p>
          <a:p>
            <a:r>
              <a:rPr lang="en-US" dirty="0" smtClean="0"/>
              <a:t>Describe partner management in STI/</a:t>
            </a:r>
            <a:r>
              <a:rPr lang="en-US" dirty="0" err="1" smtClean="0"/>
              <a:t>RTIs</a:t>
            </a:r>
            <a:endParaRPr lang="en-US" dirty="0" smtClean="0"/>
          </a:p>
          <a:p>
            <a:r>
              <a:rPr lang="en-US" dirty="0" smtClean="0"/>
              <a:t>Review STI guidelines for pregnant women</a:t>
            </a:r>
          </a:p>
          <a:p>
            <a:r>
              <a:rPr lang="en-US" dirty="0" smtClean="0"/>
              <a:t>Write notes on Hepatitis B</a:t>
            </a:r>
          </a:p>
          <a:p>
            <a:r>
              <a:rPr lang="en-US" dirty="0" smtClean="0"/>
              <a:t>Read more on cervical cancer</a:t>
            </a:r>
          </a:p>
          <a:p>
            <a:r>
              <a:rPr lang="en-US" dirty="0" smtClean="0"/>
              <a:t>Describe the biological, behavioral and socio-economic factors facilitating transmission of HIV/AIDS</a:t>
            </a:r>
          </a:p>
          <a:p>
            <a:pPr>
              <a:buNone/>
            </a:pPr>
            <a:endParaRPr lang="en-US" dirty="0"/>
          </a:p>
        </p:txBody>
      </p:sp>
      <p:sp>
        <p:nvSpPr>
          <p:cNvPr id="3" name="Title 2"/>
          <p:cNvSpPr>
            <a:spLocks noGrp="1"/>
          </p:cNvSpPr>
          <p:nvPr>
            <p:ph type="title"/>
          </p:nvPr>
        </p:nvSpPr>
        <p:spPr/>
        <p:txBody>
          <a:bodyPr/>
          <a:lstStyle/>
          <a:p>
            <a:r>
              <a:rPr lang="en-US" dirty="0" err="1" smtClean="0"/>
              <a:t>Assigmnent</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CDC WEBSITE</a:t>
            </a:r>
          </a:p>
          <a:p>
            <a:endParaRPr lang="en-US" dirty="0" smtClean="0"/>
          </a:p>
          <a:p>
            <a:r>
              <a:rPr lang="en-US" dirty="0" smtClean="0"/>
              <a:t>National guidelines on management of STI/</a:t>
            </a:r>
            <a:r>
              <a:rPr lang="en-US" dirty="0" err="1" smtClean="0"/>
              <a:t>RTIs</a:t>
            </a:r>
            <a:endParaRPr lang="en-US" dirty="0" smtClean="0"/>
          </a:p>
          <a:p>
            <a:endParaRPr lang="en-US" dirty="0" smtClean="0"/>
          </a:p>
          <a:p>
            <a:r>
              <a:rPr lang="en-US" dirty="0" smtClean="0"/>
              <a:t>WHO WEBSITE</a:t>
            </a:r>
            <a:endParaRPr lang="en-US" dirty="0"/>
          </a:p>
        </p:txBody>
      </p:sp>
      <p:sp>
        <p:nvSpPr>
          <p:cNvPr id="3" name="Title 2"/>
          <p:cNvSpPr>
            <a:spLocks noGrp="1"/>
          </p:cNvSpPr>
          <p:nvPr>
            <p:ph type="title"/>
          </p:nvPr>
        </p:nvSpPr>
        <p:spPr/>
        <p:txBody>
          <a:bodyPr/>
          <a:lstStyle/>
          <a:p>
            <a:r>
              <a:rPr lang="en-US" dirty="0" smtClean="0"/>
              <a:t>REFRENCES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429684" cy="5643578"/>
          </a:xfrm>
        </p:spPr>
        <p:txBody>
          <a:bodyPr>
            <a:normAutofit/>
          </a:bodyPr>
          <a:lstStyle/>
          <a:p>
            <a:pPr>
              <a:buNone/>
            </a:pPr>
            <a:r>
              <a:rPr lang="en-US" dirty="0" smtClean="0"/>
              <a:t>The </a:t>
            </a:r>
            <a:r>
              <a:rPr lang="en-US" dirty="0"/>
              <a:t>prevention and control of STDs are based on the following </a:t>
            </a:r>
            <a:r>
              <a:rPr lang="en-US" b="1" dirty="0"/>
              <a:t>five major strategies</a:t>
            </a:r>
            <a:r>
              <a:rPr lang="en-US" dirty="0"/>
              <a:t>: </a:t>
            </a:r>
          </a:p>
          <a:p>
            <a:pPr>
              <a:buNone/>
            </a:pPr>
            <a:r>
              <a:rPr lang="en-US" dirty="0"/>
              <a:t>• </a:t>
            </a:r>
            <a:r>
              <a:rPr lang="en-US" b="1" dirty="0" smtClean="0"/>
              <a:t>Education </a:t>
            </a:r>
            <a:r>
              <a:rPr lang="en-US" b="1" dirty="0"/>
              <a:t>and counseling </a:t>
            </a:r>
            <a:r>
              <a:rPr lang="en-US" dirty="0"/>
              <a:t>of persons at risk on ways to avoid STDs through changes in sexual behaviors and use of recommended prevention </a:t>
            </a:r>
            <a:r>
              <a:rPr lang="en-US" dirty="0" smtClean="0"/>
              <a:t>services</a:t>
            </a:r>
          </a:p>
          <a:p>
            <a:pPr>
              <a:buNone/>
            </a:pPr>
            <a:endParaRPr lang="en-US" dirty="0"/>
          </a:p>
          <a:p>
            <a:pPr>
              <a:buNone/>
            </a:pPr>
            <a:r>
              <a:rPr lang="en-US" dirty="0"/>
              <a:t>• </a:t>
            </a:r>
            <a:r>
              <a:rPr lang="en-US" b="1" dirty="0" smtClean="0"/>
              <a:t>Identification</a:t>
            </a:r>
            <a:r>
              <a:rPr lang="en-US" dirty="0" smtClean="0"/>
              <a:t> </a:t>
            </a:r>
            <a:r>
              <a:rPr lang="en-US" dirty="0"/>
              <a:t>of asymptomatically infected persons and of symptomatic persons </a:t>
            </a:r>
            <a:r>
              <a:rPr lang="en-US" b="1" dirty="0"/>
              <a:t>unlikely </a:t>
            </a:r>
            <a:r>
              <a:rPr lang="en-US" dirty="0"/>
              <a:t>to seek diagnostic and treatment </a:t>
            </a:r>
            <a:r>
              <a:rPr lang="en-US" dirty="0" smtClean="0"/>
              <a:t>services</a:t>
            </a:r>
          </a:p>
          <a:p>
            <a:pPr>
              <a:buNone/>
            </a:pPr>
            <a:endParaRPr lang="en-US" dirty="0"/>
          </a:p>
        </p:txBody>
      </p:sp>
      <p:sp>
        <p:nvSpPr>
          <p:cNvPr id="2" name="Title 1"/>
          <p:cNvSpPr>
            <a:spLocks noGrp="1"/>
          </p:cNvSpPr>
          <p:nvPr>
            <p:ph type="title"/>
          </p:nvPr>
        </p:nvSpPr>
        <p:spPr>
          <a:xfrm>
            <a:off x="457200" y="285728"/>
            <a:ext cx="8329642" cy="1071570"/>
          </a:xfrm>
        </p:spPr>
        <p:txBody>
          <a:bodyPr>
            <a:normAutofit/>
          </a:bodyPr>
          <a:lstStyle/>
          <a:p>
            <a:r>
              <a:rPr lang="en-US" dirty="0" smtClean="0"/>
              <a:t>Clinical prevention guidelines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Effective diagnosis, treatment and counseling </a:t>
            </a:r>
            <a:r>
              <a:rPr lang="en-US" dirty="0" smtClean="0"/>
              <a:t>of infected persons</a:t>
            </a:r>
          </a:p>
          <a:p>
            <a:pPr>
              <a:buNone/>
            </a:pPr>
            <a:endParaRPr lang="en-US" dirty="0" smtClean="0"/>
          </a:p>
          <a:p>
            <a:r>
              <a:rPr lang="en-US" dirty="0" smtClean="0"/>
              <a:t>Evaluation, treatment and counseling of </a:t>
            </a:r>
            <a:r>
              <a:rPr lang="en-US" b="1" dirty="0" smtClean="0"/>
              <a:t>sex partners</a:t>
            </a:r>
            <a:r>
              <a:rPr lang="en-US" dirty="0" smtClean="0"/>
              <a:t> of persons who are infected with an STD</a:t>
            </a:r>
          </a:p>
          <a:p>
            <a:pPr>
              <a:buNone/>
            </a:pPr>
            <a:endParaRPr lang="en-US" dirty="0" smtClean="0"/>
          </a:p>
          <a:p>
            <a:r>
              <a:rPr lang="en-US" dirty="0" smtClean="0"/>
              <a:t>Pre-exposure </a:t>
            </a:r>
            <a:r>
              <a:rPr lang="en-US" b="1" dirty="0" smtClean="0"/>
              <a:t>vaccination of persons </a:t>
            </a:r>
            <a:r>
              <a:rPr lang="en-US" dirty="0" smtClean="0"/>
              <a:t>at risk for vaccine-Preventable STD</a:t>
            </a:r>
          </a:p>
          <a:p>
            <a:endParaRPr lang="en-US" dirty="0"/>
          </a:p>
        </p:txBody>
      </p:sp>
      <p:sp>
        <p:nvSpPr>
          <p:cNvPr id="3" name="Title 2"/>
          <p:cNvSpPr>
            <a:spLocks noGrp="1"/>
          </p:cNvSpPr>
          <p:nvPr>
            <p:ph type="title"/>
          </p:nvPr>
        </p:nvSpPr>
        <p:spPr/>
        <p:txBody>
          <a:bodyPr/>
          <a:lstStyle/>
          <a:p>
            <a:r>
              <a:rPr lang="en-US" dirty="0" smtClean="0"/>
              <a:t>Strategies cont…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401080" cy="5715016"/>
          </a:xfrm>
        </p:spPr>
        <p:txBody>
          <a:bodyPr>
            <a:normAutofit/>
          </a:bodyPr>
          <a:lstStyle/>
          <a:p>
            <a:pPr>
              <a:lnSpc>
                <a:spcPct val="200000"/>
              </a:lnSpc>
            </a:pPr>
            <a:r>
              <a:rPr lang="en-US" dirty="0" smtClean="0"/>
              <a:t>Pregnant women</a:t>
            </a:r>
          </a:p>
          <a:p>
            <a:pPr>
              <a:lnSpc>
                <a:spcPct val="200000"/>
              </a:lnSpc>
            </a:pPr>
            <a:r>
              <a:rPr lang="en-US" dirty="0" smtClean="0"/>
              <a:t>Patients in correctional facilities</a:t>
            </a:r>
          </a:p>
          <a:p>
            <a:pPr>
              <a:lnSpc>
                <a:spcPct val="200000"/>
              </a:lnSpc>
            </a:pPr>
            <a:r>
              <a:rPr lang="en-US" dirty="0" smtClean="0"/>
              <a:t>Men who have sex with other men (MSM) </a:t>
            </a:r>
          </a:p>
          <a:p>
            <a:pPr>
              <a:lnSpc>
                <a:spcPct val="200000"/>
              </a:lnSpc>
            </a:pPr>
            <a:r>
              <a:rPr lang="en-US" dirty="0" smtClean="0"/>
              <a:t>Women who have sex with other women</a:t>
            </a:r>
          </a:p>
          <a:p>
            <a:pPr>
              <a:lnSpc>
                <a:spcPct val="200000"/>
              </a:lnSpc>
            </a:pPr>
            <a:r>
              <a:rPr lang="en-US" dirty="0" smtClean="0"/>
              <a:t>Children with STIS following sexual abuse</a:t>
            </a:r>
          </a:p>
        </p:txBody>
      </p:sp>
      <p:sp>
        <p:nvSpPr>
          <p:cNvPr id="2" name="Title 1"/>
          <p:cNvSpPr>
            <a:spLocks noGrp="1"/>
          </p:cNvSpPr>
          <p:nvPr>
            <p:ph type="title"/>
          </p:nvPr>
        </p:nvSpPr>
        <p:spPr>
          <a:xfrm>
            <a:off x="457200" y="274638"/>
            <a:ext cx="8115328" cy="654032"/>
          </a:xfrm>
        </p:spPr>
        <p:txBody>
          <a:bodyPr>
            <a:normAutofit fontScale="90000"/>
          </a:bodyPr>
          <a:lstStyle/>
          <a:p>
            <a:r>
              <a:rPr lang="en-US" dirty="0" smtClean="0"/>
              <a:t>Special considerations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t>Adolescents</a:t>
            </a:r>
          </a:p>
          <a:p>
            <a:pPr>
              <a:lnSpc>
                <a:spcPct val="200000"/>
              </a:lnSpc>
            </a:pPr>
            <a:r>
              <a:rPr lang="en-US" dirty="0" smtClean="0"/>
              <a:t>STIS in patients with mental and physical disabilities</a:t>
            </a:r>
          </a:p>
          <a:p>
            <a:pPr>
              <a:lnSpc>
                <a:spcPct val="200000"/>
              </a:lnSpc>
            </a:pPr>
            <a:r>
              <a:rPr lang="en-US" dirty="0" smtClean="0"/>
              <a:t>STIS  and their r/ship with HIV/AIDS</a:t>
            </a:r>
          </a:p>
          <a:p>
            <a:pPr>
              <a:lnSpc>
                <a:spcPct val="200000"/>
              </a:lnSpc>
            </a:pPr>
            <a:r>
              <a:rPr lang="en-US" dirty="0" smtClean="0"/>
              <a:t>Patients with allergies to conventional medication</a:t>
            </a:r>
          </a:p>
          <a:p>
            <a:pPr>
              <a:lnSpc>
                <a:spcPct val="200000"/>
              </a:lnSpc>
            </a:pPr>
            <a:endParaRPr lang="en-US" dirty="0"/>
          </a:p>
        </p:txBody>
      </p:sp>
      <p:sp>
        <p:nvSpPr>
          <p:cNvPr id="3" name="Title 2"/>
          <p:cNvSpPr>
            <a:spLocks noGrp="1"/>
          </p:cNvSpPr>
          <p:nvPr>
            <p:ph type="title"/>
          </p:nvPr>
        </p:nvSpPr>
        <p:spPr/>
        <p:txBody>
          <a:bodyPr/>
          <a:lstStyle/>
          <a:p>
            <a:r>
              <a:rPr lang="en-US" dirty="0" smtClean="0"/>
              <a:t>Special consideration cont…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357158" y="1142984"/>
            <a:ext cx="8572560" cy="5572164"/>
          </a:xfrm>
        </p:spPr>
        <p:txBody>
          <a:bodyPr>
            <a:normAutofit/>
          </a:bodyPr>
          <a:lstStyle/>
          <a:p>
            <a:pPr marL="609600" indent="-609600">
              <a:lnSpc>
                <a:spcPct val="200000"/>
              </a:lnSpc>
              <a:buFont typeface="+mj-lt"/>
              <a:buAutoNum type="arabicPeriod"/>
            </a:pPr>
            <a:r>
              <a:rPr lang="en-US" sz="2400" b="1" dirty="0" smtClean="0"/>
              <a:t>Establish </a:t>
            </a:r>
            <a:r>
              <a:rPr lang="en-US" sz="2400" b="1" dirty="0"/>
              <a:t>the diagnosis or syndrome </a:t>
            </a:r>
            <a:r>
              <a:rPr lang="en-US" sz="2400" dirty="0"/>
              <a:t>by examination and screen for other possible </a:t>
            </a:r>
            <a:r>
              <a:rPr lang="en-US" sz="2400" dirty="0" smtClean="0"/>
              <a:t>STDS (</a:t>
            </a:r>
            <a:r>
              <a:rPr lang="en-US" sz="2400" dirty="0"/>
              <a:t>multiple concomitant STDS are possible).</a:t>
            </a:r>
          </a:p>
          <a:p>
            <a:pPr marL="609600" indent="-609600">
              <a:lnSpc>
                <a:spcPct val="200000"/>
              </a:lnSpc>
              <a:buFont typeface="+mj-lt"/>
              <a:buAutoNum type="arabicPeriod"/>
            </a:pPr>
            <a:r>
              <a:rPr lang="en-US" sz="2400" b="1" dirty="0" smtClean="0"/>
              <a:t>Routine </a:t>
            </a:r>
            <a:r>
              <a:rPr lang="en-US" sz="2400" b="1" dirty="0"/>
              <a:t>screening and counselling</a:t>
            </a:r>
            <a:r>
              <a:rPr lang="en-US" sz="2400" dirty="0"/>
              <a:t> even in asymptomatic patients(especially females)</a:t>
            </a:r>
          </a:p>
          <a:p>
            <a:pPr marL="609600" indent="-609600">
              <a:lnSpc>
                <a:spcPct val="200000"/>
              </a:lnSpc>
              <a:buFont typeface="+mj-lt"/>
              <a:buAutoNum type="arabicPeriod"/>
            </a:pPr>
            <a:r>
              <a:rPr lang="en-US" sz="2400" b="1" dirty="0" smtClean="0"/>
              <a:t>Prompt </a:t>
            </a:r>
            <a:r>
              <a:rPr lang="en-US" sz="2400" b="1" dirty="0"/>
              <a:t>and simple </a:t>
            </a:r>
            <a:r>
              <a:rPr lang="en-US" sz="2400" b="1" dirty="0" smtClean="0"/>
              <a:t>treatment</a:t>
            </a:r>
            <a:r>
              <a:rPr lang="en-US" sz="2400" dirty="0" smtClean="0"/>
              <a:t>(</a:t>
            </a:r>
            <a:r>
              <a:rPr lang="en-US" sz="2400" dirty="0" err="1" smtClean="0"/>
              <a:t>prefferably</a:t>
            </a:r>
            <a:r>
              <a:rPr lang="en-US" sz="2400" dirty="0" smtClean="0"/>
              <a:t> </a:t>
            </a:r>
            <a:r>
              <a:rPr lang="en-US" sz="2400" dirty="0"/>
              <a:t>single dose Rx to improve compliance</a:t>
            </a:r>
            <a:r>
              <a:rPr lang="en-US" sz="2400" dirty="0" smtClean="0"/>
              <a:t>.</a:t>
            </a:r>
            <a:endParaRPr lang="en-US" sz="2400" dirty="0"/>
          </a:p>
        </p:txBody>
      </p:sp>
      <p:sp>
        <p:nvSpPr>
          <p:cNvPr id="110594" name="Rectangle 2"/>
          <p:cNvSpPr>
            <a:spLocks noGrp="1" noChangeArrowheads="1"/>
          </p:cNvSpPr>
          <p:nvPr>
            <p:ph type="title"/>
          </p:nvPr>
        </p:nvSpPr>
        <p:spPr>
          <a:xfrm>
            <a:off x="214282" y="0"/>
            <a:ext cx="8643998" cy="1214422"/>
          </a:xfrm>
        </p:spPr>
        <p:txBody>
          <a:bodyPr>
            <a:normAutofit fontScale="90000"/>
          </a:bodyPr>
          <a:lstStyle/>
          <a:p>
            <a:r>
              <a:rPr lang="en-US" b="0" dirty="0" smtClean="0"/>
              <a:t/>
            </a:r>
            <a:br>
              <a:rPr lang="en-US" b="0" dirty="0" smtClean="0"/>
            </a:br>
            <a:r>
              <a:rPr lang="en-US" b="0" dirty="0" smtClean="0"/>
              <a:t>The </a:t>
            </a:r>
            <a:r>
              <a:rPr lang="en-US" b="0" dirty="0"/>
              <a:t>general principles </a:t>
            </a:r>
            <a:r>
              <a:rPr lang="en-US" b="0" dirty="0" smtClean="0"/>
              <a:t>in management</a:t>
            </a:r>
            <a:r>
              <a:rPr lang="en-US" b="0" i="1" dirty="0"/>
              <a:t/>
            </a:r>
            <a:br>
              <a:rPr lang="en-US" b="0" i="1" dirty="0"/>
            </a:br>
            <a:endParaRPr lang="en-US" b="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4649993"/>
          </a:xfrm>
        </p:spPr>
        <p:txBody>
          <a:bodyPr>
            <a:normAutofit fontScale="77500" lnSpcReduction="20000"/>
          </a:bodyPr>
          <a:lstStyle/>
          <a:p>
            <a:pPr marL="609600" indent="-609600">
              <a:lnSpc>
                <a:spcPct val="200000"/>
              </a:lnSpc>
              <a:buNone/>
            </a:pPr>
            <a:r>
              <a:rPr lang="en-US" sz="2800" dirty="0" smtClean="0"/>
              <a:t>4) </a:t>
            </a:r>
            <a:r>
              <a:rPr lang="en-US" sz="2800" b="1" dirty="0" smtClean="0"/>
              <a:t>Contact tracing </a:t>
            </a:r>
            <a:r>
              <a:rPr lang="en-US" sz="2800" dirty="0" smtClean="0"/>
              <a:t>by patient referral.</a:t>
            </a:r>
          </a:p>
          <a:p>
            <a:pPr marL="609600" indent="-609600">
              <a:lnSpc>
                <a:spcPct val="200000"/>
              </a:lnSpc>
              <a:buFontTx/>
              <a:buNone/>
            </a:pPr>
            <a:r>
              <a:rPr lang="en-US" sz="2800" dirty="0" smtClean="0"/>
              <a:t>5) </a:t>
            </a:r>
            <a:r>
              <a:rPr lang="en-US" sz="2800" b="1" dirty="0" smtClean="0"/>
              <a:t>Routine </a:t>
            </a:r>
            <a:r>
              <a:rPr lang="en-US" sz="2800" dirty="0" smtClean="0"/>
              <a:t>screening for contact</a:t>
            </a:r>
          </a:p>
          <a:p>
            <a:pPr marL="609600" indent="-609600">
              <a:lnSpc>
                <a:spcPct val="200000"/>
              </a:lnSpc>
              <a:buFontTx/>
              <a:buNone/>
            </a:pPr>
            <a:r>
              <a:rPr lang="en-US" sz="2800" dirty="0" smtClean="0"/>
              <a:t>6) </a:t>
            </a:r>
            <a:r>
              <a:rPr lang="en-US" sz="2800" b="1" dirty="0" smtClean="0"/>
              <a:t>Health education on safe sex</a:t>
            </a:r>
            <a:r>
              <a:rPr lang="en-US" sz="2800" dirty="0" smtClean="0"/>
              <a:t>, monogamous relationships, </a:t>
            </a:r>
            <a:r>
              <a:rPr lang="en-US" sz="2800" b="1" dirty="0" smtClean="0"/>
              <a:t>proper and consistent condom use</a:t>
            </a:r>
            <a:r>
              <a:rPr lang="en-US" sz="2800" dirty="0" smtClean="0"/>
              <a:t>, prompt and routine medical consultation after unsafe exposure.</a:t>
            </a:r>
          </a:p>
          <a:p>
            <a:pPr marL="609600" indent="-609600">
              <a:lnSpc>
                <a:spcPct val="200000"/>
              </a:lnSpc>
              <a:buFontTx/>
              <a:buNone/>
            </a:pPr>
            <a:r>
              <a:rPr lang="en-US" sz="2800" dirty="0" smtClean="0"/>
              <a:t>7) </a:t>
            </a:r>
            <a:r>
              <a:rPr lang="en-US" sz="2800" b="1" dirty="0" smtClean="0"/>
              <a:t>Follow up for test and cure</a:t>
            </a:r>
            <a:r>
              <a:rPr lang="en-US" sz="2800" dirty="0" smtClean="0"/>
              <a:t>.</a:t>
            </a:r>
          </a:p>
          <a:p>
            <a:endParaRPr lang="en-US" dirty="0"/>
          </a:p>
        </p:txBody>
      </p:sp>
      <p:sp>
        <p:nvSpPr>
          <p:cNvPr id="3" name="Title 2"/>
          <p:cNvSpPr>
            <a:spLocks noGrp="1"/>
          </p:cNvSpPr>
          <p:nvPr>
            <p:ph type="title"/>
          </p:nvPr>
        </p:nvSpPr>
        <p:spPr/>
        <p:txBody>
          <a:bodyPr/>
          <a:lstStyle/>
          <a:p>
            <a:r>
              <a:rPr lang="en-US" dirty="0" smtClean="0"/>
              <a:t>Principles cont….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Flow charts for diagnosis and treatment formalising the syndromic approach for STI/</a:t>
            </a:r>
            <a:r>
              <a:rPr lang="en-US" dirty="0" err="1" smtClean="0"/>
              <a:t>RTIs</a:t>
            </a:r>
            <a:endParaRPr lang="en-US" dirty="0" smtClean="0"/>
          </a:p>
          <a:p>
            <a:pPr>
              <a:buNone/>
            </a:pPr>
            <a:endParaRPr lang="en-US" dirty="0" smtClean="0"/>
          </a:p>
          <a:p>
            <a:r>
              <a:rPr lang="en-US" dirty="0" smtClean="0"/>
              <a:t>Provide </a:t>
            </a:r>
            <a:r>
              <a:rPr lang="en-US" dirty="0" err="1" smtClean="0"/>
              <a:t>HCW</a:t>
            </a:r>
            <a:r>
              <a:rPr lang="en-US" dirty="0" smtClean="0"/>
              <a:t> with step by step instruction to diagnose and treat the STI/</a:t>
            </a:r>
            <a:r>
              <a:rPr lang="en-US" dirty="0" err="1" smtClean="0"/>
              <a:t>RTIs</a:t>
            </a:r>
            <a:r>
              <a:rPr lang="en-US" dirty="0" smtClean="0"/>
              <a:t> with the recommended drugs</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Syndromic treatment algorithms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50000"/>
              </a:lnSpc>
              <a:buNone/>
            </a:pPr>
            <a:r>
              <a:rPr lang="en-US" b="1" dirty="0" smtClean="0"/>
              <a:t>Management</a:t>
            </a:r>
            <a:r>
              <a:rPr lang="en-US" dirty="0" smtClean="0"/>
              <a:t> includes:</a:t>
            </a:r>
          </a:p>
          <a:p>
            <a:pPr>
              <a:lnSpc>
                <a:spcPct val="150000"/>
              </a:lnSpc>
            </a:pPr>
            <a:r>
              <a:rPr lang="en-US" dirty="0" smtClean="0"/>
              <a:t>Proper clinical assessment</a:t>
            </a:r>
          </a:p>
          <a:p>
            <a:pPr>
              <a:lnSpc>
                <a:spcPct val="150000"/>
              </a:lnSpc>
            </a:pPr>
            <a:r>
              <a:rPr lang="en-US" dirty="0" smtClean="0"/>
              <a:t>Correct diagnosis</a:t>
            </a:r>
          </a:p>
          <a:p>
            <a:pPr>
              <a:lnSpc>
                <a:spcPct val="150000"/>
              </a:lnSpc>
            </a:pPr>
            <a:r>
              <a:rPr lang="en-US" dirty="0" smtClean="0"/>
              <a:t>Prescription of appropriate medication </a:t>
            </a:r>
          </a:p>
          <a:p>
            <a:pPr>
              <a:lnSpc>
                <a:spcPct val="150000"/>
              </a:lnSpc>
            </a:pPr>
            <a:r>
              <a:rPr lang="en-US" b="1" dirty="0" err="1" smtClean="0"/>
              <a:t>4Cs</a:t>
            </a:r>
            <a:endParaRPr lang="en-US" b="1" dirty="0" smtClean="0"/>
          </a:p>
          <a:p>
            <a:pPr lvl="1">
              <a:lnSpc>
                <a:spcPct val="150000"/>
              </a:lnSpc>
            </a:pPr>
            <a:r>
              <a:rPr lang="en-US" dirty="0" smtClean="0"/>
              <a:t>Education </a:t>
            </a:r>
            <a:r>
              <a:rPr lang="en-US" dirty="0" smtClean="0"/>
              <a:t>on risk </a:t>
            </a:r>
            <a:r>
              <a:rPr lang="en-US" dirty="0" smtClean="0"/>
              <a:t>reduction-</a:t>
            </a:r>
            <a:r>
              <a:rPr lang="en-US" b="1" dirty="0" smtClean="0"/>
              <a:t>counselling</a:t>
            </a:r>
            <a:endParaRPr lang="en-US" b="1" dirty="0" smtClean="0"/>
          </a:p>
          <a:p>
            <a:pPr lvl="1">
              <a:lnSpc>
                <a:spcPct val="150000"/>
              </a:lnSpc>
            </a:pPr>
            <a:r>
              <a:rPr lang="en-US" dirty="0" smtClean="0"/>
              <a:t>Treatment </a:t>
            </a:r>
            <a:r>
              <a:rPr lang="en-US" b="1" dirty="0" smtClean="0"/>
              <a:t>compliance</a:t>
            </a:r>
          </a:p>
          <a:p>
            <a:pPr lvl="1">
              <a:lnSpc>
                <a:spcPct val="150000"/>
              </a:lnSpc>
            </a:pPr>
            <a:r>
              <a:rPr lang="en-US" dirty="0" smtClean="0"/>
              <a:t>Condom </a:t>
            </a:r>
            <a:r>
              <a:rPr lang="en-US" dirty="0" smtClean="0"/>
              <a:t>use</a:t>
            </a:r>
            <a:r>
              <a:rPr lang="en-US" b="1" dirty="0" smtClean="0"/>
              <a:t>-consistent and proper use</a:t>
            </a:r>
            <a:endParaRPr lang="en-US" b="1" dirty="0" smtClean="0"/>
          </a:p>
          <a:p>
            <a:pPr lvl="1">
              <a:lnSpc>
                <a:spcPct val="150000"/>
              </a:lnSpc>
            </a:pPr>
            <a:r>
              <a:rPr lang="en-US" b="1" dirty="0" smtClean="0"/>
              <a:t>Partner management</a:t>
            </a:r>
            <a:endParaRPr lang="en-US" b="1" dirty="0"/>
          </a:p>
        </p:txBody>
      </p:sp>
      <p:sp>
        <p:nvSpPr>
          <p:cNvPr id="3" name="Title 2"/>
          <p:cNvSpPr>
            <a:spLocks noGrp="1"/>
          </p:cNvSpPr>
          <p:nvPr>
            <p:ph type="title"/>
          </p:nvPr>
        </p:nvSpPr>
        <p:spPr/>
        <p:txBody>
          <a:bodyPr>
            <a:normAutofit fontScale="90000"/>
          </a:bodyPr>
          <a:lstStyle/>
          <a:p>
            <a:r>
              <a:rPr lang="en-US" dirty="0" smtClean="0"/>
              <a:t>Case management of STI/RTI patients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200000"/>
              </a:lnSpc>
            </a:pPr>
            <a:r>
              <a:rPr lang="en-US" dirty="0" smtClean="0"/>
              <a:t>Clinical assessment based on appropriate history taking</a:t>
            </a:r>
          </a:p>
          <a:p>
            <a:pPr>
              <a:lnSpc>
                <a:spcPct val="200000"/>
              </a:lnSpc>
            </a:pPr>
            <a:r>
              <a:rPr lang="en-US" dirty="0" smtClean="0"/>
              <a:t>Physical examination</a:t>
            </a:r>
          </a:p>
          <a:p>
            <a:pPr>
              <a:lnSpc>
                <a:spcPct val="200000"/>
              </a:lnSpc>
            </a:pPr>
            <a:r>
              <a:rPr lang="en-US" dirty="0" smtClean="0"/>
              <a:t>Syndromic classification</a:t>
            </a:r>
          </a:p>
          <a:p>
            <a:pPr>
              <a:lnSpc>
                <a:spcPct val="200000"/>
              </a:lnSpc>
            </a:pPr>
            <a:r>
              <a:rPr lang="en-US" dirty="0" smtClean="0"/>
              <a:t>Specific syndromic treatment</a:t>
            </a:r>
          </a:p>
          <a:p>
            <a:pPr>
              <a:lnSpc>
                <a:spcPct val="200000"/>
              </a:lnSpc>
            </a:pPr>
            <a:r>
              <a:rPr lang="en-US" dirty="0" smtClean="0"/>
              <a:t>Education/counselling</a:t>
            </a:r>
            <a:endParaRPr lang="en-US" dirty="0"/>
          </a:p>
        </p:txBody>
      </p:sp>
      <p:sp>
        <p:nvSpPr>
          <p:cNvPr id="3" name="Title 2"/>
          <p:cNvSpPr>
            <a:spLocks noGrp="1"/>
          </p:cNvSpPr>
          <p:nvPr>
            <p:ph type="title"/>
          </p:nvPr>
        </p:nvSpPr>
        <p:spPr/>
        <p:txBody>
          <a:bodyPr>
            <a:normAutofit fontScale="90000"/>
          </a:bodyPr>
          <a:lstStyle/>
          <a:p>
            <a:r>
              <a:rPr lang="en-US" dirty="0" smtClean="0"/>
              <a:t>Component of case management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Define STI/</a:t>
            </a:r>
            <a:r>
              <a:rPr lang="en-US" dirty="0" err="1" smtClean="0"/>
              <a:t>RTIs</a:t>
            </a:r>
            <a:endParaRPr lang="en-US" dirty="0" smtClean="0"/>
          </a:p>
          <a:p>
            <a:r>
              <a:rPr lang="en-US" dirty="0" smtClean="0"/>
              <a:t>Discuss the relationship between HIV infection and other STI/</a:t>
            </a:r>
            <a:r>
              <a:rPr lang="en-US" dirty="0" err="1" smtClean="0"/>
              <a:t>RTIs</a:t>
            </a:r>
            <a:endParaRPr lang="en-US" dirty="0" smtClean="0"/>
          </a:p>
          <a:p>
            <a:r>
              <a:rPr lang="en-US" dirty="0" smtClean="0"/>
              <a:t>Describe the clinical features of  STI/</a:t>
            </a:r>
            <a:r>
              <a:rPr lang="en-US" dirty="0" err="1" smtClean="0"/>
              <a:t>RTIs</a:t>
            </a:r>
            <a:endParaRPr lang="en-US" dirty="0" smtClean="0"/>
          </a:p>
          <a:p>
            <a:r>
              <a:rPr lang="en-US" dirty="0" smtClean="0"/>
              <a:t>Describe the management of STI/</a:t>
            </a:r>
            <a:r>
              <a:rPr lang="en-US" dirty="0" err="1" smtClean="0"/>
              <a:t>RTIs</a:t>
            </a:r>
            <a:endParaRPr lang="en-US" dirty="0" smtClean="0"/>
          </a:p>
          <a:p>
            <a:r>
              <a:rPr lang="en-US" dirty="0" smtClean="0"/>
              <a:t>Describe preventive measures for STI/</a:t>
            </a:r>
            <a:r>
              <a:rPr lang="en-US" dirty="0" err="1" smtClean="0"/>
              <a:t>RTIs</a:t>
            </a:r>
            <a:endParaRPr lang="en-US" dirty="0" smtClean="0"/>
          </a:p>
          <a:p>
            <a:r>
              <a:rPr lang="en-US" dirty="0" smtClean="0"/>
              <a:t>Describe HIV/AIDs</a:t>
            </a:r>
          </a:p>
          <a:p>
            <a:endParaRPr lang="en-US" dirty="0"/>
          </a:p>
        </p:txBody>
      </p:sp>
      <p:sp>
        <p:nvSpPr>
          <p:cNvPr id="3" name="Title 2"/>
          <p:cNvSpPr>
            <a:spLocks noGrp="1"/>
          </p:cNvSpPr>
          <p:nvPr>
            <p:ph type="title"/>
          </p:nvPr>
        </p:nvSpPr>
        <p:spPr/>
        <p:txBody>
          <a:bodyPr/>
          <a:lstStyle/>
          <a:p>
            <a:r>
              <a:rPr lang="en-US" dirty="0" smtClean="0"/>
              <a:t>Learning Objectives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85728"/>
            <a:ext cx="8229600" cy="6343672"/>
          </a:xfrm>
        </p:spPr>
        <p:txBody>
          <a:bodyPr>
            <a:normAutofit fontScale="77500" lnSpcReduction="20000"/>
          </a:bodyPr>
          <a:lstStyle/>
          <a:p>
            <a:pPr eaLnBrk="1" hangingPunct="1">
              <a:buFont typeface="Arial" charset="0"/>
              <a:buNone/>
            </a:pPr>
            <a:r>
              <a:rPr lang="en-GB" sz="4100" b="1" dirty="0" smtClean="0"/>
              <a:t>Advantages of Syndromic approach </a:t>
            </a:r>
            <a:endParaRPr lang="sw-KE" sz="4100" b="1" dirty="0" smtClean="0"/>
          </a:p>
          <a:p>
            <a:pPr eaLnBrk="1" hangingPunct="1">
              <a:lnSpc>
                <a:spcPct val="160000"/>
              </a:lnSpc>
            </a:pPr>
            <a:r>
              <a:rPr lang="en-GB" sz="4000" dirty="0" smtClean="0"/>
              <a:t>Highly sensitive</a:t>
            </a:r>
            <a:endParaRPr lang="sw-KE" sz="4000" dirty="0" smtClean="0"/>
          </a:p>
          <a:p>
            <a:pPr eaLnBrk="1" hangingPunct="1">
              <a:lnSpc>
                <a:spcPct val="160000"/>
              </a:lnSpc>
            </a:pPr>
            <a:r>
              <a:rPr lang="en-GB" sz="4000" dirty="0" smtClean="0"/>
              <a:t>Manages mixed infections</a:t>
            </a:r>
            <a:endParaRPr lang="sw-KE" sz="4000" dirty="0" smtClean="0"/>
          </a:p>
          <a:p>
            <a:pPr eaLnBrk="1" hangingPunct="1">
              <a:lnSpc>
                <a:spcPct val="160000"/>
              </a:lnSpc>
            </a:pPr>
            <a:r>
              <a:rPr lang="en-GB" sz="4000" dirty="0" smtClean="0"/>
              <a:t>Immediate treatment</a:t>
            </a:r>
            <a:endParaRPr lang="sw-KE" sz="4000" dirty="0" smtClean="0"/>
          </a:p>
          <a:p>
            <a:pPr eaLnBrk="1" hangingPunct="1">
              <a:lnSpc>
                <a:spcPct val="160000"/>
              </a:lnSpc>
            </a:pPr>
            <a:r>
              <a:rPr lang="en-GB" sz="4000" dirty="0" smtClean="0"/>
              <a:t>Avoids expensive lab tests</a:t>
            </a:r>
            <a:endParaRPr lang="sw-KE" sz="4000" dirty="0" smtClean="0"/>
          </a:p>
          <a:p>
            <a:pPr eaLnBrk="1" hangingPunct="1">
              <a:lnSpc>
                <a:spcPct val="160000"/>
              </a:lnSpc>
            </a:pPr>
            <a:r>
              <a:rPr lang="en-GB" sz="4000" dirty="0" smtClean="0"/>
              <a:t>Implementable at primary care level</a:t>
            </a:r>
            <a:endParaRPr lang="sw-KE" sz="4000" dirty="0" smtClean="0"/>
          </a:p>
          <a:p>
            <a:pPr eaLnBrk="1" hangingPunct="1">
              <a:lnSpc>
                <a:spcPct val="160000"/>
              </a:lnSpc>
            </a:pPr>
            <a:r>
              <a:rPr lang="en-GB" sz="4000" dirty="0" smtClean="0"/>
              <a:t>Incorporates counselling and partner management</a:t>
            </a:r>
            <a:endParaRPr lang="sw-KE" sz="4000" dirty="0" smtClean="0"/>
          </a:p>
          <a:p>
            <a:pPr eaLnBrk="1" hangingPunct="1">
              <a:lnSpc>
                <a:spcPct val="160000"/>
              </a:lnSpc>
            </a:pPr>
            <a:r>
              <a:rPr lang="en-GB" sz="4000" dirty="0" smtClean="0"/>
              <a:t>Allows uniformity of case mx</a:t>
            </a:r>
            <a:endParaRPr lang="sw-KE" sz="40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304800"/>
            <a:ext cx="8229600" cy="5821363"/>
          </a:xfrm>
        </p:spPr>
        <p:txBody>
          <a:bodyPr>
            <a:normAutofit fontScale="77500" lnSpcReduction="20000"/>
          </a:bodyPr>
          <a:lstStyle/>
          <a:p>
            <a:pPr eaLnBrk="1" hangingPunct="1">
              <a:buFont typeface="Arial" charset="0"/>
              <a:buNone/>
            </a:pPr>
            <a:r>
              <a:rPr lang="en-GB" sz="4100" b="1" dirty="0" smtClean="0"/>
              <a:t>Disadvantages of syndromic approach</a:t>
            </a:r>
            <a:endParaRPr lang="sw-KE" sz="4100" dirty="0" smtClean="0"/>
          </a:p>
          <a:p>
            <a:pPr eaLnBrk="1" hangingPunct="1">
              <a:lnSpc>
                <a:spcPct val="150000"/>
              </a:lnSpc>
            </a:pPr>
            <a:r>
              <a:rPr lang="en-GB" sz="3600" dirty="0" smtClean="0"/>
              <a:t>Requires retraining of staff</a:t>
            </a:r>
            <a:endParaRPr lang="sw-KE" sz="3600" dirty="0" smtClean="0"/>
          </a:p>
          <a:p>
            <a:pPr eaLnBrk="1" hangingPunct="1">
              <a:lnSpc>
                <a:spcPct val="150000"/>
              </a:lnSpc>
            </a:pPr>
            <a:r>
              <a:rPr lang="en-GB" sz="3600" dirty="0" smtClean="0"/>
              <a:t>Resistance from medical staff who prefer doing things the usual way</a:t>
            </a:r>
            <a:endParaRPr lang="sw-KE" sz="3600" dirty="0" smtClean="0"/>
          </a:p>
          <a:p>
            <a:pPr eaLnBrk="1" hangingPunct="1">
              <a:lnSpc>
                <a:spcPct val="150000"/>
              </a:lnSpc>
            </a:pPr>
            <a:r>
              <a:rPr lang="en-GB" sz="3600" dirty="0" smtClean="0"/>
              <a:t>Over diagnosing and over treatment leading to drug resistance, increased drug costs, domestic violence</a:t>
            </a:r>
            <a:endParaRPr lang="sw-KE" sz="3600" dirty="0" smtClean="0"/>
          </a:p>
          <a:p>
            <a:pPr eaLnBrk="1" hangingPunct="1">
              <a:lnSpc>
                <a:spcPct val="150000"/>
              </a:lnSpc>
            </a:pPr>
            <a:r>
              <a:rPr lang="en-GB" sz="3600" dirty="0" smtClean="0"/>
              <a:t>Does not detect asymptomatic cases</a:t>
            </a:r>
            <a:endParaRPr lang="sw-KE" sz="3600" dirty="0" smtClean="0"/>
          </a:p>
          <a:p>
            <a:pPr eaLnBrk="1" hangingPunct="1">
              <a:lnSpc>
                <a:spcPct val="150000"/>
              </a:lnSpc>
            </a:pPr>
            <a:r>
              <a:rPr lang="en-GB" sz="3600" dirty="0" smtClean="0"/>
              <a:t>Requires periodic survey for drug sensitivity and disease epidemiology</a:t>
            </a:r>
            <a:endParaRPr lang="sw-KE" sz="36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609600" y="1643050"/>
            <a:ext cx="8248680" cy="5072098"/>
          </a:xfrm>
        </p:spPr>
        <p:txBody>
          <a:bodyPr>
            <a:normAutofit/>
          </a:bodyPr>
          <a:lstStyle/>
          <a:p>
            <a:pPr>
              <a:lnSpc>
                <a:spcPct val="80000"/>
              </a:lnSpc>
            </a:pPr>
            <a:r>
              <a:rPr lang="en-US" sz="2400" dirty="0"/>
              <a:t>The main syndromic presentations of STIs are</a:t>
            </a:r>
            <a:r>
              <a:rPr lang="en-US" sz="2400" dirty="0" smtClean="0"/>
              <a:t>;</a:t>
            </a:r>
          </a:p>
          <a:p>
            <a:pPr>
              <a:lnSpc>
                <a:spcPct val="80000"/>
              </a:lnSpc>
              <a:buNone/>
            </a:pPr>
            <a:endParaRPr lang="en-US" sz="2400" dirty="0"/>
          </a:p>
          <a:p>
            <a:pPr>
              <a:lnSpc>
                <a:spcPct val="80000"/>
              </a:lnSpc>
              <a:buNone/>
            </a:pPr>
            <a:r>
              <a:rPr lang="en-US" sz="2400" dirty="0"/>
              <a:t>1)Urethral </a:t>
            </a:r>
            <a:r>
              <a:rPr lang="en-US" sz="2400" dirty="0" smtClean="0"/>
              <a:t> Discharge</a:t>
            </a:r>
          </a:p>
          <a:p>
            <a:pPr>
              <a:lnSpc>
                <a:spcPct val="80000"/>
              </a:lnSpc>
              <a:buNone/>
            </a:pPr>
            <a:endParaRPr lang="en-US" sz="2400" dirty="0"/>
          </a:p>
          <a:p>
            <a:pPr>
              <a:lnSpc>
                <a:spcPct val="80000"/>
              </a:lnSpc>
              <a:buNone/>
            </a:pPr>
            <a:r>
              <a:rPr lang="en-US" sz="2400" dirty="0"/>
              <a:t>2) </a:t>
            </a:r>
            <a:r>
              <a:rPr lang="en-US" sz="2400" dirty="0" smtClean="0"/>
              <a:t>Vaginal  Discharge</a:t>
            </a:r>
          </a:p>
          <a:p>
            <a:pPr>
              <a:lnSpc>
                <a:spcPct val="80000"/>
              </a:lnSpc>
              <a:buNone/>
            </a:pPr>
            <a:endParaRPr lang="en-US" sz="2400" dirty="0"/>
          </a:p>
          <a:p>
            <a:pPr>
              <a:lnSpc>
                <a:spcPct val="80000"/>
              </a:lnSpc>
              <a:buNone/>
            </a:pPr>
            <a:r>
              <a:rPr lang="en-US" sz="2400" dirty="0" smtClean="0"/>
              <a:t>3) Genital ulcer Disease</a:t>
            </a:r>
          </a:p>
          <a:p>
            <a:pPr>
              <a:lnSpc>
                <a:spcPct val="80000"/>
              </a:lnSpc>
              <a:buNone/>
            </a:pPr>
            <a:endParaRPr lang="en-US" sz="2400" dirty="0"/>
          </a:p>
          <a:p>
            <a:pPr>
              <a:lnSpc>
                <a:spcPct val="80000"/>
              </a:lnSpc>
              <a:buNone/>
            </a:pPr>
            <a:r>
              <a:rPr lang="en-US" sz="2400" dirty="0" smtClean="0"/>
              <a:t>4) </a:t>
            </a:r>
            <a:r>
              <a:rPr lang="en-US" sz="2400" dirty="0"/>
              <a:t>LAP and with </a:t>
            </a:r>
            <a:r>
              <a:rPr lang="en-US" sz="2400" dirty="0" smtClean="0"/>
              <a:t>or  </a:t>
            </a:r>
            <a:r>
              <a:rPr lang="en-US" sz="2400" dirty="0"/>
              <a:t>w/out Discharge.(PID</a:t>
            </a:r>
            <a:r>
              <a:rPr lang="en-US" sz="2400" dirty="0" smtClean="0"/>
              <a:t>)</a:t>
            </a:r>
          </a:p>
          <a:p>
            <a:pPr>
              <a:lnSpc>
                <a:spcPct val="80000"/>
              </a:lnSpc>
              <a:buNone/>
            </a:pPr>
            <a:endParaRPr lang="en-US" sz="2400" dirty="0"/>
          </a:p>
          <a:p>
            <a:pPr>
              <a:lnSpc>
                <a:spcPct val="80000"/>
              </a:lnSpc>
              <a:buFontTx/>
              <a:buNone/>
            </a:pPr>
            <a:endParaRPr lang="en-US" sz="2400" dirty="0"/>
          </a:p>
        </p:txBody>
      </p:sp>
      <p:sp>
        <p:nvSpPr>
          <p:cNvPr id="111618" name="Rectangle 2"/>
          <p:cNvSpPr>
            <a:spLocks noGrp="1" noChangeArrowheads="1"/>
          </p:cNvSpPr>
          <p:nvPr>
            <p:ph type="title"/>
          </p:nvPr>
        </p:nvSpPr>
        <p:spPr>
          <a:xfrm>
            <a:off x="214282" y="0"/>
            <a:ext cx="8929718" cy="1357298"/>
          </a:xfrm>
        </p:spPr>
        <p:txBody>
          <a:bodyPr>
            <a:normAutofit/>
          </a:bodyPr>
          <a:lstStyle/>
          <a:p>
            <a:r>
              <a:rPr lang="en-US" sz="3600" dirty="0" smtClean="0"/>
              <a:t>WHO guidelines on management of STDs; the syndromic approach</a:t>
            </a:r>
            <a:r>
              <a:rPr lang="en-US" sz="3600" i="1" dirty="0" smtClean="0"/>
              <a:t>.</a:t>
            </a:r>
            <a:endParaRPr lang="en-US" sz="36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buNone/>
            </a:pPr>
            <a:r>
              <a:rPr lang="en-US" sz="2800" dirty="0" smtClean="0"/>
              <a:t>5) Genital growth.</a:t>
            </a:r>
          </a:p>
          <a:p>
            <a:pPr>
              <a:lnSpc>
                <a:spcPct val="80000"/>
              </a:lnSpc>
              <a:buNone/>
            </a:pPr>
            <a:endParaRPr lang="en-US" sz="2800" dirty="0" smtClean="0"/>
          </a:p>
          <a:p>
            <a:pPr>
              <a:lnSpc>
                <a:spcPct val="80000"/>
              </a:lnSpc>
              <a:buNone/>
            </a:pPr>
            <a:r>
              <a:rPr lang="en-US" sz="2800" dirty="0" smtClean="0"/>
              <a:t>6) Scrotal pain and swelling</a:t>
            </a:r>
          </a:p>
          <a:p>
            <a:pPr>
              <a:lnSpc>
                <a:spcPct val="80000"/>
              </a:lnSpc>
              <a:buNone/>
            </a:pPr>
            <a:endParaRPr lang="en-US" sz="2800" dirty="0" smtClean="0"/>
          </a:p>
          <a:p>
            <a:pPr>
              <a:lnSpc>
                <a:spcPct val="80000"/>
              </a:lnSpc>
              <a:buNone/>
            </a:pPr>
            <a:r>
              <a:rPr lang="en-US" sz="2800" dirty="0" smtClean="0"/>
              <a:t>7)Inguinal bubo</a:t>
            </a:r>
          </a:p>
          <a:p>
            <a:pPr>
              <a:lnSpc>
                <a:spcPct val="80000"/>
              </a:lnSpc>
              <a:buNone/>
            </a:pPr>
            <a:endParaRPr lang="en-US" sz="2800" dirty="0" smtClean="0"/>
          </a:p>
          <a:p>
            <a:pPr>
              <a:lnSpc>
                <a:spcPct val="80000"/>
              </a:lnSpc>
              <a:buNone/>
            </a:pPr>
            <a:r>
              <a:rPr lang="en-US" sz="2800" dirty="0" smtClean="0"/>
              <a:t>8)Neonatal conjunctivitis</a:t>
            </a:r>
          </a:p>
          <a:p>
            <a:pPr>
              <a:lnSpc>
                <a:spcPct val="80000"/>
              </a:lnSpc>
              <a:buNone/>
            </a:pPr>
            <a:endParaRPr lang="en-US" sz="2800" dirty="0" smtClean="0"/>
          </a:p>
          <a:p>
            <a:pPr>
              <a:lnSpc>
                <a:spcPct val="80000"/>
              </a:lnSpc>
              <a:buNone/>
            </a:pPr>
            <a:r>
              <a:rPr lang="en-US" sz="2800" dirty="0" smtClean="0"/>
              <a:t>9) Balinitis and Bartholins abscess</a:t>
            </a:r>
          </a:p>
          <a:p>
            <a:pPr>
              <a:lnSpc>
                <a:spcPct val="80000"/>
              </a:lnSpc>
              <a:buNone/>
            </a:pPr>
            <a:endParaRPr lang="en-US" sz="2800" dirty="0" smtClean="0"/>
          </a:p>
          <a:p>
            <a:endParaRPr lang="en-US" dirty="0"/>
          </a:p>
        </p:txBody>
      </p:sp>
      <p:sp>
        <p:nvSpPr>
          <p:cNvPr id="3" name="Title 2"/>
          <p:cNvSpPr>
            <a:spLocks noGrp="1"/>
          </p:cNvSpPr>
          <p:nvPr>
            <p:ph type="title"/>
          </p:nvPr>
        </p:nvSpPr>
        <p:spPr/>
        <p:txBody>
          <a:bodyPr>
            <a:normAutofit fontScale="90000"/>
          </a:bodyPr>
          <a:lstStyle/>
          <a:p>
            <a:r>
              <a:rPr lang="en-US" dirty="0" smtClean="0"/>
              <a:t>Syndromic presentation cont…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329642" cy="5500726"/>
          </a:xfrm>
        </p:spPr>
        <p:txBody>
          <a:bodyPr>
            <a:normAutofit/>
          </a:bodyPr>
          <a:lstStyle/>
          <a:p>
            <a:pPr>
              <a:buNone/>
            </a:pPr>
            <a:endParaRPr lang="en-US" dirty="0" smtClean="0"/>
          </a:p>
          <a:p>
            <a:r>
              <a:rPr lang="en-US" dirty="0" smtClean="0"/>
              <a:t>Presents with purulent or mucopurulent discharge</a:t>
            </a:r>
          </a:p>
          <a:p>
            <a:endParaRPr lang="en-US" dirty="0" smtClean="0"/>
          </a:p>
          <a:p>
            <a:r>
              <a:rPr lang="en-US" dirty="0" smtClean="0"/>
              <a:t>Syndromic diagnosis;  </a:t>
            </a:r>
            <a:r>
              <a:rPr lang="en-US" b="1" dirty="0" smtClean="0"/>
              <a:t>urethritis</a:t>
            </a:r>
          </a:p>
          <a:p>
            <a:endParaRPr lang="en-US" dirty="0" smtClean="0"/>
          </a:p>
          <a:p>
            <a:r>
              <a:rPr lang="en-US" dirty="0" smtClean="0"/>
              <a:t>Differential diagnosis ;  gonococcal (60%)or non gonococcal urethritis.</a:t>
            </a:r>
          </a:p>
          <a:p>
            <a:endParaRPr lang="en-US" dirty="0" smtClean="0"/>
          </a:p>
          <a:p>
            <a:r>
              <a:rPr lang="en-US" dirty="0" smtClean="0"/>
              <a:t>Non gonococcal; Chlamydia trachomatis,  Trichomonas v, mycoplasma genitalium, Hsv, enteric bacteria</a:t>
            </a:r>
            <a:endParaRPr lang="en-US" dirty="0"/>
          </a:p>
        </p:txBody>
      </p:sp>
      <p:sp>
        <p:nvSpPr>
          <p:cNvPr id="2" name="Title 1"/>
          <p:cNvSpPr>
            <a:spLocks noGrp="1"/>
          </p:cNvSpPr>
          <p:nvPr>
            <p:ph type="title"/>
          </p:nvPr>
        </p:nvSpPr>
        <p:spPr/>
        <p:txBody>
          <a:bodyPr/>
          <a:lstStyle/>
          <a:p>
            <a:r>
              <a:rPr lang="en-US" dirty="0" smtClean="0"/>
              <a:t>Urethral discharge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6" name="Picture 5" descr="gonococcal urethritis PE"/>
          <p:cNvPicPr>
            <a:picLocks noChangeAspect="1" noChangeArrowheads="1"/>
          </p:cNvPicPr>
          <p:nvPr/>
        </p:nvPicPr>
        <p:blipFill>
          <a:blip r:embed="rId2"/>
          <a:srcRect/>
          <a:stretch>
            <a:fillRect/>
          </a:stretch>
        </p:blipFill>
        <p:spPr bwMode="auto">
          <a:xfrm>
            <a:off x="1093788" y="228600"/>
            <a:ext cx="6907212"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5" name="AutoShape 5"/>
          <p:cNvSpPr>
            <a:spLocks noChangeArrowheads="1"/>
          </p:cNvSpPr>
          <p:nvPr/>
        </p:nvSpPr>
        <p:spPr bwMode="auto">
          <a:xfrm>
            <a:off x="914400" y="838200"/>
            <a:ext cx="3157534" cy="1295400"/>
          </a:xfrm>
          <a:prstGeom prst="flowChartProcess">
            <a:avLst/>
          </a:prstGeom>
          <a:solidFill>
            <a:srgbClr val="FFFFFF"/>
          </a:solidFill>
          <a:ln w="9525">
            <a:solidFill>
              <a:schemeClr val="tx1"/>
            </a:solidFill>
            <a:miter lim="800000"/>
            <a:headEnd/>
            <a:tailEnd/>
          </a:ln>
          <a:effectLst/>
        </p:spPr>
        <p:txBody>
          <a:bodyPr wrap="none" anchor="ctr"/>
          <a:lstStyle/>
          <a:p>
            <a:r>
              <a:rPr lang="en-US" sz="2000" b="0" i="0" dirty="0"/>
              <a:t>History and examination</a:t>
            </a:r>
          </a:p>
          <a:p>
            <a:r>
              <a:rPr lang="en-US" sz="2000" b="0" i="0" dirty="0"/>
              <a:t>Milk urethral D</a:t>
            </a:r>
          </a:p>
          <a:p>
            <a:r>
              <a:rPr lang="en-US" sz="2000" b="0" i="0" dirty="0"/>
              <a:t>Ask for </a:t>
            </a:r>
            <a:r>
              <a:rPr lang="en-US" sz="2000" b="0" i="0" dirty="0" err="1"/>
              <a:t>VDRL</a:t>
            </a:r>
            <a:r>
              <a:rPr lang="en-US" sz="2000" b="0" i="0" dirty="0"/>
              <a:t>/HIV ab test</a:t>
            </a:r>
            <a:r>
              <a:rPr lang="en-US" dirty="0"/>
              <a:t> </a:t>
            </a:r>
          </a:p>
        </p:txBody>
      </p:sp>
      <p:sp>
        <p:nvSpPr>
          <p:cNvPr id="327686" name="AutoShape 6"/>
          <p:cNvSpPr>
            <a:spLocks noChangeArrowheads="1"/>
          </p:cNvSpPr>
          <p:nvPr/>
        </p:nvSpPr>
        <p:spPr bwMode="auto">
          <a:xfrm>
            <a:off x="2057400" y="2209800"/>
            <a:ext cx="457200" cy="609600"/>
          </a:xfrm>
          <a:prstGeom prst="down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en-GB"/>
          </a:p>
        </p:txBody>
      </p:sp>
      <p:sp>
        <p:nvSpPr>
          <p:cNvPr id="327687" name="Rectangle 7"/>
          <p:cNvSpPr>
            <a:spLocks noChangeArrowheads="1"/>
          </p:cNvSpPr>
          <p:nvPr/>
        </p:nvSpPr>
        <p:spPr bwMode="auto">
          <a:xfrm>
            <a:off x="381000" y="381000"/>
            <a:ext cx="8597900" cy="457200"/>
          </a:xfrm>
          <a:prstGeom prst="rect">
            <a:avLst/>
          </a:prstGeom>
          <a:noFill/>
          <a:ln w="9525">
            <a:noFill/>
            <a:miter lim="800000"/>
            <a:headEnd/>
            <a:tailEnd/>
          </a:ln>
          <a:effectLst/>
        </p:spPr>
        <p:txBody>
          <a:bodyPr wrap="none">
            <a:spAutoFit/>
          </a:bodyPr>
          <a:lstStyle/>
          <a:p>
            <a:r>
              <a:rPr lang="en-US" b="0" i="0">
                <a:solidFill>
                  <a:srgbClr val="FFFFFF"/>
                </a:solidFill>
              </a:rPr>
              <a:t>MALE PATIENT COMPLAINING OF URETHRAL DISCHARGE</a:t>
            </a:r>
          </a:p>
        </p:txBody>
      </p:sp>
      <p:sp>
        <p:nvSpPr>
          <p:cNvPr id="327688" name="AutoShape 8"/>
          <p:cNvSpPr>
            <a:spLocks noChangeArrowheads="1"/>
          </p:cNvSpPr>
          <p:nvPr/>
        </p:nvSpPr>
        <p:spPr bwMode="auto">
          <a:xfrm>
            <a:off x="990600" y="2895600"/>
            <a:ext cx="2743200" cy="533400"/>
          </a:xfrm>
          <a:prstGeom prst="flowChartProcess">
            <a:avLst/>
          </a:prstGeom>
          <a:solidFill>
            <a:srgbClr val="FFFFFF"/>
          </a:solidFill>
          <a:ln w="9525">
            <a:solidFill>
              <a:schemeClr val="tx1"/>
            </a:solidFill>
            <a:miter lim="800000"/>
            <a:headEnd/>
            <a:tailEnd/>
          </a:ln>
          <a:effectLst/>
        </p:spPr>
        <p:txBody>
          <a:bodyPr wrap="none" anchor="ctr"/>
          <a:lstStyle/>
          <a:p>
            <a:r>
              <a:rPr lang="en-US" sz="2000" b="0" i="0" dirty="0" smtClean="0"/>
              <a:t>Diagnosis </a:t>
            </a:r>
            <a:r>
              <a:rPr lang="en-US" sz="2000" b="0" i="0" dirty="0"/>
              <a:t>confirmed</a:t>
            </a:r>
          </a:p>
        </p:txBody>
      </p:sp>
      <p:sp>
        <p:nvSpPr>
          <p:cNvPr id="327689" name="AutoShape 9"/>
          <p:cNvSpPr>
            <a:spLocks noChangeArrowheads="1"/>
          </p:cNvSpPr>
          <p:nvPr/>
        </p:nvSpPr>
        <p:spPr bwMode="auto">
          <a:xfrm>
            <a:off x="2057400" y="3581400"/>
            <a:ext cx="457200" cy="762000"/>
          </a:xfrm>
          <a:prstGeom prst="down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en-GB"/>
          </a:p>
        </p:txBody>
      </p:sp>
      <p:sp>
        <p:nvSpPr>
          <p:cNvPr id="327691" name="Rectangle 11"/>
          <p:cNvSpPr>
            <a:spLocks noChangeArrowheads="1"/>
          </p:cNvSpPr>
          <p:nvPr/>
        </p:nvSpPr>
        <p:spPr bwMode="auto">
          <a:xfrm>
            <a:off x="2590800" y="3681413"/>
            <a:ext cx="559769"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7692" name="AutoShape 12"/>
          <p:cNvSpPr>
            <a:spLocks noChangeArrowheads="1"/>
          </p:cNvSpPr>
          <p:nvPr/>
        </p:nvSpPr>
        <p:spPr bwMode="auto">
          <a:xfrm>
            <a:off x="3810000" y="2895600"/>
            <a:ext cx="838200" cy="457200"/>
          </a:xfrm>
          <a:prstGeom prst="rightArrow">
            <a:avLst>
              <a:gd name="adj1" fmla="val 50000"/>
              <a:gd name="adj2" fmla="val 45833"/>
            </a:avLst>
          </a:prstGeom>
          <a:solidFill>
            <a:schemeClr val="accent1"/>
          </a:solidFill>
          <a:ln w="9525">
            <a:solidFill>
              <a:schemeClr val="tx1"/>
            </a:solidFill>
            <a:miter lim="800000"/>
            <a:headEnd/>
            <a:tailEnd/>
          </a:ln>
          <a:effectLst/>
        </p:spPr>
        <p:txBody>
          <a:bodyPr wrap="none" anchor="ctr"/>
          <a:lstStyle/>
          <a:p>
            <a:endParaRPr lang="en-GB"/>
          </a:p>
        </p:txBody>
      </p:sp>
      <p:sp>
        <p:nvSpPr>
          <p:cNvPr id="327693" name="Rectangle 13"/>
          <p:cNvSpPr>
            <a:spLocks noChangeArrowheads="1"/>
          </p:cNvSpPr>
          <p:nvPr/>
        </p:nvSpPr>
        <p:spPr bwMode="auto">
          <a:xfrm>
            <a:off x="3962400" y="2640013"/>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7694" name="AutoShape 14"/>
          <p:cNvSpPr>
            <a:spLocks noChangeArrowheads="1"/>
          </p:cNvSpPr>
          <p:nvPr/>
        </p:nvSpPr>
        <p:spPr bwMode="auto">
          <a:xfrm>
            <a:off x="1295400" y="4419600"/>
            <a:ext cx="4133856" cy="1981200"/>
          </a:xfrm>
          <a:prstGeom prst="flowChartProcess">
            <a:avLst/>
          </a:prstGeom>
          <a:solidFill>
            <a:srgbClr val="FFFFFF"/>
          </a:solidFill>
          <a:ln w="9525">
            <a:solidFill>
              <a:schemeClr val="tx1"/>
            </a:solidFill>
            <a:miter lim="800000"/>
            <a:headEnd/>
            <a:tailEnd/>
          </a:ln>
          <a:effectLst/>
        </p:spPr>
        <p:txBody>
          <a:bodyPr wrap="none" anchor="ctr"/>
          <a:lstStyle/>
          <a:p>
            <a:pPr>
              <a:buFont typeface="Wingdings" pitchFamily="2" charset="2"/>
              <a:buChar char="ü"/>
            </a:pPr>
            <a:r>
              <a:rPr lang="en-US" sz="2000" b="0" i="0" dirty="0"/>
              <a:t>Rx for gonorrhoea/c trachomatis</a:t>
            </a:r>
          </a:p>
          <a:p>
            <a:pPr>
              <a:buFont typeface="Wingdings" pitchFamily="2" charset="2"/>
              <a:buChar char="ü"/>
            </a:pPr>
            <a:r>
              <a:rPr lang="en-US" sz="2000" b="0" i="0" dirty="0"/>
              <a:t>Education for behaviour </a:t>
            </a:r>
          </a:p>
          <a:p>
            <a:pPr>
              <a:buFont typeface="Wingdings" pitchFamily="2" charset="2"/>
              <a:buNone/>
            </a:pPr>
            <a:r>
              <a:rPr lang="en-US" sz="2000" b="0" i="0" dirty="0"/>
              <a:t>   change</a:t>
            </a:r>
          </a:p>
          <a:p>
            <a:pPr>
              <a:buFont typeface="Wingdings" pitchFamily="2" charset="2"/>
              <a:buChar char="ü"/>
            </a:pPr>
            <a:r>
              <a:rPr lang="en-US" sz="2000" b="0" i="0" dirty="0"/>
              <a:t>Promote/provide condoms</a:t>
            </a:r>
          </a:p>
          <a:p>
            <a:pPr>
              <a:buFont typeface="Wingdings" pitchFamily="2" charset="2"/>
              <a:buChar char="ü"/>
            </a:pPr>
            <a:r>
              <a:rPr lang="en-US" sz="2000" b="0" i="0" dirty="0"/>
              <a:t>Partner mgt </a:t>
            </a:r>
          </a:p>
          <a:p>
            <a:pPr>
              <a:buFont typeface="Wingdings" pitchFamily="2" charset="2"/>
              <a:buChar char="ü"/>
            </a:pPr>
            <a:r>
              <a:rPr lang="en-US" sz="2000" b="0" i="0" dirty="0"/>
              <a:t>A revisit/follow up</a:t>
            </a:r>
          </a:p>
        </p:txBody>
      </p:sp>
      <p:sp>
        <p:nvSpPr>
          <p:cNvPr id="327695" name="AutoShape 15"/>
          <p:cNvSpPr>
            <a:spLocks noChangeArrowheads="1"/>
          </p:cNvSpPr>
          <p:nvPr/>
        </p:nvSpPr>
        <p:spPr bwMode="auto">
          <a:xfrm>
            <a:off x="4800600" y="2286000"/>
            <a:ext cx="3914804" cy="1828800"/>
          </a:xfrm>
          <a:prstGeom prst="flowChartProcess">
            <a:avLst/>
          </a:prstGeom>
          <a:solidFill>
            <a:srgbClr val="FFFFFF"/>
          </a:solidFill>
          <a:ln w="9525">
            <a:solidFill>
              <a:schemeClr val="tx1"/>
            </a:solidFill>
            <a:miter lim="800000"/>
            <a:headEnd/>
            <a:tailEnd/>
          </a:ln>
          <a:effectLst/>
        </p:spPr>
        <p:txBody>
          <a:bodyPr wrap="none" anchor="ctr"/>
          <a:lstStyle/>
          <a:p>
            <a:pPr>
              <a:buFont typeface="Wingdings" pitchFamily="2" charset="2"/>
              <a:buChar char="ü"/>
            </a:pPr>
            <a:r>
              <a:rPr lang="en-US" sz="2000" b="0" i="0" dirty="0"/>
              <a:t>Education for behaviour change</a:t>
            </a:r>
          </a:p>
          <a:p>
            <a:pPr>
              <a:buFont typeface="Wingdings" pitchFamily="2" charset="2"/>
              <a:buChar char="ü"/>
            </a:pPr>
            <a:r>
              <a:rPr lang="en-US" sz="2000" b="0" i="0" dirty="0"/>
              <a:t>Provide condoms/protection</a:t>
            </a:r>
            <a:r>
              <a:rPr lang="en-US" dirty="0"/>
              <a:t> </a:t>
            </a:r>
          </a:p>
          <a:p>
            <a:r>
              <a:rPr lang="en-US" dirty="0"/>
              <a:t>Review if symptoms persist.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686"/>
                                        </p:tgtEl>
                                        <p:attrNameLst>
                                          <p:attrName>style.visibility</p:attrName>
                                        </p:attrNameLst>
                                      </p:cBhvr>
                                      <p:to>
                                        <p:strVal val="visible"/>
                                      </p:to>
                                    </p:set>
                                    <p:animEffect transition="in" filter="box(in)">
                                      <p:cBhvr>
                                        <p:cTn id="7" dur="500"/>
                                        <p:tgtEl>
                                          <p:spTgt spid="3276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688"/>
                                        </p:tgtEl>
                                        <p:attrNameLst>
                                          <p:attrName>style.visibility</p:attrName>
                                        </p:attrNameLst>
                                      </p:cBhvr>
                                      <p:to>
                                        <p:strVal val="visible"/>
                                      </p:to>
                                    </p:set>
                                    <p:anim calcmode="lin" valueType="num">
                                      <p:cBhvr additive="base">
                                        <p:cTn id="12" dur="2000" fill="hold"/>
                                        <p:tgtEl>
                                          <p:spTgt spid="327688"/>
                                        </p:tgtEl>
                                        <p:attrNameLst>
                                          <p:attrName>ppt_x</p:attrName>
                                        </p:attrNameLst>
                                      </p:cBhvr>
                                      <p:tavLst>
                                        <p:tav tm="0">
                                          <p:val>
                                            <p:strVal val="#ppt_x"/>
                                          </p:val>
                                        </p:tav>
                                        <p:tav tm="100000">
                                          <p:val>
                                            <p:strVal val="#ppt_x"/>
                                          </p:val>
                                        </p:tav>
                                      </p:tavLst>
                                    </p:anim>
                                    <p:anim calcmode="lin" valueType="num">
                                      <p:cBhvr additive="base">
                                        <p:cTn id="13" dur="2000" fill="hold"/>
                                        <p:tgtEl>
                                          <p:spTgt spid="32768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27689"/>
                                        </p:tgtEl>
                                        <p:attrNameLst>
                                          <p:attrName>style.visibility</p:attrName>
                                        </p:attrNameLst>
                                      </p:cBhvr>
                                      <p:to>
                                        <p:strVal val="visible"/>
                                      </p:to>
                                    </p:set>
                                    <p:anim calcmode="lin" valueType="num">
                                      <p:cBhvr additive="base">
                                        <p:cTn id="17" dur="2000" fill="hold"/>
                                        <p:tgtEl>
                                          <p:spTgt spid="327689"/>
                                        </p:tgtEl>
                                        <p:attrNameLst>
                                          <p:attrName>ppt_x</p:attrName>
                                        </p:attrNameLst>
                                      </p:cBhvr>
                                      <p:tavLst>
                                        <p:tav tm="0">
                                          <p:val>
                                            <p:strVal val="#ppt_x"/>
                                          </p:val>
                                        </p:tav>
                                        <p:tav tm="100000">
                                          <p:val>
                                            <p:strVal val="#ppt_x"/>
                                          </p:val>
                                        </p:tav>
                                      </p:tavLst>
                                    </p:anim>
                                    <p:anim calcmode="lin" valueType="num">
                                      <p:cBhvr additive="base">
                                        <p:cTn id="18" dur="2000" fill="hold"/>
                                        <p:tgtEl>
                                          <p:spTgt spid="327689"/>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327694"/>
                                        </p:tgtEl>
                                        <p:attrNameLst>
                                          <p:attrName>style.visibility</p:attrName>
                                        </p:attrNameLst>
                                      </p:cBhvr>
                                      <p:to>
                                        <p:strVal val="visible"/>
                                      </p:to>
                                    </p:set>
                                    <p:anim calcmode="lin" valueType="num">
                                      <p:cBhvr additive="base">
                                        <p:cTn id="22" dur="2000" fill="hold"/>
                                        <p:tgtEl>
                                          <p:spTgt spid="327694"/>
                                        </p:tgtEl>
                                        <p:attrNameLst>
                                          <p:attrName>ppt_x</p:attrName>
                                        </p:attrNameLst>
                                      </p:cBhvr>
                                      <p:tavLst>
                                        <p:tav tm="0">
                                          <p:val>
                                            <p:strVal val="#ppt_x"/>
                                          </p:val>
                                        </p:tav>
                                        <p:tav tm="100000">
                                          <p:val>
                                            <p:strVal val="#ppt_x"/>
                                          </p:val>
                                        </p:tav>
                                      </p:tavLst>
                                    </p:anim>
                                    <p:anim calcmode="lin" valueType="num">
                                      <p:cBhvr additive="base">
                                        <p:cTn id="23" dur="2000" fill="hold"/>
                                        <p:tgtEl>
                                          <p:spTgt spid="327694"/>
                                        </p:tgtEl>
                                        <p:attrNameLst>
                                          <p:attrName>ppt_y</p:attrName>
                                        </p:attrNameLst>
                                      </p:cBhvr>
                                      <p:tavLst>
                                        <p:tav tm="0">
                                          <p:val>
                                            <p:strVal val="1+#ppt_h/2"/>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32769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7693"/>
                                        </p:tgtEl>
                                        <p:attrNameLst>
                                          <p:attrName>style.visibility</p:attrName>
                                        </p:attrNameLst>
                                      </p:cBhvr>
                                      <p:to>
                                        <p:strVal val="visible"/>
                                      </p:to>
                                    </p:set>
                                    <p:anim calcmode="lin" valueType="num">
                                      <p:cBhvr additive="base">
                                        <p:cTn id="30" dur="500" fill="hold"/>
                                        <p:tgtEl>
                                          <p:spTgt spid="327693"/>
                                        </p:tgtEl>
                                        <p:attrNameLst>
                                          <p:attrName>ppt_x</p:attrName>
                                        </p:attrNameLst>
                                      </p:cBhvr>
                                      <p:tavLst>
                                        <p:tav tm="0">
                                          <p:val>
                                            <p:strVal val="#ppt_x"/>
                                          </p:val>
                                        </p:tav>
                                        <p:tav tm="100000">
                                          <p:val>
                                            <p:strVal val="#ppt_x"/>
                                          </p:val>
                                        </p:tav>
                                      </p:tavLst>
                                    </p:anim>
                                    <p:anim calcmode="lin" valueType="num">
                                      <p:cBhvr additive="base">
                                        <p:cTn id="31" dur="500" fill="hold"/>
                                        <p:tgtEl>
                                          <p:spTgt spid="32769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7692"/>
                                        </p:tgtEl>
                                        <p:attrNameLst>
                                          <p:attrName>style.visibility</p:attrName>
                                        </p:attrNameLst>
                                      </p:cBhvr>
                                      <p:to>
                                        <p:strVal val="visible"/>
                                      </p:to>
                                    </p:set>
                                    <p:anim calcmode="lin" valueType="num">
                                      <p:cBhvr additive="base">
                                        <p:cTn id="34" dur="2000" fill="hold"/>
                                        <p:tgtEl>
                                          <p:spTgt spid="327692"/>
                                        </p:tgtEl>
                                        <p:attrNameLst>
                                          <p:attrName>ppt_x</p:attrName>
                                        </p:attrNameLst>
                                      </p:cBhvr>
                                      <p:tavLst>
                                        <p:tav tm="0">
                                          <p:val>
                                            <p:strVal val="#ppt_x"/>
                                          </p:val>
                                        </p:tav>
                                        <p:tav tm="100000">
                                          <p:val>
                                            <p:strVal val="#ppt_x"/>
                                          </p:val>
                                        </p:tav>
                                      </p:tavLst>
                                    </p:anim>
                                    <p:anim calcmode="lin" valueType="num">
                                      <p:cBhvr additive="base">
                                        <p:cTn id="35" dur="2000" fill="hold"/>
                                        <p:tgtEl>
                                          <p:spTgt spid="32769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27695"/>
                                        </p:tgtEl>
                                        <p:attrNameLst>
                                          <p:attrName>style.visibility</p:attrName>
                                        </p:attrNameLst>
                                      </p:cBhvr>
                                      <p:to>
                                        <p:strVal val="visible"/>
                                      </p:to>
                                    </p:set>
                                    <p:anim calcmode="lin" valueType="num">
                                      <p:cBhvr additive="base">
                                        <p:cTn id="39" dur="2000" fill="hold"/>
                                        <p:tgtEl>
                                          <p:spTgt spid="327695"/>
                                        </p:tgtEl>
                                        <p:attrNameLst>
                                          <p:attrName>ppt_x</p:attrName>
                                        </p:attrNameLst>
                                      </p:cBhvr>
                                      <p:tavLst>
                                        <p:tav tm="0">
                                          <p:val>
                                            <p:strVal val="#ppt_x"/>
                                          </p:val>
                                        </p:tav>
                                        <p:tav tm="100000">
                                          <p:val>
                                            <p:strVal val="#ppt_x"/>
                                          </p:val>
                                        </p:tav>
                                      </p:tavLst>
                                    </p:anim>
                                    <p:anim calcmode="lin" valueType="num">
                                      <p:cBhvr additive="base">
                                        <p:cTn id="40" dur="2000" fill="hold"/>
                                        <p:tgtEl>
                                          <p:spTgt spid="327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animBg="1"/>
      <p:bldP spid="327688" grpId="0" animBg="1"/>
      <p:bldP spid="327689" grpId="0" animBg="1"/>
      <p:bldP spid="327691" grpId="0"/>
      <p:bldP spid="327692" grpId="0" animBg="1"/>
      <p:bldP spid="327693" grpId="0"/>
      <p:bldP spid="327694" grpId="0" animBg="1"/>
      <p:bldP spid="3276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idx="4294967295"/>
          </p:nvPr>
        </p:nvSpPr>
        <p:spPr>
          <a:xfrm>
            <a:off x="0" y="0"/>
            <a:ext cx="9144000" cy="1143000"/>
          </a:xfrm>
        </p:spPr>
        <p:txBody>
          <a:bodyPr>
            <a:normAutofit fontScale="90000"/>
          </a:bodyPr>
          <a:lstStyle/>
          <a:p>
            <a:pPr eaLnBrk="1" hangingPunct="1"/>
            <a:r>
              <a:rPr lang="en-US" sz="4000" dirty="0"/>
              <a:t>Treatment: </a:t>
            </a:r>
            <a:r>
              <a:rPr lang="en-US" sz="4000" dirty="0" err="1"/>
              <a:t>Gonoccocal</a:t>
            </a:r>
            <a:r>
              <a:rPr lang="en-US" sz="4000" dirty="0"/>
              <a:t> infections of Urethra, Cervix, </a:t>
            </a:r>
          </a:p>
        </p:txBody>
      </p:sp>
      <p:sp>
        <p:nvSpPr>
          <p:cNvPr id="399363" name="Rectangle 3"/>
          <p:cNvSpPr>
            <a:spLocks noGrp="1" noChangeArrowheads="1"/>
          </p:cNvSpPr>
          <p:nvPr>
            <p:ph type="body" idx="4294967295"/>
          </p:nvPr>
        </p:nvSpPr>
        <p:spPr>
          <a:xfrm>
            <a:off x="0" y="1219200"/>
            <a:ext cx="8786842" cy="5105400"/>
          </a:xfrm>
        </p:spPr>
        <p:txBody>
          <a:bodyPr>
            <a:normAutofit/>
          </a:bodyPr>
          <a:lstStyle/>
          <a:p>
            <a:pPr eaLnBrk="1" hangingPunct="1">
              <a:lnSpc>
                <a:spcPct val="80000"/>
              </a:lnSpc>
              <a:buFontTx/>
              <a:buNone/>
            </a:pPr>
            <a:r>
              <a:rPr lang="en-US" sz="2600" dirty="0"/>
              <a:t>Ceftriaxone </a:t>
            </a:r>
            <a:r>
              <a:rPr lang="en-US" sz="2600" dirty="0" smtClean="0"/>
              <a:t>IM </a:t>
            </a:r>
            <a:r>
              <a:rPr lang="en-US" sz="2600" dirty="0"/>
              <a:t>x 1 </a:t>
            </a:r>
            <a:r>
              <a:rPr lang="en-US" sz="2600" dirty="0" smtClean="0"/>
              <a:t>OR Cefixime orally </a:t>
            </a:r>
            <a:r>
              <a:rPr lang="en-US" sz="2600" dirty="0"/>
              <a:t>x 1</a:t>
            </a:r>
          </a:p>
          <a:p>
            <a:pPr eaLnBrk="1" hangingPunct="1">
              <a:lnSpc>
                <a:spcPct val="80000"/>
              </a:lnSpc>
              <a:buNone/>
            </a:pPr>
            <a:r>
              <a:rPr lang="en-US" sz="2600" dirty="0"/>
              <a:t>PLUS</a:t>
            </a:r>
          </a:p>
          <a:p>
            <a:pPr eaLnBrk="1" hangingPunct="1">
              <a:lnSpc>
                <a:spcPct val="80000"/>
              </a:lnSpc>
            </a:pPr>
            <a:r>
              <a:rPr lang="en-US" sz="2600" dirty="0" err="1"/>
              <a:t>Azithromycin</a:t>
            </a:r>
            <a:r>
              <a:rPr lang="en-US" sz="2600" dirty="0"/>
              <a:t> </a:t>
            </a:r>
            <a:r>
              <a:rPr lang="en-US" sz="2600" dirty="0" smtClean="0"/>
              <a:t>orally </a:t>
            </a:r>
            <a:r>
              <a:rPr lang="en-US" sz="2600" dirty="0"/>
              <a:t>x 1 OR</a:t>
            </a:r>
          </a:p>
          <a:p>
            <a:pPr eaLnBrk="1" hangingPunct="1">
              <a:lnSpc>
                <a:spcPct val="80000"/>
              </a:lnSpc>
            </a:pPr>
            <a:r>
              <a:rPr lang="en-US" sz="2600" dirty="0"/>
              <a:t>Doxycycline </a:t>
            </a:r>
            <a:r>
              <a:rPr lang="en-US" sz="2600" dirty="0" smtClean="0"/>
              <a:t>orally </a:t>
            </a:r>
            <a:r>
              <a:rPr lang="en-US" sz="2600" dirty="0"/>
              <a:t>twice daily x 7 d</a:t>
            </a:r>
          </a:p>
          <a:p>
            <a:pPr eaLnBrk="1" hangingPunct="1">
              <a:lnSpc>
                <a:spcPct val="80000"/>
              </a:lnSpc>
              <a:buFontTx/>
              <a:buNone/>
            </a:pPr>
            <a:r>
              <a:rPr lang="en-US" sz="2600" b="1" u="sng" dirty="0"/>
              <a:t>Alternative</a:t>
            </a:r>
            <a:r>
              <a:rPr lang="en-US" sz="2600" u="sng" dirty="0"/>
              <a:t>:</a:t>
            </a:r>
          </a:p>
          <a:p>
            <a:pPr eaLnBrk="1" hangingPunct="1">
              <a:lnSpc>
                <a:spcPct val="80000"/>
              </a:lnSpc>
            </a:pPr>
            <a:r>
              <a:rPr lang="en-US" sz="2600" dirty="0" err="1"/>
              <a:t>Spectinomycin</a:t>
            </a:r>
            <a:r>
              <a:rPr lang="en-US" sz="2600" dirty="0"/>
              <a:t> </a:t>
            </a:r>
            <a:r>
              <a:rPr lang="en-US" sz="2600" dirty="0" smtClean="0"/>
              <a:t>IM </a:t>
            </a:r>
            <a:r>
              <a:rPr lang="en-US" sz="2600" dirty="0"/>
              <a:t>x 1 </a:t>
            </a:r>
            <a:r>
              <a:rPr lang="en-US" sz="2600" b="1" dirty="0"/>
              <a:t>OR</a:t>
            </a:r>
          </a:p>
          <a:p>
            <a:pPr eaLnBrk="1" hangingPunct="1">
              <a:lnSpc>
                <a:spcPct val="80000"/>
              </a:lnSpc>
            </a:pPr>
            <a:r>
              <a:rPr lang="en-US" sz="2600" dirty="0"/>
              <a:t>Single-dose cephalosporin regimens </a:t>
            </a:r>
          </a:p>
          <a:p>
            <a:pPr lvl="1" eaLnBrk="1" hangingPunct="1">
              <a:lnSpc>
                <a:spcPct val="80000"/>
              </a:lnSpc>
            </a:pPr>
            <a:r>
              <a:rPr lang="en-US" sz="2200" dirty="0" err="1"/>
              <a:t>Ceftizoxime</a:t>
            </a:r>
            <a:r>
              <a:rPr lang="en-US" sz="2200" dirty="0"/>
              <a:t> </a:t>
            </a:r>
            <a:r>
              <a:rPr lang="en-US" sz="2200" dirty="0" smtClean="0"/>
              <a:t>IM </a:t>
            </a:r>
            <a:r>
              <a:rPr lang="en-US" sz="2200" b="1" dirty="0" smtClean="0"/>
              <a:t>OR</a:t>
            </a:r>
            <a:r>
              <a:rPr lang="en-US" sz="2200" dirty="0" smtClean="0"/>
              <a:t> </a:t>
            </a:r>
            <a:endParaRPr lang="en-US" sz="2200" dirty="0"/>
          </a:p>
          <a:p>
            <a:pPr lvl="1" eaLnBrk="1" hangingPunct="1">
              <a:lnSpc>
                <a:spcPct val="80000"/>
              </a:lnSpc>
            </a:pPr>
            <a:r>
              <a:rPr lang="en-US" sz="2200" dirty="0" err="1"/>
              <a:t>Cefoxitin</a:t>
            </a:r>
            <a:r>
              <a:rPr lang="en-US" sz="2200" dirty="0"/>
              <a:t> </a:t>
            </a:r>
            <a:r>
              <a:rPr lang="en-US" sz="2200" dirty="0" smtClean="0"/>
              <a:t>IM </a:t>
            </a:r>
            <a:r>
              <a:rPr lang="en-US" sz="2200" dirty="0"/>
              <a:t>+ </a:t>
            </a:r>
            <a:r>
              <a:rPr lang="en-US" sz="2200" dirty="0" err="1"/>
              <a:t>probenecid</a:t>
            </a:r>
            <a:r>
              <a:rPr lang="en-US" sz="2200" dirty="0"/>
              <a:t> 1 g orally OR </a:t>
            </a:r>
          </a:p>
          <a:p>
            <a:pPr lvl="1" eaLnBrk="1" hangingPunct="1">
              <a:lnSpc>
                <a:spcPct val="80000"/>
              </a:lnSpc>
            </a:pPr>
            <a:r>
              <a:rPr lang="en-US" sz="2200" dirty="0" err="1"/>
              <a:t>Cefotaxime</a:t>
            </a:r>
            <a:r>
              <a:rPr lang="en-US" sz="2200" dirty="0"/>
              <a:t> </a:t>
            </a:r>
            <a:r>
              <a:rPr lang="en-US" sz="2200" dirty="0" smtClean="0"/>
              <a:t> </a:t>
            </a:r>
            <a:r>
              <a:rPr lang="en-US" sz="2200" dirty="0"/>
              <a:t>IM </a:t>
            </a:r>
            <a:r>
              <a:rPr lang="en-US" sz="2200" dirty="0" smtClean="0"/>
              <a:t> </a:t>
            </a:r>
            <a:r>
              <a:rPr lang="en-US" sz="2200" b="1" dirty="0" smtClean="0"/>
              <a:t>OR</a:t>
            </a:r>
            <a:r>
              <a:rPr lang="en-US" sz="2200" dirty="0" smtClean="0"/>
              <a:t> </a:t>
            </a:r>
            <a:endParaRPr lang="en-US" sz="2200" dirty="0"/>
          </a:p>
          <a:p>
            <a:pPr lvl="1" eaLnBrk="1" hangingPunct="1">
              <a:lnSpc>
                <a:spcPct val="80000"/>
              </a:lnSpc>
            </a:pPr>
            <a:r>
              <a:rPr lang="en-US" sz="2200" dirty="0" err="1"/>
              <a:t>Cefpodoxime</a:t>
            </a:r>
            <a:r>
              <a:rPr lang="en-US" sz="2200" dirty="0"/>
              <a:t> </a:t>
            </a:r>
            <a:r>
              <a:rPr lang="en-US" sz="2200" dirty="0" smtClean="0"/>
              <a:t>orally </a:t>
            </a:r>
            <a:r>
              <a:rPr lang="en-US" sz="2200" b="1" dirty="0"/>
              <a:t>OR</a:t>
            </a:r>
            <a:r>
              <a:rPr lang="en-US" sz="2200" dirty="0"/>
              <a:t> </a:t>
            </a:r>
          </a:p>
          <a:p>
            <a:pPr lvl="1" eaLnBrk="1" hangingPunct="1">
              <a:lnSpc>
                <a:spcPct val="80000"/>
              </a:lnSpc>
            </a:pPr>
            <a:r>
              <a:rPr lang="en-US" sz="2200" dirty="0" err="1"/>
              <a:t>Cefuroxime</a:t>
            </a:r>
            <a:r>
              <a:rPr lang="en-US" sz="2200" dirty="0"/>
              <a:t> </a:t>
            </a:r>
            <a:r>
              <a:rPr lang="en-US" sz="2200" dirty="0" err="1"/>
              <a:t>axetil</a:t>
            </a:r>
            <a:r>
              <a:rPr lang="en-US" sz="2200" dirty="0"/>
              <a:t> </a:t>
            </a:r>
            <a:r>
              <a:rPr lang="en-US" sz="2200" dirty="0" smtClean="0"/>
              <a:t>orally</a:t>
            </a:r>
            <a:endParaRPr lang="en-US" sz="2200" dirty="0"/>
          </a:p>
          <a:p>
            <a:pPr lvl="1" eaLnBrk="1" hangingPunct="1">
              <a:lnSpc>
                <a:spcPct val="80000"/>
              </a:lnSpc>
            </a:pPr>
            <a:endParaRPr lang="en-US" sz="800" dirty="0"/>
          </a:p>
          <a:p>
            <a:pPr eaLnBrk="1" hangingPunct="1">
              <a:lnSpc>
                <a:spcPct val="80000"/>
              </a:lnSpc>
            </a:pPr>
            <a:r>
              <a:rPr lang="en-US" sz="2600" dirty="0"/>
              <a:t>Treat sex partners + abstain until therapy complete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857232"/>
            <a:ext cx="8358246" cy="6000768"/>
          </a:xfrm>
        </p:spPr>
        <p:txBody>
          <a:bodyPr>
            <a:normAutofit/>
          </a:bodyPr>
          <a:lstStyle/>
          <a:p>
            <a:r>
              <a:rPr lang="en-US" dirty="0" smtClean="0"/>
              <a:t>Patient complains of  yellow purulent discharge with/without dysuria.</a:t>
            </a:r>
          </a:p>
          <a:p>
            <a:endParaRPr lang="en-US" dirty="0" smtClean="0"/>
          </a:p>
          <a:p>
            <a:r>
              <a:rPr lang="en-US" dirty="0" smtClean="0"/>
              <a:t>Normal genital exam findings but copious purulent discharge.</a:t>
            </a:r>
          </a:p>
          <a:p>
            <a:endParaRPr lang="en-US" dirty="0" smtClean="0"/>
          </a:p>
          <a:p>
            <a:r>
              <a:rPr lang="en-US" dirty="0" smtClean="0"/>
              <a:t> Syndromic Diagnosis ; </a:t>
            </a:r>
            <a:r>
              <a:rPr lang="en-US" b="1" dirty="0" smtClean="0"/>
              <a:t>vaginitis</a:t>
            </a:r>
          </a:p>
          <a:p>
            <a:endParaRPr lang="en-US" dirty="0" smtClean="0"/>
          </a:p>
          <a:p>
            <a:r>
              <a:rPr lang="en-US" dirty="0" smtClean="0"/>
              <a:t>D/D;- Bacterialvaginitis,  Candidiasis,  trichomoniasis,  atrophic vaginitis,  physiologic leucorrhea,  local irritants</a:t>
            </a:r>
          </a:p>
          <a:p>
            <a:endParaRPr lang="en-US" dirty="0"/>
          </a:p>
        </p:txBody>
      </p:sp>
      <p:sp>
        <p:nvSpPr>
          <p:cNvPr id="2" name="Title 1"/>
          <p:cNvSpPr>
            <a:spLocks noGrp="1"/>
          </p:cNvSpPr>
          <p:nvPr>
            <p:ph type="title"/>
          </p:nvPr>
        </p:nvSpPr>
        <p:spPr>
          <a:xfrm>
            <a:off x="457200" y="274638"/>
            <a:ext cx="8258204" cy="368280"/>
          </a:xfrm>
        </p:spPr>
        <p:txBody>
          <a:bodyPr>
            <a:normAutofit fontScale="90000"/>
          </a:bodyPr>
          <a:lstStyle/>
          <a:p>
            <a:r>
              <a:rPr lang="en-US" dirty="0" smtClean="0"/>
              <a:t>VAGINAL 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72518" cy="4805192"/>
          </a:xfrm>
        </p:spPr>
        <p:txBody>
          <a:bodyPr>
            <a:normAutofit fontScale="85000" lnSpcReduction="10000"/>
          </a:bodyPr>
          <a:lstStyle/>
          <a:p>
            <a:pPr>
              <a:lnSpc>
                <a:spcPct val="170000"/>
              </a:lnSpc>
            </a:pPr>
            <a:r>
              <a:rPr lang="en-US" b="1" dirty="0" smtClean="0"/>
              <a:t>Neisseria gonorrhea- </a:t>
            </a:r>
            <a:r>
              <a:rPr lang="en-US" dirty="0" smtClean="0"/>
              <a:t>greenish yellow</a:t>
            </a:r>
          </a:p>
          <a:p>
            <a:pPr>
              <a:lnSpc>
                <a:spcPct val="170000"/>
              </a:lnSpc>
            </a:pPr>
            <a:r>
              <a:rPr lang="en-US" b="1" dirty="0" smtClean="0"/>
              <a:t>Chlamydia trachomatis- </a:t>
            </a:r>
            <a:r>
              <a:rPr lang="en-US" dirty="0" smtClean="0"/>
              <a:t>scanty muco-purulent or purulent</a:t>
            </a:r>
          </a:p>
          <a:p>
            <a:pPr>
              <a:lnSpc>
                <a:spcPct val="170000"/>
              </a:lnSpc>
            </a:pPr>
            <a:r>
              <a:rPr lang="en-US" b="1" dirty="0" smtClean="0"/>
              <a:t>Trichomonas vaginalis</a:t>
            </a:r>
            <a:r>
              <a:rPr lang="en-US" dirty="0" smtClean="0"/>
              <a:t>-frothy, profuse, greenish yellow foul smelling discharge</a:t>
            </a:r>
          </a:p>
          <a:p>
            <a:pPr>
              <a:lnSpc>
                <a:spcPct val="170000"/>
              </a:lnSpc>
            </a:pPr>
            <a:r>
              <a:rPr lang="en-US" b="1" dirty="0" smtClean="0"/>
              <a:t>Candida albicans- </a:t>
            </a:r>
            <a:r>
              <a:rPr lang="en-US" dirty="0" smtClean="0"/>
              <a:t>white, curd- like discharge</a:t>
            </a:r>
          </a:p>
          <a:p>
            <a:pPr>
              <a:lnSpc>
                <a:spcPct val="170000"/>
              </a:lnSpc>
            </a:pPr>
            <a:r>
              <a:rPr lang="en-US" b="1" dirty="0" smtClean="0"/>
              <a:t>Gardnerella vaginalis- </a:t>
            </a:r>
            <a:r>
              <a:rPr lang="en-US" dirty="0" smtClean="0"/>
              <a:t>profuse foul smelling and homogenous greenish- white discharge</a:t>
            </a:r>
            <a:endParaRPr lang="en-US" dirty="0"/>
          </a:p>
        </p:txBody>
      </p:sp>
      <p:sp>
        <p:nvSpPr>
          <p:cNvPr id="3" name="Title 2"/>
          <p:cNvSpPr>
            <a:spLocks noGrp="1"/>
          </p:cNvSpPr>
          <p:nvPr>
            <p:ph type="title"/>
          </p:nvPr>
        </p:nvSpPr>
        <p:spPr/>
        <p:txBody>
          <a:bodyPr>
            <a:normAutofit fontScale="90000"/>
          </a:bodyPr>
          <a:lstStyle/>
          <a:p>
            <a:r>
              <a:rPr lang="en-US" dirty="0" smtClean="0"/>
              <a:t>Characteristics of Vaginal Discharge by causative agent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7"/>
            <a:ext cx="8286808" cy="5500703"/>
          </a:xfrm>
        </p:spPr>
        <p:txBody>
          <a:bodyPr>
            <a:normAutofit/>
          </a:bodyPr>
          <a:lstStyle/>
          <a:p>
            <a:r>
              <a:rPr lang="en-US" dirty="0" smtClean="0"/>
              <a:t>STDS refers to a variety of clinical syndromes that  are transmitted  mainly through sexual contact but are also transmitted through other routes</a:t>
            </a:r>
          </a:p>
          <a:p>
            <a:endParaRPr lang="en-US" dirty="0" smtClean="0"/>
          </a:p>
          <a:p>
            <a:r>
              <a:rPr lang="en-US" dirty="0" smtClean="0"/>
              <a:t>There has been a steady rise in the diseases despite efforts to curb HIV/AIDS  which is an STD  that continually receives international attention due to its epidemic nature</a:t>
            </a:r>
          </a:p>
        </p:txBody>
      </p:sp>
      <p:sp>
        <p:nvSpPr>
          <p:cNvPr id="2" name="Title 1"/>
          <p:cNvSpPr>
            <a:spLocks noGrp="1"/>
          </p:cNvSpPr>
          <p:nvPr>
            <p:ph type="title"/>
          </p:nvPr>
        </p:nvSpPr>
        <p:spPr>
          <a:xfrm>
            <a:off x="714348" y="-285776"/>
            <a:ext cx="8229600" cy="1143000"/>
          </a:xfrm>
        </p:spPr>
        <p:txBody>
          <a:bodyPr>
            <a:normAutofit fontScale="90000"/>
          </a:bodyPr>
          <a:lstStyle/>
          <a:p>
            <a:r>
              <a:rPr lang="en-US" dirty="0" smtClean="0"/>
              <a:t/>
            </a:r>
            <a:br>
              <a:rPr lang="en-US" dirty="0" smtClean="0"/>
            </a:br>
            <a:r>
              <a:rPr lang="en-US" dirty="0" smtClean="0"/>
              <a:t>INTRODUCTION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56" name="Rectangle 28"/>
          <p:cNvSpPr>
            <a:spLocks noChangeArrowheads="1"/>
          </p:cNvSpPr>
          <p:nvPr/>
        </p:nvSpPr>
        <p:spPr bwMode="auto">
          <a:xfrm>
            <a:off x="5257800" y="2971800"/>
            <a:ext cx="3733800" cy="1752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5" name="Rectangle 27"/>
          <p:cNvSpPr>
            <a:spLocks noChangeArrowheads="1"/>
          </p:cNvSpPr>
          <p:nvPr/>
        </p:nvSpPr>
        <p:spPr bwMode="auto">
          <a:xfrm>
            <a:off x="5257800" y="1143000"/>
            <a:ext cx="2362200" cy="1371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4" name="Rectangle 26"/>
          <p:cNvSpPr>
            <a:spLocks noChangeArrowheads="1"/>
          </p:cNvSpPr>
          <p:nvPr/>
        </p:nvSpPr>
        <p:spPr bwMode="auto">
          <a:xfrm>
            <a:off x="685800" y="5334000"/>
            <a:ext cx="4114800" cy="9906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51" name="Rectangle 23"/>
          <p:cNvSpPr>
            <a:spLocks noChangeArrowheads="1"/>
          </p:cNvSpPr>
          <p:nvPr/>
        </p:nvSpPr>
        <p:spPr bwMode="auto">
          <a:xfrm>
            <a:off x="762000" y="3352800"/>
            <a:ext cx="3429000" cy="12954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48" name="Rectangle 20"/>
          <p:cNvSpPr>
            <a:spLocks noChangeArrowheads="1"/>
          </p:cNvSpPr>
          <p:nvPr/>
        </p:nvSpPr>
        <p:spPr bwMode="auto">
          <a:xfrm>
            <a:off x="762000" y="1143000"/>
            <a:ext cx="3048000" cy="1676400"/>
          </a:xfrm>
          <a:prstGeom prst="rect">
            <a:avLst/>
          </a:prstGeom>
          <a:solidFill>
            <a:srgbClr val="FFFFFF"/>
          </a:solidFill>
          <a:ln w="9525">
            <a:solidFill>
              <a:schemeClr val="tx1"/>
            </a:solidFill>
            <a:miter lim="800000"/>
            <a:headEnd/>
            <a:tailEnd/>
          </a:ln>
          <a:effectLst/>
        </p:spPr>
        <p:txBody>
          <a:bodyPr wrap="none" anchor="ctr"/>
          <a:lstStyle/>
          <a:p>
            <a:endParaRPr lang="en-GB"/>
          </a:p>
        </p:txBody>
      </p:sp>
      <p:sp>
        <p:nvSpPr>
          <p:cNvPr id="329732" name="Rectangle 4"/>
          <p:cNvSpPr>
            <a:spLocks noChangeArrowheads="1"/>
          </p:cNvSpPr>
          <p:nvPr/>
        </p:nvSpPr>
        <p:spPr bwMode="auto">
          <a:xfrm>
            <a:off x="838200" y="228600"/>
            <a:ext cx="5665788" cy="519113"/>
          </a:xfrm>
          <a:prstGeom prst="rect">
            <a:avLst/>
          </a:prstGeom>
          <a:noFill/>
          <a:ln w="9525">
            <a:noFill/>
            <a:miter lim="800000"/>
            <a:headEnd/>
            <a:tailEnd/>
          </a:ln>
          <a:effectLst/>
        </p:spPr>
        <p:txBody>
          <a:bodyPr wrap="none">
            <a:spAutoFit/>
          </a:bodyPr>
          <a:lstStyle/>
          <a:p>
            <a:pPr>
              <a:spcBef>
                <a:spcPct val="30000"/>
              </a:spcBef>
            </a:pPr>
            <a:r>
              <a:rPr lang="en-US" sz="2800" i="0" dirty="0">
                <a:solidFill>
                  <a:srgbClr val="FFFFFF"/>
                </a:solidFill>
              </a:rPr>
              <a:t>PATIENT WITH PV DISCHARGE</a:t>
            </a:r>
          </a:p>
        </p:txBody>
      </p:sp>
      <p:sp>
        <p:nvSpPr>
          <p:cNvPr id="329733" name="AutoShape 5"/>
          <p:cNvSpPr>
            <a:spLocks noChangeArrowheads="1"/>
          </p:cNvSpPr>
          <p:nvPr/>
        </p:nvSpPr>
        <p:spPr bwMode="auto">
          <a:xfrm>
            <a:off x="2057400" y="6858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GB"/>
          </a:p>
        </p:txBody>
      </p:sp>
      <p:sp>
        <p:nvSpPr>
          <p:cNvPr id="329734" name="Rectangle 6"/>
          <p:cNvSpPr>
            <a:spLocks noChangeArrowheads="1"/>
          </p:cNvSpPr>
          <p:nvPr/>
        </p:nvSpPr>
        <p:spPr bwMode="auto">
          <a:xfrm>
            <a:off x="838200" y="1219200"/>
            <a:ext cx="2971800" cy="1587500"/>
          </a:xfrm>
          <a:prstGeom prst="rect">
            <a:avLst/>
          </a:prstGeom>
          <a:noFill/>
          <a:ln w="9525">
            <a:noFill/>
            <a:miter lim="800000"/>
            <a:headEnd/>
            <a:tailEnd/>
          </a:ln>
          <a:effectLst/>
        </p:spPr>
        <p:txBody>
          <a:bodyPr>
            <a:spAutoFit/>
          </a:bodyPr>
          <a:lstStyle/>
          <a:p>
            <a:pPr>
              <a:spcBef>
                <a:spcPct val="30000"/>
              </a:spcBef>
              <a:buFont typeface="Wingdings" pitchFamily="2" charset="2"/>
              <a:buNone/>
            </a:pPr>
            <a:r>
              <a:rPr lang="en-US" sz="2000" b="0" i="0"/>
              <a:t>Risk assessment</a:t>
            </a:r>
          </a:p>
          <a:p>
            <a:pPr>
              <a:spcBef>
                <a:spcPct val="30000"/>
              </a:spcBef>
              <a:buFont typeface="Wingdings" pitchFamily="2" charset="2"/>
              <a:buChar char="ü"/>
            </a:pPr>
            <a:r>
              <a:rPr lang="en-US" sz="2000" b="0" i="0"/>
              <a:t> LAP </a:t>
            </a:r>
          </a:p>
          <a:p>
            <a:pPr>
              <a:spcBef>
                <a:spcPct val="30000"/>
              </a:spcBef>
              <a:buFont typeface="Wingdings" pitchFamily="2" charset="2"/>
              <a:buChar char="ü"/>
            </a:pPr>
            <a:r>
              <a:rPr lang="en-US" sz="2000" b="0" i="0"/>
              <a:t>partner has symptoms</a:t>
            </a:r>
          </a:p>
          <a:p>
            <a:pPr>
              <a:spcBef>
                <a:spcPct val="30000"/>
              </a:spcBef>
              <a:buFont typeface="Wingdings" pitchFamily="2" charset="2"/>
              <a:buChar char="ü"/>
            </a:pPr>
            <a:r>
              <a:rPr lang="en-US" sz="2000" b="0" i="0"/>
              <a:t>Risk factors positive</a:t>
            </a:r>
          </a:p>
        </p:txBody>
      </p:sp>
      <p:sp>
        <p:nvSpPr>
          <p:cNvPr id="329736" name="AutoShape 8"/>
          <p:cNvSpPr>
            <a:spLocks noChangeArrowheads="1"/>
          </p:cNvSpPr>
          <p:nvPr/>
        </p:nvSpPr>
        <p:spPr bwMode="auto">
          <a:xfrm>
            <a:off x="1981200" y="2819400"/>
            <a:ext cx="381000" cy="533400"/>
          </a:xfrm>
          <a:prstGeom prst="downArrow">
            <a:avLst>
              <a:gd name="adj1" fmla="val 50000"/>
              <a:gd name="adj2" fmla="val 35000"/>
            </a:avLst>
          </a:prstGeom>
          <a:solidFill>
            <a:schemeClr val="accent1"/>
          </a:solidFill>
          <a:ln w="9525">
            <a:solidFill>
              <a:schemeClr val="tx1"/>
            </a:solidFill>
            <a:miter lim="800000"/>
            <a:headEnd/>
            <a:tailEnd/>
          </a:ln>
          <a:effectLst/>
        </p:spPr>
        <p:txBody>
          <a:bodyPr wrap="none" anchor="ctr"/>
          <a:lstStyle/>
          <a:p>
            <a:endParaRPr lang="en-GB"/>
          </a:p>
        </p:txBody>
      </p:sp>
      <p:sp>
        <p:nvSpPr>
          <p:cNvPr id="329737" name="Rectangle 9"/>
          <p:cNvSpPr>
            <a:spLocks noChangeArrowheads="1"/>
          </p:cNvSpPr>
          <p:nvPr/>
        </p:nvSpPr>
        <p:spPr bwMode="auto">
          <a:xfrm>
            <a:off x="2438400" y="2868613"/>
            <a:ext cx="588623"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9738" name="Rectangle 10"/>
          <p:cNvSpPr>
            <a:spLocks noChangeArrowheads="1"/>
          </p:cNvSpPr>
          <p:nvPr/>
        </p:nvSpPr>
        <p:spPr bwMode="auto">
          <a:xfrm>
            <a:off x="990600" y="3352800"/>
            <a:ext cx="4572000" cy="1311275"/>
          </a:xfrm>
          <a:prstGeom prst="rect">
            <a:avLst/>
          </a:prstGeom>
          <a:noFill/>
          <a:ln w="9525">
            <a:noFill/>
            <a:miter lim="800000"/>
            <a:headEnd/>
            <a:tailEnd/>
          </a:ln>
          <a:effectLst/>
        </p:spPr>
        <p:txBody>
          <a:bodyPr>
            <a:spAutoFit/>
          </a:bodyPr>
          <a:lstStyle/>
          <a:p>
            <a:pPr>
              <a:buFont typeface="Wingdings" pitchFamily="2" charset="2"/>
              <a:buChar char="ü"/>
            </a:pPr>
            <a:r>
              <a:rPr lang="en-US" sz="2000" b="0" i="0"/>
              <a:t>Abdominal pain</a:t>
            </a:r>
          </a:p>
          <a:p>
            <a:pPr>
              <a:buFont typeface="Wingdings" pitchFamily="2" charset="2"/>
              <a:buChar char="ü"/>
            </a:pPr>
            <a:r>
              <a:rPr lang="en-US" sz="2000" b="0" i="0"/>
              <a:t>Presence of guarding </a:t>
            </a:r>
          </a:p>
          <a:p>
            <a:pPr>
              <a:buFont typeface="Wingdings" pitchFamily="2" charset="2"/>
              <a:buChar char="ü"/>
            </a:pPr>
            <a:r>
              <a:rPr lang="en-US" sz="2000" b="0" i="0"/>
              <a:t>Missed periods</a:t>
            </a:r>
          </a:p>
          <a:p>
            <a:pPr>
              <a:buFont typeface="Wingdings" pitchFamily="2" charset="2"/>
              <a:buChar char="ü"/>
            </a:pPr>
            <a:r>
              <a:rPr lang="en-US" sz="2000" b="0" i="0"/>
              <a:t>Recent delivery/PV bleeding</a:t>
            </a:r>
          </a:p>
        </p:txBody>
      </p:sp>
      <p:sp>
        <p:nvSpPr>
          <p:cNvPr id="329739" name="AutoShape 11"/>
          <p:cNvSpPr>
            <a:spLocks noChangeArrowheads="1"/>
          </p:cNvSpPr>
          <p:nvPr/>
        </p:nvSpPr>
        <p:spPr bwMode="auto">
          <a:xfrm>
            <a:off x="1981200" y="4724400"/>
            <a:ext cx="304800" cy="5334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endParaRPr lang="en-GB"/>
          </a:p>
        </p:txBody>
      </p:sp>
      <p:sp>
        <p:nvSpPr>
          <p:cNvPr id="329740" name="Rectangle 12"/>
          <p:cNvSpPr>
            <a:spLocks noChangeArrowheads="1"/>
          </p:cNvSpPr>
          <p:nvPr/>
        </p:nvSpPr>
        <p:spPr bwMode="auto">
          <a:xfrm>
            <a:off x="2514600" y="4697413"/>
            <a:ext cx="588623" cy="400110"/>
          </a:xfrm>
          <a:prstGeom prst="rect">
            <a:avLst/>
          </a:prstGeom>
          <a:noFill/>
          <a:ln w="9525">
            <a:noFill/>
            <a:miter lim="800000"/>
            <a:headEnd/>
            <a:tailEnd/>
          </a:ln>
          <a:effectLst/>
        </p:spPr>
        <p:txBody>
          <a:bodyPr wrap="none">
            <a:spAutoFit/>
          </a:bodyPr>
          <a:lstStyle/>
          <a:p>
            <a:pPr>
              <a:spcBef>
                <a:spcPct val="30000"/>
              </a:spcBef>
            </a:pPr>
            <a:r>
              <a:rPr lang="en-US" sz="2000" b="0" i="0" dirty="0"/>
              <a:t>Yes</a:t>
            </a:r>
          </a:p>
        </p:txBody>
      </p:sp>
      <p:sp>
        <p:nvSpPr>
          <p:cNvPr id="329741" name="Rectangle 13"/>
          <p:cNvSpPr>
            <a:spLocks noChangeArrowheads="1"/>
          </p:cNvSpPr>
          <p:nvPr/>
        </p:nvSpPr>
        <p:spPr bwMode="auto">
          <a:xfrm>
            <a:off x="609600" y="5334000"/>
            <a:ext cx="4572000" cy="1006475"/>
          </a:xfrm>
          <a:prstGeom prst="rect">
            <a:avLst/>
          </a:prstGeom>
          <a:noFill/>
          <a:ln w="9525">
            <a:noFill/>
            <a:miter lim="800000"/>
            <a:headEnd/>
            <a:tailEnd/>
          </a:ln>
          <a:effectLst/>
        </p:spPr>
        <p:txBody>
          <a:bodyPr>
            <a:spAutoFit/>
          </a:bodyPr>
          <a:lstStyle/>
          <a:p>
            <a:r>
              <a:rPr lang="en-US" sz="2000" b="0" i="0"/>
              <a:t>Refer to A/E to R/o Acute abdomen</a:t>
            </a:r>
          </a:p>
          <a:p>
            <a:r>
              <a:rPr lang="en-US" sz="2000" b="0" i="0"/>
              <a:t>(</a:t>
            </a:r>
            <a:r>
              <a:rPr lang="en-US" sz="2000" b="0"/>
              <a:t>PID,Ectopic PG, Appendicitis, pelvic abscess)</a:t>
            </a:r>
          </a:p>
        </p:txBody>
      </p:sp>
      <p:sp>
        <p:nvSpPr>
          <p:cNvPr id="329742" name="AutoShape 14"/>
          <p:cNvSpPr>
            <a:spLocks noChangeArrowheads="1"/>
          </p:cNvSpPr>
          <p:nvPr/>
        </p:nvSpPr>
        <p:spPr bwMode="auto">
          <a:xfrm>
            <a:off x="4114800" y="1676400"/>
            <a:ext cx="914400" cy="4572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329743" name="Rectangle 15"/>
          <p:cNvSpPr>
            <a:spLocks noChangeArrowheads="1"/>
          </p:cNvSpPr>
          <p:nvPr/>
        </p:nvSpPr>
        <p:spPr bwMode="auto">
          <a:xfrm>
            <a:off x="4267200" y="1295400"/>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9744" name="Rectangle 16"/>
          <p:cNvSpPr>
            <a:spLocks noChangeArrowheads="1"/>
          </p:cNvSpPr>
          <p:nvPr/>
        </p:nvSpPr>
        <p:spPr bwMode="auto">
          <a:xfrm>
            <a:off x="5257800" y="1295400"/>
            <a:ext cx="4572000" cy="1006475"/>
          </a:xfrm>
          <a:prstGeom prst="rect">
            <a:avLst/>
          </a:prstGeom>
          <a:noFill/>
          <a:ln w="9525">
            <a:noFill/>
            <a:miter lim="800000"/>
            <a:headEnd/>
            <a:tailEnd/>
          </a:ln>
          <a:effectLst/>
        </p:spPr>
        <p:txBody>
          <a:bodyPr>
            <a:spAutoFit/>
          </a:bodyPr>
          <a:lstStyle/>
          <a:p>
            <a:pPr>
              <a:buFont typeface="Wingdings" pitchFamily="2" charset="2"/>
              <a:buChar char="ü"/>
            </a:pPr>
            <a:r>
              <a:rPr lang="en-US" sz="2000" b="0" i="0" dirty="0"/>
              <a:t> Rx for vaginitis</a:t>
            </a:r>
          </a:p>
          <a:p>
            <a:pPr>
              <a:buFont typeface="Wingdings" pitchFamily="2" charset="2"/>
              <a:buChar char="ü"/>
            </a:pPr>
            <a:r>
              <a:rPr lang="en-US" sz="2000" b="0" i="0" dirty="0"/>
              <a:t> Education</a:t>
            </a:r>
          </a:p>
          <a:p>
            <a:pPr>
              <a:buFont typeface="Wingdings" pitchFamily="2" charset="2"/>
              <a:buChar char="ü"/>
            </a:pPr>
            <a:r>
              <a:rPr lang="en-US" sz="2000" b="0" i="0" dirty="0"/>
              <a:t> Provide protection</a:t>
            </a:r>
          </a:p>
        </p:txBody>
      </p:sp>
      <p:sp>
        <p:nvSpPr>
          <p:cNvPr id="329745" name="AutoShape 17"/>
          <p:cNvSpPr>
            <a:spLocks noChangeArrowheads="1"/>
          </p:cNvSpPr>
          <p:nvPr/>
        </p:nvSpPr>
        <p:spPr bwMode="auto">
          <a:xfrm>
            <a:off x="4267200" y="3505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GB"/>
          </a:p>
        </p:txBody>
      </p:sp>
      <p:sp>
        <p:nvSpPr>
          <p:cNvPr id="329746" name="Rectangle 18"/>
          <p:cNvSpPr>
            <a:spLocks noChangeArrowheads="1"/>
          </p:cNvSpPr>
          <p:nvPr/>
        </p:nvSpPr>
        <p:spPr bwMode="auto">
          <a:xfrm>
            <a:off x="4343400" y="3124200"/>
            <a:ext cx="537327" cy="400110"/>
          </a:xfrm>
          <a:prstGeom prst="rect">
            <a:avLst/>
          </a:prstGeom>
          <a:noFill/>
          <a:ln w="9525">
            <a:noFill/>
            <a:miter lim="800000"/>
            <a:headEnd/>
            <a:tailEnd/>
          </a:ln>
          <a:effectLst/>
        </p:spPr>
        <p:txBody>
          <a:bodyPr wrap="none">
            <a:spAutoFit/>
          </a:bodyPr>
          <a:lstStyle/>
          <a:p>
            <a:pPr>
              <a:spcBef>
                <a:spcPct val="30000"/>
              </a:spcBef>
            </a:pPr>
            <a:r>
              <a:rPr lang="en-US" sz="2000" b="0" i="0" dirty="0"/>
              <a:t>No</a:t>
            </a:r>
          </a:p>
        </p:txBody>
      </p:sp>
      <p:sp>
        <p:nvSpPr>
          <p:cNvPr id="329747" name="Rectangle 19"/>
          <p:cNvSpPr>
            <a:spLocks noChangeArrowheads="1"/>
          </p:cNvSpPr>
          <p:nvPr/>
        </p:nvSpPr>
        <p:spPr bwMode="auto">
          <a:xfrm>
            <a:off x="5181600" y="3124200"/>
            <a:ext cx="4572000" cy="1616075"/>
          </a:xfrm>
          <a:prstGeom prst="rect">
            <a:avLst/>
          </a:prstGeom>
          <a:noFill/>
          <a:ln w="9525">
            <a:noFill/>
            <a:miter lim="800000"/>
            <a:headEnd/>
            <a:tailEnd/>
          </a:ln>
          <a:effectLst/>
        </p:spPr>
        <p:txBody>
          <a:bodyPr>
            <a:spAutoFit/>
          </a:bodyPr>
          <a:lstStyle/>
          <a:p>
            <a:pPr>
              <a:buFont typeface="Wingdings" pitchFamily="2" charset="2"/>
              <a:buChar char="ü"/>
            </a:pPr>
            <a:r>
              <a:rPr lang="en-US" sz="2000" b="0" i="0" dirty="0"/>
              <a:t> Rx for </a:t>
            </a:r>
            <a:r>
              <a:rPr lang="en-US" sz="2000" b="0" i="0" dirty="0" err="1"/>
              <a:t>cervicitis</a:t>
            </a:r>
            <a:r>
              <a:rPr lang="en-US" sz="2000" b="0" i="0" dirty="0"/>
              <a:t> / vaginitis</a:t>
            </a:r>
          </a:p>
          <a:p>
            <a:pPr>
              <a:buFont typeface="Wingdings" pitchFamily="2" charset="2"/>
              <a:buChar char="ü"/>
            </a:pPr>
            <a:r>
              <a:rPr lang="en-US" sz="2000" b="0" i="0" dirty="0"/>
              <a:t> Education</a:t>
            </a:r>
          </a:p>
          <a:p>
            <a:pPr>
              <a:buFont typeface="Wingdings" pitchFamily="2" charset="2"/>
              <a:buChar char="ü"/>
            </a:pPr>
            <a:r>
              <a:rPr lang="en-US" sz="2000" b="0" i="0" dirty="0"/>
              <a:t> Ask for VDRL/HIV antibodies</a:t>
            </a:r>
          </a:p>
          <a:p>
            <a:pPr>
              <a:buFont typeface="Wingdings" pitchFamily="2" charset="2"/>
              <a:buChar char="ü"/>
            </a:pPr>
            <a:r>
              <a:rPr lang="en-US" sz="2000" b="0" i="0" dirty="0"/>
              <a:t> Provide protection</a:t>
            </a:r>
          </a:p>
          <a:p>
            <a:pPr>
              <a:buFont typeface="Wingdings" pitchFamily="2" charset="2"/>
              <a:buChar char="ü"/>
            </a:pPr>
            <a:r>
              <a:rPr lang="en-US" sz="2000" b="0" i="0" dirty="0"/>
              <a:t> Partner management/ return date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500035" y="228600"/>
            <a:ext cx="8643966" cy="700088"/>
          </a:xfrm>
        </p:spPr>
        <p:txBody>
          <a:bodyPr>
            <a:normAutofit fontScale="90000"/>
          </a:bodyPr>
          <a:lstStyle/>
          <a:p>
            <a:pPr eaLnBrk="1" hangingPunct="1"/>
            <a:r>
              <a:rPr lang="en-US" dirty="0"/>
              <a:t>Bacterial </a:t>
            </a:r>
            <a:r>
              <a:rPr lang="en-US" dirty="0" err="1"/>
              <a:t>vaginosis</a:t>
            </a:r>
            <a:r>
              <a:rPr lang="en-US" dirty="0"/>
              <a:t> treatment</a:t>
            </a:r>
          </a:p>
        </p:txBody>
      </p:sp>
      <p:sp>
        <p:nvSpPr>
          <p:cNvPr id="393219" name="Rectangle 3"/>
          <p:cNvSpPr>
            <a:spLocks noGrp="1" noChangeArrowheads="1"/>
          </p:cNvSpPr>
          <p:nvPr>
            <p:ph type="body" idx="4294967295"/>
          </p:nvPr>
        </p:nvSpPr>
        <p:spPr>
          <a:xfrm>
            <a:off x="500035" y="857250"/>
            <a:ext cx="8643966" cy="6000750"/>
          </a:xfrm>
        </p:spPr>
        <p:txBody>
          <a:bodyPr>
            <a:normAutofit/>
          </a:bodyPr>
          <a:lstStyle/>
          <a:p>
            <a:pPr eaLnBrk="1" hangingPunct="1">
              <a:lnSpc>
                <a:spcPct val="90000"/>
              </a:lnSpc>
              <a:buFontTx/>
              <a:buNone/>
            </a:pPr>
            <a:r>
              <a:rPr lang="en-US" sz="2800" u="sng" dirty="0"/>
              <a:t>Recommended:</a:t>
            </a:r>
          </a:p>
          <a:p>
            <a:pPr eaLnBrk="1" hangingPunct="1">
              <a:lnSpc>
                <a:spcPct val="90000"/>
              </a:lnSpc>
            </a:pPr>
            <a:r>
              <a:rPr lang="en-US" sz="2800" dirty="0" err="1"/>
              <a:t>Metronidazole</a:t>
            </a:r>
            <a:r>
              <a:rPr lang="en-US" sz="2800" dirty="0"/>
              <a:t> </a:t>
            </a:r>
            <a:r>
              <a:rPr lang="en-US" sz="2800" dirty="0" smtClean="0"/>
              <a:t>orally </a:t>
            </a:r>
            <a:r>
              <a:rPr lang="en-US" sz="2800" dirty="0"/>
              <a:t>twice a day x 7 d OR</a:t>
            </a:r>
          </a:p>
          <a:p>
            <a:pPr eaLnBrk="1" hangingPunct="1">
              <a:lnSpc>
                <a:spcPct val="90000"/>
              </a:lnSpc>
            </a:pPr>
            <a:r>
              <a:rPr lang="en-US" sz="2800" dirty="0" err="1"/>
              <a:t>Metronidazole</a:t>
            </a:r>
            <a:r>
              <a:rPr lang="en-US" sz="2800" dirty="0"/>
              <a:t> gel, </a:t>
            </a:r>
            <a:r>
              <a:rPr lang="en-US" sz="2800" dirty="0" smtClean="0"/>
              <a:t> </a:t>
            </a:r>
            <a:r>
              <a:rPr lang="en-US" sz="2800" dirty="0" err="1" smtClean="0"/>
              <a:t>intravaginally</a:t>
            </a:r>
            <a:r>
              <a:rPr lang="en-US" sz="2800" dirty="0"/>
              <a:t>, once a day for 5 d OR</a:t>
            </a:r>
          </a:p>
          <a:p>
            <a:pPr eaLnBrk="1" hangingPunct="1">
              <a:lnSpc>
                <a:spcPct val="90000"/>
              </a:lnSpc>
            </a:pPr>
            <a:r>
              <a:rPr lang="en-US" sz="2800" dirty="0" err="1"/>
              <a:t>Clindamycin</a:t>
            </a:r>
            <a:r>
              <a:rPr lang="en-US" sz="2800" dirty="0"/>
              <a:t> cream, </a:t>
            </a:r>
            <a:r>
              <a:rPr lang="en-US" sz="2800" dirty="0" err="1" smtClean="0"/>
              <a:t>intravaginally</a:t>
            </a:r>
            <a:r>
              <a:rPr lang="en-US" sz="2800" dirty="0" smtClean="0"/>
              <a:t> </a:t>
            </a:r>
            <a:r>
              <a:rPr lang="en-US" sz="2800" dirty="0"/>
              <a:t>at bedtime x 7 </a:t>
            </a:r>
            <a:r>
              <a:rPr lang="en-US" sz="2800" dirty="0" smtClean="0"/>
              <a:t>d</a:t>
            </a:r>
          </a:p>
          <a:p>
            <a:pPr eaLnBrk="1" hangingPunct="1">
              <a:lnSpc>
                <a:spcPct val="90000"/>
              </a:lnSpc>
              <a:buNone/>
            </a:pPr>
            <a:endParaRPr lang="en-US" sz="2800" dirty="0"/>
          </a:p>
          <a:p>
            <a:pPr eaLnBrk="1" hangingPunct="1">
              <a:lnSpc>
                <a:spcPct val="90000"/>
              </a:lnSpc>
              <a:buFontTx/>
              <a:buNone/>
            </a:pPr>
            <a:r>
              <a:rPr lang="en-US" sz="2800" u="sng" dirty="0"/>
              <a:t>Alternative:</a:t>
            </a:r>
          </a:p>
          <a:p>
            <a:pPr eaLnBrk="1" hangingPunct="1">
              <a:lnSpc>
                <a:spcPct val="90000"/>
              </a:lnSpc>
            </a:pPr>
            <a:r>
              <a:rPr lang="en-US" sz="2800" dirty="0" err="1"/>
              <a:t>Clindamycin</a:t>
            </a:r>
            <a:r>
              <a:rPr lang="en-US" sz="2800" dirty="0"/>
              <a:t> </a:t>
            </a:r>
            <a:r>
              <a:rPr lang="en-US" sz="2800" dirty="0" smtClean="0"/>
              <a:t>orally </a:t>
            </a:r>
            <a:r>
              <a:rPr lang="en-US" sz="2800" dirty="0"/>
              <a:t>twice a day x 7d OR</a:t>
            </a:r>
          </a:p>
          <a:p>
            <a:pPr eaLnBrk="1" hangingPunct="1">
              <a:lnSpc>
                <a:spcPct val="90000"/>
              </a:lnSpc>
            </a:pPr>
            <a:r>
              <a:rPr lang="en-US" sz="2800" dirty="0" err="1"/>
              <a:t>Clindamycin</a:t>
            </a:r>
            <a:r>
              <a:rPr lang="en-US" sz="2800" dirty="0"/>
              <a:t> ovules </a:t>
            </a:r>
            <a:r>
              <a:rPr lang="en-US" sz="2800" dirty="0" err="1" smtClean="0"/>
              <a:t>intravaginally</a:t>
            </a:r>
            <a:r>
              <a:rPr lang="en-US" sz="2800" dirty="0" smtClean="0"/>
              <a:t> </a:t>
            </a:r>
            <a:r>
              <a:rPr lang="en-US" sz="2800" dirty="0"/>
              <a:t>once at bedtime x 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a:xfrm>
            <a:off x="0" y="0"/>
            <a:ext cx="9144000" cy="1143000"/>
          </a:xfrm>
        </p:spPr>
        <p:txBody>
          <a:bodyPr>
            <a:normAutofit fontScale="90000"/>
          </a:bodyPr>
          <a:lstStyle/>
          <a:p>
            <a:pPr eaLnBrk="1" hangingPunct="1"/>
            <a:r>
              <a:rPr lang="en-US" dirty="0"/>
              <a:t>Recurrent </a:t>
            </a:r>
            <a:r>
              <a:rPr lang="en-US" dirty="0" err="1" smtClean="0"/>
              <a:t>VulvoVaginalCandidiasis</a:t>
            </a:r>
            <a:endParaRPr lang="en-US" dirty="0"/>
          </a:p>
        </p:txBody>
      </p:sp>
      <p:sp>
        <p:nvSpPr>
          <p:cNvPr id="395267" name="Rectangle 3"/>
          <p:cNvSpPr>
            <a:spLocks noGrp="1" noChangeArrowheads="1"/>
          </p:cNvSpPr>
          <p:nvPr>
            <p:ph type="body" idx="4294967295"/>
          </p:nvPr>
        </p:nvSpPr>
        <p:spPr>
          <a:xfrm>
            <a:off x="428596" y="928688"/>
            <a:ext cx="8715404" cy="5715000"/>
          </a:xfrm>
        </p:spPr>
        <p:txBody>
          <a:bodyPr>
            <a:normAutofit/>
          </a:bodyPr>
          <a:lstStyle/>
          <a:p>
            <a:pPr eaLnBrk="1" hangingPunct="1"/>
            <a:endParaRPr lang="en-US" sz="2800" dirty="0" smtClean="0">
              <a:cs typeface="Arial" charset="0"/>
            </a:endParaRPr>
          </a:p>
          <a:p>
            <a:pPr eaLnBrk="1" hangingPunct="1"/>
            <a:r>
              <a:rPr lang="en-US" sz="2800" dirty="0" smtClean="0">
                <a:cs typeface="Arial" charset="0"/>
              </a:rPr>
              <a:t>≥ </a:t>
            </a:r>
            <a:r>
              <a:rPr lang="en-US" sz="2800" dirty="0">
                <a:cs typeface="Arial" charset="0"/>
              </a:rPr>
              <a:t>4 episodes of symptomatic VVC in 1 year</a:t>
            </a:r>
          </a:p>
          <a:p>
            <a:pPr eaLnBrk="1" hangingPunct="1"/>
            <a:r>
              <a:rPr lang="en-US" sz="2800" dirty="0">
                <a:cs typeface="Arial" charset="0"/>
              </a:rPr>
              <a:t>Frequency and severity of episodes increase with increasing </a:t>
            </a:r>
            <a:r>
              <a:rPr lang="en-US" sz="2800" dirty="0" err="1">
                <a:cs typeface="Arial" charset="0"/>
              </a:rPr>
              <a:t>immunosuppression</a:t>
            </a:r>
            <a:endParaRPr lang="en-US" sz="2800" dirty="0">
              <a:cs typeface="Arial" charset="0"/>
            </a:endParaRPr>
          </a:p>
          <a:p>
            <a:pPr eaLnBrk="1" hangingPunct="1"/>
            <a:r>
              <a:rPr lang="en-US" sz="2800" dirty="0">
                <a:cs typeface="Arial" charset="0"/>
              </a:rPr>
              <a:t>Obtain vaginal culture to look for non-</a:t>
            </a:r>
            <a:r>
              <a:rPr lang="en-US" sz="2800" dirty="0" err="1">
                <a:cs typeface="Arial" charset="0"/>
              </a:rPr>
              <a:t>albicans</a:t>
            </a:r>
            <a:r>
              <a:rPr lang="en-US" sz="2800" dirty="0">
                <a:cs typeface="Arial" charset="0"/>
              </a:rPr>
              <a:t> species</a:t>
            </a:r>
          </a:p>
          <a:p>
            <a:pPr eaLnBrk="1" hangingPunct="1"/>
            <a:r>
              <a:rPr lang="en-US" sz="2800" dirty="0">
                <a:cs typeface="Arial" charset="0"/>
              </a:rPr>
              <a:t>Consider longer treatment course (7-14 days of topical therapy or </a:t>
            </a:r>
            <a:r>
              <a:rPr lang="en-US" sz="2800" dirty="0" smtClean="0">
                <a:cs typeface="Arial" charset="0"/>
              </a:rPr>
              <a:t>oral </a:t>
            </a:r>
            <a:r>
              <a:rPr lang="en-US" sz="2800" dirty="0" err="1">
                <a:cs typeface="Arial" charset="0"/>
              </a:rPr>
              <a:t>fluconazole</a:t>
            </a:r>
            <a:r>
              <a:rPr lang="en-US" sz="2800" dirty="0">
                <a:cs typeface="Arial" charset="0"/>
              </a:rPr>
              <a:t> on days 1, 4, and 7)</a:t>
            </a:r>
          </a:p>
          <a:p>
            <a:pPr eaLnBrk="1" hangingPunct="1"/>
            <a:r>
              <a:rPr lang="en-US" sz="2800" dirty="0">
                <a:cs typeface="Arial" charset="0"/>
              </a:rPr>
              <a:t>Consider suppressive maintenance therapy if needed (</a:t>
            </a:r>
            <a:r>
              <a:rPr lang="en-US" sz="2800" dirty="0" err="1">
                <a:cs typeface="Arial" charset="0"/>
              </a:rPr>
              <a:t>fluconazole</a:t>
            </a:r>
            <a:r>
              <a:rPr lang="en-US" sz="2800" dirty="0">
                <a:cs typeface="Arial" charset="0"/>
              </a:rPr>
              <a:t> </a:t>
            </a:r>
            <a:r>
              <a:rPr lang="en-US" sz="2800" dirty="0" smtClean="0">
                <a:cs typeface="Arial" charset="0"/>
              </a:rPr>
              <a:t>orally </a:t>
            </a:r>
            <a:r>
              <a:rPr lang="en-US" sz="2800" dirty="0">
                <a:cs typeface="Arial" charset="0"/>
              </a:rPr>
              <a:t>once weekly)</a:t>
            </a:r>
          </a:p>
          <a:p>
            <a:pPr eaLnBrk="1" hangingPunct="1"/>
            <a:r>
              <a:rPr lang="en-US" sz="2800" dirty="0">
                <a:cs typeface="Arial" charset="0"/>
              </a:rPr>
              <a:t>Treat </a:t>
            </a:r>
            <a:r>
              <a:rPr lang="en-US" sz="2800" dirty="0" err="1">
                <a:cs typeface="Arial" charset="0"/>
              </a:rPr>
              <a:t>immunosuppression</a:t>
            </a:r>
            <a:endParaRPr lang="en-US" sz="2800" dirty="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idx="1"/>
          </p:nvPr>
        </p:nvSpPr>
        <p:spPr>
          <a:xfrm>
            <a:off x="500034" y="1214422"/>
            <a:ext cx="8429684" cy="5454657"/>
          </a:xfrm>
        </p:spPr>
        <p:txBody>
          <a:bodyPr/>
          <a:lstStyle/>
          <a:p>
            <a:r>
              <a:rPr lang="en-US" sz="2800" dirty="0"/>
              <a:t>Patient </a:t>
            </a:r>
            <a:r>
              <a:rPr lang="en-US" sz="2800" dirty="0" smtClean="0"/>
              <a:t>complains of genital </a:t>
            </a:r>
            <a:r>
              <a:rPr lang="en-US" sz="2800" dirty="0"/>
              <a:t>sore or genital ulcer.</a:t>
            </a:r>
          </a:p>
          <a:p>
            <a:r>
              <a:rPr lang="en-US" sz="2800" dirty="0" err="1" smtClean="0"/>
              <a:t>Syndromic</a:t>
            </a:r>
            <a:r>
              <a:rPr lang="en-US" sz="2800" dirty="0" smtClean="0"/>
              <a:t> </a:t>
            </a:r>
            <a:r>
              <a:rPr lang="en-US" sz="2800" dirty="0"/>
              <a:t>DX –</a:t>
            </a:r>
            <a:r>
              <a:rPr lang="en-US" sz="2800" dirty="0" smtClean="0"/>
              <a:t>GUD</a:t>
            </a:r>
          </a:p>
          <a:p>
            <a:endParaRPr lang="en-US" sz="2800" dirty="0"/>
          </a:p>
          <a:p>
            <a:pPr>
              <a:buNone/>
            </a:pPr>
            <a:r>
              <a:rPr lang="en-US" sz="2800" dirty="0"/>
              <a:t>DDX for GUD</a:t>
            </a:r>
            <a:r>
              <a:rPr lang="en-US" sz="2800" dirty="0" smtClean="0"/>
              <a:t>.</a:t>
            </a:r>
          </a:p>
          <a:p>
            <a:pPr>
              <a:buNone/>
            </a:pPr>
            <a:endParaRPr lang="en-US" sz="2800" dirty="0"/>
          </a:p>
          <a:p>
            <a:r>
              <a:rPr lang="en-US" sz="2800" dirty="0"/>
              <a:t>Genital herpes(HSV 1or 2)</a:t>
            </a:r>
          </a:p>
          <a:p>
            <a:r>
              <a:rPr lang="en-US" sz="2800" dirty="0" err="1"/>
              <a:t>Syphyllis</a:t>
            </a:r>
            <a:endParaRPr lang="en-US" sz="2800" dirty="0"/>
          </a:p>
          <a:p>
            <a:r>
              <a:rPr lang="en-US" sz="2800" dirty="0" err="1"/>
              <a:t>Lympogranuloma</a:t>
            </a:r>
            <a:r>
              <a:rPr lang="en-US" sz="2800" dirty="0"/>
              <a:t> </a:t>
            </a:r>
            <a:r>
              <a:rPr lang="en-US" sz="2800" dirty="0" err="1"/>
              <a:t>venerium</a:t>
            </a:r>
            <a:endParaRPr lang="en-US" sz="2800" dirty="0"/>
          </a:p>
          <a:p>
            <a:r>
              <a:rPr lang="en-US" sz="2800" dirty="0" err="1"/>
              <a:t>Granuloma</a:t>
            </a:r>
            <a:r>
              <a:rPr lang="en-US" sz="2800" dirty="0"/>
              <a:t> inguinale</a:t>
            </a:r>
          </a:p>
          <a:p>
            <a:r>
              <a:rPr lang="en-US" sz="2800" dirty="0"/>
              <a:t>?drug </a:t>
            </a:r>
            <a:r>
              <a:rPr lang="en-US" sz="2800" dirty="0" err="1"/>
              <a:t>erruption</a:t>
            </a:r>
            <a:r>
              <a:rPr lang="en-US" sz="2800" dirty="0"/>
              <a:t>.</a:t>
            </a:r>
          </a:p>
        </p:txBody>
      </p:sp>
      <p:sp>
        <p:nvSpPr>
          <p:cNvPr id="349186" name="Rectangle 2"/>
          <p:cNvSpPr>
            <a:spLocks noGrp="1" noChangeArrowheads="1"/>
          </p:cNvSpPr>
          <p:nvPr>
            <p:ph type="title"/>
          </p:nvPr>
        </p:nvSpPr>
        <p:spPr>
          <a:xfrm>
            <a:off x="214282" y="0"/>
            <a:ext cx="8929718" cy="1285860"/>
          </a:xfrm>
        </p:spPr>
        <p:txBody>
          <a:bodyPr>
            <a:normAutofit fontScale="90000"/>
          </a:bodyPr>
          <a:lstStyle/>
          <a:p>
            <a:r>
              <a:rPr lang="en-US" dirty="0" smtClean="0"/>
              <a:t>Patient with genital ulcer disease;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8" name="Picture 5" descr="hsv multiple"/>
          <p:cNvPicPr>
            <a:picLocks noChangeAspect="1" noChangeArrowheads="1"/>
          </p:cNvPicPr>
          <p:nvPr/>
        </p:nvPicPr>
        <p:blipFill>
          <a:blip r:embed="rId2"/>
          <a:srcRect/>
          <a:stretch>
            <a:fillRect/>
          </a:stretch>
        </p:blipFill>
        <p:spPr bwMode="auto">
          <a:xfrm>
            <a:off x="0" y="19050"/>
            <a:ext cx="876300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endParaRPr lang="en-US" dirty="0"/>
          </a:p>
        </p:txBody>
      </p:sp>
      <p:sp>
        <p:nvSpPr>
          <p:cNvPr id="139266" name="Rectangle 2"/>
          <p:cNvSpPr>
            <a:spLocks noGrp="1" noChangeArrowheads="1"/>
          </p:cNvSpPr>
          <p:nvPr>
            <p:ph type="title"/>
          </p:nvPr>
        </p:nvSpPr>
        <p:spPr/>
        <p:txBody>
          <a:bodyPr/>
          <a:lstStyle/>
          <a:p>
            <a:r>
              <a:rPr lang="en-US"/>
              <a:t>Genital Ulcer Disease</a:t>
            </a:r>
          </a:p>
        </p:txBody>
      </p:sp>
      <p:pic>
        <p:nvPicPr>
          <p:cNvPr id="139267" name="Picture 3" descr="ulcer_pg200"/>
          <p:cNvPicPr>
            <a:picLocks noChangeAspect="1" noChangeArrowheads="1"/>
          </p:cNvPicPr>
          <p:nvPr/>
        </p:nvPicPr>
        <p:blipFill>
          <a:blip r:embed="rId3"/>
          <a:srcRect/>
          <a:stretch>
            <a:fillRect/>
          </a:stretch>
        </p:blipFill>
        <p:spPr bwMode="auto">
          <a:xfrm>
            <a:off x="469900" y="2171700"/>
            <a:ext cx="2997200" cy="2057400"/>
          </a:xfrm>
          <a:prstGeom prst="rect">
            <a:avLst/>
          </a:prstGeom>
          <a:noFill/>
        </p:spPr>
      </p:pic>
      <p:sp>
        <p:nvSpPr>
          <p:cNvPr id="139268" name="Text Box 4"/>
          <p:cNvSpPr txBox="1">
            <a:spLocks noChangeArrowheads="1"/>
          </p:cNvSpPr>
          <p:nvPr/>
        </p:nvSpPr>
        <p:spPr bwMode="auto">
          <a:xfrm>
            <a:off x="796925" y="4191000"/>
            <a:ext cx="2327275"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b="1">
                <a:latin typeface="Arial" charset="0"/>
              </a:rPr>
              <a:t>Wilkinson and Stone, 1995; Fig 8.46</a:t>
            </a:r>
          </a:p>
        </p:txBody>
      </p:sp>
      <p:pic>
        <p:nvPicPr>
          <p:cNvPr id="139269" name="Picture 5" descr="ulcer_pg205"/>
          <p:cNvPicPr>
            <a:picLocks noChangeAspect="1" noChangeArrowheads="1"/>
          </p:cNvPicPr>
          <p:nvPr/>
        </p:nvPicPr>
        <p:blipFill>
          <a:blip r:embed="rId4"/>
          <a:srcRect/>
          <a:stretch>
            <a:fillRect/>
          </a:stretch>
        </p:blipFill>
        <p:spPr bwMode="auto">
          <a:xfrm>
            <a:off x="4013200" y="2171700"/>
            <a:ext cx="2060575" cy="2705100"/>
          </a:xfrm>
          <a:prstGeom prst="rect">
            <a:avLst/>
          </a:prstGeom>
          <a:noFill/>
        </p:spPr>
      </p:pic>
      <p:pic>
        <p:nvPicPr>
          <p:cNvPr id="139270" name="Picture 6" descr="ulcer_pg207"/>
          <p:cNvPicPr>
            <a:picLocks noChangeAspect="1" noChangeArrowheads="1"/>
          </p:cNvPicPr>
          <p:nvPr/>
        </p:nvPicPr>
        <p:blipFill>
          <a:blip r:embed="rId5"/>
          <a:srcRect/>
          <a:stretch>
            <a:fillRect/>
          </a:stretch>
        </p:blipFill>
        <p:spPr bwMode="auto">
          <a:xfrm>
            <a:off x="6629400" y="2184400"/>
            <a:ext cx="2111375" cy="2540000"/>
          </a:xfrm>
          <a:prstGeom prst="rect">
            <a:avLst/>
          </a:prstGeom>
          <a:noFill/>
        </p:spPr>
      </p:pic>
      <p:sp>
        <p:nvSpPr>
          <p:cNvPr id="139271" name="Text Box 7"/>
          <p:cNvSpPr txBox="1">
            <a:spLocks noChangeArrowheads="1"/>
          </p:cNvSpPr>
          <p:nvPr/>
        </p:nvSpPr>
        <p:spPr bwMode="auto">
          <a:xfrm>
            <a:off x="4254500" y="4860925"/>
            <a:ext cx="1544638"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b="1">
                <a:latin typeface="Arial" charset="0"/>
              </a:rPr>
              <a:t>Holmes, 1999; Plate 32</a:t>
            </a:r>
          </a:p>
        </p:txBody>
      </p:sp>
      <p:sp>
        <p:nvSpPr>
          <p:cNvPr id="139272" name="Text Box 8"/>
          <p:cNvSpPr txBox="1">
            <a:spLocks noChangeArrowheads="1"/>
          </p:cNvSpPr>
          <p:nvPr/>
        </p:nvSpPr>
        <p:spPr bwMode="auto">
          <a:xfrm>
            <a:off x="6946900" y="4708525"/>
            <a:ext cx="1436688" cy="244475"/>
          </a:xfrm>
          <a:prstGeom prst="rect">
            <a:avLst/>
          </a:prstGeom>
          <a:noFill/>
          <a:ln w="12700">
            <a:noFill/>
            <a:miter lim="800000"/>
            <a:headEnd type="none" w="sm" len="sm"/>
            <a:tailEnd type="none" w="sm" len="sm"/>
          </a:ln>
          <a:effectLst/>
        </p:spPr>
        <p:txBody>
          <a:bodyPr wrap="none">
            <a:spAutoFit/>
          </a:bodyPr>
          <a:lstStyle/>
          <a:p>
            <a:pPr eaLnBrk="0" hangingPunct="0"/>
            <a:r>
              <a:rPr lang="en-US" sz="1000" b="1">
                <a:latin typeface="Arial" charset="0"/>
              </a:rPr>
              <a:t>J. Anderson, MD, ed.</a:t>
            </a:r>
          </a:p>
        </p:txBody>
      </p:sp>
      <p:sp>
        <p:nvSpPr>
          <p:cNvPr id="139273" name="Text Box 9"/>
          <p:cNvSpPr txBox="1">
            <a:spLocks noChangeArrowheads="1"/>
          </p:cNvSpPr>
          <p:nvPr/>
        </p:nvSpPr>
        <p:spPr bwMode="auto">
          <a:xfrm>
            <a:off x="593725" y="5165725"/>
            <a:ext cx="2759075"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latin typeface="Arial" charset="0"/>
              </a:rPr>
              <a:t>Syphilis</a:t>
            </a:r>
          </a:p>
        </p:txBody>
      </p:sp>
      <p:sp>
        <p:nvSpPr>
          <p:cNvPr id="139274" name="Rectangle 10"/>
          <p:cNvSpPr>
            <a:spLocks noChangeArrowheads="1"/>
          </p:cNvSpPr>
          <p:nvPr/>
        </p:nvSpPr>
        <p:spPr bwMode="auto">
          <a:xfrm>
            <a:off x="355600" y="1981200"/>
            <a:ext cx="3225800" cy="3657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39275" name="Rectangle 11"/>
          <p:cNvSpPr>
            <a:spLocks noChangeArrowheads="1"/>
          </p:cNvSpPr>
          <p:nvPr/>
        </p:nvSpPr>
        <p:spPr bwMode="auto">
          <a:xfrm>
            <a:off x="3886200" y="1981200"/>
            <a:ext cx="2286000" cy="3657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39276" name="Text Box 12"/>
          <p:cNvSpPr txBox="1">
            <a:spLocks noChangeArrowheads="1"/>
          </p:cNvSpPr>
          <p:nvPr/>
        </p:nvSpPr>
        <p:spPr bwMode="auto">
          <a:xfrm>
            <a:off x="3962400" y="5165725"/>
            <a:ext cx="2133600"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latin typeface="Arial" charset="0"/>
              </a:rPr>
              <a:t>Chancroid</a:t>
            </a:r>
          </a:p>
        </p:txBody>
      </p:sp>
      <p:sp>
        <p:nvSpPr>
          <p:cNvPr id="139277" name="Rectangle 13"/>
          <p:cNvSpPr>
            <a:spLocks noChangeArrowheads="1"/>
          </p:cNvSpPr>
          <p:nvPr/>
        </p:nvSpPr>
        <p:spPr bwMode="auto">
          <a:xfrm>
            <a:off x="6527800" y="1981200"/>
            <a:ext cx="2286000" cy="3657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39278" name="Text Box 14"/>
          <p:cNvSpPr txBox="1">
            <a:spLocks noChangeArrowheads="1"/>
          </p:cNvSpPr>
          <p:nvPr/>
        </p:nvSpPr>
        <p:spPr bwMode="auto">
          <a:xfrm>
            <a:off x="6604000" y="5165725"/>
            <a:ext cx="2133600" cy="396875"/>
          </a:xfrm>
          <a:prstGeom prst="rect">
            <a:avLst/>
          </a:prstGeom>
          <a:noFill/>
          <a:ln w="12700">
            <a:noFill/>
            <a:miter lim="800000"/>
            <a:headEnd type="none" w="sm" len="sm"/>
            <a:tailEnd type="none" w="sm" len="sm"/>
          </a:ln>
          <a:effectLst/>
        </p:spPr>
        <p:txBody>
          <a:bodyPr>
            <a:spAutoFit/>
          </a:bodyPr>
          <a:lstStyle/>
          <a:p>
            <a:pPr algn="ctr" eaLnBrk="0" hangingPunct="0"/>
            <a:r>
              <a:rPr lang="en-US" sz="2000" b="1">
                <a:latin typeface="Arial" charset="0"/>
              </a:rPr>
              <a:t>Herpes Simplex</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1" hangingPunct="1"/>
            <a:r>
              <a:rPr lang="en-US" sz="4400" i="0" dirty="0" err="1">
                <a:latin typeface="Arial" charset="0"/>
              </a:rPr>
              <a:t>Chancroid</a:t>
            </a:r>
            <a:endParaRPr lang="en-US" sz="4400" i="0" dirty="0">
              <a:latin typeface="Arial" charset="0"/>
            </a:endParaRPr>
          </a:p>
        </p:txBody>
      </p:sp>
      <p:pic>
        <p:nvPicPr>
          <p:cNvPr id="372742" name="Picture 7" descr="chancroidalulcer"/>
          <p:cNvPicPr>
            <a:picLocks noChangeAspect="1" noChangeArrowheads="1"/>
          </p:cNvPicPr>
          <p:nvPr/>
        </p:nvPicPr>
        <p:blipFill>
          <a:blip r:embed="rId2"/>
          <a:srcRect/>
          <a:stretch>
            <a:fillRect/>
          </a:stretch>
        </p:blipFill>
        <p:spPr bwMode="auto">
          <a:xfrm>
            <a:off x="1079500" y="1600200"/>
            <a:ext cx="302101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Syphilis serology</a:t>
            </a:r>
          </a:p>
          <a:p>
            <a:endParaRPr lang="en-US" dirty="0" smtClean="0"/>
          </a:p>
          <a:p>
            <a:r>
              <a:rPr lang="en-US" dirty="0" smtClean="0"/>
              <a:t>Culture for hsv1 or hsv2</a:t>
            </a:r>
          </a:p>
          <a:p>
            <a:endParaRPr lang="en-US" dirty="0" smtClean="0"/>
          </a:p>
          <a:p>
            <a:r>
              <a:rPr lang="en-US" dirty="0" smtClean="0"/>
              <a:t>Serologic testing for type specific antibody</a:t>
            </a:r>
          </a:p>
          <a:p>
            <a:pPr>
              <a:buNone/>
            </a:pPr>
            <a:endParaRPr lang="en-US" dirty="0" smtClean="0"/>
          </a:p>
          <a:p>
            <a:r>
              <a:rPr lang="en-US" dirty="0" smtClean="0"/>
              <a:t>Culture for Haemophilus  ducreyi</a:t>
            </a:r>
            <a:endParaRPr lang="en-US" dirty="0"/>
          </a:p>
        </p:txBody>
      </p:sp>
      <p:sp>
        <p:nvSpPr>
          <p:cNvPr id="2" name="Title 1"/>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0" y="274638"/>
            <a:ext cx="8229600" cy="1143000"/>
          </a:xfrm>
        </p:spPr>
        <p:txBody>
          <a:bodyPr/>
          <a:lstStyle/>
          <a:p>
            <a:pPr eaLnBrk="1" hangingPunct="1"/>
            <a:r>
              <a:rPr lang="en-US" dirty="0" err="1"/>
              <a:t>Chancroid</a:t>
            </a:r>
            <a:r>
              <a:rPr lang="en-US" dirty="0"/>
              <a:t>: Diagnosis</a:t>
            </a:r>
          </a:p>
        </p:txBody>
      </p:sp>
      <p:sp>
        <p:nvSpPr>
          <p:cNvPr id="415747" name="Rectangle 3"/>
          <p:cNvSpPr>
            <a:spLocks noGrp="1" noChangeArrowheads="1"/>
          </p:cNvSpPr>
          <p:nvPr>
            <p:ph type="body" idx="4294967295"/>
          </p:nvPr>
        </p:nvSpPr>
        <p:spPr>
          <a:xfrm>
            <a:off x="1257300" y="1214438"/>
            <a:ext cx="7886700" cy="5186362"/>
          </a:xfrm>
        </p:spPr>
        <p:txBody>
          <a:bodyPr>
            <a:normAutofit fontScale="92500" lnSpcReduction="20000"/>
          </a:bodyPr>
          <a:lstStyle/>
          <a:p>
            <a:pPr eaLnBrk="1" hangingPunct="1">
              <a:lnSpc>
                <a:spcPct val="150000"/>
              </a:lnSpc>
            </a:pPr>
            <a:r>
              <a:rPr lang="en-US" sz="2800" u="sng" dirty="0"/>
              <a:t>Probable diagnosis</a:t>
            </a:r>
            <a:r>
              <a:rPr lang="en-US" sz="2800" dirty="0"/>
              <a:t>:  All of</a:t>
            </a:r>
          </a:p>
          <a:p>
            <a:pPr lvl="1" eaLnBrk="1" hangingPunct="1">
              <a:lnSpc>
                <a:spcPct val="150000"/>
              </a:lnSpc>
            </a:pPr>
            <a:r>
              <a:rPr lang="en-US" sz="2400" dirty="0">
                <a:cs typeface="Arial" charset="0"/>
              </a:rPr>
              <a:t>≥ 1 painful genital ulcer</a:t>
            </a:r>
          </a:p>
          <a:p>
            <a:pPr lvl="1" eaLnBrk="1" hangingPunct="1">
              <a:lnSpc>
                <a:spcPct val="150000"/>
              </a:lnSpc>
            </a:pPr>
            <a:r>
              <a:rPr lang="en-US" sz="2400" dirty="0">
                <a:cs typeface="Arial" charset="0"/>
              </a:rPr>
              <a:t>No evidence of </a:t>
            </a:r>
            <a:r>
              <a:rPr lang="en-US" sz="2400" i="1" dirty="0">
                <a:cs typeface="Arial" charset="0"/>
              </a:rPr>
              <a:t>T. </a:t>
            </a:r>
            <a:r>
              <a:rPr lang="en-US" sz="2400" i="1" dirty="0" err="1">
                <a:cs typeface="Arial" charset="0"/>
              </a:rPr>
              <a:t>pallidum</a:t>
            </a:r>
            <a:r>
              <a:rPr lang="en-US" sz="2400" dirty="0">
                <a:cs typeface="Arial" charset="0"/>
              </a:rPr>
              <a:t> by </a:t>
            </a:r>
            <a:r>
              <a:rPr lang="en-US" sz="2400" dirty="0" err="1">
                <a:cs typeface="Arial" charset="0"/>
              </a:rPr>
              <a:t>darkfield</a:t>
            </a:r>
            <a:r>
              <a:rPr lang="en-US" sz="2400" dirty="0">
                <a:cs typeface="Arial" charset="0"/>
              </a:rPr>
              <a:t> or serology performed ≥ 7 days after ulcer onset</a:t>
            </a:r>
          </a:p>
          <a:p>
            <a:r>
              <a:rPr lang="en-US" sz="2400" dirty="0">
                <a:cs typeface="Arial" charset="0"/>
              </a:rPr>
              <a:t>Clinical presentation, </a:t>
            </a:r>
            <a:r>
              <a:rPr lang="en-US" sz="2400" dirty="0" smtClean="0">
                <a:cs typeface="Arial" charset="0"/>
              </a:rPr>
              <a:t> appearance  of p</a:t>
            </a:r>
            <a:r>
              <a:rPr lang="en-US" dirty="0" smtClean="0"/>
              <a:t>ainful dirty grey genital ulcers and  Buboes in the groin</a:t>
            </a:r>
          </a:p>
          <a:p>
            <a:pPr lvl="1" eaLnBrk="1" hangingPunct="1">
              <a:lnSpc>
                <a:spcPct val="150000"/>
              </a:lnSpc>
            </a:pPr>
            <a:endParaRPr lang="en-US" sz="2400" dirty="0">
              <a:cs typeface="Arial" charset="0"/>
            </a:endParaRPr>
          </a:p>
          <a:p>
            <a:pPr lvl="1" eaLnBrk="1" hangingPunct="1">
              <a:lnSpc>
                <a:spcPct val="150000"/>
              </a:lnSpc>
            </a:pPr>
            <a:r>
              <a:rPr lang="en-US" sz="2400" dirty="0">
                <a:cs typeface="Arial" charset="0"/>
              </a:rPr>
              <a:t>HSV lesion culture or fluorescent antibody test </a:t>
            </a:r>
            <a:r>
              <a:rPr lang="en-US" sz="2400" dirty="0" smtClean="0">
                <a:cs typeface="Arial" charset="0"/>
              </a:rPr>
              <a:t>negative</a:t>
            </a:r>
          </a:p>
          <a:p>
            <a:pPr lvl="1" eaLnBrk="1" hangingPunct="1">
              <a:lnSpc>
                <a:spcPct val="150000"/>
              </a:lnSpc>
              <a:buNone/>
            </a:pPr>
            <a:endParaRPr lang="en-US" sz="2400" dirty="0">
              <a:cs typeface="Arial" charset="0"/>
            </a:endParaRPr>
          </a:p>
          <a:p>
            <a:pPr eaLnBrk="1" hangingPunct="1">
              <a:lnSpc>
                <a:spcPct val="150000"/>
              </a:lnSpc>
            </a:pPr>
            <a:r>
              <a:rPr lang="en-US" sz="2800" u="sng" dirty="0">
                <a:cs typeface="Arial" charset="0"/>
              </a:rPr>
              <a:t>Diagnostic confirmation</a:t>
            </a:r>
            <a:r>
              <a:rPr lang="en-US" sz="2800" dirty="0">
                <a:cs typeface="Arial" charset="0"/>
              </a:rPr>
              <a:t>: </a:t>
            </a:r>
          </a:p>
          <a:p>
            <a:pPr lvl="1" eaLnBrk="1" hangingPunct="1">
              <a:lnSpc>
                <a:spcPct val="150000"/>
              </a:lnSpc>
            </a:pPr>
            <a:r>
              <a:rPr lang="en-US" sz="2400" dirty="0">
                <a:cs typeface="Arial" charset="0"/>
              </a:rPr>
              <a:t>Culture of </a:t>
            </a:r>
            <a:r>
              <a:rPr lang="en-US" sz="2400" i="1" dirty="0">
                <a:cs typeface="Arial" charset="0"/>
              </a:rPr>
              <a:t>H. ducreyi</a:t>
            </a:r>
            <a:r>
              <a:rPr lang="en-US" sz="2400" dirty="0">
                <a:cs typeface="Arial" charset="0"/>
              </a:rPr>
              <a:t> (special media), sensitivity &lt;80</a:t>
            </a:r>
            <a:r>
              <a:rPr lang="en-US" sz="2400" dirty="0" smtClean="0">
                <a:cs typeface="Arial" charset="0"/>
              </a:rPr>
              <a:t>%</a:t>
            </a:r>
            <a:endParaRPr lang="en-US" sz="2400" dirty="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186766" cy="4983179"/>
          </a:xfrm>
        </p:spPr>
        <p:txBody>
          <a:bodyPr>
            <a:normAutofit fontScale="92500" lnSpcReduction="20000"/>
          </a:bodyPr>
          <a:lstStyle/>
          <a:p>
            <a:pPr>
              <a:buNone/>
            </a:pPr>
            <a:r>
              <a:rPr lang="en-US" b="1" dirty="0" smtClean="0"/>
              <a:t>Recommended Regimens</a:t>
            </a:r>
          </a:p>
          <a:p>
            <a:pPr>
              <a:buNone/>
            </a:pPr>
            <a:r>
              <a:rPr lang="en-US" b="1" i="1" dirty="0"/>
              <a:t>	</a:t>
            </a:r>
          </a:p>
          <a:p>
            <a:r>
              <a:rPr lang="en-US" b="1" dirty="0" err="1"/>
              <a:t>Azithromycin</a:t>
            </a:r>
            <a:r>
              <a:rPr lang="en-US" b="1" dirty="0"/>
              <a:t> </a:t>
            </a:r>
            <a:r>
              <a:rPr lang="en-US" b="1" dirty="0" smtClean="0"/>
              <a:t>orally </a:t>
            </a:r>
            <a:r>
              <a:rPr lang="en-US" b="1" dirty="0"/>
              <a:t>in a single dose	</a:t>
            </a:r>
          </a:p>
          <a:p>
            <a:pPr>
              <a:buNone/>
            </a:pPr>
            <a:r>
              <a:rPr lang="en-US" b="1" dirty="0"/>
              <a:t>OR</a:t>
            </a:r>
            <a:r>
              <a:rPr lang="en-US" dirty="0"/>
              <a:t>	</a:t>
            </a:r>
          </a:p>
          <a:p>
            <a:r>
              <a:rPr lang="en-US" b="1" dirty="0"/>
              <a:t>Ceftriaxone </a:t>
            </a:r>
            <a:r>
              <a:rPr lang="en-US" b="1" dirty="0" smtClean="0"/>
              <a:t>intramuscularly </a:t>
            </a:r>
            <a:r>
              <a:rPr lang="en-US" b="1" dirty="0"/>
              <a:t>(IM) in a single dose	</a:t>
            </a:r>
          </a:p>
          <a:p>
            <a:pPr>
              <a:buNone/>
            </a:pPr>
            <a:r>
              <a:rPr lang="en-US" b="1" dirty="0"/>
              <a:t>OR</a:t>
            </a:r>
            <a:r>
              <a:rPr lang="en-US" dirty="0"/>
              <a:t>	</a:t>
            </a:r>
          </a:p>
          <a:p>
            <a:r>
              <a:rPr lang="en-US" b="1" dirty="0"/>
              <a:t>Ciprofloxacin* </a:t>
            </a:r>
            <a:r>
              <a:rPr lang="en-US" b="1" dirty="0" smtClean="0"/>
              <a:t>orally </a:t>
            </a:r>
            <a:r>
              <a:rPr lang="en-US" b="1" dirty="0"/>
              <a:t>twice a day for 3 days*	</a:t>
            </a:r>
          </a:p>
          <a:p>
            <a:pPr>
              <a:buNone/>
            </a:pPr>
            <a:r>
              <a:rPr lang="en-US" b="1" dirty="0"/>
              <a:t>OR</a:t>
            </a:r>
            <a:r>
              <a:rPr lang="en-US" dirty="0"/>
              <a:t>	</a:t>
            </a:r>
          </a:p>
          <a:p>
            <a:r>
              <a:rPr lang="en-US" b="1" dirty="0"/>
              <a:t>Erythromycin base </a:t>
            </a:r>
            <a:r>
              <a:rPr lang="en-US" b="1" dirty="0" smtClean="0"/>
              <a:t>orally </a:t>
            </a:r>
            <a:r>
              <a:rPr lang="en-US" b="1" dirty="0"/>
              <a:t>three times a day for 7 </a:t>
            </a:r>
            <a:r>
              <a:rPr lang="en-US" b="1" dirty="0" smtClean="0"/>
              <a:t>days</a:t>
            </a:r>
          </a:p>
          <a:p>
            <a:pPr>
              <a:buNone/>
            </a:pPr>
            <a:r>
              <a:rPr lang="en-US" b="1" dirty="0"/>
              <a:t>	</a:t>
            </a:r>
          </a:p>
          <a:p>
            <a:r>
              <a:rPr lang="en-US" dirty="0"/>
              <a:t>* Ciprofloxacin is contraindicated for pregnant and lactating women. 	</a:t>
            </a:r>
          </a:p>
        </p:txBody>
      </p:sp>
      <p:sp>
        <p:nvSpPr>
          <p:cNvPr id="2" name="Title 1"/>
          <p:cNvSpPr>
            <a:spLocks noGrp="1"/>
          </p:cNvSpPr>
          <p:nvPr>
            <p:ph type="title"/>
          </p:nvPr>
        </p:nvSpPr>
        <p:spPr>
          <a:xfrm>
            <a:off x="457200" y="274638"/>
            <a:ext cx="8115328" cy="868346"/>
          </a:xfrm>
        </p:spPr>
        <p:txBody>
          <a:bodyPr/>
          <a:lstStyle/>
          <a:p>
            <a:r>
              <a:rPr lang="en-US" dirty="0" smtClean="0"/>
              <a:t>CHANCROID;MNGT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is mainly due to liberal behavior among young people, media influence ,drug use, and culture changes especially in SSA.</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idx="4294967295"/>
          </p:nvPr>
        </p:nvSpPr>
        <p:spPr>
          <a:xfrm>
            <a:off x="0" y="0"/>
            <a:ext cx="8229600" cy="1214422"/>
          </a:xfrm>
        </p:spPr>
        <p:txBody>
          <a:bodyPr/>
          <a:lstStyle/>
          <a:p>
            <a:pPr eaLnBrk="1" hangingPunct="1"/>
            <a:r>
              <a:rPr lang="en-US" dirty="0"/>
              <a:t>Syphilis</a:t>
            </a:r>
          </a:p>
        </p:txBody>
      </p:sp>
      <p:sp>
        <p:nvSpPr>
          <p:cNvPr id="433155" name="Rectangle 3"/>
          <p:cNvSpPr>
            <a:spLocks noGrp="1" noChangeArrowheads="1"/>
          </p:cNvSpPr>
          <p:nvPr>
            <p:ph type="body" idx="4294967295"/>
          </p:nvPr>
        </p:nvSpPr>
        <p:spPr>
          <a:xfrm>
            <a:off x="0" y="1142984"/>
            <a:ext cx="8858280" cy="5334016"/>
          </a:xfrm>
        </p:spPr>
        <p:txBody>
          <a:bodyPr>
            <a:normAutofit/>
          </a:bodyPr>
          <a:lstStyle/>
          <a:p>
            <a:pPr eaLnBrk="1" hangingPunct="1">
              <a:lnSpc>
                <a:spcPct val="90000"/>
              </a:lnSpc>
            </a:pPr>
            <a:r>
              <a:rPr lang="en-US" sz="2800" dirty="0"/>
              <a:t>Systemic infection with </a:t>
            </a:r>
            <a:r>
              <a:rPr lang="en-US" sz="2800" i="1" dirty="0"/>
              <a:t>T. </a:t>
            </a:r>
            <a:r>
              <a:rPr lang="en-US" sz="2800" i="1" dirty="0" err="1"/>
              <a:t>pallidum</a:t>
            </a:r>
            <a:endParaRPr lang="en-US" sz="2800" i="1" dirty="0"/>
          </a:p>
          <a:p>
            <a:pPr eaLnBrk="1" hangingPunct="1">
              <a:lnSpc>
                <a:spcPct val="90000"/>
              </a:lnSpc>
            </a:pPr>
            <a:r>
              <a:rPr lang="en-US" sz="2800" b="1" dirty="0"/>
              <a:t>Primary</a:t>
            </a:r>
            <a:r>
              <a:rPr lang="en-US" sz="2800" dirty="0"/>
              <a:t>: Ulcer or chancre</a:t>
            </a:r>
          </a:p>
          <a:p>
            <a:pPr eaLnBrk="1" hangingPunct="1">
              <a:lnSpc>
                <a:spcPct val="90000"/>
              </a:lnSpc>
            </a:pPr>
            <a:r>
              <a:rPr lang="en-US" sz="2800" b="1" dirty="0"/>
              <a:t>Secondary</a:t>
            </a:r>
            <a:r>
              <a:rPr lang="en-US" sz="2800" dirty="0"/>
              <a:t>: </a:t>
            </a:r>
            <a:r>
              <a:rPr lang="en-US" sz="2800" dirty="0" smtClean="0"/>
              <a:t>Rash (papular or pustular), </a:t>
            </a:r>
            <a:r>
              <a:rPr lang="en-US" sz="2800" dirty="0"/>
              <a:t>mucous patches, </a:t>
            </a:r>
            <a:r>
              <a:rPr lang="en-US" sz="2800" dirty="0" smtClean="0"/>
              <a:t> </a:t>
            </a:r>
            <a:r>
              <a:rPr lang="en-US" sz="2800" dirty="0" err="1" smtClean="0"/>
              <a:t>condylomata</a:t>
            </a:r>
            <a:r>
              <a:rPr lang="en-US" sz="2800" dirty="0" smtClean="0"/>
              <a:t> </a:t>
            </a:r>
            <a:r>
              <a:rPr lang="en-US" sz="2800" dirty="0" err="1"/>
              <a:t>lata</a:t>
            </a:r>
            <a:r>
              <a:rPr lang="en-US" sz="2800" dirty="0"/>
              <a:t>, </a:t>
            </a:r>
            <a:r>
              <a:rPr lang="en-US" sz="2800" dirty="0" smtClean="0"/>
              <a:t> lymphadenopathy</a:t>
            </a:r>
            <a:endParaRPr lang="en-US" sz="2800" dirty="0"/>
          </a:p>
          <a:p>
            <a:pPr eaLnBrk="1" hangingPunct="1">
              <a:lnSpc>
                <a:spcPct val="90000"/>
              </a:lnSpc>
            </a:pPr>
            <a:r>
              <a:rPr lang="en-US" sz="2800" b="1" dirty="0"/>
              <a:t>Early </a:t>
            </a:r>
            <a:r>
              <a:rPr lang="en-US" sz="2800" b="1" dirty="0" smtClean="0"/>
              <a:t>and late latent</a:t>
            </a:r>
            <a:r>
              <a:rPr lang="en-US" sz="2800" dirty="0"/>
              <a:t>: </a:t>
            </a:r>
            <a:r>
              <a:rPr lang="en-US" sz="2800" dirty="0" smtClean="0"/>
              <a:t>Asymptomatic</a:t>
            </a:r>
            <a:endParaRPr lang="en-US" sz="2800" dirty="0"/>
          </a:p>
          <a:p>
            <a:pPr eaLnBrk="1" hangingPunct="1">
              <a:lnSpc>
                <a:spcPct val="90000"/>
              </a:lnSpc>
            </a:pPr>
            <a:r>
              <a:rPr lang="en-US" sz="2800" b="1" dirty="0" smtClean="0"/>
              <a:t>Tertiary</a:t>
            </a:r>
            <a:r>
              <a:rPr lang="en-US" sz="2800" dirty="0"/>
              <a:t>: Cardiac, </a:t>
            </a:r>
            <a:r>
              <a:rPr lang="en-US" sz="2800" dirty="0" smtClean="0"/>
              <a:t>ophthalmic, </a:t>
            </a:r>
            <a:r>
              <a:rPr lang="en-US" sz="2800" dirty="0"/>
              <a:t>auditory, gummatous lesions</a:t>
            </a:r>
          </a:p>
          <a:p>
            <a:pPr eaLnBrk="1" hangingPunct="1">
              <a:lnSpc>
                <a:spcPct val="90000"/>
              </a:lnSpc>
            </a:pPr>
            <a:r>
              <a:rPr lang="en-US" sz="2800" b="1" dirty="0" err="1"/>
              <a:t>Neurosyphilis</a:t>
            </a:r>
            <a:r>
              <a:rPr lang="en-US" sz="2800" dirty="0"/>
              <a:t>: Basilar meningitis, </a:t>
            </a:r>
            <a:r>
              <a:rPr lang="en-US" sz="2800" dirty="0" err="1"/>
              <a:t>meningovascular</a:t>
            </a:r>
            <a:r>
              <a:rPr lang="en-US" sz="2800" dirty="0"/>
              <a:t> syphilis, general paresis, </a:t>
            </a:r>
            <a:r>
              <a:rPr lang="en-US" sz="2800" dirty="0" err="1"/>
              <a:t>tabes</a:t>
            </a:r>
            <a:r>
              <a:rPr lang="en-US" sz="2800" dirty="0"/>
              <a:t> </a:t>
            </a:r>
            <a:r>
              <a:rPr lang="en-US" sz="2800" dirty="0" err="1"/>
              <a:t>dorsalis</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a:xfrm>
            <a:off x="0" y="274638"/>
            <a:ext cx="8229600" cy="1143000"/>
          </a:xfrm>
        </p:spPr>
        <p:txBody>
          <a:bodyPr>
            <a:normAutofit/>
          </a:bodyPr>
          <a:lstStyle/>
          <a:p>
            <a:pPr eaLnBrk="1" hangingPunct="1"/>
            <a:r>
              <a:rPr lang="en-US" sz="4000" dirty="0" smtClean="0"/>
              <a:t>Treatment.</a:t>
            </a:r>
            <a:endParaRPr lang="en-US" sz="4000" dirty="0"/>
          </a:p>
        </p:txBody>
      </p:sp>
      <p:sp>
        <p:nvSpPr>
          <p:cNvPr id="425987" name="Rectangle 3"/>
          <p:cNvSpPr>
            <a:spLocks noGrp="1" noChangeArrowheads="1"/>
          </p:cNvSpPr>
          <p:nvPr>
            <p:ph type="body" idx="4294967295"/>
          </p:nvPr>
        </p:nvSpPr>
        <p:spPr>
          <a:xfrm>
            <a:off x="0" y="1357298"/>
            <a:ext cx="8229600" cy="4768865"/>
          </a:xfrm>
        </p:spPr>
        <p:txBody>
          <a:bodyPr>
            <a:normAutofit/>
          </a:bodyPr>
          <a:lstStyle/>
          <a:p>
            <a:pPr eaLnBrk="1" hangingPunct="1"/>
            <a:r>
              <a:rPr lang="en-US" sz="2800" dirty="0" err="1"/>
              <a:t>Benzathine</a:t>
            </a:r>
            <a:r>
              <a:rPr lang="en-US" sz="2800" dirty="0"/>
              <a:t> </a:t>
            </a:r>
            <a:r>
              <a:rPr lang="en-US" sz="2800" dirty="0" err="1"/>
              <a:t>PCN</a:t>
            </a:r>
            <a:r>
              <a:rPr lang="en-US" sz="2800" dirty="0"/>
              <a:t> G </a:t>
            </a:r>
            <a:r>
              <a:rPr lang="en-US" sz="2800" dirty="0" smtClean="0"/>
              <a:t>IM </a:t>
            </a:r>
            <a:r>
              <a:rPr lang="en-US" sz="2800" dirty="0"/>
              <a:t>x 1</a:t>
            </a:r>
          </a:p>
          <a:p>
            <a:pPr eaLnBrk="1" hangingPunct="1"/>
            <a:r>
              <a:rPr lang="en-US" sz="2800" dirty="0"/>
              <a:t>Consider LP</a:t>
            </a:r>
          </a:p>
          <a:p>
            <a:pPr eaLnBrk="1" hangingPunct="1"/>
            <a:r>
              <a:rPr lang="en-US" sz="2800" dirty="0"/>
              <a:t>Repeat </a:t>
            </a:r>
            <a:r>
              <a:rPr lang="en-US" sz="2800" dirty="0" err="1"/>
              <a:t>serologies</a:t>
            </a:r>
            <a:r>
              <a:rPr lang="en-US" sz="2800" dirty="0"/>
              <a:t> 3, 6, 9, 12, 24 months</a:t>
            </a:r>
          </a:p>
          <a:p>
            <a:pPr eaLnBrk="1" hangingPunct="1"/>
            <a:r>
              <a:rPr lang="en-US" sz="2800" dirty="0"/>
              <a:t>Alternatives (not for use in pregnancy): </a:t>
            </a:r>
          </a:p>
          <a:p>
            <a:pPr lvl="1" eaLnBrk="1" hangingPunct="1"/>
            <a:r>
              <a:rPr lang="en-US" sz="2400" dirty="0"/>
              <a:t>Doxycycline </a:t>
            </a:r>
            <a:r>
              <a:rPr lang="en-US" sz="2400" dirty="0" smtClean="0"/>
              <a:t>orally </a:t>
            </a:r>
            <a:r>
              <a:rPr lang="en-US" sz="2400" dirty="0"/>
              <a:t>twice daily x 14 d</a:t>
            </a:r>
          </a:p>
          <a:p>
            <a:pPr lvl="1" eaLnBrk="1" hangingPunct="1"/>
            <a:r>
              <a:rPr lang="en-US" sz="2400" dirty="0"/>
              <a:t>Tetracycline </a:t>
            </a:r>
            <a:r>
              <a:rPr lang="en-US" sz="2400" dirty="0" smtClean="0"/>
              <a:t>mg </a:t>
            </a:r>
            <a:r>
              <a:rPr lang="en-US" sz="2400" dirty="0"/>
              <a:t>orally x 14 days</a:t>
            </a:r>
          </a:p>
          <a:p>
            <a:pPr lvl="1" eaLnBrk="1" hangingPunct="1"/>
            <a:r>
              <a:rPr lang="en-US" sz="2400" dirty="0" err="1"/>
              <a:t>Azithromycin</a:t>
            </a:r>
            <a:r>
              <a:rPr lang="en-US" sz="2400" dirty="0"/>
              <a:t> </a:t>
            </a:r>
            <a:r>
              <a:rPr lang="en-US" sz="2400" dirty="0" smtClean="0"/>
              <a:t>po </a:t>
            </a:r>
            <a:r>
              <a:rPr lang="en-US" sz="2400" dirty="0"/>
              <a:t>x 1</a:t>
            </a:r>
          </a:p>
          <a:p>
            <a:pPr eaLnBrk="1" hangingPunct="1"/>
            <a:r>
              <a:rPr lang="en-US" sz="2800" dirty="0"/>
              <a:t>Treat all sex partners exposed within 90 </a:t>
            </a:r>
            <a:r>
              <a:rPr lang="en-US" sz="2800" dirty="0" smtClean="0"/>
              <a:t>days</a:t>
            </a:r>
            <a:endParaRPr lang="en-US" sz="2800" dirty="0"/>
          </a:p>
          <a:p>
            <a:pPr eaLnBrk="1" hangingPunct="1"/>
            <a:r>
              <a:rPr lang="en-US" sz="2800" dirty="0"/>
              <a:t>Test all sex partners within 6 months for secondary and within 1 year for early latent </a:t>
            </a:r>
          </a:p>
          <a:p>
            <a:pPr eaLnBrk="1" hangingPunct="1"/>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idx="4294967295"/>
          </p:nvPr>
        </p:nvSpPr>
        <p:spPr>
          <a:xfrm>
            <a:off x="0" y="274638"/>
            <a:ext cx="8229600" cy="1143000"/>
          </a:xfrm>
        </p:spPr>
        <p:txBody>
          <a:bodyPr/>
          <a:lstStyle/>
          <a:p>
            <a:pPr eaLnBrk="1" hangingPunct="1"/>
            <a:r>
              <a:rPr lang="en-US" dirty="0" err="1"/>
              <a:t>Neurosyphilis</a:t>
            </a:r>
            <a:r>
              <a:rPr lang="en-US" dirty="0"/>
              <a:t>: Treatment</a:t>
            </a:r>
          </a:p>
        </p:txBody>
      </p:sp>
      <p:sp>
        <p:nvSpPr>
          <p:cNvPr id="428035" name="Rectangle 3"/>
          <p:cNvSpPr>
            <a:spLocks noGrp="1" noChangeArrowheads="1"/>
          </p:cNvSpPr>
          <p:nvPr>
            <p:ph type="body" idx="4294967295"/>
          </p:nvPr>
        </p:nvSpPr>
        <p:spPr>
          <a:xfrm>
            <a:off x="0" y="1600200"/>
            <a:ext cx="7772400" cy="4876800"/>
          </a:xfrm>
        </p:spPr>
        <p:txBody>
          <a:bodyPr/>
          <a:lstStyle/>
          <a:p>
            <a:pPr eaLnBrk="1" hangingPunct="1">
              <a:lnSpc>
                <a:spcPct val="90000"/>
              </a:lnSpc>
              <a:buFontTx/>
              <a:buNone/>
            </a:pPr>
            <a:r>
              <a:rPr lang="en-US" u="sng" dirty="0"/>
              <a:t>Recommended treatment:</a:t>
            </a:r>
          </a:p>
          <a:p>
            <a:pPr eaLnBrk="1" hangingPunct="1">
              <a:lnSpc>
                <a:spcPct val="90000"/>
              </a:lnSpc>
            </a:pPr>
            <a:r>
              <a:rPr lang="en-US" dirty="0"/>
              <a:t>Aqueous crystalline </a:t>
            </a:r>
            <a:r>
              <a:rPr lang="en-US" dirty="0" err="1"/>
              <a:t>PCN</a:t>
            </a:r>
            <a:r>
              <a:rPr lang="en-US" dirty="0"/>
              <a:t> </a:t>
            </a:r>
            <a:r>
              <a:rPr lang="en-US" dirty="0" smtClean="0"/>
              <a:t>G,  </a:t>
            </a:r>
            <a:r>
              <a:rPr lang="en-US" dirty="0"/>
              <a:t>administer continuous, x 10-14 d</a:t>
            </a:r>
          </a:p>
          <a:p>
            <a:pPr eaLnBrk="1" hangingPunct="1">
              <a:lnSpc>
                <a:spcPct val="90000"/>
              </a:lnSpc>
              <a:buFontTx/>
              <a:buNone/>
            </a:pPr>
            <a:r>
              <a:rPr lang="en-US" u="sng" dirty="0"/>
              <a:t>Alternative treatment:</a:t>
            </a:r>
          </a:p>
          <a:p>
            <a:pPr eaLnBrk="1" hangingPunct="1">
              <a:lnSpc>
                <a:spcPct val="90000"/>
              </a:lnSpc>
            </a:pPr>
            <a:r>
              <a:rPr lang="en-US" dirty="0"/>
              <a:t>Procaine </a:t>
            </a:r>
            <a:r>
              <a:rPr lang="en-US" dirty="0" err="1"/>
              <a:t>PCN</a:t>
            </a:r>
            <a:r>
              <a:rPr lang="en-US" dirty="0"/>
              <a:t> </a:t>
            </a:r>
            <a:r>
              <a:rPr lang="en-US" dirty="0" smtClean="0"/>
              <a:t>IM </a:t>
            </a:r>
            <a:r>
              <a:rPr lang="en-US" dirty="0"/>
              <a:t>daily + </a:t>
            </a:r>
            <a:r>
              <a:rPr lang="en-US" dirty="0" err="1"/>
              <a:t>Probenecid</a:t>
            </a:r>
            <a:r>
              <a:rPr lang="en-US" dirty="0"/>
              <a:t> </a:t>
            </a:r>
            <a:r>
              <a:rPr lang="en-US" dirty="0" smtClean="0"/>
              <a:t>orally </a:t>
            </a:r>
            <a:r>
              <a:rPr lang="en-US" dirty="0"/>
              <a:t>four times daily x 10-14 d OR</a:t>
            </a:r>
          </a:p>
          <a:p>
            <a:pPr eaLnBrk="1" hangingPunct="1">
              <a:lnSpc>
                <a:spcPct val="90000"/>
              </a:lnSpc>
            </a:pPr>
            <a:r>
              <a:rPr lang="en-US" dirty="0"/>
              <a:t>Ceftriaxone </a:t>
            </a:r>
            <a:r>
              <a:rPr lang="en-US" dirty="0" smtClean="0"/>
              <a:t>IM </a:t>
            </a:r>
            <a:r>
              <a:rPr lang="en-US" dirty="0"/>
              <a:t>or IV daily x 10-14 d</a:t>
            </a:r>
          </a:p>
          <a:p>
            <a:pPr eaLnBrk="1" hangingPunct="1">
              <a:lnSpc>
                <a:spcPct val="90000"/>
              </a:lnSpc>
            </a:pPr>
            <a:r>
              <a:rPr lang="en-US" dirty="0"/>
              <a:t>Repeat LP </a:t>
            </a:r>
            <a:r>
              <a:rPr lang="en-US" dirty="0" smtClean="0"/>
              <a:t>every  </a:t>
            </a:r>
            <a:r>
              <a:rPr lang="en-US" dirty="0"/>
              <a:t>6 months; re-treat if not normal at 24 months</a:t>
            </a:r>
          </a:p>
          <a:p>
            <a:pPr eaLnBrk="1" hangingPunct="1">
              <a:lnSpc>
                <a:spcPct val="90000"/>
              </a:lnSpc>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Chronic life long infection</a:t>
            </a:r>
          </a:p>
          <a:p>
            <a:r>
              <a:rPr lang="en-US" dirty="0" smtClean="0"/>
              <a:t>Two implicated viruses;HSV1  and HSV2</a:t>
            </a:r>
          </a:p>
          <a:p>
            <a:r>
              <a:rPr lang="en-US" dirty="0" smtClean="0"/>
              <a:t>HSV2-Main cause of recurrent disease</a:t>
            </a:r>
          </a:p>
          <a:p>
            <a:r>
              <a:rPr lang="en-US" dirty="0" smtClean="0"/>
              <a:t>Diagnosis-non sensitive and non specific since one may not have the classical vesicular or ulcerative lesions.</a:t>
            </a:r>
          </a:p>
          <a:p>
            <a:r>
              <a:rPr lang="en-US" dirty="0" smtClean="0"/>
              <a:t>Serological tests e.g. IGM antibodies</a:t>
            </a:r>
            <a:endParaRPr lang="en-US" dirty="0"/>
          </a:p>
        </p:txBody>
      </p:sp>
      <p:sp>
        <p:nvSpPr>
          <p:cNvPr id="2" name="Title 1"/>
          <p:cNvSpPr>
            <a:spLocks noGrp="1"/>
          </p:cNvSpPr>
          <p:nvPr>
            <p:ph type="title"/>
          </p:nvPr>
        </p:nvSpPr>
        <p:spPr/>
        <p:txBody>
          <a:bodyPr/>
          <a:lstStyle/>
          <a:p>
            <a:r>
              <a:rPr lang="en-US" dirty="0" smtClean="0"/>
              <a:t>Genital herpes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endParaRPr lang="en-US" dirty="0"/>
          </a:p>
        </p:txBody>
      </p:sp>
      <p:sp>
        <p:nvSpPr>
          <p:cNvPr id="144386" name="Rectangle 2"/>
          <p:cNvSpPr>
            <a:spLocks noGrp="1" noChangeArrowheads="1"/>
          </p:cNvSpPr>
          <p:nvPr>
            <p:ph type="title"/>
          </p:nvPr>
        </p:nvSpPr>
        <p:spPr/>
        <p:txBody>
          <a:bodyPr/>
          <a:lstStyle/>
          <a:p>
            <a:r>
              <a:rPr lang="en-US" altLang="ja-JP">
                <a:ea typeface="ＭＳ Ｐゴシック" charset="-128"/>
              </a:rPr>
              <a:t>Genital herpes vesicles</a:t>
            </a:r>
          </a:p>
        </p:txBody>
      </p:sp>
      <p:pic>
        <p:nvPicPr>
          <p:cNvPr id="144387" name="Picture 3" descr="Herpes -Penis-Cinc"/>
          <p:cNvPicPr>
            <a:picLocks noGrp="1" noChangeAspect="1" noChangeArrowheads="1"/>
          </p:cNvPicPr>
          <p:nvPr>
            <p:ph sz="half" idx="1"/>
          </p:nvPr>
        </p:nvPicPr>
        <p:blipFill>
          <a:blip r:embed="rId2"/>
          <a:srcRect/>
          <a:stretch>
            <a:fillRect/>
          </a:stretch>
        </p:blipFill>
        <p:spPr>
          <a:xfrm>
            <a:off x="381000" y="2667000"/>
            <a:ext cx="4038600" cy="3028950"/>
          </a:xfrm>
          <a:noFill/>
          <a:ln/>
        </p:spPr>
      </p:pic>
      <p:pic>
        <p:nvPicPr>
          <p:cNvPr id="144388" name="Picture 4" descr="hsv6"/>
          <p:cNvPicPr>
            <a:picLocks noGrp="1" noChangeAspect="1" noChangeArrowheads="1"/>
          </p:cNvPicPr>
          <p:nvPr>
            <p:ph sz="half" idx="2"/>
          </p:nvPr>
        </p:nvPicPr>
        <p:blipFill>
          <a:blip r:embed="rId3">
            <a:lum bright="6000" contrast="6000"/>
          </a:blip>
          <a:srcRect/>
          <a:stretch>
            <a:fillRect/>
          </a:stretch>
        </p:blipFill>
        <p:spPr>
          <a:xfrm>
            <a:off x="4648200" y="2362200"/>
            <a:ext cx="3959225" cy="3416300"/>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0" y="274638"/>
            <a:ext cx="8858280" cy="1143000"/>
          </a:xfrm>
        </p:spPr>
        <p:txBody>
          <a:bodyPr>
            <a:normAutofit fontScale="90000"/>
          </a:bodyPr>
          <a:lstStyle/>
          <a:p>
            <a:pPr eaLnBrk="1" hangingPunct="1"/>
            <a:r>
              <a:rPr lang="en-US" sz="4000" dirty="0"/>
              <a:t>Treatment of First Clinical Episode of Genital Herpes</a:t>
            </a:r>
          </a:p>
        </p:txBody>
      </p:sp>
      <p:sp>
        <p:nvSpPr>
          <p:cNvPr id="411651" name="Rectangle 3"/>
          <p:cNvSpPr>
            <a:spLocks noGrp="1" noChangeArrowheads="1"/>
          </p:cNvSpPr>
          <p:nvPr>
            <p:ph type="body" idx="4294967295"/>
          </p:nvPr>
        </p:nvSpPr>
        <p:spPr>
          <a:xfrm>
            <a:off x="0" y="1600200"/>
            <a:ext cx="8858280" cy="4525963"/>
          </a:xfrm>
        </p:spPr>
        <p:txBody>
          <a:bodyPr/>
          <a:lstStyle/>
          <a:p>
            <a:pPr eaLnBrk="1" hangingPunct="1">
              <a:lnSpc>
                <a:spcPct val="90000"/>
              </a:lnSpc>
            </a:pPr>
            <a:r>
              <a:rPr lang="en-US" dirty="0"/>
              <a:t>Acyclovir </a:t>
            </a:r>
            <a:r>
              <a:rPr lang="en-US" dirty="0" smtClean="0"/>
              <a:t>orally </a:t>
            </a:r>
            <a:r>
              <a:rPr lang="en-US" dirty="0"/>
              <a:t>three times a day x 7-10 d OR</a:t>
            </a:r>
          </a:p>
          <a:p>
            <a:pPr eaLnBrk="1" hangingPunct="1">
              <a:lnSpc>
                <a:spcPct val="90000"/>
              </a:lnSpc>
            </a:pPr>
            <a:r>
              <a:rPr lang="en-US" dirty="0" err="1"/>
              <a:t>Famciclovir</a:t>
            </a:r>
            <a:r>
              <a:rPr lang="en-US" dirty="0"/>
              <a:t> </a:t>
            </a:r>
            <a:r>
              <a:rPr lang="en-US" dirty="0" smtClean="0"/>
              <a:t> three </a:t>
            </a:r>
            <a:r>
              <a:rPr lang="en-US" dirty="0"/>
              <a:t>times a day for 7-10 d OR</a:t>
            </a:r>
          </a:p>
          <a:p>
            <a:pPr eaLnBrk="1" hangingPunct="1">
              <a:lnSpc>
                <a:spcPct val="90000"/>
              </a:lnSpc>
            </a:pPr>
            <a:r>
              <a:rPr lang="en-US" dirty="0" err="1"/>
              <a:t>Valacyclovir</a:t>
            </a:r>
            <a:r>
              <a:rPr lang="en-US" dirty="0"/>
              <a:t> 1 g orally twice a day for 7-10 d</a:t>
            </a:r>
          </a:p>
          <a:p>
            <a:pPr eaLnBrk="1" hangingPunct="1">
              <a:lnSpc>
                <a:spcPct val="90000"/>
              </a:lnSpc>
            </a:pPr>
            <a:endParaRPr lang="en-US" dirty="0"/>
          </a:p>
          <a:p>
            <a:pPr eaLnBrk="1" hangingPunct="1">
              <a:lnSpc>
                <a:spcPct val="90000"/>
              </a:lnSpc>
            </a:pPr>
            <a:r>
              <a:rPr lang="en-US" dirty="0"/>
              <a:t>Severe disease: acyclovir 5 mg/kg IV </a:t>
            </a:r>
            <a:r>
              <a:rPr lang="en-US" dirty="0" smtClean="0"/>
              <a:t>  </a:t>
            </a:r>
            <a:r>
              <a:rPr lang="en-US" dirty="0"/>
              <a:t>until lesion regresses, then oral therapy until lesion has healed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4000" dirty="0" err="1"/>
              <a:t>Lymphogranuloma</a:t>
            </a:r>
            <a:r>
              <a:rPr lang="en-US" sz="4000" dirty="0"/>
              <a:t> </a:t>
            </a:r>
            <a:r>
              <a:rPr lang="en-US" sz="4000" dirty="0" err="1"/>
              <a:t>venereum</a:t>
            </a:r>
            <a:r>
              <a:rPr lang="en-US" sz="4000" dirty="0"/>
              <a:t>: </a:t>
            </a:r>
            <a:br>
              <a:rPr lang="en-US" sz="4000" dirty="0"/>
            </a:br>
            <a:r>
              <a:rPr lang="en-US" sz="4000" dirty="0"/>
              <a:t>Clinical presentation</a:t>
            </a:r>
          </a:p>
        </p:txBody>
      </p:sp>
      <p:sp>
        <p:nvSpPr>
          <p:cNvPr id="421891" name="Rectangle 3"/>
          <p:cNvSpPr>
            <a:spLocks noGrp="1" noChangeArrowheads="1"/>
          </p:cNvSpPr>
          <p:nvPr>
            <p:ph type="body" idx="4294967295"/>
          </p:nvPr>
        </p:nvSpPr>
        <p:spPr>
          <a:xfrm>
            <a:off x="0" y="1428736"/>
            <a:ext cx="8858280" cy="5000660"/>
          </a:xfrm>
        </p:spPr>
        <p:txBody>
          <a:bodyPr>
            <a:normAutofit lnSpcReduction="10000"/>
          </a:bodyPr>
          <a:lstStyle/>
          <a:p>
            <a:pPr eaLnBrk="1" hangingPunct="1">
              <a:lnSpc>
                <a:spcPct val="150000"/>
              </a:lnSpc>
            </a:pPr>
            <a:r>
              <a:rPr lang="en-US" dirty="0"/>
              <a:t>Heterosexuals: Tender inguinal and/or femoral lymphadenopathy, typically unilateral</a:t>
            </a:r>
          </a:p>
          <a:p>
            <a:pPr eaLnBrk="1" hangingPunct="1">
              <a:lnSpc>
                <a:spcPct val="150000"/>
              </a:lnSpc>
            </a:pPr>
            <a:r>
              <a:rPr lang="en-US" dirty="0"/>
              <a:t>Self-limited genital ulcer or papule</a:t>
            </a:r>
          </a:p>
          <a:p>
            <a:pPr eaLnBrk="1" hangingPunct="1">
              <a:lnSpc>
                <a:spcPct val="150000"/>
              </a:lnSpc>
            </a:pPr>
            <a:r>
              <a:rPr lang="en-US" dirty="0"/>
              <a:t>Rectal exposure in women and MSM: </a:t>
            </a:r>
            <a:r>
              <a:rPr lang="en-US" dirty="0" err="1"/>
              <a:t>Proctocolitis</a:t>
            </a:r>
            <a:r>
              <a:rPr lang="en-US" dirty="0"/>
              <a:t>—Mucoid and/or hemorrhagic rectal discharge, anal pain, constipation, fever, tenesmus. Can lead to chronic colorectal fistulas and strictures</a:t>
            </a:r>
            <a:r>
              <a:rPr lang="en-US" dirty="0" smtClean="0"/>
              <a:t>.</a:t>
            </a:r>
          </a:p>
          <a:p>
            <a:pPr eaLnBrk="1" hangingPunct="1">
              <a:lnSpc>
                <a:spcPct val="150000"/>
              </a:lnSpc>
            </a:pPr>
            <a:r>
              <a:rPr lang="en-US" dirty="0" smtClean="0"/>
              <a:t>Caused by some types of C .Trachomatis</a:t>
            </a:r>
            <a:endParaRPr lang="en-US" dirty="0"/>
          </a:p>
          <a:p>
            <a:pPr eaLnBrk="1" hangingPunct="1">
              <a:lnSpc>
                <a:spcPct val="90000"/>
              </a:lnSpc>
              <a:buFontTx/>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endParaRPr lang="en-US" dirty="0"/>
          </a:p>
        </p:txBody>
      </p:sp>
      <p:sp>
        <p:nvSpPr>
          <p:cNvPr id="675844" name="Rectangle 4"/>
          <p:cNvSpPr>
            <a:spLocks noGrp="1" noChangeArrowheads="1"/>
          </p:cNvSpPr>
          <p:nvPr>
            <p:ph type="title"/>
          </p:nvPr>
        </p:nvSpPr>
        <p:spPr>
          <a:xfrm>
            <a:off x="1016000" y="114300"/>
            <a:ext cx="7670800" cy="1143000"/>
          </a:xfrm>
        </p:spPr>
        <p:txBody>
          <a:bodyPr>
            <a:normAutofit fontScale="90000"/>
          </a:bodyPr>
          <a:lstStyle/>
          <a:p>
            <a:r>
              <a:rPr lang="en-US"/>
              <a:t>Lymphogranuloma venereum</a:t>
            </a:r>
          </a:p>
        </p:txBody>
      </p:sp>
      <p:sp>
        <p:nvSpPr>
          <p:cNvPr id="675845" name="Rectangle 5"/>
          <p:cNvSpPr>
            <a:spLocks noGrp="1" noChangeArrowheads="1"/>
          </p:cNvSpPr>
          <p:nvPr>
            <p:ph type="body" idx="1"/>
          </p:nvPr>
        </p:nvSpPr>
        <p:spPr>
          <a:xfrm>
            <a:off x="711200" y="3657600"/>
            <a:ext cx="8331200" cy="2686050"/>
          </a:xfrm>
        </p:spPr>
        <p:txBody>
          <a:bodyPr/>
          <a:lstStyle/>
          <a:p>
            <a:pPr>
              <a:lnSpc>
                <a:spcPct val="90000"/>
              </a:lnSpc>
            </a:pPr>
            <a:r>
              <a:rPr lang="en-US" sz="2800" dirty="0"/>
              <a:t>No active papule or ulcer in this case</a:t>
            </a:r>
          </a:p>
          <a:p>
            <a:pPr>
              <a:lnSpc>
                <a:spcPct val="90000"/>
              </a:lnSpc>
            </a:pPr>
            <a:r>
              <a:rPr lang="en-US" sz="2800" dirty="0"/>
              <a:t>Bubo has ruptured</a:t>
            </a:r>
          </a:p>
          <a:p>
            <a:pPr>
              <a:lnSpc>
                <a:spcPct val="90000"/>
              </a:lnSpc>
            </a:pPr>
            <a:r>
              <a:rPr lang="en-US" sz="2800" b="1" dirty="0"/>
              <a:t>Doxycycline 100 </a:t>
            </a:r>
            <a:r>
              <a:rPr lang="en-US" sz="2800" dirty="0"/>
              <a:t>mg </a:t>
            </a:r>
            <a:r>
              <a:rPr lang="en-US" sz="2800" dirty="0" err="1"/>
              <a:t>bd</a:t>
            </a:r>
            <a:r>
              <a:rPr lang="en-US" sz="2800" dirty="0"/>
              <a:t> x 14 days</a:t>
            </a:r>
          </a:p>
          <a:p>
            <a:pPr>
              <a:lnSpc>
                <a:spcPct val="90000"/>
              </a:lnSpc>
              <a:buFontTx/>
              <a:buNone/>
            </a:pPr>
            <a:r>
              <a:rPr lang="en-US" sz="2800" dirty="0"/>
              <a:t>	OR (in pregnancy) Erythromycin 500 mg 4 times daily x 14 days</a:t>
            </a:r>
          </a:p>
          <a:p>
            <a:pPr>
              <a:lnSpc>
                <a:spcPct val="90000"/>
              </a:lnSpc>
            </a:pPr>
            <a:r>
              <a:rPr lang="en-US" sz="2800" dirty="0"/>
              <a:t>Sometimes longer treatment is needed</a:t>
            </a:r>
          </a:p>
        </p:txBody>
      </p:sp>
      <p:pic>
        <p:nvPicPr>
          <p:cNvPr id="675846" name="Picture 6" descr="W002360X"/>
          <p:cNvPicPr>
            <a:picLocks noChangeAspect="1" noChangeArrowheads="1"/>
          </p:cNvPicPr>
          <p:nvPr/>
        </p:nvPicPr>
        <p:blipFill>
          <a:blip r:embed="rId3"/>
          <a:srcRect/>
          <a:stretch>
            <a:fillRect/>
          </a:stretch>
        </p:blipFill>
        <p:spPr bwMode="auto">
          <a:xfrm>
            <a:off x="825501" y="1257300"/>
            <a:ext cx="5880100" cy="2225279"/>
          </a:xfrm>
          <a:prstGeom prst="rect">
            <a:avLst/>
          </a:prstGeom>
          <a:noFill/>
          <a:ln w="12700">
            <a:solidFill>
              <a:srgbClr val="000000"/>
            </a:solidFill>
            <a:miter lim="800000"/>
            <a:headEnd/>
            <a:tailEnd/>
          </a:ln>
        </p:spPr>
      </p:pic>
      <p:sp>
        <p:nvSpPr>
          <p:cNvPr id="675847" name="Rectangle 7"/>
          <p:cNvSpPr>
            <a:spLocks noChangeArrowheads="1"/>
          </p:cNvSpPr>
          <p:nvPr/>
        </p:nvSpPr>
        <p:spPr bwMode="auto">
          <a:xfrm>
            <a:off x="6807200" y="1543051"/>
            <a:ext cx="2540000" cy="1815882"/>
          </a:xfrm>
          <a:prstGeom prst="rect">
            <a:avLst/>
          </a:prstGeom>
          <a:noFill/>
          <a:ln w="9525">
            <a:noFill/>
            <a:miter lim="800000"/>
            <a:headEnd/>
            <a:tailEnd/>
          </a:ln>
          <a:effectLst/>
        </p:spPr>
        <p:txBody>
          <a:bodyPr>
            <a:spAutoFit/>
          </a:bodyPr>
          <a:lstStyle/>
          <a:p>
            <a:r>
              <a:rPr lang="en-US" sz="2800"/>
              <a:t>Aspirate bubo if needed.</a:t>
            </a:r>
          </a:p>
          <a:p>
            <a:r>
              <a:rPr lang="en-US" sz="2800"/>
              <a:t>HIV and</a:t>
            </a:r>
          </a:p>
          <a:p>
            <a:r>
              <a:rPr lang="en-US" sz="2800"/>
              <a:t>RPR tests.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z="4000" dirty="0" err="1"/>
              <a:t>Lymphogranuloma</a:t>
            </a:r>
            <a:r>
              <a:rPr lang="en-US" sz="4000" dirty="0"/>
              <a:t> </a:t>
            </a:r>
            <a:r>
              <a:rPr lang="en-US" sz="4000" dirty="0" err="1"/>
              <a:t>venereum</a:t>
            </a:r>
            <a:r>
              <a:rPr lang="en-US" sz="4000" dirty="0"/>
              <a:t>:</a:t>
            </a:r>
            <a:br>
              <a:rPr lang="en-US" sz="4000" dirty="0"/>
            </a:br>
            <a:r>
              <a:rPr lang="en-US" sz="4000" dirty="0"/>
              <a:t>Treatment</a:t>
            </a:r>
            <a:br>
              <a:rPr lang="en-US" sz="4000" dirty="0"/>
            </a:br>
            <a:endParaRPr lang="en-US" sz="4000" dirty="0"/>
          </a:p>
        </p:txBody>
      </p:sp>
      <p:sp>
        <p:nvSpPr>
          <p:cNvPr id="424963" name="Rectangle 3"/>
          <p:cNvSpPr>
            <a:spLocks noGrp="1" noChangeArrowheads="1"/>
          </p:cNvSpPr>
          <p:nvPr>
            <p:ph type="body" idx="4294967295"/>
          </p:nvPr>
        </p:nvSpPr>
        <p:spPr>
          <a:xfrm>
            <a:off x="0" y="1285860"/>
            <a:ext cx="8229600" cy="4840303"/>
          </a:xfrm>
        </p:spPr>
        <p:txBody>
          <a:bodyPr>
            <a:normAutofit/>
          </a:bodyPr>
          <a:lstStyle/>
          <a:p>
            <a:pPr eaLnBrk="1" hangingPunct="1">
              <a:buFontTx/>
              <a:buNone/>
            </a:pPr>
            <a:r>
              <a:rPr lang="en-US" sz="2800" u="sng" dirty="0"/>
              <a:t>Recommended:</a:t>
            </a:r>
          </a:p>
          <a:p>
            <a:pPr eaLnBrk="1" hangingPunct="1"/>
            <a:r>
              <a:rPr lang="en-US" sz="2800" dirty="0"/>
              <a:t>Doxycycline </a:t>
            </a:r>
            <a:r>
              <a:rPr lang="en-US" sz="2800" dirty="0" smtClean="0"/>
              <a:t>orally </a:t>
            </a:r>
            <a:r>
              <a:rPr lang="en-US" sz="2800" dirty="0"/>
              <a:t>twice a day x 21 d</a:t>
            </a:r>
          </a:p>
          <a:p>
            <a:pPr eaLnBrk="1" hangingPunct="1">
              <a:buFontTx/>
              <a:buNone/>
            </a:pPr>
            <a:r>
              <a:rPr lang="en-US" sz="2800" u="sng" dirty="0"/>
              <a:t>Alternative:</a:t>
            </a:r>
          </a:p>
          <a:p>
            <a:pPr eaLnBrk="1" hangingPunct="1"/>
            <a:r>
              <a:rPr lang="en-US" sz="2800" dirty="0"/>
              <a:t>Erythromycin base </a:t>
            </a:r>
            <a:r>
              <a:rPr lang="en-US" sz="2800" dirty="0" smtClean="0"/>
              <a:t>orally </a:t>
            </a:r>
            <a:r>
              <a:rPr lang="en-US" sz="2800" dirty="0"/>
              <a:t>four times a day x 21 d</a:t>
            </a:r>
          </a:p>
          <a:p>
            <a:pPr eaLnBrk="1" hangingPunct="1"/>
            <a:r>
              <a:rPr lang="en-US" sz="2800" dirty="0" err="1"/>
              <a:t>Azithromycin</a:t>
            </a:r>
            <a:r>
              <a:rPr lang="en-US" sz="2800" dirty="0"/>
              <a:t> </a:t>
            </a:r>
            <a:r>
              <a:rPr lang="en-US" sz="2800" dirty="0" smtClean="0"/>
              <a:t>  </a:t>
            </a:r>
            <a:r>
              <a:rPr lang="en-US" sz="2800" dirty="0"/>
              <a:t>orally once weekly x 3 weeks also probably effective</a:t>
            </a:r>
          </a:p>
          <a:p>
            <a:pPr eaLnBrk="1" hangingPunct="1"/>
            <a:r>
              <a:rPr lang="en-US" sz="2800" dirty="0"/>
              <a:t>Buboes may require </a:t>
            </a:r>
            <a:r>
              <a:rPr lang="en-US" sz="2800" dirty="0" smtClean="0"/>
              <a:t>aspiration</a:t>
            </a:r>
            <a:endParaRPr lang="en-US" sz="2800" dirty="0"/>
          </a:p>
          <a:p>
            <a:pPr eaLnBrk="1" hangingPunct="1"/>
            <a:r>
              <a:rPr lang="en-US" sz="2800" dirty="0"/>
              <a:t>Examine and treat sex partners prior 60 days with standard </a:t>
            </a:r>
            <a:r>
              <a:rPr lang="en-US" sz="2800" dirty="0" smtClean="0"/>
              <a:t>Chlamydial </a:t>
            </a:r>
            <a:r>
              <a:rPr lang="en-US" sz="2800" dirty="0"/>
              <a:t>regimen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endParaRPr lang="en-US" dirty="0"/>
          </a:p>
        </p:txBody>
      </p:sp>
      <p:sp>
        <p:nvSpPr>
          <p:cNvPr id="668680" name="Rectangle 8"/>
          <p:cNvSpPr>
            <a:spLocks noGrp="1" noChangeArrowheads="1"/>
          </p:cNvSpPr>
          <p:nvPr>
            <p:ph type="title"/>
          </p:nvPr>
        </p:nvSpPr>
        <p:spPr>
          <a:xfrm>
            <a:off x="0" y="114300"/>
            <a:ext cx="8686800" cy="1143000"/>
          </a:xfrm>
        </p:spPr>
        <p:txBody>
          <a:bodyPr>
            <a:normAutofit fontScale="90000"/>
          </a:bodyPr>
          <a:lstStyle/>
          <a:p>
            <a:r>
              <a:rPr lang="en-US" dirty="0" err="1"/>
              <a:t>Granuloma</a:t>
            </a:r>
            <a:r>
              <a:rPr lang="en-US" dirty="0"/>
              <a:t> </a:t>
            </a:r>
            <a:r>
              <a:rPr lang="en-US" dirty="0" smtClean="0"/>
              <a:t>Inguinale</a:t>
            </a:r>
            <a:r>
              <a:rPr lang="en-US" sz="4400" dirty="0" smtClean="0"/>
              <a:t> (</a:t>
            </a:r>
            <a:r>
              <a:rPr lang="en-US" sz="4400" dirty="0" err="1" smtClean="0"/>
              <a:t>Donovanosis</a:t>
            </a:r>
            <a:r>
              <a:rPr lang="en-US" sz="4400" dirty="0" smtClean="0"/>
              <a:t>) </a:t>
            </a:r>
            <a:endParaRPr lang="en-US" dirty="0"/>
          </a:p>
        </p:txBody>
      </p:sp>
      <p:sp>
        <p:nvSpPr>
          <p:cNvPr id="668681" name="Rectangle 9"/>
          <p:cNvSpPr>
            <a:spLocks noGrp="1" noChangeArrowheads="1"/>
          </p:cNvSpPr>
          <p:nvPr>
            <p:ph type="body" idx="1"/>
          </p:nvPr>
        </p:nvSpPr>
        <p:spPr>
          <a:xfrm>
            <a:off x="711200" y="1418035"/>
            <a:ext cx="4114800" cy="4525565"/>
          </a:xfrm>
        </p:spPr>
        <p:txBody>
          <a:bodyPr/>
          <a:lstStyle/>
          <a:p>
            <a:pPr>
              <a:buFontTx/>
              <a:buNone/>
            </a:pPr>
            <a:r>
              <a:rPr lang="en-US" sz="2400" b="1" dirty="0"/>
              <a:t>Caused by</a:t>
            </a:r>
            <a:r>
              <a:rPr lang="en-US" dirty="0"/>
              <a:t> </a:t>
            </a:r>
            <a:r>
              <a:rPr lang="en-ZA" sz="2000" b="1" i="1" dirty="0" err="1"/>
              <a:t>Calymmatobacterium</a:t>
            </a:r>
            <a:r>
              <a:rPr lang="en-ZA" sz="2000" b="1" i="1" dirty="0"/>
              <a:t> granulomatis</a:t>
            </a:r>
            <a:r>
              <a:rPr lang="en-ZA" b="1" dirty="0"/>
              <a:t> </a:t>
            </a:r>
            <a:r>
              <a:rPr lang="en-ZA" b="1" dirty="0" smtClean="0"/>
              <a:t> or </a:t>
            </a:r>
            <a:r>
              <a:rPr lang="en-US" sz="2400" b="1" i="1" dirty="0" err="1" smtClean="0"/>
              <a:t>Klebsiella</a:t>
            </a:r>
            <a:r>
              <a:rPr lang="en-US" sz="2400" b="1" i="1" dirty="0" smtClean="0"/>
              <a:t> granulomatis</a:t>
            </a:r>
            <a:endParaRPr lang="en-ZA" b="1" i="1" dirty="0"/>
          </a:p>
          <a:p>
            <a:r>
              <a:rPr lang="en-US" sz="2400" dirty="0"/>
              <a:t>Uncommon</a:t>
            </a:r>
          </a:p>
          <a:p>
            <a:r>
              <a:rPr lang="en-US" sz="2400" dirty="0"/>
              <a:t>Large chronic ulcers</a:t>
            </a:r>
          </a:p>
          <a:p>
            <a:r>
              <a:rPr lang="en-US" sz="2400" dirty="0" smtClean="0"/>
              <a:t>Painless  and Beefy </a:t>
            </a:r>
            <a:r>
              <a:rPr lang="en-US" sz="2400" dirty="0"/>
              <a:t>red</a:t>
            </a:r>
          </a:p>
          <a:p>
            <a:r>
              <a:rPr lang="en-US" sz="2400" dirty="0"/>
              <a:t>Bleed easily</a:t>
            </a:r>
          </a:p>
        </p:txBody>
      </p:sp>
      <p:pic>
        <p:nvPicPr>
          <p:cNvPr id="668676" name="Picture 4" descr="W033181X"/>
          <p:cNvPicPr>
            <a:picLocks noChangeAspect="1" noChangeArrowheads="1"/>
          </p:cNvPicPr>
          <p:nvPr/>
        </p:nvPicPr>
        <p:blipFill>
          <a:blip r:embed="rId3"/>
          <a:srcRect/>
          <a:stretch>
            <a:fillRect/>
          </a:stretch>
        </p:blipFill>
        <p:spPr bwMode="auto">
          <a:xfrm>
            <a:off x="4876801" y="1406128"/>
            <a:ext cx="4070351" cy="3394472"/>
          </a:xfrm>
          <a:prstGeom prst="rect">
            <a:avLst/>
          </a:prstGeom>
          <a:noFill/>
          <a:ln w="12700">
            <a:solidFill>
              <a:srgbClr val="000000"/>
            </a:solidFill>
            <a:miter lim="800000"/>
            <a:headEnd/>
            <a:tailEnd/>
          </a:ln>
        </p:spPr>
      </p:pic>
      <p:sp>
        <p:nvSpPr>
          <p:cNvPr id="668679" name="Rectangle 7"/>
          <p:cNvSpPr>
            <a:spLocks noChangeArrowheads="1"/>
          </p:cNvSpPr>
          <p:nvPr/>
        </p:nvSpPr>
        <p:spPr bwMode="auto">
          <a:xfrm>
            <a:off x="711200" y="4343400"/>
            <a:ext cx="7975600" cy="1953816"/>
          </a:xfrm>
          <a:prstGeom prst="rect">
            <a:avLst/>
          </a:prstGeom>
          <a:noFill/>
          <a:ln w="9525">
            <a:noFill/>
            <a:miter lim="800000"/>
            <a:headEnd/>
            <a:tailEnd/>
          </a:ln>
          <a:effectLst/>
        </p:spPr>
        <p:txBody>
          <a:bodyPr/>
          <a:lstStyle/>
          <a:p>
            <a:pPr marL="342900" indent="-342900">
              <a:spcBef>
                <a:spcPct val="20000"/>
              </a:spcBef>
              <a:buClr>
                <a:srgbClr val="0033CC"/>
              </a:buClr>
            </a:pPr>
            <a:endParaRPr lang="en-US" sz="2400" b="1" dirty="0" smtClean="0"/>
          </a:p>
          <a:p>
            <a:pPr marL="342900" indent="-342900">
              <a:spcBef>
                <a:spcPct val="20000"/>
              </a:spcBef>
              <a:buClr>
                <a:srgbClr val="0033CC"/>
              </a:buClr>
            </a:pPr>
            <a:r>
              <a:rPr lang="en-US" sz="2400" b="1" dirty="0" smtClean="0"/>
              <a:t>Treatment</a:t>
            </a:r>
            <a:endParaRPr lang="en-US" sz="2400" b="1" dirty="0"/>
          </a:p>
          <a:p>
            <a:pPr marL="342900" indent="-342900">
              <a:spcBef>
                <a:spcPct val="20000"/>
              </a:spcBef>
              <a:buClr>
                <a:srgbClr val="0033CC"/>
              </a:buClr>
              <a:buFontTx/>
              <a:buChar char="•"/>
            </a:pPr>
            <a:r>
              <a:rPr lang="en-US" sz="2400" dirty="0" smtClean="0"/>
              <a:t>Doxycycline</a:t>
            </a:r>
            <a:endParaRPr lang="en-US" sz="2400" dirty="0"/>
          </a:p>
          <a:p>
            <a:pPr marL="342900" indent="-342900">
              <a:spcBef>
                <a:spcPct val="20000"/>
              </a:spcBef>
              <a:buClr>
                <a:srgbClr val="0033CC"/>
              </a:buClr>
            </a:pPr>
            <a:r>
              <a:rPr lang="en-US" sz="2400" dirty="0"/>
              <a:t>	</a:t>
            </a:r>
            <a:r>
              <a:rPr lang="en-US" sz="2400" dirty="0" smtClean="0"/>
              <a:t>OR </a:t>
            </a:r>
            <a:r>
              <a:rPr lang="en-US" sz="2400" dirty="0"/>
              <a:t>	</a:t>
            </a:r>
            <a:r>
              <a:rPr lang="en-US" sz="2400" dirty="0" smtClean="0"/>
              <a:t>Erythromycin</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457200"/>
            <a:ext cx="8229600" cy="5668963"/>
          </a:xfrm>
        </p:spPr>
        <p:txBody>
          <a:bodyPr/>
          <a:lstStyle/>
          <a:p>
            <a:pPr eaLnBrk="1" hangingPunct="1">
              <a:buFont typeface="Arial" charset="0"/>
              <a:buNone/>
            </a:pPr>
            <a:r>
              <a:rPr lang="en-GB" b="1" u="sng" dirty="0" smtClean="0"/>
              <a:t>DEFINITION:</a:t>
            </a:r>
            <a:r>
              <a:rPr lang="en-GB" dirty="0" smtClean="0"/>
              <a:t> </a:t>
            </a:r>
            <a:endParaRPr lang="sw-KE" dirty="0" smtClean="0"/>
          </a:p>
          <a:p>
            <a:pPr eaLnBrk="1" hangingPunct="1">
              <a:buFont typeface="Arial" charset="0"/>
              <a:buNone/>
            </a:pPr>
            <a:r>
              <a:rPr lang="en-GB" sz="4400" b="1" dirty="0" smtClean="0"/>
              <a:t>Communicable infections transmitted predominantly through sexual means. </a:t>
            </a:r>
            <a:endParaRPr lang="sw-KE" sz="4400" dirty="0" smtClean="0"/>
          </a:p>
          <a:p>
            <a:pPr eaLnBrk="1" hangingPunct="1">
              <a:buFont typeface="Arial" charset="0"/>
              <a:buNone/>
            </a:pPr>
            <a:endParaRPr lang="sw-KE" dirty="0" smtClean="0"/>
          </a:p>
          <a:p>
            <a:pPr eaLnBrk="1" hangingPunct="1">
              <a:buFont typeface="Arial" charset="0"/>
              <a:buNone/>
            </a:pPr>
            <a:r>
              <a:rPr lang="en-GB" dirty="0" smtClean="0"/>
              <a:t>The terms Sexually Transmitted Infections- (STI) or Sexually Transmitted Diseases- STD have replaced the term VD or Venereal Disease and is currently RTI</a:t>
            </a:r>
            <a:endParaRPr lang="sw-KE"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500034" y="1524000"/>
            <a:ext cx="8643966" cy="5334000"/>
          </a:xfrm>
        </p:spPr>
        <p:txBody>
          <a:bodyPr>
            <a:normAutofit/>
          </a:bodyPr>
          <a:lstStyle/>
          <a:p>
            <a:pPr marL="609600" indent="-609600">
              <a:lnSpc>
                <a:spcPct val="80000"/>
              </a:lnSpc>
              <a:buFontTx/>
              <a:buNone/>
            </a:pPr>
            <a:r>
              <a:rPr lang="en-US" sz="2400" b="1" dirty="0"/>
              <a:t>PRESENTATION</a:t>
            </a:r>
          </a:p>
          <a:p>
            <a:pPr marL="609600" indent="-609600">
              <a:lnSpc>
                <a:spcPct val="80000"/>
              </a:lnSpc>
              <a:buFontTx/>
              <a:buAutoNum type="arabicPeriod"/>
            </a:pPr>
            <a:r>
              <a:rPr lang="en-US" sz="2000" dirty="0"/>
              <a:t>LAP</a:t>
            </a:r>
          </a:p>
          <a:p>
            <a:pPr marL="609600" indent="-609600">
              <a:lnSpc>
                <a:spcPct val="80000"/>
              </a:lnSpc>
              <a:buFontTx/>
              <a:buAutoNum type="arabicPeriod"/>
            </a:pPr>
            <a:r>
              <a:rPr lang="en-US" sz="2000" dirty="0"/>
              <a:t>Cramping </a:t>
            </a:r>
            <a:r>
              <a:rPr lang="en-US" sz="2400" dirty="0"/>
              <a:t>pain</a:t>
            </a:r>
          </a:p>
          <a:p>
            <a:pPr marL="609600" indent="-609600">
              <a:lnSpc>
                <a:spcPct val="80000"/>
              </a:lnSpc>
              <a:buFontTx/>
              <a:buAutoNum type="arabicPeriod"/>
            </a:pPr>
            <a:r>
              <a:rPr lang="en-US" sz="2400" dirty="0"/>
              <a:t>Slight fever</a:t>
            </a:r>
          </a:p>
          <a:p>
            <a:pPr marL="609600" indent="-609600">
              <a:lnSpc>
                <a:spcPct val="80000"/>
              </a:lnSpc>
              <a:buFontTx/>
              <a:buAutoNum type="arabicPeriod"/>
            </a:pPr>
            <a:r>
              <a:rPr lang="en-US" sz="2400" dirty="0"/>
              <a:t>Dysuria</a:t>
            </a:r>
          </a:p>
          <a:p>
            <a:pPr marL="609600" indent="-609600">
              <a:lnSpc>
                <a:spcPct val="80000"/>
              </a:lnSpc>
              <a:buFontTx/>
              <a:buAutoNum type="arabicPeriod"/>
            </a:pPr>
            <a:r>
              <a:rPr lang="en-US" sz="2400" dirty="0"/>
              <a:t>No or little PV D</a:t>
            </a:r>
          </a:p>
          <a:p>
            <a:pPr marL="609600" indent="-609600">
              <a:lnSpc>
                <a:spcPct val="80000"/>
              </a:lnSpc>
              <a:buFontTx/>
              <a:buNone/>
            </a:pPr>
            <a:r>
              <a:rPr lang="en-US" sz="2400" dirty="0"/>
              <a:t>EXAM-tenderness in lower quadrants with light palpation,</a:t>
            </a:r>
          </a:p>
          <a:p>
            <a:pPr marL="609600" indent="-609600">
              <a:lnSpc>
                <a:spcPct val="80000"/>
              </a:lnSpc>
              <a:buFontTx/>
              <a:buNone/>
            </a:pPr>
            <a:r>
              <a:rPr lang="en-US" sz="2400" dirty="0"/>
              <a:t>Speculum exam-some vaginal </a:t>
            </a:r>
            <a:r>
              <a:rPr lang="en-US" sz="2400" dirty="0" smtClean="0"/>
              <a:t>Discharge,  </a:t>
            </a:r>
            <a:r>
              <a:rPr lang="en-US" sz="2400" dirty="0"/>
              <a:t>Cervical mucopus,</a:t>
            </a:r>
          </a:p>
          <a:p>
            <a:pPr marL="609600" indent="-609600">
              <a:lnSpc>
                <a:spcPct val="80000"/>
              </a:lnSpc>
              <a:buFontTx/>
              <a:buNone/>
            </a:pPr>
            <a:r>
              <a:rPr lang="en-US" sz="2400" dirty="0"/>
              <a:t>Bimanual exam-uterine and adnexial tenderness</a:t>
            </a:r>
            <a:r>
              <a:rPr lang="en-US" sz="2400" dirty="0" smtClean="0"/>
              <a:t>, cervical </a:t>
            </a:r>
            <a:r>
              <a:rPr lang="en-US" sz="2400" dirty="0"/>
              <a:t>motion tenderness</a:t>
            </a:r>
            <a:r>
              <a:rPr lang="en-US" sz="2400" dirty="0" smtClean="0"/>
              <a:t>, uterus usually in normal </a:t>
            </a:r>
            <a:r>
              <a:rPr lang="en-US" sz="2400" dirty="0"/>
              <a:t>size.</a:t>
            </a:r>
          </a:p>
        </p:txBody>
      </p:sp>
      <p:sp>
        <p:nvSpPr>
          <p:cNvPr id="351234" name="Rectangle 2"/>
          <p:cNvSpPr>
            <a:spLocks noGrp="1" noChangeArrowheads="1"/>
          </p:cNvSpPr>
          <p:nvPr>
            <p:ph type="title"/>
          </p:nvPr>
        </p:nvSpPr>
        <p:spPr>
          <a:xfrm>
            <a:off x="214282" y="0"/>
            <a:ext cx="8643998" cy="1417638"/>
          </a:xfrm>
        </p:spPr>
        <p:txBody>
          <a:bodyPr/>
          <a:lstStyle/>
          <a:p>
            <a:r>
              <a:rPr lang="en-US" dirty="0"/>
              <a:t>Lower abdominal pain;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idx="1"/>
          </p:nvPr>
        </p:nvSpPr>
        <p:spPr/>
        <p:txBody>
          <a:bodyPr>
            <a:normAutofit/>
          </a:bodyPr>
          <a:lstStyle/>
          <a:p>
            <a:pPr>
              <a:lnSpc>
                <a:spcPct val="90000"/>
              </a:lnSpc>
            </a:pPr>
            <a:r>
              <a:rPr lang="en-US" b="1" dirty="0"/>
              <a:t>PID</a:t>
            </a:r>
          </a:p>
          <a:p>
            <a:pPr>
              <a:lnSpc>
                <a:spcPct val="90000"/>
              </a:lnSpc>
              <a:buFontTx/>
              <a:buNone/>
            </a:pPr>
            <a:r>
              <a:rPr lang="en-US" dirty="0" smtClean="0"/>
              <a:t>Differentials-</a:t>
            </a:r>
            <a:r>
              <a:rPr lang="en-US" dirty="0" err="1" smtClean="0"/>
              <a:t>UTI</a:t>
            </a:r>
            <a:r>
              <a:rPr lang="en-US" dirty="0" smtClean="0"/>
              <a:t>, ectopic pregnancy, pelvic </a:t>
            </a:r>
            <a:r>
              <a:rPr lang="en-US" dirty="0" err="1" smtClean="0"/>
              <a:t>abcess</a:t>
            </a:r>
            <a:endParaRPr lang="en-US" dirty="0" smtClean="0"/>
          </a:p>
          <a:p>
            <a:pPr>
              <a:lnSpc>
                <a:spcPct val="90000"/>
              </a:lnSpc>
              <a:buFontTx/>
              <a:buNone/>
            </a:pPr>
            <a:endParaRPr lang="en-US" dirty="0"/>
          </a:p>
          <a:p>
            <a:pPr>
              <a:lnSpc>
                <a:spcPct val="90000"/>
              </a:lnSpc>
              <a:buFontTx/>
              <a:buNone/>
            </a:pPr>
            <a:r>
              <a:rPr lang="en-US" b="1" dirty="0"/>
              <a:t>Do the </a:t>
            </a:r>
            <a:r>
              <a:rPr lang="en-US" b="1" dirty="0" smtClean="0"/>
              <a:t>necessary </a:t>
            </a:r>
            <a:r>
              <a:rPr lang="en-US" b="1" dirty="0"/>
              <a:t>lab tests</a:t>
            </a:r>
            <a:r>
              <a:rPr lang="en-US" b="1" dirty="0" smtClean="0"/>
              <a:t>;</a:t>
            </a:r>
          </a:p>
          <a:p>
            <a:pPr>
              <a:lnSpc>
                <a:spcPct val="90000"/>
              </a:lnSpc>
              <a:buFontTx/>
              <a:buNone/>
            </a:pPr>
            <a:endParaRPr lang="en-US" dirty="0"/>
          </a:p>
          <a:p>
            <a:pPr>
              <a:lnSpc>
                <a:spcPct val="90000"/>
              </a:lnSpc>
              <a:buFontTx/>
              <a:buNone/>
            </a:pPr>
            <a:r>
              <a:rPr lang="en-US" dirty="0" err="1"/>
              <a:t>Cbc</a:t>
            </a:r>
            <a:r>
              <a:rPr lang="en-US" dirty="0" smtClean="0"/>
              <a:t>, </a:t>
            </a:r>
            <a:r>
              <a:rPr lang="en-US" dirty="0" err="1" smtClean="0"/>
              <a:t>PDT,urinalysis,KOH</a:t>
            </a:r>
            <a:r>
              <a:rPr lang="en-US" dirty="0" smtClean="0"/>
              <a:t> </a:t>
            </a:r>
            <a:r>
              <a:rPr lang="en-US" dirty="0"/>
              <a:t>wet </a:t>
            </a:r>
            <a:r>
              <a:rPr lang="en-US" dirty="0" smtClean="0"/>
              <a:t>mount.</a:t>
            </a:r>
          </a:p>
          <a:p>
            <a:pPr>
              <a:lnSpc>
                <a:spcPct val="90000"/>
              </a:lnSpc>
              <a:buFontTx/>
              <a:buNone/>
            </a:pPr>
            <a:endParaRPr lang="en-US" dirty="0"/>
          </a:p>
          <a:p>
            <a:pPr>
              <a:lnSpc>
                <a:spcPct val="90000"/>
              </a:lnSpc>
              <a:buFontTx/>
              <a:buNone/>
            </a:pPr>
            <a:r>
              <a:rPr lang="en-US" dirty="0" smtClean="0"/>
              <a:t>Test for </a:t>
            </a:r>
            <a:r>
              <a:rPr lang="en-US" dirty="0" err="1" smtClean="0"/>
              <a:t>chlamydia</a:t>
            </a:r>
            <a:r>
              <a:rPr lang="en-US" dirty="0" smtClean="0"/>
              <a:t>, </a:t>
            </a:r>
            <a:r>
              <a:rPr lang="en-US" dirty="0" err="1" smtClean="0"/>
              <a:t>gonorhoea</a:t>
            </a:r>
            <a:r>
              <a:rPr lang="en-US" dirty="0" smtClean="0"/>
              <a:t> </a:t>
            </a:r>
            <a:r>
              <a:rPr lang="en-US" dirty="0"/>
              <a:t>culture</a:t>
            </a:r>
            <a:r>
              <a:rPr lang="en-US" dirty="0" smtClean="0"/>
              <a:t>.</a:t>
            </a:r>
          </a:p>
          <a:p>
            <a:pPr>
              <a:lnSpc>
                <a:spcPct val="90000"/>
              </a:lnSpc>
              <a:buFontTx/>
              <a:buNone/>
            </a:pPr>
            <a:endParaRPr lang="en-US" dirty="0" smtClean="0"/>
          </a:p>
          <a:p>
            <a:pPr>
              <a:lnSpc>
                <a:spcPct val="90000"/>
              </a:lnSpc>
              <a:buFontTx/>
              <a:buNone/>
            </a:pPr>
            <a:r>
              <a:rPr lang="en-US" dirty="0" smtClean="0"/>
              <a:t>Pelvic imaging; ultra sound, ct scan.</a:t>
            </a:r>
            <a:endParaRPr lang="en-US" dirty="0"/>
          </a:p>
        </p:txBody>
      </p:sp>
      <p:sp>
        <p:nvSpPr>
          <p:cNvPr id="352258" name="Rectangle 2"/>
          <p:cNvSpPr>
            <a:spLocks noGrp="1" noChangeArrowheads="1"/>
          </p:cNvSpPr>
          <p:nvPr>
            <p:ph type="title"/>
          </p:nvPr>
        </p:nvSpPr>
        <p:spPr/>
        <p:txBody>
          <a:bodyPr/>
          <a:lstStyle/>
          <a:p>
            <a:r>
              <a:rPr lang="en-US" dirty="0" err="1"/>
              <a:t>Syndromic</a:t>
            </a:r>
            <a:r>
              <a:rPr lang="en-US" dirty="0"/>
              <a:t> </a:t>
            </a:r>
            <a:r>
              <a:rPr lang="en-US" dirty="0" err="1"/>
              <a:t>dx</a:t>
            </a:r>
            <a:r>
              <a:rPr lang="en-US" dirty="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idx="1"/>
          </p:nvPr>
        </p:nvSpPr>
        <p:spPr>
          <a:xfrm>
            <a:off x="457200" y="1142984"/>
            <a:ext cx="8401080" cy="5429288"/>
          </a:xfrm>
        </p:spPr>
        <p:txBody>
          <a:bodyPr>
            <a:normAutofit/>
          </a:bodyPr>
          <a:lstStyle/>
          <a:p>
            <a:r>
              <a:rPr lang="en-US" sz="2800" dirty="0"/>
              <a:t>Sexually active </a:t>
            </a:r>
            <a:r>
              <a:rPr lang="en-US" sz="2800" dirty="0" smtClean="0"/>
              <a:t>young </a:t>
            </a:r>
            <a:r>
              <a:rPr lang="en-US" sz="2800" dirty="0"/>
              <a:t>woman or woman at risk of </a:t>
            </a:r>
            <a:r>
              <a:rPr lang="en-US" sz="2800" dirty="0" smtClean="0"/>
              <a:t>STDS or has been treated for an STD before.</a:t>
            </a:r>
          </a:p>
          <a:p>
            <a:endParaRPr lang="en-US" sz="2800" dirty="0"/>
          </a:p>
          <a:p>
            <a:r>
              <a:rPr lang="en-US" sz="2800" dirty="0"/>
              <a:t>Pelvic or </a:t>
            </a:r>
            <a:r>
              <a:rPr lang="en-US" sz="2800" dirty="0" smtClean="0"/>
              <a:t>LAP</a:t>
            </a:r>
          </a:p>
          <a:p>
            <a:endParaRPr lang="en-US" sz="2800" dirty="0"/>
          </a:p>
          <a:p>
            <a:r>
              <a:rPr lang="en-US" sz="2800" dirty="0"/>
              <a:t>Cervical motion or uterine adnexial tenderness</a:t>
            </a:r>
            <a:r>
              <a:rPr lang="en-US" sz="2800" dirty="0" smtClean="0"/>
              <a:t>.</a:t>
            </a:r>
          </a:p>
          <a:p>
            <a:pPr>
              <a:buFontTx/>
              <a:buNone/>
            </a:pPr>
            <a:endParaRPr lang="en-US" sz="2800" dirty="0"/>
          </a:p>
          <a:p>
            <a:r>
              <a:rPr lang="en-US" sz="2800" dirty="0" smtClean="0"/>
              <a:t>Temp-normal or raised</a:t>
            </a:r>
          </a:p>
          <a:p>
            <a:pPr>
              <a:buFontTx/>
              <a:buNone/>
            </a:pPr>
            <a:endParaRPr lang="en-US" sz="2800" dirty="0"/>
          </a:p>
          <a:p>
            <a:r>
              <a:rPr lang="en-US" sz="2800" dirty="0"/>
              <a:t>Abnormal cervical or vaginal muco purulent or </a:t>
            </a:r>
            <a:r>
              <a:rPr lang="en-US" sz="2800" dirty="0" smtClean="0"/>
              <a:t>abundant </a:t>
            </a:r>
            <a:r>
              <a:rPr lang="en-US" sz="2800" dirty="0"/>
              <a:t>no. of </a:t>
            </a:r>
            <a:r>
              <a:rPr lang="en-US" sz="2800" dirty="0" err="1" smtClean="0"/>
              <a:t>WBCs</a:t>
            </a:r>
            <a:endParaRPr lang="en-US" sz="2800" dirty="0" smtClean="0"/>
          </a:p>
          <a:p>
            <a:pPr>
              <a:buFontTx/>
              <a:buNone/>
            </a:pPr>
            <a:endParaRPr lang="en-US" sz="2800" dirty="0" smtClean="0"/>
          </a:p>
          <a:p>
            <a:pPr>
              <a:buFontTx/>
              <a:buNone/>
            </a:pPr>
            <a:endParaRPr lang="en-US" sz="2800" dirty="0"/>
          </a:p>
        </p:txBody>
      </p:sp>
      <p:sp>
        <p:nvSpPr>
          <p:cNvPr id="353282" name="Rectangle 2"/>
          <p:cNvSpPr>
            <a:spLocks noGrp="1" noChangeArrowheads="1"/>
          </p:cNvSpPr>
          <p:nvPr>
            <p:ph type="title"/>
          </p:nvPr>
        </p:nvSpPr>
        <p:spPr>
          <a:xfrm>
            <a:off x="214282" y="214290"/>
            <a:ext cx="8929718" cy="928694"/>
          </a:xfrm>
        </p:spPr>
        <p:txBody>
          <a:bodyPr>
            <a:normAutofit fontScale="90000"/>
          </a:bodyPr>
          <a:lstStyle/>
          <a:p>
            <a:r>
              <a:rPr lang="en-US" sz="4000" dirty="0" smtClean="0"/>
              <a:t>Clinical </a:t>
            </a:r>
            <a:r>
              <a:rPr lang="en-US" sz="4000" dirty="0" err="1" smtClean="0"/>
              <a:t>dx</a:t>
            </a:r>
            <a:r>
              <a:rPr lang="en-US" sz="4000" dirty="0" smtClean="0"/>
              <a:t> for PID</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idx="1"/>
          </p:nvPr>
        </p:nvSpPr>
        <p:spPr/>
        <p:txBody>
          <a:bodyPr/>
          <a:lstStyle/>
          <a:p>
            <a:r>
              <a:rPr lang="en-US" dirty="0" smtClean="0"/>
              <a:t>Neisseria Gonorrhoea</a:t>
            </a:r>
            <a:endParaRPr lang="en-US" dirty="0"/>
          </a:p>
          <a:p>
            <a:r>
              <a:rPr lang="en-US" dirty="0" err="1" smtClean="0"/>
              <a:t>Clamydia</a:t>
            </a:r>
            <a:r>
              <a:rPr lang="en-US" dirty="0" smtClean="0"/>
              <a:t> .trachomatis</a:t>
            </a:r>
            <a:endParaRPr lang="en-US" dirty="0"/>
          </a:p>
          <a:p>
            <a:r>
              <a:rPr lang="en-US" dirty="0" smtClean="0"/>
              <a:t>Anaerobes (</a:t>
            </a:r>
            <a:r>
              <a:rPr lang="en-US" dirty="0" err="1"/>
              <a:t>bactiroides</a:t>
            </a:r>
            <a:r>
              <a:rPr lang="en-US" dirty="0" smtClean="0"/>
              <a:t>, </a:t>
            </a:r>
            <a:r>
              <a:rPr lang="en-US" dirty="0" err="1" smtClean="0"/>
              <a:t>peptostreptococcus</a:t>
            </a:r>
            <a:r>
              <a:rPr lang="en-US" dirty="0"/>
              <a:t>,</a:t>
            </a:r>
          </a:p>
          <a:p>
            <a:r>
              <a:rPr lang="en-US" dirty="0"/>
              <a:t>Enteric gram </a:t>
            </a:r>
            <a:r>
              <a:rPr lang="en-US" dirty="0" smtClean="0"/>
              <a:t>negative  </a:t>
            </a:r>
            <a:r>
              <a:rPr lang="en-US" dirty="0"/>
              <a:t>Rods </a:t>
            </a:r>
            <a:r>
              <a:rPr lang="en-US" dirty="0" err="1"/>
              <a:t>e.g</a:t>
            </a:r>
            <a:r>
              <a:rPr lang="en-US" dirty="0"/>
              <a:t> (</a:t>
            </a:r>
            <a:r>
              <a:rPr lang="en-US" dirty="0" smtClean="0"/>
              <a:t>E. Coli)</a:t>
            </a:r>
            <a:endParaRPr lang="en-US" dirty="0"/>
          </a:p>
        </p:txBody>
      </p:sp>
      <p:sp>
        <p:nvSpPr>
          <p:cNvPr id="354306" name="Rectangle 2"/>
          <p:cNvSpPr>
            <a:spLocks noGrp="1" noChangeArrowheads="1"/>
          </p:cNvSpPr>
          <p:nvPr>
            <p:ph type="title"/>
          </p:nvPr>
        </p:nvSpPr>
        <p:spPr/>
        <p:txBody>
          <a:bodyPr>
            <a:normAutofit fontScale="90000"/>
          </a:bodyPr>
          <a:lstStyle/>
          <a:p>
            <a:r>
              <a:rPr lang="en-US" sz="4000" dirty="0" err="1"/>
              <a:t>Aetiology</a:t>
            </a:r>
            <a:r>
              <a:rPr lang="en-US" sz="4000" dirty="0"/>
              <a:t> PID</a:t>
            </a:r>
            <a:br>
              <a:rPr lang="en-US" sz="4000" dirty="0"/>
            </a:br>
            <a:endParaRPr lang="en-US"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idx="1"/>
          </p:nvPr>
        </p:nvSpPr>
        <p:spPr>
          <a:xfrm>
            <a:off x="228600" y="304800"/>
            <a:ext cx="8915400" cy="6553200"/>
          </a:xfrm>
        </p:spPr>
        <p:txBody>
          <a:bodyPr/>
          <a:lstStyle/>
          <a:p>
            <a:pPr>
              <a:buFontTx/>
              <a:buNone/>
            </a:pPr>
            <a:r>
              <a:rPr lang="en-US" sz="1800" dirty="0"/>
              <a:t>Patient C/O LAP</a:t>
            </a:r>
          </a:p>
          <a:p>
            <a:endParaRPr lang="en-US" sz="1800" dirty="0"/>
          </a:p>
        </p:txBody>
      </p:sp>
      <p:sp>
        <p:nvSpPr>
          <p:cNvPr id="355354" name="AutoShape 26"/>
          <p:cNvSpPr>
            <a:spLocks noChangeArrowheads="1"/>
          </p:cNvSpPr>
          <p:nvPr/>
        </p:nvSpPr>
        <p:spPr bwMode="auto">
          <a:xfrm>
            <a:off x="1143000" y="7620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5355" name="Rectangle 27"/>
          <p:cNvSpPr>
            <a:spLocks noChangeArrowheads="1"/>
          </p:cNvSpPr>
          <p:nvPr/>
        </p:nvSpPr>
        <p:spPr bwMode="auto">
          <a:xfrm>
            <a:off x="0" y="1295400"/>
            <a:ext cx="4572000" cy="701675"/>
          </a:xfrm>
          <a:prstGeom prst="rect">
            <a:avLst/>
          </a:prstGeom>
          <a:noFill/>
          <a:ln w="9525">
            <a:noFill/>
            <a:miter lim="800000"/>
            <a:headEnd/>
            <a:tailEnd/>
          </a:ln>
          <a:effectLst/>
        </p:spPr>
        <p:txBody>
          <a:bodyPr>
            <a:spAutoFit/>
          </a:bodyPr>
          <a:lstStyle/>
          <a:p>
            <a:r>
              <a:rPr lang="en-US" sz="2000" b="0" i="0"/>
              <a:t>Gyne  HX and exam</a:t>
            </a:r>
          </a:p>
          <a:p>
            <a:r>
              <a:rPr lang="en-US" sz="2000" b="0" i="0"/>
              <a:t>Abdominal and vaginal exam</a:t>
            </a:r>
          </a:p>
        </p:txBody>
      </p:sp>
      <p:sp>
        <p:nvSpPr>
          <p:cNvPr id="355356" name="Rectangle 28"/>
          <p:cNvSpPr>
            <a:spLocks noChangeArrowheads="1"/>
          </p:cNvSpPr>
          <p:nvPr/>
        </p:nvSpPr>
        <p:spPr bwMode="auto">
          <a:xfrm>
            <a:off x="0" y="2743200"/>
            <a:ext cx="4572000" cy="1920875"/>
          </a:xfrm>
          <a:prstGeom prst="rect">
            <a:avLst/>
          </a:prstGeom>
          <a:noFill/>
          <a:ln w="9525">
            <a:noFill/>
            <a:miter lim="800000"/>
            <a:headEnd/>
            <a:tailEnd/>
          </a:ln>
          <a:effectLst/>
        </p:spPr>
        <p:txBody>
          <a:bodyPr>
            <a:spAutoFit/>
          </a:bodyPr>
          <a:lstStyle/>
          <a:p>
            <a:r>
              <a:rPr lang="en-US" sz="2000" b="0" i="0"/>
              <a:t>?missed periods</a:t>
            </a:r>
          </a:p>
          <a:p>
            <a:r>
              <a:rPr lang="en-US" sz="2000" b="0" i="0"/>
              <a:t>Recent delivery or miscarriage</a:t>
            </a:r>
          </a:p>
          <a:p>
            <a:r>
              <a:rPr lang="en-US" sz="2000" b="0" i="0"/>
              <a:t>Abdominal guarding or rebound tenderness</a:t>
            </a:r>
          </a:p>
          <a:p>
            <a:r>
              <a:rPr lang="en-US" sz="2000" b="0" i="0"/>
              <a:t>Abdominal mass</a:t>
            </a:r>
          </a:p>
          <a:p>
            <a:r>
              <a:rPr lang="en-US" sz="2000" b="0" i="0"/>
              <a:t>Abn .PV bleeding</a:t>
            </a:r>
          </a:p>
        </p:txBody>
      </p:sp>
      <p:sp>
        <p:nvSpPr>
          <p:cNvPr id="355357" name="AutoShape 29"/>
          <p:cNvSpPr>
            <a:spLocks noChangeArrowheads="1"/>
          </p:cNvSpPr>
          <p:nvPr/>
        </p:nvSpPr>
        <p:spPr bwMode="auto">
          <a:xfrm>
            <a:off x="1066800" y="1981200"/>
            <a:ext cx="485775" cy="762000"/>
          </a:xfrm>
          <a:prstGeom prst="down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GB"/>
          </a:p>
        </p:txBody>
      </p:sp>
      <p:sp>
        <p:nvSpPr>
          <p:cNvPr id="355358" name="AutoShape 30"/>
          <p:cNvSpPr>
            <a:spLocks noChangeArrowheads="1"/>
          </p:cNvSpPr>
          <p:nvPr/>
        </p:nvSpPr>
        <p:spPr bwMode="auto">
          <a:xfrm>
            <a:off x="1066800" y="4724400"/>
            <a:ext cx="485775" cy="381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0" name="Rectangle 32"/>
          <p:cNvSpPr>
            <a:spLocks noChangeArrowheads="1"/>
          </p:cNvSpPr>
          <p:nvPr/>
        </p:nvSpPr>
        <p:spPr bwMode="auto">
          <a:xfrm>
            <a:off x="0" y="5257800"/>
            <a:ext cx="4357686" cy="1015663"/>
          </a:xfrm>
          <a:prstGeom prst="rect">
            <a:avLst/>
          </a:prstGeom>
          <a:noFill/>
          <a:ln w="9525">
            <a:noFill/>
            <a:miter lim="800000"/>
            <a:headEnd/>
            <a:tailEnd/>
          </a:ln>
          <a:effectLst/>
        </p:spPr>
        <p:txBody>
          <a:bodyPr wrap="square">
            <a:spAutoFit/>
          </a:bodyPr>
          <a:lstStyle/>
          <a:p>
            <a:r>
              <a:rPr lang="en-US" sz="2000" b="0" i="0" dirty="0"/>
              <a:t>Refer patient for </a:t>
            </a:r>
            <a:r>
              <a:rPr lang="en-US" sz="2000" b="0" i="0" dirty="0" smtClean="0"/>
              <a:t>Surgical </a:t>
            </a:r>
          </a:p>
          <a:p>
            <a:r>
              <a:rPr lang="en-US" sz="2000" b="0" i="0" dirty="0" smtClean="0"/>
              <a:t>treatment </a:t>
            </a:r>
            <a:r>
              <a:rPr lang="en-US" sz="2000" b="0" i="0" dirty="0"/>
              <a:t>or </a:t>
            </a:r>
            <a:r>
              <a:rPr lang="en-US" sz="2000" b="0" i="0" dirty="0" err="1"/>
              <a:t>gyne</a:t>
            </a:r>
            <a:r>
              <a:rPr lang="en-US" sz="2000" b="0" i="0" dirty="0" smtClean="0"/>
              <a:t>. </a:t>
            </a:r>
            <a:r>
              <a:rPr lang="en-US" sz="2000" b="0" i="0" dirty="0" err="1" smtClean="0"/>
              <a:t>assesment</a:t>
            </a:r>
            <a:endParaRPr lang="en-US" sz="2000" b="0" i="0" dirty="0"/>
          </a:p>
          <a:p>
            <a:r>
              <a:rPr lang="en-US" sz="2000" b="0" i="0" dirty="0"/>
              <a:t>Start IV fluids to stabilize</a:t>
            </a:r>
          </a:p>
        </p:txBody>
      </p:sp>
      <p:sp>
        <p:nvSpPr>
          <p:cNvPr id="355361" name="AutoShape 33"/>
          <p:cNvSpPr>
            <a:spLocks noChangeArrowheads="1"/>
          </p:cNvSpPr>
          <p:nvPr/>
        </p:nvSpPr>
        <p:spPr bwMode="auto">
          <a:xfrm rot="-2102354">
            <a:off x="3146425" y="2736850"/>
            <a:ext cx="838200" cy="381000"/>
          </a:xfrm>
          <a:prstGeom prst="rightArrow">
            <a:avLst>
              <a:gd name="adj1" fmla="val 50000"/>
              <a:gd name="adj2" fmla="val 5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2" name="Rectangle 34"/>
          <p:cNvSpPr>
            <a:spLocks noChangeArrowheads="1"/>
          </p:cNvSpPr>
          <p:nvPr/>
        </p:nvSpPr>
        <p:spPr bwMode="auto">
          <a:xfrm>
            <a:off x="4191000" y="1524000"/>
            <a:ext cx="4572000" cy="1311275"/>
          </a:xfrm>
          <a:prstGeom prst="rect">
            <a:avLst/>
          </a:prstGeom>
          <a:noFill/>
          <a:ln w="9525">
            <a:noFill/>
            <a:miter lim="800000"/>
            <a:headEnd/>
            <a:tailEnd/>
          </a:ln>
          <a:effectLst/>
        </p:spPr>
        <p:txBody>
          <a:bodyPr>
            <a:spAutoFit/>
          </a:bodyPr>
          <a:lstStyle/>
          <a:p>
            <a:r>
              <a:rPr lang="en-US" sz="2000" b="0" i="0"/>
              <a:t>Cervical excitation </a:t>
            </a:r>
          </a:p>
          <a:p>
            <a:r>
              <a:rPr lang="en-US" sz="2000" b="0" i="0"/>
              <a:t>&amp; tenderness </a:t>
            </a:r>
          </a:p>
          <a:p>
            <a:r>
              <a:rPr lang="en-US" sz="2000" b="0" i="0"/>
              <a:t>Or LA tenderness </a:t>
            </a:r>
          </a:p>
          <a:p>
            <a:r>
              <a:rPr lang="en-US" sz="2000" b="0" i="0"/>
              <a:t>Vaginal D/fever</a:t>
            </a:r>
          </a:p>
        </p:txBody>
      </p:sp>
      <p:sp>
        <p:nvSpPr>
          <p:cNvPr id="355363" name="AutoShape 35"/>
          <p:cNvSpPr>
            <a:spLocks noChangeArrowheads="1"/>
          </p:cNvSpPr>
          <p:nvPr/>
        </p:nvSpPr>
        <p:spPr bwMode="auto">
          <a:xfrm>
            <a:off x="4953000" y="2743200"/>
            <a:ext cx="409575" cy="304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4" name="Rectangle 36"/>
          <p:cNvSpPr>
            <a:spLocks noChangeArrowheads="1"/>
          </p:cNvSpPr>
          <p:nvPr/>
        </p:nvSpPr>
        <p:spPr bwMode="auto">
          <a:xfrm>
            <a:off x="4267200" y="2971800"/>
            <a:ext cx="4572000" cy="701675"/>
          </a:xfrm>
          <a:prstGeom prst="rect">
            <a:avLst/>
          </a:prstGeom>
          <a:noFill/>
          <a:ln w="9525">
            <a:noFill/>
            <a:miter lim="800000"/>
            <a:headEnd/>
            <a:tailEnd/>
          </a:ln>
          <a:effectLst/>
        </p:spPr>
        <p:txBody>
          <a:bodyPr>
            <a:spAutoFit/>
          </a:bodyPr>
          <a:lstStyle/>
          <a:p>
            <a:r>
              <a:rPr lang="en-US" sz="2000" b="0" i="0"/>
              <a:t>Manage as PID</a:t>
            </a:r>
          </a:p>
          <a:p>
            <a:r>
              <a:rPr lang="en-US" sz="2000" b="0" i="0"/>
              <a:t>Review after 3 days</a:t>
            </a:r>
          </a:p>
        </p:txBody>
      </p:sp>
      <p:sp>
        <p:nvSpPr>
          <p:cNvPr id="355365" name="AutoShape 37"/>
          <p:cNvSpPr>
            <a:spLocks noChangeArrowheads="1"/>
          </p:cNvSpPr>
          <p:nvPr/>
        </p:nvSpPr>
        <p:spPr bwMode="auto">
          <a:xfrm>
            <a:off x="4876800" y="3581400"/>
            <a:ext cx="485775" cy="4572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355366" name="Rectangle 38"/>
          <p:cNvSpPr>
            <a:spLocks noChangeArrowheads="1"/>
          </p:cNvSpPr>
          <p:nvPr/>
        </p:nvSpPr>
        <p:spPr bwMode="auto">
          <a:xfrm>
            <a:off x="4267200" y="4038600"/>
            <a:ext cx="2436813" cy="396875"/>
          </a:xfrm>
          <a:prstGeom prst="rect">
            <a:avLst/>
          </a:prstGeom>
          <a:noFill/>
          <a:ln w="9525">
            <a:noFill/>
            <a:miter lim="800000"/>
            <a:headEnd/>
            <a:tailEnd/>
          </a:ln>
          <a:effectLst/>
        </p:spPr>
        <p:txBody>
          <a:bodyPr wrap="none">
            <a:spAutoFit/>
          </a:bodyPr>
          <a:lstStyle/>
          <a:p>
            <a:pPr>
              <a:spcBef>
                <a:spcPct val="30000"/>
              </a:spcBef>
            </a:pPr>
            <a:r>
              <a:rPr lang="en-US" sz="2000" b="0" i="0" dirty="0"/>
              <a:t>Patient has improved?</a:t>
            </a:r>
          </a:p>
        </p:txBody>
      </p:sp>
      <p:sp>
        <p:nvSpPr>
          <p:cNvPr id="355367" name="AutoShape 39"/>
          <p:cNvSpPr>
            <a:spLocks noChangeArrowheads="1"/>
          </p:cNvSpPr>
          <p:nvPr/>
        </p:nvSpPr>
        <p:spPr bwMode="auto">
          <a:xfrm>
            <a:off x="4953000" y="4343400"/>
            <a:ext cx="409575" cy="533400"/>
          </a:xfrm>
          <a:prstGeom prst="downArrow">
            <a:avLst>
              <a:gd name="adj1" fmla="val 50000"/>
              <a:gd name="adj2" fmla="val 32558"/>
            </a:avLst>
          </a:prstGeom>
          <a:solidFill>
            <a:schemeClr val="accent1"/>
          </a:solidFill>
          <a:ln w="9525">
            <a:solidFill>
              <a:schemeClr val="tx1"/>
            </a:solidFill>
            <a:miter lim="800000"/>
            <a:headEnd/>
            <a:tailEnd/>
          </a:ln>
          <a:effectLst/>
        </p:spPr>
        <p:txBody>
          <a:bodyPr wrap="none" anchor="ctr"/>
          <a:lstStyle/>
          <a:p>
            <a:endParaRPr lang="en-GB"/>
          </a:p>
        </p:txBody>
      </p:sp>
      <p:sp>
        <p:nvSpPr>
          <p:cNvPr id="355368" name="Rectangle 40"/>
          <p:cNvSpPr>
            <a:spLocks noChangeArrowheads="1"/>
          </p:cNvSpPr>
          <p:nvPr/>
        </p:nvSpPr>
        <p:spPr bwMode="auto">
          <a:xfrm>
            <a:off x="4429124" y="5029200"/>
            <a:ext cx="3267076" cy="1311275"/>
          </a:xfrm>
          <a:prstGeom prst="rect">
            <a:avLst/>
          </a:prstGeom>
          <a:noFill/>
          <a:ln w="9525">
            <a:noFill/>
            <a:miter lim="800000"/>
            <a:headEnd/>
            <a:tailEnd/>
          </a:ln>
          <a:effectLst/>
        </p:spPr>
        <p:txBody>
          <a:bodyPr wrap="square">
            <a:spAutoFit/>
          </a:bodyPr>
          <a:lstStyle/>
          <a:p>
            <a:r>
              <a:rPr lang="en-US" sz="2000" b="0" i="0" dirty="0"/>
              <a:t>CT RX for PID</a:t>
            </a:r>
          </a:p>
          <a:p>
            <a:r>
              <a:rPr lang="en-US" sz="2000" b="0" i="0" dirty="0"/>
              <a:t>Provide protection</a:t>
            </a:r>
          </a:p>
          <a:p>
            <a:r>
              <a:rPr lang="en-US" sz="2000" b="0" i="0" dirty="0"/>
              <a:t>HIV counseling </a:t>
            </a:r>
          </a:p>
          <a:p>
            <a:r>
              <a:rPr lang="en-US" sz="2000" b="0" i="0" dirty="0"/>
              <a:t>&amp; testing</a:t>
            </a:r>
          </a:p>
        </p:txBody>
      </p:sp>
      <p:sp>
        <p:nvSpPr>
          <p:cNvPr id="355369" name="AutoShape 41"/>
          <p:cNvSpPr>
            <a:spLocks noChangeArrowheads="1"/>
          </p:cNvSpPr>
          <p:nvPr/>
        </p:nvSpPr>
        <p:spPr bwMode="auto">
          <a:xfrm>
            <a:off x="6324600" y="1981200"/>
            <a:ext cx="533400" cy="457200"/>
          </a:xfrm>
          <a:prstGeom prst="rightArrow">
            <a:avLst>
              <a:gd name="adj1" fmla="val 50000"/>
              <a:gd name="adj2" fmla="val 29167"/>
            </a:avLst>
          </a:prstGeom>
          <a:solidFill>
            <a:schemeClr val="accent1"/>
          </a:solidFill>
          <a:ln w="9525">
            <a:solidFill>
              <a:schemeClr val="tx1"/>
            </a:solidFill>
            <a:miter lim="800000"/>
            <a:headEnd/>
            <a:tailEnd/>
          </a:ln>
          <a:effectLst/>
        </p:spPr>
        <p:txBody>
          <a:bodyPr wrap="none" anchor="ctr"/>
          <a:lstStyle/>
          <a:p>
            <a:endParaRPr lang="en-GB"/>
          </a:p>
        </p:txBody>
      </p:sp>
      <p:sp>
        <p:nvSpPr>
          <p:cNvPr id="355371" name="Rectangle 43"/>
          <p:cNvSpPr>
            <a:spLocks noChangeArrowheads="1"/>
          </p:cNvSpPr>
          <p:nvPr/>
        </p:nvSpPr>
        <p:spPr bwMode="auto">
          <a:xfrm>
            <a:off x="6934200" y="2057400"/>
            <a:ext cx="2028825" cy="396875"/>
          </a:xfrm>
          <a:prstGeom prst="rect">
            <a:avLst/>
          </a:prstGeom>
          <a:noFill/>
          <a:ln w="9525">
            <a:noFill/>
            <a:miter lim="800000"/>
            <a:headEnd/>
            <a:tailEnd/>
          </a:ln>
          <a:effectLst/>
        </p:spPr>
        <p:txBody>
          <a:bodyPr wrap="none">
            <a:spAutoFit/>
          </a:bodyPr>
          <a:lstStyle/>
          <a:p>
            <a:r>
              <a:rPr lang="en-US" sz="2000" b="0" i="0"/>
              <a:t>Any other illness?</a:t>
            </a:r>
          </a:p>
        </p:txBody>
      </p:sp>
      <p:sp>
        <p:nvSpPr>
          <p:cNvPr id="355372" name="AutoShape 44"/>
          <p:cNvSpPr>
            <a:spLocks noChangeArrowheads="1"/>
          </p:cNvSpPr>
          <p:nvPr/>
        </p:nvSpPr>
        <p:spPr bwMode="auto">
          <a:xfrm>
            <a:off x="7772400" y="2438400"/>
            <a:ext cx="409575" cy="609600"/>
          </a:xfrm>
          <a:prstGeom prst="downArrow">
            <a:avLst>
              <a:gd name="adj1" fmla="val 50000"/>
              <a:gd name="adj2" fmla="val 37209"/>
            </a:avLst>
          </a:prstGeom>
          <a:solidFill>
            <a:schemeClr val="accent1"/>
          </a:solidFill>
          <a:ln w="9525">
            <a:solidFill>
              <a:schemeClr val="tx1"/>
            </a:solidFill>
            <a:miter lim="800000"/>
            <a:headEnd/>
            <a:tailEnd/>
          </a:ln>
          <a:effectLst/>
        </p:spPr>
        <p:txBody>
          <a:bodyPr wrap="none" anchor="ctr"/>
          <a:lstStyle/>
          <a:p>
            <a:endParaRPr lang="en-GB"/>
          </a:p>
        </p:txBody>
      </p:sp>
      <p:sp>
        <p:nvSpPr>
          <p:cNvPr id="355373" name="Rectangle 45"/>
          <p:cNvSpPr>
            <a:spLocks noChangeArrowheads="1"/>
          </p:cNvSpPr>
          <p:nvPr/>
        </p:nvSpPr>
        <p:spPr bwMode="auto">
          <a:xfrm>
            <a:off x="6699250" y="3048000"/>
            <a:ext cx="2444750" cy="707886"/>
          </a:xfrm>
          <a:prstGeom prst="rect">
            <a:avLst/>
          </a:prstGeom>
          <a:noFill/>
          <a:ln w="9525">
            <a:noFill/>
            <a:miter lim="800000"/>
            <a:headEnd/>
            <a:tailEnd/>
          </a:ln>
          <a:effectLst/>
        </p:spPr>
        <p:txBody>
          <a:bodyPr wrap="square">
            <a:spAutoFit/>
          </a:bodyPr>
          <a:lstStyle/>
          <a:p>
            <a:r>
              <a:rPr lang="en-US" sz="2000" b="0" i="0" dirty="0"/>
              <a:t>Manage as appropriately</a:t>
            </a:r>
          </a:p>
        </p:txBody>
      </p:sp>
      <p:sp>
        <p:nvSpPr>
          <p:cNvPr id="355374" name="AutoShape 46"/>
          <p:cNvSpPr>
            <a:spLocks noChangeArrowheads="1"/>
          </p:cNvSpPr>
          <p:nvPr/>
        </p:nvSpPr>
        <p:spPr bwMode="auto">
          <a:xfrm>
            <a:off x="6629400" y="4038600"/>
            <a:ext cx="762000" cy="485775"/>
          </a:xfrm>
          <a:prstGeom prst="rightArrow">
            <a:avLst>
              <a:gd name="adj1" fmla="val 33333"/>
              <a:gd name="adj2" fmla="val 39281"/>
            </a:avLst>
          </a:prstGeom>
          <a:solidFill>
            <a:schemeClr val="accent1"/>
          </a:solidFill>
          <a:ln w="9525">
            <a:solidFill>
              <a:schemeClr val="tx1"/>
            </a:solidFill>
            <a:miter lim="800000"/>
            <a:headEnd/>
            <a:tailEnd/>
          </a:ln>
          <a:effectLst/>
        </p:spPr>
        <p:txBody>
          <a:bodyPr wrap="none" anchor="ctr"/>
          <a:lstStyle/>
          <a:p>
            <a:endParaRPr lang="en-GB"/>
          </a:p>
        </p:txBody>
      </p:sp>
      <p:sp>
        <p:nvSpPr>
          <p:cNvPr id="355375" name="Rectangle 47"/>
          <p:cNvSpPr>
            <a:spLocks noChangeArrowheads="1"/>
          </p:cNvSpPr>
          <p:nvPr/>
        </p:nvSpPr>
        <p:spPr bwMode="auto">
          <a:xfrm>
            <a:off x="7380288" y="4114800"/>
            <a:ext cx="1763712" cy="420688"/>
          </a:xfrm>
          <a:prstGeom prst="rect">
            <a:avLst/>
          </a:prstGeom>
          <a:noFill/>
          <a:ln w="9525">
            <a:noFill/>
            <a:miter lim="800000"/>
            <a:headEnd/>
            <a:tailEnd/>
          </a:ln>
          <a:effectLst/>
        </p:spPr>
        <p:txBody>
          <a:bodyPr wrap="none">
            <a:spAutoFit/>
          </a:bodyPr>
          <a:lstStyle/>
          <a:p>
            <a:pPr>
              <a:lnSpc>
                <a:spcPct val="90000"/>
              </a:lnSpc>
              <a:spcBef>
                <a:spcPct val="30000"/>
              </a:spcBef>
            </a:pPr>
            <a:r>
              <a:rPr lang="en-US" b="0" i="0" dirty="0"/>
              <a:t>Refer patient</a:t>
            </a:r>
          </a:p>
        </p:txBody>
      </p:sp>
      <p:sp>
        <p:nvSpPr>
          <p:cNvPr id="355376" name="Rectangle 48"/>
          <p:cNvSpPr>
            <a:spLocks noChangeArrowheads="1"/>
          </p:cNvSpPr>
          <p:nvPr/>
        </p:nvSpPr>
        <p:spPr bwMode="auto">
          <a:xfrm>
            <a:off x="1524000" y="46482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5379" name="Rectangle 51"/>
          <p:cNvSpPr>
            <a:spLocks noChangeArrowheads="1"/>
          </p:cNvSpPr>
          <p:nvPr/>
        </p:nvSpPr>
        <p:spPr bwMode="auto">
          <a:xfrm>
            <a:off x="5181600" y="4343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5380" name="AutoShape 52"/>
          <p:cNvSpPr>
            <a:spLocks noChangeArrowheads="1"/>
          </p:cNvSpPr>
          <p:nvPr/>
        </p:nvSpPr>
        <p:spPr bwMode="auto">
          <a:xfrm>
            <a:off x="6629400" y="4038600"/>
            <a:ext cx="762000" cy="485775"/>
          </a:xfrm>
          <a:prstGeom prst="rightArrow">
            <a:avLst>
              <a:gd name="adj1" fmla="val 33333"/>
              <a:gd name="adj2" fmla="val 39281"/>
            </a:avLst>
          </a:prstGeom>
          <a:solidFill>
            <a:schemeClr val="accent1"/>
          </a:solidFill>
          <a:ln w="9525">
            <a:solidFill>
              <a:schemeClr val="tx1"/>
            </a:solidFill>
            <a:miter lim="800000"/>
            <a:headEnd/>
            <a:tailEnd/>
          </a:ln>
          <a:effectLst/>
        </p:spPr>
        <p:txBody>
          <a:bodyPr wrap="none" anchor="ctr"/>
          <a:lstStyle/>
          <a:p>
            <a:pPr algn="ctr">
              <a:spcBef>
                <a:spcPct val="30000"/>
              </a:spcBef>
            </a:pPr>
            <a:r>
              <a:rPr lang="en-US" b="0" i="0" dirty="0">
                <a:solidFill>
                  <a:srgbClr val="FF0000"/>
                </a:solidFill>
              </a:rPr>
              <a:t>NO</a:t>
            </a:r>
          </a:p>
          <a:p>
            <a:pPr algn="ctr"/>
            <a:endParaRPr lang="en-US" dirty="0"/>
          </a:p>
        </p:txBody>
      </p:sp>
      <p:sp>
        <p:nvSpPr>
          <p:cNvPr id="355381" name="Rectangle 53"/>
          <p:cNvSpPr>
            <a:spLocks noChangeArrowheads="1"/>
          </p:cNvSpPr>
          <p:nvPr/>
        </p:nvSpPr>
        <p:spPr bwMode="auto">
          <a:xfrm>
            <a:off x="8001000" y="25146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0" name="Picture 5" descr="PID-pathway of ascendant infectio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4DB9D2C-5D9A-41A5-9B57-31458B98B4FC}" type="slidenum">
              <a:rPr lang="en-US"/>
              <a:pPr/>
              <a:t>56</a:t>
            </a:fld>
            <a:endParaRPr lang="en-US"/>
          </a:p>
        </p:txBody>
      </p:sp>
      <p:sp>
        <p:nvSpPr>
          <p:cNvPr id="179202" name="Rectangle 2"/>
          <p:cNvSpPr>
            <a:spLocks noGrp="1" noChangeArrowheads="1"/>
          </p:cNvSpPr>
          <p:nvPr>
            <p:ph type="title"/>
          </p:nvPr>
        </p:nvSpPr>
        <p:spPr>
          <a:xfrm>
            <a:off x="609600" y="457200"/>
            <a:ext cx="7772400" cy="838200"/>
          </a:xfrm>
        </p:spPr>
        <p:txBody>
          <a:bodyPr/>
          <a:lstStyle/>
          <a:p>
            <a:r>
              <a:rPr lang="en-US" altLang="ja-JP" sz="3200">
                <a:ea typeface="ＭＳ Ｐゴシック" charset="-128"/>
              </a:rPr>
              <a:t>Acute Salpingitis</a:t>
            </a:r>
          </a:p>
        </p:txBody>
      </p:sp>
      <p:sp>
        <p:nvSpPr>
          <p:cNvPr id="179203" name="Rectangle 3"/>
          <p:cNvSpPr>
            <a:spLocks noGrp="1" noChangeArrowheads="1"/>
          </p:cNvSpPr>
          <p:nvPr>
            <p:ph type="body" idx="1"/>
          </p:nvPr>
        </p:nvSpPr>
        <p:spPr/>
        <p:txBody>
          <a:bodyPr/>
          <a:lstStyle/>
          <a:p>
            <a:pPr>
              <a:buFontTx/>
              <a:buNone/>
            </a:pPr>
            <a:r>
              <a:rPr lang="ja-JP" altLang="en-US">
                <a:ea typeface="ＭＳ Ｐゴシック" charset="-128"/>
              </a:rPr>
              <a:t> </a:t>
            </a:r>
          </a:p>
          <a:p>
            <a:pPr>
              <a:buFontTx/>
              <a:buNone/>
            </a:pPr>
            <a:endParaRPr lang="ja-JP" altLang="en-US">
              <a:ea typeface="ＭＳ Ｐゴシック" charset="-128"/>
            </a:endParaRPr>
          </a:p>
          <a:p>
            <a:endParaRPr lang="ja-JP" altLang="en-US">
              <a:ea typeface="ＭＳ Ｐゴシック" charset="-128"/>
            </a:endParaRPr>
          </a:p>
        </p:txBody>
      </p:sp>
      <p:sp>
        <p:nvSpPr>
          <p:cNvPr id="179204" name="Rectangle 4"/>
          <p:cNvSpPr>
            <a:spLocks noChangeArrowheads="1"/>
          </p:cNvSpPr>
          <p:nvPr/>
        </p:nvSpPr>
        <p:spPr bwMode="auto">
          <a:xfrm>
            <a:off x="4298950" y="3017838"/>
            <a:ext cx="9144000" cy="0"/>
          </a:xfrm>
          <a:prstGeom prst="rect">
            <a:avLst/>
          </a:prstGeom>
          <a:noFill/>
          <a:ln w="9525">
            <a:noFill/>
            <a:miter lim="800000"/>
            <a:headEnd/>
            <a:tailEnd/>
          </a:ln>
          <a:effectLst/>
        </p:spPr>
        <p:txBody>
          <a:bodyPr>
            <a:spAutoFit/>
          </a:bodyPr>
          <a:lstStyle/>
          <a:p>
            <a:endParaRPr lang="en-US"/>
          </a:p>
        </p:txBody>
      </p:sp>
      <p:sp>
        <p:nvSpPr>
          <p:cNvPr id="179205" name="AutoShape 5" descr="t-Acute  Salpingitis"/>
          <p:cNvSpPr>
            <a:spLocks noChangeAspect="1" noChangeArrowheads="1"/>
          </p:cNvSpPr>
          <p:nvPr/>
        </p:nvSpPr>
        <p:spPr bwMode="auto">
          <a:xfrm>
            <a:off x="4467225" y="3063875"/>
            <a:ext cx="296863" cy="296863"/>
          </a:xfrm>
          <a:prstGeom prst="rect">
            <a:avLst/>
          </a:prstGeom>
          <a:noFill/>
        </p:spPr>
        <p:txBody>
          <a:bodyPr/>
          <a:lstStyle/>
          <a:p>
            <a:endParaRPr lang="en-US"/>
          </a:p>
        </p:txBody>
      </p:sp>
      <p:pic>
        <p:nvPicPr>
          <p:cNvPr id="179206" name="Picture 6" descr="Acute Salpingitis"/>
          <p:cNvPicPr>
            <a:picLocks noChangeAspect="1" noChangeArrowheads="1"/>
          </p:cNvPicPr>
          <p:nvPr/>
        </p:nvPicPr>
        <p:blipFill>
          <a:blip r:embed="rId3"/>
          <a:srcRect/>
          <a:stretch>
            <a:fillRect/>
          </a:stretch>
        </p:blipFill>
        <p:spPr bwMode="auto">
          <a:xfrm>
            <a:off x="609600" y="1371600"/>
            <a:ext cx="8001000" cy="4627563"/>
          </a:xfrm>
          <a:prstGeom prst="rect">
            <a:avLst/>
          </a:prstGeom>
          <a:noFill/>
        </p:spPr>
      </p:pic>
      <p:sp>
        <p:nvSpPr>
          <p:cNvPr id="179207" name="Text Box 7"/>
          <p:cNvSpPr txBox="1">
            <a:spLocks noChangeArrowheads="1"/>
          </p:cNvSpPr>
          <p:nvPr/>
        </p:nvSpPr>
        <p:spPr bwMode="auto">
          <a:xfrm>
            <a:off x="304800" y="6248400"/>
            <a:ext cx="6424613" cy="396875"/>
          </a:xfrm>
          <a:prstGeom prst="rect">
            <a:avLst/>
          </a:prstGeom>
          <a:noFill/>
          <a:ln w="9525">
            <a:noFill/>
            <a:miter lim="800000"/>
            <a:headEnd/>
            <a:tailEnd/>
          </a:ln>
          <a:effectLst/>
        </p:spPr>
        <p:txBody>
          <a:bodyPr wrap="none">
            <a:spAutoFit/>
          </a:bodyPr>
          <a:lstStyle/>
          <a:p>
            <a:r>
              <a:rPr lang="en-US" altLang="ja-JP" sz="2000" i="1">
                <a:latin typeface="Arial" charset="0"/>
                <a:ea typeface="ＭＳ Ｐゴシック" charset="-128"/>
              </a:rPr>
              <a:t>Source</a:t>
            </a:r>
            <a:r>
              <a:rPr lang="en-US" altLang="ja-JP" sz="2000">
                <a:latin typeface="Arial" charset="0"/>
                <a:ea typeface="ＭＳ Ｐゴシック" charset="-128"/>
              </a:rPr>
              <a:t>: </a:t>
            </a:r>
            <a:r>
              <a:rPr lang="en-US" altLang="ja-JP" sz="2000">
                <a:latin typeface="Arial" charset="0"/>
                <a:ea typeface="ＭＳ Ｐゴシック" charset="-128"/>
                <a:cs typeface="Times New Roman" pitchFamily="18" charset="0"/>
              </a:rPr>
              <a:t>Cincinnati STD/HIV Prevention Training Center</a:t>
            </a:r>
            <a:endParaRPr lang="en-US" altLang="ja-JP" sz="200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dirty="0"/>
              <a:t>Criteria for hospitalization for PID</a:t>
            </a:r>
          </a:p>
        </p:txBody>
      </p:sp>
      <p:sp>
        <p:nvSpPr>
          <p:cNvPr id="403459" name="Rectangle 3"/>
          <p:cNvSpPr>
            <a:spLocks noGrp="1" noChangeArrowheads="1"/>
          </p:cNvSpPr>
          <p:nvPr>
            <p:ph type="body" idx="4294967295"/>
          </p:nvPr>
        </p:nvSpPr>
        <p:spPr>
          <a:xfrm>
            <a:off x="0" y="1428736"/>
            <a:ext cx="8858280" cy="4857784"/>
          </a:xfrm>
        </p:spPr>
        <p:txBody>
          <a:bodyPr>
            <a:normAutofit/>
          </a:bodyPr>
          <a:lstStyle/>
          <a:p>
            <a:pPr eaLnBrk="1" hangingPunct="1">
              <a:lnSpc>
                <a:spcPct val="90000"/>
              </a:lnSpc>
            </a:pPr>
            <a:r>
              <a:rPr lang="en-US" sz="2800" dirty="0"/>
              <a:t>Inability to exclude surgical emergencies (appendicitis, ectopic pregnancy)</a:t>
            </a:r>
          </a:p>
          <a:p>
            <a:pPr eaLnBrk="1" hangingPunct="1">
              <a:lnSpc>
                <a:spcPct val="90000"/>
              </a:lnSpc>
            </a:pPr>
            <a:r>
              <a:rPr lang="en-US" sz="2800" dirty="0"/>
              <a:t>Pregnancy</a:t>
            </a:r>
          </a:p>
          <a:p>
            <a:pPr eaLnBrk="1" hangingPunct="1">
              <a:lnSpc>
                <a:spcPct val="90000"/>
              </a:lnSpc>
            </a:pPr>
            <a:r>
              <a:rPr lang="en-US" sz="2800" dirty="0"/>
              <a:t>Severe illness or high fever</a:t>
            </a:r>
          </a:p>
          <a:p>
            <a:pPr eaLnBrk="1" hangingPunct="1">
              <a:lnSpc>
                <a:spcPct val="90000"/>
              </a:lnSpc>
            </a:pPr>
            <a:r>
              <a:rPr lang="en-US" sz="2800" dirty="0"/>
              <a:t>Inability to tolerate oral therapy</a:t>
            </a:r>
          </a:p>
          <a:p>
            <a:pPr eaLnBrk="1" hangingPunct="1">
              <a:lnSpc>
                <a:spcPct val="90000"/>
              </a:lnSpc>
            </a:pPr>
            <a:r>
              <a:rPr lang="en-US" sz="2800" dirty="0"/>
              <a:t>Inability to return to clinic within 48-72 hrs</a:t>
            </a:r>
          </a:p>
          <a:p>
            <a:pPr eaLnBrk="1" hangingPunct="1">
              <a:lnSpc>
                <a:spcPct val="90000"/>
              </a:lnSpc>
            </a:pPr>
            <a:r>
              <a:rPr lang="en-US" sz="2800" dirty="0"/>
              <a:t>Failure to respond clinically to or tolerate  outpatient therapy within 48-72 hours</a:t>
            </a:r>
          </a:p>
          <a:p>
            <a:pPr eaLnBrk="1" hangingPunct="1">
              <a:lnSpc>
                <a:spcPct val="90000"/>
              </a:lnSpc>
            </a:pPr>
            <a:r>
              <a:rPr lang="en-US" sz="2800" dirty="0"/>
              <a:t>Immunodeficiency (HIV infection with low </a:t>
            </a:r>
            <a:r>
              <a:rPr lang="en-US" sz="2800" dirty="0" err="1"/>
              <a:t>CD4</a:t>
            </a:r>
            <a:r>
              <a:rPr lang="en-US" sz="2800" dirty="0"/>
              <a:t> count)</a:t>
            </a:r>
          </a:p>
          <a:p>
            <a:pPr eaLnBrk="1" hangingPunct="1">
              <a:lnSpc>
                <a:spcPct val="90000"/>
              </a:lnSpc>
            </a:pPr>
            <a:r>
              <a:rPr lang="en-US" sz="2800" dirty="0" err="1"/>
              <a:t>Tubo</a:t>
            </a:r>
            <a:r>
              <a:rPr lang="en-US" sz="2800" dirty="0"/>
              <a:t>-ovarian abscess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0" y="274638"/>
            <a:ext cx="8229600" cy="1143000"/>
          </a:xfrm>
        </p:spPr>
        <p:txBody>
          <a:bodyPr/>
          <a:lstStyle/>
          <a:p>
            <a:pPr eaLnBrk="1" hangingPunct="1"/>
            <a:r>
              <a:rPr lang="en-US" dirty="0"/>
              <a:t>PID outpatient treatment</a:t>
            </a:r>
          </a:p>
        </p:txBody>
      </p:sp>
      <p:sp>
        <p:nvSpPr>
          <p:cNvPr id="405507" name="Rectangle 3"/>
          <p:cNvSpPr>
            <a:spLocks noGrp="1" noChangeArrowheads="1"/>
          </p:cNvSpPr>
          <p:nvPr>
            <p:ph type="body" idx="4294967295"/>
          </p:nvPr>
        </p:nvSpPr>
        <p:spPr>
          <a:xfrm>
            <a:off x="0" y="1357298"/>
            <a:ext cx="8715404" cy="4857784"/>
          </a:xfrm>
        </p:spPr>
        <p:txBody>
          <a:bodyPr>
            <a:normAutofit/>
          </a:bodyPr>
          <a:lstStyle/>
          <a:p>
            <a:pPr eaLnBrk="1" hangingPunct="1"/>
            <a:r>
              <a:rPr lang="en-US" sz="2800" dirty="0"/>
              <a:t>Ceftriaxone </a:t>
            </a:r>
            <a:r>
              <a:rPr lang="en-US" sz="2800" b="1" dirty="0" smtClean="0"/>
              <a:t>OR</a:t>
            </a:r>
            <a:endParaRPr lang="en-US" sz="2800" b="1" dirty="0"/>
          </a:p>
          <a:p>
            <a:pPr eaLnBrk="1" hangingPunct="1"/>
            <a:r>
              <a:rPr lang="en-US" sz="2800" dirty="0" err="1"/>
              <a:t>Cefoxitin</a:t>
            </a:r>
            <a:r>
              <a:rPr lang="en-US" sz="2800" dirty="0"/>
              <a:t> </a:t>
            </a:r>
            <a:r>
              <a:rPr lang="en-US" sz="2800" dirty="0" smtClean="0"/>
              <a:t>plus  </a:t>
            </a:r>
            <a:r>
              <a:rPr lang="en-US" sz="2800" dirty="0" err="1"/>
              <a:t>Probenecid</a:t>
            </a:r>
            <a:r>
              <a:rPr lang="en-US" sz="2800" dirty="0"/>
              <a:t> </a:t>
            </a:r>
            <a:r>
              <a:rPr lang="en-US" sz="2800" b="1" dirty="0" smtClean="0"/>
              <a:t>OR</a:t>
            </a:r>
            <a:endParaRPr lang="en-US" sz="2800" b="1" dirty="0"/>
          </a:p>
          <a:p>
            <a:pPr eaLnBrk="1" hangingPunct="1"/>
            <a:r>
              <a:rPr lang="en-US" sz="2800" dirty="0"/>
              <a:t>Other parenteral third generation cephalosporin (</a:t>
            </a:r>
            <a:r>
              <a:rPr lang="en-US" sz="2800" dirty="0" err="1"/>
              <a:t>ceftizoxime</a:t>
            </a:r>
            <a:r>
              <a:rPr lang="en-US" sz="2800" dirty="0"/>
              <a:t> or </a:t>
            </a:r>
            <a:r>
              <a:rPr lang="en-US" sz="2800" dirty="0" err="1"/>
              <a:t>cefotaxime</a:t>
            </a:r>
            <a:r>
              <a:rPr lang="en-US" sz="2800" dirty="0"/>
              <a:t>)</a:t>
            </a:r>
          </a:p>
          <a:p>
            <a:pPr eaLnBrk="1" hangingPunct="1">
              <a:buNone/>
            </a:pPr>
            <a:r>
              <a:rPr lang="en-US" sz="2800" b="1" dirty="0"/>
              <a:t>PLUS</a:t>
            </a:r>
          </a:p>
          <a:p>
            <a:pPr eaLnBrk="1" hangingPunct="1"/>
            <a:r>
              <a:rPr lang="en-US" sz="2800" dirty="0" smtClean="0"/>
              <a:t>Doxycycline</a:t>
            </a:r>
            <a:endParaRPr lang="en-US" sz="2800" dirty="0"/>
          </a:p>
          <a:p>
            <a:pPr eaLnBrk="1" hangingPunct="1">
              <a:buNone/>
            </a:pPr>
            <a:r>
              <a:rPr lang="en-US" sz="2800" dirty="0"/>
              <a:t>PLUS or MINUS</a:t>
            </a:r>
          </a:p>
          <a:p>
            <a:pPr eaLnBrk="1" hangingPunct="1"/>
            <a:r>
              <a:rPr lang="en-US" sz="2800" dirty="0" err="1" smtClean="0"/>
              <a:t>Metronidazole</a:t>
            </a: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idx="4294967295"/>
          </p:nvPr>
        </p:nvSpPr>
        <p:spPr>
          <a:xfrm>
            <a:off x="0" y="274638"/>
            <a:ext cx="8786842" cy="1143000"/>
          </a:xfrm>
        </p:spPr>
        <p:txBody>
          <a:bodyPr/>
          <a:lstStyle/>
          <a:p>
            <a:pPr eaLnBrk="1" hangingPunct="1"/>
            <a:r>
              <a:rPr lang="en-US" dirty="0"/>
              <a:t>PID Inpatient Treatment</a:t>
            </a:r>
          </a:p>
        </p:txBody>
      </p:sp>
      <p:sp>
        <p:nvSpPr>
          <p:cNvPr id="407555" name="Rectangle 3"/>
          <p:cNvSpPr>
            <a:spLocks noGrp="1" noChangeArrowheads="1"/>
          </p:cNvSpPr>
          <p:nvPr>
            <p:ph type="body" idx="4294967295"/>
          </p:nvPr>
        </p:nvSpPr>
        <p:spPr>
          <a:xfrm>
            <a:off x="0" y="1500174"/>
            <a:ext cx="8858280" cy="4976826"/>
          </a:xfrm>
        </p:spPr>
        <p:txBody>
          <a:bodyPr/>
          <a:lstStyle/>
          <a:p>
            <a:pPr eaLnBrk="1" hangingPunct="1">
              <a:lnSpc>
                <a:spcPct val="90000"/>
              </a:lnSpc>
              <a:buFontTx/>
              <a:buNone/>
            </a:pPr>
            <a:r>
              <a:rPr lang="en-US" u="sng" dirty="0"/>
              <a:t>Recommended:</a:t>
            </a:r>
          </a:p>
          <a:p>
            <a:pPr eaLnBrk="1" hangingPunct="1">
              <a:lnSpc>
                <a:spcPct val="90000"/>
              </a:lnSpc>
            </a:pPr>
            <a:r>
              <a:rPr lang="en-US" dirty="0" err="1" smtClean="0"/>
              <a:t>Cefotetan</a:t>
            </a:r>
            <a:endParaRPr lang="en-US" dirty="0"/>
          </a:p>
          <a:p>
            <a:pPr eaLnBrk="1" hangingPunct="1">
              <a:lnSpc>
                <a:spcPct val="90000"/>
              </a:lnSpc>
            </a:pPr>
            <a:r>
              <a:rPr lang="en-US" dirty="0" smtClean="0"/>
              <a:t>Doxycycline</a:t>
            </a:r>
          </a:p>
          <a:p>
            <a:pPr eaLnBrk="1" hangingPunct="1">
              <a:lnSpc>
                <a:spcPct val="90000"/>
              </a:lnSpc>
              <a:buNone/>
            </a:pPr>
            <a:r>
              <a:rPr lang="en-US" dirty="0" smtClean="0"/>
              <a:t>OR</a:t>
            </a:r>
            <a:endParaRPr lang="en-US" dirty="0"/>
          </a:p>
          <a:p>
            <a:pPr eaLnBrk="1" hangingPunct="1">
              <a:lnSpc>
                <a:spcPct val="90000"/>
              </a:lnSpc>
              <a:buFontTx/>
              <a:buNone/>
            </a:pPr>
            <a:r>
              <a:rPr lang="en-US" u="sng" dirty="0"/>
              <a:t>Recommended:</a:t>
            </a:r>
          </a:p>
          <a:p>
            <a:pPr eaLnBrk="1" hangingPunct="1">
              <a:lnSpc>
                <a:spcPct val="90000"/>
              </a:lnSpc>
            </a:pPr>
            <a:r>
              <a:rPr lang="en-US" dirty="0" err="1" smtClean="0"/>
              <a:t>Clindamycin</a:t>
            </a:r>
            <a:endParaRPr lang="en-US" dirty="0"/>
          </a:p>
          <a:p>
            <a:pPr eaLnBrk="1" hangingPunct="1">
              <a:lnSpc>
                <a:spcPct val="90000"/>
              </a:lnSpc>
            </a:pPr>
            <a:r>
              <a:rPr lang="en-US" dirty="0" smtClean="0"/>
              <a:t>Gentamicin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381000"/>
            <a:ext cx="8229600" cy="6191272"/>
          </a:xfrm>
        </p:spPr>
        <p:txBody>
          <a:bodyPr>
            <a:normAutofit fontScale="85000" lnSpcReduction="10000"/>
          </a:bodyPr>
          <a:lstStyle/>
          <a:p>
            <a:pPr eaLnBrk="1" hangingPunct="1">
              <a:lnSpc>
                <a:spcPct val="90000"/>
              </a:lnSpc>
              <a:buFont typeface="Arial" charset="0"/>
              <a:buNone/>
            </a:pPr>
            <a:r>
              <a:rPr lang="en-GB" sz="3800" b="1" dirty="0" smtClean="0"/>
              <a:t>The commonest pathogens include</a:t>
            </a:r>
            <a:r>
              <a:rPr lang="en-GB" b="1" dirty="0" smtClean="0"/>
              <a:t>: </a:t>
            </a:r>
            <a:endParaRPr lang="sw-KE" b="1" dirty="0" smtClean="0"/>
          </a:p>
          <a:p>
            <a:pPr eaLnBrk="1" hangingPunct="1">
              <a:lnSpc>
                <a:spcPct val="150000"/>
              </a:lnSpc>
            </a:pPr>
            <a:r>
              <a:rPr lang="en-GB" sz="3800" b="1" u="sng" dirty="0" smtClean="0"/>
              <a:t>Bacteria</a:t>
            </a:r>
            <a:r>
              <a:rPr lang="en-GB" sz="3800" dirty="0" smtClean="0"/>
              <a:t>: Chlamydia, Gonococcus, Haemophilus ducreyi, Treponema pallidum</a:t>
            </a:r>
            <a:endParaRPr lang="sw-KE" sz="3800" dirty="0" smtClean="0"/>
          </a:p>
          <a:p>
            <a:pPr eaLnBrk="1" hangingPunct="1">
              <a:lnSpc>
                <a:spcPct val="150000"/>
              </a:lnSpc>
            </a:pPr>
            <a:r>
              <a:rPr lang="en-GB" sz="3800" b="1" u="sng" dirty="0" smtClean="0"/>
              <a:t>Viruses</a:t>
            </a:r>
            <a:r>
              <a:rPr lang="en-GB" sz="3800" dirty="0" smtClean="0"/>
              <a:t>:, Hepatitis B, HIV, HPV (Human Papilloma Virus) genital herpes simplex</a:t>
            </a:r>
            <a:endParaRPr lang="sw-KE" sz="3800" dirty="0" smtClean="0"/>
          </a:p>
          <a:p>
            <a:pPr eaLnBrk="1" hangingPunct="1">
              <a:lnSpc>
                <a:spcPct val="150000"/>
              </a:lnSpc>
            </a:pPr>
            <a:r>
              <a:rPr lang="en-GB" sz="3800" b="1" u="sng" dirty="0" smtClean="0"/>
              <a:t>Protozoa</a:t>
            </a:r>
            <a:r>
              <a:rPr lang="en-GB" sz="3800" dirty="0" smtClean="0"/>
              <a:t>: Trichomonas vaginalis</a:t>
            </a:r>
            <a:endParaRPr lang="sw-KE" sz="3800" dirty="0" smtClean="0"/>
          </a:p>
          <a:p>
            <a:pPr eaLnBrk="1" hangingPunct="1">
              <a:lnSpc>
                <a:spcPct val="150000"/>
              </a:lnSpc>
            </a:pPr>
            <a:r>
              <a:rPr lang="en-GB" sz="3800" b="1" u="sng" dirty="0" smtClean="0"/>
              <a:t>Others</a:t>
            </a:r>
            <a:r>
              <a:rPr lang="en-GB" sz="3800" dirty="0" smtClean="0"/>
              <a:t>: pubic lice</a:t>
            </a:r>
            <a:endParaRPr lang="sw-KE" sz="3800" dirty="0" smtClean="0"/>
          </a:p>
          <a:p>
            <a:pPr eaLnBrk="1" hangingPunct="1">
              <a:lnSpc>
                <a:spcPct val="90000"/>
              </a:lnSpc>
            </a:pPr>
            <a:endParaRPr lang="sw-KE"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idx="4294967295"/>
          </p:nvPr>
        </p:nvSpPr>
        <p:spPr>
          <a:xfrm>
            <a:off x="0" y="274638"/>
            <a:ext cx="8229600" cy="1143000"/>
          </a:xfrm>
        </p:spPr>
        <p:txBody>
          <a:bodyPr/>
          <a:lstStyle/>
          <a:p>
            <a:pPr eaLnBrk="1" hangingPunct="1"/>
            <a:r>
              <a:rPr lang="en-US" dirty="0"/>
              <a:t>PID </a:t>
            </a:r>
            <a:r>
              <a:rPr lang="en-US" dirty="0" err="1"/>
              <a:t>Sequelae</a:t>
            </a:r>
            <a:endParaRPr lang="en-US" dirty="0"/>
          </a:p>
        </p:txBody>
      </p:sp>
      <p:sp>
        <p:nvSpPr>
          <p:cNvPr id="409603" name="Rectangle 3"/>
          <p:cNvSpPr>
            <a:spLocks noGrp="1" noChangeArrowheads="1"/>
          </p:cNvSpPr>
          <p:nvPr>
            <p:ph type="body" idx="4294967295"/>
          </p:nvPr>
        </p:nvSpPr>
        <p:spPr>
          <a:xfrm>
            <a:off x="0" y="1600200"/>
            <a:ext cx="8229600" cy="4525963"/>
          </a:xfrm>
        </p:spPr>
        <p:txBody>
          <a:bodyPr/>
          <a:lstStyle/>
          <a:p>
            <a:pPr eaLnBrk="1" hangingPunct="1"/>
            <a:r>
              <a:rPr lang="en-US"/>
              <a:t>Ectopic pregnancy</a:t>
            </a:r>
          </a:p>
          <a:p>
            <a:pPr lvl="1" eaLnBrk="1" hangingPunct="1"/>
            <a:r>
              <a:rPr lang="en-US"/>
              <a:t>Risk increased 6- to 10-fold</a:t>
            </a:r>
          </a:p>
          <a:p>
            <a:pPr eaLnBrk="1" hangingPunct="1"/>
            <a:r>
              <a:rPr lang="en-US"/>
              <a:t>Infertility</a:t>
            </a:r>
          </a:p>
          <a:p>
            <a:pPr lvl="1" eaLnBrk="1" hangingPunct="1"/>
            <a:r>
              <a:rPr lang="en-US"/>
              <a:t>20% of women after 1 episode</a:t>
            </a:r>
          </a:p>
          <a:p>
            <a:pPr lvl="1" eaLnBrk="1" hangingPunct="1"/>
            <a:r>
              <a:rPr lang="en-US"/>
              <a:t>50% of women after 3 episodes</a:t>
            </a:r>
          </a:p>
          <a:p>
            <a:pPr eaLnBrk="1" hangingPunct="1"/>
            <a:r>
              <a:rPr lang="en-US"/>
              <a:t>Chronic pelvic pain</a:t>
            </a:r>
          </a:p>
          <a:p>
            <a:pPr eaLnBrk="1" hangingPunct="1"/>
            <a:r>
              <a:rPr lang="en-US"/>
              <a:t>Sequelae present in 25% of women with a single episode of symptomatic PID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5" name="Rectangle 5"/>
          <p:cNvSpPr>
            <a:spLocks noChangeArrowheads="1"/>
          </p:cNvSpPr>
          <p:nvPr/>
        </p:nvSpPr>
        <p:spPr bwMode="auto">
          <a:xfrm>
            <a:off x="0" y="201613"/>
            <a:ext cx="3714744" cy="396875"/>
          </a:xfrm>
          <a:prstGeom prst="rect">
            <a:avLst/>
          </a:prstGeom>
          <a:noFill/>
          <a:ln w="9525">
            <a:noFill/>
            <a:miter lim="800000"/>
            <a:headEnd/>
            <a:tailEnd/>
          </a:ln>
          <a:effectLst/>
        </p:spPr>
        <p:txBody>
          <a:bodyPr wrap="square">
            <a:spAutoFit/>
          </a:bodyPr>
          <a:lstStyle/>
          <a:p>
            <a:r>
              <a:rPr lang="en-US" sz="2000" b="1" i="0" dirty="0"/>
              <a:t>PT c/o scrotal pain or swelling</a:t>
            </a:r>
          </a:p>
        </p:txBody>
      </p:sp>
      <p:sp>
        <p:nvSpPr>
          <p:cNvPr id="358406" name="AutoShape 6"/>
          <p:cNvSpPr>
            <a:spLocks noChangeArrowheads="1"/>
          </p:cNvSpPr>
          <p:nvPr/>
        </p:nvSpPr>
        <p:spPr bwMode="auto">
          <a:xfrm>
            <a:off x="1447800" y="6096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07" name="Rectangle 7"/>
          <p:cNvSpPr>
            <a:spLocks noChangeArrowheads="1"/>
          </p:cNvSpPr>
          <p:nvPr/>
        </p:nvSpPr>
        <p:spPr bwMode="auto">
          <a:xfrm>
            <a:off x="457200" y="1371600"/>
            <a:ext cx="2109788" cy="396875"/>
          </a:xfrm>
          <a:prstGeom prst="rect">
            <a:avLst/>
          </a:prstGeom>
          <a:noFill/>
          <a:ln w="9525">
            <a:noFill/>
            <a:miter lim="800000"/>
            <a:headEnd/>
            <a:tailEnd/>
          </a:ln>
          <a:effectLst/>
        </p:spPr>
        <p:txBody>
          <a:bodyPr wrap="none">
            <a:spAutoFit/>
          </a:bodyPr>
          <a:lstStyle/>
          <a:p>
            <a:r>
              <a:rPr lang="en-US" sz="2000" b="0" i="0"/>
              <a:t>Take Hx and exam</a:t>
            </a:r>
          </a:p>
        </p:txBody>
      </p:sp>
      <p:sp>
        <p:nvSpPr>
          <p:cNvPr id="358408" name="AutoShape 8"/>
          <p:cNvSpPr>
            <a:spLocks noChangeArrowheads="1"/>
          </p:cNvSpPr>
          <p:nvPr/>
        </p:nvSpPr>
        <p:spPr bwMode="auto">
          <a:xfrm>
            <a:off x="1371600" y="1905000"/>
            <a:ext cx="485775" cy="609600"/>
          </a:xfrm>
          <a:prstGeom prst="downArrow">
            <a:avLst>
              <a:gd name="adj1" fmla="val 50000"/>
              <a:gd name="adj2" fmla="val 31373"/>
            </a:avLst>
          </a:prstGeom>
          <a:solidFill>
            <a:schemeClr val="accent1"/>
          </a:solidFill>
          <a:ln w="9525">
            <a:solidFill>
              <a:schemeClr val="tx1"/>
            </a:solidFill>
            <a:miter lim="800000"/>
            <a:headEnd/>
            <a:tailEnd/>
          </a:ln>
          <a:effectLst/>
        </p:spPr>
        <p:txBody>
          <a:bodyPr wrap="none" anchor="ctr"/>
          <a:lstStyle/>
          <a:p>
            <a:endParaRPr lang="en-GB"/>
          </a:p>
        </p:txBody>
      </p:sp>
      <p:sp>
        <p:nvSpPr>
          <p:cNvPr id="358409" name="Rectangle 9"/>
          <p:cNvSpPr>
            <a:spLocks noChangeArrowheads="1"/>
          </p:cNvSpPr>
          <p:nvPr/>
        </p:nvSpPr>
        <p:spPr bwMode="auto">
          <a:xfrm>
            <a:off x="0" y="2590800"/>
            <a:ext cx="2697163" cy="396875"/>
          </a:xfrm>
          <a:prstGeom prst="rect">
            <a:avLst/>
          </a:prstGeom>
          <a:noFill/>
          <a:ln w="9525">
            <a:noFill/>
            <a:miter lim="800000"/>
            <a:headEnd/>
            <a:tailEnd/>
          </a:ln>
          <a:effectLst/>
        </p:spPr>
        <p:txBody>
          <a:bodyPr wrap="none">
            <a:spAutoFit/>
          </a:bodyPr>
          <a:lstStyle/>
          <a:p>
            <a:r>
              <a:rPr lang="en-US" sz="2000" b="0" i="0"/>
              <a:t>Swelling/pain confirmed</a:t>
            </a:r>
          </a:p>
        </p:txBody>
      </p:sp>
      <p:sp>
        <p:nvSpPr>
          <p:cNvPr id="358410" name="Rectangle 10"/>
          <p:cNvSpPr>
            <a:spLocks noChangeArrowheads="1"/>
          </p:cNvSpPr>
          <p:nvPr/>
        </p:nvSpPr>
        <p:spPr bwMode="auto">
          <a:xfrm>
            <a:off x="228600" y="3657600"/>
            <a:ext cx="3031599" cy="707886"/>
          </a:xfrm>
          <a:prstGeom prst="rect">
            <a:avLst/>
          </a:prstGeom>
          <a:noFill/>
          <a:ln w="9525">
            <a:noFill/>
            <a:miter lim="800000"/>
            <a:headEnd/>
            <a:tailEnd/>
          </a:ln>
          <a:effectLst/>
        </p:spPr>
        <p:txBody>
          <a:bodyPr wrap="none">
            <a:spAutoFit/>
          </a:bodyPr>
          <a:lstStyle/>
          <a:p>
            <a:r>
              <a:rPr lang="en-US" sz="2000" b="0" i="0" dirty="0"/>
              <a:t>Testis </a:t>
            </a:r>
            <a:r>
              <a:rPr lang="en-US" sz="2000" b="0" i="0" dirty="0" smtClean="0"/>
              <a:t>rotated </a:t>
            </a:r>
            <a:r>
              <a:rPr lang="en-US" sz="2000" b="0" i="0" dirty="0"/>
              <a:t>or </a:t>
            </a:r>
          </a:p>
          <a:p>
            <a:r>
              <a:rPr lang="en-US" sz="2000" b="0" i="0" dirty="0"/>
              <a:t>elevated or Hx of trauma</a:t>
            </a:r>
          </a:p>
        </p:txBody>
      </p:sp>
      <p:sp>
        <p:nvSpPr>
          <p:cNvPr id="358411" name="Rectangle 11"/>
          <p:cNvSpPr>
            <a:spLocks noChangeArrowheads="1"/>
          </p:cNvSpPr>
          <p:nvPr/>
        </p:nvSpPr>
        <p:spPr bwMode="auto">
          <a:xfrm>
            <a:off x="685800" y="5029200"/>
            <a:ext cx="1831975" cy="396875"/>
          </a:xfrm>
          <a:prstGeom prst="rect">
            <a:avLst/>
          </a:prstGeom>
          <a:noFill/>
          <a:ln w="9525">
            <a:noFill/>
            <a:miter lim="800000"/>
            <a:headEnd/>
            <a:tailEnd/>
          </a:ln>
          <a:effectLst/>
        </p:spPr>
        <p:txBody>
          <a:bodyPr wrap="none">
            <a:spAutoFit/>
          </a:bodyPr>
          <a:lstStyle/>
          <a:p>
            <a:r>
              <a:rPr lang="en-US" sz="2000" b="0" i="0"/>
              <a:t>Refer to surgery</a:t>
            </a:r>
          </a:p>
        </p:txBody>
      </p:sp>
      <p:sp>
        <p:nvSpPr>
          <p:cNvPr id="358412" name="AutoShape 12"/>
          <p:cNvSpPr>
            <a:spLocks noChangeArrowheads="1"/>
          </p:cNvSpPr>
          <p:nvPr/>
        </p:nvSpPr>
        <p:spPr bwMode="auto">
          <a:xfrm>
            <a:off x="1371600" y="31242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13" name="AutoShape 13"/>
          <p:cNvSpPr>
            <a:spLocks noChangeArrowheads="1"/>
          </p:cNvSpPr>
          <p:nvPr/>
        </p:nvSpPr>
        <p:spPr bwMode="auto">
          <a:xfrm>
            <a:off x="1371600" y="4267200"/>
            <a:ext cx="485775" cy="762000"/>
          </a:xfrm>
          <a:prstGeom prst="downArrow">
            <a:avLst>
              <a:gd name="adj1" fmla="val 50000"/>
              <a:gd name="adj2" fmla="val 39216"/>
            </a:avLst>
          </a:prstGeom>
          <a:solidFill>
            <a:schemeClr val="accent1"/>
          </a:solidFill>
          <a:ln w="9525">
            <a:solidFill>
              <a:schemeClr val="tx1"/>
            </a:solidFill>
            <a:miter lim="800000"/>
            <a:headEnd/>
            <a:tailEnd/>
          </a:ln>
          <a:effectLst/>
        </p:spPr>
        <p:txBody>
          <a:bodyPr wrap="none" anchor="ctr"/>
          <a:lstStyle/>
          <a:p>
            <a:endParaRPr lang="en-GB"/>
          </a:p>
        </p:txBody>
      </p:sp>
      <p:sp>
        <p:nvSpPr>
          <p:cNvPr id="358414" name="AutoShape 14"/>
          <p:cNvSpPr>
            <a:spLocks noChangeArrowheads="1"/>
          </p:cNvSpPr>
          <p:nvPr/>
        </p:nvSpPr>
        <p:spPr bwMode="auto">
          <a:xfrm>
            <a:off x="2743200" y="2133600"/>
            <a:ext cx="2286000" cy="485775"/>
          </a:xfrm>
          <a:prstGeom prst="rightArrow">
            <a:avLst>
              <a:gd name="adj1" fmla="val 50000"/>
              <a:gd name="adj2" fmla="val 117647"/>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58415" name="Rectangle 15"/>
          <p:cNvSpPr>
            <a:spLocks noChangeArrowheads="1"/>
          </p:cNvSpPr>
          <p:nvPr/>
        </p:nvSpPr>
        <p:spPr bwMode="auto">
          <a:xfrm>
            <a:off x="5029200" y="1600200"/>
            <a:ext cx="4572000" cy="1311275"/>
          </a:xfrm>
          <a:prstGeom prst="rect">
            <a:avLst/>
          </a:prstGeom>
          <a:noFill/>
          <a:ln w="9525">
            <a:noFill/>
            <a:miter lim="800000"/>
            <a:headEnd/>
            <a:tailEnd/>
          </a:ln>
          <a:effectLst/>
        </p:spPr>
        <p:txBody>
          <a:bodyPr>
            <a:spAutoFit/>
          </a:bodyPr>
          <a:lstStyle/>
          <a:p>
            <a:r>
              <a:rPr lang="en-US" sz="2000" b="0" i="0"/>
              <a:t>Reassure PT and educate </a:t>
            </a:r>
          </a:p>
          <a:p>
            <a:r>
              <a:rPr lang="en-US" sz="2000" b="0" i="0"/>
              <a:t>Provide analgesics PRN</a:t>
            </a:r>
          </a:p>
          <a:p>
            <a:r>
              <a:rPr lang="en-US" sz="2000" b="0" i="0"/>
              <a:t>Promote and provide condoms</a:t>
            </a:r>
          </a:p>
          <a:p>
            <a:r>
              <a:rPr lang="en-US" sz="2000" b="0" i="0"/>
              <a:t>HIV counsel/testing</a:t>
            </a:r>
          </a:p>
        </p:txBody>
      </p:sp>
      <p:sp>
        <p:nvSpPr>
          <p:cNvPr id="358417" name="AutoShape 17"/>
          <p:cNvSpPr>
            <a:spLocks noChangeArrowheads="1"/>
          </p:cNvSpPr>
          <p:nvPr/>
        </p:nvSpPr>
        <p:spPr bwMode="auto">
          <a:xfrm>
            <a:off x="2895600" y="3733800"/>
            <a:ext cx="2133600" cy="485775"/>
          </a:xfrm>
          <a:prstGeom prst="rightArrow">
            <a:avLst>
              <a:gd name="adj1" fmla="val 50000"/>
              <a:gd name="adj2" fmla="val 109804"/>
            </a:avLst>
          </a:prstGeom>
          <a:solidFill>
            <a:schemeClr val="accent1"/>
          </a:solidFill>
          <a:ln w="9525">
            <a:solidFill>
              <a:schemeClr val="tx1"/>
            </a:solidFill>
            <a:miter lim="800000"/>
            <a:headEnd/>
            <a:tailEnd/>
          </a:ln>
          <a:effectLst/>
        </p:spPr>
        <p:txBody>
          <a:bodyPr wrap="none" anchor="ctr"/>
          <a:lstStyle/>
          <a:p>
            <a:endParaRPr lang="en-GB"/>
          </a:p>
        </p:txBody>
      </p:sp>
      <p:sp>
        <p:nvSpPr>
          <p:cNvPr id="358418" name="Rectangle 18"/>
          <p:cNvSpPr>
            <a:spLocks noChangeArrowheads="1"/>
          </p:cNvSpPr>
          <p:nvPr/>
        </p:nvSpPr>
        <p:spPr bwMode="auto">
          <a:xfrm>
            <a:off x="5029200" y="3429000"/>
            <a:ext cx="4572000" cy="2225675"/>
          </a:xfrm>
          <a:prstGeom prst="rect">
            <a:avLst/>
          </a:prstGeom>
          <a:noFill/>
          <a:ln w="9525">
            <a:noFill/>
            <a:miter lim="800000"/>
            <a:headEnd/>
            <a:tailEnd/>
          </a:ln>
          <a:effectLst/>
        </p:spPr>
        <p:txBody>
          <a:bodyPr>
            <a:spAutoFit/>
          </a:bodyPr>
          <a:lstStyle/>
          <a:p>
            <a:r>
              <a:rPr lang="en-US" sz="2000" b="0" i="0"/>
              <a:t>Treat for gonorrhoea and chlamydia (epidydimoorchitis)</a:t>
            </a:r>
          </a:p>
          <a:p>
            <a:r>
              <a:rPr lang="en-US" sz="2000" b="0" i="0"/>
              <a:t>Educate and counsel</a:t>
            </a:r>
          </a:p>
          <a:p>
            <a:r>
              <a:rPr lang="en-US" sz="2000" b="0" i="0"/>
              <a:t>Promote and provide condoms</a:t>
            </a:r>
          </a:p>
          <a:p>
            <a:r>
              <a:rPr lang="en-US" sz="2000" b="0" i="0"/>
              <a:t>Partner Mnx.</a:t>
            </a:r>
          </a:p>
          <a:p>
            <a:r>
              <a:rPr lang="en-US" sz="2000" b="0" i="0"/>
              <a:t>HIV counsel/testing</a:t>
            </a:r>
          </a:p>
          <a:p>
            <a:r>
              <a:rPr lang="en-US" sz="2000" b="0" i="0"/>
              <a:t>Review after 7 days</a:t>
            </a:r>
          </a:p>
        </p:txBody>
      </p:sp>
      <p:sp>
        <p:nvSpPr>
          <p:cNvPr id="358420" name="Rectangle 20"/>
          <p:cNvSpPr>
            <a:spLocks noChangeArrowheads="1"/>
          </p:cNvSpPr>
          <p:nvPr/>
        </p:nvSpPr>
        <p:spPr bwMode="auto">
          <a:xfrm>
            <a:off x="1828800" y="4343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58421" name="Rectangle 21"/>
          <p:cNvSpPr>
            <a:spLocks noChangeArrowheads="1"/>
          </p:cNvSpPr>
          <p:nvPr/>
        </p:nvSpPr>
        <p:spPr bwMode="auto">
          <a:xfrm>
            <a:off x="3429000" y="33528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58422" name="Rectangle 22"/>
          <p:cNvSpPr>
            <a:spLocks noChangeArrowheads="1"/>
          </p:cNvSpPr>
          <p:nvPr/>
        </p:nvSpPr>
        <p:spPr bwMode="auto">
          <a:xfrm>
            <a:off x="3505200" y="17526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58423" name="AutoShape 23"/>
          <p:cNvSpPr>
            <a:spLocks noChangeArrowheads="1"/>
          </p:cNvSpPr>
          <p:nvPr/>
        </p:nvSpPr>
        <p:spPr bwMode="auto">
          <a:xfrm>
            <a:off x="1371600" y="3124200"/>
            <a:ext cx="485775" cy="533400"/>
          </a:xfrm>
          <a:prstGeom prst="downArrow">
            <a:avLst>
              <a:gd name="adj1" fmla="val 50000"/>
              <a:gd name="adj2" fmla="val 27451"/>
            </a:avLst>
          </a:prstGeom>
          <a:solidFill>
            <a:schemeClr val="accent1"/>
          </a:solidFill>
          <a:ln w="9525">
            <a:solidFill>
              <a:schemeClr val="tx1"/>
            </a:solidFill>
            <a:miter lim="800000"/>
            <a:headEnd/>
            <a:tailEnd/>
          </a:ln>
          <a:effectLst/>
        </p:spPr>
        <p:txBody>
          <a:bodyPr wrap="none" anchor="ctr"/>
          <a:lstStyle/>
          <a:p>
            <a:endParaRPr lang="en-GB"/>
          </a:p>
        </p:txBody>
      </p:sp>
      <p:sp>
        <p:nvSpPr>
          <p:cNvPr id="358424" name="Rectangle 24"/>
          <p:cNvSpPr>
            <a:spLocks noChangeArrowheads="1"/>
          </p:cNvSpPr>
          <p:nvPr/>
        </p:nvSpPr>
        <p:spPr bwMode="auto">
          <a:xfrm>
            <a:off x="1828800" y="31242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2" name="Rectangle 4"/>
          <p:cNvSpPr>
            <a:spLocks noChangeArrowheads="1"/>
          </p:cNvSpPr>
          <p:nvPr/>
        </p:nvSpPr>
        <p:spPr bwMode="auto">
          <a:xfrm>
            <a:off x="228600" y="277813"/>
            <a:ext cx="5343532" cy="400110"/>
          </a:xfrm>
          <a:prstGeom prst="rect">
            <a:avLst/>
          </a:prstGeom>
          <a:noFill/>
          <a:ln w="9525">
            <a:noFill/>
            <a:miter lim="800000"/>
            <a:headEnd/>
            <a:tailEnd/>
          </a:ln>
          <a:effectLst/>
        </p:spPr>
        <p:txBody>
          <a:bodyPr wrap="square">
            <a:spAutoFit/>
          </a:bodyPr>
          <a:lstStyle/>
          <a:p>
            <a:pPr>
              <a:spcBef>
                <a:spcPct val="30000"/>
              </a:spcBef>
            </a:pPr>
            <a:r>
              <a:rPr lang="en-US" sz="2000" b="1" i="0" dirty="0"/>
              <a:t>Patient complain of inguinal swelling</a:t>
            </a:r>
            <a:r>
              <a:rPr lang="en-US" b="1" dirty="0"/>
              <a:t> </a:t>
            </a:r>
          </a:p>
        </p:txBody>
      </p:sp>
      <p:sp>
        <p:nvSpPr>
          <p:cNvPr id="360453" name="Rectangle 5"/>
          <p:cNvSpPr>
            <a:spLocks noChangeArrowheads="1"/>
          </p:cNvSpPr>
          <p:nvPr/>
        </p:nvSpPr>
        <p:spPr bwMode="auto">
          <a:xfrm>
            <a:off x="228600" y="1676400"/>
            <a:ext cx="2862263" cy="396875"/>
          </a:xfrm>
          <a:prstGeom prst="rect">
            <a:avLst/>
          </a:prstGeom>
          <a:noFill/>
          <a:ln w="9525">
            <a:noFill/>
            <a:miter lim="800000"/>
            <a:headEnd/>
            <a:tailEnd/>
          </a:ln>
          <a:effectLst/>
        </p:spPr>
        <p:txBody>
          <a:bodyPr wrap="none">
            <a:spAutoFit/>
          </a:bodyPr>
          <a:lstStyle/>
          <a:p>
            <a:r>
              <a:rPr lang="en-US" sz="2000" b="0" i="0"/>
              <a:t>Take the checks and exam</a:t>
            </a:r>
          </a:p>
        </p:txBody>
      </p:sp>
      <p:sp>
        <p:nvSpPr>
          <p:cNvPr id="360454" name="Rectangle 6"/>
          <p:cNvSpPr>
            <a:spLocks noChangeArrowheads="1"/>
          </p:cNvSpPr>
          <p:nvPr/>
        </p:nvSpPr>
        <p:spPr bwMode="auto">
          <a:xfrm>
            <a:off x="228600" y="2590800"/>
            <a:ext cx="1949450" cy="701675"/>
          </a:xfrm>
          <a:prstGeom prst="rect">
            <a:avLst/>
          </a:prstGeom>
          <a:noFill/>
          <a:ln w="9525">
            <a:noFill/>
            <a:miter lim="800000"/>
            <a:headEnd/>
            <a:tailEnd/>
          </a:ln>
          <a:effectLst/>
        </p:spPr>
        <p:txBody>
          <a:bodyPr wrap="none">
            <a:spAutoFit/>
          </a:bodyPr>
          <a:lstStyle/>
          <a:p>
            <a:r>
              <a:rPr lang="en-US" sz="2000" b="0" i="0"/>
              <a:t>Inguinal/femoral </a:t>
            </a:r>
          </a:p>
          <a:p>
            <a:r>
              <a:rPr lang="en-US" sz="2000" b="0" i="0"/>
              <a:t>bubos present</a:t>
            </a:r>
          </a:p>
        </p:txBody>
      </p:sp>
      <p:sp>
        <p:nvSpPr>
          <p:cNvPr id="360455" name="Rectangle 7"/>
          <p:cNvSpPr>
            <a:spLocks noChangeArrowheads="1"/>
          </p:cNvSpPr>
          <p:nvPr/>
        </p:nvSpPr>
        <p:spPr bwMode="auto">
          <a:xfrm>
            <a:off x="228600" y="5410200"/>
            <a:ext cx="2293938" cy="396875"/>
          </a:xfrm>
          <a:prstGeom prst="rect">
            <a:avLst/>
          </a:prstGeom>
          <a:noFill/>
          <a:ln w="9525">
            <a:noFill/>
            <a:miter lim="800000"/>
            <a:headEnd/>
            <a:tailEnd/>
          </a:ln>
          <a:effectLst/>
        </p:spPr>
        <p:txBody>
          <a:bodyPr wrap="none">
            <a:spAutoFit/>
          </a:bodyPr>
          <a:lstStyle/>
          <a:p>
            <a:pPr>
              <a:spcBef>
                <a:spcPct val="30000"/>
              </a:spcBef>
            </a:pPr>
            <a:r>
              <a:rPr lang="en-US" sz="2000" b="0" i="0"/>
              <a:t>Use  GUD flowchart</a:t>
            </a:r>
          </a:p>
        </p:txBody>
      </p:sp>
      <p:sp>
        <p:nvSpPr>
          <p:cNvPr id="360456" name="AutoShape 8"/>
          <p:cNvSpPr>
            <a:spLocks noChangeArrowheads="1"/>
          </p:cNvSpPr>
          <p:nvPr/>
        </p:nvSpPr>
        <p:spPr bwMode="auto">
          <a:xfrm>
            <a:off x="914400" y="990600"/>
            <a:ext cx="485775" cy="838200"/>
          </a:xfrm>
          <a:prstGeom prst="down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GB"/>
          </a:p>
        </p:txBody>
      </p:sp>
      <p:sp>
        <p:nvSpPr>
          <p:cNvPr id="360457" name="AutoShape 9"/>
          <p:cNvSpPr>
            <a:spLocks noChangeArrowheads="1"/>
          </p:cNvSpPr>
          <p:nvPr/>
        </p:nvSpPr>
        <p:spPr bwMode="auto">
          <a:xfrm>
            <a:off x="914400" y="1981200"/>
            <a:ext cx="485775" cy="685800"/>
          </a:xfrm>
          <a:prstGeom prst="downArrow">
            <a:avLst>
              <a:gd name="adj1" fmla="val 50000"/>
              <a:gd name="adj2" fmla="val 35294"/>
            </a:avLst>
          </a:prstGeom>
          <a:solidFill>
            <a:schemeClr val="accent1"/>
          </a:solidFill>
          <a:ln w="9525">
            <a:solidFill>
              <a:schemeClr val="tx1"/>
            </a:solidFill>
            <a:miter lim="800000"/>
            <a:headEnd/>
            <a:tailEnd/>
          </a:ln>
          <a:effectLst/>
        </p:spPr>
        <p:txBody>
          <a:bodyPr wrap="none" anchor="ctr"/>
          <a:lstStyle/>
          <a:p>
            <a:endParaRPr lang="en-GB"/>
          </a:p>
        </p:txBody>
      </p:sp>
      <p:sp>
        <p:nvSpPr>
          <p:cNvPr id="360458" name="AutoShape 10"/>
          <p:cNvSpPr>
            <a:spLocks noChangeArrowheads="1"/>
          </p:cNvSpPr>
          <p:nvPr/>
        </p:nvSpPr>
        <p:spPr bwMode="auto">
          <a:xfrm>
            <a:off x="838200" y="4572000"/>
            <a:ext cx="485775" cy="914400"/>
          </a:xfrm>
          <a:prstGeom prst="downArrow">
            <a:avLst>
              <a:gd name="adj1" fmla="val 50000"/>
              <a:gd name="adj2" fmla="val 47059"/>
            </a:avLst>
          </a:prstGeom>
          <a:solidFill>
            <a:schemeClr val="accent1"/>
          </a:solidFill>
          <a:ln w="9525">
            <a:solidFill>
              <a:schemeClr val="tx1"/>
            </a:solidFill>
            <a:miter lim="800000"/>
            <a:headEnd/>
            <a:tailEnd/>
          </a:ln>
          <a:effectLst/>
        </p:spPr>
        <p:txBody>
          <a:bodyPr wrap="none" anchor="ctr"/>
          <a:lstStyle/>
          <a:p>
            <a:endParaRPr lang="en-GB"/>
          </a:p>
        </p:txBody>
      </p:sp>
      <p:sp>
        <p:nvSpPr>
          <p:cNvPr id="360459" name="Rectangle 11"/>
          <p:cNvSpPr>
            <a:spLocks noChangeArrowheads="1"/>
          </p:cNvSpPr>
          <p:nvPr/>
        </p:nvSpPr>
        <p:spPr bwMode="auto">
          <a:xfrm>
            <a:off x="4267200" y="2514600"/>
            <a:ext cx="4572000" cy="701675"/>
          </a:xfrm>
          <a:prstGeom prst="rect">
            <a:avLst/>
          </a:prstGeom>
          <a:noFill/>
          <a:ln w="9525">
            <a:noFill/>
            <a:miter lim="800000"/>
            <a:headEnd/>
            <a:tailEnd/>
          </a:ln>
          <a:effectLst/>
        </p:spPr>
        <p:txBody>
          <a:bodyPr>
            <a:spAutoFit/>
          </a:bodyPr>
          <a:lstStyle/>
          <a:p>
            <a:r>
              <a:rPr lang="en-US" sz="2000" b="0" i="0"/>
              <a:t>Educate,counsel and test for HIV</a:t>
            </a:r>
          </a:p>
          <a:p>
            <a:r>
              <a:rPr lang="en-US" sz="2000" b="0" i="0"/>
              <a:t>Promote use of condoms</a:t>
            </a:r>
          </a:p>
        </p:txBody>
      </p:sp>
      <p:sp>
        <p:nvSpPr>
          <p:cNvPr id="360460" name="AutoShape 12"/>
          <p:cNvSpPr>
            <a:spLocks noChangeArrowheads="1"/>
          </p:cNvSpPr>
          <p:nvPr/>
        </p:nvSpPr>
        <p:spPr bwMode="auto">
          <a:xfrm>
            <a:off x="2133600" y="2590800"/>
            <a:ext cx="2209800" cy="485775"/>
          </a:xfrm>
          <a:prstGeom prst="rightArrow">
            <a:avLst>
              <a:gd name="adj1" fmla="val 50000"/>
              <a:gd name="adj2" fmla="val 113725"/>
            </a:avLst>
          </a:prstGeom>
          <a:solidFill>
            <a:schemeClr val="accent1"/>
          </a:solidFill>
          <a:ln w="9525">
            <a:solidFill>
              <a:schemeClr val="tx1"/>
            </a:solidFill>
            <a:miter lim="800000"/>
            <a:headEnd/>
            <a:tailEnd/>
          </a:ln>
          <a:effectLst/>
        </p:spPr>
        <p:txBody>
          <a:bodyPr wrap="none" anchor="ctr"/>
          <a:lstStyle/>
          <a:p>
            <a:endParaRPr lang="en-GB"/>
          </a:p>
        </p:txBody>
      </p:sp>
      <p:sp>
        <p:nvSpPr>
          <p:cNvPr id="360461" name="Rectangle 13"/>
          <p:cNvSpPr>
            <a:spLocks noChangeArrowheads="1"/>
          </p:cNvSpPr>
          <p:nvPr/>
        </p:nvSpPr>
        <p:spPr bwMode="auto">
          <a:xfrm>
            <a:off x="304800" y="4191000"/>
            <a:ext cx="1754188" cy="396875"/>
          </a:xfrm>
          <a:prstGeom prst="rect">
            <a:avLst/>
          </a:prstGeom>
          <a:noFill/>
          <a:ln w="9525">
            <a:noFill/>
            <a:miter lim="800000"/>
            <a:headEnd/>
            <a:tailEnd/>
          </a:ln>
          <a:effectLst/>
        </p:spPr>
        <p:txBody>
          <a:bodyPr wrap="none">
            <a:spAutoFit/>
          </a:bodyPr>
          <a:lstStyle/>
          <a:p>
            <a:pPr>
              <a:spcBef>
                <a:spcPct val="30000"/>
              </a:spcBef>
            </a:pPr>
            <a:r>
              <a:rPr lang="en-US" sz="2000" b="0" i="0"/>
              <a:t>Ulcers present?</a:t>
            </a:r>
          </a:p>
        </p:txBody>
      </p:sp>
      <p:sp>
        <p:nvSpPr>
          <p:cNvPr id="360462" name="AutoShape 14"/>
          <p:cNvSpPr>
            <a:spLocks noChangeArrowheads="1"/>
          </p:cNvSpPr>
          <p:nvPr/>
        </p:nvSpPr>
        <p:spPr bwMode="auto">
          <a:xfrm>
            <a:off x="838200" y="3276600"/>
            <a:ext cx="485775" cy="838200"/>
          </a:xfrm>
          <a:prstGeom prst="downArrow">
            <a:avLst>
              <a:gd name="adj1" fmla="val 50000"/>
              <a:gd name="adj2" fmla="val 43137"/>
            </a:avLst>
          </a:prstGeom>
          <a:solidFill>
            <a:schemeClr val="accent1"/>
          </a:solidFill>
          <a:ln w="9525">
            <a:solidFill>
              <a:schemeClr val="tx1"/>
            </a:solidFill>
            <a:miter lim="800000"/>
            <a:headEnd/>
            <a:tailEnd/>
          </a:ln>
          <a:effectLst/>
        </p:spPr>
        <p:txBody>
          <a:bodyPr wrap="none" anchor="ctr"/>
          <a:lstStyle/>
          <a:p>
            <a:endParaRPr lang="en-GB"/>
          </a:p>
        </p:txBody>
      </p:sp>
      <p:sp>
        <p:nvSpPr>
          <p:cNvPr id="360463" name="AutoShape 15"/>
          <p:cNvSpPr>
            <a:spLocks noChangeArrowheads="1"/>
          </p:cNvSpPr>
          <p:nvPr/>
        </p:nvSpPr>
        <p:spPr bwMode="auto">
          <a:xfrm>
            <a:off x="2057400" y="4114800"/>
            <a:ext cx="2209800" cy="485775"/>
          </a:xfrm>
          <a:prstGeom prst="rightArrow">
            <a:avLst>
              <a:gd name="adj1" fmla="val 50000"/>
              <a:gd name="adj2" fmla="val 113725"/>
            </a:avLst>
          </a:prstGeom>
          <a:solidFill>
            <a:schemeClr val="accent1"/>
          </a:solidFill>
          <a:ln w="9525">
            <a:solidFill>
              <a:schemeClr val="tx1"/>
            </a:solidFill>
            <a:miter lim="800000"/>
            <a:headEnd/>
            <a:tailEnd/>
          </a:ln>
          <a:effectLst/>
        </p:spPr>
        <p:txBody>
          <a:bodyPr wrap="none" anchor="ctr"/>
          <a:lstStyle/>
          <a:p>
            <a:endParaRPr lang="en-GB"/>
          </a:p>
        </p:txBody>
      </p:sp>
      <p:sp>
        <p:nvSpPr>
          <p:cNvPr id="360464" name="Rectangle 16"/>
          <p:cNvSpPr>
            <a:spLocks noChangeArrowheads="1"/>
          </p:cNvSpPr>
          <p:nvPr/>
        </p:nvSpPr>
        <p:spPr bwMode="auto">
          <a:xfrm>
            <a:off x="4191000" y="3810000"/>
            <a:ext cx="4572000" cy="1920875"/>
          </a:xfrm>
          <a:prstGeom prst="rect">
            <a:avLst/>
          </a:prstGeom>
          <a:noFill/>
          <a:ln w="9525">
            <a:noFill/>
            <a:miter lim="800000"/>
            <a:headEnd/>
            <a:tailEnd/>
          </a:ln>
          <a:effectLst/>
        </p:spPr>
        <p:txBody>
          <a:bodyPr>
            <a:spAutoFit/>
          </a:bodyPr>
          <a:lstStyle/>
          <a:p>
            <a:r>
              <a:rPr lang="en-US" sz="2000" b="0" i="0"/>
              <a:t>Treat for LGV and chancroid</a:t>
            </a:r>
          </a:p>
          <a:p>
            <a:r>
              <a:rPr lang="en-US" sz="2000" b="0" i="0"/>
              <a:t>If flactuant do aspiration</a:t>
            </a:r>
          </a:p>
          <a:p>
            <a:r>
              <a:rPr lang="en-US" sz="2000" b="0" i="0"/>
              <a:t>Partner RX </a:t>
            </a:r>
          </a:p>
          <a:p>
            <a:r>
              <a:rPr lang="en-US" sz="2000" b="0" i="0"/>
              <a:t>Education </a:t>
            </a:r>
          </a:p>
          <a:p>
            <a:r>
              <a:rPr lang="en-US" sz="2000" b="0" i="0"/>
              <a:t>HIV counsel/testing</a:t>
            </a:r>
          </a:p>
          <a:p>
            <a:r>
              <a:rPr lang="en-US" sz="2000" b="0" i="0"/>
              <a:t>Review after 7days</a:t>
            </a:r>
          </a:p>
        </p:txBody>
      </p:sp>
      <p:sp>
        <p:nvSpPr>
          <p:cNvPr id="360465" name="Rectangle 17"/>
          <p:cNvSpPr>
            <a:spLocks noChangeArrowheads="1"/>
          </p:cNvSpPr>
          <p:nvPr/>
        </p:nvSpPr>
        <p:spPr bwMode="auto">
          <a:xfrm>
            <a:off x="1219200" y="4724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0466" name="Rectangle 18"/>
          <p:cNvSpPr>
            <a:spLocks noChangeArrowheads="1"/>
          </p:cNvSpPr>
          <p:nvPr/>
        </p:nvSpPr>
        <p:spPr bwMode="auto">
          <a:xfrm>
            <a:off x="2819400" y="2209800"/>
            <a:ext cx="625475" cy="457200"/>
          </a:xfrm>
          <a:prstGeom prst="rect">
            <a:avLst/>
          </a:prstGeom>
          <a:noFill/>
          <a:ln w="9525">
            <a:noFill/>
            <a:miter lim="800000"/>
            <a:headEnd/>
            <a:tailEnd/>
          </a:ln>
          <a:effectLst/>
        </p:spPr>
        <p:txBody>
          <a:bodyPr wrap="none">
            <a:spAutoFit/>
          </a:bodyPr>
          <a:lstStyle/>
          <a:p>
            <a:pPr>
              <a:spcBef>
                <a:spcPct val="30000"/>
              </a:spcBef>
            </a:pPr>
            <a:r>
              <a:rPr lang="en-US" b="0" i="0">
                <a:solidFill>
                  <a:srgbClr val="FF0000"/>
                </a:solidFill>
              </a:rPr>
              <a:t>NO</a:t>
            </a:r>
          </a:p>
        </p:txBody>
      </p:sp>
      <p:sp>
        <p:nvSpPr>
          <p:cNvPr id="360467" name="Rectangle 19"/>
          <p:cNvSpPr>
            <a:spLocks noChangeArrowheads="1"/>
          </p:cNvSpPr>
          <p:nvPr/>
        </p:nvSpPr>
        <p:spPr bwMode="auto">
          <a:xfrm>
            <a:off x="1219200" y="3429000"/>
            <a:ext cx="760413" cy="457200"/>
          </a:xfrm>
          <a:prstGeom prst="rect">
            <a:avLst/>
          </a:prstGeom>
          <a:noFill/>
          <a:ln w="9525">
            <a:noFill/>
            <a:miter lim="800000"/>
            <a:headEnd/>
            <a:tailEnd/>
          </a:ln>
          <a:effectLst/>
        </p:spPr>
        <p:txBody>
          <a:bodyPr wrap="none">
            <a:spAutoFit/>
          </a:bodyPr>
          <a:lstStyle/>
          <a:p>
            <a:pPr>
              <a:spcBef>
                <a:spcPct val="30000"/>
              </a:spcBef>
            </a:pPr>
            <a:r>
              <a:rPr lang="en-US" b="0" i="0">
                <a:solidFill>
                  <a:srgbClr val="FF0000"/>
                </a:solidFill>
              </a:rPr>
              <a:t>YES</a:t>
            </a:r>
          </a:p>
        </p:txBody>
      </p:sp>
      <p:sp>
        <p:nvSpPr>
          <p:cNvPr id="360468" name="Rectangle 20"/>
          <p:cNvSpPr>
            <a:spLocks noChangeArrowheads="1"/>
          </p:cNvSpPr>
          <p:nvPr/>
        </p:nvSpPr>
        <p:spPr bwMode="auto">
          <a:xfrm>
            <a:off x="2974975" y="3851275"/>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0" y="0"/>
            <a:ext cx="7772400" cy="381000"/>
          </a:xfrm>
        </p:spPr>
        <p:txBody>
          <a:bodyPr>
            <a:normAutofit fontScale="90000"/>
          </a:bodyPr>
          <a:lstStyle/>
          <a:p>
            <a:r>
              <a:rPr lang="en-US" sz="2000" dirty="0"/>
              <a:t>NEONETAL CONJUCTIVITIS</a:t>
            </a:r>
          </a:p>
        </p:txBody>
      </p:sp>
      <p:sp>
        <p:nvSpPr>
          <p:cNvPr id="362500" name="Rectangle 4"/>
          <p:cNvSpPr>
            <a:spLocks noChangeArrowheads="1"/>
          </p:cNvSpPr>
          <p:nvPr/>
        </p:nvSpPr>
        <p:spPr bwMode="auto">
          <a:xfrm>
            <a:off x="152400" y="430213"/>
            <a:ext cx="2208213" cy="396875"/>
          </a:xfrm>
          <a:prstGeom prst="rect">
            <a:avLst/>
          </a:prstGeom>
          <a:noFill/>
          <a:ln w="9525">
            <a:noFill/>
            <a:miter lim="800000"/>
            <a:headEnd/>
            <a:tailEnd/>
          </a:ln>
          <a:effectLst/>
        </p:spPr>
        <p:txBody>
          <a:bodyPr wrap="none">
            <a:spAutoFit/>
          </a:bodyPr>
          <a:lstStyle/>
          <a:p>
            <a:r>
              <a:rPr lang="en-US" sz="2000" b="0" i="0"/>
              <a:t>Neonate with eye D</a:t>
            </a:r>
          </a:p>
        </p:txBody>
      </p:sp>
      <p:sp>
        <p:nvSpPr>
          <p:cNvPr id="362501" name="Rectangle 5"/>
          <p:cNvSpPr>
            <a:spLocks noChangeArrowheads="1"/>
          </p:cNvSpPr>
          <p:nvPr/>
        </p:nvSpPr>
        <p:spPr bwMode="auto">
          <a:xfrm>
            <a:off x="228600" y="1371600"/>
            <a:ext cx="2166938" cy="396875"/>
          </a:xfrm>
          <a:prstGeom prst="rect">
            <a:avLst/>
          </a:prstGeom>
          <a:noFill/>
          <a:ln w="9525">
            <a:noFill/>
            <a:miter lim="800000"/>
            <a:headEnd/>
            <a:tailEnd/>
          </a:ln>
          <a:effectLst/>
        </p:spPr>
        <p:txBody>
          <a:bodyPr wrap="none">
            <a:spAutoFit/>
          </a:bodyPr>
          <a:lstStyle/>
          <a:p>
            <a:r>
              <a:rPr lang="en-US" sz="2000" b="0" i="0"/>
              <a:t>Take HX and exam</a:t>
            </a:r>
          </a:p>
        </p:txBody>
      </p:sp>
      <p:sp>
        <p:nvSpPr>
          <p:cNvPr id="362502" name="Rectangle 6"/>
          <p:cNvSpPr>
            <a:spLocks noChangeArrowheads="1"/>
          </p:cNvSpPr>
          <p:nvPr/>
        </p:nvSpPr>
        <p:spPr bwMode="auto">
          <a:xfrm>
            <a:off x="152400" y="2286000"/>
            <a:ext cx="4572000" cy="701675"/>
          </a:xfrm>
          <a:prstGeom prst="rect">
            <a:avLst/>
          </a:prstGeom>
          <a:noFill/>
          <a:ln w="9525">
            <a:noFill/>
            <a:miter lim="800000"/>
            <a:headEnd/>
            <a:tailEnd/>
          </a:ln>
          <a:effectLst/>
        </p:spPr>
        <p:txBody>
          <a:bodyPr>
            <a:spAutoFit/>
          </a:bodyPr>
          <a:lstStyle/>
          <a:p>
            <a:r>
              <a:rPr lang="en-US" sz="2000" b="0" i="0"/>
              <a:t>Bilateral or unilateral swollen eyelids</a:t>
            </a:r>
          </a:p>
          <a:p>
            <a:r>
              <a:rPr lang="en-US" sz="2000" b="0" i="0"/>
              <a:t>With purulent D</a:t>
            </a:r>
          </a:p>
        </p:txBody>
      </p:sp>
      <p:sp>
        <p:nvSpPr>
          <p:cNvPr id="362503" name="Rectangle 7"/>
          <p:cNvSpPr>
            <a:spLocks noChangeArrowheads="1"/>
          </p:cNvSpPr>
          <p:nvPr/>
        </p:nvSpPr>
        <p:spPr bwMode="auto">
          <a:xfrm>
            <a:off x="0" y="3505200"/>
            <a:ext cx="4572000" cy="1311275"/>
          </a:xfrm>
          <a:prstGeom prst="rect">
            <a:avLst/>
          </a:prstGeom>
          <a:noFill/>
          <a:ln w="9525">
            <a:noFill/>
            <a:miter lim="800000"/>
            <a:headEnd/>
            <a:tailEnd/>
          </a:ln>
          <a:effectLst/>
        </p:spPr>
        <p:txBody>
          <a:bodyPr>
            <a:spAutoFit/>
          </a:bodyPr>
          <a:lstStyle/>
          <a:p>
            <a:r>
              <a:rPr lang="en-US" sz="2000" b="0" i="0"/>
              <a:t>Treat for gonorrhoea and chlamydia </a:t>
            </a:r>
          </a:p>
          <a:p>
            <a:r>
              <a:rPr lang="en-US" sz="2000" b="0" i="0"/>
              <a:t>Treat mother and partner for G&amp;C </a:t>
            </a:r>
          </a:p>
          <a:p>
            <a:r>
              <a:rPr lang="en-US" sz="2000" b="0" i="0"/>
              <a:t>Educate mother </a:t>
            </a:r>
          </a:p>
          <a:p>
            <a:r>
              <a:rPr lang="en-US" sz="2000" b="0" i="0"/>
              <a:t>Return in 3 days</a:t>
            </a:r>
            <a:r>
              <a:rPr lang="en-US" sz="2000"/>
              <a:t> </a:t>
            </a:r>
          </a:p>
        </p:txBody>
      </p:sp>
      <p:sp>
        <p:nvSpPr>
          <p:cNvPr id="362504" name="Rectangle 8"/>
          <p:cNvSpPr>
            <a:spLocks noChangeArrowheads="1"/>
          </p:cNvSpPr>
          <p:nvPr/>
        </p:nvSpPr>
        <p:spPr bwMode="auto">
          <a:xfrm>
            <a:off x="457200" y="5257800"/>
            <a:ext cx="1282700" cy="396875"/>
          </a:xfrm>
          <a:prstGeom prst="rect">
            <a:avLst/>
          </a:prstGeom>
          <a:noFill/>
          <a:ln w="9525">
            <a:noFill/>
            <a:miter lim="800000"/>
            <a:headEnd/>
            <a:tailEnd/>
          </a:ln>
          <a:effectLst/>
        </p:spPr>
        <p:txBody>
          <a:bodyPr wrap="none">
            <a:spAutoFit/>
          </a:bodyPr>
          <a:lstStyle/>
          <a:p>
            <a:pPr>
              <a:spcBef>
                <a:spcPct val="30000"/>
              </a:spcBef>
            </a:pPr>
            <a:r>
              <a:rPr lang="en-US" sz="2000" b="0" i="0"/>
              <a:t>Improved?</a:t>
            </a:r>
          </a:p>
        </p:txBody>
      </p:sp>
      <p:sp>
        <p:nvSpPr>
          <p:cNvPr id="362505" name="Rectangle 9"/>
          <p:cNvSpPr>
            <a:spLocks noChangeArrowheads="1"/>
          </p:cNvSpPr>
          <p:nvPr/>
        </p:nvSpPr>
        <p:spPr bwMode="auto">
          <a:xfrm>
            <a:off x="457200" y="6172200"/>
            <a:ext cx="2614602" cy="369332"/>
          </a:xfrm>
          <a:prstGeom prst="rect">
            <a:avLst/>
          </a:prstGeom>
          <a:noFill/>
          <a:ln w="9525">
            <a:noFill/>
            <a:miter lim="800000"/>
            <a:headEnd/>
            <a:tailEnd/>
          </a:ln>
          <a:effectLst/>
        </p:spPr>
        <p:txBody>
          <a:bodyPr wrap="square">
            <a:spAutoFit/>
          </a:bodyPr>
          <a:lstStyle/>
          <a:p>
            <a:r>
              <a:rPr lang="en-US" b="0" i="0" dirty="0"/>
              <a:t>CT RX</a:t>
            </a:r>
          </a:p>
        </p:txBody>
      </p:sp>
      <p:sp>
        <p:nvSpPr>
          <p:cNvPr id="362506" name="AutoShape 10"/>
          <p:cNvSpPr>
            <a:spLocks noChangeArrowheads="1"/>
          </p:cNvSpPr>
          <p:nvPr/>
        </p:nvSpPr>
        <p:spPr bwMode="auto">
          <a:xfrm>
            <a:off x="914400" y="7620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7" name="AutoShape 11"/>
          <p:cNvSpPr>
            <a:spLocks noChangeArrowheads="1"/>
          </p:cNvSpPr>
          <p:nvPr/>
        </p:nvSpPr>
        <p:spPr bwMode="auto">
          <a:xfrm>
            <a:off x="838200" y="5562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8" name="AutoShape 12"/>
          <p:cNvSpPr>
            <a:spLocks noChangeArrowheads="1"/>
          </p:cNvSpPr>
          <p:nvPr/>
        </p:nvSpPr>
        <p:spPr bwMode="auto">
          <a:xfrm>
            <a:off x="838200" y="47244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09" name="AutoShape 13"/>
          <p:cNvSpPr>
            <a:spLocks noChangeArrowheads="1"/>
          </p:cNvSpPr>
          <p:nvPr/>
        </p:nvSpPr>
        <p:spPr bwMode="auto">
          <a:xfrm>
            <a:off x="914400" y="2895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10" name="AutoShape 14"/>
          <p:cNvSpPr>
            <a:spLocks noChangeArrowheads="1"/>
          </p:cNvSpPr>
          <p:nvPr/>
        </p:nvSpPr>
        <p:spPr bwMode="auto">
          <a:xfrm>
            <a:off x="914400" y="1752600"/>
            <a:ext cx="485775" cy="671513"/>
          </a:xfrm>
          <a:prstGeom prst="downArrow">
            <a:avLst>
              <a:gd name="adj1" fmla="val 50000"/>
              <a:gd name="adj2" fmla="val 34559"/>
            </a:avLst>
          </a:prstGeom>
          <a:solidFill>
            <a:schemeClr val="accent1"/>
          </a:solidFill>
          <a:ln w="9525">
            <a:solidFill>
              <a:schemeClr val="tx1"/>
            </a:solidFill>
            <a:miter lim="800000"/>
            <a:headEnd/>
            <a:tailEnd/>
          </a:ln>
          <a:effectLst/>
        </p:spPr>
        <p:txBody>
          <a:bodyPr wrap="none" anchor="ctr"/>
          <a:lstStyle/>
          <a:p>
            <a:endParaRPr lang="en-GB"/>
          </a:p>
        </p:txBody>
      </p:sp>
      <p:sp>
        <p:nvSpPr>
          <p:cNvPr id="362511" name="AutoShape 15"/>
          <p:cNvSpPr>
            <a:spLocks noChangeArrowheads="1"/>
          </p:cNvSpPr>
          <p:nvPr/>
        </p:nvSpPr>
        <p:spPr bwMode="auto">
          <a:xfrm>
            <a:off x="4500562" y="2209800"/>
            <a:ext cx="1062038" cy="485775"/>
          </a:xfrm>
          <a:prstGeom prst="rightArrow">
            <a:avLst>
              <a:gd name="adj1" fmla="val 50000"/>
              <a:gd name="adj2" fmla="val 70588"/>
            </a:avLst>
          </a:prstGeom>
          <a:solidFill>
            <a:schemeClr val="accent1"/>
          </a:solidFill>
          <a:ln w="9525">
            <a:solidFill>
              <a:schemeClr val="tx1"/>
            </a:solidFill>
            <a:miter lim="800000"/>
            <a:headEnd/>
            <a:tailEnd/>
          </a:ln>
          <a:effectLst/>
        </p:spPr>
        <p:txBody>
          <a:bodyPr wrap="none" anchor="ctr"/>
          <a:lstStyle/>
          <a:p>
            <a:endParaRPr lang="en-GB"/>
          </a:p>
        </p:txBody>
      </p:sp>
      <p:sp>
        <p:nvSpPr>
          <p:cNvPr id="362512" name="Rectangle 16"/>
          <p:cNvSpPr>
            <a:spLocks noChangeArrowheads="1"/>
          </p:cNvSpPr>
          <p:nvPr/>
        </p:nvSpPr>
        <p:spPr bwMode="auto">
          <a:xfrm>
            <a:off x="5638800" y="2209800"/>
            <a:ext cx="4572000" cy="701675"/>
          </a:xfrm>
          <a:prstGeom prst="rect">
            <a:avLst/>
          </a:prstGeom>
          <a:noFill/>
          <a:ln w="9525">
            <a:noFill/>
            <a:miter lim="800000"/>
            <a:headEnd/>
            <a:tailEnd/>
          </a:ln>
          <a:effectLst/>
        </p:spPr>
        <p:txBody>
          <a:bodyPr>
            <a:spAutoFit/>
          </a:bodyPr>
          <a:lstStyle/>
          <a:p>
            <a:r>
              <a:rPr lang="en-US" sz="2000" b="0" i="0"/>
              <a:t>Reassure mother</a:t>
            </a:r>
          </a:p>
          <a:p>
            <a:r>
              <a:rPr lang="en-US" sz="2000" b="0" i="0"/>
              <a:t>TCA PRN</a:t>
            </a:r>
            <a:r>
              <a:rPr lang="en-US" sz="2000"/>
              <a:t> </a:t>
            </a:r>
          </a:p>
        </p:txBody>
      </p:sp>
      <p:sp>
        <p:nvSpPr>
          <p:cNvPr id="362513" name="AutoShape 17"/>
          <p:cNvSpPr>
            <a:spLocks noChangeArrowheads="1"/>
          </p:cNvSpPr>
          <p:nvPr/>
        </p:nvSpPr>
        <p:spPr bwMode="auto">
          <a:xfrm>
            <a:off x="1905000" y="5181600"/>
            <a:ext cx="1371600" cy="485775"/>
          </a:xfrm>
          <a:prstGeom prst="rightArrow">
            <a:avLst>
              <a:gd name="adj1" fmla="val 50000"/>
              <a:gd name="adj2" fmla="val 70588"/>
            </a:avLst>
          </a:prstGeom>
          <a:solidFill>
            <a:schemeClr val="accent1"/>
          </a:solidFill>
          <a:ln w="9525">
            <a:solidFill>
              <a:schemeClr val="tx1"/>
            </a:solidFill>
            <a:miter lim="800000"/>
            <a:headEnd/>
            <a:tailEnd/>
          </a:ln>
          <a:effectLst/>
        </p:spPr>
        <p:txBody>
          <a:bodyPr wrap="none" anchor="ctr"/>
          <a:lstStyle/>
          <a:p>
            <a:endParaRPr lang="en-GB"/>
          </a:p>
        </p:txBody>
      </p:sp>
      <p:sp>
        <p:nvSpPr>
          <p:cNvPr id="362514" name="Rectangle 18"/>
          <p:cNvSpPr>
            <a:spLocks noChangeArrowheads="1"/>
          </p:cNvSpPr>
          <p:nvPr/>
        </p:nvSpPr>
        <p:spPr bwMode="auto">
          <a:xfrm>
            <a:off x="3276600" y="5105400"/>
            <a:ext cx="1301750" cy="457200"/>
          </a:xfrm>
          <a:prstGeom prst="rect">
            <a:avLst/>
          </a:prstGeom>
          <a:noFill/>
          <a:ln w="9525">
            <a:noFill/>
            <a:miter lim="800000"/>
            <a:headEnd/>
            <a:tailEnd/>
          </a:ln>
          <a:effectLst/>
        </p:spPr>
        <p:txBody>
          <a:bodyPr wrap="none">
            <a:spAutoFit/>
          </a:bodyPr>
          <a:lstStyle/>
          <a:p>
            <a:pPr>
              <a:spcBef>
                <a:spcPct val="30000"/>
              </a:spcBef>
            </a:pPr>
            <a:r>
              <a:rPr lang="en-US" b="0" i="0"/>
              <a:t>REFFER</a:t>
            </a:r>
          </a:p>
        </p:txBody>
      </p:sp>
      <p:sp>
        <p:nvSpPr>
          <p:cNvPr id="362515" name="Rectangle 19"/>
          <p:cNvSpPr>
            <a:spLocks noChangeArrowheads="1"/>
          </p:cNvSpPr>
          <p:nvPr/>
        </p:nvSpPr>
        <p:spPr bwMode="auto">
          <a:xfrm>
            <a:off x="1066800" y="56388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2516" name="Rectangle 20"/>
          <p:cNvSpPr>
            <a:spLocks noChangeArrowheads="1"/>
          </p:cNvSpPr>
          <p:nvPr/>
        </p:nvSpPr>
        <p:spPr bwMode="auto">
          <a:xfrm>
            <a:off x="1219200" y="4724400"/>
            <a:ext cx="760413" cy="457200"/>
          </a:xfrm>
          <a:prstGeom prst="rect">
            <a:avLst/>
          </a:prstGeom>
          <a:noFill/>
          <a:ln w="9525">
            <a:noFill/>
            <a:miter lim="800000"/>
            <a:headEnd/>
            <a:tailEnd/>
          </a:ln>
          <a:effectLst/>
        </p:spPr>
        <p:txBody>
          <a:bodyPr wrap="none">
            <a:spAutoFit/>
          </a:bodyPr>
          <a:lstStyle/>
          <a:p>
            <a:r>
              <a:rPr lang="en-US" b="0" i="0">
                <a:solidFill>
                  <a:srgbClr val="FF0000"/>
                </a:solidFill>
              </a:rPr>
              <a:t>YES</a:t>
            </a:r>
          </a:p>
        </p:txBody>
      </p:sp>
      <p:sp>
        <p:nvSpPr>
          <p:cNvPr id="362518" name="Rectangle 22"/>
          <p:cNvSpPr>
            <a:spLocks noChangeArrowheads="1"/>
          </p:cNvSpPr>
          <p:nvPr/>
        </p:nvSpPr>
        <p:spPr bwMode="auto">
          <a:xfrm>
            <a:off x="2057400" y="48768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
        <p:nvSpPr>
          <p:cNvPr id="362520" name="Rectangle 24"/>
          <p:cNvSpPr>
            <a:spLocks noChangeArrowheads="1"/>
          </p:cNvSpPr>
          <p:nvPr/>
        </p:nvSpPr>
        <p:spPr bwMode="auto">
          <a:xfrm>
            <a:off x="1371600" y="2971800"/>
            <a:ext cx="2895600" cy="457200"/>
          </a:xfrm>
          <a:prstGeom prst="rect">
            <a:avLst/>
          </a:prstGeom>
          <a:noFill/>
          <a:ln w="9525">
            <a:noFill/>
            <a:miter lim="800000"/>
            <a:headEnd/>
            <a:tailEnd/>
          </a:ln>
          <a:effectLst/>
        </p:spPr>
        <p:txBody>
          <a:bodyPr>
            <a:spAutoFit/>
          </a:bodyPr>
          <a:lstStyle/>
          <a:p>
            <a:r>
              <a:rPr lang="en-US" b="0" i="0" dirty="0">
                <a:solidFill>
                  <a:srgbClr val="FF0000"/>
                </a:solidFill>
              </a:rPr>
              <a:t>YES</a:t>
            </a:r>
          </a:p>
        </p:txBody>
      </p:sp>
      <p:sp>
        <p:nvSpPr>
          <p:cNvPr id="362522" name="Rectangle 26"/>
          <p:cNvSpPr>
            <a:spLocks noChangeArrowheads="1"/>
          </p:cNvSpPr>
          <p:nvPr/>
        </p:nvSpPr>
        <p:spPr bwMode="auto">
          <a:xfrm>
            <a:off x="4419600" y="1905000"/>
            <a:ext cx="625475" cy="457200"/>
          </a:xfrm>
          <a:prstGeom prst="rect">
            <a:avLst/>
          </a:prstGeom>
          <a:noFill/>
          <a:ln w="9525">
            <a:noFill/>
            <a:miter lim="800000"/>
            <a:headEnd/>
            <a:tailEnd/>
          </a:ln>
          <a:effectLst/>
        </p:spPr>
        <p:txBody>
          <a:bodyPr wrap="none">
            <a:spAutoFit/>
          </a:bodyPr>
          <a:lstStyle/>
          <a:p>
            <a:r>
              <a:rPr lang="en-US" b="0" i="0">
                <a:solidFill>
                  <a:srgbClr val="FF0000"/>
                </a:solidFill>
              </a:rPr>
              <a:t>NO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Lives in skin cells at pubic area, interior areas of vagina, cervix, urethra , penis and anus</a:t>
            </a:r>
          </a:p>
          <a:p>
            <a:r>
              <a:rPr lang="en-US" dirty="0" smtClean="0"/>
              <a:t>Spread through contact</a:t>
            </a:r>
          </a:p>
          <a:p>
            <a:r>
              <a:rPr lang="en-US" dirty="0" smtClean="0"/>
              <a:t>Once infected, a person is infected for life</a:t>
            </a:r>
          </a:p>
          <a:p>
            <a:r>
              <a:rPr lang="en-US" dirty="0" smtClean="0"/>
              <a:t>Known to cause genital warts-flesh coloured cauliflower like growths on the genitals</a:t>
            </a:r>
          </a:p>
          <a:p>
            <a:r>
              <a:rPr lang="en-US" dirty="0" smtClean="0"/>
              <a:t>Treated with </a:t>
            </a:r>
            <a:r>
              <a:rPr lang="en-US" dirty="0" err="1" smtClean="0"/>
              <a:t>podophyllin</a:t>
            </a:r>
            <a:r>
              <a:rPr lang="en-US" dirty="0" smtClean="0"/>
              <a:t> 10-25% solution once a week</a:t>
            </a:r>
          </a:p>
          <a:p>
            <a:r>
              <a:rPr lang="en-US" dirty="0" smtClean="0"/>
              <a:t>99.7 %cause of cervical cancer</a:t>
            </a:r>
          </a:p>
          <a:p>
            <a:endParaRPr lang="en-US" dirty="0"/>
          </a:p>
        </p:txBody>
      </p:sp>
      <p:sp>
        <p:nvSpPr>
          <p:cNvPr id="3" name="Title 2"/>
          <p:cNvSpPr>
            <a:spLocks noGrp="1"/>
          </p:cNvSpPr>
          <p:nvPr>
            <p:ph type="title"/>
          </p:nvPr>
        </p:nvSpPr>
        <p:spPr/>
        <p:txBody>
          <a:bodyPr/>
          <a:lstStyle/>
          <a:p>
            <a:r>
              <a:rPr lang="en-US" dirty="0" smtClean="0"/>
              <a:t>Human Papilloma virus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812800"/>
            <a:ext cx="8229600" cy="608013"/>
          </a:xfrm>
        </p:spPr>
        <p:txBody>
          <a:bodyPr>
            <a:normAutofit fontScale="90000"/>
          </a:bodyPr>
          <a:lstStyle/>
          <a:p>
            <a:r>
              <a:rPr lang="en-US"/>
              <a:t>Genital Warts in a Male</a:t>
            </a:r>
          </a:p>
        </p:txBody>
      </p:sp>
      <p:sp>
        <p:nvSpPr>
          <p:cNvPr id="26627" name="Rectangle 3"/>
          <p:cNvSpPr>
            <a:spLocks noChangeArrowheads="1"/>
          </p:cNvSpPr>
          <p:nvPr/>
        </p:nvSpPr>
        <p:spPr bwMode="auto">
          <a:xfrm>
            <a:off x="4329113" y="3017838"/>
            <a:ext cx="9144000" cy="0"/>
          </a:xfrm>
          <a:prstGeom prst="rect">
            <a:avLst/>
          </a:prstGeom>
          <a:noFill/>
          <a:ln w="9525">
            <a:noFill/>
            <a:miter lim="800000"/>
            <a:headEnd/>
            <a:tailEnd/>
          </a:ln>
          <a:effectLst/>
        </p:spPr>
        <p:txBody>
          <a:bodyPr>
            <a:spAutoFit/>
          </a:bodyPr>
          <a:lstStyle/>
          <a:p>
            <a:endParaRPr lang="en-US"/>
          </a:p>
        </p:txBody>
      </p:sp>
      <p:sp>
        <p:nvSpPr>
          <p:cNvPr id="26628" name="AutoShape 4" descr="t-Copy of HPV1_991208"/>
          <p:cNvSpPr>
            <a:spLocks noChangeAspect="1" noChangeArrowheads="1"/>
          </p:cNvSpPr>
          <p:nvPr/>
        </p:nvSpPr>
        <p:spPr bwMode="auto">
          <a:xfrm>
            <a:off x="4478338" y="3063875"/>
            <a:ext cx="265112" cy="296863"/>
          </a:xfrm>
          <a:prstGeom prst="rect">
            <a:avLst/>
          </a:prstGeom>
          <a:noFill/>
        </p:spPr>
        <p:txBody>
          <a:bodyPr/>
          <a:lstStyle/>
          <a:p>
            <a:endParaRPr lang="en-US"/>
          </a:p>
        </p:txBody>
      </p:sp>
      <p:pic>
        <p:nvPicPr>
          <p:cNvPr id="26629" name="Picture 5" descr="Genital Warts in a Male"/>
          <p:cNvPicPr>
            <a:picLocks noChangeAspect="1" noChangeArrowheads="1"/>
          </p:cNvPicPr>
          <p:nvPr/>
        </p:nvPicPr>
        <p:blipFill>
          <a:blip r:embed="rId3"/>
          <a:srcRect/>
          <a:stretch>
            <a:fillRect/>
          </a:stretch>
        </p:blipFill>
        <p:spPr bwMode="auto">
          <a:xfrm>
            <a:off x="4638675" y="1905000"/>
            <a:ext cx="4346575" cy="3668713"/>
          </a:xfrm>
          <a:prstGeom prst="rect">
            <a:avLst/>
          </a:prstGeom>
          <a:noFill/>
        </p:spPr>
      </p:pic>
      <p:sp>
        <p:nvSpPr>
          <p:cNvPr id="26630" name="Text Box 6"/>
          <p:cNvSpPr txBox="1">
            <a:spLocks noChangeArrowheads="1"/>
          </p:cNvSpPr>
          <p:nvPr/>
        </p:nvSpPr>
        <p:spPr bwMode="auto">
          <a:xfrm>
            <a:off x="4802188" y="5638800"/>
            <a:ext cx="4341812" cy="581025"/>
          </a:xfrm>
          <a:prstGeom prst="rect">
            <a:avLst/>
          </a:prstGeom>
          <a:noFill/>
          <a:ln w="9525">
            <a:noFill/>
            <a:miter lim="800000"/>
            <a:headEnd/>
            <a:tailEnd/>
          </a:ln>
          <a:effectLst/>
        </p:spPr>
        <p:txBody>
          <a:bodyPr>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r>
              <a:rPr lang="en-US" sz="1600">
                <a:latin typeface="Tahoma" charset="0"/>
              </a:rPr>
              <a:t> </a:t>
            </a:r>
          </a:p>
        </p:txBody>
      </p:sp>
      <p:pic>
        <p:nvPicPr>
          <p:cNvPr id="26631" name="Picture 7" descr="Genital Warts in a Male"/>
          <p:cNvPicPr>
            <a:picLocks noChangeAspect="1" noChangeArrowheads="1"/>
          </p:cNvPicPr>
          <p:nvPr/>
        </p:nvPicPr>
        <p:blipFill>
          <a:blip r:embed="rId4"/>
          <a:srcRect/>
          <a:stretch>
            <a:fillRect/>
          </a:stretch>
        </p:blipFill>
        <p:spPr bwMode="auto">
          <a:xfrm>
            <a:off x="234950" y="2133600"/>
            <a:ext cx="4403725" cy="2949575"/>
          </a:xfrm>
          <a:prstGeom prst="rect">
            <a:avLst/>
          </a:prstGeom>
          <a:noFill/>
        </p:spPr>
      </p:pic>
      <p:sp>
        <p:nvSpPr>
          <p:cNvPr id="26632" name="Text Box 8"/>
          <p:cNvSpPr txBox="1">
            <a:spLocks noChangeArrowheads="1"/>
          </p:cNvSpPr>
          <p:nvPr/>
        </p:nvSpPr>
        <p:spPr bwMode="auto">
          <a:xfrm>
            <a:off x="95250" y="5237163"/>
            <a:ext cx="4425950" cy="581025"/>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CDC/ NCHSTP/ Division of STD Prevention, </a:t>
            </a:r>
          </a:p>
          <a:p>
            <a:pPr eaLnBrk="1" hangingPunct="1"/>
            <a:r>
              <a:rPr lang="en-US" sz="1600">
                <a:latin typeface="Tahoma" charset="0"/>
              </a:rPr>
              <a:t>STD Clinical Slides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44488"/>
            <a:ext cx="8229600" cy="608012"/>
          </a:xfrm>
        </p:spPr>
        <p:txBody>
          <a:bodyPr>
            <a:normAutofit fontScale="90000"/>
          </a:bodyPr>
          <a:lstStyle/>
          <a:p>
            <a:r>
              <a:rPr lang="en-US"/>
              <a:t>Female Genital Warts</a:t>
            </a:r>
          </a:p>
        </p:txBody>
      </p:sp>
      <p:pic>
        <p:nvPicPr>
          <p:cNvPr id="38915" name="Picture 3" descr="Female Genital Warts"/>
          <p:cNvPicPr>
            <a:picLocks noChangeAspect="1" noChangeArrowheads="1"/>
          </p:cNvPicPr>
          <p:nvPr/>
        </p:nvPicPr>
        <p:blipFill>
          <a:blip r:embed="rId3"/>
          <a:srcRect/>
          <a:stretch>
            <a:fillRect/>
          </a:stretch>
        </p:blipFill>
        <p:spPr bwMode="auto">
          <a:xfrm>
            <a:off x="2633663" y="1600200"/>
            <a:ext cx="3937000" cy="4724400"/>
          </a:xfrm>
          <a:prstGeom prst="rect">
            <a:avLst/>
          </a:prstGeom>
          <a:noFill/>
        </p:spPr>
      </p:pic>
      <p:sp>
        <p:nvSpPr>
          <p:cNvPr id="38916" name="Text Box 4"/>
          <p:cNvSpPr txBox="1">
            <a:spLocks noChangeArrowheads="1"/>
          </p:cNvSpPr>
          <p:nvPr/>
        </p:nvSpPr>
        <p:spPr bwMode="auto">
          <a:xfrm>
            <a:off x="95250" y="6559550"/>
            <a:ext cx="5594350" cy="238125"/>
          </a:xfrm>
          <a:prstGeom prst="rect">
            <a:avLst/>
          </a:prstGeom>
          <a:noFill/>
          <a:ln w="28575">
            <a:noFill/>
            <a:miter lim="800000"/>
            <a:headEnd/>
            <a:tailEnd/>
          </a:ln>
          <a:effectLst/>
        </p:spPr>
        <p:txBody>
          <a:bodyPr>
            <a:spAutoFit/>
          </a:bodyPr>
          <a:lstStyle/>
          <a:p>
            <a:pPr eaLnBrk="1" hangingPunct="1">
              <a:lnSpc>
                <a:spcPct val="60000"/>
              </a:lnSpc>
              <a:spcBef>
                <a:spcPct val="50000"/>
              </a:spcBef>
            </a:pPr>
            <a:r>
              <a:rPr lang="en-US" sz="1600" i="1">
                <a:latin typeface="Tahoma" charset="0"/>
              </a:rPr>
              <a:t>Source</a:t>
            </a:r>
            <a:r>
              <a:rPr lang="en-US" sz="1600">
                <a:latin typeface="Tahoma" charset="0"/>
              </a:rPr>
              <a:t>: CDC/NCHSTP/Division of STD, STD Clinical Slides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2800"/>
            <a:ext cx="8229600" cy="608013"/>
          </a:xfrm>
        </p:spPr>
        <p:txBody>
          <a:bodyPr>
            <a:normAutofit fontScale="90000"/>
          </a:bodyPr>
          <a:lstStyle/>
          <a:p>
            <a:r>
              <a:rPr lang="en-US"/>
              <a:t>HPV Warts on the Thigh</a:t>
            </a:r>
          </a:p>
        </p:txBody>
      </p:sp>
      <p:pic>
        <p:nvPicPr>
          <p:cNvPr id="43011" name="Picture 3" descr="HPV Warts on the Thigh"/>
          <p:cNvPicPr>
            <a:picLocks noChangeAspect="1" noChangeArrowheads="1"/>
          </p:cNvPicPr>
          <p:nvPr/>
        </p:nvPicPr>
        <p:blipFill>
          <a:blip r:embed="rId3"/>
          <a:srcRect l="10201"/>
          <a:stretch>
            <a:fillRect/>
          </a:stretch>
        </p:blipFill>
        <p:spPr bwMode="auto">
          <a:xfrm>
            <a:off x="153988" y="1828800"/>
            <a:ext cx="4037012" cy="3371850"/>
          </a:xfrm>
          <a:prstGeom prst="rect">
            <a:avLst/>
          </a:prstGeom>
          <a:noFill/>
        </p:spPr>
      </p:pic>
      <p:pic>
        <p:nvPicPr>
          <p:cNvPr id="43012" name="Picture 4" descr="HPV Warts on the Thigh"/>
          <p:cNvPicPr>
            <a:picLocks noChangeAspect="1" noChangeArrowheads="1"/>
          </p:cNvPicPr>
          <p:nvPr/>
        </p:nvPicPr>
        <p:blipFill>
          <a:blip r:embed="rId4"/>
          <a:srcRect/>
          <a:stretch>
            <a:fillRect/>
          </a:stretch>
        </p:blipFill>
        <p:spPr bwMode="auto">
          <a:xfrm>
            <a:off x="4090988" y="2197100"/>
            <a:ext cx="4953000" cy="3714750"/>
          </a:xfrm>
          <a:prstGeom prst="rect">
            <a:avLst/>
          </a:prstGeom>
          <a:noFill/>
        </p:spPr>
      </p:pic>
      <p:sp>
        <p:nvSpPr>
          <p:cNvPr id="43013" name="Text Box 5"/>
          <p:cNvSpPr txBox="1">
            <a:spLocks noChangeArrowheads="1"/>
          </p:cNvSpPr>
          <p:nvPr/>
        </p:nvSpPr>
        <p:spPr bwMode="auto">
          <a:xfrm>
            <a:off x="304800" y="6343650"/>
            <a:ext cx="5099050" cy="336550"/>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4175"/>
            <a:ext cx="7772400" cy="762000"/>
          </a:xfrm>
        </p:spPr>
        <p:txBody>
          <a:bodyPr/>
          <a:lstStyle/>
          <a:p>
            <a:r>
              <a:rPr lang="en-US"/>
              <a:t>Perianal Warts</a:t>
            </a:r>
          </a:p>
        </p:txBody>
      </p:sp>
      <p:pic>
        <p:nvPicPr>
          <p:cNvPr id="47107" name="Picture 3" descr="Perianal Wart"/>
          <p:cNvPicPr>
            <a:picLocks noChangeAspect="1" noChangeArrowheads="1"/>
          </p:cNvPicPr>
          <p:nvPr/>
        </p:nvPicPr>
        <p:blipFill>
          <a:blip r:embed="rId3"/>
          <a:srcRect/>
          <a:stretch>
            <a:fillRect/>
          </a:stretch>
        </p:blipFill>
        <p:spPr bwMode="auto">
          <a:xfrm>
            <a:off x="228600" y="1219200"/>
            <a:ext cx="5105400" cy="3829050"/>
          </a:xfrm>
          <a:prstGeom prst="rect">
            <a:avLst/>
          </a:prstGeom>
          <a:noFill/>
        </p:spPr>
      </p:pic>
      <p:pic>
        <p:nvPicPr>
          <p:cNvPr id="47108" name="Picture 4" descr="Perianal Wart"/>
          <p:cNvPicPr>
            <a:picLocks noChangeAspect="1" noChangeArrowheads="1"/>
          </p:cNvPicPr>
          <p:nvPr/>
        </p:nvPicPr>
        <p:blipFill>
          <a:blip r:embed="rId4"/>
          <a:srcRect/>
          <a:stretch>
            <a:fillRect/>
          </a:stretch>
        </p:blipFill>
        <p:spPr bwMode="auto">
          <a:xfrm>
            <a:off x="3810000" y="2209800"/>
            <a:ext cx="5029200" cy="3771900"/>
          </a:xfrm>
          <a:prstGeom prst="rect">
            <a:avLst/>
          </a:prstGeom>
          <a:noFill/>
        </p:spPr>
      </p:pic>
      <p:sp>
        <p:nvSpPr>
          <p:cNvPr id="47109" name="Text Box 5"/>
          <p:cNvSpPr txBox="1">
            <a:spLocks noChangeArrowheads="1"/>
          </p:cNvSpPr>
          <p:nvPr/>
        </p:nvSpPr>
        <p:spPr bwMode="auto">
          <a:xfrm>
            <a:off x="174625" y="6457950"/>
            <a:ext cx="5162550" cy="336550"/>
          </a:xfrm>
          <a:prstGeom prst="rect">
            <a:avLst/>
          </a:prstGeom>
          <a:noFill/>
          <a:ln w="9525">
            <a:noFill/>
            <a:miter lim="800000"/>
            <a:headEnd/>
            <a:tailEnd/>
          </a:ln>
          <a:effectLst/>
        </p:spPr>
        <p:txBody>
          <a:bodyPr wrap="none">
            <a:spAutoFit/>
          </a:bodyPr>
          <a:lstStyle/>
          <a:p>
            <a:pPr eaLnBrk="1" hangingPunct="1"/>
            <a:r>
              <a:rPr lang="en-US" sz="1600" i="1">
                <a:latin typeface="Tahoma" charset="0"/>
              </a:rPr>
              <a:t>Source</a:t>
            </a:r>
            <a:r>
              <a:rPr lang="en-US" sz="1600">
                <a:latin typeface="Tahoma" charset="0"/>
              </a:rPr>
              <a:t>: </a:t>
            </a:r>
            <a:r>
              <a:rPr lang="en-US" sz="1600">
                <a:latin typeface="Tahoma" charset="0"/>
                <a:cs typeface="Tahoma" charset="0"/>
              </a:rPr>
              <a:t>Cincinnati STD/HIV Prevention Training Center</a:t>
            </a:r>
            <a:r>
              <a:rPr lang="en-US" sz="1600">
                <a:latin typeface="Tahoma" charset="0"/>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t>Vaccination</a:t>
            </a:r>
          </a:p>
          <a:p>
            <a:pPr>
              <a:lnSpc>
                <a:spcPct val="200000"/>
              </a:lnSpc>
            </a:pPr>
            <a:r>
              <a:rPr lang="en-US" dirty="0" smtClean="0"/>
              <a:t>Risk reduction</a:t>
            </a:r>
          </a:p>
          <a:p>
            <a:pPr>
              <a:lnSpc>
                <a:spcPct val="200000"/>
              </a:lnSpc>
            </a:pPr>
            <a:r>
              <a:rPr lang="en-US" dirty="0" smtClean="0"/>
              <a:t>Screening-pap smear , VIA/</a:t>
            </a:r>
            <a:r>
              <a:rPr lang="en-US" dirty="0" err="1" smtClean="0"/>
              <a:t>VILI</a:t>
            </a:r>
            <a:r>
              <a:rPr lang="en-US" dirty="0" smtClean="0"/>
              <a:t>, </a:t>
            </a:r>
            <a:r>
              <a:rPr lang="en-US" dirty="0" err="1" smtClean="0"/>
              <a:t>HPV</a:t>
            </a:r>
            <a:r>
              <a:rPr lang="en-US" dirty="0" smtClean="0"/>
              <a:t> DNA test, cytology screening</a:t>
            </a:r>
          </a:p>
          <a:p>
            <a:pPr>
              <a:lnSpc>
                <a:spcPct val="200000"/>
              </a:lnSpc>
              <a:buNone/>
            </a:pPr>
            <a:endParaRPr lang="en-US" dirty="0"/>
          </a:p>
        </p:txBody>
      </p:sp>
      <p:sp>
        <p:nvSpPr>
          <p:cNvPr id="3" name="Title 2"/>
          <p:cNvSpPr>
            <a:spLocks noGrp="1"/>
          </p:cNvSpPr>
          <p:nvPr>
            <p:ph type="title"/>
          </p:nvPr>
        </p:nvSpPr>
        <p:spPr/>
        <p:txBody>
          <a:bodyPr/>
          <a:lstStyle/>
          <a:p>
            <a:r>
              <a:rPr lang="en-US" dirty="0" smtClean="0"/>
              <a:t>Preventing </a:t>
            </a:r>
            <a:r>
              <a:rPr lang="en-US" dirty="0" err="1" smtClean="0"/>
              <a:t>HPV</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90878"/>
          </a:xfrm>
        </p:spPr>
        <p:txBody>
          <a:bodyPr>
            <a:normAutofit fontScale="92500" lnSpcReduction="20000"/>
          </a:bodyPr>
          <a:lstStyle/>
          <a:p>
            <a:r>
              <a:rPr lang="en-US" dirty="0" smtClean="0"/>
              <a:t>Direct sexual contact;    95% of cases</a:t>
            </a:r>
          </a:p>
          <a:p>
            <a:pPr>
              <a:buNone/>
            </a:pPr>
            <a:r>
              <a:rPr lang="en-US" dirty="0" smtClean="0"/>
              <a:t>     Others;</a:t>
            </a:r>
          </a:p>
          <a:p>
            <a:pPr>
              <a:buNone/>
            </a:pPr>
            <a:endParaRPr lang="en-US" dirty="0"/>
          </a:p>
          <a:p>
            <a:r>
              <a:rPr lang="en-US" dirty="0" smtClean="0"/>
              <a:t>Maternal child transmission-(congenital)HIV ,  gonorrhoea,   syphilis</a:t>
            </a:r>
          </a:p>
          <a:p>
            <a:endParaRPr lang="en-US" dirty="0" smtClean="0"/>
          </a:p>
          <a:p>
            <a:r>
              <a:rPr lang="en-US" dirty="0" smtClean="0"/>
              <a:t>Transfusion of blood and blood products.</a:t>
            </a:r>
          </a:p>
          <a:p>
            <a:endParaRPr lang="en-US" dirty="0" smtClean="0"/>
          </a:p>
          <a:p>
            <a:r>
              <a:rPr lang="en-US" dirty="0" smtClean="0"/>
              <a:t>Organ transplants</a:t>
            </a:r>
          </a:p>
          <a:p>
            <a:endParaRPr lang="en-US" dirty="0" smtClean="0"/>
          </a:p>
          <a:p>
            <a:r>
              <a:rPr lang="en-US" dirty="0" smtClean="0"/>
              <a:t>Iatrogenic-needle pricks, health workers to patients and vise versa</a:t>
            </a:r>
          </a:p>
          <a:p>
            <a:endParaRPr lang="en-US" dirty="0" smtClean="0"/>
          </a:p>
        </p:txBody>
      </p:sp>
      <p:sp>
        <p:nvSpPr>
          <p:cNvPr id="2" name="Title 1"/>
          <p:cNvSpPr>
            <a:spLocks noGrp="1"/>
          </p:cNvSpPr>
          <p:nvPr>
            <p:ph type="title"/>
          </p:nvPr>
        </p:nvSpPr>
        <p:spPr/>
        <p:txBody>
          <a:bodyPr/>
          <a:lstStyle/>
          <a:p>
            <a:r>
              <a:rPr lang="en-US" dirty="0" smtClean="0"/>
              <a:t>Routes of transmission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381000"/>
            <a:ext cx="8229600" cy="5745163"/>
          </a:xfrm>
        </p:spPr>
        <p:txBody>
          <a:bodyPr>
            <a:normAutofit/>
          </a:bodyPr>
          <a:lstStyle/>
          <a:p>
            <a:pPr eaLnBrk="1" hangingPunct="1">
              <a:buFont typeface="Arial" charset="0"/>
              <a:buNone/>
            </a:pPr>
            <a:r>
              <a:rPr lang="en-GB" b="1" u="sng" dirty="0" err="1" smtClean="0"/>
              <a:t>SEQUEALAE</a:t>
            </a:r>
            <a:r>
              <a:rPr lang="en-GB" b="1" u="sng" dirty="0" smtClean="0"/>
              <a:t> OF STIs- Adult</a:t>
            </a:r>
            <a:endParaRPr lang="sw-KE" dirty="0" smtClean="0"/>
          </a:p>
          <a:p>
            <a:pPr eaLnBrk="1" hangingPunct="1"/>
            <a:r>
              <a:rPr lang="en-GB" sz="2800" dirty="0" smtClean="0"/>
              <a:t>Pain, discomfort, </a:t>
            </a:r>
          </a:p>
          <a:p>
            <a:pPr eaLnBrk="1" hangingPunct="1"/>
            <a:r>
              <a:rPr lang="en-GB" sz="2800" dirty="0" smtClean="0"/>
              <a:t>Psychological stress</a:t>
            </a:r>
            <a:endParaRPr lang="sw-KE" sz="2800" dirty="0" smtClean="0"/>
          </a:p>
          <a:p>
            <a:pPr eaLnBrk="1" hangingPunct="1"/>
            <a:r>
              <a:rPr lang="en-GB" sz="2800" dirty="0" smtClean="0"/>
              <a:t>Spontaneous abortion</a:t>
            </a:r>
            <a:endParaRPr lang="sw-KE" sz="2800" dirty="0" smtClean="0"/>
          </a:p>
          <a:p>
            <a:pPr eaLnBrk="1" hangingPunct="1"/>
            <a:r>
              <a:rPr lang="en-GB" sz="2800" dirty="0" smtClean="0"/>
              <a:t>Ectopic pregnancy</a:t>
            </a:r>
            <a:endParaRPr lang="sw-KE" sz="2800" dirty="0" smtClean="0"/>
          </a:p>
          <a:p>
            <a:pPr eaLnBrk="1" hangingPunct="1"/>
            <a:r>
              <a:rPr lang="en-GB" sz="2800" dirty="0" err="1" smtClean="0"/>
              <a:t>Epididymitis</a:t>
            </a:r>
            <a:endParaRPr lang="sw-KE" sz="2800" dirty="0" smtClean="0"/>
          </a:p>
          <a:p>
            <a:pPr eaLnBrk="1" hangingPunct="1"/>
            <a:r>
              <a:rPr lang="en-GB" sz="2800" dirty="0" smtClean="0"/>
              <a:t>Pelvic inflammatory disease</a:t>
            </a:r>
            <a:endParaRPr lang="sw-KE" sz="2800" dirty="0" smtClean="0"/>
          </a:p>
          <a:p>
            <a:pPr eaLnBrk="1" hangingPunct="1"/>
            <a:r>
              <a:rPr lang="en-GB" sz="2800" dirty="0" smtClean="0"/>
              <a:t>Infertility-both male and female</a:t>
            </a:r>
            <a:endParaRPr lang="sw-KE" sz="2800" dirty="0" smtClean="0"/>
          </a:p>
          <a:p>
            <a:pPr eaLnBrk="1" hangingPunct="1"/>
            <a:r>
              <a:rPr lang="en-GB" sz="2800" dirty="0" smtClean="0"/>
              <a:t>Chronic pelvic pain</a:t>
            </a:r>
            <a:endParaRPr lang="sw-KE" sz="2800" dirty="0" smtClean="0"/>
          </a:p>
          <a:p>
            <a:pPr eaLnBrk="1" hangingPunct="1"/>
            <a:r>
              <a:rPr lang="en-GB" sz="2800" dirty="0" smtClean="0"/>
              <a:t>Cancers-cervical and liver </a:t>
            </a:r>
            <a:endParaRPr lang="sw-KE" sz="2800" dirty="0" smtClean="0"/>
          </a:p>
          <a:p>
            <a:pPr eaLnBrk="1" hangingPunct="1"/>
            <a:r>
              <a:rPr lang="en-GB" sz="2800" dirty="0" smtClean="0"/>
              <a:t>Death(HIV)</a:t>
            </a:r>
            <a:endParaRPr lang="sw-KE" sz="2800"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228600"/>
            <a:ext cx="8229600" cy="6400800"/>
          </a:xfrm>
        </p:spPr>
        <p:txBody>
          <a:bodyPr/>
          <a:lstStyle/>
          <a:p>
            <a:pPr eaLnBrk="1" hangingPunct="1">
              <a:buFont typeface="Arial" charset="0"/>
              <a:buNone/>
            </a:pPr>
            <a:r>
              <a:rPr lang="en-GB" sz="2800" b="1" u="sng" dirty="0" smtClean="0"/>
              <a:t>Sequelae : Children</a:t>
            </a:r>
            <a:endParaRPr lang="sw-KE" sz="2800" dirty="0" smtClean="0"/>
          </a:p>
          <a:p>
            <a:pPr eaLnBrk="1" hangingPunct="1"/>
            <a:r>
              <a:rPr lang="en-GB" dirty="0" smtClean="0"/>
              <a:t>Prematurity</a:t>
            </a:r>
            <a:endParaRPr lang="sw-KE" dirty="0" smtClean="0"/>
          </a:p>
          <a:p>
            <a:pPr eaLnBrk="1" hangingPunct="1"/>
            <a:r>
              <a:rPr lang="en-GB" dirty="0" smtClean="0"/>
              <a:t>Low birth weights</a:t>
            </a:r>
            <a:endParaRPr lang="sw-KE" dirty="0" smtClean="0"/>
          </a:p>
          <a:p>
            <a:pPr eaLnBrk="1" hangingPunct="1"/>
            <a:r>
              <a:rPr lang="en-GB" dirty="0" smtClean="0"/>
              <a:t>Still births</a:t>
            </a:r>
            <a:endParaRPr lang="sw-KE" dirty="0" smtClean="0"/>
          </a:p>
          <a:p>
            <a:pPr eaLnBrk="1" hangingPunct="1"/>
            <a:r>
              <a:rPr lang="en-GB" dirty="0" smtClean="0"/>
              <a:t>Abortions</a:t>
            </a:r>
            <a:endParaRPr lang="sw-KE" dirty="0" smtClean="0"/>
          </a:p>
          <a:p>
            <a:pPr eaLnBrk="1" hangingPunct="1"/>
            <a:r>
              <a:rPr lang="en-GB" dirty="0" smtClean="0"/>
              <a:t>Congenital syphilis</a:t>
            </a:r>
            <a:endParaRPr lang="sw-KE" dirty="0" smtClean="0"/>
          </a:p>
          <a:p>
            <a:pPr eaLnBrk="1" hangingPunct="1"/>
            <a:r>
              <a:rPr lang="en-GB" dirty="0" smtClean="0"/>
              <a:t>Conjunctivitis</a:t>
            </a:r>
            <a:endParaRPr lang="sw-KE" dirty="0" smtClean="0"/>
          </a:p>
          <a:p>
            <a:pPr eaLnBrk="1" hangingPunct="1"/>
            <a:r>
              <a:rPr lang="en-GB" dirty="0" smtClean="0"/>
              <a:t>Blindness</a:t>
            </a:r>
            <a:endParaRPr lang="sw-KE" dirty="0" smtClean="0"/>
          </a:p>
          <a:p>
            <a:pPr eaLnBrk="1" hangingPunct="1"/>
            <a:r>
              <a:rPr lang="en-GB" dirty="0" smtClean="0"/>
              <a:t>Meningitis</a:t>
            </a:r>
          </a:p>
          <a:p>
            <a:pPr eaLnBrk="1" hangingPunct="1"/>
            <a:r>
              <a:rPr lang="en-GB" dirty="0" smtClean="0"/>
              <a:t>Pneumonia</a:t>
            </a:r>
            <a:endParaRPr lang="sw-KE" dirty="0" smtClean="0"/>
          </a:p>
          <a:p>
            <a:pPr eaLnBrk="1" hangingPunct="1"/>
            <a:r>
              <a:rPr lang="en-GB" dirty="0" smtClean="0"/>
              <a:t>Death</a:t>
            </a:r>
            <a:endParaRPr lang="sw-KE" dirty="0" smtClean="0"/>
          </a:p>
          <a:p>
            <a:pPr eaLnBrk="1" hangingPunct="1"/>
            <a:endParaRPr lang="sw-KE"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4786346"/>
          </a:xfrm>
        </p:spPr>
        <p:txBody>
          <a:bodyPr/>
          <a:lstStyle/>
          <a:p>
            <a:r>
              <a:rPr lang="en-US" b="1" dirty="0" smtClean="0"/>
              <a:t>Primary</a:t>
            </a:r>
          </a:p>
          <a:p>
            <a:pPr lvl="1"/>
            <a:r>
              <a:rPr lang="en-US" dirty="0" smtClean="0"/>
              <a:t>Abstinence</a:t>
            </a:r>
          </a:p>
          <a:p>
            <a:pPr lvl="1"/>
            <a:r>
              <a:rPr lang="en-US" dirty="0" smtClean="0"/>
              <a:t>Mutual monogamy</a:t>
            </a:r>
          </a:p>
          <a:p>
            <a:pPr lvl="1"/>
            <a:r>
              <a:rPr lang="en-US" dirty="0" smtClean="0"/>
              <a:t>Correct and consistent use of condoms</a:t>
            </a:r>
          </a:p>
          <a:p>
            <a:pPr lvl="1"/>
            <a:r>
              <a:rPr lang="en-US" dirty="0" smtClean="0"/>
              <a:t>Safer sex practices</a:t>
            </a:r>
          </a:p>
          <a:p>
            <a:r>
              <a:rPr lang="en-US" b="1" dirty="0" smtClean="0"/>
              <a:t>Secondary</a:t>
            </a:r>
          </a:p>
          <a:p>
            <a:pPr lvl="1"/>
            <a:r>
              <a:rPr lang="en-US" dirty="0" smtClean="0"/>
              <a:t>Early diagnosis, prompt and correct treatment</a:t>
            </a:r>
          </a:p>
          <a:p>
            <a:pPr lvl="1"/>
            <a:r>
              <a:rPr lang="en-US" dirty="0" smtClean="0"/>
              <a:t>Promotion of care seeking behaviour</a:t>
            </a:r>
          </a:p>
          <a:p>
            <a:pPr lvl="1"/>
            <a:r>
              <a:rPr lang="en-US" dirty="0" smtClean="0"/>
              <a:t>Notification of partners and treatment</a:t>
            </a:r>
          </a:p>
          <a:p>
            <a:pPr lvl="1"/>
            <a:r>
              <a:rPr lang="en-US" dirty="0" smtClean="0"/>
              <a:t>Screening for asymptomatic cases</a:t>
            </a:r>
          </a:p>
          <a:p>
            <a:pPr lvl="1"/>
            <a:r>
              <a:rPr lang="en-US" dirty="0" smtClean="0"/>
              <a:t>Community Education</a:t>
            </a:r>
          </a:p>
        </p:txBody>
      </p:sp>
      <p:sp>
        <p:nvSpPr>
          <p:cNvPr id="3" name="Title 2"/>
          <p:cNvSpPr>
            <a:spLocks noGrp="1"/>
          </p:cNvSpPr>
          <p:nvPr>
            <p:ph type="title"/>
          </p:nvPr>
        </p:nvSpPr>
        <p:spPr/>
        <p:txBody>
          <a:bodyPr/>
          <a:lstStyle/>
          <a:p>
            <a:r>
              <a:rPr lang="en-US" dirty="0" smtClean="0"/>
              <a:t>Prevention of RTI/STIs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HIV/AIDS</a:t>
            </a:r>
            <a:endParaRPr lang="en-US" dirty="0"/>
          </a:p>
        </p:txBody>
      </p:sp>
      <p:sp>
        <p:nvSpPr>
          <p:cNvPr id="3" name="Subtitle 2"/>
          <p:cNvSpPr>
            <a:spLocks noGrp="1"/>
          </p:cNvSpPr>
          <p:nvPr>
            <p:ph type="subTitle" idx="1"/>
          </p:nvPr>
        </p:nvSpPr>
        <p:spPr/>
        <p:txBody>
          <a:bodyPr/>
          <a:lstStyle/>
          <a:p>
            <a:r>
              <a:rPr lang="en-US" dirty="0" smtClean="0"/>
              <a:t>Brief Description</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763001" cy="1447800"/>
          </a:xfrm>
        </p:spPr>
        <p:txBody>
          <a:bodyPr/>
          <a:lstStyle/>
          <a:p>
            <a:pPr eaLnBrk="1" hangingPunct="1"/>
            <a:r>
              <a:rPr lang="en-US" sz="4000" b="1" dirty="0" smtClean="0">
                <a:latin typeface="Verdana" pitchFamily="34" charset="0"/>
                <a:ea typeface="Verdana" pitchFamily="34" charset="0"/>
                <a:cs typeface="Verdana" pitchFamily="34" charset="0"/>
              </a:rPr>
              <a:t>Types of Human Immunodeficiency Virus</a:t>
            </a:r>
          </a:p>
        </p:txBody>
      </p:sp>
      <p:sp>
        <p:nvSpPr>
          <p:cNvPr id="34819" name="Rectangle 3"/>
          <p:cNvSpPr>
            <a:spLocks noGrp="1" noChangeArrowheads="1"/>
          </p:cNvSpPr>
          <p:nvPr>
            <p:ph idx="1"/>
          </p:nvPr>
        </p:nvSpPr>
        <p:spPr>
          <a:xfrm>
            <a:off x="304800" y="1752600"/>
            <a:ext cx="8270875" cy="4176712"/>
          </a:xfrm>
        </p:spPr>
        <p:txBody>
          <a:bodyPr rtlCol="0">
            <a:normAutofit lnSpcReduction="10000"/>
          </a:bodyPr>
          <a:lstStyle/>
          <a:p>
            <a:pPr marL="609600" indent="-609600" eaLnBrk="1" fontAlgn="auto" hangingPunct="1">
              <a:lnSpc>
                <a:spcPct val="80000"/>
              </a:lnSpc>
              <a:spcAft>
                <a:spcPts val="0"/>
              </a:spcAft>
              <a:buFontTx/>
              <a:buNone/>
              <a:defRPr/>
            </a:pPr>
            <a:r>
              <a:rPr lang="en-US" sz="2800" b="1" u="sng" dirty="0" smtClean="0"/>
              <a:t>Basic Virology:</a:t>
            </a:r>
          </a:p>
          <a:p>
            <a:pPr marL="609600" indent="-609600" eaLnBrk="1" fontAlgn="auto" hangingPunct="1">
              <a:lnSpc>
                <a:spcPct val="80000"/>
              </a:lnSpc>
              <a:spcAft>
                <a:spcPts val="0"/>
              </a:spcAft>
              <a:buFontTx/>
              <a:buNone/>
              <a:defRPr/>
            </a:pPr>
            <a:r>
              <a:rPr lang="en-US" sz="2800" dirty="0" smtClean="0"/>
              <a:t>There are two types of HIV.</a:t>
            </a:r>
          </a:p>
          <a:p>
            <a:pPr marL="609600" indent="-609600" eaLnBrk="1" fontAlgn="auto" hangingPunct="1">
              <a:lnSpc>
                <a:spcPct val="80000"/>
              </a:lnSpc>
              <a:spcAft>
                <a:spcPts val="0"/>
              </a:spcAft>
              <a:buFont typeface="Arial" pitchFamily="34" charset="0"/>
              <a:buChar char="•"/>
              <a:defRPr/>
            </a:pPr>
            <a:r>
              <a:rPr lang="en-US" sz="2800" b="1" dirty="0" smtClean="0"/>
              <a:t>HIV – 1 </a:t>
            </a:r>
          </a:p>
          <a:p>
            <a:pPr marL="990600" lvl="1" indent="-533400" eaLnBrk="1" fontAlgn="auto" hangingPunct="1">
              <a:lnSpc>
                <a:spcPct val="80000"/>
              </a:lnSpc>
              <a:spcAft>
                <a:spcPts val="0"/>
              </a:spcAft>
              <a:buFont typeface="Arial" pitchFamily="34" charset="0"/>
              <a:buChar char="–"/>
              <a:defRPr/>
            </a:pPr>
            <a:r>
              <a:rPr lang="en-US" sz="2400" dirty="0" smtClean="0"/>
              <a:t>Is found worldwide</a:t>
            </a:r>
          </a:p>
          <a:p>
            <a:pPr marL="990600" lvl="1" indent="-533400" eaLnBrk="1" fontAlgn="auto" hangingPunct="1">
              <a:lnSpc>
                <a:spcPct val="80000"/>
              </a:lnSpc>
              <a:spcAft>
                <a:spcPts val="0"/>
              </a:spcAft>
              <a:buFont typeface="Arial" pitchFamily="34" charset="0"/>
              <a:buChar char="–"/>
              <a:defRPr/>
            </a:pPr>
            <a:r>
              <a:rPr lang="en-US" sz="2400" dirty="0" smtClean="0"/>
              <a:t>Is the main cause of the worldwide pandemic</a:t>
            </a:r>
          </a:p>
          <a:p>
            <a:pPr marL="609600" indent="-609600" eaLnBrk="1" fontAlgn="auto" hangingPunct="1">
              <a:lnSpc>
                <a:spcPct val="80000"/>
              </a:lnSpc>
              <a:spcAft>
                <a:spcPts val="0"/>
              </a:spcAft>
              <a:buFont typeface="Arial" pitchFamily="34" charset="0"/>
              <a:buChar char="•"/>
              <a:defRPr/>
            </a:pPr>
            <a:r>
              <a:rPr lang="en-US" sz="2800" b="1" dirty="0" smtClean="0"/>
              <a:t>HIV – 2</a:t>
            </a:r>
          </a:p>
          <a:p>
            <a:pPr marL="990600" lvl="1" indent="-533400" eaLnBrk="1" fontAlgn="auto" hangingPunct="1">
              <a:lnSpc>
                <a:spcPct val="80000"/>
              </a:lnSpc>
              <a:spcAft>
                <a:spcPts val="0"/>
              </a:spcAft>
              <a:buFont typeface="Arial" pitchFamily="34" charset="0"/>
              <a:buChar char="–"/>
              <a:defRPr/>
            </a:pPr>
            <a:r>
              <a:rPr lang="en-US" sz="2400" dirty="0" smtClean="0"/>
              <a:t>Is mainly found in West Africa, Mozambique and Angola.</a:t>
            </a:r>
          </a:p>
          <a:p>
            <a:pPr marL="990600" lvl="1" indent="-533400" eaLnBrk="1" fontAlgn="auto" hangingPunct="1">
              <a:lnSpc>
                <a:spcPct val="80000"/>
              </a:lnSpc>
              <a:spcAft>
                <a:spcPts val="0"/>
              </a:spcAft>
              <a:buFont typeface="Arial" pitchFamily="34" charset="0"/>
              <a:buChar char="–"/>
              <a:defRPr/>
            </a:pPr>
            <a:r>
              <a:rPr lang="en-US" sz="2400" dirty="0" smtClean="0"/>
              <a:t>Causes a similar illness to HIV – 1</a:t>
            </a:r>
          </a:p>
          <a:p>
            <a:pPr marL="990600" lvl="1" indent="-533400" eaLnBrk="1" fontAlgn="auto" hangingPunct="1">
              <a:lnSpc>
                <a:spcPct val="80000"/>
              </a:lnSpc>
              <a:spcAft>
                <a:spcPts val="0"/>
              </a:spcAft>
              <a:buFont typeface="Arial" pitchFamily="34" charset="0"/>
              <a:buChar char="–"/>
              <a:defRPr/>
            </a:pPr>
            <a:r>
              <a:rPr lang="en-US" sz="2400" dirty="0" smtClean="0"/>
              <a:t>Less efficiently transmissible rarely causing vertical transmission	</a:t>
            </a:r>
          </a:p>
          <a:p>
            <a:pPr marL="990600" lvl="1" indent="-533400" eaLnBrk="1" fontAlgn="auto" hangingPunct="1">
              <a:lnSpc>
                <a:spcPct val="80000"/>
              </a:lnSpc>
              <a:spcAft>
                <a:spcPts val="0"/>
              </a:spcAft>
              <a:buFont typeface="Arial" pitchFamily="34" charset="0"/>
              <a:buChar char="–"/>
              <a:defRPr/>
            </a:pPr>
            <a:r>
              <a:rPr lang="en-US" sz="2400" dirty="0" smtClean="0"/>
              <a:t>Less aggressive with slower disease progression</a:t>
            </a:r>
            <a:r>
              <a:rPr lang="en-US" sz="1400"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09600"/>
            <a:ext cx="9144000" cy="769938"/>
          </a:xfrm>
        </p:spPr>
        <p:txBody>
          <a:bodyPr/>
          <a:lstStyle/>
          <a:p>
            <a:pPr eaLnBrk="1" hangingPunct="1"/>
            <a:r>
              <a:rPr lang="en-US" sz="3600" b="1" dirty="0" smtClean="0">
                <a:latin typeface="Verdana" pitchFamily="34" charset="0"/>
                <a:ea typeface="Verdana" pitchFamily="34" charset="0"/>
                <a:cs typeface="Verdana" pitchFamily="34" charset="0"/>
              </a:rPr>
              <a:t>Modes of Transmission</a:t>
            </a:r>
          </a:p>
        </p:txBody>
      </p:sp>
      <p:sp>
        <p:nvSpPr>
          <p:cNvPr id="26627" name="Rectangle 3"/>
          <p:cNvSpPr>
            <a:spLocks noGrp="1" noChangeArrowheads="1"/>
          </p:cNvSpPr>
          <p:nvPr>
            <p:ph idx="1"/>
          </p:nvPr>
        </p:nvSpPr>
        <p:spPr>
          <a:xfrm>
            <a:off x="228600" y="1524000"/>
            <a:ext cx="8701118" cy="4724400"/>
          </a:xfrm>
        </p:spPr>
        <p:txBody>
          <a:bodyPr>
            <a:normAutofit lnSpcReduction="10000"/>
          </a:bodyPr>
          <a:lstStyle/>
          <a:p>
            <a:pPr marL="461963" indent="-461963" eaLnBrk="1" hangingPunct="1">
              <a:lnSpc>
                <a:spcPct val="80000"/>
              </a:lnSpc>
              <a:spcAft>
                <a:spcPct val="20000"/>
              </a:spcAft>
            </a:pPr>
            <a:r>
              <a:rPr lang="en-US" sz="2400" b="1" dirty="0" smtClean="0"/>
              <a:t>Sexual contact</a:t>
            </a:r>
          </a:p>
          <a:p>
            <a:pPr marL="966788" lvl="1" indent="-390525" eaLnBrk="1" hangingPunct="1">
              <a:lnSpc>
                <a:spcPct val="80000"/>
              </a:lnSpc>
              <a:spcAft>
                <a:spcPct val="20000"/>
              </a:spcAft>
            </a:pPr>
            <a:r>
              <a:rPr lang="en-US" sz="2400" dirty="0" smtClean="0"/>
              <a:t>In Africa mainly heterosexual (male  </a:t>
            </a:r>
            <a:r>
              <a:rPr lang="en-US" sz="2400" dirty="0" smtClean="0">
                <a:solidFill>
                  <a:srgbClr val="FF0000"/>
                </a:solidFill>
              </a:rPr>
              <a:t>↔   </a:t>
            </a:r>
            <a:r>
              <a:rPr lang="en-US" sz="2400" dirty="0" smtClean="0"/>
              <a:t>female)</a:t>
            </a:r>
          </a:p>
          <a:p>
            <a:pPr marL="966788" lvl="1" indent="-390525" eaLnBrk="1" hangingPunct="1">
              <a:lnSpc>
                <a:spcPct val="80000"/>
              </a:lnSpc>
              <a:spcAft>
                <a:spcPct val="20000"/>
              </a:spcAft>
            </a:pPr>
            <a:r>
              <a:rPr lang="en-US" sz="2400" dirty="0" smtClean="0"/>
              <a:t>Includes homosexual  (men having sex with men) as well</a:t>
            </a:r>
          </a:p>
          <a:p>
            <a:pPr marL="966788" lvl="1" indent="-390525" eaLnBrk="1" hangingPunct="1">
              <a:lnSpc>
                <a:spcPct val="80000"/>
              </a:lnSpc>
              <a:spcAft>
                <a:spcPct val="20000"/>
              </a:spcAft>
            </a:pPr>
            <a:r>
              <a:rPr lang="en-US" sz="2400" dirty="0" smtClean="0"/>
              <a:t>Non-consensual sexual exposure (assault)</a:t>
            </a:r>
          </a:p>
          <a:p>
            <a:pPr marL="461963" indent="-461963" eaLnBrk="1" hangingPunct="1">
              <a:lnSpc>
                <a:spcPct val="80000"/>
              </a:lnSpc>
              <a:spcAft>
                <a:spcPct val="20000"/>
              </a:spcAft>
            </a:pPr>
            <a:r>
              <a:rPr lang="en-US" sz="2400" b="1" dirty="0" err="1" smtClean="0"/>
              <a:t>Parenteral</a:t>
            </a:r>
            <a:endParaRPr lang="en-US" sz="2400" b="1" dirty="0" smtClean="0"/>
          </a:p>
          <a:p>
            <a:pPr marL="966788" lvl="1" indent="-390525" eaLnBrk="1" hangingPunct="1">
              <a:lnSpc>
                <a:spcPct val="80000"/>
              </a:lnSpc>
              <a:spcAft>
                <a:spcPct val="20000"/>
              </a:spcAft>
            </a:pPr>
            <a:r>
              <a:rPr lang="en-US" sz="2400" dirty="0" smtClean="0"/>
              <a:t>Transfusion of infected blood or blood products</a:t>
            </a:r>
          </a:p>
          <a:p>
            <a:pPr marL="966788" lvl="1" indent="-390525" eaLnBrk="1" hangingPunct="1">
              <a:lnSpc>
                <a:spcPct val="80000"/>
              </a:lnSpc>
              <a:spcAft>
                <a:spcPct val="20000"/>
              </a:spcAft>
            </a:pPr>
            <a:r>
              <a:rPr lang="en-US" sz="2400" dirty="0" smtClean="0"/>
              <a:t>Exposure to infected blood or body fluids through contaminated sharps- IDU through needle-sharing or needle stick accidents </a:t>
            </a:r>
          </a:p>
          <a:p>
            <a:pPr marL="966788" lvl="1" indent="-390525" eaLnBrk="1" hangingPunct="1">
              <a:lnSpc>
                <a:spcPct val="80000"/>
              </a:lnSpc>
              <a:spcAft>
                <a:spcPct val="20000"/>
              </a:spcAft>
            </a:pPr>
            <a:r>
              <a:rPr lang="en-US" sz="2400" dirty="0" smtClean="0"/>
              <a:t>Donated organs, Traditional procedures</a:t>
            </a:r>
          </a:p>
          <a:p>
            <a:pPr marL="461963" indent="-461963" eaLnBrk="1" hangingPunct="1">
              <a:lnSpc>
                <a:spcPct val="80000"/>
              </a:lnSpc>
              <a:spcAft>
                <a:spcPct val="20000"/>
              </a:spcAft>
            </a:pPr>
            <a:r>
              <a:rPr lang="en-US" sz="2400" b="1" dirty="0" err="1" smtClean="0"/>
              <a:t>Perinatal</a:t>
            </a:r>
            <a:endParaRPr lang="en-US" sz="2400" b="1" dirty="0" smtClean="0"/>
          </a:p>
          <a:p>
            <a:pPr marL="966788" lvl="1" indent="-390525" eaLnBrk="1" hangingPunct="1">
              <a:lnSpc>
                <a:spcPct val="80000"/>
              </a:lnSpc>
              <a:spcAft>
                <a:spcPct val="20000"/>
              </a:spcAft>
            </a:pPr>
            <a:r>
              <a:rPr lang="en-US" sz="2400" dirty="0" err="1" smtClean="0"/>
              <a:t>Transplacental</a:t>
            </a:r>
            <a:r>
              <a:rPr lang="en-US" sz="2400" dirty="0" smtClean="0"/>
              <a:t>, during labor/delivery and breastfeeding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nvGraphicFramePr>
        <p:xfrm>
          <a:off x="500034" y="357166"/>
          <a:ext cx="8143932" cy="5586433"/>
        </p:xfrm>
        <a:graphic>
          <a:graphicData uri="http://schemas.openxmlformats.org/drawingml/2006/table">
            <a:tbl>
              <a:tblPr/>
              <a:tblGrid>
                <a:gridCol w="6465545"/>
                <a:gridCol w="1678387"/>
              </a:tblGrid>
              <a:tr h="63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Transmission route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7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FF0000"/>
                          </a:solidFill>
                          <a:effectLst/>
                          <a:latin typeface="Arial" charset="0"/>
                        </a:rPr>
                        <a:t>Sexual intercourse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rgbClr val="FF0000"/>
                          </a:solidFill>
                          <a:effectLst/>
                          <a:latin typeface="Arial" charset="0"/>
                        </a:rPr>
                        <a:t>70-80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sm" len="sm"/>
                      <a:tailEnd type="none" w="sm" len="sm"/>
                    </a:lnB>
                    <a:lnTlToBr>
                      <a:noFill/>
                    </a:lnTlToBr>
                    <a:lnBlToTr>
                      <a:noFill/>
                    </a:lnBlToTr>
                    <a:noFill/>
                  </a:tcPr>
                </a:tc>
              </a:tr>
              <a:tr h="937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Mother-to-child-transmission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5-10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9391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Blood transfusion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937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Injecting drug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5-10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Health care – e.g. needle stick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&lt;0.01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14313"/>
            <a:ext cx="9144000" cy="1462087"/>
          </a:xfrm>
        </p:spPr>
        <p:txBody>
          <a:bodyPr/>
          <a:lstStyle/>
          <a:p>
            <a:pPr eaLnBrk="1" hangingPunct="1"/>
            <a:r>
              <a:rPr lang="en-GB" sz="4000" b="1" dirty="0" smtClean="0">
                <a:latin typeface="Verdana" pitchFamily="34" charset="0"/>
                <a:ea typeface="Verdana" pitchFamily="34" charset="0"/>
                <a:cs typeface="Verdana" pitchFamily="34" charset="0"/>
              </a:rPr>
              <a:t>Factors not associated with risk of transmission</a:t>
            </a:r>
          </a:p>
        </p:txBody>
      </p:sp>
      <p:sp>
        <p:nvSpPr>
          <p:cNvPr id="33795" name="Rectangle 3"/>
          <p:cNvSpPr>
            <a:spLocks noGrp="1" noChangeArrowheads="1"/>
          </p:cNvSpPr>
          <p:nvPr>
            <p:ph idx="1"/>
          </p:nvPr>
        </p:nvSpPr>
        <p:spPr/>
        <p:txBody>
          <a:bodyPr/>
          <a:lstStyle/>
          <a:p>
            <a:pPr lvl="1" eaLnBrk="1" hangingPunct="1">
              <a:lnSpc>
                <a:spcPct val="150000"/>
              </a:lnSpc>
              <a:buFont typeface="Wingdings" pitchFamily="2" charset="2"/>
              <a:buChar char="§"/>
            </a:pPr>
            <a:r>
              <a:rPr lang="en-GB" sz="3200" dirty="0" smtClean="0"/>
              <a:t>Insect bites</a:t>
            </a:r>
          </a:p>
          <a:p>
            <a:pPr lvl="1" eaLnBrk="1" hangingPunct="1">
              <a:lnSpc>
                <a:spcPct val="150000"/>
              </a:lnSpc>
              <a:buFont typeface="Wingdings" pitchFamily="2" charset="2"/>
              <a:buChar char="§"/>
            </a:pPr>
            <a:r>
              <a:rPr lang="en-GB" sz="3200" dirty="0" smtClean="0"/>
              <a:t>Saliva (kissing)</a:t>
            </a:r>
          </a:p>
          <a:p>
            <a:pPr lvl="1" eaLnBrk="1" hangingPunct="1">
              <a:lnSpc>
                <a:spcPct val="150000"/>
              </a:lnSpc>
              <a:buFont typeface="Wingdings" pitchFamily="2" charset="2"/>
              <a:buChar char="§"/>
            </a:pPr>
            <a:r>
              <a:rPr lang="en-GB" sz="3200" dirty="0" smtClean="0"/>
              <a:t>Sneezing or coughing </a:t>
            </a:r>
          </a:p>
          <a:p>
            <a:pPr lvl="1" eaLnBrk="1" hangingPunct="1">
              <a:lnSpc>
                <a:spcPct val="150000"/>
              </a:lnSpc>
              <a:buFont typeface="Wingdings" pitchFamily="2" charset="2"/>
              <a:buChar char="§"/>
            </a:pPr>
            <a:r>
              <a:rPr lang="en-GB" sz="3200" dirty="0" smtClean="0"/>
              <a:t>Skin contact (e.g. hugging)</a:t>
            </a:r>
          </a:p>
          <a:p>
            <a:pPr lvl="1" eaLnBrk="1" hangingPunct="1">
              <a:lnSpc>
                <a:spcPct val="150000"/>
              </a:lnSpc>
              <a:buFont typeface="Wingdings" pitchFamily="2" charset="2"/>
              <a:buChar char="§"/>
            </a:pPr>
            <a:r>
              <a:rPr lang="en-GB" sz="3200" dirty="0" smtClean="0"/>
              <a:t>Shared use of facilities (e.g. toilets)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Rot="1" noChangeArrowheads="1"/>
          </p:cNvSpPr>
          <p:nvPr>
            <p:ph type="title"/>
          </p:nvPr>
        </p:nvSpPr>
        <p:spPr>
          <a:xfrm>
            <a:off x="395288" y="0"/>
            <a:ext cx="8748712" cy="692150"/>
          </a:xfrm>
        </p:spPr>
        <p:txBody>
          <a:bodyPr>
            <a:normAutofit fontScale="90000"/>
          </a:bodyPr>
          <a:lstStyle/>
          <a:p>
            <a:r>
              <a:rPr lang="en-GB" sz="4000" dirty="0"/>
              <a:t>Life cycle</a:t>
            </a:r>
          </a:p>
        </p:txBody>
      </p:sp>
      <p:pic>
        <p:nvPicPr>
          <p:cNvPr id="4099" name="Picture 2"/>
          <p:cNvPicPr>
            <a:picLocks noGrp="1" noChangeAspect="1" noChangeArrowheads="1"/>
          </p:cNvPicPr>
          <p:nvPr>
            <p:ph idx="4294967295"/>
          </p:nvPr>
        </p:nvPicPr>
        <p:blipFill>
          <a:blip r:embed="rId2" cstate="print">
            <a:lum contrast="6000"/>
          </a:blip>
          <a:srcRect/>
          <a:stretch>
            <a:fillRect/>
          </a:stretch>
        </p:blipFill>
        <p:spPr>
          <a:xfrm>
            <a:off x="0" y="765175"/>
            <a:ext cx="9144000" cy="6092825"/>
          </a:xfrm>
          <a:ln w="76200">
            <a:solidFill>
              <a:srgbClr val="000000"/>
            </a:solid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Window period- </a:t>
            </a:r>
            <a:r>
              <a:rPr lang="en-US" sz="3600" dirty="0" smtClean="0"/>
              <a:t>average 6 wks</a:t>
            </a:r>
          </a:p>
          <a:p>
            <a:r>
              <a:rPr lang="en-US" sz="3600" b="1" dirty="0" smtClean="0"/>
              <a:t>Asymptomatic</a:t>
            </a:r>
            <a:r>
              <a:rPr lang="en-US" sz="3600" dirty="0" smtClean="0"/>
              <a:t>-several months to few years -av. 7 years</a:t>
            </a:r>
          </a:p>
          <a:p>
            <a:r>
              <a:rPr lang="en-US" sz="3600" b="1" dirty="0" smtClean="0"/>
              <a:t>Symptomatic</a:t>
            </a:r>
            <a:r>
              <a:rPr lang="en-US" sz="3600" dirty="0" smtClean="0"/>
              <a:t> –several months to a few years</a:t>
            </a:r>
            <a:endParaRPr lang="en-US" sz="3600" dirty="0"/>
          </a:p>
        </p:txBody>
      </p:sp>
      <p:sp>
        <p:nvSpPr>
          <p:cNvPr id="3" name="Title 2"/>
          <p:cNvSpPr>
            <a:spLocks noGrp="1"/>
          </p:cNvSpPr>
          <p:nvPr>
            <p:ph type="title"/>
          </p:nvPr>
        </p:nvSpPr>
        <p:spPr/>
        <p:txBody>
          <a:bodyPr/>
          <a:lstStyle/>
          <a:p>
            <a:r>
              <a:rPr lang="en-US" dirty="0" smtClean="0"/>
              <a:t>Stages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401080" cy="5572164"/>
          </a:xfrm>
        </p:spPr>
        <p:txBody>
          <a:bodyPr>
            <a:normAutofit/>
          </a:bodyPr>
          <a:lstStyle/>
          <a:p>
            <a:pPr>
              <a:lnSpc>
                <a:spcPct val="150000"/>
              </a:lnSpc>
              <a:buNone/>
            </a:pPr>
            <a:r>
              <a:rPr lang="en-US" dirty="0" smtClean="0"/>
              <a:t>Early sexual  debut in adolescent girls –</a:t>
            </a:r>
            <a:r>
              <a:rPr lang="en-US" dirty="0" err="1" smtClean="0"/>
              <a:t>HPV</a:t>
            </a:r>
            <a:endParaRPr lang="en-US" dirty="0" smtClean="0"/>
          </a:p>
          <a:p>
            <a:pPr>
              <a:lnSpc>
                <a:spcPct val="150000"/>
              </a:lnSpc>
            </a:pPr>
            <a:r>
              <a:rPr lang="en-US" dirty="0" smtClean="0"/>
              <a:t>Multiple sexual partners -serial monogamy or polygamous behaviour</a:t>
            </a:r>
          </a:p>
          <a:p>
            <a:pPr>
              <a:lnSpc>
                <a:spcPct val="150000"/>
              </a:lnSpc>
            </a:pPr>
            <a:r>
              <a:rPr lang="en-US" dirty="0" smtClean="0"/>
              <a:t>Drug and alcohol use</a:t>
            </a:r>
          </a:p>
          <a:p>
            <a:pPr>
              <a:lnSpc>
                <a:spcPct val="150000"/>
              </a:lnSpc>
            </a:pPr>
            <a:r>
              <a:rPr lang="en-US" dirty="0" smtClean="0"/>
              <a:t>Cervical immaturity ;columnar epithelium as opposed to squamous cell in adults.</a:t>
            </a:r>
          </a:p>
          <a:p>
            <a:pPr>
              <a:lnSpc>
                <a:spcPct val="150000"/>
              </a:lnSpc>
            </a:pPr>
            <a:r>
              <a:rPr lang="en-US" dirty="0" smtClean="0"/>
              <a:t>Immunity is less dev in adolescents when they start early sexual activity against a backdrop of naivity.</a:t>
            </a:r>
          </a:p>
        </p:txBody>
      </p:sp>
      <p:sp>
        <p:nvSpPr>
          <p:cNvPr id="2" name="Title 1"/>
          <p:cNvSpPr>
            <a:spLocks noGrp="1"/>
          </p:cNvSpPr>
          <p:nvPr>
            <p:ph type="title"/>
          </p:nvPr>
        </p:nvSpPr>
        <p:spPr>
          <a:xfrm>
            <a:off x="457200" y="274638"/>
            <a:ext cx="8186766" cy="868346"/>
          </a:xfrm>
        </p:spPr>
        <p:txBody>
          <a:bodyPr>
            <a:normAutofit/>
          </a:bodyPr>
          <a:lstStyle/>
          <a:p>
            <a:r>
              <a:rPr lang="en-US" dirty="0" smtClean="0"/>
              <a:t>Risk factors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a:t>WHO CLINICAL STAGING</a:t>
            </a:r>
          </a:p>
        </p:txBody>
      </p:sp>
      <p:sp>
        <p:nvSpPr>
          <p:cNvPr id="44035" name="Rectangle 3"/>
          <p:cNvSpPr>
            <a:spLocks noGrp="1" noChangeArrowheads="1"/>
          </p:cNvSpPr>
          <p:nvPr>
            <p:ph type="body" idx="1"/>
          </p:nvPr>
        </p:nvSpPr>
        <p:spPr/>
        <p:txBody>
          <a:bodyPr/>
          <a:lstStyle/>
          <a:p>
            <a:pPr>
              <a:lnSpc>
                <a:spcPct val="90000"/>
              </a:lnSpc>
            </a:pPr>
            <a:r>
              <a:rPr lang="en-US" b="1" dirty="0"/>
              <a:t>WHO Clinical Staging is designed to</a:t>
            </a:r>
          </a:p>
          <a:p>
            <a:pPr lvl="1">
              <a:lnSpc>
                <a:spcPct val="90000"/>
              </a:lnSpc>
            </a:pPr>
            <a:r>
              <a:rPr lang="en-US" sz="2800" dirty="0"/>
              <a:t>Be used where HIV infection is confirmed with an antibody/</a:t>
            </a:r>
            <a:r>
              <a:rPr lang="en-US" sz="2800" dirty="0" err="1"/>
              <a:t>virological</a:t>
            </a:r>
            <a:r>
              <a:rPr lang="en-US" sz="2800" dirty="0"/>
              <a:t> test</a:t>
            </a:r>
          </a:p>
          <a:p>
            <a:pPr lvl="1">
              <a:lnSpc>
                <a:spcPct val="90000"/>
              </a:lnSpc>
            </a:pPr>
            <a:r>
              <a:rPr lang="en-US" sz="2800" dirty="0"/>
              <a:t>Help monitor patients and determine prognosis</a:t>
            </a:r>
          </a:p>
          <a:p>
            <a:pPr lvl="1">
              <a:lnSpc>
                <a:spcPct val="90000"/>
              </a:lnSpc>
            </a:pPr>
            <a:r>
              <a:rPr lang="en-US" sz="2800" dirty="0"/>
              <a:t>Help determine prioritize need for preventive therapies</a:t>
            </a:r>
          </a:p>
          <a:p>
            <a:pPr lvl="1">
              <a:lnSpc>
                <a:spcPct val="90000"/>
              </a:lnSpc>
            </a:pPr>
            <a:r>
              <a:rPr lang="en-US" sz="2800" dirty="0"/>
              <a:t>Provide guidance as to when to start or review ARV drug therapy</a:t>
            </a:r>
          </a:p>
          <a:p>
            <a:pPr lvl="1">
              <a:lnSpc>
                <a:spcPct val="90000"/>
              </a:lnSpc>
            </a:pPr>
            <a:r>
              <a:rPr lang="en-US" sz="2800" dirty="0"/>
              <a:t>Help assess clinical response to therapy in the absence of appropriate laboratory tests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4"/>
          <p:cNvGraphicFramePr>
            <a:graphicFrameLocks/>
          </p:cNvGraphicFramePr>
          <p:nvPr/>
        </p:nvGraphicFramePr>
        <p:xfrm>
          <a:off x="0" y="214290"/>
          <a:ext cx="9144000" cy="6643710"/>
        </p:xfrm>
        <a:graphic>
          <a:graphicData uri="http://schemas.openxmlformats.org/drawingml/2006/table">
            <a:tbl>
              <a:tblPr>
                <a:tableStyleId>{2D5ABB26-0587-4C30-8999-92F81FD0307C}</a:tableStyleId>
              </a:tblPr>
              <a:tblGrid>
                <a:gridCol w="1938338"/>
                <a:gridCol w="7205662"/>
              </a:tblGrid>
              <a:tr h="486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GB" dirty="0" smtClean="0">
                          <a:effectLst/>
                        </a:rPr>
                        <a:t>Clinical stage</a:t>
                      </a:r>
                      <a:endParaRPr lang="en-US" dirty="0" smtClean="0">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GB" smtClean="0">
                          <a:effectLst/>
                        </a:rPr>
                        <a:t>Selected symptoms</a:t>
                      </a:r>
                      <a:endParaRPr lang="en-US" smtClean="0">
                        <a:solidFill>
                          <a:schemeClr val="tx2"/>
                        </a:solidFill>
                        <a:effectLst/>
                      </a:endParaRPr>
                    </a:p>
                  </a:txBody>
                  <a:tcPr horzOverflow="overflow"/>
                </a:tc>
              </a:tr>
              <a:tr h="1550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altLang="zh-CN" dirty="0" smtClean="0">
                          <a:effectLst/>
                        </a:rPr>
                        <a:t>Primary HIV Infection</a:t>
                      </a:r>
                      <a:endParaRPr lang="en-US" dirty="0" smtClean="0">
                        <a:solidFill>
                          <a:schemeClr val="tx2"/>
                        </a:solidFill>
                        <a:effectLs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Unrecognized Acute retroviral syndrome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Acute febrile illness 2-4 wks post-exposure often with lymphadenopathy and skin manifestations</a:t>
                      </a:r>
                      <a:endParaRPr lang="en-US" dirty="0" smtClean="0">
                        <a:solidFill>
                          <a:schemeClr val="tx2"/>
                        </a:solidFill>
                        <a:effectLst/>
                      </a:endParaRPr>
                    </a:p>
                  </a:txBody>
                  <a:tcPr horzOverflow="overflow"/>
                </a:tc>
              </a:tr>
              <a:tr h="12218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GB" dirty="0" smtClean="0">
                          <a:effectLst/>
                        </a:rPr>
                        <a:t> Stage I</a:t>
                      </a:r>
                      <a:endParaRPr lang="en-US" dirty="0" smtClean="0">
                        <a:solidFill>
                          <a:schemeClr val="tx2"/>
                        </a:solidFill>
                        <a:effectLs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smtClean="0">
                          <a:effectLst/>
                        </a:rPr>
                        <a:t>Asymptomatic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smtClean="0">
                          <a:effectLst/>
                        </a:rPr>
                        <a:t>Persistent generalized lymphadenopathy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lang="en-US" smtClean="0">
                        <a:solidFill>
                          <a:schemeClr val="tx2"/>
                        </a:solidFill>
                        <a:effectLst/>
                      </a:endParaRPr>
                    </a:p>
                  </a:txBody>
                  <a:tcPr horzOverflow="overflow"/>
                </a:tc>
              </a:tr>
              <a:tr h="33855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US" dirty="0" smtClean="0">
                          <a:effectLst/>
                        </a:rPr>
                        <a:t> Stage II </a:t>
                      </a:r>
                      <a:endParaRPr lang="en-US" dirty="0" smtClean="0">
                        <a:solidFill>
                          <a:schemeClr val="tx2"/>
                        </a:solidFill>
                        <a:effectLs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Moderate unexplained weight loss (&lt;10% of presumed or measured body weight)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Recurrent upper respiratory tract infections (sinusitis, bronchitis, </a:t>
                      </a:r>
                      <a:r>
                        <a:rPr lang="en-US" altLang="zh-CN" dirty="0" err="1" smtClean="0">
                          <a:effectLst/>
                        </a:rPr>
                        <a:t>otitis</a:t>
                      </a:r>
                      <a:r>
                        <a:rPr lang="en-US" altLang="zh-CN" dirty="0" smtClean="0">
                          <a:effectLst/>
                        </a:rPr>
                        <a:t> media, pharyngitis)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Herpes zoster (past or current episodes in last 2 years)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Angular </a:t>
                      </a:r>
                      <a:r>
                        <a:rPr lang="en-US" altLang="zh-CN" dirty="0" err="1" smtClean="0">
                          <a:effectLst/>
                        </a:rPr>
                        <a:t>cheilitis</a:t>
                      </a:r>
                      <a:r>
                        <a:rPr lang="en-US" altLang="zh-CN" dirty="0" smtClean="0">
                          <a:effectLst/>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Recurrent oral ulcerations (2 or more episodes in 6 months)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lang="en-US" altLang="zh-CN" dirty="0" smtClean="0">
                          <a:effectLst/>
                        </a:rPr>
                        <a:t>Papular </a:t>
                      </a:r>
                      <a:r>
                        <a:rPr lang="en-US" altLang="zh-CN" dirty="0" err="1" smtClean="0">
                          <a:effectLst/>
                        </a:rPr>
                        <a:t>pruritic</a:t>
                      </a:r>
                      <a:r>
                        <a:rPr lang="en-US" altLang="zh-CN" dirty="0" smtClean="0">
                          <a:effectLst/>
                        </a:rPr>
                        <a:t> eruptions; </a:t>
                      </a:r>
                      <a:r>
                        <a:rPr lang="en-US" altLang="zh-CN" dirty="0" err="1" smtClean="0">
                          <a:effectLst/>
                        </a:rPr>
                        <a:t>Seborrhoeic</a:t>
                      </a:r>
                      <a:r>
                        <a:rPr lang="en-US" altLang="zh-CN" dirty="0" smtClean="0">
                          <a:effectLst/>
                        </a:rPr>
                        <a:t> dermatitis; Fungal nail infections of fingers </a:t>
                      </a:r>
                      <a:endParaRPr lang="en-US" dirty="0" smtClean="0">
                        <a:solidFill>
                          <a:schemeClr val="tx2"/>
                        </a:solidFill>
                        <a:effectLst/>
                      </a:endParaRPr>
                    </a:p>
                  </a:txBody>
                  <a:tcPr horzOverflow="overflow"/>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en-US"/>
              <a:t>STAGE 2</a:t>
            </a:r>
          </a:p>
        </p:txBody>
      </p:sp>
      <p:pic>
        <p:nvPicPr>
          <p:cNvPr id="52230" name="Picture 6" descr="zona1"/>
          <p:cNvPicPr>
            <a:picLocks noGrp="1" noChangeAspect="1" noChangeArrowheads="1"/>
          </p:cNvPicPr>
          <p:nvPr>
            <p:ph type="body" sz="half" idx="1"/>
          </p:nvPr>
        </p:nvPicPr>
        <p:blipFill>
          <a:blip r:embed="rId3"/>
          <a:srcRect l="2097" t="2985"/>
          <a:stretch>
            <a:fillRect/>
          </a:stretch>
        </p:blipFill>
        <p:spPr>
          <a:xfrm>
            <a:off x="1376363" y="2317750"/>
            <a:ext cx="2200275" cy="3090863"/>
          </a:xfrm>
          <a:noFill/>
          <a:ln/>
        </p:spPr>
      </p:pic>
      <p:graphicFrame>
        <p:nvGraphicFramePr>
          <p:cNvPr id="52231" name="Object 7"/>
          <p:cNvGraphicFramePr>
            <a:graphicFrameLocks noChangeAspect="1"/>
          </p:cNvGraphicFramePr>
          <p:nvPr>
            <p:ph sz="half" idx="2"/>
          </p:nvPr>
        </p:nvGraphicFramePr>
        <p:xfrm>
          <a:off x="5448300" y="2033588"/>
          <a:ext cx="2438400" cy="3657600"/>
        </p:xfrm>
        <a:graphic>
          <a:graphicData uri="http://schemas.openxmlformats.org/presentationml/2006/ole">
            <p:oleObj spid="_x0000_s1026" name="Photo Editor-foto" r:id="rId4" imgW="2438095" imgH="3657143" progId="">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en-US"/>
              <a:t>STAGE 2</a:t>
            </a:r>
          </a:p>
        </p:txBody>
      </p:sp>
      <p:graphicFrame>
        <p:nvGraphicFramePr>
          <p:cNvPr id="55302" name="Object 6"/>
          <p:cNvGraphicFramePr>
            <a:graphicFrameLocks noChangeAspect="1"/>
          </p:cNvGraphicFramePr>
          <p:nvPr>
            <p:ph sz="half" idx="2"/>
          </p:nvPr>
        </p:nvGraphicFramePr>
        <p:xfrm>
          <a:off x="1295400" y="1371600"/>
          <a:ext cx="6629400" cy="5257800"/>
        </p:xfrm>
        <a:graphic>
          <a:graphicData uri="http://schemas.openxmlformats.org/presentationml/2006/ole">
            <p:oleObj spid="_x0000_s2050" name="Photo Editor-foto" r:id="rId3" imgW="6095238" imgH="9364382" progId="">
              <p:embed/>
            </p:oleObj>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n-US"/>
              <a:t>STAGE 2</a:t>
            </a:r>
          </a:p>
        </p:txBody>
      </p:sp>
      <p:pic>
        <p:nvPicPr>
          <p:cNvPr id="58372" name="Picture 4" descr="CD_1082_068c"/>
          <p:cNvPicPr>
            <a:picLocks noGrp="1" noChangeAspect="1" noChangeArrowheads="1"/>
          </p:cNvPicPr>
          <p:nvPr>
            <p:ph type="body" idx="1"/>
          </p:nvPr>
        </p:nvPicPr>
        <p:blipFill>
          <a:blip r:embed="rId2"/>
          <a:srcRect/>
          <a:stretch>
            <a:fillRect/>
          </a:stretch>
        </p:blipFill>
        <p:spPr>
          <a:xfrm>
            <a:off x="1222375" y="1600200"/>
            <a:ext cx="6699250" cy="4525963"/>
          </a:xfrm>
          <a:no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
          <p:cNvGraphicFramePr>
            <a:graphicFrameLocks/>
          </p:cNvGraphicFramePr>
          <p:nvPr/>
        </p:nvGraphicFramePr>
        <p:xfrm>
          <a:off x="0" y="214290"/>
          <a:ext cx="9144000" cy="6617023"/>
        </p:xfrm>
        <a:graphic>
          <a:graphicData uri="http://schemas.openxmlformats.org/drawingml/2006/table">
            <a:tbl>
              <a:tblPr>
                <a:tableStyleId>{2D5ABB26-0587-4C30-8999-92F81FD0307C}</a:tableStyleId>
              </a:tblPr>
              <a:tblGrid>
                <a:gridCol w="1524000"/>
                <a:gridCol w="7620000"/>
              </a:tblGrid>
              <a:tr h="64294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u="none" strike="noStrike" cap="none" normalizeH="0" baseline="0" dirty="0" smtClean="0">
                          <a:ln>
                            <a:noFill/>
                          </a:ln>
                          <a:effectLst/>
                        </a:rPr>
                        <a:t>Clinical Stage</a:t>
                      </a:r>
                      <a:r>
                        <a:rPr kumimoji="0" lang="en-GB" sz="1800" u="none" strike="noStrike" cap="none" normalizeH="0" baseline="0" dirty="0" smtClean="0">
                          <a:ln>
                            <a:noFill/>
                          </a:ln>
                          <a:effectLst/>
                        </a:rPr>
                        <a:t> </a:t>
                      </a:r>
                      <a:endParaRPr kumimoji="0" lang="en-US" sz="1800" b="1" i="0" u="none" strike="noStrike" cap="none" normalizeH="0" baseline="0" dirty="0" smtClean="0">
                        <a:ln>
                          <a:noFill/>
                        </a:ln>
                        <a:solidFill>
                          <a:schemeClr val="bg2"/>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u="none" strike="noStrike" cap="none" normalizeH="0" baseline="0" dirty="0" smtClean="0">
                          <a:ln>
                            <a:noFill/>
                          </a:ln>
                          <a:effectLst/>
                        </a:rPr>
                        <a:t>Selected symptoms</a:t>
                      </a:r>
                      <a:endParaRPr kumimoji="0" lang="en-US" sz="2000" b="1" i="0" u="none" strike="noStrike" cap="none" normalizeH="0" baseline="0" dirty="0" smtClean="0">
                        <a:ln>
                          <a:noFill/>
                        </a:ln>
                        <a:solidFill>
                          <a:schemeClr val="bg2"/>
                        </a:solidFill>
                        <a:effectLst/>
                        <a:latin typeface="Garamond" pitchFamily="18" charset="0"/>
                      </a:endParaRPr>
                    </a:p>
                  </a:txBody>
                  <a:tcPr horzOverflow="overflow"/>
                </a:tc>
              </a:tr>
              <a:tr h="59159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outerShdw blurRad="38100" dist="38100" dir="2700000" algn="tl">
                              <a:srgbClr val="000000"/>
                            </a:outerShdw>
                          </a:effectLst>
                        </a:rPr>
                        <a:t>Stage III</a:t>
                      </a:r>
                      <a:endParaRPr kumimoji="0" lang="en-US" sz="2000" b="1" i="0" u="none" strike="noStrike" cap="none" normalizeH="0" baseline="0" smtClean="0">
                        <a:ln>
                          <a:noFill/>
                        </a:ln>
                        <a:solidFill>
                          <a:schemeClr val="bg2"/>
                        </a:solidFill>
                        <a:effectLst>
                          <a:outerShdw blurRad="38100" dist="38100" dir="2700000" algn="tl">
                            <a:srgbClr val="000000"/>
                          </a:outerShdw>
                        </a:effectLst>
                        <a:latin typeface="Garamond"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1800" u="none" strike="noStrike" cap="none" normalizeH="0" baseline="0" dirty="0" smtClean="0">
                          <a:ln>
                            <a:noFill/>
                          </a:ln>
                          <a:effectLst>
                            <a:outerShdw blurRad="38100" dist="38100" dir="2700000" algn="tl">
                              <a:srgbClr val="000000"/>
                            </a:outerShdw>
                          </a:effectLst>
                        </a:rPr>
                        <a:t>       </a:t>
                      </a:r>
                      <a:r>
                        <a:rPr kumimoji="0" lang="en-US" altLang="zh-CN" sz="2000" u="none" strike="noStrike" cap="none" normalizeH="0" baseline="0" dirty="0" smtClean="0">
                          <a:ln>
                            <a:noFill/>
                          </a:ln>
                          <a:effectLst/>
                        </a:rPr>
                        <a:t>Conditions where a presumptive diagnosis can be made using clinical signs or simple investigations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Severe weight loss (&gt;10% presumed or measured body weight)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Unexplained chronic diarrhea for &gt; 1 month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Unexplained persistent fever (intermittent or constant for &gt; </a:t>
                      </a:r>
                      <a:r>
                        <a:rPr kumimoji="0" lang="en-US" altLang="zh-CN" sz="2000" u="none" strike="noStrike" cap="none" normalizeH="0" baseline="0" dirty="0" err="1" smtClean="0">
                          <a:ln>
                            <a:noFill/>
                          </a:ln>
                          <a:effectLst/>
                        </a:rPr>
                        <a:t>1month</a:t>
                      </a:r>
                      <a:r>
                        <a:rPr kumimoji="0" lang="en-US" altLang="zh-CN" sz="20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Oral </a:t>
                      </a:r>
                      <a:r>
                        <a:rPr kumimoji="0" lang="en-US" altLang="zh-CN" sz="2000" u="none" strike="noStrike" cap="none" normalizeH="0" baseline="0" dirty="0" err="1" smtClean="0">
                          <a:ln>
                            <a:noFill/>
                          </a:ln>
                          <a:effectLst/>
                        </a:rPr>
                        <a:t>candidiasis</a:t>
                      </a:r>
                      <a:r>
                        <a:rPr kumimoji="0" lang="en-US" altLang="zh-CN" sz="2000" u="none" strike="noStrike" cap="none" normalizeH="0" baseline="0" dirty="0" smtClean="0">
                          <a:ln>
                            <a:noFill/>
                          </a:ln>
                          <a:effectLst/>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Oral hairy </a:t>
                      </a:r>
                      <a:r>
                        <a:rPr kumimoji="0" lang="en-US" altLang="zh-CN" sz="2000" u="none" strike="noStrike" cap="none" normalizeH="0" baseline="0" dirty="0" err="1" smtClean="0">
                          <a:ln>
                            <a:noFill/>
                          </a:ln>
                          <a:effectLst/>
                        </a:rPr>
                        <a:t>leucoplakia</a:t>
                      </a:r>
                      <a:endParaRPr kumimoji="0" lang="en-US" altLang="zh-CN" sz="20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Pulmonary tuberculosis (diagnosed in last 2 years)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Severe presumed bacterial infections (e.g. pneumonia, </a:t>
                      </a:r>
                      <a:r>
                        <a:rPr kumimoji="0" lang="en-US" altLang="zh-CN" sz="2000" u="none" strike="noStrike" cap="none" normalizeH="0" baseline="0" dirty="0" err="1" smtClean="0">
                          <a:ln>
                            <a:noFill/>
                          </a:ln>
                          <a:effectLst/>
                        </a:rPr>
                        <a:t>empyema</a:t>
                      </a:r>
                      <a:r>
                        <a:rPr kumimoji="0" lang="en-US" altLang="zh-CN" sz="2000" u="none" strike="noStrike" cap="none" normalizeH="0" baseline="0" dirty="0" smtClean="0">
                          <a:ln>
                            <a:noFill/>
                          </a:ln>
                          <a:effectLst/>
                        </a:rPr>
                        <a:t>, </a:t>
                      </a:r>
                      <a:r>
                        <a:rPr kumimoji="0" lang="en-US" altLang="zh-CN" sz="2000" u="none" strike="noStrike" cap="none" normalizeH="0" baseline="0" dirty="0" err="1" smtClean="0">
                          <a:ln>
                            <a:noFill/>
                          </a:ln>
                          <a:effectLst/>
                        </a:rPr>
                        <a:t>pyomyositis</a:t>
                      </a:r>
                      <a:r>
                        <a:rPr kumimoji="0" lang="en-US" altLang="zh-CN" sz="2000" u="none" strike="noStrike" cap="none" normalizeH="0" baseline="0" dirty="0" smtClean="0">
                          <a:ln>
                            <a:noFill/>
                          </a:ln>
                          <a:effectLst/>
                        </a:rPr>
                        <a:t>, bone or joint infection, meningitis, </a:t>
                      </a:r>
                      <a:r>
                        <a:rPr kumimoji="0" lang="en-US" altLang="zh-CN" sz="2000" u="none" strike="noStrike" cap="none" normalizeH="0" baseline="0" dirty="0" err="1" smtClean="0">
                          <a:ln>
                            <a:noFill/>
                          </a:ln>
                          <a:effectLst/>
                        </a:rPr>
                        <a:t>bacteremia</a:t>
                      </a:r>
                      <a:r>
                        <a:rPr kumimoji="0" lang="en-US" altLang="zh-CN" sz="2000" u="none" strike="noStrike" cap="none" normalizeH="0" baseline="0" dirty="0" smtClean="0">
                          <a:ln>
                            <a:noFill/>
                          </a:ln>
                          <a:effectLst/>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altLang="zh-CN" sz="2000" u="none" strike="noStrike" cap="none" normalizeH="0" baseline="0" dirty="0" smtClean="0">
                          <a:ln>
                            <a:noFill/>
                          </a:ln>
                          <a:effectLst/>
                        </a:rPr>
                        <a:t>Acute necrotizing ulcerative stomatitis, gingivitis or </a:t>
                      </a:r>
                      <a:r>
                        <a:rPr kumimoji="0" lang="en-US" altLang="zh-CN" sz="2000" u="none" strike="noStrike" cap="none" normalizeH="0" baseline="0" dirty="0" err="1" smtClean="0">
                          <a:ln>
                            <a:noFill/>
                          </a:ln>
                          <a:effectLst/>
                        </a:rPr>
                        <a:t>periodontitis</a:t>
                      </a:r>
                      <a:endParaRPr kumimoji="0" lang="en-US" altLang="zh-CN" sz="20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u="none" strike="noStrike" cap="none" normalizeH="0" baseline="0" dirty="0" smtClean="0">
                          <a:ln>
                            <a:noFill/>
                          </a:ln>
                          <a:effectLst/>
                        </a:rPr>
                        <a:t>Conditions where confirmatory diagnostic testing is necessary Unexplained anemia (&lt;</a:t>
                      </a:r>
                      <a:r>
                        <a:rPr kumimoji="0" lang="en-US" altLang="zh-CN" sz="2000" u="none" strike="noStrike" cap="none" normalizeH="0" baseline="0" dirty="0" err="1" smtClean="0">
                          <a:ln>
                            <a:noFill/>
                          </a:ln>
                          <a:effectLst/>
                        </a:rPr>
                        <a:t>8gm</a:t>
                      </a:r>
                      <a:r>
                        <a:rPr kumimoji="0" lang="en-US" altLang="zh-CN" sz="2000" u="none" strike="noStrike" cap="none" normalizeH="0" baseline="0" dirty="0" smtClean="0">
                          <a:ln>
                            <a:noFill/>
                          </a:ln>
                          <a:effectLst/>
                        </a:rPr>
                        <a:t>/dl), neutropenia (&lt;1,000/</a:t>
                      </a:r>
                      <a:r>
                        <a:rPr kumimoji="0" lang="en-US" altLang="zh-CN" sz="2000" u="none" strike="noStrike" cap="none" normalizeH="0" baseline="0" dirty="0" err="1" smtClean="0">
                          <a:ln>
                            <a:noFill/>
                          </a:ln>
                          <a:effectLst/>
                        </a:rPr>
                        <a:t>mm3</a:t>
                      </a:r>
                      <a:r>
                        <a:rPr kumimoji="0" lang="en-US" altLang="zh-CN" sz="2000" u="none" strike="noStrike" cap="none" normalizeH="0" baseline="0" dirty="0" smtClean="0">
                          <a:ln>
                            <a:noFill/>
                          </a:ln>
                          <a:effectLst/>
                        </a:rPr>
                        <a:t>) or thrombocytopenia (&lt;30,000/ </a:t>
                      </a:r>
                      <a:r>
                        <a:rPr kumimoji="0" lang="en-US" altLang="zh-CN" sz="2000" u="none" strike="noStrike" cap="none" normalizeH="0" baseline="0" dirty="0" err="1" smtClean="0">
                          <a:ln>
                            <a:noFill/>
                          </a:ln>
                          <a:effectLst/>
                        </a:rPr>
                        <a:t>mm3</a:t>
                      </a:r>
                      <a:r>
                        <a:rPr kumimoji="0" lang="en-US" altLang="zh-CN" sz="2000" u="none" strike="noStrike" cap="none" normalizeH="0" baseline="0" dirty="0" smtClean="0">
                          <a:ln>
                            <a:noFill/>
                          </a:ln>
                          <a:effectLst/>
                        </a:rPr>
                        <a:t>) for &gt; 1 month</a:t>
                      </a:r>
                      <a:r>
                        <a:rPr kumimoji="0" lang="en-US" altLang="zh-CN" sz="2000" u="none" strike="noStrike" cap="none" normalizeH="0" baseline="0" dirty="0" smtClean="0">
                          <a:ln>
                            <a:noFill/>
                          </a:ln>
                          <a:effectLst>
                            <a:outerShdw blurRad="38100" dist="38100" dir="2700000" algn="tl">
                              <a:srgbClr val="000000"/>
                            </a:outerShdw>
                          </a:effectLst>
                        </a:rPr>
                        <a:t/>
                      </a:r>
                      <a:br>
                        <a:rPr kumimoji="0" lang="en-US" altLang="zh-CN" sz="2000" u="none" strike="noStrike" cap="none" normalizeH="0" baseline="0" dirty="0" smtClean="0">
                          <a:ln>
                            <a:noFill/>
                          </a:ln>
                          <a:effectLst>
                            <a:outerShdw blurRad="38100" dist="38100" dir="2700000" algn="tl">
                              <a:srgbClr val="000000"/>
                            </a:outerShdw>
                          </a:effectLst>
                        </a:rPr>
                      </a:br>
                      <a:endParaRPr kumimoji="0" lang="en-US" sz="2000" b="0" i="0" u="none" strike="noStrike" cap="none" normalizeH="0" baseline="0" dirty="0" smtClean="0">
                        <a:ln>
                          <a:noFill/>
                        </a:ln>
                        <a:solidFill>
                          <a:schemeClr val="bg2"/>
                        </a:solidFill>
                        <a:effectLst>
                          <a:outerShdw blurRad="38100" dist="38100" dir="2700000" algn="tl">
                            <a:srgbClr val="000000"/>
                          </a:outerShdw>
                        </a:effectLst>
                        <a:latin typeface="Garamond" pitchFamily="18"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title"/>
          </p:nvPr>
        </p:nvSpPr>
        <p:spPr/>
        <p:txBody>
          <a:bodyPr/>
          <a:lstStyle/>
          <a:p>
            <a:r>
              <a:rPr lang="en-US"/>
              <a:t>STAGE 3</a:t>
            </a:r>
          </a:p>
        </p:txBody>
      </p:sp>
      <p:pic>
        <p:nvPicPr>
          <p:cNvPr id="59399" name="Picture 7" descr="IMAGE_2-16888"/>
          <p:cNvPicPr>
            <a:picLocks noGrp="1" noChangeAspect="1" noChangeArrowheads="1"/>
          </p:cNvPicPr>
          <p:nvPr>
            <p:ph type="body" sz="half" idx="1"/>
          </p:nvPr>
        </p:nvPicPr>
        <p:blipFill>
          <a:blip r:embed="rId2"/>
          <a:srcRect/>
          <a:stretch>
            <a:fillRect/>
          </a:stretch>
        </p:blipFill>
        <p:spPr>
          <a:xfrm>
            <a:off x="457200" y="1828800"/>
            <a:ext cx="4038600" cy="3392488"/>
          </a:xfrm>
          <a:noFill/>
          <a:ln/>
        </p:spPr>
      </p:pic>
      <p:pic>
        <p:nvPicPr>
          <p:cNvPr id="59400" name="Picture 8" descr="pg41b"/>
          <p:cNvPicPr>
            <a:picLocks noGrp="1" noChangeAspect="1" noChangeArrowheads="1"/>
          </p:cNvPicPr>
          <p:nvPr>
            <p:ph type="body" sz="half" idx="2"/>
          </p:nvPr>
        </p:nvPicPr>
        <p:blipFill>
          <a:blip r:embed="rId3"/>
          <a:srcRect/>
          <a:stretch>
            <a:fillRect/>
          </a:stretch>
        </p:blipFill>
        <p:spPr>
          <a:xfrm>
            <a:off x="4648200" y="1905000"/>
            <a:ext cx="4038600" cy="3351213"/>
          </a:xfrm>
          <a:noFill/>
          <a:ln w="38100">
            <a:solidFill>
              <a:schemeClr val="tx1"/>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r>
              <a:rPr lang="en-US"/>
              <a:t>STAGE 3</a:t>
            </a:r>
          </a:p>
        </p:txBody>
      </p:sp>
      <p:graphicFrame>
        <p:nvGraphicFramePr>
          <p:cNvPr id="61446" name="Object 6"/>
          <p:cNvGraphicFramePr>
            <a:graphicFrameLocks noChangeAspect="1"/>
          </p:cNvGraphicFramePr>
          <p:nvPr>
            <p:ph sz="half" idx="4294967295"/>
          </p:nvPr>
        </p:nvGraphicFramePr>
        <p:xfrm>
          <a:off x="4876800" y="2438400"/>
          <a:ext cx="4267200" cy="2743200"/>
        </p:xfrm>
        <a:graphic>
          <a:graphicData uri="http://schemas.openxmlformats.org/presentationml/2006/ole">
            <p:oleObj spid="_x0000_s3074" name="Photo Editor-foto" r:id="rId3" imgW="3619048" imgH="2400635" progId="">
              <p:embed/>
            </p:oleObj>
          </a:graphicData>
        </a:graphic>
      </p:graphicFrame>
      <p:pic>
        <p:nvPicPr>
          <p:cNvPr id="61449" name="Picture 9" descr="IMAGE_2-16921"/>
          <p:cNvPicPr>
            <a:picLocks noGrp="1" noChangeAspect="1" noChangeArrowheads="1"/>
          </p:cNvPicPr>
          <p:nvPr>
            <p:ph type="body" idx="1"/>
          </p:nvPr>
        </p:nvPicPr>
        <p:blipFill>
          <a:blip r:embed="rId4"/>
          <a:srcRect/>
          <a:stretch>
            <a:fillRect/>
          </a:stretch>
        </p:blipFill>
        <p:spPr>
          <a:xfrm>
            <a:off x="0" y="2362200"/>
            <a:ext cx="4876800" cy="2819400"/>
          </a:xfrm>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05192"/>
          </a:xfrm>
        </p:spPr>
        <p:txBody>
          <a:bodyPr>
            <a:normAutofit fontScale="92500" lnSpcReduction="10000"/>
          </a:bodyPr>
          <a:lstStyle/>
          <a:p>
            <a:pPr>
              <a:lnSpc>
                <a:spcPct val="80000"/>
              </a:lnSpc>
              <a:buFont typeface="Wingdings" pitchFamily="2" charset="2"/>
              <a:buNone/>
            </a:pPr>
            <a:r>
              <a:rPr lang="en-US" altLang="zh-CN" sz="2800" b="1" dirty="0" smtClean="0">
                <a:solidFill>
                  <a:schemeClr val="tx2"/>
                </a:solidFill>
                <a:ea typeface="宋体" pitchFamily="2" charset="-122"/>
              </a:rPr>
              <a:t>Conditions where a presumptive diagnosis can be made using clinical signs or simple investigations: </a:t>
            </a:r>
            <a:endParaRPr lang="en-US" sz="2800" b="1" dirty="0" smtClean="0">
              <a:solidFill>
                <a:schemeClr val="tx2"/>
              </a:solidFill>
            </a:endParaRPr>
          </a:p>
          <a:p>
            <a:pPr>
              <a:lnSpc>
                <a:spcPct val="80000"/>
              </a:lnSpc>
            </a:pPr>
            <a:r>
              <a:rPr lang="en-US" sz="2800" dirty="0" smtClean="0"/>
              <a:t>HIV wasting syndrome </a:t>
            </a:r>
          </a:p>
          <a:p>
            <a:pPr>
              <a:lnSpc>
                <a:spcPct val="80000"/>
              </a:lnSpc>
            </a:pPr>
            <a:r>
              <a:rPr lang="en-US" sz="2800" dirty="0" err="1" smtClean="0"/>
              <a:t>Pneumocystis</a:t>
            </a:r>
            <a:r>
              <a:rPr lang="en-US" sz="2800" dirty="0" smtClean="0"/>
              <a:t> </a:t>
            </a:r>
            <a:r>
              <a:rPr lang="en-US" sz="2800" dirty="0" err="1" smtClean="0"/>
              <a:t>carinii</a:t>
            </a:r>
            <a:r>
              <a:rPr lang="en-US" sz="2800" dirty="0" smtClean="0"/>
              <a:t> pneumonia (PCP)</a:t>
            </a:r>
          </a:p>
          <a:p>
            <a:pPr>
              <a:lnSpc>
                <a:spcPct val="80000"/>
              </a:lnSpc>
            </a:pPr>
            <a:r>
              <a:rPr lang="en-US" sz="2800" dirty="0" smtClean="0"/>
              <a:t>Recurrent severe bacterial pneumonia </a:t>
            </a:r>
          </a:p>
          <a:p>
            <a:pPr>
              <a:lnSpc>
                <a:spcPct val="80000"/>
              </a:lnSpc>
            </a:pPr>
            <a:r>
              <a:rPr lang="en-US" sz="2800" dirty="0" err="1" smtClean="0"/>
              <a:t>Cryptococcal</a:t>
            </a:r>
            <a:r>
              <a:rPr lang="en-US" sz="2800" dirty="0" smtClean="0"/>
              <a:t> meningitis</a:t>
            </a:r>
          </a:p>
          <a:p>
            <a:pPr>
              <a:lnSpc>
                <a:spcPct val="80000"/>
              </a:lnSpc>
            </a:pPr>
            <a:r>
              <a:rPr lang="en-US" sz="2800" dirty="0" smtClean="0"/>
              <a:t>Toxoplasmosis of the brain</a:t>
            </a:r>
          </a:p>
          <a:p>
            <a:pPr>
              <a:lnSpc>
                <a:spcPct val="80000"/>
              </a:lnSpc>
            </a:pPr>
            <a:r>
              <a:rPr lang="en-US" sz="2800" dirty="0" smtClean="0"/>
              <a:t>Chronic </a:t>
            </a:r>
            <a:r>
              <a:rPr lang="en-US" sz="2800" dirty="0" err="1" smtClean="0"/>
              <a:t>orolabial</a:t>
            </a:r>
            <a:r>
              <a:rPr lang="en-US" sz="2800" dirty="0" smtClean="0"/>
              <a:t>, genital or </a:t>
            </a:r>
            <a:r>
              <a:rPr lang="en-US" sz="2800" dirty="0" err="1" smtClean="0"/>
              <a:t>anorectal</a:t>
            </a:r>
            <a:r>
              <a:rPr lang="en-US" sz="2800" dirty="0" smtClean="0"/>
              <a:t> herpes simplex infection for &gt; </a:t>
            </a:r>
            <a:r>
              <a:rPr lang="en-US" sz="2800" dirty="0" err="1" smtClean="0"/>
              <a:t>1month</a:t>
            </a:r>
            <a:endParaRPr lang="en-US" sz="2800" dirty="0" smtClean="0"/>
          </a:p>
          <a:p>
            <a:pPr>
              <a:lnSpc>
                <a:spcPct val="80000"/>
              </a:lnSpc>
            </a:pPr>
            <a:r>
              <a:rPr lang="en-US" sz="2800" dirty="0" smtClean="0"/>
              <a:t>Kaposi’s sarcoma (KS)</a:t>
            </a:r>
          </a:p>
          <a:p>
            <a:pPr>
              <a:lnSpc>
                <a:spcPct val="80000"/>
              </a:lnSpc>
            </a:pPr>
            <a:r>
              <a:rPr lang="en-US" sz="2800" dirty="0" smtClean="0"/>
              <a:t>HIV encephalopathy</a:t>
            </a:r>
          </a:p>
          <a:p>
            <a:pPr>
              <a:lnSpc>
                <a:spcPct val="80000"/>
              </a:lnSpc>
            </a:pPr>
            <a:r>
              <a:rPr lang="en-US" sz="2800" dirty="0" err="1" smtClean="0"/>
              <a:t>Extrapulmonary</a:t>
            </a:r>
            <a:r>
              <a:rPr lang="en-US" sz="2800" dirty="0" smtClean="0"/>
              <a:t> tuberculosis</a:t>
            </a:r>
          </a:p>
          <a:p>
            <a:pPr>
              <a:lnSpc>
                <a:spcPct val="80000"/>
              </a:lnSpc>
            </a:pPr>
            <a:r>
              <a:rPr lang="en-US" sz="2800" dirty="0" smtClean="0"/>
              <a:t>Cryptosporidiosis, with diarrhea &gt;1 month</a:t>
            </a:r>
          </a:p>
          <a:p>
            <a:pPr>
              <a:lnSpc>
                <a:spcPct val="80000"/>
              </a:lnSpc>
            </a:pPr>
            <a:r>
              <a:rPr lang="en-US" sz="2800" dirty="0" err="1" smtClean="0"/>
              <a:t>Isosporiasis</a:t>
            </a:r>
            <a:endParaRPr lang="en-US" dirty="0"/>
          </a:p>
        </p:txBody>
      </p:sp>
      <p:sp>
        <p:nvSpPr>
          <p:cNvPr id="3" name="Title 2"/>
          <p:cNvSpPr>
            <a:spLocks noGrp="1"/>
          </p:cNvSpPr>
          <p:nvPr>
            <p:ph type="title"/>
          </p:nvPr>
        </p:nvSpPr>
        <p:spPr/>
        <p:txBody>
          <a:bodyPr>
            <a:normAutofit fontScale="90000"/>
          </a:bodyPr>
          <a:lstStyle/>
          <a:p>
            <a:r>
              <a:rPr lang="en-GB" sz="4400" b="0" dirty="0" smtClean="0"/>
              <a:t>Revised WHO Classification Clinical Stage IV</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33754"/>
          </a:xfrm>
        </p:spPr>
        <p:txBody>
          <a:bodyPr>
            <a:normAutofit fontScale="92500" lnSpcReduction="20000"/>
          </a:bodyPr>
          <a:lstStyle/>
          <a:p>
            <a:pPr>
              <a:lnSpc>
                <a:spcPct val="80000"/>
              </a:lnSpc>
              <a:buFont typeface="Wingdings" pitchFamily="2" charset="2"/>
              <a:buNone/>
            </a:pPr>
            <a:r>
              <a:rPr lang="en-GB" altLang="zh-CN" sz="2800" b="1" dirty="0" smtClean="0">
                <a:solidFill>
                  <a:schemeClr val="tx2"/>
                </a:solidFill>
                <a:ea typeface="宋体" pitchFamily="2" charset="-122"/>
              </a:rPr>
              <a:t>Conditions where confirmatory diagnostic testing is necessary</a:t>
            </a:r>
            <a:r>
              <a:rPr lang="en-US" altLang="zh-CN" sz="2800" b="1" dirty="0" smtClean="0">
                <a:solidFill>
                  <a:schemeClr val="tx2"/>
                </a:solidFill>
                <a:ea typeface="宋体" pitchFamily="2" charset="-122"/>
              </a:rPr>
              <a:t> </a:t>
            </a:r>
            <a:endParaRPr lang="en-US" sz="2800" b="1" dirty="0" smtClean="0">
              <a:solidFill>
                <a:schemeClr val="tx2"/>
              </a:solidFill>
            </a:endParaRPr>
          </a:p>
          <a:p>
            <a:pPr>
              <a:lnSpc>
                <a:spcPct val="80000"/>
              </a:lnSpc>
            </a:pPr>
            <a:endParaRPr lang="en-US" sz="2800" b="1" dirty="0" smtClean="0">
              <a:solidFill>
                <a:schemeClr val="tx2"/>
              </a:solidFill>
            </a:endParaRPr>
          </a:p>
          <a:p>
            <a:pPr>
              <a:lnSpc>
                <a:spcPct val="80000"/>
              </a:lnSpc>
            </a:pPr>
            <a:r>
              <a:rPr lang="en-US" sz="2800" dirty="0" smtClean="0"/>
              <a:t>Candidiasis of the esophagus or airways </a:t>
            </a:r>
          </a:p>
          <a:p>
            <a:pPr>
              <a:lnSpc>
                <a:spcPct val="80000"/>
              </a:lnSpc>
            </a:pPr>
            <a:r>
              <a:rPr lang="en-US" sz="2800" dirty="0" smtClean="0"/>
              <a:t>Cytomegalovirus (</a:t>
            </a:r>
            <a:r>
              <a:rPr lang="en-US" sz="2800" dirty="0" err="1" smtClean="0"/>
              <a:t>CMV</a:t>
            </a:r>
            <a:r>
              <a:rPr lang="en-US" sz="2800" dirty="0" smtClean="0"/>
              <a:t>) retinitis or disease of organs (other than liver, spleen, or lymph nodes) </a:t>
            </a:r>
          </a:p>
          <a:p>
            <a:pPr>
              <a:lnSpc>
                <a:spcPct val="80000"/>
              </a:lnSpc>
            </a:pPr>
            <a:r>
              <a:rPr lang="en-US" sz="2800" dirty="0" smtClean="0"/>
              <a:t>Non-typhoid salmonella septicemia (</a:t>
            </a:r>
            <a:r>
              <a:rPr lang="en-US" sz="2800" dirty="0" err="1" smtClean="0"/>
              <a:t>NTS</a:t>
            </a:r>
            <a:r>
              <a:rPr lang="en-US" sz="2800" dirty="0" smtClean="0"/>
              <a:t>) </a:t>
            </a:r>
          </a:p>
          <a:p>
            <a:pPr>
              <a:lnSpc>
                <a:spcPct val="80000"/>
              </a:lnSpc>
            </a:pPr>
            <a:r>
              <a:rPr lang="en-US" sz="2800" dirty="0" smtClean="0"/>
              <a:t>Lymphoma cerebral or B cell NHL</a:t>
            </a:r>
          </a:p>
          <a:p>
            <a:pPr>
              <a:lnSpc>
                <a:spcPct val="80000"/>
              </a:lnSpc>
            </a:pPr>
            <a:r>
              <a:rPr lang="en-US" sz="2800" dirty="0" smtClean="0"/>
              <a:t>Invasive cervical carcinoma</a:t>
            </a:r>
          </a:p>
          <a:p>
            <a:pPr>
              <a:lnSpc>
                <a:spcPct val="80000"/>
              </a:lnSpc>
            </a:pPr>
            <a:r>
              <a:rPr lang="en-US" sz="2800" dirty="0" smtClean="0"/>
              <a:t>Visceral </a:t>
            </a:r>
            <a:r>
              <a:rPr lang="en-US" sz="2800" dirty="0" err="1" smtClean="0"/>
              <a:t>Leishmaniasis</a:t>
            </a:r>
            <a:endParaRPr lang="en-US" sz="2800" dirty="0" smtClean="0"/>
          </a:p>
          <a:p>
            <a:pPr>
              <a:lnSpc>
                <a:spcPct val="80000"/>
              </a:lnSpc>
            </a:pPr>
            <a:r>
              <a:rPr lang="en-US" sz="2800" dirty="0" err="1" smtClean="0"/>
              <a:t>Cryptococcosis</a:t>
            </a:r>
            <a:r>
              <a:rPr lang="en-US" sz="2800" dirty="0" smtClean="0"/>
              <a:t> (</a:t>
            </a:r>
            <a:r>
              <a:rPr lang="en-US" sz="2800" dirty="0" err="1" smtClean="0"/>
              <a:t>extrapulmonary</a:t>
            </a:r>
            <a:r>
              <a:rPr lang="en-US" sz="2800" dirty="0" smtClean="0"/>
              <a:t>)</a:t>
            </a:r>
          </a:p>
          <a:p>
            <a:pPr>
              <a:lnSpc>
                <a:spcPct val="80000"/>
              </a:lnSpc>
            </a:pPr>
            <a:r>
              <a:rPr lang="en-US" sz="2800" dirty="0" smtClean="0"/>
              <a:t>Disseminated non </a:t>
            </a:r>
            <a:r>
              <a:rPr lang="en-US" sz="2800" dirty="0" err="1" smtClean="0"/>
              <a:t>tuberculous</a:t>
            </a:r>
            <a:r>
              <a:rPr lang="en-US" sz="2800" dirty="0" smtClean="0"/>
              <a:t> </a:t>
            </a:r>
            <a:r>
              <a:rPr lang="en-US" sz="2800" dirty="0" err="1" smtClean="0"/>
              <a:t>mycobacterial</a:t>
            </a:r>
            <a:r>
              <a:rPr lang="en-US" sz="2800" dirty="0" smtClean="0"/>
              <a:t> infection</a:t>
            </a:r>
          </a:p>
          <a:p>
            <a:pPr>
              <a:lnSpc>
                <a:spcPct val="80000"/>
              </a:lnSpc>
            </a:pPr>
            <a:r>
              <a:rPr lang="en-US" sz="2800" dirty="0" smtClean="0"/>
              <a:t>Progressive multifocal </a:t>
            </a:r>
            <a:r>
              <a:rPr lang="en-US" sz="2800" dirty="0" err="1" smtClean="0"/>
              <a:t>leukoencephalopathy</a:t>
            </a:r>
            <a:r>
              <a:rPr lang="en-US" sz="2800" dirty="0" smtClean="0"/>
              <a:t> </a:t>
            </a:r>
          </a:p>
          <a:p>
            <a:pPr>
              <a:lnSpc>
                <a:spcPct val="80000"/>
              </a:lnSpc>
            </a:pPr>
            <a:r>
              <a:rPr lang="en-US" sz="2800" dirty="0" smtClean="0"/>
              <a:t>Any disseminated endemic mycosis (e.g. histoplasmosis)</a:t>
            </a:r>
          </a:p>
          <a:p>
            <a:endParaRPr lang="en-US" dirty="0"/>
          </a:p>
        </p:txBody>
      </p:sp>
      <p:sp>
        <p:nvSpPr>
          <p:cNvPr id="3" name="Title 2"/>
          <p:cNvSpPr>
            <a:spLocks noGrp="1"/>
          </p:cNvSpPr>
          <p:nvPr>
            <p:ph type="title"/>
          </p:nvPr>
        </p:nvSpPr>
        <p:spPr/>
        <p:txBody>
          <a:bodyPr>
            <a:normAutofit fontScale="90000"/>
          </a:bodyPr>
          <a:lstStyle/>
          <a:p>
            <a:r>
              <a:rPr lang="en-GB" sz="4000" b="0" dirty="0" smtClean="0"/>
              <a:t>Revised WHO Classification Clinical Stage IV cont..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t>Poverty</a:t>
            </a:r>
          </a:p>
          <a:p>
            <a:pPr>
              <a:lnSpc>
                <a:spcPct val="200000"/>
              </a:lnSpc>
            </a:pPr>
            <a:r>
              <a:rPr lang="en-US" dirty="0" smtClean="0"/>
              <a:t>Lack of formal education</a:t>
            </a:r>
          </a:p>
          <a:p>
            <a:pPr>
              <a:lnSpc>
                <a:spcPct val="200000"/>
              </a:lnSpc>
            </a:pPr>
            <a:r>
              <a:rPr lang="en-GB" sz="2800" dirty="0" smtClean="0"/>
              <a:t>‘core groups’ like long distance truck driver</a:t>
            </a:r>
            <a:endParaRPr lang="en-US" dirty="0" smtClean="0"/>
          </a:p>
          <a:p>
            <a:pPr>
              <a:lnSpc>
                <a:spcPct val="200000"/>
              </a:lnSpc>
            </a:pPr>
            <a:r>
              <a:rPr lang="en-US" dirty="0" smtClean="0"/>
              <a:t>IV drug users</a:t>
            </a:r>
          </a:p>
          <a:p>
            <a:pPr>
              <a:lnSpc>
                <a:spcPct val="200000"/>
              </a:lnSpc>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US"/>
              <a:t>STAGE 4</a:t>
            </a:r>
          </a:p>
        </p:txBody>
      </p:sp>
      <p:pic>
        <p:nvPicPr>
          <p:cNvPr id="65540" name="Picture 4"/>
          <p:cNvPicPr>
            <a:picLocks noGrp="1" noChangeArrowheads="1"/>
          </p:cNvPicPr>
          <p:nvPr>
            <p:ph type="body" idx="1"/>
          </p:nvPr>
        </p:nvPicPr>
        <p:blipFill>
          <a:blip r:embed="rId2"/>
          <a:srcRect/>
          <a:stretch>
            <a:fillRect/>
          </a:stretch>
        </p:blipFill>
        <p:spPr>
          <a:xfrm>
            <a:off x="1255713" y="1600200"/>
            <a:ext cx="6632575" cy="4525963"/>
          </a:xfrm>
          <a:no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US"/>
              <a:t>STAGE 4</a:t>
            </a:r>
          </a:p>
        </p:txBody>
      </p:sp>
      <p:pic>
        <p:nvPicPr>
          <p:cNvPr id="66564" name="Picture 4" descr="CD_1082_084c1"/>
          <p:cNvPicPr>
            <a:picLocks noGrp="1" noChangeAspect="1" noChangeArrowheads="1"/>
          </p:cNvPicPr>
          <p:nvPr>
            <p:ph type="body" idx="1"/>
          </p:nvPr>
        </p:nvPicPr>
        <p:blipFill>
          <a:blip r:embed="rId2"/>
          <a:srcRect/>
          <a:stretch>
            <a:fillRect/>
          </a:stretch>
        </p:blipFill>
        <p:spPr>
          <a:xfrm>
            <a:off x="1135063" y="1600200"/>
            <a:ext cx="6873875" cy="4525963"/>
          </a:xfrm>
          <a:no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en-US"/>
              <a:t>STAGE 4</a:t>
            </a:r>
          </a:p>
        </p:txBody>
      </p:sp>
      <p:pic>
        <p:nvPicPr>
          <p:cNvPr id="67588" name="Picture 4"/>
          <p:cNvPicPr>
            <a:picLocks noGrp="1" noChangeArrowheads="1"/>
          </p:cNvPicPr>
          <p:nvPr>
            <p:ph type="body" idx="1"/>
          </p:nvPr>
        </p:nvPicPr>
        <p:blipFill>
          <a:blip r:embed="rId2"/>
          <a:srcRect/>
          <a:stretch>
            <a:fillRect/>
          </a:stretch>
        </p:blipFill>
        <p:spPr>
          <a:xfrm>
            <a:off x="3105150" y="1600200"/>
            <a:ext cx="2933700" cy="4525963"/>
          </a:xfrm>
          <a:no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US"/>
              <a:t>STAGE 4</a:t>
            </a:r>
          </a:p>
        </p:txBody>
      </p:sp>
      <p:pic>
        <p:nvPicPr>
          <p:cNvPr id="68612" name="Picture 4" descr="CD_1083_071c"/>
          <p:cNvPicPr>
            <a:picLocks noGrp="1" noChangeAspect="1" noChangeArrowheads="1"/>
          </p:cNvPicPr>
          <p:nvPr>
            <p:ph type="body" idx="1"/>
          </p:nvPr>
        </p:nvPicPr>
        <p:blipFill>
          <a:blip r:embed="rId2"/>
          <a:srcRect/>
          <a:stretch>
            <a:fillRect/>
          </a:stretch>
        </p:blipFill>
        <p:spPr>
          <a:xfrm>
            <a:off x="1133475" y="1600200"/>
            <a:ext cx="6877050" cy="4525963"/>
          </a:xfrm>
          <a:no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0" y="0"/>
            <a:ext cx="8715404" cy="1285860"/>
          </a:xfrm>
        </p:spPr>
        <p:txBody>
          <a:bodyPr/>
          <a:lstStyle/>
          <a:p>
            <a:r>
              <a:rPr lang="en-GB" sz="3200" dirty="0" smtClean="0"/>
              <a:t>Classification of ART </a:t>
            </a:r>
            <a:endParaRPr lang="en-GB" sz="3200" dirty="0"/>
          </a:p>
        </p:txBody>
      </p:sp>
      <p:sp>
        <p:nvSpPr>
          <p:cNvPr id="8196" name="Content Placeholder 2"/>
          <p:cNvSpPr>
            <a:spLocks noGrp="1"/>
          </p:cNvSpPr>
          <p:nvPr>
            <p:ph type="body" idx="4294967295"/>
          </p:nvPr>
        </p:nvSpPr>
        <p:spPr>
          <a:xfrm>
            <a:off x="0" y="1214422"/>
            <a:ext cx="9144000" cy="6102366"/>
          </a:xfrm>
          <a:ln/>
        </p:spPr>
        <p:txBody>
          <a:bodyPr>
            <a:normAutofit/>
          </a:bodyPr>
          <a:lstStyle/>
          <a:p>
            <a:pPr marL="514350" indent="-514350">
              <a:lnSpc>
                <a:spcPct val="80000"/>
              </a:lnSpc>
            </a:pPr>
            <a:r>
              <a:rPr lang="en-US" sz="2800" b="1" dirty="0" err="1"/>
              <a:t>NRTIs</a:t>
            </a:r>
            <a:r>
              <a:rPr lang="en-US" sz="2800" dirty="0"/>
              <a:t> - </a:t>
            </a:r>
            <a:r>
              <a:rPr lang="en-GB" sz="2800" dirty="0"/>
              <a:t>inhibit reverse transcription by being incorporated into the newly synthesized viral DNA and preventing its further elongation. </a:t>
            </a:r>
            <a:endParaRPr lang="en-US" sz="2800" dirty="0"/>
          </a:p>
          <a:p>
            <a:pPr marL="514350" indent="-514350">
              <a:lnSpc>
                <a:spcPct val="80000"/>
              </a:lnSpc>
            </a:pPr>
            <a:endParaRPr lang="en-US" sz="2800" dirty="0"/>
          </a:p>
          <a:p>
            <a:pPr marL="514350" indent="-514350">
              <a:lnSpc>
                <a:spcPct val="80000"/>
              </a:lnSpc>
            </a:pPr>
            <a:r>
              <a:rPr lang="en-US" sz="2800" b="1" dirty="0" err="1"/>
              <a:t>NNRTIs</a:t>
            </a:r>
            <a:r>
              <a:rPr lang="en-US" sz="2800" dirty="0"/>
              <a:t>- </a:t>
            </a:r>
            <a:r>
              <a:rPr lang="en-GB" sz="2800" dirty="0"/>
              <a:t>inhibit reverse transcriptase directly by binding to the enzyme and interfering with its function </a:t>
            </a:r>
          </a:p>
          <a:p>
            <a:pPr marL="514350" indent="-514350">
              <a:lnSpc>
                <a:spcPct val="80000"/>
              </a:lnSpc>
              <a:buFont typeface="Wingdings" pitchFamily="2" charset="2"/>
              <a:buNone/>
            </a:pPr>
            <a:endParaRPr lang="en-US" sz="2800" dirty="0"/>
          </a:p>
          <a:p>
            <a:pPr marL="514350" indent="-514350">
              <a:lnSpc>
                <a:spcPct val="80000"/>
              </a:lnSpc>
            </a:pPr>
            <a:r>
              <a:rPr lang="en-US" sz="2800" b="1" dirty="0"/>
              <a:t>PIs</a:t>
            </a:r>
            <a:r>
              <a:rPr lang="en-US" sz="2800" dirty="0"/>
              <a:t> (Protease Inhibitors) - </a:t>
            </a:r>
            <a:r>
              <a:rPr lang="en-GB" sz="2800" dirty="0"/>
              <a:t>target viral assembly by inhibiting the activity of protease, an enzyme used by HIV to cleave nascent proteins, for final assembly of new </a:t>
            </a:r>
            <a:r>
              <a:rPr lang="en-GB" sz="2800" dirty="0" err="1"/>
              <a:t>virons</a:t>
            </a:r>
            <a:endParaRPr lang="en-US" sz="2800" dirty="0"/>
          </a:p>
          <a:p>
            <a:pPr marL="514350" indent="-514350">
              <a:lnSpc>
                <a:spcPct val="80000"/>
              </a:lnSpc>
            </a:pPr>
            <a:endParaRPr lang="en-US" sz="2800" dirty="0"/>
          </a:p>
          <a:p>
            <a:pPr marL="514350" indent="-514350">
              <a:lnSpc>
                <a:spcPct val="80000"/>
              </a:lnSpc>
            </a:pPr>
            <a:endParaRPr lang="en-US" sz="28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lnSpc>
                <a:spcPct val="80000"/>
              </a:lnSpc>
            </a:pPr>
            <a:r>
              <a:rPr lang="en-US" sz="2800" b="1" dirty="0" smtClean="0"/>
              <a:t>Entry Inhibitors/Fusion inhibitors </a:t>
            </a:r>
            <a:r>
              <a:rPr lang="en-US" sz="2800" dirty="0" smtClean="0"/>
              <a:t>- </a:t>
            </a:r>
            <a:r>
              <a:rPr lang="en-GB" sz="2800" dirty="0" smtClean="0"/>
              <a:t>interfere with binding, fusion and entry of HIV-1 to the host cell by blocking one of several targets – </a:t>
            </a:r>
            <a:r>
              <a:rPr lang="en-GB" sz="2800" dirty="0" err="1" smtClean="0"/>
              <a:t>maraviroc</a:t>
            </a:r>
            <a:r>
              <a:rPr lang="en-GB" sz="2800" dirty="0" smtClean="0"/>
              <a:t> &amp; </a:t>
            </a:r>
            <a:r>
              <a:rPr lang="en-GB" sz="2800" dirty="0" err="1" smtClean="0"/>
              <a:t>enfurvitide</a:t>
            </a:r>
            <a:endParaRPr lang="en-US" sz="2800" dirty="0" smtClean="0"/>
          </a:p>
          <a:p>
            <a:pPr marL="514350" indent="-514350">
              <a:lnSpc>
                <a:spcPct val="80000"/>
              </a:lnSpc>
            </a:pPr>
            <a:endParaRPr lang="en-US" sz="2800" dirty="0" smtClean="0"/>
          </a:p>
          <a:p>
            <a:pPr marL="514350" indent="-514350">
              <a:lnSpc>
                <a:spcPct val="80000"/>
              </a:lnSpc>
            </a:pPr>
            <a:r>
              <a:rPr lang="en-US" sz="2800" b="1" dirty="0" err="1" smtClean="0"/>
              <a:t>Integrase</a:t>
            </a:r>
            <a:r>
              <a:rPr lang="en-US" sz="2800" b="1" dirty="0" smtClean="0"/>
              <a:t> Inhibitors </a:t>
            </a:r>
            <a:r>
              <a:rPr lang="en-US" sz="2800" dirty="0" smtClean="0"/>
              <a:t>- </a:t>
            </a:r>
            <a:r>
              <a:rPr lang="en-GB" sz="2800" dirty="0" smtClean="0"/>
              <a:t>inhibit the enzyme </a:t>
            </a:r>
            <a:r>
              <a:rPr lang="en-GB" sz="2800" dirty="0" err="1" smtClean="0"/>
              <a:t>integrase</a:t>
            </a:r>
            <a:r>
              <a:rPr lang="en-GB" sz="2800" dirty="0" smtClean="0"/>
              <a:t> which is responsible for integration of viral DNA into the DNA of the infected cell – </a:t>
            </a:r>
            <a:r>
              <a:rPr lang="en-GB" sz="2800" dirty="0" err="1" smtClean="0"/>
              <a:t>Raltegravir</a:t>
            </a:r>
            <a:endParaRPr lang="en-GB" sz="2800" dirty="0" smtClean="0"/>
          </a:p>
          <a:p>
            <a:pPr marL="514350" indent="-514350">
              <a:lnSpc>
                <a:spcPct val="80000"/>
              </a:lnSpc>
            </a:pPr>
            <a:endParaRPr lang="en-US" sz="2800" dirty="0" smtClean="0"/>
          </a:p>
          <a:p>
            <a:pPr marL="514350" indent="-514350">
              <a:lnSpc>
                <a:spcPct val="80000"/>
              </a:lnSpc>
            </a:pPr>
            <a:r>
              <a:rPr lang="en-US" sz="2800" b="1" dirty="0" smtClean="0"/>
              <a:t>Maturation inhibitors </a:t>
            </a:r>
            <a:r>
              <a:rPr lang="en-US" sz="2800" dirty="0" smtClean="0"/>
              <a:t>- </a:t>
            </a:r>
            <a:r>
              <a:rPr lang="en-GB" sz="2800" dirty="0" smtClean="0"/>
              <a:t>inhibit the last step</a:t>
            </a:r>
            <a:endParaRPr lang="en-US" dirty="0"/>
          </a:p>
        </p:txBody>
      </p:sp>
      <p:sp>
        <p:nvSpPr>
          <p:cNvPr id="3" name="Title 2"/>
          <p:cNvSpPr>
            <a:spLocks noGrp="1"/>
          </p:cNvSpPr>
          <p:nvPr>
            <p:ph type="title"/>
          </p:nvPr>
        </p:nvSpPr>
        <p:spPr/>
        <p:txBody>
          <a:bodyPr/>
          <a:lstStyle/>
          <a:p>
            <a:r>
              <a:rPr lang="en-US" dirty="0" smtClean="0"/>
              <a:t>Classification cont..</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274638"/>
            <a:ext cx="9144000" cy="1143000"/>
          </a:xfrm>
        </p:spPr>
        <p:txBody>
          <a:bodyPr/>
          <a:lstStyle/>
          <a:p>
            <a:r>
              <a:rPr lang="en-GB" sz="3200" dirty="0"/>
              <a:t>Nucleotide/Nucleoside Reverse Transcriptase inhibitors</a:t>
            </a:r>
          </a:p>
        </p:txBody>
      </p:sp>
      <p:sp>
        <p:nvSpPr>
          <p:cNvPr id="9220" name="Rectangle 5"/>
          <p:cNvSpPr>
            <a:spLocks noGrp="1" noChangeArrowheads="1"/>
          </p:cNvSpPr>
          <p:nvPr>
            <p:ph type="body" idx="1"/>
          </p:nvPr>
        </p:nvSpPr>
        <p:spPr>
          <a:xfrm>
            <a:off x="0" y="1628775"/>
            <a:ext cx="9144000" cy="5229225"/>
          </a:xfrm>
          <a:noFill/>
          <a:ln/>
        </p:spPr>
        <p:txBody>
          <a:bodyPr/>
          <a:lstStyle/>
          <a:p>
            <a:pPr lvl="1">
              <a:lnSpc>
                <a:spcPct val="90000"/>
              </a:lnSpc>
            </a:pPr>
            <a:r>
              <a:rPr lang="en-US" sz="2400" dirty="0" err="1"/>
              <a:t>Zidovudine</a:t>
            </a:r>
            <a:r>
              <a:rPr lang="en-US" sz="2400" dirty="0"/>
              <a:t> (AZT, </a:t>
            </a:r>
            <a:r>
              <a:rPr lang="en-US" sz="2400" dirty="0" err="1"/>
              <a:t>ZDV</a:t>
            </a:r>
            <a:r>
              <a:rPr lang="en-US" sz="2400" dirty="0"/>
              <a:t>, </a:t>
            </a:r>
            <a:r>
              <a:rPr lang="en-US" sz="2400" dirty="0" err="1"/>
              <a:t>Retrovir</a:t>
            </a:r>
            <a:r>
              <a:rPr lang="en-US" sz="2400" dirty="0">
                <a:sym typeface="Symbol" pitchFamily="18" charset="2"/>
              </a:rPr>
              <a:t>)			</a:t>
            </a:r>
          </a:p>
          <a:p>
            <a:pPr lvl="1">
              <a:lnSpc>
                <a:spcPct val="90000"/>
              </a:lnSpc>
            </a:pPr>
            <a:r>
              <a:rPr lang="en-US" sz="2400" dirty="0" err="1">
                <a:sym typeface="Symbol" pitchFamily="18" charset="2"/>
              </a:rPr>
              <a:t>Didanosine</a:t>
            </a:r>
            <a:r>
              <a:rPr lang="en-US" sz="2400" dirty="0">
                <a:sym typeface="Symbol" pitchFamily="18" charset="2"/>
              </a:rPr>
              <a:t> (</a:t>
            </a:r>
            <a:r>
              <a:rPr lang="en-US" sz="2400" dirty="0" err="1">
                <a:sym typeface="Symbol" pitchFamily="18" charset="2"/>
              </a:rPr>
              <a:t>ddI</a:t>
            </a:r>
            <a:r>
              <a:rPr lang="en-US" sz="2400" dirty="0">
                <a:sym typeface="Symbol" pitchFamily="18" charset="2"/>
              </a:rPr>
              <a:t>, </a:t>
            </a:r>
            <a:r>
              <a:rPr lang="en-US" sz="2400" dirty="0" err="1">
                <a:sym typeface="Symbol" pitchFamily="18" charset="2"/>
              </a:rPr>
              <a:t>Videx</a:t>
            </a:r>
            <a:r>
              <a:rPr lang="en-US" sz="2400" dirty="0">
                <a:sym typeface="Symbol" pitchFamily="18" charset="2"/>
              </a:rPr>
              <a:t>, </a:t>
            </a:r>
            <a:r>
              <a:rPr lang="en-US" sz="2400" dirty="0" err="1">
                <a:sym typeface="Symbol" pitchFamily="18" charset="2"/>
              </a:rPr>
              <a:t>Videx</a:t>
            </a:r>
            <a:r>
              <a:rPr lang="en-US" sz="2400" dirty="0">
                <a:sym typeface="Symbol" pitchFamily="18" charset="2"/>
              </a:rPr>
              <a:t> EC)		</a:t>
            </a:r>
          </a:p>
          <a:p>
            <a:pPr lvl="1">
              <a:lnSpc>
                <a:spcPct val="90000"/>
              </a:lnSpc>
            </a:pPr>
            <a:r>
              <a:rPr lang="en-US" sz="2400" dirty="0" err="1">
                <a:sym typeface="Symbol" pitchFamily="18" charset="2"/>
              </a:rPr>
              <a:t>Zalcitabine</a:t>
            </a:r>
            <a:r>
              <a:rPr lang="en-US" sz="2400" dirty="0">
                <a:sym typeface="Symbol" pitchFamily="18" charset="2"/>
              </a:rPr>
              <a:t> (</a:t>
            </a:r>
            <a:r>
              <a:rPr lang="en-US" sz="2400" dirty="0" err="1">
                <a:sym typeface="Symbol" pitchFamily="18" charset="2"/>
              </a:rPr>
              <a:t>ddC</a:t>
            </a:r>
            <a:r>
              <a:rPr lang="en-US" sz="2400" dirty="0">
                <a:sym typeface="Symbol" pitchFamily="18" charset="2"/>
              </a:rPr>
              <a:t>, </a:t>
            </a:r>
            <a:r>
              <a:rPr lang="en-US" sz="2400" dirty="0" err="1">
                <a:sym typeface="Symbol" pitchFamily="18" charset="2"/>
              </a:rPr>
              <a:t>Hivid</a:t>
            </a:r>
            <a:r>
              <a:rPr lang="en-US" sz="2400" dirty="0">
                <a:sym typeface="Symbol" pitchFamily="18" charset="2"/>
              </a:rPr>
              <a:t>)				</a:t>
            </a:r>
          </a:p>
          <a:p>
            <a:pPr lvl="1">
              <a:lnSpc>
                <a:spcPct val="90000"/>
              </a:lnSpc>
            </a:pPr>
            <a:r>
              <a:rPr lang="en-US" sz="2400" dirty="0" err="1">
                <a:sym typeface="Symbol" pitchFamily="18" charset="2"/>
              </a:rPr>
              <a:t>Stavudine</a:t>
            </a:r>
            <a:r>
              <a:rPr lang="en-US" sz="2400" dirty="0">
                <a:sym typeface="Symbol" pitchFamily="18" charset="2"/>
              </a:rPr>
              <a:t> (</a:t>
            </a:r>
            <a:r>
              <a:rPr lang="en-US" sz="2400" dirty="0" err="1">
                <a:sym typeface="Symbol" pitchFamily="18" charset="2"/>
              </a:rPr>
              <a:t>d4T</a:t>
            </a:r>
            <a:r>
              <a:rPr lang="en-US" sz="2400" dirty="0">
                <a:sym typeface="Symbol" pitchFamily="18" charset="2"/>
              </a:rPr>
              <a:t>, </a:t>
            </a:r>
            <a:r>
              <a:rPr lang="en-US" sz="2400" dirty="0" err="1">
                <a:sym typeface="Symbol" pitchFamily="18" charset="2"/>
              </a:rPr>
              <a:t>Zerit</a:t>
            </a:r>
            <a:r>
              <a:rPr lang="en-US" sz="2400" dirty="0">
                <a:sym typeface="Symbol" pitchFamily="18" charset="2"/>
              </a:rPr>
              <a:t>)				</a:t>
            </a:r>
          </a:p>
          <a:p>
            <a:pPr lvl="1">
              <a:lnSpc>
                <a:spcPct val="90000"/>
              </a:lnSpc>
            </a:pPr>
            <a:r>
              <a:rPr lang="en-US" sz="2400" dirty="0" err="1">
                <a:sym typeface="Symbol" pitchFamily="18" charset="2"/>
              </a:rPr>
              <a:t>Lamivudine</a:t>
            </a:r>
            <a:r>
              <a:rPr lang="en-US" sz="2400" dirty="0">
                <a:sym typeface="Symbol" pitchFamily="18" charset="2"/>
              </a:rPr>
              <a:t> (</a:t>
            </a:r>
            <a:r>
              <a:rPr lang="en-US" sz="2400" dirty="0" err="1">
                <a:sym typeface="Symbol" pitchFamily="18" charset="2"/>
              </a:rPr>
              <a:t>3TC</a:t>
            </a:r>
            <a:r>
              <a:rPr lang="en-US" sz="2400" dirty="0">
                <a:sym typeface="Symbol" pitchFamily="18" charset="2"/>
              </a:rPr>
              <a:t>, </a:t>
            </a:r>
            <a:r>
              <a:rPr lang="en-US" sz="2400" dirty="0" err="1">
                <a:sym typeface="Symbol" pitchFamily="18" charset="2"/>
              </a:rPr>
              <a:t>Epivir</a:t>
            </a:r>
            <a:r>
              <a:rPr lang="en-US" sz="2400" dirty="0">
                <a:sym typeface="Symbol" pitchFamily="18" charset="2"/>
              </a:rPr>
              <a:t>)				</a:t>
            </a:r>
          </a:p>
          <a:p>
            <a:pPr lvl="1">
              <a:lnSpc>
                <a:spcPct val="90000"/>
              </a:lnSpc>
            </a:pPr>
            <a:r>
              <a:rPr lang="en-US" sz="2400" dirty="0" err="1">
                <a:sym typeface="Symbol" pitchFamily="18" charset="2"/>
              </a:rPr>
              <a:t>Abacavir</a:t>
            </a:r>
            <a:r>
              <a:rPr lang="en-US" sz="2400" dirty="0">
                <a:sym typeface="Symbol" pitchFamily="18" charset="2"/>
              </a:rPr>
              <a:t> (ABC, </a:t>
            </a:r>
            <a:r>
              <a:rPr lang="en-US" sz="2400" dirty="0" err="1">
                <a:sym typeface="Symbol" pitchFamily="18" charset="2"/>
              </a:rPr>
              <a:t>Ziagen</a:t>
            </a:r>
            <a:r>
              <a:rPr lang="en-US" sz="2400" dirty="0">
                <a:sym typeface="Symbol" pitchFamily="18" charset="2"/>
              </a:rPr>
              <a:t>)				</a:t>
            </a:r>
          </a:p>
          <a:p>
            <a:pPr lvl="1">
              <a:lnSpc>
                <a:spcPct val="90000"/>
              </a:lnSpc>
            </a:pPr>
            <a:r>
              <a:rPr lang="en-US" sz="2400" dirty="0" err="1">
                <a:sym typeface="Symbol" pitchFamily="18" charset="2"/>
              </a:rPr>
              <a:t>Combivir</a:t>
            </a:r>
            <a:r>
              <a:rPr lang="en-US" sz="2400" dirty="0">
                <a:sym typeface="Symbol" pitchFamily="18" charset="2"/>
              </a:rPr>
              <a:t> (AZT/</a:t>
            </a:r>
            <a:r>
              <a:rPr lang="en-US" sz="2400" dirty="0" err="1">
                <a:sym typeface="Symbol" pitchFamily="18" charset="2"/>
              </a:rPr>
              <a:t>3TC</a:t>
            </a:r>
            <a:r>
              <a:rPr lang="en-US" sz="2400" dirty="0">
                <a:sym typeface="Symbol" pitchFamily="18" charset="2"/>
              </a:rPr>
              <a:t>)				</a:t>
            </a:r>
          </a:p>
          <a:p>
            <a:pPr lvl="1">
              <a:lnSpc>
                <a:spcPct val="90000"/>
              </a:lnSpc>
            </a:pPr>
            <a:r>
              <a:rPr lang="en-US" sz="2400" dirty="0" err="1">
                <a:sym typeface="Symbol" pitchFamily="18" charset="2"/>
              </a:rPr>
              <a:t>Trizivir</a:t>
            </a:r>
            <a:r>
              <a:rPr lang="en-US" sz="2400" dirty="0">
                <a:sym typeface="Symbol" pitchFamily="18" charset="2"/>
              </a:rPr>
              <a:t> (AZT/</a:t>
            </a:r>
            <a:r>
              <a:rPr lang="en-US" sz="2400" dirty="0" err="1">
                <a:sym typeface="Symbol" pitchFamily="18" charset="2"/>
              </a:rPr>
              <a:t>3TC</a:t>
            </a:r>
            <a:r>
              <a:rPr lang="en-US" sz="2400" dirty="0">
                <a:sym typeface="Symbol" pitchFamily="18" charset="2"/>
              </a:rPr>
              <a:t>/ABC)				</a:t>
            </a:r>
          </a:p>
          <a:p>
            <a:pPr lvl="1">
              <a:lnSpc>
                <a:spcPct val="90000"/>
              </a:lnSpc>
            </a:pPr>
            <a:r>
              <a:rPr lang="en-US" sz="2400" dirty="0" err="1">
                <a:sym typeface="Symbol" pitchFamily="18" charset="2"/>
              </a:rPr>
              <a:t>Tenofovir</a:t>
            </a:r>
            <a:r>
              <a:rPr lang="en-US" sz="2400" dirty="0">
                <a:sym typeface="Symbol" pitchFamily="18" charset="2"/>
              </a:rPr>
              <a:t> (</a:t>
            </a:r>
            <a:r>
              <a:rPr lang="en-US" sz="2400" dirty="0" err="1">
                <a:sym typeface="Symbol" pitchFamily="18" charset="2"/>
              </a:rPr>
              <a:t>TDF</a:t>
            </a:r>
            <a:r>
              <a:rPr lang="en-US" sz="2400" dirty="0">
                <a:sym typeface="Symbol" pitchFamily="18" charset="2"/>
              </a:rPr>
              <a:t>, </a:t>
            </a:r>
            <a:r>
              <a:rPr lang="en-US" sz="2400" dirty="0" err="1">
                <a:sym typeface="Symbol" pitchFamily="18" charset="2"/>
              </a:rPr>
              <a:t>Viread</a:t>
            </a:r>
            <a:r>
              <a:rPr lang="en-US" sz="2400" dirty="0">
                <a:sym typeface="Symbol" pitchFamily="18" charset="2"/>
              </a:rPr>
              <a:t>)				</a:t>
            </a:r>
          </a:p>
          <a:p>
            <a:pPr lvl="1">
              <a:lnSpc>
                <a:spcPct val="90000"/>
              </a:lnSpc>
            </a:pPr>
            <a:r>
              <a:rPr lang="en-US" sz="2400" dirty="0" err="1">
                <a:sym typeface="Symbol" pitchFamily="18" charset="2"/>
              </a:rPr>
              <a:t>Emtricitabine</a:t>
            </a:r>
            <a:r>
              <a:rPr lang="en-US" sz="2400" dirty="0">
                <a:sym typeface="Symbol" pitchFamily="18" charset="2"/>
              </a:rPr>
              <a:t> (FTC, </a:t>
            </a:r>
            <a:r>
              <a:rPr lang="en-US" sz="2400" dirty="0" err="1">
                <a:sym typeface="Symbol" pitchFamily="18" charset="2"/>
              </a:rPr>
              <a:t>Emtriva</a:t>
            </a:r>
            <a:r>
              <a:rPr lang="en-US" sz="2400" dirty="0">
                <a:sym typeface="Symbol" pitchFamily="18" charset="2"/>
              </a:rPr>
              <a:t> )			</a:t>
            </a:r>
          </a:p>
          <a:p>
            <a:pPr lvl="1">
              <a:lnSpc>
                <a:spcPct val="90000"/>
              </a:lnSpc>
            </a:pPr>
            <a:r>
              <a:rPr lang="en-US" sz="2400" dirty="0" err="1">
                <a:sym typeface="Symbol" pitchFamily="18" charset="2"/>
              </a:rPr>
              <a:t>Epzicom</a:t>
            </a:r>
            <a:r>
              <a:rPr lang="en-US" sz="2400" dirty="0">
                <a:sym typeface="Symbol" pitchFamily="18" charset="2"/>
              </a:rPr>
              <a:t> (ABC/</a:t>
            </a:r>
            <a:r>
              <a:rPr lang="en-US" sz="2400" dirty="0" err="1">
                <a:sym typeface="Symbol" pitchFamily="18" charset="2"/>
              </a:rPr>
              <a:t>3TC</a:t>
            </a:r>
            <a:r>
              <a:rPr lang="en-US" sz="2400" dirty="0">
                <a:sym typeface="Symbol" pitchFamily="18" charset="2"/>
              </a:rPr>
              <a:t>)				</a:t>
            </a:r>
          </a:p>
          <a:p>
            <a:pPr lvl="1">
              <a:lnSpc>
                <a:spcPct val="90000"/>
              </a:lnSpc>
            </a:pPr>
            <a:r>
              <a:rPr lang="en-US" sz="2400" dirty="0" err="1">
                <a:sym typeface="Symbol" pitchFamily="18" charset="2"/>
              </a:rPr>
              <a:t>Truvada</a:t>
            </a:r>
            <a:r>
              <a:rPr lang="en-US" sz="2400" dirty="0">
                <a:sym typeface="Symbol" pitchFamily="18" charset="2"/>
              </a:rPr>
              <a:t> (</a:t>
            </a:r>
            <a:r>
              <a:rPr lang="en-US" sz="2400" dirty="0" err="1">
                <a:sym typeface="Symbol" pitchFamily="18" charset="2"/>
              </a:rPr>
              <a:t>TDF</a:t>
            </a:r>
            <a:r>
              <a:rPr lang="en-US" sz="2400" dirty="0">
                <a:sym typeface="Symbol" pitchFamily="18" charset="2"/>
              </a:rPr>
              <a:t>/FTC)				</a:t>
            </a:r>
            <a:endParaRPr lang="sw-KE" sz="2400" dirty="0">
              <a:sym typeface="Symbol" pitchFamily="18" charset="2"/>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68363" lvl="1" indent="-282575">
              <a:lnSpc>
                <a:spcPct val="80000"/>
              </a:lnSpc>
            </a:pPr>
            <a:r>
              <a:rPr lang="en-US" sz="3600" dirty="0" smtClean="0"/>
              <a:t>Nevirapine (</a:t>
            </a:r>
            <a:r>
              <a:rPr lang="en-US" sz="3600" dirty="0" err="1" smtClean="0"/>
              <a:t>NVP</a:t>
            </a:r>
            <a:r>
              <a:rPr lang="en-US" sz="3600" dirty="0" smtClean="0"/>
              <a:t>, </a:t>
            </a:r>
            <a:r>
              <a:rPr lang="en-US" sz="3600" dirty="0" err="1" smtClean="0"/>
              <a:t>Viramune</a:t>
            </a:r>
            <a:r>
              <a:rPr lang="en-US" sz="3600" dirty="0" smtClean="0">
                <a:sym typeface="Symbol" pitchFamily="18" charset="2"/>
              </a:rPr>
              <a:t>)               		</a:t>
            </a:r>
          </a:p>
          <a:p>
            <a:pPr marL="868363" lvl="1" indent="-282575">
              <a:lnSpc>
                <a:spcPct val="80000"/>
              </a:lnSpc>
            </a:pPr>
            <a:r>
              <a:rPr lang="en-US" sz="3600" dirty="0" err="1" smtClean="0">
                <a:sym typeface="Symbol" pitchFamily="18" charset="2"/>
              </a:rPr>
              <a:t>Delavirdine</a:t>
            </a:r>
            <a:r>
              <a:rPr lang="en-US" sz="3600" dirty="0" smtClean="0">
                <a:sym typeface="Symbol" pitchFamily="18" charset="2"/>
              </a:rPr>
              <a:t> (</a:t>
            </a:r>
            <a:r>
              <a:rPr lang="en-US" sz="3600" dirty="0" err="1" smtClean="0">
                <a:sym typeface="Symbol" pitchFamily="18" charset="2"/>
              </a:rPr>
              <a:t>DLV</a:t>
            </a:r>
            <a:r>
              <a:rPr lang="en-US" sz="3600" dirty="0" smtClean="0">
                <a:sym typeface="Symbol" pitchFamily="18" charset="2"/>
              </a:rPr>
              <a:t>, </a:t>
            </a:r>
            <a:r>
              <a:rPr lang="en-US" sz="3600" dirty="0" err="1" smtClean="0">
                <a:sym typeface="Symbol" pitchFamily="18" charset="2"/>
              </a:rPr>
              <a:t>Rescriptor</a:t>
            </a:r>
            <a:r>
              <a:rPr lang="en-US" sz="3600" dirty="0" smtClean="0">
                <a:sym typeface="Symbol" pitchFamily="18" charset="2"/>
              </a:rPr>
              <a:t>)			</a:t>
            </a:r>
          </a:p>
          <a:p>
            <a:pPr marL="868363" lvl="1" indent="-282575">
              <a:lnSpc>
                <a:spcPct val="80000"/>
              </a:lnSpc>
            </a:pPr>
            <a:r>
              <a:rPr lang="en-US" sz="3600" dirty="0" err="1" smtClean="0">
                <a:sym typeface="Symbol" pitchFamily="18" charset="2"/>
              </a:rPr>
              <a:t>Efavirenz</a:t>
            </a:r>
            <a:r>
              <a:rPr lang="en-US" sz="3600" dirty="0" smtClean="0">
                <a:sym typeface="Symbol" pitchFamily="18" charset="2"/>
              </a:rPr>
              <a:t> (</a:t>
            </a:r>
            <a:r>
              <a:rPr lang="en-US" sz="3600" dirty="0" err="1" smtClean="0">
                <a:sym typeface="Symbol" pitchFamily="18" charset="2"/>
              </a:rPr>
              <a:t>EFV</a:t>
            </a:r>
            <a:r>
              <a:rPr lang="en-US" sz="3600" dirty="0" smtClean="0">
                <a:sym typeface="Symbol" pitchFamily="18" charset="2"/>
              </a:rPr>
              <a:t>, </a:t>
            </a:r>
            <a:r>
              <a:rPr lang="en-US" sz="3600" dirty="0" err="1" smtClean="0">
                <a:sym typeface="Symbol" pitchFamily="18" charset="2"/>
              </a:rPr>
              <a:t>Sustiva</a:t>
            </a:r>
            <a:r>
              <a:rPr lang="en-US" sz="3600" dirty="0" smtClean="0">
                <a:sym typeface="Symbol" pitchFamily="18" charset="2"/>
              </a:rPr>
              <a:t>)		 		</a:t>
            </a:r>
          </a:p>
          <a:p>
            <a:pPr marL="868363" lvl="1" indent="-282575">
              <a:lnSpc>
                <a:spcPct val="80000"/>
              </a:lnSpc>
            </a:pPr>
            <a:r>
              <a:rPr lang="en-US" sz="3600" dirty="0" err="1" smtClean="0">
                <a:sym typeface="Symbol" pitchFamily="18" charset="2"/>
              </a:rPr>
              <a:t>Etravirine</a:t>
            </a:r>
            <a:r>
              <a:rPr lang="en-US" sz="3600" dirty="0" smtClean="0">
                <a:sym typeface="Symbol" pitchFamily="18" charset="2"/>
              </a:rPr>
              <a:t> (</a:t>
            </a:r>
            <a:r>
              <a:rPr lang="en-US" sz="3600" dirty="0" err="1" smtClean="0">
                <a:sym typeface="Symbol" pitchFamily="18" charset="2"/>
              </a:rPr>
              <a:t>Intelence</a:t>
            </a:r>
            <a:r>
              <a:rPr lang="en-US" sz="3600" dirty="0" smtClean="0"/>
              <a:t>™</a:t>
            </a:r>
            <a:r>
              <a:rPr lang="en-US" sz="3600" dirty="0" smtClean="0">
                <a:sym typeface="Symbol" pitchFamily="18" charset="2"/>
              </a:rPr>
              <a:t>)</a:t>
            </a:r>
          </a:p>
          <a:p>
            <a:pPr marL="868363" lvl="1" indent="-282575">
              <a:lnSpc>
                <a:spcPct val="80000"/>
              </a:lnSpc>
            </a:pPr>
            <a:endParaRPr lang="en-US" sz="3600" dirty="0" smtClean="0">
              <a:sym typeface="Symbol" pitchFamily="18" charset="2"/>
            </a:endParaRPr>
          </a:p>
          <a:p>
            <a:pPr marL="868363" lvl="1" indent="-282575">
              <a:lnSpc>
                <a:spcPct val="80000"/>
              </a:lnSpc>
              <a:buNone/>
            </a:pPr>
            <a:endParaRPr lang="en-US" dirty="0"/>
          </a:p>
        </p:txBody>
      </p:sp>
      <p:sp>
        <p:nvSpPr>
          <p:cNvPr id="3" name="Title 2"/>
          <p:cNvSpPr>
            <a:spLocks noGrp="1"/>
          </p:cNvSpPr>
          <p:nvPr>
            <p:ph type="title"/>
          </p:nvPr>
        </p:nvSpPr>
        <p:spPr/>
        <p:txBody>
          <a:bodyPr/>
          <a:lstStyle/>
          <a:p>
            <a:r>
              <a:rPr lang="en-US" dirty="0" err="1" smtClean="0"/>
              <a:t>NNRTI</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50825" y="274638"/>
            <a:ext cx="8435975" cy="1143000"/>
          </a:xfrm>
        </p:spPr>
        <p:txBody>
          <a:bodyPr/>
          <a:lstStyle/>
          <a:p>
            <a:r>
              <a:rPr lang="en-GB" sz="3600"/>
              <a:t>Protease inhibitors</a:t>
            </a:r>
          </a:p>
        </p:txBody>
      </p:sp>
      <p:sp>
        <p:nvSpPr>
          <p:cNvPr id="3" name="Rectangle 2"/>
          <p:cNvSpPr>
            <a:spLocks noGrp="1" noChangeArrowheads="1"/>
          </p:cNvSpPr>
          <p:nvPr>
            <p:ph type="body" idx="1"/>
          </p:nvPr>
        </p:nvSpPr>
        <p:spPr>
          <a:xfrm>
            <a:off x="0" y="1196975"/>
            <a:ext cx="9144000" cy="5661025"/>
          </a:xfrm>
          <a:noFill/>
          <a:ln/>
        </p:spPr>
        <p:txBody>
          <a:bodyPr/>
          <a:lstStyle/>
          <a:p>
            <a:pPr marL="547688" indent="-411163">
              <a:lnSpc>
                <a:spcPct val="90000"/>
              </a:lnSpc>
            </a:pPr>
            <a:endParaRPr lang="en-US" sz="2400" dirty="0"/>
          </a:p>
          <a:p>
            <a:pPr marL="868363" lvl="1" indent="-282575">
              <a:lnSpc>
                <a:spcPct val="90000"/>
              </a:lnSpc>
            </a:pPr>
            <a:r>
              <a:rPr lang="en-US" sz="2400" dirty="0" err="1"/>
              <a:t>Saquinavir-HGC</a:t>
            </a:r>
            <a:r>
              <a:rPr lang="en-US" sz="2400" dirty="0"/>
              <a:t> (</a:t>
            </a:r>
            <a:r>
              <a:rPr lang="en-US" sz="2400" dirty="0" err="1"/>
              <a:t>SQV-HGC</a:t>
            </a:r>
            <a:r>
              <a:rPr lang="en-US" sz="2400" dirty="0"/>
              <a:t>, </a:t>
            </a:r>
            <a:r>
              <a:rPr lang="en-US" sz="2400" dirty="0" err="1"/>
              <a:t>Invirase</a:t>
            </a:r>
            <a:r>
              <a:rPr lang="en-US" sz="2400" dirty="0">
                <a:sym typeface="Symbol" pitchFamily="18" charset="2"/>
              </a:rPr>
              <a:t>)	            	</a:t>
            </a:r>
          </a:p>
          <a:p>
            <a:pPr marL="868363" lvl="1" indent="-282575">
              <a:lnSpc>
                <a:spcPct val="90000"/>
              </a:lnSpc>
            </a:pPr>
            <a:r>
              <a:rPr lang="en-US" sz="2400" dirty="0" err="1">
                <a:sym typeface="Symbol" pitchFamily="18" charset="2"/>
              </a:rPr>
              <a:t>Ritonavir</a:t>
            </a:r>
            <a:r>
              <a:rPr lang="en-US" sz="2400" dirty="0">
                <a:sym typeface="Symbol" pitchFamily="18" charset="2"/>
              </a:rPr>
              <a:t> (</a:t>
            </a:r>
            <a:r>
              <a:rPr lang="en-US" sz="2400" dirty="0" err="1">
                <a:sym typeface="Symbol" pitchFamily="18" charset="2"/>
              </a:rPr>
              <a:t>RTV</a:t>
            </a:r>
            <a:r>
              <a:rPr lang="en-US" sz="2400" dirty="0">
                <a:sym typeface="Symbol" pitchFamily="18" charset="2"/>
              </a:rPr>
              <a:t>, </a:t>
            </a:r>
            <a:r>
              <a:rPr lang="en-US" sz="2400" dirty="0" err="1">
                <a:sym typeface="Symbol" pitchFamily="18" charset="2"/>
              </a:rPr>
              <a:t>Norvir</a:t>
            </a:r>
            <a:r>
              <a:rPr lang="en-US" sz="2400" dirty="0">
                <a:sym typeface="Symbol" pitchFamily="18" charset="2"/>
              </a:rPr>
              <a:t>)				</a:t>
            </a:r>
          </a:p>
          <a:p>
            <a:pPr marL="868363" lvl="1" indent="-282575">
              <a:lnSpc>
                <a:spcPct val="90000"/>
              </a:lnSpc>
            </a:pPr>
            <a:r>
              <a:rPr lang="en-US" sz="2400" dirty="0" err="1">
                <a:sym typeface="Symbol" pitchFamily="18" charset="2"/>
              </a:rPr>
              <a:t>Indinavir</a:t>
            </a:r>
            <a:r>
              <a:rPr lang="en-US" sz="2400" dirty="0">
                <a:sym typeface="Symbol" pitchFamily="18" charset="2"/>
              </a:rPr>
              <a:t> (</a:t>
            </a:r>
            <a:r>
              <a:rPr lang="en-US" sz="2400" dirty="0" err="1">
                <a:sym typeface="Symbol" pitchFamily="18" charset="2"/>
              </a:rPr>
              <a:t>IDV</a:t>
            </a:r>
            <a:r>
              <a:rPr lang="en-US" sz="2400" dirty="0">
                <a:sym typeface="Symbol" pitchFamily="18" charset="2"/>
              </a:rPr>
              <a:t>, </a:t>
            </a:r>
            <a:r>
              <a:rPr lang="en-US" sz="2400" dirty="0" err="1">
                <a:sym typeface="Symbol" pitchFamily="18" charset="2"/>
              </a:rPr>
              <a:t>Crixivan</a:t>
            </a:r>
            <a:r>
              <a:rPr lang="en-US" sz="2400" dirty="0">
                <a:sym typeface="Symbol" pitchFamily="18" charset="2"/>
              </a:rPr>
              <a:t>)				</a:t>
            </a:r>
          </a:p>
          <a:p>
            <a:pPr marL="868363" lvl="1" indent="-282575">
              <a:lnSpc>
                <a:spcPct val="90000"/>
              </a:lnSpc>
            </a:pPr>
            <a:r>
              <a:rPr lang="en-US" sz="2400" dirty="0" err="1">
                <a:sym typeface="Symbol" pitchFamily="18" charset="2"/>
              </a:rPr>
              <a:t>Nelfinavir</a:t>
            </a:r>
            <a:r>
              <a:rPr lang="en-US" sz="2400" dirty="0">
                <a:sym typeface="Symbol" pitchFamily="18" charset="2"/>
              </a:rPr>
              <a:t> (</a:t>
            </a:r>
            <a:r>
              <a:rPr lang="en-US" sz="2400" dirty="0" err="1">
                <a:sym typeface="Symbol" pitchFamily="18" charset="2"/>
              </a:rPr>
              <a:t>NFV</a:t>
            </a:r>
            <a:r>
              <a:rPr lang="en-US" sz="2400" dirty="0">
                <a:sym typeface="Symbol" pitchFamily="18" charset="2"/>
              </a:rPr>
              <a:t>, </a:t>
            </a:r>
            <a:r>
              <a:rPr lang="en-US" sz="2400" dirty="0" err="1">
                <a:sym typeface="Symbol" pitchFamily="18" charset="2"/>
              </a:rPr>
              <a:t>Viracept</a:t>
            </a:r>
            <a:r>
              <a:rPr lang="en-US" sz="2400" dirty="0">
                <a:sym typeface="Symbol" pitchFamily="18" charset="2"/>
              </a:rPr>
              <a:t>)			</a:t>
            </a:r>
          </a:p>
          <a:p>
            <a:pPr marL="868363" lvl="1" indent="-282575">
              <a:lnSpc>
                <a:spcPct val="90000"/>
              </a:lnSpc>
            </a:pPr>
            <a:r>
              <a:rPr lang="en-US" sz="2400" dirty="0" err="1">
                <a:sym typeface="Symbol" pitchFamily="18" charset="2"/>
              </a:rPr>
              <a:t>Saquinavir-SGC</a:t>
            </a:r>
            <a:r>
              <a:rPr lang="en-US" sz="2400" dirty="0">
                <a:sym typeface="Symbol" pitchFamily="18" charset="2"/>
              </a:rPr>
              <a:t> (</a:t>
            </a:r>
            <a:r>
              <a:rPr lang="en-US" sz="2400" dirty="0" err="1">
                <a:sym typeface="Symbol" pitchFamily="18" charset="2"/>
              </a:rPr>
              <a:t>SQV-SGC</a:t>
            </a:r>
            <a:r>
              <a:rPr lang="en-US" sz="2400" dirty="0">
                <a:sym typeface="Symbol" pitchFamily="18" charset="2"/>
              </a:rPr>
              <a:t>, </a:t>
            </a:r>
            <a:r>
              <a:rPr lang="en-US" sz="2400" dirty="0" err="1">
                <a:sym typeface="Symbol" pitchFamily="18" charset="2"/>
              </a:rPr>
              <a:t>Fortovase</a:t>
            </a:r>
            <a:r>
              <a:rPr lang="en-US" sz="2400" dirty="0">
                <a:sym typeface="Symbol" pitchFamily="18" charset="2"/>
              </a:rPr>
              <a:t>)	</a:t>
            </a:r>
          </a:p>
          <a:p>
            <a:pPr marL="868363" lvl="1" indent="-282575">
              <a:lnSpc>
                <a:spcPct val="90000"/>
              </a:lnSpc>
            </a:pPr>
            <a:r>
              <a:rPr lang="en-US" sz="2400" dirty="0" err="1">
                <a:sym typeface="Symbol" pitchFamily="18" charset="2"/>
              </a:rPr>
              <a:t>Amprenavir</a:t>
            </a:r>
            <a:r>
              <a:rPr lang="en-US" sz="2400" dirty="0">
                <a:sym typeface="Symbol" pitchFamily="18" charset="2"/>
              </a:rPr>
              <a:t> (</a:t>
            </a:r>
            <a:r>
              <a:rPr lang="en-US" sz="2400" dirty="0" err="1">
                <a:sym typeface="Symbol" pitchFamily="18" charset="2"/>
              </a:rPr>
              <a:t>APV</a:t>
            </a:r>
            <a:r>
              <a:rPr lang="en-US" sz="2400" dirty="0">
                <a:sym typeface="Symbol" pitchFamily="18" charset="2"/>
              </a:rPr>
              <a:t>, </a:t>
            </a:r>
            <a:r>
              <a:rPr lang="en-US" sz="2400" dirty="0" err="1">
                <a:sym typeface="Symbol" pitchFamily="18" charset="2"/>
              </a:rPr>
              <a:t>Agenerase</a:t>
            </a:r>
            <a:r>
              <a:rPr lang="en-US" sz="2400" dirty="0">
                <a:sym typeface="Symbol" pitchFamily="18" charset="2"/>
              </a:rPr>
              <a:t>)			</a:t>
            </a:r>
          </a:p>
          <a:p>
            <a:pPr marL="868363" lvl="1" indent="-282575">
              <a:lnSpc>
                <a:spcPct val="90000"/>
              </a:lnSpc>
            </a:pPr>
            <a:r>
              <a:rPr lang="en-US" sz="2400" dirty="0" err="1">
                <a:sym typeface="Symbol" pitchFamily="18" charset="2"/>
              </a:rPr>
              <a:t>Lopinavir</a:t>
            </a:r>
            <a:r>
              <a:rPr lang="en-US" sz="2400" dirty="0">
                <a:sym typeface="Symbol" pitchFamily="18" charset="2"/>
              </a:rPr>
              <a:t>/</a:t>
            </a:r>
            <a:r>
              <a:rPr lang="en-US" sz="2400" dirty="0" err="1">
                <a:sym typeface="Symbol" pitchFamily="18" charset="2"/>
              </a:rPr>
              <a:t>ritonavir</a:t>
            </a:r>
            <a:r>
              <a:rPr lang="en-US" sz="2400" dirty="0">
                <a:sym typeface="Symbol" pitchFamily="18" charset="2"/>
              </a:rPr>
              <a:t> (</a:t>
            </a:r>
            <a:r>
              <a:rPr lang="en-US" sz="2400" dirty="0" err="1">
                <a:sym typeface="Symbol" pitchFamily="18" charset="2"/>
              </a:rPr>
              <a:t>KAL</a:t>
            </a:r>
            <a:r>
              <a:rPr lang="en-US" sz="2400" dirty="0">
                <a:sym typeface="Symbol" pitchFamily="18" charset="2"/>
              </a:rPr>
              <a:t>, </a:t>
            </a:r>
            <a:r>
              <a:rPr lang="en-US" sz="2400" dirty="0" err="1">
                <a:sym typeface="Symbol" pitchFamily="18" charset="2"/>
              </a:rPr>
              <a:t>Kaletra</a:t>
            </a:r>
            <a:r>
              <a:rPr lang="en-US" sz="2400" dirty="0">
                <a:sym typeface="Symbol" pitchFamily="18" charset="2"/>
              </a:rPr>
              <a:t>®)		</a:t>
            </a:r>
          </a:p>
          <a:p>
            <a:pPr marL="868363" lvl="1" indent="-282575">
              <a:lnSpc>
                <a:spcPct val="90000"/>
              </a:lnSpc>
            </a:pPr>
            <a:r>
              <a:rPr lang="en-US" sz="2400" dirty="0" err="1">
                <a:sym typeface="Symbol" pitchFamily="18" charset="2"/>
              </a:rPr>
              <a:t>Atazanavir</a:t>
            </a:r>
            <a:r>
              <a:rPr lang="en-US" sz="2400" dirty="0">
                <a:sym typeface="Symbol" pitchFamily="18" charset="2"/>
              </a:rPr>
              <a:t> (ATV, </a:t>
            </a:r>
            <a:r>
              <a:rPr lang="en-US" sz="2400" dirty="0" err="1">
                <a:sym typeface="Symbol" pitchFamily="18" charset="2"/>
              </a:rPr>
              <a:t>Reyataz</a:t>
            </a:r>
            <a:r>
              <a:rPr lang="en-US" sz="2400" dirty="0">
                <a:sym typeface="Symbol" pitchFamily="18" charset="2"/>
              </a:rPr>
              <a:t>®)			</a:t>
            </a:r>
          </a:p>
          <a:p>
            <a:pPr marL="868363" lvl="1" indent="-282575">
              <a:lnSpc>
                <a:spcPct val="90000"/>
              </a:lnSpc>
            </a:pPr>
            <a:r>
              <a:rPr lang="en-US" sz="2400" dirty="0" err="1">
                <a:sym typeface="Symbol" pitchFamily="18" charset="2"/>
              </a:rPr>
              <a:t>Fosamprenavir</a:t>
            </a:r>
            <a:r>
              <a:rPr lang="en-US" sz="2400" dirty="0">
                <a:sym typeface="Symbol" pitchFamily="18" charset="2"/>
              </a:rPr>
              <a:t> (</a:t>
            </a:r>
            <a:r>
              <a:rPr lang="en-US" sz="2400" dirty="0" err="1">
                <a:sym typeface="Symbol" pitchFamily="18" charset="2"/>
              </a:rPr>
              <a:t>fos-APV</a:t>
            </a:r>
            <a:r>
              <a:rPr lang="en-US" sz="2400" dirty="0">
                <a:sym typeface="Symbol" pitchFamily="18" charset="2"/>
              </a:rPr>
              <a:t>, </a:t>
            </a:r>
            <a:r>
              <a:rPr lang="en-US" sz="2400" dirty="0" err="1">
                <a:sym typeface="Symbol" pitchFamily="18" charset="2"/>
              </a:rPr>
              <a:t>Lexiva</a:t>
            </a:r>
            <a:r>
              <a:rPr lang="en-US" sz="2400" dirty="0">
                <a:sym typeface="Symbol" pitchFamily="18" charset="2"/>
              </a:rPr>
              <a:t>®)		</a:t>
            </a:r>
          </a:p>
          <a:p>
            <a:pPr marL="868363" lvl="1" indent="-282575">
              <a:lnSpc>
                <a:spcPct val="90000"/>
              </a:lnSpc>
            </a:pPr>
            <a:r>
              <a:rPr lang="en-US" sz="2400" dirty="0" err="1">
                <a:sym typeface="Symbol" pitchFamily="18" charset="2"/>
              </a:rPr>
              <a:t>Tipranavir</a:t>
            </a:r>
            <a:r>
              <a:rPr lang="en-US" sz="2400" dirty="0">
                <a:sym typeface="Symbol" pitchFamily="18" charset="2"/>
              </a:rPr>
              <a:t> (TPV, </a:t>
            </a:r>
            <a:r>
              <a:rPr lang="en-US" sz="2400" dirty="0" err="1">
                <a:sym typeface="Symbol" pitchFamily="18" charset="2"/>
              </a:rPr>
              <a:t>Aptivus</a:t>
            </a:r>
            <a:r>
              <a:rPr lang="en-US" sz="2400" dirty="0">
                <a:sym typeface="Symbol" pitchFamily="18" charset="2"/>
              </a:rPr>
              <a:t>®)			</a:t>
            </a:r>
          </a:p>
          <a:p>
            <a:pPr marL="868363" lvl="1" indent="-282575">
              <a:lnSpc>
                <a:spcPct val="90000"/>
              </a:lnSpc>
            </a:pPr>
            <a:r>
              <a:rPr lang="en-US" sz="2400" dirty="0" err="1">
                <a:sym typeface="Symbol" pitchFamily="18" charset="2"/>
              </a:rPr>
              <a:t>Darunavir</a:t>
            </a:r>
            <a:r>
              <a:rPr lang="en-US" sz="2400" dirty="0">
                <a:sym typeface="Symbol" pitchFamily="18" charset="2"/>
              </a:rPr>
              <a:t> (</a:t>
            </a:r>
            <a:r>
              <a:rPr lang="en-US" sz="2400" dirty="0" err="1">
                <a:sym typeface="Symbol" pitchFamily="18" charset="2"/>
              </a:rPr>
              <a:t>DRV</a:t>
            </a:r>
            <a:r>
              <a:rPr lang="en-US" sz="2400" dirty="0">
                <a:sym typeface="Symbol" pitchFamily="18" charset="2"/>
              </a:rPr>
              <a:t>, </a:t>
            </a:r>
            <a:r>
              <a:rPr lang="en-US" sz="2400" dirty="0" err="1">
                <a:sym typeface="Symbol" pitchFamily="18" charset="2"/>
              </a:rPr>
              <a:t>Prezista</a:t>
            </a:r>
            <a:r>
              <a:rPr lang="en-US" sz="2400" dirty="0">
                <a:sym typeface="Symbol" pitchFamily="18" charset="2"/>
              </a:rPr>
              <a:t>™)	</a:t>
            </a:r>
            <a:r>
              <a:rPr lang="en-US" sz="2000" dirty="0">
                <a:sym typeface="Symbol" pitchFamily="18" charset="2"/>
              </a:rPr>
              <a:t>		</a:t>
            </a:r>
            <a:endParaRPr lang="sw-KE" sz="2000" dirty="0">
              <a:sym typeface="Symbol" pitchFamily="18" charset="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nchor="b"/>
          <a:lstStyle/>
          <a:p>
            <a:r>
              <a:rPr lang="en-GB"/>
              <a:t>ARV Combinations</a:t>
            </a:r>
          </a:p>
        </p:txBody>
      </p:sp>
      <p:sp>
        <p:nvSpPr>
          <p:cNvPr id="40963" name="Content Placeholder 2"/>
          <p:cNvSpPr>
            <a:spLocks noGrp="1"/>
          </p:cNvSpPr>
          <p:nvPr>
            <p:ph sz="quarter" idx="4294967295"/>
          </p:nvPr>
        </p:nvSpPr>
        <p:spPr>
          <a:xfrm>
            <a:off x="301625" y="1679575"/>
            <a:ext cx="8510588" cy="4395788"/>
          </a:xfrm>
        </p:spPr>
        <p:txBody>
          <a:bodyPr/>
          <a:lstStyle/>
          <a:p>
            <a:pPr marL="273050" indent="-273050"/>
            <a:r>
              <a:rPr lang="en-GB" dirty="0"/>
              <a:t>Factors to consider:</a:t>
            </a:r>
          </a:p>
          <a:p>
            <a:pPr marL="547688" lvl="1" indent="-273050"/>
            <a:r>
              <a:rPr lang="en-GB" sz="2600" dirty="0" smtClean="0"/>
              <a:t>Efficacy- </a:t>
            </a:r>
            <a:r>
              <a:rPr lang="en-GB" sz="2600" dirty="0"/>
              <a:t>Viral suppression</a:t>
            </a:r>
          </a:p>
          <a:p>
            <a:pPr marL="547688" lvl="1" indent="-273050"/>
            <a:r>
              <a:rPr lang="en-GB" sz="2600" dirty="0"/>
              <a:t>Quality of life- toxicity, pill burden</a:t>
            </a:r>
          </a:p>
          <a:p>
            <a:pPr marL="547688" lvl="1" indent="-273050"/>
            <a:r>
              <a:rPr lang="en-GB" sz="2600" dirty="0"/>
              <a:t>Future options</a:t>
            </a:r>
          </a:p>
          <a:p>
            <a:pPr marL="547688" lvl="1" indent="-273050"/>
            <a:r>
              <a:rPr lang="en-GB" sz="2600" dirty="0"/>
              <a:t>Improvement in immune function</a:t>
            </a:r>
          </a:p>
          <a:p>
            <a:pPr marL="547688" lvl="1" indent="-273050"/>
            <a:r>
              <a:rPr lang="en-GB" sz="2600" dirty="0"/>
              <a:t>Resistance patterns</a:t>
            </a:r>
          </a:p>
          <a:p>
            <a:pPr marL="547688" lvl="1" indent="-273050"/>
            <a:r>
              <a:rPr lang="en-GB" sz="2600" dirty="0"/>
              <a:t>Co-morbidities</a:t>
            </a: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993</TotalTime>
  <Words>4293</Words>
  <Application>Microsoft Office PowerPoint</Application>
  <PresentationFormat>On-screen Show (4:3)</PresentationFormat>
  <Paragraphs>886</Paragraphs>
  <Slides>105</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07" baseType="lpstr">
      <vt:lpstr>Concourse</vt:lpstr>
      <vt:lpstr>Photo Editor-foto</vt:lpstr>
      <vt:lpstr>HIV/AIDS &amp; STIs/RTIs</vt:lpstr>
      <vt:lpstr>Learning Objectives</vt:lpstr>
      <vt:lpstr> INTRODUCTION</vt:lpstr>
      <vt:lpstr>Cont…</vt:lpstr>
      <vt:lpstr>Slide 5</vt:lpstr>
      <vt:lpstr>Slide 6</vt:lpstr>
      <vt:lpstr>Routes of transmission</vt:lpstr>
      <vt:lpstr>Risk factors</vt:lpstr>
      <vt:lpstr>Cont…</vt:lpstr>
      <vt:lpstr>Challenges in treating STIs</vt:lpstr>
      <vt:lpstr>Clinical prevention guidelines</vt:lpstr>
      <vt:lpstr>Strategies cont…</vt:lpstr>
      <vt:lpstr>Special considerations</vt:lpstr>
      <vt:lpstr>Special consideration cont…</vt:lpstr>
      <vt:lpstr> The general principles in management </vt:lpstr>
      <vt:lpstr>Principles cont….</vt:lpstr>
      <vt:lpstr>Syndromic treatment algorithms</vt:lpstr>
      <vt:lpstr>Case management of STI/RTI patients</vt:lpstr>
      <vt:lpstr>Component of case management</vt:lpstr>
      <vt:lpstr>Slide 20</vt:lpstr>
      <vt:lpstr>Slide 21</vt:lpstr>
      <vt:lpstr>WHO guidelines on management of STDs; the syndromic approach.</vt:lpstr>
      <vt:lpstr>Syndromic presentation cont…</vt:lpstr>
      <vt:lpstr>Urethral discharge</vt:lpstr>
      <vt:lpstr>Slide 25</vt:lpstr>
      <vt:lpstr>Slide 26</vt:lpstr>
      <vt:lpstr>Treatment: Gonoccocal infections of Urethra, Cervix, </vt:lpstr>
      <vt:lpstr>VAGINAL D</vt:lpstr>
      <vt:lpstr>Characteristics of Vaginal Discharge by causative agent</vt:lpstr>
      <vt:lpstr>Slide 30</vt:lpstr>
      <vt:lpstr>Bacterial vaginosis treatment</vt:lpstr>
      <vt:lpstr>Recurrent VulvoVaginalCandidiasis</vt:lpstr>
      <vt:lpstr>Patient with genital ulcer disease;</vt:lpstr>
      <vt:lpstr>Slide 34</vt:lpstr>
      <vt:lpstr>Genital Ulcer Disease</vt:lpstr>
      <vt:lpstr>Slide 36</vt:lpstr>
      <vt:lpstr>Diagnosis</vt:lpstr>
      <vt:lpstr>Chancroid: Diagnosis</vt:lpstr>
      <vt:lpstr>CHANCROID;MNGT</vt:lpstr>
      <vt:lpstr>Syphilis</vt:lpstr>
      <vt:lpstr>Treatment.</vt:lpstr>
      <vt:lpstr>Neurosyphilis: Treatment</vt:lpstr>
      <vt:lpstr>Genital herpes</vt:lpstr>
      <vt:lpstr>Genital herpes vesicles</vt:lpstr>
      <vt:lpstr>Treatment of First Clinical Episode of Genital Herpes</vt:lpstr>
      <vt:lpstr>Lymphogranuloma venereum:  Clinical presentation</vt:lpstr>
      <vt:lpstr>Lymphogranuloma venereum</vt:lpstr>
      <vt:lpstr>Lymphogranuloma venereum: Treatment </vt:lpstr>
      <vt:lpstr>Granuloma Inguinale (Donovanosis) </vt:lpstr>
      <vt:lpstr>Lower abdominal pain;</vt:lpstr>
      <vt:lpstr>Syndromic dx;</vt:lpstr>
      <vt:lpstr>Clinical dx for PID </vt:lpstr>
      <vt:lpstr>Aetiology PID </vt:lpstr>
      <vt:lpstr>Slide 54</vt:lpstr>
      <vt:lpstr>Slide 55</vt:lpstr>
      <vt:lpstr>Acute Salpingitis</vt:lpstr>
      <vt:lpstr>Criteria for hospitalization for PID</vt:lpstr>
      <vt:lpstr>PID outpatient treatment</vt:lpstr>
      <vt:lpstr>PID Inpatient Treatment</vt:lpstr>
      <vt:lpstr>PID Sequelae</vt:lpstr>
      <vt:lpstr>Slide 61</vt:lpstr>
      <vt:lpstr>Slide 62</vt:lpstr>
      <vt:lpstr>NEONETAL CONJUCTIVITIS</vt:lpstr>
      <vt:lpstr>Human Papilloma virus</vt:lpstr>
      <vt:lpstr>Genital Warts in a Male</vt:lpstr>
      <vt:lpstr>Female Genital Warts</vt:lpstr>
      <vt:lpstr>HPV Warts on the Thigh</vt:lpstr>
      <vt:lpstr>Perianal Warts</vt:lpstr>
      <vt:lpstr>Preventing HPV</vt:lpstr>
      <vt:lpstr>Slide 70</vt:lpstr>
      <vt:lpstr>Slide 71</vt:lpstr>
      <vt:lpstr>Prevention of RTI/STIs</vt:lpstr>
      <vt:lpstr>HIV/AIDS</vt:lpstr>
      <vt:lpstr>Types of Human Immunodeficiency Virus</vt:lpstr>
      <vt:lpstr>Modes of Transmission</vt:lpstr>
      <vt:lpstr>Slide 76</vt:lpstr>
      <vt:lpstr>Factors not associated with risk of transmission</vt:lpstr>
      <vt:lpstr>Life cycle</vt:lpstr>
      <vt:lpstr>Stages </vt:lpstr>
      <vt:lpstr>WHO CLINICAL STAGING</vt:lpstr>
      <vt:lpstr>Slide 81</vt:lpstr>
      <vt:lpstr>STAGE 2</vt:lpstr>
      <vt:lpstr>STAGE 2</vt:lpstr>
      <vt:lpstr>STAGE 2</vt:lpstr>
      <vt:lpstr>Slide 85</vt:lpstr>
      <vt:lpstr>STAGE 3</vt:lpstr>
      <vt:lpstr>STAGE 3</vt:lpstr>
      <vt:lpstr>Revised WHO Classification Clinical Stage IV</vt:lpstr>
      <vt:lpstr>Revised WHO Classification Clinical Stage IV cont..</vt:lpstr>
      <vt:lpstr>STAGE 4</vt:lpstr>
      <vt:lpstr>STAGE 4</vt:lpstr>
      <vt:lpstr>STAGE 4</vt:lpstr>
      <vt:lpstr>STAGE 4</vt:lpstr>
      <vt:lpstr>Classification of ART </vt:lpstr>
      <vt:lpstr>Classification cont..</vt:lpstr>
      <vt:lpstr>Nucleotide/Nucleoside Reverse Transcriptase inhibitors</vt:lpstr>
      <vt:lpstr>NNRTI</vt:lpstr>
      <vt:lpstr>Protease inhibitors</vt:lpstr>
      <vt:lpstr>ARV Combinations</vt:lpstr>
      <vt:lpstr>ARV COMBINATIONS</vt:lpstr>
      <vt:lpstr>Criteria for ART initiation: Kenya chapter</vt:lpstr>
      <vt:lpstr>Criteria for ART initiation: Kenya chapter</vt:lpstr>
      <vt:lpstr>QUESTIONS?</vt:lpstr>
      <vt:lpstr>Assigmnent</vt:lpstr>
      <vt:lpstr>REFRENCES</vt:lpstr>
    </vt:vector>
  </TitlesOfParts>
  <Company>Waf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management of sexually transmitted illnesses</dc:title>
  <dc:creator>Maggie</dc:creator>
  <cp:lastModifiedBy>HP 620</cp:lastModifiedBy>
  <cp:revision>100</cp:revision>
  <dcterms:created xsi:type="dcterms:W3CDTF">2012-03-10T13:06:29Z</dcterms:created>
  <dcterms:modified xsi:type="dcterms:W3CDTF">2014-04-11T05:39:52Z</dcterms:modified>
</cp:coreProperties>
</file>