
<file path=[Content_Types].xml><?xml version="1.0" encoding="utf-8"?>
<Types xmlns="http://schemas.openxmlformats.org/package/2006/content-types">
  <Default Extension="xml" ContentType="application/xml"/>
  <Default Extension="jpeg" ContentType="image/jpeg"/>
  <Default Extension="fntdata" ContentType="application/x-fontdata"/>
  <Default Extension="rels" ContentType="application/vnd.openxmlformats-package.relationships+xml"/>
  <Default Extension="png" ContentType="image/png"/>
  <Default Extension="font" ContentType="application/x-fontdata"/>
  <Override PartName="/ppt/notesMasters/notesMaster1.xml" ContentType="application/vnd.openxmlformats-officedocument.presentationml.notesMaster+xml"/>
  <Override PartName="/ppt/slides/slide75.xml" ContentType="application/vnd.openxmlformats-officedocument.presentationml.slide+xml"/>
  <Override PartName="/ppt/slides/slide58.xml" ContentType="application/vnd.openxmlformats-officedocument.presentationml.slide+xml"/>
  <Override PartName="/ppt/slides/slide42.xml" ContentType="application/vnd.openxmlformats-officedocument.presentationml.slide+xml"/>
  <Override PartName="/ppt/slides/slide94.xml" ContentType="application/vnd.openxmlformats-officedocument.presentationml.slide+xml"/>
  <Override PartName="/ppt/slides/slide61.xml" ContentType="application/vnd.openxmlformats-officedocument.presentationml.slide+xml"/>
  <Override PartName="/ppt/slides/slide55.xml" ContentType="application/vnd.openxmlformats-officedocument.presentationml.slide+xml"/>
  <Override PartName="/ppt/slides/slide117.xml" ContentType="application/vnd.openxmlformats-officedocument.presentationml.slide+xml"/>
  <Override PartName="/ppt/slides/slide80.xml" ContentType="application/vnd.openxmlformats-officedocument.presentationml.slide+xml"/>
  <Override PartName="/ppt/slides/slide62.xml" ContentType="application/vnd.openxmlformats-officedocument.presentationml.slide+xml"/>
  <Override PartName="/ppt/tableStyles.xml" ContentType="application/vnd.openxmlformats-officedocument.presentationml.tableStyles+xml"/>
  <Override PartName="/ppt/slides/slide50.xml" ContentType="application/vnd.openxmlformats-officedocument.presentationml.slide+xml"/>
  <Override PartName="/ppt/slides/slide87.xml" ContentType="application/vnd.openxmlformats-officedocument.presentationml.slide+xml"/>
  <Override PartName="/ppt/slides/slide17.xml" ContentType="application/vnd.openxmlformats-officedocument.presentationml.slide+xml"/>
  <Override PartName="/ppt/theme/theme2.xml" ContentType="application/vnd.openxmlformats-officedocument.theme+xml"/>
  <Override PartName="/ppt/slides/slide114.xml" ContentType="application/vnd.openxmlformats-officedocument.presentationml.slide+xml"/>
  <Override PartName="/ppt/slides/slide30.xml" ContentType="application/vnd.openxmlformats-officedocument.presentationml.slide+xml"/>
  <Override PartName="/ppt/viewProps.xml" ContentType="application/vnd.openxmlformats-officedocument.presentationml.viewProps+xml"/>
  <Override PartName="/ppt/slides/slide83.xml" ContentType="application/vnd.openxmlformats-officedocument.presentationml.slide+xml"/>
  <Override PartName="/ppt/slides/slide2.xml" ContentType="application/vnd.openxmlformats-officedocument.presentationml.slide+xml"/>
  <Override PartName="/ppt/slides/slide45.xml" ContentType="application/vnd.openxmlformats-officedocument.presentationml.slide+xml"/>
  <Override PartName="/ppt/slides/slide12.xml" ContentType="application/vnd.openxmlformats-officedocument.presentationml.slide+xml"/>
  <Override PartName="/ppt/slides/slide8.xml" ContentType="application/vnd.openxmlformats-officedocument.presentationml.slide+xml"/>
  <Override PartName="/ppt/slides/slide67.xml" ContentType="application/vnd.openxmlformats-officedocument.presentationml.slide+xml"/>
  <Override PartName="/ppt/slides/slide51.xml" ContentType="application/vnd.openxmlformats-officedocument.presentationml.slide+xml"/>
  <Override PartName="/ppt/slides/slide29.xml" ContentType="application/vnd.openxmlformats-officedocument.presentationml.slide+xml"/>
  <Override PartName="/ppt/slides/slide54.xml" ContentType="application/vnd.openxmlformats-officedocument.presentationml.slide+xml"/>
  <Override PartName="/ppt/slides/slide63.xml" ContentType="application/vnd.openxmlformats-officedocument.presentationml.slide+xml"/>
  <Override PartName="/ppt/slides/slide56.xml" ContentType="application/vnd.openxmlformats-officedocument.presentationml.slide+xml"/>
  <Override PartName="/ppt/slides/slide34.xml" ContentType="application/vnd.openxmlformats-officedocument.presentationml.slide+xml"/>
  <Override PartName="/ppt/slides/slide14.xml" ContentType="application/vnd.openxmlformats-officedocument.presentationml.slide+xml"/>
  <Override PartName="/ppt/presentation.xml" ContentType="application/vnd.openxmlformats-officedocument.presentationml.presentation.main+xml"/>
  <Override PartName="/ppt/slides/slide103.xml" ContentType="application/vnd.openxmlformats-officedocument.presentationml.slide+xml"/>
  <Override PartName="/ppt/slides/slide39.xml" ContentType="application/vnd.openxmlformats-officedocument.presentationml.slide+xml"/>
  <Override PartName="/docProps/core.xml" ContentType="application/vnd.openxmlformats-package.core-properties+xml"/>
  <Override PartName="/ppt/slideLayouts/slideLayout10.xml" ContentType="application/vnd.openxmlformats-officedocument.presentationml.slideLayout+xml"/>
  <Override PartName="/ppt/slides/slide93.xml" ContentType="application/vnd.openxmlformats-officedocument.presentationml.slide+xml"/>
  <Override PartName="/ppt/slides/slide90.xml" ContentType="application/vnd.openxmlformats-officedocument.presentationml.slide+xml"/>
  <Override PartName="/ppt/slides/slide4.xml" ContentType="application/vnd.openxmlformats-officedocument.presentationml.slide+xml"/>
  <Override PartName="/ppt/slides/slide77.xml" ContentType="application/vnd.openxmlformats-officedocument.presentationml.slide+xml"/>
  <Override PartName="/ppt/slideLayouts/slideLayout3.xml" ContentType="application/vnd.openxmlformats-officedocument.presentationml.slideLayout+xml"/>
  <Override PartName="/ppt/slides/slide32.xml" ContentType="application/vnd.openxmlformats-officedocument.presentationml.slide+xml"/>
  <Override PartName="/ppt/slides/slide82.xml" ContentType="application/vnd.openxmlformats-officedocument.presentationml.slide+xml"/>
  <Override PartName="/ppt/slides/slide79.xml" ContentType="application/vnd.openxmlformats-officedocument.presentationml.slide+xml"/>
  <Override PartName="/ppt/slides/slide26.xml" ContentType="application/vnd.openxmlformats-officedocument.presentationml.slide+xml"/>
  <Override PartName="/ppt/slides/slide48.xml" ContentType="application/vnd.openxmlformats-officedocument.presentationml.slide+xml"/>
  <Override PartName="/ppt/slides/slide53.xml" ContentType="application/vnd.openxmlformats-officedocument.presentationml.slide+xml"/>
  <Override PartName="/ppt/slideLayouts/slideLayout6.xml" ContentType="application/vnd.openxmlformats-officedocument.presentationml.slideLayout+xml"/>
  <Override PartName="/ppt/slides/slide44.xml" ContentType="application/vnd.openxmlformats-officedocument.presentationml.slide+xml"/>
  <Override PartName="/ppt/slides/slide59.xml" ContentType="application/vnd.openxmlformats-officedocument.presentationml.slide+xml"/>
  <Override PartName="/ppt/slides/slide92.xml" ContentType="application/vnd.openxmlformats-officedocument.presentationml.slide+xml"/>
  <Override PartName="/ppt/slides/slide78.xml" ContentType="application/vnd.openxmlformats-officedocument.presentationml.slide+xml"/>
  <Override PartName="/ppt/slides/slide43.xml" ContentType="application/vnd.openxmlformats-officedocument.presentationml.slide+xml"/>
  <Override PartName="/ppt/slides/slide46.xml" ContentType="application/vnd.openxmlformats-officedocument.presentationml.slide+xml"/>
  <Override PartName="/ppt/theme/theme1.xml" ContentType="application/vnd.openxmlformats-officedocument.theme+xml"/>
  <Override PartName="/ppt/slides/slide9.xml" ContentType="application/vnd.openxmlformats-officedocument.presentationml.slide+xml"/>
  <Override PartName="/ppt/slides/slide38.xml" ContentType="application/vnd.openxmlformats-officedocument.presentationml.slide+xml"/>
  <Override PartName="/ppt/slides/slide13.xml" ContentType="application/vnd.openxmlformats-officedocument.presentationml.slide+xml"/>
  <Override PartName="/ppt/slides/slide5.xml" ContentType="application/vnd.openxmlformats-officedocument.presentationml.slide+xml"/>
  <Override PartName="/ppt/slideLayouts/slideLayout4.xml" ContentType="application/vnd.openxmlformats-officedocument.presentationml.slideLayout+xml"/>
  <Override PartName="/ppt/slides/slide68.xml" ContentType="application/vnd.openxmlformats-officedocument.presentationml.slide+xml"/>
  <Override PartName="/ppt/slides/slide57.xml" ContentType="application/vnd.openxmlformats-officedocument.presentationml.slide+xml"/>
  <Override PartName="/ppt/slides/slide7.xml" ContentType="application/vnd.openxmlformats-officedocument.presentationml.slide+xml"/>
  <Override PartName="/ppt/slideLayouts/slideLayout1.xml" ContentType="application/vnd.openxmlformats-officedocument.presentationml.slideLayout+xml"/>
  <Override PartName="/ppt/slides/slide70.xml" ContentType="application/vnd.openxmlformats-officedocument.presentationml.slide+xml"/>
  <Override PartName="/ppt/slides/slide74.xml" ContentType="application/vnd.openxmlformats-officedocument.presentationml.slide+xml"/>
  <Override PartName="/ppt/slides/slide97.xml" ContentType="application/vnd.openxmlformats-officedocument.presentationml.slide+xml"/>
  <Override PartName="/ppt/slides/slide100.xml" ContentType="application/vnd.openxmlformats-officedocument.presentationml.slide+xml"/>
  <Override PartName="/ppt/slides/slide40.xml" ContentType="application/vnd.openxmlformats-officedocument.presentationml.slide+xml"/>
  <Override PartName="/ppt/slides/slide6.xml" ContentType="application/vnd.openxmlformats-officedocument.presentationml.slide+xml"/>
  <Override PartName="/ppt/slides/slide86.xml" ContentType="application/vnd.openxmlformats-officedocument.presentationml.slide+xml"/>
  <Override PartName="/ppt/slides/slide18.xml" ContentType="application/vnd.openxmlformats-officedocument.presentationml.slide+xml"/>
  <Override PartName="/ppt/slides/slide113.xml" ContentType="application/vnd.openxmlformats-officedocument.presentationml.slide+xml"/>
  <Override PartName="/ppt/slides/slide33.xml" ContentType="application/vnd.openxmlformats-officedocument.presentationml.slide+xml"/>
  <Override PartName="/ppt/slides/slide3.xml" ContentType="application/vnd.openxmlformats-officedocument.presentationml.slide+xml"/>
  <Override PartName="/ppt/slides/slide88.xml" ContentType="application/vnd.openxmlformats-officedocument.presentationml.slide+xml"/>
  <Override PartName="/ppt/slides/slide16.xml" ContentType="application/vnd.openxmlformats-officedocument.presentationml.slide+xml"/>
  <Override PartName="/docProps/app.xml" ContentType="application/vnd.openxmlformats-officedocument.extended-properties+xml"/>
  <Override PartName="/ppt/slides/slide31.xml" ContentType="application/vnd.openxmlformats-officedocument.presentationml.slide+xml"/>
  <Override PartName="/ppt/slides/slide41.xml" ContentType="application/vnd.openxmlformats-officedocument.presentationml.slide+xml"/>
  <Override PartName="/ppt/slides/slide21.xml" ContentType="application/vnd.openxmlformats-officedocument.presentationml.slide+xml"/>
  <Override PartName="/ppt/slides/slide101.xml" ContentType="application/vnd.openxmlformats-officedocument.presentationml.slide+xml"/>
  <Override PartName="/ppt/slides/slide52.xml" ContentType="application/vnd.openxmlformats-officedocument.presentationml.slide+xml"/>
  <Override PartName="/ppt/slideLayouts/slideLayout8.xml" ContentType="application/vnd.openxmlformats-officedocument.presentationml.slideLayout+xml"/>
  <Override PartName="/ppt/slides/slide73.xml" ContentType="application/vnd.openxmlformats-officedocument.presentationml.slide+xml"/>
  <Override PartName="/ppt/slides/slide112.xml" ContentType="application/vnd.openxmlformats-officedocument.presentationml.slide+xml"/>
  <Override PartName="/ppt/slides/slide27.xml" ContentType="application/vnd.openxmlformats-officedocument.presentationml.slide+xml"/>
  <Override PartName="/ppt/slides/slide72.xml" ContentType="application/vnd.openxmlformats-officedocument.presentationml.slide+xml"/>
  <Override PartName="/ppt/slides/slide110.xml" ContentType="application/vnd.openxmlformats-officedocument.presentationml.slide+xml"/>
  <Override PartName="/ppt/slides/slide105.xml" ContentType="application/vnd.openxmlformats-officedocument.presentationml.slide+xml"/>
  <Override PartName="/ppt/slideLayouts/slideLayout2.xml" ContentType="application/vnd.openxmlformats-officedocument.presentationml.slideLayout+xml"/>
  <Override PartName="/ppt/slides/slide96.xml" ContentType="application/vnd.openxmlformats-officedocument.presentationml.slide+xml"/>
  <Override PartName="/ppt/slides/slide115.xml" ContentType="application/vnd.openxmlformats-officedocument.presentationml.slide+xml"/>
  <Override PartName="/ppt/slides/slide28.xml" ContentType="application/vnd.openxmlformats-officedocument.presentationml.slide+xml"/>
  <Override PartName="/ppt/slides/slide47.xml" ContentType="application/vnd.openxmlformats-officedocument.presentationml.slide+xml"/>
  <Override PartName="/ppt/slides/slide85.xml" ContentType="application/vnd.openxmlformats-officedocument.presentationml.slide+xml"/>
  <Override PartName="/ppt/slideLayouts/slideLayout5.xml" ContentType="application/vnd.openxmlformats-officedocument.presentationml.slideLayout+xml"/>
  <Override PartName="/ppt/slides/slide111.xml" ContentType="application/vnd.openxmlformats-officedocument.presentationml.slide+xml"/>
  <Override PartName="/ppt/slides/slide66.xml" ContentType="application/vnd.openxmlformats-officedocument.presentationml.slide+xml"/>
  <Override PartName="/ppt/slides/slide104.xml" ContentType="application/vnd.openxmlformats-officedocument.presentationml.slide+xml"/>
  <Override PartName="/ppt/slides/slide102.xml" ContentType="application/vnd.openxmlformats-officedocument.presentationml.slide+xml"/>
  <Override PartName="/ppt/slides/slide98.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19.xml" ContentType="application/vnd.openxmlformats-officedocument.presentationml.slide+xml"/>
  <Override PartName="/ppt/slides/slide108.xml" ContentType="application/vnd.openxmlformats-officedocument.presentationml.slide+xml"/>
  <Override PartName="/ppt/slideLayouts/slideLayout7.xml" ContentType="application/vnd.openxmlformats-officedocument.presentationml.slideLayout+xml"/>
  <Override PartName="/ppt/slides/slide64.xml" ContentType="application/vnd.openxmlformats-officedocument.presentationml.slide+xml"/>
  <Override PartName="/ppt/slides/slide24.xml" ContentType="application/vnd.openxmlformats-officedocument.presentationml.slide+xml"/>
  <Override PartName="/ppt/slides/slide71.xml" ContentType="application/vnd.openxmlformats-officedocument.presentationml.slide+xml"/>
  <Override PartName="/ppt/slides/slide106.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slides/slide99.xml" ContentType="application/vnd.openxmlformats-officedocument.presentationml.slide+xml"/>
  <Override PartName="/ppt/slides/slide69.xml" ContentType="application/vnd.openxmlformats-officedocument.presentationml.slide+xml"/>
  <Override PartName="/ppt/slideMasters/slideMaster1.xml" ContentType="application/vnd.openxmlformats-officedocument.presentationml.slideMaster+xml"/>
  <Override PartName="/ppt/slides/slide60.xml" ContentType="application/vnd.openxmlformats-officedocument.presentationml.slide+xml"/>
  <Override PartName="/ppt/slides/slide35.xml" ContentType="application/vnd.openxmlformats-officedocument.presentationml.slide+xml"/>
  <Override PartName="/ppt/slides/slide49.xml" ContentType="application/vnd.openxmlformats-officedocument.presentationml.slide+xml"/>
  <Override PartName="/ppt/slides/slide1.xml" ContentType="application/vnd.openxmlformats-officedocument.presentationml.slide+xml"/>
  <Override PartName="/ppt/slides/slide76.xml" ContentType="application/vnd.openxmlformats-officedocument.presentationml.slide+xml"/>
  <Override PartName="/ppt/slides/slide20.xml" ContentType="application/vnd.openxmlformats-officedocument.presentationml.slide+xml"/>
  <Override PartName="/ppt/slides/slide65.xml" ContentType="application/vnd.openxmlformats-officedocument.presentationml.slide+xml"/>
  <Override PartName="/ppt/slides/slide89.xml" ContentType="application/vnd.openxmlformats-officedocument.presentationml.slide+xml"/>
  <Override PartName="/ppt/slides/slide11.xml" ContentType="application/vnd.openxmlformats-officedocument.presentationml.slide+xml"/>
  <Override PartName="/ppt/slideLayouts/slideLayout11.xml" ContentType="application/vnd.openxmlformats-officedocument.presentationml.slideLayout+xml"/>
  <Override PartName="/ppt/presProps.xml" ContentType="application/vnd.openxmlformats-officedocument.presentationml.presProps+xml"/>
  <Override PartName="/ppt/slides/slide95.xml" ContentType="application/vnd.openxmlformats-officedocument.presentationml.slide+xml"/>
  <Override PartName="/ppt/slides/slide91.xml" ContentType="application/vnd.openxmlformats-officedocument.presentationml.slide+xml"/>
  <Override PartName="/ppt/slides/slide15.xml" ContentType="application/vnd.openxmlformats-officedocument.presentationml.slide+xml"/>
  <Override PartName="/ppt/slides/slide10.xml" ContentType="application/vnd.openxmlformats-officedocument.presentationml.slide+xml"/>
  <Override PartName="/ppt/slides/slide84.xml" ContentType="application/vnd.openxmlformats-officedocument.presentationml.slide+xml"/>
  <Override PartName="/ppt/slides/slide25.xml" ContentType="application/vnd.openxmlformats-officedocument.presentationml.slide+xml"/>
  <Override PartName="/ppt/slides/slide109.xml" ContentType="application/vnd.openxmlformats-officedocument.presentationml.slide+xml"/>
  <Override PartName="/ppt/slides/slide36.xml" ContentType="application/vnd.openxmlformats-officedocument.presentationml.slide+xml"/>
  <Override PartName="/ppt/slides/slide107.xml" ContentType="application/vnd.openxmlformats-officedocument.presentationml.slide+xml"/>
  <Override PartName="/ppt/slides/slide81.xml" ContentType="application/vnd.openxmlformats-officedocument.presentationml.slide+xml"/>
  <Override PartName="/ppt/slides/slide37.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xmlns:dsp="http://schemas.microsoft.com/office/drawing/2008/diagram" xmlns:dgm="http://schemas.openxmlformats.org/drawingml/2006/diagram" xmlns:m="http://schemas.openxmlformats.org/officeDocument/2006/math" saveSubsetFonts="1" embedTrueTypeFonts="1" showSpecialPlsOnTitleSld="0">
  <p:sldMasterIdLst>
    <p:sldMasterId r:id="rId1" id="2147483648"/>
  </p:sldMasterIdLst>
  <p:notesMasterIdLst>
    <p:notesMasterId r:id="rId119"/>
  </p:notesMasterIdLst>
  <p:sldIdLst>
    <p:sldId r:id="rId2" id="257"/>
    <p:sldId r:id="rId3" id="258"/>
    <p:sldId r:id="rId4" id="259"/>
    <p:sldId r:id="rId5" id="297"/>
    <p:sldId r:id="rId6" id="298"/>
    <p:sldId r:id="rId7" id="261"/>
    <p:sldId r:id="rId8" id="293"/>
    <p:sldId r:id="rId9" id="294"/>
    <p:sldId r:id="rId10" id="295"/>
    <p:sldId r:id="rId11" id="308"/>
    <p:sldId r:id="rId12" id="296"/>
    <p:sldId r:id="rId13" id="299"/>
    <p:sldId r:id="rId14" id="300"/>
    <p:sldId r:id="rId15" id="301"/>
    <p:sldId r:id="rId16" id="302"/>
    <p:sldId r:id="rId17" id="304"/>
    <p:sldId r:id="rId18" id="305"/>
    <p:sldId r:id="rId19" id="306"/>
    <p:sldId r:id="rId20" id="307"/>
    <p:sldId r:id="rId21" id="309"/>
    <p:sldId r:id="rId22" id="310"/>
    <p:sldId r:id="rId23" id="311"/>
    <p:sldId r:id="rId24" id="312"/>
    <p:sldId r:id="rId25" id="313"/>
    <p:sldId r:id="rId26" id="314"/>
    <p:sldId r:id="rId27" id="315"/>
    <p:sldId r:id="rId28" id="316"/>
    <p:sldId r:id="rId29" id="317"/>
    <p:sldId r:id="rId30" id="318"/>
    <p:sldId r:id="rId31" id="319"/>
    <p:sldId r:id="rId32" id="348"/>
    <p:sldId r:id="rId33" id="262"/>
    <p:sldId r:id="rId34" id="274"/>
    <p:sldId r:id="rId35" id="263"/>
    <p:sldId r:id="rId36" id="264"/>
    <p:sldId r:id="rId37" id="349"/>
    <p:sldId r:id="rId38" id="265"/>
    <p:sldId r:id="rId39" id="266"/>
    <p:sldId r:id="rId40" id="267"/>
    <p:sldId r:id="rId41" id="268"/>
    <p:sldId r:id="rId42" id="269"/>
    <p:sldId r:id="rId43" id="270"/>
    <p:sldId r:id="rId44" id="271"/>
    <p:sldId r:id="rId45" id="272"/>
    <p:sldId r:id="rId46" id="273"/>
    <p:sldId r:id="rId47" id="275"/>
    <p:sldId r:id="rId48" id="282"/>
    <p:sldId r:id="rId49" id="283"/>
    <p:sldId r:id="rId50" id="284"/>
    <p:sldId r:id="rId51" id="285"/>
    <p:sldId r:id="rId52" id="286"/>
    <p:sldId r:id="rId53" id="287"/>
    <p:sldId r:id="rId54" id="288"/>
    <p:sldId r:id="rId55" id="289"/>
    <p:sldId r:id="rId56" id="290"/>
    <p:sldId r:id="rId57" id="291"/>
    <p:sldId r:id="rId58" id="292"/>
    <p:sldId r:id="rId59" id="276"/>
    <p:sldId r:id="rId60" id="277"/>
    <p:sldId r:id="rId61" id="278"/>
    <p:sldId r:id="rId62" id="279"/>
    <p:sldId r:id="rId63" id="280"/>
    <p:sldId r:id="rId64" id="281"/>
    <p:sldId r:id="rId65" id="320"/>
    <p:sldId r:id="rId66" id="321"/>
    <p:sldId r:id="rId67" id="323"/>
    <p:sldId r:id="rId68" id="324"/>
    <p:sldId r:id="rId69" id="322"/>
    <p:sldId r:id="rId70" id="325"/>
    <p:sldId r:id="rId71" id="326"/>
    <p:sldId r:id="rId72" id="327"/>
    <p:sldId r:id="rId73" id="328"/>
    <p:sldId r:id="rId74" id="329"/>
    <p:sldId r:id="rId75" id="330"/>
    <p:sldId r:id="rId76" id="331"/>
    <p:sldId r:id="rId77" id="332"/>
    <p:sldId r:id="rId78" id="333"/>
    <p:sldId r:id="rId79" id="334"/>
    <p:sldId r:id="rId80" id="335"/>
    <p:sldId r:id="rId81" id="336"/>
    <p:sldId r:id="rId82" id="337"/>
    <p:sldId r:id="rId83" id="338"/>
    <p:sldId r:id="rId84" id="339"/>
    <p:sldId r:id="rId85" id="340"/>
    <p:sldId r:id="rId86" id="342"/>
    <p:sldId r:id="rId87" id="341"/>
    <p:sldId r:id="rId88" id="367"/>
    <p:sldId r:id="rId89" id="343"/>
    <p:sldId r:id="rId90" id="344"/>
    <p:sldId r:id="rId91" id="345"/>
    <p:sldId r:id="rId92" id="346"/>
    <p:sldId r:id="rId93" id="347"/>
    <p:sldId r:id="rId94" id="350"/>
    <p:sldId r:id="rId95" id="351"/>
    <p:sldId r:id="rId96" id="352"/>
    <p:sldId r:id="rId97" id="353"/>
    <p:sldId r:id="rId98" id="354"/>
    <p:sldId r:id="rId99" id="355"/>
    <p:sldId r:id="rId100" id="363"/>
    <p:sldId r:id="rId101" id="364"/>
    <p:sldId r:id="rId102" id="365"/>
    <p:sldId r:id="rId103" id="366"/>
    <p:sldId r:id="rId104" id="356"/>
    <p:sldId r:id="rId105" id="357"/>
    <p:sldId r:id="rId106" id="358"/>
    <p:sldId r:id="rId107" id="359"/>
    <p:sldId r:id="rId108" id="360"/>
    <p:sldId r:id="rId109" id="361"/>
    <p:sldId r:id="rId110" id="362"/>
    <p:sldId r:id="rId111" id="368"/>
    <p:sldId r:id="rId112" id="369"/>
    <p:sldId r:id="rId113" id="370"/>
    <p:sldId r:id="rId114" id="371"/>
    <p:sldId r:id="rId115" id="372"/>
    <p:sldId r:id="rId116" id="373"/>
    <p:sldId r:id="rId117" id="374"/>
    <p:sldId r:id="rId118" id="375"/>
  </p:sldIdLst>
  <p:sldSz cx="9144000" cy="6858000" type="screen4x3"/>
  <p:notesSz cx="6858000" cy="9144000"/>
  <p:embeddedFontLst>
    <p:embeddedFont>
      <p:font typeface="WPS Special 1"/>
      <p:regular r:id="rId124"/>
    </p:embeddedFont>
  </p:embeddedFontLst>
  <p:defaultTextStyle>
    <a:defPPr>
      <a:defRPr lang="en-US"/>
    </a:defPPr>
    <a:lvl1pPr algn="l" marL="0" defTabSz="914400" eaLnBrk="1" latinLnBrk="0" hangingPunct="1" rtl="false">
      <a:defRPr sz="1800" kern="1200">
        <a:solidFill>
          <a:schemeClr val="tx1"/>
        </a:solidFill>
        <a:latin typeface="+mn-lt"/>
        <a:ea typeface="+mn-ea"/>
        <a:cs typeface="+mn-cs"/>
      </a:defRPr>
    </a:lvl1pPr>
    <a:lvl2pPr algn="l" marL="457200" defTabSz="914400" eaLnBrk="1" latinLnBrk="0" hangingPunct="1" rtl="false">
      <a:defRPr sz="1800" kern="1200">
        <a:solidFill>
          <a:schemeClr val="tx1"/>
        </a:solidFill>
        <a:latin typeface="+mn-lt"/>
        <a:ea typeface="+mn-ea"/>
        <a:cs typeface="+mn-cs"/>
      </a:defRPr>
    </a:lvl2pPr>
    <a:lvl3pPr algn="l" marL="914400" defTabSz="914400" eaLnBrk="1" latinLnBrk="0" hangingPunct="1" rtl="false">
      <a:defRPr sz="1800" kern="1200">
        <a:solidFill>
          <a:schemeClr val="tx1"/>
        </a:solidFill>
        <a:latin typeface="+mn-lt"/>
        <a:ea typeface="+mn-ea"/>
        <a:cs typeface="+mn-cs"/>
      </a:defRPr>
    </a:lvl3pPr>
    <a:lvl4pPr algn="l" marL="1371600" defTabSz="914400" eaLnBrk="1" latinLnBrk="0" hangingPunct="1" rtl="false">
      <a:defRPr sz="1800" kern="1200">
        <a:solidFill>
          <a:schemeClr val="tx1"/>
        </a:solidFill>
        <a:latin typeface="+mn-lt"/>
        <a:ea typeface="+mn-ea"/>
        <a:cs typeface="+mn-cs"/>
      </a:defRPr>
    </a:lvl4pPr>
    <a:lvl5pPr algn="l" marL="1828800" defTabSz="914400" eaLnBrk="1" latinLnBrk="0" hangingPunct="1" rtl="false">
      <a:defRPr sz="1800" kern="1200">
        <a:solidFill>
          <a:schemeClr val="tx1"/>
        </a:solidFill>
        <a:latin typeface="+mn-lt"/>
        <a:ea typeface="+mn-ea"/>
        <a:cs typeface="+mn-cs"/>
      </a:defRPr>
    </a:lvl5pPr>
    <a:lvl6pPr algn="l" marL="2286000" defTabSz="914400" eaLnBrk="1" latinLnBrk="0" hangingPunct="1" rtl="false">
      <a:defRPr sz="1800" kern="1200">
        <a:solidFill>
          <a:schemeClr val="tx1"/>
        </a:solidFill>
        <a:latin typeface="+mn-lt"/>
        <a:ea typeface="+mn-ea"/>
        <a:cs typeface="+mn-cs"/>
      </a:defRPr>
    </a:lvl6pPr>
    <a:lvl7pPr algn="l" marL="2743200" defTabSz="914400" eaLnBrk="1" latinLnBrk="0" hangingPunct="1" rtl="false">
      <a:defRPr sz="1800" kern="1200">
        <a:solidFill>
          <a:schemeClr val="tx1"/>
        </a:solidFill>
        <a:latin typeface="+mn-lt"/>
        <a:ea typeface="+mn-ea"/>
        <a:cs typeface="+mn-cs"/>
      </a:defRPr>
    </a:lvl7pPr>
    <a:lvl8pPr algn="l" marL="3200400" defTabSz="914400" eaLnBrk="1" latinLnBrk="0" hangingPunct="1" rtl="false">
      <a:defRPr sz="1800" kern="1200">
        <a:solidFill>
          <a:schemeClr val="tx1"/>
        </a:solidFill>
        <a:latin typeface="+mn-lt"/>
        <a:ea typeface="+mn-ea"/>
        <a:cs typeface="+mn-cs"/>
      </a:defRPr>
    </a:lvl8pPr>
    <a:lvl9pPr algn="l" marL="3657600" defTabSz="914400" eaLnBrk="1" latinLnBrk="0" hangingPunct="1" rtl="false">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7849" autoAdjust="0"/>
  </p:normalViewPr>
  <p:slideViewPr>
    <p:cSldViewPr>
      <p:cViewPr varScale="1">
        <p:scale>
          <a:sx n="84" d="100"/>
          <a:sy n="84" d="100"/>
        </p:scale>
        <p:origin x="-966"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23" Type="http://schemas.openxmlformats.org/officeDocument/2006/relationships/tableStyles" Target="tableStyles.xml" /><Relationship Id="rId121" Type="http://schemas.openxmlformats.org/officeDocument/2006/relationships/viewProps" Target="viewProps.xml" /><Relationship Id="rId1" Type="http://schemas.openxmlformats.org/officeDocument/2006/relationships/slideMaster" Target="slideMasters/slideMaster1.xml" /><Relationship Id="rId119" Type="http://schemas.openxmlformats.org/officeDocument/2006/relationships/notesMaster" Target="notesMasters/notesMaster1.xml" /><Relationship Id="rId122" Type="http://schemas.openxmlformats.org/officeDocument/2006/relationships/theme" Target="theme/theme1.xml" /><Relationship Id="rId120" Type="http://schemas.openxmlformats.org/officeDocument/2006/relationships/presProps" Target="presProps.xml" /><Relationship Id="rId39" Type="http://schemas.openxmlformats.org/officeDocument/2006/relationships/slide" Target="slides/slide38.xml" /><Relationship Id="rId38" Type="http://schemas.openxmlformats.org/officeDocument/2006/relationships/slide" Target="slides/slide37.xml" /><Relationship Id="rId37" Type="http://schemas.openxmlformats.org/officeDocument/2006/relationships/slide" Target="slides/slide36.xml" /><Relationship Id="rId36" Type="http://schemas.openxmlformats.org/officeDocument/2006/relationships/slide" Target="slides/slide35.xml" /><Relationship Id="rId30" Type="http://schemas.openxmlformats.org/officeDocument/2006/relationships/slide" Target="slides/slide29.xml" /><Relationship Id="rId31" Type="http://schemas.openxmlformats.org/officeDocument/2006/relationships/slide" Target="slides/slide30.xml" /><Relationship Id="rId34" Type="http://schemas.openxmlformats.org/officeDocument/2006/relationships/slide" Target="slides/slide33.xml" /><Relationship Id="rId35" Type="http://schemas.openxmlformats.org/officeDocument/2006/relationships/slide" Target="slides/slide34.xml" /><Relationship Id="rId32" Type="http://schemas.openxmlformats.org/officeDocument/2006/relationships/slide" Target="slides/slide31.xml" /><Relationship Id="rId33" Type="http://schemas.openxmlformats.org/officeDocument/2006/relationships/slide" Target="slides/slide32.xml" /><Relationship Id="rId48" Type="http://schemas.openxmlformats.org/officeDocument/2006/relationships/slide" Target="slides/slide47.xml" /><Relationship Id="rId47" Type="http://schemas.openxmlformats.org/officeDocument/2006/relationships/slide" Target="slides/slide46.xml" /><Relationship Id="rId49" Type="http://schemas.openxmlformats.org/officeDocument/2006/relationships/slide" Target="slides/slide48.xml" /><Relationship Id="rId2" Type="http://schemas.openxmlformats.org/officeDocument/2006/relationships/slide" Target="slides/slide1.xml" /><Relationship Id="rId40" Type="http://schemas.openxmlformats.org/officeDocument/2006/relationships/slide" Target="slides/slide39.xml" /><Relationship Id="rId4" Type="http://schemas.openxmlformats.org/officeDocument/2006/relationships/slide" Target="slides/slide3.xml" /><Relationship Id="rId41" Type="http://schemas.openxmlformats.org/officeDocument/2006/relationships/slide" Target="slides/slide40.xml" /><Relationship Id="rId3" Type="http://schemas.openxmlformats.org/officeDocument/2006/relationships/slide" Target="slides/slide2.xml" /><Relationship Id="rId42" Type="http://schemas.openxmlformats.org/officeDocument/2006/relationships/slide" Target="slides/slide41.xml" /><Relationship Id="rId43" Type="http://schemas.openxmlformats.org/officeDocument/2006/relationships/slide" Target="slides/slide42.xml" /><Relationship Id="rId44" Type="http://schemas.openxmlformats.org/officeDocument/2006/relationships/slide" Target="slides/slide43.xml" /><Relationship Id="rId45" Type="http://schemas.openxmlformats.org/officeDocument/2006/relationships/slide" Target="slides/slide44.xml" /><Relationship Id="rId46" Type="http://schemas.openxmlformats.org/officeDocument/2006/relationships/slide" Target="slides/slide45.xml" /><Relationship Id="rId9" Type="http://schemas.openxmlformats.org/officeDocument/2006/relationships/slide" Target="slides/slide8.xml" /><Relationship Id="rId6" Type="http://schemas.openxmlformats.org/officeDocument/2006/relationships/slide" Target="slides/slide5.xml" /><Relationship Id="rId5" Type="http://schemas.openxmlformats.org/officeDocument/2006/relationships/slide" Target="slides/slide4.xml" /><Relationship Id="rId8" Type="http://schemas.openxmlformats.org/officeDocument/2006/relationships/slide" Target="slides/slide7.xml" /><Relationship Id="rId7" Type="http://schemas.openxmlformats.org/officeDocument/2006/relationships/slide" Target="slides/slide6.xml" /><Relationship Id="rId98" Type="http://schemas.openxmlformats.org/officeDocument/2006/relationships/slide" Target="slides/slide97.xml" /><Relationship Id="rId99" Type="http://schemas.openxmlformats.org/officeDocument/2006/relationships/slide" Target="slides/slide98.xml" /><Relationship Id="rId94" Type="http://schemas.openxmlformats.org/officeDocument/2006/relationships/slide" Target="slides/slide93.xml" /><Relationship Id="rId95" Type="http://schemas.openxmlformats.org/officeDocument/2006/relationships/slide" Target="slides/slide94.xml" /><Relationship Id="rId96" Type="http://schemas.openxmlformats.org/officeDocument/2006/relationships/slide" Target="slides/slide95.xml" /><Relationship Id="rId97" Type="http://schemas.openxmlformats.org/officeDocument/2006/relationships/slide" Target="slides/slide96.xml" /><Relationship Id="rId90" Type="http://schemas.openxmlformats.org/officeDocument/2006/relationships/slide" Target="slides/slide89.xml" /><Relationship Id="rId91" Type="http://schemas.openxmlformats.org/officeDocument/2006/relationships/slide" Target="slides/slide90.xml" /><Relationship Id="rId92" Type="http://schemas.openxmlformats.org/officeDocument/2006/relationships/slide" Target="slides/slide91.xml" /><Relationship Id="rId19" Type="http://schemas.openxmlformats.org/officeDocument/2006/relationships/slide" Target="slides/slide18.xml" /><Relationship Id="rId18" Type="http://schemas.openxmlformats.org/officeDocument/2006/relationships/slide" Target="slides/slide17.xml" /><Relationship Id="rId93" Type="http://schemas.openxmlformats.org/officeDocument/2006/relationships/slide" Target="slides/slide92.xml" /><Relationship Id="rId17" Type="http://schemas.openxmlformats.org/officeDocument/2006/relationships/slide" Target="slides/slide16.xml" /><Relationship Id="rId16" Type="http://schemas.openxmlformats.org/officeDocument/2006/relationships/slide" Target="slides/slide15.xml" /><Relationship Id="rId15" Type="http://schemas.openxmlformats.org/officeDocument/2006/relationships/slide" Target="slides/slide14.xml" /><Relationship Id="rId14" Type="http://schemas.openxmlformats.org/officeDocument/2006/relationships/slide" Target="slides/slide13.xml" /><Relationship Id="rId12" Type="http://schemas.openxmlformats.org/officeDocument/2006/relationships/slide" Target="slides/slide11.xml" /><Relationship Id="rId13" Type="http://schemas.openxmlformats.org/officeDocument/2006/relationships/slide" Target="slides/slide12.xml" /><Relationship Id="rId10" Type="http://schemas.openxmlformats.org/officeDocument/2006/relationships/slide" Target="slides/slide9.xml" /><Relationship Id="rId11" Type="http://schemas.openxmlformats.org/officeDocument/2006/relationships/slide" Target="slides/slide10.xml" /><Relationship Id="rId29" Type="http://schemas.openxmlformats.org/officeDocument/2006/relationships/slide" Target="slides/slide28.xml" /><Relationship Id="rId26" Type="http://schemas.openxmlformats.org/officeDocument/2006/relationships/slide" Target="slides/slide25.xml" /><Relationship Id="rId25" Type="http://schemas.openxmlformats.org/officeDocument/2006/relationships/slide" Target="slides/slide24.xml" /><Relationship Id="rId28" Type="http://schemas.openxmlformats.org/officeDocument/2006/relationships/slide" Target="slides/slide27.xml" /><Relationship Id="rId27" Type="http://schemas.openxmlformats.org/officeDocument/2006/relationships/slide" Target="slides/slide26.xml" /><Relationship Id="rId21" Type="http://schemas.openxmlformats.org/officeDocument/2006/relationships/slide" Target="slides/slide20.xml" /><Relationship Id="rId22" Type="http://schemas.openxmlformats.org/officeDocument/2006/relationships/slide" Target="slides/slide21.xml" /><Relationship Id="rId23" Type="http://schemas.openxmlformats.org/officeDocument/2006/relationships/slide" Target="slides/slide22.xml" /><Relationship Id="rId24" Type="http://schemas.openxmlformats.org/officeDocument/2006/relationships/slide" Target="slides/slide23.xml" /><Relationship Id="rId20" Type="http://schemas.openxmlformats.org/officeDocument/2006/relationships/slide" Target="slides/slide19.xml" /><Relationship Id="rId71" Type="http://schemas.openxmlformats.org/officeDocument/2006/relationships/slide" Target="slides/slide70.xml" /><Relationship Id="rId70" Type="http://schemas.openxmlformats.org/officeDocument/2006/relationships/slide" Target="slides/slide69.xml" /><Relationship Id="rId75" Type="http://schemas.openxmlformats.org/officeDocument/2006/relationships/slide" Target="slides/slide74.xml" /><Relationship Id="rId74" Type="http://schemas.openxmlformats.org/officeDocument/2006/relationships/slide" Target="slides/slide73.xml" /><Relationship Id="rId73" Type="http://schemas.openxmlformats.org/officeDocument/2006/relationships/slide" Target="slides/slide72.xml" /><Relationship Id="rId72" Type="http://schemas.openxmlformats.org/officeDocument/2006/relationships/slide" Target="slides/slide71.xml" /><Relationship Id="rId79" Type="http://schemas.openxmlformats.org/officeDocument/2006/relationships/slide" Target="slides/slide78.xml" /><Relationship Id="rId78" Type="http://schemas.openxmlformats.org/officeDocument/2006/relationships/slide" Target="slides/slide77.xml" /><Relationship Id="rId77" Type="http://schemas.openxmlformats.org/officeDocument/2006/relationships/slide" Target="slides/slide76.xml" /><Relationship Id="rId76" Type="http://schemas.openxmlformats.org/officeDocument/2006/relationships/slide" Target="slides/slide75.xml" /><Relationship Id="rId109" Type="http://schemas.openxmlformats.org/officeDocument/2006/relationships/slide" Target="slides/slide108.xml" /><Relationship Id="rId108" Type="http://schemas.openxmlformats.org/officeDocument/2006/relationships/slide" Target="slides/slide107.xml" /><Relationship Id="rId105" Type="http://schemas.openxmlformats.org/officeDocument/2006/relationships/slide" Target="slides/slide104.xml" /><Relationship Id="rId104" Type="http://schemas.openxmlformats.org/officeDocument/2006/relationships/slide" Target="slides/slide103.xml" /><Relationship Id="rId107" Type="http://schemas.openxmlformats.org/officeDocument/2006/relationships/slide" Target="slides/slide106.xml" /><Relationship Id="rId106" Type="http://schemas.openxmlformats.org/officeDocument/2006/relationships/slide" Target="slides/slide105.xml" /><Relationship Id="rId101" Type="http://schemas.openxmlformats.org/officeDocument/2006/relationships/slide" Target="slides/slide100.xml" /><Relationship Id="rId100" Type="http://schemas.openxmlformats.org/officeDocument/2006/relationships/slide" Target="slides/slide99.xml" /><Relationship Id="rId103" Type="http://schemas.openxmlformats.org/officeDocument/2006/relationships/slide" Target="slides/slide102.xml" /><Relationship Id="rId102" Type="http://schemas.openxmlformats.org/officeDocument/2006/relationships/slide" Target="slides/slide101.xml" /><Relationship Id="rId80" Type="http://schemas.openxmlformats.org/officeDocument/2006/relationships/slide" Target="slides/slide79.xml" /><Relationship Id="rId82" Type="http://schemas.openxmlformats.org/officeDocument/2006/relationships/slide" Target="slides/slide81.xml" /><Relationship Id="rId81" Type="http://schemas.openxmlformats.org/officeDocument/2006/relationships/slide" Target="slides/slide80.xml" /><Relationship Id="rId84" Type="http://schemas.openxmlformats.org/officeDocument/2006/relationships/slide" Target="slides/slide83.xml" /><Relationship Id="rId83" Type="http://schemas.openxmlformats.org/officeDocument/2006/relationships/slide" Target="slides/slide82.xml" /><Relationship Id="rId86" Type="http://schemas.openxmlformats.org/officeDocument/2006/relationships/slide" Target="slides/slide85.xml" /><Relationship Id="rId85" Type="http://schemas.openxmlformats.org/officeDocument/2006/relationships/slide" Target="slides/slide84.xml" /><Relationship Id="rId88" Type="http://schemas.openxmlformats.org/officeDocument/2006/relationships/slide" Target="slides/slide87.xml" /><Relationship Id="rId87" Type="http://schemas.openxmlformats.org/officeDocument/2006/relationships/slide" Target="slides/slide86.xml" /><Relationship Id="rId89" Type="http://schemas.openxmlformats.org/officeDocument/2006/relationships/slide" Target="slides/slide88.xml" /><Relationship Id="rId118" Type="http://schemas.openxmlformats.org/officeDocument/2006/relationships/slide" Target="slides/slide117.xml" /><Relationship Id="rId117" Type="http://schemas.openxmlformats.org/officeDocument/2006/relationships/slide" Target="slides/slide116.xml" /><Relationship Id="rId116" Type="http://schemas.openxmlformats.org/officeDocument/2006/relationships/slide" Target="slides/slide115.xml" /><Relationship Id="rId115" Type="http://schemas.openxmlformats.org/officeDocument/2006/relationships/slide" Target="slides/slide114.xml" /><Relationship Id="rId58" Type="http://schemas.openxmlformats.org/officeDocument/2006/relationships/slide" Target="slides/slide57.xml" /><Relationship Id="rId59" Type="http://schemas.openxmlformats.org/officeDocument/2006/relationships/slide" Target="slides/slide58.xml" /><Relationship Id="rId110" Type="http://schemas.openxmlformats.org/officeDocument/2006/relationships/slide" Target="slides/slide109.xml" /><Relationship Id="rId114" Type="http://schemas.openxmlformats.org/officeDocument/2006/relationships/slide" Target="slides/slide113.xml" /><Relationship Id="rId113" Type="http://schemas.openxmlformats.org/officeDocument/2006/relationships/slide" Target="slides/slide112.xml" /><Relationship Id="rId112" Type="http://schemas.openxmlformats.org/officeDocument/2006/relationships/slide" Target="slides/slide111.xml" /><Relationship Id="rId111" Type="http://schemas.openxmlformats.org/officeDocument/2006/relationships/slide" Target="slides/slide110.xml" /><Relationship Id="rId57" Type="http://schemas.openxmlformats.org/officeDocument/2006/relationships/slide" Target="slides/slide56.xml" /><Relationship Id="rId56" Type="http://schemas.openxmlformats.org/officeDocument/2006/relationships/slide" Target="slides/slide55.xml" /><Relationship Id="rId55" Type="http://schemas.openxmlformats.org/officeDocument/2006/relationships/slide" Target="slides/slide54.xml" /><Relationship Id="rId54" Type="http://schemas.openxmlformats.org/officeDocument/2006/relationships/slide" Target="slides/slide53.xml" /><Relationship Id="rId53" Type="http://schemas.openxmlformats.org/officeDocument/2006/relationships/slide" Target="slides/slide52.xml" /><Relationship Id="rId52" Type="http://schemas.openxmlformats.org/officeDocument/2006/relationships/slide" Target="slides/slide51.xml" /><Relationship Id="rId51" Type="http://schemas.openxmlformats.org/officeDocument/2006/relationships/slide" Target="slides/slide50.xml" /><Relationship Id="rId50" Type="http://schemas.openxmlformats.org/officeDocument/2006/relationships/slide" Target="slides/slide49.xml" /><Relationship Id="rId69" Type="http://schemas.openxmlformats.org/officeDocument/2006/relationships/slide" Target="slides/slide68.xml" /><Relationship Id="rId60" Type="http://schemas.openxmlformats.org/officeDocument/2006/relationships/slide" Target="slides/slide59.xml" /><Relationship Id="rId66" Type="http://schemas.openxmlformats.org/officeDocument/2006/relationships/slide" Target="slides/slide65.xml" /><Relationship Id="rId65" Type="http://schemas.openxmlformats.org/officeDocument/2006/relationships/slide" Target="slides/slide64.xml" /><Relationship Id="rId68" Type="http://schemas.openxmlformats.org/officeDocument/2006/relationships/slide" Target="slides/slide67.xml" /><Relationship Id="rId67" Type="http://schemas.openxmlformats.org/officeDocument/2006/relationships/slide" Target="slides/slide66.xml" /><Relationship Id="rId62" Type="http://schemas.openxmlformats.org/officeDocument/2006/relationships/slide" Target="slides/slide61.xml" /><Relationship Id="rId61" Type="http://schemas.openxmlformats.org/officeDocument/2006/relationships/slide" Target="slides/slide60.xml" /><Relationship Id="rId64" Type="http://schemas.openxmlformats.org/officeDocument/2006/relationships/slide" Target="slides/slide63.xml" /><Relationship Id="rId63" Type="http://schemas.openxmlformats.org/officeDocument/2006/relationships/slide" Target="slides/slide62.xml" /><Relationship Id="rId124" Type="http://schemas.openxmlformats.org/officeDocument/2006/relationships/font" Target="fonts/WPS_Specail_1.fntdata"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2CF0B3-5EDC-4CFD-A702-B60B615D5EAA}" type="datetimeFigureOut">
              <a:rPr lang="en-GB" smtClean="0"/>
              <a:pPr/>
              <a:t>23/09/2019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92B916C-EA61-48E5-907D-F3064CE161C2}" type="slidenum">
              <a:rPr lang="en-GB" smtClean="0"/>
              <a:pPr/>
              <a:t>‹#›</a:t>
            </a:fld>
            <a:endParaRPr lang="en-GB"/>
          </a:p>
        </p:txBody>
      </p:sp>
    </p:spTree>
    <p:extLst>
      <p:ext uri="{BB962C8B-B14F-4D97-AF65-F5344CB8AC3E}">
        <p14:creationId xmlns:p14="http://schemas.microsoft.com/office/powerpoint/2010/main" val="39105255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F26E929-A236-42D9-8585-6B9B3FC7B2F6}" type="datetime1">
              <a:rPr lang="en-US" smtClean="0"/>
              <a:pPr/>
              <a:t>9/23/2019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C22651-5EFB-42C0-BC90-B5951D36C860}" type="datetime1">
              <a:rPr lang="en-US" smtClean="0"/>
              <a:pPr/>
              <a:t>9/23/2019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A88A3F-34E1-4F71-B33B-4BA80F955CE0}" type="datetime1">
              <a:rPr lang="en-US" smtClean="0"/>
              <a:pPr/>
              <a:t>9/23/2019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074138-184F-40D9-9670-1D53D875C5B7}" type="datetime1">
              <a:rPr lang="en-US" smtClean="0"/>
              <a:pPr/>
              <a:t>9/23/2019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92C2C4-70C6-4B86-8AC6-9ED691EAC5BC}" type="datetime1">
              <a:rPr lang="en-US" smtClean="0"/>
              <a:pPr/>
              <a:t>9/23/2019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5BC07F3-2A96-4347-B4D3-403DD68617F2}" type="datetime1">
              <a:rPr lang="en-US" smtClean="0"/>
              <a:pPr/>
              <a:t>9/23/2019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1DEE9B0-1EEB-4F6C-80F8-E9BF731FB227}" type="datetime1">
              <a:rPr lang="en-US" smtClean="0"/>
              <a:pPr/>
              <a:t>9/23/2019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9D767B6-6604-47C3-BA6A-5A7BDF65D1F1}" type="datetime1">
              <a:rPr lang="en-US" smtClean="0"/>
              <a:pPr/>
              <a:t>9/23/2019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8F80F0-2700-4489-88F4-A5737024B77B}" type="datetime1">
              <a:rPr lang="en-US" smtClean="0"/>
              <a:pPr/>
              <a:t>9/23/2019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BACD88-2D1F-4087-B330-54E221E1957F}" type="datetime1">
              <a:rPr lang="en-US" smtClean="0"/>
              <a:pPr/>
              <a:t>9/23/2019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0A38F2-88CF-4104-9B45-B48F7FC1517D}" type="datetime1">
              <a:rPr lang="en-US" smtClean="0"/>
              <a:pPr/>
              <a:t>9/23/2019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C3D6AC-18D4-41BA-9FB7-C0409F23F4B0}" type="datetime1">
              <a:rPr lang="en-US" smtClean="0"/>
              <a:pPr/>
              <a:t>9/23/2019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google.co.ke/url?sa=i&amp;rct=j&amp;q=&amp;esrc=s&amp;frm=1&amp;source=images&amp;cd=&amp;cad=rja&amp;docid=ndr01PoLzZ9fmM&amp;tbnid=3Cz3Z2cpYcMsoM:&amp;ved=0CAUQjRw&amp;url=http://www.gbo.com/en/index_1626.php&amp;ei=mf1PUb6kNMfltQbZpIDQAQ&amp;bvm=bv.44158598,d.Yms&amp;psig=AFQjCNGzAkOnr0yKOad233z9A3HSX_lbEg&amp;ust=1364283124115099"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763000" cy="6400800"/>
          </a:xfrm>
        </p:spPr>
        <p:txBody>
          <a:bodyPr>
            <a:normAutofit fontScale="90000"/>
          </a:bodyPr>
          <a:lstStyle/>
          <a:p>
            <a:pPr>
              <a:lnSpc>
                <a:spcPct val="150000"/>
              </a:lnSpc>
            </a:pPr>
            <a:r>
              <a:rPr lang="en-US" b="1" dirty="0" smtClean="0"/>
              <a:t>SEXUALLY TRANSMITTED INFECTIONS (STIs) AND HIV/AIDS</a:t>
            </a:r>
            <a:br>
              <a:rPr lang="en-US" b="1" dirty="0" smtClean="0"/>
            </a:br>
            <a:r>
              <a:rPr lang="en-US" b="1" dirty="0" smtClean="0"/>
              <a:t/>
            </a:r>
            <a:br>
              <a:rPr lang="en-US" b="1" dirty="0" smtClean="0"/>
            </a:br>
            <a:r>
              <a:rPr lang="en-US" b="1" dirty="0" smtClean="0"/>
              <a:t>30 HOURS</a:t>
            </a:r>
            <a:r>
              <a:rPr lang="en-US" b="1" smtClean="0"/>
              <a:t/>
            </a:r>
            <a:br>
              <a:rPr lang="en-US" b="1" smtClean="0"/>
            </a:br>
            <a:r>
              <a:rPr lang="en-US" b="1" smtClean="0"/>
              <a:t>SEP, </a:t>
            </a:r>
            <a:r>
              <a:rPr lang="en-US" b="1" dirty="0" smtClean="0"/>
              <a:t>2019 CLASS </a:t>
            </a:r>
            <a:br>
              <a:rPr lang="en-US" b="1" dirty="0" smtClean="0"/>
            </a:br>
            <a:r>
              <a:rPr lang="en-US" b="1" dirty="0" smtClean="0"/>
              <a:t/>
            </a:r>
            <a:br>
              <a:rPr lang="en-US" b="1" dirty="0" smtClean="0"/>
            </a:br>
            <a:r>
              <a:rPr lang="en-US" b="1" dirty="0" err="1" smtClean="0"/>
              <a:t>Mr</a:t>
            </a:r>
            <a:r>
              <a:rPr lang="en-US" b="1" dirty="0" smtClean="0"/>
              <a:t> Bernard </a:t>
            </a:r>
            <a:r>
              <a:rPr lang="en-US" b="1" dirty="0" err="1" smtClean="0"/>
              <a:t>chepkwony</a:t>
            </a:r>
            <a:endParaRPr lang="en-GB"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1</a:t>
            </a:fld>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pPr algn="l"/>
            <a:r>
              <a:rPr lang="en-GB" sz="3600" dirty="0" smtClean="0"/>
              <a:t>Prevalence of HIV/AIDS in Kenya</a:t>
            </a:r>
            <a:endParaRPr lang="en-GB" sz="3600" dirty="0"/>
          </a:p>
        </p:txBody>
      </p:sp>
      <p:sp>
        <p:nvSpPr>
          <p:cNvPr id="3" name="Text Placeholder 2"/>
          <p:cNvSpPr>
            <a:spLocks noGrp="1"/>
          </p:cNvSpPr>
          <p:nvPr>
            <p:ph type="body" idx="1"/>
          </p:nvPr>
        </p:nvSpPr>
        <p:spPr>
          <a:xfrm>
            <a:off x="457200" y="990601"/>
            <a:ext cx="4040188" cy="304799"/>
          </a:xfrm>
        </p:spPr>
        <p:txBody>
          <a:bodyPr>
            <a:normAutofit fontScale="70000" lnSpcReduction="20000"/>
          </a:bodyPr>
          <a:lstStyle/>
          <a:p>
            <a:r>
              <a:rPr lang="en-GB" dirty="0" smtClean="0"/>
              <a:t>COUNTY                           PREVALENCE  %</a:t>
            </a:r>
            <a:endParaRPr lang="en-GB" dirty="0"/>
          </a:p>
        </p:txBody>
      </p:sp>
      <p:sp>
        <p:nvSpPr>
          <p:cNvPr id="4" name="Content Placeholder 3"/>
          <p:cNvSpPr>
            <a:spLocks noGrp="1"/>
          </p:cNvSpPr>
          <p:nvPr>
            <p:ph sz="half" idx="2"/>
          </p:nvPr>
        </p:nvSpPr>
        <p:spPr>
          <a:xfrm>
            <a:off x="457200" y="1371600"/>
            <a:ext cx="4040188" cy="5257800"/>
          </a:xfrm>
        </p:spPr>
        <p:txBody>
          <a:bodyPr>
            <a:normAutofit fontScale="92500"/>
          </a:bodyPr>
          <a:lstStyle/>
          <a:p>
            <a:r>
              <a:rPr lang="en-GB" dirty="0" smtClean="0"/>
              <a:t>HOMA BAY                         25.7</a:t>
            </a:r>
          </a:p>
          <a:p>
            <a:r>
              <a:rPr lang="en-GB" dirty="0" smtClean="0"/>
              <a:t>SIAYA                                   23.7</a:t>
            </a:r>
          </a:p>
          <a:p>
            <a:r>
              <a:rPr lang="en-GB" dirty="0" smtClean="0"/>
              <a:t>KISUMU                              19.3</a:t>
            </a:r>
          </a:p>
          <a:p>
            <a:r>
              <a:rPr lang="en-GB" dirty="0" smtClean="0"/>
              <a:t>MIGORI                               14.7</a:t>
            </a:r>
          </a:p>
          <a:p>
            <a:r>
              <a:rPr lang="en-GB" dirty="0" smtClean="0"/>
              <a:t>NAIROBI                               8.0</a:t>
            </a:r>
          </a:p>
          <a:p>
            <a:r>
              <a:rPr lang="en-GB" dirty="0" smtClean="0"/>
              <a:t>KISII                                       8.0</a:t>
            </a:r>
          </a:p>
          <a:p>
            <a:r>
              <a:rPr lang="en-GB" dirty="0" smtClean="0"/>
              <a:t>TURKANA                             7.6</a:t>
            </a:r>
          </a:p>
          <a:p>
            <a:r>
              <a:rPr lang="en-GB" dirty="0" smtClean="0"/>
              <a:t>MOMBASA                           7.4</a:t>
            </a:r>
          </a:p>
          <a:p>
            <a:r>
              <a:rPr lang="en-GB" dirty="0" smtClean="0"/>
              <a:t>TRANS NZOIA                       5.1</a:t>
            </a:r>
          </a:p>
          <a:p>
            <a:r>
              <a:rPr lang="en-GB" dirty="0" smtClean="0"/>
              <a:t>NAROK                                   5.0</a:t>
            </a:r>
          </a:p>
          <a:p>
            <a:r>
              <a:rPr lang="en-GB" dirty="0" smtClean="0"/>
              <a:t>UASIA GISHU                        4.3</a:t>
            </a:r>
          </a:p>
          <a:p>
            <a:r>
              <a:rPr lang="en-GB" dirty="0" smtClean="0"/>
              <a:t>MAKUENI                               5.6</a:t>
            </a:r>
          </a:p>
          <a:p>
            <a:r>
              <a:rPr lang="en-GB" dirty="0" smtClean="0"/>
              <a:t>KILIFI                                      4.4</a:t>
            </a:r>
          </a:p>
          <a:p>
            <a:endParaRPr lang="en-GB" dirty="0"/>
          </a:p>
        </p:txBody>
      </p:sp>
      <p:sp>
        <p:nvSpPr>
          <p:cNvPr id="5" name="Text Placeholder 4"/>
          <p:cNvSpPr>
            <a:spLocks noGrp="1"/>
          </p:cNvSpPr>
          <p:nvPr>
            <p:ph type="body" sz="quarter" idx="3"/>
          </p:nvPr>
        </p:nvSpPr>
        <p:spPr>
          <a:xfrm>
            <a:off x="4648200" y="990600"/>
            <a:ext cx="4041775" cy="304800"/>
          </a:xfrm>
        </p:spPr>
        <p:txBody>
          <a:bodyPr>
            <a:normAutofit fontScale="70000" lnSpcReduction="20000"/>
          </a:bodyPr>
          <a:lstStyle/>
          <a:p>
            <a:r>
              <a:rPr lang="en-GB" dirty="0" smtClean="0"/>
              <a:t>COUNTY                                  PREVALENCE  %</a:t>
            </a:r>
            <a:endParaRPr lang="en-GB" dirty="0"/>
          </a:p>
        </p:txBody>
      </p:sp>
      <p:sp>
        <p:nvSpPr>
          <p:cNvPr id="6" name="Content Placeholder 5"/>
          <p:cNvSpPr>
            <a:spLocks noGrp="1"/>
          </p:cNvSpPr>
          <p:nvPr>
            <p:ph sz="quarter" idx="4"/>
          </p:nvPr>
        </p:nvSpPr>
        <p:spPr>
          <a:xfrm>
            <a:off x="4648200" y="1447800"/>
            <a:ext cx="4041775" cy="5181600"/>
          </a:xfrm>
        </p:spPr>
        <p:txBody>
          <a:bodyPr>
            <a:normAutofit fontScale="92500" lnSpcReduction="20000"/>
          </a:bodyPr>
          <a:lstStyle/>
          <a:p>
            <a:r>
              <a:rPr lang="en-GB" dirty="0" smtClean="0"/>
              <a:t>BARINGO                               3.0</a:t>
            </a:r>
          </a:p>
          <a:p>
            <a:r>
              <a:rPr lang="en-GB" dirty="0" smtClean="0"/>
              <a:t>MACHAKOS                           5.0</a:t>
            </a:r>
          </a:p>
          <a:p>
            <a:r>
              <a:rPr lang="en-GB" dirty="0" smtClean="0"/>
              <a:t>KAKAMEGA                           5.9</a:t>
            </a:r>
          </a:p>
          <a:p>
            <a:r>
              <a:rPr lang="en-GB" dirty="0" smtClean="0"/>
              <a:t>BUSIA                                     6.8</a:t>
            </a:r>
          </a:p>
          <a:p>
            <a:r>
              <a:rPr lang="en-GB" dirty="0" smtClean="0"/>
              <a:t>BUNGOMA                            3.2</a:t>
            </a:r>
          </a:p>
          <a:p>
            <a:r>
              <a:rPr lang="en-GB" dirty="0" smtClean="0"/>
              <a:t>WEST POKOT                        2.8</a:t>
            </a:r>
          </a:p>
          <a:p>
            <a:r>
              <a:rPr lang="en-GB" dirty="0" smtClean="0"/>
              <a:t>MERU                                    3.0</a:t>
            </a:r>
          </a:p>
          <a:p>
            <a:r>
              <a:rPr lang="en-GB" dirty="0" smtClean="0"/>
              <a:t>GARISSA                                2.10</a:t>
            </a:r>
          </a:p>
          <a:p>
            <a:r>
              <a:rPr lang="en-GB" dirty="0" smtClean="0"/>
              <a:t>ISIOLO                                   4.20</a:t>
            </a:r>
          </a:p>
          <a:p>
            <a:r>
              <a:rPr lang="en-GB" dirty="0" smtClean="0"/>
              <a:t>E/MARAKWET                     2.5</a:t>
            </a:r>
          </a:p>
          <a:p>
            <a:r>
              <a:rPr lang="en-GB" dirty="0" smtClean="0"/>
              <a:t>SAMBURU                            5.0</a:t>
            </a:r>
          </a:p>
          <a:p>
            <a:r>
              <a:rPr lang="en-GB" dirty="0" smtClean="0"/>
              <a:t>MARSABIT                            1.20</a:t>
            </a:r>
          </a:p>
          <a:p>
            <a:r>
              <a:rPr lang="en-GB" dirty="0" smtClean="0"/>
              <a:t>LAMU                                    2.30</a:t>
            </a:r>
          </a:p>
          <a:p>
            <a:r>
              <a:rPr lang="en-GB" dirty="0" smtClean="0"/>
              <a:t>TANA RIVER                          1.00</a:t>
            </a:r>
          </a:p>
          <a:p>
            <a:r>
              <a:rPr lang="en-GB" dirty="0" smtClean="0"/>
              <a:t>WAJIR                                    0.20</a:t>
            </a:r>
          </a:p>
          <a:p>
            <a:endParaRPr lang="en-GB" dirty="0" smtClean="0"/>
          </a:p>
          <a:p>
            <a:endParaRPr lang="en-GB"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10</a:t>
            </a:fld>
            <a:endParaRPr lang="en-US" dirty="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GB" b="1" dirty="0" smtClean="0"/>
              <a:t>Clinical manifestations </a:t>
            </a:r>
            <a:endParaRPr lang="en-GB" b="1" dirty="0"/>
          </a:p>
        </p:txBody>
      </p:sp>
      <p:sp>
        <p:nvSpPr>
          <p:cNvPr id="3" name="Content Placeholder 2"/>
          <p:cNvSpPr>
            <a:spLocks noGrp="1"/>
          </p:cNvSpPr>
          <p:nvPr>
            <p:ph idx="1"/>
          </p:nvPr>
        </p:nvSpPr>
        <p:spPr>
          <a:xfrm>
            <a:off x="304800" y="1143000"/>
            <a:ext cx="8686800" cy="5486400"/>
          </a:xfrm>
        </p:spPr>
        <p:txBody>
          <a:bodyPr>
            <a:normAutofit/>
          </a:bodyPr>
          <a:lstStyle/>
          <a:p>
            <a:r>
              <a:rPr lang="en-GB" dirty="0" smtClean="0"/>
              <a:t>This disease is often characterized by bilateral purulent eye discharge. In early stages, the discharge may be “sticky,” causing the eyelids to be stuck together in the morning, rather than the thick, greenish pus seen later.</a:t>
            </a:r>
          </a:p>
          <a:p>
            <a:r>
              <a:rPr lang="en-GB" dirty="0" smtClean="0"/>
              <a:t>The conjunctiva is inflamed and eyelids swollen. </a:t>
            </a:r>
          </a:p>
          <a:p>
            <a:r>
              <a:rPr lang="en-GB" dirty="0" smtClean="0"/>
              <a:t>Corneal scarring may occur if treatment is delayed.</a:t>
            </a:r>
          </a:p>
          <a:p>
            <a:r>
              <a:rPr lang="en-GB" dirty="0" smtClean="0"/>
              <a:t>Blindness in children is associated with high infant morbidity and mortality.</a:t>
            </a:r>
          </a:p>
          <a:p>
            <a:endParaRPr lang="en-GB" dirty="0" smtClean="0"/>
          </a:p>
          <a:p>
            <a:endParaRPr lang="en-GB"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100</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101</a:t>
            </a:fld>
            <a:endParaRPr lang="en-US" dirty="0"/>
          </a:p>
        </p:txBody>
      </p:sp>
      <p:pic>
        <p:nvPicPr>
          <p:cNvPr id="5122" name="Picture 2"/>
          <p:cNvPicPr>
            <a:picLocks noChangeAspect="1" noChangeArrowheads="1"/>
          </p:cNvPicPr>
          <p:nvPr/>
        </p:nvPicPr>
        <p:blipFill>
          <a:blip r:embed="rId2" cstate="print"/>
          <a:srcRect/>
          <a:stretch>
            <a:fillRect/>
          </a:stretch>
        </p:blipFill>
        <p:spPr bwMode="auto">
          <a:xfrm>
            <a:off x="4724400" y="304800"/>
            <a:ext cx="4114800" cy="5562600"/>
          </a:xfrm>
          <a:prstGeom prst="rect">
            <a:avLst/>
          </a:prstGeom>
          <a:noFill/>
          <a:ln w="9525">
            <a:noFill/>
            <a:miter lim="800000"/>
            <a:headEnd/>
            <a:tailEnd/>
          </a:ln>
        </p:spPr>
      </p:pic>
      <p:pic>
        <p:nvPicPr>
          <p:cNvPr id="5123" name="Picture 3"/>
          <p:cNvPicPr>
            <a:picLocks noChangeAspect="1" noChangeArrowheads="1"/>
          </p:cNvPicPr>
          <p:nvPr/>
        </p:nvPicPr>
        <p:blipFill>
          <a:blip r:embed="rId3" cstate="print"/>
          <a:srcRect/>
          <a:stretch>
            <a:fillRect/>
          </a:stretch>
        </p:blipFill>
        <p:spPr bwMode="auto">
          <a:xfrm>
            <a:off x="228600" y="381000"/>
            <a:ext cx="4343400" cy="548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pPr algn="l"/>
            <a:r>
              <a:rPr lang="en-GB" b="1" dirty="0" smtClean="0"/>
              <a:t>Treatment </a:t>
            </a:r>
            <a:endParaRPr lang="en-GB" b="1" dirty="0"/>
          </a:p>
        </p:txBody>
      </p:sp>
      <p:sp>
        <p:nvSpPr>
          <p:cNvPr id="3" name="Content Placeholder 2"/>
          <p:cNvSpPr>
            <a:spLocks noGrp="1"/>
          </p:cNvSpPr>
          <p:nvPr>
            <p:ph idx="1"/>
          </p:nvPr>
        </p:nvSpPr>
        <p:spPr>
          <a:xfrm>
            <a:off x="457200" y="1295400"/>
            <a:ext cx="8534400" cy="4830763"/>
          </a:xfrm>
        </p:spPr>
        <p:txBody>
          <a:bodyPr/>
          <a:lstStyle/>
          <a:p>
            <a:r>
              <a:rPr lang="en-GB" dirty="0" smtClean="0"/>
              <a:t> 1% TETRACYCLINE eye ointment TDS x 10 days </a:t>
            </a:r>
          </a:p>
          <a:p>
            <a:r>
              <a:rPr lang="en-GB" dirty="0" smtClean="0"/>
              <a:t>Treat mother for cervicitis and partner for urethritis</a:t>
            </a:r>
          </a:p>
          <a:p>
            <a:pPr>
              <a:buNone/>
            </a:pPr>
            <a:r>
              <a:rPr lang="en-GB" b="1" dirty="0" smtClean="0"/>
              <a:t>               Alternative</a:t>
            </a:r>
          </a:p>
          <a:p>
            <a:pPr>
              <a:buNone/>
            </a:pPr>
            <a:r>
              <a:rPr lang="de-DE" dirty="0" smtClean="0"/>
              <a:t>Ceftriaxone 62.5mg IM stat and 1% </a:t>
            </a:r>
          </a:p>
          <a:p>
            <a:pPr>
              <a:buNone/>
            </a:pPr>
            <a:r>
              <a:rPr lang="en-GB" dirty="0" smtClean="0"/>
              <a:t>Tetracycline eye ointment TDS x 10 days and 4Cs</a:t>
            </a:r>
            <a:endParaRPr lang="en-GB"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102</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pPr algn="l"/>
            <a:r>
              <a:rPr lang="en-GB" sz="4000" b="1" dirty="0" smtClean="0"/>
              <a:t>5. OTHER STI SYNDROMES</a:t>
            </a:r>
            <a:endParaRPr lang="en-GB" sz="4000" dirty="0"/>
          </a:p>
        </p:txBody>
      </p:sp>
      <p:sp>
        <p:nvSpPr>
          <p:cNvPr id="3" name="Content Placeholder 2"/>
          <p:cNvSpPr>
            <a:spLocks noGrp="1"/>
          </p:cNvSpPr>
          <p:nvPr>
            <p:ph idx="1"/>
          </p:nvPr>
        </p:nvSpPr>
        <p:spPr>
          <a:xfrm>
            <a:off x="457200" y="1219200"/>
            <a:ext cx="8229600" cy="4906963"/>
          </a:xfrm>
        </p:spPr>
        <p:txBody>
          <a:bodyPr/>
          <a:lstStyle/>
          <a:p>
            <a:r>
              <a:rPr lang="en-GB" dirty="0" smtClean="0"/>
              <a:t>Inguinal Buboes</a:t>
            </a:r>
          </a:p>
          <a:p>
            <a:r>
              <a:rPr lang="en-GB" dirty="0" smtClean="0"/>
              <a:t>Painful scrotal swelling</a:t>
            </a:r>
          </a:p>
          <a:p>
            <a:r>
              <a:rPr lang="en-GB" dirty="0" err="1" smtClean="0"/>
              <a:t>Balanitis</a:t>
            </a:r>
            <a:endParaRPr lang="en-GB" dirty="0" smtClean="0"/>
          </a:p>
          <a:p>
            <a:r>
              <a:rPr lang="en-GB" dirty="0" err="1" smtClean="0"/>
              <a:t>Bartholin’sabscess</a:t>
            </a:r>
            <a:endParaRPr lang="en-GB" dirty="0" smtClean="0"/>
          </a:p>
          <a:p>
            <a:r>
              <a:rPr lang="en-GB" dirty="0" smtClean="0"/>
              <a:t>Genital warts</a:t>
            </a:r>
          </a:p>
          <a:p>
            <a:r>
              <a:rPr lang="en-GB" dirty="0" smtClean="0"/>
              <a:t>Congenital syndromes </a:t>
            </a:r>
          </a:p>
          <a:p>
            <a:endParaRPr lang="en-GB"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103</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b="1" dirty="0" smtClean="0"/>
              <a:t>Genital warts</a:t>
            </a:r>
            <a:endParaRPr lang="en-GB" dirty="0"/>
          </a:p>
        </p:txBody>
      </p:sp>
      <p:sp>
        <p:nvSpPr>
          <p:cNvPr id="3" name="Content Placeholder 2"/>
          <p:cNvSpPr>
            <a:spLocks noGrp="1"/>
          </p:cNvSpPr>
          <p:nvPr>
            <p:ph idx="1"/>
          </p:nvPr>
        </p:nvSpPr>
        <p:spPr>
          <a:xfrm>
            <a:off x="228600" y="1371600"/>
            <a:ext cx="8686800" cy="5257800"/>
          </a:xfrm>
        </p:spPr>
        <p:txBody>
          <a:bodyPr>
            <a:normAutofit/>
          </a:bodyPr>
          <a:lstStyle/>
          <a:p>
            <a:r>
              <a:rPr lang="en-GB" dirty="0" smtClean="0"/>
              <a:t>Genital warts are caused by a virus –human </a:t>
            </a:r>
            <a:r>
              <a:rPr lang="en-GB" dirty="0" err="1" smtClean="0"/>
              <a:t>papilloma</a:t>
            </a:r>
            <a:r>
              <a:rPr lang="en-GB" dirty="0" smtClean="0"/>
              <a:t> virus. </a:t>
            </a:r>
          </a:p>
          <a:p>
            <a:r>
              <a:rPr lang="en-GB" dirty="0" smtClean="0"/>
              <a:t>They usually have the appearance of flesh-coloured cauliflower-like growths on the genitals. </a:t>
            </a:r>
          </a:p>
          <a:p>
            <a:r>
              <a:rPr lang="en-GB" dirty="0" smtClean="0"/>
              <a:t>The penis and foreskin (men) and the labia or vagina (women) are the most common sites of the warts. </a:t>
            </a:r>
          </a:p>
          <a:p>
            <a:r>
              <a:rPr lang="en-GB" dirty="0" smtClean="0"/>
              <a:t>The warts can be variable in number and size, either few or multiple, small to very large.</a:t>
            </a:r>
          </a:p>
          <a:p>
            <a:endParaRPr lang="en-GB"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104</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pPr algn="l"/>
            <a:r>
              <a:rPr lang="en-GB" sz="4000" b="1" dirty="0" smtClean="0"/>
              <a:t>Clinical manifestations </a:t>
            </a:r>
            <a:endParaRPr lang="en-GB" sz="4000" b="1" dirty="0"/>
          </a:p>
        </p:txBody>
      </p:sp>
      <p:sp>
        <p:nvSpPr>
          <p:cNvPr id="3" name="Content Placeholder 2"/>
          <p:cNvSpPr>
            <a:spLocks noGrp="1"/>
          </p:cNvSpPr>
          <p:nvPr>
            <p:ph idx="1"/>
          </p:nvPr>
        </p:nvSpPr>
        <p:spPr>
          <a:xfrm>
            <a:off x="228600" y="1219200"/>
            <a:ext cx="8763000" cy="5257800"/>
          </a:xfrm>
        </p:spPr>
        <p:txBody>
          <a:bodyPr>
            <a:normAutofit/>
          </a:bodyPr>
          <a:lstStyle/>
          <a:p>
            <a:r>
              <a:rPr lang="en-GB" dirty="0" smtClean="0"/>
              <a:t>Are usually asymptomatic, but depending on the size and anatomic location, they can be painful or pruritic. </a:t>
            </a:r>
          </a:p>
          <a:p>
            <a:r>
              <a:rPr lang="en-GB" dirty="0" smtClean="0"/>
              <a:t>Genital warts are usually flat, papular, or </a:t>
            </a:r>
            <a:r>
              <a:rPr lang="en-GB" dirty="0" err="1" smtClean="0"/>
              <a:t>pedunculated</a:t>
            </a:r>
            <a:r>
              <a:rPr lang="en-GB" dirty="0" smtClean="0"/>
              <a:t> growths on the genital mucosa </a:t>
            </a:r>
          </a:p>
          <a:p>
            <a:r>
              <a:rPr lang="en-GB" dirty="0" smtClean="0"/>
              <a:t>Genital warts occur commonly at the </a:t>
            </a:r>
            <a:r>
              <a:rPr lang="en-GB" dirty="0" err="1" smtClean="0"/>
              <a:t>introitus</a:t>
            </a:r>
            <a:r>
              <a:rPr lang="en-GB" dirty="0" smtClean="0"/>
              <a:t> in women, under the foreskin of the uncircumcised penis, and on the shaft of the circumcised penis. </a:t>
            </a:r>
            <a:endParaRPr lang="en-GB"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105</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106</a:t>
            </a:fld>
            <a:endParaRPr lang="en-US" dirty="0"/>
          </a:p>
        </p:txBody>
      </p:sp>
      <p:pic>
        <p:nvPicPr>
          <p:cNvPr id="2051" name="Picture 3"/>
          <p:cNvPicPr>
            <a:picLocks noChangeAspect="1" noChangeArrowheads="1"/>
          </p:cNvPicPr>
          <p:nvPr/>
        </p:nvPicPr>
        <p:blipFill>
          <a:blip r:embed="rId2" cstate="print"/>
          <a:srcRect/>
          <a:stretch>
            <a:fillRect/>
          </a:stretch>
        </p:blipFill>
        <p:spPr bwMode="auto">
          <a:xfrm>
            <a:off x="685800" y="0"/>
            <a:ext cx="6400800" cy="3429000"/>
          </a:xfrm>
          <a:prstGeom prst="rect">
            <a:avLst/>
          </a:prstGeom>
          <a:noFill/>
          <a:ln w="9525">
            <a:noFill/>
            <a:miter lim="800000"/>
            <a:headEnd/>
            <a:tailEnd/>
          </a:ln>
        </p:spPr>
      </p:pic>
      <p:pic>
        <p:nvPicPr>
          <p:cNvPr id="2052" name="Picture 4"/>
          <p:cNvPicPr>
            <a:picLocks noChangeAspect="1" noChangeArrowheads="1"/>
          </p:cNvPicPr>
          <p:nvPr/>
        </p:nvPicPr>
        <p:blipFill>
          <a:blip r:embed="rId3" cstate="print"/>
          <a:srcRect/>
          <a:stretch>
            <a:fillRect/>
          </a:stretch>
        </p:blipFill>
        <p:spPr bwMode="auto">
          <a:xfrm>
            <a:off x="762000" y="3733800"/>
            <a:ext cx="6324600" cy="3124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107</a:t>
            </a:fld>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4724400" y="0"/>
            <a:ext cx="4419600" cy="6324600"/>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152400" y="152400"/>
            <a:ext cx="4191000" cy="6248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108</a:t>
            </a:fld>
            <a:endParaRPr lang="en-US" dirty="0"/>
          </a:p>
        </p:txBody>
      </p:sp>
      <p:pic>
        <p:nvPicPr>
          <p:cNvPr id="4098" name="Picture 2"/>
          <p:cNvPicPr>
            <a:picLocks noChangeAspect="1" noChangeArrowheads="1"/>
          </p:cNvPicPr>
          <p:nvPr/>
        </p:nvPicPr>
        <p:blipFill>
          <a:blip r:embed="rId2" cstate="print"/>
          <a:srcRect/>
          <a:stretch>
            <a:fillRect/>
          </a:stretch>
        </p:blipFill>
        <p:spPr bwMode="auto">
          <a:xfrm>
            <a:off x="4648200" y="228600"/>
            <a:ext cx="4495800" cy="6248400"/>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a:stretch>
            <a:fillRect/>
          </a:stretch>
        </p:blipFill>
        <p:spPr bwMode="auto">
          <a:xfrm>
            <a:off x="152400" y="228600"/>
            <a:ext cx="4419600" cy="6248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lstStyle/>
          <a:p>
            <a:pPr algn="l"/>
            <a:r>
              <a:rPr lang="en-GB" b="1" dirty="0" smtClean="0"/>
              <a:t>Management </a:t>
            </a:r>
            <a:endParaRPr lang="en-GB" b="1" dirty="0"/>
          </a:p>
        </p:txBody>
      </p:sp>
      <p:sp>
        <p:nvSpPr>
          <p:cNvPr id="3" name="Content Placeholder 2"/>
          <p:cNvSpPr>
            <a:spLocks noGrp="1"/>
          </p:cNvSpPr>
          <p:nvPr>
            <p:ph idx="1"/>
          </p:nvPr>
        </p:nvSpPr>
        <p:spPr>
          <a:xfrm>
            <a:off x="152400" y="1143000"/>
            <a:ext cx="8839200" cy="5410200"/>
          </a:xfrm>
        </p:spPr>
        <p:txBody>
          <a:bodyPr>
            <a:normAutofit fontScale="92500" lnSpcReduction="10000"/>
          </a:bodyPr>
          <a:lstStyle/>
          <a:p>
            <a:r>
              <a:rPr lang="en-GB" dirty="0" smtClean="0"/>
              <a:t>Warts are treated with local application of </a:t>
            </a:r>
            <a:r>
              <a:rPr lang="en-GB" dirty="0" err="1" smtClean="0"/>
              <a:t>podophyllin</a:t>
            </a:r>
            <a:r>
              <a:rPr lang="en-GB" dirty="0" smtClean="0"/>
              <a:t>(10-25% solution) once a week. </a:t>
            </a:r>
          </a:p>
          <a:p>
            <a:r>
              <a:rPr lang="en-GB" dirty="0" smtClean="0"/>
              <a:t>After treatment of warts, the medication must be washed off within 2-4 hours to avoid developing sores at the site of treatment. </a:t>
            </a:r>
          </a:p>
          <a:p>
            <a:endParaRPr lang="en-GB" dirty="0" smtClean="0"/>
          </a:p>
          <a:p>
            <a:r>
              <a:rPr lang="en-GB" dirty="0" err="1" smtClean="0"/>
              <a:t>Podofilox</a:t>
            </a:r>
            <a:r>
              <a:rPr lang="en-GB" dirty="0" smtClean="0"/>
              <a:t> 0.5% solution or gel	</a:t>
            </a:r>
          </a:p>
          <a:p>
            <a:pPr>
              <a:buNone/>
            </a:pPr>
            <a:r>
              <a:rPr lang="en-GB" dirty="0" smtClean="0"/>
              <a:t>         OR	</a:t>
            </a:r>
          </a:p>
          <a:p>
            <a:r>
              <a:rPr lang="en-GB" dirty="0" err="1" smtClean="0"/>
              <a:t>Imiquimod</a:t>
            </a:r>
            <a:r>
              <a:rPr lang="en-GB" dirty="0" smtClean="0"/>
              <a:t> 5% cream	</a:t>
            </a:r>
          </a:p>
          <a:p>
            <a:pPr>
              <a:buNone/>
            </a:pPr>
            <a:r>
              <a:rPr lang="en-GB" dirty="0" smtClean="0"/>
              <a:t>           OR	</a:t>
            </a:r>
          </a:p>
          <a:p>
            <a:r>
              <a:rPr lang="en-GB" dirty="0" err="1" smtClean="0"/>
              <a:t>Sinecatechins</a:t>
            </a:r>
            <a:r>
              <a:rPr lang="en-GB" dirty="0" smtClean="0"/>
              <a:t> 15% ointment</a:t>
            </a:r>
            <a:r>
              <a:rPr lang="en-GB" b="1" dirty="0" smtClean="0"/>
              <a:t>	</a:t>
            </a:r>
          </a:p>
          <a:p>
            <a:endParaRPr lang="en-GB" dirty="0" smtClean="0"/>
          </a:p>
          <a:p>
            <a:endParaRPr lang="en-GB"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109</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pPr algn="l"/>
            <a:r>
              <a:rPr lang="en-GB" b="1" dirty="0" smtClean="0"/>
              <a:t>Prevalence of STIs and HIV/AIDs</a:t>
            </a:r>
            <a:endParaRPr lang="en-GB" b="1" dirty="0"/>
          </a:p>
        </p:txBody>
      </p:sp>
      <p:sp>
        <p:nvSpPr>
          <p:cNvPr id="3" name="Content Placeholder 2"/>
          <p:cNvSpPr>
            <a:spLocks noGrp="1"/>
          </p:cNvSpPr>
          <p:nvPr>
            <p:ph idx="1"/>
          </p:nvPr>
        </p:nvSpPr>
        <p:spPr>
          <a:xfrm>
            <a:off x="457200" y="1524000"/>
            <a:ext cx="8229600" cy="5105400"/>
          </a:xfrm>
        </p:spPr>
        <p:txBody>
          <a:bodyPr>
            <a:normAutofit/>
          </a:bodyPr>
          <a:lstStyle/>
          <a:p>
            <a:pPr>
              <a:lnSpc>
                <a:spcPct val="150000"/>
              </a:lnSpc>
              <a:buNone/>
            </a:pPr>
            <a:r>
              <a:rPr lang="en-GB" dirty="0" smtClean="0"/>
              <a:t>They differ by;</a:t>
            </a:r>
          </a:p>
          <a:p>
            <a:pPr>
              <a:lnSpc>
                <a:spcPct val="150000"/>
              </a:lnSpc>
              <a:buFont typeface="Wingdings" pitchFamily="2" charset="2"/>
              <a:buChar char="v"/>
            </a:pPr>
            <a:r>
              <a:rPr lang="en-GB" dirty="0" smtClean="0"/>
              <a:t>Urban/rural residence</a:t>
            </a:r>
          </a:p>
          <a:p>
            <a:pPr>
              <a:lnSpc>
                <a:spcPct val="150000"/>
              </a:lnSpc>
              <a:buFont typeface="Wingdings" pitchFamily="2" charset="2"/>
              <a:buChar char="v"/>
            </a:pPr>
            <a:r>
              <a:rPr lang="en-GB" dirty="0" smtClean="0"/>
              <a:t>Geographical region</a:t>
            </a:r>
          </a:p>
          <a:p>
            <a:pPr>
              <a:lnSpc>
                <a:spcPct val="150000"/>
              </a:lnSpc>
              <a:buFont typeface="Wingdings" pitchFamily="2" charset="2"/>
              <a:buChar char="v"/>
            </a:pPr>
            <a:r>
              <a:rPr lang="en-GB" dirty="0" smtClean="0"/>
              <a:t>Age groups</a:t>
            </a:r>
          </a:p>
          <a:p>
            <a:pPr>
              <a:lnSpc>
                <a:spcPct val="150000"/>
              </a:lnSpc>
              <a:buFont typeface="Wingdings" pitchFamily="2" charset="2"/>
              <a:buChar char="v"/>
            </a:pPr>
            <a:r>
              <a:rPr lang="en-GB" dirty="0" smtClean="0"/>
              <a:t>Sex</a:t>
            </a:r>
          </a:p>
          <a:p>
            <a:pPr>
              <a:lnSpc>
                <a:spcPct val="150000"/>
              </a:lnSpc>
              <a:buFont typeface="Wingdings" pitchFamily="2" charset="2"/>
              <a:buChar char="v"/>
            </a:pPr>
            <a:r>
              <a:rPr lang="en-GB" dirty="0" smtClean="0"/>
              <a:t>Occupation</a:t>
            </a:r>
          </a:p>
          <a:p>
            <a:pPr>
              <a:lnSpc>
                <a:spcPct val="150000"/>
              </a:lnSpc>
            </a:pPr>
            <a:endParaRPr lang="en-GB" dirty="0" smtClean="0"/>
          </a:p>
          <a:p>
            <a:pPr>
              <a:lnSpc>
                <a:spcPct val="150000"/>
              </a:lnSpc>
            </a:pPr>
            <a:endParaRPr lang="en-GB"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11</a:t>
            </a:fld>
            <a:endParaRPr lang="en-US" dirty="0"/>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534400" cy="868362"/>
          </a:xfrm>
        </p:spPr>
        <p:txBody>
          <a:bodyPr>
            <a:normAutofit fontScale="90000"/>
          </a:bodyPr>
          <a:lstStyle/>
          <a:p>
            <a:pPr algn="l"/>
            <a:r>
              <a:rPr lang="en-GB" b="1" dirty="0" smtClean="0"/>
              <a:t>PREVENTION AND CONTROL OF STIs</a:t>
            </a:r>
            <a:endParaRPr lang="en-GB" dirty="0"/>
          </a:p>
        </p:txBody>
      </p:sp>
      <p:sp>
        <p:nvSpPr>
          <p:cNvPr id="3" name="Content Placeholder 2"/>
          <p:cNvSpPr>
            <a:spLocks noGrp="1"/>
          </p:cNvSpPr>
          <p:nvPr>
            <p:ph idx="1"/>
          </p:nvPr>
        </p:nvSpPr>
        <p:spPr>
          <a:xfrm>
            <a:off x="152400" y="1143000"/>
            <a:ext cx="8763000" cy="5486400"/>
          </a:xfrm>
        </p:spPr>
        <p:txBody>
          <a:bodyPr>
            <a:normAutofit/>
          </a:bodyPr>
          <a:lstStyle/>
          <a:p>
            <a:r>
              <a:rPr lang="en-GB" dirty="0" smtClean="0"/>
              <a:t>Although most STI can be treated and cured, it is more cost effective to prevent them. </a:t>
            </a:r>
          </a:p>
          <a:p>
            <a:r>
              <a:rPr lang="en-GB" dirty="0" smtClean="0"/>
              <a:t>Community education on the risk factors and promotion of behaviour change in prevention and control of STI are important.</a:t>
            </a:r>
          </a:p>
          <a:p>
            <a:r>
              <a:rPr lang="en-GB" dirty="0" smtClean="0"/>
              <a:t>STI prevention measures revolve around intervention on sexual behaviour of individuals. </a:t>
            </a:r>
          </a:p>
          <a:p>
            <a:r>
              <a:rPr lang="en-GB" dirty="0" smtClean="0"/>
              <a:t>Various intervention measures are needed to accommodate different desired outcomes of sex for different people.</a:t>
            </a:r>
          </a:p>
          <a:p>
            <a:endParaRPr lang="en-GB" dirty="0" smtClean="0"/>
          </a:p>
          <a:p>
            <a:endParaRPr lang="en-GB"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110</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GB" b="1" dirty="0" smtClean="0"/>
              <a:t>Primary Preventive Measures </a:t>
            </a:r>
            <a:endParaRPr lang="en-GB" dirty="0"/>
          </a:p>
        </p:txBody>
      </p:sp>
      <p:sp>
        <p:nvSpPr>
          <p:cNvPr id="3" name="Content Placeholder 2"/>
          <p:cNvSpPr>
            <a:spLocks noGrp="1"/>
          </p:cNvSpPr>
          <p:nvPr>
            <p:ph idx="1"/>
          </p:nvPr>
        </p:nvSpPr>
        <p:spPr>
          <a:xfrm>
            <a:off x="304800" y="1066800"/>
            <a:ext cx="8610600" cy="5486400"/>
          </a:xfrm>
        </p:spPr>
        <p:txBody>
          <a:bodyPr/>
          <a:lstStyle/>
          <a:p>
            <a:pPr>
              <a:lnSpc>
                <a:spcPct val="150000"/>
              </a:lnSpc>
            </a:pPr>
            <a:r>
              <a:rPr lang="en-GB" dirty="0" smtClean="0"/>
              <a:t>Some of the measures one can employ to avoid STI include: </a:t>
            </a:r>
          </a:p>
          <a:p>
            <a:pPr marL="514350" indent="-514350">
              <a:lnSpc>
                <a:spcPct val="150000"/>
              </a:lnSpc>
              <a:buFont typeface="+mj-lt"/>
              <a:buAutoNum type="arabicPeriod"/>
            </a:pPr>
            <a:r>
              <a:rPr lang="en-GB" dirty="0" smtClean="0"/>
              <a:t>Abstinence</a:t>
            </a:r>
          </a:p>
          <a:p>
            <a:pPr marL="514350" indent="-514350">
              <a:lnSpc>
                <a:spcPct val="150000"/>
              </a:lnSpc>
              <a:buFont typeface="+mj-lt"/>
              <a:buAutoNum type="arabicPeriod"/>
            </a:pPr>
            <a:r>
              <a:rPr lang="en-GB" dirty="0" smtClean="0"/>
              <a:t>Mutual monogamy</a:t>
            </a:r>
          </a:p>
          <a:p>
            <a:pPr marL="514350" indent="-514350">
              <a:lnSpc>
                <a:spcPct val="150000"/>
              </a:lnSpc>
              <a:buFont typeface="+mj-lt"/>
              <a:buAutoNum type="arabicPeriod"/>
            </a:pPr>
            <a:r>
              <a:rPr lang="en-GB" dirty="0" smtClean="0"/>
              <a:t>Correct and consistent use of condoms</a:t>
            </a:r>
          </a:p>
          <a:p>
            <a:pPr marL="514350" indent="-514350">
              <a:lnSpc>
                <a:spcPct val="150000"/>
              </a:lnSpc>
              <a:buFont typeface="+mj-lt"/>
              <a:buAutoNum type="arabicPeriod"/>
            </a:pPr>
            <a:r>
              <a:rPr lang="en-GB" dirty="0" smtClean="0"/>
              <a:t>Safer sex practices</a:t>
            </a:r>
          </a:p>
          <a:p>
            <a:endParaRPr lang="en-GB"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111</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t>1. ABSTINENCE</a:t>
            </a:r>
            <a:endParaRPr lang="en-GB" dirty="0"/>
          </a:p>
        </p:txBody>
      </p:sp>
      <p:sp>
        <p:nvSpPr>
          <p:cNvPr id="3" name="Content Placeholder 2"/>
          <p:cNvSpPr>
            <a:spLocks noGrp="1"/>
          </p:cNvSpPr>
          <p:nvPr>
            <p:ph idx="1"/>
          </p:nvPr>
        </p:nvSpPr>
        <p:spPr/>
        <p:txBody>
          <a:bodyPr/>
          <a:lstStyle/>
          <a:p>
            <a:pPr>
              <a:lnSpc>
                <a:spcPct val="150000"/>
              </a:lnSpc>
            </a:pPr>
            <a:r>
              <a:rPr lang="en-GB" dirty="0" smtClean="0"/>
              <a:t>This might be total abstinence from sex or, for groups such as students and youth not yet married, one should encourage “postponed sex” till one is ready for marriage.</a:t>
            </a:r>
            <a:endParaRPr lang="en-GB"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112</a:t>
            </a:fld>
            <a:endParaRPr lang="en-US" dirty="0"/>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t>2. MUTUAL MONOGAMY</a:t>
            </a:r>
            <a:endParaRPr lang="en-GB" b="1" dirty="0"/>
          </a:p>
        </p:txBody>
      </p:sp>
      <p:sp>
        <p:nvSpPr>
          <p:cNvPr id="3" name="Content Placeholder 2"/>
          <p:cNvSpPr>
            <a:spLocks noGrp="1"/>
          </p:cNvSpPr>
          <p:nvPr>
            <p:ph idx="1"/>
          </p:nvPr>
        </p:nvSpPr>
        <p:spPr/>
        <p:txBody>
          <a:bodyPr/>
          <a:lstStyle/>
          <a:p>
            <a:pPr>
              <a:lnSpc>
                <a:spcPct val="150000"/>
              </a:lnSpc>
            </a:pPr>
            <a:r>
              <a:rPr lang="en-GB" dirty="0" smtClean="0"/>
              <a:t>Mutually faithful sexual relationship or what is usually termed as “Zero grazing” if both partners are not already infected.</a:t>
            </a:r>
            <a:endParaRPr lang="en-GB"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113</a:t>
            </a:fld>
            <a:endParaRPr lang="en-US" dirty="0"/>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1143000"/>
          </a:xfrm>
        </p:spPr>
        <p:txBody>
          <a:bodyPr>
            <a:normAutofit fontScale="90000"/>
          </a:bodyPr>
          <a:lstStyle/>
          <a:p>
            <a:pPr algn="l"/>
            <a:r>
              <a:rPr lang="en-GB" sz="3600" b="1" dirty="0" smtClean="0"/>
              <a:t>3. CORRECT AND CONSISTENT USE OF CONDOMS</a:t>
            </a:r>
            <a:endParaRPr lang="en-GB" sz="3600" b="1" dirty="0"/>
          </a:p>
        </p:txBody>
      </p:sp>
      <p:sp>
        <p:nvSpPr>
          <p:cNvPr id="3" name="Content Placeholder 2"/>
          <p:cNvSpPr>
            <a:spLocks noGrp="1"/>
          </p:cNvSpPr>
          <p:nvPr>
            <p:ph idx="1"/>
          </p:nvPr>
        </p:nvSpPr>
        <p:spPr/>
        <p:txBody>
          <a:bodyPr/>
          <a:lstStyle/>
          <a:p>
            <a:pPr>
              <a:lnSpc>
                <a:spcPct val="150000"/>
              </a:lnSpc>
            </a:pPr>
            <a:r>
              <a:rPr lang="en-GB" dirty="0" smtClean="0"/>
              <a:t>This intervention is recommended for those who cannot abstain and yet cannot have a mutually faithful relationship.</a:t>
            </a:r>
            <a:endParaRPr lang="en-GB"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114</a:t>
            </a:fld>
            <a:endParaRPr lang="en-US" dirty="0"/>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t>4. SAFER SEX PRACTICES </a:t>
            </a:r>
            <a:endParaRPr lang="en-GB" b="1" dirty="0"/>
          </a:p>
        </p:txBody>
      </p:sp>
      <p:sp>
        <p:nvSpPr>
          <p:cNvPr id="3" name="Content Placeholder 2"/>
          <p:cNvSpPr>
            <a:spLocks noGrp="1"/>
          </p:cNvSpPr>
          <p:nvPr>
            <p:ph idx="1"/>
          </p:nvPr>
        </p:nvSpPr>
        <p:spPr>
          <a:xfrm>
            <a:off x="228600" y="1219200"/>
            <a:ext cx="8686800" cy="4906963"/>
          </a:xfrm>
        </p:spPr>
        <p:txBody>
          <a:bodyPr/>
          <a:lstStyle/>
          <a:p>
            <a:pPr>
              <a:lnSpc>
                <a:spcPct val="150000"/>
              </a:lnSpc>
            </a:pPr>
            <a:r>
              <a:rPr lang="en-GB" dirty="0" smtClean="0"/>
              <a:t>Safer sex practices are many and varied but all revolve around the principle of avoiding exchange of sexual or body fluids, yet enabling the individual(s) to obtain what they desire out of sex.</a:t>
            </a:r>
            <a:endParaRPr lang="en-GB"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115</a:t>
            </a:fld>
            <a:endParaRPr lang="en-US" dirty="0"/>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4000" b="1" dirty="0" smtClean="0"/>
              <a:t>Some of the safer sexual practices include:</a:t>
            </a:r>
            <a:endParaRPr lang="en-GB" dirty="0"/>
          </a:p>
        </p:txBody>
      </p:sp>
      <p:sp>
        <p:nvSpPr>
          <p:cNvPr id="3" name="Content Placeholder 2"/>
          <p:cNvSpPr>
            <a:spLocks noGrp="1"/>
          </p:cNvSpPr>
          <p:nvPr>
            <p:ph idx="1"/>
          </p:nvPr>
        </p:nvSpPr>
        <p:spPr/>
        <p:txBody>
          <a:bodyPr/>
          <a:lstStyle/>
          <a:p>
            <a:pPr>
              <a:lnSpc>
                <a:spcPct val="150000"/>
              </a:lnSpc>
            </a:pPr>
            <a:r>
              <a:rPr lang="en-GB" dirty="0" smtClean="0"/>
              <a:t>Sex with other parts of the body that don’t produce body fluids (non-penetrative sex)</a:t>
            </a:r>
          </a:p>
          <a:p>
            <a:pPr>
              <a:lnSpc>
                <a:spcPct val="150000"/>
              </a:lnSpc>
            </a:pPr>
            <a:r>
              <a:rPr lang="en-GB" dirty="0" smtClean="0"/>
              <a:t>Correct and consistent use of condoms</a:t>
            </a:r>
          </a:p>
          <a:p>
            <a:pPr>
              <a:lnSpc>
                <a:spcPct val="150000"/>
              </a:lnSpc>
            </a:pPr>
            <a:r>
              <a:rPr lang="en-GB" dirty="0" smtClean="0"/>
              <a:t>Masturbation of self or with objects</a:t>
            </a:r>
          </a:p>
          <a:p>
            <a:endParaRPr lang="en-GB"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116</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SECONDARY PREVENTION</a:t>
            </a:r>
            <a:endParaRPr lang="en-GB" dirty="0"/>
          </a:p>
        </p:txBody>
      </p:sp>
      <p:sp>
        <p:nvSpPr>
          <p:cNvPr id="3" name="Content Placeholder 2"/>
          <p:cNvSpPr>
            <a:spLocks noGrp="1"/>
          </p:cNvSpPr>
          <p:nvPr>
            <p:ph idx="1"/>
          </p:nvPr>
        </p:nvSpPr>
        <p:spPr>
          <a:xfrm>
            <a:off x="228600" y="1600200"/>
            <a:ext cx="8610600" cy="5029200"/>
          </a:xfrm>
        </p:spPr>
        <p:txBody>
          <a:bodyPr/>
          <a:lstStyle/>
          <a:p>
            <a:pPr marL="514350" indent="-514350">
              <a:lnSpc>
                <a:spcPct val="150000"/>
              </a:lnSpc>
              <a:buFont typeface="+mj-lt"/>
              <a:buAutoNum type="arabicPeriod"/>
            </a:pPr>
            <a:r>
              <a:rPr lang="en-GB" dirty="0" smtClean="0"/>
              <a:t>Early diagnosis and prompt and correct treatment of STI</a:t>
            </a:r>
          </a:p>
          <a:p>
            <a:pPr marL="514350" indent="-514350">
              <a:lnSpc>
                <a:spcPct val="150000"/>
              </a:lnSpc>
              <a:buFont typeface="+mj-lt"/>
              <a:buAutoNum type="arabicPeriod"/>
            </a:pPr>
            <a:r>
              <a:rPr lang="en-GB" dirty="0" smtClean="0"/>
              <a:t>Promotion of STI care-seeking behaviour, including reduction of barriers to care</a:t>
            </a:r>
          </a:p>
          <a:p>
            <a:pPr marL="514350" indent="-514350">
              <a:lnSpc>
                <a:spcPct val="150000"/>
              </a:lnSpc>
              <a:buFont typeface="+mj-lt"/>
              <a:buAutoNum type="arabicPeriod"/>
            </a:pPr>
            <a:r>
              <a:rPr lang="en-GB" dirty="0" smtClean="0"/>
              <a:t>Notification of partners and treatment</a:t>
            </a:r>
          </a:p>
          <a:p>
            <a:pPr marL="514350" indent="-514350">
              <a:lnSpc>
                <a:spcPct val="150000"/>
              </a:lnSpc>
              <a:buFont typeface="+mj-lt"/>
              <a:buAutoNum type="arabicPeriod"/>
            </a:pPr>
            <a:r>
              <a:rPr lang="en-GB" dirty="0" smtClean="0"/>
              <a:t>Screening for asymptomatic cases</a:t>
            </a:r>
          </a:p>
          <a:p>
            <a:endParaRPr lang="en-GB"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117</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534400" cy="792162"/>
          </a:xfrm>
        </p:spPr>
        <p:txBody>
          <a:bodyPr>
            <a:normAutofit/>
          </a:bodyPr>
          <a:lstStyle/>
          <a:p>
            <a:pPr algn="l"/>
            <a:r>
              <a:rPr lang="en-GB" sz="3200" b="1" dirty="0" smtClean="0"/>
              <a:t>1. Urban/rural residence</a:t>
            </a:r>
            <a:endParaRPr lang="en-GB" sz="3200" b="1" dirty="0"/>
          </a:p>
        </p:txBody>
      </p:sp>
      <p:sp>
        <p:nvSpPr>
          <p:cNvPr id="3" name="Content Placeholder 2"/>
          <p:cNvSpPr>
            <a:spLocks noGrp="1"/>
          </p:cNvSpPr>
          <p:nvPr>
            <p:ph idx="1"/>
          </p:nvPr>
        </p:nvSpPr>
        <p:spPr>
          <a:xfrm>
            <a:off x="152400" y="990600"/>
            <a:ext cx="8839200" cy="5562600"/>
          </a:xfrm>
        </p:spPr>
        <p:txBody>
          <a:bodyPr>
            <a:noAutofit/>
          </a:bodyPr>
          <a:lstStyle/>
          <a:p>
            <a:pPr>
              <a:lnSpc>
                <a:spcPct val="150000"/>
              </a:lnSpc>
            </a:pPr>
            <a:r>
              <a:rPr lang="en-GB" sz="3000" dirty="0" smtClean="0"/>
              <a:t>Proportions is higher in urban than rural areas but 80% of Kenyans live in rural areas , the absolute total of the infected rural dwellers exceeds the urban</a:t>
            </a:r>
          </a:p>
          <a:p>
            <a:pPr>
              <a:lnSpc>
                <a:spcPct val="150000"/>
              </a:lnSpc>
              <a:buNone/>
            </a:pPr>
            <a:r>
              <a:rPr lang="en-GB" sz="3000" b="1" dirty="0" smtClean="0"/>
              <a:t>2. Geographical regions</a:t>
            </a:r>
          </a:p>
          <a:p>
            <a:pPr>
              <a:lnSpc>
                <a:spcPct val="150000"/>
              </a:lnSpc>
            </a:pPr>
            <a:r>
              <a:rPr lang="en-GB" sz="3000" dirty="0" smtClean="0"/>
              <a:t>Present all parts of Kenya. </a:t>
            </a:r>
          </a:p>
          <a:p>
            <a:pPr>
              <a:lnSpc>
                <a:spcPct val="150000"/>
              </a:lnSpc>
            </a:pPr>
            <a:r>
              <a:rPr lang="en-GB" sz="3000" dirty="0" smtClean="0"/>
              <a:t>Prevent in places of high pop mobility to urban areas </a:t>
            </a:r>
            <a:endParaRPr lang="en-GB" sz="30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12</a:t>
            </a:fld>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382000" cy="715962"/>
          </a:xfrm>
        </p:spPr>
        <p:txBody>
          <a:bodyPr>
            <a:normAutofit/>
          </a:bodyPr>
          <a:lstStyle/>
          <a:p>
            <a:pPr algn="l"/>
            <a:r>
              <a:rPr lang="en-GB" sz="3200" b="1" dirty="0" smtClean="0"/>
              <a:t>3. Age </a:t>
            </a:r>
            <a:endParaRPr lang="en-GB" sz="3200" b="1" dirty="0"/>
          </a:p>
        </p:txBody>
      </p:sp>
      <p:sp>
        <p:nvSpPr>
          <p:cNvPr id="3" name="Content Placeholder 2"/>
          <p:cNvSpPr>
            <a:spLocks noGrp="1"/>
          </p:cNvSpPr>
          <p:nvPr>
            <p:ph idx="1"/>
          </p:nvPr>
        </p:nvSpPr>
        <p:spPr>
          <a:xfrm>
            <a:off x="228600" y="1066800"/>
            <a:ext cx="8686800" cy="5410200"/>
          </a:xfrm>
        </p:spPr>
        <p:txBody>
          <a:bodyPr/>
          <a:lstStyle/>
          <a:p>
            <a:r>
              <a:rPr lang="en-GB" dirty="0" smtClean="0"/>
              <a:t>Largest concentration of STIs is among adults aged 20-45 years </a:t>
            </a:r>
          </a:p>
          <a:p>
            <a:r>
              <a:rPr lang="en-GB" dirty="0" smtClean="0"/>
              <a:t>These are most economically productive members of pop.</a:t>
            </a:r>
          </a:p>
          <a:p>
            <a:pPr>
              <a:buNone/>
            </a:pPr>
            <a:r>
              <a:rPr lang="en-GB" b="1" dirty="0" smtClean="0"/>
              <a:t>4. Sex </a:t>
            </a:r>
          </a:p>
          <a:p>
            <a:r>
              <a:rPr lang="en-GB" dirty="0" smtClean="0"/>
              <a:t>Even though the number of infected male-female are roughly equal, women are likely  infected in younger age than men</a:t>
            </a:r>
          </a:p>
          <a:p>
            <a:pPr>
              <a:buNone/>
            </a:pPr>
            <a:endParaRPr lang="en-GB"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13</a:t>
            </a:fld>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382000" cy="639762"/>
          </a:xfrm>
        </p:spPr>
        <p:txBody>
          <a:bodyPr>
            <a:normAutofit fontScale="90000"/>
          </a:bodyPr>
          <a:lstStyle/>
          <a:p>
            <a:pPr algn="l"/>
            <a:r>
              <a:rPr lang="en-GB" sz="3600" b="1" dirty="0" smtClean="0"/>
              <a:t>5. Occupation</a:t>
            </a:r>
            <a:endParaRPr lang="en-GB" sz="3600" b="1" dirty="0"/>
          </a:p>
        </p:txBody>
      </p:sp>
      <p:sp>
        <p:nvSpPr>
          <p:cNvPr id="3" name="Content Placeholder 2"/>
          <p:cNvSpPr>
            <a:spLocks noGrp="1"/>
          </p:cNvSpPr>
          <p:nvPr>
            <p:ph idx="1"/>
          </p:nvPr>
        </p:nvSpPr>
        <p:spPr>
          <a:xfrm>
            <a:off x="228600" y="1219200"/>
            <a:ext cx="8686800" cy="5181600"/>
          </a:xfrm>
        </p:spPr>
        <p:txBody>
          <a:bodyPr/>
          <a:lstStyle/>
          <a:p>
            <a:r>
              <a:rPr lang="en-GB" dirty="0" smtClean="0"/>
              <a:t>Pple who work away from home, away from their sexual partner are higher than average rate to STIs</a:t>
            </a:r>
          </a:p>
          <a:p>
            <a:pPr>
              <a:buNone/>
            </a:pPr>
            <a:r>
              <a:rPr lang="en-GB" b="1" dirty="0" smtClean="0"/>
              <a:t>6. others</a:t>
            </a:r>
          </a:p>
          <a:p>
            <a:r>
              <a:rPr lang="en-GB" dirty="0" smtClean="0"/>
              <a:t>Groups that are higher than average include;</a:t>
            </a:r>
          </a:p>
          <a:p>
            <a:pPr>
              <a:buNone/>
            </a:pPr>
            <a:r>
              <a:rPr lang="en-GB" dirty="0" smtClean="0"/>
              <a:t>Babies with infected mothers, uncircumcised men, sexually active teenagers  </a:t>
            </a:r>
            <a:endParaRPr lang="en-GB"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14</a:t>
            </a:fld>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382000" cy="639762"/>
          </a:xfrm>
        </p:spPr>
        <p:txBody>
          <a:bodyPr>
            <a:normAutofit fontScale="90000"/>
          </a:bodyPr>
          <a:lstStyle/>
          <a:p>
            <a:r>
              <a:rPr lang="en-GB" b="1" dirty="0" smtClean="0"/>
              <a:t>Consequences of STIs for the infected </a:t>
            </a:r>
            <a:endParaRPr lang="en-GB" b="1" dirty="0"/>
          </a:p>
        </p:txBody>
      </p:sp>
      <p:sp>
        <p:nvSpPr>
          <p:cNvPr id="3" name="Content Placeholder 2"/>
          <p:cNvSpPr>
            <a:spLocks noGrp="1"/>
          </p:cNvSpPr>
          <p:nvPr>
            <p:ph idx="1"/>
          </p:nvPr>
        </p:nvSpPr>
        <p:spPr>
          <a:xfrm>
            <a:off x="228600" y="1143000"/>
            <a:ext cx="8686800" cy="5410200"/>
          </a:xfrm>
        </p:spPr>
        <p:txBody>
          <a:bodyPr>
            <a:normAutofit/>
          </a:bodyPr>
          <a:lstStyle/>
          <a:p>
            <a:r>
              <a:rPr lang="en-GB" dirty="0" smtClean="0"/>
              <a:t>Death- HIV infection within 10yrs or more or within 1-2yrs after onset of serious illness </a:t>
            </a:r>
          </a:p>
          <a:p>
            <a:r>
              <a:rPr lang="en-GB" dirty="0" smtClean="0"/>
              <a:t>Other STIs</a:t>
            </a:r>
          </a:p>
          <a:p>
            <a:r>
              <a:rPr lang="en-GB" dirty="0" smtClean="0"/>
              <a:t>Infertility in men and women</a:t>
            </a:r>
          </a:p>
          <a:p>
            <a:r>
              <a:rPr lang="en-GB" dirty="0" smtClean="0"/>
              <a:t>Death to sepsis, ectopic pregnancy, cancer of cervix in females</a:t>
            </a:r>
          </a:p>
          <a:p>
            <a:r>
              <a:rPr lang="en-GB" dirty="0" smtClean="0"/>
              <a:t>Urethral stricture which can lead to renal failure in men</a:t>
            </a:r>
          </a:p>
          <a:p>
            <a:r>
              <a:rPr lang="en-GB" dirty="0" smtClean="0"/>
              <a:t>Congenital blindness &amp; congenital malformation</a:t>
            </a:r>
          </a:p>
          <a:p>
            <a:endParaRPr lang="en-GB"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15</a:t>
            </a:fld>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Ct consequences </a:t>
            </a:r>
            <a:endParaRPr lang="en-GB" dirty="0"/>
          </a:p>
        </p:txBody>
      </p:sp>
      <p:sp>
        <p:nvSpPr>
          <p:cNvPr id="3" name="Content Placeholder 2"/>
          <p:cNvSpPr>
            <a:spLocks noGrp="1"/>
          </p:cNvSpPr>
          <p:nvPr>
            <p:ph idx="1"/>
          </p:nvPr>
        </p:nvSpPr>
        <p:spPr/>
        <p:txBody>
          <a:bodyPr/>
          <a:lstStyle/>
          <a:p>
            <a:r>
              <a:rPr lang="en-GB" dirty="0" smtClean="0"/>
              <a:t>Painful intercourse</a:t>
            </a:r>
          </a:p>
          <a:p>
            <a:r>
              <a:rPr lang="en-GB" dirty="0" smtClean="0"/>
              <a:t>general debilitation</a:t>
            </a:r>
          </a:p>
          <a:p>
            <a:r>
              <a:rPr lang="en-GB" dirty="0" smtClean="0"/>
              <a:t>loss of energy and productivity</a:t>
            </a:r>
          </a:p>
          <a:p>
            <a:r>
              <a:rPr lang="en-GB" dirty="0" smtClean="0"/>
              <a:t>increases subset ability to HIV infections</a:t>
            </a:r>
          </a:p>
          <a:p>
            <a:endParaRPr lang="en-GB" dirty="0" smtClean="0"/>
          </a:p>
          <a:p>
            <a:r>
              <a:rPr lang="en-GB" dirty="0" smtClean="0"/>
              <a:t>STIs are among the top ten causes of morbidity in Kenya </a:t>
            </a:r>
            <a:endParaRPr lang="en-GB"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16</a:t>
            </a:fld>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pPr algn="l"/>
            <a:r>
              <a:rPr lang="en-GB" sz="3600" b="1" dirty="0" smtClean="0"/>
              <a:t>Consequences of STIs for the family</a:t>
            </a:r>
            <a:endParaRPr lang="en-GB" sz="3600" b="1" dirty="0"/>
          </a:p>
        </p:txBody>
      </p:sp>
      <p:sp>
        <p:nvSpPr>
          <p:cNvPr id="3" name="Content Placeholder 2"/>
          <p:cNvSpPr>
            <a:spLocks noGrp="1"/>
          </p:cNvSpPr>
          <p:nvPr>
            <p:ph idx="1"/>
          </p:nvPr>
        </p:nvSpPr>
        <p:spPr>
          <a:xfrm>
            <a:off x="228600" y="990600"/>
            <a:ext cx="8686800" cy="5638800"/>
          </a:xfrm>
        </p:spPr>
        <p:txBody>
          <a:bodyPr>
            <a:normAutofit fontScale="92500" lnSpcReduction="10000"/>
          </a:bodyPr>
          <a:lstStyle/>
          <a:p>
            <a:pPr>
              <a:buNone/>
            </a:pPr>
            <a:r>
              <a:rPr lang="en-GB" b="1" dirty="0" smtClean="0"/>
              <a:t>Health </a:t>
            </a:r>
          </a:p>
          <a:p>
            <a:r>
              <a:rPr lang="en-GB" dirty="0" smtClean="0"/>
              <a:t>Easily transmitted and therefore threaten health of the persons sexual partner and the outcome of pregnancy</a:t>
            </a:r>
          </a:p>
          <a:p>
            <a:pPr>
              <a:buNone/>
            </a:pPr>
            <a:r>
              <a:rPr lang="en-GB" b="1" dirty="0" smtClean="0"/>
              <a:t>Economic status</a:t>
            </a:r>
          </a:p>
          <a:p>
            <a:r>
              <a:rPr lang="en-GB" dirty="0" smtClean="0"/>
              <a:t>Infections change adults from produces of resources and providers of services to consumers of family income</a:t>
            </a:r>
          </a:p>
          <a:p>
            <a:pPr>
              <a:buNone/>
            </a:pPr>
            <a:r>
              <a:rPr lang="en-GB" b="1" dirty="0" smtClean="0"/>
              <a:t>Cost</a:t>
            </a:r>
          </a:p>
          <a:p>
            <a:r>
              <a:rPr lang="en-GB" dirty="0" smtClean="0"/>
              <a:t>The cost of treatment of </a:t>
            </a:r>
            <a:r>
              <a:rPr lang="en-GB" dirty="0" err="1" smtClean="0"/>
              <a:t>servere</a:t>
            </a:r>
            <a:r>
              <a:rPr lang="en-GB" dirty="0" smtClean="0"/>
              <a:t> and re-current illness plus reduced income lead to accumulation of housed hold expenditure</a:t>
            </a:r>
          </a:p>
          <a:p>
            <a:endParaRPr lang="en-GB"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17</a:t>
            </a:fld>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pPr algn="l"/>
            <a:r>
              <a:rPr lang="en-GB" sz="3600" b="1" dirty="0" smtClean="0"/>
              <a:t>Social welfare</a:t>
            </a:r>
            <a:endParaRPr lang="en-GB" sz="3600" b="1" dirty="0"/>
          </a:p>
        </p:txBody>
      </p:sp>
      <p:sp>
        <p:nvSpPr>
          <p:cNvPr id="3" name="Content Placeholder 2"/>
          <p:cNvSpPr>
            <a:spLocks noGrp="1"/>
          </p:cNvSpPr>
          <p:nvPr>
            <p:ph idx="1"/>
          </p:nvPr>
        </p:nvSpPr>
        <p:spPr>
          <a:xfrm>
            <a:off x="457200" y="990600"/>
            <a:ext cx="8229600" cy="5135563"/>
          </a:xfrm>
        </p:spPr>
        <p:txBody>
          <a:bodyPr/>
          <a:lstStyle/>
          <a:p>
            <a:r>
              <a:rPr lang="en-GB" dirty="0" smtClean="0"/>
              <a:t>All STIs disrupt family relationships</a:t>
            </a:r>
          </a:p>
          <a:p>
            <a:r>
              <a:rPr lang="en-GB" dirty="0" smtClean="0"/>
              <a:t>Contribute to marital instability</a:t>
            </a:r>
          </a:p>
          <a:p>
            <a:r>
              <a:rPr lang="en-GB" dirty="0" smtClean="0"/>
              <a:t>Loss of trust and conflict</a:t>
            </a:r>
          </a:p>
          <a:p>
            <a:r>
              <a:rPr lang="en-GB" dirty="0" smtClean="0"/>
              <a:t>Infertility</a:t>
            </a:r>
          </a:p>
          <a:p>
            <a:r>
              <a:rPr lang="en-GB" dirty="0" smtClean="0"/>
              <a:t>Pregnancy wastage</a:t>
            </a:r>
          </a:p>
          <a:p>
            <a:r>
              <a:rPr lang="en-GB" dirty="0" smtClean="0"/>
              <a:t>Divorce</a:t>
            </a:r>
          </a:p>
          <a:p>
            <a:r>
              <a:rPr lang="en-GB" dirty="0" smtClean="0"/>
              <a:t>Stigmatization</a:t>
            </a:r>
          </a:p>
          <a:p>
            <a:endParaRPr lang="en-GB" dirty="0" smtClean="0"/>
          </a:p>
          <a:p>
            <a:endParaRPr lang="en-GB"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18</a:t>
            </a:fld>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pPr algn="l"/>
            <a:r>
              <a:rPr lang="en-GB" sz="3600" b="1" dirty="0" smtClean="0"/>
              <a:t>Children affected</a:t>
            </a:r>
            <a:endParaRPr lang="en-GB" sz="3600" b="1" dirty="0"/>
          </a:p>
        </p:txBody>
      </p:sp>
      <p:sp>
        <p:nvSpPr>
          <p:cNvPr id="3" name="Content Placeholder 2"/>
          <p:cNvSpPr>
            <a:spLocks noGrp="1"/>
          </p:cNvSpPr>
          <p:nvPr>
            <p:ph idx="1"/>
          </p:nvPr>
        </p:nvSpPr>
        <p:spPr>
          <a:xfrm>
            <a:off x="457200" y="1066800"/>
            <a:ext cx="8458200" cy="5059363"/>
          </a:xfrm>
        </p:spPr>
        <p:txBody>
          <a:bodyPr/>
          <a:lstStyle/>
          <a:p>
            <a:r>
              <a:rPr lang="en-GB" dirty="0" smtClean="0"/>
              <a:t>Loss of care and emotional support</a:t>
            </a:r>
          </a:p>
          <a:p>
            <a:r>
              <a:rPr lang="en-GB" dirty="0" smtClean="0"/>
              <a:t>Insufficient attention to health and socialization means</a:t>
            </a:r>
          </a:p>
          <a:p>
            <a:r>
              <a:rPr lang="en-GB" dirty="0" smtClean="0"/>
              <a:t>Malnutrition</a:t>
            </a:r>
          </a:p>
          <a:p>
            <a:r>
              <a:rPr lang="en-GB" dirty="0" smtClean="0"/>
              <a:t>Curtailed schooling</a:t>
            </a:r>
          </a:p>
          <a:p>
            <a:r>
              <a:rPr lang="en-GB" dirty="0" smtClean="0"/>
              <a:t>Loss of rights and possations</a:t>
            </a:r>
          </a:p>
          <a:p>
            <a:r>
              <a:rPr lang="en-GB" dirty="0" smtClean="0"/>
              <a:t>Exploitation and in risk of contracting HIV</a:t>
            </a:r>
          </a:p>
          <a:p>
            <a:endParaRPr lang="en-GB"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19</a:t>
            </a:fld>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Broad Objective</a:t>
            </a:r>
            <a:r>
              <a:rPr lang="en-GB" dirty="0" smtClean="0"/>
              <a:t/>
            </a:r>
            <a:br>
              <a:rPr lang="en-GB" dirty="0" smtClean="0"/>
            </a:br>
            <a:endParaRPr lang="en-GB" dirty="0"/>
          </a:p>
        </p:txBody>
      </p:sp>
      <p:sp>
        <p:nvSpPr>
          <p:cNvPr id="3" name="Content Placeholder 2"/>
          <p:cNvSpPr>
            <a:spLocks noGrp="1"/>
          </p:cNvSpPr>
          <p:nvPr>
            <p:ph idx="1"/>
          </p:nvPr>
        </p:nvSpPr>
        <p:spPr>
          <a:xfrm>
            <a:off x="228600" y="1371600"/>
            <a:ext cx="8686800" cy="5181600"/>
          </a:xfrm>
        </p:spPr>
        <p:txBody>
          <a:bodyPr/>
          <a:lstStyle/>
          <a:p>
            <a:pPr>
              <a:lnSpc>
                <a:spcPct val="150000"/>
              </a:lnSpc>
            </a:pPr>
            <a:r>
              <a:rPr lang="en-US" dirty="0" smtClean="0"/>
              <a:t>The student will acquire knowledge, skills and attitudes to be able to promote health, prevent illness, diagnose, manage and rehabilitate clients/patients suffering from STI/HIV/AIDS</a:t>
            </a:r>
            <a:endParaRPr lang="en-GB" dirty="0" smtClean="0"/>
          </a:p>
          <a:p>
            <a:pPr>
              <a:buNone/>
            </a:pPr>
            <a:endParaRPr lang="en-GB"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pPr algn="l"/>
            <a:r>
              <a:rPr lang="en-GB" b="1" dirty="0" smtClean="0"/>
              <a:t>Consequences for the country</a:t>
            </a:r>
            <a:endParaRPr lang="en-GB" b="1" dirty="0"/>
          </a:p>
        </p:txBody>
      </p:sp>
      <p:sp>
        <p:nvSpPr>
          <p:cNvPr id="3" name="Content Placeholder 2"/>
          <p:cNvSpPr>
            <a:spLocks noGrp="1"/>
          </p:cNvSpPr>
          <p:nvPr>
            <p:ph idx="1"/>
          </p:nvPr>
        </p:nvSpPr>
        <p:spPr>
          <a:xfrm>
            <a:off x="457200" y="1143000"/>
            <a:ext cx="8229600" cy="5486400"/>
          </a:xfrm>
        </p:spPr>
        <p:txBody>
          <a:bodyPr/>
          <a:lstStyle/>
          <a:p>
            <a:pPr>
              <a:buNone/>
            </a:pPr>
            <a:r>
              <a:rPr lang="en-GB" sz="2800" b="1" dirty="0" smtClean="0"/>
              <a:t>Health sector</a:t>
            </a:r>
          </a:p>
          <a:p>
            <a:r>
              <a:rPr lang="en-GB" sz="2800" dirty="0" smtClean="0"/>
              <a:t>Cost of Rx STI strains resources</a:t>
            </a:r>
          </a:p>
          <a:p>
            <a:r>
              <a:rPr lang="en-GB" sz="2800" dirty="0" smtClean="0"/>
              <a:t>Increase death rates in hospitals </a:t>
            </a:r>
          </a:p>
          <a:p>
            <a:r>
              <a:rPr lang="en-GB" sz="2800" dirty="0" smtClean="0"/>
              <a:t>Increases of ministry recurrent expenditure</a:t>
            </a:r>
          </a:p>
          <a:p>
            <a:pPr>
              <a:buNone/>
            </a:pPr>
            <a:r>
              <a:rPr lang="en-GB" sz="2800" b="1" dirty="0" smtClean="0"/>
              <a:t>Economic consequences</a:t>
            </a:r>
          </a:p>
          <a:p>
            <a:r>
              <a:rPr lang="en-GB" sz="2800" dirty="0" smtClean="0"/>
              <a:t>STIs/AIDS threaten to slow the rate of economic development</a:t>
            </a:r>
          </a:p>
          <a:p>
            <a:pPr>
              <a:buNone/>
            </a:pPr>
            <a:r>
              <a:rPr lang="en-GB" sz="2800" b="1" dirty="0" smtClean="0"/>
              <a:t>Demographic</a:t>
            </a:r>
            <a:r>
              <a:rPr lang="en-GB" sz="2800" dirty="0" smtClean="0"/>
              <a:t> </a:t>
            </a:r>
          </a:p>
          <a:p>
            <a:r>
              <a:rPr lang="en-GB" sz="2800" dirty="0" smtClean="0"/>
              <a:t>HIV lowers average life expectancy by 17 years</a:t>
            </a:r>
          </a:p>
          <a:p>
            <a:r>
              <a:rPr lang="en-GB" dirty="0" smtClean="0"/>
              <a:t>Rise of child mortality</a:t>
            </a:r>
          </a:p>
          <a:p>
            <a:endParaRPr lang="en-GB" dirty="0" smtClean="0"/>
          </a:p>
          <a:p>
            <a:endParaRPr lang="en-GB" dirty="0" smtClean="0"/>
          </a:p>
          <a:p>
            <a:endParaRPr lang="en-GB"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20</a:t>
            </a:fld>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pPr algn="l"/>
            <a:r>
              <a:rPr lang="en-GB" b="1" dirty="0" smtClean="0"/>
              <a:t>GENDER IMPLICATION OF STIS</a:t>
            </a:r>
            <a:endParaRPr lang="en-GB" b="1" dirty="0"/>
          </a:p>
        </p:txBody>
      </p:sp>
      <p:sp>
        <p:nvSpPr>
          <p:cNvPr id="3" name="Content Placeholder 2"/>
          <p:cNvSpPr>
            <a:spLocks noGrp="1"/>
          </p:cNvSpPr>
          <p:nvPr>
            <p:ph idx="1"/>
          </p:nvPr>
        </p:nvSpPr>
        <p:spPr>
          <a:xfrm>
            <a:off x="457200" y="1143000"/>
            <a:ext cx="8229600" cy="4983163"/>
          </a:xfrm>
        </p:spPr>
        <p:txBody>
          <a:bodyPr/>
          <a:lstStyle/>
          <a:p>
            <a:pPr>
              <a:lnSpc>
                <a:spcPct val="150000"/>
              </a:lnSpc>
            </a:pPr>
            <a:r>
              <a:rPr lang="en-GB" dirty="0" smtClean="0"/>
              <a:t>Role expectations lead men towards high risk, but biological, social and economic factors make women more vulnerable</a:t>
            </a:r>
            <a:endParaRPr lang="en-GB"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21</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pPr algn="l"/>
            <a:r>
              <a:rPr lang="en-GB" b="1" dirty="0" smtClean="0"/>
              <a:t>Factors that make male to be at risk</a:t>
            </a:r>
            <a:endParaRPr lang="en-GB" b="1" dirty="0"/>
          </a:p>
        </p:txBody>
      </p:sp>
      <p:sp>
        <p:nvSpPr>
          <p:cNvPr id="3" name="Content Placeholder 2"/>
          <p:cNvSpPr>
            <a:spLocks noGrp="1"/>
          </p:cNvSpPr>
          <p:nvPr>
            <p:ph idx="1"/>
          </p:nvPr>
        </p:nvSpPr>
        <p:spPr>
          <a:xfrm>
            <a:off x="304800" y="1295400"/>
            <a:ext cx="8610600" cy="5334000"/>
          </a:xfrm>
        </p:spPr>
        <p:txBody>
          <a:bodyPr>
            <a:normAutofit lnSpcReduction="10000"/>
          </a:bodyPr>
          <a:lstStyle/>
          <a:p>
            <a:pPr marL="514350" indent="-514350">
              <a:lnSpc>
                <a:spcPct val="150000"/>
              </a:lnSpc>
              <a:buFont typeface="+mj-lt"/>
              <a:buAutoNum type="alphaLcPeriod"/>
            </a:pPr>
            <a:r>
              <a:rPr lang="en-GB" dirty="0" smtClean="0"/>
              <a:t>Customary practices like polygamy, wife inheritance</a:t>
            </a:r>
          </a:p>
          <a:p>
            <a:pPr marL="514350" indent="-514350">
              <a:lnSpc>
                <a:spcPct val="150000"/>
              </a:lnSpc>
              <a:buFont typeface="+mj-lt"/>
              <a:buAutoNum type="alphaLcPeriod"/>
            </a:pPr>
            <a:r>
              <a:rPr lang="en-GB" dirty="0" smtClean="0"/>
              <a:t>Migrant labour patterns </a:t>
            </a:r>
          </a:p>
          <a:p>
            <a:pPr marL="514350" indent="-514350">
              <a:lnSpc>
                <a:spcPct val="150000"/>
              </a:lnSpc>
              <a:buFont typeface="+mj-lt"/>
              <a:buAutoNum type="alphaLcPeriod"/>
            </a:pPr>
            <a:r>
              <a:rPr lang="en-GB" dirty="0" smtClean="0"/>
              <a:t>Male economic power over female economic dependence</a:t>
            </a:r>
          </a:p>
          <a:p>
            <a:pPr marL="514350" indent="-514350">
              <a:lnSpc>
                <a:spcPct val="150000"/>
              </a:lnSpc>
              <a:buFont typeface="+mj-lt"/>
              <a:buAutoNum type="alphaLcPeriod"/>
            </a:pPr>
            <a:r>
              <a:rPr lang="en-GB" dirty="0" smtClean="0"/>
              <a:t>The belief that frequent sexual intercourse is a male right and necessity</a:t>
            </a:r>
            <a:endParaRPr lang="en-GB"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22</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763000" cy="1143000"/>
          </a:xfrm>
        </p:spPr>
        <p:txBody>
          <a:bodyPr>
            <a:noAutofit/>
          </a:bodyPr>
          <a:lstStyle/>
          <a:p>
            <a:pPr algn="l">
              <a:lnSpc>
                <a:spcPct val="150000"/>
              </a:lnSpc>
            </a:pPr>
            <a:r>
              <a:rPr lang="en-GB" sz="3200" b="1" dirty="0" smtClean="0"/>
              <a:t>Social economic factors that contributing to female risk</a:t>
            </a:r>
            <a:endParaRPr lang="en-GB" sz="3200" b="1" dirty="0"/>
          </a:p>
        </p:txBody>
      </p:sp>
      <p:sp>
        <p:nvSpPr>
          <p:cNvPr id="3" name="Content Placeholder 2"/>
          <p:cNvSpPr>
            <a:spLocks noGrp="1"/>
          </p:cNvSpPr>
          <p:nvPr>
            <p:ph idx="1"/>
          </p:nvPr>
        </p:nvSpPr>
        <p:spPr>
          <a:xfrm>
            <a:off x="228600" y="1905000"/>
            <a:ext cx="8686800" cy="4221163"/>
          </a:xfrm>
        </p:spPr>
        <p:txBody>
          <a:bodyPr/>
          <a:lstStyle/>
          <a:p>
            <a:pPr>
              <a:lnSpc>
                <a:spcPct val="150000"/>
              </a:lnSpc>
            </a:pPr>
            <a:r>
              <a:rPr lang="en-GB" dirty="0" smtClean="0"/>
              <a:t>Lack of economic opportunity- leads to dependency on male</a:t>
            </a:r>
          </a:p>
          <a:p>
            <a:pPr>
              <a:lnSpc>
                <a:spcPct val="150000"/>
              </a:lnSpc>
            </a:pPr>
            <a:r>
              <a:rPr lang="en-GB" dirty="0" smtClean="0"/>
              <a:t>Cultural traditions dependency make it had for females to negotiate for condom use (safe sex)</a:t>
            </a:r>
          </a:p>
          <a:p>
            <a:endParaRPr lang="en-GB"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23</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b="1" dirty="0" smtClean="0"/>
              <a:t>Reasons why STIs are prevalent</a:t>
            </a:r>
            <a:endParaRPr lang="en-GB" b="1" dirty="0"/>
          </a:p>
        </p:txBody>
      </p:sp>
      <p:sp>
        <p:nvSpPr>
          <p:cNvPr id="3" name="Content Placeholder 2"/>
          <p:cNvSpPr>
            <a:spLocks noGrp="1"/>
          </p:cNvSpPr>
          <p:nvPr>
            <p:ph idx="1"/>
          </p:nvPr>
        </p:nvSpPr>
        <p:spPr>
          <a:xfrm>
            <a:off x="457200" y="1600200"/>
            <a:ext cx="8229600" cy="5029200"/>
          </a:xfrm>
        </p:spPr>
        <p:txBody>
          <a:bodyPr>
            <a:normAutofit lnSpcReduction="10000"/>
          </a:bodyPr>
          <a:lstStyle/>
          <a:p>
            <a:pPr>
              <a:buNone/>
            </a:pPr>
            <a:r>
              <a:rPr lang="en-GB" b="1" dirty="0" smtClean="0"/>
              <a:t>a.  Avoiding treatment</a:t>
            </a:r>
          </a:p>
          <a:p>
            <a:r>
              <a:rPr lang="en-GB" dirty="0" smtClean="0"/>
              <a:t>Lack of symptoms- failure to recognise s/s</a:t>
            </a:r>
          </a:p>
          <a:p>
            <a:r>
              <a:rPr lang="en-GB" dirty="0" smtClean="0"/>
              <a:t>Lack of access of health care</a:t>
            </a:r>
          </a:p>
          <a:p>
            <a:r>
              <a:rPr lang="en-GB" dirty="0" smtClean="0"/>
              <a:t>Preference to traditional healers</a:t>
            </a:r>
          </a:p>
          <a:p>
            <a:r>
              <a:rPr lang="en-GB" dirty="0" smtClean="0"/>
              <a:t>Fear of stigma, lack of confidence on health workers</a:t>
            </a:r>
          </a:p>
          <a:p>
            <a:pPr>
              <a:buNone/>
            </a:pPr>
            <a:r>
              <a:rPr lang="en-GB" b="1" dirty="0" smtClean="0"/>
              <a:t>b. Reluctance to refer partners</a:t>
            </a:r>
          </a:p>
          <a:p>
            <a:r>
              <a:rPr lang="en-GB" dirty="0" smtClean="0"/>
              <a:t>Pple with STI are reluctant to refer their partners</a:t>
            </a:r>
          </a:p>
          <a:p>
            <a:endParaRPr lang="en-GB"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24</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3200" b="1" dirty="0" smtClean="0"/>
              <a:t>c. Reluctance to use condoms</a:t>
            </a:r>
            <a:endParaRPr lang="en-GB" sz="3200" b="1" dirty="0"/>
          </a:p>
        </p:txBody>
      </p:sp>
      <p:sp>
        <p:nvSpPr>
          <p:cNvPr id="3" name="Content Placeholder 2"/>
          <p:cNvSpPr>
            <a:spLocks noGrp="1"/>
          </p:cNvSpPr>
          <p:nvPr>
            <p:ph idx="1"/>
          </p:nvPr>
        </p:nvSpPr>
        <p:spPr>
          <a:xfrm>
            <a:off x="457200" y="1143000"/>
            <a:ext cx="8229600" cy="4983163"/>
          </a:xfrm>
        </p:spPr>
        <p:txBody>
          <a:bodyPr/>
          <a:lstStyle/>
          <a:p>
            <a:r>
              <a:rPr lang="en-GB" dirty="0" smtClean="0"/>
              <a:t>Lack of familiarity</a:t>
            </a:r>
          </a:p>
          <a:p>
            <a:r>
              <a:rPr lang="en-GB" dirty="0" smtClean="0"/>
              <a:t>Stigma associated with condom use</a:t>
            </a:r>
          </a:p>
          <a:p>
            <a:r>
              <a:rPr lang="en-GB" dirty="0" smtClean="0"/>
              <a:t>Cultural and religious prohibition</a:t>
            </a:r>
          </a:p>
          <a:p>
            <a:r>
              <a:rPr lang="en-GB" dirty="0" smtClean="0"/>
              <a:t>Fear that sex is less enjoyable </a:t>
            </a:r>
          </a:p>
          <a:p>
            <a:r>
              <a:rPr lang="en-GB" dirty="0" smtClean="0"/>
              <a:t>Fear of side effects (allergy)</a:t>
            </a:r>
            <a:endParaRPr lang="en-GB"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25</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pPr algn="l"/>
            <a:r>
              <a:rPr lang="en-GB" b="1" dirty="0" smtClean="0"/>
              <a:t>GOVERNMENT POLICY ON STIs</a:t>
            </a:r>
            <a:endParaRPr lang="en-GB" b="1" dirty="0"/>
          </a:p>
        </p:txBody>
      </p:sp>
      <p:sp>
        <p:nvSpPr>
          <p:cNvPr id="3" name="Content Placeholder 2"/>
          <p:cNvSpPr>
            <a:spLocks noGrp="1"/>
          </p:cNvSpPr>
          <p:nvPr>
            <p:ph idx="1"/>
          </p:nvPr>
        </p:nvSpPr>
        <p:spPr>
          <a:xfrm>
            <a:off x="228600" y="1143000"/>
            <a:ext cx="8686800" cy="5334000"/>
          </a:xfrm>
        </p:spPr>
        <p:txBody>
          <a:bodyPr>
            <a:normAutofit lnSpcReduction="10000"/>
          </a:bodyPr>
          <a:lstStyle/>
          <a:p>
            <a:r>
              <a:rPr lang="en-GB" dirty="0" smtClean="0"/>
              <a:t>Govt of Kenya has recognized that STI/AIDs have become National crisis and taken significant action towards their control</a:t>
            </a:r>
          </a:p>
          <a:p>
            <a:pPr>
              <a:buNone/>
            </a:pPr>
            <a:r>
              <a:rPr lang="en-GB" b="1" dirty="0" smtClean="0"/>
              <a:t>Govt has committed itself to the following;</a:t>
            </a:r>
          </a:p>
          <a:p>
            <a:r>
              <a:rPr lang="en-GB" dirty="0" smtClean="0"/>
              <a:t>Prevention of transmission of STIs/HIV sexually</a:t>
            </a:r>
          </a:p>
          <a:p>
            <a:r>
              <a:rPr lang="en-GB" dirty="0" smtClean="0"/>
              <a:t>Prevention of HIV thro blood and blood products</a:t>
            </a:r>
          </a:p>
          <a:p>
            <a:r>
              <a:rPr lang="en-GB" dirty="0" smtClean="0"/>
              <a:t>Reduction of social-economic impact of STIs</a:t>
            </a:r>
          </a:p>
          <a:p>
            <a:r>
              <a:rPr lang="en-GB" dirty="0" smtClean="0"/>
              <a:t>Coordination of research</a:t>
            </a:r>
          </a:p>
          <a:p>
            <a:r>
              <a:rPr lang="en-GB" dirty="0" smtClean="0"/>
              <a:t>Mx &amp; coordination of multi-</a:t>
            </a:r>
            <a:r>
              <a:rPr lang="en-GB" dirty="0" err="1" smtClean="0"/>
              <a:t>sectral</a:t>
            </a:r>
            <a:r>
              <a:rPr lang="en-GB" dirty="0" smtClean="0"/>
              <a:t> AIDs control programs e.g NASCOP etc </a:t>
            </a:r>
            <a:endParaRPr lang="en-GB"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26</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pPr algn="l"/>
            <a:r>
              <a:rPr lang="en-GB" b="1" dirty="0" smtClean="0"/>
              <a:t>Significant aspect of govt programs</a:t>
            </a:r>
            <a:endParaRPr lang="en-GB" b="1" dirty="0"/>
          </a:p>
        </p:txBody>
      </p:sp>
      <p:sp>
        <p:nvSpPr>
          <p:cNvPr id="3" name="Content Placeholder 2"/>
          <p:cNvSpPr>
            <a:spLocks noGrp="1"/>
          </p:cNvSpPr>
          <p:nvPr>
            <p:ph idx="1"/>
          </p:nvPr>
        </p:nvSpPr>
        <p:spPr>
          <a:xfrm>
            <a:off x="304800" y="1524000"/>
            <a:ext cx="8534400" cy="4953000"/>
          </a:xfrm>
        </p:spPr>
        <p:txBody>
          <a:bodyPr/>
          <a:lstStyle/>
          <a:p>
            <a:r>
              <a:rPr lang="en-GB" dirty="0" smtClean="0"/>
              <a:t>Attendance to HIV/AIDs and other STIs</a:t>
            </a:r>
          </a:p>
          <a:p>
            <a:r>
              <a:rPr lang="en-GB" dirty="0" smtClean="0"/>
              <a:t>Recognition that will form a single interrelated problem and emphasis on prevention through safer sex practices which can be achieved  through;</a:t>
            </a:r>
          </a:p>
          <a:p>
            <a:pPr>
              <a:buFont typeface="Wingdings" pitchFamily="2" charset="2"/>
              <a:buChar char="v"/>
            </a:pPr>
            <a:r>
              <a:rPr lang="en-GB" dirty="0" smtClean="0"/>
              <a:t>Education</a:t>
            </a:r>
          </a:p>
          <a:p>
            <a:pPr>
              <a:buFont typeface="Wingdings" pitchFamily="2" charset="2"/>
              <a:buChar char="v"/>
            </a:pPr>
            <a:r>
              <a:rPr lang="en-GB" dirty="0" smtClean="0"/>
              <a:t>Counselling</a:t>
            </a:r>
          </a:p>
          <a:p>
            <a:pPr>
              <a:buFont typeface="Wingdings" pitchFamily="2" charset="2"/>
              <a:buChar char="v"/>
            </a:pPr>
            <a:r>
              <a:rPr lang="en-GB" dirty="0" smtClean="0"/>
              <a:t>mobilization</a:t>
            </a:r>
            <a:endParaRPr lang="en-GB"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27</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t>UNDERSTANDING STIs</a:t>
            </a:r>
            <a:endParaRPr lang="en-GB" dirty="0"/>
          </a:p>
        </p:txBody>
      </p:sp>
      <p:sp>
        <p:nvSpPr>
          <p:cNvPr id="3" name="Content Placeholder 2"/>
          <p:cNvSpPr>
            <a:spLocks noGrp="1"/>
          </p:cNvSpPr>
          <p:nvPr>
            <p:ph idx="1"/>
          </p:nvPr>
        </p:nvSpPr>
        <p:spPr>
          <a:xfrm>
            <a:off x="304800" y="1600200"/>
            <a:ext cx="8610600" cy="4525963"/>
          </a:xfrm>
        </p:spPr>
        <p:txBody>
          <a:bodyPr/>
          <a:lstStyle/>
          <a:p>
            <a:pPr>
              <a:lnSpc>
                <a:spcPct val="150000"/>
              </a:lnSpc>
            </a:pPr>
            <a:r>
              <a:rPr lang="en-GB" dirty="0" smtClean="0"/>
              <a:t>Most of them are primarily preventable by means which bring an individual into contact with semen, vaginal secretions, blood of an infected sexual partner</a:t>
            </a:r>
            <a:endParaRPr lang="en-GB"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28</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b="1" dirty="0" smtClean="0"/>
              <a:t>Modes of transmission </a:t>
            </a:r>
            <a:endParaRPr lang="en-GB" b="1" dirty="0"/>
          </a:p>
        </p:txBody>
      </p:sp>
      <p:sp>
        <p:nvSpPr>
          <p:cNvPr id="3" name="Content Placeholder 2"/>
          <p:cNvSpPr>
            <a:spLocks noGrp="1"/>
          </p:cNvSpPr>
          <p:nvPr>
            <p:ph idx="1"/>
          </p:nvPr>
        </p:nvSpPr>
        <p:spPr>
          <a:xfrm>
            <a:off x="304800" y="1600200"/>
            <a:ext cx="8610600" cy="4876800"/>
          </a:xfrm>
        </p:spPr>
        <p:txBody>
          <a:bodyPr/>
          <a:lstStyle/>
          <a:p>
            <a:pPr>
              <a:buFont typeface="Wingdings" pitchFamily="2" charset="2"/>
              <a:buChar char="q"/>
            </a:pPr>
            <a:r>
              <a:rPr lang="en-GB" dirty="0" smtClean="0"/>
              <a:t> </a:t>
            </a:r>
            <a:r>
              <a:rPr lang="en-GB" b="1" dirty="0" smtClean="0"/>
              <a:t>Unprotected sexual intercourse (</a:t>
            </a:r>
            <a:r>
              <a:rPr lang="en-GB" dirty="0" smtClean="0"/>
              <a:t>over 80%)</a:t>
            </a:r>
            <a:endParaRPr lang="en-GB" b="1" dirty="0" smtClean="0"/>
          </a:p>
          <a:p>
            <a:pPr>
              <a:buNone/>
            </a:pPr>
            <a:endParaRPr lang="en-GB" b="1" dirty="0" smtClean="0"/>
          </a:p>
          <a:p>
            <a:pPr>
              <a:buFont typeface="Wingdings" pitchFamily="2" charset="2"/>
              <a:buChar char="q"/>
            </a:pPr>
            <a:r>
              <a:rPr lang="en-GB" b="1" dirty="0" smtClean="0"/>
              <a:t> Others for HIV</a:t>
            </a:r>
          </a:p>
          <a:p>
            <a:r>
              <a:rPr lang="en-GB" dirty="0" smtClean="0"/>
              <a:t>Blood transfusion or contact with contaminated blood or blood products (3 to 5% )</a:t>
            </a:r>
          </a:p>
          <a:p>
            <a:r>
              <a:rPr lang="en-GB" dirty="0" smtClean="0"/>
              <a:t>Transplant of contaminated organs</a:t>
            </a:r>
          </a:p>
          <a:p>
            <a:r>
              <a:rPr lang="en-GB" dirty="0" smtClean="0"/>
              <a:t>Use unsterile needles skin piercing implants including surgical instrument</a:t>
            </a:r>
          </a:p>
          <a:p>
            <a:endParaRPr lang="en-GB"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29</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Specific Objectives</a:t>
            </a:r>
            <a:endParaRPr lang="en-GB" dirty="0"/>
          </a:p>
        </p:txBody>
      </p:sp>
      <p:sp>
        <p:nvSpPr>
          <p:cNvPr id="3" name="Content Placeholder 2"/>
          <p:cNvSpPr>
            <a:spLocks noGrp="1"/>
          </p:cNvSpPr>
          <p:nvPr>
            <p:ph idx="1"/>
          </p:nvPr>
        </p:nvSpPr>
        <p:spPr>
          <a:xfrm>
            <a:off x="228600" y="1371600"/>
            <a:ext cx="8686800" cy="5105400"/>
          </a:xfrm>
        </p:spPr>
        <p:txBody>
          <a:bodyPr/>
          <a:lstStyle/>
          <a:p>
            <a:r>
              <a:rPr lang="en-US" dirty="0" smtClean="0"/>
              <a:t>Explain the major trends in the extend and distribution of infection</a:t>
            </a:r>
          </a:p>
          <a:p>
            <a:r>
              <a:rPr lang="en-US" dirty="0" smtClean="0"/>
              <a:t>Explain common STIs</a:t>
            </a:r>
          </a:p>
          <a:p>
            <a:r>
              <a:rPr lang="en-US" dirty="0" smtClean="0"/>
              <a:t>Explain the importance of health messages on STI</a:t>
            </a:r>
          </a:p>
          <a:p>
            <a:r>
              <a:rPr lang="en-US" dirty="0" smtClean="0"/>
              <a:t>Explain counseling approaches to clients/patients with STI</a:t>
            </a:r>
          </a:p>
          <a:p>
            <a:r>
              <a:rPr lang="en-US" dirty="0" smtClean="0"/>
              <a:t>Discuss community mobilization</a:t>
            </a:r>
            <a:endParaRPr lang="en-GB"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a:t>
            </a:fld>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buFont typeface="Wingdings" pitchFamily="2" charset="2"/>
              <a:buChar char="q"/>
            </a:pPr>
            <a:r>
              <a:rPr lang="en-GB" sz="3200" b="1" dirty="0" smtClean="0"/>
              <a:t> Mother to child transmission (</a:t>
            </a:r>
            <a:r>
              <a:rPr lang="en-GB" sz="3200" dirty="0" smtClean="0"/>
              <a:t>13 to 40%)</a:t>
            </a:r>
            <a:endParaRPr lang="en-GB" sz="3200" b="1" dirty="0"/>
          </a:p>
        </p:txBody>
      </p:sp>
      <p:sp>
        <p:nvSpPr>
          <p:cNvPr id="3" name="Content Placeholder 2"/>
          <p:cNvSpPr>
            <a:spLocks noGrp="1"/>
          </p:cNvSpPr>
          <p:nvPr>
            <p:ph idx="1"/>
          </p:nvPr>
        </p:nvSpPr>
        <p:spPr>
          <a:xfrm>
            <a:off x="457200" y="1371600"/>
            <a:ext cx="8382000" cy="5029200"/>
          </a:xfrm>
        </p:spPr>
        <p:txBody>
          <a:bodyPr/>
          <a:lstStyle/>
          <a:p>
            <a:r>
              <a:rPr lang="en-GB" dirty="0" smtClean="0"/>
              <a:t>During pregnancy for HIV and syphils </a:t>
            </a:r>
          </a:p>
          <a:p>
            <a:r>
              <a:rPr lang="en-GB" dirty="0" smtClean="0"/>
              <a:t>During delivery i.e gonorrhoea, HIV, Herpes simplex virus, and Chlamydia</a:t>
            </a:r>
          </a:p>
          <a:p>
            <a:r>
              <a:rPr lang="en-GB" dirty="0" smtClean="0"/>
              <a:t>After birth HIV</a:t>
            </a:r>
          </a:p>
          <a:p>
            <a:pPr>
              <a:buFont typeface="Wingdings" pitchFamily="2" charset="2"/>
              <a:buChar char="q"/>
            </a:pPr>
            <a:r>
              <a:rPr lang="en-GB" b="1" dirty="0" smtClean="0"/>
              <a:t> Non sexual behaviours</a:t>
            </a:r>
          </a:p>
          <a:p>
            <a:r>
              <a:rPr lang="en-GB" dirty="0" smtClean="0"/>
              <a:t>Tattooing </a:t>
            </a:r>
          </a:p>
          <a:p>
            <a:r>
              <a:rPr lang="en-GB" dirty="0" smtClean="0"/>
              <a:t>Traditional circumcision</a:t>
            </a:r>
          </a:p>
          <a:p>
            <a:r>
              <a:rPr lang="en-GB" dirty="0" smtClean="0"/>
              <a:t>Traditional delivery with unsterile equipments</a:t>
            </a:r>
            <a:endParaRPr lang="en-GB"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30</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pPr algn="l">
              <a:buFont typeface="Wingdings" pitchFamily="2" charset="2"/>
              <a:buChar char="q"/>
            </a:pPr>
            <a:r>
              <a:rPr lang="en-GB" sz="3200" dirty="0" smtClean="0"/>
              <a:t> Intravenous (IV) Drug Use (5 – 10% )</a:t>
            </a:r>
            <a:endParaRPr lang="en-GB" sz="3200" dirty="0"/>
          </a:p>
        </p:txBody>
      </p:sp>
      <p:sp>
        <p:nvSpPr>
          <p:cNvPr id="3" name="Content Placeholder 2"/>
          <p:cNvSpPr>
            <a:spLocks noGrp="1"/>
          </p:cNvSpPr>
          <p:nvPr>
            <p:ph idx="1"/>
          </p:nvPr>
        </p:nvSpPr>
        <p:spPr>
          <a:xfrm>
            <a:off x="457200" y="990600"/>
            <a:ext cx="8229600" cy="5135563"/>
          </a:xfrm>
        </p:spPr>
        <p:txBody>
          <a:bodyPr/>
          <a:lstStyle/>
          <a:p>
            <a:pPr>
              <a:buFont typeface="Wingdings" pitchFamily="2" charset="2"/>
              <a:buChar char="q"/>
            </a:pPr>
            <a:r>
              <a:rPr lang="en-GB" dirty="0" smtClean="0"/>
              <a:t> Occupational Exposure to HIV infected Material/specimens</a:t>
            </a:r>
          </a:p>
          <a:p>
            <a:pPr>
              <a:buFont typeface="Wingdings" pitchFamily="2" charset="2"/>
              <a:buChar char="q"/>
            </a:pPr>
            <a:endParaRPr lang="en-GB"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31</a:t>
            </a:fld>
            <a:endParaRPr lang="en-US" dirty="0"/>
          </a:p>
        </p:txBody>
      </p:sp>
      <p:pic>
        <p:nvPicPr>
          <p:cNvPr id="5" name="irc_mi" descr="http://www.gbo.com/documents/nadelstichverletzungen.jpg">
            <a:hlinkClick r:id="rId2"/>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2404240"/>
            <a:ext cx="8305800" cy="422516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xmlns:dsp="http://schemas.microsoft.com/office/drawing/2008/diagram" xmlns:dgm="http://schemas.openxmlformats.org/drawingml/2006/diagram" xmlns:m="http://schemas.openxmlformats.org/officeDocument/2006/math">
  <p:cSld>
    <p:spTree>
      <p:nvGrpSpPr>
        <p:cNvPr id="1" name=""/>
        <p:cNvGrpSpPr/>
        <p:nvPr/>
      </p:nvGrpSpPr>
      <p:grpSpPr>
        <a:xfrm>
          <a:off x="0" y="0"/>
          <a:ext cx="0" cy="0"/>
          <a:chOff x="0" y="0"/>
          <a:chExt cy="0" cx="0"/>
        </a:xfrm>
      </p:grpSpPr>
      <p:sp>
        <p:nvSpPr>
          <p:cNvPr id="2" name="Title 1"/>
          <p:cNvSpPr>
            <a:spLocks noGrp="1"/>
          </p:cNvSpPr>
          <p:nvPr>
            <p:ph type="title"/>
          </p:nvPr>
        </p:nvSpPr>
        <p:spPr>
          <a:xfrm>
            <a:off x="457200" y="0"/>
            <a:ext cx="8229600" cy="914400"/>
          </a:xfrm>
        </p:spPr>
        <p:txBody>
          <a:bodyPr>
            <a:noAutofit/>
          </a:bodyPr>
          <a:lstStyle/>
          <a:p>
            <a:pPr algn="l"/>
            <a:r>
              <a:rPr lang="en-GB" sz="2800" dirty="0" smtClean="0" b="1"/>
              <a:t>Association Between HIV/AIDS and STI/RTI (assign)</a:t>
            </a:r>
            <a:endParaRPr lang="en-GB" sz="2800" dirty="0"/>
          </a:p>
        </p:txBody>
      </p:sp>
      <p:sp>
        <p:nvSpPr>
          <p:cNvPr id="3" name="Content Placeholder 2"/>
          <p:cNvSpPr>
            <a:spLocks noGrp="1"/>
          </p:cNvSpPr>
          <p:nvPr>
            <p:ph idx="1"/>
          </p:nvPr>
        </p:nvSpPr>
        <p:spPr>
          <a:xfrm>
            <a:off x="228600" y="990600"/>
            <a:ext cx="8761095" cy="5640705"/>
          </a:xfrm>
        </p:spPr>
        <p:txBody>
          <a:bodyPr>
            <a:normAutofit fontScale="92500"/>
          </a:bodyPr>
          <a:lstStyle/>
          <a:p>
            <a:pPr>
              <a:lnSpc>
                <a:spcPct val="150000"/>
              </a:lnSpc>
            </a:pPr>
            <a:r>
              <a:rPr lang="en-GB" dirty="0" smtClean="0"/>
              <a:t>STI primarily disrupt the integrity of the skin/mucosal barrier, enabling HIV easy access to the body. </a:t>
            </a:r>
          </a:p>
          <a:p>
            <a:pPr>
              <a:lnSpc>
                <a:spcPct val="150000"/>
              </a:lnSpc>
            </a:pPr>
            <a:r>
              <a:rPr lang="en-GB" dirty="0" smtClean="0"/>
              <a:t>The presence of genital ulcers is known to increase the risk of HIV transmission by 10 to 100 times. </a:t>
            </a:r>
          </a:p>
          <a:p>
            <a:pPr>
              <a:lnSpc>
                <a:spcPct val="150000"/>
              </a:lnSpc>
            </a:pPr>
            <a:r>
              <a:rPr lang="en-GB" dirty="0" smtClean="0"/>
              <a:t>STIs that primarily cause inflammation, such as gonorrhoea, trichomoniasis, and Chlamydia, weaken the skin barrier to HIV. </a:t>
            </a:r>
          </a:p>
          <a:p>
            <a:endParaRPr lang="en-GB" dirty="0"/>
          </a:p>
        </p:txBody>
      </p:sp>
      <p:sp>
        <p:nvSpPr>
          <p:cNvPr id="4" name="Slide Number Placeholder 3"/>
          <p:cNvSpPr>
            <a:spLocks noGrp="1"/>
          </p:cNvSpPr>
          <p:nvPr>
            <p:ph type="sldNum" sz="quarter" idx="12"/>
          </p:nvPr>
        </p:nvSpPr>
        <p:spPr/>
        <p:txBody>
          <a:bodyPr/>
          <a:lstStyle/>
          <a:p>
            <a:fld type="slidenum" id="{B6F15528-21DE-4FAA-801E-634DDDAF4B2B}">
              <a:rPr lang="en-US" smtClean="0"/>
              <a:pPr/>
              <a:t>32</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nodeType="clickEffect" fill="hold" presetID="2" presetClass="entr" presetSubtype="4" grpId="0">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nodeType="clickEffect" fill="hold" presetID="2" presetClass="entr" presetSubtype="4" grpId="0">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nodeType="clickEffect" fill="hold" presetID="2" presetClass="entr" presetSubtype="4" grpId="0">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Ct association </a:t>
            </a:r>
            <a:endParaRPr lang="en-GB" b="1" dirty="0"/>
          </a:p>
        </p:txBody>
      </p:sp>
      <p:sp>
        <p:nvSpPr>
          <p:cNvPr id="3" name="Content Placeholder 2"/>
          <p:cNvSpPr>
            <a:spLocks noGrp="1"/>
          </p:cNvSpPr>
          <p:nvPr>
            <p:ph idx="1"/>
          </p:nvPr>
        </p:nvSpPr>
        <p:spPr>
          <a:xfrm>
            <a:off x="228600" y="1600200"/>
            <a:ext cx="8686800" cy="5029200"/>
          </a:xfrm>
        </p:spPr>
        <p:txBody>
          <a:bodyPr/>
          <a:lstStyle/>
          <a:p>
            <a:r>
              <a:rPr lang="en-GB" dirty="0" smtClean="0"/>
              <a:t>Increased viral shedding has been reported in genital fluids of patients with STI/RTI.</a:t>
            </a:r>
          </a:p>
          <a:p>
            <a:endParaRPr lang="en-GB" dirty="0" smtClean="0"/>
          </a:p>
          <a:p>
            <a:r>
              <a:rPr lang="en-GB" dirty="0" smtClean="0"/>
              <a:t>STI/RTI treatment has been demonstrated to significantly reduce HIV viral shedding.</a:t>
            </a:r>
          </a:p>
          <a:p>
            <a:endParaRPr lang="en-GB"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33</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t>HIV infection affects STIs through:</a:t>
            </a:r>
            <a:endParaRPr lang="en-GB" b="1" dirty="0"/>
          </a:p>
        </p:txBody>
      </p:sp>
      <p:sp>
        <p:nvSpPr>
          <p:cNvPr id="3" name="Content Placeholder 2"/>
          <p:cNvSpPr>
            <a:spLocks noGrp="1"/>
          </p:cNvSpPr>
          <p:nvPr>
            <p:ph idx="1"/>
          </p:nvPr>
        </p:nvSpPr>
        <p:spPr>
          <a:xfrm>
            <a:off x="228600" y="1600200"/>
            <a:ext cx="8686800" cy="4953000"/>
          </a:xfrm>
        </p:spPr>
        <p:txBody>
          <a:bodyPr>
            <a:normAutofit/>
          </a:bodyPr>
          <a:lstStyle/>
          <a:p>
            <a:r>
              <a:rPr lang="en-GB" dirty="0" smtClean="0"/>
              <a:t>HIV alters the response of STIs pathogens to antibiotics. This has been reported for chancroid and syphilis.</a:t>
            </a:r>
          </a:p>
          <a:p>
            <a:r>
              <a:rPr lang="en-GB" dirty="0" smtClean="0"/>
              <a:t>HIV alters the clinical appearance and natural history of STI/RTI as in genital herpes and syphilis. </a:t>
            </a:r>
          </a:p>
          <a:p>
            <a:r>
              <a:rPr lang="en-GB" dirty="0" smtClean="0"/>
              <a:t>HIV-infected individuals have increased susceptibility to STI/RTI.</a:t>
            </a:r>
          </a:p>
          <a:p>
            <a:endParaRPr lang="en-GB"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34</a:t>
            </a:fld>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29600" cy="685800"/>
          </a:xfrm>
        </p:spPr>
        <p:txBody>
          <a:bodyPr>
            <a:normAutofit fontScale="90000"/>
          </a:bodyPr>
          <a:lstStyle/>
          <a:p>
            <a:r>
              <a:rPr lang="en-GB" dirty="0" smtClean="0"/>
              <a:t>Ct </a:t>
            </a:r>
            <a:endParaRPr lang="en-GB" dirty="0"/>
          </a:p>
        </p:txBody>
      </p:sp>
      <p:sp>
        <p:nvSpPr>
          <p:cNvPr id="3" name="Content Placeholder 2"/>
          <p:cNvSpPr>
            <a:spLocks noGrp="1"/>
          </p:cNvSpPr>
          <p:nvPr>
            <p:ph idx="1"/>
          </p:nvPr>
        </p:nvSpPr>
        <p:spPr>
          <a:xfrm>
            <a:off x="152400" y="1143000"/>
            <a:ext cx="8763000" cy="4983163"/>
          </a:xfrm>
        </p:spPr>
        <p:txBody>
          <a:bodyPr>
            <a:normAutofit fontScale="92500" lnSpcReduction="10000"/>
          </a:bodyPr>
          <a:lstStyle/>
          <a:p>
            <a:pPr>
              <a:lnSpc>
                <a:spcPct val="150000"/>
              </a:lnSpc>
            </a:pPr>
            <a:r>
              <a:rPr lang="en-GB" dirty="0" smtClean="0"/>
              <a:t>Number of sexual partners and high risk partner selection, and are associated with increased heterosexual HIV transmission.</a:t>
            </a:r>
          </a:p>
          <a:p>
            <a:pPr>
              <a:lnSpc>
                <a:spcPct val="150000"/>
              </a:lnSpc>
            </a:pPr>
            <a:endParaRPr lang="en-GB" dirty="0" smtClean="0"/>
          </a:p>
          <a:p>
            <a:pPr>
              <a:lnSpc>
                <a:spcPct val="150000"/>
              </a:lnSpc>
            </a:pPr>
            <a:r>
              <a:rPr lang="en-GB" dirty="0" smtClean="0"/>
              <a:t>Due to this epidemiological synergy, STI/RTI control is considered a key strategy in the primary prevention of HIV transmission. </a:t>
            </a:r>
          </a:p>
          <a:p>
            <a:endParaRPr lang="en-GB"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35</a:t>
            </a:fld>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667000"/>
            <a:ext cx="8229600" cy="1143000"/>
          </a:xfrm>
        </p:spPr>
        <p:txBody>
          <a:bodyPr/>
          <a:lstStyle/>
          <a:p>
            <a:r>
              <a:rPr lang="en-GB" b="1" dirty="0" smtClean="0"/>
              <a:t>STIs/RTI MANAGEMENT</a:t>
            </a:r>
            <a:endParaRPr lang="en-GB"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36</a:t>
            </a:fld>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Autofit/>
          </a:bodyPr>
          <a:lstStyle/>
          <a:p>
            <a:pPr algn="l"/>
            <a:r>
              <a:rPr lang="en-GB" sz="3200" b="1" dirty="0" smtClean="0"/>
              <a:t>Syndromic Approach to STI</a:t>
            </a:r>
            <a:endParaRPr lang="en-GB" sz="3200" b="1" dirty="0"/>
          </a:p>
        </p:txBody>
      </p:sp>
      <p:sp>
        <p:nvSpPr>
          <p:cNvPr id="3" name="Content Placeholder 2"/>
          <p:cNvSpPr>
            <a:spLocks noGrp="1"/>
          </p:cNvSpPr>
          <p:nvPr>
            <p:ph idx="1"/>
          </p:nvPr>
        </p:nvSpPr>
        <p:spPr>
          <a:xfrm>
            <a:off x="228600" y="1143000"/>
            <a:ext cx="8686800" cy="5486400"/>
          </a:xfrm>
        </p:spPr>
        <p:txBody>
          <a:bodyPr>
            <a:normAutofit/>
          </a:bodyPr>
          <a:lstStyle/>
          <a:p>
            <a:pPr>
              <a:lnSpc>
                <a:spcPct val="150000"/>
              </a:lnSpc>
            </a:pPr>
            <a:r>
              <a:rPr lang="en-GB" dirty="0" smtClean="0"/>
              <a:t>STI syndromes refer to a group of consistent symptoms and/or easily recognizable signs caused by two or more STI/RTI agents. </a:t>
            </a:r>
          </a:p>
          <a:p>
            <a:pPr>
              <a:lnSpc>
                <a:spcPct val="150000"/>
              </a:lnSpc>
            </a:pPr>
            <a:r>
              <a:rPr lang="en-GB" dirty="0" smtClean="0"/>
              <a:t>Diagnosis is based on identification of a group of consistent symptoms and easily recognized signs (syndromes).</a:t>
            </a:r>
          </a:p>
          <a:p>
            <a:endParaRPr lang="en-GB"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37</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GB" dirty="0" smtClean="0"/>
              <a:t>Ct </a:t>
            </a:r>
            <a:endParaRPr lang="en-GB" dirty="0"/>
          </a:p>
        </p:txBody>
      </p:sp>
      <p:sp>
        <p:nvSpPr>
          <p:cNvPr id="3" name="Content Placeholder 2"/>
          <p:cNvSpPr>
            <a:spLocks noGrp="1"/>
          </p:cNvSpPr>
          <p:nvPr>
            <p:ph idx="1"/>
          </p:nvPr>
        </p:nvSpPr>
        <p:spPr>
          <a:xfrm>
            <a:off x="228600" y="990600"/>
            <a:ext cx="8763000" cy="5486400"/>
          </a:xfrm>
        </p:spPr>
        <p:txBody>
          <a:bodyPr/>
          <a:lstStyle/>
          <a:p>
            <a:r>
              <a:rPr lang="en-GB" dirty="0" smtClean="0"/>
              <a:t>The provision of treatment deals with the majority or most serious organisms responsible for producing the syndrome, rather than for specific STI/RTI.</a:t>
            </a:r>
          </a:p>
          <a:p>
            <a:endParaRPr lang="en-GB" dirty="0" smtClean="0"/>
          </a:p>
          <a:p>
            <a:r>
              <a:rPr lang="en-GB" dirty="0" smtClean="0"/>
              <a:t>Syndromic case management is ideal in settings where facilities for laboratory diagnosis to support aetiological diagnosis are lacking.</a:t>
            </a:r>
          </a:p>
          <a:p>
            <a:endParaRPr lang="en-GB"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38</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pPr algn="l"/>
            <a:r>
              <a:rPr lang="en-GB" b="1" dirty="0" smtClean="0"/>
              <a:t>Rationale for Syndromic Approach </a:t>
            </a:r>
            <a:endParaRPr lang="en-GB" dirty="0"/>
          </a:p>
        </p:txBody>
      </p:sp>
      <p:sp>
        <p:nvSpPr>
          <p:cNvPr id="3" name="Content Placeholder 2"/>
          <p:cNvSpPr>
            <a:spLocks noGrp="1"/>
          </p:cNvSpPr>
          <p:nvPr>
            <p:ph idx="1"/>
          </p:nvPr>
        </p:nvSpPr>
        <p:spPr>
          <a:xfrm>
            <a:off x="228600" y="1524000"/>
            <a:ext cx="8686800" cy="4953000"/>
          </a:xfrm>
        </p:spPr>
        <p:txBody>
          <a:bodyPr/>
          <a:lstStyle/>
          <a:p>
            <a:pPr>
              <a:buNone/>
            </a:pPr>
            <a:r>
              <a:rPr lang="en-GB" dirty="0" smtClean="0"/>
              <a:t>Traditionally, health care providers rely on two approaches to diagnose STI</a:t>
            </a:r>
          </a:p>
          <a:p>
            <a:endParaRPr lang="en-GB" dirty="0" smtClean="0"/>
          </a:p>
          <a:p>
            <a:pPr marL="514350" indent="-514350">
              <a:buFont typeface="+mj-lt"/>
              <a:buAutoNum type="arabicPeriod"/>
            </a:pPr>
            <a:r>
              <a:rPr lang="en-GB" dirty="0" smtClean="0"/>
              <a:t>Aetiological Diagnosis</a:t>
            </a:r>
          </a:p>
          <a:p>
            <a:pPr marL="514350" indent="-514350">
              <a:buFont typeface="+mj-lt"/>
              <a:buAutoNum type="arabicPeriod"/>
            </a:pPr>
            <a:r>
              <a:rPr lang="en-GB" dirty="0" smtClean="0"/>
              <a:t>Clinical Diagnosis</a:t>
            </a:r>
            <a:endParaRPr lang="en-GB"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39</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GB" dirty="0" smtClean="0"/>
              <a:t>Introduction </a:t>
            </a:r>
            <a:endParaRPr lang="en-GB" dirty="0"/>
          </a:p>
        </p:txBody>
      </p:sp>
      <p:sp>
        <p:nvSpPr>
          <p:cNvPr id="3" name="Content Placeholder 2"/>
          <p:cNvSpPr>
            <a:spLocks noGrp="1"/>
          </p:cNvSpPr>
          <p:nvPr>
            <p:ph idx="1"/>
          </p:nvPr>
        </p:nvSpPr>
        <p:spPr>
          <a:xfrm>
            <a:off x="304800" y="838200"/>
            <a:ext cx="8610600" cy="5638800"/>
          </a:xfrm>
        </p:spPr>
        <p:txBody>
          <a:bodyPr>
            <a:normAutofit fontScale="92500" lnSpcReduction="10000"/>
          </a:bodyPr>
          <a:lstStyle/>
          <a:p>
            <a:pPr>
              <a:lnSpc>
                <a:spcPct val="150000"/>
              </a:lnSpc>
            </a:pPr>
            <a:r>
              <a:rPr lang="en-GB" dirty="0" smtClean="0"/>
              <a:t>The term sexually transmitted infections (STIs) is used to refer to a variety of clinical syndromes caused by pathogens that can be acquired and transmitted through sexual activity. </a:t>
            </a:r>
          </a:p>
          <a:p>
            <a:pPr>
              <a:lnSpc>
                <a:spcPct val="150000"/>
              </a:lnSpc>
            </a:pPr>
            <a:r>
              <a:rPr lang="en-GB" dirty="0" smtClean="0"/>
              <a:t>STIs are a major global cause of acute illness, infertility, long-term disability and death with serious medical and psychological consequences of millions of men, women and infants.</a:t>
            </a:r>
            <a:endParaRPr lang="en-GB"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a:t>
            </a:fld>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715962"/>
          </a:xfrm>
        </p:spPr>
        <p:txBody>
          <a:bodyPr>
            <a:normAutofit fontScale="90000"/>
          </a:bodyPr>
          <a:lstStyle/>
          <a:p>
            <a:pPr algn="l"/>
            <a:r>
              <a:rPr lang="en-GB" b="1" dirty="0" smtClean="0"/>
              <a:t>Aetiological Diagnosis</a:t>
            </a:r>
            <a:r>
              <a:rPr lang="en-GB" dirty="0" smtClean="0"/>
              <a:t/>
            </a:r>
            <a:br>
              <a:rPr lang="en-GB" dirty="0" smtClean="0"/>
            </a:br>
            <a:endParaRPr lang="en-GB" dirty="0"/>
          </a:p>
        </p:txBody>
      </p:sp>
      <p:sp>
        <p:nvSpPr>
          <p:cNvPr id="3" name="Content Placeholder 2"/>
          <p:cNvSpPr>
            <a:spLocks noGrp="1"/>
          </p:cNvSpPr>
          <p:nvPr>
            <p:ph idx="1"/>
          </p:nvPr>
        </p:nvSpPr>
        <p:spPr>
          <a:xfrm>
            <a:off x="457200" y="1066800"/>
            <a:ext cx="8458200" cy="5486400"/>
          </a:xfrm>
        </p:spPr>
        <p:txBody>
          <a:bodyPr/>
          <a:lstStyle/>
          <a:p>
            <a:r>
              <a:rPr lang="en-GB" dirty="0" smtClean="0"/>
              <a:t>Identifying the organism causing the symptoms through laboratory tests. This is not only expensive and manpower intensive, but also time consuming</a:t>
            </a:r>
          </a:p>
          <a:p>
            <a:pPr>
              <a:buNone/>
            </a:pPr>
            <a:endParaRPr lang="en-GB" sz="3600" b="1" dirty="0" smtClean="0"/>
          </a:p>
          <a:p>
            <a:pPr>
              <a:buNone/>
            </a:pPr>
            <a:r>
              <a:rPr lang="en-GB" sz="3600" b="1" dirty="0" smtClean="0"/>
              <a:t>Clinical Diagnosis</a:t>
            </a:r>
          </a:p>
          <a:p>
            <a:r>
              <a:rPr lang="en-GB" dirty="0" smtClean="0"/>
              <a:t>Identifying the STI based on clinical experience. However, even experienced STI/RTI service providers often make wrong diagnoses.</a:t>
            </a:r>
            <a:endParaRPr lang="en-GB"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40</a:t>
            </a:fld>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pPr algn="l"/>
            <a:r>
              <a:rPr lang="en-GB" sz="3600" b="1" dirty="0" smtClean="0"/>
              <a:t>Challenges with Aetiological Approach </a:t>
            </a:r>
            <a:endParaRPr lang="en-GB" sz="3600" dirty="0"/>
          </a:p>
        </p:txBody>
      </p:sp>
      <p:sp>
        <p:nvSpPr>
          <p:cNvPr id="3" name="Content Placeholder 2"/>
          <p:cNvSpPr>
            <a:spLocks noGrp="1"/>
          </p:cNvSpPr>
          <p:nvPr>
            <p:ph idx="1"/>
          </p:nvPr>
        </p:nvSpPr>
        <p:spPr>
          <a:xfrm>
            <a:off x="457200" y="1143000"/>
            <a:ext cx="8382000" cy="5334000"/>
          </a:xfrm>
        </p:spPr>
        <p:txBody>
          <a:bodyPr>
            <a:normAutofit/>
          </a:bodyPr>
          <a:lstStyle/>
          <a:p>
            <a:r>
              <a:rPr lang="en-GB" dirty="0" smtClean="0"/>
              <a:t>In most health care settings in Kenya, health care providers lack time and equipment to diagnose STI through laboratory tests. </a:t>
            </a:r>
          </a:p>
          <a:p>
            <a:endParaRPr lang="en-GB" dirty="0" smtClean="0"/>
          </a:p>
          <a:p>
            <a:r>
              <a:rPr lang="en-GB" dirty="0" smtClean="0"/>
              <a:t>The reliability of test results in most settings is affected by the sensitivity and specificity of the available STI tests and competence of the laboratory staff. </a:t>
            </a:r>
          </a:p>
          <a:p>
            <a:endParaRPr lang="en-GB"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41</a:t>
            </a:fld>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381000"/>
          </a:xfrm>
        </p:spPr>
        <p:txBody>
          <a:bodyPr>
            <a:normAutofit fontScale="90000"/>
          </a:bodyPr>
          <a:lstStyle/>
          <a:p>
            <a:r>
              <a:rPr lang="en-GB" dirty="0" smtClean="0"/>
              <a:t>Ct </a:t>
            </a:r>
            <a:endParaRPr lang="en-GB" dirty="0"/>
          </a:p>
        </p:txBody>
      </p:sp>
      <p:sp>
        <p:nvSpPr>
          <p:cNvPr id="3" name="Content Placeholder 2"/>
          <p:cNvSpPr>
            <a:spLocks noGrp="1"/>
          </p:cNvSpPr>
          <p:nvPr>
            <p:ph idx="1"/>
          </p:nvPr>
        </p:nvSpPr>
        <p:spPr>
          <a:xfrm>
            <a:off x="457200" y="685800"/>
            <a:ext cx="8458200" cy="5943600"/>
          </a:xfrm>
        </p:spPr>
        <p:txBody>
          <a:bodyPr>
            <a:normAutofit lnSpcReduction="10000"/>
          </a:bodyPr>
          <a:lstStyle/>
          <a:p>
            <a:r>
              <a:rPr lang="en-GB" dirty="0" smtClean="0"/>
              <a:t>Use of laboratories is time consuming for patients and clinicians. It is common for many patients not to return for test results, so the opportunity to treat them is lost. </a:t>
            </a:r>
          </a:p>
          <a:p>
            <a:endParaRPr lang="en-GB" dirty="0" smtClean="0"/>
          </a:p>
          <a:p>
            <a:r>
              <a:rPr lang="en-GB" dirty="0" smtClean="0"/>
              <a:t>Many health workers often diagnose STI/RTI based on clinical judgment alone, which in most cases turns out to be wrong. </a:t>
            </a:r>
          </a:p>
          <a:p>
            <a:endParaRPr lang="en-GB" dirty="0" smtClean="0"/>
          </a:p>
          <a:p>
            <a:r>
              <a:rPr lang="en-GB" dirty="0" smtClean="0"/>
              <a:t>Mixed infections with STI agents that produce similar signs and symptoms are common and may be missed with clinical approach.</a:t>
            </a:r>
          </a:p>
          <a:p>
            <a:endParaRPr lang="en-GB"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42</a:t>
            </a:fld>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pPr algn="l"/>
            <a:r>
              <a:rPr lang="en-GB" sz="3600" b="1" dirty="0" smtClean="0"/>
              <a:t>Advantages of the Syndromic Approach</a:t>
            </a:r>
            <a:endParaRPr lang="en-GB" sz="3600" dirty="0"/>
          </a:p>
        </p:txBody>
      </p:sp>
      <p:sp>
        <p:nvSpPr>
          <p:cNvPr id="3" name="Content Placeholder 2"/>
          <p:cNvSpPr>
            <a:spLocks noGrp="1"/>
          </p:cNvSpPr>
          <p:nvPr>
            <p:ph idx="1"/>
          </p:nvPr>
        </p:nvSpPr>
        <p:spPr>
          <a:xfrm>
            <a:off x="457200" y="1295400"/>
            <a:ext cx="8229600" cy="5257800"/>
          </a:xfrm>
        </p:spPr>
        <p:txBody>
          <a:bodyPr/>
          <a:lstStyle/>
          <a:p>
            <a:r>
              <a:rPr lang="en-GB" dirty="0" smtClean="0"/>
              <a:t>Improved management of STIs</a:t>
            </a:r>
          </a:p>
          <a:p>
            <a:endParaRPr lang="en-GB" dirty="0" smtClean="0"/>
          </a:p>
          <a:p>
            <a:r>
              <a:rPr lang="en-GB" dirty="0" smtClean="0"/>
              <a:t>Easy for primary health care workers to learn and apply </a:t>
            </a:r>
          </a:p>
          <a:p>
            <a:endParaRPr lang="en-GB" dirty="0" smtClean="0"/>
          </a:p>
          <a:p>
            <a:r>
              <a:rPr lang="en-GB" dirty="0" smtClean="0"/>
              <a:t>Enables treatment of symptomatic patients in one visit without being referred for laboratory tests, which may not be available the same day, necessitating a return visit</a:t>
            </a:r>
          </a:p>
          <a:p>
            <a:endParaRPr lang="en-GB"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43</a:t>
            </a:fld>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GB" dirty="0" smtClean="0"/>
              <a:t>Ct </a:t>
            </a:r>
            <a:endParaRPr lang="en-GB" dirty="0"/>
          </a:p>
        </p:txBody>
      </p:sp>
      <p:sp>
        <p:nvSpPr>
          <p:cNvPr id="3" name="Content Placeholder 2"/>
          <p:cNvSpPr>
            <a:spLocks noGrp="1"/>
          </p:cNvSpPr>
          <p:nvPr>
            <p:ph idx="1"/>
          </p:nvPr>
        </p:nvSpPr>
        <p:spPr>
          <a:xfrm>
            <a:off x="457200" y="1219200"/>
            <a:ext cx="8229600" cy="4906963"/>
          </a:xfrm>
        </p:spPr>
        <p:txBody>
          <a:bodyPr/>
          <a:lstStyle/>
          <a:p>
            <a:r>
              <a:rPr lang="en-GB" sz="3800" dirty="0" smtClean="0"/>
              <a:t>Enables treatment for STI/RTI to be provided even in peripheral health units</a:t>
            </a:r>
          </a:p>
          <a:p>
            <a:r>
              <a:rPr lang="en-GB" sz="3800" dirty="0" smtClean="0"/>
              <a:t>Referrals are limited to complicated cases</a:t>
            </a:r>
          </a:p>
          <a:p>
            <a:r>
              <a:rPr lang="en-GB" sz="3800" dirty="0" smtClean="0"/>
              <a:t>Economical, timely</a:t>
            </a:r>
          </a:p>
          <a:p>
            <a:r>
              <a:rPr lang="en-GB" sz="3800" dirty="0" smtClean="0"/>
              <a:t>Allows for bulk drug purchasing</a:t>
            </a:r>
          </a:p>
          <a:p>
            <a:endParaRPr lang="en-GB"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44</a:t>
            </a:fld>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r>
              <a:rPr lang="en-GB" b="1" dirty="0" smtClean="0"/>
              <a:t>Common STI/RTI Syndromes</a:t>
            </a:r>
            <a:r>
              <a:rPr lang="en-GB" dirty="0" smtClean="0"/>
              <a:t/>
            </a:r>
            <a:br>
              <a:rPr lang="en-GB" dirty="0" smtClean="0"/>
            </a:br>
            <a:endParaRPr lang="en-GB" dirty="0"/>
          </a:p>
        </p:txBody>
      </p:sp>
      <p:sp>
        <p:nvSpPr>
          <p:cNvPr id="3" name="Content Placeholder 2"/>
          <p:cNvSpPr>
            <a:spLocks noGrp="1"/>
          </p:cNvSpPr>
          <p:nvPr>
            <p:ph idx="1"/>
          </p:nvPr>
        </p:nvSpPr>
        <p:spPr>
          <a:xfrm>
            <a:off x="457200" y="1295400"/>
            <a:ext cx="8229600" cy="4830763"/>
          </a:xfrm>
        </p:spPr>
        <p:txBody>
          <a:bodyPr/>
          <a:lstStyle/>
          <a:p>
            <a:pPr marL="514350" indent="-514350">
              <a:buFont typeface="+mj-lt"/>
              <a:buAutoNum type="arabicPeriod"/>
            </a:pPr>
            <a:r>
              <a:rPr lang="en-GB" sz="3600" dirty="0" smtClean="0"/>
              <a:t>Urethral discharge</a:t>
            </a:r>
          </a:p>
          <a:p>
            <a:pPr marL="514350" indent="-514350">
              <a:buFont typeface="+mj-lt"/>
              <a:buAutoNum type="arabicPeriod"/>
            </a:pPr>
            <a:r>
              <a:rPr lang="en-GB" sz="3600" dirty="0" smtClean="0"/>
              <a:t>Genital ulcer disease (GUD)</a:t>
            </a:r>
          </a:p>
          <a:p>
            <a:pPr marL="514350" indent="-514350">
              <a:buFont typeface="+mj-lt"/>
              <a:buAutoNum type="arabicPeriod"/>
            </a:pPr>
            <a:r>
              <a:rPr lang="en-GB" sz="3600" dirty="0" smtClean="0"/>
              <a:t>Lower abdominal pain </a:t>
            </a:r>
          </a:p>
          <a:p>
            <a:pPr marL="514350" indent="-514350">
              <a:buFont typeface="+mj-lt"/>
              <a:buAutoNum type="arabicPeriod"/>
            </a:pPr>
            <a:r>
              <a:rPr lang="en-GB" sz="3600" dirty="0" smtClean="0"/>
              <a:t>Abnormal vaginal discharge</a:t>
            </a:r>
          </a:p>
          <a:p>
            <a:pPr marL="514350" indent="-514350">
              <a:buFont typeface="+mj-lt"/>
              <a:buAutoNum type="arabicPeriod"/>
            </a:pPr>
            <a:r>
              <a:rPr lang="en-GB" sz="3600" dirty="0" smtClean="0"/>
              <a:t>Ophthalmia neonatorum</a:t>
            </a:r>
          </a:p>
          <a:p>
            <a:endParaRPr lang="en-GB"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45</a:t>
            </a:fld>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Categories of STIs</a:t>
            </a:r>
            <a:endParaRPr lang="en-GB" dirty="0"/>
          </a:p>
        </p:txBody>
      </p:sp>
      <p:sp>
        <p:nvSpPr>
          <p:cNvPr id="3" name="Content Placeholder 2"/>
          <p:cNvSpPr>
            <a:spLocks noGrp="1"/>
          </p:cNvSpPr>
          <p:nvPr>
            <p:ph idx="1"/>
          </p:nvPr>
        </p:nvSpPr>
        <p:spPr/>
        <p:txBody>
          <a:bodyPr/>
          <a:lstStyle/>
          <a:p>
            <a:pPr marL="514350" indent="-514350">
              <a:buFont typeface="+mj-lt"/>
              <a:buAutoNum type="arabicPeriod"/>
            </a:pPr>
            <a:r>
              <a:rPr lang="en-GB" sz="3600" dirty="0" smtClean="0"/>
              <a:t>Bacterial: Syphilis, Gonorrhoea</a:t>
            </a:r>
          </a:p>
          <a:p>
            <a:pPr marL="514350" indent="-514350">
              <a:buFont typeface="+mj-lt"/>
              <a:buAutoNum type="arabicPeriod"/>
            </a:pPr>
            <a:r>
              <a:rPr lang="en-GB" sz="3600" dirty="0" smtClean="0"/>
              <a:t>Fungal: Candidiasis</a:t>
            </a:r>
          </a:p>
          <a:p>
            <a:pPr marL="514350" indent="-514350">
              <a:buFont typeface="+mj-lt"/>
              <a:buAutoNum type="arabicPeriod"/>
            </a:pPr>
            <a:r>
              <a:rPr lang="en-GB" sz="3600" dirty="0" smtClean="0"/>
              <a:t>Protozoa: Chlamydia, Trichomoniasis</a:t>
            </a:r>
          </a:p>
          <a:p>
            <a:pPr marL="514350" indent="-514350">
              <a:buFont typeface="+mj-lt"/>
              <a:buAutoNum type="arabicPeriod"/>
            </a:pPr>
            <a:r>
              <a:rPr lang="en-GB" sz="3600" dirty="0" smtClean="0"/>
              <a:t>Viral: Hepatitis, Genital Herpes Simplex, HIV, Genital Warts</a:t>
            </a:r>
          </a:p>
          <a:p>
            <a:endParaRPr lang="en-GB"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46</a:t>
            </a:fld>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077200" cy="868362"/>
          </a:xfrm>
        </p:spPr>
        <p:txBody>
          <a:bodyPr>
            <a:noAutofit/>
          </a:bodyPr>
          <a:lstStyle/>
          <a:p>
            <a:pPr algn="l"/>
            <a:r>
              <a:rPr lang="en-GB" sz="3600" b="1" dirty="0" smtClean="0"/>
              <a:t>Components of Syndromic STI Case Management</a:t>
            </a:r>
            <a:endParaRPr lang="en-GB" sz="3600" dirty="0"/>
          </a:p>
        </p:txBody>
      </p:sp>
      <p:sp>
        <p:nvSpPr>
          <p:cNvPr id="3" name="Content Placeholder 2"/>
          <p:cNvSpPr>
            <a:spLocks noGrp="1"/>
          </p:cNvSpPr>
          <p:nvPr>
            <p:ph idx="1"/>
          </p:nvPr>
        </p:nvSpPr>
        <p:spPr>
          <a:xfrm>
            <a:off x="228600" y="1905000"/>
            <a:ext cx="8610600" cy="4495800"/>
          </a:xfrm>
        </p:spPr>
        <p:txBody>
          <a:bodyPr/>
          <a:lstStyle/>
          <a:p>
            <a:r>
              <a:rPr lang="en-GB" dirty="0" smtClean="0"/>
              <a:t>Case management of STI/RTI refers to the care of a person with an STI/RTI syndrome.</a:t>
            </a:r>
          </a:p>
          <a:p>
            <a:endParaRPr lang="en-GB" dirty="0" smtClean="0"/>
          </a:p>
          <a:p>
            <a:r>
              <a:rPr lang="en-GB" dirty="0" smtClean="0"/>
              <a:t>The objective of effective STI/RTI case management is to cure the patient, break the chain of transmission, prevent re-infection, and avoid complications. </a:t>
            </a:r>
          </a:p>
          <a:p>
            <a:endParaRPr lang="en-GB"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47</a:t>
            </a:fld>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dirty="0" smtClean="0"/>
              <a:t>STI/RTI case management includes; </a:t>
            </a:r>
            <a:endParaRPr lang="en-GB" dirty="0"/>
          </a:p>
        </p:txBody>
      </p:sp>
      <p:sp>
        <p:nvSpPr>
          <p:cNvPr id="3" name="Content Placeholder 2"/>
          <p:cNvSpPr>
            <a:spLocks noGrp="1"/>
          </p:cNvSpPr>
          <p:nvPr>
            <p:ph idx="1"/>
          </p:nvPr>
        </p:nvSpPr>
        <p:spPr/>
        <p:txBody>
          <a:bodyPr>
            <a:normAutofit/>
          </a:bodyPr>
          <a:lstStyle/>
          <a:p>
            <a:r>
              <a:rPr lang="en-GB" dirty="0" smtClean="0"/>
              <a:t>proper clinical assessment Ct case </a:t>
            </a:r>
            <a:r>
              <a:rPr lang="en-GB" dirty="0" err="1" smtClean="0"/>
              <a:t>mx</a:t>
            </a:r>
            <a:endParaRPr lang="en-GB" dirty="0" smtClean="0"/>
          </a:p>
          <a:p>
            <a:r>
              <a:rPr lang="en-GB" dirty="0" smtClean="0"/>
              <a:t>correct diagnosis</a:t>
            </a:r>
          </a:p>
          <a:p>
            <a:r>
              <a:rPr lang="en-GB" dirty="0" smtClean="0"/>
              <a:t>prescription of appropriate medication</a:t>
            </a:r>
          </a:p>
          <a:p>
            <a:r>
              <a:rPr lang="en-GB" dirty="0" smtClean="0"/>
              <a:t>education about risk reduction</a:t>
            </a:r>
          </a:p>
          <a:p>
            <a:r>
              <a:rPr lang="en-GB" dirty="0" smtClean="0"/>
              <a:t>treatment compliance</a:t>
            </a:r>
          </a:p>
          <a:p>
            <a:r>
              <a:rPr lang="en-GB" dirty="0" smtClean="0"/>
              <a:t>condom use </a:t>
            </a:r>
          </a:p>
          <a:p>
            <a:r>
              <a:rPr lang="en-GB" dirty="0" smtClean="0"/>
              <a:t>partner management</a:t>
            </a:r>
          </a:p>
          <a:p>
            <a:endParaRPr lang="en-GB" dirty="0" smtClean="0"/>
          </a:p>
          <a:p>
            <a:endParaRPr lang="en-GB"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48</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GB" b="1" dirty="0" smtClean="0"/>
              <a:t>Components of STI Case Management</a:t>
            </a:r>
            <a:endParaRPr lang="en-GB" dirty="0"/>
          </a:p>
        </p:txBody>
      </p:sp>
      <p:sp>
        <p:nvSpPr>
          <p:cNvPr id="3" name="Content Placeholder 2"/>
          <p:cNvSpPr>
            <a:spLocks noGrp="1"/>
          </p:cNvSpPr>
          <p:nvPr>
            <p:ph idx="1"/>
          </p:nvPr>
        </p:nvSpPr>
        <p:spPr>
          <a:xfrm>
            <a:off x="457200" y="990600"/>
            <a:ext cx="8229600" cy="5135563"/>
          </a:xfrm>
        </p:spPr>
        <p:txBody>
          <a:bodyPr>
            <a:normAutofit fontScale="92500" lnSpcReduction="20000"/>
          </a:bodyPr>
          <a:lstStyle/>
          <a:p>
            <a:endParaRPr lang="en-GB" dirty="0" smtClean="0"/>
          </a:p>
          <a:p>
            <a:r>
              <a:rPr lang="en-GB" dirty="0" smtClean="0"/>
              <a:t>Clinical assessment based on appropriate history taking </a:t>
            </a:r>
          </a:p>
          <a:p>
            <a:endParaRPr lang="en-GB" dirty="0" smtClean="0"/>
          </a:p>
          <a:p>
            <a:r>
              <a:rPr lang="en-GB" dirty="0" smtClean="0"/>
              <a:t>Physical examination </a:t>
            </a:r>
          </a:p>
          <a:p>
            <a:endParaRPr lang="en-GB" dirty="0" smtClean="0"/>
          </a:p>
          <a:p>
            <a:r>
              <a:rPr lang="en-GB" dirty="0" smtClean="0"/>
              <a:t>Syndromic classification</a:t>
            </a:r>
          </a:p>
          <a:p>
            <a:endParaRPr lang="en-GB" dirty="0" smtClean="0"/>
          </a:p>
          <a:p>
            <a:r>
              <a:rPr lang="en-GB" dirty="0" smtClean="0"/>
              <a:t>Specific Syndromic treatment</a:t>
            </a:r>
          </a:p>
          <a:p>
            <a:endParaRPr lang="en-GB" dirty="0" smtClean="0"/>
          </a:p>
          <a:p>
            <a:r>
              <a:rPr lang="en-GB" dirty="0" smtClean="0"/>
              <a:t>Education/counselling </a:t>
            </a:r>
          </a:p>
          <a:p>
            <a:endParaRPr lang="en-GB"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49</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 calcmode="lin" valueType="num">
                                      <p:cBhvr additive="base">
                                        <p:cTn id="3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Ct </a:t>
            </a:r>
            <a:endParaRPr lang="en-GB" dirty="0"/>
          </a:p>
        </p:txBody>
      </p:sp>
      <p:sp>
        <p:nvSpPr>
          <p:cNvPr id="3" name="Content Placeholder 2"/>
          <p:cNvSpPr>
            <a:spLocks noGrp="1"/>
          </p:cNvSpPr>
          <p:nvPr>
            <p:ph idx="1"/>
          </p:nvPr>
        </p:nvSpPr>
        <p:spPr/>
        <p:txBody>
          <a:bodyPr>
            <a:normAutofit/>
          </a:bodyPr>
          <a:lstStyle/>
          <a:p>
            <a:pPr>
              <a:lnSpc>
                <a:spcPct val="150000"/>
              </a:lnSpc>
            </a:pPr>
            <a:r>
              <a:rPr lang="en-GB" dirty="0" smtClean="0"/>
              <a:t>There are over 30 bacterial, viral and parasitic pathogens  that have been identified to date that can be transmitted sexually</a:t>
            </a:r>
          </a:p>
          <a:p>
            <a:pPr>
              <a:lnSpc>
                <a:spcPct val="150000"/>
              </a:lnSpc>
            </a:pPr>
            <a:r>
              <a:rPr lang="en-GB" dirty="0" smtClean="0"/>
              <a:t>STIs have also been shown to have a link with increased vulnerability to HIV infection.</a:t>
            </a:r>
          </a:p>
          <a:p>
            <a:endParaRPr lang="en-GB"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a:t>
            </a:fld>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pPr algn="l"/>
            <a:r>
              <a:rPr lang="en-GB" b="1" dirty="0" smtClean="0"/>
              <a:t>1. History Taking </a:t>
            </a:r>
            <a:endParaRPr lang="en-GB" dirty="0"/>
          </a:p>
        </p:txBody>
      </p:sp>
      <p:sp>
        <p:nvSpPr>
          <p:cNvPr id="3" name="Content Placeholder 2"/>
          <p:cNvSpPr>
            <a:spLocks noGrp="1"/>
          </p:cNvSpPr>
          <p:nvPr>
            <p:ph idx="1"/>
          </p:nvPr>
        </p:nvSpPr>
        <p:spPr>
          <a:xfrm>
            <a:off x="457200" y="990600"/>
            <a:ext cx="8382000" cy="5562600"/>
          </a:xfrm>
        </p:spPr>
        <p:txBody>
          <a:bodyPr>
            <a:normAutofit/>
          </a:bodyPr>
          <a:lstStyle/>
          <a:p>
            <a:r>
              <a:rPr lang="en-GB" dirty="0" smtClean="0"/>
              <a:t>Name, age, address, sex, marital status, occupation, date of consultation</a:t>
            </a:r>
          </a:p>
          <a:p>
            <a:r>
              <a:rPr lang="en-GB" dirty="0" smtClean="0"/>
              <a:t>Presenting complaint, nature of symptoms and their duration</a:t>
            </a:r>
          </a:p>
          <a:p>
            <a:r>
              <a:rPr lang="en-GB" dirty="0" smtClean="0"/>
              <a:t>History of previous medication for the complaint and duration of treatment</a:t>
            </a:r>
          </a:p>
          <a:p>
            <a:r>
              <a:rPr lang="en-GB" dirty="0" smtClean="0"/>
              <a:t>Previous history of STI/RTI </a:t>
            </a:r>
          </a:p>
          <a:p>
            <a:r>
              <a:rPr lang="en-GB" dirty="0" smtClean="0"/>
              <a:t>Past medical history and treatment for allergies</a:t>
            </a:r>
          </a:p>
          <a:p>
            <a:endParaRPr lang="en-GB"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50</a:t>
            </a:fld>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GB" dirty="0" smtClean="0"/>
              <a:t>Hx taking ct </a:t>
            </a:r>
            <a:endParaRPr lang="en-GB" dirty="0"/>
          </a:p>
        </p:txBody>
      </p:sp>
      <p:sp>
        <p:nvSpPr>
          <p:cNvPr id="3" name="Content Placeholder 2"/>
          <p:cNvSpPr>
            <a:spLocks noGrp="1"/>
          </p:cNvSpPr>
          <p:nvPr>
            <p:ph idx="1"/>
          </p:nvPr>
        </p:nvSpPr>
        <p:spPr>
          <a:xfrm>
            <a:off x="457200" y="990600"/>
            <a:ext cx="8458200" cy="5486400"/>
          </a:xfrm>
        </p:spPr>
        <p:txBody>
          <a:bodyPr>
            <a:normAutofit/>
          </a:bodyPr>
          <a:lstStyle/>
          <a:p>
            <a:r>
              <a:rPr lang="en-GB" dirty="0" smtClean="0"/>
              <a:t>Recent sexual partners: </a:t>
            </a:r>
          </a:p>
          <a:p>
            <a:pPr lvl="1"/>
            <a:r>
              <a:rPr lang="en-GB" dirty="0" smtClean="0"/>
              <a:t>Last sexual intercourse, with who, when, and condom use</a:t>
            </a:r>
          </a:p>
          <a:p>
            <a:pPr lvl="1"/>
            <a:r>
              <a:rPr lang="en-GB" dirty="0" smtClean="0"/>
              <a:t>Previous sexual intercourse with another person before the one above, with who, when, and condom use</a:t>
            </a:r>
          </a:p>
          <a:p>
            <a:pPr lvl="1"/>
            <a:r>
              <a:rPr lang="en-GB" dirty="0" smtClean="0"/>
              <a:t>Number of sexual partners in the last one and three months</a:t>
            </a:r>
          </a:p>
          <a:p>
            <a:pPr lvl="1"/>
            <a:r>
              <a:rPr lang="en-GB" dirty="0" smtClean="0"/>
              <a:t>Whether any of the partners have an STI/RTI complaint</a:t>
            </a:r>
          </a:p>
          <a:p>
            <a:endParaRPr lang="en-GB" dirty="0" smtClean="0"/>
          </a:p>
          <a:p>
            <a:endParaRPr lang="en-GB"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51</a:t>
            </a:fld>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pPr algn="l"/>
            <a:r>
              <a:rPr lang="en-GB" b="1" dirty="0" smtClean="0"/>
              <a:t>In addition, for females:</a:t>
            </a:r>
            <a:endParaRPr lang="en-GB" dirty="0"/>
          </a:p>
        </p:txBody>
      </p:sp>
      <p:sp>
        <p:nvSpPr>
          <p:cNvPr id="3" name="Content Placeholder 2"/>
          <p:cNvSpPr>
            <a:spLocks noGrp="1"/>
          </p:cNvSpPr>
          <p:nvPr>
            <p:ph idx="1"/>
          </p:nvPr>
        </p:nvSpPr>
        <p:spPr>
          <a:xfrm>
            <a:off x="228600" y="1600200"/>
            <a:ext cx="8686800" cy="4525963"/>
          </a:xfrm>
        </p:spPr>
        <p:txBody>
          <a:bodyPr/>
          <a:lstStyle/>
          <a:p>
            <a:r>
              <a:rPr lang="en-GB" dirty="0" smtClean="0"/>
              <a:t>Last normal menstruation period and pregnancies</a:t>
            </a:r>
          </a:p>
          <a:p>
            <a:r>
              <a:rPr lang="en-GB" dirty="0" smtClean="0"/>
              <a:t>Regularity of flow and the amount of blood</a:t>
            </a:r>
          </a:p>
          <a:p>
            <a:r>
              <a:rPr lang="en-GB" dirty="0" smtClean="0"/>
              <a:t>Number of children with their ages from the youngest to oldest</a:t>
            </a:r>
          </a:p>
          <a:p>
            <a:r>
              <a:rPr lang="en-GB" dirty="0" smtClean="0"/>
              <a:t>Number of abortions with ages of gestation in order of occurrence</a:t>
            </a:r>
          </a:p>
          <a:p>
            <a:endParaRPr lang="en-GB"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52</a:t>
            </a:fld>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pPr algn="l"/>
            <a:r>
              <a:rPr lang="en-GB" b="1" dirty="0" smtClean="0"/>
              <a:t>2</a:t>
            </a:r>
            <a:r>
              <a:rPr lang="en-GB" dirty="0" smtClean="0"/>
              <a:t>. </a:t>
            </a:r>
            <a:r>
              <a:rPr lang="en-GB" b="1" dirty="0" smtClean="0"/>
              <a:t>Physical Examination </a:t>
            </a:r>
            <a:endParaRPr lang="en-GB" dirty="0"/>
          </a:p>
        </p:txBody>
      </p:sp>
      <p:sp>
        <p:nvSpPr>
          <p:cNvPr id="3" name="Content Placeholder 2"/>
          <p:cNvSpPr>
            <a:spLocks noGrp="1"/>
          </p:cNvSpPr>
          <p:nvPr>
            <p:ph idx="1"/>
          </p:nvPr>
        </p:nvSpPr>
        <p:spPr>
          <a:xfrm>
            <a:off x="457200" y="1295400"/>
            <a:ext cx="8229600" cy="4830763"/>
          </a:xfrm>
        </p:spPr>
        <p:txBody>
          <a:bodyPr/>
          <a:lstStyle/>
          <a:p>
            <a:pPr>
              <a:lnSpc>
                <a:spcPct val="150000"/>
              </a:lnSpc>
              <a:buNone/>
            </a:pPr>
            <a:r>
              <a:rPr lang="en-GB" b="1" i="1" dirty="0" smtClean="0"/>
              <a:t>General Physical Examination</a:t>
            </a:r>
          </a:p>
          <a:p>
            <a:pPr>
              <a:lnSpc>
                <a:spcPct val="150000"/>
              </a:lnSpc>
            </a:pPr>
            <a:r>
              <a:rPr lang="en-GB" dirty="0" smtClean="0"/>
              <a:t>Look for important findings in: hair and skin, the palms and soles, </a:t>
            </a:r>
            <a:r>
              <a:rPr lang="en-GB" dirty="0" err="1" smtClean="0"/>
              <a:t>preauricula</a:t>
            </a:r>
            <a:r>
              <a:rPr lang="en-GB" dirty="0" smtClean="0"/>
              <a:t> rand </a:t>
            </a:r>
            <a:r>
              <a:rPr lang="en-GB" dirty="0" err="1" smtClean="0"/>
              <a:t>epitrochlear</a:t>
            </a:r>
            <a:r>
              <a:rPr lang="en-GB" dirty="0" smtClean="0"/>
              <a:t> lymph nodes, eyes, mouth, abdomen, and inguinal lymph nodes</a:t>
            </a:r>
          </a:p>
          <a:p>
            <a:endParaRPr lang="en-GB"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53</a:t>
            </a:fld>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GB" b="1" dirty="0" smtClean="0"/>
              <a:t>Genital Examination: Males</a:t>
            </a:r>
            <a:endParaRPr lang="en-GB" dirty="0"/>
          </a:p>
        </p:txBody>
      </p:sp>
      <p:sp>
        <p:nvSpPr>
          <p:cNvPr id="3" name="Content Placeholder 2"/>
          <p:cNvSpPr>
            <a:spLocks noGrp="1"/>
          </p:cNvSpPr>
          <p:nvPr>
            <p:ph idx="1"/>
          </p:nvPr>
        </p:nvSpPr>
        <p:spPr>
          <a:xfrm>
            <a:off x="0" y="1219200"/>
            <a:ext cx="9144000" cy="5257800"/>
          </a:xfrm>
        </p:spPr>
        <p:txBody>
          <a:bodyPr/>
          <a:lstStyle/>
          <a:p>
            <a:pPr>
              <a:lnSpc>
                <a:spcPct val="150000"/>
              </a:lnSpc>
            </a:pPr>
            <a:r>
              <a:rPr lang="en-GB" dirty="0" smtClean="0"/>
              <a:t>Pubic hair, scrotum, inguinal lymph nodes, testes, epididymis, shaft of penis, prepuce, glans/coronal sulcus, urethral meats, genital discharge after milking the penis, and lastly, perineum</a:t>
            </a:r>
            <a:endParaRPr lang="en-GB"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54</a:t>
            </a:fld>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pPr algn="l"/>
            <a:r>
              <a:rPr lang="en-GB" b="1" dirty="0" smtClean="0"/>
              <a:t>Genital Examination: Females</a:t>
            </a:r>
            <a:endParaRPr lang="en-GB" dirty="0"/>
          </a:p>
        </p:txBody>
      </p:sp>
      <p:sp>
        <p:nvSpPr>
          <p:cNvPr id="3" name="Content Placeholder 2"/>
          <p:cNvSpPr>
            <a:spLocks noGrp="1"/>
          </p:cNvSpPr>
          <p:nvPr>
            <p:ph idx="1"/>
          </p:nvPr>
        </p:nvSpPr>
        <p:spPr>
          <a:xfrm>
            <a:off x="457200" y="1143000"/>
            <a:ext cx="8458200" cy="4983163"/>
          </a:xfrm>
        </p:spPr>
        <p:txBody>
          <a:bodyPr/>
          <a:lstStyle/>
          <a:p>
            <a:r>
              <a:rPr lang="en-GB" dirty="0" smtClean="0"/>
              <a:t>Pubic hair, inguinal lymph nodes, labia, vulva, urethral opening, bimanual palpation, cervical excitation, tenderness, masses, discharge on examining finger (colour, smell, consistency), and perineum</a:t>
            </a:r>
          </a:p>
          <a:p>
            <a:r>
              <a:rPr lang="en-GB" dirty="0" smtClean="0"/>
              <a:t>Speculum examination: Check for vaginal polyps, discharge, cervical polyps, tumours, IUCD threads, cervicitis, etc.</a:t>
            </a:r>
            <a:endParaRPr lang="en-GB"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55</a:t>
            </a:fld>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pPr algn="l"/>
            <a:r>
              <a:rPr lang="en-GB" b="1" dirty="0" smtClean="0"/>
              <a:t>3. Education/Counselling</a:t>
            </a:r>
            <a:endParaRPr lang="en-GB" dirty="0"/>
          </a:p>
        </p:txBody>
      </p:sp>
      <p:sp>
        <p:nvSpPr>
          <p:cNvPr id="3" name="Content Placeholder 2"/>
          <p:cNvSpPr>
            <a:spLocks noGrp="1"/>
          </p:cNvSpPr>
          <p:nvPr>
            <p:ph idx="1"/>
          </p:nvPr>
        </p:nvSpPr>
        <p:spPr>
          <a:xfrm>
            <a:off x="457200" y="1066800"/>
            <a:ext cx="8534400" cy="5486400"/>
          </a:xfrm>
        </p:spPr>
        <p:txBody>
          <a:bodyPr>
            <a:normAutofit lnSpcReduction="10000"/>
          </a:bodyPr>
          <a:lstStyle/>
          <a:p>
            <a:pPr>
              <a:buNone/>
            </a:pPr>
            <a:r>
              <a:rPr lang="en-GB" b="1" dirty="0" smtClean="0"/>
              <a:t>Educate  and counsel on:</a:t>
            </a:r>
          </a:p>
          <a:p>
            <a:r>
              <a:rPr lang="en-GB" dirty="0" smtClean="0"/>
              <a:t>Treatment compliance </a:t>
            </a:r>
          </a:p>
          <a:p>
            <a:r>
              <a:rPr lang="en-GB" dirty="0" smtClean="0"/>
              <a:t>Nature of infection</a:t>
            </a:r>
          </a:p>
          <a:p>
            <a:r>
              <a:rPr lang="en-GB" dirty="0" smtClean="0"/>
              <a:t>Mode of transmission of infection</a:t>
            </a:r>
          </a:p>
          <a:p>
            <a:r>
              <a:rPr lang="en-GB" dirty="0" smtClean="0"/>
              <a:t>Risk reduction</a:t>
            </a:r>
          </a:p>
          <a:p>
            <a:r>
              <a:rPr lang="en-GB" dirty="0" smtClean="0"/>
              <a:t>Proper use of condoms and other safer sex methods</a:t>
            </a:r>
          </a:p>
          <a:p>
            <a:r>
              <a:rPr lang="en-GB" dirty="0" smtClean="0"/>
              <a:t>Early STI/RTI care seeking behaviour</a:t>
            </a:r>
          </a:p>
          <a:p>
            <a:r>
              <a:rPr lang="en-GB" dirty="0" smtClean="0"/>
              <a:t>Partner notification and treatment</a:t>
            </a:r>
          </a:p>
          <a:p>
            <a:r>
              <a:rPr lang="en-GB" b="1" dirty="0" smtClean="0"/>
              <a:t>Four Cs</a:t>
            </a:r>
          </a:p>
          <a:p>
            <a:endParaRPr lang="en-GB"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56</a:t>
            </a:fld>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pPr algn="l"/>
            <a:r>
              <a:rPr lang="en-GB" b="1" dirty="0" smtClean="0"/>
              <a:t>4 Cs </a:t>
            </a:r>
            <a:endParaRPr lang="en-GB" dirty="0"/>
          </a:p>
        </p:txBody>
      </p:sp>
      <p:sp>
        <p:nvSpPr>
          <p:cNvPr id="3" name="Content Placeholder 2"/>
          <p:cNvSpPr>
            <a:spLocks noGrp="1"/>
          </p:cNvSpPr>
          <p:nvPr>
            <p:ph idx="1"/>
          </p:nvPr>
        </p:nvSpPr>
        <p:spPr>
          <a:xfrm>
            <a:off x="457200" y="1524000"/>
            <a:ext cx="8382000" cy="5029200"/>
          </a:xfrm>
        </p:spPr>
        <p:txBody>
          <a:bodyPr>
            <a:normAutofit/>
          </a:bodyPr>
          <a:lstStyle/>
          <a:p>
            <a:r>
              <a:rPr lang="en-GB" b="1" dirty="0" smtClean="0"/>
              <a:t>Counselling</a:t>
            </a:r>
            <a:r>
              <a:rPr lang="en-GB" dirty="0" smtClean="0"/>
              <a:t>: Empathise with your patient.</a:t>
            </a:r>
          </a:p>
          <a:p>
            <a:r>
              <a:rPr lang="en-GB" b="1" dirty="0" smtClean="0"/>
              <a:t>Compliance</a:t>
            </a:r>
            <a:r>
              <a:rPr lang="en-GB" dirty="0" smtClean="0"/>
              <a:t>: Your patient should avoid self-medication, take full course of medication and not share or keep it, and follow instructions as advised.</a:t>
            </a:r>
          </a:p>
          <a:p>
            <a:r>
              <a:rPr lang="en-GB" b="1" dirty="0" smtClean="0"/>
              <a:t>Contact tracing</a:t>
            </a:r>
            <a:r>
              <a:rPr lang="en-GB" dirty="0" smtClean="0"/>
              <a:t>: Encourage disclosure and tell all his/her sexual partners to seek medication. </a:t>
            </a:r>
          </a:p>
          <a:p>
            <a:r>
              <a:rPr lang="en-GB" b="1" dirty="0" smtClean="0"/>
              <a:t>Condoms</a:t>
            </a:r>
          </a:p>
          <a:p>
            <a:endParaRPr lang="en-GB"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57</a:t>
            </a:fld>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pPr algn="l"/>
            <a:r>
              <a:rPr lang="en-GB" b="1" dirty="0" smtClean="0"/>
              <a:t>1. Urethral Discharge Syndrome</a:t>
            </a:r>
            <a:endParaRPr lang="en-GB" dirty="0"/>
          </a:p>
        </p:txBody>
      </p:sp>
      <p:sp>
        <p:nvSpPr>
          <p:cNvPr id="3" name="Content Placeholder 2"/>
          <p:cNvSpPr>
            <a:spLocks noGrp="1"/>
          </p:cNvSpPr>
          <p:nvPr>
            <p:ph idx="1"/>
          </p:nvPr>
        </p:nvSpPr>
        <p:spPr>
          <a:xfrm>
            <a:off x="304800" y="1066800"/>
            <a:ext cx="8839200" cy="5410200"/>
          </a:xfrm>
        </p:spPr>
        <p:txBody>
          <a:bodyPr>
            <a:normAutofit lnSpcReduction="10000"/>
          </a:bodyPr>
          <a:lstStyle/>
          <a:p>
            <a:r>
              <a:rPr lang="en-GB" dirty="0" smtClean="0"/>
              <a:t>Urethral discharge is one of the most common STI/RTI syndromes among men, and is associated with serious complications.</a:t>
            </a:r>
          </a:p>
          <a:p>
            <a:r>
              <a:rPr lang="en-GB" dirty="0" smtClean="0"/>
              <a:t>This syndrome is commonly caused by </a:t>
            </a:r>
            <a:r>
              <a:rPr lang="en-GB" i="1" dirty="0" smtClean="0"/>
              <a:t>Neisseria gonorrhoeae and Chlamydia  trachomatis in over 98% of cases. </a:t>
            </a:r>
          </a:p>
          <a:p>
            <a:r>
              <a:rPr lang="en-GB" dirty="0" smtClean="0"/>
              <a:t>Other infectious agents include </a:t>
            </a:r>
            <a:r>
              <a:rPr lang="en-GB" i="1" dirty="0" smtClean="0"/>
              <a:t>Trichomonas vaginalis, Ureaplasma urealyticum, and Mycoplasma spp. </a:t>
            </a:r>
          </a:p>
          <a:p>
            <a:r>
              <a:rPr lang="en-GB" dirty="0" smtClean="0"/>
              <a:t>Mixed infections, especially of </a:t>
            </a:r>
            <a:r>
              <a:rPr lang="en-GB" i="1" dirty="0" smtClean="0"/>
              <a:t>Neisseria gonorrhoeae and Chlamydia trachomatis, occur. </a:t>
            </a:r>
          </a:p>
          <a:p>
            <a:endParaRPr lang="en-GB"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58</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GB" dirty="0" smtClean="0"/>
              <a:t>Ct </a:t>
            </a:r>
            <a:endParaRPr lang="en-GB" dirty="0"/>
          </a:p>
        </p:txBody>
      </p:sp>
      <p:sp>
        <p:nvSpPr>
          <p:cNvPr id="3" name="Content Placeholder 2"/>
          <p:cNvSpPr>
            <a:spLocks noGrp="1"/>
          </p:cNvSpPr>
          <p:nvPr>
            <p:ph idx="1"/>
          </p:nvPr>
        </p:nvSpPr>
        <p:spPr>
          <a:xfrm>
            <a:off x="304800" y="990600"/>
            <a:ext cx="8610600" cy="5638800"/>
          </a:xfrm>
        </p:spPr>
        <p:txBody>
          <a:bodyPr/>
          <a:lstStyle/>
          <a:p>
            <a:pPr>
              <a:lnSpc>
                <a:spcPct val="150000"/>
              </a:lnSpc>
            </a:pPr>
            <a:r>
              <a:rPr lang="en-GB" sz="2800" dirty="0" smtClean="0"/>
              <a:t>It is characterized by purulent urethral discharge with or without dysuria. </a:t>
            </a:r>
          </a:p>
          <a:p>
            <a:pPr>
              <a:lnSpc>
                <a:spcPct val="150000"/>
              </a:lnSpc>
            </a:pPr>
            <a:r>
              <a:rPr lang="en-GB" sz="2800" dirty="0" smtClean="0"/>
              <a:t>The amount of discharge varies depending on the causative pathogens as well as prior antibiotic treatment.</a:t>
            </a:r>
          </a:p>
          <a:p>
            <a:endParaRPr lang="en-GB"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59</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GB" dirty="0" smtClean="0"/>
              <a:t>Intro ct’ </a:t>
            </a:r>
            <a:endParaRPr lang="en-GB" dirty="0"/>
          </a:p>
        </p:txBody>
      </p:sp>
      <p:sp>
        <p:nvSpPr>
          <p:cNvPr id="3" name="Content Placeholder 2"/>
          <p:cNvSpPr>
            <a:spLocks noGrp="1"/>
          </p:cNvSpPr>
          <p:nvPr>
            <p:ph idx="1"/>
          </p:nvPr>
        </p:nvSpPr>
        <p:spPr>
          <a:xfrm>
            <a:off x="304800" y="838200"/>
            <a:ext cx="8686800" cy="5791200"/>
          </a:xfrm>
        </p:spPr>
        <p:txBody>
          <a:bodyPr>
            <a:normAutofit/>
          </a:bodyPr>
          <a:lstStyle/>
          <a:p>
            <a:pPr>
              <a:lnSpc>
                <a:spcPct val="150000"/>
              </a:lnSpc>
            </a:pPr>
            <a:r>
              <a:rPr lang="en-GB" dirty="0" smtClean="0"/>
              <a:t>The World Development Report (1993) estimated that, globally, in high-prevalence urban areas, STIs account for up to 17% of productive healthy life years lost. </a:t>
            </a:r>
            <a:endParaRPr lang="en-GB"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6</a:t>
            </a:fld>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GB" dirty="0" smtClean="0"/>
              <a:t>Ct </a:t>
            </a:r>
            <a:endParaRPr lang="en-GB" dirty="0"/>
          </a:p>
        </p:txBody>
      </p:sp>
      <p:sp>
        <p:nvSpPr>
          <p:cNvPr id="3" name="Content Placeholder 2"/>
          <p:cNvSpPr>
            <a:spLocks noGrp="1"/>
          </p:cNvSpPr>
          <p:nvPr>
            <p:ph idx="1"/>
          </p:nvPr>
        </p:nvSpPr>
        <p:spPr>
          <a:xfrm>
            <a:off x="304800" y="1066800"/>
            <a:ext cx="8610600" cy="5486400"/>
          </a:xfrm>
        </p:spPr>
        <p:txBody>
          <a:bodyPr>
            <a:normAutofit/>
          </a:bodyPr>
          <a:lstStyle/>
          <a:p>
            <a:r>
              <a:rPr lang="en-GB" dirty="0" smtClean="0"/>
              <a:t>If the discharge is not readily apparent, it may be necessary to milk the penis and massage it forwards before the discharge becomes apparent. </a:t>
            </a:r>
          </a:p>
          <a:p>
            <a:r>
              <a:rPr lang="en-GB" dirty="0" smtClean="0"/>
              <a:t>In uncircumcised patients, examination with the foreskin retracted will ascertain whether the discharge is from the urethra or from beneath the prepuce.</a:t>
            </a:r>
          </a:p>
          <a:p>
            <a:endParaRPr lang="en-GB"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60</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fld id="{B6F15528-21DE-4FAA-801E-634DDDAF4B2B}" type="slidenum">
              <a:rPr lang="en-US" smtClean="0"/>
              <a:pPr/>
              <a:t>61</a:t>
            </a:fld>
            <a:endParaRPr 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GB" b="1" dirty="0" smtClean="0"/>
              <a:t>Management </a:t>
            </a:r>
            <a:endParaRPr lang="en-GB" dirty="0"/>
          </a:p>
        </p:txBody>
      </p:sp>
      <p:sp>
        <p:nvSpPr>
          <p:cNvPr id="3" name="Content Placeholder 2"/>
          <p:cNvSpPr>
            <a:spLocks noGrp="1"/>
          </p:cNvSpPr>
          <p:nvPr>
            <p:ph idx="1"/>
          </p:nvPr>
        </p:nvSpPr>
        <p:spPr>
          <a:xfrm>
            <a:off x="457200" y="1295400"/>
            <a:ext cx="8229600" cy="5334000"/>
          </a:xfrm>
        </p:spPr>
        <p:txBody>
          <a:bodyPr>
            <a:normAutofit/>
          </a:bodyPr>
          <a:lstStyle/>
          <a:p>
            <a:r>
              <a:rPr lang="en-GB" dirty="0" smtClean="0"/>
              <a:t>Patients should be managed according to the National STI/RTI Syndromic Mx</a:t>
            </a:r>
          </a:p>
          <a:p>
            <a:pPr lvl="1"/>
            <a:r>
              <a:rPr lang="en-GB" dirty="0" smtClean="0"/>
              <a:t>proper clinical assessment</a:t>
            </a:r>
          </a:p>
          <a:p>
            <a:pPr lvl="1"/>
            <a:r>
              <a:rPr lang="en-GB" dirty="0" smtClean="0"/>
              <a:t>correct diagnosis</a:t>
            </a:r>
          </a:p>
          <a:p>
            <a:pPr lvl="1"/>
            <a:r>
              <a:rPr lang="en-GB" dirty="0" smtClean="0"/>
              <a:t>prescription of appropriate medication</a:t>
            </a:r>
          </a:p>
          <a:p>
            <a:pPr lvl="1"/>
            <a:r>
              <a:rPr lang="en-GB" dirty="0" smtClean="0"/>
              <a:t>education about risk reduction</a:t>
            </a:r>
          </a:p>
          <a:p>
            <a:pPr lvl="1"/>
            <a:r>
              <a:rPr lang="en-GB" dirty="0" smtClean="0"/>
              <a:t>treatment compliance</a:t>
            </a:r>
          </a:p>
          <a:p>
            <a:pPr lvl="1"/>
            <a:r>
              <a:rPr lang="en-GB" dirty="0" smtClean="0"/>
              <a:t>condom use </a:t>
            </a:r>
          </a:p>
          <a:p>
            <a:pPr lvl="1"/>
            <a:r>
              <a:rPr lang="en-GB" dirty="0" smtClean="0"/>
              <a:t>partner management</a:t>
            </a:r>
          </a:p>
          <a:p>
            <a:endParaRPr lang="en-GB" dirty="0" smtClean="0"/>
          </a:p>
          <a:p>
            <a:endParaRPr lang="en-GB" dirty="0" smtClean="0"/>
          </a:p>
          <a:p>
            <a:endParaRPr lang="en-GB"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62</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GB" dirty="0" smtClean="0"/>
              <a:t>Ct Mx</a:t>
            </a:r>
            <a:endParaRPr lang="en-GB" dirty="0"/>
          </a:p>
        </p:txBody>
      </p:sp>
      <p:sp>
        <p:nvSpPr>
          <p:cNvPr id="3" name="Content Placeholder 2"/>
          <p:cNvSpPr>
            <a:spLocks noGrp="1"/>
          </p:cNvSpPr>
          <p:nvPr>
            <p:ph idx="1"/>
          </p:nvPr>
        </p:nvSpPr>
        <p:spPr>
          <a:xfrm>
            <a:off x="457200" y="990600"/>
            <a:ext cx="8229600" cy="5410200"/>
          </a:xfrm>
        </p:spPr>
        <p:txBody>
          <a:bodyPr>
            <a:normAutofit lnSpcReduction="10000"/>
          </a:bodyPr>
          <a:lstStyle/>
          <a:p>
            <a:r>
              <a:rPr lang="en-GB" dirty="0" err="1" smtClean="0"/>
              <a:t>Norfloxacin</a:t>
            </a:r>
            <a:r>
              <a:rPr lang="en-GB" dirty="0" smtClean="0"/>
              <a:t> 800mg stat (or Ciprofloxacin 500mg stat) and </a:t>
            </a:r>
            <a:r>
              <a:rPr lang="en-GB" dirty="0" err="1" smtClean="0"/>
              <a:t>Doxycycline</a:t>
            </a:r>
            <a:r>
              <a:rPr lang="en-GB" dirty="0" smtClean="0"/>
              <a:t> 100mg BD x 7 days </a:t>
            </a:r>
          </a:p>
          <a:p>
            <a:pPr>
              <a:buNone/>
            </a:pPr>
            <a:r>
              <a:rPr lang="en-GB" b="1" dirty="0" smtClean="0"/>
              <a:t>ALTERNATIVE TREATMENT </a:t>
            </a:r>
          </a:p>
          <a:p>
            <a:r>
              <a:rPr lang="en-GB" dirty="0" smtClean="0"/>
              <a:t>IM </a:t>
            </a:r>
            <a:r>
              <a:rPr lang="en-GB" dirty="0" err="1" smtClean="0"/>
              <a:t>Spectinomycin</a:t>
            </a:r>
            <a:r>
              <a:rPr lang="en-GB" dirty="0" smtClean="0"/>
              <a:t> 2g stat (or IM </a:t>
            </a:r>
            <a:r>
              <a:rPr lang="en-GB" dirty="0" err="1" smtClean="0"/>
              <a:t>Ceftriaxone</a:t>
            </a:r>
            <a:r>
              <a:rPr lang="en-GB" dirty="0" smtClean="0"/>
              <a:t> 125-250mg single dose) and </a:t>
            </a:r>
            <a:r>
              <a:rPr lang="en-GB" dirty="0" err="1" smtClean="0"/>
              <a:t>Doxycycline</a:t>
            </a:r>
            <a:r>
              <a:rPr lang="en-GB" dirty="0" smtClean="0"/>
              <a:t> 100mg BD x 7 days </a:t>
            </a:r>
          </a:p>
          <a:p>
            <a:pPr>
              <a:buNone/>
            </a:pPr>
            <a:endParaRPr lang="en-GB" dirty="0" smtClean="0"/>
          </a:p>
          <a:p>
            <a:r>
              <a:rPr lang="en-GB" dirty="0" smtClean="0"/>
              <a:t>Emphasize  4Cs </a:t>
            </a:r>
          </a:p>
          <a:p>
            <a:r>
              <a:rPr lang="en-GB" dirty="0" smtClean="0"/>
              <a:t>Offer or refer for HIV testing services.</a:t>
            </a:r>
          </a:p>
          <a:p>
            <a:endParaRPr lang="en-GB"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63</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b="1" dirty="0" smtClean="0"/>
              <a:t>2. Genital Ulcer Disease</a:t>
            </a:r>
            <a:endParaRPr lang="en-GB" dirty="0"/>
          </a:p>
        </p:txBody>
      </p:sp>
      <p:sp>
        <p:nvSpPr>
          <p:cNvPr id="3" name="Content Placeholder 2"/>
          <p:cNvSpPr>
            <a:spLocks noGrp="1"/>
          </p:cNvSpPr>
          <p:nvPr>
            <p:ph idx="1"/>
          </p:nvPr>
        </p:nvSpPr>
        <p:spPr>
          <a:xfrm>
            <a:off x="228600" y="1371600"/>
            <a:ext cx="8686800" cy="5181600"/>
          </a:xfrm>
        </p:spPr>
        <p:txBody>
          <a:bodyPr>
            <a:normAutofit/>
          </a:bodyPr>
          <a:lstStyle/>
          <a:p>
            <a:pPr>
              <a:lnSpc>
                <a:spcPct val="150000"/>
              </a:lnSpc>
            </a:pPr>
            <a:r>
              <a:rPr lang="en-GB" dirty="0" smtClean="0"/>
              <a:t>Genital ulcer disease is one of the most common syndromes that affect men and women. </a:t>
            </a:r>
          </a:p>
          <a:p>
            <a:pPr>
              <a:lnSpc>
                <a:spcPct val="150000"/>
              </a:lnSpc>
            </a:pPr>
            <a:r>
              <a:rPr lang="en-GB" dirty="0" smtClean="0"/>
              <a:t>The aetiology of the syndrome varies in different geographical areas and can change over time. </a:t>
            </a:r>
          </a:p>
          <a:p>
            <a:pPr>
              <a:lnSpc>
                <a:spcPct val="150000"/>
              </a:lnSpc>
            </a:pPr>
            <a:r>
              <a:rPr lang="en-GB" dirty="0" smtClean="0"/>
              <a:t>Genital ulcers have an epidemiologically synergistic relationship with HIV. </a:t>
            </a:r>
          </a:p>
          <a:p>
            <a:endParaRPr lang="en-GB"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64</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GUD</a:t>
            </a:r>
            <a:endParaRPr lang="en-GB" dirty="0"/>
          </a:p>
        </p:txBody>
      </p:sp>
      <p:sp>
        <p:nvSpPr>
          <p:cNvPr id="3" name="Content Placeholder 2"/>
          <p:cNvSpPr>
            <a:spLocks noGrp="1"/>
          </p:cNvSpPr>
          <p:nvPr>
            <p:ph idx="1"/>
          </p:nvPr>
        </p:nvSpPr>
        <p:spPr>
          <a:xfrm>
            <a:off x="228600" y="1371600"/>
            <a:ext cx="8686800" cy="5105400"/>
          </a:xfrm>
        </p:spPr>
        <p:txBody>
          <a:bodyPr/>
          <a:lstStyle/>
          <a:p>
            <a:pPr>
              <a:lnSpc>
                <a:spcPct val="150000"/>
              </a:lnSpc>
            </a:pPr>
            <a:r>
              <a:rPr lang="en-GB" dirty="0" smtClean="0"/>
              <a:t>HIV alters the natural history of syphilis and chancroid, where more aggressive lesions may manifest.</a:t>
            </a:r>
          </a:p>
          <a:p>
            <a:pPr>
              <a:lnSpc>
                <a:spcPct val="150000"/>
              </a:lnSpc>
            </a:pPr>
            <a:r>
              <a:rPr lang="en-GB" dirty="0" smtClean="0"/>
              <a:t>HIV transmission, on the other hand, is enhanced in presence of ulcerative STI/RTI.</a:t>
            </a:r>
          </a:p>
          <a:p>
            <a:endParaRPr lang="en-GB"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65</a:t>
            </a:fld>
            <a:endParaRPr lang="en-US"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143000" y="228600"/>
            <a:ext cx="6934200" cy="6400800"/>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fld id="{B6F15528-21DE-4FAA-801E-634DDDAF4B2B}" type="slidenum">
              <a:rPr lang="en-US" smtClean="0"/>
              <a:pPr/>
              <a:t>66</a:t>
            </a:fld>
            <a:endParaRPr lang="en-US"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905000" y="228600"/>
            <a:ext cx="5181600" cy="6629399"/>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fld id="{B6F15528-21DE-4FAA-801E-634DDDAF4B2B}" type="slidenum">
              <a:rPr lang="en-US" smtClean="0"/>
              <a:pPr/>
              <a:t>67</a:t>
            </a:fld>
            <a:endParaRPr lang="en-US"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GB" dirty="0" smtClean="0"/>
              <a:t>Ct’ </a:t>
            </a:r>
            <a:endParaRPr lang="en-GB" dirty="0"/>
          </a:p>
        </p:txBody>
      </p:sp>
      <p:sp>
        <p:nvSpPr>
          <p:cNvPr id="3" name="Content Placeholder 2"/>
          <p:cNvSpPr>
            <a:spLocks noGrp="1"/>
          </p:cNvSpPr>
          <p:nvPr>
            <p:ph idx="1"/>
          </p:nvPr>
        </p:nvSpPr>
        <p:spPr>
          <a:xfrm>
            <a:off x="304800" y="1066800"/>
            <a:ext cx="8610600" cy="5486400"/>
          </a:xfrm>
        </p:spPr>
        <p:txBody>
          <a:bodyPr>
            <a:normAutofit/>
          </a:bodyPr>
          <a:lstStyle/>
          <a:p>
            <a:r>
              <a:rPr lang="en-GB" dirty="0" smtClean="0"/>
              <a:t>In </a:t>
            </a:r>
            <a:r>
              <a:rPr lang="en-GB" b="1" dirty="0" smtClean="0"/>
              <a:t>men, GUD </a:t>
            </a:r>
            <a:r>
              <a:rPr lang="en-GB" dirty="0" smtClean="0"/>
              <a:t>occurring under the prepuce may present as a discharge</a:t>
            </a:r>
            <a:r>
              <a:rPr lang="en-GB" b="1" dirty="0" smtClean="0"/>
              <a:t>.</a:t>
            </a:r>
          </a:p>
          <a:p>
            <a:r>
              <a:rPr lang="en-GB" dirty="0" smtClean="0"/>
              <a:t>Similarly, GUD in women may also present as a discharge, underlying the importance of clinical examination. </a:t>
            </a:r>
          </a:p>
          <a:p>
            <a:r>
              <a:rPr lang="en-GB" dirty="0" smtClean="0"/>
              <a:t>Genital herpes manifest with more persistent lesions.</a:t>
            </a:r>
          </a:p>
          <a:p>
            <a:r>
              <a:rPr lang="en-GB" dirty="0" smtClean="0"/>
              <a:t>Single or multiple ulcers can present.</a:t>
            </a:r>
          </a:p>
          <a:p>
            <a:endParaRPr lang="en-GB"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68</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pPr algn="l"/>
            <a:r>
              <a:rPr lang="en-GB" b="1" dirty="0" smtClean="0"/>
              <a:t>A. Chancroid </a:t>
            </a:r>
            <a:endParaRPr lang="en-GB" dirty="0"/>
          </a:p>
        </p:txBody>
      </p:sp>
      <p:sp>
        <p:nvSpPr>
          <p:cNvPr id="3" name="Content Placeholder 2"/>
          <p:cNvSpPr>
            <a:spLocks noGrp="1"/>
          </p:cNvSpPr>
          <p:nvPr>
            <p:ph idx="1"/>
          </p:nvPr>
        </p:nvSpPr>
        <p:spPr>
          <a:xfrm>
            <a:off x="304800" y="1219200"/>
            <a:ext cx="8839200" cy="5410200"/>
          </a:xfrm>
        </p:spPr>
        <p:txBody>
          <a:bodyPr/>
          <a:lstStyle/>
          <a:p>
            <a:pPr>
              <a:lnSpc>
                <a:spcPct val="150000"/>
              </a:lnSpc>
            </a:pPr>
            <a:r>
              <a:rPr lang="en-GB" dirty="0" smtClean="0"/>
              <a:t>Chancroid is caused by a bacterium known as </a:t>
            </a:r>
            <a:r>
              <a:rPr lang="en-GB" i="1" dirty="0" smtClean="0"/>
              <a:t>Haemophilus Ducreyi. </a:t>
            </a:r>
          </a:p>
          <a:p>
            <a:pPr>
              <a:lnSpc>
                <a:spcPct val="150000"/>
              </a:lnSpc>
            </a:pPr>
            <a:r>
              <a:rPr lang="en-GB" dirty="0" smtClean="0"/>
              <a:t>Both males and females with chancroid develop painful, dirty-grey, genital ulcers.</a:t>
            </a:r>
          </a:p>
          <a:p>
            <a:pPr>
              <a:lnSpc>
                <a:spcPct val="150000"/>
              </a:lnSpc>
            </a:pPr>
            <a:r>
              <a:rPr lang="en-GB" dirty="0" smtClean="0"/>
              <a:t>In males, ulcers are commonly found on the edge of the glans-penis, but can appear anywhere on the external genitalia.</a:t>
            </a:r>
          </a:p>
          <a:p>
            <a:endParaRPr lang="en-GB"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69</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763000" cy="1143000"/>
          </a:xfrm>
        </p:spPr>
        <p:txBody>
          <a:bodyPr>
            <a:noAutofit/>
          </a:bodyPr>
          <a:lstStyle/>
          <a:p>
            <a:pPr algn="l"/>
            <a:r>
              <a:rPr lang="en-GB" sz="3200" b="1" dirty="0" smtClean="0"/>
              <a:t>Why STI’S and HIV/AIDS Kenyans most serious public health problem?</a:t>
            </a:r>
            <a:endParaRPr lang="en-GB" sz="3200" b="1" dirty="0"/>
          </a:p>
        </p:txBody>
      </p:sp>
      <p:sp>
        <p:nvSpPr>
          <p:cNvPr id="3" name="Content Placeholder 2"/>
          <p:cNvSpPr>
            <a:spLocks noGrp="1"/>
          </p:cNvSpPr>
          <p:nvPr>
            <p:ph idx="1"/>
          </p:nvPr>
        </p:nvSpPr>
        <p:spPr/>
        <p:txBody>
          <a:bodyPr/>
          <a:lstStyle/>
          <a:p>
            <a:pPr>
              <a:lnSpc>
                <a:spcPct val="150000"/>
              </a:lnSpc>
            </a:pPr>
            <a:r>
              <a:rPr lang="en-GB" sz="2800" dirty="0" smtClean="0"/>
              <a:t>Rapid spread</a:t>
            </a:r>
          </a:p>
          <a:p>
            <a:pPr>
              <a:lnSpc>
                <a:spcPct val="150000"/>
              </a:lnSpc>
            </a:pPr>
            <a:r>
              <a:rPr lang="en-GB" sz="2800" dirty="0" smtClean="0"/>
              <a:t>Inevitable death (HIV/AIDS)</a:t>
            </a:r>
          </a:p>
          <a:p>
            <a:pPr>
              <a:lnSpc>
                <a:spcPct val="150000"/>
              </a:lnSpc>
            </a:pPr>
            <a:r>
              <a:rPr lang="en-GB" sz="2800" dirty="0" smtClean="0"/>
              <a:t>Far reaching consequences for families and communities</a:t>
            </a:r>
          </a:p>
          <a:p>
            <a:pPr>
              <a:lnSpc>
                <a:spcPct val="150000"/>
              </a:lnSpc>
            </a:pPr>
            <a:r>
              <a:rPr lang="en-GB" sz="2800" dirty="0" smtClean="0"/>
              <a:t>Results in problems which affect nation development and hence the welfare of all Kenyans </a:t>
            </a:r>
          </a:p>
          <a:p>
            <a:endParaRPr lang="en-GB"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7</a:t>
            </a:fld>
            <a:endParaRPr lang="en-US"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GB" dirty="0" smtClean="0"/>
              <a:t>Ct’ </a:t>
            </a:r>
            <a:endParaRPr lang="en-GB" dirty="0"/>
          </a:p>
        </p:txBody>
      </p:sp>
      <p:sp>
        <p:nvSpPr>
          <p:cNvPr id="3" name="Content Placeholder 2"/>
          <p:cNvSpPr>
            <a:spLocks noGrp="1"/>
          </p:cNvSpPr>
          <p:nvPr>
            <p:ph idx="1"/>
          </p:nvPr>
        </p:nvSpPr>
        <p:spPr>
          <a:xfrm>
            <a:off x="228600" y="1066800"/>
            <a:ext cx="8686800" cy="5410200"/>
          </a:xfrm>
        </p:spPr>
        <p:txBody>
          <a:bodyPr/>
          <a:lstStyle/>
          <a:p>
            <a:pPr>
              <a:lnSpc>
                <a:spcPct val="150000"/>
              </a:lnSpc>
            </a:pPr>
            <a:r>
              <a:rPr lang="en-GB" dirty="0" smtClean="0"/>
              <a:t>In females, ulcers may be found anywhere on the external genitalia including around the vulva, clitoris, and anus, or inside the vagina and on the cervix.</a:t>
            </a:r>
          </a:p>
          <a:p>
            <a:pPr>
              <a:lnSpc>
                <a:spcPct val="150000"/>
              </a:lnSpc>
            </a:pPr>
            <a:r>
              <a:rPr lang="en-GB" dirty="0" smtClean="0"/>
              <a:t>A chancroid ulcer is painful while a syphilitic ulcer is not. </a:t>
            </a:r>
          </a:p>
          <a:p>
            <a:endParaRPr lang="en-GB"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70</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pPr algn="l"/>
            <a:r>
              <a:rPr lang="en-GB" b="1" dirty="0" smtClean="0"/>
              <a:t>Clinical features </a:t>
            </a:r>
            <a:endParaRPr lang="en-GB" b="1" dirty="0"/>
          </a:p>
        </p:txBody>
      </p:sp>
      <p:sp>
        <p:nvSpPr>
          <p:cNvPr id="3" name="Content Placeholder 2"/>
          <p:cNvSpPr>
            <a:spLocks noGrp="1"/>
          </p:cNvSpPr>
          <p:nvPr>
            <p:ph idx="1"/>
          </p:nvPr>
        </p:nvSpPr>
        <p:spPr>
          <a:xfrm>
            <a:off x="457200" y="1219200"/>
            <a:ext cx="8229600" cy="4906963"/>
          </a:xfrm>
        </p:spPr>
        <p:txBody>
          <a:bodyPr/>
          <a:lstStyle/>
          <a:p>
            <a:r>
              <a:rPr lang="en-GB" dirty="0" smtClean="0"/>
              <a:t>Ulcer</a:t>
            </a:r>
          </a:p>
          <a:p>
            <a:r>
              <a:rPr lang="en-GB" dirty="0" smtClean="0"/>
              <a:t>Enlarged, red, hot lymph nodes in the groin, called </a:t>
            </a:r>
            <a:r>
              <a:rPr lang="en-GB" i="1" dirty="0" smtClean="0"/>
              <a:t>buboes. They should be aspirated with a wide-bore needle every two days if necessary.</a:t>
            </a:r>
          </a:p>
          <a:p>
            <a:r>
              <a:rPr lang="en-GB" dirty="0" smtClean="0"/>
              <a:t>When a bubo is ready for aspiration, the skin overlying it is shiny and the area underneath it is soft.</a:t>
            </a:r>
          </a:p>
          <a:p>
            <a:endParaRPr lang="en-GB" i="1" dirty="0" smtClean="0"/>
          </a:p>
          <a:p>
            <a:endParaRPr lang="en-GB"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71</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pPr algn="l"/>
            <a:r>
              <a:rPr lang="en-GB" b="1" dirty="0" smtClean="0"/>
              <a:t>B. Syphilis</a:t>
            </a:r>
            <a:endParaRPr lang="en-GB" dirty="0"/>
          </a:p>
        </p:txBody>
      </p:sp>
      <p:sp>
        <p:nvSpPr>
          <p:cNvPr id="3" name="Content Placeholder 2"/>
          <p:cNvSpPr>
            <a:spLocks noGrp="1"/>
          </p:cNvSpPr>
          <p:nvPr>
            <p:ph idx="1"/>
          </p:nvPr>
        </p:nvSpPr>
        <p:spPr>
          <a:xfrm>
            <a:off x="228600" y="1066800"/>
            <a:ext cx="8686800" cy="5562600"/>
          </a:xfrm>
        </p:spPr>
        <p:txBody>
          <a:bodyPr/>
          <a:lstStyle/>
          <a:p>
            <a:pPr>
              <a:lnSpc>
                <a:spcPct val="150000"/>
              </a:lnSpc>
            </a:pPr>
            <a:r>
              <a:rPr lang="en-GB" dirty="0" smtClean="0"/>
              <a:t>The disease is caused by a bacterium known as </a:t>
            </a:r>
            <a:r>
              <a:rPr lang="en-GB" b="1" i="1" dirty="0" smtClean="0"/>
              <a:t>Treponema Pallidum.</a:t>
            </a:r>
          </a:p>
          <a:p>
            <a:pPr>
              <a:lnSpc>
                <a:spcPct val="150000"/>
              </a:lnSpc>
            </a:pPr>
            <a:r>
              <a:rPr lang="en-GB" dirty="0" smtClean="0"/>
              <a:t>It can affect all organs of the body. It occurs in two forms: early (primary) and late syphilis.</a:t>
            </a:r>
          </a:p>
          <a:p>
            <a:pPr>
              <a:lnSpc>
                <a:spcPct val="150000"/>
              </a:lnSpc>
            </a:pPr>
            <a:r>
              <a:rPr lang="en-GB" dirty="0" smtClean="0"/>
              <a:t>In early syphilis a client is infectious to his/her sexual partners. During late syphilis, the client is not infectious to sexual partners.</a:t>
            </a:r>
          </a:p>
          <a:p>
            <a:endParaRPr lang="en-GB"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72</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pPr algn="l"/>
            <a:r>
              <a:rPr lang="en-GB" b="1" dirty="0" smtClean="0"/>
              <a:t>Primary Syphilis</a:t>
            </a:r>
            <a:endParaRPr lang="en-GB" dirty="0"/>
          </a:p>
        </p:txBody>
      </p:sp>
      <p:sp>
        <p:nvSpPr>
          <p:cNvPr id="3" name="Content Placeholder 2"/>
          <p:cNvSpPr>
            <a:spLocks noGrp="1"/>
          </p:cNvSpPr>
          <p:nvPr>
            <p:ph idx="1"/>
          </p:nvPr>
        </p:nvSpPr>
        <p:spPr>
          <a:xfrm>
            <a:off x="304800" y="1219200"/>
            <a:ext cx="8534400" cy="5334000"/>
          </a:xfrm>
        </p:spPr>
        <p:txBody>
          <a:bodyPr>
            <a:normAutofit/>
          </a:bodyPr>
          <a:lstStyle/>
          <a:p>
            <a:r>
              <a:rPr lang="en-GB" dirty="0" smtClean="0"/>
              <a:t>Three weeks after contact with an infected partner, the ulcer develops at the site of infection. This is the </a:t>
            </a:r>
            <a:r>
              <a:rPr lang="en-GB" i="1" dirty="0" smtClean="0"/>
              <a:t>primary chancre.</a:t>
            </a:r>
          </a:p>
          <a:p>
            <a:r>
              <a:rPr lang="en-GB" dirty="0" smtClean="0"/>
              <a:t>It may be found anywhere on the penis in males. In females it is found on the external genitalia, the vaginal opening, inside the vagina, or on the cervix.</a:t>
            </a:r>
          </a:p>
          <a:p>
            <a:r>
              <a:rPr lang="en-GB" dirty="0" smtClean="0"/>
              <a:t>In both men and women, it is a painless, single, firm ulcer with a punched-out appearance.</a:t>
            </a:r>
          </a:p>
          <a:p>
            <a:endParaRPr lang="en-GB"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73</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Ct 1⁰ syphilis </a:t>
            </a:r>
            <a:endParaRPr lang="en-GB" dirty="0"/>
          </a:p>
        </p:txBody>
      </p:sp>
      <p:sp>
        <p:nvSpPr>
          <p:cNvPr id="3" name="Content Placeholder 2"/>
          <p:cNvSpPr>
            <a:spLocks noGrp="1"/>
          </p:cNvSpPr>
          <p:nvPr>
            <p:ph idx="1"/>
          </p:nvPr>
        </p:nvSpPr>
        <p:spPr/>
        <p:txBody>
          <a:bodyPr/>
          <a:lstStyle/>
          <a:p>
            <a:pPr>
              <a:lnSpc>
                <a:spcPct val="150000"/>
              </a:lnSpc>
            </a:pPr>
            <a:r>
              <a:rPr lang="en-GB" dirty="0" smtClean="0"/>
              <a:t>It may heal without treatment but the client can still infect others and may develop serious cardiac and CNS symptoms later. The client needs to be treated.</a:t>
            </a:r>
          </a:p>
          <a:p>
            <a:endParaRPr lang="en-GB"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74</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Secondary Syphilis</a:t>
            </a:r>
            <a:endParaRPr lang="en-GB" dirty="0"/>
          </a:p>
        </p:txBody>
      </p:sp>
      <p:sp>
        <p:nvSpPr>
          <p:cNvPr id="3" name="Content Placeholder 2"/>
          <p:cNvSpPr>
            <a:spLocks noGrp="1"/>
          </p:cNvSpPr>
          <p:nvPr>
            <p:ph idx="1"/>
          </p:nvPr>
        </p:nvSpPr>
        <p:spPr>
          <a:xfrm>
            <a:off x="228600" y="1295400"/>
            <a:ext cx="8686800" cy="5257800"/>
          </a:xfrm>
        </p:spPr>
        <p:txBody>
          <a:bodyPr>
            <a:normAutofit/>
          </a:bodyPr>
          <a:lstStyle/>
          <a:p>
            <a:pPr>
              <a:lnSpc>
                <a:spcPct val="150000"/>
              </a:lnSpc>
            </a:pPr>
            <a:r>
              <a:rPr lang="en-GB" dirty="0" smtClean="0"/>
              <a:t>Between two and four months following initial infection, clients may develop secondary syphilis. </a:t>
            </a:r>
          </a:p>
          <a:p>
            <a:pPr>
              <a:lnSpc>
                <a:spcPct val="150000"/>
              </a:lnSpc>
            </a:pPr>
            <a:r>
              <a:rPr lang="en-GB" dirty="0" smtClean="0"/>
              <a:t>The first sign is a non-itchy rash all over the body which may become papular(round, solid raised lesion), pustular(infected pimples), or may develop into flat warts (condylomata lata).</a:t>
            </a:r>
          </a:p>
          <a:p>
            <a:endParaRPr lang="en-GB"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75</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pPr algn="l"/>
            <a:r>
              <a:rPr lang="en-GB" sz="3200" b="1" dirty="0" smtClean="0"/>
              <a:t>Ct manifestations of 2⁰ syphilis</a:t>
            </a:r>
            <a:endParaRPr lang="en-GB" sz="3200" b="1" dirty="0"/>
          </a:p>
        </p:txBody>
      </p:sp>
      <p:sp>
        <p:nvSpPr>
          <p:cNvPr id="3" name="Content Placeholder 2"/>
          <p:cNvSpPr>
            <a:spLocks noGrp="1"/>
          </p:cNvSpPr>
          <p:nvPr>
            <p:ph idx="1"/>
          </p:nvPr>
        </p:nvSpPr>
        <p:spPr>
          <a:xfrm>
            <a:off x="152400" y="1143000"/>
            <a:ext cx="8763000" cy="5486400"/>
          </a:xfrm>
        </p:spPr>
        <p:txBody>
          <a:bodyPr>
            <a:normAutofit fontScale="85000" lnSpcReduction="10000"/>
          </a:bodyPr>
          <a:lstStyle/>
          <a:p>
            <a:pPr>
              <a:lnSpc>
                <a:spcPct val="150000"/>
              </a:lnSpc>
            </a:pPr>
            <a:r>
              <a:rPr lang="en-GB" dirty="0" smtClean="0"/>
              <a:t>There may be whitish lines on the tongue and mucous membrane of the mouth called snail track ulcers. They may be generalised lymph node enlargement.</a:t>
            </a:r>
          </a:p>
          <a:p>
            <a:pPr>
              <a:lnSpc>
                <a:spcPct val="150000"/>
              </a:lnSpc>
            </a:pPr>
            <a:r>
              <a:rPr lang="en-GB" dirty="0" smtClean="0"/>
              <a:t>Neurologic infection- cranial nerve dysfunction, meningitis, stroke, acute or chronic altered mental status, loss of vibration sense, and auditory/ophthalmic abnormalities, which might occur through the natural history of untreated infection</a:t>
            </a:r>
            <a:endParaRPr lang="en-GB"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76</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3600" b="1" dirty="0" smtClean="0"/>
              <a:t>Latent Syphilis</a:t>
            </a:r>
            <a:endParaRPr lang="en-GB" sz="3600" dirty="0"/>
          </a:p>
        </p:txBody>
      </p:sp>
      <p:sp>
        <p:nvSpPr>
          <p:cNvPr id="3" name="Content Placeholder 2"/>
          <p:cNvSpPr>
            <a:spLocks noGrp="1"/>
          </p:cNvSpPr>
          <p:nvPr>
            <p:ph idx="1"/>
          </p:nvPr>
        </p:nvSpPr>
        <p:spPr>
          <a:xfrm>
            <a:off x="457200" y="1295400"/>
            <a:ext cx="8229600" cy="4830763"/>
          </a:xfrm>
        </p:spPr>
        <p:txBody>
          <a:bodyPr/>
          <a:lstStyle/>
          <a:p>
            <a:r>
              <a:rPr lang="en-GB" dirty="0" smtClean="0"/>
              <a:t>During this stage, there are no signs or symptoms but a blood test is positive and the client should be treated.</a:t>
            </a:r>
          </a:p>
          <a:p>
            <a:pPr>
              <a:buNone/>
            </a:pPr>
            <a:r>
              <a:rPr lang="en-GB" b="1" dirty="0" smtClean="0"/>
              <a:t>Late syphilis</a:t>
            </a:r>
          </a:p>
          <a:p>
            <a:r>
              <a:rPr lang="en-GB" dirty="0" smtClean="0"/>
              <a:t>Untreated syphilis may progress. After two to 15 years, the heart and brain may be affected. At this time the disease cannot be passed to other people. </a:t>
            </a:r>
          </a:p>
          <a:p>
            <a:endParaRPr lang="en-GB"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77</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b="1" dirty="0" smtClean="0"/>
              <a:t>C. Genital Herpes </a:t>
            </a:r>
            <a:endParaRPr lang="en-GB" dirty="0"/>
          </a:p>
        </p:txBody>
      </p:sp>
      <p:sp>
        <p:nvSpPr>
          <p:cNvPr id="3" name="Content Placeholder 2"/>
          <p:cNvSpPr>
            <a:spLocks noGrp="1"/>
          </p:cNvSpPr>
          <p:nvPr>
            <p:ph idx="1"/>
          </p:nvPr>
        </p:nvSpPr>
        <p:spPr>
          <a:xfrm>
            <a:off x="228600" y="1600200"/>
            <a:ext cx="8686800" cy="5029200"/>
          </a:xfrm>
        </p:spPr>
        <p:txBody>
          <a:bodyPr>
            <a:normAutofit lnSpcReduction="10000"/>
          </a:bodyPr>
          <a:lstStyle/>
          <a:p>
            <a:r>
              <a:rPr lang="en-GB" dirty="0" smtClean="0"/>
              <a:t>Infection is caused by the herpes simplex virus.</a:t>
            </a:r>
          </a:p>
          <a:p>
            <a:pPr>
              <a:lnSpc>
                <a:spcPct val="150000"/>
              </a:lnSpc>
            </a:pPr>
            <a:r>
              <a:rPr lang="en-GB" dirty="0" smtClean="0"/>
              <a:t>In males, the client develops itchiness at the site of infection. This may be on the foreskin, the shaft of the penis, or the glans-penis. A small area of redness appears which develops into small blisters. This may break down to reveal painful, shallow ulcers.</a:t>
            </a:r>
          </a:p>
          <a:p>
            <a:endParaRPr lang="en-GB"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78</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GB" dirty="0" smtClean="0"/>
              <a:t>Ct’ </a:t>
            </a:r>
            <a:endParaRPr lang="en-GB" dirty="0"/>
          </a:p>
        </p:txBody>
      </p:sp>
      <p:sp>
        <p:nvSpPr>
          <p:cNvPr id="3" name="Content Placeholder 2"/>
          <p:cNvSpPr>
            <a:spLocks noGrp="1"/>
          </p:cNvSpPr>
          <p:nvPr>
            <p:ph idx="1"/>
          </p:nvPr>
        </p:nvSpPr>
        <p:spPr>
          <a:xfrm>
            <a:off x="457200" y="1219200"/>
            <a:ext cx="8229600" cy="5181600"/>
          </a:xfrm>
        </p:spPr>
        <p:txBody>
          <a:bodyPr/>
          <a:lstStyle/>
          <a:p>
            <a:r>
              <a:rPr lang="en-GB" dirty="0" smtClean="0"/>
              <a:t>In the first attack, lesions are more extensive and cause severe pain. The attacks heal after about two to three weeks.</a:t>
            </a:r>
          </a:p>
          <a:p>
            <a:endParaRPr lang="en-GB" dirty="0" smtClean="0"/>
          </a:p>
          <a:p>
            <a:r>
              <a:rPr lang="en-GB" dirty="0" smtClean="0"/>
              <a:t>In females, the lesions are on the cervix, the labia, the vagina, or around the anus. During the first attack, there may be quite extensive inflammation of the cervix, the vulva, and the vagina.</a:t>
            </a:r>
          </a:p>
          <a:p>
            <a:endParaRPr lang="en-GB"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79</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10600" cy="1143000"/>
          </a:xfrm>
        </p:spPr>
        <p:txBody>
          <a:bodyPr>
            <a:noAutofit/>
          </a:bodyPr>
          <a:lstStyle/>
          <a:p>
            <a:pPr algn="l"/>
            <a:r>
              <a:rPr lang="en-GB" sz="3200" b="1" dirty="0" smtClean="0"/>
              <a:t>All STIs comprise a single interrelated problem</a:t>
            </a:r>
            <a:endParaRPr lang="en-GB" sz="3200" b="1" dirty="0"/>
          </a:p>
        </p:txBody>
      </p:sp>
      <p:sp>
        <p:nvSpPr>
          <p:cNvPr id="3" name="Content Placeholder 2"/>
          <p:cNvSpPr>
            <a:spLocks noGrp="1"/>
          </p:cNvSpPr>
          <p:nvPr>
            <p:ph idx="1"/>
          </p:nvPr>
        </p:nvSpPr>
        <p:spPr>
          <a:xfrm>
            <a:off x="228600" y="1295400"/>
            <a:ext cx="8686800" cy="5105400"/>
          </a:xfrm>
        </p:spPr>
        <p:txBody>
          <a:bodyPr/>
          <a:lstStyle/>
          <a:p>
            <a:pPr>
              <a:lnSpc>
                <a:spcPct val="150000"/>
              </a:lnSpc>
            </a:pPr>
            <a:r>
              <a:rPr lang="en-GB" sz="2800" dirty="0" smtClean="0"/>
              <a:t>They are co-factors e.g syphilis, chancroid &amp; herpes. Are risk factors to HIV/AIDs infections</a:t>
            </a:r>
          </a:p>
          <a:p>
            <a:pPr>
              <a:lnSpc>
                <a:spcPct val="150000"/>
              </a:lnSpc>
            </a:pPr>
            <a:r>
              <a:rPr lang="en-GB" sz="2800" dirty="0" smtClean="0"/>
              <a:t>Are transmitted the same way i.e through contact with body fluids that are infected</a:t>
            </a:r>
          </a:p>
          <a:p>
            <a:pPr>
              <a:lnSpc>
                <a:spcPct val="150000"/>
              </a:lnSpc>
            </a:pPr>
            <a:r>
              <a:rPr lang="en-GB" sz="2800" dirty="0" smtClean="0"/>
              <a:t>Their control primarily depends upon the same condition i.e pple willingness to modify their sexual behaviour and health seeking behaviour </a:t>
            </a:r>
          </a:p>
          <a:p>
            <a:endParaRPr lang="en-GB"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8</a:t>
            </a:fld>
            <a:endParaRPr lang="en-US"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GB" dirty="0" smtClean="0"/>
              <a:t>Ct’ </a:t>
            </a:r>
            <a:endParaRPr lang="en-GB" dirty="0"/>
          </a:p>
        </p:txBody>
      </p:sp>
      <p:sp>
        <p:nvSpPr>
          <p:cNvPr id="3" name="Content Placeholder 2"/>
          <p:cNvSpPr>
            <a:spLocks noGrp="1"/>
          </p:cNvSpPr>
          <p:nvPr>
            <p:ph idx="1"/>
          </p:nvPr>
        </p:nvSpPr>
        <p:spPr>
          <a:xfrm>
            <a:off x="228600" y="1143000"/>
            <a:ext cx="8686800" cy="5410200"/>
          </a:xfrm>
        </p:spPr>
        <p:txBody>
          <a:bodyPr/>
          <a:lstStyle/>
          <a:p>
            <a:pPr>
              <a:lnSpc>
                <a:spcPct val="150000"/>
              </a:lnSpc>
            </a:pPr>
            <a:r>
              <a:rPr lang="en-GB" dirty="0" smtClean="0"/>
              <a:t>Recurrence of lesions occurs in about 50% of clients; lesions are usually less extensive and heal within five to seven days.</a:t>
            </a:r>
          </a:p>
          <a:p>
            <a:pPr>
              <a:lnSpc>
                <a:spcPct val="150000"/>
              </a:lnSpc>
            </a:pPr>
            <a:r>
              <a:rPr lang="en-GB" dirty="0" smtClean="0"/>
              <a:t>Recurrences in both males and females may follow sexual contact and stress. In females they may also follow the menstrual period.</a:t>
            </a:r>
          </a:p>
          <a:p>
            <a:endParaRPr lang="en-GB"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80</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GB" dirty="0" smtClean="0"/>
              <a:t>Ct’ </a:t>
            </a:r>
            <a:endParaRPr lang="en-GB" dirty="0"/>
          </a:p>
        </p:txBody>
      </p:sp>
      <p:sp>
        <p:nvSpPr>
          <p:cNvPr id="3" name="Content Placeholder 2"/>
          <p:cNvSpPr>
            <a:spLocks noGrp="1"/>
          </p:cNvSpPr>
          <p:nvPr>
            <p:ph idx="1"/>
          </p:nvPr>
        </p:nvSpPr>
        <p:spPr>
          <a:xfrm>
            <a:off x="228600" y="914400"/>
            <a:ext cx="8686800" cy="5562600"/>
          </a:xfrm>
        </p:spPr>
        <p:txBody>
          <a:bodyPr>
            <a:normAutofit fontScale="92500" lnSpcReduction="10000"/>
          </a:bodyPr>
          <a:lstStyle/>
          <a:p>
            <a:pPr>
              <a:lnSpc>
                <a:spcPct val="150000"/>
              </a:lnSpc>
            </a:pPr>
            <a:r>
              <a:rPr lang="en-GB" dirty="0" smtClean="0"/>
              <a:t>There is no effective cure. Clients should be reassured, but warned that a recurrence of ulceration is possible and that they should not have sexual intercourse while lesions are present.</a:t>
            </a:r>
          </a:p>
          <a:p>
            <a:pPr>
              <a:lnSpc>
                <a:spcPct val="150000"/>
              </a:lnSpc>
            </a:pPr>
            <a:r>
              <a:rPr lang="en-GB" dirty="0" smtClean="0"/>
              <a:t>Herpes simplex virus can be passed on when there are ulcers.</a:t>
            </a:r>
          </a:p>
          <a:p>
            <a:pPr>
              <a:lnSpc>
                <a:spcPct val="150000"/>
              </a:lnSpc>
            </a:pPr>
            <a:r>
              <a:rPr lang="en-GB" dirty="0" smtClean="0"/>
              <a:t>Tell the client to keep the lesions clean and dry and wash with soap and water.</a:t>
            </a:r>
          </a:p>
          <a:p>
            <a:endParaRPr lang="en-GB"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81</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fontScale="90000"/>
          </a:bodyPr>
          <a:lstStyle/>
          <a:p>
            <a:pPr algn="l"/>
            <a:r>
              <a:rPr lang="en-GB" b="1" dirty="0" smtClean="0"/>
              <a:t>Management of Genital Ulcer Disease</a:t>
            </a:r>
            <a:endParaRPr lang="en-GB" dirty="0"/>
          </a:p>
        </p:txBody>
      </p:sp>
      <p:sp>
        <p:nvSpPr>
          <p:cNvPr id="3" name="Content Placeholder 2"/>
          <p:cNvSpPr>
            <a:spLocks noGrp="1"/>
          </p:cNvSpPr>
          <p:nvPr>
            <p:ph idx="1"/>
          </p:nvPr>
        </p:nvSpPr>
        <p:spPr>
          <a:xfrm>
            <a:off x="228600" y="1219200"/>
            <a:ext cx="8686800" cy="5334000"/>
          </a:xfrm>
        </p:spPr>
        <p:txBody>
          <a:bodyPr>
            <a:normAutofit/>
          </a:bodyPr>
          <a:lstStyle/>
          <a:p>
            <a:pPr>
              <a:buNone/>
            </a:pPr>
            <a:r>
              <a:rPr lang="en-GB" dirty="0" smtClean="0"/>
              <a:t>Erythromycin 500mg TID x 7 days </a:t>
            </a:r>
          </a:p>
          <a:p>
            <a:pPr>
              <a:buNone/>
            </a:pPr>
            <a:r>
              <a:rPr lang="en-GB" dirty="0" smtClean="0"/>
              <a:t>                            &amp; </a:t>
            </a:r>
          </a:p>
          <a:p>
            <a:pPr>
              <a:buNone/>
            </a:pPr>
            <a:r>
              <a:rPr lang="en-GB" dirty="0" smtClean="0"/>
              <a:t>Benzathine Penicillin 2.4 MU IM stat </a:t>
            </a:r>
          </a:p>
          <a:p>
            <a:endParaRPr lang="en-GB" b="1" dirty="0" smtClean="0"/>
          </a:p>
          <a:p>
            <a:r>
              <a:rPr lang="en-GB" b="1" dirty="0" smtClean="0"/>
              <a:t>If Penicillin allergy: </a:t>
            </a:r>
          </a:p>
          <a:p>
            <a:pPr>
              <a:buNone/>
            </a:pPr>
            <a:r>
              <a:rPr lang="en-GB" dirty="0" smtClean="0"/>
              <a:t>Use Erythromycin 500mg QID x 14 days </a:t>
            </a:r>
          </a:p>
          <a:p>
            <a:pPr>
              <a:buNone/>
            </a:pPr>
            <a:endParaRPr lang="en-GB" dirty="0" smtClean="0"/>
          </a:p>
          <a:p>
            <a:pPr>
              <a:buNone/>
            </a:pPr>
            <a:r>
              <a:rPr lang="en-GB" b="1" dirty="0" smtClean="0"/>
              <a:t>Alternative GUD Rx: </a:t>
            </a:r>
          </a:p>
          <a:p>
            <a:pPr>
              <a:buNone/>
            </a:pPr>
            <a:r>
              <a:rPr lang="en-GB" dirty="0" smtClean="0"/>
              <a:t>Ciprofloxacin 500mg single dose </a:t>
            </a:r>
          </a:p>
          <a:p>
            <a:endParaRPr lang="en-GB"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82</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pPr algn="l"/>
            <a:r>
              <a:rPr lang="en-GB" b="1" dirty="0" smtClean="0"/>
              <a:t>CT’ Mx</a:t>
            </a:r>
            <a:endParaRPr lang="en-GB" b="1" dirty="0"/>
          </a:p>
        </p:txBody>
      </p:sp>
      <p:sp>
        <p:nvSpPr>
          <p:cNvPr id="3" name="Content Placeholder 2"/>
          <p:cNvSpPr>
            <a:spLocks noGrp="1"/>
          </p:cNvSpPr>
          <p:nvPr>
            <p:ph idx="1"/>
          </p:nvPr>
        </p:nvSpPr>
        <p:spPr>
          <a:xfrm>
            <a:off x="152400" y="914400"/>
            <a:ext cx="8763000" cy="5715000"/>
          </a:xfrm>
        </p:spPr>
        <p:txBody>
          <a:bodyPr>
            <a:normAutofit/>
          </a:bodyPr>
          <a:lstStyle/>
          <a:p>
            <a:r>
              <a:rPr lang="en-GB" dirty="0" smtClean="0"/>
              <a:t>Treatment should be given as soon as possible owing to the increased risk of HIV transmission. </a:t>
            </a:r>
          </a:p>
          <a:p>
            <a:r>
              <a:rPr lang="en-GB" dirty="0" smtClean="0"/>
              <a:t>Emphasize 4Cs as per the Syndromic chart.</a:t>
            </a:r>
          </a:p>
          <a:p>
            <a:r>
              <a:rPr lang="en-GB" dirty="0" smtClean="0"/>
              <a:t>Offer or refer for HIV testing services.</a:t>
            </a:r>
          </a:p>
          <a:p>
            <a:pPr>
              <a:buNone/>
            </a:pPr>
            <a:r>
              <a:rPr lang="en-GB" b="1" dirty="0" smtClean="0"/>
              <a:t>N/B</a:t>
            </a:r>
          </a:p>
          <a:p>
            <a:r>
              <a:rPr lang="en-GB" dirty="0" smtClean="0"/>
              <a:t>Treat HSV2 with Acyclovir 400mg TID for 7 days if client presents with an ulcer with multiple vesicles (painful) grouped together with history of recurrence. </a:t>
            </a:r>
          </a:p>
          <a:p>
            <a:endParaRPr lang="en-GB"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83</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pPr algn="l"/>
            <a:r>
              <a:rPr lang="en-GB" b="1" dirty="0" smtClean="0"/>
              <a:t>3. Vaginal Discharge</a:t>
            </a:r>
            <a:endParaRPr lang="en-GB" dirty="0"/>
          </a:p>
        </p:txBody>
      </p:sp>
      <p:sp>
        <p:nvSpPr>
          <p:cNvPr id="3" name="Content Placeholder 2"/>
          <p:cNvSpPr>
            <a:spLocks noGrp="1"/>
          </p:cNvSpPr>
          <p:nvPr>
            <p:ph idx="1"/>
          </p:nvPr>
        </p:nvSpPr>
        <p:spPr>
          <a:xfrm>
            <a:off x="304800" y="1143000"/>
            <a:ext cx="8534400" cy="5486400"/>
          </a:xfrm>
        </p:spPr>
        <p:txBody>
          <a:bodyPr>
            <a:normAutofit/>
          </a:bodyPr>
          <a:lstStyle/>
          <a:p>
            <a:pPr>
              <a:buNone/>
            </a:pPr>
            <a:r>
              <a:rPr lang="en-GB" b="1" dirty="0" smtClean="0"/>
              <a:t>Physiological discharge: normal</a:t>
            </a:r>
          </a:p>
          <a:p>
            <a:r>
              <a:rPr lang="en-GB" dirty="0" smtClean="0"/>
              <a:t>Clear or white</a:t>
            </a:r>
          </a:p>
          <a:p>
            <a:r>
              <a:rPr lang="en-GB" dirty="0" smtClean="0"/>
              <a:t>Viscous in consistency </a:t>
            </a:r>
          </a:p>
          <a:p>
            <a:r>
              <a:rPr lang="en-GB" dirty="0" smtClean="0"/>
              <a:t>Located in the posterior fornix of the vagina</a:t>
            </a:r>
          </a:p>
          <a:p>
            <a:pPr>
              <a:buNone/>
            </a:pPr>
            <a:r>
              <a:rPr lang="en-GB" b="1" dirty="0" smtClean="0"/>
              <a:t>Microscopy of normal vaginal secretions reveals: </a:t>
            </a:r>
          </a:p>
          <a:p>
            <a:r>
              <a:rPr lang="en-GB" dirty="0" smtClean="0"/>
              <a:t>Superficial epithelial cells</a:t>
            </a:r>
          </a:p>
          <a:p>
            <a:r>
              <a:rPr lang="en-GB" dirty="0" smtClean="0"/>
              <a:t>Lactobacilli with long rods</a:t>
            </a:r>
          </a:p>
          <a:p>
            <a:r>
              <a:rPr lang="en-GB" dirty="0" smtClean="0"/>
              <a:t>Few white blood cells</a:t>
            </a:r>
          </a:p>
          <a:p>
            <a:pPr>
              <a:buNone/>
            </a:pPr>
            <a:r>
              <a:rPr lang="en-GB" b="1" dirty="0" smtClean="0"/>
              <a:t>Physiologic vaginal discharge requires no Rx</a:t>
            </a:r>
            <a:endParaRPr lang="en-GB"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84</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b="1" dirty="0" smtClean="0"/>
              <a:t>Vaginal Discharge</a:t>
            </a:r>
            <a:endParaRPr lang="en-GB" dirty="0"/>
          </a:p>
        </p:txBody>
      </p:sp>
      <p:pic>
        <p:nvPicPr>
          <p:cNvPr id="5122" name="Picture 2"/>
          <p:cNvPicPr>
            <a:picLocks noGrp="1" noChangeAspect="1" noChangeArrowheads="1"/>
          </p:cNvPicPr>
          <p:nvPr>
            <p:ph sz="half" idx="2"/>
          </p:nvPr>
        </p:nvPicPr>
        <p:blipFill>
          <a:blip r:embed="rId2" cstate="print"/>
          <a:srcRect/>
          <a:stretch>
            <a:fillRect/>
          </a:stretch>
        </p:blipFill>
        <p:spPr bwMode="auto">
          <a:xfrm>
            <a:off x="0" y="1524000"/>
            <a:ext cx="4495800" cy="5334000"/>
          </a:xfrm>
          <a:prstGeom prst="rect">
            <a:avLst/>
          </a:prstGeom>
          <a:noFill/>
          <a:ln w="9525">
            <a:noFill/>
            <a:miter lim="800000"/>
            <a:headEnd/>
            <a:tailEnd/>
          </a:ln>
        </p:spPr>
      </p:pic>
      <p:pic>
        <p:nvPicPr>
          <p:cNvPr id="5123" name="Picture 3"/>
          <p:cNvPicPr>
            <a:picLocks noGrp="1" noChangeAspect="1" noChangeArrowheads="1"/>
          </p:cNvPicPr>
          <p:nvPr>
            <p:ph sz="quarter" idx="4"/>
          </p:nvPr>
        </p:nvPicPr>
        <p:blipFill>
          <a:blip r:embed="rId3" cstate="print"/>
          <a:srcRect/>
          <a:stretch>
            <a:fillRect/>
          </a:stretch>
        </p:blipFill>
        <p:spPr bwMode="auto">
          <a:xfrm>
            <a:off x="4648200" y="1524000"/>
            <a:ext cx="4267200" cy="53340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B6F15528-21DE-4FAA-801E-634DDDAF4B2B}" type="slidenum">
              <a:rPr lang="en-US" smtClean="0"/>
              <a:pPr/>
              <a:t>85</a:t>
            </a:fld>
            <a:endParaRPr lang="en-US"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pPr algn="l"/>
            <a:r>
              <a:rPr lang="en-GB" b="1" dirty="0" smtClean="0"/>
              <a:t>Abnormal Vaginal Discharge</a:t>
            </a:r>
            <a:endParaRPr lang="en-GB" dirty="0"/>
          </a:p>
        </p:txBody>
      </p:sp>
      <p:sp>
        <p:nvSpPr>
          <p:cNvPr id="3" name="Content Placeholder 2"/>
          <p:cNvSpPr>
            <a:spLocks noGrp="1"/>
          </p:cNvSpPr>
          <p:nvPr>
            <p:ph idx="1"/>
          </p:nvPr>
        </p:nvSpPr>
        <p:spPr>
          <a:xfrm>
            <a:off x="228600" y="1143000"/>
            <a:ext cx="8686800" cy="5486400"/>
          </a:xfrm>
        </p:spPr>
        <p:txBody>
          <a:bodyPr>
            <a:normAutofit fontScale="92500" lnSpcReduction="10000"/>
          </a:bodyPr>
          <a:lstStyle/>
          <a:p>
            <a:pPr>
              <a:lnSpc>
                <a:spcPct val="170000"/>
              </a:lnSpc>
            </a:pPr>
            <a:r>
              <a:rPr lang="en-GB" dirty="0" smtClean="0"/>
              <a:t>Abnormal vaginal discharge is one of the most common STI/RTI syndromes among women, but also one of the most complicated to manage. </a:t>
            </a:r>
          </a:p>
          <a:p>
            <a:pPr>
              <a:lnSpc>
                <a:spcPct val="170000"/>
              </a:lnSpc>
            </a:pPr>
            <a:r>
              <a:rPr lang="en-GB" dirty="0" smtClean="0"/>
              <a:t>All women have a physiological vaginal discharge which may increase during certain situations. </a:t>
            </a:r>
          </a:p>
          <a:p>
            <a:pPr>
              <a:lnSpc>
                <a:spcPct val="170000"/>
              </a:lnSpc>
            </a:pPr>
            <a:r>
              <a:rPr lang="en-GB" dirty="0" smtClean="0"/>
              <a:t>Normally, women will only complain if they perceive the discharge to be abnormal.</a:t>
            </a:r>
          </a:p>
          <a:p>
            <a:endParaRPr lang="en-GB"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86</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87</a:t>
            </a:fld>
            <a:endParaRPr lang="en-US" dirty="0"/>
          </a:p>
        </p:txBody>
      </p:sp>
      <p:pic>
        <p:nvPicPr>
          <p:cNvPr id="3" name="Picture 2" descr="vaginal discharge"/>
          <p:cNvPicPr>
            <a:picLocks noChangeArrowheads="1"/>
          </p:cNvPicPr>
          <p:nvPr/>
        </p:nvPicPr>
        <p:blipFill>
          <a:blip r:embed="rId2" cstate="print">
            <a:lum bright="12000" contrast="42000"/>
          </a:blip>
          <a:srcRect/>
          <a:stretch>
            <a:fillRect/>
          </a:stretch>
        </p:blipFill>
        <p:spPr bwMode="auto">
          <a:xfrm>
            <a:off x="685800" y="685800"/>
            <a:ext cx="7239000" cy="533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pPr algn="l"/>
            <a:r>
              <a:rPr lang="en-GB" b="1" dirty="0" smtClean="0"/>
              <a:t>Aetiology</a:t>
            </a:r>
            <a:endParaRPr lang="en-GB" dirty="0"/>
          </a:p>
        </p:txBody>
      </p:sp>
      <p:sp>
        <p:nvSpPr>
          <p:cNvPr id="3" name="Content Placeholder 2"/>
          <p:cNvSpPr>
            <a:spLocks noGrp="1"/>
          </p:cNvSpPr>
          <p:nvPr>
            <p:ph idx="1"/>
          </p:nvPr>
        </p:nvSpPr>
        <p:spPr>
          <a:xfrm>
            <a:off x="457200" y="1219200"/>
            <a:ext cx="8229600" cy="5410200"/>
          </a:xfrm>
        </p:spPr>
        <p:txBody>
          <a:bodyPr>
            <a:normAutofit/>
          </a:bodyPr>
          <a:lstStyle/>
          <a:p>
            <a:r>
              <a:rPr lang="en-GB" dirty="0" smtClean="0"/>
              <a:t>The symptom of abnormal vaginal discharge is highly indicative of vaginitis and poorly predictive of cervicitis</a:t>
            </a:r>
          </a:p>
          <a:p>
            <a:r>
              <a:rPr lang="en-GB" dirty="0" smtClean="0"/>
              <a:t>Bacterial </a:t>
            </a:r>
            <a:r>
              <a:rPr lang="en-GB" dirty="0" err="1" smtClean="0"/>
              <a:t>vaginosis</a:t>
            </a:r>
            <a:r>
              <a:rPr lang="en-GB" dirty="0" smtClean="0"/>
              <a:t>, </a:t>
            </a:r>
            <a:r>
              <a:rPr lang="en-GB" dirty="0" err="1" smtClean="0"/>
              <a:t>vulvovaginal</a:t>
            </a:r>
            <a:r>
              <a:rPr lang="en-GB" dirty="0" smtClean="0"/>
              <a:t> candidiasis, and trichomoniasis are the most common causes of vaginitis</a:t>
            </a:r>
          </a:p>
          <a:p>
            <a:r>
              <a:rPr lang="en-GB" dirty="0" err="1" smtClean="0"/>
              <a:t>Gonococcal</a:t>
            </a:r>
            <a:r>
              <a:rPr lang="en-GB" dirty="0" smtClean="0"/>
              <a:t> and </a:t>
            </a:r>
            <a:r>
              <a:rPr lang="en-GB" dirty="0" err="1" smtClean="0"/>
              <a:t>chlamydial</a:t>
            </a:r>
            <a:r>
              <a:rPr lang="en-GB" dirty="0" smtClean="0"/>
              <a:t> infections cause cervicitis. </a:t>
            </a:r>
          </a:p>
          <a:p>
            <a:pPr>
              <a:buNone/>
            </a:pPr>
            <a:r>
              <a:rPr lang="en-GB" dirty="0" smtClean="0"/>
              <a:t>Distinction between the two on clinical grounds is usually difficult.</a:t>
            </a:r>
          </a:p>
          <a:p>
            <a:endParaRPr lang="en-GB" dirty="0" smtClean="0"/>
          </a:p>
          <a:p>
            <a:endParaRPr lang="en-GB"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88</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GB" b="1" dirty="0" smtClean="0"/>
              <a:t>Characteristics of Vaginal Discharge by Causative Agent</a:t>
            </a:r>
            <a:endParaRPr lang="en-GB" dirty="0"/>
          </a:p>
        </p:txBody>
      </p:sp>
      <p:sp>
        <p:nvSpPr>
          <p:cNvPr id="3" name="Content Placeholder 2"/>
          <p:cNvSpPr>
            <a:spLocks noGrp="1"/>
          </p:cNvSpPr>
          <p:nvPr>
            <p:ph idx="1"/>
          </p:nvPr>
        </p:nvSpPr>
        <p:spPr>
          <a:xfrm>
            <a:off x="228600" y="1600200"/>
            <a:ext cx="8686800" cy="4953000"/>
          </a:xfrm>
        </p:spPr>
        <p:txBody>
          <a:bodyPr/>
          <a:lstStyle/>
          <a:p>
            <a:r>
              <a:rPr lang="en-GB" sz="3000" b="1" dirty="0" smtClean="0"/>
              <a:t>Neisseria Gonorrhoea– </a:t>
            </a:r>
            <a:r>
              <a:rPr lang="en-GB" sz="3000" dirty="0" smtClean="0"/>
              <a:t>Greenish-yellow discharge </a:t>
            </a:r>
          </a:p>
          <a:p>
            <a:r>
              <a:rPr lang="en-GB" sz="3000" b="1" dirty="0" smtClean="0"/>
              <a:t>Chlamydia trachomatis– </a:t>
            </a:r>
            <a:r>
              <a:rPr lang="en-GB" sz="3000" dirty="0" smtClean="0"/>
              <a:t>Scanty </a:t>
            </a:r>
            <a:r>
              <a:rPr lang="en-GB" sz="3000" dirty="0" err="1" smtClean="0"/>
              <a:t>muco</a:t>
            </a:r>
            <a:r>
              <a:rPr lang="en-GB" sz="3000" dirty="0" smtClean="0"/>
              <a:t>-purulent or purulent discharge</a:t>
            </a:r>
          </a:p>
          <a:p>
            <a:r>
              <a:rPr lang="en-GB" sz="3000" b="1" dirty="0" smtClean="0"/>
              <a:t>Trichomonas vaginalis– </a:t>
            </a:r>
            <a:r>
              <a:rPr lang="en-GB" sz="3000" dirty="0" smtClean="0"/>
              <a:t>Frothy, profuse, greenish-yellow foul-smelling discharge</a:t>
            </a:r>
          </a:p>
          <a:p>
            <a:r>
              <a:rPr lang="en-GB" b="1" dirty="0" smtClean="0"/>
              <a:t>Candida albicans– </a:t>
            </a:r>
            <a:r>
              <a:rPr lang="en-GB" dirty="0" smtClean="0"/>
              <a:t>White, curd-like discharge</a:t>
            </a:r>
          </a:p>
          <a:p>
            <a:r>
              <a:rPr lang="en-GB" b="1" dirty="0" smtClean="0"/>
              <a:t>Gardnerella vaginalis– </a:t>
            </a:r>
            <a:r>
              <a:rPr lang="en-GB" dirty="0" smtClean="0"/>
              <a:t>Profuse foul-smelling and homogenous greyish-white discharge </a:t>
            </a:r>
          </a:p>
          <a:p>
            <a:endParaRPr lang="en-GB"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89</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GB" b="1" dirty="0" smtClean="0"/>
              <a:t>Epidemiology of STIs</a:t>
            </a:r>
            <a:endParaRPr lang="en-GB" b="1" dirty="0"/>
          </a:p>
        </p:txBody>
      </p:sp>
      <p:sp>
        <p:nvSpPr>
          <p:cNvPr id="3" name="Content Placeholder 2"/>
          <p:cNvSpPr>
            <a:spLocks noGrp="1"/>
          </p:cNvSpPr>
          <p:nvPr>
            <p:ph idx="1"/>
          </p:nvPr>
        </p:nvSpPr>
        <p:spPr>
          <a:xfrm>
            <a:off x="152400" y="762000"/>
            <a:ext cx="8839200" cy="5867400"/>
          </a:xfrm>
        </p:spPr>
        <p:txBody>
          <a:bodyPr>
            <a:noAutofit/>
          </a:bodyPr>
          <a:lstStyle/>
          <a:p>
            <a:pPr>
              <a:lnSpc>
                <a:spcPct val="150000"/>
              </a:lnSpc>
            </a:pPr>
            <a:r>
              <a:rPr lang="en-GB" sz="2800" dirty="0" smtClean="0"/>
              <a:t>The total number of new cases in adults of STIs in 2008 was estimated to be 498.9 million.</a:t>
            </a:r>
          </a:p>
          <a:p>
            <a:pPr>
              <a:lnSpc>
                <a:spcPct val="150000"/>
              </a:lnSpc>
              <a:buFont typeface="Wingdings" pitchFamily="2" charset="2"/>
              <a:buChar char="Ø"/>
            </a:pPr>
            <a:r>
              <a:rPr lang="en-GB" sz="2800" dirty="0" smtClean="0"/>
              <a:t>105.7 million cases of </a:t>
            </a:r>
            <a:r>
              <a:rPr lang="en-GB" sz="2800" i="1" dirty="0" smtClean="0"/>
              <a:t>C. trachomatis</a:t>
            </a:r>
          </a:p>
          <a:p>
            <a:pPr>
              <a:lnSpc>
                <a:spcPct val="150000"/>
              </a:lnSpc>
              <a:buFont typeface="Wingdings" pitchFamily="2" charset="2"/>
              <a:buChar char="Ø"/>
            </a:pPr>
            <a:r>
              <a:rPr lang="en-GB" sz="2800" dirty="0" smtClean="0"/>
              <a:t>106.1 million cases of </a:t>
            </a:r>
            <a:r>
              <a:rPr lang="en-GB" sz="2800" i="1" dirty="0" smtClean="0"/>
              <a:t>N. gonorrhoea</a:t>
            </a:r>
          </a:p>
          <a:p>
            <a:pPr>
              <a:lnSpc>
                <a:spcPct val="150000"/>
              </a:lnSpc>
              <a:buFont typeface="Wingdings" pitchFamily="2" charset="2"/>
              <a:buChar char="Ø"/>
            </a:pPr>
            <a:r>
              <a:rPr lang="en-GB" sz="2800" dirty="0" smtClean="0"/>
              <a:t> 10.6 million cases of syphilis</a:t>
            </a:r>
          </a:p>
          <a:p>
            <a:pPr>
              <a:lnSpc>
                <a:spcPct val="150000"/>
              </a:lnSpc>
              <a:buFont typeface="Wingdings" pitchFamily="2" charset="2"/>
              <a:buChar char="Ø"/>
            </a:pPr>
            <a:r>
              <a:rPr lang="en-GB" sz="2800" dirty="0" smtClean="0"/>
              <a:t>276.4 million cases of </a:t>
            </a:r>
            <a:r>
              <a:rPr lang="en-GB" sz="2800" i="1" dirty="0" smtClean="0"/>
              <a:t>T. Vaginalis</a:t>
            </a:r>
            <a:endParaRPr lang="en-GB" sz="2800" dirty="0" smtClean="0"/>
          </a:p>
          <a:p>
            <a:pPr>
              <a:lnSpc>
                <a:spcPct val="150000"/>
              </a:lnSpc>
            </a:pPr>
            <a:r>
              <a:rPr lang="en-GB" sz="2800" dirty="0" smtClean="0"/>
              <a:t>Males accounted for 266.1 million or 53% of the new cases</a:t>
            </a:r>
            <a:endParaRPr lang="en-GB" sz="25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9</a:t>
            </a:fld>
            <a:endParaRPr lang="en-US"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b="1" dirty="0" smtClean="0"/>
              <a:t>Management of Vaginal Discharge </a:t>
            </a:r>
            <a:endParaRPr lang="en-GB" dirty="0"/>
          </a:p>
        </p:txBody>
      </p:sp>
      <p:sp>
        <p:nvSpPr>
          <p:cNvPr id="3" name="Content Placeholder 2"/>
          <p:cNvSpPr>
            <a:spLocks noGrp="1"/>
          </p:cNvSpPr>
          <p:nvPr>
            <p:ph idx="1"/>
          </p:nvPr>
        </p:nvSpPr>
        <p:spPr>
          <a:xfrm>
            <a:off x="228600" y="1295400"/>
            <a:ext cx="8686800" cy="5334000"/>
          </a:xfrm>
        </p:spPr>
        <p:txBody>
          <a:bodyPr>
            <a:normAutofit/>
          </a:bodyPr>
          <a:lstStyle/>
          <a:p>
            <a:r>
              <a:rPr lang="en-GB" dirty="0" smtClean="0"/>
              <a:t>Speculum examination and referral for specialist management may be necessary. </a:t>
            </a:r>
          </a:p>
          <a:p>
            <a:r>
              <a:rPr lang="en-GB" dirty="0" smtClean="0"/>
              <a:t>Persistent abnormal vaginal discharge should be evaluated to exclude cervical cancer.</a:t>
            </a:r>
          </a:p>
          <a:p>
            <a:r>
              <a:rPr lang="en-GB" dirty="0" smtClean="0"/>
              <a:t>Patients should be informed about the endogenous and recurrent nature of vaginitis to avoid partner discord.</a:t>
            </a:r>
          </a:p>
          <a:p>
            <a:endParaRPr lang="en-GB"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90</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GB" dirty="0" smtClean="0"/>
              <a:t>Ct’ Mx</a:t>
            </a:r>
            <a:endParaRPr lang="en-GB" dirty="0"/>
          </a:p>
        </p:txBody>
      </p:sp>
      <p:sp>
        <p:nvSpPr>
          <p:cNvPr id="3" name="Content Placeholder 2"/>
          <p:cNvSpPr>
            <a:spLocks noGrp="1"/>
          </p:cNvSpPr>
          <p:nvPr>
            <p:ph idx="1"/>
          </p:nvPr>
        </p:nvSpPr>
        <p:spPr>
          <a:xfrm>
            <a:off x="228600" y="914400"/>
            <a:ext cx="8686800" cy="5715000"/>
          </a:xfrm>
        </p:spPr>
        <p:txBody>
          <a:bodyPr>
            <a:normAutofit fontScale="92500" lnSpcReduction="10000"/>
          </a:bodyPr>
          <a:lstStyle/>
          <a:p>
            <a:r>
              <a:rPr lang="en-GB" dirty="0" smtClean="0"/>
              <a:t>Emphasize 4Cs as per the </a:t>
            </a:r>
            <a:r>
              <a:rPr lang="en-GB" dirty="0" err="1" smtClean="0"/>
              <a:t>syndromic</a:t>
            </a:r>
            <a:r>
              <a:rPr lang="en-GB" dirty="0" smtClean="0"/>
              <a:t> chart.</a:t>
            </a:r>
          </a:p>
          <a:p>
            <a:r>
              <a:rPr lang="en-GB" dirty="0" smtClean="0"/>
              <a:t>Offer or refer for HIV testing services</a:t>
            </a:r>
          </a:p>
          <a:p>
            <a:r>
              <a:rPr lang="en-GB" dirty="0" smtClean="0"/>
              <a:t> </a:t>
            </a:r>
            <a:r>
              <a:rPr lang="en-GB" b="1" dirty="0" smtClean="0"/>
              <a:t>VAGINITIS Rx </a:t>
            </a:r>
          </a:p>
          <a:p>
            <a:pPr>
              <a:buNone/>
            </a:pPr>
            <a:r>
              <a:rPr lang="en-GB" dirty="0" err="1" smtClean="0"/>
              <a:t>Clotrimazole</a:t>
            </a:r>
            <a:r>
              <a:rPr lang="en-GB" dirty="0" smtClean="0"/>
              <a:t> 1 </a:t>
            </a:r>
            <a:r>
              <a:rPr lang="en-GB" dirty="0" err="1" smtClean="0"/>
              <a:t>pessary</a:t>
            </a:r>
            <a:r>
              <a:rPr lang="en-GB" dirty="0" smtClean="0"/>
              <a:t> </a:t>
            </a:r>
            <a:r>
              <a:rPr lang="en-GB" dirty="0" err="1" smtClean="0"/>
              <a:t>intravaginally</a:t>
            </a:r>
            <a:r>
              <a:rPr lang="en-GB" dirty="0" smtClean="0"/>
              <a:t> daily for 6 days                </a:t>
            </a:r>
            <a:r>
              <a:rPr lang="en-GB" b="1" dirty="0" smtClean="0"/>
              <a:t>Or </a:t>
            </a:r>
          </a:p>
          <a:p>
            <a:pPr>
              <a:buNone/>
            </a:pPr>
            <a:r>
              <a:rPr lang="en-GB" dirty="0" err="1" smtClean="0"/>
              <a:t>Clotrimazole</a:t>
            </a:r>
            <a:r>
              <a:rPr lang="en-GB" dirty="0" smtClean="0"/>
              <a:t> 200mgs </a:t>
            </a:r>
            <a:r>
              <a:rPr lang="en-GB" dirty="0" err="1" smtClean="0"/>
              <a:t>pessaries</a:t>
            </a:r>
            <a:r>
              <a:rPr lang="en-GB" dirty="0" smtClean="0"/>
              <a:t> </a:t>
            </a:r>
            <a:r>
              <a:rPr lang="en-GB" dirty="0" err="1" smtClean="0"/>
              <a:t>intravaginally</a:t>
            </a:r>
            <a:r>
              <a:rPr lang="en-GB" dirty="0" smtClean="0"/>
              <a:t> daily for 3 days) AND Metronidazole 400mg </a:t>
            </a:r>
          </a:p>
          <a:p>
            <a:pPr>
              <a:buNone/>
            </a:pPr>
            <a:r>
              <a:rPr lang="en-GB" dirty="0" smtClean="0"/>
              <a:t> </a:t>
            </a:r>
            <a:r>
              <a:rPr lang="en-GB" b="1" dirty="0" smtClean="0"/>
              <a:t>If pregnant </a:t>
            </a:r>
          </a:p>
          <a:p>
            <a:pPr>
              <a:buNone/>
            </a:pPr>
            <a:r>
              <a:rPr lang="en-GB" dirty="0" err="1" smtClean="0"/>
              <a:t>Clotrimazole</a:t>
            </a:r>
            <a:r>
              <a:rPr lang="en-GB" dirty="0" smtClean="0"/>
              <a:t> 1 </a:t>
            </a:r>
            <a:r>
              <a:rPr lang="en-GB" dirty="0" err="1" smtClean="0"/>
              <a:t>pessary</a:t>
            </a:r>
            <a:r>
              <a:rPr lang="en-GB" dirty="0" smtClean="0"/>
              <a:t> </a:t>
            </a:r>
            <a:r>
              <a:rPr lang="en-GB" dirty="0" err="1" smtClean="0"/>
              <a:t>intravaginally</a:t>
            </a:r>
            <a:r>
              <a:rPr lang="en-GB" dirty="0" smtClean="0"/>
              <a:t> daily x 6 days                                 </a:t>
            </a:r>
            <a:r>
              <a:rPr lang="en-GB" b="1" dirty="0" smtClean="0"/>
              <a:t>Or </a:t>
            </a:r>
          </a:p>
          <a:p>
            <a:pPr>
              <a:buNone/>
            </a:pPr>
            <a:r>
              <a:rPr lang="en-GB" dirty="0" err="1" smtClean="0"/>
              <a:t>Clotrimazole</a:t>
            </a:r>
            <a:r>
              <a:rPr lang="en-GB" dirty="0" smtClean="0"/>
              <a:t> 200mgs </a:t>
            </a:r>
            <a:r>
              <a:rPr lang="en-GB" dirty="0" err="1" smtClean="0"/>
              <a:t>pessaries</a:t>
            </a:r>
            <a:r>
              <a:rPr lang="en-GB" dirty="0" smtClean="0"/>
              <a:t> </a:t>
            </a:r>
            <a:r>
              <a:rPr lang="en-GB" dirty="0" err="1" smtClean="0"/>
              <a:t>intravaginally</a:t>
            </a:r>
            <a:r>
              <a:rPr lang="en-GB" dirty="0" smtClean="0"/>
              <a:t> daily for 3 days) </a:t>
            </a:r>
            <a:endParaRPr lang="en-GB"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91</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pPr algn="l"/>
            <a:r>
              <a:rPr lang="en-GB" sz="3600" b="1" dirty="0" smtClean="0"/>
              <a:t>CERVICITIS RX </a:t>
            </a:r>
            <a:endParaRPr lang="en-GB" sz="3600" dirty="0"/>
          </a:p>
        </p:txBody>
      </p:sp>
      <p:sp>
        <p:nvSpPr>
          <p:cNvPr id="3" name="Content Placeholder 2"/>
          <p:cNvSpPr>
            <a:spLocks noGrp="1"/>
          </p:cNvSpPr>
          <p:nvPr>
            <p:ph idx="1"/>
          </p:nvPr>
        </p:nvSpPr>
        <p:spPr>
          <a:xfrm>
            <a:off x="228600" y="1066800"/>
            <a:ext cx="8686800" cy="5486400"/>
          </a:xfrm>
        </p:spPr>
        <p:txBody>
          <a:bodyPr>
            <a:normAutofit/>
          </a:bodyPr>
          <a:lstStyle/>
          <a:p>
            <a:pPr>
              <a:buNone/>
            </a:pPr>
            <a:r>
              <a:rPr lang="en-GB" dirty="0" err="1" smtClean="0"/>
              <a:t>Norfloxacin</a:t>
            </a:r>
            <a:r>
              <a:rPr lang="en-GB" dirty="0" smtClean="0"/>
              <a:t> 800mg stat (or Ciprofloxacin 500mg stat) </a:t>
            </a:r>
          </a:p>
          <a:p>
            <a:pPr>
              <a:buNone/>
            </a:pPr>
            <a:r>
              <a:rPr lang="en-GB" dirty="0" smtClean="0"/>
              <a:t>                                </a:t>
            </a:r>
            <a:r>
              <a:rPr lang="en-GB" b="1" dirty="0" smtClean="0"/>
              <a:t>&amp;</a:t>
            </a:r>
          </a:p>
          <a:p>
            <a:pPr>
              <a:buNone/>
            </a:pPr>
            <a:r>
              <a:rPr lang="en-GB" dirty="0" err="1" smtClean="0"/>
              <a:t>Doxycycline</a:t>
            </a:r>
            <a:r>
              <a:rPr lang="en-GB" dirty="0" smtClean="0"/>
              <a:t> 100mg BD x 7 days </a:t>
            </a:r>
          </a:p>
          <a:p>
            <a:pPr>
              <a:buNone/>
            </a:pPr>
            <a:r>
              <a:rPr lang="en-GB" b="1" dirty="0" smtClean="0"/>
              <a:t>                               IF PREGNANT </a:t>
            </a:r>
          </a:p>
          <a:p>
            <a:pPr>
              <a:buNone/>
            </a:pPr>
            <a:r>
              <a:rPr lang="en-GB" dirty="0" smtClean="0"/>
              <a:t>IM </a:t>
            </a:r>
            <a:r>
              <a:rPr lang="en-GB" dirty="0" err="1" smtClean="0"/>
              <a:t>Spectinomycin</a:t>
            </a:r>
            <a:r>
              <a:rPr lang="en-GB" dirty="0" smtClean="0"/>
              <a:t> 2gm stat (or IM </a:t>
            </a:r>
            <a:r>
              <a:rPr lang="en-GB" dirty="0" err="1" smtClean="0"/>
              <a:t>Ceftriaxone</a:t>
            </a:r>
            <a:r>
              <a:rPr lang="en-GB" dirty="0" smtClean="0"/>
              <a:t> 250mg single dose) </a:t>
            </a:r>
          </a:p>
          <a:p>
            <a:pPr>
              <a:buNone/>
            </a:pPr>
            <a:r>
              <a:rPr lang="en-GB" dirty="0" smtClean="0"/>
              <a:t>                               </a:t>
            </a:r>
            <a:r>
              <a:rPr lang="en-GB" b="1" dirty="0" smtClean="0"/>
              <a:t>  &amp;</a:t>
            </a:r>
          </a:p>
          <a:p>
            <a:pPr>
              <a:buNone/>
            </a:pPr>
            <a:r>
              <a:rPr lang="en-GB" dirty="0" smtClean="0"/>
              <a:t>Erythromycin 500mg QID x 7 days </a:t>
            </a:r>
            <a:endParaRPr lang="en-GB"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92</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pPr algn="l"/>
            <a:r>
              <a:rPr lang="en-GB" sz="3600" b="1" dirty="0" smtClean="0"/>
              <a:t>Lower Abdominal Pain Syndrome (PID)</a:t>
            </a:r>
            <a:endParaRPr lang="en-GB" sz="3600" dirty="0"/>
          </a:p>
        </p:txBody>
      </p:sp>
      <p:sp>
        <p:nvSpPr>
          <p:cNvPr id="3" name="Content Placeholder 2"/>
          <p:cNvSpPr>
            <a:spLocks noGrp="1"/>
          </p:cNvSpPr>
          <p:nvPr>
            <p:ph idx="1"/>
          </p:nvPr>
        </p:nvSpPr>
        <p:spPr>
          <a:xfrm>
            <a:off x="228600" y="1219200"/>
            <a:ext cx="8686800" cy="5410200"/>
          </a:xfrm>
        </p:spPr>
        <p:txBody>
          <a:bodyPr>
            <a:normAutofit/>
          </a:bodyPr>
          <a:lstStyle/>
          <a:p>
            <a:r>
              <a:rPr lang="en-GB" dirty="0" smtClean="0"/>
              <a:t>This is one of the most common and most serious STI syndromes among women, with very serious reproductive health and socioeconomic consequences. </a:t>
            </a:r>
          </a:p>
          <a:p>
            <a:r>
              <a:rPr lang="en-GB" dirty="0" smtClean="0"/>
              <a:t>PID comprises a spectrum of inflammatory disorders of the upper female genital tract, including any combination of </a:t>
            </a:r>
            <a:r>
              <a:rPr lang="en-GB" dirty="0" err="1" smtClean="0"/>
              <a:t>endometritis</a:t>
            </a:r>
            <a:r>
              <a:rPr lang="en-GB" dirty="0" smtClean="0"/>
              <a:t>, </a:t>
            </a:r>
            <a:r>
              <a:rPr lang="en-GB" dirty="0" err="1" smtClean="0"/>
              <a:t>salpingitis</a:t>
            </a:r>
            <a:r>
              <a:rPr lang="en-GB" dirty="0" smtClean="0"/>
              <a:t>, </a:t>
            </a:r>
            <a:r>
              <a:rPr lang="en-GB" dirty="0" err="1" smtClean="0"/>
              <a:t>tubo</a:t>
            </a:r>
            <a:r>
              <a:rPr lang="en-GB" dirty="0" smtClean="0"/>
              <a:t>-ovarian abscess, and pelvic peritonitis</a:t>
            </a:r>
          </a:p>
          <a:p>
            <a:endParaRPr lang="en-GB"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93</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GB" dirty="0" smtClean="0"/>
              <a:t>Causes </a:t>
            </a:r>
            <a:endParaRPr lang="en-GB" dirty="0"/>
          </a:p>
        </p:txBody>
      </p:sp>
      <p:sp>
        <p:nvSpPr>
          <p:cNvPr id="3" name="Content Placeholder 2"/>
          <p:cNvSpPr>
            <a:spLocks noGrp="1"/>
          </p:cNvSpPr>
          <p:nvPr>
            <p:ph idx="1"/>
          </p:nvPr>
        </p:nvSpPr>
        <p:spPr>
          <a:xfrm>
            <a:off x="228600" y="1066800"/>
            <a:ext cx="8686800" cy="5410200"/>
          </a:xfrm>
        </p:spPr>
        <p:txBody>
          <a:bodyPr>
            <a:normAutofit/>
          </a:bodyPr>
          <a:lstStyle/>
          <a:p>
            <a:pPr>
              <a:lnSpc>
                <a:spcPct val="150000"/>
              </a:lnSpc>
            </a:pPr>
            <a:r>
              <a:rPr lang="en-GB" dirty="0" smtClean="0"/>
              <a:t>Sexually transmitted organisms, especially N. gonorrhoeae and C. trachomatis, are implicated in many cases; however, microorganisms that comprise the vaginal flora (e.g., anaerobes, G. vaginalis, Haemophilus </a:t>
            </a:r>
            <a:r>
              <a:rPr lang="en-GB" dirty="0" err="1" smtClean="0"/>
              <a:t>influenzae</a:t>
            </a:r>
            <a:r>
              <a:rPr lang="en-GB" dirty="0" smtClean="0"/>
              <a:t>, enteric Gram-negative rods, and Streptococcus </a:t>
            </a:r>
            <a:r>
              <a:rPr lang="en-GB" dirty="0" err="1" smtClean="0"/>
              <a:t>agalactiae</a:t>
            </a:r>
            <a:r>
              <a:rPr lang="en-GB" dirty="0" smtClean="0"/>
              <a:t>) have been associated with PID</a:t>
            </a:r>
          </a:p>
        </p:txBody>
      </p:sp>
      <p:sp>
        <p:nvSpPr>
          <p:cNvPr id="4" name="Slide Number Placeholder 3"/>
          <p:cNvSpPr>
            <a:spLocks noGrp="1"/>
          </p:cNvSpPr>
          <p:nvPr>
            <p:ph type="sldNum" sz="quarter" idx="12"/>
          </p:nvPr>
        </p:nvSpPr>
        <p:spPr/>
        <p:txBody>
          <a:bodyPr/>
          <a:lstStyle/>
          <a:p>
            <a:fld id="{B6F15528-21DE-4FAA-801E-634DDDAF4B2B}" type="slidenum">
              <a:rPr lang="en-US" smtClean="0"/>
              <a:pPr/>
              <a:t>94</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pPr algn="l"/>
            <a:r>
              <a:rPr lang="en-GB" b="1" dirty="0" smtClean="0"/>
              <a:t>Clinical manifestations </a:t>
            </a:r>
            <a:endParaRPr lang="en-GB" b="1" dirty="0"/>
          </a:p>
        </p:txBody>
      </p:sp>
      <p:sp>
        <p:nvSpPr>
          <p:cNvPr id="3" name="Content Placeholder 2"/>
          <p:cNvSpPr>
            <a:spLocks noGrp="1"/>
          </p:cNvSpPr>
          <p:nvPr>
            <p:ph idx="1"/>
          </p:nvPr>
        </p:nvSpPr>
        <p:spPr>
          <a:xfrm>
            <a:off x="228600" y="1295400"/>
            <a:ext cx="8763000" cy="5181600"/>
          </a:xfrm>
        </p:spPr>
        <p:txBody>
          <a:bodyPr>
            <a:normAutofit lnSpcReduction="10000"/>
          </a:bodyPr>
          <a:lstStyle/>
          <a:p>
            <a:r>
              <a:rPr lang="en-GB" dirty="0" smtClean="0"/>
              <a:t>Abdominal pain, </a:t>
            </a:r>
          </a:p>
          <a:p>
            <a:r>
              <a:rPr lang="en-GB" dirty="0" smtClean="0"/>
              <a:t>abnormal cervical or vaginal </a:t>
            </a:r>
            <a:r>
              <a:rPr lang="en-GB" dirty="0" err="1" smtClean="0"/>
              <a:t>mucopurulent</a:t>
            </a:r>
            <a:r>
              <a:rPr lang="en-GB" dirty="0" smtClean="0"/>
              <a:t> vaginal bleeding</a:t>
            </a:r>
          </a:p>
          <a:p>
            <a:r>
              <a:rPr lang="en-GB" dirty="0" err="1" smtClean="0"/>
              <a:t>Dyspareunia</a:t>
            </a:r>
            <a:endParaRPr lang="en-GB" dirty="0" smtClean="0"/>
          </a:p>
          <a:p>
            <a:r>
              <a:rPr lang="en-GB" dirty="0" smtClean="0"/>
              <a:t>fever, and sometimes vomiting. </a:t>
            </a:r>
          </a:p>
          <a:p>
            <a:pPr>
              <a:buNone/>
            </a:pPr>
            <a:r>
              <a:rPr lang="en-GB" dirty="0" smtClean="0"/>
              <a:t>N/B </a:t>
            </a:r>
          </a:p>
          <a:p>
            <a:pPr>
              <a:buNone/>
            </a:pPr>
            <a:r>
              <a:rPr lang="en-GB" dirty="0" smtClean="0"/>
              <a:t>Patients should be carefully evaluated for abdominal tenderness, cervical motion and </a:t>
            </a:r>
            <a:r>
              <a:rPr lang="en-GB" dirty="0" err="1" smtClean="0"/>
              <a:t>adnexial</a:t>
            </a:r>
            <a:r>
              <a:rPr lang="en-GB" dirty="0" smtClean="0"/>
              <a:t> tenderness, enlargement of uterine tubes, and tender pelvic masses.</a:t>
            </a:r>
          </a:p>
          <a:p>
            <a:endParaRPr lang="en-GB"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95</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pPr algn="l"/>
            <a:r>
              <a:rPr lang="en-GB" b="1" dirty="0" smtClean="0"/>
              <a:t>Diagnosis </a:t>
            </a:r>
            <a:endParaRPr lang="en-GB" b="1" dirty="0"/>
          </a:p>
        </p:txBody>
      </p:sp>
      <p:sp>
        <p:nvSpPr>
          <p:cNvPr id="3" name="Content Placeholder 2"/>
          <p:cNvSpPr>
            <a:spLocks noGrp="1"/>
          </p:cNvSpPr>
          <p:nvPr>
            <p:ph idx="1"/>
          </p:nvPr>
        </p:nvSpPr>
        <p:spPr>
          <a:xfrm>
            <a:off x="457200" y="1143000"/>
            <a:ext cx="8229600" cy="4983163"/>
          </a:xfrm>
        </p:spPr>
        <p:txBody>
          <a:bodyPr/>
          <a:lstStyle/>
          <a:p>
            <a:r>
              <a:rPr lang="en-GB" dirty="0" smtClean="0"/>
              <a:t>A thorough history and examination to exclude other surgical and/or gynaecological emergencies must be done.</a:t>
            </a:r>
          </a:p>
          <a:p>
            <a:r>
              <a:rPr lang="en-GB" dirty="0" smtClean="0"/>
              <a:t>Bimanual  vaginal examination</a:t>
            </a:r>
          </a:p>
          <a:p>
            <a:endParaRPr lang="en-GB" dirty="0" smtClean="0"/>
          </a:p>
          <a:p>
            <a:endParaRPr lang="en-GB"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96</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Management </a:t>
            </a:r>
            <a:endParaRPr lang="en-GB" dirty="0"/>
          </a:p>
        </p:txBody>
      </p:sp>
      <p:sp>
        <p:nvSpPr>
          <p:cNvPr id="3" name="Content Placeholder 2"/>
          <p:cNvSpPr>
            <a:spLocks noGrp="1"/>
          </p:cNvSpPr>
          <p:nvPr>
            <p:ph idx="1"/>
          </p:nvPr>
        </p:nvSpPr>
        <p:spPr>
          <a:xfrm>
            <a:off x="304800" y="1295400"/>
            <a:ext cx="8610600" cy="5334000"/>
          </a:xfrm>
        </p:spPr>
        <p:txBody>
          <a:bodyPr>
            <a:normAutofit/>
          </a:bodyPr>
          <a:lstStyle/>
          <a:p>
            <a:pPr>
              <a:lnSpc>
                <a:spcPct val="150000"/>
              </a:lnSpc>
            </a:pPr>
            <a:r>
              <a:rPr lang="en-GB" dirty="0" err="1" smtClean="0"/>
              <a:t>Norfloxacin</a:t>
            </a:r>
            <a:r>
              <a:rPr lang="en-GB" dirty="0" smtClean="0"/>
              <a:t> 800mg stat (or Ciprofloxacin 500mg single dose)       </a:t>
            </a:r>
            <a:r>
              <a:rPr lang="en-GB" b="1" dirty="0" smtClean="0"/>
              <a:t>AND </a:t>
            </a:r>
          </a:p>
          <a:p>
            <a:pPr>
              <a:lnSpc>
                <a:spcPct val="150000"/>
              </a:lnSpc>
            </a:pPr>
            <a:r>
              <a:rPr lang="en-GB" dirty="0" err="1" smtClean="0"/>
              <a:t>Doxycycline</a:t>
            </a:r>
            <a:r>
              <a:rPr lang="en-GB" dirty="0" smtClean="0"/>
              <a:t> 100mg BD x 7 days </a:t>
            </a:r>
          </a:p>
          <a:p>
            <a:pPr>
              <a:lnSpc>
                <a:spcPct val="150000"/>
              </a:lnSpc>
            </a:pPr>
            <a:r>
              <a:rPr lang="en-GB" dirty="0" smtClean="0"/>
              <a:t>Metronidazole 400mg BD x 10 days</a:t>
            </a:r>
          </a:p>
          <a:p>
            <a:pPr>
              <a:lnSpc>
                <a:spcPct val="150000"/>
              </a:lnSpc>
              <a:buNone/>
            </a:pPr>
            <a:r>
              <a:rPr lang="en-GB" dirty="0" smtClean="0"/>
              <a:t>                               </a:t>
            </a:r>
            <a:r>
              <a:rPr lang="en-GB" b="1" dirty="0" smtClean="0"/>
              <a:t>If pregnant: </a:t>
            </a:r>
          </a:p>
          <a:p>
            <a:pPr>
              <a:lnSpc>
                <a:spcPct val="150000"/>
              </a:lnSpc>
            </a:pPr>
            <a:r>
              <a:rPr lang="en-GB" dirty="0" smtClean="0"/>
              <a:t>Refer for obstetric evaluation if PID is suspected</a:t>
            </a:r>
          </a:p>
          <a:p>
            <a:pPr>
              <a:lnSpc>
                <a:spcPct val="150000"/>
              </a:lnSpc>
            </a:pPr>
            <a:endParaRPr lang="en-GB"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97</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pPr algn="l"/>
            <a:r>
              <a:rPr lang="en-GB" sz="3600" dirty="0" smtClean="0"/>
              <a:t> </a:t>
            </a:r>
            <a:r>
              <a:rPr lang="en-GB" sz="2800" b="1" dirty="0" smtClean="0"/>
              <a:t>ALTERNATIVE TREATMENT </a:t>
            </a:r>
            <a:endParaRPr lang="en-GB" sz="3600" b="1" dirty="0"/>
          </a:p>
        </p:txBody>
      </p:sp>
      <p:sp>
        <p:nvSpPr>
          <p:cNvPr id="3" name="Content Placeholder 2"/>
          <p:cNvSpPr>
            <a:spLocks noGrp="1"/>
          </p:cNvSpPr>
          <p:nvPr>
            <p:ph idx="1"/>
          </p:nvPr>
        </p:nvSpPr>
        <p:spPr>
          <a:xfrm>
            <a:off x="457200" y="1219200"/>
            <a:ext cx="8229600" cy="4906963"/>
          </a:xfrm>
        </p:spPr>
        <p:txBody>
          <a:bodyPr/>
          <a:lstStyle/>
          <a:p>
            <a:pPr>
              <a:lnSpc>
                <a:spcPct val="150000"/>
              </a:lnSpc>
            </a:pPr>
            <a:r>
              <a:rPr lang="en-GB" dirty="0" smtClean="0"/>
              <a:t> </a:t>
            </a:r>
            <a:r>
              <a:rPr lang="en-GB" dirty="0" err="1" smtClean="0"/>
              <a:t>Azithromycin</a:t>
            </a:r>
            <a:r>
              <a:rPr lang="en-GB" dirty="0" smtClean="0"/>
              <a:t> 1gm PO single dose or </a:t>
            </a:r>
          </a:p>
          <a:p>
            <a:pPr>
              <a:lnSpc>
                <a:spcPct val="150000"/>
              </a:lnSpc>
            </a:pPr>
            <a:r>
              <a:rPr lang="it-IT" dirty="0" smtClean="0"/>
              <a:t>Cefixime 400mg PO single dose </a:t>
            </a:r>
            <a:endParaRPr lang="en-GB" dirty="0" smtClean="0"/>
          </a:p>
          <a:p>
            <a:pPr>
              <a:lnSpc>
                <a:spcPct val="150000"/>
              </a:lnSpc>
            </a:pPr>
            <a:r>
              <a:rPr lang="en-GB" dirty="0" smtClean="0"/>
              <a:t>Emphasize 4Cs as per the </a:t>
            </a:r>
            <a:r>
              <a:rPr lang="en-GB" dirty="0" err="1" smtClean="0"/>
              <a:t>syndromic</a:t>
            </a:r>
            <a:r>
              <a:rPr lang="en-GB" dirty="0" smtClean="0"/>
              <a:t> chart.</a:t>
            </a:r>
          </a:p>
          <a:p>
            <a:pPr>
              <a:lnSpc>
                <a:spcPct val="150000"/>
              </a:lnSpc>
            </a:pPr>
            <a:r>
              <a:rPr lang="en-GB" dirty="0" smtClean="0"/>
              <a:t>Offer or refer for HIV testing services.</a:t>
            </a:r>
          </a:p>
          <a:p>
            <a:endParaRPr lang="en-GB"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98</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b="1" dirty="0" smtClean="0"/>
              <a:t>4. Ophthalmia Neonatorum</a:t>
            </a:r>
            <a:endParaRPr lang="en-GB" dirty="0"/>
          </a:p>
        </p:txBody>
      </p:sp>
      <p:sp>
        <p:nvSpPr>
          <p:cNvPr id="3" name="Content Placeholder 2"/>
          <p:cNvSpPr>
            <a:spLocks noGrp="1"/>
          </p:cNvSpPr>
          <p:nvPr>
            <p:ph idx="1"/>
          </p:nvPr>
        </p:nvSpPr>
        <p:spPr>
          <a:xfrm>
            <a:off x="228600" y="1219200"/>
            <a:ext cx="8763000" cy="5410200"/>
          </a:xfrm>
        </p:spPr>
        <p:txBody>
          <a:bodyPr>
            <a:normAutofit lnSpcReduction="10000"/>
          </a:bodyPr>
          <a:lstStyle/>
          <a:p>
            <a:pPr>
              <a:lnSpc>
                <a:spcPct val="150000"/>
              </a:lnSpc>
            </a:pPr>
            <a:r>
              <a:rPr lang="en-GB" dirty="0" smtClean="0"/>
              <a:t>This refers to </a:t>
            </a:r>
            <a:r>
              <a:rPr lang="en-GB" dirty="0" err="1" smtClean="0"/>
              <a:t>conjunctival</a:t>
            </a:r>
            <a:r>
              <a:rPr lang="en-GB" dirty="0" smtClean="0"/>
              <a:t> infection of neonates. </a:t>
            </a:r>
          </a:p>
          <a:p>
            <a:pPr>
              <a:lnSpc>
                <a:spcPct val="150000"/>
              </a:lnSpc>
            </a:pPr>
            <a:r>
              <a:rPr lang="en-GB" dirty="0" smtClean="0"/>
              <a:t>Neonates acquire this infection during passage through an infected birth canal during delivery.</a:t>
            </a:r>
          </a:p>
          <a:p>
            <a:pPr>
              <a:lnSpc>
                <a:spcPct val="150000"/>
              </a:lnSpc>
            </a:pPr>
            <a:r>
              <a:rPr lang="en-GB" dirty="0" smtClean="0"/>
              <a:t>Occurs between 4–7 days of life, but can occur anytime in the first 28 days.</a:t>
            </a:r>
          </a:p>
          <a:p>
            <a:pPr>
              <a:lnSpc>
                <a:spcPct val="150000"/>
              </a:lnSpc>
            </a:pPr>
            <a:r>
              <a:rPr lang="en-GB" dirty="0" smtClean="0"/>
              <a:t>Caused by Neisseria gonorrhoea(GC) or Chlamydia trachomatis(Chlamydia).</a:t>
            </a:r>
          </a:p>
          <a:p>
            <a:endParaRPr lang="en-GB"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99</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1067</TotalTime>
  <Words>4901</Words>
  <Application>Microsoft Office PowerPoint</Application>
  <PresentationFormat>On-screen Show (4:3)</PresentationFormat>
  <Paragraphs>679</Paragraphs>
  <Slides>117</Slides>
  <Notes>0</Notes>
  <HiddenSlides>0</HiddenSlides>
  <MMClips>0</MMClips>
  <ScaleCrop>false</ScaleCrop>
  <HeadingPairs>
    <vt:vector size="4" baseType="variant">
      <vt:variant>
        <vt:lpstr>Theme</vt:lpstr>
      </vt:variant>
      <vt:variant>
        <vt:i4>1</vt:i4>
      </vt:variant>
      <vt:variant>
        <vt:lpstr>Slide Titles</vt:lpstr>
      </vt:variant>
      <vt:variant>
        <vt:i4>117</vt:i4>
      </vt:variant>
    </vt:vector>
  </HeadingPairs>
  <TitlesOfParts>
    <vt:vector size="118" baseType="lpstr">
      <vt:lpstr>Office Theme</vt:lpstr>
      <vt:lpstr>SEXUALLY TRANSMITTED INFECTIONS (STIs) AND HIV/AIDS  30 HOURS SEP, 2019 CLASS   Mr Bernard chepkwony</vt:lpstr>
      <vt:lpstr>Broad Objective </vt:lpstr>
      <vt:lpstr>Specific Objectives</vt:lpstr>
      <vt:lpstr>Introduction </vt:lpstr>
      <vt:lpstr>Ct </vt:lpstr>
      <vt:lpstr>Intro ct’ </vt:lpstr>
      <vt:lpstr>Why STI’S and HIV/AIDS Kenyans most serious public health problem?</vt:lpstr>
      <vt:lpstr>All STIs comprise a single interrelated problem</vt:lpstr>
      <vt:lpstr>Epidemiology of STIs</vt:lpstr>
      <vt:lpstr>Prevalence of HIV/AIDS in Kenya</vt:lpstr>
      <vt:lpstr>Prevalence of STIs and HIV/AIDs</vt:lpstr>
      <vt:lpstr>1. Urban/rural residence</vt:lpstr>
      <vt:lpstr>3. Age </vt:lpstr>
      <vt:lpstr>5. Occupation</vt:lpstr>
      <vt:lpstr>Consequences of STIs for the infected </vt:lpstr>
      <vt:lpstr>Ct consequences </vt:lpstr>
      <vt:lpstr>Consequences of STIs for the family</vt:lpstr>
      <vt:lpstr>Social welfare</vt:lpstr>
      <vt:lpstr>Children affected</vt:lpstr>
      <vt:lpstr>Consequences for the country</vt:lpstr>
      <vt:lpstr>GENDER IMPLICATION OF STIS</vt:lpstr>
      <vt:lpstr>Factors that make male to be at risk</vt:lpstr>
      <vt:lpstr>Social economic factors that contributing to female risk</vt:lpstr>
      <vt:lpstr>Reasons why STIs are prevalent</vt:lpstr>
      <vt:lpstr>c. Reluctance to use condoms</vt:lpstr>
      <vt:lpstr>GOVERNMENT POLICY ON STIs</vt:lpstr>
      <vt:lpstr>Significant aspect of govt programs</vt:lpstr>
      <vt:lpstr>UNDERSTANDING STIs</vt:lpstr>
      <vt:lpstr>Modes of transmission </vt:lpstr>
      <vt:lpstr> Mother to child transmission (13 to 40%)</vt:lpstr>
      <vt:lpstr> Intravenous (IV) Drug Use (5 – 10% )</vt:lpstr>
      <vt:lpstr>Association Between HIV/AIDS and STI/RTI (assign)</vt:lpstr>
      <vt:lpstr>Ct association </vt:lpstr>
      <vt:lpstr>HIV infection affects STIs through:</vt:lpstr>
      <vt:lpstr>Ct </vt:lpstr>
      <vt:lpstr>STIs/RTI MANAGEMENT</vt:lpstr>
      <vt:lpstr>Syndromic Approach to STI</vt:lpstr>
      <vt:lpstr>Ct </vt:lpstr>
      <vt:lpstr>Rationale for Syndromic Approach </vt:lpstr>
      <vt:lpstr>Aetiological Diagnosis </vt:lpstr>
      <vt:lpstr>Challenges with Aetiological Approach </vt:lpstr>
      <vt:lpstr>Ct </vt:lpstr>
      <vt:lpstr>Advantages of the Syndromic Approach</vt:lpstr>
      <vt:lpstr>Ct </vt:lpstr>
      <vt:lpstr>Common STI/RTI Syndromes </vt:lpstr>
      <vt:lpstr>Categories of STIs</vt:lpstr>
      <vt:lpstr>Components of Syndromic STI Case Management</vt:lpstr>
      <vt:lpstr>STI/RTI case management includes; </vt:lpstr>
      <vt:lpstr>Components of STI Case Management</vt:lpstr>
      <vt:lpstr>1. History Taking </vt:lpstr>
      <vt:lpstr>Hx taking ct </vt:lpstr>
      <vt:lpstr>In addition, for females:</vt:lpstr>
      <vt:lpstr>2. Physical Examination </vt:lpstr>
      <vt:lpstr>Genital Examination: Males</vt:lpstr>
      <vt:lpstr>Genital Examination: Females</vt:lpstr>
      <vt:lpstr>3. Education/Counselling</vt:lpstr>
      <vt:lpstr>4 Cs </vt:lpstr>
      <vt:lpstr>1. Urethral Discharge Syndrome</vt:lpstr>
      <vt:lpstr>Ct </vt:lpstr>
      <vt:lpstr>Ct </vt:lpstr>
      <vt:lpstr>PowerPoint Presentation</vt:lpstr>
      <vt:lpstr>Management </vt:lpstr>
      <vt:lpstr>Ct Mx</vt:lpstr>
      <vt:lpstr>2. Genital Ulcer Disease</vt:lpstr>
      <vt:lpstr>GUD</vt:lpstr>
      <vt:lpstr>PowerPoint Presentation</vt:lpstr>
      <vt:lpstr>PowerPoint Presentation</vt:lpstr>
      <vt:lpstr>Ct’ </vt:lpstr>
      <vt:lpstr>A. Chancroid </vt:lpstr>
      <vt:lpstr>Ct’ </vt:lpstr>
      <vt:lpstr>Clinical features </vt:lpstr>
      <vt:lpstr>B. Syphilis</vt:lpstr>
      <vt:lpstr>Primary Syphilis</vt:lpstr>
      <vt:lpstr>Ct 1⁰ syphilis </vt:lpstr>
      <vt:lpstr>Secondary Syphilis</vt:lpstr>
      <vt:lpstr>Ct manifestations of 2⁰ syphilis</vt:lpstr>
      <vt:lpstr>Latent Syphilis</vt:lpstr>
      <vt:lpstr>C. Genital Herpes </vt:lpstr>
      <vt:lpstr>Ct’ </vt:lpstr>
      <vt:lpstr>Ct’ </vt:lpstr>
      <vt:lpstr>Ct’ </vt:lpstr>
      <vt:lpstr>Management of Genital Ulcer Disease</vt:lpstr>
      <vt:lpstr>CT’ Mx</vt:lpstr>
      <vt:lpstr>3. Vaginal Discharge</vt:lpstr>
      <vt:lpstr>Vaginal Discharge</vt:lpstr>
      <vt:lpstr>Abnormal Vaginal Discharge</vt:lpstr>
      <vt:lpstr>PowerPoint Presentation</vt:lpstr>
      <vt:lpstr>Aetiology</vt:lpstr>
      <vt:lpstr>Characteristics of Vaginal Discharge by Causative Agent</vt:lpstr>
      <vt:lpstr>Management of Vaginal Discharge </vt:lpstr>
      <vt:lpstr>Ct’ Mx</vt:lpstr>
      <vt:lpstr>CERVICITIS RX </vt:lpstr>
      <vt:lpstr>Lower Abdominal Pain Syndrome (PID)</vt:lpstr>
      <vt:lpstr>Causes </vt:lpstr>
      <vt:lpstr>Clinical manifestations </vt:lpstr>
      <vt:lpstr>Diagnosis </vt:lpstr>
      <vt:lpstr>Management </vt:lpstr>
      <vt:lpstr> ALTERNATIVE TREATMENT </vt:lpstr>
      <vt:lpstr>4. Ophthalmia Neonatorum</vt:lpstr>
      <vt:lpstr>Clinical manifestations </vt:lpstr>
      <vt:lpstr>PowerPoint Presentation</vt:lpstr>
      <vt:lpstr>Treatment </vt:lpstr>
      <vt:lpstr>5. OTHER STI SYNDROMES</vt:lpstr>
      <vt:lpstr>Genital warts</vt:lpstr>
      <vt:lpstr>Clinical manifestations </vt:lpstr>
      <vt:lpstr>PowerPoint Presentation</vt:lpstr>
      <vt:lpstr>PowerPoint Presentation</vt:lpstr>
      <vt:lpstr>PowerPoint Presentation</vt:lpstr>
      <vt:lpstr>Management </vt:lpstr>
      <vt:lpstr>PREVENTION AND CONTROL OF STIs</vt:lpstr>
      <vt:lpstr>Primary Preventive Measures </vt:lpstr>
      <vt:lpstr>1. ABSTINENCE</vt:lpstr>
      <vt:lpstr>2. MUTUAL MONOGAMY</vt:lpstr>
      <vt:lpstr>3. CORRECT AND CONSISTENT USE OF CONDOMS</vt:lpstr>
      <vt:lpstr>4. SAFER SEX PRACTICES </vt:lpstr>
      <vt:lpstr>Some of the safer sexual practices include:</vt:lpstr>
      <vt:lpstr>SECONDARY PREVENTION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SEXUALLY TRANSMITTED INFECTIONS (STIs) AND HIV/AIDS 18 HOURS</dc:title>
  <dc:creator>lopar</dc:creator>
  <cp:lastModifiedBy>Admin</cp:lastModifiedBy>
  <cp:revision>17</cp:revision>
  <dcterms:created xsi:type="dcterms:W3CDTF">2006-08-16T00:00:00Z</dcterms:created>
  <dcterms:modified xsi:type="dcterms:W3CDTF">2019-09-23T08:02:47Z</dcterms:modified>
</cp:coreProperties>
</file>