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62"/>
  </p:handoutMasterIdLst>
  <p:sldIdLst>
    <p:sldId id="256" r:id="rId2"/>
    <p:sldId id="259" r:id="rId3"/>
    <p:sldId id="258" r:id="rId4"/>
    <p:sldId id="268" r:id="rId5"/>
    <p:sldId id="260" r:id="rId6"/>
    <p:sldId id="261" r:id="rId7"/>
    <p:sldId id="262" r:id="rId8"/>
    <p:sldId id="269" r:id="rId9"/>
    <p:sldId id="263" r:id="rId10"/>
    <p:sldId id="264" r:id="rId11"/>
    <p:sldId id="265" r:id="rId12"/>
    <p:sldId id="270" r:id="rId13"/>
    <p:sldId id="266" r:id="rId14"/>
    <p:sldId id="267"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14" r:id="rId35"/>
    <p:sldId id="315" r:id="rId36"/>
    <p:sldId id="290" r:id="rId37"/>
    <p:sldId id="291" r:id="rId38"/>
    <p:sldId id="292" r:id="rId39"/>
    <p:sldId id="293" r:id="rId40"/>
    <p:sldId id="294" r:id="rId41"/>
    <p:sldId id="295" r:id="rId42"/>
    <p:sldId id="296" r:id="rId43"/>
    <p:sldId id="31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02" y="-4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94C868-DE76-42FC-AB66-41748BC30678}" type="datetimeFigureOut">
              <a:rPr lang="en-US" smtClean="0"/>
              <a:t>12-May-21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31FAEC-758A-4A10-84EA-0592A051DF37}" type="slidenum">
              <a:rPr lang="en-US" smtClean="0"/>
              <a:t>‹#›</a:t>
            </a:fld>
            <a:endParaRPr lang="en-US"/>
          </a:p>
        </p:txBody>
      </p:sp>
    </p:spTree>
    <p:extLst>
      <p:ext uri="{BB962C8B-B14F-4D97-AF65-F5344CB8AC3E}">
        <p14:creationId xmlns:p14="http://schemas.microsoft.com/office/powerpoint/2010/main" val="435250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F7BF347-700C-4833-906C-A11D4321C280}"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AD9F1-BB0A-4F10-8507-36ADD60A0D2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BF347-700C-4833-906C-A11D4321C280}"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BF347-700C-4833-906C-A11D4321C280}" type="datetimeFigureOut">
              <a:rPr lang="en-US" smtClean="0"/>
              <a:pPr/>
              <a:t>12-May-21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BF347-700C-4833-906C-A11D4321C280}"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7BF347-700C-4833-906C-A11D4321C280}"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AD9F1-BB0A-4F10-8507-36ADD60A0D2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7BF347-700C-4833-906C-A11D4321C280}" type="datetimeFigureOut">
              <a:rPr lang="en-US" smtClean="0"/>
              <a:pPr/>
              <a:t>12-May-21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7BF347-700C-4833-906C-A11D4321C280}" type="datetimeFigureOut">
              <a:rPr lang="en-US" smtClean="0"/>
              <a:pPr/>
              <a:t>12-May-21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7BF347-700C-4833-906C-A11D4321C280}" type="datetimeFigureOut">
              <a:rPr lang="en-US" smtClean="0"/>
              <a:pPr/>
              <a:t>12-May-21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BF347-700C-4833-906C-A11D4321C280}" type="datetimeFigureOut">
              <a:rPr lang="en-US" smtClean="0"/>
              <a:pPr/>
              <a:t>12-May-21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AD9F1-BB0A-4F10-8507-36ADD60A0D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7BF347-700C-4833-906C-A11D4321C280}" type="datetimeFigureOut">
              <a:rPr lang="en-US" smtClean="0"/>
              <a:pPr/>
              <a:t>12-May-21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AD9F1-BB0A-4F10-8507-36ADD60A0D2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F7BF347-700C-4833-906C-A11D4321C280}" type="datetimeFigureOut">
              <a:rPr lang="en-US" smtClean="0"/>
              <a:pPr/>
              <a:t>12-May-21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D4AD9F1-BB0A-4F10-8507-36ADD60A0D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F7BF347-700C-4833-906C-A11D4321C280}" type="datetimeFigureOut">
              <a:rPr lang="en-US" smtClean="0"/>
              <a:pPr/>
              <a:t>12-May-21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D4AD9F1-BB0A-4F10-8507-36ADD60A0D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THE RESPIRATORY SYSTEM</a:t>
            </a:r>
            <a:endParaRPr lang="en-US" sz="4400" dirty="0"/>
          </a:p>
        </p:txBody>
      </p:sp>
      <p:sp>
        <p:nvSpPr>
          <p:cNvPr id="3" name="Subtitle 2"/>
          <p:cNvSpPr>
            <a:spLocks noGrp="1"/>
          </p:cNvSpPr>
          <p:nvPr>
            <p:ph type="subTitle" idx="1"/>
          </p:nvPr>
        </p:nvSpPr>
        <p:spPr/>
        <p:txBody>
          <a:bodyPr>
            <a:normAutofit/>
          </a:bodyPr>
          <a:lstStyle/>
          <a:p>
            <a:r>
              <a:rPr lang="en-US" sz="4400" dirty="0"/>
              <a:t>    PRESENTATION   </a:t>
            </a:r>
            <a:r>
              <a:rPr lang="en-US" sz="4400" dirty="0" smtClean="0"/>
              <a:t>BY </a:t>
            </a:r>
            <a:r>
              <a:rPr lang="en-US" sz="4400" dirty="0" err="1" smtClean="0"/>
              <a:t>BOSIRE</a:t>
            </a:r>
            <a:r>
              <a:rPr lang="en-US" sz="4400" dirty="0" smtClean="0"/>
              <a:t> SYLVIA</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Pharynx (throat)</a:t>
            </a:r>
            <a:endParaRPr lang="en-US" dirty="0"/>
          </a:p>
        </p:txBody>
      </p:sp>
      <p:sp>
        <p:nvSpPr>
          <p:cNvPr id="3" name="Content Placeholder 2"/>
          <p:cNvSpPr>
            <a:spLocks noGrp="1"/>
          </p:cNvSpPr>
          <p:nvPr>
            <p:ph idx="1"/>
          </p:nvPr>
        </p:nvSpPr>
        <p:spPr/>
        <p:txBody>
          <a:bodyPr>
            <a:normAutofit/>
          </a:bodyPr>
          <a:lstStyle/>
          <a:p>
            <a:pPr>
              <a:buFont typeface="Wingdings" pitchFamily="2" charset="2"/>
              <a:buNone/>
            </a:pPr>
            <a:r>
              <a:rPr lang="en-US" sz="2600" u="sng" dirty="0" smtClean="0">
                <a:solidFill>
                  <a:srgbClr val="000000"/>
                </a:solidFill>
              </a:rPr>
              <a:t>Funnel-shaped tube of skeletal muscle that connects to the</a:t>
            </a:r>
            <a:r>
              <a:rPr lang="en-US" sz="2600" dirty="0" smtClean="0">
                <a:solidFill>
                  <a:srgbClr val="000000"/>
                </a:solidFill>
              </a:rPr>
              <a:t>:</a:t>
            </a:r>
          </a:p>
          <a:p>
            <a:pPr lvl="1"/>
            <a:r>
              <a:rPr lang="en-US" sz="2600" dirty="0" smtClean="0">
                <a:solidFill>
                  <a:srgbClr val="000000"/>
                </a:solidFill>
              </a:rPr>
              <a:t>Nasal cavity and mouth superiorly</a:t>
            </a:r>
          </a:p>
          <a:p>
            <a:pPr lvl="1"/>
            <a:r>
              <a:rPr lang="en-US" sz="2600" dirty="0" smtClean="0">
                <a:solidFill>
                  <a:srgbClr val="000000"/>
                </a:solidFill>
              </a:rPr>
              <a:t>Larynx and esophagus </a:t>
            </a:r>
            <a:r>
              <a:rPr lang="en-US" sz="2600" dirty="0" smtClean="0">
                <a:solidFill>
                  <a:srgbClr val="000000"/>
                </a:solidFill>
              </a:rPr>
              <a:t>inferiorly</a:t>
            </a:r>
          </a:p>
          <a:p>
            <a:pPr marL="457200" lvl="1" indent="0">
              <a:buNone/>
            </a:pPr>
            <a:endParaRPr lang="en-US" sz="2600" dirty="0" smtClean="0">
              <a:solidFill>
                <a:srgbClr val="000000"/>
              </a:solidFill>
            </a:endParaRPr>
          </a:p>
          <a:p>
            <a:r>
              <a:rPr lang="en-US" sz="2600" dirty="0" smtClean="0">
                <a:solidFill>
                  <a:srgbClr val="000000"/>
                </a:solidFill>
              </a:rPr>
              <a:t>Extends from the base of the skull to the level of the sixth cervical vertebra</a:t>
            </a:r>
            <a:endParaRPr lang="en-US" sz="2600" dirty="0" smtClean="0"/>
          </a:p>
          <a:p>
            <a:pPr>
              <a:lnSpc>
                <a:spcPct val="65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 of the pharynx </a:t>
            </a:r>
            <a:endParaRPr lang="en-US" dirty="0"/>
          </a:p>
        </p:txBody>
      </p:sp>
      <p:sp>
        <p:nvSpPr>
          <p:cNvPr id="3" name="Content Placeholder 2"/>
          <p:cNvSpPr>
            <a:spLocks noGrp="1"/>
          </p:cNvSpPr>
          <p:nvPr>
            <p:ph idx="1"/>
          </p:nvPr>
        </p:nvSpPr>
        <p:spPr/>
        <p:txBody>
          <a:bodyPr/>
          <a:lstStyle/>
          <a:p>
            <a:r>
              <a:rPr lang="en-US" dirty="0" smtClean="0"/>
              <a:t>Based on location the pharynx it has three regions :from superior to  inferior ,they are </a:t>
            </a:r>
            <a:r>
              <a:rPr lang="en-US" dirty="0" err="1" smtClean="0"/>
              <a:t>nasopharynx</a:t>
            </a:r>
            <a:r>
              <a:rPr lang="en-US" dirty="0" smtClean="0"/>
              <a:t>, </a:t>
            </a:r>
            <a:r>
              <a:rPr lang="en-US" dirty="0" err="1" smtClean="0"/>
              <a:t>oropharynx</a:t>
            </a:r>
            <a:r>
              <a:rPr lang="en-US" dirty="0" smtClean="0"/>
              <a:t> and </a:t>
            </a:r>
            <a:r>
              <a:rPr lang="en-US" dirty="0" err="1" smtClean="0"/>
              <a:t>laryngopharynx</a:t>
            </a:r>
            <a:r>
              <a:rPr lang="en-US" dirty="0" smtClean="0"/>
              <a:t> </a:t>
            </a:r>
          </a:p>
          <a:p>
            <a:pPr marL="0" indent="0">
              <a:buNone/>
            </a:pPr>
            <a:endParaRPr lang="en-US" dirty="0" smtClean="0"/>
          </a:p>
          <a:p>
            <a:pPr>
              <a:buFont typeface="Wingdings" panose="05000000000000000000" pitchFamily="2" charset="2"/>
              <a:buChar char="v"/>
            </a:pPr>
            <a:r>
              <a:rPr lang="en-US" dirty="0" err="1" smtClean="0"/>
              <a:t>Nasopharynx</a:t>
            </a:r>
            <a:r>
              <a:rPr lang="en-US" dirty="0" smtClean="0"/>
              <a:t> –lies behind the nose above the level of soft palate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 of the pharynx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err="1" smtClean="0"/>
              <a:t>Oropharynx</a:t>
            </a:r>
            <a:r>
              <a:rPr lang="en-US" dirty="0" smtClean="0"/>
              <a:t>  -lies behind the mouth, extending from below the level of soft palate to the level of the upper part of the body of the 3</a:t>
            </a:r>
            <a:r>
              <a:rPr lang="en-US" baseline="30000" dirty="0" smtClean="0"/>
              <a:t>rd</a:t>
            </a:r>
            <a:r>
              <a:rPr lang="en-US" dirty="0" smtClean="0"/>
              <a:t> cervical vertebra</a:t>
            </a:r>
          </a:p>
          <a:p>
            <a:pPr marL="0" indent="0">
              <a:buNone/>
            </a:pPr>
            <a:endParaRPr lang="en-US" dirty="0" smtClean="0"/>
          </a:p>
          <a:p>
            <a:pPr>
              <a:buFont typeface="Wingdings" panose="05000000000000000000" pitchFamily="2" charset="2"/>
              <a:buChar char="v"/>
            </a:pPr>
            <a:r>
              <a:rPr lang="en-US" dirty="0" err="1" smtClean="0"/>
              <a:t>Laryngopharynx</a:t>
            </a:r>
            <a:r>
              <a:rPr lang="en-US" dirty="0" smtClean="0"/>
              <a:t> –extends from the </a:t>
            </a:r>
            <a:r>
              <a:rPr lang="en-US" dirty="0" err="1" smtClean="0"/>
              <a:t>oropharynx</a:t>
            </a:r>
            <a:r>
              <a:rPr lang="en-US" dirty="0" smtClean="0"/>
              <a:t> above and continues as the </a:t>
            </a:r>
            <a:r>
              <a:rPr lang="en-US" dirty="0" err="1" smtClean="0"/>
              <a:t>oesophagus</a:t>
            </a:r>
            <a:r>
              <a:rPr lang="en-US" dirty="0" smtClean="0"/>
              <a:t> below ,with larynx lying </a:t>
            </a:r>
            <a:r>
              <a:rPr lang="en-US" dirty="0" err="1" smtClean="0"/>
              <a:t>anteriorly</a:t>
            </a:r>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Pharynx Functions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Allow passage of air through nasal and oral sections &amp; food through oral and laryngeal sections </a:t>
            </a:r>
          </a:p>
          <a:p>
            <a:pPr marL="0" indent="0">
              <a:buNone/>
            </a:pPr>
            <a:endParaRPr lang="en-US" dirty="0" smtClean="0"/>
          </a:p>
          <a:p>
            <a:r>
              <a:rPr lang="en-US" dirty="0" smtClean="0"/>
              <a:t>Warming and humidifying air as it passes towards the lungs</a:t>
            </a:r>
          </a:p>
          <a:p>
            <a:pPr marL="0" indent="0">
              <a:buNone/>
            </a:pPr>
            <a:endParaRPr lang="en-US" dirty="0" smtClean="0"/>
          </a:p>
          <a:p>
            <a:r>
              <a:rPr lang="en-US" dirty="0" smtClean="0"/>
              <a:t>Enhance hearing as the auditory tube extends from the </a:t>
            </a:r>
            <a:r>
              <a:rPr lang="en-US" dirty="0" err="1" smtClean="0"/>
              <a:t>nasopharynx</a:t>
            </a:r>
            <a:r>
              <a:rPr lang="en-US" dirty="0" smtClean="0"/>
              <a:t> to middle ear allowing air to enter protecting the tympanic membrane from atmospheric pressure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Pharynx Functions </a:t>
            </a:r>
            <a:endParaRPr lang="en-US" dirty="0"/>
          </a:p>
        </p:txBody>
      </p:sp>
      <p:sp>
        <p:nvSpPr>
          <p:cNvPr id="3" name="Content Placeholder 2"/>
          <p:cNvSpPr>
            <a:spLocks noGrp="1"/>
          </p:cNvSpPr>
          <p:nvPr>
            <p:ph idx="1"/>
          </p:nvPr>
        </p:nvSpPr>
        <p:spPr/>
        <p:txBody>
          <a:bodyPr>
            <a:normAutofit/>
          </a:bodyPr>
          <a:lstStyle/>
          <a:p>
            <a:r>
              <a:rPr lang="en-US" dirty="0" smtClean="0"/>
              <a:t>Protection as a result of lymphatic tissues of the pharyngeal and laryngeal which produce antibodies in response to swallowed /inhaled antigens.</a:t>
            </a:r>
          </a:p>
          <a:p>
            <a:pPr marL="0" indent="0">
              <a:buNone/>
            </a:pPr>
            <a:endParaRPr lang="en-US" dirty="0" smtClean="0"/>
          </a:p>
          <a:p>
            <a:r>
              <a:rPr lang="en-US" dirty="0" smtClean="0"/>
              <a:t>Pharynx functions in speech by acting as a resonating chamber for sound ascending from the larynx ,together with sinuses it helps to give voice its individual characteristics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(Voice Box)</a:t>
            </a:r>
            <a:endParaRPr lang="en-US" dirty="0"/>
          </a:p>
        </p:txBody>
      </p:sp>
      <p:sp>
        <p:nvSpPr>
          <p:cNvPr id="3" name="Content Placeholder 2"/>
          <p:cNvSpPr>
            <a:spLocks noGrp="1"/>
          </p:cNvSpPr>
          <p:nvPr>
            <p:ph idx="1"/>
          </p:nvPr>
        </p:nvSpPr>
        <p:spPr/>
        <p:txBody>
          <a:bodyPr/>
          <a:lstStyle/>
          <a:p>
            <a:r>
              <a:rPr lang="en-US" altLang="en-US" dirty="0" smtClean="0"/>
              <a:t>Lies in front of the laryngopharynx and the 3</a:t>
            </a:r>
            <a:r>
              <a:rPr lang="en-US" altLang="en-US" baseline="30000" dirty="0" smtClean="0"/>
              <a:t>rd</a:t>
            </a:r>
            <a:r>
              <a:rPr lang="en-US" altLang="en-US" dirty="0" smtClean="0"/>
              <a:t>,4</a:t>
            </a:r>
            <a:r>
              <a:rPr lang="en-US" altLang="en-US" baseline="30000" dirty="0" smtClean="0"/>
              <a:t>th</a:t>
            </a:r>
            <a:r>
              <a:rPr lang="en-US" altLang="en-US" dirty="0" smtClean="0"/>
              <a:t>,5th and 6</a:t>
            </a:r>
            <a:r>
              <a:rPr lang="en-US" altLang="en-US" baseline="30000" dirty="0" smtClean="0"/>
              <a:t>th</a:t>
            </a:r>
            <a:r>
              <a:rPr lang="en-US" altLang="en-US" dirty="0" smtClean="0"/>
              <a:t> cervical vertebrae </a:t>
            </a:r>
            <a:endParaRPr lang="en-US" altLang="en-US" dirty="0" smtClean="0"/>
          </a:p>
          <a:p>
            <a:pPr marL="118872" indent="0">
              <a:buNone/>
            </a:pPr>
            <a:endParaRPr lang="en-US" altLang="en-US" dirty="0" smtClean="0"/>
          </a:p>
          <a:p>
            <a:r>
              <a:rPr lang="en-US" altLang="en-US" dirty="0" smtClean="0"/>
              <a:t>There is a little difference in size of larynx between sexes as it grows larger in male which explains the prominence of the </a:t>
            </a:r>
            <a:r>
              <a:rPr lang="en-US" altLang="en-US" dirty="0" err="1" smtClean="0"/>
              <a:t>adam’s</a:t>
            </a:r>
            <a:r>
              <a:rPr lang="en-US" altLang="en-US" dirty="0" smtClean="0"/>
              <a:t> apple and deeper voice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(Voice Box) Cont..</a:t>
            </a:r>
            <a:endParaRPr lang="en-US" dirty="0"/>
          </a:p>
        </p:txBody>
      </p:sp>
      <p:sp>
        <p:nvSpPr>
          <p:cNvPr id="3" name="Content Placeholder 2"/>
          <p:cNvSpPr>
            <a:spLocks noGrp="1"/>
          </p:cNvSpPr>
          <p:nvPr>
            <p:ph idx="1"/>
          </p:nvPr>
        </p:nvSpPr>
        <p:spPr/>
        <p:txBody>
          <a:bodyPr/>
          <a:lstStyle/>
          <a:p>
            <a:r>
              <a:rPr lang="en-US" altLang="en-US" dirty="0" smtClean="0"/>
              <a:t>The larynx or voice box is responsible for sound production.</a:t>
            </a:r>
          </a:p>
          <a:p>
            <a:pPr marL="0" indent="0">
              <a:buNone/>
            </a:pPr>
            <a:endParaRPr lang="en-US" altLang="en-US" dirty="0" smtClean="0"/>
          </a:p>
          <a:p>
            <a:r>
              <a:rPr lang="en-US" altLang="en-US" dirty="0" smtClean="0"/>
              <a:t>The voice box takes the sound that is produced by the air passing through it and changes the pitch(tone) by changing shape of the cords.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(Voice Box) Cont..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t>At the top of the larynx is a small leaf-shaped flap of cartilage known as the </a:t>
            </a:r>
            <a:r>
              <a:rPr lang="en-US" altLang="en-US" b="1" dirty="0" smtClean="0"/>
              <a:t>epiglottis.</a:t>
            </a:r>
          </a:p>
          <a:p>
            <a:pPr marL="0" indent="0">
              <a:buNone/>
            </a:pPr>
            <a:endParaRPr lang="en-US" altLang="en-US" dirty="0" smtClean="0"/>
          </a:p>
          <a:p>
            <a:r>
              <a:rPr lang="en-US" altLang="en-US" dirty="0" smtClean="0"/>
              <a:t>During swallowing, the epiglottis closes off the larynx so that food and liquid are directed into the esophagus.</a:t>
            </a:r>
          </a:p>
          <a:p>
            <a:pPr marL="0" indent="0">
              <a:buNone/>
            </a:pPr>
            <a:endParaRPr lang="en-US" altLang="en-US" dirty="0" smtClean="0"/>
          </a:p>
          <a:p>
            <a:r>
              <a:rPr lang="en-US" altLang="en-US" dirty="0" smtClean="0"/>
              <a:t>When foreign material enters the larynx </a:t>
            </a:r>
            <a:r>
              <a:rPr lang="en-US" altLang="en-US" dirty="0" smtClean="0"/>
              <a:t>, </a:t>
            </a:r>
            <a:r>
              <a:rPr lang="en-US" altLang="en-US" dirty="0" smtClean="0"/>
              <a:t>a cough attempts to expel the material to avoid choking.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Cartilages </a:t>
            </a:r>
            <a:endParaRPr lang="en-US" dirty="0"/>
          </a:p>
        </p:txBody>
      </p:sp>
      <p:sp>
        <p:nvSpPr>
          <p:cNvPr id="3" name="Content Placeholder 2"/>
          <p:cNvSpPr>
            <a:spLocks noGrp="1"/>
          </p:cNvSpPr>
          <p:nvPr>
            <p:ph idx="1"/>
          </p:nvPr>
        </p:nvSpPr>
        <p:spPr/>
        <p:txBody>
          <a:bodyPr/>
          <a:lstStyle/>
          <a:p>
            <a:r>
              <a:rPr lang="en-US" dirty="0" smtClean="0"/>
              <a:t>The larynx consists of several irregularly shaped cartilages attached to each other by ligaments and </a:t>
            </a:r>
            <a:r>
              <a:rPr lang="en-US" dirty="0" smtClean="0"/>
              <a:t>muscles </a:t>
            </a:r>
            <a:r>
              <a:rPr lang="en-US" dirty="0" smtClean="0"/>
              <a:t>.</a:t>
            </a:r>
          </a:p>
          <a:p>
            <a:r>
              <a:rPr lang="en-US" dirty="0" smtClean="0"/>
              <a:t>They include </a:t>
            </a:r>
          </a:p>
          <a:p>
            <a:pPr marL="571500" indent="-571500">
              <a:buFont typeface="+mj-lt"/>
              <a:buAutoNum type="romanLcPeriod"/>
            </a:pPr>
            <a:r>
              <a:rPr lang="en-US" dirty="0" smtClean="0"/>
              <a:t>1 thyroid cartilage</a:t>
            </a:r>
          </a:p>
          <a:p>
            <a:pPr marL="571500" indent="-571500">
              <a:buFont typeface="+mj-lt"/>
              <a:buAutoNum type="romanLcPeriod"/>
            </a:pPr>
            <a:r>
              <a:rPr lang="en-US" dirty="0" smtClean="0"/>
              <a:t>1 </a:t>
            </a:r>
            <a:r>
              <a:rPr lang="en-US" dirty="0" err="1" smtClean="0"/>
              <a:t>cricoid</a:t>
            </a:r>
            <a:r>
              <a:rPr lang="en-US" dirty="0" smtClean="0"/>
              <a:t> cartilage</a:t>
            </a:r>
          </a:p>
          <a:p>
            <a:pPr marL="571500" indent="-571500">
              <a:buFont typeface="+mj-lt"/>
              <a:buAutoNum type="romanLcPeriod"/>
            </a:pPr>
            <a:r>
              <a:rPr lang="en-US" dirty="0" smtClean="0"/>
              <a:t>2 </a:t>
            </a:r>
            <a:r>
              <a:rPr lang="en-US" dirty="0" err="1" smtClean="0"/>
              <a:t>arytenoid</a:t>
            </a:r>
            <a:r>
              <a:rPr lang="en-US" dirty="0" smtClean="0"/>
              <a:t> cartilages</a:t>
            </a:r>
          </a:p>
          <a:p>
            <a:pPr marL="571500" indent="-571500">
              <a:buFont typeface="+mj-lt"/>
              <a:buAutoNum type="romanLcPeriod"/>
            </a:pPr>
            <a:r>
              <a:rPr lang="en-US" dirty="0" smtClean="0"/>
              <a:t>1 epiglottis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7-02LungsThoracic_a_L.jpg                                     00129684Macintosh HD                   BC3608AF:"/>
          <p:cNvPicPr>
            <a:picLocks noChangeAspect="1" noChangeArrowheads="1"/>
          </p:cNvPicPr>
          <p:nvPr/>
        </p:nvPicPr>
        <p:blipFill>
          <a:blip r:embed="rId2">
            <a:extLst>
              <a:ext uri="{28A0092B-C50C-407E-A947-70E740481C1C}">
                <a14:useLocalDpi xmlns:a14="http://schemas.microsoft.com/office/drawing/2010/main" val="0"/>
              </a:ext>
            </a:extLst>
          </a:blip>
          <a:srcRect t="1215" b="59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functions </a:t>
            </a:r>
            <a:endParaRPr lang="en-US" dirty="0"/>
          </a:p>
        </p:txBody>
      </p:sp>
      <p:sp>
        <p:nvSpPr>
          <p:cNvPr id="3" name="Content Placeholder 2"/>
          <p:cNvSpPr>
            <a:spLocks noGrp="1"/>
          </p:cNvSpPr>
          <p:nvPr>
            <p:ph idx="1"/>
          </p:nvPr>
        </p:nvSpPr>
        <p:spPr/>
        <p:txBody>
          <a:bodyPr>
            <a:normAutofit/>
          </a:bodyPr>
          <a:lstStyle/>
          <a:p>
            <a:r>
              <a:rPr lang="en-US" dirty="0" smtClean="0"/>
              <a:t>Acts as a passageway for air (larynx links the pharynx above with the trachea below)</a:t>
            </a:r>
          </a:p>
          <a:p>
            <a:pPr marL="0" indent="0">
              <a:buNone/>
            </a:pPr>
            <a:endParaRPr lang="en-US" dirty="0" smtClean="0"/>
          </a:p>
          <a:p>
            <a:r>
              <a:rPr lang="en-US" dirty="0" smtClean="0"/>
              <a:t>As air travels through larynx it is humidified ,filtered and warmed </a:t>
            </a:r>
          </a:p>
          <a:p>
            <a:pPr marL="0" indent="0">
              <a:buNone/>
            </a:pPr>
            <a:endParaRPr lang="en-US" dirty="0" smtClean="0"/>
          </a:p>
          <a:p>
            <a:r>
              <a:rPr lang="en-US" dirty="0" smtClean="0"/>
              <a:t>Protects the lower respiratory tract  by ensuring food passes into the </a:t>
            </a:r>
            <a:r>
              <a:rPr lang="en-US" dirty="0" err="1" smtClean="0"/>
              <a:t>oesophagus</a:t>
            </a:r>
            <a:r>
              <a:rPr lang="en-US" dirty="0" smtClean="0"/>
              <a:t> and not in the trachea</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functions Cont..</a:t>
            </a:r>
            <a:endParaRPr lang="en-US" dirty="0"/>
          </a:p>
        </p:txBody>
      </p:sp>
      <p:sp>
        <p:nvSpPr>
          <p:cNvPr id="3" name="Content Placeholder 2"/>
          <p:cNvSpPr>
            <a:spLocks noGrp="1"/>
          </p:cNvSpPr>
          <p:nvPr>
            <p:ph idx="1"/>
          </p:nvPr>
        </p:nvSpPr>
        <p:spPr/>
        <p:txBody>
          <a:bodyPr/>
          <a:lstStyle/>
          <a:p>
            <a:r>
              <a:rPr lang="en-US" dirty="0" smtClean="0"/>
              <a:t>Enhances speech  by amplification of vocal cords and manipulation by the tongue ,cheek and lips </a:t>
            </a:r>
          </a:p>
          <a:p>
            <a:pPr marL="0" indent="0">
              <a:buNone/>
            </a:pPr>
            <a:endParaRPr lang="en-US" dirty="0" smtClean="0"/>
          </a:p>
          <a:p>
            <a:r>
              <a:rPr lang="en-US" dirty="0" smtClean="0"/>
              <a:t> Sound production which has properties of pitch, volume and resonance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Trachea /windpipe </a:t>
            </a:r>
            <a:endParaRPr lang="en-US" dirty="0"/>
          </a:p>
        </p:txBody>
      </p:sp>
      <p:sp>
        <p:nvSpPr>
          <p:cNvPr id="3" name="Content Placeholder 2"/>
          <p:cNvSpPr>
            <a:spLocks noGrp="1"/>
          </p:cNvSpPr>
          <p:nvPr>
            <p:ph idx="1"/>
          </p:nvPr>
        </p:nvSpPr>
        <p:spPr/>
        <p:txBody>
          <a:bodyPr>
            <a:normAutofit/>
          </a:bodyPr>
          <a:lstStyle/>
          <a:p>
            <a:r>
              <a:rPr lang="en-US" dirty="0" smtClean="0"/>
              <a:t>Is a continuation of the larynx and extends downwards to about the level of the 5</a:t>
            </a:r>
            <a:r>
              <a:rPr lang="en-US" baseline="30000" dirty="0" smtClean="0"/>
              <a:t>th</a:t>
            </a:r>
            <a:r>
              <a:rPr lang="en-US" dirty="0" smtClean="0"/>
              <a:t> thoracic vertebra where it divides at the carina into the right and left primary bronchi ,one bronchus going to each lung </a:t>
            </a:r>
          </a:p>
          <a:p>
            <a:pPr marL="0" indent="0">
              <a:buNone/>
            </a:pPr>
            <a:endParaRPr lang="en-US" dirty="0" smtClean="0"/>
          </a:p>
          <a:p>
            <a:r>
              <a:rPr lang="en-US" dirty="0" smtClean="0"/>
              <a:t>It is approximately 10 -11 cm long and lies mainly in the median plane </a:t>
            </a:r>
            <a:r>
              <a:rPr lang="en-US" dirty="0" err="1" smtClean="0"/>
              <a:t>infront</a:t>
            </a:r>
            <a:r>
              <a:rPr lang="en-US" dirty="0" smtClean="0"/>
              <a:t> of the </a:t>
            </a:r>
            <a:r>
              <a:rPr lang="en-US" dirty="0" err="1" smtClean="0"/>
              <a:t>oesophagus</a:t>
            </a:r>
            <a:r>
              <a:rPr lang="en-US" dirty="0" smtClean="0"/>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Trachea /windpipe </a:t>
            </a:r>
            <a:endParaRPr lang="en-US" dirty="0"/>
          </a:p>
        </p:txBody>
      </p:sp>
      <p:sp>
        <p:nvSpPr>
          <p:cNvPr id="3" name="Content Placeholder 2"/>
          <p:cNvSpPr>
            <a:spLocks noGrp="1"/>
          </p:cNvSpPr>
          <p:nvPr>
            <p:ph idx="1"/>
          </p:nvPr>
        </p:nvSpPr>
        <p:spPr/>
        <p:txBody>
          <a:bodyPr/>
          <a:lstStyle/>
          <a:p>
            <a:r>
              <a:rPr lang="en-US" altLang="en-US" dirty="0" smtClean="0"/>
              <a:t>The trachea connects the throat/larynx to the lungs.</a:t>
            </a:r>
          </a:p>
          <a:p>
            <a:pPr marL="0" indent="0">
              <a:buNone/>
            </a:pPr>
            <a:endParaRPr lang="en-US" altLang="en-US" dirty="0" smtClean="0"/>
          </a:p>
          <a:p>
            <a:r>
              <a:rPr lang="en-US" altLang="en-US" dirty="0" smtClean="0"/>
              <a:t>The trachea is composed of smooth muscle that is embedded with rings of cartilage.</a:t>
            </a:r>
          </a:p>
          <a:p>
            <a:pPr marL="0" indent="0">
              <a:buNone/>
            </a:pPr>
            <a:endParaRPr lang="en-US" altLang="en-US" dirty="0" smtClean="0"/>
          </a:p>
          <a:p>
            <a:r>
              <a:rPr lang="en-US" altLang="en-US" dirty="0" smtClean="0"/>
              <a:t>These rings provide the necessary rigidity that is needed to prevent collapsing of the tube.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Trachea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Warming ,humidifying and filtering of air </a:t>
            </a:r>
          </a:p>
          <a:p>
            <a:r>
              <a:rPr lang="en-US" dirty="0" smtClean="0"/>
              <a:t>Initiate cough reflex as a result of irritation which generates nerve impulse conducted by </a:t>
            </a:r>
            <a:r>
              <a:rPr lang="en-US" dirty="0" err="1" smtClean="0"/>
              <a:t>vagus</a:t>
            </a:r>
            <a:r>
              <a:rPr lang="en-US" dirty="0" smtClean="0"/>
              <a:t> nerves to the respiratory centre in the brain stem </a:t>
            </a:r>
          </a:p>
          <a:p>
            <a:r>
              <a:rPr lang="en-US" dirty="0" err="1" smtClean="0"/>
              <a:t>Muciliatory</a:t>
            </a:r>
            <a:r>
              <a:rPr lang="en-US" dirty="0" smtClean="0"/>
              <a:t> escalator –the synchronous and regular beating of cilia of the mucous membrane lining wafts mucus with the adherent particles upwards towards the larynx where it is either swallowed or coughed up</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Trachea </a:t>
            </a:r>
            <a:endParaRPr lang="en-US" dirty="0"/>
          </a:p>
        </p:txBody>
      </p:sp>
      <p:sp>
        <p:nvSpPr>
          <p:cNvPr id="3" name="Content Placeholder 2"/>
          <p:cNvSpPr>
            <a:spLocks noGrp="1"/>
          </p:cNvSpPr>
          <p:nvPr>
            <p:ph idx="1"/>
          </p:nvPr>
        </p:nvSpPr>
        <p:spPr/>
        <p:txBody>
          <a:bodyPr/>
          <a:lstStyle/>
          <a:p>
            <a:r>
              <a:rPr lang="en-US" dirty="0" smtClean="0"/>
              <a:t>Support &amp; patency –tracheal cartilages hold the trachea permanently open(patent) but the soft tissue bands in between the cartilages allow flexibility so that the head and neck can move freely without obstructing or kinking the trachea .Absence of cartilage </a:t>
            </a:r>
            <a:r>
              <a:rPr lang="en-US" dirty="0" err="1" smtClean="0"/>
              <a:t>posteriorly</a:t>
            </a:r>
            <a:r>
              <a:rPr lang="en-US" dirty="0" smtClean="0"/>
              <a:t> permits the </a:t>
            </a:r>
            <a:r>
              <a:rPr lang="en-US" dirty="0" err="1" smtClean="0"/>
              <a:t>oesophagus</a:t>
            </a:r>
            <a:r>
              <a:rPr lang="en-US" dirty="0" smtClean="0"/>
              <a:t> to expand comfortably during swallowing.</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 &amp; Bronchioles </a:t>
            </a:r>
            <a:endParaRPr lang="en-US" dirty="0"/>
          </a:p>
        </p:txBody>
      </p:sp>
      <p:sp>
        <p:nvSpPr>
          <p:cNvPr id="3" name="Content Placeholder 2"/>
          <p:cNvSpPr>
            <a:spLocks noGrp="1"/>
          </p:cNvSpPr>
          <p:nvPr>
            <p:ph idx="1"/>
          </p:nvPr>
        </p:nvSpPr>
        <p:spPr/>
        <p:txBody>
          <a:bodyPr/>
          <a:lstStyle/>
          <a:p>
            <a:pPr>
              <a:buFont typeface="Wingdings" pitchFamily="2" charset="2"/>
              <a:buNone/>
            </a:pPr>
            <a:r>
              <a:rPr lang="en-US" dirty="0" smtClean="0">
                <a:solidFill>
                  <a:srgbClr val="000000"/>
                </a:solidFill>
              </a:rPr>
              <a:t>Air reaching the bronchi is:</a:t>
            </a:r>
          </a:p>
          <a:p>
            <a:pPr lvl="2"/>
            <a:r>
              <a:rPr lang="en-US" sz="3200" dirty="0" smtClean="0">
                <a:solidFill>
                  <a:srgbClr val="000000"/>
                </a:solidFill>
              </a:rPr>
              <a:t>Warmed and cleansed of impurities</a:t>
            </a:r>
          </a:p>
          <a:p>
            <a:pPr lvl="2"/>
            <a:r>
              <a:rPr lang="en-US" sz="3200" dirty="0" smtClean="0">
                <a:solidFill>
                  <a:srgbClr val="000000"/>
                </a:solidFill>
              </a:rPr>
              <a:t>Saturated with water vapor</a:t>
            </a:r>
          </a:p>
          <a:p>
            <a:r>
              <a:rPr lang="en-US" dirty="0" smtClean="0">
                <a:solidFill>
                  <a:srgbClr val="000000"/>
                </a:solidFill>
              </a:rPr>
              <a:t>Bronchi subdivide into secondary bronchi, each supplying a lobe of the </a:t>
            </a:r>
            <a:r>
              <a:rPr lang="en-US" dirty="0" smtClean="0">
                <a:solidFill>
                  <a:srgbClr val="000000"/>
                </a:solidFill>
              </a:rPr>
              <a:t>lungs</a:t>
            </a:r>
          </a:p>
          <a:p>
            <a:pPr marL="118872" indent="0">
              <a:buNone/>
            </a:pPr>
            <a:endParaRPr lang="en-US" dirty="0" smtClean="0">
              <a:solidFill>
                <a:srgbClr val="000000"/>
              </a:solidFill>
            </a:endParaRPr>
          </a:p>
          <a:p>
            <a:r>
              <a:rPr lang="en-US" dirty="0" smtClean="0"/>
              <a:t>Air passages undergo 23 orders of branching in the lungs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Zone: Bronchial Tree</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sz="2600" dirty="0" smtClean="0">
                <a:solidFill>
                  <a:srgbClr val="000000"/>
                </a:solidFill>
              </a:rPr>
              <a:t>-  </a:t>
            </a:r>
            <a:r>
              <a:rPr lang="en-US" sz="3600" dirty="0" smtClean="0">
                <a:solidFill>
                  <a:srgbClr val="000000"/>
                </a:solidFill>
              </a:rPr>
              <a:t>Tissue walls of bronchi mimic that of the trachea</a:t>
            </a:r>
          </a:p>
          <a:p>
            <a:pPr>
              <a:lnSpc>
                <a:spcPct val="90000"/>
              </a:lnSpc>
              <a:buFont typeface="Wingdings" pitchFamily="2" charset="2"/>
              <a:buNone/>
            </a:pPr>
            <a:r>
              <a:rPr lang="en-US" sz="3600" dirty="0" smtClean="0">
                <a:solidFill>
                  <a:srgbClr val="000000"/>
                </a:solidFill>
              </a:rPr>
              <a:t>-  As conducting tubes become smaller, structural changes occur:</a:t>
            </a:r>
          </a:p>
          <a:p>
            <a:pPr lvl="1">
              <a:lnSpc>
                <a:spcPct val="90000"/>
              </a:lnSpc>
            </a:pPr>
            <a:r>
              <a:rPr lang="en-US" sz="3600" dirty="0" smtClean="0">
                <a:solidFill>
                  <a:srgbClr val="000000"/>
                </a:solidFill>
              </a:rPr>
              <a:t>Cartilage support structures change</a:t>
            </a:r>
          </a:p>
          <a:p>
            <a:pPr lvl="1">
              <a:lnSpc>
                <a:spcPct val="90000"/>
              </a:lnSpc>
            </a:pPr>
            <a:r>
              <a:rPr lang="en-US" sz="3600" dirty="0" smtClean="0">
                <a:solidFill>
                  <a:srgbClr val="000000"/>
                </a:solidFill>
              </a:rPr>
              <a:t>Epithelium types change</a:t>
            </a:r>
          </a:p>
          <a:p>
            <a:pPr lvl="1">
              <a:lnSpc>
                <a:spcPct val="90000"/>
              </a:lnSpc>
            </a:pPr>
            <a:r>
              <a:rPr lang="en-US" sz="3600" dirty="0" smtClean="0">
                <a:solidFill>
                  <a:srgbClr val="000000"/>
                </a:solidFill>
              </a:rPr>
              <a:t>Amount of smooth muscle increases</a:t>
            </a:r>
            <a:endParaRPr lang="en-US" sz="3600"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Bronchial Tree</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sz="3600" b="1" u="sng" dirty="0" smtClean="0">
                <a:solidFill>
                  <a:srgbClr val="000000"/>
                </a:solidFill>
              </a:rPr>
              <a:t>Bronchioles</a:t>
            </a:r>
            <a:r>
              <a:rPr lang="en-US" sz="3600" dirty="0" smtClean="0">
                <a:solidFill>
                  <a:srgbClr val="000000"/>
                </a:solidFill>
              </a:rPr>
              <a:t>:</a:t>
            </a:r>
          </a:p>
          <a:p>
            <a:pPr lvl="1">
              <a:lnSpc>
                <a:spcPct val="90000"/>
              </a:lnSpc>
            </a:pPr>
            <a:r>
              <a:rPr lang="en-US" sz="3600" dirty="0" smtClean="0">
                <a:solidFill>
                  <a:srgbClr val="000000"/>
                </a:solidFill>
              </a:rPr>
              <a:t>Consist of</a:t>
            </a:r>
            <a:r>
              <a:rPr lang="en-US" sz="3600" i="1" u="sng" dirty="0" smtClean="0">
                <a:solidFill>
                  <a:srgbClr val="000000"/>
                </a:solidFill>
              </a:rPr>
              <a:t> cuboidal epithelium</a:t>
            </a:r>
          </a:p>
          <a:p>
            <a:pPr lvl="1">
              <a:lnSpc>
                <a:spcPct val="90000"/>
              </a:lnSpc>
            </a:pPr>
            <a:r>
              <a:rPr lang="en-US" sz="3600" dirty="0" smtClean="0">
                <a:solidFill>
                  <a:srgbClr val="000000"/>
                </a:solidFill>
              </a:rPr>
              <a:t>Have a complete layer of circular smooth muscle </a:t>
            </a:r>
          </a:p>
          <a:p>
            <a:pPr lvl="1">
              <a:lnSpc>
                <a:spcPct val="90000"/>
              </a:lnSpc>
            </a:pPr>
            <a:r>
              <a:rPr lang="en-US" sz="3600" dirty="0" smtClean="0"/>
              <a:t>Lack cartilage support and mucus-producing cells</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Zone</a:t>
            </a:r>
            <a:endParaRPr lang="en-US" dirty="0"/>
          </a:p>
        </p:txBody>
      </p:sp>
      <p:sp>
        <p:nvSpPr>
          <p:cNvPr id="3" name="Content Placeholder 2"/>
          <p:cNvSpPr>
            <a:spLocks noGrp="1"/>
          </p:cNvSpPr>
          <p:nvPr>
            <p:ph idx="1"/>
          </p:nvPr>
        </p:nvSpPr>
        <p:spPr/>
        <p:txBody>
          <a:bodyPr/>
          <a:lstStyle/>
          <a:p>
            <a:r>
              <a:rPr lang="en-US" sz="2800" dirty="0" smtClean="0">
                <a:solidFill>
                  <a:srgbClr val="000000"/>
                </a:solidFill>
              </a:rPr>
              <a:t>Defined by the presence of </a:t>
            </a:r>
            <a:r>
              <a:rPr lang="en-US" sz="2800" b="1" dirty="0" smtClean="0">
                <a:solidFill>
                  <a:srgbClr val="008000"/>
                </a:solidFill>
              </a:rPr>
              <a:t>alveoli</a:t>
            </a:r>
            <a:r>
              <a:rPr lang="en-US" sz="2800" dirty="0" smtClean="0">
                <a:solidFill>
                  <a:srgbClr val="000000"/>
                </a:solidFill>
              </a:rPr>
              <a:t>; begins as terminal bronchioles feed into respiratory bronchioles</a:t>
            </a:r>
          </a:p>
          <a:p>
            <a:r>
              <a:rPr lang="en-US" sz="2800" dirty="0" smtClean="0">
                <a:solidFill>
                  <a:srgbClr val="000000"/>
                </a:solidFill>
              </a:rPr>
              <a:t>Respiratory bronchioles lead to </a:t>
            </a:r>
            <a:r>
              <a:rPr lang="en-US" sz="2800" b="1" dirty="0" smtClean="0">
                <a:solidFill>
                  <a:srgbClr val="008000"/>
                </a:solidFill>
              </a:rPr>
              <a:t>alveolar ducts</a:t>
            </a:r>
            <a:r>
              <a:rPr lang="en-US" sz="2800" dirty="0" smtClean="0">
                <a:solidFill>
                  <a:srgbClr val="000000"/>
                </a:solidFill>
              </a:rPr>
              <a:t>, then to terminal clusters of alveolar sacs composed of alveoli</a:t>
            </a:r>
          </a:p>
          <a:p>
            <a:r>
              <a:rPr lang="en-US" sz="2800" dirty="0" smtClean="0">
                <a:solidFill>
                  <a:srgbClr val="000000"/>
                </a:solidFill>
              </a:rPr>
              <a:t>Approximately </a:t>
            </a:r>
            <a:r>
              <a:rPr lang="en-US" sz="2800" u="sng" dirty="0" smtClean="0">
                <a:solidFill>
                  <a:srgbClr val="000000"/>
                </a:solidFill>
              </a:rPr>
              <a:t>300 million alveoli</a:t>
            </a:r>
            <a:r>
              <a:rPr lang="en-US" sz="2800" dirty="0" smtClean="0">
                <a:solidFill>
                  <a:srgbClr val="000000"/>
                </a:solidFill>
              </a:rPr>
              <a:t>:</a:t>
            </a:r>
          </a:p>
          <a:p>
            <a:pPr lvl="2"/>
            <a:r>
              <a:rPr lang="en-US" sz="2800" dirty="0" smtClean="0">
                <a:solidFill>
                  <a:srgbClr val="000000"/>
                </a:solidFill>
              </a:rPr>
              <a:t>Account for most of the lungs’ volume  </a:t>
            </a:r>
          </a:p>
          <a:p>
            <a:pPr lvl="2"/>
            <a:r>
              <a:rPr lang="en-US" sz="2800" dirty="0" smtClean="0"/>
              <a:t>Provide tremendous surface area for gas exchange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 </a:t>
            </a:r>
            <a:endParaRPr lang="en-US" dirty="0"/>
          </a:p>
        </p:txBody>
      </p:sp>
      <p:sp>
        <p:nvSpPr>
          <p:cNvPr id="4" name="Content Placeholder 3"/>
          <p:cNvSpPr>
            <a:spLocks noGrp="1"/>
          </p:cNvSpPr>
          <p:nvPr>
            <p:ph idx="1"/>
          </p:nvPr>
        </p:nvSpPr>
        <p:spPr/>
        <p:txBody>
          <a:bodyPr/>
          <a:lstStyle/>
          <a:p>
            <a:r>
              <a:rPr lang="en-US" dirty="0" smtClean="0"/>
              <a:t>The respiratory system (respiratory apparatus,ventilatory system) is a biological system consisting of specific organs and structures used for gaseous exchange in human.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They occupy the entire thoracic cavity except for the </a:t>
            </a:r>
            <a:r>
              <a:rPr lang="en-US" dirty="0" err="1" smtClean="0"/>
              <a:t>mediastinum</a:t>
            </a:r>
            <a:r>
              <a:rPr lang="en-US" dirty="0" smtClean="0"/>
              <a:t> which houses the heart ,great blood vessels ,bronchi, esophagus </a:t>
            </a:r>
            <a:r>
              <a:rPr lang="en-US" dirty="0" err="1" smtClean="0"/>
              <a:t>e.t.c</a:t>
            </a:r>
            <a:endParaRPr lang="en-US" dirty="0" smtClean="0"/>
          </a:p>
          <a:p>
            <a:r>
              <a:rPr lang="en-US" dirty="0" smtClean="0"/>
              <a:t>Each lung is suspended in its own pleural cavity and connected to the </a:t>
            </a:r>
            <a:r>
              <a:rPr lang="en-US" dirty="0" err="1" smtClean="0"/>
              <a:t>mediastinum</a:t>
            </a:r>
            <a:r>
              <a:rPr lang="en-US" dirty="0" smtClean="0"/>
              <a:t> by vascular and bronchial attachments collectively referred to as its root </a:t>
            </a:r>
          </a:p>
          <a:p>
            <a:r>
              <a:rPr lang="en-US" dirty="0" smtClean="0"/>
              <a:t>The anterior ,lateral and posterior lung surfaces lie in close contact with the ribs and form a continuous curving surface called a </a:t>
            </a:r>
            <a:r>
              <a:rPr lang="en-US" b="1" dirty="0" smtClean="0"/>
              <a:t>costal surface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Lungs</a:t>
            </a:r>
            <a:endParaRPr lang="en-US" dirty="0"/>
          </a:p>
        </p:txBody>
      </p:sp>
      <p:sp>
        <p:nvSpPr>
          <p:cNvPr id="3" name="Content Placeholder 2"/>
          <p:cNvSpPr>
            <a:spLocks noGrp="1"/>
          </p:cNvSpPr>
          <p:nvPr>
            <p:ph idx="1"/>
          </p:nvPr>
        </p:nvSpPr>
        <p:spPr/>
        <p:txBody>
          <a:bodyPr/>
          <a:lstStyle/>
          <a:p>
            <a:r>
              <a:rPr lang="en-US" dirty="0" smtClean="0"/>
              <a:t>Just deep to the clavicle is the apex, the narrow superior tip of the lung .The concave inferior surface that rests on the diaphragm is the base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38200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Pleura</a:t>
            </a:r>
            <a:endParaRPr lang="en-US" dirty="0"/>
          </a:p>
        </p:txBody>
      </p:sp>
      <p:sp>
        <p:nvSpPr>
          <p:cNvPr id="3" name="Content Placeholder 2"/>
          <p:cNvSpPr>
            <a:spLocks noGrp="1"/>
          </p:cNvSpPr>
          <p:nvPr>
            <p:ph idx="1"/>
          </p:nvPr>
        </p:nvSpPr>
        <p:spPr/>
        <p:txBody>
          <a:bodyPr>
            <a:normAutofit/>
          </a:bodyPr>
          <a:lstStyle/>
          <a:p>
            <a:r>
              <a:rPr lang="en-US" dirty="0" smtClean="0"/>
              <a:t>Serous membrane that lines the outer surface of each lung  and the internal thoracic wall</a:t>
            </a:r>
          </a:p>
          <a:p>
            <a:r>
              <a:rPr lang="en-US" dirty="0" smtClean="0"/>
              <a:t>They are mainly two i.e visceral and parietal pleura</a:t>
            </a:r>
          </a:p>
          <a:p>
            <a:r>
              <a:rPr lang="en-US" dirty="0" smtClean="0"/>
              <a:t>Visceral pleura-covers the outer surface of each lung</a:t>
            </a:r>
          </a:p>
          <a:p>
            <a:r>
              <a:rPr lang="en-US" dirty="0" smtClean="0"/>
              <a:t>Parietal pleura-covers the internal thoracic walls, lateral surfaces &amp; superior surface of the diaphragm</a:t>
            </a:r>
            <a:endParaRPr lang="en-US" dirty="0"/>
          </a:p>
        </p:txBody>
      </p:sp>
    </p:spTree>
    <p:extLst>
      <p:ext uri="{BB962C8B-B14F-4D97-AF65-F5344CB8AC3E}">
        <p14:creationId xmlns:p14="http://schemas.microsoft.com/office/powerpoint/2010/main" val="276971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Pleural Cavities </a:t>
            </a:r>
            <a:endParaRPr lang="en-US" dirty="0"/>
          </a:p>
        </p:txBody>
      </p:sp>
      <p:sp>
        <p:nvSpPr>
          <p:cNvPr id="3" name="Content Placeholder 2"/>
          <p:cNvSpPr>
            <a:spLocks noGrp="1"/>
          </p:cNvSpPr>
          <p:nvPr>
            <p:ph idx="1"/>
          </p:nvPr>
        </p:nvSpPr>
        <p:spPr/>
        <p:txBody>
          <a:bodyPr/>
          <a:lstStyle/>
          <a:p>
            <a:r>
              <a:rPr lang="en-US" dirty="0" smtClean="0"/>
              <a:t>Refers to the space between the serous membrane layers </a:t>
            </a:r>
          </a:p>
          <a:p>
            <a:pPr marL="118872" indent="0">
              <a:buNone/>
            </a:pPr>
            <a:endParaRPr lang="en-US" dirty="0" smtClean="0"/>
          </a:p>
          <a:p>
            <a:r>
              <a:rPr lang="en-US" dirty="0"/>
              <a:t> </a:t>
            </a:r>
            <a:r>
              <a:rPr lang="en-US" dirty="0" smtClean="0"/>
              <a:t>Pleural membranes produce a thin serous pleural fluid that circulates in the pleural cavity and acts as a lubricant, to minimize friction during breathing</a:t>
            </a:r>
            <a:endParaRPr lang="en-US" dirty="0"/>
          </a:p>
        </p:txBody>
      </p:sp>
    </p:spTree>
    <p:extLst>
      <p:ext uri="{BB962C8B-B14F-4D97-AF65-F5344CB8AC3E}">
        <p14:creationId xmlns:p14="http://schemas.microsoft.com/office/powerpoint/2010/main" val="1634217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Respiration refers to exchange of gases between body cells and the environment which involves two main processes i.e </a:t>
            </a:r>
            <a:endParaRPr lang="en-US" dirty="0" smtClean="0"/>
          </a:p>
          <a:p>
            <a:pPr marL="118872" indent="0">
              <a:buNone/>
            </a:pPr>
            <a:endParaRPr lang="en-US" dirty="0" smtClean="0"/>
          </a:p>
          <a:p>
            <a:pPr marL="571500" indent="-571500">
              <a:buFont typeface="+mj-lt"/>
              <a:buAutoNum type="romanLcPeriod"/>
            </a:pPr>
            <a:r>
              <a:rPr lang="en-US" dirty="0" smtClean="0"/>
              <a:t>Breathing (pulmonary ventilation)-movement of air into and out of the lungs .This enhances oxygen to the alveoli and elimination of carbon dioxide </a:t>
            </a:r>
          </a:p>
          <a:p>
            <a:pPr marL="571500" indent="-571500">
              <a:buFont typeface="+mj-lt"/>
              <a:buAutoNum type="romanLcPeriod"/>
            </a:pPr>
            <a:endParaRPr lang="en-US" dirty="0" smtClean="0"/>
          </a:p>
          <a:p>
            <a:pPr marL="571500" indent="-571500">
              <a:buFont typeface="+mj-lt"/>
              <a:buAutoNum type="romanLcPeriod"/>
            </a:pPr>
            <a:r>
              <a:rPr lang="en-US" dirty="0" smtClean="0"/>
              <a:t>Gaseous exchange –takes place in the lungs ;external respiration and in tissues ;internal respiration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 muscles </a:t>
            </a:r>
            <a:endParaRPr lang="en-US" dirty="0"/>
          </a:p>
        </p:txBody>
      </p:sp>
      <p:sp>
        <p:nvSpPr>
          <p:cNvPr id="3" name="Content Placeholder 2"/>
          <p:cNvSpPr>
            <a:spLocks noGrp="1"/>
          </p:cNvSpPr>
          <p:nvPr>
            <p:ph idx="1"/>
          </p:nvPr>
        </p:nvSpPr>
        <p:spPr/>
        <p:txBody>
          <a:bodyPr/>
          <a:lstStyle/>
          <a:p>
            <a:r>
              <a:rPr lang="en-US" dirty="0" smtClean="0"/>
              <a:t>Chest expansion during inspiration occurs as a result of muscular activity partly voluntary and partly involuntary </a:t>
            </a:r>
          </a:p>
          <a:p>
            <a:pPr marL="0" indent="0">
              <a:buNone/>
            </a:pPr>
            <a:endParaRPr lang="en-US" dirty="0" smtClean="0"/>
          </a:p>
          <a:p>
            <a:r>
              <a:rPr lang="en-US" dirty="0" smtClean="0"/>
              <a:t>Main muscles used in normal quiet breathing are the external intercostal muscles and the diaphragm</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17-02LungsThoracic_b_L.jpg                                     00129684Macintosh HD                   BC3608AF:"/>
          <p:cNvPicPr>
            <a:picLocks noChangeAspect="1" noChangeArrowheads="1"/>
          </p:cNvPicPr>
          <p:nvPr/>
        </p:nvPicPr>
        <p:blipFill>
          <a:blip r:embed="rId2">
            <a:extLst>
              <a:ext uri="{28A0092B-C50C-407E-A947-70E740481C1C}">
                <a14:useLocalDpi xmlns:a14="http://schemas.microsoft.com/office/drawing/2010/main" val="0"/>
              </a:ext>
            </a:extLst>
          </a:blip>
          <a:srcRect t="1215" b="4761"/>
          <a:stretch>
            <a:fillRect/>
          </a:stretch>
        </p:blipFill>
        <p:spPr bwMode="auto">
          <a:xfrm>
            <a:off x="685800" y="0"/>
            <a:ext cx="7241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Intercostal</a:t>
            </a:r>
            <a:r>
              <a:rPr lang="en-US" dirty="0" smtClean="0"/>
              <a:t> muscles </a:t>
            </a:r>
            <a:endParaRPr lang="en-US" dirty="0"/>
          </a:p>
        </p:txBody>
      </p:sp>
      <p:sp>
        <p:nvSpPr>
          <p:cNvPr id="3" name="Content Placeholder 2"/>
          <p:cNvSpPr>
            <a:spLocks noGrp="1"/>
          </p:cNvSpPr>
          <p:nvPr>
            <p:ph idx="1"/>
          </p:nvPr>
        </p:nvSpPr>
        <p:spPr/>
        <p:txBody>
          <a:bodyPr>
            <a:normAutofit/>
          </a:bodyPr>
          <a:lstStyle/>
          <a:p>
            <a:r>
              <a:rPr lang="en-US" dirty="0" smtClean="0"/>
              <a:t>They are of 11 pairs occupying the spaces between the 12 pairs of ribs .</a:t>
            </a:r>
          </a:p>
          <a:p>
            <a:r>
              <a:rPr lang="en-US" dirty="0" smtClean="0"/>
              <a:t>They are arranged in two layers the external and internal muscles </a:t>
            </a:r>
          </a:p>
          <a:p>
            <a:r>
              <a:rPr lang="en-US" dirty="0" smtClean="0"/>
              <a:t>External intercostal muscles ;they extend downwards and forwards from the lower border of the rib above to the upper border of the rib below .They are involved in inspiration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r>
              <a:rPr lang="en-US" altLang="en-US" dirty="0" smtClean="0"/>
              <a:t>The respiratory system consists of the </a:t>
            </a:r>
            <a:r>
              <a:rPr lang="en-US" altLang="en-US" b="1" dirty="0" smtClean="0"/>
              <a:t>upper</a:t>
            </a:r>
            <a:r>
              <a:rPr lang="en-US" altLang="en-US" dirty="0" smtClean="0"/>
              <a:t> and </a:t>
            </a:r>
            <a:r>
              <a:rPr lang="en-US" altLang="en-US" b="1" dirty="0" smtClean="0"/>
              <a:t>lower</a:t>
            </a:r>
            <a:r>
              <a:rPr lang="en-US" altLang="en-US" dirty="0" smtClean="0"/>
              <a:t> respiratory tracts</a:t>
            </a:r>
            <a:r>
              <a:rPr lang="en-US" altLang="en-US" dirty="0" smtClean="0"/>
              <a:t>.</a:t>
            </a:r>
          </a:p>
          <a:p>
            <a:pPr marL="118872" indent="0">
              <a:buNone/>
            </a:pPr>
            <a:endParaRPr lang="en-US" altLang="en-US" dirty="0" smtClean="0"/>
          </a:p>
          <a:p>
            <a:r>
              <a:rPr lang="en-US" altLang="en-US" dirty="0" smtClean="0"/>
              <a:t>Upper Respiratory Tract  includes:  nose, pharynx, larynx </a:t>
            </a:r>
            <a:endParaRPr lang="en-US" altLang="en-US" dirty="0" smtClean="0"/>
          </a:p>
          <a:p>
            <a:pPr marL="118872" indent="0">
              <a:buNone/>
            </a:pPr>
            <a:endParaRPr lang="en-US" altLang="en-US" dirty="0" smtClean="0"/>
          </a:p>
          <a:p>
            <a:r>
              <a:rPr lang="en-US" altLang="en-US" dirty="0" smtClean="0"/>
              <a:t>Lower Respiratory Tract  includes: trachea, bronchi and lungs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Intercostal</a:t>
            </a:r>
            <a:r>
              <a:rPr lang="en-US" dirty="0" smtClean="0"/>
              <a:t> muscles </a:t>
            </a:r>
            <a:endParaRPr lang="en-US" dirty="0"/>
          </a:p>
        </p:txBody>
      </p:sp>
      <p:sp>
        <p:nvSpPr>
          <p:cNvPr id="3" name="Content Placeholder 2"/>
          <p:cNvSpPr>
            <a:spLocks noGrp="1"/>
          </p:cNvSpPr>
          <p:nvPr>
            <p:ph idx="1"/>
          </p:nvPr>
        </p:nvSpPr>
        <p:spPr/>
        <p:txBody>
          <a:bodyPr/>
          <a:lstStyle/>
          <a:p>
            <a:r>
              <a:rPr lang="en-US" dirty="0" smtClean="0"/>
              <a:t>Internal </a:t>
            </a:r>
            <a:r>
              <a:rPr lang="en-US" dirty="0" err="1" smtClean="0"/>
              <a:t>intercostal</a:t>
            </a:r>
            <a:r>
              <a:rPr lang="en-US" dirty="0" smtClean="0"/>
              <a:t> muscles ;they extend downwards and backwards from the lower border of the rib above to the upper border of the rib below ,crossing the external </a:t>
            </a:r>
            <a:r>
              <a:rPr lang="en-US" dirty="0" err="1" smtClean="0"/>
              <a:t>intercostal</a:t>
            </a:r>
            <a:r>
              <a:rPr lang="en-US" dirty="0" smtClean="0"/>
              <a:t> muscle </a:t>
            </a:r>
            <a:r>
              <a:rPr lang="en-US" dirty="0" err="1" smtClean="0"/>
              <a:t>fibres</a:t>
            </a:r>
            <a:r>
              <a:rPr lang="en-US" dirty="0" smtClean="0"/>
              <a:t> at right angles .</a:t>
            </a:r>
          </a:p>
          <a:p>
            <a:pPr marL="0" indent="0">
              <a:buNone/>
            </a:pPr>
            <a:endParaRPr lang="en-US" dirty="0" smtClean="0"/>
          </a:p>
          <a:p>
            <a:r>
              <a:rPr lang="en-US" dirty="0" smtClean="0"/>
              <a:t>They are used when expiration becomes active as in exercise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Intercostal</a:t>
            </a:r>
            <a:r>
              <a:rPr lang="en-US" dirty="0" smtClean="0"/>
              <a:t> muscles Cont.… </a:t>
            </a:r>
            <a:endParaRPr lang="en-US" dirty="0"/>
          </a:p>
        </p:txBody>
      </p:sp>
      <p:sp>
        <p:nvSpPr>
          <p:cNvPr id="3" name="Content Placeholder 2"/>
          <p:cNvSpPr>
            <a:spLocks noGrp="1"/>
          </p:cNvSpPr>
          <p:nvPr>
            <p:ph idx="1"/>
          </p:nvPr>
        </p:nvSpPr>
        <p:spPr/>
        <p:txBody>
          <a:bodyPr/>
          <a:lstStyle/>
          <a:p>
            <a:r>
              <a:rPr lang="en-US" dirty="0" smtClean="0"/>
              <a:t>First rib is fixed ,therefore during contraction of external </a:t>
            </a:r>
            <a:r>
              <a:rPr lang="en-US" dirty="0" err="1" smtClean="0"/>
              <a:t>intercostal</a:t>
            </a:r>
            <a:r>
              <a:rPr lang="en-US" dirty="0" smtClean="0"/>
              <a:t> muscles all other ribs are pulled to it allowing the ribcage to move as a unit upwards and outwards allowing thoracic cavity enlargement</a:t>
            </a:r>
          </a:p>
          <a:p>
            <a:pPr marL="0" indent="0">
              <a:buNone/>
            </a:pPr>
            <a:endParaRPr lang="en-US" dirty="0" smtClean="0"/>
          </a:p>
          <a:p>
            <a:r>
              <a:rPr lang="en-US" dirty="0" smtClean="0"/>
              <a:t>Stimulation of </a:t>
            </a:r>
            <a:r>
              <a:rPr lang="en-US" dirty="0" err="1" smtClean="0"/>
              <a:t>intercostal</a:t>
            </a:r>
            <a:r>
              <a:rPr lang="en-US" dirty="0" smtClean="0"/>
              <a:t> muscles contraction is by </a:t>
            </a:r>
            <a:r>
              <a:rPr lang="en-US" dirty="0" err="1" smtClean="0"/>
              <a:t>intercostal</a:t>
            </a:r>
            <a:r>
              <a:rPr lang="en-US" dirty="0" smtClean="0"/>
              <a:t> nerves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Diaphragm </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 dome shaped muscular structure separating the thoracic and abdominal cavities </a:t>
            </a:r>
          </a:p>
          <a:p>
            <a:pPr marL="0" indent="0">
              <a:buNone/>
            </a:pPr>
            <a:endParaRPr lang="en-US" dirty="0" smtClean="0"/>
          </a:p>
          <a:p>
            <a:r>
              <a:rPr lang="en-US" dirty="0" smtClean="0"/>
              <a:t>Forms the floor of the thoracic cavity and roof of the abdominal cavity and consists of a central tendon from which muscle </a:t>
            </a:r>
            <a:r>
              <a:rPr lang="en-US" dirty="0" err="1" smtClean="0"/>
              <a:t>fibres</a:t>
            </a:r>
            <a:r>
              <a:rPr lang="en-US" dirty="0" smtClean="0"/>
              <a:t> radiate to be attached to the lower ribs and sternum and to the vertebral column by the two </a:t>
            </a:r>
            <a:r>
              <a:rPr lang="en-US" dirty="0" err="1" smtClean="0"/>
              <a:t>crura</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hale and exhale your pain away: the diaphragm muscle and how it relates  to back pain! - Diversified Integrated Sports ClinicDiversified Integrated  Sports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305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69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7-09MovmtDiaphragm_a_L.jpg                                    00129684Macintosh HD                   BC3608AF:"/>
          <p:cNvPicPr>
            <a:picLocks noChangeAspect="1" noChangeArrowheads="1"/>
          </p:cNvPicPr>
          <p:nvPr/>
        </p:nvPicPr>
        <p:blipFill>
          <a:blip r:embed="rId2">
            <a:extLst>
              <a:ext uri="{28A0092B-C50C-407E-A947-70E740481C1C}">
                <a14:useLocalDpi xmlns:a14="http://schemas.microsoft.com/office/drawing/2010/main" val="0"/>
              </a:ext>
            </a:extLst>
          </a:blip>
          <a:srcRect t="2263" b="7036"/>
          <a:stretch>
            <a:fillRect/>
          </a:stretch>
        </p:blipFill>
        <p:spPr bwMode="auto">
          <a:xfrm>
            <a:off x="533400" y="381000"/>
            <a:ext cx="7772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3" descr="17-09MovmtDiaphragm_b_L.jpg                                    00129684Macintosh HD                   BC3608AF:"/>
          <p:cNvPicPr>
            <a:picLocks noChangeAspect="1" noChangeArrowheads="1"/>
          </p:cNvPicPr>
          <p:nvPr/>
        </p:nvPicPr>
        <p:blipFill>
          <a:blip r:embed="rId2">
            <a:extLst>
              <a:ext uri="{28A0092B-C50C-407E-A947-70E740481C1C}">
                <a14:useLocalDpi xmlns:a14="http://schemas.microsoft.com/office/drawing/2010/main" val="0"/>
              </a:ext>
            </a:extLst>
          </a:blip>
          <a:srcRect t="2216" b="6970"/>
          <a:stretch>
            <a:fillRect/>
          </a:stretch>
        </p:blipFill>
        <p:spPr bwMode="auto">
          <a:xfrm>
            <a:off x="914400" y="457200"/>
            <a:ext cx="7315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Accessory muscles of respiration </a:t>
            </a:r>
            <a:endParaRPr lang="en-US" dirty="0"/>
          </a:p>
        </p:txBody>
      </p:sp>
      <p:sp>
        <p:nvSpPr>
          <p:cNvPr id="3" name="Content Placeholder 2"/>
          <p:cNvSpPr>
            <a:spLocks noGrp="1"/>
          </p:cNvSpPr>
          <p:nvPr>
            <p:ph idx="1"/>
          </p:nvPr>
        </p:nvSpPr>
        <p:spPr/>
        <p:txBody>
          <a:bodyPr>
            <a:normAutofit lnSpcReduction="10000"/>
          </a:bodyPr>
          <a:lstStyle/>
          <a:p>
            <a:r>
              <a:rPr lang="en-US" dirty="0" smtClean="0"/>
              <a:t>When extra respiratory effort is required additional muscles are used</a:t>
            </a:r>
          </a:p>
          <a:p>
            <a:r>
              <a:rPr lang="en-US" dirty="0" smtClean="0"/>
              <a:t>Forced inspiration is assisted by </a:t>
            </a:r>
            <a:r>
              <a:rPr lang="en-US" dirty="0" err="1" smtClean="0"/>
              <a:t>sternocleidomastoid</a:t>
            </a:r>
            <a:r>
              <a:rPr lang="en-US" dirty="0" smtClean="0"/>
              <a:t> muscles and the scalene muscles increase ribcage expansion</a:t>
            </a:r>
          </a:p>
          <a:p>
            <a:r>
              <a:rPr lang="en-US" dirty="0" smtClean="0"/>
              <a:t>Forced expiration is helped by activity of internal </a:t>
            </a:r>
            <a:r>
              <a:rPr lang="en-US" dirty="0" err="1" smtClean="0"/>
              <a:t>intercostal</a:t>
            </a:r>
            <a:r>
              <a:rPr lang="en-US" dirty="0" smtClean="0"/>
              <a:t> muscles and sometimes abdominal muscles which increase the pressure in the thorax by squeezing the abdominal contents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volume and capacities </a:t>
            </a:r>
            <a:endParaRPr lang="en-US" dirty="0"/>
          </a:p>
        </p:txBody>
      </p:sp>
      <p:sp>
        <p:nvSpPr>
          <p:cNvPr id="3" name="Content Placeholder 2"/>
          <p:cNvSpPr>
            <a:spLocks noGrp="1"/>
          </p:cNvSpPr>
          <p:nvPr>
            <p:ph idx="1"/>
          </p:nvPr>
        </p:nvSpPr>
        <p:spPr/>
        <p:txBody>
          <a:bodyPr/>
          <a:lstStyle/>
          <a:p>
            <a:r>
              <a:rPr lang="en-US" dirty="0" smtClean="0"/>
              <a:t>Normally there are about 15 complete respiratory cycles per minute</a:t>
            </a:r>
          </a:p>
          <a:p>
            <a:pPr marL="0" indent="0">
              <a:buNone/>
            </a:pPr>
            <a:r>
              <a:rPr lang="en-US" dirty="0" smtClean="0"/>
              <a:t> </a:t>
            </a:r>
          </a:p>
          <a:p>
            <a:r>
              <a:rPr lang="en-US" dirty="0" smtClean="0"/>
              <a:t>Lungs and air passages are never empty and as gaseous exchange takes place only across the walls of the alveolar ducts and alveoli the remaining capacity is called the </a:t>
            </a:r>
            <a:r>
              <a:rPr lang="en-US" b="1" dirty="0" smtClean="0"/>
              <a:t>anatomical dead space </a:t>
            </a:r>
            <a:r>
              <a:rPr lang="en-US" dirty="0" smtClean="0"/>
              <a:t>about 150 ml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volume and capacities </a:t>
            </a:r>
            <a:endParaRPr lang="en-US" dirty="0"/>
          </a:p>
        </p:txBody>
      </p:sp>
      <p:sp>
        <p:nvSpPr>
          <p:cNvPr id="3" name="Content Placeholder 2"/>
          <p:cNvSpPr>
            <a:spLocks noGrp="1"/>
          </p:cNvSpPr>
          <p:nvPr>
            <p:ph idx="1"/>
          </p:nvPr>
        </p:nvSpPr>
        <p:spPr/>
        <p:txBody>
          <a:bodyPr>
            <a:normAutofit fontScale="92500" lnSpcReduction="10000"/>
          </a:bodyPr>
          <a:lstStyle/>
          <a:p>
            <a:pPr lvl="1">
              <a:lnSpc>
                <a:spcPct val="80000"/>
              </a:lnSpc>
            </a:pPr>
            <a:r>
              <a:rPr lang="en-US" altLang="en-US" sz="3200" b="1" dirty="0" smtClean="0"/>
              <a:t>Tidal Volume (TV) </a:t>
            </a:r>
            <a:r>
              <a:rPr lang="en-US" altLang="en-US" sz="3200" dirty="0" smtClean="0"/>
              <a:t>– amount of air inhaled or exhaled with each breath under resting conditions (about 150 ml)</a:t>
            </a:r>
          </a:p>
          <a:p>
            <a:pPr lvl="1">
              <a:lnSpc>
                <a:spcPct val="80000"/>
              </a:lnSpc>
            </a:pPr>
            <a:r>
              <a:rPr lang="en-US" altLang="en-US" sz="3200" b="1" dirty="0" err="1" smtClean="0"/>
              <a:t>Inspiratory</a:t>
            </a:r>
            <a:r>
              <a:rPr lang="en-US" altLang="en-US" sz="3200" b="1" dirty="0" smtClean="0"/>
              <a:t> Reserve Volume (IRV) </a:t>
            </a:r>
            <a:r>
              <a:rPr lang="en-US" altLang="en-US" sz="3200" dirty="0" smtClean="0"/>
              <a:t>– amount of air that can be inhaled during forced breathing in addition to resting tidal volume </a:t>
            </a:r>
          </a:p>
          <a:p>
            <a:pPr lvl="1">
              <a:lnSpc>
                <a:spcPct val="80000"/>
              </a:lnSpc>
            </a:pPr>
            <a:r>
              <a:rPr lang="en-US" altLang="en-US" sz="3200" b="1" dirty="0" smtClean="0"/>
              <a:t>Expiratory Reserve Volume (</a:t>
            </a:r>
            <a:r>
              <a:rPr lang="en-US" altLang="en-US" sz="3200" b="1" dirty="0" err="1" smtClean="0"/>
              <a:t>ERV</a:t>
            </a:r>
            <a:r>
              <a:rPr lang="en-US" altLang="en-US" sz="3200" b="1" dirty="0" smtClean="0"/>
              <a:t>) </a:t>
            </a:r>
            <a:r>
              <a:rPr lang="en-US" altLang="en-US" sz="3200" dirty="0" smtClean="0"/>
              <a:t>– amount of air that can be exhaled during forced breathing in addition to tidal volume </a:t>
            </a:r>
          </a:p>
          <a:p>
            <a:pPr lvl="1">
              <a:lnSpc>
                <a:spcPct val="80000"/>
              </a:lnSpc>
            </a:pPr>
            <a:r>
              <a:rPr lang="en-US" altLang="en-US" sz="3200" b="1" dirty="0" smtClean="0"/>
              <a:t>Residual Volume (RV) </a:t>
            </a:r>
            <a:r>
              <a:rPr lang="en-US" altLang="en-US" sz="3200" dirty="0" smtClean="0"/>
              <a:t>– Amount of air remaining in the lungs after a forced exhalation.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volume and capacities </a:t>
            </a:r>
            <a:endParaRPr lang="en-US" dirty="0"/>
          </a:p>
        </p:txBody>
      </p:sp>
      <p:sp>
        <p:nvSpPr>
          <p:cNvPr id="3" name="Content Placeholder 2"/>
          <p:cNvSpPr>
            <a:spLocks noGrp="1"/>
          </p:cNvSpPr>
          <p:nvPr>
            <p:ph idx="1"/>
          </p:nvPr>
        </p:nvSpPr>
        <p:spPr/>
        <p:txBody>
          <a:bodyPr>
            <a:normAutofit/>
          </a:bodyPr>
          <a:lstStyle/>
          <a:p>
            <a:r>
              <a:rPr lang="en-US" altLang="en-US" b="1" dirty="0" smtClean="0"/>
              <a:t>Vital Capacity </a:t>
            </a:r>
            <a:r>
              <a:rPr lang="en-US" altLang="en-US" dirty="0" smtClean="0"/>
              <a:t>– maximum amount of air that can be expired after taking the deepest breath possible (VC = TV + IRV + </a:t>
            </a:r>
            <a:r>
              <a:rPr lang="en-US" altLang="en-US" dirty="0" err="1" smtClean="0"/>
              <a:t>ERV</a:t>
            </a:r>
            <a:r>
              <a:rPr lang="en-US" altLang="en-US" dirty="0" smtClean="0"/>
              <a:t>) </a:t>
            </a:r>
          </a:p>
          <a:p>
            <a:r>
              <a:rPr lang="en-US" altLang="en-US" b="1" dirty="0" err="1" smtClean="0"/>
              <a:t>Inspiratory</a:t>
            </a:r>
            <a:r>
              <a:rPr lang="en-US" altLang="en-US" b="1" dirty="0" smtClean="0"/>
              <a:t> Capacity </a:t>
            </a:r>
            <a:r>
              <a:rPr lang="en-US" altLang="en-US" dirty="0" smtClean="0"/>
              <a:t>– maximum volume of air that can be inhaled following exhalation of resting tidal volume (IC = TV + IRV) </a:t>
            </a:r>
          </a:p>
          <a:p>
            <a:r>
              <a:rPr lang="en-US" altLang="en-US" b="1" dirty="0" smtClean="0"/>
              <a:t>Functional Residual Capacity </a:t>
            </a:r>
            <a:r>
              <a:rPr lang="en-US" altLang="en-US" dirty="0" smtClean="0"/>
              <a:t>– volume of air remaining in the lungs following exhalation of resting volume (</a:t>
            </a:r>
            <a:r>
              <a:rPr lang="en-US" altLang="en-US" dirty="0" err="1" smtClean="0"/>
              <a:t>FRC</a:t>
            </a:r>
            <a:r>
              <a:rPr lang="en-US" altLang="en-US" dirty="0" smtClean="0"/>
              <a:t> = </a:t>
            </a:r>
            <a:r>
              <a:rPr lang="en-US" altLang="en-US" dirty="0" err="1" smtClean="0"/>
              <a:t>ERV</a:t>
            </a:r>
            <a:r>
              <a:rPr lang="en-US" altLang="en-US" dirty="0" smtClean="0"/>
              <a:t> + RV)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system </a:t>
            </a:r>
            <a:endParaRPr lang="en-US" dirty="0"/>
          </a:p>
        </p:txBody>
      </p:sp>
      <p:sp>
        <p:nvSpPr>
          <p:cNvPr id="3" name="Content Placeholder 2"/>
          <p:cNvSpPr>
            <a:spLocks noGrp="1"/>
          </p:cNvSpPr>
          <p:nvPr>
            <p:ph idx="1"/>
          </p:nvPr>
        </p:nvSpPr>
        <p:spPr/>
        <p:txBody>
          <a:bodyPr>
            <a:normAutofit/>
          </a:bodyPr>
          <a:lstStyle/>
          <a:p>
            <a:pPr>
              <a:lnSpc>
                <a:spcPct val="80000"/>
              </a:lnSpc>
              <a:buFont typeface="Wingdings" pitchFamily="2" charset="2"/>
              <a:buNone/>
            </a:pPr>
            <a:r>
              <a:rPr lang="en-US" sz="2800" dirty="0" smtClean="0">
                <a:solidFill>
                  <a:srgbClr val="000000"/>
                </a:solidFill>
              </a:rPr>
              <a:t>Consists of the </a:t>
            </a:r>
            <a:r>
              <a:rPr lang="en-US" sz="2800" b="1" dirty="0" smtClean="0">
                <a:solidFill>
                  <a:srgbClr val="000000"/>
                </a:solidFill>
              </a:rPr>
              <a:t>respiratory</a:t>
            </a:r>
            <a:r>
              <a:rPr lang="en-US" sz="2800" dirty="0" smtClean="0">
                <a:solidFill>
                  <a:srgbClr val="000000"/>
                </a:solidFill>
              </a:rPr>
              <a:t> and </a:t>
            </a:r>
            <a:r>
              <a:rPr lang="en-US" sz="2800" b="1" dirty="0" smtClean="0">
                <a:solidFill>
                  <a:srgbClr val="000000"/>
                </a:solidFill>
              </a:rPr>
              <a:t>conducting</a:t>
            </a:r>
            <a:r>
              <a:rPr lang="en-US" sz="2800" dirty="0" smtClean="0">
                <a:solidFill>
                  <a:srgbClr val="000000"/>
                </a:solidFill>
              </a:rPr>
              <a:t> zones</a:t>
            </a:r>
          </a:p>
          <a:p>
            <a:pPr lvl="1">
              <a:lnSpc>
                <a:spcPct val="80000"/>
              </a:lnSpc>
            </a:pPr>
            <a:r>
              <a:rPr lang="en-US" b="1" u="sng" dirty="0" smtClean="0">
                <a:solidFill>
                  <a:srgbClr val="000000"/>
                </a:solidFill>
              </a:rPr>
              <a:t>Respiratory zone</a:t>
            </a:r>
          </a:p>
          <a:p>
            <a:pPr lvl="2">
              <a:lnSpc>
                <a:spcPct val="80000"/>
              </a:lnSpc>
            </a:pPr>
            <a:r>
              <a:rPr lang="en-US" sz="2800" dirty="0" smtClean="0">
                <a:solidFill>
                  <a:srgbClr val="000000"/>
                </a:solidFill>
              </a:rPr>
              <a:t>Site of gas exchange </a:t>
            </a:r>
          </a:p>
          <a:p>
            <a:pPr lvl="2">
              <a:lnSpc>
                <a:spcPct val="80000"/>
              </a:lnSpc>
            </a:pPr>
            <a:r>
              <a:rPr lang="en-US" sz="2800" dirty="0" smtClean="0">
                <a:solidFill>
                  <a:srgbClr val="000000"/>
                </a:solidFill>
              </a:rPr>
              <a:t>Consists of bronchioles, alveolar ducts, and alveoli</a:t>
            </a:r>
            <a:endParaRPr lang="en-US" sz="2800" dirty="0">
              <a:solidFill>
                <a:srgbClr val="000000"/>
              </a:solidFill>
            </a:endParaRPr>
          </a:p>
          <a:p>
            <a:pPr lvl="2">
              <a:lnSpc>
                <a:spcPct val="80000"/>
              </a:lnSpc>
              <a:buNone/>
            </a:pPr>
            <a:endParaRPr lang="en-US" sz="2800" dirty="0" smtClean="0">
              <a:solidFill>
                <a:srgbClr val="000000"/>
              </a:solidFill>
            </a:endParaRPr>
          </a:p>
          <a:p>
            <a:pPr lvl="1">
              <a:lnSpc>
                <a:spcPct val="80000"/>
              </a:lnSpc>
            </a:pPr>
            <a:r>
              <a:rPr lang="en-US" b="1" u="sng" dirty="0" smtClean="0">
                <a:solidFill>
                  <a:srgbClr val="000000"/>
                </a:solidFill>
              </a:rPr>
              <a:t>Conducting zone</a:t>
            </a:r>
            <a:r>
              <a:rPr lang="en-US" dirty="0" smtClean="0">
                <a:solidFill>
                  <a:srgbClr val="000000"/>
                </a:solidFill>
              </a:rPr>
              <a:t>  </a:t>
            </a:r>
          </a:p>
          <a:p>
            <a:pPr lvl="2">
              <a:lnSpc>
                <a:spcPct val="80000"/>
              </a:lnSpc>
            </a:pPr>
            <a:r>
              <a:rPr lang="en-US" sz="2800" dirty="0" smtClean="0">
                <a:solidFill>
                  <a:srgbClr val="000000"/>
                </a:solidFill>
              </a:rPr>
              <a:t>Includes all other respiratory structures (</a:t>
            </a:r>
            <a:r>
              <a:rPr lang="en-US" sz="2800" dirty="0" err="1" smtClean="0">
                <a:solidFill>
                  <a:srgbClr val="000000"/>
                </a:solidFill>
              </a:rPr>
              <a:t>e.g</a:t>
            </a:r>
            <a:r>
              <a:rPr lang="en-US" sz="2800" dirty="0" smtClean="0">
                <a:solidFill>
                  <a:srgbClr val="000000"/>
                </a:solidFill>
              </a:rPr>
              <a:t> </a:t>
            </a:r>
            <a:r>
              <a:rPr lang="en-US" sz="2800" dirty="0" smtClean="0">
                <a:solidFill>
                  <a:srgbClr val="000000"/>
                </a:solidFill>
              </a:rPr>
              <a:t>nose, nasal cavity, pharynx, trachea)</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volume and capacities </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b="1" dirty="0" smtClean="0"/>
              <a:t>Total Lung Capacity </a:t>
            </a:r>
            <a:r>
              <a:rPr lang="en-US" altLang="en-US" dirty="0" smtClean="0"/>
              <a:t>– total volume of air that the lungs can hold (TLC = VC + RV) .In adults is about 6 L </a:t>
            </a:r>
          </a:p>
          <a:p>
            <a:pPr marL="0" indent="0">
              <a:buNone/>
            </a:pPr>
            <a:endParaRPr lang="en-US" altLang="en-US" dirty="0" smtClean="0"/>
          </a:p>
          <a:p>
            <a:r>
              <a:rPr lang="en-US" altLang="en-US" b="1" dirty="0" smtClean="0"/>
              <a:t>Alveolar ventilation </a:t>
            </a:r>
            <a:r>
              <a:rPr lang="en-US" altLang="en-US" dirty="0" smtClean="0"/>
              <a:t>–this is volume of air that moves into and out of the alveoli per minute. It is equal to the tidal volume minus the anatomical dead space, multiplied by the respiratory rate (AV=TV-anatomical dead space x respiratory rate) =(500-150)ml x 15 per minute =5.25 liters per minute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of Gases </a:t>
            </a:r>
            <a:endParaRPr lang="en-US" dirty="0"/>
          </a:p>
        </p:txBody>
      </p:sp>
      <p:sp>
        <p:nvSpPr>
          <p:cNvPr id="3" name="Content Placeholder 2"/>
          <p:cNvSpPr>
            <a:spLocks noGrp="1"/>
          </p:cNvSpPr>
          <p:nvPr>
            <p:ph idx="1"/>
          </p:nvPr>
        </p:nvSpPr>
        <p:spPr/>
        <p:txBody>
          <a:bodyPr>
            <a:normAutofit/>
          </a:bodyPr>
          <a:lstStyle/>
          <a:p>
            <a:r>
              <a:rPr lang="en-US" dirty="0" smtClean="0"/>
              <a:t>Although breathing involves alternate process of inspiration and expiration ,gaseous exchange at the respiratory membrane and tissues is continuous and ongoing process.</a:t>
            </a:r>
          </a:p>
          <a:p>
            <a:pPr marL="0" indent="0">
              <a:buNone/>
            </a:pPr>
            <a:endParaRPr lang="en-US" dirty="0" smtClean="0"/>
          </a:p>
          <a:p>
            <a:r>
              <a:rPr lang="en-US" dirty="0" smtClean="0"/>
              <a:t>Diffusion of oxygen and carbon dioxide depends on pressure differences </a:t>
            </a:r>
            <a:r>
              <a:rPr lang="en-US" dirty="0" err="1" smtClean="0"/>
              <a:t>e.g</a:t>
            </a:r>
            <a:r>
              <a:rPr lang="en-US" dirty="0" smtClean="0"/>
              <a:t> between atmospheric air and blood or blood and tissues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process </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b="1" dirty="0" smtClean="0"/>
              <a:t>Pulmonary Ventilation </a:t>
            </a:r>
          </a:p>
          <a:p>
            <a:pPr>
              <a:buFont typeface="Wingdings" panose="05000000000000000000" pitchFamily="2" charset="2"/>
              <a:buNone/>
            </a:pPr>
            <a:r>
              <a:rPr lang="en-US" altLang="en-US" dirty="0" smtClean="0"/>
              <a:t>     		Movement of air into the lungs (inspiration) </a:t>
            </a:r>
          </a:p>
          <a:p>
            <a:pPr>
              <a:buFont typeface="Wingdings" panose="05000000000000000000" pitchFamily="2" charset="2"/>
              <a:buNone/>
            </a:pPr>
            <a:r>
              <a:rPr lang="en-US" altLang="en-US" dirty="0" smtClean="0"/>
              <a:t>     		Movement of air out of the lungs (expiration) </a:t>
            </a:r>
          </a:p>
          <a:p>
            <a:pPr>
              <a:buFont typeface="Wingdings" panose="05000000000000000000" pitchFamily="2" charset="2"/>
              <a:buNone/>
            </a:pPr>
            <a:endParaRPr lang="en-US" altLang="en-US" dirty="0" smtClean="0"/>
          </a:p>
          <a:p>
            <a:r>
              <a:rPr lang="en-US" altLang="en-US" b="1" dirty="0" smtClean="0"/>
              <a:t>External Respiration </a:t>
            </a:r>
          </a:p>
          <a:p>
            <a:pPr>
              <a:buFont typeface="Wingdings" panose="05000000000000000000" pitchFamily="2" charset="2"/>
              <a:buNone/>
            </a:pPr>
            <a:r>
              <a:rPr lang="en-US" altLang="en-US" dirty="0" smtClean="0"/>
              <a:t>    		Movement of oxygen from the lungs to the blood </a:t>
            </a:r>
          </a:p>
          <a:p>
            <a:pPr>
              <a:buFont typeface="Wingdings" panose="05000000000000000000" pitchFamily="2" charset="2"/>
              <a:buNone/>
            </a:pPr>
            <a:r>
              <a:rPr lang="en-US" altLang="en-US" dirty="0" smtClean="0"/>
              <a:t>            Movement of carbon dioxide from the blood to the lungs </a:t>
            </a:r>
            <a:endParaRPr lang="en-US"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process </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b="1" dirty="0" smtClean="0"/>
              <a:t>Transport of Respiratory Gases </a:t>
            </a:r>
          </a:p>
          <a:p>
            <a:pPr>
              <a:buFont typeface="Wingdings" panose="05000000000000000000" pitchFamily="2" charset="2"/>
              <a:buNone/>
            </a:pPr>
            <a:r>
              <a:rPr lang="en-US" altLang="en-US" dirty="0" smtClean="0"/>
              <a:t>     		Transport of oxygen from the lungs to the tissues </a:t>
            </a:r>
          </a:p>
          <a:p>
            <a:pPr>
              <a:buFont typeface="Wingdings" panose="05000000000000000000" pitchFamily="2" charset="2"/>
              <a:buNone/>
            </a:pPr>
            <a:r>
              <a:rPr lang="en-US" altLang="en-US" dirty="0" smtClean="0"/>
              <a:t>     		Transport of carbon dioxide from the tissues to the lungs </a:t>
            </a:r>
          </a:p>
          <a:p>
            <a:pPr>
              <a:buFont typeface="Wingdings" panose="05000000000000000000" pitchFamily="2" charset="2"/>
              <a:buNone/>
            </a:pPr>
            <a:endParaRPr lang="en-US" altLang="en-US" dirty="0" smtClean="0"/>
          </a:p>
          <a:p>
            <a:r>
              <a:rPr lang="en-US" altLang="en-US" b="1" dirty="0" smtClean="0"/>
              <a:t>Internal Respiration </a:t>
            </a:r>
          </a:p>
          <a:p>
            <a:pPr>
              <a:buFont typeface="Wingdings" panose="05000000000000000000" pitchFamily="2" charset="2"/>
              <a:buNone/>
            </a:pPr>
            <a:r>
              <a:rPr lang="en-US" altLang="en-US" dirty="0" smtClean="0"/>
              <a:t>     		Movement of oxygen from blood to the tissue cells </a:t>
            </a:r>
          </a:p>
          <a:p>
            <a:pPr>
              <a:buFont typeface="Wingdings" panose="05000000000000000000" pitchFamily="2" charset="2"/>
              <a:buNone/>
            </a:pPr>
            <a:r>
              <a:rPr lang="en-US" altLang="en-US" dirty="0" smtClean="0"/>
              <a:t>     		Movement of carbon dioxide from tissue cells to blood </a:t>
            </a:r>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respiration </a:t>
            </a:r>
            <a:endParaRPr lang="en-US" dirty="0"/>
          </a:p>
        </p:txBody>
      </p:sp>
      <p:sp>
        <p:nvSpPr>
          <p:cNvPr id="3" name="Content Placeholder 2"/>
          <p:cNvSpPr>
            <a:spLocks noGrp="1"/>
          </p:cNvSpPr>
          <p:nvPr>
            <p:ph idx="1"/>
          </p:nvPr>
        </p:nvSpPr>
        <p:spPr/>
        <p:txBody>
          <a:bodyPr/>
          <a:lstStyle/>
          <a:p>
            <a:r>
              <a:rPr lang="en-US" dirty="0" smtClean="0"/>
              <a:t>Effective control of respiration enables the body involuntary to regulate blood gas levels over a wide range of physiological, environmental and pathological conditions.</a:t>
            </a:r>
          </a:p>
          <a:p>
            <a:pPr marL="0" indent="0">
              <a:buNone/>
            </a:pPr>
            <a:endParaRPr lang="en-US" dirty="0" smtClean="0"/>
          </a:p>
          <a:p>
            <a:r>
              <a:rPr lang="en-US" dirty="0" smtClean="0"/>
              <a:t>Voluntary control is exerted during activities such as speaking and singing but is overridden if blood CO2 rises (</a:t>
            </a:r>
            <a:r>
              <a:rPr lang="en-US" dirty="0" err="1" smtClean="0"/>
              <a:t>hypercapnia</a:t>
            </a:r>
            <a:r>
              <a:rPr lang="en-US" dirty="0" smtClean="0"/>
              <a:t>)</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centre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Formed by groups of nerves in the medulla (the respiratory rhythmicity centre) that controls respiratory pattern i.e. rate and depth of breathing </a:t>
            </a:r>
          </a:p>
          <a:p>
            <a:r>
              <a:rPr lang="en-US" dirty="0" smtClean="0"/>
              <a:t>Activity of the respiratory centre is adjusted by nerves in the </a:t>
            </a:r>
            <a:r>
              <a:rPr lang="en-US" dirty="0" err="1" smtClean="0"/>
              <a:t>pons</a:t>
            </a:r>
            <a:r>
              <a:rPr lang="en-US" dirty="0" smtClean="0"/>
              <a:t> (</a:t>
            </a:r>
            <a:r>
              <a:rPr lang="en-US" dirty="0" err="1" smtClean="0"/>
              <a:t>pneumotaxic</a:t>
            </a:r>
            <a:r>
              <a:rPr lang="en-US" dirty="0" smtClean="0"/>
              <a:t> centre &amp; </a:t>
            </a:r>
            <a:r>
              <a:rPr lang="en-US" dirty="0" err="1" smtClean="0"/>
              <a:t>apneustic</a:t>
            </a:r>
            <a:r>
              <a:rPr lang="en-US" dirty="0" smtClean="0"/>
              <a:t> centre ) in response to input from other brain parts .</a:t>
            </a:r>
          </a:p>
          <a:p>
            <a:r>
              <a:rPr lang="en-US" dirty="0" smtClean="0"/>
              <a:t>Motor impulses leaving the respiratory centre pass in the </a:t>
            </a:r>
            <a:r>
              <a:rPr lang="en-US" dirty="0" err="1" smtClean="0"/>
              <a:t>phrenic</a:t>
            </a:r>
            <a:r>
              <a:rPr lang="en-US" dirty="0" smtClean="0"/>
              <a:t> and </a:t>
            </a:r>
            <a:r>
              <a:rPr lang="en-US" dirty="0" err="1" smtClean="0"/>
              <a:t>intercostal</a:t>
            </a:r>
            <a:r>
              <a:rPr lang="en-US" dirty="0" smtClean="0"/>
              <a:t> nerves to the diaphragm and </a:t>
            </a:r>
            <a:r>
              <a:rPr lang="en-US" dirty="0" err="1" smtClean="0"/>
              <a:t>intercostal</a:t>
            </a:r>
            <a:r>
              <a:rPr lang="en-US" dirty="0" smtClean="0"/>
              <a:t> muscles respectively to stimulate respiration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Chemoreceptors</a:t>
            </a:r>
            <a:endParaRPr lang="en-US" dirty="0"/>
          </a:p>
        </p:txBody>
      </p:sp>
      <p:sp>
        <p:nvSpPr>
          <p:cNvPr id="3" name="Content Placeholder 2"/>
          <p:cNvSpPr>
            <a:spLocks noGrp="1"/>
          </p:cNvSpPr>
          <p:nvPr>
            <p:ph idx="1"/>
          </p:nvPr>
        </p:nvSpPr>
        <p:spPr/>
        <p:txBody>
          <a:bodyPr/>
          <a:lstStyle/>
          <a:p>
            <a:r>
              <a:rPr lang="en-US" dirty="0" smtClean="0"/>
              <a:t>These are receptors that respond to changes in partial pressures of oxygen and carbon dioxide in the blood and cerebrospinal fluid </a:t>
            </a:r>
          </a:p>
          <a:p>
            <a:pPr marL="0" indent="0">
              <a:buNone/>
            </a:pPr>
            <a:endParaRPr lang="en-US" dirty="0" smtClean="0"/>
          </a:p>
          <a:p>
            <a:r>
              <a:rPr lang="en-US" dirty="0" smtClean="0"/>
              <a:t>They are located </a:t>
            </a:r>
            <a:r>
              <a:rPr lang="en-US" b="1" dirty="0" smtClean="0"/>
              <a:t>centrally</a:t>
            </a:r>
            <a:r>
              <a:rPr lang="en-US" dirty="0" smtClean="0"/>
              <a:t> –on surface of medulla oblongata and </a:t>
            </a:r>
            <a:r>
              <a:rPr lang="en-US" b="1" dirty="0" smtClean="0"/>
              <a:t>peripheral</a:t>
            </a:r>
            <a:r>
              <a:rPr lang="en-US" dirty="0" smtClean="0"/>
              <a:t> –in the arch of aorta and carotid bodies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Effects of Exercise on Respiratory  System </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t>During exercise the muscle cells use up more oxygen and produce increased amounts of carbon dioxide. </a:t>
            </a:r>
          </a:p>
          <a:p>
            <a:r>
              <a:rPr lang="en-US" altLang="en-US" dirty="0" smtClean="0"/>
              <a:t>The lungs and heart have to work harder to supply the extra oxygen and remove the carbon dioxide. </a:t>
            </a:r>
          </a:p>
          <a:p>
            <a:r>
              <a:rPr lang="en-US" altLang="en-US" dirty="0" smtClean="0"/>
              <a:t>The breathing rate increases and one breathes more deeply. Heart rate also increases in order to transport the oxygenated blood to the muscles.</a:t>
            </a:r>
          </a:p>
          <a:p>
            <a:pPr>
              <a:buNone/>
            </a:pPr>
            <a:endParaRPr lang="en-US" alt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Effects of Exercise on Respiratory  System </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t>The brain detects increasing levels of carbon dioxide - a signal is sent to the lungs to increase breathing.</a:t>
            </a:r>
          </a:p>
          <a:p>
            <a:r>
              <a:rPr lang="en-US" altLang="en-US" dirty="0" smtClean="0"/>
              <a:t>Breathing rate and the volume of air in each breath increase - This means that more gaseous exchange takes place.</a:t>
            </a:r>
          </a:p>
          <a:p>
            <a:r>
              <a:rPr lang="en-US" altLang="en-US" dirty="0" smtClean="0"/>
              <a:t>The brain also tells the heart to beat faster so that more blood is pumped to the lungs for gaseous exchange.</a:t>
            </a:r>
          </a:p>
          <a:p>
            <a:r>
              <a:rPr lang="en-US" altLang="en-US" dirty="0" smtClean="0"/>
              <a:t>More oxygenated blood gets to the muscles and more carbon dioxide is removed.</a:t>
            </a:r>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Ageing and Respiratory system </a:t>
            </a:r>
            <a:endParaRPr lang="en-US" dirty="0"/>
          </a:p>
        </p:txBody>
      </p:sp>
      <p:sp>
        <p:nvSpPr>
          <p:cNvPr id="3" name="Content Placeholder 2"/>
          <p:cNvSpPr>
            <a:spLocks noGrp="1"/>
          </p:cNvSpPr>
          <p:nvPr>
            <p:ph idx="1"/>
          </p:nvPr>
        </p:nvSpPr>
        <p:spPr/>
        <p:txBody>
          <a:bodyPr>
            <a:normAutofit lnSpcReduction="10000"/>
          </a:bodyPr>
          <a:lstStyle/>
          <a:p>
            <a:r>
              <a:rPr lang="en-US" dirty="0" smtClean="0"/>
              <a:t>The effects of </a:t>
            </a:r>
            <a:r>
              <a:rPr lang="en-US" dirty="0" smtClean="0"/>
              <a:t>ageing </a:t>
            </a:r>
            <a:r>
              <a:rPr lang="en-US" dirty="0" smtClean="0"/>
              <a:t>on the respiratory system are similar to those that occur in other organs: maximum function gradually declines. Age-related changes in the lungs include</a:t>
            </a:r>
            <a:r>
              <a:rPr lang="en-US" dirty="0" smtClean="0"/>
              <a:t>;</a:t>
            </a:r>
            <a:endParaRPr lang="en-US" dirty="0" smtClean="0"/>
          </a:p>
          <a:p>
            <a:r>
              <a:rPr lang="en-US" dirty="0" smtClean="0"/>
              <a:t>Decreases in peak airflow and gas exchange</a:t>
            </a:r>
          </a:p>
          <a:p>
            <a:r>
              <a:rPr lang="en-US" dirty="0" smtClean="0"/>
              <a:t>Decreases in measures of lung function such as vital capacity (the maximum amount of air that can be breathed out following a maximum inhalation)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Functions of the Respiratory System </a:t>
            </a:r>
            <a:endParaRPr lang="en-US" dirty="0"/>
          </a:p>
        </p:txBody>
      </p:sp>
      <p:sp>
        <p:nvSpPr>
          <p:cNvPr id="3" name="Content Placeholder 2"/>
          <p:cNvSpPr>
            <a:spLocks noGrp="1"/>
          </p:cNvSpPr>
          <p:nvPr>
            <p:ph idx="1"/>
          </p:nvPr>
        </p:nvSpPr>
        <p:spPr/>
        <p:txBody>
          <a:bodyPr/>
          <a:lstStyle/>
          <a:p>
            <a:pPr>
              <a:lnSpc>
                <a:spcPct val="80000"/>
              </a:lnSpc>
              <a:buNone/>
              <a:defRPr/>
            </a:pPr>
            <a:endParaRPr lang="en-US" sz="2400" dirty="0" smtClean="0">
              <a:effectLst>
                <a:outerShdw blurRad="38100" dist="38100" dir="2700000" algn="tl">
                  <a:srgbClr val="C0C0C0"/>
                </a:outerShdw>
              </a:effectLst>
            </a:endParaRPr>
          </a:p>
          <a:p>
            <a:pPr>
              <a:lnSpc>
                <a:spcPct val="80000"/>
              </a:lnSpc>
              <a:buNone/>
              <a:defRPr/>
            </a:pPr>
            <a:r>
              <a:rPr lang="en-US" sz="2800" dirty="0" smtClean="0"/>
              <a:t>1. Provides oxygen to the blood stream and removes carbon dioxide</a:t>
            </a:r>
          </a:p>
          <a:p>
            <a:pPr>
              <a:lnSpc>
                <a:spcPct val="80000"/>
              </a:lnSpc>
              <a:buNone/>
              <a:defRPr/>
            </a:pPr>
            <a:r>
              <a:rPr lang="en-US" sz="2800" dirty="0" smtClean="0"/>
              <a:t>2. Enables sound production or vocalization as expired air passes over the vocal chords</a:t>
            </a:r>
          </a:p>
          <a:p>
            <a:pPr>
              <a:lnSpc>
                <a:spcPct val="80000"/>
              </a:lnSpc>
              <a:buNone/>
              <a:defRPr/>
            </a:pPr>
            <a:r>
              <a:rPr lang="en-US" sz="2800" dirty="0" smtClean="0"/>
              <a:t>3. Enables protective and reflexive non-breathing air movements such as coughing and sneezing, to keep the air passages clear</a:t>
            </a:r>
          </a:p>
          <a:p>
            <a:pPr>
              <a:buFont typeface="Wingdings" pitchFamily="2" charset="2"/>
              <a:buNone/>
              <a:defRPr/>
            </a:pPr>
            <a:r>
              <a:rPr lang="en-US" sz="2800" dirty="0" smtClean="0"/>
              <a:t>4. Control of acid-base balance</a:t>
            </a:r>
          </a:p>
          <a:p>
            <a:pPr>
              <a:buFont typeface="Wingdings" pitchFamily="2" charset="2"/>
              <a:buNone/>
              <a:defRPr/>
            </a:pPr>
            <a:r>
              <a:rPr lang="en-US" sz="2800" dirty="0" smtClean="0"/>
              <a:t>5. Control of blood ph </a:t>
            </a:r>
          </a:p>
          <a:p>
            <a:pPr>
              <a:lnSpc>
                <a:spcPct val="90000"/>
              </a:lnSpc>
              <a:buFont typeface="Wingdings" pitchFamily="2" charset="2"/>
              <a:buNone/>
            </a:pPr>
            <a:endParaRPr lang="en-US" sz="2600" dirty="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Ageing and Respiratory system </a:t>
            </a:r>
            <a:endParaRPr lang="en-US" dirty="0"/>
          </a:p>
        </p:txBody>
      </p:sp>
      <p:sp>
        <p:nvSpPr>
          <p:cNvPr id="3" name="Content Placeholder 2"/>
          <p:cNvSpPr>
            <a:spLocks noGrp="1"/>
          </p:cNvSpPr>
          <p:nvPr>
            <p:ph idx="1"/>
          </p:nvPr>
        </p:nvSpPr>
        <p:spPr/>
        <p:txBody>
          <a:bodyPr/>
          <a:lstStyle/>
          <a:p>
            <a:r>
              <a:rPr lang="en-US" dirty="0" smtClean="0"/>
              <a:t>Weakening of the respiratory muscles</a:t>
            </a:r>
          </a:p>
          <a:p>
            <a:pPr marL="0" indent="0">
              <a:buNone/>
            </a:pPr>
            <a:endParaRPr lang="en-US" dirty="0" smtClean="0"/>
          </a:p>
          <a:p>
            <a:r>
              <a:rPr lang="en-US" smtClean="0"/>
              <a:t>Decline </a:t>
            </a:r>
            <a:r>
              <a:rPr lang="en-US" dirty="0" smtClean="0"/>
              <a:t>in the effectiveness of lung defense mechanisms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processes</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sz="2800" dirty="0" smtClean="0">
                <a:solidFill>
                  <a:srgbClr val="000000"/>
                </a:solidFill>
              </a:rPr>
              <a:t>There are four distinct processes which must happen</a:t>
            </a:r>
          </a:p>
          <a:p>
            <a:pPr marL="1028700" lvl="1" indent="-571500">
              <a:lnSpc>
                <a:spcPct val="90000"/>
              </a:lnSpc>
              <a:buFont typeface="+mj-lt"/>
              <a:buAutoNum type="romanLcPeriod"/>
            </a:pPr>
            <a:r>
              <a:rPr lang="en-US" dirty="0" smtClean="0">
                <a:solidFill>
                  <a:srgbClr val="000000"/>
                </a:solidFill>
              </a:rPr>
              <a:t>Pulmonary ventilation – moving air into and out of the lungs</a:t>
            </a:r>
          </a:p>
          <a:p>
            <a:pPr marL="1028700" lvl="1" indent="-571500">
              <a:lnSpc>
                <a:spcPct val="90000"/>
              </a:lnSpc>
              <a:buFont typeface="+mj-lt"/>
              <a:buAutoNum type="romanLcPeriod"/>
            </a:pPr>
            <a:r>
              <a:rPr lang="en-US" dirty="0" smtClean="0">
                <a:solidFill>
                  <a:srgbClr val="000000"/>
                </a:solidFill>
              </a:rPr>
              <a:t>External respiration – gas exchange between the lungs and the blood</a:t>
            </a:r>
          </a:p>
          <a:p>
            <a:pPr marL="1028700" lvl="1" indent="-571500">
              <a:lnSpc>
                <a:spcPct val="90000"/>
              </a:lnSpc>
              <a:buFont typeface="+mj-lt"/>
              <a:buAutoNum type="romanLcPeriod"/>
            </a:pPr>
            <a:r>
              <a:rPr lang="en-US" dirty="0" smtClean="0">
                <a:solidFill>
                  <a:srgbClr val="000000"/>
                </a:solidFill>
              </a:rPr>
              <a:t>Transport – transport of oxygen and carbon dioxide between the lungs and tissues</a:t>
            </a:r>
          </a:p>
          <a:p>
            <a:pPr marL="1028700" lvl="1" indent="-571500">
              <a:lnSpc>
                <a:spcPct val="90000"/>
              </a:lnSpc>
              <a:buFont typeface="+mj-lt"/>
              <a:buAutoNum type="romanLcPeriod"/>
            </a:pPr>
            <a:r>
              <a:rPr lang="en-US" dirty="0" smtClean="0">
                <a:solidFill>
                  <a:srgbClr val="000000"/>
                </a:solidFill>
              </a:rPr>
              <a:t>Internal respiration – gas exchange between systemic blood vessels and tissues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Nose</a:t>
            </a:r>
            <a:endParaRPr lang="en-US" dirty="0"/>
          </a:p>
        </p:txBody>
      </p:sp>
      <p:sp>
        <p:nvSpPr>
          <p:cNvPr id="3" name="Content Placeholder 2"/>
          <p:cNvSpPr>
            <a:spLocks noGrp="1"/>
          </p:cNvSpPr>
          <p:nvPr>
            <p:ph idx="1"/>
          </p:nvPr>
        </p:nvSpPr>
        <p:spPr/>
        <p:txBody>
          <a:bodyPr/>
          <a:lstStyle/>
          <a:p>
            <a:pPr>
              <a:buFont typeface="Wingdings" pitchFamily="2" charset="2"/>
              <a:buNone/>
            </a:pPr>
            <a:r>
              <a:rPr lang="en-US" sz="2600" dirty="0" smtClean="0">
                <a:solidFill>
                  <a:srgbClr val="000000"/>
                </a:solidFill>
              </a:rPr>
              <a:t>The only externally visible part of the respiratory system that functions by:</a:t>
            </a:r>
          </a:p>
          <a:p>
            <a:pPr lvl="1"/>
            <a:r>
              <a:rPr lang="en-US" sz="2600" dirty="0" smtClean="0">
                <a:solidFill>
                  <a:srgbClr val="000000"/>
                </a:solidFill>
              </a:rPr>
              <a:t>Providing an airway for respiration</a:t>
            </a:r>
          </a:p>
          <a:p>
            <a:pPr lvl="1"/>
            <a:r>
              <a:rPr lang="en-US" sz="2600" dirty="0" smtClean="0">
                <a:solidFill>
                  <a:srgbClr val="000000"/>
                </a:solidFill>
              </a:rPr>
              <a:t>Moistening and warming the entering air</a:t>
            </a:r>
          </a:p>
          <a:p>
            <a:pPr lvl="1"/>
            <a:r>
              <a:rPr lang="en-US" sz="2600" dirty="0" smtClean="0">
                <a:solidFill>
                  <a:srgbClr val="000000"/>
                </a:solidFill>
              </a:rPr>
              <a:t>Filtering inspired air and cleaning it of foreign matter</a:t>
            </a:r>
          </a:p>
          <a:p>
            <a:pPr lvl="1"/>
            <a:r>
              <a:rPr lang="en-US" sz="2600" dirty="0" smtClean="0"/>
              <a:t>Housing the olfactory receptors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Nose</a:t>
            </a:r>
            <a:endParaRPr lang="en-US" dirty="0"/>
          </a:p>
        </p:txBody>
      </p:sp>
      <p:sp>
        <p:nvSpPr>
          <p:cNvPr id="3" name="Content Placeholder 2"/>
          <p:cNvSpPr>
            <a:spLocks noGrp="1"/>
          </p:cNvSpPr>
          <p:nvPr>
            <p:ph idx="1"/>
          </p:nvPr>
        </p:nvSpPr>
        <p:spPr/>
        <p:txBody>
          <a:bodyPr/>
          <a:lstStyle/>
          <a:p>
            <a:r>
              <a:rPr lang="en-US" altLang="en-US" dirty="0" smtClean="0"/>
              <a:t>The external openings to the nose are called nostrils or </a:t>
            </a:r>
            <a:r>
              <a:rPr lang="en-US" altLang="en-US" dirty="0" err="1" smtClean="0"/>
              <a:t>nares</a:t>
            </a:r>
            <a:r>
              <a:rPr lang="en-US" altLang="en-US" dirty="0" smtClean="0"/>
              <a:t>.</a:t>
            </a:r>
          </a:p>
          <a:p>
            <a:r>
              <a:rPr lang="en-US" altLang="en-US" dirty="0" smtClean="0"/>
              <a:t>Air enters the nose and passes into the nasal cavity.  </a:t>
            </a:r>
          </a:p>
          <a:p>
            <a:r>
              <a:rPr lang="en-US" altLang="en-US" dirty="0" smtClean="0"/>
              <a:t>Inside the nasal cavity, there are tiny hairs that filter out dust particles found in the air.</a:t>
            </a:r>
          </a:p>
          <a:p>
            <a:r>
              <a:rPr lang="en-US" altLang="en-US" dirty="0" smtClean="0"/>
              <a:t>The nasal cavity also contain </a:t>
            </a:r>
            <a:r>
              <a:rPr lang="en-US" altLang="en-US" b="1" dirty="0" err="1" smtClean="0"/>
              <a:t>conchae</a:t>
            </a:r>
            <a:r>
              <a:rPr lang="en-US" altLang="en-US" dirty="0" smtClean="0"/>
              <a:t>, which moisten and warm the air.</a:t>
            </a:r>
          </a:p>
          <a:p>
            <a:pPr algn="just"/>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1366</TotalTime>
  <Words>2521</Words>
  <Application>Microsoft Office PowerPoint</Application>
  <PresentationFormat>On-screen Show (4:3)</PresentationFormat>
  <Paragraphs>248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Module</vt:lpstr>
      <vt:lpstr>THE RESPIRATORY SYSTEM</vt:lpstr>
      <vt:lpstr>PowerPoint Presentation</vt:lpstr>
      <vt:lpstr>Introduction </vt:lpstr>
      <vt:lpstr>Introduction </vt:lpstr>
      <vt:lpstr>Respiratory system </vt:lpstr>
      <vt:lpstr>Major Functions of the Respiratory System </vt:lpstr>
      <vt:lpstr>Respiration processes</vt:lpstr>
      <vt:lpstr>Nose</vt:lpstr>
      <vt:lpstr>Nose</vt:lpstr>
      <vt:lpstr>Pharynx (throat)</vt:lpstr>
      <vt:lpstr>Regions of the pharynx </vt:lpstr>
      <vt:lpstr>Regions of the pharynx </vt:lpstr>
      <vt:lpstr>PowerPoint Presentation</vt:lpstr>
      <vt:lpstr>Pharynx Functions </vt:lpstr>
      <vt:lpstr>Pharynx Functions </vt:lpstr>
      <vt:lpstr>Larynx (Voice Box)</vt:lpstr>
      <vt:lpstr>Larynx (Voice Box) Cont..</vt:lpstr>
      <vt:lpstr>Larynx (Voice Box) Cont..</vt:lpstr>
      <vt:lpstr>Larynx Cartilages </vt:lpstr>
      <vt:lpstr>Larynx functions </vt:lpstr>
      <vt:lpstr>Larynx functions Cont..</vt:lpstr>
      <vt:lpstr>Trachea /windpipe </vt:lpstr>
      <vt:lpstr>Trachea /windpipe </vt:lpstr>
      <vt:lpstr>Functions of Trachea </vt:lpstr>
      <vt:lpstr>Functions of Trachea </vt:lpstr>
      <vt:lpstr>Bronchi &amp; Bronchioles </vt:lpstr>
      <vt:lpstr>Conducting Zone: Bronchial Tree</vt:lpstr>
      <vt:lpstr>Bronchial Tree</vt:lpstr>
      <vt:lpstr>Respiratory Zone</vt:lpstr>
      <vt:lpstr>Lungs</vt:lpstr>
      <vt:lpstr>Lungs</vt:lpstr>
      <vt:lpstr>PowerPoint Presentation</vt:lpstr>
      <vt:lpstr>PowerPoint Presentation</vt:lpstr>
      <vt:lpstr>Pleura</vt:lpstr>
      <vt:lpstr>Pleural Cavities </vt:lpstr>
      <vt:lpstr>RESPIRATION</vt:lpstr>
      <vt:lpstr>Breathing muscles </vt:lpstr>
      <vt:lpstr>PowerPoint Presentation</vt:lpstr>
      <vt:lpstr>Intercostal muscles </vt:lpstr>
      <vt:lpstr>Intercostal muscles </vt:lpstr>
      <vt:lpstr>Intercostal muscles Cont.… </vt:lpstr>
      <vt:lpstr>Diaphragm </vt:lpstr>
      <vt:lpstr>PowerPoint Presentation</vt:lpstr>
      <vt:lpstr>PowerPoint Presentation</vt:lpstr>
      <vt:lpstr>PowerPoint Presentation</vt:lpstr>
      <vt:lpstr>Accessory muscles of respiration </vt:lpstr>
      <vt:lpstr>Lung volume and capacities </vt:lpstr>
      <vt:lpstr>Lung volume and capacities </vt:lpstr>
      <vt:lpstr>Lung volume and capacities </vt:lpstr>
      <vt:lpstr>Lung volume and capacities </vt:lpstr>
      <vt:lpstr>Exchange of Gases </vt:lpstr>
      <vt:lpstr>Respiratory process </vt:lpstr>
      <vt:lpstr>Respiratory process </vt:lpstr>
      <vt:lpstr>Control of respiration </vt:lpstr>
      <vt:lpstr>Respiratory centre </vt:lpstr>
      <vt:lpstr>Chemoreceptors</vt:lpstr>
      <vt:lpstr>Effects of Exercise on Respiratory  System </vt:lpstr>
      <vt:lpstr>Effects of Exercise on Respiratory  System </vt:lpstr>
      <vt:lpstr>Ageing and Respiratory system </vt:lpstr>
      <vt:lpstr>Ageing and Respiratory system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school of nursing</dc:creator>
  <cp:lastModifiedBy>school of nursing</cp:lastModifiedBy>
  <cp:revision>19</cp:revision>
  <dcterms:created xsi:type="dcterms:W3CDTF">2019-12-05T06:34:17Z</dcterms:created>
  <dcterms:modified xsi:type="dcterms:W3CDTF">2021-05-13T06:54:48Z</dcterms:modified>
</cp:coreProperties>
</file>