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69" r:id="rId15"/>
    <p:sldId id="272" r:id="rId16"/>
    <p:sldId id="271" r:id="rId17"/>
    <p:sldId id="285" r:id="rId18"/>
    <p:sldId id="284" r:id="rId19"/>
    <p:sldId id="278" r:id="rId20"/>
    <p:sldId id="288" r:id="rId21"/>
    <p:sldId id="289" r:id="rId22"/>
    <p:sldId id="290" r:id="rId23"/>
    <p:sldId id="291" r:id="rId24"/>
    <p:sldId id="276" r:id="rId25"/>
    <p:sldId id="273" r:id="rId26"/>
    <p:sldId id="274" r:id="rId27"/>
    <p:sldId id="2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97536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grpSp>
        <p:nvGrpSpPr>
          <p:cNvPr id="5" name="Group 8"/>
          <p:cNvGrpSpPr>
            <a:grpSpLocks/>
          </p:cNvGrpSpPr>
          <p:nvPr/>
        </p:nvGrpSpPr>
        <p:grpSpPr bwMode="auto">
          <a:xfrm>
            <a:off x="9990667" y="2992438"/>
            <a:ext cx="1784351"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grpSp>
      <p:sp>
        <p:nvSpPr>
          <p:cNvPr id="37" name="Line 40"/>
          <p:cNvSpPr>
            <a:spLocks noChangeShapeType="1"/>
          </p:cNvSpPr>
          <p:nvPr/>
        </p:nvSpPr>
        <p:spPr bwMode="auto">
          <a:xfrm>
            <a:off x="406400" y="2819400"/>
            <a:ext cx="109728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46083" name="Rectangle 3"/>
          <p:cNvSpPr>
            <a:spLocks noGrp="1" noChangeArrowheads="1"/>
          </p:cNvSpPr>
          <p:nvPr>
            <p:ph type="ctrTitle"/>
          </p:nvPr>
        </p:nvSpPr>
        <p:spPr>
          <a:xfrm>
            <a:off x="421217" y="466725"/>
            <a:ext cx="9042400" cy="2133600"/>
          </a:xfrm>
        </p:spPr>
        <p:txBody>
          <a:bodyPr/>
          <a:lstStyle>
            <a:lvl1pPr algn="r">
              <a:defRPr sz="4800"/>
            </a:lvl1pPr>
          </a:lstStyle>
          <a:p>
            <a:r>
              <a:rPr lang="en-US" altLang="en-US"/>
              <a:t>Click to edit Master title style</a:t>
            </a:r>
          </a:p>
        </p:txBody>
      </p:sp>
      <p:sp>
        <p:nvSpPr>
          <p:cNvPr id="46084" name="Rectangle 4"/>
          <p:cNvSpPr>
            <a:spLocks noGrp="1" noChangeArrowheads="1"/>
          </p:cNvSpPr>
          <p:nvPr>
            <p:ph type="subTitle" idx="1"/>
          </p:nvPr>
        </p:nvSpPr>
        <p:spPr>
          <a:xfrm>
            <a:off x="1132417" y="3049588"/>
            <a:ext cx="83312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9" name="Rectangle 6"/>
          <p:cNvSpPr>
            <a:spLocks noGrp="1" noChangeArrowheads="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0" name="Rectangle 7"/>
          <p:cNvSpPr>
            <a:spLocks noGrp="1" noChangeArrowheads="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8324F1-E1F0-40D2-8D7B-7B9ECE0373A5}"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222765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F92EA3C-88EF-4B03-BAB2-533A07B12780}"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27874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2239"/>
            <a:ext cx="27432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22239"/>
            <a:ext cx="80264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E8F6F76-D557-4462-93A2-9C5E68CCFFD7}"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636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B86CEA9-8D55-4933-88E7-9420192646C8}"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9234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6523F2D-F613-4DD4-9E9F-89AF1784E42E}"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46529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629EC30-8CA9-4907-BB2B-D4DF3EC3B9AD}"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38339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CFCB642-8990-4C4B-8BC6-3EF388912B7F}"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236403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0B5C22A9-33C6-4626-AC96-2C8E4EC36BCD}"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06402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E5EE984-4CE6-438F-8005-90DC5B341B44}"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09850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F341334-9DF9-4CE9-9073-F650D83342DA}"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61862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7"/>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11A2E80-FE0C-40DB-97E5-10FE07ADC7F4}"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1072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06172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1027" name="Rectangle 3"/>
          <p:cNvSpPr>
            <a:spLocks noGrp="1" noChangeArrowheads="1"/>
          </p:cNvSpPr>
          <p:nvPr>
            <p:ph type="title"/>
          </p:nvPr>
        </p:nvSpPr>
        <p:spPr bwMode="auto">
          <a:xfrm>
            <a:off x="609600" y="122238"/>
            <a:ext cx="10058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609600" y="1719263"/>
            <a:ext cx="109728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5061" name="Rectangle 5"/>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5062" name="Rectangle 6"/>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5063" name="Rectangle 7"/>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B2FB26A-9DFE-441D-A094-5850E41505A2}" type="slidenum">
              <a:rPr kumimoji="0" lang="en-US" altLang="en-US" sz="10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000" b="0" i="0" u="none" strike="noStrike" kern="1200" cap="none" spc="0" normalizeH="0" baseline="0" noProof="0">
              <a:ln>
                <a:noFill/>
              </a:ln>
              <a:solidFill>
                <a:srgbClr val="000000"/>
              </a:solidFill>
              <a:effectLst/>
              <a:uLnTx/>
              <a:uFillTx/>
              <a:latin typeface="Arial"/>
              <a:ea typeface="+mn-ea"/>
              <a:cs typeface="+mn-cs"/>
            </a:endParaRPr>
          </a:p>
        </p:txBody>
      </p:sp>
      <p:grpSp>
        <p:nvGrpSpPr>
          <p:cNvPr id="1032" name="Group 8"/>
          <p:cNvGrpSpPr>
            <a:grpSpLocks/>
          </p:cNvGrpSpPr>
          <p:nvPr/>
        </p:nvGrpSpPr>
        <p:grpSpPr bwMode="auto">
          <a:xfrm>
            <a:off x="10871201" y="152400"/>
            <a:ext cx="1056217"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39" name="Oval 15"/>
            <p:cNvSpPr>
              <a:spLocks noChangeArrowheads="1"/>
            </p:cNvSpPr>
            <p:nvPr/>
          </p:nvSpPr>
          <p:spPr bwMode="auto">
            <a:xfrm>
              <a:off x="5472" y="1072"/>
              <a:ext cx="76"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0" name="Oval 16"/>
            <p:cNvSpPr>
              <a:spLocks noChangeArrowheads="1"/>
            </p:cNvSpPr>
            <p:nvPr/>
          </p:nvSpPr>
          <p:spPr bwMode="auto">
            <a:xfrm>
              <a:off x="5136" y="1184"/>
              <a:ext cx="80"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1" name="Oval 17"/>
            <p:cNvSpPr>
              <a:spLocks noChangeArrowheads="1"/>
            </p:cNvSpPr>
            <p:nvPr/>
          </p:nvSpPr>
          <p:spPr bwMode="auto">
            <a:xfrm>
              <a:off x="5248" y="1184"/>
              <a:ext cx="79"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2" name="Oval 18"/>
            <p:cNvSpPr>
              <a:spLocks noChangeArrowheads="1"/>
            </p:cNvSpPr>
            <p:nvPr/>
          </p:nvSpPr>
          <p:spPr bwMode="auto">
            <a:xfrm>
              <a:off x="5360"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3" name="Oval 19"/>
            <p:cNvSpPr>
              <a:spLocks noChangeArrowheads="1"/>
            </p:cNvSpPr>
            <p:nvPr/>
          </p:nvSpPr>
          <p:spPr bwMode="auto">
            <a:xfrm>
              <a:off x="5472"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4" name="Oval 20"/>
            <p:cNvSpPr>
              <a:spLocks noChangeArrowheads="1"/>
            </p:cNvSpPr>
            <p:nvPr/>
          </p:nvSpPr>
          <p:spPr bwMode="auto">
            <a:xfrm>
              <a:off x="5584" y="1184"/>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8" name="Oval 24"/>
            <p:cNvSpPr>
              <a:spLocks noChangeArrowheads="1"/>
            </p:cNvSpPr>
            <p:nvPr/>
          </p:nvSpPr>
          <p:spPr bwMode="auto">
            <a:xfrm>
              <a:off x="5472" y="1296"/>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2" name="Oval 28"/>
            <p:cNvSpPr>
              <a:spLocks noChangeArrowheads="1"/>
            </p:cNvSpPr>
            <p:nvPr/>
          </p:nvSpPr>
          <p:spPr bwMode="auto">
            <a:xfrm>
              <a:off x="5472"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7" name="Oval 33"/>
            <p:cNvSpPr>
              <a:spLocks noChangeArrowheads="1"/>
            </p:cNvSpPr>
            <p:nvPr/>
          </p:nvSpPr>
          <p:spPr bwMode="auto">
            <a:xfrm>
              <a:off x="5472" y="1520"/>
              <a:ext cx="76"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8" name="Oval 34"/>
            <p:cNvSpPr>
              <a:spLocks noChangeArrowheads="1"/>
            </p:cNvSpPr>
            <p:nvPr/>
          </p:nvSpPr>
          <p:spPr bwMode="auto">
            <a:xfrm>
              <a:off x="5136" y="1632"/>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59" name="Oval 35"/>
            <p:cNvSpPr>
              <a:spLocks noChangeArrowheads="1"/>
            </p:cNvSpPr>
            <p:nvPr/>
          </p:nvSpPr>
          <p:spPr bwMode="auto">
            <a:xfrm>
              <a:off x="5248" y="1632"/>
              <a:ext cx="79"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60" name="Oval 36"/>
            <p:cNvSpPr>
              <a:spLocks noChangeArrowheads="1"/>
            </p:cNvSpPr>
            <p:nvPr/>
          </p:nvSpPr>
          <p:spPr bwMode="auto">
            <a:xfrm>
              <a:off x="5360"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61" name="Oval 37"/>
            <p:cNvSpPr>
              <a:spLocks noChangeArrowheads="1"/>
            </p:cNvSpPr>
            <p:nvPr/>
          </p:nvSpPr>
          <p:spPr bwMode="auto">
            <a:xfrm>
              <a:off x="5472"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1063" name="Oval 39"/>
            <p:cNvSpPr>
              <a:spLocks noChangeArrowheads="1"/>
            </p:cNvSpPr>
            <p:nvPr/>
          </p:nvSpPr>
          <p:spPr bwMode="auto">
            <a:xfrm>
              <a:off x="5472" y="1744"/>
              <a:ext cx="76"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779516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1217" y="466725"/>
            <a:ext cx="9323674" cy="2133600"/>
          </a:xfrm>
        </p:spPr>
        <p:txBody>
          <a:bodyPr>
            <a:normAutofit/>
          </a:bodyPr>
          <a:lstStyle/>
          <a:p>
            <a:r>
              <a:rPr lang="en-GB" dirty="0" smtClean="0"/>
              <a:t>SCHOOL HEALTH PROGRAMME</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38218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Planning and Implementation of School Health Services </a:t>
            </a:r>
            <a:endParaRPr lang="en-GB" dirty="0"/>
          </a:p>
        </p:txBody>
      </p:sp>
      <p:sp>
        <p:nvSpPr>
          <p:cNvPr id="3" name="Content Placeholder 2"/>
          <p:cNvSpPr>
            <a:spLocks noGrp="1"/>
          </p:cNvSpPr>
          <p:nvPr>
            <p:ph idx="1"/>
          </p:nvPr>
        </p:nvSpPr>
        <p:spPr/>
        <p:txBody>
          <a:bodyPr>
            <a:normAutofit fontScale="92500" lnSpcReduction="20000"/>
          </a:bodyPr>
          <a:lstStyle/>
          <a:p>
            <a:r>
              <a:rPr lang="en-GB" b="1" dirty="0"/>
              <a:t>Assessing Health Needs</a:t>
            </a:r>
            <a:endParaRPr lang="en-GB" dirty="0"/>
          </a:p>
          <a:p>
            <a:r>
              <a:rPr lang="en-GB" dirty="0" smtClean="0"/>
              <a:t>Where </a:t>
            </a:r>
            <a:r>
              <a:rPr lang="en-GB" dirty="0"/>
              <a:t>can you source information about school health needs in your catchment area? </a:t>
            </a:r>
          </a:p>
          <a:p>
            <a:r>
              <a:rPr lang="en-GB" b="1" dirty="0"/>
              <a:t> </a:t>
            </a:r>
            <a:r>
              <a:rPr lang="en-GB" dirty="0" smtClean="0"/>
              <a:t>The </a:t>
            </a:r>
            <a:r>
              <a:rPr lang="en-GB" dirty="0"/>
              <a:t>Clinic Records </a:t>
            </a:r>
          </a:p>
          <a:p>
            <a:r>
              <a:rPr lang="en-GB" dirty="0"/>
              <a:t>Clinic records from the health care facility near the school. This will provide information about the health problems that are commonly seen among school children who attend the centre.</a:t>
            </a:r>
          </a:p>
          <a:p>
            <a:r>
              <a:rPr lang="en-GB" b="1" dirty="0" smtClean="0"/>
              <a:t>Reports</a:t>
            </a:r>
          </a:p>
          <a:p>
            <a:r>
              <a:rPr lang="en-GB" dirty="0" smtClean="0"/>
              <a:t>Previous </a:t>
            </a:r>
            <a:r>
              <a:rPr lang="en-GB" dirty="0"/>
              <a:t>reports on school health services at the health centre and at the district level. These reports are given monthly and quarterly.</a:t>
            </a:r>
          </a:p>
          <a:p>
            <a:endParaRPr lang="en-GB" dirty="0"/>
          </a:p>
        </p:txBody>
      </p:sp>
    </p:spTree>
    <p:extLst>
      <p:ext uri="{BB962C8B-B14F-4D97-AF65-F5344CB8AC3E}">
        <p14:creationId xmlns:p14="http://schemas.microsoft.com/office/powerpoint/2010/main" val="2626712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b="1" dirty="0"/>
              <a:t>Health Team Workers</a:t>
            </a:r>
            <a:endParaRPr lang="en-GB" dirty="0"/>
          </a:p>
          <a:p>
            <a:r>
              <a:rPr lang="en-GB" dirty="0"/>
              <a:t>You can hold discussions with the health care teams in your catchment area, to find out health problems of school children and their possible solutions.</a:t>
            </a:r>
          </a:p>
          <a:p>
            <a:r>
              <a:rPr lang="en-GB" b="1" dirty="0"/>
              <a:t> </a:t>
            </a:r>
            <a:r>
              <a:rPr lang="en-GB" b="1" dirty="0" smtClean="0"/>
              <a:t>Teachers</a:t>
            </a:r>
            <a:r>
              <a:rPr lang="en-GB" b="1" dirty="0"/>
              <a:t>, Students and Parents</a:t>
            </a:r>
            <a:r>
              <a:rPr lang="en-GB" dirty="0"/>
              <a:t> </a:t>
            </a:r>
          </a:p>
          <a:p>
            <a:r>
              <a:rPr lang="en-GB" dirty="0"/>
              <a:t>Discussions with teachers, students and parents will yield useful information about their problems, and will also give you a chance to explain the importance of school health services.</a:t>
            </a:r>
          </a:p>
          <a:p>
            <a:r>
              <a:rPr lang="en-GB" b="1" dirty="0"/>
              <a:t> </a:t>
            </a:r>
            <a:r>
              <a:rPr lang="en-GB" b="1" dirty="0" smtClean="0"/>
              <a:t>Personal </a:t>
            </a:r>
            <a:r>
              <a:rPr lang="en-GB" b="1" dirty="0"/>
              <a:t>Observations and Experiences</a:t>
            </a:r>
            <a:r>
              <a:rPr lang="en-GB" dirty="0"/>
              <a:t/>
            </a:r>
            <a:br>
              <a:rPr lang="en-GB" dirty="0"/>
            </a:br>
            <a:r>
              <a:rPr lang="en-GB" dirty="0" smtClean="0"/>
              <a:t>You </a:t>
            </a:r>
            <a:r>
              <a:rPr lang="en-GB" dirty="0"/>
              <a:t>can gather a lot of information merely by observing and listening to people, as you make contact and interact with them.</a:t>
            </a:r>
          </a:p>
          <a:p>
            <a:endParaRPr lang="en-GB" dirty="0"/>
          </a:p>
        </p:txBody>
      </p:sp>
    </p:spTree>
    <p:extLst>
      <p:ext uri="{BB962C8B-B14F-4D97-AF65-F5344CB8AC3E}">
        <p14:creationId xmlns:p14="http://schemas.microsoft.com/office/powerpoint/2010/main" val="28775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365126"/>
            <a:ext cx="11083344" cy="536396"/>
          </a:xfrm>
        </p:spPr>
        <p:txBody>
          <a:bodyPr>
            <a:normAutofit fontScale="90000"/>
          </a:bodyPr>
          <a:lstStyle/>
          <a:p>
            <a:endParaRPr lang="en-GB" dirty="0"/>
          </a:p>
        </p:txBody>
      </p:sp>
      <p:sp>
        <p:nvSpPr>
          <p:cNvPr id="3" name="Content Placeholder 2"/>
          <p:cNvSpPr>
            <a:spLocks noGrp="1"/>
          </p:cNvSpPr>
          <p:nvPr>
            <p:ph idx="1"/>
          </p:nvPr>
        </p:nvSpPr>
        <p:spPr>
          <a:xfrm>
            <a:off x="373487" y="1133341"/>
            <a:ext cx="11269014" cy="5486400"/>
          </a:xfrm>
        </p:spPr>
        <p:txBody>
          <a:bodyPr>
            <a:normAutofit/>
          </a:bodyPr>
          <a:lstStyle/>
          <a:p>
            <a:r>
              <a:rPr lang="en-GB" sz="3500" b="1" dirty="0"/>
              <a:t>Formal and Informal Leaders</a:t>
            </a:r>
            <a:endParaRPr lang="en-GB" sz="3500" dirty="0"/>
          </a:p>
          <a:p>
            <a:r>
              <a:rPr lang="en-GB" sz="3200" dirty="0" smtClean="0"/>
              <a:t>Village </a:t>
            </a:r>
            <a:r>
              <a:rPr lang="en-GB" sz="3200" dirty="0"/>
              <a:t>leaders usually have a </a:t>
            </a:r>
            <a:r>
              <a:rPr lang="en-GB" sz="3200" dirty="0" err="1"/>
              <a:t>repotoire</a:t>
            </a:r>
            <a:r>
              <a:rPr lang="en-GB" sz="3200" dirty="0"/>
              <a:t> about the most disturbing health care problems, and can assist you to plan school health services.</a:t>
            </a:r>
          </a:p>
          <a:p>
            <a:r>
              <a:rPr lang="en-GB" sz="3200" dirty="0"/>
              <a:t>Once you gather the information regarding the health needs of school children in your catchment area, you then need to discuss your findings, and plan your programme with stakeholders from the Ministry of Health. </a:t>
            </a:r>
          </a:p>
        </p:txBody>
      </p:sp>
    </p:spTree>
    <p:extLst>
      <p:ext uri="{BB962C8B-B14F-4D97-AF65-F5344CB8AC3E}">
        <p14:creationId xmlns:p14="http://schemas.microsoft.com/office/powerpoint/2010/main" val="10140510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417638"/>
            <a:ext cx="10972800" cy="4713287"/>
          </a:xfrm>
        </p:spPr>
        <p:txBody>
          <a:bodyPr/>
          <a:lstStyle/>
          <a:p>
            <a:r>
              <a:rPr lang="en-GB" sz="3200" dirty="0"/>
              <a:t>These include the:</a:t>
            </a:r>
          </a:p>
          <a:p>
            <a:pPr lvl="0"/>
            <a:r>
              <a:rPr lang="en-GB" sz="3200" dirty="0"/>
              <a:t>District medical officers of health </a:t>
            </a:r>
          </a:p>
          <a:p>
            <a:pPr lvl="0"/>
            <a:r>
              <a:rPr lang="en-GB" sz="3200" dirty="0"/>
              <a:t>District public health nurse </a:t>
            </a:r>
          </a:p>
          <a:p>
            <a:pPr lvl="0"/>
            <a:r>
              <a:rPr lang="en-GB" sz="3200" dirty="0"/>
              <a:t>Transport officers </a:t>
            </a:r>
          </a:p>
          <a:p>
            <a:pPr lvl="0"/>
            <a:r>
              <a:rPr lang="en-GB" sz="3200" dirty="0"/>
              <a:t>District health administrative officer </a:t>
            </a:r>
          </a:p>
          <a:p>
            <a:pPr lvl="0"/>
            <a:r>
              <a:rPr lang="en-GB" sz="3200" dirty="0"/>
              <a:t>District health education officer </a:t>
            </a:r>
          </a:p>
          <a:p>
            <a:pPr lvl="0"/>
            <a:r>
              <a:rPr lang="en-GB" sz="3200" dirty="0"/>
              <a:t>District public health officer </a:t>
            </a:r>
          </a:p>
          <a:p>
            <a:pPr lvl="0"/>
            <a:r>
              <a:rPr lang="en-GB" sz="3200" dirty="0"/>
              <a:t>District medical records officer</a:t>
            </a:r>
          </a:p>
          <a:p>
            <a:endParaRPr lang="en-GB" sz="3200" dirty="0"/>
          </a:p>
          <a:p>
            <a:pPr marL="0" indent="0">
              <a:buNone/>
            </a:pPr>
            <a:endParaRPr lang="en-US" dirty="0"/>
          </a:p>
        </p:txBody>
      </p:sp>
    </p:spTree>
    <p:extLst>
      <p:ext uri="{BB962C8B-B14F-4D97-AF65-F5344CB8AC3E}">
        <p14:creationId xmlns:p14="http://schemas.microsoft.com/office/powerpoint/2010/main" val="3759764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121" y="380948"/>
            <a:ext cx="10515600" cy="925340"/>
          </a:xfrm>
        </p:spPr>
        <p:txBody>
          <a:bodyPr>
            <a:normAutofit/>
          </a:bodyPr>
          <a:lstStyle/>
          <a:p>
            <a:endParaRPr lang="en-GB" dirty="0"/>
          </a:p>
        </p:txBody>
      </p:sp>
      <p:sp>
        <p:nvSpPr>
          <p:cNvPr id="3" name="Content Placeholder 2"/>
          <p:cNvSpPr>
            <a:spLocks noGrp="1"/>
          </p:cNvSpPr>
          <p:nvPr>
            <p:ph idx="1"/>
          </p:nvPr>
        </p:nvSpPr>
        <p:spPr>
          <a:xfrm>
            <a:off x="373487" y="1541418"/>
            <a:ext cx="11397803" cy="4846320"/>
          </a:xfrm>
        </p:spPr>
        <p:txBody>
          <a:bodyPr>
            <a:noAutofit/>
          </a:bodyPr>
          <a:lstStyle/>
          <a:p>
            <a:r>
              <a:rPr lang="en-GB" sz="2800" dirty="0"/>
              <a:t>Implementing a school health programme requires quite a lot of resources. You will require funds for equipment, drugs, supplies, fuel and staff. You will also need cooperation from your team members. It is therefore very important for you to carefully identify each member of the team, and discuss with them their roles during the school health services</a:t>
            </a:r>
            <a:r>
              <a:rPr lang="en-GB" sz="2800" dirty="0" smtClean="0"/>
              <a:t>.</a:t>
            </a:r>
            <a:r>
              <a:rPr lang="en-GB" sz="2800" b="1" dirty="0"/>
              <a:t>  </a:t>
            </a:r>
            <a:endParaRPr lang="en-GB" sz="2800" dirty="0"/>
          </a:p>
          <a:p>
            <a:r>
              <a:rPr lang="en-GB" sz="2800" b="1" dirty="0"/>
              <a:t>Resources Required for School Health Programmes </a:t>
            </a:r>
            <a:endParaRPr lang="en-GB" sz="2800" dirty="0"/>
          </a:p>
          <a:p>
            <a:r>
              <a:rPr lang="en-GB" sz="2800" b="1" dirty="0"/>
              <a:t>Manpower</a:t>
            </a:r>
            <a:r>
              <a:rPr lang="en-GB" sz="2800" dirty="0"/>
              <a:t> </a:t>
            </a:r>
          </a:p>
          <a:p>
            <a:r>
              <a:rPr lang="en-GB" sz="2800" dirty="0"/>
              <a:t>Personnel from the ministry of health and education need to be trained on relevant issues for the implementation process. </a:t>
            </a:r>
          </a:p>
        </p:txBody>
      </p:sp>
    </p:spTree>
    <p:extLst>
      <p:ext uri="{BB962C8B-B14F-4D97-AF65-F5344CB8AC3E}">
        <p14:creationId xmlns:p14="http://schemas.microsoft.com/office/powerpoint/2010/main" val="2757416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sz="3200" dirty="0"/>
              <a:t>More human resources can also be sourced from the community by training the community leaders, and the communities own resource personnel to ensure support and sustainability of the programme.</a:t>
            </a:r>
          </a:p>
          <a:p>
            <a:r>
              <a:rPr lang="en-GB" sz="3200" b="1" dirty="0"/>
              <a:t>Materials</a:t>
            </a:r>
            <a:r>
              <a:rPr lang="en-GB" sz="3200" dirty="0"/>
              <a:t> </a:t>
            </a:r>
          </a:p>
          <a:p>
            <a:r>
              <a:rPr lang="en-GB" sz="3200" dirty="0"/>
              <a:t>Policies, guidelines and training materials, drugs, vaccines, supplies and transport.</a:t>
            </a:r>
          </a:p>
          <a:p>
            <a:pPr marL="0" indent="0">
              <a:buNone/>
            </a:pPr>
            <a:endParaRPr lang="en-US" dirty="0"/>
          </a:p>
        </p:txBody>
      </p:sp>
    </p:spTree>
    <p:extLst>
      <p:ext uri="{BB962C8B-B14F-4D97-AF65-F5344CB8AC3E}">
        <p14:creationId xmlns:p14="http://schemas.microsoft.com/office/powerpoint/2010/main" val="3355685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417638"/>
            <a:ext cx="10972800" cy="4713287"/>
          </a:xfrm>
        </p:spPr>
        <p:txBody>
          <a:bodyPr/>
          <a:lstStyle/>
          <a:p>
            <a:r>
              <a:rPr lang="en-GB" sz="3200" b="1" dirty="0"/>
              <a:t>Time </a:t>
            </a:r>
            <a:endParaRPr lang="en-GB" sz="3200" dirty="0"/>
          </a:p>
          <a:p>
            <a:r>
              <a:rPr lang="en-GB" sz="3200" dirty="0"/>
              <a:t>Time is required for the planning, implementing and evaluating. </a:t>
            </a:r>
            <a:br>
              <a:rPr lang="en-GB" sz="3200" dirty="0"/>
            </a:br>
            <a:r>
              <a:rPr lang="en-GB" sz="3200" dirty="0"/>
              <a:t>The time for the programmes should not interfere with school activities, and should be convenient for both the implementers and the beneficiaries. There should be sufficient time for the implementation process.</a:t>
            </a:r>
          </a:p>
          <a:p>
            <a:r>
              <a:rPr lang="en-GB" sz="3200" dirty="0"/>
              <a:t>Like all good programmes, you will require some resources to implement a school health programme. </a:t>
            </a:r>
            <a:r>
              <a:rPr lang="en-GB" sz="3200" b="1" dirty="0"/>
              <a:t> </a:t>
            </a:r>
            <a:endParaRPr lang="en-GB" sz="3200" dirty="0"/>
          </a:p>
        </p:txBody>
      </p:sp>
    </p:spTree>
    <p:extLst>
      <p:ext uri="{BB962C8B-B14F-4D97-AF65-F5344CB8AC3E}">
        <p14:creationId xmlns:p14="http://schemas.microsoft.com/office/powerpoint/2010/main" val="2482830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7563"/>
            <a:ext cx="10058400" cy="627017"/>
          </a:xfrm>
        </p:spPr>
        <p:txBody>
          <a:bodyPr/>
          <a:lstStyle/>
          <a:p>
            <a:endParaRPr lang="en-US" dirty="0"/>
          </a:p>
        </p:txBody>
      </p:sp>
      <p:sp>
        <p:nvSpPr>
          <p:cNvPr id="3" name="Content Placeholder 2"/>
          <p:cNvSpPr>
            <a:spLocks noGrp="1"/>
          </p:cNvSpPr>
          <p:nvPr>
            <p:ph idx="1"/>
          </p:nvPr>
        </p:nvSpPr>
        <p:spPr>
          <a:xfrm>
            <a:off x="609599" y="744580"/>
            <a:ext cx="11107783" cy="5917477"/>
          </a:xfrm>
        </p:spPr>
        <p:txBody>
          <a:bodyPr/>
          <a:lstStyle/>
          <a:p>
            <a:r>
              <a:rPr lang="en-GB" b="1" dirty="0" smtClean="0"/>
              <a:t>Pupil </a:t>
            </a:r>
            <a:r>
              <a:rPr lang="en-GB" b="1" dirty="0"/>
              <a:t>Awareness and </a:t>
            </a:r>
            <a:r>
              <a:rPr lang="en-GB" b="1" dirty="0" smtClean="0"/>
              <a:t>Participation</a:t>
            </a:r>
            <a:endParaRPr lang="en-GB" dirty="0"/>
          </a:p>
          <a:p>
            <a:r>
              <a:rPr lang="en-GB" dirty="0" smtClean="0"/>
              <a:t>Children </a:t>
            </a:r>
            <a:r>
              <a:rPr lang="en-GB" dirty="0"/>
              <a:t>must be important participants in all aspects of school health programmes, and not simply the beneficiaries. </a:t>
            </a:r>
            <a:endParaRPr lang="en-US" dirty="0"/>
          </a:p>
          <a:p>
            <a:r>
              <a:rPr lang="en-GB" dirty="0"/>
              <a:t>Children should participate in health policy development and implementation efforts, to create a safer and more </a:t>
            </a:r>
            <a:br>
              <a:rPr lang="en-GB" dirty="0"/>
            </a:br>
            <a:r>
              <a:rPr lang="en-GB" dirty="0"/>
              <a:t>sanitary environment.</a:t>
            </a:r>
            <a:endParaRPr lang="en-US" dirty="0"/>
          </a:p>
          <a:p>
            <a:r>
              <a:rPr lang="en-GB" dirty="0"/>
              <a:t>Health promotion aimed at their parents, other children, community members is taught during school health services. Children in turn disseminate. This is an effective way to help young people and the community acquire the knowledge, attitudes, values and skills needed to adopt healthy lifestyles, and to support health and education for all</a:t>
            </a:r>
            <a:r>
              <a:rPr lang="en-GB" dirty="0" smtClean="0"/>
              <a:t>.</a:t>
            </a:r>
            <a:endParaRPr lang="en-US" dirty="0"/>
          </a:p>
          <a:p>
            <a:endParaRPr lang="en-US" dirty="0"/>
          </a:p>
        </p:txBody>
      </p:sp>
    </p:spTree>
    <p:extLst>
      <p:ext uri="{BB962C8B-B14F-4D97-AF65-F5344CB8AC3E}">
        <p14:creationId xmlns:p14="http://schemas.microsoft.com/office/powerpoint/2010/main" val="4265465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13785"/>
          </a:xfrm>
        </p:spPr>
        <p:txBody>
          <a:bodyPr/>
          <a:lstStyle/>
          <a:p>
            <a:r>
              <a:rPr lang="en-GB" dirty="0"/>
              <a:t>Implementing School Health </a:t>
            </a:r>
            <a:r>
              <a:rPr lang="en-GB" dirty="0" smtClean="0"/>
              <a:t>Services</a:t>
            </a:r>
            <a:endParaRPr lang="en-US" dirty="0"/>
          </a:p>
        </p:txBody>
      </p:sp>
      <p:sp>
        <p:nvSpPr>
          <p:cNvPr id="3" name="Content Placeholder 2"/>
          <p:cNvSpPr>
            <a:spLocks noGrp="1"/>
          </p:cNvSpPr>
          <p:nvPr>
            <p:ph idx="1"/>
          </p:nvPr>
        </p:nvSpPr>
        <p:spPr>
          <a:xfrm>
            <a:off x="609600" y="836023"/>
            <a:ext cx="10972800" cy="5294902"/>
          </a:xfrm>
        </p:spPr>
        <p:txBody>
          <a:bodyPr/>
          <a:lstStyle/>
          <a:p>
            <a:r>
              <a:rPr lang="en-GB" sz="2800" b="1" dirty="0"/>
              <a:t> </a:t>
            </a:r>
            <a:r>
              <a:rPr lang="en-GB" sz="2800" dirty="0" smtClean="0"/>
              <a:t>You </a:t>
            </a:r>
            <a:r>
              <a:rPr lang="en-GB" sz="2800" dirty="0"/>
              <a:t>should start by preparing a work plan together with members </a:t>
            </a:r>
            <a:br>
              <a:rPr lang="en-GB" sz="2800" dirty="0"/>
            </a:br>
            <a:r>
              <a:rPr lang="en-GB" sz="2800" dirty="0"/>
              <a:t>of your health facility team. Make sure you allow enough time, depending on the number of schools to be covered and their </a:t>
            </a:r>
            <a:br>
              <a:rPr lang="en-GB" sz="2800" dirty="0"/>
            </a:br>
            <a:r>
              <a:rPr lang="en-GB" sz="2800" dirty="0"/>
              <a:t>health needs. </a:t>
            </a:r>
            <a:endParaRPr lang="en-US" sz="2800" dirty="0"/>
          </a:p>
          <a:p>
            <a:r>
              <a:rPr lang="en-GB" sz="2800" dirty="0"/>
              <a:t>You should also organise the resources you will need to perform the tasks at hand, so that you and your team can be punctual on the day of the service. Since some of the resources at your disposal will be teachers, pupils and community leaders, remember to promote teamwork during implementation. </a:t>
            </a:r>
            <a:endParaRPr lang="en-US" sz="2800" dirty="0"/>
          </a:p>
          <a:p>
            <a:r>
              <a:rPr lang="en-GB" sz="2800" dirty="0"/>
              <a:t>Their morale and enthusiasm should be kept high as </a:t>
            </a:r>
            <a:br>
              <a:rPr lang="en-GB" sz="2800" dirty="0"/>
            </a:br>
            <a:r>
              <a:rPr lang="en-GB" sz="2800" dirty="0"/>
              <a:t>they participate</a:t>
            </a:r>
            <a:r>
              <a:rPr lang="en-GB" sz="2800" dirty="0" smtClean="0"/>
              <a:t>.</a:t>
            </a:r>
            <a:endParaRPr lang="en-US" sz="2800" dirty="0"/>
          </a:p>
          <a:p>
            <a:endParaRPr lang="en-US" sz="2800" dirty="0"/>
          </a:p>
        </p:txBody>
      </p:sp>
    </p:spTree>
    <p:extLst>
      <p:ext uri="{BB962C8B-B14F-4D97-AF65-F5344CB8AC3E}">
        <p14:creationId xmlns:p14="http://schemas.microsoft.com/office/powerpoint/2010/main" val="285052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83" y="69986"/>
            <a:ext cx="10367554" cy="1295400"/>
          </a:xfrm>
        </p:spPr>
        <p:txBody>
          <a:bodyPr/>
          <a:lstStyle/>
          <a:p>
            <a:r>
              <a:rPr lang="en-GB" dirty="0"/>
              <a:t>Activities Carried out During School Health </a:t>
            </a:r>
            <a:r>
              <a:rPr lang="en-GB" dirty="0" smtClean="0"/>
              <a:t>Services</a:t>
            </a:r>
            <a:endParaRPr lang="en-US" dirty="0"/>
          </a:p>
        </p:txBody>
      </p:sp>
      <p:sp>
        <p:nvSpPr>
          <p:cNvPr id="3" name="Content Placeholder 2"/>
          <p:cNvSpPr>
            <a:spLocks noGrp="1"/>
          </p:cNvSpPr>
          <p:nvPr>
            <p:ph idx="1"/>
          </p:nvPr>
        </p:nvSpPr>
        <p:spPr>
          <a:xfrm>
            <a:off x="502275" y="1223493"/>
            <a:ext cx="11281893" cy="5503511"/>
          </a:xfrm>
        </p:spPr>
        <p:txBody>
          <a:bodyPr/>
          <a:lstStyle/>
          <a:p>
            <a:r>
              <a:rPr lang="en-GB" b="1" dirty="0"/>
              <a:t>Physical </a:t>
            </a:r>
            <a:r>
              <a:rPr lang="en-GB" b="1" dirty="0" smtClean="0"/>
              <a:t>Examination</a:t>
            </a:r>
          </a:p>
          <a:p>
            <a:r>
              <a:rPr lang="en-GB" dirty="0" smtClean="0"/>
              <a:t>The </a:t>
            </a:r>
            <a:r>
              <a:rPr lang="en-GB" dirty="0"/>
              <a:t>objective of carrying out a physical examination is to recognise the signs of common ailments, treat the minor ones and refer those which require specialised attention. </a:t>
            </a:r>
            <a:endParaRPr lang="en-GB" dirty="0" smtClean="0"/>
          </a:p>
          <a:p>
            <a:r>
              <a:rPr lang="en-GB" b="1" dirty="0" smtClean="0"/>
              <a:t>Treatment of common conditions affecting school going children e.g. URTIs</a:t>
            </a:r>
          </a:p>
          <a:p>
            <a:r>
              <a:rPr lang="en-GB" sz="3200" b="1" dirty="0"/>
              <a:t> Referral Services</a:t>
            </a:r>
            <a:r>
              <a:rPr lang="en-GB" sz="3200" dirty="0"/>
              <a:t> </a:t>
            </a:r>
            <a:endParaRPr lang="en-US" sz="3200" dirty="0"/>
          </a:p>
          <a:p>
            <a:r>
              <a:rPr lang="en-GB" sz="3200" dirty="0"/>
              <a:t>This service is given to children who have ailments needing care outside the school. They are referred to the nearest health facility or hospital, depending on the nature of </a:t>
            </a:r>
            <a:r>
              <a:rPr lang="en-GB" sz="3200" dirty="0" smtClean="0"/>
              <a:t>illness. </a:t>
            </a:r>
            <a:endParaRPr lang="en-GB" b="1" dirty="0" smtClean="0"/>
          </a:p>
          <a:p>
            <a:endParaRPr lang="en-US" b="1" dirty="0"/>
          </a:p>
        </p:txBody>
      </p:sp>
    </p:spTree>
    <p:extLst>
      <p:ext uri="{BB962C8B-B14F-4D97-AF65-F5344CB8AC3E}">
        <p14:creationId xmlns:p14="http://schemas.microsoft.com/office/powerpoint/2010/main" val="1081747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286603"/>
            <a:ext cx="10424160" cy="1450757"/>
          </a:xfrm>
        </p:spPr>
        <p:txBody>
          <a:bodyPr/>
          <a:lstStyle/>
          <a:p>
            <a:r>
              <a:rPr lang="en-GB" b="1" dirty="0" smtClean="0"/>
              <a:t>OBJECTIVES</a:t>
            </a:r>
            <a:endParaRPr lang="en-GB" b="1" dirty="0"/>
          </a:p>
        </p:txBody>
      </p:sp>
      <p:sp>
        <p:nvSpPr>
          <p:cNvPr id="3" name="Content Placeholder 2"/>
          <p:cNvSpPr>
            <a:spLocks noGrp="1"/>
          </p:cNvSpPr>
          <p:nvPr>
            <p:ph idx="1"/>
          </p:nvPr>
        </p:nvSpPr>
        <p:spPr/>
        <p:txBody>
          <a:bodyPr>
            <a:normAutofit/>
          </a:bodyPr>
          <a:lstStyle/>
          <a:p>
            <a:pPr lvl="0"/>
            <a:r>
              <a:rPr lang="en-GB" sz="2800" dirty="0"/>
              <a:t>Describe how to organise a school health programme </a:t>
            </a:r>
          </a:p>
          <a:p>
            <a:pPr lvl="0"/>
            <a:r>
              <a:rPr lang="en-GB" sz="2800" dirty="0"/>
              <a:t>State the objectives of a school health programme </a:t>
            </a:r>
          </a:p>
          <a:p>
            <a:pPr lvl="0"/>
            <a:r>
              <a:rPr lang="en-GB" sz="2800" dirty="0"/>
              <a:t>Explain how to plan and implement school health services </a:t>
            </a:r>
          </a:p>
          <a:p>
            <a:pPr lvl="0"/>
            <a:r>
              <a:rPr lang="en-GB" sz="2800" dirty="0"/>
              <a:t>State the activities undertaken during a school </a:t>
            </a:r>
            <a:br>
              <a:rPr lang="en-GB" sz="2800" dirty="0"/>
            </a:br>
            <a:r>
              <a:rPr lang="en-GB" sz="2800" dirty="0"/>
              <a:t>health service </a:t>
            </a:r>
          </a:p>
          <a:p>
            <a:pPr lvl="0"/>
            <a:r>
              <a:rPr lang="en-GB" sz="2800" dirty="0"/>
              <a:t>Evaluate school health programmes</a:t>
            </a:r>
          </a:p>
          <a:p>
            <a:endParaRPr lang="en-GB" sz="2800" dirty="0"/>
          </a:p>
        </p:txBody>
      </p:sp>
    </p:spTree>
    <p:extLst>
      <p:ext uri="{BB962C8B-B14F-4D97-AF65-F5344CB8AC3E}">
        <p14:creationId xmlns:p14="http://schemas.microsoft.com/office/powerpoint/2010/main" val="41967422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35853"/>
          </a:xfrm>
        </p:spPr>
        <p:txBody>
          <a:bodyPr/>
          <a:lstStyle/>
          <a:p>
            <a:endParaRPr lang="en-US" dirty="0"/>
          </a:p>
        </p:txBody>
      </p:sp>
      <p:sp>
        <p:nvSpPr>
          <p:cNvPr id="3" name="Content Placeholder 2"/>
          <p:cNvSpPr>
            <a:spLocks noGrp="1"/>
          </p:cNvSpPr>
          <p:nvPr>
            <p:ph idx="1"/>
          </p:nvPr>
        </p:nvSpPr>
        <p:spPr>
          <a:xfrm>
            <a:off x="609600" y="1175658"/>
            <a:ext cx="10972800" cy="5355772"/>
          </a:xfrm>
        </p:spPr>
        <p:txBody>
          <a:bodyPr/>
          <a:lstStyle/>
          <a:p>
            <a:r>
              <a:rPr lang="en-GB" sz="2800" b="1" dirty="0" smtClean="0"/>
              <a:t>Inspection </a:t>
            </a:r>
            <a:r>
              <a:rPr lang="en-GB" sz="2800" b="1" dirty="0"/>
              <a:t>of the School Environment</a:t>
            </a:r>
            <a:endParaRPr lang="en-US" sz="2800" dirty="0"/>
          </a:p>
          <a:p>
            <a:r>
              <a:rPr lang="en-GB" sz="2800" dirty="0"/>
              <a:t>Since the children spend a lot of the time in school, it is important to ensure that their environment is safe and clean</a:t>
            </a:r>
            <a:r>
              <a:rPr lang="en-GB" sz="2800" dirty="0" smtClean="0"/>
              <a:t>.</a:t>
            </a:r>
          </a:p>
          <a:p>
            <a:r>
              <a:rPr lang="en-GB" sz="2800" b="1" dirty="0"/>
              <a:t>Sanitation</a:t>
            </a:r>
            <a:r>
              <a:rPr lang="en-GB" sz="2800" dirty="0"/>
              <a:t> </a:t>
            </a:r>
          </a:p>
          <a:p>
            <a:r>
              <a:rPr lang="en-GB" sz="2800" dirty="0"/>
              <a:t>The school should have a good water supply, clean and enough latrines, and solid waste disposal systems. There should be separate toilets for female and male students. The environment should be clean and well maintained. </a:t>
            </a:r>
            <a:endParaRPr lang="en-GB" sz="2800" dirty="0" smtClean="0"/>
          </a:p>
          <a:p>
            <a:r>
              <a:rPr lang="en-GB" sz="2800" b="1" dirty="0"/>
              <a:t>Promotion of Proper Nutrition</a:t>
            </a:r>
            <a:endParaRPr lang="en-US" sz="2800" dirty="0"/>
          </a:p>
          <a:p>
            <a:r>
              <a:rPr lang="en-GB" sz="2800" dirty="0"/>
              <a:t>This consists of the importance of eating a balanced diet </a:t>
            </a:r>
            <a:br>
              <a:rPr lang="en-GB" sz="2800" dirty="0"/>
            </a:br>
            <a:r>
              <a:rPr lang="en-GB" sz="2800" dirty="0"/>
              <a:t>and good feeding </a:t>
            </a:r>
            <a:r>
              <a:rPr lang="en-GB" sz="2800" dirty="0" smtClean="0"/>
              <a:t>habits.</a:t>
            </a:r>
            <a:endParaRPr lang="en-GB" sz="2800" dirty="0"/>
          </a:p>
          <a:p>
            <a:endParaRPr lang="en-US" sz="2800" dirty="0"/>
          </a:p>
          <a:p>
            <a:endParaRPr lang="en-US" sz="2800" dirty="0"/>
          </a:p>
          <a:p>
            <a:pPr marL="0" indent="0">
              <a:buNone/>
            </a:pPr>
            <a:endParaRPr lang="en-GB" sz="2800" dirty="0"/>
          </a:p>
          <a:p>
            <a:endParaRPr lang="en-US" sz="2800" dirty="0"/>
          </a:p>
        </p:txBody>
      </p:sp>
    </p:spTree>
    <p:extLst>
      <p:ext uri="{BB962C8B-B14F-4D97-AF65-F5344CB8AC3E}">
        <p14:creationId xmlns:p14="http://schemas.microsoft.com/office/powerpoint/2010/main" val="17131389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66036"/>
          </a:xfrm>
        </p:spPr>
        <p:txBody>
          <a:bodyPr/>
          <a:lstStyle/>
          <a:p>
            <a:endParaRPr lang="en-US" dirty="0"/>
          </a:p>
        </p:txBody>
      </p:sp>
      <p:sp>
        <p:nvSpPr>
          <p:cNvPr id="3" name="Content Placeholder 2"/>
          <p:cNvSpPr>
            <a:spLocks noGrp="1"/>
          </p:cNvSpPr>
          <p:nvPr>
            <p:ph idx="1"/>
          </p:nvPr>
        </p:nvSpPr>
        <p:spPr>
          <a:xfrm>
            <a:off x="352697" y="888274"/>
            <a:ext cx="11469189" cy="5695406"/>
          </a:xfrm>
        </p:spPr>
        <p:txBody>
          <a:bodyPr/>
          <a:lstStyle/>
          <a:p>
            <a:r>
              <a:rPr lang="en-GB" sz="2800" b="1" dirty="0" smtClean="0"/>
              <a:t>Sharing </a:t>
            </a:r>
            <a:r>
              <a:rPr lang="en-GB" sz="2800" b="1" dirty="0"/>
              <a:t>Health Messages</a:t>
            </a:r>
            <a:endParaRPr lang="en-US" sz="2800" dirty="0"/>
          </a:p>
          <a:p>
            <a:r>
              <a:rPr lang="en-GB" sz="2800" dirty="0"/>
              <a:t>You should identify and plan to share the appropriate health messages with the school population.</a:t>
            </a:r>
          </a:p>
          <a:p>
            <a:r>
              <a:rPr lang="en-GB" sz="2800" b="1" dirty="0" smtClean="0"/>
              <a:t>Promotion </a:t>
            </a:r>
            <a:r>
              <a:rPr lang="en-GB" sz="2800" b="1" dirty="0"/>
              <a:t>of Personal Hygiene</a:t>
            </a:r>
            <a:r>
              <a:rPr lang="en-GB" sz="2800" dirty="0"/>
              <a:t> </a:t>
            </a:r>
            <a:endParaRPr lang="en-US" sz="2800" dirty="0"/>
          </a:p>
          <a:p>
            <a:pPr lvl="0"/>
            <a:r>
              <a:rPr lang="en-GB" sz="2800" dirty="0"/>
              <a:t>This is done by advising the children </a:t>
            </a:r>
            <a:r>
              <a:rPr lang="en-GB" sz="2800" dirty="0" smtClean="0"/>
              <a:t>to take </a:t>
            </a:r>
            <a:r>
              <a:rPr lang="en-GB" sz="2800" dirty="0"/>
              <a:t>a daily </a:t>
            </a:r>
            <a:r>
              <a:rPr lang="en-GB" sz="2800" dirty="0" smtClean="0"/>
              <a:t>bath, brush </a:t>
            </a:r>
            <a:r>
              <a:rPr lang="en-GB" sz="2800" dirty="0"/>
              <a:t>teeth after </a:t>
            </a:r>
            <a:r>
              <a:rPr lang="en-GB" sz="2800" dirty="0" smtClean="0"/>
              <a:t>meals, </a:t>
            </a:r>
            <a:r>
              <a:rPr lang="en-GB" sz="2400" dirty="0" smtClean="0"/>
              <a:t>Wash </a:t>
            </a:r>
            <a:r>
              <a:rPr lang="en-GB" sz="2400" dirty="0"/>
              <a:t>hands before eating and after visiting the </a:t>
            </a:r>
            <a:r>
              <a:rPr lang="en-GB" sz="2400" dirty="0" smtClean="0"/>
              <a:t>toilet, Keep </a:t>
            </a:r>
            <a:r>
              <a:rPr lang="en-GB" sz="2400" dirty="0"/>
              <a:t>the hair and nails short and </a:t>
            </a:r>
            <a:r>
              <a:rPr lang="en-GB" sz="2400" dirty="0" smtClean="0"/>
              <a:t>clean, wear </a:t>
            </a:r>
            <a:r>
              <a:rPr lang="en-GB" sz="2400" dirty="0"/>
              <a:t>clean </a:t>
            </a:r>
            <a:r>
              <a:rPr lang="en-GB" sz="2400" dirty="0" smtClean="0"/>
              <a:t>clothes.</a:t>
            </a:r>
          </a:p>
          <a:p>
            <a:pPr lvl="0"/>
            <a:r>
              <a:rPr lang="en-GB" sz="2400" b="1" dirty="0" smtClean="0"/>
              <a:t>Vaccination </a:t>
            </a:r>
            <a:endParaRPr lang="en-US" sz="2400" b="1" dirty="0" smtClean="0"/>
          </a:p>
          <a:p>
            <a:pPr lvl="0"/>
            <a:r>
              <a:rPr lang="en-US" sz="2400" b="1" dirty="0" smtClean="0"/>
              <a:t>Deworming </a:t>
            </a:r>
          </a:p>
          <a:p>
            <a:pPr lvl="0"/>
            <a:r>
              <a:rPr lang="en-US" sz="2400" b="1" dirty="0" smtClean="0"/>
              <a:t>Diagnosis</a:t>
            </a:r>
          </a:p>
          <a:p>
            <a:pPr lvl="0"/>
            <a:r>
              <a:rPr lang="en-US" sz="2400" b="1" dirty="0" smtClean="0"/>
              <a:t>Screening</a:t>
            </a:r>
          </a:p>
          <a:p>
            <a:pPr marL="0" lvl="0" indent="0">
              <a:buNone/>
            </a:pPr>
            <a:endParaRPr lang="en-US" sz="2400" dirty="0"/>
          </a:p>
          <a:p>
            <a:endParaRPr lang="en-US" sz="2400" dirty="0"/>
          </a:p>
          <a:p>
            <a:endParaRPr lang="en-US" dirty="0"/>
          </a:p>
        </p:txBody>
      </p:sp>
    </p:spTree>
    <p:extLst>
      <p:ext uri="{BB962C8B-B14F-4D97-AF65-F5344CB8AC3E}">
        <p14:creationId xmlns:p14="http://schemas.microsoft.com/office/powerpoint/2010/main" val="40890333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127013"/>
          </a:xfrm>
        </p:spPr>
        <p:txBody>
          <a:bodyPr/>
          <a:lstStyle/>
          <a:p>
            <a:r>
              <a:rPr lang="en-GB" dirty="0" smtClean="0"/>
              <a:t>Observations that can be made during school health activity</a:t>
            </a:r>
            <a:endParaRPr lang="en-GB" dirty="0"/>
          </a:p>
        </p:txBody>
      </p:sp>
      <p:sp>
        <p:nvSpPr>
          <p:cNvPr id="3" name="Content Placeholder 2"/>
          <p:cNvSpPr>
            <a:spLocks noGrp="1"/>
          </p:cNvSpPr>
          <p:nvPr>
            <p:ph idx="1"/>
          </p:nvPr>
        </p:nvSpPr>
        <p:spPr>
          <a:xfrm>
            <a:off x="360608" y="1262131"/>
            <a:ext cx="11500833" cy="5331852"/>
          </a:xfrm>
        </p:spPr>
        <p:txBody>
          <a:bodyPr/>
          <a:lstStyle/>
          <a:p>
            <a:r>
              <a:rPr lang="en-GB" dirty="0" smtClean="0"/>
              <a:t>School environment (cleanliness, refuse and waste disposal)</a:t>
            </a:r>
          </a:p>
          <a:p>
            <a:r>
              <a:rPr lang="en-GB" dirty="0" smtClean="0"/>
              <a:t>Classrooms (space occupancy, adequate lighting and ventilation)</a:t>
            </a:r>
          </a:p>
          <a:p>
            <a:r>
              <a:rPr lang="en-GB" dirty="0" smtClean="0"/>
              <a:t>Emergency exits</a:t>
            </a:r>
          </a:p>
          <a:p>
            <a:r>
              <a:rPr lang="en-GB" dirty="0" smtClean="0"/>
              <a:t>Accident prone sites e.g. uncovered pits, uncovered electrical wires etc.</a:t>
            </a:r>
          </a:p>
          <a:p>
            <a:r>
              <a:rPr lang="en-GB" dirty="0" smtClean="0"/>
              <a:t>Water supply (clean, wholesome)</a:t>
            </a:r>
          </a:p>
          <a:p>
            <a:r>
              <a:rPr lang="en-GB" dirty="0" smtClean="0"/>
              <a:t>Physical appearance of the buildings (Cracks, state of repair)</a:t>
            </a:r>
          </a:p>
          <a:p>
            <a:r>
              <a:rPr lang="en-GB" dirty="0" smtClean="0"/>
              <a:t>Adequate toilet facilities (separate from girls and boys).</a:t>
            </a:r>
          </a:p>
          <a:p>
            <a:r>
              <a:rPr lang="en-GB" dirty="0" smtClean="0"/>
              <a:t>Dormitories (Space occupancy, lighting, ventilation, emergency exit)</a:t>
            </a:r>
          </a:p>
        </p:txBody>
      </p:sp>
    </p:spTree>
    <p:extLst>
      <p:ext uri="{BB962C8B-B14F-4D97-AF65-F5344CB8AC3E}">
        <p14:creationId xmlns:p14="http://schemas.microsoft.com/office/powerpoint/2010/main" val="744875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Kitchen (cleanliness, state of the workers-medical certificates, food storage and preparation, occupational hazards)</a:t>
            </a:r>
          </a:p>
          <a:p>
            <a:r>
              <a:rPr lang="en-GB" dirty="0" smtClean="0"/>
              <a:t>Provision for </a:t>
            </a:r>
            <a:r>
              <a:rPr lang="en-GB" smtClean="0"/>
              <a:t>play grounds.</a:t>
            </a:r>
          </a:p>
          <a:p>
            <a:pPr marL="0" indent="0">
              <a:buNone/>
            </a:pPr>
            <a:endParaRPr lang="en-GB"/>
          </a:p>
        </p:txBody>
      </p:sp>
    </p:spTree>
    <p:extLst>
      <p:ext uri="{BB962C8B-B14F-4D97-AF65-F5344CB8AC3E}">
        <p14:creationId xmlns:p14="http://schemas.microsoft.com/office/powerpoint/2010/main" val="2890639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13785"/>
          </a:xfrm>
        </p:spPr>
        <p:txBody>
          <a:bodyPr/>
          <a:lstStyle/>
          <a:p>
            <a:r>
              <a:rPr lang="en-GB" dirty="0"/>
              <a:t>Record </a:t>
            </a:r>
            <a:r>
              <a:rPr lang="en-GB" dirty="0" smtClean="0"/>
              <a:t>Keeping</a:t>
            </a:r>
            <a:endParaRPr lang="en-US" dirty="0"/>
          </a:p>
        </p:txBody>
      </p:sp>
      <p:sp>
        <p:nvSpPr>
          <p:cNvPr id="3" name="Content Placeholder 2"/>
          <p:cNvSpPr>
            <a:spLocks noGrp="1"/>
          </p:cNvSpPr>
          <p:nvPr>
            <p:ph idx="1"/>
          </p:nvPr>
        </p:nvSpPr>
        <p:spPr>
          <a:xfrm>
            <a:off x="378822" y="836022"/>
            <a:ext cx="11482252" cy="5747657"/>
          </a:xfrm>
        </p:spPr>
        <p:txBody>
          <a:bodyPr/>
          <a:lstStyle/>
          <a:p>
            <a:r>
              <a:rPr lang="en-GB" dirty="0" smtClean="0"/>
              <a:t>It </a:t>
            </a:r>
            <a:r>
              <a:rPr lang="en-GB" dirty="0"/>
              <a:t>is important to record every health activity that you undertake. </a:t>
            </a:r>
            <a:br>
              <a:rPr lang="en-GB" dirty="0"/>
            </a:br>
            <a:r>
              <a:rPr lang="en-GB" dirty="0"/>
              <a:t>This applies to school health service activities. These records are used for evaluation.</a:t>
            </a:r>
            <a:endParaRPr lang="en-US" dirty="0"/>
          </a:p>
          <a:p>
            <a:r>
              <a:rPr lang="en-GB" dirty="0"/>
              <a:t> </a:t>
            </a:r>
            <a:r>
              <a:rPr lang="en-GB" dirty="0" smtClean="0"/>
              <a:t>The </a:t>
            </a:r>
            <a:r>
              <a:rPr lang="en-GB" dirty="0"/>
              <a:t>records should reflect:  </a:t>
            </a:r>
            <a:endParaRPr lang="en-US" dirty="0"/>
          </a:p>
          <a:p>
            <a:pPr lvl="0"/>
            <a:r>
              <a:rPr lang="en-GB" dirty="0"/>
              <a:t>The number of schools covered. </a:t>
            </a:r>
            <a:endParaRPr lang="en-US" dirty="0"/>
          </a:p>
          <a:p>
            <a:pPr lvl="0"/>
            <a:r>
              <a:rPr lang="en-GB" dirty="0"/>
              <a:t>The number of pupils treated and types of ailments </a:t>
            </a:r>
            <a:endParaRPr lang="en-US" dirty="0"/>
          </a:p>
          <a:p>
            <a:pPr lvl="0"/>
            <a:r>
              <a:rPr lang="en-GB" dirty="0"/>
              <a:t>The number of pupils referred </a:t>
            </a:r>
            <a:endParaRPr lang="en-US" dirty="0"/>
          </a:p>
          <a:p>
            <a:pPr lvl="0"/>
            <a:r>
              <a:rPr lang="en-GB" dirty="0"/>
              <a:t>Activities carried out </a:t>
            </a:r>
            <a:endParaRPr lang="en-US" dirty="0"/>
          </a:p>
          <a:p>
            <a:pPr lvl="0"/>
            <a:r>
              <a:rPr lang="en-GB" dirty="0"/>
              <a:t>Health messages shared </a:t>
            </a:r>
            <a:endParaRPr lang="en-US" dirty="0"/>
          </a:p>
          <a:p>
            <a:pPr lvl="0"/>
            <a:r>
              <a:rPr lang="en-GB" dirty="0"/>
              <a:t>Information on the environmental health </a:t>
            </a:r>
            <a:endParaRPr lang="en-US" dirty="0"/>
          </a:p>
          <a:p>
            <a:pPr lvl="0"/>
            <a:r>
              <a:rPr lang="en-GB" dirty="0"/>
              <a:t>Effectiveness of the school health services</a:t>
            </a:r>
            <a:endParaRPr lang="en-US" dirty="0"/>
          </a:p>
          <a:p>
            <a:endParaRPr lang="en-US" dirty="0"/>
          </a:p>
        </p:txBody>
      </p:sp>
    </p:spTree>
    <p:extLst>
      <p:ext uri="{BB962C8B-B14F-4D97-AF65-F5344CB8AC3E}">
        <p14:creationId xmlns:p14="http://schemas.microsoft.com/office/powerpoint/2010/main" val="35332846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8191"/>
            <a:ext cx="10058400" cy="640080"/>
          </a:xfrm>
        </p:spPr>
        <p:txBody>
          <a:bodyPr/>
          <a:lstStyle/>
          <a:p>
            <a:r>
              <a:rPr lang="en-GB" dirty="0"/>
              <a:t>Evaluating School Health Services </a:t>
            </a:r>
            <a:endParaRPr lang="en-US" dirty="0"/>
          </a:p>
        </p:txBody>
      </p:sp>
      <p:sp>
        <p:nvSpPr>
          <p:cNvPr id="3" name="Content Placeholder 2"/>
          <p:cNvSpPr>
            <a:spLocks noGrp="1"/>
          </p:cNvSpPr>
          <p:nvPr>
            <p:ph idx="1"/>
          </p:nvPr>
        </p:nvSpPr>
        <p:spPr>
          <a:xfrm>
            <a:off x="465906" y="1005840"/>
            <a:ext cx="11329851" cy="5473337"/>
          </a:xfrm>
        </p:spPr>
        <p:txBody>
          <a:bodyPr/>
          <a:lstStyle/>
          <a:p>
            <a:r>
              <a:rPr lang="en-GB" sz="2800" dirty="0" smtClean="0"/>
              <a:t>When </a:t>
            </a:r>
            <a:r>
              <a:rPr lang="en-GB" sz="2800" dirty="0"/>
              <a:t>you started planning your school health services, you formulated objectives. It is important to find out whether you have achieved them. </a:t>
            </a:r>
            <a:endParaRPr lang="en-GB" sz="2800" dirty="0" smtClean="0"/>
          </a:p>
          <a:p>
            <a:r>
              <a:rPr lang="en-GB" sz="2800" dirty="0" smtClean="0"/>
              <a:t>This </a:t>
            </a:r>
            <a:r>
              <a:rPr lang="en-GB" sz="2800" dirty="0"/>
              <a:t>is where you start when evaluating your school health services. </a:t>
            </a:r>
            <a:endParaRPr lang="en-GB" sz="2800" dirty="0" smtClean="0"/>
          </a:p>
          <a:p>
            <a:r>
              <a:rPr lang="en-GB" sz="2800" dirty="0" smtClean="0"/>
              <a:t>You </a:t>
            </a:r>
            <a:r>
              <a:rPr lang="en-GB" sz="2800" dirty="0"/>
              <a:t>should also ask yourselves the following questions: </a:t>
            </a:r>
            <a:endParaRPr lang="en-US" sz="2800" dirty="0"/>
          </a:p>
          <a:p>
            <a:pPr lvl="0"/>
            <a:r>
              <a:rPr lang="en-GB" sz="2800" dirty="0"/>
              <a:t>Did you follow the work plan? </a:t>
            </a:r>
            <a:endParaRPr lang="en-US" sz="2800" dirty="0"/>
          </a:p>
          <a:p>
            <a:pPr lvl="0"/>
            <a:r>
              <a:rPr lang="en-GB" sz="2800" dirty="0"/>
              <a:t>Were the services geared towards meeting the priority health needs? </a:t>
            </a:r>
            <a:endParaRPr lang="en-US" sz="2800" dirty="0"/>
          </a:p>
          <a:p>
            <a:pPr lvl="0"/>
            <a:r>
              <a:rPr lang="en-GB" sz="2800" dirty="0"/>
              <a:t>Did you carry out all the necessary activities during the school health services?  </a:t>
            </a:r>
            <a:endParaRPr lang="en-US" sz="2800" dirty="0"/>
          </a:p>
          <a:p>
            <a:pPr lvl="0"/>
            <a:r>
              <a:rPr lang="en-GB" sz="2800" dirty="0"/>
              <a:t>How effective were the services you provided</a:t>
            </a:r>
            <a:r>
              <a:rPr lang="en-GB" sz="2800" dirty="0" smtClean="0"/>
              <a:t>?</a:t>
            </a:r>
            <a:endParaRPr lang="en-US" sz="2800" dirty="0"/>
          </a:p>
        </p:txBody>
      </p:sp>
    </p:spTree>
    <p:extLst>
      <p:ext uri="{BB962C8B-B14F-4D97-AF65-F5344CB8AC3E}">
        <p14:creationId xmlns:p14="http://schemas.microsoft.com/office/powerpoint/2010/main" val="32358781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517842"/>
          </a:xfrm>
        </p:spPr>
        <p:txBody>
          <a:bodyPr/>
          <a:lstStyle/>
          <a:p>
            <a:endParaRPr lang="en-US" dirty="0"/>
          </a:p>
        </p:txBody>
      </p:sp>
      <p:sp>
        <p:nvSpPr>
          <p:cNvPr id="3" name="Content Placeholder 2"/>
          <p:cNvSpPr>
            <a:spLocks noGrp="1"/>
          </p:cNvSpPr>
          <p:nvPr>
            <p:ph idx="1"/>
          </p:nvPr>
        </p:nvSpPr>
        <p:spPr>
          <a:xfrm>
            <a:off x="352697" y="640080"/>
            <a:ext cx="11665132" cy="5917474"/>
          </a:xfrm>
        </p:spPr>
        <p:txBody>
          <a:bodyPr/>
          <a:lstStyle/>
          <a:p>
            <a:r>
              <a:rPr lang="en-GB" sz="2800" dirty="0"/>
              <a:t>You can use the following steps to evaluate your school </a:t>
            </a:r>
            <a:br>
              <a:rPr lang="en-GB" sz="2800" dirty="0"/>
            </a:br>
            <a:r>
              <a:rPr lang="en-GB" sz="2800" dirty="0"/>
              <a:t>health services.</a:t>
            </a:r>
            <a:endParaRPr lang="en-US" sz="2800" dirty="0"/>
          </a:p>
          <a:p>
            <a:r>
              <a:rPr lang="en-GB" sz="2800" b="1" dirty="0"/>
              <a:t>Gathering Information</a:t>
            </a:r>
            <a:endParaRPr lang="en-US" sz="2800" dirty="0"/>
          </a:p>
          <a:p>
            <a:r>
              <a:rPr lang="en-GB" sz="2800" dirty="0"/>
              <a:t>This is done using the same sources that you used earlier during planning.</a:t>
            </a:r>
            <a:endParaRPr lang="en-US" sz="2800" dirty="0"/>
          </a:p>
          <a:p>
            <a:r>
              <a:rPr lang="en-GB" sz="2800" b="1" dirty="0"/>
              <a:t>Analysing Information</a:t>
            </a:r>
            <a:endParaRPr lang="en-US" sz="2800" dirty="0"/>
          </a:p>
          <a:p>
            <a:r>
              <a:rPr lang="en-GB" sz="2800" dirty="0"/>
              <a:t>Compare the work actually done with what you had indicated in your work plan. </a:t>
            </a:r>
            <a:endParaRPr lang="en-US" sz="2800" dirty="0"/>
          </a:p>
          <a:p>
            <a:r>
              <a:rPr lang="en-GB" sz="2800" dirty="0"/>
              <a:t>For example,</a:t>
            </a:r>
            <a:endParaRPr lang="en-US" sz="2800" dirty="0"/>
          </a:p>
          <a:p>
            <a:pPr lvl="0"/>
            <a:r>
              <a:rPr lang="en-GB" sz="2800" dirty="0"/>
              <a:t>How many schools were included in your plan and how many actually received the services? </a:t>
            </a:r>
            <a:endParaRPr lang="en-US" sz="2800" dirty="0"/>
          </a:p>
          <a:p>
            <a:pPr lvl="0"/>
            <a:r>
              <a:rPr lang="en-GB" sz="2800" dirty="0"/>
              <a:t>What is causing the difference between planned activities and the actual work done? </a:t>
            </a:r>
            <a:endParaRPr lang="en-US" sz="2800" dirty="0"/>
          </a:p>
        </p:txBody>
      </p:sp>
    </p:spTree>
    <p:extLst>
      <p:ext uri="{BB962C8B-B14F-4D97-AF65-F5344CB8AC3E}">
        <p14:creationId xmlns:p14="http://schemas.microsoft.com/office/powerpoint/2010/main" val="1920858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66036"/>
          </a:xfrm>
        </p:spPr>
        <p:txBody>
          <a:bodyPr/>
          <a:lstStyle/>
          <a:p>
            <a:endParaRPr lang="en-US" dirty="0"/>
          </a:p>
        </p:txBody>
      </p:sp>
      <p:sp>
        <p:nvSpPr>
          <p:cNvPr id="3" name="Content Placeholder 2"/>
          <p:cNvSpPr>
            <a:spLocks noGrp="1"/>
          </p:cNvSpPr>
          <p:nvPr>
            <p:ph idx="1"/>
          </p:nvPr>
        </p:nvSpPr>
        <p:spPr>
          <a:xfrm>
            <a:off x="609600" y="1031966"/>
            <a:ext cx="10972800" cy="5408023"/>
          </a:xfrm>
        </p:spPr>
        <p:txBody>
          <a:bodyPr/>
          <a:lstStyle/>
          <a:p>
            <a:r>
              <a:rPr lang="en-GB" sz="3200" b="1" dirty="0"/>
              <a:t> Identify Areas Needing Improvements</a:t>
            </a:r>
            <a:endParaRPr lang="en-US" sz="3200" dirty="0"/>
          </a:p>
          <a:p>
            <a:r>
              <a:rPr lang="en-GB" sz="3200" dirty="0"/>
              <a:t>You can gather this information from your analysis once you identify the type or nature of improvement needed, you will then need to decide your course of action. </a:t>
            </a:r>
            <a:endParaRPr lang="en-US" sz="3200" dirty="0"/>
          </a:p>
          <a:p>
            <a:r>
              <a:rPr lang="en-GB" sz="3200" dirty="0"/>
              <a:t>It might be that you will need to change the roles </a:t>
            </a:r>
            <a:br>
              <a:rPr lang="en-GB" sz="3200" dirty="0"/>
            </a:br>
            <a:r>
              <a:rPr lang="en-GB" sz="3200" dirty="0"/>
              <a:t>and activities of the team.</a:t>
            </a:r>
            <a:endParaRPr lang="en-US" sz="3200" dirty="0"/>
          </a:p>
          <a:p>
            <a:r>
              <a:rPr lang="en-GB" sz="3200" b="1" dirty="0"/>
              <a:t> Take Corrective Action</a:t>
            </a:r>
            <a:r>
              <a:rPr lang="en-GB" sz="3200" dirty="0"/>
              <a:t> </a:t>
            </a:r>
            <a:endParaRPr lang="en-US" sz="3200" dirty="0"/>
          </a:p>
          <a:p>
            <a:r>
              <a:rPr lang="en-GB" sz="3200" dirty="0"/>
              <a:t>Make a list of things that should be done and then go ahead and do them.</a:t>
            </a:r>
            <a:endParaRPr lang="en-US" sz="3200" dirty="0"/>
          </a:p>
          <a:p>
            <a:pPr marL="0" indent="0">
              <a:buNone/>
            </a:pPr>
            <a:endParaRPr lang="en-US" sz="3200" dirty="0"/>
          </a:p>
        </p:txBody>
      </p:sp>
    </p:spTree>
    <p:extLst>
      <p:ext uri="{BB962C8B-B14F-4D97-AF65-F5344CB8AC3E}">
        <p14:creationId xmlns:p14="http://schemas.microsoft.com/office/powerpoint/2010/main" val="52184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35853"/>
          </a:xfrm>
        </p:spPr>
        <p:txBody>
          <a:bodyPr/>
          <a:lstStyle/>
          <a:p>
            <a:endParaRPr lang="en-GB" dirty="0"/>
          </a:p>
        </p:txBody>
      </p:sp>
      <p:sp>
        <p:nvSpPr>
          <p:cNvPr id="3" name="Content Placeholder 2"/>
          <p:cNvSpPr>
            <a:spLocks noGrp="1"/>
          </p:cNvSpPr>
          <p:nvPr>
            <p:ph idx="1"/>
          </p:nvPr>
        </p:nvSpPr>
        <p:spPr>
          <a:xfrm>
            <a:off x="609600" y="1058091"/>
            <a:ext cx="10937966" cy="5564778"/>
          </a:xfrm>
        </p:spPr>
        <p:txBody>
          <a:bodyPr>
            <a:normAutofit fontScale="92500" lnSpcReduction="10000"/>
          </a:bodyPr>
          <a:lstStyle/>
          <a:p>
            <a:r>
              <a:rPr lang="en-GB" b="1" dirty="0"/>
              <a:t>Organisation of School Health Programmes </a:t>
            </a:r>
            <a:endParaRPr lang="en-GB" dirty="0"/>
          </a:p>
          <a:p>
            <a:r>
              <a:rPr lang="en-GB" dirty="0" smtClean="0"/>
              <a:t>In </a:t>
            </a:r>
            <a:r>
              <a:rPr lang="en-GB" dirty="0"/>
              <a:t>Kenya, it is your responsibility as a community health nurse to design school health programmes. In order to organise a practical school health programme you need to involve the rest of the health team members, the school administration and the community.</a:t>
            </a:r>
          </a:p>
          <a:p>
            <a:r>
              <a:rPr lang="en-GB" b="1" dirty="0"/>
              <a:t>Who are members of school health </a:t>
            </a:r>
            <a:r>
              <a:rPr lang="en-GB" b="1" dirty="0" smtClean="0"/>
              <a:t>committees?</a:t>
            </a:r>
            <a:endParaRPr lang="en-GB" dirty="0"/>
          </a:p>
          <a:p>
            <a:r>
              <a:rPr lang="en-GB" dirty="0" smtClean="0"/>
              <a:t>The </a:t>
            </a:r>
            <a:r>
              <a:rPr lang="en-GB" dirty="0"/>
              <a:t>following are members of the school health team: </a:t>
            </a:r>
          </a:p>
          <a:p>
            <a:pPr lvl="1"/>
            <a:r>
              <a:rPr lang="en-GB" dirty="0"/>
              <a:t>Teachers </a:t>
            </a:r>
          </a:p>
          <a:p>
            <a:pPr lvl="1"/>
            <a:r>
              <a:rPr lang="en-GB" dirty="0"/>
              <a:t>Pupils and students </a:t>
            </a:r>
          </a:p>
          <a:p>
            <a:pPr lvl="1"/>
            <a:r>
              <a:rPr lang="en-GB" dirty="0"/>
              <a:t>Parents </a:t>
            </a:r>
          </a:p>
          <a:p>
            <a:pPr lvl="1"/>
            <a:r>
              <a:rPr lang="en-GB" dirty="0"/>
              <a:t>Community formal and informal leaders </a:t>
            </a:r>
          </a:p>
          <a:p>
            <a:pPr lvl="1"/>
            <a:r>
              <a:rPr lang="en-GB" dirty="0"/>
              <a:t>Community health nurse</a:t>
            </a:r>
          </a:p>
          <a:p>
            <a:endParaRPr lang="en-GB" dirty="0"/>
          </a:p>
        </p:txBody>
      </p:sp>
    </p:spTree>
    <p:extLst>
      <p:ext uri="{BB962C8B-B14F-4D97-AF65-F5344CB8AC3E}">
        <p14:creationId xmlns:p14="http://schemas.microsoft.com/office/powerpoint/2010/main" val="3905542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To organise a good school health programme, you need to do </a:t>
            </a:r>
            <a:r>
              <a:rPr lang="en-GB" b="1" dirty="0" smtClean="0"/>
              <a:t>the </a:t>
            </a:r>
            <a:r>
              <a:rPr lang="en-GB" b="1" dirty="0"/>
              <a:t>following: </a:t>
            </a:r>
          </a:p>
          <a:p>
            <a:pPr lvl="0"/>
            <a:r>
              <a:rPr lang="en-GB" dirty="0"/>
              <a:t>Assess the problems of school children </a:t>
            </a:r>
          </a:p>
          <a:p>
            <a:pPr lvl="0"/>
            <a:r>
              <a:rPr lang="en-GB" dirty="0"/>
              <a:t>Establish practical goals for the school population </a:t>
            </a:r>
          </a:p>
          <a:p>
            <a:pPr lvl="0"/>
            <a:r>
              <a:rPr lang="en-GB" dirty="0"/>
              <a:t>Carry out the needed activities </a:t>
            </a:r>
          </a:p>
          <a:p>
            <a:pPr lvl="0"/>
            <a:r>
              <a:rPr lang="en-GB" dirty="0"/>
              <a:t>Evaluate the process and results of the programs</a:t>
            </a:r>
          </a:p>
          <a:p>
            <a:r>
              <a:rPr lang="en-GB" i="1" dirty="0"/>
              <a:t>The whole idea behind a school health programme, is to ensure that the needs of the school child are met.</a:t>
            </a:r>
          </a:p>
          <a:p>
            <a:endParaRPr lang="en-GB" i="1" dirty="0"/>
          </a:p>
        </p:txBody>
      </p:sp>
    </p:spTree>
    <p:extLst>
      <p:ext uri="{BB962C8B-B14F-4D97-AF65-F5344CB8AC3E}">
        <p14:creationId xmlns:p14="http://schemas.microsoft.com/office/powerpoint/2010/main" val="4204214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609600" y="1719263"/>
            <a:ext cx="10972800" cy="4812166"/>
          </a:xfrm>
        </p:spPr>
        <p:txBody>
          <a:bodyPr>
            <a:normAutofit fontScale="92500" lnSpcReduction="10000"/>
          </a:bodyPr>
          <a:lstStyle/>
          <a:p>
            <a:r>
              <a:rPr lang="en-GB" b="1" dirty="0"/>
              <a:t>What are the needs of the school child?</a:t>
            </a:r>
            <a:endParaRPr lang="en-GB" dirty="0"/>
          </a:p>
          <a:p>
            <a:r>
              <a:rPr lang="en-GB" b="1" dirty="0"/>
              <a:t>A Stable </a:t>
            </a:r>
            <a:r>
              <a:rPr lang="en-GB" b="1" dirty="0" smtClean="0"/>
              <a:t>Home</a:t>
            </a:r>
            <a:endParaRPr lang="en-GB" dirty="0" smtClean="0"/>
          </a:p>
          <a:p>
            <a:r>
              <a:rPr lang="en-GB" dirty="0" smtClean="0"/>
              <a:t>The </a:t>
            </a:r>
            <a:r>
              <a:rPr lang="en-GB" dirty="0"/>
              <a:t>home should provide basic needs especially shelter and security. </a:t>
            </a:r>
          </a:p>
          <a:p>
            <a:r>
              <a:rPr lang="en-GB" b="1" dirty="0"/>
              <a:t>Proper </a:t>
            </a:r>
            <a:r>
              <a:rPr lang="en-GB" b="1" dirty="0" smtClean="0"/>
              <a:t>Nutrition</a:t>
            </a:r>
            <a:endParaRPr lang="en-GB" dirty="0"/>
          </a:p>
          <a:p>
            <a:r>
              <a:rPr lang="en-GB" dirty="0"/>
              <a:t>The child needs to grow well physically and mentally. It is therefore important for the child to take adequate nutrition at least three times a day. The diet should have extra proteins and vitamins to meet there nutritional needs. </a:t>
            </a:r>
            <a:br>
              <a:rPr lang="en-GB" dirty="0"/>
            </a:br>
            <a:r>
              <a:rPr lang="en-GB" dirty="0"/>
              <a:t>This will help the child to cope with demands of school life. The meals may be provided at home, school, or may be packed.</a:t>
            </a:r>
          </a:p>
          <a:p>
            <a:pPr marL="0" indent="0">
              <a:buNone/>
            </a:pPr>
            <a:endParaRPr lang="en-GB" dirty="0"/>
          </a:p>
          <a:p>
            <a:endParaRPr lang="en-GB" dirty="0"/>
          </a:p>
        </p:txBody>
      </p:sp>
    </p:spTree>
    <p:extLst>
      <p:ext uri="{BB962C8B-B14F-4D97-AF65-F5344CB8AC3E}">
        <p14:creationId xmlns:p14="http://schemas.microsoft.com/office/powerpoint/2010/main" val="1940362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52973"/>
          </a:xfrm>
        </p:spPr>
        <p:txBody>
          <a:bodyPr/>
          <a:lstStyle/>
          <a:p>
            <a:endParaRPr lang="en-GB" dirty="0"/>
          </a:p>
        </p:txBody>
      </p:sp>
      <p:sp>
        <p:nvSpPr>
          <p:cNvPr id="3" name="Content Placeholder 2"/>
          <p:cNvSpPr>
            <a:spLocks noGrp="1"/>
          </p:cNvSpPr>
          <p:nvPr>
            <p:ph idx="1"/>
          </p:nvPr>
        </p:nvSpPr>
        <p:spPr>
          <a:xfrm>
            <a:off x="378823" y="875210"/>
            <a:ext cx="11325497" cy="5643155"/>
          </a:xfrm>
        </p:spPr>
        <p:txBody>
          <a:bodyPr>
            <a:normAutofit fontScale="92500" lnSpcReduction="10000"/>
          </a:bodyPr>
          <a:lstStyle/>
          <a:p>
            <a:r>
              <a:rPr lang="en-GB" b="1" dirty="0"/>
              <a:t>Freedom from </a:t>
            </a:r>
            <a:r>
              <a:rPr lang="en-GB" b="1" dirty="0" smtClean="0"/>
              <a:t>Fatigue</a:t>
            </a:r>
          </a:p>
          <a:p>
            <a:r>
              <a:rPr lang="en-GB" dirty="0" smtClean="0"/>
              <a:t>The </a:t>
            </a:r>
            <a:r>
              <a:rPr lang="en-GB" dirty="0"/>
              <a:t>child needs to have enough rest at home from school activities. </a:t>
            </a:r>
            <a:br>
              <a:rPr lang="en-GB" dirty="0"/>
            </a:br>
            <a:r>
              <a:rPr lang="en-GB" dirty="0"/>
              <a:t>The evening meal should be taken early so that the child will have enough sleep and rest</a:t>
            </a:r>
            <a:r>
              <a:rPr lang="en-GB" dirty="0" smtClean="0"/>
              <a:t>.</a:t>
            </a:r>
            <a:r>
              <a:rPr lang="en-GB" b="1" dirty="0"/>
              <a:t> </a:t>
            </a:r>
            <a:endParaRPr lang="en-GB" dirty="0"/>
          </a:p>
          <a:p>
            <a:r>
              <a:rPr lang="en-GB" b="1" dirty="0"/>
              <a:t>Clothing</a:t>
            </a:r>
            <a:br>
              <a:rPr lang="en-GB" b="1" dirty="0"/>
            </a:br>
            <a:r>
              <a:rPr lang="en-GB" dirty="0"/>
              <a:t>This is normally provided as school uniform, which should be clean and tidy. The child needs to wear shoes to prevent injuries and hookworm </a:t>
            </a:r>
            <a:r>
              <a:rPr lang="en-GB" dirty="0" smtClean="0"/>
              <a:t>infestation</a:t>
            </a:r>
            <a:endParaRPr lang="en-GB" dirty="0"/>
          </a:p>
          <a:p>
            <a:r>
              <a:rPr lang="en-GB" b="1" dirty="0"/>
              <a:t>Good Sight, Hearing and Speech</a:t>
            </a:r>
            <a:endParaRPr lang="en-GB" dirty="0"/>
          </a:p>
          <a:p>
            <a:r>
              <a:rPr lang="en-GB" dirty="0" smtClean="0"/>
              <a:t>Defects </a:t>
            </a:r>
            <a:r>
              <a:rPr lang="en-GB" dirty="0"/>
              <a:t>of sight, hearing and speech interfere with the learning process of a child. Early detection of all disabilities and referral to appropriate specialist is a very important activity of a school health programme. </a:t>
            </a:r>
          </a:p>
          <a:p>
            <a:pPr marL="0" indent="0">
              <a:buNone/>
            </a:pPr>
            <a:endParaRPr lang="en-GB" dirty="0"/>
          </a:p>
          <a:p>
            <a:endParaRPr lang="en-GB" dirty="0"/>
          </a:p>
        </p:txBody>
      </p:sp>
    </p:spTree>
    <p:extLst>
      <p:ext uri="{BB962C8B-B14F-4D97-AF65-F5344CB8AC3E}">
        <p14:creationId xmlns:p14="http://schemas.microsoft.com/office/powerpoint/2010/main" val="3854728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74596"/>
          </a:xfrm>
        </p:spPr>
        <p:txBody>
          <a:bodyPr/>
          <a:lstStyle/>
          <a:p>
            <a:endParaRPr lang="en-GB" dirty="0"/>
          </a:p>
        </p:txBody>
      </p:sp>
      <p:sp>
        <p:nvSpPr>
          <p:cNvPr id="3" name="Content Placeholder 2"/>
          <p:cNvSpPr>
            <a:spLocks noGrp="1"/>
          </p:cNvSpPr>
          <p:nvPr>
            <p:ph idx="1"/>
          </p:nvPr>
        </p:nvSpPr>
        <p:spPr>
          <a:xfrm>
            <a:off x="609600" y="796834"/>
            <a:ext cx="10972800" cy="5334091"/>
          </a:xfrm>
        </p:spPr>
        <p:txBody>
          <a:bodyPr>
            <a:normAutofit fontScale="92500" lnSpcReduction="10000"/>
          </a:bodyPr>
          <a:lstStyle/>
          <a:p>
            <a:r>
              <a:rPr lang="en-GB" b="1" dirty="0"/>
              <a:t>Freedom from Infection </a:t>
            </a:r>
            <a:endParaRPr lang="en-GB" dirty="0"/>
          </a:p>
          <a:p>
            <a:r>
              <a:rPr lang="en-GB" dirty="0" smtClean="0"/>
              <a:t>All </a:t>
            </a:r>
            <a:r>
              <a:rPr lang="en-GB" dirty="0"/>
              <a:t>school children should be immunised against childhood diseases. Treatment of common conditions, for example colds, skin rashes, sore throat and cuts should also be given. The treatment could take place in the school clinic or in the local health care facility. </a:t>
            </a:r>
            <a:endParaRPr lang="en-GB" dirty="0" smtClean="0"/>
          </a:p>
          <a:p>
            <a:r>
              <a:rPr lang="en-GB" b="1" dirty="0" smtClean="0"/>
              <a:t>Pure </a:t>
            </a:r>
            <a:r>
              <a:rPr lang="en-GB" b="1" dirty="0"/>
              <a:t>and Safe Water</a:t>
            </a:r>
            <a:endParaRPr lang="en-GB" dirty="0"/>
          </a:p>
          <a:p>
            <a:r>
              <a:rPr lang="en-GB" dirty="0" smtClean="0"/>
              <a:t>This </a:t>
            </a:r>
            <a:r>
              <a:rPr lang="en-GB" dirty="0"/>
              <a:t>should be provided in the school and at home to prevent water related diseases. Adequate sanitation, proper excreta and refuse disposal is important at home and in school.</a:t>
            </a:r>
          </a:p>
          <a:p>
            <a:r>
              <a:rPr lang="en-GB" b="1" dirty="0"/>
              <a:t> </a:t>
            </a:r>
            <a:r>
              <a:rPr lang="en-GB" b="1" dirty="0" smtClean="0"/>
              <a:t>Clean </a:t>
            </a:r>
            <a:r>
              <a:rPr lang="en-GB" b="1" dirty="0"/>
              <a:t>Buildings</a:t>
            </a:r>
            <a:endParaRPr lang="en-GB" dirty="0"/>
          </a:p>
          <a:p>
            <a:r>
              <a:rPr lang="en-GB" dirty="0" smtClean="0"/>
              <a:t>The </a:t>
            </a:r>
            <a:r>
              <a:rPr lang="en-GB" dirty="0"/>
              <a:t>home and school environment should be kept clean.</a:t>
            </a:r>
          </a:p>
          <a:p>
            <a:endParaRPr lang="en-GB" dirty="0"/>
          </a:p>
        </p:txBody>
      </p:sp>
    </p:spTree>
    <p:extLst>
      <p:ext uri="{BB962C8B-B14F-4D97-AF65-F5344CB8AC3E}">
        <p14:creationId xmlns:p14="http://schemas.microsoft.com/office/powerpoint/2010/main" val="3680713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570093"/>
          </a:xfrm>
        </p:spPr>
        <p:txBody>
          <a:bodyPr/>
          <a:lstStyle/>
          <a:p>
            <a:endParaRPr lang="en-GB" dirty="0"/>
          </a:p>
        </p:txBody>
      </p:sp>
      <p:sp>
        <p:nvSpPr>
          <p:cNvPr id="3" name="Content Placeholder 2"/>
          <p:cNvSpPr>
            <a:spLocks noGrp="1"/>
          </p:cNvSpPr>
          <p:nvPr>
            <p:ph idx="1"/>
          </p:nvPr>
        </p:nvSpPr>
        <p:spPr>
          <a:xfrm>
            <a:off x="609600" y="1058091"/>
            <a:ext cx="11094720" cy="5603966"/>
          </a:xfrm>
        </p:spPr>
        <p:txBody>
          <a:bodyPr>
            <a:normAutofit fontScale="92500" lnSpcReduction="10000"/>
          </a:bodyPr>
          <a:lstStyle/>
          <a:p>
            <a:r>
              <a:rPr lang="en-GB" dirty="0"/>
              <a:t>The health programmes aim at: </a:t>
            </a:r>
          </a:p>
          <a:p>
            <a:pPr marL="514350" lvl="0" indent="-514350">
              <a:buFont typeface="+mj-lt"/>
              <a:buAutoNum type="arabicPeriod"/>
            </a:pPr>
            <a:r>
              <a:rPr lang="en-GB" dirty="0"/>
              <a:t>Promoting and maintaining the health of the school children. </a:t>
            </a:r>
          </a:p>
          <a:p>
            <a:pPr marL="514350" lvl="0" indent="-514350">
              <a:buFont typeface="+mj-lt"/>
              <a:buAutoNum type="arabicPeriod"/>
            </a:pPr>
            <a:r>
              <a:rPr lang="en-GB" dirty="0"/>
              <a:t>Promoting positive health behaviour among staff </a:t>
            </a:r>
            <a:br>
              <a:rPr lang="en-GB" dirty="0"/>
            </a:br>
            <a:r>
              <a:rPr lang="en-GB" dirty="0"/>
              <a:t>and students. </a:t>
            </a:r>
          </a:p>
          <a:p>
            <a:pPr marL="514350" lvl="0" indent="-514350">
              <a:buFont typeface="+mj-lt"/>
              <a:buAutoNum type="arabicPeriod"/>
            </a:pPr>
            <a:r>
              <a:rPr lang="en-GB" dirty="0"/>
              <a:t>Bringing up citizens who understand basic good </a:t>
            </a:r>
            <a:br>
              <a:rPr lang="en-GB" dirty="0"/>
            </a:br>
            <a:r>
              <a:rPr lang="en-GB" dirty="0"/>
              <a:t>health habits. </a:t>
            </a:r>
          </a:p>
          <a:p>
            <a:pPr marL="514350" lvl="0" indent="-514350">
              <a:buFont typeface="+mj-lt"/>
              <a:buAutoNum type="arabicPeriod"/>
            </a:pPr>
            <a:r>
              <a:rPr lang="en-GB" dirty="0"/>
              <a:t>Ensuring general community health by using the child as a channel for health messages to the family. </a:t>
            </a:r>
          </a:p>
          <a:p>
            <a:pPr marL="514350" lvl="0" indent="-514350">
              <a:buFont typeface="+mj-lt"/>
              <a:buAutoNum type="arabicPeriod"/>
            </a:pPr>
            <a:r>
              <a:rPr lang="en-GB" dirty="0"/>
              <a:t>Improving the physical and social environment of the school. </a:t>
            </a:r>
          </a:p>
          <a:p>
            <a:pPr marL="514350" lvl="0" indent="-514350">
              <a:buFont typeface="+mj-lt"/>
              <a:buAutoNum type="arabicPeriod"/>
            </a:pPr>
            <a:r>
              <a:rPr lang="en-GB" dirty="0"/>
              <a:t>Providing the following aspects of prevention of disease; Primary prevention, for example eating diets rich in vitamins A and C, iron and protein; Secondary prevention, that is, early diagnosis and treatment; Tertiary prevention which includes rehabilitation</a:t>
            </a:r>
            <a:r>
              <a:rPr lang="en-GB" dirty="0" smtClean="0"/>
              <a:t>.</a:t>
            </a:r>
            <a:endParaRPr lang="en-GB" dirty="0"/>
          </a:p>
        </p:txBody>
      </p:sp>
    </p:spTree>
    <p:extLst>
      <p:ext uri="{BB962C8B-B14F-4D97-AF65-F5344CB8AC3E}">
        <p14:creationId xmlns:p14="http://schemas.microsoft.com/office/powerpoint/2010/main" val="25332435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48916"/>
          </a:xfrm>
        </p:spPr>
        <p:txBody>
          <a:bodyPr/>
          <a:lstStyle/>
          <a:p>
            <a:r>
              <a:rPr lang="en-GB" dirty="0"/>
              <a:t>Objectives of School Health </a:t>
            </a:r>
          </a:p>
        </p:txBody>
      </p:sp>
      <p:sp>
        <p:nvSpPr>
          <p:cNvPr id="3" name="Content Placeholder 2"/>
          <p:cNvSpPr>
            <a:spLocks noGrp="1"/>
          </p:cNvSpPr>
          <p:nvPr>
            <p:ph idx="1"/>
          </p:nvPr>
        </p:nvSpPr>
        <p:spPr>
          <a:xfrm>
            <a:off x="609600" y="1071154"/>
            <a:ext cx="10972800" cy="5525589"/>
          </a:xfrm>
        </p:spPr>
        <p:txBody>
          <a:bodyPr>
            <a:normAutofit fontScale="85000" lnSpcReduction="20000"/>
          </a:bodyPr>
          <a:lstStyle/>
          <a:p>
            <a:r>
              <a:rPr lang="en-GB" dirty="0" smtClean="0"/>
              <a:t>The </a:t>
            </a:r>
            <a:r>
              <a:rPr lang="en-GB" dirty="0"/>
              <a:t>following activities are undertaken to achieve the objectives of the school health programme: </a:t>
            </a:r>
          </a:p>
          <a:p>
            <a:pPr lvl="0"/>
            <a:r>
              <a:rPr lang="en-GB" dirty="0"/>
              <a:t>Carrying out observation, screening, physical examination and epidemiological investigations. </a:t>
            </a:r>
          </a:p>
          <a:p>
            <a:pPr lvl="0"/>
            <a:r>
              <a:rPr lang="en-GB" dirty="0"/>
              <a:t>Rendering emergency services and care of a</a:t>
            </a:r>
            <a:br>
              <a:rPr lang="en-GB" dirty="0"/>
            </a:br>
            <a:r>
              <a:rPr lang="en-GB" dirty="0"/>
              <a:t>continuing illness. </a:t>
            </a:r>
          </a:p>
          <a:p>
            <a:pPr lvl="0"/>
            <a:r>
              <a:rPr lang="en-GB" dirty="0"/>
              <a:t>Counselling or arranging for counselling of pupils, teachers and other persons in the school population. </a:t>
            </a:r>
          </a:p>
          <a:p>
            <a:pPr lvl="0"/>
            <a:r>
              <a:rPr lang="en-GB" dirty="0"/>
              <a:t>Involving parents, pupils and teachers in planning and conducting health care activities. </a:t>
            </a:r>
          </a:p>
          <a:p>
            <a:pPr lvl="0"/>
            <a:r>
              <a:rPr lang="en-GB" dirty="0"/>
              <a:t>Contributing to the development of a curriculum in health related matters, through clubs such as, biology, mathematics, scout association, Red Cross, social clubs and home science. </a:t>
            </a:r>
          </a:p>
          <a:p>
            <a:pPr lvl="0"/>
            <a:r>
              <a:rPr lang="en-GB" dirty="0"/>
              <a:t>Consultation with teachers and other personnel. </a:t>
            </a:r>
          </a:p>
          <a:p>
            <a:pPr lvl="0"/>
            <a:r>
              <a:rPr lang="en-GB" dirty="0"/>
              <a:t>Referral for specialised/continued care</a:t>
            </a:r>
            <a:r>
              <a:rPr lang="en-GB" dirty="0" smtClean="0"/>
              <a:t>.</a:t>
            </a:r>
            <a:r>
              <a:rPr lang="en-GB" b="1" dirty="0"/>
              <a:t> </a:t>
            </a:r>
            <a:endParaRPr lang="en-GB" dirty="0"/>
          </a:p>
          <a:p>
            <a:endParaRPr lang="en-GB" dirty="0"/>
          </a:p>
        </p:txBody>
      </p:sp>
    </p:spTree>
    <p:extLst>
      <p:ext uri="{BB962C8B-B14F-4D97-AF65-F5344CB8AC3E}">
        <p14:creationId xmlns:p14="http://schemas.microsoft.com/office/powerpoint/2010/main" val="256335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1318</TotalTime>
  <Words>787</Words>
  <Application>Microsoft Office PowerPoint</Application>
  <PresentationFormat>Widescreen</PresentationFormat>
  <Paragraphs>160</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Wingdings</vt:lpstr>
      <vt:lpstr>Network</vt:lpstr>
      <vt:lpstr>SCHOOL HEALTH PROGRAMME</vt:lpstr>
      <vt:lpstr>OBJECTIVES</vt:lpstr>
      <vt:lpstr>PowerPoint Presentation</vt:lpstr>
      <vt:lpstr>PowerPoint Presentation</vt:lpstr>
      <vt:lpstr>PowerPoint Presentation</vt:lpstr>
      <vt:lpstr>PowerPoint Presentation</vt:lpstr>
      <vt:lpstr>PowerPoint Presentation</vt:lpstr>
      <vt:lpstr>PowerPoint Presentation</vt:lpstr>
      <vt:lpstr>Objectives of School Health </vt:lpstr>
      <vt:lpstr>Planning and Implementation of School Health Services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Implementing School Health Services</vt:lpstr>
      <vt:lpstr>Activities Carried out During School Health Services</vt:lpstr>
      <vt:lpstr>PowerPoint Presentation</vt:lpstr>
      <vt:lpstr>PowerPoint Presentation</vt:lpstr>
      <vt:lpstr>Observations that can be made during school health activity</vt:lpstr>
      <vt:lpstr>PowerPoint Presentation</vt:lpstr>
      <vt:lpstr>Record Keeping</vt:lpstr>
      <vt:lpstr>Evaluating School Health Services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KWASI</dc:creator>
  <cp:lastModifiedBy>KWASI</cp:lastModifiedBy>
  <cp:revision>22</cp:revision>
  <dcterms:created xsi:type="dcterms:W3CDTF">2018-02-06T02:23:12Z</dcterms:created>
  <dcterms:modified xsi:type="dcterms:W3CDTF">2019-11-05T03:39:31Z</dcterms:modified>
</cp:coreProperties>
</file>