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88" r:id="rId9"/>
    <p:sldId id="263" r:id="rId10"/>
    <p:sldId id="264" r:id="rId11"/>
    <p:sldId id="326" r:id="rId12"/>
    <p:sldId id="327" r:id="rId13"/>
    <p:sldId id="265" r:id="rId14"/>
    <p:sldId id="266" r:id="rId15"/>
    <p:sldId id="273" r:id="rId16"/>
    <p:sldId id="267" r:id="rId17"/>
    <p:sldId id="289" r:id="rId18"/>
    <p:sldId id="335" r:id="rId19"/>
    <p:sldId id="272" r:id="rId20"/>
    <p:sldId id="268" r:id="rId21"/>
    <p:sldId id="269" r:id="rId22"/>
    <p:sldId id="270" r:id="rId23"/>
    <p:sldId id="271" r:id="rId24"/>
    <p:sldId id="274" r:id="rId25"/>
    <p:sldId id="290" r:id="rId26"/>
    <p:sldId id="275" r:id="rId27"/>
    <p:sldId id="276" r:id="rId28"/>
    <p:sldId id="277" r:id="rId29"/>
    <p:sldId id="278" r:id="rId30"/>
    <p:sldId id="279" r:id="rId31"/>
    <p:sldId id="280" r:id="rId32"/>
    <p:sldId id="281" r:id="rId33"/>
    <p:sldId id="282" r:id="rId34"/>
    <p:sldId id="283" r:id="rId35"/>
    <p:sldId id="284" r:id="rId36"/>
    <p:sldId id="285" r:id="rId37"/>
    <p:sldId id="287" r:id="rId38"/>
    <p:sldId id="286" r:id="rId39"/>
    <p:sldId id="291" r:id="rId40"/>
    <p:sldId id="331" r:id="rId41"/>
    <p:sldId id="292" r:id="rId42"/>
    <p:sldId id="293" r:id="rId43"/>
    <p:sldId id="294" r:id="rId44"/>
    <p:sldId id="295" r:id="rId45"/>
    <p:sldId id="298" r:id="rId46"/>
    <p:sldId id="332" r:id="rId47"/>
    <p:sldId id="345" r:id="rId48"/>
    <p:sldId id="296" r:id="rId49"/>
    <p:sldId id="297" r:id="rId50"/>
    <p:sldId id="299" r:id="rId51"/>
    <p:sldId id="300" r:id="rId52"/>
    <p:sldId id="301" r:id="rId53"/>
    <p:sldId id="302" r:id="rId54"/>
    <p:sldId id="337" r:id="rId55"/>
    <p:sldId id="342" r:id="rId56"/>
    <p:sldId id="343" r:id="rId57"/>
    <p:sldId id="303" r:id="rId58"/>
    <p:sldId id="304" r:id="rId59"/>
    <p:sldId id="305" r:id="rId60"/>
    <p:sldId id="306" r:id="rId61"/>
    <p:sldId id="336" r:id="rId62"/>
    <p:sldId id="338" r:id="rId63"/>
    <p:sldId id="339" r:id="rId64"/>
    <p:sldId id="307" r:id="rId65"/>
    <p:sldId id="308" r:id="rId66"/>
    <p:sldId id="341" r:id="rId67"/>
    <p:sldId id="340" r:id="rId68"/>
    <p:sldId id="309" r:id="rId69"/>
    <p:sldId id="314" r:id="rId70"/>
    <p:sldId id="328" r:id="rId71"/>
    <p:sldId id="329" r:id="rId72"/>
    <p:sldId id="330" r:id="rId73"/>
    <p:sldId id="310" r:id="rId74"/>
    <p:sldId id="311" r:id="rId75"/>
    <p:sldId id="312" r:id="rId76"/>
    <p:sldId id="313" r:id="rId77"/>
    <p:sldId id="315" r:id="rId78"/>
    <p:sldId id="316" r:id="rId79"/>
    <p:sldId id="317" r:id="rId80"/>
    <p:sldId id="318" r:id="rId81"/>
    <p:sldId id="333" r:id="rId82"/>
    <p:sldId id="319" r:id="rId83"/>
    <p:sldId id="320" r:id="rId84"/>
    <p:sldId id="321" r:id="rId85"/>
    <p:sldId id="322" r:id="rId86"/>
    <p:sldId id="323" r:id="rId87"/>
    <p:sldId id="324" r:id="rId88"/>
    <p:sldId id="346" r:id="rId89"/>
    <p:sldId id="325" r:id="rId90"/>
    <p:sldId id="347" r:id="rId91"/>
    <p:sldId id="348" r:id="rId92"/>
    <p:sldId id="349"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29A16-165A-4847-97BC-8AB5F802DC13}"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F78D8-71FD-4531-BADA-12A498A604D5}" type="slidenum">
              <a:rPr lang="en-US" smtClean="0"/>
              <a:t>‹#›</a:t>
            </a:fld>
            <a:endParaRPr lang="en-US"/>
          </a:p>
        </p:txBody>
      </p:sp>
    </p:spTree>
    <p:extLst>
      <p:ext uri="{BB962C8B-B14F-4D97-AF65-F5344CB8AC3E}">
        <p14:creationId xmlns:p14="http://schemas.microsoft.com/office/powerpoint/2010/main" val="3572699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B9B6892-6CEC-4231-95FA-DA851D1EAAF0}" type="slidenum">
              <a:rPr lang="en-US" altLang="en-US" sz="1200" smtClean="0"/>
              <a:pPr/>
              <a:t>40</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52296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15F321B-3ADA-4ABC-A3C2-6FC36F6C4FAF}" type="slidenum">
              <a:rPr lang="en-US" altLang="en-US" sz="1200" smtClean="0"/>
              <a:pPr/>
              <a:t>46</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10228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6F73A26-00AD-414B-9046-FCB1261FEC2A}" type="slidenum">
              <a:rPr lang="en-US" altLang="en-US" sz="1200" smtClean="0"/>
              <a:pPr/>
              <a:t>70</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112632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1A7FCE7-8A38-4DD1-81A7-FCA1F53B74F1}" type="slidenum">
              <a:rPr lang="en-US" altLang="en-US" sz="1200" smtClean="0"/>
              <a:pPr/>
              <a:t>71</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40858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EA46273E-A954-4A2D-B0E3-17B03A04AFC3}" type="slidenum">
              <a:rPr lang="en-US" altLang="en-US" sz="1200" smtClean="0"/>
              <a:pPr/>
              <a:t>72</a:t>
            </a:fld>
            <a:endParaRPr lang="en-US" alt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50482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12/5/2019</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12/5/2019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12/5/2019</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217" y="2588342"/>
            <a:ext cx="11471565" cy="1317369"/>
          </a:xfrm>
        </p:spPr>
        <p:txBody>
          <a:bodyPr>
            <a:normAutofit fontScale="90000"/>
          </a:bodyPr>
          <a:lstStyle/>
          <a:p>
            <a:r>
              <a:rPr lang="en-US" b="1" dirty="0" smtClean="0"/>
              <a:t>Sexually transmitted  INFECTIONS (</a:t>
            </a:r>
            <a:r>
              <a:rPr lang="en-US" b="1" dirty="0" err="1" smtClean="0"/>
              <a:t>sti</a:t>
            </a:r>
            <a:r>
              <a:rPr lang="en-US" b="1" dirty="0" smtClean="0"/>
              <a:t>)</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September 2017 Class </a:t>
            </a:r>
            <a:endParaRPr lang="en-US" dirty="0"/>
          </a:p>
        </p:txBody>
      </p:sp>
    </p:spTree>
    <p:extLst>
      <p:ext uri="{BB962C8B-B14F-4D97-AF65-F5344CB8AC3E}">
        <p14:creationId xmlns:p14="http://schemas.microsoft.com/office/powerpoint/2010/main" val="4187739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Vaginal Discharges </a:t>
            </a:r>
            <a:endParaRPr lang="en-US" dirty="0"/>
          </a:p>
        </p:txBody>
      </p:sp>
      <p:sp>
        <p:nvSpPr>
          <p:cNvPr id="3" name="Content Placeholder 2"/>
          <p:cNvSpPr>
            <a:spLocks noGrp="1"/>
          </p:cNvSpPr>
          <p:nvPr>
            <p:ph idx="1"/>
          </p:nvPr>
        </p:nvSpPr>
        <p:spPr>
          <a:xfrm>
            <a:off x="1202919" y="2011680"/>
            <a:ext cx="9784080" cy="4374372"/>
          </a:xfrm>
        </p:spPr>
        <p:txBody>
          <a:bodyPr>
            <a:normAutofit/>
          </a:bodyPr>
          <a:lstStyle/>
          <a:p>
            <a:r>
              <a:rPr lang="en-US" sz="2400" b="1" dirty="0"/>
              <a:t>Vaginitis refers to inflammation of the vaginal wall, which could be caused by fungus candida </a:t>
            </a:r>
            <a:r>
              <a:rPr lang="en-US" sz="2400" b="1" dirty="0" err="1" smtClean="0"/>
              <a:t>albicans</a:t>
            </a:r>
            <a:endParaRPr lang="en-US" sz="2400" b="1" dirty="0" smtClean="0"/>
          </a:p>
          <a:p>
            <a:r>
              <a:rPr lang="en-US" sz="2400" b="1" dirty="0"/>
              <a:t>Factors that make candida </a:t>
            </a:r>
            <a:r>
              <a:rPr lang="en-US" sz="2400" b="1" dirty="0" err="1"/>
              <a:t>albicans</a:t>
            </a:r>
            <a:r>
              <a:rPr lang="en-US" sz="2400" b="1" dirty="0"/>
              <a:t> overgrow include pregnancy, diabetes, lowered immunity of the </a:t>
            </a:r>
            <a:r>
              <a:rPr lang="en-US" sz="2400" b="1" dirty="0" smtClean="0"/>
              <a:t>individual</a:t>
            </a:r>
            <a:r>
              <a:rPr lang="en-US" sz="2400" b="1" dirty="0"/>
              <a:t>, or if the patient is on antibiotic or corticosteroids </a:t>
            </a:r>
            <a:r>
              <a:rPr lang="en-US" sz="2400" b="1" dirty="0" smtClean="0"/>
              <a:t>therapy</a:t>
            </a:r>
          </a:p>
          <a:p>
            <a:r>
              <a:rPr lang="en-US" sz="2400" b="1" dirty="0"/>
              <a:t>Vaginitis can be caused by a protozoa trichomonas </a:t>
            </a:r>
            <a:r>
              <a:rPr lang="en-US" sz="2400" b="1" dirty="0" err="1"/>
              <a:t>vaginalis</a:t>
            </a:r>
            <a:r>
              <a:rPr lang="en-US" sz="2400" b="1" dirty="0"/>
              <a:t> (</a:t>
            </a:r>
            <a:r>
              <a:rPr lang="en-US" sz="2400" b="1" dirty="0" err="1"/>
              <a:t>trichomoniasis</a:t>
            </a:r>
            <a:r>
              <a:rPr lang="en-US" sz="2400" b="1" dirty="0"/>
              <a:t>) or overgrowth of several species of bacteria including </a:t>
            </a:r>
            <a:r>
              <a:rPr lang="en-US" sz="2400" b="1" dirty="0" err="1"/>
              <a:t>gardnerella</a:t>
            </a:r>
            <a:r>
              <a:rPr lang="en-US" sz="2400" b="1" dirty="0"/>
              <a:t> </a:t>
            </a:r>
            <a:r>
              <a:rPr lang="en-US" sz="2400" b="1" dirty="0" err="1"/>
              <a:t>vaginalis</a:t>
            </a:r>
            <a:r>
              <a:rPr lang="en-US" sz="2400" b="1" dirty="0"/>
              <a:t> or anaerobic bacteria. </a:t>
            </a:r>
          </a:p>
          <a:p>
            <a:r>
              <a:rPr lang="en-US" sz="2400" b="1" dirty="0"/>
              <a:t>The other cause of vaginal discharge is cervicitis. This is an infection of the cervix caused by </a:t>
            </a:r>
            <a:r>
              <a:rPr lang="en-US" sz="2400" b="1" dirty="0" err="1"/>
              <a:t>neisseria</a:t>
            </a:r>
            <a:r>
              <a:rPr lang="en-US" sz="2400" b="1" dirty="0"/>
              <a:t> </a:t>
            </a:r>
            <a:r>
              <a:rPr lang="en-US" sz="2400" b="1" dirty="0" err="1"/>
              <a:t>gonorrhoea</a:t>
            </a:r>
            <a:r>
              <a:rPr lang="en-US" sz="2400" b="1" dirty="0"/>
              <a:t> (</a:t>
            </a:r>
            <a:r>
              <a:rPr lang="en-US" sz="2400" b="1" dirty="0" err="1"/>
              <a:t>gonorrhoea</a:t>
            </a:r>
            <a:r>
              <a:rPr lang="en-US" sz="2400" b="1" dirty="0"/>
              <a:t>) or chlamydia trachomatis (chlamydia).</a:t>
            </a:r>
          </a:p>
          <a:p>
            <a:endParaRPr lang="en-US" dirty="0" smtClean="0"/>
          </a:p>
          <a:p>
            <a:endParaRPr lang="en-US" dirty="0"/>
          </a:p>
        </p:txBody>
      </p:sp>
    </p:spTree>
    <p:extLst>
      <p:ext uri="{BB962C8B-B14F-4D97-AF65-F5344CB8AC3E}">
        <p14:creationId xmlns:p14="http://schemas.microsoft.com/office/powerpoint/2010/main" val="71405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25026DBB-D586-4C75-9362-5249109E60A2}" type="slidenum">
              <a:rPr lang="en-US" altLang="en-US" sz="1000">
                <a:solidFill>
                  <a:schemeClr val="bg1"/>
                </a:solidFill>
              </a:rPr>
              <a:pPr>
                <a:spcBef>
                  <a:spcPct val="0"/>
                </a:spcBef>
                <a:spcAft>
                  <a:spcPct val="0"/>
                </a:spcAft>
                <a:buFontTx/>
                <a:buNone/>
              </a:pPr>
              <a:t>11</a:t>
            </a:fld>
            <a:endParaRPr lang="en-US" altLang="en-US" sz="1000">
              <a:solidFill>
                <a:schemeClr val="bg1"/>
              </a:solidFill>
            </a:endParaRPr>
          </a:p>
        </p:txBody>
      </p:sp>
      <p:pic>
        <p:nvPicPr>
          <p:cNvPr id="17411" name="Picture 2" descr="f1244"/>
          <p:cNvPicPr>
            <a:picLocks noChangeAspect="1" noChangeArrowheads="1"/>
          </p:cNvPicPr>
          <p:nvPr/>
        </p:nvPicPr>
        <p:blipFill>
          <a:blip r:embed="rId2">
            <a:extLst>
              <a:ext uri="{28A0092B-C50C-407E-A947-70E740481C1C}">
                <a14:useLocalDpi xmlns:a14="http://schemas.microsoft.com/office/drawing/2010/main" val="0"/>
              </a:ext>
            </a:extLst>
          </a:blip>
          <a:srcRect l="5501" t="2338" r="50946" b="55339"/>
          <a:stretch>
            <a:fillRect/>
          </a:stretch>
        </p:blipFill>
        <p:spPr bwMode="auto">
          <a:xfrm>
            <a:off x="2441575" y="498475"/>
            <a:ext cx="2624496" cy="25080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3"/>
          <p:cNvSpPr txBox="1">
            <a:spLocks noChangeArrowheads="1"/>
          </p:cNvSpPr>
          <p:nvPr/>
        </p:nvSpPr>
        <p:spPr bwMode="auto">
          <a:xfrm>
            <a:off x="5308600" y="914401"/>
            <a:ext cx="4902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spcAft>
                <a:spcPct val="0"/>
              </a:spcAft>
              <a:buFontTx/>
              <a:buNone/>
            </a:pPr>
            <a:r>
              <a:rPr lang="en-US" altLang="en-US" dirty="0"/>
              <a:t>Multiple red spots (“strawberry cervix”) typical of </a:t>
            </a:r>
            <a:r>
              <a:rPr lang="en-US" altLang="en-US" i="1" dirty="0"/>
              <a:t>Trichomonas </a:t>
            </a:r>
            <a:r>
              <a:rPr lang="en-US" altLang="en-US" dirty="0"/>
              <a:t>cervicitis.</a:t>
            </a:r>
          </a:p>
        </p:txBody>
      </p:sp>
      <p:pic>
        <p:nvPicPr>
          <p:cNvPr id="17413" name="Picture 4" descr="f1244"/>
          <p:cNvPicPr>
            <a:picLocks noChangeAspect="1" noChangeArrowheads="1"/>
          </p:cNvPicPr>
          <p:nvPr/>
        </p:nvPicPr>
        <p:blipFill>
          <a:blip r:embed="rId2">
            <a:extLst>
              <a:ext uri="{28A0092B-C50C-407E-A947-70E740481C1C}">
                <a14:useLocalDpi xmlns:a14="http://schemas.microsoft.com/office/drawing/2010/main" val="0"/>
              </a:ext>
            </a:extLst>
          </a:blip>
          <a:srcRect l="5238" t="50014" r="51077" b="7794"/>
          <a:stretch>
            <a:fillRect/>
          </a:stretch>
        </p:blipFill>
        <p:spPr bwMode="auto">
          <a:xfrm>
            <a:off x="2438399" y="3245644"/>
            <a:ext cx="2627671" cy="25455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5"/>
          <p:cNvSpPr txBox="1">
            <a:spLocks noChangeArrowheads="1"/>
          </p:cNvSpPr>
          <p:nvPr/>
        </p:nvSpPr>
        <p:spPr bwMode="auto">
          <a:xfrm>
            <a:off x="5257800" y="4114801"/>
            <a:ext cx="4876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spcAft>
                <a:spcPct val="0"/>
              </a:spcAft>
              <a:buFontTx/>
              <a:buNone/>
            </a:pPr>
            <a:r>
              <a:rPr lang="en-US" altLang="en-US"/>
              <a:t>After application of Lugol’s iodine, the cervix has a “leopard skin” appearance.</a:t>
            </a:r>
          </a:p>
        </p:txBody>
      </p:sp>
    </p:spTree>
    <p:extLst>
      <p:ext uri="{BB962C8B-B14F-4D97-AF65-F5344CB8AC3E}">
        <p14:creationId xmlns:p14="http://schemas.microsoft.com/office/powerpoint/2010/main" val="2776747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9DD93D4F-1C28-4B29-88FC-D21B8476980E}" type="slidenum">
              <a:rPr lang="en-US" altLang="en-US" sz="1000">
                <a:solidFill>
                  <a:schemeClr val="bg1"/>
                </a:solidFill>
              </a:rPr>
              <a:pPr>
                <a:spcBef>
                  <a:spcPct val="0"/>
                </a:spcBef>
                <a:spcAft>
                  <a:spcPct val="0"/>
                </a:spcAft>
                <a:buFontTx/>
                <a:buNone/>
              </a:pPr>
              <a:t>12</a:t>
            </a:fld>
            <a:endParaRPr lang="en-US" altLang="en-US" sz="1000">
              <a:solidFill>
                <a:schemeClr val="bg1"/>
              </a:solidFill>
            </a:endParaRPr>
          </a:p>
        </p:txBody>
      </p:sp>
      <p:sp>
        <p:nvSpPr>
          <p:cNvPr id="29699" name="Rectangle 2"/>
          <p:cNvSpPr>
            <a:spLocks noGrp="1" noChangeArrowheads="1"/>
          </p:cNvSpPr>
          <p:nvPr>
            <p:ph type="title"/>
          </p:nvPr>
        </p:nvSpPr>
        <p:spPr>
          <a:xfrm>
            <a:off x="1981200" y="228600"/>
            <a:ext cx="7924800" cy="609600"/>
          </a:xfrm>
        </p:spPr>
        <p:txBody>
          <a:bodyPr/>
          <a:lstStyle/>
          <a:p>
            <a:pPr algn="l"/>
            <a:r>
              <a:rPr lang="en-US" altLang="en-US" sz="3200"/>
              <a:t>Cervicitis—Chlamydia or Gonorrhea</a:t>
            </a:r>
          </a:p>
        </p:txBody>
      </p:sp>
      <p:sp>
        <p:nvSpPr>
          <p:cNvPr id="29700" name="Text Box 5"/>
          <p:cNvSpPr txBox="1">
            <a:spLocks noChangeArrowheads="1"/>
          </p:cNvSpPr>
          <p:nvPr/>
        </p:nvSpPr>
        <p:spPr bwMode="auto">
          <a:xfrm>
            <a:off x="1752600" y="2362200"/>
            <a:ext cx="1981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r>
              <a:rPr lang="en-US" altLang="en-US" sz="2400"/>
              <a:t>Note mucosal </a:t>
            </a:r>
          </a:p>
          <a:p>
            <a:pPr>
              <a:spcBef>
                <a:spcPct val="0"/>
              </a:spcBef>
              <a:spcAft>
                <a:spcPct val="0"/>
              </a:spcAft>
              <a:buFontTx/>
              <a:buNone/>
            </a:pPr>
            <a:r>
              <a:rPr lang="en-US" altLang="en-US" sz="2400"/>
              <a:t>bleeding where</a:t>
            </a:r>
          </a:p>
          <a:p>
            <a:pPr>
              <a:spcBef>
                <a:spcPct val="0"/>
              </a:spcBef>
              <a:spcAft>
                <a:spcPct val="0"/>
              </a:spcAft>
              <a:buFontTx/>
              <a:buNone/>
            </a:pPr>
            <a:r>
              <a:rPr lang="en-US" altLang="en-US" sz="2400"/>
              <a:t>purulent discharge </a:t>
            </a:r>
          </a:p>
          <a:p>
            <a:pPr>
              <a:spcBef>
                <a:spcPct val="0"/>
              </a:spcBef>
              <a:spcAft>
                <a:spcPct val="0"/>
              </a:spcAft>
              <a:buFontTx/>
              <a:buNone/>
            </a:pPr>
            <a:r>
              <a:rPr lang="en-US" altLang="en-US" sz="2400"/>
              <a:t>has been wiped </a:t>
            </a:r>
          </a:p>
          <a:p>
            <a:pPr>
              <a:spcBef>
                <a:spcPct val="0"/>
              </a:spcBef>
              <a:spcAft>
                <a:spcPct val="0"/>
              </a:spcAft>
              <a:buFontTx/>
              <a:buNone/>
            </a:pPr>
            <a:r>
              <a:rPr lang="en-US" altLang="en-US" sz="2400"/>
              <a:t>away.</a:t>
            </a:r>
          </a:p>
        </p:txBody>
      </p:sp>
      <p:pic>
        <p:nvPicPr>
          <p:cNvPr id="29701" name="Picture 6" descr="unit2+8_cervicitis-CTorGC_100p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99" y="1066801"/>
            <a:ext cx="7656871" cy="499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4"/>
          <p:cNvSpPr>
            <a:spLocks noChangeShapeType="1"/>
          </p:cNvSpPr>
          <p:nvPr/>
        </p:nvSpPr>
        <p:spPr bwMode="auto">
          <a:xfrm>
            <a:off x="3048000" y="3124200"/>
            <a:ext cx="10668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164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Signs and Symptoms of Vaginal Discharge </a:t>
            </a:r>
            <a:r>
              <a:rPr lang="en-US" dirty="0"/>
              <a:t/>
            </a:r>
            <a:br>
              <a:rPr lang="en-US" dirty="0"/>
            </a:br>
            <a:endParaRPr lang="en-US" dirty="0"/>
          </a:p>
        </p:txBody>
      </p:sp>
      <p:sp>
        <p:nvSpPr>
          <p:cNvPr id="3" name="Content Placeholder 2"/>
          <p:cNvSpPr>
            <a:spLocks noGrp="1"/>
          </p:cNvSpPr>
          <p:nvPr>
            <p:ph idx="1"/>
          </p:nvPr>
        </p:nvSpPr>
        <p:spPr>
          <a:xfrm>
            <a:off x="1202919" y="2011680"/>
            <a:ext cx="9784080" cy="4846320"/>
          </a:xfrm>
        </p:spPr>
        <p:txBody>
          <a:bodyPr>
            <a:normAutofit fontScale="85000" lnSpcReduction="20000"/>
          </a:bodyPr>
          <a:lstStyle/>
          <a:p>
            <a:pPr lvl="0"/>
            <a:r>
              <a:rPr lang="en-US" sz="3500" b="1" dirty="0"/>
              <a:t>The abnormal discharge is more than usual and it has unpleasant smell. Its </a:t>
            </a:r>
            <a:r>
              <a:rPr lang="en-US" sz="3500" b="1" dirty="0" err="1"/>
              <a:t>colour</a:t>
            </a:r>
            <a:r>
              <a:rPr lang="en-US" sz="3500" b="1" dirty="0"/>
              <a:t> depends on the causative organisms, so it is green, yellow or curd like.</a:t>
            </a:r>
          </a:p>
          <a:p>
            <a:pPr lvl="0"/>
            <a:r>
              <a:rPr lang="en-US" sz="3500" b="1" dirty="0"/>
              <a:t>In both vaginitis and </a:t>
            </a:r>
            <a:r>
              <a:rPr lang="en-US" sz="3500" b="1" dirty="0" err="1"/>
              <a:t>cervitis</a:t>
            </a:r>
            <a:r>
              <a:rPr lang="en-US" sz="3500" b="1" dirty="0"/>
              <a:t>, the discharge may be associated with painful urination due to inflammation of the urethra, or dyspareunia (painful sexual intercourse) and is accompanied by itching of the vulva or vagina, or an inflamed and swollen vulva.</a:t>
            </a:r>
          </a:p>
          <a:p>
            <a:pPr lvl="0"/>
            <a:r>
              <a:rPr lang="en-US" sz="3500" b="1" dirty="0"/>
              <a:t>In cervicitis there is redness, inflammation and bleeding from the cervix (this is symptomatic in most women). The Bartholin’s glands are swollen and tender and the patient complains of abdominal pain.</a:t>
            </a:r>
          </a:p>
          <a:p>
            <a:endParaRPr lang="en-US" dirty="0"/>
          </a:p>
        </p:txBody>
      </p:sp>
    </p:spTree>
    <p:extLst>
      <p:ext uri="{BB962C8B-B14F-4D97-AF65-F5344CB8AC3E}">
        <p14:creationId xmlns:p14="http://schemas.microsoft.com/office/powerpoint/2010/main" val="4166978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r>
              <a:rPr lang="en-US" dirty="0"/>
              <a:t/>
            </a:r>
            <a:br>
              <a:rPr lang="en-US" dirty="0"/>
            </a:br>
            <a:endParaRPr lang="en-US" dirty="0"/>
          </a:p>
        </p:txBody>
      </p:sp>
      <p:sp>
        <p:nvSpPr>
          <p:cNvPr id="3" name="Content Placeholder 2"/>
          <p:cNvSpPr>
            <a:spLocks noGrp="1"/>
          </p:cNvSpPr>
          <p:nvPr>
            <p:ph idx="1"/>
          </p:nvPr>
        </p:nvSpPr>
        <p:spPr/>
        <p:txBody>
          <a:bodyPr/>
          <a:lstStyle/>
          <a:p>
            <a:r>
              <a:rPr lang="en-US" sz="2800" b="1" dirty="0"/>
              <a:t>The various signs and symptoms already discussed can be used to distinguish vaginitis and cervicitis. </a:t>
            </a:r>
            <a:endParaRPr lang="en-US" sz="2800" b="1" dirty="0" smtClean="0"/>
          </a:p>
          <a:p>
            <a:r>
              <a:rPr lang="en-US" sz="2800" b="1" dirty="0" smtClean="0"/>
              <a:t>To </a:t>
            </a:r>
            <a:r>
              <a:rPr lang="en-US" sz="2800" b="1" dirty="0"/>
              <a:t>confirm cervicitis, a speculum should be used to </a:t>
            </a:r>
            <a:r>
              <a:rPr lang="en-US" sz="2800" b="1" dirty="0" err="1"/>
              <a:t>visualise</a:t>
            </a:r>
            <a:r>
              <a:rPr lang="en-US" sz="2800" b="1" dirty="0"/>
              <a:t> the cervix</a:t>
            </a:r>
            <a:r>
              <a:rPr lang="en-US" sz="2800" b="1" dirty="0" smtClean="0"/>
              <a:t>.</a:t>
            </a:r>
          </a:p>
          <a:p>
            <a:r>
              <a:rPr lang="en-US" sz="2800" b="1" dirty="0"/>
              <a:t/>
            </a:r>
            <a:br>
              <a:rPr lang="en-US" sz="2800" b="1" dirty="0"/>
            </a:br>
            <a:r>
              <a:rPr lang="en-US" sz="2800" b="1" dirty="0"/>
              <a:t>Now look at the NASCOP flow chart used in the syndromic management of vaginal discharge. It is an easy tool to use</a:t>
            </a:r>
          </a:p>
          <a:p>
            <a:endParaRPr lang="en-US" dirty="0"/>
          </a:p>
        </p:txBody>
      </p:sp>
    </p:spTree>
    <p:extLst>
      <p:ext uri="{BB962C8B-B14F-4D97-AF65-F5344CB8AC3E}">
        <p14:creationId xmlns:p14="http://schemas.microsoft.com/office/powerpoint/2010/main" val="4153799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a:xfrm>
            <a:off x="1202919" y="2004060"/>
            <a:ext cx="9784080" cy="4206240"/>
          </a:xfrm>
        </p:spPr>
        <p:txBody>
          <a:bodyPr>
            <a:normAutofit/>
          </a:bodyPr>
          <a:lstStyle/>
          <a:p>
            <a:r>
              <a:rPr lang="en-US" sz="2800" b="1" dirty="0" smtClean="0"/>
              <a:t>Syndromic management </a:t>
            </a:r>
            <a:endParaRPr lang="en-US" sz="2800" b="1" dirty="0"/>
          </a:p>
        </p:txBody>
      </p:sp>
    </p:spTree>
    <p:extLst>
      <p:ext uri="{BB962C8B-B14F-4D97-AF65-F5344CB8AC3E}">
        <p14:creationId xmlns:p14="http://schemas.microsoft.com/office/powerpoint/2010/main" val="2093983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possible consequences of both vaginitis and cervicitis include: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sz="3000" b="1" dirty="0"/>
              <a:t>Vaginal discharges can create problems with partners during sexual intercourse due to the foul smell or pain (dyspareunia).</a:t>
            </a:r>
          </a:p>
          <a:p>
            <a:pPr lvl="0"/>
            <a:r>
              <a:rPr lang="en-US" sz="3000" b="1" dirty="0"/>
              <a:t>Cervicitis and vaginitis increase susceptibility to HIV infection.</a:t>
            </a:r>
          </a:p>
          <a:p>
            <a:pPr lvl="0"/>
            <a:r>
              <a:rPr lang="en-US" sz="3000" b="1" dirty="0"/>
              <a:t>In cervicitis ascending infection may lead to inflammation of the pelvic organs causing blockage of the fallopian tubes, leading to ectopic pregnancy or infertility.</a:t>
            </a:r>
          </a:p>
          <a:p>
            <a:pPr lvl="0"/>
            <a:r>
              <a:rPr lang="en-US" sz="3000" b="1" dirty="0"/>
              <a:t>In cervicitis the infection could spread to the Bartholin’s gland, leading to abscesses or spread in blood circulation (</a:t>
            </a:r>
            <a:r>
              <a:rPr lang="en-US" sz="3000" b="1" dirty="0" err="1"/>
              <a:t>septicaemia</a:t>
            </a:r>
            <a:r>
              <a:rPr lang="en-US" sz="3000" b="1" dirty="0"/>
              <a:t>) causing arthritis, endocarditis or meningitis, especially if it is of gonococcal origin.</a:t>
            </a:r>
          </a:p>
          <a:p>
            <a:endParaRPr lang="en-US" dirty="0"/>
          </a:p>
        </p:txBody>
      </p:sp>
    </p:spTree>
    <p:extLst>
      <p:ext uri="{BB962C8B-B14F-4D97-AF65-F5344CB8AC3E}">
        <p14:creationId xmlns:p14="http://schemas.microsoft.com/office/powerpoint/2010/main" val="470612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Urethral Discharge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215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onococcalurethr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090" y="254000"/>
            <a:ext cx="5412658" cy="63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307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Urethral Discharge </a:t>
            </a:r>
            <a:endParaRPr lang="en-US" dirty="0"/>
          </a:p>
        </p:txBody>
      </p:sp>
      <p:sp>
        <p:nvSpPr>
          <p:cNvPr id="3" name="Content Placeholder 2"/>
          <p:cNvSpPr>
            <a:spLocks noGrp="1"/>
          </p:cNvSpPr>
          <p:nvPr>
            <p:ph idx="1"/>
          </p:nvPr>
        </p:nvSpPr>
        <p:spPr/>
        <p:txBody>
          <a:bodyPr>
            <a:noAutofit/>
          </a:bodyPr>
          <a:lstStyle/>
          <a:p>
            <a:r>
              <a:rPr lang="en-US" sz="3600" b="1" dirty="0"/>
              <a:t>The urethral discharge usually refers to a discharge from the penis, although women can develop an infection in the urethra, which results in urethral discharge. </a:t>
            </a:r>
            <a:endParaRPr lang="en-US" sz="3600" b="1" dirty="0" smtClean="0"/>
          </a:p>
          <a:p>
            <a:r>
              <a:rPr lang="en-US" sz="3600" b="1" dirty="0" smtClean="0"/>
              <a:t>Due </a:t>
            </a:r>
            <a:r>
              <a:rPr lang="en-US" sz="3600" b="1" dirty="0"/>
              <a:t>to the internal position of the urethra in women, it is often confused with vaginal discharge or goes unnoticed hence the delay in seeking treatment</a:t>
            </a:r>
          </a:p>
        </p:txBody>
      </p:sp>
    </p:spTree>
    <p:extLst>
      <p:ext uri="{BB962C8B-B14F-4D97-AF65-F5344CB8AC3E}">
        <p14:creationId xmlns:p14="http://schemas.microsoft.com/office/powerpoint/2010/main" val="2732644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Key Characteristics of the Common STIs</a:t>
            </a:r>
            <a:endParaRPr lang="en-US" dirty="0"/>
          </a:p>
        </p:txBody>
      </p:sp>
      <p:sp>
        <p:nvSpPr>
          <p:cNvPr id="3" name="Content Placeholder 2"/>
          <p:cNvSpPr>
            <a:spLocks noGrp="1"/>
          </p:cNvSpPr>
          <p:nvPr>
            <p:ph idx="1"/>
          </p:nvPr>
        </p:nvSpPr>
        <p:spPr/>
        <p:txBody>
          <a:bodyPr/>
          <a:lstStyle/>
          <a:p>
            <a:r>
              <a:rPr lang="en-US" sz="3600" dirty="0"/>
              <a:t>G</a:t>
            </a:r>
            <a:r>
              <a:rPr lang="en-US" sz="3600" dirty="0" smtClean="0"/>
              <a:t>rouped </a:t>
            </a:r>
            <a:r>
              <a:rPr lang="en-US" sz="3600" dirty="0"/>
              <a:t>according to their signs and </a:t>
            </a:r>
            <a:r>
              <a:rPr lang="en-US" sz="3600" dirty="0" smtClean="0"/>
              <a:t>symptoms</a:t>
            </a:r>
          </a:p>
          <a:p>
            <a:r>
              <a:rPr lang="en-US" sz="3600" dirty="0"/>
              <a:t>STI management flow </a:t>
            </a:r>
            <a:r>
              <a:rPr lang="en-US" sz="3600" dirty="0" smtClean="0"/>
              <a:t>charts used </a:t>
            </a:r>
          </a:p>
          <a:p>
            <a:r>
              <a:rPr lang="en-US" sz="3600" dirty="0"/>
              <a:t>C</a:t>
            </a:r>
            <a:r>
              <a:rPr lang="en-US" sz="3600" dirty="0" smtClean="0"/>
              <a:t>onventional </a:t>
            </a:r>
            <a:r>
              <a:rPr lang="en-US" sz="3600" dirty="0"/>
              <a:t>STIs </a:t>
            </a:r>
            <a:r>
              <a:rPr lang="en-US" sz="3600" dirty="0" smtClean="0"/>
              <a:t>managed on </a:t>
            </a:r>
            <a:r>
              <a:rPr lang="en-US" sz="3600" dirty="0"/>
              <a:t>the basis of syndromes rather than by the causative </a:t>
            </a:r>
            <a:r>
              <a:rPr lang="en-US" sz="3600" dirty="0" smtClean="0"/>
              <a:t>organisms</a:t>
            </a:r>
          </a:p>
          <a:p>
            <a:r>
              <a:rPr lang="en-US" sz="3600" dirty="0"/>
              <a:t>A syndrome simply means a group of signs and symptoms</a:t>
            </a:r>
            <a:endParaRPr lang="en-US" sz="3600" dirty="0" smtClean="0"/>
          </a:p>
          <a:p>
            <a:endParaRPr lang="en-US" dirty="0"/>
          </a:p>
        </p:txBody>
      </p:sp>
    </p:spTree>
    <p:extLst>
      <p:ext uri="{BB962C8B-B14F-4D97-AF65-F5344CB8AC3E}">
        <p14:creationId xmlns:p14="http://schemas.microsoft.com/office/powerpoint/2010/main" val="1707492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Urethral Discharge</a:t>
            </a:r>
            <a:r>
              <a:rPr lang="en-US" dirty="0"/>
              <a:t> </a:t>
            </a:r>
            <a:br>
              <a:rPr lang="en-US" dirty="0"/>
            </a:br>
            <a:endParaRPr lang="en-US" dirty="0"/>
          </a:p>
        </p:txBody>
      </p:sp>
      <p:sp>
        <p:nvSpPr>
          <p:cNvPr id="3" name="Content Placeholder 2"/>
          <p:cNvSpPr>
            <a:spLocks noGrp="1"/>
          </p:cNvSpPr>
          <p:nvPr>
            <p:ph idx="1"/>
          </p:nvPr>
        </p:nvSpPr>
        <p:spPr/>
        <p:txBody>
          <a:bodyPr>
            <a:normAutofit fontScale="92500"/>
          </a:bodyPr>
          <a:lstStyle/>
          <a:p>
            <a:r>
              <a:rPr lang="en-US" sz="3600" b="1" dirty="0"/>
              <a:t>Most urethral discharges indicate the presence of </a:t>
            </a:r>
            <a:r>
              <a:rPr lang="en-US" sz="3600" b="1" dirty="0" err="1"/>
              <a:t>gonorrhoea</a:t>
            </a:r>
            <a:r>
              <a:rPr lang="en-US" sz="3600" b="1" dirty="0"/>
              <a:t> or chlamydia, or both. </a:t>
            </a:r>
            <a:endParaRPr lang="en-US" sz="3600" b="1" dirty="0" smtClean="0"/>
          </a:p>
          <a:p>
            <a:r>
              <a:rPr lang="en-US" sz="3600" b="1" dirty="0" smtClean="0"/>
              <a:t>The </a:t>
            </a:r>
            <a:r>
              <a:rPr lang="en-US" sz="3600" b="1" dirty="0"/>
              <a:t>discharges could also be due to </a:t>
            </a:r>
            <a:r>
              <a:rPr lang="en-US" sz="3600" b="1" dirty="0" err="1"/>
              <a:t>trichomoniasis</a:t>
            </a:r>
            <a:r>
              <a:rPr lang="en-US" sz="3600" b="1" dirty="0"/>
              <a:t>. </a:t>
            </a:r>
            <a:endParaRPr lang="en-US" sz="3600" b="1" dirty="0" smtClean="0"/>
          </a:p>
          <a:p>
            <a:r>
              <a:rPr lang="en-US" sz="3600" b="1" dirty="0" smtClean="0"/>
              <a:t>It </a:t>
            </a:r>
            <a:r>
              <a:rPr lang="en-US" sz="3600" b="1" dirty="0"/>
              <a:t>is usually difficult to tell the difference through physical examination, especially when there is a mixed infection and this is why, in the absence of laboratory investigations, the flow chart becomes an essential tool.</a:t>
            </a:r>
          </a:p>
          <a:p>
            <a:endParaRPr lang="en-US" dirty="0"/>
          </a:p>
        </p:txBody>
      </p:sp>
    </p:spTree>
    <p:extLst>
      <p:ext uri="{BB962C8B-B14F-4D97-AF65-F5344CB8AC3E}">
        <p14:creationId xmlns:p14="http://schemas.microsoft.com/office/powerpoint/2010/main" val="2639088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and Symptoms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sz="3200" b="1" dirty="0" smtClean="0"/>
              <a:t>The </a:t>
            </a:r>
            <a:r>
              <a:rPr lang="en-US" sz="3200" b="1" dirty="0"/>
              <a:t>discharge may be abundant and purulent (pus like) or watery and whitish.</a:t>
            </a:r>
          </a:p>
          <a:p>
            <a:pPr lvl="0"/>
            <a:r>
              <a:rPr lang="en-US" sz="3200" b="1" dirty="0"/>
              <a:t>The discharge may be associated with </a:t>
            </a:r>
          </a:p>
          <a:p>
            <a:r>
              <a:rPr lang="en-US" sz="3200" b="1" dirty="0"/>
              <a:t>painful and frequent urination, with or without testicular pain, itching of the glans penis, foreskin or urethra, a foreskin which is swollen (</a:t>
            </a:r>
            <a:r>
              <a:rPr lang="en-US" sz="3200" b="1" dirty="0" err="1"/>
              <a:t>oedematous</a:t>
            </a:r>
            <a:r>
              <a:rPr lang="en-US" sz="3200" b="1" dirty="0"/>
              <a:t>), tight (</a:t>
            </a:r>
            <a:r>
              <a:rPr lang="en-US" sz="3200" b="1" dirty="0" err="1"/>
              <a:t>phimosis</a:t>
            </a:r>
            <a:r>
              <a:rPr lang="en-US" sz="3200" b="1" dirty="0"/>
              <a:t>) or cracked and shows an increased severity of symptoms before or during the first urination of the morning.</a:t>
            </a:r>
          </a:p>
          <a:p>
            <a:endParaRPr lang="en-US" dirty="0"/>
          </a:p>
        </p:txBody>
      </p:sp>
    </p:spTree>
    <p:extLst>
      <p:ext uri="{BB962C8B-B14F-4D97-AF65-F5344CB8AC3E}">
        <p14:creationId xmlns:p14="http://schemas.microsoft.com/office/powerpoint/2010/main" val="26660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r>
              <a:rPr lang="en-US" dirty="0"/>
              <a:t/>
            </a:r>
            <a:br>
              <a:rPr lang="en-US" dirty="0"/>
            </a:br>
            <a:endParaRPr lang="en-US" dirty="0"/>
          </a:p>
        </p:txBody>
      </p:sp>
      <p:sp>
        <p:nvSpPr>
          <p:cNvPr id="3" name="Content Placeholder 2"/>
          <p:cNvSpPr>
            <a:spLocks noGrp="1"/>
          </p:cNvSpPr>
          <p:nvPr>
            <p:ph idx="1"/>
          </p:nvPr>
        </p:nvSpPr>
        <p:spPr/>
        <p:txBody>
          <a:bodyPr/>
          <a:lstStyle/>
          <a:p>
            <a:r>
              <a:rPr lang="en-US" sz="3600" b="1" dirty="0"/>
              <a:t>You diagnose urethral discharge through the information you obtain from the patient and physically examining the penis to note the amount and type of discharge. </a:t>
            </a:r>
            <a:endParaRPr lang="en-US" sz="3600" b="1" dirty="0" smtClean="0"/>
          </a:p>
          <a:p>
            <a:r>
              <a:rPr lang="en-US" sz="3600" b="1" dirty="0" smtClean="0"/>
              <a:t>Laboratory </a:t>
            </a:r>
            <a:r>
              <a:rPr lang="en-US" sz="3600" b="1" dirty="0"/>
              <a:t>tests help to isolate the </a:t>
            </a:r>
            <a:br>
              <a:rPr lang="en-US" sz="3600" b="1" dirty="0"/>
            </a:br>
            <a:r>
              <a:rPr lang="en-US" sz="3600" b="1" dirty="0"/>
              <a:t>causative organisms where possible.</a:t>
            </a:r>
          </a:p>
          <a:p>
            <a:endParaRPr lang="en-US" dirty="0"/>
          </a:p>
        </p:txBody>
      </p:sp>
    </p:spTree>
    <p:extLst>
      <p:ext uri="{BB962C8B-B14F-4D97-AF65-F5344CB8AC3E}">
        <p14:creationId xmlns:p14="http://schemas.microsoft.com/office/powerpoint/2010/main" val="1899076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b="1" dirty="0" smtClean="0"/>
              <a:t>Syndromic management </a:t>
            </a:r>
            <a:endParaRPr lang="en-US" sz="2400" b="1" dirty="0"/>
          </a:p>
        </p:txBody>
      </p:sp>
    </p:spTree>
    <p:extLst>
      <p:ext uri="{BB962C8B-B14F-4D97-AF65-F5344CB8AC3E}">
        <p14:creationId xmlns:p14="http://schemas.microsoft.com/office/powerpoint/2010/main" val="3084731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sz="3200" dirty="0"/>
              <a:t>Urethral abscesses.</a:t>
            </a:r>
          </a:p>
          <a:p>
            <a:pPr lvl="0"/>
            <a:r>
              <a:rPr lang="en-US" sz="3200" dirty="0"/>
              <a:t>Urethral stricture (causing urinary blockage), which is a progressive condition which produces renal failure after </a:t>
            </a:r>
            <a:br>
              <a:rPr lang="en-US" sz="3200" dirty="0"/>
            </a:br>
            <a:r>
              <a:rPr lang="en-US" sz="3200" dirty="0"/>
              <a:t>many years.</a:t>
            </a:r>
          </a:p>
          <a:p>
            <a:pPr lvl="0"/>
            <a:r>
              <a:rPr lang="en-US" sz="3200" dirty="0"/>
              <a:t>Infection of epididymis and testis (</a:t>
            </a:r>
            <a:r>
              <a:rPr lang="en-US" sz="3200" dirty="0" err="1"/>
              <a:t>Epididymo-orchitis</a:t>
            </a:r>
            <a:r>
              <a:rPr lang="en-US" sz="3200" dirty="0"/>
              <a:t>) leading to infertility.</a:t>
            </a:r>
          </a:p>
          <a:p>
            <a:pPr lvl="0"/>
            <a:r>
              <a:rPr lang="en-US" sz="3200" dirty="0"/>
              <a:t>Inflammation of the prostrate gland (prostatitis).</a:t>
            </a:r>
          </a:p>
          <a:p>
            <a:pPr lvl="0"/>
            <a:r>
              <a:rPr lang="en-US" sz="3200" dirty="0"/>
              <a:t>Inflammation of the urinary bladder (cystitis).</a:t>
            </a:r>
          </a:p>
          <a:p>
            <a:endParaRPr lang="en-US" dirty="0"/>
          </a:p>
        </p:txBody>
      </p:sp>
    </p:spTree>
    <p:extLst>
      <p:ext uri="{BB962C8B-B14F-4D97-AF65-F5344CB8AC3E}">
        <p14:creationId xmlns:p14="http://schemas.microsoft.com/office/powerpoint/2010/main" val="657339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Lower abdominal pain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6915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abdominal pain </a:t>
            </a: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a:t>PID gives rise to lower abdominal pain as a symptom. </a:t>
            </a:r>
            <a:endParaRPr lang="en-US" sz="3200" b="1" dirty="0" smtClean="0"/>
          </a:p>
          <a:p>
            <a:r>
              <a:rPr lang="en-US" sz="3200" b="1" dirty="0" smtClean="0"/>
              <a:t>PID </a:t>
            </a:r>
            <a:r>
              <a:rPr lang="en-US" sz="3200" b="1" dirty="0"/>
              <a:t>occurs when the bacteria causing cervicitis spread to involve the internal reproductive organs, which include the ovaries, fallopian tubes and uterus</a:t>
            </a:r>
            <a:r>
              <a:rPr lang="en-US" sz="3200" b="1" dirty="0" smtClean="0"/>
              <a:t>.</a:t>
            </a:r>
          </a:p>
          <a:p>
            <a:r>
              <a:rPr lang="en-US" sz="3200" b="1" dirty="0"/>
              <a:t>PID is almost always caused by a combination of bacteria</a:t>
            </a:r>
            <a:r>
              <a:rPr lang="en-US" sz="3200" b="1"/>
              <a:t>. </a:t>
            </a:r>
            <a:endParaRPr lang="en-US" sz="3200" b="1" smtClean="0"/>
          </a:p>
          <a:p>
            <a:r>
              <a:rPr lang="en-US" sz="3200" b="1" smtClean="0"/>
              <a:t>This </a:t>
            </a:r>
            <a:r>
              <a:rPr lang="en-US" sz="3200" b="1" dirty="0"/>
              <a:t>includes the same bacteria that cause </a:t>
            </a:r>
            <a:r>
              <a:rPr lang="en-US" sz="3200" b="1" dirty="0" err="1"/>
              <a:t>cervitis</a:t>
            </a:r>
            <a:r>
              <a:rPr lang="en-US" sz="3200" b="1" dirty="0"/>
              <a:t> (</a:t>
            </a:r>
            <a:r>
              <a:rPr lang="en-US" sz="3200" b="1" dirty="0" err="1"/>
              <a:t>neisseria</a:t>
            </a:r>
            <a:r>
              <a:rPr lang="en-US" sz="3200" b="1" dirty="0"/>
              <a:t> </a:t>
            </a:r>
            <a:r>
              <a:rPr lang="en-US" sz="3200" b="1" dirty="0" err="1"/>
              <a:t>gonorrhoeae</a:t>
            </a:r>
            <a:r>
              <a:rPr lang="en-US" sz="3200" b="1" dirty="0"/>
              <a:t> and chlamydia trachomatis) but also several other species including anaerobic bacteria </a:t>
            </a:r>
            <a:br>
              <a:rPr lang="en-US" sz="3200" b="1" dirty="0"/>
            </a:br>
            <a:r>
              <a:rPr lang="en-US" sz="3200" b="1" dirty="0"/>
              <a:t>and streptococci</a:t>
            </a:r>
            <a:r>
              <a:rPr lang="en-US" sz="3200" b="1" dirty="0" smtClean="0"/>
              <a:t>.</a:t>
            </a:r>
          </a:p>
          <a:p>
            <a:endParaRPr lang="en-US" dirty="0"/>
          </a:p>
          <a:p>
            <a:endParaRPr lang="en-US" dirty="0"/>
          </a:p>
          <a:p>
            <a:endParaRPr lang="en-US" dirty="0"/>
          </a:p>
        </p:txBody>
      </p:sp>
    </p:spTree>
    <p:extLst>
      <p:ext uri="{BB962C8B-B14F-4D97-AF65-F5344CB8AC3E}">
        <p14:creationId xmlns:p14="http://schemas.microsoft.com/office/powerpoint/2010/main" val="717114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Lower abdominal pain </a:t>
            </a:r>
          </a:p>
        </p:txBody>
      </p:sp>
      <p:sp>
        <p:nvSpPr>
          <p:cNvPr id="3" name="Content Placeholder 2"/>
          <p:cNvSpPr>
            <a:spLocks noGrp="1"/>
          </p:cNvSpPr>
          <p:nvPr>
            <p:ph idx="1"/>
          </p:nvPr>
        </p:nvSpPr>
        <p:spPr/>
        <p:txBody>
          <a:bodyPr/>
          <a:lstStyle/>
          <a:p>
            <a:r>
              <a:rPr lang="en-US" sz="4000" b="1" dirty="0"/>
              <a:t>PID is usually transmitted sexually. </a:t>
            </a:r>
            <a:endParaRPr lang="en-US" sz="4000" b="1" dirty="0" smtClean="0"/>
          </a:p>
          <a:p>
            <a:r>
              <a:rPr lang="en-US" sz="4000" b="1" dirty="0" smtClean="0"/>
              <a:t>However</a:t>
            </a:r>
            <a:r>
              <a:rPr lang="en-US" sz="4000" b="1" dirty="0"/>
              <a:t>, infection in the reproductive organs also may occur after childbirth or abortion (Puerperal sepsis) or after </a:t>
            </a:r>
            <a:r>
              <a:rPr lang="en-US" sz="4000" b="1" dirty="0" err="1"/>
              <a:t>gynaecologic</a:t>
            </a:r>
            <a:r>
              <a:rPr lang="en-US" sz="4000" b="1" dirty="0"/>
              <a:t> surgery (Pelvic cellulitis</a:t>
            </a:r>
            <a:br>
              <a:rPr lang="en-US" sz="4000" b="1" dirty="0"/>
            </a:br>
            <a:r>
              <a:rPr lang="en-US" sz="4000" b="1" dirty="0"/>
              <a:t>and thrombophlebitis).</a:t>
            </a:r>
          </a:p>
          <a:p>
            <a:endParaRPr lang="en-US" dirty="0"/>
          </a:p>
        </p:txBody>
      </p:sp>
    </p:spTree>
    <p:extLst>
      <p:ext uri="{BB962C8B-B14F-4D97-AF65-F5344CB8AC3E}">
        <p14:creationId xmlns:p14="http://schemas.microsoft.com/office/powerpoint/2010/main" val="242271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and Symptoms of PID</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sz="3200" b="1" dirty="0"/>
              <a:t>The patient will complain of lower abdominal pain and tenderness (appendicitis and an ectopic pregnancy should be ruled out). </a:t>
            </a:r>
            <a:endParaRPr lang="en-US" sz="3200" b="1" dirty="0" smtClean="0"/>
          </a:p>
          <a:p>
            <a:r>
              <a:rPr lang="en-US" sz="3200" b="1" dirty="0"/>
              <a:t>PID may be associated with: </a:t>
            </a:r>
          </a:p>
          <a:p>
            <a:pPr lvl="2"/>
            <a:r>
              <a:rPr lang="en-US" sz="2800" b="1" dirty="0"/>
              <a:t>Offensive vaginal discharge</a:t>
            </a:r>
          </a:p>
          <a:p>
            <a:pPr lvl="2"/>
            <a:r>
              <a:rPr lang="en-US" sz="2800" b="1" dirty="0"/>
              <a:t>Both urethral and vaginal discharge</a:t>
            </a:r>
          </a:p>
          <a:p>
            <a:pPr lvl="2"/>
            <a:r>
              <a:rPr lang="en-US" sz="2800" b="1" dirty="0"/>
              <a:t>Painful intercourse (dyspareunia)</a:t>
            </a:r>
          </a:p>
          <a:p>
            <a:pPr lvl="2"/>
            <a:r>
              <a:rPr lang="en-US" sz="2800" b="1" dirty="0"/>
              <a:t>Low grade fever</a:t>
            </a:r>
          </a:p>
          <a:p>
            <a:pPr lvl="2"/>
            <a:r>
              <a:rPr lang="en-US" sz="2800" b="1" dirty="0"/>
              <a:t>Urgent or frequent urination</a:t>
            </a:r>
          </a:p>
          <a:p>
            <a:pPr lvl="2"/>
            <a:r>
              <a:rPr lang="en-US" sz="2800" b="1" dirty="0"/>
              <a:t>General malaise</a:t>
            </a:r>
          </a:p>
          <a:p>
            <a:endParaRPr lang="en-US" dirty="0"/>
          </a:p>
        </p:txBody>
      </p:sp>
    </p:spTree>
    <p:extLst>
      <p:ext uri="{BB962C8B-B14F-4D97-AF65-F5344CB8AC3E}">
        <p14:creationId xmlns:p14="http://schemas.microsoft.com/office/powerpoint/2010/main" val="2562316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r>
              <a:rPr lang="en-US" dirty="0"/>
              <a:t/>
            </a:r>
            <a:br>
              <a:rPr lang="en-US" dirty="0"/>
            </a:br>
            <a:endParaRPr lang="en-US" dirty="0"/>
          </a:p>
        </p:txBody>
      </p:sp>
      <p:sp>
        <p:nvSpPr>
          <p:cNvPr id="3" name="Content Placeholder 2"/>
          <p:cNvSpPr>
            <a:spLocks noGrp="1"/>
          </p:cNvSpPr>
          <p:nvPr>
            <p:ph idx="1"/>
          </p:nvPr>
        </p:nvSpPr>
        <p:spPr/>
        <p:txBody>
          <a:bodyPr/>
          <a:lstStyle/>
          <a:p>
            <a:r>
              <a:rPr lang="en-US" sz="4000" b="1" dirty="0"/>
              <a:t>To diagnose lower abdominal pain, you should obtain a history from the patient, which will indicate pelvic inflammation diseases and may even give the clues of the cause. </a:t>
            </a:r>
            <a:endParaRPr lang="en-US" sz="4000" b="1" dirty="0" smtClean="0"/>
          </a:p>
          <a:p>
            <a:r>
              <a:rPr lang="en-US" sz="4000" b="1" dirty="0" smtClean="0"/>
              <a:t>Please</a:t>
            </a:r>
            <a:r>
              <a:rPr lang="en-US" sz="4000" b="1" dirty="0"/>
              <a:t>, look at </a:t>
            </a:r>
            <a:r>
              <a:rPr lang="en-US" sz="4000" b="1" dirty="0" smtClean="0"/>
              <a:t>other </a:t>
            </a:r>
            <a:r>
              <a:rPr lang="en-US" sz="4000" b="1" dirty="0"/>
              <a:t>causes of PID </a:t>
            </a:r>
          </a:p>
          <a:p>
            <a:endParaRPr lang="en-US" dirty="0"/>
          </a:p>
        </p:txBody>
      </p:sp>
    </p:spTree>
    <p:extLst>
      <p:ext uri="{BB962C8B-B14F-4D97-AF65-F5344CB8AC3E}">
        <p14:creationId xmlns:p14="http://schemas.microsoft.com/office/powerpoint/2010/main" val="29834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STIs are divided into five main syndromes</a:t>
            </a:r>
          </a:p>
        </p:txBody>
      </p:sp>
      <p:sp>
        <p:nvSpPr>
          <p:cNvPr id="3" name="Content Placeholder 2"/>
          <p:cNvSpPr>
            <a:spLocks noGrp="1"/>
          </p:cNvSpPr>
          <p:nvPr>
            <p:ph idx="1"/>
          </p:nvPr>
        </p:nvSpPr>
        <p:spPr>
          <a:xfrm>
            <a:off x="1202919" y="2011680"/>
            <a:ext cx="9784080" cy="4757830"/>
          </a:xfrm>
        </p:spPr>
        <p:txBody>
          <a:bodyPr/>
          <a:lstStyle/>
          <a:p>
            <a:pPr lvl="0"/>
            <a:r>
              <a:rPr lang="en-US" sz="4000" dirty="0"/>
              <a:t>Vaginal discharge (Pruritus) in women</a:t>
            </a:r>
          </a:p>
          <a:p>
            <a:pPr lvl="0"/>
            <a:r>
              <a:rPr lang="en-US" sz="4000" dirty="0"/>
              <a:t>Urethral discharge in men</a:t>
            </a:r>
          </a:p>
          <a:p>
            <a:pPr lvl="0"/>
            <a:r>
              <a:rPr lang="en-US" sz="4000" dirty="0"/>
              <a:t>Lower abdominal pain in </a:t>
            </a:r>
            <a:r>
              <a:rPr lang="en-US" sz="4000" dirty="0" smtClean="0"/>
              <a:t>women</a:t>
            </a:r>
          </a:p>
          <a:p>
            <a:pPr lvl="0"/>
            <a:r>
              <a:rPr lang="en-US" sz="4000" dirty="0"/>
              <a:t>Genital ulcer disease in both men</a:t>
            </a:r>
            <a:br>
              <a:rPr lang="en-US" sz="4000" dirty="0"/>
            </a:br>
            <a:r>
              <a:rPr lang="en-US" sz="4000" dirty="0"/>
              <a:t>and women</a:t>
            </a:r>
          </a:p>
          <a:p>
            <a:pPr lvl="0"/>
            <a:r>
              <a:rPr lang="en-US" sz="4000" dirty="0" err="1"/>
              <a:t>Ophthalmia</a:t>
            </a:r>
            <a:r>
              <a:rPr lang="en-US" sz="4000" dirty="0"/>
              <a:t> </a:t>
            </a:r>
            <a:r>
              <a:rPr lang="en-US" sz="4000" dirty="0" err="1"/>
              <a:t>neonatorum</a:t>
            </a:r>
            <a:r>
              <a:rPr lang="en-US" sz="4000" dirty="0"/>
              <a:t> in newborns</a:t>
            </a:r>
          </a:p>
          <a:p>
            <a:pPr lvl="0"/>
            <a:endParaRPr lang="en-US" dirty="0" smtClean="0"/>
          </a:p>
          <a:p>
            <a:pPr lvl="0"/>
            <a:endParaRPr lang="en-US" dirty="0" smtClean="0"/>
          </a:p>
          <a:p>
            <a:pPr lvl="0"/>
            <a:endParaRPr lang="en-US" dirty="0"/>
          </a:p>
          <a:p>
            <a:endParaRPr lang="en-US" dirty="0"/>
          </a:p>
        </p:txBody>
      </p:sp>
    </p:spTree>
    <p:extLst>
      <p:ext uri="{BB962C8B-B14F-4D97-AF65-F5344CB8AC3E}">
        <p14:creationId xmlns:p14="http://schemas.microsoft.com/office/powerpoint/2010/main" val="2186981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1202919" y="2072148"/>
            <a:ext cx="9784080" cy="4145772"/>
          </a:xfrm>
        </p:spPr>
        <p:txBody>
          <a:bodyPr>
            <a:noAutofit/>
          </a:bodyPr>
          <a:lstStyle/>
          <a:p>
            <a:r>
              <a:rPr lang="en-US" sz="3200" b="1" dirty="0" smtClean="0"/>
              <a:t>A </a:t>
            </a:r>
            <a:r>
              <a:rPr lang="en-US" sz="3200" b="1" dirty="0"/>
              <a:t>lower abdominal examination should also be carried out to assess the intensity of pain and from which side of the abdomen the pain emanates. </a:t>
            </a:r>
          </a:p>
          <a:p>
            <a:r>
              <a:rPr lang="en-US" sz="3200" b="1" dirty="0"/>
              <a:t>A bimanual examination should also be done where the state of the uterus and cervix are assessed. </a:t>
            </a:r>
          </a:p>
          <a:p>
            <a:r>
              <a:rPr lang="en-US" sz="3200" b="1" dirty="0"/>
              <a:t>Vaginal discharge is also assessed to note the amount, texture, </a:t>
            </a:r>
            <a:r>
              <a:rPr lang="en-US" sz="3200" b="1" dirty="0" err="1"/>
              <a:t>colour</a:t>
            </a:r>
            <a:r>
              <a:rPr lang="en-US" sz="3200" b="1" dirty="0"/>
              <a:t> and the </a:t>
            </a:r>
            <a:r>
              <a:rPr lang="en-US" sz="3200" b="1" dirty="0" smtClean="0"/>
              <a:t>smell</a:t>
            </a:r>
            <a:endParaRPr lang="en-US" sz="3200" b="1" dirty="0"/>
          </a:p>
        </p:txBody>
      </p:sp>
    </p:spTree>
    <p:extLst>
      <p:ext uri="{BB962C8B-B14F-4D97-AF65-F5344CB8AC3E}">
        <p14:creationId xmlns:p14="http://schemas.microsoft.com/office/powerpoint/2010/main" val="2125555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t>Syndromic Management </a:t>
            </a:r>
          </a:p>
          <a:p>
            <a:r>
              <a:rPr lang="en-US" sz="3600" b="1" dirty="0"/>
              <a:t>As part of the management, you should advise the patient to abstain from sex because it is uncomfortable for her and it will also spread the infection to others. </a:t>
            </a:r>
            <a:endParaRPr lang="en-US" sz="3600" b="1" dirty="0" smtClean="0"/>
          </a:p>
          <a:p>
            <a:r>
              <a:rPr lang="en-US" sz="3600" b="1" dirty="0" smtClean="0"/>
              <a:t>She </a:t>
            </a:r>
            <a:r>
              <a:rPr lang="en-US" sz="3600" b="1" dirty="0"/>
              <a:t>should also be asked to </a:t>
            </a:r>
            <a:r>
              <a:rPr lang="en-US" sz="3600" b="1" dirty="0" smtClean="0"/>
              <a:t>bring </a:t>
            </a:r>
            <a:r>
              <a:rPr lang="en-US" sz="3600" b="1" dirty="0"/>
              <a:t>in her sexual partner who will be put on the same treatment to avoid re-infection after she </a:t>
            </a:r>
            <a:r>
              <a:rPr lang="en-US" sz="3600" b="1" dirty="0" smtClean="0"/>
              <a:t>is </a:t>
            </a:r>
            <a:r>
              <a:rPr lang="en-US" sz="3600" b="1" dirty="0"/>
              <a:t>cured. </a:t>
            </a:r>
          </a:p>
          <a:p>
            <a:endParaRPr lang="en-US" dirty="0"/>
          </a:p>
        </p:txBody>
      </p:sp>
    </p:spTree>
    <p:extLst>
      <p:ext uri="{BB962C8B-B14F-4D97-AF65-F5344CB8AC3E}">
        <p14:creationId xmlns:p14="http://schemas.microsoft.com/office/powerpoint/2010/main" val="3484286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Surgical or </a:t>
            </a:r>
            <a:r>
              <a:rPr lang="en-US" b="1" i="1" dirty="0" err="1"/>
              <a:t>gynaecological</a:t>
            </a:r>
            <a:r>
              <a:rPr lang="en-US" b="1" i="1" dirty="0"/>
              <a:t> causes are determined by:</a:t>
            </a:r>
            <a:r>
              <a:rPr lang="en-US" dirty="0"/>
              <a:t> </a:t>
            </a:r>
            <a:br>
              <a:rPr lang="en-US" dirty="0"/>
            </a:br>
            <a:endParaRPr lang="en-US" dirty="0"/>
          </a:p>
        </p:txBody>
      </p:sp>
      <p:sp>
        <p:nvSpPr>
          <p:cNvPr id="3" name="Content Placeholder 2"/>
          <p:cNvSpPr>
            <a:spLocks noGrp="1"/>
          </p:cNvSpPr>
          <p:nvPr>
            <p:ph idx="1"/>
          </p:nvPr>
        </p:nvSpPr>
        <p:spPr/>
        <p:txBody>
          <a:bodyPr/>
          <a:lstStyle/>
          <a:p>
            <a:r>
              <a:rPr lang="en-US" sz="4400" b="1" i="1" dirty="0"/>
              <a:t>Rebound and/or guarding </a:t>
            </a:r>
            <a:br>
              <a:rPr lang="en-US" sz="4400" b="1" i="1" dirty="0"/>
            </a:br>
            <a:r>
              <a:rPr lang="en-US" sz="4400" b="1" i="1" dirty="0"/>
              <a:t>  tenderness</a:t>
            </a:r>
            <a:br>
              <a:rPr lang="en-US" sz="4400" b="1" i="1" dirty="0"/>
            </a:br>
            <a:r>
              <a:rPr lang="en-US" sz="4400" b="1" i="1" dirty="0"/>
              <a:t>• Delayed menstrual periods</a:t>
            </a:r>
            <a:br>
              <a:rPr lang="en-US" sz="4400" b="1" i="1" dirty="0"/>
            </a:br>
            <a:r>
              <a:rPr lang="en-US" sz="4400" b="1" i="1" dirty="0"/>
              <a:t>• Recent delivery or abortion</a:t>
            </a:r>
            <a:br>
              <a:rPr lang="en-US" sz="4400" b="1" i="1" dirty="0"/>
            </a:br>
            <a:r>
              <a:rPr lang="en-US" sz="4400" b="1" i="1" dirty="0"/>
              <a:t>• Menorrhagia or </a:t>
            </a:r>
            <a:r>
              <a:rPr lang="en-US" sz="4400" b="1" i="1" dirty="0" err="1"/>
              <a:t>metrorrhagia</a:t>
            </a:r>
            <a:endParaRPr lang="en-US" sz="4400" dirty="0"/>
          </a:p>
          <a:p>
            <a:endParaRPr lang="en-US" dirty="0"/>
          </a:p>
        </p:txBody>
      </p:sp>
    </p:spTree>
    <p:extLst>
      <p:ext uri="{BB962C8B-B14F-4D97-AF65-F5344CB8AC3E}">
        <p14:creationId xmlns:p14="http://schemas.microsoft.com/office/powerpoint/2010/main" val="1903735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 of PID</a:t>
            </a:r>
            <a:r>
              <a:rPr lang="en-US" dirty="0"/>
              <a:t> </a:t>
            </a:r>
          </a:p>
        </p:txBody>
      </p:sp>
      <p:sp>
        <p:nvSpPr>
          <p:cNvPr id="3" name="Content Placeholder 2"/>
          <p:cNvSpPr>
            <a:spLocks noGrp="1"/>
          </p:cNvSpPr>
          <p:nvPr>
            <p:ph idx="1"/>
          </p:nvPr>
        </p:nvSpPr>
        <p:spPr/>
        <p:txBody>
          <a:bodyPr>
            <a:normAutofit/>
          </a:bodyPr>
          <a:lstStyle/>
          <a:p>
            <a:r>
              <a:rPr lang="en-US" sz="4400" dirty="0"/>
              <a:t>If not treated, PID will cause considerable pain and suffering with severe long term complications, for example, infertility and even death</a:t>
            </a:r>
          </a:p>
        </p:txBody>
      </p:sp>
    </p:spTree>
    <p:extLst>
      <p:ext uri="{BB962C8B-B14F-4D97-AF65-F5344CB8AC3E}">
        <p14:creationId xmlns:p14="http://schemas.microsoft.com/office/powerpoint/2010/main" val="3655742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 </a:t>
            </a:r>
            <a:endParaRPr lang="en-US" b="1" dirty="0"/>
          </a:p>
        </p:txBody>
      </p:sp>
      <p:sp>
        <p:nvSpPr>
          <p:cNvPr id="3" name="Content Placeholder 2"/>
          <p:cNvSpPr>
            <a:spLocks noGrp="1"/>
          </p:cNvSpPr>
          <p:nvPr>
            <p:ph idx="1"/>
          </p:nvPr>
        </p:nvSpPr>
        <p:spPr>
          <a:xfrm>
            <a:off x="715297" y="1792935"/>
            <a:ext cx="10271702" cy="4873335"/>
          </a:xfrm>
        </p:spPr>
        <p:txBody>
          <a:bodyPr>
            <a:normAutofit lnSpcReduction="10000"/>
          </a:bodyPr>
          <a:lstStyle/>
          <a:p>
            <a:pPr marL="0" indent="0">
              <a:buNone/>
            </a:pPr>
            <a:r>
              <a:rPr lang="en-US" sz="3500" b="1" dirty="0"/>
              <a:t>The most likely complications include:</a:t>
            </a:r>
          </a:p>
          <a:p>
            <a:pPr lvl="1"/>
            <a:r>
              <a:rPr lang="en-US" sz="3000" b="1" dirty="0"/>
              <a:t>Increased susceptibility to HIV infection.</a:t>
            </a:r>
          </a:p>
          <a:p>
            <a:pPr lvl="1"/>
            <a:r>
              <a:rPr lang="en-US" sz="3000" b="1" dirty="0"/>
              <a:t>Chronic low back pain or chronic low-</a:t>
            </a:r>
            <a:br>
              <a:rPr lang="en-US" sz="3000" b="1" dirty="0"/>
            </a:br>
            <a:r>
              <a:rPr lang="en-US" sz="3000" b="1" dirty="0"/>
              <a:t>grade fever.</a:t>
            </a:r>
          </a:p>
          <a:p>
            <a:pPr lvl="1"/>
            <a:r>
              <a:rPr lang="en-US" sz="3000" b="1" dirty="0"/>
              <a:t>Frequent miscarriages.</a:t>
            </a:r>
          </a:p>
          <a:p>
            <a:pPr lvl="1"/>
            <a:r>
              <a:rPr lang="en-US" sz="3000" b="1" dirty="0"/>
              <a:t>Ectopic pregnancy.</a:t>
            </a:r>
          </a:p>
          <a:p>
            <a:pPr lvl="1"/>
            <a:r>
              <a:rPr lang="en-US" sz="3000" b="1" dirty="0"/>
              <a:t>Infertility due to scarring and blockage of the fallopian tubes.</a:t>
            </a:r>
          </a:p>
          <a:p>
            <a:pPr lvl="1"/>
            <a:r>
              <a:rPr lang="en-US" sz="3000" b="1" dirty="0"/>
              <a:t>Other organs can be infected, for example, the </a:t>
            </a:r>
            <a:r>
              <a:rPr lang="en-US" sz="3000" b="1" dirty="0" err="1"/>
              <a:t>perimetrium</a:t>
            </a:r>
            <a:r>
              <a:rPr lang="en-US" sz="3000" b="1" dirty="0"/>
              <a:t>, leading to peritonitis or urinary bladder leading to cystitis.</a:t>
            </a:r>
          </a:p>
          <a:p>
            <a:endParaRPr lang="en-US" dirty="0"/>
          </a:p>
        </p:txBody>
      </p:sp>
    </p:spTree>
    <p:extLst>
      <p:ext uri="{BB962C8B-B14F-4D97-AF65-F5344CB8AC3E}">
        <p14:creationId xmlns:p14="http://schemas.microsoft.com/office/powerpoint/2010/main" val="152637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Consequences</a:t>
            </a:r>
            <a:r>
              <a:rPr lang="en-US" dirty="0"/>
              <a:t> </a:t>
            </a:r>
          </a:p>
        </p:txBody>
      </p:sp>
      <p:sp>
        <p:nvSpPr>
          <p:cNvPr id="3" name="Content Placeholder 2"/>
          <p:cNvSpPr>
            <a:spLocks noGrp="1"/>
          </p:cNvSpPr>
          <p:nvPr>
            <p:ph idx="1"/>
          </p:nvPr>
        </p:nvSpPr>
        <p:spPr>
          <a:xfrm>
            <a:off x="1202919" y="1792935"/>
            <a:ext cx="9784080" cy="4814341"/>
          </a:xfrm>
        </p:spPr>
        <p:txBody>
          <a:bodyPr>
            <a:normAutofit fontScale="92500"/>
          </a:bodyPr>
          <a:lstStyle/>
          <a:p>
            <a:r>
              <a:rPr lang="en-US" sz="3200" b="1" dirty="0"/>
              <a:t>Women debilitated by PID find it difficult to fulfil family and economic responsibilities, thus leading to poverty. </a:t>
            </a:r>
            <a:endParaRPr lang="en-US" sz="3200" b="1" dirty="0" smtClean="0"/>
          </a:p>
          <a:p>
            <a:r>
              <a:rPr lang="en-US" sz="3200" b="1" dirty="0" smtClean="0"/>
              <a:t>They </a:t>
            </a:r>
            <a:r>
              <a:rPr lang="en-US" sz="3200" b="1" dirty="0"/>
              <a:t>may also suffer painful intercourse, irregular bleeding, frequent miscarriage or infertility, which can lead to marital problems such as separation or divorce</a:t>
            </a:r>
            <a:r>
              <a:rPr lang="en-US" sz="3200" b="1" dirty="0" smtClean="0"/>
              <a:t>.</a:t>
            </a:r>
          </a:p>
          <a:p>
            <a:r>
              <a:rPr lang="en-US" sz="3200" b="1" dirty="0" smtClean="0"/>
              <a:t> </a:t>
            </a:r>
            <a:r>
              <a:rPr lang="en-US" sz="3200" b="1" dirty="0"/>
              <a:t>Also, the bacteria causing PID usually are the same ones causing cervicitis, that is, </a:t>
            </a:r>
            <a:r>
              <a:rPr lang="en-US" sz="3200" b="1" dirty="0" err="1"/>
              <a:t>neisseria</a:t>
            </a:r>
            <a:r>
              <a:rPr lang="en-US" sz="3200" b="1" dirty="0"/>
              <a:t> </a:t>
            </a:r>
            <a:r>
              <a:rPr lang="en-US" sz="3200" b="1" dirty="0" err="1"/>
              <a:t>gonorrhoeae</a:t>
            </a:r>
            <a:r>
              <a:rPr lang="en-US" sz="3200" b="1" dirty="0"/>
              <a:t> and chlamydia trachomatis which are easily transmitted, endangering the health of the woman’s partners and her new born. </a:t>
            </a:r>
            <a:endParaRPr lang="en-US" sz="3200" b="1" dirty="0" smtClean="0"/>
          </a:p>
          <a:p>
            <a:endParaRPr lang="en-US" dirty="0"/>
          </a:p>
          <a:p>
            <a:endParaRPr lang="en-US" dirty="0"/>
          </a:p>
        </p:txBody>
      </p:sp>
    </p:spTree>
    <p:extLst>
      <p:ext uri="{BB962C8B-B14F-4D97-AF65-F5344CB8AC3E}">
        <p14:creationId xmlns:p14="http://schemas.microsoft.com/office/powerpoint/2010/main" val="1756540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Consequences</a:t>
            </a:r>
            <a:endParaRPr lang="en-US" dirty="0"/>
          </a:p>
        </p:txBody>
      </p:sp>
      <p:sp>
        <p:nvSpPr>
          <p:cNvPr id="3" name="Content Placeholder 2"/>
          <p:cNvSpPr>
            <a:spLocks noGrp="1"/>
          </p:cNvSpPr>
          <p:nvPr>
            <p:ph idx="1"/>
          </p:nvPr>
        </p:nvSpPr>
        <p:spPr>
          <a:xfrm>
            <a:off x="1202919" y="2011679"/>
            <a:ext cx="9784080" cy="4647217"/>
          </a:xfrm>
        </p:spPr>
        <p:txBody>
          <a:bodyPr>
            <a:normAutofit/>
          </a:bodyPr>
          <a:lstStyle/>
          <a:p>
            <a:r>
              <a:rPr lang="en-US" sz="3600" b="1" dirty="0"/>
              <a:t>Her partner, once infected, will develop urethritis and the newborn may develop pneumonia or </a:t>
            </a:r>
            <a:r>
              <a:rPr lang="en-US" sz="3600" b="1" dirty="0" err="1"/>
              <a:t>opthalmia</a:t>
            </a:r>
            <a:r>
              <a:rPr lang="en-US" sz="3600" b="1" dirty="0"/>
              <a:t> </a:t>
            </a:r>
            <a:r>
              <a:rPr lang="en-US" sz="3600" b="1" dirty="0" err="1"/>
              <a:t>neonatorum</a:t>
            </a:r>
            <a:r>
              <a:rPr lang="en-US" sz="3600" b="1" dirty="0"/>
              <a:t>.</a:t>
            </a:r>
          </a:p>
          <a:p>
            <a:r>
              <a:rPr lang="en-US" sz="3600" b="1" dirty="0" err="1"/>
              <a:t>Recognise</a:t>
            </a:r>
            <a:r>
              <a:rPr lang="en-US" sz="3600" b="1" dirty="0"/>
              <a:t> lower abdominal pain and take appropriate action since it’s a pointer to PID. </a:t>
            </a:r>
          </a:p>
          <a:p>
            <a:r>
              <a:rPr lang="en-US" sz="3600" b="1" dirty="0"/>
              <a:t>If treatment is delayed, it causes misery to the individual patient and </a:t>
            </a:r>
            <a:br>
              <a:rPr lang="en-US" sz="3600" b="1" dirty="0"/>
            </a:br>
            <a:r>
              <a:rPr lang="en-US" sz="3600" b="1" dirty="0"/>
              <a:t>her family.</a:t>
            </a:r>
          </a:p>
          <a:p>
            <a:endParaRPr lang="en-US" dirty="0"/>
          </a:p>
        </p:txBody>
      </p:sp>
    </p:spTree>
    <p:extLst>
      <p:ext uri="{BB962C8B-B14F-4D97-AF65-F5344CB8AC3E}">
        <p14:creationId xmlns:p14="http://schemas.microsoft.com/office/powerpoint/2010/main" val="55379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Genital Ulcer Disease (GUD)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324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Genital Ulcer Disease (GUD)</a:t>
            </a:r>
            <a:endParaRPr lang="en-US" dirty="0"/>
          </a:p>
        </p:txBody>
      </p:sp>
      <p:sp>
        <p:nvSpPr>
          <p:cNvPr id="3" name="Content Placeholder 2"/>
          <p:cNvSpPr>
            <a:spLocks noGrp="1"/>
          </p:cNvSpPr>
          <p:nvPr>
            <p:ph idx="1"/>
          </p:nvPr>
        </p:nvSpPr>
        <p:spPr>
          <a:xfrm>
            <a:off x="1202919" y="2011680"/>
            <a:ext cx="9784080" cy="4529230"/>
          </a:xfrm>
        </p:spPr>
        <p:txBody>
          <a:bodyPr>
            <a:normAutofit fontScale="92500" lnSpcReduction="10000"/>
          </a:bodyPr>
          <a:lstStyle/>
          <a:p>
            <a:r>
              <a:rPr lang="en-US" sz="3600" b="1" dirty="0"/>
              <a:t>These are a group of three sexually transmitted infections, which produce ulcers in the genital or anal area. </a:t>
            </a:r>
            <a:endParaRPr lang="en-US" sz="3600" b="1" dirty="0" smtClean="0"/>
          </a:p>
          <a:p>
            <a:r>
              <a:rPr lang="en-US" sz="3600" b="1" dirty="0" smtClean="0"/>
              <a:t>They </a:t>
            </a:r>
            <a:r>
              <a:rPr lang="en-US" sz="3600" b="1" dirty="0"/>
              <a:t>are </a:t>
            </a:r>
            <a:r>
              <a:rPr lang="en-US" sz="3600" b="1" dirty="0" err="1"/>
              <a:t>chancroid</a:t>
            </a:r>
            <a:r>
              <a:rPr lang="en-US" sz="3600" b="1" dirty="0"/>
              <a:t>, syphilis and herpes. These infections affect both sexes alike</a:t>
            </a:r>
            <a:r>
              <a:rPr lang="en-US" sz="3600" b="1" dirty="0" smtClean="0"/>
              <a:t>.</a:t>
            </a:r>
          </a:p>
          <a:p>
            <a:r>
              <a:rPr lang="en-US" sz="3600" b="1" dirty="0"/>
              <a:t>with the AIDS pandemic, GUD has assumed a special significance because it facilities transmission of HIV infection, therefore it requires </a:t>
            </a:r>
            <a:br>
              <a:rPr lang="en-US" sz="3600" b="1" dirty="0"/>
            </a:br>
            <a:r>
              <a:rPr lang="en-US" sz="3600" b="1" dirty="0"/>
              <a:t>special attention.</a:t>
            </a:r>
          </a:p>
          <a:p>
            <a:endParaRPr lang="en-US" sz="3200" b="1" dirty="0" smtClean="0"/>
          </a:p>
          <a:p>
            <a:endParaRPr lang="en-US" dirty="0"/>
          </a:p>
        </p:txBody>
      </p:sp>
    </p:spTree>
    <p:extLst>
      <p:ext uri="{BB962C8B-B14F-4D97-AF65-F5344CB8AC3E}">
        <p14:creationId xmlns:p14="http://schemas.microsoft.com/office/powerpoint/2010/main" val="1864852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Chancroid</a:t>
            </a:r>
            <a:r>
              <a:rPr lang="en-US" b="1" dirty="0"/>
              <a:t> </a:t>
            </a:r>
            <a:endParaRPr lang="en-US" dirty="0"/>
          </a:p>
        </p:txBody>
      </p:sp>
      <p:sp>
        <p:nvSpPr>
          <p:cNvPr id="3" name="Content Placeholder 2"/>
          <p:cNvSpPr>
            <a:spLocks noGrp="1"/>
          </p:cNvSpPr>
          <p:nvPr>
            <p:ph idx="1"/>
          </p:nvPr>
        </p:nvSpPr>
        <p:spPr/>
        <p:txBody>
          <a:bodyPr>
            <a:normAutofit lnSpcReduction="10000"/>
          </a:bodyPr>
          <a:lstStyle/>
          <a:p>
            <a:r>
              <a:rPr lang="en-US" sz="3200" b="1" dirty="0"/>
              <a:t>T</a:t>
            </a:r>
            <a:r>
              <a:rPr lang="en-US" sz="3200" b="1" dirty="0" smtClean="0"/>
              <a:t>he </a:t>
            </a:r>
            <a:r>
              <a:rPr lang="en-US" sz="3200" b="1" dirty="0"/>
              <a:t>mode of transmission is through sexual contact and the causative organism is a gram-negative bacterium called </a:t>
            </a:r>
            <a:r>
              <a:rPr lang="en-US" sz="3200" b="1" dirty="0" err="1">
                <a:solidFill>
                  <a:srgbClr val="FFFF00"/>
                </a:solidFill>
              </a:rPr>
              <a:t>Haemophilus</a:t>
            </a:r>
            <a:r>
              <a:rPr lang="en-US" sz="3200" b="1" dirty="0">
                <a:solidFill>
                  <a:srgbClr val="FFFF00"/>
                </a:solidFill>
              </a:rPr>
              <a:t> </a:t>
            </a:r>
            <a:r>
              <a:rPr lang="en-US" sz="3200" b="1" dirty="0" err="1">
                <a:solidFill>
                  <a:srgbClr val="FFFF00"/>
                </a:solidFill>
              </a:rPr>
              <a:t>Ducreyi</a:t>
            </a:r>
            <a:r>
              <a:rPr lang="en-US" sz="3200" b="1" dirty="0"/>
              <a:t>. </a:t>
            </a:r>
            <a:endParaRPr lang="en-US" sz="3200" b="1" dirty="0" smtClean="0"/>
          </a:p>
          <a:p>
            <a:r>
              <a:rPr lang="en-US" sz="3200" b="1" dirty="0" smtClean="0"/>
              <a:t>The </a:t>
            </a:r>
            <a:r>
              <a:rPr lang="en-US" sz="3200" b="1" dirty="0"/>
              <a:t>incubation period in men is four to seven days while in women it takes about ten days. </a:t>
            </a:r>
            <a:endParaRPr lang="en-US" sz="3200" b="1" dirty="0" smtClean="0"/>
          </a:p>
          <a:p>
            <a:r>
              <a:rPr lang="en-US" sz="3200" b="1" dirty="0" smtClean="0"/>
              <a:t>Some </a:t>
            </a:r>
            <a:r>
              <a:rPr lang="en-US" sz="3200" b="1" dirty="0"/>
              <a:t>of the factors that may enhance transmission include non circumcision in men, working in the commercial sex industry, and pregnancy due to </a:t>
            </a:r>
            <a:br>
              <a:rPr lang="en-US" sz="3200" b="1" dirty="0"/>
            </a:br>
            <a:r>
              <a:rPr lang="en-US" sz="3200" b="1" dirty="0"/>
              <a:t>lowered immunity.</a:t>
            </a:r>
          </a:p>
          <a:p>
            <a:endParaRPr lang="en-US" dirty="0"/>
          </a:p>
        </p:txBody>
      </p:sp>
    </p:spTree>
    <p:extLst>
      <p:ext uri="{BB962C8B-B14F-4D97-AF65-F5344CB8AC3E}">
        <p14:creationId xmlns:p14="http://schemas.microsoft.com/office/powerpoint/2010/main" val="173632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678426"/>
            <a:ext cx="9784080" cy="1114510"/>
          </a:xfrm>
        </p:spPr>
        <p:txBody>
          <a:bodyPr>
            <a:normAutofit fontScale="90000"/>
          </a:bodyPr>
          <a:lstStyle/>
          <a:p>
            <a:r>
              <a:rPr lang="en-US" b="1" dirty="0"/>
              <a:t>Signs and Symptoms for the Main Syndromes of STIs and their </a:t>
            </a:r>
            <a:r>
              <a:rPr lang="en-US" b="1" dirty="0" err="1"/>
              <a:t>Aetiologies</a:t>
            </a:r>
            <a:r>
              <a:rPr lang="en-US" dirty="0"/>
              <a:t>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9839876"/>
              </p:ext>
            </p:extLst>
          </p:nvPr>
        </p:nvGraphicFramePr>
        <p:xfrm>
          <a:off x="604590" y="1666568"/>
          <a:ext cx="10648428" cy="5125064"/>
        </p:xfrm>
        <a:graphic>
          <a:graphicData uri="http://schemas.openxmlformats.org/drawingml/2006/table">
            <a:tbl>
              <a:tblPr firstRow="1" bandRow="1">
                <a:tableStyleId>{5C22544A-7EE6-4342-B048-85BDC9FD1C3A}</a:tableStyleId>
              </a:tblPr>
              <a:tblGrid>
                <a:gridCol w="2662107">
                  <a:extLst>
                    <a:ext uri="{9D8B030D-6E8A-4147-A177-3AD203B41FA5}">
                      <a16:colId xmlns:a16="http://schemas.microsoft.com/office/drawing/2014/main" val="3509843882"/>
                    </a:ext>
                  </a:extLst>
                </a:gridCol>
                <a:gridCol w="2662107">
                  <a:extLst>
                    <a:ext uri="{9D8B030D-6E8A-4147-A177-3AD203B41FA5}">
                      <a16:colId xmlns:a16="http://schemas.microsoft.com/office/drawing/2014/main" val="3278416061"/>
                    </a:ext>
                  </a:extLst>
                </a:gridCol>
                <a:gridCol w="2662107">
                  <a:extLst>
                    <a:ext uri="{9D8B030D-6E8A-4147-A177-3AD203B41FA5}">
                      <a16:colId xmlns:a16="http://schemas.microsoft.com/office/drawing/2014/main" val="1268763771"/>
                    </a:ext>
                  </a:extLst>
                </a:gridCol>
                <a:gridCol w="2662107">
                  <a:extLst>
                    <a:ext uri="{9D8B030D-6E8A-4147-A177-3AD203B41FA5}">
                      <a16:colId xmlns:a16="http://schemas.microsoft.com/office/drawing/2014/main" val="739624281"/>
                    </a:ext>
                  </a:extLst>
                </a:gridCol>
              </a:tblGrid>
              <a:tr h="799815">
                <a:tc>
                  <a:txBody>
                    <a:bodyPr/>
                    <a:lstStyle/>
                    <a:p>
                      <a:r>
                        <a:rPr lang="en-US" sz="2000" b="1" kern="1200" dirty="0" smtClean="0">
                          <a:solidFill>
                            <a:schemeClr val="lt1"/>
                          </a:solidFill>
                          <a:effectLst/>
                          <a:latin typeface="+mn-lt"/>
                          <a:ea typeface="+mn-ea"/>
                          <a:cs typeface="+mn-cs"/>
                        </a:rPr>
                        <a:t>Syndromes</a:t>
                      </a:r>
                      <a:endParaRPr lang="en-US" sz="2000" dirty="0"/>
                    </a:p>
                  </a:txBody>
                  <a:tcPr/>
                </a:tc>
                <a:tc>
                  <a:txBody>
                    <a:bodyPr/>
                    <a:lstStyle/>
                    <a:p>
                      <a:r>
                        <a:rPr lang="en-US" sz="2000" b="1" kern="1200" dirty="0" smtClean="0">
                          <a:solidFill>
                            <a:schemeClr val="lt1"/>
                          </a:solidFill>
                          <a:effectLst/>
                          <a:latin typeface="+mn-lt"/>
                          <a:ea typeface="+mn-ea"/>
                          <a:cs typeface="+mn-cs"/>
                        </a:rPr>
                        <a:t>Symptoms</a:t>
                      </a:r>
                      <a:endParaRPr lang="en-US" sz="2000" dirty="0"/>
                    </a:p>
                  </a:txBody>
                  <a:tcPr/>
                </a:tc>
                <a:tc>
                  <a:txBody>
                    <a:bodyPr/>
                    <a:lstStyle/>
                    <a:p>
                      <a:r>
                        <a:rPr lang="en-US" sz="2000" b="1" kern="1200" dirty="0" smtClean="0">
                          <a:solidFill>
                            <a:schemeClr val="lt1"/>
                          </a:solidFill>
                          <a:effectLst/>
                          <a:latin typeface="+mn-lt"/>
                          <a:ea typeface="+mn-ea"/>
                          <a:cs typeface="+mn-cs"/>
                        </a:rPr>
                        <a:t>Signs</a:t>
                      </a:r>
                      <a:endParaRPr lang="en-US" sz="2000" dirty="0"/>
                    </a:p>
                  </a:txBody>
                  <a:tcPr/>
                </a:tc>
                <a:tc>
                  <a:txBody>
                    <a:bodyPr/>
                    <a:lstStyle/>
                    <a:p>
                      <a:r>
                        <a:rPr lang="en-US" sz="2000" b="1" kern="1200" dirty="0" smtClean="0">
                          <a:solidFill>
                            <a:schemeClr val="lt1"/>
                          </a:solidFill>
                          <a:effectLst/>
                          <a:latin typeface="+mn-lt"/>
                          <a:ea typeface="+mn-ea"/>
                          <a:cs typeface="+mn-cs"/>
                        </a:rPr>
                        <a:t>Most common </a:t>
                      </a:r>
                      <a:r>
                        <a:rPr lang="en-US" sz="2000" b="1" kern="1200" dirty="0" err="1" smtClean="0">
                          <a:solidFill>
                            <a:schemeClr val="lt1"/>
                          </a:solidFill>
                          <a:effectLst/>
                          <a:latin typeface="+mn-lt"/>
                          <a:ea typeface="+mn-ea"/>
                          <a:cs typeface="+mn-cs"/>
                        </a:rPr>
                        <a:t>aetiology</a:t>
                      </a:r>
                      <a:r>
                        <a:rPr lang="en-US" sz="2000" b="1" kern="1200" dirty="0" smtClean="0">
                          <a:solidFill>
                            <a:schemeClr val="lt1"/>
                          </a:solidFill>
                          <a:effectLst/>
                          <a:latin typeface="+mn-lt"/>
                          <a:ea typeface="+mn-ea"/>
                          <a:cs typeface="+mn-cs"/>
                        </a:rPr>
                        <a:t>  </a:t>
                      </a:r>
                      <a:endParaRPr lang="en-US" sz="2000" dirty="0"/>
                    </a:p>
                  </a:txBody>
                  <a:tcPr/>
                </a:tc>
                <a:extLst>
                  <a:ext uri="{0D108BD9-81ED-4DB2-BD59-A6C34878D82A}">
                    <a16:rowId xmlns:a16="http://schemas.microsoft.com/office/drawing/2014/main" val="127619287"/>
                  </a:ext>
                </a:extLst>
              </a:tr>
              <a:tr h="2839879">
                <a:tc>
                  <a:txBody>
                    <a:bodyPr/>
                    <a:lstStyle/>
                    <a:p>
                      <a:r>
                        <a:rPr lang="en-US" sz="2000" b="1" kern="1200" dirty="0" smtClean="0">
                          <a:solidFill>
                            <a:schemeClr val="dk1"/>
                          </a:solidFill>
                          <a:effectLst/>
                          <a:latin typeface="+mn-lt"/>
                          <a:ea typeface="+mn-ea"/>
                          <a:cs typeface="+mn-cs"/>
                        </a:rPr>
                        <a:t>Vaginal discharge</a:t>
                      </a:r>
                      <a:endParaRPr lang="en-US" sz="2000" b="1" dirty="0"/>
                    </a:p>
                  </a:txBody>
                  <a:tcPr/>
                </a:tc>
                <a:tc>
                  <a:txBody>
                    <a:bodyPr/>
                    <a:lstStyle/>
                    <a:p>
                      <a:r>
                        <a:rPr lang="en-US" sz="2000" b="1" kern="1200" dirty="0" smtClean="0">
                          <a:solidFill>
                            <a:schemeClr val="dk1"/>
                          </a:solidFill>
                          <a:effectLst/>
                          <a:latin typeface="+mn-lt"/>
                          <a:ea typeface="+mn-ea"/>
                          <a:cs typeface="+mn-cs"/>
                        </a:rPr>
                        <a:t>Vaginal discharge</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Vaginal itching</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Dysuria (pain on urination)</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Dyspareunia (pain during sexual intercourse)  </a:t>
                      </a:r>
                      <a:br>
                        <a:rPr lang="en-US" sz="2000" b="1" kern="1200" dirty="0" smtClean="0">
                          <a:solidFill>
                            <a:schemeClr val="dk1"/>
                          </a:solidFill>
                          <a:effectLst/>
                          <a:latin typeface="+mn-lt"/>
                          <a:ea typeface="+mn-ea"/>
                          <a:cs typeface="+mn-cs"/>
                        </a:rPr>
                      </a:br>
                      <a:endParaRPr lang="en-US" sz="2000" b="1" dirty="0"/>
                    </a:p>
                  </a:txBody>
                  <a:tcPr/>
                </a:tc>
                <a:tc>
                  <a:txBody>
                    <a:bodyPr/>
                    <a:lstStyle/>
                    <a:p>
                      <a:r>
                        <a:rPr lang="en-US" sz="2000" b="1" kern="1200" dirty="0" smtClean="0">
                          <a:solidFill>
                            <a:schemeClr val="dk1"/>
                          </a:solidFill>
                          <a:effectLst/>
                          <a:latin typeface="+mn-lt"/>
                          <a:ea typeface="+mn-ea"/>
                          <a:cs typeface="+mn-cs"/>
                        </a:rPr>
                        <a:t>Vaginal discharge</a:t>
                      </a:r>
                      <a:endParaRPr lang="en-US" sz="2000" b="1" dirty="0"/>
                    </a:p>
                  </a:txBody>
                  <a:tcPr/>
                </a:tc>
                <a:tc>
                  <a:txBody>
                    <a:bodyPr/>
                    <a:lstStyle/>
                    <a:p>
                      <a:r>
                        <a:rPr lang="en-US" sz="2000" b="1" kern="1200" dirty="0" smtClean="0">
                          <a:solidFill>
                            <a:schemeClr val="dk1"/>
                          </a:solidFill>
                          <a:effectLst/>
                          <a:latin typeface="+mn-lt"/>
                          <a:ea typeface="+mn-ea"/>
                          <a:cs typeface="+mn-cs"/>
                        </a:rPr>
                        <a:t>Vaginitis:</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a:t>
                      </a:r>
                      <a:r>
                        <a:rPr lang="en-US" sz="2000" b="1" kern="1200" dirty="0" err="1" smtClean="0">
                          <a:solidFill>
                            <a:schemeClr val="dk1"/>
                          </a:solidFill>
                          <a:effectLst/>
                          <a:latin typeface="+mn-lt"/>
                          <a:ea typeface="+mn-ea"/>
                          <a:cs typeface="+mn-cs"/>
                        </a:rPr>
                        <a:t>Trichomoniasis</a:t>
                      </a:r>
                      <a:r>
                        <a:rPr lang="en-US" sz="2000" b="1" kern="1200" dirty="0" smtClean="0">
                          <a:solidFill>
                            <a:schemeClr val="dk1"/>
                          </a:solidFill>
                          <a:effectLst/>
                          <a:latin typeface="+mn-lt"/>
                          <a:ea typeface="+mn-ea"/>
                          <a:cs typeface="+mn-cs"/>
                        </a:rPr>
                        <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Candidiasis</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Bacterial vaginosis</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Cervicitis:</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a:t>
                      </a:r>
                      <a:r>
                        <a:rPr lang="en-US" sz="2000" b="1" kern="1200" dirty="0" err="1" smtClean="0">
                          <a:solidFill>
                            <a:schemeClr val="dk1"/>
                          </a:solidFill>
                          <a:effectLst/>
                          <a:latin typeface="+mn-lt"/>
                          <a:ea typeface="+mn-ea"/>
                          <a:cs typeface="+mn-cs"/>
                        </a:rPr>
                        <a:t>Gonorrhoea</a:t>
                      </a:r>
                      <a:r>
                        <a:rPr lang="en-US" sz="2000" b="1" kern="1200" dirty="0" smtClean="0">
                          <a:solidFill>
                            <a:schemeClr val="dk1"/>
                          </a:solidFill>
                          <a:effectLst/>
                          <a:latin typeface="+mn-lt"/>
                          <a:ea typeface="+mn-ea"/>
                          <a:cs typeface="+mn-cs"/>
                        </a:rPr>
                        <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Chlamydia</a:t>
                      </a:r>
                      <a:endParaRPr lang="en-US" sz="2000" b="1" dirty="0"/>
                    </a:p>
                  </a:txBody>
                  <a:tcPr/>
                </a:tc>
                <a:extLst>
                  <a:ext uri="{0D108BD9-81ED-4DB2-BD59-A6C34878D82A}">
                    <a16:rowId xmlns:a16="http://schemas.microsoft.com/office/drawing/2014/main" val="3983130121"/>
                  </a:ext>
                </a:extLst>
              </a:tr>
              <a:tr h="1485370">
                <a:tc>
                  <a:txBody>
                    <a:bodyPr/>
                    <a:lstStyle/>
                    <a:p>
                      <a:r>
                        <a:rPr lang="en-US" sz="2000" b="1" kern="1200" dirty="0" smtClean="0">
                          <a:solidFill>
                            <a:schemeClr val="dk1"/>
                          </a:solidFill>
                          <a:effectLst/>
                          <a:latin typeface="+mn-lt"/>
                          <a:ea typeface="+mn-ea"/>
                          <a:cs typeface="+mn-cs"/>
                        </a:rPr>
                        <a:t>Urethral discharge</a:t>
                      </a:r>
                      <a:endParaRPr lang="en-US" sz="2000" b="1" dirty="0"/>
                    </a:p>
                  </a:txBody>
                  <a:tcPr/>
                </a:tc>
                <a:tc>
                  <a:txBody>
                    <a:bodyPr/>
                    <a:lstStyle/>
                    <a:p>
                      <a:r>
                        <a:rPr lang="en-US" sz="2000" b="1" kern="1200" dirty="0" smtClean="0">
                          <a:solidFill>
                            <a:schemeClr val="dk1"/>
                          </a:solidFill>
                          <a:effectLst/>
                          <a:latin typeface="+mn-lt"/>
                          <a:ea typeface="+mn-ea"/>
                          <a:cs typeface="+mn-cs"/>
                        </a:rPr>
                        <a:t>Urethral discharge</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Dysuria</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Frequent urination</a:t>
                      </a:r>
                      <a:endParaRPr lang="en-US" sz="2000" b="1" dirty="0"/>
                    </a:p>
                  </a:txBody>
                  <a:tcPr/>
                </a:tc>
                <a:tc>
                  <a:txBody>
                    <a:bodyPr/>
                    <a:lstStyle/>
                    <a:p>
                      <a:r>
                        <a:rPr lang="en-US" sz="2000" b="1" kern="1200" dirty="0" smtClean="0">
                          <a:solidFill>
                            <a:schemeClr val="dk1"/>
                          </a:solidFill>
                          <a:effectLst/>
                          <a:latin typeface="+mn-lt"/>
                          <a:ea typeface="+mn-ea"/>
                          <a:cs typeface="+mn-cs"/>
                        </a:rPr>
                        <a:t>Urethral discharge (if necessary </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ask patient to milk the urethra) </a:t>
                      </a:r>
                      <a:endParaRPr lang="en-US" sz="2000" b="1" dirty="0"/>
                    </a:p>
                  </a:txBody>
                  <a:tcPr/>
                </a:tc>
                <a:tc>
                  <a:txBody>
                    <a:bodyPr/>
                    <a:lstStyle/>
                    <a:p>
                      <a:r>
                        <a:rPr lang="en-US" sz="2000" b="1" kern="1200" dirty="0" err="1" smtClean="0">
                          <a:solidFill>
                            <a:schemeClr val="dk1"/>
                          </a:solidFill>
                          <a:effectLst/>
                          <a:latin typeface="+mn-lt"/>
                          <a:ea typeface="+mn-ea"/>
                          <a:cs typeface="+mn-cs"/>
                        </a:rPr>
                        <a:t>Gonorrhoea</a:t>
                      </a:r>
                      <a:r>
                        <a:rPr lang="en-US" sz="2000" b="1" kern="1200" dirty="0" smtClean="0">
                          <a:solidFill>
                            <a:schemeClr val="dk1"/>
                          </a:solidFill>
                          <a:effectLst/>
                          <a:latin typeface="+mn-lt"/>
                          <a:ea typeface="+mn-ea"/>
                          <a:cs typeface="+mn-cs"/>
                        </a:rPr>
                        <a:t/>
                      </a:r>
                      <a:br>
                        <a:rPr lang="en-US" sz="2000" b="1" kern="1200" dirty="0" smtClean="0">
                          <a:solidFill>
                            <a:schemeClr val="dk1"/>
                          </a:solidFill>
                          <a:effectLst/>
                          <a:latin typeface="+mn-lt"/>
                          <a:ea typeface="+mn-ea"/>
                          <a:cs typeface="+mn-cs"/>
                        </a:rPr>
                      </a:br>
                      <a:r>
                        <a:rPr lang="en-US" sz="2000" b="1" kern="1200" dirty="0" smtClean="0">
                          <a:solidFill>
                            <a:schemeClr val="dk1"/>
                          </a:solidFill>
                          <a:effectLst/>
                          <a:latin typeface="+mn-lt"/>
                          <a:ea typeface="+mn-ea"/>
                          <a:cs typeface="+mn-cs"/>
                        </a:rPr>
                        <a:t> Chlamydia</a:t>
                      </a:r>
                      <a:endParaRPr lang="en-US" sz="2000" b="1" dirty="0"/>
                    </a:p>
                  </a:txBody>
                  <a:tcPr/>
                </a:tc>
                <a:extLst>
                  <a:ext uri="{0D108BD9-81ED-4DB2-BD59-A6C34878D82A}">
                    <a16:rowId xmlns:a16="http://schemas.microsoft.com/office/drawing/2014/main" val="3967455654"/>
                  </a:ext>
                </a:extLst>
              </a:tr>
            </a:tbl>
          </a:graphicData>
        </a:graphic>
      </p:graphicFrame>
    </p:spTree>
    <p:extLst>
      <p:ext uri="{BB962C8B-B14F-4D97-AF65-F5344CB8AC3E}">
        <p14:creationId xmlns:p14="http://schemas.microsoft.com/office/powerpoint/2010/main" val="4045794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F1B4EF28-430A-455A-9CA6-325986A7EA63}" type="slidenum">
              <a:rPr lang="en-US" altLang="en-US" sz="1000">
                <a:solidFill>
                  <a:schemeClr val="bg1"/>
                </a:solidFill>
              </a:rPr>
              <a:pPr>
                <a:spcBef>
                  <a:spcPct val="0"/>
                </a:spcBef>
                <a:spcAft>
                  <a:spcPct val="0"/>
                </a:spcAft>
                <a:buFontTx/>
                <a:buNone/>
              </a:pPr>
              <a:t>40</a:t>
            </a:fld>
            <a:endParaRPr lang="en-US" altLang="en-US" sz="1000">
              <a:solidFill>
                <a:schemeClr val="bg1"/>
              </a:solidFill>
            </a:endParaRPr>
          </a:p>
        </p:txBody>
      </p:sp>
      <p:sp>
        <p:nvSpPr>
          <p:cNvPr id="45059" name="Rectangle 2"/>
          <p:cNvSpPr>
            <a:spLocks noGrp="1" noChangeArrowheads="1"/>
          </p:cNvSpPr>
          <p:nvPr>
            <p:ph type="title"/>
          </p:nvPr>
        </p:nvSpPr>
        <p:spPr>
          <a:xfrm>
            <a:off x="2209800" y="0"/>
            <a:ext cx="7772400" cy="1143000"/>
          </a:xfrm>
        </p:spPr>
        <p:txBody>
          <a:bodyPr/>
          <a:lstStyle/>
          <a:p>
            <a:r>
              <a:rPr lang="en-US" altLang="en-US" dirty="0" err="1" smtClean="0"/>
              <a:t>Chancroid</a:t>
            </a:r>
            <a:r>
              <a:rPr lang="en-US" altLang="en-US" dirty="0" smtClean="0"/>
              <a:t>—“Dirty” Ulcer</a:t>
            </a:r>
          </a:p>
        </p:txBody>
      </p:sp>
      <p:pic>
        <p:nvPicPr>
          <p:cNvPr id="45060" name="Picture 4" descr="unit2+8_chancroid_100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155" y="782843"/>
            <a:ext cx="8831826" cy="600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73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and Symptoms</a:t>
            </a:r>
            <a:r>
              <a:rPr lang="en-US" dirty="0"/>
              <a:t> </a:t>
            </a:r>
          </a:p>
        </p:txBody>
      </p:sp>
      <p:sp>
        <p:nvSpPr>
          <p:cNvPr id="3" name="Content Placeholder 2"/>
          <p:cNvSpPr>
            <a:spLocks noGrp="1"/>
          </p:cNvSpPr>
          <p:nvPr>
            <p:ph idx="1"/>
          </p:nvPr>
        </p:nvSpPr>
        <p:spPr/>
        <p:txBody>
          <a:bodyPr>
            <a:normAutofit lnSpcReduction="10000"/>
          </a:bodyPr>
          <a:lstStyle/>
          <a:p>
            <a:r>
              <a:rPr lang="en-US" sz="2800" b="1" dirty="0"/>
              <a:t>Male patients may complain of painful</a:t>
            </a:r>
            <a:br>
              <a:rPr lang="en-US" sz="2800" b="1" dirty="0"/>
            </a:br>
            <a:r>
              <a:rPr lang="en-US" sz="2800" b="1" dirty="0"/>
              <a:t>ulcers on the penis, which may be single or multiple. </a:t>
            </a:r>
            <a:endParaRPr lang="en-US" sz="2800" b="1" dirty="0" smtClean="0"/>
          </a:p>
          <a:p>
            <a:r>
              <a:rPr lang="en-US" sz="2800" b="1" dirty="0" smtClean="0"/>
              <a:t>In </a:t>
            </a:r>
            <a:r>
              <a:rPr lang="en-US" sz="2800" b="1" dirty="0"/>
              <a:t>a circumcised male patient, the </a:t>
            </a:r>
            <a:r>
              <a:rPr lang="en-US" sz="2800" b="1" dirty="0" smtClean="0"/>
              <a:t>ulcer is </a:t>
            </a:r>
            <a:r>
              <a:rPr lang="en-US" sz="2800" b="1" dirty="0"/>
              <a:t>usually on the glans penis, the shaft, or the coronal </a:t>
            </a:r>
            <a:r>
              <a:rPr lang="en-US" sz="2800" b="1" dirty="0" smtClean="0"/>
              <a:t>sulcus</a:t>
            </a:r>
          </a:p>
          <a:p>
            <a:r>
              <a:rPr lang="en-US" sz="2800" b="1" dirty="0"/>
              <a:t>In uncircumcised males the ulcer may be either within the mucosal surface of the prepuce, on the skin surface, or on the edge of the </a:t>
            </a:r>
            <a:r>
              <a:rPr lang="en-US" sz="2800" b="1" dirty="0" smtClean="0"/>
              <a:t>prepuce</a:t>
            </a:r>
          </a:p>
          <a:p>
            <a:r>
              <a:rPr lang="en-US" sz="2800" b="1" dirty="0"/>
              <a:t>Men always show symptoms if infected but women may be carriers of the disease for sometime before they show symptoms. In women, the ulcers are often painless.</a:t>
            </a:r>
          </a:p>
          <a:p>
            <a:endParaRPr lang="en-US" sz="3200" dirty="0"/>
          </a:p>
          <a:p>
            <a:endParaRPr lang="en-US" dirty="0"/>
          </a:p>
        </p:txBody>
      </p:sp>
    </p:spTree>
    <p:extLst>
      <p:ext uri="{BB962C8B-B14F-4D97-AF65-F5344CB8AC3E}">
        <p14:creationId xmlns:p14="http://schemas.microsoft.com/office/powerpoint/2010/main" val="764060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and Symptoms</a:t>
            </a:r>
            <a:r>
              <a:rPr lang="en-US" dirty="0"/>
              <a:t> </a:t>
            </a:r>
          </a:p>
        </p:txBody>
      </p:sp>
      <p:sp>
        <p:nvSpPr>
          <p:cNvPr id="3" name="Content Placeholder 2"/>
          <p:cNvSpPr>
            <a:spLocks noGrp="1"/>
          </p:cNvSpPr>
          <p:nvPr>
            <p:ph idx="1"/>
          </p:nvPr>
        </p:nvSpPr>
        <p:spPr/>
        <p:txBody>
          <a:bodyPr>
            <a:normAutofit lnSpcReduction="10000"/>
          </a:bodyPr>
          <a:lstStyle/>
          <a:p>
            <a:r>
              <a:rPr lang="en-US" sz="2800" b="1" dirty="0"/>
              <a:t>In both sexes, the ulcer may be single or </a:t>
            </a:r>
            <a:r>
              <a:rPr lang="en-US" sz="2800" b="1" dirty="0" smtClean="0"/>
              <a:t>multiple</a:t>
            </a:r>
          </a:p>
          <a:p>
            <a:r>
              <a:rPr lang="en-US" sz="2800" b="1" dirty="0"/>
              <a:t>They are dirty looking with irregular margins</a:t>
            </a:r>
            <a:r>
              <a:rPr lang="en-US" sz="2800" b="1" dirty="0" smtClean="0"/>
              <a:t>.</a:t>
            </a:r>
          </a:p>
          <a:p>
            <a:r>
              <a:rPr lang="en-US" sz="2800" b="1" dirty="0" smtClean="0"/>
              <a:t> </a:t>
            </a:r>
            <a:r>
              <a:rPr lang="en-US" sz="2800" b="1" dirty="0"/>
              <a:t>The base of the ulcer is covered by yellow grey necrotic purulent exudates. </a:t>
            </a:r>
            <a:endParaRPr lang="en-US" sz="2800" b="1" dirty="0" smtClean="0"/>
          </a:p>
          <a:p>
            <a:r>
              <a:rPr lang="en-US" sz="2800" b="1" dirty="0" smtClean="0"/>
              <a:t>The </a:t>
            </a:r>
            <a:r>
              <a:rPr lang="en-US" sz="2800" b="1" dirty="0"/>
              <a:t>ulcer is very friable and bleeds easily on touch or any form of manipulation. </a:t>
            </a:r>
            <a:endParaRPr lang="en-US" sz="2800" b="1" dirty="0" smtClean="0"/>
          </a:p>
          <a:p>
            <a:r>
              <a:rPr lang="en-US" sz="2800" b="1" dirty="0" smtClean="0"/>
              <a:t>Inflammation </a:t>
            </a:r>
            <a:r>
              <a:rPr lang="en-US" sz="2800" b="1" dirty="0"/>
              <a:t>of the inguinal glands (adenitis) and bubo formation are more common which spontaneously release thick, creamy pus.</a:t>
            </a:r>
          </a:p>
          <a:p>
            <a:endParaRPr lang="en-US" dirty="0"/>
          </a:p>
        </p:txBody>
      </p:sp>
    </p:spTree>
    <p:extLst>
      <p:ext uri="{BB962C8B-B14F-4D97-AF65-F5344CB8AC3E}">
        <p14:creationId xmlns:p14="http://schemas.microsoft.com/office/powerpoint/2010/main" val="2996488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endParaRPr lang="en-US" dirty="0"/>
          </a:p>
        </p:txBody>
      </p:sp>
      <p:sp>
        <p:nvSpPr>
          <p:cNvPr id="3" name="Content Placeholder 2"/>
          <p:cNvSpPr>
            <a:spLocks noGrp="1"/>
          </p:cNvSpPr>
          <p:nvPr>
            <p:ph idx="1"/>
          </p:nvPr>
        </p:nvSpPr>
        <p:spPr/>
        <p:txBody>
          <a:bodyPr>
            <a:normAutofit fontScale="92500" lnSpcReduction="10000"/>
          </a:bodyPr>
          <a:lstStyle/>
          <a:p>
            <a:r>
              <a:rPr lang="en-US" sz="3200" b="1" dirty="0"/>
              <a:t>To diagnose genital ulcers, you start with history obtained from the patient where they report the presence of ulcers on the genital area. </a:t>
            </a:r>
            <a:endParaRPr lang="en-US" sz="3200" b="1" dirty="0" smtClean="0"/>
          </a:p>
          <a:p>
            <a:r>
              <a:rPr lang="en-US" sz="3200" b="1" dirty="0" smtClean="0"/>
              <a:t>You </a:t>
            </a:r>
            <a:r>
              <a:rPr lang="en-US" sz="3200" b="1" dirty="0"/>
              <a:t>should then examine the patient to check on the location of the ulcers, how many there are, and what the ulcers look like, to differentiate from ulcers caused by syphilis or herpes. </a:t>
            </a:r>
            <a:endParaRPr lang="en-US" sz="3200" b="1" dirty="0" smtClean="0"/>
          </a:p>
          <a:p>
            <a:r>
              <a:rPr lang="en-US" sz="3200" b="1" dirty="0" smtClean="0"/>
              <a:t>Laboratory </a:t>
            </a:r>
            <a:r>
              <a:rPr lang="en-US" sz="3200" b="1" dirty="0"/>
              <a:t>investigations should also be undertaken to confirm the diagnosis by isolating the causative organisms</a:t>
            </a:r>
            <a:r>
              <a:rPr lang="en-US" sz="3200" b="1" dirty="0" smtClean="0"/>
              <a:t>.</a:t>
            </a:r>
          </a:p>
          <a:p>
            <a:endParaRPr lang="en-US" dirty="0"/>
          </a:p>
          <a:p>
            <a:endParaRPr lang="en-US" dirty="0"/>
          </a:p>
        </p:txBody>
      </p:sp>
    </p:spTree>
    <p:extLst>
      <p:ext uri="{BB962C8B-B14F-4D97-AF65-F5344CB8AC3E}">
        <p14:creationId xmlns:p14="http://schemas.microsoft.com/office/powerpoint/2010/main" val="4194516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427703"/>
            <a:ext cx="9784080" cy="626808"/>
          </a:xfrm>
        </p:spPr>
        <p:txBody>
          <a:bodyPr/>
          <a:lstStyle/>
          <a:p>
            <a:r>
              <a:rPr lang="en-US" b="1" dirty="0"/>
              <a:t>Complications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415222"/>
              </p:ext>
            </p:extLst>
          </p:nvPr>
        </p:nvGraphicFramePr>
        <p:xfrm>
          <a:off x="663676" y="1054511"/>
          <a:ext cx="11061291" cy="5701971"/>
        </p:xfrm>
        <a:graphic>
          <a:graphicData uri="http://schemas.openxmlformats.org/drawingml/2006/table">
            <a:tbl>
              <a:tblPr firstRow="1" bandRow="1">
                <a:tableStyleId>{5C22544A-7EE6-4342-B048-85BDC9FD1C3A}</a:tableStyleId>
              </a:tblPr>
              <a:tblGrid>
                <a:gridCol w="3687097">
                  <a:extLst>
                    <a:ext uri="{9D8B030D-6E8A-4147-A177-3AD203B41FA5}">
                      <a16:colId xmlns:a16="http://schemas.microsoft.com/office/drawing/2014/main" val="1644726492"/>
                    </a:ext>
                  </a:extLst>
                </a:gridCol>
                <a:gridCol w="3687097">
                  <a:extLst>
                    <a:ext uri="{9D8B030D-6E8A-4147-A177-3AD203B41FA5}">
                      <a16:colId xmlns:a16="http://schemas.microsoft.com/office/drawing/2014/main" val="729167204"/>
                    </a:ext>
                  </a:extLst>
                </a:gridCol>
                <a:gridCol w="3687097">
                  <a:extLst>
                    <a:ext uri="{9D8B030D-6E8A-4147-A177-3AD203B41FA5}">
                      <a16:colId xmlns:a16="http://schemas.microsoft.com/office/drawing/2014/main" val="1913878681"/>
                    </a:ext>
                  </a:extLst>
                </a:gridCol>
              </a:tblGrid>
              <a:tr h="825171">
                <a:tc>
                  <a:txBody>
                    <a:bodyPr/>
                    <a:lstStyle/>
                    <a:p>
                      <a:endParaRPr lang="en-US" dirty="0"/>
                    </a:p>
                  </a:txBody>
                  <a:tcPr/>
                </a:tc>
                <a:tc>
                  <a:txBody>
                    <a:bodyPr/>
                    <a:lstStyle/>
                    <a:p>
                      <a:r>
                        <a:rPr lang="en-US" sz="2400" b="1" kern="1200" dirty="0" smtClean="0">
                          <a:solidFill>
                            <a:schemeClr val="lt1"/>
                          </a:solidFill>
                          <a:effectLst/>
                          <a:latin typeface="+mn-lt"/>
                          <a:ea typeface="+mn-ea"/>
                          <a:cs typeface="+mn-cs"/>
                        </a:rPr>
                        <a:t>Acute Complications</a:t>
                      </a:r>
                      <a:endParaRPr lang="en-US" sz="2400" dirty="0"/>
                    </a:p>
                  </a:txBody>
                  <a:tcPr/>
                </a:tc>
                <a:tc>
                  <a:txBody>
                    <a:bodyPr/>
                    <a:lstStyle/>
                    <a:p>
                      <a:r>
                        <a:rPr lang="en-US" sz="2400" b="1" kern="1200" dirty="0" smtClean="0">
                          <a:solidFill>
                            <a:schemeClr val="lt1"/>
                          </a:solidFill>
                          <a:effectLst/>
                          <a:latin typeface="+mn-lt"/>
                          <a:ea typeface="+mn-ea"/>
                          <a:cs typeface="+mn-cs"/>
                        </a:rPr>
                        <a:t>Chronic Complications</a:t>
                      </a:r>
                      <a:endParaRPr lang="en-US" sz="2400" dirty="0"/>
                    </a:p>
                  </a:txBody>
                  <a:tcPr/>
                </a:tc>
                <a:extLst>
                  <a:ext uri="{0D108BD9-81ED-4DB2-BD59-A6C34878D82A}">
                    <a16:rowId xmlns:a16="http://schemas.microsoft.com/office/drawing/2014/main" val="3415959878"/>
                  </a:ext>
                </a:extLst>
              </a:tr>
              <a:tr h="2729189">
                <a:tc>
                  <a:txBody>
                    <a:bodyPr/>
                    <a:lstStyle/>
                    <a:p>
                      <a:r>
                        <a:rPr lang="en-US" sz="1800" b="1" kern="1200" dirty="0" smtClean="0">
                          <a:solidFill>
                            <a:schemeClr val="dk1"/>
                          </a:solidFill>
                          <a:effectLst/>
                          <a:latin typeface="+mn-lt"/>
                          <a:ea typeface="+mn-ea"/>
                          <a:cs typeface="+mn-cs"/>
                        </a:rPr>
                        <a:t> </a:t>
                      </a:r>
                      <a:r>
                        <a:rPr lang="en-US" sz="3200" b="1" kern="1200" dirty="0" smtClean="0">
                          <a:solidFill>
                            <a:schemeClr val="dk1"/>
                          </a:solidFill>
                          <a:effectLst/>
                          <a:latin typeface="+mn-lt"/>
                          <a:ea typeface="+mn-ea"/>
                          <a:cs typeface="+mn-cs"/>
                        </a:rPr>
                        <a:t>Male</a:t>
                      </a:r>
                      <a:endParaRPr lang="en-US" dirty="0"/>
                    </a:p>
                  </a:txBody>
                  <a:tcPr/>
                </a:tc>
                <a:tc>
                  <a:txBody>
                    <a:bodyPr/>
                    <a:lstStyle/>
                    <a:p>
                      <a:r>
                        <a:rPr lang="en-US" sz="2800" b="1" kern="1200" dirty="0" err="1" smtClean="0">
                          <a:solidFill>
                            <a:schemeClr val="dk1"/>
                          </a:solidFill>
                          <a:effectLst/>
                          <a:latin typeface="+mn-lt"/>
                          <a:ea typeface="+mn-ea"/>
                          <a:cs typeface="+mn-cs"/>
                        </a:rPr>
                        <a:t>Oedema</a:t>
                      </a:r>
                      <a:r>
                        <a:rPr lang="en-US" sz="2800" b="1" kern="1200" dirty="0" smtClean="0">
                          <a:solidFill>
                            <a:schemeClr val="dk1"/>
                          </a:solidFill>
                          <a:effectLst/>
                          <a:latin typeface="+mn-lt"/>
                          <a:ea typeface="+mn-ea"/>
                          <a:cs typeface="+mn-cs"/>
                        </a:rPr>
                        <a:t> and swelling of prepuce</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a:t>
                      </a:r>
                      <a:r>
                        <a:rPr lang="en-US" sz="2800" b="1" kern="1200" dirty="0" err="1" smtClean="0">
                          <a:solidFill>
                            <a:schemeClr val="dk1"/>
                          </a:solidFill>
                          <a:effectLst/>
                          <a:latin typeface="+mn-lt"/>
                          <a:ea typeface="+mn-ea"/>
                          <a:cs typeface="+mn-cs"/>
                        </a:rPr>
                        <a:t>Phimosis</a:t>
                      </a:r>
                      <a:r>
                        <a:rPr lang="en-US" sz="2800" b="1" kern="1200" dirty="0" smtClean="0">
                          <a:solidFill>
                            <a:schemeClr val="dk1"/>
                          </a:solidFill>
                          <a:effectLst/>
                          <a:latin typeface="+mn-lt"/>
                          <a:ea typeface="+mn-ea"/>
                          <a:cs typeface="+mn-cs"/>
                        </a:rPr>
                        <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Balanitis or inflammations of glans penis</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Inguinal buboes</a:t>
                      </a:r>
                      <a:endParaRPr lang="en-US" sz="2800" b="1" dirty="0"/>
                    </a:p>
                  </a:txBody>
                  <a:tcPr/>
                </a:tc>
                <a:tc>
                  <a:txBody>
                    <a:bodyPr/>
                    <a:lstStyle/>
                    <a:p>
                      <a:r>
                        <a:rPr lang="en-US" sz="2800" b="1" kern="1200" dirty="0" smtClean="0">
                          <a:solidFill>
                            <a:schemeClr val="dk1"/>
                          </a:solidFill>
                          <a:effectLst/>
                          <a:latin typeface="+mn-lt"/>
                          <a:ea typeface="+mn-ea"/>
                          <a:cs typeface="+mn-cs"/>
                        </a:rPr>
                        <a:t>Secondary warts</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Fibroses</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a:t>
                      </a:r>
                      <a:r>
                        <a:rPr lang="en-US" sz="2800" b="1" kern="1200" dirty="0" err="1" smtClean="0">
                          <a:solidFill>
                            <a:schemeClr val="dk1"/>
                          </a:solidFill>
                          <a:effectLst/>
                          <a:latin typeface="+mn-lt"/>
                          <a:ea typeface="+mn-ea"/>
                          <a:cs typeface="+mn-cs"/>
                        </a:rPr>
                        <a:t>Cicatrization</a:t>
                      </a:r>
                      <a:r>
                        <a:rPr lang="en-US" sz="2800" b="1" kern="1200" dirty="0" smtClean="0">
                          <a:solidFill>
                            <a:schemeClr val="dk1"/>
                          </a:solidFill>
                          <a:effectLst/>
                          <a:latin typeface="+mn-lt"/>
                          <a:ea typeface="+mn-ea"/>
                          <a:cs typeface="+mn-cs"/>
                        </a:rPr>
                        <a:t> or auto amputation of the penis</a:t>
                      </a:r>
                      <a:endParaRPr lang="en-US" sz="2800" b="1" dirty="0"/>
                    </a:p>
                  </a:txBody>
                  <a:tcPr/>
                </a:tc>
                <a:extLst>
                  <a:ext uri="{0D108BD9-81ED-4DB2-BD59-A6C34878D82A}">
                    <a16:rowId xmlns:a16="http://schemas.microsoft.com/office/drawing/2014/main" val="1212623232"/>
                  </a:ext>
                </a:extLst>
              </a:tr>
              <a:tr h="1632545">
                <a:tc>
                  <a:txBody>
                    <a:bodyPr/>
                    <a:lstStyle/>
                    <a:p>
                      <a:r>
                        <a:rPr lang="en-US" sz="2800" b="1" kern="1200" dirty="0" smtClean="0">
                          <a:solidFill>
                            <a:schemeClr val="dk1"/>
                          </a:solidFill>
                          <a:effectLst/>
                          <a:latin typeface="+mn-lt"/>
                          <a:ea typeface="+mn-ea"/>
                          <a:cs typeface="+mn-cs"/>
                        </a:rPr>
                        <a:t>Female</a:t>
                      </a:r>
                      <a:endParaRPr lang="en-US" sz="2800" dirty="0"/>
                    </a:p>
                  </a:txBody>
                  <a:tcPr/>
                </a:tc>
                <a:tc>
                  <a:txBody>
                    <a:bodyPr/>
                    <a:lstStyle/>
                    <a:p>
                      <a:r>
                        <a:rPr lang="en-US" sz="2800" b="1" kern="1200" dirty="0" err="1" smtClean="0">
                          <a:solidFill>
                            <a:schemeClr val="dk1"/>
                          </a:solidFill>
                          <a:effectLst/>
                          <a:latin typeface="+mn-lt"/>
                          <a:ea typeface="+mn-ea"/>
                          <a:cs typeface="+mn-cs"/>
                        </a:rPr>
                        <a:t>Oedema</a:t>
                      </a:r>
                      <a:r>
                        <a:rPr lang="en-US" sz="2800" b="1" kern="1200" dirty="0" smtClean="0">
                          <a:solidFill>
                            <a:schemeClr val="dk1"/>
                          </a:solidFill>
                          <a:effectLst/>
                          <a:latin typeface="+mn-lt"/>
                          <a:ea typeface="+mn-ea"/>
                          <a:cs typeface="+mn-cs"/>
                        </a:rPr>
                        <a:t> of vulva</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Vaginal and/or rectal bleeding</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 Buboes</a:t>
                      </a:r>
                      <a:endParaRPr lang="en-US" sz="2800" b="1" dirty="0"/>
                    </a:p>
                  </a:txBody>
                  <a:tcPr/>
                </a:tc>
                <a:tc>
                  <a:txBody>
                    <a:bodyPr/>
                    <a:lstStyle/>
                    <a:p>
                      <a:r>
                        <a:rPr lang="en-US" sz="2800" b="1" kern="1200" dirty="0" smtClean="0">
                          <a:solidFill>
                            <a:schemeClr val="dk1"/>
                          </a:solidFill>
                          <a:effectLst/>
                          <a:latin typeface="+mn-lt"/>
                          <a:ea typeface="+mn-ea"/>
                          <a:cs typeface="+mn-cs"/>
                        </a:rPr>
                        <a:t>Fibrosis</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Secondary warts</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Recto-vaginal scarring</a:t>
                      </a:r>
                      <a:br>
                        <a:rPr lang="en-US" sz="2800" b="1" kern="1200" dirty="0" smtClean="0">
                          <a:solidFill>
                            <a:schemeClr val="dk1"/>
                          </a:solidFill>
                          <a:effectLst/>
                          <a:latin typeface="+mn-lt"/>
                          <a:ea typeface="+mn-ea"/>
                          <a:cs typeface="+mn-cs"/>
                        </a:rPr>
                      </a:br>
                      <a:r>
                        <a:rPr lang="en-US" sz="2800" b="1" kern="1200" dirty="0" smtClean="0">
                          <a:solidFill>
                            <a:schemeClr val="dk1"/>
                          </a:solidFill>
                          <a:effectLst/>
                          <a:latin typeface="+mn-lt"/>
                          <a:ea typeface="+mn-ea"/>
                          <a:cs typeface="+mn-cs"/>
                        </a:rPr>
                        <a:t>Chronic ulceration</a:t>
                      </a:r>
                      <a:endParaRPr lang="en-US" sz="2800" b="1" dirty="0"/>
                    </a:p>
                  </a:txBody>
                  <a:tcPr/>
                </a:tc>
                <a:extLst>
                  <a:ext uri="{0D108BD9-81ED-4DB2-BD59-A6C34878D82A}">
                    <a16:rowId xmlns:a16="http://schemas.microsoft.com/office/drawing/2014/main" val="1833979659"/>
                  </a:ext>
                </a:extLst>
              </a:tr>
            </a:tbl>
          </a:graphicData>
        </a:graphic>
      </p:graphicFrame>
    </p:spTree>
    <p:extLst>
      <p:ext uri="{BB962C8B-B14F-4D97-AF65-F5344CB8AC3E}">
        <p14:creationId xmlns:p14="http://schemas.microsoft.com/office/powerpoint/2010/main" val="1233908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Syphilis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9304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A8D8D5DE-BFA8-44D6-B671-5F57699C7A95}" type="slidenum">
              <a:rPr lang="en-US" altLang="en-US" sz="1000">
                <a:solidFill>
                  <a:schemeClr val="bg1"/>
                </a:solidFill>
              </a:rPr>
              <a:pPr>
                <a:spcBef>
                  <a:spcPct val="0"/>
                </a:spcBef>
                <a:spcAft>
                  <a:spcPct val="0"/>
                </a:spcAft>
                <a:buFontTx/>
                <a:buNone/>
              </a:pPr>
              <a:t>46</a:t>
            </a:fld>
            <a:endParaRPr lang="en-US" altLang="en-US" sz="1000">
              <a:solidFill>
                <a:schemeClr val="bg1"/>
              </a:solidFill>
            </a:endParaRPr>
          </a:p>
        </p:txBody>
      </p:sp>
      <p:sp>
        <p:nvSpPr>
          <p:cNvPr id="48131" name="Rectangle 2050"/>
          <p:cNvSpPr>
            <a:spLocks noGrp="1" noChangeArrowheads="1"/>
          </p:cNvSpPr>
          <p:nvPr>
            <p:ph type="title"/>
          </p:nvPr>
        </p:nvSpPr>
        <p:spPr>
          <a:xfrm>
            <a:off x="2209800" y="152400"/>
            <a:ext cx="7772400" cy="1143000"/>
          </a:xfrm>
        </p:spPr>
        <p:txBody>
          <a:bodyPr/>
          <a:lstStyle/>
          <a:p>
            <a:r>
              <a:rPr lang="en-US" altLang="en-US" sz="3600"/>
              <a:t>Primary Syphilis—</a:t>
            </a:r>
            <a:br>
              <a:rPr lang="en-US" altLang="en-US" sz="3600"/>
            </a:br>
            <a:r>
              <a:rPr lang="en-US" altLang="en-US" sz="3600"/>
              <a:t>“Clean” Ulcer on Penis</a:t>
            </a:r>
          </a:p>
        </p:txBody>
      </p:sp>
      <p:pic>
        <p:nvPicPr>
          <p:cNvPr id="48132" name="Picture 2052" descr="unit2+8_syphilis-penis_100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805" y="1214334"/>
            <a:ext cx="8541775" cy="557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085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004" y="90604"/>
            <a:ext cx="8949712" cy="6712285"/>
          </a:xfrm>
        </p:spPr>
      </p:pic>
    </p:spTree>
    <p:extLst>
      <p:ext uri="{BB962C8B-B14F-4D97-AF65-F5344CB8AC3E}">
        <p14:creationId xmlns:p14="http://schemas.microsoft.com/office/powerpoint/2010/main" val="3146836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Syphilis</a:t>
            </a:r>
            <a:endParaRPr lang="en-US" dirty="0"/>
          </a:p>
        </p:txBody>
      </p:sp>
      <p:sp>
        <p:nvSpPr>
          <p:cNvPr id="3" name="Content Placeholder 2"/>
          <p:cNvSpPr>
            <a:spLocks noGrp="1"/>
          </p:cNvSpPr>
          <p:nvPr>
            <p:ph idx="1"/>
          </p:nvPr>
        </p:nvSpPr>
        <p:spPr/>
        <p:txBody>
          <a:bodyPr>
            <a:normAutofit/>
          </a:bodyPr>
          <a:lstStyle/>
          <a:p>
            <a:r>
              <a:rPr lang="en-US" sz="3600" b="1" dirty="0" smtClean="0"/>
              <a:t>Syphilis </a:t>
            </a:r>
            <a:r>
              <a:rPr lang="en-US" sz="3600" b="1" dirty="0"/>
              <a:t>is one of the infections that cause genital ulcers but it is different from </a:t>
            </a:r>
            <a:r>
              <a:rPr lang="en-US" sz="3600" b="1" dirty="0" err="1"/>
              <a:t>chancroid</a:t>
            </a:r>
            <a:r>
              <a:rPr lang="en-US" sz="3600" b="1" dirty="0"/>
              <a:t> in that it follows serious disease stages as it advances. </a:t>
            </a:r>
            <a:endParaRPr lang="en-US" sz="3600" b="1" dirty="0" smtClean="0"/>
          </a:p>
          <a:p>
            <a:r>
              <a:rPr lang="en-US" sz="3600" b="1" dirty="0" smtClean="0"/>
              <a:t>Also </a:t>
            </a:r>
            <a:r>
              <a:rPr lang="en-US" sz="3600" b="1" dirty="0"/>
              <a:t>the mode of transmission is slightly different, although the main mode is sexual contact. </a:t>
            </a:r>
          </a:p>
        </p:txBody>
      </p:sp>
    </p:spTree>
    <p:extLst>
      <p:ext uri="{BB962C8B-B14F-4D97-AF65-F5344CB8AC3E}">
        <p14:creationId xmlns:p14="http://schemas.microsoft.com/office/powerpoint/2010/main" val="461469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Causative Organisms</a:t>
            </a:r>
            <a:r>
              <a:rPr lang="en-US" dirty="0"/>
              <a:t> </a:t>
            </a:r>
          </a:p>
        </p:txBody>
      </p:sp>
      <p:sp>
        <p:nvSpPr>
          <p:cNvPr id="3" name="Content Placeholder 2"/>
          <p:cNvSpPr>
            <a:spLocks noGrp="1"/>
          </p:cNvSpPr>
          <p:nvPr>
            <p:ph idx="1"/>
          </p:nvPr>
        </p:nvSpPr>
        <p:spPr/>
        <p:txBody>
          <a:bodyPr>
            <a:normAutofit lnSpcReduction="10000"/>
          </a:bodyPr>
          <a:lstStyle/>
          <a:p>
            <a:r>
              <a:rPr lang="en-US" sz="2800" b="1" dirty="0"/>
              <a:t>A spirochete organism called </a:t>
            </a:r>
            <a:r>
              <a:rPr lang="en-US" sz="2800" b="1" dirty="0" err="1">
                <a:solidFill>
                  <a:srgbClr val="FFFF00"/>
                </a:solidFill>
              </a:rPr>
              <a:t>treponema</a:t>
            </a:r>
            <a:r>
              <a:rPr lang="en-US" sz="2800" b="1" dirty="0">
                <a:solidFill>
                  <a:srgbClr val="FFFF00"/>
                </a:solidFill>
              </a:rPr>
              <a:t> pallidum </a:t>
            </a:r>
            <a:r>
              <a:rPr lang="en-US" sz="2800" b="1" dirty="0"/>
              <a:t>causes syphilis. </a:t>
            </a:r>
            <a:endParaRPr lang="en-US" sz="2800" b="1" dirty="0" smtClean="0"/>
          </a:p>
          <a:p>
            <a:r>
              <a:rPr lang="en-US" sz="2800" b="1" dirty="0"/>
              <a:t> </a:t>
            </a:r>
            <a:r>
              <a:rPr lang="en-US" sz="2800" b="1" dirty="0" smtClean="0"/>
              <a:t>Most </a:t>
            </a:r>
            <a:r>
              <a:rPr lang="en-US" sz="2800" b="1" dirty="0"/>
              <a:t>common mode of transmission is sexual contact. </a:t>
            </a:r>
            <a:endParaRPr lang="en-US" sz="2800" b="1" dirty="0" smtClean="0"/>
          </a:p>
          <a:p>
            <a:r>
              <a:rPr lang="en-US" sz="2800" b="1" dirty="0"/>
              <a:t>I</a:t>
            </a:r>
            <a:r>
              <a:rPr lang="en-US" sz="2800" b="1" dirty="0" smtClean="0"/>
              <a:t>t </a:t>
            </a:r>
            <a:r>
              <a:rPr lang="en-US" sz="2800" b="1" dirty="0"/>
              <a:t>can also be transmitted from the mother to the unborn </a:t>
            </a:r>
            <a:r>
              <a:rPr lang="en-US" sz="2800" b="1" dirty="0" smtClean="0"/>
              <a:t>baby  (vertical </a:t>
            </a:r>
            <a:r>
              <a:rPr lang="en-US" sz="2800" b="1" dirty="0"/>
              <a:t>transmission and may lead to congenital </a:t>
            </a:r>
            <a:r>
              <a:rPr lang="en-US" sz="2800" b="1" dirty="0" smtClean="0"/>
              <a:t>syphilis</a:t>
            </a:r>
            <a:r>
              <a:rPr lang="en-US" sz="2800" b="1" dirty="0"/>
              <a:t>)</a:t>
            </a:r>
            <a:endParaRPr lang="en-US" sz="2800" b="1" dirty="0" smtClean="0"/>
          </a:p>
          <a:p>
            <a:r>
              <a:rPr lang="en-US" sz="2800" b="1" dirty="0" smtClean="0"/>
              <a:t>It </a:t>
            </a:r>
            <a:r>
              <a:rPr lang="en-US" sz="2800" b="1" dirty="0"/>
              <a:t>also can be acquired by coming into physical contact with a patient in the secondary stage of infection that has mucosal or cutaneous lesions and through </a:t>
            </a:r>
            <a:br>
              <a:rPr lang="en-US" sz="2800" b="1" dirty="0"/>
            </a:br>
            <a:r>
              <a:rPr lang="en-US" sz="2800" b="1" dirty="0"/>
              <a:t>blood transfusion.</a:t>
            </a:r>
          </a:p>
        </p:txBody>
      </p:sp>
    </p:spTree>
    <p:extLst>
      <p:ext uri="{BB962C8B-B14F-4D97-AF65-F5344CB8AC3E}">
        <p14:creationId xmlns:p14="http://schemas.microsoft.com/office/powerpoint/2010/main" val="1522116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Signs and Symptoms for the Main Syndromes of STIs and their </a:t>
            </a:r>
            <a:r>
              <a:rPr lang="en-US" b="1" dirty="0" err="1"/>
              <a:t>Aetiologies</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7359835"/>
              </p:ext>
            </p:extLst>
          </p:nvPr>
        </p:nvGraphicFramePr>
        <p:xfrm>
          <a:off x="815341" y="1792936"/>
          <a:ext cx="10171748" cy="5065064"/>
        </p:xfrm>
        <a:graphic>
          <a:graphicData uri="http://schemas.openxmlformats.org/drawingml/2006/table">
            <a:tbl>
              <a:tblPr firstRow="1" bandRow="1">
                <a:tableStyleId>{5C22544A-7EE6-4342-B048-85BDC9FD1C3A}</a:tableStyleId>
              </a:tblPr>
              <a:tblGrid>
                <a:gridCol w="2542937">
                  <a:extLst>
                    <a:ext uri="{9D8B030D-6E8A-4147-A177-3AD203B41FA5}">
                      <a16:colId xmlns:a16="http://schemas.microsoft.com/office/drawing/2014/main" val="909628034"/>
                    </a:ext>
                  </a:extLst>
                </a:gridCol>
                <a:gridCol w="2542937">
                  <a:extLst>
                    <a:ext uri="{9D8B030D-6E8A-4147-A177-3AD203B41FA5}">
                      <a16:colId xmlns:a16="http://schemas.microsoft.com/office/drawing/2014/main" val="2427698623"/>
                    </a:ext>
                  </a:extLst>
                </a:gridCol>
                <a:gridCol w="2542937">
                  <a:extLst>
                    <a:ext uri="{9D8B030D-6E8A-4147-A177-3AD203B41FA5}">
                      <a16:colId xmlns:a16="http://schemas.microsoft.com/office/drawing/2014/main" val="2821681037"/>
                    </a:ext>
                  </a:extLst>
                </a:gridCol>
                <a:gridCol w="2542937">
                  <a:extLst>
                    <a:ext uri="{9D8B030D-6E8A-4147-A177-3AD203B41FA5}">
                      <a16:colId xmlns:a16="http://schemas.microsoft.com/office/drawing/2014/main" val="628785139"/>
                    </a:ext>
                  </a:extLst>
                </a:gridCol>
              </a:tblGrid>
              <a:tr h="730945">
                <a:tc>
                  <a:txBody>
                    <a:bodyPr/>
                    <a:lstStyle/>
                    <a:p>
                      <a:r>
                        <a:rPr lang="en-US" sz="1800" b="1" kern="1200" dirty="0" smtClean="0">
                          <a:solidFill>
                            <a:schemeClr val="lt1"/>
                          </a:solidFill>
                          <a:effectLst/>
                          <a:latin typeface="+mn-lt"/>
                          <a:ea typeface="+mn-ea"/>
                          <a:cs typeface="+mn-cs"/>
                        </a:rPr>
                        <a:t>Syndromes</a:t>
                      </a:r>
                      <a:endParaRPr lang="en-US" b="1" dirty="0"/>
                    </a:p>
                  </a:txBody>
                  <a:tcPr/>
                </a:tc>
                <a:tc>
                  <a:txBody>
                    <a:bodyPr/>
                    <a:lstStyle/>
                    <a:p>
                      <a:r>
                        <a:rPr lang="en-US" sz="1800" b="1" kern="1200" dirty="0" smtClean="0">
                          <a:solidFill>
                            <a:schemeClr val="lt1"/>
                          </a:solidFill>
                          <a:effectLst/>
                          <a:latin typeface="+mn-lt"/>
                          <a:ea typeface="+mn-ea"/>
                          <a:cs typeface="+mn-cs"/>
                        </a:rPr>
                        <a:t>Symptoms</a:t>
                      </a:r>
                      <a:endParaRPr lang="en-US" b="1" dirty="0"/>
                    </a:p>
                  </a:txBody>
                  <a:tcPr/>
                </a:tc>
                <a:tc>
                  <a:txBody>
                    <a:bodyPr/>
                    <a:lstStyle/>
                    <a:p>
                      <a:r>
                        <a:rPr lang="en-US" sz="1800" b="1" kern="1200" dirty="0" smtClean="0">
                          <a:solidFill>
                            <a:schemeClr val="lt1"/>
                          </a:solidFill>
                          <a:effectLst/>
                          <a:latin typeface="+mn-lt"/>
                          <a:ea typeface="+mn-ea"/>
                          <a:cs typeface="+mn-cs"/>
                        </a:rPr>
                        <a:t>Signs</a:t>
                      </a:r>
                      <a:endParaRPr lang="en-US" b="1" dirty="0"/>
                    </a:p>
                  </a:txBody>
                  <a:tcPr/>
                </a:tc>
                <a:tc>
                  <a:txBody>
                    <a:bodyPr/>
                    <a:lstStyle/>
                    <a:p>
                      <a:r>
                        <a:rPr lang="en-US" sz="1800" b="1" kern="1200" dirty="0" smtClean="0">
                          <a:solidFill>
                            <a:schemeClr val="lt1"/>
                          </a:solidFill>
                          <a:effectLst/>
                          <a:latin typeface="+mn-lt"/>
                          <a:ea typeface="+mn-ea"/>
                          <a:cs typeface="+mn-cs"/>
                        </a:rPr>
                        <a:t>Most common </a:t>
                      </a:r>
                      <a:r>
                        <a:rPr lang="en-US" sz="1800" b="1" kern="1200" dirty="0" err="1" smtClean="0">
                          <a:solidFill>
                            <a:schemeClr val="lt1"/>
                          </a:solidFill>
                          <a:effectLst/>
                          <a:latin typeface="+mn-lt"/>
                          <a:ea typeface="+mn-ea"/>
                          <a:cs typeface="+mn-cs"/>
                        </a:rPr>
                        <a:t>aetiology</a:t>
                      </a:r>
                      <a:r>
                        <a:rPr lang="en-US" sz="1800" b="1" kern="1200" dirty="0" smtClean="0">
                          <a:solidFill>
                            <a:schemeClr val="lt1"/>
                          </a:solidFill>
                          <a:effectLst/>
                          <a:latin typeface="+mn-lt"/>
                          <a:ea typeface="+mn-ea"/>
                          <a:cs typeface="+mn-cs"/>
                        </a:rPr>
                        <a:t>  </a:t>
                      </a:r>
                      <a:endParaRPr lang="en-US" b="1" dirty="0"/>
                    </a:p>
                  </a:txBody>
                  <a:tcPr/>
                </a:tc>
                <a:extLst>
                  <a:ext uri="{0D108BD9-81ED-4DB2-BD59-A6C34878D82A}">
                    <a16:rowId xmlns:a16="http://schemas.microsoft.com/office/drawing/2014/main" val="2305010519"/>
                  </a:ext>
                </a:extLst>
              </a:tr>
              <a:tr h="2297254">
                <a:tc>
                  <a:txBody>
                    <a:bodyPr/>
                    <a:lstStyle/>
                    <a:p>
                      <a:r>
                        <a:rPr lang="en-US" sz="1800" b="1" kern="1200" dirty="0" smtClean="0">
                          <a:solidFill>
                            <a:schemeClr val="dk1"/>
                          </a:solidFill>
                          <a:effectLst/>
                          <a:latin typeface="+mn-lt"/>
                          <a:ea typeface="+mn-ea"/>
                          <a:cs typeface="+mn-cs"/>
                        </a:rPr>
                        <a:t>Lower abdominal pain  </a:t>
                      </a:r>
                      <a:br>
                        <a:rPr lang="en-US" sz="1800" b="1" kern="1200" dirty="0" smtClean="0">
                          <a:solidFill>
                            <a:schemeClr val="dk1"/>
                          </a:solidFill>
                          <a:effectLst/>
                          <a:latin typeface="+mn-lt"/>
                          <a:ea typeface="+mn-ea"/>
                          <a:cs typeface="+mn-cs"/>
                        </a:rPr>
                      </a:br>
                      <a:endParaRPr lang="en-US" b="1" dirty="0"/>
                    </a:p>
                  </a:txBody>
                  <a:tcPr/>
                </a:tc>
                <a:tc>
                  <a:txBody>
                    <a:bodyPr/>
                    <a:lstStyle/>
                    <a:p>
                      <a:r>
                        <a:rPr lang="en-US" sz="1800" b="1" kern="1200" dirty="0" smtClean="0">
                          <a:solidFill>
                            <a:schemeClr val="dk1"/>
                          </a:solidFill>
                          <a:effectLst/>
                          <a:latin typeface="+mn-lt"/>
                          <a:ea typeface="+mn-ea"/>
                          <a:cs typeface="+mn-cs"/>
                        </a:rPr>
                        <a:t>Lower abdominal pain</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Pain</a:t>
                      </a:r>
                      <a:r>
                        <a:rPr lang="en-US" sz="1800" b="1" kern="1200" dirty="0" smtClean="0">
                          <a:solidFill>
                            <a:schemeClr val="dk1"/>
                          </a:solidFill>
                          <a:effectLst/>
                          <a:latin typeface="+mn-lt"/>
                          <a:ea typeface="+mn-ea"/>
                          <a:cs typeface="+mn-cs"/>
                        </a:rPr>
                        <a:t> during sexual intercourse</a:t>
                      </a:r>
                      <a:endParaRPr lang="en-US" b="1" dirty="0"/>
                    </a:p>
                  </a:txBody>
                  <a:tcPr/>
                </a:tc>
                <a:tc>
                  <a:txBody>
                    <a:bodyPr/>
                    <a:lstStyle/>
                    <a:p>
                      <a:r>
                        <a:rPr lang="en-US" sz="1800" b="1" kern="1200" dirty="0" smtClean="0">
                          <a:solidFill>
                            <a:schemeClr val="dk1"/>
                          </a:solidFill>
                          <a:effectLst/>
                          <a:latin typeface="+mn-lt"/>
                          <a:ea typeface="+mn-ea"/>
                          <a:cs typeface="+mn-cs"/>
                        </a:rPr>
                        <a:t>Vaginal discharge</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Lower abdominal pain and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tenderness on palpation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Temperature &lt; 38 </a:t>
                      </a:r>
                      <a:r>
                        <a:rPr lang="en-US" sz="1800" b="1" kern="1200" dirty="0" err="1" smtClean="0">
                          <a:solidFill>
                            <a:schemeClr val="dk1"/>
                          </a:solidFill>
                          <a:effectLst/>
                          <a:latin typeface="+mn-lt"/>
                          <a:ea typeface="+mn-ea"/>
                          <a:cs typeface="+mn-cs"/>
                        </a:rPr>
                        <a:t>celsius</a:t>
                      </a:r>
                      <a:endParaRPr lang="en-US" b="1" dirty="0"/>
                    </a:p>
                  </a:txBody>
                  <a:tcPr/>
                </a:tc>
                <a:tc>
                  <a:txBody>
                    <a:bodyPr/>
                    <a:lstStyle/>
                    <a:p>
                      <a:r>
                        <a:rPr lang="en-US" sz="1800" b="1" kern="1200" dirty="0" err="1" smtClean="0">
                          <a:solidFill>
                            <a:schemeClr val="dk1"/>
                          </a:solidFill>
                          <a:effectLst/>
                          <a:latin typeface="+mn-lt"/>
                          <a:ea typeface="+mn-ea"/>
                          <a:cs typeface="+mn-cs"/>
                        </a:rPr>
                        <a:t>Gonorrhoea</a:t>
                      </a:r>
                      <a:r>
                        <a:rPr lang="en-US" sz="1800" b="1" kern="1200" dirty="0" smtClean="0">
                          <a:solidFill>
                            <a:schemeClr val="dk1"/>
                          </a:solidFill>
                          <a:effectLst/>
                          <a:latin typeface="+mn-lt"/>
                          <a:ea typeface="+mn-ea"/>
                          <a:cs typeface="+mn-cs"/>
                        </a:rPr>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Chlamydia</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Mixed Bacteria</a:t>
                      </a:r>
                      <a:endParaRPr lang="en-US" b="1" dirty="0"/>
                    </a:p>
                  </a:txBody>
                  <a:tcPr/>
                </a:tc>
                <a:extLst>
                  <a:ext uri="{0D108BD9-81ED-4DB2-BD59-A6C34878D82A}">
                    <a16:rowId xmlns:a16="http://schemas.microsoft.com/office/drawing/2014/main" val="3932613701"/>
                  </a:ext>
                </a:extLst>
              </a:tr>
              <a:tr h="1044206">
                <a:tc>
                  <a:txBody>
                    <a:bodyPr/>
                    <a:lstStyle/>
                    <a:p>
                      <a:r>
                        <a:rPr lang="en-US" sz="1800" b="1" kern="1200" dirty="0" smtClean="0">
                          <a:solidFill>
                            <a:schemeClr val="dk1"/>
                          </a:solidFill>
                          <a:effectLst/>
                          <a:latin typeface="+mn-lt"/>
                          <a:ea typeface="+mn-ea"/>
                          <a:cs typeface="+mn-cs"/>
                        </a:rPr>
                        <a:t>Genital ulcer</a:t>
                      </a:r>
                      <a:br>
                        <a:rPr lang="en-US" sz="1800" b="1" kern="1200" dirty="0" smtClean="0">
                          <a:solidFill>
                            <a:schemeClr val="dk1"/>
                          </a:solidFill>
                          <a:effectLst/>
                          <a:latin typeface="+mn-lt"/>
                          <a:ea typeface="+mn-ea"/>
                          <a:cs typeface="+mn-cs"/>
                        </a:rPr>
                      </a:br>
                      <a:endParaRPr lang="en-US" b="1" dirty="0"/>
                    </a:p>
                  </a:txBody>
                  <a:tcPr/>
                </a:tc>
                <a:tc>
                  <a:txBody>
                    <a:bodyPr/>
                    <a:lstStyle/>
                    <a:p>
                      <a:r>
                        <a:rPr lang="en-US" sz="1800" b="1" kern="1200" dirty="0" smtClean="0">
                          <a:solidFill>
                            <a:schemeClr val="dk1"/>
                          </a:solidFill>
                          <a:effectLst/>
                          <a:latin typeface="+mn-lt"/>
                          <a:ea typeface="+mn-ea"/>
                          <a:cs typeface="+mn-cs"/>
                        </a:rPr>
                        <a:t>Genital sore</a:t>
                      </a:r>
                      <a:endParaRPr lang="en-US" b="1" dirty="0"/>
                    </a:p>
                  </a:txBody>
                  <a:tcPr/>
                </a:tc>
                <a:tc>
                  <a:txBody>
                    <a:bodyPr/>
                    <a:lstStyle/>
                    <a:p>
                      <a:r>
                        <a:rPr lang="en-US" sz="1800" b="1" kern="1200" dirty="0" smtClean="0">
                          <a:solidFill>
                            <a:schemeClr val="dk1"/>
                          </a:solidFill>
                          <a:effectLst/>
                          <a:latin typeface="+mn-lt"/>
                          <a:ea typeface="+mn-ea"/>
                          <a:cs typeface="+mn-cs"/>
                        </a:rPr>
                        <a:t>Genital ulcer</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Enlarged inguinal lymph nodes</a:t>
                      </a:r>
                      <a:endParaRPr lang="en-US" b="1" dirty="0"/>
                    </a:p>
                  </a:txBody>
                  <a:tcPr/>
                </a:tc>
                <a:tc>
                  <a:txBody>
                    <a:bodyPr/>
                    <a:lstStyle/>
                    <a:p>
                      <a:r>
                        <a:rPr lang="en-US" sz="1800" b="1" kern="1200" dirty="0" smtClean="0">
                          <a:solidFill>
                            <a:schemeClr val="dk1"/>
                          </a:solidFill>
                          <a:effectLst/>
                          <a:latin typeface="+mn-lt"/>
                          <a:ea typeface="+mn-ea"/>
                          <a:cs typeface="+mn-cs"/>
                        </a:rPr>
                        <a:t>Syphilis</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Chancroid</a:t>
                      </a:r>
                      <a:r>
                        <a:rPr lang="en-US" sz="1800" b="1" kern="1200" dirty="0" smtClean="0">
                          <a:solidFill>
                            <a:schemeClr val="dk1"/>
                          </a:solidFill>
                          <a:effectLst/>
                          <a:latin typeface="+mn-lt"/>
                          <a:ea typeface="+mn-ea"/>
                          <a:cs typeface="+mn-cs"/>
                        </a:rPr>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Genital Herpes</a:t>
                      </a:r>
                      <a:endParaRPr lang="en-US" b="1" dirty="0"/>
                    </a:p>
                  </a:txBody>
                  <a:tcPr/>
                </a:tc>
                <a:extLst>
                  <a:ext uri="{0D108BD9-81ED-4DB2-BD59-A6C34878D82A}">
                    <a16:rowId xmlns:a16="http://schemas.microsoft.com/office/drawing/2014/main" val="4258718042"/>
                  </a:ext>
                </a:extLst>
              </a:tr>
              <a:tr h="992659">
                <a:tc>
                  <a:txBody>
                    <a:bodyPr/>
                    <a:lstStyle/>
                    <a:p>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Ophthalmia</a:t>
                      </a:r>
                      <a:r>
                        <a:rPr lang="en-US" sz="1800" b="1" kern="1200" dirty="0" smtClean="0">
                          <a:solidFill>
                            <a:schemeClr val="dk1"/>
                          </a:solidFill>
                          <a:effectLst/>
                          <a:latin typeface="+mn-lt"/>
                          <a:ea typeface="+mn-ea"/>
                          <a:cs typeface="+mn-cs"/>
                        </a:rPr>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neonatorum</a:t>
                      </a:r>
                      <a:endParaRPr lang="en-US" b="1" dirty="0"/>
                    </a:p>
                  </a:txBody>
                  <a:tcPr/>
                </a:tc>
                <a:tc>
                  <a:txBody>
                    <a:bodyPr/>
                    <a:lstStyle/>
                    <a:p>
                      <a:r>
                        <a:rPr lang="en-US" sz="1800" b="1" kern="1200" dirty="0" smtClean="0">
                          <a:solidFill>
                            <a:schemeClr val="dk1"/>
                          </a:solidFill>
                          <a:effectLst/>
                          <a:latin typeface="+mn-lt"/>
                          <a:ea typeface="+mn-ea"/>
                          <a:cs typeface="+mn-cs"/>
                        </a:rPr>
                        <a:t>Swollen eyelids</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Discharge</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Baby cannot open eyes</a:t>
                      </a:r>
                      <a:endParaRPr lang="en-US" b="1" dirty="0"/>
                    </a:p>
                  </a:txBody>
                  <a:tcPr/>
                </a:tc>
                <a:tc>
                  <a:txBody>
                    <a:bodyPr/>
                    <a:lstStyle/>
                    <a:p>
                      <a:r>
                        <a:rPr lang="en-US" sz="1800" b="1" kern="1200" dirty="0" err="1" smtClean="0">
                          <a:solidFill>
                            <a:schemeClr val="dk1"/>
                          </a:solidFill>
                          <a:effectLst/>
                          <a:latin typeface="+mn-lt"/>
                          <a:ea typeface="+mn-ea"/>
                          <a:cs typeface="+mn-cs"/>
                        </a:rPr>
                        <a:t>Oedema</a:t>
                      </a:r>
                      <a:r>
                        <a:rPr lang="en-US" sz="1800" b="1" kern="1200" dirty="0" smtClean="0">
                          <a:solidFill>
                            <a:schemeClr val="dk1"/>
                          </a:solidFill>
                          <a:effectLst/>
                          <a:latin typeface="+mn-lt"/>
                          <a:ea typeface="+mn-ea"/>
                          <a:cs typeface="+mn-cs"/>
                        </a:rPr>
                        <a:t> of the eyelids</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Purulent discharge</a:t>
                      </a:r>
                      <a:endParaRPr lang="en-US" b="1" dirty="0"/>
                    </a:p>
                  </a:txBody>
                  <a:tcPr/>
                </a:tc>
                <a:tc>
                  <a:txBody>
                    <a:bodyPr/>
                    <a:lstStyle/>
                    <a:p>
                      <a:r>
                        <a:rPr lang="en-US" sz="1800" b="1" kern="1200" dirty="0" err="1" smtClean="0">
                          <a:solidFill>
                            <a:schemeClr val="dk1"/>
                          </a:solidFill>
                          <a:effectLst/>
                          <a:latin typeface="+mn-lt"/>
                          <a:ea typeface="+mn-ea"/>
                          <a:cs typeface="+mn-cs"/>
                        </a:rPr>
                        <a:t>Gonorrhoea</a:t>
                      </a:r>
                      <a:r>
                        <a:rPr lang="en-US" sz="1800" b="1" kern="1200" dirty="0" smtClean="0">
                          <a:solidFill>
                            <a:schemeClr val="dk1"/>
                          </a:solidFill>
                          <a:effectLst/>
                          <a:latin typeface="+mn-lt"/>
                          <a:ea typeface="+mn-ea"/>
                          <a:cs typeface="+mn-cs"/>
                        </a:rPr>
                        <a:t/>
                      </a:r>
                      <a:br>
                        <a:rPr lang="en-US" sz="1800" b="1" kern="1200" dirty="0" smtClean="0">
                          <a:solidFill>
                            <a:schemeClr val="dk1"/>
                          </a:solidFill>
                          <a:effectLst/>
                          <a:latin typeface="+mn-lt"/>
                          <a:ea typeface="+mn-ea"/>
                          <a:cs typeface="+mn-cs"/>
                        </a:rPr>
                      </a:br>
                      <a:r>
                        <a:rPr lang="en-US" sz="1800" b="1" kern="1200" dirty="0" smtClean="0">
                          <a:solidFill>
                            <a:schemeClr val="dk1"/>
                          </a:solidFill>
                          <a:effectLst/>
                          <a:latin typeface="+mn-lt"/>
                          <a:ea typeface="+mn-ea"/>
                          <a:cs typeface="+mn-cs"/>
                        </a:rPr>
                        <a:t> Chlamydia</a:t>
                      </a:r>
                      <a:endParaRPr lang="en-US" b="1" dirty="0"/>
                    </a:p>
                  </a:txBody>
                  <a:tcPr/>
                </a:tc>
                <a:extLst>
                  <a:ext uri="{0D108BD9-81ED-4DB2-BD59-A6C34878D82A}">
                    <a16:rowId xmlns:a16="http://schemas.microsoft.com/office/drawing/2014/main" val="86186481"/>
                  </a:ext>
                </a:extLst>
              </a:tr>
            </a:tbl>
          </a:graphicData>
        </a:graphic>
      </p:graphicFrame>
    </p:spTree>
    <p:extLst>
      <p:ext uri="{BB962C8B-B14F-4D97-AF65-F5344CB8AC3E}">
        <p14:creationId xmlns:p14="http://schemas.microsoft.com/office/powerpoint/2010/main" val="2855186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b="1" dirty="0"/>
              <a:t>Syphilis can be transmitted through:</a:t>
            </a:r>
          </a:p>
          <a:p>
            <a:pPr lvl="1"/>
            <a:r>
              <a:rPr lang="en-US" sz="4000" b="1" dirty="0"/>
              <a:t> Sexual contact</a:t>
            </a:r>
          </a:p>
          <a:p>
            <a:pPr lvl="1"/>
            <a:r>
              <a:rPr lang="en-US" sz="4000" b="1" dirty="0"/>
              <a:t> Blood transfusion</a:t>
            </a:r>
          </a:p>
          <a:p>
            <a:pPr lvl="1"/>
            <a:r>
              <a:rPr lang="en-US" sz="4000" b="1" dirty="0"/>
              <a:t> Vertical transmission</a:t>
            </a:r>
          </a:p>
          <a:p>
            <a:pPr lvl="1"/>
            <a:r>
              <a:rPr lang="en-US" sz="4000" b="1" dirty="0"/>
              <a:t> Physical contact</a:t>
            </a:r>
          </a:p>
          <a:p>
            <a:endParaRPr lang="en-US" dirty="0"/>
          </a:p>
        </p:txBody>
      </p:sp>
    </p:spTree>
    <p:extLst>
      <p:ext uri="{BB962C8B-B14F-4D97-AF65-F5344CB8AC3E}">
        <p14:creationId xmlns:p14="http://schemas.microsoft.com/office/powerpoint/2010/main" val="720219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10000"/>
          </a:bodyPr>
          <a:lstStyle/>
          <a:p>
            <a:r>
              <a:rPr lang="en-US" sz="3500" b="1" dirty="0"/>
              <a:t>Th</a:t>
            </a:r>
            <a:r>
              <a:rPr lang="en-US" sz="3600" b="1" dirty="0"/>
              <a:t>e clinical features will depend on the stage of infection the patient presents himself or herself in. </a:t>
            </a:r>
            <a:endParaRPr lang="en-US" sz="3600" b="1" dirty="0" smtClean="0"/>
          </a:p>
          <a:p>
            <a:r>
              <a:rPr lang="en-US" sz="3600" b="1" dirty="0" smtClean="0"/>
              <a:t>As </a:t>
            </a:r>
            <a:r>
              <a:rPr lang="en-US" sz="3600" b="1" dirty="0"/>
              <a:t>mentioned earlier, there are four stages of syphilis namely </a:t>
            </a:r>
            <a:endParaRPr lang="en-US" sz="3600" b="1" dirty="0" smtClean="0"/>
          </a:p>
          <a:p>
            <a:pPr lvl="1"/>
            <a:r>
              <a:rPr lang="en-US" sz="3600" b="1" dirty="0"/>
              <a:t>P</a:t>
            </a:r>
            <a:r>
              <a:rPr lang="en-US" sz="3600" b="1" dirty="0" smtClean="0"/>
              <a:t>rimary</a:t>
            </a:r>
            <a:r>
              <a:rPr lang="en-US" sz="3600" b="1" dirty="0"/>
              <a:t>, </a:t>
            </a:r>
            <a:endParaRPr lang="en-US" sz="3600" b="1" dirty="0" smtClean="0"/>
          </a:p>
          <a:p>
            <a:pPr lvl="1"/>
            <a:r>
              <a:rPr lang="en-US" sz="3600" b="1" dirty="0"/>
              <a:t>S</a:t>
            </a:r>
            <a:r>
              <a:rPr lang="en-US" sz="3600" b="1" dirty="0" smtClean="0"/>
              <a:t>econdary</a:t>
            </a:r>
            <a:r>
              <a:rPr lang="en-US" sz="3600" b="1" dirty="0"/>
              <a:t>, </a:t>
            </a:r>
            <a:endParaRPr lang="en-US" sz="3600" b="1" dirty="0" smtClean="0"/>
          </a:p>
          <a:p>
            <a:pPr lvl="1"/>
            <a:r>
              <a:rPr lang="en-US" sz="3600" b="1" dirty="0" smtClean="0"/>
              <a:t>Latent</a:t>
            </a:r>
          </a:p>
          <a:p>
            <a:pPr lvl="1"/>
            <a:r>
              <a:rPr lang="en-US" sz="3600" b="1" dirty="0"/>
              <a:t>T</a:t>
            </a:r>
            <a:r>
              <a:rPr lang="en-US" sz="3600" b="1" dirty="0" smtClean="0"/>
              <a:t>ertiary</a:t>
            </a:r>
            <a:r>
              <a:rPr lang="en-US" sz="3600" b="1" dirty="0"/>
              <a:t>. </a:t>
            </a:r>
          </a:p>
          <a:p>
            <a:endParaRPr lang="en-US" dirty="0"/>
          </a:p>
        </p:txBody>
      </p:sp>
    </p:spTree>
    <p:extLst>
      <p:ext uri="{BB962C8B-B14F-4D97-AF65-F5344CB8AC3E}">
        <p14:creationId xmlns:p14="http://schemas.microsoft.com/office/powerpoint/2010/main" val="280856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Syphilis</a:t>
            </a:r>
            <a:r>
              <a:rPr lang="en-US" dirty="0"/>
              <a:t> </a:t>
            </a:r>
          </a:p>
        </p:txBody>
      </p:sp>
      <p:sp>
        <p:nvSpPr>
          <p:cNvPr id="3" name="Content Placeholder 2"/>
          <p:cNvSpPr>
            <a:spLocks noGrp="1"/>
          </p:cNvSpPr>
          <p:nvPr>
            <p:ph idx="1"/>
          </p:nvPr>
        </p:nvSpPr>
        <p:spPr/>
        <p:txBody>
          <a:bodyPr/>
          <a:lstStyle/>
          <a:p>
            <a:r>
              <a:rPr lang="en-US" b="1" dirty="0"/>
              <a:t>After an incubation period of 10 to 90 days, a primary chancre develops at the site of inoculation. </a:t>
            </a:r>
            <a:endParaRPr lang="en-US" b="1" dirty="0" smtClean="0"/>
          </a:p>
          <a:p>
            <a:r>
              <a:rPr lang="en-US" b="1" dirty="0" smtClean="0"/>
              <a:t>The </a:t>
            </a:r>
            <a:r>
              <a:rPr lang="en-US" b="1" dirty="0"/>
              <a:t>chancre is typically painless, indurated with a clean base and raised edges and does not bleed on contact, although it oozes clear fluids containing </a:t>
            </a:r>
            <a:r>
              <a:rPr lang="en-US" b="1" dirty="0" err="1"/>
              <a:t>Treponema</a:t>
            </a:r>
            <a:r>
              <a:rPr lang="en-US" b="1" dirty="0"/>
              <a:t> pallidum. </a:t>
            </a:r>
            <a:endParaRPr lang="en-US" b="1" dirty="0" smtClean="0"/>
          </a:p>
          <a:p>
            <a:r>
              <a:rPr lang="en-US" b="1" dirty="0" smtClean="0"/>
              <a:t>At </a:t>
            </a:r>
            <a:r>
              <a:rPr lang="en-US" b="1" dirty="0"/>
              <a:t>this stage there is usually one lesion. </a:t>
            </a:r>
            <a:endParaRPr lang="en-US" b="1" dirty="0" smtClean="0"/>
          </a:p>
          <a:p>
            <a:r>
              <a:rPr lang="en-US" b="1" dirty="0"/>
              <a:t>I</a:t>
            </a:r>
            <a:r>
              <a:rPr lang="en-US" b="1" dirty="0" smtClean="0"/>
              <a:t>n </a:t>
            </a:r>
            <a:r>
              <a:rPr lang="en-US" b="1" dirty="0"/>
              <a:t>a female the chancre is on the cervix or the vulva, while in the male the lesion is most commonly on the glans penis, the foreskin, and the coronal sulcus or on the penile shaft. </a:t>
            </a:r>
            <a:endParaRPr lang="en-US" b="1" dirty="0" smtClean="0"/>
          </a:p>
          <a:p>
            <a:r>
              <a:rPr lang="en-US" b="1" dirty="0" smtClean="0"/>
              <a:t>The </a:t>
            </a:r>
            <a:r>
              <a:rPr lang="en-US" b="1" dirty="0"/>
              <a:t>primary chancre resolves spontaneously if left untreated over several weeks but disease progresses to the secondary stage.</a:t>
            </a:r>
          </a:p>
          <a:p>
            <a:endParaRPr lang="en-US" dirty="0"/>
          </a:p>
        </p:txBody>
      </p:sp>
    </p:spTree>
    <p:extLst>
      <p:ext uri="{BB962C8B-B14F-4D97-AF65-F5344CB8AC3E}">
        <p14:creationId xmlns:p14="http://schemas.microsoft.com/office/powerpoint/2010/main" val="33208312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Syphilis</a:t>
            </a:r>
            <a:r>
              <a:rPr lang="en-US" dirty="0"/>
              <a:t> </a:t>
            </a:r>
          </a:p>
        </p:txBody>
      </p:sp>
      <p:sp>
        <p:nvSpPr>
          <p:cNvPr id="3" name="Content Placeholder 2"/>
          <p:cNvSpPr>
            <a:spLocks noGrp="1"/>
          </p:cNvSpPr>
          <p:nvPr>
            <p:ph idx="1"/>
          </p:nvPr>
        </p:nvSpPr>
        <p:spPr/>
        <p:txBody>
          <a:bodyPr>
            <a:normAutofit/>
          </a:bodyPr>
          <a:lstStyle/>
          <a:p>
            <a:r>
              <a:rPr lang="en-US" sz="2800" b="1" dirty="0"/>
              <a:t>This stage follows a few weeks or months after the appearance of the primary chancre. </a:t>
            </a:r>
            <a:endParaRPr lang="en-US" sz="2800" b="1" dirty="0" smtClean="0"/>
          </a:p>
          <a:p>
            <a:r>
              <a:rPr lang="en-US" sz="2800" b="1" dirty="0" smtClean="0"/>
              <a:t>It </a:t>
            </a:r>
            <a:r>
              <a:rPr lang="en-US" sz="2800" b="1" dirty="0"/>
              <a:t>is during this stage that the micro-organisms begin to affect other systems in the body. </a:t>
            </a:r>
            <a:endParaRPr lang="en-US" sz="2800" b="1" dirty="0" smtClean="0"/>
          </a:p>
          <a:p>
            <a:r>
              <a:rPr lang="en-US" sz="2800" b="1" dirty="0" smtClean="0"/>
              <a:t>Also</a:t>
            </a:r>
            <a:r>
              <a:rPr lang="en-US" sz="2800" b="1" dirty="0"/>
              <a:t>, it is at this stage that signs and symptoms become manifest. These include skin rashes that take different forms like </a:t>
            </a:r>
            <a:r>
              <a:rPr lang="en-US" sz="2800" b="1" dirty="0" err="1"/>
              <a:t>papular</a:t>
            </a:r>
            <a:r>
              <a:rPr lang="en-US" sz="2800" b="1" dirty="0"/>
              <a:t>, macular or pustular. </a:t>
            </a:r>
            <a:endParaRPr lang="en-US" sz="2800" b="1" dirty="0" smtClean="0"/>
          </a:p>
          <a:p>
            <a:r>
              <a:rPr lang="en-US" sz="2800" b="1" dirty="0" smtClean="0"/>
              <a:t>In </a:t>
            </a:r>
            <a:r>
              <a:rPr lang="en-US" sz="2800" b="1" dirty="0"/>
              <a:t>moist areas of the body, soft, raised </a:t>
            </a:r>
            <a:r>
              <a:rPr lang="en-US" sz="2800" b="1" dirty="0" err="1"/>
              <a:t>condylomata</a:t>
            </a:r>
            <a:r>
              <a:rPr lang="en-US" sz="2800" b="1" dirty="0"/>
              <a:t> </a:t>
            </a:r>
            <a:r>
              <a:rPr lang="en-US" sz="2800" b="1" dirty="0" err="1"/>
              <a:t>lata</a:t>
            </a:r>
            <a:r>
              <a:rPr lang="en-US" sz="2800" b="1" dirty="0"/>
              <a:t> may be seen. These </a:t>
            </a:r>
            <a:r>
              <a:rPr lang="en-US" sz="2800" b="1" dirty="0" err="1"/>
              <a:t>condylomata</a:t>
            </a:r>
            <a:r>
              <a:rPr lang="en-US" sz="2800" b="1" dirty="0"/>
              <a:t> </a:t>
            </a:r>
            <a:r>
              <a:rPr lang="en-US" sz="2800" b="1" dirty="0" err="1"/>
              <a:t>lata</a:t>
            </a:r>
            <a:r>
              <a:rPr lang="en-US" sz="2800" b="1" dirty="0"/>
              <a:t> do not itch</a:t>
            </a:r>
            <a:r>
              <a:rPr lang="en-US" sz="2800" b="1" dirty="0" smtClean="0"/>
              <a:t>.</a:t>
            </a:r>
            <a:endParaRPr lang="en-US" sz="2800" b="1" dirty="0"/>
          </a:p>
        </p:txBody>
      </p:sp>
    </p:spTree>
    <p:extLst>
      <p:ext uri="{BB962C8B-B14F-4D97-AF65-F5344CB8AC3E}">
        <p14:creationId xmlns:p14="http://schemas.microsoft.com/office/powerpoint/2010/main" val="6955758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7858" y="207376"/>
            <a:ext cx="9173497" cy="6581386"/>
          </a:xfrm>
        </p:spPr>
      </p:pic>
    </p:spTree>
    <p:extLst>
      <p:ext uri="{BB962C8B-B14F-4D97-AF65-F5344CB8AC3E}">
        <p14:creationId xmlns:p14="http://schemas.microsoft.com/office/powerpoint/2010/main" val="2395076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8493" y="289903"/>
            <a:ext cx="8505159" cy="6385536"/>
          </a:xfrm>
        </p:spPr>
      </p:pic>
    </p:spTree>
    <p:extLst>
      <p:ext uri="{BB962C8B-B14F-4D97-AF65-F5344CB8AC3E}">
        <p14:creationId xmlns:p14="http://schemas.microsoft.com/office/powerpoint/2010/main" val="40868955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489" y="365293"/>
            <a:ext cx="10145442" cy="6374720"/>
          </a:xfrm>
        </p:spPr>
      </p:pic>
    </p:spTree>
    <p:extLst>
      <p:ext uri="{BB962C8B-B14F-4D97-AF65-F5344CB8AC3E}">
        <p14:creationId xmlns:p14="http://schemas.microsoft.com/office/powerpoint/2010/main" val="333414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Syphilis</a:t>
            </a:r>
            <a:r>
              <a:rPr lang="en-US" dirty="0"/>
              <a:t> </a:t>
            </a:r>
          </a:p>
        </p:txBody>
      </p:sp>
      <p:sp>
        <p:nvSpPr>
          <p:cNvPr id="3" name="Content Placeholder 2"/>
          <p:cNvSpPr>
            <a:spLocks noGrp="1"/>
          </p:cNvSpPr>
          <p:nvPr>
            <p:ph idx="1"/>
          </p:nvPr>
        </p:nvSpPr>
        <p:spPr/>
        <p:txBody>
          <a:bodyPr>
            <a:noAutofit/>
          </a:bodyPr>
          <a:lstStyle/>
          <a:p>
            <a:r>
              <a:rPr lang="en-US" sz="3200" b="1" dirty="0"/>
              <a:t>There may also be patches on the mucous or oral ulceration, sometimes referred to as snail track ulcer. </a:t>
            </a:r>
          </a:p>
          <a:p>
            <a:r>
              <a:rPr lang="en-US" sz="3200" b="1" dirty="0"/>
              <a:t>Also, in addition to its cutaneous manifestation, secondary syphilis may present with fever and general malaise as a result of systemic illness. </a:t>
            </a:r>
          </a:p>
          <a:p>
            <a:r>
              <a:rPr lang="en-US" sz="3200" b="1" dirty="0"/>
              <a:t>There could also be </a:t>
            </a:r>
            <a:r>
              <a:rPr lang="en-US" sz="3200" b="1" dirty="0" err="1"/>
              <a:t>generalised</a:t>
            </a:r>
            <a:r>
              <a:rPr lang="en-US" sz="3200" b="1" dirty="0"/>
              <a:t> lymphadenopathy, nephritis, hepatitis, meningitis or uveitis. These lesions generally resolve after several weeks but the disease progresses to the next stage.</a:t>
            </a:r>
          </a:p>
        </p:txBody>
      </p:sp>
    </p:spTree>
    <p:extLst>
      <p:ext uri="{BB962C8B-B14F-4D97-AF65-F5344CB8AC3E}">
        <p14:creationId xmlns:p14="http://schemas.microsoft.com/office/powerpoint/2010/main" val="3063704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Latent Syphilis</a:t>
            </a:r>
            <a:r>
              <a:rPr lang="en-US" dirty="0"/>
              <a:t>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3600" b="1" dirty="0"/>
              <a:t>In the absence of adequate treatment, the disease enters in latent stage. </a:t>
            </a:r>
            <a:endParaRPr lang="en-US" sz="3600" b="1" dirty="0" smtClean="0"/>
          </a:p>
          <a:p>
            <a:r>
              <a:rPr lang="en-US" sz="3600" b="1" dirty="0" smtClean="0"/>
              <a:t>At </a:t>
            </a:r>
            <a:r>
              <a:rPr lang="en-US" sz="3600" b="1" dirty="0"/>
              <a:t>this stage there are no clinical manifestations but there is history of syphilis and a blood test will give positive serological evidence. </a:t>
            </a:r>
            <a:endParaRPr lang="en-US" sz="3600" b="1" dirty="0" smtClean="0"/>
          </a:p>
          <a:p>
            <a:r>
              <a:rPr lang="en-US" sz="3600" b="1" dirty="0" smtClean="0"/>
              <a:t>This </a:t>
            </a:r>
            <a:r>
              <a:rPr lang="en-US" sz="3600" b="1" dirty="0"/>
              <a:t>patient is liable to develop tertiary syphilis in the future.</a:t>
            </a:r>
          </a:p>
          <a:p>
            <a:endParaRPr lang="en-US" dirty="0"/>
          </a:p>
        </p:txBody>
      </p:sp>
    </p:spTree>
    <p:extLst>
      <p:ext uri="{BB962C8B-B14F-4D97-AF65-F5344CB8AC3E}">
        <p14:creationId xmlns:p14="http://schemas.microsoft.com/office/powerpoint/2010/main" val="3966746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Tertiary Syphilis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a:t>This is the last stage and it accounts for the morbidity and mortality of syphilis. </a:t>
            </a:r>
            <a:endParaRPr lang="en-US" sz="3200" b="1" dirty="0" smtClean="0"/>
          </a:p>
          <a:p>
            <a:r>
              <a:rPr lang="en-US" sz="3200" b="1" dirty="0" smtClean="0"/>
              <a:t>It </a:t>
            </a:r>
            <a:r>
              <a:rPr lang="en-US" sz="3200" b="1" dirty="0"/>
              <a:t>begins during the third to fifth year of disease and sometimes it takes an extended period of time to manifest. </a:t>
            </a:r>
            <a:endParaRPr lang="en-US" sz="3200" b="1" dirty="0" smtClean="0"/>
          </a:p>
          <a:p>
            <a:r>
              <a:rPr lang="en-US" sz="3200" b="1" dirty="0" smtClean="0"/>
              <a:t>Lesions </a:t>
            </a:r>
            <a:r>
              <a:rPr lang="en-US" sz="3200" b="1" dirty="0"/>
              <a:t>of tertiary syphilis fall into three categories, namely, </a:t>
            </a:r>
            <a:endParaRPr lang="en-US" sz="3200" b="1" dirty="0" smtClean="0"/>
          </a:p>
          <a:p>
            <a:pPr lvl="2"/>
            <a:r>
              <a:rPr lang="en-US" sz="3000" b="1" dirty="0" err="1" smtClean="0"/>
              <a:t>gumma</a:t>
            </a:r>
            <a:r>
              <a:rPr lang="en-US" sz="3000" b="1" dirty="0"/>
              <a:t>, </a:t>
            </a:r>
            <a:endParaRPr lang="en-US" sz="3000" b="1" dirty="0" smtClean="0"/>
          </a:p>
          <a:p>
            <a:pPr lvl="2"/>
            <a:r>
              <a:rPr lang="en-US" sz="3000" b="1" dirty="0" smtClean="0"/>
              <a:t>cardiovascular </a:t>
            </a:r>
            <a:r>
              <a:rPr lang="en-US" sz="3000" b="1" dirty="0"/>
              <a:t>disease, </a:t>
            </a:r>
            <a:endParaRPr lang="en-US" sz="3000" b="1" dirty="0" smtClean="0"/>
          </a:p>
          <a:p>
            <a:pPr lvl="2"/>
            <a:r>
              <a:rPr lang="en-US" sz="3000" b="1" dirty="0" smtClean="0"/>
              <a:t>and </a:t>
            </a:r>
            <a:r>
              <a:rPr lang="en-US" sz="3000" b="1" dirty="0"/>
              <a:t>central nervous system disease.</a:t>
            </a:r>
          </a:p>
          <a:p>
            <a:endParaRPr lang="en-US" dirty="0"/>
          </a:p>
        </p:txBody>
      </p:sp>
    </p:spTree>
    <p:extLst>
      <p:ext uri="{BB962C8B-B14F-4D97-AF65-F5344CB8AC3E}">
        <p14:creationId xmlns:p14="http://schemas.microsoft.com/office/powerpoint/2010/main" val="262889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Cs</a:t>
            </a:r>
            <a:endParaRPr lang="en-US" dirty="0"/>
          </a:p>
        </p:txBody>
      </p:sp>
      <p:sp>
        <p:nvSpPr>
          <p:cNvPr id="3" name="Content Placeholder 2"/>
          <p:cNvSpPr>
            <a:spLocks noGrp="1"/>
          </p:cNvSpPr>
          <p:nvPr>
            <p:ph idx="1"/>
          </p:nvPr>
        </p:nvSpPr>
        <p:spPr/>
        <p:txBody>
          <a:bodyPr>
            <a:normAutofit/>
          </a:bodyPr>
          <a:lstStyle/>
          <a:p>
            <a:r>
              <a:rPr lang="en-US" sz="3200" b="1" dirty="0" smtClean="0"/>
              <a:t>Counselling</a:t>
            </a:r>
          </a:p>
          <a:p>
            <a:r>
              <a:rPr lang="en-US" sz="3200" b="1" dirty="0"/>
              <a:t>discuss the condition with the patient with an aim of finding a solution or ways of preventing STIs re-infection and spread</a:t>
            </a:r>
            <a:endParaRPr lang="en-US" sz="3200" b="1" dirty="0" smtClean="0"/>
          </a:p>
          <a:p>
            <a:r>
              <a:rPr lang="en-US" sz="3200" b="1" dirty="0" smtClean="0"/>
              <a:t>Compliance</a:t>
            </a:r>
          </a:p>
          <a:p>
            <a:r>
              <a:rPr lang="en-US" sz="3200" b="1" dirty="0"/>
              <a:t>explain to the patient the danger of self medication and that they should take the full dose of the prescribed medicine for better results</a:t>
            </a:r>
            <a:r>
              <a:rPr lang="en-US" sz="3200" b="1" dirty="0" smtClean="0"/>
              <a:t>.</a:t>
            </a:r>
            <a:endParaRPr lang="en-US" sz="3200" b="1" dirty="0"/>
          </a:p>
        </p:txBody>
      </p:sp>
    </p:spTree>
    <p:extLst>
      <p:ext uri="{BB962C8B-B14F-4D97-AF65-F5344CB8AC3E}">
        <p14:creationId xmlns:p14="http://schemas.microsoft.com/office/powerpoint/2010/main" val="41909773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Tertiary Syphilis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600" b="1" dirty="0" err="1" smtClean="0"/>
              <a:t>Gumma</a:t>
            </a:r>
            <a:r>
              <a:rPr lang="en-US" sz="2600" b="1" dirty="0" smtClean="0"/>
              <a:t> Lesions</a:t>
            </a:r>
          </a:p>
          <a:p>
            <a:pPr marL="0" indent="0">
              <a:buNone/>
            </a:pPr>
            <a:r>
              <a:rPr lang="en-US" sz="2600" b="1" dirty="0"/>
              <a:t>The gamma lesions are painless ulcers with little or no inflammation, which sometimes affect bones, making them fragile</a:t>
            </a:r>
            <a:r>
              <a:rPr lang="en-US" sz="2600" b="1" dirty="0" smtClean="0"/>
              <a:t>.</a:t>
            </a:r>
          </a:p>
          <a:p>
            <a:pPr marL="0" indent="0">
              <a:buNone/>
            </a:pPr>
            <a:r>
              <a:rPr lang="en-US" sz="2600" b="1" dirty="0"/>
              <a:t>Cardiovascular </a:t>
            </a:r>
            <a:r>
              <a:rPr lang="en-US" sz="2600" b="1" dirty="0" smtClean="0"/>
              <a:t>lesions</a:t>
            </a:r>
            <a:r>
              <a:rPr lang="en-US" sz="2600" b="1" dirty="0"/>
              <a:t/>
            </a:r>
            <a:br>
              <a:rPr lang="en-US" sz="2600" b="1" dirty="0"/>
            </a:br>
            <a:r>
              <a:rPr lang="en-US" sz="2600" b="1" dirty="0"/>
              <a:t>The lesions affect the aorta and may cause </a:t>
            </a:r>
            <a:r>
              <a:rPr lang="en-US" sz="2600" b="1" dirty="0" err="1"/>
              <a:t>aortitis</a:t>
            </a:r>
            <a:r>
              <a:rPr lang="en-US" sz="2600" b="1" dirty="0"/>
              <a:t> or aortic valve disease. They also cause </a:t>
            </a:r>
            <a:r>
              <a:rPr lang="en-US" sz="2600" b="1" dirty="0" smtClean="0"/>
              <a:t>coronary </a:t>
            </a:r>
            <a:r>
              <a:rPr lang="en-US" sz="2600" b="1" dirty="0" err="1" smtClean="0"/>
              <a:t>ostial</a:t>
            </a:r>
            <a:r>
              <a:rPr lang="en-US" sz="2600" b="1" dirty="0" smtClean="0"/>
              <a:t> </a:t>
            </a:r>
            <a:r>
              <a:rPr lang="en-US" sz="2600" b="1" dirty="0"/>
              <a:t>occlusion</a:t>
            </a:r>
            <a:r>
              <a:rPr lang="en-US" sz="2600" b="1" dirty="0" smtClean="0"/>
              <a:t>.</a:t>
            </a:r>
          </a:p>
          <a:p>
            <a:pPr marL="0" indent="0">
              <a:buNone/>
            </a:pPr>
            <a:r>
              <a:rPr lang="en-US" sz="2600" b="1" dirty="0"/>
              <a:t>Neurological </a:t>
            </a:r>
            <a:r>
              <a:rPr lang="en-US" sz="2600" b="1" dirty="0" smtClean="0"/>
              <a:t>lesions</a:t>
            </a:r>
            <a:r>
              <a:rPr lang="en-US" sz="2600" b="1" dirty="0"/>
              <a:t/>
            </a:r>
            <a:br>
              <a:rPr lang="en-US" sz="2600" b="1" dirty="0"/>
            </a:br>
            <a:r>
              <a:rPr lang="en-US" sz="2600" b="1" dirty="0"/>
              <a:t>The micro-organisms cross the blood brain barrier to reach the cerebrospinal fluid (CSF) and cause symptomatic </a:t>
            </a:r>
            <a:r>
              <a:rPr lang="en-US" sz="2600" b="1" dirty="0" err="1"/>
              <a:t>neurosyphilis</a:t>
            </a:r>
            <a:r>
              <a:rPr lang="en-US" sz="2600" b="1" dirty="0"/>
              <a:t>, presenting as epilepsy, hydrocephalus, general paralysis of the insane, syphilitic </a:t>
            </a:r>
            <a:r>
              <a:rPr lang="en-US" sz="2600" b="1" dirty="0" err="1"/>
              <a:t>meningo</a:t>
            </a:r>
            <a:r>
              <a:rPr lang="en-US" sz="2600" b="1" dirty="0"/>
              <a:t>-encephalitis, cranial nerve palsy or dementia</a:t>
            </a:r>
            <a:r>
              <a:rPr lang="en-US" sz="2600" b="1" dirty="0" smtClean="0"/>
              <a:t>.</a:t>
            </a:r>
            <a:r>
              <a:rPr lang="en-US" sz="2600" b="1" dirty="0"/>
              <a:t/>
            </a:r>
            <a:br>
              <a:rPr lang="en-US" sz="2600" b="1" dirty="0"/>
            </a:br>
            <a:r>
              <a:rPr lang="en-US" sz="2600" b="1" dirty="0"/>
              <a:t>There could also be asymptomatic </a:t>
            </a:r>
            <a:r>
              <a:rPr lang="en-US" sz="2600" b="1" dirty="0" err="1"/>
              <a:t>neutrosyphilis</a:t>
            </a:r>
            <a:r>
              <a:rPr lang="en-US" sz="2600" b="1" dirty="0"/>
              <a:t> where the patient is clinically normal, yet the cerebral spinal fluid (CSF) shows the presence of </a:t>
            </a:r>
            <a:r>
              <a:rPr lang="en-US" sz="2600" b="1" dirty="0" err="1"/>
              <a:t>treponema</a:t>
            </a:r>
            <a:r>
              <a:rPr lang="en-US" sz="2600" b="1" dirty="0"/>
              <a:t> pallidum.</a:t>
            </a:r>
          </a:p>
          <a:p>
            <a:pPr marL="0" indent="0">
              <a:buNone/>
            </a:pPr>
            <a:endParaRPr lang="en-US" dirty="0"/>
          </a:p>
          <a:p>
            <a:endParaRPr lang="en-US" dirty="0"/>
          </a:p>
        </p:txBody>
      </p:sp>
    </p:spTree>
    <p:extLst>
      <p:ext uri="{BB962C8B-B14F-4D97-AF65-F5344CB8AC3E}">
        <p14:creationId xmlns:p14="http://schemas.microsoft.com/office/powerpoint/2010/main" val="2989418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syphilis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689" y="1322730"/>
            <a:ext cx="8062246" cy="5374831"/>
          </a:xfrm>
        </p:spPr>
      </p:pic>
    </p:spTree>
    <p:extLst>
      <p:ext uri="{BB962C8B-B14F-4D97-AF65-F5344CB8AC3E}">
        <p14:creationId xmlns:p14="http://schemas.microsoft.com/office/powerpoint/2010/main" val="329408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020" y="416912"/>
            <a:ext cx="5490832" cy="6346428"/>
          </a:xfrm>
        </p:spPr>
      </p:pic>
    </p:spTree>
    <p:extLst>
      <p:ext uri="{BB962C8B-B14F-4D97-AF65-F5344CB8AC3E}">
        <p14:creationId xmlns:p14="http://schemas.microsoft.com/office/powerpoint/2010/main" val="1098187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491" y="284176"/>
            <a:ext cx="8480935" cy="6371303"/>
          </a:xfrm>
        </p:spPr>
      </p:pic>
    </p:spTree>
    <p:extLst>
      <p:ext uri="{BB962C8B-B14F-4D97-AF65-F5344CB8AC3E}">
        <p14:creationId xmlns:p14="http://schemas.microsoft.com/office/powerpoint/2010/main" val="4064027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Congenital Syphilis</a:t>
            </a:r>
            <a:r>
              <a:rPr lang="en-US" dirty="0"/>
              <a:t> </a:t>
            </a:r>
          </a:p>
        </p:txBody>
      </p:sp>
      <p:sp>
        <p:nvSpPr>
          <p:cNvPr id="3" name="Content Placeholder 2"/>
          <p:cNvSpPr>
            <a:spLocks noGrp="1"/>
          </p:cNvSpPr>
          <p:nvPr>
            <p:ph idx="1"/>
          </p:nvPr>
        </p:nvSpPr>
        <p:spPr/>
        <p:txBody>
          <a:bodyPr/>
          <a:lstStyle/>
          <a:p>
            <a:r>
              <a:rPr lang="en-US" sz="2400" b="1" dirty="0"/>
              <a:t>As mentioned earlier if an infected pregnant woman is not treated, she is likely to pass the infection to the </a:t>
            </a:r>
            <a:r>
              <a:rPr lang="en-US" sz="2400" b="1" dirty="0" err="1"/>
              <a:t>foetus</a:t>
            </a:r>
            <a:r>
              <a:rPr lang="en-US" sz="2400" b="1" dirty="0"/>
              <a:t> in utero through the placenta barrier and therefore, the baby will be born already infected. </a:t>
            </a:r>
            <a:endParaRPr lang="en-US" sz="2400" b="1" dirty="0" smtClean="0"/>
          </a:p>
          <a:p>
            <a:r>
              <a:rPr lang="en-US" sz="2400" b="1" dirty="0" smtClean="0"/>
              <a:t>This </a:t>
            </a:r>
            <a:r>
              <a:rPr lang="en-US" sz="2400" b="1" dirty="0"/>
              <a:t>type of disease is referred to as congenital syphilis and is acquired through vertical transmission. </a:t>
            </a:r>
            <a:endParaRPr lang="en-US" sz="2400" b="1" dirty="0" smtClean="0"/>
          </a:p>
          <a:p>
            <a:r>
              <a:rPr lang="en-US" sz="2400" b="1" dirty="0" smtClean="0"/>
              <a:t>Signs </a:t>
            </a:r>
            <a:r>
              <a:rPr lang="en-US" sz="2400" b="1" dirty="0"/>
              <a:t>of congenital syphilis in a neonate include syphilitic pemphigus, (which is highly contagious) </a:t>
            </a:r>
            <a:r>
              <a:rPr lang="en-US" sz="2400" b="1" dirty="0" err="1"/>
              <a:t>anaemia</a:t>
            </a:r>
            <a:r>
              <a:rPr lang="en-US" sz="2400" b="1" dirty="0"/>
              <a:t>, jaundice, </a:t>
            </a:r>
            <a:r>
              <a:rPr lang="en-US" sz="2400" b="1" dirty="0" err="1"/>
              <a:t>hepatospleenomegaly</a:t>
            </a:r>
            <a:r>
              <a:rPr lang="en-US" sz="2400" b="1" dirty="0"/>
              <a:t>, cleft lip and cleft palate. </a:t>
            </a:r>
            <a:endParaRPr lang="en-US" sz="2400" b="1" dirty="0" smtClean="0"/>
          </a:p>
          <a:p>
            <a:r>
              <a:rPr lang="en-US" sz="2400" b="1" dirty="0" smtClean="0"/>
              <a:t>In </a:t>
            </a:r>
            <a:r>
              <a:rPr lang="en-US" sz="2400" b="1" dirty="0"/>
              <a:t>addition, there may be ulcers of the </a:t>
            </a:r>
            <a:r>
              <a:rPr lang="en-US" sz="2400" b="1" dirty="0" err="1"/>
              <a:t>nasoperiosteum</a:t>
            </a:r>
            <a:r>
              <a:rPr lang="en-US" sz="2400" b="1" dirty="0"/>
              <a:t> leading to watery nasal discharge.</a:t>
            </a:r>
          </a:p>
          <a:p>
            <a:endParaRPr lang="en-US" dirty="0"/>
          </a:p>
        </p:txBody>
      </p:sp>
    </p:spTree>
    <p:extLst>
      <p:ext uri="{BB962C8B-B14F-4D97-AF65-F5344CB8AC3E}">
        <p14:creationId xmlns:p14="http://schemas.microsoft.com/office/powerpoint/2010/main" val="39914148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Congenital Syphilis</a:t>
            </a:r>
            <a:r>
              <a:rPr lang="en-US" dirty="0"/>
              <a:t> </a:t>
            </a:r>
          </a:p>
        </p:txBody>
      </p:sp>
      <p:sp>
        <p:nvSpPr>
          <p:cNvPr id="3" name="Content Placeholder 2"/>
          <p:cNvSpPr>
            <a:spLocks noGrp="1"/>
          </p:cNvSpPr>
          <p:nvPr>
            <p:ph idx="1"/>
          </p:nvPr>
        </p:nvSpPr>
        <p:spPr/>
        <p:txBody>
          <a:bodyPr/>
          <a:lstStyle/>
          <a:p>
            <a:r>
              <a:rPr lang="en-US" sz="2400" b="1" dirty="0"/>
              <a:t>The babies are born small and they do not thrive well. </a:t>
            </a:r>
            <a:endParaRPr lang="en-US" sz="2400" b="1" dirty="0" smtClean="0"/>
          </a:p>
          <a:p>
            <a:r>
              <a:rPr lang="en-US" sz="2400" b="1" dirty="0" smtClean="0"/>
              <a:t>At </a:t>
            </a:r>
            <a:r>
              <a:rPr lang="en-US" sz="2400" b="1" dirty="0"/>
              <a:t>birth the baby might appear normal but later develops the characteristic rash affecting the soles and palms, then persistent nasal discharge, which is sometimes blood stained. </a:t>
            </a:r>
            <a:endParaRPr lang="en-US" sz="2400" b="1" dirty="0" smtClean="0"/>
          </a:p>
          <a:p>
            <a:r>
              <a:rPr lang="en-US" sz="2400" b="1" dirty="0" smtClean="0"/>
              <a:t>This </a:t>
            </a:r>
            <a:r>
              <a:rPr lang="en-US" sz="2400" b="1" dirty="0"/>
              <a:t>progresses to </a:t>
            </a:r>
            <a:r>
              <a:rPr lang="en-US" sz="2400" b="1" dirty="0" err="1"/>
              <a:t>anaemia</a:t>
            </a:r>
            <a:r>
              <a:rPr lang="en-US" sz="2400" b="1" dirty="0"/>
              <a:t>, jaundice and </a:t>
            </a:r>
            <a:r>
              <a:rPr lang="en-US" sz="2400" b="1" dirty="0" err="1"/>
              <a:t>hepatospleenomegaly</a:t>
            </a:r>
            <a:r>
              <a:rPr lang="en-US" sz="2400" b="1" dirty="0"/>
              <a:t>. </a:t>
            </a:r>
            <a:endParaRPr lang="en-US" sz="2400" b="1" dirty="0" smtClean="0"/>
          </a:p>
          <a:p>
            <a:r>
              <a:rPr lang="en-US" sz="2400" b="1" dirty="0" smtClean="0"/>
              <a:t>The </a:t>
            </a:r>
            <a:r>
              <a:rPr lang="en-US" sz="2400" b="1" dirty="0"/>
              <a:t>prognosis is poor but the few who live longer or reach adolescent age develop late congenital syphilis, which is like tertiary syphilis in adults. </a:t>
            </a:r>
            <a:endParaRPr lang="en-US" sz="2400" b="1" dirty="0" smtClean="0"/>
          </a:p>
          <a:p>
            <a:r>
              <a:rPr lang="en-US" sz="2400" b="1" dirty="0" smtClean="0"/>
              <a:t>Those </a:t>
            </a:r>
            <a:r>
              <a:rPr lang="en-US" sz="2400" b="1" dirty="0"/>
              <a:t>who reach this stage, manifest in bone and dental abnormalities, and inflammatory lesions of the cornea (interstitial keratitis). </a:t>
            </a:r>
          </a:p>
          <a:p>
            <a:endParaRPr lang="en-US" dirty="0"/>
          </a:p>
        </p:txBody>
      </p:sp>
    </p:spTree>
    <p:extLst>
      <p:ext uri="{BB962C8B-B14F-4D97-AF65-F5344CB8AC3E}">
        <p14:creationId xmlns:p14="http://schemas.microsoft.com/office/powerpoint/2010/main" val="4170656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557" y="264878"/>
            <a:ext cx="8692506" cy="6519380"/>
          </a:xfrm>
        </p:spPr>
      </p:pic>
    </p:spTree>
    <p:extLst>
      <p:ext uri="{BB962C8B-B14F-4D97-AF65-F5344CB8AC3E}">
        <p14:creationId xmlns:p14="http://schemas.microsoft.com/office/powerpoint/2010/main" val="4035305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558" y="157949"/>
            <a:ext cx="8640822" cy="6480617"/>
          </a:xfrm>
        </p:spPr>
      </p:pic>
    </p:spTree>
    <p:extLst>
      <p:ext uri="{BB962C8B-B14F-4D97-AF65-F5344CB8AC3E}">
        <p14:creationId xmlns:p14="http://schemas.microsoft.com/office/powerpoint/2010/main" val="279602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endParaRPr lang="en-US" dirty="0"/>
          </a:p>
        </p:txBody>
      </p:sp>
      <p:sp>
        <p:nvSpPr>
          <p:cNvPr id="3" name="Content Placeholder 2"/>
          <p:cNvSpPr>
            <a:spLocks noGrp="1"/>
          </p:cNvSpPr>
          <p:nvPr>
            <p:ph idx="1"/>
          </p:nvPr>
        </p:nvSpPr>
        <p:spPr/>
        <p:txBody>
          <a:bodyPr>
            <a:normAutofit/>
          </a:bodyPr>
          <a:lstStyle/>
          <a:p>
            <a:r>
              <a:rPr lang="en-US" sz="2400" b="1" dirty="0"/>
              <a:t>This will start with the history given by the patient. </a:t>
            </a:r>
            <a:endParaRPr lang="en-US" sz="2400" b="1" dirty="0" smtClean="0"/>
          </a:p>
          <a:p>
            <a:r>
              <a:rPr lang="en-US" sz="2400" b="1" dirty="0" smtClean="0"/>
              <a:t>It </a:t>
            </a:r>
            <a:r>
              <a:rPr lang="en-US" sz="2400" b="1" dirty="0"/>
              <a:t>is followed by a physical examination. </a:t>
            </a:r>
            <a:endParaRPr lang="en-US" sz="2400" b="1" dirty="0" smtClean="0"/>
          </a:p>
          <a:p>
            <a:r>
              <a:rPr lang="en-US" sz="2400" b="1" dirty="0" smtClean="0"/>
              <a:t>This </a:t>
            </a:r>
            <a:r>
              <a:rPr lang="en-US" sz="2400" b="1" dirty="0"/>
              <a:t>may reveal an ulcer in the genital region suggestive of syphilis but clinically it could be impossible to distinguish syphilitic primary chancre from other genital ulcers. </a:t>
            </a:r>
            <a:endParaRPr lang="en-US" sz="2400" b="1" dirty="0" smtClean="0"/>
          </a:p>
          <a:p>
            <a:r>
              <a:rPr lang="en-US" sz="2400" b="1" dirty="0"/>
              <a:t>In serological diagnosis, that is, blood tests, you may receive positive results, which are normally reported as VDRL, </a:t>
            </a:r>
            <a:endParaRPr lang="en-US" sz="2400" b="1" dirty="0" smtClean="0"/>
          </a:p>
          <a:p>
            <a:r>
              <a:rPr lang="en-US" sz="2400" b="1" dirty="0" smtClean="0"/>
              <a:t> </a:t>
            </a:r>
            <a:r>
              <a:rPr lang="en-US" sz="2400" b="1" dirty="0"/>
              <a:t>This will indicate the presence of </a:t>
            </a:r>
            <a:r>
              <a:rPr lang="en-US" sz="2400" b="1" dirty="0" err="1"/>
              <a:t>treponema</a:t>
            </a:r>
            <a:r>
              <a:rPr lang="en-US" sz="2400" b="1" dirty="0"/>
              <a:t> antibody, but in vertical transmission, a positive maternal test gives sufficient reason to start the neonate on treatment.</a:t>
            </a:r>
          </a:p>
        </p:txBody>
      </p:sp>
    </p:spTree>
    <p:extLst>
      <p:ext uri="{BB962C8B-B14F-4D97-AF65-F5344CB8AC3E}">
        <p14:creationId xmlns:p14="http://schemas.microsoft.com/office/powerpoint/2010/main" val="16088690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Genital Herpes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60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Cs</a:t>
            </a:r>
          </a:p>
        </p:txBody>
      </p:sp>
      <p:sp>
        <p:nvSpPr>
          <p:cNvPr id="3" name="Content Placeholder 2"/>
          <p:cNvSpPr>
            <a:spLocks noGrp="1"/>
          </p:cNvSpPr>
          <p:nvPr>
            <p:ph idx="1"/>
          </p:nvPr>
        </p:nvSpPr>
        <p:spPr/>
        <p:txBody>
          <a:bodyPr/>
          <a:lstStyle/>
          <a:p>
            <a:r>
              <a:rPr lang="en-US" sz="3600" b="1" dirty="0"/>
              <a:t>Condoms</a:t>
            </a:r>
          </a:p>
          <a:p>
            <a:r>
              <a:rPr lang="en-US" sz="3600" dirty="0"/>
              <a:t>explain and demonstrate proper use of the condom, if abstinence is impossible</a:t>
            </a:r>
            <a:endParaRPr lang="en-US" sz="3600" b="1" dirty="0"/>
          </a:p>
          <a:p>
            <a:r>
              <a:rPr lang="en-US" sz="3600" b="1" dirty="0"/>
              <a:t>Contact Tracing</a:t>
            </a:r>
          </a:p>
          <a:p>
            <a:r>
              <a:rPr lang="en-US" sz="3600" dirty="0"/>
              <a:t>for the purpose of treating sex partner(s) to avoid  re-infection and spread of STI</a:t>
            </a:r>
          </a:p>
          <a:p>
            <a:endParaRPr lang="en-US" dirty="0"/>
          </a:p>
        </p:txBody>
      </p:sp>
    </p:spTree>
    <p:extLst>
      <p:ext uri="{BB962C8B-B14F-4D97-AF65-F5344CB8AC3E}">
        <p14:creationId xmlns:p14="http://schemas.microsoft.com/office/powerpoint/2010/main" val="4463097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D64AEE20-1A52-4244-8013-82EB159E5B3E}" type="slidenum">
              <a:rPr lang="en-US" altLang="en-US" sz="1000">
                <a:solidFill>
                  <a:schemeClr val="bg1"/>
                </a:solidFill>
              </a:rPr>
              <a:pPr>
                <a:spcBef>
                  <a:spcPct val="0"/>
                </a:spcBef>
                <a:spcAft>
                  <a:spcPct val="0"/>
                </a:spcAft>
                <a:buFontTx/>
                <a:buNone/>
              </a:pPr>
              <a:t>70</a:t>
            </a:fld>
            <a:endParaRPr lang="en-US" altLang="en-US" sz="1000">
              <a:solidFill>
                <a:schemeClr val="bg1"/>
              </a:solidFill>
            </a:endParaRPr>
          </a:p>
        </p:txBody>
      </p:sp>
      <p:sp>
        <p:nvSpPr>
          <p:cNvPr id="33795" name="Rectangle 5"/>
          <p:cNvSpPr>
            <a:spLocks noChangeArrowheads="1"/>
          </p:cNvSpPr>
          <p:nvPr/>
        </p:nvSpPr>
        <p:spPr bwMode="auto">
          <a:xfrm>
            <a:off x="2209800" y="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FontTx/>
              <a:buNone/>
            </a:pPr>
            <a:r>
              <a:rPr lang="en-US" altLang="en-US" sz="3600" b="1">
                <a:solidFill>
                  <a:schemeClr val="tx2"/>
                </a:solidFill>
              </a:rPr>
              <a:t>Genital Herpes—First Episode</a:t>
            </a:r>
          </a:p>
        </p:txBody>
      </p:sp>
      <p:pic>
        <p:nvPicPr>
          <p:cNvPr id="33796" name="Picture 6" descr="unit2+8_herpes_100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713" y="528483"/>
            <a:ext cx="6582697" cy="62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72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0A786A9D-D28B-44DC-A49B-206F3DC5B9E9}" type="slidenum">
              <a:rPr lang="en-US" altLang="en-US" sz="1000">
                <a:solidFill>
                  <a:schemeClr val="bg1"/>
                </a:solidFill>
              </a:rPr>
              <a:pPr>
                <a:spcBef>
                  <a:spcPct val="0"/>
                </a:spcBef>
                <a:spcAft>
                  <a:spcPct val="0"/>
                </a:spcAft>
                <a:buFontTx/>
                <a:buNone/>
              </a:pPr>
              <a:t>71</a:t>
            </a:fld>
            <a:endParaRPr lang="en-US" altLang="en-US" sz="1000">
              <a:solidFill>
                <a:schemeClr val="bg1"/>
              </a:solidFill>
            </a:endParaRPr>
          </a:p>
        </p:txBody>
      </p:sp>
      <p:sp>
        <p:nvSpPr>
          <p:cNvPr id="37891" name="Rectangle 2"/>
          <p:cNvSpPr>
            <a:spLocks noGrp="1" noChangeArrowheads="1"/>
          </p:cNvSpPr>
          <p:nvPr>
            <p:ph type="title"/>
          </p:nvPr>
        </p:nvSpPr>
        <p:spPr>
          <a:xfrm>
            <a:off x="2209800" y="609600"/>
            <a:ext cx="7086600" cy="1143000"/>
          </a:xfrm>
        </p:spPr>
        <p:txBody>
          <a:bodyPr/>
          <a:lstStyle/>
          <a:p>
            <a:r>
              <a:rPr lang="en-US" altLang="en-US" smtClean="0"/>
              <a:t>Cervicitis—Recurrent Genital Herpes</a:t>
            </a:r>
          </a:p>
        </p:txBody>
      </p:sp>
      <p:pic>
        <p:nvPicPr>
          <p:cNvPr id="37892" name="Picture 4" descr="unit2+8_cervicits-herpes_100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941" y="1853200"/>
            <a:ext cx="6199240" cy="493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94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3000">
                <a:solidFill>
                  <a:schemeClr val="tx1"/>
                </a:solidFill>
                <a:latin typeface="CG Omega" pitchFamily="34" charset="0"/>
              </a:defRPr>
            </a:lvl1pPr>
            <a:lvl2pPr marL="742950" indent="-285750">
              <a:spcBef>
                <a:spcPct val="20000"/>
              </a:spcBef>
              <a:buChar char="•"/>
              <a:defRPr sz="3000">
                <a:solidFill>
                  <a:schemeClr val="tx1"/>
                </a:solidFill>
                <a:latin typeface="CG Omega" pitchFamily="34" charset="0"/>
              </a:defRPr>
            </a:lvl2pPr>
            <a:lvl3pPr marL="1143000" indent="-228600">
              <a:spcBef>
                <a:spcPct val="20000"/>
              </a:spcBef>
              <a:buChar char="–"/>
              <a:defRPr sz="3000">
                <a:solidFill>
                  <a:schemeClr val="tx1"/>
                </a:solidFill>
                <a:latin typeface="CG Omega" pitchFamily="34" charset="0"/>
              </a:defRPr>
            </a:lvl3pPr>
            <a:lvl4pPr marL="1600200" indent="-228600">
              <a:spcBef>
                <a:spcPct val="20000"/>
              </a:spcBef>
              <a:buChar char="–"/>
              <a:defRPr sz="3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FontTx/>
              <a:buNone/>
            </a:pPr>
            <a:fld id="{61E73F5E-C4BE-43FA-B4D7-49E03F16283E}" type="slidenum">
              <a:rPr lang="en-US" altLang="en-US" sz="1000">
                <a:solidFill>
                  <a:schemeClr val="bg1"/>
                </a:solidFill>
              </a:rPr>
              <a:pPr>
                <a:spcBef>
                  <a:spcPct val="0"/>
                </a:spcBef>
                <a:spcAft>
                  <a:spcPct val="0"/>
                </a:spcAft>
                <a:buFontTx/>
                <a:buNone/>
              </a:pPr>
              <a:t>72</a:t>
            </a:fld>
            <a:endParaRPr lang="en-US" altLang="en-US" sz="1000">
              <a:solidFill>
                <a:schemeClr val="bg1"/>
              </a:solidFill>
            </a:endParaRPr>
          </a:p>
        </p:txBody>
      </p:sp>
      <p:sp>
        <p:nvSpPr>
          <p:cNvPr id="39939" name="Rectangle 2"/>
          <p:cNvSpPr>
            <a:spLocks noGrp="1" noChangeArrowheads="1"/>
          </p:cNvSpPr>
          <p:nvPr>
            <p:ph type="title"/>
          </p:nvPr>
        </p:nvSpPr>
        <p:spPr>
          <a:xfrm>
            <a:off x="2209800" y="0"/>
            <a:ext cx="7772400" cy="1143000"/>
          </a:xfrm>
        </p:spPr>
        <p:txBody>
          <a:bodyPr/>
          <a:lstStyle/>
          <a:p>
            <a:r>
              <a:rPr lang="en-US" altLang="en-US" sz="3600"/>
              <a:t>Genital Herpes—Recurrence on the Buttocks</a:t>
            </a:r>
          </a:p>
        </p:txBody>
      </p:sp>
      <p:pic>
        <p:nvPicPr>
          <p:cNvPr id="39940" name="Picture 4" descr="unit2+8_herpes-buttocks_100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676" y="1061884"/>
            <a:ext cx="8423848" cy="572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434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Genital Herpes </a:t>
            </a:r>
            <a:endParaRPr lang="en-US" dirty="0"/>
          </a:p>
        </p:txBody>
      </p:sp>
      <p:sp>
        <p:nvSpPr>
          <p:cNvPr id="3" name="Content Placeholder 2"/>
          <p:cNvSpPr>
            <a:spLocks noGrp="1"/>
          </p:cNvSpPr>
          <p:nvPr>
            <p:ph idx="1"/>
          </p:nvPr>
        </p:nvSpPr>
        <p:spPr/>
        <p:txBody>
          <a:bodyPr>
            <a:normAutofit lnSpcReduction="10000"/>
          </a:bodyPr>
          <a:lstStyle/>
          <a:p>
            <a:r>
              <a:rPr lang="en-US" sz="3200" b="1" dirty="0"/>
              <a:t>Genital herpes is an ulcerative sexually transmitted disease caused by the herpes simplex virus type 2 (HSV2. </a:t>
            </a:r>
            <a:endParaRPr lang="en-US" sz="3200" b="1" dirty="0" smtClean="0"/>
          </a:p>
          <a:p>
            <a:r>
              <a:rPr lang="en-US" sz="3200" b="1" dirty="0" smtClean="0"/>
              <a:t>HSV1 </a:t>
            </a:r>
            <a:r>
              <a:rPr lang="en-US" sz="3200" b="1" dirty="0"/>
              <a:t>causes oral herpes). </a:t>
            </a:r>
            <a:endParaRPr lang="en-US" sz="3200" b="1" dirty="0" smtClean="0"/>
          </a:p>
          <a:p>
            <a:r>
              <a:rPr lang="en-US" sz="3200" b="1" dirty="0" smtClean="0"/>
              <a:t>The </a:t>
            </a:r>
            <a:r>
              <a:rPr lang="en-US" sz="3200" b="1" dirty="0"/>
              <a:t>incubation period ranges from two to seven days. </a:t>
            </a:r>
            <a:endParaRPr lang="en-US" sz="3200" b="1" dirty="0" smtClean="0"/>
          </a:p>
          <a:p>
            <a:r>
              <a:rPr lang="en-US" sz="3200" b="1" dirty="0" smtClean="0"/>
              <a:t>The </a:t>
            </a:r>
            <a:r>
              <a:rPr lang="en-US" sz="3200" b="1" dirty="0"/>
              <a:t>disease can also be transmitted through close physical contact with infected body fluid or from mother to the unborn baby, that is, vertical transmission. </a:t>
            </a:r>
          </a:p>
          <a:p>
            <a:endParaRPr lang="en-US" dirty="0"/>
          </a:p>
        </p:txBody>
      </p:sp>
    </p:spTree>
    <p:extLst>
      <p:ext uri="{BB962C8B-B14F-4D97-AF65-F5344CB8AC3E}">
        <p14:creationId xmlns:p14="http://schemas.microsoft.com/office/powerpoint/2010/main" val="3610776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a:t>
            </a:r>
            <a:r>
              <a:rPr lang="en-US" dirty="0"/>
              <a:t> </a:t>
            </a:r>
          </a:p>
        </p:txBody>
      </p:sp>
      <p:sp>
        <p:nvSpPr>
          <p:cNvPr id="3" name="Content Placeholder 2"/>
          <p:cNvSpPr>
            <a:spLocks noGrp="1"/>
          </p:cNvSpPr>
          <p:nvPr>
            <p:ph idx="1"/>
          </p:nvPr>
        </p:nvSpPr>
        <p:spPr/>
        <p:txBody>
          <a:bodyPr>
            <a:normAutofit fontScale="92500" lnSpcReduction="20000"/>
          </a:bodyPr>
          <a:lstStyle/>
          <a:p>
            <a:r>
              <a:rPr lang="en-US" sz="4000" b="1" dirty="0" err="1"/>
              <a:t>Localised</a:t>
            </a:r>
            <a:r>
              <a:rPr lang="en-US" sz="4000" b="1" dirty="0"/>
              <a:t> clusters of vesicles, which break down to form ulcers are the main clinical features. </a:t>
            </a:r>
            <a:endParaRPr lang="en-US" sz="4000" b="1" dirty="0" smtClean="0"/>
          </a:p>
          <a:p>
            <a:r>
              <a:rPr lang="en-US" sz="4000" b="1" dirty="0" smtClean="0"/>
              <a:t>These </a:t>
            </a:r>
            <a:r>
              <a:rPr lang="en-US" sz="4000" b="1" dirty="0"/>
              <a:t>ulcers crust over and then resolve. </a:t>
            </a:r>
            <a:endParaRPr lang="en-US" sz="4000" b="1" dirty="0" smtClean="0"/>
          </a:p>
          <a:p>
            <a:r>
              <a:rPr lang="en-US" sz="4000" b="1" dirty="0" smtClean="0"/>
              <a:t>Areas </a:t>
            </a:r>
            <a:r>
              <a:rPr lang="en-US" sz="4000" b="1" dirty="0"/>
              <a:t>involved include external genitalia and </a:t>
            </a:r>
            <a:r>
              <a:rPr lang="en-US" sz="4000" b="1" dirty="0" smtClean="0"/>
              <a:t>neighboring </a:t>
            </a:r>
            <a:r>
              <a:rPr lang="en-US" sz="4000" b="1" dirty="0"/>
              <a:t>skin, urethra, cervix and rectum. </a:t>
            </a:r>
            <a:endParaRPr lang="en-US" sz="4000" b="1" dirty="0" smtClean="0"/>
          </a:p>
          <a:p>
            <a:r>
              <a:rPr lang="en-US" sz="4000" b="1" dirty="0" smtClean="0"/>
              <a:t>Sometimes </a:t>
            </a:r>
            <a:r>
              <a:rPr lang="en-US" sz="4000" b="1" dirty="0"/>
              <a:t>tender lymphadenopathy may occur.</a:t>
            </a:r>
          </a:p>
          <a:p>
            <a:endParaRPr lang="en-US" dirty="0"/>
          </a:p>
        </p:txBody>
      </p:sp>
    </p:spTree>
    <p:extLst>
      <p:ext uri="{BB962C8B-B14F-4D97-AF65-F5344CB8AC3E}">
        <p14:creationId xmlns:p14="http://schemas.microsoft.com/office/powerpoint/2010/main" val="5894257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a:t>
            </a:r>
            <a:r>
              <a:rPr lang="en-US" dirty="0"/>
              <a:t> </a:t>
            </a:r>
          </a:p>
        </p:txBody>
      </p:sp>
      <p:sp>
        <p:nvSpPr>
          <p:cNvPr id="3" name="Content Placeholder 2"/>
          <p:cNvSpPr>
            <a:spLocks noGrp="1"/>
          </p:cNvSpPr>
          <p:nvPr>
            <p:ph idx="1"/>
          </p:nvPr>
        </p:nvSpPr>
        <p:spPr/>
        <p:txBody>
          <a:bodyPr>
            <a:normAutofit lnSpcReduction="10000"/>
          </a:bodyPr>
          <a:lstStyle/>
          <a:p>
            <a:r>
              <a:rPr lang="en-US" sz="3200" b="1" dirty="0"/>
              <a:t>During the primary attack, the virus ascends the peripheral nerves to local ganglia where latency is established. </a:t>
            </a:r>
            <a:endParaRPr lang="en-US" sz="3200" b="1" dirty="0" smtClean="0"/>
          </a:p>
          <a:p>
            <a:r>
              <a:rPr lang="en-US" sz="3200" b="1" dirty="0" smtClean="0"/>
              <a:t>The </a:t>
            </a:r>
            <a:r>
              <a:rPr lang="en-US" sz="3200" b="1" dirty="0"/>
              <a:t>nerve damage is made worse by periodic recurrences of the disease, which continues for the remainder of the patient’s life. </a:t>
            </a:r>
            <a:endParaRPr lang="en-US" sz="3200" b="1" dirty="0" smtClean="0"/>
          </a:p>
          <a:p>
            <a:r>
              <a:rPr lang="en-US" sz="3200" b="1" dirty="0" smtClean="0"/>
              <a:t>Nevertheless</a:t>
            </a:r>
            <a:r>
              <a:rPr lang="en-US" sz="3200" b="1" dirty="0"/>
              <a:t>, primary attack is more severe than subsequent episodes, with the lesions covering a wider and more symmetric area.</a:t>
            </a:r>
          </a:p>
          <a:p>
            <a:endParaRPr lang="en-US" dirty="0"/>
          </a:p>
        </p:txBody>
      </p:sp>
    </p:spTree>
    <p:extLst>
      <p:ext uri="{BB962C8B-B14F-4D97-AF65-F5344CB8AC3E}">
        <p14:creationId xmlns:p14="http://schemas.microsoft.com/office/powerpoint/2010/main" val="1545020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endParaRPr lang="en-US" dirty="0"/>
          </a:p>
        </p:txBody>
      </p:sp>
      <p:sp>
        <p:nvSpPr>
          <p:cNvPr id="3" name="Content Placeholder 2"/>
          <p:cNvSpPr>
            <a:spLocks noGrp="1"/>
          </p:cNvSpPr>
          <p:nvPr>
            <p:ph idx="1"/>
          </p:nvPr>
        </p:nvSpPr>
        <p:spPr/>
        <p:txBody>
          <a:bodyPr>
            <a:normAutofit/>
          </a:bodyPr>
          <a:lstStyle/>
          <a:p>
            <a:r>
              <a:rPr lang="en-US" sz="3200" b="1" dirty="0"/>
              <a:t>H</a:t>
            </a:r>
            <a:r>
              <a:rPr lang="en-US" sz="3200" b="1" dirty="0" smtClean="0"/>
              <a:t>istory </a:t>
            </a:r>
            <a:r>
              <a:rPr lang="en-US" sz="3200" b="1" dirty="0"/>
              <a:t>obtained and the </a:t>
            </a:r>
          </a:p>
          <a:p>
            <a:r>
              <a:rPr lang="en-US" sz="3200" b="1" dirty="0" smtClean="0"/>
              <a:t>Clinical </a:t>
            </a:r>
            <a:r>
              <a:rPr lang="en-US" sz="3200" b="1" dirty="0"/>
              <a:t>features </a:t>
            </a:r>
          </a:p>
        </p:txBody>
      </p:sp>
    </p:spTree>
    <p:extLst>
      <p:ext uri="{BB962C8B-B14F-4D97-AF65-F5344CB8AC3E}">
        <p14:creationId xmlns:p14="http://schemas.microsoft.com/office/powerpoint/2010/main" val="3680292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Complications of the genital herpes </a:t>
            </a:r>
          </a:p>
        </p:txBody>
      </p:sp>
      <p:sp>
        <p:nvSpPr>
          <p:cNvPr id="3" name="Content Placeholder 2"/>
          <p:cNvSpPr>
            <a:spLocks noGrp="1"/>
          </p:cNvSpPr>
          <p:nvPr>
            <p:ph idx="1"/>
          </p:nvPr>
        </p:nvSpPr>
        <p:spPr/>
        <p:txBody>
          <a:bodyPr>
            <a:normAutofit/>
          </a:bodyPr>
          <a:lstStyle/>
          <a:p>
            <a:pPr lvl="0"/>
            <a:r>
              <a:rPr lang="en-US" sz="3200" b="1" dirty="0" err="1"/>
              <a:t>Sacro</a:t>
            </a:r>
            <a:r>
              <a:rPr lang="en-US" sz="3200" b="1" dirty="0"/>
              <a:t> </a:t>
            </a:r>
            <a:r>
              <a:rPr lang="en-US" sz="3200" b="1" dirty="0" err="1"/>
              <a:t>radiculomyelopathy</a:t>
            </a:r>
            <a:r>
              <a:rPr lang="en-US" sz="3200" b="1" dirty="0"/>
              <a:t>, which may </a:t>
            </a:r>
            <a:br>
              <a:rPr lang="en-US" sz="3200" b="1" dirty="0"/>
            </a:br>
            <a:r>
              <a:rPr lang="en-US" sz="3200" b="1" dirty="0"/>
              <a:t>manifest with constipation, retention of urine and shooting pain down the legs. This </a:t>
            </a:r>
            <a:r>
              <a:rPr lang="en-US" sz="3200" b="1" dirty="0" err="1"/>
              <a:t>neuritic</a:t>
            </a:r>
            <a:r>
              <a:rPr lang="en-US" sz="3200" b="1" dirty="0"/>
              <a:t> pain is particularly troublesome in </a:t>
            </a:r>
            <a:r>
              <a:rPr lang="en-US" sz="3200" b="1" dirty="0" smtClean="0"/>
              <a:t>recurrent </a:t>
            </a:r>
            <a:r>
              <a:rPr lang="en-US" sz="3200" b="1" dirty="0"/>
              <a:t>disease.</a:t>
            </a:r>
          </a:p>
          <a:p>
            <a:pPr lvl="0"/>
            <a:r>
              <a:rPr lang="en-US" sz="3200" b="1" dirty="0"/>
              <a:t>Excruciating urethritis in women.</a:t>
            </a:r>
          </a:p>
          <a:p>
            <a:pPr lvl="0"/>
            <a:r>
              <a:rPr lang="en-US" sz="3200" b="1" dirty="0"/>
              <a:t>Aseptic meningitis.</a:t>
            </a:r>
          </a:p>
          <a:p>
            <a:endParaRPr lang="en-US" dirty="0"/>
          </a:p>
        </p:txBody>
      </p:sp>
    </p:spTree>
    <p:extLst>
      <p:ext uri="{BB962C8B-B14F-4D97-AF65-F5344CB8AC3E}">
        <p14:creationId xmlns:p14="http://schemas.microsoft.com/office/powerpoint/2010/main" val="2052873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of the genital herpes </a:t>
            </a:r>
          </a:p>
        </p:txBody>
      </p:sp>
      <p:sp>
        <p:nvSpPr>
          <p:cNvPr id="3" name="Content Placeholder 2"/>
          <p:cNvSpPr>
            <a:spLocks noGrp="1"/>
          </p:cNvSpPr>
          <p:nvPr>
            <p:ph idx="1"/>
          </p:nvPr>
        </p:nvSpPr>
        <p:spPr/>
        <p:txBody>
          <a:bodyPr/>
          <a:lstStyle/>
          <a:p>
            <a:pPr lvl="0"/>
            <a:r>
              <a:rPr lang="en-US" sz="2800" b="1" dirty="0"/>
              <a:t>Extra genital lesions.</a:t>
            </a:r>
          </a:p>
          <a:p>
            <a:pPr lvl="0"/>
            <a:r>
              <a:rPr lang="en-US" sz="2800" b="1" dirty="0"/>
              <a:t>Yeast vaginitis.</a:t>
            </a:r>
          </a:p>
          <a:p>
            <a:pPr lvl="0"/>
            <a:r>
              <a:rPr lang="en-US" sz="2800" b="1" dirty="0"/>
              <a:t>Disseminated herpes.</a:t>
            </a:r>
          </a:p>
          <a:p>
            <a:pPr lvl="0"/>
            <a:r>
              <a:rPr lang="en-US" sz="2800" b="1" dirty="0"/>
              <a:t>In pregnancy, recurrences are more frequent </a:t>
            </a:r>
            <a:br>
              <a:rPr lang="en-US" sz="2800" b="1" dirty="0"/>
            </a:br>
            <a:r>
              <a:rPr lang="en-US" sz="2800" b="1" dirty="0"/>
              <a:t>and in a primary attack premature delivery may occur. </a:t>
            </a:r>
          </a:p>
          <a:p>
            <a:endParaRPr lang="en-US" dirty="0"/>
          </a:p>
        </p:txBody>
      </p:sp>
    </p:spTree>
    <p:extLst>
      <p:ext uri="{BB962C8B-B14F-4D97-AF65-F5344CB8AC3E}">
        <p14:creationId xmlns:p14="http://schemas.microsoft.com/office/powerpoint/2010/main" val="563703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Genital Ulcer Diseases (GUD)</a:t>
            </a:r>
            <a:r>
              <a:rPr lang="en-US" dirty="0"/>
              <a:t>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4000" b="1" dirty="0"/>
              <a:t>The three main diseases that present with genital ulcers have very serious complications for the patient as well as affecting other members of the family. </a:t>
            </a:r>
            <a:endParaRPr lang="en-US" sz="4000" b="1" dirty="0" smtClean="0"/>
          </a:p>
          <a:p>
            <a:r>
              <a:rPr lang="en-US" sz="4000" b="1" dirty="0" smtClean="0"/>
              <a:t>Therefore</a:t>
            </a:r>
            <a:r>
              <a:rPr lang="en-US" sz="4000" b="1" dirty="0"/>
              <a:t>, treatment needs to be started as soon as you notice the ulcers, without waiting for laboratory tests, which might take a long time.</a:t>
            </a:r>
          </a:p>
          <a:p>
            <a:endParaRPr lang="en-US" dirty="0"/>
          </a:p>
        </p:txBody>
      </p:sp>
    </p:spTree>
    <p:extLst>
      <p:ext uri="{BB962C8B-B14F-4D97-AF65-F5344CB8AC3E}">
        <p14:creationId xmlns:p14="http://schemas.microsoft.com/office/powerpoint/2010/main" val="223433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Vaginal Discharges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36058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Opthalmia</a:t>
            </a:r>
            <a:r>
              <a:rPr lang="en-US" b="1" dirty="0"/>
              <a:t> </a:t>
            </a:r>
            <a:r>
              <a:rPr lang="en-US" b="1" dirty="0" err="1"/>
              <a:t>Neonatorum</a:t>
            </a:r>
            <a:r>
              <a:rPr lang="en-US" b="1" dirty="0"/>
              <a:t> </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err="1"/>
              <a:t>Opthalmia</a:t>
            </a:r>
            <a:r>
              <a:rPr lang="en-US" sz="2800" b="1" dirty="0"/>
              <a:t> </a:t>
            </a:r>
            <a:r>
              <a:rPr lang="en-US" sz="2800" b="1" dirty="0" err="1"/>
              <a:t>neonatorum</a:t>
            </a:r>
            <a:r>
              <a:rPr lang="en-US" sz="2800" b="1" dirty="0"/>
              <a:t> is defined as an acute conjunctivitis occurring in the first month of life. </a:t>
            </a:r>
            <a:endParaRPr lang="en-US" sz="2800" b="1" dirty="0" smtClean="0"/>
          </a:p>
          <a:p>
            <a:r>
              <a:rPr lang="en-US" sz="2800" b="1" dirty="0" smtClean="0"/>
              <a:t>Causative </a:t>
            </a:r>
            <a:r>
              <a:rPr lang="en-US" sz="2800" b="1" dirty="0"/>
              <a:t>organisms are </a:t>
            </a:r>
            <a:r>
              <a:rPr lang="en-US" sz="2800" b="1" dirty="0" err="1"/>
              <a:t>neisseria</a:t>
            </a:r>
            <a:r>
              <a:rPr lang="en-US" sz="2800" b="1" dirty="0"/>
              <a:t> </a:t>
            </a:r>
            <a:r>
              <a:rPr lang="en-US" sz="2800" b="1" dirty="0" err="1"/>
              <a:t>gonorrhoeae</a:t>
            </a:r>
            <a:r>
              <a:rPr lang="en-US" sz="2800" b="1" dirty="0"/>
              <a:t> or chlamydia trachomatis. </a:t>
            </a:r>
            <a:endParaRPr lang="en-US" sz="2800" b="1" dirty="0" smtClean="0"/>
          </a:p>
          <a:p>
            <a:r>
              <a:rPr lang="en-US" sz="2800" b="1" dirty="0" smtClean="0"/>
              <a:t>The </a:t>
            </a:r>
            <a:r>
              <a:rPr lang="en-US" sz="2800" b="1" dirty="0"/>
              <a:t>micro organisms are found in the vagina of an infected individual and as the baby passes through the birth canal during the process of birth, they pick up the infection. </a:t>
            </a:r>
            <a:endParaRPr lang="en-US" sz="2800" b="1" dirty="0" smtClean="0"/>
          </a:p>
          <a:p>
            <a:r>
              <a:rPr lang="en-US" sz="2800" b="1" dirty="0" smtClean="0"/>
              <a:t>Occasionally</a:t>
            </a:r>
            <a:r>
              <a:rPr lang="en-US" sz="2800" b="1" dirty="0"/>
              <a:t>, the infection is transmitted even to infants delivered by caesarean section when there has been prolonged rupture of membranes. </a:t>
            </a:r>
            <a:endParaRPr lang="en-US" sz="2800" b="1" dirty="0" smtClean="0"/>
          </a:p>
          <a:p>
            <a:r>
              <a:rPr lang="en-US" sz="2800" b="1" dirty="0" err="1" smtClean="0"/>
              <a:t>Opthalmia</a:t>
            </a:r>
            <a:r>
              <a:rPr lang="en-US" sz="2800" b="1" dirty="0" smtClean="0"/>
              <a:t> </a:t>
            </a:r>
            <a:r>
              <a:rPr lang="en-US" sz="2800" b="1" dirty="0" err="1"/>
              <a:t>neonatorum</a:t>
            </a:r>
            <a:r>
              <a:rPr lang="en-US" sz="2800" b="1" dirty="0"/>
              <a:t> presents as an acute bilateral purulent conjunctivitis. </a:t>
            </a:r>
            <a:r>
              <a:rPr lang="en-US" sz="2800" b="1" dirty="0" smtClean="0"/>
              <a:t> </a:t>
            </a:r>
            <a:endParaRPr lang="en-US" sz="2800" b="1" dirty="0"/>
          </a:p>
          <a:p>
            <a:endParaRPr lang="en-US" dirty="0"/>
          </a:p>
        </p:txBody>
      </p:sp>
    </p:spTree>
    <p:extLst>
      <p:ext uri="{BB962C8B-B14F-4D97-AF65-F5344CB8AC3E}">
        <p14:creationId xmlns:p14="http://schemas.microsoft.com/office/powerpoint/2010/main" val="26017383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48438" y="877529"/>
            <a:ext cx="9186944" cy="556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54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pPr lvl="0"/>
            <a:r>
              <a:rPr lang="en-US" sz="3600" b="1" dirty="0"/>
              <a:t>Purulent discharge from the eyes of a newborn any time within 21 days of life. </a:t>
            </a:r>
            <a:endParaRPr lang="en-US" sz="3600" b="1" dirty="0" smtClean="0"/>
          </a:p>
          <a:p>
            <a:pPr lvl="0"/>
            <a:r>
              <a:rPr lang="en-US" sz="3600" b="1" dirty="0" smtClean="0"/>
              <a:t>In </a:t>
            </a:r>
            <a:r>
              <a:rPr lang="en-US" sz="3600" b="1" dirty="0"/>
              <a:t>the early stages, the discharge causes the eyelids to stick together. Later, the pus is thick and greenish in </a:t>
            </a:r>
            <a:r>
              <a:rPr lang="en-US" sz="3600" b="1" dirty="0" err="1"/>
              <a:t>colour</a:t>
            </a:r>
            <a:r>
              <a:rPr lang="en-US" sz="3600" b="1" dirty="0"/>
              <a:t>.</a:t>
            </a:r>
          </a:p>
          <a:p>
            <a:pPr lvl="0"/>
            <a:r>
              <a:rPr lang="en-US" sz="3600" b="1" dirty="0"/>
              <a:t>The conjunctiva may be red and swollen due to the inflammation.</a:t>
            </a:r>
          </a:p>
          <a:p>
            <a:endParaRPr lang="en-US" dirty="0"/>
          </a:p>
        </p:txBody>
      </p:sp>
    </p:spTree>
    <p:extLst>
      <p:ext uri="{BB962C8B-B14F-4D97-AF65-F5344CB8AC3E}">
        <p14:creationId xmlns:p14="http://schemas.microsoft.com/office/powerpoint/2010/main" val="23605562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dirty="0"/>
              <a:t>Gonococcal infections frequently present within the first week of life and may lead to blindness</a:t>
            </a:r>
          </a:p>
          <a:p>
            <a:endParaRPr lang="en-US" dirty="0"/>
          </a:p>
        </p:txBody>
      </p:sp>
    </p:spTree>
    <p:extLst>
      <p:ext uri="{BB962C8B-B14F-4D97-AF65-F5344CB8AC3E}">
        <p14:creationId xmlns:p14="http://schemas.microsoft.com/office/powerpoint/2010/main" val="492143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 </a:t>
            </a:r>
            <a:endParaRPr lang="en-US" dirty="0"/>
          </a:p>
        </p:txBody>
      </p:sp>
      <p:sp>
        <p:nvSpPr>
          <p:cNvPr id="3" name="Content Placeholder 2"/>
          <p:cNvSpPr>
            <a:spLocks noGrp="1"/>
          </p:cNvSpPr>
          <p:nvPr>
            <p:ph idx="1"/>
          </p:nvPr>
        </p:nvSpPr>
        <p:spPr/>
        <p:txBody>
          <a:bodyPr/>
          <a:lstStyle/>
          <a:p>
            <a:r>
              <a:rPr lang="en-US" sz="3600" b="1" dirty="0"/>
              <a:t>Diagnosis is mainly based on the presence of discharge in the eyes and then confirmed by laboratory investigations where the causative organisms will be isolated. </a:t>
            </a:r>
            <a:endParaRPr lang="en-US" sz="3600" b="1" dirty="0" smtClean="0"/>
          </a:p>
          <a:p>
            <a:r>
              <a:rPr lang="en-US" sz="3600" b="1" dirty="0" smtClean="0"/>
              <a:t>If </a:t>
            </a:r>
            <a:r>
              <a:rPr lang="en-US" sz="3600" b="1" dirty="0"/>
              <a:t>the mother is infected, then it is obvious that the baby is infected and treatment has to be started right away.</a:t>
            </a:r>
          </a:p>
          <a:p>
            <a:endParaRPr lang="en-US" dirty="0"/>
          </a:p>
        </p:txBody>
      </p:sp>
    </p:spTree>
    <p:extLst>
      <p:ext uri="{BB962C8B-B14F-4D97-AF65-F5344CB8AC3E}">
        <p14:creationId xmlns:p14="http://schemas.microsoft.com/office/powerpoint/2010/main" val="3700223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a:t>
            </a:r>
            <a:endParaRPr lang="en-US" dirty="0"/>
          </a:p>
        </p:txBody>
      </p:sp>
      <p:sp>
        <p:nvSpPr>
          <p:cNvPr id="3" name="Content Placeholder 2"/>
          <p:cNvSpPr>
            <a:spLocks noGrp="1"/>
          </p:cNvSpPr>
          <p:nvPr>
            <p:ph idx="1"/>
          </p:nvPr>
        </p:nvSpPr>
        <p:spPr/>
        <p:txBody>
          <a:bodyPr/>
          <a:lstStyle/>
          <a:p>
            <a:r>
              <a:rPr lang="en-US" sz="3200" b="1" dirty="0"/>
              <a:t>Once the discharge is noticed, the baby should be started on treatment immediately because any delay will risk loss of sight forever. </a:t>
            </a:r>
            <a:endParaRPr lang="en-US" sz="3200" b="1" dirty="0" smtClean="0"/>
          </a:p>
          <a:p>
            <a:endParaRPr lang="en-US" dirty="0"/>
          </a:p>
        </p:txBody>
      </p:sp>
    </p:spTree>
    <p:extLst>
      <p:ext uri="{BB962C8B-B14F-4D97-AF65-F5344CB8AC3E}">
        <p14:creationId xmlns:p14="http://schemas.microsoft.com/office/powerpoint/2010/main" val="2357296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a:t>
            </a:r>
            <a:r>
              <a:rPr lang="en-US" dirty="0"/>
              <a:t> </a:t>
            </a:r>
          </a:p>
        </p:txBody>
      </p:sp>
      <p:sp>
        <p:nvSpPr>
          <p:cNvPr id="3" name="Content Placeholder 2"/>
          <p:cNvSpPr>
            <a:spLocks noGrp="1"/>
          </p:cNvSpPr>
          <p:nvPr>
            <p:ph idx="1"/>
          </p:nvPr>
        </p:nvSpPr>
        <p:spPr/>
        <p:txBody>
          <a:bodyPr/>
          <a:lstStyle/>
          <a:p>
            <a:r>
              <a:rPr lang="en-US" sz="4400" b="1" dirty="0"/>
              <a:t>Untreated </a:t>
            </a:r>
            <a:r>
              <a:rPr lang="en-US" sz="4400" b="1" dirty="0" err="1"/>
              <a:t>opthalmia</a:t>
            </a:r>
            <a:r>
              <a:rPr lang="en-US" sz="4400" b="1" dirty="0"/>
              <a:t> </a:t>
            </a:r>
            <a:r>
              <a:rPr lang="en-US" sz="4400" b="1" dirty="0" err="1"/>
              <a:t>neonatorum</a:t>
            </a:r>
            <a:r>
              <a:rPr lang="en-US" sz="4400" b="1" dirty="0"/>
              <a:t> results to corneal ulceration, which subsequently leads to partial or total blindness.</a:t>
            </a:r>
          </a:p>
          <a:p>
            <a:endParaRPr lang="en-US" dirty="0"/>
          </a:p>
        </p:txBody>
      </p:sp>
    </p:spTree>
    <p:extLst>
      <p:ext uri="{BB962C8B-B14F-4D97-AF65-F5344CB8AC3E}">
        <p14:creationId xmlns:p14="http://schemas.microsoft.com/office/powerpoint/2010/main" val="1789546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 </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During </a:t>
            </a:r>
            <a:r>
              <a:rPr lang="en-US" sz="2800" b="1" dirty="0"/>
              <a:t>the antenatal period all women having vaginal discharge should be detected and treated before delivery. </a:t>
            </a:r>
            <a:endParaRPr lang="en-US" sz="2800" b="1" dirty="0" smtClean="0"/>
          </a:p>
          <a:p>
            <a:r>
              <a:rPr lang="en-US" sz="2800" b="1" dirty="0" smtClean="0"/>
              <a:t>Also</a:t>
            </a:r>
            <a:r>
              <a:rPr lang="en-US" sz="2800" b="1" dirty="0"/>
              <a:t>, their sex partners should be treated to avoid reinfection. </a:t>
            </a:r>
            <a:endParaRPr lang="en-US" sz="2800" b="1" dirty="0" smtClean="0"/>
          </a:p>
          <a:p>
            <a:r>
              <a:rPr lang="en-US" sz="2800" b="1" dirty="0" smtClean="0"/>
              <a:t>At </a:t>
            </a:r>
            <a:r>
              <a:rPr lang="en-US" sz="2800" b="1" dirty="0"/>
              <a:t>birth the baby should be given prophylactic tetracycline eye ointment immediately. </a:t>
            </a:r>
            <a:endParaRPr lang="en-US" sz="2800" b="1" dirty="0" smtClean="0"/>
          </a:p>
          <a:p>
            <a:r>
              <a:rPr lang="en-US" sz="2800" b="1" dirty="0" smtClean="0"/>
              <a:t>The </a:t>
            </a:r>
            <a:r>
              <a:rPr lang="en-US" sz="2800" b="1" dirty="0"/>
              <a:t>eyes should be cleaned using normal saline before instilling the eye ointment. </a:t>
            </a:r>
            <a:endParaRPr lang="en-US" sz="2800" b="1" dirty="0" smtClean="0"/>
          </a:p>
          <a:p>
            <a:r>
              <a:rPr lang="en-US" sz="2800" b="1" dirty="0" smtClean="0"/>
              <a:t>It </a:t>
            </a:r>
            <a:r>
              <a:rPr lang="en-US" sz="2800" b="1" dirty="0"/>
              <a:t>is the government policy that all babies should get the eye ointment to make sure no baby goes unprotected because at times the state of the mother is not known.</a:t>
            </a:r>
          </a:p>
          <a:p>
            <a:endParaRPr lang="en-US" dirty="0"/>
          </a:p>
        </p:txBody>
      </p:sp>
    </p:spTree>
    <p:extLst>
      <p:ext uri="{BB962C8B-B14F-4D97-AF65-F5344CB8AC3E}">
        <p14:creationId xmlns:p14="http://schemas.microsoft.com/office/powerpoint/2010/main" val="2874493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979127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802" y="188313"/>
            <a:ext cx="8765097" cy="6573824"/>
          </a:xfrm>
        </p:spPr>
      </p:pic>
    </p:spTree>
    <p:extLst>
      <p:ext uri="{BB962C8B-B14F-4D97-AF65-F5344CB8AC3E}">
        <p14:creationId xmlns:p14="http://schemas.microsoft.com/office/powerpoint/2010/main" val="2090102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Vaginal Discharges </a:t>
            </a:r>
            <a:endParaRPr lang="en-US" dirty="0"/>
          </a:p>
        </p:txBody>
      </p:sp>
      <p:sp>
        <p:nvSpPr>
          <p:cNvPr id="3" name="Content Placeholder 2"/>
          <p:cNvSpPr>
            <a:spLocks noGrp="1"/>
          </p:cNvSpPr>
          <p:nvPr>
            <p:ph idx="1"/>
          </p:nvPr>
        </p:nvSpPr>
        <p:spPr/>
        <p:txBody>
          <a:bodyPr>
            <a:normAutofit/>
          </a:bodyPr>
          <a:lstStyle/>
          <a:p>
            <a:r>
              <a:rPr lang="en-US" sz="4000" b="1" dirty="0"/>
              <a:t>Discharge in this context means the flow of secretions from the vagina. Normal vaginal discharge, which is clear, mucoid with no smell, and small in </a:t>
            </a:r>
            <a:r>
              <a:rPr lang="en-US" sz="4000" b="1" dirty="0" smtClean="0"/>
              <a:t>amount</a:t>
            </a:r>
            <a:endParaRPr lang="en-US" sz="4000" b="1" dirty="0"/>
          </a:p>
        </p:txBody>
      </p:sp>
    </p:spTree>
    <p:extLst>
      <p:ext uri="{BB962C8B-B14F-4D97-AF65-F5344CB8AC3E}">
        <p14:creationId xmlns:p14="http://schemas.microsoft.com/office/powerpoint/2010/main" val="4142687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234" y="284176"/>
            <a:ext cx="8615771" cy="6468582"/>
          </a:xfrm>
        </p:spPr>
      </p:pic>
    </p:spTree>
    <p:extLst>
      <p:ext uri="{BB962C8B-B14F-4D97-AF65-F5344CB8AC3E}">
        <p14:creationId xmlns:p14="http://schemas.microsoft.com/office/powerpoint/2010/main" val="34395518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764" y="284176"/>
            <a:ext cx="8434212" cy="6332269"/>
          </a:xfrm>
        </p:spPr>
      </p:pic>
    </p:spTree>
    <p:extLst>
      <p:ext uri="{BB962C8B-B14F-4D97-AF65-F5344CB8AC3E}">
        <p14:creationId xmlns:p14="http://schemas.microsoft.com/office/powerpoint/2010/main" val="5177502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6054" y="392274"/>
            <a:ext cx="6612674" cy="6465726"/>
          </a:xfrm>
        </p:spPr>
      </p:pic>
    </p:spTree>
    <p:extLst>
      <p:ext uri="{BB962C8B-B14F-4D97-AF65-F5344CB8AC3E}">
        <p14:creationId xmlns:p14="http://schemas.microsoft.com/office/powerpoint/2010/main" val="11651394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451</TotalTime>
  <Words>3172</Words>
  <Application>Microsoft Office PowerPoint</Application>
  <PresentationFormat>Widescreen</PresentationFormat>
  <Paragraphs>333</Paragraphs>
  <Slides>92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Calibri</vt:lpstr>
      <vt:lpstr>CG Omega</vt:lpstr>
      <vt:lpstr>Corbel</vt:lpstr>
      <vt:lpstr>Times New Roman</vt:lpstr>
      <vt:lpstr>Wingdings</vt:lpstr>
      <vt:lpstr>Banded</vt:lpstr>
      <vt:lpstr>Sexually transmitted  INFECTIONS (sti) </vt:lpstr>
      <vt:lpstr>Key Characteristics of the Common STIs</vt:lpstr>
      <vt:lpstr>The STIs are divided into five main syndromes</vt:lpstr>
      <vt:lpstr>Signs and Symptoms for the Main Syndromes of STIs and their Aetiologies  </vt:lpstr>
      <vt:lpstr>Signs and Symptoms for the Main Syndromes of STIs and their Aetiologies </vt:lpstr>
      <vt:lpstr>4 Cs</vt:lpstr>
      <vt:lpstr>4 Cs</vt:lpstr>
      <vt:lpstr>Vaginal Discharges </vt:lpstr>
      <vt:lpstr>Vaginal Discharges </vt:lpstr>
      <vt:lpstr>Causes of Vaginal Discharges </vt:lpstr>
      <vt:lpstr>PowerPoint Presentation</vt:lpstr>
      <vt:lpstr>Cervicitis—Chlamydia or Gonorrhea</vt:lpstr>
      <vt:lpstr>Signs and Symptoms of Vaginal Discharge  </vt:lpstr>
      <vt:lpstr>Diagnosis  </vt:lpstr>
      <vt:lpstr>Management </vt:lpstr>
      <vt:lpstr>The possible consequences of both vaginitis and cervicitis include:  </vt:lpstr>
      <vt:lpstr>Urethral Discharge </vt:lpstr>
      <vt:lpstr>PowerPoint Presentation</vt:lpstr>
      <vt:lpstr>Urethral Discharge </vt:lpstr>
      <vt:lpstr>Causes of Urethral Discharge  </vt:lpstr>
      <vt:lpstr>Signs and Symptoms  </vt:lpstr>
      <vt:lpstr>Diagnosis  </vt:lpstr>
      <vt:lpstr>Management  </vt:lpstr>
      <vt:lpstr>Complications  </vt:lpstr>
      <vt:lpstr>Lower abdominal pain </vt:lpstr>
      <vt:lpstr>Lower abdominal pain </vt:lpstr>
      <vt:lpstr>Lower abdominal pain </vt:lpstr>
      <vt:lpstr>Signs and Symptoms of PID  </vt:lpstr>
      <vt:lpstr>Diagnosis  </vt:lpstr>
      <vt:lpstr>Diagnosis</vt:lpstr>
      <vt:lpstr>Management </vt:lpstr>
      <vt:lpstr>Surgical or gynaecological causes are determined by:  </vt:lpstr>
      <vt:lpstr>Complications of PID </vt:lpstr>
      <vt:lpstr>Complication </vt:lpstr>
      <vt:lpstr>Consequences </vt:lpstr>
      <vt:lpstr>Consequences</vt:lpstr>
      <vt:lpstr>Genital Ulcer Disease (GUD)</vt:lpstr>
      <vt:lpstr>Genital Ulcer Disease (GUD)</vt:lpstr>
      <vt:lpstr>Chancroid </vt:lpstr>
      <vt:lpstr>Chancroid—“Dirty” Ulcer</vt:lpstr>
      <vt:lpstr>Signs and Symptoms </vt:lpstr>
      <vt:lpstr>Signs and Symptoms </vt:lpstr>
      <vt:lpstr>Diagnosis </vt:lpstr>
      <vt:lpstr>Complications</vt:lpstr>
      <vt:lpstr>Syphilis</vt:lpstr>
      <vt:lpstr>Primary Syphilis— “Clean” Ulcer on Penis</vt:lpstr>
      <vt:lpstr>PowerPoint Presentation</vt:lpstr>
      <vt:lpstr>Syphilis</vt:lpstr>
      <vt:lpstr>Causative Organisms </vt:lpstr>
      <vt:lpstr>PowerPoint Presentation</vt:lpstr>
      <vt:lpstr>Clinical features</vt:lpstr>
      <vt:lpstr>Primary Syphilis </vt:lpstr>
      <vt:lpstr>Secondary Syphilis </vt:lpstr>
      <vt:lpstr>PowerPoint Presentation</vt:lpstr>
      <vt:lpstr>PowerPoint Presentation</vt:lpstr>
      <vt:lpstr>PowerPoint Presentation</vt:lpstr>
      <vt:lpstr>Secondary Syphilis </vt:lpstr>
      <vt:lpstr>Latent Syphilis  </vt:lpstr>
      <vt:lpstr>Tertiary Syphilis  </vt:lpstr>
      <vt:lpstr>Tertiary Syphilis</vt:lpstr>
      <vt:lpstr>Tertiary  syphilis </vt:lpstr>
      <vt:lpstr>PowerPoint Presentation</vt:lpstr>
      <vt:lpstr>PowerPoint Presentation</vt:lpstr>
      <vt:lpstr>Congenital Syphilis </vt:lpstr>
      <vt:lpstr>Congenital Syphilis </vt:lpstr>
      <vt:lpstr>PowerPoint Presentation</vt:lpstr>
      <vt:lpstr>PowerPoint Presentation</vt:lpstr>
      <vt:lpstr>Diagnosis </vt:lpstr>
      <vt:lpstr>Genital Herpes </vt:lpstr>
      <vt:lpstr>PowerPoint Presentation</vt:lpstr>
      <vt:lpstr>Cervicitis—Recurrent Genital Herpes</vt:lpstr>
      <vt:lpstr>Genital Herpes—Recurrence on the Buttocks</vt:lpstr>
      <vt:lpstr>Genital Herpes </vt:lpstr>
      <vt:lpstr>Clinical Features </vt:lpstr>
      <vt:lpstr>Clinical Features </vt:lpstr>
      <vt:lpstr>Diagnosis </vt:lpstr>
      <vt:lpstr>Complications of the genital herpes </vt:lpstr>
      <vt:lpstr>Complications of the genital herpes </vt:lpstr>
      <vt:lpstr>Management of Genital Ulcer Diseases (GUD)  </vt:lpstr>
      <vt:lpstr>Opthalmia Neonatorum </vt:lpstr>
      <vt:lpstr>PowerPoint Presentation</vt:lpstr>
      <vt:lpstr>Clinical features</vt:lpstr>
      <vt:lpstr>PowerPoint Presentation</vt:lpstr>
      <vt:lpstr>Diagnosis </vt:lpstr>
      <vt:lpstr>Management </vt:lpstr>
      <vt:lpstr>Complications </vt:lpstr>
      <vt:lpstr>Prevention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 (sti)</dc:title>
  <dc:creator>user</dc:creator>
  <cp:lastModifiedBy>George M. Avosa</cp:lastModifiedBy>
  <cp:revision>96</cp:revision>
  <dcterms:created xsi:type="dcterms:W3CDTF">2019-05-21T13:25:01Z</dcterms:created>
  <dcterms:modified xsi:type="dcterms:W3CDTF">2019-12-05T11:07:09Z</dcterms:modified>
</cp:coreProperties>
</file>