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12192000" cy="6858000"/>
  <p:notesSz cx="6858000" cy="9144000"/>
  <p:defaultText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132" autoAdjust="0"/>
  </p:normalViewPr>
  <p:slideViewPr>
    <p:cSldViewPr snapToGrid="0">
      <p:cViewPr varScale="1">
        <p:scale>
          <a:sx n="60" d="100"/>
          <a:sy n="60" d="100"/>
        </p:scale>
        <p:origin x="11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K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B0B41E-D239-4EF8-BE37-3B4DBC0760AC}" type="datetimeFigureOut">
              <a:rPr lang="en-KE" smtClean="0"/>
              <a:t>23/06/2021</a:t>
            </a:fld>
            <a:endParaRPr lang="en-K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K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K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3FBB7-7944-4868-8771-D07E1A0734CB}" type="slidenum">
              <a:rPr lang="en-KE" smtClean="0"/>
              <a:t>‹#›</a:t>
            </a:fld>
            <a:endParaRPr lang="en-KE"/>
          </a:p>
        </p:txBody>
      </p:sp>
    </p:spTree>
    <p:extLst>
      <p:ext uri="{BB962C8B-B14F-4D97-AF65-F5344CB8AC3E}">
        <p14:creationId xmlns:p14="http://schemas.microsoft.com/office/powerpoint/2010/main" val="1405401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02124"/>
                </a:solidFill>
                <a:effectLst/>
                <a:latin typeface="arial" panose="020B0604020202020204" pitchFamily="34" charset="0"/>
              </a:rPr>
              <a:t>Autosomal recessive</a:t>
            </a:r>
            <a:r>
              <a:rPr lang="en-US" b="0" i="0" dirty="0">
                <a:solidFill>
                  <a:srgbClr val="202124"/>
                </a:solidFill>
                <a:effectLst/>
                <a:latin typeface="arial" panose="020B0604020202020204" pitchFamily="34" charset="0"/>
              </a:rPr>
              <a:t> is one of several ways that a trait, disorder, or disease can be passed down through families. An </a:t>
            </a:r>
            <a:r>
              <a:rPr lang="en-US" b="1" i="0" dirty="0">
                <a:solidFill>
                  <a:srgbClr val="202124"/>
                </a:solidFill>
                <a:effectLst/>
                <a:latin typeface="arial" panose="020B0604020202020204" pitchFamily="34" charset="0"/>
              </a:rPr>
              <a:t>autosomal recessive</a:t>
            </a:r>
            <a:r>
              <a:rPr lang="en-US" b="0" i="0" dirty="0">
                <a:solidFill>
                  <a:srgbClr val="202124"/>
                </a:solidFill>
                <a:effectLst/>
                <a:latin typeface="arial" panose="020B0604020202020204" pitchFamily="34" charset="0"/>
              </a:rPr>
              <a:t> disorder means two copies of an abnormal gene must be present in order for the disease or trait to develop. </a:t>
            </a:r>
            <a:r>
              <a:rPr lang="en-US" b="0" i="0" dirty="0">
                <a:solidFill>
                  <a:srgbClr val="4D5156"/>
                </a:solidFill>
                <a:effectLst/>
                <a:latin typeface="arial" panose="020B0604020202020204" pitchFamily="34" charset="0"/>
              </a:rPr>
              <a:t>To have an </a:t>
            </a:r>
            <a:r>
              <a:rPr lang="en-US" b="1" i="0" dirty="0">
                <a:solidFill>
                  <a:srgbClr val="5F6368"/>
                </a:solidFill>
                <a:effectLst/>
                <a:latin typeface="arial" panose="020B0604020202020204" pitchFamily="34" charset="0"/>
              </a:rPr>
              <a:t>autosomal recessive</a:t>
            </a:r>
            <a:r>
              <a:rPr lang="en-US" b="0" i="0" dirty="0">
                <a:solidFill>
                  <a:srgbClr val="4D5156"/>
                </a:solidFill>
                <a:effectLst/>
                <a:latin typeface="arial" panose="020B0604020202020204" pitchFamily="34" charset="0"/>
              </a:rPr>
              <a:t> disorder, you inherit two mutated genes, one from each parent. These disorders are usually passed on by two carriers.</a:t>
            </a:r>
            <a:endParaRPr lang="en-KE" dirty="0"/>
          </a:p>
        </p:txBody>
      </p:sp>
      <p:sp>
        <p:nvSpPr>
          <p:cNvPr id="4" name="Slide Number Placeholder 3"/>
          <p:cNvSpPr>
            <a:spLocks noGrp="1"/>
          </p:cNvSpPr>
          <p:nvPr>
            <p:ph type="sldNum" sz="quarter" idx="5"/>
          </p:nvPr>
        </p:nvSpPr>
        <p:spPr/>
        <p:txBody>
          <a:bodyPr/>
          <a:lstStyle/>
          <a:p>
            <a:fld id="{9BF3FBB7-7944-4868-8771-D07E1A0734CB}" type="slidenum">
              <a:rPr lang="en-KE" smtClean="0"/>
              <a:t>4</a:t>
            </a:fld>
            <a:endParaRPr lang="en-KE"/>
          </a:p>
        </p:txBody>
      </p:sp>
    </p:spTree>
    <p:extLst>
      <p:ext uri="{BB962C8B-B14F-4D97-AF65-F5344CB8AC3E}">
        <p14:creationId xmlns:p14="http://schemas.microsoft.com/office/powerpoint/2010/main" val="485792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000000"/>
                </a:solidFill>
                <a:effectLst/>
                <a:latin typeface="Open Sans" panose="020B0606030504020204" pitchFamily="34" charset="0"/>
              </a:rPr>
              <a:t>Homozygous</a:t>
            </a:r>
            <a:r>
              <a:rPr lang="en-US" b="0" i="0" dirty="0">
                <a:solidFill>
                  <a:srgbClr val="000000"/>
                </a:solidFill>
                <a:effectLst/>
                <a:latin typeface="Open Sans" panose="020B0606030504020204" pitchFamily="34" charset="0"/>
              </a:rPr>
              <a:t> is a genetic condition where an individual inherits the same alleles for a particular gene from both parents.</a:t>
            </a:r>
          </a:p>
          <a:p>
            <a:r>
              <a:rPr lang="en-US" b="1" i="0" dirty="0">
                <a:solidFill>
                  <a:srgbClr val="000000"/>
                </a:solidFill>
                <a:effectLst/>
                <a:latin typeface="Open Sans" panose="020B0606030504020204" pitchFamily="34" charset="0"/>
              </a:rPr>
              <a:t>Heterozygous</a:t>
            </a:r>
            <a:r>
              <a:rPr lang="en-US" b="0" i="0" dirty="0">
                <a:solidFill>
                  <a:srgbClr val="000000"/>
                </a:solidFill>
                <a:effectLst/>
                <a:latin typeface="Open Sans" panose="020B0606030504020204" pitchFamily="34" charset="0"/>
              </a:rPr>
              <a:t> refers to having inherited different forms of a particular gene from each parent. </a:t>
            </a:r>
            <a:endParaRPr lang="en-KE" dirty="0"/>
          </a:p>
        </p:txBody>
      </p:sp>
      <p:sp>
        <p:nvSpPr>
          <p:cNvPr id="4" name="Slide Number Placeholder 3"/>
          <p:cNvSpPr>
            <a:spLocks noGrp="1"/>
          </p:cNvSpPr>
          <p:nvPr>
            <p:ph type="sldNum" sz="quarter" idx="5"/>
          </p:nvPr>
        </p:nvSpPr>
        <p:spPr/>
        <p:txBody>
          <a:bodyPr/>
          <a:lstStyle/>
          <a:p>
            <a:fld id="{9BF3FBB7-7944-4868-8771-D07E1A0734CB}" type="slidenum">
              <a:rPr lang="en-KE" smtClean="0"/>
              <a:t>5</a:t>
            </a:fld>
            <a:endParaRPr lang="en-KE"/>
          </a:p>
        </p:txBody>
      </p:sp>
    </p:spTree>
    <p:extLst>
      <p:ext uri="{BB962C8B-B14F-4D97-AF65-F5344CB8AC3E}">
        <p14:creationId xmlns:p14="http://schemas.microsoft.com/office/powerpoint/2010/main" val="1149438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E" dirty="0"/>
          </a:p>
        </p:txBody>
      </p:sp>
      <p:sp>
        <p:nvSpPr>
          <p:cNvPr id="4" name="Slide Number Placeholder 3"/>
          <p:cNvSpPr>
            <a:spLocks noGrp="1"/>
          </p:cNvSpPr>
          <p:nvPr>
            <p:ph type="sldNum" sz="quarter" idx="5"/>
          </p:nvPr>
        </p:nvSpPr>
        <p:spPr/>
        <p:txBody>
          <a:bodyPr/>
          <a:lstStyle/>
          <a:p>
            <a:fld id="{9BF3FBB7-7944-4868-8771-D07E1A0734CB}" type="slidenum">
              <a:rPr lang="en-KE" smtClean="0"/>
              <a:t>7</a:t>
            </a:fld>
            <a:endParaRPr lang="en-KE"/>
          </a:p>
        </p:txBody>
      </p:sp>
    </p:spTree>
    <p:extLst>
      <p:ext uri="{BB962C8B-B14F-4D97-AF65-F5344CB8AC3E}">
        <p14:creationId xmlns:p14="http://schemas.microsoft.com/office/powerpoint/2010/main" val="3422796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02124"/>
                </a:solidFill>
                <a:effectLst/>
                <a:latin typeface="arial" panose="020B0604020202020204" pitchFamily="34" charset="0"/>
              </a:rPr>
              <a:t>A </a:t>
            </a:r>
            <a:r>
              <a:rPr lang="en-US" b="1" i="0" dirty="0">
                <a:solidFill>
                  <a:srgbClr val="202124"/>
                </a:solidFill>
                <a:effectLst/>
                <a:latin typeface="arial" panose="020B0604020202020204" pitchFamily="34" charset="0"/>
              </a:rPr>
              <a:t>cranial nerve palsy</a:t>
            </a:r>
            <a:r>
              <a:rPr lang="en-US" b="0" i="0" dirty="0">
                <a:solidFill>
                  <a:srgbClr val="202124"/>
                </a:solidFill>
                <a:effectLst/>
                <a:latin typeface="arial" panose="020B0604020202020204" pitchFamily="34" charset="0"/>
              </a:rPr>
              <a:t> may cause a complete or partial weakness or </a:t>
            </a:r>
            <a:r>
              <a:rPr lang="en-US" b="1" i="0" dirty="0">
                <a:solidFill>
                  <a:srgbClr val="202124"/>
                </a:solidFill>
                <a:effectLst/>
                <a:latin typeface="arial" panose="020B0604020202020204" pitchFamily="34" charset="0"/>
              </a:rPr>
              <a:t>paralysis</a:t>
            </a:r>
            <a:r>
              <a:rPr lang="en-US" b="0" i="0" dirty="0">
                <a:solidFill>
                  <a:srgbClr val="202124"/>
                </a:solidFill>
                <a:effectLst/>
                <a:latin typeface="arial" panose="020B0604020202020204" pitchFamily="34" charset="0"/>
              </a:rPr>
              <a:t> of the areas served by the affected </a:t>
            </a:r>
            <a:r>
              <a:rPr lang="en-US" b="1" i="0" dirty="0">
                <a:solidFill>
                  <a:srgbClr val="202124"/>
                </a:solidFill>
                <a:effectLst/>
                <a:latin typeface="arial" panose="020B0604020202020204" pitchFamily="34" charset="0"/>
              </a:rPr>
              <a:t>nerve</a:t>
            </a:r>
            <a:r>
              <a:rPr lang="en-US" b="0" i="0" dirty="0">
                <a:solidFill>
                  <a:srgbClr val="202124"/>
                </a:solidFill>
                <a:effectLst/>
                <a:latin typeface="arial" panose="020B0604020202020204" pitchFamily="34" charset="0"/>
              </a:rPr>
              <a:t>. In the case of a </a:t>
            </a:r>
            <a:r>
              <a:rPr lang="en-US" b="1" i="0" dirty="0">
                <a:solidFill>
                  <a:srgbClr val="202124"/>
                </a:solidFill>
                <a:effectLst/>
                <a:latin typeface="arial" panose="020B0604020202020204" pitchFamily="34" charset="0"/>
              </a:rPr>
              <a:t>cranial nerve</a:t>
            </a:r>
            <a:r>
              <a:rPr lang="en-US" b="0" i="0" dirty="0">
                <a:solidFill>
                  <a:srgbClr val="202124"/>
                </a:solidFill>
                <a:effectLst/>
                <a:latin typeface="arial" panose="020B0604020202020204" pitchFamily="34" charset="0"/>
              </a:rPr>
              <a:t> that has multiple functions (such as the oculomotor </a:t>
            </a:r>
            <a:r>
              <a:rPr lang="en-US" b="1" i="0" dirty="0">
                <a:solidFill>
                  <a:srgbClr val="202124"/>
                </a:solidFill>
                <a:effectLst/>
                <a:latin typeface="arial" panose="020B0604020202020204" pitchFamily="34" charset="0"/>
              </a:rPr>
              <a:t>nerve</a:t>
            </a:r>
            <a:r>
              <a:rPr lang="en-US" b="0" i="0" dirty="0">
                <a:solidFill>
                  <a:srgbClr val="202124"/>
                </a:solidFill>
                <a:effectLst/>
                <a:latin typeface="arial" panose="020B0604020202020204" pitchFamily="34" charset="0"/>
              </a:rPr>
              <a:t>), it is possible for a </a:t>
            </a:r>
            <a:r>
              <a:rPr lang="en-US" b="1" i="0" dirty="0">
                <a:solidFill>
                  <a:srgbClr val="202124"/>
                </a:solidFill>
                <a:effectLst/>
                <a:latin typeface="arial" panose="020B0604020202020204" pitchFamily="34" charset="0"/>
              </a:rPr>
              <a:t>palsy</a:t>
            </a:r>
            <a:r>
              <a:rPr lang="en-US" b="0" i="0" dirty="0">
                <a:solidFill>
                  <a:srgbClr val="202124"/>
                </a:solidFill>
                <a:effectLst/>
                <a:latin typeface="arial" panose="020B0604020202020204" pitchFamily="34" charset="0"/>
              </a:rPr>
              <a:t> to affect all of the various functions or only some of the functions of that </a:t>
            </a:r>
            <a:r>
              <a:rPr lang="en-US" b="1" i="0" dirty="0">
                <a:solidFill>
                  <a:srgbClr val="202124"/>
                </a:solidFill>
                <a:effectLst/>
                <a:latin typeface="arial" panose="020B0604020202020204" pitchFamily="34" charset="0"/>
              </a:rPr>
              <a:t>nerve</a:t>
            </a:r>
            <a:r>
              <a:rPr lang="en-US" b="0" i="0" dirty="0">
                <a:solidFill>
                  <a:srgbClr val="202124"/>
                </a:solidFill>
                <a:effectLst/>
                <a:latin typeface="arial" panose="020B0604020202020204" pitchFamily="34" charset="0"/>
              </a:rPr>
              <a:t>.</a:t>
            </a:r>
            <a:endParaRPr lang="en-KE" dirty="0"/>
          </a:p>
        </p:txBody>
      </p:sp>
      <p:sp>
        <p:nvSpPr>
          <p:cNvPr id="4" name="Slide Number Placeholder 3"/>
          <p:cNvSpPr>
            <a:spLocks noGrp="1"/>
          </p:cNvSpPr>
          <p:nvPr>
            <p:ph type="sldNum" sz="quarter" idx="5"/>
          </p:nvPr>
        </p:nvSpPr>
        <p:spPr/>
        <p:txBody>
          <a:bodyPr/>
          <a:lstStyle/>
          <a:p>
            <a:fld id="{9BF3FBB7-7944-4868-8771-D07E1A0734CB}" type="slidenum">
              <a:rPr lang="en-KE" smtClean="0"/>
              <a:t>9</a:t>
            </a:fld>
            <a:endParaRPr lang="en-KE"/>
          </a:p>
        </p:txBody>
      </p:sp>
    </p:spTree>
    <p:extLst>
      <p:ext uri="{BB962C8B-B14F-4D97-AF65-F5344CB8AC3E}">
        <p14:creationId xmlns:p14="http://schemas.microsoft.com/office/powerpoint/2010/main" val="3538741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02124"/>
                </a:solidFill>
                <a:effectLst/>
                <a:latin typeface="arial" panose="020B0604020202020204" pitchFamily="34" charset="0"/>
              </a:rPr>
              <a:t>Priapism</a:t>
            </a:r>
            <a:r>
              <a:rPr lang="en-US" b="0" i="0" dirty="0">
                <a:solidFill>
                  <a:srgbClr val="202124"/>
                </a:solidFill>
                <a:effectLst/>
                <a:latin typeface="arial" panose="020B0604020202020204" pitchFamily="34" charset="0"/>
              </a:rPr>
              <a:t> is a prolonged erection of the penis. The persistent erection continues hours beyond or isn't caused by sexual stimulation. </a:t>
            </a:r>
            <a:r>
              <a:rPr lang="en-US" b="1" i="0" dirty="0">
                <a:solidFill>
                  <a:srgbClr val="202124"/>
                </a:solidFill>
                <a:effectLst/>
                <a:latin typeface="arial" panose="020B0604020202020204" pitchFamily="34" charset="0"/>
              </a:rPr>
              <a:t>Priapism</a:t>
            </a:r>
            <a:r>
              <a:rPr lang="en-US" b="0" i="0" dirty="0">
                <a:solidFill>
                  <a:srgbClr val="202124"/>
                </a:solidFill>
                <a:effectLst/>
                <a:latin typeface="arial" panose="020B0604020202020204" pitchFamily="34" charset="0"/>
              </a:rPr>
              <a:t> is usually painful. Although </a:t>
            </a:r>
            <a:r>
              <a:rPr lang="en-US" b="1" i="0" dirty="0">
                <a:solidFill>
                  <a:srgbClr val="202124"/>
                </a:solidFill>
                <a:effectLst/>
                <a:latin typeface="arial" panose="020B0604020202020204" pitchFamily="34" charset="0"/>
              </a:rPr>
              <a:t>priapism</a:t>
            </a:r>
            <a:r>
              <a:rPr lang="en-US" b="0" i="0" dirty="0">
                <a:solidFill>
                  <a:srgbClr val="202124"/>
                </a:solidFill>
                <a:effectLst/>
                <a:latin typeface="arial" panose="020B0604020202020204" pitchFamily="34" charset="0"/>
              </a:rPr>
              <a:t> is an uncommon condition overall, it occurs commonly in certain groups, such as people who have sickle cell anemia.</a:t>
            </a:r>
            <a:endParaRPr lang="en-KE" dirty="0"/>
          </a:p>
        </p:txBody>
      </p:sp>
      <p:sp>
        <p:nvSpPr>
          <p:cNvPr id="4" name="Slide Number Placeholder 3"/>
          <p:cNvSpPr>
            <a:spLocks noGrp="1"/>
          </p:cNvSpPr>
          <p:nvPr>
            <p:ph type="sldNum" sz="quarter" idx="5"/>
          </p:nvPr>
        </p:nvSpPr>
        <p:spPr/>
        <p:txBody>
          <a:bodyPr/>
          <a:lstStyle/>
          <a:p>
            <a:fld id="{9BF3FBB7-7944-4868-8771-D07E1A0734CB}" type="slidenum">
              <a:rPr lang="en-KE" smtClean="0"/>
              <a:t>10</a:t>
            </a:fld>
            <a:endParaRPr lang="en-KE"/>
          </a:p>
        </p:txBody>
      </p:sp>
    </p:spTree>
    <p:extLst>
      <p:ext uri="{BB962C8B-B14F-4D97-AF65-F5344CB8AC3E}">
        <p14:creationId xmlns:p14="http://schemas.microsoft.com/office/powerpoint/2010/main" val="3645772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02124"/>
                </a:solidFill>
                <a:effectLst/>
                <a:latin typeface="arial" panose="020B0604020202020204" pitchFamily="34" charset="0"/>
              </a:rPr>
              <a:t>Aphasia</a:t>
            </a:r>
            <a:r>
              <a:rPr lang="en-US" b="0" i="0" dirty="0">
                <a:solidFill>
                  <a:srgbClr val="202124"/>
                </a:solidFill>
                <a:effectLst/>
                <a:latin typeface="arial" panose="020B0604020202020204" pitchFamily="34" charset="0"/>
              </a:rPr>
              <a:t> is a condition that robs you of the ability to communicate. It can affect your ability to speak, write and understand language, both verbal and written. </a:t>
            </a:r>
            <a:r>
              <a:rPr lang="en-US" b="1" i="0" dirty="0">
                <a:solidFill>
                  <a:srgbClr val="202124"/>
                </a:solidFill>
                <a:effectLst/>
                <a:latin typeface="arial" panose="020B0604020202020204" pitchFamily="34" charset="0"/>
              </a:rPr>
              <a:t>Aphasia</a:t>
            </a:r>
            <a:r>
              <a:rPr lang="en-US" b="0" i="0" dirty="0">
                <a:solidFill>
                  <a:srgbClr val="202124"/>
                </a:solidFill>
                <a:effectLst/>
                <a:latin typeface="arial" panose="020B0604020202020204" pitchFamily="34" charset="0"/>
              </a:rPr>
              <a:t> typically occurs suddenly after a stroke or a head injury.</a:t>
            </a:r>
          </a:p>
          <a:p>
            <a:r>
              <a:rPr lang="en-US" b="1" i="0" dirty="0">
                <a:solidFill>
                  <a:srgbClr val="202124"/>
                </a:solidFill>
                <a:effectLst/>
                <a:latin typeface="arial" panose="020B0604020202020204" pitchFamily="34" charset="0"/>
              </a:rPr>
              <a:t>Paresthesia</a:t>
            </a:r>
            <a:r>
              <a:rPr lang="en-US" b="0" i="0" dirty="0">
                <a:solidFill>
                  <a:srgbClr val="202124"/>
                </a:solidFill>
                <a:effectLst/>
                <a:latin typeface="arial" panose="020B0604020202020204" pitchFamily="34" charset="0"/>
              </a:rPr>
              <a:t> is an abnormal sensation of the skin (tingling, pricking, chilling, burning, numbness) with no apparent physical cause. </a:t>
            </a:r>
            <a:r>
              <a:rPr lang="en-US" b="1" i="0" dirty="0">
                <a:solidFill>
                  <a:srgbClr val="202124"/>
                </a:solidFill>
                <a:effectLst/>
                <a:latin typeface="arial" panose="020B0604020202020204" pitchFamily="34" charset="0"/>
              </a:rPr>
              <a:t>Paresthesia</a:t>
            </a:r>
            <a:r>
              <a:rPr lang="en-US" b="0" i="0" dirty="0">
                <a:solidFill>
                  <a:srgbClr val="202124"/>
                </a:solidFill>
                <a:effectLst/>
                <a:latin typeface="arial" panose="020B0604020202020204" pitchFamily="34" charset="0"/>
              </a:rPr>
              <a:t> may be transient or chronic, and may have any of dozens of possible underlying causes.</a:t>
            </a:r>
            <a:endParaRPr lang="en-KE" dirty="0"/>
          </a:p>
        </p:txBody>
      </p:sp>
      <p:sp>
        <p:nvSpPr>
          <p:cNvPr id="4" name="Slide Number Placeholder 3"/>
          <p:cNvSpPr>
            <a:spLocks noGrp="1"/>
          </p:cNvSpPr>
          <p:nvPr>
            <p:ph type="sldNum" sz="quarter" idx="5"/>
          </p:nvPr>
        </p:nvSpPr>
        <p:spPr/>
        <p:txBody>
          <a:bodyPr/>
          <a:lstStyle/>
          <a:p>
            <a:fld id="{9BF3FBB7-7944-4868-8771-D07E1A0734CB}" type="slidenum">
              <a:rPr lang="en-KE" smtClean="0"/>
              <a:t>15</a:t>
            </a:fld>
            <a:endParaRPr lang="en-KE"/>
          </a:p>
        </p:txBody>
      </p:sp>
    </p:spTree>
    <p:extLst>
      <p:ext uri="{BB962C8B-B14F-4D97-AF65-F5344CB8AC3E}">
        <p14:creationId xmlns:p14="http://schemas.microsoft.com/office/powerpoint/2010/main" val="32738441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202124"/>
                </a:solidFill>
                <a:effectLst/>
                <a:latin typeface="arial" panose="020B0604020202020204" pitchFamily="34" charset="0"/>
              </a:rPr>
              <a:t>Osteomyelitis</a:t>
            </a:r>
            <a:r>
              <a:rPr lang="en-US" b="0" i="0" dirty="0">
                <a:solidFill>
                  <a:srgbClr val="202124"/>
                </a:solidFill>
                <a:effectLst/>
                <a:latin typeface="arial" panose="020B0604020202020204" pitchFamily="34" charset="0"/>
              </a:rPr>
              <a:t> is an infection in a bone.</a:t>
            </a:r>
            <a:r>
              <a:rPr lang="en-US" b="1" i="0" dirty="0">
                <a:solidFill>
                  <a:srgbClr val="202124"/>
                </a:solidFill>
                <a:effectLst/>
                <a:latin typeface="arial" panose="020B0604020202020204" pitchFamily="34" charset="0"/>
              </a:rPr>
              <a:t> </a:t>
            </a:r>
          </a:p>
          <a:p>
            <a:r>
              <a:rPr lang="en-US" b="1" i="0" dirty="0">
                <a:solidFill>
                  <a:srgbClr val="202124"/>
                </a:solidFill>
                <a:effectLst/>
                <a:latin typeface="arial" panose="020B0604020202020204" pitchFamily="34" charset="0"/>
              </a:rPr>
              <a:t>Cholecystitis</a:t>
            </a:r>
            <a:r>
              <a:rPr lang="en-US" b="0" i="0" dirty="0">
                <a:solidFill>
                  <a:srgbClr val="202124"/>
                </a:solidFill>
                <a:effectLst/>
                <a:latin typeface="arial" panose="020B0604020202020204" pitchFamily="34" charset="0"/>
              </a:rPr>
              <a:t> is inflammation of the gallbladder.</a:t>
            </a:r>
            <a:endParaRPr lang="en-KE" dirty="0"/>
          </a:p>
        </p:txBody>
      </p:sp>
      <p:sp>
        <p:nvSpPr>
          <p:cNvPr id="4" name="Slide Number Placeholder 3"/>
          <p:cNvSpPr>
            <a:spLocks noGrp="1"/>
          </p:cNvSpPr>
          <p:nvPr>
            <p:ph type="sldNum" sz="quarter" idx="5"/>
          </p:nvPr>
        </p:nvSpPr>
        <p:spPr/>
        <p:txBody>
          <a:bodyPr/>
          <a:lstStyle/>
          <a:p>
            <a:fld id="{9BF3FBB7-7944-4868-8771-D07E1A0734CB}" type="slidenum">
              <a:rPr lang="en-KE" smtClean="0"/>
              <a:t>24</a:t>
            </a:fld>
            <a:endParaRPr lang="en-KE"/>
          </a:p>
        </p:txBody>
      </p:sp>
    </p:spTree>
    <p:extLst>
      <p:ext uri="{BB962C8B-B14F-4D97-AF65-F5344CB8AC3E}">
        <p14:creationId xmlns:p14="http://schemas.microsoft.com/office/powerpoint/2010/main" val="3565228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02124"/>
                </a:solidFill>
                <a:effectLst/>
                <a:latin typeface="arial" panose="020B0604020202020204" pitchFamily="34" charset="0"/>
              </a:rPr>
              <a:t>Disseminated intravascular coagulation (</a:t>
            </a:r>
            <a:r>
              <a:rPr lang="en-US" b="1" i="0" dirty="0">
                <a:solidFill>
                  <a:srgbClr val="202124"/>
                </a:solidFill>
                <a:effectLst/>
                <a:latin typeface="arial" panose="020B0604020202020204" pitchFamily="34" charset="0"/>
              </a:rPr>
              <a:t>DIC</a:t>
            </a:r>
            <a:r>
              <a:rPr lang="en-US" b="0" i="0" dirty="0">
                <a:solidFill>
                  <a:srgbClr val="202124"/>
                </a:solidFill>
                <a:effectLst/>
                <a:latin typeface="arial" panose="020B0604020202020204" pitchFamily="34" charset="0"/>
              </a:rPr>
              <a:t>)</a:t>
            </a:r>
            <a:endParaRPr lang="en-KE" dirty="0"/>
          </a:p>
        </p:txBody>
      </p:sp>
      <p:sp>
        <p:nvSpPr>
          <p:cNvPr id="4" name="Slide Number Placeholder 3"/>
          <p:cNvSpPr>
            <a:spLocks noGrp="1"/>
          </p:cNvSpPr>
          <p:nvPr>
            <p:ph type="sldNum" sz="quarter" idx="5"/>
          </p:nvPr>
        </p:nvSpPr>
        <p:spPr/>
        <p:txBody>
          <a:bodyPr/>
          <a:lstStyle/>
          <a:p>
            <a:fld id="{9BF3FBB7-7944-4868-8771-D07E1A0734CB}" type="slidenum">
              <a:rPr lang="en-KE" smtClean="0"/>
              <a:t>34</a:t>
            </a:fld>
            <a:endParaRPr lang="en-KE"/>
          </a:p>
        </p:txBody>
      </p:sp>
    </p:spTree>
    <p:extLst>
      <p:ext uri="{BB962C8B-B14F-4D97-AF65-F5344CB8AC3E}">
        <p14:creationId xmlns:p14="http://schemas.microsoft.com/office/powerpoint/2010/main" val="2678311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D0795-923B-4AE3-93D6-ADA2F36BA5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KE"/>
          </a:p>
        </p:txBody>
      </p:sp>
      <p:sp>
        <p:nvSpPr>
          <p:cNvPr id="3" name="Subtitle 2">
            <a:extLst>
              <a:ext uri="{FF2B5EF4-FFF2-40B4-BE49-F238E27FC236}">
                <a16:creationId xmlns:a16="http://schemas.microsoft.com/office/drawing/2014/main" id="{005D7395-CF5A-4ACB-AB24-E62F7C4052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KE"/>
          </a:p>
        </p:txBody>
      </p:sp>
      <p:sp>
        <p:nvSpPr>
          <p:cNvPr id="4" name="Date Placeholder 3">
            <a:extLst>
              <a:ext uri="{FF2B5EF4-FFF2-40B4-BE49-F238E27FC236}">
                <a16:creationId xmlns:a16="http://schemas.microsoft.com/office/drawing/2014/main" id="{B0739F42-556D-4444-BDC9-E69BA1B80F48}"/>
              </a:ext>
            </a:extLst>
          </p:cNvPr>
          <p:cNvSpPr>
            <a:spLocks noGrp="1"/>
          </p:cNvSpPr>
          <p:nvPr>
            <p:ph type="dt" sz="half" idx="10"/>
          </p:nvPr>
        </p:nvSpPr>
        <p:spPr/>
        <p:txBody>
          <a:bodyPr/>
          <a:lstStyle/>
          <a:p>
            <a:fld id="{67D7FBE7-1877-4C91-8148-35E410CF483C}" type="datetimeFigureOut">
              <a:rPr lang="en-KE" smtClean="0"/>
              <a:t>23/06/2021</a:t>
            </a:fld>
            <a:endParaRPr lang="en-KE"/>
          </a:p>
        </p:txBody>
      </p:sp>
      <p:sp>
        <p:nvSpPr>
          <p:cNvPr id="5" name="Footer Placeholder 4">
            <a:extLst>
              <a:ext uri="{FF2B5EF4-FFF2-40B4-BE49-F238E27FC236}">
                <a16:creationId xmlns:a16="http://schemas.microsoft.com/office/drawing/2014/main" id="{7551959E-D90C-486B-A2FB-96B2F9FF0B4F}"/>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DC756C2C-CB65-4437-AB94-23CFCDCB21CA}"/>
              </a:ext>
            </a:extLst>
          </p:cNvPr>
          <p:cNvSpPr>
            <a:spLocks noGrp="1"/>
          </p:cNvSpPr>
          <p:nvPr>
            <p:ph type="sldNum" sz="quarter" idx="12"/>
          </p:nvPr>
        </p:nvSpPr>
        <p:spPr/>
        <p:txBody>
          <a:bodyPr/>
          <a:lstStyle/>
          <a:p>
            <a:fld id="{35A850DF-F342-4F0D-AC59-A62F30C29750}" type="slidenum">
              <a:rPr lang="en-KE" smtClean="0"/>
              <a:t>‹#›</a:t>
            </a:fld>
            <a:endParaRPr lang="en-KE"/>
          </a:p>
        </p:txBody>
      </p:sp>
    </p:spTree>
    <p:extLst>
      <p:ext uri="{BB962C8B-B14F-4D97-AF65-F5344CB8AC3E}">
        <p14:creationId xmlns:p14="http://schemas.microsoft.com/office/powerpoint/2010/main" val="3234325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25E4C-1FF5-4B4B-906A-977C3D71614B}"/>
              </a:ext>
            </a:extLst>
          </p:cNvPr>
          <p:cNvSpPr>
            <a:spLocks noGrp="1"/>
          </p:cNvSpPr>
          <p:nvPr>
            <p:ph type="title"/>
          </p:nvPr>
        </p:nvSpPr>
        <p:spPr/>
        <p:txBody>
          <a:bodyPr/>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110411C8-5225-43A4-A992-F3F7BC16AE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92397EFD-8CD4-429C-B669-5A95ECF011B6}"/>
              </a:ext>
            </a:extLst>
          </p:cNvPr>
          <p:cNvSpPr>
            <a:spLocks noGrp="1"/>
          </p:cNvSpPr>
          <p:nvPr>
            <p:ph type="dt" sz="half" idx="10"/>
          </p:nvPr>
        </p:nvSpPr>
        <p:spPr/>
        <p:txBody>
          <a:bodyPr/>
          <a:lstStyle/>
          <a:p>
            <a:fld id="{67D7FBE7-1877-4C91-8148-35E410CF483C}" type="datetimeFigureOut">
              <a:rPr lang="en-KE" smtClean="0"/>
              <a:t>23/06/2021</a:t>
            </a:fld>
            <a:endParaRPr lang="en-KE"/>
          </a:p>
        </p:txBody>
      </p:sp>
      <p:sp>
        <p:nvSpPr>
          <p:cNvPr id="5" name="Footer Placeholder 4">
            <a:extLst>
              <a:ext uri="{FF2B5EF4-FFF2-40B4-BE49-F238E27FC236}">
                <a16:creationId xmlns:a16="http://schemas.microsoft.com/office/drawing/2014/main" id="{30FBE758-AC61-4744-8575-8B9EBE2C4603}"/>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3770C465-BF38-48C6-9522-5446316901C7}"/>
              </a:ext>
            </a:extLst>
          </p:cNvPr>
          <p:cNvSpPr>
            <a:spLocks noGrp="1"/>
          </p:cNvSpPr>
          <p:nvPr>
            <p:ph type="sldNum" sz="quarter" idx="12"/>
          </p:nvPr>
        </p:nvSpPr>
        <p:spPr/>
        <p:txBody>
          <a:bodyPr/>
          <a:lstStyle/>
          <a:p>
            <a:fld id="{35A850DF-F342-4F0D-AC59-A62F30C29750}" type="slidenum">
              <a:rPr lang="en-KE" smtClean="0"/>
              <a:t>‹#›</a:t>
            </a:fld>
            <a:endParaRPr lang="en-KE"/>
          </a:p>
        </p:txBody>
      </p:sp>
    </p:spTree>
    <p:extLst>
      <p:ext uri="{BB962C8B-B14F-4D97-AF65-F5344CB8AC3E}">
        <p14:creationId xmlns:p14="http://schemas.microsoft.com/office/powerpoint/2010/main" val="787451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91B5F0-F81F-46BA-AFBD-9DC3426098B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ECC169B5-46B6-40BF-A93A-57E972E7AA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ABC826D9-597F-4ECA-8A80-8463B011238A}"/>
              </a:ext>
            </a:extLst>
          </p:cNvPr>
          <p:cNvSpPr>
            <a:spLocks noGrp="1"/>
          </p:cNvSpPr>
          <p:nvPr>
            <p:ph type="dt" sz="half" idx="10"/>
          </p:nvPr>
        </p:nvSpPr>
        <p:spPr/>
        <p:txBody>
          <a:bodyPr/>
          <a:lstStyle/>
          <a:p>
            <a:fld id="{67D7FBE7-1877-4C91-8148-35E410CF483C}" type="datetimeFigureOut">
              <a:rPr lang="en-KE" smtClean="0"/>
              <a:t>23/06/2021</a:t>
            </a:fld>
            <a:endParaRPr lang="en-KE"/>
          </a:p>
        </p:txBody>
      </p:sp>
      <p:sp>
        <p:nvSpPr>
          <p:cNvPr id="5" name="Footer Placeholder 4">
            <a:extLst>
              <a:ext uri="{FF2B5EF4-FFF2-40B4-BE49-F238E27FC236}">
                <a16:creationId xmlns:a16="http://schemas.microsoft.com/office/drawing/2014/main" id="{039B3111-9798-49F5-88E8-DCBBC8D8D065}"/>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17E7AEC0-108C-488C-9046-60B55C1AB4A0}"/>
              </a:ext>
            </a:extLst>
          </p:cNvPr>
          <p:cNvSpPr>
            <a:spLocks noGrp="1"/>
          </p:cNvSpPr>
          <p:nvPr>
            <p:ph type="sldNum" sz="quarter" idx="12"/>
          </p:nvPr>
        </p:nvSpPr>
        <p:spPr/>
        <p:txBody>
          <a:bodyPr/>
          <a:lstStyle/>
          <a:p>
            <a:fld id="{35A850DF-F342-4F0D-AC59-A62F30C29750}" type="slidenum">
              <a:rPr lang="en-KE" smtClean="0"/>
              <a:t>‹#›</a:t>
            </a:fld>
            <a:endParaRPr lang="en-KE"/>
          </a:p>
        </p:txBody>
      </p:sp>
    </p:spTree>
    <p:extLst>
      <p:ext uri="{BB962C8B-B14F-4D97-AF65-F5344CB8AC3E}">
        <p14:creationId xmlns:p14="http://schemas.microsoft.com/office/powerpoint/2010/main" val="3932715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C0A62-A9DA-44BE-A5C7-01AF3703782B}"/>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6671CCB9-44C5-4147-97CB-42637E2C17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0482E7D2-DC04-43E1-A36D-D23B3E46D4DC}"/>
              </a:ext>
            </a:extLst>
          </p:cNvPr>
          <p:cNvSpPr>
            <a:spLocks noGrp="1"/>
          </p:cNvSpPr>
          <p:nvPr>
            <p:ph type="dt" sz="half" idx="10"/>
          </p:nvPr>
        </p:nvSpPr>
        <p:spPr/>
        <p:txBody>
          <a:bodyPr/>
          <a:lstStyle/>
          <a:p>
            <a:fld id="{67D7FBE7-1877-4C91-8148-35E410CF483C}" type="datetimeFigureOut">
              <a:rPr lang="en-KE" smtClean="0"/>
              <a:t>23/06/2021</a:t>
            </a:fld>
            <a:endParaRPr lang="en-KE"/>
          </a:p>
        </p:txBody>
      </p:sp>
      <p:sp>
        <p:nvSpPr>
          <p:cNvPr id="5" name="Footer Placeholder 4">
            <a:extLst>
              <a:ext uri="{FF2B5EF4-FFF2-40B4-BE49-F238E27FC236}">
                <a16:creationId xmlns:a16="http://schemas.microsoft.com/office/drawing/2014/main" id="{D51DA0C0-9B94-4AC7-9BD2-65D9590C14D9}"/>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8CFB3C39-E1E7-4D81-B425-3DC022E62C64}"/>
              </a:ext>
            </a:extLst>
          </p:cNvPr>
          <p:cNvSpPr>
            <a:spLocks noGrp="1"/>
          </p:cNvSpPr>
          <p:nvPr>
            <p:ph type="sldNum" sz="quarter" idx="12"/>
          </p:nvPr>
        </p:nvSpPr>
        <p:spPr/>
        <p:txBody>
          <a:bodyPr/>
          <a:lstStyle/>
          <a:p>
            <a:fld id="{35A850DF-F342-4F0D-AC59-A62F30C29750}" type="slidenum">
              <a:rPr lang="en-KE" smtClean="0"/>
              <a:t>‹#›</a:t>
            </a:fld>
            <a:endParaRPr lang="en-KE"/>
          </a:p>
        </p:txBody>
      </p:sp>
    </p:spTree>
    <p:extLst>
      <p:ext uri="{BB962C8B-B14F-4D97-AF65-F5344CB8AC3E}">
        <p14:creationId xmlns:p14="http://schemas.microsoft.com/office/powerpoint/2010/main" val="98504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F8A8A-FBFC-4BDA-BB7B-2325084E5C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KE"/>
          </a:p>
        </p:txBody>
      </p:sp>
      <p:sp>
        <p:nvSpPr>
          <p:cNvPr id="3" name="Text Placeholder 2">
            <a:extLst>
              <a:ext uri="{FF2B5EF4-FFF2-40B4-BE49-F238E27FC236}">
                <a16:creationId xmlns:a16="http://schemas.microsoft.com/office/drawing/2014/main" id="{45A8E99C-DD29-465A-9B95-D3E735C94D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F9EAF6-519F-4872-AF1C-EC8F9724813A}"/>
              </a:ext>
            </a:extLst>
          </p:cNvPr>
          <p:cNvSpPr>
            <a:spLocks noGrp="1"/>
          </p:cNvSpPr>
          <p:nvPr>
            <p:ph type="dt" sz="half" idx="10"/>
          </p:nvPr>
        </p:nvSpPr>
        <p:spPr/>
        <p:txBody>
          <a:bodyPr/>
          <a:lstStyle/>
          <a:p>
            <a:fld id="{67D7FBE7-1877-4C91-8148-35E410CF483C}" type="datetimeFigureOut">
              <a:rPr lang="en-KE" smtClean="0"/>
              <a:t>23/06/2021</a:t>
            </a:fld>
            <a:endParaRPr lang="en-KE"/>
          </a:p>
        </p:txBody>
      </p:sp>
      <p:sp>
        <p:nvSpPr>
          <p:cNvPr id="5" name="Footer Placeholder 4">
            <a:extLst>
              <a:ext uri="{FF2B5EF4-FFF2-40B4-BE49-F238E27FC236}">
                <a16:creationId xmlns:a16="http://schemas.microsoft.com/office/drawing/2014/main" id="{2AFE3A4D-3AC9-44F4-816A-1D997D934B3D}"/>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33D7BF12-9066-407C-B9C5-C7D5A631A491}"/>
              </a:ext>
            </a:extLst>
          </p:cNvPr>
          <p:cNvSpPr>
            <a:spLocks noGrp="1"/>
          </p:cNvSpPr>
          <p:nvPr>
            <p:ph type="sldNum" sz="quarter" idx="12"/>
          </p:nvPr>
        </p:nvSpPr>
        <p:spPr/>
        <p:txBody>
          <a:bodyPr/>
          <a:lstStyle/>
          <a:p>
            <a:fld id="{35A850DF-F342-4F0D-AC59-A62F30C29750}" type="slidenum">
              <a:rPr lang="en-KE" smtClean="0"/>
              <a:t>‹#›</a:t>
            </a:fld>
            <a:endParaRPr lang="en-KE"/>
          </a:p>
        </p:txBody>
      </p:sp>
    </p:spTree>
    <p:extLst>
      <p:ext uri="{BB962C8B-B14F-4D97-AF65-F5344CB8AC3E}">
        <p14:creationId xmlns:p14="http://schemas.microsoft.com/office/powerpoint/2010/main" val="804268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68552-5598-40A1-A7DF-001E3F9A4274}"/>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4EA375F7-B6FC-482E-B8D6-540F00AD41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Content Placeholder 3">
            <a:extLst>
              <a:ext uri="{FF2B5EF4-FFF2-40B4-BE49-F238E27FC236}">
                <a16:creationId xmlns:a16="http://schemas.microsoft.com/office/drawing/2014/main" id="{49A7C4CD-931B-4A1C-848E-E6831EB9DE7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Date Placeholder 4">
            <a:extLst>
              <a:ext uri="{FF2B5EF4-FFF2-40B4-BE49-F238E27FC236}">
                <a16:creationId xmlns:a16="http://schemas.microsoft.com/office/drawing/2014/main" id="{C0DBBCA8-10E3-4F7E-BC10-C12B73322F4D}"/>
              </a:ext>
            </a:extLst>
          </p:cNvPr>
          <p:cNvSpPr>
            <a:spLocks noGrp="1"/>
          </p:cNvSpPr>
          <p:nvPr>
            <p:ph type="dt" sz="half" idx="10"/>
          </p:nvPr>
        </p:nvSpPr>
        <p:spPr/>
        <p:txBody>
          <a:bodyPr/>
          <a:lstStyle/>
          <a:p>
            <a:fld id="{67D7FBE7-1877-4C91-8148-35E410CF483C}" type="datetimeFigureOut">
              <a:rPr lang="en-KE" smtClean="0"/>
              <a:t>23/06/2021</a:t>
            </a:fld>
            <a:endParaRPr lang="en-KE"/>
          </a:p>
        </p:txBody>
      </p:sp>
      <p:sp>
        <p:nvSpPr>
          <p:cNvPr id="6" name="Footer Placeholder 5">
            <a:extLst>
              <a:ext uri="{FF2B5EF4-FFF2-40B4-BE49-F238E27FC236}">
                <a16:creationId xmlns:a16="http://schemas.microsoft.com/office/drawing/2014/main" id="{491F3C4C-1348-44FA-A9D9-EC91E73D2A9B}"/>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21BE4F28-2A50-4E25-9375-37F9A009C4EF}"/>
              </a:ext>
            </a:extLst>
          </p:cNvPr>
          <p:cNvSpPr>
            <a:spLocks noGrp="1"/>
          </p:cNvSpPr>
          <p:nvPr>
            <p:ph type="sldNum" sz="quarter" idx="12"/>
          </p:nvPr>
        </p:nvSpPr>
        <p:spPr/>
        <p:txBody>
          <a:bodyPr/>
          <a:lstStyle/>
          <a:p>
            <a:fld id="{35A850DF-F342-4F0D-AC59-A62F30C29750}" type="slidenum">
              <a:rPr lang="en-KE" smtClean="0"/>
              <a:t>‹#›</a:t>
            </a:fld>
            <a:endParaRPr lang="en-KE"/>
          </a:p>
        </p:txBody>
      </p:sp>
    </p:spTree>
    <p:extLst>
      <p:ext uri="{BB962C8B-B14F-4D97-AF65-F5344CB8AC3E}">
        <p14:creationId xmlns:p14="http://schemas.microsoft.com/office/powerpoint/2010/main" val="1099893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3C94C-6045-419E-9BB9-B186AECDAAB1}"/>
              </a:ext>
            </a:extLst>
          </p:cNvPr>
          <p:cNvSpPr>
            <a:spLocks noGrp="1"/>
          </p:cNvSpPr>
          <p:nvPr>
            <p:ph type="title"/>
          </p:nvPr>
        </p:nvSpPr>
        <p:spPr>
          <a:xfrm>
            <a:off x="839788" y="365125"/>
            <a:ext cx="10515600" cy="1325563"/>
          </a:xfrm>
        </p:spPr>
        <p:txBody>
          <a:bodyPr/>
          <a:lstStyle/>
          <a:p>
            <a:r>
              <a:rPr lang="en-US"/>
              <a:t>Click to edit Master title style</a:t>
            </a:r>
            <a:endParaRPr lang="en-KE"/>
          </a:p>
        </p:txBody>
      </p:sp>
      <p:sp>
        <p:nvSpPr>
          <p:cNvPr id="3" name="Text Placeholder 2">
            <a:extLst>
              <a:ext uri="{FF2B5EF4-FFF2-40B4-BE49-F238E27FC236}">
                <a16:creationId xmlns:a16="http://schemas.microsoft.com/office/drawing/2014/main" id="{171040A6-955C-4480-8BC7-54DD308854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5D1310-EAF6-47BA-9A2F-905297C8DC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Text Placeholder 4">
            <a:extLst>
              <a:ext uri="{FF2B5EF4-FFF2-40B4-BE49-F238E27FC236}">
                <a16:creationId xmlns:a16="http://schemas.microsoft.com/office/drawing/2014/main" id="{57FA5682-7B39-428A-9840-AC90D9A5A6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A31798-3622-4692-93EC-0E455973AD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7" name="Date Placeholder 6">
            <a:extLst>
              <a:ext uri="{FF2B5EF4-FFF2-40B4-BE49-F238E27FC236}">
                <a16:creationId xmlns:a16="http://schemas.microsoft.com/office/drawing/2014/main" id="{E6165316-EE1D-4B73-9A91-B0887DC09085}"/>
              </a:ext>
            </a:extLst>
          </p:cNvPr>
          <p:cNvSpPr>
            <a:spLocks noGrp="1"/>
          </p:cNvSpPr>
          <p:nvPr>
            <p:ph type="dt" sz="half" idx="10"/>
          </p:nvPr>
        </p:nvSpPr>
        <p:spPr/>
        <p:txBody>
          <a:bodyPr/>
          <a:lstStyle/>
          <a:p>
            <a:fld id="{67D7FBE7-1877-4C91-8148-35E410CF483C}" type="datetimeFigureOut">
              <a:rPr lang="en-KE" smtClean="0"/>
              <a:t>23/06/2021</a:t>
            </a:fld>
            <a:endParaRPr lang="en-KE"/>
          </a:p>
        </p:txBody>
      </p:sp>
      <p:sp>
        <p:nvSpPr>
          <p:cNvPr id="8" name="Footer Placeholder 7">
            <a:extLst>
              <a:ext uri="{FF2B5EF4-FFF2-40B4-BE49-F238E27FC236}">
                <a16:creationId xmlns:a16="http://schemas.microsoft.com/office/drawing/2014/main" id="{5AD778FD-BF7F-4F2D-AB76-78F0266B96DC}"/>
              </a:ext>
            </a:extLst>
          </p:cNvPr>
          <p:cNvSpPr>
            <a:spLocks noGrp="1"/>
          </p:cNvSpPr>
          <p:nvPr>
            <p:ph type="ftr" sz="quarter" idx="11"/>
          </p:nvPr>
        </p:nvSpPr>
        <p:spPr/>
        <p:txBody>
          <a:bodyPr/>
          <a:lstStyle/>
          <a:p>
            <a:endParaRPr lang="en-KE"/>
          </a:p>
        </p:txBody>
      </p:sp>
      <p:sp>
        <p:nvSpPr>
          <p:cNvPr id="9" name="Slide Number Placeholder 8">
            <a:extLst>
              <a:ext uri="{FF2B5EF4-FFF2-40B4-BE49-F238E27FC236}">
                <a16:creationId xmlns:a16="http://schemas.microsoft.com/office/drawing/2014/main" id="{812920B7-8A2D-476D-908E-3497BF3F26A1}"/>
              </a:ext>
            </a:extLst>
          </p:cNvPr>
          <p:cNvSpPr>
            <a:spLocks noGrp="1"/>
          </p:cNvSpPr>
          <p:nvPr>
            <p:ph type="sldNum" sz="quarter" idx="12"/>
          </p:nvPr>
        </p:nvSpPr>
        <p:spPr/>
        <p:txBody>
          <a:bodyPr/>
          <a:lstStyle/>
          <a:p>
            <a:fld id="{35A850DF-F342-4F0D-AC59-A62F30C29750}" type="slidenum">
              <a:rPr lang="en-KE" smtClean="0"/>
              <a:t>‹#›</a:t>
            </a:fld>
            <a:endParaRPr lang="en-KE"/>
          </a:p>
        </p:txBody>
      </p:sp>
    </p:spTree>
    <p:extLst>
      <p:ext uri="{BB962C8B-B14F-4D97-AF65-F5344CB8AC3E}">
        <p14:creationId xmlns:p14="http://schemas.microsoft.com/office/powerpoint/2010/main" val="3374962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21B6A-2833-4F1A-8D08-3A789F3AD0C3}"/>
              </a:ext>
            </a:extLst>
          </p:cNvPr>
          <p:cNvSpPr>
            <a:spLocks noGrp="1"/>
          </p:cNvSpPr>
          <p:nvPr>
            <p:ph type="title"/>
          </p:nvPr>
        </p:nvSpPr>
        <p:spPr/>
        <p:txBody>
          <a:bodyPr/>
          <a:lstStyle/>
          <a:p>
            <a:r>
              <a:rPr lang="en-US"/>
              <a:t>Click to edit Master title style</a:t>
            </a:r>
            <a:endParaRPr lang="en-KE"/>
          </a:p>
        </p:txBody>
      </p:sp>
      <p:sp>
        <p:nvSpPr>
          <p:cNvPr id="3" name="Date Placeholder 2">
            <a:extLst>
              <a:ext uri="{FF2B5EF4-FFF2-40B4-BE49-F238E27FC236}">
                <a16:creationId xmlns:a16="http://schemas.microsoft.com/office/drawing/2014/main" id="{C25794CD-DE61-4BD1-9549-4198DA25E633}"/>
              </a:ext>
            </a:extLst>
          </p:cNvPr>
          <p:cNvSpPr>
            <a:spLocks noGrp="1"/>
          </p:cNvSpPr>
          <p:nvPr>
            <p:ph type="dt" sz="half" idx="10"/>
          </p:nvPr>
        </p:nvSpPr>
        <p:spPr/>
        <p:txBody>
          <a:bodyPr/>
          <a:lstStyle/>
          <a:p>
            <a:fld id="{67D7FBE7-1877-4C91-8148-35E410CF483C}" type="datetimeFigureOut">
              <a:rPr lang="en-KE" smtClean="0"/>
              <a:t>23/06/2021</a:t>
            </a:fld>
            <a:endParaRPr lang="en-KE"/>
          </a:p>
        </p:txBody>
      </p:sp>
      <p:sp>
        <p:nvSpPr>
          <p:cNvPr id="4" name="Footer Placeholder 3">
            <a:extLst>
              <a:ext uri="{FF2B5EF4-FFF2-40B4-BE49-F238E27FC236}">
                <a16:creationId xmlns:a16="http://schemas.microsoft.com/office/drawing/2014/main" id="{FE20D234-1895-434C-8098-39DAF0743ECD}"/>
              </a:ext>
            </a:extLst>
          </p:cNvPr>
          <p:cNvSpPr>
            <a:spLocks noGrp="1"/>
          </p:cNvSpPr>
          <p:nvPr>
            <p:ph type="ftr" sz="quarter" idx="11"/>
          </p:nvPr>
        </p:nvSpPr>
        <p:spPr/>
        <p:txBody>
          <a:bodyPr/>
          <a:lstStyle/>
          <a:p>
            <a:endParaRPr lang="en-KE"/>
          </a:p>
        </p:txBody>
      </p:sp>
      <p:sp>
        <p:nvSpPr>
          <p:cNvPr id="5" name="Slide Number Placeholder 4">
            <a:extLst>
              <a:ext uri="{FF2B5EF4-FFF2-40B4-BE49-F238E27FC236}">
                <a16:creationId xmlns:a16="http://schemas.microsoft.com/office/drawing/2014/main" id="{D9C67332-CE75-47FB-AA28-BB88C2613F58}"/>
              </a:ext>
            </a:extLst>
          </p:cNvPr>
          <p:cNvSpPr>
            <a:spLocks noGrp="1"/>
          </p:cNvSpPr>
          <p:nvPr>
            <p:ph type="sldNum" sz="quarter" idx="12"/>
          </p:nvPr>
        </p:nvSpPr>
        <p:spPr/>
        <p:txBody>
          <a:bodyPr/>
          <a:lstStyle/>
          <a:p>
            <a:fld id="{35A850DF-F342-4F0D-AC59-A62F30C29750}" type="slidenum">
              <a:rPr lang="en-KE" smtClean="0"/>
              <a:t>‹#›</a:t>
            </a:fld>
            <a:endParaRPr lang="en-KE"/>
          </a:p>
        </p:txBody>
      </p:sp>
    </p:spTree>
    <p:extLst>
      <p:ext uri="{BB962C8B-B14F-4D97-AF65-F5344CB8AC3E}">
        <p14:creationId xmlns:p14="http://schemas.microsoft.com/office/powerpoint/2010/main" val="3399618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8E5663-52DF-41CE-AF27-D1D6090869E0}"/>
              </a:ext>
            </a:extLst>
          </p:cNvPr>
          <p:cNvSpPr>
            <a:spLocks noGrp="1"/>
          </p:cNvSpPr>
          <p:nvPr>
            <p:ph type="dt" sz="half" idx="10"/>
          </p:nvPr>
        </p:nvSpPr>
        <p:spPr/>
        <p:txBody>
          <a:bodyPr/>
          <a:lstStyle/>
          <a:p>
            <a:fld id="{67D7FBE7-1877-4C91-8148-35E410CF483C}" type="datetimeFigureOut">
              <a:rPr lang="en-KE" smtClean="0"/>
              <a:t>23/06/2021</a:t>
            </a:fld>
            <a:endParaRPr lang="en-KE"/>
          </a:p>
        </p:txBody>
      </p:sp>
      <p:sp>
        <p:nvSpPr>
          <p:cNvPr id="3" name="Footer Placeholder 2">
            <a:extLst>
              <a:ext uri="{FF2B5EF4-FFF2-40B4-BE49-F238E27FC236}">
                <a16:creationId xmlns:a16="http://schemas.microsoft.com/office/drawing/2014/main" id="{2B14B7E5-7982-4595-A937-D3BA61F13D1E}"/>
              </a:ext>
            </a:extLst>
          </p:cNvPr>
          <p:cNvSpPr>
            <a:spLocks noGrp="1"/>
          </p:cNvSpPr>
          <p:nvPr>
            <p:ph type="ftr" sz="quarter" idx="11"/>
          </p:nvPr>
        </p:nvSpPr>
        <p:spPr/>
        <p:txBody>
          <a:bodyPr/>
          <a:lstStyle/>
          <a:p>
            <a:endParaRPr lang="en-KE"/>
          </a:p>
        </p:txBody>
      </p:sp>
      <p:sp>
        <p:nvSpPr>
          <p:cNvPr id="4" name="Slide Number Placeholder 3">
            <a:extLst>
              <a:ext uri="{FF2B5EF4-FFF2-40B4-BE49-F238E27FC236}">
                <a16:creationId xmlns:a16="http://schemas.microsoft.com/office/drawing/2014/main" id="{6710DF0A-C54E-40DD-9B90-3A002464B59F}"/>
              </a:ext>
            </a:extLst>
          </p:cNvPr>
          <p:cNvSpPr>
            <a:spLocks noGrp="1"/>
          </p:cNvSpPr>
          <p:nvPr>
            <p:ph type="sldNum" sz="quarter" idx="12"/>
          </p:nvPr>
        </p:nvSpPr>
        <p:spPr/>
        <p:txBody>
          <a:bodyPr/>
          <a:lstStyle/>
          <a:p>
            <a:fld id="{35A850DF-F342-4F0D-AC59-A62F30C29750}" type="slidenum">
              <a:rPr lang="en-KE" smtClean="0"/>
              <a:t>‹#›</a:t>
            </a:fld>
            <a:endParaRPr lang="en-KE"/>
          </a:p>
        </p:txBody>
      </p:sp>
    </p:spTree>
    <p:extLst>
      <p:ext uri="{BB962C8B-B14F-4D97-AF65-F5344CB8AC3E}">
        <p14:creationId xmlns:p14="http://schemas.microsoft.com/office/powerpoint/2010/main" val="428264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32A34-019C-43B7-A8A6-10EEAC272B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Content Placeholder 2">
            <a:extLst>
              <a:ext uri="{FF2B5EF4-FFF2-40B4-BE49-F238E27FC236}">
                <a16:creationId xmlns:a16="http://schemas.microsoft.com/office/drawing/2014/main" id="{8A857DE1-F8EB-4F3F-9E25-FFEBA47820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Text Placeholder 3">
            <a:extLst>
              <a:ext uri="{FF2B5EF4-FFF2-40B4-BE49-F238E27FC236}">
                <a16:creationId xmlns:a16="http://schemas.microsoft.com/office/drawing/2014/main" id="{2FC0FF50-45EC-4148-AF40-F620FDAF59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4425EB-B50B-472D-A69F-DD506D9B4016}"/>
              </a:ext>
            </a:extLst>
          </p:cNvPr>
          <p:cNvSpPr>
            <a:spLocks noGrp="1"/>
          </p:cNvSpPr>
          <p:nvPr>
            <p:ph type="dt" sz="half" idx="10"/>
          </p:nvPr>
        </p:nvSpPr>
        <p:spPr/>
        <p:txBody>
          <a:bodyPr/>
          <a:lstStyle/>
          <a:p>
            <a:fld id="{67D7FBE7-1877-4C91-8148-35E410CF483C}" type="datetimeFigureOut">
              <a:rPr lang="en-KE" smtClean="0"/>
              <a:t>23/06/2021</a:t>
            </a:fld>
            <a:endParaRPr lang="en-KE"/>
          </a:p>
        </p:txBody>
      </p:sp>
      <p:sp>
        <p:nvSpPr>
          <p:cNvPr id="6" name="Footer Placeholder 5">
            <a:extLst>
              <a:ext uri="{FF2B5EF4-FFF2-40B4-BE49-F238E27FC236}">
                <a16:creationId xmlns:a16="http://schemas.microsoft.com/office/drawing/2014/main" id="{36E15A24-2254-4291-B53E-FC2A269BC20D}"/>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5D68DFDA-5DCB-48DD-B525-74AA231DD99A}"/>
              </a:ext>
            </a:extLst>
          </p:cNvPr>
          <p:cNvSpPr>
            <a:spLocks noGrp="1"/>
          </p:cNvSpPr>
          <p:nvPr>
            <p:ph type="sldNum" sz="quarter" idx="12"/>
          </p:nvPr>
        </p:nvSpPr>
        <p:spPr/>
        <p:txBody>
          <a:bodyPr/>
          <a:lstStyle/>
          <a:p>
            <a:fld id="{35A850DF-F342-4F0D-AC59-A62F30C29750}" type="slidenum">
              <a:rPr lang="en-KE" smtClean="0"/>
              <a:t>‹#›</a:t>
            </a:fld>
            <a:endParaRPr lang="en-KE"/>
          </a:p>
        </p:txBody>
      </p:sp>
    </p:spTree>
    <p:extLst>
      <p:ext uri="{BB962C8B-B14F-4D97-AF65-F5344CB8AC3E}">
        <p14:creationId xmlns:p14="http://schemas.microsoft.com/office/powerpoint/2010/main" val="3179816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6A492-0C17-4754-940E-DDC084D687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Picture Placeholder 2">
            <a:extLst>
              <a:ext uri="{FF2B5EF4-FFF2-40B4-BE49-F238E27FC236}">
                <a16:creationId xmlns:a16="http://schemas.microsoft.com/office/drawing/2014/main" id="{DEC36655-B752-4757-AC0C-FFA047BA3F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KE"/>
          </a:p>
        </p:txBody>
      </p:sp>
      <p:sp>
        <p:nvSpPr>
          <p:cNvPr id="4" name="Text Placeholder 3">
            <a:extLst>
              <a:ext uri="{FF2B5EF4-FFF2-40B4-BE49-F238E27FC236}">
                <a16:creationId xmlns:a16="http://schemas.microsoft.com/office/drawing/2014/main" id="{5AECA808-C848-4501-8F55-DBDC291C4D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B4924D-B1AC-4ED6-B116-507F591504CF}"/>
              </a:ext>
            </a:extLst>
          </p:cNvPr>
          <p:cNvSpPr>
            <a:spLocks noGrp="1"/>
          </p:cNvSpPr>
          <p:nvPr>
            <p:ph type="dt" sz="half" idx="10"/>
          </p:nvPr>
        </p:nvSpPr>
        <p:spPr/>
        <p:txBody>
          <a:bodyPr/>
          <a:lstStyle/>
          <a:p>
            <a:fld id="{67D7FBE7-1877-4C91-8148-35E410CF483C}" type="datetimeFigureOut">
              <a:rPr lang="en-KE" smtClean="0"/>
              <a:t>23/06/2021</a:t>
            </a:fld>
            <a:endParaRPr lang="en-KE"/>
          </a:p>
        </p:txBody>
      </p:sp>
      <p:sp>
        <p:nvSpPr>
          <p:cNvPr id="6" name="Footer Placeholder 5">
            <a:extLst>
              <a:ext uri="{FF2B5EF4-FFF2-40B4-BE49-F238E27FC236}">
                <a16:creationId xmlns:a16="http://schemas.microsoft.com/office/drawing/2014/main" id="{90530D12-5396-42DA-B658-C43F226D48C4}"/>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772BACC1-BF9F-4B89-9157-0D2A0C47530E}"/>
              </a:ext>
            </a:extLst>
          </p:cNvPr>
          <p:cNvSpPr>
            <a:spLocks noGrp="1"/>
          </p:cNvSpPr>
          <p:nvPr>
            <p:ph type="sldNum" sz="quarter" idx="12"/>
          </p:nvPr>
        </p:nvSpPr>
        <p:spPr/>
        <p:txBody>
          <a:bodyPr/>
          <a:lstStyle/>
          <a:p>
            <a:fld id="{35A850DF-F342-4F0D-AC59-A62F30C29750}" type="slidenum">
              <a:rPr lang="en-KE" smtClean="0"/>
              <a:t>‹#›</a:t>
            </a:fld>
            <a:endParaRPr lang="en-KE"/>
          </a:p>
        </p:txBody>
      </p:sp>
    </p:spTree>
    <p:extLst>
      <p:ext uri="{BB962C8B-B14F-4D97-AF65-F5344CB8AC3E}">
        <p14:creationId xmlns:p14="http://schemas.microsoft.com/office/powerpoint/2010/main" val="1504405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5773E9-90B2-4B58-AD07-9C43151E81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KE"/>
          </a:p>
        </p:txBody>
      </p:sp>
      <p:sp>
        <p:nvSpPr>
          <p:cNvPr id="3" name="Text Placeholder 2">
            <a:extLst>
              <a:ext uri="{FF2B5EF4-FFF2-40B4-BE49-F238E27FC236}">
                <a16:creationId xmlns:a16="http://schemas.microsoft.com/office/drawing/2014/main" id="{92F5F933-4648-4B35-B633-3E20960D1C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96A8F856-642C-4A56-BAB6-7BB55FEB72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D7FBE7-1877-4C91-8148-35E410CF483C}" type="datetimeFigureOut">
              <a:rPr lang="en-KE" smtClean="0"/>
              <a:t>23/06/2021</a:t>
            </a:fld>
            <a:endParaRPr lang="en-KE"/>
          </a:p>
        </p:txBody>
      </p:sp>
      <p:sp>
        <p:nvSpPr>
          <p:cNvPr id="5" name="Footer Placeholder 4">
            <a:extLst>
              <a:ext uri="{FF2B5EF4-FFF2-40B4-BE49-F238E27FC236}">
                <a16:creationId xmlns:a16="http://schemas.microsoft.com/office/drawing/2014/main" id="{86806C5A-7D63-4CEE-9BD8-26DEDAC27A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KE"/>
          </a:p>
        </p:txBody>
      </p:sp>
      <p:sp>
        <p:nvSpPr>
          <p:cNvPr id="6" name="Slide Number Placeholder 5">
            <a:extLst>
              <a:ext uri="{FF2B5EF4-FFF2-40B4-BE49-F238E27FC236}">
                <a16:creationId xmlns:a16="http://schemas.microsoft.com/office/drawing/2014/main" id="{E5644151-5AA2-41C1-ACB1-D5D1F9CAB0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A850DF-F342-4F0D-AC59-A62F30C29750}" type="slidenum">
              <a:rPr lang="en-KE" smtClean="0"/>
              <a:t>‹#›</a:t>
            </a:fld>
            <a:endParaRPr lang="en-KE"/>
          </a:p>
        </p:txBody>
      </p:sp>
    </p:spTree>
    <p:extLst>
      <p:ext uri="{BB962C8B-B14F-4D97-AF65-F5344CB8AC3E}">
        <p14:creationId xmlns:p14="http://schemas.microsoft.com/office/powerpoint/2010/main" val="145733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7F642-5214-47F8-9B88-954BCC51876A}"/>
              </a:ext>
            </a:extLst>
          </p:cNvPr>
          <p:cNvSpPr>
            <a:spLocks noGrp="1"/>
          </p:cNvSpPr>
          <p:nvPr>
            <p:ph type="ctrTitle"/>
          </p:nvPr>
        </p:nvSpPr>
        <p:spPr/>
        <p:txBody>
          <a:bodyPr/>
          <a:lstStyle/>
          <a:p>
            <a:r>
              <a:rPr lang="en-US" b="1" dirty="0">
                <a:solidFill>
                  <a:srgbClr val="FF0000"/>
                </a:solidFill>
              </a:rPr>
              <a:t>Sickle Cell Disease</a:t>
            </a:r>
            <a:endParaRPr lang="en-KE" b="1" dirty="0">
              <a:solidFill>
                <a:srgbClr val="FF0000"/>
              </a:solidFill>
            </a:endParaRPr>
          </a:p>
        </p:txBody>
      </p:sp>
      <p:sp>
        <p:nvSpPr>
          <p:cNvPr id="3" name="Subtitle 2">
            <a:extLst>
              <a:ext uri="{FF2B5EF4-FFF2-40B4-BE49-F238E27FC236}">
                <a16:creationId xmlns:a16="http://schemas.microsoft.com/office/drawing/2014/main" id="{BC1B3793-02D5-4DA9-ADDA-F99226690814}"/>
              </a:ext>
            </a:extLst>
          </p:cNvPr>
          <p:cNvSpPr>
            <a:spLocks noGrp="1"/>
          </p:cNvSpPr>
          <p:nvPr>
            <p:ph type="subTitle" idx="1"/>
          </p:nvPr>
        </p:nvSpPr>
        <p:spPr/>
        <p:txBody>
          <a:bodyPr/>
          <a:lstStyle/>
          <a:p>
            <a:r>
              <a:rPr lang="en-US" dirty="0"/>
              <a:t>Samuel </a:t>
            </a:r>
            <a:r>
              <a:rPr lang="en-US" dirty="0" err="1"/>
              <a:t>Ngigi</a:t>
            </a:r>
            <a:r>
              <a:rPr lang="en-US" dirty="0"/>
              <a:t> K.</a:t>
            </a:r>
          </a:p>
          <a:p>
            <a:r>
              <a:rPr lang="en-US" b="1" dirty="0"/>
              <a:t>KMTC</a:t>
            </a:r>
            <a:endParaRPr lang="en-KE" b="1" dirty="0"/>
          </a:p>
        </p:txBody>
      </p:sp>
    </p:spTree>
    <p:extLst>
      <p:ext uri="{BB962C8B-B14F-4D97-AF65-F5344CB8AC3E}">
        <p14:creationId xmlns:p14="http://schemas.microsoft.com/office/powerpoint/2010/main" val="3428660480"/>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19D4B-033A-48C2-B4EA-096A5E5ABFE1}"/>
              </a:ext>
            </a:extLst>
          </p:cNvPr>
          <p:cNvSpPr>
            <a:spLocks noGrp="1"/>
          </p:cNvSpPr>
          <p:nvPr>
            <p:ph type="title"/>
          </p:nvPr>
        </p:nvSpPr>
        <p:spPr/>
        <p:txBody>
          <a:bodyPr/>
          <a:lstStyle/>
          <a:p>
            <a:r>
              <a:rPr lang="en-US" b="1" dirty="0">
                <a:solidFill>
                  <a:srgbClr val="0070C0"/>
                </a:solidFill>
              </a:rPr>
              <a:t>1. </a:t>
            </a:r>
            <a:r>
              <a:rPr lang="en-US" b="1" dirty="0" err="1">
                <a:solidFill>
                  <a:srgbClr val="0070C0"/>
                </a:solidFill>
              </a:rPr>
              <a:t>Vasoocclusive</a:t>
            </a:r>
            <a:r>
              <a:rPr lang="en-US" b="1" dirty="0">
                <a:solidFill>
                  <a:srgbClr val="0070C0"/>
                </a:solidFill>
              </a:rPr>
              <a:t> Crisis ( Painful Crisis) </a:t>
            </a:r>
            <a:r>
              <a:rPr lang="en-US" b="1" dirty="0" err="1">
                <a:solidFill>
                  <a:srgbClr val="0070C0"/>
                </a:solidFill>
              </a:rPr>
              <a:t>Cnt’d</a:t>
            </a:r>
            <a:r>
              <a:rPr lang="en-US" b="1" dirty="0">
                <a:solidFill>
                  <a:srgbClr val="0070C0"/>
                </a:solidFill>
              </a:rPr>
              <a:t>…</a:t>
            </a:r>
            <a:endParaRPr lang="en-KE" dirty="0"/>
          </a:p>
        </p:txBody>
      </p:sp>
      <p:sp>
        <p:nvSpPr>
          <p:cNvPr id="3" name="Content Placeholder 2">
            <a:extLst>
              <a:ext uri="{FF2B5EF4-FFF2-40B4-BE49-F238E27FC236}">
                <a16:creationId xmlns:a16="http://schemas.microsoft.com/office/drawing/2014/main" id="{FB528A2E-B7BC-4D46-A92B-153CB249E8AC}"/>
              </a:ext>
            </a:extLst>
          </p:cNvPr>
          <p:cNvSpPr>
            <a:spLocks noGrp="1"/>
          </p:cNvSpPr>
          <p:nvPr>
            <p:ph idx="1"/>
          </p:nvPr>
        </p:nvSpPr>
        <p:spPr>
          <a:xfrm>
            <a:off x="838200" y="1507958"/>
            <a:ext cx="10515600" cy="4984917"/>
          </a:xfrm>
        </p:spPr>
        <p:txBody>
          <a:bodyPr>
            <a:noAutofit/>
          </a:bodyPr>
          <a:lstStyle/>
          <a:p>
            <a:pPr marL="0" indent="0">
              <a:buNone/>
            </a:pPr>
            <a:r>
              <a:rPr lang="en-US" sz="4000" dirty="0">
                <a:effectLst/>
              </a:rPr>
              <a:t>-Cerebrovascular accidents are not common in children, and they tend to be recurrent. These patients are often maintained on </a:t>
            </a:r>
            <a:r>
              <a:rPr lang="en-US" sz="4000" dirty="0" err="1">
                <a:effectLst/>
              </a:rPr>
              <a:t>hypertransfusion</a:t>
            </a:r>
            <a:r>
              <a:rPr lang="en-US" sz="4000" dirty="0">
                <a:effectLst/>
              </a:rPr>
              <a:t> programs to suppress </a:t>
            </a:r>
            <a:r>
              <a:rPr lang="en-US" sz="4000" dirty="0" err="1">
                <a:effectLst/>
              </a:rPr>
              <a:t>HbS</a:t>
            </a:r>
            <a:r>
              <a:rPr lang="en-US" sz="4000" dirty="0">
                <a:effectLst/>
              </a:rPr>
              <a:t>. </a:t>
            </a:r>
          </a:p>
          <a:p>
            <a:pPr marL="0" indent="0">
              <a:buNone/>
            </a:pPr>
            <a:r>
              <a:rPr lang="en-US" sz="4000" dirty="0">
                <a:solidFill>
                  <a:srgbClr val="000000"/>
                </a:solidFill>
                <a:effectLst/>
                <a:latin typeface="Times New Roman" panose="02020603050405020304" pitchFamily="18" charset="0"/>
                <a:ea typeface="Times New Roman" panose="02020603050405020304" pitchFamily="18" charset="0"/>
              </a:rPr>
              <a:t>-Skin ulceration, especially over bony prominences (malleoli), </a:t>
            </a:r>
          </a:p>
          <a:p>
            <a:pPr marL="0" indent="0">
              <a:buNone/>
            </a:pPr>
            <a:r>
              <a:rPr lang="en-US" sz="4000" dirty="0">
                <a:solidFill>
                  <a:srgbClr val="000000"/>
                </a:solidFill>
                <a:effectLst/>
                <a:latin typeface="Times New Roman" panose="02020603050405020304" pitchFamily="18" charset="0"/>
                <a:ea typeface="Times New Roman" panose="02020603050405020304" pitchFamily="18" charset="0"/>
              </a:rPr>
              <a:t>-Retinal hemorrhages.</a:t>
            </a:r>
            <a:endParaRPr lang="en-KE" sz="4000" dirty="0">
              <a:solidFill>
                <a:srgbClr val="000000"/>
              </a:solidFill>
              <a:effectLst/>
              <a:latin typeface="Arial" panose="020B0604020202020204" pitchFamily="34" charset="0"/>
              <a:ea typeface="Times New Roman" panose="02020603050405020304" pitchFamily="18" charset="0"/>
            </a:endParaRPr>
          </a:p>
          <a:p>
            <a:pPr marL="0" indent="0">
              <a:buNone/>
            </a:pPr>
            <a:r>
              <a:rPr lang="en-US" sz="4000" dirty="0">
                <a:solidFill>
                  <a:srgbClr val="000000"/>
                </a:solidFill>
                <a:effectLst/>
                <a:latin typeface="Times New Roman" panose="02020603050405020304" pitchFamily="18" charset="0"/>
                <a:ea typeface="Times New Roman" panose="02020603050405020304" pitchFamily="18" charset="0"/>
              </a:rPr>
              <a:t>-Corpus cavernosum, preventing blood return from the penis and leading to priapism. </a:t>
            </a:r>
            <a:endParaRPr lang="en-KE"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27454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1E502-1A8A-4162-B550-DCDB53769156}"/>
              </a:ext>
            </a:extLst>
          </p:cNvPr>
          <p:cNvSpPr>
            <a:spLocks noGrp="1"/>
          </p:cNvSpPr>
          <p:nvPr>
            <p:ph type="title"/>
          </p:nvPr>
        </p:nvSpPr>
        <p:spPr/>
        <p:txBody>
          <a:bodyPr/>
          <a:lstStyle/>
          <a:p>
            <a:pPr algn="ctr"/>
            <a:r>
              <a:rPr lang="en-US" b="1" dirty="0">
                <a:solidFill>
                  <a:srgbClr val="0070C0"/>
                </a:solidFill>
              </a:rPr>
              <a:t>2. Aplastic Crisis</a:t>
            </a:r>
            <a:endParaRPr lang="en-KE" b="1" dirty="0">
              <a:solidFill>
                <a:srgbClr val="0070C0"/>
              </a:solidFill>
            </a:endParaRPr>
          </a:p>
        </p:txBody>
      </p:sp>
      <p:sp>
        <p:nvSpPr>
          <p:cNvPr id="3" name="Content Placeholder 2">
            <a:extLst>
              <a:ext uri="{FF2B5EF4-FFF2-40B4-BE49-F238E27FC236}">
                <a16:creationId xmlns:a16="http://schemas.microsoft.com/office/drawing/2014/main" id="{2D8F13EC-D064-49F1-855A-2510D0FA70C5}"/>
              </a:ext>
            </a:extLst>
          </p:cNvPr>
          <p:cNvSpPr>
            <a:spLocks noGrp="1"/>
          </p:cNvSpPr>
          <p:nvPr>
            <p:ph idx="1"/>
          </p:nvPr>
        </p:nvSpPr>
        <p:spPr/>
        <p:txBody>
          <a:bodyPr>
            <a:normAutofit/>
          </a:bodyPr>
          <a:lstStyle/>
          <a:p>
            <a:r>
              <a:rPr lang="en-US" sz="4400" dirty="0">
                <a:solidFill>
                  <a:srgbClr val="000000"/>
                </a:solidFill>
                <a:effectLst/>
                <a:latin typeface="Times New Roman" panose="02020603050405020304" pitchFamily="18" charset="0"/>
                <a:ea typeface="Times New Roman" panose="02020603050405020304" pitchFamily="18" charset="0"/>
              </a:rPr>
              <a:t>Bone marrow stops producing new RBCs .</a:t>
            </a:r>
          </a:p>
          <a:p>
            <a:r>
              <a:rPr lang="en-US" sz="4400" dirty="0">
                <a:solidFill>
                  <a:srgbClr val="000000"/>
                </a:solidFill>
                <a:effectLst/>
                <a:latin typeface="Times New Roman" panose="02020603050405020304" pitchFamily="18" charset="0"/>
                <a:ea typeface="Times New Roman" panose="02020603050405020304" pitchFamily="18" charset="0"/>
              </a:rPr>
              <a:t>This is most commonly seen in patients with Parvovirus B19 infection or folic acid deficiency. </a:t>
            </a:r>
            <a:endParaRPr lang="en-KE" sz="44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027735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B76B4-29DD-48A1-9CEC-4CD4B1EA7642}"/>
              </a:ext>
            </a:extLst>
          </p:cNvPr>
          <p:cNvSpPr>
            <a:spLocks noGrp="1"/>
          </p:cNvSpPr>
          <p:nvPr>
            <p:ph type="title"/>
          </p:nvPr>
        </p:nvSpPr>
        <p:spPr/>
        <p:txBody>
          <a:bodyPr/>
          <a:lstStyle/>
          <a:p>
            <a:pPr algn="ctr"/>
            <a:r>
              <a:rPr lang="en-US" b="1" dirty="0">
                <a:solidFill>
                  <a:srgbClr val="0070C0"/>
                </a:solidFill>
              </a:rPr>
              <a:t>3. Sequestration Crisis</a:t>
            </a:r>
            <a:endParaRPr lang="en-KE" b="1" dirty="0">
              <a:solidFill>
                <a:srgbClr val="0070C0"/>
              </a:solidFill>
            </a:endParaRPr>
          </a:p>
        </p:txBody>
      </p:sp>
      <p:sp>
        <p:nvSpPr>
          <p:cNvPr id="3" name="Content Placeholder 2">
            <a:extLst>
              <a:ext uri="{FF2B5EF4-FFF2-40B4-BE49-F238E27FC236}">
                <a16:creationId xmlns:a16="http://schemas.microsoft.com/office/drawing/2014/main" id="{3AC8834D-D3F3-4995-9147-AB70A4D400F4}"/>
              </a:ext>
            </a:extLst>
          </p:cNvPr>
          <p:cNvSpPr>
            <a:spLocks noGrp="1"/>
          </p:cNvSpPr>
          <p:nvPr>
            <p:ph idx="1"/>
          </p:nvPr>
        </p:nvSpPr>
        <p:spPr/>
        <p:txBody>
          <a:bodyPr>
            <a:normAutofit/>
          </a:bodyPr>
          <a:lstStyle/>
          <a:p>
            <a:r>
              <a:rPr lang="en-US" sz="3600" dirty="0">
                <a:solidFill>
                  <a:srgbClr val="000000"/>
                </a:solidFill>
                <a:effectLst/>
                <a:latin typeface="Times New Roman" panose="02020603050405020304" pitchFamily="18" charset="0"/>
                <a:ea typeface="Times New Roman" panose="02020603050405020304" pitchFamily="18" charset="0"/>
              </a:rPr>
              <a:t>Hematologic crises are manifested by a sudden exacerbation of anemia, with a corresponding drop in the hemoglobin level. </a:t>
            </a:r>
          </a:p>
          <a:p>
            <a:r>
              <a:rPr lang="en-US" sz="3600" dirty="0">
                <a:solidFill>
                  <a:srgbClr val="000000"/>
                </a:solidFill>
                <a:effectLst/>
                <a:latin typeface="Times New Roman" panose="02020603050405020304" pitchFamily="18" charset="0"/>
                <a:ea typeface="Times New Roman" panose="02020603050405020304" pitchFamily="18" charset="0"/>
              </a:rPr>
              <a:t>This can be due to acute splenic sequestration in which sickled cells block splenic outflow, leading to the pooling of peripheral blood in the engorged spleen (seen in young patients with functioning spleens). </a:t>
            </a:r>
          </a:p>
          <a:p>
            <a:r>
              <a:rPr lang="en-US" sz="3600" dirty="0">
                <a:solidFill>
                  <a:srgbClr val="000000"/>
                </a:solidFill>
                <a:effectLst/>
                <a:latin typeface="Times New Roman" panose="02020603050405020304" pitchFamily="18" charset="0"/>
                <a:ea typeface="Times New Roman" panose="02020603050405020304" pitchFamily="18" charset="0"/>
              </a:rPr>
              <a:t>Less commonly, it is due to hepatic sequestration. </a:t>
            </a:r>
            <a:endParaRPr lang="en-KE" sz="36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535774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A9D6A-AA58-4681-9C5A-4E9E1FF1704E}"/>
              </a:ext>
            </a:extLst>
          </p:cNvPr>
          <p:cNvSpPr>
            <a:spLocks noGrp="1"/>
          </p:cNvSpPr>
          <p:nvPr>
            <p:ph type="title"/>
          </p:nvPr>
        </p:nvSpPr>
        <p:spPr>
          <a:xfrm>
            <a:off x="838200" y="1"/>
            <a:ext cx="10515600" cy="882315"/>
          </a:xfrm>
        </p:spPr>
        <p:txBody>
          <a:bodyPr/>
          <a:lstStyle/>
          <a:p>
            <a:pPr algn="ctr"/>
            <a:r>
              <a:rPr lang="en-US" b="1" dirty="0">
                <a:solidFill>
                  <a:srgbClr val="0070C0"/>
                </a:solidFill>
              </a:rPr>
              <a:t>4. Hemolytic Crisis</a:t>
            </a:r>
            <a:endParaRPr lang="en-KE" b="1" dirty="0">
              <a:solidFill>
                <a:srgbClr val="0070C0"/>
              </a:solidFill>
            </a:endParaRPr>
          </a:p>
        </p:txBody>
      </p:sp>
      <p:sp>
        <p:nvSpPr>
          <p:cNvPr id="3" name="Content Placeholder 2">
            <a:extLst>
              <a:ext uri="{FF2B5EF4-FFF2-40B4-BE49-F238E27FC236}">
                <a16:creationId xmlns:a16="http://schemas.microsoft.com/office/drawing/2014/main" id="{0D660034-F89E-42BB-91E4-5F9E94813E8A}"/>
              </a:ext>
            </a:extLst>
          </p:cNvPr>
          <p:cNvSpPr>
            <a:spLocks noGrp="1"/>
          </p:cNvSpPr>
          <p:nvPr>
            <p:ph idx="1"/>
          </p:nvPr>
        </p:nvSpPr>
        <p:spPr>
          <a:xfrm>
            <a:off x="144379" y="657726"/>
            <a:ext cx="11726779" cy="5887453"/>
          </a:xfrm>
        </p:spPr>
        <p:txBody>
          <a:bodyPr>
            <a:noAutofit/>
          </a:bodyPr>
          <a:lstStyle/>
          <a:p>
            <a:r>
              <a:rPr lang="en-US" sz="3200" dirty="0">
                <a:solidFill>
                  <a:srgbClr val="000000"/>
                </a:solidFill>
                <a:effectLst/>
                <a:latin typeface="Times New Roman" panose="02020603050405020304" pitchFamily="18" charset="0"/>
                <a:ea typeface="Times New Roman" panose="02020603050405020304" pitchFamily="18" charset="0"/>
              </a:rPr>
              <a:t>Acute exacerbation of the anemia, and presentation with jaundice.</a:t>
            </a:r>
            <a:endParaRPr lang="en-KE" sz="3200" dirty="0">
              <a:solidFill>
                <a:srgbClr val="000000"/>
              </a:solidFill>
              <a:effectLst/>
              <a:latin typeface="Arial" panose="020B0604020202020204" pitchFamily="34" charset="0"/>
              <a:ea typeface="Times New Roman" panose="02020603050405020304" pitchFamily="18" charset="0"/>
            </a:endParaRPr>
          </a:p>
          <a:p>
            <a:pPr marL="0" indent="0" algn="ctr">
              <a:buNone/>
            </a:pPr>
            <a:r>
              <a:rPr lang="en-US" sz="3600" b="1" dirty="0">
                <a:solidFill>
                  <a:srgbClr val="0070C0"/>
                </a:solidFill>
                <a:effectLst/>
                <a:latin typeface="Times New Roman" panose="02020603050405020304" pitchFamily="18" charset="0"/>
                <a:ea typeface="Times New Roman" panose="02020603050405020304" pitchFamily="18" charset="0"/>
              </a:rPr>
              <a:t>5. Infectious crisis</a:t>
            </a:r>
            <a:r>
              <a:rPr lang="en-US" sz="3600" dirty="0">
                <a:solidFill>
                  <a:srgbClr val="0070C0"/>
                </a:solidFill>
                <a:effectLst/>
                <a:latin typeface="Times New Roman" panose="02020603050405020304" pitchFamily="18" charset="0"/>
                <a:ea typeface="Times New Roman" panose="02020603050405020304" pitchFamily="18" charset="0"/>
              </a:rPr>
              <a:t> </a:t>
            </a:r>
            <a:endParaRPr lang="en-KE" sz="3600" dirty="0">
              <a:solidFill>
                <a:srgbClr val="0070C0"/>
              </a:solidFill>
              <a:effectLst/>
              <a:latin typeface="Arial" panose="020B0604020202020204" pitchFamily="34" charset="0"/>
              <a:ea typeface="Times New Roman" panose="02020603050405020304" pitchFamily="18" charset="0"/>
            </a:endParaRPr>
          </a:p>
          <a:p>
            <a:r>
              <a:rPr lang="en-US" sz="3200" dirty="0">
                <a:solidFill>
                  <a:srgbClr val="000000"/>
                </a:solidFill>
                <a:effectLst/>
                <a:latin typeface="Times New Roman" panose="02020603050405020304" pitchFamily="18" charset="0"/>
                <a:ea typeface="Times New Roman" panose="02020603050405020304" pitchFamily="18" charset="0"/>
              </a:rPr>
              <a:t>-Infectious crises are due to underlying functional asplenia in most adults with sickle cell anemia, leading to defective immunity against encapsulated organisms (</a:t>
            </a:r>
            <a:r>
              <a:rPr lang="en-US" sz="3200" dirty="0" err="1">
                <a:solidFill>
                  <a:srgbClr val="000000"/>
                </a:solidFill>
                <a:effectLst/>
                <a:latin typeface="Times New Roman" panose="02020603050405020304" pitchFamily="18" charset="0"/>
                <a:ea typeface="Times New Roman" panose="02020603050405020304" pitchFamily="18" charset="0"/>
              </a:rPr>
              <a:t>eg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Haemophilus</a:t>
            </a:r>
            <a:r>
              <a:rPr lang="en-US" sz="3200" i="1" dirty="0">
                <a:solidFill>
                  <a:srgbClr val="000000"/>
                </a:solidFill>
                <a:effectLst/>
                <a:latin typeface="Times New Roman" panose="02020603050405020304" pitchFamily="18" charset="0"/>
                <a:ea typeface="Times New Roman" panose="02020603050405020304" pitchFamily="18" charset="0"/>
              </a:rPr>
              <a:t> influenzae, Streptococcus pneumoniae</a:t>
            </a:r>
            <a:r>
              <a:rPr lang="en-US" sz="3200" dirty="0">
                <a:solidFill>
                  <a:srgbClr val="000000"/>
                </a:solidFill>
                <a:effectLst/>
                <a:latin typeface="Times New Roman" panose="02020603050405020304" pitchFamily="18" charset="0"/>
                <a:ea typeface="Times New Roman" panose="02020603050405020304" pitchFamily="18" charset="0"/>
              </a:rPr>
              <a:t>). </a:t>
            </a:r>
            <a:endParaRPr lang="en-KE" sz="3200" dirty="0">
              <a:solidFill>
                <a:srgbClr val="000000"/>
              </a:solidFill>
              <a:effectLst/>
              <a:latin typeface="Arial" panose="020B0604020202020204" pitchFamily="34" charset="0"/>
              <a:ea typeface="Times New Roman" panose="02020603050405020304" pitchFamily="18" charset="0"/>
            </a:endParaRPr>
          </a:p>
          <a:p>
            <a:r>
              <a:rPr lang="en-US" sz="3200" dirty="0">
                <a:solidFill>
                  <a:srgbClr val="000000"/>
                </a:solidFill>
                <a:effectLst/>
                <a:latin typeface="Times New Roman" panose="02020603050405020304" pitchFamily="18" charset="0"/>
                <a:ea typeface="Times New Roman" panose="02020603050405020304" pitchFamily="18" charset="0"/>
              </a:rPr>
              <a:t>-Individuals with infectious crisis also have lower serum immunoglobulin M (IgM) levels. </a:t>
            </a:r>
            <a:endParaRPr lang="en-KE" sz="3200" dirty="0">
              <a:solidFill>
                <a:srgbClr val="000000"/>
              </a:solidFill>
              <a:effectLst/>
              <a:latin typeface="Arial" panose="020B0604020202020204" pitchFamily="34" charset="0"/>
              <a:ea typeface="Times New Roman" panose="02020603050405020304" pitchFamily="18" charset="0"/>
            </a:endParaRPr>
          </a:p>
          <a:p>
            <a:r>
              <a:rPr lang="en-US" sz="3200" dirty="0">
                <a:solidFill>
                  <a:srgbClr val="000000"/>
                </a:solidFill>
                <a:effectLst/>
                <a:latin typeface="Times New Roman" panose="02020603050405020304" pitchFamily="18" charset="0"/>
                <a:ea typeface="Times New Roman" panose="02020603050405020304" pitchFamily="18" charset="0"/>
              </a:rPr>
              <a:t>-</a:t>
            </a:r>
            <a:r>
              <a:rPr lang="en-US" sz="3200" dirty="0" err="1">
                <a:solidFill>
                  <a:srgbClr val="000000"/>
                </a:solidFill>
                <a:effectLst/>
                <a:latin typeface="Times New Roman" panose="02020603050405020304" pitchFamily="18" charset="0"/>
                <a:ea typeface="Times New Roman" panose="02020603050405020304" pitchFamily="18" charset="0"/>
              </a:rPr>
              <a:t>Sicklers</a:t>
            </a:r>
            <a:r>
              <a:rPr lang="en-US" sz="3200" dirty="0">
                <a:solidFill>
                  <a:srgbClr val="000000"/>
                </a:solidFill>
                <a:effectLst/>
                <a:latin typeface="Times New Roman" panose="02020603050405020304" pitchFamily="18" charset="0"/>
                <a:ea typeface="Times New Roman" panose="02020603050405020304" pitchFamily="18" charset="0"/>
              </a:rPr>
              <a:t> also exhibit increased susceptibility to other common infectious agents, including </a:t>
            </a:r>
            <a:r>
              <a:rPr lang="en-US" sz="3200" i="1" dirty="0">
                <a:solidFill>
                  <a:srgbClr val="000000"/>
                </a:solidFill>
                <a:effectLst/>
                <a:latin typeface="Times New Roman" panose="02020603050405020304" pitchFamily="18" charset="0"/>
                <a:ea typeface="Times New Roman" panose="02020603050405020304" pitchFamily="18" charset="0"/>
              </a:rPr>
              <a:t>Mycoplasma pneumoniae</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a:solidFill>
                  <a:srgbClr val="000000"/>
                </a:solidFill>
                <a:effectLst/>
                <a:latin typeface="Times New Roman" panose="02020603050405020304" pitchFamily="18" charset="0"/>
                <a:ea typeface="Times New Roman" panose="02020603050405020304" pitchFamily="18" charset="0"/>
              </a:rPr>
              <a:t>Salmonella typhimurium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a:solidFill>
                  <a:srgbClr val="000000"/>
                </a:solidFill>
                <a:effectLst/>
                <a:latin typeface="Times New Roman" panose="02020603050405020304" pitchFamily="18" charset="0"/>
                <a:ea typeface="Times New Roman" panose="02020603050405020304" pitchFamily="18" charset="0"/>
              </a:rPr>
              <a:t>Staphylococcus aureus,</a:t>
            </a:r>
            <a:r>
              <a:rPr lang="en-US" sz="3200" dirty="0">
                <a:solidFill>
                  <a:srgbClr val="000000"/>
                </a:solidFill>
                <a:effectLst/>
                <a:latin typeface="Times New Roman" panose="02020603050405020304" pitchFamily="18" charset="0"/>
                <a:ea typeface="Times New Roman" panose="02020603050405020304" pitchFamily="18" charset="0"/>
              </a:rPr>
              <a:t> and </a:t>
            </a:r>
            <a:r>
              <a:rPr lang="en-US" sz="3200" i="1" dirty="0">
                <a:solidFill>
                  <a:srgbClr val="000000"/>
                </a:solidFill>
                <a:effectLst/>
                <a:latin typeface="Times New Roman" panose="02020603050405020304" pitchFamily="18" charset="0"/>
                <a:ea typeface="Times New Roman" panose="02020603050405020304" pitchFamily="18" charset="0"/>
              </a:rPr>
              <a:t>Escherichia coli</a:t>
            </a:r>
            <a:endParaRPr lang="en-KE" sz="3200" dirty="0">
              <a:solidFill>
                <a:srgbClr val="000000"/>
              </a:solidFill>
              <a:effectLst/>
              <a:latin typeface="Arial" panose="020B0604020202020204" pitchFamily="34" charset="0"/>
              <a:ea typeface="Times New Roman" panose="02020603050405020304" pitchFamily="18" charset="0"/>
            </a:endParaRPr>
          </a:p>
          <a:p>
            <a:endParaRPr lang="en-KE" sz="3200" dirty="0"/>
          </a:p>
        </p:txBody>
      </p:sp>
    </p:spTree>
    <p:extLst>
      <p:ext uri="{BB962C8B-B14F-4D97-AF65-F5344CB8AC3E}">
        <p14:creationId xmlns:p14="http://schemas.microsoft.com/office/powerpoint/2010/main" val="627134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0B9DF-A726-4F78-8B43-928D429DAB4F}"/>
              </a:ext>
            </a:extLst>
          </p:cNvPr>
          <p:cNvSpPr>
            <a:spLocks noGrp="1"/>
          </p:cNvSpPr>
          <p:nvPr>
            <p:ph type="title"/>
          </p:nvPr>
        </p:nvSpPr>
        <p:spPr/>
        <p:txBody>
          <a:bodyPr/>
          <a:lstStyle/>
          <a:p>
            <a:pPr algn="ctr"/>
            <a:r>
              <a:rPr lang="en-US" b="1" dirty="0">
                <a:solidFill>
                  <a:srgbClr val="0070C0"/>
                </a:solidFill>
              </a:rPr>
              <a:t>Clinical Presentation</a:t>
            </a:r>
            <a:endParaRPr lang="en-KE" b="1" dirty="0">
              <a:solidFill>
                <a:srgbClr val="0070C0"/>
              </a:solidFill>
            </a:endParaRPr>
          </a:p>
        </p:txBody>
      </p:sp>
      <p:sp>
        <p:nvSpPr>
          <p:cNvPr id="3" name="Content Placeholder 2">
            <a:extLst>
              <a:ext uri="{FF2B5EF4-FFF2-40B4-BE49-F238E27FC236}">
                <a16:creationId xmlns:a16="http://schemas.microsoft.com/office/drawing/2014/main" id="{25AF9A71-8008-4654-B23A-0706F932A8E9}"/>
              </a:ext>
            </a:extLst>
          </p:cNvPr>
          <p:cNvSpPr>
            <a:spLocks noGrp="1"/>
          </p:cNvSpPr>
          <p:nvPr>
            <p:ph idx="1"/>
          </p:nvPr>
        </p:nvSpPr>
        <p:spPr>
          <a:xfrm>
            <a:off x="838200" y="1395663"/>
            <a:ext cx="10515600" cy="4781300"/>
          </a:xfrm>
        </p:spPr>
        <p:txBody>
          <a:bodyPr>
            <a:noAutofit/>
          </a:bodyPr>
          <a:lstStyle/>
          <a:p>
            <a:r>
              <a:rPr lang="en-US" sz="3200" dirty="0">
                <a:solidFill>
                  <a:srgbClr val="000000"/>
                </a:solidFill>
                <a:effectLst/>
                <a:latin typeface="Times New Roman" panose="02020603050405020304" pitchFamily="18" charset="0"/>
                <a:ea typeface="Times New Roman" panose="02020603050405020304" pitchFamily="18" charset="0"/>
              </a:rPr>
              <a:t>History: </a:t>
            </a:r>
            <a:endParaRPr lang="en-KE" sz="3200" dirty="0">
              <a:solidFill>
                <a:srgbClr val="000000"/>
              </a:solidFill>
              <a:effectLst/>
              <a:latin typeface="Arial" panose="020B0604020202020204" pitchFamily="34" charset="0"/>
              <a:ea typeface="Times New Roman" panose="02020603050405020304" pitchFamily="18" charset="0"/>
            </a:endParaRPr>
          </a:p>
          <a:p>
            <a:pPr marL="0" indent="0">
              <a:buNone/>
            </a:pPr>
            <a:r>
              <a:rPr lang="en-US" sz="3200" dirty="0">
                <a:solidFill>
                  <a:srgbClr val="000000"/>
                </a:solidFill>
                <a:effectLst/>
                <a:latin typeface="Times New Roman" panose="02020603050405020304" pitchFamily="18" charset="0"/>
                <a:ea typeface="Times New Roman" panose="02020603050405020304" pitchFamily="18" charset="0"/>
              </a:rPr>
              <a:t>-Pain</a:t>
            </a:r>
            <a:r>
              <a:rPr lang="en-US" sz="3200" b="1" dirty="0">
                <a:solidFill>
                  <a:srgbClr val="000000"/>
                </a:solidFill>
                <a:effectLst/>
                <a:latin typeface="Times New Roman" panose="02020603050405020304" pitchFamily="18" charset="0"/>
                <a:ea typeface="Times New Roman" panose="02020603050405020304" pitchFamily="18" charset="0"/>
              </a:rPr>
              <a:t> </a:t>
            </a:r>
            <a:r>
              <a:rPr lang="en-US" sz="3200" dirty="0">
                <a:solidFill>
                  <a:srgbClr val="000000"/>
                </a:solidFill>
                <a:effectLst/>
                <a:latin typeface="Times New Roman" panose="02020603050405020304" pitchFamily="18" charset="0"/>
                <a:ea typeface="Times New Roman" panose="02020603050405020304" pitchFamily="18" charset="0"/>
              </a:rPr>
              <a:t>is the most common presentation of </a:t>
            </a:r>
            <a:r>
              <a:rPr lang="en-US" sz="3200" dirty="0" err="1">
                <a:solidFill>
                  <a:srgbClr val="000000"/>
                </a:solidFill>
                <a:effectLst/>
                <a:latin typeface="Times New Roman" panose="02020603050405020304" pitchFamily="18" charset="0"/>
                <a:ea typeface="Times New Roman" panose="02020603050405020304" pitchFamily="18" charset="0"/>
              </a:rPr>
              <a:t>vasoocclusive</a:t>
            </a:r>
            <a:r>
              <a:rPr lang="en-US" sz="3200" dirty="0">
                <a:solidFill>
                  <a:srgbClr val="000000"/>
                </a:solidFill>
                <a:effectLst/>
                <a:latin typeface="Times New Roman" panose="02020603050405020304" pitchFamily="18" charset="0"/>
                <a:ea typeface="Times New Roman" panose="02020603050405020304" pitchFamily="18" charset="0"/>
              </a:rPr>
              <a:t> crisis.</a:t>
            </a:r>
            <a:endParaRPr lang="en-KE" sz="3200" dirty="0">
              <a:solidFill>
                <a:srgbClr val="000000"/>
              </a:solidFill>
              <a:effectLst/>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solidFill>
                  <a:srgbClr val="000000"/>
                </a:solidFill>
                <a:effectLst/>
                <a:latin typeface="Times New Roman" panose="02020603050405020304" pitchFamily="18" charset="0"/>
                <a:ea typeface="Times New Roman" panose="02020603050405020304" pitchFamily="18" charset="0"/>
              </a:rPr>
              <a:t>Location - Extremities, abdomen, back, flank, chest, and joints; whether monoarticular or oligoarticular</a:t>
            </a:r>
            <a:endParaRPr lang="en-KE" sz="3200" dirty="0">
              <a:solidFill>
                <a:srgbClr val="000000"/>
              </a:solidFill>
              <a:effectLst/>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solidFill>
                  <a:srgbClr val="000000"/>
                </a:solidFill>
                <a:effectLst/>
                <a:latin typeface="Times New Roman" panose="02020603050405020304" pitchFamily="18" charset="0"/>
                <a:ea typeface="Times New Roman" panose="02020603050405020304" pitchFamily="18" charset="0"/>
              </a:rPr>
              <a:t>Duration and mode of onset (acuity of onset)</a:t>
            </a:r>
            <a:endParaRPr lang="en-KE" sz="3200" dirty="0">
              <a:solidFill>
                <a:srgbClr val="000000"/>
              </a:solidFill>
              <a:effectLst/>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solidFill>
                  <a:srgbClr val="000000"/>
                </a:solidFill>
                <a:effectLst/>
                <a:latin typeface="Times New Roman" panose="02020603050405020304" pitchFamily="18" charset="0"/>
                <a:ea typeface="Times New Roman" panose="02020603050405020304" pitchFamily="18" charset="0"/>
              </a:rPr>
              <a:t>Character - Migrating, diffuse in the abdomen; pleuritic in acute chest syndrome</a:t>
            </a:r>
            <a:endParaRPr lang="en-KE" sz="3200" dirty="0">
              <a:solidFill>
                <a:srgbClr val="000000"/>
              </a:solidFill>
              <a:effectLst/>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sz="3200" dirty="0">
                <a:solidFill>
                  <a:srgbClr val="000000"/>
                </a:solidFill>
                <a:effectLst/>
                <a:latin typeface="Times New Roman" panose="02020603050405020304" pitchFamily="18" charset="0"/>
                <a:ea typeface="Times New Roman" panose="02020603050405020304" pitchFamily="18" charset="0"/>
              </a:rPr>
              <a:t>Previous similar episodes (painful crises tend to recur in the same pattern)</a:t>
            </a:r>
            <a:endParaRPr lang="en-KE" sz="32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880740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9FBC5-95D1-4ACB-B652-8103F29D7E92}"/>
              </a:ext>
            </a:extLst>
          </p:cNvPr>
          <p:cNvSpPr>
            <a:spLocks noGrp="1"/>
          </p:cNvSpPr>
          <p:nvPr>
            <p:ph type="title"/>
          </p:nvPr>
        </p:nvSpPr>
        <p:spPr/>
        <p:txBody>
          <a:bodyPr/>
          <a:lstStyle/>
          <a:p>
            <a:pPr algn="ctr"/>
            <a:r>
              <a:rPr lang="en-US" b="1" dirty="0">
                <a:solidFill>
                  <a:srgbClr val="0070C0"/>
                </a:solidFill>
              </a:rPr>
              <a:t>Clinical Presentation </a:t>
            </a:r>
            <a:r>
              <a:rPr lang="en-US" b="1" dirty="0" err="1">
                <a:solidFill>
                  <a:srgbClr val="0070C0"/>
                </a:solidFill>
              </a:rPr>
              <a:t>Cnt’d</a:t>
            </a:r>
            <a:r>
              <a:rPr lang="en-US" b="1" dirty="0">
                <a:solidFill>
                  <a:srgbClr val="0070C0"/>
                </a:solidFill>
              </a:rPr>
              <a:t>…</a:t>
            </a:r>
            <a:endParaRPr lang="en-KE" dirty="0"/>
          </a:p>
        </p:txBody>
      </p:sp>
      <p:sp>
        <p:nvSpPr>
          <p:cNvPr id="3" name="Content Placeholder 2">
            <a:extLst>
              <a:ext uri="{FF2B5EF4-FFF2-40B4-BE49-F238E27FC236}">
                <a16:creationId xmlns:a16="http://schemas.microsoft.com/office/drawing/2014/main" id="{39FA0975-59F3-4ACC-9518-2DDD4F8C51B7}"/>
              </a:ext>
            </a:extLst>
          </p:cNvPr>
          <p:cNvSpPr>
            <a:spLocks noGrp="1"/>
          </p:cNvSpPr>
          <p:nvPr>
            <p:ph idx="1"/>
          </p:nvPr>
        </p:nvSpPr>
        <p:spPr/>
        <p:txBody>
          <a:bodyPr>
            <a:noAutofit/>
          </a:bodyPr>
          <a:lstStyle/>
          <a:p>
            <a:pPr marL="0" indent="0">
              <a:buNone/>
            </a:pPr>
            <a:r>
              <a:rPr lang="en-US" dirty="0">
                <a:solidFill>
                  <a:srgbClr val="000000"/>
                </a:solidFill>
                <a:effectLst/>
                <a:latin typeface="Times New Roman" panose="02020603050405020304" pitchFamily="18" charset="0"/>
                <a:ea typeface="Times New Roman" panose="02020603050405020304" pitchFamily="18" charset="0"/>
              </a:rPr>
              <a:t>-Infection</a:t>
            </a:r>
            <a:endParaRPr lang="en-KE" dirty="0">
              <a:solidFill>
                <a:srgbClr val="000000"/>
              </a:solidFill>
              <a:effectLst/>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dirty="0">
                <a:solidFill>
                  <a:srgbClr val="000000"/>
                </a:solidFill>
                <a:effectLst/>
                <a:latin typeface="Times New Roman" panose="02020603050405020304" pitchFamily="18" charset="0"/>
                <a:ea typeface="Times New Roman" panose="02020603050405020304" pitchFamily="18" charset="0"/>
              </a:rPr>
              <a:t>Fever</a:t>
            </a:r>
            <a:endParaRPr lang="en-KE" dirty="0">
              <a:solidFill>
                <a:srgbClr val="000000"/>
              </a:solidFill>
              <a:effectLst/>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dirty="0">
                <a:solidFill>
                  <a:srgbClr val="000000"/>
                </a:solidFill>
                <a:effectLst/>
                <a:latin typeface="Times New Roman" panose="02020603050405020304" pitchFamily="18" charset="0"/>
                <a:ea typeface="Times New Roman" panose="02020603050405020304" pitchFamily="18" charset="0"/>
              </a:rPr>
              <a:t>Cough (whether productive, color of sputum)</a:t>
            </a:r>
            <a:endParaRPr lang="en-KE" dirty="0">
              <a:solidFill>
                <a:srgbClr val="000000"/>
              </a:solidFill>
              <a:effectLst/>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dirty="0">
                <a:solidFill>
                  <a:srgbClr val="000000"/>
                </a:solidFill>
                <a:effectLst/>
                <a:latin typeface="Times New Roman" panose="02020603050405020304" pitchFamily="18" charset="0"/>
                <a:ea typeface="Times New Roman" panose="02020603050405020304" pitchFamily="18" charset="0"/>
              </a:rPr>
              <a:t>Urinary symptoms (polyuria, hematuria, dysuria)</a:t>
            </a:r>
            <a:endParaRPr lang="en-KE" dirty="0">
              <a:solidFill>
                <a:srgbClr val="000000"/>
              </a:solidFill>
              <a:effectLst/>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dirty="0">
                <a:solidFill>
                  <a:srgbClr val="000000"/>
                </a:solidFill>
                <a:effectLst/>
                <a:latin typeface="Times New Roman" panose="02020603050405020304" pitchFamily="18" charset="0"/>
                <a:ea typeface="Times New Roman" panose="02020603050405020304" pitchFamily="18" charset="0"/>
              </a:rPr>
              <a:t>Shortness of breath or dyspnea (suggestive of acute chest syndrome)</a:t>
            </a:r>
            <a:endParaRPr lang="en-KE" dirty="0">
              <a:solidFill>
                <a:srgbClr val="000000"/>
              </a:solidFill>
              <a:effectLst/>
              <a:latin typeface="Arial" panose="020B0604020202020204" pitchFamily="34" charset="0"/>
              <a:ea typeface="Times New Roman" panose="02020603050405020304" pitchFamily="18" charset="0"/>
            </a:endParaRPr>
          </a:p>
          <a:p>
            <a:pPr marL="0" indent="0">
              <a:buNone/>
            </a:pPr>
            <a:r>
              <a:rPr lang="en-US" dirty="0">
                <a:solidFill>
                  <a:srgbClr val="000000"/>
                </a:solidFill>
                <a:effectLst/>
                <a:latin typeface="Arial" panose="020B0604020202020204" pitchFamily="34" charset="0"/>
                <a:ea typeface="Times New Roman" panose="02020603050405020304" pitchFamily="18" charset="0"/>
              </a:rPr>
              <a:t>-</a:t>
            </a:r>
            <a:r>
              <a:rPr lang="en-US" dirty="0">
                <a:solidFill>
                  <a:srgbClr val="000000"/>
                </a:solidFill>
                <a:effectLst/>
                <a:latin typeface="Times New Roman" panose="02020603050405020304" pitchFamily="18" charset="0"/>
                <a:ea typeface="Times New Roman" panose="02020603050405020304" pitchFamily="18" charset="0"/>
              </a:rPr>
              <a:t>Neurological symptoms </a:t>
            </a:r>
            <a:endParaRPr lang="en-KE" dirty="0">
              <a:solidFill>
                <a:srgbClr val="000000"/>
              </a:solidFill>
              <a:effectLst/>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dirty="0">
                <a:solidFill>
                  <a:srgbClr val="000000"/>
                </a:solidFill>
                <a:effectLst/>
                <a:latin typeface="Times New Roman" panose="02020603050405020304" pitchFamily="18" charset="0"/>
                <a:ea typeface="Times New Roman" panose="02020603050405020304" pitchFamily="18" charset="0"/>
              </a:rPr>
              <a:t>Aphasia </a:t>
            </a:r>
            <a:endParaRPr lang="en-KE" dirty="0">
              <a:solidFill>
                <a:srgbClr val="000000"/>
              </a:solidFill>
              <a:effectLst/>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dirty="0">
                <a:solidFill>
                  <a:srgbClr val="000000"/>
                </a:solidFill>
                <a:effectLst/>
                <a:latin typeface="Times New Roman" panose="02020603050405020304" pitchFamily="18" charset="0"/>
                <a:ea typeface="Times New Roman" panose="02020603050405020304" pitchFamily="18" charset="0"/>
              </a:rPr>
              <a:t>Unilateral weakness </a:t>
            </a:r>
            <a:endParaRPr lang="en-KE" dirty="0">
              <a:solidFill>
                <a:srgbClr val="000000"/>
              </a:solidFill>
              <a:effectLst/>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
              <a:tabLst>
                <a:tab pos="457200" algn="l"/>
              </a:tabLst>
            </a:pPr>
            <a:r>
              <a:rPr lang="en-US" dirty="0" err="1">
                <a:solidFill>
                  <a:srgbClr val="000000"/>
                </a:solidFill>
                <a:effectLst/>
                <a:latin typeface="Times New Roman" panose="02020603050405020304" pitchFamily="18" charset="0"/>
                <a:ea typeface="Times New Roman" panose="02020603050405020304" pitchFamily="18" charset="0"/>
              </a:rPr>
              <a:t>Paresthesias</a:t>
            </a:r>
            <a:endParaRPr lang="en-KE"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424552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CD110-09C7-4261-A5B3-12FC5FF41508}"/>
              </a:ext>
            </a:extLst>
          </p:cNvPr>
          <p:cNvSpPr>
            <a:spLocks noGrp="1"/>
          </p:cNvSpPr>
          <p:nvPr>
            <p:ph type="title"/>
          </p:nvPr>
        </p:nvSpPr>
        <p:spPr>
          <a:xfrm>
            <a:off x="838200" y="1"/>
            <a:ext cx="10515600" cy="946483"/>
          </a:xfrm>
        </p:spPr>
        <p:txBody>
          <a:bodyPr/>
          <a:lstStyle/>
          <a:p>
            <a:pPr algn="ctr"/>
            <a:r>
              <a:rPr lang="en-US" b="1" dirty="0">
                <a:solidFill>
                  <a:srgbClr val="0070C0"/>
                </a:solidFill>
              </a:rPr>
              <a:t>Clinical Presentation </a:t>
            </a:r>
            <a:r>
              <a:rPr lang="en-US" b="1" dirty="0" err="1">
                <a:solidFill>
                  <a:srgbClr val="0070C0"/>
                </a:solidFill>
              </a:rPr>
              <a:t>Cnt’d</a:t>
            </a:r>
            <a:r>
              <a:rPr lang="en-US" b="1" dirty="0">
                <a:solidFill>
                  <a:srgbClr val="0070C0"/>
                </a:solidFill>
              </a:rPr>
              <a:t>…</a:t>
            </a:r>
            <a:endParaRPr lang="en-KE" dirty="0"/>
          </a:p>
        </p:txBody>
      </p:sp>
      <p:sp>
        <p:nvSpPr>
          <p:cNvPr id="3" name="Content Placeholder 2">
            <a:extLst>
              <a:ext uri="{FF2B5EF4-FFF2-40B4-BE49-F238E27FC236}">
                <a16:creationId xmlns:a16="http://schemas.microsoft.com/office/drawing/2014/main" id="{D63BF590-9379-461B-8B86-CEF70C7FF293}"/>
              </a:ext>
            </a:extLst>
          </p:cNvPr>
          <p:cNvSpPr>
            <a:spLocks noGrp="1"/>
          </p:cNvSpPr>
          <p:nvPr>
            <p:ph idx="1"/>
          </p:nvPr>
        </p:nvSpPr>
        <p:spPr>
          <a:xfrm>
            <a:off x="838200" y="946484"/>
            <a:ext cx="10515600" cy="5727031"/>
          </a:xfrm>
        </p:spPr>
        <p:txBody>
          <a:bodyPr>
            <a:noAutofit/>
          </a:bodyPr>
          <a:lstStyle/>
          <a:p>
            <a:pPr marL="0" indent="0">
              <a:buNone/>
            </a:pPr>
            <a:r>
              <a:rPr lang="en-US" sz="3050" dirty="0">
                <a:solidFill>
                  <a:srgbClr val="000000"/>
                </a:solidFill>
                <a:effectLst/>
                <a:latin typeface="Times New Roman" panose="02020603050405020304" pitchFamily="18" charset="0"/>
                <a:ea typeface="Times New Roman" panose="02020603050405020304" pitchFamily="18" charset="0"/>
              </a:rPr>
              <a:t>-Vomiting and diarrhea  predispose to dehydration</a:t>
            </a:r>
            <a:endParaRPr lang="en-KE" sz="3050" dirty="0">
              <a:solidFill>
                <a:srgbClr val="000000"/>
              </a:solidFill>
              <a:effectLst/>
              <a:latin typeface="Arial" panose="020B0604020202020204" pitchFamily="34" charset="0"/>
              <a:ea typeface="Times New Roman" panose="02020603050405020304" pitchFamily="18" charset="0"/>
            </a:endParaRPr>
          </a:p>
          <a:p>
            <a:pPr marL="0" indent="0">
              <a:buNone/>
            </a:pPr>
            <a:r>
              <a:rPr lang="en-US" sz="3050" dirty="0">
                <a:solidFill>
                  <a:srgbClr val="000000"/>
                </a:solidFill>
                <a:effectLst/>
                <a:latin typeface="Arial" panose="020B0604020202020204" pitchFamily="34" charset="0"/>
                <a:ea typeface="Times New Roman" panose="02020603050405020304" pitchFamily="18" charset="0"/>
              </a:rPr>
              <a:t>-</a:t>
            </a:r>
            <a:r>
              <a:rPr lang="en-US" sz="3050" dirty="0">
                <a:solidFill>
                  <a:srgbClr val="000000"/>
                </a:solidFill>
                <a:effectLst/>
                <a:latin typeface="Times New Roman" panose="02020603050405020304" pitchFamily="18" charset="0"/>
                <a:ea typeface="Times New Roman" panose="02020603050405020304" pitchFamily="18" charset="0"/>
              </a:rPr>
              <a:t>Visual blurring (retinal hemorrhage)</a:t>
            </a:r>
            <a:endParaRPr lang="en-KE" sz="3050" dirty="0">
              <a:solidFill>
                <a:srgbClr val="000000"/>
              </a:solidFill>
              <a:effectLst/>
              <a:latin typeface="Arial" panose="020B0604020202020204" pitchFamily="34" charset="0"/>
              <a:ea typeface="Times New Roman" panose="02020603050405020304" pitchFamily="18" charset="0"/>
            </a:endParaRPr>
          </a:p>
          <a:p>
            <a:pPr marL="0" indent="0">
              <a:buNone/>
            </a:pPr>
            <a:r>
              <a:rPr lang="en-US" sz="3050" dirty="0">
                <a:solidFill>
                  <a:srgbClr val="000000"/>
                </a:solidFill>
                <a:effectLst/>
                <a:latin typeface="Times New Roman" panose="02020603050405020304" pitchFamily="18" charset="0"/>
                <a:ea typeface="Times New Roman" panose="02020603050405020304" pitchFamily="18" charset="0"/>
              </a:rPr>
              <a:t>-Neck stiffness and severe headache (concerning for meningitis)</a:t>
            </a:r>
            <a:endParaRPr lang="en-KE" sz="3050" dirty="0">
              <a:solidFill>
                <a:srgbClr val="000000"/>
              </a:solidFill>
              <a:effectLst/>
              <a:latin typeface="Arial" panose="020B0604020202020204" pitchFamily="34" charset="0"/>
              <a:ea typeface="Times New Roman" panose="02020603050405020304" pitchFamily="18" charset="0"/>
            </a:endParaRPr>
          </a:p>
          <a:p>
            <a:pPr marL="0" indent="0">
              <a:buNone/>
            </a:pPr>
            <a:r>
              <a:rPr lang="en-US" sz="3050" dirty="0">
                <a:solidFill>
                  <a:srgbClr val="000000"/>
                </a:solidFill>
                <a:effectLst/>
                <a:latin typeface="Times New Roman" panose="02020603050405020304" pitchFamily="18" charset="0"/>
                <a:ea typeface="Times New Roman" panose="02020603050405020304" pitchFamily="18" charset="0"/>
              </a:rPr>
              <a:t>-Noticeable increase in weakness or pallor</a:t>
            </a:r>
            <a:endParaRPr lang="en-KE" sz="3050" dirty="0">
              <a:solidFill>
                <a:srgbClr val="000000"/>
              </a:solidFill>
              <a:effectLst/>
              <a:latin typeface="Arial" panose="020B0604020202020204" pitchFamily="34" charset="0"/>
              <a:ea typeface="Times New Roman" panose="02020603050405020304" pitchFamily="18" charset="0"/>
            </a:endParaRPr>
          </a:p>
          <a:p>
            <a:pPr marL="0" indent="0">
              <a:buNone/>
            </a:pPr>
            <a:r>
              <a:rPr lang="en-US" sz="3050" dirty="0">
                <a:solidFill>
                  <a:srgbClr val="000000"/>
                </a:solidFill>
                <a:effectLst/>
                <a:latin typeface="Times New Roman" panose="02020603050405020304" pitchFamily="18" charset="0"/>
                <a:ea typeface="Times New Roman" panose="02020603050405020304" pitchFamily="18" charset="0"/>
              </a:rPr>
              <a:t>-Syncope (most common presentation in acute sequestration crisis)</a:t>
            </a:r>
            <a:endParaRPr lang="en-KE" sz="3050" dirty="0">
              <a:solidFill>
                <a:srgbClr val="000000"/>
              </a:solidFill>
              <a:effectLst/>
              <a:latin typeface="Arial" panose="020B0604020202020204" pitchFamily="34" charset="0"/>
              <a:ea typeface="Times New Roman" panose="02020603050405020304" pitchFamily="18" charset="0"/>
            </a:endParaRPr>
          </a:p>
          <a:p>
            <a:pPr marL="0" indent="0">
              <a:buNone/>
            </a:pPr>
            <a:r>
              <a:rPr lang="en-US" sz="3050" dirty="0">
                <a:solidFill>
                  <a:srgbClr val="000000"/>
                </a:solidFill>
                <a:effectLst/>
                <a:latin typeface="Times New Roman" panose="02020603050405020304" pitchFamily="18" charset="0"/>
                <a:ea typeface="Times New Roman" panose="02020603050405020304" pitchFamily="18" charset="0"/>
              </a:rPr>
              <a:t>-Previous intake of analgesics (type and dose, if possible) and folic acid</a:t>
            </a:r>
            <a:endParaRPr lang="en-KE" sz="3050" dirty="0">
              <a:solidFill>
                <a:srgbClr val="000000"/>
              </a:solidFill>
              <a:effectLst/>
              <a:latin typeface="Arial" panose="020B0604020202020204" pitchFamily="34" charset="0"/>
              <a:ea typeface="Times New Roman" panose="02020603050405020304" pitchFamily="18" charset="0"/>
            </a:endParaRPr>
          </a:p>
          <a:p>
            <a:pPr marL="0" indent="0">
              <a:buNone/>
            </a:pPr>
            <a:r>
              <a:rPr lang="en-US" sz="3050" dirty="0">
                <a:solidFill>
                  <a:srgbClr val="000000"/>
                </a:solidFill>
                <a:effectLst/>
                <a:latin typeface="Arial" panose="020B0604020202020204" pitchFamily="34" charset="0"/>
                <a:ea typeface="Times New Roman" panose="02020603050405020304" pitchFamily="18" charset="0"/>
              </a:rPr>
              <a:t>-</a:t>
            </a:r>
            <a:r>
              <a:rPr lang="en-US" sz="3050" dirty="0">
                <a:solidFill>
                  <a:srgbClr val="000000"/>
                </a:solidFill>
                <a:effectLst/>
                <a:latin typeface="Times New Roman" panose="02020603050405020304" pitchFamily="18" charset="0"/>
                <a:ea typeface="Times New Roman" panose="02020603050405020304" pitchFamily="18" charset="0"/>
              </a:rPr>
              <a:t>Surgical history (helps rule out other causes of abdominal pain)</a:t>
            </a:r>
            <a:endParaRPr lang="en-KE" sz="3050" dirty="0">
              <a:solidFill>
                <a:srgbClr val="000000"/>
              </a:solidFill>
              <a:effectLst/>
              <a:latin typeface="Arial" panose="020B0604020202020204" pitchFamily="34" charset="0"/>
              <a:ea typeface="Times New Roman" panose="02020603050405020304" pitchFamily="18" charset="0"/>
            </a:endParaRPr>
          </a:p>
          <a:p>
            <a:pPr marL="0" indent="0">
              <a:buNone/>
            </a:pPr>
            <a:r>
              <a:rPr lang="en-US" sz="3050" dirty="0">
                <a:solidFill>
                  <a:srgbClr val="000000"/>
                </a:solidFill>
                <a:effectLst/>
                <a:latin typeface="Arial" panose="020B0604020202020204" pitchFamily="34" charset="0"/>
                <a:ea typeface="Times New Roman" panose="02020603050405020304" pitchFamily="18" charset="0"/>
              </a:rPr>
              <a:t>-</a:t>
            </a:r>
            <a:r>
              <a:rPr lang="en-US" sz="3050" dirty="0">
                <a:solidFill>
                  <a:srgbClr val="000000"/>
                </a:solidFill>
                <a:effectLst/>
                <a:latin typeface="Times New Roman" panose="02020603050405020304" pitchFamily="18" charset="0"/>
                <a:ea typeface="Times New Roman" panose="02020603050405020304" pitchFamily="18" charset="0"/>
              </a:rPr>
              <a:t>Previous hemoglobin levels and previous transfusion</a:t>
            </a:r>
            <a:endParaRPr lang="en-KE" sz="305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395836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18E4A-F677-4BCE-A5E8-B329BBC5193E}"/>
              </a:ext>
            </a:extLst>
          </p:cNvPr>
          <p:cNvSpPr>
            <a:spLocks noGrp="1"/>
          </p:cNvSpPr>
          <p:nvPr>
            <p:ph type="title"/>
          </p:nvPr>
        </p:nvSpPr>
        <p:spPr/>
        <p:txBody>
          <a:bodyPr/>
          <a:lstStyle/>
          <a:p>
            <a:pPr algn="ctr"/>
            <a:r>
              <a:rPr lang="en-US" b="1" dirty="0">
                <a:solidFill>
                  <a:srgbClr val="0070C0"/>
                </a:solidFill>
              </a:rPr>
              <a:t>Clinical Presentation </a:t>
            </a:r>
            <a:r>
              <a:rPr lang="en-US" b="1" dirty="0" err="1">
                <a:solidFill>
                  <a:srgbClr val="0070C0"/>
                </a:solidFill>
              </a:rPr>
              <a:t>Cnt’d</a:t>
            </a:r>
            <a:r>
              <a:rPr lang="en-US" b="1" dirty="0">
                <a:solidFill>
                  <a:srgbClr val="0070C0"/>
                </a:solidFill>
              </a:rPr>
              <a:t>…</a:t>
            </a:r>
            <a:endParaRPr lang="en-KE" dirty="0"/>
          </a:p>
        </p:txBody>
      </p:sp>
      <p:graphicFrame>
        <p:nvGraphicFramePr>
          <p:cNvPr id="4" name="Content Placeholder 3">
            <a:extLst>
              <a:ext uri="{FF2B5EF4-FFF2-40B4-BE49-F238E27FC236}">
                <a16:creationId xmlns:a16="http://schemas.microsoft.com/office/drawing/2014/main" id="{9F2359C4-13A4-4785-8590-141C314BC709}"/>
              </a:ext>
            </a:extLst>
          </p:cNvPr>
          <p:cNvGraphicFramePr>
            <a:graphicFrameLocks noGrp="1"/>
          </p:cNvGraphicFramePr>
          <p:nvPr>
            <p:ph idx="1"/>
            <p:extLst>
              <p:ext uri="{D42A27DB-BD31-4B8C-83A1-F6EECF244321}">
                <p14:modId xmlns:p14="http://schemas.microsoft.com/office/powerpoint/2010/main" val="3167207988"/>
              </p:ext>
            </p:extLst>
          </p:nvPr>
        </p:nvGraphicFramePr>
        <p:xfrm>
          <a:off x="838200" y="1909011"/>
          <a:ext cx="10515600" cy="4732421"/>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2940011442"/>
                    </a:ext>
                  </a:extLst>
                </a:gridCol>
              </a:tblGrid>
              <a:tr h="4732421">
                <a:tc>
                  <a:txBody>
                    <a:bodyPr/>
                    <a:lstStyle/>
                    <a:p>
                      <a:pPr algn="l"/>
                      <a:r>
                        <a:rPr lang="en-US" sz="3600" dirty="0">
                          <a:effectLst/>
                        </a:rPr>
                        <a:t>-Vaccination</a:t>
                      </a:r>
                      <a:endParaRPr lang="en-KE" sz="3600" dirty="0">
                        <a:effectLst/>
                      </a:endParaRPr>
                    </a:p>
                    <a:p>
                      <a:pPr marL="342900" lvl="0" indent="-342900" algn="l">
                        <a:buFont typeface="Wingdings" panose="05000000000000000000" pitchFamily="2" charset="2"/>
                        <a:buChar char=""/>
                        <a:tabLst>
                          <a:tab pos="457200" algn="l"/>
                        </a:tabLst>
                      </a:pPr>
                      <a:r>
                        <a:rPr lang="en-US" sz="3600" dirty="0">
                          <a:effectLst/>
                        </a:rPr>
                        <a:t>Pneumococcal vaccination</a:t>
                      </a:r>
                      <a:endParaRPr lang="en-KE" sz="3600" dirty="0">
                        <a:effectLst/>
                      </a:endParaRPr>
                    </a:p>
                    <a:p>
                      <a:pPr marL="342900" lvl="0" indent="-342900" algn="l">
                        <a:buFont typeface="Wingdings" panose="05000000000000000000" pitchFamily="2" charset="2"/>
                        <a:buChar char=""/>
                        <a:tabLst>
                          <a:tab pos="457200" algn="l"/>
                        </a:tabLst>
                      </a:pPr>
                      <a:r>
                        <a:rPr lang="en-US" sz="3600" dirty="0">
                          <a:effectLst/>
                        </a:rPr>
                        <a:t>Influenza vaccination </a:t>
                      </a:r>
                      <a:endParaRPr lang="en-KE" sz="3600" dirty="0">
                        <a:effectLst/>
                      </a:endParaRPr>
                    </a:p>
                    <a:p>
                      <a:pPr marL="342900" lvl="0" indent="-342900" algn="l">
                        <a:buFont typeface="Wingdings" panose="05000000000000000000" pitchFamily="2" charset="2"/>
                        <a:buChar char=""/>
                        <a:tabLst>
                          <a:tab pos="457200" algn="l"/>
                        </a:tabLst>
                      </a:pPr>
                      <a:r>
                        <a:rPr lang="en-US" sz="3600" dirty="0">
                          <a:effectLst/>
                        </a:rPr>
                        <a:t>Hepatitis B vaccination</a:t>
                      </a:r>
                      <a:endParaRPr lang="en-KE" sz="3600" dirty="0">
                        <a:effectLst/>
                      </a:endParaRPr>
                    </a:p>
                    <a:p>
                      <a:pPr algn="l"/>
                      <a:r>
                        <a:rPr lang="en-US" sz="3600" dirty="0">
                          <a:effectLst/>
                        </a:rPr>
                        <a:t>-Precipitating event, preceding trauma, or family history of similar episodes</a:t>
                      </a:r>
                      <a:endParaRPr lang="en-KE" sz="36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57618903"/>
                  </a:ext>
                </a:extLst>
              </a:tr>
            </a:tbl>
          </a:graphicData>
        </a:graphic>
      </p:graphicFrame>
    </p:spTree>
    <p:extLst>
      <p:ext uri="{BB962C8B-B14F-4D97-AF65-F5344CB8AC3E}">
        <p14:creationId xmlns:p14="http://schemas.microsoft.com/office/powerpoint/2010/main" val="2338976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A1CE1-4CA5-4E23-8D3D-A5F6CBFF17AD}"/>
              </a:ext>
            </a:extLst>
          </p:cNvPr>
          <p:cNvSpPr>
            <a:spLocks noGrp="1"/>
          </p:cNvSpPr>
          <p:nvPr>
            <p:ph type="title"/>
          </p:nvPr>
        </p:nvSpPr>
        <p:spPr>
          <a:xfrm>
            <a:off x="838200" y="1"/>
            <a:ext cx="10515600" cy="962525"/>
          </a:xfrm>
        </p:spPr>
        <p:txBody>
          <a:bodyPr/>
          <a:lstStyle/>
          <a:p>
            <a:pPr algn="ctr"/>
            <a:r>
              <a:rPr lang="en-US" b="1" dirty="0">
                <a:solidFill>
                  <a:srgbClr val="0070C0"/>
                </a:solidFill>
              </a:rPr>
              <a:t>Clinical Presentation </a:t>
            </a:r>
            <a:r>
              <a:rPr lang="en-US" b="1" dirty="0" err="1">
                <a:solidFill>
                  <a:srgbClr val="0070C0"/>
                </a:solidFill>
              </a:rPr>
              <a:t>Cnt’d</a:t>
            </a:r>
            <a:r>
              <a:rPr lang="en-US" b="1" dirty="0">
                <a:solidFill>
                  <a:srgbClr val="0070C0"/>
                </a:solidFill>
              </a:rPr>
              <a:t>…</a:t>
            </a:r>
            <a:endParaRPr lang="en-KE" dirty="0"/>
          </a:p>
        </p:txBody>
      </p:sp>
      <p:graphicFrame>
        <p:nvGraphicFramePr>
          <p:cNvPr id="4" name="Content Placeholder 3">
            <a:extLst>
              <a:ext uri="{FF2B5EF4-FFF2-40B4-BE49-F238E27FC236}">
                <a16:creationId xmlns:a16="http://schemas.microsoft.com/office/drawing/2014/main" id="{679666C2-54AC-45AB-BDDC-9151ADFC2953}"/>
              </a:ext>
            </a:extLst>
          </p:cNvPr>
          <p:cNvGraphicFramePr>
            <a:graphicFrameLocks noGrp="1"/>
          </p:cNvGraphicFramePr>
          <p:nvPr>
            <p:ph idx="1"/>
            <p:extLst>
              <p:ext uri="{D42A27DB-BD31-4B8C-83A1-F6EECF244321}">
                <p14:modId xmlns:p14="http://schemas.microsoft.com/office/powerpoint/2010/main" val="3274000962"/>
              </p:ext>
            </p:extLst>
          </p:nvPr>
        </p:nvGraphicFramePr>
        <p:xfrm>
          <a:off x="838200" y="705854"/>
          <a:ext cx="10515600" cy="6152146"/>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3153377458"/>
                    </a:ext>
                  </a:extLst>
                </a:gridCol>
              </a:tblGrid>
              <a:tr h="6152146">
                <a:tc>
                  <a:txBody>
                    <a:bodyPr/>
                    <a:lstStyle/>
                    <a:p>
                      <a:pPr algn="l"/>
                      <a:r>
                        <a:rPr lang="en-US" sz="3600" dirty="0">
                          <a:effectLst/>
                        </a:rPr>
                        <a:t>Physical: </a:t>
                      </a:r>
                      <a:endParaRPr lang="en-KE" sz="3600" dirty="0">
                        <a:effectLst/>
                      </a:endParaRPr>
                    </a:p>
                    <a:p>
                      <a:pPr algn="l"/>
                      <a:r>
                        <a:rPr lang="en-US" sz="3600" dirty="0">
                          <a:effectLst/>
                        </a:rPr>
                        <a:t>Vital signs</a:t>
                      </a:r>
                      <a:endParaRPr lang="en-KE" sz="3600" dirty="0">
                        <a:effectLst/>
                      </a:endParaRPr>
                    </a:p>
                    <a:p>
                      <a:pPr algn="l"/>
                      <a:r>
                        <a:rPr lang="en-US" sz="3600" dirty="0">
                          <a:effectLst/>
                        </a:rPr>
                        <a:t>-Hypotension and tachycardia may be signs of septic shock or sequestration crisis. With the severe anemia that accompanies aplastic crisis, patients may exhibit signs of high-output congestive heart failure (CHF).</a:t>
                      </a:r>
                      <a:endParaRPr lang="en-KE" sz="3600" dirty="0">
                        <a:effectLst/>
                      </a:endParaRPr>
                    </a:p>
                    <a:p>
                      <a:pPr algn="l"/>
                      <a:r>
                        <a:rPr lang="en-US" sz="3600" dirty="0">
                          <a:effectLst/>
                        </a:rPr>
                        <a:t>-Orthostasis suggests hypovolemia.</a:t>
                      </a:r>
                      <a:endParaRPr lang="en-KE" sz="3600" dirty="0">
                        <a:effectLst/>
                      </a:endParaRPr>
                    </a:p>
                    <a:p>
                      <a:pPr algn="l"/>
                      <a:r>
                        <a:rPr lang="en-US" sz="3600" dirty="0">
                          <a:effectLst/>
                        </a:rPr>
                        <a:t>-Tachypnea suggests pneumonia, CHF, or acute chest syndrome. Hypoxia was commonly seen in patients with acute chest syndrome.</a:t>
                      </a:r>
                      <a:endParaRPr lang="en-KE" sz="36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1623588399"/>
                  </a:ext>
                </a:extLst>
              </a:tr>
            </a:tbl>
          </a:graphicData>
        </a:graphic>
      </p:graphicFrame>
    </p:spTree>
    <p:extLst>
      <p:ext uri="{BB962C8B-B14F-4D97-AF65-F5344CB8AC3E}">
        <p14:creationId xmlns:p14="http://schemas.microsoft.com/office/powerpoint/2010/main" val="1128414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B45C2-9B2D-405A-A87B-8D643B81FD17}"/>
              </a:ext>
            </a:extLst>
          </p:cNvPr>
          <p:cNvSpPr>
            <a:spLocks noGrp="1"/>
          </p:cNvSpPr>
          <p:nvPr>
            <p:ph type="title"/>
          </p:nvPr>
        </p:nvSpPr>
        <p:spPr>
          <a:xfrm>
            <a:off x="838200" y="1"/>
            <a:ext cx="10515600" cy="721894"/>
          </a:xfrm>
        </p:spPr>
        <p:txBody>
          <a:bodyPr/>
          <a:lstStyle/>
          <a:p>
            <a:pPr algn="ctr"/>
            <a:r>
              <a:rPr lang="en-US" b="1" dirty="0">
                <a:solidFill>
                  <a:srgbClr val="0070C0"/>
                </a:solidFill>
              </a:rPr>
              <a:t>Clinical Presentation </a:t>
            </a:r>
            <a:r>
              <a:rPr lang="en-US" b="1" dirty="0" err="1">
                <a:solidFill>
                  <a:srgbClr val="0070C0"/>
                </a:solidFill>
              </a:rPr>
              <a:t>Cnt’d</a:t>
            </a:r>
            <a:r>
              <a:rPr lang="en-US" b="1" dirty="0">
                <a:solidFill>
                  <a:srgbClr val="0070C0"/>
                </a:solidFill>
              </a:rPr>
              <a:t>…</a:t>
            </a:r>
            <a:endParaRPr lang="en-KE" dirty="0"/>
          </a:p>
        </p:txBody>
      </p:sp>
      <p:graphicFrame>
        <p:nvGraphicFramePr>
          <p:cNvPr id="4" name="Content Placeholder 3">
            <a:extLst>
              <a:ext uri="{FF2B5EF4-FFF2-40B4-BE49-F238E27FC236}">
                <a16:creationId xmlns:a16="http://schemas.microsoft.com/office/drawing/2014/main" id="{F3ECB758-3E4E-4A91-AF3E-129CEDAD7B63}"/>
              </a:ext>
            </a:extLst>
          </p:cNvPr>
          <p:cNvGraphicFramePr>
            <a:graphicFrameLocks noGrp="1"/>
          </p:cNvGraphicFramePr>
          <p:nvPr>
            <p:ph idx="1"/>
            <p:extLst>
              <p:ext uri="{D42A27DB-BD31-4B8C-83A1-F6EECF244321}">
                <p14:modId xmlns:p14="http://schemas.microsoft.com/office/powerpoint/2010/main" val="1175014347"/>
              </p:ext>
            </p:extLst>
          </p:nvPr>
        </p:nvGraphicFramePr>
        <p:xfrm>
          <a:off x="144379" y="545432"/>
          <a:ext cx="11919284" cy="6516303"/>
        </p:xfrm>
        <a:graphic>
          <a:graphicData uri="http://schemas.openxmlformats.org/drawingml/2006/table">
            <a:tbl>
              <a:tblPr>
                <a:tableStyleId>{5C22544A-7EE6-4342-B048-85BDC9FD1C3A}</a:tableStyleId>
              </a:tblPr>
              <a:tblGrid>
                <a:gridCol w="11919284">
                  <a:extLst>
                    <a:ext uri="{9D8B030D-6E8A-4147-A177-3AD203B41FA5}">
                      <a16:colId xmlns:a16="http://schemas.microsoft.com/office/drawing/2014/main" val="2772345666"/>
                    </a:ext>
                  </a:extLst>
                </a:gridCol>
              </a:tblGrid>
              <a:tr h="6516303">
                <a:tc>
                  <a:txBody>
                    <a:bodyPr/>
                    <a:lstStyle/>
                    <a:p>
                      <a:pPr algn="l"/>
                      <a:r>
                        <a:rPr lang="en-US" sz="3200" dirty="0">
                          <a:effectLst/>
                        </a:rPr>
                        <a:t>-Fever suggests infection in children; however, it is less significant in adults unless it is a high-grade fever.</a:t>
                      </a:r>
                      <a:endParaRPr lang="en-KE" sz="3200" dirty="0">
                        <a:effectLst/>
                      </a:endParaRPr>
                    </a:p>
                    <a:p>
                      <a:pPr algn="l"/>
                      <a:r>
                        <a:rPr lang="en-US" sz="3200" dirty="0">
                          <a:effectLst/>
                        </a:rPr>
                        <a:t>-Examine head and neck to look for meningeal signs or possible source of infection (</a:t>
                      </a:r>
                      <a:r>
                        <a:rPr lang="en-US" sz="3200" dirty="0" err="1">
                          <a:effectLst/>
                        </a:rPr>
                        <a:t>eg</a:t>
                      </a:r>
                      <a:r>
                        <a:rPr lang="en-US" sz="3200" dirty="0">
                          <a:effectLst/>
                        </a:rPr>
                        <a:t>, otitis, sinusitis).</a:t>
                      </a:r>
                      <a:endParaRPr lang="en-KE" sz="3200" dirty="0">
                        <a:effectLst/>
                      </a:endParaRPr>
                    </a:p>
                    <a:p>
                      <a:pPr algn="l"/>
                      <a:r>
                        <a:rPr lang="en-US" sz="3200" dirty="0">
                          <a:effectLst/>
                        </a:rPr>
                        <a:t>-Auscultate the heart to search for signs of congestive heart failure.</a:t>
                      </a:r>
                      <a:endParaRPr lang="en-KE" sz="3200" dirty="0">
                        <a:effectLst/>
                      </a:endParaRPr>
                    </a:p>
                    <a:p>
                      <a:pPr algn="l"/>
                      <a:r>
                        <a:rPr lang="en-US" sz="3200" dirty="0">
                          <a:effectLst/>
                        </a:rPr>
                        <a:t>-Auscultate the lungs to search for signs of pneumonia, CHF, or acute chest syndrome (similar to pulmonary embolism).</a:t>
                      </a:r>
                      <a:endParaRPr lang="en-KE" sz="3200" dirty="0">
                        <a:effectLst/>
                      </a:endParaRPr>
                    </a:p>
                    <a:p>
                      <a:pPr algn="l"/>
                      <a:r>
                        <a:rPr lang="en-US" sz="3200" dirty="0">
                          <a:effectLst/>
                        </a:rPr>
                        <a:t>-Palpate for tenderness (abdomen, extremities, back, chest, and femoral head) and hepatosplenomegaly.</a:t>
                      </a:r>
                      <a:endParaRPr lang="en-KE" sz="3200" dirty="0">
                        <a:effectLst/>
                      </a:endParaRPr>
                    </a:p>
                    <a:p>
                      <a:pPr algn="l"/>
                      <a:r>
                        <a:rPr lang="en-US" sz="3200" dirty="0">
                          <a:effectLst/>
                        </a:rPr>
                        <a:t>-Observe for pallor, icterus, and erythema or edema of the extremities or joints.</a:t>
                      </a:r>
                      <a:endParaRPr lang="en-KE" sz="3200" dirty="0">
                        <a:effectLst/>
                      </a:endParaRPr>
                    </a:p>
                    <a:p>
                      <a:pPr algn="l"/>
                      <a:r>
                        <a:rPr lang="en-US" sz="3200" dirty="0">
                          <a:effectLst/>
                        </a:rPr>
                        <a:t>-Perform neurological examination to search for focal neurological deficits.</a:t>
                      </a:r>
                      <a:endParaRPr lang="en-KE" sz="32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1481424343"/>
                  </a:ext>
                </a:extLst>
              </a:tr>
            </a:tbl>
          </a:graphicData>
        </a:graphic>
      </p:graphicFrame>
    </p:spTree>
    <p:extLst>
      <p:ext uri="{BB962C8B-B14F-4D97-AF65-F5344CB8AC3E}">
        <p14:creationId xmlns:p14="http://schemas.microsoft.com/office/powerpoint/2010/main" val="1670204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930A0-2A53-4D29-9134-8C1ED8EEDE2C}"/>
              </a:ext>
            </a:extLst>
          </p:cNvPr>
          <p:cNvSpPr>
            <a:spLocks noGrp="1"/>
          </p:cNvSpPr>
          <p:nvPr>
            <p:ph type="title"/>
          </p:nvPr>
        </p:nvSpPr>
        <p:spPr/>
        <p:txBody>
          <a:bodyPr>
            <a:normAutofit/>
          </a:bodyPr>
          <a:lstStyle/>
          <a:p>
            <a:pPr algn="ctr"/>
            <a:r>
              <a:rPr lang="en-US" sz="4800" b="1" dirty="0">
                <a:solidFill>
                  <a:srgbClr val="0000FF"/>
                </a:solidFill>
                <a:effectLst/>
                <a:latin typeface="Agency FB" panose="020B0503020202020204" pitchFamily="34" charset="0"/>
                <a:ea typeface="Times New Roman" panose="02020603050405020304" pitchFamily="18" charset="0"/>
                <a:cs typeface="Arial" panose="020B0604020202020204" pitchFamily="34" charset="0"/>
              </a:rPr>
              <a:t>Definition</a:t>
            </a:r>
            <a:endParaRPr lang="en-KE" sz="4800" dirty="0"/>
          </a:p>
        </p:txBody>
      </p:sp>
      <p:sp>
        <p:nvSpPr>
          <p:cNvPr id="3" name="Content Placeholder 2">
            <a:extLst>
              <a:ext uri="{FF2B5EF4-FFF2-40B4-BE49-F238E27FC236}">
                <a16:creationId xmlns:a16="http://schemas.microsoft.com/office/drawing/2014/main" id="{BA845718-26C0-4E01-AAA4-AADDD8F8FA7C}"/>
              </a:ext>
            </a:extLst>
          </p:cNvPr>
          <p:cNvSpPr>
            <a:spLocks noGrp="1"/>
          </p:cNvSpPr>
          <p:nvPr>
            <p:ph idx="1"/>
          </p:nvPr>
        </p:nvSpPr>
        <p:spPr/>
        <p:txBody>
          <a:bodyPr>
            <a:normAutofit/>
          </a:bodyPr>
          <a:lstStyle/>
          <a:p>
            <a:r>
              <a:rPr lang="en-US" sz="4800" dirty="0">
                <a:solidFill>
                  <a:srgbClr val="000000"/>
                </a:solidFill>
                <a:effectLst/>
                <a:latin typeface="Agency FB" panose="020B0503020202020204" pitchFamily="34" charset="0"/>
                <a:ea typeface="Times New Roman" panose="02020603050405020304" pitchFamily="18" charset="0"/>
                <a:cs typeface="Arial" panose="020B0604020202020204" pitchFamily="34" charset="0"/>
              </a:rPr>
              <a:t>Sickle cell disease (SCD) is the collective designation of a group of disorders characterized by the </a:t>
            </a:r>
            <a:r>
              <a:rPr lang="en-US" sz="4800" dirty="0">
                <a:effectLst/>
                <a:latin typeface="Agency FB" panose="020B0503020202020204" pitchFamily="34" charset="0"/>
                <a:ea typeface="Times New Roman" panose="02020603050405020304" pitchFamily="18" charset="0"/>
              </a:rPr>
              <a:t>presence of </a:t>
            </a:r>
            <a:r>
              <a:rPr lang="en-US" sz="4800" dirty="0">
                <a:effectLst/>
                <a:latin typeface="Agency FB" panose="020B0503020202020204" pitchFamily="34" charset="0"/>
                <a:ea typeface="Times New Roman" panose="02020603050405020304" pitchFamily="18" charset="0"/>
                <a:cs typeface="Symbol" panose="05050102010706020507" pitchFamily="18" charset="2"/>
              </a:rPr>
              <a:t>&gt;</a:t>
            </a:r>
            <a:r>
              <a:rPr lang="en-US" sz="4800" dirty="0">
                <a:effectLst/>
                <a:latin typeface="Agency FB" panose="020B0503020202020204" pitchFamily="34" charset="0"/>
                <a:ea typeface="Times New Roman" panose="02020603050405020304" pitchFamily="18" charset="0"/>
              </a:rPr>
              <a:t>50</a:t>
            </a:r>
            <a:r>
              <a:rPr lang="en-US" sz="4800" dirty="0">
                <a:effectLst/>
                <a:latin typeface="Agency FB" panose="020B0503020202020204" pitchFamily="34" charset="0"/>
                <a:ea typeface="Times New Roman" panose="02020603050405020304" pitchFamily="18" charset="0"/>
                <a:cs typeface="Symbol" panose="05050102010706020507" pitchFamily="18" charset="2"/>
              </a:rPr>
              <a:t>%</a:t>
            </a:r>
            <a:r>
              <a:rPr lang="en-US" sz="4800" dirty="0">
                <a:effectLst/>
                <a:latin typeface="Agency FB" panose="020B0503020202020204" pitchFamily="34" charset="0"/>
                <a:ea typeface="Times New Roman" panose="02020603050405020304" pitchFamily="18" charset="0"/>
              </a:rPr>
              <a:t> sickle hemoglobin (</a:t>
            </a:r>
            <a:r>
              <a:rPr lang="en-US" sz="4800" dirty="0" err="1">
                <a:effectLst/>
                <a:latin typeface="Agency FB" panose="020B0503020202020204" pitchFamily="34" charset="0"/>
                <a:ea typeface="Times New Roman" panose="02020603050405020304" pitchFamily="18" charset="0"/>
              </a:rPr>
              <a:t>HbS</a:t>
            </a:r>
            <a:r>
              <a:rPr lang="en-US" sz="4800" dirty="0">
                <a:effectLst/>
                <a:latin typeface="Agency FB" panose="020B0503020202020204" pitchFamily="34" charset="0"/>
                <a:ea typeface="Times New Roman" panose="02020603050405020304" pitchFamily="18" charset="0"/>
              </a:rPr>
              <a:t>) in the red cell and varying degrees of hemolytic anemia.</a:t>
            </a:r>
            <a:endParaRPr lang="en-KE" sz="4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00571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922E7-38BF-4CB9-B70A-C2277C098D8A}"/>
              </a:ext>
            </a:extLst>
          </p:cNvPr>
          <p:cNvSpPr>
            <a:spLocks noGrp="1"/>
          </p:cNvSpPr>
          <p:nvPr>
            <p:ph type="title"/>
          </p:nvPr>
        </p:nvSpPr>
        <p:spPr>
          <a:xfrm>
            <a:off x="838200" y="1"/>
            <a:ext cx="10515600" cy="657725"/>
          </a:xfrm>
        </p:spPr>
        <p:txBody>
          <a:bodyPr>
            <a:normAutofit fontScale="90000"/>
          </a:bodyPr>
          <a:lstStyle/>
          <a:p>
            <a:pPr algn="ctr"/>
            <a:r>
              <a:rPr lang="en-US" b="1" dirty="0">
                <a:solidFill>
                  <a:srgbClr val="0070C0"/>
                </a:solidFill>
              </a:rPr>
              <a:t>Clinical Presentation </a:t>
            </a:r>
            <a:r>
              <a:rPr lang="en-US" b="1" dirty="0" err="1">
                <a:solidFill>
                  <a:srgbClr val="0070C0"/>
                </a:solidFill>
              </a:rPr>
              <a:t>Cnt’d</a:t>
            </a:r>
            <a:r>
              <a:rPr lang="en-US" b="1" dirty="0">
                <a:solidFill>
                  <a:srgbClr val="0070C0"/>
                </a:solidFill>
              </a:rPr>
              <a:t>…</a:t>
            </a:r>
            <a:endParaRPr lang="en-KE" dirty="0"/>
          </a:p>
        </p:txBody>
      </p:sp>
      <p:graphicFrame>
        <p:nvGraphicFramePr>
          <p:cNvPr id="4" name="Content Placeholder 3">
            <a:extLst>
              <a:ext uri="{FF2B5EF4-FFF2-40B4-BE49-F238E27FC236}">
                <a16:creationId xmlns:a16="http://schemas.microsoft.com/office/drawing/2014/main" id="{99E31E0F-E718-443F-9F79-8B8813A3CC51}"/>
              </a:ext>
            </a:extLst>
          </p:cNvPr>
          <p:cNvGraphicFramePr>
            <a:graphicFrameLocks noGrp="1"/>
          </p:cNvGraphicFramePr>
          <p:nvPr>
            <p:ph idx="1"/>
            <p:extLst>
              <p:ext uri="{D42A27DB-BD31-4B8C-83A1-F6EECF244321}">
                <p14:modId xmlns:p14="http://schemas.microsoft.com/office/powerpoint/2010/main" val="2955639702"/>
              </p:ext>
            </p:extLst>
          </p:nvPr>
        </p:nvGraphicFramePr>
        <p:xfrm>
          <a:off x="838200" y="529389"/>
          <a:ext cx="10515600" cy="7157988"/>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1673335984"/>
                    </a:ext>
                  </a:extLst>
                </a:gridCol>
              </a:tblGrid>
              <a:tr h="7157988">
                <a:tc>
                  <a:txBody>
                    <a:bodyPr/>
                    <a:lstStyle/>
                    <a:p>
                      <a:pPr algn="l"/>
                      <a:r>
                        <a:rPr lang="en-US" sz="3200" dirty="0">
                          <a:effectLst/>
                        </a:rPr>
                        <a:t>Causes: </a:t>
                      </a:r>
                      <a:endParaRPr lang="en-KE" sz="3200" dirty="0">
                        <a:effectLst/>
                      </a:endParaRPr>
                    </a:p>
                    <a:p>
                      <a:pPr algn="l"/>
                      <a:r>
                        <a:rPr lang="en-US" sz="3200" dirty="0" err="1">
                          <a:effectLst/>
                        </a:rPr>
                        <a:t>Vasoocclusive</a:t>
                      </a:r>
                      <a:r>
                        <a:rPr lang="en-US" sz="3200" dirty="0">
                          <a:effectLst/>
                        </a:rPr>
                        <a:t> crises often are precipitated by the following:</a:t>
                      </a:r>
                      <a:endParaRPr lang="en-KE" sz="3200" dirty="0">
                        <a:effectLst/>
                      </a:endParaRPr>
                    </a:p>
                    <a:p>
                      <a:pPr marL="342900" lvl="0" indent="-342900" algn="l">
                        <a:buFont typeface="Wingdings" panose="05000000000000000000" pitchFamily="2" charset="2"/>
                        <a:buChar char=""/>
                        <a:tabLst>
                          <a:tab pos="457200" algn="l"/>
                        </a:tabLst>
                      </a:pPr>
                      <a:r>
                        <a:rPr lang="en-US" sz="3200" dirty="0">
                          <a:effectLst/>
                        </a:rPr>
                        <a:t>Cold weather (due to vasospasm)</a:t>
                      </a:r>
                      <a:endParaRPr lang="en-KE" sz="3200" dirty="0">
                        <a:effectLst/>
                      </a:endParaRPr>
                    </a:p>
                    <a:p>
                      <a:pPr marL="342900" lvl="0" indent="-342900" algn="l">
                        <a:buFont typeface="Wingdings" panose="05000000000000000000" pitchFamily="2" charset="2"/>
                        <a:buChar char=""/>
                        <a:tabLst>
                          <a:tab pos="457200" algn="l"/>
                        </a:tabLst>
                      </a:pPr>
                      <a:r>
                        <a:rPr lang="en-US" sz="3200" dirty="0">
                          <a:effectLst/>
                        </a:rPr>
                        <a:t>Hypoxia (flying in unpressurized aircraft)</a:t>
                      </a:r>
                      <a:endParaRPr lang="en-KE" sz="3200" dirty="0">
                        <a:effectLst/>
                      </a:endParaRPr>
                    </a:p>
                    <a:p>
                      <a:pPr marL="342900" lvl="0" indent="-342900" algn="l">
                        <a:buFont typeface="Wingdings" panose="05000000000000000000" pitchFamily="2" charset="2"/>
                        <a:buChar char=""/>
                        <a:tabLst>
                          <a:tab pos="457200" algn="l"/>
                        </a:tabLst>
                      </a:pPr>
                      <a:r>
                        <a:rPr lang="en-US" sz="3200" dirty="0">
                          <a:effectLst/>
                        </a:rPr>
                        <a:t>Infection</a:t>
                      </a:r>
                      <a:endParaRPr lang="en-KE" sz="3200" dirty="0">
                        <a:effectLst/>
                      </a:endParaRPr>
                    </a:p>
                    <a:p>
                      <a:pPr marL="342900" lvl="0" indent="-342900" algn="l">
                        <a:buFont typeface="Wingdings" panose="05000000000000000000" pitchFamily="2" charset="2"/>
                        <a:buChar char=""/>
                        <a:tabLst>
                          <a:tab pos="457200" algn="l"/>
                        </a:tabLst>
                      </a:pPr>
                      <a:r>
                        <a:rPr lang="en-US" sz="3200" dirty="0">
                          <a:effectLst/>
                        </a:rPr>
                        <a:t>Dehydration (especially from exertion or during warm weather)</a:t>
                      </a:r>
                      <a:endParaRPr lang="en-KE" sz="3200" dirty="0">
                        <a:effectLst/>
                      </a:endParaRPr>
                    </a:p>
                    <a:p>
                      <a:pPr marL="342900" lvl="0" indent="-342900" algn="l">
                        <a:buFont typeface="Wingdings" panose="05000000000000000000" pitchFamily="2" charset="2"/>
                        <a:buChar char=""/>
                        <a:tabLst>
                          <a:tab pos="457200" algn="l"/>
                        </a:tabLst>
                      </a:pPr>
                      <a:r>
                        <a:rPr lang="en-US" sz="3200" dirty="0">
                          <a:effectLst/>
                        </a:rPr>
                        <a:t>Acidosis</a:t>
                      </a:r>
                      <a:endParaRPr lang="en-KE" sz="3200" dirty="0">
                        <a:effectLst/>
                      </a:endParaRPr>
                    </a:p>
                    <a:p>
                      <a:pPr marL="342900" lvl="0" indent="-342900" algn="l">
                        <a:buFont typeface="Wingdings" panose="05000000000000000000" pitchFamily="2" charset="2"/>
                        <a:buChar char=""/>
                        <a:tabLst>
                          <a:tab pos="457200" algn="l"/>
                        </a:tabLst>
                      </a:pPr>
                      <a:r>
                        <a:rPr lang="en-US" sz="3200" dirty="0">
                          <a:effectLst/>
                        </a:rPr>
                        <a:t>Alcohol intoxication</a:t>
                      </a:r>
                      <a:endParaRPr lang="en-KE" sz="3200" dirty="0">
                        <a:effectLst/>
                      </a:endParaRPr>
                    </a:p>
                    <a:p>
                      <a:pPr marL="342900" lvl="0" indent="-342900" algn="l">
                        <a:buFont typeface="Wingdings" panose="05000000000000000000" pitchFamily="2" charset="2"/>
                        <a:buChar char=""/>
                        <a:tabLst>
                          <a:tab pos="457200" algn="l"/>
                        </a:tabLst>
                      </a:pPr>
                      <a:r>
                        <a:rPr lang="en-US" sz="3200" dirty="0">
                          <a:effectLst/>
                        </a:rPr>
                        <a:t>Emotional stress</a:t>
                      </a:r>
                      <a:endParaRPr lang="en-KE" sz="3200" dirty="0">
                        <a:effectLst/>
                      </a:endParaRPr>
                    </a:p>
                    <a:p>
                      <a:pPr marL="342900" lvl="0" indent="-342900" algn="l">
                        <a:buFont typeface="Wingdings" panose="05000000000000000000" pitchFamily="2" charset="2"/>
                        <a:buChar char=""/>
                        <a:tabLst>
                          <a:tab pos="457200" algn="l"/>
                        </a:tabLst>
                      </a:pPr>
                      <a:r>
                        <a:rPr lang="en-US" sz="3200" dirty="0">
                          <a:effectLst/>
                        </a:rPr>
                        <a:t>Pregnancy</a:t>
                      </a:r>
                      <a:endParaRPr lang="en-KE" sz="3200" dirty="0">
                        <a:effectLst/>
                      </a:endParaRPr>
                    </a:p>
                    <a:p>
                      <a:pPr marL="342900" lvl="0" indent="-342900" algn="l">
                        <a:buFont typeface="Wingdings" panose="05000000000000000000" pitchFamily="2" charset="2"/>
                        <a:buChar char=""/>
                        <a:tabLst>
                          <a:tab pos="457200" algn="l"/>
                        </a:tabLst>
                      </a:pPr>
                      <a:r>
                        <a:rPr lang="en-US" sz="3200" dirty="0">
                          <a:effectLst/>
                        </a:rPr>
                        <a:t>Exertional stress, particularly when compounded with heat and hypovolemia.</a:t>
                      </a:r>
                      <a:endParaRPr lang="en-KE" sz="32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2508621919"/>
                  </a:ext>
                </a:extLst>
              </a:tr>
            </a:tbl>
          </a:graphicData>
        </a:graphic>
      </p:graphicFrame>
    </p:spTree>
    <p:extLst>
      <p:ext uri="{BB962C8B-B14F-4D97-AF65-F5344CB8AC3E}">
        <p14:creationId xmlns:p14="http://schemas.microsoft.com/office/powerpoint/2010/main" val="3793232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4A6A3-558A-4ADC-B953-DFB531E0086B}"/>
              </a:ext>
            </a:extLst>
          </p:cNvPr>
          <p:cNvSpPr>
            <a:spLocks noGrp="1"/>
          </p:cNvSpPr>
          <p:nvPr>
            <p:ph type="title"/>
          </p:nvPr>
        </p:nvSpPr>
        <p:spPr/>
        <p:txBody>
          <a:bodyPr/>
          <a:lstStyle/>
          <a:p>
            <a:pPr algn="ctr"/>
            <a:r>
              <a:rPr lang="en-US" b="1" dirty="0">
                <a:solidFill>
                  <a:srgbClr val="0070C0"/>
                </a:solidFill>
              </a:rPr>
              <a:t>Clinical Presentation </a:t>
            </a:r>
            <a:r>
              <a:rPr lang="en-US" b="1" dirty="0" err="1">
                <a:solidFill>
                  <a:srgbClr val="0070C0"/>
                </a:solidFill>
              </a:rPr>
              <a:t>Cnt’d</a:t>
            </a:r>
            <a:r>
              <a:rPr lang="en-US" b="1" dirty="0">
                <a:solidFill>
                  <a:srgbClr val="0070C0"/>
                </a:solidFill>
              </a:rPr>
              <a:t>…</a:t>
            </a:r>
            <a:endParaRPr lang="en-KE" dirty="0"/>
          </a:p>
        </p:txBody>
      </p:sp>
      <p:graphicFrame>
        <p:nvGraphicFramePr>
          <p:cNvPr id="4" name="Content Placeholder 3">
            <a:extLst>
              <a:ext uri="{FF2B5EF4-FFF2-40B4-BE49-F238E27FC236}">
                <a16:creationId xmlns:a16="http://schemas.microsoft.com/office/drawing/2014/main" id="{D31EE433-A5C5-4955-BE0B-E0654103CC5C}"/>
              </a:ext>
            </a:extLst>
          </p:cNvPr>
          <p:cNvGraphicFramePr>
            <a:graphicFrameLocks noGrp="1"/>
          </p:cNvGraphicFramePr>
          <p:nvPr>
            <p:ph idx="1"/>
            <p:extLst>
              <p:ext uri="{D42A27DB-BD31-4B8C-83A1-F6EECF244321}">
                <p14:modId xmlns:p14="http://schemas.microsoft.com/office/powerpoint/2010/main" val="2970895858"/>
              </p:ext>
            </p:extLst>
          </p:nvPr>
        </p:nvGraphicFramePr>
        <p:xfrm>
          <a:off x="838200" y="1379621"/>
          <a:ext cx="10515600" cy="5478379"/>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3022308628"/>
                    </a:ext>
                  </a:extLst>
                </a:gridCol>
              </a:tblGrid>
              <a:tr h="5478379">
                <a:tc>
                  <a:txBody>
                    <a:bodyPr/>
                    <a:lstStyle/>
                    <a:p>
                      <a:pPr algn="l"/>
                      <a:r>
                        <a:rPr lang="en-US" sz="4000" dirty="0">
                          <a:effectLst/>
                        </a:rPr>
                        <a:t>Aplastic crises often are preceded by the following:</a:t>
                      </a:r>
                      <a:endParaRPr lang="en-KE" sz="4000" dirty="0">
                        <a:effectLst/>
                      </a:endParaRPr>
                    </a:p>
                    <a:p>
                      <a:pPr marL="342900" lvl="0" indent="-342900" algn="l">
                        <a:buFont typeface="Wingdings" panose="05000000000000000000" pitchFamily="2" charset="2"/>
                        <a:buChar char=""/>
                        <a:tabLst>
                          <a:tab pos="457200" algn="l"/>
                        </a:tabLst>
                      </a:pPr>
                      <a:r>
                        <a:rPr lang="en-US" sz="4000" dirty="0">
                          <a:effectLst/>
                        </a:rPr>
                        <a:t>Infection with Parvovirus B19</a:t>
                      </a:r>
                      <a:endParaRPr lang="en-KE" sz="4000" dirty="0">
                        <a:effectLst/>
                      </a:endParaRPr>
                    </a:p>
                    <a:p>
                      <a:pPr marL="342900" lvl="0" indent="-342900" algn="l">
                        <a:buFont typeface="Wingdings" panose="05000000000000000000" pitchFamily="2" charset="2"/>
                        <a:buChar char=""/>
                        <a:tabLst>
                          <a:tab pos="457200" algn="l"/>
                        </a:tabLst>
                      </a:pPr>
                      <a:r>
                        <a:rPr lang="en-US" sz="4000" dirty="0">
                          <a:effectLst/>
                        </a:rPr>
                        <a:t>Folic acid deficiency</a:t>
                      </a:r>
                      <a:endParaRPr lang="en-KE" sz="4000" dirty="0">
                        <a:effectLst/>
                      </a:endParaRPr>
                    </a:p>
                    <a:p>
                      <a:pPr marL="342900" lvl="0" indent="-342900" algn="l">
                        <a:buFont typeface="Wingdings" panose="05000000000000000000" pitchFamily="2" charset="2"/>
                        <a:buChar char=""/>
                        <a:tabLst>
                          <a:tab pos="457200" algn="l"/>
                        </a:tabLst>
                      </a:pPr>
                      <a:r>
                        <a:rPr lang="en-US" sz="4000" dirty="0">
                          <a:effectLst/>
                        </a:rPr>
                        <a:t>Ingestion of bone marrow toxins (</a:t>
                      </a:r>
                      <a:r>
                        <a:rPr lang="en-US" sz="4000" dirty="0" err="1">
                          <a:effectLst/>
                        </a:rPr>
                        <a:t>eg</a:t>
                      </a:r>
                      <a:r>
                        <a:rPr lang="en-US" sz="4000" dirty="0">
                          <a:effectLst/>
                        </a:rPr>
                        <a:t>, phenylbutazone)</a:t>
                      </a:r>
                      <a:endParaRPr lang="en-KE" sz="4000" dirty="0">
                        <a:effectLst/>
                      </a:endParaRPr>
                    </a:p>
                    <a:p>
                      <a:pPr algn="l"/>
                      <a:r>
                        <a:rPr lang="en-US" sz="4000" dirty="0">
                          <a:effectLst/>
                        </a:rPr>
                        <a:t>Acute chest syndrome has been linked to fat embolism and infections</a:t>
                      </a:r>
                      <a:endParaRPr lang="en-KE" sz="40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1211962670"/>
                  </a:ext>
                </a:extLst>
              </a:tr>
            </a:tbl>
          </a:graphicData>
        </a:graphic>
      </p:graphicFrame>
    </p:spTree>
    <p:extLst>
      <p:ext uri="{BB962C8B-B14F-4D97-AF65-F5344CB8AC3E}">
        <p14:creationId xmlns:p14="http://schemas.microsoft.com/office/powerpoint/2010/main" val="3921365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10BB8-883B-450D-8417-B2CF969A73FA}"/>
              </a:ext>
            </a:extLst>
          </p:cNvPr>
          <p:cNvSpPr>
            <a:spLocks noGrp="1"/>
          </p:cNvSpPr>
          <p:nvPr>
            <p:ph type="title"/>
          </p:nvPr>
        </p:nvSpPr>
        <p:spPr>
          <a:xfrm>
            <a:off x="838200" y="1"/>
            <a:ext cx="10515600" cy="681036"/>
          </a:xfrm>
        </p:spPr>
        <p:txBody>
          <a:bodyPr/>
          <a:lstStyle/>
          <a:p>
            <a:pPr algn="ctr"/>
            <a:r>
              <a:rPr lang="en-US" sz="1800" b="1" dirty="0">
                <a:solidFill>
                  <a:srgbClr val="000000"/>
                </a:solidFill>
                <a:effectLst/>
                <a:latin typeface="Arial" panose="020B0604020202020204" pitchFamily="34" charset="0"/>
                <a:ea typeface="Times New Roman" panose="02020603050405020304" pitchFamily="18" charset="0"/>
              </a:rPr>
              <a:t> </a:t>
            </a:r>
            <a:r>
              <a:rPr lang="en-US" sz="4000" b="1" dirty="0">
                <a:solidFill>
                  <a:srgbClr val="0070C0"/>
                </a:solidFill>
                <a:effectLst/>
                <a:latin typeface="Times New Roman" panose="02020603050405020304" pitchFamily="18" charset="0"/>
                <a:ea typeface="Times New Roman" panose="02020603050405020304" pitchFamily="18" charset="0"/>
              </a:rPr>
              <a:t>Lab Studies: </a:t>
            </a:r>
            <a:endParaRPr lang="en-KE" sz="4000" dirty="0">
              <a:solidFill>
                <a:srgbClr val="0070C0"/>
              </a:solidFill>
            </a:endParaRPr>
          </a:p>
        </p:txBody>
      </p:sp>
      <p:sp>
        <p:nvSpPr>
          <p:cNvPr id="3" name="Content Placeholder 2">
            <a:extLst>
              <a:ext uri="{FF2B5EF4-FFF2-40B4-BE49-F238E27FC236}">
                <a16:creationId xmlns:a16="http://schemas.microsoft.com/office/drawing/2014/main" id="{D8BA20CA-7D2A-4C66-B52C-571547E1181A}"/>
              </a:ext>
            </a:extLst>
          </p:cNvPr>
          <p:cNvSpPr>
            <a:spLocks noGrp="1"/>
          </p:cNvSpPr>
          <p:nvPr>
            <p:ph idx="1"/>
          </p:nvPr>
        </p:nvSpPr>
        <p:spPr>
          <a:xfrm>
            <a:off x="838200" y="433136"/>
            <a:ext cx="10515600" cy="6424863"/>
          </a:xfrm>
        </p:spPr>
        <p:txBody>
          <a:bodyPr>
            <a:noAutofit/>
          </a:bodyPr>
          <a:lstStyle/>
          <a:p>
            <a:pPr marL="0" indent="0">
              <a:buNone/>
            </a:pPr>
            <a:r>
              <a:rPr lang="en-US" sz="3200" b="1" dirty="0">
                <a:solidFill>
                  <a:srgbClr val="000000"/>
                </a:solidFill>
                <a:effectLst/>
                <a:latin typeface="Times New Roman" panose="02020603050405020304" pitchFamily="18" charset="0"/>
                <a:ea typeface="Times New Roman" panose="02020603050405020304" pitchFamily="18" charset="0"/>
              </a:rPr>
              <a:t>1.</a:t>
            </a:r>
            <a:r>
              <a:rPr lang="en-US" sz="3200" dirty="0">
                <a:solidFill>
                  <a:srgbClr val="000000"/>
                </a:solidFill>
                <a:effectLst/>
                <a:latin typeface="Times New Roman" panose="02020603050405020304" pitchFamily="18" charset="0"/>
                <a:ea typeface="Times New Roman" panose="02020603050405020304" pitchFamily="18" charset="0"/>
              </a:rPr>
              <a:t>FHG</a:t>
            </a:r>
            <a:endParaRPr lang="en-KE" sz="3200" dirty="0">
              <a:solidFill>
                <a:srgbClr val="000000"/>
              </a:solidFill>
              <a:effectLst/>
              <a:latin typeface="Arial" panose="020B0604020202020204" pitchFamily="34" charset="0"/>
              <a:ea typeface="Times New Roman" panose="02020603050405020304" pitchFamily="18" charset="0"/>
            </a:endParaRPr>
          </a:p>
          <a:p>
            <a:pPr marL="0" indent="0">
              <a:buNone/>
            </a:pPr>
            <a:r>
              <a:rPr lang="en-US" sz="3200" dirty="0">
                <a:solidFill>
                  <a:srgbClr val="000000"/>
                </a:solidFill>
                <a:effectLst/>
                <a:latin typeface="Times New Roman" panose="02020603050405020304" pitchFamily="18" charset="0"/>
                <a:ea typeface="Times New Roman" panose="02020603050405020304" pitchFamily="18" charset="0"/>
              </a:rPr>
              <a:t> -Anemia –drop of more than 2 g/dL) from baseline is indication for transfusion.</a:t>
            </a:r>
            <a:endParaRPr lang="en-KE" sz="3200" dirty="0">
              <a:solidFill>
                <a:srgbClr val="000000"/>
              </a:solidFill>
              <a:effectLst/>
              <a:latin typeface="Arial" panose="020B0604020202020204" pitchFamily="34" charset="0"/>
              <a:ea typeface="Times New Roman" panose="02020603050405020304" pitchFamily="18" charset="0"/>
            </a:endParaRPr>
          </a:p>
          <a:p>
            <a:r>
              <a:rPr lang="en-US" sz="3200" dirty="0">
                <a:solidFill>
                  <a:srgbClr val="000000"/>
                </a:solidFill>
                <a:effectLst/>
                <a:latin typeface="Times New Roman" panose="02020603050405020304" pitchFamily="18" charset="0"/>
                <a:ea typeface="Times New Roman" panose="02020603050405020304" pitchFamily="18" charset="0"/>
              </a:rPr>
              <a:t>Low reticulocyte count-Aplastic crisis</a:t>
            </a:r>
            <a:endParaRPr lang="en-KE" sz="3200" dirty="0">
              <a:solidFill>
                <a:srgbClr val="000000"/>
              </a:solidFill>
              <a:effectLst/>
              <a:latin typeface="Arial" panose="020B0604020202020204" pitchFamily="34" charset="0"/>
              <a:ea typeface="Times New Roman" panose="02020603050405020304" pitchFamily="18" charset="0"/>
            </a:endParaRPr>
          </a:p>
          <a:p>
            <a:r>
              <a:rPr lang="en-US" sz="3200" dirty="0">
                <a:solidFill>
                  <a:srgbClr val="000000"/>
                </a:solidFill>
                <a:effectLst/>
                <a:latin typeface="Times New Roman" panose="02020603050405020304" pitchFamily="18" charset="0"/>
                <a:ea typeface="Times New Roman" panose="02020603050405020304" pitchFamily="18" charset="0"/>
              </a:rPr>
              <a:t>High-hemolytic crisis</a:t>
            </a:r>
            <a:endParaRPr lang="en-KE" sz="3200" dirty="0">
              <a:solidFill>
                <a:srgbClr val="000000"/>
              </a:solidFill>
              <a:effectLst/>
              <a:latin typeface="Arial" panose="020B0604020202020204" pitchFamily="34" charset="0"/>
              <a:ea typeface="Times New Roman" panose="02020603050405020304" pitchFamily="18" charset="0"/>
            </a:endParaRPr>
          </a:p>
          <a:p>
            <a:pPr marL="0" indent="0">
              <a:buNone/>
            </a:pPr>
            <a:r>
              <a:rPr lang="en-US" sz="3200" dirty="0">
                <a:solidFill>
                  <a:srgbClr val="000000"/>
                </a:solidFill>
                <a:effectLst/>
                <a:latin typeface="Arial" panose="020B0604020202020204" pitchFamily="34" charset="0"/>
                <a:ea typeface="Times New Roman" panose="02020603050405020304" pitchFamily="18" charset="0"/>
              </a:rPr>
              <a:t>-</a:t>
            </a:r>
            <a:r>
              <a:rPr lang="en-US" sz="3200" dirty="0">
                <a:solidFill>
                  <a:srgbClr val="000000"/>
                </a:solidFill>
                <a:effectLst/>
                <a:latin typeface="Times New Roman" panose="02020603050405020304" pitchFamily="18" charset="0"/>
                <a:ea typeface="Times New Roman" panose="02020603050405020304" pitchFamily="18" charset="0"/>
              </a:rPr>
              <a:t>Leukocytosis is expected in all patients with sickle cell anemia. Major elevation in the WBC count (</a:t>
            </a:r>
            <a:r>
              <a:rPr lang="en-US" sz="3200" dirty="0" err="1">
                <a:solidFill>
                  <a:srgbClr val="000000"/>
                </a:solidFill>
                <a:effectLst/>
                <a:latin typeface="Times New Roman" panose="02020603050405020304" pitchFamily="18" charset="0"/>
                <a:ea typeface="Times New Roman" panose="02020603050405020304" pitchFamily="18" charset="0"/>
              </a:rPr>
              <a:t>ie</a:t>
            </a:r>
            <a:r>
              <a:rPr lang="en-US" sz="3200" dirty="0">
                <a:solidFill>
                  <a:srgbClr val="000000"/>
                </a:solidFill>
                <a:effectLst/>
                <a:latin typeface="Times New Roman" panose="02020603050405020304" pitchFamily="18" charset="0"/>
                <a:ea typeface="Times New Roman" panose="02020603050405020304" pitchFamily="18" charset="0"/>
              </a:rPr>
              <a:t>, &gt;20,000 per mm</a:t>
            </a:r>
            <a:r>
              <a:rPr lang="en-US" sz="3200" baseline="30000" dirty="0">
                <a:solidFill>
                  <a:srgbClr val="000000"/>
                </a:solidFill>
                <a:effectLst/>
                <a:latin typeface="Times New Roman" panose="02020603050405020304" pitchFamily="18" charset="0"/>
                <a:ea typeface="Times New Roman" panose="02020603050405020304" pitchFamily="18" charset="0"/>
              </a:rPr>
              <a:t>3</a:t>
            </a:r>
            <a:r>
              <a:rPr lang="en-US" sz="3200" dirty="0">
                <a:solidFill>
                  <a:srgbClr val="000000"/>
                </a:solidFill>
                <a:effectLst/>
                <a:latin typeface="Times New Roman" panose="02020603050405020304" pitchFamily="18" charset="0"/>
                <a:ea typeface="Times New Roman" panose="02020603050405020304" pitchFamily="18" charset="0"/>
              </a:rPr>
              <a:t>) raises suspicion for infection.</a:t>
            </a:r>
            <a:endParaRPr lang="en-KE" sz="3200" dirty="0">
              <a:solidFill>
                <a:srgbClr val="000000"/>
              </a:solidFill>
              <a:effectLst/>
              <a:latin typeface="Arial" panose="020B0604020202020204" pitchFamily="34" charset="0"/>
              <a:ea typeface="Times New Roman" panose="02020603050405020304" pitchFamily="18" charset="0"/>
            </a:endParaRPr>
          </a:p>
          <a:p>
            <a:pPr marL="0" indent="0">
              <a:buNone/>
            </a:pPr>
            <a:r>
              <a:rPr lang="en-US" sz="3200" dirty="0">
                <a:solidFill>
                  <a:srgbClr val="000000"/>
                </a:solidFill>
                <a:effectLst/>
                <a:latin typeface="Arial" panose="020B0604020202020204" pitchFamily="34" charset="0"/>
                <a:ea typeface="Times New Roman" panose="02020603050405020304" pitchFamily="18" charset="0"/>
              </a:rPr>
              <a:t>-</a:t>
            </a:r>
            <a:r>
              <a:rPr lang="en-US" sz="3200" dirty="0">
                <a:solidFill>
                  <a:srgbClr val="000000"/>
                </a:solidFill>
                <a:effectLst/>
                <a:latin typeface="Times New Roman" panose="02020603050405020304" pitchFamily="18" charset="0"/>
                <a:ea typeface="Times New Roman" panose="02020603050405020304" pitchFamily="18" charset="0"/>
              </a:rPr>
              <a:t>The platelet count is often elevated.</a:t>
            </a:r>
            <a:endParaRPr lang="en-KE" sz="3200" dirty="0">
              <a:solidFill>
                <a:srgbClr val="000000"/>
              </a:solidFill>
              <a:effectLst/>
              <a:latin typeface="Arial" panose="020B0604020202020204" pitchFamily="34" charset="0"/>
              <a:ea typeface="Times New Roman" panose="02020603050405020304" pitchFamily="18" charset="0"/>
            </a:endParaRPr>
          </a:p>
          <a:p>
            <a:pPr marL="0" indent="0">
              <a:buNone/>
            </a:pPr>
            <a:r>
              <a:rPr lang="en-US" sz="3200" dirty="0">
                <a:solidFill>
                  <a:srgbClr val="000000"/>
                </a:solidFill>
                <a:effectLst/>
                <a:latin typeface="Arial" panose="020B0604020202020204" pitchFamily="34" charset="0"/>
                <a:ea typeface="Times New Roman" panose="02020603050405020304" pitchFamily="18" charset="0"/>
              </a:rPr>
              <a:t>2</a:t>
            </a:r>
            <a:r>
              <a:rPr lang="en-US" sz="3200" dirty="0">
                <a:solidFill>
                  <a:srgbClr val="000000"/>
                </a:solidFill>
                <a:effectLst/>
                <a:latin typeface="Times New Roman" panose="02020603050405020304" pitchFamily="18" charset="0"/>
                <a:ea typeface="Times New Roman" panose="02020603050405020304" pitchFamily="18" charset="0"/>
              </a:rPr>
              <a:t>. PBF-sickle-shaped RBCs are found along with target cells. </a:t>
            </a:r>
            <a:endParaRPr lang="en-KE" sz="3200" dirty="0">
              <a:solidFill>
                <a:srgbClr val="000000"/>
              </a:solidFill>
              <a:effectLst/>
              <a:latin typeface="Arial" panose="020B0604020202020204" pitchFamily="34" charset="0"/>
              <a:ea typeface="Times New Roman" panose="02020603050405020304" pitchFamily="18" charset="0"/>
            </a:endParaRPr>
          </a:p>
          <a:p>
            <a:pPr marL="0" indent="0">
              <a:buNone/>
            </a:pPr>
            <a:r>
              <a:rPr lang="en-US" sz="3200" dirty="0">
                <a:solidFill>
                  <a:srgbClr val="000000"/>
                </a:solidFill>
                <a:effectLst/>
                <a:latin typeface="Arial" panose="020B0604020202020204" pitchFamily="34" charset="0"/>
                <a:ea typeface="Times New Roman" panose="02020603050405020304" pitchFamily="18" charset="0"/>
              </a:rPr>
              <a:t>3</a:t>
            </a:r>
            <a:r>
              <a:rPr lang="en-US" sz="3200" dirty="0">
                <a:solidFill>
                  <a:srgbClr val="000000"/>
                </a:solidFill>
                <a:effectLst/>
                <a:latin typeface="Times New Roman" panose="02020603050405020304" pitchFamily="18" charset="0"/>
                <a:ea typeface="Times New Roman" panose="02020603050405020304" pitchFamily="18" charset="0"/>
              </a:rPr>
              <a:t>.ABG- in respiratory distress </a:t>
            </a:r>
            <a:endParaRPr lang="en-KE" sz="32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875806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3E0E0-D1AC-4112-B176-6C96D0A375DE}"/>
              </a:ext>
            </a:extLst>
          </p:cNvPr>
          <p:cNvSpPr>
            <a:spLocks noGrp="1"/>
          </p:cNvSpPr>
          <p:nvPr>
            <p:ph type="title"/>
          </p:nvPr>
        </p:nvSpPr>
        <p:spPr>
          <a:xfrm>
            <a:off x="838200" y="1"/>
            <a:ext cx="10515600" cy="834188"/>
          </a:xfrm>
        </p:spPr>
        <p:txBody>
          <a:bodyPr/>
          <a:lstStyle/>
          <a:p>
            <a:pPr algn="ctr"/>
            <a:r>
              <a:rPr lang="en-US" sz="2000" b="1" dirty="0">
                <a:solidFill>
                  <a:srgbClr val="000000"/>
                </a:solidFill>
                <a:effectLst/>
                <a:latin typeface="Arial" panose="020B0604020202020204" pitchFamily="34" charset="0"/>
                <a:ea typeface="Times New Roman" panose="02020603050405020304" pitchFamily="18" charset="0"/>
              </a:rPr>
              <a:t> </a:t>
            </a:r>
            <a:r>
              <a:rPr lang="en-US" sz="4400" b="1" dirty="0">
                <a:solidFill>
                  <a:srgbClr val="0070C0"/>
                </a:solidFill>
                <a:effectLst/>
                <a:latin typeface="Times New Roman" panose="02020603050405020304" pitchFamily="18" charset="0"/>
                <a:ea typeface="Times New Roman" panose="02020603050405020304" pitchFamily="18" charset="0"/>
              </a:rPr>
              <a:t>Lab Studies:  </a:t>
            </a:r>
            <a:r>
              <a:rPr lang="en-US" sz="4400" b="1" dirty="0" err="1">
                <a:solidFill>
                  <a:srgbClr val="0070C0"/>
                </a:solidFill>
                <a:effectLst/>
                <a:latin typeface="Times New Roman" panose="02020603050405020304" pitchFamily="18" charset="0"/>
                <a:ea typeface="Times New Roman" panose="02020603050405020304" pitchFamily="18" charset="0"/>
              </a:rPr>
              <a:t>Cnt’d</a:t>
            </a:r>
            <a:r>
              <a:rPr lang="en-US" sz="4400" b="1" dirty="0">
                <a:solidFill>
                  <a:srgbClr val="0070C0"/>
                </a:solidFill>
                <a:effectLst/>
                <a:latin typeface="Times New Roman" panose="02020603050405020304" pitchFamily="18" charset="0"/>
                <a:ea typeface="Times New Roman" panose="02020603050405020304" pitchFamily="18" charset="0"/>
              </a:rPr>
              <a:t>…</a:t>
            </a:r>
            <a:endParaRPr lang="en-KE" dirty="0"/>
          </a:p>
        </p:txBody>
      </p:sp>
      <p:sp>
        <p:nvSpPr>
          <p:cNvPr id="3" name="Content Placeholder 2">
            <a:extLst>
              <a:ext uri="{FF2B5EF4-FFF2-40B4-BE49-F238E27FC236}">
                <a16:creationId xmlns:a16="http://schemas.microsoft.com/office/drawing/2014/main" id="{A25ED0FE-87A9-4048-92B6-087A1AC029DB}"/>
              </a:ext>
            </a:extLst>
          </p:cNvPr>
          <p:cNvSpPr>
            <a:spLocks noGrp="1"/>
          </p:cNvSpPr>
          <p:nvPr>
            <p:ph idx="1"/>
          </p:nvPr>
        </p:nvSpPr>
        <p:spPr>
          <a:xfrm>
            <a:off x="838200" y="834189"/>
            <a:ext cx="10515600" cy="5342774"/>
          </a:xfrm>
        </p:spPr>
        <p:txBody>
          <a:bodyPr>
            <a:noAutofit/>
          </a:bodyPr>
          <a:lstStyle/>
          <a:p>
            <a:pPr marL="0" indent="0">
              <a:buNone/>
            </a:pPr>
            <a:r>
              <a:rPr lang="en-US" dirty="0">
                <a:solidFill>
                  <a:srgbClr val="000000"/>
                </a:solidFill>
                <a:effectLst/>
                <a:latin typeface="Times New Roman" panose="02020603050405020304" pitchFamily="18" charset="0"/>
                <a:ea typeface="Times New Roman" panose="02020603050405020304" pitchFamily="18" charset="0"/>
              </a:rPr>
              <a:t>4. ECG for patients with symptoms of chest pain and/or pulse irregularities.</a:t>
            </a:r>
            <a:endParaRPr lang="en-KE" dirty="0">
              <a:solidFill>
                <a:srgbClr val="000000"/>
              </a:solidFill>
              <a:effectLst/>
              <a:latin typeface="Arial" panose="020B0604020202020204" pitchFamily="34" charset="0"/>
              <a:ea typeface="Times New Roman" panose="02020603050405020304" pitchFamily="18" charset="0"/>
            </a:endParaRPr>
          </a:p>
          <a:p>
            <a:pPr marL="0" indent="0">
              <a:buNone/>
            </a:pPr>
            <a:r>
              <a:rPr lang="en-US" dirty="0">
                <a:solidFill>
                  <a:srgbClr val="000000"/>
                </a:solidFill>
                <a:latin typeface="Times New Roman" panose="02020603050405020304" pitchFamily="18" charset="0"/>
                <a:ea typeface="Times New Roman" panose="02020603050405020304" pitchFamily="18" charset="0"/>
              </a:rPr>
              <a:t>5</a:t>
            </a:r>
            <a:r>
              <a:rPr lang="en-US" dirty="0">
                <a:solidFill>
                  <a:srgbClr val="000000"/>
                </a:solidFill>
                <a:effectLst/>
                <a:latin typeface="Times New Roman" panose="02020603050405020304" pitchFamily="18" charset="0"/>
                <a:ea typeface="Times New Roman" panose="02020603050405020304" pitchFamily="18" charset="0"/>
              </a:rPr>
              <a:t>. Type and cross-match in case transfusion is necessary.</a:t>
            </a:r>
            <a:endParaRPr lang="en-KE" dirty="0">
              <a:solidFill>
                <a:srgbClr val="000000"/>
              </a:solidFill>
              <a:effectLst/>
              <a:latin typeface="Arial" panose="020B0604020202020204" pitchFamily="34" charset="0"/>
              <a:ea typeface="Times New Roman" panose="02020603050405020304" pitchFamily="18" charset="0"/>
            </a:endParaRPr>
          </a:p>
          <a:p>
            <a:pPr marL="0" indent="0">
              <a:buNone/>
            </a:pPr>
            <a:r>
              <a:rPr lang="en-US" dirty="0">
                <a:solidFill>
                  <a:srgbClr val="000000"/>
                </a:solidFill>
                <a:latin typeface="Times New Roman" panose="02020603050405020304" pitchFamily="18" charset="0"/>
                <a:ea typeface="Times New Roman" panose="02020603050405020304" pitchFamily="18" charset="0"/>
              </a:rPr>
              <a:t>6</a:t>
            </a:r>
            <a:r>
              <a:rPr lang="en-US" dirty="0">
                <a:solidFill>
                  <a:srgbClr val="000000"/>
                </a:solidFill>
                <a:effectLst/>
                <a:latin typeface="Times New Roman" panose="02020603050405020304" pitchFamily="18" charset="0"/>
                <a:ea typeface="Times New Roman" panose="02020603050405020304" pitchFamily="18" charset="0"/>
              </a:rPr>
              <a:t>. Urinalysis -fever or signs of urinary tract infection (UTI). Patients with sickle cell anemia often have hematuria and isosthenuria. If signs of urinary tract infection are present, obtain a urine Gram stain and culture.</a:t>
            </a:r>
            <a:endParaRPr lang="en-KE" dirty="0">
              <a:solidFill>
                <a:srgbClr val="000000"/>
              </a:solidFill>
              <a:effectLst/>
              <a:latin typeface="Arial" panose="020B0604020202020204" pitchFamily="34" charset="0"/>
              <a:ea typeface="Times New Roman" panose="02020603050405020304" pitchFamily="18" charset="0"/>
            </a:endParaRPr>
          </a:p>
          <a:p>
            <a:pPr marL="0" indent="0">
              <a:buNone/>
            </a:pPr>
            <a:r>
              <a:rPr lang="en-US" dirty="0">
                <a:solidFill>
                  <a:srgbClr val="000000"/>
                </a:solidFill>
                <a:latin typeface="Times New Roman" panose="02020603050405020304" pitchFamily="18" charset="0"/>
                <a:ea typeface="Times New Roman" panose="02020603050405020304" pitchFamily="18" charset="0"/>
              </a:rPr>
              <a:t>7</a:t>
            </a:r>
            <a:r>
              <a:rPr lang="en-US" dirty="0">
                <a:solidFill>
                  <a:srgbClr val="000000"/>
                </a:solidFill>
                <a:effectLst/>
                <a:latin typeface="Times New Roman" panose="02020603050405020304" pitchFamily="18" charset="0"/>
                <a:ea typeface="Times New Roman" panose="02020603050405020304" pitchFamily="18" charset="0"/>
              </a:rPr>
              <a:t>. Sickling test –done at initial diagnosis of sickle cell disease.</a:t>
            </a:r>
            <a:endParaRPr lang="en-KE" dirty="0">
              <a:solidFill>
                <a:srgbClr val="000000"/>
              </a:solidFill>
              <a:effectLst/>
              <a:latin typeface="Arial" panose="020B0604020202020204" pitchFamily="34" charset="0"/>
              <a:ea typeface="Times New Roman" panose="02020603050405020304" pitchFamily="18" charset="0"/>
            </a:endParaRPr>
          </a:p>
          <a:p>
            <a:pPr marL="0" indent="0">
              <a:buNone/>
            </a:pPr>
            <a:r>
              <a:rPr lang="en-US" dirty="0">
                <a:solidFill>
                  <a:srgbClr val="000000"/>
                </a:solidFill>
                <a:effectLst/>
                <a:latin typeface="Times New Roman" panose="02020603050405020304" pitchFamily="18" charset="0"/>
                <a:ea typeface="Times New Roman" panose="02020603050405020304" pitchFamily="18" charset="0"/>
              </a:rPr>
              <a:t>8. Hemoglobin electrophoresis</a:t>
            </a:r>
            <a:endParaRPr lang="en-KE" dirty="0">
              <a:solidFill>
                <a:srgbClr val="000000"/>
              </a:solidFill>
              <a:effectLst/>
              <a:latin typeface="Arial" panose="020B0604020202020204" pitchFamily="34" charset="0"/>
              <a:ea typeface="Times New Roman" panose="02020603050405020304" pitchFamily="18" charset="0"/>
            </a:endParaRPr>
          </a:p>
          <a:p>
            <a:r>
              <a:rPr lang="en-US" dirty="0">
                <a:solidFill>
                  <a:srgbClr val="000000"/>
                </a:solidFill>
                <a:effectLst/>
                <a:latin typeface="Times New Roman" panose="02020603050405020304" pitchFamily="18" charset="0"/>
                <a:ea typeface="Times New Roman" panose="02020603050405020304" pitchFamily="18" charset="0"/>
              </a:rPr>
              <a:t>Differentiates individuals who are homozygous from those who are heterozygous and other haemoglobinopathies.</a:t>
            </a:r>
            <a:endParaRPr lang="en-KE" dirty="0">
              <a:solidFill>
                <a:srgbClr val="000000"/>
              </a:solidFill>
              <a:effectLst/>
              <a:latin typeface="Arial" panose="020B0604020202020204" pitchFamily="34" charset="0"/>
              <a:ea typeface="Times New Roman" panose="02020603050405020304" pitchFamily="18" charset="0"/>
            </a:endParaRPr>
          </a:p>
          <a:p>
            <a:r>
              <a:rPr lang="en-US" dirty="0">
                <a:solidFill>
                  <a:srgbClr val="000000"/>
                </a:solidFill>
                <a:effectLst/>
                <a:latin typeface="Times New Roman" panose="02020603050405020304" pitchFamily="18" charset="0"/>
                <a:ea typeface="Times New Roman" panose="02020603050405020304" pitchFamily="18" charset="0"/>
              </a:rPr>
              <a:t>A homozygous patient will have hemoglobin SS (</a:t>
            </a:r>
            <a:r>
              <a:rPr lang="en-US" dirty="0" err="1">
                <a:solidFill>
                  <a:srgbClr val="000000"/>
                </a:solidFill>
                <a:effectLst/>
                <a:latin typeface="Times New Roman" panose="02020603050405020304" pitchFamily="18" charset="0"/>
                <a:ea typeface="Times New Roman" panose="02020603050405020304" pitchFamily="18" charset="0"/>
              </a:rPr>
              <a:t>HbSS</a:t>
            </a:r>
            <a:r>
              <a:rPr lang="en-US" dirty="0">
                <a:solidFill>
                  <a:srgbClr val="000000"/>
                </a:solidFill>
                <a:effectLst/>
                <a:latin typeface="Times New Roman" panose="02020603050405020304" pitchFamily="18" charset="0"/>
                <a:ea typeface="Times New Roman" panose="02020603050405020304" pitchFamily="18" charset="0"/>
              </a:rPr>
              <a:t>, 80-90%)</a:t>
            </a:r>
            <a:endParaRPr lang="en-KE"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301835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C99DF-EE86-41D7-AF0C-233BC032B4C9}"/>
              </a:ext>
            </a:extLst>
          </p:cNvPr>
          <p:cNvSpPr>
            <a:spLocks noGrp="1"/>
          </p:cNvSpPr>
          <p:nvPr>
            <p:ph type="title"/>
          </p:nvPr>
        </p:nvSpPr>
        <p:spPr>
          <a:xfrm>
            <a:off x="838200" y="1"/>
            <a:ext cx="10515600" cy="786062"/>
          </a:xfrm>
        </p:spPr>
        <p:txBody>
          <a:bodyPr>
            <a:normAutofit/>
          </a:bodyPr>
          <a:lstStyle/>
          <a:p>
            <a:pPr algn="ctr"/>
            <a:r>
              <a:rPr lang="en-US" sz="3600" b="1" dirty="0">
                <a:solidFill>
                  <a:srgbClr val="0070C0"/>
                </a:solidFill>
                <a:effectLst/>
                <a:latin typeface="Times New Roman" panose="02020603050405020304" pitchFamily="18" charset="0"/>
                <a:ea typeface="Times New Roman" panose="02020603050405020304" pitchFamily="18" charset="0"/>
              </a:rPr>
              <a:t>Imaging Studies:</a:t>
            </a:r>
            <a:endParaRPr lang="en-KE" sz="3600" dirty="0">
              <a:solidFill>
                <a:srgbClr val="0070C0"/>
              </a:solidFill>
            </a:endParaRPr>
          </a:p>
        </p:txBody>
      </p:sp>
      <p:sp>
        <p:nvSpPr>
          <p:cNvPr id="4" name="Rectangle 1">
            <a:extLst>
              <a:ext uri="{FF2B5EF4-FFF2-40B4-BE49-F238E27FC236}">
                <a16:creationId xmlns:a16="http://schemas.microsoft.com/office/drawing/2014/main" id="{20DCEC55-FDEC-4FF1-8A6D-DF991A30B74C}"/>
              </a:ext>
            </a:extLst>
          </p:cNvPr>
          <p:cNvSpPr>
            <a:spLocks noGrp="1" noChangeArrowheads="1"/>
          </p:cNvSpPr>
          <p:nvPr>
            <p:ph idx="1"/>
          </p:nvPr>
        </p:nvSpPr>
        <p:spPr bwMode="auto">
          <a:xfrm>
            <a:off x="838200" y="1369805"/>
            <a:ext cx="10649069"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2400" b="1"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kumimoji="0" lang="en-US" altLang="en-KE" sz="2400" b="1" i="0" u="sng"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KE" sz="2400" b="0" i="0" u="sng"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CXR</a:t>
            </a:r>
            <a:endParaRPr kumimoji="0" lang="en-US" altLang="en-KE"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Radiographic findings may initially be normal in patients with acute chest syndrome.</a:t>
            </a:r>
            <a:endParaRPr kumimoji="0" lang="en-US" altLang="en-KE"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2400" b="0" i="0" u="sng"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r>
              <a:rPr kumimoji="0" lang="en-US" altLang="en-KE" sz="2400" b="0" i="0" u="sng"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.Bone radiography</a:t>
            </a:r>
            <a:endParaRPr kumimoji="0" lang="en-US" altLang="en-KE"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-Perform in patients with localized bone tenderness.</a:t>
            </a:r>
            <a:endParaRPr kumimoji="0" lang="en-US" altLang="en-KE"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kumimoji="0" lang="en-US" altLang="en-KE"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 not differentiate between osteomyelitis and bone infarction in the early stages.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Radiographic signs of osteomyelitis may not appear for 8-10 days.</a:t>
            </a:r>
            <a:endParaRPr kumimoji="0" lang="en-US" altLang="en-KE"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view of the vertebral column shows typical fish-mouth appearance of vertebrae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patients with sickle cell anemia.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is due to expansion of the bone marrow.</a:t>
            </a:r>
            <a:endParaRPr kumimoji="0" lang="en-US" altLang="en-KE"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2400" b="0" i="0" u="sng"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3.Ultrasonography</a:t>
            </a:r>
            <a:endParaRPr kumimoji="0" lang="en-US" altLang="en-KE"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Use in patients with abdominal pain to rule out cholecystitis or an ectopic pregnancy.</a:t>
            </a:r>
            <a:endParaRPr kumimoji="0" lang="en-US" altLang="en-KE"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Assess liver and spleen size.</a:t>
            </a:r>
            <a:endParaRPr kumimoji="0" lang="en-US" altLang="en-KE"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2400" b="0" i="0" u="sng"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Head CT or MRI</a:t>
            </a:r>
            <a:r>
              <a:rPr kumimoji="0" lang="en-US" altLang="en-KE"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is used in cases of neurologic crisis.</a:t>
            </a:r>
            <a:endParaRPr kumimoji="0" lang="en-US" altLang="en-KE" sz="2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KE" sz="2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Bone scans can aid in early differentiation of bone infarction and osteomyelitis</a:t>
            </a:r>
            <a:endParaRPr kumimoji="0" lang="en-US" altLang="en-KE"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71618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additive="base">
                                        <p:cTn id="5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9" end="9"/>
                                            </p:txEl>
                                          </p:spTgt>
                                        </p:tgtEl>
                                        <p:attrNameLst>
                                          <p:attrName>style.visibility</p:attrName>
                                        </p:attrNameLst>
                                      </p:cBhvr>
                                      <p:to>
                                        <p:strVal val="visible"/>
                                      </p:to>
                                    </p:set>
                                    <p:anim calcmode="lin" valueType="num">
                                      <p:cBhvr additive="base">
                                        <p:cTn id="6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10" end="10"/>
                                            </p:txEl>
                                          </p:spTgt>
                                        </p:tgtEl>
                                        <p:attrNameLst>
                                          <p:attrName>style.visibility</p:attrName>
                                        </p:attrNameLst>
                                      </p:cBhvr>
                                      <p:to>
                                        <p:strVal val="visible"/>
                                      </p:to>
                                    </p:set>
                                    <p:anim calcmode="lin" valueType="num">
                                      <p:cBhvr additive="base">
                                        <p:cTn id="6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11" end="11"/>
                                            </p:txEl>
                                          </p:spTgt>
                                        </p:tgtEl>
                                        <p:attrNameLst>
                                          <p:attrName>style.visibility</p:attrName>
                                        </p:attrNameLst>
                                      </p:cBhvr>
                                      <p:to>
                                        <p:strVal val="visible"/>
                                      </p:to>
                                    </p:set>
                                    <p:anim calcmode="lin" valueType="num">
                                      <p:cBhvr additive="base">
                                        <p:cTn id="7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12" end="12"/>
                                            </p:txEl>
                                          </p:spTgt>
                                        </p:tgtEl>
                                        <p:attrNameLst>
                                          <p:attrName>style.visibility</p:attrName>
                                        </p:attrNameLst>
                                      </p:cBhvr>
                                      <p:to>
                                        <p:strVal val="visible"/>
                                      </p:to>
                                    </p:set>
                                    <p:anim calcmode="lin" valueType="num">
                                      <p:cBhvr additive="base">
                                        <p:cTn id="7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4">
                                            <p:txEl>
                                              <p:pRg st="13" end="13"/>
                                            </p:txEl>
                                          </p:spTgt>
                                        </p:tgtEl>
                                        <p:attrNameLst>
                                          <p:attrName>style.visibility</p:attrName>
                                        </p:attrNameLst>
                                      </p:cBhvr>
                                      <p:to>
                                        <p:strVal val="visible"/>
                                      </p:to>
                                    </p:set>
                                    <p:anim calcmode="lin" valueType="num">
                                      <p:cBhvr additive="base">
                                        <p:cTn id="8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2B131-1853-4462-9BE6-EC4A2A5F6A90}"/>
              </a:ext>
            </a:extLst>
          </p:cNvPr>
          <p:cNvSpPr>
            <a:spLocks noGrp="1"/>
          </p:cNvSpPr>
          <p:nvPr>
            <p:ph type="title"/>
          </p:nvPr>
        </p:nvSpPr>
        <p:spPr/>
        <p:txBody>
          <a:bodyPr/>
          <a:lstStyle/>
          <a:p>
            <a:endParaRPr lang="en-KE"/>
          </a:p>
        </p:txBody>
      </p:sp>
      <p:pic>
        <p:nvPicPr>
          <p:cNvPr id="5" name="Content Placeholder 4">
            <a:extLst>
              <a:ext uri="{FF2B5EF4-FFF2-40B4-BE49-F238E27FC236}">
                <a16:creationId xmlns:a16="http://schemas.microsoft.com/office/drawing/2014/main" id="{B3B2E403-EC4E-4777-9061-A79B4A82BA3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1895" y="192505"/>
            <a:ext cx="10748210" cy="6497053"/>
          </a:xfrm>
        </p:spPr>
      </p:pic>
    </p:spTree>
    <p:extLst>
      <p:ext uri="{BB962C8B-B14F-4D97-AF65-F5344CB8AC3E}">
        <p14:creationId xmlns:p14="http://schemas.microsoft.com/office/powerpoint/2010/main" val="2918356759"/>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6D93D-F51D-49F1-B586-E0DC36F7A0EB}"/>
              </a:ext>
            </a:extLst>
          </p:cNvPr>
          <p:cNvSpPr>
            <a:spLocks noGrp="1"/>
          </p:cNvSpPr>
          <p:nvPr>
            <p:ph type="title"/>
          </p:nvPr>
        </p:nvSpPr>
        <p:spPr/>
        <p:txBody>
          <a:bodyPr/>
          <a:lstStyle/>
          <a:p>
            <a:pPr algn="ctr"/>
            <a:r>
              <a:rPr lang="en-US" b="1" dirty="0">
                <a:solidFill>
                  <a:srgbClr val="0070C0"/>
                </a:solidFill>
              </a:rPr>
              <a:t>Comprehensive Care of Sickle Cell Anemia Patients</a:t>
            </a:r>
            <a:endParaRPr lang="en-KE" b="1" dirty="0">
              <a:solidFill>
                <a:srgbClr val="0070C0"/>
              </a:solidFill>
            </a:endParaRPr>
          </a:p>
        </p:txBody>
      </p:sp>
      <p:graphicFrame>
        <p:nvGraphicFramePr>
          <p:cNvPr id="6" name="Content Placeholder 5">
            <a:extLst>
              <a:ext uri="{FF2B5EF4-FFF2-40B4-BE49-F238E27FC236}">
                <a16:creationId xmlns:a16="http://schemas.microsoft.com/office/drawing/2014/main" id="{92AC7AF6-78CE-45BB-88DF-D89961509A9F}"/>
              </a:ext>
            </a:extLst>
          </p:cNvPr>
          <p:cNvGraphicFramePr>
            <a:graphicFrameLocks noGrp="1"/>
          </p:cNvGraphicFramePr>
          <p:nvPr>
            <p:ph idx="1"/>
            <p:extLst>
              <p:ext uri="{D42A27DB-BD31-4B8C-83A1-F6EECF244321}">
                <p14:modId xmlns:p14="http://schemas.microsoft.com/office/powerpoint/2010/main" val="2618604558"/>
              </p:ext>
            </p:extLst>
          </p:nvPr>
        </p:nvGraphicFramePr>
        <p:xfrm>
          <a:off x="838200" y="1812758"/>
          <a:ext cx="10515600" cy="5045242"/>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534193489"/>
                    </a:ext>
                  </a:extLst>
                </a:gridCol>
              </a:tblGrid>
              <a:tr h="5045242">
                <a:tc>
                  <a:txBody>
                    <a:bodyPr/>
                    <a:lstStyle/>
                    <a:p>
                      <a:pPr algn="l"/>
                      <a:r>
                        <a:rPr lang="en-US" sz="3600" dirty="0">
                          <a:effectLst/>
                        </a:rPr>
                        <a:t>Includes:</a:t>
                      </a:r>
                      <a:endParaRPr lang="en-KE" sz="3600" dirty="0">
                        <a:effectLst/>
                      </a:endParaRPr>
                    </a:p>
                    <a:p>
                      <a:pPr algn="l"/>
                      <a:r>
                        <a:rPr lang="en-US" sz="3600" dirty="0">
                          <a:effectLst/>
                        </a:rPr>
                        <a:t>1-Health maintenance with appropriate prophylactic measures</a:t>
                      </a:r>
                      <a:endParaRPr lang="en-KE" sz="3600" dirty="0">
                        <a:effectLst/>
                      </a:endParaRPr>
                    </a:p>
                    <a:p>
                      <a:pPr algn="l"/>
                      <a:r>
                        <a:rPr lang="en-US" sz="3600" dirty="0">
                          <a:effectLst/>
                        </a:rPr>
                        <a:t>2-Early diagnosis and treatment of acute symptoms</a:t>
                      </a:r>
                      <a:endParaRPr lang="en-KE" sz="3600" dirty="0">
                        <a:effectLst/>
                      </a:endParaRPr>
                    </a:p>
                    <a:p>
                      <a:pPr algn="l"/>
                      <a:r>
                        <a:rPr lang="en-US" sz="3600" dirty="0">
                          <a:effectLst/>
                        </a:rPr>
                        <a:t>3-Periodic medical assessment with monitoring for the development of chronic organ damage</a:t>
                      </a:r>
                      <a:endParaRPr lang="en-KE" sz="3600" dirty="0">
                        <a:effectLst/>
                      </a:endParaRPr>
                    </a:p>
                    <a:p>
                      <a:pPr algn="l"/>
                      <a:r>
                        <a:rPr lang="en-US" sz="3600" dirty="0">
                          <a:effectLst/>
                        </a:rPr>
                        <a:t>4-Family and patient education and psychosocial support</a:t>
                      </a:r>
                      <a:endParaRPr lang="en-KE" sz="3600" dirty="0">
                        <a:effectLst/>
                      </a:endParaRPr>
                    </a:p>
                    <a:p>
                      <a:pPr algn="l"/>
                      <a:r>
                        <a:rPr lang="en-US" sz="3600" dirty="0">
                          <a:effectLst/>
                        </a:rPr>
                        <a:t>5-Genetic counseling</a:t>
                      </a:r>
                      <a:endParaRPr lang="en-KE" sz="36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2687380603"/>
                  </a:ext>
                </a:extLst>
              </a:tr>
            </a:tbl>
          </a:graphicData>
        </a:graphic>
      </p:graphicFrame>
    </p:spTree>
    <p:extLst>
      <p:ext uri="{BB962C8B-B14F-4D97-AF65-F5344CB8AC3E}">
        <p14:creationId xmlns:p14="http://schemas.microsoft.com/office/powerpoint/2010/main" val="221871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D2A73-A928-48F5-8E5C-062BFA5D3FC5}"/>
              </a:ext>
            </a:extLst>
          </p:cNvPr>
          <p:cNvSpPr>
            <a:spLocks noGrp="1"/>
          </p:cNvSpPr>
          <p:nvPr>
            <p:ph type="title"/>
          </p:nvPr>
        </p:nvSpPr>
        <p:spPr/>
        <p:txBody>
          <a:bodyPr/>
          <a:lstStyle/>
          <a:p>
            <a:pPr algn="ctr"/>
            <a:r>
              <a:rPr lang="en-US" b="1" dirty="0">
                <a:solidFill>
                  <a:srgbClr val="0070C0"/>
                </a:solidFill>
              </a:rPr>
              <a:t>Health Maintenance</a:t>
            </a:r>
            <a:endParaRPr lang="en-KE" b="1" dirty="0">
              <a:solidFill>
                <a:srgbClr val="0070C0"/>
              </a:solidFill>
            </a:endParaRPr>
          </a:p>
        </p:txBody>
      </p:sp>
      <p:graphicFrame>
        <p:nvGraphicFramePr>
          <p:cNvPr id="4" name="Content Placeholder 3">
            <a:extLst>
              <a:ext uri="{FF2B5EF4-FFF2-40B4-BE49-F238E27FC236}">
                <a16:creationId xmlns:a16="http://schemas.microsoft.com/office/drawing/2014/main" id="{0CA79B8B-BDEC-41AF-A50A-79A80D2300B4}"/>
              </a:ext>
            </a:extLst>
          </p:cNvPr>
          <p:cNvGraphicFramePr>
            <a:graphicFrameLocks noGrp="1"/>
          </p:cNvGraphicFramePr>
          <p:nvPr>
            <p:ph idx="1"/>
            <p:extLst>
              <p:ext uri="{D42A27DB-BD31-4B8C-83A1-F6EECF244321}">
                <p14:modId xmlns:p14="http://schemas.microsoft.com/office/powerpoint/2010/main" val="3687820025"/>
              </p:ext>
            </p:extLst>
          </p:nvPr>
        </p:nvGraphicFramePr>
        <p:xfrm>
          <a:off x="838200" y="1347537"/>
          <a:ext cx="10515600" cy="5358063"/>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2965710568"/>
                    </a:ext>
                  </a:extLst>
                </a:gridCol>
              </a:tblGrid>
              <a:tr h="5358063">
                <a:tc>
                  <a:txBody>
                    <a:bodyPr/>
                    <a:lstStyle/>
                    <a:p>
                      <a:pPr algn="just"/>
                      <a:r>
                        <a:rPr lang="en-US" sz="3200" dirty="0">
                          <a:effectLst/>
                        </a:rPr>
                        <a:t>a) Immunization and </a:t>
                      </a:r>
                      <a:r>
                        <a:rPr lang="en-US" sz="3200" dirty="0" err="1">
                          <a:effectLst/>
                        </a:rPr>
                        <a:t>Prophylatic</a:t>
                      </a:r>
                      <a:r>
                        <a:rPr lang="en-US" sz="3200" dirty="0">
                          <a:effectLst/>
                        </a:rPr>
                        <a:t> drugs.</a:t>
                      </a:r>
                      <a:endParaRPr lang="en-KE" sz="3200" dirty="0">
                        <a:effectLst/>
                      </a:endParaRPr>
                    </a:p>
                    <a:p>
                      <a:pPr algn="l"/>
                      <a:r>
                        <a:rPr lang="en-US" sz="3200" dirty="0">
                          <a:effectLst/>
                        </a:rPr>
                        <a:t>Immunization –in addition to the KEPI immunization as the following additional immunization is necessary.</a:t>
                      </a:r>
                      <a:endParaRPr lang="en-KE" sz="3200" dirty="0">
                        <a:effectLst/>
                      </a:endParaRPr>
                    </a:p>
                    <a:p>
                      <a:pPr algn="l"/>
                      <a:r>
                        <a:rPr lang="en-US" sz="3200" dirty="0">
                          <a:effectLst/>
                        </a:rPr>
                        <a:t>1. The pneumococcal vaccine should be administered at age 2 years with subsequent boosters</a:t>
                      </a:r>
                      <a:endParaRPr lang="en-KE" sz="3200" dirty="0">
                        <a:effectLst/>
                      </a:endParaRPr>
                    </a:p>
                    <a:p>
                      <a:pPr algn="l"/>
                      <a:r>
                        <a:rPr lang="en-US" sz="3200" dirty="0">
                          <a:effectLst/>
                        </a:rPr>
                        <a:t>2. Meningococcal vaccine is administered as a single quadrivalent vaccine when the child is older than 2 years.</a:t>
                      </a:r>
                      <a:endParaRPr lang="en-KE" sz="3200" dirty="0">
                        <a:effectLst/>
                      </a:endParaRPr>
                    </a:p>
                    <a:p>
                      <a:pPr algn="l"/>
                      <a:r>
                        <a:rPr lang="en-US" sz="3200" dirty="0">
                          <a:effectLst/>
                        </a:rPr>
                        <a:t>3.The influenza virus vaccine is administered annually</a:t>
                      </a:r>
                      <a:endParaRPr lang="en-KE" sz="3200" dirty="0">
                        <a:effectLst/>
                      </a:endParaRPr>
                    </a:p>
                    <a:p>
                      <a:pPr algn="l"/>
                      <a:r>
                        <a:rPr lang="en-US" sz="3200" dirty="0">
                          <a:effectLst/>
                        </a:rPr>
                        <a:t>4.Hepatitis A vaccine.(hepatitis B if never received in childhood)</a:t>
                      </a:r>
                      <a:endParaRPr lang="en-KE" sz="32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1049045609"/>
                  </a:ext>
                </a:extLst>
              </a:tr>
            </a:tbl>
          </a:graphicData>
        </a:graphic>
      </p:graphicFrame>
    </p:spTree>
    <p:extLst>
      <p:ext uri="{BB962C8B-B14F-4D97-AF65-F5344CB8AC3E}">
        <p14:creationId xmlns:p14="http://schemas.microsoft.com/office/powerpoint/2010/main" val="323291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75CF8-0A81-45F4-AC05-E3D3E42F2C72}"/>
              </a:ext>
            </a:extLst>
          </p:cNvPr>
          <p:cNvSpPr>
            <a:spLocks noGrp="1"/>
          </p:cNvSpPr>
          <p:nvPr>
            <p:ph type="title"/>
          </p:nvPr>
        </p:nvSpPr>
        <p:spPr/>
        <p:txBody>
          <a:bodyPr/>
          <a:lstStyle/>
          <a:p>
            <a:pPr algn="ctr"/>
            <a:r>
              <a:rPr lang="en-US" b="1" dirty="0">
                <a:solidFill>
                  <a:srgbClr val="0070C0"/>
                </a:solidFill>
              </a:rPr>
              <a:t>Health Maintenance </a:t>
            </a:r>
            <a:r>
              <a:rPr lang="en-US" b="1" dirty="0" err="1">
                <a:solidFill>
                  <a:srgbClr val="0070C0"/>
                </a:solidFill>
              </a:rPr>
              <a:t>Cnt’d</a:t>
            </a:r>
            <a:r>
              <a:rPr lang="en-US" b="1" dirty="0">
                <a:solidFill>
                  <a:srgbClr val="0070C0"/>
                </a:solidFill>
              </a:rPr>
              <a:t>…</a:t>
            </a:r>
            <a:endParaRPr lang="en-KE" dirty="0"/>
          </a:p>
        </p:txBody>
      </p:sp>
      <p:pic>
        <p:nvPicPr>
          <p:cNvPr id="5" name="Content Placeholder 4">
            <a:extLst>
              <a:ext uri="{FF2B5EF4-FFF2-40B4-BE49-F238E27FC236}">
                <a16:creationId xmlns:a16="http://schemas.microsoft.com/office/drawing/2014/main" id="{D74C5EE0-A48E-4DE3-88B6-2C13BE6AD6A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283368"/>
            <a:ext cx="12063663" cy="5574631"/>
          </a:xfrm>
        </p:spPr>
      </p:pic>
    </p:spTree>
    <p:extLst>
      <p:ext uri="{BB962C8B-B14F-4D97-AF65-F5344CB8AC3E}">
        <p14:creationId xmlns:p14="http://schemas.microsoft.com/office/powerpoint/2010/main" val="20709625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CFF84-DD88-413D-9593-DD53C293D087}"/>
              </a:ext>
            </a:extLst>
          </p:cNvPr>
          <p:cNvSpPr>
            <a:spLocks noGrp="1"/>
          </p:cNvSpPr>
          <p:nvPr>
            <p:ph type="title"/>
          </p:nvPr>
        </p:nvSpPr>
        <p:spPr/>
        <p:txBody>
          <a:bodyPr/>
          <a:lstStyle/>
          <a:p>
            <a:pPr algn="ctr"/>
            <a:r>
              <a:rPr lang="en-US" b="1" dirty="0">
                <a:solidFill>
                  <a:srgbClr val="0070C0"/>
                </a:solidFill>
              </a:rPr>
              <a:t>Health Maintenance </a:t>
            </a:r>
            <a:r>
              <a:rPr lang="en-US" b="1" dirty="0" err="1">
                <a:solidFill>
                  <a:srgbClr val="0070C0"/>
                </a:solidFill>
              </a:rPr>
              <a:t>Cnt’d</a:t>
            </a:r>
            <a:r>
              <a:rPr lang="en-US" b="1" dirty="0">
                <a:solidFill>
                  <a:srgbClr val="0070C0"/>
                </a:solidFill>
              </a:rPr>
              <a:t>…</a:t>
            </a:r>
            <a:endParaRPr lang="en-KE" dirty="0"/>
          </a:p>
        </p:txBody>
      </p:sp>
      <p:graphicFrame>
        <p:nvGraphicFramePr>
          <p:cNvPr id="4" name="Content Placeholder 3">
            <a:extLst>
              <a:ext uri="{FF2B5EF4-FFF2-40B4-BE49-F238E27FC236}">
                <a16:creationId xmlns:a16="http://schemas.microsoft.com/office/drawing/2014/main" id="{69C1B2BA-9A26-4C82-88AC-21C6AB9AC9EC}"/>
              </a:ext>
            </a:extLst>
          </p:cNvPr>
          <p:cNvGraphicFramePr>
            <a:graphicFrameLocks noGrp="1"/>
          </p:cNvGraphicFramePr>
          <p:nvPr>
            <p:ph idx="1"/>
            <p:extLst>
              <p:ext uri="{D42A27DB-BD31-4B8C-83A1-F6EECF244321}">
                <p14:modId xmlns:p14="http://schemas.microsoft.com/office/powerpoint/2010/main" val="2548703437"/>
              </p:ext>
            </p:extLst>
          </p:nvPr>
        </p:nvGraphicFramePr>
        <p:xfrm>
          <a:off x="838200" y="1572126"/>
          <a:ext cx="10515600" cy="5285874"/>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241957790"/>
                    </a:ext>
                  </a:extLst>
                </a:gridCol>
              </a:tblGrid>
              <a:tr h="5285874">
                <a:tc>
                  <a:txBody>
                    <a:bodyPr/>
                    <a:lstStyle/>
                    <a:p>
                      <a:pPr algn="l"/>
                      <a:r>
                        <a:rPr lang="en-US" sz="2700" dirty="0">
                          <a:effectLst/>
                        </a:rPr>
                        <a:t>Drugs prophylaxis</a:t>
                      </a:r>
                      <a:endParaRPr lang="en-KE" sz="2700" dirty="0">
                        <a:effectLst/>
                      </a:endParaRPr>
                    </a:p>
                    <a:p>
                      <a:pPr algn="l"/>
                      <a:r>
                        <a:rPr lang="en-US" sz="2700" dirty="0">
                          <a:effectLst/>
                        </a:rPr>
                        <a:t>1.</a:t>
                      </a:r>
                      <a:r>
                        <a:rPr lang="en-US" sz="2700" u="sng" dirty="0">
                          <a:effectLst/>
                        </a:rPr>
                        <a:t>Penicillin V</a:t>
                      </a:r>
                      <a:r>
                        <a:rPr lang="en-US" sz="2700" dirty="0">
                          <a:effectLst/>
                        </a:rPr>
                        <a:t> </a:t>
                      </a:r>
                      <a:endParaRPr lang="en-KE" sz="2700" dirty="0">
                        <a:effectLst/>
                      </a:endParaRPr>
                    </a:p>
                    <a:p>
                      <a:pPr algn="l"/>
                      <a:r>
                        <a:rPr lang="en-US" sz="2700" dirty="0">
                          <a:effectLst/>
                        </a:rPr>
                        <a:t>Prophylaxis for encapsulated organisms is instituted as soon as the diagnosis of sickle cell disease is established, preferably by age 2 month</a:t>
                      </a:r>
                      <a:endParaRPr lang="en-KE" sz="2700" dirty="0">
                        <a:effectLst/>
                      </a:endParaRPr>
                    </a:p>
                    <a:p>
                      <a:pPr algn="l"/>
                      <a:r>
                        <a:rPr lang="en-US" sz="2700" dirty="0">
                          <a:effectLst/>
                        </a:rPr>
                        <a:t>-An initial dose of 125 mg of penicillin V or G bid is recommended.</a:t>
                      </a:r>
                      <a:endParaRPr lang="en-KE" sz="2700" dirty="0">
                        <a:effectLst/>
                      </a:endParaRPr>
                    </a:p>
                    <a:p>
                      <a:pPr algn="l"/>
                      <a:r>
                        <a:rPr lang="en-US" sz="2700" dirty="0">
                          <a:effectLst/>
                        </a:rPr>
                        <a:t>-The dose is increased to 250 mg bid by age 3 years.</a:t>
                      </a:r>
                      <a:endParaRPr lang="en-KE" sz="2700" dirty="0">
                        <a:effectLst/>
                      </a:endParaRPr>
                    </a:p>
                    <a:p>
                      <a:pPr algn="l"/>
                      <a:r>
                        <a:rPr lang="en-US" sz="2700" dirty="0">
                          <a:effectLst/>
                        </a:rPr>
                        <a:t>-Allergy to penicillin, erythromycin may be substituted.</a:t>
                      </a:r>
                      <a:endParaRPr lang="en-KE" sz="2700" dirty="0">
                        <a:effectLst/>
                      </a:endParaRPr>
                    </a:p>
                    <a:p>
                      <a:pPr algn="l"/>
                      <a:r>
                        <a:rPr lang="en-US" sz="2700" dirty="0">
                          <a:effectLst/>
                        </a:rPr>
                        <a:t>2. </a:t>
                      </a:r>
                      <a:r>
                        <a:rPr lang="en-US" sz="2700" u="sng" dirty="0">
                          <a:effectLst/>
                        </a:rPr>
                        <a:t>Folic acid therapy</a:t>
                      </a:r>
                      <a:r>
                        <a:rPr lang="en-US" sz="2700" dirty="0">
                          <a:effectLst/>
                        </a:rPr>
                        <a:t>.</a:t>
                      </a:r>
                      <a:endParaRPr lang="en-KE" sz="2700" dirty="0">
                        <a:effectLst/>
                      </a:endParaRPr>
                    </a:p>
                    <a:p>
                      <a:pPr algn="l"/>
                      <a:r>
                        <a:rPr lang="en-US" sz="2700" dirty="0">
                          <a:effectLst/>
                        </a:rPr>
                        <a:t>-For patients younger than 6 months, the usual dose is 0.1 mg/d.</a:t>
                      </a:r>
                      <a:endParaRPr lang="en-KE" sz="2700" dirty="0">
                        <a:effectLst/>
                      </a:endParaRPr>
                    </a:p>
                    <a:p>
                      <a:pPr algn="l"/>
                      <a:r>
                        <a:rPr lang="en-US" sz="2700" dirty="0">
                          <a:effectLst/>
                        </a:rPr>
                        <a:t>-For infants aged 6 months to 1 year, the usual dose is 0.25 mg/d.</a:t>
                      </a:r>
                      <a:endParaRPr lang="en-KE" sz="2700" dirty="0">
                        <a:effectLst/>
                      </a:endParaRPr>
                    </a:p>
                    <a:p>
                      <a:pPr algn="l"/>
                      <a:r>
                        <a:rPr lang="en-US" sz="2700" dirty="0">
                          <a:effectLst/>
                        </a:rPr>
                        <a:t>-For children aged 1-2 years, the usual dose is 0.5 mg/d.</a:t>
                      </a:r>
                      <a:endParaRPr lang="en-KE" sz="2700" dirty="0">
                        <a:effectLst/>
                      </a:endParaRPr>
                    </a:p>
                    <a:p>
                      <a:pPr algn="l"/>
                      <a:r>
                        <a:rPr lang="en-US" sz="2700" dirty="0">
                          <a:effectLst/>
                        </a:rPr>
                        <a:t>-For patients older than 2 years, the dose is 1 mg/d. and even adult</a:t>
                      </a:r>
                      <a:endParaRPr lang="en-KE" sz="27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1983666268"/>
                  </a:ext>
                </a:extLst>
              </a:tr>
            </a:tbl>
          </a:graphicData>
        </a:graphic>
      </p:graphicFrame>
    </p:spTree>
    <p:extLst>
      <p:ext uri="{BB962C8B-B14F-4D97-AF65-F5344CB8AC3E}">
        <p14:creationId xmlns:p14="http://schemas.microsoft.com/office/powerpoint/2010/main" val="1181951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00448-8298-40FB-8ADC-9C0349172085}"/>
              </a:ext>
            </a:extLst>
          </p:cNvPr>
          <p:cNvSpPr>
            <a:spLocks noGrp="1"/>
          </p:cNvSpPr>
          <p:nvPr>
            <p:ph type="title"/>
          </p:nvPr>
        </p:nvSpPr>
        <p:spPr/>
        <p:txBody>
          <a:bodyPr>
            <a:normAutofit/>
          </a:bodyPr>
          <a:lstStyle/>
          <a:p>
            <a:pPr algn="ctr"/>
            <a:r>
              <a:rPr lang="en-US" sz="4800" b="1" dirty="0">
                <a:solidFill>
                  <a:srgbClr val="0000FF"/>
                </a:solidFill>
                <a:effectLst/>
                <a:latin typeface="Agency FB" panose="020B0503020202020204" pitchFamily="34" charset="0"/>
                <a:ea typeface="Times New Roman" panose="02020603050405020304" pitchFamily="18" charset="0"/>
              </a:rPr>
              <a:t>Epidemiology</a:t>
            </a:r>
            <a:endParaRPr lang="en-KE" sz="4800" dirty="0"/>
          </a:p>
        </p:txBody>
      </p:sp>
      <p:sp>
        <p:nvSpPr>
          <p:cNvPr id="4" name="Rectangle 1">
            <a:extLst>
              <a:ext uri="{FF2B5EF4-FFF2-40B4-BE49-F238E27FC236}">
                <a16:creationId xmlns:a16="http://schemas.microsoft.com/office/drawing/2014/main" id="{87F2CEC1-F789-4A23-BFDC-CED816C99D84}"/>
              </a:ext>
            </a:extLst>
          </p:cNvPr>
          <p:cNvSpPr>
            <a:spLocks noGrp="1" noChangeArrowheads="1"/>
          </p:cNvSpPr>
          <p:nvPr>
            <p:ph idx="1"/>
          </p:nvPr>
        </p:nvSpPr>
        <p:spPr bwMode="auto">
          <a:xfrm>
            <a:off x="838200" y="1462138"/>
            <a:ext cx="10899098"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en-US" altLang="en-KE" sz="54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Sickle cell hemoglobinopathies occur worldwide, are not restricted to dark-skinned people, and are found in diverse populations including those of African,</a:t>
            </a:r>
          </a:p>
          <a:p>
            <a:pPr marL="0" marR="0" lvl="0" indent="0" algn="l" defTabSz="914400" rtl="0" eaLnBrk="0" fontAlgn="base" latinLnBrk="0" hangingPunct="0">
              <a:lnSpc>
                <a:spcPct val="100000"/>
              </a:lnSpc>
              <a:spcBef>
                <a:spcPct val="0"/>
              </a:spcBef>
              <a:spcAft>
                <a:spcPct val="0"/>
              </a:spcAft>
              <a:buClrTx/>
              <a:buSzTx/>
              <a:buNone/>
              <a:tabLst>
                <a:tab pos="228600" algn="l"/>
              </a:tabLst>
            </a:pPr>
            <a:r>
              <a:rPr kumimoji="0" lang="en-US" altLang="en-KE" sz="5400" b="0" i="0" u="none" strike="noStrike" cap="none" normalizeH="0" baseline="0" dirty="0">
                <a:ln>
                  <a:noFill/>
                </a:ln>
                <a:solidFill>
                  <a:schemeClr val="tx1"/>
                </a:solidFill>
                <a:effectLst/>
                <a:latin typeface="Agency FB" panose="020B0503020202020204" pitchFamily="34" charset="0"/>
                <a:ea typeface="Times New Roman" panose="02020603050405020304" pitchFamily="18" charset="0"/>
              </a:rPr>
              <a:t>Mediterranean, Middle Eastern, and Asiatic Indian ethnicity. </a:t>
            </a:r>
            <a:endParaRPr kumimoji="0" lang="en-US" altLang="en-KE" sz="5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0782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23DD3-61CD-4DBC-9E44-B787B0E0832C}"/>
              </a:ext>
            </a:extLst>
          </p:cNvPr>
          <p:cNvSpPr>
            <a:spLocks noGrp="1"/>
          </p:cNvSpPr>
          <p:nvPr>
            <p:ph type="title"/>
          </p:nvPr>
        </p:nvSpPr>
        <p:spPr>
          <a:xfrm>
            <a:off x="838200" y="1"/>
            <a:ext cx="10515600" cy="994610"/>
          </a:xfrm>
        </p:spPr>
        <p:txBody>
          <a:bodyPr/>
          <a:lstStyle/>
          <a:p>
            <a:pPr algn="ctr"/>
            <a:r>
              <a:rPr lang="en-US" b="1" dirty="0">
                <a:solidFill>
                  <a:srgbClr val="0070C0"/>
                </a:solidFill>
              </a:rPr>
              <a:t>Health Maintenance </a:t>
            </a:r>
            <a:r>
              <a:rPr lang="en-US" b="1" dirty="0" err="1">
                <a:solidFill>
                  <a:srgbClr val="0070C0"/>
                </a:solidFill>
              </a:rPr>
              <a:t>Cnt’d</a:t>
            </a:r>
            <a:r>
              <a:rPr lang="en-US" b="1" dirty="0">
                <a:solidFill>
                  <a:srgbClr val="0070C0"/>
                </a:solidFill>
              </a:rPr>
              <a:t>…</a:t>
            </a:r>
            <a:endParaRPr lang="en-KE" dirty="0"/>
          </a:p>
        </p:txBody>
      </p:sp>
      <p:graphicFrame>
        <p:nvGraphicFramePr>
          <p:cNvPr id="4" name="Content Placeholder 3">
            <a:extLst>
              <a:ext uri="{FF2B5EF4-FFF2-40B4-BE49-F238E27FC236}">
                <a16:creationId xmlns:a16="http://schemas.microsoft.com/office/drawing/2014/main" id="{DAC104A0-6499-41F4-802F-F35CEF87E957}"/>
              </a:ext>
            </a:extLst>
          </p:cNvPr>
          <p:cNvGraphicFramePr>
            <a:graphicFrameLocks noGrp="1"/>
          </p:cNvGraphicFramePr>
          <p:nvPr>
            <p:ph idx="1"/>
            <p:extLst>
              <p:ext uri="{D42A27DB-BD31-4B8C-83A1-F6EECF244321}">
                <p14:modId xmlns:p14="http://schemas.microsoft.com/office/powerpoint/2010/main" val="383350168"/>
              </p:ext>
            </p:extLst>
          </p:nvPr>
        </p:nvGraphicFramePr>
        <p:xfrm>
          <a:off x="838200" y="882316"/>
          <a:ext cx="10515600" cy="6622181"/>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3505928490"/>
                    </a:ext>
                  </a:extLst>
                </a:gridCol>
              </a:tblGrid>
              <a:tr h="6622181">
                <a:tc>
                  <a:txBody>
                    <a:bodyPr/>
                    <a:lstStyle/>
                    <a:p>
                      <a:pPr algn="l">
                        <a:tabLst>
                          <a:tab pos="914400" algn="l"/>
                        </a:tabLst>
                      </a:pPr>
                      <a:r>
                        <a:rPr lang="en-US" sz="2800" dirty="0">
                          <a:effectLst/>
                        </a:rPr>
                        <a:t>3.Hydroxyurea</a:t>
                      </a:r>
                      <a:endParaRPr lang="en-KE" sz="2800" dirty="0">
                        <a:effectLst/>
                      </a:endParaRPr>
                    </a:p>
                    <a:p>
                      <a:pPr algn="l">
                        <a:tabLst>
                          <a:tab pos="914400" algn="l"/>
                        </a:tabLst>
                      </a:pPr>
                      <a:r>
                        <a:rPr lang="en-US" sz="2800" dirty="0">
                          <a:effectLst/>
                        </a:rPr>
                        <a:t>Which increases fetal hemoglobin production, reduces the incidence of pain episodes and acute chest syndromes in some patients who are severely affected.</a:t>
                      </a:r>
                      <a:endParaRPr lang="en-KE" sz="2800" dirty="0">
                        <a:effectLst/>
                      </a:endParaRPr>
                    </a:p>
                    <a:p>
                      <a:pPr algn="l">
                        <a:tabLst>
                          <a:tab pos="914400" algn="l"/>
                        </a:tabLst>
                      </a:pPr>
                      <a:r>
                        <a:rPr lang="en-US" sz="2800" dirty="0">
                          <a:effectLst/>
                        </a:rPr>
                        <a:t>4.Malarial prophylaxis</a:t>
                      </a:r>
                      <a:endParaRPr lang="en-KE" sz="2800" dirty="0">
                        <a:effectLst/>
                      </a:endParaRPr>
                    </a:p>
                    <a:p>
                      <a:pPr algn="l">
                        <a:tabLst>
                          <a:tab pos="914400" algn="l"/>
                        </a:tabLst>
                      </a:pPr>
                      <a:r>
                        <a:rPr lang="en-US" sz="2800" dirty="0">
                          <a:effectLst/>
                        </a:rPr>
                        <a:t>-Mefloquine as a single weekly oral dose according to the following schedule: </a:t>
                      </a:r>
                      <a:endParaRPr lang="en-KE" sz="2800" dirty="0">
                        <a:effectLst/>
                      </a:endParaRPr>
                    </a:p>
                    <a:p>
                      <a:pPr algn="l">
                        <a:tabLst>
                          <a:tab pos="914400" algn="l"/>
                        </a:tabLst>
                      </a:pPr>
                      <a:r>
                        <a:rPr lang="en-US" sz="2800" dirty="0">
                          <a:effectLst/>
                        </a:rPr>
                        <a:t>5 to 12 years, 1/2 tablet; </a:t>
                      </a:r>
                      <a:endParaRPr lang="en-KE" sz="2800" dirty="0">
                        <a:effectLst/>
                      </a:endParaRPr>
                    </a:p>
                    <a:p>
                      <a:pPr algn="l">
                        <a:tabLst>
                          <a:tab pos="914400" algn="l"/>
                        </a:tabLst>
                      </a:pPr>
                      <a:r>
                        <a:rPr lang="en-US" sz="2800" dirty="0">
                          <a:effectLst/>
                        </a:rPr>
                        <a:t>&gt;12 years, 1 tablet. </a:t>
                      </a:r>
                      <a:endParaRPr lang="en-KE" sz="2800" dirty="0">
                        <a:effectLst/>
                      </a:endParaRPr>
                    </a:p>
                    <a:p>
                      <a:pPr algn="l"/>
                      <a:r>
                        <a:rPr lang="en-US" sz="2800" dirty="0">
                          <a:effectLst/>
                        </a:rPr>
                        <a:t>-Proguanil as a daily oral dose according to the following schedule:</a:t>
                      </a:r>
                      <a:endParaRPr lang="en-KE" sz="2800" dirty="0">
                        <a:effectLst/>
                      </a:endParaRPr>
                    </a:p>
                    <a:p>
                      <a:pPr algn="l"/>
                      <a:r>
                        <a:rPr lang="en-US" sz="2800" dirty="0">
                          <a:effectLst/>
                        </a:rPr>
                        <a:t> 5 to 12 years, 1 tablet; </a:t>
                      </a:r>
                      <a:endParaRPr lang="en-KE" sz="2800" dirty="0">
                        <a:effectLst/>
                      </a:endParaRPr>
                    </a:p>
                    <a:p>
                      <a:pPr algn="l"/>
                      <a:r>
                        <a:rPr lang="en-US" sz="2800" dirty="0">
                          <a:effectLst/>
                        </a:rPr>
                        <a:t>&gt;12 years, 2 tablets</a:t>
                      </a:r>
                      <a:endParaRPr lang="en-KE" sz="2800" dirty="0">
                        <a:effectLst/>
                      </a:endParaRPr>
                    </a:p>
                    <a:p>
                      <a:pPr algn="l"/>
                      <a:r>
                        <a:rPr lang="en-US" sz="2800" dirty="0">
                          <a:effectLst/>
                        </a:rPr>
                        <a:t>-Use of insecticide treated mosquito nets.</a:t>
                      </a:r>
                      <a:endParaRPr lang="en-KE" sz="28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3111458325"/>
                  </a:ext>
                </a:extLst>
              </a:tr>
            </a:tbl>
          </a:graphicData>
        </a:graphic>
      </p:graphicFrame>
    </p:spTree>
    <p:extLst>
      <p:ext uri="{BB962C8B-B14F-4D97-AF65-F5344CB8AC3E}">
        <p14:creationId xmlns:p14="http://schemas.microsoft.com/office/powerpoint/2010/main" val="3778949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CE0BF-30A4-45C8-B9B3-AEA7CD2B4AB8}"/>
              </a:ext>
            </a:extLst>
          </p:cNvPr>
          <p:cNvSpPr>
            <a:spLocks noGrp="1"/>
          </p:cNvSpPr>
          <p:nvPr>
            <p:ph type="title"/>
          </p:nvPr>
        </p:nvSpPr>
        <p:spPr>
          <a:xfrm>
            <a:off x="838200" y="1"/>
            <a:ext cx="10515600" cy="1251283"/>
          </a:xfrm>
        </p:spPr>
        <p:txBody>
          <a:bodyPr/>
          <a:lstStyle/>
          <a:p>
            <a:pPr algn="ctr"/>
            <a:r>
              <a:rPr lang="en-US" b="1" dirty="0">
                <a:solidFill>
                  <a:srgbClr val="0070C0"/>
                </a:solidFill>
              </a:rPr>
              <a:t>Health Maintenance </a:t>
            </a:r>
            <a:r>
              <a:rPr lang="en-US" b="1" dirty="0" err="1">
                <a:solidFill>
                  <a:srgbClr val="0070C0"/>
                </a:solidFill>
              </a:rPr>
              <a:t>Cnt’d</a:t>
            </a:r>
            <a:r>
              <a:rPr lang="en-US" b="1" dirty="0">
                <a:solidFill>
                  <a:srgbClr val="0070C0"/>
                </a:solidFill>
              </a:rPr>
              <a:t>…</a:t>
            </a:r>
            <a:endParaRPr lang="en-KE" dirty="0"/>
          </a:p>
        </p:txBody>
      </p:sp>
      <p:graphicFrame>
        <p:nvGraphicFramePr>
          <p:cNvPr id="4" name="Content Placeholder 3">
            <a:extLst>
              <a:ext uri="{FF2B5EF4-FFF2-40B4-BE49-F238E27FC236}">
                <a16:creationId xmlns:a16="http://schemas.microsoft.com/office/drawing/2014/main" id="{562D6141-17FB-409A-B425-35BA18E74733}"/>
              </a:ext>
            </a:extLst>
          </p:cNvPr>
          <p:cNvGraphicFramePr>
            <a:graphicFrameLocks noGrp="1"/>
          </p:cNvGraphicFramePr>
          <p:nvPr>
            <p:ph idx="1"/>
            <p:extLst>
              <p:ext uri="{D42A27DB-BD31-4B8C-83A1-F6EECF244321}">
                <p14:modId xmlns:p14="http://schemas.microsoft.com/office/powerpoint/2010/main" val="2777469190"/>
              </p:ext>
            </p:extLst>
          </p:nvPr>
        </p:nvGraphicFramePr>
        <p:xfrm>
          <a:off x="838200" y="1251283"/>
          <a:ext cx="10515600" cy="5606715"/>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2245483819"/>
                    </a:ext>
                  </a:extLst>
                </a:gridCol>
              </a:tblGrid>
              <a:tr h="5606715">
                <a:tc>
                  <a:txBody>
                    <a:bodyPr/>
                    <a:lstStyle/>
                    <a:p>
                      <a:pPr algn="l"/>
                      <a:r>
                        <a:rPr lang="en-US" sz="3600" dirty="0">
                          <a:effectLst/>
                        </a:rPr>
                        <a:t>Other aspects</a:t>
                      </a:r>
                      <a:endParaRPr lang="en-KE" sz="3600" dirty="0">
                        <a:effectLst/>
                      </a:endParaRPr>
                    </a:p>
                    <a:p>
                      <a:pPr algn="l"/>
                      <a:r>
                        <a:rPr lang="en-US" sz="3600" dirty="0">
                          <a:effectLst/>
                        </a:rPr>
                        <a:t>b) </a:t>
                      </a:r>
                      <a:r>
                        <a:rPr lang="en-US" sz="3600" u="sng" dirty="0">
                          <a:effectLst/>
                        </a:rPr>
                        <a:t>Good nutrition</a:t>
                      </a:r>
                      <a:endParaRPr lang="en-KE" sz="3600" dirty="0">
                        <a:effectLst/>
                      </a:endParaRPr>
                    </a:p>
                    <a:p>
                      <a:pPr algn="l"/>
                      <a:r>
                        <a:rPr lang="en-US" sz="3600" dirty="0">
                          <a:effectLst/>
                        </a:rPr>
                        <a:t>Balanced diet and water consumption should always be increased avoid dehydration</a:t>
                      </a:r>
                      <a:endParaRPr lang="en-KE" sz="3600" dirty="0">
                        <a:effectLst/>
                      </a:endParaRPr>
                    </a:p>
                    <a:p>
                      <a:pPr algn="l"/>
                      <a:r>
                        <a:rPr lang="en-US" sz="3600" dirty="0">
                          <a:effectLst/>
                        </a:rPr>
                        <a:t>c) General hygiene</a:t>
                      </a:r>
                      <a:endParaRPr lang="en-KE" sz="3600" dirty="0">
                        <a:effectLst/>
                      </a:endParaRPr>
                    </a:p>
                    <a:p>
                      <a:pPr algn="l"/>
                      <a:r>
                        <a:rPr lang="en-US" sz="3600" dirty="0">
                          <a:effectLst/>
                        </a:rPr>
                        <a:t>Avoid diarrheal illness may precipitate a crisis.</a:t>
                      </a:r>
                      <a:endParaRPr lang="en-KE" sz="36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3224117338"/>
                  </a:ext>
                </a:extLst>
              </a:tr>
            </a:tbl>
          </a:graphicData>
        </a:graphic>
      </p:graphicFrame>
    </p:spTree>
    <p:extLst>
      <p:ext uri="{BB962C8B-B14F-4D97-AF65-F5344CB8AC3E}">
        <p14:creationId xmlns:p14="http://schemas.microsoft.com/office/powerpoint/2010/main" val="1928858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CA44B-A9C0-46F8-92D3-F73B6081973F}"/>
              </a:ext>
            </a:extLst>
          </p:cNvPr>
          <p:cNvSpPr>
            <a:spLocks noGrp="1"/>
          </p:cNvSpPr>
          <p:nvPr>
            <p:ph type="title"/>
          </p:nvPr>
        </p:nvSpPr>
        <p:spPr>
          <a:xfrm>
            <a:off x="838200" y="1"/>
            <a:ext cx="10515600" cy="786062"/>
          </a:xfrm>
        </p:spPr>
        <p:txBody>
          <a:bodyPr/>
          <a:lstStyle/>
          <a:p>
            <a:pPr algn="ctr"/>
            <a:r>
              <a:rPr lang="en-US" b="1" dirty="0">
                <a:solidFill>
                  <a:srgbClr val="0070C0"/>
                </a:solidFill>
              </a:rPr>
              <a:t>Acute Illness &amp; Crises Prompt Dx &amp; Rx</a:t>
            </a:r>
            <a:endParaRPr lang="en-KE" b="1" dirty="0">
              <a:solidFill>
                <a:srgbClr val="0070C0"/>
              </a:solidFill>
            </a:endParaRPr>
          </a:p>
        </p:txBody>
      </p:sp>
      <p:graphicFrame>
        <p:nvGraphicFramePr>
          <p:cNvPr id="4" name="Content Placeholder 3">
            <a:extLst>
              <a:ext uri="{FF2B5EF4-FFF2-40B4-BE49-F238E27FC236}">
                <a16:creationId xmlns:a16="http://schemas.microsoft.com/office/drawing/2014/main" id="{50A787C7-9330-454C-B31B-B102AF9ABB19}"/>
              </a:ext>
            </a:extLst>
          </p:cNvPr>
          <p:cNvGraphicFramePr>
            <a:graphicFrameLocks noGrp="1"/>
          </p:cNvGraphicFramePr>
          <p:nvPr>
            <p:ph idx="1"/>
            <p:extLst>
              <p:ext uri="{D42A27DB-BD31-4B8C-83A1-F6EECF244321}">
                <p14:modId xmlns:p14="http://schemas.microsoft.com/office/powerpoint/2010/main" val="806038330"/>
              </p:ext>
            </p:extLst>
          </p:nvPr>
        </p:nvGraphicFramePr>
        <p:xfrm>
          <a:off x="838200" y="786063"/>
          <a:ext cx="10515600" cy="6071937"/>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2837257880"/>
                    </a:ext>
                  </a:extLst>
                </a:gridCol>
              </a:tblGrid>
              <a:tr h="6071937">
                <a:tc>
                  <a:txBody>
                    <a:bodyPr/>
                    <a:lstStyle/>
                    <a:p>
                      <a:pPr algn="l"/>
                      <a:r>
                        <a:rPr lang="en-US" sz="2800" dirty="0">
                          <a:effectLst/>
                        </a:rPr>
                        <a:t>Definition of illness requiring immediate medical care, including emergencies</a:t>
                      </a:r>
                      <a:endParaRPr lang="en-KE" sz="2800" dirty="0">
                        <a:effectLst/>
                      </a:endParaRPr>
                    </a:p>
                    <a:p>
                      <a:pPr marL="342900" lvl="0" indent="-342900" algn="l">
                        <a:buFont typeface="+mj-lt"/>
                        <a:buAutoNum type="arabicParenR"/>
                        <a:tabLst>
                          <a:tab pos="457200" algn="l"/>
                        </a:tabLst>
                      </a:pPr>
                      <a:r>
                        <a:rPr lang="en-US" sz="2800" dirty="0">
                          <a:effectLst/>
                        </a:rPr>
                        <a:t>T &gt;38.5</a:t>
                      </a:r>
                      <a:r>
                        <a:rPr lang="en-US" sz="2800" baseline="30000" dirty="0">
                          <a:effectLst/>
                        </a:rPr>
                        <a:t>o</a:t>
                      </a:r>
                      <a:r>
                        <a:rPr lang="en-US" sz="2800" dirty="0">
                          <a:effectLst/>
                        </a:rPr>
                        <a:t>C</a:t>
                      </a:r>
                      <a:endParaRPr lang="en-KE" sz="2800" dirty="0">
                        <a:effectLst/>
                      </a:endParaRPr>
                    </a:p>
                    <a:p>
                      <a:pPr marL="342900" lvl="0" indent="-342900" algn="l">
                        <a:buFont typeface="+mj-lt"/>
                        <a:buAutoNum type="arabicParenR"/>
                      </a:pPr>
                      <a:r>
                        <a:rPr lang="en-US" sz="2800" dirty="0">
                          <a:effectLst/>
                        </a:rPr>
                        <a:t>Pain inadequately relieved by home measures</a:t>
                      </a:r>
                      <a:endParaRPr lang="en-KE" sz="2800" dirty="0">
                        <a:effectLst/>
                      </a:endParaRPr>
                    </a:p>
                    <a:p>
                      <a:pPr marL="342900" lvl="0" indent="-342900" algn="l">
                        <a:buFont typeface="+mj-lt"/>
                        <a:buAutoNum type="arabicParenR"/>
                      </a:pPr>
                      <a:r>
                        <a:rPr lang="en-US" sz="2800" dirty="0">
                          <a:effectLst/>
                        </a:rPr>
                        <a:t>Significant respiratory symptoms (e.g. severe cough, shortness of breath, chest pain)</a:t>
                      </a:r>
                      <a:endParaRPr lang="en-KE" sz="2800" dirty="0">
                        <a:effectLst/>
                      </a:endParaRPr>
                    </a:p>
                    <a:p>
                      <a:pPr marL="342900" lvl="0" indent="-342900" algn="l">
                        <a:buFont typeface="+mj-lt"/>
                        <a:buAutoNum type="arabicParenR"/>
                      </a:pPr>
                      <a:r>
                        <a:rPr lang="en-US" sz="2800" dirty="0">
                          <a:effectLst/>
                        </a:rPr>
                        <a:t>Abdominal pain, distension and/or acute enlargement of the spleen</a:t>
                      </a:r>
                      <a:endParaRPr lang="en-KE" sz="2800" dirty="0">
                        <a:effectLst/>
                      </a:endParaRPr>
                    </a:p>
                    <a:p>
                      <a:pPr marL="342900" lvl="0" indent="-342900" algn="l">
                        <a:buFont typeface="+mj-lt"/>
                        <a:buAutoNum type="arabicParenR"/>
                      </a:pPr>
                      <a:r>
                        <a:rPr lang="en-US" sz="2800" dirty="0">
                          <a:effectLst/>
                        </a:rPr>
                        <a:t>Any neurologic symptom or sign - even if transient</a:t>
                      </a:r>
                      <a:endParaRPr lang="en-KE" sz="2800" dirty="0">
                        <a:effectLst/>
                      </a:endParaRPr>
                    </a:p>
                    <a:p>
                      <a:pPr marL="342900" lvl="0" indent="-342900" algn="l">
                        <a:buFont typeface="+mj-lt"/>
                        <a:buAutoNum type="arabicParenR"/>
                      </a:pPr>
                      <a:r>
                        <a:rPr lang="en-US" sz="2800" dirty="0">
                          <a:effectLst/>
                        </a:rPr>
                        <a:t>Significant increase in pallor, fatigue and/or lethargy</a:t>
                      </a:r>
                      <a:endParaRPr lang="en-KE" sz="2800" dirty="0">
                        <a:effectLst/>
                      </a:endParaRPr>
                    </a:p>
                    <a:p>
                      <a:pPr marL="342900" lvl="0" indent="-342900" algn="l">
                        <a:buFont typeface="+mj-lt"/>
                        <a:buAutoNum type="arabicParenR"/>
                      </a:pPr>
                      <a:r>
                        <a:rPr lang="en-US" sz="2800" dirty="0">
                          <a:effectLst/>
                        </a:rPr>
                        <a:t>Priapism episode persisting &gt;3-4 </a:t>
                      </a:r>
                      <a:r>
                        <a:rPr lang="en-US" sz="2800" dirty="0" err="1">
                          <a:effectLst/>
                        </a:rPr>
                        <a:t>hr</a:t>
                      </a:r>
                      <a:r>
                        <a:rPr lang="en-US" sz="2800" dirty="0">
                          <a:effectLst/>
                        </a:rPr>
                        <a:t> with no resolution</a:t>
                      </a:r>
                      <a:endParaRPr lang="en-KE" sz="2800" dirty="0">
                        <a:effectLst/>
                      </a:endParaRPr>
                    </a:p>
                    <a:p>
                      <a:pPr marL="342900" lvl="0" indent="-342900" algn="l">
                        <a:buFont typeface="+mj-lt"/>
                        <a:buAutoNum type="arabicParenR"/>
                      </a:pPr>
                      <a:r>
                        <a:rPr lang="en-US" sz="2800" dirty="0">
                          <a:effectLst/>
                        </a:rPr>
                        <a:t>Significant vomiting or diarrhea</a:t>
                      </a:r>
                      <a:endParaRPr lang="en-KE" sz="2800" dirty="0">
                        <a:effectLst/>
                      </a:endParaRPr>
                    </a:p>
                    <a:p>
                      <a:pPr algn="just">
                        <a:tabLst>
                          <a:tab pos="228600" algn="l"/>
                          <a:tab pos="342900" algn="l"/>
                          <a:tab pos="457200" algn="l"/>
                          <a:tab pos="571500" algn="l"/>
                          <a:tab pos="2057400" algn="l"/>
                          <a:tab pos="2514600" algn="l"/>
                          <a:tab pos="2971800" algn="l"/>
                          <a:tab pos="3429000" algn="l"/>
                          <a:tab pos="3886200" algn="l"/>
                          <a:tab pos="4343400" algn="l"/>
                          <a:tab pos="4800600" algn="l"/>
                          <a:tab pos="5257800" algn="l"/>
                          <a:tab pos="5715000" algn="l"/>
                        </a:tabLst>
                      </a:pPr>
                      <a:r>
                        <a:rPr lang="en-US" sz="2800" dirty="0">
                          <a:effectLst/>
                        </a:rPr>
                        <a:t>-Acute illness characterized by any of the signs or symptoms listed above can prove rapidly life-threatening.  </a:t>
                      </a:r>
                      <a:endParaRPr lang="en-KE" sz="2800" dirty="0">
                        <a:effectLst/>
                      </a:endParaRPr>
                    </a:p>
                    <a:p>
                      <a:pPr algn="l"/>
                      <a:r>
                        <a:rPr lang="en-US" sz="2800" dirty="0">
                          <a:effectLst/>
                        </a:rPr>
                        <a:t>And prompt medical evaluation important.</a:t>
                      </a:r>
                      <a:endParaRPr lang="en-KE" sz="28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3431828745"/>
                  </a:ext>
                </a:extLst>
              </a:tr>
            </a:tbl>
          </a:graphicData>
        </a:graphic>
      </p:graphicFrame>
    </p:spTree>
    <p:extLst>
      <p:ext uri="{BB962C8B-B14F-4D97-AF65-F5344CB8AC3E}">
        <p14:creationId xmlns:p14="http://schemas.microsoft.com/office/powerpoint/2010/main" val="187232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F13BC-8D08-498A-A461-A34E868D7D50}"/>
              </a:ext>
            </a:extLst>
          </p:cNvPr>
          <p:cNvSpPr>
            <a:spLocks noGrp="1"/>
          </p:cNvSpPr>
          <p:nvPr>
            <p:ph type="title"/>
          </p:nvPr>
        </p:nvSpPr>
        <p:spPr/>
        <p:txBody>
          <a:bodyPr/>
          <a:lstStyle/>
          <a:p>
            <a:r>
              <a:rPr lang="en-US" b="1" dirty="0">
                <a:solidFill>
                  <a:srgbClr val="0070C0"/>
                </a:solidFill>
              </a:rPr>
              <a:t>Transfusion Therapy for Acute Complications</a:t>
            </a:r>
            <a:endParaRPr lang="en-KE" b="1" dirty="0">
              <a:solidFill>
                <a:srgbClr val="0070C0"/>
              </a:solidFill>
            </a:endParaRPr>
          </a:p>
        </p:txBody>
      </p:sp>
      <p:graphicFrame>
        <p:nvGraphicFramePr>
          <p:cNvPr id="4" name="Content Placeholder 3">
            <a:extLst>
              <a:ext uri="{FF2B5EF4-FFF2-40B4-BE49-F238E27FC236}">
                <a16:creationId xmlns:a16="http://schemas.microsoft.com/office/drawing/2014/main" id="{62CC4EB2-B06F-464A-B4F6-55B2E7C619F9}"/>
              </a:ext>
            </a:extLst>
          </p:cNvPr>
          <p:cNvGraphicFramePr>
            <a:graphicFrameLocks noGrp="1"/>
          </p:cNvGraphicFramePr>
          <p:nvPr>
            <p:ph idx="1"/>
            <p:extLst>
              <p:ext uri="{D42A27DB-BD31-4B8C-83A1-F6EECF244321}">
                <p14:modId xmlns:p14="http://schemas.microsoft.com/office/powerpoint/2010/main" val="4039123652"/>
              </p:ext>
            </p:extLst>
          </p:nvPr>
        </p:nvGraphicFramePr>
        <p:xfrm>
          <a:off x="629653" y="1458394"/>
          <a:ext cx="10515600" cy="5399606"/>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1478015376"/>
                    </a:ext>
                  </a:extLst>
                </a:gridCol>
              </a:tblGrid>
              <a:tr h="5399606">
                <a:tc>
                  <a:txBody>
                    <a:bodyPr/>
                    <a:lstStyle/>
                    <a:p>
                      <a:pPr algn="just">
                        <a:tabLst>
                          <a:tab pos="457200" algn="l"/>
                          <a:tab pos="914400" algn="l"/>
                          <a:tab pos="1314450" algn="l"/>
                          <a:tab pos="1543050" algn="l"/>
                          <a:tab pos="1771650" algn="l"/>
                          <a:tab pos="2057400" algn="l"/>
                          <a:tab pos="2286000" algn="l"/>
                          <a:tab pos="257175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000" dirty="0">
                          <a:effectLst/>
                        </a:rPr>
                        <a:t>-Red blood cell transfusions play an important role in the treatment of some acute illnesses in patients with sickle cell disease. </a:t>
                      </a:r>
                      <a:endParaRPr lang="en-KE" sz="3000" dirty="0">
                        <a:effectLst/>
                      </a:endParaRPr>
                    </a:p>
                    <a:p>
                      <a:pPr algn="just">
                        <a:tabLst>
                          <a:tab pos="457200" algn="l"/>
                          <a:tab pos="914400" algn="l"/>
                          <a:tab pos="1314450" algn="l"/>
                          <a:tab pos="1543050" algn="l"/>
                          <a:tab pos="1771650" algn="l"/>
                          <a:tab pos="2057400" algn="l"/>
                          <a:tab pos="2286000" algn="l"/>
                          <a:tab pos="257175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000" dirty="0">
                          <a:effectLst/>
                        </a:rPr>
                        <a:t>-For severe complications, timely transfusions may be life saving</a:t>
                      </a:r>
                      <a:endParaRPr lang="en-KE" sz="3000" dirty="0">
                        <a:effectLst/>
                      </a:endParaRPr>
                    </a:p>
                    <a:p>
                      <a:pPr algn="l"/>
                      <a:r>
                        <a:rPr lang="en-US" sz="3000" u="sng" dirty="0">
                          <a:effectLst/>
                        </a:rPr>
                        <a:t>Indications:  </a:t>
                      </a:r>
                      <a:endParaRPr lang="en-KE" sz="3000" dirty="0">
                        <a:effectLst/>
                      </a:endParaRPr>
                    </a:p>
                    <a:p>
                      <a:pPr algn="l">
                        <a:tabLst>
                          <a:tab pos="228600" algn="l"/>
                        </a:tabLst>
                      </a:pPr>
                      <a:r>
                        <a:rPr lang="en-US" sz="3000" dirty="0">
                          <a:effectLst/>
                        </a:rPr>
                        <a:t>a)Acute exacerbation of baseline anemia</a:t>
                      </a:r>
                      <a:endParaRPr lang="en-KE" sz="3000" dirty="0">
                        <a:effectLst/>
                      </a:endParaRPr>
                    </a:p>
                    <a:p>
                      <a:pPr marL="342900" lvl="0" indent="-342900" algn="l">
                        <a:buFont typeface="Wingdings" panose="05000000000000000000" pitchFamily="2" charset="2"/>
                        <a:buChar char=""/>
                        <a:tabLst>
                          <a:tab pos="457200" algn="l"/>
                        </a:tabLst>
                      </a:pPr>
                      <a:r>
                        <a:rPr lang="en-US" sz="3000" dirty="0">
                          <a:effectLst/>
                        </a:rPr>
                        <a:t>Aplastic crisis</a:t>
                      </a:r>
                      <a:endParaRPr lang="en-KE" sz="3000" dirty="0">
                        <a:effectLst/>
                      </a:endParaRPr>
                    </a:p>
                    <a:p>
                      <a:pPr marL="342900" lvl="0" indent="-342900" algn="l">
                        <a:buFont typeface="Wingdings" panose="05000000000000000000" pitchFamily="2" charset="2"/>
                        <a:buChar char=""/>
                        <a:tabLst>
                          <a:tab pos="457200" algn="l"/>
                        </a:tabLst>
                      </a:pPr>
                      <a:r>
                        <a:rPr lang="en-US" sz="3000" dirty="0">
                          <a:effectLst/>
                        </a:rPr>
                        <a:t>Sequestration crisis- Splenic sequestration, Hepatic sequestration</a:t>
                      </a:r>
                      <a:endParaRPr lang="en-KE" sz="3000" dirty="0">
                        <a:effectLst/>
                      </a:endParaRPr>
                    </a:p>
                    <a:p>
                      <a:pPr marL="342900" lvl="0" indent="-342900" algn="l">
                        <a:buFont typeface="Wingdings" panose="05000000000000000000" pitchFamily="2" charset="2"/>
                        <a:buChar char=""/>
                        <a:tabLst>
                          <a:tab pos="457200" algn="l"/>
                        </a:tabLst>
                      </a:pPr>
                      <a:r>
                        <a:rPr lang="en-US" sz="3000" dirty="0">
                          <a:effectLst/>
                        </a:rPr>
                        <a:t>Hemolytic crisis</a:t>
                      </a:r>
                      <a:endParaRPr lang="en-KE" sz="3000" dirty="0">
                        <a:effectLst/>
                      </a:endParaRPr>
                    </a:p>
                    <a:p>
                      <a:pPr algn="l">
                        <a:tabLst>
                          <a:tab pos="228600" algn="l"/>
                        </a:tabLst>
                      </a:pPr>
                      <a:r>
                        <a:rPr lang="en-US" sz="3000" dirty="0">
                          <a:effectLst/>
                        </a:rPr>
                        <a:t>b)Severe </a:t>
                      </a:r>
                      <a:r>
                        <a:rPr lang="en-US" sz="3000" dirty="0" err="1">
                          <a:effectLst/>
                        </a:rPr>
                        <a:t>vaso</a:t>
                      </a:r>
                      <a:r>
                        <a:rPr lang="en-US" sz="3000" dirty="0">
                          <a:effectLst/>
                        </a:rPr>
                        <a:t>-occlusive events</a:t>
                      </a:r>
                      <a:endParaRPr lang="en-KE" sz="30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3557765131"/>
                  </a:ext>
                </a:extLst>
              </a:tr>
            </a:tbl>
          </a:graphicData>
        </a:graphic>
      </p:graphicFrame>
    </p:spTree>
    <p:extLst>
      <p:ext uri="{BB962C8B-B14F-4D97-AF65-F5344CB8AC3E}">
        <p14:creationId xmlns:p14="http://schemas.microsoft.com/office/powerpoint/2010/main" val="379830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CFAED-7FCF-4745-910A-3355ECB17B20}"/>
              </a:ext>
            </a:extLst>
          </p:cNvPr>
          <p:cNvSpPr>
            <a:spLocks noGrp="1"/>
          </p:cNvSpPr>
          <p:nvPr>
            <p:ph type="title"/>
          </p:nvPr>
        </p:nvSpPr>
        <p:spPr>
          <a:xfrm>
            <a:off x="0" y="1"/>
            <a:ext cx="12192000" cy="1219199"/>
          </a:xfrm>
        </p:spPr>
        <p:txBody>
          <a:bodyPr>
            <a:normAutofit/>
          </a:bodyPr>
          <a:lstStyle/>
          <a:p>
            <a:pPr algn="ctr"/>
            <a:r>
              <a:rPr lang="en-US" b="1" dirty="0">
                <a:solidFill>
                  <a:srgbClr val="0070C0"/>
                </a:solidFill>
              </a:rPr>
              <a:t>Inpatient </a:t>
            </a:r>
            <a:r>
              <a:rPr lang="en-US" b="1" dirty="0" err="1">
                <a:solidFill>
                  <a:srgbClr val="0070C0"/>
                </a:solidFill>
              </a:rPr>
              <a:t>Mnx</a:t>
            </a:r>
            <a:r>
              <a:rPr lang="en-US" b="1" dirty="0">
                <a:solidFill>
                  <a:srgbClr val="0070C0"/>
                </a:solidFill>
              </a:rPr>
              <a:t> of Fever in child with sickle cell disease</a:t>
            </a:r>
            <a:endParaRPr lang="en-KE" b="1" dirty="0">
              <a:solidFill>
                <a:srgbClr val="0070C0"/>
              </a:solidFill>
            </a:endParaRPr>
          </a:p>
        </p:txBody>
      </p:sp>
      <p:graphicFrame>
        <p:nvGraphicFramePr>
          <p:cNvPr id="4" name="Content Placeholder 3">
            <a:extLst>
              <a:ext uri="{FF2B5EF4-FFF2-40B4-BE49-F238E27FC236}">
                <a16:creationId xmlns:a16="http://schemas.microsoft.com/office/drawing/2014/main" id="{9C991646-7E89-4023-981B-E2169BBE8B5F}"/>
              </a:ext>
            </a:extLst>
          </p:cNvPr>
          <p:cNvGraphicFramePr>
            <a:graphicFrameLocks noGrp="1"/>
          </p:cNvGraphicFramePr>
          <p:nvPr>
            <p:ph idx="1"/>
            <p:extLst>
              <p:ext uri="{D42A27DB-BD31-4B8C-83A1-F6EECF244321}">
                <p14:modId xmlns:p14="http://schemas.microsoft.com/office/powerpoint/2010/main" val="1122172321"/>
              </p:ext>
            </p:extLst>
          </p:nvPr>
        </p:nvGraphicFramePr>
        <p:xfrm>
          <a:off x="288758" y="850233"/>
          <a:ext cx="11662610" cy="6007768"/>
        </p:xfrm>
        <a:graphic>
          <a:graphicData uri="http://schemas.openxmlformats.org/drawingml/2006/table">
            <a:tbl>
              <a:tblPr>
                <a:tableStyleId>{5C22544A-7EE6-4342-B048-85BDC9FD1C3A}</a:tableStyleId>
              </a:tblPr>
              <a:tblGrid>
                <a:gridCol w="11662610">
                  <a:extLst>
                    <a:ext uri="{9D8B030D-6E8A-4147-A177-3AD203B41FA5}">
                      <a16:colId xmlns:a16="http://schemas.microsoft.com/office/drawing/2014/main" val="296079273"/>
                    </a:ext>
                  </a:extLst>
                </a:gridCol>
              </a:tblGrid>
              <a:tr h="6007768">
                <a:tc>
                  <a:txBody>
                    <a:bodyPr/>
                    <a:lstStyle/>
                    <a:p>
                      <a:pPr algn="l"/>
                      <a:r>
                        <a:rPr lang="en-US" sz="2800" u="sng" dirty="0">
                          <a:effectLst/>
                        </a:rPr>
                        <a:t>DIAGNOSTICS</a:t>
                      </a:r>
                      <a:r>
                        <a:rPr lang="en-US" sz="2800" dirty="0">
                          <a:effectLst/>
                        </a:rPr>
                        <a:t> </a:t>
                      </a:r>
                      <a:endParaRPr lang="en-KE" sz="2800" dirty="0">
                        <a:effectLst/>
                      </a:endParaRPr>
                    </a:p>
                    <a:p>
                      <a:pPr marL="228600" indent="-228600" algn="just">
                        <a:tabLst>
                          <a:tab pos="2286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800" dirty="0">
                          <a:effectLst/>
                        </a:rPr>
                        <a:t>1.	CBC, diff, platelet, and reticulocyte count initially and daily until improving (compare with patient's baseline data).</a:t>
                      </a:r>
                      <a:endParaRPr lang="en-KE" sz="2800" dirty="0">
                        <a:effectLst/>
                      </a:endParaRPr>
                    </a:p>
                    <a:p>
                      <a:pPr marL="228600" indent="-228600" algn="just">
                        <a:tabLst>
                          <a:tab pos="2286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800" dirty="0">
                          <a:effectLst/>
                        </a:rPr>
                        <a:t>2.	CXR if tachypnea, cough, chest or abdominal pain, or any respiratory symptoms are present or subsequently develop. </a:t>
                      </a:r>
                      <a:endParaRPr lang="en-KE" sz="2800" dirty="0">
                        <a:effectLst/>
                      </a:endParaRPr>
                    </a:p>
                    <a:p>
                      <a:pPr algn="just">
                        <a:tabLst>
                          <a:tab pos="2286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800" dirty="0">
                          <a:effectLst/>
                        </a:rPr>
                        <a:t>3.	Septic Screen</a:t>
                      </a:r>
                      <a:endParaRPr lang="en-KE" sz="2800" dirty="0">
                        <a:effectLst/>
                      </a:endParaRPr>
                    </a:p>
                    <a:p>
                      <a:pPr marL="342900" lvl="0" indent="-342900" algn="just">
                        <a:buFont typeface="Wingdings" panose="05000000000000000000" pitchFamily="2" charset="2"/>
                        <a:buChar char=""/>
                        <a:tabLst>
                          <a:tab pos="2286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800" dirty="0">
                          <a:effectLst/>
                        </a:rPr>
                        <a:t>Blood culture</a:t>
                      </a:r>
                      <a:endParaRPr lang="en-KE" sz="2800" dirty="0">
                        <a:effectLst/>
                      </a:endParaRPr>
                    </a:p>
                    <a:p>
                      <a:pPr marL="342900" lvl="0" indent="-342900" algn="just">
                        <a:buFont typeface="Wingdings" panose="05000000000000000000" pitchFamily="2" charset="2"/>
                        <a:buChar char=""/>
                        <a:tabLst>
                          <a:tab pos="2286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800" dirty="0">
                          <a:effectLst/>
                        </a:rPr>
                        <a:t>urinalysis, and urine M/C/S </a:t>
                      </a:r>
                      <a:endParaRPr lang="en-KE" sz="2800" dirty="0">
                        <a:effectLst/>
                      </a:endParaRPr>
                    </a:p>
                    <a:p>
                      <a:pPr marL="342900" lvl="0" indent="-342900" algn="just">
                        <a:buFont typeface="Wingdings" panose="05000000000000000000" pitchFamily="2" charset="2"/>
                        <a:buChar char=""/>
                        <a:tabLst>
                          <a:tab pos="2286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800" dirty="0">
                          <a:effectLst/>
                        </a:rPr>
                        <a:t>CSF-if indicated</a:t>
                      </a:r>
                      <a:endParaRPr lang="en-KE" sz="2800" dirty="0">
                        <a:effectLst/>
                      </a:endParaRPr>
                    </a:p>
                    <a:p>
                      <a:pPr marL="342900" lvl="0" indent="-342900" algn="just">
                        <a:buFont typeface="Wingdings" panose="05000000000000000000" pitchFamily="2" charset="2"/>
                        <a:buChar char=""/>
                        <a:tabLst>
                          <a:tab pos="2286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800" dirty="0">
                          <a:effectLst/>
                        </a:rPr>
                        <a:t>Stool ova and cyst ,M/c/S if indicated.</a:t>
                      </a:r>
                      <a:endParaRPr lang="en-KE" sz="2800" dirty="0">
                        <a:effectLst/>
                      </a:endParaRPr>
                    </a:p>
                    <a:p>
                      <a:pPr algn="just">
                        <a:tabLst>
                          <a:tab pos="2286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800" dirty="0">
                          <a:effectLst/>
                        </a:rPr>
                        <a:t>4. U/E/C-</a:t>
                      </a:r>
                      <a:r>
                        <a:rPr lang="en-US" sz="2800" dirty="0" err="1">
                          <a:effectLst/>
                        </a:rPr>
                        <a:t>Electolytes</a:t>
                      </a:r>
                      <a:r>
                        <a:rPr lang="en-US" sz="2800" dirty="0">
                          <a:effectLst/>
                        </a:rPr>
                        <a:t>, BUN, creatinine</a:t>
                      </a:r>
                      <a:endParaRPr lang="en-KE" sz="2800" dirty="0">
                        <a:effectLst/>
                      </a:endParaRPr>
                    </a:p>
                    <a:p>
                      <a:pPr algn="just">
                        <a:tabLst>
                          <a:tab pos="2286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800" dirty="0">
                          <a:effectLst/>
                        </a:rPr>
                        <a:t>5. Liver function tests –Direct and indirect </a:t>
                      </a:r>
                      <a:r>
                        <a:rPr lang="en-US" sz="2800" dirty="0" err="1">
                          <a:effectLst/>
                        </a:rPr>
                        <a:t>bilirubin,ALT</a:t>
                      </a:r>
                      <a:endParaRPr lang="en-KE" sz="2800" dirty="0">
                        <a:effectLst/>
                      </a:endParaRPr>
                    </a:p>
                    <a:p>
                      <a:pPr algn="just">
                        <a:tabLst>
                          <a:tab pos="2286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800" dirty="0">
                          <a:effectLst/>
                        </a:rPr>
                        <a:t>6. DIC screen for very severe pain or any evidence of encephalopathy (R/O acute multi-organ failure syndrome). </a:t>
                      </a:r>
                      <a:endParaRPr lang="en-KE" sz="28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1023931107"/>
                  </a:ext>
                </a:extLst>
              </a:tr>
            </a:tbl>
          </a:graphicData>
        </a:graphic>
      </p:graphicFrame>
    </p:spTree>
    <p:extLst>
      <p:ext uri="{BB962C8B-B14F-4D97-AF65-F5344CB8AC3E}">
        <p14:creationId xmlns:p14="http://schemas.microsoft.com/office/powerpoint/2010/main" val="258996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67696-CA22-4FCE-9137-EF2AB0F2587E}"/>
              </a:ext>
            </a:extLst>
          </p:cNvPr>
          <p:cNvSpPr>
            <a:spLocks noGrp="1"/>
          </p:cNvSpPr>
          <p:nvPr>
            <p:ph type="ctrTitle"/>
          </p:nvPr>
        </p:nvSpPr>
        <p:spPr/>
        <p:txBody>
          <a:bodyPr/>
          <a:lstStyle/>
          <a:p>
            <a:r>
              <a:rPr lang="en-US" b="1" dirty="0"/>
              <a:t>End of Presentation</a:t>
            </a:r>
            <a:endParaRPr lang="en-KE" b="1" dirty="0"/>
          </a:p>
        </p:txBody>
      </p:sp>
      <p:sp>
        <p:nvSpPr>
          <p:cNvPr id="3" name="Subtitle 2">
            <a:extLst>
              <a:ext uri="{FF2B5EF4-FFF2-40B4-BE49-F238E27FC236}">
                <a16:creationId xmlns:a16="http://schemas.microsoft.com/office/drawing/2014/main" id="{91E44D59-7457-4215-B6A1-963C684CAD6A}"/>
              </a:ext>
            </a:extLst>
          </p:cNvPr>
          <p:cNvSpPr>
            <a:spLocks noGrp="1"/>
          </p:cNvSpPr>
          <p:nvPr>
            <p:ph type="subTitle" idx="1"/>
          </p:nvPr>
        </p:nvSpPr>
        <p:spPr/>
        <p:txBody>
          <a:bodyPr>
            <a:normAutofit/>
          </a:bodyPr>
          <a:lstStyle/>
          <a:p>
            <a:r>
              <a:rPr lang="en-US" sz="4400" b="1" dirty="0"/>
              <a:t>Thanks</a:t>
            </a:r>
            <a:endParaRPr lang="en-KE" sz="4400" b="1" dirty="0"/>
          </a:p>
        </p:txBody>
      </p:sp>
    </p:spTree>
    <p:extLst>
      <p:ext uri="{BB962C8B-B14F-4D97-AF65-F5344CB8AC3E}">
        <p14:creationId xmlns:p14="http://schemas.microsoft.com/office/powerpoint/2010/main" val="2415274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550B8-FCEA-4502-9B99-09CF6D6FAA9C}"/>
              </a:ext>
            </a:extLst>
          </p:cNvPr>
          <p:cNvSpPr>
            <a:spLocks noGrp="1"/>
          </p:cNvSpPr>
          <p:nvPr>
            <p:ph type="title"/>
          </p:nvPr>
        </p:nvSpPr>
        <p:spPr>
          <a:xfrm>
            <a:off x="838200" y="1"/>
            <a:ext cx="10515600" cy="869429"/>
          </a:xfrm>
        </p:spPr>
        <p:txBody>
          <a:bodyPr>
            <a:normAutofit/>
          </a:bodyPr>
          <a:lstStyle/>
          <a:p>
            <a:pPr algn="ctr"/>
            <a:r>
              <a:rPr lang="en-US" sz="4800" b="1" dirty="0">
                <a:solidFill>
                  <a:srgbClr val="0000FF"/>
                </a:solidFill>
                <a:effectLst/>
                <a:latin typeface="Agency FB" panose="020B0503020202020204" pitchFamily="34" charset="0"/>
                <a:ea typeface="Times New Roman" panose="02020603050405020304" pitchFamily="18" charset="0"/>
                <a:cs typeface="Times New Roman" panose="02020603050405020304" pitchFamily="18" charset="0"/>
              </a:rPr>
              <a:t>Pathophysiology</a:t>
            </a:r>
            <a:endParaRPr lang="en-KE" sz="4800" dirty="0"/>
          </a:p>
        </p:txBody>
      </p:sp>
      <p:graphicFrame>
        <p:nvGraphicFramePr>
          <p:cNvPr id="8" name="Content Placeholder 7">
            <a:extLst>
              <a:ext uri="{FF2B5EF4-FFF2-40B4-BE49-F238E27FC236}">
                <a16:creationId xmlns:a16="http://schemas.microsoft.com/office/drawing/2014/main" id="{DBEC14D2-D8F5-4995-9EF4-2BD610C00CB5}"/>
              </a:ext>
            </a:extLst>
          </p:cNvPr>
          <p:cNvGraphicFramePr>
            <a:graphicFrameLocks noGrp="1"/>
          </p:cNvGraphicFramePr>
          <p:nvPr>
            <p:ph idx="1"/>
            <p:extLst>
              <p:ext uri="{D42A27DB-BD31-4B8C-83A1-F6EECF244321}">
                <p14:modId xmlns:p14="http://schemas.microsoft.com/office/powerpoint/2010/main" val="700929520"/>
              </p:ext>
            </p:extLst>
          </p:nvPr>
        </p:nvGraphicFramePr>
        <p:xfrm>
          <a:off x="104931" y="704539"/>
          <a:ext cx="11857220" cy="6153462"/>
        </p:xfrm>
        <a:graphic>
          <a:graphicData uri="http://schemas.openxmlformats.org/drawingml/2006/table">
            <a:tbl>
              <a:tblPr>
                <a:tableStyleId>{5C22544A-7EE6-4342-B048-85BDC9FD1C3A}</a:tableStyleId>
              </a:tblPr>
              <a:tblGrid>
                <a:gridCol w="11857220">
                  <a:extLst>
                    <a:ext uri="{9D8B030D-6E8A-4147-A177-3AD203B41FA5}">
                      <a16:colId xmlns:a16="http://schemas.microsoft.com/office/drawing/2014/main" val="3971966359"/>
                    </a:ext>
                  </a:extLst>
                </a:gridCol>
              </a:tblGrid>
              <a:tr h="6153462">
                <a:tc>
                  <a:txBody>
                    <a:bodyPr/>
                    <a:lstStyle/>
                    <a:p>
                      <a:pPr algn="l"/>
                      <a:r>
                        <a:rPr lang="en-US" sz="3200" dirty="0">
                          <a:effectLst/>
                        </a:rPr>
                        <a:t>-Sickle cell anemia is an autosomal recessive genetic disease that results from the substitution of valine for glutamic acid at position 6 of the beta-globin gene, leading to production of a defective form of hemoglobin, hemoglobin S (</a:t>
                      </a:r>
                      <a:r>
                        <a:rPr lang="en-US" sz="3200" dirty="0" err="1">
                          <a:effectLst/>
                        </a:rPr>
                        <a:t>HbS</a:t>
                      </a:r>
                      <a:r>
                        <a:rPr lang="en-US" sz="3200" dirty="0">
                          <a:effectLst/>
                        </a:rPr>
                        <a:t>).</a:t>
                      </a:r>
                      <a:endParaRPr lang="en-KE" sz="3200" dirty="0">
                        <a:effectLst/>
                      </a:endParaRPr>
                    </a:p>
                    <a:p>
                      <a:pPr algn="l"/>
                      <a:r>
                        <a:rPr lang="en-US" sz="3200" dirty="0">
                          <a:effectLst/>
                        </a:rPr>
                        <a:t>-Deoxygenation of the heme moiety of </a:t>
                      </a:r>
                      <a:r>
                        <a:rPr lang="en-US" sz="3200" dirty="0" err="1">
                          <a:effectLst/>
                        </a:rPr>
                        <a:t>HbS</a:t>
                      </a:r>
                      <a:r>
                        <a:rPr lang="en-US" sz="3200" dirty="0">
                          <a:effectLst/>
                        </a:rPr>
                        <a:t> leads to hydrophobic interactions between adjacent </a:t>
                      </a:r>
                      <a:r>
                        <a:rPr lang="en-US" sz="3200" dirty="0" err="1">
                          <a:effectLst/>
                        </a:rPr>
                        <a:t>HbS</a:t>
                      </a:r>
                      <a:r>
                        <a:rPr lang="en-US" sz="3200" dirty="0">
                          <a:effectLst/>
                        </a:rPr>
                        <a:t> molecules, which then aggregate into larger polymers, distorting the red blood cell (RBC) into the classic sickle shape. </a:t>
                      </a:r>
                    </a:p>
                    <a:p>
                      <a:pPr algn="l"/>
                      <a:r>
                        <a:rPr lang="en-US" sz="3200" dirty="0">
                          <a:effectLst/>
                        </a:rPr>
                        <a:t>-The major consequence of this sickle shape is that RBCs become much less deformable; therefore, they obstruct the microcirculation. Tissue hypoxia, which promotes further sickling, results. </a:t>
                      </a:r>
                      <a:endParaRPr lang="en-KE" sz="32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2705701433"/>
                  </a:ext>
                </a:extLst>
              </a:tr>
            </a:tbl>
          </a:graphicData>
        </a:graphic>
      </p:graphicFrame>
    </p:spTree>
    <p:extLst>
      <p:ext uri="{BB962C8B-B14F-4D97-AF65-F5344CB8AC3E}">
        <p14:creationId xmlns:p14="http://schemas.microsoft.com/office/powerpoint/2010/main" val="1545130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010F1-A32A-4476-978B-E4417BCEE7DD}"/>
              </a:ext>
            </a:extLst>
          </p:cNvPr>
          <p:cNvSpPr>
            <a:spLocks noGrp="1"/>
          </p:cNvSpPr>
          <p:nvPr>
            <p:ph type="title"/>
          </p:nvPr>
        </p:nvSpPr>
        <p:spPr/>
        <p:txBody>
          <a:bodyPr/>
          <a:lstStyle/>
          <a:p>
            <a:pPr algn="ctr"/>
            <a:r>
              <a:rPr lang="en-US" sz="4400" b="1" dirty="0">
                <a:solidFill>
                  <a:srgbClr val="0000FF"/>
                </a:solidFill>
                <a:effectLst/>
                <a:latin typeface="Agency FB" panose="020B0503020202020204" pitchFamily="34" charset="0"/>
                <a:ea typeface="Times New Roman" panose="02020603050405020304" pitchFamily="18" charset="0"/>
                <a:cs typeface="Times New Roman" panose="02020603050405020304" pitchFamily="18" charset="0"/>
              </a:rPr>
              <a:t>Pathophysiology </a:t>
            </a:r>
            <a:r>
              <a:rPr lang="en-US" sz="4400" b="1" dirty="0" err="1">
                <a:solidFill>
                  <a:srgbClr val="0000FF"/>
                </a:solidFill>
                <a:effectLst/>
                <a:latin typeface="Agency FB" panose="020B0503020202020204" pitchFamily="34" charset="0"/>
                <a:ea typeface="Times New Roman" panose="02020603050405020304" pitchFamily="18" charset="0"/>
                <a:cs typeface="Times New Roman" panose="02020603050405020304" pitchFamily="18" charset="0"/>
              </a:rPr>
              <a:t>Cnt’d</a:t>
            </a:r>
            <a:r>
              <a:rPr lang="en-US" sz="4400" b="1" dirty="0">
                <a:solidFill>
                  <a:srgbClr val="0000FF"/>
                </a:solidFill>
                <a:effectLst/>
                <a:latin typeface="Agency FB" panose="020B0503020202020204" pitchFamily="34" charset="0"/>
                <a:ea typeface="Times New Roman" panose="02020603050405020304" pitchFamily="18" charset="0"/>
                <a:cs typeface="Times New Roman" panose="02020603050405020304" pitchFamily="18" charset="0"/>
              </a:rPr>
              <a:t>…</a:t>
            </a:r>
            <a:endParaRPr lang="en-KE" dirty="0"/>
          </a:p>
        </p:txBody>
      </p:sp>
      <p:graphicFrame>
        <p:nvGraphicFramePr>
          <p:cNvPr id="4" name="Content Placeholder 3">
            <a:extLst>
              <a:ext uri="{FF2B5EF4-FFF2-40B4-BE49-F238E27FC236}">
                <a16:creationId xmlns:a16="http://schemas.microsoft.com/office/drawing/2014/main" id="{761184D7-DFC3-41CD-8241-717A621EDB9E}"/>
              </a:ext>
            </a:extLst>
          </p:cNvPr>
          <p:cNvGraphicFramePr>
            <a:graphicFrameLocks noGrp="1"/>
          </p:cNvGraphicFramePr>
          <p:nvPr>
            <p:ph idx="1"/>
            <p:extLst>
              <p:ext uri="{D42A27DB-BD31-4B8C-83A1-F6EECF244321}">
                <p14:modId xmlns:p14="http://schemas.microsoft.com/office/powerpoint/2010/main" val="1513119791"/>
              </p:ext>
            </p:extLst>
          </p:nvPr>
        </p:nvGraphicFramePr>
        <p:xfrm>
          <a:off x="236483" y="1261241"/>
          <a:ext cx="11650717" cy="5596759"/>
        </p:xfrm>
        <a:graphic>
          <a:graphicData uri="http://schemas.openxmlformats.org/drawingml/2006/table">
            <a:tbl>
              <a:tblPr>
                <a:tableStyleId>{5C22544A-7EE6-4342-B048-85BDC9FD1C3A}</a:tableStyleId>
              </a:tblPr>
              <a:tblGrid>
                <a:gridCol w="11650717">
                  <a:extLst>
                    <a:ext uri="{9D8B030D-6E8A-4147-A177-3AD203B41FA5}">
                      <a16:colId xmlns:a16="http://schemas.microsoft.com/office/drawing/2014/main" val="4206664906"/>
                    </a:ext>
                  </a:extLst>
                </a:gridCol>
              </a:tblGrid>
              <a:tr h="5596759">
                <a:tc>
                  <a:txBody>
                    <a:bodyPr/>
                    <a:lstStyle/>
                    <a:p>
                      <a:pPr algn="l"/>
                      <a:r>
                        <a:rPr lang="en-US" sz="3600" dirty="0">
                          <a:effectLst/>
                        </a:rPr>
                        <a:t>-Sickle-shaped RBCs are rapidly hemolyzed and have a life span of only 10-20 days (vs. the normal 120 d). </a:t>
                      </a:r>
                      <a:endParaRPr lang="en-KE" sz="3600" dirty="0">
                        <a:effectLst/>
                      </a:endParaRPr>
                    </a:p>
                    <a:p>
                      <a:pPr algn="l"/>
                      <a:r>
                        <a:rPr lang="en-US" sz="3600" dirty="0">
                          <a:effectLst/>
                        </a:rPr>
                        <a:t>-Patients who are homozygous for the </a:t>
                      </a:r>
                      <a:r>
                        <a:rPr lang="en-US" sz="3600" dirty="0" err="1">
                          <a:effectLst/>
                        </a:rPr>
                        <a:t>HbS</a:t>
                      </a:r>
                      <a:r>
                        <a:rPr lang="en-US" sz="3600" dirty="0">
                          <a:effectLst/>
                        </a:rPr>
                        <a:t> gene have full-blown sickle cell anemia. Patients who are heterozygous for the </a:t>
                      </a:r>
                      <a:r>
                        <a:rPr lang="en-US" sz="3600" dirty="0" err="1">
                          <a:effectLst/>
                        </a:rPr>
                        <a:t>HbS</a:t>
                      </a:r>
                      <a:r>
                        <a:rPr lang="en-US" sz="3600" dirty="0">
                          <a:effectLst/>
                        </a:rPr>
                        <a:t> gene are carriers of the condition. </a:t>
                      </a:r>
                      <a:endParaRPr lang="en-KE" sz="3600" dirty="0">
                        <a:effectLst/>
                      </a:endParaRPr>
                    </a:p>
                    <a:p>
                      <a:pPr algn="l"/>
                      <a:r>
                        <a:rPr lang="en-US" sz="3600" dirty="0">
                          <a:effectLst/>
                        </a:rPr>
                        <a:t>-Under stressful conditions, carriers may display some clinical manifestations (</a:t>
                      </a:r>
                      <a:r>
                        <a:rPr lang="en-US" sz="3600" dirty="0" err="1">
                          <a:effectLst/>
                        </a:rPr>
                        <a:t>eg</a:t>
                      </a:r>
                      <a:r>
                        <a:rPr lang="en-US" sz="3600" dirty="0">
                          <a:effectLst/>
                        </a:rPr>
                        <a:t>, severe hypoxia). If both members of a couple are carriers, they have a 25% risk of producing a child who is homozygous for the </a:t>
                      </a:r>
                      <a:r>
                        <a:rPr lang="en-US" sz="3600" dirty="0" err="1">
                          <a:effectLst/>
                        </a:rPr>
                        <a:t>HbS</a:t>
                      </a:r>
                      <a:r>
                        <a:rPr lang="en-US" sz="3600" dirty="0">
                          <a:effectLst/>
                        </a:rPr>
                        <a:t> gene. </a:t>
                      </a:r>
                      <a:endParaRPr lang="en-KE" sz="36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4152916225"/>
                  </a:ext>
                </a:extLst>
              </a:tr>
            </a:tbl>
          </a:graphicData>
        </a:graphic>
      </p:graphicFrame>
    </p:spTree>
    <p:extLst>
      <p:ext uri="{BB962C8B-B14F-4D97-AF65-F5344CB8AC3E}">
        <p14:creationId xmlns:p14="http://schemas.microsoft.com/office/powerpoint/2010/main" val="421985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B2ABE-3BDC-4773-89E1-93D943150121}"/>
              </a:ext>
            </a:extLst>
          </p:cNvPr>
          <p:cNvSpPr>
            <a:spLocks noGrp="1"/>
          </p:cNvSpPr>
          <p:nvPr>
            <p:ph type="title"/>
          </p:nvPr>
        </p:nvSpPr>
        <p:spPr>
          <a:xfrm>
            <a:off x="838200" y="1"/>
            <a:ext cx="10515600" cy="1024758"/>
          </a:xfrm>
        </p:spPr>
        <p:txBody>
          <a:bodyPr/>
          <a:lstStyle/>
          <a:p>
            <a:pPr algn="ctr"/>
            <a:r>
              <a:rPr lang="en-US" sz="4400" b="1" dirty="0">
                <a:solidFill>
                  <a:srgbClr val="0000FF"/>
                </a:solidFill>
                <a:effectLst/>
                <a:latin typeface="Agency FB" panose="020B0503020202020204" pitchFamily="34" charset="0"/>
                <a:ea typeface="Times New Roman" panose="02020603050405020304" pitchFamily="18" charset="0"/>
                <a:cs typeface="Times New Roman" panose="02020603050405020304" pitchFamily="18" charset="0"/>
              </a:rPr>
              <a:t>Pathophysiology </a:t>
            </a:r>
            <a:r>
              <a:rPr lang="en-US" sz="4400" b="1" dirty="0" err="1">
                <a:solidFill>
                  <a:srgbClr val="0000FF"/>
                </a:solidFill>
                <a:effectLst/>
                <a:latin typeface="Agency FB" panose="020B0503020202020204" pitchFamily="34" charset="0"/>
                <a:ea typeface="Times New Roman" panose="02020603050405020304" pitchFamily="18" charset="0"/>
                <a:cs typeface="Times New Roman" panose="02020603050405020304" pitchFamily="18" charset="0"/>
              </a:rPr>
              <a:t>Cnt’d</a:t>
            </a:r>
            <a:r>
              <a:rPr lang="en-US" sz="4400" b="1" dirty="0">
                <a:solidFill>
                  <a:srgbClr val="0000FF"/>
                </a:solidFill>
                <a:effectLst/>
                <a:latin typeface="Agency FB" panose="020B0503020202020204" pitchFamily="34" charset="0"/>
                <a:ea typeface="Times New Roman" panose="02020603050405020304" pitchFamily="18" charset="0"/>
                <a:cs typeface="Times New Roman" panose="02020603050405020304" pitchFamily="18" charset="0"/>
              </a:rPr>
              <a:t>…</a:t>
            </a:r>
            <a:endParaRPr lang="en-KE" dirty="0"/>
          </a:p>
        </p:txBody>
      </p:sp>
      <p:graphicFrame>
        <p:nvGraphicFramePr>
          <p:cNvPr id="4" name="Content Placeholder 3">
            <a:extLst>
              <a:ext uri="{FF2B5EF4-FFF2-40B4-BE49-F238E27FC236}">
                <a16:creationId xmlns:a16="http://schemas.microsoft.com/office/drawing/2014/main" id="{B2BC0C1E-6BFC-4CE2-998B-847DC987AF0F}"/>
              </a:ext>
            </a:extLst>
          </p:cNvPr>
          <p:cNvGraphicFramePr>
            <a:graphicFrameLocks noGrp="1"/>
          </p:cNvGraphicFramePr>
          <p:nvPr>
            <p:ph idx="1"/>
            <p:extLst>
              <p:ext uri="{D42A27DB-BD31-4B8C-83A1-F6EECF244321}">
                <p14:modId xmlns:p14="http://schemas.microsoft.com/office/powerpoint/2010/main" val="2682897704"/>
              </p:ext>
            </p:extLst>
          </p:nvPr>
        </p:nvGraphicFramePr>
        <p:xfrm>
          <a:off x="838200" y="835573"/>
          <a:ext cx="10515600" cy="5486400"/>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4174848883"/>
                    </a:ext>
                  </a:extLst>
                </a:gridCol>
              </a:tblGrid>
              <a:tr h="5486400">
                <a:tc>
                  <a:txBody>
                    <a:bodyPr/>
                    <a:lstStyle/>
                    <a:p>
                      <a:pPr algn="l"/>
                      <a:r>
                        <a:rPr lang="en-US" sz="4000" dirty="0">
                          <a:effectLst/>
                        </a:rPr>
                        <a:t>-The clinical manifestations of sickle cell anemia are diverse, and any organ system may be affected. </a:t>
                      </a:r>
                      <a:endParaRPr lang="en-KE" sz="4000" dirty="0">
                        <a:effectLst/>
                      </a:endParaRPr>
                    </a:p>
                    <a:p>
                      <a:pPr algn="l"/>
                      <a:r>
                        <a:rPr lang="en-US" sz="4000" dirty="0">
                          <a:effectLst/>
                        </a:rPr>
                        <a:t>-Some of the acute presentation of sickle cell disease.</a:t>
                      </a:r>
                      <a:endParaRPr lang="en-KE" sz="4000" dirty="0">
                        <a:effectLst/>
                      </a:endParaRPr>
                    </a:p>
                    <a:p>
                      <a:pPr marL="342900" lvl="0" indent="-342900" algn="l">
                        <a:buSzPts val="900"/>
                        <a:buFont typeface="+mj-lt"/>
                        <a:buAutoNum type="arabicParenR"/>
                        <a:tabLst>
                          <a:tab pos="457200" algn="l"/>
                        </a:tabLst>
                      </a:pPr>
                      <a:r>
                        <a:rPr lang="en-US" sz="4000" dirty="0" err="1">
                          <a:effectLst/>
                        </a:rPr>
                        <a:t>Vasoocclusive</a:t>
                      </a:r>
                      <a:r>
                        <a:rPr lang="en-US" sz="4000" dirty="0">
                          <a:effectLst/>
                        </a:rPr>
                        <a:t>(Painful crisis)</a:t>
                      </a:r>
                      <a:endParaRPr lang="en-KE" sz="4000" dirty="0">
                        <a:effectLst/>
                      </a:endParaRPr>
                    </a:p>
                    <a:p>
                      <a:pPr marL="342900" lvl="0" indent="-342900" algn="l">
                        <a:buSzPts val="900"/>
                        <a:buFont typeface="+mj-lt"/>
                        <a:buAutoNum type="arabicParenR"/>
                        <a:tabLst>
                          <a:tab pos="457200" algn="l"/>
                        </a:tabLst>
                      </a:pPr>
                      <a:r>
                        <a:rPr lang="en-US" sz="4000" dirty="0">
                          <a:effectLst/>
                        </a:rPr>
                        <a:t>Aplastic crisis</a:t>
                      </a:r>
                      <a:endParaRPr lang="en-KE" sz="4000" dirty="0">
                        <a:effectLst/>
                      </a:endParaRPr>
                    </a:p>
                    <a:p>
                      <a:pPr marL="342900" lvl="0" indent="-342900" algn="l">
                        <a:buSzPts val="900"/>
                        <a:buFont typeface="+mj-lt"/>
                        <a:buAutoNum type="arabicParenR"/>
                        <a:tabLst>
                          <a:tab pos="457200" algn="l"/>
                        </a:tabLst>
                      </a:pPr>
                      <a:r>
                        <a:rPr lang="en-US" sz="4000" dirty="0">
                          <a:effectLst/>
                        </a:rPr>
                        <a:t>Hemolytic crisis</a:t>
                      </a:r>
                      <a:endParaRPr lang="en-KE" sz="4000" dirty="0">
                        <a:effectLst/>
                      </a:endParaRPr>
                    </a:p>
                    <a:p>
                      <a:pPr marL="342900" lvl="0" indent="-342900" algn="l">
                        <a:buSzPts val="900"/>
                        <a:buFont typeface="+mj-lt"/>
                        <a:buAutoNum type="arabicParenR"/>
                        <a:tabLst>
                          <a:tab pos="457200" algn="l"/>
                        </a:tabLst>
                      </a:pPr>
                      <a:r>
                        <a:rPr lang="en-US" sz="4000" dirty="0">
                          <a:effectLst/>
                        </a:rPr>
                        <a:t>Sequestration crisis(splenic, hepatic, chest)  </a:t>
                      </a:r>
                      <a:endParaRPr lang="en-KE" sz="40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1060238697"/>
                  </a:ext>
                </a:extLst>
              </a:tr>
            </a:tbl>
          </a:graphicData>
        </a:graphic>
      </p:graphicFrame>
    </p:spTree>
    <p:extLst>
      <p:ext uri="{BB962C8B-B14F-4D97-AF65-F5344CB8AC3E}">
        <p14:creationId xmlns:p14="http://schemas.microsoft.com/office/powerpoint/2010/main" val="3397961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77AC7-A579-4104-8F67-21764C8AF146}"/>
              </a:ext>
            </a:extLst>
          </p:cNvPr>
          <p:cNvSpPr>
            <a:spLocks noGrp="1"/>
          </p:cNvSpPr>
          <p:nvPr>
            <p:ph type="title"/>
          </p:nvPr>
        </p:nvSpPr>
        <p:spPr>
          <a:xfrm>
            <a:off x="838200" y="1"/>
            <a:ext cx="10515600" cy="804040"/>
          </a:xfrm>
        </p:spPr>
        <p:txBody>
          <a:bodyPr/>
          <a:lstStyle/>
          <a:p>
            <a:pPr algn="ctr"/>
            <a:r>
              <a:rPr lang="en-US" b="1" dirty="0">
                <a:solidFill>
                  <a:srgbClr val="0070C0"/>
                </a:solidFill>
              </a:rPr>
              <a:t>1. </a:t>
            </a:r>
            <a:r>
              <a:rPr lang="en-US" b="1" dirty="0" err="1">
                <a:solidFill>
                  <a:srgbClr val="0070C0"/>
                </a:solidFill>
              </a:rPr>
              <a:t>Vasoocclusive</a:t>
            </a:r>
            <a:r>
              <a:rPr lang="en-US" b="1" dirty="0">
                <a:solidFill>
                  <a:srgbClr val="0070C0"/>
                </a:solidFill>
              </a:rPr>
              <a:t> Crisis ( Painful Crisis)</a:t>
            </a:r>
            <a:endParaRPr lang="en-KE" b="1" dirty="0">
              <a:solidFill>
                <a:srgbClr val="0070C0"/>
              </a:solidFill>
            </a:endParaRPr>
          </a:p>
        </p:txBody>
      </p:sp>
      <p:graphicFrame>
        <p:nvGraphicFramePr>
          <p:cNvPr id="5" name="Content Placeholder 4">
            <a:extLst>
              <a:ext uri="{FF2B5EF4-FFF2-40B4-BE49-F238E27FC236}">
                <a16:creationId xmlns:a16="http://schemas.microsoft.com/office/drawing/2014/main" id="{1A24D740-E92C-460F-A074-0D989C48A976}"/>
              </a:ext>
            </a:extLst>
          </p:cNvPr>
          <p:cNvGraphicFramePr>
            <a:graphicFrameLocks noGrp="1"/>
          </p:cNvGraphicFramePr>
          <p:nvPr>
            <p:ph idx="1"/>
            <p:extLst>
              <p:ext uri="{D42A27DB-BD31-4B8C-83A1-F6EECF244321}">
                <p14:modId xmlns:p14="http://schemas.microsoft.com/office/powerpoint/2010/main" val="4038713150"/>
              </p:ext>
            </p:extLst>
          </p:nvPr>
        </p:nvGraphicFramePr>
        <p:xfrm>
          <a:off x="838200" y="804041"/>
          <a:ext cx="10515600" cy="6096000"/>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2386462401"/>
                    </a:ext>
                  </a:extLst>
                </a:gridCol>
              </a:tblGrid>
              <a:tr h="6053959">
                <a:tc>
                  <a:txBody>
                    <a:bodyPr/>
                    <a:lstStyle/>
                    <a:p>
                      <a:pPr algn="l"/>
                      <a:r>
                        <a:rPr lang="en-US" sz="4000" dirty="0">
                          <a:effectLst/>
                        </a:rPr>
                        <a:t>-Occurs when the microcirculation is obstructed by sickled RBCs, causing ischemic injury to the organ supplied. </a:t>
                      </a:r>
                      <a:endParaRPr lang="en-KE" sz="4000" dirty="0">
                        <a:effectLst/>
                      </a:endParaRPr>
                    </a:p>
                    <a:p>
                      <a:pPr algn="l"/>
                      <a:r>
                        <a:rPr lang="en-US" sz="4000" dirty="0">
                          <a:effectLst/>
                        </a:rPr>
                        <a:t>-Pain is the most frequent complaint during these episodes, and it is ischemic in origin. Recurrent episodes may cause irreversible organ damage. </a:t>
                      </a:r>
                      <a:endParaRPr lang="en-KE" sz="4000" dirty="0">
                        <a:effectLst/>
                      </a:endParaRPr>
                    </a:p>
                    <a:p>
                      <a:pPr algn="l"/>
                      <a:r>
                        <a:rPr lang="en-US" sz="4000" dirty="0">
                          <a:effectLst/>
                        </a:rPr>
                        <a:t>-Bones pain (</a:t>
                      </a:r>
                      <a:r>
                        <a:rPr lang="en-US" sz="4000" dirty="0" err="1">
                          <a:effectLst/>
                        </a:rPr>
                        <a:t>eg</a:t>
                      </a:r>
                      <a:r>
                        <a:rPr lang="en-US" sz="4000" dirty="0">
                          <a:effectLst/>
                        </a:rPr>
                        <a:t>, femur, tibia, humerus, lower vertebrae) frequently are involved. Involvement with the femoral head results in avascular necrosis.</a:t>
                      </a:r>
                      <a:endParaRPr lang="en-KE" sz="40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933951436"/>
                  </a:ext>
                </a:extLst>
              </a:tr>
            </a:tbl>
          </a:graphicData>
        </a:graphic>
      </p:graphicFrame>
    </p:spTree>
    <p:extLst>
      <p:ext uri="{BB962C8B-B14F-4D97-AF65-F5344CB8AC3E}">
        <p14:creationId xmlns:p14="http://schemas.microsoft.com/office/powerpoint/2010/main" val="1349936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FB663-4A4D-4B28-96D4-20362708093B}"/>
              </a:ext>
            </a:extLst>
          </p:cNvPr>
          <p:cNvSpPr>
            <a:spLocks noGrp="1"/>
          </p:cNvSpPr>
          <p:nvPr>
            <p:ph type="title"/>
          </p:nvPr>
        </p:nvSpPr>
        <p:spPr>
          <a:xfrm>
            <a:off x="838200" y="1"/>
            <a:ext cx="10515600" cy="802104"/>
          </a:xfrm>
        </p:spPr>
        <p:txBody>
          <a:bodyPr/>
          <a:lstStyle/>
          <a:p>
            <a:r>
              <a:rPr lang="en-US" b="1" dirty="0">
                <a:solidFill>
                  <a:srgbClr val="0070C0"/>
                </a:solidFill>
              </a:rPr>
              <a:t>1. </a:t>
            </a:r>
            <a:r>
              <a:rPr lang="en-US" b="1" dirty="0" err="1">
                <a:solidFill>
                  <a:srgbClr val="0070C0"/>
                </a:solidFill>
              </a:rPr>
              <a:t>Vasoocclusive</a:t>
            </a:r>
            <a:r>
              <a:rPr lang="en-US" b="1" dirty="0">
                <a:solidFill>
                  <a:srgbClr val="0070C0"/>
                </a:solidFill>
              </a:rPr>
              <a:t> Crisis ( Painful Crisis) </a:t>
            </a:r>
            <a:r>
              <a:rPr lang="en-US" b="1" dirty="0" err="1">
                <a:solidFill>
                  <a:srgbClr val="0070C0"/>
                </a:solidFill>
              </a:rPr>
              <a:t>Cnt’d</a:t>
            </a:r>
            <a:r>
              <a:rPr lang="en-US" b="1" dirty="0">
                <a:solidFill>
                  <a:srgbClr val="0070C0"/>
                </a:solidFill>
              </a:rPr>
              <a:t>…</a:t>
            </a:r>
            <a:endParaRPr lang="en-KE" dirty="0"/>
          </a:p>
        </p:txBody>
      </p:sp>
      <p:graphicFrame>
        <p:nvGraphicFramePr>
          <p:cNvPr id="4" name="Content Placeholder 3">
            <a:extLst>
              <a:ext uri="{FF2B5EF4-FFF2-40B4-BE49-F238E27FC236}">
                <a16:creationId xmlns:a16="http://schemas.microsoft.com/office/drawing/2014/main" id="{5A8DB957-9849-4FC4-8A82-348E23E89A28}"/>
              </a:ext>
            </a:extLst>
          </p:cNvPr>
          <p:cNvGraphicFramePr>
            <a:graphicFrameLocks noGrp="1"/>
          </p:cNvGraphicFramePr>
          <p:nvPr>
            <p:ph idx="1"/>
            <p:extLst>
              <p:ext uri="{D42A27DB-BD31-4B8C-83A1-F6EECF244321}">
                <p14:modId xmlns:p14="http://schemas.microsoft.com/office/powerpoint/2010/main" val="644117469"/>
              </p:ext>
            </p:extLst>
          </p:nvPr>
        </p:nvGraphicFramePr>
        <p:xfrm>
          <a:off x="838200" y="802105"/>
          <a:ext cx="10515600" cy="6055894"/>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1455190189"/>
                    </a:ext>
                  </a:extLst>
                </a:gridCol>
              </a:tblGrid>
              <a:tr h="6055894">
                <a:tc>
                  <a:txBody>
                    <a:bodyPr/>
                    <a:lstStyle/>
                    <a:p>
                      <a:pPr algn="l"/>
                      <a:r>
                        <a:rPr lang="en-US" sz="2900" dirty="0">
                          <a:effectLst/>
                        </a:rPr>
                        <a:t>-Joints and soft tissue involvement present as dactylitis or as hand and foot syndrome (painful and swollen hands and/or feet in children). </a:t>
                      </a:r>
                      <a:endParaRPr lang="en-KE" sz="2900" dirty="0">
                        <a:effectLst/>
                      </a:endParaRPr>
                    </a:p>
                    <a:p>
                      <a:pPr algn="l"/>
                      <a:r>
                        <a:rPr lang="en-US" sz="2900" dirty="0">
                          <a:effectLst/>
                        </a:rPr>
                        <a:t>-When it involves abdominal organs, </a:t>
                      </a:r>
                      <a:r>
                        <a:rPr lang="en-US" sz="2900" dirty="0" err="1">
                          <a:effectLst/>
                        </a:rPr>
                        <a:t>vasoocclusive</a:t>
                      </a:r>
                      <a:r>
                        <a:rPr lang="en-US" sz="2900" dirty="0">
                          <a:effectLst/>
                        </a:rPr>
                        <a:t> crisis can mimic an acute abdomen. With repeated episodes, the spleen auto infarcts, rendering it fibrotic and functionless in most adults with sickle cell anemia. </a:t>
                      </a:r>
                      <a:endParaRPr lang="en-KE" sz="2900" dirty="0">
                        <a:effectLst/>
                      </a:endParaRPr>
                    </a:p>
                    <a:p>
                      <a:pPr algn="l"/>
                      <a:r>
                        <a:rPr lang="en-US" sz="2900" dirty="0">
                          <a:effectLst/>
                        </a:rPr>
                        <a:t>-The liver also may infarct and progress to failure with time. </a:t>
                      </a:r>
                      <a:endParaRPr lang="en-KE" sz="2900" dirty="0">
                        <a:effectLst/>
                      </a:endParaRPr>
                    </a:p>
                    <a:p>
                      <a:pPr algn="l"/>
                      <a:r>
                        <a:rPr lang="en-US" sz="2900" dirty="0">
                          <a:effectLst/>
                        </a:rPr>
                        <a:t>-Papillary necrosis is a common renal manifestation of </a:t>
                      </a:r>
                      <a:r>
                        <a:rPr lang="en-US" sz="2900" dirty="0" err="1">
                          <a:effectLst/>
                        </a:rPr>
                        <a:t>vasoocclusion</a:t>
                      </a:r>
                      <a:r>
                        <a:rPr lang="en-US" sz="2900" dirty="0">
                          <a:effectLst/>
                        </a:rPr>
                        <a:t>, leading to isosthenuria (i.e. inability to concentrate urine). </a:t>
                      </a:r>
                      <a:endParaRPr lang="en-KE" sz="2900" dirty="0">
                        <a:effectLst/>
                      </a:endParaRPr>
                    </a:p>
                    <a:p>
                      <a:pPr algn="l"/>
                      <a:r>
                        <a:rPr lang="en-US" sz="2900" dirty="0">
                          <a:effectLst/>
                        </a:rPr>
                        <a:t>-</a:t>
                      </a:r>
                      <a:r>
                        <a:rPr lang="en-US" sz="2900" dirty="0" err="1">
                          <a:effectLst/>
                        </a:rPr>
                        <a:t>Vasoocclusive</a:t>
                      </a:r>
                      <a:r>
                        <a:rPr lang="en-US" sz="2900" dirty="0">
                          <a:effectLst/>
                        </a:rPr>
                        <a:t> crises can involve the lungs and cause an acute chest syndrome. </a:t>
                      </a:r>
                      <a:endParaRPr lang="en-KE" sz="2900" dirty="0">
                        <a:effectLst/>
                        <a:latin typeface="Times New Roman" panose="02020603050405020304" pitchFamily="18" charset="0"/>
                        <a:ea typeface="Times New Roman" panose="02020603050405020304" pitchFamily="18" charset="0"/>
                      </a:endParaRPr>
                    </a:p>
                  </a:txBody>
                  <a:tcPr marL="114300" marR="114300" marT="0" marB="0"/>
                </a:tc>
                <a:extLst>
                  <a:ext uri="{0D108BD9-81ED-4DB2-BD59-A6C34878D82A}">
                    <a16:rowId xmlns:a16="http://schemas.microsoft.com/office/drawing/2014/main" val="122661797"/>
                  </a:ext>
                </a:extLst>
              </a:tr>
            </a:tbl>
          </a:graphicData>
        </a:graphic>
      </p:graphicFrame>
    </p:spTree>
    <p:extLst>
      <p:ext uri="{BB962C8B-B14F-4D97-AF65-F5344CB8AC3E}">
        <p14:creationId xmlns:p14="http://schemas.microsoft.com/office/powerpoint/2010/main" val="2414604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79232-E1AD-4D49-B303-E56DC2074AA7}"/>
              </a:ext>
            </a:extLst>
          </p:cNvPr>
          <p:cNvSpPr>
            <a:spLocks noGrp="1"/>
          </p:cNvSpPr>
          <p:nvPr>
            <p:ph type="title"/>
          </p:nvPr>
        </p:nvSpPr>
        <p:spPr>
          <a:xfrm>
            <a:off x="838200" y="1"/>
            <a:ext cx="10515600" cy="1690688"/>
          </a:xfrm>
        </p:spPr>
        <p:txBody>
          <a:bodyPr/>
          <a:lstStyle/>
          <a:p>
            <a:pPr algn="ctr"/>
            <a:r>
              <a:rPr lang="en-US" b="1" dirty="0">
                <a:solidFill>
                  <a:srgbClr val="0070C0"/>
                </a:solidFill>
              </a:rPr>
              <a:t>1. </a:t>
            </a:r>
            <a:r>
              <a:rPr lang="en-US" b="1" dirty="0" err="1">
                <a:solidFill>
                  <a:srgbClr val="0070C0"/>
                </a:solidFill>
              </a:rPr>
              <a:t>Vasoocclusive</a:t>
            </a:r>
            <a:r>
              <a:rPr lang="en-US" b="1" dirty="0">
                <a:solidFill>
                  <a:srgbClr val="0070C0"/>
                </a:solidFill>
              </a:rPr>
              <a:t> Crisis ( Painful Crisis) </a:t>
            </a:r>
            <a:r>
              <a:rPr lang="en-US" b="1" dirty="0" err="1">
                <a:solidFill>
                  <a:srgbClr val="0070C0"/>
                </a:solidFill>
              </a:rPr>
              <a:t>Cnt’d</a:t>
            </a:r>
            <a:r>
              <a:rPr lang="en-US" b="1" dirty="0">
                <a:solidFill>
                  <a:srgbClr val="0070C0"/>
                </a:solidFill>
              </a:rPr>
              <a:t>…</a:t>
            </a:r>
            <a:endParaRPr lang="en-KE" dirty="0"/>
          </a:p>
        </p:txBody>
      </p:sp>
      <p:graphicFrame>
        <p:nvGraphicFramePr>
          <p:cNvPr id="4" name="Content Placeholder 3">
            <a:extLst>
              <a:ext uri="{FF2B5EF4-FFF2-40B4-BE49-F238E27FC236}">
                <a16:creationId xmlns:a16="http://schemas.microsoft.com/office/drawing/2014/main" id="{48792536-697F-43B8-93D0-53DF3B1D6717}"/>
              </a:ext>
            </a:extLst>
          </p:cNvPr>
          <p:cNvGraphicFramePr>
            <a:graphicFrameLocks noGrp="1"/>
          </p:cNvGraphicFramePr>
          <p:nvPr>
            <p:ph idx="1"/>
            <p:extLst>
              <p:ext uri="{D42A27DB-BD31-4B8C-83A1-F6EECF244321}">
                <p14:modId xmlns:p14="http://schemas.microsoft.com/office/powerpoint/2010/main" val="513802139"/>
              </p:ext>
            </p:extLst>
          </p:nvPr>
        </p:nvGraphicFramePr>
        <p:xfrm>
          <a:off x="838200" y="1347537"/>
          <a:ext cx="10515600" cy="5293895"/>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2649672149"/>
                    </a:ext>
                  </a:extLst>
                </a:gridCol>
              </a:tblGrid>
              <a:tr h="5293895">
                <a:tc>
                  <a:txBody>
                    <a:bodyPr/>
                    <a:lstStyle/>
                    <a:p>
                      <a:pPr algn="l"/>
                      <a:r>
                        <a:rPr lang="en-US" sz="3600" dirty="0">
                          <a:effectLst/>
                        </a:rPr>
                        <a:t>-CNS manifestations of </a:t>
                      </a:r>
                      <a:r>
                        <a:rPr lang="en-US" sz="3600" dirty="0" err="1">
                          <a:effectLst/>
                        </a:rPr>
                        <a:t>vasoocclusive</a:t>
                      </a:r>
                      <a:r>
                        <a:rPr lang="en-US" sz="3600" dirty="0">
                          <a:effectLst/>
                        </a:rPr>
                        <a:t> crises include </a:t>
                      </a:r>
                      <a:endParaRPr lang="en-KE" sz="3600" dirty="0">
                        <a:effectLst/>
                      </a:endParaRPr>
                    </a:p>
                    <a:p>
                      <a:pPr marL="342900" lvl="0" indent="-342900" algn="l">
                        <a:buFont typeface="Wingdings" panose="05000000000000000000" pitchFamily="2" charset="2"/>
                        <a:buChar char=""/>
                        <a:tabLst>
                          <a:tab pos="457200" algn="l"/>
                        </a:tabLst>
                      </a:pPr>
                      <a:r>
                        <a:rPr lang="en-US" sz="3600" dirty="0">
                          <a:effectLst/>
                        </a:rPr>
                        <a:t>Cerebral infarction (children)</a:t>
                      </a:r>
                      <a:endParaRPr lang="en-KE" sz="3600" dirty="0">
                        <a:effectLst/>
                      </a:endParaRPr>
                    </a:p>
                    <a:p>
                      <a:pPr marL="342900" lvl="0" indent="-342900" algn="l">
                        <a:buFont typeface="Wingdings" panose="05000000000000000000" pitchFamily="2" charset="2"/>
                        <a:buChar char=""/>
                        <a:tabLst>
                          <a:tab pos="457200" algn="l"/>
                        </a:tabLst>
                      </a:pPr>
                      <a:r>
                        <a:rPr lang="en-US" sz="3600" dirty="0">
                          <a:effectLst/>
                        </a:rPr>
                        <a:t>Cerebral hemorrhage (adults)</a:t>
                      </a:r>
                      <a:endParaRPr lang="en-KE" sz="3600" dirty="0">
                        <a:effectLst/>
                      </a:endParaRPr>
                    </a:p>
                    <a:p>
                      <a:pPr marL="342900" lvl="0" indent="-342900" algn="l">
                        <a:buFont typeface="Wingdings" panose="05000000000000000000" pitchFamily="2" charset="2"/>
                        <a:buChar char=""/>
                        <a:tabLst>
                          <a:tab pos="457200" algn="l"/>
                        </a:tabLst>
                      </a:pPr>
                      <a:r>
                        <a:rPr lang="en-US" sz="3600" dirty="0">
                          <a:effectLst/>
                        </a:rPr>
                        <a:t>Seizures</a:t>
                      </a:r>
                      <a:endParaRPr lang="en-KE" sz="3600" dirty="0">
                        <a:effectLst/>
                      </a:endParaRPr>
                    </a:p>
                    <a:p>
                      <a:pPr marL="342900" lvl="0" indent="-342900" algn="l">
                        <a:buFont typeface="Wingdings" panose="05000000000000000000" pitchFamily="2" charset="2"/>
                        <a:buChar char=""/>
                        <a:tabLst>
                          <a:tab pos="457200" algn="l"/>
                        </a:tabLst>
                      </a:pPr>
                      <a:r>
                        <a:rPr lang="en-US" sz="3600" dirty="0">
                          <a:effectLst/>
                        </a:rPr>
                        <a:t>Transient ischemic attacks</a:t>
                      </a:r>
                      <a:endParaRPr lang="en-KE" sz="3600" dirty="0">
                        <a:effectLst/>
                      </a:endParaRPr>
                    </a:p>
                    <a:p>
                      <a:pPr marL="342900" lvl="0" indent="-342900" algn="l">
                        <a:buFont typeface="Wingdings" panose="05000000000000000000" pitchFamily="2" charset="2"/>
                        <a:buChar char=""/>
                        <a:tabLst>
                          <a:tab pos="457200" algn="l"/>
                        </a:tabLst>
                      </a:pPr>
                      <a:r>
                        <a:rPr lang="en-US" sz="3600" dirty="0">
                          <a:effectLst/>
                        </a:rPr>
                        <a:t>Cranial nerve palsies</a:t>
                      </a:r>
                      <a:endParaRPr lang="en-KE" sz="3600" dirty="0">
                        <a:effectLst/>
                      </a:endParaRPr>
                    </a:p>
                    <a:p>
                      <a:pPr marL="342900" lvl="0" indent="-342900" algn="l">
                        <a:buFont typeface="Wingdings" panose="05000000000000000000" pitchFamily="2" charset="2"/>
                        <a:buChar char=""/>
                        <a:tabLst>
                          <a:tab pos="457200" algn="l"/>
                        </a:tabLst>
                      </a:pPr>
                      <a:r>
                        <a:rPr lang="en-US" sz="3600" dirty="0">
                          <a:effectLst/>
                        </a:rPr>
                        <a:t>Meningitis</a:t>
                      </a:r>
                      <a:endParaRPr lang="en-KE" sz="3600" dirty="0">
                        <a:effectLst/>
                      </a:endParaRPr>
                    </a:p>
                    <a:p>
                      <a:pPr marL="342900" lvl="0" indent="-342900" algn="l">
                        <a:buFont typeface="Wingdings" panose="05000000000000000000" pitchFamily="2" charset="2"/>
                        <a:buChar char=""/>
                        <a:tabLst>
                          <a:tab pos="457200" algn="l"/>
                        </a:tabLst>
                      </a:pPr>
                      <a:r>
                        <a:rPr lang="en-US" sz="3600" dirty="0">
                          <a:effectLst/>
                        </a:rPr>
                        <a:t>Sensory deficits</a:t>
                      </a:r>
                      <a:endParaRPr lang="en-KE" sz="3600" dirty="0">
                        <a:effectLst/>
                      </a:endParaRPr>
                    </a:p>
                    <a:p>
                      <a:pPr marL="342900" lvl="0" indent="-342900" algn="l">
                        <a:buFont typeface="Wingdings" panose="05000000000000000000" pitchFamily="2" charset="2"/>
                        <a:buChar char=""/>
                        <a:tabLst>
                          <a:tab pos="457200" algn="l"/>
                        </a:tabLst>
                      </a:pPr>
                      <a:r>
                        <a:rPr lang="en-US" sz="3600" dirty="0">
                          <a:effectLst/>
                        </a:rPr>
                        <a:t>Acute coma. </a:t>
                      </a:r>
                      <a:endParaRPr lang="en-KE" sz="3600" dirty="0">
                        <a:effectLst/>
                      </a:endParaRPr>
                    </a:p>
                  </a:txBody>
                  <a:tcPr marL="114300" marR="114300" marT="0" marB="0"/>
                </a:tc>
                <a:extLst>
                  <a:ext uri="{0D108BD9-81ED-4DB2-BD59-A6C34878D82A}">
                    <a16:rowId xmlns:a16="http://schemas.microsoft.com/office/drawing/2014/main" val="1449761879"/>
                  </a:ext>
                </a:extLst>
              </a:tr>
            </a:tbl>
          </a:graphicData>
        </a:graphic>
      </p:graphicFrame>
    </p:spTree>
    <p:extLst>
      <p:ext uri="{BB962C8B-B14F-4D97-AF65-F5344CB8AC3E}">
        <p14:creationId xmlns:p14="http://schemas.microsoft.com/office/powerpoint/2010/main" val="399486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2790</Words>
  <Application>Microsoft Office PowerPoint</Application>
  <PresentationFormat>Widescreen</PresentationFormat>
  <Paragraphs>254</Paragraphs>
  <Slides>35</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Agency FB</vt:lpstr>
      <vt:lpstr>Arial</vt:lpstr>
      <vt:lpstr>Arial</vt:lpstr>
      <vt:lpstr>Calibri</vt:lpstr>
      <vt:lpstr>Calibri Light</vt:lpstr>
      <vt:lpstr>Open Sans</vt:lpstr>
      <vt:lpstr>Times New Roman</vt:lpstr>
      <vt:lpstr>Wingdings</vt:lpstr>
      <vt:lpstr>Office Theme</vt:lpstr>
      <vt:lpstr>Sickle Cell Disease</vt:lpstr>
      <vt:lpstr>Definition</vt:lpstr>
      <vt:lpstr>Epidemiology</vt:lpstr>
      <vt:lpstr>Pathophysiology</vt:lpstr>
      <vt:lpstr>Pathophysiology Cnt’d…</vt:lpstr>
      <vt:lpstr>Pathophysiology Cnt’d…</vt:lpstr>
      <vt:lpstr>1. Vasoocclusive Crisis ( Painful Crisis)</vt:lpstr>
      <vt:lpstr>1. Vasoocclusive Crisis ( Painful Crisis) Cnt’d…</vt:lpstr>
      <vt:lpstr>1. Vasoocclusive Crisis ( Painful Crisis) Cnt’d…</vt:lpstr>
      <vt:lpstr>1. Vasoocclusive Crisis ( Painful Crisis) Cnt’d…</vt:lpstr>
      <vt:lpstr>2. Aplastic Crisis</vt:lpstr>
      <vt:lpstr>3. Sequestration Crisis</vt:lpstr>
      <vt:lpstr>4. Hemolytic Crisis</vt:lpstr>
      <vt:lpstr>Clinical Presentation</vt:lpstr>
      <vt:lpstr>Clinical Presentation Cnt’d…</vt:lpstr>
      <vt:lpstr>Clinical Presentation Cnt’d…</vt:lpstr>
      <vt:lpstr>Clinical Presentation Cnt’d…</vt:lpstr>
      <vt:lpstr>Clinical Presentation Cnt’d…</vt:lpstr>
      <vt:lpstr>Clinical Presentation Cnt’d…</vt:lpstr>
      <vt:lpstr>Clinical Presentation Cnt’d…</vt:lpstr>
      <vt:lpstr>Clinical Presentation Cnt’d…</vt:lpstr>
      <vt:lpstr> Lab Studies: </vt:lpstr>
      <vt:lpstr> Lab Studies:  Cnt’d…</vt:lpstr>
      <vt:lpstr>Imaging Studies:</vt:lpstr>
      <vt:lpstr>PowerPoint Presentation</vt:lpstr>
      <vt:lpstr>Comprehensive Care of Sickle Cell Anemia Patients</vt:lpstr>
      <vt:lpstr>Health Maintenance</vt:lpstr>
      <vt:lpstr>Health Maintenance Cnt’d…</vt:lpstr>
      <vt:lpstr>Health Maintenance Cnt’d…</vt:lpstr>
      <vt:lpstr>Health Maintenance Cnt’d…</vt:lpstr>
      <vt:lpstr>Health Maintenance Cnt’d…</vt:lpstr>
      <vt:lpstr>Acute Illness &amp; Crises Prompt Dx &amp; Rx</vt:lpstr>
      <vt:lpstr>Transfusion Therapy for Acute Complications</vt:lpstr>
      <vt:lpstr>Inpatient Mnx of Fever in child with sickle cell disease</vt:lpstr>
      <vt:lpstr>End of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Sickle Cell Disease</dc:title>
  <dc:creator>sammiehngigs kiurire</dc:creator>
  <cp:lastModifiedBy>sammiehngigs kiurire</cp:lastModifiedBy>
  <cp:revision>58</cp:revision>
  <dcterms:created xsi:type="dcterms:W3CDTF">2021-06-23T04:29:18Z</dcterms:created>
  <dcterms:modified xsi:type="dcterms:W3CDTF">2021-06-23T08:15:01Z</dcterms:modified>
</cp:coreProperties>
</file>