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4"/>
  </p:notes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80" r:id="rId22"/>
    <p:sldId id="282" r:id="rId23"/>
    <p:sldId id="283" r:id="rId24"/>
    <p:sldId id="284" r:id="rId25"/>
    <p:sldId id="285" r:id="rId26"/>
    <p:sldId id="287" r:id="rId27"/>
    <p:sldId id="288" r:id="rId28"/>
    <p:sldId id="289" r:id="rId29"/>
    <p:sldId id="290" r:id="rId30"/>
    <p:sldId id="291" r:id="rId31"/>
    <p:sldId id="292" r:id="rId32"/>
    <p:sldId id="293" r:id="rId33"/>
  </p:sldIdLst>
  <p:sldSz cx="9144000" cy="9144000"/>
  <p:notesSz cx="9144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4" autoAdjust="0"/>
    <p:restoredTop sz="94662" autoAdjust="0"/>
  </p:normalViewPr>
  <p:slideViewPr>
    <p:cSldViewPr>
      <p:cViewPr>
        <p:scale>
          <a:sx n="55" d="100"/>
          <a:sy n="55" d="100"/>
        </p:scale>
        <p:origin x="-1248" y="-78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FD5651-58AA-488F-BDEE-31E0CCE19D52}" type="datetimeFigureOut">
              <a:rPr lang="en-US" smtClean="0"/>
              <a:pPr/>
              <a:t>8/17/2020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685800"/>
            <a:ext cx="3429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4343400"/>
            <a:ext cx="73152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39624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8685213"/>
            <a:ext cx="39624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B3254C-FBD0-48B1-A780-AA527BD10C5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 </a:t>
            </a:r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acid mantle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is a very fine, slightly </a:t>
            </a:r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acidic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film on the surface of human skin acting as a barrier to bacteria, viruses and other potential contaminants that might penetrate the skin. Sebum is secreted by the sebaceous gland and when mixed with sweat becomes the </a:t>
            </a:r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acid mantle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B3254C-FBD0-48B1-A780-AA527BD10C5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Eczema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is a condition wherein patches of skin become inflamed, itchy, cracked, and rough. Some types can also cause blisters.</a:t>
            </a:r>
          </a:p>
          <a:p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Dermatitis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is a general term for skin inflammation. With </a:t>
            </a:r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dermatitis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your skin will typically look dry, swollen, and red.</a:t>
            </a:r>
          </a:p>
          <a:p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Cardiovascular disease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(</a:t>
            </a:r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CVD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B3254C-FBD0-48B1-A780-AA527BD10C5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fontAlgn="t"/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tensile strength</a:t>
            </a:r>
            <a:r>
              <a:rPr lang="en-US" sz="1200" b="1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</a:t>
            </a:r>
            <a:r>
              <a:rPr lang="en-US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resistance of a material to breaking under tension.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B3254C-FBD0-48B1-A780-AA527BD10C5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Dermatomes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are areas of skin that send signals to the brain through the spinal nerves. These signals give rise to sensations involving temperature, pressure, and pain. A </a:t>
            </a:r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dermatome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is an area of skin that is mainly supplied by afferent nerve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fibres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from the dorsal root of any given spinal nerve.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B3254C-FBD0-48B1-A780-AA527BD10C5E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Wound </a:t>
            </a:r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dehiscence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is the failure of a wound to close properly.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B3254C-FBD0-48B1-A780-AA527BD10C5E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8/17/2020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675E46"/>
                </a:solidFill>
                <a:latin typeface="Caladea"/>
                <a:cs typeface="Calade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200" b="0" i="0">
                <a:solidFill>
                  <a:srgbClr val="2E2B1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8/17/2020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675E46"/>
                </a:solidFill>
                <a:latin typeface="Caladea"/>
                <a:cs typeface="Calade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8/17/2020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675E46"/>
                </a:solidFill>
                <a:latin typeface="Caladea"/>
                <a:cs typeface="Calade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8/17/2020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2" y="0"/>
            <a:ext cx="6857997" cy="9144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84582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0" y="685800"/>
                </a:moveTo>
                <a:lnTo>
                  <a:pt x="685799" y="685800"/>
                </a:lnTo>
                <a:lnTo>
                  <a:pt x="685799" y="0"/>
                </a:lnTo>
                <a:lnTo>
                  <a:pt x="0" y="0"/>
                </a:lnTo>
                <a:lnTo>
                  <a:pt x="0" y="685800"/>
                </a:lnTo>
                <a:close/>
              </a:path>
            </a:pathLst>
          </a:custGeom>
          <a:solidFill>
            <a:srgbClr val="675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685799" y="84582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685800" y="685800"/>
                </a:moveTo>
                <a:lnTo>
                  <a:pt x="685800" y="0"/>
                </a:lnTo>
                <a:lnTo>
                  <a:pt x="0" y="0"/>
                </a:lnTo>
                <a:lnTo>
                  <a:pt x="0" y="685800"/>
                </a:lnTo>
                <a:lnTo>
                  <a:pt x="685800" y="685800"/>
                </a:lnTo>
                <a:close/>
              </a:path>
            </a:pathLst>
          </a:custGeom>
          <a:solidFill>
            <a:srgbClr val="A9A4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812799" y="8531225"/>
            <a:ext cx="396875" cy="549275"/>
          </a:xfrm>
          <a:custGeom>
            <a:avLst/>
            <a:gdLst/>
            <a:ahLst/>
            <a:cxnLst/>
            <a:rect l="l" t="t" r="r" b="b"/>
            <a:pathLst>
              <a:path w="396875" h="549275">
                <a:moveTo>
                  <a:pt x="0" y="71247"/>
                </a:moveTo>
                <a:lnTo>
                  <a:pt x="5597" y="43505"/>
                </a:lnTo>
                <a:lnTo>
                  <a:pt x="20862" y="20859"/>
                </a:lnTo>
                <a:lnTo>
                  <a:pt x="43505" y="5595"/>
                </a:lnTo>
                <a:lnTo>
                  <a:pt x="71234" y="0"/>
                </a:lnTo>
                <a:lnTo>
                  <a:pt x="325640" y="0"/>
                </a:lnTo>
                <a:lnTo>
                  <a:pt x="353369" y="5595"/>
                </a:lnTo>
                <a:lnTo>
                  <a:pt x="376012" y="20859"/>
                </a:lnTo>
                <a:lnTo>
                  <a:pt x="391277" y="43505"/>
                </a:lnTo>
                <a:lnTo>
                  <a:pt x="396875" y="71247"/>
                </a:lnTo>
              </a:path>
              <a:path w="396875" h="549275">
                <a:moveTo>
                  <a:pt x="396875" y="478027"/>
                </a:moveTo>
                <a:lnTo>
                  <a:pt x="391277" y="505769"/>
                </a:lnTo>
                <a:lnTo>
                  <a:pt x="376012" y="528415"/>
                </a:lnTo>
                <a:lnTo>
                  <a:pt x="353369" y="543679"/>
                </a:lnTo>
                <a:lnTo>
                  <a:pt x="325640" y="549275"/>
                </a:lnTo>
                <a:lnTo>
                  <a:pt x="71234" y="549275"/>
                </a:lnTo>
                <a:lnTo>
                  <a:pt x="43505" y="543679"/>
                </a:lnTo>
                <a:lnTo>
                  <a:pt x="20862" y="528415"/>
                </a:lnTo>
                <a:lnTo>
                  <a:pt x="5597" y="505769"/>
                </a:lnTo>
                <a:lnTo>
                  <a:pt x="0" y="478027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8/17/2020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685799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8458200" y="0"/>
            <a:ext cx="685800" cy="6858000"/>
          </a:xfrm>
          <a:custGeom>
            <a:avLst/>
            <a:gdLst/>
            <a:ahLst/>
            <a:cxnLst/>
            <a:rect l="l" t="t" r="r" b="b"/>
            <a:pathLst>
              <a:path w="685800" h="6858000">
                <a:moveTo>
                  <a:pt x="685800" y="6172200"/>
                </a:moveTo>
                <a:lnTo>
                  <a:pt x="0" y="6172200"/>
                </a:lnTo>
                <a:lnTo>
                  <a:pt x="0" y="6858000"/>
                </a:lnTo>
                <a:lnTo>
                  <a:pt x="685800" y="6858000"/>
                </a:lnTo>
                <a:lnTo>
                  <a:pt x="685800" y="6172200"/>
                </a:lnTo>
                <a:close/>
              </a:path>
              <a:path w="685800" h="6858000">
                <a:moveTo>
                  <a:pt x="685800" y="0"/>
                </a:moveTo>
                <a:lnTo>
                  <a:pt x="0" y="0"/>
                </a:lnTo>
                <a:lnTo>
                  <a:pt x="0" y="5486400"/>
                </a:lnTo>
                <a:lnTo>
                  <a:pt x="685800" y="5486400"/>
                </a:lnTo>
                <a:lnTo>
                  <a:pt x="685800" y="0"/>
                </a:lnTo>
                <a:close/>
              </a:path>
            </a:pathLst>
          </a:custGeom>
          <a:solidFill>
            <a:srgbClr val="675E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8458200" y="5486399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685800" y="0"/>
                </a:moveTo>
                <a:lnTo>
                  <a:pt x="0" y="0"/>
                </a:lnTo>
                <a:lnTo>
                  <a:pt x="0" y="685800"/>
                </a:lnTo>
                <a:lnTo>
                  <a:pt x="685800" y="685800"/>
                </a:lnTo>
                <a:lnTo>
                  <a:pt x="685800" y="0"/>
                </a:lnTo>
                <a:close/>
              </a:path>
            </a:pathLst>
          </a:custGeom>
          <a:solidFill>
            <a:srgbClr val="A9A47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8531225" y="5648325"/>
            <a:ext cx="71755" cy="396875"/>
          </a:xfrm>
          <a:custGeom>
            <a:avLst/>
            <a:gdLst/>
            <a:ahLst/>
            <a:cxnLst/>
            <a:rect l="l" t="t" r="r" b="b"/>
            <a:pathLst>
              <a:path w="71754" h="396875">
                <a:moveTo>
                  <a:pt x="71247" y="396875"/>
                </a:moveTo>
                <a:lnTo>
                  <a:pt x="43505" y="391277"/>
                </a:lnTo>
                <a:lnTo>
                  <a:pt x="20859" y="376012"/>
                </a:lnTo>
                <a:lnTo>
                  <a:pt x="5595" y="353369"/>
                </a:lnTo>
                <a:lnTo>
                  <a:pt x="0" y="325640"/>
                </a:lnTo>
                <a:lnTo>
                  <a:pt x="0" y="71234"/>
                </a:lnTo>
                <a:lnTo>
                  <a:pt x="5595" y="43505"/>
                </a:lnTo>
                <a:lnTo>
                  <a:pt x="20859" y="20862"/>
                </a:lnTo>
                <a:lnTo>
                  <a:pt x="43505" y="5597"/>
                </a:lnTo>
                <a:lnTo>
                  <a:pt x="71247" y="0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9009253" y="5648325"/>
            <a:ext cx="71755" cy="396875"/>
          </a:xfrm>
          <a:custGeom>
            <a:avLst/>
            <a:gdLst/>
            <a:ahLst/>
            <a:cxnLst/>
            <a:rect l="l" t="t" r="r" b="b"/>
            <a:pathLst>
              <a:path w="71754" h="396875">
                <a:moveTo>
                  <a:pt x="0" y="0"/>
                </a:moveTo>
                <a:lnTo>
                  <a:pt x="27741" y="5597"/>
                </a:lnTo>
                <a:lnTo>
                  <a:pt x="50387" y="20862"/>
                </a:lnTo>
                <a:lnTo>
                  <a:pt x="65651" y="43505"/>
                </a:lnTo>
                <a:lnTo>
                  <a:pt x="71247" y="71234"/>
                </a:lnTo>
                <a:lnTo>
                  <a:pt x="71247" y="325640"/>
                </a:lnTo>
                <a:lnTo>
                  <a:pt x="65651" y="353369"/>
                </a:lnTo>
                <a:lnTo>
                  <a:pt x="50387" y="376012"/>
                </a:lnTo>
                <a:lnTo>
                  <a:pt x="27741" y="391277"/>
                </a:lnTo>
                <a:lnTo>
                  <a:pt x="0" y="396875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01116" y="5508447"/>
            <a:ext cx="7541767" cy="11233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rgbClr val="675E46"/>
                </a:solidFill>
                <a:latin typeface="Caladea"/>
                <a:cs typeface="Calade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50240" y="1548824"/>
            <a:ext cx="8296275" cy="44437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2E2B1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8/17/2020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hsc.on.ca/Health_Professionals/Wound_Care/glossary.htm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3" name="object 3"/>
            <p:cNvSpPr/>
            <p:nvPr/>
          </p:nvSpPr>
          <p:spPr>
            <a:xfrm>
              <a:off x="0" y="0"/>
              <a:ext cx="9144000" cy="6857997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8458200" y="0"/>
              <a:ext cx="685800" cy="6858000"/>
            </a:xfrm>
            <a:custGeom>
              <a:avLst/>
              <a:gdLst/>
              <a:ahLst/>
              <a:cxnLst/>
              <a:rect l="l" t="t" r="r" b="b"/>
              <a:pathLst>
                <a:path w="685800" h="6858000">
                  <a:moveTo>
                    <a:pt x="685800" y="6172200"/>
                  </a:moveTo>
                  <a:lnTo>
                    <a:pt x="0" y="6172200"/>
                  </a:lnTo>
                  <a:lnTo>
                    <a:pt x="0" y="6858000"/>
                  </a:lnTo>
                  <a:lnTo>
                    <a:pt x="685800" y="6858000"/>
                  </a:lnTo>
                  <a:lnTo>
                    <a:pt x="685800" y="6172200"/>
                  </a:lnTo>
                  <a:close/>
                </a:path>
                <a:path w="685800" h="6858000">
                  <a:moveTo>
                    <a:pt x="685800" y="0"/>
                  </a:moveTo>
                  <a:lnTo>
                    <a:pt x="0" y="0"/>
                  </a:lnTo>
                  <a:lnTo>
                    <a:pt x="0" y="5486400"/>
                  </a:lnTo>
                  <a:lnTo>
                    <a:pt x="685800" y="5486400"/>
                  </a:lnTo>
                  <a:lnTo>
                    <a:pt x="685800" y="0"/>
                  </a:lnTo>
                  <a:close/>
                </a:path>
              </a:pathLst>
            </a:custGeom>
            <a:solidFill>
              <a:srgbClr val="675E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8458200" y="5486399"/>
              <a:ext cx="685800" cy="685800"/>
            </a:xfrm>
            <a:custGeom>
              <a:avLst/>
              <a:gdLst/>
              <a:ahLst/>
              <a:cxnLst/>
              <a:rect l="l" t="t" r="r" b="b"/>
              <a:pathLst>
                <a:path w="685800" h="685800">
                  <a:moveTo>
                    <a:pt x="685800" y="0"/>
                  </a:moveTo>
                  <a:lnTo>
                    <a:pt x="0" y="0"/>
                  </a:lnTo>
                  <a:lnTo>
                    <a:pt x="0" y="685800"/>
                  </a:lnTo>
                  <a:lnTo>
                    <a:pt x="685800" y="685800"/>
                  </a:lnTo>
                  <a:lnTo>
                    <a:pt x="685800" y="0"/>
                  </a:lnTo>
                  <a:close/>
                </a:path>
              </a:pathLst>
            </a:custGeom>
            <a:solidFill>
              <a:srgbClr val="A9A47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2441194" y="4808982"/>
            <a:ext cx="5461635" cy="56618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US" sz="3600" b="1" spc="-15" dirty="0" smtClean="0">
                <a:solidFill>
                  <a:srgbClr val="00B0F0"/>
                </a:solidFill>
                <a:latin typeface="Carlito"/>
                <a:cs typeface="Carlito"/>
              </a:rPr>
              <a:t>Samuel </a:t>
            </a:r>
            <a:r>
              <a:rPr lang="en-US" sz="3600" b="1" spc="-15" dirty="0" err="1" smtClean="0">
                <a:solidFill>
                  <a:srgbClr val="00B0F0"/>
                </a:solidFill>
                <a:latin typeface="Carlito"/>
                <a:cs typeface="Carlito"/>
              </a:rPr>
              <a:t>Ngigi</a:t>
            </a:r>
            <a:r>
              <a:rPr lang="en-US" sz="3600" b="1" spc="-15" dirty="0" smtClean="0">
                <a:solidFill>
                  <a:srgbClr val="00B0F0"/>
                </a:solidFill>
                <a:latin typeface="Carlito"/>
                <a:cs typeface="Carlito"/>
              </a:rPr>
              <a:t> K.</a:t>
            </a:r>
            <a:endParaRPr sz="3600" b="1" dirty="0">
              <a:solidFill>
                <a:srgbClr val="00B0F0"/>
              </a:solidFill>
              <a:latin typeface="Carlito"/>
              <a:cs typeface="Carlito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1374394" y="575818"/>
            <a:ext cx="5280660" cy="27241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5900" spc="-105" dirty="0"/>
              <a:t>Anatomy </a:t>
            </a:r>
            <a:r>
              <a:rPr sz="5900" spc="-65" dirty="0"/>
              <a:t>and  </a:t>
            </a:r>
            <a:r>
              <a:rPr sz="5900" spc="-110" dirty="0"/>
              <a:t>Physiology </a:t>
            </a:r>
            <a:r>
              <a:rPr sz="5900" spc="-50" dirty="0"/>
              <a:t>of</a:t>
            </a:r>
            <a:r>
              <a:rPr sz="5900" spc="-380" dirty="0"/>
              <a:t> </a:t>
            </a:r>
            <a:r>
              <a:rPr sz="5900" spc="-70" dirty="0"/>
              <a:t>the  Skin</a:t>
            </a:r>
            <a:endParaRPr sz="5900"/>
          </a:p>
        </p:txBody>
      </p:sp>
    </p:spTree>
  </p:cSld>
  <p:clrMapOvr>
    <a:masterClrMapping/>
  </p:clrMapOvr>
  <p:transition>
    <p:wipe dir="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3733800" y="3810000"/>
            <a:ext cx="5410200" cy="5334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650240" y="1562989"/>
            <a:ext cx="5450840" cy="4262064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241300" indent="-229235">
              <a:lnSpc>
                <a:spcPct val="100000"/>
              </a:lnSpc>
              <a:spcBef>
                <a:spcPts val="535"/>
              </a:spcBef>
              <a:buClr>
                <a:srgbClr val="A9A47B"/>
              </a:buClr>
              <a:buFont typeface="Arial"/>
              <a:buChar char="•"/>
              <a:tabLst>
                <a:tab pos="241300" algn="l"/>
                <a:tab pos="241935" algn="l"/>
              </a:tabLst>
            </a:pPr>
            <a:r>
              <a:rPr sz="1800" spc="-5" dirty="0">
                <a:solidFill>
                  <a:srgbClr val="2E2B1F"/>
                </a:solidFill>
                <a:latin typeface="Carlito"/>
                <a:cs typeface="Carlito"/>
              </a:rPr>
              <a:t>Immediately below </a:t>
            </a:r>
            <a:r>
              <a:rPr sz="1800" dirty="0">
                <a:solidFill>
                  <a:srgbClr val="2E2B1F"/>
                </a:solidFill>
                <a:latin typeface="Carlito"/>
                <a:cs typeface="Carlito"/>
              </a:rPr>
              <a:t>the </a:t>
            </a:r>
            <a:r>
              <a:rPr sz="1800" spc="-5" dirty="0">
                <a:solidFill>
                  <a:srgbClr val="2E2B1F"/>
                </a:solidFill>
                <a:latin typeface="Carlito"/>
                <a:cs typeface="Carlito"/>
              </a:rPr>
              <a:t>epidermis (nourishes</a:t>
            </a:r>
            <a:r>
              <a:rPr sz="1800" spc="15" dirty="0">
                <a:solidFill>
                  <a:srgbClr val="2E2B1F"/>
                </a:solidFill>
                <a:latin typeface="Carlito"/>
                <a:cs typeface="Carlito"/>
              </a:rPr>
              <a:t> </a:t>
            </a:r>
            <a:r>
              <a:rPr sz="1800" spc="-5" dirty="0">
                <a:solidFill>
                  <a:srgbClr val="2E2B1F"/>
                </a:solidFill>
                <a:latin typeface="Carlito"/>
                <a:cs typeface="Carlito"/>
              </a:rPr>
              <a:t>epidermis)</a:t>
            </a:r>
            <a:endParaRPr sz="1800" dirty="0">
              <a:latin typeface="Carlito"/>
              <a:cs typeface="Carlito"/>
            </a:endParaRPr>
          </a:p>
          <a:p>
            <a:pPr marL="538480" lvl="1" indent="-229235">
              <a:lnSpc>
                <a:spcPct val="100000"/>
              </a:lnSpc>
              <a:spcBef>
                <a:spcPts val="434"/>
              </a:spcBef>
              <a:buClr>
                <a:srgbClr val="9CBDBC"/>
              </a:buClr>
              <a:buFont typeface="Arial"/>
              <a:buChar char="•"/>
              <a:tabLst>
                <a:tab pos="538480" algn="l"/>
                <a:tab pos="539115" algn="l"/>
              </a:tabLst>
            </a:pPr>
            <a:r>
              <a:rPr sz="1800" spc="-10" dirty="0">
                <a:solidFill>
                  <a:srgbClr val="2E2B1F"/>
                </a:solidFill>
                <a:latin typeface="Carlito"/>
                <a:cs typeface="Carlito"/>
              </a:rPr>
              <a:t>Fibroblasts, </a:t>
            </a:r>
            <a:r>
              <a:rPr sz="1800" spc="-5" dirty="0">
                <a:solidFill>
                  <a:srgbClr val="2E2B1F"/>
                </a:solidFill>
                <a:latin typeface="Carlito"/>
                <a:cs typeface="Carlito"/>
              </a:rPr>
              <a:t>macrophages, mast</a:t>
            </a:r>
            <a:r>
              <a:rPr sz="1800" dirty="0">
                <a:solidFill>
                  <a:srgbClr val="2E2B1F"/>
                </a:solidFill>
                <a:latin typeface="Carlito"/>
                <a:cs typeface="Carlito"/>
              </a:rPr>
              <a:t> </a:t>
            </a:r>
            <a:r>
              <a:rPr sz="1800" spc="-5" dirty="0">
                <a:solidFill>
                  <a:srgbClr val="2E2B1F"/>
                </a:solidFill>
                <a:latin typeface="Carlito"/>
                <a:cs typeface="Carlito"/>
              </a:rPr>
              <a:t>cells</a:t>
            </a:r>
            <a:endParaRPr sz="1800" dirty="0">
              <a:latin typeface="Carlito"/>
              <a:cs typeface="Carlito"/>
            </a:endParaRPr>
          </a:p>
          <a:p>
            <a:pPr lvl="1">
              <a:lnSpc>
                <a:spcPct val="100000"/>
              </a:lnSpc>
              <a:spcBef>
                <a:spcPts val="30"/>
              </a:spcBef>
            </a:pPr>
            <a:endParaRPr sz="2450" dirty="0">
              <a:latin typeface="Carlito"/>
              <a:cs typeface="Carlito"/>
            </a:endParaRPr>
          </a:p>
          <a:p>
            <a:pPr marL="241300" indent="-229235">
              <a:lnSpc>
                <a:spcPct val="100000"/>
              </a:lnSpc>
              <a:buClr>
                <a:srgbClr val="A9A47B"/>
              </a:buClr>
              <a:buFont typeface="Arial"/>
              <a:buChar char="•"/>
              <a:tabLst>
                <a:tab pos="241300" algn="l"/>
                <a:tab pos="241935" algn="l"/>
              </a:tabLst>
            </a:pPr>
            <a:r>
              <a:rPr sz="1800" spc="-10" dirty="0">
                <a:solidFill>
                  <a:srgbClr val="2E2B1F"/>
                </a:solidFill>
                <a:latin typeface="Carlito"/>
                <a:cs typeface="Carlito"/>
              </a:rPr>
              <a:t>Largest </a:t>
            </a:r>
            <a:r>
              <a:rPr sz="1800" spc="-5" dirty="0">
                <a:solidFill>
                  <a:srgbClr val="2E2B1F"/>
                </a:solidFill>
                <a:latin typeface="Carlito"/>
                <a:cs typeface="Carlito"/>
              </a:rPr>
              <a:t>portion of </a:t>
            </a:r>
            <a:r>
              <a:rPr sz="1800" dirty="0">
                <a:solidFill>
                  <a:srgbClr val="2E2B1F"/>
                </a:solidFill>
                <a:latin typeface="Carlito"/>
                <a:cs typeface="Carlito"/>
              </a:rPr>
              <a:t>the</a:t>
            </a:r>
            <a:r>
              <a:rPr sz="1800" spc="40" dirty="0">
                <a:solidFill>
                  <a:srgbClr val="2E2B1F"/>
                </a:solidFill>
                <a:latin typeface="Carlito"/>
                <a:cs typeface="Carlito"/>
              </a:rPr>
              <a:t> </a:t>
            </a:r>
            <a:r>
              <a:rPr sz="1800" spc="-5" dirty="0">
                <a:solidFill>
                  <a:srgbClr val="2E2B1F"/>
                </a:solidFill>
                <a:latin typeface="Carlito"/>
                <a:cs typeface="Carlito"/>
              </a:rPr>
              <a:t>skin</a:t>
            </a:r>
            <a:endParaRPr sz="1800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  <a:buClr>
                <a:srgbClr val="A9A47B"/>
              </a:buClr>
              <a:buFont typeface="Arial"/>
              <a:buChar char="•"/>
            </a:pPr>
            <a:endParaRPr sz="2950" dirty="0">
              <a:latin typeface="Carlito"/>
              <a:cs typeface="Carlito"/>
            </a:endParaRPr>
          </a:p>
          <a:p>
            <a:pPr marL="241300" indent="-229235">
              <a:lnSpc>
                <a:spcPct val="100000"/>
              </a:lnSpc>
              <a:spcBef>
                <a:spcPts val="5"/>
              </a:spcBef>
              <a:buClr>
                <a:srgbClr val="A9A47B"/>
              </a:buClr>
              <a:buFont typeface="Arial"/>
              <a:buChar char="•"/>
              <a:tabLst>
                <a:tab pos="241300" algn="l"/>
                <a:tab pos="241935" algn="l"/>
              </a:tabLst>
            </a:pPr>
            <a:r>
              <a:rPr sz="1800" spc="-5" dirty="0">
                <a:solidFill>
                  <a:srgbClr val="2E2B1F"/>
                </a:solidFill>
                <a:latin typeface="Carlito"/>
                <a:cs typeface="Carlito"/>
              </a:rPr>
              <a:t>Composed of </a:t>
            </a:r>
            <a:r>
              <a:rPr sz="1800" spc="-10" dirty="0">
                <a:solidFill>
                  <a:srgbClr val="2E2B1F"/>
                </a:solidFill>
                <a:latin typeface="Carlito"/>
                <a:cs typeface="Carlito"/>
              </a:rPr>
              <a:t>two</a:t>
            </a:r>
            <a:r>
              <a:rPr sz="1800" spc="15" dirty="0">
                <a:solidFill>
                  <a:srgbClr val="2E2B1F"/>
                </a:solidFill>
                <a:latin typeface="Carlito"/>
                <a:cs typeface="Carlito"/>
              </a:rPr>
              <a:t> </a:t>
            </a:r>
            <a:r>
              <a:rPr sz="1800" spc="-20" dirty="0">
                <a:solidFill>
                  <a:srgbClr val="2E2B1F"/>
                </a:solidFill>
                <a:latin typeface="Carlito"/>
                <a:cs typeface="Carlito"/>
              </a:rPr>
              <a:t>layers:</a:t>
            </a:r>
            <a:endParaRPr sz="1800" dirty="0">
              <a:latin typeface="Carlito"/>
              <a:cs typeface="Carlito"/>
            </a:endParaRPr>
          </a:p>
          <a:p>
            <a:pPr marL="538480" lvl="1" indent="-229235">
              <a:lnSpc>
                <a:spcPct val="100000"/>
              </a:lnSpc>
              <a:spcBef>
                <a:spcPts val="400"/>
              </a:spcBef>
              <a:buClr>
                <a:srgbClr val="9CBDBC"/>
              </a:buClr>
              <a:buFont typeface="Arial"/>
              <a:buChar char="•"/>
              <a:tabLst>
                <a:tab pos="538480" algn="l"/>
                <a:tab pos="539115" algn="l"/>
              </a:tabLst>
            </a:pPr>
            <a:r>
              <a:rPr sz="1600" spc="-10" dirty="0">
                <a:solidFill>
                  <a:srgbClr val="2E2B1F"/>
                </a:solidFill>
                <a:latin typeface="Carlito"/>
                <a:cs typeface="Carlito"/>
              </a:rPr>
              <a:t>Papillary</a:t>
            </a:r>
            <a:r>
              <a:rPr sz="1600" spc="-25" dirty="0">
                <a:solidFill>
                  <a:srgbClr val="2E2B1F"/>
                </a:solidFill>
                <a:latin typeface="Carlito"/>
                <a:cs typeface="Carlito"/>
              </a:rPr>
              <a:t> </a:t>
            </a:r>
            <a:r>
              <a:rPr sz="1600" spc="-5" dirty="0">
                <a:solidFill>
                  <a:srgbClr val="2E2B1F"/>
                </a:solidFill>
                <a:latin typeface="Carlito"/>
                <a:cs typeface="Carlito"/>
              </a:rPr>
              <a:t>(superficial):</a:t>
            </a:r>
            <a:endParaRPr sz="1600" dirty="0">
              <a:latin typeface="Carlito"/>
              <a:cs typeface="Carlito"/>
            </a:endParaRPr>
          </a:p>
          <a:p>
            <a:pPr marL="904240" lvl="2" indent="-229235">
              <a:lnSpc>
                <a:spcPct val="100000"/>
              </a:lnSpc>
              <a:spcBef>
                <a:spcPts val="345"/>
              </a:spcBef>
              <a:buClr>
                <a:srgbClr val="D2CA6C"/>
              </a:buClr>
              <a:buFont typeface="Arial"/>
              <a:buChar char="•"/>
              <a:tabLst>
                <a:tab pos="904240" algn="l"/>
                <a:tab pos="904875" algn="l"/>
              </a:tabLst>
            </a:pPr>
            <a:r>
              <a:rPr sz="1400" spc="-5" dirty="0" smtClean="0">
                <a:solidFill>
                  <a:srgbClr val="2E2B1F"/>
                </a:solidFill>
                <a:latin typeface="Carlito"/>
                <a:cs typeface="Carlito"/>
              </a:rPr>
              <a:t>ECM</a:t>
            </a:r>
            <a:r>
              <a:rPr lang="en-US" sz="1400" spc="-5" dirty="0" smtClean="0">
                <a:solidFill>
                  <a:srgbClr val="2E2B1F"/>
                </a:solidFill>
                <a:latin typeface="Carlito"/>
                <a:cs typeface="Carlito"/>
              </a:rPr>
              <a:t> (</a:t>
            </a:r>
            <a:r>
              <a:rPr lang="en-US" sz="1400" dirty="0"/>
              <a:t>Extracellular </a:t>
            </a:r>
            <a:r>
              <a:rPr lang="en-US" sz="1400" dirty="0" smtClean="0"/>
              <a:t>matrix)</a:t>
            </a:r>
            <a:endParaRPr sz="1400" dirty="0">
              <a:latin typeface="Carlito"/>
              <a:cs typeface="Carlito"/>
            </a:endParaRPr>
          </a:p>
          <a:p>
            <a:pPr marL="904240" lvl="2" indent="-229235">
              <a:lnSpc>
                <a:spcPct val="100000"/>
              </a:lnSpc>
              <a:spcBef>
                <a:spcPts val="335"/>
              </a:spcBef>
              <a:buClr>
                <a:srgbClr val="D2CA6C"/>
              </a:buClr>
              <a:buFont typeface="Arial"/>
              <a:buChar char="•"/>
              <a:tabLst>
                <a:tab pos="904240" algn="l"/>
                <a:tab pos="904875" algn="l"/>
              </a:tabLst>
            </a:pPr>
            <a:r>
              <a:rPr sz="1400" dirty="0">
                <a:solidFill>
                  <a:srgbClr val="2E2B1F"/>
                </a:solidFill>
                <a:latin typeface="Carlito"/>
                <a:cs typeface="Carlito"/>
              </a:rPr>
              <a:t>Blood </a:t>
            </a:r>
            <a:r>
              <a:rPr sz="1400" spc="-5" dirty="0">
                <a:solidFill>
                  <a:srgbClr val="2E2B1F"/>
                </a:solidFill>
                <a:latin typeface="Carlito"/>
                <a:cs typeface="Carlito"/>
              </a:rPr>
              <a:t>and lymph</a:t>
            </a:r>
            <a:r>
              <a:rPr sz="1400" spc="-20" dirty="0">
                <a:solidFill>
                  <a:srgbClr val="2E2B1F"/>
                </a:solidFill>
                <a:latin typeface="Carlito"/>
                <a:cs typeface="Carlito"/>
              </a:rPr>
              <a:t> </a:t>
            </a:r>
            <a:r>
              <a:rPr sz="1400" spc="-5" dirty="0">
                <a:solidFill>
                  <a:srgbClr val="2E2B1F"/>
                </a:solidFill>
                <a:latin typeface="Carlito"/>
                <a:cs typeface="Carlito"/>
              </a:rPr>
              <a:t>vessels</a:t>
            </a:r>
            <a:endParaRPr sz="1400" dirty="0">
              <a:latin typeface="Carlito"/>
              <a:cs typeface="Carlito"/>
            </a:endParaRPr>
          </a:p>
          <a:p>
            <a:pPr marL="904240" lvl="2" indent="-229235">
              <a:lnSpc>
                <a:spcPct val="100000"/>
              </a:lnSpc>
              <a:spcBef>
                <a:spcPts val="340"/>
              </a:spcBef>
              <a:buClr>
                <a:srgbClr val="D2CA6C"/>
              </a:buClr>
              <a:buFont typeface="Arial"/>
              <a:buChar char="•"/>
              <a:tabLst>
                <a:tab pos="904240" algn="l"/>
                <a:tab pos="904875" algn="l"/>
              </a:tabLst>
            </a:pPr>
            <a:r>
              <a:rPr sz="1400" spc="-5" dirty="0">
                <a:solidFill>
                  <a:srgbClr val="2E2B1F"/>
                </a:solidFill>
                <a:latin typeface="Carlito"/>
                <a:cs typeface="Carlito"/>
              </a:rPr>
              <a:t>Epithelial</a:t>
            </a:r>
            <a:r>
              <a:rPr sz="1400" spc="25" dirty="0">
                <a:solidFill>
                  <a:srgbClr val="2E2B1F"/>
                </a:solidFill>
                <a:latin typeface="Carlito"/>
                <a:cs typeface="Carlito"/>
              </a:rPr>
              <a:t> </a:t>
            </a:r>
            <a:r>
              <a:rPr sz="1400" spc="-5" dirty="0">
                <a:solidFill>
                  <a:srgbClr val="2E2B1F"/>
                </a:solidFill>
                <a:latin typeface="Carlito"/>
                <a:cs typeface="Carlito"/>
              </a:rPr>
              <a:t>cells</a:t>
            </a:r>
            <a:endParaRPr sz="1400" dirty="0">
              <a:latin typeface="Carlito"/>
              <a:cs typeface="Carlito"/>
            </a:endParaRPr>
          </a:p>
          <a:p>
            <a:pPr marL="904240" lvl="2" indent="-229235">
              <a:lnSpc>
                <a:spcPct val="100000"/>
              </a:lnSpc>
              <a:spcBef>
                <a:spcPts val="335"/>
              </a:spcBef>
              <a:buClr>
                <a:srgbClr val="D2CA6C"/>
              </a:buClr>
              <a:buFont typeface="Arial"/>
              <a:buChar char="•"/>
              <a:tabLst>
                <a:tab pos="904240" algn="l"/>
                <a:tab pos="904875" algn="l"/>
              </a:tabLst>
            </a:pPr>
            <a:r>
              <a:rPr sz="1400" spc="-5" dirty="0">
                <a:solidFill>
                  <a:srgbClr val="2E2B1F"/>
                </a:solidFill>
                <a:latin typeface="Carlito"/>
                <a:cs typeface="Carlito"/>
              </a:rPr>
              <a:t>Connective and nerve</a:t>
            </a:r>
            <a:r>
              <a:rPr sz="1400" spc="20" dirty="0">
                <a:solidFill>
                  <a:srgbClr val="2E2B1F"/>
                </a:solidFill>
                <a:latin typeface="Carlito"/>
                <a:cs typeface="Carlito"/>
              </a:rPr>
              <a:t> </a:t>
            </a:r>
            <a:r>
              <a:rPr sz="1400" spc="-5" dirty="0">
                <a:solidFill>
                  <a:srgbClr val="2E2B1F"/>
                </a:solidFill>
                <a:latin typeface="Carlito"/>
                <a:cs typeface="Carlito"/>
              </a:rPr>
              <a:t>tissue</a:t>
            </a:r>
            <a:endParaRPr sz="1400" dirty="0">
              <a:latin typeface="Carlito"/>
              <a:cs typeface="Carlito"/>
            </a:endParaRPr>
          </a:p>
          <a:p>
            <a:pPr marL="904240" lvl="2" indent="-229235">
              <a:lnSpc>
                <a:spcPct val="100000"/>
              </a:lnSpc>
              <a:spcBef>
                <a:spcPts val="340"/>
              </a:spcBef>
              <a:buClr>
                <a:srgbClr val="D2CA6C"/>
              </a:buClr>
              <a:buFont typeface="Arial"/>
              <a:buChar char="•"/>
              <a:tabLst>
                <a:tab pos="904240" algn="l"/>
                <a:tab pos="904875" algn="l"/>
              </a:tabLst>
            </a:pPr>
            <a:r>
              <a:rPr sz="1400" spc="-5" dirty="0">
                <a:solidFill>
                  <a:srgbClr val="2E2B1F"/>
                </a:solidFill>
                <a:latin typeface="Carlito"/>
                <a:cs typeface="Carlito"/>
              </a:rPr>
              <a:t>Muscle, </a:t>
            </a:r>
            <a:r>
              <a:rPr sz="1400" spc="-15" dirty="0">
                <a:solidFill>
                  <a:srgbClr val="2E2B1F"/>
                </a:solidFill>
                <a:latin typeface="Carlito"/>
                <a:cs typeface="Carlito"/>
              </a:rPr>
              <a:t>fat</a:t>
            </a:r>
            <a:endParaRPr sz="1400" dirty="0">
              <a:latin typeface="Carlito"/>
              <a:cs typeface="Carlito"/>
            </a:endParaRPr>
          </a:p>
          <a:p>
            <a:pPr marL="538480" lvl="1" indent="-229235">
              <a:lnSpc>
                <a:spcPct val="100000"/>
              </a:lnSpc>
              <a:spcBef>
                <a:spcPts val="375"/>
              </a:spcBef>
              <a:buClr>
                <a:srgbClr val="9CBDBC"/>
              </a:buClr>
              <a:buFont typeface="Arial"/>
              <a:buChar char="•"/>
              <a:tabLst>
                <a:tab pos="538480" algn="l"/>
                <a:tab pos="539115" algn="l"/>
              </a:tabLst>
            </a:pPr>
            <a:r>
              <a:rPr sz="1600" spc="-10" dirty="0">
                <a:solidFill>
                  <a:srgbClr val="2E2B1F"/>
                </a:solidFill>
                <a:latin typeface="Carlito"/>
                <a:cs typeface="Carlito"/>
              </a:rPr>
              <a:t>Reticular</a:t>
            </a:r>
            <a:r>
              <a:rPr sz="1600" spc="-15" dirty="0">
                <a:solidFill>
                  <a:srgbClr val="2E2B1F"/>
                </a:solidFill>
                <a:latin typeface="Carlito"/>
                <a:cs typeface="Carlito"/>
              </a:rPr>
              <a:t> </a:t>
            </a:r>
            <a:r>
              <a:rPr sz="1600" spc="-5" dirty="0">
                <a:solidFill>
                  <a:srgbClr val="2E2B1F"/>
                </a:solidFill>
                <a:latin typeface="Carlito"/>
                <a:cs typeface="Carlito"/>
              </a:rPr>
              <a:t>(deep):</a:t>
            </a:r>
            <a:endParaRPr sz="1600" dirty="0">
              <a:latin typeface="Carlito"/>
              <a:cs typeface="Carlito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371600" y="5791200"/>
            <a:ext cx="1525270" cy="794385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434"/>
              </a:spcBef>
              <a:buClr>
                <a:srgbClr val="D2CA6C"/>
              </a:buClr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sz="1400" dirty="0">
                <a:solidFill>
                  <a:srgbClr val="2E2B1F"/>
                </a:solidFill>
                <a:latin typeface="Carlito"/>
                <a:cs typeface="Carlito"/>
              </a:rPr>
              <a:t>Blood</a:t>
            </a:r>
            <a:r>
              <a:rPr sz="1400" spc="-30" dirty="0">
                <a:solidFill>
                  <a:srgbClr val="2E2B1F"/>
                </a:solidFill>
                <a:latin typeface="Carlito"/>
                <a:cs typeface="Carlito"/>
              </a:rPr>
              <a:t> </a:t>
            </a:r>
            <a:r>
              <a:rPr sz="1400" spc="-5" dirty="0">
                <a:solidFill>
                  <a:srgbClr val="2E2B1F"/>
                </a:solidFill>
                <a:latin typeface="Carlito"/>
                <a:cs typeface="Carlito"/>
              </a:rPr>
              <a:t>vessels</a:t>
            </a:r>
            <a:endParaRPr sz="1400" dirty="0">
              <a:latin typeface="Carlito"/>
              <a:cs typeface="Carlito"/>
            </a:endParaRPr>
          </a:p>
          <a:p>
            <a:pPr marL="241300" indent="-228600">
              <a:lnSpc>
                <a:spcPct val="100000"/>
              </a:lnSpc>
              <a:spcBef>
                <a:spcPts val="340"/>
              </a:spcBef>
              <a:buClr>
                <a:srgbClr val="D2CA6C"/>
              </a:buClr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sz="1400" spc="-5" dirty="0">
                <a:solidFill>
                  <a:srgbClr val="2E2B1F"/>
                </a:solidFill>
                <a:latin typeface="Carlito"/>
                <a:cs typeface="Carlito"/>
              </a:rPr>
              <a:t>Collagen</a:t>
            </a:r>
            <a:r>
              <a:rPr sz="1400" spc="-50" dirty="0">
                <a:solidFill>
                  <a:srgbClr val="2E2B1F"/>
                </a:solidFill>
                <a:latin typeface="Carlito"/>
                <a:cs typeface="Carlito"/>
              </a:rPr>
              <a:t> </a:t>
            </a:r>
            <a:r>
              <a:rPr sz="1400" spc="-10" dirty="0">
                <a:solidFill>
                  <a:srgbClr val="2E2B1F"/>
                </a:solidFill>
                <a:latin typeface="Carlito"/>
                <a:cs typeface="Carlito"/>
              </a:rPr>
              <a:t>fibers</a:t>
            </a:r>
            <a:endParaRPr sz="1400" dirty="0">
              <a:latin typeface="Carlito"/>
              <a:cs typeface="Carlito"/>
            </a:endParaRPr>
          </a:p>
          <a:p>
            <a:pPr marL="241300" indent="-228600">
              <a:lnSpc>
                <a:spcPct val="100000"/>
              </a:lnSpc>
              <a:spcBef>
                <a:spcPts val="335"/>
              </a:spcBef>
              <a:buClr>
                <a:srgbClr val="D2CA6C"/>
              </a:buClr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sz="1400" spc="-5" dirty="0">
                <a:solidFill>
                  <a:srgbClr val="2E2B1F"/>
                </a:solidFill>
                <a:latin typeface="Carlito"/>
                <a:cs typeface="Carlito"/>
              </a:rPr>
              <a:t>Connective</a:t>
            </a:r>
            <a:r>
              <a:rPr sz="1400" spc="-40" dirty="0">
                <a:solidFill>
                  <a:srgbClr val="2E2B1F"/>
                </a:solidFill>
                <a:latin typeface="Carlito"/>
                <a:cs typeface="Carlito"/>
              </a:rPr>
              <a:t> </a:t>
            </a:r>
            <a:r>
              <a:rPr sz="1400" spc="-5" dirty="0">
                <a:solidFill>
                  <a:srgbClr val="2E2B1F"/>
                </a:solidFill>
                <a:latin typeface="Carlito"/>
                <a:cs typeface="Carlito"/>
              </a:rPr>
              <a:t>tissue</a:t>
            </a:r>
            <a:endParaRPr sz="1400" dirty="0">
              <a:latin typeface="Carlito"/>
              <a:cs typeface="Carlito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510540" y="467690"/>
            <a:ext cx="2030095" cy="7264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4600" spc="-90" dirty="0" smtClean="0"/>
              <a:t>Dermis</a:t>
            </a:r>
            <a:endParaRPr sz="4575" baseline="255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650241" y="1548824"/>
            <a:ext cx="7655560" cy="4302528"/>
          </a:xfrm>
          <a:prstGeom prst="rect">
            <a:avLst/>
          </a:prstGeom>
        </p:spPr>
        <p:txBody>
          <a:bodyPr vert="horz" wrap="square" lIns="0" tIns="77537" rIns="0" bIns="0" rtlCol="0">
            <a:spAutoFit/>
          </a:bodyPr>
          <a:lstStyle/>
          <a:p>
            <a:pPr marL="241300" marR="1144270" indent="-229235">
              <a:lnSpc>
                <a:spcPct val="100000"/>
              </a:lnSpc>
              <a:spcBef>
                <a:spcPts val="100"/>
              </a:spcBef>
              <a:buClr>
                <a:srgbClr val="A9A47B"/>
              </a:buClr>
              <a:buFont typeface="Arial"/>
              <a:buChar char="•"/>
              <a:tabLst>
                <a:tab pos="241935" algn="l"/>
              </a:tabLst>
            </a:pPr>
            <a:r>
              <a:rPr sz="2400" dirty="0">
                <a:latin typeface="Carlito"/>
                <a:cs typeface="Carlito"/>
              </a:rPr>
              <a:t>Made </a:t>
            </a:r>
            <a:r>
              <a:rPr sz="2400" spc="-5" dirty="0">
                <a:latin typeface="Carlito"/>
                <a:cs typeface="Carlito"/>
              </a:rPr>
              <a:t>up </a:t>
            </a:r>
            <a:r>
              <a:rPr sz="2400" spc="-10" dirty="0">
                <a:latin typeface="Carlito"/>
                <a:cs typeface="Carlito"/>
              </a:rPr>
              <a:t>of blood </a:t>
            </a:r>
            <a:r>
              <a:rPr sz="2400" dirty="0">
                <a:latin typeface="Carlito"/>
                <a:cs typeface="Carlito"/>
              </a:rPr>
              <a:t>and lymph </a:t>
            </a:r>
            <a:r>
              <a:rPr sz="2400" spc="-5" dirty="0">
                <a:latin typeface="Carlito"/>
                <a:cs typeface="Carlito"/>
              </a:rPr>
              <a:t>vessels, nerves, </a:t>
            </a:r>
            <a:r>
              <a:rPr sz="2400" spc="-15" dirty="0">
                <a:latin typeface="Carlito"/>
                <a:cs typeface="Carlito"/>
              </a:rPr>
              <a:t>sweat </a:t>
            </a:r>
            <a:r>
              <a:rPr sz="2400" dirty="0">
                <a:latin typeface="Carlito"/>
                <a:cs typeface="Carlito"/>
              </a:rPr>
              <a:t>and  </a:t>
            </a:r>
            <a:r>
              <a:rPr sz="2400" spc="-5" dirty="0">
                <a:latin typeface="Carlito"/>
                <a:cs typeface="Carlito"/>
              </a:rPr>
              <a:t>sebaceous glands </a:t>
            </a:r>
            <a:r>
              <a:rPr sz="2400" dirty="0">
                <a:latin typeface="Carlito"/>
                <a:cs typeface="Carlito"/>
              </a:rPr>
              <a:t>and </a:t>
            </a:r>
            <a:r>
              <a:rPr sz="2400" spc="-5" dirty="0">
                <a:latin typeface="Carlito"/>
                <a:cs typeface="Carlito"/>
              </a:rPr>
              <a:t>hair</a:t>
            </a:r>
            <a:r>
              <a:rPr sz="2400" spc="-15" dirty="0">
                <a:latin typeface="Carlito"/>
                <a:cs typeface="Carlito"/>
              </a:rPr>
              <a:t> roots</a:t>
            </a:r>
            <a:endParaRPr sz="2400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A9A47B"/>
              </a:buClr>
              <a:buFont typeface="Arial"/>
              <a:buChar char="•"/>
            </a:pPr>
            <a:endParaRPr sz="3300" dirty="0">
              <a:latin typeface="Carlito"/>
              <a:cs typeface="Carlito"/>
            </a:endParaRPr>
          </a:p>
          <a:p>
            <a:pPr marL="241300" indent="-229235">
              <a:lnSpc>
                <a:spcPct val="100000"/>
              </a:lnSpc>
              <a:buClr>
                <a:srgbClr val="A9A47B"/>
              </a:buClr>
              <a:buFont typeface="Arial"/>
              <a:buChar char="•"/>
              <a:tabLst>
                <a:tab pos="241935" algn="l"/>
              </a:tabLst>
            </a:pPr>
            <a:r>
              <a:rPr sz="2400" spc="-10" dirty="0">
                <a:latin typeface="Carlito"/>
                <a:cs typeface="Carlito"/>
              </a:rPr>
              <a:t>Often </a:t>
            </a:r>
            <a:r>
              <a:rPr sz="2400" spc="-20" dirty="0">
                <a:latin typeface="Carlito"/>
                <a:cs typeface="Carlito"/>
              </a:rPr>
              <a:t>referred </a:t>
            </a:r>
            <a:r>
              <a:rPr sz="2400" spc="-15" dirty="0">
                <a:latin typeface="Carlito"/>
                <a:cs typeface="Carlito"/>
              </a:rPr>
              <a:t>to </a:t>
            </a:r>
            <a:r>
              <a:rPr sz="2400" dirty="0">
                <a:latin typeface="Carlito"/>
                <a:cs typeface="Carlito"/>
              </a:rPr>
              <a:t>as true</a:t>
            </a:r>
            <a:r>
              <a:rPr sz="2400" spc="20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skin</a:t>
            </a:r>
            <a:endParaRPr sz="2400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A9A47B"/>
              </a:buClr>
              <a:buFont typeface="Arial"/>
              <a:buChar char="•"/>
            </a:pPr>
            <a:endParaRPr sz="3300" dirty="0">
              <a:latin typeface="Carlito"/>
              <a:cs typeface="Carlito"/>
            </a:endParaRPr>
          </a:p>
          <a:p>
            <a:pPr marL="241300" indent="-229235">
              <a:lnSpc>
                <a:spcPct val="100000"/>
              </a:lnSpc>
              <a:buClr>
                <a:srgbClr val="A9A47B"/>
              </a:buClr>
              <a:buFont typeface="Arial"/>
              <a:buChar char="•"/>
              <a:tabLst>
                <a:tab pos="241935" algn="l"/>
              </a:tabLst>
            </a:pPr>
            <a:r>
              <a:rPr sz="2400" spc="-5" dirty="0">
                <a:latin typeface="Carlito"/>
                <a:cs typeface="Carlito"/>
              </a:rPr>
              <a:t>Functions:</a:t>
            </a:r>
            <a:endParaRPr sz="2400" dirty="0">
              <a:latin typeface="Carlito"/>
              <a:cs typeface="Carlito"/>
            </a:endParaRPr>
          </a:p>
          <a:p>
            <a:pPr marL="538480" marR="1184910" lvl="1" indent="-228600">
              <a:lnSpc>
                <a:spcPct val="100000"/>
              </a:lnSpc>
              <a:spcBef>
                <a:spcPts val="509"/>
              </a:spcBef>
              <a:buClr>
                <a:srgbClr val="9CBDBC"/>
              </a:buClr>
              <a:buFont typeface="Arial"/>
              <a:buChar char="•"/>
              <a:tabLst>
                <a:tab pos="538480" algn="l"/>
                <a:tab pos="539115" algn="l"/>
              </a:tabLst>
            </a:pPr>
            <a:r>
              <a:rPr sz="2000" spc="-10" dirty="0">
                <a:solidFill>
                  <a:srgbClr val="2E2B1F"/>
                </a:solidFill>
                <a:latin typeface="Carlito"/>
                <a:cs typeface="Carlito"/>
              </a:rPr>
              <a:t>Provides</a:t>
            </a:r>
            <a:r>
              <a:rPr sz="2000" spc="-10" dirty="0">
                <a:solidFill>
                  <a:srgbClr val="D25713"/>
                </a:solidFill>
                <a:latin typeface="Carlito"/>
                <a:cs typeface="Carlito"/>
              </a:rPr>
              <a:t> </a:t>
            </a:r>
            <a:r>
              <a:rPr sz="2000" u="heavy" spc="-5" dirty="0">
                <a:solidFill>
                  <a:srgbClr val="D25713"/>
                </a:solidFill>
                <a:uFill>
                  <a:solidFill>
                    <a:srgbClr val="D25713"/>
                  </a:solidFill>
                </a:uFill>
                <a:latin typeface="Carlito"/>
                <a:cs typeface="Carlito"/>
                <a:hlinkClick r:id="rId3"/>
              </a:rPr>
              <a:t>tensile </a:t>
            </a:r>
            <a:r>
              <a:rPr sz="2000" u="heavy" spc="-10" dirty="0">
                <a:solidFill>
                  <a:srgbClr val="D25713"/>
                </a:solidFill>
                <a:uFill>
                  <a:solidFill>
                    <a:srgbClr val="D25713"/>
                  </a:solidFill>
                </a:uFill>
                <a:latin typeface="Carlito"/>
                <a:cs typeface="Carlito"/>
                <a:hlinkClick r:id="rId3"/>
              </a:rPr>
              <a:t>strength</a:t>
            </a:r>
            <a:r>
              <a:rPr sz="2000" spc="-10" dirty="0" smtClean="0">
                <a:solidFill>
                  <a:srgbClr val="2E2B1F"/>
                </a:solidFill>
                <a:latin typeface="Carlito"/>
                <a:cs typeface="Carlito"/>
              </a:rPr>
              <a:t>, </a:t>
            </a:r>
            <a:r>
              <a:rPr sz="2000" dirty="0">
                <a:solidFill>
                  <a:srgbClr val="2E2B1F"/>
                </a:solidFill>
                <a:latin typeface="Carlito"/>
                <a:cs typeface="Carlito"/>
              </a:rPr>
              <a:t>mechanical </a:t>
            </a:r>
            <a:r>
              <a:rPr sz="2000" spc="-5" dirty="0">
                <a:solidFill>
                  <a:srgbClr val="2E2B1F"/>
                </a:solidFill>
                <a:latin typeface="Carlito"/>
                <a:cs typeface="Carlito"/>
              </a:rPr>
              <a:t>support </a:t>
            </a:r>
            <a:r>
              <a:rPr sz="2000" dirty="0">
                <a:solidFill>
                  <a:srgbClr val="2E2B1F"/>
                </a:solidFill>
                <a:latin typeface="Carlito"/>
                <a:cs typeface="Carlito"/>
              </a:rPr>
              <a:t>and </a:t>
            </a:r>
            <a:r>
              <a:rPr sz="2000" spc="-10" dirty="0">
                <a:solidFill>
                  <a:srgbClr val="2E2B1F"/>
                </a:solidFill>
                <a:latin typeface="Carlito"/>
                <a:cs typeface="Carlito"/>
              </a:rPr>
              <a:t>protection to  </a:t>
            </a:r>
            <a:r>
              <a:rPr sz="2000" dirty="0">
                <a:solidFill>
                  <a:srgbClr val="2E2B1F"/>
                </a:solidFill>
                <a:latin typeface="Carlito"/>
                <a:cs typeface="Carlito"/>
              </a:rPr>
              <a:t>the underlying </a:t>
            </a:r>
            <a:r>
              <a:rPr sz="2000" spc="-5" dirty="0">
                <a:solidFill>
                  <a:srgbClr val="2E2B1F"/>
                </a:solidFill>
                <a:latin typeface="Carlito"/>
                <a:cs typeface="Carlito"/>
              </a:rPr>
              <a:t>muscles, </a:t>
            </a:r>
            <a:r>
              <a:rPr sz="2000" dirty="0">
                <a:solidFill>
                  <a:srgbClr val="2E2B1F"/>
                </a:solidFill>
                <a:latin typeface="Carlito"/>
                <a:cs typeface="Carlito"/>
              </a:rPr>
              <a:t>bones, and</a:t>
            </a:r>
            <a:r>
              <a:rPr sz="2000" spc="-40" dirty="0">
                <a:solidFill>
                  <a:srgbClr val="2E2B1F"/>
                </a:solidFill>
                <a:latin typeface="Carlito"/>
                <a:cs typeface="Carlito"/>
              </a:rPr>
              <a:t> </a:t>
            </a:r>
            <a:r>
              <a:rPr sz="2000" spc="-10" dirty="0">
                <a:solidFill>
                  <a:srgbClr val="2E2B1F"/>
                </a:solidFill>
                <a:latin typeface="Carlito"/>
                <a:cs typeface="Carlito"/>
              </a:rPr>
              <a:t>organs</a:t>
            </a:r>
            <a:endParaRPr sz="2000" dirty="0">
              <a:latin typeface="Carlito"/>
              <a:cs typeface="Carlito"/>
            </a:endParaRPr>
          </a:p>
          <a:p>
            <a:pPr marL="538480" lvl="1" indent="-229235">
              <a:lnSpc>
                <a:spcPct val="100000"/>
              </a:lnSpc>
              <a:spcBef>
                <a:spcPts val="480"/>
              </a:spcBef>
              <a:buClr>
                <a:srgbClr val="9CBDBC"/>
              </a:buClr>
              <a:buFont typeface="Arial"/>
              <a:buChar char="•"/>
              <a:tabLst>
                <a:tab pos="538480" algn="l"/>
                <a:tab pos="539115" algn="l"/>
              </a:tabLst>
            </a:pPr>
            <a:r>
              <a:rPr sz="2000" spc="-10" dirty="0">
                <a:solidFill>
                  <a:srgbClr val="2E2B1F"/>
                </a:solidFill>
                <a:latin typeface="Carlito"/>
                <a:cs typeface="Carlito"/>
              </a:rPr>
              <a:t>Regulates</a:t>
            </a:r>
            <a:r>
              <a:rPr sz="2000" spc="5" dirty="0">
                <a:solidFill>
                  <a:srgbClr val="2E2B1F"/>
                </a:solidFill>
                <a:latin typeface="Carlito"/>
                <a:cs typeface="Carlito"/>
              </a:rPr>
              <a:t> </a:t>
            </a:r>
            <a:r>
              <a:rPr sz="2000" spc="-15" dirty="0">
                <a:solidFill>
                  <a:srgbClr val="2E2B1F"/>
                </a:solidFill>
                <a:latin typeface="Carlito"/>
                <a:cs typeface="Carlito"/>
              </a:rPr>
              <a:t>temperature</a:t>
            </a:r>
            <a:endParaRPr sz="2000" dirty="0">
              <a:latin typeface="Carlito"/>
              <a:cs typeface="Carlito"/>
            </a:endParaRPr>
          </a:p>
          <a:p>
            <a:pPr marL="538480" lvl="1" indent="-229235">
              <a:lnSpc>
                <a:spcPct val="100000"/>
              </a:lnSpc>
              <a:spcBef>
                <a:spcPts val="480"/>
              </a:spcBef>
              <a:buClr>
                <a:srgbClr val="9CBDBC"/>
              </a:buClr>
              <a:buFont typeface="Arial"/>
              <a:buChar char="•"/>
              <a:tabLst>
                <a:tab pos="538480" algn="l"/>
                <a:tab pos="539115" algn="l"/>
              </a:tabLst>
            </a:pPr>
            <a:r>
              <a:rPr sz="2000" spc="-5" dirty="0">
                <a:solidFill>
                  <a:srgbClr val="2E2B1F"/>
                </a:solidFill>
                <a:latin typeface="Carlito"/>
                <a:cs typeface="Carlito"/>
              </a:rPr>
              <a:t>Senses </a:t>
            </a:r>
            <a:r>
              <a:rPr sz="2000" dirty="0">
                <a:solidFill>
                  <a:srgbClr val="2E2B1F"/>
                </a:solidFill>
                <a:latin typeface="Carlito"/>
                <a:cs typeface="Carlito"/>
              </a:rPr>
              <a:t>the </a:t>
            </a:r>
            <a:r>
              <a:rPr sz="2000" spc="-10" dirty="0" smtClean="0">
                <a:solidFill>
                  <a:srgbClr val="2E2B1F"/>
                </a:solidFill>
                <a:latin typeface="Carlito"/>
                <a:cs typeface="Carlito"/>
              </a:rPr>
              <a:t>environment</a:t>
            </a:r>
            <a:endParaRPr sz="2000" dirty="0">
              <a:latin typeface="Carlito"/>
              <a:cs typeface="Carlito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523240" y="467690"/>
            <a:ext cx="5039360" cy="7264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95"/>
              </a:spcBef>
            </a:pPr>
            <a:r>
              <a:rPr sz="4600" spc="-85" dirty="0"/>
              <a:t>Dermal</a:t>
            </a:r>
            <a:r>
              <a:rPr sz="4600" spc="-265" dirty="0"/>
              <a:t> </a:t>
            </a:r>
            <a:r>
              <a:rPr sz="4600" spc="-114" dirty="0" smtClean="0"/>
              <a:t>Layer</a:t>
            </a:r>
            <a:endParaRPr sz="4575" baseline="255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4191000" y="2971800"/>
            <a:ext cx="4953000" cy="5638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body" idx="1"/>
          </p:nvPr>
        </p:nvSpPr>
        <p:spPr>
          <a:xfrm>
            <a:off x="650241" y="1548824"/>
            <a:ext cx="7426959" cy="5192447"/>
          </a:xfrm>
          <a:prstGeom prst="rect">
            <a:avLst/>
          </a:prstGeom>
        </p:spPr>
        <p:txBody>
          <a:bodyPr vert="horz" wrap="square" lIns="0" tIns="80010" rIns="0" bIns="0" rtlCol="0">
            <a:spAutoFit/>
          </a:bodyPr>
          <a:lstStyle/>
          <a:p>
            <a:pPr marL="241300" indent="-229235">
              <a:lnSpc>
                <a:spcPct val="100000"/>
              </a:lnSpc>
              <a:spcBef>
                <a:spcPts val="630"/>
              </a:spcBef>
              <a:buClr>
                <a:srgbClr val="A9A47B"/>
              </a:buClr>
              <a:buFont typeface="Arial"/>
              <a:buChar char="•"/>
              <a:tabLst>
                <a:tab pos="241300" algn="l"/>
                <a:tab pos="241935" algn="l"/>
              </a:tabLst>
            </a:pPr>
            <a:r>
              <a:rPr spc="-5" dirty="0">
                <a:latin typeface="Carlito"/>
                <a:cs typeface="Carlito"/>
              </a:rPr>
              <a:t>Includes:</a:t>
            </a:r>
          </a:p>
          <a:p>
            <a:pPr marL="538480" lvl="1" indent="-229235">
              <a:lnSpc>
                <a:spcPct val="100000"/>
              </a:lnSpc>
              <a:spcBef>
                <a:spcPts val="490"/>
              </a:spcBef>
              <a:buClr>
                <a:srgbClr val="9CBDBC"/>
              </a:buClr>
              <a:buFont typeface="Arial"/>
              <a:buChar char="•"/>
              <a:tabLst>
                <a:tab pos="538480" algn="l"/>
                <a:tab pos="539115" algn="l"/>
              </a:tabLst>
            </a:pPr>
            <a:r>
              <a:rPr sz="2000" spc="-5" dirty="0">
                <a:solidFill>
                  <a:srgbClr val="2E2B1F"/>
                </a:solidFill>
                <a:latin typeface="Carlito"/>
                <a:cs typeface="Carlito"/>
              </a:rPr>
              <a:t>Hair</a:t>
            </a:r>
            <a:r>
              <a:rPr sz="2000" dirty="0">
                <a:solidFill>
                  <a:srgbClr val="2E2B1F"/>
                </a:solidFill>
                <a:latin typeface="Carlito"/>
                <a:cs typeface="Carlito"/>
              </a:rPr>
              <a:t> </a:t>
            </a:r>
            <a:r>
              <a:rPr sz="2000" spc="-10" dirty="0">
                <a:solidFill>
                  <a:srgbClr val="2E2B1F"/>
                </a:solidFill>
                <a:latin typeface="Carlito"/>
                <a:cs typeface="Carlito"/>
              </a:rPr>
              <a:t>follicles</a:t>
            </a:r>
            <a:endParaRPr sz="2000" dirty="0">
              <a:latin typeface="Carlito"/>
              <a:cs typeface="Carlito"/>
            </a:endParaRPr>
          </a:p>
          <a:p>
            <a:pPr marL="538480" lvl="1" indent="-229235">
              <a:lnSpc>
                <a:spcPct val="100000"/>
              </a:lnSpc>
              <a:spcBef>
                <a:spcPts val="480"/>
              </a:spcBef>
              <a:buClr>
                <a:srgbClr val="9CBDBC"/>
              </a:buClr>
              <a:buFont typeface="Arial"/>
              <a:buChar char="•"/>
              <a:tabLst>
                <a:tab pos="538480" algn="l"/>
                <a:tab pos="539115" algn="l"/>
              </a:tabLst>
            </a:pPr>
            <a:r>
              <a:rPr sz="2000" dirty="0">
                <a:solidFill>
                  <a:srgbClr val="2E2B1F"/>
                </a:solidFill>
                <a:latin typeface="Carlito"/>
                <a:cs typeface="Carlito"/>
              </a:rPr>
              <a:t>Sebaceous and </a:t>
            </a:r>
            <a:r>
              <a:rPr sz="2000" spc="-15" dirty="0">
                <a:solidFill>
                  <a:srgbClr val="2E2B1F"/>
                </a:solidFill>
                <a:latin typeface="Carlito"/>
                <a:cs typeface="Carlito"/>
              </a:rPr>
              <a:t>sweat </a:t>
            </a:r>
            <a:r>
              <a:rPr sz="2000" dirty="0">
                <a:solidFill>
                  <a:srgbClr val="2E2B1F"/>
                </a:solidFill>
                <a:latin typeface="Carlito"/>
                <a:cs typeface="Carlito"/>
              </a:rPr>
              <a:t>glands </a:t>
            </a:r>
            <a:r>
              <a:rPr sz="2000" spc="-10" dirty="0">
                <a:solidFill>
                  <a:srgbClr val="2E2B1F"/>
                </a:solidFill>
                <a:latin typeface="Carlito"/>
                <a:cs typeface="Carlito"/>
              </a:rPr>
              <a:t>(lubricate, </a:t>
            </a:r>
            <a:r>
              <a:rPr sz="2000" spc="-15" dirty="0">
                <a:solidFill>
                  <a:srgbClr val="2E2B1F"/>
                </a:solidFill>
                <a:latin typeface="Carlito"/>
                <a:cs typeface="Carlito"/>
              </a:rPr>
              <a:t>control </a:t>
            </a:r>
            <a:r>
              <a:rPr sz="2000" spc="-5" dirty="0">
                <a:solidFill>
                  <a:srgbClr val="2E2B1F"/>
                </a:solidFill>
                <a:latin typeface="Carlito"/>
                <a:cs typeface="Carlito"/>
              </a:rPr>
              <a:t>pH,</a:t>
            </a:r>
            <a:r>
              <a:rPr sz="2000" spc="20" dirty="0">
                <a:solidFill>
                  <a:srgbClr val="2E2B1F"/>
                </a:solidFill>
                <a:latin typeface="Carlito"/>
                <a:cs typeface="Carlito"/>
              </a:rPr>
              <a:t> </a:t>
            </a:r>
            <a:r>
              <a:rPr sz="2000" spc="-10" dirty="0">
                <a:solidFill>
                  <a:srgbClr val="2E2B1F"/>
                </a:solidFill>
                <a:latin typeface="Carlito"/>
                <a:cs typeface="Carlito"/>
              </a:rPr>
              <a:t>temperature)</a:t>
            </a:r>
            <a:endParaRPr sz="2000" dirty="0">
              <a:latin typeface="Carlito"/>
              <a:cs typeface="Carlito"/>
            </a:endParaRPr>
          </a:p>
          <a:p>
            <a:pPr marL="538480" lvl="1" indent="-229235">
              <a:lnSpc>
                <a:spcPct val="100000"/>
              </a:lnSpc>
              <a:spcBef>
                <a:spcPts val="480"/>
              </a:spcBef>
              <a:buClr>
                <a:srgbClr val="9CBDBC"/>
              </a:buClr>
              <a:buFont typeface="Arial"/>
              <a:buChar char="•"/>
              <a:tabLst>
                <a:tab pos="538480" algn="l"/>
                <a:tab pos="539115" algn="l"/>
              </a:tabLst>
            </a:pPr>
            <a:r>
              <a:rPr sz="2000" spc="-5" dirty="0">
                <a:solidFill>
                  <a:srgbClr val="2E2B1F"/>
                </a:solidFill>
                <a:latin typeface="Carlito"/>
                <a:cs typeface="Carlito"/>
              </a:rPr>
              <a:t>Fingernails </a:t>
            </a:r>
            <a:r>
              <a:rPr sz="2000" dirty="0">
                <a:solidFill>
                  <a:srgbClr val="2E2B1F"/>
                </a:solidFill>
                <a:latin typeface="Carlito"/>
                <a:cs typeface="Carlito"/>
              </a:rPr>
              <a:t>and </a:t>
            </a:r>
            <a:r>
              <a:rPr sz="2000" spc="-10" dirty="0">
                <a:solidFill>
                  <a:srgbClr val="2E2B1F"/>
                </a:solidFill>
                <a:latin typeface="Carlito"/>
                <a:cs typeface="Carlito"/>
              </a:rPr>
              <a:t>toe </a:t>
            </a:r>
            <a:r>
              <a:rPr sz="2000" spc="-5" dirty="0">
                <a:solidFill>
                  <a:srgbClr val="2E2B1F"/>
                </a:solidFill>
                <a:latin typeface="Carlito"/>
                <a:cs typeface="Carlito"/>
              </a:rPr>
              <a:t>nails</a:t>
            </a:r>
            <a:endParaRPr sz="2000" dirty="0">
              <a:latin typeface="Carlito"/>
              <a:cs typeface="Carlito"/>
            </a:endParaRPr>
          </a:p>
          <a:p>
            <a:pPr lvl="1">
              <a:lnSpc>
                <a:spcPct val="100000"/>
              </a:lnSpc>
              <a:spcBef>
                <a:spcPts val="50"/>
              </a:spcBef>
              <a:buClr>
                <a:srgbClr val="9CBDBC"/>
              </a:buClr>
              <a:buFont typeface="Arial"/>
              <a:buChar char="•"/>
            </a:pPr>
            <a:endParaRPr sz="2550" dirty="0">
              <a:latin typeface="Carlito"/>
              <a:cs typeface="Carlito"/>
            </a:endParaRPr>
          </a:p>
          <a:p>
            <a:pPr marL="12700" marR="3260090">
              <a:lnSpc>
                <a:spcPct val="120000"/>
              </a:lnSpc>
              <a:buClr>
                <a:srgbClr val="A9A47B"/>
              </a:buClr>
              <a:buFont typeface="Arial"/>
              <a:buChar char="•"/>
              <a:tabLst>
                <a:tab pos="241300" algn="l"/>
                <a:tab pos="241935" algn="l"/>
              </a:tabLst>
            </a:pPr>
            <a:r>
              <a:rPr spc="-15" dirty="0">
                <a:latin typeface="Carlito"/>
                <a:cs typeface="Carlito"/>
              </a:rPr>
              <a:t>Originates </a:t>
            </a:r>
            <a:r>
              <a:rPr spc="-5" dirty="0">
                <a:latin typeface="Carlito"/>
                <a:cs typeface="Carlito"/>
              </a:rPr>
              <a:t>in dermis and </a:t>
            </a:r>
            <a:r>
              <a:rPr spc="-10" dirty="0">
                <a:latin typeface="Carlito"/>
                <a:cs typeface="Carlito"/>
              </a:rPr>
              <a:t>protrude </a:t>
            </a:r>
            <a:r>
              <a:rPr spc="-20" dirty="0">
                <a:latin typeface="Carlito"/>
                <a:cs typeface="Carlito"/>
              </a:rPr>
              <a:t>into </a:t>
            </a:r>
            <a:r>
              <a:rPr spc="-5" dirty="0">
                <a:latin typeface="Carlito"/>
                <a:cs typeface="Carlito"/>
              </a:rPr>
              <a:t>the  epidermis</a:t>
            </a:r>
          </a:p>
          <a:p>
            <a:pPr>
              <a:lnSpc>
                <a:spcPct val="100000"/>
              </a:lnSpc>
              <a:spcBef>
                <a:spcPts val="55"/>
              </a:spcBef>
              <a:buClr>
                <a:srgbClr val="A9A47B"/>
              </a:buClr>
              <a:buFont typeface="Arial"/>
              <a:buChar char="•"/>
            </a:pPr>
            <a:endParaRPr sz="2550" dirty="0">
              <a:latin typeface="Carlito"/>
              <a:cs typeface="Carlito"/>
            </a:endParaRPr>
          </a:p>
          <a:p>
            <a:pPr marL="12700" marR="4766945">
              <a:lnSpc>
                <a:spcPct val="120000"/>
              </a:lnSpc>
              <a:buClr>
                <a:srgbClr val="A9A47B"/>
              </a:buClr>
              <a:buFont typeface="Arial"/>
              <a:buChar char="•"/>
              <a:tabLst>
                <a:tab pos="241300" algn="l"/>
                <a:tab pos="241935" algn="l"/>
              </a:tabLst>
            </a:pPr>
            <a:r>
              <a:rPr spc="-10" dirty="0">
                <a:latin typeface="Carlito"/>
                <a:cs typeface="Carlito"/>
              </a:rPr>
              <a:t>Contribute </a:t>
            </a:r>
            <a:r>
              <a:rPr spc="-5" dirty="0">
                <a:latin typeface="Carlito"/>
                <a:cs typeface="Carlito"/>
              </a:rPr>
              <a:t>epithelial cells </a:t>
            </a:r>
            <a:r>
              <a:rPr spc="-20" dirty="0">
                <a:latin typeface="Carlito"/>
                <a:cs typeface="Carlito"/>
              </a:rPr>
              <a:t>for  </a:t>
            </a:r>
            <a:r>
              <a:rPr spc="-10" dirty="0">
                <a:latin typeface="Carlito"/>
                <a:cs typeface="Carlito"/>
              </a:rPr>
              <a:t>reepithelialization</a:t>
            </a:r>
          </a:p>
          <a:p>
            <a:pPr marR="5080" algn="r">
              <a:lnSpc>
                <a:spcPct val="100000"/>
              </a:lnSpc>
              <a:spcBef>
                <a:spcPts val="1800"/>
              </a:spcBef>
            </a:pPr>
            <a:endParaRPr sz="1800" dirty="0"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535940" y="467690"/>
            <a:ext cx="6398260" cy="7264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600" spc="-85" dirty="0"/>
              <a:t>Dermal</a:t>
            </a:r>
            <a:r>
              <a:rPr sz="4600" spc="-254" dirty="0"/>
              <a:t> </a:t>
            </a:r>
            <a:r>
              <a:rPr sz="4600" spc="-95" dirty="0"/>
              <a:t>Appendages</a:t>
            </a:r>
            <a:endParaRPr sz="46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object 4"/>
          <p:cNvGrpSpPr/>
          <p:nvPr/>
        </p:nvGrpSpPr>
        <p:grpSpPr>
          <a:xfrm>
            <a:off x="4343400" y="3627500"/>
            <a:ext cx="4495800" cy="2620899"/>
            <a:chOff x="4343400" y="3627501"/>
            <a:chExt cx="3708400" cy="1764030"/>
          </a:xfrm>
        </p:grpSpPr>
        <p:sp>
          <p:nvSpPr>
            <p:cNvPr id="5" name="object 5"/>
            <p:cNvSpPr/>
            <p:nvPr/>
          </p:nvSpPr>
          <p:spPr>
            <a:xfrm>
              <a:off x="5867400" y="5105400"/>
              <a:ext cx="1390650" cy="28575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343400" y="3627501"/>
              <a:ext cx="3708400" cy="1477899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510641" y="1692986"/>
            <a:ext cx="6439535" cy="19704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32740" indent="-320040">
              <a:lnSpc>
                <a:spcPct val="100000"/>
              </a:lnSpc>
              <a:spcBef>
                <a:spcPts val="95"/>
              </a:spcBef>
              <a:buClr>
                <a:srgbClr val="A9A47B"/>
              </a:buClr>
              <a:buFont typeface="Wingdings"/>
              <a:buChar char=""/>
              <a:tabLst>
                <a:tab pos="332740" algn="l"/>
              </a:tabLst>
            </a:pPr>
            <a:r>
              <a:rPr sz="2200" spc="-5" dirty="0">
                <a:solidFill>
                  <a:srgbClr val="2E2B1F"/>
                </a:solidFill>
                <a:latin typeface="Carlito"/>
                <a:cs typeface="Carlito"/>
              </a:rPr>
              <a:t>A.k.a adipose or </a:t>
            </a:r>
            <a:r>
              <a:rPr sz="2200" spc="-10" dirty="0">
                <a:solidFill>
                  <a:srgbClr val="2E2B1F"/>
                </a:solidFill>
                <a:latin typeface="Carlito"/>
                <a:cs typeface="Carlito"/>
              </a:rPr>
              <a:t>hypodermis</a:t>
            </a:r>
            <a:r>
              <a:rPr sz="2200" dirty="0">
                <a:solidFill>
                  <a:srgbClr val="2E2B1F"/>
                </a:solidFill>
                <a:latin typeface="Carlito"/>
                <a:cs typeface="Carlito"/>
              </a:rPr>
              <a:t> </a:t>
            </a:r>
            <a:r>
              <a:rPr sz="2200" spc="-15" dirty="0">
                <a:solidFill>
                  <a:srgbClr val="2E2B1F"/>
                </a:solidFill>
                <a:latin typeface="Carlito"/>
                <a:cs typeface="Carlito"/>
              </a:rPr>
              <a:t>layer</a:t>
            </a:r>
            <a:endParaRPr sz="2200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A9A47B"/>
              </a:buClr>
              <a:buFont typeface="Wingdings"/>
              <a:buChar char=""/>
            </a:pPr>
            <a:endParaRPr sz="3000" dirty="0">
              <a:latin typeface="Carlito"/>
              <a:cs typeface="Carlito"/>
            </a:endParaRPr>
          </a:p>
          <a:p>
            <a:pPr marL="332740" indent="-320040">
              <a:lnSpc>
                <a:spcPct val="100000"/>
              </a:lnSpc>
              <a:buClr>
                <a:srgbClr val="A9A47B"/>
              </a:buClr>
              <a:buFont typeface="Wingdings"/>
              <a:buChar char=""/>
              <a:tabLst>
                <a:tab pos="332740" algn="l"/>
              </a:tabLst>
            </a:pPr>
            <a:r>
              <a:rPr sz="2200" spc="-5" dirty="0">
                <a:solidFill>
                  <a:srgbClr val="2E2B1F"/>
                </a:solidFill>
                <a:latin typeface="Carlito"/>
                <a:cs typeface="Carlito"/>
              </a:rPr>
              <a:t>Innermost </a:t>
            </a:r>
            <a:r>
              <a:rPr sz="2200" spc="-15" dirty="0">
                <a:solidFill>
                  <a:srgbClr val="2E2B1F"/>
                </a:solidFill>
                <a:latin typeface="Carlito"/>
                <a:cs typeface="Carlito"/>
              </a:rPr>
              <a:t>layer </a:t>
            </a:r>
            <a:r>
              <a:rPr sz="2200" spc="-5" dirty="0">
                <a:solidFill>
                  <a:srgbClr val="2E2B1F"/>
                </a:solidFill>
                <a:latin typeface="Carlito"/>
                <a:cs typeface="Carlito"/>
              </a:rPr>
              <a:t>of the </a:t>
            </a:r>
            <a:r>
              <a:rPr sz="2200" spc="-10" dirty="0">
                <a:solidFill>
                  <a:srgbClr val="2E2B1F"/>
                </a:solidFill>
                <a:latin typeface="Carlito"/>
                <a:cs typeface="Carlito"/>
              </a:rPr>
              <a:t>skin, various</a:t>
            </a:r>
            <a:r>
              <a:rPr sz="2200" spc="10" dirty="0">
                <a:solidFill>
                  <a:srgbClr val="2E2B1F"/>
                </a:solidFill>
                <a:latin typeface="Carlito"/>
                <a:cs typeface="Carlito"/>
              </a:rPr>
              <a:t> </a:t>
            </a:r>
            <a:r>
              <a:rPr sz="2200" spc="-5" dirty="0">
                <a:solidFill>
                  <a:srgbClr val="2E2B1F"/>
                </a:solidFill>
                <a:latin typeface="Carlito"/>
                <a:cs typeface="Carlito"/>
              </a:rPr>
              <a:t>thickness</a:t>
            </a:r>
            <a:endParaRPr sz="2200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A9A47B"/>
              </a:buClr>
              <a:buFont typeface="Wingdings"/>
              <a:buChar char=""/>
            </a:pPr>
            <a:endParaRPr sz="3000" dirty="0">
              <a:latin typeface="Carlito"/>
              <a:cs typeface="Carlito"/>
            </a:endParaRPr>
          </a:p>
          <a:p>
            <a:pPr marL="332740" indent="-320040">
              <a:lnSpc>
                <a:spcPct val="100000"/>
              </a:lnSpc>
              <a:buClr>
                <a:srgbClr val="A9A47B"/>
              </a:buClr>
              <a:buFont typeface="Wingdings"/>
              <a:buChar char=""/>
              <a:tabLst>
                <a:tab pos="332740" algn="l"/>
              </a:tabLst>
            </a:pPr>
            <a:r>
              <a:rPr sz="2200" spc="-5" dirty="0">
                <a:solidFill>
                  <a:srgbClr val="2E2B1F"/>
                </a:solidFill>
                <a:latin typeface="Carlito"/>
                <a:cs typeface="Carlito"/>
              </a:rPr>
              <a:t>Composed </a:t>
            </a:r>
            <a:r>
              <a:rPr sz="2200" dirty="0">
                <a:solidFill>
                  <a:srgbClr val="2E2B1F"/>
                </a:solidFill>
                <a:latin typeface="Carlito"/>
                <a:cs typeface="Carlito"/>
              </a:rPr>
              <a:t>of </a:t>
            </a:r>
            <a:r>
              <a:rPr sz="2200" spc="-20" dirty="0">
                <a:solidFill>
                  <a:srgbClr val="2E2B1F"/>
                </a:solidFill>
                <a:latin typeface="Carlito"/>
                <a:cs typeface="Carlito"/>
              </a:rPr>
              <a:t>fat, </a:t>
            </a:r>
            <a:r>
              <a:rPr sz="2200" spc="-5" dirty="0">
                <a:solidFill>
                  <a:srgbClr val="2E2B1F"/>
                </a:solidFill>
                <a:latin typeface="Carlito"/>
                <a:cs typeface="Carlito"/>
              </a:rPr>
              <a:t>blood vessels, and </a:t>
            </a:r>
            <a:r>
              <a:rPr sz="2200" spc="-15" dirty="0">
                <a:solidFill>
                  <a:srgbClr val="2E2B1F"/>
                </a:solidFill>
                <a:latin typeface="Carlito"/>
                <a:cs typeface="Carlito"/>
              </a:rPr>
              <a:t>connective</a:t>
            </a:r>
            <a:r>
              <a:rPr sz="2200" spc="80" dirty="0">
                <a:solidFill>
                  <a:srgbClr val="2E2B1F"/>
                </a:solidFill>
                <a:latin typeface="Carlito"/>
                <a:cs typeface="Carlito"/>
              </a:rPr>
              <a:t> </a:t>
            </a:r>
            <a:r>
              <a:rPr sz="2200" spc="-5" dirty="0">
                <a:solidFill>
                  <a:srgbClr val="2E2B1F"/>
                </a:solidFill>
                <a:latin typeface="Carlito"/>
                <a:cs typeface="Carlito"/>
              </a:rPr>
              <a:t>tissue</a:t>
            </a:r>
            <a:endParaRPr sz="2200" dirty="0">
              <a:latin typeface="Carlito"/>
              <a:cs typeface="Carlito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10641" y="4039675"/>
            <a:ext cx="7380605" cy="2223135"/>
          </a:xfrm>
          <a:prstGeom prst="rect">
            <a:avLst/>
          </a:prstGeom>
        </p:spPr>
        <p:txBody>
          <a:bodyPr vert="horz" wrap="square" lIns="0" tIns="80010" rIns="0" bIns="0" rtlCol="0">
            <a:spAutoFit/>
          </a:bodyPr>
          <a:lstStyle/>
          <a:p>
            <a:pPr marL="332740" indent="-320040">
              <a:lnSpc>
                <a:spcPct val="100000"/>
              </a:lnSpc>
              <a:spcBef>
                <a:spcPts val="630"/>
              </a:spcBef>
              <a:buClr>
                <a:srgbClr val="A9A47B"/>
              </a:buClr>
              <a:buFont typeface="Wingdings"/>
              <a:buChar char=""/>
              <a:tabLst>
                <a:tab pos="332740" algn="l"/>
              </a:tabLst>
            </a:pPr>
            <a:r>
              <a:rPr sz="2200" spc="-5" dirty="0">
                <a:solidFill>
                  <a:srgbClr val="2E2B1F"/>
                </a:solidFill>
                <a:latin typeface="Carlito"/>
                <a:cs typeface="Carlito"/>
              </a:rPr>
              <a:t>Functions:</a:t>
            </a:r>
            <a:endParaRPr sz="2200" dirty="0">
              <a:latin typeface="Carlito"/>
              <a:cs typeface="Carlito"/>
            </a:endParaRPr>
          </a:p>
          <a:p>
            <a:pPr marL="629920" lvl="1" indent="-320040">
              <a:lnSpc>
                <a:spcPct val="100000"/>
              </a:lnSpc>
              <a:spcBef>
                <a:spcPts val="490"/>
              </a:spcBef>
              <a:buClr>
                <a:srgbClr val="9CBDBC"/>
              </a:buClr>
              <a:buFont typeface="Wingdings"/>
              <a:buChar char=""/>
              <a:tabLst>
                <a:tab pos="629920" algn="l"/>
              </a:tabLst>
            </a:pPr>
            <a:r>
              <a:rPr sz="2000" spc="-5" dirty="0">
                <a:solidFill>
                  <a:srgbClr val="2E2B1F"/>
                </a:solidFill>
                <a:latin typeface="Carlito"/>
                <a:cs typeface="Carlito"/>
              </a:rPr>
              <a:t>Anchors </a:t>
            </a:r>
            <a:r>
              <a:rPr sz="2000" spc="-15" dirty="0">
                <a:solidFill>
                  <a:srgbClr val="2E2B1F"/>
                </a:solidFill>
                <a:latin typeface="Carlito"/>
                <a:cs typeface="Carlito"/>
              </a:rPr>
              <a:t>to </a:t>
            </a:r>
            <a:r>
              <a:rPr sz="2000" spc="-5" dirty="0">
                <a:solidFill>
                  <a:srgbClr val="2E2B1F"/>
                </a:solidFill>
                <a:latin typeface="Carlito"/>
                <a:cs typeface="Carlito"/>
              </a:rPr>
              <a:t>deep</a:t>
            </a:r>
            <a:r>
              <a:rPr sz="2000" spc="-10" dirty="0">
                <a:solidFill>
                  <a:srgbClr val="2E2B1F"/>
                </a:solidFill>
                <a:latin typeface="Carlito"/>
                <a:cs typeface="Carlito"/>
              </a:rPr>
              <a:t> </a:t>
            </a:r>
            <a:r>
              <a:rPr sz="2000" spc="-5" dirty="0">
                <a:solidFill>
                  <a:srgbClr val="2E2B1F"/>
                </a:solidFill>
                <a:latin typeface="Carlito"/>
                <a:cs typeface="Carlito"/>
              </a:rPr>
              <a:t>tissue</a:t>
            </a:r>
            <a:endParaRPr sz="2000" dirty="0">
              <a:latin typeface="Carlito"/>
              <a:cs typeface="Carlito"/>
            </a:endParaRPr>
          </a:p>
          <a:p>
            <a:pPr marL="297180" marR="4258310" lvl="1" indent="12065">
              <a:lnSpc>
                <a:spcPct val="120000"/>
              </a:lnSpc>
              <a:buClr>
                <a:srgbClr val="9CBDBC"/>
              </a:buClr>
              <a:buFont typeface="Wingdings"/>
              <a:buChar char=""/>
              <a:tabLst>
                <a:tab pos="629920" algn="l"/>
              </a:tabLst>
            </a:pPr>
            <a:r>
              <a:rPr sz="2000" spc="-10" dirty="0">
                <a:solidFill>
                  <a:srgbClr val="2E2B1F"/>
                </a:solidFill>
                <a:latin typeface="Carlito"/>
                <a:cs typeface="Carlito"/>
              </a:rPr>
              <a:t>Regulates </a:t>
            </a:r>
            <a:r>
              <a:rPr sz="2000" dirty="0">
                <a:solidFill>
                  <a:srgbClr val="2E2B1F"/>
                </a:solidFill>
                <a:latin typeface="Carlito"/>
                <a:cs typeface="Carlito"/>
              </a:rPr>
              <a:t>body and</a:t>
            </a:r>
            <a:r>
              <a:rPr sz="2000" spc="-85" dirty="0">
                <a:solidFill>
                  <a:srgbClr val="2E2B1F"/>
                </a:solidFill>
                <a:latin typeface="Carlito"/>
                <a:cs typeface="Carlito"/>
              </a:rPr>
              <a:t> </a:t>
            </a:r>
            <a:r>
              <a:rPr sz="2000" spc="-5" dirty="0">
                <a:solidFill>
                  <a:srgbClr val="2E2B1F"/>
                </a:solidFill>
                <a:latin typeface="Carlito"/>
                <a:cs typeface="Carlito"/>
              </a:rPr>
              <a:t>skin  </a:t>
            </a:r>
            <a:r>
              <a:rPr sz="2000" spc="-15" dirty="0">
                <a:solidFill>
                  <a:srgbClr val="2E2B1F"/>
                </a:solidFill>
                <a:latin typeface="Carlito"/>
                <a:cs typeface="Carlito"/>
              </a:rPr>
              <a:t>temperature</a:t>
            </a:r>
            <a:r>
              <a:rPr sz="2000" spc="20" dirty="0">
                <a:solidFill>
                  <a:srgbClr val="2E2B1F"/>
                </a:solidFill>
                <a:latin typeface="Carlito"/>
                <a:cs typeface="Carlito"/>
              </a:rPr>
              <a:t> </a:t>
            </a:r>
            <a:r>
              <a:rPr sz="2000" spc="-10" dirty="0">
                <a:solidFill>
                  <a:srgbClr val="2E2B1F"/>
                </a:solidFill>
                <a:latin typeface="Carlito"/>
                <a:cs typeface="Carlito"/>
              </a:rPr>
              <a:t>(insulates)</a:t>
            </a:r>
            <a:endParaRPr sz="2000" dirty="0">
              <a:latin typeface="Carlito"/>
              <a:cs typeface="Carlito"/>
            </a:endParaRPr>
          </a:p>
          <a:p>
            <a:pPr marL="629920" lvl="1" indent="-320040">
              <a:lnSpc>
                <a:spcPct val="100000"/>
              </a:lnSpc>
              <a:spcBef>
                <a:spcPts val="480"/>
              </a:spcBef>
              <a:buClr>
                <a:srgbClr val="9CBDBC"/>
              </a:buClr>
              <a:buFont typeface="Wingdings"/>
              <a:buChar char=""/>
              <a:tabLst>
                <a:tab pos="629920" algn="l"/>
              </a:tabLst>
            </a:pPr>
            <a:r>
              <a:rPr sz="2000" spc="-10" dirty="0">
                <a:solidFill>
                  <a:srgbClr val="2E2B1F"/>
                </a:solidFill>
                <a:latin typeface="Carlito"/>
                <a:cs typeface="Carlito"/>
              </a:rPr>
              <a:t>Stores </a:t>
            </a:r>
            <a:r>
              <a:rPr sz="2000" spc="-5" dirty="0">
                <a:solidFill>
                  <a:srgbClr val="2E2B1F"/>
                </a:solidFill>
                <a:latin typeface="Carlito"/>
                <a:cs typeface="Carlito"/>
              </a:rPr>
              <a:t>energy </a:t>
            </a:r>
            <a:r>
              <a:rPr sz="2000" dirty="0">
                <a:solidFill>
                  <a:srgbClr val="2E2B1F"/>
                </a:solidFill>
                <a:latin typeface="Carlito"/>
                <a:cs typeface="Carlito"/>
              </a:rPr>
              <a:t>in the </a:t>
            </a:r>
            <a:r>
              <a:rPr sz="2000" spc="-10" dirty="0">
                <a:solidFill>
                  <a:srgbClr val="2E2B1F"/>
                </a:solidFill>
                <a:latin typeface="Carlito"/>
                <a:cs typeface="Carlito"/>
              </a:rPr>
              <a:t>form </a:t>
            </a:r>
            <a:r>
              <a:rPr sz="2000" dirty="0">
                <a:solidFill>
                  <a:srgbClr val="2E2B1F"/>
                </a:solidFill>
                <a:latin typeface="Carlito"/>
                <a:cs typeface="Carlito"/>
              </a:rPr>
              <a:t>of</a:t>
            </a:r>
            <a:r>
              <a:rPr sz="2000" spc="-45" dirty="0">
                <a:solidFill>
                  <a:srgbClr val="2E2B1F"/>
                </a:solidFill>
                <a:latin typeface="Carlito"/>
                <a:cs typeface="Carlito"/>
              </a:rPr>
              <a:t> </a:t>
            </a:r>
            <a:r>
              <a:rPr sz="2000" spc="-20" dirty="0">
                <a:solidFill>
                  <a:srgbClr val="2E2B1F"/>
                </a:solidFill>
                <a:latin typeface="Carlito"/>
                <a:cs typeface="Carlito"/>
              </a:rPr>
              <a:t>fat</a:t>
            </a:r>
            <a:endParaRPr sz="2000" dirty="0">
              <a:latin typeface="Carlito"/>
              <a:cs typeface="Carlito"/>
            </a:endParaRPr>
          </a:p>
          <a:p>
            <a:pPr marL="1018540" lvl="2" indent="-320675">
              <a:lnSpc>
                <a:spcPct val="100000"/>
              </a:lnSpc>
              <a:spcBef>
                <a:spcPts val="440"/>
              </a:spcBef>
              <a:buClr>
                <a:srgbClr val="D2CA6C"/>
              </a:buClr>
              <a:buFont typeface="Wingdings"/>
              <a:buChar char=""/>
              <a:tabLst>
                <a:tab pos="1019175" algn="l"/>
              </a:tabLst>
            </a:pPr>
            <a:r>
              <a:rPr sz="1800" spc="-5" dirty="0">
                <a:solidFill>
                  <a:srgbClr val="2E2B1F"/>
                </a:solidFill>
                <a:latin typeface="Carlito"/>
                <a:cs typeface="Carlito"/>
              </a:rPr>
              <a:t>The </a:t>
            </a:r>
            <a:r>
              <a:rPr sz="1800" spc="-15" dirty="0">
                <a:solidFill>
                  <a:srgbClr val="2E2B1F"/>
                </a:solidFill>
                <a:latin typeface="Carlito"/>
                <a:cs typeface="Carlito"/>
              </a:rPr>
              <a:t>thicker </a:t>
            </a:r>
            <a:r>
              <a:rPr sz="1800" dirty="0">
                <a:solidFill>
                  <a:srgbClr val="2E2B1F"/>
                </a:solidFill>
                <a:latin typeface="Carlito"/>
                <a:cs typeface="Carlito"/>
              </a:rPr>
              <a:t>the </a:t>
            </a:r>
            <a:r>
              <a:rPr sz="1800" spc="-5" dirty="0">
                <a:solidFill>
                  <a:srgbClr val="2E2B1F"/>
                </a:solidFill>
                <a:latin typeface="Carlito"/>
                <a:cs typeface="Carlito"/>
              </a:rPr>
              <a:t>adipose </a:t>
            </a:r>
            <a:r>
              <a:rPr sz="1800" spc="-40" dirty="0">
                <a:solidFill>
                  <a:srgbClr val="2E2B1F"/>
                </a:solidFill>
                <a:latin typeface="Carlito"/>
                <a:cs typeface="Carlito"/>
              </a:rPr>
              <a:t>layer, </a:t>
            </a:r>
            <a:r>
              <a:rPr sz="1800" dirty="0">
                <a:solidFill>
                  <a:srgbClr val="2E2B1F"/>
                </a:solidFill>
                <a:latin typeface="Carlito"/>
                <a:cs typeface="Carlito"/>
              </a:rPr>
              <a:t>the </a:t>
            </a:r>
            <a:r>
              <a:rPr sz="1800" spc="-10" dirty="0">
                <a:solidFill>
                  <a:srgbClr val="2E2B1F"/>
                </a:solidFill>
                <a:latin typeface="Carlito"/>
                <a:cs typeface="Carlito"/>
              </a:rPr>
              <a:t>poorer </a:t>
            </a:r>
            <a:r>
              <a:rPr sz="1800" dirty="0">
                <a:solidFill>
                  <a:srgbClr val="2E2B1F"/>
                </a:solidFill>
                <a:latin typeface="Carlito"/>
                <a:cs typeface="Carlito"/>
              </a:rPr>
              <a:t>the </a:t>
            </a:r>
            <a:r>
              <a:rPr sz="1800" spc="-5" dirty="0">
                <a:solidFill>
                  <a:srgbClr val="2E2B1F"/>
                </a:solidFill>
                <a:latin typeface="Carlito"/>
                <a:cs typeface="Carlito"/>
              </a:rPr>
              <a:t>blood supply </a:t>
            </a:r>
            <a:r>
              <a:rPr sz="1800" spc="-10" dirty="0">
                <a:solidFill>
                  <a:srgbClr val="2E2B1F"/>
                </a:solidFill>
                <a:latin typeface="Carlito"/>
                <a:cs typeface="Carlito"/>
              </a:rPr>
              <a:t>through</a:t>
            </a:r>
            <a:r>
              <a:rPr sz="1800" spc="210" dirty="0">
                <a:solidFill>
                  <a:srgbClr val="2E2B1F"/>
                </a:solidFill>
                <a:latin typeface="Carlito"/>
                <a:cs typeface="Carlito"/>
              </a:rPr>
              <a:t> </a:t>
            </a:r>
            <a:r>
              <a:rPr sz="1800" spc="-5" dirty="0">
                <a:solidFill>
                  <a:srgbClr val="2E2B1F"/>
                </a:solidFill>
                <a:latin typeface="Carlito"/>
                <a:cs typeface="Carlito"/>
              </a:rPr>
              <a:t>it</a:t>
            </a:r>
            <a:endParaRPr sz="1800" dirty="0">
              <a:latin typeface="Carlito"/>
              <a:cs typeface="Carlito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523240" y="467690"/>
            <a:ext cx="4734560" cy="7264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95"/>
              </a:spcBef>
            </a:pPr>
            <a:r>
              <a:rPr sz="4600" spc="-95" dirty="0" smtClean="0"/>
              <a:t>Subcutaneous</a:t>
            </a:r>
            <a:endParaRPr sz="4575" baseline="255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8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object 4"/>
          <p:cNvGrpSpPr/>
          <p:nvPr/>
        </p:nvGrpSpPr>
        <p:grpSpPr>
          <a:xfrm>
            <a:off x="3733800" y="4038600"/>
            <a:ext cx="5410199" cy="5105400"/>
            <a:chOff x="5343525" y="4038600"/>
            <a:chExt cx="2832100" cy="2533650"/>
          </a:xfrm>
        </p:grpSpPr>
        <p:sp>
          <p:nvSpPr>
            <p:cNvPr id="5" name="object 5"/>
            <p:cNvSpPr/>
            <p:nvPr/>
          </p:nvSpPr>
          <p:spPr>
            <a:xfrm>
              <a:off x="6067425" y="6286500"/>
              <a:ext cx="1390650" cy="28575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343525" y="4038600"/>
              <a:ext cx="2832100" cy="224790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535940" y="1548824"/>
            <a:ext cx="7012940" cy="2929255"/>
          </a:xfrm>
          <a:prstGeom prst="rect">
            <a:avLst/>
          </a:prstGeom>
        </p:spPr>
        <p:txBody>
          <a:bodyPr vert="horz" wrap="square" lIns="0" tIns="80010" rIns="0" bIns="0" rtlCol="0">
            <a:spAutoFit/>
          </a:bodyPr>
          <a:lstStyle/>
          <a:p>
            <a:pPr marL="332740" indent="-320675">
              <a:lnSpc>
                <a:spcPct val="100000"/>
              </a:lnSpc>
              <a:spcBef>
                <a:spcPts val="630"/>
              </a:spcBef>
              <a:buClr>
                <a:srgbClr val="A9A47B"/>
              </a:buClr>
              <a:buFont typeface="Wingdings"/>
              <a:buChar char=""/>
              <a:tabLst>
                <a:tab pos="333375" algn="l"/>
              </a:tabLst>
            </a:pPr>
            <a:r>
              <a:rPr sz="2200" spc="-5" dirty="0">
                <a:solidFill>
                  <a:srgbClr val="2E2B1F"/>
                </a:solidFill>
                <a:latin typeface="Carlito"/>
                <a:cs typeface="Carlito"/>
              </a:rPr>
              <a:t>Six primary functions:</a:t>
            </a:r>
            <a:endParaRPr sz="2200" dirty="0">
              <a:latin typeface="Carlito"/>
              <a:cs typeface="Carlito"/>
            </a:endParaRPr>
          </a:p>
          <a:p>
            <a:pPr marL="652780" lvl="1" indent="-320675">
              <a:lnSpc>
                <a:spcPct val="100000"/>
              </a:lnSpc>
              <a:spcBef>
                <a:spcPts val="490"/>
              </a:spcBef>
              <a:buClr>
                <a:srgbClr val="9CBDBC"/>
              </a:buClr>
              <a:buFont typeface="Wingdings"/>
              <a:buChar char=""/>
              <a:tabLst>
                <a:tab pos="653415" algn="l"/>
              </a:tabLst>
            </a:pPr>
            <a:r>
              <a:rPr sz="2000" dirty="0">
                <a:solidFill>
                  <a:srgbClr val="2E2B1F"/>
                </a:solidFill>
                <a:latin typeface="Carlito"/>
                <a:cs typeface="Carlito"/>
              </a:rPr>
              <a:t>Social</a:t>
            </a:r>
            <a:r>
              <a:rPr sz="2000" spc="-15" dirty="0">
                <a:solidFill>
                  <a:srgbClr val="2E2B1F"/>
                </a:solidFill>
                <a:latin typeface="Carlito"/>
                <a:cs typeface="Carlito"/>
              </a:rPr>
              <a:t> </a:t>
            </a:r>
            <a:r>
              <a:rPr sz="2000" spc="-10" dirty="0">
                <a:solidFill>
                  <a:srgbClr val="2E2B1F"/>
                </a:solidFill>
                <a:latin typeface="Carlito"/>
                <a:cs typeface="Carlito"/>
              </a:rPr>
              <a:t>interaction</a:t>
            </a:r>
            <a:endParaRPr sz="2000" dirty="0">
              <a:latin typeface="Carlito"/>
              <a:cs typeface="Carlito"/>
            </a:endParaRPr>
          </a:p>
          <a:p>
            <a:pPr marL="652780" lvl="1" indent="-320675">
              <a:lnSpc>
                <a:spcPct val="100000"/>
              </a:lnSpc>
              <a:spcBef>
                <a:spcPts val="480"/>
              </a:spcBef>
              <a:buClr>
                <a:srgbClr val="9CBDBC"/>
              </a:buClr>
              <a:buFont typeface="Wingdings"/>
              <a:buChar char=""/>
              <a:tabLst>
                <a:tab pos="653415" algn="l"/>
              </a:tabLst>
            </a:pPr>
            <a:r>
              <a:rPr sz="2000" spc="-25" dirty="0">
                <a:solidFill>
                  <a:srgbClr val="2E2B1F"/>
                </a:solidFill>
                <a:latin typeface="Carlito"/>
                <a:cs typeface="Carlito"/>
              </a:rPr>
              <a:t>Temperature</a:t>
            </a:r>
            <a:r>
              <a:rPr sz="2000" spc="5" dirty="0">
                <a:solidFill>
                  <a:srgbClr val="2E2B1F"/>
                </a:solidFill>
                <a:latin typeface="Carlito"/>
                <a:cs typeface="Carlito"/>
              </a:rPr>
              <a:t> </a:t>
            </a:r>
            <a:r>
              <a:rPr sz="2000" spc="-5" dirty="0">
                <a:solidFill>
                  <a:srgbClr val="2E2B1F"/>
                </a:solidFill>
                <a:latin typeface="Carlito"/>
                <a:cs typeface="Carlito"/>
              </a:rPr>
              <a:t>regulation</a:t>
            </a:r>
            <a:endParaRPr sz="2000" dirty="0">
              <a:latin typeface="Carlito"/>
              <a:cs typeface="Carlito"/>
            </a:endParaRPr>
          </a:p>
          <a:p>
            <a:pPr marL="652780" lvl="1" indent="-320675">
              <a:lnSpc>
                <a:spcPct val="100000"/>
              </a:lnSpc>
              <a:spcBef>
                <a:spcPts val="480"/>
              </a:spcBef>
              <a:buClr>
                <a:srgbClr val="9CBDBC"/>
              </a:buClr>
              <a:buFont typeface="Wingdings"/>
              <a:buChar char=""/>
              <a:tabLst>
                <a:tab pos="653415" algn="l"/>
              </a:tabLst>
            </a:pPr>
            <a:r>
              <a:rPr sz="2000" dirty="0">
                <a:solidFill>
                  <a:srgbClr val="2E2B1F"/>
                </a:solidFill>
                <a:latin typeface="Carlito"/>
                <a:cs typeface="Carlito"/>
              </a:rPr>
              <a:t>A </a:t>
            </a:r>
            <a:r>
              <a:rPr sz="2000" spc="-5" dirty="0">
                <a:solidFill>
                  <a:srgbClr val="2E2B1F"/>
                </a:solidFill>
                <a:latin typeface="Carlito"/>
                <a:cs typeface="Carlito"/>
              </a:rPr>
              <a:t>sensory </a:t>
            </a:r>
            <a:r>
              <a:rPr sz="2000" spc="-15" dirty="0">
                <a:solidFill>
                  <a:srgbClr val="2E2B1F"/>
                </a:solidFill>
                <a:latin typeface="Carlito"/>
                <a:cs typeface="Carlito"/>
              </a:rPr>
              <a:t>organ for </a:t>
            </a:r>
            <a:r>
              <a:rPr sz="2000" spc="-5" dirty="0">
                <a:solidFill>
                  <a:srgbClr val="2E2B1F"/>
                </a:solidFill>
                <a:latin typeface="Carlito"/>
                <a:cs typeface="Carlito"/>
              </a:rPr>
              <a:t>pain, </a:t>
            </a:r>
            <a:r>
              <a:rPr sz="2000" spc="-10" dirty="0">
                <a:solidFill>
                  <a:srgbClr val="2E2B1F"/>
                </a:solidFill>
                <a:latin typeface="Carlito"/>
                <a:cs typeface="Carlito"/>
              </a:rPr>
              <a:t>temperature, </a:t>
            </a:r>
            <a:r>
              <a:rPr sz="2000" dirty="0">
                <a:solidFill>
                  <a:srgbClr val="2E2B1F"/>
                </a:solidFill>
                <a:latin typeface="Carlito"/>
                <a:cs typeface="Carlito"/>
              </a:rPr>
              <a:t>and </a:t>
            </a:r>
            <a:r>
              <a:rPr sz="2000" spc="-5" dirty="0">
                <a:solidFill>
                  <a:srgbClr val="2E2B1F"/>
                </a:solidFill>
                <a:latin typeface="Carlito"/>
                <a:cs typeface="Carlito"/>
              </a:rPr>
              <a:t>touch</a:t>
            </a:r>
            <a:endParaRPr sz="2000" dirty="0">
              <a:latin typeface="Carlito"/>
              <a:cs typeface="Carlito"/>
            </a:endParaRPr>
          </a:p>
          <a:p>
            <a:pPr marL="652780" lvl="1" indent="-320675">
              <a:lnSpc>
                <a:spcPct val="100000"/>
              </a:lnSpc>
              <a:spcBef>
                <a:spcPts val="480"/>
              </a:spcBef>
              <a:buClr>
                <a:srgbClr val="9CBDBC"/>
              </a:buClr>
              <a:buFont typeface="Wingdings"/>
              <a:buChar char=""/>
              <a:tabLst>
                <a:tab pos="653415" algn="l"/>
              </a:tabLst>
            </a:pPr>
            <a:r>
              <a:rPr sz="2000" spc="-10" dirty="0">
                <a:solidFill>
                  <a:srgbClr val="2E2B1F"/>
                </a:solidFill>
                <a:latin typeface="Carlito"/>
                <a:cs typeface="Carlito"/>
              </a:rPr>
              <a:t>Eliminates</a:t>
            </a:r>
            <a:r>
              <a:rPr sz="2000" spc="10" dirty="0">
                <a:solidFill>
                  <a:srgbClr val="2E2B1F"/>
                </a:solidFill>
                <a:latin typeface="Carlito"/>
                <a:cs typeface="Carlito"/>
              </a:rPr>
              <a:t> </a:t>
            </a:r>
            <a:r>
              <a:rPr sz="2000" spc="-15" dirty="0">
                <a:solidFill>
                  <a:srgbClr val="2E2B1F"/>
                </a:solidFill>
                <a:latin typeface="Carlito"/>
                <a:cs typeface="Carlito"/>
              </a:rPr>
              <a:t>waste</a:t>
            </a:r>
            <a:endParaRPr sz="2000" dirty="0">
              <a:latin typeface="Carlito"/>
              <a:cs typeface="Carlito"/>
            </a:endParaRPr>
          </a:p>
          <a:p>
            <a:pPr marL="652780" marR="5080" lvl="1" indent="-320040">
              <a:lnSpc>
                <a:spcPct val="100000"/>
              </a:lnSpc>
              <a:spcBef>
                <a:spcPts val="480"/>
              </a:spcBef>
              <a:buClr>
                <a:srgbClr val="9CBDBC"/>
              </a:buClr>
              <a:buFont typeface="Wingdings"/>
              <a:buChar char=""/>
              <a:tabLst>
                <a:tab pos="653415" algn="l"/>
              </a:tabLst>
            </a:pPr>
            <a:r>
              <a:rPr sz="2000" dirty="0">
                <a:solidFill>
                  <a:srgbClr val="2E2B1F"/>
                </a:solidFill>
                <a:latin typeface="Carlito"/>
                <a:cs typeface="Carlito"/>
              </a:rPr>
              <a:t>A </a:t>
            </a:r>
            <a:r>
              <a:rPr sz="2000" spc="-10" dirty="0">
                <a:solidFill>
                  <a:srgbClr val="2E2B1F"/>
                </a:solidFill>
                <a:latin typeface="Carlito"/>
                <a:cs typeface="Carlito"/>
              </a:rPr>
              <a:t>protective </a:t>
            </a:r>
            <a:r>
              <a:rPr sz="2000" spc="-5" dirty="0">
                <a:solidFill>
                  <a:srgbClr val="2E2B1F"/>
                </a:solidFill>
                <a:latin typeface="Carlito"/>
                <a:cs typeface="Carlito"/>
              </a:rPr>
              <a:t>barrier between internal </a:t>
            </a:r>
            <a:r>
              <a:rPr sz="2000" spc="-10" dirty="0">
                <a:solidFill>
                  <a:srgbClr val="2E2B1F"/>
                </a:solidFill>
                <a:latin typeface="Carlito"/>
                <a:cs typeface="Carlito"/>
              </a:rPr>
              <a:t>organs </a:t>
            </a:r>
            <a:r>
              <a:rPr sz="2000" dirty="0">
                <a:solidFill>
                  <a:srgbClr val="2E2B1F"/>
                </a:solidFill>
                <a:latin typeface="Carlito"/>
                <a:cs typeface="Carlito"/>
              </a:rPr>
              <a:t>and the </a:t>
            </a:r>
            <a:r>
              <a:rPr sz="2000" spc="-10" dirty="0">
                <a:solidFill>
                  <a:srgbClr val="2E2B1F"/>
                </a:solidFill>
                <a:latin typeface="Carlito"/>
                <a:cs typeface="Carlito"/>
              </a:rPr>
              <a:t>external  environment</a:t>
            </a:r>
            <a:endParaRPr sz="2000" dirty="0">
              <a:latin typeface="Carlito"/>
              <a:cs typeface="Carlito"/>
            </a:endParaRPr>
          </a:p>
          <a:p>
            <a:pPr marL="652780" lvl="1" indent="-320675">
              <a:lnSpc>
                <a:spcPct val="100000"/>
              </a:lnSpc>
              <a:spcBef>
                <a:spcPts val="480"/>
              </a:spcBef>
              <a:buClr>
                <a:srgbClr val="9CBDBC"/>
              </a:buClr>
              <a:buFont typeface="Wingdings"/>
              <a:buChar char=""/>
              <a:tabLst>
                <a:tab pos="653415" algn="l"/>
              </a:tabLst>
            </a:pPr>
            <a:r>
              <a:rPr sz="2000" spc="-5" dirty="0">
                <a:solidFill>
                  <a:srgbClr val="2E2B1F"/>
                </a:solidFill>
                <a:latin typeface="Carlito"/>
                <a:cs typeface="Carlito"/>
              </a:rPr>
              <a:t>Synthesis of Vitamin</a:t>
            </a:r>
            <a:r>
              <a:rPr sz="2000" dirty="0">
                <a:solidFill>
                  <a:srgbClr val="2E2B1F"/>
                </a:solidFill>
                <a:latin typeface="Carlito"/>
                <a:cs typeface="Carlito"/>
              </a:rPr>
              <a:t> D</a:t>
            </a:r>
            <a:endParaRPr sz="2000" dirty="0">
              <a:latin typeface="Carlito"/>
              <a:cs typeface="Carlito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523240" y="467690"/>
            <a:ext cx="5115560" cy="7264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95"/>
              </a:spcBef>
            </a:pPr>
            <a:r>
              <a:rPr sz="4600" spc="-100" dirty="0"/>
              <a:t>Function </a:t>
            </a:r>
            <a:r>
              <a:rPr sz="4600" spc="-55" dirty="0"/>
              <a:t>of</a:t>
            </a:r>
            <a:r>
              <a:rPr sz="4600" spc="-395" dirty="0"/>
              <a:t> </a:t>
            </a:r>
            <a:r>
              <a:rPr sz="4600" spc="-80" dirty="0" smtClean="0"/>
              <a:t>Skin</a:t>
            </a:r>
            <a:endParaRPr sz="4575" baseline="255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4648200" y="1752600"/>
            <a:ext cx="4495800" cy="5105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650240" y="1616710"/>
            <a:ext cx="4074795" cy="411074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1300" indent="-229235">
              <a:lnSpc>
                <a:spcPct val="100000"/>
              </a:lnSpc>
              <a:spcBef>
                <a:spcPts val="95"/>
              </a:spcBef>
              <a:buClr>
                <a:srgbClr val="A9A47B"/>
              </a:buClr>
              <a:buFont typeface="Arial"/>
              <a:buChar char="•"/>
              <a:tabLst>
                <a:tab pos="241300" algn="l"/>
                <a:tab pos="241935" algn="l"/>
              </a:tabLst>
            </a:pPr>
            <a:r>
              <a:rPr sz="2200" spc="-10" dirty="0">
                <a:solidFill>
                  <a:srgbClr val="2E2B1F"/>
                </a:solidFill>
                <a:latin typeface="Carlito"/>
                <a:cs typeface="Carlito"/>
              </a:rPr>
              <a:t>Psychosocial</a:t>
            </a:r>
            <a:r>
              <a:rPr sz="2200" spc="-30" dirty="0">
                <a:solidFill>
                  <a:srgbClr val="2E2B1F"/>
                </a:solidFill>
                <a:latin typeface="Carlito"/>
                <a:cs typeface="Carlito"/>
              </a:rPr>
              <a:t> </a:t>
            </a:r>
            <a:r>
              <a:rPr sz="2200" spc="-10" dirty="0">
                <a:solidFill>
                  <a:srgbClr val="2E2B1F"/>
                </a:solidFill>
                <a:latin typeface="Carlito"/>
                <a:cs typeface="Carlito"/>
              </a:rPr>
              <a:t>function</a:t>
            </a:r>
            <a:endParaRPr sz="2200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A9A47B"/>
              </a:buClr>
              <a:buFont typeface="Arial"/>
              <a:buChar char="•"/>
            </a:pPr>
            <a:endParaRPr sz="3000" dirty="0">
              <a:latin typeface="Carlito"/>
              <a:cs typeface="Carlito"/>
            </a:endParaRPr>
          </a:p>
          <a:p>
            <a:pPr marL="241300" indent="-229235">
              <a:lnSpc>
                <a:spcPct val="100000"/>
              </a:lnSpc>
              <a:buClr>
                <a:srgbClr val="A9A47B"/>
              </a:buClr>
              <a:buFont typeface="Arial"/>
              <a:buChar char="•"/>
              <a:tabLst>
                <a:tab pos="241300" algn="l"/>
                <a:tab pos="241935" algn="l"/>
              </a:tabLst>
            </a:pPr>
            <a:r>
              <a:rPr sz="2200" spc="-20" dirty="0">
                <a:solidFill>
                  <a:srgbClr val="2E2B1F"/>
                </a:solidFill>
                <a:latin typeface="Carlito"/>
                <a:cs typeface="Carlito"/>
              </a:rPr>
              <a:t>Linked</a:t>
            </a:r>
            <a:r>
              <a:rPr sz="2200" spc="-5" dirty="0">
                <a:solidFill>
                  <a:srgbClr val="2E2B1F"/>
                </a:solidFill>
                <a:latin typeface="Carlito"/>
                <a:cs typeface="Carlito"/>
              </a:rPr>
              <a:t> </a:t>
            </a:r>
            <a:r>
              <a:rPr sz="2200" spc="-10" dirty="0">
                <a:solidFill>
                  <a:srgbClr val="2E2B1F"/>
                </a:solidFill>
                <a:latin typeface="Carlito"/>
                <a:cs typeface="Carlito"/>
              </a:rPr>
              <a:t>to:</a:t>
            </a:r>
            <a:endParaRPr sz="2200" dirty="0">
              <a:latin typeface="Carlito"/>
              <a:cs typeface="Carlito"/>
            </a:endParaRPr>
          </a:p>
          <a:p>
            <a:pPr marL="538480" lvl="1" indent="-229235">
              <a:lnSpc>
                <a:spcPct val="100000"/>
              </a:lnSpc>
              <a:spcBef>
                <a:spcPts val="490"/>
              </a:spcBef>
              <a:buClr>
                <a:srgbClr val="9CBDBC"/>
              </a:buClr>
              <a:buFont typeface="Arial"/>
              <a:buChar char="•"/>
              <a:tabLst>
                <a:tab pos="538480" algn="l"/>
                <a:tab pos="539115" algn="l"/>
              </a:tabLst>
            </a:pPr>
            <a:r>
              <a:rPr sz="2000" dirty="0">
                <a:solidFill>
                  <a:srgbClr val="2E2B1F"/>
                </a:solidFill>
                <a:latin typeface="Carlito"/>
                <a:cs typeface="Carlito"/>
              </a:rPr>
              <a:t>Body</a:t>
            </a:r>
            <a:r>
              <a:rPr sz="2000" spc="-30" dirty="0">
                <a:solidFill>
                  <a:srgbClr val="2E2B1F"/>
                </a:solidFill>
                <a:latin typeface="Carlito"/>
                <a:cs typeface="Carlito"/>
              </a:rPr>
              <a:t> </a:t>
            </a:r>
            <a:r>
              <a:rPr sz="2000" spc="-5" dirty="0">
                <a:solidFill>
                  <a:srgbClr val="2E2B1F"/>
                </a:solidFill>
                <a:latin typeface="Carlito"/>
                <a:cs typeface="Carlito"/>
              </a:rPr>
              <a:t>image</a:t>
            </a:r>
            <a:endParaRPr sz="2000" dirty="0">
              <a:latin typeface="Carlito"/>
              <a:cs typeface="Carlito"/>
            </a:endParaRPr>
          </a:p>
          <a:p>
            <a:pPr marL="538480" lvl="1" indent="-229235">
              <a:lnSpc>
                <a:spcPct val="100000"/>
              </a:lnSpc>
              <a:spcBef>
                <a:spcPts val="480"/>
              </a:spcBef>
              <a:buClr>
                <a:srgbClr val="9CBDBC"/>
              </a:buClr>
              <a:buFont typeface="Arial"/>
              <a:buChar char="•"/>
              <a:tabLst>
                <a:tab pos="538480" algn="l"/>
                <a:tab pos="539115" algn="l"/>
              </a:tabLst>
            </a:pPr>
            <a:r>
              <a:rPr sz="2000" spc="-10" dirty="0">
                <a:solidFill>
                  <a:srgbClr val="2E2B1F"/>
                </a:solidFill>
                <a:latin typeface="Carlito"/>
                <a:cs typeface="Carlito"/>
              </a:rPr>
              <a:t>Physical </a:t>
            </a:r>
            <a:r>
              <a:rPr sz="2000" spc="-10" dirty="0" smtClean="0">
                <a:solidFill>
                  <a:srgbClr val="2E2B1F"/>
                </a:solidFill>
                <a:latin typeface="Carlito"/>
                <a:cs typeface="Carlito"/>
              </a:rPr>
              <a:t>attraction</a:t>
            </a:r>
            <a:endParaRPr sz="2000" dirty="0">
              <a:latin typeface="Carlito"/>
              <a:cs typeface="Carlito"/>
            </a:endParaRPr>
          </a:p>
          <a:p>
            <a:pPr lvl="1">
              <a:lnSpc>
                <a:spcPct val="100000"/>
              </a:lnSpc>
              <a:spcBef>
                <a:spcPts val="45"/>
              </a:spcBef>
              <a:buClr>
                <a:srgbClr val="9CBDBC"/>
              </a:buClr>
              <a:buFont typeface="Arial"/>
              <a:buChar char="•"/>
            </a:pPr>
            <a:endParaRPr sz="2750" dirty="0">
              <a:latin typeface="Carlito"/>
              <a:cs typeface="Carlito"/>
            </a:endParaRPr>
          </a:p>
          <a:p>
            <a:pPr marL="241300" indent="-229235">
              <a:lnSpc>
                <a:spcPct val="100000"/>
              </a:lnSpc>
              <a:buClr>
                <a:srgbClr val="A9A47B"/>
              </a:buClr>
              <a:buFont typeface="Arial"/>
              <a:buChar char="•"/>
              <a:tabLst>
                <a:tab pos="241300" algn="l"/>
                <a:tab pos="241935" algn="l"/>
              </a:tabLst>
            </a:pPr>
            <a:r>
              <a:rPr sz="2200" spc="-10" dirty="0">
                <a:solidFill>
                  <a:srgbClr val="2E2B1F"/>
                </a:solidFill>
                <a:latin typeface="Carlito"/>
                <a:cs typeface="Carlito"/>
              </a:rPr>
              <a:t>Damage </a:t>
            </a:r>
            <a:r>
              <a:rPr sz="2200" spc="-20" dirty="0">
                <a:solidFill>
                  <a:srgbClr val="2E2B1F"/>
                </a:solidFill>
                <a:latin typeface="Carlito"/>
                <a:cs typeface="Carlito"/>
              </a:rPr>
              <a:t>to </a:t>
            </a:r>
            <a:r>
              <a:rPr sz="2200" spc="-5" dirty="0">
                <a:solidFill>
                  <a:srgbClr val="2E2B1F"/>
                </a:solidFill>
                <a:latin typeface="Carlito"/>
                <a:cs typeface="Carlito"/>
              </a:rPr>
              <a:t>skin </a:t>
            </a:r>
            <a:r>
              <a:rPr sz="2200" spc="-15" dirty="0">
                <a:solidFill>
                  <a:srgbClr val="2E2B1F"/>
                </a:solidFill>
                <a:latin typeface="Carlito"/>
                <a:cs typeface="Carlito"/>
              </a:rPr>
              <a:t>can contribute</a:t>
            </a:r>
            <a:r>
              <a:rPr sz="2200" spc="35" dirty="0">
                <a:solidFill>
                  <a:srgbClr val="2E2B1F"/>
                </a:solidFill>
                <a:latin typeface="Carlito"/>
                <a:cs typeface="Carlito"/>
              </a:rPr>
              <a:t> </a:t>
            </a:r>
            <a:r>
              <a:rPr sz="2200" spc="-15" dirty="0">
                <a:solidFill>
                  <a:srgbClr val="2E2B1F"/>
                </a:solidFill>
                <a:latin typeface="Carlito"/>
                <a:cs typeface="Carlito"/>
              </a:rPr>
              <a:t>to:</a:t>
            </a:r>
            <a:endParaRPr sz="2200" dirty="0">
              <a:latin typeface="Carlito"/>
              <a:cs typeface="Carlito"/>
            </a:endParaRPr>
          </a:p>
          <a:p>
            <a:pPr marL="538480" lvl="1" indent="-229235">
              <a:lnSpc>
                <a:spcPct val="100000"/>
              </a:lnSpc>
              <a:spcBef>
                <a:spcPts val="490"/>
              </a:spcBef>
              <a:buClr>
                <a:srgbClr val="9CBDBC"/>
              </a:buClr>
              <a:buFont typeface="Arial"/>
              <a:buChar char="•"/>
              <a:tabLst>
                <a:tab pos="538480" algn="l"/>
                <a:tab pos="539115" algn="l"/>
              </a:tabLst>
            </a:pPr>
            <a:r>
              <a:rPr sz="2000" spc="-15" dirty="0">
                <a:solidFill>
                  <a:srgbClr val="2E2B1F"/>
                </a:solidFill>
                <a:latin typeface="Carlito"/>
                <a:cs typeface="Carlito"/>
              </a:rPr>
              <a:t>Poor </a:t>
            </a:r>
            <a:r>
              <a:rPr sz="2000" spc="-5" dirty="0">
                <a:solidFill>
                  <a:srgbClr val="2E2B1F"/>
                </a:solidFill>
                <a:latin typeface="Carlito"/>
                <a:cs typeface="Carlito"/>
              </a:rPr>
              <a:t>self</a:t>
            </a:r>
            <a:r>
              <a:rPr sz="2000" spc="5" dirty="0">
                <a:solidFill>
                  <a:srgbClr val="2E2B1F"/>
                </a:solidFill>
                <a:latin typeface="Carlito"/>
                <a:cs typeface="Carlito"/>
              </a:rPr>
              <a:t> </a:t>
            </a:r>
            <a:r>
              <a:rPr sz="2000" spc="-10" dirty="0">
                <a:solidFill>
                  <a:srgbClr val="2E2B1F"/>
                </a:solidFill>
                <a:latin typeface="Carlito"/>
                <a:cs typeface="Carlito"/>
              </a:rPr>
              <a:t>esteem</a:t>
            </a:r>
            <a:endParaRPr sz="2000" dirty="0">
              <a:latin typeface="Carlito"/>
              <a:cs typeface="Carlito"/>
            </a:endParaRPr>
          </a:p>
          <a:p>
            <a:pPr marL="538480" lvl="1" indent="-229235">
              <a:lnSpc>
                <a:spcPct val="100000"/>
              </a:lnSpc>
              <a:spcBef>
                <a:spcPts val="480"/>
              </a:spcBef>
              <a:buClr>
                <a:srgbClr val="9CBDBC"/>
              </a:buClr>
              <a:buFont typeface="Arial"/>
              <a:buChar char="•"/>
              <a:tabLst>
                <a:tab pos="538480" algn="l"/>
                <a:tab pos="539115" algn="l"/>
              </a:tabLst>
            </a:pPr>
            <a:r>
              <a:rPr sz="2000" dirty="0">
                <a:solidFill>
                  <a:srgbClr val="2E2B1F"/>
                </a:solidFill>
                <a:latin typeface="Carlito"/>
                <a:cs typeface="Carlito"/>
              </a:rPr>
              <a:t>Functional</a:t>
            </a:r>
            <a:r>
              <a:rPr sz="2000" spc="-20" dirty="0">
                <a:solidFill>
                  <a:srgbClr val="2E2B1F"/>
                </a:solidFill>
                <a:latin typeface="Carlito"/>
                <a:cs typeface="Carlito"/>
              </a:rPr>
              <a:t> </a:t>
            </a:r>
            <a:r>
              <a:rPr sz="2000" spc="-5" dirty="0">
                <a:solidFill>
                  <a:srgbClr val="2E2B1F"/>
                </a:solidFill>
                <a:latin typeface="Carlito"/>
                <a:cs typeface="Carlito"/>
              </a:rPr>
              <a:t>limitations</a:t>
            </a:r>
            <a:endParaRPr sz="2000" dirty="0">
              <a:latin typeface="Carlito"/>
              <a:cs typeface="Carlito"/>
            </a:endParaRPr>
          </a:p>
          <a:p>
            <a:pPr marL="538480" lvl="1" indent="-229235">
              <a:lnSpc>
                <a:spcPct val="100000"/>
              </a:lnSpc>
              <a:spcBef>
                <a:spcPts val="480"/>
              </a:spcBef>
              <a:buClr>
                <a:srgbClr val="9CBDBC"/>
              </a:buClr>
              <a:buFont typeface="Arial"/>
              <a:buChar char="•"/>
              <a:tabLst>
                <a:tab pos="538480" algn="l"/>
                <a:tab pos="539115" algn="l"/>
              </a:tabLst>
            </a:pPr>
            <a:r>
              <a:rPr sz="2000" spc="-10" dirty="0">
                <a:solidFill>
                  <a:srgbClr val="2E2B1F"/>
                </a:solidFill>
                <a:latin typeface="Carlito"/>
                <a:cs typeface="Carlito"/>
              </a:rPr>
              <a:t>Physiologic</a:t>
            </a:r>
            <a:r>
              <a:rPr sz="2000" spc="-20" dirty="0">
                <a:solidFill>
                  <a:srgbClr val="2E2B1F"/>
                </a:solidFill>
                <a:latin typeface="Carlito"/>
                <a:cs typeface="Carlito"/>
              </a:rPr>
              <a:t> </a:t>
            </a:r>
            <a:r>
              <a:rPr sz="2000" spc="-5" dirty="0">
                <a:solidFill>
                  <a:srgbClr val="2E2B1F"/>
                </a:solidFill>
                <a:latin typeface="Carlito"/>
                <a:cs typeface="Carlito"/>
              </a:rPr>
              <a:t>consequences</a:t>
            </a:r>
            <a:endParaRPr sz="2000" dirty="0">
              <a:latin typeface="Carlito"/>
              <a:cs typeface="Carlito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535940" y="482930"/>
            <a:ext cx="693166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2378075" algn="l"/>
              </a:tabLst>
            </a:pPr>
            <a:r>
              <a:rPr sz="4400" spc="-100" dirty="0"/>
              <a:t>Function:	</a:t>
            </a:r>
            <a:r>
              <a:rPr sz="4400" spc="-85" dirty="0"/>
              <a:t>Social</a:t>
            </a:r>
            <a:r>
              <a:rPr sz="4400" spc="-235" dirty="0"/>
              <a:t> </a:t>
            </a:r>
            <a:r>
              <a:rPr sz="4400" spc="-105" dirty="0"/>
              <a:t>Interaction</a:t>
            </a:r>
            <a:endParaRPr sz="44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6781800" y="4514850"/>
            <a:ext cx="2362200" cy="25717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650240" y="1616710"/>
            <a:ext cx="7084059" cy="25996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1300" marR="5080" indent="-229235">
              <a:lnSpc>
                <a:spcPct val="100000"/>
              </a:lnSpc>
              <a:spcBef>
                <a:spcPts val="95"/>
              </a:spcBef>
              <a:buClr>
                <a:srgbClr val="A9A47B"/>
              </a:buClr>
              <a:buFont typeface="Arial"/>
              <a:buChar char="•"/>
              <a:tabLst>
                <a:tab pos="241300" algn="l"/>
                <a:tab pos="241935" algn="l"/>
              </a:tabLst>
            </a:pPr>
            <a:r>
              <a:rPr sz="2200" spc="-10" dirty="0">
                <a:solidFill>
                  <a:srgbClr val="2E2B1F"/>
                </a:solidFill>
                <a:latin typeface="Carlito"/>
                <a:cs typeface="Carlito"/>
              </a:rPr>
              <a:t>Thermoregulation </a:t>
            </a:r>
            <a:r>
              <a:rPr sz="2200" spc="-5" dirty="0">
                <a:solidFill>
                  <a:srgbClr val="2E2B1F"/>
                </a:solidFill>
                <a:latin typeface="Carlito"/>
                <a:cs typeface="Carlito"/>
              </a:rPr>
              <a:t>accomplished </a:t>
            </a:r>
            <a:r>
              <a:rPr sz="2200" spc="-10" dirty="0">
                <a:solidFill>
                  <a:srgbClr val="2E2B1F"/>
                </a:solidFill>
                <a:latin typeface="Carlito"/>
                <a:cs typeface="Carlito"/>
              </a:rPr>
              <a:t>through combined function  </a:t>
            </a:r>
            <a:r>
              <a:rPr sz="2200" spc="-5" dirty="0">
                <a:solidFill>
                  <a:srgbClr val="2E2B1F"/>
                </a:solidFill>
                <a:latin typeface="Carlito"/>
                <a:cs typeface="Carlito"/>
              </a:rPr>
              <a:t>of nerves, glands, and blood</a:t>
            </a:r>
            <a:r>
              <a:rPr sz="2200" spc="-10" dirty="0">
                <a:solidFill>
                  <a:srgbClr val="2E2B1F"/>
                </a:solidFill>
                <a:latin typeface="Carlito"/>
                <a:cs typeface="Carlito"/>
              </a:rPr>
              <a:t> </a:t>
            </a:r>
            <a:r>
              <a:rPr sz="2200" spc="-5" dirty="0">
                <a:solidFill>
                  <a:srgbClr val="2E2B1F"/>
                </a:solidFill>
                <a:latin typeface="Carlito"/>
                <a:cs typeface="Carlito"/>
              </a:rPr>
              <a:t>vessels</a:t>
            </a:r>
            <a:endParaRPr sz="2200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A9A47B"/>
              </a:buClr>
              <a:buFont typeface="Arial"/>
              <a:buChar char="•"/>
            </a:pPr>
            <a:endParaRPr sz="3000" dirty="0">
              <a:latin typeface="Carlito"/>
              <a:cs typeface="Carlito"/>
            </a:endParaRPr>
          </a:p>
          <a:p>
            <a:pPr marL="241300" indent="-229235">
              <a:lnSpc>
                <a:spcPct val="100000"/>
              </a:lnSpc>
              <a:buClr>
                <a:srgbClr val="A9A47B"/>
              </a:buClr>
              <a:buFont typeface="Arial"/>
              <a:buChar char="•"/>
              <a:tabLst>
                <a:tab pos="241300" algn="l"/>
                <a:tab pos="241935" algn="l"/>
              </a:tabLst>
            </a:pPr>
            <a:r>
              <a:rPr sz="2200" spc="-5" dirty="0">
                <a:solidFill>
                  <a:srgbClr val="2E2B1F"/>
                </a:solidFill>
                <a:latin typeface="Carlito"/>
                <a:cs typeface="Carlito"/>
              </a:rPr>
              <a:t>When </a:t>
            </a:r>
            <a:r>
              <a:rPr sz="2200" spc="-10" dirty="0">
                <a:solidFill>
                  <a:srgbClr val="2E2B1F"/>
                </a:solidFill>
                <a:latin typeface="Carlito"/>
                <a:cs typeface="Carlito"/>
              </a:rPr>
              <a:t>skin exposed </a:t>
            </a:r>
            <a:r>
              <a:rPr sz="2200" spc="-20" dirty="0">
                <a:solidFill>
                  <a:srgbClr val="2E2B1F"/>
                </a:solidFill>
                <a:latin typeface="Carlito"/>
                <a:cs typeface="Carlito"/>
              </a:rPr>
              <a:t>to</a:t>
            </a:r>
            <a:r>
              <a:rPr sz="2200" spc="50" dirty="0">
                <a:solidFill>
                  <a:srgbClr val="2E2B1F"/>
                </a:solidFill>
                <a:latin typeface="Carlito"/>
                <a:cs typeface="Carlito"/>
              </a:rPr>
              <a:t> </a:t>
            </a:r>
            <a:r>
              <a:rPr sz="2200" spc="-10" dirty="0">
                <a:solidFill>
                  <a:srgbClr val="2E2B1F"/>
                </a:solidFill>
                <a:latin typeface="Carlito"/>
                <a:cs typeface="Carlito"/>
              </a:rPr>
              <a:t>cold:</a:t>
            </a:r>
            <a:endParaRPr sz="2200" dirty="0">
              <a:latin typeface="Carlito"/>
              <a:cs typeface="Carlito"/>
            </a:endParaRPr>
          </a:p>
          <a:p>
            <a:pPr marL="538480" lvl="1" indent="-229235">
              <a:lnSpc>
                <a:spcPct val="100000"/>
              </a:lnSpc>
              <a:spcBef>
                <a:spcPts val="490"/>
              </a:spcBef>
              <a:buClr>
                <a:srgbClr val="9CBDBC"/>
              </a:buClr>
              <a:buFont typeface="Arial"/>
              <a:buChar char="•"/>
              <a:tabLst>
                <a:tab pos="538480" algn="l"/>
                <a:tab pos="539115" algn="l"/>
              </a:tabLst>
            </a:pPr>
            <a:r>
              <a:rPr sz="2000" dirty="0">
                <a:solidFill>
                  <a:srgbClr val="2E2B1F"/>
                </a:solidFill>
                <a:latin typeface="Carlito"/>
                <a:cs typeface="Carlito"/>
              </a:rPr>
              <a:t>Blood </a:t>
            </a:r>
            <a:r>
              <a:rPr sz="2000" spc="-10" dirty="0">
                <a:solidFill>
                  <a:srgbClr val="2E2B1F"/>
                </a:solidFill>
                <a:latin typeface="Carlito"/>
                <a:cs typeface="Carlito"/>
              </a:rPr>
              <a:t>vessels </a:t>
            </a:r>
            <a:r>
              <a:rPr sz="2000" spc="-5" dirty="0">
                <a:solidFill>
                  <a:srgbClr val="2E2B1F"/>
                </a:solidFill>
                <a:latin typeface="Carlito"/>
                <a:cs typeface="Carlito"/>
              </a:rPr>
              <a:t>constrict </a:t>
            </a:r>
            <a:r>
              <a:rPr sz="2000" dirty="0">
                <a:solidFill>
                  <a:srgbClr val="2E2B1F"/>
                </a:solidFill>
                <a:latin typeface="Carlito"/>
                <a:cs typeface="Carlito"/>
              </a:rPr>
              <a:t>and </a:t>
            </a:r>
            <a:r>
              <a:rPr sz="2000" spc="-5" dirty="0">
                <a:solidFill>
                  <a:srgbClr val="2E2B1F"/>
                </a:solidFill>
                <a:latin typeface="Carlito"/>
                <a:cs typeface="Carlito"/>
              </a:rPr>
              <a:t>blood flow reduced </a:t>
            </a:r>
            <a:r>
              <a:rPr sz="2000" spc="-15" dirty="0">
                <a:solidFill>
                  <a:srgbClr val="2E2B1F"/>
                </a:solidFill>
                <a:latin typeface="Carlito"/>
                <a:cs typeface="Carlito"/>
              </a:rPr>
              <a:t>to</a:t>
            </a:r>
            <a:r>
              <a:rPr sz="2000" spc="-25" dirty="0">
                <a:solidFill>
                  <a:srgbClr val="2E2B1F"/>
                </a:solidFill>
                <a:latin typeface="Carlito"/>
                <a:cs typeface="Carlito"/>
              </a:rPr>
              <a:t> </a:t>
            </a:r>
            <a:r>
              <a:rPr sz="2000" spc="-5" dirty="0">
                <a:solidFill>
                  <a:srgbClr val="2E2B1F"/>
                </a:solidFill>
                <a:latin typeface="Carlito"/>
                <a:cs typeface="Carlito"/>
              </a:rPr>
              <a:t>skin</a:t>
            </a:r>
            <a:endParaRPr sz="2000" dirty="0">
              <a:latin typeface="Carlito"/>
              <a:cs typeface="Carlito"/>
            </a:endParaRPr>
          </a:p>
          <a:p>
            <a:pPr marL="538480" lvl="1" indent="-229235">
              <a:lnSpc>
                <a:spcPct val="100000"/>
              </a:lnSpc>
              <a:spcBef>
                <a:spcPts val="480"/>
              </a:spcBef>
              <a:buClr>
                <a:srgbClr val="9CBDBC"/>
              </a:buClr>
              <a:buFont typeface="Arial"/>
              <a:buChar char="•"/>
              <a:tabLst>
                <a:tab pos="538480" algn="l"/>
                <a:tab pos="539115" algn="l"/>
              </a:tabLst>
            </a:pPr>
            <a:r>
              <a:rPr sz="2000" dirty="0">
                <a:solidFill>
                  <a:srgbClr val="2E2B1F"/>
                </a:solidFill>
                <a:latin typeface="Carlito"/>
                <a:cs typeface="Carlito"/>
              </a:rPr>
              <a:t>Body </a:t>
            </a:r>
            <a:r>
              <a:rPr sz="2000" spc="-15" dirty="0">
                <a:solidFill>
                  <a:srgbClr val="2E2B1F"/>
                </a:solidFill>
                <a:latin typeface="Carlito"/>
                <a:cs typeface="Carlito"/>
              </a:rPr>
              <a:t>temperature</a:t>
            </a:r>
            <a:r>
              <a:rPr sz="2000" spc="-20" dirty="0">
                <a:solidFill>
                  <a:srgbClr val="2E2B1F"/>
                </a:solidFill>
                <a:latin typeface="Carlito"/>
                <a:cs typeface="Carlito"/>
              </a:rPr>
              <a:t> </a:t>
            </a:r>
            <a:r>
              <a:rPr sz="2000" spc="-10" dirty="0">
                <a:solidFill>
                  <a:srgbClr val="2E2B1F"/>
                </a:solidFill>
                <a:latin typeface="Carlito"/>
                <a:cs typeface="Carlito"/>
              </a:rPr>
              <a:t>falls</a:t>
            </a:r>
            <a:endParaRPr sz="2000" dirty="0">
              <a:latin typeface="Carlito"/>
              <a:cs typeface="Carlito"/>
            </a:endParaRPr>
          </a:p>
          <a:p>
            <a:pPr marL="538480" lvl="1" indent="-229235">
              <a:lnSpc>
                <a:spcPct val="100000"/>
              </a:lnSpc>
              <a:spcBef>
                <a:spcPts val="480"/>
              </a:spcBef>
              <a:buClr>
                <a:srgbClr val="9CBDBC"/>
              </a:buClr>
              <a:buFont typeface="Arial"/>
              <a:buChar char="•"/>
              <a:tabLst>
                <a:tab pos="538480" algn="l"/>
                <a:tab pos="539115" algn="l"/>
              </a:tabLst>
            </a:pPr>
            <a:r>
              <a:rPr sz="2000" dirty="0">
                <a:solidFill>
                  <a:srgbClr val="2E2B1F"/>
                </a:solidFill>
                <a:latin typeface="Carlito"/>
                <a:cs typeface="Carlito"/>
              </a:rPr>
              <a:t>Body </a:t>
            </a:r>
            <a:r>
              <a:rPr sz="2000" spc="-5" dirty="0">
                <a:solidFill>
                  <a:srgbClr val="2E2B1F"/>
                </a:solidFill>
                <a:latin typeface="Carlito"/>
                <a:cs typeface="Carlito"/>
              </a:rPr>
              <a:t>conserves</a:t>
            </a:r>
            <a:r>
              <a:rPr sz="2000" spc="-30" dirty="0">
                <a:solidFill>
                  <a:srgbClr val="2E2B1F"/>
                </a:solidFill>
                <a:latin typeface="Carlito"/>
                <a:cs typeface="Carlito"/>
              </a:rPr>
              <a:t> </a:t>
            </a:r>
            <a:r>
              <a:rPr sz="2000" spc="-10" dirty="0">
                <a:solidFill>
                  <a:srgbClr val="2E2B1F"/>
                </a:solidFill>
                <a:latin typeface="Carlito"/>
                <a:cs typeface="Carlito"/>
              </a:rPr>
              <a:t>heat</a:t>
            </a:r>
            <a:endParaRPr sz="2000" dirty="0">
              <a:latin typeface="Carlito"/>
              <a:cs typeface="Carlito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50240" y="4555585"/>
            <a:ext cx="5958205" cy="1526540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241300" indent="-229235">
              <a:lnSpc>
                <a:spcPct val="100000"/>
              </a:lnSpc>
              <a:spcBef>
                <a:spcPts val="625"/>
              </a:spcBef>
              <a:buClr>
                <a:srgbClr val="A9A47B"/>
              </a:buClr>
              <a:buFont typeface="Arial"/>
              <a:buChar char="•"/>
              <a:tabLst>
                <a:tab pos="241300" algn="l"/>
                <a:tab pos="241935" algn="l"/>
              </a:tabLst>
            </a:pPr>
            <a:r>
              <a:rPr sz="2200" spc="-5" dirty="0">
                <a:solidFill>
                  <a:srgbClr val="2E2B1F"/>
                </a:solidFill>
                <a:latin typeface="Carlito"/>
                <a:cs typeface="Carlito"/>
              </a:rPr>
              <a:t>When </a:t>
            </a:r>
            <a:r>
              <a:rPr sz="2200" spc="-10" dirty="0">
                <a:solidFill>
                  <a:srgbClr val="2E2B1F"/>
                </a:solidFill>
                <a:latin typeface="Carlito"/>
                <a:cs typeface="Carlito"/>
              </a:rPr>
              <a:t>skin exposed </a:t>
            </a:r>
            <a:r>
              <a:rPr sz="2200" spc="-20" dirty="0">
                <a:solidFill>
                  <a:srgbClr val="2E2B1F"/>
                </a:solidFill>
                <a:latin typeface="Carlito"/>
                <a:cs typeface="Carlito"/>
              </a:rPr>
              <a:t>to</a:t>
            </a:r>
            <a:r>
              <a:rPr sz="2200" spc="45" dirty="0">
                <a:solidFill>
                  <a:srgbClr val="2E2B1F"/>
                </a:solidFill>
                <a:latin typeface="Carlito"/>
                <a:cs typeface="Carlito"/>
              </a:rPr>
              <a:t> </a:t>
            </a:r>
            <a:r>
              <a:rPr sz="2200" spc="-10" dirty="0">
                <a:solidFill>
                  <a:srgbClr val="2E2B1F"/>
                </a:solidFill>
                <a:latin typeface="Carlito"/>
                <a:cs typeface="Carlito"/>
              </a:rPr>
              <a:t>heat:</a:t>
            </a:r>
            <a:endParaRPr sz="2200" dirty="0">
              <a:latin typeface="Carlito"/>
              <a:cs typeface="Carlito"/>
            </a:endParaRPr>
          </a:p>
          <a:p>
            <a:pPr marL="538480" lvl="1" indent="-229235">
              <a:lnSpc>
                <a:spcPct val="100000"/>
              </a:lnSpc>
              <a:spcBef>
                <a:spcPts val="490"/>
              </a:spcBef>
              <a:buClr>
                <a:srgbClr val="9CBDBC"/>
              </a:buClr>
              <a:buFont typeface="Arial"/>
              <a:buChar char="•"/>
              <a:tabLst>
                <a:tab pos="538480" algn="l"/>
                <a:tab pos="539115" algn="l"/>
              </a:tabLst>
            </a:pPr>
            <a:r>
              <a:rPr sz="2000" dirty="0">
                <a:solidFill>
                  <a:srgbClr val="2E2B1F"/>
                </a:solidFill>
                <a:latin typeface="Carlito"/>
                <a:cs typeface="Carlito"/>
              </a:rPr>
              <a:t>Blood </a:t>
            </a:r>
            <a:r>
              <a:rPr sz="2000" spc="-10" dirty="0">
                <a:solidFill>
                  <a:srgbClr val="2E2B1F"/>
                </a:solidFill>
                <a:latin typeface="Carlito"/>
                <a:cs typeface="Carlito"/>
              </a:rPr>
              <a:t>vessels </a:t>
            </a:r>
            <a:r>
              <a:rPr sz="2000" spc="-15" dirty="0">
                <a:solidFill>
                  <a:srgbClr val="2E2B1F"/>
                </a:solidFill>
                <a:latin typeface="Carlito"/>
                <a:cs typeface="Carlito"/>
              </a:rPr>
              <a:t>dilate </a:t>
            </a:r>
            <a:r>
              <a:rPr sz="2000" dirty="0">
                <a:solidFill>
                  <a:srgbClr val="2E2B1F"/>
                </a:solidFill>
                <a:latin typeface="Carlito"/>
                <a:cs typeface="Carlito"/>
              </a:rPr>
              <a:t>and </a:t>
            </a:r>
            <a:r>
              <a:rPr sz="2000" spc="-5" dirty="0">
                <a:solidFill>
                  <a:srgbClr val="2E2B1F"/>
                </a:solidFill>
                <a:latin typeface="Carlito"/>
                <a:cs typeface="Carlito"/>
              </a:rPr>
              <a:t>blood </a:t>
            </a:r>
            <a:r>
              <a:rPr sz="2000" spc="-10" dirty="0">
                <a:solidFill>
                  <a:srgbClr val="2E2B1F"/>
                </a:solidFill>
                <a:latin typeface="Carlito"/>
                <a:cs typeface="Carlito"/>
              </a:rPr>
              <a:t>flow </a:t>
            </a:r>
            <a:r>
              <a:rPr sz="2000" spc="-5" dirty="0">
                <a:solidFill>
                  <a:srgbClr val="2E2B1F"/>
                </a:solidFill>
                <a:latin typeface="Carlito"/>
                <a:cs typeface="Carlito"/>
              </a:rPr>
              <a:t>increased </a:t>
            </a:r>
            <a:r>
              <a:rPr sz="2000" spc="-15" dirty="0">
                <a:solidFill>
                  <a:srgbClr val="2E2B1F"/>
                </a:solidFill>
                <a:latin typeface="Carlito"/>
                <a:cs typeface="Carlito"/>
              </a:rPr>
              <a:t>to</a:t>
            </a:r>
            <a:r>
              <a:rPr sz="2000" spc="80" dirty="0">
                <a:solidFill>
                  <a:srgbClr val="2E2B1F"/>
                </a:solidFill>
                <a:latin typeface="Carlito"/>
                <a:cs typeface="Carlito"/>
              </a:rPr>
              <a:t> </a:t>
            </a:r>
            <a:r>
              <a:rPr sz="2000" spc="-5" dirty="0">
                <a:solidFill>
                  <a:srgbClr val="2E2B1F"/>
                </a:solidFill>
                <a:latin typeface="Carlito"/>
                <a:cs typeface="Carlito"/>
              </a:rPr>
              <a:t>skin</a:t>
            </a:r>
            <a:endParaRPr sz="2000" dirty="0">
              <a:latin typeface="Carlito"/>
              <a:cs typeface="Carlito"/>
            </a:endParaRPr>
          </a:p>
          <a:p>
            <a:pPr marL="538480" lvl="1" indent="-229235">
              <a:lnSpc>
                <a:spcPct val="100000"/>
              </a:lnSpc>
              <a:spcBef>
                <a:spcPts val="480"/>
              </a:spcBef>
              <a:buClr>
                <a:srgbClr val="9CBDBC"/>
              </a:buClr>
              <a:buFont typeface="Arial"/>
              <a:buChar char="•"/>
              <a:tabLst>
                <a:tab pos="538480" algn="l"/>
                <a:tab pos="539115" algn="l"/>
              </a:tabLst>
            </a:pPr>
            <a:r>
              <a:rPr sz="2000" dirty="0">
                <a:solidFill>
                  <a:srgbClr val="2E2B1F"/>
                </a:solidFill>
                <a:latin typeface="Carlito"/>
                <a:cs typeface="Carlito"/>
              </a:rPr>
              <a:t>Body </a:t>
            </a:r>
            <a:r>
              <a:rPr sz="2000" spc="-15" dirty="0">
                <a:solidFill>
                  <a:srgbClr val="2E2B1F"/>
                </a:solidFill>
                <a:latin typeface="Carlito"/>
                <a:cs typeface="Carlito"/>
              </a:rPr>
              <a:t>temperature</a:t>
            </a:r>
            <a:r>
              <a:rPr sz="2000" spc="-20" dirty="0">
                <a:solidFill>
                  <a:srgbClr val="2E2B1F"/>
                </a:solidFill>
                <a:latin typeface="Carlito"/>
                <a:cs typeface="Carlito"/>
              </a:rPr>
              <a:t> </a:t>
            </a:r>
            <a:r>
              <a:rPr sz="2000" spc="-5" dirty="0">
                <a:solidFill>
                  <a:srgbClr val="2E2B1F"/>
                </a:solidFill>
                <a:latin typeface="Carlito"/>
                <a:cs typeface="Carlito"/>
              </a:rPr>
              <a:t>rises</a:t>
            </a:r>
            <a:endParaRPr sz="2000" dirty="0">
              <a:latin typeface="Carlito"/>
              <a:cs typeface="Carlito"/>
            </a:endParaRPr>
          </a:p>
          <a:p>
            <a:pPr marL="538480" lvl="1" indent="-229235">
              <a:lnSpc>
                <a:spcPct val="100000"/>
              </a:lnSpc>
              <a:spcBef>
                <a:spcPts val="480"/>
              </a:spcBef>
              <a:buClr>
                <a:srgbClr val="9CBDBC"/>
              </a:buClr>
              <a:buFont typeface="Arial"/>
              <a:buChar char="•"/>
              <a:tabLst>
                <a:tab pos="538480" algn="l"/>
                <a:tab pos="539115" algn="l"/>
              </a:tabLst>
            </a:pPr>
            <a:r>
              <a:rPr sz="2000" spc="-10" dirty="0">
                <a:solidFill>
                  <a:srgbClr val="2E2B1F"/>
                </a:solidFill>
                <a:latin typeface="Carlito"/>
                <a:cs typeface="Carlito"/>
              </a:rPr>
              <a:t>Sweat </a:t>
            </a:r>
            <a:r>
              <a:rPr sz="2000" spc="-5" dirty="0">
                <a:solidFill>
                  <a:srgbClr val="2E2B1F"/>
                </a:solidFill>
                <a:latin typeface="Carlito"/>
                <a:cs typeface="Carlito"/>
              </a:rPr>
              <a:t>production increases allowing </a:t>
            </a:r>
            <a:r>
              <a:rPr sz="2000" dirty="0">
                <a:solidFill>
                  <a:srgbClr val="2E2B1F"/>
                </a:solidFill>
                <a:latin typeface="Carlito"/>
                <a:cs typeface="Carlito"/>
              </a:rPr>
              <a:t>body </a:t>
            </a:r>
            <a:r>
              <a:rPr sz="2000" spc="-10" dirty="0">
                <a:solidFill>
                  <a:srgbClr val="2E2B1F"/>
                </a:solidFill>
                <a:latin typeface="Carlito"/>
                <a:cs typeface="Carlito"/>
              </a:rPr>
              <a:t>to</a:t>
            </a:r>
            <a:r>
              <a:rPr sz="2000" spc="-45" dirty="0">
                <a:solidFill>
                  <a:srgbClr val="2E2B1F"/>
                </a:solidFill>
                <a:latin typeface="Carlito"/>
                <a:cs typeface="Carlito"/>
              </a:rPr>
              <a:t> </a:t>
            </a:r>
            <a:r>
              <a:rPr sz="2000" spc="-5" dirty="0">
                <a:solidFill>
                  <a:srgbClr val="2E2B1F"/>
                </a:solidFill>
                <a:latin typeface="Carlito"/>
                <a:cs typeface="Carlito"/>
              </a:rPr>
              <a:t>cool</a:t>
            </a:r>
            <a:endParaRPr sz="2000" dirty="0">
              <a:latin typeface="Carlito"/>
              <a:cs typeface="Carlito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0" y="147650"/>
            <a:ext cx="9144000" cy="6905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  <a:tabLst>
                <a:tab pos="2378075" algn="l"/>
              </a:tabLst>
            </a:pPr>
            <a:r>
              <a:rPr sz="4400" spc="-160" dirty="0"/>
              <a:t>F</a:t>
            </a:r>
            <a:r>
              <a:rPr sz="4400" spc="-95" dirty="0"/>
              <a:t>u</a:t>
            </a:r>
            <a:r>
              <a:rPr sz="4400" spc="-100" dirty="0"/>
              <a:t>n</a:t>
            </a:r>
            <a:r>
              <a:rPr sz="4400" spc="-110" dirty="0"/>
              <a:t>c</a:t>
            </a:r>
            <a:r>
              <a:rPr sz="4400" spc="-114" dirty="0"/>
              <a:t>t</a:t>
            </a:r>
            <a:r>
              <a:rPr sz="4400" spc="-100" dirty="0"/>
              <a:t>io</a:t>
            </a:r>
            <a:r>
              <a:rPr sz="4400" spc="-110" dirty="0"/>
              <a:t>n</a:t>
            </a:r>
            <a:r>
              <a:rPr sz="4400" dirty="0"/>
              <a:t>:	</a:t>
            </a:r>
            <a:r>
              <a:rPr sz="4400" spc="-455" dirty="0"/>
              <a:t>T</a:t>
            </a:r>
            <a:r>
              <a:rPr sz="4400" spc="-100" dirty="0"/>
              <a:t>empe</a:t>
            </a:r>
            <a:r>
              <a:rPr sz="4400" spc="-170" dirty="0"/>
              <a:t>r</a:t>
            </a:r>
            <a:r>
              <a:rPr sz="4400" spc="-100" dirty="0"/>
              <a:t>at</a:t>
            </a:r>
            <a:r>
              <a:rPr sz="4400" spc="-95" dirty="0"/>
              <a:t>u</a:t>
            </a:r>
            <a:r>
              <a:rPr sz="4400" spc="-170" dirty="0"/>
              <a:t>r</a:t>
            </a:r>
            <a:r>
              <a:rPr sz="4400" dirty="0"/>
              <a:t>e  </a:t>
            </a:r>
            <a:r>
              <a:rPr sz="4400" spc="-95" dirty="0"/>
              <a:t>Regulation</a:t>
            </a:r>
            <a:endParaRPr sz="44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7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5105400" y="2057336"/>
            <a:ext cx="4038600" cy="617226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650240" y="1548824"/>
            <a:ext cx="4514215" cy="3099435"/>
          </a:xfrm>
          <a:prstGeom prst="rect">
            <a:avLst/>
          </a:prstGeom>
        </p:spPr>
        <p:txBody>
          <a:bodyPr vert="horz" wrap="square" lIns="0" tIns="80010" rIns="0" bIns="0" rtlCol="0">
            <a:spAutoFit/>
          </a:bodyPr>
          <a:lstStyle/>
          <a:p>
            <a:pPr marL="241300" indent="-229235">
              <a:lnSpc>
                <a:spcPct val="100000"/>
              </a:lnSpc>
              <a:spcBef>
                <a:spcPts val="630"/>
              </a:spcBef>
              <a:buClr>
                <a:srgbClr val="A9A47B"/>
              </a:buClr>
              <a:buFont typeface="Arial"/>
              <a:buChar char="•"/>
              <a:tabLst>
                <a:tab pos="241300" algn="l"/>
                <a:tab pos="241935" algn="l"/>
              </a:tabLst>
            </a:pPr>
            <a:r>
              <a:rPr sz="2200" spc="-5" dirty="0">
                <a:solidFill>
                  <a:srgbClr val="2E2B1F"/>
                </a:solidFill>
                <a:latin typeface="Carlito"/>
                <a:cs typeface="Carlito"/>
              </a:rPr>
              <a:t>Nerve endings in skin</a:t>
            </a:r>
            <a:r>
              <a:rPr sz="2200" dirty="0">
                <a:solidFill>
                  <a:srgbClr val="2E2B1F"/>
                </a:solidFill>
                <a:latin typeface="Carlito"/>
                <a:cs typeface="Carlito"/>
              </a:rPr>
              <a:t> </a:t>
            </a:r>
            <a:r>
              <a:rPr sz="2200" spc="-5" dirty="0">
                <a:solidFill>
                  <a:srgbClr val="2E2B1F"/>
                </a:solidFill>
                <a:latin typeface="Carlito"/>
                <a:cs typeface="Carlito"/>
              </a:rPr>
              <a:t>sense:</a:t>
            </a:r>
            <a:endParaRPr sz="2200" dirty="0">
              <a:latin typeface="Carlito"/>
              <a:cs typeface="Carlito"/>
            </a:endParaRPr>
          </a:p>
          <a:p>
            <a:pPr marL="538480" lvl="1" indent="-229235">
              <a:lnSpc>
                <a:spcPct val="100000"/>
              </a:lnSpc>
              <a:spcBef>
                <a:spcPts val="490"/>
              </a:spcBef>
              <a:buClr>
                <a:srgbClr val="9CBDBC"/>
              </a:buClr>
              <a:buFont typeface="Arial"/>
              <a:buChar char="•"/>
              <a:tabLst>
                <a:tab pos="538480" algn="l"/>
                <a:tab pos="539115" algn="l"/>
              </a:tabLst>
            </a:pPr>
            <a:r>
              <a:rPr sz="2000" spc="-15" dirty="0">
                <a:solidFill>
                  <a:srgbClr val="2E2B1F"/>
                </a:solidFill>
                <a:latin typeface="Carlito"/>
                <a:cs typeface="Carlito"/>
              </a:rPr>
              <a:t>Pain</a:t>
            </a:r>
            <a:endParaRPr sz="2000" dirty="0">
              <a:latin typeface="Carlito"/>
              <a:cs typeface="Carlito"/>
            </a:endParaRPr>
          </a:p>
          <a:p>
            <a:pPr marL="538480" lvl="1" indent="-229235">
              <a:lnSpc>
                <a:spcPct val="100000"/>
              </a:lnSpc>
              <a:spcBef>
                <a:spcPts val="480"/>
              </a:spcBef>
              <a:buClr>
                <a:srgbClr val="9CBDBC"/>
              </a:buClr>
              <a:buFont typeface="Arial"/>
              <a:buChar char="•"/>
              <a:tabLst>
                <a:tab pos="538480" algn="l"/>
                <a:tab pos="539115" algn="l"/>
              </a:tabLst>
            </a:pPr>
            <a:r>
              <a:rPr sz="2000" spc="-10" dirty="0">
                <a:solidFill>
                  <a:srgbClr val="2E2B1F"/>
                </a:solidFill>
                <a:latin typeface="Carlito"/>
                <a:cs typeface="Carlito"/>
              </a:rPr>
              <a:t>Pressure</a:t>
            </a:r>
            <a:endParaRPr sz="2000" dirty="0">
              <a:latin typeface="Carlito"/>
              <a:cs typeface="Carlito"/>
            </a:endParaRPr>
          </a:p>
          <a:p>
            <a:pPr marL="538480" lvl="1" indent="-229235">
              <a:lnSpc>
                <a:spcPct val="100000"/>
              </a:lnSpc>
              <a:spcBef>
                <a:spcPts val="480"/>
              </a:spcBef>
              <a:buClr>
                <a:srgbClr val="9CBDBC"/>
              </a:buClr>
              <a:buFont typeface="Arial"/>
              <a:buChar char="•"/>
              <a:tabLst>
                <a:tab pos="538480" algn="l"/>
                <a:tab pos="539115" algn="l"/>
              </a:tabLst>
            </a:pPr>
            <a:r>
              <a:rPr sz="2000" spc="-25" dirty="0">
                <a:solidFill>
                  <a:srgbClr val="2E2B1F"/>
                </a:solidFill>
                <a:latin typeface="Carlito"/>
                <a:cs typeface="Carlito"/>
              </a:rPr>
              <a:t>Temperature</a:t>
            </a:r>
            <a:endParaRPr sz="2000" dirty="0">
              <a:latin typeface="Carlito"/>
              <a:cs typeface="Carlito"/>
            </a:endParaRPr>
          </a:p>
          <a:p>
            <a:pPr lvl="1">
              <a:lnSpc>
                <a:spcPct val="100000"/>
              </a:lnSpc>
              <a:spcBef>
                <a:spcPts val="5"/>
              </a:spcBef>
              <a:buClr>
                <a:srgbClr val="9CBDBC"/>
              </a:buClr>
              <a:buFont typeface="Arial"/>
              <a:buChar char="•"/>
            </a:pPr>
            <a:endParaRPr sz="2350" dirty="0">
              <a:latin typeface="Carlito"/>
              <a:cs typeface="Carlito"/>
            </a:endParaRPr>
          </a:p>
          <a:p>
            <a:pPr marL="12700" marR="5080">
              <a:lnSpc>
                <a:spcPct val="120000"/>
              </a:lnSpc>
              <a:buClr>
                <a:srgbClr val="A9A47B"/>
              </a:buClr>
              <a:buFont typeface="Arial"/>
              <a:buChar char="•"/>
              <a:tabLst>
                <a:tab pos="241300" algn="l"/>
                <a:tab pos="241935" algn="l"/>
              </a:tabLst>
            </a:pPr>
            <a:r>
              <a:rPr sz="2200" spc="-5" dirty="0">
                <a:solidFill>
                  <a:srgbClr val="2E2B1F"/>
                </a:solidFill>
                <a:latin typeface="Carlito"/>
                <a:cs typeface="Carlito"/>
              </a:rPr>
              <a:t>Nerve </a:t>
            </a:r>
            <a:r>
              <a:rPr sz="2200" spc="-10" dirty="0">
                <a:solidFill>
                  <a:srgbClr val="2E2B1F"/>
                </a:solidFill>
                <a:latin typeface="Carlito"/>
                <a:cs typeface="Carlito"/>
              </a:rPr>
              <a:t>fibers (which </a:t>
            </a:r>
            <a:r>
              <a:rPr sz="2200" spc="-15" dirty="0">
                <a:solidFill>
                  <a:srgbClr val="2E2B1F"/>
                </a:solidFill>
                <a:latin typeface="Carlito"/>
                <a:cs typeface="Carlito"/>
              </a:rPr>
              <a:t>originate </a:t>
            </a:r>
            <a:r>
              <a:rPr sz="2200" spc="-5" dirty="0">
                <a:solidFill>
                  <a:srgbClr val="2E2B1F"/>
                </a:solidFill>
                <a:latin typeface="Carlito"/>
                <a:cs typeface="Carlito"/>
              </a:rPr>
              <a:t>in nerve  </a:t>
            </a:r>
            <a:r>
              <a:rPr sz="2200" spc="-10" dirty="0">
                <a:solidFill>
                  <a:srgbClr val="2E2B1F"/>
                </a:solidFill>
                <a:latin typeface="Carlito"/>
                <a:cs typeface="Carlito"/>
              </a:rPr>
              <a:t>roots </a:t>
            </a:r>
            <a:r>
              <a:rPr sz="2200" spc="-5" dirty="0">
                <a:solidFill>
                  <a:srgbClr val="2E2B1F"/>
                </a:solidFill>
                <a:latin typeface="Carlito"/>
                <a:cs typeface="Carlito"/>
              </a:rPr>
              <a:t>in the </a:t>
            </a:r>
            <a:r>
              <a:rPr sz="2200" spc="-10" dirty="0">
                <a:solidFill>
                  <a:srgbClr val="2E2B1F"/>
                </a:solidFill>
                <a:latin typeface="Carlito"/>
                <a:cs typeface="Carlito"/>
              </a:rPr>
              <a:t>spine), </a:t>
            </a:r>
            <a:r>
              <a:rPr sz="2200" spc="-5" dirty="0">
                <a:solidFill>
                  <a:srgbClr val="2E2B1F"/>
                </a:solidFill>
                <a:latin typeface="Carlito"/>
                <a:cs typeface="Carlito"/>
              </a:rPr>
              <a:t>supply the</a:t>
            </a:r>
            <a:r>
              <a:rPr sz="2200" dirty="0">
                <a:solidFill>
                  <a:srgbClr val="2E2B1F"/>
                </a:solidFill>
                <a:latin typeface="Carlito"/>
                <a:cs typeface="Carlito"/>
              </a:rPr>
              <a:t> </a:t>
            </a:r>
            <a:r>
              <a:rPr sz="2200" spc="-5" dirty="0">
                <a:solidFill>
                  <a:srgbClr val="2E2B1F"/>
                </a:solidFill>
                <a:latin typeface="Carlito"/>
                <a:cs typeface="Carlito"/>
              </a:rPr>
              <a:t>skin,</a:t>
            </a:r>
            <a:endParaRPr sz="2200" dirty="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2200" spc="-5" dirty="0">
                <a:solidFill>
                  <a:srgbClr val="2E2B1F"/>
                </a:solidFill>
                <a:latin typeface="Carlito"/>
                <a:cs typeface="Carlito"/>
              </a:rPr>
              <a:t>a.k.a.</a:t>
            </a:r>
            <a:r>
              <a:rPr sz="2200" spc="-30" dirty="0">
                <a:solidFill>
                  <a:srgbClr val="2E2B1F"/>
                </a:solidFill>
                <a:latin typeface="Carlito"/>
                <a:cs typeface="Carlito"/>
              </a:rPr>
              <a:t> </a:t>
            </a:r>
            <a:r>
              <a:rPr sz="2200" spc="-15" dirty="0">
                <a:solidFill>
                  <a:srgbClr val="2E2B1F"/>
                </a:solidFill>
                <a:latin typeface="Carlito"/>
                <a:cs typeface="Carlito"/>
              </a:rPr>
              <a:t>Dermatomes</a:t>
            </a:r>
            <a:endParaRPr sz="2200" dirty="0">
              <a:latin typeface="Carlito"/>
              <a:cs typeface="Carlito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50240" y="5024526"/>
            <a:ext cx="3627120" cy="8305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0100"/>
              </a:lnSpc>
              <a:spcBef>
                <a:spcPts val="100"/>
              </a:spcBef>
              <a:buClr>
                <a:srgbClr val="A9A47B"/>
              </a:buClr>
              <a:buFont typeface="Arial"/>
              <a:buChar char="•"/>
              <a:tabLst>
                <a:tab pos="241300" algn="l"/>
                <a:tab pos="241935" algn="l"/>
              </a:tabLst>
            </a:pPr>
            <a:r>
              <a:rPr sz="2200" spc="-5" dirty="0">
                <a:solidFill>
                  <a:srgbClr val="2E2B1F"/>
                </a:solidFill>
                <a:latin typeface="Carlito"/>
                <a:cs typeface="Carlito"/>
              </a:rPr>
              <a:t>Loss or </a:t>
            </a:r>
            <a:r>
              <a:rPr sz="2200" spc="-10" dirty="0">
                <a:solidFill>
                  <a:srgbClr val="2E2B1F"/>
                </a:solidFill>
                <a:latin typeface="Carlito"/>
                <a:cs typeface="Carlito"/>
              </a:rPr>
              <a:t>reduction </a:t>
            </a:r>
            <a:r>
              <a:rPr sz="2200" spc="-5" dirty="0">
                <a:solidFill>
                  <a:srgbClr val="2E2B1F"/>
                </a:solidFill>
                <a:latin typeface="Carlito"/>
                <a:cs typeface="Carlito"/>
              </a:rPr>
              <a:t>in </a:t>
            </a:r>
            <a:r>
              <a:rPr sz="2200" spc="-10" dirty="0">
                <a:solidFill>
                  <a:srgbClr val="2E2B1F"/>
                </a:solidFill>
                <a:latin typeface="Carlito"/>
                <a:cs typeface="Carlito"/>
              </a:rPr>
              <a:t>sensation  </a:t>
            </a:r>
            <a:r>
              <a:rPr sz="2200" spc="-5" dirty="0">
                <a:solidFill>
                  <a:srgbClr val="2E2B1F"/>
                </a:solidFill>
                <a:latin typeface="Carlito"/>
                <a:cs typeface="Carlito"/>
              </a:rPr>
              <a:t>increases risk </a:t>
            </a:r>
            <a:r>
              <a:rPr sz="2200" spc="-20" dirty="0">
                <a:solidFill>
                  <a:srgbClr val="2E2B1F"/>
                </a:solidFill>
                <a:latin typeface="Carlito"/>
                <a:cs typeface="Carlito"/>
              </a:rPr>
              <a:t>for</a:t>
            </a:r>
            <a:r>
              <a:rPr sz="2200" dirty="0">
                <a:solidFill>
                  <a:srgbClr val="2E2B1F"/>
                </a:solidFill>
                <a:latin typeface="Carlito"/>
                <a:cs typeface="Carlito"/>
              </a:rPr>
              <a:t> injury</a:t>
            </a:r>
            <a:endParaRPr sz="2200" dirty="0">
              <a:latin typeface="Carlito"/>
              <a:cs typeface="Carlito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0" y="482930"/>
            <a:ext cx="601980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2378075" algn="l"/>
              </a:tabLst>
            </a:pPr>
            <a:r>
              <a:rPr sz="4400" spc="-100" dirty="0"/>
              <a:t>Function:	</a:t>
            </a:r>
            <a:r>
              <a:rPr sz="4400" spc="-90" dirty="0"/>
              <a:t>Sensation</a:t>
            </a:r>
            <a:endParaRPr sz="44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7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5554726" y="4352925"/>
            <a:ext cx="3589274" cy="25050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650240" y="1548824"/>
            <a:ext cx="6550659" cy="2660015"/>
          </a:xfrm>
          <a:prstGeom prst="rect">
            <a:avLst/>
          </a:prstGeom>
        </p:spPr>
        <p:txBody>
          <a:bodyPr vert="horz" wrap="square" lIns="0" tIns="80010" rIns="0" bIns="0" rtlCol="0">
            <a:spAutoFit/>
          </a:bodyPr>
          <a:lstStyle/>
          <a:p>
            <a:pPr marL="241300" indent="-229235">
              <a:lnSpc>
                <a:spcPct val="100000"/>
              </a:lnSpc>
              <a:spcBef>
                <a:spcPts val="630"/>
              </a:spcBef>
              <a:buClr>
                <a:srgbClr val="A9A47B"/>
              </a:buClr>
              <a:buFont typeface="Arial"/>
              <a:buChar char="•"/>
              <a:tabLst>
                <a:tab pos="241300" algn="l"/>
                <a:tab pos="241935" algn="l"/>
              </a:tabLst>
            </a:pPr>
            <a:r>
              <a:rPr sz="2200" spc="-20" dirty="0">
                <a:solidFill>
                  <a:srgbClr val="2E2B1F"/>
                </a:solidFill>
                <a:latin typeface="Carlito"/>
                <a:cs typeface="Carlito"/>
              </a:rPr>
              <a:t>Excretes:</a:t>
            </a:r>
            <a:endParaRPr sz="2200" dirty="0">
              <a:latin typeface="Carlito"/>
              <a:cs typeface="Carlito"/>
            </a:endParaRPr>
          </a:p>
          <a:p>
            <a:pPr marL="538480" lvl="1" indent="-229235">
              <a:lnSpc>
                <a:spcPct val="100000"/>
              </a:lnSpc>
              <a:spcBef>
                <a:spcPts val="490"/>
              </a:spcBef>
              <a:buClr>
                <a:srgbClr val="9CBDBC"/>
              </a:buClr>
              <a:buFont typeface="Arial"/>
              <a:buChar char="•"/>
              <a:tabLst>
                <a:tab pos="538480" algn="l"/>
                <a:tab pos="539115" algn="l"/>
              </a:tabLst>
            </a:pPr>
            <a:r>
              <a:rPr sz="2000" spc="-25" dirty="0">
                <a:solidFill>
                  <a:srgbClr val="2E2B1F"/>
                </a:solidFill>
                <a:latin typeface="Carlito"/>
                <a:cs typeface="Carlito"/>
              </a:rPr>
              <a:t>Waste</a:t>
            </a:r>
            <a:r>
              <a:rPr sz="2000" spc="-5" dirty="0">
                <a:solidFill>
                  <a:srgbClr val="2E2B1F"/>
                </a:solidFill>
                <a:latin typeface="Carlito"/>
                <a:cs typeface="Carlito"/>
              </a:rPr>
              <a:t> products</a:t>
            </a:r>
            <a:endParaRPr sz="2000" dirty="0">
              <a:latin typeface="Carlito"/>
              <a:cs typeface="Carlito"/>
            </a:endParaRPr>
          </a:p>
          <a:p>
            <a:pPr marL="538480" lvl="1" indent="-229235">
              <a:lnSpc>
                <a:spcPct val="100000"/>
              </a:lnSpc>
              <a:spcBef>
                <a:spcPts val="480"/>
              </a:spcBef>
              <a:buClr>
                <a:srgbClr val="9CBDBC"/>
              </a:buClr>
              <a:buFont typeface="Arial"/>
              <a:buChar char="•"/>
              <a:tabLst>
                <a:tab pos="538480" algn="l"/>
                <a:tab pos="539115" algn="l"/>
              </a:tabLst>
            </a:pPr>
            <a:r>
              <a:rPr sz="2000" spc="-5" dirty="0">
                <a:solidFill>
                  <a:srgbClr val="2E2B1F"/>
                </a:solidFill>
                <a:latin typeface="Carlito"/>
                <a:cs typeface="Carlito"/>
              </a:rPr>
              <a:t>Electrolytes</a:t>
            </a:r>
            <a:endParaRPr sz="2000" dirty="0">
              <a:latin typeface="Carlito"/>
              <a:cs typeface="Carlito"/>
            </a:endParaRPr>
          </a:p>
          <a:p>
            <a:pPr marL="538480" lvl="1" indent="-229235">
              <a:lnSpc>
                <a:spcPct val="100000"/>
              </a:lnSpc>
              <a:spcBef>
                <a:spcPts val="480"/>
              </a:spcBef>
              <a:buClr>
                <a:srgbClr val="9CBDBC"/>
              </a:buClr>
              <a:buFont typeface="Arial"/>
              <a:buChar char="•"/>
              <a:tabLst>
                <a:tab pos="538480" algn="l"/>
                <a:tab pos="539115" algn="l"/>
              </a:tabLst>
            </a:pPr>
            <a:r>
              <a:rPr sz="2000" spc="-25" dirty="0">
                <a:solidFill>
                  <a:srgbClr val="2E2B1F"/>
                </a:solidFill>
                <a:latin typeface="Carlito"/>
                <a:cs typeface="Carlito"/>
              </a:rPr>
              <a:t>Water</a:t>
            </a:r>
            <a:endParaRPr sz="2000" dirty="0">
              <a:latin typeface="Carlito"/>
              <a:cs typeface="Carlito"/>
            </a:endParaRPr>
          </a:p>
          <a:p>
            <a:pPr marL="904240" lvl="2" indent="-229235">
              <a:lnSpc>
                <a:spcPct val="100000"/>
              </a:lnSpc>
              <a:spcBef>
                <a:spcPts val="440"/>
              </a:spcBef>
              <a:buClr>
                <a:srgbClr val="D2CA6C"/>
              </a:buClr>
              <a:buFont typeface="Arial"/>
              <a:buChar char="•"/>
              <a:tabLst>
                <a:tab pos="904240" algn="l"/>
                <a:tab pos="904875" algn="l"/>
              </a:tabLst>
            </a:pPr>
            <a:r>
              <a:rPr sz="1800" spc="-15" dirty="0">
                <a:solidFill>
                  <a:srgbClr val="2E2B1F"/>
                </a:solidFill>
                <a:latin typeface="Carlito"/>
                <a:cs typeface="Carlito"/>
              </a:rPr>
              <a:t>Average </a:t>
            </a:r>
            <a:r>
              <a:rPr sz="1800" dirty="0">
                <a:solidFill>
                  <a:srgbClr val="2E2B1F"/>
                </a:solidFill>
                <a:latin typeface="Carlito"/>
                <a:cs typeface="Carlito"/>
              </a:rPr>
              <a:t>adult </a:t>
            </a:r>
            <a:r>
              <a:rPr sz="1800" spc="-5" dirty="0">
                <a:solidFill>
                  <a:srgbClr val="2E2B1F"/>
                </a:solidFill>
                <a:latin typeface="Carlito"/>
                <a:cs typeface="Carlito"/>
              </a:rPr>
              <a:t>looses 500mL </a:t>
            </a:r>
            <a:r>
              <a:rPr sz="1800" spc="-15" dirty="0">
                <a:solidFill>
                  <a:srgbClr val="2E2B1F"/>
                </a:solidFill>
                <a:latin typeface="Carlito"/>
                <a:cs typeface="Carlito"/>
              </a:rPr>
              <a:t>water </a:t>
            </a:r>
            <a:r>
              <a:rPr sz="1800" spc="-10" dirty="0">
                <a:solidFill>
                  <a:srgbClr val="2E2B1F"/>
                </a:solidFill>
                <a:latin typeface="Carlito"/>
                <a:cs typeface="Carlito"/>
              </a:rPr>
              <a:t>through </a:t>
            </a:r>
            <a:r>
              <a:rPr sz="1800" spc="-5" dirty="0">
                <a:solidFill>
                  <a:srgbClr val="2E2B1F"/>
                </a:solidFill>
                <a:latin typeface="Carlito"/>
                <a:cs typeface="Carlito"/>
              </a:rPr>
              <a:t>skin per</a:t>
            </a:r>
            <a:r>
              <a:rPr sz="1800" spc="65" dirty="0">
                <a:solidFill>
                  <a:srgbClr val="2E2B1F"/>
                </a:solidFill>
                <a:latin typeface="Carlito"/>
                <a:cs typeface="Carlito"/>
              </a:rPr>
              <a:t> </a:t>
            </a:r>
            <a:r>
              <a:rPr sz="1800" spc="-15" dirty="0">
                <a:solidFill>
                  <a:srgbClr val="2E2B1F"/>
                </a:solidFill>
                <a:latin typeface="Carlito"/>
                <a:cs typeface="Carlito"/>
              </a:rPr>
              <a:t>day</a:t>
            </a:r>
            <a:endParaRPr sz="1800" dirty="0">
              <a:latin typeface="Carlito"/>
              <a:cs typeface="Carlito"/>
            </a:endParaRPr>
          </a:p>
          <a:p>
            <a:pPr lvl="2">
              <a:lnSpc>
                <a:spcPct val="100000"/>
              </a:lnSpc>
              <a:spcBef>
                <a:spcPts val="20"/>
              </a:spcBef>
              <a:buClr>
                <a:srgbClr val="D2CA6C"/>
              </a:buClr>
              <a:buFont typeface="Arial"/>
              <a:buChar char="•"/>
            </a:pPr>
            <a:endParaRPr sz="3000" dirty="0">
              <a:latin typeface="Carlito"/>
              <a:cs typeface="Carlito"/>
            </a:endParaRPr>
          </a:p>
          <a:p>
            <a:pPr marL="241300" indent="-229235">
              <a:lnSpc>
                <a:spcPct val="100000"/>
              </a:lnSpc>
              <a:buClr>
                <a:srgbClr val="A9A47B"/>
              </a:buClr>
              <a:buFont typeface="Arial"/>
              <a:buChar char="•"/>
              <a:tabLst>
                <a:tab pos="241300" algn="l"/>
                <a:tab pos="241935" algn="l"/>
              </a:tabLst>
            </a:pPr>
            <a:r>
              <a:rPr sz="2200" spc="-5" dirty="0">
                <a:solidFill>
                  <a:srgbClr val="2E2B1F"/>
                </a:solidFill>
                <a:latin typeface="Carlito"/>
                <a:cs typeface="Carlito"/>
              </a:rPr>
              <a:t>2 million </a:t>
            </a:r>
            <a:r>
              <a:rPr sz="2200" spc="-10" dirty="0">
                <a:solidFill>
                  <a:srgbClr val="2E2B1F"/>
                </a:solidFill>
                <a:latin typeface="Carlito"/>
                <a:cs typeface="Carlito"/>
              </a:rPr>
              <a:t>skin pores release </a:t>
            </a:r>
            <a:r>
              <a:rPr sz="2200" spc="-20" dirty="0">
                <a:solidFill>
                  <a:srgbClr val="2E2B1F"/>
                </a:solidFill>
                <a:latin typeface="Carlito"/>
                <a:cs typeface="Carlito"/>
              </a:rPr>
              <a:t>water </a:t>
            </a:r>
            <a:r>
              <a:rPr sz="2200" spc="-5" dirty="0">
                <a:solidFill>
                  <a:srgbClr val="2E2B1F"/>
                </a:solidFill>
                <a:latin typeface="Carlito"/>
                <a:cs typeface="Carlito"/>
              </a:rPr>
              <a:t>and </a:t>
            </a:r>
            <a:r>
              <a:rPr sz="2200" spc="-10" dirty="0">
                <a:solidFill>
                  <a:srgbClr val="2E2B1F"/>
                </a:solidFill>
                <a:latin typeface="Carlito"/>
                <a:cs typeface="Carlito"/>
              </a:rPr>
              <a:t>body </a:t>
            </a:r>
            <a:r>
              <a:rPr sz="2200" spc="-20" dirty="0">
                <a:solidFill>
                  <a:srgbClr val="2E2B1F"/>
                </a:solidFill>
                <a:latin typeface="Carlito"/>
                <a:cs typeface="Carlito"/>
              </a:rPr>
              <a:t>waste to</a:t>
            </a:r>
            <a:r>
              <a:rPr sz="2200" spc="165" dirty="0">
                <a:solidFill>
                  <a:srgbClr val="2E2B1F"/>
                </a:solidFill>
                <a:latin typeface="Carlito"/>
                <a:cs typeface="Carlito"/>
              </a:rPr>
              <a:t> </a:t>
            </a:r>
            <a:r>
              <a:rPr sz="2200" spc="-5" dirty="0">
                <a:solidFill>
                  <a:srgbClr val="2E2B1F"/>
                </a:solidFill>
                <a:latin typeface="Carlito"/>
                <a:cs typeface="Carlito"/>
              </a:rPr>
              <a:t>air</a:t>
            </a:r>
            <a:endParaRPr sz="2200" dirty="0">
              <a:latin typeface="Carlito"/>
              <a:cs typeface="Carlito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0" y="482930"/>
            <a:ext cx="709993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2378075" algn="l"/>
              </a:tabLst>
            </a:pPr>
            <a:r>
              <a:rPr sz="4400" spc="-100" dirty="0"/>
              <a:t>Function:	</a:t>
            </a:r>
            <a:r>
              <a:rPr sz="4400" spc="-125" dirty="0"/>
              <a:t>Waste</a:t>
            </a:r>
            <a:r>
              <a:rPr sz="4400" spc="-290" dirty="0"/>
              <a:t> </a:t>
            </a:r>
            <a:r>
              <a:rPr sz="4400" spc="-90" dirty="0"/>
              <a:t>Elimination</a:t>
            </a:r>
            <a:endParaRPr sz="44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5638800" y="3276600"/>
            <a:ext cx="3505200" cy="3581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650240" y="1548824"/>
            <a:ext cx="5650865" cy="3501390"/>
          </a:xfrm>
          <a:prstGeom prst="rect">
            <a:avLst/>
          </a:prstGeom>
        </p:spPr>
        <p:txBody>
          <a:bodyPr vert="horz" wrap="square" lIns="0" tIns="80010" rIns="0" bIns="0" rtlCol="0">
            <a:spAutoFit/>
          </a:bodyPr>
          <a:lstStyle/>
          <a:p>
            <a:pPr marL="241300" indent="-229235">
              <a:lnSpc>
                <a:spcPct val="100000"/>
              </a:lnSpc>
              <a:spcBef>
                <a:spcPts val="630"/>
              </a:spcBef>
              <a:buClr>
                <a:srgbClr val="A9A47B"/>
              </a:buClr>
              <a:buFont typeface="Arial"/>
              <a:buChar char="•"/>
              <a:tabLst>
                <a:tab pos="241300" algn="l"/>
                <a:tab pos="241935" algn="l"/>
              </a:tabLst>
            </a:pPr>
            <a:r>
              <a:rPr sz="2200" spc="-5" dirty="0">
                <a:solidFill>
                  <a:srgbClr val="2E2B1F"/>
                </a:solidFill>
                <a:latin typeface="Carlito"/>
                <a:cs typeface="Carlito"/>
              </a:rPr>
              <a:t>Barrier</a:t>
            </a:r>
            <a:r>
              <a:rPr sz="2200" spc="-20" dirty="0">
                <a:solidFill>
                  <a:srgbClr val="2E2B1F"/>
                </a:solidFill>
                <a:latin typeface="Carlito"/>
                <a:cs typeface="Carlito"/>
              </a:rPr>
              <a:t> </a:t>
            </a:r>
            <a:r>
              <a:rPr sz="2200" spc="-15" dirty="0">
                <a:solidFill>
                  <a:srgbClr val="2E2B1F"/>
                </a:solidFill>
                <a:latin typeface="Carlito"/>
                <a:cs typeface="Carlito"/>
              </a:rPr>
              <a:t>to:</a:t>
            </a:r>
            <a:endParaRPr sz="2200" dirty="0">
              <a:latin typeface="Carlito"/>
              <a:cs typeface="Carlito"/>
            </a:endParaRPr>
          </a:p>
          <a:p>
            <a:pPr marL="538480" lvl="1" indent="-229235">
              <a:lnSpc>
                <a:spcPct val="100000"/>
              </a:lnSpc>
              <a:spcBef>
                <a:spcPts val="490"/>
              </a:spcBef>
              <a:buClr>
                <a:srgbClr val="9CBDBC"/>
              </a:buClr>
              <a:buFont typeface="Arial"/>
              <a:buChar char="•"/>
              <a:tabLst>
                <a:tab pos="538480" algn="l"/>
                <a:tab pos="539115" algn="l"/>
              </a:tabLst>
            </a:pPr>
            <a:r>
              <a:rPr sz="2000" spc="-30" dirty="0">
                <a:solidFill>
                  <a:srgbClr val="2E2B1F"/>
                </a:solidFill>
                <a:latin typeface="Carlito"/>
                <a:cs typeface="Carlito"/>
              </a:rPr>
              <a:t>Trauma</a:t>
            </a:r>
            <a:endParaRPr sz="2000" dirty="0">
              <a:latin typeface="Carlito"/>
              <a:cs typeface="Carlito"/>
            </a:endParaRPr>
          </a:p>
          <a:p>
            <a:pPr marL="538480" lvl="1" indent="-229235">
              <a:lnSpc>
                <a:spcPct val="100000"/>
              </a:lnSpc>
              <a:spcBef>
                <a:spcPts val="480"/>
              </a:spcBef>
              <a:buClr>
                <a:srgbClr val="9CBDBC"/>
              </a:buClr>
              <a:buFont typeface="Arial"/>
              <a:buChar char="•"/>
              <a:tabLst>
                <a:tab pos="538480" algn="l"/>
                <a:tab pos="539115" algn="l"/>
              </a:tabLst>
            </a:pPr>
            <a:r>
              <a:rPr sz="2000" spc="-5" dirty="0">
                <a:solidFill>
                  <a:srgbClr val="2E2B1F"/>
                </a:solidFill>
                <a:latin typeface="Carlito"/>
                <a:cs typeface="Carlito"/>
              </a:rPr>
              <a:t>Bacterial</a:t>
            </a:r>
            <a:r>
              <a:rPr sz="2000" spc="15" dirty="0">
                <a:solidFill>
                  <a:srgbClr val="2E2B1F"/>
                </a:solidFill>
                <a:latin typeface="Carlito"/>
                <a:cs typeface="Carlito"/>
              </a:rPr>
              <a:t> </a:t>
            </a:r>
            <a:r>
              <a:rPr sz="2000" spc="-10" dirty="0">
                <a:solidFill>
                  <a:srgbClr val="2E2B1F"/>
                </a:solidFill>
                <a:latin typeface="Carlito"/>
                <a:cs typeface="Carlito"/>
              </a:rPr>
              <a:t>invasion</a:t>
            </a:r>
            <a:endParaRPr sz="2000" dirty="0">
              <a:latin typeface="Carlito"/>
              <a:cs typeface="Carlito"/>
            </a:endParaRPr>
          </a:p>
          <a:p>
            <a:pPr marL="538480" lvl="1" indent="-229235">
              <a:lnSpc>
                <a:spcPct val="100000"/>
              </a:lnSpc>
              <a:spcBef>
                <a:spcPts val="480"/>
              </a:spcBef>
              <a:buClr>
                <a:srgbClr val="9CBDBC"/>
              </a:buClr>
              <a:buFont typeface="Arial"/>
              <a:buChar char="•"/>
              <a:tabLst>
                <a:tab pos="538480" algn="l"/>
                <a:tab pos="539115" algn="l"/>
              </a:tabLst>
            </a:pPr>
            <a:r>
              <a:rPr sz="2000" spc="-10" dirty="0">
                <a:solidFill>
                  <a:srgbClr val="2E2B1F"/>
                </a:solidFill>
                <a:latin typeface="Carlito"/>
                <a:cs typeface="Carlito"/>
              </a:rPr>
              <a:t>Excessive </a:t>
            </a:r>
            <a:r>
              <a:rPr sz="2000" spc="-5" dirty="0">
                <a:solidFill>
                  <a:srgbClr val="2E2B1F"/>
                </a:solidFill>
                <a:latin typeface="Carlito"/>
                <a:cs typeface="Carlito"/>
              </a:rPr>
              <a:t>loss of fluids </a:t>
            </a:r>
            <a:r>
              <a:rPr sz="2000" dirty="0">
                <a:solidFill>
                  <a:srgbClr val="2E2B1F"/>
                </a:solidFill>
                <a:latin typeface="Carlito"/>
                <a:cs typeface="Carlito"/>
              </a:rPr>
              <a:t>and</a:t>
            </a:r>
            <a:r>
              <a:rPr sz="2000" spc="25" dirty="0">
                <a:solidFill>
                  <a:srgbClr val="2E2B1F"/>
                </a:solidFill>
                <a:latin typeface="Carlito"/>
                <a:cs typeface="Carlito"/>
              </a:rPr>
              <a:t> </a:t>
            </a:r>
            <a:r>
              <a:rPr sz="2000" spc="-15" dirty="0">
                <a:solidFill>
                  <a:srgbClr val="2E2B1F"/>
                </a:solidFill>
                <a:latin typeface="Carlito"/>
                <a:cs typeface="Carlito"/>
              </a:rPr>
              <a:t>protein</a:t>
            </a:r>
            <a:endParaRPr sz="2000" dirty="0">
              <a:latin typeface="Carlito"/>
              <a:cs typeface="Carlito"/>
            </a:endParaRPr>
          </a:p>
          <a:p>
            <a:pPr lvl="1">
              <a:lnSpc>
                <a:spcPct val="100000"/>
              </a:lnSpc>
              <a:spcBef>
                <a:spcPts val="5"/>
              </a:spcBef>
              <a:buClr>
                <a:srgbClr val="9CBDBC"/>
              </a:buClr>
              <a:buFont typeface="Arial"/>
              <a:buChar char="•"/>
            </a:pPr>
            <a:endParaRPr sz="2350" dirty="0">
              <a:latin typeface="Carlito"/>
              <a:cs typeface="Carlito"/>
            </a:endParaRPr>
          </a:p>
          <a:p>
            <a:pPr marL="12700" marR="120014">
              <a:lnSpc>
                <a:spcPct val="120000"/>
              </a:lnSpc>
              <a:buClr>
                <a:srgbClr val="A9A47B"/>
              </a:buClr>
              <a:buFont typeface="Arial"/>
              <a:buChar char="•"/>
              <a:tabLst>
                <a:tab pos="241300" algn="l"/>
                <a:tab pos="241935" algn="l"/>
              </a:tabLst>
            </a:pPr>
            <a:r>
              <a:rPr sz="2200" spc="-5" dirty="0">
                <a:solidFill>
                  <a:srgbClr val="2E2B1F"/>
                </a:solidFill>
                <a:latin typeface="Carlito"/>
                <a:cs typeface="Carlito"/>
              </a:rPr>
              <a:t>Also </a:t>
            </a:r>
            <a:r>
              <a:rPr sz="2200" spc="-15" dirty="0">
                <a:solidFill>
                  <a:srgbClr val="2E2B1F"/>
                </a:solidFill>
                <a:latin typeface="Carlito"/>
                <a:cs typeface="Carlito"/>
              </a:rPr>
              <a:t>protects </a:t>
            </a:r>
            <a:r>
              <a:rPr sz="2200" spc="-5" dirty="0">
                <a:solidFill>
                  <a:srgbClr val="2E2B1F"/>
                </a:solidFill>
                <a:latin typeface="Carlito"/>
                <a:cs typeface="Carlito"/>
              </a:rPr>
              <a:t>tissues and </a:t>
            </a:r>
            <a:r>
              <a:rPr sz="2200" spc="-10" dirty="0">
                <a:solidFill>
                  <a:srgbClr val="2E2B1F"/>
                </a:solidFill>
                <a:latin typeface="Carlito"/>
                <a:cs typeface="Carlito"/>
              </a:rPr>
              <a:t>underlying structures  </a:t>
            </a:r>
            <a:r>
              <a:rPr sz="2200" spc="-15" dirty="0">
                <a:solidFill>
                  <a:srgbClr val="2E2B1F"/>
                </a:solidFill>
                <a:latin typeface="Carlito"/>
                <a:cs typeface="Carlito"/>
              </a:rPr>
              <a:t>from</a:t>
            </a:r>
            <a:r>
              <a:rPr sz="2200" spc="-10" dirty="0">
                <a:solidFill>
                  <a:srgbClr val="2E2B1F"/>
                </a:solidFill>
                <a:latin typeface="Carlito"/>
                <a:cs typeface="Carlito"/>
              </a:rPr>
              <a:t> </a:t>
            </a:r>
            <a:r>
              <a:rPr sz="2200" dirty="0">
                <a:solidFill>
                  <a:srgbClr val="2E2B1F"/>
                </a:solidFill>
                <a:latin typeface="Carlito"/>
                <a:cs typeface="Carlito"/>
              </a:rPr>
              <a:t>injury</a:t>
            </a:r>
            <a:endParaRPr sz="2200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A9A47B"/>
              </a:buClr>
              <a:buFont typeface="Arial"/>
              <a:buChar char="•"/>
            </a:pPr>
            <a:endParaRPr sz="3000" dirty="0">
              <a:latin typeface="Carlito"/>
              <a:cs typeface="Carlito"/>
            </a:endParaRPr>
          </a:p>
          <a:p>
            <a:pPr marL="241300" indent="-229235">
              <a:lnSpc>
                <a:spcPct val="100000"/>
              </a:lnSpc>
              <a:buClr>
                <a:srgbClr val="A9A47B"/>
              </a:buClr>
              <a:buFont typeface="Arial"/>
              <a:buChar char="•"/>
              <a:tabLst>
                <a:tab pos="241300" algn="l"/>
                <a:tab pos="241935" algn="l"/>
              </a:tabLst>
            </a:pPr>
            <a:r>
              <a:rPr sz="2200" spc="-10" dirty="0">
                <a:solidFill>
                  <a:srgbClr val="2E2B1F"/>
                </a:solidFill>
                <a:latin typeface="Carlito"/>
                <a:cs typeface="Carlito"/>
              </a:rPr>
              <a:t>Skin </a:t>
            </a:r>
            <a:r>
              <a:rPr sz="2200" spc="-15" dirty="0">
                <a:solidFill>
                  <a:srgbClr val="2E2B1F"/>
                </a:solidFill>
                <a:latin typeface="Carlito"/>
                <a:cs typeface="Carlito"/>
              </a:rPr>
              <a:t>pigmentation protects against </a:t>
            </a:r>
            <a:r>
              <a:rPr sz="2200" spc="-5" dirty="0">
                <a:solidFill>
                  <a:srgbClr val="2E2B1F"/>
                </a:solidFill>
                <a:latin typeface="Carlito"/>
                <a:cs typeface="Carlito"/>
              </a:rPr>
              <a:t>UV</a:t>
            </a:r>
            <a:r>
              <a:rPr sz="2200" spc="100" dirty="0">
                <a:solidFill>
                  <a:srgbClr val="2E2B1F"/>
                </a:solidFill>
                <a:latin typeface="Carlito"/>
                <a:cs typeface="Carlito"/>
              </a:rPr>
              <a:t> </a:t>
            </a:r>
            <a:r>
              <a:rPr sz="2200" spc="-10" dirty="0">
                <a:solidFill>
                  <a:srgbClr val="2E2B1F"/>
                </a:solidFill>
                <a:latin typeface="Carlito"/>
                <a:cs typeface="Carlito"/>
              </a:rPr>
              <a:t>radiation</a:t>
            </a:r>
            <a:endParaRPr sz="2200" dirty="0">
              <a:latin typeface="Carlito"/>
              <a:cs typeface="Carlito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535940" y="482930"/>
            <a:ext cx="515429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2378075" algn="l"/>
              </a:tabLst>
            </a:pPr>
            <a:r>
              <a:rPr sz="4400" spc="-100" dirty="0"/>
              <a:t>Function:	</a:t>
            </a:r>
            <a:r>
              <a:rPr sz="4400" spc="-75" dirty="0"/>
              <a:t>Skin</a:t>
            </a:r>
            <a:r>
              <a:rPr sz="4400" spc="-275" dirty="0"/>
              <a:t> </a:t>
            </a:r>
            <a:r>
              <a:rPr sz="4400" spc="-85" dirty="0"/>
              <a:t>Barrier</a:t>
            </a:r>
            <a:endParaRPr sz="440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650240" y="1592325"/>
            <a:ext cx="7271384" cy="4217035"/>
          </a:xfrm>
          <a:prstGeom prst="rect">
            <a:avLst/>
          </a:prstGeom>
        </p:spPr>
        <p:txBody>
          <a:bodyPr vert="horz" wrap="square" lIns="0" tIns="49530" rIns="0" bIns="0" rtlCol="0">
            <a:spAutoFit/>
          </a:bodyPr>
          <a:lstStyle/>
          <a:p>
            <a:pPr marL="469900" marR="5080" indent="-457834">
              <a:lnSpc>
                <a:spcPts val="2380"/>
              </a:lnSpc>
              <a:spcBef>
                <a:spcPts val="390"/>
              </a:spcBef>
              <a:buClr>
                <a:srgbClr val="A9A47B"/>
              </a:buClr>
              <a:buAutoNum type="arabicPeriod"/>
              <a:tabLst>
                <a:tab pos="469900" algn="l"/>
                <a:tab pos="470534" algn="l"/>
              </a:tabLst>
            </a:pPr>
            <a:r>
              <a:rPr sz="2200" spc="-5" dirty="0">
                <a:solidFill>
                  <a:srgbClr val="2E2B1F"/>
                </a:solidFill>
                <a:latin typeface="Arial"/>
                <a:cs typeface="Arial"/>
              </a:rPr>
              <a:t>Develop a basic understanding of the characteristics of  the various layers of </a:t>
            </a:r>
            <a:r>
              <a:rPr sz="2200" dirty="0">
                <a:solidFill>
                  <a:srgbClr val="2E2B1F"/>
                </a:solidFill>
                <a:latin typeface="Arial"/>
                <a:cs typeface="Arial"/>
              </a:rPr>
              <a:t>skin </a:t>
            </a:r>
            <a:r>
              <a:rPr sz="2200" spc="-5" dirty="0">
                <a:solidFill>
                  <a:srgbClr val="2E2B1F"/>
                </a:solidFill>
                <a:latin typeface="Arial"/>
                <a:cs typeface="Arial"/>
              </a:rPr>
              <a:t>and its underlying</a:t>
            </a:r>
            <a:r>
              <a:rPr sz="2200" spc="85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200" spc="-5" dirty="0">
                <a:solidFill>
                  <a:srgbClr val="2E2B1F"/>
                </a:solidFill>
                <a:latin typeface="Arial"/>
                <a:cs typeface="Arial"/>
              </a:rPr>
              <a:t>structures</a:t>
            </a:r>
            <a:endParaRPr sz="22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A9A47B"/>
              </a:buClr>
              <a:buFont typeface="Arial"/>
              <a:buAutoNum type="arabicPeriod"/>
            </a:pPr>
            <a:endParaRPr sz="2700" dirty="0">
              <a:latin typeface="Arial"/>
              <a:cs typeface="Arial"/>
            </a:endParaRPr>
          </a:p>
          <a:p>
            <a:pPr marL="469900" indent="-457834">
              <a:lnSpc>
                <a:spcPct val="100000"/>
              </a:lnSpc>
              <a:buClr>
                <a:srgbClr val="A9A47B"/>
              </a:buClr>
              <a:buAutoNum type="arabicPeriod"/>
              <a:tabLst>
                <a:tab pos="469900" algn="l"/>
                <a:tab pos="470534" algn="l"/>
              </a:tabLst>
            </a:pPr>
            <a:r>
              <a:rPr sz="2200" spc="-5" dirty="0">
                <a:solidFill>
                  <a:srgbClr val="2E2B1F"/>
                </a:solidFill>
                <a:latin typeface="Arial"/>
                <a:cs typeface="Arial"/>
              </a:rPr>
              <a:t>Review the primary functions of</a:t>
            </a:r>
            <a:r>
              <a:rPr sz="2200" spc="35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200" dirty="0">
                <a:solidFill>
                  <a:srgbClr val="2E2B1F"/>
                </a:solidFill>
                <a:latin typeface="Arial"/>
                <a:cs typeface="Arial"/>
              </a:rPr>
              <a:t>skin</a:t>
            </a:r>
            <a:endParaRPr sz="22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lr>
                <a:srgbClr val="A9A47B"/>
              </a:buClr>
              <a:buFont typeface="Arial"/>
              <a:buAutoNum type="arabicPeriod"/>
            </a:pPr>
            <a:endParaRPr sz="3000" dirty="0">
              <a:latin typeface="Arial"/>
              <a:cs typeface="Arial"/>
            </a:endParaRPr>
          </a:p>
          <a:p>
            <a:pPr marL="469900" marR="407034" indent="-457834">
              <a:lnSpc>
                <a:spcPts val="2380"/>
              </a:lnSpc>
              <a:spcBef>
                <a:spcPts val="5"/>
              </a:spcBef>
              <a:buClr>
                <a:srgbClr val="A9A47B"/>
              </a:buClr>
              <a:buAutoNum type="arabicPeriod"/>
              <a:tabLst>
                <a:tab pos="469900" algn="l"/>
                <a:tab pos="470534" algn="l"/>
              </a:tabLst>
            </a:pPr>
            <a:r>
              <a:rPr sz="2200" spc="-5" dirty="0">
                <a:solidFill>
                  <a:srgbClr val="2E2B1F"/>
                </a:solidFill>
                <a:latin typeface="Arial"/>
                <a:cs typeface="Arial"/>
              </a:rPr>
              <a:t>Understand some of the factors that may negatively  </a:t>
            </a:r>
            <a:r>
              <a:rPr sz="2200" spc="-10" dirty="0">
                <a:solidFill>
                  <a:srgbClr val="2E2B1F"/>
                </a:solidFill>
                <a:latin typeface="Arial"/>
                <a:cs typeface="Arial"/>
              </a:rPr>
              <a:t>affect </a:t>
            </a:r>
            <a:r>
              <a:rPr sz="2200" dirty="0">
                <a:solidFill>
                  <a:srgbClr val="2E2B1F"/>
                </a:solidFill>
                <a:latin typeface="Arial"/>
                <a:cs typeface="Arial"/>
              </a:rPr>
              <a:t>skin</a:t>
            </a:r>
            <a:r>
              <a:rPr sz="2200" spc="-10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200" spc="-5" dirty="0">
                <a:solidFill>
                  <a:srgbClr val="2E2B1F"/>
                </a:solidFill>
                <a:latin typeface="Arial"/>
                <a:cs typeface="Arial"/>
              </a:rPr>
              <a:t>integrity</a:t>
            </a:r>
            <a:endParaRPr sz="22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A9A47B"/>
              </a:buClr>
              <a:buFont typeface="Arial"/>
              <a:buAutoNum type="arabicPeriod"/>
            </a:pPr>
            <a:endParaRPr sz="2700" dirty="0">
              <a:latin typeface="Arial"/>
              <a:cs typeface="Arial"/>
            </a:endParaRPr>
          </a:p>
          <a:p>
            <a:pPr marL="469900" indent="-457834">
              <a:lnSpc>
                <a:spcPct val="100000"/>
              </a:lnSpc>
              <a:buClr>
                <a:srgbClr val="A9A47B"/>
              </a:buClr>
              <a:buAutoNum type="arabicPeriod"/>
              <a:tabLst>
                <a:tab pos="469900" algn="l"/>
                <a:tab pos="470534" algn="l"/>
              </a:tabLst>
            </a:pPr>
            <a:r>
              <a:rPr sz="2200" spc="-5" dirty="0">
                <a:solidFill>
                  <a:srgbClr val="2E2B1F"/>
                </a:solidFill>
                <a:latin typeface="Arial"/>
                <a:cs typeface="Arial"/>
              </a:rPr>
              <a:t>Reflect on the effects </a:t>
            </a:r>
            <a:r>
              <a:rPr sz="2200" dirty="0">
                <a:solidFill>
                  <a:srgbClr val="2E2B1F"/>
                </a:solidFill>
                <a:latin typeface="Arial"/>
                <a:cs typeface="Arial"/>
              </a:rPr>
              <a:t>of </a:t>
            </a:r>
            <a:r>
              <a:rPr sz="2200" spc="-5" dirty="0">
                <a:solidFill>
                  <a:srgbClr val="2E2B1F"/>
                </a:solidFill>
                <a:latin typeface="Arial"/>
                <a:cs typeface="Arial"/>
              </a:rPr>
              <a:t>aging on</a:t>
            </a:r>
            <a:r>
              <a:rPr sz="2200" spc="-10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200" dirty="0">
                <a:solidFill>
                  <a:srgbClr val="2E2B1F"/>
                </a:solidFill>
                <a:latin typeface="Arial"/>
                <a:cs typeface="Arial"/>
              </a:rPr>
              <a:t>skin</a:t>
            </a:r>
            <a:endParaRPr sz="22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lr>
                <a:srgbClr val="A9A47B"/>
              </a:buClr>
              <a:buFont typeface="Arial"/>
              <a:buAutoNum type="arabicPeriod"/>
            </a:pPr>
            <a:endParaRPr sz="3000" dirty="0">
              <a:latin typeface="Arial"/>
              <a:cs typeface="Arial"/>
            </a:endParaRPr>
          </a:p>
          <a:p>
            <a:pPr marL="469900" marR="173990" indent="-457834">
              <a:lnSpc>
                <a:spcPts val="2380"/>
              </a:lnSpc>
              <a:buClr>
                <a:srgbClr val="A9A47B"/>
              </a:buClr>
              <a:buAutoNum type="arabicPeriod"/>
              <a:tabLst>
                <a:tab pos="469900" algn="l"/>
                <a:tab pos="470534" algn="l"/>
              </a:tabLst>
            </a:pPr>
            <a:r>
              <a:rPr sz="2200" spc="-5" dirty="0">
                <a:solidFill>
                  <a:srgbClr val="2E2B1F"/>
                </a:solidFill>
                <a:latin typeface="Arial"/>
                <a:cs typeface="Arial"/>
              </a:rPr>
              <a:t>Identify some preventative interventions to reducing a  persons risk of impaired skin</a:t>
            </a:r>
            <a:r>
              <a:rPr sz="2200" spc="30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200" spc="-5" dirty="0">
                <a:solidFill>
                  <a:srgbClr val="2E2B1F"/>
                </a:solidFill>
                <a:latin typeface="Arial"/>
                <a:cs typeface="Arial"/>
              </a:rPr>
              <a:t>integrity</a:t>
            </a:r>
            <a:endParaRPr sz="22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457200" y="457200"/>
            <a:ext cx="5561965" cy="7264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600" spc="-90" dirty="0"/>
              <a:t>Learning</a:t>
            </a:r>
            <a:r>
              <a:rPr sz="4600" spc="-285" dirty="0"/>
              <a:t> </a:t>
            </a:r>
            <a:r>
              <a:rPr sz="4600" spc="-110" dirty="0"/>
              <a:t>Objectives</a:t>
            </a:r>
            <a:endParaRPr sz="46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3352800" y="3000375"/>
            <a:ext cx="5791201" cy="61436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650240" y="1616710"/>
            <a:ext cx="6852284" cy="15005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1300" indent="-229235">
              <a:lnSpc>
                <a:spcPct val="100000"/>
              </a:lnSpc>
              <a:spcBef>
                <a:spcPts val="95"/>
              </a:spcBef>
              <a:buClr>
                <a:srgbClr val="A9A47B"/>
              </a:buClr>
              <a:buFont typeface="Arial"/>
              <a:buChar char="•"/>
              <a:tabLst>
                <a:tab pos="241300" algn="l"/>
                <a:tab pos="241935" algn="l"/>
              </a:tabLst>
            </a:pPr>
            <a:r>
              <a:rPr sz="2200" spc="-10" dirty="0">
                <a:solidFill>
                  <a:srgbClr val="2E2B1F"/>
                </a:solidFill>
                <a:latin typeface="Carlito"/>
                <a:cs typeface="Carlito"/>
              </a:rPr>
              <a:t>Vitamin </a:t>
            </a:r>
            <a:r>
              <a:rPr sz="2200" spc="-5" dirty="0">
                <a:solidFill>
                  <a:srgbClr val="2E2B1F"/>
                </a:solidFill>
                <a:latin typeface="Carlito"/>
                <a:cs typeface="Carlito"/>
              </a:rPr>
              <a:t>D </a:t>
            </a:r>
            <a:r>
              <a:rPr sz="2200" spc="-10" dirty="0">
                <a:solidFill>
                  <a:srgbClr val="2E2B1F"/>
                </a:solidFill>
                <a:latin typeface="Carlito"/>
                <a:cs typeface="Carlito"/>
              </a:rPr>
              <a:t>assists </a:t>
            </a:r>
            <a:r>
              <a:rPr sz="2200" spc="-5" dirty="0">
                <a:solidFill>
                  <a:srgbClr val="2E2B1F"/>
                </a:solidFill>
                <a:latin typeface="Carlito"/>
                <a:cs typeface="Carlito"/>
              </a:rPr>
              <a:t>in </a:t>
            </a:r>
            <a:r>
              <a:rPr sz="2200" spc="-10" dirty="0">
                <a:solidFill>
                  <a:srgbClr val="2E2B1F"/>
                </a:solidFill>
                <a:latin typeface="Carlito"/>
                <a:cs typeface="Carlito"/>
              </a:rPr>
              <a:t>mineralization </a:t>
            </a:r>
            <a:r>
              <a:rPr sz="2200" spc="-5" dirty="0">
                <a:solidFill>
                  <a:srgbClr val="2E2B1F"/>
                </a:solidFill>
                <a:latin typeface="Carlito"/>
                <a:cs typeface="Carlito"/>
              </a:rPr>
              <a:t>of </a:t>
            </a:r>
            <a:r>
              <a:rPr sz="2200" spc="-10" dirty="0">
                <a:solidFill>
                  <a:srgbClr val="2E2B1F"/>
                </a:solidFill>
                <a:latin typeface="Carlito"/>
                <a:cs typeface="Carlito"/>
              </a:rPr>
              <a:t>bones </a:t>
            </a:r>
            <a:r>
              <a:rPr sz="2200" spc="-5" dirty="0">
                <a:solidFill>
                  <a:srgbClr val="2E2B1F"/>
                </a:solidFill>
                <a:latin typeface="Carlito"/>
                <a:cs typeface="Carlito"/>
              </a:rPr>
              <a:t>and</a:t>
            </a:r>
            <a:r>
              <a:rPr sz="2200" spc="40" dirty="0">
                <a:solidFill>
                  <a:srgbClr val="2E2B1F"/>
                </a:solidFill>
                <a:latin typeface="Carlito"/>
                <a:cs typeface="Carlito"/>
              </a:rPr>
              <a:t> </a:t>
            </a:r>
            <a:r>
              <a:rPr sz="2200" spc="-15" dirty="0">
                <a:solidFill>
                  <a:srgbClr val="2E2B1F"/>
                </a:solidFill>
                <a:latin typeface="Carlito"/>
                <a:cs typeface="Carlito"/>
              </a:rPr>
              <a:t>teeth</a:t>
            </a:r>
            <a:endParaRPr sz="2200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A9A47B"/>
              </a:buClr>
              <a:buFont typeface="Arial"/>
              <a:buChar char="•"/>
            </a:pPr>
            <a:endParaRPr sz="3000" dirty="0">
              <a:latin typeface="Carlito"/>
              <a:cs typeface="Carlito"/>
            </a:endParaRPr>
          </a:p>
          <a:p>
            <a:pPr marL="241300" marR="5080" indent="-229235">
              <a:lnSpc>
                <a:spcPct val="100000"/>
              </a:lnSpc>
              <a:buClr>
                <a:srgbClr val="A9A47B"/>
              </a:buClr>
              <a:buFont typeface="Arial"/>
              <a:buChar char="•"/>
              <a:tabLst>
                <a:tab pos="241300" algn="l"/>
                <a:tab pos="241935" algn="l"/>
              </a:tabLst>
            </a:pPr>
            <a:r>
              <a:rPr sz="2200" spc="-10" dirty="0">
                <a:solidFill>
                  <a:srgbClr val="2E2B1F"/>
                </a:solidFill>
                <a:latin typeface="Carlito"/>
                <a:cs typeface="Carlito"/>
              </a:rPr>
              <a:t>Vitamin </a:t>
            </a:r>
            <a:r>
              <a:rPr sz="2200" spc="-5" dirty="0">
                <a:solidFill>
                  <a:srgbClr val="2E2B1F"/>
                </a:solidFill>
                <a:latin typeface="Carlito"/>
                <a:cs typeface="Carlito"/>
              </a:rPr>
              <a:t>D </a:t>
            </a:r>
            <a:r>
              <a:rPr sz="2200" spc="-10" dirty="0">
                <a:solidFill>
                  <a:srgbClr val="2E2B1F"/>
                </a:solidFill>
                <a:latin typeface="Carlito"/>
                <a:cs typeface="Carlito"/>
              </a:rPr>
              <a:t>that </a:t>
            </a:r>
            <a:r>
              <a:rPr sz="2200" spc="-5" dirty="0">
                <a:solidFill>
                  <a:srgbClr val="2E2B1F"/>
                </a:solidFill>
                <a:latin typeface="Carlito"/>
                <a:cs typeface="Carlito"/>
              </a:rPr>
              <a:t>is </a:t>
            </a:r>
            <a:r>
              <a:rPr sz="2200" spc="-15" dirty="0">
                <a:solidFill>
                  <a:srgbClr val="2E2B1F"/>
                </a:solidFill>
                <a:latin typeface="Carlito"/>
                <a:cs typeface="Carlito"/>
              </a:rPr>
              <a:t>synthesized </a:t>
            </a:r>
            <a:r>
              <a:rPr sz="2200" spc="-5" dirty="0">
                <a:solidFill>
                  <a:srgbClr val="2E2B1F"/>
                </a:solidFill>
                <a:latin typeface="Carlito"/>
                <a:cs typeface="Carlito"/>
              </a:rPr>
              <a:t>in </a:t>
            </a:r>
            <a:r>
              <a:rPr sz="2200" spc="-10" dirty="0">
                <a:solidFill>
                  <a:srgbClr val="2E2B1F"/>
                </a:solidFill>
                <a:latin typeface="Carlito"/>
                <a:cs typeface="Carlito"/>
              </a:rPr>
              <a:t>skin </a:t>
            </a:r>
            <a:r>
              <a:rPr sz="2200" spc="-5" dirty="0">
                <a:solidFill>
                  <a:srgbClr val="2E2B1F"/>
                </a:solidFill>
                <a:latin typeface="Carlito"/>
                <a:cs typeface="Carlito"/>
              </a:rPr>
              <a:t>is </a:t>
            </a:r>
            <a:r>
              <a:rPr sz="2200" spc="-20" dirty="0">
                <a:solidFill>
                  <a:srgbClr val="2E2B1F"/>
                </a:solidFill>
                <a:latin typeface="Carlito"/>
                <a:cs typeface="Carlito"/>
              </a:rPr>
              <a:t>transferred </a:t>
            </a:r>
            <a:r>
              <a:rPr sz="2200" spc="-15" dirty="0">
                <a:solidFill>
                  <a:srgbClr val="2E2B1F"/>
                </a:solidFill>
                <a:latin typeface="Carlito"/>
                <a:cs typeface="Carlito"/>
              </a:rPr>
              <a:t>to </a:t>
            </a:r>
            <a:r>
              <a:rPr sz="2200" spc="-5" dirty="0">
                <a:solidFill>
                  <a:srgbClr val="2E2B1F"/>
                </a:solidFill>
                <a:latin typeface="Carlito"/>
                <a:cs typeface="Carlito"/>
              </a:rPr>
              <a:t>other  </a:t>
            </a:r>
            <a:r>
              <a:rPr sz="2200" spc="-10" dirty="0">
                <a:solidFill>
                  <a:srgbClr val="2E2B1F"/>
                </a:solidFill>
                <a:latin typeface="Carlito"/>
                <a:cs typeface="Carlito"/>
              </a:rPr>
              <a:t>parts </a:t>
            </a:r>
            <a:r>
              <a:rPr sz="2200" dirty="0">
                <a:solidFill>
                  <a:srgbClr val="2E2B1F"/>
                </a:solidFill>
                <a:latin typeface="Carlito"/>
                <a:cs typeface="Carlito"/>
              </a:rPr>
              <a:t>of</a:t>
            </a:r>
            <a:r>
              <a:rPr sz="2200" spc="5" dirty="0">
                <a:solidFill>
                  <a:srgbClr val="2E2B1F"/>
                </a:solidFill>
                <a:latin typeface="Carlito"/>
                <a:cs typeface="Carlito"/>
              </a:rPr>
              <a:t> </a:t>
            </a:r>
            <a:r>
              <a:rPr sz="2200" spc="-10" dirty="0">
                <a:solidFill>
                  <a:srgbClr val="2E2B1F"/>
                </a:solidFill>
                <a:latin typeface="Carlito"/>
                <a:cs typeface="Carlito"/>
              </a:rPr>
              <a:t>body</a:t>
            </a:r>
            <a:endParaRPr sz="2200" dirty="0">
              <a:latin typeface="Carlito"/>
              <a:cs typeface="Carlito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535940" y="514934"/>
            <a:ext cx="626999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149475" algn="l"/>
              </a:tabLst>
            </a:pPr>
            <a:r>
              <a:rPr sz="4000" spc="-95" dirty="0"/>
              <a:t>Function:	</a:t>
            </a:r>
            <a:r>
              <a:rPr sz="4000" spc="-90" dirty="0"/>
              <a:t>Vitamin </a:t>
            </a:r>
            <a:r>
              <a:rPr sz="4000" spc="-5" dirty="0"/>
              <a:t>D</a:t>
            </a:r>
            <a:r>
              <a:rPr sz="4000" spc="-380" dirty="0"/>
              <a:t> </a:t>
            </a:r>
            <a:r>
              <a:rPr sz="4000" spc="-100" dirty="0"/>
              <a:t>Synthesis</a:t>
            </a:r>
            <a:endParaRPr sz="400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4343400" y="1524000"/>
            <a:ext cx="4800600" cy="46291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228600" y="1845386"/>
            <a:ext cx="2667000" cy="358012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1300" indent="-229235">
              <a:lnSpc>
                <a:spcPct val="100000"/>
              </a:lnSpc>
              <a:spcBef>
                <a:spcPts val="95"/>
              </a:spcBef>
              <a:buClr>
                <a:srgbClr val="A9A47B"/>
              </a:buClr>
              <a:buFont typeface="Arial"/>
              <a:buChar char="•"/>
              <a:tabLst>
                <a:tab pos="241300" algn="l"/>
                <a:tab pos="241935" algn="l"/>
              </a:tabLst>
            </a:pPr>
            <a:r>
              <a:rPr sz="2200" dirty="0">
                <a:solidFill>
                  <a:srgbClr val="2E2B1F"/>
                </a:solidFill>
                <a:latin typeface="Carlito"/>
                <a:cs typeface="Carlito"/>
              </a:rPr>
              <a:t>Dryness</a:t>
            </a:r>
            <a:endParaRPr sz="2200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A9A47B"/>
              </a:buClr>
              <a:buFont typeface="Arial"/>
              <a:buChar char="•"/>
            </a:pPr>
            <a:endParaRPr sz="3000" dirty="0">
              <a:latin typeface="Carlito"/>
              <a:cs typeface="Carlito"/>
            </a:endParaRPr>
          </a:p>
          <a:p>
            <a:pPr marL="241300" indent="-229235">
              <a:lnSpc>
                <a:spcPct val="100000"/>
              </a:lnSpc>
              <a:buClr>
                <a:srgbClr val="A9A47B"/>
              </a:buClr>
              <a:buFont typeface="Arial"/>
              <a:buChar char="•"/>
              <a:tabLst>
                <a:tab pos="241300" algn="l"/>
                <a:tab pos="241935" algn="l"/>
              </a:tabLst>
            </a:pPr>
            <a:r>
              <a:rPr sz="2200" spc="-15" dirty="0">
                <a:solidFill>
                  <a:srgbClr val="2E2B1F"/>
                </a:solidFill>
                <a:latin typeface="Carlito"/>
                <a:cs typeface="Carlito"/>
              </a:rPr>
              <a:t>Age</a:t>
            </a:r>
            <a:endParaRPr sz="2200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A9A47B"/>
              </a:buClr>
              <a:buFont typeface="Arial"/>
              <a:buChar char="•"/>
            </a:pPr>
            <a:endParaRPr sz="3000" dirty="0">
              <a:latin typeface="Carlito"/>
              <a:cs typeface="Carlito"/>
            </a:endParaRPr>
          </a:p>
          <a:p>
            <a:pPr marL="241300" indent="-229235">
              <a:lnSpc>
                <a:spcPct val="100000"/>
              </a:lnSpc>
              <a:buClr>
                <a:srgbClr val="A9A47B"/>
              </a:buClr>
              <a:buFont typeface="Arial"/>
              <a:buChar char="•"/>
              <a:tabLst>
                <a:tab pos="241300" algn="l"/>
                <a:tab pos="241935" algn="l"/>
              </a:tabLst>
            </a:pPr>
            <a:r>
              <a:rPr sz="2200" spc="-5" dirty="0">
                <a:solidFill>
                  <a:srgbClr val="2E2B1F"/>
                </a:solidFill>
                <a:latin typeface="Carlito"/>
                <a:cs typeface="Carlito"/>
              </a:rPr>
              <a:t>Nutrition</a:t>
            </a:r>
            <a:endParaRPr sz="2200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A9A47B"/>
              </a:buClr>
              <a:buFont typeface="Arial"/>
              <a:buChar char="•"/>
            </a:pPr>
            <a:endParaRPr sz="3000" dirty="0">
              <a:latin typeface="Carlito"/>
              <a:cs typeface="Carlito"/>
            </a:endParaRPr>
          </a:p>
          <a:p>
            <a:pPr marL="241300" indent="-229235">
              <a:lnSpc>
                <a:spcPct val="100000"/>
              </a:lnSpc>
              <a:buClr>
                <a:srgbClr val="A9A47B"/>
              </a:buClr>
              <a:buFont typeface="Arial"/>
              <a:buChar char="•"/>
              <a:tabLst>
                <a:tab pos="241300" algn="l"/>
                <a:tab pos="241935" algn="l"/>
              </a:tabLst>
            </a:pPr>
            <a:r>
              <a:rPr sz="2200" spc="-15" dirty="0">
                <a:solidFill>
                  <a:srgbClr val="2E2B1F"/>
                </a:solidFill>
                <a:latin typeface="Carlito"/>
                <a:cs typeface="Carlito"/>
              </a:rPr>
              <a:t>Hydration</a:t>
            </a:r>
            <a:endParaRPr sz="2200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A9A47B"/>
              </a:buClr>
              <a:buFont typeface="Arial"/>
              <a:buChar char="•"/>
            </a:pPr>
            <a:endParaRPr sz="3000" dirty="0">
              <a:latin typeface="Carlito"/>
              <a:cs typeface="Carlito"/>
            </a:endParaRPr>
          </a:p>
          <a:p>
            <a:pPr marL="241300" indent="-229235">
              <a:lnSpc>
                <a:spcPct val="100000"/>
              </a:lnSpc>
              <a:buClr>
                <a:srgbClr val="A9A47B"/>
              </a:buClr>
              <a:buFont typeface="Arial"/>
              <a:buChar char="•"/>
              <a:tabLst>
                <a:tab pos="241300" algn="l"/>
                <a:tab pos="241935" algn="l"/>
              </a:tabLst>
            </a:pPr>
            <a:r>
              <a:rPr sz="2200" spc="-15" dirty="0">
                <a:solidFill>
                  <a:srgbClr val="2E2B1F"/>
                </a:solidFill>
                <a:latin typeface="Carlito"/>
                <a:cs typeface="Carlito"/>
              </a:rPr>
              <a:t>Environment</a:t>
            </a:r>
            <a:endParaRPr sz="2200" dirty="0">
              <a:latin typeface="Carlito"/>
              <a:cs typeface="Carlito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14279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4600" spc="-114" dirty="0"/>
              <a:t>Factors </a:t>
            </a:r>
            <a:r>
              <a:rPr sz="4600" spc="-80" dirty="0"/>
              <a:t>That </a:t>
            </a:r>
            <a:r>
              <a:rPr sz="4600" spc="-95" dirty="0"/>
              <a:t>May</a:t>
            </a:r>
            <a:r>
              <a:rPr sz="4600" spc="-515" dirty="0"/>
              <a:t> </a:t>
            </a:r>
            <a:r>
              <a:rPr sz="4600" spc="-85" dirty="0"/>
              <a:t>Impair  </a:t>
            </a:r>
            <a:r>
              <a:rPr sz="4600" spc="-80" dirty="0"/>
              <a:t>Skin</a:t>
            </a:r>
            <a:r>
              <a:rPr sz="4600" spc="-210" dirty="0"/>
              <a:t> </a:t>
            </a:r>
            <a:r>
              <a:rPr sz="4600" spc="-95" dirty="0"/>
              <a:t>Integrity</a:t>
            </a:r>
            <a:endParaRPr sz="46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3" name="object 3"/>
            <p:cNvSpPr/>
            <p:nvPr/>
          </p:nvSpPr>
          <p:spPr>
            <a:xfrm>
              <a:off x="0" y="0"/>
              <a:ext cx="9144000" cy="6857997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8458200" y="0"/>
              <a:ext cx="685800" cy="6858000"/>
            </a:xfrm>
            <a:custGeom>
              <a:avLst/>
              <a:gdLst/>
              <a:ahLst/>
              <a:cxnLst/>
              <a:rect l="l" t="t" r="r" b="b"/>
              <a:pathLst>
                <a:path w="685800" h="6858000">
                  <a:moveTo>
                    <a:pt x="685800" y="6172200"/>
                  </a:moveTo>
                  <a:lnTo>
                    <a:pt x="0" y="6172200"/>
                  </a:lnTo>
                  <a:lnTo>
                    <a:pt x="0" y="6858000"/>
                  </a:lnTo>
                  <a:lnTo>
                    <a:pt x="685800" y="6858000"/>
                  </a:lnTo>
                  <a:lnTo>
                    <a:pt x="685800" y="6172200"/>
                  </a:lnTo>
                  <a:close/>
                </a:path>
                <a:path w="685800" h="6858000">
                  <a:moveTo>
                    <a:pt x="685800" y="0"/>
                  </a:moveTo>
                  <a:lnTo>
                    <a:pt x="0" y="0"/>
                  </a:lnTo>
                  <a:lnTo>
                    <a:pt x="0" y="5486400"/>
                  </a:lnTo>
                  <a:lnTo>
                    <a:pt x="685800" y="5486400"/>
                  </a:lnTo>
                  <a:lnTo>
                    <a:pt x="685800" y="0"/>
                  </a:lnTo>
                  <a:close/>
                </a:path>
              </a:pathLst>
            </a:custGeom>
            <a:solidFill>
              <a:srgbClr val="675E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8458200" y="5486399"/>
              <a:ext cx="685800" cy="685800"/>
            </a:xfrm>
            <a:custGeom>
              <a:avLst/>
              <a:gdLst/>
              <a:ahLst/>
              <a:cxnLst/>
              <a:rect l="l" t="t" r="r" b="b"/>
              <a:pathLst>
                <a:path w="685800" h="685800">
                  <a:moveTo>
                    <a:pt x="685800" y="0"/>
                  </a:moveTo>
                  <a:lnTo>
                    <a:pt x="0" y="0"/>
                  </a:lnTo>
                  <a:lnTo>
                    <a:pt x="0" y="685800"/>
                  </a:lnTo>
                  <a:lnTo>
                    <a:pt x="685800" y="685800"/>
                  </a:lnTo>
                  <a:lnTo>
                    <a:pt x="685800" y="0"/>
                  </a:lnTo>
                  <a:close/>
                </a:path>
              </a:pathLst>
            </a:custGeom>
            <a:solidFill>
              <a:srgbClr val="A9A47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/>
          <p:nvPr/>
        </p:nvSpPr>
        <p:spPr>
          <a:xfrm>
            <a:off x="5029200" y="4351337"/>
            <a:ext cx="4114800" cy="258286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802944" y="1540510"/>
            <a:ext cx="6557645" cy="22644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95"/>
              </a:spcBef>
              <a:buClr>
                <a:srgbClr val="A9A47B"/>
              </a:buClr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sz="2200" spc="-5" dirty="0">
                <a:solidFill>
                  <a:srgbClr val="2E2B1F"/>
                </a:solidFill>
                <a:latin typeface="Carlito"/>
                <a:cs typeface="Carlito"/>
              </a:rPr>
              <a:t>Biological </a:t>
            </a:r>
            <a:r>
              <a:rPr sz="2200" spc="-15" dirty="0">
                <a:solidFill>
                  <a:srgbClr val="2E2B1F"/>
                </a:solidFill>
                <a:latin typeface="Carlito"/>
                <a:cs typeface="Carlito"/>
              </a:rPr>
              <a:t>age </a:t>
            </a:r>
            <a:r>
              <a:rPr sz="2200" spc="-5" dirty="0">
                <a:solidFill>
                  <a:srgbClr val="2E2B1F"/>
                </a:solidFill>
                <a:latin typeface="Carlito"/>
                <a:cs typeface="Carlito"/>
              </a:rPr>
              <a:t>does not </a:t>
            </a:r>
            <a:r>
              <a:rPr sz="2200" spc="-15" dirty="0">
                <a:solidFill>
                  <a:srgbClr val="2E2B1F"/>
                </a:solidFill>
                <a:latin typeface="Carlito"/>
                <a:cs typeface="Carlito"/>
              </a:rPr>
              <a:t>correlate </a:t>
            </a:r>
            <a:r>
              <a:rPr sz="2200" spc="-5" dirty="0">
                <a:solidFill>
                  <a:srgbClr val="2E2B1F"/>
                </a:solidFill>
                <a:latin typeface="Carlito"/>
                <a:cs typeface="Carlito"/>
              </a:rPr>
              <a:t>with </a:t>
            </a:r>
            <a:r>
              <a:rPr sz="2200" spc="-10" dirty="0">
                <a:solidFill>
                  <a:srgbClr val="2E2B1F"/>
                </a:solidFill>
                <a:latin typeface="Carlito"/>
                <a:cs typeface="Carlito"/>
              </a:rPr>
              <a:t>chronological</a:t>
            </a:r>
            <a:r>
              <a:rPr sz="2200" spc="100" dirty="0">
                <a:solidFill>
                  <a:srgbClr val="2E2B1F"/>
                </a:solidFill>
                <a:latin typeface="Carlito"/>
                <a:cs typeface="Carlito"/>
              </a:rPr>
              <a:t> </a:t>
            </a:r>
            <a:r>
              <a:rPr sz="2200" spc="-10" dirty="0">
                <a:solidFill>
                  <a:srgbClr val="2E2B1F"/>
                </a:solidFill>
                <a:latin typeface="Carlito"/>
                <a:cs typeface="Carlito"/>
              </a:rPr>
              <a:t>age</a:t>
            </a:r>
            <a:endParaRPr sz="2200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A9A47B"/>
              </a:buClr>
              <a:buFont typeface="Arial"/>
              <a:buChar char="•"/>
            </a:pPr>
            <a:endParaRPr sz="3000" dirty="0">
              <a:latin typeface="Carlito"/>
              <a:cs typeface="Carlito"/>
            </a:endParaRPr>
          </a:p>
          <a:p>
            <a:pPr marL="241300" indent="-228600">
              <a:lnSpc>
                <a:spcPct val="100000"/>
              </a:lnSpc>
              <a:buClr>
                <a:srgbClr val="A9A47B"/>
              </a:buClr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sz="2200" spc="-10" dirty="0">
                <a:solidFill>
                  <a:srgbClr val="2E2B1F"/>
                </a:solidFill>
                <a:latin typeface="Carlito"/>
                <a:cs typeface="Carlito"/>
              </a:rPr>
              <a:t>The </a:t>
            </a:r>
            <a:r>
              <a:rPr sz="2200" spc="-30" dirty="0">
                <a:solidFill>
                  <a:srgbClr val="2E2B1F"/>
                </a:solidFill>
                <a:latin typeface="Carlito"/>
                <a:cs typeface="Carlito"/>
              </a:rPr>
              <a:t>rate </a:t>
            </a:r>
            <a:r>
              <a:rPr sz="2200" spc="-15" dirty="0">
                <a:solidFill>
                  <a:srgbClr val="2E2B1F"/>
                </a:solidFill>
                <a:latin typeface="Carlito"/>
                <a:cs typeface="Carlito"/>
              </a:rPr>
              <a:t>at </a:t>
            </a:r>
            <a:r>
              <a:rPr sz="2200" spc="-5" dirty="0">
                <a:solidFill>
                  <a:srgbClr val="2E2B1F"/>
                </a:solidFill>
                <a:latin typeface="Carlito"/>
                <a:cs typeface="Carlito"/>
              </a:rPr>
              <a:t>which </a:t>
            </a:r>
            <a:r>
              <a:rPr sz="2200" spc="-15" dirty="0">
                <a:solidFill>
                  <a:srgbClr val="2E2B1F"/>
                </a:solidFill>
                <a:latin typeface="Carlito"/>
                <a:cs typeface="Carlito"/>
              </a:rPr>
              <a:t>we </a:t>
            </a:r>
            <a:r>
              <a:rPr sz="2200" spc="-10" dirty="0">
                <a:solidFill>
                  <a:srgbClr val="2E2B1F"/>
                </a:solidFill>
                <a:latin typeface="Carlito"/>
                <a:cs typeface="Carlito"/>
              </a:rPr>
              <a:t>age </a:t>
            </a:r>
            <a:r>
              <a:rPr sz="2200" spc="-5" dirty="0">
                <a:solidFill>
                  <a:srgbClr val="2E2B1F"/>
                </a:solidFill>
                <a:latin typeface="Carlito"/>
                <a:cs typeface="Carlito"/>
              </a:rPr>
              <a:t>is </a:t>
            </a:r>
            <a:r>
              <a:rPr sz="2200" spc="-10" dirty="0">
                <a:solidFill>
                  <a:srgbClr val="2E2B1F"/>
                </a:solidFill>
                <a:latin typeface="Carlito"/>
                <a:cs typeface="Carlito"/>
              </a:rPr>
              <a:t>dependent</a:t>
            </a:r>
            <a:r>
              <a:rPr sz="2200" spc="145" dirty="0">
                <a:solidFill>
                  <a:srgbClr val="2E2B1F"/>
                </a:solidFill>
                <a:latin typeface="Carlito"/>
                <a:cs typeface="Carlito"/>
              </a:rPr>
              <a:t> </a:t>
            </a:r>
            <a:r>
              <a:rPr sz="2200" spc="-5" dirty="0">
                <a:solidFill>
                  <a:srgbClr val="2E2B1F"/>
                </a:solidFill>
                <a:latin typeface="Carlito"/>
                <a:cs typeface="Carlito"/>
              </a:rPr>
              <a:t>on:</a:t>
            </a:r>
            <a:endParaRPr sz="2200" dirty="0">
              <a:latin typeface="Carlito"/>
              <a:cs typeface="Carlito"/>
            </a:endParaRPr>
          </a:p>
          <a:p>
            <a:pPr marL="537845" lvl="1" indent="-229235">
              <a:lnSpc>
                <a:spcPct val="100000"/>
              </a:lnSpc>
              <a:spcBef>
                <a:spcPts val="490"/>
              </a:spcBef>
              <a:buClr>
                <a:srgbClr val="9CBDBC"/>
              </a:buClr>
              <a:buFont typeface="Arial"/>
              <a:buChar char="•"/>
              <a:tabLst>
                <a:tab pos="537845" algn="l"/>
                <a:tab pos="538480" algn="l"/>
              </a:tabLst>
            </a:pPr>
            <a:r>
              <a:rPr sz="2000" dirty="0">
                <a:solidFill>
                  <a:srgbClr val="2E2B1F"/>
                </a:solidFill>
                <a:latin typeface="Carlito"/>
                <a:cs typeface="Carlito"/>
              </a:rPr>
              <a:t>Our</a:t>
            </a:r>
            <a:r>
              <a:rPr sz="2000" spc="-15" dirty="0">
                <a:solidFill>
                  <a:srgbClr val="2E2B1F"/>
                </a:solidFill>
                <a:latin typeface="Carlito"/>
                <a:cs typeface="Carlito"/>
              </a:rPr>
              <a:t> </a:t>
            </a:r>
            <a:r>
              <a:rPr sz="2000" dirty="0">
                <a:solidFill>
                  <a:srgbClr val="2E2B1F"/>
                </a:solidFill>
                <a:latin typeface="Carlito"/>
                <a:cs typeface="Carlito"/>
              </a:rPr>
              <a:t>genes</a:t>
            </a:r>
            <a:endParaRPr sz="2000" dirty="0">
              <a:latin typeface="Carlito"/>
              <a:cs typeface="Carlito"/>
            </a:endParaRPr>
          </a:p>
          <a:p>
            <a:pPr marL="537845" lvl="1" indent="-229235">
              <a:lnSpc>
                <a:spcPct val="100000"/>
              </a:lnSpc>
              <a:spcBef>
                <a:spcPts val="480"/>
              </a:spcBef>
              <a:buClr>
                <a:srgbClr val="9CBDBC"/>
              </a:buClr>
              <a:buFont typeface="Arial"/>
              <a:buChar char="•"/>
              <a:tabLst>
                <a:tab pos="537845" algn="l"/>
                <a:tab pos="538480" algn="l"/>
              </a:tabLst>
            </a:pPr>
            <a:r>
              <a:rPr sz="2000" dirty="0">
                <a:solidFill>
                  <a:srgbClr val="2E2B1F"/>
                </a:solidFill>
                <a:latin typeface="Carlito"/>
                <a:cs typeface="Carlito"/>
              </a:rPr>
              <a:t>Our</a:t>
            </a:r>
            <a:r>
              <a:rPr sz="2000" spc="-15" dirty="0">
                <a:solidFill>
                  <a:srgbClr val="2E2B1F"/>
                </a:solidFill>
                <a:latin typeface="Carlito"/>
                <a:cs typeface="Carlito"/>
              </a:rPr>
              <a:t> </a:t>
            </a:r>
            <a:r>
              <a:rPr sz="2000" spc="-10" dirty="0">
                <a:solidFill>
                  <a:srgbClr val="2E2B1F"/>
                </a:solidFill>
                <a:latin typeface="Carlito"/>
                <a:cs typeface="Carlito"/>
              </a:rPr>
              <a:t>environment</a:t>
            </a:r>
            <a:endParaRPr sz="2000" dirty="0">
              <a:latin typeface="Carlito"/>
              <a:cs typeface="Carlito"/>
            </a:endParaRPr>
          </a:p>
          <a:p>
            <a:pPr marL="537845" lvl="1" indent="-229235">
              <a:lnSpc>
                <a:spcPct val="100000"/>
              </a:lnSpc>
              <a:spcBef>
                <a:spcPts val="480"/>
              </a:spcBef>
              <a:buClr>
                <a:srgbClr val="9CBDBC"/>
              </a:buClr>
              <a:buFont typeface="Arial"/>
              <a:buChar char="•"/>
              <a:tabLst>
                <a:tab pos="537845" algn="l"/>
                <a:tab pos="538480" algn="l"/>
              </a:tabLst>
            </a:pPr>
            <a:r>
              <a:rPr sz="2000" spc="-5" dirty="0">
                <a:solidFill>
                  <a:srgbClr val="2E2B1F"/>
                </a:solidFill>
                <a:latin typeface="Carlito"/>
                <a:cs typeface="Carlito"/>
              </a:rPr>
              <a:t>How </a:t>
            </a:r>
            <a:r>
              <a:rPr sz="2000" spc="-10" dirty="0">
                <a:solidFill>
                  <a:srgbClr val="2E2B1F"/>
                </a:solidFill>
                <a:latin typeface="Carlito"/>
                <a:cs typeface="Carlito"/>
              </a:rPr>
              <a:t>we </a:t>
            </a:r>
            <a:r>
              <a:rPr sz="2000" dirty="0">
                <a:solidFill>
                  <a:srgbClr val="2E2B1F"/>
                </a:solidFill>
                <a:latin typeface="Carlito"/>
                <a:cs typeface="Carlito"/>
              </a:rPr>
              <a:t>look </a:t>
            </a:r>
            <a:r>
              <a:rPr sz="2000" spc="-10" dirty="0">
                <a:solidFill>
                  <a:srgbClr val="2E2B1F"/>
                </a:solidFill>
                <a:latin typeface="Carlito"/>
                <a:cs typeface="Carlito"/>
              </a:rPr>
              <a:t>after </a:t>
            </a:r>
            <a:r>
              <a:rPr sz="2000" dirty="0">
                <a:solidFill>
                  <a:srgbClr val="2E2B1F"/>
                </a:solidFill>
                <a:latin typeface="Carlito"/>
                <a:cs typeface="Carlito"/>
              </a:rPr>
              <a:t>our</a:t>
            </a:r>
            <a:r>
              <a:rPr sz="2000" spc="-10" dirty="0">
                <a:solidFill>
                  <a:srgbClr val="2E2B1F"/>
                </a:solidFill>
                <a:latin typeface="Carlito"/>
                <a:cs typeface="Carlito"/>
              </a:rPr>
              <a:t> </a:t>
            </a:r>
            <a:r>
              <a:rPr sz="2000" dirty="0">
                <a:solidFill>
                  <a:srgbClr val="2E2B1F"/>
                </a:solidFill>
                <a:latin typeface="Carlito"/>
                <a:cs typeface="Carlito"/>
              </a:rPr>
              <a:t>bodies</a:t>
            </a:r>
            <a:endParaRPr sz="2000" dirty="0">
              <a:latin typeface="Carlito"/>
              <a:cs typeface="Carlito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title"/>
          </p:nvPr>
        </p:nvSpPr>
        <p:spPr>
          <a:xfrm>
            <a:off x="612140" y="421589"/>
            <a:ext cx="5788660" cy="7264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600" spc="-75" dirty="0"/>
              <a:t>The </a:t>
            </a:r>
            <a:r>
              <a:rPr sz="4600" spc="-80" dirty="0"/>
              <a:t>Aging</a:t>
            </a:r>
            <a:r>
              <a:rPr sz="4600" spc="-380" dirty="0"/>
              <a:t> </a:t>
            </a:r>
            <a:r>
              <a:rPr sz="4600" spc="-100" dirty="0"/>
              <a:t>Process</a:t>
            </a:r>
            <a:endParaRPr sz="46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4267200" y="3810000"/>
            <a:ext cx="4876800" cy="4648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574040" y="1244242"/>
            <a:ext cx="7122160" cy="2707536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625"/>
              </a:spcBef>
              <a:buClr>
                <a:srgbClr val="A9A47B"/>
              </a:buClr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sz="2200" spc="-5" dirty="0">
                <a:solidFill>
                  <a:srgbClr val="2E2B1F"/>
                </a:solidFill>
                <a:latin typeface="Carlito"/>
                <a:cs typeface="Carlito"/>
              </a:rPr>
              <a:t>20% </a:t>
            </a:r>
            <a:r>
              <a:rPr sz="2200" spc="-10" dirty="0">
                <a:solidFill>
                  <a:srgbClr val="2E2B1F"/>
                </a:solidFill>
                <a:latin typeface="Carlito"/>
                <a:cs typeface="Carlito"/>
              </a:rPr>
              <a:t>decrease </a:t>
            </a:r>
            <a:r>
              <a:rPr sz="2200" spc="-5" dirty="0">
                <a:solidFill>
                  <a:srgbClr val="2E2B1F"/>
                </a:solidFill>
                <a:latin typeface="Carlito"/>
                <a:cs typeface="Carlito"/>
              </a:rPr>
              <a:t>in </a:t>
            </a:r>
            <a:r>
              <a:rPr sz="2200" spc="-10" dirty="0">
                <a:solidFill>
                  <a:srgbClr val="2E2B1F"/>
                </a:solidFill>
                <a:latin typeface="Carlito"/>
                <a:cs typeface="Carlito"/>
              </a:rPr>
              <a:t>dermal </a:t>
            </a:r>
            <a:r>
              <a:rPr sz="2200" spc="-5" dirty="0">
                <a:solidFill>
                  <a:srgbClr val="2E2B1F"/>
                </a:solidFill>
                <a:latin typeface="Carlito"/>
                <a:cs typeface="Carlito"/>
              </a:rPr>
              <a:t>thickness leads </a:t>
            </a:r>
            <a:r>
              <a:rPr sz="2200" spc="-20" dirty="0">
                <a:solidFill>
                  <a:srgbClr val="2E2B1F"/>
                </a:solidFill>
                <a:latin typeface="Carlito"/>
                <a:cs typeface="Carlito"/>
              </a:rPr>
              <a:t>to </a:t>
            </a:r>
            <a:r>
              <a:rPr sz="2200" spc="-5" dirty="0">
                <a:solidFill>
                  <a:srgbClr val="2E2B1F"/>
                </a:solidFill>
                <a:latin typeface="Carlito"/>
                <a:cs typeface="Carlito"/>
              </a:rPr>
              <a:t>thinning</a:t>
            </a:r>
            <a:r>
              <a:rPr sz="2200" spc="80" dirty="0">
                <a:solidFill>
                  <a:srgbClr val="2E2B1F"/>
                </a:solidFill>
                <a:latin typeface="Carlito"/>
                <a:cs typeface="Carlito"/>
              </a:rPr>
              <a:t> </a:t>
            </a:r>
            <a:r>
              <a:rPr sz="2200" spc="-5" dirty="0" smtClean="0">
                <a:solidFill>
                  <a:srgbClr val="2E2B1F"/>
                </a:solidFill>
                <a:latin typeface="Carlito"/>
                <a:cs typeface="Carlito"/>
              </a:rPr>
              <a:t>of</a:t>
            </a:r>
            <a:r>
              <a:rPr lang="en-US" sz="2200" dirty="0" smtClean="0">
                <a:latin typeface="Carlito"/>
                <a:cs typeface="Carlito"/>
              </a:rPr>
              <a:t> </a:t>
            </a:r>
            <a:r>
              <a:rPr sz="2200" spc="-5" dirty="0" smtClean="0">
                <a:solidFill>
                  <a:srgbClr val="2E2B1F"/>
                </a:solidFill>
                <a:latin typeface="Carlito"/>
                <a:cs typeface="Carlito"/>
              </a:rPr>
              <a:t>the</a:t>
            </a:r>
            <a:r>
              <a:rPr sz="2200" spc="5" dirty="0" smtClean="0">
                <a:solidFill>
                  <a:srgbClr val="2E2B1F"/>
                </a:solidFill>
                <a:latin typeface="Carlito"/>
                <a:cs typeface="Carlito"/>
              </a:rPr>
              <a:t> </a:t>
            </a:r>
            <a:r>
              <a:rPr sz="2200" spc="-10" dirty="0">
                <a:solidFill>
                  <a:srgbClr val="2E2B1F"/>
                </a:solidFill>
                <a:latin typeface="Carlito"/>
                <a:cs typeface="Carlito"/>
              </a:rPr>
              <a:t>skin</a:t>
            </a:r>
            <a:endParaRPr sz="2200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3000" dirty="0">
              <a:latin typeface="Carlito"/>
              <a:cs typeface="Carlito"/>
            </a:endParaRPr>
          </a:p>
          <a:p>
            <a:pPr marL="241300" marR="5080" indent="-228600">
              <a:lnSpc>
                <a:spcPct val="100000"/>
              </a:lnSpc>
              <a:buClr>
                <a:srgbClr val="A9A47B"/>
              </a:buClr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sz="2200" spc="-10" dirty="0">
                <a:solidFill>
                  <a:srgbClr val="2E2B1F"/>
                </a:solidFill>
                <a:latin typeface="Carlito"/>
                <a:cs typeface="Carlito"/>
              </a:rPr>
              <a:t>Epidermal-dermal papillae become </a:t>
            </a:r>
            <a:r>
              <a:rPr sz="2200" spc="-15" dirty="0">
                <a:solidFill>
                  <a:srgbClr val="2E2B1F"/>
                </a:solidFill>
                <a:latin typeface="Carlito"/>
                <a:cs typeface="Carlito"/>
              </a:rPr>
              <a:t>flattened, </a:t>
            </a:r>
            <a:r>
              <a:rPr sz="2200" spc="-5" dirty="0">
                <a:solidFill>
                  <a:srgbClr val="2E2B1F"/>
                </a:solidFill>
                <a:latin typeface="Carlito"/>
                <a:cs typeface="Carlito"/>
              </a:rPr>
              <a:t>increasing  susceptibility </a:t>
            </a:r>
            <a:r>
              <a:rPr sz="2200" spc="-15" dirty="0">
                <a:solidFill>
                  <a:srgbClr val="2E2B1F"/>
                </a:solidFill>
                <a:latin typeface="Carlito"/>
                <a:cs typeface="Carlito"/>
              </a:rPr>
              <a:t>to </a:t>
            </a:r>
            <a:r>
              <a:rPr sz="2200" spc="-10" dirty="0">
                <a:solidFill>
                  <a:srgbClr val="2E2B1F"/>
                </a:solidFill>
                <a:latin typeface="Carlito"/>
                <a:cs typeface="Carlito"/>
              </a:rPr>
              <a:t>friction </a:t>
            </a:r>
            <a:r>
              <a:rPr sz="2200" spc="-5" dirty="0">
                <a:solidFill>
                  <a:srgbClr val="2E2B1F"/>
                </a:solidFill>
                <a:latin typeface="Carlito"/>
                <a:cs typeface="Carlito"/>
              </a:rPr>
              <a:t>and</a:t>
            </a:r>
            <a:r>
              <a:rPr sz="2200" spc="15" dirty="0">
                <a:solidFill>
                  <a:srgbClr val="2E2B1F"/>
                </a:solidFill>
                <a:latin typeface="Carlito"/>
                <a:cs typeface="Carlito"/>
              </a:rPr>
              <a:t> </a:t>
            </a:r>
            <a:r>
              <a:rPr sz="2200" spc="-5" dirty="0">
                <a:solidFill>
                  <a:srgbClr val="2E2B1F"/>
                </a:solidFill>
                <a:latin typeface="Carlito"/>
                <a:cs typeface="Carlito"/>
              </a:rPr>
              <a:t>shear</a:t>
            </a:r>
            <a:endParaRPr sz="2200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Clr>
                <a:srgbClr val="A9A47B"/>
              </a:buClr>
              <a:buFont typeface="Arial"/>
              <a:buChar char="•"/>
            </a:pPr>
            <a:endParaRPr sz="2550" dirty="0">
              <a:latin typeface="Carlito"/>
              <a:cs typeface="Carlito"/>
            </a:endParaRPr>
          </a:p>
          <a:p>
            <a:pPr marL="12700" marR="2889885">
              <a:lnSpc>
                <a:spcPct val="120100"/>
              </a:lnSpc>
              <a:buClr>
                <a:srgbClr val="A9A47B"/>
              </a:buClr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lang="en-US" sz="2200" spc="-10" dirty="0" smtClean="0">
                <a:solidFill>
                  <a:srgbClr val="2E2B1F"/>
                </a:solidFill>
                <a:latin typeface="Carlito"/>
                <a:cs typeface="Carlito"/>
              </a:rPr>
              <a:t>I</a:t>
            </a:r>
            <a:r>
              <a:rPr sz="2200" spc="-10" dirty="0" smtClean="0">
                <a:solidFill>
                  <a:srgbClr val="2E2B1F"/>
                </a:solidFill>
                <a:latin typeface="Carlito"/>
                <a:cs typeface="Carlito"/>
              </a:rPr>
              <a:t>rritants </a:t>
            </a:r>
            <a:r>
              <a:rPr sz="2200" spc="-10" dirty="0">
                <a:solidFill>
                  <a:srgbClr val="2E2B1F"/>
                </a:solidFill>
                <a:latin typeface="Carlito"/>
                <a:cs typeface="Carlito"/>
              </a:rPr>
              <a:t>more </a:t>
            </a:r>
            <a:r>
              <a:rPr sz="2200" spc="-5" dirty="0">
                <a:solidFill>
                  <a:srgbClr val="2E2B1F"/>
                </a:solidFill>
                <a:latin typeface="Carlito"/>
                <a:cs typeface="Carlito"/>
              </a:rPr>
              <a:t>readily</a:t>
            </a:r>
            <a:r>
              <a:rPr sz="2200" spc="-30" dirty="0">
                <a:solidFill>
                  <a:srgbClr val="2E2B1F"/>
                </a:solidFill>
                <a:latin typeface="Carlito"/>
                <a:cs typeface="Carlito"/>
              </a:rPr>
              <a:t> </a:t>
            </a:r>
            <a:r>
              <a:rPr sz="2200" spc="-5" dirty="0">
                <a:solidFill>
                  <a:srgbClr val="2E2B1F"/>
                </a:solidFill>
                <a:latin typeface="Carlito"/>
                <a:cs typeface="Carlito"/>
              </a:rPr>
              <a:t>absorbed</a:t>
            </a:r>
            <a:endParaRPr sz="2200" dirty="0">
              <a:latin typeface="Carlito"/>
              <a:cs typeface="Carlito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81000" y="5201689"/>
            <a:ext cx="4495800" cy="757259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625"/>
              </a:spcBef>
              <a:buClr>
                <a:srgbClr val="A9A47B"/>
              </a:buClr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sz="2200" spc="-10" dirty="0">
                <a:solidFill>
                  <a:srgbClr val="2E2B1F"/>
                </a:solidFill>
                <a:latin typeface="Carlito"/>
                <a:cs typeface="Carlito"/>
              </a:rPr>
              <a:t>Elastin </a:t>
            </a:r>
            <a:r>
              <a:rPr sz="2200" spc="-15" dirty="0">
                <a:solidFill>
                  <a:srgbClr val="2E2B1F"/>
                </a:solidFill>
                <a:latin typeface="Carlito"/>
                <a:cs typeface="Carlito"/>
              </a:rPr>
              <a:t>fibers </a:t>
            </a:r>
            <a:r>
              <a:rPr sz="2200" spc="-10" dirty="0">
                <a:solidFill>
                  <a:srgbClr val="2E2B1F"/>
                </a:solidFill>
                <a:latin typeface="Carlito"/>
                <a:cs typeface="Carlito"/>
              </a:rPr>
              <a:t>are lost </a:t>
            </a:r>
            <a:r>
              <a:rPr sz="2200" spc="-5" dirty="0">
                <a:solidFill>
                  <a:srgbClr val="2E2B1F"/>
                </a:solidFill>
                <a:latin typeface="Carlito"/>
                <a:cs typeface="Carlito"/>
              </a:rPr>
              <a:t>– </a:t>
            </a:r>
            <a:r>
              <a:rPr sz="2200" spc="-10" dirty="0">
                <a:solidFill>
                  <a:srgbClr val="2E2B1F"/>
                </a:solidFill>
                <a:latin typeface="Carlito"/>
                <a:cs typeface="Carlito"/>
              </a:rPr>
              <a:t>skin</a:t>
            </a:r>
            <a:r>
              <a:rPr sz="2200" spc="35" dirty="0">
                <a:solidFill>
                  <a:srgbClr val="2E2B1F"/>
                </a:solidFill>
                <a:latin typeface="Carlito"/>
                <a:cs typeface="Carlito"/>
              </a:rPr>
              <a:t> </a:t>
            </a:r>
            <a:r>
              <a:rPr sz="2200" spc="-5" dirty="0" smtClean="0">
                <a:solidFill>
                  <a:srgbClr val="2E2B1F"/>
                </a:solidFill>
                <a:latin typeface="Carlito"/>
                <a:cs typeface="Carlito"/>
              </a:rPr>
              <a:t>less</a:t>
            </a:r>
            <a:r>
              <a:rPr lang="en-US" sz="2200" dirty="0" smtClean="0">
                <a:latin typeface="Carlito"/>
                <a:cs typeface="Carlito"/>
              </a:rPr>
              <a:t> </a:t>
            </a:r>
            <a:r>
              <a:rPr sz="2200" spc="-5" dirty="0" smtClean="0">
                <a:solidFill>
                  <a:srgbClr val="2E2B1F"/>
                </a:solidFill>
                <a:latin typeface="Carlito"/>
                <a:cs typeface="Carlito"/>
              </a:rPr>
              <a:t>elastic</a:t>
            </a:r>
            <a:endParaRPr sz="2200" dirty="0">
              <a:latin typeface="Carlito"/>
              <a:cs typeface="Carlito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535940" y="467690"/>
            <a:ext cx="5636260" cy="7264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600" spc="-85" dirty="0"/>
              <a:t>Aging</a:t>
            </a:r>
            <a:r>
              <a:rPr sz="4600" spc="-270" dirty="0"/>
              <a:t> </a:t>
            </a:r>
            <a:r>
              <a:rPr sz="4600" spc="-80" dirty="0"/>
              <a:t>Skin</a:t>
            </a:r>
            <a:endParaRPr sz="46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7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5276850" y="3889374"/>
            <a:ext cx="3867150" cy="296862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574040" y="1396670"/>
            <a:ext cx="4545330" cy="4674549"/>
          </a:xfrm>
          <a:prstGeom prst="rect">
            <a:avLst/>
          </a:prstGeom>
        </p:spPr>
        <p:txBody>
          <a:bodyPr vert="horz" wrap="square" lIns="0" tIns="46355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365"/>
              </a:spcBef>
              <a:buClr>
                <a:srgbClr val="A9A47B"/>
              </a:buClr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sz="2200" spc="-10" dirty="0">
                <a:solidFill>
                  <a:srgbClr val="2E2B1F"/>
                </a:solidFill>
                <a:latin typeface="Carlito"/>
                <a:cs typeface="Carlito"/>
              </a:rPr>
              <a:t>Dermis</a:t>
            </a:r>
            <a:r>
              <a:rPr sz="2200" dirty="0">
                <a:solidFill>
                  <a:srgbClr val="2E2B1F"/>
                </a:solidFill>
                <a:latin typeface="Carlito"/>
                <a:cs typeface="Carlito"/>
              </a:rPr>
              <a:t> </a:t>
            </a:r>
            <a:r>
              <a:rPr sz="2200" spc="-15" dirty="0">
                <a:solidFill>
                  <a:srgbClr val="2E2B1F"/>
                </a:solidFill>
                <a:latin typeface="Carlito"/>
                <a:cs typeface="Carlito"/>
              </a:rPr>
              <a:t>atrophies:</a:t>
            </a:r>
            <a:endParaRPr sz="2200" dirty="0">
              <a:latin typeface="Carlito"/>
              <a:cs typeface="Carlito"/>
            </a:endParaRPr>
          </a:p>
          <a:p>
            <a:pPr marL="538480" lvl="1" indent="-229870">
              <a:lnSpc>
                <a:spcPct val="100000"/>
              </a:lnSpc>
              <a:spcBef>
                <a:spcPts val="250"/>
              </a:spcBef>
              <a:buClr>
                <a:srgbClr val="9CBDBC"/>
              </a:buClr>
              <a:buFont typeface="Arial"/>
              <a:buChar char="•"/>
              <a:tabLst>
                <a:tab pos="538480" algn="l"/>
                <a:tab pos="539115" algn="l"/>
              </a:tabLst>
            </a:pPr>
            <a:r>
              <a:rPr sz="2000" spc="-10" dirty="0">
                <a:solidFill>
                  <a:srgbClr val="2E2B1F"/>
                </a:solidFill>
                <a:latin typeface="Carlito"/>
                <a:cs typeface="Carlito"/>
              </a:rPr>
              <a:t>Slows wound</a:t>
            </a:r>
            <a:r>
              <a:rPr sz="2000" spc="-15" dirty="0">
                <a:solidFill>
                  <a:srgbClr val="2E2B1F"/>
                </a:solidFill>
                <a:latin typeface="Carlito"/>
                <a:cs typeface="Carlito"/>
              </a:rPr>
              <a:t> </a:t>
            </a:r>
            <a:r>
              <a:rPr sz="2000" spc="-5" dirty="0">
                <a:solidFill>
                  <a:srgbClr val="2E2B1F"/>
                </a:solidFill>
                <a:latin typeface="Carlito"/>
                <a:cs typeface="Carlito"/>
              </a:rPr>
              <a:t>contraction</a:t>
            </a:r>
            <a:endParaRPr sz="2000" dirty="0">
              <a:latin typeface="Carlito"/>
              <a:cs typeface="Carlito"/>
            </a:endParaRPr>
          </a:p>
          <a:p>
            <a:pPr marL="538480" lvl="1" indent="-229870">
              <a:lnSpc>
                <a:spcPct val="100000"/>
              </a:lnSpc>
              <a:spcBef>
                <a:spcPts val="240"/>
              </a:spcBef>
              <a:buClr>
                <a:srgbClr val="9CBDBC"/>
              </a:buClr>
              <a:buFont typeface="Arial"/>
              <a:buChar char="•"/>
              <a:tabLst>
                <a:tab pos="538480" algn="l"/>
                <a:tab pos="539115" algn="l"/>
              </a:tabLst>
            </a:pPr>
            <a:r>
              <a:rPr sz="2000" spc="-5" dirty="0">
                <a:solidFill>
                  <a:srgbClr val="2E2B1F"/>
                </a:solidFill>
                <a:latin typeface="Carlito"/>
                <a:cs typeface="Carlito"/>
              </a:rPr>
              <a:t>Increases risk of</a:t>
            </a:r>
            <a:r>
              <a:rPr sz="2000" spc="15" dirty="0">
                <a:solidFill>
                  <a:srgbClr val="2E2B1F"/>
                </a:solidFill>
                <a:latin typeface="Carlito"/>
                <a:cs typeface="Carlito"/>
              </a:rPr>
              <a:t> </a:t>
            </a:r>
            <a:r>
              <a:rPr sz="2000" spc="-5" dirty="0">
                <a:solidFill>
                  <a:srgbClr val="2E2B1F"/>
                </a:solidFill>
                <a:latin typeface="Carlito"/>
                <a:cs typeface="Carlito"/>
              </a:rPr>
              <a:t>dehiscence</a:t>
            </a:r>
            <a:endParaRPr sz="2000" dirty="0">
              <a:latin typeface="Carlito"/>
              <a:cs typeface="Carlito"/>
            </a:endParaRPr>
          </a:p>
          <a:p>
            <a:pPr lvl="1">
              <a:lnSpc>
                <a:spcPct val="100000"/>
              </a:lnSpc>
              <a:spcBef>
                <a:spcPts val="25"/>
              </a:spcBef>
              <a:buClr>
                <a:srgbClr val="9CBDBC"/>
              </a:buClr>
              <a:buFont typeface="Arial"/>
              <a:buChar char="•"/>
            </a:pPr>
            <a:endParaRPr sz="2350" dirty="0">
              <a:latin typeface="Carlito"/>
              <a:cs typeface="Carlito"/>
            </a:endParaRPr>
          </a:p>
          <a:p>
            <a:pPr marL="241300" indent="-228600">
              <a:lnSpc>
                <a:spcPct val="100000"/>
              </a:lnSpc>
              <a:buClr>
                <a:srgbClr val="A9A47B"/>
              </a:buClr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sz="2200" spc="-10" dirty="0">
                <a:solidFill>
                  <a:srgbClr val="2E2B1F"/>
                </a:solidFill>
                <a:latin typeface="Carlito"/>
                <a:cs typeface="Carlito"/>
              </a:rPr>
              <a:t>Diminished dermis</a:t>
            </a:r>
            <a:r>
              <a:rPr sz="2200" spc="10" dirty="0">
                <a:solidFill>
                  <a:srgbClr val="2E2B1F"/>
                </a:solidFill>
                <a:latin typeface="Carlito"/>
                <a:cs typeface="Carlito"/>
              </a:rPr>
              <a:t> </a:t>
            </a:r>
            <a:r>
              <a:rPr sz="2200" spc="-10" dirty="0">
                <a:solidFill>
                  <a:srgbClr val="2E2B1F"/>
                </a:solidFill>
                <a:latin typeface="Carlito"/>
                <a:cs typeface="Carlito"/>
              </a:rPr>
              <a:t>vascularity</a:t>
            </a:r>
            <a:endParaRPr sz="2200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60"/>
              </a:spcBef>
              <a:buClr>
                <a:srgbClr val="A9A47B"/>
              </a:buClr>
              <a:buFont typeface="Arial"/>
              <a:buChar char="•"/>
            </a:pPr>
            <a:endParaRPr sz="2550" dirty="0">
              <a:latin typeface="Carlito"/>
              <a:cs typeface="Carlito"/>
            </a:endParaRPr>
          </a:p>
          <a:p>
            <a:pPr marL="241300" indent="-228600">
              <a:lnSpc>
                <a:spcPct val="100000"/>
              </a:lnSpc>
              <a:buClr>
                <a:srgbClr val="A9A47B"/>
              </a:buClr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sz="2200" spc="-10" dirty="0">
                <a:solidFill>
                  <a:srgbClr val="2E2B1F"/>
                </a:solidFill>
                <a:latin typeface="Carlito"/>
                <a:cs typeface="Carlito"/>
              </a:rPr>
              <a:t>Subcutaneous </a:t>
            </a:r>
            <a:r>
              <a:rPr sz="2200" spc="-25" dirty="0">
                <a:solidFill>
                  <a:srgbClr val="2E2B1F"/>
                </a:solidFill>
                <a:latin typeface="Carlito"/>
                <a:cs typeface="Carlito"/>
              </a:rPr>
              <a:t>fat</a:t>
            </a:r>
            <a:r>
              <a:rPr sz="2200" spc="10" dirty="0">
                <a:solidFill>
                  <a:srgbClr val="2E2B1F"/>
                </a:solidFill>
                <a:latin typeface="Carlito"/>
                <a:cs typeface="Carlito"/>
              </a:rPr>
              <a:t> </a:t>
            </a:r>
            <a:r>
              <a:rPr sz="2200" spc="-15" dirty="0" smtClean="0">
                <a:solidFill>
                  <a:srgbClr val="2E2B1F"/>
                </a:solidFill>
                <a:latin typeface="Carlito"/>
                <a:cs typeface="Carlito"/>
              </a:rPr>
              <a:t>atrophies</a:t>
            </a:r>
            <a:r>
              <a:rPr lang="en-US" sz="2200" dirty="0" smtClean="0">
                <a:latin typeface="Carlito"/>
                <a:cs typeface="Carlito"/>
              </a:rPr>
              <a:t> </a:t>
            </a:r>
            <a:r>
              <a:rPr sz="2200" spc="-10" dirty="0" smtClean="0">
                <a:solidFill>
                  <a:srgbClr val="2E2B1F"/>
                </a:solidFill>
                <a:latin typeface="Carlito"/>
                <a:cs typeface="Carlito"/>
              </a:rPr>
              <a:t>(most </a:t>
            </a:r>
            <a:r>
              <a:rPr sz="2200" spc="-10" dirty="0">
                <a:solidFill>
                  <a:srgbClr val="2E2B1F"/>
                </a:solidFill>
                <a:latin typeface="Carlito"/>
                <a:cs typeface="Carlito"/>
              </a:rPr>
              <a:t>noticeable </a:t>
            </a:r>
            <a:r>
              <a:rPr sz="2200" spc="-5" dirty="0">
                <a:solidFill>
                  <a:srgbClr val="2E2B1F"/>
                </a:solidFill>
                <a:latin typeface="Carlito"/>
                <a:cs typeface="Carlito"/>
              </a:rPr>
              <a:t>in </a:t>
            </a:r>
            <a:r>
              <a:rPr sz="2200" spc="-15" dirty="0">
                <a:solidFill>
                  <a:srgbClr val="2E2B1F"/>
                </a:solidFill>
                <a:latin typeface="Carlito"/>
                <a:cs typeface="Carlito"/>
              </a:rPr>
              <a:t>face, backs </a:t>
            </a:r>
            <a:r>
              <a:rPr sz="2200" spc="-5" dirty="0">
                <a:solidFill>
                  <a:srgbClr val="2E2B1F"/>
                </a:solidFill>
                <a:latin typeface="Carlito"/>
                <a:cs typeface="Carlito"/>
              </a:rPr>
              <a:t>of</a:t>
            </a:r>
            <a:r>
              <a:rPr sz="2200" spc="80" dirty="0">
                <a:solidFill>
                  <a:srgbClr val="2E2B1F"/>
                </a:solidFill>
                <a:latin typeface="Carlito"/>
                <a:cs typeface="Carlito"/>
              </a:rPr>
              <a:t> </a:t>
            </a:r>
            <a:r>
              <a:rPr sz="2200" spc="-10" dirty="0" smtClean="0">
                <a:solidFill>
                  <a:srgbClr val="2E2B1F"/>
                </a:solidFill>
                <a:latin typeface="Carlito"/>
                <a:cs typeface="Carlito"/>
              </a:rPr>
              <a:t>hands</a:t>
            </a:r>
            <a:r>
              <a:rPr lang="en-US" sz="2200" dirty="0" smtClean="0">
                <a:latin typeface="Carlito"/>
                <a:cs typeface="Carlito"/>
              </a:rPr>
              <a:t> </a:t>
            </a:r>
            <a:r>
              <a:rPr sz="2200" spc="-5" dirty="0" smtClean="0">
                <a:solidFill>
                  <a:srgbClr val="2E2B1F"/>
                </a:solidFill>
                <a:latin typeface="Carlito"/>
                <a:cs typeface="Carlito"/>
              </a:rPr>
              <a:t>and</a:t>
            </a:r>
            <a:r>
              <a:rPr sz="2200" spc="-10" dirty="0" smtClean="0">
                <a:solidFill>
                  <a:srgbClr val="2E2B1F"/>
                </a:solidFill>
                <a:latin typeface="Carlito"/>
                <a:cs typeface="Carlito"/>
              </a:rPr>
              <a:t> </a:t>
            </a:r>
            <a:r>
              <a:rPr sz="2200" spc="-10" dirty="0">
                <a:solidFill>
                  <a:srgbClr val="2E2B1F"/>
                </a:solidFill>
                <a:latin typeface="Carlito"/>
                <a:cs typeface="Carlito"/>
              </a:rPr>
              <a:t>shins)</a:t>
            </a:r>
            <a:endParaRPr sz="2200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350" dirty="0">
              <a:latin typeface="Carlito"/>
              <a:cs typeface="Carlito"/>
            </a:endParaRPr>
          </a:p>
          <a:p>
            <a:pPr marL="12700" marR="55880">
              <a:lnSpc>
                <a:spcPct val="110000"/>
              </a:lnSpc>
              <a:buClr>
                <a:srgbClr val="A9A47B"/>
              </a:buClr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sz="2200" spc="-5" dirty="0">
                <a:solidFill>
                  <a:srgbClr val="2E2B1F"/>
                </a:solidFill>
                <a:latin typeface="Carlito"/>
                <a:cs typeface="Carlito"/>
              </a:rPr>
              <a:t>Collagen in the </a:t>
            </a:r>
            <a:r>
              <a:rPr sz="2200" spc="-10" dirty="0">
                <a:solidFill>
                  <a:srgbClr val="2E2B1F"/>
                </a:solidFill>
                <a:latin typeface="Carlito"/>
                <a:cs typeface="Carlito"/>
              </a:rPr>
              <a:t>skin reduces (collagen  </a:t>
            </a:r>
            <a:r>
              <a:rPr sz="2200" spc="-15" dirty="0">
                <a:solidFill>
                  <a:srgbClr val="2E2B1F"/>
                </a:solidFill>
                <a:latin typeface="Carlito"/>
                <a:cs typeface="Carlito"/>
              </a:rPr>
              <a:t>fibers </a:t>
            </a:r>
            <a:r>
              <a:rPr sz="2200" spc="-10" dirty="0">
                <a:solidFill>
                  <a:srgbClr val="2E2B1F"/>
                </a:solidFill>
                <a:latin typeface="Carlito"/>
                <a:cs typeface="Carlito"/>
              </a:rPr>
              <a:t>become</a:t>
            </a:r>
            <a:r>
              <a:rPr sz="2200" spc="40" dirty="0">
                <a:solidFill>
                  <a:srgbClr val="2E2B1F"/>
                </a:solidFill>
                <a:latin typeface="Carlito"/>
                <a:cs typeface="Carlito"/>
              </a:rPr>
              <a:t> </a:t>
            </a:r>
            <a:r>
              <a:rPr sz="2200" spc="-10" dirty="0">
                <a:solidFill>
                  <a:srgbClr val="2E2B1F"/>
                </a:solidFill>
                <a:latin typeface="Carlito"/>
                <a:cs typeface="Carlito"/>
              </a:rPr>
              <a:t>compressed)</a:t>
            </a:r>
            <a:endParaRPr sz="2200" dirty="0">
              <a:latin typeface="Carlito"/>
              <a:cs typeface="Carlito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535940" y="467690"/>
            <a:ext cx="8608060" cy="7264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600" spc="-80" dirty="0"/>
              <a:t>Skin </a:t>
            </a:r>
            <a:r>
              <a:rPr sz="4600" spc="-70" dirty="0"/>
              <a:t>and the </a:t>
            </a:r>
            <a:r>
              <a:rPr sz="4600" spc="-95" dirty="0"/>
              <a:t>Effects </a:t>
            </a:r>
            <a:r>
              <a:rPr sz="4600" spc="-55" dirty="0"/>
              <a:t>of</a:t>
            </a:r>
            <a:r>
              <a:rPr sz="4600" spc="-760" dirty="0"/>
              <a:t> </a:t>
            </a:r>
            <a:r>
              <a:rPr sz="4600" spc="-85" dirty="0"/>
              <a:t>Aging</a:t>
            </a:r>
            <a:endParaRPr sz="46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3" name="object 3"/>
            <p:cNvSpPr/>
            <p:nvPr/>
          </p:nvSpPr>
          <p:spPr>
            <a:xfrm>
              <a:off x="0" y="0"/>
              <a:ext cx="9144000" cy="6857997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8458200" y="0"/>
              <a:ext cx="685800" cy="6858000"/>
            </a:xfrm>
            <a:custGeom>
              <a:avLst/>
              <a:gdLst/>
              <a:ahLst/>
              <a:cxnLst/>
              <a:rect l="l" t="t" r="r" b="b"/>
              <a:pathLst>
                <a:path w="685800" h="6858000">
                  <a:moveTo>
                    <a:pt x="685800" y="6172200"/>
                  </a:moveTo>
                  <a:lnTo>
                    <a:pt x="0" y="6172200"/>
                  </a:lnTo>
                  <a:lnTo>
                    <a:pt x="0" y="6858000"/>
                  </a:lnTo>
                  <a:lnTo>
                    <a:pt x="685800" y="6858000"/>
                  </a:lnTo>
                  <a:lnTo>
                    <a:pt x="685800" y="6172200"/>
                  </a:lnTo>
                  <a:close/>
                </a:path>
                <a:path w="685800" h="6858000">
                  <a:moveTo>
                    <a:pt x="685800" y="0"/>
                  </a:moveTo>
                  <a:lnTo>
                    <a:pt x="0" y="0"/>
                  </a:lnTo>
                  <a:lnTo>
                    <a:pt x="0" y="5486400"/>
                  </a:lnTo>
                  <a:lnTo>
                    <a:pt x="685800" y="5486400"/>
                  </a:lnTo>
                  <a:lnTo>
                    <a:pt x="685800" y="0"/>
                  </a:lnTo>
                  <a:close/>
                </a:path>
              </a:pathLst>
            </a:custGeom>
            <a:solidFill>
              <a:srgbClr val="675E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8458200" y="5486399"/>
              <a:ext cx="685800" cy="685800"/>
            </a:xfrm>
            <a:custGeom>
              <a:avLst/>
              <a:gdLst/>
              <a:ahLst/>
              <a:cxnLst/>
              <a:rect l="l" t="t" r="r" b="b"/>
              <a:pathLst>
                <a:path w="685800" h="685800">
                  <a:moveTo>
                    <a:pt x="685800" y="0"/>
                  </a:moveTo>
                  <a:lnTo>
                    <a:pt x="0" y="0"/>
                  </a:lnTo>
                  <a:lnTo>
                    <a:pt x="0" y="685800"/>
                  </a:lnTo>
                  <a:lnTo>
                    <a:pt x="685800" y="685800"/>
                  </a:lnTo>
                  <a:lnTo>
                    <a:pt x="685800" y="0"/>
                  </a:lnTo>
                  <a:close/>
                </a:path>
              </a:pathLst>
            </a:custGeom>
            <a:solidFill>
              <a:srgbClr val="A9A47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8678122" y="2773807"/>
            <a:ext cx="196215" cy="19621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sz="1200" dirty="0">
                <a:solidFill>
                  <a:srgbClr val="DFDCB7"/>
                </a:solidFill>
                <a:latin typeface="Arial"/>
                <a:cs typeface="Arial"/>
              </a:rPr>
              <a:t>30</a:t>
            </a:r>
            <a:endParaRPr sz="12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4876800" y="3581400"/>
            <a:ext cx="4267200" cy="3276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650240" y="1583181"/>
            <a:ext cx="7134859" cy="1701800"/>
          </a:xfrm>
          <a:prstGeom prst="rect">
            <a:avLst/>
          </a:prstGeom>
        </p:spPr>
        <p:txBody>
          <a:bodyPr vert="horz" wrap="square" lIns="0" tIns="49530" rIns="0" bIns="0" rtlCol="0">
            <a:spAutoFit/>
          </a:bodyPr>
          <a:lstStyle/>
          <a:p>
            <a:pPr marL="241300" marR="5080" indent="-229235">
              <a:lnSpc>
                <a:spcPts val="2380"/>
              </a:lnSpc>
              <a:spcBef>
                <a:spcPts val="390"/>
              </a:spcBef>
              <a:buClr>
                <a:srgbClr val="A9A47B"/>
              </a:buClr>
              <a:buFont typeface="Arial"/>
              <a:buChar char="•"/>
              <a:tabLst>
                <a:tab pos="241300" algn="l"/>
                <a:tab pos="241935" algn="l"/>
              </a:tabLst>
            </a:pPr>
            <a:r>
              <a:rPr sz="2200" spc="-5" dirty="0">
                <a:solidFill>
                  <a:srgbClr val="2E2B1F"/>
                </a:solidFill>
                <a:latin typeface="Carlito"/>
                <a:cs typeface="Carlito"/>
              </a:rPr>
              <a:t>Blood </a:t>
            </a:r>
            <a:r>
              <a:rPr sz="2200" spc="-10" dirty="0">
                <a:solidFill>
                  <a:srgbClr val="2E2B1F"/>
                </a:solidFill>
                <a:latin typeface="Carlito"/>
                <a:cs typeface="Carlito"/>
              </a:rPr>
              <a:t>vessels become </a:t>
            </a:r>
            <a:r>
              <a:rPr sz="2200" spc="-5" dirty="0">
                <a:solidFill>
                  <a:srgbClr val="2E2B1F"/>
                </a:solidFill>
                <a:latin typeface="Carlito"/>
                <a:cs typeface="Carlito"/>
              </a:rPr>
              <a:t>thinner and </a:t>
            </a:r>
            <a:r>
              <a:rPr sz="2200" spc="-15" dirty="0">
                <a:solidFill>
                  <a:srgbClr val="2E2B1F"/>
                </a:solidFill>
                <a:latin typeface="Carlito"/>
                <a:cs typeface="Carlito"/>
              </a:rPr>
              <a:t>more </a:t>
            </a:r>
            <a:r>
              <a:rPr sz="2200" spc="-10" dirty="0">
                <a:solidFill>
                  <a:srgbClr val="2E2B1F"/>
                </a:solidFill>
                <a:latin typeface="Carlito"/>
                <a:cs typeface="Carlito"/>
              </a:rPr>
              <a:t>fragile </a:t>
            </a:r>
            <a:r>
              <a:rPr sz="2200" spc="-5" dirty="0">
                <a:solidFill>
                  <a:srgbClr val="2E2B1F"/>
                </a:solidFill>
                <a:latin typeface="Carlito"/>
                <a:cs typeface="Carlito"/>
              </a:rPr>
              <a:t>causing small  </a:t>
            </a:r>
            <a:r>
              <a:rPr sz="2200" spc="-10" dirty="0">
                <a:solidFill>
                  <a:srgbClr val="2E2B1F"/>
                </a:solidFill>
                <a:latin typeface="Carlito"/>
                <a:cs typeface="Carlito"/>
              </a:rPr>
              <a:t>hemorrhages called senile</a:t>
            </a:r>
            <a:r>
              <a:rPr sz="2200" spc="25" dirty="0">
                <a:solidFill>
                  <a:srgbClr val="2E2B1F"/>
                </a:solidFill>
                <a:latin typeface="Carlito"/>
                <a:cs typeface="Carlito"/>
              </a:rPr>
              <a:t> </a:t>
            </a:r>
            <a:r>
              <a:rPr sz="2200" spc="-15" dirty="0">
                <a:solidFill>
                  <a:srgbClr val="2E2B1F"/>
                </a:solidFill>
                <a:latin typeface="Carlito"/>
                <a:cs typeface="Carlito"/>
              </a:rPr>
              <a:t>purpura</a:t>
            </a:r>
            <a:endParaRPr sz="2200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Clr>
                <a:srgbClr val="A9A47B"/>
              </a:buClr>
              <a:buFont typeface="Arial"/>
              <a:buChar char="•"/>
            </a:pPr>
            <a:endParaRPr sz="2550" dirty="0">
              <a:latin typeface="Carlito"/>
              <a:cs typeface="Carlito"/>
            </a:endParaRPr>
          </a:p>
          <a:p>
            <a:pPr marL="241300" indent="-229235">
              <a:lnSpc>
                <a:spcPts val="2510"/>
              </a:lnSpc>
              <a:buClr>
                <a:srgbClr val="A9A47B"/>
              </a:buClr>
              <a:buFont typeface="Arial"/>
              <a:buChar char="•"/>
              <a:tabLst>
                <a:tab pos="241300" algn="l"/>
                <a:tab pos="241935" algn="l"/>
              </a:tabLst>
            </a:pPr>
            <a:r>
              <a:rPr sz="2200" spc="-10" dirty="0">
                <a:solidFill>
                  <a:srgbClr val="2E2B1F"/>
                </a:solidFill>
                <a:latin typeface="Carlito"/>
                <a:cs typeface="Carlito"/>
              </a:rPr>
              <a:t>Reduction </a:t>
            </a:r>
            <a:r>
              <a:rPr sz="2200" spc="-5" dirty="0">
                <a:solidFill>
                  <a:srgbClr val="2E2B1F"/>
                </a:solidFill>
                <a:latin typeface="Carlito"/>
                <a:cs typeface="Carlito"/>
              </a:rPr>
              <a:t>in </a:t>
            </a:r>
            <a:r>
              <a:rPr sz="2200" spc="-15" dirty="0">
                <a:solidFill>
                  <a:srgbClr val="2E2B1F"/>
                </a:solidFill>
                <a:latin typeface="Carlito"/>
                <a:cs typeface="Carlito"/>
              </a:rPr>
              <a:t>sweat </a:t>
            </a:r>
            <a:r>
              <a:rPr sz="2200" spc="-5" dirty="0">
                <a:solidFill>
                  <a:srgbClr val="2E2B1F"/>
                </a:solidFill>
                <a:latin typeface="Carlito"/>
                <a:cs typeface="Carlito"/>
              </a:rPr>
              <a:t>glands and </a:t>
            </a:r>
            <a:r>
              <a:rPr sz="2200" spc="-10" dirty="0">
                <a:solidFill>
                  <a:srgbClr val="2E2B1F"/>
                </a:solidFill>
                <a:latin typeface="Carlito"/>
                <a:cs typeface="Carlito"/>
              </a:rPr>
              <a:t>sebum </a:t>
            </a:r>
            <a:r>
              <a:rPr sz="2200" spc="-5" dirty="0">
                <a:solidFill>
                  <a:srgbClr val="2E2B1F"/>
                </a:solidFill>
                <a:latin typeface="Carlito"/>
                <a:cs typeface="Carlito"/>
              </a:rPr>
              <a:t>resulting in</a:t>
            </a:r>
            <a:r>
              <a:rPr sz="2200" spc="95" dirty="0">
                <a:solidFill>
                  <a:srgbClr val="2E2B1F"/>
                </a:solidFill>
                <a:latin typeface="Carlito"/>
                <a:cs typeface="Carlito"/>
              </a:rPr>
              <a:t> </a:t>
            </a:r>
            <a:r>
              <a:rPr sz="2200" spc="-10" dirty="0" smtClean="0">
                <a:solidFill>
                  <a:srgbClr val="2E2B1F"/>
                </a:solidFill>
                <a:latin typeface="Carlito"/>
                <a:cs typeface="Carlito"/>
              </a:rPr>
              <a:t>decreased</a:t>
            </a:r>
            <a:r>
              <a:rPr lang="en-US" sz="2200" dirty="0" smtClean="0">
                <a:latin typeface="Carlito"/>
                <a:cs typeface="Carlito"/>
              </a:rPr>
              <a:t> </a:t>
            </a:r>
            <a:r>
              <a:rPr sz="2200" spc="-5" dirty="0" smtClean="0">
                <a:solidFill>
                  <a:srgbClr val="2E2B1F"/>
                </a:solidFill>
                <a:latin typeface="Carlito"/>
                <a:cs typeface="Carlito"/>
              </a:rPr>
              <a:t>skin </a:t>
            </a:r>
            <a:r>
              <a:rPr sz="2200" spc="-20" dirty="0">
                <a:solidFill>
                  <a:srgbClr val="2E2B1F"/>
                </a:solidFill>
                <a:latin typeface="Carlito"/>
                <a:cs typeface="Carlito"/>
              </a:rPr>
              <a:t>hydration </a:t>
            </a:r>
            <a:r>
              <a:rPr sz="2200" spc="-35" dirty="0">
                <a:solidFill>
                  <a:srgbClr val="2E2B1F"/>
                </a:solidFill>
                <a:latin typeface="Carlito"/>
                <a:cs typeface="Carlito"/>
              </a:rPr>
              <a:t>(dry, </a:t>
            </a:r>
            <a:r>
              <a:rPr sz="2200" spc="-45" dirty="0">
                <a:solidFill>
                  <a:srgbClr val="2E2B1F"/>
                </a:solidFill>
                <a:latin typeface="Carlito"/>
                <a:cs typeface="Carlito"/>
              </a:rPr>
              <a:t>itchy, </a:t>
            </a:r>
            <a:r>
              <a:rPr sz="2200" spc="-5" dirty="0">
                <a:solidFill>
                  <a:srgbClr val="2E2B1F"/>
                </a:solidFill>
                <a:latin typeface="Carlito"/>
                <a:cs typeface="Carlito"/>
              </a:rPr>
              <a:t>inelastic</a:t>
            </a:r>
            <a:r>
              <a:rPr sz="2200" spc="65" dirty="0">
                <a:solidFill>
                  <a:srgbClr val="2E2B1F"/>
                </a:solidFill>
                <a:latin typeface="Carlito"/>
                <a:cs typeface="Carlito"/>
              </a:rPr>
              <a:t> </a:t>
            </a:r>
            <a:r>
              <a:rPr sz="2200" spc="-10" dirty="0">
                <a:solidFill>
                  <a:srgbClr val="2E2B1F"/>
                </a:solidFill>
                <a:latin typeface="Carlito"/>
                <a:cs typeface="Carlito"/>
              </a:rPr>
              <a:t>skin)</a:t>
            </a:r>
            <a:endParaRPr sz="2200" dirty="0">
              <a:latin typeface="Carlito"/>
              <a:cs typeface="Carlito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title"/>
          </p:nvPr>
        </p:nvSpPr>
        <p:spPr>
          <a:xfrm>
            <a:off x="535940" y="467690"/>
            <a:ext cx="4798060" cy="7264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600" spc="-80" dirty="0"/>
              <a:t>Skin </a:t>
            </a:r>
            <a:r>
              <a:rPr sz="4600" spc="-55" dirty="0"/>
              <a:t>as it</a:t>
            </a:r>
            <a:r>
              <a:rPr sz="4600" spc="-520" dirty="0"/>
              <a:t> </a:t>
            </a:r>
            <a:r>
              <a:rPr sz="4600" spc="-80" dirty="0"/>
              <a:t>Ages</a:t>
            </a:r>
            <a:endParaRPr sz="46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3" name="object 3"/>
            <p:cNvSpPr/>
            <p:nvPr/>
          </p:nvSpPr>
          <p:spPr>
            <a:xfrm>
              <a:off x="0" y="0"/>
              <a:ext cx="9144000" cy="6857997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8458200" y="0"/>
              <a:ext cx="685800" cy="6858000"/>
            </a:xfrm>
            <a:custGeom>
              <a:avLst/>
              <a:gdLst/>
              <a:ahLst/>
              <a:cxnLst/>
              <a:rect l="l" t="t" r="r" b="b"/>
              <a:pathLst>
                <a:path w="685800" h="6858000">
                  <a:moveTo>
                    <a:pt x="685800" y="6172200"/>
                  </a:moveTo>
                  <a:lnTo>
                    <a:pt x="0" y="6172200"/>
                  </a:lnTo>
                  <a:lnTo>
                    <a:pt x="0" y="6858000"/>
                  </a:lnTo>
                  <a:lnTo>
                    <a:pt x="685800" y="6858000"/>
                  </a:lnTo>
                  <a:lnTo>
                    <a:pt x="685800" y="6172200"/>
                  </a:lnTo>
                  <a:close/>
                </a:path>
                <a:path w="685800" h="6858000">
                  <a:moveTo>
                    <a:pt x="685800" y="0"/>
                  </a:moveTo>
                  <a:lnTo>
                    <a:pt x="0" y="0"/>
                  </a:lnTo>
                  <a:lnTo>
                    <a:pt x="0" y="5486400"/>
                  </a:lnTo>
                  <a:lnTo>
                    <a:pt x="685800" y="5486400"/>
                  </a:lnTo>
                  <a:lnTo>
                    <a:pt x="685800" y="0"/>
                  </a:lnTo>
                  <a:close/>
                </a:path>
              </a:pathLst>
            </a:custGeom>
            <a:solidFill>
              <a:srgbClr val="675E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8458200" y="5486399"/>
              <a:ext cx="685800" cy="685800"/>
            </a:xfrm>
            <a:custGeom>
              <a:avLst/>
              <a:gdLst/>
              <a:ahLst/>
              <a:cxnLst/>
              <a:rect l="l" t="t" r="r" b="b"/>
              <a:pathLst>
                <a:path w="685800" h="685800">
                  <a:moveTo>
                    <a:pt x="685800" y="0"/>
                  </a:moveTo>
                  <a:lnTo>
                    <a:pt x="0" y="0"/>
                  </a:lnTo>
                  <a:lnTo>
                    <a:pt x="0" y="685800"/>
                  </a:lnTo>
                  <a:lnTo>
                    <a:pt x="685800" y="685800"/>
                  </a:lnTo>
                  <a:lnTo>
                    <a:pt x="685800" y="0"/>
                  </a:lnTo>
                  <a:close/>
                </a:path>
              </a:pathLst>
            </a:custGeom>
            <a:solidFill>
              <a:srgbClr val="A9A47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8678122" y="2773807"/>
            <a:ext cx="196215" cy="19621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sz="1200" dirty="0">
                <a:solidFill>
                  <a:srgbClr val="DFDCB7"/>
                </a:solidFill>
                <a:latin typeface="Arial"/>
                <a:cs typeface="Arial"/>
              </a:rPr>
              <a:t>32</a:t>
            </a:r>
            <a:endParaRPr sz="12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5791200" y="3276600"/>
            <a:ext cx="1981200" cy="231457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574040" y="2438400"/>
            <a:ext cx="3215005" cy="299248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69900" indent="-457834">
              <a:lnSpc>
                <a:spcPct val="100000"/>
              </a:lnSpc>
              <a:spcBef>
                <a:spcPts val="95"/>
              </a:spcBef>
              <a:buClr>
                <a:srgbClr val="A9A47B"/>
              </a:buClr>
              <a:buAutoNum type="arabicPeriod"/>
              <a:tabLst>
                <a:tab pos="469900" algn="l"/>
                <a:tab pos="470534" algn="l"/>
              </a:tabLst>
            </a:pPr>
            <a:endParaRPr lang="en-US" sz="2200" spc="-15" dirty="0" smtClean="0">
              <a:solidFill>
                <a:srgbClr val="2E2B1F"/>
              </a:solidFill>
              <a:latin typeface="Carlito"/>
              <a:cs typeface="Carlito"/>
            </a:endParaRPr>
          </a:p>
          <a:p>
            <a:pPr marL="469900" indent="-457834">
              <a:lnSpc>
                <a:spcPct val="100000"/>
              </a:lnSpc>
              <a:spcBef>
                <a:spcPts val="95"/>
              </a:spcBef>
              <a:buClr>
                <a:srgbClr val="A9A47B"/>
              </a:buClr>
              <a:tabLst>
                <a:tab pos="469900" algn="l"/>
                <a:tab pos="470534" algn="l"/>
              </a:tabLst>
            </a:pPr>
            <a:endParaRPr lang="en-US" sz="2200" spc="-15" dirty="0">
              <a:solidFill>
                <a:srgbClr val="2E2B1F"/>
              </a:solidFill>
              <a:latin typeface="Carlito"/>
              <a:cs typeface="Carlito"/>
            </a:endParaRPr>
          </a:p>
          <a:p>
            <a:pPr marL="469900" indent="-457834">
              <a:lnSpc>
                <a:spcPct val="100000"/>
              </a:lnSpc>
              <a:spcBef>
                <a:spcPts val="95"/>
              </a:spcBef>
              <a:buClr>
                <a:srgbClr val="A9A47B"/>
              </a:buClr>
              <a:buAutoNum type="arabicPeriod"/>
              <a:tabLst>
                <a:tab pos="469900" algn="l"/>
                <a:tab pos="470534" algn="l"/>
              </a:tabLst>
            </a:pPr>
            <a:r>
              <a:rPr sz="2200" spc="-15" dirty="0" smtClean="0">
                <a:solidFill>
                  <a:srgbClr val="2E2B1F"/>
                </a:solidFill>
                <a:latin typeface="Carlito"/>
                <a:cs typeface="Carlito"/>
              </a:rPr>
              <a:t>Keep </a:t>
            </a:r>
            <a:r>
              <a:rPr sz="2200" spc="-5" dirty="0">
                <a:solidFill>
                  <a:srgbClr val="2E2B1F"/>
                </a:solidFill>
                <a:latin typeface="Carlito"/>
                <a:cs typeface="Carlito"/>
              </a:rPr>
              <a:t>the </a:t>
            </a:r>
            <a:r>
              <a:rPr sz="2200" spc="-10" dirty="0">
                <a:solidFill>
                  <a:srgbClr val="2E2B1F"/>
                </a:solidFill>
                <a:latin typeface="Carlito"/>
                <a:cs typeface="Carlito"/>
              </a:rPr>
              <a:t>skin</a:t>
            </a:r>
            <a:r>
              <a:rPr sz="2200" spc="10" dirty="0">
                <a:solidFill>
                  <a:srgbClr val="2E2B1F"/>
                </a:solidFill>
                <a:latin typeface="Carlito"/>
                <a:cs typeface="Carlito"/>
              </a:rPr>
              <a:t> </a:t>
            </a:r>
            <a:r>
              <a:rPr sz="2200" spc="-5" dirty="0">
                <a:solidFill>
                  <a:srgbClr val="2E2B1F"/>
                </a:solidFill>
                <a:latin typeface="Carlito"/>
                <a:cs typeface="Carlito"/>
              </a:rPr>
              <a:t>clean</a:t>
            </a:r>
            <a:endParaRPr sz="2200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A9A47B"/>
              </a:buClr>
              <a:buFont typeface="Carlito"/>
              <a:buAutoNum type="arabicPeriod"/>
            </a:pPr>
            <a:endParaRPr sz="3000" dirty="0">
              <a:latin typeface="Carlito"/>
              <a:cs typeface="Carlito"/>
            </a:endParaRPr>
          </a:p>
          <a:p>
            <a:pPr marL="469900" indent="-457834">
              <a:lnSpc>
                <a:spcPct val="100000"/>
              </a:lnSpc>
              <a:buClr>
                <a:srgbClr val="A9A47B"/>
              </a:buClr>
              <a:buAutoNum type="arabicPeriod"/>
              <a:tabLst>
                <a:tab pos="469900" algn="l"/>
                <a:tab pos="470534" algn="l"/>
              </a:tabLst>
            </a:pPr>
            <a:r>
              <a:rPr sz="2200" spc="-25" dirty="0">
                <a:solidFill>
                  <a:srgbClr val="2E2B1F"/>
                </a:solidFill>
                <a:latin typeface="Carlito"/>
                <a:cs typeface="Carlito"/>
              </a:rPr>
              <a:t>Hydrate </a:t>
            </a:r>
            <a:r>
              <a:rPr sz="2200" spc="-5" dirty="0">
                <a:solidFill>
                  <a:srgbClr val="2E2B1F"/>
                </a:solidFill>
                <a:latin typeface="Carlito"/>
                <a:cs typeface="Carlito"/>
              </a:rPr>
              <a:t>the</a:t>
            </a:r>
            <a:r>
              <a:rPr sz="2200" spc="40" dirty="0">
                <a:solidFill>
                  <a:srgbClr val="2E2B1F"/>
                </a:solidFill>
                <a:latin typeface="Carlito"/>
                <a:cs typeface="Carlito"/>
              </a:rPr>
              <a:t> </a:t>
            </a:r>
            <a:r>
              <a:rPr sz="2200" spc="-10" dirty="0">
                <a:solidFill>
                  <a:srgbClr val="2E2B1F"/>
                </a:solidFill>
                <a:latin typeface="Carlito"/>
                <a:cs typeface="Carlito"/>
              </a:rPr>
              <a:t>skin</a:t>
            </a:r>
            <a:endParaRPr sz="2200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A9A47B"/>
              </a:buClr>
              <a:buFont typeface="Carlito"/>
              <a:buAutoNum type="arabicPeriod"/>
            </a:pPr>
            <a:endParaRPr sz="3000" dirty="0">
              <a:latin typeface="Carlito"/>
              <a:cs typeface="Carlito"/>
            </a:endParaRPr>
          </a:p>
          <a:p>
            <a:pPr marL="469900" indent="-457834">
              <a:lnSpc>
                <a:spcPct val="100000"/>
              </a:lnSpc>
              <a:buClr>
                <a:srgbClr val="A9A47B"/>
              </a:buClr>
              <a:buAutoNum type="arabicPeriod"/>
              <a:tabLst>
                <a:tab pos="469900" algn="l"/>
                <a:tab pos="470534" algn="l"/>
              </a:tabLst>
            </a:pPr>
            <a:r>
              <a:rPr sz="2200" spc="-5" dirty="0">
                <a:solidFill>
                  <a:srgbClr val="2E2B1F"/>
                </a:solidFill>
                <a:latin typeface="Carlito"/>
                <a:cs typeface="Carlito"/>
              </a:rPr>
              <a:t>Closely </a:t>
            </a:r>
            <a:r>
              <a:rPr sz="2200" spc="-10" dirty="0">
                <a:solidFill>
                  <a:srgbClr val="2E2B1F"/>
                </a:solidFill>
                <a:latin typeface="Carlito"/>
                <a:cs typeface="Carlito"/>
              </a:rPr>
              <a:t>monitor </a:t>
            </a:r>
            <a:r>
              <a:rPr sz="2200" spc="-5" dirty="0">
                <a:solidFill>
                  <a:srgbClr val="2E2B1F"/>
                </a:solidFill>
                <a:latin typeface="Carlito"/>
                <a:cs typeface="Carlito"/>
              </a:rPr>
              <a:t>the</a:t>
            </a:r>
            <a:r>
              <a:rPr sz="2200" spc="-35" dirty="0">
                <a:solidFill>
                  <a:srgbClr val="2E2B1F"/>
                </a:solidFill>
                <a:latin typeface="Carlito"/>
                <a:cs typeface="Carlito"/>
              </a:rPr>
              <a:t> </a:t>
            </a:r>
            <a:r>
              <a:rPr sz="2200" dirty="0">
                <a:solidFill>
                  <a:srgbClr val="2E2B1F"/>
                </a:solidFill>
                <a:latin typeface="Carlito"/>
                <a:cs typeface="Carlito"/>
              </a:rPr>
              <a:t>skin</a:t>
            </a:r>
            <a:endParaRPr sz="2200" dirty="0">
              <a:latin typeface="Carlito"/>
              <a:cs typeface="Carlito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14895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US" sz="4800" spc="-90" dirty="0" smtClean="0"/>
              <a:t>PREVENTION </a:t>
            </a:r>
            <a:r>
              <a:rPr lang="en-US" sz="4800" spc="-50" dirty="0" smtClean="0"/>
              <a:t>OF </a:t>
            </a:r>
            <a:r>
              <a:rPr lang="en-US" sz="4800" spc="-120" dirty="0" smtClean="0"/>
              <a:t>IMPAIRED</a:t>
            </a:r>
            <a:r>
              <a:rPr lang="en-US" sz="4800" spc="-595" dirty="0" smtClean="0"/>
              <a:t> </a:t>
            </a:r>
            <a:r>
              <a:rPr lang="en-US" sz="4800" spc="-75" dirty="0" smtClean="0"/>
              <a:t>SKIN  </a:t>
            </a:r>
            <a:r>
              <a:rPr lang="en-US" sz="4800" spc="-90" dirty="0" smtClean="0"/>
              <a:t>INTEGRITY</a:t>
            </a:r>
            <a:endParaRPr sz="46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5638800" y="4114800"/>
            <a:ext cx="3505200" cy="2743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650240" y="1616710"/>
            <a:ext cx="7244080" cy="695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1300" marR="5080" indent="-229235">
              <a:lnSpc>
                <a:spcPct val="100000"/>
              </a:lnSpc>
              <a:spcBef>
                <a:spcPts val="95"/>
              </a:spcBef>
              <a:buClr>
                <a:srgbClr val="A9A47B"/>
              </a:buClr>
              <a:buFont typeface="Arial"/>
              <a:buChar char="•"/>
              <a:tabLst>
                <a:tab pos="241300" algn="l"/>
                <a:tab pos="241935" algn="l"/>
              </a:tabLst>
            </a:pPr>
            <a:r>
              <a:rPr sz="2200" spc="-5" dirty="0">
                <a:solidFill>
                  <a:srgbClr val="2E2B1F"/>
                </a:solidFill>
                <a:latin typeface="Carlito"/>
                <a:cs typeface="Carlito"/>
              </a:rPr>
              <a:t>When </a:t>
            </a:r>
            <a:r>
              <a:rPr sz="2200" spc="-10" dirty="0">
                <a:solidFill>
                  <a:srgbClr val="2E2B1F"/>
                </a:solidFill>
                <a:latin typeface="Carlito"/>
                <a:cs typeface="Carlito"/>
              </a:rPr>
              <a:t>skin </a:t>
            </a:r>
            <a:r>
              <a:rPr sz="2200" spc="-5" dirty="0">
                <a:solidFill>
                  <a:srgbClr val="2E2B1F"/>
                </a:solidFill>
                <a:latin typeface="Carlito"/>
                <a:cs typeface="Carlito"/>
              </a:rPr>
              <a:t>is clean and </a:t>
            </a:r>
            <a:r>
              <a:rPr sz="2200" spc="-10" dirty="0">
                <a:solidFill>
                  <a:srgbClr val="2E2B1F"/>
                </a:solidFill>
                <a:latin typeface="Carlito"/>
                <a:cs typeface="Carlito"/>
              </a:rPr>
              <a:t>has been dried properly </a:t>
            </a:r>
            <a:r>
              <a:rPr sz="2200" spc="-5" dirty="0">
                <a:solidFill>
                  <a:srgbClr val="2E2B1F"/>
                </a:solidFill>
                <a:latin typeface="Carlito"/>
                <a:cs typeface="Carlito"/>
              </a:rPr>
              <a:t>it is </a:t>
            </a:r>
            <a:r>
              <a:rPr sz="2200" spc="-10" dirty="0">
                <a:solidFill>
                  <a:srgbClr val="2E2B1F"/>
                </a:solidFill>
                <a:latin typeface="Carlito"/>
                <a:cs typeface="Carlito"/>
              </a:rPr>
              <a:t>less </a:t>
            </a:r>
            <a:r>
              <a:rPr sz="2200" spc="-15" dirty="0">
                <a:solidFill>
                  <a:srgbClr val="2E2B1F"/>
                </a:solidFill>
                <a:latin typeface="Carlito"/>
                <a:cs typeface="Carlito"/>
              </a:rPr>
              <a:t>likely  </a:t>
            </a:r>
            <a:r>
              <a:rPr sz="2200" spc="-20" dirty="0">
                <a:solidFill>
                  <a:srgbClr val="2E2B1F"/>
                </a:solidFill>
                <a:latin typeface="Carlito"/>
                <a:cs typeface="Carlito"/>
              </a:rPr>
              <a:t>to </a:t>
            </a:r>
            <a:r>
              <a:rPr sz="2200" spc="-10" dirty="0">
                <a:solidFill>
                  <a:srgbClr val="2E2B1F"/>
                </a:solidFill>
                <a:latin typeface="Carlito"/>
                <a:cs typeface="Carlito"/>
              </a:rPr>
              <a:t>develop </a:t>
            </a:r>
            <a:r>
              <a:rPr sz="2200" spc="-15" dirty="0">
                <a:solidFill>
                  <a:srgbClr val="2E2B1F"/>
                </a:solidFill>
                <a:latin typeface="Carlito"/>
                <a:cs typeface="Carlito"/>
              </a:rPr>
              <a:t>infections </a:t>
            </a:r>
            <a:r>
              <a:rPr sz="2200" spc="-5" dirty="0">
                <a:solidFill>
                  <a:srgbClr val="2E2B1F"/>
                </a:solidFill>
                <a:latin typeface="Carlito"/>
                <a:cs typeface="Carlito"/>
              </a:rPr>
              <a:t>or</a:t>
            </a:r>
            <a:r>
              <a:rPr sz="2200" spc="65" dirty="0">
                <a:solidFill>
                  <a:srgbClr val="2E2B1F"/>
                </a:solidFill>
                <a:latin typeface="Carlito"/>
                <a:cs typeface="Carlito"/>
              </a:rPr>
              <a:t> </a:t>
            </a:r>
            <a:r>
              <a:rPr sz="2200" spc="-10" dirty="0">
                <a:solidFill>
                  <a:srgbClr val="2E2B1F"/>
                </a:solidFill>
                <a:latin typeface="Carlito"/>
                <a:cs typeface="Carlito"/>
              </a:rPr>
              <a:t>wounds</a:t>
            </a:r>
            <a:endParaRPr sz="2200" dirty="0">
              <a:latin typeface="Carlito"/>
              <a:cs typeface="Carlito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535940" y="467690"/>
            <a:ext cx="6322060" cy="7264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600" spc="-100" dirty="0"/>
              <a:t>Keep </a:t>
            </a:r>
            <a:r>
              <a:rPr sz="4600" spc="-70" dirty="0"/>
              <a:t>the </a:t>
            </a:r>
            <a:r>
              <a:rPr sz="4600" spc="-80" dirty="0"/>
              <a:t>Skin</a:t>
            </a:r>
            <a:r>
              <a:rPr sz="4600" spc="-490" dirty="0"/>
              <a:t> </a:t>
            </a:r>
            <a:r>
              <a:rPr sz="4600" spc="-80" dirty="0"/>
              <a:t>Clean</a:t>
            </a:r>
            <a:endParaRPr sz="46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3" name="object 3"/>
            <p:cNvSpPr/>
            <p:nvPr/>
          </p:nvSpPr>
          <p:spPr>
            <a:xfrm>
              <a:off x="0" y="0"/>
              <a:ext cx="9144000" cy="6857997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8458200" y="0"/>
              <a:ext cx="685800" cy="6858000"/>
            </a:xfrm>
            <a:custGeom>
              <a:avLst/>
              <a:gdLst/>
              <a:ahLst/>
              <a:cxnLst/>
              <a:rect l="l" t="t" r="r" b="b"/>
              <a:pathLst>
                <a:path w="685800" h="6858000">
                  <a:moveTo>
                    <a:pt x="685800" y="6172200"/>
                  </a:moveTo>
                  <a:lnTo>
                    <a:pt x="0" y="6172200"/>
                  </a:lnTo>
                  <a:lnTo>
                    <a:pt x="0" y="6858000"/>
                  </a:lnTo>
                  <a:lnTo>
                    <a:pt x="685800" y="6858000"/>
                  </a:lnTo>
                  <a:lnTo>
                    <a:pt x="685800" y="6172200"/>
                  </a:lnTo>
                  <a:close/>
                </a:path>
                <a:path w="685800" h="6858000">
                  <a:moveTo>
                    <a:pt x="685800" y="0"/>
                  </a:moveTo>
                  <a:lnTo>
                    <a:pt x="0" y="0"/>
                  </a:lnTo>
                  <a:lnTo>
                    <a:pt x="0" y="5486400"/>
                  </a:lnTo>
                  <a:lnTo>
                    <a:pt x="685800" y="5486400"/>
                  </a:lnTo>
                  <a:lnTo>
                    <a:pt x="685800" y="0"/>
                  </a:lnTo>
                  <a:close/>
                </a:path>
              </a:pathLst>
            </a:custGeom>
            <a:solidFill>
              <a:srgbClr val="675E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8458200" y="5486399"/>
              <a:ext cx="685800" cy="685800"/>
            </a:xfrm>
            <a:custGeom>
              <a:avLst/>
              <a:gdLst/>
              <a:ahLst/>
              <a:cxnLst/>
              <a:rect l="l" t="t" r="r" b="b"/>
              <a:pathLst>
                <a:path w="685800" h="685800">
                  <a:moveTo>
                    <a:pt x="685800" y="0"/>
                  </a:moveTo>
                  <a:lnTo>
                    <a:pt x="0" y="0"/>
                  </a:lnTo>
                  <a:lnTo>
                    <a:pt x="0" y="685800"/>
                  </a:lnTo>
                  <a:lnTo>
                    <a:pt x="685800" y="685800"/>
                  </a:lnTo>
                  <a:lnTo>
                    <a:pt x="685800" y="0"/>
                  </a:lnTo>
                  <a:close/>
                </a:path>
              </a:pathLst>
            </a:custGeom>
            <a:solidFill>
              <a:srgbClr val="A9A47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/>
          <p:nvPr/>
        </p:nvSpPr>
        <p:spPr>
          <a:xfrm>
            <a:off x="5715000" y="3886200"/>
            <a:ext cx="3429000" cy="31242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650240" y="1616710"/>
            <a:ext cx="7087870" cy="25996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1300" marR="5080" indent="-229235">
              <a:lnSpc>
                <a:spcPct val="100000"/>
              </a:lnSpc>
              <a:spcBef>
                <a:spcPts val="95"/>
              </a:spcBef>
              <a:buClr>
                <a:srgbClr val="A9A47B"/>
              </a:buClr>
              <a:buFont typeface="Arial"/>
              <a:buChar char="•"/>
              <a:tabLst>
                <a:tab pos="241300" algn="l"/>
                <a:tab pos="241935" algn="l"/>
              </a:tabLst>
            </a:pPr>
            <a:r>
              <a:rPr sz="2200" spc="-15" dirty="0">
                <a:solidFill>
                  <a:srgbClr val="2E2B1F"/>
                </a:solidFill>
                <a:latin typeface="Carlito"/>
                <a:cs typeface="Carlito"/>
              </a:rPr>
              <a:t>Hydration </a:t>
            </a:r>
            <a:r>
              <a:rPr sz="2200" spc="-5" dirty="0">
                <a:solidFill>
                  <a:srgbClr val="2E2B1F"/>
                </a:solidFill>
                <a:latin typeface="Carlito"/>
                <a:cs typeface="Carlito"/>
              </a:rPr>
              <a:t>and </a:t>
            </a:r>
            <a:r>
              <a:rPr sz="2200" spc="-10" dirty="0">
                <a:solidFill>
                  <a:srgbClr val="2E2B1F"/>
                </a:solidFill>
                <a:latin typeface="Carlito"/>
                <a:cs typeface="Carlito"/>
              </a:rPr>
              <a:t>lubrication </a:t>
            </a:r>
            <a:r>
              <a:rPr sz="2200" spc="-5" dirty="0">
                <a:solidFill>
                  <a:srgbClr val="2E2B1F"/>
                </a:solidFill>
                <a:latin typeface="Carlito"/>
                <a:cs typeface="Carlito"/>
              </a:rPr>
              <a:t>of the </a:t>
            </a:r>
            <a:r>
              <a:rPr sz="2200" spc="-20" dirty="0">
                <a:solidFill>
                  <a:srgbClr val="2E2B1F"/>
                </a:solidFill>
                <a:latin typeface="Carlito"/>
                <a:cs typeface="Carlito"/>
              </a:rPr>
              <a:t>stratum </a:t>
            </a:r>
            <a:r>
              <a:rPr sz="2200" spc="-10" dirty="0">
                <a:solidFill>
                  <a:srgbClr val="2E2B1F"/>
                </a:solidFill>
                <a:latin typeface="Carlito"/>
                <a:cs typeface="Carlito"/>
              </a:rPr>
              <a:t>corneum </a:t>
            </a:r>
            <a:r>
              <a:rPr sz="2200" spc="-5" dirty="0">
                <a:solidFill>
                  <a:srgbClr val="2E2B1F"/>
                </a:solidFill>
                <a:latin typeface="Carlito"/>
                <a:cs typeface="Carlito"/>
              </a:rPr>
              <a:t>necessary  </a:t>
            </a:r>
            <a:r>
              <a:rPr sz="2200" spc="-20" dirty="0">
                <a:solidFill>
                  <a:srgbClr val="2E2B1F"/>
                </a:solidFill>
                <a:latin typeface="Carlito"/>
                <a:cs typeface="Carlito"/>
              </a:rPr>
              <a:t>to </a:t>
            </a:r>
            <a:r>
              <a:rPr sz="2200" spc="-25" dirty="0">
                <a:solidFill>
                  <a:srgbClr val="2E2B1F"/>
                </a:solidFill>
                <a:latin typeface="Carlito"/>
                <a:cs typeface="Carlito"/>
              </a:rPr>
              <a:t>keep </a:t>
            </a:r>
            <a:r>
              <a:rPr sz="2200" spc="-10" dirty="0">
                <a:solidFill>
                  <a:srgbClr val="2E2B1F"/>
                </a:solidFill>
                <a:latin typeface="Carlito"/>
                <a:cs typeface="Carlito"/>
              </a:rPr>
              <a:t>skin</a:t>
            </a:r>
            <a:r>
              <a:rPr sz="2200" spc="60" dirty="0">
                <a:solidFill>
                  <a:srgbClr val="2E2B1F"/>
                </a:solidFill>
                <a:latin typeface="Carlito"/>
                <a:cs typeface="Carlito"/>
              </a:rPr>
              <a:t> </a:t>
            </a:r>
            <a:r>
              <a:rPr sz="2200" spc="-15" dirty="0">
                <a:solidFill>
                  <a:srgbClr val="2E2B1F"/>
                </a:solidFill>
                <a:latin typeface="Carlito"/>
                <a:cs typeface="Carlito"/>
              </a:rPr>
              <a:t>intact</a:t>
            </a:r>
            <a:endParaRPr sz="2200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A9A47B"/>
              </a:buClr>
              <a:buFont typeface="Arial"/>
              <a:buChar char="•"/>
            </a:pPr>
            <a:endParaRPr sz="3000" dirty="0">
              <a:latin typeface="Carlito"/>
              <a:cs typeface="Carlito"/>
            </a:endParaRPr>
          </a:p>
          <a:p>
            <a:pPr marL="241300" indent="-229235">
              <a:lnSpc>
                <a:spcPct val="100000"/>
              </a:lnSpc>
              <a:buClr>
                <a:srgbClr val="A9A47B"/>
              </a:buClr>
              <a:buFont typeface="Arial"/>
              <a:buChar char="•"/>
              <a:tabLst>
                <a:tab pos="241300" algn="l"/>
                <a:tab pos="241935" algn="l"/>
              </a:tabLst>
            </a:pPr>
            <a:r>
              <a:rPr sz="2200" spc="-5" dirty="0">
                <a:solidFill>
                  <a:srgbClr val="2E2B1F"/>
                </a:solidFill>
                <a:latin typeface="Carlito"/>
                <a:cs typeface="Carlito"/>
              </a:rPr>
              <a:t>Use a mild, </a:t>
            </a:r>
            <a:r>
              <a:rPr sz="2200" spc="-10" dirty="0">
                <a:solidFill>
                  <a:srgbClr val="2E2B1F"/>
                </a:solidFill>
                <a:latin typeface="Carlito"/>
                <a:cs typeface="Carlito"/>
              </a:rPr>
              <a:t>non-scented, </a:t>
            </a:r>
            <a:r>
              <a:rPr sz="2200" spc="-5" dirty="0">
                <a:solidFill>
                  <a:srgbClr val="2E2B1F"/>
                </a:solidFill>
                <a:latin typeface="Carlito"/>
                <a:cs typeface="Carlito"/>
              </a:rPr>
              <a:t>pH </a:t>
            </a:r>
            <a:r>
              <a:rPr sz="2200" spc="-10" dirty="0">
                <a:solidFill>
                  <a:srgbClr val="2E2B1F"/>
                </a:solidFill>
                <a:latin typeface="Carlito"/>
                <a:cs typeface="Carlito"/>
              </a:rPr>
              <a:t>balanced moisturizer</a:t>
            </a:r>
            <a:r>
              <a:rPr sz="2200" spc="60" dirty="0">
                <a:solidFill>
                  <a:srgbClr val="2E2B1F"/>
                </a:solidFill>
                <a:latin typeface="Carlito"/>
                <a:cs typeface="Carlito"/>
              </a:rPr>
              <a:t> </a:t>
            </a:r>
            <a:r>
              <a:rPr sz="2200" spc="-15" dirty="0">
                <a:solidFill>
                  <a:srgbClr val="2E2B1F"/>
                </a:solidFill>
                <a:latin typeface="Carlito"/>
                <a:cs typeface="Carlito"/>
              </a:rPr>
              <a:t>to:</a:t>
            </a:r>
            <a:endParaRPr sz="2200" dirty="0">
              <a:latin typeface="Carlito"/>
              <a:cs typeface="Carlito"/>
            </a:endParaRPr>
          </a:p>
          <a:p>
            <a:pPr marL="538480" lvl="1" indent="-229235">
              <a:lnSpc>
                <a:spcPct val="100000"/>
              </a:lnSpc>
              <a:spcBef>
                <a:spcPts val="490"/>
              </a:spcBef>
              <a:buClr>
                <a:srgbClr val="9CBDBC"/>
              </a:buClr>
              <a:buFont typeface="Arial"/>
              <a:buChar char="•"/>
              <a:tabLst>
                <a:tab pos="538480" algn="l"/>
                <a:tab pos="539115" algn="l"/>
              </a:tabLst>
            </a:pPr>
            <a:r>
              <a:rPr sz="2000" spc="-15" dirty="0">
                <a:solidFill>
                  <a:srgbClr val="2E2B1F"/>
                </a:solidFill>
                <a:latin typeface="Carlito"/>
                <a:cs typeface="Carlito"/>
              </a:rPr>
              <a:t>Prevent </a:t>
            </a:r>
            <a:r>
              <a:rPr sz="2000" spc="-5" dirty="0">
                <a:solidFill>
                  <a:srgbClr val="2E2B1F"/>
                </a:solidFill>
                <a:latin typeface="Carlito"/>
                <a:cs typeface="Carlito"/>
              </a:rPr>
              <a:t>damage </a:t>
            </a:r>
            <a:r>
              <a:rPr sz="2000" spc="-10" dirty="0">
                <a:solidFill>
                  <a:srgbClr val="2E2B1F"/>
                </a:solidFill>
                <a:latin typeface="Carlito"/>
                <a:cs typeface="Carlito"/>
              </a:rPr>
              <a:t>to </a:t>
            </a:r>
            <a:r>
              <a:rPr sz="2000" dirty="0">
                <a:solidFill>
                  <a:srgbClr val="2E2B1F"/>
                </a:solidFill>
                <a:latin typeface="Carlito"/>
                <a:cs typeface="Carlito"/>
              </a:rPr>
              <a:t>the </a:t>
            </a:r>
            <a:r>
              <a:rPr sz="2000" spc="-15" dirty="0">
                <a:solidFill>
                  <a:srgbClr val="2E2B1F"/>
                </a:solidFill>
                <a:latin typeface="Carlito"/>
                <a:cs typeface="Carlito"/>
              </a:rPr>
              <a:t>stratum</a:t>
            </a:r>
            <a:r>
              <a:rPr sz="2000" spc="25" dirty="0">
                <a:solidFill>
                  <a:srgbClr val="2E2B1F"/>
                </a:solidFill>
                <a:latin typeface="Carlito"/>
                <a:cs typeface="Carlito"/>
              </a:rPr>
              <a:t> </a:t>
            </a:r>
            <a:r>
              <a:rPr sz="2000" spc="-5" dirty="0">
                <a:solidFill>
                  <a:srgbClr val="2E2B1F"/>
                </a:solidFill>
                <a:latin typeface="Carlito"/>
                <a:cs typeface="Carlito"/>
              </a:rPr>
              <a:t>corneum</a:t>
            </a:r>
            <a:endParaRPr sz="2000" dirty="0">
              <a:latin typeface="Carlito"/>
              <a:cs typeface="Carlito"/>
            </a:endParaRPr>
          </a:p>
          <a:p>
            <a:pPr marL="538480" lvl="1" indent="-229235">
              <a:lnSpc>
                <a:spcPct val="100000"/>
              </a:lnSpc>
              <a:spcBef>
                <a:spcPts val="480"/>
              </a:spcBef>
              <a:buClr>
                <a:srgbClr val="9CBDBC"/>
              </a:buClr>
              <a:buFont typeface="Arial"/>
              <a:buChar char="•"/>
              <a:tabLst>
                <a:tab pos="538480" algn="l"/>
                <a:tab pos="539115" algn="l"/>
              </a:tabLst>
            </a:pPr>
            <a:r>
              <a:rPr sz="2000" dirty="0">
                <a:solidFill>
                  <a:srgbClr val="2E2B1F"/>
                </a:solidFill>
                <a:latin typeface="Carlito"/>
                <a:cs typeface="Carlito"/>
              </a:rPr>
              <a:t>Block </a:t>
            </a:r>
            <a:r>
              <a:rPr sz="2000" spc="-10" dirty="0">
                <a:solidFill>
                  <a:srgbClr val="2E2B1F"/>
                </a:solidFill>
                <a:latin typeface="Carlito"/>
                <a:cs typeface="Carlito"/>
              </a:rPr>
              <a:t>penetration </a:t>
            </a:r>
            <a:r>
              <a:rPr sz="2000" spc="-5" dirty="0">
                <a:solidFill>
                  <a:srgbClr val="2E2B1F"/>
                </a:solidFill>
                <a:latin typeface="Carlito"/>
                <a:cs typeface="Carlito"/>
              </a:rPr>
              <a:t>of </a:t>
            </a:r>
            <a:r>
              <a:rPr sz="2000" spc="-10" dirty="0">
                <a:solidFill>
                  <a:srgbClr val="2E2B1F"/>
                </a:solidFill>
                <a:latin typeface="Carlito"/>
                <a:cs typeface="Carlito"/>
              </a:rPr>
              <a:t>substances </a:t>
            </a:r>
            <a:r>
              <a:rPr sz="2000" spc="-15" dirty="0">
                <a:solidFill>
                  <a:srgbClr val="2E2B1F"/>
                </a:solidFill>
                <a:latin typeface="Carlito"/>
                <a:cs typeface="Carlito"/>
              </a:rPr>
              <a:t>into </a:t>
            </a:r>
            <a:r>
              <a:rPr sz="2000" dirty="0">
                <a:solidFill>
                  <a:srgbClr val="2E2B1F"/>
                </a:solidFill>
                <a:latin typeface="Carlito"/>
                <a:cs typeface="Carlito"/>
              </a:rPr>
              <a:t>the</a:t>
            </a:r>
            <a:r>
              <a:rPr sz="2000" spc="20" dirty="0">
                <a:solidFill>
                  <a:srgbClr val="2E2B1F"/>
                </a:solidFill>
                <a:latin typeface="Carlito"/>
                <a:cs typeface="Carlito"/>
              </a:rPr>
              <a:t> </a:t>
            </a:r>
            <a:r>
              <a:rPr sz="2000" spc="-5" dirty="0">
                <a:solidFill>
                  <a:srgbClr val="2E2B1F"/>
                </a:solidFill>
                <a:latin typeface="Carlito"/>
                <a:cs typeface="Carlito"/>
              </a:rPr>
              <a:t>skin</a:t>
            </a:r>
            <a:endParaRPr sz="2000" dirty="0">
              <a:latin typeface="Carlito"/>
              <a:cs typeface="Carlito"/>
            </a:endParaRPr>
          </a:p>
          <a:p>
            <a:pPr marL="538480" lvl="1" indent="-229235">
              <a:lnSpc>
                <a:spcPct val="100000"/>
              </a:lnSpc>
              <a:spcBef>
                <a:spcPts val="480"/>
              </a:spcBef>
              <a:buClr>
                <a:srgbClr val="9CBDBC"/>
              </a:buClr>
              <a:buFont typeface="Arial"/>
              <a:buChar char="•"/>
              <a:tabLst>
                <a:tab pos="538480" algn="l"/>
                <a:tab pos="539115" algn="l"/>
              </a:tabLst>
            </a:pPr>
            <a:r>
              <a:rPr sz="2000" spc="-5" dirty="0">
                <a:solidFill>
                  <a:srgbClr val="2E2B1F"/>
                </a:solidFill>
                <a:latin typeface="Carlito"/>
                <a:cs typeface="Carlito"/>
              </a:rPr>
              <a:t>Reduce transepidermal </a:t>
            </a:r>
            <a:r>
              <a:rPr sz="2000" spc="-15" dirty="0">
                <a:solidFill>
                  <a:srgbClr val="2E2B1F"/>
                </a:solidFill>
                <a:latin typeface="Carlito"/>
                <a:cs typeface="Carlito"/>
              </a:rPr>
              <a:t>water</a:t>
            </a:r>
            <a:r>
              <a:rPr sz="2000" spc="20" dirty="0">
                <a:solidFill>
                  <a:srgbClr val="2E2B1F"/>
                </a:solidFill>
                <a:latin typeface="Carlito"/>
                <a:cs typeface="Carlito"/>
              </a:rPr>
              <a:t> </a:t>
            </a:r>
            <a:r>
              <a:rPr sz="2000" spc="-5" dirty="0">
                <a:solidFill>
                  <a:srgbClr val="2E2B1F"/>
                </a:solidFill>
                <a:latin typeface="Carlito"/>
                <a:cs typeface="Carlito"/>
              </a:rPr>
              <a:t>loss</a:t>
            </a:r>
            <a:endParaRPr sz="2000" dirty="0">
              <a:latin typeface="Carlito"/>
              <a:cs typeface="Carlito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title"/>
          </p:nvPr>
        </p:nvSpPr>
        <p:spPr>
          <a:xfrm>
            <a:off x="535940" y="467690"/>
            <a:ext cx="5407660" cy="7264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600" spc="-120" dirty="0"/>
              <a:t>Hydrate </a:t>
            </a:r>
            <a:r>
              <a:rPr sz="4600" spc="-70" dirty="0"/>
              <a:t>the</a:t>
            </a:r>
            <a:r>
              <a:rPr sz="4600" spc="-320" dirty="0"/>
              <a:t> </a:t>
            </a:r>
            <a:r>
              <a:rPr sz="4600" spc="-80" dirty="0"/>
              <a:t>Skin</a:t>
            </a:r>
            <a:endParaRPr sz="46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3" name="object 3"/>
            <p:cNvSpPr/>
            <p:nvPr/>
          </p:nvSpPr>
          <p:spPr>
            <a:xfrm>
              <a:off x="0" y="0"/>
              <a:ext cx="9144000" cy="6857997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8458200" y="0"/>
              <a:ext cx="685800" cy="6858000"/>
            </a:xfrm>
            <a:custGeom>
              <a:avLst/>
              <a:gdLst/>
              <a:ahLst/>
              <a:cxnLst/>
              <a:rect l="l" t="t" r="r" b="b"/>
              <a:pathLst>
                <a:path w="685800" h="6858000">
                  <a:moveTo>
                    <a:pt x="685800" y="6172200"/>
                  </a:moveTo>
                  <a:lnTo>
                    <a:pt x="0" y="6172200"/>
                  </a:lnTo>
                  <a:lnTo>
                    <a:pt x="0" y="6858000"/>
                  </a:lnTo>
                  <a:lnTo>
                    <a:pt x="685800" y="6858000"/>
                  </a:lnTo>
                  <a:lnTo>
                    <a:pt x="685800" y="6172200"/>
                  </a:lnTo>
                  <a:close/>
                </a:path>
                <a:path w="685800" h="6858000">
                  <a:moveTo>
                    <a:pt x="685800" y="0"/>
                  </a:moveTo>
                  <a:lnTo>
                    <a:pt x="0" y="0"/>
                  </a:lnTo>
                  <a:lnTo>
                    <a:pt x="0" y="5486400"/>
                  </a:lnTo>
                  <a:lnTo>
                    <a:pt x="685800" y="5486400"/>
                  </a:lnTo>
                  <a:lnTo>
                    <a:pt x="685800" y="0"/>
                  </a:lnTo>
                  <a:close/>
                </a:path>
              </a:pathLst>
            </a:custGeom>
            <a:solidFill>
              <a:srgbClr val="675E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8458200" y="5486399"/>
              <a:ext cx="685800" cy="685800"/>
            </a:xfrm>
            <a:custGeom>
              <a:avLst/>
              <a:gdLst/>
              <a:ahLst/>
              <a:cxnLst/>
              <a:rect l="l" t="t" r="r" b="b"/>
              <a:pathLst>
                <a:path w="685800" h="685800">
                  <a:moveTo>
                    <a:pt x="685800" y="0"/>
                  </a:moveTo>
                  <a:lnTo>
                    <a:pt x="0" y="0"/>
                  </a:lnTo>
                  <a:lnTo>
                    <a:pt x="0" y="685800"/>
                  </a:lnTo>
                  <a:lnTo>
                    <a:pt x="685800" y="685800"/>
                  </a:lnTo>
                  <a:lnTo>
                    <a:pt x="685800" y="0"/>
                  </a:lnTo>
                  <a:close/>
                </a:path>
              </a:pathLst>
            </a:custGeom>
            <a:solidFill>
              <a:srgbClr val="A9A47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/>
          <p:nvPr/>
        </p:nvSpPr>
        <p:spPr>
          <a:xfrm>
            <a:off x="4948301" y="3810000"/>
            <a:ext cx="4195699" cy="3429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650240" y="1244242"/>
            <a:ext cx="5707380" cy="4051935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241300" indent="-229235">
              <a:lnSpc>
                <a:spcPct val="100000"/>
              </a:lnSpc>
              <a:spcBef>
                <a:spcPts val="625"/>
              </a:spcBef>
              <a:buClr>
                <a:srgbClr val="A9A47B"/>
              </a:buClr>
              <a:buFont typeface="Arial"/>
              <a:buChar char="•"/>
              <a:tabLst>
                <a:tab pos="241300" algn="l"/>
                <a:tab pos="241935" algn="l"/>
              </a:tabLst>
            </a:pPr>
            <a:r>
              <a:rPr sz="2200" spc="-10" dirty="0">
                <a:solidFill>
                  <a:srgbClr val="2E2B1F"/>
                </a:solidFill>
                <a:latin typeface="Carlito"/>
                <a:cs typeface="Carlito"/>
              </a:rPr>
              <a:t>Check </a:t>
            </a:r>
            <a:r>
              <a:rPr sz="2200" spc="-5" dirty="0">
                <a:solidFill>
                  <a:srgbClr val="2E2B1F"/>
                </a:solidFill>
                <a:latin typeface="Carlito"/>
                <a:cs typeface="Carlito"/>
              </a:rPr>
              <a:t>the </a:t>
            </a:r>
            <a:r>
              <a:rPr sz="2200" spc="-10" dirty="0">
                <a:solidFill>
                  <a:srgbClr val="2E2B1F"/>
                </a:solidFill>
                <a:latin typeface="Carlito"/>
                <a:cs typeface="Carlito"/>
              </a:rPr>
              <a:t>skin </a:t>
            </a:r>
            <a:r>
              <a:rPr sz="2200" spc="-15" dirty="0">
                <a:solidFill>
                  <a:srgbClr val="2E2B1F"/>
                </a:solidFill>
                <a:latin typeface="Carlito"/>
                <a:cs typeface="Carlito"/>
              </a:rPr>
              <a:t>at </a:t>
            </a:r>
            <a:r>
              <a:rPr sz="2200" spc="-10" dirty="0">
                <a:solidFill>
                  <a:srgbClr val="2E2B1F"/>
                </a:solidFill>
                <a:latin typeface="Carlito"/>
                <a:cs typeface="Carlito"/>
              </a:rPr>
              <a:t>least </a:t>
            </a:r>
            <a:r>
              <a:rPr sz="2200" spc="-5" dirty="0">
                <a:solidFill>
                  <a:srgbClr val="2E2B1F"/>
                </a:solidFill>
                <a:latin typeface="Carlito"/>
                <a:cs typeface="Carlito"/>
              </a:rPr>
              <a:t>daily </a:t>
            </a:r>
            <a:r>
              <a:rPr sz="2200" spc="-10" dirty="0">
                <a:solidFill>
                  <a:srgbClr val="2E2B1F"/>
                </a:solidFill>
                <a:latin typeface="Carlito"/>
                <a:cs typeface="Carlito"/>
              </a:rPr>
              <a:t>(twice </a:t>
            </a:r>
            <a:r>
              <a:rPr sz="2200" spc="-5" dirty="0">
                <a:solidFill>
                  <a:srgbClr val="2E2B1F"/>
                </a:solidFill>
                <a:latin typeface="Carlito"/>
                <a:cs typeface="Carlito"/>
              </a:rPr>
              <a:t>is </a:t>
            </a:r>
            <a:r>
              <a:rPr sz="2200" spc="-20" dirty="0">
                <a:solidFill>
                  <a:srgbClr val="2E2B1F"/>
                </a:solidFill>
                <a:latin typeface="Carlito"/>
                <a:cs typeface="Carlito"/>
              </a:rPr>
              <a:t>better)</a:t>
            </a:r>
            <a:r>
              <a:rPr sz="2200" spc="165" dirty="0">
                <a:solidFill>
                  <a:srgbClr val="2E2B1F"/>
                </a:solidFill>
                <a:latin typeface="Carlito"/>
                <a:cs typeface="Carlito"/>
              </a:rPr>
              <a:t> </a:t>
            </a:r>
            <a:r>
              <a:rPr sz="2200" spc="-5" dirty="0" smtClean="0">
                <a:solidFill>
                  <a:srgbClr val="2E2B1F"/>
                </a:solidFill>
                <a:latin typeface="Carlito"/>
                <a:cs typeface="Carlito"/>
              </a:rPr>
              <a:t>and</a:t>
            </a:r>
            <a:r>
              <a:rPr lang="en-US" sz="2200" dirty="0" smtClean="0">
                <a:latin typeface="Carlito"/>
                <a:cs typeface="Carlito"/>
              </a:rPr>
              <a:t> </a:t>
            </a:r>
            <a:r>
              <a:rPr sz="2200" spc="-5" dirty="0" smtClean="0">
                <a:solidFill>
                  <a:srgbClr val="2E2B1F"/>
                </a:solidFill>
                <a:latin typeface="Carlito"/>
                <a:cs typeface="Carlito"/>
              </a:rPr>
              <a:t>report </a:t>
            </a:r>
            <a:r>
              <a:rPr sz="2200" spc="-15" dirty="0">
                <a:solidFill>
                  <a:srgbClr val="2E2B1F"/>
                </a:solidFill>
                <a:latin typeface="Carlito"/>
                <a:cs typeface="Carlito"/>
              </a:rPr>
              <a:t>any </a:t>
            </a:r>
            <a:r>
              <a:rPr sz="2200" spc="-10" dirty="0">
                <a:solidFill>
                  <a:srgbClr val="2E2B1F"/>
                </a:solidFill>
                <a:latin typeface="Carlito"/>
                <a:cs typeface="Carlito"/>
              </a:rPr>
              <a:t>problems</a:t>
            </a:r>
            <a:r>
              <a:rPr sz="2200" spc="-5" dirty="0">
                <a:solidFill>
                  <a:srgbClr val="2E2B1F"/>
                </a:solidFill>
                <a:latin typeface="Carlito"/>
                <a:cs typeface="Carlito"/>
              </a:rPr>
              <a:t> </a:t>
            </a:r>
            <a:r>
              <a:rPr sz="2200" spc="-40" dirty="0">
                <a:solidFill>
                  <a:srgbClr val="2E2B1F"/>
                </a:solidFill>
                <a:latin typeface="Carlito"/>
                <a:cs typeface="Carlito"/>
              </a:rPr>
              <a:t>IMMEDIATELY</a:t>
            </a:r>
            <a:endParaRPr sz="2200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3000" dirty="0">
              <a:latin typeface="Carlito"/>
              <a:cs typeface="Carlito"/>
            </a:endParaRPr>
          </a:p>
          <a:p>
            <a:pPr marL="241300" indent="-229235">
              <a:lnSpc>
                <a:spcPct val="100000"/>
              </a:lnSpc>
              <a:buClr>
                <a:srgbClr val="A9A47B"/>
              </a:buClr>
              <a:buFont typeface="Arial"/>
              <a:buChar char="•"/>
              <a:tabLst>
                <a:tab pos="241300" algn="l"/>
                <a:tab pos="241935" algn="l"/>
              </a:tabLst>
            </a:pPr>
            <a:r>
              <a:rPr sz="2200" spc="-5" dirty="0">
                <a:solidFill>
                  <a:srgbClr val="2E2B1F"/>
                </a:solidFill>
                <a:latin typeface="Carlito"/>
                <a:cs typeface="Carlito"/>
              </a:rPr>
              <a:t>Look closely</a:t>
            </a:r>
            <a:r>
              <a:rPr sz="2200" dirty="0">
                <a:solidFill>
                  <a:srgbClr val="2E2B1F"/>
                </a:solidFill>
                <a:latin typeface="Carlito"/>
                <a:cs typeface="Carlito"/>
              </a:rPr>
              <a:t> </a:t>
            </a:r>
            <a:r>
              <a:rPr sz="2200" spc="-10" dirty="0">
                <a:solidFill>
                  <a:srgbClr val="2E2B1F"/>
                </a:solidFill>
                <a:latin typeface="Carlito"/>
                <a:cs typeface="Carlito"/>
              </a:rPr>
              <a:t>at:</a:t>
            </a:r>
            <a:endParaRPr sz="2200" dirty="0">
              <a:latin typeface="Carlito"/>
              <a:cs typeface="Carlito"/>
            </a:endParaRPr>
          </a:p>
          <a:p>
            <a:pPr marL="538480" lvl="1" indent="-229235">
              <a:lnSpc>
                <a:spcPct val="100000"/>
              </a:lnSpc>
              <a:spcBef>
                <a:spcPts val="490"/>
              </a:spcBef>
              <a:buClr>
                <a:srgbClr val="9CBDBC"/>
              </a:buClr>
              <a:buFont typeface="Arial"/>
              <a:buChar char="•"/>
              <a:tabLst>
                <a:tab pos="538480" algn="l"/>
                <a:tab pos="539115" algn="l"/>
              </a:tabLst>
            </a:pPr>
            <a:r>
              <a:rPr sz="2000" spc="-5" dirty="0">
                <a:solidFill>
                  <a:srgbClr val="2E2B1F"/>
                </a:solidFill>
                <a:latin typeface="Carlito"/>
                <a:cs typeface="Carlito"/>
              </a:rPr>
              <a:t>Skin</a:t>
            </a:r>
            <a:r>
              <a:rPr sz="2000" spc="-70" dirty="0">
                <a:solidFill>
                  <a:srgbClr val="2E2B1F"/>
                </a:solidFill>
                <a:latin typeface="Carlito"/>
                <a:cs typeface="Carlito"/>
              </a:rPr>
              <a:t> </a:t>
            </a:r>
            <a:r>
              <a:rPr sz="2000" spc="-15" dirty="0">
                <a:solidFill>
                  <a:srgbClr val="2E2B1F"/>
                </a:solidFill>
                <a:latin typeface="Carlito"/>
                <a:cs typeface="Carlito"/>
              </a:rPr>
              <a:t>folds</a:t>
            </a:r>
            <a:endParaRPr sz="2000" dirty="0">
              <a:latin typeface="Carlito"/>
              <a:cs typeface="Carlito"/>
            </a:endParaRPr>
          </a:p>
          <a:p>
            <a:pPr marL="538480" lvl="1" indent="-229235">
              <a:lnSpc>
                <a:spcPct val="100000"/>
              </a:lnSpc>
              <a:spcBef>
                <a:spcPts val="480"/>
              </a:spcBef>
              <a:buClr>
                <a:srgbClr val="9CBDBC"/>
              </a:buClr>
              <a:buFont typeface="Arial"/>
              <a:buChar char="•"/>
              <a:tabLst>
                <a:tab pos="538480" algn="l"/>
                <a:tab pos="539115" algn="l"/>
              </a:tabLst>
            </a:pPr>
            <a:r>
              <a:rPr sz="2000" spc="-10" dirty="0">
                <a:solidFill>
                  <a:srgbClr val="2E2B1F"/>
                </a:solidFill>
                <a:latin typeface="Carlito"/>
                <a:cs typeface="Carlito"/>
              </a:rPr>
              <a:t>Perineum</a:t>
            </a:r>
            <a:endParaRPr sz="2000" dirty="0">
              <a:latin typeface="Carlito"/>
              <a:cs typeface="Carlito"/>
            </a:endParaRPr>
          </a:p>
          <a:p>
            <a:pPr marL="538480" lvl="1" indent="-229235">
              <a:lnSpc>
                <a:spcPct val="100000"/>
              </a:lnSpc>
              <a:spcBef>
                <a:spcPts val="480"/>
              </a:spcBef>
              <a:buClr>
                <a:srgbClr val="9CBDBC"/>
              </a:buClr>
              <a:buFont typeface="Arial"/>
              <a:buChar char="•"/>
              <a:tabLst>
                <a:tab pos="538480" algn="l"/>
                <a:tab pos="539115" algn="l"/>
              </a:tabLst>
            </a:pPr>
            <a:r>
              <a:rPr sz="2000" spc="-10" dirty="0">
                <a:solidFill>
                  <a:srgbClr val="2E2B1F"/>
                </a:solidFill>
                <a:latin typeface="Carlito"/>
                <a:cs typeface="Carlito"/>
              </a:rPr>
              <a:t>Most </a:t>
            </a:r>
            <a:r>
              <a:rPr sz="2000" dirty="0">
                <a:solidFill>
                  <a:srgbClr val="2E2B1F"/>
                </a:solidFill>
                <a:latin typeface="Carlito"/>
                <a:cs typeface="Carlito"/>
              </a:rPr>
              <a:t>common </a:t>
            </a:r>
            <a:r>
              <a:rPr sz="2000" spc="-10" dirty="0">
                <a:solidFill>
                  <a:srgbClr val="2E2B1F"/>
                </a:solidFill>
                <a:latin typeface="Carlito"/>
                <a:cs typeface="Carlito"/>
              </a:rPr>
              <a:t>pressure </a:t>
            </a:r>
            <a:r>
              <a:rPr sz="2000" spc="-5" dirty="0">
                <a:solidFill>
                  <a:srgbClr val="2E2B1F"/>
                </a:solidFill>
                <a:latin typeface="Carlito"/>
                <a:cs typeface="Carlito"/>
              </a:rPr>
              <a:t>areas:</a:t>
            </a:r>
            <a:endParaRPr sz="2000" dirty="0">
              <a:latin typeface="Carlito"/>
              <a:cs typeface="Carlito"/>
            </a:endParaRPr>
          </a:p>
          <a:p>
            <a:pPr marL="904240" lvl="2" indent="-229235">
              <a:lnSpc>
                <a:spcPct val="100000"/>
              </a:lnSpc>
              <a:spcBef>
                <a:spcPts val="440"/>
              </a:spcBef>
              <a:buClr>
                <a:srgbClr val="D2CA6C"/>
              </a:buClr>
              <a:buFont typeface="Arial"/>
              <a:buChar char="•"/>
              <a:tabLst>
                <a:tab pos="904240" algn="l"/>
                <a:tab pos="904875" algn="l"/>
              </a:tabLst>
            </a:pPr>
            <a:r>
              <a:rPr sz="1800" spc="-5" dirty="0">
                <a:solidFill>
                  <a:srgbClr val="2E2B1F"/>
                </a:solidFill>
                <a:latin typeface="Carlito"/>
                <a:cs typeface="Carlito"/>
              </a:rPr>
              <a:t>Heels</a:t>
            </a:r>
            <a:endParaRPr sz="1800" dirty="0">
              <a:latin typeface="Carlito"/>
              <a:cs typeface="Carlito"/>
            </a:endParaRPr>
          </a:p>
          <a:p>
            <a:pPr marL="904240" lvl="2" indent="-229235">
              <a:lnSpc>
                <a:spcPct val="100000"/>
              </a:lnSpc>
              <a:spcBef>
                <a:spcPts val="434"/>
              </a:spcBef>
              <a:buClr>
                <a:srgbClr val="D2CA6C"/>
              </a:buClr>
              <a:buFont typeface="Arial"/>
              <a:buChar char="•"/>
              <a:tabLst>
                <a:tab pos="904240" algn="l"/>
                <a:tab pos="904875" algn="l"/>
              </a:tabLst>
            </a:pPr>
            <a:r>
              <a:rPr sz="1800" spc="-10" dirty="0">
                <a:solidFill>
                  <a:srgbClr val="2E2B1F"/>
                </a:solidFill>
                <a:latin typeface="Carlito"/>
                <a:cs typeface="Carlito"/>
              </a:rPr>
              <a:t>Hips</a:t>
            </a:r>
            <a:endParaRPr sz="1800" dirty="0">
              <a:latin typeface="Carlito"/>
              <a:cs typeface="Carlito"/>
            </a:endParaRPr>
          </a:p>
          <a:p>
            <a:pPr marL="904240" lvl="2" indent="-229235">
              <a:lnSpc>
                <a:spcPct val="100000"/>
              </a:lnSpc>
              <a:spcBef>
                <a:spcPts val="434"/>
              </a:spcBef>
              <a:buClr>
                <a:srgbClr val="D2CA6C"/>
              </a:buClr>
              <a:buFont typeface="Arial"/>
              <a:buChar char="•"/>
              <a:tabLst>
                <a:tab pos="904240" algn="l"/>
                <a:tab pos="904875" algn="l"/>
              </a:tabLst>
            </a:pPr>
            <a:r>
              <a:rPr sz="1800" spc="-10" dirty="0">
                <a:solidFill>
                  <a:srgbClr val="2E2B1F"/>
                </a:solidFill>
                <a:latin typeface="Carlito"/>
                <a:cs typeface="Carlito"/>
              </a:rPr>
              <a:t>Sacrum</a:t>
            </a:r>
            <a:endParaRPr sz="1800" dirty="0">
              <a:latin typeface="Carlito"/>
              <a:cs typeface="Carlito"/>
            </a:endParaRPr>
          </a:p>
          <a:p>
            <a:pPr marL="904240" lvl="2" indent="-229235">
              <a:lnSpc>
                <a:spcPct val="100000"/>
              </a:lnSpc>
              <a:spcBef>
                <a:spcPts val="430"/>
              </a:spcBef>
              <a:buClr>
                <a:srgbClr val="D2CA6C"/>
              </a:buClr>
              <a:buFont typeface="Arial"/>
              <a:buChar char="•"/>
              <a:tabLst>
                <a:tab pos="904240" algn="l"/>
                <a:tab pos="904875" algn="l"/>
              </a:tabLst>
            </a:pPr>
            <a:r>
              <a:rPr sz="1800" spc="-5" dirty="0">
                <a:solidFill>
                  <a:srgbClr val="2E2B1F"/>
                </a:solidFill>
                <a:latin typeface="Carlito"/>
                <a:cs typeface="Carlito"/>
              </a:rPr>
              <a:t>Ischeal</a:t>
            </a:r>
            <a:r>
              <a:rPr sz="1800" spc="-10" dirty="0">
                <a:solidFill>
                  <a:srgbClr val="2E2B1F"/>
                </a:solidFill>
                <a:latin typeface="Carlito"/>
                <a:cs typeface="Carlito"/>
              </a:rPr>
              <a:t> tuberosities</a:t>
            </a:r>
            <a:endParaRPr sz="1800" dirty="0">
              <a:latin typeface="Carlito"/>
              <a:cs typeface="Carlito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title"/>
          </p:nvPr>
        </p:nvSpPr>
        <p:spPr>
          <a:xfrm>
            <a:off x="535940" y="467690"/>
            <a:ext cx="6626860" cy="7264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600" spc="-95" dirty="0"/>
              <a:t>Monitor </a:t>
            </a:r>
            <a:r>
              <a:rPr sz="4600" spc="-70" dirty="0"/>
              <a:t>the</a:t>
            </a:r>
            <a:r>
              <a:rPr sz="4600" spc="-375" dirty="0"/>
              <a:t> </a:t>
            </a:r>
            <a:r>
              <a:rPr sz="4600" spc="-80" dirty="0"/>
              <a:t>Skin</a:t>
            </a:r>
            <a:endParaRPr sz="46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3" name="object 3"/>
            <p:cNvSpPr/>
            <p:nvPr/>
          </p:nvSpPr>
          <p:spPr>
            <a:xfrm>
              <a:off x="0" y="0"/>
              <a:ext cx="9144000" cy="6857997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8458200" y="0"/>
              <a:ext cx="685800" cy="6858000"/>
            </a:xfrm>
            <a:custGeom>
              <a:avLst/>
              <a:gdLst/>
              <a:ahLst/>
              <a:cxnLst/>
              <a:rect l="l" t="t" r="r" b="b"/>
              <a:pathLst>
                <a:path w="685800" h="6858000">
                  <a:moveTo>
                    <a:pt x="685800" y="6172200"/>
                  </a:moveTo>
                  <a:lnTo>
                    <a:pt x="0" y="6172200"/>
                  </a:lnTo>
                  <a:lnTo>
                    <a:pt x="0" y="6858000"/>
                  </a:lnTo>
                  <a:lnTo>
                    <a:pt x="685800" y="6858000"/>
                  </a:lnTo>
                  <a:lnTo>
                    <a:pt x="685800" y="6172200"/>
                  </a:lnTo>
                  <a:close/>
                </a:path>
                <a:path w="685800" h="6858000">
                  <a:moveTo>
                    <a:pt x="685800" y="0"/>
                  </a:moveTo>
                  <a:lnTo>
                    <a:pt x="0" y="0"/>
                  </a:lnTo>
                  <a:lnTo>
                    <a:pt x="0" y="5486400"/>
                  </a:lnTo>
                  <a:lnTo>
                    <a:pt x="685800" y="5486400"/>
                  </a:lnTo>
                  <a:lnTo>
                    <a:pt x="685800" y="0"/>
                  </a:lnTo>
                  <a:close/>
                </a:path>
              </a:pathLst>
            </a:custGeom>
            <a:solidFill>
              <a:srgbClr val="675E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8458200" y="5486399"/>
              <a:ext cx="685800" cy="685800"/>
            </a:xfrm>
            <a:custGeom>
              <a:avLst/>
              <a:gdLst/>
              <a:ahLst/>
              <a:cxnLst/>
              <a:rect l="l" t="t" r="r" b="b"/>
              <a:pathLst>
                <a:path w="685800" h="685800">
                  <a:moveTo>
                    <a:pt x="685800" y="0"/>
                  </a:moveTo>
                  <a:lnTo>
                    <a:pt x="0" y="0"/>
                  </a:lnTo>
                  <a:lnTo>
                    <a:pt x="0" y="685800"/>
                  </a:lnTo>
                  <a:lnTo>
                    <a:pt x="685800" y="685800"/>
                  </a:lnTo>
                  <a:lnTo>
                    <a:pt x="685800" y="0"/>
                  </a:lnTo>
                  <a:close/>
                </a:path>
              </a:pathLst>
            </a:custGeom>
            <a:solidFill>
              <a:srgbClr val="A9A47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/>
          <p:nvPr/>
        </p:nvSpPr>
        <p:spPr>
          <a:xfrm>
            <a:off x="8531225" y="5648325"/>
            <a:ext cx="71755" cy="396875"/>
          </a:xfrm>
          <a:custGeom>
            <a:avLst/>
            <a:gdLst/>
            <a:ahLst/>
            <a:cxnLst/>
            <a:rect l="l" t="t" r="r" b="b"/>
            <a:pathLst>
              <a:path w="71754" h="396875">
                <a:moveTo>
                  <a:pt x="71247" y="396875"/>
                </a:moveTo>
                <a:lnTo>
                  <a:pt x="43505" y="391277"/>
                </a:lnTo>
                <a:lnTo>
                  <a:pt x="20859" y="376012"/>
                </a:lnTo>
                <a:lnTo>
                  <a:pt x="5595" y="353369"/>
                </a:lnTo>
                <a:lnTo>
                  <a:pt x="0" y="325640"/>
                </a:lnTo>
                <a:lnTo>
                  <a:pt x="0" y="71234"/>
                </a:lnTo>
                <a:lnTo>
                  <a:pt x="5595" y="43505"/>
                </a:lnTo>
                <a:lnTo>
                  <a:pt x="20859" y="20862"/>
                </a:lnTo>
                <a:lnTo>
                  <a:pt x="43505" y="5597"/>
                </a:lnTo>
                <a:lnTo>
                  <a:pt x="71247" y="0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9009253" y="5648325"/>
            <a:ext cx="71755" cy="396875"/>
          </a:xfrm>
          <a:custGeom>
            <a:avLst/>
            <a:gdLst/>
            <a:ahLst/>
            <a:cxnLst/>
            <a:rect l="l" t="t" r="r" b="b"/>
            <a:pathLst>
              <a:path w="71754" h="396875">
                <a:moveTo>
                  <a:pt x="0" y="0"/>
                </a:moveTo>
                <a:lnTo>
                  <a:pt x="27741" y="5597"/>
                </a:lnTo>
                <a:lnTo>
                  <a:pt x="50387" y="20862"/>
                </a:lnTo>
                <a:lnTo>
                  <a:pt x="65651" y="43505"/>
                </a:lnTo>
                <a:lnTo>
                  <a:pt x="71247" y="71234"/>
                </a:lnTo>
                <a:lnTo>
                  <a:pt x="71247" y="325640"/>
                </a:lnTo>
                <a:lnTo>
                  <a:pt x="65651" y="353369"/>
                </a:lnTo>
                <a:lnTo>
                  <a:pt x="50387" y="376012"/>
                </a:lnTo>
                <a:lnTo>
                  <a:pt x="27741" y="391277"/>
                </a:lnTo>
                <a:lnTo>
                  <a:pt x="0" y="396875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971800" y="2438400"/>
            <a:ext cx="6172200" cy="6705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1" y="1143000"/>
            <a:ext cx="4952999" cy="340541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32740" marR="5080" indent="-320675">
              <a:lnSpc>
                <a:spcPct val="100000"/>
              </a:lnSpc>
              <a:spcBef>
                <a:spcPts val="95"/>
              </a:spcBef>
              <a:buClr>
                <a:srgbClr val="A9A47B"/>
              </a:buClr>
              <a:buFont typeface="Wingdings"/>
              <a:buChar char=""/>
              <a:tabLst>
                <a:tab pos="333375" algn="l"/>
              </a:tabLst>
            </a:pPr>
            <a:r>
              <a:rPr sz="2200" spc="-10" dirty="0">
                <a:solidFill>
                  <a:srgbClr val="2E2B1F"/>
                </a:solidFill>
                <a:latin typeface="Carlito"/>
                <a:cs typeface="Carlito"/>
              </a:rPr>
              <a:t>The </a:t>
            </a:r>
            <a:r>
              <a:rPr sz="2200" spc="-15" dirty="0">
                <a:solidFill>
                  <a:srgbClr val="2E2B1F"/>
                </a:solidFill>
                <a:latin typeface="Carlito"/>
                <a:cs typeface="Carlito"/>
              </a:rPr>
              <a:t>body’s largest organ </a:t>
            </a:r>
            <a:r>
              <a:rPr sz="2200" spc="-10" dirty="0">
                <a:solidFill>
                  <a:srgbClr val="2E2B1F"/>
                </a:solidFill>
                <a:latin typeface="Carlito"/>
                <a:cs typeface="Carlito"/>
              </a:rPr>
              <a:t>contributing </a:t>
            </a:r>
            <a:r>
              <a:rPr sz="2200" spc="-15" dirty="0">
                <a:solidFill>
                  <a:srgbClr val="2E2B1F"/>
                </a:solidFill>
                <a:latin typeface="Carlito"/>
                <a:cs typeface="Carlito"/>
              </a:rPr>
              <a:t>to </a:t>
            </a:r>
            <a:r>
              <a:rPr sz="2200" spc="-5" dirty="0">
                <a:solidFill>
                  <a:srgbClr val="2E2B1F"/>
                </a:solidFill>
                <a:latin typeface="Carlito"/>
                <a:cs typeface="Carlito"/>
              </a:rPr>
              <a:t>one </a:t>
            </a:r>
            <a:r>
              <a:rPr sz="2200" dirty="0">
                <a:solidFill>
                  <a:srgbClr val="2E2B1F"/>
                </a:solidFill>
                <a:latin typeface="Carlito"/>
                <a:cs typeface="Carlito"/>
              </a:rPr>
              <a:t>sixth </a:t>
            </a:r>
            <a:r>
              <a:rPr sz="2200" spc="-5" dirty="0">
                <a:solidFill>
                  <a:srgbClr val="2E2B1F"/>
                </a:solidFill>
                <a:latin typeface="Carlito"/>
                <a:cs typeface="Carlito"/>
              </a:rPr>
              <a:t>of the </a:t>
            </a:r>
            <a:r>
              <a:rPr sz="2200" spc="-15" dirty="0">
                <a:solidFill>
                  <a:srgbClr val="2E2B1F"/>
                </a:solidFill>
                <a:latin typeface="Carlito"/>
                <a:cs typeface="Carlito"/>
              </a:rPr>
              <a:t>total  </a:t>
            </a:r>
            <a:r>
              <a:rPr sz="2200" spc="-10" dirty="0">
                <a:solidFill>
                  <a:srgbClr val="2E2B1F"/>
                </a:solidFill>
                <a:latin typeface="Carlito"/>
                <a:cs typeface="Carlito"/>
              </a:rPr>
              <a:t>body</a:t>
            </a:r>
            <a:r>
              <a:rPr sz="2200" dirty="0">
                <a:solidFill>
                  <a:srgbClr val="2E2B1F"/>
                </a:solidFill>
                <a:latin typeface="Carlito"/>
                <a:cs typeface="Carlito"/>
              </a:rPr>
              <a:t> </a:t>
            </a:r>
            <a:r>
              <a:rPr sz="2200" spc="-15" dirty="0">
                <a:solidFill>
                  <a:srgbClr val="2E2B1F"/>
                </a:solidFill>
                <a:latin typeface="Carlito"/>
                <a:cs typeface="Carlito"/>
              </a:rPr>
              <a:t>weight</a:t>
            </a:r>
            <a:endParaRPr sz="2200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A9A47B"/>
              </a:buClr>
              <a:buFont typeface="Wingdings"/>
              <a:buChar char=""/>
            </a:pPr>
            <a:endParaRPr sz="3000" dirty="0">
              <a:latin typeface="Carlito"/>
              <a:cs typeface="Carlito"/>
            </a:endParaRPr>
          </a:p>
          <a:p>
            <a:pPr marL="332740" indent="-320675">
              <a:lnSpc>
                <a:spcPct val="100000"/>
              </a:lnSpc>
              <a:buClr>
                <a:srgbClr val="A9A47B"/>
              </a:buClr>
              <a:buFont typeface="Wingdings"/>
              <a:buChar char=""/>
              <a:tabLst>
                <a:tab pos="333375" algn="l"/>
              </a:tabLst>
            </a:pPr>
            <a:r>
              <a:rPr sz="2200" spc="-15" dirty="0">
                <a:solidFill>
                  <a:srgbClr val="2E2B1F"/>
                </a:solidFill>
                <a:latin typeface="Carlito"/>
                <a:cs typeface="Carlito"/>
              </a:rPr>
              <a:t>Covers </a:t>
            </a:r>
            <a:r>
              <a:rPr sz="2200" spc="-5" dirty="0">
                <a:solidFill>
                  <a:srgbClr val="2E2B1F"/>
                </a:solidFill>
                <a:latin typeface="Carlito"/>
                <a:cs typeface="Carlito"/>
              </a:rPr>
              <a:t>20 </a:t>
            </a:r>
            <a:r>
              <a:rPr sz="2200" spc="-10" dirty="0">
                <a:solidFill>
                  <a:srgbClr val="2E2B1F"/>
                </a:solidFill>
                <a:latin typeface="Carlito"/>
                <a:cs typeface="Carlito"/>
              </a:rPr>
              <a:t>square </a:t>
            </a:r>
            <a:r>
              <a:rPr sz="2200" spc="-25" dirty="0">
                <a:solidFill>
                  <a:srgbClr val="2E2B1F"/>
                </a:solidFill>
                <a:latin typeface="Carlito"/>
                <a:cs typeface="Carlito"/>
              </a:rPr>
              <a:t>feet </a:t>
            </a:r>
            <a:r>
              <a:rPr sz="2200" spc="-5" dirty="0">
                <a:solidFill>
                  <a:srgbClr val="2E2B1F"/>
                </a:solidFill>
                <a:latin typeface="Carlito"/>
                <a:cs typeface="Carlito"/>
              </a:rPr>
              <a:t>in </a:t>
            </a:r>
            <a:r>
              <a:rPr sz="2200" spc="-10" dirty="0">
                <a:solidFill>
                  <a:srgbClr val="2E2B1F"/>
                </a:solidFill>
                <a:latin typeface="Carlito"/>
                <a:cs typeface="Carlito"/>
              </a:rPr>
              <a:t>area</a:t>
            </a:r>
            <a:r>
              <a:rPr sz="2200" spc="55" dirty="0">
                <a:solidFill>
                  <a:srgbClr val="2E2B1F"/>
                </a:solidFill>
                <a:latin typeface="Carlito"/>
                <a:cs typeface="Carlito"/>
              </a:rPr>
              <a:t> </a:t>
            </a:r>
            <a:r>
              <a:rPr sz="2200" spc="-10" dirty="0">
                <a:solidFill>
                  <a:srgbClr val="2E2B1F"/>
                </a:solidFill>
                <a:latin typeface="Carlito"/>
                <a:cs typeface="Carlito"/>
              </a:rPr>
              <a:t>(adult)</a:t>
            </a:r>
            <a:endParaRPr sz="2200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A9A47B"/>
              </a:buClr>
              <a:buFont typeface="Wingdings"/>
              <a:buChar char=""/>
            </a:pPr>
            <a:endParaRPr sz="3000" dirty="0">
              <a:latin typeface="Carlito"/>
              <a:cs typeface="Carlito"/>
            </a:endParaRPr>
          </a:p>
          <a:p>
            <a:pPr marL="332740" indent="-320675">
              <a:lnSpc>
                <a:spcPct val="100000"/>
              </a:lnSpc>
              <a:buClr>
                <a:srgbClr val="A9A47B"/>
              </a:buClr>
              <a:buFont typeface="Wingdings"/>
              <a:buChar char=""/>
              <a:tabLst>
                <a:tab pos="333375" algn="l"/>
              </a:tabLst>
            </a:pPr>
            <a:r>
              <a:rPr sz="2200" spc="-10" dirty="0">
                <a:solidFill>
                  <a:srgbClr val="2E2B1F"/>
                </a:solidFill>
                <a:latin typeface="Carlito"/>
                <a:cs typeface="Carlito"/>
              </a:rPr>
              <a:t>Three </a:t>
            </a:r>
            <a:r>
              <a:rPr sz="2200" spc="-5" dirty="0">
                <a:solidFill>
                  <a:srgbClr val="2E2B1F"/>
                </a:solidFill>
                <a:latin typeface="Carlito"/>
                <a:cs typeface="Carlito"/>
              </a:rPr>
              <a:t>primary</a:t>
            </a:r>
            <a:r>
              <a:rPr sz="2200" spc="5" dirty="0">
                <a:solidFill>
                  <a:srgbClr val="2E2B1F"/>
                </a:solidFill>
                <a:latin typeface="Carlito"/>
                <a:cs typeface="Carlito"/>
              </a:rPr>
              <a:t> </a:t>
            </a:r>
            <a:r>
              <a:rPr sz="2200" spc="-20" dirty="0">
                <a:solidFill>
                  <a:srgbClr val="2E2B1F"/>
                </a:solidFill>
                <a:latin typeface="Carlito"/>
                <a:cs typeface="Carlito"/>
              </a:rPr>
              <a:t>layers:</a:t>
            </a:r>
            <a:endParaRPr sz="2200" dirty="0">
              <a:latin typeface="Carlito"/>
              <a:cs typeface="Carlito"/>
            </a:endParaRPr>
          </a:p>
          <a:p>
            <a:pPr marL="628650" lvl="1" indent="-320040">
              <a:lnSpc>
                <a:spcPct val="100000"/>
              </a:lnSpc>
              <a:spcBef>
                <a:spcPts val="490"/>
              </a:spcBef>
              <a:buClr>
                <a:srgbClr val="9CBDBC"/>
              </a:buClr>
              <a:buFont typeface="Wingdings"/>
              <a:buChar char=""/>
              <a:tabLst>
                <a:tab pos="629285" algn="l"/>
              </a:tabLst>
            </a:pPr>
            <a:r>
              <a:rPr sz="2000" spc="-5" dirty="0">
                <a:solidFill>
                  <a:srgbClr val="2E2B1F"/>
                </a:solidFill>
                <a:latin typeface="Carlito"/>
                <a:cs typeface="Carlito"/>
              </a:rPr>
              <a:t>Epidermis</a:t>
            </a:r>
            <a:endParaRPr sz="2000" dirty="0">
              <a:latin typeface="Carlito"/>
              <a:cs typeface="Carlito"/>
            </a:endParaRPr>
          </a:p>
          <a:p>
            <a:pPr marL="628650" lvl="1" indent="-320040">
              <a:lnSpc>
                <a:spcPct val="100000"/>
              </a:lnSpc>
              <a:spcBef>
                <a:spcPts val="484"/>
              </a:spcBef>
              <a:buClr>
                <a:srgbClr val="9CBDBC"/>
              </a:buClr>
              <a:buFont typeface="Wingdings"/>
              <a:buChar char=""/>
              <a:tabLst>
                <a:tab pos="629285" algn="l"/>
              </a:tabLst>
            </a:pPr>
            <a:r>
              <a:rPr sz="2000" spc="-5" dirty="0">
                <a:solidFill>
                  <a:srgbClr val="2E2B1F"/>
                </a:solidFill>
                <a:latin typeface="Carlito"/>
                <a:cs typeface="Carlito"/>
              </a:rPr>
              <a:t>Dermis</a:t>
            </a:r>
            <a:endParaRPr sz="2000" dirty="0">
              <a:latin typeface="Carlito"/>
              <a:cs typeface="Carlito"/>
            </a:endParaRPr>
          </a:p>
          <a:p>
            <a:pPr marL="628650" lvl="1" indent="-320040">
              <a:lnSpc>
                <a:spcPct val="100000"/>
              </a:lnSpc>
              <a:spcBef>
                <a:spcPts val="480"/>
              </a:spcBef>
              <a:buClr>
                <a:srgbClr val="9CBDBC"/>
              </a:buClr>
              <a:buFont typeface="Wingdings"/>
              <a:buChar char=""/>
              <a:tabLst>
                <a:tab pos="629285" algn="l"/>
              </a:tabLst>
            </a:pPr>
            <a:r>
              <a:rPr sz="2000" spc="-5" dirty="0">
                <a:solidFill>
                  <a:srgbClr val="2E2B1F"/>
                </a:solidFill>
                <a:latin typeface="Carlito"/>
                <a:cs typeface="Carlito"/>
              </a:rPr>
              <a:t>Subcutaneous</a:t>
            </a:r>
            <a:r>
              <a:rPr sz="2000" spc="-25" dirty="0">
                <a:solidFill>
                  <a:srgbClr val="2E2B1F"/>
                </a:solidFill>
                <a:latin typeface="Carlito"/>
                <a:cs typeface="Carlito"/>
              </a:rPr>
              <a:t> </a:t>
            </a:r>
            <a:r>
              <a:rPr sz="2000" spc="-5" dirty="0">
                <a:solidFill>
                  <a:srgbClr val="2E2B1F"/>
                </a:solidFill>
                <a:latin typeface="Carlito"/>
                <a:cs typeface="Carlito"/>
              </a:rPr>
              <a:t>tissue</a:t>
            </a:r>
            <a:endParaRPr sz="2000" dirty="0">
              <a:latin typeface="Carlito"/>
              <a:cs typeface="Carlito"/>
            </a:endParaRPr>
          </a:p>
        </p:txBody>
      </p:sp>
      <p:sp>
        <p:nvSpPr>
          <p:cNvPr id="14" name="object 14"/>
          <p:cNvSpPr txBox="1">
            <a:spLocks noGrp="1"/>
          </p:cNvSpPr>
          <p:nvPr>
            <p:ph type="title"/>
          </p:nvPr>
        </p:nvSpPr>
        <p:spPr>
          <a:xfrm>
            <a:off x="523240" y="467690"/>
            <a:ext cx="4963160" cy="7264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95"/>
              </a:spcBef>
            </a:pPr>
            <a:r>
              <a:rPr sz="4600" spc="-75" dirty="0"/>
              <a:t>What </a:t>
            </a:r>
            <a:r>
              <a:rPr sz="4600" spc="-55" dirty="0"/>
              <a:t>is</a:t>
            </a:r>
            <a:r>
              <a:rPr sz="4600" spc="-405" dirty="0"/>
              <a:t> </a:t>
            </a:r>
            <a:r>
              <a:rPr sz="4600" spc="-80" dirty="0" smtClean="0"/>
              <a:t>Skin?</a:t>
            </a:r>
            <a:endParaRPr sz="46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6162675" y="4105275"/>
            <a:ext cx="2981325" cy="28289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650240" y="1616710"/>
            <a:ext cx="5042535" cy="465960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1300" indent="-229235">
              <a:lnSpc>
                <a:spcPct val="100000"/>
              </a:lnSpc>
              <a:spcBef>
                <a:spcPts val="95"/>
              </a:spcBef>
              <a:buClr>
                <a:srgbClr val="A9A47B"/>
              </a:buClr>
              <a:buFont typeface="Arial"/>
              <a:buChar char="•"/>
              <a:tabLst>
                <a:tab pos="241300" algn="l"/>
                <a:tab pos="241935" algn="l"/>
              </a:tabLst>
            </a:pPr>
            <a:r>
              <a:rPr sz="2200" spc="-5" dirty="0">
                <a:solidFill>
                  <a:srgbClr val="2E2B1F"/>
                </a:solidFill>
                <a:latin typeface="Carlito"/>
                <a:cs typeface="Carlito"/>
              </a:rPr>
              <a:t>Look </a:t>
            </a:r>
            <a:r>
              <a:rPr sz="2200" spc="-20" dirty="0">
                <a:solidFill>
                  <a:srgbClr val="2E2B1F"/>
                </a:solidFill>
                <a:latin typeface="Carlito"/>
                <a:cs typeface="Carlito"/>
              </a:rPr>
              <a:t>for </a:t>
            </a:r>
            <a:r>
              <a:rPr sz="2200" spc="-5" dirty="0">
                <a:solidFill>
                  <a:srgbClr val="2E2B1F"/>
                </a:solidFill>
                <a:latin typeface="Carlito"/>
                <a:cs typeface="Carlito"/>
              </a:rPr>
              <a:t>and</a:t>
            </a:r>
            <a:r>
              <a:rPr sz="2200" spc="15" dirty="0">
                <a:solidFill>
                  <a:srgbClr val="2E2B1F"/>
                </a:solidFill>
                <a:latin typeface="Carlito"/>
                <a:cs typeface="Carlito"/>
              </a:rPr>
              <a:t> </a:t>
            </a:r>
            <a:r>
              <a:rPr sz="2200" spc="-10" dirty="0">
                <a:solidFill>
                  <a:srgbClr val="2E2B1F"/>
                </a:solidFill>
                <a:latin typeface="Carlito"/>
                <a:cs typeface="Carlito"/>
              </a:rPr>
              <a:t>report:</a:t>
            </a:r>
            <a:endParaRPr sz="2200" dirty="0">
              <a:latin typeface="Carlito"/>
              <a:cs typeface="Carlito"/>
            </a:endParaRPr>
          </a:p>
          <a:p>
            <a:pPr marL="538480" lvl="1" indent="-229235">
              <a:lnSpc>
                <a:spcPct val="100000"/>
              </a:lnSpc>
              <a:spcBef>
                <a:spcPts val="10"/>
              </a:spcBef>
              <a:buClr>
                <a:srgbClr val="9CBDBC"/>
              </a:buClr>
              <a:buFont typeface="Arial"/>
              <a:buChar char="•"/>
              <a:tabLst>
                <a:tab pos="538480" algn="l"/>
                <a:tab pos="539115" algn="l"/>
              </a:tabLst>
            </a:pPr>
            <a:r>
              <a:rPr sz="2000" spc="-5" dirty="0">
                <a:solidFill>
                  <a:srgbClr val="2E2B1F"/>
                </a:solidFill>
                <a:latin typeface="Carlito"/>
                <a:cs typeface="Carlito"/>
              </a:rPr>
              <a:t>Redness</a:t>
            </a:r>
            <a:endParaRPr sz="2000" dirty="0">
              <a:latin typeface="Carlito"/>
              <a:cs typeface="Carlito"/>
            </a:endParaRPr>
          </a:p>
          <a:p>
            <a:pPr marL="538480" lvl="1" indent="-229235">
              <a:lnSpc>
                <a:spcPct val="100000"/>
              </a:lnSpc>
              <a:buClr>
                <a:srgbClr val="9CBDBC"/>
              </a:buClr>
              <a:buFont typeface="Arial"/>
              <a:buChar char="•"/>
              <a:tabLst>
                <a:tab pos="538480" algn="l"/>
                <a:tab pos="539115" algn="l"/>
              </a:tabLst>
            </a:pPr>
            <a:r>
              <a:rPr sz="2000" spc="-15" dirty="0">
                <a:solidFill>
                  <a:srgbClr val="2E2B1F"/>
                </a:solidFill>
                <a:latin typeface="Carlito"/>
                <a:cs typeface="Carlito"/>
              </a:rPr>
              <a:t>Blisters</a:t>
            </a:r>
            <a:endParaRPr sz="2000" dirty="0">
              <a:latin typeface="Carlito"/>
              <a:cs typeface="Carlito"/>
            </a:endParaRPr>
          </a:p>
          <a:p>
            <a:pPr marL="538480" lvl="1" indent="-229235">
              <a:lnSpc>
                <a:spcPct val="100000"/>
              </a:lnSpc>
              <a:buClr>
                <a:srgbClr val="9CBDBC"/>
              </a:buClr>
              <a:buFont typeface="Arial"/>
              <a:buChar char="•"/>
              <a:tabLst>
                <a:tab pos="538480" algn="l"/>
                <a:tab pos="539115" algn="l"/>
              </a:tabLst>
            </a:pPr>
            <a:r>
              <a:rPr sz="2000" dirty="0">
                <a:solidFill>
                  <a:srgbClr val="2E2B1F"/>
                </a:solidFill>
                <a:latin typeface="Carlito"/>
                <a:cs typeface="Carlito"/>
              </a:rPr>
              <a:t>Rashes</a:t>
            </a:r>
            <a:endParaRPr sz="2000" dirty="0">
              <a:latin typeface="Carlito"/>
              <a:cs typeface="Carlito"/>
            </a:endParaRPr>
          </a:p>
          <a:p>
            <a:pPr marL="538480" lvl="1" indent="-229235">
              <a:lnSpc>
                <a:spcPct val="100000"/>
              </a:lnSpc>
              <a:buClr>
                <a:srgbClr val="9CBDBC"/>
              </a:buClr>
              <a:buFont typeface="Arial"/>
              <a:buChar char="•"/>
              <a:tabLst>
                <a:tab pos="538480" algn="l"/>
                <a:tab pos="539115" algn="l"/>
              </a:tabLst>
            </a:pPr>
            <a:r>
              <a:rPr sz="2000" dirty="0">
                <a:solidFill>
                  <a:srgbClr val="2E2B1F"/>
                </a:solidFill>
                <a:latin typeface="Carlito"/>
                <a:cs typeface="Carlito"/>
              </a:rPr>
              <a:t>Open</a:t>
            </a:r>
            <a:r>
              <a:rPr sz="2000" spc="-25" dirty="0">
                <a:solidFill>
                  <a:srgbClr val="2E2B1F"/>
                </a:solidFill>
                <a:latin typeface="Carlito"/>
                <a:cs typeface="Carlito"/>
              </a:rPr>
              <a:t> </a:t>
            </a:r>
            <a:r>
              <a:rPr sz="2000" spc="-5" dirty="0">
                <a:solidFill>
                  <a:srgbClr val="2E2B1F"/>
                </a:solidFill>
                <a:latin typeface="Carlito"/>
                <a:cs typeface="Carlito"/>
              </a:rPr>
              <a:t>areas</a:t>
            </a:r>
            <a:endParaRPr sz="2000" dirty="0">
              <a:latin typeface="Carlito"/>
              <a:cs typeface="Carlito"/>
            </a:endParaRPr>
          </a:p>
          <a:p>
            <a:pPr marL="538480" lvl="1" indent="-229235">
              <a:lnSpc>
                <a:spcPct val="100000"/>
              </a:lnSpc>
              <a:buClr>
                <a:srgbClr val="9CBDBC"/>
              </a:buClr>
              <a:buFont typeface="Arial"/>
              <a:buChar char="•"/>
              <a:tabLst>
                <a:tab pos="538480" algn="l"/>
                <a:tab pos="539115" algn="l"/>
              </a:tabLst>
            </a:pPr>
            <a:r>
              <a:rPr sz="2000" spc="-5" dirty="0">
                <a:solidFill>
                  <a:srgbClr val="2E2B1F"/>
                </a:solidFill>
                <a:latin typeface="Carlito"/>
                <a:cs typeface="Carlito"/>
              </a:rPr>
              <a:t>Dark </a:t>
            </a:r>
            <a:r>
              <a:rPr sz="2000" spc="-10" dirty="0">
                <a:solidFill>
                  <a:srgbClr val="2E2B1F"/>
                </a:solidFill>
                <a:latin typeface="Carlito"/>
                <a:cs typeface="Carlito"/>
              </a:rPr>
              <a:t>colored </a:t>
            </a:r>
            <a:r>
              <a:rPr sz="2000" dirty="0">
                <a:solidFill>
                  <a:srgbClr val="2E2B1F"/>
                </a:solidFill>
                <a:latin typeface="Carlito"/>
                <a:cs typeface="Carlito"/>
              </a:rPr>
              <a:t>‘bruised’ </a:t>
            </a:r>
            <a:r>
              <a:rPr sz="2000" spc="-5" dirty="0">
                <a:solidFill>
                  <a:srgbClr val="2E2B1F"/>
                </a:solidFill>
                <a:latin typeface="Carlito"/>
                <a:cs typeface="Carlito"/>
              </a:rPr>
              <a:t>looking</a:t>
            </a:r>
            <a:r>
              <a:rPr sz="2000" spc="-30" dirty="0">
                <a:solidFill>
                  <a:srgbClr val="2E2B1F"/>
                </a:solidFill>
                <a:latin typeface="Carlito"/>
                <a:cs typeface="Carlito"/>
              </a:rPr>
              <a:t> </a:t>
            </a:r>
            <a:r>
              <a:rPr sz="2000" spc="-5" dirty="0">
                <a:solidFill>
                  <a:srgbClr val="2E2B1F"/>
                </a:solidFill>
                <a:latin typeface="Carlito"/>
                <a:cs typeface="Carlito"/>
              </a:rPr>
              <a:t>areas</a:t>
            </a:r>
            <a:endParaRPr sz="2000" dirty="0">
              <a:latin typeface="Carlito"/>
              <a:cs typeface="Carlito"/>
            </a:endParaRPr>
          </a:p>
          <a:p>
            <a:pPr marL="538480" lvl="1" indent="-229235">
              <a:lnSpc>
                <a:spcPct val="100000"/>
              </a:lnSpc>
              <a:buClr>
                <a:srgbClr val="9CBDBC"/>
              </a:buClr>
              <a:buFont typeface="Arial"/>
              <a:buChar char="•"/>
              <a:tabLst>
                <a:tab pos="538480" algn="l"/>
                <a:tab pos="539115" algn="l"/>
              </a:tabLst>
            </a:pPr>
            <a:r>
              <a:rPr sz="2000" dirty="0">
                <a:solidFill>
                  <a:srgbClr val="2E2B1F"/>
                </a:solidFill>
                <a:latin typeface="Carlito"/>
                <a:cs typeface="Carlito"/>
              </a:rPr>
              <a:t>Dryness</a:t>
            </a:r>
            <a:endParaRPr sz="2000" dirty="0">
              <a:latin typeface="Carlito"/>
              <a:cs typeface="Carlito"/>
            </a:endParaRPr>
          </a:p>
          <a:p>
            <a:pPr marL="538480" lvl="1" indent="-229235">
              <a:lnSpc>
                <a:spcPct val="100000"/>
              </a:lnSpc>
              <a:buClr>
                <a:srgbClr val="9CBDBC"/>
              </a:buClr>
              <a:buFont typeface="Arial"/>
              <a:buChar char="•"/>
              <a:tabLst>
                <a:tab pos="538480" algn="l"/>
                <a:tab pos="539115" algn="l"/>
              </a:tabLst>
            </a:pPr>
            <a:r>
              <a:rPr sz="2000" dirty="0">
                <a:solidFill>
                  <a:srgbClr val="2E2B1F"/>
                </a:solidFill>
                <a:latin typeface="Carlito"/>
                <a:cs typeface="Carlito"/>
              </a:rPr>
              <a:t>Unusual </a:t>
            </a:r>
            <a:r>
              <a:rPr sz="2000" spc="-5" dirty="0">
                <a:solidFill>
                  <a:srgbClr val="2E2B1F"/>
                </a:solidFill>
                <a:latin typeface="Carlito"/>
                <a:cs typeface="Carlito"/>
              </a:rPr>
              <a:t>or new</a:t>
            </a:r>
            <a:r>
              <a:rPr sz="2000" spc="-25" dirty="0">
                <a:solidFill>
                  <a:srgbClr val="2E2B1F"/>
                </a:solidFill>
                <a:latin typeface="Carlito"/>
                <a:cs typeface="Carlito"/>
              </a:rPr>
              <a:t> </a:t>
            </a:r>
            <a:r>
              <a:rPr sz="2000" spc="-5" dirty="0">
                <a:solidFill>
                  <a:srgbClr val="2E2B1F"/>
                </a:solidFill>
                <a:latin typeface="Carlito"/>
                <a:cs typeface="Carlito"/>
              </a:rPr>
              <a:t>lesions</a:t>
            </a:r>
            <a:endParaRPr sz="2000" dirty="0">
              <a:latin typeface="Carlito"/>
              <a:cs typeface="Carlito"/>
            </a:endParaRPr>
          </a:p>
          <a:p>
            <a:pPr marL="538480" lvl="1" indent="-229235">
              <a:lnSpc>
                <a:spcPct val="100000"/>
              </a:lnSpc>
              <a:buClr>
                <a:srgbClr val="9CBDBC"/>
              </a:buClr>
              <a:buFont typeface="Arial"/>
              <a:buChar char="•"/>
              <a:tabLst>
                <a:tab pos="538480" algn="l"/>
                <a:tab pos="539115" algn="l"/>
              </a:tabLst>
            </a:pPr>
            <a:r>
              <a:rPr sz="2000" spc="-15" dirty="0">
                <a:solidFill>
                  <a:srgbClr val="2E2B1F"/>
                </a:solidFill>
                <a:latin typeface="Carlito"/>
                <a:cs typeface="Carlito"/>
              </a:rPr>
              <a:t>Cracked</a:t>
            </a:r>
            <a:r>
              <a:rPr sz="2000" spc="-25" dirty="0">
                <a:solidFill>
                  <a:srgbClr val="2E2B1F"/>
                </a:solidFill>
                <a:latin typeface="Carlito"/>
                <a:cs typeface="Carlito"/>
              </a:rPr>
              <a:t> </a:t>
            </a:r>
            <a:r>
              <a:rPr sz="2000" spc="-5" dirty="0">
                <a:solidFill>
                  <a:srgbClr val="2E2B1F"/>
                </a:solidFill>
                <a:latin typeface="Carlito"/>
                <a:cs typeface="Carlito"/>
              </a:rPr>
              <a:t>areas</a:t>
            </a:r>
            <a:endParaRPr sz="2000" dirty="0">
              <a:latin typeface="Carlito"/>
              <a:cs typeface="Carlito"/>
            </a:endParaRPr>
          </a:p>
          <a:p>
            <a:pPr marL="538480" lvl="1" indent="-229235">
              <a:lnSpc>
                <a:spcPct val="100000"/>
              </a:lnSpc>
              <a:spcBef>
                <a:spcPts val="5"/>
              </a:spcBef>
              <a:buClr>
                <a:srgbClr val="9CBDBC"/>
              </a:buClr>
              <a:buFont typeface="Arial"/>
              <a:buChar char="•"/>
              <a:tabLst>
                <a:tab pos="538480" algn="l"/>
                <a:tab pos="539115" algn="l"/>
              </a:tabLst>
            </a:pPr>
            <a:r>
              <a:rPr sz="2000" spc="-5" dirty="0">
                <a:solidFill>
                  <a:srgbClr val="2E2B1F"/>
                </a:solidFill>
                <a:latin typeface="Carlito"/>
                <a:cs typeface="Carlito"/>
              </a:rPr>
              <a:t>Indentation </a:t>
            </a:r>
            <a:r>
              <a:rPr sz="2000" spc="-10" dirty="0">
                <a:solidFill>
                  <a:srgbClr val="2E2B1F"/>
                </a:solidFill>
                <a:latin typeface="Carlito"/>
                <a:cs typeface="Carlito"/>
              </a:rPr>
              <a:t>marks </a:t>
            </a:r>
            <a:r>
              <a:rPr sz="2000" spc="-5" dirty="0">
                <a:solidFill>
                  <a:srgbClr val="2E2B1F"/>
                </a:solidFill>
                <a:latin typeface="Carlito"/>
                <a:cs typeface="Carlito"/>
              </a:rPr>
              <a:t>that suggest </a:t>
            </a:r>
            <a:r>
              <a:rPr sz="2000" spc="-10" dirty="0">
                <a:solidFill>
                  <a:srgbClr val="2E2B1F"/>
                </a:solidFill>
                <a:latin typeface="Carlito"/>
                <a:cs typeface="Carlito"/>
              </a:rPr>
              <a:t>socks</a:t>
            </a:r>
            <a:r>
              <a:rPr sz="2000" spc="5" dirty="0">
                <a:solidFill>
                  <a:srgbClr val="2E2B1F"/>
                </a:solidFill>
                <a:latin typeface="Carlito"/>
                <a:cs typeface="Carlito"/>
              </a:rPr>
              <a:t> </a:t>
            </a:r>
            <a:r>
              <a:rPr sz="2000" spc="-5" dirty="0" smtClean="0">
                <a:solidFill>
                  <a:srgbClr val="2E2B1F"/>
                </a:solidFill>
                <a:latin typeface="Carlito"/>
                <a:cs typeface="Carlito"/>
              </a:rPr>
              <a:t>o</a:t>
            </a:r>
            <a:r>
              <a:rPr lang="en-US" sz="2000" spc="-5" dirty="0" smtClean="0">
                <a:solidFill>
                  <a:srgbClr val="2E2B1F"/>
                </a:solidFill>
                <a:latin typeface="Carlito"/>
                <a:cs typeface="Carlito"/>
              </a:rPr>
              <a:t>r </a:t>
            </a:r>
            <a:r>
              <a:rPr sz="2000" dirty="0" smtClean="0">
                <a:solidFill>
                  <a:srgbClr val="2E2B1F"/>
                </a:solidFill>
                <a:latin typeface="Carlito"/>
                <a:cs typeface="Carlito"/>
              </a:rPr>
              <a:t>clothes </a:t>
            </a:r>
            <a:r>
              <a:rPr sz="2000" spc="-10" dirty="0">
                <a:solidFill>
                  <a:srgbClr val="2E2B1F"/>
                </a:solidFill>
                <a:latin typeface="Carlito"/>
                <a:cs typeface="Carlito"/>
              </a:rPr>
              <a:t>are too </a:t>
            </a:r>
            <a:r>
              <a:rPr sz="2000" spc="-5" dirty="0">
                <a:solidFill>
                  <a:srgbClr val="2E2B1F"/>
                </a:solidFill>
                <a:latin typeface="Carlito"/>
                <a:cs typeface="Carlito"/>
              </a:rPr>
              <a:t>tight</a:t>
            </a:r>
            <a:endParaRPr sz="2000" dirty="0">
              <a:latin typeface="Carlito"/>
              <a:cs typeface="Carlito"/>
            </a:endParaRPr>
          </a:p>
          <a:p>
            <a:pPr marL="538480" lvl="1" indent="-229235">
              <a:lnSpc>
                <a:spcPct val="100000"/>
              </a:lnSpc>
              <a:buClr>
                <a:srgbClr val="9CBDBC"/>
              </a:buClr>
              <a:buFont typeface="Arial"/>
              <a:buChar char="•"/>
              <a:tabLst>
                <a:tab pos="538480" algn="l"/>
                <a:tab pos="539115" algn="l"/>
              </a:tabLst>
            </a:pPr>
            <a:r>
              <a:rPr sz="2000" spc="-5" dirty="0">
                <a:solidFill>
                  <a:srgbClr val="2E2B1F"/>
                </a:solidFill>
                <a:latin typeface="Carlito"/>
                <a:cs typeface="Carlito"/>
              </a:rPr>
              <a:t>Areas that </a:t>
            </a:r>
            <a:r>
              <a:rPr sz="2000" spc="-10" dirty="0">
                <a:solidFill>
                  <a:srgbClr val="2E2B1F"/>
                </a:solidFill>
                <a:latin typeface="Carlito"/>
                <a:cs typeface="Carlito"/>
              </a:rPr>
              <a:t>feel </a:t>
            </a:r>
            <a:r>
              <a:rPr sz="2000" spc="-5" dirty="0">
                <a:solidFill>
                  <a:srgbClr val="2E2B1F"/>
                </a:solidFill>
                <a:latin typeface="Carlito"/>
                <a:cs typeface="Carlito"/>
              </a:rPr>
              <a:t>warmer or colder </a:t>
            </a:r>
            <a:r>
              <a:rPr sz="2000" dirty="0">
                <a:solidFill>
                  <a:srgbClr val="2E2B1F"/>
                </a:solidFill>
                <a:latin typeface="Carlito"/>
                <a:cs typeface="Carlito"/>
              </a:rPr>
              <a:t>than</a:t>
            </a:r>
            <a:r>
              <a:rPr sz="2000" spc="-25" dirty="0">
                <a:solidFill>
                  <a:srgbClr val="2E2B1F"/>
                </a:solidFill>
                <a:latin typeface="Carlito"/>
                <a:cs typeface="Carlito"/>
              </a:rPr>
              <a:t> </a:t>
            </a:r>
            <a:r>
              <a:rPr sz="2000" spc="-5" dirty="0">
                <a:solidFill>
                  <a:srgbClr val="2E2B1F"/>
                </a:solidFill>
                <a:latin typeface="Carlito"/>
                <a:cs typeface="Carlito"/>
              </a:rPr>
              <a:t>usual</a:t>
            </a:r>
            <a:endParaRPr sz="2000" dirty="0">
              <a:latin typeface="Carlito"/>
              <a:cs typeface="Carlito"/>
            </a:endParaRPr>
          </a:p>
          <a:p>
            <a:pPr marL="538480" lvl="1" indent="-229235">
              <a:lnSpc>
                <a:spcPct val="100000"/>
              </a:lnSpc>
              <a:buClr>
                <a:srgbClr val="9CBDBC"/>
              </a:buClr>
              <a:buFont typeface="Arial"/>
              <a:buChar char="•"/>
              <a:tabLst>
                <a:tab pos="538480" algn="l"/>
                <a:tab pos="539115" algn="l"/>
              </a:tabLst>
            </a:pPr>
            <a:r>
              <a:rPr sz="2000" dirty="0">
                <a:solidFill>
                  <a:srgbClr val="2E2B1F"/>
                </a:solidFill>
                <a:latin typeface="Carlito"/>
                <a:cs typeface="Carlito"/>
              </a:rPr>
              <a:t>Unusual</a:t>
            </a:r>
            <a:r>
              <a:rPr sz="2000" spc="-5" dirty="0">
                <a:solidFill>
                  <a:srgbClr val="2E2B1F"/>
                </a:solidFill>
                <a:latin typeface="Carlito"/>
                <a:cs typeface="Carlito"/>
              </a:rPr>
              <a:t> </a:t>
            </a:r>
            <a:r>
              <a:rPr sz="2000" spc="-10" dirty="0">
                <a:solidFill>
                  <a:srgbClr val="2E2B1F"/>
                </a:solidFill>
                <a:latin typeface="Carlito"/>
                <a:cs typeface="Carlito"/>
              </a:rPr>
              <a:t>swelling</a:t>
            </a:r>
            <a:endParaRPr sz="2000" dirty="0">
              <a:latin typeface="Carlito"/>
              <a:cs typeface="Carlito"/>
            </a:endParaRPr>
          </a:p>
          <a:p>
            <a:pPr marL="538480" lvl="1" indent="-229235">
              <a:lnSpc>
                <a:spcPct val="100000"/>
              </a:lnSpc>
              <a:buClr>
                <a:srgbClr val="9CBDBC"/>
              </a:buClr>
              <a:buFont typeface="Arial"/>
              <a:buChar char="•"/>
              <a:tabLst>
                <a:tab pos="538480" algn="l"/>
                <a:tab pos="539115" algn="l"/>
              </a:tabLst>
            </a:pPr>
            <a:r>
              <a:rPr sz="2000" dirty="0">
                <a:solidFill>
                  <a:srgbClr val="2E2B1F"/>
                </a:solidFill>
                <a:latin typeface="Carlito"/>
                <a:cs typeface="Carlito"/>
              </a:rPr>
              <a:t>Anything </a:t>
            </a:r>
            <a:r>
              <a:rPr sz="2000" spc="-5" dirty="0">
                <a:solidFill>
                  <a:srgbClr val="2E2B1F"/>
                </a:solidFill>
                <a:latin typeface="Carlito"/>
                <a:cs typeface="Carlito"/>
              </a:rPr>
              <a:t>that concerns</a:t>
            </a:r>
            <a:r>
              <a:rPr sz="2000" spc="-65" dirty="0">
                <a:solidFill>
                  <a:srgbClr val="2E2B1F"/>
                </a:solidFill>
                <a:latin typeface="Carlito"/>
                <a:cs typeface="Carlito"/>
              </a:rPr>
              <a:t> </a:t>
            </a:r>
            <a:r>
              <a:rPr sz="2000" spc="-10" dirty="0">
                <a:solidFill>
                  <a:srgbClr val="2E2B1F"/>
                </a:solidFill>
                <a:latin typeface="Carlito"/>
                <a:cs typeface="Carlito"/>
              </a:rPr>
              <a:t>you</a:t>
            </a:r>
            <a:endParaRPr sz="2000" dirty="0">
              <a:latin typeface="Carlito"/>
              <a:cs typeface="Carlito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535940" y="467690"/>
            <a:ext cx="7007860" cy="7264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600" spc="-80" dirty="0"/>
              <a:t>Look </a:t>
            </a:r>
            <a:r>
              <a:rPr sz="4600" spc="-70" dirty="0"/>
              <a:t>and</a:t>
            </a:r>
            <a:r>
              <a:rPr sz="4600" spc="-420" dirty="0"/>
              <a:t> </a:t>
            </a:r>
            <a:r>
              <a:rPr sz="4600" spc="-114" dirty="0"/>
              <a:t>Feel!</a:t>
            </a:r>
            <a:endParaRPr sz="46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650241" y="1548824"/>
            <a:ext cx="7807960" cy="4064257"/>
          </a:xfrm>
          <a:prstGeom prst="rect">
            <a:avLst/>
          </a:prstGeom>
        </p:spPr>
        <p:txBody>
          <a:bodyPr vert="horz" wrap="square" lIns="0" tIns="93031" rIns="0" bIns="0" rtlCol="0">
            <a:spAutoFit/>
          </a:bodyPr>
          <a:lstStyle/>
          <a:p>
            <a:pPr marL="469900" marR="1604645" indent="-457834">
              <a:lnSpc>
                <a:spcPts val="2380"/>
              </a:lnSpc>
              <a:spcBef>
                <a:spcPts val="390"/>
              </a:spcBef>
              <a:buClr>
                <a:srgbClr val="A9A47B"/>
              </a:buClr>
              <a:buAutoNum type="arabicPeriod"/>
              <a:tabLst>
                <a:tab pos="469900" algn="l"/>
                <a:tab pos="470534" algn="l"/>
              </a:tabLst>
            </a:pPr>
            <a:r>
              <a:rPr spc="-5" dirty="0"/>
              <a:t>Characteristics of the various layers </a:t>
            </a:r>
            <a:r>
              <a:rPr dirty="0"/>
              <a:t>of </a:t>
            </a:r>
            <a:r>
              <a:rPr spc="-5" dirty="0"/>
              <a:t>skin and its  underlying</a:t>
            </a:r>
            <a:r>
              <a:rPr spc="5" dirty="0"/>
              <a:t> </a:t>
            </a:r>
            <a:r>
              <a:rPr spc="-5" dirty="0"/>
              <a:t>structures</a:t>
            </a: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A9A47B"/>
              </a:buClr>
              <a:buFont typeface="Arial"/>
              <a:buAutoNum type="arabicPeriod"/>
            </a:pPr>
            <a:endParaRPr sz="2700" dirty="0"/>
          </a:p>
          <a:p>
            <a:pPr marL="469900" indent="-457834">
              <a:lnSpc>
                <a:spcPct val="100000"/>
              </a:lnSpc>
              <a:buClr>
                <a:srgbClr val="A9A47B"/>
              </a:buClr>
              <a:buAutoNum type="arabicPeriod"/>
              <a:tabLst>
                <a:tab pos="469900" algn="l"/>
                <a:tab pos="470534" algn="l"/>
              </a:tabLst>
            </a:pPr>
            <a:r>
              <a:rPr spc="-5" dirty="0"/>
              <a:t>Primary functions of</a:t>
            </a:r>
            <a:r>
              <a:rPr dirty="0"/>
              <a:t> </a:t>
            </a:r>
            <a:r>
              <a:rPr spc="-5" dirty="0"/>
              <a:t>skin</a:t>
            </a: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A9A47B"/>
              </a:buClr>
              <a:buFont typeface="Arial"/>
              <a:buAutoNum type="arabicPeriod"/>
            </a:pPr>
            <a:endParaRPr sz="2750" dirty="0"/>
          </a:p>
          <a:p>
            <a:pPr marL="469900" indent="-457834">
              <a:lnSpc>
                <a:spcPct val="100000"/>
              </a:lnSpc>
              <a:buClr>
                <a:srgbClr val="A9A47B"/>
              </a:buClr>
              <a:buAutoNum type="arabicPeriod"/>
              <a:tabLst>
                <a:tab pos="469900" algn="l"/>
                <a:tab pos="470534" algn="l"/>
              </a:tabLst>
            </a:pPr>
            <a:r>
              <a:rPr spc="-5" dirty="0"/>
              <a:t>Factors that may negatively </a:t>
            </a:r>
            <a:r>
              <a:rPr spc="-10" dirty="0"/>
              <a:t>affect </a:t>
            </a:r>
            <a:r>
              <a:rPr dirty="0"/>
              <a:t>skin</a:t>
            </a:r>
            <a:r>
              <a:rPr spc="50" dirty="0"/>
              <a:t> </a:t>
            </a:r>
            <a:r>
              <a:rPr spc="-5" dirty="0"/>
              <a:t>integrity</a:t>
            </a: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A9A47B"/>
              </a:buClr>
              <a:buFont typeface="Arial"/>
              <a:buAutoNum type="arabicPeriod"/>
            </a:pPr>
            <a:endParaRPr sz="2750" dirty="0"/>
          </a:p>
          <a:p>
            <a:pPr marL="469900" indent="-457834">
              <a:lnSpc>
                <a:spcPct val="100000"/>
              </a:lnSpc>
              <a:buClr>
                <a:srgbClr val="A9A47B"/>
              </a:buClr>
              <a:buAutoNum type="arabicPeriod"/>
              <a:tabLst>
                <a:tab pos="469900" algn="l"/>
                <a:tab pos="470534" algn="l"/>
              </a:tabLst>
            </a:pPr>
            <a:r>
              <a:rPr spc="-10" dirty="0"/>
              <a:t>Effects </a:t>
            </a:r>
            <a:r>
              <a:rPr spc="-5" dirty="0"/>
              <a:t>of aging on</a:t>
            </a:r>
            <a:r>
              <a:rPr spc="15" dirty="0"/>
              <a:t> </a:t>
            </a:r>
            <a:r>
              <a:rPr spc="-5" dirty="0"/>
              <a:t>skin</a:t>
            </a:r>
          </a:p>
          <a:p>
            <a:pPr>
              <a:lnSpc>
                <a:spcPct val="100000"/>
              </a:lnSpc>
              <a:spcBef>
                <a:spcPts val="15"/>
              </a:spcBef>
              <a:buClr>
                <a:srgbClr val="A9A47B"/>
              </a:buClr>
              <a:buFont typeface="Arial"/>
              <a:buAutoNum type="arabicPeriod"/>
            </a:pPr>
            <a:endParaRPr sz="3000" dirty="0"/>
          </a:p>
          <a:p>
            <a:pPr marL="469900" marR="1013460" indent="-457834">
              <a:lnSpc>
                <a:spcPts val="2380"/>
              </a:lnSpc>
              <a:spcBef>
                <a:spcPts val="5"/>
              </a:spcBef>
              <a:buClr>
                <a:srgbClr val="A9A47B"/>
              </a:buClr>
              <a:buAutoNum type="arabicPeriod"/>
              <a:tabLst>
                <a:tab pos="469900" algn="l"/>
                <a:tab pos="470534" algn="l"/>
              </a:tabLst>
            </a:pPr>
            <a:r>
              <a:rPr spc="-5" dirty="0"/>
              <a:t>Preventative interventions to reducing a persons risk of  impaired skin</a:t>
            </a:r>
            <a:r>
              <a:rPr dirty="0"/>
              <a:t> </a:t>
            </a:r>
            <a:r>
              <a:rPr spc="-5" dirty="0" smtClean="0"/>
              <a:t>integrity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535940" y="467690"/>
            <a:ext cx="4264660" cy="7264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600" spc="-110" dirty="0"/>
              <a:t>Review</a:t>
            </a:r>
            <a:endParaRPr sz="46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3" name="object 3"/>
            <p:cNvSpPr/>
            <p:nvPr/>
          </p:nvSpPr>
          <p:spPr>
            <a:xfrm>
              <a:off x="0" y="0"/>
              <a:ext cx="9144000" cy="6857997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8458200" y="0"/>
              <a:ext cx="685800" cy="6858000"/>
            </a:xfrm>
            <a:custGeom>
              <a:avLst/>
              <a:gdLst/>
              <a:ahLst/>
              <a:cxnLst/>
              <a:rect l="l" t="t" r="r" b="b"/>
              <a:pathLst>
                <a:path w="685800" h="6858000">
                  <a:moveTo>
                    <a:pt x="685800" y="6172200"/>
                  </a:moveTo>
                  <a:lnTo>
                    <a:pt x="0" y="6172200"/>
                  </a:lnTo>
                  <a:lnTo>
                    <a:pt x="0" y="6858000"/>
                  </a:lnTo>
                  <a:lnTo>
                    <a:pt x="685800" y="6858000"/>
                  </a:lnTo>
                  <a:lnTo>
                    <a:pt x="685800" y="6172200"/>
                  </a:lnTo>
                  <a:close/>
                </a:path>
                <a:path w="685800" h="6858000">
                  <a:moveTo>
                    <a:pt x="685800" y="0"/>
                  </a:moveTo>
                  <a:lnTo>
                    <a:pt x="0" y="0"/>
                  </a:lnTo>
                  <a:lnTo>
                    <a:pt x="0" y="5486400"/>
                  </a:lnTo>
                  <a:lnTo>
                    <a:pt x="685800" y="5486400"/>
                  </a:lnTo>
                  <a:lnTo>
                    <a:pt x="685800" y="0"/>
                  </a:lnTo>
                  <a:close/>
                </a:path>
              </a:pathLst>
            </a:custGeom>
            <a:solidFill>
              <a:srgbClr val="675E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8458200" y="5486399"/>
              <a:ext cx="685800" cy="685800"/>
            </a:xfrm>
            <a:custGeom>
              <a:avLst/>
              <a:gdLst/>
              <a:ahLst/>
              <a:cxnLst/>
              <a:rect l="l" t="t" r="r" b="b"/>
              <a:pathLst>
                <a:path w="685800" h="685800">
                  <a:moveTo>
                    <a:pt x="685800" y="0"/>
                  </a:moveTo>
                  <a:lnTo>
                    <a:pt x="0" y="0"/>
                  </a:lnTo>
                  <a:lnTo>
                    <a:pt x="0" y="685800"/>
                  </a:lnTo>
                  <a:lnTo>
                    <a:pt x="685800" y="685800"/>
                  </a:lnTo>
                  <a:lnTo>
                    <a:pt x="685800" y="0"/>
                  </a:lnTo>
                  <a:close/>
                </a:path>
              </a:pathLst>
            </a:custGeom>
            <a:solidFill>
              <a:srgbClr val="A9A47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/>
          <p:nvPr/>
        </p:nvSpPr>
        <p:spPr>
          <a:xfrm>
            <a:off x="8531225" y="5648325"/>
            <a:ext cx="71755" cy="396875"/>
          </a:xfrm>
          <a:custGeom>
            <a:avLst/>
            <a:gdLst/>
            <a:ahLst/>
            <a:cxnLst/>
            <a:rect l="l" t="t" r="r" b="b"/>
            <a:pathLst>
              <a:path w="71754" h="396875">
                <a:moveTo>
                  <a:pt x="71247" y="396875"/>
                </a:moveTo>
                <a:lnTo>
                  <a:pt x="43505" y="391277"/>
                </a:lnTo>
                <a:lnTo>
                  <a:pt x="20859" y="376012"/>
                </a:lnTo>
                <a:lnTo>
                  <a:pt x="5595" y="353369"/>
                </a:lnTo>
                <a:lnTo>
                  <a:pt x="0" y="325640"/>
                </a:lnTo>
                <a:lnTo>
                  <a:pt x="0" y="71234"/>
                </a:lnTo>
                <a:lnTo>
                  <a:pt x="5595" y="43505"/>
                </a:lnTo>
                <a:lnTo>
                  <a:pt x="20859" y="20862"/>
                </a:lnTo>
                <a:lnTo>
                  <a:pt x="43505" y="5597"/>
                </a:lnTo>
                <a:lnTo>
                  <a:pt x="71247" y="0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9009253" y="5648325"/>
            <a:ext cx="71755" cy="396875"/>
          </a:xfrm>
          <a:custGeom>
            <a:avLst/>
            <a:gdLst/>
            <a:ahLst/>
            <a:cxnLst/>
            <a:rect l="l" t="t" r="r" b="b"/>
            <a:pathLst>
              <a:path w="71754" h="396875">
                <a:moveTo>
                  <a:pt x="0" y="0"/>
                </a:moveTo>
                <a:lnTo>
                  <a:pt x="27741" y="5597"/>
                </a:lnTo>
                <a:lnTo>
                  <a:pt x="50387" y="20862"/>
                </a:lnTo>
                <a:lnTo>
                  <a:pt x="65651" y="43505"/>
                </a:lnTo>
                <a:lnTo>
                  <a:pt x="71247" y="71234"/>
                </a:lnTo>
                <a:lnTo>
                  <a:pt x="71247" y="325640"/>
                </a:lnTo>
                <a:lnTo>
                  <a:pt x="65651" y="353369"/>
                </a:lnTo>
                <a:lnTo>
                  <a:pt x="50387" y="376012"/>
                </a:lnTo>
                <a:lnTo>
                  <a:pt x="27741" y="391277"/>
                </a:lnTo>
                <a:lnTo>
                  <a:pt x="0" y="396875"/>
                </a:lnTo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776476" y="1371600"/>
            <a:ext cx="4776724" cy="32004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3352800" y="2743200"/>
            <a:ext cx="5791200" cy="6400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535940" y="1616710"/>
            <a:ext cx="6525259" cy="19511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32740" indent="-320675">
              <a:lnSpc>
                <a:spcPct val="100000"/>
              </a:lnSpc>
              <a:spcBef>
                <a:spcPts val="95"/>
              </a:spcBef>
              <a:buClr>
                <a:srgbClr val="A9A47B"/>
              </a:buClr>
              <a:buFont typeface="Wingdings"/>
              <a:buChar char=""/>
              <a:tabLst>
                <a:tab pos="333375" algn="l"/>
              </a:tabLst>
            </a:pPr>
            <a:r>
              <a:rPr sz="2200" spc="-10" dirty="0">
                <a:solidFill>
                  <a:srgbClr val="2E2B1F"/>
                </a:solidFill>
                <a:latin typeface="Carlito"/>
                <a:cs typeface="Carlito"/>
              </a:rPr>
              <a:t>The outmost/top </a:t>
            </a:r>
            <a:r>
              <a:rPr sz="2200" spc="-15" dirty="0">
                <a:solidFill>
                  <a:srgbClr val="2E2B1F"/>
                </a:solidFill>
                <a:latin typeface="Carlito"/>
                <a:cs typeface="Carlito"/>
              </a:rPr>
              <a:t>layer </a:t>
            </a:r>
            <a:r>
              <a:rPr sz="2200" spc="-5" dirty="0">
                <a:solidFill>
                  <a:srgbClr val="2E2B1F"/>
                </a:solidFill>
                <a:latin typeface="Carlito"/>
                <a:cs typeface="Carlito"/>
              </a:rPr>
              <a:t>of the </a:t>
            </a:r>
            <a:r>
              <a:rPr sz="2200" spc="-10" dirty="0">
                <a:solidFill>
                  <a:srgbClr val="2E2B1F"/>
                </a:solidFill>
                <a:latin typeface="Carlito"/>
                <a:cs typeface="Carlito"/>
              </a:rPr>
              <a:t>skin </a:t>
            </a:r>
            <a:r>
              <a:rPr sz="2200" spc="-15" dirty="0">
                <a:solidFill>
                  <a:srgbClr val="2E2B1F"/>
                </a:solidFill>
                <a:latin typeface="Carlito"/>
                <a:cs typeface="Carlito"/>
              </a:rPr>
              <a:t>(protective</a:t>
            </a:r>
            <a:r>
              <a:rPr sz="2200" spc="95" dirty="0">
                <a:solidFill>
                  <a:srgbClr val="2E2B1F"/>
                </a:solidFill>
                <a:latin typeface="Carlito"/>
                <a:cs typeface="Carlito"/>
              </a:rPr>
              <a:t> </a:t>
            </a:r>
            <a:r>
              <a:rPr sz="2200" spc="-15" dirty="0">
                <a:solidFill>
                  <a:srgbClr val="2E2B1F"/>
                </a:solidFill>
                <a:latin typeface="Carlito"/>
                <a:cs typeface="Carlito"/>
              </a:rPr>
              <a:t>layer)</a:t>
            </a:r>
            <a:endParaRPr sz="2200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A9A47B"/>
              </a:buClr>
              <a:buFont typeface="Wingdings"/>
              <a:buChar char=""/>
            </a:pPr>
            <a:endParaRPr sz="3000" dirty="0">
              <a:latin typeface="Carlito"/>
              <a:cs typeface="Carlito"/>
            </a:endParaRPr>
          </a:p>
          <a:p>
            <a:pPr marL="332740" indent="-320675">
              <a:lnSpc>
                <a:spcPct val="100000"/>
              </a:lnSpc>
              <a:buClr>
                <a:srgbClr val="A9A47B"/>
              </a:buClr>
              <a:buFont typeface="Wingdings"/>
              <a:buChar char=""/>
              <a:tabLst>
                <a:tab pos="333375" algn="l"/>
              </a:tabLst>
            </a:pPr>
            <a:r>
              <a:rPr sz="2200" spc="-10" dirty="0">
                <a:solidFill>
                  <a:srgbClr val="2E2B1F"/>
                </a:solidFill>
                <a:latin typeface="Carlito"/>
                <a:cs typeface="Carlito"/>
              </a:rPr>
              <a:t>Has </a:t>
            </a:r>
            <a:r>
              <a:rPr sz="2200" spc="-5" dirty="0">
                <a:solidFill>
                  <a:srgbClr val="2E2B1F"/>
                </a:solidFill>
                <a:latin typeface="Carlito"/>
                <a:cs typeface="Carlito"/>
              </a:rPr>
              <a:t>an </a:t>
            </a:r>
            <a:r>
              <a:rPr sz="2200" spc="-25" dirty="0">
                <a:solidFill>
                  <a:srgbClr val="2E2B1F"/>
                </a:solidFill>
                <a:latin typeface="Carlito"/>
                <a:cs typeface="Carlito"/>
              </a:rPr>
              <a:t>average </a:t>
            </a:r>
            <a:r>
              <a:rPr sz="2200" spc="-5" dirty="0">
                <a:solidFill>
                  <a:srgbClr val="2E2B1F"/>
                </a:solidFill>
                <a:latin typeface="Carlito"/>
                <a:cs typeface="Carlito"/>
              </a:rPr>
              <a:t>thickness of </a:t>
            </a:r>
            <a:r>
              <a:rPr sz="2200" spc="-5" dirty="0" smtClean="0">
                <a:solidFill>
                  <a:srgbClr val="2E2B1F"/>
                </a:solidFill>
                <a:latin typeface="Carlito"/>
                <a:cs typeface="Carlito"/>
              </a:rPr>
              <a:t>0.1mm</a:t>
            </a:r>
            <a:endParaRPr lang="en-US" sz="2200" spc="-5" dirty="0" smtClean="0">
              <a:solidFill>
                <a:srgbClr val="2E2B1F"/>
              </a:solidFill>
              <a:latin typeface="Carlito"/>
              <a:cs typeface="Carlito"/>
            </a:endParaRPr>
          </a:p>
          <a:p>
            <a:pPr marL="332740" indent="-320675">
              <a:lnSpc>
                <a:spcPct val="100000"/>
              </a:lnSpc>
              <a:buClr>
                <a:srgbClr val="A9A47B"/>
              </a:buClr>
              <a:tabLst>
                <a:tab pos="333375" algn="l"/>
              </a:tabLst>
            </a:pPr>
            <a:endParaRPr sz="3000" dirty="0">
              <a:latin typeface="Carlito"/>
              <a:cs typeface="Carlito"/>
            </a:endParaRPr>
          </a:p>
          <a:p>
            <a:pPr marL="332740" indent="-320675">
              <a:lnSpc>
                <a:spcPct val="100000"/>
              </a:lnSpc>
              <a:buClr>
                <a:srgbClr val="A9A47B"/>
              </a:buClr>
              <a:buFont typeface="Wingdings"/>
              <a:buChar char=""/>
              <a:tabLst>
                <a:tab pos="333375" algn="l"/>
              </a:tabLst>
            </a:pPr>
            <a:r>
              <a:rPr sz="2200" spc="-15" dirty="0">
                <a:solidFill>
                  <a:srgbClr val="2E2B1F"/>
                </a:solidFill>
                <a:latin typeface="Carlito"/>
                <a:cs typeface="Carlito"/>
              </a:rPr>
              <a:t>Avascular </a:t>
            </a:r>
            <a:r>
              <a:rPr sz="2200" spc="-10" dirty="0">
                <a:solidFill>
                  <a:srgbClr val="2E2B1F"/>
                </a:solidFill>
                <a:latin typeface="Carlito"/>
                <a:cs typeface="Carlito"/>
              </a:rPr>
              <a:t>(no </a:t>
            </a:r>
            <a:r>
              <a:rPr sz="2200" spc="-5" dirty="0">
                <a:solidFill>
                  <a:srgbClr val="2E2B1F"/>
                </a:solidFill>
                <a:latin typeface="Carlito"/>
                <a:cs typeface="Carlito"/>
              </a:rPr>
              <a:t>blood</a:t>
            </a:r>
            <a:r>
              <a:rPr sz="2200" spc="-30" dirty="0">
                <a:solidFill>
                  <a:srgbClr val="2E2B1F"/>
                </a:solidFill>
                <a:latin typeface="Carlito"/>
                <a:cs typeface="Carlito"/>
              </a:rPr>
              <a:t> </a:t>
            </a:r>
            <a:r>
              <a:rPr sz="2200" spc="-5" dirty="0">
                <a:solidFill>
                  <a:srgbClr val="2E2B1F"/>
                </a:solidFill>
                <a:latin typeface="Carlito"/>
                <a:cs typeface="Carlito"/>
              </a:rPr>
              <a:t>vessels)</a:t>
            </a:r>
            <a:endParaRPr sz="2200" dirty="0">
              <a:latin typeface="Carlito"/>
              <a:cs typeface="Carlito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35940" y="3963889"/>
            <a:ext cx="3446145" cy="2258695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332740" indent="-320675">
              <a:lnSpc>
                <a:spcPct val="100000"/>
              </a:lnSpc>
              <a:spcBef>
                <a:spcPts val="625"/>
              </a:spcBef>
              <a:buClr>
                <a:srgbClr val="A9A47B"/>
              </a:buClr>
              <a:buFont typeface="Wingdings"/>
              <a:buChar char=""/>
              <a:tabLst>
                <a:tab pos="333375" algn="l"/>
              </a:tabLst>
            </a:pPr>
            <a:r>
              <a:rPr sz="2200" spc="-5" dirty="0">
                <a:solidFill>
                  <a:srgbClr val="2E2B1F"/>
                </a:solidFill>
                <a:latin typeface="Carlito"/>
                <a:cs typeface="Carlito"/>
              </a:rPr>
              <a:t>Divided </a:t>
            </a:r>
            <a:r>
              <a:rPr sz="2200" spc="-20" dirty="0">
                <a:solidFill>
                  <a:srgbClr val="2E2B1F"/>
                </a:solidFill>
                <a:latin typeface="Carlito"/>
                <a:cs typeface="Carlito"/>
              </a:rPr>
              <a:t>into </a:t>
            </a:r>
            <a:r>
              <a:rPr sz="2200" spc="-15" dirty="0">
                <a:solidFill>
                  <a:srgbClr val="2E2B1F"/>
                </a:solidFill>
                <a:latin typeface="Carlito"/>
                <a:cs typeface="Carlito"/>
              </a:rPr>
              <a:t>five </a:t>
            </a:r>
            <a:r>
              <a:rPr sz="2200" spc="-5" dirty="0">
                <a:solidFill>
                  <a:srgbClr val="2E2B1F"/>
                </a:solidFill>
                <a:latin typeface="Carlito"/>
                <a:cs typeface="Carlito"/>
              </a:rPr>
              <a:t>sub </a:t>
            </a:r>
            <a:r>
              <a:rPr sz="2200" spc="-20" dirty="0">
                <a:solidFill>
                  <a:srgbClr val="2E2B1F"/>
                </a:solidFill>
                <a:latin typeface="Carlito"/>
                <a:cs typeface="Carlito"/>
              </a:rPr>
              <a:t>layers:</a:t>
            </a:r>
            <a:endParaRPr sz="2200" dirty="0">
              <a:latin typeface="Carlito"/>
              <a:cs typeface="Carlito"/>
            </a:endParaRPr>
          </a:p>
          <a:p>
            <a:pPr marL="652780" lvl="1" indent="-273685">
              <a:lnSpc>
                <a:spcPct val="100000"/>
              </a:lnSpc>
              <a:spcBef>
                <a:spcPts val="490"/>
              </a:spcBef>
              <a:buClr>
                <a:srgbClr val="9CBDBC"/>
              </a:buClr>
              <a:buFont typeface="Arial"/>
              <a:buChar char=""/>
              <a:tabLst>
                <a:tab pos="653415" algn="l"/>
              </a:tabLst>
            </a:pPr>
            <a:r>
              <a:rPr sz="2000" spc="-10" dirty="0">
                <a:solidFill>
                  <a:srgbClr val="2E2B1F"/>
                </a:solidFill>
                <a:latin typeface="Carlito"/>
                <a:cs typeface="Carlito"/>
              </a:rPr>
              <a:t>Stratum</a:t>
            </a:r>
            <a:r>
              <a:rPr sz="2000" spc="-5" dirty="0">
                <a:solidFill>
                  <a:srgbClr val="2E2B1F"/>
                </a:solidFill>
                <a:latin typeface="Carlito"/>
                <a:cs typeface="Carlito"/>
              </a:rPr>
              <a:t> corneum</a:t>
            </a:r>
            <a:endParaRPr sz="2000" dirty="0">
              <a:latin typeface="Carlito"/>
              <a:cs typeface="Carlito"/>
            </a:endParaRPr>
          </a:p>
          <a:p>
            <a:pPr marL="652780" lvl="1" indent="-273685">
              <a:lnSpc>
                <a:spcPct val="100000"/>
              </a:lnSpc>
              <a:spcBef>
                <a:spcPts val="480"/>
              </a:spcBef>
              <a:buClr>
                <a:srgbClr val="9CBDBC"/>
              </a:buClr>
              <a:buFont typeface="Arial"/>
              <a:buChar char=""/>
              <a:tabLst>
                <a:tab pos="653415" algn="l"/>
              </a:tabLst>
            </a:pPr>
            <a:r>
              <a:rPr sz="2000" spc="-10" dirty="0">
                <a:solidFill>
                  <a:srgbClr val="2E2B1F"/>
                </a:solidFill>
                <a:latin typeface="Carlito"/>
                <a:cs typeface="Carlito"/>
              </a:rPr>
              <a:t>Stratum</a:t>
            </a:r>
            <a:r>
              <a:rPr sz="2000" spc="-5" dirty="0">
                <a:solidFill>
                  <a:srgbClr val="2E2B1F"/>
                </a:solidFill>
                <a:latin typeface="Carlito"/>
                <a:cs typeface="Carlito"/>
              </a:rPr>
              <a:t> </a:t>
            </a:r>
            <a:r>
              <a:rPr sz="2000" dirty="0">
                <a:solidFill>
                  <a:srgbClr val="2E2B1F"/>
                </a:solidFill>
                <a:latin typeface="Carlito"/>
                <a:cs typeface="Carlito"/>
              </a:rPr>
              <a:t>lucidum</a:t>
            </a:r>
            <a:endParaRPr sz="2000" dirty="0">
              <a:latin typeface="Carlito"/>
              <a:cs typeface="Carlito"/>
            </a:endParaRPr>
          </a:p>
          <a:p>
            <a:pPr marL="652780" lvl="1" indent="-273685">
              <a:lnSpc>
                <a:spcPct val="100000"/>
              </a:lnSpc>
              <a:spcBef>
                <a:spcPts val="480"/>
              </a:spcBef>
              <a:buClr>
                <a:srgbClr val="9CBDBC"/>
              </a:buClr>
              <a:buFont typeface="Arial"/>
              <a:buChar char=""/>
              <a:tabLst>
                <a:tab pos="653415" algn="l"/>
              </a:tabLst>
            </a:pPr>
            <a:r>
              <a:rPr sz="2000" spc="-10" dirty="0">
                <a:solidFill>
                  <a:srgbClr val="2E2B1F"/>
                </a:solidFill>
                <a:latin typeface="Carlito"/>
                <a:cs typeface="Carlito"/>
              </a:rPr>
              <a:t>Stratum </a:t>
            </a:r>
            <a:r>
              <a:rPr sz="2000" spc="-5" dirty="0">
                <a:solidFill>
                  <a:srgbClr val="2E2B1F"/>
                </a:solidFill>
                <a:latin typeface="Carlito"/>
                <a:cs typeface="Carlito"/>
              </a:rPr>
              <a:t>granulosum</a:t>
            </a:r>
            <a:endParaRPr sz="2000" dirty="0">
              <a:latin typeface="Carlito"/>
              <a:cs typeface="Carlito"/>
            </a:endParaRPr>
          </a:p>
          <a:p>
            <a:pPr marL="652780" lvl="1" indent="-273685">
              <a:lnSpc>
                <a:spcPct val="100000"/>
              </a:lnSpc>
              <a:spcBef>
                <a:spcPts val="480"/>
              </a:spcBef>
              <a:buClr>
                <a:srgbClr val="9CBDBC"/>
              </a:buClr>
              <a:buFont typeface="Arial"/>
              <a:buChar char=""/>
              <a:tabLst>
                <a:tab pos="653415" algn="l"/>
              </a:tabLst>
            </a:pPr>
            <a:r>
              <a:rPr sz="2000" spc="-10" dirty="0">
                <a:solidFill>
                  <a:srgbClr val="2E2B1F"/>
                </a:solidFill>
                <a:latin typeface="Carlito"/>
                <a:cs typeface="Carlito"/>
              </a:rPr>
              <a:t>Stratum</a:t>
            </a:r>
            <a:r>
              <a:rPr sz="2000" spc="-5" dirty="0">
                <a:solidFill>
                  <a:srgbClr val="2E2B1F"/>
                </a:solidFill>
                <a:latin typeface="Carlito"/>
                <a:cs typeface="Carlito"/>
              </a:rPr>
              <a:t> spinosum</a:t>
            </a:r>
            <a:endParaRPr sz="2000" dirty="0">
              <a:latin typeface="Carlito"/>
              <a:cs typeface="Carlito"/>
            </a:endParaRPr>
          </a:p>
          <a:p>
            <a:pPr marL="652780" lvl="1" indent="-273685">
              <a:lnSpc>
                <a:spcPct val="100000"/>
              </a:lnSpc>
              <a:spcBef>
                <a:spcPts val="484"/>
              </a:spcBef>
              <a:buClr>
                <a:srgbClr val="9CBDBC"/>
              </a:buClr>
              <a:buFont typeface="Arial"/>
              <a:buChar char=""/>
              <a:tabLst>
                <a:tab pos="653415" algn="l"/>
              </a:tabLst>
            </a:pPr>
            <a:r>
              <a:rPr sz="2000" spc="-10" dirty="0">
                <a:solidFill>
                  <a:srgbClr val="2E2B1F"/>
                </a:solidFill>
                <a:latin typeface="Carlito"/>
                <a:cs typeface="Carlito"/>
              </a:rPr>
              <a:t>Stratum</a:t>
            </a:r>
            <a:r>
              <a:rPr sz="2000" spc="-5" dirty="0">
                <a:solidFill>
                  <a:srgbClr val="2E2B1F"/>
                </a:solidFill>
                <a:latin typeface="Carlito"/>
                <a:cs typeface="Carlito"/>
              </a:rPr>
              <a:t> </a:t>
            </a:r>
            <a:r>
              <a:rPr sz="2000" dirty="0">
                <a:solidFill>
                  <a:srgbClr val="2E2B1F"/>
                </a:solidFill>
                <a:latin typeface="Carlito"/>
                <a:cs typeface="Carlito"/>
              </a:rPr>
              <a:t>basale</a:t>
            </a:r>
            <a:endParaRPr sz="2000" dirty="0">
              <a:latin typeface="Carlito"/>
              <a:cs typeface="Carlito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523240" y="467690"/>
            <a:ext cx="2727960" cy="7264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95"/>
              </a:spcBef>
            </a:pPr>
            <a:r>
              <a:rPr sz="4600" spc="-95" dirty="0" smtClean="0"/>
              <a:t>Epidermis</a:t>
            </a:r>
            <a:endParaRPr sz="4575" baseline="255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2743200" y="4433951"/>
            <a:ext cx="6400800" cy="47099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650241" y="1548663"/>
            <a:ext cx="7579360" cy="5600251"/>
          </a:xfrm>
          <a:prstGeom prst="rect">
            <a:avLst/>
          </a:prstGeom>
        </p:spPr>
        <p:txBody>
          <a:bodyPr vert="horz" wrap="square" lIns="0" tIns="80010" rIns="0" bIns="0" rtlCol="0">
            <a:spAutoFit/>
          </a:bodyPr>
          <a:lstStyle/>
          <a:p>
            <a:pPr marL="241300" indent="-229235">
              <a:lnSpc>
                <a:spcPct val="100000"/>
              </a:lnSpc>
              <a:spcBef>
                <a:spcPts val="630"/>
              </a:spcBef>
              <a:buClr>
                <a:srgbClr val="A9A47B"/>
              </a:buClr>
              <a:buFont typeface="Arial"/>
              <a:buChar char="•"/>
              <a:tabLst>
                <a:tab pos="241300" algn="l"/>
                <a:tab pos="241935" algn="l"/>
              </a:tabLst>
            </a:pPr>
            <a:r>
              <a:rPr sz="2200" spc="-15" dirty="0">
                <a:solidFill>
                  <a:srgbClr val="2E2B1F"/>
                </a:solidFill>
                <a:latin typeface="Carlito"/>
                <a:cs typeface="Carlito"/>
              </a:rPr>
              <a:t>Avascular</a:t>
            </a:r>
            <a:endParaRPr sz="2200" dirty="0">
              <a:latin typeface="Carlito"/>
              <a:cs typeface="Carlito"/>
            </a:endParaRPr>
          </a:p>
          <a:p>
            <a:pPr marL="241300" indent="-229235">
              <a:lnSpc>
                <a:spcPct val="100000"/>
              </a:lnSpc>
              <a:spcBef>
                <a:spcPts val="530"/>
              </a:spcBef>
              <a:buClr>
                <a:srgbClr val="A9A47B"/>
              </a:buClr>
              <a:buFont typeface="Arial"/>
              <a:buChar char="•"/>
              <a:tabLst>
                <a:tab pos="241300" algn="l"/>
                <a:tab pos="241935" algn="l"/>
              </a:tabLst>
            </a:pPr>
            <a:r>
              <a:rPr sz="2200" spc="-10" dirty="0">
                <a:solidFill>
                  <a:srgbClr val="2E2B1F"/>
                </a:solidFill>
                <a:latin typeface="Carlito"/>
                <a:cs typeface="Carlito"/>
              </a:rPr>
              <a:t>Multilayer</a:t>
            </a:r>
            <a:endParaRPr sz="2200" dirty="0">
              <a:latin typeface="Carlito"/>
              <a:cs typeface="Carlito"/>
            </a:endParaRPr>
          </a:p>
          <a:p>
            <a:pPr marL="241300" marR="1337945" indent="-229235">
              <a:lnSpc>
                <a:spcPct val="100000"/>
              </a:lnSpc>
              <a:spcBef>
                <a:spcPts val="530"/>
              </a:spcBef>
              <a:buClr>
                <a:srgbClr val="A9A47B"/>
              </a:buClr>
              <a:buFont typeface="Arial"/>
              <a:buChar char="•"/>
              <a:tabLst>
                <a:tab pos="241300" algn="l"/>
                <a:tab pos="241935" algn="l"/>
              </a:tabLst>
            </a:pPr>
            <a:r>
              <a:rPr sz="2200" spc="-5" dirty="0">
                <a:solidFill>
                  <a:srgbClr val="2E2B1F"/>
                </a:solidFill>
                <a:latin typeface="Carlito"/>
                <a:cs typeface="Carlito"/>
              </a:rPr>
              <a:t>Barrier </a:t>
            </a:r>
            <a:r>
              <a:rPr sz="2200" spc="-20" dirty="0">
                <a:solidFill>
                  <a:srgbClr val="2E2B1F"/>
                </a:solidFill>
                <a:latin typeface="Carlito"/>
                <a:cs typeface="Carlito"/>
              </a:rPr>
              <a:t>to </a:t>
            </a:r>
            <a:r>
              <a:rPr sz="2200" spc="-15" dirty="0">
                <a:solidFill>
                  <a:srgbClr val="2E2B1F"/>
                </a:solidFill>
                <a:latin typeface="Carlito"/>
                <a:cs typeface="Carlito"/>
              </a:rPr>
              <a:t>environment </a:t>
            </a:r>
            <a:r>
              <a:rPr sz="2200" spc="-5" dirty="0">
                <a:solidFill>
                  <a:srgbClr val="2E2B1F"/>
                </a:solidFill>
                <a:latin typeface="Carlito"/>
                <a:cs typeface="Carlito"/>
              </a:rPr>
              <a:t>and </a:t>
            </a:r>
            <a:r>
              <a:rPr sz="2200" spc="-15" dirty="0">
                <a:solidFill>
                  <a:srgbClr val="2E2B1F"/>
                </a:solidFill>
                <a:latin typeface="Carlito"/>
                <a:cs typeface="Carlito"/>
              </a:rPr>
              <a:t>prevents </a:t>
            </a:r>
            <a:r>
              <a:rPr sz="2200" spc="-10" dirty="0">
                <a:solidFill>
                  <a:srgbClr val="2E2B1F"/>
                </a:solidFill>
                <a:latin typeface="Carlito"/>
                <a:cs typeface="Carlito"/>
              </a:rPr>
              <a:t>transepidermal </a:t>
            </a:r>
            <a:r>
              <a:rPr sz="2200" spc="-20" dirty="0">
                <a:solidFill>
                  <a:srgbClr val="2E2B1F"/>
                </a:solidFill>
                <a:latin typeface="Carlito"/>
                <a:cs typeface="Carlito"/>
              </a:rPr>
              <a:t>water  </a:t>
            </a:r>
            <a:r>
              <a:rPr sz="2200" spc="-5" dirty="0">
                <a:solidFill>
                  <a:srgbClr val="2E2B1F"/>
                </a:solidFill>
                <a:latin typeface="Carlito"/>
                <a:cs typeface="Carlito"/>
              </a:rPr>
              <a:t>loss:</a:t>
            </a:r>
            <a:endParaRPr sz="2200" dirty="0">
              <a:latin typeface="Carlito"/>
              <a:cs typeface="Carlito"/>
            </a:endParaRPr>
          </a:p>
          <a:p>
            <a:pPr marL="538480" lvl="1" indent="-229235">
              <a:lnSpc>
                <a:spcPct val="100000"/>
              </a:lnSpc>
              <a:spcBef>
                <a:spcPts val="490"/>
              </a:spcBef>
              <a:buClr>
                <a:srgbClr val="9CBDBC"/>
              </a:buClr>
              <a:buFont typeface="Arial"/>
              <a:buChar char="•"/>
              <a:tabLst>
                <a:tab pos="538480" algn="l"/>
                <a:tab pos="539115" algn="l"/>
              </a:tabLst>
            </a:pPr>
            <a:r>
              <a:rPr sz="2000" spc="-10" dirty="0">
                <a:solidFill>
                  <a:srgbClr val="2E2B1F"/>
                </a:solidFill>
                <a:latin typeface="Carlito"/>
                <a:cs typeface="Carlito"/>
              </a:rPr>
              <a:t>Dressing </a:t>
            </a:r>
            <a:r>
              <a:rPr sz="2000" spc="-5" dirty="0">
                <a:solidFill>
                  <a:srgbClr val="2E2B1F"/>
                </a:solidFill>
                <a:latin typeface="Carlito"/>
                <a:cs typeface="Carlito"/>
              </a:rPr>
              <a:t>adhesives can </a:t>
            </a:r>
            <a:r>
              <a:rPr sz="2000" spc="-10" dirty="0">
                <a:solidFill>
                  <a:srgbClr val="2E2B1F"/>
                </a:solidFill>
                <a:latin typeface="Carlito"/>
                <a:cs typeface="Carlito"/>
              </a:rPr>
              <a:t>strip </a:t>
            </a:r>
            <a:r>
              <a:rPr sz="2000" spc="-15" dirty="0">
                <a:solidFill>
                  <a:srgbClr val="2E2B1F"/>
                </a:solidFill>
                <a:latin typeface="Carlito"/>
                <a:cs typeface="Carlito"/>
              </a:rPr>
              <a:t>stratum </a:t>
            </a:r>
            <a:r>
              <a:rPr sz="2000" spc="-5" dirty="0">
                <a:solidFill>
                  <a:srgbClr val="2E2B1F"/>
                </a:solidFill>
                <a:latin typeface="Carlito"/>
                <a:cs typeface="Carlito"/>
              </a:rPr>
              <a:t>corneum </a:t>
            </a:r>
            <a:r>
              <a:rPr sz="2000" dirty="0">
                <a:solidFill>
                  <a:srgbClr val="2E2B1F"/>
                </a:solidFill>
                <a:latin typeface="Carlito"/>
                <a:cs typeface="Carlito"/>
              </a:rPr>
              <a:t>and</a:t>
            </a:r>
            <a:r>
              <a:rPr sz="2000" spc="45" dirty="0">
                <a:solidFill>
                  <a:srgbClr val="2E2B1F"/>
                </a:solidFill>
                <a:latin typeface="Carlito"/>
                <a:cs typeface="Carlito"/>
              </a:rPr>
              <a:t> </a:t>
            </a:r>
            <a:r>
              <a:rPr sz="2000" dirty="0">
                <a:solidFill>
                  <a:srgbClr val="2E2B1F"/>
                </a:solidFill>
                <a:latin typeface="Carlito"/>
                <a:cs typeface="Carlito"/>
              </a:rPr>
              <a:t>cause</a:t>
            </a:r>
            <a:endParaRPr sz="2000" dirty="0">
              <a:latin typeface="Carlito"/>
              <a:cs typeface="Carlito"/>
            </a:endParaRPr>
          </a:p>
          <a:p>
            <a:pPr marL="538480">
              <a:lnSpc>
                <a:spcPct val="100000"/>
              </a:lnSpc>
            </a:pPr>
            <a:r>
              <a:rPr sz="2000" spc="-5" dirty="0">
                <a:solidFill>
                  <a:srgbClr val="2E2B1F"/>
                </a:solidFill>
                <a:latin typeface="Carlito"/>
                <a:cs typeface="Carlito"/>
              </a:rPr>
              <a:t>transepidermal </a:t>
            </a:r>
            <a:r>
              <a:rPr sz="2000" spc="-15" dirty="0">
                <a:solidFill>
                  <a:srgbClr val="2E2B1F"/>
                </a:solidFill>
                <a:latin typeface="Carlito"/>
                <a:cs typeface="Carlito"/>
              </a:rPr>
              <a:t>water</a:t>
            </a:r>
            <a:r>
              <a:rPr sz="2000" spc="30" dirty="0">
                <a:solidFill>
                  <a:srgbClr val="2E2B1F"/>
                </a:solidFill>
                <a:latin typeface="Carlito"/>
                <a:cs typeface="Carlito"/>
              </a:rPr>
              <a:t> </a:t>
            </a:r>
            <a:r>
              <a:rPr sz="2000" spc="-5" dirty="0" smtClean="0">
                <a:solidFill>
                  <a:srgbClr val="2E2B1F"/>
                </a:solidFill>
                <a:latin typeface="Carlito"/>
                <a:cs typeface="Carlito"/>
              </a:rPr>
              <a:t>loss</a:t>
            </a:r>
            <a:endParaRPr sz="2000" dirty="0" smtClean="0">
              <a:latin typeface="Carlito"/>
              <a:cs typeface="Carlito"/>
            </a:endParaRPr>
          </a:p>
          <a:p>
            <a:pPr marL="241300" indent="-229235">
              <a:lnSpc>
                <a:spcPct val="100000"/>
              </a:lnSpc>
              <a:spcBef>
                <a:spcPts val="520"/>
              </a:spcBef>
              <a:buClr>
                <a:srgbClr val="A9A47B"/>
              </a:buClr>
              <a:tabLst>
                <a:tab pos="241300" algn="l"/>
                <a:tab pos="241935" algn="l"/>
              </a:tabLst>
            </a:pPr>
            <a:r>
              <a:rPr sz="2200" spc="-15" dirty="0" smtClean="0">
                <a:solidFill>
                  <a:srgbClr val="2E2B1F"/>
                </a:solidFill>
                <a:latin typeface="Carlito"/>
                <a:cs typeface="Carlito"/>
              </a:rPr>
              <a:t>Involved </a:t>
            </a:r>
            <a:r>
              <a:rPr sz="2200" spc="-5" dirty="0" smtClean="0">
                <a:solidFill>
                  <a:srgbClr val="2E2B1F"/>
                </a:solidFill>
                <a:latin typeface="Carlito"/>
                <a:cs typeface="Carlito"/>
              </a:rPr>
              <a:t>in </a:t>
            </a:r>
            <a:r>
              <a:rPr sz="2200" spc="-10" dirty="0" smtClean="0">
                <a:solidFill>
                  <a:srgbClr val="2E2B1F"/>
                </a:solidFill>
                <a:latin typeface="Carlito"/>
                <a:cs typeface="Carlito"/>
              </a:rPr>
              <a:t>formation </a:t>
            </a:r>
            <a:r>
              <a:rPr sz="2200" spc="-5" dirty="0" smtClean="0">
                <a:solidFill>
                  <a:srgbClr val="2E2B1F"/>
                </a:solidFill>
                <a:latin typeface="Carlito"/>
                <a:cs typeface="Carlito"/>
              </a:rPr>
              <a:t>of an acid </a:t>
            </a:r>
            <a:r>
              <a:rPr sz="2200" spc="-10" dirty="0" smtClean="0">
                <a:solidFill>
                  <a:srgbClr val="2E2B1F"/>
                </a:solidFill>
                <a:latin typeface="Carlito"/>
                <a:cs typeface="Carlito"/>
              </a:rPr>
              <a:t>mantle:</a:t>
            </a:r>
            <a:endParaRPr sz="2200" dirty="0" smtClean="0">
              <a:latin typeface="Carlito"/>
              <a:cs typeface="Carlito"/>
            </a:endParaRPr>
          </a:p>
          <a:p>
            <a:pPr marL="309880" marR="5868670" lvl="1">
              <a:lnSpc>
                <a:spcPct val="120100"/>
              </a:lnSpc>
              <a:spcBef>
                <a:spcPts val="5"/>
              </a:spcBef>
              <a:buClr>
                <a:srgbClr val="9CBDBC"/>
              </a:buClr>
              <a:buFont typeface="Arial"/>
              <a:buChar char="•"/>
              <a:tabLst>
                <a:tab pos="538480" algn="l"/>
                <a:tab pos="539115" algn="l"/>
              </a:tabLst>
            </a:pPr>
            <a:r>
              <a:rPr sz="2000" spc="-10" dirty="0" smtClean="0">
                <a:solidFill>
                  <a:srgbClr val="2E2B1F"/>
                </a:solidFill>
                <a:latin typeface="Carlito"/>
                <a:cs typeface="Carlito"/>
              </a:rPr>
              <a:t>Makes </a:t>
            </a:r>
            <a:r>
              <a:rPr sz="2000" spc="-5" dirty="0">
                <a:solidFill>
                  <a:srgbClr val="2E2B1F"/>
                </a:solidFill>
                <a:latin typeface="Carlito"/>
                <a:cs typeface="Carlito"/>
              </a:rPr>
              <a:t>skin less  permeable </a:t>
            </a:r>
            <a:r>
              <a:rPr sz="2000" spc="-15" dirty="0">
                <a:solidFill>
                  <a:srgbClr val="2E2B1F"/>
                </a:solidFill>
                <a:latin typeface="Carlito"/>
                <a:cs typeface="Carlito"/>
              </a:rPr>
              <a:t>to</a:t>
            </a:r>
            <a:r>
              <a:rPr sz="2000" spc="-40" dirty="0">
                <a:solidFill>
                  <a:srgbClr val="2E2B1F"/>
                </a:solidFill>
                <a:latin typeface="Carlito"/>
                <a:cs typeface="Carlito"/>
              </a:rPr>
              <a:t> </a:t>
            </a:r>
            <a:r>
              <a:rPr sz="2000" spc="-15" dirty="0">
                <a:solidFill>
                  <a:srgbClr val="2E2B1F"/>
                </a:solidFill>
                <a:latin typeface="Carlito"/>
                <a:cs typeface="Carlito"/>
              </a:rPr>
              <a:t>water</a:t>
            </a:r>
            <a:endParaRPr sz="2000" dirty="0">
              <a:latin typeface="Carlito"/>
              <a:cs typeface="Carlito"/>
            </a:endParaRPr>
          </a:p>
          <a:p>
            <a:pPr marL="309880" marR="5475605" lvl="1">
              <a:lnSpc>
                <a:spcPct val="120000"/>
              </a:lnSpc>
              <a:buClr>
                <a:srgbClr val="9CBDBC"/>
              </a:buClr>
              <a:buFont typeface="Arial"/>
              <a:buChar char="•"/>
              <a:tabLst>
                <a:tab pos="538480" algn="l"/>
                <a:tab pos="539115" algn="l"/>
              </a:tabLst>
            </a:pPr>
            <a:r>
              <a:rPr sz="2000" spc="-10" dirty="0">
                <a:solidFill>
                  <a:srgbClr val="2E2B1F"/>
                </a:solidFill>
                <a:latin typeface="Carlito"/>
                <a:cs typeface="Carlito"/>
              </a:rPr>
              <a:t>Protects </a:t>
            </a:r>
            <a:r>
              <a:rPr sz="2000" spc="-5" dirty="0">
                <a:solidFill>
                  <a:srgbClr val="2E2B1F"/>
                </a:solidFill>
                <a:latin typeface="Carlito"/>
                <a:cs typeface="Carlito"/>
              </a:rPr>
              <a:t>skin </a:t>
            </a:r>
            <a:r>
              <a:rPr sz="2000" spc="-15" dirty="0">
                <a:solidFill>
                  <a:srgbClr val="2E2B1F"/>
                </a:solidFill>
                <a:latin typeface="Carlito"/>
                <a:cs typeface="Carlito"/>
              </a:rPr>
              <a:t>from  </a:t>
            </a:r>
            <a:r>
              <a:rPr sz="2000" spc="-10" dirty="0">
                <a:solidFill>
                  <a:srgbClr val="2E2B1F"/>
                </a:solidFill>
                <a:latin typeface="Carlito"/>
                <a:cs typeface="Carlito"/>
              </a:rPr>
              <a:t>microorganism</a:t>
            </a:r>
            <a:r>
              <a:rPr sz="2000" spc="-70" dirty="0">
                <a:solidFill>
                  <a:srgbClr val="2E2B1F"/>
                </a:solidFill>
                <a:latin typeface="Carlito"/>
                <a:cs typeface="Carlito"/>
              </a:rPr>
              <a:t> </a:t>
            </a:r>
            <a:r>
              <a:rPr sz="2000" spc="-10" dirty="0" smtClean="0">
                <a:solidFill>
                  <a:srgbClr val="2E2B1F"/>
                </a:solidFill>
                <a:latin typeface="Carlito"/>
                <a:cs typeface="Carlito"/>
              </a:rPr>
              <a:t>invasion</a:t>
            </a:r>
            <a:endParaRPr sz="2000" dirty="0">
              <a:latin typeface="Carlito"/>
              <a:cs typeface="Carlito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535940" y="467690"/>
            <a:ext cx="5636260" cy="7264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600" spc="-100" dirty="0"/>
              <a:t>Stratum</a:t>
            </a:r>
            <a:r>
              <a:rPr sz="4600" spc="-254" dirty="0"/>
              <a:t> </a:t>
            </a:r>
            <a:r>
              <a:rPr sz="4600" spc="-90" dirty="0"/>
              <a:t>Corneum</a:t>
            </a:r>
            <a:endParaRPr sz="46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object 5"/>
          <p:cNvGrpSpPr/>
          <p:nvPr/>
        </p:nvGrpSpPr>
        <p:grpSpPr>
          <a:xfrm>
            <a:off x="1136650" y="1447800"/>
            <a:ext cx="8007350" cy="5791200"/>
            <a:chOff x="1136650" y="1752600"/>
            <a:chExt cx="6247130" cy="4191000"/>
          </a:xfrm>
        </p:grpSpPr>
        <p:sp>
          <p:nvSpPr>
            <p:cNvPr id="6" name="object 6"/>
            <p:cNvSpPr/>
            <p:nvPr/>
          </p:nvSpPr>
          <p:spPr>
            <a:xfrm>
              <a:off x="1676400" y="1752600"/>
              <a:ext cx="5707126" cy="41910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143000" y="3429000"/>
              <a:ext cx="1143000" cy="1219200"/>
            </a:xfrm>
            <a:custGeom>
              <a:avLst/>
              <a:gdLst/>
              <a:ahLst/>
              <a:cxnLst/>
              <a:rect l="l" t="t" r="r" b="b"/>
              <a:pathLst>
                <a:path w="1143000" h="1219200">
                  <a:moveTo>
                    <a:pt x="1143000" y="1219200"/>
                  </a:moveTo>
                  <a:lnTo>
                    <a:pt x="1065458" y="1218503"/>
                  </a:lnTo>
                  <a:lnTo>
                    <a:pt x="991085" y="1216474"/>
                  </a:lnTo>
                  <a:lnTo>
                    <a:pt x="920561" y="1213205"/>
                  </a:lnTo>
                  <a:lnTo>
                    <a:pt x="854568" y="1208785"/>
                  </a:lnTo>
                  <a:lnTo>
                    <a:pt x="793788" y="1203308"/>
                  </a:lnTo>
                  <a:lnTo>
                    <a:pt x="738901" y="1196863"/>
                  </a:lnTo>
                  <a:lnTo>
                    <a:pt x="690590" y="1189543"/>
                  </a:lnTo>
                  <a:lnTo>
                    <a:pt x="649534" y="1181438"/>
                  </a:lnTo>
                  <a:lnTo>
                    <a:pt x="591917" y="1163240"/>
                  </a:lnTo>
                  <a:lnTo>
                    <a:pt x="571500" y="1143000"/>
                  </a:lnTo>
                  <a:lnTo>
                    <a:pt x="571500" y="805561"/>
                  </a:lnTo>
                  <a:lnTo>
                    <a:pt x="566282" y="795231"/>
                  </a:lnTo>
                  <a:lnTo>
                    <a:pt x="526583" y="775920"/>
                  </a:lnTo>
                  <a:lnTo>
                    <a:pt x="452409" y="759017"/>
                  </a:lnTo>
                  <a:lnTo>
                    <a:pt x="404098" y="751697"/>
                  </a:lnTo>
                  <a:lnTo>
                    <a:pt x="349211" y="745252"/>
                  </a:lnTo>
                  <a:lnTo>
                    <a:pt x="288431" y="739775"/>
                  </a:lnTo>
                  <a:lnTo>
                    <a:pt x="222438" y="735355"/>
                  </a:lnTo>
                  <a:lnTo>
                    <a:pt x="151914" y="732086"/>
                  </a:lnTo>
                  <a:lnTo>
                    <a:pt x="77541" y="730057"/>
                  </a:lnTo>
                  <a:lnTo>
                    <a:pt x="0" y="729361"/>
                  </a:lnTo>
                  <a:lnTo>
                    <a:pt x="77541" y="728664"/>
                  </a:lnTo>
                  <a:lnTo>
                    <a:pt x="151914" y="726635"/>
                  </a:lnTo>
                  <a:lnTo>
                    <a:pt x="222438" y="723366"/>
                  </a:lnTo>
                  <a:lnTo>
                    <a:pt x="288431" y="718946"/>
                  </a:lnTo>
                  <a:lnTo>
                    <a:pt x="349211" y="713469"/>
                  </a:lnTo>
                  <a:lnTo>
                    <a:pt x="404098" y="707024"/>
                  </a:lnTo>
                  <a:lnTo>
                    <a:pt x="452409" y="699704"/>
                  </a:lnTo>
                  <a:lnTo>
                    <a:pt x="493465" y="691599"/>
                  </a:lnTo>
                  <a:lnTo>
                    <a:pt x="551082" y="673401"/>
                  </a:lnTo>
                  <a:lnTo>
                    <a:pt x="571500" y="653161"/>
                  </a:lnTo>
                  <a:lnTo>
                    <a:pt x="571500" y="381000"/>
                  </a:lnTo>
                  <a:lnTo>
                    <a:pt x="576717" y="370670"/>
                  </a:lnTo>
                  <a:lnTo>
                    <a:pt x="616416" y="351359"/>
                  </a:lnTo>
                  <a:lnTo>
                    <a:pt x="690590" y="334456"/>
                  </a:lnTo>
                  <a:lnTo>
                    <a:pt x="738901" y="327136"/>
                  </a:lnTo>
                  <a:lnTo>
                    <a:pt x="793788" y="320691"/>
                  </a:lnTo>
                  <a:lnTo>
                    <a:pt x="854568" y="315213"/>
                  </a:lnTo>
                  <a:lnTo>
                    <a:pt x="920561" y="310794"/>
                  </a:lnTo>
                  <a:lnTo>
                    <a:pt x="991085" y="307525"/>
                  </a:lnTo>
                  <a:lnTo>
                    <a:pt x="1065458" y="305496"/>
                  </a:lnTo>
                  <a:lnTo>
                    <a:pt x="1143000" y="304800"/>
                  </a:lnTo>
                </a:path>
                <a:path w="1143000" h="1219200">
                  <a:moveTo>
                    <a:pt x="990600" y="533400"/>
                  </a:moveTo>
                  <a:lnTo>
                    <a:pt x="913809" y="532495"/>
                  </a:lnTo>
                  <a:lnTo>
                    <a:pt x="842289" y="529901"/>
                  </a:lnTo>
                  <a:lnTo>
                    <a:pt x="777571" y="525798"/>
                  </a:lnTo>
                  <a:lnTo>
                    <a:pt x="721185" y="520366"/>
                  </a:lnTo>
                  <a:lnTo>
                    <a:pt x="674663" y="513785"/>
                  </a:lnTo>
                  <a:lnTo>
                    <a:pt x="617339" y="497897"/>
                  </a:lnTo>
                  <a:lnTo>
                    <a:pt x="609600" y="488950"/>
                  </a:lnTo>
                  <a:lnTo>
                    <a:pt x="609600" y="311150"/>
                  </a:lnTo>
                  <a:lnTo>
                    <a:pt x="601860" y="302202"/>
                  </a:lnTo>
                  <a:lnTo>
                    <a:pt x="544536" y="286314"/>
                  </a:lnTo>
                  <a:lnTo>
                    <a:pt x="498014" y="279733"/>
                  </a:lnTo>
                  <a:lnTo>
                    <a:pt x="441628" y="274301"/>
                  </a:lnTo>
                  <a:lnTo>
                    <a:pt x="376910" y="270198"/>
                  </a:lnTo>
                  <a:lnTo>
                    <a:pt x="305390" y="267604"/>
                  </a:lnTo>
                  <a:lnTo>
                    <a:pt x="228600" y="266700"/>
                  </a:lnTo>
                  <a:lnTo>
                    <a:pt x="305390" y="265795"/>
                  </a:lnTo>
                  <a:lnTo>
                    <a:pt x="376910" y="263201"/>
                  </a:lnTo>
                  <a:lnTo>
                    <a:pt x="441628" y="259098"/>
                  </a:lnTo>
                  <a:lnTo>
                    <a:pt x="498014" y="253666"/>
                  </a:lnTo>
                  <a:lnTo>
                    <a:pt x="544536" y="247085"/>
                  </a:lnTo>
                  <a:lnTo>
                    <a:pt x="601860" y="231197"/>
                  </a:lnTo>
                  <a:lnTo>
                    <a:pt x="609600" y="222250"/>
                  </a:lnTo>
                  <a:lnTo>
                    <a:pt x="609600" y="44450"/>
                  </a:lnTo>
                  <a:lnTo>
                    <a:pt x="617339" y="35502"/>
                  </a:lnTo>
                  <a:lnTo>
                    <a:pt x="674663" y="19614"/>
                  </a:lnTo>
                  <a:lnTo>
                    <a:pt x="721185" y="13033"/>
                  </a:lnTo>
                  <a:lnTo>
                    <a:pt x="777571" y="7601"/>
                  </a:lnTo>
                  <a:lnTo>
                    <a:pt x="842289" y="3498"/>
                  </a:lnTo>
                  <a:lnTo>
                    <a:pt x="913809" y="904"/>
                  </a:lnTo>
                  <a:lnTo>
                    <a:pt x="990600" y="0"/>
                  </a:lnTo>
                </a:path>
              </a:pathLst>
            </a:custGeom>
            <a:ln w="12700">
              <a:solidFill>
                <a:srgbClr val="2D2A1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0" y="3733800"/>
            <a:ext cx="1608633" cy="16671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solidFill>
                  <a:srgbClr val="2E2B1F"/>
                </a:solidFill>
                <a:latin typeface="Arial"/>
                <a:cs typeface="Arial"/>
              </a:rPr>
              <a:t>Normal </a:t>
            </a:r>
            <a:r>
              <a:rPr sz="2000" spc="-5" dirty="0">
                <a:solidFill>
                  <a:srgbClr val="2E2B1F"/>
                </a:solidFill>
                <a:latin typeface="Arial"/>
                <a:cs typeface="Arial"/>
              </a:rPr>
              <a:t>skin</a:t>
            </a:r>
            <a:r>
              <a:rPr sz="2000" spc="-100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2E2B1F"/>
                </a:solidFill>
                <a:latin typeface="Arial"/>
                <a:cs typeface="Arial"/>
              </a:rPr>
              <a:t>pH  (4 </a:t>
            </a:r>
            <a:r>
              <a:rPr sz="2000" dirty="0">
                <a:solidFill>
                  <a:srgbClr val="2E2B1F"/>
                </a:solidFill>
                <a:latin typeface="Arial"/>
                <a:cs typeface="Arial"/>
              </a:rPr>
              <a:t>-</a:t>
            </a:r>
            <a:r>
              <a:rPr sz="2000" spc="-15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2E2B1F"/>
                </a:solidFill>
                <a:latin typeface="Arial"/>
                <a:cs typeface="Arial"/>
              </a:rPr>
              <a:t>6.5)</a:t>
            </a:r>
            <a:endParaRPr sz="2000" dirty="0">
              <a:latin typeface="Arial"/>
              <a:cs typeface="Arial"/>
            </a:endParaRPr>
          </a:p>
          <a:p>
            <a:pPr marL="12700" marR="111125">
              <a:lnSpc>
                <a:spcPct val="100000"/>
              </a:lnSpc>
              <a:spcBef>
                <a:spcPts val="915"/>
              </a:spcBef>
            </a:pPr>
            <a:r>
              <a:rPr sz="2000" dirty="0">
                <a:solidFill>
                  <a:srgbClr val="2E2B1F"/>
                </a:solidFill>
                <a:latin typeface="Arial"/>
                <a:cs typeface="Arial"/>
              </a:rPr>
              <a:t>Open </a:t>
            </a:r>
            <a:r>
              <a:rPr sz="2000" spc="-5" dirty="0">
                <a:solidFill>
                  <a:srgbClr val="2E2B1F"/>
                </a:solidFill>
                <a:latin typeface="Arial"/>
                <a:cs typeface="Arial"/>
              </a:rPr>
              <a:t>wound  pH </a:t>
            </a:r>
            <a:r>
              <a:rPr sz="2000" dirty="0">
                <a:solidFill>
                  <a:srgbClr val="2E2B1F"/>
                </a:solidFill>
                <a:latin typeface="Arial"/>
                <a:cs typeface="Arial"/>
              </a:rPr>
              <a:t>(6.5 –</a:t>
            </a:r>
            <a:r>
              <a:rPr sz="2000" spc="-90" dirty="0">
                <a:solidFill>
                  <a:srgbClr val="2E2B1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2E2B1F"/>
                </a:solidFill>
                <a:latin typeface="Arial"/>
                <a:cs typeface="Arial"/>
              </a:rPr>
              <a:t>8.5)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535940" y="468833"/>
            <a:ext cx="172720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75" dirty="0">
                <a:latin typeface="Arial"/>
                <a:cs typeface="Arial"/>
              </a:rPr>
              <a:t>Skin</a:t>
            </a:r>
            <a:r>
              <a:rPr sz="4000" spc="-305" dirty="0">
                <a:latin typeface="Arial"/>
                <a:cs typeface="Arial"/>
              </a:rPr>
              <a:t> </a:t>
            </a:r>
            <a:r>
              <a:rPr sz="4000" spc="-55" dirty="0">
                <a:latin typeface="Arial"/>
                <a:cs typeface="Arial"/>
              </a:rPr>
              <a:t>pH</a:t>
            </a:r>
            <a:endParaRPr sz="4000">
              <a:latin typeface="Arial"/>
              <a:cs typeface="Arial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/>
          <p:nvPr/>
        </p:nvSpPr>
        <p:spPr>
          <a:xfrm>
            <a:off x="3733800" y="3124200"/>
            <a:ext cx="5410200" cy="29718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650240" y="1616710"/>
            <a:ext cx="6635115" cy="41287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1300" indent="-229235">
              <a:lnSpc>
                <a:spcPct val="100000"/>
              </a:lnSpc>
              <a:spcBef>
                <a:spcPts val="95"/>
              </a:spcBef>
              <a:buClr>
                <a:srgbClr val="A9A47B"/>
              </a:buClr>
              <a:buFont typeface="Arial"/>
              <a:buChar char="•"/>
              <a:tabLst>
                <a:tab pos="241300" algn="l"/>
                <a:tab pos="241935" algn="l"/>
              </a:tabLst>
            </a:pPr>
            <a:r>
              <a:rPr sz="2200" spc="-10" dirty="0">
                <a:solidFill>
                  <a:srgbClr val="2E2B1F"/>
                </a:solidFill>
                <a:latin typeface="Carlito"/>
                <a:cs typeface="Carlito"/>
              </a:rPr>
              <a:t>Damage </a:t>
            </a:r>
            <a:r>
              <a:rPr sz="2200" spc="-20" dirty="0">
                <a:solidFill>
                  <a:srgbClr val="2E2B1F"/>
                </a:solidFill>
                <a:latin typeface="Carlito"/>
                <a:cs typeface="Carlito"/>
              </a:rPr>
              <a:t>to </a:t>
            </a:r>
            <a:r>
              <a:rPr sz="2200" spc="-5" dirty="0">
                <a:solidFill>
                  <a:srgbClr val="2E2B1F"/>
                </a:solidFill>
                <a:latin typeface="Carlito"/>
                <a:cs typeface="Carlito"/>
              </a:rPr>
              <a:t>the skin increases </a:t>
            </a:r>
            <a:r>
              <a:rPr sz="2200" spc="-20" dirty="0">
                <a:solidFill>
                  <a:srgbClr val="2E2B1F"/>
                </a:solidFill>
                <a:latin typeface="Carlito"/>
                <a:cs typeface="Carlito"/>
              </a:rPr>
              <a:t>it’s </a:t>
            </a:r>
            <a:r>
              <a:rPr sz="2200" spc="-5" dirty="0">
                <a:solidFill>
                  <a:srgbClr val="2E2B1F"/>
                </a:solidFill>
                <a:latin typeface="Carlito"/>
                <a:cs typeface="Carlito"/>
              </a:rPr>
              <a:t>pH and risk of</a:t>
            </a:r>
            <a:r>
              <a:rPr sz="2200" spc="110" dirty="0">
                <a:solidFill>
                  <a:srgbClr val="2E2B1F"/>
                </a:solidFill>
                <a:latin typeface="Carlito"/>
                <a:cs typeface="Carlito"/>
              </a:rPr>
              <a:t> </a:t>
            </a:r>
            <a:r>
              <a:rPr sz="2200" spc="-15" dirty="0">
                <a:solidFill>
                  <a:srgbClr val="2E2B1F"/>
                </a:solidFill>
                <a:latin typeface="Carlito"/>
                <a:cs typeface="Carlito"/>
              </a:rPr>
              <a:t>infection</a:t>
            </a:r>
            <a:endParaRPr sz="2200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A9A47B"/>
              </a:buClr>
              <a:buFont typeface="Arial"/>
              <a:buChar char="•"/>
            </a:pPr>
            <a:endParaRPr sz="3000" dirty="0">
              <a:latin typeface="Carlito"/>
              <a:cs typeface="Carlito"/>
            </a:endParaRPr>
          </a:p>
          <a:p>
            <a:pPr marL="241300" indent="-229235">
              <a:lnSpc>
                <a:spcPct val="100000"/>
              </a:lnSpc>
              <a:buClr>
                <a:srgbClr val="A9A47B"/>
              </a:buClr>
              <a:buFont typeface="Arial"/>
              <a:buChar char="•"/>
              <a:tabLst>
                <a:tab pos="241300" algn="l"/>
                <a:tab pos="241935" algn="l"/>
              </a:tabLst>
            </a:pPr>
            <a:r>
              <a:rPr sz="2200" spc="-10" dirty="0">
                <a:solidFill>
                  <a:srgbClr val="2E2B1F"/>
                </a:solidFill>
                <a:latin typeface="Carlito"/>
                <a:cs typeface="Carlito"/>
              </a:rPr>
              <a:t>Diseases/conditions associated </a:t>
            </a:r>
            <a:r>
              <a:rPr sz="2200" spc="-5" dirty="0">
                <a:solidFill>
                  <a:srgbClr val="2E2B1F"/>
                </a:solidFill>
                <a:latin typeface="Carlito"/>
                <a:cs typeface="Carlito"/>
              </a:rPr>
              <a:t>with increased </a:t>
            </a:r>
            <a:r>
              <a:rPr sz="2200" spc="-10" dirty="0">
                <a:solidFill>
                  <a:srgbClr val="2E2B1F"/>
                </a:solidFill>
                <a:latin typeface="Carlito"/>
                <a:cs typeface="Carlito"/>
              </a:rPr>
              <a:t>skin</a:t>
            </a:r>
            <a:r>
              <a:rPr sz="2200" spc="20" dirty="0">
                <a:solidFill>
                  <a:srgbClr val="2E2B1F"/>
                </a:solidFill>
                <a:latin typeface="Carlito"/>
                <a:cs typeface="Carlito"/>
              </a:rPr>
              <a:t> </a:t>
            </a:r>
            <a:r>
              <a:rPr sz="2200" spc="-10" dirty="0">
                <a:solidFill>
                  <a:srgbClr val="2E2B1F"/>
                </a:solidFill>
                <a:latin typeface="Carlito"/>
                <a:cs typeface="Carlito"/>
              </a:rPr>
              <a:t>pH:</a:t>
            </a:r>
            <a:endParaRPr sz="2200" dirty="0">
              <a:latin typeface="Carlito"/>
              <a:cs typeface="Carlito"/>
            </a:endParaRPr>
          </a:p>
          <a:p>
            <a:pPr marL="538480" lvl="1" indent="-229235">
              <a:lnSpc>
                <a:spcPct val="100000"/>
              </a:lnSpc>
              <a:spcBef>
                <a:spcPts val="490"/>
              </a:spcBef>
              <a:buClr>
                <a:srgbClr val="9CBDBC"/>
              </a:buClr>
              <a:buFont typeface="Arial"/>
              <a:buChar char="•"/>
              <a:tabLst>
                <a:tab pos="538480" algn="l"/>
                <a:tab pos="539115" algn="l"/>
              </a:tabLst>
            </a:pPr>
            <a:r>
              <a:rPr sz="2000" spc="-15" dirty="0">
                <a:solidFill>
                  <a:srgbClr val="2E2B1F"/>
                </a:solidFill>
                <a:latin typeface="Carlito"/>
                <a:cs typeface="Carlito"/>
              </a:rPr>
              <a:t>Eczema</a:t>
            </a:r>
            <a:endParaRPr sz="2000" dirty="0">
              <a:latin typeface="Carlito"/>
              <a:cs typeface="Carlito"/>
            </a:endParaRPr>
          </a:p>
          <a:p>
            <a:pPr marL="538480" lvl="1" indent="-229235">
              <a:lnSpc>
                <a:spcPct val="100000"/>
              </a:lnSpc>
              <a:spcBef>
                <a:spcPts val="480"/>
              </a:spcBef>
              <a:buClr>
                <a:srgbClr val="9CBDBC"/>
              </a:buClr>
              <a:buFont typeface="Arial"/>
              <a:buChar char="•"/>
              <a:tabLst>
                <a:tab pos="538480" algn="l"/>
                <a:tab pos="539115" algn="l"/>
              </a:tabLst>
            </a:pPr>
            <a:r>
              <a:rPr sz="2000" spc="-5" dirty="0">
                <a:solidFill>
                  <a:srgbClr val="2E2B1F"/>
                </a:solidFill>
                <a:latin typeface="Carlito"/>
                <a:cs typeface="Carlito"/>
              </a:rPr>
              <a:t>Dermatitis</a:t>
            </a:r>
            <a:endParaRPr sz="2000" dirty="0">
              <a:latin typeface="Carlito"/>
              <a:cs typeface="Carlito"/>
            </a:endParaRPr>
          </a:p>
          <a:p>
            <a:pPr marL="538480" lvl="1" indent="-229235">
              <a:lnSpc>
                <a:spcPct val="100000"/>
              </a:lnSpc>
              <a:spcBef>
                <a:spcPts val="480"/>
              </a:spcBef>
              <a:buClr>
                <a:srgbClr val="9CBDBC"/>
              </a:buClr>
              <a:buFont typeface="Arial"/>
              <a:buChar char="•"/>
              <a:tabLst>
                <a:tab pos="538480" algn="l"/>
                <a:tab pos="539115" algn="l"/>
              </a:tabLst>
            </a:pPr>
            <a:r>
              <a:rPr sz="2000" dirty="0">
                <a:solidFill>
                  <a:srgbClr val="2E2B1F"/>
                </a:solidFill>
                <a:latin typeface="Carlito"/>
                <a:cs typeface="Carlito"/>
              </a:rPr>
              <a:t>Dry</a:t>
            </a:r>
            <a:r>
              <a:rPr sz="2000" spc="-20" dirty="0">
                <a:solidFill>
                  <a:srgbClr val="2E2B1F"/>
                </a:solidFill>
                <a:latin typeface="Carlito"/>
                <a:cs typeface="Carlito"/>
              </a:rPr>
              <a:t> </a:t>
            </a:r>
            <a:r>
              <a:rPr sz="2000" spc="-5" dirty="0">
                <a:solidFill>
                  <a:srgbClr val="2E2B1F"/>
                </a:solidFill>
                <a:latin typeface="Carlito"/>
                <a:cs typeface="Carlito"/>
              </a:rPr>
              <a:t>skin</a:t>
            </a:r>
            <a:endParaRPr sz="2000" dirty="0">
              <a:latin typeface="Carlito"/>
              <a:cs typeface="Carlito"/>
            </a:endParaRPr>
          </a:p>
          <a:p>
            <a:pPr marL="538480" lvl="1" indent="-229235">
              <a:lnSpc>
                <a:spcPct val="100000"/>
              </a:lnSpc>
              <a:spcBef>
                <a:spcPts val="480"/>
              </a:spcBef>
              <a:buClr>
                <a:srgbClr val="9CBDBC"/>
              </a:buClr>
              <a:buFont typeface="Arial"/>
              <a:buChar char="•"/>
              <a:tabLst>
                <a:tab pos="538480" algn="l"/>
                <a:tab pos="539115" algn="l"/>
              </a:tabLst>
            </a:pPr>
            <a:r>
              <a:rPr sz="2000" spc="-10" dirty="0">
                <a:solidFill>
                  <a:srgbClr val="2E2B1F"/>
                </a:solidFill>
                <a:latin typeface="Carlito"/>
                <a:cs typeface="Carlito"/>
              </a:rPr>
              <a:t>Diabetes</a:t>
            </a:r>
            <a:endParaRPr sz="2000" dirty="0">
              <a:latin typeface="Carlito"/>
              <a:cs typeface="Carlito"/>
            </a:endParaRPr>
          </a:p>
          <a:p>
            <a:pPr marL="538480" lvl="1" indent="-229235">
              <a:lnSpc>
                <a:spcPct val="100000"/>
              </a:lnSpc>
              <a:spcBef>
                <a:spcPts val="484"/>
              </a:spcBef>
              <a:buClr>
                <a:srgbClr val="9CBDBC"/>
              </a:buClr>
              <a:buFont typeface="Arial"/>
              <a:buChar char="•"/>
              <a:tabLst>
                <a:tab pos="538480" algn="l"/>
                <a:tab pos="539115" algn="l"/>
              </a:tabLst>
            </a:pPr>
            <a:r>
              <a:rPr sz="2000" spc="-10" dirty="0">
                <a:solidFill>
                  <a:srgbClr val="2E2B1F"/>
                </a:solidFill>
                <a:latin typeface="Carlito"/>
                <a:cs typeface="Carlito"/>
              </a:rPr>
              <a:t>Chronic </a:t>
            </a:r>
            <a:r>
              <a:rPr sz="2000" spc="-5" dirty="0">
                <a:solidFill>
                  <a:srgbClr val="2E2B1F"/>
                </a:solidFill>
                <a:latin typeface="Carlito"/>
                <a:cs typeface="Carlito"/>
              </a:rPr>
              <a:t>renal</a:t>
            </a:r>
            <a:r>
              <a:rPr sz="2000" spc="-20" dirty="0">
                <a:solidFill>
                  <a:srgbClr val="2E2B1F"/>
                </a:solidFill>
                <a:latin typeface="Carlito"/>
                <a:cs typeface="Carlito"/>
              </a:rPr>
              <a:t> </a:t>
            </a:r>
            <a:r>
              <a:rPr sz="2000" spc="-10" dirty="0">
                <a:solidFill>
                  <a:srgbClr val="2E2B1F"/>
                </a:solidFill>
                <a:latin typeface="Carlito"/>
                <a:cs typeface="Carlito"/>
              </a:rPr>
              <a:t>failure</a:t>
            </a:r>
            <a:endParaRPr sz="2000" dirty="0">
              <a:latin typeface="Carlito"/>
              <a:cs typeface="Carlito"/>
            </a:endParaRPr>
          </a:p>
          <a:p>
            <a:pPr marL="538480" lvl="1" indent="-229235">
              <a:lnSpc>
                <a:spcPct val="100000"/>
              </a:lnSpc>
              <a:spcBef>
                <a:spcPts val="480"/>
              </a:spcBef>
              <a:buClr>
                <a:srgbClr val="9CBDBC"/>
              </a:buClr>
              <a:buFont typeface="Arial"/>
              <a:buChar char="•"/>
              <a:tabLst>
                <a:tab pos="538480" algn="l"/>
                <a:tab pos="539115" algn="l"/>
              </a:tabLst>
            </a:pPr>
            <a:r>
              <a:rPr sz="2000" spc="-5" dirty="0">
                <a:solidFill>
                  <a:srgbClr val="2E2B1F"/>
                </a:solidFill>
                <a:latin typeface="Carlito"/>
                <a:cs typeface="Carlito"/>
              </a:rPr>
              <a:t>CVD</a:t>
            </a:r>
            <a:endParaRPr sz="2000" dirty="0">
              <a:latin typeface="Carlito"/>
              <a:cs typeface="Carlito"/>
            </a:endParaRPr>
          </a:p>
          <a:p>
            <a:pPr lvl="1">
              <a:lnSpc>
                <a:spcPct val="100000"/>
              </a:lnSpc>
              <a:spcBef>
                <a:spcPts val="40"/>
              </a:spcBef>
              <a:buClr>
                <a:srgbClr val="9CBDBC"/>
              </a:buClr>
              <a:buFont typeface="Arial"/>
              <a:buChar char="•"/>
            </a:pPr>
            <a:endParaRPr sz="2750" dirty="0">
              <a:latin typeface="Carlito"/>
              <a:cs typeface="Carlito"/>
            </a:endParaRPr>
          </a:p>
          <a:p>
            <a:pPr marL="241300" indent="-229235">
              <a:lnSpc>
                <a:spcPct val="100000"/>
              </a:lnSpc>
              <a:buClr>
                <a:srgbClr val="A9A47B"/>
              </a:buClr>
              <a:buFont typeface="Arial"/>
              <a:buChar char="•"/>
              <a:tabLst>
                <a:tab pos="241300" algn="l"/>
                <a:tab pos="241935" algn="l"/>
              </a:tabLst>
            </a:pPr>
            <a:r>
              <a:rPr sz="2200" spc="-5" dirty="0">
                <a:solidFill>
                  <a:srgbClr val="2E2B1F"/>
                </a:solidFill>
                <a:latin typeface="Carlito"/>
                <a:cs typeface="Carlito"/>
              </a:rPr>
              <a:t>Urine, </a:t>
            </a:r>
            <a:r>
              <a:rPr sz="2200" spc="-10" dirty="0">
                <a:solidFill>
                  <a:srgbClr val="2E2B1F"/>
                </a:solidFill>
                <a:latin typeface="Carlito"/>
                <a:cs typeface="Carlito"/>
              </a:rPr>
              <a:t>stool, </a:t>
            </a:r>
            <a:r>
              <a:rPr sz="2200" spc="-15" dirty="0">
                <a:solidFill>
                  <a:srgbClr val="2E2B1F"/>
                </a:solidFill>
                <a:latin typeface="Carlito"/>
                <a:cs typeface="Carlito"/>
              </a:rPr>
              <a:t>perspiration </a:t>
            </a:r>
            <a:r>
              <a:rPr sz="2200" spc="-5" dirty="0">
                <a:solidFill>
                  <a:srgbClr val="2E2B1F"/>
                </a:solidFill>
                <a:latin typeface="Carlito"/>
                <a:cs typeface="Carlito"/>
              </a:rPr>
              <a:t>on the </a:t>
            </a:r>
            <a:r>
              <a:rPr sz="2200" spc="-10" dirty="0">
                <a:solidFill>
                  <a:srgbClr val="2E2B1F"/>
                </a:solidFill>
                <a:latin typeface="Carlito"/>
                <a:cs typeface="Carlito"/>
              </a:rPr>
              <a:t>skin </a:t>
            </a:r>
            <a:r>
              <a:rPr sz="2200" spc="-5" dirty="0">
                <a:solidFill>
                  <a:srgbClr val="2E2B1F"/>
                </a:solidFill>
                <a:latin typeface="Carlito"/>
                <a:cs typeface="Carlito"/>
              </a:rPr>
              <a:t>increases </a:t>
            </a:r>
            <a:r>
              <a:rPr sz="2200" spc="-20" dirty="0">
                <a:solidFill>
                  <a:srgbClr val="2E2B1F"/>
                </a:solidFill>
                <a:latin typeface="Carlito"/>
                <a:cs typeface="Carlito"/>
              </a:rPr>
              <a:t>it’s</a:t>
            </a:r>
            <a:r>
              <a:rPr sz="2200" spc="40" dirty="0">
                <a:solidFill>
                  <a:srgbClr val="2E2B1F"/>
                </a:solidFill>
                <a:latin typeface="Carlito"/>
                <a:cs typeface="Carlito"/>
              </a:rPr>
              <a:t> </a:t>
            </a:r>
            <a:r>
              <a:rPr sz="2200" spc="-10" dirty="0">
                <a:solidFill>
                  <a:srgbClr val="2E2B1F"/>
                </a:solidFill>
                <a:latin typeface="Carlito"/>
                <a:cs typeface="Carlito"/>
              </a:rPr>
              <a:t>pH</a:t>
            </a:r>
            <a:endParaRPr sz="2200" dirty="0">
              <a:latin typeface="Carlito"/>
              <a:cs typeface="Carlito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535940" y="467690"/>
            <a:ext cx="5331460" cy="7264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600" spc="-85" dirty="0"/>
              <a:t>Acid</a:t>
            </a:r>
            <a:r>
              <a:rPr sz="4600" spc="-275" dirty="0"/>
              <a:t> </a:t>
            </a:r>
            <a:r>
              <a:rPr sz="4600" spc="-85" dirty="0"/>
              <a:t>Mantle</a:t>
            </a:r>
            <a:endParaRPr sz="46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5667375" y="3657600"/>
            <a:ext cx="2190750" cy="19431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650240" y="1548824"/>
            <a:ext cx="5622925" cy="1527175"/>
          </a:xfrm>
          <a:prstGeom prst="rect">
            <a:avLst/>
          </a:prstGeom>
        </p:spPr>
        <p:txBody>
          <a:bodyPr vert="horz" wrap="square" lIns="0" tIns="80010" rIns="0" bIns="0" rtlCol="0">
            <a:spAutoFit/>
          </a:bodyPr>
          <a:lstStyle/>
          <a:p>
            <a:pPr marL="241300" indent="-229235">
              <a:lnSpc>
                <a:spcPct val="100000"/>
              </a:lnSpc>
              <a:spcBef>
                <a:spcPts val="630"/>
              </a:spcBef>
              <a:buClr>
                <a:srgbClr val="A9A47B"/>
              </a:buClr>
              <a:buFont typeface="Arial"/>
              <a:buChar char="•"/>
              <a:tabLst>
                <a:tab pos="241300" algn="l"/>
                <a:tab pos="241935" algn="l"/>
              </a:tabLst>
            </a:pPr>
            <a:r>
              <a:rPr sz="2200" spc="-100" dirty="0">
                <a:solidFill>
                  <a:srgbClr val="2E2B1F"/>
                </a:solidFill>
                <a:latin typeface="Carlito"/>
                <a:cs typeface="Carlito"/>
              </a:rPr>
              <a:t>To </a:t>
            </a:r>
            <a:r>
              <a:rPr sz="2200" spc="-10" dirty="0">
                <a:solidFill>
                  <a:srgbClr val="2E2B1F"/>
                </a:solidFill>
                <a:latin typeface="Carlito"/>
                <a:cs typeface="Carlito"/>
              </a:rPr>
              <a:t>maintain </a:t>
            </a:r>
            <a:r>
              <a:rPr sz="2200" spc="-5" dirty="0">
                <a:solidFill>
                  <a:srgbClr val="2E2B1F"/>
                </a:solidFill>
                <a:latin typeface="Carlito"/>
                <a:cs typeface="Carlito"/>
              </a:rPr>
              <a:t>acid</a:t>
            </a:r>
            <a:r>
              <a:rPr sz="2200" spc="95" dirty="0">
                <a:solidFill>
                  <a:srgbClr val="2E2B1F"/>
                </a:solidFill>
                <a:latin typeface="Carlito"/>
                <a:cs typeface="Carlito"/>
              </a:rPr>
              <a:t> </a:t>
            </a:r>
            <a:r>
              <a:rPr sz="2200" spc="-10" dirty="0">
                <a:solidFill>
                  <a:srgbClr val="2E2B1F"/>
                </a:solidFill>
                <a:latin typeface="Carlito"/>
                <a:cs typeface="Carlito"/>
              </a:rPr>
              <a:t>mantle:</a:t>
            </a:r>
            <a:endParaRPr sz="2200" dirty="0">
              <a:latin typeface="Carlito"/>
              <a:cs typeface="Carlito"/>
            </a:endParaRPr>
          </a:p>
          <a:p>
            <a:pPr marL="538480" lvl="1" indent="-229235">
              <a:lnSpc>
                <a:spcPct val="100000"/>
              </a:lnSpc>
              <a:spcBef>
                <a:spcPts val="490"/>
              </a:spcBef>
              <a:buClr>
                <a:srgbClr val="9CBDBC"/>
              </a:buClr>
              <a:buFont typeface="Arial"/>
              <a:buChar char="•"/>
              <a:tabLst>
                <a:tab pos="538480" algn="l"/>
                <a:tab pos="539115" algn="l"/>
              </a:tabLst>
            </a:pPr>
            <a:r>
              <a:rPr sz="2000" spc="-15" dirty="0">
                <a:solidFill>
                  <a:srgbClr val="2E2B1F"/>
                </a:solidFill>
                <a:latin typeface="Carlito"/>
                <a:cs typeface="Carlito"/>
              </a:rPr>
              <a:t>Avoid</a:t>
            </a:r>
            <a:r>
              <a:rPr sz="2000" spc="-20" dirty="0">
                <a:solidFill>
                  <a:srgbClr val="2E2B1F"/>
                </a:solidFill>
                <a:latin typeface="Carlito"/>
                <a:cs typeface="Carlito"/>
              </a:rPr>
              <a:t> </a:t>
            </a:r>
            <a:r>
              <a:rPr sz="2000" spc="-5" dirty="0">
                <a:solidFill>
                  <a:srgbClr val="2E2B1F"/>
                </a:solidFill>
                <a:latin typeface="Carlito"/>
                <a:cs typeface="Carlito"/>
              </a:rPr>
              <a:t>adhesives</a:t>
            </a:r>
            <a:endParaRPr sz="2000" dirty="0">
              <a:latin typeface="Carlito"/>
              <a:cs typeface="Carlito"/>
            </a:endParaRPr>
          </a:p>
          <a:p>
            <a:pPr marL="538480" lvl="1" indent="-229235">
              <a:lnSpc>
                <a:spcPct val="100000"/>
              </a:lnSpc>
              <a:spcBef>
                <a:spcPts val="480"/>
              </a:spcBef>
              <a:buClr>
                <a:srgbClr val="9CBDBC"/>
              </a:buClr>
              <a:buFont typeface="Arial"/>
              <a:buChar char="•"/>
              <a:tabLst>
                <a:tab pos="538480" algn="l"/>
                <a:tab pos="539115" algn="l"/>
              </a:tabLst>
            </a:pPr>
            <a:r>
              <a:rPr sz="2000" spc="-5" dirty="0">
                <a:solidFill>
                  <a:srgbClr val="2E2B1F"/>
                </a:solidFill>
                <a:latin typeface="Carlito"/>
                <a:cs typeface="Carlito"/>
              </a:rPr>
              <a:t>Use mild pH balanced non-scented skin</a:t>
            </a:r>
            <a:r>
              <a:rPr sz="2000" spc="15" dirty="0">
                <a:solidFill>
                  <a:srgbClr val="2E2B1F"/>
                </a:solidFill>
                <a:latin typeface="Carlito"/>
                <a:cs typeface="Carlito"/>
              </a:rPr>
              <a:t> </a:t>
            </a:r>
            <a:r>
              <a:rPr sz="2000" spc="-5" dirty="0">
                <a:solidFill>
                  <a:srgbClr val="2E2B1F"/>
                </a:solidFill>
                <a:latin typeface="Carlito"/>
                <a:cs typeface="Carlito"/>
              </a:rPr>
              <a:t>cleansers</a:t>
            </a:r>
            <a:endParaRPr sz="2000" dirty="0">
              <a:latin typeface="Carlito"/>
              <a:cs typeface="Carlito"/>
            </a:endParaRPr>
          </a:p>
          <a:p>
            <a:pPr marL="538480" lvl="1" indent="-229235">
              <a:lnSpc>
                <a:spcPct val="100000"/>
              </a:lnSpc>
              <a:spcBef>
                <a:spcPts val="480"/>
              </a:spcBef>
              <a:buClr>
                <a:srgbClr val="9CBDBC"/>
              </a:buClr>
              <a:buFont typeface="Arial"/>
              <a:buChar char="•"/>
              <a:tabLst>
                <a:tab pos="538480" algn="l"/>
                <a:tab pos="539115" algn="l"/>
              </a:tabLst>
            </a:pPr>
            <a:r>
              <a:rPr sz="2000" spc="-5" dirty="0">
                <a:solidFill>
                  <a:srgbClr val="2E2B1F"/>
                </a:solidFill>
                <a:latin typeface="Carlito"/>
                <a:cs typeface="Carlito"/>
              </a:rPr>
              <a:t>Use mild pH balanced non-scented</a:t>
            </a:r>
            <a:r>
              <a:rPr sz="2000" dirty="0">
                <a:solidFill>
                  <a:srgbClr val="2E2B1F"/>
                </a:solidFill>
                <a:latin typeface="Carlito"/>
                <a:cs typeface="Carlito"/>
              </a:rPr>
              <a:t> </a:t>
            </a:r>
            <a:r>
              <a:rPr sz="2000" spc="-10" dirty="0">
                <a:solidFill>
                  <a:srgbClr val="2E2B1F"/>
                </a:solidFill>
                <a:latin typeface="Carlito"/>
                <a:cs typeface="Carlito"/>
              </a:rPr>
              <a:t>moisturizers</a:t>
            </a:r>
            <a:endParaRPr sz="2000" dirty="0">
              <a:latin typeface="Carlito"/>
              <a:cs typeface="Carlito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535940" y="467690"/>
            <a:ext cx="6779260" cy="7264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600" spc="-85" dirty="0"/>
              <a:t>Acid Mantle</a:t>
            </a:r>
            <a:r>
              <a:rPr sz="4600" spc="-395" dirty="0"/>
              <a:t> </a:t>
            </a:r>
            <a:r>
              <a:rPr sz="4600" spc="-90" dirty="0"/>
              <a:t>Continued</a:t>
            </a:r>
            <a:endParaRPr sz="46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650240" y="1548824"/>
            <a:ext cx="6840855" cy="3155315"/>
          </a:xfrm>
          <a:prstGeom prst="rect">
            <a:avLst/>
          </a:prstGeom>
        </p:spPr>
        <p:txBody>
          <a:bodyPr vert="horz" wrap="square" lIns="0" tIns="80010" rIns="0" bIns="0" rtlCol="0">
            <a:spAutoFit/>
          </a:bodyPr>
          <a:lstStyle/>
          <a:p>
            <a:pPr marL="241300" indent="-229235">
              <a:lnSpc>
                <a:spcPct val="100000"/>
              </a:lnSpc>
              <a:spcBef>
                <a:spcPts val="630"/>
              </a:spcBef>
              <a:buClr>
                <a:srgbClr val="A9A47B"/>
              </a:buClr>
              <a:buFont typeface="Arial"/>
              <a:buChar char="•"/>
              <a:tabLst>
                <a:tab pos="241300" algn="l"/>
                <a:tab pos="241935" algn="l"/>
              </a:tabLst>
            </a:pPr>
            <a:r>
              <a:rPr sz="2200" spc="-10" dirty="0">
                <a:solidFill>
                  <a:srgbClr val="2E2B1F"/>
                </a:solidFill>
                <a:latin typeface="Carlito"/>
                <a:cs typeface="Carlito"/>
              </a:rPr>
              <a:t>Contains </a:t>
            </a:r>
            <a:r>
              <a:rPr sz="2200" spc="-20" dirty="0">
                <a:solidFill>
                  <a:srgbClr val="2E2B1F"/>
                </a:solidFill>
                <a:latin typeface="Carlito"/>
                <a:cs typeface="Carlito"/>
              </a:rPr>
              <a:t>four </a:t>
            </a:r>
            <a:r>
              <a:rPr sz="2200" spc="-10" dirty="0">
                <a:solidFill>
                  <a:srgbClr val="2E2B1F"/>
                </a:solidFill>
                <a:latin typeface="Carlito"/>
                <a:cs typeface="Carlito"/>
              </a:rPr>
              <a:t>distinct </a:t>
            </a:r>
            <a:r>
              <a:rPr sz="2200" spc="-20" dirty="0">
                <a:solidFill>
                  <a:srgbClr val="2E2B1F"/>
                </a:solidFill>
                <a:latin typeface="Carlito"/>
                <a:cs typeface="Carlito"/>
              </a:rPr>
              <a:t>layers </a:t>
            </a:r>
            <a:r>
              <a:rPr sz="2200" spc="-5" dirty="0">
                <a:solidFill>
                  <a:srgbClr val="2E2B1F"/>
                </a:solidFill>
                <a:latin typeface="Carlito"/>
                <a:cs typeface="Carlito"/>
              </a:rPr>
              <a:t>of</a:t>
            </a:r>
            <a:r>
              <a:rPr sz="2200" spc="35" dirty="0">
                <a:solidFill>
                  <a:srgbClr val="2E2B1F"/>
                </a:solidFill>
                <a:latin typeface="Carlito"/>
                <a:cs typeface="Carlito"/>
              </a:rPr>
              <a:t> </a:t>
            </a:r>
            <a:r>
              <a:rPr sz="2200" spc="-5" dirty="0">
                <a:solidFill>
                  <a:srgbClr val="2E2B1F"/>
                </a:solidFill>
                <a:latin typeface="Carlito"/>
                <a:cs typeface="Carlito"/>
              </a:rPr>
              <a:t>cells:</a:t>
            </a:r>
            <a:endParaRPr sz="2200" dirty="0">
              <a:latin typeface="Carlito"/>
              <a:cs typeface="Carlito"/>
            </a:endParaRPr>
          </a:p>
          <a:p>
            <a:pPr marL="538480" lvl="1" indent="-229235">
              <a:lnSpc>
                <a:spcPct val="100000"/>
              </a:lnSpc>
              <a:spcBef>
                <a:spcPts val="490"/>
              </a:spcBef>
              <a:buClr>
                <a:srgbClr val="9CBDBC"/>
              </a:buClr>
              <a:buFont typeface="Arial"/>
              <a:buChar char="•"/>
              <a:tabLst>
                <a:tab pos="538480" algn="l"/>
                <a:tab pos="539115" algn="l"/>
              </a:tabLst>
            </a:pPr>
            <a:r>
              <a:rPr sz="2000" spc="-10" dirty="0" err="1" smtClean="0">
                <a:solidFill>
                  <a:srgbClr val="2E2B1F"/>
                </a:solidFill>
                <a:latin typeface="Carlito"/>
                <a:cs typeface="Carlito"/>
              </a:rPr>
              <a:t>Keratinocytes</a:t>
            </a:r>
            <a:r>
              <a:rPr lang="en-US" sz="2000" spc="-10" dirty="0" smtClean="0">
                <a:solidFill>
                  <a:srgbClr val="2E2B1F"/>
                </a:solidFill>
                <a:latin typeface="Carlito"/>
                <a:cs typeface="Carlito"/>
              </a:rPr>
              <a:t> (</a:t>
            </a:r>
            <a:r>
              <a:rPr lang="en-US" sz="2000" dirty="0"/>
              <a:t>formation of a </a:t>
            </a:r>
            <a:r>
              <a:rPr lang="en-US" sz="2000" dirty="0" smtClean="0"/>
              <a:t>barrier)</a:t>
            </a:r>
            <a:endParaRPr sz="2000" dirty="0">
              <a:latin typeface="Carlito"/>
              <a:cs typeface="Carlito"/>
            </a:endParaRPr>
          </a:p>
          <a:p>
            <a:pPr marL="538480" lvl="1" indent="-229235">
              <a:lnSpc>
                <a:spcPct val="100000"/>
              </a:lnSpc>
              <a:spcBef>
                <a:spcPts val="480"/>
              </a:spcBef>
              <a:buClr>
                <a:srgbClr val="9CBDBC"/>
              </a:buClr>
              <a:buFont typeface="Arial"/>
              <a:buChar char="•"/>
              <a:tabLst>
                <a:tab pos="538480" algn="l"/>
                <a:tab pos="539115" algn="l"/>
              </a:tabLst>
            </a:pPr>
            <a:r>
              <a:rPr sz="2000" dirty="0">
                <a:solidFill>
                  <a:srgbClr val="2E2B1F"/>
                </a:solidFill>
                <a:latin typeface="Carlito"/>
                <a:cs typeface="Carlito"/>
              </a:rPr>
              <a:t>Melanocytes</a:t>
            </a:r>
            <a:endParaRPr sz="2000" dirty="0">
              <a:latin typeface="Carlito"/>
              <a:cs typeface="Carlito"/>
            </a:endParaRPr>
          </a:p>
          <a:p>
            <a:pPr marL="904240" lvl="2" indent="-229235">
              <a:lnSpc>
                <a:spcPct val="100000"/>
              </a:lnSpc>
              <a:spcBef>
                <a:spcPts val="440"/>
              </a:spcBef>
              <a:buClr>
                <a:srgbClr val="D2CA6C"/>
              </a:buClr>
              <a:buFont typeface="Arial"/>
              <a:buChar char="•"/>
              <a:tabLst>
                <a:tab pos="904240" algn="l"/>
                <a:tab pos="904875" algn="l"/>
              </a:tabLst>
            </a:pPr>
            <a:r>
              <a:rPr sz="1800" spc="-5" dirty="0">
                <a:solidFill>
                  <a:srgbClr val="2E2B1F"/>
                </a:solidFill>
                <a:latin typeface="Carlito"/>
                <a:cs typeface="Carlito"/>
              </a:rPr>
              <a:t>Same number in all skin</a:t>
            </a:r>
            <a:r>
              <a:rPr sz="1800" spc="20" dirty="0">
                <a:solidFill>
                  <a:srgbClr val="2E2B1F"/>
                </a:solidFill>
                <a:latin typeface="Carlito"/>
                <a:cs typeface="Carlito"/>
              </a:rPr>
              <a:t> </a:t>
            </a:r>
            <a:r>
              <a:rPr sz="1800" spc="-15" dirty="0">
                <a:solidFill>
                  <a:srgbClr val="2E2B1F"/>
                </a:solidFill>
                <a:latin typeface="Carlito"/>
                <a:cs typeface="Carlito"/>
              </a:rPr>
              <a:t>colors</a:t>
            </a:r>
            <a:endParaRPr sz="1800" dirty="0">
              <a:latin typeface="Carlito"/>
              <a:cs typeface="Carlito"/>
            </a:endParaRPr>
          </a:p>
          <a:p>
            <a:pPr marL="904240" lvl="2" indent="-229235">
              <a:lnSpc>
                <a:spcPct val="100000"/>
              </a:lnSpc>
              <a:spcBef>
                <a:spcPts val="434"/>
              </a:spcBef>
              <a:buClr>
                <a:srgbClr val="D2CA6C"/>
              </a:buClr>
              <a:buFont typeface="Arial"/>
              <a:buChar char="•"/>
              <a:tabLst>
                <a:tab pos="904240" algn="l"/>
                <a:tab pos="904875" algn="l"/>
              </a:tabLst>
            </a:pPr>
            <a:r>
              <a:rPr sz="1800" spc="-15" dirty="0">
                <a:solidFill>
                  <a:srgbClr val="2E2B1F"/>
                </a:solidFill>
                <a:latin typeface="Carlito"/>
                <a:cs typeface="Carlito"/>
              </a:rPr>
              <a:t>Size </a:t>
            </a:r>
            <a:r>
              <a:rPr sz="1800" dirty="0">
                <a:solidFill>
                  <a:srgbClr val="2E2B1F"/>
                </a:solidFill>
                <a:latin typeface="Carlito"/>
                <a:cs typeface="Carlito"/>
              </a:rPr>
              <a:t>and </a:t>
            </a:r>
            <a:r>
              <a:rPr sz="1800" spc="-5" dirty="0">
                <a:solidFill>
                  <a:srgbClr val="2E2B1F"/>
                </a:solidFill>
                <a:latin typeface="Carlito"/>
                <a:cs typeface="Carlito"/>
              </a:rPr>
              <a:t>activity </a:t>
            </a:r>
            <a:r>
              <a:rPr sz="1800" spc="-10" dirty="0">
                <a:solidFill>
                  <a:srgbClr val="2E2B1F"/>
                </a:solidFill>
                <a:latin typeface="Carlito"/>
                <a:cs typeface="Carlito"/>
              </a:rPr>
              <a:t>greater </a:t>
            </a:r>
            <a:r>
              <a:rPr sz="1800" spc="-5" dirty="0">
                <a:solidFill>
                  <a:srgbClr val="2E2B1F"/>
                </a:solidFill>
                <a:latin typeface="Carlito"/>
                <a:cs typeface="Carlito"/>
              </a:rPr>
              <a:t>in </a:t>
            </a:r>
            <a:r>
              <a:rPr sz="1800" spc="-15" dirty="0">
                <a:solidFill>
                  <a:srgbClr val="2E2B1F"/>
                </a:solidFill>
                <a:latin typeface="Carlito"/>
                <a:cs typeface="Carlito"/>
              </a:rPr>
              <a:t>darker</a:t>
            </a:r>
            <a:r>
              <a:rPr sz="1800" spc="65" dirty="0">
                <a:solidFill>
                  <a:srgbClr val="2E2B1F"/>
                </a:solidFill>
                <a:latin typeface="Carlito"/>
                <a:cs typeface="Carlito"/>
              </a:rPr>
              <a:t> </a:t>
            </a:r>
            <a:r>
              <a:rPr sz="1800" spc="-5" dirty="0">
                <a:solidFill>
                  <a:srgbClr val="2E2B1F"/>
                </a:solidFill>
                <a:latin typeface="Carlito"/>
                <a:cs typeface="Carlito"/>
              </a:rPr>
              <a:t>skin</a:t>
            </a:r>
            <a:endParaRPr sz="1800" dirty="0">
              <a:latin typeface="Carlito"/>
              <a:cs typeface="Carlito"/>
            </a:endParaRPr>
          </a:p>
          <a:p>
            <a:pPr marL="904240" marR="5080" lvl="2" indent="-228600">
              <a:lnSpc>
                <a:spcPct val="100000"/>
              </a:lnSpc>
              <a:spcBef>
                <a:spcPts val="430"/>
              </a:spcBef>
              <a:buClr>
                <a:srgbClr val="D2CA6C"/>
              </a:buClr>
              <a:buFont typeface="Arial"/>
              <a:buChar char="•"/>
              <a:tabLst>
                <a:tab pos="904240" algn="l"/>
                <a:tab pos="904875" algn="l"/>
              </a:tabLst>
            </a:pPr>
            <a:r>
              <a:rPr sz="1800" spc="-5" dirty="0">
                <a:solidFill>
                  <a:srgbClr val="2E2B1F"/>
                </a:solidFill>
                <a:latin typeface="Carlito"/>
                <a:cs typeface="Carlito"/>
              </a:rPr>
              <a:t>Cells in dark skin </a:t>
            </a:r>
            <a:r>
              <a:rPr sz="1800" spc="-10" dirty="0">
                <a:solidFill>
                  <a:srgbClr val="2E2B1F"/>
                </a:solidFill>
                <a:latin typeface="Carlito"/>
                <a:cs typeface="Carlito"/>
              </a:rPr>
              <a:t>more compact </a:t>
            </a:r>
            <a:r>
              <a:rPr sz="1800" spc="-15" dirty="0">
                <a:solidFill>
                  <a:srgbClr val="2E2B1F"/>
                </a:solidFill>
                <a:latin typeface="Carlito"/>
                <a:cs typeface="Carlito"/>
              </a:rPr>
              <a:t>therefore </a:t>
            </a:r>
            <a:r>
              <a:rPr sz="1800" spc="-5" dirty="0">
                <a:solidFill>
                  <a:srgbClr val="2E2B1F"/>
                </a:solidFill>
                <a:latin typeface="Carlito"/>
                <a:cs typeface="Carlito"/>
              </a:rPr>
              <a:t>skin </a:t>
            </a:r>
            <a:r>
              <a:rPr sz="1800" spc="-10" dirty="0">
                <a:solidFill>
                  <a:srgbClr val="2E2B1F"/>
                </a:solidFill>
                <a:latin typeface="Carlito"/>
                <a:cs typeface="Carlito"/>
              </a:rPr>
              <a:t>more resistant to  </a:t>
            </a:r>
            <a:r>
              <a:rPr sz="1800" spc="-5" dirty="0">
                <a:solidFill>
                  <a:srgbClr val="2E2B1F"/>
                </a:solidFill>
                <a:latin typeface="Carlito"/>
                <a:cs typeface="Carlito"/>
              </a:rPr>
              <a:t>injury</a:t>
            </a:r>
            <a:endParaRPr sz="1800" dirty="0">
              <a:latin typeface="Carlito"/>
              <a:cs typeface="Carlito"/>
            </a:endParaRPr>
          </a:p>
          <a:p>
            <a:pPr marL="538480" lvl="1" indent="-229235">
              <a:lnSpc>
                <a:spcPct val="100000"/>
              </a:lnSpc>
              <a:spcBef>
                <a:spcPts val="475"/>
              </a:spcBef>
              <a:buClr>
                <a:srgbClr val="9CBDBC"/>
              </a:buClr>
              <a:buFont typeface="Arial"/>
              <a:buChar char="•"/>
              <a:tabLst>
                <a:tab pos="538480" algn="l"/>
                <a:tab pos="539115" algn="l"/>
              </a:tabLst>
            </a:pPr>
            <a:r>
              <a:rPr sz="2000" spc="-10" dirty="0">
                <a:solidFill>
                  <a:srgbClr val="2E2B1F"/>
                </a:solidFill>
                <a:latin typeface="Carlito"/>
                <a:cs typeface="Carlito"/>
              </a:rPr>
              <a:t>Merkel </a:t>
            </a:r>
            <a:r>
              <a:rPr sz="2000" spc="-5" dirty="0" smtClean="0">
                <a:solidFill>
                  <a:srgbClr val="2E2B1F"/>
                </a:solidFill>
                <a:latin typeface="Carlito"/>
                <a:cs typeface="Carlito"/>
              </a:rPr>
              <a:t>Cells</a:t>
            </a:r>
            <a:r>
              <a:rPr lang="en-US" sz="2000" spc="-5" dirty="0" smtClean="0">
                <a:solidFill>
                  <a:srgbClr val="2E2B1F"/>
                </a:solidFill>
                <a:latin typeface="Carlito"/>
                <a:cs typeface="Carlito"/>
              </a:rPr>
              <a:t> (</a:t>
            </a:r>
            <a:r>
              <a:rPr lang="en-US" sz="2000" dirty="0"/>
              <a:t>Light touch </a:t>
            </a:r>
            <a:r>
              <a:rPr lang="en-US" sz="2000" dirty="0" smtClean="0"/>
              <a:t>sensation)</a:t>
            </a:r>
            <a:endParaRPr sz="2000" dirty="0">
              <a:latin typeface="Carlito"/>
              <a:cs typeface="Carlito"/>
            </a:endParaRPr>
          </a:p>
          <a:p>
            <a:pPr marL="538480" lvl="1" indent="-229235">
              <a:lnSpc>
                <a:spcPct val="100000"/>
              </a:lnSpc>
              <a:spcBef>
                <a:spcPts val="480"/>
              </a:spcBef>
              <a:buClr>
                <a:srgbClr val="9CBDBC"/>
              </a:buClr>
              <a:buFont typeface="Arial"/>
              <a:buChar char="•"/>
              <a:tabLst>
                <a:tab pos="538480" algn="l"/>
                <a:tab pos="539115" algn="l"/>
              </a:tabLst>
            </a:pPr>
            <a:r>
              <a:rPr sz="2000" spc="-5" dirty="0">
                <a:solidFill>
                  <a:srgbClr val="2E2B1F"/>
                </a:solidFill>
                <a:latin typeface="Carlito"/>
                <a:cs typeface="Carlito"/>
              </a:rPr>
              <a:t>Langerhan Cells (immune</a:t>
            </a:r>
            <a:r>
              <a:rPr sz="2000" spc="-20" dirty="0">
                <a:solidFill>
                  <a:srgbClr val="2E2B1F"/>
                </a:solidFill>
                <a:latin typeface="Carlito"/>
                <a:cs typeface="Carlito"/>
              </a:rPr>
              <a:t> </a:t>
            </a:r>
            <a:r>
              <a:rPr sz="2000" spc="-5" dirty="0">
                <a:solidFill>
                  <a:srgbClr val="2E2B1F"/>
                </a:solidFill>
                <a:latin typeface="Carlito"/>
                <a:cs typeface="Carlito"/>
              </a:rPr>
              <a:t>function)</a:t>
            </a:r>
            <a:endParaRPr sz="2000" dirty="0">
              <a:latin typeface="Carlito"/>
              <a:cs typeface="Carlito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50240" y="5147308"/>
            <a:ext cx="7077075" cy="10278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1300" indent="-229235">
              <a:lnSpc>
                <a:spcPct val="100000"/>
              </a:lnSpc>
              <a:spcBef>
                <a:spcPts val="95"/>
              </a:spcBef>
              <a:buClr>
                <a:srgbClr val="A9A47B"/>
              </a:buClr>
              <a:buFont typeface="Arial"/>
              <a:buChar char="•"/>
              <a:tabLst>
                <a:tab pos="241300" algn="l"/>
                <a:tab pos="241935" algn="l"/>
              </a:tabLst>
            </a:pPr>
            <a:r>
              <a:rPr sz="2200" spc="-10" dirty="0">
                <a:solidFill>
                  <a:srgbClr val="2E2B1F"/>
                </a:solidFill>
                <a:latin typeface="Carlito"/>
                <a:cs typeface="Carlito"/>
              </a:rPr>
              <a:t>The external </a:t>
            </a:r>
            <a:r>
              <a:rPr sz="2200" spc="-15" dirty="0">
                <a:solidFill>
                  <a:srgbClr val="2E2B1F"/>
                </a:solidFill>
                <a:latin typeface="Carlito"/>
                <a:cs typeface="Carlito"/>
              </a:rPr>
              <a:t>layer </a:t>
            </a:r>
            <a:r>
              <a:rPr sz="2200" spc="-5" dirty="0">
                <a:solidFill>
                  <a:srgbClr val="2E2B1F"/>
                </a:solidFill>
                <a:latin typeface="Carlito"/>
                <a:cs typeface="Carlito"/>
              </a:rPr>
              <a:t>is </a:t>
            </a:r>
            <a:r>
              <a:rPr sz="2200" spc="-10" dirty="0">
                <a:solidFill>
                  <a:srgbClr val="2E2B1F"/>
                </a:solidFill>
                <a:latin typeface="Carlito"/>
                <a:cs typeface="Carlito"/>
              </a:rPr>
              <a:t>almost completely </a:t>
            </a:r>
            <a:r>
              <a:rPr sz="2200" spc="-5" dirty="0">
                <a:solidFill>
                  <a:srgbClr val="2E2B1F"/>
                </a:solidFill>
                <a:latin typeface="Carlito"/>
                <a:cs typeface="Carlito"/>
              </a:rPr>
              <a:t>replaced </a:t>
            </a:r>
            <a:r>
              <a:rPr sz="2200" spc="-10" dirty="0">
                <a:solidFill>
                  <a:srgbClr val="2E2B1F"/>
                </a:solidFill>
                <a:latin typeface="Carlito"/>
                <a:cs typeface="Carlito"/>
              </a:rPr>
              <a:t>every</a:t>
            </a:r>
            <a:r>
              <a:rPr sz="2200" spc="65" dirty="0">
                <a:solidFill>
                  <a:srgbClr val="2E2B1F"/>
                </a:solidFill>
                <a:latin typeface="Carlito"/>
                <a:cs typeface="Carlito"/>
              </a:rPr>
              <a:t> </a:t>
            </a:r>
            <a:r>
              <a:rPr sz="2200" spc="-10" dirty="0" smtClean="0">
                <a:solidFill>
                  <a:srgbClr val="2E2B1F"/>
                </a:solidFill>
                <a:latin typeface="Carlito"/>
                <a:cs typeface="Carlito"/>
              </a:rPr>
              <a:t>three</a:t>
            </a:r>
            <a:r>
              <a:rPr lang="en-US" sz="2200" dirty="0">
                <a:latin typeface="Carlito"/>
                <a:cs typeface="Carlito"/>
              </a:rPr>
              <a:t> </a:t>
            </a:r>
            <a:r>
              <a:rPr sz="2200" spc="-20" dirty="0" smtClean="0">
                <a:solidFill>
                  <a:srgbClr val="2E2B1F"/>
                </a:solidFill>
                <a:latin typeface="Carlito"/>
                <a:cs typeface="Carlito"/>
              </a:rPr>
              <a:t>to </a:t>
            </a:r>
            <a:r>
              <a:rPr sz="2200" spc="-20" dirty="0">
                <a:solidFill>
                  <a:srgbClr val="2E2B1F"/>
                </a:solidFill>
                <a:latin typeface="Carlito"/>
                <a:cs typeface="Carlito"/>
              </a:rPr>
              <a:t>four </a:t>
            </a:r>
            <a:r>
              <a:rPr sz="2200" spc="-15" dirty="0">
                <a:solidFill>
                  <a:srgbClr val="2E2B1F"/>
                </a:solidFill>
                <a:latin typeface="Carlito"/>
                <a:cs typeface="Carlito"/>
              </a:rPr>
              <a:t>weeks </a:t>
            </a:r>
            <a:r>
              <a:rPr sz="2200" spc="-10" dirty="0">
                <a:solidFill>
                  <a:srgbClr val="2E2B1F"/>
                </a:solidFill>
                <a:latin typeface="Carlito"/>
                <a:cs typeface="Carlito"/>
              </a:rPr>
              <a:t>(continually shedding </a:t>
            </a:r>
            <a:r>
              <a:rPr sz="2200" spc="-5" dirty="0">
                <a:solidFill>
                  <a:srgbClr val="2E2B1F"/>
                </a:solidFill>
                <a:latin typeface="Carlito"/>
                <a:cs typeface="Carlito"/>
              </a:rPr>
              <a:t>and</a:t>
            </a:r>
            <a:r>
              <a:rPr sz="2200" spc="90" dirty="0">
                <a:solidFill>
                  <a:srgbClr val="2E2B1F"/>
                </a:solidFill>
                <a:latin typeface="Carlito"/>
                <a:cs typeface="Carlito"/>
              </a:rPr>
              <a:t> </a:t>
            </a:r>
            <a:r>
              <a:rPr sz="2200" spc="-10" dirty="0">
                <a:solidFill>
                  <a:srgbClr val="2E2B1F"/>
                </a:solidFill>
                <a:latin typeface="Carlito"/>
                <a:cs typeface="Carlito"/>
              </a:rPr>
              <a:t>reviewing)</a:t>
            </a:r>
            <a:endParaRPr sz="2200" dirty="0">
              <a:latin typeface="Carlito"/>
              <a:cs typeface="Carlito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523240" y="467690"/>
            <a:ext cx="5496560" cy="7264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95"/>
              </a:spcBef>
            </a:pPr>
            <a:r>
              <a:rPr sz="4600" spc="-95" dirty="0"/>
              <a:t>Epidermal</a:t>
            </a:r>
            <a:r>
              <a:rPr sz="4600" spc="-250" dirty="0"/>
              <a:t> </a:t>
            </a:r>
            <a:r>
              <a:rPr sz="4600" spc="-110" dirty="0" smtClean="0"/>
              <a:t>Layer</a:t>
            </a:r>
            <a:endParaRPr sz="4575" baseline="255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1563</TotalTime>
  <Words>1171</Words>
  <Application>Microsoft Office PowerPoint</Application>
  <PresentationFormat>Custom</PresentationFormat>
  <Paragraphs>282</Paragraphs>
  <Slides>32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Office Theme</vt:lpstr>
      <vt:lpstr>Anatomy and  Physiology of the  Skin</vt:lpstr>
      <vt:lpstr>Learning Objectives</vt:lpstr>
      <vt:lpstr>What is Skin?</vt:lpstr>
      <vt:lpstr>Epidermis</vt:lpstr>
      <vt:lpstr>Stratum Corneum</vt:lpstr>
      <vt:lpstr>Skin pH</vt:lpstr>
      <vt:lpstr>Acid Mantle</vt:lpstr>
      <vt:lpstr>Acid Mantle Continued</vt:lpstr>
      <vt:lpstr>Epidermal Layer</vt:lpstr>
      <vt:lpstr>Dermis</vt:lpstr>
      <vt:lpstr>Dermal Layer</vt:lpstr>
      <vt:lpstr>Dermal Appendages</vt:lpstr>
      <vt:lpstr>Subcutaneous</vt:lpstr>
      <vt:lpstr>Function of Skin</vt:lpstr>
      <vt:lpstr>Function: Social Interaction</vt:lpstr>
      <vt:lpstr>Function: Temperature  Regulation</vt:lpstr>
      <vt:lpstr>Function: Sensation</vt:lpstr>
      <vt:lpstr>Function: Waste Elimination</vt:lpstr>
      <vt:lpstr>Function: Skin Barrier</vt:lpstr>
      <vt:lpstr>Function: Vitamin D Synthesis</vt:lpstr>
      <vt:lpstr>Factors That May Impair  Skin Integrity</vt:lpstr>
      <vt:lpstr>The Aging Process</vt:lpstr>
      <vt:lpstr>Aging Skin</vt:lpstr>
      <vt:lpstr>Skin and the Effects of Aging</vt:lpstr>
      <vt:lpstr>Skin as it Ages</vt:lpstr>
      <vt:lpstr>PREVENTION OF IMPAIRED SKIN  INTEGRITY</vt:lpstr>
      <vt:lpstr>Keep the Skin Clean</vt:lpstr>
      <vt:lpstr>Hydrate the Skin</vt:lpstr>
      <vt:lpstr>Monitor the Skin</vt:lpstr>
      <vt:lpstr>Look and Feel!</vt:lpstr>
      <vt:lpstr>Review</vt:lpstr>
      <vt:lpstr>Slide 32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Skin Anatomy and Physiology</dc:title>
  <dc:subject>Skin Anatomy and Physiology</dc:subject>
  <dc:creator>crystal.mccallum@sw.ccac-ont.ca</dc:creator>
  <cp:lastModifiedBy>Cyrus Kiurire</cp:lastModifiedBy>
  <cp:revision>62</cp:revision>
  <dcterms:created xsi:type="dcterms:W3CDTF">2020-08-16T04:26:33Z</dcterms:created>
  <dcterms:modified xsi:type="dcterms:W3CDTF">2020-08-17T10:02:17Z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2015-10-02T00:00:00Z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2020-08-16T00:00:00Z</vt:filetime>
  </property>
</Properties>
</file>