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82" r:id="rId23"/>
    <p:sldId id="283" r:id="rId24"/>
    <p:sldId id="284" r:id="rId25"/>
    <p:sldId id="285" r:id="rId26"/>
    <p:sldId id="287" r:id="rId27"/>
    <p:sldId id="288" r:id="rId28"/>
    <p:sldId id="289" r:id="rId29"/>
    <p:sldId id="290" r:id="rId30"/>
    <p:sldId id="291" r:id="rId31"/>
    <p:sldId id="292" r:id="rId32"/>
    <p:sldId id="293" r:id="rId33"/>
  </p:sldIdLst>
  <p:sldSz cx="9144000" cy="9144000"/>
  <p:notesSz cx="9144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>
        <p:scale>
          <a:sx n="55" d="100"/>
          <a:sy n="55" d="100"/>
        </p:scale>
        <p:origin x="-1248" y="-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D5651-58AA-488F-BDEE-31E0CCE19D52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73152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9624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8685213"/>
            <a:ext cx="39624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3254C-FBD0-48B1-A780-AA527BD10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 mantle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very fine, slightly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acidic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film on the surface of human skin acting as a barrier to bacteria, viruses and other potential contaminants that might penetrate the skin. Sebum is secreted by the sebaceous gland and when mixed with sweat becomes the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 mantle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3254C-FBD0-48B1-A780-AA527BD10C5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Eczema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condition wherein patches of skin become inflamed, itchy, cracked, and rough. Some types can also cause blisters.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Dermatitis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general term for skin inflammation. With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dermatitis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your skin will typically look dry, swollen, and red.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Cardiovascular disease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CVD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3254C-FBD0-48B1-A780-AA527BD10C5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tensile strength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resistance of a material to breaking under tension.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3254C-FBD0-48B1-A780-AA527BD10C5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Dermatomes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are areas of skin that send signals to the brain through the spinal nerves. These signals give rise to sensations involving temperature, pressure, and pain. 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dermatome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an area of skin that is mainly supplied by afferent nerve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fibres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the dorsal root of any given spinal nerve.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3254C-FBD0-48B1-A780-AA527BD10C5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Wound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dehiscence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the failure of a wound to close properly.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3254C-FBD0-48B1-A780-AA527BD10C5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2E2B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" y="0"/>
            <a:ext cx="6857997" cy="914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458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0" y="685800"/>
                </a:moveTo>
                <a:lnTo>
                  <a:pt x="685799" y="685800"/>
                </a:lnTo>
                <a:lnTo>
                  <a:pt x="685799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85799" y="8458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685800"/>
                </a:moveTo>
                <a:lnTo>
                  <a:pt x="685800" y="0"/>
                </a:ln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12799" y="8531225"/>
            <a:ext cx="396875" cy="549275"/>
          </a:xfrm>
          <a:custGeom>
            <a:avLst/>
            <a:gdLst/>
            <a:ahLst/>
            <a:cxnLst/>
            <a:rect l="l" t="t" r="r" b="b"/>
            <a:pathLst>
              <a:path w="396875" h="549275">
                <a:moveTo>
                  <a:pt x="0" y="71247"/>
                </a:moveTo>
                <a:lnTo>
                  <a:pt x="5597" y="43505"/>
                </a:lnTo>
                <a:lnTo>
                  <a:pt x="20862" y="20859"/>
                </a:lnTo>
                <a:lnTo>
                  <a:pt x="43505" y="5595"/>
                </a:lnTo>
                <a:lnTo>
                  <a:pt x="71234" y="0"/>
                </a:lnTo>
                <a:lnTo>
                  <a:pt x="325640" y="0"/>
                </a:lnTo>
                <a:lnTo>
                  <a:pt x="353369" y="5595"/>
                </a:lnTo>
                <a:lnTo>
                  <a:pt x="376012" y="20859"/>
                </a:lnTo>
                <a:lnTo>
                  <a:pt x="391277" y="43505"/>
                </a:lnTo>
                <a:lnTo>
                  <a:pt x="396875" y="71247"/>
                </a:lnTo>
              </a:path>
              <a:path w="396875" h="549275">
                <a:moveTo>
                  <a:pt x="396875" y="478027"/>
                </a:moveTo>
                <a:lnTo>
                  <a:pt x="391277" y="505769"/>
                </a:lnTo>
                <a:lnTo>
                  <a:pt x="376012" y="528415"/>
                </a:lnTo>
                <a:lnTo>
                  <a:pt x="353369" y="543679"/>
                </a:lnTo>
                <a:lnTo>
                  <a:pt x="325640" y="549275"/>
                </a:lnTo>
                <a:lnTo>
                  <a:pt x="71234" y="549275"/>
                </a:lnTo>
                <a:lnTo>
                  <a:pt x="43505" y="543679"/>
                </a:lnTo>
                <a:lnTo>
                  <a:pt x="20862" y="528415"/>
                </a:lnTo>
                <a:lnTo>
                  <a:pt x="5597" y="505769"/>
                </a:lnTo>
                <a:lnTo>
                  <a:pt x="0" y="478027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58200" y="0"/>
            <a:ext cx="685800" cy="6858000"/>
          </a:xfrm>
          <a:custGeom>
            <a:avLst/>
            <a:gdLst/>
            <a:ahLst/>
            <a:cxnLst/>
            <a:rect l="l" t="t" r="r" b="b"/>
            <a:pathLst>
              <a:path w="685800" h="6858000">
                <a:moveTo>
                  <a:pt x="6858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685800" y="6858000"/>
                </a:lnTo>
                <a:lnTo>
                  <a:pt x="685800" y="6172200"/>
                </a:lnTo>
                <a:close/>
              </a:path>
              <a:path w="685800" h="6858000">
                <a:moveTo>
                  <a:pt x="685800" y="0"/>
                </a:moveTo>
                <a:lnTo>
                  <a:pt x="0" y="0"/>
                </a:lnTo>
                <a:lnTo>
                  <a:pt x="0" y="5486400"/>
                </a:lnTo>
                <a:lnTo>
                  <a:pt x="685800" y="5486400"/>
                </a:lnTo>
                <a:lnTo>
                  <a:pt x="685800" y="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200" y="5486399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685800" y="0"/>
                </a:moveTo>
                <a:lnTo>
                  <a:pt x="0" y="0"/>
                </a:lnTo>
                <a:lnTo>
                  <a:pt x="0" y="685800"/>
                </a:lnTo>
                <a:lnTo>
                  <a:pt x="685800" y="685800"/>
                </a:lnTo>
                <a:lnTo>
                  <a:pt x="6858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531225" y="5648325"/>
            <a:ext cx="71755" cy="396875"/>
          </a:xfrm>
          <a:custGeom>
            <a:avLst/>
            <a:gdLst/>
            <a:ahLst/>
            <a:cxnLst/>
            <a:rect l="l" t="t" r="r" b="b"/>
            <a:pathLst>
              <a:path w="71754" h="396875">
                <a:moveTo>
                  <a:pt x="71247" y="396875"/>
                </a:moveTo>
                <a:lnTo>
                  <a:pt x="43505" y="391277"/>
                </a:lnTo>
                <a:lnTo>
                  <a:pt x="20859" y="376012"/>
                </a:lnTo>
                <a:lnTo>
                  <a:pt x="5595" y="353369"/>
                </a:lnTo>
                <a:lnTo>
                  <a:pt x="0" y="325640"/>
                </a:lnTo>
                <a:lnTo>
                  <a:pt x="0" y="71234"/>
                </a:lnTo>
                <a:lnTo>
                  <a:pt x="5595" y="43505"/>
                </a:lnTo>
                <a:lnTo>
                  <a:pt x="20859" y="20862"/>
                </a:lnTo>
                <a:lnTo>
                  <a:pt x="43505" y="5597"/>
                </a:lnTo>
                <a:lnTo>
                  <a:pt x="712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009253" y="5648325"/>
            <a:ext cx="71755" cy="396875"/>
          </a:xfrm>
          <a:custGeom>
            <a:avLst/>
            <a:gdLst/>
            <a:ahLst/>
            <a:cxnLst/>
            <a:rect l="l" t="t" r="r" b="b"/>
            <a:pathLst>
              <a:path w="71754" h="396875">
                <a:moveTo>
                  <a:pt x="0" y="0"/>
                </a:moveTo>
                <a:lnTo>
                  <a:pt x="27741" y="5597"/>
                </a:lnTo>
                <a:lnTo>
                  <a:pt x="50387" y="20862"/>
                </a:lnTo>
                <a:lnTo>
                  <a:pt x="65651" y="43505"/>
                </a:lnTo>
                <a:lnTo>
                  <a:pt x="71247" y="71234"/>
                </a:lnTo>
                <a:lnTo>
                  <a:pt x="71247" y="325640"/>
                </a:lnTo>
                <a:lnTo>
                  <a:pt x="65651" y="353369"/>
                </a:lnTo>
                <a:lnTo>
                  <a:pt x="50387" y="376012"/>
                </a:lnTo>
                <a:lnTo>
                  <a:pt x="27741" y="391277"/>
                </a:lnTo>
                <a:lnTo>
                  <a:pt x="0" y="396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1116" y="5508447"/>
            <a:ext cx="7541767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75E46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0240" y="1548824"/>
            <a:ext cx="8296275" cy="4443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2E2B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hsc.on.ca/Health_Professionals/Wound_Care/glossary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441194" y="4808982"/>
            <a:ext cx="546163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b="1" spc="-15" dirty="0" smtClean="0">
                <a:solidFill>
                  <a:srgbClr val="00B0F0"/>
                </a:solidFill>
                <a:latin typeface="Carlito"/>
                <a:cs typeface="Carlito"/>
              </a:rPr>
              <a:t>Samuel </a:t>
            </a:r>
            <a:r>
              <a:rPr lang="en-US" sz="3600" b="1" spc="-15" dirty="0" err="1" smtClean="0">
                <a:solidFill>
                  <a:srgbClr val="00B0F0"/>
                </a:solidFill>
                <a:latin typeface="Carlito"/>
                <a:cs typeface="Carlito"/>
              </a:rPr>
              <a:t>Ngigi</a:t>
            </a:r>
            <a:r>
              <a:rPr lang="en-US" sz="3600" b="1" spc="-15" dirty="0" smtClean="0">
                <a:solidFill>
                  <a:srgbClr val="00B0F0"/>
                </a:solidFill>
                <a:latin typeface="Carlito"/>
                <a:cs typeface="Carlito"/>
              </a:rPr>
              <a:t> K.</a:t>
            </a:r>
            <a:endParaRPr sz="3600" b="1" dirty="0">
              <a:solidFill>
                <a:srgbClr val="00B0F0"/>
              </a:solidFill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374394" y="575818"/>
            <a:ext cx="5280660" cy="2724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5900" spc="-105" dirty="0"/>
              <a:t>Anatomy </a:t>
            </a:r>
            <a:r>
              <a:rPr sz="5900" spc="-65" dirty="0"/>
              <a:t>and  </a:t>
            </a:r>
            <a:r>
              <a:rPr sz="5900" spc="-110" dirty="0"/>
              <a:t>Physiology </a:t>
            </a:r>
            <a:r>
              <a:rPr sz="5900" spc="-50" dirty="0"/>
              <a:t>of</a:t>
            </a:r>
            <a:r>
              <a:rPr sz="5900" spc="-380" dirty="0"/>
              <a:t> </a:t>
            </a:r>
            <a:r>
              <a:rPr sz="5900" spc="-70" dirty="0"/>
              <a:t>the  Skin</a:t>
            </a:r>
            <a:endParaRPr sz="590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733800" y="3810000"/>
            <a:ext cx="5410200" cy="533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562989"/>
            <a:ext cx="5450840" cy="426206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53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Immediately below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epidermis (nourishes</a:t>
            </a:r>
            <a:r>
              <a:rPr sz="18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epidermis)</a:t>
            </a:r>
            <a:endParaRPr sz="18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34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Fibroblasts,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macrophages, mast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cells</a:t>
            </a:r>
            <a:endParaRPr sz="18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</a:pPr>
            <a:endParaRPr sz="245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Largest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portion of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sz="1800" spc="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1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A9A47B"/>
              </a:buClr>
              <a:buFont typeface="Arial"/>
              <a:buChar char="•"/>
            </a:pPr>
            <a:endParaRPr sz="295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Composed of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two</a:t>
            </a:r>
            <a:r>
              <a:rPr sz="18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20" dirty="0">
                <a:solidFill>
                  <a:srgbClr val="2E2B1F"/>
                </a:solidFill>
                <a:latin typeface="Carlito"/>
                <a:cs typeface="Carlito"/>
              </a:rPr>
              <a:t>layers:</a:t>
            </a:r>
            <a:endParaRPr sz="18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0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1600" spc="-10" dirty="0">
                <a:solidFill>
                  <a:srgbClr val="2E2B1F"/>
                </a:solidFill>
                <a:latin typeface="Carlito"/>
                <a:cs typeface="Carlito"/>
              </a:rPr>
              <a:t>Papillary</a:t>
            </a:r>
            <a:r>
              <a:rPr sz="16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Carlito"/>
                <a:cs typeface="Carlito"/>
              </a:rPr>
              <a:t>(superficial):</a:t>
            </a:r>
            <a:endParaRPr sz="16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345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400" spc="-5" dirty="0" smtClean="0">
                <a:solidFill>
                  <a:srgbClr val="2E2B1F"/>
                </a:solidFill>
                <a:latin typeface="Carlito"/>
                <a:cs typeface="Carlito"/>
              </a:rPr>
              <a:t>ECM</a:t>
            </a:r>
            <a:r>
              <a:rPr lang="en-US" sz="1400" spc="-5" dirty="0" smtClean="0">
                <a:solidFill>
                  <a:srgbClr val="2E2B1F"/>
                </a:solidFill>
                <a:latin typeface="Carlito"/>
                <a:cs typeface="Carlito"/>
              </a:rPr>
              <a:t> (</a:t>
            </a:r>
            <a:r>
              <a:rPr lang="en-US" sz="1400" dirty="0"/>
              <a:t>Extracellular </a:t>
            </a:r>
            <a:r>
              <a:rPr lang="en-US" sz="1400" dirty="0" smtClean="0"/>
              <a:t>matrix)</a:t>
            </a:r>
            <a:endParaRPr sz="14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335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400" dirty="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and lymph</a:t>
            </a:r>
            <a:r>
              <a:rPr sz="14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vessels</a:t>
            </a:r>
            <a:endParaRPr sz="14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34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Epithelial</a:t>
            </a:r>
            <a:r>
              <a:rPr sz="1400" spc="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cells</a:t>
            </a:r>
            <a:endParaRPr sz="14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335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Connective and nerve</a:t>
            </a:r>
            <a:r>
              <a:rPr sz="14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sz="14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34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Muscle, </a:t>
            </a:r>
            <a:r>
              <a:rPr sz="1400" spc="-15" dirty="0">
                <a:solidFill>
                  <a:srgbClr val="2E2B1F"/>
                </a:solidFill>
                <a:latin typeface="Carlito"/>
                <a:cs typeface="Carlito"/>
              </a:rPr>
              <a:t>fat</a:t>
            </a:r>
            <a:endParaRPr sz="14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375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1600" spc="-10" dirty="0">
                <a:solidFill>
                  <a:srgbClr val="2E2B1F"/>
                </a:solidFill>
                <a:latin typeface="Carlito"/>
                <a:cs typeface="Carlito"/>
              </a:rPr>
              <a:t>Reticular</a:t>
            </a:r>
            <a:r>
              <a:rPr sz="1600" spc="-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2E2B1F"/>
                </a:solidFill>
                <a:latin typeface="Carlito"/>
                <a:cs typeface="Carlito"/>
              </a:rPr>
              <a:t>(deep):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71600" y="5791200"/>
            <a:ext cx="1525270" cy="7943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400" dirty="0">
                <a:solidFill>
                  <a:srgbClr val="2E2B1F"/>
                </a:solidFill>
                <a:latin typeface="Carlito"/>
                <a:cs typeface="Carlito"/>
              </a:rPr>
              <a:t>Blood</a:t>
            </a:r>
            <a:r>
              <a:rPr sz="14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vessels</a:t>
            </a:r>
            <a:endParaRPr sz="14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40"/>
              </a:spcBef>
              <a:buClr>
                <a:srgbClr val="D2CA6C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Collagen</a:t>
            </a:r>
            <a:r>
              <a:rPr sz="1400" spc="-5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400" spc="-10" dirty="0">
                <a:solidFill>
                  <a:srgbClr val="2E2B1F"/>
                </a:solidFill>
                <a:latin typeface="Carlito"/>
                <a:cs typeface="Carlito"/>
              </a:rPr>
              <a:t>fibers</a:t>
            </a:r>
            <a:endParaRPr sz="14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335"/>
              </a:spcBef>
              <a:buClr>
                <a:srgbClr val="D2CA6C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Connective</a:t>
            </a:r>
            <a:r>
              <a:rPr sz="1400" spc="-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10540" y="467690"/>
            <a:ext cx="203009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600" spc="-90" dirty="0" smtClean="0"/>
              <a:t>Dermis</a:t>
            </a:r>
            <a:endParaRPr sz="4575" baseline="25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0241" y="1548824"/>
            <a:ext cx="7655560" cy="4302528"/>
          </a:xfrm>
          <a:prstGeom prst="rect">
            <a:avLst/>
          </a:prstGeom>
        </p:spPr>
        <p:txBody>
          <a:bodyPr vert="horz" wrap="square" lIns="0" tIns="77537" rIns="0" bIns="0" rtlCol="0">
            <a:spAutoFit/>
          </a:bodyPr>
          <a:lstStyle/>
          <a:p>
            <a:pPr marL="241300" marR="1144270" indent="-229235">
              <a:lnSpc>
                <a:spcPct val="1000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Carlito"/>
                <a:cs typeface="Carlito"/>
              </a:rPr>
              <a:t>Made </a:t>
            </a:r>
            <a:r>
              <a:rPr sz="2400" spc="-5" dirty="0">
                <a:latin typeface="Carlito"/>
                <a:cs typeface="Carlito"/>
              </a:rPr>
              <a:t>up </a:t>
            </a:r>
            <a:r>
              <a:rPr sz="2400" spc="-10" dirty="0">
                <a:latin typeface="Carlito"/>
                <a:cs typeface="Carlito"/>
              </a:rPr>
              <a:t>of blood </a:t>
            </a:r>
            <a:r>
              <a:rPr sz="2400" dirty="0">
                <a:latin typeface="Carlito"/>
                <a:cs typeface="Carlito"/>
              </a:rPr>
              <a:t>and lymph </a:t>
            </a:r>
            <a:r>
              <a:rPr sz="2400" spc="-5" dirty="0">
                <a:latin typeface="Carlito"/>
                <a:cs typeface="Carlito"/>
              </a:rPr>
              <a:t>vessels, nerves, </a:t>
            </a:r>
            <a:r>
              <a:rPr sz="2400" spc="-15" dirty="0">
                <a:latin typeface="Carlito"/>
                <a:cs typeface="Carlito"/>
              </a:rPr>
              <a:t>sweat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5" dirty="0">
                <a:latin typeface="Carlito"/>
                <a:cs typeface="Carlito"/>
              </a:rPr>
              <a:t>sebaceous glands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hair</a:t>
            </a:r>
            <a:r>
              <a:rPr sz="2400" spc="-15" dirty="0">
                <a:latin typeface="Carlito"/>
                <a:cs typeface="Carlito"/>
              </a:rPr>
              <a:t> roots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</a:pPr>
            <a:endParaRPr sz="33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latin typeface="Carlito"/>
                <a:cs typeface="Carlito"/>
              </a:rPr>
              <a:t>Often </a:t>
            </a:r>
            <a:r>
              <a:rPr sz="2400" spc="-20" dirty="0">
                <a:latin typeface="Carlito"/>
                <a:cs typeface="Carlito"/>
              </a:rPr>
              <a:t>referred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as true</a:t>
            </a:r>
            <a:r>
              <a:rPr sz="2400" spc="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skin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Char char="•"/>
            </a:pPr>
            <a:endParaRPr sz="33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Carlito"/>
                <a:cs typeface="Carlito"/>
              </a:rPr>
              <a:t>Functions:</a:t>
            </a:r>
            <a:endParaRPr sz="2400" dirty="0">
              <a:latin typeface="Carlito"/>
              <a:cs typeface="Carlito"/>
            </a:endParaRPr>
          </a:p>
          <a:p>
            <a:pPr marL="538480" marR="1184910" lvl="1" indent="-228600">
              <a:lnSpc>
                <a:spcPct val="100000"/>
              </a:lnSpc>
              <a:spcBef>
                <a:spcPts val="509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Provides</a:t>
            </a:r>
            <a:r>
              <a:rPr sz="2000" spc="-10" dirty="0">
                <a:solidFill>
                  <a:srgbClr val="D25713"/>
                </a:solidFill>
                <a:latin typeface="Carlito"/>
                <a:cs typeface="Carlito"/>
              </a:rPr>
              <a:t> </a:t>
            </a:r>
            <a:r>
              <a:rPr sz="2000" u="heavy" spc="-5" dirty="0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rlito"/>
                <a:cs typeface="Carlito"/>
                <a:hlinkClick r:id="rId3"/>
              </a:rPr>
              <a:t>tensile </a:t>
            </a:r>
            <a:r>
              <a:rPr sz="2000" u="heavy" spc="-10" dirty="0">
                <a:solidFill>
                  <a:srgbClr val="D25713"/>
                </a:solidFill>
                <a:uFill>
                  <a:solidFill>
                    <a:srgbClr val="D25713"/>
                  </a:solidFill>
                </a:uFill>
                <a:latin typeface="Carlito"/>
                <a:cs typeface="Carlito"/>
                <a:hlinkClick r:id="rId3"/>
              </a:rPr>
              <a:t>strength</a:t>
            </a:r>
            <a:r>
              <a:rPr sz="2000" spc="-10" dirty="0" smtClean="0">
                <a:solidFill>
                  <a:srgbClr val="2E2B1F"/>
                </a:solidFill>
                <a:latin typeface="Carlito"/>
                <a:cs typeface="Carlito"/>
              </a:rPr>
              <a:t>,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mechanical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support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protection to 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the underlying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muscles,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bones, and</a:t>
            </a:r>
            <a:r>
              <a:rPr sz="2000" spc="-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organs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Regulates</a:t>
            </a:r>
            <a:r>
              <a:rPr sz="20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Senses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2000" spc="-10" dirty="0" smtClean="0">
                <a:solidFill>
                  <a:srgbClr val="2E2B1F"/>
                </a:solidFill>
                <a:latin typeface="Carlito"/>
                <a:cs typeface="Carlito"/>
              </a:rPr>
              <a:t>environment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50393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4600" spc="-85" dirty="0"/>
              <a:t>Dermal</a:t>
            </a:r>
            <a:r>
              <a:rPr sz="4600" spc="-265" dirty="0"/>
              <a:t> </a:t>
            </a:r>
            <a:r>
              <a:rPr sz="4600" spc="-114" dirty="0" smtClean="0"/>
              <a:t>Layer</a:t>
            </a:r>
            <a:endParaRPr sz="4575" baseline="25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4191000" y="2971800"/>
            <a:ext cx="4953000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650241" y="1548824"/>
            <a:ext cx="7426959" cy="5192447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pc="-5" dirty="0">
                <a:latin typeface="Carlito"/>
                <a:cs typeface="Carlito"/>
              </a:rPr>
              <a:t>Includes:</a:t>
            </a: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Hair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follicles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Sebaceous and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sweat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glands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(lubricate,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control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pH,</a:t>
            </a:r>
            <a:r>
              <a:rPr sz="20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temperature)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Fingernails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toe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nails</a:t>
            </a:r>
            <a:endParaRPr sz="20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Clr>
                <a:srgbClr val="9CBDBC"/>
              </a:buClr>
              <a:buFont typeface="Arial"/>
              <a:buChar char="•"/>
            </a:pPr>
            <a:endParaRPr sz="2550" dirty="0">
              <a:latin typeface="Carlito"/>
              <a:cs typeface="Carlito"/>
            </a:endParaRPr>
          </a:p>
          <a:p>
            <a:pPr marL="12700" marR="3260090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pc="-15" dirty="0">
                <a:latin typeface="Carlito"/>
                <a:cs typeface="Carlito"/>
              </a:rPr>
              <a:t>Originates </a:t>
            </a:r>
            <a:r>
              <a:rPr spc="-5" dirty="0">
                <a:latin typeface="Carlito"/>
                <a:cs typeface="Carlito"/>
              </a:rPr>
              <a:t>in dermis and </a:t>
            </a:r>
            <a:r>
              <a:rPr spc="-10" dirty="0">
                <a:latin typeface="Carlito"/>
                <a:cs typeface="Carlito"/>
              </a:rPr>
              <a:t>protrude </a:t>
            </a:r>
            <a:r>
              <a:rPr spc="-20" dirty="0">
                <a:latin typeface="Carlito"/>
                <a:cs typeface="Carlito"/>
              </a:rPr>
              <a:t>into </a:t>
            </a:r>
            <a:r>
              <a:rPr spc="-5" dirty="0">
                <a:latin typeface="Carlito"/>
                <a:cs typeface="Carlito"/>
              </a:rPr>
              <a:t>the  epidermis</a:t>
            </a: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A9A47B"/>
              </a:buClr>
              <a:buFont typeface="Arial"/>
              <a:buChar char="•"/>
            </a:pPr>
            <a:endParaRPr sz="2550" dirty="0">
              <a:latin typeface="Carlito"/>
              <a:cs typeface="Carlito"/>
            </a:endParaRPr>
          </a:p>
          <a:p>
            <a:pPr marL="12700" marR="4766945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pc="-10" dirty="0">
                <a:latin typeface="Carlito"/>
                <a:cs typeface="Carlito"/>
              </a:rPr>
              <a:t>Contribute </a:t>
            </a:r>
            <a:r>
              <a:rPr spc="-5" dirty="0">
                <a:latin typeface="Carlito"/>
                <a:cs typeface="Carlito"/>
              </a:rPr>
              <a:t>epithelial cells </a:t>
            </a:r>
            <a:r>
              <a:rPr spc="-20" dirty="0">
                <a:latin typeface="Carlito"/>
                <a:cs typeface="Carlito"/>
              </a:rPr>
              <a:t>for  </a:t>
            </a:r>
            <a:r>
              <a:rPr spc="-10" dirty="0">
                <a:latin typeface="Carlito"/>
                <a:cs typeface="Carlito"/>
              </a:rPr>
              <a:t>reepithelialization</a:t>
            </a:r>
          </a:p>
          <a:p>
            <a:pPr marR="5080" algn="r">
              <a:lnSpc>
                <a:spcPct val="100000"/>
              </a:lnSpc>
              <a:spcBef>
                <a:spcPts val="1800"/>
              </a:spcBef>
            </a:pPr>
            <a:endParaRPr sz="1800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3982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5" dirty="0"/>
              <a:t>Dermal</a:t>
            </a:r>
            <a:r>
              <a:rPr sz="4600" spc="-254" dirty="0"/>
              <a:t> </a:t>
            </a:r>
            <a:r>
              <a:rPr sz="4600" spc="-95" dirty="0"/>
              <a:t>Appendages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4343400" y="3627500"/>
            <a:ext cx="4495800" cy="2620899"/>
            <a:chOff x="4343400" y="3627501"/>
            <a:chExt cx="3708400" cy="1764030"/>
          </a:xfrm>
        </p:grpSpPr>
        <p:sp>
          <p:nvSpPr>
            <p:cNvPr id="5" name="object 5"/>
            <p:cNvSpPr/>
            <p:nvPr/>
          </p:nvSpPr>
          <p:spPr>
            <a:xfrm>
              <a:off x="5867400" y="5105400"/>
              <a:ext cx="1390650" cy="2857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43400" y="3627501"/>
              <a:ext cx="3708400" cy="14778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10641" y="1692986"/>
            <a:ext cx="6439535" cy="1970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"/>
              <a:tabLst>
                <a:tab pos="33274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A.k.a adipose or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hypodermis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layer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sz="3000" dirty="0">
              <a:latin typeface="Carlito"/>
              <a:cs typeface="Carlito"/>
            </a:endParaRPr>
          </a:p>
          <a:p>
            <a:pPr marL="332740" indent="-3200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pos="33274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Innermost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layer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skin, various</a:t>
            </a:r>
            <a:r>
              <a:rPr sz="2200" spc="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thickness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sz="3000" dirty="0">
              <a:latin typeface="Carlito"/>
              <a:cs typeface="Carlito"/>
            </a:endParaRPr>
          </a:p>
          <a:p>
            <a:pPr marL="332740" indent="-320040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pos="33274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Composed 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of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fat,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blood vessels, and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connective</a:t>
            </a:r>
            <a:r>
              <a:rPr sz="2200" spc="8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0641" y="4039675"/>
            <a:ext cx="7380605" cy="22231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Wingdings"/>
              <a:buChar char=""/>
              <a:tabLst>
                <a:tab pos="33274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Functions:</a:t>
            </a:r>
            <a:endParaRPr sz="2200" dirty="0">
              <a:latin typeface="Carlito"/>
              <a:cs typeface="Carlito"/>
            </a:endParaRPr>
          </a:p>
          <a:p>
            <a:pPr marL="629920" lvl="1" indent="-32004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Wingdings"/>
              <a:buChar char=""/>
              <a:tabLst>
                <a:tab pos="629920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Anchors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deep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sz="2000" dirty="0">
              <a:latin typeface="Carlito"/>
              <a:cs typeface="Carlito"/>
            </a:endParaRPr>
          </a:p>
          <a:p>
            <a:pPr marL="297180" marR="4258310" lvl="1" indent="12065">
              <a:lnSpc>
                <a:spcPct val="120000"/>
              </a:lnSpc>
              <a:buClr>
                <a:srgbClr val="9CBDBC"/>
              </a:buClr>
              <a:buFont typeface="Wingdings"/>
              <a:buChar char=""/>
              <a:tabLst>
                <a:tab pos="629920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Regulates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body and</a:t>
            </a:r>
            <a:r>
              <a:rPr sz="2000" spc="-8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 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sz="20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(insulates)</a:t>
            </a:r>
            <a:endParaRPr sz="2000" dirty="0">
              <a:latin typeface="Carlito"/>
              <a:cs typeface="Carlito"/>
            </a:endParaRPr>
          </a:p>
          <a:p>
            <a:pPr marL="629920" lvl="1" indent="-32004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29920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Stores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energy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in the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form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sz="2000" spc="-4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fat</a:t>
            </a:r>
            <a:endParaRPr sz="2000" dirty="0">
              <a:latin typeface="Carlito"/>
              <a:cs typeface="Carlito"/>
            </a:endParaRPr>
          </a:p>
          <a:p>
            <a:pPr marL="1018540" lvl="2" indent="-320675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Wingdings"/>
              <a:buChar char=""/>
              <a:tabLst>
                <a:tab pos="101917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thicker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adipose </a:t>
            </a:r>
            <a:r>
              <a:rPr sz="1800" spc="-40" dirty="0">
                <a:solidFill>
                  <a:srgbClr val="2E2B1F"/>
                </a:solidFill>
                <a:latin typeface="Carlito"/>
                <a:cs typeface="Carlito"/>
              </a:rPr>
              <a:t>layer,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poorer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blood supply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through</a:t>
            </a:r>
            <a:r>
              <a:rPr sz="1800" spc="2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it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47345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4600" spc="-95" dirty="0" smtClean="0"/>
              <a:t>Subcutaneous</a:t>
            </a:r>
            <a:endParaRPr sz="4575" baseline="25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bject 4"/>
          <p:cNvGrpSpPr/>
          <p:nvPr/>
        </p:nvGrpSpPr>
        <p:grpSpPr>
          <a:xfrm>
            <a:off x="3733800" y="4038600"/>
            <a:ext cx="5410199" cy="5105400"/>
            <a:chOff x="5343525" y="4038600"/>
            <a:chExt cx="2832100" cy="2533650"/>
          </a:xfrm>
        </p:grpSpPr>
        <p:sp>
          <p:nvSpPr>
            <p:cNvPr id="5" name="object 5"/>
            <p:cNvSpPr/>
            <p:nvPr/>
          </p:nvSpPr>
          <p:spPr>
            <a:xfrm>
              <a:off x="6067425" y="6286500"/>
              <a:ext cx="1390650" cy="2857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43525" y="4038600"/>
              <a:ext cx="2832100" cy="22479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35940" y="1548824"/>
            <a:ext cx="7012940" cy="292925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Six primary functions:</a:t>
            </a:r>
            <a:endParaRPr sz="2200" dirty="0">
              <a:latin typeface="Carlito"/>
              <a:cs typeface="Carlito"/>
            </a:endParaRPr>
          </a:p>
          <a:p>
            <a:pPr marL="652780" lvl="1" indent="-32067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Wingdings"/>
              <a:buChar char=""/>
              <a:tabLst>
                <a:tab pos="6534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Social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interaction</a:t>
            </a:r>
            <a:endParaRPr sz="2000" dirty="0">
              <a:latin typeface="Carlito"/>
              <a:cs typeface="Carlito"/>
            </a:endParaRPr>
          </a:p>
          <a:p>
            <a:pPr marL="652780" lvl="1" indent="-32067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53415" algn="l"/>
              </a:tabLst>
            </a:pP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sz="20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regulation</a:t>
            </a:r>
            <a:endParaRPr sz="2000" dirty="0">
              <a:latin typeface="Carlito"/>
              <a:cs typeface="Carlito"/>
            </a:endParaRPr>
          </a:p>
          <a:p>
            <a:pPr marL="652780" lvl="1" indent="-32067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534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sensory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organ for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pain,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temperature,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touch</a:t>
            </a:r>
            <a:endParaRPr sz="2000" dirty="0">
              <a:latin typeface="Carlito"/>
              <a:cs typeface="Carlito"/>
            </a:endParaRPr>
          </a:p>
          <a:p>
            <a:pPr marL="652780" lvl="1" indent="-32067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534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Eliminates</a:t>
            </a:r>
            <a:r>
              <a:rPr sz="2000" spc="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waste</a:t>
            </a:r>
            <a:endParaRPr sz="2000" dirty="0">
              <a:latin typeface="Carlito"/>
              <a:cs typeface="Carlito"/>
            </a:endParaRPr>
          </a:p>
          <a:p>
            <a:pPr marL="652780" marR="5080" lvl="1" indent="-32004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534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protective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barrier between internal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organs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 the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external  environment</a:t>
            </a:r>
            <a:endParaRPr sz="2000" dirty="0">
              <a:latin typeface="Carlito"/>
              <a:cs typeface="Carlito"/>
            </a:endParaRPr>
          </a:p>
          <a:p>
            <a:pPr marL="652780" lvl="1" indent="-32067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534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Synthesis of Vitamin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 D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51155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Function </a:t>
            </a:r>
            <a:r>
              <a:rPr sz="4600" spc="-55" dirty="0"/>
              <a:t>of</a:t>
            </a:r>
            <a:r>
              <a:rPr sz="4600" spc="-395" dirty="0"/>
              <a:t> </a:t>
            </a:r>
            <a:r>
              <a:rPr sz="4600" spc="-80" dirty="0" smtClean="0"/>
              <a:t>Skin</a:t>
            </a:r>
            <a:endParaRPr sz="4575" baseline="25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648200" y="1752600"/>
            <a:ext cx="4495800" cy="510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616710"/>
            <a:ext cx="4074795" cy="41107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Psychosocial</a:t>
            </a:r>
            <a:r>
              <a:rPr sz="22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function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Linked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Body</a:t>
            </a:r>
            <a:r>
              <a:rPr sz="20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image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Physical </a:t>
            </a:r>
            <a:r>
              <a:rPr sz="2000" spc="-10" dirty="0" smtClean="0">
                <a:solidFill>
                  <a:srgbClr val="2E2B1F"/>
                </a:solidFill>
                <a:latin typeface="Carlito"/>
                <a:cs typeface="Carlito"/>
              </a:rPr>
              <a:t>attraction</a:t>
            </a:r>
            <a:endParaRPr sz="20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9CBDBC"/>
              </a:buClr>
              <a:buFont typeface="Arial"/>
              <a:buChar char="•"/>
            </a:pPr>
            <a:endParaRPr sz="275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Damage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can contribute</a:t>
            </a:r>
            <a:r>
              <a:rPr sz="2200" spc="3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Poor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self</a:t>
            </a:r>
            <a:r>
              <a:rPr sz="20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esteem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Functional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limitations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Physiologic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consequences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82930"/>
            <a:ext cx="69316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8075" algn="l"/>
              </a:tabLst>
            </a:pPr>
            <a:r>
              <a:rPr sz="4400" spc="-100" dirty="0"/>
              <a:t>Function:	</a:t>
            </a:r>
            <a:r>
              <a:rPr sz="4400" spc="-85" dirty="0"/>
              <a:t>Social</a:t>
            </a:r>
            <a:r>
              <a:rPr sz="4400" spc="-235" dirty="0"/>
              <a:t> </a:t>
            </a:r>
            <a:r>
              <a:rPr sz="4400" spc="-105" dirty="0"/>
              <a:t>Interaction</a:t>
            </a:r>
            <a:endParaRPr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6781800" y="4514850"/>
            <a:ext cx="2362200" cy="2571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616710"/>
            <a:ext cx="7084059" cy="2599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Thermoregulation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accomplished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through combined function 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 nerves, glands, and blood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vessels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When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exposed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sz="2200" spc="5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cold: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vessels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constrict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blood flow reduced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falls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conserves</a:t>
            </a:r>
            <a:r>
              <a:rPr sz="20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heat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0" y="4555585"/>
            <a:ext cx="5958205" cy="152654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When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exposed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sz="2200" spc="4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heat: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vessels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dilate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flow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increased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sz="2000" spc="8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rises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Sweat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production increases allowing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sz="2000" spc="-4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cool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0" y="147650"/>
            <a:ext cx="91440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378075" algn="l"/>
              </a:tabLst>
            </a:pPr>
            <a:r>
              <a:rPr sz="4400" spc="-160" dirty="0"/>
              <a:t>F</a:t>
            </a:r>
            <a:r>
              <a:rPr sz="4400" spc="-95" dirty="0"/>
              <a:t>u</a:t>
            </a:r>
            <a:r>
              <a:rPr sz="4400" spc="-100" dirty="0"/>
              <a:t>n</a:t>
            </a:r>
            <a:r>
              <a:rPr sz="4400" spc="-110" dirty="0"/>
              <a:t>c</a:t>
            </a:r>
            <a:r>
              <a:rPr sz="4400" spc="-114" dirty="0"/>
              <a:t>t</a:t>
            </a:r>
            <a:r>
              <a:rPr sz="4400" spc="-100" dirty="0"/>
              <a:t>io</a:t>
            </a:r>
            <a:r>
              <a:rPr sz="4400" spc="-110" dirty="0"/>
              <a:t>n</a:t>
            </a:r>
            <a:r>
              <a:rPr sz="4400" dirty="0"/>
              <a:t>:	</a:t>
            </a:r>
            <a:r>
              <a:rPr sz="4400" spc="-455" dirty="0"/>
              <a:t>T</a:t>
            </a:r>
            <a:r>
              <a:rPr sz="4400" spc="-100" dirty="0"/>
              <a:t>empe</a:t>
            </a:r>
            <a:r>
              <a:rPr sz="4400" spc="-170" dirty="0"/>
              <a:t>r</a:t>
            </a:r>
            <a:r>
              <a:rPr sz="4400" spc="-100" dirty="0"/>
              <a:t>at</a:t>
            </a:r>
            <a:r>
              <a:rPr sz="4400" spc="-95" dirty="0"/>
              <a:t>u</a:t>
            </a:r>
            <a:r>
              <a:rPr sz="4400" spc="-170" dirty="0"/>
              <a:t>r</a:t>
            </a:r>
            <a:r>
              <a:rPr sz="4400" dirty="0"/>
              <a:t>e  </a:t>
            </a:r>
            <a:r>
              <a:rPr sz="4400" spc="-95" dirty="0"/>
              <a:t>Regulation</a:t>
            </a:r>
            <a:endParaRPr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105400" y="2057336"/>
            <a:ext cx="4038600" cy="6172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548824"/>
            <a:ext cx="4514215" cy="30994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Nerve endings in skin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sense: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Pain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Pressure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Temperature</a:t>
            </a:r>
            <a:endParaRPr sz="20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</a:pPr>
            <a:endParaRPr sz="2350" dirty="0">
              <a:latin typeface="Carlito"/>
              <a:cs typeface="Carlito"/>
            </a:endParaRPr>
          </a:p>
          <a:p>
            <a:pPr marL="12700" marR="5080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Nerve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fibers (which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originate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nerve 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roots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spine),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supply the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skin,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a.k.a.</a:t>
            </a:r>
            <a:r>
              <a:rPr sz="22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Dermatomes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0240" y="5024526"/>
            <a:ext cx="3627120" cy="830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100"/>
              </a:lnSpc>
              <a:spcBef>
                <a:spcPts val="10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Loss or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reduction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sensation 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increases risk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for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injury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0" y="482930"/>
            <a:ext cx="60198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8075" algn="l"/>
              </a:tabLst>
            </a:pPr>
            <a:r>
              <a:rPr sz="4400" spc="-100" dirty="0"/>
              <a:t>Function:	</a:t>
            </a:r>
            <a:r>
              <a:rPr sz="4400" spc="-90" dirty="0"/>
              <a:t>Sensation</a:t>
            </a:r>
            <a:endParaRPr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554726" y="4352925"/>
            <a:ext cx="3589274" cy="2505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548824"/>
            <a:ext cx="6550659" cy="266001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Excretes: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Waste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 products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Electrolytes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endParaRPr sz="20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Average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adult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looses 500mL </a:t>
            </a: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water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through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skin per</a:t>
            </a:r>
            <a:r>
              <a:rPr sz="1800" spc="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day</a:t>
            </a:r>
            <a:endParaRPr sz="1800" dirty="0">
              <a:latin typeface="Carlito"/>
              <a:cs typeface="Carlito"/>
            </a:endParaRPr>
          </a:p>
          <a:p>
            <a:pPr lvl="2">
              <a:lnSpc>
                <a:spcPct val="100000"/>
              </a:lnSpc>
              <a:spcBef>
                <a:spcPts val="20"/>
              </a:spcBef>
              <a:buClr>
                <a:srgbClr val="D2CA6C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2 million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pores release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water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body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waste to</a:t>
            </a:r>
            <a:r>
              <a:rPr sz="2200" spc="1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air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0" y="482930"/>
            <a:ext cx="70999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8075" algn="l"/>
              </a:tabLst>
            </a:pPr>
            <a:r>
              <a:rPr sz="4400" spc="-100" dirty="0"/>
              <a:t>Function:	</a:t>
            </a:r>
            <a:r>
              <a:rPr sz="4400" spc="-125" dirty="0"/>
              <a:t>Waste</a:t>
            </a:r>
            <a:r>
              <a:rPr sz="4400" spc="-290" dirty="0"/>
              <a:t> </a:t>
            </a:r>
            <a:r>
              <a:rPr sz="4400" spc="-90" dirty="0"/>
              <a:t>Elimination</a:t>
            </a:r>
            <a:endParaRPr sz="4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638800" y="3276600"/>
            <a:ext cx="3505200" cy="3581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548824"/>
            <a:ext cx="5650865" cy="350139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Barrier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30" dirty="0">
                <a:solidFill>
                  <a:srgbClr val="2E2B1F"/>
                </a:solidFill>
                <a:latin typeface="Carlito"/>
                <a:cs typeface="Carlito"/>
              </a:rPr>
              <a:t>Trauma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Bacterial</a:t>
            </a:r>
            <a:r>
              <a:rPr sz="20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invasion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Excessive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loss of fluids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000" spc="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protein</a:t>
            </a:r>
            <a:endParaRPr sz="20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</a:pPr>
            <a:endParaRPr sz="2350" dirty="0">
              <a:latin typeface="Carlito"/>
              <a:cs typeface="Carlito"/>
            </a:endParaRPr>
          </a:p>
          <a:p>
            <a:pPr marL="12700" marR="120014">
              <a:lnSpc>
                <a:spcPct val="12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Also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protects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tissues and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underlying structures 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from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injury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pigmentation protects against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UV</a:t>
            </a:r>
            <a:r>
              <a:rPr sz="2200" spc="1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radiation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82930"/>
            <a:ext cx="51542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378075" algn="l"/>
              </a:tabLst>
            </a:pPr>
            <a:r>
              <a:rPr sz="4400" spc="-100" dirty="0"/>
              <a:t>Function:	</a:t>
            </a:r>
            <a:r>
              <a:rPr sz="4400" spc="-75" dirty="0"/>
              <a:t>Skin</a:t>
            </a:r>
            <a:r>
              <a:rPr sz="4400" spc="-275" dirty="0"/>
              <a:t> </a:t>
            </a:r>
            <a:r>
              <a:rPr sz="4400" spc="-85" dirty="0"/>
              <a:t>Barrier</a:t>
            </a:r>
            <a:endParaRPr sz="44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50240" y="1592325"/>
            <a:ext cx="7271384" cy="421703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469900" marR="5080" indent="-457834">
              <a:lnSpc>
                <a:spcPts val="2380"/>
              </a:lnSpc>
              <a:spcBef>
                <a:spcPts val="39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Develop a basic understanding of the characteristics of  the various layers of </a:t>
            </a:r>
            <a:r>
              <a:rPr sz="2200" dirty="0">
                <a:solidFill>
                  <a:srgbClr val="2E2B1F"/>
                </a:solidFill>
                <a:latin typeface="Arial"/>
                <a:cs typeface="Arial"/>
              </a:rPr>
              <a:t>skin </a:t>
            </a: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and its underlying</a:t>
            </a:r>
            <a:r>
              <a:rPr sz="2200" spc="8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structures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9A47B"/>
              </a:buClr>
              <a:buFont typeface="Arial"/>
              <a:buAutoNum type="arabicPeriod"/>
            </a:pPr>
            <a:endParaRPr sz="27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Review the primary functions of</a:t>
            </a:r>
            <a:r>
              <a:rPr sz="2200" spc="3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AutoNum type="arabicPeriod"/>
            </a:pPr>
            <a:endParaRPr sz="3000" dirty="0">
              <a:latin typeface="Arial"/>
              <a:cs typeface="Arial"/>
            </a:endParaRPr>
          </a:p>
          <a:p>
            <a:pPr marL="469900" marR="407034" indent="-457834">
              <a:lnSpc>
                <a:spcPts val="2380"/>
              </a:lnSpc>
              <a:spcBef>
                <a:spcPts val="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Understand some of the factors that may negatively  </a:t>
            </a:r>
            <a:r>
              <a:rPr sz="2200" spc="-10" dirty="0">
                <a:solidFill>
                  <a:srgbClr val="2E2B1F"/>
                </a:solidFill>
                <a:latin typeface="Arial"/>
                <a:cs typeface="Arial"/>
              </a:rPr>
              <a:t>affect </a:t>
            </a:r>
            <a:r>
              <a:rPr sz="2200" dirty="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r>
              <a:rPr sz="2200" spc="-10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integrity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9A47B"/>
              </a:buClr>
              <a:buFont typeface="Arial"/>
              <a:buAutoNum type="arabicPeriod"/>
            </a:pPr>
            <a:endParaRPr sz="2700" dirty="0">
              <a:latin typeface="Arial"/>
              <a:cs typeface="Arial"/>
            </a:endParaRPr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Reflect on the effects </a:t>
            </a:r>
            <a:r>
              <a:rPr sz="2200" dirty="0">
                <a:solidFill>
                  <a:srgbClr val="2E2B1F"/>
                </a:solidFill>
                <a:latin typeface="Arial"/>
                <a:cs typeface="Arial"/>
              </a:rPr>
              <a:t>of </a:t>
            </a: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aging on</a:t>
            </a:r>
            <a:r>
              <a:rPr sz="2200" spc="-10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AutoNum type="arabicPeriod"/>
            </a:pPr>
            <a:endParaRPr sz="3000" dirty="0">
              <a:latin typeface="Arial"/>
              <a:cs typeface="Arial"/>
            </a:endParaRPr>
          </a:p>
          <a:p>
            <a:pPr marL="469900" marR="173990" indent="-457834">
              <a:lnSpc>
                <a:spcPts val="238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Identify some preventative interventions to reducing a  persons risk of impaired skin</a:t>
            </a:r>
            <a:r>
              <a:rPr sz="2200" spc="30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Arial"/>
                <a:cs typeface="Arial"/>
              </a:rPr>
              <a:t>integrity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5561965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90" dirty="0"/>
              <a:t>Learning</a:t>
            </a:r>
            <a:r>
              <a:rPr sz="4600" spc="-285" dirty="0"/>
              <a:t> </a:t>
            </a:r>
            <a:r>
              <a:rPr sz="4600" spc="-110" dirty="0"/>
              <a:t>Objectives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352800" y="3000375"/>
            <a:ext cx="5791201" cy="6143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616710"/>
            <a:ext cx="6852284" cy="1500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Vitamin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assists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mineralization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bones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200" spc="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teeth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marR="508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Vitamin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that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synthesized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transferred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other 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parts 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sz="22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body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514934"/>
            <a:ext cx="62699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49475" algn="l"/>
              </a:tabLst>
            </a:pPr>
            <a:r>
              <a:rPr sz="4000" spc="-95" dirty="0"/>
              <a:t>Function:	</a:t>
            </a:r>
            <a:r>
              <a:rPr sz="4000" spc="-90" dirty="0"/>
              <a:t>Vitamin </a:t>
            </a:r>
            <a:r>
              <a:rPr sz="4000" spc="-5" dirty="0"/>
              <a:t>D</a:t>
            </a:r>
            <a:r>
              <a:rPr sz="4000" spc="-380" dirty="0"/>
              <a:t> </a:t>
            </a:r>
            <a:r>
              <a:rPr sz="4000" spc="-100" dirty="0"/>
              <a:t>Synthesis</a:t>
            </a:r>
            <a:endParaRPr sz="4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343400" y="1524000"/>
            <a:ext cx="4800600" cy="4629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28600" y="1845386"/>
            <a:ext cx="2667000" cy="35801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Dryness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Age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Nutrition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Hydration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Environment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27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600" spc="-114" dirty="0"/>
              <a:t>Factors </a:t>
            </a:r>
            <a:r>
              <a:rPr sz="4600" spc="-80" dirty="0"/>
              <a:t>That </a:t>
            </a:r>
            <a:r>
              <a:rPr sz="4600" spc="-95" dirty="0"/>
              <a:t>May</a:t>
            </a:r>
            <a:r>
              <a:rPr sz="4600" spc="-515" dirty="0"/>
              <a:t> </a:t>
            </a:r>
            <a:r>
              <a:rPr sz="4600" spc="-85" dirty="0"/>
              <a:t>Impair  </a:t>
            </a:r>
            <a:r>
              <a:rPr sz="4600" spc="-80" dirty="0"/>
              <a:t>Skin</a:t>
            </a:r>
            <a:r>
              <a:rPr sz="4600" spc="-210" dirty="0"/>
              <a:t> </a:t>
            </a:r>
            <a:r>
              <a:rPr sz="4600" spc="-95" dirty="0"/>
              <a:t>Integrity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5029200" y="4351337"/>
            <a:ext cx="4114800" cy="25828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02944" y="1540510"/>
            <a:ext cx="6557645" cy="2264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Biological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age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does not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correlate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with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chronological</a:t>
            </a:r>
            <a:r>
              <a:rPr sz="2200" spc="1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age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2200" spc="-30" dirty="0">
                <a:solidFill>
                  <a:srgbClr val="2E2B1F"/>
                </a:solidFill>
                <a:latin typeface="Carlito"/>
                <a:cs typeface="Carlito"/>
              </a:rPr>
              <a:t>rate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which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we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age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dependent</a:t>
            </a:r>
            <a:r>
              <a:rPr sz="2200" spc="14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on:</a:t>
            </a:r>
            <a:endParaRPr sz="2200" dirty="0">
              <a:latin typeface="Carlito"/>
              <a:cs typeface="Carlito"/>
            </a:endParaRPr>
          </a:p>
          <a:p>
            <a:pPr marL="537845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Our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genes</a:t>
            </a:r>
            <a:endParaRPr sz="2000" dirty="0">
              <a:latin typeface="Carlito"/>
              <a:cs typeface="Carlito"/>
            </a:endParaRPr>
          </a:p>
          <a:p>
            <a:pPr marL="537845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Our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environment</a:t>
            </a:r>
            <a:endParaRPr sz="2000" dirty="0">
              <a:latin typeface="Carlito"/>
              <a:cs typeface="Carlito"/>
            </a:endParaRPr>
          </a:p>
          <a:p>
            <a:pPr marL="537845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7845" algn="l"/>
                <a:tab pos="538480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How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we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look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after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our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bodies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12140" y="421589"/>
            <a:ext cx="57886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75" dirty="0"/>
              <a:t>The </a:t>
            </a:r>
            <a:r>
              <a:rPr sz="4600" spc="-80" dirty="0"/>
              <a:t>Aging</a:t>
            </a:r>
            <a:r>
              <a:rPr sz="4600" spc="-380" dirty="0"/>
              <a:t> </a:t>
            </a:r>
            <a:r>
              <a:rPr sz="4600" spc="-100" dirty="0"/>
              <a:t>Process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267200" y="3810000"/>
            <a:ext cx="4876800" cy="464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74040" y="1244242"/>
            <a:ext cx="7122160" cy="2707536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20%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decrease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dermal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thickness leads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thinning</a:t>
            </a:r>
            <a:r>
              <a:rPr sz="2200" spc="8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lang="en-US" sz="2200" dirty="0" smtClean="0"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sz="2200" spc="5" dirty="0" smtClean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 dirty="0">
              <a:latin typeface="Carlito"/>
              <a:cs typeface="Carlito"/>
            </a:endParaRPr>
          </a:p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Epidermal-dermal papillae become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flattened,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increasing  susceptibility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friction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2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shear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A9A47B"/>
              </a:buClr>
              <a:buFont typeface="Arial"/>
              <a:buChar char="•"/>
            </a:pPr>
            <a:endParaRPr sz="2550" dirty="0">
              <a:latin typeface="Carlito"/>
              <a:cs typeface="Carlito"/>
            </a:endParaRPr>
          </a:p>
          <a:p>
            <a:pPr marL="12700" marR="2889885">
              <a:lnSpc>
                <a:spcPct val="120100"/>
              </a:lnSpc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I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rritants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more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readily</a:t>
            </a:r>
            <a:r>
              <a:rPr sz="22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absorbed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000" y="5201689"/>
            <a:ext cx="4495800" cy="75725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Elastin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fibers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are lost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–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sz="2200" spc="3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less</a:t>
            </a:r>
            <a:r>
              <a:rPr lang="en-US" sz="2200" dirty="0" smtClean="0"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elastic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6362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5" dirty="0"/>
              <a:t>Aging</a:t>
            </a:r>
            <a:r>
              <a:rPr sz="4600" spc="-270" dirty="0"/>
              <a:t> </a:t>
            </a:r>
            <a:r>
              <a:rPr sz="4600" spc="-80" dirty="0"/>
              <a:t>Skin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276850" y="3889374"/>
            <a:ext cx="3867150" cy="29686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74040" y="1396670"/>
            <a:ext cx="4545330" cy="4674549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65"/>
              </a:spcBef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Dermis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atrophies:</a:t>
            </a:r>
            <a:endParaRPr sz="2200" dirty="0">
              <a:latin typeface="Carlito"/>
              <a:cs typeface="Carlito"/>
            </a:endParaRPr>
          </a:p>
          <a:p>
            <a:pPr marL="538480" lvl="1" indent="-229870">
              <a:lnSpc>
                <a:spcPct val="100000"/>
              </a:lnSpc>
              <a:spcBef>
                <a:spcPts val="25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Slows wound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contraction</a:t>
            </a:r>
            <a:endParaRPr sz="2000" dirty="0">
              <a:latin typeface="Carlito"/>
              <a:cs typeface="Carlito"/>
            </a:endParaRPr>
          </a:p>
          <a:p>
            <a:pPr marL="538480" lvl="1" indent="-229870">
              <a:lnSpc>
                <a:spcPct val="100000"/>
              </a:lnSpc>
              <a:spcBef>
                <a:spcPts val="24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Increases risk of</a:t>
            </a:r>
            <a:r>
              <a:rPr sz="20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dehiscence</a:t>
            </a:r>
            <a:endParaRPr sz="20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CBDBC"/>
              </a:buClr>
              <a:buFont typeface="Arial"/>
              <a:buChar char="•"/>
            </a:pPr>
            <a:endParaRPr sz="235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Diminished dermis</a:t>
            </a:r>
            <a:r>
              <a:rPr sz="2200" spc="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vascularity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60"/>
              </a:spcBef>
              <a:buClr>
                <a:srgbClr val="A9A47B"/>
              </a:buClr>
              <a:buFont typeface="Arial"/>
              <a:buChar char="•"/>
            </a:pPr>
            <a:endParaRPr sz="255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Subcutaneous </a:t>
            </a:r>
            <a:r>
              <a:rPr sz="2200" spc="-25" dirty="0">
                <a:solidFill>
                  <a:srgbClr val="2E2B1F"/>
                </a:solidFill>
                <a:latin typeface="Carlito"/>
                <a:cs typeface="Carlito"/>
              </a:rPr>
              <a:t>fat</a:t>
            </a:r>
            <a:r>
              <a:rPr sz="2200" spc="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 smtClean="0">
                <a:solidFill>
                  <a:srgbClr val="2E2B1F"/>
                </a:solidFill>
                <a:latin typeface="Carlito"/>
                <a:cs typeface="Carlito"/>
              </a:rPr>
              <a:t>atrophies</a:t>
            </a:r>
            <a:r>
              <a:rPr lang="en-US" sz="2200" dirty="0" smtClean="0">
                <a:latin typeface="Carlito"/>
                <a:cs typeface="Carlito"/>
              </a:rPr>
              <a:t> 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(most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noticeable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face, backs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sz="2200" spc="8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hands</a:t>
            </a:r>
            <a:r>
              <a:rPr lang="en-US" sz="2200" dirty="0" smtClean="0"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shins)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 dirty="0">
              <a:latin typeface="Carlito"/>
              <a:cs typeface="Carlito"/>
            </a:endParaRPr>
          </a:p>
          <a:p>
            <a:pPr marL="12700" marR="55880">
              <a:lnSpc>
                <a:spcPct val="110000"/>
              </a:lnSpc>
              <a:buClr>
                <a:srgbClr val="A9A47B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Collagen in 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reduces (collagen 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fibers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become</a:t>
            </a:r>
            <a:r>
              <a:rPr sz="2200" spc="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compressed)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86080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0" dirty="0"/>
              <a:t>Skin </a:t>
            </a:r>
            <a:r>
              <a:rPr sz="4600" spc="-70" dirty="0"/>
              <a:t>and the </a:t>
            </a:r>
            <a:r>
              <a:rPr sz="4600" spc="-95" dirty="0"/>
              <a:t>Effects </a:t>
            </a:r>
            <a:r>
              <a:rPr sz="4600" spc="-55" dirty="0"/>
              <a:t>of</a:t>
            </a:r>
            <a:r>
              <a:rPr sz="4600" spc="-760" dirty="0"/>
              <a:t> </a:t>
            </a:r>
            <a:r>
              <a:rPr sz="4600" spc="-85" dirty="0"/>
              <a:t>Aging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678122" y="2773807"/>
            <a:ext cx="196215" cy="1962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DFDCB7"/>
                </a:solidFill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76800" y="3581400"/>
            <a:ext cx="4267200" cy="3276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0240" y="1583181"/>
            <a:ext cx="7134859" cy="170180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 marR="5080" indent="-229235">
              <a:lnSpc>
                <a:spcPts val="2380"/>
              </a:lnSpc>
              <a:spcBef>
                <a:spcPts val="39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Blood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vessels become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thinner and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more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fragile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causing small 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hemorrhages called senile</a:t>
            </a:r>
            <a:r>
              <a:rPr sz="2200" spc="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purpura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A9A47B"/>
              </a:buClr>
              <a:buFont typeface="Arial"/>
              <a:buChar char="•"/>
            </a:pPr>
            <a:endParaRPr sz="2550" dirty="0">
              <a:latin typeface="Carlito"/>
              <a:cs typeface="Carlito"/>
            </a:endParaRPr>
          </a:p>
          <a:p>
            <a:pPr marL="241300" indent="-229235">
              <a:lnSpc>
                <a:spcPts val="251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Reduction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sweat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glands and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sebum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resulting in</a:t>
            </a:r>
            <a:r>
              <a:rPr sz="2200" spc="9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decreased</a:t>
            </a:r>
            <a:r>
              <a:rPr lang="en-US" sz="2200" dirty="0" smtClean="0"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hydration </a:t>
            </a:r>
            <a:r>
              <a:rPr sz="2200" spc="-35" dirty="0">
                <a:solidFill>
                  <a:srgbClr val="2E2B1F"/>
                </a:solidFill>
                <a:latin typeface="Carlito"/>
                <a:cs typeface="Carlito"/>
              </a:rPr>
              <a:t>(dry, </a:t>
            </a:r>
            <a:r>
              <a:rPr sz="2200" spc="-45" dirty="0">
                <a:solidFill>
                  <a:srgbClr val="2E2B1F"/>
                </a:solidFill>
                <a:latin typeface="Carlito"/>
                <a:cs typeface="Carlito"/>
              </a:rPr>
              <a:t>itchy,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inelastic</a:t>
            </a:r>
            <a:r>
              <a:rPr sz="2200" spc="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skin)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7980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0" dirty="0"/>
              <a:t>Skin </a:t>
            </a:r>
            <a:r>
              <a:rPr sz="4600" spc="-55" dirty="0"/>
              <a:t>as it</a:t>
            </a:r>
            <a:r>
              <a:rPr sz="4600" spc="-520" dirty="0"/>
              <a:t> </a:t>
            </a:r>
            <a:r>
              <a:rPr sz="4600" spc="-80" dirty="0"/>
              <a:t>Ages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678122" y="2773807"/>
            <a:ext cx="196215" cy="1962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DFDCB7"/>
                </a:solidFill>
                <a:latin typeface="Arial"/>
                <a:cs typeface="Arial"/>
              </a:rPr>
              <a:t>32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791200" y="3276600"/>
            <a:ext cx="1981200" cy="23145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74040" y="2438400"/>
            <a:ext cx="3215005" cy="29924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endParaRPr lang="en-US" sz="2200" spc="-15" dirty="0" smtClean="0">
              <a:solidFill>
                <a:srgbClr val="2E2B1F"/>
              </a:solidFill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tabLst>
                <a:tab pos="469900" algn="l"/>
                <a:tab pos="470534" algn="l"/>
              </a:tabLst>
            </a:pPr>
            <a:endParaRPr lang="en-US" sz="2200" spc="-15" dirty="0">
              <a:solidFill>
                <a:srgbClr val="2E2B1F"/>
              </a:solidFill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15" dirty="0" smtClean="0">
                <a:solidFill>
                  <a:srgbClr val="2E2B1F"/>
                </a:solidFill>
                <a:latin typeface="Carlito"/>
                <a:cs typeface="Carlito"/>
              </a:rPr>
              <a:t>Keep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sz="2200" spc="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clean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Carlito"/>
              <a:buAutoNum type="arabicPeriod"/>
            </a:pPr>
            <a:endParaRPr sz="30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25" dirty="0">
                <a:solidFill>
                  <a:srgbClr val="2E2B1F"/>
                </a:solidFill>
                <a:latin typeface="Carlito"/>
                <a:cs typeface="Carlito"/>
              </a:rPr>
              <a:t>Hydrate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sz="2200" spc="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Carlito"/>
              <a:buAutoNum type="arabicPeriod"/>
            </a:pPr>
            <a:endParaRPr sz="3000" dirty="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Closely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monitor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sz="2200" spc="-3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800" spc="-90" dirty="0" smtClean="0"/>
              <a:t>PREVENTION </a:t>
            </a:r>
            <a:r>
              <a:rPr lang="en-US" sz="4800" spc="-50" dirty="0" smtClean="0"/>
              <a:t>OF </a:t>
            </a:r>
            <a:r>
              <a:rPr lang="en-US" sz="4800" spc="-120" dirty="0" smtClean="0"/>
              <a:t>IMPAIRED</a:t>
            </a:r>
            <a:r>
              <a:rPr lang="en-US" sz="4800" spc="-595" dirty="0" smtClean="0"/>
              <a:t> </a:t>
            </a:r>
            <a:r>
              <a:rPr lang="en-US" sz="4800" spc="-75" dirty="0" smtClean="0"/>
              <a:t>SKIN  </a:t>
            </a:r>
            <a:r>
              <a:rPr lang="en-US" sz="4800" spc="-90" dirty="0" smtClean="0"/>
              <a:t>INTEGRITY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638800" y="4114800"/>
            <a:ext cx="350520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616710"/>
            <a:ext cx="72440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When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is clean and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has been dried properly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it is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less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likely 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develop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infections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or</a:t>
            </a:r>
            <a:r>
              <a:rPr sz="2200" spc="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wounds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3220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Keep </a:t>
            </a:r>
            <a:r>
              <a:rPr sz="4600" spc="-70" dirty="0"/>
              <a:t>the </a:t>
            </a:r>
            <a:r>
              <a:rPr sz="4600" spc="-80" dirty="0"/>
              <a:t>Skin</a:t>
            </a:r>
            <a:r>
              <a:rPr sz="4600" spc="-490" dirty="0"/>
              <a:t> </a:t>
            </a:r>
            <a:r>
              <a:rPr sz="4600" spc="-80" dirty="0"/>
              <a:t>Clean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5715000" y="3886200"/>
            <a:ext cx="3429000" cy="312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0240" y="1616710"/>
            <a:ext cx="7087870" cy="2599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Hydration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lubrication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stratum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corneum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necessary 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25" dirty="0">
                <a:solidFill>
                  <a:srgbClr val="2E2B1F"/>
                </a:solidFill>
                <a:latin typeface="Carlito"/>
                <a:cs typeface="Carlito"/>
              </a:rPr>
              <a:t>keep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sz="2200" spc="6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intact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Use a mild,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non-scented,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pH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balanced moisturizer</a:t>
            </a:r>
            <a:r>
              <a:rPr sz="2200" spc="6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Prevent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damage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sz="2000" spc="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corneum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Block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penetration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of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substances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into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the</a:t>
            </a:r>
            <a:r>
              <a:rPr sz="20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Reduce transepidermal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r>
              <a:rPr sz="20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loss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4076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20" dirty="0"/>
              <a:t>Hydrate </a:t>
            </a:r>
            <a:r>
              <a:rPr sz="4600" spc="-70" dirty="0"/>
              <a:t>the</a:t>
            </a:r>
            <a:r>
              <a:rPr sz="4600" spc="-320" dirty="0"/>
              <a:t> </a:t>
            </a:r>
            <a:r>
              <a:rPr sz="4600" spc="-80" dirty="0"/>
              <a:t>Skin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4948301" y="3810000"/>
            <a:ext cx="4195699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50240" y="1244242"/>
            <a:ext cx="5707380" cy="405193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Check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at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least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daily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(twice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better)</a:t>
            </a:r>
            <a:r>
              <a:rPr sz="2200" spc="1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lang="en-US" sz="2200" dirty="0" smtClean="0">
                <a:latin typeface="Carlito"/>
                <a:cs typeface="Carlito"/>
              </a:rPr>
              <a:t>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report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any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problems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40" dirty="0">
                <a:solidFill>
                  <a:srgbClr val="2E2B1F"/>
                </a:solidFill>
                <a:latin typeface="Carlito"/>
                <a:cs typeface="Carlito"/>
              </a:rPr>
              <a:t>IMMEDIATELY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Look closely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at: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sz="2000" spc="-7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folds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Perineum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Most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common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pressure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areas:</a:t>
            </a:r>
            <a:endParaRPr sz="20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Heels</a:t>
            </a:r>
            <a:endParaRPr sz="18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Hips</a:t>
            </a:r>
            <a:endParaRPr sz="18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Sacrum</a:t>
            </a:r>
            <a:endParaRPr sz="18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3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Ischeal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 tuberosities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6268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95" dirty="0"/>
              <a:t>Monitor </a:t>
            </a:r>
            <a:r>
              <a:rPr sz="4600" spc="-70" dirty="0"/>
              <a:t>the</a:t>
            </a:r>
            <a:r>
              <a:rPr sz="4600" spc="-375" dirty="0"/>
              <a:t> </a:t>
            </a:r>
            <a:r>
              <a:rPr sz="4600" spc="-80" dirty="0"/>
              <a:t>Skin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8531225" y="5648325"/>
            <a:ext cx="71755" cy="396875"/>
          </a:xfrm>
          <a:custGeom>
            <a:avLst/>
            <a:gdLst/>
            <a:ahLst/>
            <a:cxnLst/>
            <a:rect l="l" t="t" r="r" b="b"/>
            <a:pathLst>
              <a:path w="71754" h="396875">
                <a:moveTo>
                  <a:pt x="71247" y="396875"/>
                </a:moveTo>
                <a:lnTo>
                  <a:pt x="43505" y="391277"/>
                </a:lnTo>
                <a:lnTo>
                  <a:pt x="20859" y="376012"/>
                </a:lnTo>
                <a:lnTo>
                  <a:pt x="5595" y="353369"/>
                </a:lnTo>
                <a:lnTo>
                  <a:pt x="0" y="325640"/>
                </a:lnTo>
                <a:lnTo>
                  <a:pt x="0" y="71234"/>
                </a:lnTo>
                <a:lnTo>
                  <a:pt x="5595" y="43505"/>
                </a:lnTo>
                <a:lnTo>
                  <a:pt x="20859" y="20862"/>
                </a:lnTo>
                <a:lnTo>
                  <a:pt x="43505" y="5597"/>
                </a:lnTo>
                <a:lnTo>
                  <a:pt x="712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009253" y="5648325"/>
            <a:ext cx="71755" cy="396875"/>
          </a:xfrm>
          <a:custGeom>
            <a:avLst/>
            <a:gdLst/>
            <a:ahLst/>
            <a:cxnLst/>
            <a:rect l="l" t="t" r="r" b="b"/>
            <a:pathLst>
              <a:path w="71754" h="396875">
                <a:moveTo>
                  <a:pt x="0" y="0"/>
                </a:moveTo>
                <a:lnTo>
                  <a:pt x="27741" y="5597"/>
                </a:lnTo>
                <a:lnTo>
                  <a:pt x="50387" y="20862"/>
                </a:lnTo>
                <a:lnTo>
                  <a:pt x="65651" y="43505"/>
                </a:lnTo>
                <a:lnTo>
                  <a:pt x="71247" y="71234"/>
                </a:lnTo>
                <a:lnTo>
                  <a:pt x="71247" y="325640"/>
                </a:lnTo>
                <a:lnTo>
                  <a:pt x="65651" y="353369"/>
                </a:lnTo>
                <a:lnTo>
                  <a:pt x="50387" y="376012"/>
                </a:lnTo>
                <a:lnTo>
                  <a:pt x="27741" y="391277"/>
                </a:lnTo>
                <a:lnTo>
                  <a:pt x="0" y="396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71800" y="2438400"/>
            <a:ext cx="6172200" cy="670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" y="1143000"/>
            <a:ext cx="4952999" cy="34054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The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body’s largest organ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contributing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one 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sixth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total 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body</a:t>
            </a:r>
            <a:r>
              <a:rPr sz="22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weight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sz="3000" dirty="0">
              <a:latin typeface="Carlito"/>
              <a:cs typeface="Carlito"/>
            </a:endParaRPr>
          </a:p>
          <a:p>
            <a:pPr marL="332740" indent="-320675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Covers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20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square </a:t>
            </a:r>
            <a:r>
              <a:rPr sz="2200" spc="-25" dirty="0">
                <a:solidFill>
                  <a:srgbClr val="2E2B1F"/>
                </a:solidFill>
                <a:latin typeface="Carlito"/>
                <a:cs typeface="Carlito"/>
              </a:rPr>
              <a:t>feet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area</a:t>
            </a:r>
            <a:r>
              <a:rPr sz="2200" spc="5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(adult)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sz="3000" dirty="0">
              <a:latin typeface="Carlito"/>
              <a:cs typeface="Carlito"/>
            </a:endParaRPr>
          </a:p>
          <a:p>
            <a:pPr marL="332740" indent="-320675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Three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primary</a:t>
            </a:r>
            <a:r>
              <a:rPr sz="22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layers:</a:t>
            </a:r>
            <a:endParaRPr sz="2200" dirty="0">
              <a:latin typeface="Carlito"/>
              <a:cs typeface="Carlito"/>
            </a:endParaRPr>
          </a:p>
          <a:p>
            <a:pPr marL="628650" lvl="1" indent="-320040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Wingdings"/>
              <a:buChar char=""/>
              <a:tabLst>
                <a:tab pos="62928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Epidermis</a:t>
            </a:r>
            <a:endParaRPr sz="2000" dirty="0">
              <a:latin typeface="Carlito"/>
              <a:cs typeface="Carlito"/>
            </a:endParaRPr>
          </a:p>
          <a:p>
            <a:pPr marL="628650" lvl="1" indent="-320040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Wingdings"/>
              <a:buChar char=""/>
              <a:tabLst>
                <a:tab pos="62928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Dermis</a:t>
            </a:r>
            <a:endParaRPr sz="2000" dirty="0">
              <a:latin typeface="Carlito"/>
              <a:cs typeface="Carlito"/>
            </a:endParaRPr>
          </a:p>
          <a:p>
            <a:pPr marL="628650" lvl="1" indent="-320040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Wingdings"/>
              <a:buChar char=""/>
              <a:tabLst>
                <a:tab pos="62928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Subcutaneous</a:t>
            </a: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tissue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49631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4600" spc="-75" dirty="0"/>
              <a:t>What </a:t>
            </a:r>
            <a:r>
              <a:rPr sz="4600" spc="-55" dirty="0"/>
              <a:t>is</a:t>
            </a:r>
            <a:r>
              <a:rPr sz="4600" spc="-405" dirty="0"/>
              <a:t> </a:t>
            </a:r>
            <a:r>
              <a:rPr sz="4600" spc="-80" dirty="0" smtClean="0"/>
              <a:t>Skin?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6162675" y="4105275"/>
            <a:ext cx="2981325" cy="2828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616710"/>
            <a:ext cx="5042535" cy="4659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Look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for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2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report: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1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Redness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Blisters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Rashes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Open</a:t>
            </a: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areas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Dark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colored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‘bruised’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looking</a:t>
            </a:r>
            <a:r>
              <a:rPr sz="20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areas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Dryness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Unusual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or new</a:t>
            </a: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lesions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Cracked</a:t>
            </a: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areas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Indentation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marks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that suggest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socks</a:t>
            </a:r>
            <a:r>
              <a:rPr sz="2000" spc="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 smtClean="0">
                <a:solidFill>
                  <a:srgbClr val="2E2B1F"/>
                </a:solidFill>
                <a:latin typeface="Carlito"/>
                <a:cs typeface="Carlito"/>
              </a:rPr>
              <a:t>o</a:t>
            </a:r>
            <a:r>
              <a:rPr lang="en-US" sz="2000" spc="-5" dirty="0" smtClean="0">
                <a:solidFill>
                  <a:srgbClr val="2E2B1F"/>
                </a:solidFill>
                <a:latin typeface="Carlito"/>
                <a:cs typeface="Carlito"/>
              </a:rPr>
              <a:t>r </a:t>
            </a:r>
            <a:r>
              <a:rPr sz="2000" dirty="0" smtClean="0">
                <a:solidFill>
                  <a:srgbClr val="2E2B1F"/>
                </a:solidFill>
                <a:latin typeface="Carlito"/>
                <a:cs typeface="Carlito"/>
              </a:rPr>
              <a:t>clothes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are too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tight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Areas that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feel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warmer or colder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than</a:t>
            </a:r>
            <a:r>
              <a:rPr sz="2000" spc="-2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usual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Unusual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swelling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Anything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that concerns</a:t>
            </a:r>
            <a:r>
              <a:rPr sz="2000" spc="-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you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70078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0" dirty="0"/>
              <a:t>Look </a:t>
            </a:r>
            <a:r>
              <a:rPr sz="4600" spc="-70" dirty="0"/>
              <a:t>and</a:t>
            </a:r>
            <a:r>
              <a:rPr sz="4600" spc="-420" dirty="0"/>
              <a:t> </a:t>
            </a:r>
            <a:r>
              <a:rPr sz="4600" spc="-114" dirty="0"/>
              <a:t>Feel!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50241" y="1548824"/>
            <a:ext cx="7807960" cy="4064257"/>
          </a:xfrm>
          <a:prstGeom prst="rect">
            <a:avLst/>
          </a:prstGeom>
        </p:spPr>
        <p:txBody>
          <a:bodyPr vert="horz" wrap="square" lIns="0" tIns="93031" rIns="0" bIns="0" rtlCol="0">
            <a:spAutoFit/>
          </a:bodyPr>
          <a:lstStyle/>
          <a:p>
            <a:pPr marL="469900" marR="1604645" indent="-457834">
              <a:lnSpc>
                <a:spcPts val="2380"/>
              </a:lnSpc>
              <a:spcBef>
                <a:spcPts val="390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pc="-5" dirty="0"/>
              <a:t>Characteristics of the various layers </a:t>
            </a:r>
            <a:r>
              <a:rPr dirty="0"/>
              <a:t>of </a:t>
            </a:r>
            <a:r>
              <a:rPr spc="-5" dirty="0"/>
              <a:t>skin and its  underlying</a:t>
            </a:r>
            <a:r>
              <a:rPr spc="5" dirty="0"/>
              <a:t> </a:t>
            </a:r>
            <a:r>
              <a:rPr spc="-5" dirty="0"/>
              <a:t>structures</a:t>
            </a: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9A47B"/>
              </a:buClr>
              <a:buFont typeface="Arial"/>
              <a:buAutoNum type="arabicPeriod"/>
            </a:pPr>
            <a:endParaRPr sz="2700" dirty="0"/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pc="-5" dirty="0"/>
              <a:t>Primary functions of</a:t>
            </a:r>
            <a:r>
              <a:rPr dirty="0"/>
              <a:t> </a:t>
            </a:r>
            <a:r>
              <a:rPr spc="-5" dirty="0"/>
              <a:t>skin</a:t>
            </a: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9A47B"/>
              </a:buClr>
              <a:buFont typeface="Arial"/>
              <a:buAutoNum type="arabicPeriod"/>
            </a:pPr>
            <a:endParaRPr sz="2750" dirty="0"/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pc="-5" dirty="0"/>
              <a:t>Factors that may negatively </a:t>
            </a:r>
            <a:r>
              <a:rPr spc="-10" dirty="0"/>
              <a:t>affect </a:t>
            </a:r>
            <a:r>
              <a:rPr dirty="0"/>
              <a:t>skin</a:t>
            </a:r>
            <a:r>
              <a:rPr spc="50" dirty="0"/>
              <a:t> </a:t>
            </a:r>
            <a:r>
              <a:rPr spc="-5" dirty="0"/>
              <a:t>integrity</a:t>
            </a: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9A47B"/>
              </a:buClr>
              <a:buFont typeface="Arial"/>
              <a:buAutoNum type="arabicPeriod"/>
            </a:pPr>
            <a:endParaRPr sz="2750" dirty="0"/>
          </a:p>
          <a:p>
            <a:pPr marL="469900" indent="-457834">
              <a:lnSpc>
                <a:spcPct val="100000"/>
              </a:lnSpc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pc="-10" dirty="0"/>
              <a:t>Effects </a:t>
            </a:r>
            <a:r>
              <a:rPr spc="-5" dirty="0"/>
              <a:t>of aging on</a:t>
            </a:r>
            <a:r>
              <a:rPr spc="15" dirty="0"/>
              <a:t> </a:t>
            </a:r>
            <a:r>
              <a:rPr spc="-5" dirty="0"/>
              <a:t>skin</a:t>
            </a: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9A47B"/>
              </a:buClr>
              <a:buFont typeface="Arial"/>
              <a:buAutoNum type="arabicPeriod"/>
            </a:pPr>
            <a:endParaRPr sz="3000" dirty="0"/>
          </a:p>
          <a:p>
            <a:pPr marL="469900" marR="1013460" indent="-457834">
              <a:lnSpc>
                <a:spcPts val="2380"/>
              </a:lnSpc>
              <a:spcBef>
                <a:spcPts val="5"/>
              </a:spcBef>
              <a:buClr>
                <a:srgbClr val="A9A47B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pc="-5" dirty="0"/>
              <a:t>Preventative interventions to reducing a persons risk of  impaired skin</a:t>
            </a:r>
            <a:r>
              <a:rPr dirty="0"/>
              <a:t> </a:t>
            </a:r>
            <a:r>
              <a:rPr spc="-5" dirty="0" smtClean="0"/>
              <a:t>integrity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42646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10" dirty="0"/>
              <a:t>Review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200" y="0"/>
              <a:ext cx="685800" cy="6858000"/>
            </a:xfrm>
            <a:custGeom>
              <a:avLst/>
              <a:gdLst/>
              <a:ahLst/>
              <a:cxnLst/>
              <a:rect l="l" t="t" r="r" b="b"/>
              <a:pathLst>
                <a:path w="685800" h="6858000">
                  <a:moveTo>
                    <a:pt x="685800" y="6172200"/>
                  </a:moveTo>
                  <a:lnTo>
                    <a:pt x="0" y="6172200"/>
                  </a:lnTo>
                  <a:lnTo>
                    <a:pt x="0" y="6858000"/>
                  </a:lnTo>
                  <a:lnTo>
                    <a:pt x="685800" y="6858000"/>
                  </a:lnTo>
                  <a:lnTo>
                    <a:pt x="685800" y="6172200"/>
                  </a:lnTo>
                  <a:close/>
                </a:path>
                <a:path w="685800" h="6858000">
                  <a:moveTo>
                    <a:pt x="685800" y="0"/>
                  </a:moveTo>
                  <a:lnTo>
                    <a:pt x="0" y="0"/>
                  </a:lnTo>
                  <a:lnTo>
                    <a:pt x="0" y="5486400"/>
                  </a:lnTo>
                  <a:lnTo>
                    <a:pt x="685800" y="54864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675E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458200" y="5486399"/>
              <a:ext cx="685800" cy="685800"/>
            </a:xfrm>
            <a:custGeom>
              <a:avLst/>
              <a:gdLst/>
              <a:ahLst/>
              <a:cxnLst/>
              <a:rect l="l" t="t" r="r" b="b"/>
              <a:pathLst>
                <a:path w="685800" h="685800">
                  <a:moveTo>
                    <a:pt x="6858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85800" y="6858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A9A4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8531225" y="5648325"/>
            <a:ext cx="71755" cy="396875"/>
          </a:xfrm>
          <a:custGeom>
            <a:avLst/>
            <a:gdLst/>
            <a:ahLst/>
            <a:cxnLst/>
            <a:rect l="l" t="t" r="r" b="b"/>
            <a:pathLst>
              <a:path w="71754" h="396875">
                <a:moveTo>
                  <a:pt x="71247" y="396875"/>
                </a:moveTo>
                <a:lnTo>
                  <a:pt x="43505" y="391277"/>
                </a:lnTo>
                <a:lnTo>
                  <a:pt x="20859" y="376012"/>
                </a:lnTo>
                <a:lnTo>
                  <a:pt x="5595" y="353369"/>
                </a:lnTo>
                <a:lnTo>
                  <a:pt x="0" y="325640"/>
                </a:lnTo>
                <a:lnTo>
                  <a:pt x="0" y="71234"/>
                </a:lnTo>
                <a:lnTo>
                  <a:pt x="5595" y="43505"/>
                </a:lnTo>
                <a:lnTo>
                  <a:pt x="20859" y="20862"/>
                </a:lnTo>
                <a:lnTo>
                  <a:pt x="43505" y="5597"/>
                </a:lnTo>
                <a:lnTo>
                  <a:pt x="712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009253" y="5648325"/>
            <a:ext cx="71755" cy="396875"/>
          </a:xfrm>
          <a:custGeom>
            <a:avLst/>
            <a:gdLst/>
            <a:ahLst/>
            <a:cxnLst/>
            <a:rect l="l" t="t" r="r" b="b"/>
            <a:pathLst>
              <a:path w="71754" h="396875">
                <a:moveTo>
                  <a:pt x="0" y="0"/>
                </a:moveTo>
                <a:lnTo>
                  <a:pt x="27741" y="5597"/>
                </a:lnTo>
                <a:lnTo>
                  <a:pt x="50387" y="20862"/>
                </a:lnTo>
                <a:lnTo>
                  <a:pt x="65651" y="43505"/>
                </a:lnTo>
                <a:lnTo>
                  <a:pt x="71247" y="71234"/>
                </a:lnTo>
                <a:lnTo>
                  <a:pt x="71247" y="325640"/>
                </a:lnTo>
                <a:lnTo>
                  <a:pt x="65651" y="353369"/>
                </a:lnTo>
                <a:lnTo>
                  <a:pt x="50387" y="376012"/>
                </a:lnTo>
                <a:lnTo>
                  <a:pt x="27741" y="391277"/>
                </a:lnTo>
                <a:lnTo>
                  <a:pt x="0" y="396875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76476" y="1371600"/>
            <a:ext cx="4776724" cy="3200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3352800" y="2743200"/>
            <a:ext cx="5791200" cy="640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1616710"/>
            <a:ext cx="6525259" cy="1951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The outmost/top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layer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 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(protective</a:t>
            </a:r>
            <a:r>
              <a:rPr sz="2200" spc="9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layer)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Wingdings"/>
              <a:buChar char=""/>
            </a:pPr>
            <a:endParaRPr sz="3000" dirty="0">
              <a:latin typeface="Carlito"/>
              <a:cs typeface="Carlito"/>
            </a:endParaRPr>
          </a:p>
          <a:p>
            <a:pPr marL="332740" indent="-320675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Has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 </a:t>
            </a:r>
            <a:r>
              <a:rPr sz="2200" spc="-25" dirty="0">
                <a:solidFill>
                  <a:srgbClr val="2E2B1F"/>
                </a:solidFill>
                <a:latin typeface="Carlito"/>
                <a:cs typeface="Carlito"/>
              </a:rPr>
              <a:t>average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thickness of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0.1mm</a:t>
            </a:r>
            <a:endParaRPr lang="en-US" sz="2200" spc="-5" dirty="0" smtClean="0">
              <a:solidFill>
                <a:srgbClr val="2E2B1F"/>
              </a:solidFill>
              <a:latin typeface="Carlito"/>
              <a:cs typeface="Carlito"/>
            </a:endParaRPr>
          </a:p>
          <a:p>
            <a:pPr marL="332740" indent="-320675">
              <a:lnSpc>
                <a:spcPct val="100000"/>
              </a:lnSpc>
              <a:buClr>
                <a:srgbClr val="A9A47B"/>
              </a:buClr>
              <a:tabLst>
                <a:tab pos="333375" algn="l"/>
              </a:tabLst>
            </a:pPr>
            <a:endParaRPr sz="3000" dirty="0">
              <a:latin typeface="Carlito"/>
              <a:cs typeface="Carlito"/>
            </a:endParaRPr>
          </a:p>
          <a:p>
            <a:pPr marL="332740" indent="-320675">
              <a:lnSpc>
                <a:spcPct val="100000"/>
              </a:lnSpc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Avascular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(no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blood</a:t>
            </a:r>
            <a:r>
              <a:rPr sz="2200" spc="-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vessels)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963889"/>
            <a:ext cx="3446145" cy="22586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32740" indent="-320675">
              <a:lnSpc>
                <a:spcPct val="100000"/>
              </a:lnSpc>
              <a:spcBef>
                <a:spcPts val="625"/>
              </a:spcBef>
              <a:buClr>
                <a:srgbClr val="A9A47B"/>
              </a:buClr>
              <a:buFont typeface="Wingdings"/>
              <a:buChar char=""/>
              <a:tabLst>
                <a:tab pos="33337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Divided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into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five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sub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layers:</a:t>
            </a:r>
            <a:endParaRPr sz="2200" dirty="0">
              <a:latin typeface="Carlito"/>
              <a:cs typeface="Carlito"/>
            </a:endParaRPr>
          </a:p>
          <a:p>
            <a:pPr marL="652780" lvl="1" indent="-27368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"/>
              <a:tabLst>
                <a:tab pos="6534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 corneum</a:t>
            </a:r>
            <a:endParaRPr sz="2000" dirty="0">
              <a:latin typeface="Carlito"/>
              <a:cs typeface="Carlito"/>
            </a:endParaRPr>
          </a:p>
          <a:p>
            <a:pPr marL="652780" lvl="1" indent="-27368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"/>
              <a:tabLst>
                <a:tab pos="6534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lucidum</a:t>
            </a:r>
            <a:endParaRPr sz="2000" dirty="0">
              <a:latin typeface="Carlito"/>
              <a:cs typeface="Carlito"/>
            </a:endParaRPr>
          </a:p>
          <a:p>
            <a:pPr marL="652780" lvl="1" indent="-27368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"/>
              <a:tabLst>
                <a:tab pos="6534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Stratum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granulosum</a:t>
            </a:r>
            <a:endParaRPr sz="2000" dirty="0">
              <a:latin typeface="Carlito"/>
              <a:cs typeface="Carlito"/>
            </a:endParaRPr>
          </a:p>
          <a:p>
            <a:pPr marL="652780" lvl="1" indent="-27368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"/>
              <a:tabLst>
                <a:tab pos="6534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 spinosum</a:t>
            </a:r>
            <a:endParaRPr sz="2000" dirty="0">
              <a:latin typeface="Carlito"/>
              <a:cs typeface="Carlito"/>
            </a:endParaRPr>
          </a:p>
          <a:p>
            <a:pPr marL="652780" lvl="1" indent="-273685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"/>
              <a:buChar char=""/>
              <a:tabLst>
                <a:tab pos="6534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Stratum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basale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27279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4600" spc="-95" dirty="0" smtClean="0"/>
              <a:t>Epidermis</a:t>
            </a:r>
            <a:endParaRPr sz="4575" baseline="25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743200" y="4433951"/>
            <a:ext cx="6400800" cy="4709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1" y="1548663"/>
            <a:ext cx="7579360" cy="5600251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Avascular</a:t>
            </a:r>
            <a:endParaRPr sz="22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Multilayer</a:t>
            </a:r>
            <a:endParaRPr sz="2200" dirty="0">
              <a:latin typeface="Carlito"/>
              <a:cs typeface="Carlito"/>
            </a:endParaRPr>
          </a:p>
          <a:p>
            <a:pPr marL="241300" marR="1337945" indent="-229235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Barrier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environment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prevents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transepidermal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water 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loss: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Dressing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adhesives can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strip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stratum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corneum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000" spc="4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cause</a:t>
            </a:r>
            <a:endParaRPr sz="2000" dirty="0">
              <a:latin typeface="Carlito"/>
              <a:cs typeface="Carlito"/>
            </a:endParaRPr>
          </a:p>
          <a:p>
            <a:pPr marL="538480">
              <a:lnSpc>
                <a:spcPct val="100000"/>
              </a:lnSpc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transepidermal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r>
              <a:rPr sz="2000" spc="3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 smtClean="0">
                <a:solidFill>
                  <a:srgbClr val="2E2B1F"/>
                </a:solidFill>
                <a:latin typeface="Carlito"/>
                <a:cs typeface="Carlito"/>
              </a:rPr>
              <a:t>loss</a:t>
            </a:r>
            <a:endParaRPr sz="2000" dirty="0" smtClean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520"/>
              </a:spcBef>
              <a:buClr>
                <a:srgbClr val="A9A47B"/>
              </a:buClr>
              <a:tabLst>
                <a:tab pos="241300" algn="l"/>
                <a:tab pos="241935" algn="l"/>
              </a:tabLst>
            </a:pPr>
            <a:r>
              <a:rPr sz="2200" spc="-15" dirty="0" smtClean="0">
                <a:solidFill>
                  <a:srgbClr val="2E2B1F"/>
                </a:solidFill>
                <a:latin typeface="Carlito"/>
                <a:cs typeface="Carlito"/>
              </a:rPr>
              <a:t>Involved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formation </a:t>
            </a:r>
            <a:r>
              <a:rPr sz="2200" spc="-5" dirty="0" smtClean="0">
                <a:solidFill>
                  <a:srgbClr val="2E2B1F"/>
                </a:solidFill>
                <a:latin typeface="Carlito"/>
                <a:cs typeface="Carlito"/>
              </a:rPr>
              <a:t>of an acid 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mantle:</a:t>
            </a:r>
            <a:endParaRPr sz="2200" dirty="0" smtClean="0">
              <a:latin typeface="Carlito"/>
              <a:cs typeface="Carlito"/>
            </a:endParaRPr>
          </a:p>
          <a:p>
            <a:pPr marL="309880" marR="5868670" lvl="1">
              <a:lnSpc>
                <a:spcPct val="120100"/>
              </a:lnSpc>
              <a:spcBef>
                <a:spcPts val="5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 smtClean="0">
                <a:solidFill>
                  <a:srgbClr val="2E2B1F"/>
                </a:solidFill>
                <a:latin typeface="Carlito"/>
                <a:cs typeface="Carlito"/>
              </a:rPr>
              <a:t>Makes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 less  permeable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to</a:t>
            </a:r>
            <a:r>
              <a:rPr sz="2000" spc="-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water</a:t>
            </a:r>
            <a:endParaRPr sz="2000" dirty="0">
              <a:latin typeface="Carlito"/>
              <a:cs typeface="Carlito"/>
            </a:endParaRPr>
          </a:p>
          <a:p>
            <a:pPr marL="309880" marR="5475605" lvl="1">
              <a:lnSpc>
                <a:spcPct val="120000"/>
              </a:lnSpc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Protects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from 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microorganism</a:t>
            </a:r>
            <a:r>
              <a:rPr sz="2000" spc="-7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 smtClean="0">
                <a:solidFill>
                  <a:srgbClr val="2E2B1F"/>
                </a:solidFill>
                <a:latin typeface="Carlito"/>
                <a:cs typeface="Carlito"/>
              </a:rPr>
              <a:t>invasion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6362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100" dirty="0"/>
              <a:t>Stratum</a:t>
            </a:r>
            <a:r>
              <a:rPr sz="4600" spc="-254" dirty="0"/>
              <a:t> </a:t>
            </a:r>
            <a:r>
              <a:rPr sz="4600" spc="-90" dirty="0"/>
              <a:t>Corneum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1136650" y="1447800"/>
            <a:ext cx="8007350" cy="5791200"/>
            <a:chOff x="1136650" y="1752600"/>
            <a:chExt cx="6247130" cy="4191000"/>
          </a:xfrm>
        </p:grpSpPr>
        <p:sp>
          <p:nvSpPr>
            <p:cNvPr id="6" name="object 6"/>
            <p:cNvSpPr/>
            <p:nvPr/>
          </p:nvSpPr>
          <p:spPr>
            <a:xfrm>
              <a:off x="1676400" y="1752600"/>
              <a:ext cx="5707126" cy="4191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3000" y="3429000"/>
              <a:ext cx="1143000" cy="1219200"/>
            </a:xfrm>
            <a:custGeom>
              <a:avLst/>
              <a:gdLst/>
              <a:ahLst/>
              <a:cxnLst/>
              <a:rect l="l" t="t" r="r" b="b"/>
              <a:pathLst>
                <a:path w="1143000" h="1219200">
                  <a:moveTo>
                    <a:pt x="1143000" y="1219200"/>
                  </a:moveTo>
                  <a:lnTo>
                    <a:pt x="1065458" y="1218503"/>
                  </a:lnTo>
                  <a:lnTo>
                    <a:pt x="991085" y="1216474"/>
                  </a:lnTo>
                  <a:lnTo>
                    <a:pt x="920561" y="1213205"/>
                  </a:lnTo>
                  <a:lnTo>
                    <a:pt x="854568" y="1208785"/>
                  </a:lnTo>
                  <a:lnTo>
                    <a:pt x="793788" y="1203308"/>
                  </a:lnTo>
                  <a:lnTo>
                    <a:pt x="738901" y="1196863"/>
                  </a:lnTo>
                  <a:lnTo>
                    <a:pt x="690590" y="1189543"/>
                  </a:lnTo>
                  <a:lnTo>
                    <a:pt x="649534" y="1181438"/>
                  </a:lnTo>
                  <a:lnTo>
                    <a:pt x="591917" y="1163240"/>
                  </a:lnTo>
                  <a:lnTo>
                    <a:pt x="571500" y="1143000"/>
                  </a:lnTo>
                  <a:lnTo>
                    <a:pt x="571500" y="805561"/>
                  </a:lnTo>
                  <a:lnTo>
                    <a:pt x="566282" y="795231"/>
                  </a:lnTo>
                  <a:lnTo>
                    <a:pt x="526583" y="775920"/>
                  </a:lnTo>
                  <a:lnTo>
                    <a:pt x="452409" y="759017"/>
                  </a:lnTo>
                  <a:lnTo>
                    <a:pt x="404098" y="751697"/>
                  </a:lnTo>
                  <a:lnTo>
                    <a:pt x="349211" y="745252"/>
                  </a:lnTo>
                  <a:lnTo>
                    <a:pt x="288431" y="739775"/>
                  </a:lnTo>
                  <a:lnTo>
                    <a:pt x="222438" y="735355"/>
                  </a:lnTo>
                  <a:lnTo>
                    <a:pt x="151914" y="732086"/>
                  </a:lnTo>
                  <a:lnTo>
                    <a:pt x="77541" y="730057"/>
                  </a:lnTo>
                  <a:lnTo>
                    <a:pt x="0" y="729361"/>
                  </a:lnTo>
                  <a:lnTo>
                    <a:pt x="77541" y="728664"/>
                  </a:lnTo>
                  <a:lnTo>
                    <a:pt x="151914" y="726635"/>
                  </a:lnTo>
                  <a:lnTo>
                    <a:pt x="222438" y="723366"/>
                  </a:lnTo>
                  <a:lnTo>
                    <a:pt x="288431" y="718946"/>
                  </a:lnTo>
                  <a:lnTo>
                    <a:pt x="349211" y="713469"/>
                  </a:lnTo>
                  <a:lnTo>
                    <a:pt x="404098" y="707024"/>
                  </a:lnTo>
                  <a:lnTo>
                    <a:pt x="452409" y="699704"/>
                  </a:lnTo>
                  <a:lnTo>
                    <a:pt x="493465" y="691599"/>
                  </a:lnTo>
                  <a:lnTo>
                    <a:pt x="551082" y="673401"/>
                  </a:lnTo>
                  <a:lnTo>
                    <a:pt x="571500" y="653161"/>
                  </a:lnTo>
                  <a:lnTo>
                    <a:pt x="571500" y="381000"/>
                  </a:lnTo>
                  <a:lnTo>
                    <a:pt x="576717" y="370670"/>
                  </a:lnTo>
                  <a:lnTo>
                    <a:pt x="616416" y="351359"/>
                  </a:lnTo>
                  <a:lnTo>
                    <a:pt x="690590" y="334456"/>
                  </a:lnTo>
                  <a:lnTo>
                    <a:pt x="738901" y="327136"/>
                  </a:lnTo>
                  <a:lnTo>
                    <a:pt x="793788" y="320691"/>
                  </a:lnTo>
                  <a:lnTo>
                    <a:pt x="854568" y="315213"/>
                  </a:lnTo>
                  <a:lnTo>
                    <a:pt x="920561" y="310794"/>
                  </a:lnTo>
                  <a:lnTo>
                    <a:pt x="991085" y="307525"/>
                  </a:lnTo>
                  <a:lnTo>
                    <a:pt x="1065458" y="305496"/>
                  </a:lnTo>
                  <a:lnTo>
                    <a:pt x="1143000" y="304800"/>
                  </a:lnTo>
                </a:path>
                <a:path w="1143000" h="1219200">
                  <a:moveTo>
                    <a:pt x="990600" y="533400"/>
                  </a:moveTo>
                  <a:lnTo>
                    <a:pt x="913809" y="532495"/>
                  </a:lnTo>
                  <a:lnTo>
                    <a:pt x="842289" y="529901"/>
                  </a:lnTo>
                  <a:lnTo>
                    <a:pt x="777571" y="525798"/>
                  </a:lnTo>
                  <a:lnTo>
                    <a:pt x="721185" y="520366"/>
                  </a:lnTo>
                  <a:lnTo>
                    <a:pt x="674663" y="513785"/>
                  </a:lnTo>
                  <a:lnTo>
                    <a:pt x="617339" y="497897"/>
                  </a:lnTo>
                  <a:lnTo>
                    <a:pt x="609600" y="488950"/>
                  </a:lnTo>
                  <a:lnTo>
                    <a:pt x="609600" y="311150"/>
                  </a:lnTo>
                  <a:lnTo>
                    <a:pt x="601860" y="302202"/>
                  </a:lnTo>
                  <a:lnTo>
                    <a:pt x="544536" y="286314"/>
                  </a:lnTo>
                  <a:lnTo>
                    <a:pt x="498014" y="279733"/>
                  </a:lnTo>
                  <a:lnTo>
                    <a:pt x="441628" y="274301"/>
                  </a:lnTo>
                  <a:lnTo>
                    <a:pt x="376910" y="270198"/>
                  </a:lnTo>
                  <a:lnTo>
                    <a:pt x="305390" y="267604"/>
                  </a:lnTo>
                  <a:lnTo>
                    <a:pt x="228600" y="266700"/>
                  </a:lnTo>
                  <a:lnTo>
                    <a:pt x="305390" y="265795"/>
                  </a:lnTo>
                  <a:lnTo>
                    <a:pt x="376910" y="263201"/>
                  </a:lnTo>
                  <a:lnTo>
                    <a:pt x="441628" y="259098"/>
                  </a:lnTo>
                  <a:lnTo>
                    <a:pt x="498014" y="253666"/>
                  </a:lnTo>
                  <a:lnTo>
                    <a:pt x="544536" y="247085"/>
                  </a:lnTo>
                  <a:lnTo>
                    <a:pt x="601860" y="231197"/>
                  </a:lnTo>
                  <a:lnTo>
                    <a:pt x="609600" y="222250"/>
                  </a:lnTo>
                  <a:lnTo>
                    <a:pt x="609600" y="44450"/>
                  </a:lnTo>
                  <a:lnTo>
                    <a:pt x="617339" y="35502"/>
                  </a:lnTo>
                  <a:lnTo>
                    <a:pt x="674663" y="19614"/>
                  </a:lnTo>
                  <a:lnTo>
                    <a:pt x="721185" y="13033"/>
                  </a:lnTo>
                  <a:lnTo>
                    <a:pt x="777571" y="7601"/>
                  </a:lnTo>
                  <a:lnTo>
                    <a:pt x="842289" y="3498"/>
                  </a:lnTo>
                  <a:lnTo>
                    <a:pt x="913809" y="904"/>
                  </a:lnTo>
                  <a:lnTo>
                    <a:pt x="990600" y="0"/>
                  </a:lnTo>
                </a:path>
              </a:pathLst>
            </a:custGeom>
            <a:ln w="12700">
              <a:solidFill>
                <a:srgbClr val="2D2A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0" y="3733800"/>
            <a:ext cx="1608633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2E2B1F"/>
                </a:solidFill>
                <a:latin typeface="Arial"/>
                <a:cs typeface="Arial"/>
              </a:rPr>
              <a:t>Normal </a:t>
            </a:r>
            <a:r>
              <a:rPr sz="2000" spc="-5" dirty="0">
                <a:solidFill>
                  <a:srgbClr val="2E2B1F"/>
                </a:solidFill>
                <a:latin typeface="Arial"/>
                <a:cs typeface="Arial"/>
              </a:rPr>
              <a:t>skin</a:t>
            </a:r>
            <a:r>
              <a:rPr sz="2000" spc="-100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Arial"/>
                <a:cs typeface="Arial"/>
              </a:rPr>
              <a:t>pH  (4 </a:t>
            </a:r>
            <a:r>
              <a:rPr sz="2000" dirty="0">
                <a:solidFill>
                  <a:srgbClr val="2E2B1F"/>
                </a:solidFill>
                <a:latin typeface="Arial"/>
                <a:cs typeface="Arial"/>
              </a:rPr>
              <a:t>-</a:t>
            </a:r>
            <a:r>
              <a:rPr sz="2000" spc="-15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E2B1F"/>
                </a:solidFill>
                <a:latin typeface="Arial"/>
                <a:cs typeface="Arial"/>
              </a:rPr>
              <a:t>6.5)</a:t>
            </a:r>
            <a:endParaRPr sz="2000" dirty="0">
              <a:latin typeface="Arial"/>
              <a:cs typeface="Arial"/>
            </a:endParaRPr>
          </a:p>
          <a:p>
            <a:pPr marL="12700" marR="111125">
              <a:lnSpc>
                <a:spcPct val="100000"/>
              </a:lnSpc>
              <a:spcBef>
                <a:spcPts val="915"/>
              </a:spcBef>
            </a:pPr>
            <a:r>
              <a:rPr sz="2000" dirty="0">
                <a:solidFill>
                  <a:srgbClr val="2E2B1F"/>
                </a:solidFill>
                <a:latin typeface="Arial"/>
                <a:cs typeface="Arial"/>
              </a:rPr>
              <a:t>Open </a:t>
            </a:r>
            <a:r>
              <a:rPr sz="2000" spc="-5" dirty="0">
                <a:solidFill>
                  <a:srgbClr val="2E2B1F"/>
                </a:solidFill>
                <a:latin typeface="Arial"/>
                <a:cs typeface="Arial"/>
              </a:rPr>
              <a:t>wound  pH </a:t>
            </a:r>
            <a:r>
              <a:rPr sz="2000" dirty="0">
                <a:solidFill>
                  <a:srgbClr val="2E2B1F"/>
                </a:solidFill>
                <a:latin typeface="Arial"/>
                <a:cs typeface="Arial"/>
              </a:rPr>
              <a:t>(6.5 –</a:t>
            </a:r>
            <a:r>
              <a:rPr sz="2000" spc="-90" dirty="0">
                <a:solidFill>
                  <a:srgbClr val="2E2B1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E2B1F"/>
                </a:solidFill>
                <a:latin typeface="Arial"/>
                <a:cs typeface="Arial"/>
              </a:rPr>
              <a:t>8.5)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35940" y="468833"/>
            <a:ext cx="1727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5" dirty="0">
                <a:latin typeface="Arial"/>
                <a:cs typeface="Arial"/>
              </a:rPr>
              <a:t>Skin</a:t>
            </a:r>
            <a:r>
              <a:rPr sz="4000" spc="-305" dirty="0">
                <a:latin typeface="Arial"/>
                <a:cs typeface="Arial"/>
              </a:rPr>
              <a:t> </a:t>
            </a:r>
            <a:r>
              <a:rPr sz="4000" spc="-55" dirty="0">
                <a:latin typeface="Arial"/>
                <a:cs typeface="Arial"/>
              </a:rPr>
              <a:t>pH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3733800" y="3124200"/>
            <a:ext cx="5410200" cy="2971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50240" y="1616710"/>
            <a:ext cx="6635115" cy="4128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Damage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the skin increases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it’s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pH and risk of</a:t>
            </a:r>
            <a:r>
              <a:rPr sz="2200" spc="11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infection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9A47B"/>
              </a:buClr>
              <a:buFont typeface="Arial"/>
              <a:buChar char="•"/>
            </a:pPr>
            <a:endParaRPr sz="300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Diseases/conditions associated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with increased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r>
              <a:rPr sz="22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pH: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Eczema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Dermatitis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Dry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Diabetes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4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Chronic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renal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failure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CVD</a:t>
            </a:r>
            <a:endParaRPr sz="20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9CBDBC"/>
              </a:buClr>
              <a:buFont typeface="Arial"/>
              <a:buChar char="•"/>
            </a:pPr>
            <a:endParaRPr sz="2750" dirty="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Urine,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stool,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perspiration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on the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increases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it’s</a:t>
            </a:r>
            <a:r>
              <a:rPr sz="2200" spc="4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pH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53314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5" dirty="0"/>
              <a:t>Acid</a:t>
            </a:r>
            <a:r>
              <a:rPr sz="4600" spc="-275" dirty="0"/>
              <a:t> </a:t>
            </a:r>
            <a:r>
              <a:rPr sz="4600" spc="-85" dirty="0"/>
              <a:t>Mantle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667375" y="3657600"/>
            <a:ext cx="2190750" cy="1943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50240" y="1548824"/>
            <a:ext cx="5622925" cy="152717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0" dirty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maintain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acid</a:t>
            </a:r>
            <a:r>
              <a:rPr sz="2200" spc="9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mantle: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5" dirty="0">
                <a:solidFill>
                  <a:srgbClr val="2E2B1F"/>
                </a:solidFill>
                <a:latin typeface="Carlito"/>
                <a:cs typeface="Carlito"/>
              </a:rPr>
              <a:t>Avoid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adhesives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Use mild pH balanced non-scented skin</a:t>
            </a:r>
            <a:r>
              <a:rPr sz="2000" spc="1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cleansers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Use mild pH balanced non-scented</a:t>
            </a: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moisturizers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467690"/>
            <a:ext cx="67792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00" spc="-85" dirty="0"/>
              <a:t>Acid Mantle</a:t>
            </a:r>
            <a:r>
              <a:rPr sz="4600" spc="-395" dirty="0"/>
              <a:t> </a:t>
            </a:r>
            <a:r>
              <a:rPr sz="4600" spc="-90" dirty="0"/>
              <a:t>Continued</a:t>
            </a:r>
            <a:endParaRPr sz="4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50240" y="1548824"/>
            <a:ext cx="6840855" cy="315531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6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Contains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four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distinct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layers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of</a:t>
            </a:r>
            <a:r>
              <a:rPr sz="2200" spc="3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cells:</a:t>
            </a:r>
            <a:endParaRPr sz="22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9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 err="1" smtClean="0">
                <a:solidFill>
                  <a:srgbClr val="2E2B1F"/>
                </a:solidFill>
                <a:latin typeface="Carlito"/>
                <a:cs typeface="Carlito"/>
              </a:rPr>
              <a:t>Keratinocytes</a:t>
            </a:r>
            <a:r>
              <a:rPr lang="en-US" sz="2000" spc="-10" dirty="0" smtClean="0">
                <a:solidFill>
                  <a:srgbClr val="2E2B1F"/>
                </a:solidFill>
                <a:latin typeface="Carlito"/>
                <a:cs typeface="Carlito"/>
              </a:rPr>
              <a:t> (</a:t>
            </a:r>
            <a:r>
              <a:rPr lang="en-US" sz="2000" dirty="0"/>
              <a:t>formation of a </a:t>
            </a:r>
            <a:r>
              <a:rPr lang="en-US" sz="2000" dirty="0" smtClean="0"/>
              <a:t>barrier)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dirty="0">
                <a:solidFill>
                  <a:srgbClr val="2E2B1F"/>
                </a:solidFill>
                <a:latin typeface="Carlito"/>
                <a:cs typeface="Carlito"/>
              </a:rPr>
              <a:t>Melanocytes</a:t>
            </a:r>
            <a:endParaRPr sz="20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4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Same number in all skin</a:t>
            </a:r>
            <a:r>
              <a:rPr sz="1800" spc="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colors</a:t>
            </a:r>
            <a:endParaRPr sz="1800" dirty="0">
              <a:latin typeface="Carlito"/>
              <a:cs typeface="Carlito"/>
            </a:endParaRPr>
          </a:p>
          <a:p>
            <a:pPr marL="904240" lvl="2" indent="-229235">
              <a:lnSpc>
                <a:spcPct val="100000"/>
              </a:lnSpc>
              <a:spcBef>
                <a:spcPts val="434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Size </a:t>
            </a:r>
            <a:r>
              <a:rPr sz="1800" dirty="0">
                <a:solidFill>
                  <a:srgbClr val="2E2B1F"/>
                </a:solidFill>
                <a:latin typeface="Carlito"/>
                <a:cs typeface="Carlito"/>
              </a:rPr>
              <a:t>and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activity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greater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in </a:t>
            </a: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darker</a:t>
            </a:r>
            <a:r>
              <a:rPr sz="1800" spc="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skin</a:t>
            </a:r>
            <a:endParaRPr sz="1800" dirty="0">
              <a:latin typeface="Carlito"/>
              <a:cs typeface="Carlito"/>
            </a:endParaRPr>
          </a:p>
          <a:p>
            <a:pPr marL="904240" marR="5080" lvl="2" indent="-228600">
              <a:lnSpc>
                <a:spcPct val="100000"/>
              </a:lnSpc>
              <a:spcBef>
                <a:spcPts val="430"/>
              </a:spcBef>
              <a:buClr>
                <a:srgbClr val="D2CA6C"/>
              </a:buClr>
              <a:buFont typeface="Arial"/>
              <a:buChar char="•"/>
              <a:tabLst>
                <a:tab pos="904240" algn="l"/>
                <a:tab pos="904875" algn="l"/>
              </a:tabLst>
            </a:pP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Cells in dark skin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more compact </a:t>
            </a:r>
            <a:r>
              <a:rPr sz="1800" spc="-15" dirty="0">
                <a:solidFill>
                  <a:srgbClr val="2E2B1F"/>
                </a:solidFill>
                <a:latin typeface="Carlito"/>
                <a:cs typeface="Carlito"/>
              </a:rPr>
              <a:t>therefore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skin </a:t>
            </a:r>
            <a:r>
              <a:rPr sz="1800" spc="-10" dirty="0">
                <a:solidFill>
                  <a:srgbClr val="2E2B1F"/>
                </a:solidFill>
                <a:latin typeface="Carlito"/>
                <a:cs typeface="Carlito"/>
              </a:rPr>
              <a:t>more resistant to  </a:t>
            </a:r>
            <a:r>
              <a:rPr sz="1800" spc="-5" dirty="0">
                <a:solidFill>
                  <a:srgbClr val="2E2B1F"/>
                </a:solidFill>
                <a:latin typeface="Carlito"/>
                <a:cs typeface="Carlito"/>
              </a:rPr>
              <a:t>injury</a:t>
            </a:r>
            <a:endParaRPr sz="18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75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10" dirty="0">
                <a:solidFill>
                  <a:srgbClr val="2E2B1F"/>
                </a:solidFill>
                <a:latin typeface="Carlito"/>
                <a:cs typeface="Carlito"/>
              </a:rPr>
              <a:t>Merkel </a:t>
            </a:r>
            <a:r>
              <a:rPr sz="2000" spc="-5" dirty="0" smtClean="0">
                <a:solidFill>
                  <a:srgbClr val="2E2B1F"/>
                </a:solidFill>
                <a:latin typeface="Carlito"/>
                <a:cs typeface="Carlito"/>
              </a:rPr>
              <a:t>Cells</a:t>
            </a:r>
            <a:r>
              <a:rPr lang="en-US" sz="2000" spc="-5" dirty="0" smtClean="0">
                <a:solidFill>
                  <a:srgbClr val="2E2B1F"/>
                </a:solidFill>
                <a:latin typeface="Carlito"/>
                <a:cs typeface="Carlito"/>
              </a:rPr>
              <a:t> (</a:t>
            </a:r>
            <a:r>
              <a:rPr lang="en-US" sz="2000" dirty="0"/>
              <a:t>Light touch </a:t>
            </a:r>
            <a:r>
              <a:rPr lang="en-US" sz="2000" dirty="0" smtClean="0"/>
              <a:t>sensation)</a:t>
            </a:r>
            <a:endParaRPr sz="2000" dirty="0">
              <a:latin typeface="Carlito"/>
              <a:cs typeface="Carlito"/>
            </a:endParaRPr>
          </a:p>
          <a:p>
            <a:pPr marL="538480" lvl="1" indent="-229235">
              <a:lnSpc>
                <a:spcPct val="100000"/>
              </a:lnSpc>
              <a:spcBef>
                <a:spcPts val="480"/>
              </a:spcBef>
              <a:buClr>
                <a:srgbClr val="9CBDBC"/>
              </a:buClr>
              <a:buFont typeface="Arial"/>
              <a:buChar char="•"/>
              <a:tabLst>
                <a:tab pos="538480" algn="l"/>
                <a:tab pos="539115" algn="l"/>
              </a:tabLst>
            </a:pP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Langerhan Cells (immune</a:t>
            </a:r>
            <a:r>
              <a:rPr sz="2000" spc="-2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2E2B1F"/>
                </a:solidFill>
                <a:latin typeface="Carlito"/>
                <a:cs typeface="Carlito"/>
              </a:rPr>
              <a:t>function)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240" y="5147308"/>
            <a:ext cx="7077075" cy="1027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The external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layer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almost completely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replaced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every</a:t>
            </a:r>
            <a:r>
              <a:rPr sz="2200" spc="65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 smtClean="0">
                <a:solidFill>
                  <a:srgbClr val="2E2B1F"/>
                </a:solidFill>
                <a:latin typeface="Carlito"/>
                <a:cs typeface="Carlito"/>
              </a:rPr>
              <a:t>three</a:t>
            </a:r>
            <a:r>
              <a:rPr lang="en-US" sz="2200" dirty="0">
                <a:latin typeface="Carlito"/>
                <a:cs typeface="Carlito"/>
              </a:rPr>
              <a:t> </a:t>
            </a:r>
            <a:r>
              <a:rPr sz="2200" spc="-20" dirty="0" smtClean="0">
                <a:solidFill>
                  <a:srgbClr val="2E2B1F"/>
                </a:solidFill>
                <a:latin typeface="Carlito"/>
                <a:cs typeface="Carlito"/>
              </a:rPr>
              <a:t>to </a:t>
            </a:r>
            <a:r>
              <a:rPr sz="2200" spc="-20" dirty="0">
                <a:solidFill>
                  <a:srgbClr val="2E2B1F"/>
                </a:solidFill>
                <a:latin typeface="Carlito"/>
                <a:cs typeface="Carlito"/>
              </a:rPr>
              <a:t>four </a:t>
            </a:r>
            <a:r>
              <a:rPr sz="2200" spc="-15" dirty="0">
                <a:solidFill>
                  <a:srgbClr val="2E2B1F"/>
                </a:solidFill>
                <a:latin typeface="Carlito"/>
                <a:cs typeface="Carlito"/>
              </a:rPr>
              <a:t>weeks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(continually shedding </a:t>
            </a:r>
            <a:r>
              <a:rPr sz="2200" spc="-5" dirty="0">
                <a:solidFill>
                  <a:srgbClr val="2E2B1F"/>
                </a:solidFill>
                <a:latin typeface="Carlito"/>
                <a:cs typeface="Carlito"/>
              </a:rPr>
              <a:t>and</a:t>
            </a:r>
            <a:r>
              <a:rPr sz="2200" spc="90" dirty="0">
                <a:solidFill>
                  <a:srgbClr val="2E2B1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E2B1F"/>
                </a:solidFill>
                <a:latin typeface="Carlito"/>
                <a:cs typeface="Carlito"/>
              </a:rPr>
              <a:t>reviewing)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3240" y="467690"/>
            <a:ext cx="5496560" cy="726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4600" spc="-95" dirty="0"/>
              <a:t>Epidermal</a:t>
            </a:r>
            <a:r>
              <a:rPr sz="4600" spc="-250" dirty="0"/>
              <a:t> </a:t>
            </a:r>
            <a:r>
              <a:rPr sz="4600" spc="-110" dirty="0" smtClean="0"/>
              <a:t>Layer</a:t>
            </a:r>
            <a:endParaRPr sz="4575" baseline="255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Words>1171</Words>
  <Application>Microsoft Office PowerPoint</Application>
  <PresentationFormat>Custom</PresentationFormat>
  <Paragraphs>282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Anatomy and  Physiology of the  Skin</vt:lpstr>
      <vt:lpstr>Learning Objectives</vt:lpstr>
      <vt:lpstr>What is Skin?</vt:lpstr>
      <vt:lpstr>Epidermis</vt:lpstr>
      <vt:lpstr>Stratum Corneum</vt:lpstr>
      <vt:lpstr>Skin pH</vt:lpstr>
      <vt:lpstr>Acid Mantle</vt:lpstr>
      <vt:lpstr>Acid Mantle Continued</vt:lpstr>
      <vt:lpstr>Epidermal Layer</vt:lpstr>
      <vt:lpstr>Dermis</vt:lpstr>
      <vt:lpstr>Dermal Layer</vt:lpstr>
      <vt:lpstr>Dermal Appendages</vt:lpstr>
      <vt:lpstr>Subcutaneous</vt:lpstr>
      <vt:lpstr>Function of Skin</vt:lpstr>
      <vt:lpstr>Function: Social Interaction</vt:lpstr>
      <vt:lpstr>Function: Temperature  Regulation</vt:lpstr>
      <vt:lpstr>Function: Sensation</vt:lpstr>
      <vt:lpstr>Function: Waste Elimination</vt:lpstr>
      <vt:lpstr>Function: Skin Barrier</vt:lpstr>
      <vt:lpstr>Function: Vitamin D Synthesis</vt:lpstr>
      <vt:lpstr>Factors That May Impair  Skin Integrity</vt:lpstr>
      <vt:lpstr>The Aging Process</vt:lpstr>
      <vt:lpstr>Aging Skin</vt:lpstr>
      <vt:lpstr>Skin and the Effects of Aging</vt:lpstr>
      <vt:lpstr>Skin as it Ages</vt:lpstr>
      <vt:lpstr>PREVENTION OF IMPAIRED SKIN  INTEGRITY</vt:lpstr>
      <vt:lpstr>Keep the Skin Clean</vt:lpstr>
      <vt:lpstr>Hydrate the Skin</vt:lpstr>
      <vt:lpstr>Monitor the Skin</vt:lpstr>
      <vt:lpstr>Look and Feel!</vt:lpstr>
      <vt:lpstr>Review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Skin Anatomy and Physiology</dc:title>
  <dc:subject>Skin Anatomy and Physiology</dc:subject>
  <dc:creator>crystal.mccallum@sw.ccac-ont.ca</dc:creator>
  <cp:lastModifiedBy>Cyrus Kiurire</cp:lastModifiedBy>
  <cp:revision>62</cp:revision>
  <dcterms:created xsi:type="dcterms:W3CDTF">2020-08-16T04:26:33Z</dcterms:created>
  <dcterms:modified xsi:type="dcterms:W3CDTF">2020-08-17T10:02:17Z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2020-08-16T00:00:00Z</vt:filetime>
  </property>
</Properties>
</file>