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y="9144000" cx="9144000"/>
  <p:notesSz cx="9144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14" autoAdjust="0"/>
    <p:restoredTop sz="94662" autoAdjust="0"/>
  </p:normalViewPr>
  <p:slideViewPr>
    <p:cSldViewPr>
      <p:cViewPr>
        <p:scale>
          <a:sx n="55" d="100"/>
          <a:sy n="55" d="100"/>
        </p:scale>
        <p:origin x="-1248" y="-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tableStyles" Target="tableStyles.xml"/><Relationship Id="rId36" Type="http://schemas.openxmlformats.org/officeDocument/2006/relationships/presProps" Target="presProps.xml"/><Relationship Id="rId37" Type="http://schemas.openxmlformats.org/officeDocument/2006/relationships/viewProps" Target="viewProps.xml"/><Relationship Id="rId3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9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58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92FD5651-58AA-488F-BDEE-31E0CCE19D52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1048759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2857500" y="685800"/>
            <a:ext cx="3429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US"/>
          </a:p>
        </p:txBody>
      </p:sp>
      <p:sp>
        <p:nvSpPr>
          <p:cNvPr id="1048760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4343400"/>
            <a:ext cx="73152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61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39624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62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8685213"/>
            <a:ext cx="39624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39B3254C-FBD0-48B1-A780-AA527BD10C5E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59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r>
              <a:rPr b="0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 </a:t>
            </a:r>
            <a:r>
              <a:rPr b="1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acid mantle</a:t>
            </a:r>
            <a:r>
              <a:rPr b="0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a very fine, slightly </a:t>
            </a:r>
            <a:r>
              <a:rPr b="1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acidic</a:t>
            </a:r>
            <a:r>
              <a:rPr b="0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film on the surface of human skin acting as a barrier to bacteria, viruses and other potential contaminants that might penetrate the skin. Sebum is secreted by the sebaceous gland and when mixed with sweat becomes the </a:t>
            </a:r>
            <a:r>
              <a:rPr b="1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acid mantle</a:t>
            </a:r>
            <a:r>
              <a:rPr b="0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04859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39B3254C-FBD0-48B1-A780-AA527BD10C5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09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r>
              <a:rPr b="1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Eczema</a:t>
            </a:r>
            <a:r>
              <a:rPr b="0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a condition wherein patches of skin become inflamed, itchy, cracked, and rough. Some types can also cause blisters.</a:t>
            </a:r>
          </a:p>
          <a:p>
            <a:r>
              <a:rPr b="1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Dermatitis</a:t>
            </a:r>
            <a:r>
              <a:rPr b="0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a general term for skin inflammation. With </a:t>
            </a:r>
            <a:r>
              <a:rPr b="1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dermatitis</a:t>
            </a:r>
            <a:r>
              <a:rPr b="0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your skin will typically look dry, swollen, and red.</a:t>
            </a:r>
          </a:p>
          <a:p>
            <a:r>
              <a:rPr b="1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Cardiovascular disease</a:t>
            </a:r>
            <a:r>
              <a:rPr b="0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</a:t>
            </a:r>
            <a:r>
              <a:rPr b="1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CVD</a:t>
            </a:r>
            <a:r>
              <a:rPr b="0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dirty="0" lang="en-US"/>
          </a:p>
        </p:txBody>
      </p:sp>
      <p:sp>
        <p:nvSpPr>
          <p:cNvPr id="104861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39B3254C-FBD0-48B1-A780-AA527BD10C5E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39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pPr fontAlgn="t"/>
            <a:r>
              <a:rPr b="1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tensile strength</a:t>
            </a:r>
            <a:r>
              <a:rPr baseline="0" b="1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baseline="0" b="0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b="0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resistance of a material to breaking under tension.</a:t>
            </a:r>
          </a:p>
          <a:p>
            <a:endParaRPr dirty="0" lang="en-US"/>
          </a:p>
        </p:txBody>
      </p:sp>
      <p:sp>
        <p:nvSpPr>
          <p:cNvPr id="10486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39B3254C-FBD0-48B1-A780-AA527BD10C5E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6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r>
              <a:rPr b="1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Dermatomes</a:t>
            </a:r>
            <a:r>
              <a:rPr b="0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are areas of skin that send signals to the brain through the spinal nerves. These signals give rise to sensations involving temperature, pressure, and pain. A </a:t>
            </a:r>
            <a:r>
              <a:rPr b="1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dermatome</a:t>
            </a:r>
            <a:r>
              <a:rPr b="0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an area of skin that is mainly supplied by afferent nerve </a:t>
            </a:r>
            <a:r>
              <a:rPr b="0" dirty="0" sz="1200" i="0" kern="1200" lang="en-US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fibres</a:t>
            </a:r>
            <a:r>
              <a:rPr b="0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the dorsal root of any given spinal nerve.</a:t>
            </a:r>
            <a:endParaRPr dirty="0" lang="en-US"/>
          </a:p>
        </p:txBody>
      </p:sp>
      <p:sp>
        <p:nvSpPr>
          <p:cNvPr id="104866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39B3254C-FBD0-48B1-A780-AA527BD10C5E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9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r>
              <a:rPr b="0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Wound </a:t>
            </a:r>
            <a:r>
              <a:rPr b="1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dehiscence</a:t>
            </a:r>
            <a:r>
              <a:rPr b="0" dirty="0" sz="1200" i="0" kern="1200"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the failure of a wound to close properly.</a:t>
            </a:r>
            <a:endParaRPr dirty="0" lang="en-US"/>
          </a:p>
        </p:txBody>
      </p:sp>
      <p:sp>
        <p:nvSpPr>
          <p:cNvPr id="104869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39B3254C-FBD0-48B1-A780-AA527BD10C5E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/>
        </p:spPr>
        <p:txBody>
          <a:bodyPr bIns="0" lIns="0" rIns="0" tIns="0" wrap="square">
            <a:spAutoFit/>
          </a:bodyPr>
          <a:p/>
        </p:txBody>
      </p:sp>
      <p:sp>
        <p:nvSpPr>
          <p:cNvPr id="104875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/>
        </p:spPr>
        <p:txBody>
          <a:bodyPr bIns="0" lIns="0" rIns="0" tIns="0" wrap="square">
            <a:spAutoFit/>
          </a:bodyPr>
          <a:p/>
        </p:txBody>
      </p:sp>
      <p:sp>
        <p:nvSpPr>
          <p:cNvPr id="1048754" name="Holder 4"/>
          <p:cNvSpPr>
            <a:spLocks noGrp="1"/>
          </p:cNvSpPr>
          <p:nvPr>
            <p:ph type="ftr" sz="quarter" idx="5"/>
          </p:nvPr>
        </p:nvSpPr>
        <p:spPr/>
        <p:txBody>
          <a:bodyPr bIns="0" lIns="0" rIns="0" t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755" name="Holder 5"/>
          <p:cNvSpPr>
            <a:spLocks noGrp="1"/>
          </p:cNvSpPr>
          <p:nvPr>
            <p:ph type="dt" sz="half" idx="6"/>
          </p:nvPr>
        </p:nvSpPr>
        <p:spPr/>
        <p:txBody>
          <a:bodyPr bIns="0" lIns="0" rIns="0" t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1048756" name="Holder 6"/>
          <p:cNvSpPr>
            <a:spLocks noGrp="1"/>
          </p:cNvSpPr>
          <p:nvPr>
            <p:ph type="sldNum" sz="quarter" idx="7"/>
          </p:nvPr>
        </p:nvSpPr>
        <p:spPr/>
        <p:txBody>
          <a:bodyPr bIns="0" lIns="0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Holder 2"/>
          <p:cNvSpPr>
            <a:spLocks noGrp="1"/>
          </p:cNvSpPr>
          <p:nvPr>
            <p:ph type="title"/>
          </p:nvPr>
        </p:nvSpPr>
        <p:spPr/>
        <p:txBody>
          <a:bodyPr bIns="0" lIns="0" rIns="0" tIns="0"/>
          <a:lstStyle>
            <a:lvl1pPr>
              <a:defRPr b="0" sz="3600" i="0">
                <a:solidFill>
                  <a:srgbClr val="675E46"/>
                </a:solidFill>
                <a:latin typeface="Caladea"/>
                <a:cs typeface="Caladea"/>
              </a:defRPr>
            </a:lvl1pPr>
          </a:lstStyle>
          <a:p/>
        </p:txBody>
      </p:sp>
      <p:sp>
        <p:nvSpPr>
          <p:cNvPr id="1048587" name="Holder 3"/>
          <p:cNvSpPr>
            <a:spLocks noGrp="1"/>
          </p:cNvSpPr>
          <p:nvPr>
            <p:ph type="body" idx="1"/>
          </p:nvPr>
        </p:nvSpPr>
        <p:spPr/>
        <p:txBody>
          <a:bodyPr bIns="0" lIns="0" rIns="0" tIns="0"/>
          <a:lstStyle>
            <a:lvl1pPr>
              <a:defRPr b="0" sz="2200" i="0">
                <a:solidFill>
                  <a:srgbClr val="2E2B1F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1048588" name="Holder 4"/>
          <p:cNvSpPr>
            <a:spLocks noGrp="1"/>
          </p:cNvSpPr>
          <p:nvPr>
            <p:ph type="ftr" sz="quarter" idx="5"/>
          </p:nvPr>
        </p:nvSpPr>
        <p:spPr/>
        <p:txBody>
          <a:bodyPr bIns="0" lIns="0" rIns="0" t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589" name="Holder 5"/>
          <p:cNvSpPr>
            <a:spLocks noGrp="1"/>
          </p:cNvSpPr>
          <p:nvPr>
            <p:ph type="dt" sz="half" idx="6"/>
          </p:nvPr>
        </p:nvSpPr>
        <p:spPr/>
        <p:txBody>
          <a:bodyPr bIns="0" lIns="0" rIns="0" t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1048590" name="Holder 6"/>
          <p:cNvSpPr>
            <a:spLocks noGrp="1"/>
          </p:cNvSpPr>
          <p:nvPr>
            <p:ph type="sldNum" sz="quarter" idx="7"/>
          </p:nvPr>
        </p:nvSpPr>
        <p:spPr/>
        <p:txBody>
          <a:bodyPr bIns="0" lIns="0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9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6" name="Holder 2"/>
          <p:cNvSpPr>
            <a:spLocks noGrp="1"/>
          </p:cNvSpPr>
          <p:nvPr>
            <p:ph type="title"/>
          </p:nvPr>
        </p:nvSpPr>
        <p:spPr/>
        <p:txBody>
          <a:bodyPr bIns="0" lIns="0" rIns="0" tIns="0"/>
          <a:lstStyle>
            <a:lvl1pPr>
              <a:defRPr b="0" sz="3600" i="0">
                <a:solidFill>
                  <a:srgbClr val="675E46"/>
                </a:solidFill>
                <a:latin typeface="Caladea"/>
                <a:cs typeface="Caladea"/>
              </a:defRPr>
            </a:lvl1pPr>
          </a:lstStyle>
          <a:p/>
        </p:txBody>
      </p:sp>
      <p:sp>
        <p:nvSpPr>
          <p:cNvPr id="1048747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/>
        </p:spPr>
        <p:txBody>
          <a:bodyPr bIns="0" lIns="0" rIns="0" tIns="0" wrap="square">
            <a:spAutoFit/>
          </a:bodyPr>
          <a:p/>
        </p:txBody>
      </p:sp>
      <p:sp>
        <p:nvSpPr>
          <p:cNvPr id="1048748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/>
        </p:spPr>
        <p:txBody>
          <a:bodyPr bIns="0" lIns="0" rIns="0" tIns="0" wrap="square">
            <a:spAutoFit/>
          </a:bodyPr>
          <a:p/>
        </p:txBody>
      </p:sp>
      <p:sp>
        <p:nvSpPr>
          <p:cNvPr id="1048749" name="Holder 5"/>
          <p:cNvSpPr>
            <a:spLocks noGrp="1"/>
          </p:cNvSpPr>
          <p:nvPr>
            <p:ph type="ftr" sz="quarter" idx="5"/>
          </p:nvPr>
        </p:nvSpPr>
        <p:spPr/>
        <p:txBody>
          <a:bodyPr bIns="0" lIns="0" rIns="0" t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750" name="Holder 6"/>
          <p:cNvSpPr>
            <a:spLocks noGrp="1"/>
          </p:cNvSpPr>
          <p:nvPr>
            <p:ph type="dt" sz="half" idx="6"/>
          </p:nvPr>
        </p:nvSpPr>
        <p:spPr/>
        <p:txBody>
          <a:bodyPr bIns="0" lIns="0" rIns="0" t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1048751" name="Holder 7"/>
          <p:cNvSpPr>
            <a:spLocks noGrp="1"/>
          </p:cNvSpPr>
          <p:nvPr>
            <p:ph type="sldNum" sz="quarter" idx="7"/>
          </p:nvPr>
        </p:nvSpPr>
        <p:spPr/>
        <p:txBody>
          <a:bodyPr bIns="0" lIns="0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2" name="Holder 2"/>
          <p:cNvSpPr>
            <a:spLocks noGrp="1"/>
          </p:cNvSpPr>
          <p:nvPr>
            <p:ph type="title"/>
          </p:nvPr>
        </p:nvSpPr>
        <p:spPr/>
        <p:txBody>
          <a:bodyPr bIns="0" lIns="0" rIns="0" tIns="0"/>
          <a:lstStyle>
            <a:lvl1pPr>
              <a:defRPr b="0" sz="3600" i="0">
                <a:solidFill>
                  <a:srgbClr val="675E46"/>
                </a:solidFill>
                <a:latin typeface="Caladea"/>
                <a:cs typeface="Caladea"/>
              </a:defRPr>
            </a:lvl1pPr>
          </a:lstStyle>
          <a:p/>
        </p:txBody>
      </p:sp>
      <p:sp>
        <p:nvSpPr>
          <p:cNvPr id="1048743" name="Holder 3"/>
          <p:cNvSpPr>
            <a:spLocks noGrp="1"/>
          </p:cNvSpPr>
          <p:nvPr>
            <p:ph type="ftr" sz="quarter" idx="5"/>
          </p:nvPr>
        </p:nvSpPr>
        <p:spPr/>
        <p:txBody>
          <a:bodyPr bIns="0" lIns="0" rIns="0" t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744" name="Holder 4"/>
          <p:cNvSpPr>
            <a:spLocks noGrp="1"/>
          </p:cNvSpPr>
          <p:nvPr>
            <p:ph type="dt" sz="half" idx="6"/>
          </p:nvPr>
        </p:nvSpPr>
        <p:spPr/>
        <p:txBody>
          <a:bodyPr bIns="0" lIns="0" rIns="0" t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1048745" name="Holder 5"/>
          <p:cNvSpPr>
            <a:spLocks noGrp="1"/>
          </p:cNvSpPr>
          <p:nvPr>
            <p:ph type="sldNum" sz="quarter" idx="7"/>
          </p:nvPr>
        </p:nvSpPr>
        <p:spPr/>
        <p:txBody>
          <a:bodyPr bIns="0" lIns="0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">
  <p:cSld name="Blank">
    <p:bg>
      <p:bgPr>
        <a:solidFill>
          <a:schemeClr val="bg1"/>
        </a:solidFill>
      </p:bgPr>
    </p:bg>
    <p:spTree>
      <p:nvGrpSpPr>
        <p:cNvPr id="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9" name="bg object 16"/>
          <p:cNvSpPr/>
          <p:nvPr/>
        </p:nvSpPr>
        <p:spPr>
          <a:xfrm>
            <a:off x="2" y="0"/>
            <a:ext cx="6857997" cy="9144000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730" name="bg object 17"/>
          <p:cNvSpPr/>
          <p:nvPr/>
        </p:nvSpPr>
        <p:spPr>
          <a:xfrm>
            <a:off x="0" y="8458200"/>
            <a:ext cx="685800" cy="685800"/>
          </a:xfrm>
          <a:custGeom>
            <a:avLst/>
            <a:ahLst/>
            <a:rect l="l" t="t" r="r" b="b"/>
            <a:pathLst>
              <a:path w="685800" h="685800">
                <a:moveTo>
                  <a:pt x="0" y="685800"/>
                </a:moveTo>
                <a:lnTo>
                  <a:pt x="685799" y="685800"/>
                </a:lnTo>
                <a:lnTo>
                  <a:pt x="685799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675E46"/>
          </a:solidFill>
        </p:spPr>
        <p:txBody>
          <a:bodyPr bIns="0" lIns="0" rIns="0" rtlCol="0" tIns="0" wrap="square"/>
          <a:p/>
        </p:txBody>
      </p:sp>
      <p:sp>
        <p:nvSpPr>
          <p:cNvPr id="1048731" name="bg object 18"/>
          <p:cNvSpPr/>
          <p:nvPr/>
        </p:nvSpPr>
        <p:spPr>
          <a:xfrm>
            <a:off x="685799" y="8458200"/>
            <a:ext cx="685800" cy="685800"/>
          </a:xfrm>
          <a:custGeom>
            <a:avLst/>
            <a:ahLst/>
            <a:rect l="l" t="t" r="r" b="b"/>
            <a:pathLst>
              <a:path w="685800" h="685800">
                <a:moveTo>
                  <a:pt x="685800" y="685800"/>
                </a:moveTo>
                <a:lnTo>
                  <a:pt x="685800" y="0"/>
                </a:ln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A9A47B"/>
          </a:solidFill>
        </p:spPr>
        <p:txBody>
          <a:bodyPr bIns="0" lIns="0" rIns="0" rtlCol="0" tIns="0" wrap="square"/>
          <a:p/>
        </p:txBody>
      </p:sp>
      <p:sp>
        <p:nvSpPr>
          <p:cNvPr id="1048732" name="bg object 19"/>
          <p:cNvSpPr/>
          <p:nvPr/>
        </p:nvSpPr>
        <p:spPr>
          <a:xfrm>
            <a:off x="812799" y="8531225"/>
            <a:ext cx="396875" cy="549275"/>
          </a:xfrm>
          <a:custGeom>
            <a:avLst/>
            <a:ahLst/>
            <a:rect l="l" t="t" r="r" b="b"/>
            <a:pathLst>
              <a:path w="396875" h="549275">
                <a:moveTo>
                  <a:pt x="0" y="71247"/>
                </a:moveTo>
                <a:lnTo>
                  <a:pt x="5597" y="43505"/>
                </a:lnTo>
                <a:lnTo>
                  <a:pt x="20862" y="20859"/>
                </a:lnTo>
                <a:lnTo>
                  <a:pt x="43505" y="5595"/>
                </a:lnTo>
                <a:lnTo>
                  <a:pt x="71234" y="0"/>
                </a:lnTo>
                <a:lnTo>
                  <a:pt x="325640" y="0"/>
                </a:lnTo>
                <a:lnTo>
                  <a:pt x="353369" y="5595"/>
                </a:lnTo>
                <a:lnTo>
                  <a:pt x="376012" y="20859"/>
                </a:lnTo>
                <a:lnTo>
                  <a:pt x="391277" y="43505"/>
                </a:lnTo>
                <a:lnTo>
                  <a:pt x="396875" y="71247"/>
                </a:lnTo>
              </a:path>
              <a:path w="396875" h="549275">
                <a:moveTo>
                  <a:pt x="396875" y="478027"/>
                </a:moveTo>
                <a:lnTo>
                  <a:pt x="391277" y="505769"/>
                </a:lnTo>
                <a:lnTo>
                  <a:pt x="376012" y="528415"/>
                </a:lnTo>
                <a:lnTo>
                  <a:pt x="353369" y="543679"/>
                </a:lnTo>
                <a:lnTo>
                  <a:pt x="325640" y="549275"/>
                </a:lnTo>
                <a:lnTo>
                  <a:pt x="71234" y="549275"/>
                </a:lnTo>
                <a:lnTo>
                  <a:pt x="43505" y="543679"/>
                </a:lnTo>
                <a:lnTo>
                  <a:pt x="20862" y="528415"/>
                </a:lnTo>
                <a:lnTo>
                  <a:pt x="5597" y="505769"/>
                </a:lnTo>
                <a:lnTo>
                  <a:pt x="0" y="478027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bIns="0" lIns="0" rIns="0" rtlCol="0" tIns="0" wrap="square"/>
          <a:p/>
        </p:txBody>
      </p:sp>
      <p:sp>
        <p:nvSpPr>
          <p:cNvPr id="1048733" name="Holder 2"/>
          <p:cNvSpPr>
            <a:spLocks noGrp="1"/>
          </p:cNvSpPr>
          <p:nvPr>
            <p:ph type="ftr" sz="quarter" idx="5"/>
          </p:nvPr>
        </p:nvSpPr>
        <p:spPr/>
        <p:txBody>
          <a:bodyPr bIns="0" lIns="0" rIns="0" t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734" name="Holder 3"/>
          <p:cNvSpPr>
            <a:spLocks noGrp="1"/>
          </p:cNvSpPr>
          <p:nvPr>
            <p:ph type="dt" sz="half" idx="6"/>
          </p:nvPr>
        </p:nvSpPr>
        <p:spPr/>
        <p:txBody>
          <a:bodyPr bIns="0" lIns="0" rIns="0" t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1048735" name="Holder 4"/>
          <p:cNvSpPr>
            <a:spLocks noGrp="1"/>
          </p:cNvSpPr>
          <p:nvPr>
            <p:ph type="sldNum" sz="quarter" idx="7"/>
          </p:nvPr>
        </p:nvSpPr>
        <p:spPr/>
        <p:txBody>
          <a:bodyPr bIns="0" lIns="0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bg object 16"/>
          <p:cNvSpPr/>
          <p:nvPr/>
        </p:nvSpPr>
        <p:spPr>
          <a:xfrm>
            <a:off x="0" y="0"/>
            <a:ext cx="9144000" cy="6857997"/>
          </a:xfrm>
          <a:prstGeom prst="rect"/>
          <a:blipFill>
            <a:blip xmlns:r="http://schemas.openxmlformats.org/officeDocument/2006/relationships" r:embed="rId6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577" name="bg object 17"/>
          <p:cNvSpPr/>
          <p:nvPr/>
        </p:nvSpPr>
        <p:spPr>
          <a:xfrm>
            <a:off x="8458200" y="0"/>
            <a:ext cx="685800" cy="6858000"/>
          </a:xfrm>
          <a:custGeom>
            <a:avLst/>
            <a:ahLst/>
            <a:rect l="l" t="t" r="r" b="b"/>
            <a:pathLst>
              <a:path w="685800" h="6858000">
                <a:moveTo>
                  <a:pt x="685800" y="6172200"/>
                </a:moveTo>
                <a:lnTo>
                  <a:pt x="0" y="6172200"/>
                </a:lnTo>
                <a:lnTo>
                  <a:pt x="0" y="6858000"/>
                </a:lnTo>
                <a:lnTo>
                  <a:pt x="685800" y="6858000"/>
                </a:lnTo>
                <a:lnTo>
                  <a:pt x="685800" y="6172200"/>
                </a:lnTo>
                <a:close/>
              </a:path>
              <a:path w="685800" h="6858000">
                <a:moveTo>
                  <a:pt x="685800" y="0"/>
                </a:moveTo>
                <a:lnTo>
                  <a:pt x="0" y="0"/>
                </a:lnTo>
                <a:lnTo>
                  <a:pt x="0" y="5486400"/>
                </a:lnTo>
                <a:lnTo>
                  <a:pt x="685800" y="5486400"/>
                </a:lnTo>
                <a:lnTo>
                  <a:pt x="685800" y="0"/>
                </a:lnTo>
                <a:close/>
              </a:path>
            </a:pathLst>
          </a:custGeom>
          <a:solidFill>
            <a:srgbClr val="675E46"/>
          </a:solidFill>
        </p:spPr>
        <p:txBody>
          <a:bodyPr bIns="0" lIns="0" rIns="0" rtlCol="0" tIns="0" wrap="square"/>
          <a:p/>
        </p:txBody>
      </p:sp>
      <p:sp>
        <p:nvSpPr>
          <p:cNvPr id="1048578" name="bg object 18"/>
          <p:cNvSpPr/>
          <p:nvPr/>
        </p:nvSpPr>
        <p:spPr>
          <a:xfrm>
            <a:off x="8458200" y="5486399"/>
            <a:ext cx="685800" cy="685800"/>
          </a:xfrm>
          <a:custGeom>
            <a:avLst/>
            <a:ah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lnTo>
                  <a:pt x="685800" y="0"/>
                </a:lnTo>
                <a:close/>
              </a:path>
            </a:pathLst>
          </a:custGeom>
          <a:solidFill>
            <a:srgbClr val="A9A47B"/>
          </a:solidFill>
        </p:spPr>
        <p:txBody>
          <a:bodyPr bIns="0" lIns="0" rIns="0" rtlCol="0" tIns="0" wrap="square"/>
          <a:p/>
        </p:txBody>
      </p:sp>
      <p:sp>
        <p:nvSpPr>
          <p:cNvPr id="1048579" name="bg object 19"/>
          <p:cNvSpPr/>
          <p:nvPr/>
        </p:nvSpPr>
        <p:spPr>
          <a:xfrm>
            <a:off x="8531225" y="5648325"/>
            <a:ext cx="71755" cy="396875"/>
          </a:xfrm>
          <a:custGeom>
            <a:avLst/>
            <a:ahLst/>
            <a:rect l="l" t="t" r="r" b="b"/>
            <a:pathLst>
              <a:path w="71754" h="396875">
                <a:moveTo>
                  <a:pt x="71247" y="396875"/>
                </a:moveTo>
                <a:lnTo>
                  <a:pt x="43505" y="391277"/>
                </a:lnTo>
                <a:lnTo>
                  <a:pt x="20859" y="376012"/>
                </a:lnTo>
                <a:lnTo>
                  <a:pt x="5595" y="353369"/>
                </a:lnTo>
                <a:lnTo>
                  <a:pt x="0" y="325640"/>
                </a:lnTo>
                <a:lnTo>
                  <a:pt x="0" y="71234"/>
                </a:lnTo>
                <a:lnTo>
                  <a:pt x="5595" y="43505"/>
                </a:lnTo>
                <a:lnTo>
                  <a:pt x="20859" y="20862"/>
                </a:lnTo>
                <a:lnTo>
                  <a:pt x="43505" y="5597"/>
                </a:lnTo>
                <a:lnTo>
                  <a:pt x="71247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bIns="0" lIns="0" rIns="0" rtlCol="0" tIns="0" wrap="square"/>
          <a:p/>
        </p:txBody>
      </p:sp>
      <p:sp>
        <p:nvSpPr>
          <p:cNvPr id="1048580" name="bg object 20"/>
          <p:cNvSpPr/>
          <p:nvPr/>
        </p:nvSpPr>
        <p:spPr>
          <a:xfrm>
            <a:off x="9009253" y="5648325"/>
            <a:ext cx="71755" cy="396875"/>
          </a:xfrm>
          <a:custGeom>
            <a:avLst/>
            <a:ahLst/>
            <a:rect l="l" t="t" r="r" b="b"/>
            <a:pathLst>
              <a:path w="71754" h="396875">
                <a:moveTo>
                  <a:pt x="0" y="0"/>
                </a:moveTo>
                <a:lnTo>
                  <a:pt x="27741" y="5597"/>
                </a:lnTo>
                <a:lnTo>
                  <a:pt x="50387" y="20862"/>
                </a:lnTo>
                <a:lnTo>
                  <a:pt x="65651" y="43505"/>
                </a:lnTo>
                <a:lnTo>
                  <a:pt x="71247" y="71234"/>
                </a:lnTo>
                <a:lnTo>
                  <a:pt x="71247" y="325640"/>
                </a:lnTo>
                <a:lnTo>
                  <a:pt x="65651" y="353369"/>
                </a:lnTo>
                <a:lnTo>
                  <a:pt x="50387" y="376012"/>
                </a:lnTo>
                <a:lnTo>
                  <a:pt x="27741" y="391277"/>
                </a:lnTo>
                <a:lnTo>
                  <a:pt x="0" y="396875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bIns="0" lIns="0" rIns="0" rtlCol="0" tIns="0" wrap="square"/>
          <a:p/>
        </p:txBody>
      </p:sp>
      <p:sp>
        <p:nvSpPr>
          <p:cNvPr id="1048581" name="Holder 2"/>
          <p:cNvSpPr>
            <a:spLocks noGrp="1"/>
          </p:cNvSpPr>
          <p:nvPr>
            <p:ph type="title"/>
          </p:nvPr>
        </p:nvSpPr>
        <p:spPr>
          <a:xfrm>
            <a:off x="801116" y="5508447"/>
            <a:ext cx="7541767" cy="1123315"/>
          </a:xfrm>
          <a:prstGeom prst="rect"/>
        </p:spPr>
        <p:txBody>
          <a:bodyPr bIns="0" lIns="0" rIns="0" tIns="0" wrap="square">
            <a:spAutoFit/>
          </a:bodyPr>
          <a:lstStyle>
            <a:lvl1pPr>
              <a:defRPr b="0" sz="3600" i="0">
                <a:solidFill>
                  <a:srgbClr val="675E46"/>
                </a:solidFill>
                <a:latin typeface="Caladea"/>
                <a:cs typeface="Caladea"/>
              </a:defRPr>
            </a:lvl1pPr>
          </a:lstStyle>
          <a:p/>
        </p:txBody>
      </p:sp>
      <p:sp>
        <p:nvSpPr>
          <p:cNvPr id="1048582" name="Holder 3"/>
          <p:cNvSpPr>
            <a:spLocks noGrp="1"/>
          </p:cNvSpPr>
          <p:nvPr>
            <p:ph type="body" idx="1"/>
          </p:nvPr>
        </p:nvSpPr>
        <p:spPr>
          <a:xfrm>
            <a:off x="650240" y="1548824"/>
            <a:ext cx="8296275" cy="4443730"/>
          </a:xfrm>
          <a:prstGeom prst="rect"/>
        </p:spPr>
        <p:txBody>
          <a:bodyPr bIns="0" lIns="0" rIns="0" tIns="0" wrap="square">
            <a:spAutoFit/>
          </a:bodyPr>
          <a:lstStyle>
            <a:lvl1pPr>
              <a:defRPr b="0" sz="2200" i="0">
                <a:solidFill>
                  <a:srgbClr val="2E2B1F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1048583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/>
        </p:spPr>
        <p:txBody>
          <a:bodyPr bIns="0" lIns="0" rIns="0" tIns="0" wrap="square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584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/>
        </p:spPr>
        <p:txBody>
          <a:bodyPr bIns="0" lIns="0" rIns="0" tIns="0" wrap="square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1048585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/>
        </p:spPr>
        <p:txBody>
          <a:bodyPr bIns="0" lIns="0" rIns="0" tIns="0" wrap="square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hyperlink" Target="http://www.lhsc.on.ca/Health_Professionals/Wound_Care/glossary.ht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jpeg"/><Relationship Id="rId3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3.jpeg"/><Relationship Id="rId3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image" Target="../media/image18.jpeg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image" Target="../media/image19.jpeg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image" Target="../media/image20.jpeg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1.jpeg"/><Relationship Id="rId3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image" Target="../media/image22.jpeg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image" Target="../media/image23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4.jpeg"/><Relationship Id="rId3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5.jpeg"/><Relationship Id="rId3" Type="http://schemas.openxmlformats.org/officeDocument/2006/relationships/slideLayout" Target="../slideLayouts/slideLayout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image" Target="../media/image26.jpeg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7.jpeg"/><Relationship Id="rId3" Type="http://schemas.openxmlformats.org/officeDocument/2006/relationships/slideLayout" Target="../slideLayouts/slideLayout2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8.jpeg"/><Relationship Id="rId3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.xml"/></Relationships>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image" Target="../media/image29.jpeg"/><Relationship Id="rId2" Type="http://schemas.openxmlformats.org/officeDocument/2006/relationships/slideLayout" Target="../slideLayouts/slideLayout2.xml"/></Relationships>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0.jpeg"/><Relationship Id="rId3" Type="http://schemas.openxmlformats.org/officeDocument/2006/relationships/slideLayout" Target="../slideLayouts/slideLayout5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48624" name="object 3"/>
            <p:cNvSpPr/>
            <p:nvPr/>
          </p:nvSpPr>
          <p:spPr>
            <a:xfrm>
              <a:off x="0" y="0"/>
              <a:ext cx="9144000" cy="6857997"/>
            </a:xfrm>
            <a:prstGeom prst="rect"/>
            <a:blipFill>
              <a:blip xmlns:r="http://schemas.openxmlformats.org/officeDocument/2006/relationships" r:embed="rId1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625" name="object 4"/>
            <p:cNvSpPr/>
            <p:nvPr/>
          </p:nvSpPr>
          <p:spPr>
            <a:xfrm>
              <a:off x="8458200" y="0"/>
              <a:ext cx="685800" cy="6858000"/>
            </a:xfrm>
            <a:custGeom>
              <a:avLst/>
              <a:ahLst/>
              <a:rect l="l" t="t" r="r" b="b"/>
              <a:pathLst>
                <a:path w="685800" h="6858000">
                  <a:moveTo>
                    <a:pt x="685800" y="6172200"/>
                  </a:moveTo>
                  <a:lnTo>
                    <a:pt x="0" y="6172200"/>
                  </a:lnTo>
                  <a:lnTo>
                    <a:pt x="0" y="6858000"/>
                  </a:lnTo>
                  <a:lnTo>
                    <a:pt x="685800" y="6858000"/>
                  </a:lnTo>
                  <a:lnTo>
                    <a:pt x="685800" y="6172200"/>
                  </a:lnTo>
                  <a:close/>
                </a:path>
                <a:path w="685800" h="6858000">
                  <a:moveTo>
                    <a:pt x="685800" y="0"/>
                  </a:moveTo>
                  <a:lnTo>
                    <a:pt x="0" y="0"/>
                  </a:lnTo>
                  <a:lnTo>
                    <a:pt x="0" y="5486400"/>
                  </a:lnTo>
                  <a:lnTo>
                    <a:pt x="685800" y="54864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675E46"/>
            </a:solidFill>
          </p:spPr>
          <p:txBody>
            <a:bodyPr bIns="0" lIns="0" rIns="0" rtlCol="0" tIns="0" wrap="square"/>
            <a:p/>
          </p:txBody>
        </p:sp>
        <p:sp>
          <p:nvSpPr>
            <p:cNvPr id="1048626" name="object 5"/>
            <p:cNvSpPr/>
            <p:nvPr/>
          </p:nvSpPr>
          <p:spPr>
            <a:xfrm>
              <a:off x="8458200" y="5486399"/>
              <a:ext cx="685800" cy="685800"/>
            </a:xfrm>
            <a:custGeom>
              <a:avLst/>
              <a:ahLst/>
              <a:rect l="l" t="t" r="r" b="b"/>
              <a:pathLst>
                <a:path w="685800" h="685800">
                  <a:moveTo>
                    <a:pt x="685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85800" y="6858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bIns="0" lIns="0" rIns="0" rtlCol="0" tIns="0" wrap="square"/>
            <a:p/>
          </p:txBody>
        </p:sp>
      </p:grpSp>
      <p:sp>
        <p:nvSpPr>
          <p:cNvPr id="1048628" name="object 9"/>
          <p:cNvSpPr txBox="1">
            <a:spLocks noGrp="1"/>
          </p:cNvSpPr>
          <p:nvPr>
            <p:ph type="title"/>
          </p:nvPr>
        </p:nvSpPr>
        <p:spPr>
          <a:xfrm>
            <a:off x="1374394" y="575818"/>
            <a:ext cx="5280660" cy="2642235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5900" spc="-105"/>
              <a:t>Anatomy </a:t>
            </a:r>
            <a:r>
              <a:rPr dirty="0" sz="5900" spc="-65"/>
              <a:t>and  </a:t>
            </a:r>
            <a:r>
              <a:rPr dirty="0" sz="5900" spc="-110"/>
              <a:t>Physiology </a:t>
            </a:r>
            <a:r>
              <a:rPr dirty="0" sz="5900" spc="-50"/>
              <a:t>of</a:t>
            </a:r>
            <a:r>
              <a:rPr dirty="0" sz="5900" spc="-380"/>
              <a:t> </a:t>
            </a:r>
            <a:r>
              <a:rPr dirty="0" sz="5900" spc="-70"/>
              <a:t>the  Skin</a:t>
            </a:r>
            <a:endParaRPr sz="590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object 5"/>
          <p:cNvSpPr/>
          <p:nvPr/>
        </p:nvSpPr>
        <p:spPr>
          <a:xfrm>
            <a:off x="3733800" y="3810000"/>
            <a:ext cx="5410200" cy="5334000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633" name="object 6"/>
          <p:cNvSpPr txBox="1"/>
          <p:nvPr/>
        </p:nvSpPr>
        <p:spPr>
          <a:xfrm>
            <a:off x="650240" y="1562989"/>
            <a:ext cx="5450840" cy="4262064"/>
          </a:xfrm>
          <a:prstGeom prst="rect"/>
        </p:spPr>
        <p:txBody>
          <a:bodyPr bIns="0" lIns="0" rIns="0" rtlCol="0" tIns="67945" vert="horz" wrap="square">
            <a:spAutoFit/>
          </a:bodyPr>
          <a:p>
            <a:pPr indent="-229235" marL="241300">
              <a:lnSpc>
                <a:spcPct val="100000"/>
              </a:lnSpc>
              <a:spcBef>
                <a:spcPts val="535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Immediately below </a:t>
            </a:r>
            <a:r>
              <a:rPr dirty="0" sz="180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epidermis (nourishes</a:t>
            </a:r>
            <a:r>
              <a:rPr dirty="0" sz="1800" spc="1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epidermis)</a:t>
            </a:r>
            <a:endParaRPr dirty="0" sz="18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34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1800" spc="-10">
                <a:solidFill>
                  <a:srgbClr val="2E2B1F"/>
                </a:solidFill>
                <a:latin typeface="Carlito"/>
                <a:cs typeface="Carlito"/>
              </a:rPr>
              <a:t>Fibroblasts, </a:t>
            </a: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macrophages, mast</a:t>
            </a:r>
            <a:r>
              <a:rPr dirty="0" sz="180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cells</a:t>
            </a:r>
            <a:endParaRPr dirty="0" sz="180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</a:pPr>
            <a:endParaRPr dirty="0" sz="245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1800" spc="-10">
                <a:solidFill>
                  <a:srgbClr val="2E2B1F"/>
                </a:solidFill>
                <a:latin typeface="Carlito"/>
                <a:cs typeface="Carlito"/>
              </a:rPr>
              <a:t>Largest </a:t>
            </a: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portion of </a:t>
            </a:r>
            <a:r>
              <a:rPr dirty="0" sz="1800">
                <a:solidFill>
                  <a:srgbClr val="2E2B1F"/>
                </a:solidFill>
                <a:latin typeface="Carlito"/>
                <a:cs typeface="Carlito"/>
              </a:rPr>
              <a:t>the</a:t>
            </a:r>
            <a:r>
              <a:rPr dirty="0" sz="1800" spc="4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dirty="0"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buClr>
                <a:srgbClr val="A9A47B"/>
              </a:buClr>
              <a:buFont typeface="Arial"/>
              <a:buChar char="•"/>
            </a:pPr>
            <a:endParaRPr dirty="0" sz="295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spcBef>
                <a:spcPts val="5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Composed of </a:t>
            </a:r>
            <a:r>
              <a:rPr dirty="0" sz="1800" spc="-10">
                <a:solidFill>
                  <a:srgbClr val="2E2B1F"/>
                </a:solidFill>
                <a:latin typeface="Carlito"/>
                <a:cs typeface="Carlito"/>
              </a:rPr>
              <a:t>two</a:t>
            </a:r>
            <a:r>
              <a:rPr dirty="0" sz="1800" spc="1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1800" spc="-20">
                <a:solidFill>
                  <a:srgbClr val="2E2B1F"/>
                </a:solidFill>
                <a:latin typeface="Carlito"/>
                <a:cs typeface="Carlito"/>
              </a:rPr>
              <a:t>layers:</a:t>
            </a:r>
            <a:endParaRPr dirty="0" sz="18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0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1600" spc="-10">
                <a:solidFill>
                  <a:srgbClr val="2E2B1F"/>
                </a:solidFill>
                <a:latin typeface="Carlito"/>
                <a:cs typeface="Carlito"/>
              </a:rPr>
              <a:t>Papillary</a:t>
            </a:r>
            <a:r>
              <a:rPr dirty="0" sz="1600" spc="-2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1600" spc="-5">
                <a:solidFill>
                  <a:srgbClr val="2E2B1F"/>
                </a:solidFill>
                <a:latin typeface="Carlito"/>
                <a:cs typeface="Carlito"/>
              </a:rPr>
              <a:t>(superficial):</a:t>
            </a:r>
            <a:endParaRPr dirty="0" sz="1600">
              <a:latin typeface="Carlito"/>
              <a:cs typeface="Carlito"/>
            </a:endParaRPr>
          </a:p>
          <a:p>
            <a:pPr indent="-229235" lvl="2" marL="904240">
              <a:lnSpc>
                <a:spcPct val="100000"/>
              </a:lnSpc>
              <a:spcBef>
                <a:spcPts val="345"/>
              </a:spcBef>
              <a:buClr>
                <a:srgbClr val="D2CA6C"/>
              </a:buClr>
              <a:buFont typeface="Arial"/>
              <a:buChar char="•"/>
              <a:tabLst>
                <a:tab algn="l" pos="904240"/>
                <a:tab algn="l" pos="904875"/>
              </a:tabLst>
            </a:pPr>
            <a:r>
              <a:rPr dirty="0" sz="1400" spc="-5" smtClean="0">
                <a:solidFill>
                  <a:srgbClr val="2E2B1F"/>
                </a:solidFill>
                <a:latin typeface="Carlito"/>
                <a:cs typeface="Carlito"/>
              </a:rPr>
              <a:t>ECM</a:t>
            </a:r>
            <a:r>
              <a:rPr dirty="0" sz="1400" lang="en-US" spc="-5" smtClean="0">
                <a:solidFill>
                  <a:srgbClr val="2E2B1F"/>
                </a:solidFill>
                <a:latin typeface="Carlito"/>
                <a:cs typeface="Carlito"/>
              </a:rPr>
              <a:t> (</a:t>
            </a:r>
            <a:r>
              <a:rPr dirty="0" sz="1400" lang="en-US"/>
              <a:t>Extracellular </a:t>
            </a:r>
            <a:r>
              <a:rPr dirty="0" sz="1400" lang="en-US" smtClean="0"/>
              <a:t>matrix)</a:t>
            </a:r>
            <a:endParaRPr dirty="0" sz="1400">
              <a:latin typeface="Carlito"/>
              <a:cs typeface="Carlito"/>
            </a:endParaRPr>
          </a:p>
          <a:p>
            <a:pPr indent="-229235" lvl="2" marL="904240">
              <a:lnSpc>
                <a:spcPct val="100000"/>
              </a:lnSpc>
              <a:spcBef>
                <a:spcPts val="335"/>
              </a:spcBef>
              <a:buClr>
                <a:srgbClr val="D2CA6C"/>
              </a:buClr>
              <a:buFont typeface="Arial"/>
              <a:buChar char="•"/>
              <a:tabLst>
                <a:tab algn="l" pos="904240"/>
                <a:tab algn="l" pos="904875"/>
              </a:tabLst>
            </a:pPr>
            <a:r>
              <a:rPr dirty="0" sz="1400">
                <a:solidFill>
                  <a:srgbClr val="2E2B1F"/>
                </a:solidFill>
                <a:latin typeface="Carlito"/>
                <a:cs typeface="Carlito"/>
              </a:rPr>
              <a:t>Blood </a:t>
            </a:r>
            <a:r>
              <a:rPr dirty="0" sz="1400" spc="-5">
                <a:solidFill>
                  <a:srgbClr val="2E2B1F"/>
                </a:solidFill>
                <a:latin typeface="Carlito"/>
                <a:cs typeface="Carlito"/>
              </a:rPr>
              <a:t>and lymph</a:t>
            </a:r>
            <a:r>
              <a:rPr dirty="0" sz="1400" spc="-2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1400" spc="-5">
                <a:solidFill>
                  <a:srgbClr val="2E2B1F"/>
                </a:solidFill>
                <a:latin typeface="Carlito"/>
                <a:cs typeface="Carlito"/>
              </a:rPr>
              <a:t>vessels</a:t>
            </a:r>
            <a:endParaRPr dirty="0" sz="1400">
              <a:latin typeface="Carlito"/>
              <a:cs typeface="Carlito"/>
            </a:endParaRPr>
          </a:p>
          <a:p>
            <a:pPr indent="-229235" lvl="2" marL="904240">
              <a:lnSpc>
                <a:spcPct val="100000"/>
              </a:lnSpc>
              <a:spcBef>
                <a:spcPts val="340"/>
              </a:spcBef>
              <a:buClr>
                <a:srgbClr val="D2CA6C"/>
              </a:buClr>
              <a:buFont typeface="Arial"/>
              <a:buChar char="•"/>
              <a:tabLst>
                <a:tab algn="l" pos="904240"/>
                <a:tab algn="l" pos="904875"/>
              </a:tabLst>
            </a:pPr>
            <a:r>
              <a:rPr dirty="0" sz="1400" spc="-5">
                <a:solidFill>
                  <a:srgbClr val="2E2B1F"/>
                </a:solidFill>
                <a:latin typeface="Carlito"/>
                <a:cs typeface="Carlito"/>
              </a:rPr>
              <a:t>Epithelial</a:t>
            </a:r>
            <a:r>
              <a:rPr dirty="0" sz="1400" spc="2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1400" spc="-5">
                <a:solidFill>
                  <a:srgbClr val="2E2B1F"/>
                </a:solidFill>
                <a:latin typeface="Carlito"/>
                <a:cs typeface="Carlito"/>
              </a:rPr>
              <a:t>cells</a:t>
            </a:r>
            <a:endParaRPr dirty="0" sz="1400">
              <a:latin typeface="Carlito"/>
              <a:cs typeface="Carlito"/>
            </a:endParaRPr>
          </a:p>
          <a:p>
            <a:pPr indent="-229235" lvl="2" marL="904240">
              <a:lnSpc>
                <a:spcPct val="100000"/>
              </a:lnSpc>
              <a:spcBef>
                <a:spcPts val="335"/>
              </a:spcBef>
              <a:buClr>
                <a:srgbClr val="D2CA6C"/>
              </a:buClr>
              <a:buFont typeface="Arial"/>
              <a:buChar char="•"/>
              <a:tabLst>
                <a:tab algn="l" pos="904240"/>
                <a:tab algn="l" pos="904875"/>
              </a:tabLst>
            </a:pPr>
            <a:r>
              <a:rPr dirty="0" sz="1400" spc="-5">
                <a:solidFill>
                  <a:srgbClr val="2E2B1F"/>
                </a:solidFill>
                <a:latin typeface="Carlito"/>
                <a:cs typeface="Carlito"/>
              </a:rPr>
              <a:t>Connective and nerve</a:t>
            </a:r>
            <a:r>
              <a:rPr dirty="0" sz="1400" spc="2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1400" spc="-5">
                <a:solidFill>
                  <a:srgbClr val="2E2B1F"/>
                </a:solidFill>
                <a:latin typeface="Carlito"/>
                <a:cs typeface="Carlito"/>
              </a:rPr>
              <a:t>tissue</a:t>
            </a:r>
            <a:endParaRPr dirty="0" sz="1400">
              <a:latin typeface="Carlito"/>
              <a:cs typeface="Carlito"/>
            </a:endParaRPr>
          </a:p>
          <a:p>
            <a:pPr indent="-229235" lvl="2" marL="904240">
              <a:lnSpc>
                <a:spcPct val="100000"/>
              </a:lnSpc>
              <a:spcBef>
                <a:spcPts val="340"/>
              </a:spcBef>
              <a:buClr>
                <a:srgbClr val="D2CA6C"/>
              </a:buClr>
              <a:buFont typeface="Arial"/>
              <a:buChar char="•"/>
              <a:tabLst>
                <a:tab algn="l" pos="904240"/>
                <a:tab algn="l" pos="904875"/>
              </a:tabLst>
            </a:pPr>
            <a:r>
              <a:rPr dirty="0" sz="1400" spc="-5">
                <a:solidFill>
                  <a:srgbClr val="2E2B1F"/>
                </a:solidFill>
                <a:latin typeface="Carlito"/>
                <a:cs typeface="Carlito"/>
              </a:rPr>
              <a:t>Muscle, </a:t>
            </a:r>
            <a:r>
              <a:rPr dirty="0" sz="1400" spc="-15">
                <a:solidFill>
                  <a:srgbClr val="2E2B1F"/>
                </a:solidFill>
                <a:latin typeface="Carlito"/>
                <a:cs typeface="Carlito"/>
              </a:rPr>
              <a:t>fat</a:t>
            </a:r>
            <a:endParaRPr dirty="0" sz="14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375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1600" spc="-10">
                <a:solidFill>
                  <a:srgbClr val="2E2B1F"/>
                </a:solidFill>
                <a:latin typeface="Carlito"/>
                <a:cs typeface="Carlito"/>
              </a:rPr>
              <a:t>Reticular</a:t>
            </a:r>
            <a:r>
              <a:rPr dirty="0" sz="1600" spc="-1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1600" spc="-5">
                <a:solidFill>
                  <a:srgbClr val="2E2B1F"/>
                </a:solidFill>
                <a:latin typeface="Carlito"/>
                <a:cs typeface="Carlito"/>
              </a:rPr>
              <a:t>(deep):</a:t>
            </a:r>
            <a:endParaRPr dirty="0" sz="1600">
              <a:latin typeface="Carlito"/>
              <a:cs typeface="Carlito"/>
            </a:endParaRPr>
          </a:p>
        </p:txBody>
      </p:sp>
      <p:sp>
        <p:nvSpPr>
          <p:cNvPr id="1048634" name="object 7"/>
          <p:cNvSpPr txBox="1"/>
          <p:nvPr/>
        </p:nvSpPr>
        <p:spPr>
          <a:xfrm>
            <a:off x="1371600" y="5791200"/>
            <a:ext cx="1525270" cy="794385"/>
          </a:xfrm>
          <a:prstGeom prst="rect"/>
        </p:spPr>
        <p:txBody>
          <a:bodyPr bIns="0" lIns="0" rIns="0" rtlCol="0" tIns="55244" vert="horz" wrap="square">
            <a:spAutoFit/>
          </a:bodyPr>
          <a:p>
            <a:pPr indent="-228600" marL="241300">
              <a:lnSpc>
                <a:spcPct val="100000"/>
              </a:lnSpc>
              <a:spcBef>
                <a:spcPts val="434"/>
              </a:spcBef>
              <a:buClr>
                <a:srgbClr val="D2CA6C"/>
              </a:buClr>
              <a:buFont typeface="Arial"/>
              <a:buChar char="•"/>
              <a:tabLst>
                <a:tab algn="l" pos="240665"/>
                <a:tab algn="l" pos="241300"/>
              </a:tabLst>
            </a:pPr>
            <a:r>
              <a:rPr dirty="0" sz="1400">
                <a:solidFill>
                  <a:srgbClr val="2E2B1F"/>
                </a:solidFill>
                <a:latin typeface="Carlito"/>
                <a:cs typeface="Carlito"/>
              </a:rPr>
              <a:t>Blood</a:t>
            </a:r>
            <a:r>
              <a:rPr dirty="0" sz="1400" spc="-3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1400" spc="-5">
                <a:solidFill>
                  <a:srgbClr val="2E2B1F"/>
                </a:solidFill>
                <a:latin typeface="Carlito"/>
                <a:cs typeface="Carlito"/>
              </a:rPr>
              <a:t>vessels</a:t>
            </a:r>
            <a:endParaRPr dirty="0" sz="1400">
              <a:latin typeface="Carlito"/>
              <a:cs typeface="Carlito"/>
            </a:endParaRPr>
          </a:p>
          <a:p>
            <a:pPr indent="-228600" marL="241300">
              <a:lnSpc>
                <a:spcPct val="100000"/>
              </a:lnSpc>
              <a:spcBef>
                <a:spcPts val="340"/>
              </a:spcBef>
              <a:buClr>
                <a:srgbClr val="D2CA6C"/>
              </a:buClr>
              <a:buFont typeface="Arial"/>
              <a:buChar char="•"/>
              <a:tabLst>
                <a:tab algn="l" pos="240665"/>
                <a:tab algn="l" pos="241300"/>
              </a:tabLst>
            </a:pPr>
            <a:r>
              <a:rPr dirty="0" sz="1400" spc="-5">
                <a:solidFill>
                  <a:srgbClr val="2E2B1F"/>
                </a:solidFill>
                <a:latin typeface="Carlito"/>
                <a:cs typeface="Carlito"/>
              </a:rPr>
              <a:t>Collagen</a:t>
            </a:r>
            <a:r>
              <a:rPr dirty="0" sz="1400" spc="-5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1400" spc="-10">
                <a:solidFill>
                  <a:srgbClr val="2E2B1F"/>
                </a:solidFill>
                <a:latin typeface="Carlito"/>
                <a:cs typeface="Carlito"/>
              </a:rPr>
              <a:t>fibers</a:t>
            </a:r>
            <a:endParaRPr dirty="0" sz="1400">
              <a:latin typeface="Carlito"/>
              <a:cs typeface="Carlito"/>
            </a:endParaRPr>
          </a:p>
          <a:p>
            <a:pPr indent="-228600" marL="241300">
              <a:lnSpc>
                <a:spcPct val="100000"/>
              </a:lnSpc>
              <a:spcBef>
                <a:spcPts val="335"/>
              </a:spcBef>
              <a:buClr>
                <a:srgbClr val="D2CA6C"/>
              </a:buClr>
              <a:buFont typeface="Arial"/>
              <a:buChar char="•"/>
              <a:tabLst>
                <a:tab algn="l" pos="240665"/>
                <a:tab algn="l" pos="241300"/>
              </a:tabLst>
            </a:pPr>
            <a:r>
              <a:rPr dirty="0" sz="1400" spc="-5">
                <a:solidFill>
                  <a:srgbClr val="2E2B1F"/>
                </a:solidFill>
                <a:latin typeface="Carlito"/>
                <a:cs typeface="Carlito"/>
              </a:rPr>
              <a:t>Connective</a:t>
            </a:r>
            <a:r>
              <a:rPr dirty="0" sz="1400" spc="-4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1400" spc="-5">
                <a:solidFill>
                  <a:srgbClr val="2E2B1F"/>
                </a:solidFill>
                <a:latin typeface="Carlito"/>
                <a:cs typeface="Carlito"/>
              </a:rPr>
              <a:t>tissue</a:t>
            </a:r>
            <a:endParaRPr dirty="0" sz="1400">
              <a:latin typeface="Carlito"/>
              <a:cs typeface="Carlito"/>
            </a:endParaRPr>
          </a:p>
        </p:txBody>
      </p:sp>
      <p:sp>
        <p:nvSpPr>
          <p:cNvPr id="1048635" name="object 9"/>
          <p:cNvSpPr txBox="1">
            <a:spLocks noGrp="1"/>
          </p:cNvSpPr>
          <p:nvPr>
            <p:ph type="title"/>
          </p:nvPr>
        </p:nvSpPr>
        <p:spPr>
          <a:xfrm>
            <a:off x="510540" y="467690"/>
            <a:ext cx="2030095" cy="726440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4600" spc="-90" smtClean="0"/>
              <a:t>Dermis</a:t>
            </a:r>
            <a:endParaRPr baseline="25500" dirty="0" sz="4575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6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7"/>
                                        <p:tgtEl>
                                          <p:spTgt spid="10486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42"/>
                                        <p:tgtEl>
                                          <p:spTgt spid="10486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47"/>
                                        <p:tgtEl>
                                          <p:spTgt spid="10486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52"/>
                                        <p:tgtEl>
                                          <p:spTgt spid="10486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>
                      <p:stCondLst>
                        <p:cond delay="indefinite"/>
                      </p:stCondLst>
                      <p:childTnLst>
                        <p:par>
                          <p:cTn fill="hold" id="5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57"/>
                                        <p:tgtEl>
                                          <p:spTgt spid="104863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>
                      <p:stCondLst>
                        <p:cond delay="indefinite"/>
                      </p:stCondLst>
                      <p:childTnLst>
                        <p:par>
                          <p:cTn fill="hold" id="5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62"/>
                                        <p:tgtEl>
                                          <p:spTgt spid="1048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>
                      <p:stCondLst>
                        <p:cond delay="indefinite"/>
                      </p:stCondLst>
                      <p:childTnLst>
                        <p:par>
                          <p:cTn fill="hold" id="6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67"/>
                                        <p:tgtEl>
                                          <p:spTgt spid="1048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8">
                      <p:stCondLst>
                        <p:cond delay="indefinite"/>
                      </p:stCondLst>
                      <p:childTnLst>
                        <p:par>
                          <p:cTn fill="hold" id="6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2"/>
                                        <p:tgtEl>
                                          <p:spTgt spid="10486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3" grpId="0" build="p"/>
      <p:bldP spid="104863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object 3"/>
          <p:cNvSpPr txBox="1">
            <a:spLocks noGrp="1"/>
          </p:cNvSpPr>
          <p:nvPr>
            <p:ph type="body" idx="1"/>
          </p:nvPr>
        </p:nvSpPr>
        <p:spPr>
          <a:xfrm>
            <a:off x="650241" y="1548824"/>
            <a:ext cx="7655560" cy="3897570"/>
          </a:xfrm>
          <a:prstGeom prst="rect"/>
        </p:spPr>
        <p:txBody>
          <a:bodyPr bIns="0" lIns="0" rIns="0" rtlCol="0" tIns="77537" vert="horz" wrap="square">
            <a:spAutoFit/>
          </a:bodyPr>
          <a:p>
            <a:pPr indent="-229235" marL="241300" marR="114427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algn="l" pos="241935"/>
              </a:tabLst>
            </a:pPr>
            <a:r>
              <a:rPr dirty="0" sz="2400">
                <a:latin typeface="Carlito"/>
                <a:cs typeface="Carlito"/>
              </a:rPr>
              <a:t>Made </a:t>
            </a:r>
            <a:r>
              <a:rPr dirty="0" sz="2400" spc="-5">
                <a:latin typeface="Carlito"/>
                <a:cs typeface="Carlito"/>
              </a:rPr>
              <a:t>up </a:t>
            </a:r>
            <a:r>
              <a:rPr dirty="0" sz="2400" spc="-10">
                <a:latin typeface="Carlito"/>
                <a:cs typeface="Carlito"/>
              </a:rPr>
              <a:t>of blood </a:t>
            </a:r>
            <a:r>
              <a:rPr dirty="0" sz="2400">
                <a:latin typeface="Carlito"/>
                <a:cs typeface="Carlito"/>
              </a:rPr>
              <a:t>and lymph </a:t>
            </a:r>
            <a:r>
              <a:rPr dirty="0" sz="2400" spc="-5">
                <a:latin typeface="Carlito"/>
                <a:cs typeface="Carlito"/>
              </a:rPr>
              <a:t>vessels, nerves, </a:t>
            </a:r>
            <a:r>
              <a:rPr dirty="0" sz="2400" spc="-15">
                <a:latin typeface="Carlito"/>
                <a:cs typeface="Carlito"/>
              </a:rPr>
              <a:t>sweat </a:t>
            </a:r>
            <a:r>
              <a:rPr dirty="0" sz="2400">
                <a:latin typeface="Carlito"/>
                <a:cs typeface="Carlito"/>
              </a:rPr>
              <a:t>and  </a:t>
            </a:r>
            <a:r>
              <a:rPr dirty="0" sz="2400" spc="-5">
                <a:latin typeface="Carlito"/>
                <a:cs typeface="Carlito"/>
              </a:rPr>
              <a:t>sebaceous glands </a:t>
            </a:r>
            <a:r>
              <a:rPr dirty="0" sz="2400">
                <a:latin typeface="Carlito"/>
                <a:cs typeface="Carlito"/>
              </a:rPr>
              <a:t>and </a:t>
            </a:r>
            <a:r>
              <a:rPr dirty="0" sz="2400" spc="-5">
                <a:latin typeface="Carlito"/>
                <a:cs typeface="Carlito"/>
              </a:rPr>
              <a:t>hair</a:t>
            </a:r>
            <a:r>
              <a:rPr dirty="0" sz="2400" spc="-15">
                <a:latin typeface="Carlito"/>
                <a:cs typeface="Carlito"/>
              </a:rPr>
              <a:t> roots</a:t>
            </a:r>
            <a:endParaRPr dirty="0"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A9A47B"/>
              </a:buClr>
              <a:buFont typeface="Arial"/>
              <a:buChar char="•"/>
            </a:pPr>
            <a:endParaRPr dirty="0" sz="330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1935"/>
              </a:tabLst>
            </a:pPr>
            <a:r>
              <a:rPr dirty="0" sz="2400" spc="-10">
                <a:latin typeface="Carlito"/>
                <a:cs typeface="Carlito"/>
              </a:rPr>
              <a:t>Often </a:t>
            </a:r>
            <a:r>
              <a:rPr dirty="0" sz="2400" spc="-20">
                <a:latin typeface="Carlito"/>
                <a:cs typeface="Carlito"/>
              </a:rPr>
              <a:t>referred </a:t>
            </a:r>
            <a:r>
              <a:rPr dirty="0" sz="2400" spc="-15">
                <a:latin typeface="Carlito"/>
                <a:cs typeface="Carlito"/>
              </a:rPr>
              <a:t>to </a:t>
            </a:r>
            <a:r>
              <a:rPr dirty="0" sz="2400">
                <a:latin typeface="Carlito"/>
                <a:cs typeface="Carlito"/>
              </a:rPr>
              <a:t>as true</a:t>
            </a:r>
            <a:r>
              <a:rPr dirty="0" sz="2400" spc="2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skin</a:t>
            </a:r>
            <a:endParaRPr dirty="0"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A9A47B"/>
              </a:buClr>
              <a:buFont typeface="Arial"/>
              <a:buChar char="•"/>
            </a:pPr>
            <a:endParaRPr dirty="0" sz="330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1935"/>
              </a:tabLst>
            </a:pPr>
            <a:r>
              <a:rPr dirty="0" sz="2400" spc="-5">
                <a:latin typeface="Carlito"/>
                <a:cs typeface="Carlito"/>
              </a:rPr>
              <a:t>Functions:</a:t>
            </a:r>
            <a:endParaRPr dirty="0" sz="2400">
              <a:latin typeface="Carlito"/>
              <a:cs typeface="Carlito"/>
            </a:endParaRPr>
          </a:p>
          <a:p>
            <a:pPr indent="-228600" lvl="1" marL="538480" marR="1184910">
              <a:lnSpc>
                <a:spcPct val="100000"/>
              </a:lnSpc>
              <a:spcBef>
                <a:spcPts val="509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Provides</a:t>
            </a:r>
            <a:r>
              <a:rPr dirty="0" sz="2000" spc="-10">
                <a:solidFill>
                  <a:srgbClr val="D25713"/>
                </a:solidFill>
                <a:latin typeface="Carlito"/>
                <a:cs typeface="Carlito"/>
              </a:rPr>
              <a:t> </a:t>
            </a:r>
            <a:r>
              <a:rPr dirty="0" sz="2000" spc="-5" u="heavy">
                <a:solidFill>
                  <a:srgbClr val="D25713"/>
                </a:solidFill>
                <a:uFill>
                  <a:solidFill>
                    <a:srgbClr val="D25713"/>
                  </a:solidFill>
                </a:uFill>
                <a:latin typeface="Carlito"/>
                <a:cs typeface="Carlito"/>
                <a:hlinkClick r:id="rId1"/>
              </a:rPr>
              <a:t>tensile </a:t>
            </a:r>
            <a:r>
              <a:rPr dirty="0" sz="2000" spc="-10" u="heavy">
                <a:solidFill>
                  <a:srgbClr val="D25713"/>
                </a:solidFill>
                <a:uFill>
                  <a:solidFill>
                    <a:srgbClr val="D25713"/>
                  </a:solidFill>
                </a:uFill>
                <a:latin typeface="Carlito"/>
                <a:cs typeface="Carlito"/>
                <a:hlinkClick r:id="rId1"/>
              </a:rPr>
              <a:t>strength</a:t>
            </a:r>
            <a:r>
              <a:rPr dirty="0" sz="2000" spc="-10" smtClean="0">
                <a:solidFill>
                  <a:srgbClr val="2E2B1F"/>
                </a:solidFill>
                <a:latin typeface="Carlito"/>
                <a:cs typeface="Carlito"/>
              </a:rPr>
              <a:t>,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mechanical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support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protection to 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the underlying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muscles,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bones, and</a:t>
            </a:r>
            <a:r>
              <a:rPr dirty="0" sz="2000" spc="-4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organs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Regulates</a:t>
            </a:r>
            <a:r>
              <a:rPr dirty="0" sz="2000" spc="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temperature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Senses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dirty="0" sz="2000" spc="-10" smtClean="0">
                <a:solidFill>
                  <a:srgbClr val="2E2B1F"/>
                </a:solidFill>
                <a:latin typeface="Carlito"/>
                <a:cs typeface="Carlito"/>
              </a:rPr>
              <a:t>environment</a:t>
            </a:r>
            <a:endParaRPr dirty="0" sz="2000">
              <a:latin typeface="Carlito"/>
              <a:cs typeface="Carlito"/>
            </a:endParaRPr>
          </a:p>
        </p:txBody>
      </p:sp>
      <p:sp>
        <p:nvSpPr>
          <p:cNvPr id="1048637" name="object 5"/>
          <p:cNvSpPr txBox="1">
            <a:spLocks noGrp="1"/>
          </p:cNvSpPr>
          <p:nvPr>
            <p:ph type="title"/>
          </p:nvPr>
        </p:nvSpPr>
        <p:spPr>
          <a:xfrm>
            <a:off x="523240" y="467690"/>
            <a:ext cx="5039360" cy="69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dirty="0" sz="4600" spc="-85"/>
              <a:t>Dermal</a:t>
            </a:r>
            <a:r>
              <a:rPr dirty="0" sz="4600" spc="-265"/>
              <a:t> </a:t>
            </a:r>
            <a:r>
              <a:rPr dirty="0" sz="4600" spc="-114" smtClean="0"/>
              <a:t>Layer</a:t>
            </a:r>
            <a:endParaRPr baseline="25500" dirty="0" sz="4575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6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object 4"/>
          <p:cNvSpPr/>
          <p:nvPr/>
        </p:nvSpPr>
        <p:spPr>
          <a:xfrm>
            <a:off x="4191000" y="2971800"/>
            <a:ext cx="4953000" cy="5638800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642" name="object 5"/>
          <p:cNvSpPr txBox="1">
            <a:spLocks noGrp="1"/>
          </p:cNvSpPr>
          <p:nvPr>
            <p:ph type="body" idx="1"/>
          </p:nvPr>
        </p:nvSpPr>
        <p:spPr>
          <a:xfrm>
            <a:off x="650241" y="1548824"/>
            <a:ext cx="7426959" cy="3808095"/>
          </a:xfrm>
          <a:prstGeom prst="rect"/>
        </p:spPr>
        <p:txBody>
          <a:bodyPr bIns="0" lIns="0" rIns="0" rtlCol="0" tIns="80010" vert="horz" wrap="square">
            <a:spAutoFit/>
          </a:bodyPr>
          <a:p>
            <a:pPr indent="-229235" marL="241300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pc="-5">
                <a:latin typeface="Carlito"/>
                <a:cs typeface="Carlito"/>
              </a:rPr>
              <a:t>Includes:</a:t>
            </a:r>
          </a:p>
          <a:p>
            <a:pPr indent="-229235" lvl="1" marL="53848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Hair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follicles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Sebaceous and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sweat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glands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(lubricate,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control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pH,</a:t>
            </a:r>
            <a:r>
              <a:rPr dirty="0" sz="2000" spc="2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temperature)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Fingernails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toe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nails</a:t>
            </a:r>
            <a:endParaRPr dirty="0" sz="200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9CBDBC"/>
              </a:buClr>
              <a:buFont typeface="Arial"/>
              <a:buChar char="•"/>
            </a:pPr>
            <a:endParaRPr dirty="0" sz="2550">
              <a:latin typeface="Carlito"/>
              <a:cs typeface="Carlito"/>
            </a:endParaRPr>
          </a:p>
          <a:p>
            <a:pPr marL="12700" marR="3260090">
              <a:lnSpc>
                <a:spcPct val="12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pc="-15">
                <a:latin typeface="Carlito"/>
                <a:cs typeface="Carlito"/>
              </a:rPr>
              <a:t>Originates </a:t>
            </a:r>
            <a:r>
              <a:rPr dirty="0" spc="-5">
                <a:latin typeface="Carlito"/>
                <a:cs typeface="Carlito"/>
              </a:rPr>
              <a:t>in dermis and </a:t>
            </a:r>
            <a:r>
              <a:rPr dirty="0" spc="-10">
                <a:latin typeface="Carlito"/>
                <a:cs typeface="Carlito"/>
              </a:rPr>
              <a:t>protrude </a:t>
            </a:r>
            <a:r>
              <a:rPr dirty="0" spc="-20">
                <a:latin typeface="Carlito"/>
                <a:cs typeface="Carlito"/>
              </a:rPr>
              <a:t>into </a:t>
            </a:r>
            <a:r>
              <a:rPr dirty="0" spc="-5">
                <a:latin typeface="Carlito"/>
                <a:cs typeface="Carlito"/>
              </a:rPr>
              <a:t>the  epidermis</a:t>
            </a: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A9A47B"/>
              </a:buClr>
              <a:buFont typeface="Arial"/>
              <a:buChar char="•"/>
            </a:pPr>
            <a:endParaRPr dirty="0" sz="2550">
              <a:latin typeface="Carlito"/>
              <a:cs typeface="Carlito"/>
            </a:endParaRPr>
          </a:p>
          <a:p>
            <a:pPr marL="12700" marR="4766945">
              <a:lnSpc>
                <a:spcPct val="12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pc="-10">
                <a:latin typeface="Carlito"/>
                <a:cs typeface="Carlito"/>
              </a:rPr>
              <a:t>Contribute </a:t>
            </a:r>
            <a:r>
              <a:rPr dirty="0" spc="-5">
                <a:latin typeface="Carlito"/>
                <a:cs typeface="Carlito"/>
              </a:rPr>
              <a:t>epithelial cells </a:t>
            </a:r>
            <a:r>
              <a:rPr dirty="0" spc="-20">
                <a:latin typeface="Carlito"/>
                <a:cs typeface="Carlito"/>
              </a:rPr>
              <a:t>for  </a:t>
            </a:r>
            <a:r>
              <a:rPr dirty="0" spc="-10">
                <a:latin typeface="Carlito"/>
                <a:cs typeface="Carlito"/>
              </a:rPr>
              <a:t>reepithelialization</a:t>
            </a:r>
          </a:p>
          <a:p>
            <a:pPr algn="r" marR="5080">
              <a:lnSpc>
                <a:spcPct val="100000"/>
              </a:lnSpc>
              <a:spcBef>
                <a:spcPts val="1800"/>
              </a:spcBef>
            </a:pPr>
            <a:endParaRPr dirty="0" sz="1800"/>
          </a:p>
        </p:txBody>
      </p:sp>
      <p:sp>
        <p:nvSpPr>
          <p:cNvPr id="1048643" name="object 7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6398260" cy="69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600" spc="-85"/>
              <a:t>Dermal</a:t>
            </a:r>
            <a:r>
              <a:rPr dirty="0" sz="4600" spc="-254"/>
              <a:t> </a:t>
            </a:r>
            <a:r>
              <a:rPr dirty="0" sz="4600" spc="-95"/>
              <a:t>Appendages</a:t>
            </a:r>
            <a:endParaRPr dirty="0" sz="46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6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object 4"/>
          <p:cNvGrpSpPr/>
          <p:nvPr/>
        </p:nvGrpSpPr>
        <p:grpSpPr>
          <a:xfrm>
            <a:off x="4343400" y="3627500"/>
            <a:ext cx="4495800" cy="2620899"/>
            <a:chOff x="4343400" y="3627501"/>
            <a:chExt cx="3708400" cy="1764030"/>
          </a:xfrm>
        </p:grpSpPr>
        <p:sp>
          <p:nvSpPr>
            <p:cNvPr id="1048644" name="object 5"/>
            <p:cNvSpPr/>
            <p:nvPr/>
          </p:nvSpPr>
          <p:spPr>
            <a:xfrm>
              <a:off x="5867400" y="5105400"/>
              <a:ext cx="1390650" cy="285750"/>
            </a:xfrm>
            <a:prstGeom prst="rect"/>
            <a:blipFill>
              <a:blip xmlns:r="http://schemas.openxmlformats.org/officeDocument/2006/relationships" r:embed="rId1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645" name="object 6"/>
            <p:cNvSpPr/>
            <p:nvPr/>
          </p:nvSpPr>
          <p:spPr>
            <a:xfrm>
              <a:off x="4343400" y="3627501"/>
              <a:ext cx="3708400" cy="1477899"/>
            </a:xfrm>
            <a:prstGeom prst="rect"/>
            <a:blipFill>
              <a:blip xmlns:r="http://schemas.openxmlformats.org/officeDocument/2006/relationships" r:embed="rId2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</p:grpSp>
      <p:sp>
        <p:nvSpPr>
          <p:cNvPr id="1048646" name="object 7"/>
          <p:cNvSpPr txBox="1"/>
          <p:nvPr/>
        </p:nvSpPr>
        <p:spPr>
          <a:xfrm>
            <a:off x="510641" y="1692986"/>
            <a:ext cx="6439535" cy="2179954"/>
          </a:xfrm>
          <a:prstGeom prst="rect"/>
        </p:spPr>
        <p:txBody>
          <a:bodyPr bIns="0" lIns="0" rIns="0" rtlCol="0" tIns="12065" vert="horz" wrap="square">
            <a:spAutoFit/>
          </a:bodyPr>
          <a:p>
            <a:pPr indent="-320040" marL="33274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Wingdings"/>
              <a:buChar char=""/>
              <a:tabLst>
                <a:tab algn="l" pos="332740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A.k.a adipose or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hypodermis</a:t>
            </a:r>
            <a:r>
              <a:rPr dirty="0" sz="220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layer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Wingdings"/>
              <a:buChar char=""/>
            </a:pPr>
            <a:endParaRPr dirty="0" sz="3000">
              <a:latin typeface="Carlito"/>
              <a:cs typeface="Carlito"/>
            </a:endParaRPr>
          </a:p>
          <a:p>
            <a:pPr indent="-320040" marL="332740">
              <a:lnSpc>
                <a:spcPct val="100000"/>
              </a:lnSpc>
              <a:buClr>
                <a:srgbClr val="A9A47B"/>
              </a:buClr>
              <a:buFont typeface="Wingdings"/>
              <a:buChar char=""/>
              <a:tabLst>
                <a:tab algn="l" pos="332740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Innermost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layer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of the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skin, various</a:t>
            </a:r>
            <a:r>
              <a:rPr dirty="0" sz="2200" spc="1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thickness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Wingdings"/>
              <a:buChar char=""/>
            </a:pPr>
            <a:endParaRPr dirty="0" sz="3000">
              <a:latin typeface="Carlito"/>
              <a:cs typeface="Carlito"/>
            </a:endParaRPr>
          </a:p>
          <a:p>
            <a:pPr indent="-320040" marL="332740">
              <a:lnSpc>
                <a:spcPct val="100000"/>
              </a:lnSpc>
              <a:buClr>
                <a:srgbClr val="A9A47B"/>
              </a:buClr>
              <a:buFont typeface="Wingdings"/>
              <a:buChar char=""/>
              <a:tabLst>
                <a:tab algn="l" pos="332740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Composed </a:t>
            </a:r>
            <a:r>
              <a:rPr dirty="0" sz="2200">
                <a:solidFill>
                  <a:srgbClr val="2E2B1F"/>
                </a:solidFill>
                <a:latin typeface="Carlito"/>
                <a:cs typeface="Carlito"/>
              </a:rPr>
              <a:t>of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fat,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blood vessels, and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connective</a:t>
            </a:r>
            <a:r>
              <a:rPr dirty="0" sz="2200" spc="8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tissue</a:t>
            </a:r>
            <a:endParaRPr dirty="0" sz="2200">
              <a:latin typeface="Carlito"/>
              <a:cs typeface="Carlito"/>
            </a:endParaRPr>
          </a:p>
        </p:txBody>
      </p:sp>
      <p:sp>
        <p:nvSpPr>
          <p:cNvPr id="1048647" name="object 8"/>
          <p:cNvSpPr txBox="1"/>
          <p:nvPr/>
        </p:nvSpPr>
        <p:spPr>
          <a:xfrm>
            <a:off x="510641" y="4039675"/>
            <a:ext cx="7380605" cy="2087881"/>
          </a:xfrm>
          <a:prstGeom prst="rect"/>
        </p:spPr>
        <p:txBody>
          <a:bodyPr bIns="0" lIns="0" rIns="0" rtlCol="0" tIns="80010" vert="horz" wrap="square">
            <a:spAutoFit/>
          </a:bodyPr>
          <a:p>
            <a:pPr indent="-320040" marL="332740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Wingdings"/>
              <a:buChar char=""/>
              <a:tabLst>
                <a:tab algn="l" pos="332740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Functions:</a:t>
            </a:r>
            <a:endParaRPr dirty="0" sz="2200">
              <a:latin typeface="Carlito"/>
              <a:cs typeface="Carlito"/>
            </a:endParaRPr>
          </a:p>
          <a:p>
            <a:pPr indent="-320040" lvl="1" marL="62992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Wingdings"/>
              <a:buChar char=""/>
              <a:tabLst>
                <a:tab algn="l" pos="629920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Anchors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deep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tissue</a:t>
            </a:r>
            <a:endParaRPr dirty="0" sz="2000">
              <a:latin typeface="Carlito"/>
              <a:cs typeface="Carlito"/>
            </a:endParaRPr>
          </a:p>
          <a:p>
            <a:pPr indent="12065" lvl="1" marL="297180" marR="4258310">
              <a:lnSpc>
                <a:spcPct val="120000"/>
              </a:lnSpc>
              <a:buClr>
                <a:srgbClr val="9CBDBC"/>
              </a:buClr>
              <a:buFont typeface="Wingdings"/>
              <a:buChar char=""/>
              <a:tabLst>
                <a:tab algn="l" pos="629920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Regulates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body and</a:t>
            </a:r>
            <a:r>
              <a:rPr dirty="0" sz="2000" spc="-8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skin 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temperature</a:t>
            </a:r>
            <a:r>
              <a:rPr dirty="0" sz="2000" spc="2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(insulates)</a:t>
            </a:r>
            <a:endParaRPr dirty="0" sz="2000">
              <a:latin typeface="Carlito"/>
              <a:cs typeface="Carlito"/>
            </a:endParaRPr>
          </a:p>
          <a:p>
            <a:pPr indent="-320040" lvl="1" marL="62992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Wingdings"/>
              <a:buChar char=""/>
              <a:tabLst>
                <a:tab algn="l" pos="629920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Stores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energy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in the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form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of</a:t>
            </a:r>
            <a:r>
              <a:rPr dirty="0" sz="2000" spc="-4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20">
                <a:solidFill>
                  <a:srgbClr val="2E2B1F"/>
                </a:solidFill>
                <a:latin typeface="Carlito"/>
                <a:cs typeface="Carlito"/>
              </a:rPr>
              <a:t>fat</a:t>
            </a:r>
            <a:endParaRPr dirty="0" sz="2000">
              <a:latin typeface="Carlito"/>
              <a:cs typeface="Carlito"/>
            </a:endParaRPr>
          </a:p>
          <a:p>
            <a:pPr indent="-320675" lvl="2" marL="1018540">
              <a:lnSpc>
                <a:spcPct val="100000"/>
              </a:lnSpc>
              <a:spcBef>
                <a:spcPts val="440"/>
              </a:spcBef>
              <a:buClr>
                <a:srgbClr val="D2CA6C"/>
              </a:buClr>
              <a:buFont typeface="Wingdings"/>
              <a:buChar char=""/>
              <a:tabLst>
                <a:tab algn="l" pos="1019175"/>
              </a:tabLst>
            </a:pP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dirty="0" sz="1800" spc="-15">
                <a:solidFill>
                  <a:srgbClr val="2E2B1F"/>
                </a:solidFill>
                <a:latin typeface="Carlito"/>
                <a:cs typeface="Carlito"/>
              </a:rPr>
              <a:t>thicker </a:t>
            </a:r>
            <a:r>
              <a:rPr dirty="0" sz="180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adipose </a:t>
            </a:r>
            <a:r>
              <a:rPr dirty="0" sz="1800" spc="-40">
                <a:solidFill>
                  <a:srgbClr val="2E2B1F"/>
                </a:solidFill>
                <a:latin typeface="Carlito"/>
                <a:cs typeface="Carlito"/>
              </a:rPr>
              <a:t>layer, </a:t>
            </a:r>
            <a:r>
              <a:rPr dirty="0" sz="180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dirty="0" sz="1800" spc="-10">
                <a:solidFill>
                  <a:srgbClr val="2E2B1F"/>
                </a:solidFill>
                <a:latin typeface="Carlito"/>
                <a:cs typeface="Carlito"/>
              </a:rPr>
              <a:t>poorer </a:t>
            </a:r>
            <a:r>
              <a:rPr dirty="0" sz="180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blood supply </a:t>
            </a:r>
            <a:r>
              <a:rPr dirty="0" sz="1800" spc="-10">
                <a:solidFill>
                  <a:srgbClr val="2E2B1F"/>
                </a:solidFill>
                <a:latin typeface="Carlito"/>
                <a:cs typeface="Carlito"/>
              </a:rPr>
              <a:t>through</a:t>
            </a:r>
            <a:r>
              <a:rPr dirty="0" sz="1800" spc="21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it</a:t>
            </a:r>
            <a:endParaRPr dirty="0" sz="1800">
              <a:latin typeface="Carlito"/>
              <a:cs typeface="Carlito"/>
            </a:endParaRPr>
          </a:p>
        </p:txBody>
      </p:sp>
      <p:sp>
        <p:nvSpPr>
          <p:cNvPr id="1048648" name="object 10"/>
          <p:cNvSpPr txBox="1">
            <a:spLocks noGrp="1"/>
          </p:cNvSpPr>
          <p:nvPr>
            <p:ph type="title"/>
          </p:nvPr>
        </p:nvSpPr>
        <p:spPr>
          <a:xfrm>
            <a:off x="523240" y="467690"/>
            <a:ext cx="4734560" cy="69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dirty="0" sz="4600" spc="-95" smtClean="0"/>
              <a:t>Subcutaneous</a:t>
            </a:r>
            <a:endParaRPr baseline="25500" dirty="0" sz="4575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6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7"/>
                                        <p:tgtEl>
                                          <p:spTgt spid="10486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42"/>
                                        <p:tgtEl>
                                          <p:spTgt spid="10486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6" grpId="0" build="p"/>
      <p:bldP spid="10486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object 4"/>
          <p:cNvGrpSpPr/>
          <p:nvPr/>
        </p:nvGrpSpPr>
        <p:grpSpPr>
          <a:xfrm>
            <a:off x="3733800" y="4038600"/>
            <a:ext cx="5410199" cy="5105400"/>
            <a:chOff x="5343525" y="4038600"/>
            <a:chExt cx="2832100" cy="2533650"/>
          </a:xfrm>
        </p:grpSpPr>
        <p:sp>
          <p:nvSpPr>
            <p:cNvPr id="1048649" name="object 5"/>
            <p:cNvSpPr/>
            <p:nvPr/>
          </p:nvSpPr>
          <p:spPr>
            <a:xfrm>
              <a:off x="6067425" y="6286500"/>
              <a:ext cx="1390650" cy="285750"/>
            </a:xfrm>
            <a:prstGeom prst="rect"/>
            <a:blipFill>
              <a:blip xmlns:r="http://schemas.openxmlformats.org/officeDocument/2006/relationships" r:embed="rId1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650" name="object 6"/>
            <p:cNvSpPr/>
            <p:nvPr/>
          </p:nvSpPr>
          <p:spPr>
            <a:xfrm>
              <a:off x="5343525" y="4038600"/>
              <a:ext cx="2832100" cy="2247900"/>
            </a:xfrm>
            <a:prstGeom prst="rect"/>
            <a:blipFill>
              <a:blip xmlns:r="http://schemas.openxmlformats.org/officeDocument/2006/relationships" r:embed="rId2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</p:grpSp>
      <p:sp>
        <p:nvSpPr>
          <p:cNvPr id="1048651" name="object 7"/>
          <p:cNvSpPr txBox="1"/>
          <p:nvPr/>
        </p:nvSpPr>
        <p:spPr>
          <a:xfrm>
            <a:off x="535940" y="1548824"/>
            <a:ext cx="7012940" cy="2898141"/>
          </a:xfrm>
          <a:prstGeom prst="rect"/>
        </p:spPr>
        <p:txBody>
          <a:bodyPr bIns="0" lIns="0" rIns="0" rtlCol="0" tIns="80010" vert="horz" wrap="square">
            <a:spAutoFit/>
          </a:bodyPr>
          <a:p>
            <a:pPr indent="-320675" marL="332740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Wingdings"/>
              <a:buChar char=""/>
              <a:tabLst>
                <a:tab algn="l" pos="33337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Six primary functions:</a:t>
            </a:r>
            <a:endParaRPr dirty="0" sz="2200">
              <a:latin typeface="Carlito"/>
              <a:cs typeface="Carlito"/>
            </a:endParaRPr>
          </a:p>
          <a:p>
            <a:pPr indent="-320675" lvl="1" marL="65278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Wingdings"/>
              <a:buChar char=""/>
              <a:tabLst>
                <a:tab algn="l" pos="6534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Social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interaction</a:t>
            </a:r>
            <a:endParaRPr dirty="0" sz="2000">
              <a:latin typeface="Carlito"/>
              <a:cs typeface="Carlito"/>
            </a:endParaRPr>
          </a:p>
          <a:p>
            <a:pPr indent="-320675" lvl="1" marL="6527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Wingdings"/>
              <a:buChar char=""/>
              <a:tabLst>
                <a:tab algn="l" pos="653415"/>
              </a:tabLst>
            </a:pPr>
            <a:r>
              <a:rPr dirty="0" sz="2000" spc="-25">
                <a:solidFill>
                  <a:srgbClr val="2E2B1F"/>
                </a:solidFill>
                <a:latin typeface="Carlito"/>
                <a:cs typeface="Carlito"/>
              </a:rPr>
              <a:t>Temperature</a:t>
            </a:r>
            <a:r>
              <a:rPr dirty="0" sz="2000" spc="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regulation</a:t>
            </a:r>
            <a:endParaRPr dirty="0" sz="2000">
              <a:latin typeface="Carlito"/>
              <a:cs typeface="Carlito"/>
            </a:endParaRPr>
          </a:p>
          <a:p>
            <a:pPr indent="-320675" lvl="1" marL="6527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Wingdings"/>
              <a:buChar char=""/>
              <a:tabLst>
                <a:tab algn="l" pos="6534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A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sensory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organ for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pain,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temperature,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touch</a:t>
            </a:r>
            <a:endParaRPr dirty="0" sz="2000">
              <a:latin typeface="Carlito"/>
              <a:cs typeface="Carlito"/>
            </a:endParaRPr>
          </a:p>
          <a:p>
            <a:pPr indent="-320675" lvl="1" marL="6527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Wingdings"/>
              <a:buChar char=""/>
              <a:tabLst>
                <a:tab algn="l" pos="6534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Eliminates</a:t>
            </a:r>
            <a:r>
              <a:rPr dirty="0" sz="2000" spc="1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waste</a:t>
            </a:r>
            <a:endParaRPr dirty="0" sz="2000">
              <a:latin typeface="Carlito"/>
              <a:cs typeface="Carlito"/>
            </a:endParaRPr>
          </a:p>
          <a:p>
            <a:pPr indent="-320040" lvl="1" marL="652780" marR="50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Wingdings"/>
              <a:buChar char=""/>
              <a:tabLst>
                <a:tab algn="l" pos="6534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A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protective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barrier between internal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organs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and the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external  environment</a:t>
            </a:r>
            <a:endParaRPr dirty="0" sz="2000">
              <a:latin typeface="Carlito"/>
              <a:cs typeface="Carlito"/>
            </a:endParaRPr>
          </a:p>
          <a:p>
            <a:pPr indent="-320675" lvl="1" marL="6527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Wingdings"/>
              <a:buChar char=""/>
              <a:tabLst>
                <a:tab algn="l" pos="6534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Synthesis of Vitamin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 D</a:t>
            </a:r>
            <a:endParaRPr dirty="0" sz="2000">
              <a:latin typeface="Carlito"/>
              <a:cs typeface="Carlito"/>
            </a:endParaRPr>
          </a:p>
        </p:txBody>
      </p:sp>
      <p:sp>
        <p:nvSpPr>
          <p:cNvPr id="1048652" name="object 9"/>
          <p:cNvSpPr txBox="1">
            <a:spLocks noGrp="1"/>
          </p:cNvSpPr>
          <p:nvPr>
            <p:ph type="title"/>
          </p:nvPr>
        </p:nvSpPr>
        <p:spPr>
          <a:xfrm>
            <a:off x="523240" y="467690"/>
            <a:ext cx="5115560" cy="69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dirty="0" sz="4600" spc="-100"/>
              <a:t>Function </a:t>
            </a:r>
            <a:r>
              <a:rPr dirty="0" sz="4600" spc="-55"/>
              <a:t>of</a:t>
            </a:r>
            <a:r>
              <a:rPr dirty="0" sz="4600" spc="-395"/>
              <a:t> </a:t>
            </a:r>
            <a:r>
              <a:rPr dirty="0" sz="4600" spc="-80" smtClean="0"/>
              <a:t>Skin</a:t>
            </a:r>
            <a:endParaRPr baseline="25500" dirty="0" sz="4575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7"/>
                                        <p:tgtEl>
                                          <p:spTgt spid="1048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object 5"/>
          <p:cNvSpPr/>
          <p:nvPr/>
        </p:nvSpPr>
        <p:spPr>
          <a:xfrm>
            <a:off x="4648200" y="1752600"/>
            <a:ext cx="4495800" cy="5105400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654" name="object 6"/>
          <p:cNvSpPr txBox="1"/>
          <p:nvPr/>
        </p:nvSpPr>
        <p:spPr>
          <a:xfrm>
            <a:off x="650240" y="1616710"/>
            <a:ext cx="4074795" cy="39744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indent="-229235" marL="2413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Psychosocial</a:t>
            </a:r>
            <a:r>
              <a:rPr dirty="0" sz="2200" spc="-3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function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dirty="0" sz="300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Linked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to:</a:t>
            </a:r>
            <a:endParaRPr dirty="0" sz="22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Body</a:t>
            </a:r>
            <a:r>
              <a:rPr dirty="0" sz="2000" spc="-3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image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Physical </a:t>
            </a:r>
            <a:r>
              <a:rPr dirty="0" sz="2000" spc="-10" smtClean="0">
                <a:solidFill>
                  <a:srgbClr val="2E2B1F"/>
                </a:solidFill>
                <a:latin typeface="Carlito"/>
                <a:cs typeface="Carlito"/>
              </a:rPr>
              <a:t>attraction</a:t>
            </a:r>
            <a:endParaRPr dirty="0" sz="200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9CBDBC"/>
              </a:buClr>
              <a:buFont typeface="Arial"/>
              <a:buChar char="•"/>
            </a:pPr>
            <a:endParaRPr dirty="0" sz="275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Damage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can contribute</a:t>
            </a:r>
            <a:r>
              <a:rPr dirty="0" sz="2200" spc="3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to:</a:t>
            </a:r>
            <a:endParaRPr dirty="0" sz="22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Poor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self</a:t>
            </a:r>
            <a:r>
              <a:rPr dirty="0" sz="2000" spc="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esteem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Functional</a:t>
            </a:r>
            <a:r>
              <a:rPr dirty="0" sz="2000" spc="-2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limitations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Physiologic</a:t>
            </a:r>
            <a:r>
              <a:rPr dirty="0" sz="2000" spc="-2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consequences</a:t>
            </a:r>
            <a:endParaRPr dirty="0" sz="2000">
              <a:latin typeface="Carlito"/>
              <a:cs typeface="Carlito"/>
            </a:endParaRPr>
          </a:p>
        </p:txBody>
      </p:sp>
      <p:sp>
        <p:nvSpPr>
          <p:cNvPr id="1048655" name="object 8"/>
          <p:cNvSpPr txBox="1">
            <a:spLocks noGrp="1"/>
          </p:cNvSpPr>
          <p:nvPr>
            <p:ph type="title"/>
          </p:nvPr>
        </p:nvSpPr>
        <p:spPr>
          <a:xfrm>
            <a:off x="535940" y="482930"/>
            <a:ext cx="6931660" cy="697230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  <a:tabLst>
                <a:tab algn="l" pos="2378075"/>
              </a:tabLst>
            </a:pPr>
            <a:r>
              <a:rPr dirty="0" sz="4400" spc="-100"/>
              <a:t>Function:	</a:t>
            </a:r>
            <a:r>
              <a:rPr dirty="0" sz="4400" spc="-85"/>
              <a:t>Social</a:t>
            </a:r>
            <a:r>
              <a:rPr dirty="0" sz="4400" spc="-235"/>
              <a:t> </a:t>
            </a:r>
            <a:r>
              <a:rPr dirty="0" sz="4400" spc="-105"/>
              <a:t>Interaction</a:t>
            </a:r>
            <a:endParaRPr dirty="0" sz="44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7"/>
                                        <p:tgtEl>
                                          <p:spTgt spid="1048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42"/>
                                        <p:tgtEl>
                                          <p:spTgt spid="10486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object 5"/>
          <p:cNvSpPr/>
          <p:nvPr/>
        </p:nvSpPr>
        <p:spPr>
          <a:xfrm>
            <a:off x="6781800" y="4514850"/>
            <a:ext cx="2362200" cy="2571750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657" name="object 6"/>
          <p:cNvSpPr txBox="1"/>
          <p:nvPr/>
        </p:nvSpPr>
        <p:spPr>
          <a:xfrm>
            <a:off x="650240" y="1616710"/>
            <a:ext cx="7084059" cy="2512061"/>
          </a:xfrm>
          <a:prstGeom prst="rect"/>
        </p:spPr>
        <p:txBody>
          <a:bodyPr bIns="0" lIns="0" rIns="0" rtlCol="0" tIns="12065" vert="horz" wrap="square">
            <a:spAutoFit/>
          </a:bodyPr>
          <a:p>
            <a:pPr indent="-229235" marL="241300" marR="508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Thermoregulation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accomplished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through combined function 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of nerves, glands, and blood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vessels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dirty="0" sz="300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When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 exposed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to</a:t>
            </a:r>
            <a:r>
              <a:rPr dirty="0" sz="2200" spc="5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cold:</a:t>
            </a:r>
            <a:endParaRPr dirty="0" sz="22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Blood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vessels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constrict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blood flow reduced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to</a:t>
            </a:r>
            <a:r>
              <a:rPr dirty="0" sz="2000" spc="-2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Body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temperature</a:t>
            </a:r>
            <a:r>
              <a:rPr dirty="0" sz="2000" spc="-2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falls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Body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conserves</a:t>
            </a:r>
            <a:r>
              <a:rPr dirty="0" sz="2000" spc="-3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heat</a:t>
            </a:r>
            <a:endParaRPr dirty="0" sz="2000">
              <a:latin typeface="Carlito"/>
              <a:cs typeface="Carlito"/>
            </a:endParaRPr>
          </a:p>
        </p:txBody>
      </p:sp>
      <p:sp>
        <p:nvSpPr>
          <p:cNvPr id="1048658" name="object 7"/>
          <p:cNvSpPr txBox="1"/>
          <p:nvPr/>
        </p:nvSpPr>
        <p:spPr>
          <a:xfrm>
            <a:off x="650240" y="4555585"/>
            <a:ext cx="5958205" cy="2105025"/>
          </a:xfrm>
          <a:prstGeom prst="rect"/>
        </p:spPr>
        <p:txBody>
          <a:bodyPr bIns="0" lIns="0" rIns="0" rtlCol="0" tIns="79375" vert="horz" wrap="square">
            <a:spAutoFit/>
          </a:bodyPr>
          <a:p>
            <a:pPr indent="-229235" marL="241300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When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 exposed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to</a:t>
            </a:r>
            <a:r>
              <a:rPr dirty="0" sz="2200" spc="4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heat:</a:t>
            </a:r>
            <a:endParaRPr dirty="0" sz="22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Blood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vessels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dilate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blood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flow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increased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to</a:t>
            </a:r>
            <a:r>
              <a:rPr dirty="0" sz="2000" spc="8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Body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temperature</a:t>
            </a:r>
            <a:r>
              <a:rPr dirty="0" sz="2000" spc="-2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rises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Sweat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production increases allowing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body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to</a:t>
            </a:r>
            <a:r>
              <a:rPr dirty="0" sz="2000" spc="-4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cool</a:t>
            </a:r>
            <a:endParaRPr dirty="0" sz="2000">
              <a:latin typeface="Carlito"/>
              <a:cs typeface="Carlito"/>
            </a:endParaRPr>
          </a:p>
        </p:txBody>
      </p:sp>
      <p:sp>
        <p:nvSpPr>
          <p:cNvPr id="1048659" name="object 9"/>
          <p:cNvSpPr txBox="1">
            <a:spLocks noGrp="1"/>
          </p:cNvSpPr>
          <p:nvPr>
            <p:ph type="title"/>
          </p:nvPr>
        </p:nvSpPr>
        <p:spPr>
          <a:xfrm>
            <a:off x="0" y="147650"/>
            <a:ext cx="9144000" cy="690574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algn="l" pos="2378075"/>
              </a:tabLst>
            </a:pPr>
            <a:r>
              <a:rPr dirty="0" sz="4400" spc="-160"/>
              <a:t>F</a:t>
            </a:r>
            <a:r>
              <a:rPr dirty="0" sz="4400" spc="-95"/>
              <a:t>u</a:t>
            </a:r>
            <a:r>
              <a:rPr dirty="0" sz="4400" spc="-100"/>
              <a:t>n</a:t>
            </a:r>
            <a:r>
              <a:rPr dirty="0" sz="4400" spc="-110"/>
              <a:t>c</a:t>
            </a:r>
            <a:r>
              <a:rPr dirty="0" sz="4400" spc="-114"/>
              <a:t>t</a:t>
            </a:r>
            <a:r>
              <a:rPr dirty="0" sz="4400" spc="-100"/>
              <a:t>io</a:t>
            </a:r>
            <a:r>
              <a:rPr dirty="0" sz="4400" spc="-110"/>
              <a:t>n</a:t>
            </a:r>
            <a:r>
              <a:rPr dirty="0" sz="4400"/>
              <a:t>:	</a:t>
            </a:r>
            <a:r>
              <a:rPr dirty="0" sz="4400" spc="-455"/>
              <a:t>T</a:t>
            </a:r>
            <a:r>
              <a:rPr dirty="0" sz="4400" spc="-100"/>
              <a:t>empe</a:t>
            </a:r>
            <a:r>
              <a:rPr dirty="0" sz="4400" spc="-170"/>
              <a:t>r</a:t>
            </a:r>
            <a:r>
              <a:rPr dirty="0" sz="4400" spc="-100"/>
              <a:t>at</a:t>
            </a:r>
            <a:r>
              <a:rPr dirty="0" sz="4400" spc="-95"/>
              <a:t>u</a:t>
            </a:r>
            <a:r>
              <a:rPr dirty="0" sz="4400" spc="-170"/>
              <a:t>r</a:t>
            </a:r>
            <a:r>
              <a:rPr dirty="0" sz="4400"/>
              <a:t>e  </a:t>
            </a:r>
            <a:r>
              <a:rPr dirty="0" sz="4400" spc="-95"/>
              <a:t>Regulation</a:t>
            </a:r>
            <a:endParaRPr dirty="0" sz="44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7"/>
                                        <p:tgtEl>
                                          <p:spTgt spid="1048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42"/>
                                        <p:tgtEl>
                                          <p:spTgt spid="1048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47"/>
                                        <p:tgtEl>
                                          <p:spTgt spid="1048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7" grpId="0" build="p"/>
      <p:bldP spid="104865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object 5"/>
          <p:cNvSpPr/>
          <p:nvPr/>
        </p:nvSpPr>
        <p:spPr>
          <a:xfrm>
            <a:off x="5105400" y="2057336"/>
            <a:ext cx="4038600" cy="6172264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661" name="object 6"/>
          <p:cNvSpPr txBox="1"/>
          <p:nvPr/>
        </p:nvSpPr>
        <p:spPr>
          <a:xfrm>
            <a:off x="650240" y="1548824"/>
            <a:ext cx="4514215" cy="3367405"/>
          </a:xfrm>
          <a:prstGeom prst="rect"/>
        </p:spPr>
        <p:txBody>
          <a:bodyPr bIns="0" lIns="0" rIns="0" rtlCol="0" tIns="80010" vert="horz" wrap="square">
            <a:spAutoFit/>
          </a:bodyPr>
          <a:p>
            <a:pPr indent="-229235" marL="241300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Nerve endings in skin</a:t>
            </a:r>
            <a:r>
              <a:rPr dirty="0" sz="220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sense:</a:t>
            </a:r>
            <a:endParaRPr dirty="0" sz="22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Pain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Pressure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25">
                <a:solidFill>
                  <a:srgbClr val="2E2B1F"/>
                </a:solidFill>
                <a:latin typeface="Carlito"/>
                <a:cs typeface="Carlito"/>
              </a:rPr>
              <a:t>Temperature</a:t>
            </a:r>
            <a:endParaRPr dirty="0" sz="200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9CBDBC"/>
              </a:buClr>
              <a:buFont typeface="Arial"/>
              <a:buChar char="•"/>
            </a:pPr>
            <a:endParaRPr dirty="0" sz="2350">
              <a:latin typeface="Carlito"/>
              <a:cs typeface="Carlito"/>
            </a:endParaRPr>
          </a:p>
          <a:p>
            <a:pPr marL="12700" marR="5080">
              <a:lnSpc>
                <a:spcPct val="12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Nerve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fibers (which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originate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in nerve 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roots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in the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spine),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supply the</a:t>
            </a:r>
            <a:r>
              <a:rPr dirty="0" sz="220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skin,</a:t>
            </a:r>
            <a:endParaRPr dirty="0"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a.k.a.</a:t>
            </a:r>
            <a:r>
              <a:rPr dirty="0" sz="2200" spc="-3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Dermatomes</a:t>
            </a:r>
            <a:endParaRPr dirty="0" sz="2200">
              <a:latin typeface="Carlito"/>
              <a:cs typeface="Carlito"/>
            </a:endParaRPr>
          </a:p>
        </p:txBody>
      </p:sp>
      <p:sp>
        <p:nvSpPr>
          <p:cNvPr id="1048662" name="object 7"/>
          <p:cNvSpPr txBox="1"/>
          <p:nvPr/>
        </p:nvSpPr>
        <p:spPr>
          <a:xfrm>
            <a:off x="650240" y="5024526"/>
            <a:ext cx="3627120" cy="1155699"/>
          </a:xfrm>
          <a:prstGeom prst="rect"/>
        </p:spPr>
        <p:txBody>
          <a:bodyPr bIns="0" lIns="0" rIns="0" rtlCol="0" tIns="12700" vert="horz" wrap="square">
            <a:spAutoFit/>
          </a:bodyPr>
          <a:p>
            <a:pPr marL="12700" marR="5080">
              <a:lnSpc>
                <a:spcPct val="1201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Loss or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reduction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sensation 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increases risk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for</a:t>
            </a:r>
            <a:r>
              <a:rPr dirty="0" sz="2200">
                <a:solidFill>
                  <a:srgbClr val="2E2B1F"/>
                </a:solidFill>
                <a:latin typeface="Carlito"/>
                <a:cs typeface="Carlito"/>
              </a:rPr>
              <a:t> injury</a:t>
            </a:r>
            <a:endParaRPr dirty="0" sz="2200">
              <a:latin typeface="Carlito"/>
              <a:cs typeface="Carlito"/>
            </a:endParaRPr>
          </a:p>
        </p:txBody>
      </p:sp>
      <p:sp>
        <p:nvSpPr>
          <p:cNvPr id="1048663" name="object 9"/>
          <p:cNvSpPr txBox="1">
            <a:spLocks noGrp="1"/>
          </p:cNvSpPr>
          <p:nvPr>
            <p:ph type="title"/>
          </p:nvPr>
        </p:nvSpPr>
        <p:spPr>
          <a:xfrm>
            <a:off x="0" y="482930"/>
            <a:ext cx="6019800" cy="697230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  <a:tabLst>
                <a:tab algn="l" pos="2378075"/>
              </a:tabLst>
            </a:pPr>
            <a:r>
              <a:rPr dirty="0" sz="4400" spc="-100"/>
              <a:t>Function:	</a:t>
            </a:r>
            <a:r>
              <a:rPr dirty="0" sz="4400" spc="-90"/>
              <a:t>Sensation</a:t>
            </a:r>
            <a:endParaRPr dirty="0" sz="44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6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7"/>
                                        <p:tgtEl>
                                          <p:spTgt spid="1048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1" grpId="0" build="p"/>
      <p:bldP spid="104866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object 5"/>
          <p:cNvSpPr/>
          <p:nvPr/>
        </p:nvSpPr>
        <p:spPr>
          <a:xfrm>
            <a:off x="5554726" y="4352925"/>
            <a:ext cx="3589274" cy="2505075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668" name="object 6"/>
          <p:cNvSpPr txBox="1"/>
          <p:nvPr/>
        </p:nvSpPr>
        <p:spPr>
          <a:xfrm>
            <a:off x="650240" y="1548824"/>
            <a:ext cx="6550659" cy="2900680"/>
          </a:xfrm>
          <a:prstGeom prst="rect"/>
        </p:spPr>
        <p:txBody>
          <a:bodyPr bIns="0" lIns="0" rIns="0" rtlCol="0" tIns="80010" vert="horz" wrap="square">
            <a:spAutoFit/>
          </a:bodyPr>
          <a:p>
            <a:pPr indent="-229235" marL="241300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Excretes:</a:t>
            </a:r>
            <a:endParaRPr dirty="0" sz="22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25">
                <a:solidFill>
                  <a:srgbClr val="2E2B1F"/>
                </a:solidFill>
                <a:latin typeface="Carlito"/>
                <a:cs typeface="Carlito"/>
              </a:rPr>
              <a:t>Waste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 products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Electrolytes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25">
                <a:solidFill>
                  <a:srgbClr val="2E2B1F"/>
                </a:solidFill>
                <a:latin typeface="Carlito"/>
                <a:cs typeface="Carlito"/>
              </a:rPr>
              <a:t>Water</a:t>
            </a:r>
            <a:endParaRPr dirty="0" sz="2000">
              <a:latin typeface="Carlito"/>
              <a:cs typeface="Carlito"/>
            </a:endParaRPr>
          </a:p>
          <a:p>
            <a:pPr indent="-229235" lvl="2" marL="904240">
              <a:lnSpc>
                <a:spcPct val="100000"/>
              </a:lnSpc>
              <a:spcBef>
                <a:spcPts val="440"/>
              </a:spcBef>
              <a:buClr>
                <a:srgbClr val="D2CA6C"/>
              </a:buClr>
              <a:buFont typeface="Arial"/>
              <a:buChar char="•"/>
              <a:tabLst>
                <a:tab algn="l" pos="904240"/>
                <a:tab algn="l" pos="904875"/>
              </a:tabLst>
            </a:pPr>
            <a:r>
              <a:rPr dirty="0" sz="1800" spc="-15">
                <a:solidFill>
                  <a:srgbClr val="2E2B1F"/>
                </a:solidFill>
                <a:latin typeface="Carlito"/>
                <a:cs typeface="Carlito"/>
              </a:rPr>
              <a:t>Average </a:t>
            </a:r>
            <a:r>
              <a:rPr dirty="0" sz="1800">
                <a:solidFill>
                  <a:srgbClr val="2E2B1F"/>
                </a:solidFill>
                <a:latin typeface="Carlito"/>
                <a:cs typeface="Carlito"/>
              </a:rPr>
              <a:t>adult </a:t>
            </a: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looses 500mL </a:t>
            </a:r>
            <a:r>
              <a:rPr dirty="0" sz="1800" spc="-15">
                <a:solidFill>
                  <a:srgbClr val="2E2B1F"/>
                </a:solidFill>
                <a:latin typeface="Carlito"/>
                <a:cs typeface="Carlito"/>
              </a:rPr>
              <a:t>water </a:t>
            </a:r>
            <a:r>
              <a:rPr dirty="0" sz="1800" spc="-10">
                <a:solidFill>
                  <a:srgbClr val="2E2B1F"/>
                </a:solidFill>
                <a:latin typeface="Carlito"/>
                <a:cs typeface="Carlito"/>
              </a:rPr>
              <a:t>through </a:t>
            </a: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skin per</a:t>
            </a:r>
            <a:r>
              <a:rPr dirty="0" sz="1800" spc="6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1800" spc="-15">
                <a:solidFill>
                  <a:srgbClr val="2E2B1F"/>
                </a:solidFill>
                <a:latin typeface="Carlito"/>
                <a:cs typeface="Carlito"/>
              </a:rPr>
              <a:t>day</a:t>
            </a:r>
            <a:endParaRPr dirty="0" sz="1800">
              <a:latin typeface="Carlito"/>
              <a:cs typeface="Carlito"/>
            </a:endParaRPr>
          </a:p>
          <a:p>
            <a:pPr lvl="2">
              <a:lnSpc>
                <a:spcPct val="100000"/>
              </a:lnSpc>
              <a:spcBef>
                <a:spcPts val="20"/>
              </a:spcBef>
              <a:buClr>
                <a:srgbClr val="D2CA6C"/>
              </a:buClr>
              <a:buFont typeface="Arial"/>
              <a:buChar char="•"/>
            </a:pPr>
            <a:endParaRPr dirty="0" sz="300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2 million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 pores release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water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body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waste to</a:t>
            </a:r>
            <a:r>
              <a:rPr dirty="0" sz="2200" spc="16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air</a:t>
            </a:r>
            <a:endParaRPr dirty="0" sz="2200">
              <a:latin typeface="Carlito"/>
              <a:cs typeface="Carlito"/>
            </a:endParaRPr>
          </a:p>
        </p:txBody>
      </p:sp>
      <p:sp>
        <p:nvSpPr>
          <p:cNvPr id="1048669" name="object 8"/>
          <p:cNvSpPr txBox="1">
            <a:spLocks noGrp="1"/>
          </p:cNvSpPr>
          <p:nvPr>
            <p:ph type="title"/>
          </p:nvPr>
        </p:nvSpPr>
        <p:spPr>
          <a:xfrm>
            <a:off x="0" y="482930"/>
            <a:ext cx="7099935" cy="697230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  <a:tabLst>
                <a:tab algn="l" pos="2378075"/>
              </a:tabLst>
            </a:pPr>
            <a:r>
              <a:rPr dirty="0" sz="4400" spc="-100"/>
              <a:t>Function:	</a:t>
            </a:r>
            <a:r>
              <a:rPr dirty="0" sz="4400" spc="-125"/>
              <a:t>Waste</a:t>
            </a:r>
            <a:r>
              <a:rPr dirty="0" sz="4400" spc="-290"/>
              <a:t> </a:t>
            </a:r>
            <a:r>
              <a:rPr dirty="0" sz="4400" spc="-90"/>
              <a:t>Elimination</a:t>
            </a:r>
            <a:endParaRPr dirty="0" sz="44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6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object 5"/>
          <p:cNvSpPr/>
          <p:nvPr/>
        </p:nvSpPr>
        <p:spPr>
          <a:xfrm>
            <a:off x="5638800" y="3276600"/>
            <a:ext cx="3505200" cy="3581400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671" name="object 6"/>
          <p:cNvSpPr txBox="1"/>
          <p:nvPr/>
        </p:nvSpPr>
        <p:spPr>
          <a:xfrm>
            <a:off x="650240" y="1548824"/>
            <a:ext cx="5650865" cy="3685540"/>
          </a:xfrm>
          <a:prstGeom prst="rect"/>
        </p:spPr>
        <p:txBody>
          <a:bodyPr bIns="0" lIns="0" rIns="0" rtlCol="0" tIns="80010" vert="horz" wrap="square">
            <a:spAutoFit/>
          </a:bodyPr>
          <a:p>
            <a:pPr indent="-229235" marL="241300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Barrier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to:</a:t>
            </a:r>
            <a:endParaRPr dirty="0" sz="22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30">
                <a:solidFill>
                  <a:srgbClr val="2E2B1F"/>
                </a:solidFill>
                <a:latin typeface="Carlito"/>
                <a:cs typeface="Carlito"/>
              </a:rPr>
              <a:t>Trauma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Bacterial</a:t>
            </a:r>
            <a:r>
              <a:rPr dirty="0" sz="2000" spc="1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invasion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Excessive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loss of fluids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and</a:t>
            </a:r>
            <a:r>
              <a:rPr dirty="0" sz="2000" spc="2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protein</a:t>
            </a:r>
            <a:endParaRPr dirty="0" sz="200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9CBDBC"/>
              </a:buClr>
              <a:buFont typeface="Arial"/>
              <a:buChar char="•"/>
            </a:pPr>
            <a:endParaRPr dirty="0" sz="2350">
              <a:latin typeface="Carlito"/>
              <a:cs typeface="Carlito"/>
            </a:endParaRPr>
          </a:p>
          <a:p>
            <a:pPr marL="12700" marR="120014">
              <a:lnSpc>
                <a:spcPct val="12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Also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protects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tissues and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underlying structures 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from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>
                <a:solidFill>
                  <a:srgbClr val="2E2B1F"/>
                </a:solidFill>
                <a:latin typeface="Carlito"/>
                <a:cs typeface="Carlito"/>
              </a:rPr>
              <a:t>injury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dirty="0" sz="300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pigmentation protects against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UV</a:t>
            </a:r>
            <a:r>
              <a:rPr dirty="0" sz="2200" spc="10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radiation</a:t>
            </a:r>
            <a:endParaRPr dirty="0" sz="2200">
              <a:latin typeface="Carlito"/>
              <a:cs typeface="Carlito"/>
            </a:endParaRPr>
          </a:p>
        </p:txBody>
      </p:sp>
      <p:sp>
        <p:nvSpPr>
          <p:cNvPr id="1048672" name="object 8"/>
          <p:cNvSpPr txBox="1">
            <a:spLocks noGrp="1"/>
          </p:cNvSpPr>
          <p:nvPr>
            <p:ph type="title"/>
          </p:nvPr>
        </p:nvSpPr>
        <p:spPr>
          <a:xfrm>
            <a:off x="535940" y="482930"/>
            <a:ext cx="5154295" cy="1334135"/>
          </a:xfrm>
          <a:prstGeom prst="rect"/>
        </p:spPr>
        <p:txBody>
          <a:bodyPr bIns="0" lIns="0" rIns="0" rtlCol="0" tIns="13335" vert="horz" wrap="square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  <a:tabLst>
                <a:tab algn="l" pos="2378075"/>
              </a:tabLst>
            </a:pPr>
            <a:r>
              <a:rPr dirty="0" sz="4400" spc="-100"/>
              <a:t>Function:	</a:t>
            </a:r>
            <a:r>
              <a:rPr dirty="0" sz="4400" spc="-75"/>
              <a:t>Skin</a:t>
            </a:r>
            <a:r>
              <a:rPr dirty="0" sz="4400" spc="-275"/>
              <a:t> </a:t>
            </a:r>
            <a:r>
              <a:rPr dirty="0" sz="4400" spc="-85"/>
              <a:t>Barrier</a:t>
            </a:r>
            <a:endParaRPr sz="44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6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object 4"/>
          <p:cNvSpPr txBox="1"/>
          <p:nvPr/>
        </p:nvSpPr>
        <p:spPr>
          <a:xfrm>
            <a:off x="650240" y="1592325"/>
            <a:ext cx="7271384" cy="4217035"/>
          </a:xfrm>
          <a:prstGeom prst="rect"/>
        </p:spPr>
        <p:txBody>
          <a:bodyPr bIns="0" lIns="0" rIns="0" rtlCol="0" tIns="49530" vert="horz" wrap="square">
            <a:spAutoFit/>
          </a:bodyPr>
          <a:p>
            <a:pPr indent="-457834" marL="469900" marR="5080">
              <a:lnSpc>
                <a:spcPts val="2380"/>
              </a:lnSpc>
              <a:spcBef>
                <a:spcPts val="390"/>
              </a:spcBef>
              <a:buClr>
                <a:srgbClr val="A9A47B"/>
              </a:buClr>
              <a:buAutoNum type="arabicPeriod"/>
              <a:tabLst>
                <a:tab algn="l" pos="469900"/>
                <a:tab algn="l" pos="470534"/>
              </a:tabLst>
            </a:pPr>
            <a:r>
              <a:rPr dirty="0" sz="2200" spc="-5">
                <a:solidFill>
                  <a:srgbClr val="2E2B1F"/>
                </a:solidFill>
                <a:latin typeface="Arial"/>
                <a:cs typeface="Arial"/>
              </a:rPr>
              <a:t>Develop a basic understanding of the characteristics of  the various layers of </a:t>
            </a:r>
            <a:r>
              <a:rPr dirty="0" sz="2200">
                <a:solidFill>
                  <a:srgbClr val="2E2B1F"/>
                </a:solidFill>
                <a:latin typeface="Arial"/>
                <a:cs typeface="Arial"/>
              </a:rPr>
              <a:t>skin </a:t>
            </a:r>
            <a:r>
              <a:rPr dirty="0" sz="2200" spc="-5">
                <a:solidFill>
                  <a:srgbClr val="2E2B1F"/>
                </a:solidFill>
                <a:latin typeface="Arial"/>
                <a:cs typeface="Arial"/>
              </a:rPr>
              <a:t>and its underlying</a:t>
            </a:r>
            <a:r>
              <a:rPr dirty="0" sz="2200" spc="85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dirty="0" sz="2200" spc="-5">
                <a:solidFill>
                  <a:srgbClr val="2E2B1F"/>
                </a:solidFill>
                <a:latin typeface="Arial"/>
                <a:cs typeface="Arial"/>
              </a:rPr>
              <a:t>structures</a:t>
            </a:r>
            <a:endParaRPr dirty="0"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A9A47B"/>
              </a:buClr>
              <a:buFont typeface="Arial"/>
              <a:buAutoNum type="arabicPeriod"/>
            </a:pPr>
            <a:endParaRPr dirty="0" sz="2700">
              <a:latin typeface="Arial"/>
              <a:cs typeface="Arial"/>
            </a:endParaRPr>
          </a:p>
          <a:p>
            <a:pPr indent="-457834" marL="469900">
              <a:lnSpc>
                <a:spcPct val="100000"/>
              </a:lnSpc>
              <a:buClr>
                <a:srgbClr val="A9A47B"/>
              </a:buClr>
              <a:buAutoNum type="arabicPeriod"/>
              <a:tabLst>
                <a:tab algn="l" pos="469900"/>
                <a:tab algn="l" pos="470534"/>
              </a:tabLst>
            </a:pPr>
            <a:r>
              <a:rPr dirty="0" sz="2200" spc="-5">
                <a:solidFill>
                  <a:srgbClr val="2E2B1F"/>
                </a:solidFill>
                <a:latin typeface="Arial"/>
                <a:cs typeface="Arial"/>
              </a:rPr>
              <a:t>Review the primary functions of</a:t>
            </a:r>
            <a:r>
              <a:rPr dirty="0" sz="2200" spc="35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2E2B1F"/>
                </a:solidFill>
                <a:latin typeface="Arial"/>
                <a:cs typeface="Arial"/>
              </a:rPr>
              <a:t>skin</a:t>
            </a:r>
            <a:endParaRPr dirty="0"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9A47B"/>
              </a:buClr>
              <a:buFont typeface="Arial"/>
              <a:buAutoNum type="arabicPeriod"/>
            </a:pPr>
            <a:endParaRPr dirty="0" sz="3000">
              <a:latin typeface="Arial"/>
              <a:cs typeface="Arial"/>
            </a:endParaRPr>
          </a:p>
          <a:p>
            <a:pPr indent="-457834" marL="469900" marR="407034">
              <a:lnSpc>
                <a:spcPts val="2380"/>
              </a:lnSpc>
              <a:spcBef>
                <a:spcPts val="5"/>
              </a:spcBef>
              <a:buClr>
                <a:srgbClr val="A9A47B"/>
              </a:buClr>
              <a:buAutoNum type="arabicPeriod"/>
              <a:tabLst>
                <a:tab algn="l" pos="469900"/>
                <a:tab algn="l" pos="470534"/>
              </a:tabLst>
            </a:pPr>
            <a:r>
              <a:rPr dirty="0" sz="2200" spc="-5">
                <a:solidFill>
                  <a:srgbClr val="2E2B1F"/>
                </a:solidFill>
                <a:latin typeface="Arial"/>
                <a:cs typeface="Arial"/>
              </a:rPr>
              <a:t>Understand some of the factors that may negatively  </a:t>
            </a:r>
            <a:r>
              <a:rPr dirty="0" sz="2200" spc="-10">
                <a:solidFill>
                  <a:srgbClr val="2E2B1F"/>
                </a:solidFill>
                <a:latin typeface="Arial"/>
                <a:cs typeface="Arial"/>
              </a:rPr>
              <a:t>affect </a:t>
            </a:r>
            <a:r>
              <a:rPr dirty="0" sz="2200">
                <a:solidFill>
                  <a:srgbClr val="2E2B1F"/>
                </a:solidFill>
                <a:latin typeface="Arial"/>
                <a:cs typeface="Arial"/>
              </a:rPr>
              <a:t>skin</a:t>
            </a:r>
            <a:r>
              <a:rPr dirty="0" sz="2200" spc="-10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dirty="0" sz="2200" spc="-5">
                <a:solidFill>
                  <a:srgbClr val="2E2B1F"/>
                </a:solidFill>
                <a:latin typeface="Arial"/>
                <a:cs typeface="Arial"/>
              </a:rPr>
              <a:t>integrity</a:t>
            </a:r>
            <a:endParaRPr dirty="0"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A9A47B"/>
              </a:buClr>
              <a:buFont typeface="Arial"/>
              <a:buAutoNum type="arabicPeriod"/>
            </a:pPr>
            <a:endParaRPr dirty="0" sz="2700">
              <a:latin typeface="Arial"/>
              <a:cs typeface="Arial"/>
            </a:endParaRPr>
          </a:p>
          <a:p>
            <a:pPr indent="-457834" marL="469900">
              <a:lnSpc>
                <a:spcPct val="100000"/>
              </a:lnSpc>
              <a:buClr>
                <a:srgbClr val="A9A47B"/>
              </a:buClr>
              <a:buAutoNum type="arabicPeriod"/>
              <a:tabLst>
                <a:tab algn="l" pos="469900"/>
                <a:tab algn="l" pos="470534"/>
              </a:tabLst>
            </a:pPr>
            <a:r>
              <a:rPr dirty="0" sz="2200" spc="-5">
                <a:solidFill>
                  <a:srgbClr val="2E2B1F"/>
                </a:solidFill>
                <a:latin typeface="Arial"/>
                <a:cs typeface="Arial"/>
              </a:rPr>
              <a:t>Reflect on the effects </a:t>
            </a:r>
            <a:r>
              <a:rPr dirty="0" sz="2200">
                <a:solidFill>
                  <a:srgbClr val="2E2B1F"/>
                </a:solidFill>
                <a:latin typeface="Arial"/>
                <a:cs typeface="Arial"/>
              </a:rPr>
              <a:t>of </a:t>
            </a:r>
            <a:r>
              <a:rPr dirty="0" sz="2200" spc="-5">
                <a:solidFill>
                  <a:srgbClr val="2E2B1F"/>
                </a:solidFill>
                <a:latin typeface="Arial"/>
                <a:cs typeface="Arial"/>
              </a:rPr>
              <a:t>aging on</a:t>
            </a:r>
            <a:r>
              <a:rPr dirty="0" sz="2200" spc="-10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2E2B1F"/>
                </a:solidFill>
                <a:latin typeface="Arial"/>
                <a:cs typeface="Arial"/>
              </a:rPr>
              <a:t>skin</a:t>
            </a:r>
            <a:endParaRPr dirty="0"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9A47B"/>
              </a:buClr>
              <a:buFont typeface="Arial"/>
              <a:buAutoNum type="arabicPeriod"/>
            </a:pPr>
            <a:endParaRPr dirty="0" sz="3000">
              <a:latin typeface="Arial"/>
              <a:cs typeface="Arial"/>
            </a:endParaRPr>
          </a:p>
          <a:p>
            <a:pPr indent="-457834" marL="469900" marR="173990">
              <a:lnSpc>
                <a:spcPts val="2380"/>
              </a:lnSpc>
              <a:buClr>
                <a:srgbClr val="A9A47B"/>
              </a:buClr>
              <a:buAutoNum type="arabicPeriod"/>
              <a:tabLst>
                <a:tab algn="l" pos="469900"/>
                <a:tab algn="l" pos="470534"/>
              </a:tabLst>
            </a:pPr>
            <a:r>
              <a:rPr dirty="0" sz="2200" spc="-5">
                <a:solidFill>
                  <a:srgbClr val="2E2B1F"/>
                </a:solidFill>
                <a:latin typeface="Arial"/>
                <a:cs typeface="Arial"/>
              </a:rPr>
              <a:t>Identify some preventative interventions to reducing a  persons risk of impaired skin</a:t>
            </a:r>
            <a:r>
              <a:rPr dirty="0" sz="2200" spc="30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dirty="0" sz="2200" spc="-5">
                <a:solidFill>
                  <a:srgbClr val="2E2B1F"/>
                </a:solidFill>
                <a:latin typeface="Arial"/>
                <a:cs typeface="Arial"/>
              </a:rPr>
              <a:t>integrity</a:t>
            </a:r>
            <a:endParaRPr dirty="0" sz="2200">
              <a:latin typeface="Arial"/>
              <a:cs typeface="Arial"/>
            </a:endParaRPr>
          </a:p>
        </p:txBody>
      </p:sp>
      <p:sp>
        <p:nvSpPr>
          <p:cNvPr id="1048623" name="object 6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5561965" cy="697866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600" spc="-90"/>
              <a:t>Learning</a:t>
            </a:r>
            <a:r>
              <a:rPr dirty="0" sz="4600" spc="-285"/>
              <a:t> </a:t>
            </a:r>
            <a:r>
              <a:rPr dirty="0" sz="4600" spc="-110"/>
              <a:t>Objectives</a:t>
            </a:r>
            <a:endParaRPr dirty="0" sz="46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object 5"/>
          <p:cNvSpPr/>
          <p:nvPr/>
        </p:nvSpPr>
        <p:spPr>
          <a:xfrm>
            <a:off x="3352800" y="3000375"/>
            <a:ext cx="5791201" cy="6143625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674" name="object 6"/>
          <p:cNvSpPr txBox="1"/>
          <p:nvPr/>
        </p:nvSpPr>
        <p:spPr>
          <a:xfrm>
            <a:off x="650240" y="1616710"/>
            <a:ext cx="6852284" cy="1413511"/>
          </a:xfrm>
          <a:prstGeom prst="rect"/>
        </p:spPr>
        <p:txBody>
          <a:bodyPr bIns="0" lIns="0" rIns="0" rtlCol="0" tIns="12065" vert="horz" wrap="square">
            <a:spAutoFit/>
          </a:bodyPr>
          <a:p>
            <a:pPr indent="-229235" marL="2413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Vitamin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D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assists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mineralization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of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bones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and</a:t>
            </a:r>
            <a:r>
              <a:rPr dirty="0" sz="2200" spc="4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teeth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dirty="0" sz="3000">
              <a:latin typeface="Carlito"/>
              <a:cs typeface="Carlito"/>
            </a:endParaRPr>
          </a:p>
          <a:p>
            <a:pPr indent="-229235" marL="241300" marR="508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Vitamin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D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that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is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synthesized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is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transferred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other 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parts </a:t>
            </a:r>
            <a:r>
              <a:rPr dirty="0" sz="2200">
                <a:solidFill>
                  <a:srgbClr val="2E2B1F"/>
                </a:solidFill>
                <a:latin typeface="Carlito"/>
                <a:cs typeface="Carlito"/>
              </a:rPr>
              <a:t>of</a:t>
            </a:r>
            <a:r>
              <a:rPr dirty="0" sz="2200" spc="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body</a:t>
            </a:r>
            <a:endParaRPr dirty="0" sz="2200">
              <a:latin typeface="Carlito"/>
              <a:cs typeface="Carlito"/>
            </a:endParaRPr>
          </a:p>
        </p:txBody>
      </p:sp>
      <p:sp>
        <p:nvSpPr>
          <p:cNvPr id="1048675" name="object 8"/>
          <p:cNvSpPr txBox="1">
            <a:spLocks noGrp="1"/>
          </p:cNvSpPr>
          <p:nvPr>
            <p:ph type="title"/>
          </p:nvPr>
        </p:nvSpPr>
        <p:spPr>
          <a:xfrm>
            <a:off x="535940" y="514934"/>
            <a:ext cx="6269990" cy="1205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  <a:tabLst>
                <a:tab algn="l" pos="2149475"/>
              </a:tabLst>
            </a:pPr>
            <a:r>
              <a:rPr dirty="0" sz="4000" spc="-95"/>
              <a:t>Function:	</a:t>
            </a:r>
            <a:r>
              <a:rPr dirty="0" sz="4000" spc="-90"/>
              <a:t>Vitamin </a:t>
            </a:r>
            <a:r>
              <a:rPr dirty="0" sz="4000" spc="-5"/>
              <a:t>D</a:t>
            </a:r>
            <a:r>
              <a:rPr dirty="0" sz="4000" spc="-380"/>
              <a:t> </a:t>
            </a:r>
            <a:r>
              <a:rPr dirty="0" sz="4000" spc="-100"/>
              <a:t>Synthesis</a:t>
            </a:r>
            <a:endParaRPr sz="40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object 5"/>
          <p:cNvSpPr/>
          <p:nvPr/>
        </p:nvSpPr>
        <p:spPr>
          <a:xfrm>
            <a:off x="4343400" y="1524000"/>
            <a:ext cx="4800600" cy="4629150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677" name="object 6"/>
          <p:cNvSpPr txBox="1"/>
          <p:nvPr/>
        </p:nvSpPr>
        <p:spPr>
          <a:xfrm>
            <a:off x="228600" y="1845386"/>
            <a:ext cx="2667000" cy="339534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indent="-229235" marL="2413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>
                <a:solidFill>
                  <a:srgbClr val="2E2B1F"/>
                </a:solidFill>
                <a:latin typeface="Carlito"/>
                <a:cs typeface="Carlito"/>
              </a:rPr>
              <a:t>Dryness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dirty="0" sz="300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Age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dirty="0" sz="300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Nutrition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A9A47B"/>
              </a:buClr>
              <a:buFont typeface="Arial"/>
              <a:buChar char="•"/>
            </a:pPr>
            <a:endParaRPr dirty="0" sz="300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Hydration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A9A47B"/>
              </a:buClr>
              <a:buFont typeface="Arial"/>
              <a:buChar char="•"/>
            </a:pPr>
            <a:endParaRPr dirty="0" sz="300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Environment</a:t>
            </a:r>
            <a:endParaRPr dirty="0" sz="2200">
              <a:latin typeface="Carlito"/>
              <a:cs typeface="Carlito"/>
            </a:endParaRPr>
          </a:p>
        </p:txBody>
      </p:sp>
      <p:sp>
        <p:nvSpPr>
          <p:cNvPr id="1048678" name="object 8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3836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4600" spc="-114"/>
              <a:t>Factors </a:t>
            </a:r>
            <a:r>
              <a:rPr dirty="0" sz="4600" spc="-80"/>
              <a:t>That </a:t>
            </a:r>
            <a:r>
              <a:rPr dirty="0" sz="4600" spc="-95"/>
              <a:t>May</a:t>
            </a:r>
            <a:r>
              <a:rPr dirty="0" sz="4600" spc="-515"/>
              <a:t> </a:t>
            </a:r>
            <a:r>
              <a:rPr dirty="0" sz="4600" spc="-85"/>
              <a:t>Impair  </a:t>
            </a:r>
            <a:r>
              <a:rPr dirty="0" sz="4600" spc="-80"/>
              <a:t>Skin</a:t>
            </a:r>
            <a:r>
              <a:rPr dirty="0" sz="4600" spc="-210"/>
              <a:t> </a:t>
            </a:r>
            <a:r>
              <a:rPr dirty="0" sz="4600" spc="-95"/>
              <a:t>Integrity</a:t>
            </a:r>
            <a:endParaRPr dirty="0" sz="46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48679" name="object 3"/>
            <p:cNvSpPr/>
            <p:nvPr/>
          </p:nvSpPr>
          <p:spPr>
            <a:xfrm>
              <a:off x="0" y="0"/>
              <a:ext cx="9144000" cy="6857997"/>
            </a:xfrm>
            <a:prstGeom prst="rect"/>
            <a:blipFill>
              <a:blip xmlns:r="http://schemas.openxmlformats.org/officeDocument/2006/relationships" r:embed="rId1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680" name="object 4"/>
            <p:cNvSpPr/>
            <p:nvPr/>
          </p:nvSpPr>
          <p:spPr>
            <a:xfrm>
              <a:off x="8458200" y="0"/>
              <a:ext cx="685800" cy="6858000"/>
            </a:xfrm>
            <a:custGeom>
              <a:avLst/>
              <a:ahLst/>
              <a:rect l="l" t="t" r="r" b="b"/>
              <a:pathLst>
                <a:path w="685800" h="6858000">
                  <a:moveTo>
                    <a:pt x="685800" y="6172200"/>
                  </a:moveTo>
                  <a:lnTo>
                    <a:pt x="0" y="6172200"/>
                  </a:lnTo>
                  <a:lnTo>
                    <a:pt x="0" y="6858000"/>
                  </a:lnTo>
                  <a:lnTo>
                    <a:pt x="685800" y="6858000"/>
                  </a:lnTo>
                  <a:lnTo>
                    <a:pt x="685800" y="6172200"/>
                  </a:lnTo>
                  <a:close/>
                </a:path>
                <a:path w="685800" h="6858000">
                  <a:moveTo>
                    <a:pt x="685800" y="0"/>
                  </a:moveTo>
                  <a:lnTo>
                    <a:pt x="0" y="0"/>
                  </a:lnTo>
                  <a:lnTo>
                    <a:pt x="0" y="5486400"/>
                  </a:lnTo>
                  <a:lnTo>
                    <a:pt x="685800" y="54864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675E46"/>
            </a:solidFill>
          </p:spPr>
          <p:txBody>
            <a:bodyPr bIns="0" lIns="0" rIns="0" rtlCol="0" tIns="0" wrap="square"/>
            <a:p/>
          </p:txBody>
        </p:sp>
        <p:sp>
          <p:nvSpPr>
            <p:cNvPr id="1048681" name="object 5"/>
            <p:cNvSpPr/>
            <p:nvPr/>
          </p:nvSpPr>
          <p:spPr>
            <a:xfrm>
              <a:off x="8458200" y="5486399"/>
              <a:ext cx="685800" cy="685800"/>
            </a:xfrm>
            <a:custGeom>
              <a:avLst/>
              <a:ahLst/>
              <a:rect l="l" t="t" r="r" b="b"/>
              <a:pathLst>
                <a:path w="685800" h="685800">
                  <a:moveTo>
                    <a:pt x="685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85800" y="6858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bIns="0" lIns="0" rIns="0" rtlCol="0" tIns="0" wrap="square"/>
            <a:p/>
          </p:txBody>
        </p:sp>
      </p:grpSp>
      <p:sp>
        <p:nvSpPr>
          <p:cNvPr id="1048682" name="object 9"/>
          <p:cNvSpPr/>
          <p:nvPr/>
        </p:nvSpPr>
        <p:spPr>
          <a:xfrm>
            <a:off x="5029200" y="4351337"/>
            <a:ext cx="4114800" cy="2582863"/>
          </a:xfrm>
          <a:prstGeom prst="rect"/>
          <a:blipFill>
            <a:blip xmlns:r="http://schemas.openxmlformats.org/officeDocument/2006/relationships" r:embed="rId2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683" name="object 10"/>
          <p:cNvSpPr txBox="1"/>
          <p:nvPr/>
        </p:nvSpPr>
        <p:spPr>
          <a:xfrm>
            <a:off x="802944" y="1540510"/>
            <a:ext cx="6557645" cy="2512060"/>
          </a:xfrm>
          <a:prstGeom prst="rect"/>
        </p:spPr>
        <p:txBody>
          <a:bodyPr bIns="0" lIns="0" rIns="0" rtlCol="0" tIns="12065" vert="horz" wrap="square">
            <a:spAutoFit/>
          </a:bodyPr>
          <a:p>
            <a:pPr indent="-228600" marL="2413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algn="l" pos="240665"/>
                <a:tab algn="l" pos="241300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Biological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age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does not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correlate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with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chronological</a:t>
            </a:r>
            <a:r>
              <a:rPr dirty="0" sz="2200" spc="10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age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dirty="0" sz="3000">
              <a:latin typeface="Carlito"/>
              <a:cs typeface="Carlito"/>
            </a:endParaRPr>
          </a:p>
          <a:p>
            <a:pPr indent="-228600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0665"/>
                <a:tab algn="l" pos="241300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dirty="0" sz="2200" spc="-30">
                <a:solidFill>
                  <a:srgbClr val="2E2B1F"/>
                </a:solidFill>
                <a:latin typeface="Carlito"/>
                <a:cs typeface="Carlito"/>
              </a:rPr>
              <a:t>rate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at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which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we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age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is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dependent</a:t>
            </a:r>
            <a:r>
              <a:rPr dirty="0" sz="2200" spc="14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on:</a:t>
            </a:r>
            <a:endParaRPr dirty="0" sz="2200">
              <a:latin typeface="Carlito"/>
              <a:cs typeface="Carlito"/>
            </a:endParaRPr>
          </a:p>
          <a:p>
            <a:pPr indent="-229235" lvl="1" marL="53784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algn="l" pos="537845"/>
                <a:tab algn="l" pos="538480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Our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genes</a:t>
            </a:r>
            <a:endParaRPr dirty="0" sz="2000">
              <a:latin typeface="Carlito"/>
              <a:cs typeface="Carlito"/>
            </a:endParaRPr>
          </a:p>
          <a:p>
            <a:pPr indent="-229235" lvl="1" marL="53784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7845"/>
                <a:tab algn="l" pos="538480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Our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environment</a:t>
            </a:r>
            <a:endParaRPr dirty="0" sz="2000">
              <a:latin typeface="Carlito"/>
              <a:cs typeface="Carlito"/>
            </a:endParaRPr>
          </a:p>
          <a:p>
            <a:pPr indent="-229235" lvl="1" marL="53784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7845"/>
                <a:tab algn="l" pos="538480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How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we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look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after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our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bodies</a:t>
            </a:r>
            <a:endParaRPr dirty="0" sz="2000">
              <a:latin typeface="Carlito"/>
              <a:cs typeface="Carlito"/>
            </a:endParaRPr>
          </a:p>
        </p:txBody>
      </p:sp>
      <p:sp>
        <p:nvSpPr>
          <p:cNvPr id="1048684" name="object 12"/>
          <p:cNvSpPr txBox="1">
            <a:spLocks noGrp="1"/>
          </p:cNvSpPr>
          <p:nvPr>
            <p:ph type="title"/>
          </p:nvPr>
        </p:nvSpPr>
        <p:spPr>
          <a:xfrm>
            <a:off x="612140" y="421589"/>
            <a:ext cx="5788660" cy="697866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600" spc="-75"/>
              <a:t>The </a:t>
            </a:r>
            <a:r>
              <a:rPr dirty="0" sz="4600" spc="-80"/>
              <a:t>Aging</a:t>
            </a:r>
            <a:r>
              <a:rPr dirty="0" sz="4600" spc="-380"/>
              <a:t> </a:t>
            </a:r>
            <a:r>
              <a:rPr dirty="0" sz="4600" spc="-100"/>
              <a:t>Process</a:t>
            </a:r>
            <a:endParaRPr dirty="0" sz="46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5"/>
                                        <p:tgtEl>
                                          <p:spTgt spid="1048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8"/>
                                        <p:tgtEl>
                                          <p:spTgt spid="1048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1"/>
                                        <p:tgtEl>
                                          <p:spTgt spid="1048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8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object 5"/>
          <p:cNvSpPr/>
          <p:nvPr/>
        </p:nvSpPr>
        <p:spPr>
          <a:xfrm>
            <a:off x="4267200" y="3810000"/>
            <a:ext cx="4876800" cy="4648200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686" name="object 6"/>
          <p:cNvSpPr txBox="1"/>
          <p:nvPr/>
        </p:nvSpPr>
        <p:spPr>
          <a:xfrm>
            <a:off x="574040" y="1244242"/>
            <a:ext cx="7122160" cy="2707536"/>
          </a:xfrm>
          <a:prstGeom prst="rect"/>
        </p:spPr>
        <p:txBody>
          <a:bodyPr bIns="0" lIns="0" rIns="0" rtlCol="0" tIns="79375" vert="horz" wrap="square">
            <a:spAutoFit/>
          </a:bodyPr>
          <a:p>
            <a:pPr indent="-228600" marL="241300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Font typeface="Arial"/>
              <a:buChar char="•"/>
              <a:tabLst>
                <a:tab algn="l" pos="240665"/>
                <a:tab algn="l" pos="241300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20%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decrease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dermal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thickness leads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thinning</a:t>
            </a:r>
            <a:r>
              <a:rPr dirty="0" sz="2200" spc="8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5" smtClean="0">
                <a:solidFill>
                  <a:srgbClr val="2E2B1F"/>
                </a:solidFill>
                <a:latin typeface="Carlito"/>
                <a:cs typeface="Carlito"/>
              </a:rPr>
              <a:t>of</a:t>
            </a:r>
            <a:r>
              <a:rPr dirty="0" sz="2200" lang="en-US" smtClean="0">
                <a:latin typeface="Carlito"/>
                <a:cs typeface="Carlito"/>
              </a:rPr>
              <a:t> </a:t>
            </a:r>
            <a:r>
              <a:rPr dirty="0" sz="2200" spc="-5" smtClean="0">
                <a:solidFill>
                  <a:srgbClr val="2E2B1F"/>
                </a:solidFill>
                <a:latin typeface="Carlito"/>
                <a:cs typeface="Carlito"/>
              </a:rPr>
              <a:t>the</a:t>
            </a:r>
            <a:r>
              <a:rPr dirty="0" sz="2200" spc="5" smtClean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dirty="0" sz="3000">
              <a:latin typeface="Carlito"/>
              <a:cs typeface="Carlito"/>
            </a:endParaRPr>
          </a:p>
          <a:p>
            <a:pPr indent="-228600" marL="241300" marR="508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0665"/>
                <a:tab algn="l" pos="241300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Epidermal-dermal papillae become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flattened,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increasing  susceptibility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friction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and</a:t>
            </a:r>
            <a:r>
              <a:rPr dirty="0" sz="2200" spc="1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shear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A9A47B"/>
              </a:buClr>
              <a:buFont typeface="Arial"/>
              <a:buChar char="•"/>
            </a:pPr>
            <a:endParaRPr dirty="0" sz="2550">
              <a:latin typeface="Carlito"/>
              <a:cs typeface="Carlito"/>
            </a:endParaRPr>
          </a:p>
          <a:p>
            <a:pPr marL="12700" marR="2889885">
              <a:lnSpc>
                <a:spcPct val="120100"/>
              </a:lnSpc>
              <a:buClr>
                <a:srgbClr val="A9A47B"/>
              </a:buClr>
              <a:buFont typeface="Arial"/>
              <a:buChar char="•"/>
              <a:tabLst>
                <a:tab algn="l" pos="240665"/>
                <a:tab algn="l" pos="241300"/>
              </a:tabLst>
            </a:pPr>
            <a:r>
              <a:rPr dirty="0" sz="2200" lang="en-US" spc="-10" smtClean="0">
                <a:solidFill>
                  <a:srgbClr val="2E2B1F"/>
                </a:solidFill>
                <a:latin typeface="Carlito"/>
                <a:cs typeface="Carlito"/>
              </a:rPr>
              <a:t>I</a:t>
            </a:r>
            <a:r>
              <a:rPr dirty="0" sz="2200" spc="-10" smtClean="0">
                <a:solidFill>
                  <a:srgbClr val="2E2B1F"/>
                </a:solidFill>
                <a:latin typeface="Carlito"/>
                <a:cs typeface="Carlito"/>
              </a:rPr>
              <a:t>rritants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more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readily</a:t>
            </a:r>
            <a:r>
              <a:rPr dirty="0" sz="2200" spc="-3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absorbed</a:t>
            </a:r>
            <a:endParaRPr dirty="0" sz="2200">
              <a:latin typeface="Carlito"/>
              <a:cs typeface="Carlito"/>
            </a:endParaRPr>
          </a:p>
        </p:txBody>
      </p:sp>
      <p:sp>
        <p:nvSpPr>
          <p:cNvPr id="1048687" name="object 7"/>
          <p:cNvSpPr txBox="1"/>
          <p:nvPr/>
        </p:nvSpPr>
        <p:spPr>
          <a:xfrm>
            <a:off x="381000" y="5201689"/>
            <a:ext cx="4495800" cy="757259"/>
          </a:xfrm>
          <a:prstGeom prst="rect"/>
        </p:spPr>
        <p:txBody>
          <a:bodyPr bIns="0" lIns="0" rIns="0" rtlCol="0" tIns="79375" vert="horz" wrap="square">
            <a:spAutoFit/>
          </a:bodyPr>
          <a:p>
            <a:pPr indent="-228600" marL="241300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Font typeface="Arial"/>
              <a:buChar char="•"/>
              <a:tabLst>
                <a:tab algn="l" pos="240665"/>
                <a:tab algn="l" pos="241300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Elastin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fibers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are lost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–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r>
              <a:rPr dirty="0" sz="2200" spc="3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5" smtClean="0">
                <a:solidFill>
                  <a:srgbClr val="2E2B1F"/>
                </a:solidFill>
                <a:latin typeface="Carlito"/>
                <a:cs typeface="Carlito"/>
              </a:rPr>
              <a:t>less</a:t>
            </a:r>
            <a:r>
              <a:rPr dirty="0" sz="2200" lang="en-US" smtClean="0">
                <a:latin typeface="Carlito"/>
                <a:cs typeface="Carlito"/>
              </a:rPr>
              <a:t> </a:t>
            </a:r>
            <a:r>
              <a:rPr dirty="0" sz="2200" spc="-5" smtClean="0">
                <a:solidFill>
                  <a:srgbClr val="2E2B1F"/>
                </a:solidFill>
                <a:latin typeface="Carlito"/>
                <a:cs typeface="Carlito"/>
              </a:rPr>
              <a:t>elastic</a:t>
            </a:r>
            <a:endParaRPr dirty="0" sz="2200">
              <a:latin typeface="Carlito"/>
              <a:cs typeface="Carlito"/>
            </a:endParaRPr>
          </a:p>
        </p:txBody>
      </p:sp>
      <p:sp>
        <p:nvSpPr>
          <p:cNvPr id="1048688" name="object 9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5636260" cy="726440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600" spc="-85"/>
              <a:t>Aging</a:t>
            </a:r>
            <a:r>
              <a:rPr dirty="0" sz="4600" spc="-270"/>
              <a:t> </a:t>
            </a:r>
            <a:r>
              <a:rPr dirty="0" sz="4600" spc="-80"/>
              <a:t>Skin</a:t>
            </a:r>
            <a:endParaRPr dirty="0" sz="46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86" grpId="0" build="p"/>
      <p:bldP spid="104868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object 5"/>
          <p:cNvSpPr/>
          <p:nvPr/>
        </p:nvSpPr>
        <p:spPr>
          <a:xfrm>
            <a:off x="5276850" y="3889374"/>
            <a:ext cx="3867150" cy="2968625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690" name="object 6"/>
          <p:cNvSpPr txBox="1"/>
          <p:nvPr/>
        </p:nvSpPr>
        <p:spPr>
          <a:xfrm>
            <a:off x="574040" y="1396670"/>
            <a:ext cx="4545330" cy="4441825"/>
          </a:xfrm>
          <a:prstGeom prst="rect"/>
        </p:spPr>
        <p:txBody>
          <a:bodyPr bIns="0" lIns="0" rIns="0" rtlCol="0" tIns="46355" vert="horz" wrap="square">
            <a:spAutoFit/>
          </a:bodyPr>
          <a:p>
            <a:pPr indent="-228600" marL="241300">
              <a:lnSpc>
                <a:spcPct val="100000"/>
              </a:lnSpc>
              <a:spcBef>
                <a:spcPts val="365"/>
              </a:spcBef>
              <a:buClr>
                <a:srgbClr val="A9A47B"/>
              </a:buClr>
              <a:buFont typeface="Arial"/>
              <a:buChar char="•"/>
              <a:tabLst>
                <a:tab algn="l" pos="240665"/>
                <a:tab algn="l" pos="241300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Dermis</a:t>
            </a:r>
            <a:r>
              <a:rPr dirty="0" sz="220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atrophies:</a:t>
            </a:r>
            <a:endParaRPr dirty="0" sz="2200">
              <a:latin typeface="Carlito"/>
              <a:cs typeface="Carlito"/>
            </a:endParaRPr>
          </a:p>
          <a:p>
            <a:pPr indent="-229870" lvl="1" marL="538480">
              <a:lnSpc>
                <a:spcPct val="100000"/>
              </a:lnSpc>
              <a:spcBef>
                <a:spcPts val="25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Slows wound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contraction</a:t>
            </a:r>
            <a:endParaRPr dirty="0" sz="2000">
              <a:latin typeface="Carlito"/>
              <a:cs typeface="Carlito"/>
            </a:endParaRPr>
          </a:p>
          <a:p>
            <a:pPr indent="-229870" lvl="1" marL="538480">
              <a:lnSpc>
                <a:spcPct val="100000"/>
              </a:lnSpc>
              <a:spcBef>
                <a:spcPts val="24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Increases risk of</a:t>
            </a:r>
            <a:r>
              <a:rPr dirty="0" sz="2000" spc="1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dehiscence</a:t>
            </a:r>
            <a:endParaRPr dirty="0" sz="200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9CBDBC"/>
              </a:buClr>
              <a:buFont typeface="Arial"/>
              <a:buChar char="•"/>
            </a:pPr>
            <a:endParaRPr dirty="0" sz="2350">
              <a:latin typeface="Carlito"/>
              <a:cs typeface="Carlito"/>
            </a:endParaRPr>
          </a:p>
          <a:p>
            <a:pPr indent="-228600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0665"/>
                <a:tab algn="l" pos="241300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Diminished dermis</a:t>
            </a:r>
            <a:r>
              <a:rPr dirty="0" sz="2200" spc="1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vascularity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Clr>
                <a:srgbClr val="A9A47B"/>
              </a:buClr>
              <a:buFont typeface="Arial"/>
              <a:buChar char="•"/>
            </a:pPr>
            <a:endParaRPr dirty="0" sz="2550">
              <a:latin typeface="Carlito"/>
              <a:cs typeface="Carlito"/>
            </a:endParaRPr>
          </a:p>
          <a:p>
            <a:pPr indent="-228600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0665"/>
                <a:tab algn="l" pos="241300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Subcutaneous </a:t>
            </a:r>
            <a:r>
              <a:rPr dirty="0" sz="2200" spc="-25">
                <a:solidFill>
                  <a:srgbClr val="2E2B1F"/>
                </a:solidFill>
                <a:latin typeface="Carlito"/>
                <a:cs typeface="Carlito"/>
              </a:rPr>
              <a:t>fat</a:t>
            </a:r>
            <a:r>
              <a:rPr dirty="0" sz="2200" spc="1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5" smtClean="0">
                <a:solidFill>
                  <a:srgbClr val="2E2B1F"/>
                </a:solidFill>
                <a:latin typeface="Carlito"/>
                <a:cs typeface="Carlito"/>
              </a:rPr>
              <a:t>atrophies</a:t>
            </a:r>
            <a:r>
              <a:rPr dirty="0" sz="2200" lang="en-US" smtClean="0">
                <a:latin typeface="Carlito"/>
                <a:cs typeface="Carlito"/>
              </a:rPr>
              <a:t> </a:t>
            </a:r>
            <a:r>
              <a:rPr dirty="0" sz="2200" spc="-10" smtClean="0">
                <a:solidFill>
                  <a:srgbClr val="2E2B1F"/>
                </a:solidFill>
                <a:latin typeface="Carlito"/>
                <a:cs typeface="Carlito"/>
              </a:rPr>
              <a:t>(most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noticeable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face, backs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of</a:t>
            </a:r>
            <a:r>
              <a:rPr dirty="0" sz="2200" spc="8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 smtClean="0">
                <a:solidFill>
                  <a:srgbClr val="2E2B1F"/>
                </a:solidFill>
                <a:latin typeface="Carlito"/>
                <a:cs typeface="Carlito"/>
              </a:rPr>
              <a:t>hands</a:t>
            </a:r>
            <a:r>
              <a:rPr dirty="0" sz="2200" lang="en-US" smtClean="0">
                <a:latin typeface="Carlito"/>
                <a:cs typeface="Carlito"/>
              </a:rPr>
              <a:t> </a:t>
            </a:r>
            <a:r>
              <a:rPr dirty="0" sz="2200" spc="-5" smtClean="0">
                <a:solidFill>
                  <a:srgbClr val="2E2B1F"/>
                </a:solidFill>
                <a:latin typeface="Carlito"/>
                <a:cs typeface="Carlito"/>
              </a:rPr>
              <a:t>and</a:t>
            </a:r>
            <a:r>
              <a:rPr dirty="0" sz="2200" spc="-10" smtClean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shins)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dirty="0" sz="2350">
              <a:latin typeface="Carlito"/>
              <a:cs typeface="Carlito"/>
            </a:endParaRPr>
          </a:p>
          <a:p>
            <a:pPr marL="12700" marR="55880">
              <a:lnSpc>
                <a:spcPct val="110000"/>
              </a:lnSpc>
              <a:buClr>
                <a:srgbClr val="A9A47B"/>
              </a:buClr>
              <a:buFont typeface="Arial"/>
              <a:buChar char="•"/>
              <a:tabLst>
                <a:tab algn="l" pos="240665"/>
                <a:tab algn="l" pos="241300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Collagen in the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 reduces (collagen 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fibers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become</a:t>
            </a:r>
            <a:r>
              <a:rPr dirty="0" sz="2200" spc="4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compressed)</a:t>
            </a:r>
            <a:endParaRPr dirty="0" sz="2200">
              <a:latin typeface="Carlito"/>
              <a:cs typeface="Carlito"/>
            </a:endParaRPr>
          </a:p>
        </p:txBody>
      </p:sp>
      <p:sp>
        <p:nvSpPr>
          <p:cNvPr id="1048691" name="object 8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8608060" cy="69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600" spc="-80"/>
              <a:t>Skin </a:t>
            </a:r>
            <a:r>
              <a:rPr dirty="0" sz="4600" spc="-70"/>
              <a:t>and the </a:t>
            </a:r>
            <a:r>
              <a:rPr dirty="0" sz="4600" spc="-95"/>
              <a:t>Effects </a:t>
            </a:r>
            <a:r>
              <a:rPr dirty="0" sz="4600" spc="-55"/>
              <a:t>of</a:t>
            </a:r>
            <a:r>
              <a:rPr dirty="0" sz="4600" spc="-760"/>
              <a:t> </a:t>
            </a:r>
            <a:r>
              <a:rPr dirty="0" sz="4600" spc="-85"/>
              <a:t>Aging</a:t>
            </a:r>
            <a:endParaRPr dirty="0" sz="46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6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90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48695" name="object 3"/>
            <p:cNvSpPr/>
            <p:nvPr/>
          </p:nvSpPr>
          <p:spPr>
            <a:xfrm>
              <a:off x="0" y="0"/>
              <a:ext cx="9144000" cy="6857997"/>
            </a:xfrm>
            <a:prstGeom prst="rect"/>
            <a:blipFill>
              <a:blip xmlns:r="http://schemas.openxmlformats.org/officeDocument/2006/relationships" r:embed="rId1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696" name="object 4"/>
            <p:cNvSpPr/>
            <p:nvPr/>
          </p:nvSpPr>
          <p:spPr>
            <a:xfrm>
              <a:off x="8458200" y="0"/>
              <a:ext cx="685800" cy="6858000"/>
            </a:xfrm>
            <a:custGeom>
              <a:avLst/>
              <a:ahLst/>
              <a:rect l="l" t="t" r="r" b="b"/>
              <a:pathLst>
                <a:path w="685800" h="6858000">
                  <a:moveTo>
                    <a:pt x="685800" y="6172200"/>
                  </a:moveTo>
                  <a:lnTo>
                    <a:pt x="0" y="6172200"/>
                  </a:lnTo>
                  <a:lnTo>
                    <a:pt x="0" y="6858000"/>
                  </a:lnTo>
                  <a:lnTo>
                    <a:pt x="685800" y="6858000"/>
                  </a:lnTo>
                  <a:lnTo>
                    <a:pt x="685800" y="6172200"/>
                  </a:lnTo>
                  <a:close/>
                </a:path>
                <a:path w="685800" h="6858000">
                  <a:moveTo>
                    <a:pt x="685800" y="0"/>
                  </a:moveTo>
                  <a:lnTo>
                    <a:pt x="0" y="0"/>
                  </a:lnTo>
                  <a:lnTo>
                    <a:pt x="0" y="5486400"/>
                  </a:lnTo>
                  <a:lnTo>
                    <a:pt x="685800" y="54864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675E46"/>
            </a:solidFill>
          </p:spPr>
          <p:txBody>
            <a:bodyPr bIns="0" lIns="0" rIns="0" rtlCol="0" tIns="0" wrap="square"/>
            <a:p/>
          </p:txBody>
        </p:sp>
        <p:sp>
          <p:nvSpPr>
            <p:cNvPr id="1048697" name="object 5"/>
            <p:cNvSpPr/>
            <p:nvPr/>
          </p:nvSpPr>
          <p:spPr>
            <a:xfrm>
              <a:off x="8458200" y="5486399"/>
              <a:ext cx="685800" cy="685800"/>
            </a:xfrm>
            <a:custGeom>
              <a:avLst/>
              <a:ahLst/>
              <a:rect l="l" t="t" r="r" b="b"/>
              <a:pathLst>
                <a:path w="685800" h="685800">
                  <a:moveTo>
                    <a:pt x="685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85800" y="6858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bIns="0" lIns="0" rIns="0" rtlCol="0" tIns="0" wrap="square"/>
            <a:p/>
          </p:txBody>
        </p:sp>
      </p:grpSp>
      <p:sp>
        <p:nvSpPr>
          <p:cNvPr id="1048698" name="object 6"/>
          <p:cNvSpPr txBox="1"/>
          <p:nvPr/>
        </p:nvSpPr>
        <p:spPr>
          <a:xfrm>
            <a:off x="8678122" y="2773807"/>
            <a:ext cx="196215" cy="196215"/>
          </a:xfrm>
          <a:prstGeom prst="rect"/>
        </p:spPr>
        <p:txBody>
          <a:bodyPr bIns="0" lIns="0" rIns="0" rtlCol="0" tIns="0" vert="vert270" wrap="square">
            <a:spAutoFit/>
          </a:bodyPr>
          <a:p>
            <a:pPr marL="12700">
              <a:lnSpc>
                <a:spcPts val="1425"/>
              </a:lnSpc>
            </a:pPr>
            <a:r>
              <a:rPr dirty="0" sz="1200">
                <a:solidFill>
                  <a:srgbClr val="DFDCB7"/>
                </a:solidFill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48699" name="object 9"/>
          <p:cNvSpPr/>
          <p:nvPr/>
        </p:nvSpPr>
        <p:spPr>
          <a:xfrm>
            <a:off x="4876800" y="3581400"/>
            <a:ext cx="4267200" cy="3276600"/>
          </a:xfrm>
          <a:prstGeom prst="rect"/>
          <a:blipFill>
            <a:blip xmlns:r="http://schemas.openxmlformats.org/officeDocument/2006/relationships" r:embed="rId2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700" name="object 10"/>
          <p:cNvSpPr txBox="1"/>
          <p:nvPr/>
        </p:nvSpPr>
        <p:spPr>
          <a:xfrm>
            <a:off x="650240" y="1583181"/>
            <a:ext cx="7134859" cy="1664970"/>
          </a:xfrm>
          <a:prstGeom prst="rect"/>
        </p:spPr>
        <p:txBody>
          <a:bodyPr bIns="0" lIns="0" rIns="0" rtlCol="0" tIns="49530" vert="horz" wrap="square">
            <a:spAutoFit/>
          </a:bodyPr>
          <a:p>
            <a:pPr indent="-229235" marL="241300" marR="5080">
              <a:lnSpc>
                <a:spcPts val="2380"/>
              </a:lnSpc>
              <a:spcBef>
                <a:spcPts val="390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Blood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vessels become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thinner and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more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fragile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causing small 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hemorrhages called senile</a:t>
            </a:r>
            <a:r>
              <a:rPr dirty="0" sz="2200" spc="2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purpura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A9A47B"/>
              </a:buClr>
              <a:buFont typeface="Arial"/>
              <a:buChar char="•"/>
            </a:pPr>
            <a:endParaRPr dirty="0" sz="2550">
              <a:latin typeface="Carlito"/>
              <a:cs typeface="Carlito"/>
            </a:endParaRPr>
          </a:p>
          <a:p>
            <a:pPr indent="-229235" marL="241300">
              <a:lnSpc>
                <a:spcPts val="251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Reduction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sweat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glands and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sebum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resulting in</a:t>
            </a:r>
            <a:r>
              <a:rPr dirty="0" sz="2200" spc="9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 smtClean="0">
                <a:solidFill>
                  <a:srgbClr val="2E2B1F"/>
                </a:solidFill>
                <a:latin typeface="Carlito"/>
                <a:cs typeface="Carlito"/>
              </a:rPr>
              <a:t>decreased</a:t>
            </a:r>
            <a:r>
              <a:rPr dirty="0" sz="2200" lang="en-US" smtClean="0">
                <a:latin typeface="Carlito"/>
                <a:cs typeface="Carlito"/>
              </a:rPr>
              <a:t> </a:t>
            </a:r>
            <a:r>
              <a:rPr dirty="0" sz="2200" spc="-5" smtClean="0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hydration </a:t>
            </a:r>
            <a:r>
              <a:rPr dirty="0" sz="2200" spc="-35">
                <a:solidFill>
                  <a:srgbClr val="2E2B1F"/>
                </a:solidFill>
                <a:latin typeface="Carlito"/>
                <a:cs typeface="Carlito"/>
              </a:rPr>
              <a:t>(dry, </a:t>
            </a:r>
            <a:r>
              <a:rPr dirty="0" sz="2200" spc="-45">
                <a:solidFill>
                  <a:srgbClr val="2E2B1F"/>
                </a:solidFill>
                <a:latin typeface="Carlito"/>
                <a:cs typeface="Carlito"/>
              </a:rPr>
              <a:t>itchy,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inelastic</a:t>
            </a:r>
            <a:r>
              <a:rPr dirty="0" sz="2200" spc="6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skin)</a:t>
            </a:r>
            <a:endParaRPr dirty="0" sz="2200">
              <a:latin typeface="Carlito"/>
              <a:cs typeface="Carlito"/>
            </a:endParaRPr>
          </a:p>
        </p:txBody>
      </p:sp>
      <p:sp>
        <p:nvSpPr>
          <p:cNvPr id="1048701" name="object 1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4798060" cy="69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600" spc="-80"/>
              <a:t>Skin </a:t>
            </a:r>
            <a:r>
              <a:rPr dirty="0" sz="4600" spc="-55"/>
              <a:t>as it</a:t>
            </a:r>
            <a:r>
              <a:rPr dirty="0" sz="4600" spc="-520"/>
              <a:t> </a:t>
            </a:r>
            <a:r>
              <a:rPr dirty="0" sz="4600" spc="-80"/>
              <a:t>Ages</a:t>
            </a:r>
            <a:endParaRPr dirty="0" sz="46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0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48702" name="object 3"/>
            <p:cNvSpPr/>
            <p:nvPr/>
          </p:nvSpPr>
          <p:spPr>
            <a:xfrm>
              <a:off x="0" y="0"/>
              <a:ext cx="9144000" cy="6857997"/>
            </a:xfrm>
            <a:prstGeom prst="rect"/>
            <a:blipFill>
              <a:blip xmlns:r="http://schemas.openxmlformats.org/officeDocument/2006/relationships" r:embed="rId1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703" name="object 4"/>
            <p:cNvSpPr/>
            <p:nvPr/>
          </p:nvSpPr>
          <p:spPr>
            <a:xfrm>
              <a:off x="8458200" y="0"/>
              <a:ext cx="685800" cy="6858000"/>
            </a:xfrm>
            <a:custGeom>
              <a:avLst/>
              <a:ahLst/>
              <a:rect l="l" t="t" r="r" b="b"/>
              <a:pathLst>
                <a:path w="685800" h="6858000">
                  <a:moveTo>
                    <a:pt x="685800" y="6172200"/>
                  </a:moveTo>
                  <a:lnTo>
                    <a:pt x="0" y="6172200"/>
                  </a:lnTo>
                  <a:lnTo>
                    <a:pt x="0" y="6858000"/>
                  </a:lnTo>
                  <a:lnTo>
                    <a:pt x="685800" y="6858000"/>
                  </a:lnTo>
                  <a:lnTo>
                    <a:pt x="685800" y="6172200"/>
                  </a:lnTo>
                  <a:close/>
                </a:path>
                <a:path w="685800" h="6858000">
                  <a:moveTo>
                    <a:pt x="685800" y="0"/>
                  </a:moveTo>
                  <a:lnTo>
                    <a:pt x="0" y="0"/>
                  </a:lnTo>
                  <a:lnTo>
                    <a:pt x="0" y="5486400"/>
                  </a:lnTo>
                  <a:lnTo>
                    <a:pt x="685800" y="54864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675E46"/>
            </a:solidFill>
          </p:spPr>
          <p:txBody>
            <a:bodyPr bIns="0" lIns="0" rIns="0" rtlCol="0" tIns="0" wrap="square"/>
            <a:p/>
          </p:txBody>
        </p:sp>
        <p:sp>
          <p:nvSpPr>
            <p:cNvPr id="1048704" name="object 5"/>
            <p:cNvSpPr/>
            <p:nvPr/>
          </p:nvSpPr>
          <p:spPr>
            <a:xfrm>
              <a:off x="8458200" y="5486399"/>
              <a:ext cx="685800" cy="685800"/>
            </a:xfrm>
            <a:custGeom>
              <a:avLst/>
              <a:ahLst/>
              <a:rect l="l" t="t" r="r" b="b"/>
              <a:pathLst>
                <a:path w="685800" h="685800">
                  <a:moveTo>
                    <a:pt x="685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85800" y="6858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bIns="0" lIns="0" rIns="0" rtlCol="0" tIns="0" wrap="square"/>
            <a:p/>
          </p:txBody>
        </p:sp>
      </p:grpSp>
      <p:sp>
        <p:nvSpPr>
          <p:cNvPr id="1048705" name="object 7"/>
          <p:cNvSpPr txBox="1"/>
          <p:nvPr/>
        </p:nvSpPr>
        <p:spPr>
          <a:xfrm>
            <a:off x="8678122" y="2773807"/>
            <a:ext cx="196215" cy="196215"/>
          </a:xfrm>
          <a:prstGeom prst="rect"/>
        </p:spPr>
        <p:txBody>
          <a:bodyPr bIns="0" lIns="0" rIns="0" rtlCol="0" tIns="0" vert="vert270" wrap="square">
            <a:spAutoFit/>
          </a:bodyPr>
          <a:p>
            <a:pPr marL="12700">
              <a:lnSpc>
                <a:spcPts val="1425"/>
              </a:lnSpc>
            </a:pPr>
            <a:r>
              <a:rPr dirty="0" sz="1200">
                <a:solidFill>
                  <a:srgbClr val="DFDCB7"/>
                </a:solidFill>
                <a:latin typeface="Arial"/>
                <a:cs typeface="Arial"/>
              </a:rPr>
              <a:t>32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48706" name="object 9"/>
          <p:cNvSpPr/>
          <p:nvPr/>
        </p:nvSpPr>
        <p:spPr>
          <a:xfrm>
            <a:off x="5791200" y="3276600"/>
            <a:ext cx="1981200" cy="2314575"/>
          </a:xfrm>
          <a:prstGeom prst="rect"/>
          <a:blipFill>
            <a:blip xmlns:r="http://schemas.openxmlformats.org/officeDocument/2006/relationships" r:embed="rId2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707" name="object 10"/>
          <p:cNvSpPr txBox="1"/>
          <p:nvPr/>
        </p:nvSpPr>
        <p:spPr>
          <a:xfrm>
            <a:off x="574040" y="2438400"/>
            <a:ext cx="3215005" cy="2839086"/>
          </a:xfrm>
          <a:prstGeom prst="rect"/>
        </p:spPr>
        <p:txBody>
          <a:bodyPr bIns="0" lIns="0" rIns="0" rtlCol="0" tIns="12065" vert="horz" wrap="square">
            <a:spAutoFit/>
          </a:bodyPr>
          <a:p>
            <a:pPr indent="-457834" marL="4699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AutoNum type="arabicPeriod"/>
              <a:tabLst>
                <a:tab algn="l" pos="469900"/>
                <a:tab algn="l" pos="470534"/>
              </a:tabLst>
            </a:pPr>
            <a:endParaRPr dirty="0" sz="2200" lang="en-US" spc="-15" smtClean="0">
              <a:solidFill>
                <a:srgbClr val="2E2B1F"/>
              </a:solidFill>
              <a:latin typeface="Carlito"/>
              <a:cs typeface="Carlito"/>
            </a:endParaRPr>
          </a:p>
          <a:p>
            <a:pPr indent="-457834" marL="4699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tabLst>
                <a:tab algn="l" pos="469900"/>
                <a:tab algn="l" pos="470534"/>
              </a:tabLst>
            </a:pPr>
            <a:endParaRPr dirty="0" sz="2200" lang="en-US" spc="-15">
              <a:solidFill>
                <a:srgbClr val="2E2B1F"/>
              </a:solidFill>
              <a:latin typeface="Carlito"/>
              <a:cs typeface="Carlito"/>
            </a:endParaRPr>
          </a:p>
          <a:p>
            <a:pPr indent="-457834" marL="4699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AutoNum type="arabicPeriod"/>
              <a:tabLst>
                <a:tab algn="l" pos="469900"/>
                <a:tab algn="l" pos="470534"/>
              </a:tabLst>
            </a:pPr>
            <a:r>
              <a:rPr dirty="0" sz="2200" spc="-15" smtClean="0">
                <a:solidFill>
                  <a:srgbClr val="2E2B1F"/>
                </a:solidFill>
                <a:latin typeface="Carlito"/>
                <a:cs typeface="Carlito"/>
              </a:rPr>
              <a:t>Keep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r>
              <a:rPr dirty="0" sz="2200" spc="1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clean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Carlito"/>
              <a:buAutoNum type="arabicPeriod"/>
            </a:pPr>
            <a:endParaRPr dirty="0" sz="3000">
              <a:latin typeface="Carlito"/>
              <a:cs typeface="Carlito"/>
            </a:endParaRPr>
          </a:p>
          <a:p>
            <a:pPr indent="-457834" marL="469900">
              <a:lnSpc>
                <a:spcPct val="100000"/>
              </a:lnSpc>
              <a:buClr>
                <a:srgbClr val="A9A47B"/>
              </a:buClr>
              <a:buAutoNum type="arabicPeriod"/>
              <a:tabLst>
                <a:tab algn="l" pos="469900"/>
                <a:tab algn="l" pos="470534"/>
              </a:tabLst>
            </a:pPr>
            <a:r>
              <a:rPr dirty="0" sz="2200" spc="-25">
                <a:solidFill>
                  <a:srgbClr val="2E2B1F"/>
                </a:solidFill>
                <a:latin typeface="Carlito"/>
                <a:cs typeface="Carlito"/>
              </a:rPr>
              <a:t>Hydrate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the</a:t>
            </a:r>
            <a:r>
              <a:rPr dirty="0" sz="2200" spc="4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Carlito"/>
              <a:buAutoNum type="arabicPeriod"/>
            </a:pPr>
            <a:endParaRPr dirty="0" sz="3000">
              <a:latin typeface="Carlito"/>
              <a:cs typeface="Carlito"/>
            </a:endParaRPr>
          </a:p>
          <a:p>
            <a:pPr indent="-457834" marL="469900">
              <a:lnSpc>
                <a:spcPct val="100000"/>
              </a:lnSpc>
              <a:buClr>
                <a:srgbClr val="A9A47B"/>
              </a:buClr>
              <a:buAutoNum type="arabicPeriod"/>
              <a:tabLst>
                <a:tab algn="l" pos="469900"/>
                <a:tab algn="l" pos="470534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Closely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monitor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the</a:t>
            </a:r>
            <a:r>
              <a:rPr dirty="0" sz="2200" spc="-3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dirty="0" sz="2200">
              <a:latin typeface="Carlito"/>
              <a:cs typeface="Carlito"/>
            </a:endParaRPr>
          </a:p>
        </p:txBody>
      </p:sp>
      <p:sp>
        <p:nvSpPr>
          <p:cNvPr id="1048708" name="object 1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59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800" lang="en-US" spc="-90" smtClean="0"/>
              <a:t>PREVENTION </a:t>
            </a:r>
            <a:r>
              <a:rPr dirty="0" sz="4800" lang="en-US" spc="-50" smtClean="0"/>
              <a:t>OF </a:t>
            </a:r>
            <a:r>
              <a:rPr dirty="0" sz="4800" lang="en-US" spc="-120" smtClean="0"/>
              <a:t>IMPAIRED</a:t>
            </a:r>
            <a:r>
              <a:rPr dirty="0" sz="4800" lang="en-US" spc="-595" smtClean="0"/>
              <a:t> </a:t>
            </a:r>
            <a:r>
              <a:rPr dirty="0" sz="4800" lang="en-US" spc="-75" smtClean="0"/>
              <a:t>SKIN  </a:t>
            </a:r>
            <a:r>
              <a:rPr dirty="0" sz="4800" lang="en-US" spc="-90" smtClean="0"/>
              <a:t>INTEGRITY</a:t>
            </a:r>
            <a:endParaRPr dirty="0" sz="46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object 5"/>
          <p:cNvSpPr/>
          <p:nvPr/>
        </p:nvSpPr>
        <p:spPr>
          <a:xfrm>
            <a:off x="5638800" y="4114800"/>
            <a:ext cx="3505200" cy="2743200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710" name="object 6"/>
          <p:cNvSpPr txBox="1"/>
          <p:nvPr/>
        </p:nvSpPr>
        <p:spPr>
          <a:xfrm>
            <a:off x="650240" y="1616710"/>
            <a:ext cx="7244080" cy="6470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indent="-229235" marL="241300" marR="508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When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is clean and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has been dried properly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it is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less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likely 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develop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infections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or</a:t>
            </a:r>
            <a:r>
              <a:rPr dirty="0" sz="2200" spc="6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wounds</a:t>
            </a:r>
            <a:endParaRPr dirty="0" sz="2200">
              <a:latin typeface="Carlito"/>
              <a:cs typeface="Carlito"/>
            </a:endParaRPr>
          </a:p>
        </p:txBody>
      </p:sp>
      <p:sp>
        <p:nvSpPr>
          <p:cNvPr id="1048711" name="object 8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6322060" cy="69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600" spc="-100"/>
              <a:t>Keep </a:t>
            </a:r>
            <a:r>
              <a:rPr dirty="0" sz="4600" spc="-70"/>
              <a:t>the </a:t>
            </a:r>
            <a:r>
              <a:rPr dirty="0" sz="4600" spc="-80"/>
              <a:t>Skin</a:t>
            </a:r>
            <a:r>
              <a:rPr dirty="0" sz="4600" spc="-490"/>
              <a:t> </a:t>
            </a:r>
            <a:r>
              <a:rPr dirty="0" sz="4600" spc="-80"/>
              <a:t>Clean</a:t>
            </a:r>
            <a:endParaRPr dirty="0" sz="46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0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48712" name="object 3"/>
            <p:cNvSpPr/>
            <p:nvPr/>
          </p:nvSpPr>
          <p:spPr>
            <a:xfrm>
              <a:off x="0" y="0"/>
              <a:ext cx="9144000" cy="6857997"/>
            </a:xfrm>
            <a:prstGeom prst="rect"/>
            <a:blipFill>
              <a:blip xmlns:r="http://schemas.openxmlformats.org/officeDocument/2006/relationships" r:embed="rId1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713" name="object 4"/>
            <p:cNvSpPr/>
            <p:nvPr/>
          </p:nvSpPr>
          <p:spPr>
            <a:xfrm>
              <a:off x="8458200" y="0"/>
              <a:ext cx="685800" cy="6858000"/>
            </a:xfrm>
            <a:custGeom>
              <a:avLst/>
              <a:ahLst/>
              <a:rect l="l" t="t" r="r" b="b"/>
              <a:pathLst>
                <a:path w="685800" h="6858000">
                  <a:moveTo>
                    <a:pt x="685800" y="6172200"/>
                  </a:moveTo>
                  <a:lnTo>
                    <a:pt x="0" y="6172200"/>
                  </a:lnTo>
                  <a:lnTo>
                    <a:pt x="0" y="6858000"/>
                  </a:lnTo>
                  <a:lnTo>
                    <a:pt x="685800" y="6858000"/>
                  </a:lnTo>
                  <a:lnTo>
                    <a:pt x="685800" y="6172200"/>
                  </a:lnTo>
                  <a:close/>
                </a:path>
                <a:path w="685800" h="6858000">
                  <a:moveTo>
                    <a:pt x="685800" y="0"/>
                  </a:moveTo>
                  <a:lnTo>
                    <a:pt x="0" y="0"/>
                  </a:lnTo>
                  <a:lnTo>
                    <a:pt x="0" y="5486400"/>
                  </a:lnTo>
                  <a:lnTo>
                    <a:pt x="685800" y="54864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675E46"/>
            </a:solidFill>
          </p:spPr>
          <p:txBody>
            <a:bodyPr bIns="0" lIns="0" rIns="0" rtlCol="0" tIns="0" wrap="square"/>
            <a:p/>
          </p:txBody>
        </p:sp>
        <p:sp>
          <p:nvSpPr>
            <p:cNvPr id="1048714" name="object 5"/>
            <p:cNvSpPr/>
            <p:nvPr/>
          </p:nvSpPr>
          <p:spPr>
            <a:xfrm>
              <a:off x="8458200" y="5486399"/>
              <a:ext cx="685800" cy="685800"/>
            </a:xfrm>
            <a:custGeom>
              <a:avLst/>
              <a:ahLst/>
              <a:rect l="l" t="t" r="r" b="b"/>
              <a:pathLst>
                <a:path w="685800" h="685800">
                  <a:moveTo>
                    <a:pt x="685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85800" y="6858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bIns="0" lIns="0" rIns="0" rtlCol="0" tIns="0" wrap="square"/>
            <a:p/>
          </p:txBody>
        </p:sp>
      </p:grpSp>
      <p:sp>
        <p:nvSpPr>
          <p:cNvPr id="1048715" name="object 9"/>
          <p:cNvSpPr/>
          <p:nvPr/>
        </p:nvSpPr>
        <p:spPr>
          <a:xfrm>
            <a:off x="5715000" y="3886200"/>
            <a:ext cx="3429000" cy="3124200"/>
          </a:xfrm>
          <a:prstGeom prst="rect"/>
          <a:blipFill>
            <a:blip xmlns:r="http://schemas.openxmlformats.org/officeDocument/2006/relationships" r:embed="rId2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716" name="object 10"/>
          <p:cNvSpPr txBox="1"/>
          <p:nvPr/>
        </p:nvSpPr>
        <p:spPr>
          <a:xfrm>
            <a:off x="650240" y="1616710"/>
            <a:ext cx="7087870" cy="2512061"/>
          </a:xfrm>
          <a:prstGeom prst="rect"/>
        </p:spPr>
        <p:txBody>
          <a:bodyPr bIns="0" lIns="0" rIns="0" rtlCol="0" tIns="12065" vert="horz" wrap="square">
            <a:spAutoFit/>
          </a:bodyPr>
          <a:p>
            <a:pPr indent="-229235" marL="241300" marR="508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Hydration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lubrication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of the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stratum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corneum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necessary 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dirty="0" sz="2200" spc="-25">
                <a:solidFill>
                  <a:srgbClr val="2E2B1F"/>
                </a:solidFill>
                <a:latin typeface="Carlito"/>
                <a:cs typeface="Carlito"/>
              </a:rPr>
              <a:t>keep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r>
              <a:rPr dirty="0" sz="2200" spc="6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intact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dirty="0" sz="300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Use a mild,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non-scented,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pH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balanced moisturizer</a:t>
            </a:r>
            <a:r>
              <a:rPr dirty="0" sz="2200" spc="6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to:</a:t>
            </a:r>
            <a:endParaRPr dirty="0" sz="22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Prevent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damage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stratum</a:t>
            </a:r>
            <a:r>
              <a:rPr dirty="0" sz="2000" spc="2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corneum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Block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penetration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of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substances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into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the</a:t>
            </a:r>
            <a:r>
              <a:rPr dirty="0" sz="2000" spc="2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Reduce transepidermal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water</a:t>
            </a:r>
            <a:r>
              <a:rPr dirty="0" sz="2000" spc="2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loss</a:t>
            </a:r>
            <a:endParaRPr dirty="0" sz="2000">
              <a:latin typeface="Carlito"/>
              <a:cs typeface="Carlito"/>
            </a:endParaRPr>
          </a:p>
        </p:txBody>
      </p:sp>
      <p:sp>
        <p:nvSpPr>
          <p:cNvPr id="1048717" name="object 1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5407660" cy="69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600" spc="-120"/>
              <a:t>Hydrate </a:t>
            </a:r>
            <a:r>
              <a:rPr dirty="0" sz="4600" spc="-70"/>
              <a:t>the</a:t>
            </a:r>
            <a:r>
              <a:rPr dirty="0" sz="4600" spc="-320"/>
              <a:t> </a:t>
            </a:r>
            <a:r>
              <a:rPr dirty="0" sz="4600" spc="-80"/>
              <a:t>Skin</a:t>
            </a:r>
            <a:endParaRPr dirty="0" sz="46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7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7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48718" name="object 3"/>
            <p:cNvSpPr/>
            <p:nvPr/>
          </p:nvSpPr>
          <p:spPr>
            <a:xfrm>
              <a:off x="0" y="0"/>
              <a:ext cx="9144000" cy="6857997"/>
            </a:xfrm>
            <a:prstGeom prst="rect"/>
            <a:blipFill>
              <a:blip xmlns:r="http://schemas.openxmlformats.org/officeDocument/2006/relationships" r:embed="rId1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719" name="object 4"/>
            <p:cNvSpPr/>
            <p:nvPr/>
          </p:nvSpPr>
          <p:spPr>
            <a:xfrm>
              <a:off x="8458200" y="0"/>
              <a:ext cx="685800" cy="6858000"/>
            </a:xfrm>
            <a:custGeom>
              <a:avLst/>
              <a:ahLst/>
              <a:rect l="l" t="t" r="r" b="b"/>
              <a:pathLst>
                <a:path w="685800" h="6858000">
                  <a:moveTo>
                    <a:pt x="685800" y="6172200"/>
                  </a:moveTo>
                  <a:lnTo>
                    <a:pt x="0" y="6172200"/>
                  </a:lnTo>
                  <a:lnTo>
                    <a:pt x="0" y="6858000"/>
                  </a:lnTo>
                  <a:lnTo>
                    <a:pt x="685800" y="6858000"/>
                  </a:lnTo>
                  <a:lnTo>
                    <a:pt x="685800" y="6172200"/>
                  </a:lnTo>
                  <a:close/>
                </a:path>
                <a:path w="685800" h="6858000">
                  <a:moveTo>
                    <a:pt x="685800" y="0"/>
                  </a:moveTo>
                  <a:lnTo>
                    <a:pt x="0" y="0"/>
                  </a:lnTo>
                  <a:lnTo>
                    <a:pt x="0" y="5486400"/>
                  </a:lnTo>
                  <a:lnTo>
                    <a:pt x="685800" y="54864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675E46"/>
            </a:solidFill>
          </p:spPr>
          <p:txBody>
            <a:bodyPr bIns="0" lIns="0" rIns="0" rtlCol="0" tIns="0" wrap="square"/>
            <a:p/>
          </p:txBody>
        </p:sp>
        <p:sp>
          <p:nvSpPr>
            <p:cNvPr id="1048720" name="object 5"/>
            <p:cNvSpPr/>
            <p:nvPr/>
          </p:nvSpPr>
          <p:spPr>
            <a:xfrm>
              <a:off x="8458200" y="5486399"/>
              <a:ext cx="685800" cy="685800"/>
            </a:xfrm>
            <a:custGeom>
              <a:avLst/>
              <a:ahLst/>
              <a:rect l="l" t="t" r="r" b="b"/>
              <a:pathLst>
                <a:path w="685800" h="685800">
                  <a:moveTo>
                    <a:pt x="685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85800" y="6858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bIns="0" lIns="0" rIns="0" rtlCol="0" tIns="0" wrap="square"/>
            <a:p/>
          </p:txBody>
        </p:sp>
      </p:grpSp>
      <p:sp>
        <p:nvSpPr>
          <p:cNvPr id="1048721" name="object 9"/>
          <p:cNvSpPr/>
          <p:nvPr/>
        </p:nvSpPr>
        <p:spPr>
          <a:xfrm>
            <a:off x="4948301" y="3810000"/>
            <a:ext cx="4195699" cy="3429000"/>
          </a:xfrm>
          <a:prstGeom prst="rect"/>
          <a:blipFill>
            <a:blip xmlns:r="http://schemas.openxmlformats.org/officeDocument/2006/relationships" r:embed="rId2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722" name="object 10"/>
          <p:cNvSpPr txBox="1"/>
          <p:nvPr/>
        </p:nvSpPr>
        <p:spPr>
          <a:xfrm>
            <a:off x="650240" y="1244242"/>
            <a:ext cx="5707380" cy="3866261"/>
          </a:xfrm>
          <a:prstGeom prst="rect"/>
        </p:spPr>
        <p:txBody>
          <a:bodyPr bIns="0" lIns="0" rIns="0" rtlCol="0" tIns="79375" vert="horz" wrap="square">
            <a:spAutoFit/>
          </a:bodyPr>
          <a:p>
            <a:pPr indent="-229235" marL="241300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Check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at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least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daily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(twice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is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better)</a:t>
            </a:r>
            <a:r>
              <a:rPr dirty="0" sz="2200" spc="16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5" smtClean="0">
                <a:solidFill>
                  <a:srgbClr val="2E2B1F"/>
                </a:solidFill>
                <a:latin typeface="Carlito"/>
                <a:cs typeface="Carlito"/>
              </a:rPr>
              <a:t>and</a:t>
            </a:r>
            <a:r>
              <a:rPr dirty="0" sz="2200" lang="en-US" smtClean="0">
                <a:latin typeface="Carlito"/>
                <a:cs typeface="Carlito"/>
              </a:rPr>
              <a:t> </a:t>
            </a:r>
            <a:r>
              <a:rPr dirty="0" sz="2200" spc="-5" smtClean="0">
                <a:solidFill>
                  <a:srgbClr val="2E2B1F"/>
                </a:solidFill>
                <a:latin typeface="Carlito"/>
                <a:cs typeface="Carlito"/>
              </a:rPr>
              <a:t>report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any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problems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40">
                <a:solidFill>
                  <a:srgbClr val="2E2B1F"/>
                </a:solidFill>
                <a:latin typeface="Carlito"/>
                <a:cs typeface="Carlito"/>
              </a:rPr>
              <a:t>IMMEDIATELY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dirty="0" sz="300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Look closely</a:t>
            </a:r>
            <a:r>
              <a:rPr dirty="0" sz="220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at:</a:t>
            </a:r>
            <a:endParaRPr dirty="0" sz="22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r>
              <a:rPr dirty="0" sz="2000" spc="-7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folds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Perineum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Most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common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pressure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areas:</a:t>
            </a:r>
            <a:endParaRPr dirty="0" sz="2000">
              <a:latin typeface="Carlito"/>
              <a:cs typeface="Carlito"/>
            </a:endParaRPr>
          </a:p>
          <a:p>
            <a:pPr indent="-229235" lvl="2" marL="904240">
              <a:lnSpc>
                <a:spcPct val="100000"/>
              </a:lnSpc>
              <a:spcBef>
                <a:spcPts val="440"/>
              </a:spcBef>
              <a:buClr>
                <a:srgbClr val="D2CA6C"/>
              </a:buClr>
              <a:buFont typeface="Arial"/>
              <a:buChar char="•"/>
              <a:tabLst>
                <a:tab algn="l" pos="904240"/>
                <a:tab algn="l" pos="904875"/>
              </a:tabLst>
            </a:pP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Heels</a:t>
            </a:r>
            <a:endParaRPr dirty="0" sz="1800">
              <a:latin typeface="Carlito"/>
              <a:cs typeface="Carlito"/>
            </a:endParaRPr>
          </a:p>
          <a:p>
            <a:pPr indent="-229235" lvl="2" marL="904240">
              <a:lnSpc>
                <a:spcPct val="100000"/>
              </a:lnSpc>
              <a:spcBef>
                <a:spcPts val="434"/>
              </a:spcBef>
              <a:buClr>
                <a:srgbClr val="D2CA6C"/>
              </a:buClr>
              <a:buFont typeface="Arial"/>
              <a:buChar char="•"/>
              <a:tabLst>
                <a:tab algn="l" pos="904240"/>
                <a:tab algn="l" pos="904875"/>
              </a:tabLst>
            </a:pPr>
            <a:r>
              <a:rPr dirty="0" sz="1800" spc="-10">
                <a:solidFill>
                  <a:srgbClr val="2E2B1F"/>
                </a:solidFill>
                <a:latin typeface="Carlito"/>
                <a:cs typeface="Carlito"/>
              </a:rPr>
              <a:t>Hips</a:t>
            </a:r>
            <a:endParaRPr dirty="0" sz="1800">
              <a:latin typeface="Carlito"/>
              <a:cs typeface="Carlito"/>
            </a:endParaRPr>
          </a:p>
          <a:p>
            <a:pPr indent="-229235" lvl="2" marL="904240">
              <a:lnSpc>
                <a:spcPct val="100000"/>
              </a:lnSpc>
              <a:spcBef>
                <a:spcPts val="434"/>
              </a:spcBef>
              <a:buClr>
                <a:srgbClr val="D2CA6C"/>
              </a:buClr>
              <a:buFont typeface="Arial"/>
              <a:buChar char="•"/>
              <a:tabLst>
                <a:tab algn="l" pos="904240"/>
                <a:tab algn="l" pos="904875"/>
              </a:tabLst>
            </a:pPr>
            <a:r>
              <a:rPr dirty="0" sz="1800" spc="-10">
                <a:solidFill>
                  <a:srgbClr val="2E2B1F"/>
                </a:solidFill>
                <a:latin typeface="Carlito"/>
                <a:cs typeface="Carlito"/>
              </a:rPr>
              <a:t>Sacrum</a:t>
            </a:r>
            <a:endParaRPr dirty="0" sz="1800">
              <a:latin typeface="Carlito"/>
              <a:cs typeface="Carlito"/>
            </a:endParaRPr>
          </a:p>
          <a:p>
            <a:pPr indent="-229235" lvl="2" marL="904240">
              <a:lnSpc>
                <a:spcPct val="100000"/>
              </a:lnSpc>
              <a:spcBef>
                <a:spcPts val="430"/>
              </a:spcBef>
              <a:buClr>
                <a:srgbClr val="D2CA6C"/>
              </a:buClr>
              <a:buFont typeface="Arial"/>
              <a:buChar char="•"/>
              <a:tabLst>
                <a:tab algn="l" pos="904240"/>
                <a:tab algn="l" pos="904875"/>
              </a:tabLst>
            </a:pP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Ischeal</a:t>
            </a:r>
            <a:r>
              <a:rPr dirty="0" sz="1800" spc="-10">
                <a:solidFill>
                  <a:srgbClr val="2E2B1F"/>
                </a:solidFill>
                <a:latin typeface="Carlito"/>
                <a:cs typeface="Carlito"/>
              </a:rPr>
              <a:t> tuberosities</a:t>
            </a:r>
            <a:endParaRPr dirty="0" sz="1800">
              <a:latin typeface="Carlito"/>
              <a:cs typeface="Carlito"/>
            </a:endParaRPr>
          </a:p>
        </p:txBody>
      </p:sp>
      <p:sp>
        <p:nvSpPr>
          <p:cNvPr id="1048723" name="object 1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6626860" cy="69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600" spc="-95"/>
              <a:t>Monitor </a:t>
            </a:r>
            <a:r>
              <a:rPr dirty="0" sz="4600" spc="-70"/>
              <a:t>the</a:t>
            </a:r>
            <a:r>
              <a:rPr dirty="0" sz="4600" spc="-375"/>
              <a:t> </a:t>
            </a:r>
            <a:r>
              <a:rPr dirty="0" sz="4600" spc="-80"/>
              <a:t>Skin</a:t>
            </a:r>
            <a:endParaRPr dirty="0" sz="46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7"/>
                                        <p:tgtEl>
                                          <p:spTgt spid="1048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42"/>
                                        <p:tgtEl>
                                          <p:spTgt spid="10487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47"/>
                                        <p:tgtEl>
                                          <p:spTgt spid="10487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48611" name="object 3"/>
            <p:cNvSpPr/>
            <p:nvPr/>
          </p:nvSpPr>
          <p:spPr>
            <a:xfrm>
              <a:off x="0" y="0"/>
              <a:ext cx="9144000" cy="6857997"/>
            </a:xfrm>
            <a:prstGeom prst="rect"/>
            <a:blipFill>
              <a:blip xmlns:r="http://schemas.openxmlformats.org/officeDocument/2006/relationships" r:embed="rId1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612" name="object 4"/>
            <p:cNvSpPr/>
            <p:nvPr/>
          </p:nvSpPr>
          <p:spPr>
            <a:xfrm>
              <a:off x="8458200" y="0"/>
              <a:ext cx="685800" cy="6858000"/>
            </a:xfrm>
            <a:custGeom>
              <a:avLst/>
              <a:ahLst/>
              <a:rect l="l" t="t" r="r" b="b"/>
              <a:pathLst>
                <a:path w="685800" h="6858000">
                  <a:moveTo>
                    <a:pt x="685800" y="6172200"/>
                  </a:moveTo>
                  <a:lnTo>
                    <a:pt x="0" y="6172200"/>
                  </a:lnTo>
                  <a:lnTo>
                    <a:pt x="0" y="6858000"/>
                  </a:lnTo>
                  <a:lnTo>
                    <a:pt x="685800" y="6858000"/>
                  </a:lnTo>
                  <a:lnTo>
                    <a:pt x="685800" y="6172200"/>
                  </a:lnTo>
                  <a:close/>
                </a:path>
                <a:path w="685800" h="6858000">
                  <a:moveTo>
                    <a:pt x="685800" y="0"/>
                  </a:moveTo>
                  <a:lnTo>
                    <a:pt x="0" y="0"/>
                  </a:lnTo>
                  <a:lnTo>
                    <a:pt x="0" y="5486400"/>
                  </a:lnTo>
                  <a:lnTo>
                    <a:pt x="685800" y="54864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675E46"/>
            </a:solidFill>
          </p:spPr>
          <p:txBody>
            <a:bodyPr bIns="0" lIns="0" rIns="0" rtlCol="0" tIns="0" wrap="square"/>
            <a:p/>
          </p:txBody>
        </p:sp>
        <p:sp>
          <p:nvSpPr>
            <p:cNvPr id="1048613" name="object 5"/>
            <p:cNvSpPr/>
            <p:nvPr/>
          </p:nvSpPr>
          <p:spPr>
            <a:xfrm>
              <a:off x="8458200" y="5486399"/>
              <a:ext cx="685800" cy="685800"/>
            </a:xfrm>
            <a:custGeom>
              <a:avLst/>
              <a:ahLst/>
              <a:rect l="l" t="t" r="r" b="b"/>
              <a:pathLst>
                <a:path w="685800" h="685800">
                  <a:moveTo>
                    <a:pt x="685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85800" y="6858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bIns="0" lIns="0" rIns="0" rtlCol="0" tIns="0" wrap="square"/>
            <a:p/>
          </p:txBody>
        </p:sp>
      </p:grpSp>
      <p:sp>
        <p:nvSpPr>
          <p:cNvPr id="1048614" name="object 7"/>
          <p:cNvSpPr/>
          <p:nvPr/>
        </p:nvSpPr>
        <p:spPr>
          <a:xfrm>
            <a:off x="8531225" y="5648325"/>
            <a:ext cx="71755" cy="396875"/>
          </a:xfrm>
          <a:custGeom>
            <a:avLst/>
            <a:ahLst/>
            <a:rect l="l" t="t" r="r" b="b"/>
            <a:pathLst>
              <a:path w="71754" h="396875">
                <a:moveTo>
                  <a:pt x="71247" y="396875"/>
                </a:moveTo>
                <a:lnTo>
                  <a:pt x="43505" y="391277"/>
                </a:lnTo>
                <a:lnTo>
                  <a:pt x="20859" y="376012"/>
                </a:lnTo>
                <a:lnTo>
                  <a:pt x="5595" y="353369"/>
                </a:lnTo>
                <a:lnTo>
                  <a:pt x="0" y="325640"/>
                </a:lnTo>
                <a:lnTo>
                  <a:pt x="0" y="71234"/>
                </a:lnTo>
                <a:lnTo>
                  <a:pt x="5595" y="43505"/>
                </a:lnTo>
                <a:lnTo>
                  <a:pt x="20859" y="20862"/>
                </a:lnTo>
                <a:lnTo>
                  <a:pt x="43505" y="5597"/>
                </a:lnTo>
                <a:lnTo>
                  <a:pt x="71247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bIns="0" lIns="0" rIns="0" rtlCol="0" tIns="0" wrap="square"/>
          <a:p/>
        </p:txBody>
      </p:sp>
      <p:sp>
        <p:nvSpPr>
          <p:cNvPr id="1048615" name="object 8"/>
          <p:cNvSpPr/>
          <p:nvPr/>
        </p:nvSpPr>
        <p:spPr>
          <a:xfrm>
            <a:off x="9009253" y="5648325"/>
            <a:ext cx="71755" cy="396875"/>
          </a:xfrm>
          <a:custGeom>
            <a:avLst/>
            <a:ahLst/>
            <a:rect l="l" t="t" r="r" b="b"/>
            <a:pathLst>
              <a:path w="71754" h="396875">
                <a:moveTo>
                  <a:pt x="0" y="0"/>
                </a:moveTo>
                <a:lnTo>
                  <a:pt x="27741" y="5597"/>
                </a:lnTo>
                <a:lnTo>
                  <a:pt x="50387" y="20862"/>
                </a:lnTo>
                <a:lnTo>
                  <a:pt x="65651" y="43505"/>
                </a:lnTo>
                <a:lnTo>
                  <a:pt x="71247" y="71234"/>
                </a:lnTo>
                <a:lnTo>
                  <a:pt x="71247" y="325640"/>
                </a:lnTo>
                <a:lnTo>
                  <a:pt x="65651" y="353369"/>
                </a:lnTo>
                <a:lnTo>
                  <a:pt x="50387" y="376012"/>
                </a:lnTo>
                <a:lnTo>
                  <a:pt x="27741" y="391277"/>
                </a:lnTo>
                <a:lnTo>
                  <a:pt x="0" y="396875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bIns="0" lIns="0" rIns="0" rtlCol="0" tIns="0" wrap="square"/>
          <a:p/>
        </p:txBody>
      </p:sp>
      <p:sp>
        <p:nvSpPr>
          <p:cNvPr id="1048616" name="object 11"/>
          <p:cNvSpPr/>
          <p:nvPr/>
        </p:nvSpPr>
        <p:spPr>
          <a:xfrm>
            <a:off x="2971800" y="2438400"/>
            <a:ext cx="6172200" cy="6705600"/>
          </a:xfrm>
          <a:prstGeom prst="rect"/>
          <a:blipFill>
            <a:blip xmlns:r="http://schemas.openxmlformats.org/officeDocument/2006/relationships" r:embed="rId2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617" name="object 12"/>
          <p:cNvSpPr txBox="1"/>
          <p:nvPr/>
        </p:nvSpPr>
        <p:spPr>
          <a:xfrm>
            <a:off x="1" y="1143000"/>
            <a:ext cx="4952999" cy="3279014"/>
          </a:xfrm>
          <a:prstGeom prst="rect"/>
        </p:spPr>
        <p:txBody>
          <a:bodyPr bIns="0" lIns="0" rIns="0" rtlCol="0" tIns="12065" vert="horz" wrap="square">
            <a:spAutoFit/>
          </a:bodyPr>
          <a:p>
            <a:pPr indent="-320675" marL="332740" marR="508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Wingdings"/>
              <a:buChar char=""/>
              <a:tabLst>
                <a:tab algn="l" pos="333375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body’s largest organ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contributing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one </a:t>
            </a:r>
            <a:r>
              <a:rPr dirty="0" sz="2200">
                <a:solidFill>
                  <a:srgbClr val="2E2B1F"/>
                </a:solidFill>
                <a:latin typeface="Carlito"/>
                <a:cs typeface="Carlito"/>
              </a:rPr>
              <a:t>sixth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of the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total 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body</a:t>
            </a:r>
            <a:r>
              <a:rPr dirty="0" sz="220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weight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Wingdings"/>
              <a:buChar char=""/>
            </a:pPr>
            <a:endParaRPr dirty="0" sz="3000">
              <a:latin typeface="Carlito"/>
              <a:cs typeface="Carlito"/>
            </a:endParaRPr>
          </a:p>
          <a:p>
            <a:pPr indent="-320675" marL="332740">
              <a:lnSpc>
                <a:spcPct val="100000"/>
              </a:lnSpc>
              <a:buClr>
                <a:srgbClr val="A9A47B"/>
              </a:buClr>
              <a:buFont typeface="Wingdings"/>
              <a:buChar char=""/>
              <a:tabLst>
                <a:tab algn="l" pos="333375"/>
              </a:tabLst>
            </a:pP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Covers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20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square </a:t>
            </a:r>
            <a:r>
              <a:rPr dirty="0" sz="2200" spc="-25">
                <a:solidFill>
                  <a:srgbClr val="2E2B1F"/>
                </a:solidFill>
                <a:latin typeface="Carlito"/>
                <a:cs typeface="Carlito"/>
              </a:rPr>
              <a:t>feet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area</a:t>
            </a:r>
            <a:r>
              <a:rPr dirty="0" sz="2200" spc="5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(adult)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Wingdings"/>
              <a:buChar char=""/>
            </a:pPr>
            <a:endParaRPr dirty="0" sz="3000">
              <a:latin typeface="Carlito"/>
              <a:cs typeface="Carlito"/>
            </a:endParaRPr>
          </a:p>
          <a:p>
            <a:pPr indent="-320675" marL="332740">
              <a:lnSpc>
                <a:spcPct val="100000"/>
              </a:lnSpc>
              <a:buClr>
                <a:srgbClr val="A9A47B"/>
              </a:buClr>
              <a:buFont typeface="Wingdings"/>
              <a:buChar char=""/>
              <a:tabLst>
                <a:tab algn="l" pos="333375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Three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primary</a:t>
            </a:r>
            <a:r>
              <a:rPr dirty="0" sz="2200" spc="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layers:</a:t>
            </a:r>
            <a:endParaRPr dirty="0" sz="2200">
              <a:latin typeface="Carlito"/>
              <a:cs typeface="Carlito"/>
            </a:endParaRPr>
          </a:p>
          <a:p>
            <a:pPr indent="-320040" lvl="1" marL="62865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Wingdings"/>
              <a:buChar char=""/>
              <a:tabLst>
                <a:tab algn="l" pos="62928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Epidermis</a:t>
            </a:r>
            <a:endParaRPr dirty="0" sz="2000">
              <a:latin typeface="Carlito"/>
              <a:cs typeface="Carlito"/>
            </a:endParaRPr>
          </a:p>
          <a:p>
            <a:pPr indent="-320040" lvl="1" marL="628650">
              <a:lnSpc>
                <a:spcPct val="100000"/>
              </a:lnSpc>
              <a:spcBef>
                <a:spcPts val="484"/>
              </a:spcBef>
              <a:buClr>
                <a:srgbClr val="9CBDBC"/>
              </a:buClr>
              <a:buFont typeface="Wingdings"/>
              <a:buChar char=""/>
              <a:tabLst>
                <a:tab algn="l" pos="62928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Dermis</a:t>
            </a:r>
            <a:endParaRPr dirty="0" sz="2000">
              <a:latin typeface="Carlito"/>
              <a:cs typeface="Carlito"/>
            </a:endParaRPr>
          </a:p>
          <a:p>
            <a:pPr indent="-320040" lvl="1" marL="62865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Wingdings"/>
              <a:buChar char=""/>
              <a:tabLst>
                <a:tab algn="l" pos="62928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Subcutaneous</a:t>
            </a:r>
            <a:r>
              <a:rPr dirty="0" sz="2000" spc="-2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tissue</a:t>
            </a:r>
            <a:endParaRPr dirty="0" sz="2000">
              <a:latin typeface="Carlito"/>
              <a:cs typeface="Carlito"/>
            </a:endParaRPr>
          </a:p>
        </p:txBody>
      </p:sp>
      <p:sp>
        <p:nvSpPr>
          <p:cNvPr id="1048618" name="object 14"/>
          <p:cNvSpPr txBox="1">
            <a:spLocks noGrp="1"/>
          </p:cNvSpPr>
          <p:nvPr>
            <p:ph type="title"/>
          </p:nvPr>
        </p:nvSpPr>
        <p:spPr>
          <a:xfrm>
            <a:off x="523240" y="467690"/>
            <a:ext cx="4963160" cy="69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dirty="0" sz="4600" spc="-75"/>
              <a:t>What </a:t>
            </a:r>
            <a:r>
              <a:rPr dirty="0" sz="4600" spc="-55"/>
              <a:t>is</a:t>
            </a:r>
            <a:r>
              <a:rPr dirty="0" sz="4600" spc="-405"/>
              <a:t> </a:t>
            </a:r>
            <a:r>
              <a:rPr dirty="0" sz="4600" spc="-80" smtClean="0"/>
              <a:t>Skin?</a:t>
            </a:r>
            <a:endParaRPr dirty="0" sz="46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6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4" name="object 5"/>
          <p:cNvSpPr/>
          <p:nvPr/>
        </p:nvSpPr>
        <p:spPr>
          <a:xfrm>
            <a:off x="6162675" y="4105275"/>
            <a:ext cx="2981325" cy="2828925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725" name="object 6"/>
          <p:cNvSpPr txBox="1"/>
          <p:nvPr/>
        </p:nvSpPr>
        <p:spPr>
          <a:xfrm>
            <a:off x="650240" y="1616710"/>
            <a:ext cx="5042535" cy="4598671"/>
          </a:xfrm>
          <a:prstGeom prst="rect"/>
        </p:spPr>
        <p:txBody>
          <a:bodyPr bIns="0" lIns="0" rIns="0" rtlCol="0" tIns="12065" vert="horz" wrap="square">
            <a:spAutoFit/>
          </a:bodyPr>
          <a:p>
            <a:pPr indent="-229235" marL="2413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Look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for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and</a:t>
            </a:r>
            <a:r>
              <a:rPr dirty="0" sz="2200" spc="1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report:</a:t>
            </a:r>
            <a:endParaRPr dirty="0" sz="22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1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Redness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Blisters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Rashes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Open</a:t>
            </a:r>
            <a:r>
              <a:rPr dirty="0" sz="2000" spc="-2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areas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Dark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colored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‘bruised’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looking</a:t>
            </a:r>
            <a:r>
              <a:rPr dirty="0" sz="2000" spc="-3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areas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Dryness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Unusual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or new</a:t>
            </a:r>
            <a:r>
              <a:rPr dirty="0" sz="2000" spc="-2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lesions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Cracked</a:t>
            </a:r>
            <a:r>
              <a:rPr dirty="0" sz="2000" spc="-2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areas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5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Indentation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marks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that suggest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socks</a:t>
            </a:r>
            <a:r>
              <a:rPr dirty="0" sz="2000" spc="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 smtClean="0">
                <a:solidFill>
                  <a:srgbClr val="2E2B1F"/>
                </a:solidFill>
                <a:latin typeface="Carlito"/>
                <a:cs typeface="Carlito"/>
              </a:rPr>
              <a:t>o</a:t>
            </a:r>
            <a:r>
              <a:rPr dirty="0" sz="2000" lang="en-US" spc="-5" smtClean="0">
                <a:solidFill>
                  <a:srgbClr val="2E2B1F"/>
                </a:solidFill>
                <a:latin typeface="Carlito"/>
                <a:cs typeface="Carlito"/>
              </a:rPr>
              <a:t>r </a:t>
            </a:r>
            <a:r>
              <a:rPr dirty="0" sz="2000" smtClean="0">
                <a:solidFill>
                  <a:srgbClr val="2E2B1F"/>
                </a:solidFill>
                <a:latin typeface="Carlito"/>
                <a:cs typeface="Carlito"/>
              </a:rPr>
              <a:t>clothes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are too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tight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Areas that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feel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warmer or colder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than</a:t>
            </a:r>
            <a:r>
              <a:rPr dirty="0" sz="2000" spc="-2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usual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Unusual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swelling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Anything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that concerns</a:t>
            </a:r>
            <a:r>
              <a:rPr dirty="0" sz="2000" spc="-6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you</a:t>
            </a:r>
            <a:endParaRPr dirty="0" sz="2000">
              <a:latin typeface="Carlito"/>
              <a:cs typeface="Carlito"/>
            </a:endParaRPr>
          </a:p>
        </p:txBody>
      </p:sp>
      <p:sp>
        <p:nvSpPr>
          <p:cNvPr id="1048726" name="object 8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7007860" cy="69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600" spc="-80"/>
              <a:t>Look </a:t>
            </a:r>
            <a:r>
              <a:rPr dirty="0" sz="4600" spc="-70"/>
              <a:t>and</a:t>
            </a:r>
            <a:r>
              <a:rPr dirty="0" sz="4600" spc="-420"/>
              <a:t> </a:t>
            </a:r>
            <a:r>
              <a:rPr dirty="0" sz="4600" spc="-114"/>
              <a:t>Feel!</a:t>
            </a:r>
            <a:endParaRPr dirty="0" sz="46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7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7"/>
                                        <p:tgtEl>
                                          <p:spTgt spid="10487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42"/>
                                        <p:tgtEl>
                                          <p:spTgt spid="10487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47"/>
                                        <p:tgtEl>
                                          <p:spTgt spid="10487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52"/>
                                        <p:tgtEl>
                                          <p:spTgt spid="10487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>
                      <p:stCondLst>
                        <p:cond delay="indefinite"/>
                      </p:stCondLst>
                      <p:childTnLst>
                        <p:par>
                          <p:cTn fill="hold" id="5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57"/>
                                        <p:tgtEl>
                                          <p:spTgt spid="10487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>
                      <p:stCondLst>
                        <p:cond delay="indefinite"/>
                      </p:stCondLst>
                      <p:childTnLst>
                        <p:par>
                          <p:cTn fill="hold" id="5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62"/>
                                        <p:tgtEl>
                                          <p:spTgt spid="10487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>
                      <p:stCondLst>
                        <p:cond delay="indefinite"/>
                      </p:stCondLst>
                      <p:childTnLst>
                        <p:par>
                          <p:cTn fill="hold" id="6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67"/>
                                        <p:tgtEl>
                                          <p:spTgt spid="10487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7" name="object 3"/>
          <p:cNvSpPr txBox="1">
            <a:spLocks noGrp="1"/>
          </p:cNvSpPr>
          <p:nvPr>
            <p:ph type="body" idx="1"/>
          </p:nvPr>
        </p:nvSpPr>
        <p:spPr>
          <a:xfrm>
            <a:off x="650241" y="1548824"/>
            <a:ext cx="7807960" cy="3936051"/>
          </a:xfrm>
          <a:prstGeom prst="rect"/>
        </p:spPr>
        <p:txBody>
          <a:bodyPr bIns="0" lIns="0" rIns="0" rtlCol="0" tIns="93031" vert="horz" wrap="square">
            <a:spAutoFit/>
          </a:bodyPr>
          <a:p>
            <a:pPr indent="-457834" marL="469900" marR="1604645">
              <a:lnSpc>
                <a:spcPts val="2380"/>
              </a:lnSpc>
              <a:spcBef>
                <a:spcPts val="390"/>
              </a:spcBef>
              <a:buClr>
                <a:srgbClr val="A9A47B"/>
              </a:buClr>
              <a:buAutoNum type="arabicPeriod"/>
              <a:tabLst>
                <a:tab algn="l" pos="469900"/>
                <a:tab algn="l" pos="470534"/>
              </a:tabLst>
            </a:pPr>
            <a:r>
              <a:rPr dirty="0" spc="-5"/>
              <a:t>Characteristics of the various layers </a:t>
            </a:r>
            <a:r>
              <a:rPr dirty="0"/>
              <a:t>of </a:t>
            </a:r>
            <a:r>
              <a:rPr dirty="0" spc="-5"/>
              <a:t>skin and its  underlying</a:t>
            </a:r>
            <a:r>
              <a:rPr dirty="0" spc="5"/>
              <a:t> </a:t>
            </a:r>
            <a:r>
              <a:rPr dirty="0" spc="-5"/>
              <a:t>structures</a:t>
            </a: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A9A47B"/>
              </a:buClr>
              <a:buFont typeface="Arial"/>
              <a:buAutoNum type="arabicPeriod"/>
            </a:pPr>
            <a:endParaRPr dirty="0" sz="2700"/>
          </a:p>
          <a:p>
            <a:pPr indent="-457834" marL="469900">
              <a:lnSpc>
                <a:spcPct val="100000"/>
              </a:lnSpc>
              <a:buClr>
                <a:srgbClr val="A9A47B"/>
              </a:buClr>
              <a:buAutoNum type="arabicPeriod"/>
              <a:tabLst>
                <a:tab algn="l" pos="469900"/>
                <a:tab algn="l" pos="470534"/>
              </a:tabLst>
            </a:pPr>
            <a:r>
              <a:rPr dirty="0" spc="-5"/>
              <a:t>Primary functions of</a:t>
            </a:r>
            <a:r>
              <a:rPr dirty="0"/>
              <a:t> </a:t>
            </a:r>
            <a:r>
              <a:rPr dirty="0" spc="-5"/>
              <a:t>skin</a:t>
            </a: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9A47B"/>
              </a:buClr>
              <a:buFont typeface="Arial"/>
              <a:buAutoNum type="arabicPeriod"/>
            </a:pPr>
            <a:endParaRPr dirty="0" sz="2750"/>
          </a:p>
          <a:p>
            <a:pPr indent="-457834" marL="469900">
              <a:lnSpc>
                <a:spcPct val="100000"/>
              </a:lnSpc>
              <a:buClr>
                <a:srgbClr val="A9A47B"/>
              </a:buClr>
              <a:buAutoNum type="arabicPeriod"/>
              <a:tabLst>
                <a:tab algn="l" pos="469900"/>
                <a:tab algn="l" pos="470534"/>
              </a:tabLst>
            </a:pPr>
            <a:r>
              <a:rPr dirty="0" spc="-5"/>
              <a:t>Factors that may negatively </a:t>
            </a:r>
            <a:r>
              <a:rPr dirty="0" spc="-10"/>
              <a:t>affect </a:t>
            </a:r>
            <a:r>
              <a:rPr dirty="0"/>
              <a:t>skin</a:t>
            </a:r>
            <a:r>
              <a:rPr dirty="0" spc="50"/>
              <a:t> </a:t>
            </a:r>
            <a:r>
              <a:rPr dirty="0" spc="-5"/>
              <a:t>integrity</a:t>
            </a: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A9A47B"/>
              </a:buClr>
              <a:buFont typeface="Arial"/>
              <a:buAutoNum type="arabicPeriod"/>
            </a:pPr>
            <a:endParaRPr dirty="0" sz="2750"/>
          </a:p>
          <a:p>
            <a:pPr indent="-457834" marL="469900">
              <a:lnSpc>
                <a:spcPct val="100000"/>
              </a:lnSpc>
              <a:buClr>
                <a:srgbClr val="A9A47B"/>
              </a:buClr>
              <a:buAutoNum type="arabicPeriod"/>
              <a:tabLst>
                <a:tab algn="l" pos="469900"/>
                <a:tab algn="l" pos="470534"/>
              </a:tabLst>
            </a:pPr>
            <a:r>
              <a:rPr dirty="0" spc="-10"/>
              <a:t>Effects </a:t>
            </a:r>
            <a:r>
              <a:rPr dirty="0" spc="-5"/>
              <a:t>of aging on</a:t>
            </a:r>
            <a:r>
              <a:rPr dirty="0" spc="15"/>
              <a:t> </a:t>
            </a:r>
            <a:r>
              <a:rPr dirty="0" spc="-5"/>
              <a:t>skin</a:t>
            </a: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9A47B"/>
              </a:buClr>
              <a:buFont typeface="Arial"/>
              <a:buAutoNum type="arabicPeriod"/>
            </a:pPr>
            <a:endParaRPr dirty="0" sz="3000"/>
          </a:p>
          <a:p>
            <a:pPr indent="-457834" marL="469900" marR="1013460">
              <a:lnSpc>
                <a:spcPts val="2380"/>
              </a:lnSpc>
              <a:spcBef>
                <a:spcPts val="5"/>
              </a:spcBef>
              <a:buClr>
                <a:srgbClr val="A9A47B"/>
              </a:buClr>
              <a:buAutoNum type="arabicPeriod"/>
              <a:tabLst>
                <a:tab algn="l" pos="469900"/>
                <a:tab algn="l" pos="470534"/>
              </a:tabLst>
            </a:pPr>
            <a:r>
              <a:rPr dirty="0" spc="-5"/>
              <a:t>Preventative interventions to reducing a persons risk of  impaired skin</a:t>
            </a:r>
            <a:r>
              <a:rPr dirty="0"/>
              <a:t> </a:t>
            </a:r>
            <a:r>
              <a:rPr dirty="0" spc="-5" smtClean="0"/>
              <a:t>integrity</a:t>
            </a:r>
          </a:p>
        </p:txBody>
      </p:sp>
      <p:sp>
        <p:nvSpPr>
          <p:cNvPr id="1048728" name="object 5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4264660" cy="69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600" spc="-110"/>
              <a:t>Review</a:t>
            </a:r>
            <a:endParaRPr dirty="0" sz="46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7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7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7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48736" name="object 3"/>
            <p:cNvSpPr/>
            <p:nvPr/>
          </p:nvSpPr>
          <p:spPr>
            <a:xfrm>
              <a:off x="0" y="0"/>
              <a:ext cx="9144000" cy="6857997"/>
            </a:xfrm>
            <a:prstGeom prst="rect"/>
            <a:blipFill>
              <a:blip xmlns:r="http://schemas.openxmlformats.org/officeDocument/2006/relationships" r:embed="rId1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737" name="object 4"/>
            <p:cNvSpPr/>
            <p:nvPr/>
          </p:nvSpPr>
          <p:spPr>
            <a:xfrm>
              <a:off x="8458200" y="0"/>
              <a:ext cx="685800" cy="6858000"/>
            </a:xfrm>
            <a:custGeom>
              <a:avLst/>
              <a:ahLst/>
              <a:rect l="l" t="t" r="r" b="b"/>
              <a:pathLst>
                <a:path w="685800" h="6858000">
                  <a:moveTo>
                    <a:pt x="685800" y="6172200"/>
                  </a:moveTo>
                  <a:lnTo>
                    <a:pt x="0" y="6172200"/>
                  </a:lnTo>
                  <a:lnTo>
                    <a:pt x="0" y="6858000"/>
                  </a:lnTo>
                  <a:lnTo>
                    <a:pt x="685800" y="6858000"/>
                  </a:lnTo>
                  <a:lnTo>
                    <a:pt x="685800" y="6172200"/>
                  </a:lnTo>
                  <a:close/>
                </a:path>
                <a:path w="685800" h="6858000">
                  <a:moveTo>
                    <a:pt x="685800" y="0"/>
                  </a:moveTo>
                  <a:lnTo>
                    <a:pt x="0" y="0"/>
                  </a:lnTo>
                  <a:lnTo>
                    <a:pt x="0" y="5486400"/>
                  </a:lnTo>
                  <a:lnTo>
                    <a:pt x="685800" y="54864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675E46"/>
            </a:solidFill>
          </p:spPr>
          <p:txBody>
            <a:bodyPr bIns="0" lIns="0" rIns="0" rtlCol="0" tIns="0" wrap="square"/>
            <a:p/>
          </p:txBody>
        </p:sp>
        <p:sp>
          <p:nvSpPr>
            <p:cNvPr id="1048738" name="object 5"/>
            <p:cNvSpPr/>
            <p:nvPr/>
          </p:nvSpPr>
          <p:spPr>
            <a:xfrm>
              <a:off x="8458200" y="5486399"/>
              <a:ext cx="685800" cy="685800"/>
            </a:xfrm>
            <a:custGeom>
              <a:avLst/>
              <a:ahLst/>
              <a:rect l="l" t="t" r="r" b="b"/>
              <a:pathLst>
                <a:path w="685800" h="685800">
                  <a:moveTo>
                    <a:pt x="685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85800" y="6858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bIns="0" lIns="0" rIns="0" rtlCol="0" tIns="0" wrap="square"/>
            <a:p/>
          </p:txBody>
        </p:sp>
      </p:grpSp>
      <p:sp>
        <p:nvSpPr>
          <p:cNvPr id="1048739" name="object 6"/>
          <p:cNvSpPr/>
          <p:nvPr/>
        </p:nvSpPr>
        <p:spPr>
          <a:xfrm>
            <a:off x="8531225" y="5648325"/>
            <a:ext cx="71755" cy="396875"/>
          </a:xfrm>
          <a:custGeom>
            <a:avLst/>
            <a:ahLst/>
            <a:rect l="l" t="t" r="r" b="b"/>
            <a:pathLst>
              <a:path w="71754" h="396875">
                <a:moveTo>
                  <a:pt x="71247" y="396875"/>
                </a:moveTo>
                <a:lnTo>
                  <a:pt x="43505" y="391277"/>
                </a:lnTo>
                <a:lnTo>
                  <a:pt x="20859" y="376012"/>
                </a:lnTo>
                <a:lnTo>
                  <a:pt x="5595" y="353369"/>
                </a:lnTo>
                <a:lnTo>
                  <a:pt x="0" y="325640"/>
                </a:lnTo>
                <a:lnTo>
                  <a:pt x="0" y="71234"/>
                </a:lnTo>
                <a:lnTo>
                  <a:pt x="5595" y="43505"/>
                </a:lnTo>
                <a:lnTo>
                  <a:pt x="20859" y="20862"/>
                </a:lnTo>
                <a:lnTo>
                  <a:pt x="43505" y="5597"/>
                </a:lnTo>
                <a:lnTo>
                  <a:pt x="71247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bIns="0" lIns="0" rIns="0" rtlCol="0" tIns="0" wrap="square"/>
          <a:p/>
        </p:txBody>
      </p:sp>
      <p:sp>
        <p:nvSpPr>
          <p:cNvPr id="1048740" name="object 7"/>
          <p:cNvSpPr/>
          <p:nvPr/>
        </p:nvSpPr>
        <p:spPr>
          <a:xfrm>
            <a:off x="9009253" y="5648325"/>
            <a:ext cx="71755" cy="396875"/>
          </a:xfrm>
          <a:custGeom>
            <a:avLst/>
            <a:ahLst/>
            <a:rect l="l" t="t" r="r" b="b"/>
            <a:pathLst>
              <a:path w="71754" h="396875">
                <a:moveTo>
                  <a:pt x="0" y="0"/>
                </a:moveTo>
                <a:lnTo>
                  <a:pt x="27741" y="5597"/>
                </a:lnTo>
                <a:lnTo>
                  <a:pt x="50387" y="20862"/>
                </a:lnTo>
                <a:lnTo>
                  <a:pt x="65651" y="43505"/>
                </a:lnTo>
                <a:lnTo>
                  <a:pt x="71247" y="71234"/>
                </a:lnTo>
                <a:lnTo>
                  <a:pt x="71247" y="325640"/>
                </a:lnTo>
                <a:lnTo>
                  <a:pt x="65651" y="353369"/>
                </a:lnTo>
                <a:lnTo>
                  <a:pt x="50387" y="376012"/>
                </a:lnTo>
                <a:lnTo>
                  <a:pt x="27741" y="391277"/>
                </a:lnTo>
                <a:lnTo>
                  <a:pt x="0" y="396875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bIns="0" lIns="0" rIns="0" rtlCol="0" tIns="0" wrap="square"/>
          <a:p/>
        </p:txBody>
      </p:sp>
      <p:sp>
        <p:nvSpPr>
          <p:cNvPr id="1048741" name="object 12"/>
          <p:cNvSpPr/>
          <p:nvPr/>
        </p:nvSpPr>
        <p:spPr>
          <a:xfrm>
            <a:off x="1776476" y="1371600"/>
            <a:ext cx="4776724" cy="3200400"/>
          </a:xfrm>
          <a:prstGeom prst="rect"/>
          <a:blipFill>
            <a:blip xmlns:r="http://schemas.openxmlformats.org/officeDocument/2006/relationships" r:embed="rId2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</p:spTree>
  </p:cSld>
  <p:clrMapOvr>
    <a:masterClrMapping/>
  </p:clrMapOvr>
  <p:transition>
    <p:wipe dir="d"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object 5"/>
          <p:cNvSpPr/>
          <p:nvPr/>
        </p:nvSpPr>
        <p:spPr>
          <a:xfrm>
            <a:off x="3352800" y="2743200"/>
            <a:ext cx="5791200" cy="6400800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602" name="object 6"/>
          <p:cNvSpPr txBox="1"/>
          <p:nvPr/>
        </p:nvSpPr>
        <p:spPr>
          <a:xfrm>
            <a:off x="535940" y="1616710"/>
            <a:ext cx="6525259" cy="1858011"/>
          </a:xfrm>
          <a:prstGeom prst="rect"/>
        </p:spPr>
        <p:txBody>
          <a:bodyPr bIns="0" lIns="0" rIns="0" rtlCol="0" tIns="12065" vert="horz" wrap="square">
            <a:spAutoFit/>
          </a:bodyPr>
          <a:p>
            <a:pPr indent="-320675" marL="33274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Wingdings"/>
              <a:buChar char=""/>
              <a:tabLst>
                <a:tab algn="l" pos="333375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The outmost/top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layer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of the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(protective</a:t>
            </a:r>
            <a:r>
              <a:rPr dirty="0" sz="2200" spc="9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layer)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Wingdings"/>
              <a:buChar char=""/>
            </a:pPr>
            <a:endParaRPr dirty="0" sz="3000">
              <a:latin typeface="Carlito"/>
              <a:cs typeface="Carlito"/>
            </a:endParaRPr>
          </a:p>
          <a:p>
            <a:pPr indent="-320675" marL="332740">
              <a:lnSpc>
                <a:spcPct val="100000"/>
              </a:lnSpc>
              <a:buClr>
                <a:srgbClr val="A9A47B"/>
              </a:buClr>
              <a:buFont typeface="Wingdings"/>
              <a:buChar char=""/>
              <a:tabLst>
                <a:tab algn="l" pos="333375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Has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an </a:t>
            </a:r>
            <a:r>
              <a:rPr dirty="0" sz="2200" spc="-25">
                <a:solidFill>
                  <a:srgbClr val="2E2B1F"/>
                </a:solidFill>
                <a:latin typeface="Carlito"/>
                <a:cs typeface="Carlito"/>
              </a:rPr>
              <a:t>average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thickness of </a:t>
            </a:r>
            <a:r>
              <a:rPr dirty="0" sz="2200" spc="-5" smtClean="0">
                <a:solidFill>
                  <a:srgbClr val="2E2B1F"/>
                </a:solidFill>
                <a:latin typeface="Carlito"/>
                <a:cs typeface="Carlito"/>
              </a:rPr>
              <a:t>0.1mm</a:t>
            </a:r>
            <a:endParaRPr dirty="0" sz="2200" lang="en-US" spc="-5" smtClean="0">
              <a:solidFill>
                <a:srgbClr val="2E2B1F"/>
              </a:solidFill>
              <a:latin typeface="Carlito"/>
              <a:cs typeface="Carlito"/>
            </a:endParaRPr>
          </a:p>
          <a:p>
            <a:pPr indent="-320675" marL="332740">
              <a:lnSpc>
                <a:spcPct val="100000"/>
              </a:lnSpc>
              <a:buClr>
                <a:srgbClr val="A9A47B"/>
              </a:buClr>
              <a:tabLst>
                <a:tab algn="l" pos="333375"/>
              </a:tabLst>
            </a:pPr>
            <a:endParaRPr dirty="0" sz="3000">
              <a:latin typeface="Carlito"/>
              <a:cs typeface="Carlito"/>
            </a:endParaRPr>
          </a:p>
          <a:p>
            <a:pPr indent="-320675" marL="332740">
              <a:lnSpc>
                <a:spcPct val="100000"/>
              </a:lnSpc>
              <a:buClr>
                <a:srgbClr val="A9A47B"/>
              </a:buClr>
              <a:buFont typeface="Wingdings"/>
              <a:buChar char=""/>
              <a:tabLst>
                <a:tab algn="l" pos="333375"/>
              </a:tabLst>
            </a:pP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Avascular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(no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blood</a:t>
            </a:r>
            <a:r>
              <a:rPr dirty="0" sz="2200" spc="-3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vessels)</a:t>
            </a:r>
            <a:endParaRPr dirty="0" sz="2200">
              <a:latin typeface="Carlito"/>
              <a:cs typeface="Carlito"/>
            </a:endParaRPr>
          </a:p>
        </p:txBody>
      </p:sp>
      <p:sp>
        <p:nvSpPr>
          <p:cNvPr id="1048603" name="object 7"/>
          <p:cNvSpPr txBox="1"/>
          <p:nvPr/>
        </p:nvSpPr>
        <p:spPr>
          <a:xfrm>
            <a:off x="535940" y="3963889"/>
            <a:ext cx="3446145" cy="2544953"/>
          </a:xfrm>
          <a:prstGeom prst="rect"/>
        </p:spPr>
        <p:txBody>
          <a:bodyPr bIns="0" lIns="0" rIns="0" rtlCol="0" tIns="79375" vert="horz" wrap="square">
            <a:spAutoFit/>
          </a:bodyPr>
          <a:p>
            <a:pPr indent="-320675" marL="332740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Font typeface="Wingdings"/>
              <a:buChar char=""/>
              <a:tabLst>
                <a:tab algn="l" pos="33337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Divided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into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five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sub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layers:</a:t>
            </a:r>
            <a:endParaRPr dirty="0" sz="2200">
              <a:latin typeface="Carlito"/>
              <a:cs typeface="Carlito"/>
            </a:endParaRPr>
          </a:p>
          <a:p>
            <a:pPr indent="-273685" lvl="1" marL="65278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"/>
              <a:tabLst>
                <a:tab algn="l" pos="6534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Stratum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 corneum</a:t>
            </a:r>
            <a:endParaRPr dirty="0" sz="2000">
              <a:latin typeface="Carlito"/>
              <a:cs typeface="Carlito"/>
            </a:endParaRPr>
          </a:p>
          <a:p>
            <a:pPr indent="-273685" lvl="1" marL="6527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"/>
              <a:tabLst>
                <a:tab algn="l" pos="6534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Stratum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lucidum</a:t>
            </a:r>
            <a:endParaRPr dirty="0" sz="2000">
              <a:latin typeface="Carlito"/>
              <a:cs typeface="Carlito"/>
            </a:endParaRPr>
          </a:p>
          <a:p>
            <a:pPr indent="-273685" lvl="1" marL="6527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"/>
              <a:tabLst>
                <a:tab algn="l" pos="6534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Stratum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granulosum</a:t>
            </a:r>
            <a:endParaRPr dirty="0" sz="2000">
              <a:latin typeface="Carlito"/>
              <a:cs typeface="Carlito"/>
            </a:endParaRPr>
          </a:p>
          <a:p>
            <a:pPr indent="-273685" lvl="1" marL="6527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"/>
              <a:tabLst>
                <a:tab algn="l" pos="6534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Stratum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 spinosum</a:t>
            </a:r>
            <a:endParaRPr dirty="0" sz="2000">
              <a:latin typeface="Carlito"/>
              <a:cs typeface="Carlito"/>
            </a:endParaRPr>
          </a:p>
          <a:p>
            <a:pPr indent="-273685" lvl="1" marL="652780">
              <a:lnSpc>
                <a:spcPct val="100000"/>
              </a:lnSpc>
              <a:spcBef>
                <a:spcPts val="484"/>
              </a:spcBef>
              <a:buClr>
                <a:srgbClr val="9CBDBC"/>
              </a:buClr>
              <a:buFont typeface="Arial"/>
              <a:buChar char=""/>
              <a:tabLst>
                <a:tab algn="l" pos="6534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Stratum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basale</a:t>
            </a:r>
            <a:endParaRPr dirty="0" sz="2000">
              <a:latin typeface="Carlito"/>
              <a:cs typeface="Carlito"/>
            </a:endParaRPr>
          </a:p>
        </p:txBody>
      </p:sp>
      <p:sp>
        <p:nvSpPr>
          <p:cNvPr id="1048604" name="object 9"/>
          <p:cNvSpPr txBox="1">
            <a:spLocks noGrp="1"/>
          </p:cNvSpPr>
          <p:nvPr>
            <p:ph type="title"/>
          </p:nvPr>
        </p:nvSpPr>
        <p:spPr>
          <a:xfrm>
            <a:off x="523240" y="467690"/>
            <a:ext cx="2727960" cy="69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dirty="0" sz="4600" spc="-95" smtClean="0"/>
              <a:t>Epidermis</a:t>
            </a:r>
            <a:endParaRPr baseline="25500" dirty="0" sz="4575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7"/>
                                        <p:tgtEl>
                                          <p:spTgt spid="1048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42"/>
                                        <p:tgtEl>
                                          <p:spTgt spid="1048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47"/>
                                        <p:tgtEl>
                                          <p:spTgt spid="1048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2" grpId="0" build="p"/>
      <p:bldP spid="10486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object 5"/>
          <p:cNvSpPr/>
          <p:nvPr/>
        </p:nvSpPr>
        <p:spPr>
          <a:xfrm>
            <a:off x="2743200" y="4433951"/>
            <a:ext cx="6400800" cy="4709979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592" name="object 6"/>
          <p:cNvSpPr txBox="1"/>
          <p:nvPr/>
        </p:nvSpPr>
        <p:spPr>
          <a:xfrm>
            <a:off x="650241" y="1548663"/>
            <a:ext cx="7579360" cy="3277234"/>
          </a:xfrm>
          <a:prstGeom prst="rect"/>
        </p:spPr>
        <p:txBody>
          <a:bodyPr bIns="0" lIns="0" rIns="0" rtlCol="0" tIns="80010" vert="horz" wrap="square">
            <a:spAutoFit/>
          </a:bodyPr>
          <a:p>
            <a:pPr indent="-229235" marL="241300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Avascular</a:t>
            </a:r>
            <a:endParaRPr dirty="0" sz="220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Multilayer</a:t>
            </a:r>
            <a:endParaRPr dirty="0" sz="2200">
              <a:latin typeface="Carlito"/>
              <a:cs typeface="Carlito"/>
            </a:endParaRPr>
          </a:p>
          <a:p>
            <a:pPr indent="-229235" marL="241300" marR="1337945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Barrier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environment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prevents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transepidermal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water 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loss:</a:t>
            </a:r>
            <a:endParaRPr dirty="0" sz="22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Dressing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adhesives can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strip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stratum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corneum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and</a:t>
            </a:r>
            <a:r>
              <a:rPr dirty="0" sz="2000" spc="4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cause</a:t>
            </a:r>
            <a:endParaRPr dirty="0" sz="2000">
              <a:latin typeface="Carlito"/>
              <a:cs typeface="Carlito"/>
            </a:endParaRPr>
          </a:p>
          <a:p>
            <a:pPr marL="538480">
              <a:lnSpc>
                <a:spcPct val="100000"/>
              </a:lnSpc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transepidermal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water</a:t>
            </a:r>
            <a:r>
              <a:rPr dirty="0" sz="2000" spc="3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 smtClean="0">
                <a:solidFill>
                  <a:srgbClr val="2E2B1F"/>
                </a:solidFill>
                <a:latin typeface="Carlito"/>
                <a:cs typeface="Carlito"/>
              </a:rPr>
              <a:t>loss</a:t>
            </a:r>
            <a:endParaRPr dirty="0" sz="2000" smtClean="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spcBef>
                <a:spcPts val="520"/>
              </a:spcBef>
              <a:buClr>
                <a:srgbClr val="A9A47B"/>
              </a:buClr>
              <a:tabLst>
                <a:tab algn="l" pos="241300"/>
                <a:tab algn="l" pos="241935"/>
              </a:tabLst>
            </a:pPr>
            <a:r>
              <a:rPr dirty="0" sz="2200" spc="-15" smtClean="0">
                <a:solidFill>
                  <a:srgbClr val="2E2B1F"/>
                </a:solidFill>
                <a:latin typeface="Carlito"/>
                <a:cs typeface="Carlito"/>
              </a:rPr>
              <a:t>Involved </a:t>
            </a:r>
            <a:r>
              <a:rPr dirty="0" sz="2200" spc="-5" smtClean="0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dirty="0" sz="2200" spc="-10" smtClean="0">
                <a:solidFill>
                  <a:srgbClr val="2E2B1F"/>
                </a:solidFill>
                <a:latin typeface="Carlito"/>
                <a:cs typeface="Carlito"/>
              </a:rPr>
              <a:t>formation </a:t>
            </a:r>
            <a:r>
              <a:rPr dirty="0" sz="2200" spc="-5" smtClean="0">
                <a:solidFill>
                  <a:srgbClr val="2E2B1F"/>
                </a:solidFill>
                <a:latin typeface="Carlito"/>
                <a:cs typeface="Carlito"/>
              </a:rPr>
              <a:t>of an acid </a:t>
            </a:r>
            <a:r>
              <a:rPr dirty="0" sz="2200" spc="-10" smtClean="0">
                <a:solidFill>
                  <a:srgbClr val="2E2B1F"/>
                </a:solidFill>
                <a:latin typeface="Carlito"/>
                <a:cs typeface="Carlito"/>
              </a:rPr>
              <a:t>mantle:</a:t>
            </a:r>
            <a:endParaRPr dirty="0" sz="2200" smtClean="0">
              <a:latin typeface="Carlito"/>
              <a:cs typeface="Carlito"/>
            </a:endParaRPr>
          </a:p>
          <a:p>
            <a:pPr lvl="1" marL="309880" marR="5868670">
              <a:lnSpc>
                <a:spcPct val="120100"/>
              </a:lnSpc>
              <a:spcBef>
                <a:spcPts val="5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0" smtClean="0">
                <a:solidFill>
                  <a:srgbClr val="2E2B1F"/>
                </a:solidFill>
                <a:latin typeface="Carlito"/>
                <a:cs typeface="Carlito"/>
              </a:rPr>
              <a:t>Makes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skin less  permeable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to</a:t>
            </a:r>
            <a:r>
              <a:rPr dirty="0" sz="2000" spc="-4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water</a:t>
            </a:r>
            <a:endParaRPr dirty="0" sz="2000">
              <a:latin typeface="Carlito"/>
              <a:cs typeface="Carlito"/>
            </a:endParaRPr>
          </a:p>
          <a:p>
            <a:pPr lvl="1" marL="309880" marR="5475605">
              <a:lnSpc>
                <a:spcPct val="120000"/>
              </a:lnSpc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Protects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from 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microorganism</a:t>
            </a:r>
            <a:r>
              <a:rPr dirty="0" sz="2000" spc="-7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0" smtClean="0">
                <a:solidFill>
                  <a:srgbClr val="2E2B1F"/>
                </a:solidFill>
                <a:latin typeface="Carlito"/>
                <a:cs typeface="Carlito"/>
              </a:rPr>
              <a:t>invasion</a:t>
            </a:r>
            <a:endParaRPr dirty="0" sz="2000">
              <a:latin typeface="Carlito"/>
              <a:cs typeface="Carlito"/>
            </a:endParaRPr>
          </a:p>
        </p:txBody>
      </p:sp>
      <p:sp>
        <p:nvSpPr>
          <p:cNvPr id="1048593" name="object 8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5636260" cy="69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600" spc="-100"/>
              <a:t>Stratum</a:t>
            </a:r>
            <a:r>
              <a:rPr dirty="0" sz="4600" spc="-254"/>
              <a:t> </a:t>
            </a:r>
            <a:r>
              <a:rPr dirty="0" sz="4600" spc="-90"/>
              <a:t>Corneum</a:t>
            </a:r>
            <a:endParaRPr dirty="0" sz="46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5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5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5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5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7"/>
                                        <p:tgtEl>
                                          <p:spTgt spid="10485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42"/>
                                        <p:tgtEl>
                                          <p:spTgt spid="10485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object 5"/>
          <p:cNvGrpSpPr/>
          <p:nvPr/>
        </p:nvGrpSpPr>
        <p:grpSpPr>
          <a:xfrm>
            <a:off x="1136650" y="1447800"/>
            <a:ext cx="8007350" cy="5791200"/>
            <a:chOff x="1136650" y="1752600"/>
            <a:chExt cx="6247130" cy="4191000"/>
          </a:xfrm>
        </p:grpSpPr>
        <p:sp>
          <p:nvSpPr>
            <p:cNvPr id="1048597" name="object 6"/>
            <p:cNvSpPr/>
            <p:nvPr/>
          </p:nvSpPr>
          <p:spPr>
            <a:xfrm>
              <a:off x="1676400" y="1752600"/>
              <a:ext cx="5707126" cy="4191000"/>
            </a:xfrm>
            <a:prstGeom prst="rect"/>
            <a:blipFill>
              <a:blip xmlns:r="http://schemas.openxmlformats.org/officeDocument/2006/relationships" r:embed="rId1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598" name="object 7"/>
            <p:cNvSpPr/>
            <p:nvPr/>
          </p:nvSpPr>
          <p:spPr>
            <a:xfrm>
              <a:off x="1143000" y="3429000"/>
              <a:ext cx="1143000" cy="1219200"/>
            </a:xfrm>
            <a:custGeom>
              <a:avLst/>
              <a:ahLst/>
              <a:rect l="l" t="t" r="r" b="b"/>
              <a:pathLst>
                <a:path w="1143000" h="1219200">
                  <a:moveTo>
                    <a:pt x="1143000" y="1219200"/>
                  </a:moveTo>
                  <a:lnTo>
                    <a:pt x="1065458" y="1218503"/>
                  </a:lnTo>
                  <a:lnTo>
                    <a:pt x="991085" y="1216474"/>
                  </a:lnTo>
                  <a:lnTo>
                    <a:pt x="920561" y="1213205"/>
                  </a:lnTo>
                  <a:lnTo>
                    <a:pt x="854568" y="1208785"/>
                  </a:lnTo>
                  <a:lnTo>
                    <a:pt x="793788" y="1203308"/>
                  </a:lnTo>
                  <a:lnTo>
                    <a:pt x="738901" y="1196863"/>
                  </a:lnTo>
                  <a:lnTo>
                    <a:pt x="690590" y="1189543"/>
                  </a:lnTo>
                  <a:lnTo>
                    <a:pt x="649534" y="1181438"/>
                  </a:lnTo>
                  <a:lnTo>
                    <a:pt x="591917" y="1163240"/>
                  </a:lnTo>
                  <a:lnTo>
                    <a:pt x="571500" y="1143000"/>
                  </a:lnTo>
                  <a:lnTo>
                    <a:pt x="571500" y="805561"/>
                  </a:lnTo>
                  <a:lnTo>
                    <a:pt x="566282" y="795231"/>
                  </a:lnTo>
                  <a:lnTo>
                    <a:pt x="526583" y="775920"/>
                  </a:lnTo>
                  <a:lnTo>
                    <a:pt x="452409" y="759017"/>
                  </a:lnTo>
                  <a:lnTo>
                    <a:pt x="404098" y="751697"/>
                  </a:lnTo>
                  <a:lnTo>
                    <a:pt x="349211" y="745252"/>
                  </a:lnTo>
                  <a:lnTo>
                    <a:pt x="288431" y="739775"/>
                  </a:lnTo>
                  <a:lnTo>
                    <a:pt x="222438" y="735355"/>
                  </a:lnTo>
                  <a:lnTo>
                    <a:pt x="151914" y="732086"/>
                  </a:lnTo>
                  <a:lnTo>
                    <a:pt x="77541" y="730057"/>
                  </a:lnTo>
                  <a:lnTo>
                    <a:pt x="0" y="729361"/>
                  </a:lnTo>
                  <a:lnTo>
                    <a:pt x="77541" y="728664"/>
                  </a:lnTo>
                  <a:lnTo>
                    <a:pt x="151914" y="726635"/>
                  </a:lnTo>
                  <a:lnTo>
                    <a:pt x="222438" y="723366"/>
                  </a:lnTo>
                  <a:lnTo>
                    <a:pt x="288431" y="718946"/>
                  </a:lnTo>
                  <a:lnTo>
                    <a:pt x="349211" y="713469"/>
                  </a:lnTo>
                  <a:lnTo>
                    <a:pt x="404098" y="707024"/>
                  </a:lnTo>
                  <a:lnTo>
                    <a:pt x="452409" y="699704"/>
                  </a:lnTo>
                  <a:lnTo>
                    <a:pt x="493465" y="691599"/>
                  </a:lnTo>
                  <a:lnTo>
                    <a:pt x="551082" y="673401"/>
                  </a:lnTo>
                  <a:lnTo>
                    <a:pt x="571500" y="653161"/>
                  </a:lnTo>
                  <a:lnTo>
                    <a:pt x="571500" y="381000"/>
                  </a:lnTo>
                  <a:lnTo>
                    <a:pt x="576717" y="370670"/>
                  </a:lnTo>
                  <a:lnTo>
                    <a:pt x="616416" y="351359"/>
                  </a:lnTo>
                  <a:lnTo>
                    <a:pt x="690590" y="334456"/>
                  </a:lnTo>
                  <a:lnTo>
                    <a:pt x="738901" y="327136"/>
                  </a:lnTo>
                  <a:lnTo>
                    <a:pt x="793788" y="320691"/>
                  </a:lnTo>
                  <a:lnTo>
                    <a:pt x="854568" y="315213"/>
                  </a:lnTo>
                  <a:lnTo>
                    <a:pt x="920561" y="310794"/>
                  </a:lnTo>
                  <a:lnTo>
                    <a:pt x="991085" y="307525"/>
                  </a:lnTo>
                  <a:lnTo>
                    <a:pt x="1065458" y="305496"/>
                  </a:lnTo>
                  <a:lnTo>
                    <a:pt x="1143000" y="304800"/>
                  </a:lnTo>
                </a:path>
                <a:path w="1143000" h="1219200">
                  <a:moveTo>
                    <a:pt x="990600" y="533400"/>
                  </a:moveTo>
                  <a:lnTo>
                    <a:pt x="913809" y="532495"/>
                  </a:lnTo>
                  <a:lnTo>
                    <a:pt x="842289" y="529901"/>
                  </a:lnTo>
                  <a:lnTo>
                    <a:pt x="777571" y="525798"/>
                  </a:lnTo>
                  <a:lnTo>
                    <a:pt x="721185" y="520366"/>
                  </a:lnTo>
                  <a:lnTo>
                    <a:pt x="674663" y="513785"/>
                  </a:lnTo>
                  <a:lnTo>
                    <a:pt x="617339" y="497897"/>
                  </a:lnTo>
                  <a:lnTo>
                    <a:pt x="609600" y="488950"/>
                  </a:lnTo>
                  <a:lnTo>
                    <a:pt x="609600" y="311150"/>
                  </a:lnTo>
                  <a:lnTo>
                    <a:pt x="601860" y="302202"/>
                  </a:lnTo>
                  <a:lnTo>
                    <a:pt x="544536" y="286314"/>
                  </a:lnTo>
                  <a:lnTo>
                    <a:pt x="498014" y="279733"/>
                  </a:lnTo>
                  <a:lnTo>
                    <a:pt x="441628" y="274301"/>
                  </a:lnTo>
                  <a:lnTo>
                    <a:pt x="376910" y="270198"/>
                  </a:lnTo>
                  <a:lnTo>
                    <a:pt x="305390" y="267604"/>
                  </a:lnTo>
                  <a:lnTo>
                    <a:pt x="228600" y="266700"/>
                  </a:lnTo>
                  <a:lnTo>
                    <a:pt x="305390" y="265795"/>
                  </a:lnTo>
                  <a:lnTo>
                    <a:pt x="376910" y="263201"/>
                  </a:lnTo>
                  <a:lnTo>
                    <a:pt x="441628" y="259098"/>
                  </a:lnTo>
                  <a:lnTo>
                    <a:pt x="498014" y="253666"/>
                  </a:lnTo>
                  <a:lnTo>
                    <a:pt x="544536" y="247085"/>
                  </a:lnTo>
                  <a:lnTo>
                    <a:pt x="601860" y="231197"/>
                  </a:lnTo>
                  <a:lnTo>
                    <a:pt x="609600" y="222250"/>
                  </a:lnTo>
                  <a:lnTo>
                    <a:pt x="609600" y="44450"/>
                  </a:lnTo>
                  <a:lnTo>
                    <a:pt x="617339" y="35502"/>
                  </a:lnTo>
                  <a:lnTo>
                    <a:pt x="674663" y="19614"/>
                  </a:lnTo>
                  <a:lnTo>
                    <a:pt x="721185" y="13033"/>
                  </a:lnTo>
                  <a:lnTo>
                    <a:pt x="777571" y="7601"/>
                  </a:lnTo>
                  <a:lnTo>
                    <a:pt x="842289" y="3498"/>
                  </a:lnTo>
                  <a:lnTo>
                    <a:pt x="913809" y="904"/>
                  </a:lnTo>
                  <a:lnTo>
                    <a:pt x="990600" y="0"/>
                  </a:lnTo>
                </a:path>
              </a:pathLst>
            </a:custGeom>
            <a:ln w="12700">
              <a:solidFill>
                <a:srgbClr val="2D2A1F"/>
              </a:solidFill>
            </a:ln>
          </p:spPr>
          <p:txBody>
            <a:bodyPr bIns="0" lIns="0" rIns="0" rtlCol="0" tIns="0" wrap="square"/>
            <a:p/>
          </p:txBody>
        </p:sp>
      </p:grpSp>
      <p:sp>
        <p:nvSpPr>
          <p:cNvPr id="1048599" name="object 8"/>
          <p:cNvSpPr txBox="1"/>
          <p:nvPr/>
        </p:nvSpPr>
        <p:spPr>
          <a:xfrm>
            <a:off x="0" y="3733800"/>
            <a:ext cx="1608633" cy="1348105"/>
          </a:xfrm>
          <a:prstGeom prst="rect"/>
        </p:spPr>
        <p:txBody>
          <a:bodyPr bIns="0" lIns="0" rIns="0" rtlCol="0" tIns="12700" vert="horz" wrap="square">
            <a:spAutoFit/>
          </a:bodyPr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2E2B1F"/>
                </a:solidFill>
                <a:latin typeface="Arial"/>
                <a:cs typeface="Arial"/>
              </a:rPr>
              <a:t>Normal </a:t>
            </a:r>
            <a:r>
              <a:rPr dirty="0" sz="2000" spc="-5">
                <a:solidFill>
                  <a:srgbClr val="2E2B1F"/>
                </a:solidFill>
                <a:latin typeface="Arial"/>
                <a:cs typeface="Arial"/>
              </a:rPr>
              <a:t>skin</a:t>
            </a:r>
            <a:r>
              <a:rPr dirty="0" sz="2000" spc="-100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Arial"/>
                <a:cs typeface="Arial"/>
              </a:rPr>
              <a:t>pH  (4 </a:t>
            </a:r>
            <a:r>
              <a:rPr dirty="0" sz="2000">
                <a:solidFill>
                  <a:srgbClr val="2E2B1F"/>
                </a:solidFill>
                <a:latin typeface="Arial"/>
                <a:cs typeface="Arial"/>
              </a:rPr>
              <a:t>-</a:t>
            </a:r>
            <a:r>
              <a:rPr dirty="0" sz="2000" spc="-15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2E2B1F"/>
                </a:solidFill>
                <a:latin typeface="Arial"/>
                <a:cs typeface="Arial"/>
              </a:rPr>
              <a:t>6.5)</a:t>
            </a:r>
            <a:endParaRPr dirty="0" sz="2000">
              <a:latin typeface="Arial"/>
              <a:cs typeface="Arial"/>
            </a:endParaRPr>
          </a:p>
          <a:p>
            <a:pPr marL="12700" marR="111125">
              <a:lnSpc>
                <a:spcPct val="100000"/>
              </a:lnSpc>
              <a:spcBef>
                <a:spcPts val="915"/>
              </a:spcBef>
            </a:pPr>
            <a:r>
              <a:rPr dirty="0" sz="2000">
                <a:solidFill>
                  <a:srgbClr val="2E2B1F"/>
                </a:solidFill>
                <a:latin typeface="Arial"/>
                <a:cs typeface="Arial"/>
              </a:rPr>
              <a:t>Open </a:t>
            </a:r>
            <a:r>
              <a:rPr dirty="0" sz="2000" spc="-5">
                <a:solidFill>
                  <a:srgbClr val="2E2B1F"/>
                </a:solidFill>
                <a:latin typeface="Arial"/>
                <a:cs typeface="Arial"/>
              </a:rPr>
              <a:t>wound  pH </a:t>
            </a:r>
            <a:r>
              <a:rPr dirty="0" sz="2000">
                <a:solidFill>
                  <a:srgbClr val="2E2B1F"/>
                </a:solidFill>
                <a:latin typeface="Arial"/>
                <a:cs typeface="Arial"/>
              </a:rPr>
              <a:t>(6.5 –</a:t>
            </a:r>
            <a:r>
              <a:rPr dirty="0" sz="2000" spc="-90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2E2B1F"/>
                </a:solidFill>
                <a:latin typeface="Arial"/>
                <a:cs typeface="Arial"/>
              </a:rPr>
              <a:t>8.5)</a:t>
            </a:r>
            <a:endParaRPr dirty="0" sz="2000">
              <a:latin typeface="Arial"/>
              <a:cs typeface="Arial"/>
            </a:endParaRPr>
          </a:p>
        </p:txBody>
      </p:sp>
      <p:sp>
        <p:nvSpPr>
          <p:cNvPr id="1048600" name="object 10"/>
          <p:cNvSpPr txBox="1">
            <a:spLocks noGrp="1"/>
          </p:cNvSpPr>
          <p:nvPr>
            <p:ph type="title"/>
          </p:nvPr>
        </p:nvSpPr>
        <p:spPr>
          <a:xfrm>
            <a:off x="535940" y="468833"/>
            <a:ext cx="1727200" cy="1205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75">
                <a:latin typeface="Arial"/>
                <a:cs typeface="Arial"/>
              </a:rPr>
              <a:t>Skin</a:t>
            </a:r>
            <a:r>
              <a:rPr dirty="0" sz="4000" spc="-305">
                <a:latin typeface="Arial"/>
                <a:cs typeface="Arial"/>
              </a:rPr>
              <a:t> </a:t>
            </a:r>
            <a:r>
              <a:rPr dirty="0" sz="4000" spc="-55">
                <a:latin typeface="Arial"/>
                <a:cs typeface="Arial"/>
              </a:rPr>
              <a:t>pH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  <p:transition>
    <p:wipe dir="d"/>
  </p:transition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object 6"/>
          <p:cNvSpPr/>
          <p:nvPr/>
        </p:nvSpPr>
        <p:spPr>
          <a:xfrm>
            <a:off x="3733800" y="3124200"/>
            <a:ext cx="5410200" cy="2971800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606" name="object 7"/>
          <p:cNvSpPr txBox="1"/>
          <p:nvPr/>
        </p:nvSpPr>
        <p:spPr>
          <a:xfrm>
            <a:off x="650240" y="1616710"/>
            <a:ext cx="6635115" cy="4973828"/>
          </a:xfrm>
          <a:prstGeom prst="rect"/>
        </p:spPr>
        <p:txBody>
          <a:bodyPr bIns="0" lIns="0" rIns="0" rtlCol="0" tIns="12065" vert="horz" wrap="square">
            <a:spAutoFit/>
          </a:bodyPr>
          <a:p>
            <a:pPr indent="-229235" marL="2413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Damage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the skin increases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it’s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pH and risk of</a:t>
            </a:r>
            <a:r>
              <a:rPr dirty="0" sz="2200" spc="11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infection</a:t>
            </a:r>
            <a:endParaRPr dirty="0"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dirty="0" sz="300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Diseases/conditions associated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with increased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r>
              <a:rPr dirty="0" sz="2200" spc="2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pH:</a:t>
            </a:r>
            <a:endParaRPr dirty="0" sz="22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Eczema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Dermatitis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Dry</a:t>
            </a:r>
            <a:r>
              <a:rPr dirty="0" sz="2000" spc="-2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Diabetes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4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Chronic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renal</a:t>
            </a:r>
            <a:r>
              <a:rPr dirty="0" sz="2000" spc="-2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failure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CVD</a:t>
            </a:r>
            <a:endParaRPr dirty="0" sz="200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9CBDBC"/>
              </a:buClr>
              <a:buFont typeface="Arial"/>
              <a:buChar char="•"/>
            </a:pPr>
            <a:endParaRPr dirty="0" sz="2750">
              <a:latin typeface="Carlito"/>
              <a:cs typeface="Carlito"/>
            </a:endParaRPr>
          </a:p>
          <a:p>
            <a:pPr indent="-229235" marL="2413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Urine,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stool,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perspiration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on the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increases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it’s</a:t>
            </a:r>
            <a:r>
              <a:rPr dirty="0" sz="2200" spc="4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pH</a:t>
            </a:r>
            <a:endParaRPr dirty="0" sz="2200">
              <a:latin typeface="Carlito"/>
              <a:cs typeface="Carlito"/>
            </a:endParaRPr>
          </a:p>
        </p:txBody>
      </p:sp>
      <p:sp>
        <p:nvSpPr>
          <p:cNvPr id="1048607" name="object 9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5331460" cy="69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600" spc="-85"/>
              <a:t>Acid</a:t>
            </a:r>
            <a:r>
              <a:rPr dirty="0" sz="4600" spc="-275"/>
              <a:t> </a:t>
            </a:r>
            <a:r>
              <a:rPr dirty="0" sz="4600" spc="-85"/>
              <a:t>Mantle</a:t>
            </a:r>
            <a:endParaRPr dirty="0" sz="46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6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7"/>
                                        <p:tgtEl>
                                          <p:spTgt spid="10486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42"/>
                                        <p:tgtEl>
                                          <p:spTgt spid="10486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47"/>
                                        <p:tgtEl>
                                          <p:spTgt spid="10486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object 5"/>
          <p:cNvSpPr/>
          <p:nvPr/>
        </p:nvSpPr>
        <p:spPr>
          <a:xfrm>
            <a:off x="5667375" y="3657600"/>
            <a:ext cx="2190750" cy="1943100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620" name="object 6"/>
          <p:cNvSpPr txBox="1"/>
          <p:nvPr/>
        </p:nvSpPr>
        <p:spPr>
          <a:xfrm>
            <a:off x="650240" y="1548824"/>
            <a:ext cx="5622925" cy="2105659"/>
          </a:xfrm>
          <a:prstGeom prst="rect"/>
        </p:spPr>
        <p:txBody>
          <a:bodyPr bIns="0" lIns="0" rIns="0" rtlCol="0" tIns="80010" vert="horz" wrap="square">
            <a:spAutoFit/>
          </a:bodyPr>
          <a:p>
            <a:pPr indent="-229235" marL="241300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0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maintain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acid</a:t>
            </a:r>
            <a:r>
              <a:rPr dirty="0" sz="2200" spc="9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mantle:</a:t>
            </a:r>
            <a:endParaRPr dirty="0" sz="22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5">
                <a:solidFill>
                  <a:srgbClr val="2E2B1F"/>
                </a:solidFill>
                <a:latin typeface="Carlito"/>
                <a:cs typeface="Carlito"/>
              </a:rPr>
              <a:t>Avoid</a:t>
            </a:r>
            <a:r>
              <a:rPr dirty="0" sz="2000" spc="-2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adhesives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Use mild pH balanced non-scented skin</a:t>
            </a:r>
            <a:r>
              <a:rPr dirty="0" sz="2000" spc="1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cleansers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Use mild pH balanced non-scented</a:t>
            </a: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moisturizers</a:t>
            </a:r>
            <a:endParaRPr dirty="0" sz="2000">
              <a:latin typeface="Carlito"/>
              <a:cs typeface="Carlito"/>
            </a:endParaRPr>
          </a:p>
        </p:txBody>
      </p:sp>
      <p:sp>
        <p:nvSpPr>
          <p:cNvPr id="1048621" name="object 8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6779260" cy="69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600" spc="-85"/>
              <a:t>Acid Mantle</a:t>
            </a:r>
            <a:r>
              <a:rPr dirty="0" sz="4600" spc="-395"/>
              <a:t> </a:t>
            </a:r>
            <a:r>
              <a:rPr dirty="0" sz="4600" spc="-90"/>
              <a:t>Continued</a:t>
            </a:r>
            <a:endParaRPr dirty="0" sz="4600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object 4"/>
          <p:cNvSpPr txBox="1"/>
          <p:nvPr/>
        </p:nvSpPr>
        <p:spPr>
          <a:xfrm>
            <a:off x="650240" y="1548824"/>
            <a:ext cx="6840855" cy="3093594"/>
          </a:xfrm>
          <a:prstGeom prst="rect"/>
        </p:spPr>
        <p:txBody>
          <a:bodyPr bIns="0" lIns="0" rIns="0" rtlCol="0" tIns="80010" vert="horz" wrap="square">
            <a:spAutoFit/>
          </a:bodyPr>
          <a:p>
            <a:pPr indent="-229235" marL="241300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Contains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four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distinct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layers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of</a:t>
            </a:r>
            <a:r>
              <a:rPr dirty="0" sz="2200" spc="3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cells:</a:t>
            </a:r>
            <a:endParaRPr dirty="0" sz="22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0" err="1" smtClean="0">
                <a:solidFill>
                  <a:srgbClr val="2E2B1F"/>
                </a:solidFill>
                <a:latin typeface="Carlito"/>
                <a:cs typeface="Carlito"/>
              </a:rPr>
              <a:t>Keratinocytes</a:t>
            </a:r>
            <a:r>
              <a:rPr dirty="0" sz="2000" lang="en-US" spc="-10" smtClean="0">
                <a:solidFill>
                  <a:srgbClr val="2E2B1F"/>
                </a:solidFill>
                <a:latin typeface="Carlito"/>
                <a:cs typeface="Carlito"/>
              </a:rPr>
              <a:t> (</a:t>
            </a:r>
            <a:r>
              <a:rPr dirty="0" sz="2000" lang="en-US"/>
              <a:t>formation of a </a:t>
            </a:r>
            <a:r>
              <a:rPr dirty="0" sz="2000" lang="en-US" smtClean="0"/>
              <a:t>barrier)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>
                <a:solidFill>
                  <a:srgbClr val="2E2B1F"/>
                </a:solidFill>
                <a:latin typeface="Carlito"/>
                <a:cs typeface="Carlito"/>
              </a:rPr>
              <a:t>Melanocytes</a:t>
            </a:r>
            <a:endParaRPr dirty="0" sz="2000">
              <a:latin typeface="Carlito"/>
              <a:cs typeface="Carlito"/>
            </a:endParaRPr>
          </a:p>
          <a:p>
            <a:pPr indent="-229235" lvl="2" marL="904240">
              <a:lnSpc>
                <a:spcPct val="100000"/>
              </a:lnSpc>
              <a:spcBef>
                <a:spcPts val="440"/>
              </a:spcBef>
              <a:buClr>
                <a:srgbClr val="D2CA6C"/>
              </a:buClr>
              <a:buFont typeface="Arial"/>
              <a:buChar char="•"/>
              <a:tabLst>
                <a:tab algn="l" pos="904240"/>
                <a:tab algn="l" pos="904875"/>
              </a:tabLst>
            </a:pP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Same number in all skin</a:t>
            </a:r>
            <a:r>
              <a:rPr dirty="0" sz="1800" spc="2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1800" spc="-15">
                <a:solidFill>
                  <a:srgbClr val="2E2B1F"/>
                </a:solidFill>
                <a:latin typeface="Carlito"/>
                <a:cs typeface="Carlito"/>
              </a:rPr>
              <a:t>colors</a:t>
            </a:r>
            <a:endParaRPr dirty="0" sz="1800">
              <a:latin typeface="Carlito"/>
              <a:cs typeface="Carlito"/>
            </a:endParaRPr>
          </a:p>
          <a:p>
            <a:pPr indent="-229235" lvl="2" marL="904240">
              <a:lnSpc>
                <a:spcPct val="100000"/>
              </a:lnSpc>
              <a:spcBef>
                <a:spcPts val="434"/>
              </a:spcBef>
              <a:buClr>
                <a:srgbClr val="D2CA6C"/>
              </a:buClr>
              <a:buFont typeface="Arial"/>
              <a:buChar char="•"/>
              <a:tabLst>
                <a:tab algn="l" pos="904240"/>
                <a:tab algn="l" pos="904875"/>
              </a:tabLst>
            </a:pPr>
            <a:r>
              <a:rPr dirty="0" sz="1800" spc="-15">
                <a:solidFill>
                  <a:srgbClr val="2E2B1F"/>
                </a:solidFill>
                <a:latin typeface="Carlito"/>
                <a:cs typeface="Carlito"/>
              </a:rPr>
              <a:t>Size </a:t>
            </a:r>
            <a:r>
              <a:rPr dirty="0" sz="1800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activity </a:t>
            </a:r>
            <a:r>
              <a:rPr dirty="0" sz="1800" spc="-10">
                <a:solidFill>
                  <a:srgbClr val="2E2B1F"/>
                </a:solidFill>
                <a:latin typeface="Carlito"/>
                <a:cs typeface="Carlito"/>
              </a:rPr>
              <a:t>greater </a:t>
            </a: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dirty="0" sz="1800" spc="-15">
                <a:solidFill>
                  <a:srgbClr val="2E2B1F"/>
                </a:solidFill>
                <a:latin typeface="Carlito"/>
                <a:cs typeface="Carlito"/>
              </a:rPr>
              <a:t>darker</a:t>
            </a:r>
            <a:r>
              <a:rPr dirty="0" sz="1800" spc="6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dirty="0" sz="1800">
              <a:latin typeface="Carlito"/>
              <a:cs typeface="Carlito"/>
            </a:endParaRPr>
          </a:p>
          <a:p>
            <a:pPr indent="-228600" lvl="2" marL="904240" marR="5080">
              <a:lnSpc>
                <a:spcPct val="100000"/>
              </a:lnSpc>
              <a:spcBef>
                <a:spcPts val="430"/>
              </a:spcBef>
              <a:buClr>
                <a:srgbClr val="D2CA6C"/>
              </a:buClr>
              <a:buFont typeface="Arial"/>
              <a:buChar char="•"/>
              <a:tabLst>
                <a:tab algn="l" pos="904240"/>
                <a:tab algn="l" pos="904875"/>
              </a:tabLst>
            </a:pP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Cells in dark skin </a:t>
            </a:r>
            <a:r>
              <a:rPr dirty="0" sz="1800" spc="-10">
                <a:solidFill>
                  <a:srgbClr val="2E2B1F"/>
                </a:solidFill>
                <a:latin typeface="Carlito"/>
                <a:cs typeface="Carlito"/>
              </a:rPr>
              <a:t>more compact </a:t>
            </a:r>
            <a:r>
              <a:rPr dirty="0" sz="1800" spc="-15">
                <a:solidFill>
                  <a:srgbClr val="2E2B1F"/>
                </a:solidFill>
                <a:latin typeface="Carlito"/>
                <a:cs typeface="Carlito"/>
              </a:rPr>
              <a:t>therefore </a:t>
            </a: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dirty="0" sz="1800" spc="-10">
                <a:solidFill>
                  <a:srgbClr val="2E2B1F"/>
                </a:solidFill>
                <a:latin typeface="Carlito"/>
                <a:cs typeface="Carlito"/>
              </a:rPr>
              <a:t>more resistant to  </a:t>
            </a:r>
            <a:r>
              <a:rPr dirty="0" sz="1800" spc="-5">
                <a:solidFill>
                  <a:srgbClr val="2E2B1F"/>
                </a:solidFill>
                <a:latin typeface="Carlito"/>
                <a:cs typeface="Carlito"/>
              </a:rPr>
              <a:t>injury</a:t>
            </a:r>
            <a:endParaRPr dirty="0" sz="18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75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10">
                <a:solidFill>
                  <a:srgbClr val="2E2B1F"/>
                </a:solidFill>
                <a:latin typeface="Carlito"/>
                <a:cs typeface="Carlito"/>
              </a:rPr>
              <a:t>Merkel </a:t>
            </a:r>
            <a:r>
              <a:rPr dirty="0" sz="2000" spc="-5" smtClean="0">
                <a:solidFill>
                  <a:srgbClr val="2E2B1F"/>
                </a:solidFill>
                <a:latin typeface="Carlito"/>
                <a:cs typeface="Carlito"/>
              </a:rPr>
              <a:t>Cells</a:t>
            </a:r>
            <a:r>
              <a:rPr dirty="0" sz="2000" lang="en-US" spc="-5" smtClean="0">
                <a:solidFill>
                  <a:srgbClr val="2E2B1F"/>
                </a:solidFill>
                <a:latin typeface="Carlito"/>
                <a:cs typeface="Carlito"/>
              </a:rPr>
              <a:t> (</a:t>
            </a:r>
            <a:r>
              <a:rPr dirty="0" sz="2000" lang="en-US"/>
              <a:t>Light touch </a:t>
            </a:r>
            <a:r>
              <a:rPr dirty="0" sz="2000" lang="en-US" smtClean="0"/>
              <a:t>sensation)</a:t>
            </a:r>
            <a:endParaRPr dirty="0" sz="2000">
              <a:latin typeface="Carlito"/>
              <a:cs typeface="Carlito"/>
            </a:endParaRPr>
          </a:p>
          <a:p>
            <a:pPr indent="-229235" lvl="1" marL="53848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algn="l" pos="538480"/>
                <a:tab algn="l" pos="539115"/>
              </a:tabLst>
            </a:pP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Langerhan Cells (immune</a:t>
            </a:r>
            <a:r>
              <a:rPr dirty="0" sz="2000" spc="-2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2E2B1F"/>
                </a:solidFill>
                <a:latin typeface="Carlito"/>
                <a:cs typeface="Carlito"/>
              </a:rPr>
              <a:t>function)</a:t>
            </a:r>
            <a:endParaRPr dirty="0" sz="2000">
              <a:latin typeface="Carlito"/>
              <a:cs typeface="Carlito"/>
            </a:endParaRPr>
          </a:p>
        </p:txBody>
      </p:sp>
      <p:sp>
        <p:nvSpPr>
          <p:cNvPr id="1048630" name="object 5"/>
          <p:cNvSpPr txBox="1"/>
          <p:nvPr/>
        </p:nvSpPr>
        <p:spPr>
          <a:xfrm>
            <a:off x="650240" y="5147308"/>
            <a:ext cx="7077075" cy="6470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indent="-229235" marL="2413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algn="l" pos="241300"/>
                <a:tab algn="l" pos="241935"/>
              </a:tabLst>
            </a:pP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The external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layer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is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almost completely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replaced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every</a:t>
            </a:r>
            <a:r>
              <a:rPr dirty="0" sz="2200" spc="65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 smtClean="0">
                <a:solidFill>
                  <a:srgbClr val="2E2B1F"/>
                </a:solidFill>
                <a:latin typeface="Carlito"/>
                <a:cs typeface="Carlito"/>
              </a:rPr>
              <a:t>three</a:t>
            </a:r>
            <a:r>
              <a:rPr dirty="0" sz="2200" lang="en-US">
                <a:latin typeface="Carlito"/>
                <a:cs typeface="Carlito"/>
              </a:rPr>
              <a:t> </a:t>
            </a:r>
            <a:r>
              <a:rPr dirty="0" sz="2200" spc="-20" smtClean="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dirty="0" sz="2200" spc="-20">
                <a:solidFill>
                  <a:srgbClr val="2E2B1F"/>
                </a:solidFill>
                <a:latin typeface="Carlito"/>
                <a:cs typeface="Carlito"/>
              </a:rPr>
              <a:t>four </a:t>
            </a:r>
            <a:r>
              <a:rPr dirty="0" sz="2200" spc="-15">
                <a:solidFill>
                  <a:srgbClr val="2E2B1F"/>
                </a:solidFill>
                <a:latin typeface="Carlito"/>
                <a:cs typeface="Carlito"/>
              </a:rPr>
              <a:t>weeks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(continually shedding </a:t>
            </a:r>
            <a:r>
              <a:rPr dirty="0" sz="2200" spc="-5">
                <a:solidFill>
                  <a:srgbClr val="2E2B1F"/>
                </a:solidFill>
                <a:latin typeface="Carlito"/>
                <a:cs typeface="Carlito"/>
              </a:rPr>
              <a:t>and</a:t>
            </a:r>
            <a:r>
              <a:rPr dirty="0" sz="2200" spc="9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Carlito"/>
                <a:cs typeface="Carlito"/>
              </a:rPr>
              <a:t>reviewing)</a:t>
            </a:r>
            <a:endParaRPr dirty="0" sz="2200">
              <a:latin typeface="Carlito"/>
              <a:cs typeface="Carlito"/>
            </a:endParaRPr>
          </a:p>
        </p:txBody>
      </p:sp>
      <p:sp>
        <p:nvSpPr>
          <p:cNvPr id="1048631" name="object 7"/>
          <p:cNvSpPr txBox="1">
            <a:spLocks noGrp="1"/>
          </p:cNvSpPr>
          <p:nvPr>
            <p:ph type="title"/>
          </p:nvPr>
        </p:nvSpPr>
        <p:spPr>
          <a:xfrm>
            <a:off x="523240" y="467690"/>
            <a:ext cx="5496560" cy="69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dirty="0" sz="4600" spc="-95"/>
              <a:t>Epidermal</a:t>
            </a:r>
            <a:r>
              <a:rPr dirty="0" sz="4600" spc="-250"/>
              <a:t> </a:t>
            </a:r>
            <a:r>
              <a:rPr dirty="0" sz="4600" spc="-110" smtClean="0"/>
              <a:t>Layer</a:t>
            </a:r>
            <a:endParaRPr baseline="25500" dirty="0" sz="4575"/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7"/>
                                        <p:tgtEl>
                                          <p:spTgt spid="1048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42"/>
                                        <p:tgtEl>
                                          <p:spTgt spid="1048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47"/>
                                        <p:tgtEl>
                                          <p:spTgt spid="1048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9" grpId="0" build="p"/>
      <p:bldP spid="1048630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Skin Anatomy and Physiology</dc:title>
  <dc:creator>crystal.mccallum@sw.ccac-ont.ca</dc:creator>
  <cp:lastModifiedBy>Cyrus Kiurire</cp:lastModifiedBy>
  <dcterms:created xsi:type="dcterms:W3CDTF">2020-08-15T22:26:33Z</dcterms:created>
  <dcterms:modified xsi:type="dcterms:W3CDTF">2021-10-02T13:47:07Z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2015-10-02T00:00:00Z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2020-08-16T00:00:00Z</vt:filetime>
  </property>
  <property fmtid="{D5CDD505-2E9C-101B-9397-08002B2CF9AE}" pid="5" name="ICV">
    <vt:lpwstr>6622a28ea50944498dcc62b165f80a5d</vt:lpwstr>
  </property>
</Properties>
</file>